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392"/>
  </p:notesMasterIdLst>
  <p:sldIdLst>
    <p:sldId id="352" r:id="rId2"/>
    <p:sldId id="354" r:id="rId3"/>
    <p:sldId id="411" r:id="rId4"/>
    <p:sldId id="413" r:id="rId5"/>
    <p:sldId id="414" r:id="rId6"/>
    <p:sldId id="415" r:id="rId7"/>
    <p:sldId id="416" r:id="rId8"/>
    <p:sldId id="417" r:id="rId9"/>
    <p:sldId id="418" r:id="rId10"/>
    <p:sldId id="419" r:id="rId11"/>
    <p:sldId id="420" r:id="rId12"/>
    <p:sldId id="421" r:id="rId13"/>
    <p:sldId id="422" r:id="rId14"/>
    <p:sldId id="423" r:id="rId15"/>
    <p:sldId id="424" r:id="rId16"/>
    <p:sldId id="425" r:id="rId17"/>
    <p:sldId id="426" r:id="rId18"/>
    <p:sldId id="427" r:id="rId19"/>
    <p:sldId id="428" r:id="rId20"/>
    <p:sldId id="429" r:id="rId21"/>
    <p:sldId id="430" r:id="rId22"/>
    <p:sldId id="431" r:id="rId23"/>
    <p:sldId id="432" r:id="rId24"/>
    <p:sldId id="433" r:id="rId25"/>
    <p:sldId id="434" r:id="rId26"/>
    <p:sldId id="435" r:id="rId27"/>
    <p:sldId id="436" r:id="rId28"/>
    <p:sldId id="437" r:id="rId29"/>
    <p:sldId id="438" r:id="rId30"/>
    <p:sldId id="439" r:id="rId31"/>
    <p:sldId id="440" r:id="rId32"/>
    <p:sldId id="441" r:id="rId33"/>
    <p:sldId id="442" r:id="rId34"/>
    <p:sldId id="443" r:id="rId35"/>
    <p:sldId id="444" r:id="rId36"/>
    <p:sldId id="445" r:id="rId37"/>
    <p:sldId id="446" r:id="rId38"/>
    <p:sldId id="447" r:id="rId39"/>
    <p:sldId id="451" r:id="rId40"/>
    <p:sldId id="453" r:id="rId41"/>
    <p:sldId id="454" r:id="rId42"/>
    <p:sldId id="455" r:id="rId43"/>
    <p:sldId id="456" r:id="rId44"/>
    <p:sldId id="457" r:id="rId45"/>
    <p:sldId id="458" r:id="rId46"/>
    <p:sldId id="459" r:id="rId47"/>
    <p:sldId id="460" r:id="rId48"/>
    <p:sldId id="461" r:id="rId49"/>
    <p:sldId id="462" r:id="rId50"/>
    <p:sldId id="463" r:id="rId51"/>
    <p:sldId id="464" r:id="rId52"/>
    <p:sldId id="465" r:id="rId53"/>
    <p:sldId id="466" r:id="rId54"/>
    <p:sldId id="467" r:id="rId55"/>
    <p:sldId id="468" r:id="rId56"/>
    <p:sldId id="469" r:id="rId57"/>
    <p:sldId id="470" r:id="rId58"/>
    <p:sldId id="471" r:id="rId59"/>
    <p:sldId id="472" r:id="rId60"/>
    <p:sldId id="473" r:id="rId61"/>
    <p:sldId id="474" r:id="rId62"/>
    <p:sldId id="475" r:id="rId63"/>
    <p:sldId id="476" r:id="rId64"/>
    <p:sldId id="477" r:id="rId65"/>
    <p:sldId id="478" r:id="rId66"/>
    <p:sldId id="479" r:id="rId67"/>
    <p:sldId id="480" r:id="rId68"/>
    <p:sldId id="481" r:id="rId69"/>
    <p:sldId id="482" r:id="rId70"/>
    <p:sldId id="483" r:id="rId71"/>
    <p:sldId id="484" r:id="rId72"/>
    <p:sldId id="485" r:id="rId73"/>
    <p:sldId id="486" r:id="rId74"/>
    <p:sldId id="487" r:id="rId75"/>
    <p:sldId id="488" r:id="rId76"/>
    <p:sldId id="489" r:id="rId77"/>
    <p:sldId id="490" r:id="rId78"/>
    <p:sldId id="491" r:id="rId79"/>
    <p:sldId id="492" r:id="rId80"/>
    <p:sldId id="496" r:id="rId81"/>
    <p:sldId id="498" r:id="rId82"/>
    <p:sldId id="499" r:id="rId83"/>
    <p:sldId id="500" r:id="rId84"/>
    <p:sldId id="501" r:id="rId85"/>
    <p:sldId id="502" r:id="rId86"/>
    <p:sldId id="503" r:id="rId87"/>
    <p:sldId id="504" r:id="rId88"/>
    <p:sldId id="505" r:id="rId89"/>
    <p:sldId id="506" r:id="rId90"/>
    <p:sldId id="507" r:id="rId91"/>
    <p:sldId id="508" r:id="rId92"/>
    <p:sldId id="509" r:id="rId93"/>
    <p:sldId id="510" r:id="rId94"/>
    <p:sldId id="511" r:id="rId95"/>
    <p:sldId id="512" r:id="rId96"/>
    <p:sldId id="513" r:id="rId97"/>
    <p:sldId id="514" r:id="rId98"/>
    <p:sldId id="515" r:id="rId99"/>
    <p:sldId id="516" r:id="rId100"/>
    <p:sldId id="517" r:id="rId101"/>
    <p:sldId id="518" r:id="rId102"/>
    <p:sldId id="519" r:id="rId103"/>
    <p:sldId id="520" r:id="rId104"/>
    <p:sldId id="521" r:id="rId105"/>
    <p:sldId id="522" r:id="rId106"/>
    <p:sldId id="523" r:id="rId107"/>
    <p:sldId id="524" r:id="rId108"/>
    <p:sldId id="525" r:id="rId109"/>
    <p:sldId id="526" r:id="rId110"/>
    <p:sldId id="527" r:id="rId111"/>
    <p:sldId id="528" r:id="rId112"/>
    <p:sldId id="529" r:id="rId113"/>
    <p:sldId id="530" r:id="rId114"/>
    <p:sldId id="531" r:id="rId115"/>
    <p:sldId id="532" r:id="rId116"/>
    <p:sldId id="536" r:id="rId117"/>
    <p:sldId id="538" r:id="rId118"/>
    <p:sldId id="539" r:id="rId119"/>
    <p:sldId id="540" r:id="rId120"/>
    <p:sldId id="541" r:id="rId121"/>
    <p:sldId id="542" r:id="rId122"/>
    <p:sldId id="543" r:id="rId123"/>
    <p:sldId id="544" r:id="rId124"/>
    <p:sldId id="545" r:id="rId125"/>
    <p:sldId id="546" r:id="rId126"/>
    <p:sldId id="547" r:id="rId127"/>
    <p:sldId id="548" r:id="rId128"/>
    <p:sldId id="549" r:id="rId129"/>
    <p:sldId id="550" r:id="rId130"/>
    <p:sldId id="551" r:id="rId131"/>
    <p:sldId id="552" r:id="rId132"/>
    <p:sldId id="553" r:id="rId133"/>
    <p:sldId id="554" r:id="rId134"/>
    <p:sldId id="555" r:id="rId135"/>
    <p:sldId id="556" r:id="rId136"/>
    <p:sldId id="557" r:id="rId137"/>
    <p:sldId id="558" r:id="rId138"/>
    <p:sldId id="559" r:id="rId139"/>
    <p:sldId id="560" r:id="rId140"/>
    <p:sldId id="561" r:id="rId141"/>
    <p:sldId id="562" r:id="rId142"/>
    <p:sldId id="563" r:id="rId143"/>
    <p:sldId id="564" r:id="rId144"/>
    <p:sldId id="565" r:id="rId145"/>
    <p:sldId id="566" r:id="rId146"/>
    <p:sldId id="567" r:id="rId147"/>
    <p:sldId id="568" r:id="rId148"/>
    <p:sldId id="569" r:id="rId149"/>
    <p:sldId id="570" r:id="rId150"/>
    <p:sldId id="571" r:id="rId151"/>
    <p:sldId id="572" r:id="rId152"/>
    <p:sldId id="573" r:id="rId153"/>
    <p:sldId id="577" r:id="rId154"/>
    <p:sldId id="579" r:id="rId155"/>
    <p:sldId id="580" r:id="rId156"/>
    <p:sldId id="581" r:id="rId157"/>
    <p:sldId id="582" r:id="rId158"/>
    <p:sldId id="583" r:id="rId159"/>
    <p:sldId id="584" r:id="rId160"/>
    <p:sldId id="585" r:id="rId161"/>
    <p:sldId id="586" r:id="rId162"/>
    <p:sldId id="587" r:id="rId163"/>
    <p:sldId id="588" r:id="rId164"/>
    <p:sldId id="589" r:id="rId165"/>
    <p:sldId id="590" r:id="rId166"/>
    <p:sldId id="591" r:id="rId167"/>
    <p:sldId id="592" r:id="rId168"/>
    <p:sldId id="593" r:id="rId169"/>
    <p:sldId id="594" r:id="rId170"/>
    <p:sldId id="595" r:id="rId171"/>
    <p:sldId id="596" r:id="rId172"/>
    <p:sldId id="597" r:id="rId173"/>
    <p:sldId id="598" r:id="rId174"/>
    <p:sldId id="599" r:id="rId175"/>
    <p:sldId id="600" r:id="rId176"/>
    <p:sldId id="601" r:id="rId177"/>
    <p:sldId id="602" r:id="rId178"/>
    <p:sldId id="603" r:id="rId179"/>
    <p:sldId id="604" r:id="rId180"/>
    <p:sldId id="605" r:id="rId181"/>
    <p:sldId id="606" r:id="rId182"/>
    <p:sldId id="607" r:id="rId183"/>
    <p:sldId id="608" r:id="rId184"/>
    <p:sldId id="609" r:id="rId185"/>
    <p:sldId id="610" r:id="rId186"/>
    <p:sldId id="611" r:id="rId187"/>
    <p:sldId id="612" r:id="rId188"/>
    <p:sldId id="613" r:id="rId189"/>
    <p:sldId id="614" r:id="rId190"/>
    <p:sldId id="615" r:id="rId191"/>
    <p:sldId id="616" r:id="rId192"/>
    <p:sldId id="617" r:id="rId193"/>
    <p:sldId id="618" r:id="rId194"/>
    <p:sldId id="619" r:id="rId195"/>
    <p:sldId id="623" r:id="rId196"/>
    <p:sldId id="625" r:id="rId197"/>
    <p:sldId id="626" r:id="rId198"/>
    <p:sldId id="627" r:id="rId199"/>
    <p:sldId id="628" r:id="rId200"/>
    <p:sldId id="629" r:id="rId201"/>
    <p:sldId id="630" r:id="rId202"/>
    <p:sldId id="631" r:id="rId203"/>
    <p:sldId id="632" r:id="rId204"/>
    <p:sldId id="633" r:id="rId205"/>
    <p:sldId id="634" r:id="rId206"/>
    <p:sldId id="635" r:id="rId207"/>
    <p:sldId id="636" r:id="rId208"/>
    <p:sldId id="637" r:id="rId209"/>
    <p:sldId id="638" r:id="rId210"/>
    <p:sldId id="639" r:id="rId211"/>
    <p:sldId id="640" r:id="rId212"/>
    <p:sldId id="641" r:id="rId213"/>
    <p:sldId id="642" r:id="rId214"/>
    <p:sldId id="643" r:id="rId215"/>
    <p:sldId id="644" r:id="rId216"/>
    <p:sldId id="645" r:id="rId217"/>
    <p:sldId id="646" r:id="rId218"/>
    <p:sldId id="647" r:id="rId219"/>
    <p:sldId id="648" r:id="rId220"/>
    <p:sldId id="649" r:id="rId221"/>
    <p:sldId id="650" r:id="rId222"/>
    <p:sldId id="651" r:id="rId223"/>
    <p:sldId id="652" r:id="rId224"/>
    <p:sldId id="653" r:id="rId225"/>
    <p:sldId id="654" r:id="rId226"/>
    <p:sldId id="655" r:id="rId227"/>
    <p:sldId id="656" r:id="rId228"/>
    <p:sldId id="657" r:id="rId229"/>
    <p:sldId id="658" r:id="rId230"/>
    <p:sldId id="659" r:id="rId231"/>
    <p:sldId id="660" r:id="rId232"/>
    <p:sldId id="661" r:id="rId233"/>
    <p:sldId id="662" r:id="rId234"/>
    <p:sldId id="666" r:id="rId235"/>
    <p:sldId id="668" r:id="rId236"/>
    <p:sldId id="669" r:id="rId237"/>
    <p:sldId id="670" r:id="rId238"/>
    <p:sldId id="671" r:id="rId239"/>
    <p:sldId id="672" r:id="rId240"/>
    <p:sldId id="673" r:id="rId241"/>
    <p:sldId id="674" r:id="rId242"/>
    <p:sldId id="675" r:id="rId243"/>
    <p:sldId id="676" r:id="rId244"/>
    <p:sldId id="677" r:id="rId245"/>
    <p:sldId id="678" r:id="rId246"/>
    <p:sldId id="679" r:id="rId247"/>
    <p:sldId id="680" r:id="rId248"/>
    <p:sldId id="681" r:id="rId249"/>
    <p:sldId id="682" r:id="rId250"/>
    <p:sldId id="683" r:id="rId251"/>
    <p:sldId id="684" r:id="rId252"/>
    <p:sldId id="685" r:id="rId253"/>
    <p:sldId id="686" r:id="rId254"/>
    <p:sldId id="687" r:id="rId255"/>
    <p:sldId id="688" r:id="rId256"/>
    <p:sldId id="689" r:id="rId257"/>
    <p:sldId id="690" r:id="rId258"/>
    <p:sldId id="691" r:id="rId259"/>
    <p:sldId id="692" r:id="rId260"/>
    <p:sldId id="693" r:id="rId261"/>
    <p:sldId id="694" r:id="rId262"/>
    <p:sldId id="695" r:id="rId263"/>
    <p:sldId id="696" r:id="rId264"/>
    <p:sldId id="697" r:id="rId265"/>
    <p:sldId id="698" r:id="rId266"/>
    <p:sldId id="699" r:id="rId267"/>
    <p:sldId id="700" r:id="rId268"/>
    <p:sldId id="701" r:id="rId269"/>
    <p:sldId id="702" r:id="rId270"/>
    <p:sldId id="703" r:id="rId271"/>
    <p:sldId id="704" r:id="rId272"/>
    <p:sldId id="705" r:id="rId273"/>
    <p:sldId id="706" r:id="rId274"/>
    <p:sldId id="707" r:id="rId275"/>
    <p:sldId id="708" r:id="rId276"/>
    <p:sldId id="712" r:id="rId277"/>
    <p:sldId id="714" r:id="rId278"/>
    <p:sldId id="715" r:id="rId279"/>
    <p:sldId id="716" r:id="rId280"/>
    <p:sldId id="717" r:id="rId281"/>
    <p:sldId id="718" r:id="rId282"/>
    <p:sldId id="719" r:id="rId283"/>
    <p:sldId id="720" r:id="rId284"/>
    <p:sldId id="721" r:id="rId285"/>
    <p:sldId id="722" r:id="rId286"/>
    <p:sldId id="723" r:id="rId287"/>
    <p:sldId id="724" r:id="rId288"/>
    <p:sldId id="725" r:id="rId289"/>
    <p:sldId id="726" r:id="rId290"/>
    <p:sldId id="727" r:id="rId291"/>
    <p:sldId id="728" r:id="rId292"/>
    <p:sldId id="729" r:id="rId293"/>
    <p:sldId id="730" r:id="rId294"/>
    <p:sldId id="731" r:id="rId295"/>
    <p:sldId id="732" r:id="rId296"/>
    <p:sldId id="733" r:id="rId297"/>
    <p:sldId id="734" r:id="rId298"/>
    <p:sldId id="735" r:id="rId299"/>
    <p:sldId id="736" r:id="rId300"/>
    <p:sldId id="737" r:id="rId301"/>
    <p:sldId id="738" r:id="rId302"/>
    <p:sldId id="739" r:id="rId303"/>
    <p:sldId id="740" r:id="rId304"/>
    <p:sldId id="741" r:id="rId305"/>
    <p:sldId id="742" r:id="rId306"/>
    <p:sldId id="743" r:id="rId307"/>
    <p:sldId id="744" r:id="rId308"/>
    <p:sldId id="745" r:id="rId309"/>
    <p:sldId id="746" r:id="rId310"/>
    <p:sldId id="747" r:id="rId311"/>
    <p:sldId id="748" r:id="rId312"/>
    <p:sldId id="749" r:id="rId313"/>
    <p:sldId id="750" r:id="rId314"/>
    <p:sldId id="751" r:id="rId315"/>
    <p:sldId id="752" r:id="rId316"/>
    <p:sldId id="753" r:id="rId317"/>
    <p:sldId id="754" r:id="rId318"/>
    <p:sldId id="758" r:id="rId319"/>
    <p:sldId id="760" r:id="rId320"/>
    <p:sldId id="761" r:id="rId321"/>
    <p:sldId id="762" r:id="rId322"/>
    <p:sldId id="763" r:id="rId323"/>
    <p:sldId id="764" r:id="rId324"/>
    <p:sldId id="765" r:id="rId325"/>
    <p:sldId id="766" r:id="rId326"/>
    <p:sldId id="767" r:id="rId327"/>
    <p:sldId id="768" r:id="rId328"/>
    <p:sldId id="769" r:id="rId329"/>
    <p:sldId id="770" r:id="rId330"/>
    <p:sldId id="771" r:id="rId331"/>
    <p:sldId id="772" r:id="rId332"/>
    <p:sldId id="773" r:id="rId333"/>
    <p:sldId id="774" r:id="rId334"/>
    <p:sldId id="775" r:id="rId335"/>
    <p:sldId id="776" r:id="rId336"/>
    <p:sldId id="777" r:id="rId337"/>
    <p:sldId id="778" r:id="rId338"/>
    <p:sldId id="779" r:id="rId339"/>
    <p:sldId id="780" r:id="rId340"/>
    <p:sldId id="781" r:id="rId341"/>
    <p:sldId id="782" r:id="rId342"/>
    <p:sldId id="783" r:id="rId343"/>
    <p:sldId id="784" r:id="rId344"/>
    <p:sldId id="785" r:id="rId345"/>
    <p:sldId id="786" r:id="rId346"/>
    <p:sldId id="787" r:id="rId347"/>
    <p:sldId id="788" r:id="rId348"/>
    <p:sldId id="789" r:id="rId349"/>
    <p:sldId id="790" r:id="rId350"/>
    <p:sldId id="791" r:id="rId351"/>
    <p:sldId id="792" r:id="rId352"/>
    <p:sldId id="793" r:id="rId353"/>
    <p:sldId id="794" r:id="rId354"/>
    <p:sldId id="798" r:id="rId355"/>
    <p:sldId id="800" r:id="rId356"/>
    <p:sldId id="801" r:id="rId357"/>
    <p:sldId id="802" r:id="rId358"/>
    <p:sldId id="803" r:id="rId359"/>
    <p:sldId id="804" r:id="rId360"/>
    <p:sldId id="805" r:id="rId361"/>
    <p:sldId id="806" r:id="rId362"/>
    <p:sldId id="807" r:id="rId363"/>
    <p:sldId id="808" r:id="rId364"/>
    <p:sldId id="809" r:id="rId365"/>
    <p:sldId id="810" r:id="rId366"/>
    <p:sldId id="811" r:id="rId367"/>
    <p:sldId id="812" r:id="rId368"/>
    <p:sldId id="813" r:id="rId369"/>
    <p:sldId id="814" r:id="rId370"/>
    <p:sldId id="815" r:id="rId371"/>
    <p:sldId id="816" r:id="rId372"/>
    <p:sldId id="817" r:id="rId373"/>
    <p:sldId id="818" r:id="rId374"/>
    <p:sldId id="819" r:id="rId375"/>
    <p:sldId id="820" r:id="rId376"/>
    <p:sldId id="821" r:id="rId377"/>
    <p:sldId id="822" r:id="rId378"/>
    <p:sldId id="823" r:id="rId379"/>
    <p:sldId id="824" r:id="rId380"/>
    <p:sldId id="825" r:id="rId381"/>
    <p:sldId id="826" r:id="rId382"/>
    <p:sldId id="827" r:id="rId383"/>
    <p:sldId id="828" r:id="rId384"/>
    <p:sldId id="829" r:id="rId385"/>
    <p:sldId id="830" r:id="rId386"/>
    <p:sldId id="831" r:id="rId387"/>
    <p:sldId id="832" r:id="rId388"/>
    <p:sldId id="833" r:id="rId389"/>
    <p:sldId id="834" r:id="rId390"/>
    <p:sldId id="410" r:id="rId39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DDC9D0"/>
    <a:srgbClr val="8E5A6D"/>
    <a:srgbClr val="0094CC"/>
    <a:srgbClr val="852F4A"/>
    <a:srgbClr val="2E3957"/>
    <a:srgbClr val="C82633"/>
    <a:srgbClr val="C7A5B1"/>
    <a:srgbClr val="D8D9D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366" Type="http://schemas.openxmlformats.org/officeDocument/2006/relationships/slide" Target="slides/slide365.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slide" Target="slides/slide334.xml"/><Relationship Id="rId377" Type="http://schemas.openxmlformats.org/officeDocument/2006/relationships/slide" Target="slides/slide376.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46" Type="http://schemas.openxmlformats.org/officeDocument/2006/relationships/slide" Target="slides/slide345.xml"/><Relationship Id="rId388" Type="http://schemas.openxmlformats.org/officeDocument/2006/relationships/slide" Target="slides/slide387.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357" Type="http://schemas.openxmlformats.org/officeDocument/2006/relationships/slide" Target="slides/slide356.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326" Type="http://schemas.openxmlformats.org/officeDocument/2006/relationships/slide" Target="slides/slide325.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slide" Target="slides/slide367.xml"/><Relationship Id="rId172" Type="http://schemas.openxmlformats.org/officeDocument/2006/relationships/slide" Target="slides/slide171.xml"/><Relationship Id="rId228" Type="http://schemas.openxmlformats.org/officeDocument/2006/relationships/slide" Target="slides/slide227.xml"/><Relationship Id="rId281" Type="http://schemas.openxmlformats.org/officeDocument/2006/relationships/slide" Target="slides/slide280.xml"/><Relationship Id="rId337" Type="http://schemas.openxmlformats.org/officeDocument/2006/relationships/slide" Target="slides/slide336.xml"/><Relationship Id="rId34" Type="http://schemas.openxmlformats.org/officeDocument/2006/relationships/slide" Target="slides/slide33.xml"/><Relationship Id="rId76" Type="http://schemas.openxmlformats.org/officeDocument/2006/relationships/slide" Target="slides/slide75.xml"/><Relationship Id="rId141" Type="http://schemas.openxmlformats.org/officeDocument/2006/relationships/slide" Target="slides/slide140.xml"/><Relationship Id="rId379" Type="http://schemas.openxmlformats.org/officeDocument/2006/relationships/slide" Target="slides/slide378.xml"/><Relationship Id="rId7" Type="http://schemas.openxmlformats.org/officeDocument/2006/relationships/slide" Target="slides/slide6.xml"/><Relationship Id="rId183" Type="http://schemas.openxmlformats.org/officeDocument/2006/relationships/slide" Target="slides/slide182.xml"/><Relationship Id="rId239" Type="http://schemas.openxmlformats.org/officeDocument/2006/relationships/slide" Target="slides/slide238.xml"/><Relationship Id="rId390" Type="http://schemas.openxmlformats.org/officeDocument/2006/relationships/slide" Target="slides/slide389.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348" Type="http://schemas.openxmlformats.org/officeDocument/2006/relationships/slide" Target="slides/slide347.xml"/><Relationship Id="rId152" Type="http://schemas.openxmlformats.org/officeDocument/2006/relationships/slide" Target="slides/slide151.xml"/><Relationship Id="rId194" Type="http://schemas.openxmlformats.org/officeDocument/2006/relationships/slide" Target="slides/slide193.xml"/><Relationship Id="rId208" Type="http://schemas.openxmlformats.org/officeDocument/2006/relationships/slide" Target="slides/slide207.xml"/><Relationship Id="rId261" Type="http://schemas.openxmlformats.org/officeDocument/2006/relationships/slide" Target="slides/slide260.xml"/><Relationship Id="rId14" Type="http://schemas.openxmlformats.org/officeDocument/2006/relationships/slide" Target="slides/slide13.xml"/><Relationship Id="rId56" Type="http://schemas.openxmlformats.org/officeDocument/2006/relationships/slide" Target="slides/slide55.xml"/><Relationship Id="rId317" Type="http://schemas.openxmlformats.org/officeDocument/2006/relationships/slide" Target="slides/slide316.xml"/><Relationship Id="rId359" Type="http://schemas.openxmlformats.org/officeDocument/2006/relationships/slide" Target="slides/slide358.xml"/><Relationship Id="rId98" Type="http://schemas.openxmlformats.org/officeDocument/2006/relationships/slide" Target="slides/slide97.xml"/><Relationship Id="rId121" Type="http://schemas.openxmlformats.org/officeDocument/2006/relationships/slide" Target="slides/slide120.xml"/><Relationship Id="rId163" Type="http://schemas.openxmlformats.org/officeDocument/2006/relationships/slide" Target="slides/slide162.xml"/><Relationship Id="rId219" Type="http://schemas.openxmlformats.org/officeDocument/2006/relationships/slide" Target="slides/slide218.xml"/><Relationship Id="rId370" Type="http://schemas.openxmlformats.org/officeDocument/2006/relationships/slide" Target="slides/slide369.xml"/><Relationship Id="rId230" Type="http://schemas.openxmlformats.org/officeDocument/2006/relationships/slide" Target="slides/slide229.xml"/><Relationship Id="rId25" Type="http://schemas.openxmlformats.org/officeDocument/2006/relationships/slide" Target="slides/slide24.xml"/><Relationship Id="rId67" Type="http://schemas.openxmlformats.org/officeDocument/2006/relationships/slide" Target="slides/slide66.xml"/><Relationship Id="rId272" Type="http://schemas.openxmlformats.org/officeDocument/2006/relationships/slide" Target="slides/slide271.xml"/><Relationship Id="rId328" Type="http://schemas.openxmlformats.org/officeDocument/2006/relationships/slide" Target="slides/slide327.xml"/><Relationship Id="rId132" Type="http://schemas.openxmlformats.org/officeDocument/2006/relationships/slide" Target="slides/slide131.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36" Type="http://schemas.openxmlformats.org/officeDocument/2006/relationships/slide" Target="slides/slide35.xml"/><Relationship Id="rId283" Type="http://schemas.openxmlformats.org/officeDocument/2006/relationships/slide" Target="slides/slide282.xml"/><Relationship Id="rId339" Type="http://schemas.openxmlformats.org/officeDocument/2006/relationships/slide" Target="slides/slide338.xml"/><Relationship Id="rId78" Type="http://schemas.openxmlformats.org/officeDocument/2006/relationships/slide" Target="slides/slide77.xml"/><Relationship Id="rId101" Type="http://schemas.openxmlformats.org/officeDocument/2006/relationships/slide" Target="slides/slide100.xml"/><Relationship Id="rId143" Type="http://schemas.openxmlformats.org/officeDocument/2006/relationships/slide" Target="slides/slide142.xml"/><Relationship Id="rId185" Type="http://schemas.openxmlformats.org/officeDocument/2006/relationships/slide" Target="slides/slide184.xml"/><Relationship Id="rId350" Type="http://schemas.openxmlformats.org/officeDocument/2006/relationships/slide" Target="slides/slide349.xml"/><Relationship Id="rId9" Type="http://schemas.openxmlformats.org/officeDocument/2006/relationships/slide" Target="slides/slide8.xml"/><Relationship Id="rId210" Type="http://schemas.openxmlformats.org/officeDocument/2006/relationships/slide" Target="slides/slide209.xml"/><Relationship Id="rId392" Type="http://schemas.openxmlformats.org/officeDocument/2006/relationships/notesMaster" Target="notesMasters/notesMaster1.xml"/><Relationship Id="rId252" Type="http://schemas.openxmlformats.org/officeDocument/2006/relationships/slide" Target="slides/slide251.xml"/><Relationship Id="rId294" Type="http://schemas.openxmlformats.org/officeDocument/2006/relationships/slide" Target="slides/slide293.xml"/><Relationship Id="rId308" Type="http://schemas.openxmlformats.org/officeDocument/2006/relationships/slide" Target="slides/slide307.xml"/><Relationship Id="rId47" Type="http://schemas.openxmlformats.org/officeDocument/2006/relationships/slide" Target="slides/slide46.xml"/><Relationship Id="rId89" Type="http://schemas.openxmlformats.org/officeDocument/2006/relationships/slide" Target="slides/slide88.xml"/><Relationship Id="rId112" Type="http://schemas.openxmlformats.org/officeDocument/2006/relationships/slide" Target="slides/slide111.xml"/><Relationship Id="rId154" Type="http://schemas.openxmlformats.org/officeDocument/2006/relationships/slide" Target="slides/slide153.xml"/><Relationship Id="rId361" Type="http://schemas.openxmlformats.org/officeDocument/2006/relationships/slide" Target="slides/slide360.xml"/><Relationship Id="rId196" Type="http://schemas.openxmlformats.org/officeDocument/2006/relationships/slide" Target="slides/slide195.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openxmlformats.org/officeDocument/2006/relationships/slide" Target="slides/slide318.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330" Type="http://schemas.openxmlformats.org/officeDocument/2006/relationships/slide" Target="slides/slide329.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351" Type="http://schemas.openxmlformats.org/officeDocument/2006/relationships/slide" Target="slides/slide350.xml"/><Relationship Id="rId372" Type="http://schemas.openxmlformats.org/officeDocument/2006/relationships/slide" Target="slides/slide371.xml"/><Relationship Id="rId393" Type="http://schemas.openxmlformats.org/officeDocument/2006/relationships/presProps" Target="presProps.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slide" Target="slides/slide319.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341" Type="http://schemas.openxmlformats.org/officeDocument/2006/relationships/slide" Target="slides/slide340.xml"/><Relationship Id="rId362" Type="http://schemas.openxmlformats.org/officeDocument/2006/relationships/slide" Target="slides/slide361.xml"/><Relationship Id="rId383" Type="http://schemas.openxmlformats.org/officeDocument/2006/relationships/slide" Target="slides/slide382.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331" Type="http://schemas.openxmlformats.org/officeDocument/2006/relationships/slide" Target="slides/slide330.xml"/><Relationship Id="rId352" Type="http://schemas.openxmlformats.org/officeDocument/2006/relationships/slide" Target="slides/slide351.xml"/><Relationship Id="rId373" Type="http://schemas.openxmlformats.org/officeDocument/2006/relationships/slide" Target="slides/slide372.xml"/><Relationship Id="rId394" Type="http://schemas.openxmlformats.org/officeDocument/2006/relationships/viewProps" Target="viewProps.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slide" Target="slides/slide320.xml"/><Relationship Id="rId342" Type="http://schemas.openxmlformats.org/officeDocument/2006/relationships/slide" Target="slides/slide341.xml"/><Relationship Id="rId363" Type="http://schemas.openxmlformats.org/officeDocument/2006/relationships/slide" Target="slides/slide362.xml"/><Relationship Id="rId384" Type="http://schemas.openxmlformats.org/officeDocument/2006/relationships/slide" Target="slides/slide383.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slide" Target="slides/slide331.xml"/><Relationship Id="rId353" Type="http://schemas.openxmlformats.org/officeDocument/2006/relationships/slide" Target="slides/slide352.xml"/><Relationship Id="rId374" Type="http://schemas.openxmlformats.org/officeDocument/2006/relationships/slide" Target="slides/slide373.xml"/><Relationship Id="rId395" Type="http://schemas.openxmlformats.org/officeDocument/2006/relationships/theme" Target="theme/theme1.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343" Type="http://schemas.openxmlformats.org/officeDocument/2006/relationships/slide" Target="slides/slide342.xml"/><Relationship Id="rId364" Type="http://schemas.openxmlformats.org/officeDocument/2006/relationships/slide" Target="slides/slide363.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385" Type="http://schemas.openxmlformats.org/officeDocument/2006/relationships/slide" Target="slides/slide384.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slide" Target="slides/slide332.xml"/><Relationship Id="rId354" Type="http://schemas.openxmlformats.org/officeDocument/2006/relationships/slide" Target="slides/slide353.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75" Type="http://schemas.openxmlformats.org/officeDocument/2006/relationships/slide" Target="slides/slide374.xml"/><Relationship Id="rId396" Type="http://schemas.openxmlformats.org/officeDocument/2006/relationships/tableStyles" Target="tableStyles.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344" Type="http://schemas.openxmlformats.org/officeDocument/2006/relationships/slide" Target="slides/slide343.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365" Type="http://schemas.openxmlformats.org/officeDocument/2006/relationships/slide" Target="slides/slide364.xml"/><Relationship Id="rId386" Type="http://schemas.openxmlformats.org/officeDocument/2006/relationships/slide" Target="slides/slide385.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slide" Target="slides/slide333.xml"/><Relationship Id="rId355" Type="http://schemas.openxmlformats.org/officeDocument/2006/relationships/slide" Target="slides/slide354.xml"/><Relationship Id="rId376" Type="http://schemas.openxmlformats.org/officeDocument/2006/relationships/slide" Target="slides/slide375.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slide" Target="slides/slide344.xml"/><Relationship Id="rId387" Type="http://schemas.openxmlformats.org/officeDocument/2006/relationships/slide" Target="slides/slide386.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356" Type="http://schemas.openxmlformats.org/officeDocument/2006/relationships/slide" Target="slides/slide355.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367" Type="http://schemas.openxmlformats.org/officeDocument/2006/relationships/slide" Target="slides/slide366.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slide" Target="slides/slide335.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378" Type="http://schemas.openxmlformats.org/officeDocument/2006/relationships/slide" Target="slides/slide377.xml"/><Relationship Id="rId6" Type="http://schemas.openxmlformats.org/officeDocument/2006/relationships/slide" Target="slides/slide5.xml"/><Relationship Id="rId238" Type="http://schemas.openxmlformats.org/officeDocument/2006/relationships/slide" Target="slides/slide237.xml"/><Relationship Id="rId291" Type="http://schemas.openxmlformats.org/officeDocument/2006/relationships/slide" Target="slides/slide290.xml"/><Relationship Id="rId305" Type="http://schemas.openxmlformats.org/officeDocument/2006/relationships/slide" Target="slides/slide304.xml"/><Relationship Id="rId347" Type="http://schemas.openxmlformats.org/officeDocument/2006/relationships/slide" Target="slides/slide346.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slide" Target="slides/slide388.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358" Type="http://schemas.openxmlformats.org/officeDocument/2006/relationships/slide" Target="slides/slide357.xml"/><Relationship Id="rId162" Type="http://schemas.openxmlformats.org/officeDocument/2006/relationships/slide" Target="slides/slide161.xml"/><Relationship Id="rId218" Type="http://schemas.openxmlformats.org/officeDocument/2006/relationships/slide" Target="slides/slide217.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 Id="rId369" Type="http://schemas.openxmlformats.org/officeDocument/2006/relationships/slide" Target="slides/slide368.xml"/><Relationship Id="rId173" Type="http://schemas.openxmlformats.org/officeDocument/2006/relationships/slide" Target="slides/slide172.xml"/><Relationship Id="rId229" Type="http://schemas.openxmlformats.org/officeDocument/2006/relationships/slide" Target="slides/slide228.xml"/><Relationship Id="rId380" Type="http://schemas.openxmlformats.org/officeDocument/2006/relationships/slide" Target="slides/slide379.xml"/><Relationship Id="rId240" Type="http://schemas.openxmlformats.org/officeDocument/2006/relationships/slide" Target="slides/slide239.xml"/><Relationship Id="rId35" Type="http://schemas.openxmlformats.org/officeDocument/2006/relationships/slide" Target="slides/slide34.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38" Type="http://schemas.openxmlformats.org/officeDocument/2006/relationships/slide" Target="slides/slide337.xml"/><Relationship Id="rId8" Type="http://schemas.openxmlformats.org/officeDocument/2006/relationships/slide" Target="slides/slide7.xml"/><Relationship Id="rId142" Type="http://schemas.openxmlformats.org/officeDocument/2006/relationships/slide" Target="slides/slide141.xml"/><Relationship Id="rId184" Type="http://schemas.openxmlformats.org/officeDocument/2006/relationships/slide" Target="slides/slide183.xml"/><Relationship Id="rId391" Type="http://schemas.openxmlformats.org/officeDocument/2006/relationships/slide" Target="slides/slide390.xml"/><Relationship Id="rId251" Type="http://schemas.openxmlformats.org/officeDocument/2006/relationships/slide" Target="slides/slide250.xml"/><Relationship Id="rId46" Type="http://schemas.openxmlformats.org/officeDocument/2006/relationships/slide" Target="slides/slide45.xml"/><Relationship Id="rId293" Type="http://schemas.openxmlformats.org/officeDocument/2006/relationships/slide" Target="slides/slide292.xml"/><Relationship Id="rId307" Type="http://schemas.openxmlformats.org/officeDocument/2006/relationships/slide" Target="slides/slide306.xml"/><Relationship Id="rId349" Type="http://schemas.openxmlformats.org/officeDocument/2006/relationships/slide" Target="slides/slide348.xml"/><Relationship Id="rId88" Type="http://schemas.openxmlformats.org/officeDocument/2006/relationships/slide" Target="slides/slide87.xml"/><Relationship Id="rId111" Type="http://schemas.openxmlformats.org/officeDocument/2006/relationships/slide" Target="slides/slide110.xml"/><Relationship Id="rId153" Type="http://schemas.openxmlformats.org/officeDocument/2006/relationships/slide" Target="slides/slide152.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220" Type="http://schemas.openxmlformats.org/officeDocument/2006/relationships/slide" Target="slides/slide219.xml"/><Relationship Id="rId15" Type="http://schemas.openxmlformats.org/officeDocument/2006/relationships/slide" Target="slides/slide14.xml"/><Relationship Id="rId57" Type="http://schemas.openxmlformats.org/officeDocument/2006/relationships/slide" Target="slides/slide56.xml"/><Relationship Id="rId262" Type="http://schemas.openxmlformats.org/officeDocument/2006/relationships/slide" Target="slides/slide261.xml"/><Relationship Id="rId318" Type="http://schemas.openxmlformats.org/officeDocument/2006/relationships/slide" Target="slides/slide317.xml"/><Relationship Id="rId99" Type="http://schemas.openxmlformats.org/officeDocument/2006/relationships/slide" Target="slides/slide98.xml"/><Relationship Id="rId122" Type="http://schemas.openxmlformats.org/officeDocument/2006/relationships/slide" Target="slides/slide121.xml"/><Relationship Id="rId164" Type="http://schemas.openxmlformats.org/officeDocument/2006/relationships/slide" Target="slides/slide163.xml"/><Relationship Id="rId371" Type="http://schemas.openxmlformats.org/officeDocument/2006/relationships/slide" Target="slides/slide370.xml"/><Relationship Id="rId26" Type="http://schemas.openxmlformats.org/officeDocument/2006/relationships/slide" Target="slides/slide25.xml"/><Relationship Id="rId231" Type="http://schemas.openxmlformats.org/officeDocument/2006/relationships/slide" Target="slides/slide230.xml"/><Relationship Id="rId273" Type="http://schemas.openxmlformats.org/officeDocument/2006/relationships/slide" Target="slides/slide272.xml"/><Relationship Id="rId329" Type="http://schemas.openxmlformats.org/officeDocument/2006/relationships/slide" Target="slides/slide328.xml"/><Relationship Id="rId68" Type="http://schemas.openxmlformats.org/officeDocument/2006/relationships/slide" Target="slides/slide67.xml"/><Relationship Id="rId133" Type="http://schemas.openxmlformats.org/officeDocument/2006/relationships/slide" Target="slides/slide132.xml"/><Relationship Id="rId175" Type="http://schemas.openxmlformats.org/officeDocument/2006/relationships/slide" Target="slides/slide174.xml"/><Relationship Id="rId340" Type="http://schemas.openxmlformats.org/officeDocument/2006/relationships/slide" Target="slides/slide339.xml"/><Relationship Id="rId200" Type="http://schemas.openxmlformats.org/officeDocument/2006/relationships/slide" Target="slides/slide199.xml"/><Relationship Id="rId382" Type="http://schemas.openxmlformats.org/officeDocument/2006/relationships/slide" Target="slides/slide3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8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28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28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28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29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29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29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29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29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29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29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29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29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30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30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30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30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30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30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30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30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30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31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31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31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31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31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31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31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31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32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32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32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32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32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32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32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32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33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33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33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33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33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33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33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33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33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33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34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34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34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34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34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345.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346.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347.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348.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349.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350.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351.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352.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353.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354.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37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385.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386.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387.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388.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3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1869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18699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24988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1583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55696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24003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936505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80</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116</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153</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195</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234</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237</a:t>
            </a:fld>
            <a:endParaRPr lang="en-US"/>
          </a:p>
        </p:txBody>
      </p:sp>
    </p:spTree>
    <p:extLst>
      <p:ext uri="{BB962C8B-B14F-4D97-AF65-F5344CB8AC3E}">
        <p14:creationId xmlns:p14="http://schemas.microsoft.com/office/powerpoint/2010/main" val="41216390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238</a:t>
            </a:fld>
            <a:endParaRPr lang="en-US"/>
          </a:p>
        </p:txBody>
      </p:sp>
    </p:spTree>
    <p:extLst>
      <p:ext uri="{BB962C8B-B14F-4D97-AF65-F5344CB8AC3E}">
        <p14:creationId xmlns:p14="http://schemas.microsoft.com/office/powerpoint/2010/main" val="27428828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239</a:t>
            </a:fld>
            <a:endParaRPr lang="en-US"/>
          </a:p>
        </p:txBody>
      </p:sp>
    </p:spTree>
    <p:extLst>
      <p:ext uri="{BB962C8B-B14F-4D97-AF65-F5344CB8AC3E}">
        <p14:creationId xmlns:p14="http://schemas.microsoft.com/office/powerpoint/2010/main" val="7465390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240</a:t>
            </a:fld>
            <a:endParaRPr lang="en-US"/>
          </a:p>
        </p:txBody>
      </p:sp>
    </p:spTree>
    <p:extLst>
      <p:ext uri="{BB962C8B-B14F-4D97-AF65-F5344CB8AC3E}">
        <p14:creationId xmlns:p14="http://schemas.microsoft.com/office/powerpoint/2010/main" val="20623886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241</a:t>
            </a:fld>
            <a:endParaRPr lang="en-US"/>
          </a:p>
        </p:txBody>
      </p:sp>
    </p:spTree>
    <p:extLst>
      <p:ext uri="{BB962C8B-B14F-4D97-AF65-F5344CB8AC3E}">
        <p14:creationId xmlns:p14="http://schemas.microsoft.com/office/powerpoint/2010/main" val="25931281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242</a:t>
            </a:fld>
            <a:endParaRPr lang="en-US"/>
          </a:p>
        </p:txBody>
      </p:sp>
    </p:spTree>
    <p:extLst>
      <p:ext uri="{BB962C8B-B14F-4D97-AF65-F5344CB8AC3E}">
        <p14:creationId xmlns:p14="http://schemas.microsoft.com/office/powerpoint/2010/main" val="16129742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243</a:t>
            </a:fld>
            <a:endParaRPr lang="en-US"/>
          </a:p>
        </p:txBody>
      </p:sp>
    </p:spTree>
    <p:extLst>
      <p:ext uri="{BB962C8B-B14F-4D97-AF65-F5344CB8AC3E}">
        <p14:creationId xmlns:p14="http://schemas.microsoft.com/office/powerpoint/2010/main" val="3683815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264</a:t>
            </a:fld>
            <a:endParaRPr lang="en-US"/>
          </a:p>
        </p:txBody>
      </p:sp>
    </p:spTree>
    <p:extLst>
      <p:ext uri="{BB962C8B-B14F-4D97-AF65-F5344CB8AC3E}">
        <p14:creationId xmlns:p14="http://schemas.microsoft.com/office/powerpoint/2010/main" val="28779096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265</a:t>
            </a:fld>
            <a:endParaRPr lang="en-US"/>
          </a:p>
        </p:txBody>
      </p:sp>
    </p:spTree>
    <p:extLst>
      <p:ext uri="{BB962C8B-B14F-4D97-AF65-F5344CB8AC3E}">
        <p14:creationId xmlns:p14="http://schemas.microsoft.com/office/powerpoint/2010/main" val="2186748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276</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280</a:t>
            </a:fld>
            <a:endParaRPr lang="en-US"/>
          </a:p>
        </p:txBody>
      </p:sp>
    </p:spTree>
    <p:extLst>
      <p:ext uri="{BB962C8B-B14F-4D97-AF65-F5344CB8AC3E}">
        <p14:creationId xmlns:p14="http://schemas.microsoft.com/office/powerpoint/2010/main" val="21670090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281</a:t>
            </a:fld>
            <a:endParaRPr lang="en-US"/>
          </a:p>
        </p:txBody>
      </p:sp>
    </p:spTree>
    <p:extLst>
      <p:ext uri="{BB962C8B-B14F-4D97-AF65-F5344CB8AC3E}">
        <p14:creationId xmlns:p14="http://schemas.microsoft.com/office/powerpoint/2010/main" val="10738776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282</a:t>
            </a:fld>
            <a:endParaRPr lang="en-US"/>
          </a:p>
        </p:txBody>
      </p:sp>
    </p:spTree>
    <p:extLst>
      <p:ext uri="{BB962C8B-B14F-4D97-AF65-F5344CB8AC3E}">
        <p14:creationId xmlns:p14="http://schemas.microsoft.com/office/powerpoint/2010/main" val="31035394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283</a:t>
            </a:fld>
            <a:endParaRPr lang="en-US"/>
          </a:p>
        </p:txBody>
      </p:sp>
    </p:spTree>
    <p:extLst>
      <p:ext uri="{BB962C8B-B14F-4D97-AF65-F5344CB8AC3E}">
        <p14:creationId xmlns:p14="http://schemas.microsoft.com/office/powerpoint/2010/main" val="7253929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284</a:t>
            </a:fld>
            <a:endParaRPr lang="en-US"/>
          </a:p>
        </p:txBody>
      </p:sp>
    </p:spTree>
    <p:extLst>
      <p:ext uri="{BB962C8B-B14F-4D97-AF65-F5344CB8AC3E}">
        <p14:creationId xmlns:p14="http://schemas.microsoft.com/office/powerpoint/2010/main" val="26028082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285</a:t>
            </a:fld>
            <a:endParaRPr lang="en-US"/>
          </a:p>
        </p:txBody>
      </p:sp>
    </p:spTree>
    <p:extLst>
      <p:ext uri="{BB962C8B-B14F-4D97-AF65-F5344CB8AC3E}">
        <p14:creationId xmlns:p14="http://schemas.microsoft.com/office/powerpoint/2010/main" val="451627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286</a:t>
            </a:fld>
            <a:endParaRPr lang="en-US"/>
          </a:p>
        </p:txBody>
      </p:sp>
    </p:spTree>
    <p:extLst>
      <p:ext uri="{BB962C8B-B14F-4D97-AF65-F5344CB8AC3E}">
        <p14:creationId xmlns:p14="http://schemas.microsoft.com/office/powerpoint/2010/main" val="22783753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287</a:t>
            </a:fld>
            <a:endParaRPr lang="en-US"/>
          </a:p>
        </p:txBody>
      </p:sp>
    </p:spTree>
    <p:extLst>
      <p:ext uri="{BB962C8B-B14F-4D97-AF65-F5344CB8AC3E}">
        <p14:creationId xmlns:p14="http://schemas.microsoft.com/office/powerpoint/2010/main" val="40884715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288</a:t>
            </a:fld>
            <a:endParaRPr lang="en-US"/>
          </a:p>
        </p:txBody>
      </p:sp>
    </p:spTree>
    <p:extLst>
      <p:ext uri="{BB962C8B-B14F-4D97-AF65-F5344CB8AC3E}">
        <p14:creationId xmlns:p14="http://schemas.microsoft.com/office/powerpoint/2010/main" val="34270432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289</a:t>
            </a:fld>
            <a:endParaRPr lang="en-US"/>
          </a:p>
        </p:txBody>
      </p:sp>
    </p:spTree>
    <p:extLst>
      <p:ext uri="{BB962C8B-B14F-4D97-AF65-F5344CB8AC3E}">
        <p14:creationId xmlns:p14="http://schemas.microsoft.com/office/powerpoint/2010/main" val="2513839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290</a:t>
            </a:fld>
            <a:endParaRPr lang="en-US"/>
          </a:p>
        </p:txBody>
      </p:sp>
    </p:spTree>
    <p:extLst>
      <p:ext uri="{BB962C8B-B14F-4D97-AF65-F5344CB8AC3E}">
        <p14:creationId xmlns:p14="http://schemas.microsoft.com/office/powerpoint/2010/main" val="14806510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291</a:t>
            </a:fld>
            <a:endParaRPr lang="en-US"/>
          </a:p>
        </p:txBody>
      </p:sp>
    </p:spTree>
    <p:extLst>
      <p:ext uri="{BB962C8B-B14F-4D97-AF65-F5344CB8AC3E}">
        <p14:creationId xmlns:p14="http://schemas.microsoft.com/office/powerpoint/2010/main" val="19780832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292</a:t>
            </a:fld>
            <a:endParaRPr lang="en-US"/>
          </a:p>
        </p:txBody>
      </p:sp>
    </p:spTree>
    <p:extLst>
      <p:ext uri="{BB962C8B-B14F-4D97-AF65-F5344CB8AC3E}">
        <p14:creationId xmlns:p14="http://schemas.microsoft.com/office/powerpoint/2010/main" val="20607116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293</a:t>
            </a:fld>
            <a:endParaRPr lang="en-US"/>
          </a:p>
        </p:txBody>
      </p:sp>
    </p:spTree>
    <p:extLst>
      <p:ext uri="{BB962C8B-B14F-4D97-AF65-F5344CB8AC3E}">
        <p14:creationId xmlns:p14="http://schemas.microsoft.com/office/powerpoint/2010/main" val="13670848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295</a:t>
            </a:fld>
            <a:endParaRPr lang="en-US"/>
          </a:p>
        </p:txBody>
      </p:sp>
    </p:spTree>
    <p:extLst>
      <p:ext uri="{BB962C8B-B14F-4D97-AF65-F5344CB8AC3E}">
        <p14:creationId xmlns:p14="http://schemas.microsoft.com/office/powerpoint/2010/main" val="3689931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296</a:t>
            </a:fld>
            <a:endParaRPr lang="en-US"/>
          </a:p>
        </p:txBody>
      </p:sp>
    </p:spTree>
    <p:extLst>
      <p:ext uri="{BB962C8B-B14F-4D97-AF65-F5344CB8AC3E}">
        <p14:creationId xmlns:p14="http://schemas.microsoft.com/office/powerpoint/2010/main" val="3758465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297</a:t>
            </a:fld>
            <a:endParaRPr lang="en-US"/>
          </a:p>
        </p:txBody>
      </p:sp>
    </p:spTree>
    <p:extLst>
      <p:ext uri="{BB962C8B-B14F-4D97-AF65-F5344CB8AC3E}">
        <p14:creationId xmlns:p14="http://schemas.microsoft.com/office/powerpoint/2010/main" val="23480013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298</a:t>
            </a:fld>
            <a:endParaRPr lang="en-US"/>
          </a:p>
        </p:txBody>
      </p:sp>
    </p:spTree>
    <p:extLst>
      <p:ext uri="{BB962C8B-B14F-4D97-AF65-F5344CB8AC3E}">
        <p14:creationId xmlns:p14="http://schemas.microsoft.com/office/powerpoint/2010/main" val="343165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299</a:t>
            </a:fld>
            <a:endParaRPr lang="en-US"/>
          </a:p>
        </p:txBody>
      </p:sp>
    </p:spTree>
    <p:extLst>
      <p:ext uri="{BB962C8B-B14F-4D97-AF65-F5344CB8AC3E}">
        <p14:creationId xmlns:p14="http://schemas.microsoft.com/office/powerpoint/2010/main" val="20056132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300</a:t>
            </a:fld>
            <a:endParaRPr lang="en-US"/>
          </a:p>
        </p:txBody>
      </p:sp>
    </p:spTree>
    <p:extLst>
      <p:ext uri="{BB962C8B-B14F-4D97-AF65-F5344CB8AC3E}">
        <p14:creationId xmlns:p14="http://schemas.microsoft.com/office/powerpoint/2010/main" val="4625633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302</a:t>
            </a:fld>
            <a:endParaRPr lang="en-US"/>
          </a:p>
        </p:txBody>
      </p:sp>
    </p:spTree>
    <p:extLst>
      <p:ext uri="{BB962C8B-B14F-4D97-AF65-F5344CB8AC3E}">
        <p14:creationId xmlns:p14="http://schemas.microsoft.com/office/powerpoint/2010/main" val="7969700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303</a:t>
            </a:fld>
            <a:endParaRPr lang="en-US"/>
          </a:p>
        </p:txBody>
      </p:sp>
    </p:spTree>
    <p:extLst>
      <p:ext uri="{BB962C8B-B14F-4D97-AF65-F5344CB8AC3E}">
        <p14:creationId xmlns:p14="http://schemas.microsoft.com/office/powerpoint/2010/main" val="319324425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304</a:t>
            </a:fld>
            <a:endParaRPr lang="en-US"/>
          </a:p>
        </p:txBody>
      </p:sp>
    </p:spTree>
    <p:extLst>
      <p:ext uri="{BB962C8B-B14F-4D97-AF65-F5344CB8AC3E}">
        <p14:creationId xmlns:p14="http://schemas.microsoft.com/office/powerpoint/2010/main" val="536525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305</a:t>
            </a:fld>
            <a:endParaRPr lang="en-US"/>
          </a:p>
        </p:txBody>
      </p:sp>
    </p:spTree>
    <p:extLst>
      <p:ext uri="{BB962C8B-B14F-4D97-AF65-F5344CB8AC3E}">
        <p14:creationId xmlns:p14="http://schemas.microsoft.com/office/powerpoint/2010/main" val="110045254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306</a:t>
            </a:fld>
            <a:endParaRPr lang="en-US"/>
          </a:p>
        </p:txBody>
      </p:sp>
    </p:spTree>
    <p:extLst>
      <p:ext uri="{BB962C8B-B14F-4D97-AF65-F5344CB8AC3E}">
        <p14:creationId xmlns:p14="http://schemas.microsoft.com/office/powerpoint/2010/main" val="57595143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307</a:t>
            </a:fld>
            <a:endParaRPr lang="en-US"/>
          </a:p>
        </p:txBody>
      </p:sp>
    </p:spTree>
    <p:extLst>
      <p:ext uri="{BB962C8B-B14F-4D97-AF65-F5344CB8AC3E}">
        <p14:creationId xmlns:p14="http://schemas.microsoft.com/office/powerpoint/2010/main" val="300978544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308</a:t>
            </a:fld>
            <a:endParaRPr lang="en-US"/>
          </a:p>
        </p:txBody>
      </p:sp>
    </p:spTree>
    <p:extLst>
      <p:ext uri="{BB962C8B-B14F-4D97-AF65-F5344CB8AC3E}">
        <p14:creationId xmlns:p14="http://schemas.microsoft.com/office/powerpoint/2010/main" val="10274950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309</a:t>
            </a:fld>
            <a:endParaRPr lang="en-US"/>
          </a:p>
        </p:txBody>
      </p:sp>
    </p:spTree>
    <p:extLst>
      <p:ext uri="{BB962C8B-B14F-4D97-AF65-F5344CB8AC3E}">
        <p14:creationId xmlns:p14="http://schemas.microsoft.com/office/powerpoint/2010/main" val="187863993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311</a:t>
            </a:fld>
            <a:endParaRPr lang="en-US"/>
          </a:p>
        </p:txBody>
      </p:sp>
    </p:spTree>
    <p:extLst>
      <p:ext uri="{BB962C8B-B14F-4D97-AF65-F5344CB8AC3E}">
        <p14:creationId xmlns:p14="http://schemas.microsoft.com/office/powerpoint/2010/main" val="63858086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312</a:t>
            </a:fld>
            <a:endParaRPr lang="en-US"/>
          </a:p>
        </p:txBody>
      </p:sp>
    </p:spTree>
    <p:extLst>
      <p:ext uri="{BB962C8B-B14F-4D97-AF65-F5344CB8AC3E}">
        <p14:creationId xmlns:p14="http://schemas.microsoft.com/office/powerpoint/2010/main" val="27111635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313</a:t>
            </a:fld>
            <a:endParaRPr lang="en-US"/>
          </a:p>
        </p:txBody>
      </p:sp>
    </p:spTree>
    <p:extLst>
      <p:ext uri="{BB962C8B-B14F-4D97-AF65-F5344CB8AC3E}">
        <p14:creationId xmlns:p14="http://schemas.microsoft.com/office/powerpoint/2010/main" val="352476444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314</a:t>
            </a:fld>
            <a:endParaRPr lang="en-US"/>
          </a:p>
        </p:txBody>
      </p:sp>
    </p:spTree>
    <p:extLst>
      <p:ext uri="{BB962C8B-B14F-4D97-AF65-F5344CB8AC3E}">
        <p14:creationId xmlns:p14="http://schemas.microsoft.com/office/powerpoint/2010/main" val="129121698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315</a:t>
            </a:fld>
            <a:endParaRPr lang="en-US"/>
          </a:p>
        </p:txBody>
      </p:sp>
    </p:spTree>
    <p:extLst>
      <p:ext uri="{BB962C8B-B14F-4D97-AF65-F5344CB8AC3E}">
        <p14:creationId xmlns:p14="http://schemas.microsoft.com/office/powerpoint/2010/main" val="118986370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316</a:t>
            </a:fld>
            <a:endParaRPr lang="en-US"/>
          </a:p>
        </p:txBody>
      </p:sp>
    </p:spTree>
    <p:extLst>
      <p:ext uri="{BB962C8B-B14F-4D97-AF65-F5344CB8AC3E}">
        <p14:creationId xmlns:p14="http://schemas.microsoft.com/office/powerpoint/2010/main" val="140147846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317</a:t>
            </a:fld>
            <a:endParaRPr lang="en-US"/>
          </a:p>
        </p:txBody>
      </p:sp>
    </p:spTree>
    <p:extLst>
      <p:ext uri="{BB962C8B-B14F-4D97-AF65-F5344CB8AC3E}">
        <p14:creationId xmlns:p14="http://schemas.microsoft.com/office/powerpoint/2010/main" val="58384680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318</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322</a:t>
            </a:fld>
            <a:endParaRPr lang="en-US"/>
          </a:p>
        </p:txBody>
      </p:sp>
    </p:spTree>
    <p:extLst>
      <p:ext uri="{BB962C8B-B14F-4D97-AF65-F5344CB8AC3E}">
        <p14:creationId xmlns:p14="http://schemas.microsoft.com/office/powerpoint/2010/main" val="289033971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323</a:t>
            </a:fld>
            <a:endParaRPr lang="en-US"/>
          </a:p>
        </p:txBody>
      </p:sp>
    </p:spTree>
    <p:extLst>
      <p:ext uri="{BB962C8B-B14F-4D97-AF65-F5344CB8AC3E}">
        <p14:creationId xmlns:p14="http://schemas.microsoft.com/office/powerpoint/2010/main" val="175792039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324</a:t>
            </a:fld>
            <a:endParaRPr lang="en-US"/>
          </a:p>
        </p:txBody>
      </p:sp>
    </p:spTree>
    <p:extLst>
      <p:ext uri="{BB962C8B-B14F-4D97-AF65-F5344CB8AC3E}">
        <p14:creationId xmlns:p14="http://schemas.microsoft.com/office/powerpoint/2010/main" val="336241610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325</a:t>
            </a:fld>
            <a:endParaRPr lang="en-US"/>
          </a:p>
        </p:txBody>
      </p:sp>
    </p:spTree>
    <p:extLst>
      <p:ext uri="{BB962C8B-B14F-4D97-AF65-F5344CB8AC3E}">
        <p14:creationId xmlns:p14="http://schemas.microsoft.com/office/powerpoint/2010/main" val="404997260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326</a:t>
            </a:fld>
            <a:endParaRPr lang="en-US"/>
          </a:p>
        </p:txBody>
      </p:sp>
    </p:spTree>
    <p:extLst>
      <p:ext uri="{BB962C8B-B14F-4D97-AF65-F5344CB8AC3E}">
        <p14:creationId xmlns:p14="http://schemas.microsoft.com/office/powerpoint/2010/main" val="45955166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327</a:t>
            </a:fld>
            <a:endParaRPr lang="en-US"/>
          </a:p>
        </p:txBody>
      </p:sp>
    </p:spTree>
    <p:extLst>
      <p:ext uri="{BB962C8B-B14F-4D97-AF65-F5344CB8AC3E}">
        <p14:creationId xmlns:p14="http://schemas.microsoft.com/office/powerpoint/2010/main" val="322932519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328</a:t>
            </a:fld>
            <a:endParaRPr lang="en-US"/>
          </a:p>
        </p:txBody>
      </p:sp>
    </p:spTree>
    <p:extLst>
      <p:ext uri="{BB962C8B-B14F-4D97-AF65-F5344CB8AC3E}">
        <p14:creationId xmlns:p14="http://schemas.microsoft.com/office/powerpoint/2010/main" val="304355935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329</a:t>
            </a:fld>
            <a:endParaRPr lang="en-US"/>
          </a:p>
        </p:txBody>
      </p:sp>
    </p:spTree>
    <p:extLst>
      <p:ext uri="{BB962C8B-B14F-4D97-AF65-F5344CB8AC3E}">
        <p14:creationId xmlns:p14="http://schemas.microsoft.com/office/powerpoint/2010/main" val="292517688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330</a:t>
            </a:fld>
            <a:endParaRPr lang="en-US"/>
          </a:p>
        </p:txBody>
      </p:sp>
    </p:spTree>
    <p:extLst>
      <p:ext uri="{BB962C8B-B14F-4D97-AF65-F5344CB8AC3E}">
        <p14:creationId xmlns:p14="http://schemas.microsoft.com/office/powerpoint/2010/main" val="355759814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331</a:t>
            </a:fld>
            <a:endParaRPr lang="en-US"/>
          </a:p>
        </p:txBody>
      </p:sp>
    </p:spTree>
    <p:extLst>
      <p:ext uri="{BB962C8B-B14F-4D97-AF65-F5344CB8AC3E}">
        <p14:creationId xmlns:p14="http://schemas.microsoft.com/office/powerpoint/2010/main" val="323025575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332</a:t>
            </a:fld>
            <a:endParaRPr lang="en-US"/>
          </a:p>
        </p:txBody>
      </p:sp>
    </p:spTree>
    <p:extLst>
      <p:ext uri="{BB962C8B-B14F-4D97-AF65-F5344CB8AC3E}">
        <p14:creationId xmlns:p14="http://schemas.microsoft.com/office/powerpoint/2010/main" val="40832586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333</a:t>
            </a:fld>
            <a:endParaRPr lang="en-US"/>
          </a:p>
        </p:txBody>
      </p:sp>
    </p:spTree>
    <p:extLst>
      <p:ext uri="{BB962C8B-B14F-4D97-AF65-F5344CB8AC3E}">
        <p14:creationId xmlns:p14="http://schemas.microsoft.com/office/powerpoint/2010/main" val="358174596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334</a:t>
            </a:fld>
            <a:endParaRPr lang="en-US"/>
          </a:p>
        </p:txBody>
      </p:sp>
    </p:spTree>
    <p:extLst>
      <p:ext uri="{BB962C8B-B14F-4D97-AF65-F5344CB8AC3E}">
        <p14:creationId xmlns:p14="http://schemas.microsoft.com/office/powerpoint/2010/main" val="154381180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335</a:t>
            </a:fld>
            <a:endParaRPr lang="en-US"/>
          </a:p>
        </p:txBody>
      </p:sp>
    </p:spTree>
    <p:extLst>
      <p:ext uri="{BB962C8B-B14F-4D97-AF65-F5344CB8AC3E}">
        <p14:creationId xmlns:p14="http://schemas.microsoft.com/office/powerpoint/2010/main" val="60910915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336</a:t>
            </a:fld>
            <a:endParaRPr lang="en-US"/>
          </a:p>
        </p:txBody>
      </p:sp>
    </p:spTree>
    <p:extLst>
      <p:ext uri="{BB962C8B-B14F-4D97-AF65-F5344CB8AC3E}">
        <p14:creationId xmlns:p14="http://schemas.microsoft.com/office/powerpoint/2010/main" val="249039033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337</a:t>
            </a:fld>
            <a:endParaRPr lang="en-US"/>
          </a:p>
        </p:txBody>
      </p:sp>
    </p:spTree>
    <p:extLst>
      <p:ext uri="{BB962C8B-B14F-4D97-AF65-F5344CB8AC3E}">
        <p14:creationId xmlns:p14="http://schemas.microsoft.com/office/powerpoint/2010/main" val="25534296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338</a:t>
            </a:fld>
            <a:endParaRPr lang="en-US"/>
          </a:p>
        </p:txBody>
      </p:sp>
    </p:spTree>
    <p:extLst>
      <p:ext uri="{BB962C8B-B14F-4D97-AF65-F5344CB8AC3E}">
        <p14:creationId xmlns:p14="http://schemas.microsoft.com/office/powerpoint/2010/main" val="3248548485"/>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339</a:t>
            </a:fld>
            <a:endParaRPr lang="en-US"/>
          </a:p>
        </p:txBody>
      </p:sp>
    </p:spTree>
    <p:extLst>
      <p:ext uri="{BB962C8B-B14F-4D97-AF65-F5344CB8AC3E}">
        <p14:creationId xmlns:p14="http://schemas.microsoft.com/office/powerpoint/2010/main" val="140134299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340</a:t>
            </a:fld>
            <a:endParaRPr lang="en-US"/>
          </a:p>
        </p:txBody>
      </p:sp>
    </p:spTree>
    <p:extLst>
      <p:ext uri="{BB962C8B-B14F-4D97-AF65-F5344CB8AC3E}">
        <p14:creationId xmlns:p14="http://schemas.microsoft.com/office/powerpoint/2010/main" val="1048941495"/>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341</a:t>
            </a:fld>
            <a:endParaRPr lang="en-US"/>
          </a:p>
        </p:txBody>
      </p:sp>
    </p:spTree>
    <p:extLst>
      <p:ext uri="{BB962C8B-B14F-4D97-AF65-F5344CB8AC3E}">
        <p14:creationId xmlns:p14="http://schemas.microsoft.com/office/powerpoint/2010/main" val="629682328"/>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342</a:t>
            </a:fld>
            <a:endParaRPr lang="en-US"/>
          </a:p>
        </p:txBody>
      </p:sp>
    </p:spTree>
    <p:extLst>
      <p:ext uri="{BB962C8B-B14F-4D97-AF65-F5344CB8AC3E}">
        <p14:creationId xmlns:p14="http://schemas.microsoft.com/office/powerpoint/2010/main" val="109120285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343</a:t>
            </a:fld>
            <a:endParaRPr lang="en-US"/>
          </a:p>
        </p:txBody>
      </p:sp>
    </p:spTree>
    <p:extLst>
      <p:ext uri="{BB962C8B-B14F-4D97-AF65-F5344CB8AC3E}">
        <p14:creationId xmlns:p14="http://schemas.microsoft.com/office/powerpoint/2010/main" val="422724387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344</a:t>
            </a:fld>
            <a:endParaRPr lang="en-US"/>
          </a:p>
        </p:txBody>
      </p:sp>
    </p:spTree>
    <p:extLst>
      <p:ext uri="{BB962C8B-B14F-4D97-AF65-F5344CB8AC3E}">
        <p14:creationId xmlns:p14="http://schemas.microsoft.com/office/powerpoint/2010/main" val="404739541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345</a:t>
            </a:fld>
            <a:endParaRPr lang="en-US"/>
          </a:p>
        </p:txBody>
      </p:sp>
    </p:spTree>
    <p:extLst>
      <p:ext uri="{BB962C8B-B14F-4D97-AF65-F5344CB8AC3E}">
        <p14:creationId xmlns:p14="http://schemas.microsoft.com/office/powerpoint/2010/main" val="35223086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346</a:t>
            </a:fld>
            <a:endParaRPr lang="en-US"/>
          </a:p>
        </p:txBody>
      </p:sp>
    </p:spTree>
    <p:extLst>
      <p:ext uri="{BB962C8B-B14F-4D97-AF65-F5344CB8AC3E}">
        <p14:creationId xmlns:p14="http://schemas.microsoft.com/office/powerpoint/2010/main" val="585711456"/>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347</a:t>
            </a:fld>
            <a:endParaRPr lang="en-US"/>
          </a:p>
        </p:txBody>
      </p:sp>
    </p:spTree>
    <p:extLst>
      <p:ext uri="{BB962C8B-B14F-4D97-AF65-F5344CB8AC3E}">
        <p14:creationId xmlns:p14="http://schemas.microsoft.com/office/powerpoint/2010/main" val="1903028625"/>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348</a:t>
            </a:fld>
            <a:endParaRPr lang="en-US"/>
          </a:p>
        </p:txBody>
      </p:sp>
    </p:spTree>
    <p:extLst>
      <p:ext uri="{BB962C8B-B14F-4D97-AF65-F5344CB8AC3E}">
        <p14:creationId xmlns:p14="http://schemas.microsoft.com/office/powerpoint/2010/main" val="906577470"/>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349</a:t>
            </a:fld>
            <a:endParaRPr lang="en-US"/>
          </a:p>
        </p:txBody>
      </p:sp>
    </p:spTree>
    <p:extLst>
      <p:ext uri="{BB962C8B-B14F-4D97-AF65-F5344CB8AC3E}">
        <p14:creationId xmlns:p14="http://schemas.microsoft.com/office/powerpoint/2010/main" val="55812544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350</a:t>
            </a:fld>
            <a:endParaRPr lang="en-US"/>
          </a:p>
        </p:txBody>
      </p:sp>
    </p:spTree>
    <p:extLst>
      <p:ext uri="{BB962C8B-B14F-4D97-AF65-F5344CB8AC3E}">
        <p14:creationId xmlns:p14="http://schemas.microsoft.com/office/powerpoint/2010/main" val="32683409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351</a:t>
            </a:fld>
            <a:endParaRPr lang="en-US"/>
          </a:p>
        </p:txBody>
      </p:sp>
    </p:spTree>
    <p:extLst>
      <p:ext uri="{BB962C8B-B14F-4D97-AF65-F5344CB8AC3E}">
        <p14:creationId xmlns:p14="http://schemas.microsoft.com/office/powerpoint/2010/main" val="9900432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352</a:t>
            </a:fld>
            <a:endParaRPr lang="en-US"/>
          </a:p>
        </p:txBody>
      </p:sp>
    </p:spTree>
    <p:extLst>
      <p:ext uri="{BB962C8B-B14F-4D97-AF65-F5344CB8AC3E}">
        <p14:creationId xmlns:p14="http://schemas.microsoft.com/office/powerpoint/2010/main" val="2348769537"/>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353</a:t>
            </a:fld>
            <a:endParaRPr lang="en-US"/>
          </a:p>
        </p:txBody>
      </p:sp>
    </p:spTree>
    <p:extLst>
      <p:ext uri="{BB962C8B-B14F-4D97-AF65-F5344CB8AC3E}">
        <p14:creationId xmlns:p14="http://schemas.microsoft.com/office/powerpoint/2010/main" val="259167495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354</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376</a:t>
            </a:fld>
            <a:endParaRPr lang="en-US"/>
          </a:p>
        </p:txBody>
      </p:sp>
    </p:spTree>
    <p:extLst>
      <p:ext uri="{BB962C8B-B14F-4D97-AF65-F5344CB8AC3E}">
        <p14:creationId xmlns:p14="http://schemas.microsoft.com/office/powerpoint/2010/main" val="702620749"/>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385</a:t>
            </a:fld>
            <a:endParaRPr lang="en-US"/>
          </a:p>
        </p:txBody>
      </p:sp>
    </p:spTree>
    <p:extLst>
      <p:ext uri="{BB962C8B-B14F-4D97-AF65-F5344CB8AC3E}">
        <p14:creationId xmlns:p14="http://schemas.microsoft.com/office/powerpoint/2010/main" val="2323055853"/>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386</a:t>
            </a:fld>
            <a:endParaRPr lang="en-US"/>
          </a:p>
        </p:txBody>
      </p:sp>
    </p:spTree>
    <p:extLst>
      <p:ext uri="{BB962C8B-B14F-4D97-AF65-F5344CB8AC3E}">
        <p14:creationId xmlns:p14="http://schemas.microsoft.com/office/powerpoint/2010/main" val="4209044022"/>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387</a:t>
            </a:fld>
            <a:endParaRPr lang="en-US"/>
          </a:p>
        </p:txBody>
      </p:sp>
    </p:spTree>
    <p:extLst>
      <p:ext uri="{BB962C8B-B14F-4D97-AF65-F5344CB8AC3E}">
        <p14:creationId xmlns:p14="http://schemas.microsoft.com/office/powerpoint/2010/main" val="521985831"/>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388</a:t>
            </a:fld>
            <a:endParaRPr lang="en-US"/>
          </a:p>
        </p:txBody>
      </p:sp>
    </p:spTree>
    <p:extLst>
      <p:ext uri="{BB962C8B-B14F-4D97-AF65-F5344CB8AC3E}">
        <p14:creationId xmlns:p14="http://schemas.microsoft.com/office/powerpoint/2010/main" val="4176648141"/>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389</a:t>
            </a:fld>
            <a:endParaRPr lang="en-US"/>
          </a:p>
        </p:txBody>
      </p:sp>
    </p:spTree>
    <p:extLst>
      <p:ext uri="{BB962C8B-B14F-4D97-AF65-F5344CB8AC3E}">
        <p14:creationId xmlns:p14="http://schemas.microsoft.com/office/powerpoint/2010/main" val="1991836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4.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8.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2.wdp"/></Relationships>
</file>

<file path=ppt/slides/_rels/slide3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2.wdp"/></Relationships>
</file>

<file path=ppt/slides/_rels/slide3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2.wdp"/></Relationships>
</file>

<file path=ppt/slides/_rels/slide3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2.wdp"/></Relationships>
</file>

<file path=ppt/slides/_rels/slide3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2.wdp"/></Relationships>
</file>

<file path=ppt/slides/_rels/slide3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2.wdp"/></Relationships>
</file>

<file path=ppt/slides/_rels/slide3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2.wdp"/></Relationships>
</file>

<file path=ppt/slides/_rels/slide3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2.wdp"/></Relationships>
</file>

<file path=ppt/slides/_rels/slide3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4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4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5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5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8" Type="http://schemas.openxmlformats.org/officeDocument/2006/relationships/image" Target="../media/image29.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6.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7.xml.rels><?xml version="1.0" encoding="UTF-8" standalone="yes"?>
<Relationships xmlns="http://schemas.openxmlformats.org/package/2006/relationships"><Relationship Id="rId8" Type="http://schemas.openxmlformats.org/officeDocument/2006/relationships/image" Target="../media/image31.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0.xml.rels><?xml version="1.0" encoding="UTF-8" standalone="yes"?>
<Relationships xmlns="http://schemas.openxmlformats.org/package/2006/relationships"><Relationship Id="rId8" Type="http://schemas.openxmlformats.org/officeDocument/2006/relationships/image" Target="../media/image32.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1.xml.rels><?xml version="1.0" encoding="UTF-8" standalone="yes"?>
<Relationships xmlns="http://schemas.openxmlformats.org/package/2006/relationships"><Relationship Id="rId8" Type="http://schemas.openxmlformats.org/officeDocument/2006/relationships/image" Target="../media/image31.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7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7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9.xml.rels><?xml version="1.0" encoding="UTF-8" standalone="yes"?>
<Relationships xmlns="http://schemas.openxmlformats.org/package/2006/relationships"><Relationship Id="rId8" Type="http://schemas.openxmlformats.org/officeDocument/2006/relationships/image" Target="../media/image35.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8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8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8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9.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9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9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0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11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1.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1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2.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23.xml.rels><?xml version="1.0" encoding="UTF-8" standalone="yes"?>
<Relationships xmlns="http://schemas.openxmlformats.org/package/2006/relationships"><Relationship Id="rId8" Type="http://schemas.openxmlformats.org/officeDocument/2006/relationships/image" Target="../media/image43.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2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5.gif"/><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2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2.xml.rels><?xml version="1.0" encoding="UTF-8" standalone="yes"?>
<Relationships xmlns="http://schemas.openxmlformats.org/package/2006/relationships"><Relationship Id="rId8" Type="http://schemas.openxmlformats.org/officeDocument/2006/relationships/image" Target="../media/image46.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3.xml.rels><?xml version="1.0" encoding="UTF-8" standalone="yes"?>
<Relationships xmlns="http://schemas.openxmlformats.org/package/2006/relationships"><Relationship Id="rId8" Type="http://schemas.openxmlformats.org/officeDocument/2006/relationships/image" Target="../media/image47.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3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5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5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5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5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15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5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5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5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5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5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6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6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9.xml.rels><?xml version="1.0" encoding="UTF-8" standalone="yes"?>
<Relationships xmlns="http://schemas.openxmlformats.org/package/2006/relationships"><Relationship Id="rId8" Type="http://schemas.openxmlformats.org/officeDocument/2006/relationships/image" Target="../media/image52.jp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3.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7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8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8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8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8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8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8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8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8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8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8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9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9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9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9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9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9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19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5.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9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9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9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00.xml.rels><?xml version="1.0" encoding="UTF-8" standalone="yes"?>
<Relationships xmlns="http://schemas.openxmlformats.org/package/2006/relationships"><Relationship Id="rId8" Type="http://schemas.openxmlformats.org/officeDocument/2006/relationships/image" Target="../media/image56.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0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0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0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0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0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0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0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0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0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1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1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1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1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1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0.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1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1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1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2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2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2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2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2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2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2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2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2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2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2.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3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3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3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33.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3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23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3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3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3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3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4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4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4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4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4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4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4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4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4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4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5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5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52.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11" Type="http://schemas.microsoft.com/office/2007/relationships/hdphoto" Target="../media/hdphoto4.wdp"/><Relationship Id="rId5" Type="http://schemas.openxmlformats.org/officeDocument/2006/relationships/image" Target="../media/image5.svg"/><Relationship Id="rId10" Type="http://schemas.openxmlformats.org/officeDocument/2006/relationships/image" Target="../media/image69.png"/><Relationship Id="rId4" Type="http://schemas.openxmlformats.org/officeDocument/2006/relationships/image" Target="../media/image4.png"/><Relationship Id="rId9" Type="http://schemas.microsoft.com/office/2007/relationships/hdphoto" Target="../media/hdphoto3.wdp"/></Relationships>
</file>

<file path=ppt/slides/_rels/slide253.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11" Type="http://schemas.microsoft.com/office/2007/relationships/hdphoto" Target="../media/hdphoto6.wdp"/><Relationship Id="rId5" Type="http://schemas.openxmlformats.org/officeDocument/2006/relationships/image" Target="../media/image5.svg"/><Relationship Id="rId10" Type="http://schemas.openxmlformats.org/officeDocument/2006/relationships/image" Target="../media/image71.png"/><Relationship Id="rId4" Type="http://schemas.openxmlformats.org/officeDocument/2006/relationships/image" Target="../media/image4.png"/><Relationship Id="rId9" Type="http://schemas.microsoft.com/office/2007/relationships/hdphoto" Target="../media/hdphoto5.wdp"/></Relationships>
</file>

<file path=ppt/slides/_rels/slide25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2.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55.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5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5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5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5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6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61.xml.rels><?xml version="1.0" encoding="UTF-8" standalone="yes"?>
<Relationships xmlns="http://schemas.openxmlformats.org/package/2006/relationships"><Relationship Id="rId8" Type="http://schemas.openxmlformats.org/officeDocument/2006/relationships/image" Target="../media/image74.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6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6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6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6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66.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7.wdp"/></Relationships>
</file>

<file path=ppt/slides/_rels/slide267.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8.wdp"/></Relationships>
</file>

<file path=ppt/slides/_rels/slide268.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69.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70.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71.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7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73.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74.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75.xml.rels><?xml version="1.0" encoding="UTF-8" standalone="yes"?>
<Relationships xmlns="http://schemas.openxmlformats.org/package/2006/relationships"><Relationship Id="rId8" Type="http://schemas.openxmlformats.org/officeDocument/2006/relationships/image" Target="../media/image84.jp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7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27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8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7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79.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9.wdp"/></Relationships>
</file>

<file path=ppt/slides/_rels/slide28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8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8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8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8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8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8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8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8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8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9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9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9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9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 Id="rId9" Type="http://schemas.openxmlformats.org/officeDocument/2006/relationships/image" Target="../media/image87.png"/></Relationships>
</file>

<file path=ppt/slides/_rels/slide29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88.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9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9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9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9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 Id="rId9" Type="http://schemas.openxmlformats.org/officeDocument/2006/relationships/image" Target="../media/image89.png"/></Relationships>
</file>

<file path=ppt/slides/_rels/slide29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0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0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90.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0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0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0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0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0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7.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 Id="rId9" Type="http://schemas.openxmlformats.org/officeDocument/2006/relationships/image" Target="../media/image91.emf"/></Relationships>
</file>

<file path=ppt/slides/_rels/slide30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8.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 Id="rId9" Type="http://schemas.openxmlformats.org/officeDocument/2006/relationships/image" Target="../media/image91.emf"/></Relationships>
</file>

<file path=ppt/slides/_rels/slide30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9.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 Id="rId9" Type="http://schemas.openxmlformats.org/officeDocument/2006/relationships/image" Target="../media/image92.emf"/></Relationships>
</file>

<file path=ppt/slides/_rels/slide30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50.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 Id="rId9" Type="http://schemas.openxmlformats.org/officeDocument/2006/relationships/image" Target="../media/image93.emf"/></Relationships>
</file>

<file path=ppt/slides/_rels/slide31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9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1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51.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 Id="rId9" Type="http://schemas.openxmlformats.org/officeDocument/2006/relationships/image" Target="../media/image95.png"/></Relationships>
</file>

<file path=ppt/slides/_rels/slide31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5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10" Type="http://schemas.microsoft.com/office/2007/relationships/hdphoto" Target="../media/hdphoto10.wdp"/><Relationship Id="rId4" Type="http://schemas.openxmlformats.org/officeDocument/2006/relationships/image" Target="../media/image13.svg"/><Relationship Id="rId9" Type="http://schemas.openxmlformats.org/officeDocument/2006/relationships/image" Target="../media/image96.png"/></Relationships>
</file>

<file path=ppt/slides/_rels/slide31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5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8.png"/><Relationship Id="rId4" Type="http://schemas.openxmlformats.org/officeDocument/2006/relationships/image" Target="../media/image13.svg"/><Relationship Id="rId9" Type="http://schemas.openxmlformats.org/officeDocument/2006/relationships/image" Target="../media/image97.png"/></Relationships>
</file>

<file path=ppt/slides/_rels/slide31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5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10" Type="http://schemas.microsoft.com/office/2007/relationships/hdphoto" Target="../media/hdphoto11.wdp"/><Relationship Id="rId4" Type="http://schemas.openxmlformats.org/officeDocument/2006/relationships/image" Target="../media/image13.svg"/><Relationship Id="rId9" Type="http://schemas.openxmlformats.org/officeDocument/2006/relationships/image" Target="../media/image99.png"/></Relationships>
</file>

<file path=ppt/slides/_rels/slide31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5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10" Type="http://schemas.microsoft.com/office/2007/relationships/hdphoto" Target="../media/hdphoto12.wdp"/><Relationship Id="rId4" Type="http://schemas.openxmlformats.org/officeDocument/2006/relationships/image" Target="../media/image13.svg"/><Relationship Id="rId9" Type="http://schemas.openxmlformats.org/officeDocument/2006/relationships/image" Target="../media/image100.png"/></Relationships>
</file>

<file path=ppt/slides/_rels/slide31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5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102.emf"/><Relationship Id="rId4" Type="http://schemas.openxmlformats.org/officeDocument/2006/relationships/image" Target="../media/image13.svg"/><Relationship Id="rId9" Type="http://schemas.openxmlformats.org/officeDocument/2006/relationships/image" Target="../media/image101.emf"/></Relationships>
</file>

<file path=ppt/slides/_rels/slide31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57.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103.emf"/><Relationship Id="rId4" Type="http://schemas.openxmlformats.org/officeDocument/2006/relationships/image" Target="../media/image13.svg"/><Relationship Id="rId9" Type="http://schemas.openxmlformats.org/officeDocument/2006/relationships/image" Target="../media/image101.emf"/></Relationships>
</file>

<file path=ppt/slides/_rels/slide31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58.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31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04.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2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21.xml.rels><?xml version="1.0" encoding="UTF-8" standalone="yes"?>
<Relationships xmlns="http://schemas.openxmlformats.org/package/2006/relationships"><Relationship Id="rId8" Type="http://schemas.openxmlformats.org/officeDocument/2006/relationships/image" Target="../media/image105.jp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2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59.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2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60.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2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61.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2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6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2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6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2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6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2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6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2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6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3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67.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3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68.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3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69.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3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70.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3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71.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3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7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10" Type="http://schemas.microsoft.com/office/2007/relationships/hdphoto" Target="../media/hdphoto13.wdp"/><Relationship Id="rId4" Type="http://schemas.openxmlformats.org/officeDocument/2006/relationships/image" Target="../media/image13.svg"/><Relationship Id="rId9" Type="http://schemas.openxmlformats.org/officeDocument/2006/relationships/image" Target="../media/image106.png"/></Relationships>
</file>

<file path=ppt/slides/_rels/slide33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7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3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7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3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7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3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7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4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77.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4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78.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4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79.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4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80.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4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81.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4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8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4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8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4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8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4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8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4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8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5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87.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5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88.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5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89.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5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90.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5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91.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35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5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5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0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5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5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6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6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0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6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6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6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6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6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0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6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6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6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7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7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7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7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7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1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7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7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12" Type="http://schemas.openxmlformats.org/officeDocument/2006/relationships/image" Target="../media/image114.emf"/><Relationship Id="rId2" Type="http://schemas.openxmlformats.org/officeDocument/2006/relationships/notesSlide" Target="../notesSlides/notesSlide92.xml"/><Relationship Id="rId1" Type="http://schemas.openxmlformats.org/officeDocument/2006/relationships/slideLayout" Target="../slideLayouts/slideLayout13.xml"/><Relationship Id="rId6" Type="http://schemas.openxmlformats.org/officeDocument/2006/relationships/image" Target="../media/image5.svg"/><Relationship Id="rId11" Type="http://schemas.openxmlformats.org/officeDocument/2006/relationships/image" Target="../media/image113.emf"/><Relationship Id="rId5" Type="http://schemas.openxmlformats.org/officeDocument/2006/relationships/image" Target="../media/image4.png"/><Relationship Id="rId10" Type="http://schemas.openxmlformats.org/officeDocument/2006/relationships/image" Target="../media/image112.emf"/><Relationship Id="rId4" Type="http://schemas.openxmlformats.org/officeDocument/2006/relationships/image" Target="../media/image13.svg"/><Relationship Id="rId9" Type="http://schemas.openxmlformats.org/officeDocument/2006/relationships/image" Target="../media/image111.emf"/></Relationships>
</file>

<file path=ppt/slides/_rels/slide37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7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7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8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8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8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8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8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1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8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9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8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9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8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9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8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9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8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97.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9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18.png"/><Relationship Id="rId7" Type="http://schemas.openxmlformats.org/officeDocument/2006/relationships/image" Target="../media/image7.png"/><Relationship Id="rId2" Type="http://schemas.openxmlformats.org/officeDocument/2006/relationships/image" Target="../media/image117.jpeg"/><Relationship Id="rId1" Type="http://schemas.openxmlformats.org/officeDocument/2006/relationships/slideLayout" Target="../slideLayouts/slideLayout14.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chemeClr val="tx1"/>
              </a:gs>
              <a:gs pos="25000">
                <a:srgbClr val="8E5A6D">
                  <a:shade val="67500"/>
                  <a:satMod val="115000"/>
                </a:srgbClr>
              </a:gs>
              <a:gs pos="53000">
                <a:schemeClr val="tx1"/>
              </a:gs>
              <a:gs pos="100000">
                <a:schemeClr val="tx1"/>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Final Revision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330817" y="3417520"/>
            <a:ext cx="1281120" cy="400110"/>
          </a:xfrm>
          <a:prstGeom prst="rect">
            <a:avLst/>
          </a:prstGeom>
          <a:noFill/>
        </p:spPr>
        <p:txBody>
          <a:bodyPr wrap="none" rtlCol="0">
            <a:spAutoFit/>
          </a:bodyPr>
          <a:lstStyle/>
          <a:p>
            <a:r>
              <a:rPr lang="en-US" sz="2000" b="1" dirty="0">
                <a:solidFill>
                  <a:srgbClr val="FAC748"/>
                </a:solidFill>
                <a:latin typeface="Tajawal Medium" panose="00000600000000000000" pitchFamily="2" charset="-78"/>
                <a:cs typeface="Tajawal Medium" panose="00000600000000000000" pitchFamily="2" charset="-78"/>
              </a:rPr>
              <a:t>DGM 730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2D3956"/>
                </a:solidFill>
                <a:latin typeface="Tajawal Medium" panose="00000600000000000000" pitchFamily="2" charset="-78"/>
                <a:cs typeface="Tajawal Medium" panose="00000600000000000000" pitchFamily="2" charset="-78"/>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179524" y="248508"/>
            <a:ext cx="2640543" cy="1166001"/>
          </a:xfrm>
          <a:prstGeom prst="rect">
            <a:avLst/>
          </a:prstGeom>
        </p:spPr>
      </p:pic>
      <p:grpSp>
        <p:nvGrpSpPr>
          <p:cNvPr id="17" name="Group 16">
            <a:extLst>
              <a:ext uri="{FF2B5EF4-FFF2-40B4-BE49-F238E27FC236}">
                <a16:creationId xmlns:a16="http://schemas.microsoft.com/office/drawing/2014/main" id="{E4FE36AD-9181-5F93-9A43-B228F8A08C3C}"/>
              </a:ext>
            </a:extLst>
          </p:cNvPr>
          <p:cNvGrpSpPr/>
          <p:nvPr/>
        </p:nvGrpSpPr>
        <p:grpSpPr>
          <a:xfrm>
            <a:off x="9899369" y="6314477"/>
            <a:ext cx="1920698" cy="366279"/>
            <a:chOff x="9855377" y="6311380"/>
            <a:chExt cx="1920698" cy="366279"/>
          </a:xfrm>
        </p:grpSpPr>
        <p:sp>
          <p:nvSpPr>
            <p:cNvPr id="18" name="TextBox 17">
              <a:extLst>
                <a:ext uri="{FF2B5EF4-FFF2-40B4-BE49-F238E27FC236}">
                  <a16:creationId xmlns:a16="http://schemas.microsoft.com/office/drawing/2014/main" id="{B2CBFB31-8A9B-9358-1226-31305769FEAE}"/>
                </a:ext>
              </a:extLst>
            </p:cNvPr>
            <p:cNvSpPr txBox="1"/>
            <p:nvPr/>
          </p:nvSpPr>
          <p:spPr>
            <a:xfrm>
              <a:off x="9855377" y="6311380"/>
              <a:ext cx="1698174" cy="340519"/>
            </a:xfrm>
            <a:prstGeom prst="roundRect">
              <a:avLst/>
            </a:prstGeom>
            <a:solidFill>
              <a:srgbClr val="2E3957"/>
            </a:solidFill>
          </p:spPr>
          <p:txBody>
            <a:bodyPr wrap="square" rtlCol="0">
              <a:spAutoFit/>
            </a:bodyPr>
            <a:lstStyle/>
            <a:p>
              <a:pPr algn="ctr"/>
              <a:r>
                <a:rPr lang="en-US" sz="1400" dirty="0">
                  <a:solidFill>
                    <a:schemeClr val="bg1"/>
                  </a:solidFill>
                  <a:latin typeface="Times" panose="02020603060405020304" pitchFamily="18" charset="0"/>
                </a:rPr>
                <a:t>https://midocean.ae/</a:t>
              </a:r>
            </a:p>
          </p:txBody>
        </p:sp>
        <p:pic>
          <p:nvPicPr>
            <p:cNvPr id="19" name="Graphic 18">
              <a:extLst>
                <a:ext uri="{FF2B5EF4-FFF2-40B4-BE49-F238E27FC236}">
                  <a16:creationId xmlns:a16="http://schemas.microsoft.com/office/drawing/2014/main" id="{B6339A7C-92D0-6431-414B-8D16F5FF770B}"/>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l="87966" b="62"/>
            <a:stretch/>
          </p:blipFill>
          <p:spPr>
            <a:xfrm>
              <a:off x="11491860" y="6311899"/>
              <a:ext cx="284215" cy="365760"/>
            </a:xfrm>
            <a:prstGeom prst="rect">
              <a:avLst/>
            </a:prstGeom>
          </p:spPr>
        </p:pic>
      </p:grpSp>
    </p:spTree>
    <p:extLst>
      <p:ext uri="{BB962C8B-B14F-4D97-AF65-F5344CB8AC3E}">
        <p14:creationId xmlns:p14="http://schemas.microsoft.com/office/powerpoint/2010/main" val="1386855910"/>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78463"/>
            <a:ext cx="2036258" cy="89821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063578" y="991333"/>
            <a:ext cx="4128422" cy="4952309"/>
          </a:xfrm>
          <a:prstGeom prst="roundRect">
            <a:avLst>
              <a:gd name="adj" fmla="val 6140"/>
            </a:avLst>
          </a:prstGeom>
          <a:solidFill>
            <a:srgbClr val="0094CC"/>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a:extLst>
              <a:ext uri="{FF2B5EF4-FFF2-40B4-BE49-F238E27FC236}">
                <a16:creationId xmlns:a16="http://schemas.microsoft.com/office/drawing/2014/main" id="{8F8752A8-014C-7171-1BB6-B31095C6D1A6}"/>
              </a:ext>
            </a:extLst>
          </p:cNvPr>
          <p:cNvGrpSpPr/>
          <p:nvPr/>
        </p:nvGrpSpPr>
        <p:grpSpPr>
          <a:xfrm>
            <a:off x="9899369" y="6314477"/>
            <a:ext cx="1920698" cy="366279"/>
            <a:chOff x="9855377" y="6311380"/>
            <a:chExt cx="1920698" cy="366279"/>
          </a:xfrm>
        </p:grpSpPr>
        <p:sp>
          <p:nvSpPr>
            <p:cNvPr id="6" name="TextBox 5">
              <a:extLst>
                <a:ext uri="{FF2B5EF4-FFF2-40B4-BE49-F238E27FC236}">
                  <a16:creationId xmlns:a16="http://schemas.microsoft.com/office/drawing/2014/main" id="{50825EAA-58FA-D102-27D9-FB37D752B5B0}"/>
                </a:ext>
              </a:extLst>
            </p:cNvPr>
            <p:cNvSpPr txBox="1"/>
            <p:nvPr/>
          </p:nvSpPr>
          <p:spPr>
            <a:xfrm>
              <a:off x="9855377" y="6311380"/>
              <a:ext cx="1698174" cy="340519"/>
            </a:xfrm>
            <a:prstGeom prst="roundRect">
              <a:avLst/>
            </a:prstGeom>
            <a:solidFill>
              <a:srgbClr val="2E3957"/>
            </a:solidFill>
          </p:spPr>
          <p:txBody>
            <a:bodyPr wrap="square" rtlCol="0">
              <a:spAutoFit/>
            </a:bodyPr>
            <a:lstStyle/>
            <a:p>
              <a:pPr algn="ctr"/>
              <a:r>
                <a:rPr lang="en-US" sz="1400" dirty="0">
                  <a:solidFill>
                    <a:schemeClr val="bg1"/>
                  </a:solidFill>
                  <a:latin typeface="Times" panose="02020603060405020304" pitchFamily="18" charset="0"/>
                </a:rPr>
                <a:t>https://midocean.ae/</a:t>
              </a:r>
            </a:p>
          </p:txBody>
        </p:sp>
        <p:pic>
          <p:nvPicPr>
            <p:cNvPr id="7" name="Graphic 6">
              <a:extLst>
                <a:ext uri="{FF2B5EF4-FFF2-40B4-BE49-F238E27FC236}">
                  <a16:creationId xmlns:a16="http://schemas.microsoft.com/office/drawing/2014/main" id="{2ECD076C-F5C5-0AE4-741B-52B7D2130A19}"/>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87966" b="62"/>
            <a:stretch/>
          </p:blipFill>
          <p:spPr>
            <a:xfrm>
              <a:off x="11491860" y="6311899"/>
              <a:ext cx="284215" cy="365760"/>
            </a:xfrm>
            <a:prstGeom prst="rect">
              <a:avLst/>
            </a:prstGeom>
          </p:spPr>
        </p:pic>
      </p:grpSp>
      <p:sp>
        <p:nvSpPr>
          <p:cNvPr id="2" name="TextBox 1">
            <a:extLst>
              <a:ext uri="{FF2B5EF4-FFF2-40B4-BE49-F238E27FC236}">
                <a16:creationId xmlns:a16="http://schemas.microsoft.com/office/drawing/2014/main" id="{EC8E1BB4-8F24-CA57-7084-BC3ECFB14867}"/>
              </a:ext>
            </a:extLst>
          </p:cNvPr>
          <p:cNvSpPr txBox="1"/>
          <p:nvPr/>
        </p:nvSpPr>
        <p:spPr>
          <a:xfrm>
            <a:off x="1345670" y="1187177"/>
            <a:ext cx="9450846" cy="2932341"/>
          </a:xfrm>
          <a:prstGeom prst="rect">
            <a:avLst/>
          </a:prstGeom>
          <a:noFill/>
        </p:spPr>
        <p:txBody>
          <a:bodyPr wrap="square" rtlCol="0">
            <a:spAutoFit/>
            <a:scene3d>
              <a:camera prst="orthographicFront"/>
              <a:lightRig rig="threePt" dir="t"/>
            </a:scene3d>
            <a:sp3d extrusionH="57150">
              <a:bevelT w="38100" h="38100"/>
            </a:sp3d>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About Exam Design</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Questions</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60 mins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Each question 3 mins</a:t>
            </a:r>
          </a:p>
        </p:txBody>
      </p:sp>
      <p:sp>
        <p:nvSpPr>
          <p:cNvPr id="4" name="Rectangle 3">
            <a:extLst>
              <a:ext uri="{FF2B5EF4-FFF2-40B4-BE49-F238E27FC236}">
                <a16:creationId xmlns:a16="http://schemas.microsoft.com/office/drawing/2014/main" id="{29A39866-CCE5-260D-CE1E-5B5F50694183}"/>
              </a:ext>
            </a:extLst>
          </p:cNvPr>
          <p:cNvSpPr/>
          <p:nvPr/>
        </p:nvSpPr>
        <p:spPr>
          <a:xfrm>
            <a:off x="2641652" y="4265033"/>
            <a:ext cx="6516977" cy="1200329"/>
          </a:xfrm>
          <a:prstGeom prst="rect">
            <a:avLst/>
          </a:prstGeom>
          <a:noFill/>
        </p:spPr>
        <p:txBody>
          <a:bodyPr wrap="non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r>
              <a:rPr lang="ar-EG" sz="3600" b="1" cap="none" spc="0" dirty="0">
                <a:ln w="0"/>
                <a:solidFill>
                  <a:srgbClr val="FF0000"/>
                </a:solidFill>
                <a:effectLst>
                  <a:outerShdw blurRad="38100" dist="19050" dir="2700000" algn="tl" rotWithShape="0">
                    <a:schemeClr val="dk1">
                      <a:alpha val="40000"/>
                    </a:schemeClr>
                  </a:outerShdw>
                </a:effectLst>
              </a:rPr>
              <a:t> الإثنين 23 ديسمبر 2024 </a:t>
            </a:r>
          </a:p>
          <a:p>
            <a:pPr algn="ctr"/>
            <a:r>
              <a:rPr lang="ar-EG" sz="3600" b="1" dirty="0">
                <a:ln w="0"/>
                <a:solidFill>
                  <a:srgbClr val="FF0000"/>
                </a:solidFill>
                <a:effectLst>
                  <a:outerShdw blurRad="38100" dist="19050" dir="2700000" algn="tl" rotWithShape="0">
                    <a:schemeClr val="dk1">
                      <a:alpha val="40000"/>
                    </a:schemeClr>
                  </a:outerShdw>
                </a:effectLst>
              </a:rPr>
              <a:t>من 7:30 إلى 8:30 مساءً</a:t>
            </a:r>
            <a:endParaRPr lang="en-US" sz="3600" b="1" cap="none" spc="0" dirty="0">
              <a:ln w="0"/>
              <a:solidFill>
                <a:srgbClr val="FF0000"/>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C17F651B-0556-8B2B-EC7A-C15B866A51A8}"/>
              </a:ext>
            </a:extLst>
          </p:cNvPr>
          <p:cNvSpPr txBox="1"/>
          <p:nvPr/>
        </p:nvSpPr>
        <p:spPr>
          <a:xfrm>
            <a:off x="2650377" y="543490"/>
            <a:ext cx="7210628" cy="523220"/>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en-US" sz="2800" b="1"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Final Exam</a:t>
            </a:r>
            <a:r>
              <a:rPr lang="en-US" sz="28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 </a:t>
            </a:r>
            <a:r>
              <a:rPr lang="en-US" sz="24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Social Media and Crises (DGM 730)</a:t>
            </a:r>
            <a:endParaRPr lang="en-US" sz="28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8978078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E3957"/>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22595" cy="707886"/>
          </a:xfrm>
          <a:prstGeom prst="rect">
            <a:avLst/>
          </a:prstGeom>
          <a:noFill/>
        </p:spPr>
        <p:txBody>
          <a:bodyPr wrap="none" rtlCol="0">
            <a:spAutoFit/>
          </a:bodyPr>
          <a:lstStyle/>
          <a:p>
            <a:r>
              <a:rPr lang="en-US" sz="2000">
                <a:solidFill>
                  <a:srgbClr val="FAC748"/>
                </a:solidFill>
                <a:latin typeface="Tajawal Medium" panose="00000600000000000000" pitchFamily="2" charset="-78"/>
                <a:cs typeface="Tajawal Medium" panose="00000600000000000000" pitchFamily="2" charset="-78"/>
              </a:rPr>
              <a:t>DGM 730</a:t>
            </a:r>
          </a:p>
          <a:p>
            <a:r>
              <a:rPr lang="en-US" sz="2000">
                <a:solidFill>
                  <a:srgbClr val="FAC748"/>
                </a:solidFill>
                <a:latin typeface="Tajawal Medium" panose="00000600000000000000" pitchFamily="2" charset="-78"/>
                <a:cs typeface="Tajawal Medium" panose="00000600000000000000" pitchFamily="2" charset="-78"/>
              </a:rPr>
              <a:t>Social Media and Ethics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11989969"/>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938992"/>
          </a:xfrm>
          <a:prstGeom prst="rect">
            <a:avLst/>
          </a:prstGeom>
          <a:noFill/>
        </p:spPr>
        <p:txBody>
          <a:bodyPr wrap="square" rtlCol="0">
            <a:spAutoFit/>
          </a:bodyPr>
          <a:lstStyle/>
          <a:p>
            <a:pPr algn="ctr"/>
            <a:r>
              <a:rPr lang="en-US" sz="6000" dirty="0">
                <a:solidFill>
                  <a:srgbClr val="2E3957"/>
                </a:solidFill>
                <a:latin typeface="Tajawal ExtraBold" panose="00000800000000000000" pitchFamily="2" charset="-78"/>
                <a:cs typeface="Tajawal ExtraBold" panose="00000800000000000000" pitchFamily="2" charset="-78"/>
              </a:rPr>
              <a:t>Social Media Policy </a:t>
            </a:r>
          </a:p>
          <a:p>
            <a:pPr algn="ctr"/>
            <a:r>
              <a:rPr lang="en-US" sz="6000" dirty="0">
                <a:solidFill>
                  <a:srgbClr val="2E3957"/>
                </a:solidFill>
                <a:latin typeface="Tajawal ExtraBold" panose="00000800000000000000" pitchFamily="2" charset="-78"/>
                <a:cs typeface="Tajawal ExtraBold" panose="00000800000000000000" pitchFamily="2" charset="-78"/>
              </a:rPr>
              <a:t>and adherence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blue shield with a thumbs up and white speech bubbles&#10;&#10;Description automatically generated with low confidence">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5769" y="3334277"/>
            <a:ext cx="3836158" cy="2163986"/>
          </a:xfrm>
          <a:prstGeom prst="rect">
            <a:avLst/>
          </a:prstGeom>
        </p:spPr>
      </p:pic>
    </p:spTree>
    <p:extLst>
      <p:ext uri="{BB962C8B-B14F-4D97-AF65-F5344CB8AC3E}">
        <p14:creationId xmlns:p14="http://schemas.microsoft.com/office/powerpoint/2010/main" val="2070156045"/>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has become a large part of our everyday lives. Consumers expect brands to have an active online presence and the ability to answer any questions they have fast.</a:t>
            </a:r>
          </a:p>
          <a:p>
            <a:pPr algn="just"/>
            <a:r>
              <a:rPr lang="en-US" sz="2400" b="1" dirty="0">
                <a:solidFill>
                  <a:srgbClr val="2D3956"/>
                </a:solidFill>
                <a:latin typeface="Tajawal ExtraBold" panose="00000800000000000000" pitchFamily="2" charset="-78"/>
                <a:cs typeface="Tajawal ExtraBold" panose="00000800000000000000" pitchFamily="2" charset="-78"/>
              </a:rPr>
              <a:t>But a poorly timed or worded social post could harm your brand reputation.</a:t>
            </a:r>
          </a:p>
          <a:p>
            <a:pPr algn="just"/>
            <a:r>
              <a:rPr lang="en-US" sz="2400" b="1" dirty="0">
                <a:solidFill>
                  <a:srgbClr val="2D3956"/>
                </a:solidFill>
                <a:latin typeface="Tajawal ExtraBold" panose="00000800000000000000" pitchFamily="2" charset="-78"/>
                <a:cs typeface="Tajawal ExtraBold" panose="00000800000000000000" pitchFamily="2" charset="-78"/>
              </a:rPr>
              <a:t>Although people may forgive your brand, the internet never forgets, so it’s better to be safe than sorry! Implementing a social media policy will help protect your company and give employees the space to advocate for themselves while staying true to the brand and its values.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39083289"/>
      </p:ext>
    </p:extLst>
  </p:cSld>
  <p:clrMapOvr>
    <a:masterClrMapping/>
  </p:clrMapOvr>
  <mc:AlternateContent xmlns:mc="http://schemas.openxmlformats.org/markup-compatibility/2006" xmlns:p14="http://schemas.microsoft.com/office/powerpoint/2010/main">
    <mc:Choice Requires="p14">
      <p:transition p14:dur="10" advTm="138200"/>
    </mc:Choice>
    <mc:Fallback xmlns="">
      <p:transition advTm="1382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 social media policy </a:t>
            </a:r>
            <a:r>
              <a:rPr lang="en-US" sz="2400" b="1" dirty="0">
                <a:solidFill>
                  <a:srgbClr val="2D3956"/>
                </a:solidFill>
                <a:latin typeface="Tajawal ExtraBold" panose="00000800000000000000" pitchFamily="2" charset="-78"/>
                <a:cs typeface="Tajawal ExtraBold" panose="00000800000000000000" pitchFamily="2" charset="-78"/>
              </a:rPr>
              <a:t>is part of a company’s business code of conduct that tells employees how they should represent themselves and the brand on social media. It includes guidelines to protect the brand’s security, privacy and legal interests.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platforms provide avenues for brand promotion, but they also present opportunities to misrepresent your brand, which is why a good social media policy is so necessary.</a:t>
            </a:r>
          </a:p>
          <a:p>
            <a:pPr algn="just"/>
            <a:r>
              <a:rPr lang="en-US" sz="2400" b="1" dirty="0">
                <a:solidFill>
                  <a:srgbClr val="2D3956"/>
                </a:solidFill>
                <a:latin typeface="Tajawal ExtraBold" panose="00000800000000000000" pitchFamily="2" charset="-78"/>
                <a:cs typeface="Tajawal ExtraBold" panose="00000800000000000000" pitchFamily="2" charset="-78"/>
              </a:rPr>
              <a:t>To do so, this means keep it simple, clear, accessible, and continued to be updated. The goal is to emphasize some basic conduct so, there are no major issues in the future.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22246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Create brand advocates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policies allow you to unlock all the </a:t>
            </a:r>
            <a:r>
              <a:rPr lang="en-US" sz="2400" b="1" dirty="0">
                <a:solidFill>
                  <a:srgbClr val="FF0000"/>
                </a:solidFill>
                <a:latin typeface="Tajawal ExtraBold" panose="00000800000000000000" pitchFamily="2" charset="-78"/>
                <a:cs typeface="Tajawal ExtraBold" panose="00000800000000000000" pitchFamily="2" charset="-78"/>
              </a:rPr>
              <a:t>benefits of employee advocacy</a:t>
            </a:r>
            <a:r>
              <a:rPr lang="en-US" sz="2400" b="1" dirty="0">
                <a:solidFill>
                  <a:srgbClr val="2D3956"/>
                </a:solidFill>
                <a:latin typeface="Tajawal ExtraBold" panose="00000800000000000000" pitchFamily="2" charset="-78"/>
                <a:cs typeface="Tajawal ExtraBold" panose="00000800000000000000" pitchFamily="2" charset="-78"/>
              </a:rPr>
              <a:t>, without putting your brand credibility at risk.</a:t>
            </a:r>
          </a:p>
          <a:p>
            <a:pPr algn="just"/>
            <a:r>
              <a:rPr lang="en-US" sz="2400" b="1" dirty="0">
                <a:solidFill>
                  <a:srgbClr val="2D3956"/>
                </a:solidFill>
                <a:latin typeface="Tajawal ExtraBold" panose="00000800000000000000" pitchFamily="2" charset="-78"/>
                <a:cs typeface="Tajawal ExtraBold" panose="00000800000000000000" pitchFamily="2" charset="-78"/>
              </a:rPr>
              <a:t>When your employees post about the organization online, it can increase brand awareness, establish thought leadership and drive qualified leads. Along with helping social selling, employee posts can support social recruiting efforts, attracting top talent to your company.</a:t>
            </a:r>
          </a:p>
          <a:p>
            <a:pPr algn="just"/>
            <a:r>
              <a:rPr lang="en-US" sz="2400" b="1" dirty="0">
                <a:solidFill>
                  <a:srgbClr val="2D3956"/>
                </a:solidFill>
                <a:latin typeface="Tajawal ExtraBold" panose="00000800000000000000" pitchFamily="2" charset="-78"/>
                <a:cs typeface="Tajawal ExtraBold" panose="00000800000000000000" pitchFamily="2" charset="-78"/>
              </a:rPr>
              <a:t>Your social media policy is a critical advocacy tool, giving your employees the guidance they need to represent your brand accurately within social networks.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9460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a:t>
            </a:r>
          </a:p>
          <a:p>
            <a:pPr algn="just"/>
            <a:r>
              <a:rPr lang="en-US" sz="2400" b="1" dirty="0">
                <a:solidFill>
                  <a:srgbClr val="2D3956"/>
                </a:solidFill>
                <a:latin typeface="Tajawal ExtraBold" panose="00000800000000000000" pitchFamily="2" charset="-78"/>
                <a:cs typeface="Tajawal ExtraBold" panose="00000800000000000000" pitchFamily="2" charset="-78"/>
              </a:rPr>
              <a:t>Brand diversity in social media is more important than ever. Company alignment with personal values is 74% more important to consumers than it was in 2021, so brands need to show and tell audiences what the company values.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Amplifying diverse voices via social media is an actionable step brands can take to prioritize representation and attract top talent from marginalized communities. An inclusive social media policy will empower and encourage voices from all backgrounds to advocate for the brand.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010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Maintain a consistent brand identity</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social media policy ensures that whenever someone interacts with your company online, either through a brand channel or an employee, they get the same consistent experience. This develops a more reliable, trustworthy identity for your company, turning customers into loyal fans and ambassadors.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75213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13932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Minimize legal action against your brand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presents complicated considerations such as privacy law and copyright law. A well made social media policy will protect the company from potential lawsuits.</a:t>
            </a:r>
          </a:p>
          <a:p>
            <a:pPr algn="just"/>
            <a:r>
              <a:rPr lang="en-US" sz="2200" b="1" dirty="0">
                <a:solidFill>
                  <a:srgbClr val="2D3956"/>
                </a:solidFill>
                <a:latin typeface="Tajawal ExtraBold" panose="00000800000000000000" pitchFamily="2" charset="-78"/>
                <a:cs typeface="Tajawal ExtraBold" panose="00000800000000000000" pitchFamily="2" charset="-78"/>
              </a:rPr>
              <a:t>Consult with your legal counsel and outline a list of do’s and don’ts for the company to follow. These rules of thumb will help ensure the organization and contractors are compliant with laws, reducing the risk of legal action against the company.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7122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816429"/>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Protect your brand from privacy and security risks</a:t>
            </a:r>
          </a:p>
          <a:p>
            <a:pPr algn="just"/>
            <a:r>
              <a:rPr lang="en-US" sz="2200" b="1" dirty="0">
                <a:solidFill>
                  <a:srgbClr val="2D3956"/>
                </a:solidFill>
                <a:latin typeface="Tajawal ExtraBold" panose="00000800000000000000" pitchFamily="2" charset="-78"/>
                <a:cs typeface="Tajawal ExtraBold" panose="00000800000000000000" pitchFamily="2" charset="-78"/>
              </a:rPr>
              <a:t>There are many privacy and security risks involved with using social media.</a:t>
            </a:r>
          </a:p>
          <a:p>
            <a:pPr algn="just"/>
            <a:r>
              <a:rPr lang="en-US" sz="2200" b="1" dirty="0">
                <a:solidFill>
                  <a:srgbClr val="2D3956"/>
                </a:solidFill>
                <a:latin typeface="Tajawal ExtraBold" panose="00000800000000000000" pitchFamily="2" charset="-78"/>
                <a:cs typeface="Tajawal ExtraBold" panose="00000800000000000000" pitchFamily="2" charset="-78"/>
              </a:rPr>
              <a:t>The larger your team is, the larger those risks become. A good social media policy combined with security protocols will protect your accounts against hacking, phishing and fraud accounts.</a:t>
            </a:r>
          </a:p>
          <a:p>
            <a:pPr algn="just"/>
            <a:r>
              <a:rPr lang="en-US" sz="2200" b="1" dirty="0">
                <a:solidFill>
                  <a:srgbClr val="2D3956"/>
                </a:solidFill>
                <a:latin typeface="Tajawal ExtraBold" panose="00000800000000000000" pitchFamily="2" charset="-78"/>
                <a:cs typeface="Tajawal ExtraBold" panose="00000800000000000000" pitchFamily="2" charset="-78"/>
              </a:rPr>
              <a:t>And since social media is a common resource for scammers and criminals, it’s imperative your social media policy includes guidelines that protect both your employees and company. Whether it’s defending against phishing scams or ransomware attacks, make sure that everyone in your organization is vigilant about online protection.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349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800767"/>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Prevent a public relations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Many organizations make the mistake of waiting until they’ve faced a public relations disaster to put a policy in place. Be proactive and implement a strategy in advance to minimize crisis.</a:t>
            </a:r>
          </a:p>
          <a:p>
            <a:pPr algn="just"/>
            <a:r>
              <a:rPr lang="en-US" sz="2200" b="1" dirty="0">
                <a:solidFill>
                  <a:srgbClr val="2D3956"/>
                </a:solidFill>
                <a:latin typeface="Tajawal ExtraBold" panose="00000800000000000000" pitchFamily="2" charset="-78"/>
                <a:cs typeface="Tajawal ExtraBold" panose="00000800000000000000" pitchFamily="2" charset="-78"/>
              </a:rPr>
              <a:t>Your social media crisis plan should align with your social media policy. For example, the policy can designate which teams are responsible for handling a PR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3467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Understanding copyright and creative commons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975615" y="3334277"/>
            <a:ext cx="3796466" cy="2163986"/>
          </a:xfrm>
          <a:prstGeom prst="rect">
            <a:avLst/>
          </a:prstGeom>
        </p:spPr>
      </p:pic>
    </p:spTree>
    <p:extLst>
      <p:ext uri="{BB962C8B-B14F-4D97-AF65-F5344CB8AC3E}">
        <p14:creationId xmlns:p14="http://schemas.microsoft.com/office/powerpoint/2010/main" val="51289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123658"/>
          </a:xfrm>
          <a:prstGeom prst="rect">
            <a:avLst/>
          </a:prstGeom>
          <a:noFill/>
        </p:spPr>
        <p:txBody>
          <a:bodyPr wrap="square" rtlCol="0">
            <a:spAutoFit/>
          </a:bodyPr>
          <a:lstStyle/>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Copyright law gives creators certain kinds of control over their creative work. If people want to use copyrighted work, they often have to ask for permission from the creator. </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works within copyright law. It allows creators to grant permission to everyone in the world to use their work in certain ways.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white circle with black letters in it&#10;&#10;Description automatically generated with medium confidence">
            <a:extLst>
              <a:ext uri="{FF2B5EF4-FFF2-40B4-BE49-F238E27FC236}">
                <a16:creationId xmlns:a16="http://schemas.microsoft.com/office/drawing/2014/main" id="{0376F814-FC52-C161-5088-6B13FB616E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90642" y="3678541"/>
            <a:ext cx="1960810" cy="1960810"/>
          </a:xfrm>
          <a:prstGeom prst="rect">
            <a:avLst/>
          </a:prstGeom>
        </p:spPr>
      </p:pic>
      <p:sp>
        <p:nvSpPr>
          <p:cNvPr id="10" name="TextBox 9">
            <a:extLst>
              <a:ext uri="{FF2B5EF4-FFF2-40B4-BE49-F238E27FC236}">
                <a16:creationId xmlns:a16="http://schemas.microsoft.com/office/drawing/2014/main" id="{F130DE04-D7E3-6FC2-04A2-7EA60EC4EF2A}"/>
              </a:ext>
            </a:extLst>
          </p:cNvPr>
          <p:cNvSpPr txBox="1"/>
          <p:nvPr/>
        </p:nvSpPr>
        <p:spPr>
          <a:xfrm>
            <a:off x="7393381" y="5596696"/>
            <a:ext cx="2700646" cy="369332"/>
          </a:xfrm>
          <a:prstGeom prst="rect">
            <a:avLst/>
          </a:prstGeom>
          <a:noFill/>
        </p:spPr>
        <p:txBody>
          <a:bodyPr wrap="square">
            <a:spAutoFit/>
          </a:bodyPr>
          <a:lstStyle/>
          <a:p>
            <a:r>
              <a:rPr lang="en-US"/>
              <a:t>Creative Commons Symbol</a:t>
            </a:r>
          </a:p>
        </p:txBody>
      </p:sp>
      <p:pic>
        <p:nvPicPr>
          <p:cNvPr id="12" name="Picture 11" descr="A black circle with a letter c in it&#10;&#10;Description automatically generated with medium confidence">
            <a:extLst>
              <a:ext uri="{FF2B5EF4-FFF2-40B4-BE49-F238E27FC236}">
                <a16:creationId xmlns:a16="http://schemas.microsoft.com/office/drawing/2014/main" id="{9ECA4A7E-D8E5-805D-535D-43F0B339C22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46236" y="4024994"/>
            <a:ext cx="2389836" cy="1338308"/>
          </a:xfrm>
          <a:prstGeom prst="rect">
            <a:avLst/>
          </a:prstGeom>
        </p:spPr>
      </p:pic>
      <p:sp>
        <p:nvSpPr>
          <p:cNvPr id="13" name="TextBox 12">
            <a:extLst>
              <a:ext uri="{FF2B5EF4-FFF2-40B4-BE49-F238E27FC236}">
                <a16:creationId xmlns:a16="http://schemas.microsoft.com/office/drawing/2014/main" id="{68139383-7462-DA6D-1D4B-31356E857633}"/>
              </a:ext>
            </a:extLst>
          </p:cNvPr>
          <p:cNvSpPr txBox="1"/>
          <p:nvPr/>
        </p:nvSpPr>
        <p:spPr>
          <a:xfrm>
            <a:off x="4102495" y="5596696"/>
            <a:ext cx="2700646" cy="369332"/>
          </a:xfrm>
          <a:prstGeom prst="rect">
            <a:avLst/>
          </a:prstGeom>
          <a:noFill/>
        </p:spPr>
        <p:txBody>
          <a:bodyPr wrap="square">
            <a:spAutoFit/>
          </a:bodyPr>
          <a:lstStyle/>
          <a:p>
            <a:r>
              <a:rPr lang="en-US"/>
              <a:t>Copyright Symbol</a:t>
            </a:r>
          </a:p>
        </p:txBody>
      </p:sp>
    </p:spTree>
    <p:extLst>
      <p:ext uri="{BB962C8B-B14F-4D97-AF65-F5344CB8AC3E}">
        <p14:creationId xmlns:p14="http://schemas.microsoft.com/office/powerpoint/2010/main" val="386314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and copyright both refer to legal explanations and sanctions regarding authorship. Both authorizations refer to creators’ conditions regarding their original outputs such as books, websites, software, movies, and songs. However, creative commons is only applicable to those protected by copyright while copyright covers original work. </a:t>
            </a:r>
          </a:p>
          <a:p>
            <a:pPr algn="just"/>
            <a:r>
              <a:rPr lang="en-US" sz="2200" b="1" dirty="0">
                <a:solidFill>
                  <a:srgbClr val="FF0000"/>
                </a:solidFill>
                <a:latin typeface="Tajawal ExtraBold" panose="00000800000000000000" pitchFamily="2" charset="-78"/>
                <a:cs typeface="Tajawal ExtraBold" panose="00000800000000000000" pitchFamily="2" charset="-78"/>
              </a:rPr>
              <a:t>What is Creative Commons?</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(CC) aims to increase the number of legally available creative works. CC licenses give creators the freedom to decide which rights are being reserved and waived. It is currently being incorporated in popular online platforms such as YouTube and Flickr. CC licenses are based upon copyright specifics and only utilize one page of highly comprehensible explanation of rights.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7205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493538"/>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What is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Copyright grants authors the exclusive rights regarding the use and reproduction of their original work. With the Licensing of the Press Act 1662, the English Parliament addressed the unauthorized printing of books and pamphlets. This legal concept was then adapted by various countries. </a:t>
            </a:r>
          </a:p>
          <a:p>
            <a:pPr algn="just"/>
            <a:r>
              <a:rPr lang="en-US" sz="2200" b="1" dirty="0">
                <a:solidFill>
                  <a:srgbClr val="2D3956"/>
                </a:solidFill>
                <a:latin typeface="Tajawal ExtraBold" panose="00000800000000000000" pitchFamily="2" charset="-78"/>
                <a:cs typeface="Tajawal ExtraBold" panose="00000800000000000000" pitchFamily="2" charset="-78"/>
              </a:rPr>
              <a:t>Copyright is one of the group of laws under intellectual property which immediately applies to any novel work which facilitates authors’ selling activities. However, when an employee gets paid for creating a certain material, the employer often gets the copyright. An infringement of copyright occurs when an owner’s product is reproduced without permission. Copyright registration is not needed in most countries; however, many authors still opt to register for marketing purposes.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28092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83209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Implementation of Creative Commons vs.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is only applied to already copyrighted materials as it is a license which specifies the author’s conditions regarding the baseline permissions of reproduction, distribution, display, and performance. On the contrary, copyright instantly applies when a work is originally created; this is why it is described as “magical”. </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Profit</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 non-profit organization, lets other people copy and use a creator’s work for noncommercial purposes only. However, Copyright allows commercial goals, hence profit, to be achieved. The author may also lend or assign the copyright with the pertinent signed contracts.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242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30887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Nature</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is an organization and a license which can take the forms of differing attributions while copyright is a law which allows owners to license their work.</a:t>
            </a:r>
          </a:p>
          <a:p>
            <a:pPr algn="just"/>
            <a:endParaRPr lang="en-US" sz="22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Expiration</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licenses of Creative Commons expire when the elemental copyright also expires. As for Copyright, the US constitution mandates that it expires 50 years after the author’s death. However, this may vary in other countries, for example, the UK regulation dictates the expiration to be 70 years after the author’s death.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9272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2616101"/>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Pro-User</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shows more advantages to the user as it allows free reproduction and utilization under certain circumstances. On the other hand, Copyright features more advantages to the owner regarding protection and commercial use.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785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Example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AF38D26-6D99-ED77-5100-94E31A277C19}"/>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4670749" y="60403"/>
            <a:ext cx="4362472" cy="6747994"/>
          </a:xfrm>
          <a:prstGeom prst="rect">
            <a:avLst/>
          </a:prstGeom>
        </p:spPr>
      </p:pic>
      <p:sp>
        <p:nvSpPr>
          <p:cNvPr id="11" name="TextBox 10">
            <a:extLst>
              <a:ext uri="{FF2B5EF4-FFF2-40B4-BE49-F238E27FC236}">
                <a16:creationId xmlns:a16="http://schemas.microsoft.com/office/drawing/2014/main" id="{FB087178-A3AA-1EDB-F089-C1D991280CF8}"/>
              </a:ext>
            </a:extLst>
          </p:cNvPr>
          <p:cNvSpPr txBox="1"/>
          <p:nvPr/>
        </p:nvSpPr>
        <p:spPr>
          <a:xfrm>
            <a:off x="1443972" y="1680074"/>
            <a:ext cx="3226777" cy="3170099"/>
          </a:xfrm>
          <a:prstGeom prst="rect">
            <a:avLst/>
          </a:prstGeom>
          <a:noFill/>
        </p:spPr>
        <p:txBody>
          <a:bodyPr wrap="square">
            <a:spAutoFit/>
          </a:bodyPr>
          <a:lstStyle/>
          <a:p>
            <a:pPr algn="just"/>
            <a:r>
              <a:rPr lang="en-US" sz="2000" b="1">
                <a:solidFill>
                  <a:srgbClr val="C82633"/>
                </a:solidFill>
              </a:rPr>
              <a:t>Copyright laws for social media are, well, pretty much exactly the same as copyright laws everywhere else. If you want to use an image that isn’t yours, you must obtain permission. That might be through a license or through the creator directly.</a:t>
            </a:r>
          </a:p>
        </p:txBody>
      </p:sp>
    </p:spTree>
    <p:extLst>
      <p:ext uri="{BB962C8B-B14F-4D97-AF65-F5344CB8AC3E}">
        <p14:creationId xmlns:p14="http://schemas.microsoft.com/office/powerpoint/2010/main" val="284385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Disclosure and Transparency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117651" y="2526347"/>
            <a:ext cx="2971917" cy="2971917"/>
          </a:xfrm>
          <a:prstGeom prst="rect">
            <a:avLst/>
          </a:prstGeom>
        </p:spPr>
      </p:pic>
    </p:spTree>
    <p:extLst>
      <p:ext uri="{BB962C8B-B14F-4D97-AF65-F5344CB8AC3E}">
        <p14:creationId xmlns:p14="http://schemas.microsoft.com/office/powerpoint/2010/main" val="12407253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Transparency is not a single policy tool. It has different dimensions. Roughly, they are providing disclosures to users, public reporting, and access to data for researchers.</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Disclosure to users includes revealing information about the content moderation standards a social media company has in place, its enforcement processes, and explanations of takedowns and other content moderation actions, descriptions of complaint procedures, among other things. Each of these outputs provide users with opportunities to complain about problematic content and to receive due process when social media companies take action against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7019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p>
          <a:p>
            <a:pPr algn="just"/>
            <a:endParaRPr lang="en-US" sz="1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Seeing all that is involved in implementing transparency measures brings us back to one question: Why do this at all? What good does transparency do? In general, the answer is that it provides public accountability. </a:t>
            </a:r>
          </a:p>
          <a:p>
            <a:pPr algn="just"/>
            <a:r>
              <a:rPr lang="en-US" sz="2400" b="1" dirty="0">
                <a:solidFill>
                  <a:srgbClr val="2D3956"/>
                </a:solidFill>
                <a:latin typeface="Tajawal ExtraBold" panose="00000800000000000000" pitchFamily="2" charset="-78"/>
                <a:cs typeface="Tajawal ExtraBold" panose="00000800000000000000" pitchFamily="2" charset="-78"/>
              </a:rPr>
              <a:t>Without transparency, due process for social media users is impossible. If users do not know what the rules are, how can they stay within the guardrails? If they have no mechanism to complain about problematic content or about mistaken moderation decisions, how can the content moderation process satisfy the demands of procedural fairness for users?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1021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Disclosure and due process are so intimately linked that user transparency measures often include due process requirements. For instance, often legislation does not merely require platforms to disclose whatever complaint process they happen to have, it also requires platforms to have a complaint process.</a:t>
            </a:r>
          </a:p>
          <a:p>
            <a:pPr algn="just"/>
            <a:r>
              <a:rPr lang="en-US" sz="2400" b="1" dirty="0">
                <a:solidFill>
                  <a:srgbClr val="2D3956"/>
                </a:solidFill>
                <a:latin typeface="Tajawal ExtraBold" panose="00000800000000000000" pitchFamily="2" charset="-78"/>
                <a:cs typeface="Tajawal ExtraBold" panose="00000800000000000000" pitchFamily="2" charset="-78"/>
              </a:rPr>
              <a:t>Policy makers should explore various transparency measures for digital social media platforms. A balanced and clear legal structure for disclosure can help to restore public trust in these platforms and provide assurances that they are operating in the public interest.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264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35503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Mandated public reports on moderation practices are likely to improve content moderation, just as accounting reporting requirements encourage good corporate financial conduct. When companies know that they will have to issue these detailed assessments, they are more likely to take steps to mitigate problems to reduce the reputational risks that would come with a poor report card.</a:t>
            </a:r>
          </a:p>
          <a:p>
            <a:pPr algn="just"/>
            <a:r>
              <a:rPr lang="en-US" sz="2300" b="1" dirty="0">
                <a:solidFill>
                  <a:srgbClr val="2D3956"/>
                </a:solidFill>
                <a:latin typeface="Tajawal ExtraBold" panose="00000800000000000000" pitchFamily="2" charset="-78"/>
                <a:cs typeface="Tajawal ExtraBold" panose="00000800000000000000" pitchFamily="2" charset="-78"/>
              </a:rPr>
              <a:t>Researcher access to internal company data allows independent outside assessments of company conduct and can indicate areas for improvement that the companies themselves might have missed or tried to cover up in their public reports.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89984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5309047"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largest number of people say transparency is when businesses are open (59%), clear (53%) and honest (49%).</a:t>
            </a:r>
          </a:p>
          <a:p>
            <a:pPr algn="just"/>
            <a:r>
              <a:rPr lang="en-US" sz="2400" b="1" dirty="0">
                <a:solidFill>
                  <a:srgbClr val="2D3956"/>
                </a:solidFill>
                <a:latin typeface="Tajawal ExtraBold" panose="00000800000000000000" pitchFamily="2" charset="-78"/>
                <a:cs typeface="Tajawal ExtraBold" panose="00000800000000000000" pitchFamily="2" charset="-78"/>
              </a:rPr>
              <a:t>These guiding principles give a sense of what consumers are looking for. A study proves no channel is better suited than social media as communication channel to make good on the interest in more transparency.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circle, font&#10;&#10;Description automatically generated">
            <a:extLst>
              <a:ext uri="{FF2B5EF4-FFF2-40B4-BE49-F238E27FC236}">
                <a16:creationId xmlns:a16="http://schemas.microsoft.com/office/drawing/2014/main" id="{1C1A27E1-9CC7-1789-ACFD-2BBE495B0A1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84640" y="1542580"/>
            <a:ext cx="4373259" cy="4373259"/>
          </a:xfrm>
          <a:prstGeom prst="rect">
            <a:avLst/>
          </a:prstGeom>
        </p:spPr>
      </p:pic>
    </p:spTree>
    <p:extLst>
      <p:ext uri="{BB962C8B-B14F-4D97-AF65-F5344CB8AC3E}">
        <p14:creationId xmlns:p14="http://schemas.microsoft.com/office/powerpoint/2010/main" val="188043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830997"/>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Social Media risks and rewards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455369" y="2526347"/>
            <a:ext cx="2296481" cy="2971917"/>
          </a:xfrm>
          <a:prstGeom prst="rect">
            <a:avLst/>
          </a:prstGeom>
        </p:spPr>
      </p:pic>
    </p:spTree>
    <p:extLst>
      <p:ext uri="{BB962C8B-B14F-4D97-AF65-F5344CB8AC3E}">
        <p14:creationId xmlns:p14="http://schemas.microsoft.com/office/powerpoint/2010/main" val="1340758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56290"/>
            <a:ext cx="5759755"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is a powerful tool that gives organizations the ability to expand their brand value; it can also tarnish a brand overnight. </a:t>
            </a:r>
          </a:p>
          <a:p>
            <a:pPr algn="just"/>
            <a:r>
              <a:rPr lang="en-US" sz="2400" b="1" dirty="0">
                <a:solidFill>
                  <a:srgbClr val="2D3956"/>
                </a:solidFill>
                <a:latin typeface="Tajawal ExtraBold" panose="00000800000000000000" pitchFamily="2" charset="-78"/>
                <a:cs typeface="Tajawal ExtraBold" panose="00000800000000000000" pitchFamily="2" charset="-78"/>
              </a:rPr>
              <a:t>Given the visibility, risk, and real-time monitoring and response required to effectively manage social media channels, companies must establish extensive protocols for use by their organization in order to engage with external channels.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10" name="Picture 9" descr="A picture containing text, screenshot, font, graphics&#10;&#10;Description automatically generated">
            <a:extLst>
              <a:ext uri="{FF2B5EF4-FFF2-40B4-BE49-F238E27FC236}">
                <a16:creationId xmlns:a16="http://schemas.microsoft.com/office/drawing/2014/main" id="{8545D9DB-2670-86E5-438E-ED24521AA9B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17972" y="1735882"/>
            <a:ext cx="3810000" cy="3810000"/>
          </a:xfrm>
          <a:prstGeom prst="rect">
            <a:avLst/>
          </a:prstGeom>
        </p:spPr>
      </p:pic>
    </p:spTree>
    <p:extLst>
      <p:ext uri="{BB962C8B-B14F-4D97-AF65-F5344CB8AC3E}">
        <p14:creationId xmlns:p14="http://schemas.microsoft.com/office/powerpoint/2010/main" val="417127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Some of the most advanced social media topics and benefits include: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Connecting with customers</a:t>
            </a:r>
            <a:r>
              <a:rPr lang="en-US" sz="2400" b="1" dirty="0">
                <a:solidFill>
                  <a:srgbClr val="2D3956"/>
                </a:solidFill>
                <a:latin typeface="Tajawal ExtraBold" panose="00000800000000000000" pitchFamily="2" charset="-78"/>
                <a:cs typeface="Tajawal ExtraBold" panose="00000800000000000000" pitchFamily="2" charset="-78"/>
              </a:rPr>
              <a:t>—The ability to engage with customers is the most critical aspect of social media. Developing a brand and promoting it through various channels of social media can create further brand value and awareness.</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Marketing intelligence</a:t>
            </a:r>
            <a:r>
              <a:rPr lang="en-US" sz="2400" b="1" dirty="0">
                <a:solidFill>
                  <a:srgbClr val="2D3956"/>
                </a:solidFill>
                <a:latin typeface="Tajawal ExtraBold" panose="00000800000000000000" pitchFamily="2" charset="-78"/>
                <a:cs typeface="Tajawal ExtraBold" panose="00000800000000000000" pitchFamily="2" charset="-78"/>
              </a:rPr>
              <a:t>—Social media marketing gives the organization the ability to monitor the brand and listen to what the public is saying in the social media space.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Tree>
    <p:extLst>
      <p:ext uri="{BB962C8B-B14F-4D97-AF65-F5344CB8AC3E}">
        <p14:creationId xmlns:p14="http://schemas.microsoft.com/office/powerpoint/2010/main" val="165514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insight is the reward the organization reaps by playing a larger role in social media, which can be invaluable. The organization can enhance its marketing, business development efforts and other valuable venues to further its ability to be competitive.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Pulse on brand reputation</a:t>
            </a:r>
            <a:r>
              <a:rPr lang="en-US" sz="2400" b="1" dirty="0">
                <a:solidFill>
                  <a:srgbClr val="2D3956"/>
                </a:solidFill>
                <a:latin typeface="Tajawal ExtraBold" panose="00000800000000000000" pitchFamily="2" charset="-78"/>
                <a:cs typeface="Tajawal ExtraBold" panose="00000800000000000000" pitchFamily="2" charset="-78"/>
              </a:rPr>
              <a:t>—Keeping the pulse of the organization’s social media reputation and metrics is critical to staying ahead of the brand’s recognition and signs of reputational risk.</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Tree>
    <p:extLst>
      <p:ext uri="{BB962C8B-B14F-4D97-AF65-F5344CB8AC3E}">
        <p14:creationId xmlns:p14="http://schemas.microsoft.com/office/powerpoint/2010/main" val="18987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4524315"/>
          </a:xfrm>
          <a:prstGeom prst="rect">
            <a:avLst/>
          </a:prstGeom>
          <a:noFill/>
        </p:spPr>
        <p:txBody>
          <a:bodyPr wrap="square" rtlCol="0">
            <a:spAutoFit/>
          </a:bodyPr>
          <a:lstStyle/>
          <a:p>
            <a:pPr algn="just"/>
            <a:r>
              <a:rPr lang="en-US" sz="2400" b="1">
                <a:solidFill>
                  <a:schemeClr val="accent6">
                    <a:lumMod val="75000"/>
                  </a:schemeClr>
                </a:solidFill>
                <a:latin typeface="Tajawal ExtraBold" panose="00000800000000000000" pitchFamily="2" charset="-78"/>
                <a:cs typeface="Tajawal ExtraBold" panose="00000800000000000000" pitchFamily="2" charset="-78"/>
              </a:rPr>
              <a:t>Reputational risk</a:t>
            </a:r>
            <a:r>
              <a:rPr lang="en-US" sz="2400" b="1">
                <a:solidFill>
                  <a:srgbClr val="2D3956"/>
                </a:solidFill>
                <a:latin typeface="Tajawal ExtraBold" panose="00000800000000000000" pitchFamily="2" charset="-78"/>
                <a:cs typeface="Tajawal ExtraBold" panose="00000800000000000000" pitchFamily="2" charset="-78"/>
              </a:rPr>
              <a:t>—Damage to an organization’s reputation stemming from a social media mishap can bring the organization to its knees, whether it is the chief executive officer (CEO) stating something controversial on his/her Twitter account or an organization-bashing employee video that goes viral. According to a leading publisher, “A reputational crisis can wipe tens of millions of pounds from a company’s value, and this risk has increased because the rise of online and social media means crises are now less predictable and can happen faster.”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700813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4524315"/>
          </a:xfrm>
          <a:prstGeom prst="rect">
            <a:avLst/>
          </a:prstGeom>
          <a:noFill/>
        </p:spPr>
        <p:txBody>
          <a:bodyPr wrap="square" rtlCol="0">
            <a:spAutoFit/>
          </a:bodyPr>
          <a:lstStyle/>
          <a:p>
            <a:pPr algn="just"/>
            <a:r>
              <a:rPr lang="en-US" sz="2400" b="1" dirty="0">
                <a:solidFill>
                  <a:schemeClr val="accent6">
                    <a:lumMod val="75000"/>
                  </a:schemeClr>
                </a:solidFill>
                <a:latin typeface="Tajawal ExtraBold" panose="00000800000000000000" pitchFamily="2" charset="-78"/>
                <a:cs typeface="Tajawal ExtraBold" panose="00000800000000000000" pitchFamily="2" charset="-78"/>
              </a:rPr>
              <a:t>Data security breach</a:t>
            </a:r>
            <a:r>
              <a:rPr lang="en-US" sz="2400" b="1" dirty="0">
                <a:solidFill>
                  <a:srgbClr val="2D3956"/>
                </a:solidFill>
                <a:latin typeface="Tajawal ExtraBold" panose="00000800000000000000" pitchFamily="2" charset="-78"/>
                <a:cs typeface="Tajawal ExtraBold" panose="00000800000000000000" pitchFamily="2" charset="-78"/>
              </a:rPr>
              <a:t>—According to research from Forrester:</a:t>
            </a:r>
          </a:p>
          <a:p>
            <a:pPr algn="just"/>
            <a:r>
              <a:rPr lang="en-US" sz="2400" b="1" dirty="0">
                <a:solidFill>
                  <a:srgbClr val="2D3956"/>
                </a:solidFill>
                <a:latin typeface="Tajawal ExtraBold" panose="00000800000000000000" pitchFamily="2" charset="-78"/>
                <a:cs typeface="Tajawal ExtraBold" panose="00000800000000000000" pitchFamily="2" charset="-78"/>
              </a:rPr>
              <a:t>    From reconnaissance to brand hijacking and threat coordination, cyber criminals have been using social media to boost the effectiveness of their attacks for years. It’s clear that social media risk isn’t solely about brand and reputation damage but is a sinister cybersecurity threat that can lead to major data breaches, numerous compliance issues, and large amounts of lost revenue due to fraud and counterfeit sales, along with a slew of other risks.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743111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18789"/>
            <a:ext cx="7481677" cy="4693593"/>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Social engineering</a:t>
            </a:r>
            <a:r>
              <a:rPr lang="en-US" sz="2300" b="1" dirty="0">
                <a:solidFill>
                  <a:srgbClr val="2D3956"/>
                </a:solidFill>
                <a:latin typeface="Tajawal ExtraBold" panose="00000800000000000000" pitchFamily="2" charset="-78"/>
                <a:cs typeface="Tajawal ExtraBold" panose="00000800000000000000" pitchFamily="2" charset="-78"/>
              </a:rPr>
              <a:t>—Employees in almost all organizations are savvy, and many have a social media presence on major sites such as Facebook, LinkedIn, Quora and Twitter. Each platform has the potential to provide a hacker several key data points about employees, which can enable use of the data to hack the employee account at the enterprise layer by spoofing and launching a social engineering attack on the company. Due to the multitude of options of going through social media accounts with exposed data, attackers can gather these data to further their advances in terms of hacking into accounts.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16147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631763"/>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Compliance or regulatory violations</a:t>
            </a:r>
            <a:r>
              <a:rPr lang="en-US" sz="2300" b="1" dirty="0">
                <a:solidFill>
                  <a:srgbClr val="2D3956"/>
                </a:solidFill>
                <a:latin typeface="Tajawal ExtraBold" panose="00000800000000000000" pitchFamily="2" charset="-78"/>
                <a:cs typeface="Tajawal ExtraBold" panose="00000800000000000000" pitchFamily="2" charset="-78"/>
              </a:rPr>
              <a:t>—The growing number of privacy changes and regulations globally is impacting how customer data are utilized in the social media space. There are four key areas with which to be concerned:</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Privacy</a:t>
            </a:r>
          </a:p>
          <a:p>
            <a:pPr algn="just"/>
            <a:r>
              <a:rPr lang="en-US" sz="2300" b="1" dirty="0">
                <a:solidFill>
                  <a:srgbClr val="2D3956"/>
                </a:solidFill>
                <a:latin typeface="Tajawal ExtraBold" panose="00000800000000000000" pitchFamily="2" charset="-78"/>
                <a:cs typeface="Tajawal ExtraBold" panose="00000800000000000000" pitchFamily="2" charset="-78"/>
              </a:rPr>
              <a:t>    Content ownership</a:t>
            </a:r>
          </a:p>
          <a:p>
            <a:pPr algn="just"/>
            <a:r>
              <a:rPr lang="en-US" sz="2300" b="1" dirty="0">
                <a:solidFill>
                  <a:srgbClr val="2D3956"/>
                </a:solidFill>
                <a:latin typeface="Tajawal ExtraBold" panose="00000800000000000000" pitchFamily="2" charset="-78"/>
                <a:cs typeface="Tajawal ExtraBold" panose="00000800000000000000" pitchFamily="2" charset="-78"/>
              </a:rPr>
              <a:t>    Intellectual property (IP) infringement</a:t>
            </a:r>
          </a:p>
          <a:p>
            <a:pPr algn="just"/>
            <a:r>
              <a:rPr lang="en-US" sz="2300" b="1" dirty="0">
                <a:solidFill>
                  <a:srgbClr val="2D3956"/>
                </a:solidFill>
                <a:latin typeface="Tajawal ExtraBold" panose="00000800000000000000" pitchFamily="2" charset="-78"/>
                <a:cs typeface="Tajawal ExtraBold" panose="00000800000000000000" pitchFamily="2" charset="-78"/>
              </a:rPr>
              <a:t>    Unauthorized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4226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631763"/>
          </a:xfrm>
          <a:prstGeom prst="rect">
            <a:avLst/>
          </a:prstGeom>
          <a:noFill/>
        </p:spPr>
        <p:txBody>
          <a:bodyPr wrap="square" rtlCol="0">
            <a:spAutoFit/>
          </a:bodyPr>
          <a:lstStyle/>
          <a:p>
            <a:pPr algn="just"/>
            <a:r>
              <a:rPr lang="en-US" sz="2300" b="1">
                <a:solidFill>
                  <a:schemeClr val="accent6">
                    <a:lumMod val="75000"/>
                  </a:schemeClr>
                </a:solidFill>
                <a:latin typeface="Tajawal ExtraBold" panose="00000800000000000000" pitchFamily="2" charset="-78"/>
                <a:cs typeface="Tajawal ExtraBold" panose="00000800000000000000" pitchFamily="2" charset="-78"/>
              </a:rPr>
              <a:t>Compliance to changing the regulatory climate</a:t>
            </a:r>
            <a:r>
              <a:rPr lang="en-US" sz="2300" b="1">
                <a:solidFill>
                  <a:srgbClr val="2D3956"/>
                </a:solidFill>
                <a:latin typeface="Tajawal ExtraBold" panose="00000800000000000000" pitchFamily="2" charset="-78"/>
                <a:cs typeface="Tajawal ExtraBold" panose="00000800000000000000" pitchFamily="2" charset="-78"/>
              </a:rPr>
              <a:t>—These regulatory changes require the organization to adapt its strategy if it wishes to comply on a global basis. This approach, while necessary for an organization that uses social media regularly, may result in the organization’s increased visibility with authorities.</a:t>
            </a:r>
          </a:p>
          <a:p>
            <a:pPr algn="just"/>
            <a:r>
              <a:rPr lang="en-US" sz="2300" b="1">
                <a:solidFill>
                  <a:srgbClr val="2D3956"/>
                </a:solidFill>
                <a:latin typeface="Tajawal ExtraBold" panose="00000800000000000000" pitchFamily="2" charset="-78"/>
                <a:cs typeface="Tajawal ExtraBold" panose="00000800000000000000" pitchFamily="2" charset="-78"/>
              </a:rPr>
              <a:t>Some industries may shy away from this situation in light of audits that occur due to being in the social media space so frequently.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6819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2923877"/>
          </a:xfrm>
          <a:prstGeom prst="rect">
            <a:avLst/>
          </a:prstGeom>
          <a:noFill/>
        </p:spPr>
        <p:txBody>
          <a:bodyPr wrap="square" rtlCol="0">
            <a:spAutoFit/>
          </a:bodyPr>
          <a:lstStyle/>
          <a:p>
            <a:pPr algn="just"/>
            <a:r>
              <a:rPr lang="en-US" sz="2300" b="1">
                <a:solidFill>
                  <a:schemeClr val="accent6">
                    <a:lumMod val="75000"/>
                  </a:schemeClr>
                </a:solidFill>
                <a:latin typeface="Tajawal ExtraBold" panose="00000800000000000000" pitchFamily="2" charset="-78"/>
                <a:cs typeface="Tajawal ExtraBold" panose="00000800000000000000" pitchFamily="2" charset="-78"/>
              </a:rPr>
              <a:t>Return on investment</a:t>
            </a:r>
            <a:r>
              <a:rPr lang="en-US" sz="2300" b="1">
                <a:solidFill>
                  <a:srgbClr val="2D3956"/>
                </a:solidFill>
                <a:latin typeface="Tajawal ExtraBold" panose="00000800000000000000" pitchFamily="2" charset="-78"/>
                <a:cs typeface="Tajawal ExtraBold" panose="00000800000000000000" pitchFamily="2" charset="-78"/>
              </a:rPr>
              <a:t>—The benefit the organization gains from being present in the social media space is hard to calculate and very subjective. The risk over reward, therefore, cannot be calculated without proper assurance, which leaves the decision to enter the social media space questionable for some industries.</a:t>
            </a:r>
          </a:p>
          <a:p>
            <a:pPr algn="just"/>
            <a:endParaRPr lang="en-US" sz="2300" b="1">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4204260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Phishing</a:t>
            </a:r>
            <a:r>
              <a:rPr lang="en-US" sz="2300" b="1" dirty="0">
                <a:solidFill>
                  <a:srgbClr val="2D3956"/>
                </a:solidFill>
                <a:latin typeface="Tajawal ExtraBold" panose="00000800000000000000" pitchFamily="2" charset="-78"/>
                <a:cs typeface="Tajawal ExtraBold" panose="00000800000000000000" pitchFamily="2" charset="-78"/>
              </a:rPr>
              <a:t>—One of the popular techniques used by criminals is to get unknowing individuals to disclose personal information while posing as a fictitious representative of a legitimate professional or company. This, primarily, is the key driver for collecting personal data for financial gain to individuals or organizations. Due to the lack of awareness about the phishing techniques used by hackers, employees fall victim to email, phone call and website phishing schemes, resulting in exposure to enterprise-level risk.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3314476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Viruses and malware</a:t>
            </a:r>
            <a:r>
              <a:rPr lang="en-US" sz="2300" b="1" dirty="0">
                <a:solidFill>
                  <a:srgbClr val="2D3956"/>
                </a:solidFill>
                <a:latin typeface="Tajawal ExtraBold" panose="00000800000000000000" pitchFamily="2" charset="-78"/>
                <a:cs typeface="Tajawal ExtraBold" panose="00000800000000000000" pitchFamily="2" charset="-78"/>
              </a:rPr>
              <a:t>—Hackers’ ability to penetrate the organization’s network via unsafe social media websites and accounts opens a new threat vector. On one hand, employees who access social media websites can act as brand ambassadors; on the other hand, their activity may leave an open door for viruses and malware to enter into the network. According to security experts, “A majority of current attacks simply use the social platforms as a delivery mechanism, and have been modeled after the older Koobface malware.”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2654017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01114"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Understanding Types of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52D3700F-505C-73F2-0C7B-EB16A2EEC900}"/>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12380241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Conventional crises which now play-out differently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icture containing text, clipart, graphics, graphic design&#10;&#10;Description automatically generated">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0823"/>
          <a:stretch/>
        </p:blipFill>
        <p:spPr>
          <a:xfrm>
            <a:off x="3584087" y="3031218"/>
            <a:ext cx="4511821" cy="2508822"/>
          </a:xfrm>
          <a:prstGeom prst="rect">
            <a:avLst/>
          </a:prstGeom>
        </p:spPr>
      </p:pic>
    </p:spTree>
    <p:extLst>
      <p:ext uri="{BB962C8B-B14F-4D97-AF65-F5344CB8AC3E}">
        <p14:creationId xmlns:p14="http://schemas.microsoft.com/office/powerpoint/2010/main" val="15691457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Crisis situations are sudden and unexpected events that hold with them a reputational threat for organizations. Communication has changed remarkably since the rapid growth of internet. </a:t>
            </a:r>
          </a:p>
          <a:p>
            <a:pPr algn="just"/>
            <a:r>
              <a:rPr lang="en-US" sz="2800" b="1" dirty="0">
                <a:solidFill>
                  <a:srgbClr val="2D3956"/>
                </a:solidFill>
                <a:latin typeface="Tajawal ExtraBold" panose="00000800000000000000" pitchFamily="2" charset="-78"/>
                <a:cs typeface="Tajawal ExtraBold" panose="00000800000000000000" pitchFamily="2" charset="-78"/>
              </a:rPr>
              <a:t>Internet has brought a completely new way of communicating especially after the expansion and growing popularity of social media platforms. These platforms offer for their users a chance to be more interactive, publish and consume content more freely.</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52955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Whenever an organization is faced with a crisis, it is facing a major threat towards its operations. During a crisis an organization needs to find out the best way to communicate with the public to manage the situation. Nowadays this includes operating in social media platforms.</a:t>
            </a:r>
          </a:p>
          <a:p>
            <a:pPr algn="just"/>
            <a:r>
              <a:rPr lang="en-US" sz="2400" b="1" dirty="0">
                <a:solidFill>
                  <a:srgbClr val="2D3956"/>
                </a:solidFill>
                <a:latin typeface="Tajawal ExtraBold" panose="00000800000000000000" pitchFamily="2" charset="-78"/>
                <a:cs typeface="Tajawal ExtraBold" panose="00000800000000000000" pitchFamily="2" charset="-78"/>
              </a:rPr>
              <a:t>Today’s social media tools are bringing rapid change to organizational communication and public relations. These technologies have shifted the emphasis of internet services from being consumption-based towards becoming interactive and collaborative, creating new opportunities for interaction between organizations and publics.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0196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490031"/>
            <a:ext cx="9782768"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social media platform has taken over the way we communicate, do business and form relationships. A good number of business organizations have pages on social networks as they advertise, sell and offer customer services using these platforms. The new online communication platforms make matters difficult in exceptional ways with respect to the kinds of information they avail for observers to make conclusions from impressions drawn. This has brought forth varied speculative and theoretical issues in academics, social, business and politics.</a:t>
            </a:r>
          </a:p>
          <a:p>
            <a:pPr algn="just"/>
            <a:r>
              <a:rPr lang="en-US" sz="2400" b="1" i="1" u="sng" dirty="0">
                <a:solidFill>
                  <a:srgbClr val="C00000"/>
                </a:solidFill>
                <a:latin typeface="Tajawal ExtraBold" panose="00000800000000000000" pitchFamily="2" charset="-78"/>
                <a:cs typeface="Tajawal ExtraBold" panose="00000800000000000000" pitchFamily="2" charset="-78"/>
              </a:rPr>
              <a:t>Social media </a:t>
            </a:r>
            <a:r>
              <a:rPr lang="en-US" sz="2400" b="1" i="1" dirty="0">
                <a:solidFill>
                  <a:srgbClr val="C00000"/>
                </a:solidFill>
                <a:latin typeface="Tajawal ExtraBold" panose="00000800000000000000" pitchFamily="2" charset="-78"/>
                <a:cs typeface="Tajawal ExtraBold" panose="00000800000000000000" pitchFamily="2" charset="-78"/>
              </a:rPr>
              <a:t>can be defined as online applications, platforms and media which aim to facilitate interactions, collaborations and the sharing of content.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9116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1875" y="1596906"/>
            <a:ext cx="10048441" cy="4339650"/>
          </a:xfrm>
          <a:prstGeom prst="rect">
            <a:avLst/>
          </a:prstGeom>
          <a:noFill/>
        </p:spPr>
        <p:txBody>
          <a:bodyPr wrap="square" rtlCol="0">
            <a:spAutoFit/>
          </a:bodyPr>
          <a:lstStyle/>
          <a:p>
            <a:pPr algn="just"/>
            <a:r>
              <a:rPr lang="en-US" sz="2300" b="1" dirty="0">
                <a:solidFill>
                  <a:srgbClr val="2D3956"/>
                </a:solidFill>
                <a:latin typeface="Tajawal ExtraBold" panose="00000800000000000000" pitchFamily="2" charset="-78"/>
                <a:cs typeface="Tajawal ExtraBold" panose="00000800000000000000" pitchFamily="2" charset="-78"/>
              </a:rPr>
              <a:t>Social media or social networking platforms are defined as “web-based services that allow individuals to (1) construct a public or semi-public profile within a bounded system, (2) articulate a list of other users with whom they share a connection, and (3) view and traverse their list of connections and those made by others within the system.”</a:t>
            </a:r>
          </a:p>
          <a:p>
            <a:pPr algn="just"/>
            <a:r>
              <a:rPr lang="en-US" sz="2300" b="1" i="1" dirty="0">
                <a:solidFill>
                  <a:srgbClr val="C00000"/>
                </a:solidFill>
                <a:latin typeface="Tajawal ExtraBold" panose="00000800000000000000" pitchFamily="2" charset="-78"/>
                <a:cs typeface="Tajawal ExtraBold" panose="00000800000000000000" pitchFamily="2" charset="-78"/>
              </a:rPr>
              <a:t>This definition explains that these platforms have the feature of interactivity amongst everyone in it. The users of these platforms are the ones who create and publish content and follow and comment on each other’s actions. From the organization’s point of view these are the platforms that have created them an opportunity to open discussion with the stakeholders and also collect data straight from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7624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What is a Crisis?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22" r="2922"/>
          <a:stretch/>
        </p:blipFill>
        <p:spPr>
          <a:xfrm>
            <a:off x="3584087" y="3031218"/>
            <a:ext cx="4511821" cy="2508822"/>
          </a:xfrm>
          <a:prstGeom prst="rect">
            <a:avLst/>
          </a:prstGeom>
        </p:spPr>
      </p:pic>
    </p:spTree>
    <p:extLst>
      <p:ext uri="{BB962C8B-B14F-4D97-AF65-F5344CB8AC3E}">
        <p14:creationId xmlns:p14="http://schemas.microsoft.com/office/powerpoint/2010/main" val="14727228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2431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 Crises have existed as long as civilization itself }</a:t>
            </a:r>
          </a:p>
          <a:p>
            <a:pPr algn="just"/>
            <a:r>
              <a:rPr lang="en-US" sz="2400" b="1" dirty="0">
                <a:solidFill>
                  <a:srgbClr val="C00000"/>
                </a:solidFill>
                <a:latin typeface="Tajawal ExtraBold" panose="00000800000000000000" pitchFamily="2" charset="-78"/>
                <a:cs typeface="Tajawal ExtraBold" panose="00000800000000000000" pitchFamily="2" charset="-78"/>
              </a:rPr>
              <a:t>Crises</a:t>
            </a:r>
            <a:r>
              <a:rPr lang="en-US" sz="2400" b="1" dirty="0">
                <a:solidFill>
                  <a:srgbClr val="2D3956"/>
                </a:solidFill>
                <a:latin typeface="Tajawal ExtraBold" panose="00000800000000000000" pitchFamily="2" charset="-78"/>
                <a:cs typeface="Tajawal ExtraBold" panose="00000800000000000000" pitchFamily="2" charset="-78"/>
              </a:rPr>
              <a:t> are defined as sudden and unexpected events that will have a negative impact or a clear threat to organizations operations, image and core values. </a:t>
            </a:r>
          </a:p>
          <a:p>
            <a:pPr algn="just"/>
            <a:r>
              <a:rPr lang="en-US" sz="2400" b="1" dirty="0">
                <a:solidFill>
                  <a:srgbClr val="2D3956"/>
                </a:solidFill>
                <a:latin typeface="Tajawal ExtraBold" panose="00000800000000000000" pitchFamily="2" charset="-78"/>
                <a:cs typeface="Tajawal ExtraBold" panose="00000800000000000000" pitchFamily="2" charset="-78"/>
              </a:rPr>
              <a:t>Even though they are rather rare, when these occur, in the worst-case scenario these can lead to a major disturbance in operations.</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a process by which an organization deals with a disruptive and unexpected event that threatens to harm the organization or its stakeholders. The study of crisis management originated with large-scale industrial and environmental disasters in the 1980s. It is the most important process in public relations.</a:t>
            </a:r>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6574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Crisis Management is indispensable in humanity because it is believed that no human being/organization can be good at everything. Organizations may be very good at something’s and at the same time be a complete novice at something else. When faced with the same problem, different organizations have different ideas on how to solve that problem. It is for this reason that every organization should have a PR department that deals with crisis management.</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082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83209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Crisis management is literally managing the ongoing situation. Crisis situations can be divided into three stages which are pre-crisis stage, crisis and the post-crisis stage. For any crisis management the first and most important step is to save lives.</a:t>
            </a:r>
          </a:p>
          <a:p>
            <a:pPr algn="just"/>
            <a:r>
              <a:rPr lang="en-US" sz="2400" b="1" dirty="0">
                <a:solidFill>
                  <a:srgbClr val="2D3956"/>
                </a:solidFill>
                <a:latin typeface="Tajawal ExtraBold" panose="00000800000000000000" pitchFamily="2" charset="-78"/>
                <a:cs typeface="Tajawal ExtraBold" panose="00000800000000000000" pitchFamily="2" charset="-78"/>
              </a:rPr>
              <a:t>One of the challenges faces leaders is time—time to assess the situation, time to react, and time to repair.</a:t>
            </a:r>
          </a:p>
          <a:p>
            <a:pPr algn="just"/>
            <a:r>
              <a:rPr lang="en-US" sz="2400" b="1" dirty="0">
                <a:solidFill>
                  <a:srgbClr val="2D3956"/>
                </a:solidFill>
                <a:latin typeface="Tajawal ExtraBold" panose="00000800000000000000" pitchFamily="2" charset="-78"/>
                <a:cs typeface="Tajawal ExtraBold" panose="00000800000000000000" pitchFamily="2" charset="-78"/>
              </a:rPr>
              <a:t>Now, the age of the instant crisis has arrived. Companies, nonprofit organizations (NGOs), governments, and high-profile individuals often seem unable to cope. The ingredients include speed, pervasiveness, and huge numbers. </a:t>
            </a:r>
          </a:p>
          <a:p>
            <a:pPr algn="just"/>
            <a:r>
              <a:rPr lang="en-US" sz="2000" b="1" dirty="0">
                <a:solidFill>
                  <a:srgbClr val="2D3956"/>
                </a:solidFill>
                <a:latin typeface="Tajawal ExtraBold" panose="00000800000000000000" pitchFamily="2" charset="-78"/>
                <a:cs typeface="Tajawal ExtraBold" panose="00000800000000000000" pitchFamily="2" charset="-78"/>
              </a:rPr>
              <a:t>Example: Verizon adds a $2 charge, and one-hour later 100,000 signatures appear on a Twitter petition.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7874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73" b="573"/>
          <a:stretch/>
        </p:blipFill>
        <p:spPr>
          <a:xfrm>
            <a:off x="3698008" y="3002691"/>
            <a:ext cx="4311857" cy="2397631"/>
          </a:xfrm>
          <a:prstGeom prst="rect">
            <a:avLst/>
          </a:prstGeom>
        </p:spPr>
      </p:pic>
      <p:sp>
        <p:nvSpPr>
          <p:cNvPr id="2" name="TextBox 1">
            <a:extLst>
              <a:ext uri="{FF2B5EF4-FFF2-40B4-BE49-F238E27FC236}">
                <a16:creationId xmlns:a16="http://schemas.microsoft.com/office/drawing/2014/main" id="{CA81A5E0-74BE-E376-014E-BE390488DC2C}"/>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Types of Crises </a:t>
            </a:r>
          </a:p>
        </p:txBody>
      </p:sp>
    </p:spTree>
    <p:extLst>
      <p:ext uri="{BB962C8B-B14F-4D97-AF65-F5344CB8AC3E}">
        <p14:creationId xmlns:p14="http://schemas.microsoft.com/office/powerpoint/2010/main" val="8618141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21653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1) Natural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Disturbances in the environment and nature lead to natural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events are generally beyond the control of human beings.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Tornadoes, Earthquakes, Hurricanes, Landslides, Tsunamis, Flood, Drought  all result in natural disaster. </a:t>
            </a:r>
          </a:p>
          <a:p>
            <a:pPr marL="342900" indent="-342900" algn="just">
              <a:buFont typeface="Wingdings" panose="05000000000000000000" pitchFamily="2" charset="2"/>
              <a:buChar char="§"/>
            </a:pP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2) Technological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Technological crisis arises as a result of failure in technology. Problems in the overall systems lead to technological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Breakdown of machine, corrupted software and so on give rise to technological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459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3) Confrontation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Confrontation crises arise when employees fight amongst themselves. Individuals do not agree to each other and eventually depend on nonproductive acts like boycotts, strikes for indefinite periods and so 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a type of crisis, employees disobey superiors; give them ultimatums and force them to accept their demands.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Internal disputes, ineffective communication and lack of coordination give rise to confrontation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4) Crisis of Malevolence: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Organizations face crisis of malevolence when some notorious employees take the help of criminal activities and extreme steps to fulfill their demands.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Acts like kidnapping company’s officials, false rumors all lead to crisis of malevolence.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666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0035"/>
            <a:ext cx="9959309" cy="459356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5) Crisis of Organizational Misdeeds: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Crises of organizational misdeeds arise when management takes certain decisions knowing the harmful consequences of the same towards the stakeholders and external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cases, superiors ignore the after effects of strategies and implement the same for quick results. </a:t>
            </a:r>
          </a:p>
          <a:p>
            <a:pPr algn="just"/>
            <a:r>
              <a:rPr lang="en-US" sz="2000" b="1" u="sng" dirty="0">
                <a:solidFill>
                  <a:srgbClr val="2D3956"/>
                </a:solidFill>
                <a:latin typeface="Tajawal ExtraBold" panose="00000800000000000000" pitchFamily="2" charset="-78"/>
                <a:cs typeface="Tajawal ExtraBold" panose="00000800000000000000" pitchFamily="2" charset="-78"/>
              </a:rPr>
              <a:t>Crisis of organizational misdeeds can be classified into following three types:</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Skewed Management Values</a:t>
            </a:r>
            <a:r>
              <a:rPr lang="en-US" sz="1650" b="1" i="1" dirty="0">
                <a:solidFill>
                  <a:srgbClr val="2D3956"/>
                </a:solidFill>
                <a:latin typeface="Tajawal ExtraBold" panose="00000800000000000000" pitchFamily="2" charset="-78"/>
                <a:cs typeface="Tajawal ExtraBold" panose="00000800000000000000" pitchFamily="2" charset="-78"/>
              </a:rPr>
              <a:t> </a:t>
            </a:r>
            <a:r>
              <a:rPr lang="en-US" sz="1650" b="1" dirty="0">
                <a:solidFill>
                  <a:srgbClr val="2D3956"/>
                </a:solidFill>
                <a:latin typeface="Tajawal ExtraBold" panose="00000800000000000000" pitchFamily="2" charset="-78"/>
                <a:cs typeface="Tajawal ExtraBold" panose="00000800000000000000" pitchFamily="2" charset="-78"/>
              </a:rPr>
              <a:t>arises when management supports short term growth and ignores broader issues.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Deception</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deception when management purposely tampers data and information. Management makes fake promises and wrong commitments to the customers. Communicating wrong information about the organization and products lead to crisis of deception.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Management Misconduct</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management misconduct when management indulges in deliberate acts of illegality like accepting bribes, passing on confidential information and so 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0555203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85871"/>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6) Crisis due to Workplace Violence: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a type of crisis arises when employees are indulged in violent acts such as beating employees, superiors in the office premises itself.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7) Crisis Due to Rumors: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Spreading false rumors about the organization and brand lead to crisis. Employees must not spread anything which would tarnish the image of their organization.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8) Bankruptcy: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crisis also arises when organizations fail to pay their creditors and other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Lack of fund leads to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0566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360098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9) Sudden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As the name suggests, such situations arise all of a sudden and on an extremely short notice.</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do not get warning signals and such a situation is in most cases beyond anyone’s control.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10) Smoldering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Neglecting minor issues in the beginning lead to smoldering crisis later.</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often can foresee crisis, but they should not ignore the same and wait for someone else to take action.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Warn the employees immediately to avoid such a situation.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549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Crisis created by use of social media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Tree>
    <p:extLst>
      <p:ext uri="{BB962C8B-B14F-4D97-AF65-F5344CB8AC3E}">
        <p14:creationId xmlns:p14="http://schemas.microsoft.com/office/powerpoint/2010/main" val="419479082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power of online media means that today’s crises emerge at lightning speed, and spread further and faster than ever before. Social media also imposes higher standards of transparency. Incidents which could previously be kept under wraps are now much more likely to become public knowledge (sometimes even before the organization itself is fully aware of them).</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To put it simply, a crisis fueled by social media is not something you want to face unprepared. Social media poses internal and external risks, both of which could have a potentially devastating effect on your organization's reputation and bottom line.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13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69331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You can no longer avoid these risks by not having a social media presence. Whether you’re engaging or not, many of your stakeholders are on social media, including your employees, customers, competitors and, of course, the traditional media.</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If you have been in your position for over five years, there is an 85% chance you have faced at least one major corporate reputation crisis.*</a:t>
            </a:r>
          </a:p>
          <a:p>
            <a:pPr algn="l"/>
            <a:endParaRPr lang="en-US" sz="1800" b="0" i="0" u="none" strike="noStrike" baseline="0" dirty="0">
              <a:solidFill>
                <a:srgbClr val="000000"/>
              </a:solidFill>
              <a:latin typeface="Calibri" panose="020F0502020204030204" pitchFamily="34" charset="0"/>
            </a:endParaRPr>
          </a:p>
          <a:p>
            <a:r>
              <a:rPr lang="en-US" sz="1800" b="0" i="0" u="none" strike="noStrike" baseline="0" dirty="0">
                <a:solidFill>
                  <a:srgbClr val="545557"/>
                </a:solidFill>
                <a:latin typeface="Calibri" panose="020F0502020204030204" pitchFamily="34" charset="0"/>
              </a:rPr>
              <a:t>*Source: Oxford </a:t>
            </a:r>
            <a:r>
              <a:rPr lang="en-US" sz="1800" b="0" i="0" u="none" strike="noStrike" baseline="0" dirty="0" err="1">
                <a:solidFill>
                  <a:srgbClr val="545557"/>
                </a:solidFill>
                <a:latin typeface="Calibri" panose="020F0502020204030204" pitchFamily="34" charset="0"/>
              </a:rPr>
              <a:t>Metrica</a:t>
            </a:r>
            <a:r>
              <a:rPr lang="en-US" sz="1800" b="0" i="0" u="none" strike="noStrike" baseline="0" dirty="0">
                <a:solidFill>
                  <a:srgbClr val="545557"/>
                </a:solidFill>
                <a:latin typeface="Calibri" panose="020F0502020204030204" pitchFamily="34" charset="0"/>
              </a:rPr>
              <a:t>, Aon Reputation Review 2011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26704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08"/>
            <a:ext cx="9446683" cy="2369880"/>
          </a:xfrm>
          <a:prstGeom prst="rect">
            <a:avLst/>
          </a:prstGeom>
          <a:noFill/>
        </p:spPr>
        <p:txBody>
          <a:bodyPr wrap="square" rtlCol="0">
            <a:spAutoFit/>
          </a:bodyPr>
          <a:lstStyle/>
          <a:p>
            <a:pPr algn="just"/>
            <a:r>
              <a:rPr lang="en-US" sz="2800" b="1" dirty="0">
                <a:solidFill>
                  <a:srgbClr val="FF0000"/>
                </a:solidFill>
                <a:latin typeface="Tajawal ExtraBold" panose="00000800000000000000" pitchFamily="2" charset="-78"/>
                <a:cs typeface="Tajawal ExtraBold" panose="00000800000000000000" pitchFamily="2" charset="-78"/>
              </a:rPr>
              <a:t>Your reputation is more important than ever</a:t>
            </a:r>
          </a:p>
          <a:p>
            <a:pPr algn="just"/>
            <a:r>
              <a:rPr lang="en-US" sz="2400" b="1" dirty="0">
                <a:solidFill>
                  <a:srgbClr val="2D3956"/>
                </a:solidFill>
                <a:latin typeface="Tajawal ExtraBold" panose="00000800000000000000" pitchFamily="2" charset="-78"/>
                <a:cs typeface="Tajawal ExtraBold" panose="00000800000000000000" pitchFamily="2" charset="-78"/>
              </a:rPr>
              <a:t>The asset value of corporate reputation has increased significantly over recent years, but so did the associated risks. Indeed, reputational risk was identified as the greatest risk facing global companies, even higher than regulatory, human capital, IT, market and credit risk.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1939B5F-C434-C5FF-D2BF-18AFE0B270AF}"/>
              </a:ext>
            </a:extLst>
          </p:cNvPr>
          <p:cNvPicPr>
            <a:picLocks noChangeAspect="1"/>
          </p:cNvPicPr>
          <p:nvPr/>
        </p:nvPicPr>
        <p:blipFill rotWithShape="1">
          <a:blip r:embed="rId8">
            <a:lum bright="-20000" contrast="40000"/>
          </a:blip>
          <a:srcRect t="2107" r="1025" b="4197"/>
          <a:stretch/>
        </p:blipFill>
        <p:spPr>
          <a:xfrm>
            <a:off x="2480103" y="3845859"/>
            <a:ext cx="9087302" cy="2257550"/>
          </a:xfrm>
          <a:prstGeom prst="rect">
            <a:avLst/>
          </a:prstGeom>
        </p:spPr>
      </p:pic>
    </p:spTree>
    <p:extLst>
      <p:ext uri="{BB962C8B-B14F-4D97-AF65-F5344CB8AC3E}">
        <p14:creationId xmlns:p14="http://schemas.microsoft.com/office/powerpoint/2010/main" val="1553095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108543"/>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Regardless of what started it or how it started, a crisis will almost always find its way online. According to a 2011 report of the Federation of European Risk Management Associations, reputational risk from social media is cited as a material risk by 50% of risk managers and a bigger cause for concern than cyber attack.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FF0000"/>
                </a:solidFill>
                <a:latin typeface="Tajawal ExtraBold" panose="00000800000000000000" pitchFamily="2" charset="-78"/>
                <a:cs typeface="Tajawal ExtraBold" panose="00000800000000000000" pitchFamily="2" charset="-78"/>
              </a:rPr>
              <a:t>So, how is a social media - fueled crisis different?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6801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0"/>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Increased Frequency</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With social media, people are creating and sharing more information than ever before. As more information about the organization is created and shared in social media the frequency of reputational crises has also increased. The greater transparency provided by social media is another reason why the frequency of crises has increased.</a:t>
            </a:r>
            <a:endParaRPr lang="en-US" sz="2800" b="1" dirty="0">
              <a:solidFill>
                <a:srgbClr val="FF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0382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0"/>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Staggering Speed</a:t>
            </a:r>
            <a:r>
              <a:rPr lang="ar-EG" sz="2400" b="1" dirty="0">
                <a:solidFill>
                  <a:srgbClr val="FF0000"/>
                </a:solidFill>
                <a:latin typeface="Tajawal ExtraBold" panose="00000800000000000000" pitchFamily="2" charset="-78"/>
                <a:cs typeface="Tajawal ExtraBold" panose="00000800000000000000" pitchFamily="2" charset="-78"/>
              </a:rPr>
              <a:t>سرعة مذهلة</a:t>
            </a:r>
            <a:r>
              <a:rPr lang="en-US" sz="2400" b="1" dirty="0">
                <a:solidFill>
                  <a:srgbClr val="FF0000"/>
                </a:solidFill>
                <a:latin typeface="Tajawal ExtraBold" panose="00000800000000000000" pitchFamily="2" charset="-78"/>
                <a:cs typeface="Tajawal ExtraBold" panose="00000800000000000000" pitchFamily="2" charset="-78"/>
              </a:rPr>
              <a: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Sharing information with your entire friend network and followers is only one click away. There are 2.85 billion active Facebook users, each of them having many friends. Equally, Twitter has incredible reach, with opinion formers and journalists over-represented amongst its users. A reputation-damaging scandal can spread in a matter of minutes.</a:t>
            </a:r>
            <a:endParaRPr lang="en-US" sz="2800" b="1" dirty="0">
              <a:solidFill>
                <a:srgbClr val="FF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614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4"/>
            <a:ext cx="9880493"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Global Reach</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What happens at a local level doesn’t stay local anymore. A company’s failure to provide proper work conditions in one isolated factory in China can become the talk of London and New York the next day (if not sooner).</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Total Visibility</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Investors, factory workers and all your stakeholders now have free access to information about your company, its suppliers and customers. And that information is no longer controlled by you: it is created by third parties.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01205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Easy recollection of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They used to say that today’s newspaper is tomorrow’s fish and chip paper. Not any more. Long after the crisis has passed, a simple Google search for your Company’s name will bring back all the articles and posts related to the controversial issues.</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More Measurability</a:t>
            </a:r>
          </a:p>
          <a:p>
            <a:pPr algn="just"/>
            <a:r>
              <a:rPr lang="en-US" sz="2400" b="1" dirty="0">
                <a:solidFill>
                  <a:srgbClr val="2D3956"/>
                </a:solidFill>
                <a:latin typeface="Tajawal ExtraBold" panose="00000800000000000000" pitchFamily="2" charset="-78"/>
                <a:cs typeface="Tajawal ExtraBold" panose="00000800000000000000" pitchFamily="2" charset="-78"/>
              </a:rPr>
              <a:t>On the plus side, in the online space everything can be measured and scaled. You can more easily assess the dimensions of a crisis in order to deliver a proportionate response. It also helps with post-crisis review so that you can put plans in place to prevent similar events from occurring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6451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230832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More interaction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can facilitate instant dialogue with concerned stakeholders. Addressing concerns quickly, empathetically and directly can go a long way towards defusing a crisis situation and having a positive impact on how the company is viewed.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17661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triggered by events happening off-line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crisis is often triggered by unforeseen events happening off-line. These events may concern a specific department or business unit, one of its suppliers: a work-related accident can start an enquiry on the work conditions provided by the organization; rude treatment of a customer can cause a sudden burst of accumulated dissatisfaction with the company. Regardless of the cause, once the issue is picked up in social media, it will be amplified thousands of times.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3892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8F488D5-854A-9F76-792A-CC571F9ACFB5}"/>
              </a:ext>
            </a:extLst>
          </p:cNvPr>
          <p:cNvPicPr>
            <a:picLocks noChangeAspect="1"/>
          </p:cNvPicPr>
          <p:nvPr/>
        </p:nvPicPr>
        <p:blipFill>
          <a:blip r:embed="rId8">
            <a:lum bright="-20000" contrast="40000"/>
          </a:blip>
          <a:stretch>
            <a:fillRect/>
          </a:stretch>
        </p:blipFill>
        <p:spPr>
          <a:xfrm>
            <a:off x="2329145" y="1560892"/>
            <a:ext cx="8479204" cy="4336635"/>
          </a:xfrm>
          <a:prstGeom prst="rect">
            <a:avLst/>
          </a:prstGeom>
        </p:spPr>
      </p:pic>
    </p:spTree>
    <p:extLst>
      <p:ext uri="{BB962C8B-B14F-4D97-AF65-F5344CB8AC3E}">
        <p14:creationId xmlns:p14="http://schemas.microsoft.com/office/powerpoint/2010/main" val="502932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525664"/>
            <a:ext cx="9485426"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has created a completely new environment for reputation management. Updating your reputational risk assessment is essential if you are to be fully prepared for the new risk landscape. Simply put, social media makes crises both more likely and potentially more damaging.</a:t>
            </a:r>
          </a:p>
          <a:p>
            <a:pPr algn="just"/>
            <a:r>
              <a:rPr lang="en-US" sz="2400" b="1" dirty="0">
                <a:solidFill>
                  <a:srgbClr val="2D3956"/>
                </a:solidFill>
                <a:latin typeface="Tajawal ExtraBold" panose="00000800000000000000" pitchFamily="2" charset="-78"/>
                <a:cs typeface="Tajawal ExtraBold" panose="00000800000000000000" pitchFamily="2" charset="-78"/>
              </a:rPr>
              <a:t>By conducting regular reputational risk assessments companies become aware of the problem areas that could escalate into a crisis. Monitoring the social web for mentions of keywords related to these risks and setting up alerts when conversations around these topics increase can be a way to catch and address issues before they escalate into a full-blown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65118" y="1663351"/>
            <a:ext cx="540731" cy="437734"/>
          </a:xfrm>
          <a:prstGeom prst="rect">
            <a:avLst/>
          </a:prstGeom>
        </p:spPr>
      </p:pic>
      <p:pic>
        <p:nvPicPr>
          <p:cNvPr id="9" name="Picture 8">
            <a:extLst>
              <a:ext uri="{FF2B5EF4-FFF2-40B4-BE49-F238E27FC236}">
                <a16:creationId xmlns:a16="http://schemas.microsoft.com/office/drawing/2014/main" id="{5737371C-9BDC-E250-2B00-3C3338E1725C}"/>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65117" y="3376466"/>
            <a:ext cx="540731" cy="437734"/>
          </a:xfrm>
          <a:prstGeom prst="rect">
            <a:avLst/>
          </a:prstGeom>
        </p:spPr>
      </p:pic>
    </p:spTree>
    <p:extLst>
      <p:ext uri="{BB962C8B-B14F-4D97-AF65-F5344CB8AC3E}">
        <p14:creationId xmlns:p14="http://schemas.microsoft.com/office/powerpoint/2010/main" val="1975606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‘purely social’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and the new mobile technologies have created a whole new class of reputational crises. No off-line event triggers these incidents; they arise in the online space, often because of the organization's own actions on social media. As you will see below, ‘purely social’ incidents and can be as dangerous to the company’s reputation as those triggered by offline events.</a:t>
            </a:r>
          </a:p>
          <a:p>
            <a:pPr algn="just"/>
            <a:r>
              <a:rPr lang="en-US" sz="2400" b="1" dirty="0">
                <a:solidFill>
                  <a:srgbClr val="FF0000"/>
                </a:solidFill>
                <a:latin typeface="Tajawal ExtraBold" panose="00000800000000000000" pitchFamily="2" charset="-78"/>
                <a:cs typeface="Tajawal ExtraBold" panose="00000800000000000000" pitchFamily="2" charset="-78"/>
              </a:rPr>
              <a:t>Internal causes</a:t>
            </a:r>
          </a:p>
          <a:p>
            <a:pPr algn="just"/>
            <a:r>
              <a:rPr lang="en-US" sz="2400" b="1" dirty="0">
                <a:solidFill>
                  <a:srgbClr val="2D3956"/>
                </a:solidFill>
                <a:latin typeface="Tajawal ExtraBold" panose="00000800000000000000" pitchFamily="2" charset="-78"/>
                <a:cs typeface="Tajawal ExtraBold" panose="00000800000000000000" pitchFamily="2" charset="-78"/>
              </a:rPr>
              <a:t>Your employees can be your organization's worst enemy. Many reputational crises are triggered by employees’ actions on social media, either on the company’s accounts or on their personal profiles.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6354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Careless posting on the organization's accounts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When an employee creates and manages the organization's social media account from their own personal account, mixing up messages can happen quite easily. There are many instances of accidental or inappropriate posting, which have caused great embarrassment and significant damage to an organization's reputation.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7627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9237024-0D6C-00B5-FBBE-7DBB2329054C}"/>
              </a:ext>
            </a:extLst>
          </p:cNvPr>
          <p:cNvPicPr>
            <a:picLocks noChangeAspect="1"/>
          </p:cNvPicPr>
          <p:nvPr/>
        </p:nvPicPr>
        <p:blipFill>
          <a:blip r:embed="rId8">
            <a:lum bright="-20000" contrast="40000"/>
          </a:blip>
          <a:stretch>
            <a:fillRect/>
          </a:stretch>
        </p:blipFill>
        <p:spPr>
          <a:xfrm>
            <a:off x="2527965" y="1468414"/>
            <a:ext cx="8240910" cy="4661965"/>
          </a:xfrm>
          <a:prstGeom prst="rect">
            <a:avLst/>
          </a:prstGeom>
        </p:spPr>
      </p:pic>
    </p:spTree>
    <p:extLst>
      <p:ext uri="{BB962C8B-B14F-4D97-AF65-F5344CB8AC3E}">
        <p14:creationId xmlns:p14="http://schemas.microsoft.com/office/powerpoint/2010/main" val="3091195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665364"/>
            <a:ext cx="9485426" cy="267765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Password and login details are often shared between multiple employees in order for them to access the company’s social media accounts. If an inappropriate post goes out, tracing who is responsible can be almost impossible, especially if a large team is manning the social media accounts of the company and multiple marketing agencies have username and password access.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27018" y="1663351"/>
            <a:ext cx="540731" cy="437734"/>
          </a:xfrm>
          <a:prstGeom prst="rect">
            <a:avLst/>
          </a:prstGeom>
        </p:spPr>
      </p:pic>
    </p:spTree>
    <p:extLst>
      <p:ext uri="{BB962C8B-B14F-4D97-AF65-F5344CB8AC3E}">
        <p14:creationId xmlns:p14="http://schemas.microsoft.com/office/powerpoint/2010/main" val="3163523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‘Own goals’ triggered by organizations misuse of social media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2197" b="22197"/>
          <a:stretch/>
        </p:blipFill>
        <p:spPr>
          <a:xfrm>
            <a:off x="3151545" y="2790701"/>
            <a:ext cx="4944363" cy="2749339"/>
          </a:xfrm>
          <a:prstGeom prst="rect">
            <a:avLst/>
          </a:prstGeom>
        </p:spPr>
      </p:pic>
    </p:spTree>
    <p:extLst>
      <p:ext uri="{BB962C8B-B14F-4D97-AF65-F5344CB8AC3E}">
        <p14:creationId xmlns:p14="http://schemas.microsoft.com/office/powerpoint/2010/main" val="207955307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65364"/>
            <a:ext cx="988049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Misuse </a:t>
            </a:r>
            <a:r>
              <a:rPr lang="en-US" sz="2400" b="1" dirty="0">
                <a:solidFill>
                  <a:srgbClr val="2D3956"/>
                </a:solidFill>
                <a:latin typeface="Tajawal ExtraBold" panose="00000800000000000000" pitchFamily="2" charset="-78"/>
                <a:cs typeface="Tajawal ExtraBold" panose="00000800000000000000" pitchFamily="2" charset="-78"/>
              </a:rPr>
              <a:t>means social media use that is unauthorized, that threatens, humiliates, harasses, or intimidates school-related individuals, disrupts the educational process, and/or violates local, state, or federal law.</a:t>
            </a:r>
          </a:p>
          <a:p>
            <a:pPr algn="just"/>
            <a:r>
              <a:rPr lang="en-US" sz="2400" b="1" dirty="0">
                <a:solidFill>
                  <a:srgbClr val="2D3956"/>
                </a:solidFill>
                <a:latin typeface="Tajawal ExtraBold" panose="00000800000000000000" pitchFamily="2" charset="-78"/>
                <a:cs typeface="Tajawal ExtraBold" panose="00000800000000000000" pitchFamily="2" charset="-78"/>
              </a:rPr>
              <a:t>Some misuses that are associated with the social media are:</a:t>
            </a:r>
          </a:p>
          <a:p>
            <a:pPr lvl="2" algn="just"/>
            <a:r>
              <a:rPr lang="en-US" sz="2400" b="1" dirty="0">
                <a:solidFill>
                  <a:srgbClr val="2D3956"/>
                </a:solidFill>
                <a:latin typeface="Tajawal ExtraBold" panose="00000800000000000000" pitchFamily="2" charset="-78"/>
                <a:cs typeface="Tajawal ExtraBold" panose="00000800000000000000" pitchFamily="2" charset="-78"/>
              </a:rPr>
              <a:t>Defamation</a:t>
            </a:r>
          </a:p>
          <a:p>
            <a:pPr lvl="2" algn="just"/>
            <a:r>
              <a:rPr lang="en-US" sz="2400" b="1" dirty="0">
                <a:solidFill>
                  <a:srgbClr val="2D3956"/>
                </a:solidFill>
                <a:latin typeface="Tajawal ExtraBold" panose="00000800000000000000" pitchFamily="2" charset="-78"/>
                <a:cs typeface="Tajawal ExtraBold" panose="00000800000000000000" pitchFamily="2" charset="-78"/>
              </a:rPr>
              <a:t>False and unreliable information</a:t>
            </a:r>
          </a:p>
          <a:p>
            <a:pPr lvl="2" algn="just"/>
            <a:r>
              <a:rPr lang="en-US" sz="2400" b="1" dirty="0">
                <a:solidFill>
                  <a:srgbClr val="2D3956"/>
                </a:solidFill>
                <a:latin typeface="Tajawal ExtraBold" panose="00000800000000000000" pitchFamily="2" charset="-78"/>
                <a:cs typeface="Tajawal ExtraBold" panose="00000800000000000000" pitchFamily="2" charset="-78"/>
              </a:rPr>
              <a:t>Cyberbullying</a:t>
            </a:r>
          </a:p>
          <a:p>
            <a:pPr lvl="2" algn="just"/>
            <a:r>
              <a:rPr lang="en-US" sz="2400" b="1" dirty="0">
                <a:solidFill>
                  <a:srgbClr val="2D3956"/>
                </a:solidFill>
                <a:latin typeface="Tajawal ExtraBold" panose="00000800000000000000" pitchFamily="2" charset="-78"/>
                <a:cs typeface="Tajawal ExtraBold" panose="00000800000000000000" pitchFamily="2" charset="-78"/>
              </a:rPr>
              <a:t>Loss of Privacy</a:t>
            </a:r>
          </a:p>
          <a:p>
            <a:pPr lvl="2" algn="just"/>
            <a:r>
              <a:rPr lang="en-US" sz="2400" b="1" dirty="0">
                <a:solidFill>
                  <a:srgbClr val="2D3956"/>
                </a:solidFill>
                <a:latin typeface="Tajawal ExtraBold" panose="00000800000000000000" pitchFamily="2" charset="-78"/>
                <a:cs typeface="Tajawal ExtraBold" panose="00000800000000000000" pitchFamily="2" charset="-78"/>
              </a:rPr>
              <a:t>Fraud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EC089F0-3901-3513-82DA-D00080A84A47}"/>
              </a:ext>
            </a:extLst>
          </p:cNvPr>
          <p:cNvSpPr txBox="1"/>
          <p:nvPr/>
        </p:nvSpPr>
        <p:spPr>
          <a:xfrm>
            <a:off x="7258049" y="3379852"/>
            <a:ext cx="2665095" cy="2125069"/>
          </a:xfrm>
          <a:prstGeom prst="rect">
            <a:avLst/>
          </a:prstGeom>
          <a:noFill/>
        </p:spPr>
        <p:txBody>
          <a:bodyPr wrap="square">
            <a:spAutoFit/>
          </a:bodyPr>
          <a:lstStyle/>
          <a:p>
            <a:pPr algn="r" rtl="1">
              <a:lnSpc>
                <a:spcPct val="150000"/>
              </a:lnSpc>
            </a:pPr>
            <a:r>
              <a:rPr lang="en-US" b="1" dirty="0" err="1"/>
              <a:t>التشهير</a:t>
            </a:r>
            <a:endParaRPr lang="en-US" b="1" dirty="0"/>
          </a:p>
          <a:p>
            <a:pPr algn="r" rtl="1">
              <a:lnSpc>
                <a:spcPct val="150000"/>
              </a:lnSpc>
            </a:pPr>
            <a:r>
              <a:rPr lang="en-US" b="1" dirty="0" err="1"/>
              <a:t>المعلومات</a:t>
            </a:r>
            <a:r>
              <a:rPr lang="en-US" b="1" dirty="0"/>
              <a:t> </a:t>
            </a:r>
            <a:r>
              <a:rPr lang="en-US" b="1" dirty="0" err="1"/>
              <a:t>الكاذبة</a:t>
            </a:r>
            <a:r>
              <a:rPr lang="en-US" b="1" dirty="0"/>
              <a:t> </a:t>
            </a:r>
            <a:r>
              <a:rPr lang="en-US" b="1" dirty="0" err="1"/>
              <a:t>وغير</a:t>
            </a:r>
            <a:r>
              <a:rPr lang="en-US" b="1" dirty="0"/>
              <a:t> </a:t>
            </a:r>
            <a:r>
              <a:rPr lang="en-US" b="1" dirty="0" err="1"/>
              <a:t>الموثوقة</a:t>
            </a:r>
            <a:endParaRPr lang="en-US" b="1" dirty="0"/>
          </a:p>
          <a:p>
            <a:pPr algn="r" rtl="1">
              <a:lnSpc>
                <a:spcPct val="150000"/>
              </a:lnSpc>
            </a:pPr>
            <a:r>
              <a:rPr lang="en-US" b="1" dirty="0" err="1"/>
              <a:t>التنمر</a:t>
            </a:r>
            <a:r>
              <a:rPr lang="en-US" b="1" dirty="0"/>
              <a:t> </a:t>
            </a:r>
            <a:r>
              <a:rPr lang="en-US" b="1" dirty="0" err="1"/>
              <a:t>الإلكتروني</a:t>
            </a:r>
            <a:endParaRPr lang="en-US" b="1" dirty="0"/>
          </a:p>
          <a:p>
            <a:pPr algn="r" rtl="1">
              <a:lnSpc>
                <a:spcPct val="150000"/>
              </a:lnSpc>
            </a:pPr>
            <a:r>
              <a:rPr lang="en-US" b="1" dirty="0" err="1"/>
              <a:t>فقدان</a:t>
            </a:r>
            <a:r>
              <a:rPr lang="en-US" b="1" dirty="0"/>
              <a:t> </a:t>
            </a:r>
            <a:r>
              <a:rPr lang="en-US" b="1" dirty="0" err="1"/>
              <a:t>الخصوصية</a:t>
            </a:r>
            <a:endParaRPr lang="en-US" b="1" dirty="0"/>
          </a:p>
          <a:p>
            <a:pPr algn="r" rtl="1">
              <a:lnSpc>
                <a:spcPct val="150000"/>
              </a:lnSpc>
            </a:pPr>
            <a:r>
              <a:rPr lang="en-US" b="1" dirty="0" err="1"/>
              <a:t>الاحتيال</a:t>
            </a:r>
            <a:endParaRPr lang="en-US" b="1" dirty="0"/>
          </a:p>
        </p:txBody>
      </p:sp>
    </p:spTree>
    <p:extLst>
      <p:ext uri="{BB962C8B-B14F-4D97-AF65-F5344CB8AC3E}">
        <p14:creationId xmlns:p14="http://schemas.microsoft.com/office/powerpoint/2010/main" val="1845884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46613"/>
            <a:ext cx="9880493" cy="440120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Etiquette</a:t>
            </a:r>
          </a:p>
          <a:p>
            <a:pPr algn="just"/>
            <a:r>
              <a:rPr lang="en-US" sz="2400" b="1" dirty="0">
                <a:solidFill>
                  <a:srgbClr val="2D3956"/>
                </a:solidFill>
                <a:latin typeface="Tajawal ExtraBold" panose="00000800000000000000" pitchFamily="2" charset="-78"/>
                <a:cs typeface="Tajawal ExtraBold" panose="00000800000000000000" pitchFamily="2" charset="-78"/>
              </a:rPr>
              <a:t>Take a break before you post: </a:t>
            </a:r>
            <a:r>
              <a:rPr lang="en-US" sz="2000" b="1" dirty="0">
                <a:solidFill>
                  <a:srgbClr val="2D3956"/>
                </a:solidFill>
                <a:latin typeface="Tajawal ExtraBold" panose="00000800000000000000" pitchFamily="2" charset="-78"/>
                <a:cs typeface="Tajawal ExtraBold" panose="00000800000000000000" pitchFamily="2" charset="-78"/>
              </a:rPr>
              <a:t>If you are angry about something don’t jump straight on social media and tell the whole world about it. Take some time to cool down and consider if it’s even worth posting. </a:t>
            </a:r>
          </a:p>
          <a:p>
            <a:pPr algn="just"/>
            <a:r>
              <a:rPr lang="en-US" sz="2400" b="1" dirty="0">
                <a:solidFill>
                  <a:srgbClr val="2D3956"/>
                </a:solidFill>
                <a:latin typeface="Tajawal ExtraBold" panose="00000800000000000000" pitchFamily="2" charset="-78"/>
                <a:cs typeface="Tajawal ExtraBold" panose="00000800000000000000" pitchFamily="2" charset="-78"/>
              </a:rPr>
              <a:t>Consider the rules of the platform: </a:t>
            </a:r>
            <a:r>
              <a:rPr lang="en-US" sz="2000" b="1" dirty="0">
                <a:solidFill>
                  <a:srgbClr val="2D3956"/>
                </a:solidFill>
                <a:latin typeface="Tajawal ExtraBold" panose="00000800000000000000" pitchFamily="2" charset="-78"/>
                <a:cs typeface="Tajawal ExtraBold" panose="00000800000000000000" pitchFamily="2" charset="-78"/>
              </a:rPr>
              <a:t>Before posting anything understand the rules of the social media platform and ensure your posts conform to the accepted guidelines.</a:t>
            </a:r>
          </a:p>
          <a:p>
            <a:pPr algn="just"/>
            <a:r>
              <a:rPr lang="en-US" sz="2400" b="1" dirty="0">
                <a:solidFill>
                  <a:srgbClr val="2D3956"/>
                </a:solidFill>
                <a:latin typeface="Tajawal ExtraBold" panose="00000800000000000000" pitchFamily="2" charset="-78"/>
                <a:cs typeface="Tajawal ExtraBold" panose="00000800000000000000" pitchFamily="2" charset="-78"/>
              </a:rPr>
              <a:t>Keep it professional: </a:t>
            </a:r>
            <a:r>
              <a:rPr lang="en-US" sz="2000" b="1" dirty="0">
                <a:solidFill>
                  <a:srgbClr val="2D3956"/>
                </a:solidFill>
                <a:latin typeface="Tajawal ExtraBold" panose="00000800000000000000" pitchFamily="2" charset="-78"/>
                <a:cs typeface="Tajawal ExtraBold" panose="00000800000000000000" pitchFamily="2" charset="-78"/>
              </a:rPr>
              <a:t>Don’t make disparaging comments that could bring a person or an entity into disrepute. You can still be conversational and personal with your posts but make sure they are appropriate.</a:t>
            </a:r>
          </a:p>
          <a:p>
            <a:pPr algn="just"/>
            <a:r>
              <a:rPr lang="en-US" sz="2400" b="1" dirty="0">
                <a:solidFill>
                  <a:srgbClr val="2D3956"/>
                </a:solidFill>
                <a:latin typeface="Tajawal ExtraBold" panose="00000800000000000000" pitchFamily="2" charset="-78"/>
                <a:cs typeface="Tajawal ExtraBold" panose="00000800000000000000" pitchFamily="2" charset="-78"/>
              </a:rPr>
              <a:t>Show respect:  </a:t>
            </a:r>
            <a:r>
              <a:rPr lang="en-US" sz="2000" b="1" dirty="0">
                <a:solidFill>
                  <a:srgbClr val="2D3956"/>
                </a:solidFill>
                <a:latin typeface="Tajawal ExtraBold" panose="00000800000000000000" pitchFamily="2" charset="-78"/>
                <a:cs typeface="Tajawal ExtraBold" panose="00000800000000000000" pitchFamily="2" charset="-78"/>
              </a:rPr>
              <a:t>If you treat other users of social media with respect you will be treated with respect in return. Social media is a communication tool to allow you to share discussions with people all over the world.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9BB0B95-94C3-5056-552C-A48EBDB56F1D}"/>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Tree>
    <p:extLst>
      <p:ext uri="{BB962C8B-B14F-4D97-AF65-F5344CB8AC3E}">
        <p14:creationId xmlns:p14="http://schemas.microsoft.com/office/powerpoint/2010/main" val="3510786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The importance of speed of response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8379" b="8379"/>
          <a:stretch/>
        </p:blipFill>
        <p:spPr>
          <a:xfrm>
            <a:off x="2834509" y="2213645"/>
            <a:ext cx="5773405" cy="3210332"/>
          </a:xfrm>
          <a:prstGeom prst="rect">
            <a:avLst/>
          </a:prstGeom>
        </p:spPr>
      </p:pic>
    </p:spTree>
    <p:extLst>
      <p:ext uri="{BB962C8B-B14F-4D97-AF65-F5344CB8AC3E}">
        <p14:creationId xmlns:p14="http://schemas.microsoft.com/office/powerpoint/2010/main" val="225669679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401205"/>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In </a:t>
            </a:r>
            <a:r>
              <a:rPr lang="en-US" sz="2800" b="1" dirty="0">
                <a:solidFill>
                  <a:srgbClr val="C00000"/>
                </a:solidFill>
                <a:latin typeface="Tajawal ExtraBold" panose="00000800000000000000" pitchFamily="2" charset="-78"/>
                <a:cs typeface="Tajawal ExtraBold" panose="00000800000000000000" pitchFamily="2" charset="-78"/>
              </a:rPr>
              <a:t>Reputation Management</a:t>
            </a:r>
            <a:r>
              <a:rPr lang="en-US" sz="2800" b="1" dirty="0">
                <a:solidFill>
                  <a:srgbClr val="2D3956"/>
                </a:solidFill>
                <a:latin typeface="Tajawal ExtraBold" panose="00000800000000000000" pitchFamily="2" charset="-78"/>
                <a:cs typeface="Tajawal ExtraBold" panose="00000800000000000000" pitchFamily="2" charset="-78"/>
              </a:rPr>
              <a:t>, John </a:t>
            </a:r>
            <a:r>
              <a:rPr lang="en-US" sz="2800" b="1" dirty="0" err="1">
                <a:solidFill>
                  <a:srgbClr val="2D3956"/>
                </a:solidFill>
                <a:latin typeface="Tajawal ExtraBold" panose="00000800000000000000" pitchFamily="2" charset="-78"/>
                <a:cs typeface="Tajawal ExtraBold" panose="00000800000000000000" pitchFamily="2" charset="-78"/>
              </a:rPr>
              <a:t>Doorley</a:t>
            </a:r>
            <a:r>
              <a:rPr lang="en-US" sz="2800" b="1" dirty="0">
                <a:solidFill>
                  <a:srgbClr val="2D3956"/>
                </a:solidFill>
                <a:latin typeface="Tajawal ExtraBold" panose="00000800000000000000" pitchFamily="2" charset="-78"/>
                <a:cs typeface="Tajawal ExtraBold" panose="00000800000000000000" pitchFamily="2" charset="-78"/>
              </a:rPr>
              <a:t> and </a:t>
            </a:r>
            <a:r>
              <a:rPr lang="en-US" sz="2800" b="1" dirty="0" err="1">
                <a:solidFill>
                  <a:srgbClr val="2D3956"/>
                </a:solidFill>
                <a:latin typeface="Tajawal ExtraBold" panose="00000800000000000000" pitchFamily="2" charset="-78"/>
                <a:cs typeface="Tajawal ExtraBold" panose="00000800000000000000" pitchFamily="2" charset="-78"/>
              </a:rPr>
              <a:t>Helio</a:t>
            </a:r>
            <a:r>
              <a:rPr lang="en-US" sz="2800" b="1" dirty="0">
                <a:solidFill>
                  <a:srgbClr val="2D3956"/>
                </a:solidFill>
                <a:latin typeface="Tajawal ExtraBold" panose="00000800000000000000" pitchFamily="2" charset="-78"/>
                <a:cs typeface="Tajawal ExtraBold" panose="00000800000000000000" pitchFamily="2" charset="-78"/>
              </a:rPr>
              <a:t> Fred Garcia outline the broad characteristics of social media. They emphasize authenticity, transparency, decentralization of authority, speed, and collaboration as primary characteristics.</a:t>
            </a:r>
            <a:r>
              <a:rPr lang="ar-EG" sz="2800" b="1" dirty="0">
                <a:solidFill>
                  <a:srgbClr val="2D3956"/>
                </a:solidFill>
                <a:latin typeface="Tajawal ExtraBold" panose="00000800000000000000" pitchFamily="2" charset="-78"/>
                <a:cs typeface="Tajawal ExtraBold" panose="00000800000000000000" pitchFamily="2" charset="-78"/>
              </a:rPr>
              <a:t> الأصالة والشفافية واللامركزية في السلطة والسرعة والتعاون كخصائص أساسية</a:t>
            </a:r>
            <a:endParaRPr lang="en-US" sz="28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With the proper approach, these characteristics can be beneficial conduits for immediate reach and accessibility to stakeholders. However, in a crisis, they can be an asset or a liability.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08615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832092"/>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t>
            </a:r>
            <a:r>
              <a:rPr lang="en-US" sz="2800" b="1" dirty="0">
                <a:solidFill>
                  <a:srgbClr val="FF0000"/>
                </a:solidFill>
                <a:latin typeface="Tajawal ExtraBold" panose="00000800000000000000" pitchFamily="2" charset="-78"/>
                <a:cs typeface="Tajawal ExtraBold" panose="00000800000000000000" pitchFamily="2" charset="-78"/>
              </a:rPr>
              <a:t>Speed</a:t>
            </a:r>
            <a:r>
              <a:rPr lang="en-US" sz="2800" b="1" dirty="0">
                <a:solidFill>
                  <a:srgbClr val="2D3956"/>
                </a:solidFill>
                <a:latin typeface="Tajawal ExtraBold" panose="00000800000000000000" pitchFamily="2" charset="-78"/>
                <a:cs typeface="Tajawal ExtraBold" panose="00000800000000000000" pitchFamily="2" charset="-78"/>
              </a:rPr>
              <a:t> is a defining element of social media and a characteristic that presents challenges for organizations in reputation management. The pace at which information is shared and propagated in social media is faster and broader than older forms of communication.”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Social trend means people use technologies to get the things they need from each other, rather than from traditional institutions like corporations. </a:t>
            </a:r>
          </a:p>
          <a:p>
            <a:pPr algn="just"/>
            <a:r>
              <a:rPr lang="en-US" b="1" i="1" dirty="0">
                <a:solidFill>
                  <a:srgbClr val="2D3956"/>
                </a:solidFill>
                <a:latin typeface="Tajawal ExtraBold" panose="00000800000000000000" pitchFamily="2" charset="-78"/>
                <a:cs typeface="Tajawal ExtraBold" panose="00000800000000000000" pitchFamily="2" charset="-78"/>
              </a:rPr>
              <a:t>(Definition by The Groundswell Co. https://groundswell.io/)</a:t>
            </a:r>
            <a:endParaRPr lang="en-US" sz="2000" b="1" i="1" dirty="0">
              <a:solidFill>
                <a:srgbClr val="2D3956"/>
              </a:solidFill>
              <a:latin typeface="Tajawal ExtraBold" panose="00000800000000000000" pitchFamily="2" charset="-78"/>
              <a:cs typeface="Tajawal ExtraBold" panose="00000800000000000000" pitchFamily="2" charset="-78"/>
            </a:endParaRPr>
          </a:p>
          <a:p>
            <a:pPr algn="just"/>
            <a:endParaRPr lang="en-US" sz="28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598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324261"/>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Li and </a:t>
            </a:r>
            <a:r>
              <a:rPr lang="en-US" sz="2500" b="1" dirty="0" err="1">
                <a:solidFill>
                  <a:srgbClr val="2D3956"/>
                </a:solidFill>
                <a:latin typeface="Tajawal ExtraBold" panose="00000800000000000000" pitchFamily="2" charset="-78"/>
                <a:cs typeface="Tajawal ExtraBold" panose="00000800000000000000" pitchFamily="2" charset="-78"/>
              </a:rPr>
              <a:t>Bernoff</a:t>
            </a:r>
            <a:r>
              <a:rPr lang="en-US" sz="2500" b="1" dirty="0">
                <a:solidFill>
                  <a:srgbClr val="2D3956"/>
                </a:solidFill>
                <a:latin typeface="Tajawal ExtraBold" panose="00000800000000000000" pitchFamily="2" charset="-78"/>
                <a:cs typeface="Tajawal ExtraBold" panose="00000800000000000000" pitchFamily="2" charset="-78"/>
              </a:rPr>
              <a:t> craft their argument in relation to online user profiles as demonstrated in the Figure. The majority of users (70%) are listed as “spectators”—meaning they use social media sites as a viable source of information. “Spectators” solicit the opinions of their friends via Facebook prior to making a purchase rather than consulting a company’s site. </a:t>
            </a: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dirty="0">
                <a:solidFill>
                  <a:srgbClr val="2D3956"/>
                </a:solidFill>
                <a:latin typeface="Tajawal ExtraBold" panose="00000800000000000000" pitchFamily="2" charset="-78"/>
                <a:cs typeface="Tajawal ExtraBold" panose="00000800000000000000" pitchFamily="2" charset="-78"/>
              </a:rPr>
              <a:t>This suggests that public relations and communication professionals need to monitor and embrace the company to guide conversations, behaviors, and potentially gain some advantage in the social media territory.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99799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F7E733B-9D5C-3904-8E71-E612B096C52B}"/>
              </a:ext>
            </a:extLst>
          </p:cNvPr>
          <p:cNvPicPr>
            <a:picLocks noChangeAspect="1"/>
          </p:cNvPicPr>
          <p:nvPr/>
        </p:nvPicPr>
        <p:blipFill>
          <a:blip r:embed="rId8">
            <a:lum bright="-20000" contrast="40000"/>
          </a:blip>
          <a:stretch>
            <a:fillRect/>
          </a:stretch>
        </p:blipFill>
        <p:spPr>
          <a:xfrm>
            <a:off x="3243332" y="59376"/>
            <a:ext cx="5832990" cy="6739247"/>
          </a:xfrm>
          <a:prstGeom prst="rect">
            <a:avLst/>
          </a:prstGeom>
        </p:spPr>
      </p:pic>
    </p:spTree>
    <p:extLst>
      <p:ext uri="{BB962C8B-B14F-4D97-AF65-F5344CB8AC3E}">
        <p14:creationId xmlns:p14="http://schemas.microsoft.com/office/powerpoint/2010/main" val="231138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79212"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Analysis of Social Media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Crisis management in social media is the process through which a brand uses social media to address a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some crises can originate from social media, often the mess happens offline and then overflows onto social media as the public takes the story and runs with it.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9871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Back in 2019, a Duke University freshman basketball player got a serious injury when his Nike shoes literally fell apart. This took place during a basketball game, and it didn’t take long before the whole story was on social media, riding a wave of attention from high-profile people like Barack Obama and LeBron James.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899E5EC-1827-BBB7-56C6-E858DE861F6F}"/>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3853822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51B98FF-2679-BCD4-A11D-35B34EFF3F03}"/>
              </a:ext>
            </a:extLst>
          </p:cNvPr>
          <p:cNvPicPr>
            <a:picLocks noChangeAspect="1"/>
          </p:cNvPicPr>
          <p:nvPr/>
        </p:nvPicPr>
        <p:blipFill>
          <a:blip r:embed="rId8"/>
          <a:stretch>
            <a:fillRect/>
          </a:stretch>
        </p:blipFill>
        <p:spPr>
          <a:xfrm>
            <a:off x="2316030" y="1593579"/>
            <a:ext cx="8452633" cy="4303334"/>
          </a:xfrm>
          <a:prstGeom prst="rect">
            <a:avLst/>
          </a:prstGeom>
        </p:spPr>
      </p:pic>
      <p:sp>
        <p:nvSpPr>
          <p:cNvPr id="6" name="TextBox 5">
            <a:extLst>
              <a:ext uri="{FF2B5EF4-FFF2-40B4-BE49-F238E27FC236}">
                <a16:creationId xmlns:a16="http://schemas.microsoft.com/office/drawing/2014/main" id="{300DBEDC-BE16-7017-0B5E-F1BADEB4F4D2}"/>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2721138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47787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Needless to say, the crisis outpaced any damage control the brand's PR tried to do, and in fact went so far as to affect Nike’s stocks. That shows just how crucial crisis management is and social media's role during a crisis. </a:t>
            </a:r>
          </a:p>
          <a:p>
            <a:pPr algn="just"/>
            <a:r>
              <a:rPr lang="en-US" sz="2400" b="1" dirty="0">
                <a:solidFill>
                  <a:srgbClr val="2D3956"/>
                </a:solidFill>
                <a:latin typeface="Tajawal ExtraBold" panose="00000800000000000000" pitchFamily="2" charset="-78"/>
                <a:cs typeface="Tajawal ExtraBold" panose="00000800000000000000" pitchFamily="2" charset="-78"/>
              </a:rPr>
              <a:t>That brings us to the next question:</a:t>
            </a:r>
          </a:p>
          <a:p>
            <a:pPr algn="ctr"/>
            <a:r>
              <a:rPr lang="en-US" sz="2800" b="1" dirty="0">
                <a:solidFill>
                  <a:srgbClr val="FF0000"/>
                </a:solidFill>
                <a:latin typeface="Tajawal ExtraBold" panose="00000800000000000000" pitchFamily="2" charset="-78"/>
                <a:cs typeface="Tajawal ExtraBold" panose="00000800000000000000" pitchFamily="2" charset="-78"/>
              </a:rPr>
              <a:t>How does social media affect a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899E5EC-1827-BBB7-56C6-E858DE861F6F}"/>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334505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does social media affect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2799"/>
            <a:ext cx="9446683" cy="267765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is a double-edged sword when it comes to handling a crisis, capable of resolving the situation or making things much, much worse, depending on how you use it. The vast number of people on social media means that a single wrong move can harm your brand's reputation in front of literally millions of vocal users.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1248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categories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42" r="2942"/>
          <a:stretch/>
        </p:blipFill>
        <p:spPr>
          <a:xfrm>
            <a:off x="2899663" y="2117434"/>
            <a:ext cx="5998146" cy="3335301"/>
          </a:xfrm>
          <a:prstGeom prst="rect">
            <a:avLst/>
          </a:prstGeom>
        </p:spPr>
      </p:pic>
    </p:spTree>
    <p:extLst>
      <p:ext uri="{BB962C8B-B14F-4D97-AF65-F5344CB8AC3E}">
        <p14:creationId xmlns:p14="http://schemas.microsoft.com/office/powerpoint/2010/main" val="315347914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categories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6905" y="1509528"/>
            <a:ext cx="9446683"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Types of social media crises</a:t>
            </a: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crises can even be classified into types: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Multi-channel crisis </a:t>
            </a:r>
            <a:r>
              <a:rPr lang="en-US" sz="2200" b="1" dirty="0">
                <a:solidFill>
                  <a:srgbClr val="2D3956"/>
                </a:solidFill>
                <a:latin typeface="Tajawal ExtraBold" panose="00000800000000000000" pitchFamily="2" charset="-78"/>
                <a:cs typeface="Tajawal ExtraBold" panose="00000800000000000000" pitchFamily="2" charset="-78"/>
              </a:rPr>
              <a:t>– extremely dangerous because it has the potential to go viral and generate a great deal of negative publicity very quickly.</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Emerging crisis </a:t>
            </a:r>
            <a:r>
              <a:rPr lang="en-US" sz="2200" b="1" dirty="0">
                <a:solidFill>
                  <a:srgbClr val="2D3956"/>
                </a:solidFill>
                <a:latin typeface="Tajawal ExtraBold" panose="00000800000000000000" pitchFamily="2" charset="-78"/>
                <a:cs typeface="Tajawal ExtraBold" panose="00000800000000000000" pitchFamily="2" charset="-78"/>
              </a:rPr>
              <a:t>– If you don’t anticipate and deal with it as soon as possible, it can quickly escalate into a bigger scandal.</a:t>
            </a:r>
          </a:p>
          <a:p>
            <a:pPr algn="just"/>
            <a:r>
              <a:rPr lang="en-US" sz="2200" b="1" dirty="0">
                <a:solidFill>
                  <a:srgbClr val="C00000"/>
                </a:solidFill>
                <a:latin typeface="Tajawal ExtraBold" panose="00000800000000000000" pitchFamily="2" charset="-78"/>
                <a:cs typeface="Tajawal ExtraBold" panose="00000800000000000000" pitchFamily="2" charset="-78"/>
              </a:rPr>
              <a:t>    Industry crisis </a:t>
            </a:r>
            <a:r>
              <a:rPr lang="en-US" sz="2200" b="1" dirty="0">
                <a:solidFill>
                  <a:srgbClr val="2D3956"/>
                </a:solidFill>
                <a:latin typeface="Tajawal ExtraBold" panose="00000800000000000000" pitchFamily="2" charset="-78"/>
                <a:cs typeface="Tajawal ExtraBold" panose="00000800000000000000" pitchFamily="2" charset="-78"/>
              </a:rPr>
              <a:t>– occurs when a vendor or competitor is experiencing a social media crisis. For example, when many fashion brands are suddenly all attacked for non-transparent actions.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Fake news </a:t>
            </a:r>
            <a:r>
              <a:rPr lang="en-US" sz="2200" b="1" dirty="0">
                <a:solidFill>
                  <a:srgbClr val="2D3956"/>
                </a:solidFill>
                <a:latin typeface="Tajawal ExtraBold" panose="00000800000000000000" pitchFamily="2" charset="-78"/>
                <a:cs typeface="Tajawal ExtraBold" panose="00000800000000000000" pitchFamily="2" charset="-78"/>
              </a:rPr>
              <a:t>– in the age of social media, a post can go viral in just one click. The ability to detect rumors about your brand quickly is essential.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0127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levels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5060" r="5060"/>
          <a:stretch/>
        </p:blipFill>
        <p:spPr>
          <a:xfrm>
            <a:off x="2899663" y="2117434"/>
            <a:ext cx="5998146" cy="3335301"/>
          </a:xfrm>
          <a:prstGeom prst="rect">
            <a:avLst/>
          </a:prstGeom>
        </p:spPr>
      </p:pic>
    </p:spTree>
    <p:extLst>
      <p:ext uri="{BB962C8B-B14F-4D97-AF65-F5344CB8AC3E}">
        <p14:creationId xmlns:p14="http://schemas.microsoft.com/office/powerpoint/2010/main" val="116828433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400" b="1" dirty="0">
                <a:solidFill>
                  <a:srgbClr val="0070C0"/>
                </a:solidFill>
                <a:latin typeface="Tajawal ExtraBold" panose="00000800000000000000" pitchFamily="2" charset="-78"/>
                <a:cs typeface="Tajawal ExtraBold" panose="00000800000000000000" pitchFamily="2" charset="-78"/>
              </a:rPr>
              <a:t>Pre-crisis phase: </a:t>
            </a:r>
            <a:r>
              <a:rPr lang="en-US" sz="2400" b="1" dirty="0">
                <a:solidFill>
                  <a:srgbClr val="2D3956"/>
                </a:solidFill>
                <a:latin typeface="Tajawal ExtraBold" panose="00000800000000000000" pitchFamily="2" charset="-78"/>
                <a:cs typeface="Tajawal ExtraBold" panose="00000800000000000000" pitchFamily="2" charset="-78"/>
              </a:rPr>
              <a:t>entails </a:t>
            </a:r>
            <a:r>
              <a:rPr lang="en-US" sz="2400" b="1" dirty="0">
                <a:solidFill>
                  <a:srgbClr val="FF0000"/>
                </a:solidFill>
                <a:latin typeface="Tajawal ExtraBold" panose="00000800000000000000" pitchFamily="2" charset="-78"/>
                <a:cs typeface="Tajawal ExtraBold" panose="00000800000000000000" pitchFamily="2" charset="-78"/>
              </a:rPr>
              <a:t>prevention and preparation </a:t>
            </a:r>
            <a:r>
              <a:rPr lang="en-US" sz="2400" b="1" dirty="0">
                <a:solidFill>
                  <a:srgbClr val="2D3956"/>
                </a:solidFill>
                <a:latin typeface="Tajawal ExtraBold" panose="00000800000000000000" pitchFamily="2" charset="-78"/>
                <a:cs typeface="Tajawal ExtraBold" panose="00000800000000000000" pitchFamily="2" charset="-78"/>
              </a:rPr>
              <a:t>for a potential crisis and the reduction of the risk of one occurring. This includes creating a crisis management plan, training and preparing a crisis response team and performing tests and drills. </a:t>
            </a:r>
          </a:p>
          <a:p>
            <a:pPr algn="just"/>
            <a:r>
              <a:rPr lang="en-US" sz="2400" b="1" dirty="0">
                <a:solidFill>
                  <a:srgbClr val="2D3956"/>
                </a:solidFill>
                <a:latin typeface="Tajawal ExtraBold" panose="00000800000000000000" pitchFamily="2" charset="-78"/>
                <a:cs typeface="Tajawal ExtraBold" panose="00000800000000000000" pitchFamily="2" charset="-78"/>
              </a:rPr>
              <a:t>Research showed that organizations generally handle crises better when they have a crisis management plan that is updated at least once a year, and a specific crisis management team that exercises it annually.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1447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200" b="1" dirty="0">
                <a:solidFill>
                  <a:srgbClr val="0070C0"/>
                </a:solidFill>
                <a:latin typeface="Tajawal ExtraBold" panose="00000800000000000000" pitchFamily="2" charset="-78"/>
                <a:cs typeface="Tajawal ExtraBold" panose="00000800000000000000" pitchFamily="2" charset="-78"/>
              </a:rPr>
              <a:t>Crisis response phase: </a:t>
            </a:r>
            <a:r>
              <a:rPr lang="en-US" sz="2200" b="1" dirty="0">
                <a:solidFill>
                  <a:srgbClr val="2D3956"/>
                </a:solidFill>
                <a:latin typeface="Tajawal ExtraBold" panose="00000800000000000000" pitchFamily="2" charset="-78"/>
                <a:cs typeface="Tajawal ExtraBold" panose="00000800000000000000" pitchFamily="2" charset="-78"/>
              </a:rPr>
              <a:t>looks at the </a:t>
            </a:r>
            <a:r>
              <a:rPr lang="en-US" sz="2200" b="1" dirty="0">
                <a:solidFill>
                  <a:srgbClr val="FF0000"/>
                </a:solidFill>
                <a:latin typeface="Tajawal ExtraBold" panose="00000800000000000000" pitchFamily="2" charset="-78"/>
                <a:cs typeface="Tajawal ExtraBold" panose="00000800000000000000" pitchFamily="2" charset="-78"/>
              </a:rPr>
              <a:t>initial crisis response </a:t>
            </a:r>
            <a:r>
              <a:rPr lang="en-US" sz="2200" b="1" dirty="0">
                <a:solidFill>
                  <a:srgbClr val="2D3956"/>
                </a:solidFill>
                <a:latin typeface="Tajawal ExtraBold" panose="00000800000000000000" pitchFamily="2" charset="-78"/>
                <a:cs typeface="Tajawal ExtraBold" panose="00000800000000000000" pitchFamily="2" charset="-78"/>
              </a:rPr>
              <a:t>and then reputation repair. After encountering a crisis, it is important to be rapid and accurate. </a:t>
            </a:r>
          </a:p>
          <a:p>
            <a:pPr algn="just"/>
            <a:r>
              <a:rPr lang="en-US" sz="2200" b="1" dirty="0">
                <a:solidFill>
                  <a:srgbClr val="2D3956"/>
                </a:solidFill>
                <a:latin typeface="Tajawal ExtraBold" panose="00000800000000000000" pitchFamily="2" charset="-78"/>
                <a:cs typeface="Tajawal ExtraBold" panose="00000800000000000000" pitchFamily="2" charset="-78"/>
              </a:rPr>
              <a:t>Researchers suggest that a response should be in place within the first hour after it occurs. The reason is that they have a chance to articulate their side of the story and to stay on top of where the conversation is going.</a:t>
            </a:r>
          </a:p>
          <a:p>
            <a:pPr algn="just"/>
            <a:r>
              <a:rPr lang="en-US" sz="2200" b="1" dirty="0">
                <a:solidFill>
                  <a:srgbClr val="2D3956"/>
                </a:solidFill>
                <a:latin typeface="Tajawal ExtraBold" panose="00000800000000000000" pitchFamily="2" charset="-78"/>
                <a:cs typeface="Tajawal ExtraBold" panose="00000800000000000000" pitchFamily="2" charset="-78"/>
              </a:rPr>
              <a:t>When addressing the media regarding a crisis, an organization should very carefully select their spokesperson. Ideally, the spokesperson should present information clearly and avoid using technical terms. Further, the spokesperson should appear pleasant, maintain strong eye contact, and no exhibit no visual nervous habits.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849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0070C0"/>
                </a:solidFill>
                <a:latin typeface="Tajawal ExtraBold" panose="00000800000000000000" pitchFamily="2" charset="-78"/>
                <a:cs typeface="Tajawal ExtraBold" panose="00000800000000000000" pitchFamily="2" charset="-78"/>
              </a:rPr>
              <a:t>The post-crisis phase </a:t>
            </a:r>
            <a:r>
              <a:rPr lang="en-US" sz="2400" b="1" dirty="0">
                <a:solidFill>
                  <a:srgbClr val="2D3956"/>
                </a:solidFill>
                <a:latin typeface="Tajawal ExtraBold" panose="00000800000000000000" pitchFamily="2" charset="-78"/>
                <a:cs typeface="Tajawal ExtraBold" panose="00000800000000000000" pitchFamily="2" charset="-78"/>
              </a:rPr>
              <a:t>where the company is going back to business as usual. Here a company should release any further updates in the aftermath of the event. Additionally, the company should </a:t>
            </a:r>
            <a:r>
              <a:rPr lang="en-US" sz="2400" b="1" dirty="0">
                <a:solidFill>
                  <a:srgbClr val="FF0000"/>
                </a:solidFill>
                <a:latin typeface="Tajawal ExtraBold" panose="00000800000000000000" pitchFamily="2" charset="-78"/>
                <a:cs typeface="Tajawal ExtraBold" panose="00000800000000000000" pitchFamily="2" charset="-78"/>
              </a:rPr>
              <a:t>analyze how the crisis transpired </a:t>
            </a:r>
            <a:r>
              <a:rPr lang="en-US" sz="2400" b="1" dirty="0">
                <a:solidFill>
                  <a:srgbClr val="2D3956"/>
                </a:solidFill>
                <a:latin typeface="Tajawal ExtraBold" panose="00000800000000000000" pitchFamily="2" charset="-78"/>
                <a:cs typeface="Tajawal ExtraBold" panose="00000800000000000000" pitchFamily="2" charset="-78"/>
              </a:rPr>
              <a:t>and attempt to learn from the experience—what did and did not work, and what could have been done differently and so 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5939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life cycle of Social Media Crisis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diagram of emergency communication life cycle&#10;&#10;Description automatically generated with medium confidence">
            <a:extLst>
              <a:ext uri="{FF2B5EF4-FFF2-40B4-BE49-F238E27FC236}">
                <a16:creationId xmlns:a16="http://schemas.microsoft.com/office/drawing/2014/main" id="{845F1F9E-2689-C038-6B6F-0947569B4A82}"/>
              </a:ext>
            </a:extLst>
          </p:cNvPr>
          <p:cNvPicPr>
            <a:picLocks noChangeAspect="1"/>
          </p:cNvPicPr>
          <p:nvPr/>
        </p:nvPicPr>
        <p:blipFill rotWithShape="1">
          <a:blip r:embed="rId7">
            <a:extLst>
              <a:ext uri="{28A0092B-C50C-407E-A947-70E740481C1C}">
                <a14:useLocalDpi xmlns:a14="http://schemas.microsoft.com/office/drawing/2010/main" val="0"/>
              </a:ext>
            </a:extLst>
          </a:blip>
          <a:srcRect t="8539" b="2605"/>
          <a:stretch/>
        </p:blipFill>
        <p:spPr>
          <a:xfrm>
            <a:off x="3363021" y="2250560"/>
            <a:ext cx="4981831" cy="3294215"/>
          </a:xfrm>
          <a:prstGeom prst="rect">
            <a:avLst/>
          </a:prstGeom>
        </p:spPr>
      </p:pic>
    </p:spTree>
    <p:extLst>
      <p:ext uri="{BB962C8B-B14F-4D97-AF65-F5344CB8AC3E}">
        <p14:creationId xmlns:p14="http://schemas.microsoft.com/office/powerpoint/2010/main" val="56713975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Stage of Detection of Warning Signals</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 refers to the stage before the onset of the crisis, and it is represented by the ability of the organization to respond to the warning signals that may cause the crisis which includes taking preventive measures that would prevent the occurrence of the crisis, or at least mitigate its severity and effects if it occurred despite the organization’s efforts to prevent its occurrence and discovering early warnings of the occurrence of a crisis means discovering the crisis before it occurs, which will be a pleasure in preparing for it.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766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Preparedness and Prevention Stage</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organizations must at this stage create an emergency plan to confront the crisis, and form a crisis management team, who has previous experience in crisis management as possible. </a:t>
            </a:r>
          </a:p>
          <a:p>
            <a:pPr algn="just"/>
            <a:r>
              <a:rPr lang="en-US" sz="2400" b="1" dirty="0">
                <a:solidFill>
                  <a:srgbClr val="2D3956"/>
                </a:solidFill>
                <a:latin typeface="Tajawal ExtraBold" panose="00000800000000000000" pitchFamily="2" charset="-78"/>
                <a:cs typeface="Tajawal ExtraBold" panose="00000800000000000000" pitchFamily="2" charset="-78"/>
              </a:rPr>
              <a:t>This stage also includes discovering the weak points in the organization and developing a plan to confront them, and identifying the necessary methods and tools necessary to help confronting the crisis, training employees on how to face crises, benefit from the lessons of others, develop information about crises and expected problems, and evaluate their degree of severity.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46403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Crisis Containment Phase (harm containment)</a:t>
            </a:r>
          </a:p>
          <a:p>
            <a:pPr algn="just"/>
            <a:r>
              <a:rPr lang="en-US" sz="2400" b="1" dirty="0">
                <a:solidFill>
                  <a:srgbClr val="2D3956"/>
                </a:solidFill>
                <a:latin typeface="Tajawal ExtraBold" panose="00000800000000000000" pitchFamily="2" charset="-78"/>
                <a:cs typeface="Tajawal ExtraBold" panose="00000800000000000000" pitchFamily="2" charset="-78"/>
              </a:rPr>
              <a:t>In this stage, a set of measures to be taken are defined, the communication processes are organized within the crisis field itself, the situation is stopped deteriorating, the losses are reduced, the psychological and social effects resulting from the crisis are addressed, and the practical performance is improved in a better way than before. Accordingly, the plans are carried out by implementing the decree to confront the crisis, and by using the organization's resources to reduce the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85666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Activity Recovery Stage</a:t>
            </a:r>
          </a:p>
          <a:p>
            <a:pPr algn="just"/>
            <a:r>
              <a:rPr lang="en-US" sz="2400" b="1" dirty="0">
                <a:solidFill>
                  <a:srgbClr val="2D3956"/>
                </a:solidFill>
                <a:latin typeface="Tajawal ExtraBold" panose="00000800000000000000" pitchFamily="2" charset="-78"/>
                <a:cs typeface="Tajawal ExtraBold" panose="00000800000000000000" pitchFamily="2" charset="-78"/>
              </a:rPr>
              <a:t>where the activity and operations of the organization are resumed, and the organization evaluates its loss and assesses what is required in order to fully benefit from the activity and balance, human resources play an important role in this process, provided that human resources situation must be evaluated and what are the remaining capabilities of the organization, and what are the assets used and exploited after knowing the resources available so as to use them efficiently and effectively.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6566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Learning Stage</a:t>
            </a:r>
          </a:p>
          <a:p>
            <a:pPr algn="just"/>
            <a:r>
              <a:rPr lang="en-US" sz="2400" b="1" dirty="0">
                <a:solidFill>
                  <a:srgbClr val="2D3956"/>
                </a:solidFill>
                <a:latin typeface="Tajawal ExtraBold" panose="00000800000000000000" pitchFamily="2" charset="-78"/>
                <a:cs typeface="Tajawal ExtraBold" panose="00000800000000000000" pitchFamily="2" charset="-78"/>
              </a:rPr>
              <a:t>It is the stage of drawing morals and lessons, and benefiting from the experience of dealing with the previous crisis to form experiences capable of avoiding crises, avoiding their recurrence, and standing at weaknesses, improving and avoiding them through the process of development and improvement.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7376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How to analyze 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Tree>
    <p:extLst>
      <p:ext uri="{BB962C8B-B14F-4D97-AF65-F5344CB8AC3E}">
        <p14:creationId xmlns:p14="http://schemas.microsoft.com/office/powerpoint/2010/main" val="146967145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 social media crisis can damage your brand reputation, customer loyalty, and revenue. But it can also be an opportunity to learn from your mistakes, improve your communication, and strengthen your community.</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Now every crisis finds its way onto social media, either by accident or purpose, but always with consequences.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had transformed the way every crisis emerges, how it’s driven, and how it’s handled.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69211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What are the main points to analyze a crisis recently in the news?</a:t>
            </a:r>
          </a:p>
          <a:p>
            <a:pPr algn="just"/>
            <a:r>
              <a:rPr lang="en-US" sz="2400" b="1" dirty="0">
                <a:solidFill>
                  <a:srgbClr val="2D3956"/>
                </a:solidFill>
                <a:latin typeface="Tajawal ExtraBold" panose="00000800000000000000" pitchFamily="2" charset="-78"/>
                <a:cs typeface="Tajawal ExtraBold" panose="00000800000000000000" pitchFamily="2" charset="-78"/>
              </a:rPr>
              <a:t>• The nature of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 When it was discovered.</a:t>
            </a:r>
          </a:p>
          <a:p>
            <a:pPr algn="just"/>
            <a:r>
              <a:rPr lang="en-US" sz="2400" b="1" dirty="0">
                <a:solidFill>
                  <a:srgbClr val="2D3956"/>
                </a:solidFill>
                <a:latin typeface="Tajawal ExtraBold" panose="00000800000000000000" pitchFamily="2" charset="-78"/>
                <a:cs typeface="Tajawal ExtraBold" panose="00000800000000000000" pitchFamily="2" charset="-78"/>
              </a:rPr>
              <a:t>• The timeliness of the organization’s response to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 The nature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Any unintended consequences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The effectiveness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How individual constituencies were affected by the crisis and</a:t>
            </a:r>
          </a:p>
          <a:p>
            <a:pPr algn="just"/>
            <a:r>
              <a:rPr lang="en-US" sz="2400" b="1" dirty="0">
                <a:solidFill>
                  <a:srgbClr val="2D3956"/>
                </a:solidFill>
                <a:latin typeface="Tajawal ExtraBold" panose="00000800000000000000" pitchFamily="2" charset="-78"/>
                <a:cs typeface="Tajawal ExtraBold" panose="00000800000000000000" pitchFamily="2" charset="-78"/>
              </a:rPr>
              <a:t>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How the crisis was resolved, if it has been.</a:t>
            </a:r>
          </a:p>
          <a:p>
            <a:pPr algn="just"/>
            <a:r>
              <a:rPr lang="en-US" sz="2400" b="1" dirty="0">
                <a:solidFill>
                  <a:srgbClr val="2D3956"/>
                </a:solidFill>
                <a:latin typeface="Tajawal ExtraBold" panose="00000800000000000000" pitchFamily="2" charset="-78"/>
                <a:cs typeface="Tajawal ExtraBold" panose="00000800000000000000" pitchFamily="2" charset="-78"/>
              </a:rPr>
              <a:t>• Your assessment of what worked, what didn’t and how the</a:t>
            </a:r>
          </a:p>
          <a:p>
            <a:pPr algn="just"/>
            <a:r>
              <a:rPr lang="en-US" sz="2400" b="1" dirty="0">
                <a:solidFill>
                  <a:srgbClr val="2D3956"/>
                </a:solidFill>
                <a:latin typeface="Tajawal ExtraBold" panose="00000800000000000000" pitchFamily="2" charset="-78"/>
                <a:cs typeface="Tajawal ExtraBold" panose="00000800000000000000" pitchFamily="2" charset="-78"/>
              </a:rPr>
              <a:t>  organization might have been more effective in its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3312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Identify the root cause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first step is to find out what triggered the crisis, how it spread, and who was affected. You can use tools like social listening, sentiment analysis, and web analytics to monitor the online conversations, feedback, and traffic related to the crisis. You can also interview your team members, customers, and stakeholders to get their perspectives and insights. By identifying the root cause, you can understand what went wrong and how to prevent it from happening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25702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Assess the impact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second step is to measure the impact of the crisis on your brand, your audience, and your goals. You can use metrics like reach, engagement, sentiment, conversions, and retention to evaluate how the crisis affected your social media performance, your online reputation, and your business outcomes. You can also compare your results with your previous benchmarks, your competitors, and your industry standards to see how you fared in the crisis. By assessing the impact, you can quantify the damage and the opportunities for improvement.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5724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Apologize and respond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third step is to apologize and respond to the crisis in a timely, transparent, and sincere manner. You can use your social media channels, your website, your blog, or your email to communicate with your audience and stakeholders. You can acknowledge the issue, express your regret, explain your actions, and offer a solution or a compensation. You can also answer the questions, address the concerns, and thank the feedback of your followers, customers, and partners. By apologizing and responding, you can show your accountability, empathy, and commitment.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1858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Implement and monitor</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fourth step is to implement and monitor the actions and solutions you promised in your response. You can use tools like project management, task management, and collaboration to coordinate your team, assign responsibilities, and track progress. You can also use tools like social media management, customer service, and feedback to deliver your solution or compensation, follow up with your audience and stakeholders, and measure their satisfaction. By implementing and monitoring, you can demonstrate your reliability, professionalism, and value.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9075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Review and report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fifth step is to review and report the results and outcomes of your actions and solutions. You can use social media analytics, web analytics, and surveys to collect and analyze the data and feedback related to your crisis management. You can also use tools like reports, dashboards, and presentations to summarize and visualize your findings and insights. By reviewing and reporting, you can evaluate your performance, identify your strengths and weaknesses, and share your learnings and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5567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Learn and improve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sixth step is to learn and improve from your social media crisis. You can use tools like SWOT analysis, gap analysis, and best practices to identify the opportunities and threats, the gaps and needs, and the examples and standards for your social media strategy. You can also use tools like goals, plans, and actions to set your objectives, define your tactics, and execute your initiatives. By learning and improving, you can enhance your skills, optimize your processes, and grow your results.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16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830997"/>
          </a:xfrm>
          <a:prstGeom prst="rect">
            <a:avLst/>
          </a:prstGeom>
          <a:noFill/>
        </p:spPr>
        <p:txBody>
          <a:bodyPr wrap="square" rtlCol="0">
            <a:spAutoFit/>
          </a:bodyPr>
          <a:lstStyle/>
          <a:p>
            <a:pPr algn="ctr"/>
            <a:r>
              <a:rPr lang="en-US" sz="4800" b="1" dirty="0">
                <a:ln w="22225">
                  <a:solidFill>
                    <a:schemeClr val="tx1"/>
                  </a:solidFill>
                  <a:prstDash val="solid"/>
                </a:ln>
                <a:solidFill>
                  <a:srgbClr val="C00000"/>
                </a:solidFill>
                <a:latin typeface="Tajawal ExtraBold" panose="00000800000000000000" pitchFamily="2" charset="-78"/>
                <a:cs typeface="Tajawal ExtraBold" panose="00000800000000000000" pitchFamily="2" charset="-78"/>
              </a:rPr>
              <a:t>11</a:t>
            </a:r>
            <a:r>
              <a:rPr lang="en-US" sz="4800" dirty="0">
                <a:solidFill>
                  <a:srgbClr val="2E3957"/>
                </a:solidFill>
                <a:latin typeface="Tajawal ExtraBold" panose="00000800000000000000" pitchFamily="2" charset="-78"/>
                <a:cs typeface="Tajawal ExtraBold" panose="00000800000000000000" pitchFamily="2" charset="-78"/>
              </a:rPr>
              <a:t> Principles of Crisis Response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73" b="573"/>
          <a:stretch/>
        </p:blipFill>
        <p:spPr>
          <a:xfrm>
            <a:off x="2933649" y="2204739"/>
            <a:ext cx="5798617" cy="3224352"/>
          </a:xfrm>
          <a:prstGeom prst="rect">
            <a:avLst/>
          </a:prstGeom>
        </p:spPr>
      </p:pic>
    </p:spTree>
    <p:extLst>
      <p:ext uri="{BB962C8B-B14F-4D97-AF65-F5344CB8AC3E}">
        <p14:creationId xmlns:p14="http://schemas.microsoft.com/office/powerpoint/2010/main" val="265458395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1985"/>
            <a:ext cx="9782768" cy="317009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To reduce response time, there are several principles that the prepared communication professional should adhere to :</a:t>
            </a: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1) Lead, do not hide. </a:t>
            </a:r>
            <a:r>
              <a:rPr lang="en-US" sz="2500" b="1" dirty="0">
                <a:solidFill>
                  <a:srgbClr val="2D3956"/>
                </a:solidFill>
                <a:latin typeface="Tajawal ExtraBold" panose="00000800000000000000" pitchFamily="2" charset="-78"/>
                <a:cs typeface="Tajawal ExtraBold" panose="00000800000000000000" pitchFamily="2" charset="-78"/>
              </a:rPr>
              <a:t>Joe Louis, the boxer once said, “You can run, but you can’t hide.” This is true in crises. While focusing blame may not be the answer, it is always a question. The more you duck responsibility, the more you hide, the more you lose</a:t>
            </a:r>
          </a:p>
          <a:p>
            <a:pPr algn="just"/>
            <a:r>
              <a:rPr lang="en-US" sz="2500" b="1" dirty="0">
                <a:solidFill>
                  <a:srgbClr val="2D3956"/>
                </a:solidFill>
                <a:latin typeface="Tajawal ExtraBold" panose="00000800000000000000" pitchFamily="2" charset="-78"/>
                <a:cs typeface="Tajawal ExtraBold" panose="00000800000000000000" pitchFamily="2" charset="-78"/>
              </a:rPr>
              <a:t>credibility and are blamed.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0185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33631"/>
            <a:ext cx="9782768" cy="2015936"/>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2) Acknowledge the problem. </a:t>
            </a:r>
          </a:p>
          <a:p>
            <a:pPr algn="just"/>
            <a:r>
              <a:rPr lang="en-US" sz="2500" b="1" dirty="0">
                <a:solidFill>
                  <a:srgbClr val="2D3956"/>
                </a:solidFill>
                <a:latin typeface="Tajawal ExtraBold" panose="00000800000000000000" pitchFamily="2" charset="-78"/>
                <a:cs typeface="Tajawal ExtraBold" panose="00000800000000000000" pitchFamily="2" charset="-78"/>
              </a:rPr>
              <a:t>Even though you might not know much about the facts of the situation, even though you do not have a solution, you can at least acknowledge that there is a problem and say you are working on it. Do that right away.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FF9590-3A45-F75D-3FDC-03E2E65C9384}"/>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828145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1313" y="1922119"/>
            <a:ext cx="9782768" cy="2246769"/>
          </a:xfrm>
          <a:prstGeom prst="rect">
            <a:avLst/>
          </a:prstGeom>
          <a:noFill/>
        </p:spPr>
        <p:txBody>
          <a:bodyPr wrap="square" rtlCol="0">
            <a:spAutoFit/>
          </a:bodyPr>
          <a:lstStyle/>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3) Act in the public' s interest. </a:t>
            </a:r>
            <a:r>
              <a:rPr lang="en-US" sz="2500" b="1" dirty="0">
                <a:solidFill>
                  <a:srgbClr val="2D3956"/>
                </a:solidFill>
                <a:latin typeface="Tajawal ExtraBold" panose="00000800000000000000" pitchFamily="2" charset="-78"/>
                <a:cs typeface="Tajawal ExtraBold" panose="00000800000000000000" pitchFamily="2" charset="-78"/>
              </a:rPr>
              <a:t>Put more simply, “do the right thing.” The public has an enormous ability to forgive if they perceive sincerity and concern in the organization’s messaging. </a:t>
            </a:r>
          </a:p>
          <a:p>
            <a:pPr algn="just">
              <a:lnSpc>
                <a:spcPts val="2800"/>
              </a:lnSpc>
            </a:pPr>
            <a:endParaRPr lang="en-US" sz="2500" b="1" i="1" dirty="0">
              <a:solidFill>
                <a:srgbClr val="C00000"/>
              </a:solidFill>
              <a:latin typeface="Tajawal ExtraBold" panose="00000800000000000000" pitchFamily="2" charset="-78"/>
              <a:cs typeface="Tajawal ExtraBold" panose="00000800000000000000" pitchFamily="2" charset="-78"/>
            </a:endParaRPr>
          </a:p>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4) Move quickly. </a:t>
            </a:r>
            <a:r>
              <a:rPr lang="en-US" sz="2500" b="1" dirty="0">
                <a:solidFill>
                  <a:srgbClr val="2D3956"/>
                </a:solidFill>
                <a:latin typeface="Tajawal ExtraBold" panose="00000800000000000000" pitchFamily="2" charset="-78"/>
                <a:cs typeface="Tajawal ExtraBold" panose="00000800000000000000" pitchFamily="2" charset="-78"/>
              </a:rPr>
              <a:t>Get to the bottom of a problem.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69ED02-8E5E-166C-EB31-9CED7A6EB833}"/>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678300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2208206"/>
            <a:ext cx="9782768" cy="2605842"/>
          </a:xfrm>
          <a:prstGeom prst="rect">
            <a:avLst/>
          </a:prstGeom>
          <a:noFill/>
        </p:spPr>
        <p:txBody>
          <a:bodyPr wrap="square" rtlCol="0">
            <a:spAutoFit/>
          </a:bodyPr>
          <a:lstStyle/>
          <a:p>
            <a:pPr algn="just">
              <a:lnSpc>
                <a:spcPts val="2800"/>
              </a:lnSpc>
            </a:pPr>
            <a:r>
              <a:rPr lang="en-US" sz="2500" b="1" dirty="0">
                <a:solidFill>
                  <a:srgbClr val="C00000"/>
                </a:solidFill>
                <a:latin typeface="Tajawal ExtraBold" panose="00000800000000000000" pitchFamily="2" charset="-78"/>
                <a:cs typeface="Tajawal ExtraBold" panose="00000800000000000000" pitchFamily="2" charset="-78"/>
              </a:rPr>
              <a:t>5) Pose solutions.</a:t>
            </a:r>
          </a:p>
          <a:p>
            <a:pPr algn="just">
              <a:lnSpc>
                <a:spcPts val="2800"/>
              </a:lnSpc>
            </a:pPr>
            <a:endParaRPr lang="en-US" sz="2500" b="1" dirty="0">
              <a:solidFill>
                <a:srgbClr val="2D3956"/>
              </a:solidFill>
              <a:latin typeface="Tajawal ExtraBold" panose="00000800000000000000" pitchFamily="2" charset="-78"/>
              <a:cs typeface="Tajawal ExtraBold" panose="00000800000000000000" pitchFamily="2" charset="-78"/>
            </a:endParaRPr>
          </a:p>
          <a:p>
            <a:pPr algn="just">
              <a:lnSpc>
                <a:spcPts val="2800"/>
              </a:lnSpc>
            </a:pPr>
            <a:r>
              <a:rPr lang="en-US" sz="2500" b="1" dirty="0">
                <a:solidFill>
                  <a:srgbClr val="2D3956"/>
                </a:solidFill>
                <a:latin typeface="Tajawal ExtraBold" panose="00000800000000000000" pitchFamily="2" charset="-78"/>
                <a:cs typeface="Tajawal ExtraBold" panose="00000800000000000000" pitchFamily="2" charset="-78"/>
              </a:rPr>
              <a:t>Define your own answers rather than have answers imposed upon you. Set the record straight. Delay gets confused with incompetence or simply not caring. Action, however small, builds confidence both internally and externally that progress can be made.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FB214729-8E6C-ADCC-306D-5732BD1350A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2100342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6) Put your values ahead of your pocketbook. </a:t>
            </a:r>
            <a:r>
              <a:rPr lang="en-US" sz="2500" b="1" dirty="0">
                <a:solidFill>
                  <a:srgbClr val="2D3956"/>
                </a:solidFill>
                <a:latin typeface="Tajawal ExtraBold" panose="00000800000000000000" pitchFamily="2" charset="-78"/>
                <a:cs typeface="Tajawal ExtraBold" panose="00000800000000000000" pitchFamily="2" charset="-78"/>
              </a:rPr>
              <a:t>Johnson &amp; Johnson still gets credit for what may be the everlasting gold standard of crisis management. </a:t>
            </a:r>
          </a:p>
          <a:p>
            <a:pPr algn="just"/>
            <a:r>
              <a:rPr lang="en-US" sz="2500" b="1" dirty="0">
                <a:solidFill>
                  <a:srgbClr val="2D3956"/>
                </a:solidFill>
                <a:latin typeface="Tajawal ExtraBold" panose="00000800000000000000" pitchFamily="2" charset="-78"/>
                <a:cs typeface="Tajawal ExtraBold" panose="00000800000000000000" pitchFamily="2" charset="-78"/>
              </a:rPr>
              <a:t>When Tylenol capsules were tampered with and poisoned by a maniac, Johnson &amp; Johnson did not hesitate for a minute. They</a:t>
            </a:r>
          </a:p>
          <a:p>
            <a:pPr algn="just"/>
            <a:r>
              <a:rPr lang="en-US" sz="2500" b="1" dirty="0">
                <a:solidFill>
                  <a:srgbClr val="2D3956"/>
                </a:solidFill>
                <a:latin typeface="Tajawal ExtraBold" panose="00000800000000000000" pitchFamily="2" charset="-78"/>
                <a:cs typeface="Tajawal ExtraBold" panose="00000800000000000000" pitchFamily="2" charset="-78"/>
              </a:rPr>
              <a:t>withdrew the product everywhere. Their famous “Credo” was their guide in reacting to the Tylenol crisis. It starts with “…our</a:t>
            </a:r>
          </a:p>
          <a:p>
            <a:pPr algn="just"/>
            <a:r>
              <a:rPr lang="en-US" sz="2500" b="1" dirty="0">
                <a:solidFill>
                  <a:srgbClr val="2D3956"/>
                </a:solidFill>
                <a:latin typeface="Tajawal ExtraBold" panose="00000800000000000000" pitchFamily="2" charset="-78"/>
                <a:cs typeface="Tajawal ExtraBold" panose="00000800000000000000" pitchFamily="2" charset="-78"/>
              </a:rPr>
              <a:t>first responsibility is to the doctors, nurses, and patients…” They never considered the bottom line. Follow J&amp;J’s fine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B9D3E35-1477-05D9-C2B1-DCC9E8612C6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4204537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8902"/>
            <a:ext cx="9782768" cy="317009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7) Show compassion—apologize. </a:t>
            </a:r>
            <a:r>
              <a:rPr lang="en-US" sz="2500" b="1" dirty="0">
                <a:solidFill>
                  <a:srgbClr val="2D3956"/>
                </a:solidFill>
                <a:latin typeface="Tajawal ExtraBold" panose="00000800000000000000" pitchFamily="2" charset="-78"/>
                <a:cs typeface="Tajawal ExtraBold" panose="00000800000000000000" pitchFamily="2" charset="-78"/>
              </a:rPr>
              <a:t>Care about the impact of the crisis on the people who are affected. Say you are sorry. People love to forgive and forget. </a:t>
            </a: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8) Fix the problem. </a:t>
            </a:r>
            <a:r>
              <a:rPr lang="en-US" sz="2500" b="1" dirty="0">
                <a:solidFill>
                  <a:srgbClr val="2D3956"/>
                </a:solidFill>
                <a:latin typeface="Tajawal ExtraBold" panose="00000800000000000000" pitchFamily="2" charset="-78"/>
                <a:cs typeface="Tajawal ExtraBold" panose="00000800000000000000" pitchFamily="2" charset="-78"/>
              </a:rPr>
              <a:t>Stop doing whatever is causing the harm. Do not do it again. And make it better. And do not forget; the cover-up is always worse than the crime.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54266F3-765F-AE43-2629-D192F3E913E1}"/>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985648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5481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9) Communicate fast and forthrightly. </a:t>
            </a:r>
          </a:p>
          <a:p>
            <a:pPr algn="just"/>
            <a:r>
              <a:rPr lang="en-US" sz="2500" b="1" dirty="0">
                <a:solidFill>
                  <a:srgbClr val="2D3956"/>
                </a:solidFill>
                <a:latin typeface="Tajawal ExtraBold" panose="00000800000000000000" pitchFamily="2" charset="-78"/>
                <a:cs typeface="Tajawal ExtraBold" panose="00000800000000000000" pitchFamily="2" charset="-78"/>
              </a:rPr>
              <a:t>Even before you fully understand the crisis, and well before you have a solution, you can still at least acknowledge that you know about the problem and that you are working on it. Talk east and walk east. Do not hedge, or use “weasel words,” like President Clinton’s attempt to ask what the meaning of “is” is.20 And, do not cave in to the lawyers’ demands for “no comment.” Legal liability assertions are nonsense when your reputation is on the 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B574E7-5D8C-3CC0-AAD7-AE18EC14CCE7}"/>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27341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10) Use all your channels. </a:t>
            </a:r>
            <a:r>
              <a:rPr lang="en-US" sz="2500" b="1" dirty="0">
                <a:solidFill>
                  <a:srgbClr val="2D3956"/>
                </a:solidFill>
                <a:latin typeface="Tajawal ExtraBold" panose="00000800000000000000" pitchFamily="2" charset="-78"/>
                <a:cs typeface="Tajawal ExtraBold" panose="00000800000000000000" pitchFamily="2" charset="-78"/>
              </a:rPr>
              <a:t>It is time to employ all those channels you have built—Facebook, Twitter, YouTube, LinkedIn, blogs, your website, and so forth. And make sure the communication is appropriate to the channel.</a:t>
            </a:r>
          </a:p>
          <a:p>
            <a:pPr algn="just"/>
            <a:r>
              <a:rPr lang="en-US" sz="2500" b="1" i="1" dirty="0">
                <a:solidFill>
                  <a:srgbClr val="C00000"/>
                </a:solidFill>
                <a:latin typeface="Tajawal ExtraBold" panose="00000800000000000000" pitchFamily="2" charset="-78"/>
                <a:cs typeface="Tajawal ExtraBold" panose="00000800000000000000" pitchFamily="2" charset="-78"/>
              </a:rPr>
              <a:t>11) Know when to take it offline. </a:t>
            </a:r>
            <a:r>
              <a:rPr lang="en-US" sz="2500" b="1" dirty="0">
                <a:solidFill>
                  <a:srgbClr val="2D3956"/>
                </a:solidFill>
                <a:latin typeface="Tajawal ExtraBold" panose="00000800000000000000" pitchFamily="2" charset="-78"/>
                <a:cs typeface="Tajawal ExtraBold" panose="00000800000000000000" pitchFamily="2" charset="-78"/>
              </a:rPr>
              <a:t>A lot of customer service issues start with a simple question you can often answer with a phone call. Do not get into a back-and-forth argument online.</a:t>
            </a:r>
          </a:p>
          <a:p>
            <a:pPr algn="just"/>
            <a:r>
              <a:rPr lang="en-US" sz="2500" b="1" dirty="0">
                <a:solidFill>
                  <a:srgbClr val="2D3956"/>
                </a:solidFill>
                <a:latin typeface="Tajawal ExtraBold" panose="00000800000000000000" pitchFamily="2" charset="-78"/>
                <a:cs typeface="Tajawal ExtraBold" panose="00000800000000000000" pitchFamily="2" charset="-78"/>
              </a:rPr>
              <a:t>Offer a phone number or email address. Even if it does not satisfy the person complaining, it at least shows others that you are trying.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2A79A2-63A0-09C9-F0C2-864AF5F050FE}"/>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525143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299849" cy="1015663"/>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Crisis Communication &amp; crises management </a:t>
            </a:r>
          </a:p>
          <a:p>
            <a:r>
              <a:rPr lang="en-US" sz="2000" dirty="0">
                <a:solidFill>
                  <a:srgbClr val="FAC748"/>
                </a:solidFill>
                <a:latin typeface="Tajawal Medium" panose="00000600000000000000" pitchFamily="2" charset="-78"/>
                <a:cs typeface="Tajawal Medium" panose="00000600000000000000" pitchFamily="2" charset="-78"/>
              </a:rPr>
              <a:t>(Approaches &amp; Theories)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735786675"/>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1169551"/>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Crisis Communication and Crisis Management</a:t>
            </a:r>
          </a:p>
          <a:p>
            <a:pPr algn="ctr"/>
            <a:r>
              <a:rPr lang="en-US" sz="3400" b="1" dirty="0">
                <a:solidFill>
                  <a:srgbClr val="2E3957"/>
                </a:solidFill>
                <a:latin typeface="Tajawal ExtraBold" panose="00000800000000000000" pitchFamily="2" charset="-78"/>
                <a:cs typeface="Tajawal ExtraBold" panose="00000800000000000000" pitchFamily="2" charset="-78"/>
              </a:rPr>
              <a:t>Definitions</a:t>
            </a:r>
            <a:endParaRPr lang="en-US" sz="36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4" descr="A person looking at a computer screen&#10;&#10;Description automatically generated">
            <a:extLst>
              <a:ext uri="{FF2B5EF4-FFF2-40B4-BE49-F238E27FC236}">
                <a16:creationId xmlns:a16="http://schemas.microsoft.com/office/drawing/2014/main" id="{EE22C211-FF44-A6CB-C339-8010DBD0B6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26178" y="2927411"/>
            <a:ext cx="6667500" cy="2505075"/>
          </a:xfrm>
          <a:prstGeom prst="rect">
            <a:avLst/>
          </a:prstGeom>
        </p:spPr>
      </p:pic>
    </p:spTree>
    <p:extLst>
      <p:ext uri="{BB962C8B-B14F-4D97-AF65-F5344CB8AC3E}">
        <p14:creationId xmlns:p14="http://schemas.microsoft.com/office/powerpoint/2010/main" val="183572005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Public Relations (PR)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82748"/>
            <a:ext cx="9446683"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Public relations (PR) has been the backbone of corporate relationships in society so that both parties may benefit in some way, whether it involves community relations, media relations, issues management or crisis communication.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PR is “the management function that establishes and maintains mutually beneficial relationships between an organization and the publics on whom its success or failure depends”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131566"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Definition of Crisis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research mainly deals with the interrelationships between crisis situations, communication strategies and crisis perceptions.</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when done successfully, can help mitigate negative media coverage and manage perceptions both during and after the crisis.</a:t>
            </a:r>
          </a:p>
          <a:p>
            <a:pPr algn="just"/>
            <a:r>
              <a:rPr lang="en-US" sz="2200" b="1" dirty="0">
                <a:solidFill>
                  <a:srgbClr val="C00000"/>
                </a:solidFill>
                <a:latin typeface="Tajawal ExtraBold" panose="00000800000000000000" pitchFamily="2" charset="-78"/>
                <a:cs typeface="Tajawal ExtraBold" panose="00000800000000000000" pitchFamily="2" charset="-78"/>
              </a:rPr>
              <a:t>Crisis communication </a:t>
            </a:r>
            <a:r>
              <a:rPr lang="en-US" sz="2200" b="1" dirty="0">
                <a:solidFill>
                  <a:srgbClr val="2D3956"/>
                </a:solidFill>
                <a:latin typeface="Tajawal ExtraBold" panose="00000800000000000000" pitchFamily="2" charset="-78"/>
                <a:cs typeface="Tajawal ExtraBold" panose="00000800000000000000" pitchFamily="2" charset="-78"/>
              </a:rPr>
              <a:t>has been broadly </a:t>
            </a:r>
            <a:r>
              <a:rPr lang="en-US" sz="2200" b="1" dirty="0">
                <a:solidFill>
                  <a:srgbClr val="C00000"/>
                </a:solidFill>
                <a:latin typeface="Tajawal ExtraBold" panose="00000800000000000000" pitchFamily="2" charset="-78"/>
                <a:cs typeface="Tajawal ExtraBold" panose="00000800000000000000" pitchFamily="2" charset="-78"/>
              </a:rPr>
              <a:t>defined as </a:t>
            </a:r>
            <a:r>
              <a:rPr lang="en-US" sz="2200" b="1" dirty="0">
                <a:solidFill>
                  <a:srgbClr val="2D3956"/>
                </a:solidFill>
                <a:latin typeface="Tajawal ExtraBold" panose="00000800000000000000" pitchFamily="2" charset="-78"/>
                <a:cs typeface="Tajawal ExtraBold" panose="00000800000000000000" pitchFamily="2" charset="-78"/>
              </a:rPr>
              <a:t>“the collection, processing, and dissemination of information required to address a crisis situation”. </a:t>
            </a:r>
          </a:p>
          <a:p>
            <a:pPr algn="just"/>
            <a:r>
              <a:rPr lang="en-US" sz="2200" b="1" dirty="0">
                <a:solidFill>
                  <a:srgbClr val="2D3956"/>
                </a:solidFill>
                <a:latin typeface="Tajawal ExtraBold" panose="00000800000000000000" pitchFamily="2" charset="-78"/>
                <a:cs typeface="Tajawal ExtraBold" panose="00000800000000000000" pitchFamily="2" charset="-78"/>
              </a:rPr>
              <a:t>Also, </a:t>
            </a:r>
            <a:r>
              <a:rPr lang="en-US" sz="2200" b="1" dirty="0">
                <a:solidFill>
                  <a:srgbClr val="C00000"/>
                </a:solidFill>
                <a:latin typeface="Tajawal ExtraBold" panose="00000800000000000000" pitchFamily="2" charset="-78"/>
                <a:cs typeface="Tajawal ExtraBold" panose="00000800000000000000" pitchFamily="2" charset="-78"/>
              </a:rPr>
              <a:t>crisis communication defined as </a:t>
            </a:r>
            <a:r>
              <a:rPr lang="en-US" sz="2200" b="1" dirty="0">
                <a:solidFill>
                  <a:srgbClr val="2D3956"/>
                </a:solidFill>
                <a:latin typeface="Tajawal ExtraBold" panose="00000800000000000000" pitchFamily="2" charset="-78"/>
                <a:cs typeface="Tajawal ExtraBold" panose="00000800000000000000" pitchFamily="2" charset="-78"/>
              </a:rPr>
              <a:t>“the ongoing process of creating shared meaning among and between groups, communities, individuals and agencies, within the ecological context of a crisis, for the purpose of preparing for and reducing, limiting and responding to threats and harm”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425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Reputation</a:t>
            </a:r>
            <a:r>
              <a:rPr lang="en-US" sz="2400" b="1" dirty="0">
                <a:solidFill>
                  <a:srgbClr val="2D3956"/>
                </a:solidFill>
                <a:latin typeface="Tajawal ExtraBold" panose="00000800000000000000" pitchFamily="2" charset="-78"/>
                <a:cs typeface="Tajawal ExtraBold" panose="00000800000000000000" pitchFamily="2" charset="-78"/>
              </a:rPr>
              <a:t> is “a perceptual representation of a company’s past actions and future prospects that describe the firm’s appeal to all of its key constituents”.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Crises are harmful to organizations and their stakeholders who might have conflicting interests and needs. </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the organizational actions and communication that are expected to lower the likelihood of a crisis, minimize the harm from a crisis, and re-establish orders after 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8296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As a result, organizational research regarding crisis management usually addresses one or more of the event’s three areas/stages: (a) pre-crisis preparedness, (b) proposal for handling midst crisis situations, and (c) post-crisis strategies to restore the corporate image.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reputation-attribution is a more straightforward psychological process, crisis communication strategies are more complicated but can influence cognitions and help lessen a crisis’s negative impacts on an organization and its stakeholders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2010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1138773"/>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Social Media in Crisis Communication</a:t>
            </a:r>
          </a:p>
          <a:p>
            <a:pPr algn="ctr"/>
            <a:r>
              <a:rPr lang="en-US" sz="3400" b="1" dirty="0">
                <a:solidFill>
                  <a:srgbClr val="2E3957"/>
                </a:solidFill>
                <a:latin typeface="Tajawal ExtraBold" panose="00000800000000000000" pitchFamily="2" charset="-78"/>
                <a:cs typeface="Tajawal ExtraBold" panose="00000800000000000000" pitchFamily="2" charset="-78"/>
              </a:rPr>
              <a:t>Opportunities and Challenges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AE92FFAB-BC44-343C-031D-F79F381148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5849" y="2657777"/>
            <a:ext cx="5064207" cy="2848616"/>
          </a:xfrm>
          <a:prstGeom prst="rect">
            <a:avLst/>
          </a:prstGeom>
        </p:spPr>
      </p:pic>
    </p:spTree>
    <p:extLst>
      <p:ext uri="{BB962C8B-B14F-4D97-AF65-F5344CB8AC3E}">
        <p14:creationId xmlns:p14="http://schemas.microsoft.com/office/powerpoint/2010/main" val="284047062"/>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in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3376420" cy="4401205"/>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Social media provides both </a:t>
            </a:r>
            <a:r>
              <a:rPr lang="en-US" sz="2000" b="1" dirty="0">
                <a:solidFill>
                  <a:srgbClr val="C00000"/>
                </a:solidFill>
                <a:latin typeface="Tajawal ExtraBold" panose="00000800000000000000" pitchFamily="2" charset="-78"/>
                <a:cs typeface="Tajawal ExtraBold" panose="00000800000000000000" pitchFamily="2" charset="-78"/>
              </a:rPr>
              <a:t>opportunities and challenges </a:t>
            </a:r>
            <a:r>
              <a:rPr lang="en-US" sz="2000" b="1" dirty="0">
                <a:solidFill>
                  <a:srgbClr val="2D3956"/>
                </a:solidFill>
                <a:latin typeface="Tajawal ExtraBold" panose="00000800000000000000" pitchFamily="2" charset="-78"/>
                <a:cs typeface="Tajawal ExtraBold" panose="00000800000000000000" pitchFamily="2" charset="-78"/>
              </a:rPr>
              <a:t>for crisis communication. With more than three billion people around the globe using social media.</a:t>
            </a:r>
          </a:p>
          <a:p>
            <a:pPr algn="just"/>
            <a:r>
              <a:rPr lang="en-US" sz="2000" b="1" dirty="0">
                <a:solidFill>
                  <a:srgbClr val="2D3956"/>
                </a:solidFill>
                <a:latin typeface="Tajawal ExtraBold" panose="00000800000000000000" pitchFamily="2" charset="-78"/>
                <a:cs typeface="Tajawal ExtraBold" panose="00000800000000000000" pitchFamily="2" charset="-78"/>
              </a:rPr>
              <a:t>By using social media effectively, crisis managers can ensure their communication is received by their intended audience at the time it needs to be received.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grpSp>
        <p:nvGrpSpPr>
          <p:cNvPr id="13" name="Group 12">
            <a:extLst>
              <a:ext uri="{FF2B5EF4-FFF2-40B4-BE49-F238E27FC236}">
                <a16:creationId xmlns:a16="http://schemas.microsoft.com/office/drawing/2014/main" id="{92134619-83D9-D539-DB4B-4E3868DD5047}"/>
              </a:ext>
            </a:extLst>
          </p:cNvPr>
          <p:cNvGrpSpPr/>
          <p:nvPr/>
        </p:nvGrpSpPr>
        <p:grpSpPr>
          <a:xfrm>
            <a:off x="4835170" y="1414506"/>
            <a:ext cx="7392456" cy="4896873"/>
            <a:chOff x="4799545" y="1414506"/>
            <a:chExt cx="7392456" cy="4896873"/>
          </a:xfrm>
        </p:grpSpPr>
        <p:pic>
          <p:nvPicPr>
            <p:cNvPr id="8" name="Picture 7">
              <a:extLst>
                <a:ext uri="{FF2B5EF4-FFF2-40B4-BE49-F238E27FC236}">
                  <a16:creationId xmlns:a16="http://schemas.microsoft.com/office/drawing/2014/main" id="{7EE86E82-0569-FFD8-5033-A279D4A1C78B}"/>
                </a:ext>
              </a:extLst>
            </p:cNvPr>
            <p:cNvPicPr>
              <a:picLocks noChangeAspect="1"/>
            </p:cNvPicPr>
            <p:nvPr/>
          </p:nvPicPr>
          <p:blipFill>
            <a:blip r:embed="rId8">
              <a:lum bright="-20000" contrast="40000"/>
            </a:blip>
            <a:stretch>
              <a:fillRect/>
            </a:stretch>
          </p:blipFill>
          <p:spPr>
            <a:xfrm>
              <a:off x="4799545" y="1414506"/>
              <a:ext cx="7392456" cy="4896873"/>
            </a:xfrm>
            <a:prstGeom prst="rect">
              <a:avLst/>
            </a:prstGeom>
            <a:ln>
              <a:solidFill>
                <a:schemeClr val="tx1"/>
              </a:solidFill>
            </a:ln>
          </p:spPr>
        </p:pic>
        <p:sp>
          <p:nvSpPr>
            <p:cNvPr id="12" name="Rectangle 11">
              <a:extLst>
                <a:ext uri="{FF2B5EF4-FFF2-40B4-BE49-F238E27FC236}">
                  <a16:creationId xmlns:a16="http://schemas.microsoft.com/office/drawing/2014/main" id="{8D761D2D-C8C4-0C35-FDD4-63812F5A04B4}"/>
                </a:ext>
              </a:extLst>
            </p:cNvPr>
            <p:cNvSpPr/>
            <p:nvPr/>
          </p:nvSpPr>
          <p:spPr>
            <a:xfrm>
              <a:off x="4799545" y="1468414"/>
              <a:ext cx="686855" cy="2377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Rectangle: Beveled 5">
            <a:extLst>
              <a:ext uri="{FF2B5EF4-FFF2-40B4-BE49-F238E27FC236}">
                <a16:creationId xmlns:a16="http://schemas.microsoft.com/office/drawing/2014/main" id="{98AB7464-9207-740E-E888-B0E0ADBFDBF7}"/>
              </a:ext>
            </a:extLst>
          </p:cNvPr>
          <p:cNvSpPr/>
          <p:nvPr/>
        </p:nvSpPr>
        <p:spPr>
          <a:xfrm>
            <a:off x="9225148" y="4741202"/>
            <a:ext cx="2719450" cy="1448638"/>
          </a:xfrm>
          <a:prstGeom prst="bevel">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ln w="0"/>
                <a:solidFill>
                  <a:srgbClr val="FF0000"/>
                </a:solidFill>
                <a:effectLst>
                  <a:outerShdw blurRad="38100" dist="19050" dir="2700000" algn="tl" rotWithShape="0">
                    <a:schemeClr val="dk1">
                      <a:alpha val="40000"/>
                    </a:schemeClr>
                  </a:outerShdw>
                </a:effectLst>
              </a:rPr>
              <a:t>Para </a:t>
            </a:r>
            <a:r>
              <a:rPr lang="en-US" sz="1400" dirty="0">
                <a:ln w="0"/>
                <a:solidFill>
                  <a:schemeClr val="tx1"/>
                </a:solidFill>
                <a:effectLst>
                  <a:outerShdw blurRad="38100" dist="19050" dir="2700000" algn="tl" rotWithShape="0">
                    <a:schemeClr val="dk1">
                      <a:alpha val="40000"/>
                    </a:schemeClr>
                  </a:outerShdw>
                </a:effectLst>
              </a:rPr>
              <a:t>can mean “like” something. A </a:t>
            </a:r>
            <a:r>
              <a:rPr lang="en-US" sz="1400" dirty="0" err="1">
                <a:ln w="0"/>
                <a:solidFill>
                  <a:srgbClr val="FF0000"/>
                </a:solidFill>
                <a:effectLst>
                  <a:outerShdw blurRad="38100" dist="19050" dir="2700000" algn="tl" rotWithShape="0">
                    <a:schemeClr val="dk1">
                      <a:alpha val="40000"/>
                    </a:schemeClr>
                  </a:outerShdw>
                </a:effectLst>
              </a:rPr>
              <a:t>paracrisis</a:t>
            </a:r>
            <a:r>
              <a:rPr lang="en-US" sz="1400" dirty="0">
                <a:ln w="0"/>
                <a:solidFill>
                  <a:schemeClr val="tx1"/>
                </a:solidFill>
                <a:effectLst>
                  <a:outerShdw blurRad="38100" dist="19050" dir="2700000" algn="tl" rotWithShape="0">
                    <a:schemeClr val="dk1">
                      <a:alpha val="40000"/>
                    </a:schemeClr>
                  </a:outerShdw>
                </a:effectLst>
              </a:rPr>
              <a:t> is like a crisis. It can “look like” a crisis and does require action from the organization.</a:t>
            </a:r>
          </a:p>
        </p:txBody>
      </p:sp>
    </p:spTree>
    <p:extLst>
      <p:ext uri="{BB962C8B-B14F-4D97-AF65-F5344CB8AC3E}">
        <p14:creationId xmlns:p14="http://schemas.microsoft.com/office/powerpoint/2010/main" val="3635548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07102" y="2884883"/>
            <a:ext cx="3681351"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PR Models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oster of a model&#10;&#10;Description automatically generated">
            <a:extLst>
              <a:ext uri="{FF2B5EF4-FFF2-40B4-BE49-F238E27FC236}">
                <a16:creationId xmlns:a16="http://schemas.microsoft.com/office/drawing/2014/main" id="{34E1B556-F494-E754-4250-0BF802B7C92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16810" y="0"/>
            <a:ext cx="6206335" cy="6858000"/>
          </a:xfrm>
          <a:prstGeom prst="rect">
            <a:avLst/>
          </a:prstGeom>
        </p:spPr>
      </p:pic>
    </p:spTree>
    <p:extLst>
      <p:ext uri="{BB962C8B-B14F-4D97-AF65-F5344CB8AC3E}">
        <p14:creationId xmlns:p14="http://schemas.microsoft.com/office/powerpoint/2010/main" val="2984610427"/>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Models developed to explain the behavior of PR practitioners in 1970s. </a:t>
            </a:r>
            <a:r>
              <a:rPr lang="en-US" sz="2200" b="1" dirty="0">
                <a:solidFill>
                  <a:srgbClr val="C00000"/>
                </a:solidFill>
                <a:latin typeface="Tajawal ExtraBold" panose="00000800000000000000" pitchFamily="2" charset="-78"/>
                <a:cs typeface="Tajawal ExtraBold" panose="00000800000000000000" pitchFamily="2" charset="-78"/>
              </a:rPr>
              <a:t>Asymmetrical communication </a:t>
            </a:r>
            <a:r>
              <a:rPr lang="en-US" sz="2200" b="1" dirty="0">
                <a:solidFill>
                  <a:srgbClr val="2D3956"/>
                </a:solidFill>
                <a:latin typeface="Tajawal ExtraBold" panose="00000800000000000000" pitchFamily="2" charset="-78"/>
                <a:cs typeface="Tajawal ExtraBold" panose="00000800000000000000" pitchFamily="2" charset="-78"/>
              </a:rPr>
              <a:t>is unbalanced in that the organization tries to change the public and </a:t>
            </a:r>
            <a:r>
              <a:rPr lang="en-US" sz="2200" b="1" dirty="0">
                <a:solidFill>
                  <a:srgbClr val="C00000"/>
                </a:solidFill>
                <a:latin typeface="Tajawal ExtraBold" panose="00000800000000000000" pitchFamily="2" charset="-78"/>
                <a:cs typeface="Tajawal ExtraBold" panose="00000800000000000000" pitchFamily="2" charset="-78"/>
              </a:rPr>
              <a:t>symmetrical communication </a:t>
            </a:r>
            <a:r>
              <a:rPr lang="en-US" sz="2200" b="1" dirty="0">
                <a:solidFill>
                  <a:srgbClr val="2D3956"/>
                </a:solidFill>
                <a:latin typeface="Tajawal ExtraBold" panose="00000800000000000000" pitchFamily="2" charset="-78"/>
                <a:cs typeface="Tajawal ExtraBold" panose="00000800000000000000" pitchFamily="2" charset="-78"/>
              </a:rPr>
              <a:t>is balanced in that there are adjustments by the organization and its stakeholders.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There are </a:t>
            </a:r>
            <a:r>
              <a:rPr lang="en-US" sz="2200" b="1" dirty="0">
                <a:solidFill>
                  <a:srgbClr val="C00000"/>
                </a:solidFill>
                <a:latin typeface="Tajawal ExtraBold" panose="00000800000000000000" pitchFamily="2" charset="-78"/>
                <a:cs typeface="Tajawal ExtraBold" panose="00000800000000000000" pitchFamily="2" charset="-78"/>
              </a:rPr>
              <a:t>four models</a:t>
            </a:r>
            <a:r>
              <a:rPr lang="en-US" sz="2200" b="1" dirty="0">
                <a:solidFill>
                  <a:srgbClr val="2D3956"/>
                </a:solidFill>
                <a:latin typeface="Tajawal ExtraBold" panose="00000800000000000000" pitchFamily="2" charset="-78"/>
                <a:cs typeface="Tajawal ExtraBold" panose="00000800000000000000" pitchFamily="2" charset="-78"/>
              </a:rPr>
              <a:t> of public relations which includes press agentry/publicity, public information, two-way asymmetrical, and two-way symmetrical.</a:t>
            </a:r>
          </a:p>
          <a:p>
            <a:pPr algn="just"/>
            <a:r>
              <a:rPr lang="en-US" sz="2200" b="1" dirty="0">
                <a:solidFill>
                  <a:srgbClr val="C00000"/>
                </a:solidFill>
                <a:latin typeface="Tajawal ExtraBold" panose="00000800000000000000" pitchFamily="2" charset="-78"/>
                <a:cs typeface="Tajawal ExtraBold" panose="00000800000000000000" pitchFamily="2" charset="-78"/>
              </a:rPr>
              <a:t>1) The press agentry/publicity model </a:t>
            </a:r>
            <a:r>
              <a:rPr lang="en-US" sz="2200" b="1" dirty="0">
                <a:solidFill>
                  <a:srgbClr val="2D3956"/>
                </a:solidFill>
                <a:latin typeface="Tajawal ExtraBold" panose="00000800000000000000" pitchFamily="2" charset="-78"/>
                <a:cs typeface="Tajawal ExtraBold" panose="00000800000000000000" pitchFamily="2" charset="-78"/>
              </a:rPr>
              <a:t>is characterized as a one-way asymmetrical model of communication, traveling from the organization to the public primarily through the mass media, used as a way of persuading and manipulating a desired audience to act as the organization wishes. (Pure Propaganda)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22924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560416"/>
          </a:xfrm>
          <a:prstGeom prst="rect">
            <a:avLst/>
          </a:prstGeom>
          <a:noFill/>
        </p:spPr>
        <p:txBody>
          <a:bodyPr wrap="square" rtlCol="0">
            <a:spAutoFit/>
          </a:bodyPr>
          <a:lstStyle/>
          <a:p>
            <a:pPr algn="just">
              <a:lnSpc>
                <a:spcPts val="2500"/>
              </a:lnSpc>
            </a:pPr>
            <a:r>
              <a:rPr lang="en-US" sz="2050" b="1" dirty="0">
                <a:solidFill>
                  <a:srgbClr val="C00000"/>
                </a:solidFill>
                <a:latin typeface="Tajawal ExtraBold" panose="00000800000000000000" pitchFamily="2" charset="-78"/>
                <a:cs typeface="Tajawal ExtraBold" panose="00000800000000000000" pitchFamily="2" charset="-78"/>
              </a:rPr>
              <a:t>2)The public information model</a:t>
            </a:r>
            <a:r>
              <a:rPr lang="en-US" sz="2050" b="1" dirty="0">
                <a:solidFill>
                  <a:srgbClr val="2D3956"/>
                </a:solidFill>
                <a:latin typeface="Tajawal ExtraBold" panose="00000800000000000000" pitchFamily="2" charset="-78"/>
                <a:cs typeface="Tajawal ExtraBold" panose="00000800000000000000" pitchFamily="2" charset="-78"/>
              </a:rPr>
              <a:t>, developed as a reaction to attacks on large corporations and government agencies by journalists. Leaders of these organizations realized they needed more than the propaganda of press agents to counter the attacks in the media. The public information model is also a one-way asymmetrical model of communication, traveling from the organization to the audience, with mass media as its primary channel.</a:t>
            </a:r>
          </a:p>
          <a:p>
            <a:pPr algn="just">
              <a:lnSpc>
                <a:spcPts val="2500"/>
              </a:lnSpc>
            </a:pPr>
            <a:endParaRPr lang="en-US" sz="2050" b="1" dirty="0">
              <a:solidFill>
                <a:srgbClr val="2D3956"/>
              </a:solidFill>
              <a:latin typeface="Tajawal ExtraBold" panose="00000800000000000000" pitchFamily="2" charset="-78"/>
              <a:cs typeface="Tajawal ExtraBold" panose="00000800000000000000" pitchFamily="2" charset="-78"/>
            </a:endParaRPr>
          </a:p>
          <a:p>
            <a:pPr algn="just">
              <a:lnSpc>
                <a:spcPts val="2500"/>
              </a:lnSpc>
            </a:pPr>
            <a:r>
              <a:rPr lang="en-US" sz="2050" b="1" dirty="0">
                <a:solidFill>
                  <a:srgbClr val="C00000"/>
                </a:solidFill>
                <a:latin typeface="Tajawal ExtraBold" panose="00000800000000000000" pitchFamily="2" charset="-78"/>
                <a:cs typeface="Tajawal ExtraBold" panose="00000800000000000000" pitchFamily="2" charset="-78"/>
              </a:rPr>
              <a:t>3) The two-way asymmetrical model </a:t>
            </a:r>
            <a:r>
              <a:rPr lang="en-US" sz="2050" b="1" dirty="0">
                <a:solidFill>
                  <a:srgbClr val="2D3956"/>
                </a:solidFill>
                <a:latin typeface="Tajawal ExtraBold" panose="00000800000000000000" pitchFamily="2" charset="-78"/>
                <a:cs typeface="Tajawal ExtraBold" panose="00000800000000000000" pitchFamily="2" charset="-78"/>
              </a:rPr>
              <a:t>some public relations practitioners began to base their work on the behavioral and social sciences, and, as a result, to give more credence to examining audience behavior: PR practitioners both sought information from and gave information to the public. Here, the key is to persuade publics to accept an organization’s point of view. Unlike the first two models, feedback was generated through scientific research to advance and secure the interests and needs of the organization ahead of its publics.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11347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7856"/>
            <a:ext cx="9994935" cy="4339650"/>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4)The two-way symmetrical model </a:t>
            </a:r>
            <a:r>
              <a:rPr lang="en-US" sz="2300" b="1" dirty="0">
                <a:solidFill>
                  <a:srgbClr val="2D3956"/>
                </a:solidFill>
                <a:latin typeface="Tajawal ExtraBold" panose="00000800000000000000" pitchFamily="2" charset="-78"/>
                <a:cs typeface="Tajawal ExtraBold" panose="00000800000000000000" pitchFamily="2" charset="-78"/>
              </a:rPr>
              <a:t>is to use communication to create and maintain a mutual understanding and respect between an organization and its publics. The two-way symmetrical model of public relations focuses on a balanced dialogue, where the organization listens to the concerns of the public to encourage an open and honest, mutually beneficial relationship.</a:t>
            </a:r>
          </a:p>
          <a:p>
            <a:pPr algn="just"/>
            <a:r>
              <a:rPr lang="en-US" sz="2300" b="1" dirty="0">
                <a:solidFill>
                  <a:srgbClr val="2D3956"/>
                </a:solidFill>
                <a:latin typeface="Tajawal ExtraBold" panose="00000800000000000000" pitchFamily="2" charset="-78"/>
                <a:cs typeface="Tajawal ExtraBold" panose="00000800000000000000" pitchFamily="2" charset="-78"/>
              </a:rPr>
              <a:t>This model is based on a free exchange of information that is used to alter attitudes in both the organization and its public rather than the public changing to suit the organization. Given that communication is a balance between senders and receivers, both the public and the organization can, in theory, be persuaded to shift their thinking and/or practice.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19173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Crisis Communication Theories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erson standing on an ice floe surrounded by sharks&#10;&#10;Description automatically generated">
            <a:extLst>
              <a:ext uri="{FF2B5EF4-FFF2-40B4-BE49-F238E27FC236}">
                <a16:creationId xmlns:a16="http://schemas.microsoft.com/office/drawing/2014/main" id="{9E6B11EF-70D1-F80D-5D9C-9CA5124868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83326" y="2524849"/>
            <a:ext cx="5789919" cy="2894960"/>
          </a:xfrm>
          <a:prstGeom prst="rect">
            <a:avLst/>
          </a:prstGeom>
        </p:spPr>
      </p:pic>
    </p:spTree>
    <p:extLst>
      <p:ext uri="{BB962C8B-B14F-4D97-AF65-F5344CB8AC3E}">
        <p14:creationId xmlns:p14="http://schemas.microsoft.com/office/powerpoint/2010/main" val="408967567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William Benoit (1995; 1997) developed a </a:t>
            </a:r>
            <a:r>
              <a:rPr lang="en-US" sz="2200" b="1" dirty="0">
                <a:solidFill>
                  <a:srgbClr val="C00000"/>
                </a:solidFill>
                <a:latin typeface="Tajawal ExtraBold" panose="00000800000000000000" pitchFamily="2" charset="-78"/>
                <a:cs typeface="Tajawal ExtraBold" panose="00000800000000000000" pitchFamily="2" charset="-78"/>
              </a:rPr>
              <a:t>theory of image restoration </a:t>
            </a:r>
            <a:r>
              <a:rPr lang="en-US" sz="2200" b="1" dirty="0">
                <a:solidFill>
                  <a:srgbClr val="2D3956"/>
                </a:solidFill>
                <a:latin typeface="Tajawal ExtraBold" panose="00000800000000000000" pitchFamily="2" charset="-78"/>
                <a:cs typeface="Tajawal ExtraBold" panose="00000800000000000000" pitchFamily="2" charset="-78"/>
              </a:rPr>
              <a:t>to understand how corporations recover from crises. The process of image repair is most often </a:t>
            </a:r>
            <a:r>
              <a:rPr lang="en-US" sz="2200" b="1" dirty="0">
                <a:solidFill>
                  <a:srgbClr val="C00000"/>
                </a:solidFill>
                <a:latin typeface="Tajawal ExtraBold" panose="00000800000000000000" pitchFamily="2" charset="-78"/>
                <a:cs typeface="Tajawal ExtraBold" panose="00000800000000000000" pitchFamily="2" charset="-78"/>
              </a:rPr>
              <a:t>framed as apologia</a:t>
            </a:r>
            <a:r>
              <a:rPr lang="en-US" sz="2200" b="1" dirty="0">
                <a:solidFill>
                  <a:srgbClr val="2D3956"/>
                </a:solidFill>
                <a:latin typeface="Tajawal ExtraBold" panose="00000800000000000000" pitchFamily="2" charset="-78"/>
                <a:cs typeface="Tajawal ExtraBold" panose="00000800000000000000" pitchFamily="2" charset="-78"/>
              </a:rPr>
              <a:t>, or a genre of public apologetic discourse.</a:t>
            </a:r>
          </a:p>
          <a:p>
            <a:pPr algn="just"/>
            <a:r>
              <a:rPr lang="en-US" sz="2200" b="1" dirty="0">
                <a:solidFill>
                  <a:srgbClr val="2D3956"/>
                </a:solidFill>
                <a:latin typeface="Tajawal ExtraBold" panose="00000800000000000000" pitchFamily="2" charset="-78"/>
                <a:cs typeface="Tajawal ExtraBold" panose="00000800000000000000" pitchFamily="2" charset="-78"/>
              </a:rPr>
              <a:t>Image restoration theory is based on the assumption that image and reputation have both </a:t>
            </a:r>
            <a:r>
              <a:rPr lang="en-US" sz="2200" b="1" dirty="0">
                <a:solidFill>
                  <a:srgbClr val="C00000"/>
                </a:solidFill>
                <a:latin typeface="Tajawal ExtraBold" panose="00000800000000000000" pitchFamily="2" charset="-78"/>
                <a:cs typeface="Tajawal ExtraBold" panose="00000800000000000000" pitchFamily="2" charset="-78"/>
              </a:rPr>
              <a:t>symbolic and economic value</a:t>
            </a:r>
            <a:r>
              <a:rPr lang="en-US" sz="2200" b="1" dirty="0">
                <a:solidFill>
                  <a:srgbClr val="2D3956"/>
                </a:solidFill>
                <a:latin typeface="Tajawal ExtraBold" panose="00000800000000000000" pitchFamily="2" charset="-78"/>
                <a:cs typeface="Tajawal ExtraBold" panose="00000800000000000000" pitchFamily="2" charset="-78"/>
              </a:rPr>
              <a:t>, that threats to an organization’s image can occur (sometimes frequently), and that communication can help repair the damage.</a:t>
            </a:r>
          </a:p>
          <a:p>
            <a:pPr algn="just"/>
            <a:r>
              <a:rPr lang="en-US" sz="2200" b="1" dirty="0">
                <a:solidFill>
                  <a:srgbClr val="2D3956"/>
                </a:solidFill>
                <a:latin typeface="Tajawal ExtraBold" panose="00000800000000000000" pitchFamily="2" charset="-78"/>
                <a:cs typeface="Tajawal ExtraBold" panose="00000800000000000000" pitchFamily="2" charset="-78"/>
              </a:rPr>
              <a:t>An attack on one’s image has two components: 1) an offensive act and 2) an accusation of responsibility for the act. If there is no offensive act or no accusations of responsibility for the act, there is no reputational threat.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80542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83209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Benoit’s theory is founded on two key assumptions: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communication is a goal-directed activity; and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2) maintaining a positive reputation is one of the central goals of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In his theory of image restoration, Benoit organizes strategies into five distinct categories: </a:t>
            </a:r>
          </a:p>
          <a:p>
            <a:pPr lvl="6" algn="just"/>
            <a:r>
              <a:rPr lang="en-US" sz="2200" b="1" dirty="0">
                <a:solidFill>
                  <a:srgbClr val="2D3956"/>
                </a:solidFill>
                <a:latin typeface="Tajawal ExtraBold" panose="00000800000000000000" pitchFamily="2" charset="-78"/>
                <a:cs typeface="Tajawal ExtraBold" panose="00000800000000000000" pitchFamily="2" charset="-78"/>
              </a:rPr>
              <a:t>denial, </a:t>
            </a:r>
          </a:p>
          <a:p>
            <a:pPr lvl="6" algn="just"/>
            <a:r>
              <a:rPr lang="en-US" sz="2200" b="1" dirty="0">
                <a:solidFill>
                  <a:srgbClr val="2D3956"/>
                </a:solidFill>
                <a:latin typeface="Tajawal ExtraBold" panose="00000800000000000000" pitchFamily="2" charset="-78"/>
                <a:cs typeface="Tajawal ExtraBold" panose="00000800000000000000" pitchFamily="2" charset="-78"/>
              </a:rPr>
              <a:t>evading responsibility, </a:t>
            </a:r>
          </a:p>
          <a:p>
            <a:pPr lvl="6" algn="just"/>
            <a:r>
              <a:rPr lang="en-US" sz="2200" b="1" dirty="0">
                <a:solidFill>
                  <a:srgbClr val="2D3956"/>
                </a:solidFill>
                <a:latin typeface="Tajawal ExtraBold" panose="00000800000000000000" pitchFamily="2" charset="-78"/>
                <a:cs typeface="Tajawal ExtraBold" panose="00000800000000000000" pitchFamily="2" charset="-78"/>
              </a:rPr>
              <a:t>reducing offensiveness,</a:t>
            </a:r>
          </a:p>
          <a:p>
            <a:pPr lvl="6" algn="just"/>
            <a:r>
              <a:rPr lang="en-US" sz="2200" b="1" dirty="0">
                <a:solidFill>
                  <a:srgbClr val="2D3956"/>
                </a:solidFill>
                <a:latin typeface="Tajawal ExtraBold" panose="00000800000000000000" pitchFamily="2" charset="-78"/>
                <a:cs typeface="Tajawal ExtraBold" panose="00000800000000000000" pitchFamily="2" charset="-78"/>
              </a:rPr>
              <a:t>corrective action, and </a:t>
            </a:r>
          </a:p>
          <a:p>
            <a:pPr lvl="6" algn="just"/>
            <a:r>
              <a:rPr lang="en-US" sz="2200" b="1" dirty="0">
                <a:solidFill>
                  <a:srgbClr val="2D3956"/>
                </a:solidFill>
                <a:latin typeface="Tajawal ExtraBold" panose="00000800000000000000" pitchFamily="2" charset="-78"/>
                <a:cs typeface="Tajawal ExtraBold" panose="00000800000000000000" pitchFamily="2" charset="-78"/>
              </a:rPr>
              <a:t>mortification. </a:t>
            </a:r>
          </a:p>
          <a:p>
            <a:pPr algn="just"/>
            <a:r>
              <a:rPr lang="en-US" sz="2200" b="1" dirty="0">
                <a:solidFill>
                  <a:srgbClr val="2D3956"/>
                </a:solidFill>
                <a:latin typeface="Tajawal ExtraBold" panose="00000800000000000000" pitchFamily="2" charset="-78"/>
                <a:cs typeface="Tajawal ExtraBold" panose="00000800000000000000" pitchFamily="2" charset="-78"/>
              </a:rPr>
              <a:t>These strategies are grounded in a belief that communication (words and actions) affects how stakeholders perceive the organization in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16125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Coombs (2014) summarized 10 SCCT communication strategies under four crisis response strategy clusters as shown in the Table. </a:t>
            </a:r>
          </a:p>
          <a:p>
            <a:pPr algn="just"/>
            <a:r>
              <a:rPr lang="en-US" sz="2200" b="1" dirty="0">
                <a:solidFill>
                  <a:srgbClr val="2D3956"/>
                </a:solidFill>
                <a:latin typeface="Tajawal ExtraBold" panose="00000800000000000000" pitchFamily="2" charset="-78"/>
                <a:cs typeface="Tajawal ExtraBold" panose="00000800000000000000" pitchFamily="2" charset="-78"/>
              </a:rPr>
              <a:t>Organizations usually adopt different types of SCCT communication strategies, depending on their belongingness to the victim, accidental, or preventable clusters.</a:t>
            </a:r>
          </a:p>
          <a:p>
            <a:pPr algn="just"/>
            <a:r>
              <a:rPr lang="en-US" sz="2200" b="1" dirty="0">
                <a:solidFill>
                  <a:srgbClr val="2D3956"/>
                </a:solidFill>
                <a:latin typeface="Tajawal ExtraBold" panose="00000800000000000000" pitchFamily="2" charset="-78"/>
                <a:cs typeface="Tajawal ExtraBold" panose="00000800000000000000" pitchFamily="2" charset="-78"/>
              </a:rPr>
              <a:t>For example, organizations may choose the strategies in the 1) </a:t>
            </a:r>
            <a:r>
              <a:rPr lang="en-US" sz="2200" b="1" dirty="0">
                <a:solidFill>
                  <a:srgbClr val="C00000"/>
                </a:solidFill>
                <a:latin typeface="Tajawal ExtraBold" panose="00000800000000000000" pitchFamily="2" charset="-78"/>
                <a:cs typeface="Tajawal ExtraBold" panose="00000800000000000000" pitchFamily="2" charset="-78"/>
              </a:rPr>
              <a:t>denial posture</a:t>
            </a:r>
            <a:r>
              <a:rPr lang="en-US" sz="2200" b="1" dirty="0">
                <a:solidFill>
                  <a:srgbClr val="2D3956"/>
                </a:solidFill>
                <a:latin typeface="Tajawal ExtraBold" panose="00000800000000000000" pitchFamily="2" charset="-78"/>
                <a:cs typeface="Tajawal ExtraBold" panose="00000800000000000000" pitchFamily="2" charset="-78"/>
              </a:rPr>
              <a:t> to avoid any connections with a crisis. They may also use the strategies in the 2) </a:t>
            </a:r>
            <a:r>
              <a:rPr lang="en-US" sz="2200" b="1" dirty="0">
                <a:solidFill>
                  <a:srgbClr val="C00000"/>
                </a:solidFill>
                <a:latin typeface="Tajawal ExtraBold" panose="00000800000000000000" pitchFamily="2" charset="-78"/>
                <a:cs typeface="Tajawal ExtraBold" panose="00000800000000000000" pitchFamily="2" charset="-78"/>
              </a:rPr>
              <a:t>diminishment cluster </a:t>
            </a:r>
            <a:r>
              <a:rPr lang="en-US" sz="2200" b="1" dirty="0">
                <a:solidFill>
                  <a:srgbClr val="2D3956"/>
                </a:solidFill>
                <a:latin typeface="Tajawal ExtraBold" panose="00000800000000000000" pitchFamily="2" charset="-78"/>
                <a:cs typeface="Tajawal ExtraBold" panose="00000800000000000000" pitchFamily="2" charset="-78"/>
              </a:rPr>
              <a:t>to lower a crisis’s negative effects. 3) </a:t>
            </a:r>
            <a:r>
              <a:rPr lang="en-US" sz="2200" b="1" dirty="0">
                <a:solidFill>
                  <a:srgbClr val="C00000"/>
                </a:solidFill>
                <a:latin typeface="Tajawal ExtraBold" panose="00000800000000000000" pitchFamily="2" charset="-78"/>
                <a:cs typeface="Tajawal ExtraBold" panose="00000800000000000000" pitchFamily="2" charset="-78"/>
              </a:rPr>
              <a:t>Rebuilding posture </a:t>
            </a:r>
            <a:r>
              <a:rPr lang="en-US" sz="2200" b="1" dirty="0">
                <a:solidFill>
                  <a:srgbClr val="2D3956"/>
                </a:solidFill>
                <a:latin typeface="Tajawal ExtraBold" panose="00000800000000000000" pitchFamily="2" charset="-78"/>
                <a:cs typeface="Tajawal ExtraBold" panose="00000800000000000000" pitchFamily="2" charset="-78"/>
              </a:rPr>
              <a:t>allows organizations to re-establish relationships with the stakeholder through apologies or compensations. Strategies in the 4) </a:t>
            </a:r>
            <a:r>
              <a:rPr lang="en-US" sz="2200" b="1" dirty="0">
                <a:solidFill>
                  <a:srgbClr val="C00000"/>
                </a:solidFill>
                <a:latin typeface="Tajawal ExtraBold" panose="00000800000000000000" pitchFamily="2" charset="-78"/>
                <a:cs typeface="Tajawal ExtraBold" panose="00000800000000000000" pitchFamily="2" charset="-78"/>
              </a:rPr>
              <a:t>bolstering posture </a:t>
            </a:r>
            <a:r>
              <a:rPr lang="en-US" sz="2200" b="1" dirty="0">
                <a:solidFill>
                  <a:srgbClr val="2D3956"/>
                </a:solidFill>
                <a:latin typeface="Tajawal ExtraBold" panose="00000800000000000000" pitchFamily="2" charset="-78"/>
                <a:cs typeface="Tajawal ExtraBold" panose="00000800000000000000" pitchFamily="2" charset="-78"/>
              </a:rPr>
              <a:t>enable organizations to build a positive relationship with the stakeholders.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4734C4A-4A3F-90CD-8358-85DC185566B1}"/>
              </a:ext>
            </a:extLst>
          </p:cNvPr>
          <p:cNvPicPr>
            <a:picLocks noChangeAspect="1"/>
          </p:cNvPicPr>
          <p:nvPr/>
        </p:nvPicPr>
        <p:blipFill>
          <a:blip r:embed="rId8">
            <a:lum bright="-20000" contrast="40000"/>
          </a:blip>
          <a:stretch>
            <a:fillRect/>
          </a:stretch>
        </p:blipFill>
        <p:spPr>
          <a:xfrm>
            <a:off x="1591071" y="1541078"/>
            <a:ext cx="10009339" cy="4194703"/>
          </a:xfrm>
          <a:prstGeom prst="rect">
            <a:avLst/>
          </a:prstGeom>
        </p:spPr>
      </p:pic>
    </p:spTree>
    <p:extLst>
      <p:ext uri="{BB962C8B-B14F-4D97-AF65-F5344CB8AC3E}">
        <p14:creationId xmlns:p14="http://schemas.microsoft.com/office/powerpoint/2010/main" val="351787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3571515"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2679735"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has the potential to one day contribute to agenda building for public relations practitioners so they must learn to adopt it into their practices.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9CC5B6A-B717-B371-D3FA-7913340BF777}"/>
              </a:ext>
            </a:extLst>
          </p:cNvPr>
          <p:cNvPicPr>
            <a:picLocks noChangeAspect="1"/>
          </p:cNvPicPr>
          <p:nvPr/>
        </p:nvPicPr>
        <p:blipFill>
          <a:blip r:embed="rId8">
            <a:lum bright="-20000" contrast="40000"/>
          </a:blip>
          <a:stretch>
            <a:fillRect/>
          </a:stretch>
        </p:blipFill>
        <p:spPr>
          <a:xfrm>
            <a:off x="4428953" y="1482044"/>
            <a:ext cx="7763047" cy="4829336"/>
          </a:xfrm>
          <a:prstGeom prst="rect">
            <a:avLst/>
          </a:prstGeom>
        </p:spPr>
      </p:pic>
    </p:spTree>
    <p:extLst>
      <p:ext uri="{BB962C8B-B14F-4D97-AF65-F5344CB8AC3E}">
        <p14:creationId xmlns:p14="http://schemas.microsoft.com/office/powerpoint/2010/main" val="1720110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The Social-Mediated Crisis Communication (SMCC) model </a:t>
            </a:r>
            <a:r>
              <a:rPr lang="en-US" sz="2200" b="1" dirty="0">
                <a:solidFill>
                  <a:srgbClr val="2D3956"/>
                </a:solidFill>
                <a:latin typeface="Tajawal ExtraBold" panose="00000800000000000000" pitchFamily="2" charset="-78"/>
                <a:cs typeface="Tajawal ExtraBold" panose="00000800000000000000" pitchFamily="2" charset="-78"/>
              </a:rPr>
              <a:t>is also known as the “</a:t>
            </a:r>
            <a:r>
              <a:rPr lang="en-US" sz="2200" b="1" dirty="0">
                <a:solidFill>
                  <a:srgbClr val="C00000"/>
                </a:solidFill>
                <a:latin typeface="Tajawal ExtraBold" panose="00000800000000000000" pitchFamily="2" charset="-78"/>
                <a:cs typeface="Tajawal ExtraBold" panose="00000800000000000000" pitchFamily="2" charset="-78"/>
              </a:rPr>
              <a:t>social-mediated dialogue</a:t>
            </a:r>
            <a:r>
              <a:rPr lang="en-US" sz="2200" b="1" dirty="0">
                <a:solidFill>
                  <a:srgbClr val="2D3956"/>
                </a:solidFill>
                <a:latin typeface="Tajawal ExtraBold" panose="00000800000000000000" pitchFamily="2" charset="-78"/>
                <a:cs typeface="Tajawal ExtraBold" panose="00000800000000000000" pitchFamily="2" charset="-78"/>
              </a:rPr>
              <a:t>” between organizations and publics during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This model is considered to be the first theoretical model to focus on relationships between online and offline audiences, organizations, social media platforms, and traditional media, before, during and after the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In Social-Mediated Crisis Communication model, both the direct and indirect exchange of information on social media, as well as between traditional media and social media are significant .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142C725-94E9-8999-A78A-06AFA71C4648}"/>
              </a:ext>
            </a:extLst>
          </p:cNvPr>
          <p:cNvSpPr txBox="1"/>
          <p:nvPr/>
        </p:nvSpPr>
        <p:spPr>
          <a:xfrm>
            <a:off x="1986137" y="437584"/>
            <a:ext cx="3571515"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p>
        </p:txBody>
      </p:sp>
    </p:spTree>
    <p:extLst>
      <p:ext uri="{BB962C8B-B14F-4D97-AF65-F5344CB8AC3E}">
        <p14:creationId xmlns:p14="http://schemas.microsoft.com/office/powerpoint/2010/main" val="39615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This model is quite useful for communication in emergency situations for defining the at-risk population and how to reach these people in an effective way and timely manner.</a:t>
            </a:r>
          </a:p>
          <a:p>
            <a:pPr algn="just"/>
            <a:r>
              <a:rPr lang="en-US" sz="2200" b="1" dirty="0">
                <a:solidFill>
                  <a:srgbClr val="2D3956"/>
                </a:solidFill>
                <a:latin typeface="Tajawal ExtraBold" panose="00000800000000000000" pitchFamily="2" charset="-78"/>
                <a:cs typeface="Tajawal ExtraBold" panose="00000800000000000000" pitchFamily="2" charset="-78"/>
              </a:rPr>
              <a:t>Today’s world is deeply connected via social media networks and the information circulated through social media platforms during emergencies has the potential to engage with multiple types of public audiences according to SMCC model. </a:t>
            </a:r>
          </a:p>
          <a:p>
            <a:pPr algn="just"/>
            <a:r>
              <a:rPr lang="en-US" sz="2200" b="1">
                <a:solidFill>
                  <a:srgbClr val="2D3956"/>
                </a:solidFill>
                <a:latin typeface="Tajawal ExtraBold" panose="00000800000000000000" pitchFamily="2" charset="-78"/>
                <a:cs typeface="Tajawal ExtraBold" panose="00000800000000000000" pitchFamily="2" charset="-78"/>
              </a:rPr>
              <a:t>It</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a:solidFill>
                  <a:srgbClr val="2D3956"/>
                </a:solidFill>
                <a:latin typeface="Tajawal ExtraBold" panose="00000800000000000000" pitchFamily="2" charset="-78"/>
                <a:cs typeface="Tajawal ExtraBold" panose="00000800000000000000" pitchFamily="2" charset="-78"/>
              </a:rPr>
              <a:t>is </a:t>
            </a:r>
            <a:r>
              <a:rPr lang="en-US" sz="2200" b="1" dirty="0">
                <a:solidFill>
                  <a:srgbClr val="2D3956"/>
                </a:solidFill>
                <a:latin typeface="Tajawal ExtraBold" panose="00000800000000000000" pitchFamily="2" charset="-78"/>
                <a:cs typeface="Tajawal ExtraBold" panose="00000800000000000000" pitchFamily="2" charset="-78"/>
              </a:rPr>
              <a:t>to be noted that, social media platforms can facilitate organizations to monitor crisis issues, cultivate critical relationships, and create transparency. </a:t>
            </a:r>
          </a:p>
          <a:p>
            <a:pPr algn="just"/>
            <a:r>
              <a:rPr lang="en-US" sz="2200" b="1" dirty="0">
                <a:solidFill>
                  <a:srgbClr val="2D3956"/>
                </a:solidFill>
                <a:latin typeface="Tajawal ExtraBold" panose="00000800000000000000" pitchFamily="2" charset="-78"/>
                <a:cs typeface="Tajawal ExtraBold" panose="00000800000000000000" pitchFamily="2" charset="-78"/>
              </a:rPr>
              <a:t>On the other hand, misinformation is being circulated on social media managers and crisis managers may lose control of correct flow of messages under some circumstances.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142C725-94E9-8999-A78A-06AFA71C4648}"/>
              </a:ext>
            </a:extLst>
          </p:cNvPr>
          <p:cNvSpPr txBox="1"/>
          <p:nvPr/>
        </p:nvSpPr>
        <p:spPr>
          <a:xfrm>
            <a:off x="1986137" y="437584"/>
            <a:ext cx="3571515"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p>
        </p:txBody>
      </p:sp>
    </p:spTree>
    <p:extLst>
      <p:ext uri="{BB962C8B-B14F-4D97-AF65-F5344CB8AC3E}">
        <p14:creationId xmlns:p14="http://schemas.microsoft.com/office/powerpoint/2010/main" val="3829141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influencer impact on </a:t>
            </a:r>
          </a:p>
          <a:p>
            <a:pPr algn="ctr"/>
            <a:r>
              <a:rPr lang="en-US" sz="4000" b="1" dirty="0">
                <a:solidFill>
                  <a:srgbClr val="2E3957"/>
                </a:solidFill>
                <a:latin typeface="Tajawal ExtraBold" panose="00000800000000000000" pitchFamily="2" charset="-78"/>
                <a:cs typeface="Tajawal ExtraBold" panose="00000800000000000000" pitchFamily="2" charset="-78"/>
              </a:rPr>
              <a:t>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792" r="2792"/>
          <a:stretch/>
        </p:blipFill>
        <p:spPr>
          <a:xfrm>
            <a:off x="3384855" y="2612914"/>
            <a:ext cx="5223059" cy="2904310"/>
          </a:xfrm>
          <a:prstGeom prst="rect">
            <a:avLst/>
          </a:prstGeom>
        </p:spPr>
      </p:pic>
    </p:spTree>
    <p:extLst>
      <p:ext uri="{BB962C8B-B14F-4D97-AF65-F5344CB8AC3E}">
        <p14:creationId xmlns:p14="http://schemas.microsoft.com/office/powerpoint/2010/main" val="4248760166"/>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Outlining </a:t>
            </a:r>
            <a:r>
              <a:rPr lang="en-US" sz="2400" b="1" dirty="0">
                <a:solidFill>
                  <a:srgbClr val="C00000"/>
                </a:solidFill>
                <a:latin typeface="Tajawal ExtraBold" panose="00000800000000000000" pitchFamily="2" charset="-78"/>
                <a:cs typeface="Tajawal ExtraBold" panose="00000800000000000000" pitchFamily="2" charset="-78"/>
              </a:rPr>
              <a:t>a dialogic public relations theory</a:t>
            </a:r>
            <a:r>
              <a:rPr lang="en-US" sz="2400" b="1" dirty="0">
                <a:solidFill>
                  <a:srgbClr val="2D3956"/>
                </a:solidFill>
                <a:latin typeface="Tajawal ExtraBold" panose="00000800000000000000" pitchFamily="2" charset="-78"/>
                <a:cs typeface="Tajawal ExtraBold" panose="00000800000000000000" pitchFamily="2" charset="-78"/>
              </a:rPr>
              <a:t>, Kent and Taylor (2002) presented that public relations could enhance dialogue by creating channels for dialogic communication to occur.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specifically identified online communication as an ideal opportunity for promoting dialogue.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recommended that organizations have an opportunity to establish dialogic relationships with stakeholders through strategically designed websites.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090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 let’s now go through the five ways you can use influencers to help in a PR crisis on social media.</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Negative comments or news stories about your brand can dominate the headlines during a PR crisis. This tends to happen when you take too long to respond or don’t take accountability and address the issue in good time.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By generating positive commentary about your brand and engaging your target audience, influencers can help shift conversations.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7737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shift the attention and conversations. But that’s not to say you shouldn’t own up to your mistakes. Before recruiting influencers to change the conversation, address the issue and show your commitment to fixing it. Then, you can bring in influencers to add positive vibes.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88290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Even with an excellent website, good landing pages and a user-friendly app, you still need a way to drive positive traffic to your most relevant web resources in times of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That’s because when you search for a particular term, Google will sometimes provide a “top stories” segment near the very top of their search results. If your brand has been on the news and is trending on social media for all the wrong reasons, those negative remarks are likely to appear here. You don’t want that.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3224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289310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A timely and well-executed influencer marketing strategy can improve positive mentions and remarks about your brand. This increases social momentum as the influencer’s audience engages with the positive content.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5838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Writing better content for your brand and telling your stories organically is a key advantage of combining PR with influencer marketing. This, in turn, improves your brand engagement rate.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An influencer campaign effectively connects you with specific audiences on social media platforms during a PR crisis. Influencers can increase your brand’s likes, shares, reposts, comments, DMs, link clicks, hashtag engagements – pretty much everything.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248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High audience engagement rates generally mean that folks are interested in and interacting with your content. This is precisely what you want during a PR crisis; an engaged audience that's open to getting clarification on what's going on and provide feedback.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4158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Improve brand awareness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When a public relations crisis hits, naturally, more people will look up your brand. And some of these people might not know anything about you. It’s therefore possible that they’ll view your brand negatively due to the PR crisis you’re facing. Any misinformation or negative press coming from the crisis will affect their attitude towards your brand.</a:t>
            </a: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you counteract that. A good influencer marketing campaign will help shed some light on what your brand is all about. Besides showing the good work of your brand, influencers may also help people who have never heard about you discover what your company does.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83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Influencers will not make a bad product good. However, influencer relationships can help rebuild trust with people amid a bad PR outlay.</a:t>
            </a: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you rebuild trust and brand sentiment, generate positive search traffic and social signals, earn potential customers, and improve engagement. This is achieved through sharing positive content and directing conversations.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87558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Interactive digital media platforms are changing the marketing scene. </a:t>
            </a:r>
          </a:p>
          <a:p>
            <a:pPr algn="just"/>
            <a:r>
              <a:rPr lang="en-US" sz="2400" b="1" dirty="0">
                <a:solidFill>
                  <a:srgbClr val="2D3956"/>
                </a:solidFill>
                <a:latin typeface="Tajawal ExtraBold" panose="00000800000000000000" pitchFamily="2" charset="-78"/>
                <a:cs typeface="Tajawal ExtraBold" panose="00000800000000000000" pitchFamily="2" charset="-78"/>
              </a:rPr>
              <a:t>These platforms have empowered consumers to connect, share, and collaborate, creating spheres of influence that have deeply distorted the way marketers engage in influencing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37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network advertising offers an online marketing opportunity that narrowing the gap between sales and advertising activities, which are obtained from tracing consumer reactions.</a:t>
            </a:r>
          </a:p>
          <a:p>
            <a:pPr algn="just"/>
            <a:r>
              <a:rPr lang="en-US" sz="2400" b="1" dirty="0">
                <a:solidFill>
                  <a:srgbClr val="2D3956"/>
                </a:solidFill>
                <a:latin typeface="Tajawal ExtraBold" panose="00000800000000000000" pitchFamily="2" charset="-78"/>
                <a:cs typeface="Tajawal ExtraBold" panose="00000800000000000000" pitchFamily="2" charset="-78"/>
              </a:rPr>
              <a:t>Therefore, nearly every business is planning social media marketing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1322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Perform integrated marketing activities with much less effort and cost than before</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brand’s reputation,</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value,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relationship and brand equity,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digital advertising and promotion,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07944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handle customer service issues,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mine innovation ideas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build and improve customer relations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cost reduction in terms of marketing,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communication and customer service,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brand image.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1021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 marketing </a:t>
            </a:r>
            <a:r>
              <a:rPr lang="en-US" sz="2400" b="1" dirty="0">
                <a:solidFill>
                  <a:srgbClr val="2D3956"/>
                </a:solidFill>
                <a:latin typeface="Tajawal ExtraBold" panose="00000800000000000000" pitchFamily="2" charset="-78"/>
                <a:cs typeface="Tajawal ExtraBold" panose="00000800000000000000" pitchFamily="2" charset="-78"/>
              </a:rPr>
              <a:t>presents one of the best ways to reach out to and engage with consumers in real time during a crisis. Influencers are trusted, and research has shown the power of influencers over vital purchase decisions.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influencer marketing isn’t just about </a:t>
            </a:r>
            <a:r>
              <a:rPr lang="en-US" sz="2400" b="1" dirty="0">
                <a:solidFill>
                  <a:srgbClr val="0070C0"/>
                </a:solidFill>
                <a:latin typeface="Tajawal ExtraBold" panose="00000800000000000000" pitchFamily="2" charset="-78"/>
                <a:cs typeface="Tajawal ExtraBold" panose="00000800000000000000" pitchFamily="2" charset="-78"/>
              </a:rPr>
              <a:t>going viral on social platforms</a:t>
            </a:r>
            <a:r>
              <a:rPr lang="en-US" sz="2400" b="1" dirty="0">
                <a:solidFill>
                  <a:srgbClr val="2D3956"/>
                </a:solidFill>
                <a:latin typeface="Tajawal ExtraBold" panose="00000800000000000000" pitchFamily="2" charset="-78"/>
                <a:cs typeface="Tajawal ExtraBold" panose="00000800000000000000" pitchFamily="2" charset="-78"/>
              </a:rPr>
              <a:t>. It’s about building an authentic relationship with your customers, connecting with a target audience, and telling your brand story. The PR and influencer marketing approach has also become an important part of most brands’ </a:t>
            </a:r>
            <a:r>
              <a:rPr lang="en-US" sz="2400" b="1" dirty="0">
                <a:solidFill>
                  <a:srgbClr val="0070C0"/>
                </a:solidFill>
                <a:latin typeface="Tajawal ExtraBold" panose="00000800000000000000" pitchFamily="2" charset="-78"/>
                <a:cs typeface="Tajawal ExtraBold" panose="00000800000000000000" pitchFamily="2" charset="-78"/>
              </a:rPr>
              <a:t>crisis management</a:t>
            </a:r>
            <a:r>
              <a:rPr lang="en-US" sz="2400" b="1" dirty="0">
                <a:solidFill>
                  <a:srgbClr val="2D3956"/>
                </a:solidFill>
                <a:latin typeface="Tajawal ExtraBold" panose="00000800000000000000" pitchFamily="2" charset="-78"/>
                <a:cs typeface="Tajawal ExtraBold" panose="00000800000000000000" pitchFamily="2" charset="-78"/>
              </a:rPr>
              <a:t> planning, and it's proving to be quite effective.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498DCAD-D2EA-B527-896C-D94388283747}"/>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Tree>
    <p:extLst>
      <p:ext uri="{BB962C8B-B14F-4D97-AF65-F5344CB8AC3E}">
        <p14:creationId xmlns:p14="http://schemas.microsoft.com/office/powerpoint/2010/main" val="240560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good response to a crisis can show your brand’s commitment to looking after its community. It can turn a bad situation into good PR, helping you solidify your bond with your existing fans by showing your brand's true colors.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for that to happen, you’ll need ​ to have a solid PR crisis management plan in place. </a:t>
            </a:r>
          </a:p>
          <a:p>
            <a:pPr algn="just"/>
            <a:r>
              <a:rPr lang="en-US" sz="2400" b="1" dirty="0">
                <a:solidFill>
                  <a:srgbClr val="2D3956"/>
                </a:solidFill>
                <a:latin typeface="Tajawal ExtraBold" panose="00000800000000000000" pitchFamily="2" charset="-78"/>
                <a:cs typeface="Tajawal ExtraBold" panose="00000800000000000000" pitchFamily="2" charset="-78"/>
              </a:rPr>
              <a:t>And as it happens, influencers can play a critical role in that plan.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5611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9983059" cy="4154984"/>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As PR crises are an almost inevitable part of business operations, staying one step ahead of the curve is crucial. Influencer strategies can turn the tide for your business or brand when facing a public relations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influencers are favorable due to their instant access and connection to audiences. The trust afforded to them and their ability to speak in a voice that resonates with both customers and brands make them extremely valuable comms assets.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1826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010346"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Creating the Right Tone of Communication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2801609920"/>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socially </a:t>
            </a:r>
          </a:p>
          <a:p>
            <a:pPr algn="ctr"/>
            <a:r>
              <a:rPr lang="en-US" sz="4000" b="1" dirty="0">
                <a:solidFill>
                  <a:srgbClr val="2E3957"/>
                </a:solidFill>
                <a:latin typeface="Tajawal ExtraBold" panose="00000800000000000000" pitchFamily="2" charset="-78"/>
                <a:cs typeface="Tajawal ExtraBold" panose="00000800000000000000" pitchFamily="2" charset="-78"/>
              </a:rPr>
              <a:t>acceptable behavior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00" b="500"/>
          <a:stretch/>
        </p:blipFill>
        <p:spPr>
          <a:xfrm>
            <a:off x="3384855" y="2612914"/>
            <a:ext cx="5223059" cy="2904310"/>
          </a:xfrm>
          <a:prstGeom prst="rect">
            <a:avLst/>
          </a:prstGeom>
        </p:spPr>
      </p:pic>
    </p:spTree>
    <p:extLst>
      <p:ext uri="{BB962C8B-B14F-4D97-AF65-F5344CB8AC3E}">
        <p14:creationId xmlns:p14="http://schemas.microsoft.com/office/powerpoint/2010/main" val="3269555534"/>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93954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Developing an AUP to cover social media</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Start by expanding your company's existing acceptable use policies governing email and web communications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Clearly specify what is acceptable and what is inappropriate to post to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State what can be posted during business hours and outside of business hours (if indeed there is any difference). Where there is no differentiation, clearly state this in the policy</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Let staff know that messages posted to social media sites will be monitored. This is vital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1436896"/>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21653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Developing an AUP to cover social media</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Review all privacy settings on social media sites that contain your corporate profile. Educate staff about privacy settings too. Opting for minimal settings can expose your network to malware directed at popular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Consider developing multiple AUPs for globally distributed staff, to cater for the laws of different countries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Once you have taken these first steps, technology then can be used to remind employees of their responsibilities to protect company reputation and information. Rulesets within your email and web content management can then be used to enforce the social media AUP</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8364032"/>
      </p:ext>
    </p:extLst>
  </p:cSld>
  <p:clrMapOvr>
    <a:masterClrMapping/>
  </p:clrMapOvr>
  <mc:AlternateContent xmlns:mc="http://schemas.openxmlformats.org/markup-compatibility/2006" xmlns:p14="http://schemas.microsoft.com/office/powerpoint/2010/main">
    <mc:Choice Requires="p14">
      <p:transition p14:dur="10" advTm="243000"/>
    </mc:Choice>
    <mc:Fallback xmlns="">
      <p:transition advTm="243000"/>
    </mc:Fallback>
  </mc:AlternateContent>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Basic content filters that can be used to enforce your social media policies include:</a:t>
            </a:r>
            <a:endParaRPr lang="en-US" sz="2000" b="1"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Preventing the posting of inappropriate language or brand names to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Preventing inappropriate images from being posted</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Blocking of incoming or outgoing file types over social media (e.g. Excel spreadsheets and databases)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Blocking access to dangerous websites, such as gambling sites, that are known to be hosting malware</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Dividing websites into work-related and non work-related sites, to track usage</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Dividing social media access by job description, to manage non work-related usage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34013970"/>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21653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Basic content filters that can be used to enforce your social media policies include:</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Applying social media controls, such as read only rules on the corporate Facebook account, depending on employees' roles. Look for social network controls that can be set by network</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Enforce AUP by allowing timed access to social media sites during working hours, to maintain productivity</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Enforce AUP by allowing timed access to non-work related sites and webmail during lunch breaks, before 9am and after 5pm</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Limit the installation of plug-ins such as games on social network sites, as these can impact productivity and network security. Look for social network controls that can be set by network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51821777"/>
      </p:ext>
    </p:extLst>
  </p:cSld>
  <p:clrMapOvr>
    <a:masterClrMapping/>
  </p:clrMapOvr>
  <mc:AlternateContent xmlns:mc="http://schemas.openxmlformats.org/markup-compatibility/2006" xmlns:p14="http://schemas.microsoft.com/office/powerpoint/2010/main">
    <mc:Choice Requires="p14">
      <p:transition p14:dur="10" advTm="187000"/>
    </mc:Choice>
    <mc:Fallback xmlns="">
      <p:transition advTm="187000"/>
    </mc:Fallback>
  </mc:AlternateContent>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Factors to Consider Before Posting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9469" r="9469"/>
          <a:stretch/>
        </p:blipFill>
        <p:spPr>
          <a:xfrm>
            <a:off x="3384855" y="2612914"/>
            <a:ext cx="5223059" cy="2904310"/>
          </a:xfrm>
          <a:prstGeom prst="rect">
            <a:avLst/>
          </a:prstGeom>
        </p:spPr>
      </p:pic>
    </p:spTree>
    <p:extLst>
      <p:ext uri="{BB962C8B-B14F-4D97-AF65-F5344CB8AC3E}">
        <p14:creationId xmlns:p14="http://schemas.microsoft.com/office/powerpoint/2010/main" val="2995406591"/>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93538"/>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1. Identify the message goal</a:t>
            </a:r>
            <a:endParaRPr lang="en-US" sz="2600" b="1" dirty="0"/>
          </a:p>
          <a:p>
            <a:r>
              <a:rPr lang="en-US" sz="2600" b="1" dirty="0"/>
              <a:t>It is counterproductive to create social media messages that do not have a specific goal. Furthermore, </a:t>
            </a:r>
            <a:r>
              <a:rPr lang="en-US" sz="2600" b="1" dirty="0">
                <a:solidFill>
                  <a:srgbClr val="C00000"/>
                </a:solidFill>
              </a:rPr>
              <a:t>social media message goals </a:t>
            </a:r>
            <a:r>
              <a:rPr lang="en-US" sz="2600" b="1" dirty="0"/>
              <a:t>should </a:t>
            </a:r>
            <a:r>
              <a:rPr lang="en-US" sz="2600" b="1" dirty="0">
                <a:solidFill>
                  <a:srgbClr val="C00000"/>
                </a:solidFill>
              </a:rPr>
              <a:t>reflect</a:t>
            </a:r>
            <a:r>
              <a:rPr lang="en-US" sz="2600" b="1" dirty="0"/>
              <a:t> the organization’s overall </a:t>
            </a:r>
            <a:r>
              <a:rPr lang="en-US" sz="2600" b="1" dirty="0">
                <a:solidFill>
                  <a:srgbClr val="C00000"/>
                </a:solidFill>
              </a:rPr>
              <a:t>mission</a:t>
            </a:r>
            <a:r>
              <a:rPr lang="en-US" sz="2600" b="1" dirty="0"/>
              <a:t>. Message goals can include increasing </a:t>
            </a:r>
            <a:r>
              <a:rPr lang="en-US" sz="2600" b="1" dirty="0">
                <a:solidFill>
                  <a:srgbClr val="C00000"/>
                </a:solidFill>
              </a:rPr>
              <a:t>brand awareness</a:t>
            </a:r>
            <a:r>
              <a:rPr lang="en-US" sz="2600" b="1" dirty="0"/>
              <a:t>, </a:t>
            </a:r>
            <a:r>
              <a:rPr lang="en-US" sz="2600" b="1" dirty="0">
                <a:solidFill>
                  <a:srgbClr val="C00000"/>
                </a:solidFill>
              </a:rPr>
              <a:t>creating a favorable perception</a:t>
            </a:r>
            <a:r>
              <a:rPr lang="en-US" sz="2600" b="1" dirty="0"/>
              <a:t> of an organization, and </a:t>
            </a:r>
            <a:r>
              <a:rPr lang="en-US" sz="2600" b="1" dirty="0">
                <a:solidFill>
                  <a:srgbClr val="C00000"/>
                </a:solidFill>
              </a:rPr>
              <a:t>convincing the audience to buy a product</a:t>
            </a:r>
            <a:r>
              <a:rPr lang="en-US" sz="2600" b="1" dirty="0"/>
              <a:t>. The goal should be </a:t>
            </a:r>
            <a:r>
              <a:rPr lang="en-US" sz="2600" b="1" dirty="0">
                <a:solidFill>
                  <a:srgbClr val="C00000"/>
                </a:solidFill>
              </a:rPr>
              <a:t>clearly articulated </a:t>
            </a:r>
            <a:r>
              <a:rPr lang="en-US" sz="2600" b="1" dirty="0"/>
              <a:t>in the content. Also, select the social media platform that would be the </a:t>
            </a:r>
            <a:r>
              <a:rPr lang="en-US" sz="2600" b="1" dirty="0">
                <a:solidFill>
                  <a:srgbClr val="C00000"/>
                </a:solidFill>
              </a:rPr>
              <a:t>most effective </a:t>
            </a:r>
            <a:r>
              <a:rPr lang="en-US" sz="2600" b="1" dirty="0"/>
              <a:t>in accomplishing the message goal. Each social media tool has specific characteristics and audiences, which will affect whether the message goals are achieved.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122302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62760"/>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2. Identify the target audience</a:t>
            </a:r>
            <a:endParaRPr lang="en-US" sz="2600" b="1" dirty="0"/>
          </a:p>
          <a:p>
            <a:pPr algn="just"/>
            <a:r>
              <a:rPr lang="en-US" sz="2600" b="1" dirty="0"/>
              <a:t>Similar to public relations writing, </a:t>
            </a:r>
            <a:r>
              <a:rPr lang="en-US" sz="2600" b="1" dirty="0">
                <a:solidFill>
                  <a:srgbClr val="C00000"/>
                </a:solidFill>
              </a:rPr>
              <a:t>social media messages </a:t>
            </a:r>
            <a:r>
              <a:rPr lang="en-US" sz="2600" b="1" dirty="0"/>
              <a:t>need to be </a:t>
            </a:r>
            <a:r>
              <a:rPr lang="en-US" sz="2600" b="1" dirty="0">
                <a:solidFill>
                  <a:srgbClr val="C00000"/>
                </a:solidFill>
              </a:rPr>
              <a:t>targeted</a:t>
            </a:r>
            <a:r>
              <a:rPr lang="en-US" sz="2600" b="1" dirty="0"/>
              <a:t>. After identifying the </a:t>
            </a:r>
            <a:r>
              <a:rPr lang="en-US" sz="2600" b="1" dirty="0">
                <a:solidFill>
                  <a:srgbClr val="C00000"/>
                </a:solidFill>
              </a:rPr>
              <a:t>key audience</a:t>
            </a:r>
            <a:r>
              <a:rPr lang="en-US" sz="2600" b="1" dirty="0"/>
              <a:t>, examine what they’re talking about: </a:t>
            </a:r>
            <a:r>
              <a:rPr lang="en-US" sz="2600" b="1" dirty="0">
                <a:solidFill>
                  <a:srgbClr val="C00000"/>
                </a:solidFill>
              </a:rPr>
              <a:t>their interests, attitudes, and beliefs</a:t>
            </a:r>
            <a:r>
              <a:rPr lang="en-US" sz="2600" b="1" dirty="0"/>
              <a:t>. </a:t>
            </a:r>
          </a:p>
          <a:p>
            <a:pPr algn="just"/>
            <a:r>
              <a:rPr lang="en-US" sz="2600" b="1" dirty="0"/>
              <a:t>Social media content should reflect audience analysis research findings. As you </a:t>
            </a:r>
            <a:r>
              <a:rPr lang="en-US" sz="2600" b="1" dirty="0">
                <a:solidFill>
                  <a:srgbClr val="C00000"/>
                </a:solidFill>
              </a:rPr>
              <a:t>tailor the content of the message to this audience</a:t>
            </a:r>
            <a:r>
              <a:rPr lang="en-US" sz="2600" b="1" dirty="0"/>
              <a:t>, do not exaggerate attempts to be interesting or relevant. Because social media messages are audience centered, they’re not necessarily grounded in what you personally think is appealing.</a:t>
            </a:r>
          </a:p>
          <a:p>
            <a:pPr algn="just"/>
            <a:r>
              <a:rPr lang="en-US" sz="2400" b="1" dirty="0"/>
              <a:t>The lack of attention to audience analysis can have serious consequences.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8DB2E01-63B5-8447-6A8E-7E61D9D8D495}"/>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3792858121"/>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85871"/>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endParaRPr lang="en-US" sz="2400" b="1" dirty="0"/>
          </a:p>
          <a:p>
            <a:pPr algn="just"/>
            <a:r>
              <a:rPr lang="en-US" sz="2400" b="1" dirty="0"/>
              <a:t>Communication choices should reflect organizational strategies. Wilson et al. (2011) identified </a:t>
            </a:r>
            <a:r>
              <a:rPr lang="en-US" sz="2400" b="1" dirty="0">
                <a:solidFill>
                  <a:srgbClr val="C00000"/>
                </a:solidFill>
              </a:rPr>
              <a:t>four general ways </a:t>
            </a:r>
            <a:r>
              <a:rPr lang="en-US" sz="2400" b="1" dirty="0"/>
              <a:t>in which companies use social media. They are determined by the “company’s tolerance for uncertain outcomes and the level of results sought”.</a:t>
            </a:r>
          </a:p>
          <a:p>
            <a:pPr algn="just"/>
            <a:r>
              <a:rPr lang="en-US" sz="2400" b="1" dirty="0">
                <a:solidFill>
                  <a:srgbClr val="C00000"/>
                </a:solidFill>
              </a:rPr>
              <a:t>The “predictive practitioner” approach </a:t>
            </a:r>
            <a:r>
              <a:rPr lang="en-US" sz="2400" b="1" dirty="0"/>
              <a:t>uses caution when sending out social media messages. Instead of launching a social media strategy that involves all departments in a company, only a specific department (example: marketing or human resources) uses its social media platforms. This allows more control of social media messaging and guarantees some level of certainty in accomplishing the stated objectives.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74EA081-D89C-671C-80A3-72D6B5FA6BEB}"/>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1114469834"/>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908762"/>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800" b="1" dirty="0">
                <a:solidFill>
                  <a:srgbClr val="C00000"/>
                </a:solidFill>
              </a:rPr>
              <a:t>(Cont’d)</a:t>
            </a:r>
            <a:endParaRPr lang="en-US" sz="2800" b="1" dirty="0"/>
          </a:p>
          <a:p>
            <a:pPr lvl="1"/>
            <a:r>
              <a:rPr lang="en-US" sz="2600" b="1" dirty="0">
                <a:solidFill>
                  <a:srgbClr val="C00000"/>
                </a:solidFill>
              </a:rPr>
              <a:t> </a:t>
            </a:r>
            <a:endParaRPr lang="en-US" sz="2400" b="1" dirty="0"/>
          </a:p>
          <a:p>
            <a:pPr algn="just"/>
            <a:r>
              <a:rPr lang="en-US" sz="2400" b="1" dirty="0">
                <a:solidFill>
                  <a:srgbClr val="C00000"/>
                </a:solidFill>
              </a:rPr>
              <a:t>The “creative experimenter” approach </a:t>
            </a:r>
            <a:r>
              <a:rPr lang="en-US" sz="2400" b="1" dirty="0"/>
              <a:t>accepts </a:t>
            </a:r>
            <a:r>
              <a:rPr lang="en-US" sz="2400" b="1" dirty="0">
                <a:solidFill>
                  <a:srgbClr val="C00000"/>
                </a:solidFill>
              </a:rPr>
              <a:t>uncertainty</a:t>
            </a:r>
            <a:r>
              <a:rPr lang="en-US" sz="2400" b="1" dirty="0"/>
              <a:t> and deploys small social media </a:t>
            </a:r>
            <a:r>
              <a:rPr lang="en-US" sz="2400" b="1" dirty="0">
                <a:solidFill>
                  <a:srgbClr val="C00000"/>
                </a:solidFill>
              </a:rPr>
              <a:t>“experiments” to learn and improve </a:t>
            </a:r>
            <a:r>
              <a:rPr lang="en-US" sz="2400" b="1" dirty="0"/>
              <a:t>overall business functions. Sometimes, businesses will take to Facebook or Twitter to receive feedback on products or business practices from internal (example: employees) or external (example: customers) audiences. The overall goal is to listen and learn from interactions; therefore, </a:t>
            </a:r>
            <a:r>
              <a:rPr lang="en-US" sz="2400" b="1" dirty="0">
                <a:solidFill>
                  <a:srgbClr val="C00000"/>
                </a:solidFill>
              </a:rPr>
              <a:t>unpredictable results </a:t>
            </a:r>
            <a:r>
              <a:rPr lang="en-US" sz="2400" b="1" dirty="0"/>
              <a:t>are accepted.</a:t>
            </a:r>
          </a:p>
          <a:p>
            <a:pPr algn="just"/>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9321A24-2750-AF66-9583-2BACE39DE3D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2325284335"/>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47207"/>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400" b="1" dirty="0">
                <a:solidFill>
                  <a:srgbClr val="C00000"/>
                </a:solidFill>
              </a:rPr>
              <a:t>(Cont’d)</a:t>
            </a:r>
            <a:endParaRPr lang="en-US" sz="2400" b="1" dirty="0"/>
          </a:p>
          <a:p>
            <a:pPr lvl="1"/>
            <a:endParaRPr lang="en-US" sz="2400" b="1" dirty="0"/>
          </a:p>
          <a:p>
            <a:pPr algn="just"/>
            <a:r>
              <a:rPr lang="en-US" sz="2400" b="1" dirty="0">
                <a:solidFill>
                  <a:srgbClr val="C00000"/>
                </a:solidFill>
              </a:rPr>
              <a:t>The “social media champion” approach </a:t>
            </a:r>
            <a:r>
              <a:rPr lang="en-US" sz="2400" b="1" dirty="0"/>
              <a:t>takes strategies to a more advanced level. A designated team is in charge of the organization’s overall social media presence. The team also creates an official social media policy and guidelines for the organization. Larger social media projects typically use this strategy. Unlike the predictive practitioner strategy, this approach does not confine social media use to a particular department and considers social media messages across various functions.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ED4A15D-5E58-CFAA-B827-BB5C1ACBDF6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1223938084"/>
      </p:ext>
    </p:extLst>
  </p:cSld>
  <p:clrMapOvr>
    <a:masterClrMapping/>
  </p:clrMapOvr>
  <mc:AlternateContent xmlns:mc="http://schemas.openxmlformats.org/markup-compatibility/2006" xmlns:p14="http://schemas.microsoft.com/office/powerpoint/2010/main">
    <mc:Choice Requires="p14">
      <p:transition p14:dur="10" advTm="43050"/>
    </mc:Choice>
    <mc:Fallback xmlns="">
      <p:transition advTm="43050"/>
    </mc:Fallback>
  </mc:AlternateContent>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31983"/>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400" b="1" dirty="0">
                <a:solidFill>
                  <a:srgbClr val="C00000"/>
                </a:solidFill>
              </a:rPr>
              <a:t>(Cont’d)</a:t>
            </a:r>
            <a:endParaRPr lang="en-US" sz="2400" b="1" dirty="0"/>
          </a:p>
          <a:p>
            <a:pPr algn="just"/>
            <a:r>
              <a:rPr lang="en-US" sz="2300" b="1" dirty="0">
                <a:solidFill>
                  <a:srgbClr val="C00000"/>
                </a:solidFill>
              </a:rPr>
              <a:t>The “social media transformer” strategy </a:t>
            </a:r>
            <a:r>
              <a:rPr lang="en-US" sz="2300" b="1" dirty="0"/>
              <a:t>targets both internal and external audiences by launching large-scale projects that involve multiple departments. As with the social media champion approach, a team is devoted to planning, creating, and launching the organization’s social media projects. However, these projects are usually larger and more advanced than those using the social media champion approach. This strategy specifically considers how social media can influence business strategy, brand, and culture.</a:t>
            </a:r>
          </a:p>
          <a:p>
            <a:pPr algn="just"/>
            <a:r>
              <a:rPr lang="en-US" sz="2300" b="1" dirty="0">
                <a:solidFill>
                  <a:srgbClr val="C00000"/>
                </a:solidFill>
              </a:rPr>
              <a:t>Organizations can use multiple approaches </a:t>
            </a:r>
            <a:r>
              <a:rPr lang="en-US" sz="2300" b="1" dirty="0"/>
              <a:t>when designing a social media message. What is important is that they carefully consider their approach before posting any content to social media platforms.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EE635271-D7D6-3C64-4C04-3088CE822FC1}"/>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1762640743"/>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Social Media Messages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group of people talking&#10;&#10;Description automatically generated">
            <a:extLst>
              <a:ext uri="{FF2B5EF4-FFF2-40B4-BE49-F238E27FC236}">
                <a16:creationId xmlns:a16="http://schemas.microsoft.com/office/drawing/2014/main" id="{19365994-8633-6DAA-0113-987A60F217E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28472" y="2357529"/>
            <a:ext cx="3693013" cy="3037801"/>
          </a:xfrm>
          <a:prstGeom prst="rect">
            <a:avLst/>
          </a:prstGeom>
        </p:spPr>
      </p:pic>
    </p:spTree>
    <p:extLst>
      <p:ext uri="{BB962C8B-B14F-4D97-AF65-F5344CB8AC3E}">
        <p14:creationId xmlns:p14="http://schemas.microsoft.com/office/powerpoint/2010/main" val="1964101033"/>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862870"/>
          </a:xfrm>
          <a:prstGeom prst="rect">
            <a:avLst/>
          </a:prstGeom>
          <a:noFill/>
        </p:spPr>
        <p:txBody>
          <a:bodyPr wrap="square" rtlCol="0">
            <a:spAutoFit/>
          </a:bodyPr>
          <a:lstStyle/>
          <a:p>
            <a:r>
              <a:rPr lang="en-US" sz="2600" b="1" dirty="0">
                <a:solidFill>
                  <a:srgbClr val="C00000"/>
                </a:solidFill>
              </a:rPr>
              <a:t>Creating social media messages</a:t>
            </a:r>
          </a:p>
          <a:p>
            <a:pPr algn="just"/>
            <a:r>
              <a:rPr lang="en-US" sz="2600" b="1" dirty="0"/>
              <a:t>The goal of creating social media messages is not only </a:t>
            </a:r>
            <a:r>
              <a:rPr lang="en-US" sz="2600" b="1" dirty="0">
                <a:solidFill>
                  <a:srgbClr val="C00000"/>
                </a:solidFill>
              </a:rPr>
              <a:t>to reach your audience</a:t>
            </a:r>
            <a:r>
              <a:rPr lang="en-US" sz="2600" b="1" dirty="0"/>
              <a:t>, but also </a:t>
            </a:r>
            <a:r>
              <a:rPr lang="en-US" sz="2600" b="1" dirty="0">
                <a:solidFill>
                  <a:srgbClr val="C00000"/>
                </a:solidFill>
              </a:rPr>
              <a:t>to achieve an intended effect</a:t>
            </a:r>
            <a:r>
              <a:rPr lang="en-US" sz="2600" b="1" dirty="0"/>
              <a:t>. </a:t>
            </a:r>
          </a:p>
          <a:p>
            <a:pPr algn="just"/>
            <a:r>
              <a:rPr lang="en-US" sz="2600" b="1" dirty="0"/>
              <a:t>Proper </a:t>
            </a:r>
            <a:r>
              <a:rPr lang="en-US" sz="2600" b="1" dirty="0">
                <a:solidFill>
                  <a:srgbClr val="C00000"/>
                </a:solidFill>
              </a:rPr>
              <a:t>grammar and punctuation </a:t>
            </a:r>
            <a:r>
              <a:rPr lang="en-US" sz="2600" b="1" dirty="0"/>
              <a:t>are important in social media writing, as is </a:t>
            </a:r>
            <a:r>
              <a:rPr lang="en-US" sz="2600" b="1" dirty="0">
                <a:solidFill>
                  <a:srgbClr val="C00000"/>
                </a:solidFill>
              </a:rPr>
              <a:t>accuracy</a:t>
            </a:r>
            <a:r>
              <a:rPr lang="en-US" sz="2600" b="1" dirty="0"/>
              <a:t>. </a:t>
            </a:r>
          </a:p>
          <a:p>
            <a:pPr algn="just"/>
            <a:r>
              <a:rPr lang="en-US" sz="2600" b="1" dirty="0"/>
              <a:t>A careless error could undermine the credibility of your brand. Here are a few other factors to consider when creating social media messages.</a:t>
            </a:r>
          </a:p>
          <a:p>
            <a:pPr marL="914400" lvl="1" indent="-457200">
              <a:buFont typeface="+mj-lt"/>
              <a:buAutoNum type="arabicPeriod"/>
            </a:pPr>
            <a:r>
              <a:rPr lang="en-US" sz="2600" b="1" i="1" dirty="0">
                <a:solidFill>
                  <a:srgbClr val="0070C0"/>
                </a:solidFill>
              </a:rPr>
              <a:t>Engagement, engagement, engagement</a:t>
            </a:r>
            <a:endParaRPr lang="en-US" sz="2600" b="1" dirty="0">
              <a:solidFill>
                <a:srgbClr val="0070C0"/>
              </a:solidFill>
            </a:endParaRPr>
          </a:p>
          <a:p>
            <a:pPr marL="914400" lvl="1" indent="-457200">
              <a:buFont typeface="+mj-lt"/>
              <a:buAutoNum type="arabicPeriod"/>
            </a:pPr>
            <a:r>
              <a:rPr lang="en-US" sz="2600" b="1" i="1" dirty="0">
                <a:solidFill>
                  <a:srgbClr val="0070C0"/>
                </a:solidFill>
              </a:rPr>
              <a:t>Consistency</a:t>
            </a:r>
            <a:endParaRPr lang="en-US" sz="2600" b="1" dirty="0">
              <a:solidFill>
                <a:srgbClr val="0070C0"/>
              </a:solidFill>
            </a:endParaRPr>
          </a:p>
          <a:p>
            <a:pPr marL="914400" lvl="1" indent="-457200">
              <a:buFont typeface="+mj-lt"/>
              <a:buAutoNum type="arabicPeriod"/>
            </a:pPr>
            <a:r>
              <a:rPr lang="en-US" sz="2600" b="1" i="1" dirty="0">
                <a:solidFill>
                  <a:srgbClr val="0070C0"/>
                </a:solidFill>
              </a:rPr>
              <a:t>Concise writing</a:t>
            </a:r>
            <a:endParaRPr lang="en-US" sz="2600" b="1" dirty="0">
              <a:solidFill>
                <a:srgbClr val="0070C0"/>
              </a:solidFill>
            </a:endParaRPr>
          </a:p>
          <a:p>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5375559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24315"/>
          </a:xfrm>
          <a:prstGeom prst="rect">
            <a:avLst/>
          </a:prstGeom>
          <a:noFill/>
        </p:spPr>
        <p:txBody>
          <a:bodyPr wrap="square" rtlCol="0">
            <a:spAutoFit/>
          </a:bodyPr>
          <a:lstStyle/>
          <a:p>
            <a:r>
              <a:rPr lang="en-US" sz="2400" b="1" dirty="0">
                <a:solidFill>
                  <a:srgbClr val="C00000"/>
                </a:solidFill>
              </a:rPr>
              <a:t>Engagement, engagement, engagement</a:t>
            </a:r>
            <a:endParaRPr lang="en-US" sz="2400" b="1" dirty="0"/>
          </a:p>
          <a:p>
            <a:pPr algn="just"/>
            <a:r>
              <a:rPr lang="en-US" sz="2400" b="1" dirty="0"/>
              <a:t>More than many forms of communication, </a:t>
            </a:r>
            <a:r>
              <a:rPr lang="en-US" sz="2400" b="1" dirty="0">
                <a:solidFill>
                  <a:srgbClr val="C00000"/>
                </a:solidFill>
              </a:rPr>
              <a:t>social media messages </a:t>
            </a:r>
            <a:r>
              <a:rPr lang="en-US" sz="2400" b="1" dirty="0"/>
              <a:t>need to </a:t>
            </a:r>
            <a:r>
              <a:rPr lang="en-US" sz="2400" b="1" dirty="0">
                <a:solidFill>
                  <a:srgbClr val="C00000"/>
                </a:solidFill>
              </a:rPr>
              <a:t>motivate the audience to engage with the content</a:t>
            </a:r>
            <a:r>
              <a:rPr lang="en-US" sz="2400" b="1" dirty="0"/>
              <a:t>. Several </a:t>
            </a:r>
            <a:r>
              <a:rPr lang="en-US" sz="2400" b="1" dirty="0">
                <a:solidFill>
                  <a:srgbClr val="C00000"/>
                </a:solidFill>
              </a:rPr>
              <a:t>strategies</a:t>
            </a:r>
            <a:r>
              <a:rPr lang="en-US" sz="2400" b="1" dirty="0"/>
              <a:t> can encourage engagement, </a:t>
            </a:r>
            <a:r>
              <a:rPr lang="en-US" sz="2400" b="1" dirty="0">
                <a:solidFill>
                  <a:srgbClr val="C00000"/>
                </a:solidFill>
              </a:rPr>
              <a:t>such as responding quickly to feedback </a:t>
            </a:r>
            <a:r>
              <a:rPr lang="en-US" sz="2400" b="1" dirty="0"/>
              <a:t>from audience members, </a:t>
            </a:r>
            <a:r>
              <a:rPr lang="en-US" sz="2400" b="1" dirty="0">
                <a:solidFill>
                  <a:srgbClr val="C00000"/>
                </a:solidFill>
              </a:rPr>
              <a:t>creating contests</a:t>
            </a:r>
            <a:r>
              <a:rPr lang="en-US" sz="2400" b="1" dirty="0"/>
              <a:t>, and </a:t>
            </a:r>
            <a:r>
              <a:rPr lang="en-US" sz="2400" b="1" dirty="0">
                <a:solidFill>
                  <a:srgbClr val="C00000"/>
                </a:solidFill>
              </a:rPr>
              <a:t>inviting the audience to respond to a question</a:t>
            </a:r>
            <a:r>
              <a:rPr lang="en-US" sz="2400" b="1" dirty="0"/>
              <a:t>. Including </a:t>
            </a:r>
            <a:r>
              <a:rPr lang="en-US" sz="2400" b="1" dirty="0">
                <a:solidFill>
                  <a:srgbClr val="C00000"/>
                </a:solidFill>
              </a:rPr>
              <a:t>photos and videos </a:t>
            </a:r>
            <a:r>
              <a:rPr lang="en-US" sz="2400" b="1" dirty="0"/>
              <a:t>in social media posts substantially increases engagement, as does </a:t>
            </a:r>
            <a:r>
              <a:rPr lang="en-US" sz="2400" b="1" dirty="0">
                <a:solidFill>
                  <a:srgbClr val="C00000"/>
                </a:solidFill>
              </a:rPr>
              <a:t>integrating trending topics</a:t>
            </a:r>
            <a:r>
              <a:rPr lang="en-US" sz="2400" b="1" dirty="0"/>
              <a:t>. </a:t>
            </a:r>
          </a:p>
          <a:p>
            <a:pPr algn="just"/>
            <a:r>
              <a:rPr lang="en-US" sz="2400" b="1" dirty="0"/>
              <a:t>This requires careful consideration and research that will pay off if the trending hashtags are chosen wisely. </a:t>
            </a:r>
          </a:p>
          <a:p>
            <a:pPr algn="just"/>
            <a:r>
              <a:rPr lang="en-US" sz="2400" b="1" dirty="0"/>
              <a:t>Hai Poke, a startup restaurant in Columbus, did this by tapping into the </a:t>
            </a:r>
            <a:r>
              <a:rPr lang="en-US" sz="2400" b="1" dirty="0" err="1"/>
              <a:t>Pokemon</a:t>
            </a:r>
            <a:r>
              <a:rPr lang="en-US" sz="2400" b="1" dirty="0"/>
              <a:t> Go craze in the summer of 2016. The restaurant launched a social media contest and created a fun, timely, interactive message.</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48423839"/>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person in a suit holding a phone&#10;&#10;Description automatically generated">
            <a:extLst>
              <a:ext uri="{FF2B5EF4-FFF2-40B4-BE49-F238E27FC236}">
                <a16:creationId xmlns:a16="http://schemas.microsoft.com/office/drawing/2014/main" id="{A1FB08C3-5CA0-030B-B211-842698BAA14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06348" y="1223156"/>
            <a:ext cx="5342502" cy="5634842"/>
          </a:xfrm>
          <a:prstGeom prst="rect">
            <a:avLst/>
          </a:prstGeom>
        </p:spPr>
      </p:pic>
      <p:sp>
        <p:nvSpPr>
          <p:cNvPr id="10" name="TextBox 9">
            <a:extLst>
              <a:ext uri="{FF2B5EF4-FFF2-40B4-BE49-F238E27FC236}">
                <a16:creationId xmlns:a16="http://schemas.microsoft.com/office/drawing/2014/main" id="{39161AFF-A40E-A332-8363-44C8218CA7CC}"/>
              </a:ext>
            </a:extLst>
          </p:cNvPr>
          <p:cNvSpPr txBox="1"/>
          <p:nvPr/>
        </p:nvSpPr>
        <p:spPr>
          <a:xfrm>
            <a:off x="2032171" y="4927921"/>
            <a:ext cx="2989784" cy="923330"/>
          </a:xfrm>
          <a:prstGeom prst="rect">
            <a:avLst/>
          </a:prstGeom>
          <a:noFill/>
        </p:spPr>
        <p:txBody>
          <a:bodyPr wrap="square">
            <a:spAutoFit/>
          </a:bodyPr>
          <a:lstStyle/>
          <a:p>
            <a:r>
              <a:rPr lang="en-US" b="1" dirty="0"/>
              <a:t>“Poké” social media campaign image from Hai Poké’s Facebook page.</a:t>
            </a:r>
          </a:p>
        </p:txBody>
      </p:sp>
    </p:spTree>
    <p:extLst>
      <p:ext uri="{BB962C8B-B14F-4D97-AF65-F5344CB8AC3E}">
        <p14:creationId xmlns:p14="http://schemas.microsoft.com/office/powerpoint/2010/main" val="1889406566"/>
      </p:ext>
    </p:extLst>
  </p:cSld>
  <p:clrMapOvr>
    <a:masterClrMapping/>
  </p:clrMapOvr>
  <mc:AlternateContent xmlns:mc="http://schemas.openxmlformats.org/markup-compatibility/2006" xmlns:p14="http://schemas.microsoft.com/office/powerpoint/2010/main">
    <mc:Choice Requires="p14">
      <p:transition p14:dur="10" advTm="32000"/>
    </mc:Choice>
    <mc:Fallback xmlns="">
      <p:transition advTm="32000"/>
    </mc:Fallback>
  </mc:AlternateContent>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108543"/>
          </a:xfrm>
          <a:prstGeom prst="rect">
            <a:avLst/>
          </a:prstGeom>
          <a:noFill/>
        </p:spPr>
        <p:txBody>
          <a:bodyPr wrap="square" rtlCol="0">
            <a:spAutoFit/>
          </a:bodyPr>
          <a:lstStyle/>
          <a:p>
            <a:pPr algn="just"/>
            <a:r>
              <a:rPr lang="en-US" sz="2800" b="1" dirty="0">
                <a:solidFill>
                  <a:srgbClr val="C00000"/>
                </a:solidFill>
              </a:rPr>
              <a:t>Consistency</a:t>
            </a:r>
          </a:p>
          <a:p>
            <a:pPr algn="just"/>
            <a:endParaRPr lang="en-US" sz="2800" b="1" dirty="0">
              <a:solidFill>
                <a:srgbClr val="C00000"/>
              </a:solidFill>
            </a:endParaRPr>
          </a:p>
          <a:p>
            <a:pPr algn="just"/>
            <a:r>
              <a:rPr lang="en-US" sz="2800" b="1" dirty="0"/>
              <a:t>The </a:t>
            </a:r>
            <a:r>
              <a:rPr lang="en-US" sz="2800" b="1" dirty="0">
                <a:solidFill>
                  <a:srgbClr val="C00000"/>
                </a:solidFill>
              </a:rPr>
              <a:t>core message </a:t>
            </a:r>
            <a:r>
              <a:rPr lang="en-US" sz="2800" b="1" dirty="0"/>
              <a:t>needs to be articulated </a:t>
            </a:r>
            <a:r>
              <a:rPr lang="en-US" sz="2800" b="1" dirty="0">
                <a:solidFill>
                  <a:srgbClr val="C00000"/>
                </a:solidFill>
              </a:rPr>
              <a:t>across all social media platforms </a:t>
            </a:r>
            <a:r>
              <a:rPr lang="en-US" sz="2800" b="1" dirty="0"/>
              <a:t>in a </a:t>
            </a:r>
            <a:r>
              <a:rPr lang="en-US" sz="2800" b="1" dirty="0">
                <a:solidFill>
                  <a:srgbClr val="C00000"/>
                </a:solidFill>
              </a:rPr>
              <a:t>consistent way </a:t>
            </a:r>
            <a:r>
              <a:rPr lang="en-US" sz="2800" b="1" dirty="0"/>
              <a:t>that conveys </a:t>
            </a:r>
            <a:r>
              <a:rPr lang="en-US" sz="2800" b="1" dirty="0">
                <a:solidFill>
                  <a:srgbClr val="C00000"/>
                </a:solidFill>
              </a:rPr>
              <a:t>a unified voice</a:t>
            </a:r>
            <a:r>
              <a:rPr lang="en-US" sz="2800" b="1" dirty="0"/>
              <a:t>. </a:t>
            </a:r>
          </a:p>
          <a:p>
            <a:pPr algn="just"/>
            <a:endParaRPr lang="en-US" sz="2800" b="1" dirty="0"/>
          </a:p>
          <a:p>
            <a:pPr algn="just"/>
            <a:r>
              <a:rPr lang="en-US" sz="2800" b="1" dirty="0"/>
              <a:t>The message also needs to </a:t>
            </a:r>
            <a:r>
              <a:rPr lang="en-US" sz="2800" b="1" dirty="0">
                <a:solidFill>
                  <a:srgbClr val="C00000"/>
                </a:solidFill>
              </a:rPr>
              <a:t>reflect the brand image</a:t>
            </a:r>
            <a:r>
              <a:rPr lang="en-US" sz="2800" b="1" dirty="0"/>
              <a:t>; in other words, it should </a:t>
            </a:r>
            <a:r>
              <a:rPr lang="en-US" sz="2800" b="1" dirty="0">
                <a:solidFill>
                  <a:srgbClr val="C00000"/>
                </a:solidFill>
              </a:rPr>
              <a:t>reinforce the brand “feel” or personality</a:t>
            </a:r>
            <a:r>
              <a:rPr lang="en-US" sz="2800" b="1" dirty="0"/>
              <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95130963"/>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01205"/>
          </a:xfrm>
          <a:prstGeom prst="rect">
            <a:avLst/>
          </a:prstGeom>
          <a:noFill/>
        </p:spPr>
        <p:txBody>
          <a:bodyPr wrap="square" rtlCol="0">
            <a:spAutoFit/>
          </a:bodyPr>
          <a:lstStyle/>
          <a:p>
            <a:pPr algn="just"/>
            <a:r>
              <a:rPr lang="en-US" sz="2800" b="1" dirty="0">
                <a:solidFill>
                  <a:srgbClr val="C00000"/>
                </a:solidFill>
              </a:rPr>
              <a:t>Concise writing</a:t>
            </a:r>
          </a:p>
          <a:p>
            <a:pPr algn="just"/>
            <a:endParaRPr lang="en-US" sz="2800" b="1" dirty="0"/>
          </a:p>
          <a:p>
            <a:pPr algn="just"/>
            <a:r>
              <a:rPr lang="en-US" sz="2800" b="1" dirty="0"/>
              <a:t>Similar to news writing, social media writing is straightforward. Because you’re competing against countless other messages in the social media sphere, you do not have much time and space to capture the audience’s attention. </a:t>
            </a:r>
          </a:p>
          <a:p>
            <a:pPr algn="just"/>
            <a:r>
              <a:rPr lang="en-US" sz="2800" b="1" dirty="0"/>
              <a:t>This is especially the case with Twitter, with its current 140-character limit. You have to think carefully not only about what the message will say but how to say it in a concise manner that has the intended effect.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055993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a plan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icture containing text, screenshot, font, cartoon&#10;&#10;Description automatically generated">
            <a:extLst>
              <a:ext uri="{FF2B5EF4-FFF2-40B4-BE49-F238E27FC236}">
                <a16:creationId xmlns:a16="http://schemas.microsoft.com/office/drawing/2014/main" id="{C2D336A2-6E19-BE26-2C83-9102D503AD27}"/>
              </a:ext>
            </a:extLst>
          </p:cNvPr>
          <p:cNvPicPr>
            <a:picLocks noChangeAspect="1"/>
          </p:cNvPicPr>
          <p:nvPr/>
        </p:nvPicPr>
        <p:blipFill rotWithShape="1">
          <a:blip r:embed="rId7">
            <a:extLst>
              <a:ext uri="{28A0092B-C50C-407E-A947-70E740481C1C}">
                <a14:useLocalDpi xmlns:a14="http://schemas.microsoft.com/office/drawing/2010/main" val="0"/>
              </a:ext>
            </a:extLst>
          </a:blip>
          <a:srcRect t="31979"/>
          <a:stretch/>
        </p:blipFill>
        <p:spPr>
          <a:xfrm>
            <a:off x="3500572" y="2420186"/>
            <a:ext cx="5107342" cy="2992582"/>
          </a:xfrm>
          <a:prstGeom prst="rect">
            <a:avLst/>
          </a:prstGeom>
        </p:spPr>
      </p:pic>
    </p:spTree>
    <p:extLst>
      <p:ext uri="{BB962C8B-B14F-4D97-AF65-F5344CB8AC3E}">
        <p14:creationId xmlns:p14="http://schemas.microsoft.com/office/powerpoint/2010/main" val="3784333019"/>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908762"/>
          </a:xfrm>
          <a:prstGeom prst="rect">
            <a:avLst/>
          </a:prstGeom>
          <a:noFill/>
        </p:spPr>
        <p:txBody>
          <a:bodyPr wrap="square" rtlCol="0">
            <a:spAutoFit/>
          </a:bodyPr>
          <a:lstStyle/>
          <a:p>
            <a:r>
              <a:rPr lang="en-US" sz="2800" b="1" dirty="0">
                <a:solidFill>
                  <a:srgbClr val="C00000"/>
                </a:solidFill>
              </a:rPr>
              <a:t>Develop an Integrated Crisis Communications Plan</a:t>
            </a:r>
          </a:p>
          <a:p>
            <a:endParaRPr lang="en-US" sz="2800" b="1" dirty="0">
              <a:solidFill>
                <a:srgbClr val="C00000"/>
              </a:solidFill>
            </a:endParaRPr>
          </a:p>
          <a:p>
            <a:pPr marL="1258888" indent="-457200">
              <a:buAutoNum type="arabicPeriod"/>
            </a:pPr>
            <a:r>
              <a:rPr lang="en-US" sz="2800" b="1" dirty="0"/>
              <a:t>Create a crisis communications team</a:t>
            </a:r>
          </a:p>
          <a:p>
            <a:pPr marL="1258888" indent="-457200">
              <a:buFontTx/>
              <a:buAutoNum type="arabicPeriod"/>
            </a:pPr>
            <a:r>
              <a:rPr lang="en-US" sz="2800" b="1" dirty="0"/>
              <a:t>Be prepared for different crisis scenarios</a:t>
            </a:r>
          </a:p>
          <a:p>
            <a:pPr marL="1258888" indent="-457200">
              <a:buFontTx/>
              <a:buAutoNum type="arabicPeriod"/>
            </a:pPr>
            <a:r>
              <a:rPr lang="en-US" sz="2800" b="1" dirty="0"/>
              <a:t>Develop your crisis assessment criteria</a:t>
            </a:r>
          </a:p>
          <a:p>
            <a:pPr marL="1258888" indent="-457200">
              <a:buFontTx/>
              <a:buAutoNum type="arabicPeriod"/>
            </a:pPr>
            <a:r>
              <a:rPr lang="en-US" sz="2800" b="1" dirty="0"/>
              <a:t>List communication and notification steps</a:t>
            </a:r>
          </a:p>
          <a:p>
            <a:pPr marL="1258888" indent="-457200">
              <a:buFontTx/>
              <a:buAutoNum type="arabicPeriod"/>
            </a:pPr>
            <a:r>
              <a:rPr lang="en-US" sz="2800" b="1" dirty="0"/>
              <a:t>Determine account access, policies and procedures</a:t>
            </a:r>
          </a:p>
          <a:p>
            <a:pPr marL="1258888" indent="-457200">
              <a:buFontTx/>
              <a:buAutoNum type="arabicPeriod"/>
            </a:pPr>
            <a:r>
              <a:rPr lang="en-US" sz="2800" b="1" dirty="0"/>
              <a:t>Get team and leadership buy-in for your plan</a:t>
            </a:r>
          </a:p>
          <a:p>
            <a:pPr marL="457200" indent="-457200">
              <a:buAutoNum type="arabicPeriod"/>
            </a:pP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8063948"/>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pPr marL="457200" indent="-457200">
              <a:buAutoNum type="arabicPeriod"/>
            </a:pPr>
            <a:r>
              <a:rPr lang="en-US" sz="2400" b="1" dirty="0"/>
              <a:t>Create a crisis communications team</a:t>
            </a:r>
          </a:p>
          <a:p>
            <a:pPr marL="342900" indent="-342900" algn="just">
              <a:buFont typeface="Arial" panose="020B0604020202020204" pitchFamily="34" charset="0"/>
              <a:buChar char="•"/>
            </a:pPr>
            <a:r>
              <a:rPr lang="en-US" sz="2200" b="1" dirty="0"/>
              <a:t>Crisis communications team leader (CCTL): </a:t>
            </a:r>
            <a:r>
              <a:rPr lang="en-US" sz="2200" dirty="0"/>
              <a:t>Responsible for coordinating the team’s response, overseeing message development, scheduling crisis communications team meetings and facilitating approvals with senior leadership. This may be a senior communications leader within your organization.</a:t>
            </a:r>
          </a:p>
          <a:p>
            <a:pPr marL="342900" indent="-342900" algn="just">
              <a:buFont typeface="Arial" panose="020B0604020202020204" pitchFamily="34" charset="0"/>
              <a:buChar char="•"/>
            </a:pPr>
            <a:r>
              <a:rPr lang="en-US" sz="2200" b="1" dirty="0"/>
              <a:t>Crisis communications coordinator (CCC): </a:t>
            </a:r>
            <a:r>
              <a:rPr lang="en-US" sz="2200" dirty="0"/>
              <a:t>In the event of a larger crisis, this person will assist the CCTL with prioritizing the team’s responsibilities and project managing a response. They will liaise with all of the communications team leaders: social, PR, internal communication, investor relations, customer marketing, etc. This may be a communications manager from any discipline or your social team lead.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46147359"/>
      </p:ext>
    </p:extLst>
  </p:cSld>
  <p:clrMapOvr>
    <a:masterClrMapping/>
  </p:clrMapOvr>
  <mc:AlternateContent xmlns:mc="http://schemas.openxmlformats.org/markup-compatibility/2006" xmlns:p14="http://schemas.microsoft.com/office/powerpoint/2010/main">
    <mc:Choice Requires="p14">
      <p:transition p14:dur="10" advTm="127000"/>
    </mc:Choice>
    <mc:Fallback xmlns="">
      <p:transition advTm="127000"/>
    </mc:Fallback>
  </mc:AlternateContent>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80485"/>
          </a:xfrm>
          <a:prstGeom prst="rect">
            <a:avLst/>
          </a:prstGeom>
          <a:noFill/>
        </p:spPr>
        <p:txBody>
          <a:bodyPr wrap="square" rtlCol="0">
            <a:spAutoFit/>
          </a:bodyPr>
          <a:lstStyle/>
          <a:p>
            <a:r>
              <a:rPr lang="en-US" sz="2400" b="1" dirty="0">
                <a:solidFill>
                  <a:srgbClr val="C00000"/>
                </a:solidFill>
              </a:rPr>
              <a:t>Develop an Integrated Crisis Communications Plan</a:t>
            </a:r>
          </a:p>
          <a:p>
            <a:pPr marL="457200" indent="-457200">
              <a:buAutoNum type="arabicPeriod"/>
            </a:pPr>
            <a:r>
              <a:rPr lang="en-US" sz="2400" b="1" dirty="0"/>
              <a:t>Create a crisis communications team (Cont’d)</a:t>
            </a:r>
          </a:p>
          <a:p>
            <a:pPr marL="342900" indent="-342900" algn="just">
              <a:buFont typeface="Arial" panose="020B0604020202020204" pitchFamily="34" charset="0"/>
              <a:buChar char="•"/>
            </a:pPr>
            <a:r>
              <a:rPr lang="en-US" sz="2200" b="1" dirty="0"/>
              <a:t>Final approver: </a:t>
            </a:r>
            <a:r>
              <a:rPr lang="en-US" sz="2200" dirty="0"/>
              <a:t>This person is a high-ranking executive and will provide final approval on all publicly disseminated information. They will also act as a spokesperson when necessary, whether in media statements or social content </a:t>
            </a:r>
            <a:r>
              <a:rPr lang="en-US" sz="2200" b="1" dirty="0"/>
              <a:t>that’s part of your response.</a:t>
            </a:r>
          </a:p>
          <a:p>
            <a:pPr marL="342900" indent="-342900" algn="just">
              <a:buFont typeface="Arial" panose="020B0604020202020204" pitchFamily="34" charset="0"/>
              <a:buChar char="•"/>
            </a:pPr>
            <a:r>
              <a:rPr lang="en-US" sz="2200" b="1" dirty="0"/>
              <a:t>Legal counsel: </a:t>
            </a:r>
            <a:r>
              <a:rPr lang="en-US" sz="2200" dirty="0"/>
              <a:t>This team member’s role is straightforward—they provide legal advice on communication strategies and the business impact of a given situation, and they approve formal company statements and/or the company’s messaging.</a:t>
            </a:r>
          </a:p>
          <a:p>
            <a:pPr marL="342900" indent="-342900" algn="just">
              <a:buFont typeface="Arial" panose="020B0604020202020204" pitchFamily="34" charset="0"/>
              <a:buChar char="•"/>
            </a:pPr>
            <a:r>
              <a:rPr lang="en-US" sz="2200" b="1" dirty="0"/>
              <a:t>IT and/or security: </a:t>
            </a:r>
            <a:r>
              <a:rPr lang="en-US" sz="2200" dirty="0"/>
              <a:t>This person will coordinate any technology needed to manage the situation and lead the investigation of any physical security issues.</a:t>
            </a:r>
          </a:p>
          <a:p>
            <a:pPr algn="just">
              <a:lnSpc>
                <a:spcPts val="1800"/>
              </a:lnSpc>
            </a:pPr>
            <a:r>
              <a:rPr lang="en-US" sz="2000" b="1" i="1" dirty="0">
                <a:solidFill>
                  <a:srgbClr val="7030A0"/>
                </a:solidFill>
              </a:rPr>
              <a:t>Of course, add other roles or executives from other functions as it applies to your organization. Your plan should include each team member’s name, role, contact information (work and home/personal) and who will serve as a backup if they are unavailable.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1968466"/>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78094"/>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a:t>
            </a:r>
          </a:p>
          <a:p>
            <a:pPr algn="just"/>
            <a:r>
              <a:rPr lang="en-US" sz="2200" b="1" dirty="0"/>
              <a:t>It’s impossible to know exactly what crises may come up. </a:t>
            </a:r>
            <a:r>
              <a:rPr lang="en-US" sz="2200" b="1" dirty="0">
                <a:solidFill>
                  <a:srgbClr val="C00000"/>
                </a:solidFill>
              </a:rPr>
              <a:t>The way </a:t>
            </a:r>
            <a:r>
              <a:rPr lang="en-US" sz="2200" b="1" dirty="0"/>
              <a:t>every company had </a:t>
            </a:r>
            <a:r>
              <a:rPr lang="en-US" sz="2200" b="1" dirty="0">
                <a:solidFill>
                  <a:srgbClr val="C00000"/>
                </a:solidFill>
              </a:rPr>
              <a:t>to handle communications </a:t>
            </a:r>
            <a:r>
              <a:rPr lang="en-US" sz="2200" b="1" dirty="0"/>
              <a:t>over the last few years </a:t>
            </a:r>
            <a:r>
              <a:rPr lang="en-US" sz="2200" b="1" dirty="0">
                <a:solidFill>
                  <a:srgbClr val="C00000"/>
                </a:solidFill>
              </a:rPr>
              <a:t>differed between industries, locations, products </a:t>
            </a:r>
            <a:r>
              <a:rPr lang="en-US" sz="2200" b="1" dirty="0"/>
              <a:t>and more. </a:t>
            </a:r>
          </a:p>
          <a:p>
            <a:pPr algn="just"/>
            <a:r>
              <a:rPr lang="en-US" sz="2400" b="1" i="1" dirty="0">
                <a:solidFill>
                  <a:srgbClr val="7030A0"/>
                </a:solidFill>
              </a:rPr>
              <a:t>That’s why it’s beneficial to you and your company to prepare for different potential crisis scenarios.</a:t>
            </a:r>
          </a:p>
          <a:p>
            <a:pPr marL="342900" indent="-342900" algn="just">
              <a:buFont typeface="Arial" panose="020B0604020202020204" pitchFamily="34" charset="0"/>
              <a:buChar char="•"/>
            </a:pPr>
            <a:endParaRPr lang="en-US" sz="2200" b="1" dirty="0"/>
          </a:p>
          <a:p>
            <a:pPr algn="just"/>
            <a:r>
              <a:rPr lang="en-US" sz="2200" b="1" dirty="0"/>
              <a:t>Identify what types of scenarios might emerge that could adversely impact your business. </a:t>
            </a:r>
            <a:r>
              <a:rPr lang="en-US" sz="2200" b="1" dirty="0">
                <a:solidFill>
                  <a:srgbClr val="C00000"/>
                </a:solidFill>
              </a:rPr>
              <a:t>List the types of events that could cause each type of crisis</a:t>
            </a:r>
            <a:r>
              <a:rPr lang="en-US" sz="2200" b="1" dirty="0"/>
              <a:t>, as well as the right member of your executive team to help your crisis communications team leader run point.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80374699"/>
      </p:ext>
    </p:extLst>
  </p:cSld>
  <p:clrMapOvr>
    <a:masterClrMapping/>
  </p:clrMapOvr>
  <mc:AlternateContent xmlns:mc="http://schemas.openxmlformats.org/markup-compatibility/2006" xmlns:p14="http://schemas.microsoft.com/office/powerpoint/2010/main">
    <mc:Choice Requires="p14">
      <p:transition p14:dur="10" advTm="97100"/>
    </mc:Choice>
    <mc:Fallback xmlns="">
      <p:transition advTm="97100"/>
    </mc:Fallback>
  </mc:AlternateContent>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78094"/>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 (Cont’d)</a:t>
            </a:r>
            <a:endParaRPr lang="en-US" sz="2200" b="1" dirty="0"/>
          </a:p>
          <a:p>
            <a:pPr algn="just"/>
            <a:r>
              <a:rPr lang="en-US" sz="2200" b="1" dirty="0"/>
              <a:t>Here’s an example of how you might list this information.</a:t>
            </a:r>
          </a:p>
          <a:p>
            <a:pPr algn="just"/>
            <a:r>
              <a:rPr lang="en-US" sz="2200" b="1" dirty="0">
                <a:solidFill>
                  <a:srgbClr val="00B0F0"/>
                </a:solidFill>
              </a:rPr>
              <a:t>Type of crisis: Business reputation</a:t>
            </a:r>
          </a:p>
          <a:p>
            <a:pPr marL="628650" indent="-342900" algn="just">
              <a:buFont typeface="Arial" panose="020B0604020202020204" pitchFamily="34" charset="0"/>
              <a:buChar char="•"/>
              <a:tabLst>
                <a:tab pos="569913" algn="l"/>
              </a:tabLst>
            </a:pPr>
            <a:r>
              <a:rPr lang="en-US" sz="2000" b="1" dirty="0">
                <a:solidFill>
                  <a:srgbClr val="C00000"/>
                </a:solidFill>
              </a:rPr>
              <a:t>Major product recall, failure or safety issue</a:t>
            </a:r>
          </a:p>
          <a:p>
            <a:pPr marL="628650" indent="-342900" algn="just">
              <a:tabLst>
                <a:tab pos="569913" algn="l"/>
              </a:tabLst>
            </a:pPr>
            <a:r>
              <a:rPr lang="en-US" sz="2000" b="1" dirty="0"/>
              <a:t>       	 Point person: CEO, chief product officer or head of product development for that line of business</a:t>
            </a:r>
          </a:p>
          <a:p>
            <a:pPr marL="628650" indent="-342900" algn="just">
              <a:buFont typeface="Arial" panose="020B0604020202020204" pitchFamily="34" charset="0"/>
              <a:buChar char="•"/>
              <a:tabLst>
                <a:tab pos="569913" algn="l"/>
              </a:tabLst>
            </a:pPr>
            <a:r>
              <a:rPr lang="en-US" sz="2000" b="1" dirty="0">
                <a:solidFill>
                  <a:srgbClr val="C00000"/>
                </a:solidFill>
              </a:rPr>
              <a:t>Leak of confidential information</a:t>
            </a:r>
          </a:p>
          <a:p>
            <a:pPr marL="628650" indent="-342900" algn="just">
              <a:tabLst>
                <a:tab pos="569913" algn="l"/>
              </a:tabLst>
            </a:pPr>
            <a:r>
              <a:rPr lang="en-US" sz="2000" b="1" dirty="0"/>
              <a:t>        	Point person: CEO or officer responsible for the relevant area of the business</a:t>
            </a:r>
          </a:p>
          <a:p>
            <a:pPr marL="628650" indent="-342900" algn="just">
              <a:buFont typeface="Arial" panose="020B0604020202020204" pitchFamily="34" charset="0"/>
              <a:buChar char="•"/>
              <a:tabLst>
                <a:tab pos="569913" algn="l"/>
              </a:tabLst>
            </a:pPr>
            <a:r>
              <a:rPr lang="en-US" sz="2000" b="1" dirty="0">
                <a:solidFill>
                  <a:srgbClr val="C00000"/>
                </a:solidFill>
              </a:rPr>
              <a:t>Controversial statements </a:t>
            </a:r>
            <a:r>
              <a:rPr lang="en-US" sz="2000" b="1" dirty="0"/>
              <a:t>by leadership or employee (on social media or elsewhere)</a:t>
            </a:r>
          </a:p>
          <a:p>
            <a:pPr marL="628650" indent="-342900" algn="just">
              <a:tabLst>
                <a:tab pos="569913" algn="l"/>
              </a:tabLst>
            </a:pPr>
            <a:r>
              <a:rPr lang="en-US" sz="2000" b="1" dirty="0"/>
              <a:t>       	 Point person: CEO if C-level; CMO or head of communications otherwise</a:t>
            </a:r>
          </a:p>
          <a:p>
            <a:pPr marL="628650" indent="-342900" algn="just">
              <a:buFont typeface="Arial" panose="020B0604020202020204" pitchFamily="34" charset="0"/>
              <a:buChar char="•"/>
              <a:tabLst>
                <a:tab pos="569913" algn="l"/>
              </a:tabLst>
            </a:pPr>
            <a:r>
              <a:rPr lang="en-US" sz="2000" b="1" dirty="0">
                <a:solidFill>
                  <a:srgbClr val="C00000"/>
                </a:solidFill>
              </a:rPr>
              <a:t>Offensive social media message </a:t>
            </a:r>
            <a:r>
              <a:rPr lang="en-US" sz="2000" b="1" dirty="0"/>
              <a:t>posted from brand account</a:t>
            </a:r>
          </a:p>
          <a:p>
            <a:pPr marL="628650" indent="-342900" algn="just">
              <a:tabLst>
                <a:tab pos="569913" algn="l"/>
              </a:tabLst>
            </a:pPr>
            <a:r>
              <a:rPr lang="en-US" sz="2000" b="1" dirty="0"/>
              <a:t>       	 Point person: CMO or head of communications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43654907"/>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 (Cont’d)</a:t>
            </a:r>
            <a:endParaRPr lang="en-US" sz="2200" b="1" dirty="0"/>
          </a:p>
          <a:p>
            <a:pPr algn="just"/>
            <a:r>
              <a:rPr lang="en-US" sz="2200" b="1" dirty="0"/>
              <a:t>Consider creating </a:t>
            </a:r>
            <a:r>
              <a:rPr lang="en-US" sz="2200" b="1" dirty="0">
                <a:solidFill>
                  <a:srgbClr val="C00000"/>
                </a:solidFill>
              </a:rPr>
              <a:t>templates for social media posts </a:t>
            </a:r>
            <a:r>
              <a:rPr lang="en-US" sz="2200" b="1" dirty="0"/>
              <a:t>you can use and adjust for each scenario. </a:t>
            </a:r>
            <a:r>
              <a:rPr lang="en-US" sz="2200" b="1" dirty="0">
                <a:solidFill>
                  <a:srgbClr val="C00000"/>
                </a:solidFill>
              </a:rPr>
              <a:t>Speed</a:t>
            </a:r>
            <a:r>
              <a:rPr lang="en-US" sz="2200" b="1" dirty="0"/>
              <a:t> is everything when it comes to communicating in a crisis. You don’t have to have all the information yet to put out a post that says, “We are currently investigating and will share more information as soon as we know more.” Brands that wait too long to respond to a crisis, or say nothing at all, appear indifferent or as if they have something to hide.</a:t>
            </a:r>
          </a:p>
          <a:p>
            <a:pPr algn="just"/>
            <a:endParaRPr lang="en-US" sz="2200" b="1" dirty="0"/>
          </a:p>
          <a:p>
            <a:pPr algn="just"/>
            <a:r>
              <a:rPr lang="en-US" sz="2200" b="1" dirty="0"/>
              <a:t>While crisis scenario planning may not be a pleasant exercise, doing it when your business isn’t at risk will give you one less worry in the event of an incident.</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35421064"/>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3. Develop your crisis assessment criteria</a:t>
            </a:r>
            <a:endParaRPr lang="en-US" sz="2200" b="1" dirty="0"/>
          </a:p>
          <a:p>
            <a:pPr algn="just"/>
            <a:r>
              <a:rPr lang="en-US" sz="2200" b="1" dirty="0"/>
              <a:t>The first step in managing a crisis is understanding </a:t>
            </a:r>
            <a:r>
              <a:rPr lang="en-US" sz="2200" b="1" dirty="0">
                <a:solidFill>
                  <a:srgbClr val="C00000"/>
                </a:solidFill>
              </a:rPr>
              <a:t>what happened and the severity </a:t>
            </a:r>
            <a:r>
              <a:rPr lang="en-US" sz="2200" b="1" dirty="0"/>
              <a:t>of the issue. Include a </a:t>
            </a:r>
            <a:r>
              <a:rPr lang="en-US" sz="2200" b="1" dirty="0">
                <a:solidFill>
                  <a:srgbClr val="C00000"/>
                </a:solidFill>
              </a:rPr>
              <a:t>list of crisis levels </a:t>
            </a:r>
            <a:r>
              <a:rPr lang="en-US" sz="2200" b="1" dirty="0"/>
              <a:t>and characteristics in your plan to help your team quickly ascertain the </a:t>
            </a:r>
            <a:r>
              <a:rPr lang="en-US" sz="2200" b="1" dirty="0">
                <a:solidFill>
                  <a:srgbClr val="C00000"/>
                </a:solidFill>
              </a:rPr>
              <a:t>appropriate level </a:t>
            </a:r>
            <a:r>
              <a:rPr lang="en-US" sz="2200" b="1" dirty="0"/>
              <a:t>of response when a crisis arises.</a:t>
            </a:r>
          </a:p>
          <a:p>
            <a:pPr algn="just"/>
            <a:endParaRPr lang="en-US" sz="2200" b="1" dirty="0"/>
          </a:p>
          <a:p>
            <a:pPr algn="just"/>
            <a:r>
              <a:rPr lang="en-US" sz="2200" b="1" dirty="0"/>
              <a:t>You might assign crisis severity levels ranging from level one (something that attracts very little attention) to level five (something that disrupts business and/or is an international news story). With this guidance, you can begin any crisis communications response planning by gathering the following information. This allows your crisis team leader to quickly identify the appropriate level and response.</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5473199"/>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55093"/>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3. Develop your crisis assessment criteria </a:t>
            </a:r>
            <a:r>
              <a:rPr lang="en-US" sz="2000" b="1" dirty="0"/>
              <a:t>(Cont’d)</a:t>
            </a:r>
            <a:endParaRPr lang="en-US" sz="2200" b="1" dirty="0"/>
          </a:p>
          <a:p>
            <a:pPr marL="800100" lvl="1" indent="-342900" algn="just">
              <a:buFont typeface="Arial" panose="020B0604020202020204" pitchFamily="34" charset="0"/>
              <a:buChar char="•"/>
            </a:pPr>
            <a:r>
              <a:rPr lang="en-US" sz="2200" b="1" dirty="0"/>
              <a:t>What happened and where?</a:t>
            </a:r>
          </a:p>
          <a:p>
            <a:pPr marL="800100" lvl="1" indent="-342900" algn="just">
              <a:buFont typeface="Arial" panose="020B0604020202020204" pitchFamily="34" charset="0"/>
              <a:buChar char="•"/>
            </a:pPr>
            <a:r>
              <a:rPr lang="en-US" sz="2200" b="1" dirty="0"/>
              <a:t>When did it happen?</a:t>
            </a:r>
          </a:p>
          <a:p>
            <a:pPr marL="800100" lvl="1" indent="-342900" algn="just">
              <a:buFont typeface="Arial" panose="020B0604020202020204" pitchFamily="34" charset="0"/>
              <a:buChar char="•"/>
            </a:pPr>
            <a:r>
              <a:rPr lang="en-US" sz="2200" b="1" dirty="0"/>
              <a:t>Who is involved?</a:t>
            </a:r>
          </a:p>
          <a:p>
            <a:pPr marL="800100" lvl="1" indent="-342900" algn="just">
              <a:buFont typeface="Arial" panose="020B0604020202020204" pitchFamily="34" charset="0"/>
              <a:buChar char="•"/>
            </a:pPr>
            <a:r>
              <a:rPr lang="en-US" sz="2200" b="1" dirty="0"/>
              <a:t>How did it happen?</a:t>
            </a:r>
          </a:p>
          <a:p>
            <a:pPr marL="800100" lvl="1" indent="-342900" algn="just">
              <a:buFont typeface="Arial" panose="020B0604020202020204" pitchFamily="34" charset="0"/>
              <a:buChar char="•"/>
            </a:pPr>
            <a:r>
              <a:rPr lang="en-US" sz="2200" b="1" dirty="0"/>
              <a:t>What is planned in response?</a:t>
            </a:r>
          </a:p>
          <a:p>
            <a:pPr marL="800100" lvl="1" indent="-342900" algn="just">
              <a:buFont typeface="Arial" panose="020B0604020202020204" pitchFamily="34" charset="0"/>
              <a:buChar char="•"/>
            </a:pPr>
            <a:r>
              <a:rPr lang="en-US" sz="2200" b="1" dirty="0"/>
              <a:t>How many people does this affect?</a:t>
            </a:r>
          </a:p>
          <a:p>
            <a:pPr marL="800100" lvl="1" indent="-342900" algn="just">
              <a:buFont typeface="Arial" panose="020B0604020202020204" pitchFamily="34" charset="0"/>
              <a:buChar char="•"/>
            </a:pPr>
            <a:r>
              <a:rPr lang="en-US" sz="2200" b="1" dirty="0"/>
              <a:t>How many people are aware?</a:t>
            </a:r>
            <a:endParaRPr lang="en-US" sz="2000" b="1" dirty="0"/>
          </a:p>
          <a:p>
            <a:pPr marL="0" lvl="1" algn="just"/>
            <a:r>
              <a:rPr lang="en-US" sz="2200" b="1" dirty="0"/>
              <a:t>An offensive Tweet may only rate a level one and require a smaller team with an appropriately scaled down response—but if social media alerts you to a dangerous product problem or food poisoning cases from one of your restaurants, you might be ringing the four- or five-alarm bell.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72862684"/>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4. List communication and notification steps</a:t>
            </a:r>
            <a:endParaRPr lang="en-US" sz="2200" b="1" dirty="0"/>
          </a:p>
          <a:p>
            <a:pPr marL="0" lvl="1" algn="just"/>
            <a:r>
              <a:rPr lang="en-US" sz="2200" b="1" dirty="0"/>
              <a:t>In this section of your plan, lay out what </a:t>
            </a:r>
            <a:r>
              <a:rPr lang="en-US" sz="2200" b="1" dirty="0">
                <a:solidFill>
                  <a:srgbClr val="C00000"/>
                </a:solidFill>
              </a:rPr>
              <a:t>the internal chain of communication</a:t>
            </a:r>
            <a:r>
              <a:rPr lang="en-US" sz="2200" b="1" dirty="0"/>
              <a:t> looks like when you need to activate your plan. Generally this would begin when a member of your crisis communications team is first informed of a potential crisis. They would notify the crisis communications team leader, and it would continue from there, depending on the type and severity of the crisis.</a:t>
            </a:r>
          </a:p>
          <a:p>
            <a:pPr marL="0" lvl="1" algn="just"/>
            <a:endParaRPr lang="en-US" sz="2200" b="1" dirty="0"/>
          </a:p>
          <a:p>
            <a:pPr marL="0" lvl="1" algn="just"/>
            <a:r>
              <a:rPr lang="en-US" sz="2200" b="1" dirty="0"/>
              <a:t>This can also include </a:t>
            </a:r>
            <a:r>
              <a:rPr lang="en-US" sz="2200" b="1" dirty="0">
                <a:solidFill>
                  <a:srgbClr val="C00000"/>
                </a:solidFill>
              </a:rPr>
              <a:t>best practices </a:t>
            </a:r>
            <a:r>
              <a:rPr lang="en-US" sz="2200" b="1" dirty="0"/>
              <a:t>for how the crisis communications team will stay in touch while managing the situation. For example, establish a daily stand-up meeting and create a temporary Slack channel or Meta Workplace Group that you’ll use for real-time communication.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95308717"/>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4. List communication and notification steps </a:t>
            </a:r>
            <a:r>
              <a:rPr lang="en-US" sz="2000" b="1" dirty="0"/>
              <a:t>(Cont’d)</a:t>
            </a:r>
            <a:endParaRPr lang="en-US" sz="2200" b="1" dirty="0"/>
          </a:p>
          <a:p>
            <a:pPr marL="0" lvl="1" algn="just"/>
            <a:r>
              <a:rPr lang="en-US" sz="2200" b="1" dirty="0"/>
              <a:t>Several types of common internal communication :</a:t>
            </a:r>
          </a:p>
          <a:p>
            <a:pPr marL="342900" lvl="1" indent="-342900" algn="just">
              <a:buFont typeface="Arial" panose="020B0604020202020204" pitchFamily="34" charset="0"/>
              <a:buChar char="•"/>
            </a:pPr>
            <a:r>
              <a:rPr lang="en-US" sz="2200" b="1" u="sng" dirty="0"/>
              <a:t>Informational communications</a:t>
            </a:r>
            <a:r>
              <a:rPr lang="en-US" sz="2200" b="1" dirty="0"/>
              <a:t>: These give employees context and insight into what is happening.</a:t>
            </a:r>
          </a:p>
          <a:p>
            <a:pPr marL="342900" lvl="1" indent="-342900" algn="just">
              <a:buFont typeface="Arial" panose="020B0604020202020204" pitchFamily="34" charset="0"/>
              <a:buChar char="•"/>
            </a:pPr>
            <a:r>
              <a:rPr lang="en-US" sz="2200" b="1" u="sng" dirty="0"/>
              <a:t>Actionable communications</a:t>
            </a:r>
            <a:r>
              <a:rPr lang="en-US" sz="2200" b="1" dirty="0"/>
              <a:t>: These share next steps needed from employees, from reminders to keep information confidential to reaching out to customers.</a:t>
            </a:r>
          </a:p>
          <a:p>
            <a:pPr marL="342900" lvl="1" indent="-342900" algn="just">
              <a:buFont typeface="Arial" panose="020B0604020202020204" pitchFamily="34" charset="0"/>
              <a:buChar char="•"/>
            </a:pPr>
            <a:r>
              <a:rPr lang="en-US" sz="2200" b="1" u="sng" dirty="0"/>
              <a:t>Status update</a:t>
            </a:r>
            <a:r>
              <a:rPr lang="en-US" sz="2200" b="1" dirty="0"/>
              <a:t>: These give employees an ongoing debrief on what is happening, as the situation unfolds.</a:t>
            </a:r>
          </a:p>
          <a:p>
            <a:pPr marL="0" lvl="1" algn="just"/>
            <a:endParaRPr lang="en-US" sz="2200" b="1" dirty="0"/>
          </a:p>
          <a:p>
            <a:pPr marL="0" lvl="1" algn="just"/>
            <a:r>
              <a:rPr lang="en-US" sz="2200" b="1" dirty="0"/>
              <a:t>Having a point person for employees helps keep conversations focused and reduces the risk of people turning to others or share information they shouldn’t.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772326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5. Determine account access, policies and procedures</a:t>
            </a:r>
            <a:endParaRPr lang="en-US" sz="2200" b="1" dirty="0"/>
          </a:p>
          <a:p>
            <a:pPr marL="0" lvl="1" algn="just"/>
            <a:r>
              <a:rPr lang="en-US" sz="2200" b="1" dirty="0"/>
              <a:t>Who has the password to your organization’s Twitter account? What’s the two-step verification code for accessing your Instagram natively? Where do you respond if your main communications channels are compromised?</a:t>
            </a:r>
          </a:p>
          <a:p>
            <a:pPr marL="0" lvl="1" algn="just"/>
            <a:endParaRPr lang="en-US" sz="2200" b="1" dirty="0"/>
          </a:p>
          <a:p>
            <a:pPr marL="0" lvl="1" algn="just"/>
            <a:r>
              <a:rPr lang="en-US" sz="2200" b="1" dirty="0"/>
              <a:t>As part of your social media governance model, you want to make sure others can securely have access to your core channels if you’re not able to assist. Build a central repository of policies, procedures and other documentation for an extra layer of security. That way you aren’t relying only on somebody’s memory in a high-pressure situation and you aren’t stalled if a team member can’t be reached.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074828"/>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570208"/>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6. Get team and leadership buy-in for your plan</a:t>
            </a:r>
          </a:p>
          <a:p>
            <a:endParaRPr lang="en-US" sz="2400" b="1" dirty="0"/>
          </a:p>
          <a:p>
            <a:pPr marL="0" lvl="1" algn="just"/>
            <a:r>
              <a:rPr lang="en-US" sz="2200" b="1" dirty="0"/>
              <a:t>The final step of creating a plan is making sure that the right people are aware and on board for their roles in managing a crisis. Share your plan with your direct manager and determine the best way to share with your organization’s leadership. Provide a window for feedback and, from there, make sure the plan is housed in an easy-to-access digital location like the policies and procedures section of your company’s intranet, central server or Wiki. Finally, review this plan on an annual basis to ensure your protocols and contact information remain up-to-date.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34496434"/>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Activate your social media plan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064" b="2064"/>
          <a:stretch/>
        </p:blipFill>
        <p:spPr>
          <a:xfrm>
            <a:off x="3384855" y="2612914"/>
            <a:ext cx="5223059" cy="2904310"/>
          </a:xfrm>
          <a:prstGeom prst="rect">
            <a:avLst/>
          </a:prstGeom>
        </p:spPr>
      </p:pic>
    </p:spTree>
    <p:extLst>
      <p:ext uri="{BB962C8B-B14F-4D97-AF65-F5344CB8AC3E}">
        <p14:creationId xmlns:p14="http://schemas.microsoft.com/office/powerpoint/2010/main" val="299772384"/>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693593"/>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t>When it’s time to activate your plan, Remember, you’re prepared for this—which gives you a strong foundation and clear sense of next steps.</a:t>
            </a:r>
          </a:p>
          <a:p>
            <a:pPr algn="just">
              <a:lnSpc>
                <a:spcPts val="2200"/>
              </a:lnSpc>
            </a:pPr>
            <a:r>
              <a:rPr lang="en-US" sz="2400" b="1" dirty="0"/>
              <a:t>Now, your job is to find a resolution and put your audience at ease. </a:t>
            </a:r>
            <a:endParaRPr lang="en-US" sz="2000" b="1" dirty="0"/>
          </a:p>
          <a:p>
            <a:pPr marL="457200" indent="-457200" algn="just">
              <a:lnSpc>
                <a:spcPts val="2200"/>
              </a:lnSpc>
              <a:buAutoNum type="arabicPeriod"/>
            </a:pPr>
            <a:r>
              <a:rPr lang="en-US" sz="2400" b="1" dirty="0">
                <a:solidFill>
                  <a:srgbClr val="C00000"/>
                </a:solidFill>
              </a:rPr>
              <a:t>Remain flexible</a:t>
            </a:r>
          </a:p>
          <a:p>
            <a:pPr algn="just">
              <a:lnSpc>
                <a:spcPts val="2200"/>
              </a:lnSpc>
            </a:pPr>
            <a:r>
              <a:rPr lang="en-US" sz="2400" dirty="0"/>
              <a:t>A social media crisis communications plan, of course, should cover the most crucial steps, but your team should also feel empowered to take actions that best suit the challenge at hand. Just keep all stakeholders in the loop if you deviate from the established plan.</a:t>
            </a:r>
          </a:p>
          <a:p>
            <a:pPr algn="just">
              <a:lnSpc>
                <a:spcPts val="2200"/>
              </a:lnSpc>
            </a:pPr>
            <a:r>
              <a:rPr lang="en-US" sz="2400" dirty="0"/>
              <a:t>This flexibility extends to how you handle your scheduled social messages. Many brands have their social posts queued several days or weeks in advance to promote an ongoing campaign or to provide a signal boost to evergreen content. When an emergency hits, turn off any scheduled messages. It doesn’t reflect well on a business to share serious information about a product recall, then have a funny Tweet go out an hour later.</a:t>
            </a:r>
          </a:p>
          <a:p>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62174261"/>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617098"/>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2. Develop a message protocol document</a:t>
            </a:r>
          </a:p>
          <a:p>
            <a:pPr algn="just">
              <a:lnSpc>
                <a:spcPts val="2200"/>
              </a:lnSpc>
            </a:pPr>
            <a:r>
              <a:rPr lang="en-US" sz="2400" dirty="0"/>
              <a:t>A social media crisis communications plan, of course, should cover the most you work with other communications stakeholders or the rest of your social team to plan your response, an agreed-upon message protocol document will be an invaluable resource.</a:t>
            </a:r>
          </a:p>
          <a:p>
            <a:pPr algn="just">
              <a:lnSpc>
                <a:spcPts val="2200"/>
              </a:lnSpc>
            </a:pPr>
            <a:r>
              <a:rPr lang="en-US" sz="2400" dirty="0"/>
              <a:t>Focus your social approach on responding to your community’s questions and fostering a sense of connection. Through this approach, you can position your brand as a leader, a pillar of support and source of helpful information—especially for larger, non-brand-specific crises.</a:t>
            </a:r>
          </a:p>
          <a:p>
            <a:pPr algn="just">
              <a:lnSpc>
                <a:spcPts val="2200"/>
              </a:lnSpc>
            </a:pPr>
            <a:r>
              <a:rPr lang="en-US" sz="2400" b="1" u="sng" dirty="0"/>
              <a:t>This document should outline:</a:t>
            </a:r>
          </a:p>
          <a:p>
            <a:pPr algn="just">
              <a:lnSpc>
                <a:spcPts val="2200"/>
              </a:lnSpc>
            </a:pPr>
            <a:r>
              <a:rPr lang="en-US" sz="2400" dirty="0"/>
              <a:t>    Your brand’s position, stance or formal response</a:t>
            </a:r>
          </a:p>
          <a:p>
            <a:pPr algn="just">
              <a:lnSpc>
                <a:spcPts val="2200"/>
              </a:lnSpc>
            </a:pPr>
            <a:r>
              <a:rPr lang="en-US" sz="2400" dirty="0"/>
              <a:t>    Your brand’s messaging strategy</a:t>
            </a:r>
          </a:p>
          <a:p>
            <a:pPr algn="just">
              <a:lnSpc>
                <a:spcPts val="2200"/>
              </a:lnSpc>
            </a:pPr>
            <a:r>
              <a:rPr lang="en-US" sz="2400" dirty="0"/>
              <a:t>    Approved social media copy to publish</a:t>
            </a:r>
          </a:p>
          <a:p>
            <a:pPr algn="just">
              <a:lnSpc>
                <a:spcPts val="2200"/>
              </a:lnSpc>
            </a:pPr>
            <a:r>
              <a:rPr lang="en-US" sz="2400" dirty="0"/>
              <a:t>    Approved social media messaging or 1:1 responses</a:t>
            </a:r>
          </a:p>
          <a:p>
            <a:pPr algn="just">
              <a:lnSpc>
                <a:spcPts val="2200"/>
              </a:lnSpc>
            </a:pP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60224968"/>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52841"/>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2. Develop a message protocol document</a:t>
            </a:r>
            <a:endParaRPr lang="en-US" sz="2400" dirty="0"/>
          </a:p>
          <a:p>
            <a:pPr algn="just">
              <a:lnSpc>
                <a:spcPts val="2200"/>
              </a:lnSpc>
            </a:pPr>
            <a:endParaRPr lang="en-US" sz="2400" dirty="0"/>
          </a:p>
          <a:p>
            <a:pPr algn="just">
              <a:lnSpc>
                <a:spcPts val="2200"/>
              </a:lnSpc>
            </a:pPr>
            <a:r>
              <a:rPr lang="en-US" sz="2400" dirty="0"/>
              <a:t>This document should be approved by the crisis communications team leader as well as your company’s legal team as needed. With your message protocol in place, you’ll be ready to communicate with your audience as soon as you get the green light.</a:t>
            </a:r>
          </a:p>
          <a:p>
            <a:pPr algn="just">
              <a:lnSpc>
                <a:spcPts val="2200"/>
              </a:lnSpc>
            </a:pPr>
            <a:endParaRPr lang="en-US" sz="2400" b="1" dirty="0"/>
          </a:p>
          <a:p>
            <a:pPr algn="just">
              <a:lnSpc>
                <a:spcPts val="2200"/>
              </a:lnSpc>
            </a:pPr>
            <a:r>
              <a:rPr lang="en-US" sz="2400" b="1" dirty="0"/>
              <a:t>Pro tip: </a:t>
            </a:r>
            <a:r>
              <a:rPr lang="en-US" sz="2400" dirty="0"/>
              <a:t>Having pre-approved social media copy for FAQs you receive during a crisis—even if a response just includes a snippet of copy and a link to a page that offers more information—is crucial. In Sprout, the Asset Library simplifies collaborative publishing by making all of your pre-approved, go-to answers easy to find.</a:t>
            </a:r>
          </a:p>
          <a:p>
            <a:pPr algn="just">
              <a:lnSpc>
                <a:spcPts val="2200"/>
              </a:lnSpc>
            </a:pP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0280951"/>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52841"/>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3. Set up your social media crisis communications operations </a:t>
            </a:r>
          </a:p>
          <a:p>
            <a:pPr algn="just">
              <a:lnSpc>
                <a:spcPts val="2200"/>
              </a:lnSpc>
            </a:pPr>
            <a:endParaRPr lang="en-US" sz="2400" dirty="0"/>
          </a:p>
          <a:p>
            <a:pPr algn="just">
              <a:lnSpc>
                <a:spcPts val="2200"/>
              </a:lnSpc>
            </a:pPr>
            <a:r>
              <a:rPr lang="en-US" sz="2400" dirty="0"/>
              <a:t>Next, you’ll want to establish your social media management plan and processes. On social, you’ll need to consider several factors:</a:t>
            </a:r>
          </a:p>
          <a:p>
            <a:pPr algn="just">
              <a:lnSpc>
                <a:spcPts val="2200"/>
              </a:lnSpc>
            </a:pPr>
            <a:endParaRPr lang="en-US" sz="2400" dirty="0"/>
          </a:p>
          <a:p>
            <a:pPr marL="342900" indent="-342900" algn="just">
              <a:lnSpc>
                <a:spcPts val="2200"/>
              </a:lnSpc>
              <a:buFont typeface="Arial" panose="020B0604020202020204" pitchFamily="34" charset="0"/>
              <a:buChar char="•"/>
            </a:pPr>
            <a:r>
              <a:rPr lang="en-US" sz="2400" b="1" dirty="0"/>
              <a:t>How you will publish information and which platforms to prioritize</a:t>
            </a:r>
          </a:p>
          <a:p>
            <a:pPr marL="342900" indent="-342900" algn="just">
              <a:lnSpc>
                <a:spcPts val="2200"/>
              </a:lnSpc>
              <a:buFont typeface="Arial" panose="020B0604020202020204" pitchFamily="34" charset="0"/>
              <a:buChar char="•"/>
            </a:pPr>
            <a:r>
              <a:rPr lang="en-US" sz="2400" b="1" dirty="0"/>
              <a:t>Communications going out on other channels (e.g. customer emails) and timing</a:t>
            </a:r>
          </a:p>
          <a:p>
            <a:pPr marL="342900" indent="-342900" algn="just">
              <a:lnSpc>
                <a:spcPts val="2200"/>
              </a:lnSpc>
              <a:buFont typeface="Arial" panose="020B0604020202020204" pitchFamily="34" charset="0"/>
              <a:buChar char="•"/>
            </a:pPr>
            <a:r>
              <a:rPr lang="en-US" sz="2400" b="1" dirty="0"/>
              <a:t>How you will manage and respond to inbound messages</a:t>
            </a:r>
          </a:p>
          <a:p>
            <a:pPr marL="342900" indent="-342900" algn="just">
              <a:lnSpc>
                <a:spcPts val="2200"/>
              </a:lnSpc>
              <a:buFont typeface="Arial" panose="020B0604020202020204" pitchFamily="34" charset="0"/>
              <a:buChar char="•"/>
            </a:pPr>
            <a:r>
              <a:rPr lang="en-US" sz="2400" b="1" dirty="0"/>
              <a:t>What language you will use in outbound communications</a:t>
            </a:r>
          </a:p>
          <a:p>
            <a:pPr marL="342900" indent="-342900" algn="just">
              <a:lnSpc>
                <a:spcPts val="2200"/>
              </a:lnSpc>
              <a:buFont typeface="Arial" panose="020B0604020202020204" pitchFamily="34" charset="0"/>
              <a:buChar char="•"/>
            </a:pPr>
            <a:r>
              <a:rPr lang="en-US" sz="2400" b="1" dirty="0"/>
              <a:t>Whether you will monitor any specific influencers amid the conversation</a:t>
            </a:r>
          </a:p>
          <a:p>
            <a:pPr marL="342900" indent="-342900" algn="just">
              <a:lnSpc>
                <a:spcPts val="2200"/>
              </a:lnSpc>
              <a:buFont typeface="Arial" panose="020B0604020202020204" pitchFamily="34" charset="0"/>
              <a:buChar char="•"/>
            </a:pPr>
            <a:r>
              <a:rPr lang="en-US" sz="2400" b="1" dirty="0"/>
              <a:t>How you will assess the situation (at the outset and through the end) and provide insights to the rest of your crisis communications team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38688102"/>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206455"/>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4. Choose the right platforms</a:t>
            </a:r>
          </a:p>
          <a:p>
            <a:pPr algn="just">
              <a:lnSpc>
                <a:spcPts val="2200"/>
              </a:lnSpc>
            </a:pPr>
            <a:endParaRPr lang="en-US" sz="2400" dirty="0"/>
          </a:p>
          <a:p>
            <a:pPr algn="just">
              <a:lnSpc>
                <a:spcPts val="2200"/>
              </a:lnSpc>
            </a:pPr>
            <a:r>
              <a:rPr lang="en-US" sz="2400" dirty="0"/>
              <a:t>Depending on the crisis at hand and the field you’re in, different social platforms may be better for distributing your messages. Know where your core audience is—and it may not just be on the biggest platforms.</a:t>
            </a:r>
          </a:p>
          <a:p>
            <a:pPr algn="just">
              <a:lnSpc>
                <a:spcPts val="2200"/>
              </a:lnSpc>
            </a:pPr>
            <a:endParaRPr lang="en-US" sz="2400" dirty="0"/>
          </a:p>
          <a:p>
            <a:pPr algn="just">
              <a:lnSpc>
                <a:spcPts val="2200"/>
              </a:lnSpc>
            </a:pPr>
            <a:r>
              <a:rPr lang="en-US" sz="2400" dirty="0"/>
              <a:t>The social platforms of choice should also make sense for the situation: a fire at one of your facilities may require immediate notification on Facebook, Instagram and Twitter, whereas a response to an insensitive public comment about an employee might require messaging on LinkedIn and Facebook.</a:t>
            </a: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9052069"/>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617098"/>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5. Manage and engage with inbound messages</a:t>
            </a:r>
          </a:p>
          <a:p>
            <a:pPr algn="just">
              <a:lnSpc>
                <a:spcPts val="2200"/>
              </a:lnSpc>
            </a:pPr>
            <a:r>
              <a:rPr lang="en-US" sz="2400" dirty="0"/>
              <a:t>Using the message protocol document you’ve developed, you’ll know what types of messages you can and should respond to. But in order to find all of the relevant messages, you’ll also need to be able to surface posts where people aren’t tagging your brand.</a:t>
            </a:r>
          </a:p>
          <a:p>
            <a:pPr algn="just">
              <a:lnSpc>
                <a:spcPts val="2200"/>
              </a:lnSpc>
            </a:pPr>
            <a:r>
              <a:rPr lang="en-US" sz="2400" dirty="0"/>
              <a:t>To mitigate major issues before or as they arise, have a solid monitoring process in place. </a:t>
            </a:r>
          </a:p>
          <a:p>
            <a:pPr algn="just">
              <a:lnSpc>
                <a:spcPts val="2200"/>
              </a:lnSpc>
            </a:pPr>
            <a:r>
              <a:rPr lang="en-US" sz="2400" dirty="0"/>
              <a:t>In times of crisis, your brand’s inbound message volume will likely surge. Determine what kinds of tools can help you provide swift and appropriate responses to people reaching out. Consider implementing or updating a social media chatbot to help get your community answers and resources as quickly as possible. Just make sure your chatbot is updated to reflect the current situation and questions being asked.</a:t>
            </a:r>
          </a:p>
          <a:p>
            <a:pPr algn="just">
              <a:lnSpc>
                <a:spcPts val="2200"/>
              </a:lnSpc>
            </a:pPr>
            <a:r>
              <a:rPr lang="en-US" sz="2400" dirty="0"/>
              <a:t>Considering more than 75% of consumers expect a response from brands in less than 24 hours, speed matters. </a:t>
            </a: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0147591"/>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334969"/>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6. Assess big picture insights for company leadership </a:t>
            </a:r>
          </a:p>
          <a:p>
            <a:pPr algn="just">
              <a:lnSpc>
                <a:spcPts val="2200"/>
              </a:lnSpc>
            </a:pPr>
            <a:endParaRPr lang="en-US" sz="2400" dirty="0"/>
          </a:p>
          <a:p>
            <a:pPr algn="just">
              <a:lnSpc>
                <a:spcPts val="2200"/>
              </a:lnSpc>
            </a:pPr>
            <a:r>
              <a:rPr lang="en-US" sz="2400" dirty="0"/>
              <a:t>Use social listening to get a bird’s eye view of the situation, understand the trajectory of the crisis and identify what specific issues are driving negative sentiment.</a:t>
            </a:r>
          </a:p>
          <a:p>
            <a:pPr algn="just">
              <a:lnSpc>
                <a:spcPts val="2200"/>
              </a:lnSpc>
            </a:pPr>
            <a:r>
              <a:rPr lang="en-US" sz="2400" dirty="0"/>
              <a:t>One of the first things to do is set up a Listening Topic in Sprout or your tool of choice to access insights from aggregate social data. This will enable you to see how fluctuations in the volume of messages and sentiment about the issue, what moments in the social conversation caused inflection points and what specific messaging is or isn’t resonating with your audience.</a:t>
            </a:r>
          </a:p>
          <a:p>
            <a:pPr algn="just">
              <a:lnSpc>
                <a:spcPts val="2200"/>
              </a:lnSpc>
            </a:pPr>
            <a:r>
              <a:rPr lang="en-US" sz="2400" dirty="0"/>
              <a:t>With social listening, you can quickly export these insights as a report to share with your team and leadership. Doing this at the beginning of a crisis can inform a customer-centric messaging strategy and continuously empower you to adapt as the situation unfolds.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518003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770712"/>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7. Manage the aftermath</a:t>
            </a:r>
          </a:p>
          <a:p>
            <a:pPr algn="just">
              <a:lnSpc>
                <a:spcPts val="2200"/>
              </a:lnSpc>
            </a:pPr>
            <a:endParaRPr lang="en-US" sz="2400" dirty="0"/>
          </a:p>
          <a:p>
            <a:pPr algn="just">
              <a:lnSpc>
                <a:spcPts val="2200"/>
              </a:lnSpc>
            </a:pPr>
            <a:r>
              <a:rPr lang="en-US" sz="2400" dirty="0"/>
              <a:t>Whether you just went through a small hiccup or a major emergency, you should analyze your long-term audience response and the reaction over time on social. A comprehensive report that shows you impressions, shares, comments and sentiment, as well as internal metrics like average response time to critical questions, will help you to measure your success and outline areas for improvement moving forward.</a:t>
            </a:r>
          </a:p>
          <a:p>
            <a:pPr algn="just">
              <a:lnSpc>
                <a:spcPts val="2200"/>
              </a:lnSpc>
            </a:pPr>
            <a:endParaRPr lang="en-US" sz="2400" dirty="0"/>
          </a:p>
          <a:p>
            <a:pPr algn="just">
              <a:lnSpc>
                <a:spcPts val="2200"/>
              </a:lnSpc>
            </a:pPr>
            <a:r>
              <a:rPr lang="en-US" sz="2400" dirty="0"/>
              <a:t>Ideally, you will want to set the dates for what you measure so that you can compare your brand’s baseline performance at a normal time against how data points changed at the beginning, middle and end of a problem.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7585596"/>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770712"/>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7. Manage the aftermath</a:t>
            </a:r>
          </a:p>
          <a:p>
            <a:pPr algn="just">
              <a:lnSpc>
                <a:spcPts val="2200"/>
              </a:lnSpc>
            </a:pPr>
            <a:endParaRPr lang="en-US" sz="2400" dirty="0"/>
          </a:p>
          <a:p>
            <a:pPr algn="just">
              <a:lnSpc>
                <a:spcPts val="2200"/>
              </a:lnSpc>
            </a:pPr>
            <a:r>
              <a:rPr lang="en-US" sz="2400" dirty="0"/>
              <a:t>Major impacts of how a crisis was handled might not show up until much later in the form of decreased revenue or customer loss. But a social savvy organization can track customer sentiment in real time and use analytics to show how well a situation was handled. Remember that your success isn’t just about the numbers—it’s how well you connected with your audience.</a:t>
            </a:r>
          </a:p>
          <a:p>
            <a:pPr algn="just">
              <a:lnSpc>
                <a:spcPts val="2200"/>
              </a:lnSpc>
            </a:pPr>
            <a:endParaRPr lang="en-US" sz="2400" dirty="0"/>
          </a:p>
          <a:p>
            <a:pPr algn="just">
              <a:lnSpc>
                <a:spcPts val="2200"/>
              </a:lnSpc>
            </a:pPr>
            <a:r>
              <a:rPr lang="en-US" sz="2400" dirty="0"/>
              <a:t>After your brand has hopefully mitigated the crisis, you’ll also be able to report on the lifecycle of the situation and how your brand’s response changed the tone of the conversation. These insights will give your crisis communications team information to improve or build on your plan for the future. Just in case.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27159503"/>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66013" cy="1015663"/>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The Social Media Crisis Plan</a:t>
            </a:r>
          </a:p>
          <a:p>
            <a:r>
              <a:rPr lang="en-US" sz="2000" dirty="0">
                <a:solidFill>
                  <a:srgbClr val="FAC748"/>
                </a:solidFill>
                <a:latin typeface="Tajawal Medium" panose="00000600000000000000" pitchFamily="2" charset="-78"/>
                <a:cs typeface="Tajawal Medium" panose="00000600000000000000" pitchFamily="2" charset="-78"/>
              </a:rPr>
              <a:t>         (Issues &amp; Risks)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1718191489"/>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Seven Functional Blocks </a:t>
            </a:r>
          </a:p>
          <a:p>
            <a:pPr algn="ctr"/>
            <a:r>
              <a:rPr lang="en-US" sz="4000" b="1" dirty="0">
                <a:solidFill>
                  <a:srgbClr val="2E3957"/>
                </a:solidFill>
                <a:latin typeface="Tajawal ExtraBold" panose="00000800000000000000" pitchFamily="2" charset="-78"/>
                <a:cs typeface="Tajawal ExtraBold" panose="00000800000000000000" pitchFamily="2" charset="-78"/>
              </a:rPr>
              <a:t>of Social Media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group of logos on a white background&#10;&#10;Description automatically generated">
            <a:extLst>
              <a:ext uri="{FF2B5EF4-FFF2-40B4-BE49-F238E27FC236}">
                <a16:creationId xmlns:a16="http://schemas.microsoft.com/office/drawing/2014/main" id="{3F9C3613-79FB-B475-D4D6-A2A12191EE6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70660" y="2834182"/>
            <a:ext cx="8953500" cy="2638425"/>
          </a:xfrm>
          <a:prstGeom prst="rect">
            <a:avLst/>
          </a:prstGeom>
        </p:spPr>
      </p:pic>
    </p:spTree>
    <p:extLst>
      <p:ext uri="{BB962C8B-B14F-4D97-AF65-F5344CB8AC3E}">
        <p14:creationId xmlns:p14="http://schemas.microsoft.com/office/powerpoint/2010/main" val="80186137"/>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31983"/>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There are </a:t>
            </a:r>
            <a:r>
              <a:rPr lang="en-US" sz="2400" b="1" dirty="0">
                <a:solidFill>
                  <a:srgbClr val="C00000"/>
                </a:solidFill>
                <a:latin typeface="Tajawal ExtraBold" panose="00000800000000000000" pitchFamily="2" charset="-78"/>
                <a:cs typeface="Tajawal ExtraBold" panose="00000800000000000000" pitchFamily="2" charset="-78"/>
              </a:rPr>
              <a:t>seven functional blocks of social media </a:t>
            </a:r>
            <a:r>
              <a:rPr lang="en-US" sz="2400" b="1" dirty="0">
                <a:solidFill>
                  <a:srgbClr val="2D3956"/>
                </a:solidFill>
                <a:latin typeface="Tajawal ExtraBold" panose="00000800000000000000" pitchFamily="2" charset="-78"/>
                <a:cs typeface="Tajawal ExtraBold" panose="00000800000000000000" pitchFamily="2" charset="-78"/>
              </a:rPr>
              <a:t>that apply to all users across any given platform:</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Identity, </a:t>
            </a:r>
            <a:r>
              <a:rPr lang="en-US" b="1" dirty="0">
                <a:solidFill>
                  <a:srgbClr val="2D3956"/>
                </a:solidFill>
                <a:latin typeface="Tajawal ExtraBold" panose="00000800000000000000" pitchFamily="2" charset="-78"/>
                <a:cs typeface="Tajawal ExtraBold" panose="00000800000000000000" pitchFamily="2" charset="-78"/>
              </a:rPr>
              <a:t>(Identity deals with how users reveal themselves in a social media setting. Most of the information disclosed in this block is personal characteristics of the users such as age, name, gender, profession, and other information that represents them. This identity that is formed, generally happens through expression of what a person likes, dislikes, feels and thinks whether it is done consciously or unconsciously.)</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2) Conversations, </a:t>
            </a:r>
            <a:r>
              <a:rPr lang="en-US" b="1" dirty="0">
                <a:solidFill>
                  <a:srgbClr val="2D3956"/>
                </a:solidFill>
                <a:latin typeface="Tajawal ExtraBold" panose="00000800000000000000" pitchFamily="2" charset="-78"/>
                <a:cs typeface="Tajawal ExtraBold" panose="00000800000000000000" pitchFamily="2" charset="-78"/>
              </a:rPr>
              <a:t>(This refers to the way in which users' communication in a social media setting, either as a group user or an individual. People communicate daily, using social media for a variety of purposes, often to, obtain information on important topics or to stay in touch with friends and family.)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21711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10070498" cy="4431983"/>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3) sharing, </a:t>
            </a:r>
            <a:r>
              <a:rPr lang="en-US" b="1" dirty="0">
                <a:solidFill>
                  <a:srgbClr val="2D3956"/>
                </a:solidFill>
                <a:latin typeface="Tajawal ExtraBold" panose="00000800000000000000" pitchFamily="2" charset="-78"/>
                <a:cs typeface="Tajawal ExtraBold" panose="00000800000000000000" pitchFamily="2" charset="-78"/>
              </a:rPr>
              <a:t>(The dissemination of information by the users and groups based on what each think is relevant. Sharing is one of the key facets of social media, but each medium has a different intention. </a:t>
            </a:r>
            <a:r>
              <a:rPr lang="en-US" b="1" dirty="0">
                <a:solidFill>
                  <a:srgbClr val="00B0F0"/>
                </a:solidFill>
                <a:latin typeface="Tajawal ExtraBold" panose="00000800000000000000" pitchFamily="2" charset="-78"/>
                <a:cs typeface="Tajawal ExtraBold" panose="00000800000000000000" pitchFamily="2" charset="-78"/>
              </a:rPr>
              <a:t>For example, </a:t>
            </a:r>
            <a:r>
              <a:rPr lang="en-US" b="1" dirty="0">
                <a:solidFill>
                  <a:srgbClr val="C00000"/>
                </a:solidFill>
                <a:latin typeface="Tajawal ExtraBold" panose="00000800000000000000" pitchFamily="2" charset="-78"/>
                <a:cs typeface="Tajawal ExtraBold" panose="00000800000000000000" pitchFamily="2" charset="-78"/>
              </a:rPr>
              <a:t>Facebook</a:t>
            </a:r>
            <a:r>
              <a:rPr lang="en-US" b="1" dirty="0">
                <a:solidFill>
                  <a:srgbClr val="2D3956"/>
                </a:solidFill>
                <a:latin typeface="Tajawal ExtraBold" panose="00000800000000000000" pitchFamily="2" charset="-78"/>
                <a:cs typeface="Tajawal ExtraBold" panose="00000800000000000000" pitchFamily="2" charset="-78"/>
              </a:rPr>
              <a:t> is based on status updates of users and groups whereas</a:t>
            </a:r>
            <a:r>
              <a:rPr lang="en-US" b="1" dirty="0">
                <a:solidFill>
                  <a:srgbClr val="C00000"/>
                </a:solidFill>
                <a:latin typeface="Tajawal ExtraBold" panose="00000800000000000000" pitchFamily="2" charset="-78"/>
                <a:cs typeface="Tajawal ExtraBold" panose="00000800000000000000" pitchFamily="2" charset="-78"/>
              </a:rPr>
              <a:t> Twitter </a:t>
            </a:r>
            <a:r>
              <a:rPr lang="en-US" b="1" dirty="0">
                <a:solidFill>
                  <a:srgbClr val="2D3956"/>
                </a:solidFill>
                <a:latin typeface="Tajawal ExtraBold" panose="00000800000000000000" pitchFamily="2" charset="-78"/>
                <a:cs typeface="Tajawal ExtraBold" panose="00000800000000000000" pitchFamily="2" charset="-78"/>
              </a:rPr>
              <a:t>is for short bits of information and links to information or video. </a:t>
            </a:r>
            <a:r>
              <a:rPr lang="en-US" b="1" dirty="0">
                <a:solidFill>
                  <a:srgbClr val="C00000"/>
                </a:solidFill>
                <a:latin typeface="Tajawal ExtraBold" panose="00000800000000000000" pitchFamily="2" charset="-78"/>
                <a:cs typeface="Tajawal ExtraBold" panose="00000800000000000000" pitchFamily="2" charset="-78"/>
              </a:rPr>
              <a:t>YouTube</a:t>
            </a:r>
            <a:r>
              <a:rPr lang="en-US" b="1" dirty="0">
                <a:solidFill>
                  <a:srgbClr val="2D3956"/>
                </a:solidFill>
                <a:latin typeface="Tajawal ExtraBold" panose="00000800000000000000" pitchFamily="2" charset="-78"/>
                <a:cs typeface="Tajawal ExtraBold" panose="00000800000000000000" pitchFamily="2" charset="-78"/>
              </a:rPr>
              <a:t> on the other hand, presents video representation of information.)</a:t>
            </a:r>
          </a:p>
          <a:p>
            <a:pPr algn="just"/>
            <a:r>
              <a:rPr lang="en-US" sz="2200" b="1" dirty="0">
                <a:solidFill>
                  <a:srgbClr val="C00000"/>
                </a:solidFill>
                <a:latin typeface="Tajawal ExtraBold" panose="00000800000000000000" pitchFamily="2" charset="-78"/>
                <a:cs typeface="Tajawal ExtraBold" panose="00000800000000000000" pitchFamily="2" charset="-78"/>
              </a:rPr>
              <a:t>4) presence, </a:t>
            </a:r>
            <a:r>
              <a:rPr lang="en-US" b="1" dirty="0">
                <a:solidFill>
                  <a:srgbClr val="2D3956"/>
                </a:solidFill>
                <a:latin typeface="Tajawal ExtraBold" panose="00000800000000000000" pitchFamily="2" charset="-78"/>
                <a:cs typeface="Tajawal ExtraBold" panose="00000800000000000000" pitchFamily="2" charset="-78"/>
              </a:rPr>
              <a:t>(Social media allows for constant connectivity even when individuals are nowhere near each other. This gives ease of access to users to know when others are accessible and when they are not. In Facebook, users know if someone is online if a green dot appears next to their name stating “available”. Constant connectivity allows for constant communication on the go, thus users can access and converse about information at anytime during the day with each other or as a group community.)</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5) relationships, </a:t>
            </a:r>
            <a:r>
              <a:rPr lang="en-US" b="1" dirty="0">
                <a:solidFill>
                  <a:srgbClr val="2D3956"/>
                </a:solidFill>
                <a:latin typeface="Tajawal ExtraBold" panose="00000800000000000000" pitchFamily="2" charset="-78"/>
                <a:cs typeface="Tajawal ExtraBold" panose="00000800000000000000" pitchFamily="2" charset="-78"/>
              </a:rPr>
              <a:t>(The relationship means “two or more users have some form of association that leads them to converse, share objects of sociality, encounter, or simply just list each other as a friend or fan. E.G.: Twitter and YouTube do not value relationships as much as other sites do.)</a:t>
            </a:r>
            <a:endParaRPr lang="en-US" b="1" dirty="0">
              <a:solidFill>
                <a:srgbClr val="C0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8201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9353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reputation, </a:t>
            </a:r>
            <a:r>
              <a:rPr lang="en-US" b="1" dirty="0">
                <a:solidFill>
                  <a:srgbClr val="2D3956"/>
                </a:solidFill>
                <a:latin typeface="Tajawal ExtraBold" panose="00000800000000000000" pitchFamily="2" charset="-78"/>
                <a:cs typeface="Tajawal ExtraBold" panose="00000800000000000000" pitchFamily="2" charset="-78"/>
              </a:rPr>
              <a:t>(Organizations need to always keep the public aware of what channels are official, so that information is not misconstrued. If an unofficial page is perceived to be official by the public and disseminates false or skewed information, this could aid in the damage of an organization’s image.)</a:t>
            </a:r>
          </a:p>
          <a:p>
            <a:pPr algn="just"/>
            <a:r>
              <a:rPr lang="en-US" sz="2400" b="1" dirty="0">
                <a:solidFill>
                  <a:srgbClr val="C00000"/>
                </a:solidFill>
                <a:latin typeface="Tajawal ExtraBold" panose="00000800000000000000" pitchFamily="2" charset="-78"/>
                <a:cs typeface="Tajawal ExtraBold" panose="00000800000000000000" pitchFamily="2" charset="-78"/>
              </a:rPr>
              <a:t>7) groups, </a:t>
            </a:r>
            <a:r>
              <a:rPr lang="en-US" b="1" dirty="0">
                <a:solidFill>
                  <a:srgbClr val="2D3956"/>
                </a:solidFill>
                <a:latin typeface="Tajawal ExtraBold" panose="00000800000000000000" pitchFamily="2" charset="-78"/>
                <a:cs typeface="Tajawal ExtraBold" panose="00000800000000000000" pitchFamily="2" charset="-78"/>
              </a:rPr>
              <a:t>(This function allows for users to come together as a community for a common goal or purpose. Facebook and Flickr for example have the ability to create two different kinds of groups that people can be a part of.)</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following figure shows the functions of social media along with the implication of each function. With the growth and expansion of social media in society in particular fields such as public relations, it is necessary for the academic community to analyze them for patterns that could emerge to help predict future of certain channels of social media in the professional world.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1045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0B73EA6-4BBE-1EA6-1E95-BF1E255BF19D}"/>
              </a:ext>
            </a:extLst>
          </p:cNvPr>
          <p:cNvPicPr>
            <a:picLocks noChangeAspect="1"/>
          </p:cNvPicPr>
          <p:nvPr/>
        </p:nvPicPr>
        <p:blipFill rotWithShape="1">
          <a:blip r:embed="rId8">
            <a:lum bright="-20000" contrast="40000"/>
          </a:blip>
          <a:srcRect t="2258" r="2118" b="2049"/>
          <a:stretch/>
        </p:blipFill>
        <p:spPr>
          <a:xfrm>
            <a:off x="2327564" y="1500976"/>
            <a:ext cx="8891041" cy="4456467"/>
          </a:xfrm>
          <a:prstGeom prst="rect">
            <a:avLst/>
          </a:prstGeom>
        </p:spPr>
      </p:pic>
    </p:spTree>
    <p:extLst>
      <p:ext uri="{BB962C8B-B14F-4D97-AF65-F5344CB8AC3E}">
        <p14:creationId xmlns:p14="http://schemas.microsoft.com/office/powerpoint/2010/main" val="3863779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93538"/>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creates a media of the masses.</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Social media </a:t>
            </a:r>
            <a:r>
              <a:rPr lang="en-US" sz="2200" b="1" dirty="0">
                <a:solidFill>
                  <a:srgbClr val="2D3956"/>
                </a:solidFill>
                <a:latin typeface="Tajawal ExtraBold" panose="00000800000000000000" pitchFamily="2" charset="-78"/>
                <a:cs typeface="Tajawal ExtraBold" panose="00000800000000000000" pitchFamily="2" charset="-78"/>
              </a:rPr>
              <a:t>have been classified into these </a:t>
            </a:r>
            <a:r>
              <a:rPr lang="en-US" sz="2200" b="1" dirty="0">
                <a:solidFill>
                  <a:srgbClr val="C00000"/>
                </a:solidFill>
                <a:latin typeface="Tajawal ExtraBold" panose="00000800000000000000" pitchFamily="2" charset="-78"/>
                <a:cs typeface="Tajawal ExtraBold" panose="00000800000000000000" pitchFamily="2" charset="-78"/>
              </a:rPr>
              <a:t>categories</a:t>
            </a:r>
            <a:r>
              <a:rPr lang="en-US" sz="2200" b="1" dirty="0">
                <a:solidFill>
                  <a:srgbClr val="2D3956"/>
                </a:solidFill>
                <a:latin typeface="Tajawal ExtraBold" panose="00000800000000000000" pitchFamily="2" charset="-78"/>
                <a:cs typeface="Tajawal ExtraBold" panose="00000800000000000000" pitchFamily="2" charset="-78"/>
              </a:rPr>
              <a:t>: Internet forums, weblogs, social blogs, wikis, podcasts, pictures and video.</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From a public relations perspective, blogs and other forms of social networking are excellent ways to segment the public as groups of individuals who read the same blog or visit the same social networking site as those who share common interests.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a:t>
            </a:r>
            <a:r>
              <a:rPr lang="en-US" sz="2200" b="1" dirty="0">
                <a:solidFill>
                  <a:srgbClr val="C00000"/>
                </a:solidFill>
                <a:latin typeface="Tajawal ExtraBold" panose="00000800000000000000" pitchFamily="2" charset="-78"/>
                <a:cs typeface="Tajawal ExtraBold" panose="00000800000000000000" pitchFamily="2" charset="-78"/>
              </a:rPr>
              <a:t>interaction</a:t>
            </a:r>
            <a:r>
              <a:rPr lang="en-US" sz="2200" b="1" dirty="0">
                <a:solidFill>
                  <a:srgbClr val="2D3956"/>
                </a:solidFill>
                <a:latin typeface="Tajawal ExtraBold" panose="00000800000000000000" pitchFamily="2" charset="-78"/>
                <a:cs typeface="Tajawal ExtraBold" panose="00000800000000000000" pitchFamily="2" charset="-78"/>
              </a:rPr>
              <a:t> has resulted in a participatory culture where ordinary citizens can have their voices be heard by the general public and large organizations, if they are listening.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Because of these reasons it is time </a:t>
            </a:r>
            <a:r>
              <a:rPr lang="en-US" sz="2200" b="1" dirty="0">
                <a:solidFill>
                  <a:srgbClr val="C00000"/>
                </a:solidFill>
                <a:latin typeface="Tajawal ExtraBold" panose="00000800000000000000" pitchFamily="2" charset="-78"/>
                <a:cs typeface="Tajawal ExtraBold" panose="00000800000000000000" pitchFamily="2" charset="-78"/>
              </a:rPr>
              <a:t>organizations and public relations </a:t>
            </a:r>
            <a:r>
              <a:rPr lang="en-US" sz="2200" b="1" dirty="0">
                <a:solidFill>
                  <a:srgbClr val="2D3956"/>
                </a:solidFill>
                <a:latin typeface="Tajawal ExtraBold" panose="00000800000000000000" pitchFamily="2" charset="-78"/>
                <a:cs typeface="Tajawal ExtraBold" panose="00000800000000000000" pitchFamily="2" charset="-78"/>
              </a:rPr>
              <a:t>practitioners to pay attention to the online conversations taking part without them and learn ways </a:t>
            </a:r>
            <a:r>
              <a:rPr lang="en-US" sz="2200" b="1" dirty="0">
                <a:solidFill>
                  <a:srgbClr val="C00000"/>
                </a:solidFill>
                <a:latin typeface="Tajawal ExtraBold" panose="00000800000000000000" pitchFamily="2" charset="-78"/>
                <a:cs typeface="Tajawal ExtraBold" panose="00000800000000000000" pitchFamily="2" charset="-78"/>
              </a:rPr>
              <a:t>to get involved with their online publics</a:t>
            </a:r>
            <a:r>
              <a:rPr lang="en-US" sz="22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44431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appear transparent, </a:t>
            </a:r>
          </a:p>
          <a:p>
            <a:pPr algn="ctr"/>
            <a:r>
              <a:rPr lang="en-US" sz="4000" b="1" dirty="0">
                <a:solidFill>
                  <a:srgbClr val="2E3957"/>
                </a:solidFill>
                <a:latin typeface="Tajawal ExtraBold" panose="00000800000000000000" pitchFamily="2" charset="-78"/>
                <a:cs typeface="Tajawal ExtraBold" panose="00000800000000000000" pitchFamily="2" charset="-78"/>
              </a:rPr>
              <a:t>visible and accessible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clrChange>
              <a:clrFrom>
                <a:srgbClr val="F7F7F7"/>
              </a:clrFrom>
              <a:clrTo>
                <a:srgbClr val="F7F7F7">
                  <a:alpha val="0"/>
                </a:srgbClr>
              </a:clrTo>
            </a:clrChange>
            <a:extLst>
              <a:ext uri="{28A0092B-C50C-407E-A947-70E740481C1C}">
                <a14:useLocalDpi xmlns:a14="http://schemas.microsoft.com/office/drawing/2010/main" val="0"/>
              </a:ext>
            </a:extLst>
          </a:blip>
          <a:srcRect l="17500" t="8296" r="18839" b="15600"/>
          <a:stretch/>
        </p:blipFill>
        <p:spPr>
          <a:xfrm>
            <a:off x="3997689" y="2555587"/>
            <a:ext cx="3994403" cy="3183394"/>
          </a:xfrm>
          <a:prstGeom prst="rect">
            <a:avLst/>
          </a:prstGeom>
        </p:spPr>
      </p:pic>
    </p:spTree>
    <p:extLst>
      <p:ext uri="{BB962C8B-B14F-4D97-AF65-F5344CB8AC3E}">
        <p14:creationId xmlns:p14="http://schemas.microsoft.com/office/powerpoint/2010/main" val="1602296374"/>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154984"/>
          </a:xfrm>
          <a:prstGeom prst="rect">
            <a:avLst/>
          </a:prstGeom>
          <a:noFill/>
        </p:spPr>
        <p:txBody>
          <a:bodyPr wrap="square" rtlCol="0">
            <a:spAutoFit/>
          </a:bodyPr>
          <a:lstStyle/>
          <a:p>
            <a:r>
              <a:rPr lang="en-US" sz="2400" b="1" dirty="0">
                <a:solidFill>
                  <a:srgbClr val="C00000"/>
                </a:solidFill>
              </a:rPr>
              <a:t>How to use social insights to inform decision-making </a:t>
            </a:r>
            <a:endParaRPr lang="en-US" sz="2400" b="1" dirty="0"/>
          </a:p>
          <a:p>
            <a:pPr algn="just"/>
            <a:r>
              <a:rPr lang="en-US" sz="2400" b="1" dirty="0"/>
              <a:t>Social media is a powerful source of inspiration and data that can inform the best approach for your business during a crisis—both in terms of new ideas to serve customers and strategic discussions to have within your organization. While social can certainly fuel a crisis, it can also be used to manage one.</a:t>
            </a:r>
          </a:p>
          <a:p>
            <a:pPr algn="just"/>
            <a:r>
              <a:rPr lang="en-US" sz="2400" b="1" dirty="0"/>
              <a:t>What challenges are top of mind for your brand right now? Use social to look at:</a:t>
            </a:r>
          </a:p>
          <a:p>
            <a:pPr algn="just"/>
            <a:r>
              <a:rPr lang="en-US" sz="2400" b="1" dirty="0"/>
              <a:t>    What your target audience has to say about related topics</a:t>
            </a:r>
          </a:p>
          <a:p>
            <a:pPr algn="just"/>
            <a:r>
              <a:rPr lang="en-US" sz="2400" b="1" dirty="0"/>
              <a:t>    How competitors are responding</a:t>
            </a:r>
          </a:p>
          <a:p>
            <a:pPr algn="just"/>
            <a:r>
              <a:rPr lang="en-US" sz="2400" b="1" dirty="0"/>
              <a:t>    What the local community is searching for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3719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24315"/>
          </a:xfrm>
          <a:prstGeom prst="rect">
            <a:avLst/>
          </a:prstGeom>
          <a:noFill/>
        </p:spPr>
        <p:txBody>
          <a:bodyPr wrap="square" rtlCol="0">
            <a:spAutoFit/>
          </a:bodyPr>
          <a:lstStyle/>
          <a:p>
            <a:r>
              <a:rPr lang="en-US" sz="2400" b="1" dirty="0">
                <a:solidFill>
                  <a:srgbClr val="C00000"/>
                </a:solidFill>
              </a:rPr>
              <a:t>How to use social insights to inform decision-making (Cont’d)</a:t>
            </a:r>
            <a:endParaRPr lang="en-US" sz="2400" b="1" dirty="0"/>
          </a:p>
          <a:p>
            <a:pPr algn="just"/>
            <a:endParaRPr lang="en-US" sz="2400" b="1" dirty="0"/>
          </a:p>
          <a:p>
            <a:pPr algn="just"/>
            <a:r>
              <a:rPr lang="en-US" sz="2400" b="1" dirty="0"/>
              <a:t>You can use social listening tools to evaluate a wide spectrum of global social media messages, or you can simply search for keywords or hashtags to find examples to inspire your next steps.</a:t>
            </a:r>
          </a:p>
          <a:p>
            <a:pPr algn="just"/>
            <a:r>
              <a:rPr lang="en-US" sz="2400" b="1" dirty="0"/>
              <a:t>Listening can help you mitigate a crisis by catching it early. When a popular Twitter account unearthed insensitive Tweets written by a tenured Indiana University professor, IU used Sprout’s Listening tools to monitor the topic. Within almost 24 hours of the conversation escalating, IU was able to present their listening data, quickly put out a statement from the provost condemning the professor’s Tweets and get ahead of a potential PR nightmare.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369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2677656"/>
          </a:xfrm>
          <a:prstGeom prst="rect">
            <a:avLst/>
          </a:prstGeom>
          <a:noFill/>
        </p:spPr>
        <p:txBody>
          <a:bodyPr wrap="square" rtlCol="0">
            <a:spAutoFit/>
          </a:bodyPr>
          <a:lstStyle/>
          <a:p>
            <a:r>
              <a:rPr lang="en-US" sz="2400" b="1" dirty="0">
                <a:solidFill>
                  <a:srgbClr val="C00000"/>
                </a:solidFill>
              </a:rPr>
              <a:t>How to use social insights to inform decision-making (Cont’d)</a:t>
            </a:r>
            <a:endParaRPr lang="en-US" sz="2400" b="1" dirty="0"/>
          </a:p>
          <a:p>
            <a:pPr algn="just"/>
            <a:endParaRPr lang="en-US" sz="2400" b="1" dirty="0"/>
          </a:p>
          <a:p>
            <a:pPr algn="just"/>
            <a:r>
              <a:rPr lang="en-US" sz="2400" b="1" dirty="0"/>
              <a:t>Package these insights into a report that you can share with the rest of your team. Include high-level takeaways about the social conversation as well as examples of messages so your team members who aren’t on the social front lines can hear from people in their own words. Make sure to share this report along with your own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47068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accessibility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810" b="810"/>
          <a:stretch/>
        </p:blipFill>
        <p:spPr>
          <a:xfrm>
            <a:off x="3384855" y="2612914"/>
            <a:ext cx="5223059" cy="2904310"/>
          </a:xfrm>
          <a:prstGeom prst="rect">
            <a:avLst/>
          </a:prstGeom>
        </p:spPr>
      </p:pic>
    </p:spTree>
    <p:extLst>
      <p:ext uri="{BB962C8B-B14F-4D97-AF65-F5344CB8AC3E}">
        <p14:creationId xmlns:p14="http://schemas.microsoft.com/office/powerpoint/2010/main" val="649463893"/>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accessibility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93428"/>
          </a:xfrm>
          <a:prstGeom prst="rect">
            <a:avLst/>
          </a:prstGeom>
          <a:noFill/>
        </p:spPr>
        <p:txBody>
          <a:bodyPr wrap="square" rtlCol="0">
            <a:spAutoFit/>
          </a:bodyPr>
          <a:lstStyle/>
          <a:p>
            <a:r>
              <a:rPr lang="en-US" sz="2600" b="1" dirty="0"/>
              <a:t>What is social media accessibility?</a:t>
            </a:r>
          </a:p>
          <a:p>
            <a:endParaRPr lang="en-US" sz="2600" b="1" dirty="0"/>
          </a:p>
          <a:p>
            <a:r>
              <a:rPr lang="en-US" sz="2600" b="1" dirty="0"/>
              <a:t>Social media accessibility is the practice of designing and developing social media content and posts that provide a smooth, inclusive experience for everyone—including for you, the marketer.</a:t>
            </a:r>
          </a:p>
          <a:p>
            <a:endParaRPr lang="en-US" sz="2600" b="1" dirty="0"/>
          </a:p>
          <a:p>
            <a:r>
              <a:rPr lang="en-US" sz="2600" b="1" dirty="0"/>
              <a:t>Non-accessible content can cause all sorts of annoying, disruptive experiences—like videos with a lot of background noise that don’t use captions. Creating more accessible social content is truly a win-win for everyone involved—from you, to your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14251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accessibility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93428"/>
          </a:xfrm>
          <a:prstGeom prst="rect">
            <a:avLst/>
          </a:prstGeom>
          <a:noFill/>
        </p:spPr>
        <p:txBody>
          <a:bodyPr wrap="square" rtlCol="0">
            <a:spAutoFit/>
          </a:bodyPr>
          <a:lstStyle/>
          <a:p>
            <a:r>
              <a:rPr lang="en-US" sz="2600" b="1" dirty="0"/>
              <a:t>Here are 8 social media accessibility best practices and tips you can start implementing today:</a:t>
            </a:r>
          </a:p>
          <a:p>
            <a:r>
              <a:rPr lang="en-US" sz="2600" b="1" dirty="0"/>
              <a:t>    Add alt text to images (Short Image description)</a:t>
            </a:r>
          </a:p>
          <a:p>
            <a:r>
              <a:rPr lang="en-US" sz="2600" b="1" dirty="0"/>
              <a:t>    Make your text accessible</a:t>
            </a:r>
          </a:p>
          <a:p>
            <a:r>
              <a:rPr lang="en-US" sz="2600" b="1" dirty="0"/>
              <a:t>    Be mindful of emojis</a:t>
            </a:r>
          </a:p>
          <a:p>
            <a:r>
              <a:rPr lang="en-US" sz="2600" b="1" dirty="0"/>
              <a:t>    Add closed captions and subtitles to videos</a:t>
            </a:r>
          </a:p>
          <a:p>
            <a:r>
              <a:rPr lang="en-US" sz="2600" b="1" dirty="0"/>
              <a:t>    Make your visual content accessible</a:t>
            </a:r>
          </a:p>
          <a:p>
            <a:r>
              <a:rPr lang="en-US" sz="2600" b="1" dirty="0"/>
              <a:t>    Use inclusive language</a:t>
            </a:r>
          </a:p>
          <a:p>
            <a:r>
              <a:rPr lang="en-US" sz="2600" b="1" dirty="0"/>
              <a:t>    Prioritize inclusivity in your images</a:t>
            </a:r>
          </a:p>
          <a:p>
            <a:r>
              <a:rPr lang="en-US" sz="2600" b="1" dirty="0"/>
              <a:t>    Make accessibility and inclusion part of your routine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71916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a 24/7 information stream</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clrChange>
              <a:clrFrom>
                <a:srgbClr val="000000"/>
              </a:clrFrom>
              <a:clrTo>
                <a:srgbClr val="000000">
                  <a:alpha val="0"/>
                </a:srgbClr>
              </a:clrTo>
            </a:clrChange>
            <a:extLst>
              <a:ext uri="{28A0092B-C50C-407E-A947-70E740481C1C}">
                <a14:useLocalDpi xmlns:a14="http://schemas.microsoft.com/office/drawing/2010/main" val="0"/>
              </a:ext>
            </a:extLst>
          </a:blip>
          <a:srcRect t="14061" b="14061"/>
          <a:stretch/>
        </p:blipFill>
        <p:spPr>
          <a:xfrm>
            <a:off x="3384855" y="2612914"/>
            <a:ext cx="5223059" cy="2904310"/>
          </a:xfrm>
          <a:prstGeom prst="rect">
            <a:avLst/>
          </a:prstGeom>
        </p:spPr>
      </p:pic>
    </p:spTree>
    <p:extLst>
      <p:ext uri="{BB962C8B-B14F-4D97-AF65-F5344CB8AC3E}">
        <p14:creationId xmlns:p14="http://schemas.microsoft.com/office/powerpoint/2010/main" val="2980719587"/>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401205"/>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for business is important—particularly when your brand is managing a crisis. When an emergency strikes, your social feeds should help mitigate the problem, serve as a way to stay in touch with customers, and help create a feeling of consistency. But it takes some finesse. After all, we’ve all seen how badly a mismanaged crisis can play out on social media.</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Monitor Social Media 24/7</a:t>
            </a:r>
          </a:p>
          <a:p>
            <a:pPr algn="just"/>
            <a:r>
              <a:rPr lang="en-US" sz="2100" b="1" dirty="0">
                <a:solidFill>
                  <a:srgbClr val="2D3956"/>
                </a:solidFill>
                <a:latin typeface="Tajawal ExtraBold" panose="00000800000000000000" pitchFamily="2" charset="-78"/>
                <a:cs typeface="Tajawal ExtraBold" panose="00000800000000000000" pitchFamily="2" charset="-78"/>
              </a:rPr>
              <a:t>One of the best ways to ensure a quick response? Have employees monitor your social media feeds at all times. You need dedicated resources for 24/7 monitoring of crises, customer questions and complaints, and opportunities—because you never know when your organization might actually benefit from an unexpected incident.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9012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30887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What is </a:t>
            </a:r>
            <a:r>
              <a:rPr lang="en-US" sz="2200" b="1" dirty="0">
                <a:solidFill>
                  <a:srgbClr val="C00000"/>
                </a:solidFill>
                <a:latin typeface="Tajawal ExtraBold" panose="00000800000000000000" pitchFamily="2" charset="-78"/>
                <a:cs typeface="Tajawal ExtraBold" panose="00000800000000000000" pitchFamily="2" charset="-78"/>
              </a:rPr>
              <a:t>social media monitoring </a:t>
            </a:r>
            <a:r>
              <a:rPr lang="en-US" sz="2200" b="1" dirty="0">
                <a:solidFill>
                  <a:srgbClr val="2D3956"/>
                </a:solidFill>
                <a:latin typeface="Tajawal ExtraBold" panose="00000800000000000000" pitchFamily="2" charset="-78"/>
                <a:cs typeface="Tajawal ExtraBold" panose="00000800000000000000" pitchFamily="2" charset="-78"/>
              </a:rPr>
              <a:t>(and analytics)?</a:t>
            </a:r>
          </a:p>
          <a:p>
            <a:pPr algn="just"/>
            <a:r>
              <a:rPr lang="en-US" sz="2100" b="1" dirty="0">
                <a:solidFill>
                  <a:srgbClr val="2D3956"/>
                </a:solidFill>
                <a:latin typeface="Tajawal ExtraBold" panose="00000800000000000000" pitchFamily="2" charset="-78"/>
                <a:cs typeface="Tajawal ExtraBold" panose="00000800000000000000" pitchFamily="2" charset="-78"/>
              </a:rPr>
              <a:t>Social media monitoring is keyword monitoring on social media platforms to search for mentions of predefined keywords. What keywords are worth tracking? In business, they could be connected to:</a:t>
            </a:r>
          </a:p>
          <a:p>
            <a:pPr lvl="1" algn="just"/>
            <a:r>
              <a:rPr lang="en-US" sz="2100" b="1" dirty="0">
                <a:solidFill>
                  <a:srgbClr val="2D3956"/>
                </a:solidFill>
                <a:latin typeface="Tajawal ExtraBold" panose="00000800000000000000" pitchFamily="2" charset="-78"/>
                <a:cs typeface="Tajawal ExtraBold" panose="00000800000000000000" pitchFamily="2" charset="-78"/>
              </a:rPr>
              <a:t>    Brand</a:t>
            </a:r>
          </a:p>
          <a:p>
            <a:pPr lvl="1" algn="just"/>
            <a:r>
              <a:rPr lang="en-US" sz="2100" b="1" dirty="0">
                <a:solidFill>
                  <a:srgbClr val="2D3956"/>
                </a:solidFill>
                <a:latin typeface="Tajawal ExtraBold" panose="00000800000000000000" pitchFamily="2" charset="-78"/>
                <a:cs typeface="Tajawal ExtraBold" panose="00000800000000000000" pitchFamily="2" charset="-78"/>
              </a:rPr>
              <a:t>    Product</a:t>
            </a:r>
          </a:p>
          <a:p>
            <a:pPr lvl="1" algn="just"/>
            <a:r>
              <a:rPr lang="en-US" sz="2100" b="1" dirty="0">
                <a:solidFill>
                  <a:srgbClr val="2D3956"/>
                </a:solidFill>
                <a:latin typeface="Tajawal ExtraBold" panose="00000800000000000000" pitchFamily="2" charset="-78"/>
                <a:cs typeface="Tajawal ExtraBold" panose="00000800000000000000" pitchFamily="2" charset="-78"/>
              </a:rPr>
              <a:t>    Service</a:t>
            </a:r>
          </a:p>
          <a:p>
            <a:pPr lvl="1" algn="just"/>
            <a:r>
              <a:rPr lang="en-US" sz="2100" b="1" dirty="0">
                <a:solidFill>
                  <a:srgbClr val="2D3956"/>
                </a:solidFill>
                <a:latin typeface="Tajawal ExtraBold" panose="00000800000000000000" pitchFamily="2" charset="-78"/>
                <a:cs typeface="Tajawal ExtraBold" panose="00000800000000000000" pitchFamily="2" charset="-78"/>
              </a:rPr>
              <a:t>    Industry</a:t>
            </a:r>
          </a:p>
          <a:p>
            <a:pPr lvl="1" algn="just"/>
            <a:r>
              <a:rPr lang="en-US" sz="2100" b="1" dirty="0">
                <a:solidFill>
                  <a:srgbClr val="2D3956"/>
                </a:solidFill>
                <a:latin typeface="Tajawal ExtraBold" panose="00000800000000000000" pitchFamily="2" charset="-78"/>
                <a:cs typeface="Tajawal ExtraBold" panose="00000800000000000000" pitchFamily="2" charset="-78"/>
              </a:rPr>
              <a:t>    CEO</a:t>
            </a:r>
          </a:p>
          <a:p>
            <a:pPr lvl="1" algn="just"/>
            <a:r>
              <a:rPr lang="en-US" sz="2100" b="1" dirty="0">
                <a:solidFill>
                  <a:srgbClr val="2D3956"/>
                </a:solidFill>
                <a:latin typeface="Tajawal ExtraBold" panose="00000800000000000000" pitchFamily="2" charset="-78"/>
                <a:cs typeface="Tajawal ExtraBold" panose="00000800000000000000" pitchFamily="2" charset="-78"/>
              </a:rPr>
              <a:t>    Competitors</a:t>
            </a:r>
          </a:p>
          <a:p>
            <a:pPr lvl="1" algn="just"/>
            <a:r>
              <a:rPr lang="en-US" sz="2100" b="1" dirty="0">
                <a:solidFill>
                  <a:srgbClr val="2D3956"/>
                </a:solidFill>
                <a:latin typeface="Tajawal ExtraBold" panose="00000800000000000000" pitchFamily="2" charset="-78"/>
                <a:cs typeface="Tajawal ExtraBold" panose="00000800000000000000" pitchFamily="2" charset="-78"/>
              </a:rPr>
              <a:t>    Marketing campaigns</a:t>
            </a:r>
          </a:p>
          <a:p>
            <a:pPr lvl="1" algn="just"/>
            <a:r>
              <a:rPr lang="en-US" sz="2100" b="1" dirty="0">
                <a:solidFill>
                  <a:srgbClr val="2D3956"/>
                </a:solidFill>
                <a:latin typeface="Tajawal ExtraBold" panose="00000800000000000000" pitchFamily="2" charset="-78"/>
                <a:cs typeface="Tajawal ExtraBold" panose="00000800000000000000" pitchFamily="2" charset="-78"/>
              </a:rPr>
              <a:t>    Hashtags</a:t>
            </a:r>
          </a:p>
          <a:p>
            <a:pPr lvl="1" algn="just"/>
            <a:r>
              <a:rPr lang="en-US" sz="2100" b="1" dirty="0">
                <a:solidFill>
                  <a:srgbClr val="2D3956"/>
                </a:solidFill>
                <a:latin typeface="Tajawal ExtraBold" panose="00000800000000000000" pitchFamily="2" charset="-78"/>
                <a:cs typeface="Tajawal ExtraBold" panose="00000800000000000000" pitchFamily="2" charset="-78"/>
              </a:rPr>
              <a:t>    Anything business-related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55594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Furthermore, social media monitoring tools have plenty of analytical features that get you heaps of data and insights about monitored keywords.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Some of them include: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    Metrics of volume</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engagement</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sentiment </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influence </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reach and online presence</a:t>
            </a:r>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10222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7"/>
            <a:ext cx="9652139" cy="4401205"/>
          </a:xfrm>
          <a:prstGeom prst="rect">
            <a:avLst/>
          </a:prstGeom>
          <a:noFill/>
        </p:spPr>
        <p:txBody>
          <a:bodyPr wrap="square" rtlCol="0">
            <a:spAutoFit/>
          </a:bodyPr>
          <a:lstStyle/>
          <a:p>
            <a:pPr algn="just">
              <a:lnSpc>
                <a:spcPts val="2400"/>
              </a:lnSpc>
            </a:pPr>
            <a:r>
              <a:rPr lang="en-US" sz="2200" b="1">
                <a:solidFill>
                  <a:srgbClr val="2D3956"/>
                </a:solidFill>
                <a:latin typeface="Tajawal ExtraBold" panose="00000800000000000000" pitchFamily="2" charset="-78"/>
                <a:cs typeface="Tajawal ExtraBold" panose="00000800000000000000" pitchFamily="2" charset="-78"/>
              </a:rPr>
              <a:t>There </a:t>
            </a:r>
            <a:r>
              <a:rPr lang="en-US" sz="2200" b="1" dirty="0">
                <a:solidFill>
                  <a:srgbClr val="2D3956"/>
                </a:solidFill>
                <a:latin typeface="Tajawal ExtraBold" panose="00000800000000000000" pitchFamily="2" charset="-78"/>
                <a:cs typeface="Tajawal ExtraBold" panose="00000800000000000000" pitchFamily="2" charset="-78"/>
              </a:rPr>
              <a:t>are </a:t>
            </a:r>
            <a:r>
              <a:rPr lang="en-US" sz="2200" b="1" dirty="0">
                <a:solidFill>
                  <a:srgbClr val="C00000"/>
                </a:solidFill>
                <a:latin typeface="Tajawal ExtraBold" panose="00000800000000000000" pitchFamily="2" charset="-78"/>
                <a:cs typeface="Tajawal ExtraBold" panose="00000800000000000000" pitchFamily="2" charset="-78"/>
              </a:rPr>
              <a:t>three main aspects to social listening</a:t>
            </a:r>
            <a:r>
              <a:rPr lang="en-US" sz="2200" b="1" dirty="0">
                <a:solidFill>
                  <a:srgbClr val="2D3956"/>
                </a:solidFill>
                <a:latin typeface="Tajawal ExtraBold" panose="00000800000000000000" pitchFamily="2" charset="-78"/>
                <a:cs typeface="Tajawal ExtraBold" panose="00000800000000000000" pitchFamily="2" charset="-78"/>
              </a:rPr>
              <a:t>:</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Setting-up</a:t>
            </a:r>
            <a:r>
              <a:rPr lang="en-US" sz="2200" b="1" dirty="0">
                <a:solidFill>
                  <a:srgbClr val="2D3956"/>
                </a:solidFill>
                <a:latin typeface="Tajawal ExtraBold" panose="00000800000000000000" pitchFamily="2" charset="-78"/>
                <a:cs typeface="Tajawal ExtraBold" panose="00000800000000000000" pitchFamily="2" charset="-78"/>
              </a:rPr>
              <a:t>. First of all, it starts with setting up a project. You need to provide the keywords you want to track across social media. There’s often an advanced set-up with required and excluded keywords that can be used to make your query even more specific. </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Collecting</a:t>
            </a:r>
            <a:r>
              <a:rPr lang="en-US" sz="2200" b="1" dirty="0">
                <a:solidFill>
                  <a:srgbClr val="2D3956"/>
                </a:solidFill>
                <a:latin typeface="Tajawal ExtraBold" panose="00000800000000000000" pitchFamily="2" charset="-78"/>
                <a:cs typeface="Tajawal ExtraBold" panose="00000800000000000000" pitchFamily="2" charset="-78"/>
              </a:rPr>
              <a:t>. Secondly, the tool collects mentions into a dashboard. There’s usually plenty of filters you can use to clean up, group, mark, delete collected mentions. Apart from the dashboard, you can receive mentions directly to your inbox in various shapes and quantities: daily, weekly, or real-time reports.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Analyzing</a:t>
            </a:r>
            <a:r>
              <a:rPr lang="en-US" sz="2200" b="1" dirty="0">
                <a:solidFill>
                  <a:srgbClr val="2D3956"/>
                </a:solidFill>
                <a:latin typeface="Tajawal ExtraBold" panose="00000800000000000000" pitchFamily="2" charset="-78"/>
                <a:cs typeface="Tajawal ExtraBold" panose="00000800000000000000" pitchFamily="2" charset="-78"/>
              </a:rPr>
              <a:t>. Thirdly, there’s the analytics. It depends on a tool, as different tools analyze different data. Some tools analyze metrics of volume, engagement, reach, sentiment, and influence of social media mentions.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76587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7"/>
            <a:ext cx="9652139" cy="4093428"/>
          </a:xfrm>
          <a:prstGeom prst="rect">
            <a:avLst/>
          </a:prstGeom>
          <a:noFill/>
        </p:spPr>
        <p:txBody>
          <a:bodyPr wrap="square" rtlCol="0">
            <a:spAutoFit/>
          </a:bodyPr>
          <a:lstStyle/>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What can you do with your monitoring data?</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Here are a few things you can do by monitoring different terms: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Monitoring your brand or company name </a:t>
            </a:r>
            <a:r>
              <a:rPr lang="en-US" sz="2200" b="1" dirty="0">
                <a:solidFill>
                  <a:srgbClr val="2D3956"/>
                </a:solidFill>
                <a:latin typeface="Tajawal ExtraBold" panose="00000800000000000000" pitchFamily="2" charset="-78"/>
                <a:cs typeface="Tajawal ExtraBold" panose="00000800000000000000" pitchFamily="2" charset="-78"/>
              </a:rPr>
              <a:t>– Find out where your audience is talking about you and distribute more content and ads there. Learn more about the type of audience that you have. See what your audience is saying about you and manage your reputation.</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Monitoring your product </a:t>
            </a:r>
            <a:r>
              <a:rPr lang="en-US" sz="2200" b="1" dirty="0">
                <a:solidFill>
                  <a:srgbClr val="2D3956"/>
                </a:solidFill>
                <a:latin typeface="Tajawal ExtraBold" panose="00000800000000000000" pitchFamily="2" charset="-78"/>
                <a:cs typeface="Tajawal ExtraBold" panose="00000800000000000000" pitchFamily="2" charset="-78"/>
              </a:rPr>
              <a:t>– Measure what the public thinks about your product. See how it’s being used. This will help you find the right angle to promote your product or reposition it on the market if necessary.</a:t>
            </a:r>
          </a:p>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Tracking hashtags </a:t>
            </a:r>
            <a:r>
              <a:rPr lang="en-US" sz="2200" b="1" dirty="0">
                <a:solidFill>
                  <a:srgbClr val="2D3956"/>
                </a:solidFill>
                <a:latin typeface="Tajawal ExtraBold" panose="00000800000000000000" pitchFamily="2" charset="-78"/>
                <a:cs typeface="Tajawal ExtraBold" panose="00000800000000000000" pitchFamily="2" charset="-78"/>
              </a:rPr>
              <a:t>– A social media marketing campaign is incomplete without a #hashtag. Monitor your #hashtag to see how often it’s being used and what the conversations are about.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1119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7"/>
            <a:ext cx="9652139" cy="4093428"/>
          </a:xfrm>
          <a:prstGeom prst="rect">
            <a:avLst/>
          </a:prstGeom>
          <a:noFill/>
        </p:spPr>
        <p:txBody>
          <a:bodyPr wrap="square" rtlCol="0">
            <a:spAutoFit/>
          </a:bodyPr>
          <a:lstStyle/>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Investigate similar products </a:t>
            </a:r>
            <a:r>
              <a:rPr lang="en-US" sz="2200" b="1" dirty="0">
                <a:solidFill>
                  <a:srgbClr val="2D3956"/>
                </a:solidFill>
                <a:latin typeface="Tajawal ExtraBold" panose="00000800000000000000" pitchFamily="2" charset="-78"/>
                <a:cs typeface="Tajawal ExtraBold" panose="00000800000000000000" pitchFamily="2" charset="-78"/>
              </a:rPr>
              <a:t>– See what people are saying about products similar to yours. Are they better? Are they worse? These are key insights that your R&amp;D team needs to see.</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Find key influencers </a:t>
            </a:r>
            <a:r>
              <a:rPr lang="en-US" sz="2200" b="1" dirty="0">
                <a:solidFill>
                  <a:srgbClr val="2D3956"/>
                </a:solidFill>
                <a:latin typeface="Tajawal ExtraBold" panose="00000800000000000000" pitchFamily="2" charset="-78"/>
                <a:cs typeface="Tajawal ExtraBold" panose="00000800000000000000" pitchFamily="2" charset="-78"/>
              </a:rPr>
              <a:t>– There are people who set trends and people who follow them. If you’re not a trendsetter (yet), at least stay up to date by following important industry influencers.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Analyze competitors </a:t>
            </a:r>
            <a:r>
              <a:rPr lang="en-US" sz="2200" b="1" dirty="0">
                <a:solidFill>
                  <a:srgbClr val="2D3956"/>
                </a:solidFill>
                <a:latin typeface="Tajawal ExtraBold" panose="00000800000000000000" pitchFamily="2" charset="-78"/>
                <a:cs typeface="Tajawal ExtraBold" panose="00000800000000000000" pitchFamily="2" charset="-78"/>
              </a:rPr>
              <a:t>– See where they fall short, and this may be something that you can cover with your own company.</a:t>
            </a:r>
          </a:p>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    Key execs at your company </a:t>
            </a:r>
            <a:r>
              <a:rPr lang="en-US" sz="2200" b="1" dirty="0">
                <a:solidFill>
                  <a:srgbClr val="2D3956"/>
                </a:solidFill>
                <a:latin typeface="Tajawal ExtraBold" panose="00000800000000000000" pitchFamily="2" charset="-78"/>
                <a:cs typeface="Tajawal ExtraBold" panose="00000800000000000000" pitchFamily="2" charset="-78"/>
              </a:rPr>
              <a:t>– It’s likely that your CEO or Public Relations specialist talks about your company… a lot. Monitor what they’re saying and see how people are reacting.</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Manage a social media crisis </a:t>
            </a:r>
            <a:r>
              <a:rPr lang="en-US" sz="2200" b="1" dirty="0">
                <a:solidFill>
                  <a:srgbClr val="2D3956"/>
                </a:solidFill>
                <a:latin typeface="Tajawal ExtraBold" panose="00000800000000000000" pitchFamily="2" charset="-78"/>
                <a:cs typeface="Tajawal ExtraBold" panose="00000800000000000000" pitchFamily="2" charset="-78"/>
              </a:rPr>
              <a:t>– You can detect crises early thanks to sentiment analysis, storm alerts, and daily mentions monitoring.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3368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333E7170-2E32-7AE2-41AE-40DECD9CA97C}"/>
              </a:ext>
            </a:extLst>
          </p:cNvPr>
          <p:cNvSpPr txBox="1"/>
          <p:nvPr/>
        </p:nvSpPr>
        <p:spPr>
          <a:xfrm>
            <a:off x="1270660" y="159511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Best practices in risk </a:t>
            </a:r>
          </a:p>
          <a:p>
            <a:pPr algn="ctr"/>
            <a:r>
              <a:rPr lang="en-US" sz="4000" b="1" dirty="0">
                <a:solidFill>
                  <a:srgbClr val="2E3957"/>
                </a:solidFill>
                <a:latin typeface="Tajawal ExtraBold" panose="00000800000000000000" pitchFamily="2" charset="-78"/>
                <a:cs typeface="Tajawal ExtraBold" panose="00000800000000000000" pitchFamily="2" charset="-78"/>
              </a:rPr>
              <a:t>and crisis communication</a:t>
            </a:r>
          </a:p>
        </p:txBody>
      </p:sp>
      <p:pic>
        <p:nvPicPr>
          <p:cNvPr id="3" name="Picture 2" descr="A group of people standing around a megaphone&#10;&#10;Description automatically generated">
            <a:extLst>
              <a:ext uri="{FF2B5EF4-FFF2-40B4-BE49-F238E27FC236}">
                <a16:creationId xmlns:a16="http://schemas.microsoft.com/office/drawing/2014/main" id="{1C8D12D9-BC89-198F-1F6D-4B34DD82AA7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43844" y="2961007"/>
            <a:ext cx="4370119" cy="2458192"/>
          </a:xfrm>
          <a:prstGeom prst="rect">
            <a:avLst/>
          </a:prstGeom>
        </p:spPr>
      </p:pic>
    </p:spTree>
    <p:extLst>
      <p:ext uri="{BB962C8B-B14F-4D97-AF65-F5344CB8AC3E}">
        <p14:creationId xmlns:p14="http://schemas.microsoft.com/office/powerpoint/2010/main" val="1191712085"/>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339650"/>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Tying into traditional tactics used by PR practitioners, Veil, </a:t>
            </a:r>
            <a:r>
              <a:rPr lang="en-US" sz="2200" b="1" dirty="0" err="1">
                <a:solidFill>
                  <a:srgbClr val="2D3956"/>
                </a:solidFill>
                <a:latin typeface="Tajawal ExtraBold" panose="00000800000000000000" pitchFamily="2" charset="-78"/>
                <a:cs typeface="Tajawal ExtraBold" panose="00000800000000000000" pitchFamily="2" charset="-78"/>
              </a:rPr>
              <a:t>Buehner</a:t>
            </a:r>
            <a:r>
              <a:rPr lang="en-US" sz="2200" b="1" dirty="0">
                <a:solidFill>
                  <a:srgbClr val="2D3956"/>
                </a:solidFill>
                <a:latin typeface="Tajawal ExtraBold" panose="00000800000000000000" pitchFamily="2" charset="-78"/>
                <a:cs typeface="Tajawal ExtraBold" panose="00000800000000000000" pitchFamily="2" charset="-78"/>
              </a:rPr>
              <a:t>, &amp; </a:t>
            </a:r>
            <a:r>
              <a:rPr lang="en-US" sz="2200" b="1" dirty="0" err="1">
                <a:solidFill>
                  <a:srgbClr val="2D3956"/>
                </a:solidFill>
                <a:latin typeface="Tajawal ExtraBold" panose="00000800000000000000" pitchFamily="2" charset="-78"/>
                <a:cs typeface="Tajawal ExtraBold" panose="00000800000000000000" pitchFamily="2" charset="-78"/>
              </a:rPr>
              <a:t>Palenchar</a:t>
            </a:r>
            <a:r>
              <a:rPr lang="en-US" sz="2200" b="1" dirty="0">
                <a:solidFill>
                  <a:srgbClr val="2D3956"/>
                </a:solidFill>
                <a:latin typeface="Tajawal ExtraBold" panose="00000800000000000000" pitchFamily="2" charset="-78"/>
                <a:cs typeface="Tajawal ExtraBold" panose="00000800000000000000" pitchFamily="2" charset="-78"/>
              </a:rPr>
              <a:t> (2011) review ten of the best practices used in risk and crisis communication:</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establish risk and crisis management policies and process approaches;</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plan pre-event logistics;</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partner with the public;</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listen to the public’s concerns and understand the audience;</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communicate with honesty, candor, and openness;</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collaborate and coordinate with credible sources;</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meet the needs of the media and remain accessible;</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communicate with compassion, concerns, and empathy;</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accept uncertainty and ambiguity;</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provide messages of self-efficacy.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49236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380104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Best practices for crisis communication through </a:t>
            </a:r>
            <a:r>
              <a:rPr lang="en-US" sz="2200" b="1">
                <a:solidFill>
                  <a:srgbClr val="C00000"/>
                </a:solidFill>
                <a:latin typeface="Tajawal ExtraBold" panose="00000800000000000000" pitchFamily="2" charset="-78"/>
                <a:cs typeface="Tajawal ExtraBold" panose="00000800000000000000" pitchFamily="2" charset="-78"/>
              </a:rPr>
              <a:t>social media</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1. Fully integrate social media into decision making and policy</a:t>
            </a:r>
          </a:p>
          <a:p>
            <a:pPr algn="just"/>
            <a:r>
              <a:rPr lang="en-US" sz="2200" b="1" dirty="0">
                <a:solidFill>
                  <a:srgbClr val="2D3956"/>
                </a:solidFill>
                <a:latin typeface="Tajawal ExtraBold" panose="00000800000000000000" pitchFamily="2" charset="-78"/>
                <a:cs typeface="Tajawal ExtraBold" panose="00000800000000000000" pitchFamily="2" charset="-78"/>
              </a:rPr>
              <a:t>Development</a:t>
            </a:r>
          </a:p>
          <a:p>
            <a:pPr algn="just"/>
            <a:r>
              <a:rPr lang="en-US" sz="2200" b="1" dirty="0">
                <a:solidFill>
                  <a:srgbClr val="2D3956"/>
                </a:solidFill>
                <a:latin typeface="Tajawal ExtraBold" panose="00000800000000000000" pitchFamily="2" charset="-78"/>
                <a:cs typeface="Tajawal ExtraBold" panose="00000800000000000000" pitchFamily="2" charset="-78"/>
              </a:rPr>
              <a:t>2. Actively engage in dialogue online</a:t>
            </a:r>
          </a:p>
          <a:p>
            <a:pPr algn="just"/>
            <a:r>
              <a:rPr lang="en-US" sz="2200" b="1" dirty="0">
                <a:solidFill>
                  <a:srgbClr val="2D3956"/>
                </a:solidFill>
                <a:latin typeface="Tajawal ExtraBold" panose="00000800000000000000" pitchFamily="2" charset="-78"/>
                <a:cs typeface="Tajawal ExtraBold" panose="00000800000000000000" pitchFamily="2" charset="-78"/>
              </a:rPr>
              <a:t>3. Use media affordances to provide credible sources of information</a:t>
            </a:r>
          </a:p>
          <a:p>
            <a:pPr algn="just"/>
            <a:r>
              <a:rPr lang="en-US" sz="2200" b="1" dirty="0">
                <a:solidFill>
                  <a:srgbClr val="2D3956"/>
                </a:solidFill>
                <a:latin typeface="Tajawal ExtraBold" panose="00000800000000000000" pitchFamily="2" charset="-78"/>
                <a:cs typeface="Tajawal ExtraBold" panose="00000800000000000000" pitchFamily="2" charset="-78"/>
              </a:rPr>
              <a:t>4. Be cautious about message update speed</a:t>
            </a:r>
          </a:p>
          <a:p>
            <a:pPr algn="just"/>
            <a:r>
              <a:rPr lang="en-US" sz="2200" b="1" dirty="0">
                <a:solidFill>
                  <a:srgbClr val="2D3956"/>
                </a:solidFill>
                <a:latin typeface="Tajawal ExtraBold" panose="00000800000000000000" pitchFamily="2" charset="-78"/>
                <a:cs typeface="Tajawal ExtraBold" panose="00000800000000000000" pitchFamily="2" charset="-78"/>
              </a:rPr>
              <a:t>5. Own the hashtag</a:t>
            </a:r>
          </a:p>
          <a:p>
            <a:pPr algn="just"/>
            <a:r>
              <a:rPr lang="en-US" sz="2200" b="1" dirty="0">
                <a:solidFill>
                  <a:srgbClr val="2D3956"/>
                </a:solidFill>
                <a:latin typeface="Tajawal ExtraBold" panose="00000800000000000000" pitchFamily="2" charset="-78"/>
                <a:cs typeface="Tajawal ExtraBold" panose="00000800000000000000" pitchFamily="2" charset="-78"/>
              </a:rPr>
              <a:t>6. Cooperate with the public and similar organizations</a:t>
            </a:r>
          </a:p>
          <a:p>
            <a:pPr algn="just"/>
            <a:r>
              <a:rPr lang="en-US" sz="2200" b="1" dirty="0">
                <a:solidFill>
                  <a:srgbClr val="2D3956"/>
                </a:solidFill>
                <a:latin typeface="Tajawal ExtraBold" panose="00000800000000000000" pitchFamily="2" charset="-78"/>
                <a:cs typeface="Tajawal ExtraBold" panose="00000800000000000000" pitchFamily="2" charset="-78"/>
              </a:rPr>
              <a:t>7. Monitor misinformation</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5652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401205"/>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Affordances</a:t>
            </a:r>
            <a:r>
              <a:rPr lang="en-US" sz="2000" b="1" dirty="0">
                <a:solidFill>
                  <a:srgbClr val="2D3956"/>
                </a:solidFill>
                <a:latin typeface="Tajawal ExtraBold" panose="00000800000000000000" pitchFamily="2" charset="-78"/>
                <a:cs typeface="Tajawal ExtraBold" panose="00000800000000000000" pitchFamily="2" charset="-78"/>
              </a:rPr>
              <a:t> for internalizing allow organizations to access resources – primarily information and knowledge – shared by non organizational users (e.g., community members, volunteers, media representatives, and responders from other organizations or organizational sub-units). </a:t>
            </a:r>
          </a:p>
          <a:p>
            <a:pPr algn="just"/>
            <a:r>
              <a:rPr lang="en-US" sz="2000" b="1">
                <a:solidFill>
                  <a:srgbClr val="2D3956"/>
                </a:solidFill>
                <a:latin typeface="Tajawal ExtraBold" panose="00000800000000000000" pitchFamily="2" charset="-78"/>
                <a:cs typeface="Tajawal ExtraBold" panose="00000800000000000000" pitchFamily="2" charset="-78"/>
              </a:rPr>
              <a:t>The following tables are an </a:t>
            </a:r>
            <a:r>
              <a:rPr lang="en-US" sz="2000" b="1" dirty="0">
                <a:solidFill>
                  <a:srgbClr val="2D3956"/>
                </a:solidFill>
                <a:latin typeface="Tajawal ExtraBold" panose="00000800000000000000" pitchFamily="2" charset="-78"/>
                <a:cs typeface="Tajawal ExtraBold" panose="00000800000000000000" pitchFamily="2" charset="-78"/>
              </a:rPr>
              <a:t>overview of these affordances, with definitions and selected references.</a:t>
            </a:r>
          </a:p>
          <a:p>
            <a:pPr algn="just"/>
            <a:r>
              <a:rPr lang="en-US" sz="2000" b="1" dirty="0">
                <a:solidFill>
                  <a:srgbClr val="2D3956"/>
                </a:solidFill>
                <a:latin typeface="Tajawal ExtraBold" panose="00000800000000000000" pitchFamily="2" charset="-78"/>
                <a:cs typeface="Tajawal ExtraBold" panose="00000800000000000000" pitchFamily="2" charset="-78"/>
              </a:rPr>
              <a:t>In particular, social media enable users to observe digital content that non-organizational users have contributed to social media presences, such as their digital profiles or community or collaborative spaces (monitoring the information stream). They can, for instance, keep track of digital content that features event-related markers, such as hashtags, watch updates contributed to wikis, forums, and collaborative maps, follow contributions to digital profiles or other presences, join relevant groups, and establish relational ties to relevant users to receive automatic notifications of recent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243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C34E7B9-4FA7-B419-8425-9EE1AB5BBDA0}"/>
              </a:ext>
            </a:extLst>
          </p:cNvPr>
          <p:cNvSpPr txBox="1"/>
          <p:nvPr/>
        </p:nvSpPr>
        <p:spPr>
          <a:xfrm>
            <a:off x="1756627" y="2348527"/>
            <a:ext cx="9652139" cy="230832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Review findings on organizational learning affordances provided by social media</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Based on the systematic literature review, we identified affordances of social media – five each pertaining to internalizing, externalizing, and collaborating processes. </a:t>
            </a:r>
          </a:p>
        </p:txBody>
      </p:sp>
    </p:spTree>
    <p:extLst>
      <p:ext uri="{BB962C8B-B14F-4D97-AF65-F5344CB8AC3E}">
        <p14:creationId xmlns:p14="http://schemas.microsoft.com/office/powerpoint/2010/main" val="690530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nvGraphicFramePr>
        <p:xfrm>
          <a:off x="1617360" y="1921498"/>
          <a:ext cx="9930674" cy="3589340"/>
        </p:xfrm>
        <a:graphic>
          <a:graphicData uri="http://schemas.openxmlformats.org/drawingml/2006/table">
            <a:tbl>
              <a:tblPr firstRow="1" firstCol="1" bandRow="1">
                <a:tableStyleId>{72833802-FEF1-4C79-8D5D-14CF1EAF98D9}</a:tableStyleId>
              </a:tblPr>
              <a:tblGrid>
                <a:gridCol w="282692">
                  <a:extLst>
                    <a:ext uri="{9D8B030D-6E8A-4147-A177-3AD203B41FA5}">
                      <a16:colId xmlns:a16="http://schemas.microsoft.com/office/drawing/2014/main" val="844596301"/>
                    </a:ext>
                  </a:extLst>
                </a:gridCol>
                <a:gridCol w="2386940">
                  <a:extLst>
                    <a:ext uri="{9D8B030D-6E8A-4147-A177-3AD203B41FA5}">
                      <a16:colId xmlns:a16="http://schemas.microsoft.com/office/drawing/2014/main" val="1916158535"/>
                    </a:ext>
                  </a:extLst>
                </a:gridCol>
                <a:gridCol w="7261042">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b="1" kern="0">
                          <a:effectLst/>
                        </a:rPr>
                        <a:t>(1)</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Monitoring the information stream</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Observing crisis-related digital content contributed to social media</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b="1" kern="0">
                          <a:effectLst/>
                        </a:rPr>
                        <a:t>(2)</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Automatically processing big (social media) data</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Utilizing technological artifacts for collecting, analyzing, and displaying crisis-related digital content contributed to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b="1" kern="0">
                          <a:effectLst/>
                        </a:rPr>
                        <a:t>(3)</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Tapping collective intelligence</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Harnessing the outcomes of users’ joint efforts to make sense of crises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b="1" kern="0">
                          <a:effectLst/>
                        </a:rPr>
                        <a:t>(4)</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Accessing information providers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Identifying and consulting presumably knowledgeable users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b="1" kern="0">
                          <a:effectLst/>
                        </a:rPr>
                        <a:t>(5)</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Evaluating crisis response</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Analyzing experiences gained from prior uses of social media in response to crises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63CE7811-371A-32CF-C22F-BD149C8BCF9A}"/>
              </a:ext>
            </a:extLst>
          </p:cNvPr>
          <p:cNvSpPr txBox="1"/>
          <p:nvPr/>
        </p:nvSpPr>
        <p:spPr>
          <a:xfrm>
            <a:off x="3533708" y="5565756"/>
            <a:ext cx="6097978" cy="369332"/>
          </a:xfrm>
          <a:prstGeom prst="rect">
            <a:avLst/>
          </a:prstGeom>
          <a:noFill/>
        </p:spPr>
        <p:txBody>
          <a:bodyPr wrap="square">
            <a:spAutoFit/>
          </a:bodyPr>
          <a:lstStyle/>
          <a:p>
            <a:r>
              <a:rPr lang="en-US" b="1" dirty="0">
                <a:solidFill>
                  <a:srgbClr val="C00000"/>
                </a:solidFill>
              </a:rPr>
              <a:t>Overview of social media affordances for internalizing.</a:t>
            </a:r>
          </a:p>
        </p:txBody>
      </p:sp>
    </p:spTree>
    <p:extLst>
      <p:ext uri="{BB962C8B-B14F-4D97-AF65-F5344CB8AC3E}">
        <p14:creationId xmlns:p14="http://schemas.microsoft.com/office/powerpoint/2010/main" val="3610923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nvGraphicFramePr>
        <p:xfrm>
          <a:off x="1617360" y="1921498"/>
          <a:ext cx="9930674" cy="3309560"/>
        </p:xfrm>
        <a:graphic>
          <a:graphicData uri="http://schemas.openxmlformats.org/drawingml/2006/table">
            <a:tbl>
              <a:tblPr firstRow="1" firstCol="1" bandRow="1">
                <a:tableStyleId>{72833802-FEF1-4C79-8D5D-14CF1EAF98D9}</a:tableStyleId>
              </a:tblPr>
              <a:tblGrid>
                <a:gridCol w="745830">
                  <a:extLst>
                    <a:ext uri="{9D8B030D-6E8A-4147-A177-3AD203B41FA5}">
                      <a16:colId xmlns:a16="http://schemas.microsoft.com/office/drawing/2014/main" val="844596301"/>
                    </a:ext>
                  </a:extLst>
                </a:gridCol>
                <a:gridCol w="2232561">
                  <a:extLst>
                    <a:ext uri="{9D8B030D-6E8A-4147-A177-3AD203B41FA5}">
                      <a16:colId xmlns:a16="http://schemas.microsoft.com/office/drawing/2014/main" val="1916158535"/>
                    </a:ext>
                  </a:extLst>
                </a:gridCol>
                <a:gridCol w="6952283">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kern="0">
                          <a:effectLst/>
                        </a:rPr>
                        <a:t>(6)</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Contributing information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Making crisis-related digital content available to users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kern="0">
                          <a:effectLst/>
                        </a:rPr>
                        <a:t>(7)</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Forwarding information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Sharing previously contributed crisis-related digital content with users beyond its original audience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kern="0">
                          <a:effectLst/>
                        </a:rPr>
                        <a:t>(8)</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Framing narratives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Contributing or forwarding digital content that conveys a particular interpretation of a crisis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kern="0">
                          <a:effectLst/>
                        </a:rPr>
                        <a:t>(9)</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Establishing digital presences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Setting up and promoting outlets for contributing and forwarding crisis-related digital content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kern="0" dirty="0">
                          <a:effectLst/>
                        </a:rPr>
                        <a:t>(10)</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Communicating a reputation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Signaling the status and legitimacy of users contributing or forwarding crisis-related digital content through social media</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9692B9AE-5584-6901-8670-1A4F3C8A4002}"/>
              </a:ext>
            </a:extLst>
          </p:cNvPr>
          <p:cNvSpPr txBox="1"/>
          <p:nvPr/>
        </p:nvSpPr>
        <p:spPr>
          <a:xfrm>
            <a:off x="3493358" y="5361961"/>
            <a:ext cx="6097978" cy="369332"/>
          </a:xfrm>
          <a:prstGeom prst="rect">
            <a:avLst/>
          </a:prstGeom>
          <a:noFill/>
        </p:spPr>
        <p:txBody>
          <a:bodyPr wrap="square">
            <a:spAutoFit/>
          </a:bodyPr>
          <a:lstStyle/>
          <a:p>
            <a:r>
              <a:rPr lang="en-US" b="1" dirty="0">
                <a:solidFill>
                  <a:srgbClr val="C00000"/>
                </a:solidFill>
              </a:rPr>
              <a:t>Overview of social media affordances for externalizing.</a:t>
            </a:r>
          </a:p>
        </p:txBody>
      </p:sp>
    </p:spTree>
    <p:extLst>
      <p:ext uri="{BB962C8B-B14F-4D97-AF65-F5344CB8AC3E}">
        <p14:creationId xmlns:p14="http://schemas.microsoft.com/office/powerpoint/2010/main" val="3235641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nvGraphicFramePr>
        <p:xfrm>
          <a:off x="1617360" y="1921498"/>
          <a:ext cx="9930674" cy="3027768"/>
        </p:xfrm>
        <a:graphic>
          <a:graphicData uri="http://schemas.openxmlformats.org/drawingml/2006/table">
            <a:tbl>
              <a:tblPr firstRow="1" firstCol="1" bandRow="1">
                <a:tableStyleId>{72833802-FEF1-4C79-8D5D-14CF1EAF98D9}</a:tableStyleId>
              </a:tblPr>
              <a:tblGrid>
                <a:gridCol w="745830">
                  <a:extLst>
                    <a:ext uri="{9D8B030D-6E8A-4147-A177-3AD203B41FA5}">
                      <a16:colId xmlns:a16="http://schemas.microsoft.com/office/drawing/2014/main" val="844596301"/>
                    </a:ext>
                  </a:extLst>
                </a:gridCol>
                <a:gridCol w="2232561">
                  <a:extLst>
                    <a:ext uri="{9D8B030D-6E8A-4147-A177-3AD203B41FA5}">
                      <a16:colId xmlns:a16="http://schemas.microsoft.com/office/drawing/2014/main" val="1916158535"/>
                    </a:ext>
                  </a:extLst>
                </a:gridCol>
                <a:gridCol w="6952283">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b="1" kern="0">
                          <a:effectLst/>
                        </a:rPr>
                        <a:t>(11)</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Negotiating consensus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Aligning perceptions and developing a shared interpretation of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b="1" kern="0">
                          <a:effectLst/>
                        </a:rPr>
                        <a:t>(12)</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Integrating contributions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Registering, monitoring, and deploying resources provided by users in response to a crisis in a coordinated way</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b="1" kern="0">
                          <a:effectLst/>
                        </a:rPr>
                        <a:t>(13)</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Crowdsourcing contributions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Calling for and incorporating resources to be provided by users in response to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b="1" kern="0">
                          <a:effectLst/>
                        </a:rPr>
                        <a:t>(14)</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Developing community</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Advancing connections, sense of community, and collective action among users in response to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b="1" kern="0" dirty="0">
                          <a:effectLst/>
                        </a:rPr>
                        <a:t>(15)</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Establishing norms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Developing and enforcing principles for using social media to respond to a crisis collaboratively</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41DA6755-47C4-72F3-7F5C-B09C6C24332A}"/>
              </a:ext>
            </a:extLst>
          </p:cNvPr>
          <p:cNvSpPr txBox="1"/>
          <p:nvPr/>
        </p:nvSpPr>
        <p:spPr>
          <a:xfrm>
            <a:off x="3493358" y="5217684"/>
            <a:ext cx="6097978" cy="369332"/>
          </a:xfrm>
          <a:prstGeom prst="rect">
            <a:avLst/>
          </a:prstGeom>
          <a:noFill/>
        </p:spPr>
        <p:txBody>
          <a:bodyPr wrap="square">
            <a:spAutoFit/>
          </a:bodyPr>
          <a:lstStyle/>
          <a:p>
            <a:r>
              <a:rPr lang="en-US" b="1" dirty="0">
                <a:solidFill>
                  <a:srgbClr val="C00000"/>
                </a:solidFill>
              </a:rPr>
              <a:t>Overview of social media affordances for collaborating.</a:t>
            </a:r>
          </a:p>
        </p:txBody>
      </p:sp>
    </p:spTree>
    <p:extLst>
      <p:ext uri="{BB962C8B-B14F-4D97-AF65-F5344CB8AC3E}">
        <p14:creationId xmlns:p14="http://schemas.microsoft.com/office/powerpoint/2010/main" val="1231357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309803"/>
            <a:ext cx="9256152" cy="1569660"/>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Assessing and Managing Social Media Issues and Risks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erson standing next to a computer with a crane and a calculator&#10;&#10;Description automatically generated">
            <a:extLst>
              <a:ext uri="{FF2B5EF4-FFF2-40B4-BE49-F238E27FC236}">
                <a16:creationId xmlns:a16="http://schemas.microsoft.com/office/drawing/2014/main" id="{A9D15A1C-5E32-6140-4011-0FC014BA394A}"/>
              </a:ext>
            </a:extLst>
          </p:cNvPr>
          <p:cNvPicPr>
            <a:picLocks noChangeAspect="1"/>
          </p:cNvPicPr>
          <p:nvPr/>
        </p:nvPicPr>
        <p:blipFill rotWithShape="1">
          <a:blip r:embed="rId7">
            <a:extLst>
              <a:ext uri="{28A0092B-C50C-407E-A947-70E740481C1C}">
                <a14:useLocalDpi xmlns:a14="http://schemas.microsoft.com/office/drawing/2010/main" val="0"/>
              </a:ext>
            </a:extLst>
          </a:blip>
          <a:srcRect t="4798" b="5400"/>
          <a:stretch/>
        </p:blipFill>
        <p:spPr>
          <a:xfrm>
            <a:off x="3244788" y="2806850"/>
            <a:ext cx="5294553" cy="2741347"/>
          </a:xfrm>
          <a:prstGeom prst="rect">
            <a:avLst/>
          </a:prstGeom>
        </p:spPr>
      </p:pic>
    </p:spTree>
    <p:extLst>
      <p:ext uri="{BB962C8B-B14F-4D97-AF65-F5344CB8AC3E}">
        <p14:creationId xmlns:p14="http://schemas.microsoft.com/office/powerpoint/2010/main" val="1254372446"/>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8350" y="1861957"/>
            <a:ext cx="9927994" cy="3277820"/>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What is social media risk management?</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Social media risk management is the process of identifying, assessing, and mitigating risks that stem from social media.</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Your brand, customers, and employees are all active on social media. </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This means your social channels are a common ground where conversations — both good and bad — and crises can start.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9179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78280"/>
            <a:ext cx="9927994" cy="4416594"/>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What are the risks of social media for businesses?</a:t>
            </a:r>
          </a:p>
          <a:p>
            <a:pPr algn="just"/>
            <a:endParaRPr lang="en-US" sz="1100" b="1" dirty="0">
              <a:solidFill>
                <a:srgbClr val="C00000"/>
              </a:solidFill>
              <a:latin typeface="Tajawal ExtraBold" panose="00000800000000000000" pitchFamily="2" charset="-78"/>
              <a:cs typeface="Tajawal ExtraBold" panose="00000800000000000000" pitchFamily="2" charset="-78"/>
            </a:endParaRPr>
          </a:p>
          <a:p>
            <a:pPr algn="just"/>
            <a:r>
              <a:rPr lang="en-US" sz="2300" b="1" dirty="0">
                <a:solidFill>
                  <a:srgbClr val="C00000"/>
                </a:solidFill>
                <a:latin typeface="Tajawal ExtraBold" panose="00000800000000000000" pitchFamily="2" charset="-78"/>
                <a:cs typeface="Tajawal ExtraBold" panose="00000800000000000000" pitchFamily="2" charset="-78"/>
              </a:rPr>
              <a:t>Damage to reputation </a:t>
            </a:r>
            <a:r>
              <a:rPr lang="en-US" sz="2200" b="1" dirty="0">
                <a:solidFill>
                  <a:srgbClr val="2D3956"/>
                </a:solidFill>
                <a:latin typeface="Tajawal ExtraBold" panose="00000800000000000000" pitchFamily="2" charset="-78"/>
                <a:cs typeface="Tajawal ExtraBold" panose="00000800000000000000" pitchFamily="2" charset="-78"/>
              </a:rPr>
              <a:t>(Negative comments, inappropriate posts, or bad reviews can all damage your brand’s reputation.)</a:t>
            </a:r>
          </a:p>
          <a:p>
            <a:pPr algn="just"/>
            <a:r>
              <a:rPr lang="en-US" sz="2300" b="1" dirty="0">
                <a:solidFill>
                  <a:srgbClr val="C00000"/>
                </a:solidFill>
                <a:latin typeface="Tajawal ExtraBold" panose="00000800000000000000" pitchFamily="2" charset="-78"/>
                <a:cs typeface="Tajawal ExtraBold" panose="00000800000000000000" pitchFamily="2" charset="-78"/>
              </a:rPr>
              <a:t>Security breaches </a:t>
            </a:r>
            <a:r>
              <a:rPr lang="en-US" sz="2200" b="1" dirty="0">
                <a:solidFill>
                  <a:srgbClr val="2D3956"/>
                </a:solidFill>
                <a:latin typeface="Tajawal ExtraBold" panose="00000800000000000000" pitchFamily="2" charset="-78"/>
                <a:cs typeface="Tajawal ExtraBold" panose="00000800000000000000" pitchFamily="2" charset="-78"/>
              </a:rPr>
              <a:t>(If your social account passwords get into the wrong hands, then a security breach is a major risk.)</a:t>
            </a:r>
          </a:p>
          <a:p>
            <a:pPr algn="just"/>
            <a:r>
              <a:rPr lang="en-US" sz="2300" b="1" dirty="0">
                <a:solidFill>
                  <a:srgbClr val="C00000"/>
                </a:solidFill>
                <a:latin typeface="Tajawal ExtraBold" panose="00000800000000000000" pitchFamily="2" charset="-78"/>
                <a:cs typeface="Tajawal ExtraBold" panose="00000800000000000000" pitchFamily="2" charset="-78"/>
              </a:rPr>
              <a:t>Compliance violations </a:t>
            </a:r>
            <a:r>
              <a:rPr lang="en-US" sz="2200" b="1" dirty="0">
                <a:solidFill>
                  <a:srgbClr val="2D3956"/>
                </a:solidFill>
                <a:latin typeface="Tajawal ExtraBold" panose="00000800000000000000" pitchFamily="2" charset="-78"/>
                <a:cs typeface="Tajawal ExtraBold" panose="00000800000000000000" pitchFamily="2" charset="-78"/>
              </a:rPr>
              <a:t>(Social media compliance refers to following rules and regulations set by regulatory bodies, social platforms, and your own company. )</a:t>
            </a:r>
          </a:p>
          <a:p>
            <a:pPr algn="just"/>
            <a:r>
              <a:rPr lang="en-US" sz="2300" b="1" dirty="0">
                <a:solidFill>
                  <a:srgbClr val="C00000"/>
                </a:solidFill>
                <a:latin typeface="Tajawal ExtraBold" panose="00000800000000000000" pitchFamily="2" charset="-78"/>
                <a:cs typeface="Tajawal ExtraBold" panose="00000800000000000000" pitchFamily="2" charset="-78"/>
              </a:rPr>
              <a:t>Legal issues </a:t>
            </a:r>
            <a:r>
              <a:rPr lang="en-US" sz="2200" b="1" dirty="0">
                <a:solidFill>
                  <a:srgbClr val="2D3956"/>
                </a:solidFill>
                <a:latin typeface="Tajawal ExtraBold" panose="00000800000000000000" pitchFamily="2" charset="-78"/>
                <a:cs typeface="Tajawal ExtraBold" panose="00000800000000000000" pitchFamily="2" charset="-78"/>
              </a:rPr>
              <a:t>(You should also have a policy that covers your employees’ social activity and conduct if you want to avoid legal issues.)</a:t>
            </a:r>
          </a:p>
          <a:p>
            <a:pPr algn="just"/>
            <a:r>
              <a:rPr lang="en-US" sz="2300" b="1" dirty="0">
                <a:solidFill>
                  <a:srgbClr val="C00000"/>
                </a:solidFill>
                <a:latin typeface="Tajawal ExtraBold" panose="00000800000000000000" pitchFamily="2" charset="-78"/>
                <a:cs typeface="Tajawal ExtraBold" panose="00000800000000000000" pitchFamily="2" charset="-78"/>
              </a:rPr>
              <a:t>Financial consequences </a:t>
            </a:r>
            <a:r>
              <a:rPr lang="en-US" sz="2200" b="1" dirty="0">
                <a:solidFill>
                  <a:srgbClr val="2D3956"/>
                </a:solidFill>
                <a:latin typeface="Tajawal ExtraBold" panose="00000800000000000000" pitchFamily="2" charset="-78"/>
                <a:cs typeface="Tajawal ExtraBold" panose="00000800000000000000" pitchFamily="2" charset="-78"/>
              </a:rPr>
              <a:t>(Any negative situation, like a PR crisis, impact your company’s bottom 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99856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78280"/>
            <a:ext cx="9927994" cy="4555093"/>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5 steps to managing risk on social media</a:t>
            </a:r>
            <a:endParaRPr lang="en-US" sz="1100" b="1" dirty="0">
              <a:solidFill>
                <a:srgbClr val="C00000"/>
              </a:solidFill>
              <a:latin typeface="Tajawal ExtraBold" panose="00000800000000000000" pitchFamily="2" charset="-78"/>
              <a:cs typeface="Tajawal ExtraBold" panose="00000800000000000000" pitchFamily="2" charset="-78"/>
            </a:endParaRPr>
          </a:p>
          <a:p>
            <a:pPr algn="just"/>
            <a:endParaRPr lang="en-US" sz="11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1. Define your social media policy</a:t>
            </a:r>
          </a:p>
          <a:p>
            <a:pPr marL="973138" indent="-973138"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The policy should clearly state what everyone’s roles are in crisis scenarios — from the legal team to PR to customer service.</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2. Train your employees</a:t>
            </a:r>
          </a:p>
          <a:p>
            <a:pPr marL="914400" indent="-56991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Your employees are some of your company’s best brand advocates. But without clear guidelines or regular training, employees can put your business at risk.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3. Monitor your social media accounts</a:t>
            </a:r>
          </a:p>
          <a:p>
            <a:pPr marL="914400" indent="-914400"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Brands must keep a close eye on their mentions so they can quickly step in if needed.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1788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78280"/>
            <a:ext cx="9927994" cy="3400931"/>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5 steps to managing risk on social media</a:t>
            </a:r>
            <a:endParaRPr lang="en-US" sz="1100" b="1" dirty="0">
              <a:solidFill>
                <a:srgbClr val="C00000"/>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4. Respond promptly to negative feedback</a:t>
            </a:r>
          </a:p>
          <a:p>
            <a:pPr marL="855663" indent="-463550"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A negative comment or review can gain traction within minutes or even seconds. It’s critical to have a response plan ready to go so you can address feedback the instant it comes up.</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5. Review and revise your policy on a regular basis</a:t>
            </a:r>
          </a:p>
          <a:p>
            <a:pPr marL="795338" indent="-795338"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Your organization’s social media policy isn’t set in stone — it should be revised as often as social media changes.</a:t>
            </a: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6929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830997"/>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Preventing Social Media Risk</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icture containing LEGO, cartoon, clipart&#10;&#10;Description automatically generated">
            <a:extLst>
              <a:ext uri="{FF2B5EF4-FFF2-40B4-BE49-F238E27FC236}">
                <a16:creationId xmlns:a16="http://schemas.microsoft.com/office/drawing/2014/main" id="{54832B31-D43D-2D06-0F52-29238A5D168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75185" y="2474291"/>
            <a:ext cx="5357503" cy="3013596"/>
          </a:xfrm>
          <a:prstGeom prst="rect">
            <a:avLst/>
          </a:prstGeom>
        </p:spPr>
      </p:pic>
    </p:spTree>
    <p:extLst>
      <p:ext uri="{BB962C8B-B14F-4D97-AF65-F5344CB8AC3E}">
        <p14:creationId xmlns:p14="http://schemas.microsoft.com/office/powerpoint/2010/main" val="2986409234"/>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4"/>
            <a:ext cx="9927994"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1) Guidelines</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As general best practice, a high-level overall policy should be rolled out to guide the use of social media by all employees of the organization and any third party acting on behalf of the organization. The guidelines should highlight key components including:</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Scope</a:t>
            </a:r>
            <a:r>
              <a:rPr lang="en-US" sz="2300" b="1" dirty="0">
                <a:solidFill>
                  <a:srgbClr val="2D3956"/>
                </a:solidFill>
                <a:latin typeface="Tajawal ExtraBold" panose="00000800000000000000" pitchFamily="2" charset="-78"/>
                <a:cs typeface="Tajawal ExtraBold" panose="00000800000000000000" pitchFamily="2" charset="-78"/>
              </a:rPr>
              <a:t>—Defining the overall scope of the policy guidelines that is set forth by the enterprise for its employees</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Purpose</a:t>
            </a:r>
            <a:r>
              <a:rPr lang="en-US" sz="2300" b="1" dirty="0">
                <a:solidFill>
                  <a:srgbClr val="2D3956"/>
                </a:solidFill>
                <a:latin typeface="Tajawal ExtraBold" panose="00000800000000000000" pitchFamily="2" charset="-78"/>
                <a:cs typeface="Tajawal ExtraBold" panose="00000800000000000000" pitchFamily="2" charset="-78"/>
              </a:rPr>
              <a:t>—Definition of the purpose of the guidelines for the organization, specifically, how social media activity on behalf of the organization will take place and what sort of information is relevant to share via that activity.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77291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37540"/>
            <a:ext cx="9927994" cy="5047536"/>
          </a:xfrm>
          <a:prstGeom prst="rect">
            <a:avLst/>
          </a:prstGeom>
          <a:noFill/>
        </p:spPr>
        <p:txBody>
          <a:bodyPr wrap="square" rtlCol="0">
            <a:spAutoFit/>
          </a:bodyPr>
          <a:lstStyle/>
          <a:p>
            <a:pPr algn="just"/>
            <a:r>
              <a:rPr lang="en-US" sz="2300" b="1" dirty="0">
                <a:solidFill>
                  <a:srgbClr val="00B0F0"/>
                </a:solidFill>
                <a:latin typeface="Tajawal ExtraBold" panose="00000800000000000000" pitchFamily="2" charset="-78"/>
                <a:cs typeface="Tajawal ExtraBold" panose="00000800000000000000" pitchFamily="2" charset="-78"/>
              </a:rPr>
              <a:t>     Goals</a:t>
            </a:r>
            <a:r>
              <a:rPr lang="en-US" sz="2300" b="1" dirty="0">
                <a:solidFill>
                  <a:srgbClr val="2D3956"/>
                </a:solidFill>
                <a:latin typeface="Tajawal ExtraBold" panose="00000800000000000000" pitchFamily="2" charset="-78"/>
                <a:cs typeface="Tajawal ExtraBold" panose="00000800000000000000" pitchFamily="2" charset="-78"/>
              </a:rPr>
              <a:t>—Clear definition of the overall outcome that is to be achieved from the social media presence for the organization and how the social media platform will get the organization there</a:t>
            </a:r>
          </a:p>
          <a:p>
            <a:pPr algn="just"/>
            <a:r>
              <a:rPr lang="en-US" sz="2300" b="1" dirty="0">
                <a:solidFill>
                  <a:srgbClr val="00B0F0"/>
                </a:solidFill>
                <a:latin typeface="Tajawal ExtraBold" panose="00000800000000000000" pitchFamily="2" charset="-78"/>
                <a:cs typeface="Tajawal ExtraBold" panose="00000800000000000000" pitchFamily="2" charset="-78"/>
              </a:rPr>
              <a:t>    Ownership guidelines</a:t>
            </a:r>
            <a:r>
              <a:rPr lang="en-US" sz="2300" b="1" dirty="0">
                <a:solidFill>
                  <a:srgbClr val="2D3956"/>
                </a:solidFill>
                <a:latin typeface="Tajawal ExtraBold" panose="00000800000000000000" pitchFamily="2" charset="-78"/>
                <a:cs typeface="Tajawal ExtraBold" panose="00000800000000000000" pitchFamily="2" charset="-78"/>
              </a:rPr>
              <a:t>—General guidelines for the creation and maintenance of all social media sites for the organization</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Contributor guidelines</a:t>
            </a:r>
            <a:r>
              <a:rPr lang="en-US" sz="2300" b="1" dirty="0">
                <a:solidFill>
                  <a:srgbClr val="2D3956"/>
                </a:solidFill>
                <a:latin typeface="Tajawal ExtraBold" panose="00000800000000000000" pitchFamily="2" charset="-78"/>
                <a:cs typeface="Tajawal ExtraBold" panose="00000800000000000000" pitchFamily="2" charset="-78"/>
              </a:rPr>
              <a:t>—General guidelines and principles directing contributors to the social media sites</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Approved social media platforms</a:t>
            </a:r>
            <a:r>
              <a:rPr lang="en-US" sz="2300" b="1" dirty="0">
                <a:solidFill>
                  <a:srgbClr val="2D3956"/>
                </a:solidFill>
                <a:latin typeface="Tajawal ExtraBold" panose="00000800000000000000" pitchFamily="2" charset="-78"/>
                <a:cs typeface="Tajawal ExtraBold" panose="00000800000000000000" pitchFamily="2" charset="-78"/>
              </a:rPr>
              <a:t>—Expectation for departments assessing social media solutions outside of the company to demonstrate how the social media presence will contribute to achievement of the overall goal and, more importantly, the platform’s degree of utilization and security</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9140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1915"/>
            <a:ext cx="9927994" cy="4339650"/>
          </a:xfrm>
          <a:prstGeom prst="rect">
            <a:avLst/>
          </a:prstGeom>
          <a:noFill/>
        </p:spPr>
        <p:txBody>
          <a:bodyPr wrap="square" rtlCol="0">
            <a:spAutoFit/>
          </a:bodyPr>
          <a:lstStyle/>
          <a:p>
            <a:pPr algn="just"/>
            <a:endParaRPr lang="en-US" sz="23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2) Training and awareness</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It is key for the organization to embody the proper use of social media etiquette as part of the onboarding training of all employees, especially in roles such as marketing, HR and IT—departments that will most likely be representing the organization as part of their ongoing job functions. Embedding the behaviors and instilling the right concepts of social media norms that align with the organizational policies and processes will help in the long run as more and more employees participate on social media and represent their organization and its products and interests.</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0736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74196" y="1680045"/>
            <a:ext cx="5973740" cy="4339650"/>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3) Social media crisis and communication plan</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A robust social media crisis and communication plan must be developed in the event that a crisis occurs. There has to be a single point of contact, usually the communications team, for all communication with the media and stakeholders. Key department personnel have to be involved, especially if there is a matter that applies to that specific department.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descr="A hand holding a phone&#10;&#10;Description automatically generated with medium confidence">
            <a:extLst>
              <a:ext uri="{FF2B5EF4-FFF2-40B4-BE49-F238E27FC236}">
                <a16:creationId xmlns:a16="http://schemas.microsoft.com/office/drawing/2014/main" id="{8C729C0A-E36F-2267-3E60-1595D739E2C3}"/>
              </a:ext>
            </a:extLst>
          </p:cNvPr>
          <p:cNvPicPr>
            <a:picLocks noChangeAspect="1"/>
          </p:cNvPicPr>
          <p:nvPr/>
        </p:nvPicPr>
        <p:blipFill rotWithShape="1">
          <a:blip r:embed="rId8">
            <a:extLst>
              <a:ext uri="{28A0092B-C50C-407E-A947-70E740481C1C}">
                <a14:useLocalDpi xmlns:a14="http://schemas.microsoft.com/office/drawing/2010/main" val="0"/>
              </a:ext>
            </a:extLst>
          </a:blip>
          <a:srcRect l="53676" t="6381"/>
          <a:stretch/>
        </p:blipFill>
        <p:spPr>
          <a:xfrm>
            <a:off x="8083368" y="1531562"/>
            <a:ext cx="3423822" cy="4382350"/>
          </a:xfrm>
          <a:prstGeom prst="rect">
            <a:avLst/>
          </a:prstGeom>
        </p:spPr>
      </p:pic>
    </p:spTree>
    <p:extLst>
      <p:ext uri="{BB962C8B-B14F-4D97-AF65-F5344CB8AC3E}">
        <p14:creationId xmlns:p14="http://schemas.microsoft.com/office/powerpoint/2010/main" val="3721405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072590"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Digital Activism &amp; Monitoring Tools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2615584156"/>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938992"/>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What is digital activism? and </a:t>
            </a:r>
          </a:p>
          <a:p>
            <a:pPr algn="ctr"/>
            <a:r>
              <a:rPr lang="en-US" sz="4000" b="1" dirty="0">
                <a:solidFill>
                  <a:srgbClr val="2E3957"/>
                </a:solidFill>
                <a:latin typeface="Tajawal ExtraBold" panose="00000800000000000000" pitchFamily="2" charset="-78"/>
                <a:cs typeface="Tajawal ExtraBold" panose="00000800000000000000" pitchFamily="2" charset="-78"/>
              </a:rPr>
              <a:t>who are digital activists?</a:t>
            </a:r>
          </a:p>
          <a:p>
            <a:pPr algn="ct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hands with social media icons&#10;&#10;Description automatically generated">
            <a:extLst>
              <a:ext uri="{FF2B5EF4-FFF2-40B4-BE49-F238E27FC236}">
                <a16:creationId xmlns:a16="http://schemas.microsoft.com/office/drawing/2014/main" id="{BF90C6B5-84C4-7069-8A7B-3C74D4C579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14981" y="2828983"/>
            <a:ext cx="4877912" cy="2743825"/>
          </a:xfrm>
          <a:prstGeom prst="rect">
            <a:avLst/>
          </a:prstGeom>
        </p:spPr>
      </p:pic>
    </p:spTree>
    <p:extLst>
      <p:ext uri="{BB962C8B-B14F-4D97-AF65-F5344CB8AC3E}">
        <p14:creationId xmlns:p14="http://schemas.microsoft.com/office/powerpoint/2010/main" val="2268063193"/>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7548" y="1509731"/>
            <a:ext cx="9446683"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From the early experiments of the 1980s to the modern “</a:t>
            </a:r>
            <a:r>
              <a:rPr lang="en-US" sz="2400" b="1" dirty="0">
                <a:solidFill>
                  <a:srgbClr val="C00000"/>
                </a:solidFill>
                <a:latin typeface="Tajawal ExtraBold" panose="00000800000000000000" pitchFamily="2" charset="-78"/>
                <a:cs typeface="Tajawal ExtraBold" panose="00000800000000000000" pitchFamily="2" charset="-78"/>
              </a:rPr>
              <a:t>smart mobs</a:t>
            </a:r>
            <a:r>
              <a:rPr lang="en-US" sz="2400" b="1" dirty="0">
                <a:solidFill>
                  <a:srgbClr val="2D3956"/>
                </a:solidFill>
                <a:latin typeface="Tajawal ExtraBold" panose="00000800000000000000" pitchFamily="2" charset="-78"/>
                <a:cs typeface="Tajawal ExtraBold" panose="00000800000000000000" pitchFamily="2" charset="-78"/>
              </a:rPr>
              <a:t>” and blogs, activists and computer specialists have approached digital networks as a channel for action.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Initially, online activists used the Internet as a medium for information distribution, given its capacity to reach massive audiences across borders instantaneously.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more-developed undertaking of digital activism used the World Wide Web as a site of protest that mirrors and amplifies off-line demonstrations. Some forms of digital activism are e-mail and social-media campaigning, virtual sit-ins, and “hacktivism” (disrupting Web sites).</a:t>
            </a:r>
          </a:p>
          <a:p>
            <a:pPr algn="just"/>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F9981B20-3ED3-8127-DA72-A644D3B9CB8D}"/>
              </a:ext>
            </a:extLst>
          </p:cNvPr>
          <p:cNvSpPr/>
          <p:nvPr/>
        </p:nvSpPr>
        <p:spPr>
          <a:xfrm>
            <a:off x="85559" y="1522930"/>
            <a:ext cx="1873868" cy="4344804"/>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Smart mobs</a:t>
            </a:r>
          </a:p>
          <a:p>
            <a:pPr algn="ctr"/>
            <a:r>
              <a:rPr lang="en-US" dirty="0"/>
              <a:t>is a large group of people mobilized by social media to meet in a public place typically for the purpose of social or political protest.</a:t>
            </a:r>
          </a:p>
        </p:txBody>
      </p:sp>
    </p:spTree>
    <p:extLst>
      <p:ext uri="{BB962C8B-B14F-4D97-AF65-F5344CB8AC3E}">
        <p14:creationId xmlns:p14="http://schemas.microsoft.com/office/powerpoint/2010/main" val="4219441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63809" y="1509731"/>
            <a:ext cx="9446683"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also known as </a:t>
            </a:r>
            <a:r>
              <a:rPr lang="en-US" sz="2200" b="1" dirty="0" err="1">
                <a:solidFill>
                  <a:srgbClr val="FF0000"/>
                </a:solidFill>
                <a:latin typeface="Tajawal ExtraBold" panose="00000800000000000000" pitchFamily="2" charset="-78"/>
                <a:cs typeface="Tajawal ExtraBold" panose="00000800000000000000" pitchFamily="2" charset="-78"/>
              </a:rPr>
              <a:t>cyberactivism</a:t>
            </a:r>
            <a:r>
              <a:rPr lang="en-US" sz="2200" b="1" dirty="0">
                <a:solidFill>
                  <a:srgbClr val="2D3956"/>
                </a:solidFill>
                <a:latin typeface="Tajawal ExtraBold" panose="00000800000000000000" pitchFamily="2" charset="-78"/>
                <a:cs typeface="Tajawal ExtraBold" panose="00000800000000000000" pitchFamily="2" charset="-78"/>
              </a:rPr>
              <a:t>, form of activism that uses the Internet and digital media as key platforms for mass mobilization and political action.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(D.A.) refers to political activism on the internet or political movements relying on it.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has proved to be a powerful means of </a:t>
            </a:r>
            <a:r>
              <a:rPr lang="en-US" sz="2200" b="1" dirty="0">
                <a:solidFill>
                  <a:srgbClr val="FF0000"/>
                </a:solidFill>
                <a:latin typeface="Tajawal ExtraBold" panose="00000800000000000000" pitchFamily="2" charset="-78"/>
                <a:cs typeface="Tajawal ExtraBold" panose="00000800000000000000" pitchFamily="2" charset="-78"/>
              </a:rPr>
              <a:t>grassroots</a:t>
            </a:r>
            <a:r>
              <a:rPr lang="en-US" sz="2200" b="1" dirty="0">
                <a:solidFill>
                  <a:srgbClr val="2D3956"/>
                </a:solidFill>
                <a:latin typeface="Tajawal ExtraBold" panose="00000800000000000000" pitchFamily="2" charset="-78"/>
                <a:cs typeface="Tajawal ExtraBold" panose="00000800000000000000" pitchFamily="2" charset="-78"/>
              </a:rPr>
              <a:t> political mobilization and provides new ways to engage protesters. Additionally, online actions can be important in countries where public spaces are highly regulated or are under military control. In such cases, online actions are a better option than possibly physically dangerous “live” actions. </a:t>
            </a:r>
            <a:r>
              <a:rPr lang="en-US" sz="2200" b="1" dirty="0">
                <a:solidFill>
                  <a:srgbClr val="7030A0"/>
                </a:solidFill>
                <a:latin typeface="Tajawal ExtraBold" panose="00000800000000000000" pitchFamily="2" charset="-78"/>
                <a:cs typeface="Tajawal ExtraBold" panose="00000800000000000000" pitchFamily="2" charset="-78"/>
              </a:rPr>
              <a:t>E.G. The Arab Spring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70EF4BDC-42F0-CC24-7945-6762EC708B37}"/>
              </a:ext>
            </a:extLst>
          </p:cNvPr>
          <p:cNvSpPr/>
          <p:nvPr/>
        </p:nvSpPr>
        <p:spPr>
          <a:xfrm>
            <a:off x="26184" y="1522930"/>
            <a:ext cx="2137625" cy="4344804"/>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Grassroots</a:t>
            </a:r>
            <a:r>
              <a:rPr lang="en-US" dirty="0"/>
              <a:t> </a:t>
            </a:r>
          </a:p>
          <a:p>
            <a:pPr algn="ctr"/>
            <a:r>
              <a:rPr lang="en-US" dirty="0"/>
              <a:t>is a type of movement or campaign that attempts to mobilize individuals to take some action to influence an outcome, often of a political nature. </a:t>
            </a:r>
          </a:p>
        </p:txBody>
      </p:sp>
      <p:sp>
        <p:nvSpPr>
          <p:cNvPr id="8" name="Scroll: Vertical 7">
            <a:extLst>
              <a:ext uri="{FF2B5EF4-FFF2-40B4-BE49-F238E27FC236}">
                <a16:creationId xmlns:a16="http://schemas.microsoft.com/office/drawing/2014/main" id="{866C97EF-F1C7-8F3B-1F58-EE1287ED89C9}"/>
              </a:ext>
            </a:extLst>
          </p:cNvPr>
          <p:cNvSpPr/>
          <p:nvPr/>
        </p:nvSpPr>
        <p:spPr>
          <a:xfrm>
            <a:off x="2447778" y="5247988"/>
            <a:ext cx="9162713" cy="872759"/>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err="1"/>
              <a:t>Cyberactivism</a:t>
            </a:r>
            <a:r>
              <a:rPr lang="en-US" b="1" dirty="0"/>
              <a:t> </a:t>
            </a:r>
            <a:r>
              <a:rPr lang="en-US" dirty="0"/>
              <a:t>is the process of using Internet-based socializing and communication techniques to create, operate and manage activism of any type.</a:t>
            </a:r>
            <a:r>
              <a:rPr lang="en-US" b="1" dirty="0"/>
              <a:t>; </a:t>
            </a:r>
          </a:p>
          <a:p>
            <a:pPr algn="ctr"/>
            <a:r>
              <a:rPr lang="en-US" b="1" dirty="0"/>
              <a:t>social media for social change </a:t>
            </a:r>
            <a:r>
              <a:rPr lang="en-US" dirty="0"/>
              <a:t>refers to social software applications</a:t>
            </a:r>
          </a:p>
        </p:txBody>
      </p:sp>
    </p:spTree>
    <p:extLst>
      <p:ext uri="{BB962C8B-B14F-4D97-AF65-F5344CB8AC3E}">
        <p14:creationId xmlns:p14="http://schemas.microsoft.com/office/powerpoint/2010/main" val="1727193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80131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Although much digital activism falls into the category of electronic civil disobedience, some activists ask that such online political gestures always represent a communal interest and not an individual agenda and that their motifs and agents be public knowledge so as to dissociate them from acts of cyberterrorism or criminal hacking.</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Different digital tactics entail diverse uses of electronic networks. Text-based practices include e-mail campaigns, text messaging, Web postings, and online petitions to advocate for a specific cause. In Web defacing or “</a:t>
            </a:r>
            <a:r>
              <a:rPr lang="en-US" sz="2400" b="1" dirty="0" err="1">
                <a:solidFill>
                  <a:srgbClr val="2D3956"/>
                </a:solidFill>
                <a:latin typeface="Tajawal ExtraBold" panose="00000800000000000000" pitchFamily="2" charset="-78"/>
                <a:cs typeface="Tajawal ExtraBold" panose="00000800000000000000" pitchFamily="2" charset="-78"/>
              </a:rPr>
              <a:t>cybergraffiti</a:t>
            </a:r>
            <a:r>
              <a:rPr lang="en-US" sz="2400" b="1" dirty="0">
                <a:solidFill>
                  <a:srgbClr val="2D3956"/>
                </a:solidFill>
                <a:latin typeface="Tajawal ExtraBold" panose="00000800000000000000" pitchFamily="2" charset="-78"/>
                <a:cs typeface="Tajawal ExtraBold" panose="00000800000000000000" pitchFamily="2" charset="-78"/>
              </a:rPr>
              <a:t>”, a more-complex text-based online practice, hacktivists alter the home page of an organization.</a:t>
            </a:r>
          </a:p>
          <a:p>
            <a:pPr algn="just"/>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03501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593565"/>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More-performative actions, such as virtual sit-ins and e-mail bombs, provoke a concrete disruption of the servers’ functionality through the concerted action of participants around the world. Virtual sit-ins are a form of online demonstration in which a networked community gathers on one or several sites to carry out an act of digital dissent. </a:t>
            </a:r>
          </a:p>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action is undertaken through a Web-based program that sends repetitive requests to the targeted Web pages. The protesters’ automated “</a:t>
            </a:r>
            <a:r>
              <a:rPr lang="en-US" sz="2400" b="1" dirty="0" err="1">
                <a:solidFill>
                  <a:srgbClr val="2D3956"/>
                </a:solidFill>
                <a:latin typeface="Tajawal ExtraBold" panose="00000800000000000000" pitchFamily="2" charset="-78"/>
                <a:cs typeface="Tajawal ExtraBold" panose="00000800000000000000" pitchFamily="2" charset="-78"/>
              </a:rPr>
              <a:t>clickings</a:t>
            </a:r>
            <a:r>
              <a:rPr lang="en-US" sz="2400" b="1" dirty="0">
                <a:solidFill>
                  <a:srgbClr val="2D3956"/>
                </a:solidFill>
                <a:latin typeface="Tajawal ExtraBold" panose="00000800000000000000" pitchFamily="2" charset="-78"/>
                <a:cs typeface="Tajawal ExtraBold" panose="00000800000000000000" pitchFamily="2" charset="-78"/>
              </a:rPr>
              <a:t>,” simultaneously enacted from multiple computers around the world, provoke such an excess of traffic that the targeted site’s server is unable to handle it. By clogging the bandwidth, the action slows down the site and eventually causes it to shut down.</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8202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580741"/>
          </a:xfrm>
          <a:prstGeom prst="rect">
            <a:avLst/>
          </a:prstGeom>
          <a:noFill/>
        </p:spPr>
        <p:txBody>
          <a:bodyPr wrap="square" rtlCol="0">
            <a:spAutoFit/>
          </a:bodyPr>
          <a:lstStyle/>
          <a:p>
            <a:pPr marL="342900" indent="-342900" algn="just">
              <a:lnSpc>
                <a:spcPts val="25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Independent activists over the world are using the internet and digital tools to build their community, connect with other similar-minded people outside their physical surroundings as well as lobby, raise funds and </a:t>
            </a:r>
            <a:r>
              <a:rPr lang="en-US" sz="2400" b="1" dirty="0" err="1">
                <a:solidFill>
                  <a:srgbClr val="2D3956"/>
                </a:solidFill>
                <a:latin typeface="Tajawal ExtraBold" panose="00000800000000000000" pitchFamily="2" charset="-78"/>
                <a:cs typeface="Tajawal ExtraBold" panose="00000800000000000000" pitchFamily="2" charset="-78"/>
              </a:rPr>
              <a:t>organise</a:t>
            </a:r>
            <a:r>
              <a:rPr lang="en-US" sz="2400" b="1" dirty="0">
                <a:solidFill>
                  <a:srgbClr val="2D3956"/>
                </a:solidFill>
                <a:latin typeface="Tajawal ExtraBold" panose="00000800000000000000" pitchFamily="2" charset="-78"/>
                <a:cs typeface="Tajawal ExtraBold" panose="00000800000000000000" pitchFamily="2" charset="-78"/>
              </a:rPr>
              <a:t> events.</a:t>
            </a:r>
          </a:p>
          <a:p>
            <a:pPr marL="342900" indent="-342900" algn="just">
              <a:lnSpc>
                <a:spcPts val="25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D.A. includes research and documentation activities. These may be used by </a:t>
            </a:r>
            <a:r>
              <a:rPr lang="en-US" sz="2400" b="1" dirty="0">
                <a:solidFill>
                  <a:srgbClr val="C00000"/>
                </a:solidFill>
                <a:latin typeface="Tajawal ExtraBold" panose="00000800000000000000" pitchFamily="2" charset="-78"/>
                <a:cs typeface="Tajawal ExtraBold" panose="00000800000000000000" pitchFamily="2" charset="-78"/>
              </a:rPr>
              <a:t>activists</a:t>
            </a:r>
            <a:r>
              <a:rPr lang="en-US" sz="2400" b="1" dirty="0">
                <a:solidFill>
                  <a:srgbClr val="2D3956"/>
                </a:solidFill>
                <a:latin typeface="Tajawal ExtraBold" panose="00000800000000000000" pitchFamily="2" charset="-78"/>
                <a:cs typeface="Tajawal ExtraBold" panose="00000800000000000000" pitchFamily="2" charset="-78"/>
              </a:rPr>
              <a:t> as a precursor to information dissemination and may consist of any type of human rights abuse documentation or citizen reporting, directly (for instance via mobile phones)</a:t>
            </a:r>
          </a:p>
          <a:p>
            <a:pPr marL="342900" indent="-342900" algn="just">
              <a:lnSpc>
                <a:spcPts val="25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While an online post does not in itself carry significant risks, activists have been persecuted based on their online activities, (e.g. Arab Spring, Hong Kong protests, …). As such, the consequences of clicking do carry physical risks, although these may appear somewhat later than is the case with live street protests.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0051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593565"/>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tools used by digital activists are vast and changing constantly as technology evolves.</a:t>
            </a:r>
          </a:p>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    Online petitions. </a:t>
            </a:r>
            <a:r>
              <a:rPr lang="en-US" sz="2400" b="1" dirty="0">
                <a:solidFill>
                  <a:srgbClr val="2D3956"/>
                </a:solidFill>
                <a:latin typeface="Tajawal ExtraBold" panose="00000800000000000000" pitchFamily="2" charset="-78"/>
                <a:cs typeface="Tajawal ExtraBold" panose="00000800000000000000" pitchFamily="2" charset="-78"/>
              </a:rPr>
              <a:t>Websites such as Change.org, ipetitions.org, Avaaz.org are hubs of online activism, where people can communicate with others worldwide regarding their cause.</a:t>
            </a:r>
          </a:p>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Social networks. </a:t>
            </a:r>
            <a:r>
              <a:rPr lang="en-US" sz="2400" b="1" dirty="0">
                <a:solidFill>
                  <a:srgbClr val="2D3956"/>
                </a:solidFill>
                <a:latin typeface="Tajawal ExtraBold" panose="00000800000000000000" pitchFamily="2" charset="-78"/>
                <a:cs typeface="Tajawal ExtraBold" panose="00000800000000000000" pitchFamily="2" charset="-78"/>
              </a:rPr>
              <a:t>Sites with high usage numbers such as Facebook and YouTube have proven beneficial in spreading a message, garnering support, shining information on a subject that might otherwise be overlooked by mainstream media. Protests in 2011 in Tunisia and Egypt against their respective governments were in part </a:t>
            </a:r>
            <a:r>
              <a:rPr lang="en-US" sz="2400" b="1" dirty="0" err="1">
                <a:solidFill>
                  <a:srgbClr val="2D3956"/>
                </a:solidFill>
                <a:latin typeface="Tajawal ExtraBold" panose="00000800000000000000" pitchFamily="2" charset="-78"/>
                <a:cs typeface="Tajawal ExtraBold" panose="00000800000000000000" pitchFamily="2" charset="-78"/>
              </a:rPr>
              <a:t>organised</a:t>
            </a:r>
            <a:r>
              <a:rPr lang="en-US" sz="2400" b="1" dirty="0">
                <a:solidFill>
                  <a:srgbClr val="2D3956"/>
                </a:solidFill>
                <a:latin typeface="Tajawal ExtraBold" panose="00000800000000000000" pitchFamily="2" charset="-78"/>
                <a:cs typeface="Tajawal ExtraBold" panose="00000800000000000000" pitchFamily="2" charset="-78"/>
              </a:rPr>
              <a:t> and promoted via Facebook. Social media also played a role in </a:t>
            </a:r>
            <a:r>
              <a:rPr lang="en-US" sz="2400" b="1" dirty="0" err="1">
                <a:solidFill>
                  <a:srgbClr val="2D3956"/>
                </a:solidFill>
                <a:latin typeface="Tajawal ExtraBold" panose="00000800000000000000" pitchFamily="2" charset="-78"/>
                <a:cs typeface="Tajawal ExtraBold" panose="00000800000000000000" pitchFamily="2" charset="-78"/>
              </a:rPr>
              <a:t>mobilising</a:t>
            </a:r>
            <a:r>
              <a:rPr lang="en-US" sz="2400" b="1" dirty="0">
                <a:solidFill>
                  <a:srgbClr val="2D3956"/>
                </a:solidFill>
                <a:latin typeface="Tajawal ExtraBold" panose="00000800000000000000" pitchFamily="2" charset="-78"/>
                <a:cs typeface="Tajawal ExtraBold" panose="00000800000000000000" pitchFamily="2" charset="-78"/>
              </a:rPr>
              <a:t> people in Hong Kong’s pro-democracy protests in 2019.</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8784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3901068"/>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Blogs. </a:t>
            </a:r>
            <a:r>
              <a:rPr lang="en-US" sz="2400" b="1" dirty="0">
                <a:solidFill>
                  <a:srgbClr val="2D3956"/>
                </a:solidFill>
                <a:latin typeface="Tajawal ExtraBold" panose="00000800000000000000" pitchFamily="2" charset="-78"/>
                <a:cs typeface="Tajawal ExtraBold" panose="00000800000000000000" pitchFamily="2" charset="-78"/>
              </a:rPr>
              <a:t>Essentially a form of citizen journalism for the masses, blogs provide an effective means of non-filtered communication with an audience about any topic and have been used in numerous online campaigns.</a:t>
            </a:r>
          </a:p>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Micro-blogging. </a:t>
            </a:r>
            <a:r>
              <a:rPr lang="en-US" sz="2400" b="1" dirty="0">
                <a:solidFill>
                  <a:srgbClr val="2D3956"/>
                </a:solidFill>
                <a:latin typeface="Tajawal ExtraBold" panose="00000800000000000000" pitchFamily="2" charset="-78"/>
                <a:cs typeface="Tajawal ExtraBold" panose="00000800000000000000" pitchFamily="2" charset="-78"/>
              </a:rPr>
              <a:t>Micro-blogging sites such as Twitter are used to help spread awareness of an issue or activist event. Twitter’s hashtag function, which allows people to have their tweets contribute to a multi-user conversation by typing a keyword or phrase preceded by a hashtag, is used frequently as a digital tool for spreading a message. The Chinese equivalent to Twitter is Weibo.</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60129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3901068"/>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Proxy servers. </a:t>
            </a:r>
            <a:r>
              <a:rPr lang="en-US" sz="2400" b="1" dirty="0">
                <a:solidFill>
                  <a:srgbClr val="2D3956"/>
                </a:solidFill>
                <a:latin typeface="Tajawal ExtraBold" panose="00000800000000000000" pitchFamily="2" charset="-78"/>
                <a:cs typeface="Tajawal ExtraBold" panose="00000800000000000000" pitchFamily="2" charset="-78"/>
              </a:rPr>
              <a:t>As means of circumventing government intervention when it comes to online protesting, many people employ proxy servers, which act as intermediaries between a user and a site. </a:t>
            </a:r>
          </a:p>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Crowdsourcing platforms. </a:t>
            </a:r>
            <a:r>
              <a:rPr lang="en-US" sz="2400" b="1" dirty="0">
                <a:solidFill>
                  <a:srgbClr val="2D3956"/>
                </a:solidFill>
                <a:latin typeface="Tajawal ExtraBold" panose="00000800000000000000" pitchFamily="2" charset="-78"/>
                <a:cs typeface="Tajawal ExtraBold" panose="00000800000000000000" pitchFamily="2" charset="-78"/>
              </a:rPr>
              <a:t>Using the internet to distribute problem-solving and resource acquisition, these platforms help individuals and initiatives to mobilize a global community and create collaboration opportunities between groups of (otherwise) unconnected people. Wikipedia is a good example, as well as popular collective funding platforms such as Kickstarter and Indiegogo. </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20640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938992"/>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respond to ‘</a:t>
            </a:r>
            <a:r>
              <a:rPr lang="en-US" sz="4000" b="1" dirty="0" err="1">
                <a:solidFill>
                  <a:srgbClr val="2E3957"/>
                </a:solidFill>
                <a:latin typeface="Tajawal ExtraBold" panose="00000800000000000000" pitchFamily="2" charset="-78"/>
                <a:cs typeface="Tajawal ExtraBold" panose="00000800000000000000" pitchFamily="2" charset="-78"/>
              </a:rPr>
              <a:t>radicalised</a:t>
            </a:r>
            <a:r>
              <a:rPr lang="en-US" sz="4000" b="1" dirty="0">
                <a:solidFill>
                  <a:srgbClr val="2E3957"/>
                </a:solidFill>
                <a:latin typeface="Tajawal ExtraBold" panose="00000800000000000000" pitchFamily="2" charset="-78"/>
                <a:cs typeface="Tajawal ExtraBold" panose="00000800000000000000" pitchFamily="2" charset="-78"/>
              </a:rPr>
              <a:t>’ customers or stakeholders?</a:t>
            </a:r>
          </a:p>
          <a:p>
            <a:pPr algn="ct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F90C6B5-84C4-7069-8A7B-3C74D4C579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881813" y="2828983"/>
            <a:ext cx="3944248" cy="2743825"/>
          </a:xfrm>
          <a:prstGeom prst="rect">
            <a:avLst/>
          </a:prstGeom>
        </p:spPr>
      </p:pic>
    </p:spTree>
    <p:extLst>
      <p:ext uri="{BB962C8B-B14F-4D97-AF65-F5344CB8AC3E}">
        <p14:creationId xmlns:p14="http://schemas.microsoft.com/office/powerpoint/2010/main" val="167645408"/>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err="1">
                <a:solidFill>
                  <a:srgbClr val="2D3956"/>
                </a:solidFill>
                <a:latin typeface="Tajawal ExtraBold" panose="00000800000000000000" pitchFamily="2" charset="-78"/>
                <a:cs typeface="Tajawal ExtraBold" panose="00000800000000000000" pitchFamily="2" charset="-78"/>
              </a:rPr>
              <a:t>Radicalisation</a:t>
            </a:r>
            <a:r>
              <a:rPr lang="en-US" sz="2400" b="1" dirty="0">
                <a:solidFill>
                  <a:srgbClr val="2D3956"/>
                </a:solidFill>
                <a:latin typeface="Tajawal ExtraBold" panose="00000800000000000000" pitchFamily="2" charset="-78"/>
                <a:cs typeface="Tajawal ExtraBold" panose="00000800000000000000" pitchFamily="2" charset="-78"/>
              </a:rPr>
              <a:t> is the process by which a person comes to support terrorism and extremist ideologies. If you are worried someone close to you is becoming </a:t>
            </a:r>
            <a:r>
              <a:rPr lang="en-US" sz="2400" b="1" dirty="0" err="1">
                <a:solidFill>
                  <a:srgbClr val="2D3956"/>
                </a:solidFill>
                <a:latin typeface="Tajawal ExtraBold" panose="00000800000000000000" pitchFamily="2" charset="-78"/>
                <a:cs typeface="Tajawal ExtraBold" panose="00000800000000000000" pitchFamily="2" charset="-78"/>
              </a:rPr>
              <a:t>radicalised</a:t>
            </a:r>
            <a:r>
              <a:rPr lang="en-US" sz="2400" b="1" dirty="0">
                <a:solidFill>
                  <a:srgbClr val="2D3956"/>
                </a:solidFill>
                <a:latin typeface="Tajawal ExtraBold" panose="00000800000000000000" pitchFamily="2" charset="-78"/>
                <a:cs typeface="Tajawal ExtraBold" panose="00000800000000000000" pitchFamily="2" charset="-78"/>
              </a:rPr>
              <a:t> act early and seek help. The sooner you reach out, the quicker the person you care about can be protected from being groomed and exploited by extremists.</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err="1">
                <a:solidFill>
                  <a:srgbClr val="2D3956"/>
                </a:solidFill>
                <a:latin typeface="Tajawal ExtraBold" panose="00000800000000000000" pitchFamily="2" charset="-78"/>
                <a:cs typeface="Tajawal ExtraBold" panose="00000800000000000000" pitchFamily="2" charset="-78"/>
              </a:rPr>
              <a:t>Radicalisation</a:t>
            </a:r>
            <a:r>
              <a:rPr lang="en-US" sz="2400" b="1" dirty="0">
                <a:solidFill>
                  <a:srgbClr val="2D3956"/>
                </a:solidFill>
                <a:latin typeface="Tajawal ExtraBold" panose="00000800000000000000" pitchFamily="2" charset="-78"/>
                <a:cs typeface="Tajawal ExtraBold" panose="00000800000000000000" pitchFamily="2" charset="-78"/>
              </a:rPr>
              <a:t> as a concept does not mean the same to everyone and to every institution or country, and does not impact individuals in the same way either. It is therefore a challenge to design effective public policies which address the issue in a consistent manner and ensure safety and security for all.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01290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493538"/>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To define radicalization: It is a process by which individuals or groups come to embrace attitudes, or engage in actions, that support violence in the pursuit of extremist causes.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a profoundly social phenomenon. It focuses on environments in which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messages are found, rather than terrorist events or individuals. Its focus is not individual profiles and trajectories but the process and meaning of engagement with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for individuals (in context). It envisages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as a phenomenon that is complex (not linear); situational (emerging as the outcome of interaction, including choice); emotional (as well as ideological); dynamic (spatially and temporally); and also looks at online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which is the most common outcome of encounters/engagement with radical ideology.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536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49353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What can trigger someone to become </a:t>
            </a:r>
            <a:r>
              <a:rPr lang="en-US" sz="2400" b="1" dirty="0" err="1">
                <a:solidFill>
                  <a:srgbClr val="2D3956"/>
                </a:solidFill>
                <a:latin typeface="Tajawal ExtraBold" panose="00000800000000000000" pitchFamily="2" charset="-78"/>
                <a:cs typeface="Tajawal ExtraBold" panose="00000800000000000000" pitchFamily="2" charset="-78"/>
              </a:rPr>
              <a:t>radicalised</a:t>
            </a:r>
            <a:r>
              <a:rPr lang="en-US" sz="2400" b="1" dirty="0">
                <a:solidFill>
                  <a:srgbClr val="2D3956"/>
                </a:solidFill>
                <a:latin typeface="Tajawal ExtraBold" panose="00000800000000000000" pitchFamily="2" charset="-78"/>
                <a:cs typeface="Tajawal ExtraBold" panose="00000800000000000000" pitchFamily="2" charset="-78"/>
              </a:rPr>
              <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Sometimes there is a significant event or incident that can trigger a person and make them more receptive to extreme views. It can take multiple forms and include: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personal crisis like losing a job</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Not getting a job</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feeling of being left behind, alienated or apart from everyone else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Or it can be triggered by an outside event, like a terror attack here or in another country</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92820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216539"/>
          </a:xfrm>
          <a:prstGeom prst="rect">
            <a:avLst/>
          </a:prstGeom>
          <a:noFill/>
        </p:spPr>
        <p:txBody>
          <a:bodyPr wrap="square" rtlCol="0">
            <a:spAutoFit/>
          </a:bodyPr>
          <a:lstStyle/>
          <a:p>
            <a:pPr algn="just"/>
            <a:r>
              <a:rPr lang="en-US" sz="2400" b="1" dirty="0" err="1">
                <a:solidFill>
                  <a:srgbClr val="C00000"/>
                </a:solidFill>
                <a:latin typeface="Tajawal ExtraBold" panose="00000800000000000000" pitchFamily="2" charset="-78"/>
                <a:cs typeface="Tajawal ExtraBold" panose="00000800000000000000" pitchFamily="2" charset="-78"/>
              </a:rPr>
              <a:t>Radicalisation</a:t>
            </a:r>
            <a:r>
              <a:rPr lang="en-US" sz="2400" b="1" dirty="0">
                <a:solidFill>
                  <a:srgbClr val="C00000"/>
                </a:solidFill>
                <a:latin typeface="Tajawal ExtraBold" panose="00000800000000000000" pitchFamily="2" charset="-78"/>
                <a:cs typeface="Tajawal ExtraBold" panose="00000800000000000000" pitchFamily="2" charset="-78"/>
              </a:rPr>
              <a:t> as a four-stage process</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1) Pre-radical: </a:t>
            </a:r>
            <a:r>
              <a:rPr lang="en-US" sz="2200" b="1" dirty="0">
                <a:solidFill>
                  <a:srgbClr val="2D3956"/>
                </a:solidFill>
                <a:latin typeface="Tajawal ExtraBold" panose="00000800000000000000" pitchFamily="2" charset="-78"/>
                <a:cs typeface="Tajawal ExtraBold" panose="00000800000000000000" pitchFamily="2" charset="-78"/>
              </a:rPr>
              <a:t>The person joins or identifies with a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2) Self-identify: </a:t>
            </a:r>
            <a:r>
              <a:rPr lang="en-US" sz="2200" b="1" dirty="0">
                <a:solidFill>
                  <a:srgbClr val="2D3956"/>
                </a:solidFill>
                <a:latin typeface="Tajawal ExtraBold" panose="00000800000000000000" pitchFamily="2" charset="-78"/>
                <a:cs typeface="Tajawal ExtraBold" panose="00000800000000000000" pitchFamily="2" charset="-78"/>
              </a:rPr>
              <a:t>The person believes and accepts the beliefs and views held by the group or organization</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3) Indoctrination: </a:t>
            </a:r>
            <a:r>
              <a:rPr lang="en-US" sz="2200" b="1" dirty="0">
                <a:solidFill>
                  <a:srgbClr val="2D3956"/>
                </a:solidFill>
                <a:latin typeface="Tajawal ExtraBold" panose="00000800000000000000" pitchFamily="2" charset="-78"/>
                <a:cs typeface="Tajawal ExtraBold" panose="00000800000000000000" pitchFamily="2" charset="-78"/>
              </a:rPr>
              <a:t>The person is groomed by the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pulling them further down the pathway</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4) Terrorism: </a:t>
            </a:r>
            <a:r>
              <a:rPr lang="en-US" sz="2200" b="1" dirty="0">
                <a:solidFill>
                  <a:srgbClr val="2D3956"/>
                </a:solidFill>
                <a:latin typeface="Tajawal ExtraBold" panose="00000800000000000000" pitchFamily="2" charset="-78"/>
                <a:cs typeface="Tajawal ExtraBold" panose="00000800000000000000" pitchFamily="2" charset="-78"/>
              </a:rPr>
              <a:t>The person becomes involved in committing </a:t>
            </a:r>
            <a:r>
              <a:rPr lang="en-US" sz="2200" b="1" dirty="0">
                <a:solidFill>
                  <a:srgbClr val="FF0000"/>
                </a:solidFill>
                <a:latin typeface="Tajawal ExtraBold" panose="00000800000000000000" pitchFamily="2" charset="-78"/>
                <a:cs typeface="Tajawal ExtraBold" panose="00000800000000000000" pitchFamily="2" charset="-78"/>
              </a:rPr>
              <a:t>terrorist acts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3531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Propaganda and extremist content online</a:t>
            </a:r>
          </a:p>
          <a:p>
            <a:pPr marL="342900" indent="-342900" algn="just">
              <a:buFont typeface="Wingdings" panose="05000000000000000000" pitchFamily="2" charset="2"/>
              <a:buChar char="q"/>
            </a:pPr>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err="1">
                <a:solidFill>
                  <a:srgbClr val="2D3956"/>
                </a:solidFill>
                <a:latin typeface="Tajawal ExtraBold" panose="00000800000000000000" pitchFamily="2" charset="-78"/>
                <a:cs typeface="Tajawal ExtraBold" panose="00000800000000000000" pitchFamily="2" charset="-78"/>
              </a:rPr>
              <a:t>Radicalisers</a:t>
            </a:r>
            <a:r>
              <a:rPr lang="en-US" sz="2400" b="1" dirty="0">
                <a:solidFill>
                  <a:srgbClr val="2D3956"/>
                </a:solidFill>
                <a:latin typeface="Tajawal ExtraBold" panose="00000800000000000000" pitchFamily="2" charset="-78"/>
                <a:cs typeface="Tajawal ExtraBold" panose="00000800000000000000" pitchFamily="2" charset="-78"/>
              </a:rPr>
              <a:t> are using the internet to target, persuade and recruit vulnerable people. They do this by posting extreme and often violent images, messages, speeches and videos on social media, private messaging platforms, gaming platforms and forums.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They use a number of tactics to recruit people including actively spreading fake news, which has been created to exploit people’s worries and insecurities. They will also look to distort news stories about unemployment or homelessness for example, and start to build their own narrative around it.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72755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09868"/>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What online channels are used to target vulnerable people online?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67F021E3-6915-4010-DD19-13033CDE598D}"/>
              </a:ext>
            </a:extLst>
          </p:cNvPr>
          <p:cNvPicPr>
            <a:picLocks noChangeAspect="1"/>
          </p:cNvPicPr>
          <p:nvPr/>
        </p:nvPicPr>
        <p:blipFill rotWithShape="1">
          <a:blip r:embed="rId8"/>
          <a:srcRect l="11672" t="30698" r="12923" b="9742"/>
          <a:stretch/>
        </p:blipFill>
        <p:spPr>
          <a:xfrm>
            <a:off x="2270996" y="2098198"/>
            <a:ext cx="8623401" cy="3831405"/>
          </a:xfrm>
          <a:prstGeom prst="rect">
            <a:avLst/>
          </a:prstGeom>
        </p:spPr>
      </p:pic>
      <p:sp>
        <p:nvSpPr>
          <p:cNvPr id="15" name="TextBox 14">
            <a:extLst>
              <a:ext uri="{FF2B5EF4-FFF2-40B4-BE49-F238E27FC236}">
                <a16:creationId xmlns:a16="http://schemas.microsoft.com/office/drawing/2014/main" id="{F7A5C30D-AEE0-F29F-AF4F-0439F2178626}"/>
              </a:ext>
            </a:extLst>
          </p:cNvPr>
          <p:cNvSpPr txBox="1"/>
          <p:nvPr/>
        </p:nvSpPr>
        <p:spPr>
          <a:xfrm>
            <a:off x="4670897" y="4611844"/>
            <a:ext cx="6223500" cy="1200329"/>
          </a:xfrm>
          <a:prstGeom prst="rect">
            <a:avLst/>
          </a:prstGeom>
          <a:noFill/>
        </p:spPr>
        <p:txBody>
          <a:bodyPr wrap="square">
            <a:spAutoFit/>
          </a:bodyPr>
          <a:lstStyle/>
          <a:p>
            <a:r>
              <a:rPr lang="en-US" b="1" dirty="0">
                <a:solidFill>
                  <a:srgbClr val="2D3956"/>
                </a:solidFill>
              </a:rPr>
              <a:t>Extremists use lots of different channels to try to connect with someone who they think could be vulnerable and persuadable. They will look at posts/tweets, likes and shares and social media profiles and friend lists to identify people to target.</a:t>
            </a:r>
          </a:p>
        </p:txBody>
      </p:sp>
    </p:spTree>
    <p:extLst>
      <p:ext uri="{BB962C8B-B14F-4D97-AF65-F5344CB8AC3E}">
        <p14:creationId xmlns:p14="http://schemas.microsoft.com/office/powerpoint/2010/main" val="4053745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Prevent/Reduce </a:t>
            </a:r>
            <a:r>
              <a:rPr lang="en-US" sz="4000" b="1" dirty="0" err="1">
                <a:solidFill>
                  <a:srgbClr val="2E3957"/>
                </a:solidFill>
                <a:latin typeface="Tajawal ExtraBold" panose="00000800000000000000" pitchFamily="2" charset="-78"/>
                <a:cs typeface="Tajawal ExtraBold" panose="00000800000000000000" pitchFamily="2" charset="-78"/>
              </a:rPr>
              <a:t>Radicalisation</a:t>
            </a: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erson holding a hand&#10;&#10;Description automatically generated">
            <a:extLst>
              <a:ext uri="{FF2B5EF4-FFF2-40B4-BE49-F238E27FC236}">
                <a16:creationId xmlns:a16="http://schemas.microsoft.com/office/drawing/2014/main" id="{922BA6D1-3531-F7C5-C9A9-BC19E3ABC3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84087" y="2578254"/>
            <a:ext cx="4716007" cy="2994554"/>
          </a:xfrm>
          <a:prstGeom prst="rect">
            <a:avLst/>
          </a:prstGeom>
        </p:spPr>
      </p:pic>
    </p:spTree>
    <p:extLst>
      <p:ext uri="{BB962C8B-B14F-4D97-AF65-F5344CB8AC3E}">
        <p14:creationId xmlns:p14="http://schemas.microsoft.com/office/powerpoint/2010/main" val="658577391"/>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Prevent/Reduce </a:t>
            </a:r>
            <a:r>
              <a:rPr lang="en-US" sz="2400" b="1" dirty="0" err="1">
                <a:solidFill>
                  <a:schemeClr val="bg1"/>
                </a:solidFill>
                <a:latin typeface="Tajawal Medium" panose="00000600000000000000" pitchFamily="2" charset="-78"/>
                <a:cs typeface="Tajawal Medium" panose="00000600000000000000" pitchFamily="2" charset="-78"/>
              </a:rPr>
              <a:t>Radicalisation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85453"/>
            <a:ext cx="9889646" cy="461665"/>
          </a:xfrm>
          <a:prstGeom prst="rect">
            <a:avLst/>
          </a:prstGeom>
          <a:noFill/>
        </p:spPr>
        <p:txBody>
          <a:bodyPr wrap="square" rtlCol="0">
            <a:spAutoFit/>
          </a:bodyPr>
          <a:lstStyle/>
          <a:p>
            <a:pPr algn="just"/>
            <a:r>
              <a:rPr lang="en-US" sz="2400" b="1">
                <a:solidFill>
                  <a:srgbClr val="C00000"/>
                </a:solidFill>
                <a:latin typeface="Tajawal ExtraBold" panose="00000800000000000000" pitchFamily="2" charset="-78"/>
                <a:cs typeface="Tajawal ExtraBold" panose="00000800000000000000" pitchFamily="2" charset="-78"/>
              </a:rPr>
              <a:t>How can you reduce the risk of someone becoming radicalised? </a:t>
            </a:r>
            <a:endParaRPr lang="en-US" sz="2400" b="1" dirty="0">
              <a:solidFill>
                <a:srgbClr val="C0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119AC8F-5892-3703-C3AE-CAE1733FDE96}"/>
              </a:ext>
            </a:extLst>
          </p:cNvPr>
          <p:cNvSpPr txBox="1"/>
          <p:nvPr/>
        </p:nvSpPr>
        <p:spPr>
          <a:xfrm>
            <a:off x="1771922" y="2070491"/>
            <a:ext cx="9446683" cy="646331"/>
          </a:xfrm>
          <a:prstGeom prst="rect">
            <a:avLst/>
          </a:prstGeom>
          <a:noFill/>
        </p:spPr>
        <p:txBody>
          <a:bodyPr wrap="square">
            <a:spAutoFit/>
          </a:bodyPr>
          <a:lstStyle/>
          <a:p>
            <a:r>
              <a:rPr lang="en-US" b="1" dirty="0" err="1">
                <a:solidFill>
                  <a:srgbClr val="2D3956"/>
                </a:solidFill>
              </a:rPr>
              <a:t>Radicalisers</a:t>
            </a:r>
            <a:r>
              <a:rPr lang="en-US" b="1" dirty="0">
                <a:solidFill>
                  <a:srgbClr val="2D3956"/>
                </a:solidFill>
              </a:rPr>
              <a:t> try to create a bubble of social isolation, so no one can contradict the narrative they are telling the person. But there are steps you can take to help stop them from being drawn in. </a:t>
            </a:r>
          </a:p>
        </p:txBody>
      </p:sp>
      <p:pic>
        <p:nvPicPr>
          <p:cNvPr id="11" name="Picture 10">
            <a:extLst>
              <a:ext uri="{FF2B5EF4-FFF2-40B4-BE49-F238E27FC236}">
                <a16:creationId xmlns:a16="http://schemas.microsoft.com/office/drawing/2014/main" id="{02271F6D-6F40-5511-0EA6-1E4359C0B22D}"/>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40000"/>
                    </a14:imgEffect>
                  </a14:imgLayer>
                </a14:imgProps>
              </a:ext>
            </a:extLst>
          </a:blip>
          <a:srcRect l="4351" t="34069" r="5228" b="43030"/>
          <a:stretch/>
        </p:blipFill>
        <p:spPr>
          <a:xfrm>
            <a:off x="1070567" y="2753530"/>
            <a:ext cx="11024260" cy="1570576"/>
          </a:xfrm>
          <a:prstGeom prst="rect">
            <a:avLst/>
          </a:prstGeom>
        </p:spPr>
      </p:pic>
      <p:pic>
        <p:nvPicPr>
          <p:cNvPr id="13" name="Picture 12">
            <a:extLst>
              <a:ext uri="{FF2B5EF4-FFF2-40B4-BE49-F238E27FC236}">
                <a16:creationId xmlns:a16="http://schemas.microsoft.com/office/drawing/2014/main" id="{9D1D3EE7-4EDF-5765-A907-634E337850FD}"/>
              </a:ext>
            </a:extLst>
          </p:cNvPr>
          <p:cNvPicPr>
            <a:picLocks noChangeAspect="1"/>
          </p:cNvPicPr>
          <p:nvPr/>
        </p:nvPicPr>
        <p:blipFill rotWithShape="1">
          <a:blip r:embed="rId10">
            <a:extLst>
              <a:ext uri="{BEBA8EAE-BF5A-486C-A8C5-ECC9F3942E4B}">
                <a14:imgProps xmlns:a14="http://schemas.microsoft.com/office/drawing/2010/main">
                  <a14:imgLayer r:embed="rId11">
                    <a14:imgEffect>
                      <a14:brightnessContrast contrast="40000"/>
                    </a14:imgEffect>
                  </a14:imgLayer>
                </a14:imgProps>
              </a:ext>
            </a:extLst>
          </a:blip>
          <a:srcRect l="4156" t="35145" r="5422" b="40239"/>
          <a:stretch/>
        </p:blipFill>
        <p:spPr>
          <a:xfrm>
            <a:off x="1070567" y="4283053"/>
            <a:ext cx="11024260" cy="1688104"/>
          </a:xfrm>
          <a:prstGeom prst="rect">
            <a:avLst/>
          </a:prstGeom>
        </p:spPr>
      </p:pic>
    </p:spTree>
    <p:extLst>
      <p:ext uri="{BB962C8B-B14F-4D97-AF65-F5344CB8AC3E}">
        <p14:creationId xmlns:p14="http://schemas.microsoft.com/office/powerpoint/2010/main" val="1363549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Prevent/Reduce </a:t>
            </a:r>
            <a:r>
              <a:rPr lang="en-US" sz="2400" b="1" dirty="0" err="1">
                <a:solidFill>
                  <a:schemeClr val="bg1"/>
                </a:solidFill>
                <a:latin typeface="Tajawal Medium" panose="00000600000000000000" pitchFamily="2" charset="-78"/>
                <a:cs typeface="Tajawal Medium" panose="00000600000000000000" pitchFamily="2" charset="-78"/>
              </a:rPr>
              <a:t>Radicalisation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85453"/>
            <a:ext cx="9889646" cy="461665"/>
          </a:xfrm>
          <a:prstGeom prst="rect">
            <a:avLst/>
          </a:prstGeom>
          <a:noFill/>
        </p:spPr>
        <p:txBody>
          <a:bodyPr wrap="square" rtlCol="0">
            <a:spAutoFit/>
          </a:bodyPr>
          <a:lstStyle/>
          <a:p>
            <a:pPr algn="just"/>
            <a:r>
              <a:rPr lang="en-US" sz="2400" b="1">
                <a:solidFill>
                  <a:srgbClr val="C00000"/>
                </a:solidFill>
                <a:latin typeface="Tajawal ExtraBold" panose="00000800000000000000" pitchFamily="2" charset="-78"/>
                <a:cs typeface="Tajawal ExtraBold" panose="00000800000000000000" pitchFamily="2" charset="-78"/>
              </a:rPr>
              <a:t>How can you reduce the risk of someone becoming radicalised? </a:t>
            </a:r>
            <a:endParaRPr lang="en-US" sz="2400" b="1" dirty="0">
              <a:solidFill>
                <a:srgbClr val="C0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AEBC5822-8D53-EB01-B19B-536B346D4AA2}"/>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40000"/>
                    </a14:imgEffect>
                  </a14:imgLayer>
                </a14:imgProps>
              </a:ext>
            </a:extLst>
          </a:blip>
          <a:srcRect l="4351" t="34068" r="5325" b="34199"/>
          <a:stretch/>
        </p:blipFill>
        <p:spPr>
          <a:xfrm>
            <a:off x="1021947" y="2133943"/>
            <a:ext cx="11024260" cy="2176217"/>
          </a:xfrm>
          <a:prstGeom prst="rect">
            <a:avLst/>
          </a:prstGeom>
        </p:spPr>
      </p:pic>
      <p:pic>
        <p:nvPicPr>
          <p:cNvPr id="12" name="Picture 11">
            <a:extLst>
              <a:ext uri="{FF2B5EF4-FFF2-40B4-BE49-F238E27FC236}">
                <a16:creationId xmlns:a16="http://schemas.microsoft.com/office/drawing/2014/main" id="{4670AC9F-0D82-F2B1-E039-49701F90454E}"/>
              </a:ext>
            </a:extLst>
          </p:cNvPr>
          <p:cNvPicPr>
            <a:picLocks noChangeAspect="1"/>
          </p:cNvPicPr>
          <p:nvPr/>
        </p:nvPicPr>
        <p:blipFill rotWithShape="1">
          <a:blip r:embed="rId10">
            <a:extLst>
              <a:ext uri="{BEBA8EAE-BF5A-486C-A8C5-ECC9F3942E4B}">
                <a14:imgProps xmlns:a14="http://schemas.microsoft.com/office/drawing/2010/main">
                  <a14:imgLayer r:embed="rId11">
                    <a14:imgEffect>
                      <a14:brightnessContrast contrast="40000"/>
                    </a14:imgEffect>
                  </a14:imgLayer>
                </a14:imgProps>
              </a:ext>
            </a:extLst>
          </a:blip>
          <a:srcRect l="50000" t="34068" r="5123" b="40489"/>
          <a:stretch/>
        </p:blipFill>
        <p:spPr>
          <a:xfrm>
            <a:off x="3981739" y="4299060"/>
            <a:ext cx="5471402" cy="1744852"/>
          </a:xfrm>
          <a:prstGeom prst="rect">
            <a:avLst/>
          </a:prstGeom>
        </p:spPr>
      </p:pic>
    </p:spTree>
    <p:extLst>
      <p:ext uri="{BB962C8B-B14F-4D97-AF65-F5344CB8AC3E}">
        <p14:creationId xmlns:p14="http://schemas.microsoft.com/office/powerpoint/2010/main" val="11531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1694" y="139255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Social Media Escalation Plans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descr="A close-up of a survey&#10;&#10;Description automatically generated">
            <a:extLst>
              <a:ext uri="{FF2B5EF4-FFF2-40B4-BE49-F238E27FC236}">
                <a16:creationId xmlns:a16="http://schemas.microsoft.com/office/drawing/2014/main" id="{69EDEE2B-2699-2299-8DDC-9110BC69CA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37376" y="2156716"/>
            <a:ext cx="7184789" cy="4052958"/>
          </a:xfrm>
          <a:prstGeom prst="rect">
            <a:avLst/>
          </a:prstGeom>
        </p:spPr>
      </p:pic>
    </p:spTree>
    <p:extLst>
      <p:ext uri="{BB962C8B-B14F-4D97-AF65-F5344CB8AC3E}">
        <p14:creationId xmlns:p14="http://schemas.microsoft.com/office/powerpoint/2010/main" val="1937655897"/>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Escalation Plans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593565"/>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purpose of a Social Media Escalation plan is to determine when an issue has reached a point where it needs to be addressed with more gravity. </a:t>
            </a:r>
          </a:p>
          <a:p>
            <a:pPr marL="342900" indent="-342900" algn="just">
              <a:lnSpc>
                <a:spcPts val="27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an important decision-making mechanism to document so that everyone has a shared understanding of how to respond quickly when different issues arise. </a:t>
            </a:r>
          </a:p>
          <a:p>
            <a:pPr marL="342900" indent="-342900" algn="just">
              <a:lnSpc>
                <a:spcPts val="27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issue management is not new, marketers often need to create escalation plans for social media given how influential comments and posts can be on brand reputation. Escalation plans align teams on the conditions that need to be met to involve more senior stakeholders for greater authority and support. Social Media Escalation plans can be created using different formats, including </a:t>
            </a:r>
            <a:r>
              <a:rPr lang="en-US" sz="2200" b="1" dirty="0">
                <a:solidFill>
                  <a:srgbClr val="C00000"/>
                </a:solidFill>
                <a:latin typeface="Tajawal ExtraBold" panose="00000800000000000000" pitchFamily="2" charset="-78"/>
                <a:cs typeface="Tajawal ExtraBold" panose="00000800000000000000" pitchFamily="2" charset="-78"/>
              </a:rPr>
              <a:t>decision trees</a:t>
            </a:r>
            <a:r>
              <a:rPr lang="en-US" sz="2200" b="1" dirty="0">
                <a:solidFill>
                  <a:srgbClr val="2D3956"/>
                </a:solidFill>
                <a:latin typeface="Tajawal ExtraBold" panose="00000800000000000000" pitchFamily="2" charset="-78"/>
                <a:cs typeface="Tajawal ExtraBold" panose="00000800000000000000" pitchFamily="2" charset="-78"/>
              </a:rPr>
              <a:t>. Use the format this is most clear and relevant for you.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descr="A logo of a tree with dots and lines&#10;&#10;Description automatically generated">
            <a:extLst>
              <a:ext uri="{FF2B5EF4-FFF2-40B4-BE49-F238E27FC236}">
                <a16:creationId xmlns:a16="http://schemas.microsoft.com/office/drawing/2014/main" id="{DE868483-E882-4FB9-7F04-32A04848D9C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29153" y="5565269"/>
            <a:ext cx="1245904" cy="1285366"/>
          </a:xfrm>
          <a:prstGeom prst="rect">
            <a:avLst/>
          </a:prstGeom>
        </p:spPr>
      </p:pic>
    </p:spTree>
    <p:extLst>
      <p:ext uri="{BB962C8B-B14F-4D97-AF65-F5344CB8AC3E}">
        <p14:creationId xmlns:p14="http://schemas.microsoft.com/office/powerpoint/2010/main" val="1766385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Escalation Plans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632037"/>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we address urgent issues in social media?</a:t>
            </a:r>
          </a:p>
          <a:p>
            <a:pPr marL="800100" lvl="1"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Steps</a:t>
            </a:r>
          </a:p>
          <a:p>
            <a:pPr marL="457200" indent="-457200" algn="just">
              <a:lnSpc>
                <a:spcPts val="2500"/>
              </a:lnSpc>
              <a:buFont typeface="+mj-lt"/>
              <a:buAutoNum type="arabicPeriod"/>
            </a:pPr>
            <a:r>
              <a:rPr lang="en-US" sz="2400" b="1" dirty="0">
                <a:solidFill>
                  <a:srgbClr val="2D3956"/>
                </a:solidFill>
                <a:latin typeface="Tajawal ExtraBold" panose="00000800000000000000" pitchFamily="2" charset="-78"/>
                <a:cs typeface="Tajawal ExtraBold" panose="00000800000000000000" pitchFamily="2" charset="-78"/>
              </a:rPr>
              <a:t>Meet with senior stakeholders to identify the types of issues that represent the highest levels of risk for your organization. What may cause long-term harm? These issues will be unique to your organization.</a:t>
            </a:r>
          </a:p>
          <a:p>
            <a:pPr marL="457200" indent="-457200" algn="just">
              <a:lnSpc>
                <a:spcPts val="2500"/>
              </a:lnSpc>
              <a:buFont typeface="+mj-lt"/>
              <a:buAutoNum type="arabicPeriod"/>
            </a:pPr>
            <a:r>
              <a:rPr lang="en-US" sz="2400" b="1" dirty="0">
                <a:solidFill>
                  <a:srgbClr val="2D3956"/>
                </a:solidFill>
                <a:latin typeface="Tajawal ExtraBold" panose="00000800000000000000" pitchFamily="2" charset="-78"/>
                <a:cs typeface="Tajawal ExtraBold" panose="00000800000000000000" pitchFamily="2" charset="-78"/>
              </a:rPr>
              <a:t>Explore how these ‘hot button’ issues may manifest themselves in social media. What might be posted or shared? Assign a level of severity to each of these issues and group together. These represent Levels.</a:t>
            </a:r>
          </a:p>
          <a:p>
            <a:pPr marL="457200" indent="-457200" algn="just">
              <a:lnSpc>
                <a:spcPts val="2500"/>
              </a:lnSpc>
              <a:buFont typeface="+mj-lt"/>
              <a:buAutoNum type="arabicPeriod"/>
            </a:pPr>
            <a:r>
              <a:rPr lang="en-US" sz="2400" b="1" dirty="0">
                <a:solidFill>
                  <a:srgbClr val="2D3956"/>
                </a:solidFill>
                <a:latin typeface="Tajawal ExtraBold" panose="00000800000000000000" pitchFamily="2" charset="-78"/>
                <a:cs typeface="Tajawal ExtraBold" panose="00000800000000000000" pitchFamily="2" charset="-78"/>
              </a:rPr>
              <a:t>Review the issues for each Level and discuss the response(s) that you should take. Determine the threshold for when you need to involve more senior stakeholders for even greater authority or support.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6932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Escalation Plans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3554819"/>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we address urgent issues in social media?</a:t>
            </a:r>
          </a:p>
          <a:p>
            <a:pPr marL="800100" lvl="1"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Steps</a:t>
            </a:r>
          </a:p>
          <a:p>
            <a:pPr marL="457200" indent="-457200" algn="just">
              <a:lnSpc>
                <a:spcPts val="2700"/>
              </a:lnSpc>
              <a:buFont typeface="+mj-lt"/>
              <a:buAutoNum type="arabicPeriod" startAt="4"/>
            </a:pPr>
            <a:r>
              <a:rPr lang="en-US" sz="2400" b="1" dirty="0">
                <a:solidFill>
                  <a:srgbClr val="2D3956"/>
                </a:solidFill>
                <a:latin typeface="Tajawal ExtraBold" panose="00000800000000000000" pitchFamily="2" charset="-78"/>
                <a:cs typeface="Tajawal ExtraBold" panose="00000800000000000000" pitchFamily="2" charset="-78"/>
              </a:rPr>
              <a:t>Capture the Stakeholders, Conditions, and Response for each Level in your Plan. Consider how any of the issue Accelerators listed below may change how you respond or escalate the specific issue.</a:t>
            </a:r>
          </a:p>
          <a:p>
            <a:pPr marL="457200" indent="-457200" algn="just">
              <a:lnSpc>
                <a:spcPts val="2700"/>
              </a:lnSpc>
              <a:buFont typeface="+mj-lt"/>
              <a:buAutoNum type="arabicPeriod" startAt="4"/>
            </a:pPr>
            <a:r>
              <a:rPr lang="en-US" sz="2400" b="1" dirty="0">
                <a:solidFill>
                  <a:srgbClr val="2D3956"/>
                </a:solidFill>
                <a:latin typeface="Tajawal ExtraBold" panose="00000800000000000000" pitchFamily="2" charset="-78"/>
                <a:cs typeface="Tajawal ExtraBold" panose="00000800000000000000" pitchFamily="2" charset="-78"/>
              </a:rPr>
              <a:t>Review the final Social Media Escalation Plan with all stakeholders for final feedback and alignment. Consider stress-testing your plan by running a few practice drills to see if escalation can be properly supported.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4221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708981"/>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Deep Learning (DL) has the potential to improve social media analysis in crises situations because of its ability to learn patterns from </a:t>
            </a:r>
            <a:r>
              <a:rPr lang="en-US" sz="2300" b="1" dirty="0" err="1">
                <a:solidFill>
                  <a:srgbClr val="2D3956"/>
                </a:solidFill>
                <a:latin typeface="Tajawal ExtraBold" panose="00000800000000000000" pitchFamily="2" charset="-78"/>
                <a:cs typeface="Tajawal ExtraBold" panose="00000800000000000000" pitchFamily="2" charset="-78"/>
              </a:rPr>
              <a:t>unlabelled</a:t>
            </a:r>
            <a:r>
              <a:rPr lang="en-US" sz="2300" b="1" dirty="0">
                <a:solidFill>
                  <a:srgbClr val="2D3956"/>
                </a:solidFill>
                <a:latin typeface="Tajawal ExtraBold" panose="00000800000000000000" pitchFamily="2" charset="-78"/>
                <a:cs typeface="Tajawal ExtraBold" panose="00000800000000000000" pitchFamily="2" charset="-78"/>
              </a:rPr>
              <a:t> data. This property has enabled DL to produce breakthroughs in the domain of image, text and speech recognition.</a:t>
            </a:r>
          </a:p>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Social media has become an open crises communication medium. There is no doubt that valuable, high throughput data is produced on social media only seconds after a crisis occurs. However, processing and inferring valuable knowledge from such data are difficult for several reasons. The messages are typically brief, informal, and heterogeneous (mix of languages, acronyms, and misspellings) with varying quality, and it is often required to know the context of the message to understand its meaning.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5769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96289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lnSpc>
                <a:spcPts val="2700"/>
              </a:lnSpc>
              <a:buFont typeface="Wingdings" panose="05000000000000000000" pitchFamily="2" charset="2"/>
              <a:buChar char="q"/>
            </a:pPr>
            <a:r>
              <a:rPr lang="en-US" sz="2300" b="1" dirty="0">
                <a:solidFill>
                  <a:srgbClr val="C00000"/>
                </a:solidFill>
                <a:latin typeface="Tajawal ExtraBold" panose="00000800000000000000" pitchFamily="2" charset="-78"/>
                <a:cs typeface="Tajawal ExtraBold" panose="00000800000000000000" pitchFamily="2" charset="-78"/>
              </a:rPr>
              <a:t>Supervised learning</a:t>
            </a:r>
          </a:p>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In order to classify a social media message as part of one particular crisis event, several features related to the message need to be used, including the nature of the message (factual, emotional or subjective), the information provided, the information source, credibility, time and location.</a:t>
            </a:r>
          </a:p>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From the message examples, the supervised learning algorithm learns a predictive function (representing the relation between the features and particular crisis) so that it can classify any new unknown message as part of one of the categories of crises. As example, the tag \breaking news" and \news" can be used to identify breaking news tweets</a:t>
            </a:r>
          </a:p>
          <a:p>
            <a:pPr marL="342900" indent="-342900" algn="just">
              <a:lnSpc>
                <a:spcPts val="2700"/>
              </a:lnSpc>
              <a:buFont typeface="Wingdings" panose="05000000000000000000" pitchFamily="2" charset="2"/>
              <a:buChar char="q"/>
            </a:pPr>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8435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62947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lnSpc>
                <a:spcPts val="25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Unsupervised learning</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Unsupervised methods are used to identify patterns in </a:t>
            </a:r>
            <a:r>
              <a:rPr lang="en-US" sz="2200" b="1" dirty="0" err="1">
                <a:solidFill>
                  <a:srgbClr val="2D3956"/>
                </a:solidFill>
                <a:latin typeface="Tajawal ExtraBold" panose="00000800000000000000" pitchFamily="2" charset="-78"/>
                <a:cs typeface="Tajawal ExtraBold" panose="00000800000000000000" pitchFamily="2" charset="-78"/>
              </a:rPr>
              <a:t>unlabelled</a:t>
            </a:r>
            <a:r>
              <a:rPr lang="en-US" sz="2200" b="1" dirty="0">
                <a:solidFill>
                  <a:srgbClr val="2D3956"/>
                </a:solidFill>
                <a:latin typeface="Tajawal ExtraBold" panose="00000800000000000000" pitchFamily="2" charset="-78"/>
                <a:cs typeface="Tajawal ExtraBold" panose="00000800000000000000" pitchFamily="2" charset="-78"/>
              </a:rPr>
              <a:t> data. They are most useful when the information seekers do not know specifically what information to look for in the data - which is the case in many crises situations. An example is grouping tweets into stories (clusters of tweets) after a keyword filter.</a:t>
            </a:r>
          </a:p>
          <a:p>
            <a:pPr marL="800100" lvl="1" indent="-342900" algn="just">
              <a:lnSpc>
                <a:spcPts val="25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Deep Learning</a:t>
            </a:r>
          </a:p>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Imitating the efficiency of the human brain has been a huge challenge for the artificial intelligence field. The emergence of DL has fueled a paradigm shift and made it a more achievable goal. DL is a machine learning technique with its roots in Neural Networks that allows learnt models composed of multiple processing layers so that the knowledge state has several layers of abstraction.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95741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6450215" cy="4357603"/>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lnSpc>
                <a:spcPts val="25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Social Media Analysis</a:t>
            </a:r>
          </a:p>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an approach to improve the social media analysis in crises situations to achieve better understanding and decision support during a crisis. The approach consists of moving from low to high level of abstraction. We plan to proceed from: Using DL to transform non-standard words into their canonical form (1). Then, understand the semantic of the text (2). Finally, provide an overview of a crisis development (3).</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6906B835-F240-5A2D-70DE-1ADC27FB7E05}"/>
              </a:ext>
            </a:extLst>
          </p:cNvPr>
          <p:cNvPicPr>
            <a:picLocks noChangeAspect="1"/>
          </p:cNvPicPr>
          <p:nvPr/>
        </p:nvPicPr>
        <p:blipFill>
          <a:blip r:embed="rId8">
            <a:lum bright="-20000" contrast="40000"/>
          </a:blip>
          <a:stretch>
            <a:fillRect/>
          </a:stretch>
        </p:blipFill>
        <p:spPr>
          <a:xfrm>
            <a:off x="8184031" y="2484545"/>
            <a:ext cx="3927269" cy="2336724"/>
          </a:xfrm>
          <a:prstGeom prst="rect">
            <a:avLst/>
          </a:prstGeom>
        </p:spPr>
      </p:pic>
    </p:spTree>
    <p:extLst>
      <p:ext uri="{BB962C8B-B14F-4D97-AF65-F5344CB8AC3E}">
        <p14:creationId xmlns:p14="http://schemas.microsoft.com/office/powerpoint/2010/main" val="771809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36281" y="1353671"/>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Monitoring Tools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using devices&#10;&#10;Description automatically generated">
            <a:extLst>
              <a:ext uri="{FF2B5EF4-FFF2-40B4-BE49-F238E27FC236}">
                <a16:creationId xmlns:a16="http://schemas.microsoft.com/office/drawing/2014/main" id="{3B58925A-4AE3-E879-7EFA-3D386B1960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5305" y="2650392"/>
            <a:ext cx="5581390" cy="2922416"/>
          </a:xfrm>
          <a:prstGeom prst="rect">
            <a:avLst/>
          </a:prstGeom>
        </p:spPr>
      </p:pic>
    </p:spTree>
    <p:extLst>
      <p:ext uri="{BB962C8B-B14F-4D97-AF65-F5344CB8AC3E}">
        <p14:creationId xmlns:p14="http://schemas.microsoft.com/office/powerpoint/2010/main" val="2821505264"/>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Monitoring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There is no denying that social media can be used for both virtuous and dreadful things. </a:t>
            </a:r>
          </a:p>
          <a:p>
            <a:pPr algn="just"/>
            <a:endParaRPr lang="en-US" sz="24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What must be kept in perspective is that these technological tools can be used as defensive tactics just as they can be used in an offensive manner. Organizations familiar with the use of these social media sites are aware that these new channels of communication have unlimited capability in monitoring the communication of an organization internally as well as externally.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9239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Monitoring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516621"/>
          </a:xfrm>
          <a:prstGeom prst="rect">
            <a:avLst/>
          </a:prstGeom>
          <a:noFill/>
        </p:spPr>
        <p:txBody>
          <a:bodyPr wrap="square" rtlCol="0">
            <a:spAutoFit/>
          </a:bodyPr>
          <a:lstStyle/>
          <a:p>
            <a:pPr marL="342900" indent="-342900" algn="just">
              <a:lnSpc>
                <a:spcPts val="2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1. Build a strong brand</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Media monitoring helps you to see what people think about your brand. Media monitoring enables you to spot any misconceptions so you can take action to correct them.</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2. Manage your reputation and respond to crisis situations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monitoring tool will notify you as soon as your brand is mentioned in journalistic or social media. You can even set up app notifications for certain words that would indicate a crisis.</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3. Elevate your brand with key opinion leaders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Key Opinion Leaders (KOLs) are thought leaders whose opinions are valued in a specific industry. Cooperation with the right influencer can skyrocket your brand awareness and boost your sales.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Media monitoring helps you to follow the experts, bloggers, “</a:t>
            </a:r>
            <a:r>
              <a:rPr lang="en-US" sz="2000" b="1" dirty="0">
                <a:solidFill>
                  <a:srgbClr val="C00000"/>
                </a:solidFill>
                <a:latin typeface="Tajawal ExtraBold" panose="00000800000000000000" pitchFamily="2" charset="-78"/>
                <a:cs typeface="Tajawal ExtraBold" panose="00000800000000000000" pitchFamily="2" charset="-78"/>
              </a:rPr>
              <a:t>gurus</a:t>
            </a:r>
            <a:r>
              <a:rPr lang="en-US" sz="2000" b="1" dirty="0">
                <a:solidFill>
                  <a:srgbClr val="2E3957"/>
                </a:solidFill>
                <a:latin typeface="Tajawal ExtraBold" panose="00000800000000000000" pitchFamily="2" charset="-78"/>
                <a:cs typeface="Tajawal ExtraBold" panose="00000800000000000000" pitchFamily="2" charset="-78"/>
              </a:rPr>
              <a:t>” and advocacies in your business and find the best fit for your brand.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0A50E572-DF61-E595-2F40-C2A8B4028DE5}"/>
              </a:ext>
            </a:extLst>
          </p:cNvPr>
          <p:cNvSpPr/>
          <p:nvPr/>
        </p:nvSpPr>
        <p:spPr>
          <a:xfrm>
            <a:off x="2845844" y="6054578"/>
            <a:ext cx="7077301" cy="678731"/>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Guru is a person that is generally recognized as a leader or teacher. </a:t>
            </a:r>
            <a:r>
              <a:rPr lang="en-US" dirty="0"/>
              <a:t>from </a:t>
            </a:r>
            <a:r>
              <a:rPr lang="en-US" dirty="0" err="1"/>
              <a:t>gurū</a:t>
            </a:r>
            <a:r>
              <a:rPr lang="en-US" dirty="0"/>
              <a:t>, a word in Hindi</a:t>
            </a:r>
          </a:p>
        </p:txBody>
      </p:sp>
    </p:spTree>
    <p:extLst>
      <p:ext uri="{BB962C8B-B14F-4D97-AF65-F5344CB8AC3E}">
        <p14:creationId xmlns:p14="http://schemas.microsoft.com/office/powerpoint/2010/main" val="401859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Monitoring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588436"/>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4. Know your industry and competitors</a:t>
            </a:r>
          </a:p>
          <a:p>
            <a:pPr marL="800100" lvl="1" indent="-342900" algn="just">
              <a:lnSpc>
                <a:spcPts val="22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Media monitoring is a way to find out about the latest developments in your industry: recognize future trends and predict possible spikes in demand for your products and services. Also, it lets you discover who your competitors are and what they are doing useful in your own brand work. </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5. Measure the effectiveness of your communications</a:t>
            </a:r>
          </a:p>
          <a:p>
            <a:pPr marL="800100" lvl="1" indent="-342900" algn="just">
              <a:lnSpc>
                <a:spcPts val="22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Media monitoring is a great strategic tool to measure and improve the effectiveness of your communications. Media monitoring data works as a reliable source for decision-making.</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6. Find ideas for new content</a:t>
            </a:r>
          </a:p>
          <a:p>
            <a:pPr marL="800100" lvl="1" indent="-342900" algn="just">
              <a:lnSpc>
                <a:spcPts val="22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It’s important to create fresh content constantly. Media monitoring helps you stay inspired. Set up a monitor of your industry to see what topics are trending on a general level. If you already have a topic in your mind, try following related keywords. You can also use your opponents’ ideas as a source of inspiration or as a warning for what doesn’t 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5735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 Social listening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pic>
        <p:nvPicPr>
          <p:cNvPr id="8" name="Picture 7" descr="A comparison of a comparison between a social media and a social media marketing&#10;&#10;Description automatically generated">
            <a:extLst>
              <a:ext uri="{FF2B5EF4-FFF2-40B4-BE49-F238E27FC236}">
                <a16:creationId xmlns:a16="http://schemas.microsoft.com/office/drawing/2014/main" id="{0F17E079-7032-AA27-8142-7517759B1679}"/>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b="7714"/>
          <a:stretch/>
        </p:blipFill>
        <p:spPr>
          <a:xfrm>
            <a:off x="6031329" y="1327111"/>
            <a:ext cx="6160671" cy="4804198"/>
          </a:xfrm>
          <a:prstGeom prst="rect">
            <a:avLst/>
          </a:prstGeom>
        </p:spPr>
      </p:pic>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474106"/>
            <a:ext cx="4608203" cy="4606389"/>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The social media monitoring based on using the right tool that allow companies to track and analyze conversations initiated by their audience on social media. </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Social media monitoring tools even give businesses chance to win back lost customers. The quicker you respond in a meaningful way, the more likely it is that you’ll turn unhappy clients into brand advocates.</a:t>
            </a:r>
            <a:endParaRPr lang="en-US" b="1" dirty="0">
              <a:solidFill>
                <a:srgbClr val="2E3957"/>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23869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Social Media Sentiment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474106"/>
            <a:ext cx="4608203" cy="4606389"/>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Social media sentiment analysis is a process of interpreting a customer’s feeling toward a brand, product, or service, by usually done by using sentiment analysis tools.</a:t>
            </a:r>
          </a:p>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Social sentiment analysis involves tracking brand mentions and analyzing the collected text data.</a:t>
            </a:r>
          </a:p>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Sentiment analysis is an artificial intelligence (AI)-based capability that uses machine learning to recognize sentiments and assess the emotional content of texts and images.</a:t>
            </a:r>
          </a:p>
        </p:txBody>
      </p:sp>
      <p:pic>
        <p:nvPicPr>
          <p:cNvPr id="9" name="Picture 8" descr="A diagram of different colored circles&#10;&#10;Description automatically generated">
            <a:extLst>
              <a:ext uri="{FF2B5EF4-FFF2-40B4-BE49-F238E27FC236}">
                <a16:creationId xmlns:a16="http://schemas.microsoft.com/office/drawing/2014/main" id="{89E8A2CE-F0E3-291A-F772-665390E7037B}"/>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6166125" y="1492164"/>
            <a:ext cx="6025875" cy="4521593"/>
          </a:xfrm>
          <a:prstGeom prst="rect">
            <a:avLst/>
          </a:prstGeom>
        </p:spPr>
      </p:pic>
    </p:spTree>
    <p:extLst>
      <p:ext uri="{BB962C8B-B14F-4D97-AF65-F5344CB8AC3E}">
        <p14:creationId xmlns:p14="http://schemas.microsoft.com/office/powerpoint/2010/main" val="300323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Web analytics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5100466"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Web analytics is the process of analyzing the behavior of visitors to a website. This involves tracking, reviewing and reporting data to measure web activity, including the use of a website and its components, such as webpages, images and videos.</a:t>
            </a:r>
          </a:p>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Web analytics is the collection, reporting, and analysis of website data.  </a:t>
            </a:r>
          </a:p>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The focus is on identifying measures based on your organizational and user goals and using the website data to determine the success or failure of those goals and to drive strategy and improve the user’s experience.</a:t>
            </a:r>
          </a:p>
        </p:txBody>
      </p:sp>
      <p:pic>
        <p:nvPicPr>
          <p:cNvPr id="8" name="Picture 7" descr="A magnifying glass over a blue device&#10;&#10;Description automatically generated">
            <a:extLst>
              <a:ext uri="{FF2B5EF4-FFF2-40B4-BE49-F238E27FC236}">
                <a16:creationId xmlns:a16="http://schemas.microsoft.com/office/drawing/2014/main" id="{183C1293-4ACE-ED12-4AC6-CC3B13FD52A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32592" y="2164256"/>
            <a:ext cx="4950296" cy="2740254"/>
          </a:xfrm>
          <a:prstGeom prst="rect">
            <a:avLst/>
          </a:prstGeom>
        </p:spPr>
      </p:pic>
    </p:spTree>
    <p:extLst>
      <p:ext uri="{BB962C8B-B14F-4D97-AF65-F5344CB8AC3E}">
        <p14:creationId xmlns:p14="http://schemas.microsoft.com/office/powerpoint/2010/main" val="3266936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6030971" cy="44627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C00000"/>
                </a:solidFill>
                <a:cs typeface="Tajawal ExtraBold" panose="00000800000000000000" pitchFamily="2" charset="-78"/>
              </a:rPr>
              <a:t>Social Media Impression</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total number of times your content or ad is displayed is called ‘impressions.’ ‘Impressions’ don’t count the number of people who have interacted with or clicked on the content. It just measures the number of times that the ad or content gets displayed on someone’s social media. </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For example, you could run a Facebook video ad campaign. It doesn’t even have to start playing for Facebook to count your video ad as an impression. It only needs to appear in someone’s feed, even if the user scrolls right past it.</a:t>
            </a:r>
          </a:p>
        </p:txBody>
      </p:sp>
      <p:pic>
        <p:nvPicPr>
          <p:cNvPr id="8" name="Picture 7" descr="A eye with many images from a wire&#10;&#10;Description automatically generated">
            <a:extLst>
              <a:ext uri="{FF2B5EF4-FFF2-40B4-BE49-F238E27FC236}">
                <a16:creationId xmlns:a16="http://schemas.microsoft.com/office/drawing/2014/main" id="{AE9CE8A4-512A-AB95-5D35-583A285EAFED}"/>
              </a:ext>
            </a:extLst>
          </p:cNvPr>
          <p:cNvPicPr>
            <a:picLocks noChangeAspect="1"/>
          </p:cNvPicPr>
          <p:nvPr/>
        </p:nvPicPr>
        <p:blipFill rotWithShape="1">
          <a:blip r:embed="rId8">
            <a:extLst>
              <a:ext uri="{28A0092B-C50C-407E-A947-70E740481C1C}">
                <a14:useLocalDpi xmlns:a14="http://schemas.microsoft.com/office/drawing/2010/main" val="0"/>
              </a:ext>
            </a:extLst>
          </a:blip>
          <a:srcRect l="20965" r="22220"/>
          <a:stretch/>
        </p:blipFill>
        <p:spPr>
          <a:xfrm>
            <a:off x="7595742" y="1968916"/>
            <a:ext cx="3885165" cy="3846534"/>
          </a:xfrm>
          <a:prstGeom prst="rect">
            <a:avLst/>
          </a:prstGeom>
        </p:spPr>
      </p:pic>
    </p:spTree>
    <p:extLst>
      <p:ext uri="{BB962C8B-B14F-4D97-AF65-F5344CB8AC3E}">
        <p14:creationId xmlns:p14="http://schemas.microsoft.com/office/powerpoint/2010/main" val="327387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4742999"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Reach</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total number of people who see your content is known as ‘reach.’ Consider ‘reach’ to be the number of distinct people who see your content. If 100 people have seen your ad, it has a total ‘reach’ of 100.</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reach of an advertisement will always be equal to or less than the number of impressions. Assume you have an ad shown to 300 users 500 times on a screen. Your reach would be 300 people. Some of those users may have seen your advertisement only once, while others may have seen it several times.</a:t>
            </a:r>
          </a:p>
        </p:txBody>
      </p:sp>
      <p:pic>
        <p:nvPicPr>
          <p:cNvPr id="9" name="Picture 8">
            <a:extLst>
              <a:ext uri="{FF2B5EF4-FFF2-40B4-BE49-F238E27FC236}">
                <a16:creationId xmlns:a16="http://schemas.microsoft.com/office/drawing/2014/main" id="{89E8A2CE-F0E3-291A-F772-665390E7037B}"/>
              </a:ext>
            </a:extLst>
          </p:cNvPr>
          <p:cNvPicPr>
            <a:picLocks noChangeAspect="1"/>
          </p:cNvPicPr>
          <p:nvPr/>
        </p:nvPicPr>
        <p:blipFill rotWithShape="1">
          <a:blip r:embed="rId8">
            <a:extLst>
              <a:ext uri="{28A0092B-C50C-407E-A947-70E740481C1C}">
                <a14:useLocalDpi xmlns:a14="http://schemas.microsoft.com/office/drawing/2010/main" val="0"/>
              </a:ext>
            </a:extLst>
          </a:blip>
          <a:srcRect t="8364" b="8364"/>
          <a:stretch/>
        </p:blipFill>
        <p:spPr>
          <a:xfrm>
            <a:off x="6166125" y="2058183"/>
            <a:ext cx="6025875" cy="2822575"/>
          </a:xfrm>
          <a:prstGeom prst="rect">
            <a:avLst/>
          </a:prstGeom>
        </p:spPr>
      </p:pic>
    </p:spTree>
    <p:extLst>
      <p:ext uri="{BB962C8B-B14F-4D97-AF65-F5344CB8AC3E}">
        <p14:creationId xmlns:p14="http://schemas.microsoft.com/office/powerpoint/2010/main" val="4154685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4742999" cy="4234493"/>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Engagement </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Engagement outshines impressions and reaches in how valuable a piece of content is. The amount of time people spend interacting with your social media accounts and content is known as social media engagement. It calculates the number of public shares, likes, and comments received by your company’s social media efforts. </a:t>
            </a:r>
          </a:p>
          <a:p>
            <a:pPr marL="342900" indent="-342900" algn="just">
              <a:lnSpc>
                <a:spcPts val="1900"/>
              </a:lnSpc>
              <a:buFont typeface="Wingdings" panose="05000000000000000000" pitchFamily="2" charset="2"/>
              <a:buChar char="§"/>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As you can see, engagement is the only metric that indicates a user is interacting with a piece of content. </a:t>
            </a:r>
          </a:p>
        </p:txBody>
      </p:sp>
      <p:pic>
        <p:nvPicPr>
          <p:cNvPr id="8" name="Picture 7" descr="A computer screen with icons flying out of it&#10;&#10;Description automatically generated">
            <a:extLst>
              <a:ext uri="{FF2B5EF4-FFF2-40B4-BE49-F238E27FC236}">
                <a16:creationId xmlns:a16="http://schemas.microsoft.com/office/drawing/2014/main" id="{F0EC9D04-7170-9DBC-D6E1-8C0CE0E9FB18}"/>
              </a:ext>
            </a:extLst>
          </p:cNvPr>
          <p:cNvPicPr>
            <a:picLocks noChangeAspect="1"/>
          </p:cNvPicPr>
          <p:nvPr/>
        </p:nvPicPr>
        <p:blipFill rotWithShape="1">
          <a:blip r:embed="rId8">
            <a:extLst>
              <a:ext uri="{28A0092B-C50C-407E-A947-70E740481C1C}">
                <a14:useLocalDpi xmlns:a14="http://schemas.microsoft.com/office/drawing/2010/main" val="0"/>
              </a:ext>
            </a:extLst>
          </a:blip>
          <a:srcRect l="16370" r="17925"/>
          <a:stretch/>
        </p:blipFill>
        <p:spPr>
          <a:xfrm>
            <a:off x="6615855" y="1741670"/>
            <a:ext cx="4643252" cy="3975079"/>
          </a:xfrm>
          <a:prstGeom prst="rect">
            <a:avLst/>
          </a:prstGeom>
        </p:spPr>
      </p:pic>
    </p:spTree>
    <p:extLst>
      <p:ext uri="{BB962C8B-B14F-4D97-AF65-F5344CB8AC3E}">
        <p14:creationId xmlns:p14="http://schemas.microsoft.com/office/powerpoint/2010/main" val="1966542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745748"/>
            <a:ext cx="10012813" cy="3903633"/>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800" b="1" dirty="0">
                <a:solidFill>
                  <a:srgbClr val="C00000"/>
                </a:solidFill>
                <a:cs typeface="Tajawal ExtraBold" panose="00000800000000000000" pitchFamily="2" charset="-78"/>
              </a:rPr>
              <a:t>What should you prioritize: impressions, reach, or engagement?</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When running your social media strategies, you should monitor all three metrics: impressions, reach, and engagement. Why?</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Impressions show that your ad is running smoothly and that the network believes it is appropriate to show to the users you’re targeting.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Reach enables you to determine how many times users must see your ads before acting on them.</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Engagement indicates whether or not your content is being received favorably by users.</a:t>
            </a:r>
          </a:p>
        </p:txBody>
      </p:sp>
    </p:spTree>
    <p:extLst>
      <p:ext uri="{BB962C8B-B14F-4D97-AF65-F5344CB8AC3E}">
        <p14:creationId xmlns:p14="http://schemas.microsoft.com/office/powerpoint/2010/main" val="2785517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5. Social media retention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5419190"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Retention</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Customer retention is the process of engaging existing customers to continue doing business with you and stop switching to your competitor.</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Social media retention rate is the percentage of customers who continue to buy from you or interact with you over a given period of time, as influenced by your social media activities. It reflects how well you retain and engage your social media audience.</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Social media customer lifetime value (CLV) is the estimated net profit that a customer generates for your business over their entire relationship with you, as influenced by your social media activities.</a:t>
            </a:r>
          </a:p>
        </p:txBody>
      </p:sp>
      <p:pic>
        <p:nvPicPr>
          <p:cNvPr id="9" name="Picture 8" descr="A group of people standing in a line with a magnet&#10;&#10;Description automatically generated">
            <a:extLst>
              <a:ext uri="{FF2B5EF4-FFF2-40B4-BE49-F238E27FC236}">
                <a16:creationId xmlns:a16="http://schemas.microsoft.com/office/drawing/2014/main" id="{C52E3E94-1AAB-5654-A1E2-5715DBBBA724}"/>
              </a:ext>
            </a:extLst>
          </p:cNvPr>
          <p:cNvPicPr>
            <a:picLocks noChangeAspect="1"/>
          </p:cNvPicPr>
          <p:nvPr/>
        </p:nvPicPr>
        <p:blipFill rotWithShape="1">
          <a:blip r:embed="rId8">
            <a:extLst>
              <a:ext uri="{28A0092B-C50C-407E-A947-70E740481C1C}">
                <a14:useLocalDpi xmlns:a14="http://schemas.microsoft.com/office/drawing/2010/main" val="0"/>
              </a:ext>
            </a:extLst>
          </a:blip>
          <a:srcRect l="3968"/>
          <a:stretch/>
        </p:blipFill>
        <p:spPr>
          <a:xfrm>
            <a:off x="6875771" y="2323704"/>
            <a:ext cx="5316229" cy="2897702"/>
          </a:xfrm>
          <a:prstGeom prst="rect">
            <a:avLst/>
          </a:prstGeom>
        </p:spPr>
      </p:pic>
    </p:spTree>
    <p:extLst>
      <p:ext uri="{BB962C8B-B14F-4D97-AF65-F5344CB8AC3E}">
        <p14:creationId xmlns:p14="http://schemas.microsoft.com/office/powerpoint/2010/main" val="3817452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Conversation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5419190"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Conversation analysis </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We </a:t>
            </a:r>
            <a:r>
              <a:rPr lang="en-US" sz="2000" b="1" dirty="0" err="1">
                <a:solidFill>
                  <a:srgbClr val="2E3957"/>
                </a:solidFill>
                <a:latin typeface="Tajawal ExtraBold" panose="00000800000000000000" pitchFamily="2" charset="-78"/>
                <a:cs typeface="Tajawal ExtraBold" panose="00000800000000000000" pitchFamily="2" charset="-78"/>
              </a:rPr>
              <a:t>analyse</a:t>
            </a:r>
            <a:r>
              <a:rPr lang="en-US" sz="2000" b="1" dirty="0">
                <a:solidFill>
                  <a:srgbClr val="2E3957"/>
                </a:solidFill>
                <a:latin typeface="Tajawal ExtraBold" panose="00000800000000000000" pitchFamily="2" charset="-78"/>
                <a:cs typeface="Tajawal ExtraBold" panose="00000800000000000000" pitchFamily="2" charset="-78"/>
              </a:rPr>
              <a:t> the conversations online users have on social media. By examining people’s interactions online, we can gain valuable insights into their perception of a brand or a social issue, for example.</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Conversational analysis usually happens through the use of AI, natural language processing, machine learning, and algorithms.</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While social listening monitors mostly opinions and sentiment, the conversational analysis focuses on interpreting the data. E.G. Understand the reasons behind negative or positive comments.</a:t>
            </a:r>
          </a:p>
        </p:txBody>
      </p:sp>
      <p:pic>
        <p:nvPicPr>
          <p:cNvPr id="9" name="Picture 8" descr="A cartoon of people talking&#10;&#10;Description automatically generated">
            <a:extLst>
              <a:ext uri="{FF2B5EF4-FFF2-40B4-BE49-F238E27FC236}">
                <a16:creationId xmlns:a16="http://schemas.microsoft.com/office/drawing/2014/main" id="{57A39129-B155-9991-5F48-982A76CD67CB}"/>
              </a:ext>
            </a:extLst>
          </p:cNvPr>
          <p:cNvPicPr>
            <a:picLocks noChangeAspect="1"/>
          </p:cNvPicPr>
          <p:nvPr/>
        </p:nvPicPr>
        <p:blipFill rotWithShape="1">
          <a:blip r:embed="rId8">
            <a:extLst>
              <a:ext uri="{28A0092B-C50C-407E-A947-70E740481C1C}">
                <a14:useLocalDpi xmlns:a14="http://schemas.microsoft.com/office/drawing/2010/main" val="0"/>
              </a:ext>
            </a:extLst>
          </a:blip>
          <a:srcRect l="55550" t="29814" r="3015" b="4487"/>
          <a:stretch/>
        </p:blipFill>
        <p:spPr>
          <a:xfrm>
            <a:off x="6842315" y="1761073"/>
            <a:ext cx="4743652" cy="3936274"/>
          </a:xfrm>
          <a:prstGeom prst="rect">
            <a:avLst/>
          </a:prstGeom>
        </p:spPr>
      </p:pic>
    </p:spTree>
    <p:extLst>
      <p:ext uri="{BB962C8B-B14F-4D97-AF65-F5344CB8AC3E}">
        <p14:creationId xmlns:p14="http://schemas.microsoft.com/office/powerpoint/2010/main" val="2002579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Handle Negative Publicity on Social Media Forums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745748"/>
            <a:ext cx="10012813" cy="3534301"/>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800" b="1" dirty="0">
                <a:solidFill>
                  <a:srgbClr val="C00000"/>
                </a:solidFill>
                <a:cs typeface="Tajawal ExtraBold" panose="00000800000000000000" pitchFamily="2" charset="-78"/>
              </a:rPr>
              <a:t>Handle Negative Publicity on Social Media Forums</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Be sincere and transparent</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Correct any false Information</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Interact directly with your customers</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Make yourself available and visible</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Use social media management software</a:t>
            </a:r>
            <a:r>
              <a:rPr lang="en-US" sz="1300" b="1" dirty="0">
                <a:solidFill>
                  <a:srgbClr val="2E3957"/>
                </a:solidFill>
                <a:latin typeface="Tajawal ExtraBold" panose="00000800000000000000" pitchFamily="2" charset="-78"/>
                <a:cs typeface="Tajawal ExtraBold" panose="00000800000000000000" pitchFamily="2" charset="-78"/>
              </a:rPr>
              <a:t> (CRM: customer relationship management)</a:t>
            </a:r>
          </a:p>
          <a:p>
            <a:pPr marL="342900" indent="-342900" algn="just">
              <a:buFont typeface="Wingdings" panose="05000000000000000000" pitchFamily="2" charset="2"/>
              <a:buChar char="§"/>
            </a:pPr>
            <a:r>
              <a:rPr lang="en-US" sz="2400" b="1" dirty="0" err="1">
                <a:solidFill>
                  <a:srgbClr val="2E3957"/>
                </a:solidFill>
                <a:latin typeface="Tajawal ExtraBold" panose="00000800000000000000" pitchFamily="2" charset="-78"/>
                <a:cs typeface="Tajawal ExtraBold" panose="00000800000000000000" pitchFamily="2" charset="-78"/>
              </a:rPr>
              <a:t>Utilise</a:t>
            </a:r>
            <a:r>
              <a:rPr lang="en-US" sz="2400" b="1" dirty="0">
                <a:solidFill>
                  <a:srgbClr val="2E3957"/>
                </a:solidFill>
                <a:latin typeface="Tajawal ExtraBold" panose="00000800000000000000" pitchFamily="2" charset="-78"/>
                <a:cs typeface="Tajawal ExtraBold" panose="00000800000000000000" pitchFamily="2" charset="-78"/>
              </a:rPr>
              <a:t> social media listening to get ahead</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Address the situation</a:t>
            </a:r>
            <a:endParaRPr lang="en-US" sz="13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Use Positive PR to regain your audience’s trust</a:t>
            </a:r>
          </a:p>
        </p:txBody>
      </p:sp>
      <p:pic>
        <p:nvPicPr>
          <p:cNvPr id="8" name="Picture 7" descr="A red circle with black text&#10;&#10;Description automatically generated">
            <a:extLst>
              <a:ext uri="{FF2B5EF4-FFF2-40B4-BE49-F238E27FC236}">
                <a16:creationId xmlns:a16="http://schemas.microsoft.com/office/drawing/2014/main" id="{D6CEEBCE-4E3F-0D82-CF8C-BBCAE4C79FC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41698" y="2068405"/>
            <a:ext cx="2962894" cy="1692669"/>
          </a:xfrm>
          <a:prstGeom prst="rect">
            <a:avLst/>
          </a:prstGeom>
        </p:spPr>
      </p:pic>
    </p:spTree>
    <p:extLst>
      <p:ext uri="{BB962C8B-B14F-4D97-AF65-F5344CB8AC3E}">
        <p14:creationId xmlns:p14="http://schemas.microsoft.com/office/powerpoint/2010/main" val="1105506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884525"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Managing Real-Time Publication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2021730454"/>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 Real-time Monitoring Dashboard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57BEA6C7-1557-8BCD-6AAA-273ADEC39FF9}"/>
              </a:ext>
            </a:extLst>
          </p:cNvPr>
          <p:cNvPicPr>
            <a:picLocks noChangeAspect="1"/>
          </p:cNvPicPr>
          <p:nvPr/>
        </p:nvPicPr>
        <p:blipFill>
          <a:blip r:embed="rId7"/>
          <a:stretch>
            <a:fillRect/>
          </a:stretch>
        </p:blipFill>
        <p:spPr>
          <a:xfrm>
            <a:off x="2282118" y="2215836"/>
            <a:ext cx="7164127" cy="3197999"/>
          </a:xfrm>
          <a:prstGeom prst="rect">
            <a:avLst/>
          </a:prstGeom>
        </p:spPr>
      </p:pic>
    </p:spTree>
    <p:extLst>
      <p:ext uri="{BB962C8B-B14F-4D97-AF65-F5344CB8AC3E}">
        <p14:creationId xmlns:p14="http://schemas.microsoft.com/office/powerpoint/2010/main" val="3121417202"/>
      </p:ext>
    </p:extLst>
  </p:cSld>
  <p:clrMapOvr>
    <a:masterClrMapping/>
  </p:clrMapOvr>
  <mc:AlternateContent xmlns:mc="http://schemas.openxmlformats.org/markup-compatibility/2006" xmlns:p14="http://schemas.microsoft.com/office/powerpoint/2010/main">
    <mc:Choice Requires="p14">
      <p:transition spd="slow" p14:dur="2000" advTm="48100"/>
    </mc:Choice>
    <mc:Fallback xmlns="">
      <p:transition spd="slow" advTm="48100"/>
    </mc:Fallback>
  </mc:AlternateContent>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Real-time dashboards are a form of visualization that automatically updates the user's screen with relevant information based on the latest available data. In other words, a real-time dashboard is a graphical user interface with a simple display that visualizes performance indicators and essential metrics crucial to specific business processes, functions, and objectives.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live dashboard is a performance tool used to analyze, track, and report on the company’s data in real time with the help of interactive data visualizations.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These real time dashboards are automatically updated and provide the user with instant access to critical data.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26270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Here are dashboards in 3 types by functions, by industries, and by platforms which you can use for your own dashboard building process, and generate actionable and real-time insights. </a:t>
            </a:r>
          </a:p>
          <a:p>
            <a:pPr algn="just"/>
            <a:endParaRPr lang="en-US" sz="5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These onscreen visualizations combine the latest real-time information with historical data that outlines trends over time to create functional, data-based predictions and suggestions.</a:t>
            </a:r>
          </a:p>
          <a:p>
            <a:pPr algn="just"/>
            <a:r>
              <a:rPr lang="en-US" sz="2200" b="1" dirty="0">
                <a:solidFill>
                  <a:srgbClr val="C00000"/>
                </a:solidFill>
                <a:latin typeface="Tajawal ExtraBold" panose="00000800000000000000" pitchFamily="2" charset="-78"/>
                <a:cs typeface="Tajawal ExtraBold" panose="00000800000000000000" pitchFamily="2" charset="-78"/>
              </a:rPr>
              <a:t>What is Social Media Monitoring?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Accessing (“Scraping”) publicly available posts and comments in aggregate from Internet users on social media sites; e.g.</a:t>
            </a:r>
          </a:p>
          <a:p>
            <a:pPr lvl="1" algn="just"/>
            <a:r>
              <a:rPr lang="en-US" sz="2200" b="1" dirty="0">
                <a:solidFill>
                  <a:srgbClr val="2D3956"/>
                </a:solidFill>
                <a:latin typeface="Tajawal ExtraBold" panose="00000800000000000000" pitchFamily="2" charset="-78"/>
                <a:cs typeface="Tajawal ExtraBold" panose="00000800000000000000" pitchFamily="2" charset="-78"/>
              </a:rPr>
              <a:t>Facebook, Twitter, Blogs, YouTube, Consumer Review Sites, Internet Discussion Boards, Other….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F5088BE-7CF2-5A7A-0F1B-FFFC49609BE3}"/>
              </a:ext>
            </a:extLst>
          </p:cNvPr>
          <p:cNvPicPr>
            <a:picLocks noChangeAspect="1"/>
          </p:cNvPicPr>
          <p:nvPr/>
        </p:nvPicPr>
        <p:blipFill rotWithShape="1">
          <a:blip r:embed="rId8">
            <a:duotone>
              <a:prstClr val="black"/>
              <a:schemeClr val="accent1">
                <a:tint val="45000"/>
                <a:satMod val="400000"/>
              </a:schemeClr>
            </a:duotone>
            <a:extLst>
              <a:ext uri="{BEBA8EAE-BF5A-486C-A8C5-ECC9F3942E4B}">
                <a14:imgProps xmlns:a14="http://schemas.microsoft.com/office/drawing/2010/main">
                  <a14:imgLayer r:embed="rId9">
                    <a14:imgEffect>
                      <a14:sharpenSoften amount="50000"/>
                    </a14:imgEffect>
                  </a14:imgLayer>
                </a14:imgProps>
              </a:ext>
            </a:extLst>
          </a:blip>
          <a:srcRect t="21651" b="16995"/>
          <a:stretch/>
        </p:blipFill>
        <p:spPr>
          <a:xfrm>
            <a:off x="2193904" y="2534856"/>
            <a:ext cx="7723110" cy="3667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21775274"/>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832092"/>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a social media monitoring dashboard?</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monitoring dashboards visualize important performance metrics for a brand’s marketing efforts on social media. This includes followership, organic performance, the performance of paid advertising, and the visibility of their brand through 3rd party content and discussions (otherwise known as social listening).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 social media management dashboard is a tool used to track, measure, and analyze the performance of your social media channels, all in one place. It can help you understand everything from follower growth to competitor intelligence to social sentiment.</a:t>
            </a:r>
          </a:p>
          <a:p>
            <a:pPr algn="just"/>
            <a:r>
              <a:rPr lang="en-US" sz="2200" b="1" dirty="0">
                <a:solidFill>
                  <a:srgbClr val="C00000"/>
                </a:solidFill>
                <a:latin typeface="Tajawal ExtraBold" panose="00000800000000000000" pitchFamily="2" charset="-78"/>
                <a:cs typeface="Tajawal ExtraBold" panose="00000800000000000000" pitchFamily="2" charset="-78"/>
              </a:rPr>
              <a:t>Why So Popular?</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 Authentic viewpoints, Grassroots opinion, Unprompted views, Can be cheaper than surveys, focus groups, Consumers not “expecting” marketers and researchers to be listening.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7850587"/>
      </p:ext>
    </p:extLst>
  </p:cSld>
  <p:clrMapOvr>
    <a:masterClrMapping/>
  </p:clrMapOvr>
  <mc:AlternateContent xmlns:mc="http://schemas.openxmlformats.org/markup-compatibility/2006" xmlns:p14="http://schemas.microsoft.com/office/powerpoint/2010/main">
    <mc:Choice Requires="p14">
      <p:transition p14:dur="10" advTm="209000"/>
    </mc:Choice>
    <mc:Fallback xmlns="">
      <p:transition advTm="209000"/>
    </mc:Fallback>
  </mc:AlternateContent>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Ideally, your social media analytics dashboard should include visual representations of your data. This makes it easy to spot at a glance how things are changing over time. It’s a living document, and easy comparisons are the name of the game.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How you use a social media dashboard will depend on your social goals and the size of your team. You can use a social media dashboard for a high-level overview of your social performance. Or, dive really deep into extreme detail. Reviewing and sharing your social media dashboard is an important way to learn what’s working and guide your social media strategy.</a:t>
            </a:r>
          </a:p>
          <a:p>
            <a:pPr algn="just"/>
            <a:r>
              <a:rPr lang="en-US" sz="2000" b="1" dirty="0">
                <a:solidFill>
                  <a:srgbClr val="C00000"/>
                </a:solidFill>
                <a:latin typeface="Tajawal ExtraBold" panose="00000800000000000000" pitchFamily="2" charset="-78"/>
                <a:cs typeface="Tajawal ExtraBold" panose="00000800000000000000" pitchFamily="2" charset="-78"/>
              </a:rPr>
              <a:t>How to build (and use) a social media dashboard?</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Using a social media dashboard gives you a clear overview of your social media performance. You can easily see what’s working and what’s not. It also allows you to track your progress and understand how your content is performing.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0697910"/>
      </p:ext>
    </p:extLst>
  </p:cSld>
  <p:clrMapOvr>
    <a:masterClrMapping/>
  </p:clrMapOvr>
  <mc:AlternateContent xmlns:mc="http://schemas.openxmlformats.org/markup-compatibility/2006" xmlns:p14="http://schemas.microsoft.com/office/powerpoint/2010/main">
    <mc:Choice Requires="p14">
      <p:transition p14:dur="10" advTm="213100"/>
    </mc:Choice>
    <mc:Fallback xmlns="">
      <p:transition advTm="213100"/>
    </mc:Fallback>
  </mc:AlternateContent>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4043" y="1548745"/>
            <a:ext cx="7244171" cy="3600986"/>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    How to build (and use) a social media dashboard?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Understand your goals</a:t>
            </a:r>
          </a:p>
          <a:p>
            <a:pPr lvl="1" algn="just"/>
            <a:r>
              <a:rPr lang="en-US" b="1" dirty="0">
                <a:solidFill>
                  <a:srgbClr val="2D3956"/>
                </a:solidFill>
                <a:latin typeface="Tajawal ExtraBold" panose="00000800000000000000" pitchFamily="2" charset="-78"/>
                <a:cs typeface="Tajawal ExtraBold" panose="00000800000000000000" pitchFamily="2" charset="-78"/>
              </a:rPr>
              <a:t>1. Increase brand awareness</a:t>
            </a:r>
          </a:p>
          <a:p>
            <a:pPr lvl="1" algn="just"/>
            <a:r>
              <a:rPr lang="en-US" b="1" dirty="0">
                <a:solidFill>
                  <a:srgbClr val="2D3956"/>
                </a:solidFill>
                <a:latin typeface="Tajawal ExtraBold" panose="00000800000000000000" pitchFamily="2" charset="-78"/>
                <a:cs typeface="Tajawal ExtraBold" panose="00000800000000000000" pitchFamily="2" charset="-78"/>
              </a:rPr>
              <a:t>2. Manage brand reputation</a:t>
            </a:r>
          </a:p>
          <a:p>
            <a:pPr lvl="1" algn="just"/>
            <a:r>
              <a:rPr lang="en-US" b="1" dirty="0">
                <a:solidFill>
                  <a:srgbClr val="2D3956"/>
                </a:solidFill>
                <a:latin typeface="Tajawal ExtraBold" panose="00000800000000000000" pitchFamily="2" charset="-78"/>
                <a:cs typeface="Tajawal ExtraBold" panose="00000800000000000000" pitchFamily="2" charset="-78"/>
              </a:rPr>
              <a:t>3. Increase traffic to your website</a:t>
            </a:r>
          </a:p>
          <a:p>
            <a:pPr lvl="1" algn="just"/>
            <a:r>
              <a:rPr lang="en-US" b="1" dirty="0">
                <a:solidFill>
                  <a:srgbClr val="2D3956"/>
                </a:solidFill>
                <a:latin typeface="Tajawal ExtraBold" panose="00000800000000000000" pitchFamily="2" charset="-78"/>
                <a:cs typeface="Tajawal ExtraBold" panose="00000800000000000000" pitchFamily="2" charset="-78"/>
              </a:rPr>
              <a:t>4. Improve community engagement</a:t>
            </a:r>
          </a:p>
          <a:p>
            <a:pPr lvl="1" algn="just"/>
            <a:r>
              <a:rPr lang="en-US" b="1" dirty="0">
                <a:solidFill>
                  <a:srgbClr val="2D3956"/>
                </a:solidFill>
                <a:latin typeface="Tajawal ExtraBold" panose="00000800000000000000" pitchFamily="2" charset="-78"/>
                <a:cs typeface="Tajawal ExtraBold" panose="00000800000000000000" pitchFamily="2" charset="-78"/>
              </a:rPr>
              <a:t>5. Boost conversions or sales</a:t>
            </a:r>
          </a:p>
          <a:p>
            <a:pPr lvl="1" algn="just"/>
            <a:r>
              <a:rPr lang="en-US" b="1" dirty="0">
                <a:solidFill>
                  <a:srgbClr val="2D3956"/>
                </a:solidFill>
                <a:latin typeface="Tajawal ExtraBold" panose="00000800000000000000" pitchFamily="2" charset="-78"/>
                <a:cs typeface="Tajawal ExtraBold" panose="00000800000000000000" pitchFamily="2" charset="-78"/>
              </a:rPr>
              <a:t>6. Generate leads</a:t>
            </a:r>
          </a:p>
          <a:p>
            <a:pPr lvl="1" algn="just"/>
            <a:r>
              <a:rPr lang="en-US" b="1" dirty="0">
                <a:solidFill>
                  <a:srgbClr val="2D3956"/>
                </a:solidFill>
                <a:latin typeface="Tajawal ExtraBold" panose="00000800000000000000" pitchFamily="2" charset="-78"/>
                <a:cs typeface="Tajawal ExtraBold" panose="00000800000000000000" pitchFamily="2" charset="-78"/>
              </a:rPr>
              <a:t>7. Deliver customer service</a:t>
            </a:r>
          </a:p>
          <a:p>
            <a:pPr lvl="1" algn="just"/>
            <a:r>
              <a:rPr lang="en-US" b="1" dirty="0">
                <a:solidFill>
                  <a:srgbClr val="2D3956"/>
                </a:solidFill>
                <a:latin typeface="Tajawal ExtraBold" panose="00000800000000000000" pitchFamily="2" charset="-78"/>
                <a:cs typeface="Tajawal ExtraBold" panose="00000800000000000000" pitchFamily="2" charset="-78"/>
              </a:rPr>
              <a:t>8. Gain market insights with social listening</a:t>
            </a:r>
          </a:p>
          <a:p>
            <a:pPr lvl="1" algn="just"/>
            <a:r>
              <a:rPr lang="en-US" b="1" dirty="0">
                <a:solidFill>
                  <a:srgbClr val="2D3956"/>
                </a:solidFill>
                <a:latin typeface="Tajawal ExtraBold" panose="00000800000000000000" pitchFamily="2" charset="-78"/>
                <a:cs typeface="Tajawal ExtraBold" panose="00000800000000000000" pitchFamily="2" charset="-78"/>
              </a:rPr>
              <a:t>9. Attract candidates for open positions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E6B9C14-58AD-5C0A-D014-5D745E42C2CE}"/>
              </a:ext>
            </a:extLst>
          </p:cNvPr>
          <p:cNvSpPr txBox="1"/>
          <p:nvPr/>
        </p:nvSpPr>
        <p:spPr>
          <a:xfrm>
            <a:off x="6665822" y="2258260"/>
            <a:ext cx="5020763"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SMART goals are:</a:t>
            </a:r>
          </a:p>
          <a:p>
            <a:pPr lvl="1" algn="just"/>
            <a:r>
              <a:rPr lang="en-US" sz="2000" b="1" dirty="0">
                <a:solidFill>
                  <a:srgbClr val="2D3956"/>
                </a:solidFill>
                <a:latin typeface="Tajawal ExtraBold" panose="00000800000000000000" pitchFamily="2" charset="-78"/>
                <a:cs typeface="Tajawal ExtraBold" panose="00000800000000000000" pitchFamily="2" charset="-78"/>
              </a:rPr>
              <a:t>    Specific</a:t>
            </a:r>
          </a:p>
          <a:p>
            <a:pPr lvl="1" algn="just"/>
            <a:r>
              <a:rPr lang="en-US" sz="2000" b="1" dirty="0">
                <a:solidFill>
                  <a:srgbClr val="2D3956"/>
                </a:solidFill>
                <a:latin typeface="Tajawal ExtraBold" panose="00000800000000000000" pitchFamily="2" charset="-78"/>
                <a:cs typeface="Tajawal ExtraBold" panose="00000800000000000000" pitchFamily="2" charset="-78"/>
              </a:rPr>
              <a:t>    Measurable</a:t>
            </a:r>
          </a:p>
          <a:p>
            <a:pPr lvl="1" algn="just"/>
            <a:r>
              <a:rPr lang="en-US" sz="2000" b="1" dirty="0">
                <a:solidFill>
                  <a:srgbClr val="2D3956"/>
                </a:solidFill>
                <a:latin typeface="Tajawal ExtraBold" panose="00000800000000000000" pitchFamily="2" charset="-78"/>
                <a:cs typeface="Tajawal ExtraBold" panose="00000800000000000000" pitchFamily="2" charset="-78"/>
              </a:rPr>
              <a:t>    Achievable</a:t>
            </a:r>
          </a:p>
          <a:p>
            <a:pPr lvl="1" algn="just"/>
            <a:r>
              <a:rPr lang="en-US" sz="2000" b="1" dirty="0">
                <a:solidFill>
                  <a:srgbClr val="2D3956"/>
                </a:solidFill>
                <a:latin typeface="Tajawal ExtraBold" panose="00000800000000000000" pitchFamily="2" charset="-78"/>
                <a:cs typeface="Tajawal ExtraBold" panose="00000800000000000000" pitchFamily="2" charset="-78"/>
              </a:rPr>
              <a:t>    Relevant</a:t>
            </a:r>
          </a:p>
          <a:p>
            <a:pPr lvl="1" algn="just"/>
            <a:r>
              <a:rPr lang="en-US" sz="2000" b="1" dirty="0">
                <a:solidFill>
                  <a:srgbClr val="2D3956"/>
                </a:solidFill>
                <a:latin typeface="Tajawal ExtraBold" panose="00000800000000000000" pitchFamily="2" charset="-78"/>
                <a:cs typeface="Tajawal ExtraBold" panose="00000800000000000000" pitchFamily="2" charset="-78"/>
              </a:rPr>
              <a:t>    Time-bound</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7030A0"/>
                </a:solidFill>
                <a:latin typeface="Tajawal ExtraBold" panose="00000800000000000000" pitchFamily="2" charset="-78"/>
                <a:cs typeface="Tajawal ExtraBold" panose="00000800000000000000" pitchFamily="2" charset="-78"/>
              </a:rPr>
              <a:t>So, instead of saying your goal is to increase social media followers, you could say that one of your goals is to increase your Instagram follower count by 5% per month.</a:t>
            </a:r>
          </a:p>
        </p:txBody>
      </p:sp>
    </p:spTree>
    <p:extLst>
      <p:ext uri="{BB962C8B-B14F-4D97-AF65-F5344CB8AC3E}">
        <p14:creationId xmlns:p14="http://schemas.microsoft.com/office/powerpoint/2010/main" val="2984783128"/>
      </p:ext>
    </p:extLst>
  </p:cSld>
  <p:clrMapOvr>
    <a:masterClrMapping/>
  </p:clrMapOvr>
  <mc:AlternateContent xmlns:mc="http://schemas.openxmlformats.org/markup-compatibility/2006" xmlns:p14="http://schemas.microsoft.com/office/powerpoint/2010/main">
    <mc:Choice Requires="p14">
      <p:transition p14:dur="10" advTm="298000"/>
    </mc:Choice>
    <mc:Fallback xmlns="">
      <p:transition advTm="298000"/>
    </mc:Fallback>
  </mc:AlternateContent>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Determine your metrics and KPIs*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Your metrics and KPIs are the numbers you will use to measure your progress towards your goals. Therefore, the metrics and KPIS you choose should align with the language of the goals themselves. Following the previous example, if your goal is to increase your Instagram followers, the obvious metric is, well, Instagram followers.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Be sure to think about metrics that can provide deeper insights, too. So, rather than just a count of your followers, it’s helpful to track follower growth rate. This shows how quickly your follower count is growing.</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your goal is to increase engagement, you should also use social listening to track the sentiment of mentions and interactions. This helps you understand whether the engagement you’re seeing has a positive or negative tone. You might also want to specify specific types of engagement to increase, like link clicks or comments.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2F77354-2138-0A68-3FB3-739279FF9998}"/>
              </a:ext>
            </a:extLst>
          </p:cNvPr>
          <p:cNvSpPr txBox="1"/>
          <p:nvPr/>
        </p:nvSpPr>
        <p:spPr>
          <a:xfrm>
            <a:off x="8548031" y="5610908"/>
            <a:ext cx="2750227" cy="30777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1400" b="1" dirty="0">
                <a:solidFill>
                  <a:srgbClr val="0070C0"/>
                </a:solidFill>
                <a:latin typeface="Tajawal ExtraBold" panose="00000800000000000000" pitchFamily="2" charset="-78"/>
                <a:cs typeface="Tajawal ExtraBold" panose="00000800000000000000" pitchFamily="2" charset="-78"/>
              </a:rPr>
              <a:t>* KPI = </a:t>
            </a:r>
            <a:r>
              <a:rPr lang="en-US" sz="1400" b="1" dirty="0"/>
              <a:t>key performance indicator</a:t>
            </a:r>
          </a:p>
        </p:txBody>
      </p:sp>
    </p:spTree>
    <p:extLst>
      <p:ext uri="{BB962C8B-B14F-4D97-AF65-F5344CB8AC3E}">
        <p14:creationId xmlns:p14="http://schemas.microsoft.com/office/powerpoint/2010/main" val="1609779149"/>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Set up a data tracking system </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analytics dashboard should make it easy to track your performance across all your social media channels. The more data you can gather, the better you’ll be able to understand what’s working and what’s not.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have a few different data tracking options. The one you choose will depend on the size of your team, how well developed your social presence is, and how much time and money you want to invest.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97868231"/>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Manually track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you’re just getting started, a manual dashboard can be a very budget-friendly way to track social media performance. However, it does require more work than the other options.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To retrieve the data, you’ll need to log into the native analytics tools within each of the social media platforms (like Meta Business Suite and Twitter Analytics). You can gather additional data about conversions through Google Analytics.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As you collect your data, simply plug it into the relevant columns on the template. Make sure to use the same time period in each set of reporting tools in order to create a meaningful report.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87247770"/>
      </p:ext>
    </p:extLst>
  </p:cSld>
  <p:clrMapOvr>
    <a:masterClrMapping/>
  </p:clrMapOvr>
  <mc:AlternateContent xmlns:mc="http://schemas.openxmlformats.org/markup-compatibility/2006" xmlns:p14="http://schemas.microsoft.com/office/powerpoint/2010/main">
    <mc:Choice Requires="p14">
      <p:transition p14:dur="10" advTm="91000"/>
    </mc:Choice>
    <mc:Fallback xmlns="">
      <p:transition advTm="91000"/>
    </mc:Fallback>
  </mc:AlternateContent>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Set up a Google Looker Studio Report</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Formerly known as Google Data Studio, Looker Studio is a data visualization platform that can help you understand your social performance.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can use partner connectors in Looker Studio to connect your social channels to a report and get visualizations of some key social KPIs. If you’ve never used Google Analytics reports, this might feel a little overwhelming. But it can be a good option for those familiar with Google’s reporting tools.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Many of the partner connectors used to automatically import data from social channels have a monthly fee. Another option is to use Google Looker Studio to create a visual report from the data in your Google Sheets social media report template.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9614960"/>
      </p:ext>
    </p:extLst>
  </p:cSld>
  <p:clrMapOvr>
    <a:masterClrMapping/>
  </p:clrMapOvr>
  <mc:AlternateContent xmlns:mc="http://schemas.openxmlformats.org/markup-compatibility/2006" xmlns:p14="http://schemas.microsoft.com/office/powerpoint/2010/main">
    <mc:Choice Requires="p14">
      <p:transition p14:dur="10" advTm="73000"/>
    </mc:Choice>
    <mc:Fallback xmlns="">
      <p:transition advTm="73000"/>
    </mc:Fallback>
  </mc:AlternateContent>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387798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Use a social media management tool</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 social media management tool like Hootsuite automatically tracks your social data across platforms. This can be a major time-saver, as it eliminates the need to log into multiple tools to gather your details.</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All you have to do is connect your social media accounts. Then the data will be ready for you whenever you want to access your social media dashboard. With a few clicks, you can see visual representations of your data for your chosen time period. This is the best social media dashboard option for substantial social teams.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91189569"/>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Check in on your progress regularly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social media management dashboard adds significant value to your marketing efforts only when you use it regularly. The social landscape changes fast, and you can’t assume that what works today will work tomorrow. Regular check-ins will help you understand how well you’re meeting your goals. It will also serve as an early warning system when things start to change. You can then adapt your strategy appropriately.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It’s also a good idea to have a regular schedule for reporting on your progress. The reporting schedule should align with the timeframes in the goals you set. For example, if your goals have a monthly timeline, monthly reports are clearly the best reporting option. But the primary stakeholder should likely check in more often to ensure things are on track. A weekly—or even daily—look at your overview reports gives you the best chance to respond to emerging wins and challenges in real time.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33604925"/>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Extract insights from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metrics dashboard displays all of your metrics in one place. You can quickly see what’s working and what’s not. It’s taking that next step of putting your findings into action that’s the real benefit of solid social reporting.</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say your social media posts are getting a lot of engagement but not many clicks. You might want to focus on creating more shareable content.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Or, say you notice that your audience is most engaged during certain times of day. You can adjust your posting schedule accordingly.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4694192"/>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Extract insights from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Say you see that social sentiment is trending downward. Or maybe your competitors are suddenly outperforming you. It’s time to do some strategic planning and analysis to uncover the source of the problem before it gets out of hand.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 understand your social media metrics, you can use that data to create deep insights. You can then shape your marketing strategy to increase conversion rate and fill the sales funnel.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170413"/>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Share your findings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marketing dashboard should make sharing your results with stakeholders easy. Reporting proves the ROI* of your social media efforts and helps make a case for further resourcing. Reporting is also important for team learning, whether things are going right or wrong.</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Choose a social media reporting dashboard that lets you generate custom reports. Bonus points if you can add schedule reports to send automatically at the intervals best suited to your social media goals.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941DB71-C716-6424-76AE-20CBBF19A136}"/>
              </a:ext>
            </a:extLst>
          </p:cNvPr>
          <p:cNvSpPr txBox="1"/>
          <p:nvPr/>
        </p:nvSpPr>
        <p:spPr>
          <a:xfrm>
            <a:off x="8467106" y="5462963"/>
            <a:ext cx="3067077" cy="36933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1800" b="1" dirty="0">
                <a:solidFill>
                  <a:srgbClr val="2D3956"/>
                </a:solidFill>
                <a:latin typeface="Tajawal ExtraBold" panose="00000800000000000000" pitchFamily="2" charset="-78"/>
                <a:cs typeface="Tajawal ExtraBold" panose="00000800000000000000" pitchFamily="2" charset="-78"/>
              </a:rPr>
              <a:t>*ROI = </a:t>
            </a:r>
            <a:r>
              <a:rPr lang="en-US" b="1" dirty="0"/>
              <a:t>Return on investment</a:t>
            </a:r>
          </a:p>
        </p:txBody>
      </p:sp>
    </p:spTree>
    <p:extLst>
      <p:ext uri="{BB962C8B-B14F-4D97-AF65-F5344CB8AC3E}">
        <p14:creationId xmlns:p14="http://schemas.microsoft.com/office/powerpoint/2010/main" val="4221303538"/>
      </p:ext>
    </p:extLst>
  </p:cSld>
  <p:clrMapOvr>
    <a:masterClrMapping/>
  </p:clrMapOvr>
  <mc:AlternateContent xmlns:mc="http://schemas.openxmlformats.org/markup-compatibility/2006" xmlns:p14="http://schemas.microsoft.com/office/powerpoint/2010/main">
    <mc:Choice Requires="p14">
      <p:transition p14:dur="10" advTm="63000"/>
    </mc:Choice>
    <mc:Fallback xmlns="">
      <p:transition advTm="63000"/>
    </mc:Fallback>
  </mc:AlternateContent>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Share your findings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Keep in mind that not everyone in your reporting structure will need—or even want—the same level of reporting detail. Your social media team members likely want all the information they can get to fuel ideas and discussion.</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Your customer service team can benefit from information about inbound messaging and sentiment. But they likely don’t need to know engagement numbers for every post.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Meanwhile, executives and other high-level stakeholders likely want just a high-level view of the metrics most important to ROI like conversions and web traffic.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30030327"/>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Examples of tools</a:t>
            </a:r>
          </a:p>
          <a:p>
            <a:pPr lvl="1" algn="just"/>
            <a:r>
              <a:rPr lang="en-US" sz="2400" b="1" dirty="0">
                <a:solidFill>
                  <a:srgbClr val="C00000"/>
                </a:solidFill>
                <a:latin typeface="Tajawal ExtraBold" panose="00000800000000000000" pitchFamily="2" charset="-78"/>
                <a:cs typeface="Tajawal ExtraBold" panose="00000800000000000000" pitchFamily="2" charset="-78"/>
              </a:rPr>
              <a:t>10 brand social media monitoring tools (Free &amp; Paid)</a:t>
            </a:r>
          </a:p>
          <a:p>
            <a:pPr lvl="2" algn="just"/>
            <a:r>
              <a:rPr lang="en-US" sz="2400" b="1" dirty="0">
                <a:solidFill>
                  <a:srgbClr val="2D3956"/>
                </a:solidFill>
                <a:latin typeface="Tajawal ExtraBold" panose="00000800000000000000" pitchFamily="2" charset="-78"/>
                <a:cs typeface="Tajawal ExtraBold" panose="00000800000000000000" pitchFamily="2" charset="-78"/>
              </a:rPr>
              <a:t>1. Hootsuite</a:t>
            </a:r>
          </a:p>
          <a:p>
            <a:pPr lvl="2" algn="just"/>
            <a:r>
              <a:rPr lang="en-US" sz="2400" b="1" dirty="0">
                <a:solidFill>
                  <a:srgbClr val="2D3956"/>
                </a:solidFill>
                <a:latin typeface="Tajawal ExtraBold" panose="00000800000000000000" pitchFamily="2" charset="-78"/>
                <a:cs typeface="Tajawal ExtraBold" panose="00000800000000000000" pitchFamily="2" charset="-78"/>
              </a:rPr>
              <a:t>2. </a:t>
            </a:r>
            <a:r>
              <a:rPr lang="en-US" sz="2400" b="1" dirty="0" err="1">
                <a:solidFill>
                  <a:srgbClr val="2D3956"/>
                </a:solidFill>
                <a:latin typeface="Tajawal ExtraBold" panose="00000800000000000000" pitchFamily="2" charset="-78"/>
                <a:cs typeface="Tajawal ExtraBold" panose="00000800000000000000" pitchFamily="2" charset="-78"/>
              </a:rPr>
              <a:t>Nexalogy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3. </a:t>
            </a:r>
            <a:r>
              <a:rPr lang="en-US" sz="2400" b="1" dirty="0" err="1">
                <a:solidFill>
                  <a:srgbClr val="2D3956"/>
                </a:solidFill>
                <a:latin typeface="Tajawal ExtraBold" panose="00000800000000000000" pitchFamily="2" charset="-78"/>
                <a:cs typeface="Tajawal ExtraBold" panose="00000800000000000000" pitchFamily="2" charset="-78"/>
              </a:rPr>
              <a:t>Mentionlytics</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4. </a:t>
            </a:r>
            <a:r>
              <a:rPr lang="en-US" sz="2400" b="1" dirty="0" err="1">
                <a:solidFill>
                  <a:srgbClr val="2D3956"/>
                </a:solidFill>
                <a:latin typeface="Tajawal ExtraBold" panose="00000800000000000000" pitchFamily="2" charset="-78"/>
                <a:cs typeface="Tajawal ExtraBold" panose="00000800000000000000" pitchFamily="2" charset="-78"/>
              </a:rPr>
              <a:t>Reputology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5. </a:t>
            </a:r>
            <a:r>
              <a:rPr lang="en-US" sz="2400" b="1" dirty="0" err="1">
                <a:solidFill>
                  <a:srgbClr val="2D3956"/>
                </a:solidFill>
                <a:latin typeface="Tajawal ExtraBold" panose="00000800000000000000" pitchFamily="2" charset="-78"/>
                <a:cs typeface="Tajawal ExtraBold" panose="00000800000000000000" pitchFamily="2" charset="-78"/>
              </a:rPr>
              <a:t>Tweepsmap</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6. Reddit Keyword Monitor Pro</a:t>
            </a:r>
          </a:p>
          <a:p>
            <a:pPr lvl="2" algn="just"/>
            <a:r>
              <a:rPr lang="en-US" sz="2400" b="1" dirty="0">
                <a:solidFill>
                  <a:srgbClr val="2D3956"/>
                </a:solidFill>
                <a:latin typeface="Tajawal ExtraBold" panose="00000800000000000000" pitchFamily="2" charset="-78"/>
                <a:cs typeface="Tajawal ExtraBold" panose="00000800000000000000" pitchFamily="2" charset="-78"/>
              </a:rPr>
              <a:t>7. </a:t>
            </a:r>
            <a:r>
              <a:rPr lang="en-US" sz="2400" b="1" dirty="0" err="1">
                <a:solidFill>
                  <a:srgbClr val="2D3956"/>
                </a:solidFill>
                <a:latin typeface="Tajawal ExtraBold" panose="00000800000000000000" pitchFamily="2" charset="-78"/>
                <a:cs typeface="Tajawal ExtraBold" panose="00000800000000000000" pitchFamily="2" charset="-78"/>
              </a:rPr>
              <a:t>Talkwalker</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8. Sprout Social</a:t>
            </a:r>
          </a:p>
          <a:p>
            <a:pPr lvl="2" algn="just"/>
            <a:r>
              <a:rPr lang="en-US" sz="2400" b="1" dirty="0">
                <a:solidFill>
                  <a:srgbClr val="2D3956"/>
                </a:solidFill>
                <a:latin typeface="Tajawal ExtraBold" panose="00000800000000000000" pitchFamily="2" charset="-78"/>
                <a:cs typeface="Tajawal ExtraBold" panose="00000800000000000000" pitchFamily="2" charset="-78"/>
              </a:rPr>
              <a:t>9. Agora Pulse</a:t>
            </a:r>
          </a:p>
          <a:p>
            <a:pPr lvl="2" algn="just"/>
            <a:r>
              <a:rPr lang="en-US" sz="2400" b="1" dirty="0">
                <a:solidFill>
                  <a:srgbClr val="2D3956"/>
                </a:solidFill>
                <a:latin typeface="Tajawal ExtraBold" panose="00000800000000000000" pitchFamily="2" charset="-78"/>
                <a:cs typeface="Tajawal ExtraBold" panose="00000800000000000000" pitchFamily="2" charset="-78"/>
              </a:rPr>
              <a:t>10. Crowd Analyzer (Arabic Media Monitoring Platform)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DBD2498-1185-C2D6-6738-B29F1FC35F65}"/>
              </a:ext>
            </a:extLst>
          </p:cNvPr>
          <p:cNvPicPr>
            <a:picLocks noChangeAspect="1"/>
          </p:cNvPicPr>
          <p:nvPr/>
        </p:nvPicPr>
        <p:blipFill>
          <a:blip r:embed="rId9"/>
          <a:stretch>
            <a:fillRect/>
          </a:stretch>
        </p:blipFill>
        <p:spPr>
          <a:xfrm>
            <a:off x="7649717" y="2490472"/>
            <a:ext cx="3703093" cy="3098506"/>
          </a:xfrm>
          <a:prstGeom prst="rect">
            <a:avLst/>
          </a:prstGeom>
        </p:spPr>
      </p:pic>
    </p:spTree>
    <p:extLst>
      <p:ext uri="{BB962C8B-B14F-4D97-AF65-F5344CB8AC3E}">
        <p14:creationId xmlns:p14="http://schemas.microsoft.com/office/powerpoint/2010/main" val="1436432493"/>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Real-time Publication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screenshot of a cellphone&#10;&#10;Description automatically generated">
            <a:extLst>
              <a:ext uri="{FF2B5EF4-FFF2-40B4-BE49-F238E27FC236}">
                <a16:creationId xmlns:a16="http://schemas.microsoft.com/office/drawing/2014/main" id="{18D3634B-B11B-A479-0EBB-2BB9DE06975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93770" y="2555093"/>
            <a:ext cx="5349586" cy="3017715"/>
          </a:xfrm>
          <a:prstGeom prst="rect">
            <a:avLst/>
          </a:prstGeom>
        </p:spPr>
      </p:pic>
    </p:spTree>
    <p:extLst>
      <p:ext uri="{BB962C8B-B14F-4D97-AF65-F5344CB8AC3E}">
        <p14:creationId xmlns:p14="http://schemas.microsoft.com/office/powerpoint/2010/main" val="1871101644"/>
      </p:ext>
    </p:extLst>
  </p:cSld>
  <p:clrMapOvr>
    <a:masterClrMapping/>
  </p:clrMapOvr>
  <mc:AlternateContent xmlns:mc="http://schemas.openxmlformats.org/markup-compatibility/2006" xmlns:p14="http://schemas.microsoft.com/office/powerpoint/2010/main">
    <mc:Choice Requires="p14">
      <p:transition spd="slow" p14:dur="2000" advTm="34000"/>
    </mc:Choice>
    <mc:Fallback xmlns="">
      <p:transition spd="slow" advTm="34000"/>
    </mc:Fallback>
  </mc:AlternateContent>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1: Effective platform management saves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probably have one or two key platforms you primarily focus on (let’s say, Facebook for advertising and support and Twitter for building brand awareness). Still, you can’t afford to skip the basic hygiene factors on some others (for example, your LinkedIn company page), which means switching costs.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 publish or respond in multiple channels without a cohesive plan, this will create unnecessary costs, loss of focus, and poor follow-through. You can invest in a tool to manage all platforms in one place. This keeps you focused on an actual strategy and reduces switching costs to help you act faster.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26793949"/>
      </p:ext>
    </p:extLst>
  </p:cSld>
  <p:clrMapOvr>
    <a:masterClrMapping/>
  </p:clrMapOvr>
  <mc:AlternateContent xmlns:mc="http://schemas.openxmlformats.org/markup-compatibility/2006" xmlns:p14="http://schemas.microsoft.com/office/powerpoint/2010/main">
    <mc:Choice Requires="p14">
      <p:transition p14:dur="10" advTm="158000"/>
    </mc:Choice>
    <mc:Fallback xmlns="">
      <p:transition advTm="158000"/>
    </mc:Fallback>
  </mc:AlternateContent>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64742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2: Professional Customer Support Pays Off, Big Time</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For example, 80% of companies believe they provide excellent customer care on social media, while only 8% of customers agree.</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And here's another statistic to keep in mind: delivering customer support on social media is 1/6 of the cost of taking a traditional service call.</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Management in this context means having the processes and tools to keep your team in sync, respond fast, escalate to offline properly, and evaluate your customer service KPI. Social media management tools help you start working on this level right away – allowing your customer reps to interact with each other and have access to a shared and reusable base of knowledge and real-time performance tracking.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2C50ACB-A8AB-D1CF-FAAA-02AEBFD30B2E}"/>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803216086"/>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55093"/>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3: Cohesive work paves the way to great results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need a clear, cohesive strategy for your social media presence – across all departments, platforms, and activities – and a way to put that strategy into action, not just once but across a whole quarter and year.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where a social media management platform shines: it gives you the transparency, best practice processes, and all the planning and analytics tools you need – all in one place and at the click of a button.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Set a cohesive  strategy for all social media activity, connect it to your overall marketing and business plan, and execute it in the same way - with a centralized way of working.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FCDC15C-10AF-2824-5C42-B83EEA9A88C7}"/>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1817126709"/>
      </p:ext>
    </p:extLst>
  </p:cSld>
  <p:clrMapOvr>
    <a:masterClrMapping/>
  </p:clrMapOvr>
  <mc:AlternateContent xmlns:mc="http://schemas.openxmlformats.org/markup-compatibility/2006" xmlns:p14="http://schemas.microsoft.com/office/powerpoint/2010/main">
    <mc:Choice Requires="p14">
      <p:transition p14:dur="10" advTm="60000"/>
    </mc:Choice>
    <mc:Fallback xmlns="">
      <p:transition advTm="60000"/>
    </mc:Fallback>
  </mc:AlternateContent>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218521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1) Newsjacking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Newsjacking has become a popular way to use trending topics for your own gain.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Jeremy Pearcy, CEO of Reservations at the Point, explains real-time marketing and newsjacking this way: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EC979B7-39DE-9668-5331-8FB1A838DCE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02088" y="3310863"/>
            <a:ext cx="3558273" cy="2593091"/>
          </a:xfrm>
          <a:prstGeom prst="rect">
            <a:avLst/>
          </a:prstGeom>
        </p:spPr>
      </p:pic>
      <p:sp>
        <p:nvSpPr>
          <p:cNvPr id="10" name="TextBox 9">
            <a:extLst>
              <a:ext uri="{FF2B5EF4-FFF2-40B4-BE49-F238E27FC236}">
                <a16:creationId xmlns:a16="http://schemas.microsoft.com/office/drawing/2014/main" id="{680DE7D5-05B5-377C-E6FF-BF331A59C70D}"/>
              </a:ext>
            </a:extLst>
          </p:cNvPr>
          <p:cNvSpPr txBox="1"/>
          <p:nvPr/>
        </p:nvSpPr>
        <p:spPr>
          <a:xfrm>
            <a:off x="1986137" y="3608486"/>
            <a:ext cx="5490089" cy="2123658"/>
          </a:xfrm>
          <a:prstGeom prst="rect">
            <a:avLst/>
          </a:prstGeom>
          <a:noFill/>
        </p:spPr>
        <p:txBody>
          <a:bodyPr wrap="square" rtlCol="0">
            <a:spAutoFit/>
          </a:bodyPr>
          <a:lstStyle/>
          <a:p>
            <a:pPr algn="just"/>
            <a:r>
              <a:rPr lang="en-US" sz="2200" b="1" dirty="0">
                <a:solidFill>
                  <a:srgbClr val="7030A0"/>
                </a:solidFill>
                <a:latin typeface="Tajawal ExtraBold" panose="00000800000000000000" pitchFamily="2" charset="-78"/>
                <a:cs typeface="Tajawal ExtraBold" panose="00000800000000000000" pitchFamily="2" charset="-78"/>
              </a:rPr>
              <a:t> </a:t>
            </a:r>
            <a:r>
              <a:rPr lang="en-US" sz="2200" b="1" i="1" dirty="0">
                <a:solidFill>
                  <a:srgbClr val="7030A0"/>
                </a:solidFill>
                <a:latin typeface="Tajawal ExtraBold" panose="00000800000000000000" pitchFamily="2" charset="-78"/>
                <a:cs typeface="Tajawal ExtraBold" panose="00000800000000000000" pitchFamily="2" charset="-78"/>
              </a:rPr>
              <a:t>“Since consumer attention is already focused on the trending topic, or large scale event, and they identify with it, real-time marketing just takes advantage of what is already working to provoke engagement.”</a:t>
            </a:r>
            <a:endParaRPr lang="en-US" sz="2200" b="1" dirty="0">
              <a:solidFill>
                <a:srgbClr val="7030A0"/>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8A0F209D-73A6-752C-A21E-898838666B15}"/>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1532777620"/>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387798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2) Tweet Chats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 Five ways to find the right Twitter Chat for your business or brand:</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Paying attention to your newsfeed. By participating in the Twitter chats your audience enjoys, you can nurture and strengthen those relationships.</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Using Twitter’s advanced search to find hashtags related to your niche or interests.</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Searching on </a:t>
            </a:r>
            <a:r>
              <a:rPr lang="en-US" sz="2200" b="1" dirty="0" err="1">
                <a:solidFill>
                  <a:srgbClr val="7030A0"/>
                </a:solidFill>
                <a:latin typeface="Tajawal ExtraBold" panose="00000800000000000000" pitchFamily="2" charset="-78"/>
                <a:cs typeface="Tajawal ExtraBold" panose="00000800000000000000" pitchFamily="2" charset="-78"/>
              </a:rPr>
              <a:t>ChatSalad</a:t>
            </a:r>
            <a:r>
              <a:rPr lang="en-US" sz="2200" b="1" dirty="0">
                <a:solidFill>
                  <a:srgbClr val="7030A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or </a:t>
            </a:r>
            <a:r>
              <a:rPr lang="en-US" sz="2200" b="1" dirty="0" err="1">
                <a:solidFill>
                  <a:srgbClr val="7030A0"/>
                </a:solidFill>
                <a:latin typeface="Tajawal ExtraBold" panose="00000800000000000000" pitchFamily="2" charset="-78"/>
                <a:cs typeface="Tajawal ExtraBold" panose="00000800000000000000" pitchFamily="2" charset="-78"/>
              </a:rPr>
              <a:t>TweetReports</a:t>
            </a:r>
            <a:r>
              <a:rPr lang="en-US" sz="2200" b="1" dirty="0">
                <a:solidFill>
                  <a:srgbClr val="2D3956"/>
                </a:solidFill>
                <a:latin typeface="Tajawal ExtraBold" panose="00000800000000000000" pitchFamily="2" charset="-78"/>
                <a:cs typeface="Tajawal ExtraBold" panose="00000800000000000000" pitchFamily="2" charset="-78"/>
              </a:rPr>
              <a:t>.</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Taking a look at this carefully curated Twitter Chat Schedule doc.</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Tweeting out to your audience asking for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250C520-AC0C-1819-C154-FE51EE6A0020}"/>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523918846"/>
      </p:ext>
    </p:extLst>
  </p:cSld>
  <p:clrMapOvr>
    <a:masterClrMapping/>
  </p:clrMapOvr>
  <mc:AlternateContent xmlns:mc="http://schemas.openxmlformats.org/markup-compatibility/2006" xmlns:p14="http://schemas.microsoft.com/office/powerpoint/2010/main">
    <mc:Choice Requires="p14">
      <p:transition p14:dur="10" advTm="150000"/>
    </mc:Choice>
    <mc:Fallback xmlns="">
      <p:transition advTm="150000"/>
    </mc:Fallback>
  </mc:AlternateContent>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3) Think Conversation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means finding ways to enter into relevant, timely and valuable conversations with potential clients for our company and the companies of our clients.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How do we do that?</a:t>
            </a:r>
          </a:p>
          <a:p>
            <a:pPr algn="just"/>
            <a:r>
              <a:rPr lang="en-US" sz="2000" b="1" dirty="0">
                <a:solidFill>
                  <a:srgbClr val="2D3956"/>
                </a:solidFill>
                <a:latin typeface="Tajawal ExtraBold" panose="00000800000000000000" pitchFamily="2" charset="-78"/>
                <a:cs typeface="Tajawal ExtraBold" panose="00000800000000000000" pitchFamily="2" charset="-78"/>
              </a:rPr>
              <a:t>By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Looking at/using trending hashtags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social listening and keyword monitoring tools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Checking out influencers, their content, and their Twitter Lists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Putting a focus on real-time responses — or as real time as possible; we like to answer all incoming inquiries within 3 hours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segmentation to ensure we’re delivering the right content at the right time to the right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4218685071"/>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Tools to Manage Real-time information publication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icons on a white background&#10;&#10;Description automatically generated">
            <a:extLst>
              <a:ext uri="{FF2B5EF4-FFF2-40B4-BE49-F238E27FC236}">
                <a16:creationId xmlns:a16="http://schemas.microsoft.com/office/drawing/2014/main" id="{64F5933B-E007-1A36-4EA6-5AE66A7156B7}"/>
              </a:ext>
            </a:extLst>
          </p:cNvPr>
          <p:cNvPicPr>
            <a:picLocks noChangeAspect="1"/>
          </p:cNvPicPr>
          <p:nvPr/>
        </p:nvPicPr>
        <p:blipFill rotWithShape="1">
          <a:blip r:embed="rId7">
            <a:extLst>
              <a:ext uri="{28A0092B-C50C-407E-A947-70E740481C1C}">
                <a14:useLocalDpi xmlns:a14="http://schemas.microsoft.com/office/drawing/2010/main" val="0"/>
              </a:ext>
            </a:extLst>
          </a:blip>
          <a:srcRect l="13659" t="31593" r="10422" b="12817"/>
          <a:stretch/>
        </p:blipFill>
        <p:spPr>
          <a:xfrm>
            <a:off x="2640310" y="2830468"/>
            <a:ext cx="6516852" cy="2684141"/>
          </a:xfrm>
          <a:prstGeom prst="rect">
            <a:avLst/>
          </a:prstGeom>
        </p:spPr>
      </p:pic>
    </p:spTree>
    <p:extLst>
      <p:ext uri="{BB962C8B-B14F-4D97-AF65-F5344CB8AC3E}">
        <p14:creationId xmlns:p14="http://schemas.microsoft.com/office/powerpoint/2010/main" val="288315911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0326"/>
            <a:ext cx="9889646"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monitoring platform covers networks like</a:t>
            </a:r>
          </a:p>
          <a:p>
            <a:pPr marL="800100" lvl="1"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TikTok</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Facebook</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Instagram</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LinkedIn</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Twitter</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Pinterest</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YouTube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5512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3477875"/>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Platform Analytics</a:t>
            </a:r>
          </a:p>
          <a:p>
            <a:pPr algn="just"/>
            <a:r>
              <a:rPr lang="en-US" sz="2000" b="1" dirty="0">
                <a:solidFill>
                  <a:srgbClr val="2D3956"/>
                </a:solidFill>
                <a:latin typeface="Tajawal ExtraBold" panose="00000800000000000000" pitchFamily="2" charset="-78"/>
                <a:cs typeface="Tajawal ExtraBold" panose="00000800000000000000" pitchFamily="2" charset="-78"/>
              </a:rPr>
              <a:t>The insights you develop from social listening should be shared with your assessment team and other stakeholders.</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Twitter</a:t>
            </a:r>
          </a:p>
          <a:p>
            <a:pPr algn="just"/>
            <a:r>
              <a:rPr lang="en-US" sz="2000" b="1" dirty="0">
                <a:solidFill>
                  <a:srgbClr val="2D3956"/>
                </a:solidFill>
                <a:latin typeface="Tajawal ExtraBold" panose="00000800000000000000" pitchFamily="2" charset="-78"/>
                <a:cs typeface="Tajawal ExtraBold" panose="00000800000000000000" pitchFamily="2" charset="-78"/>
              </a:rPr>
              <a:t>Twitter is one of the easiest platforms to monitor but be sure the relevant conversations are happening there. Twitter is often used to identify breaking news. Twitter has an advanced search option, which gives an easy interface to make very specific queries, such as only searching for tweets from or to specific accounts, during certain time periods, or containing particular types of content, such as videos or links.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2254088"/>
      </p:ext>
    </p:extLst>
  </p:cSld>
  <p:clrMapOvr>
    <a:masterClrMapping/>
  </p:clrMapOvr>
  <mc:AlternateContent xmlns:mc="http://schemas.openxmlformats.org/markup-compatibility/2006" xmlns:p14="http://schemas.microsoft.com/office/powerpoint/2010/main">
    <mc:Choice Requires="p14">
      <p:transition p14:dur="10" advTm="86100"/>
    </mc:Choice>
    <mc:Fallback xmlns="">
      <p:transition advTm="86100"/>
    </mc:Fallback>
  </mc:AlternateContent>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3785652"/>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Facebook and Instagram</a:t>
            </a:r>
          </a:p>
          <a:p>
            <a:pPr algn="just"/>
            <a:r>
              <a:rPr lang="en-US" sz="2000" b="1" dirty="0">
                <a:solidFill>
                  <a:srgbClr val="2D3956"/>
                </a:solidFill>
                <a:latin typeface="Tajawal ExtraBold" panose="00000800000000000000" pitchFamily="2" charset="-78"/>
                <a:cs typeface="Tajawal ExtraBold" panose="00000800000000000000" pitchFamily="2" charset="-78"/>
              </a:rPr>
              <a:t>Facebook’s native search includes a host of filters, including the ability to search for public posts in public groups and pages, for example. You can also search by date and by tagged location, as well as by media type, such as videos, photos, or livestreams.</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TikTok</a:t>
            </a:r>
          </a:p>
          <a:p>
            <a:pPr algn="just"/>
            <a:r>
              <a:rPr lang="en-US" sz="2000" b="1" dirty="0" err="1">
                <a:solidFill>
                  <a:srgbClr val="2D3956"/>
                </a:solidFill>
                <a:latin typeface="Tajawal ExtraBold" panose="00000800000000000000" pitchFamily="2" charset="-78"/>
                <a:cs typeface="Tajawal ExtraBold" panose="00000800000000000000" pitchFamily="2" charset="-78"/>
              </a:rPr>
              <a:t>Tiktok</a:t>
            </a:r>
            <a:r>
              <a:rPr lang="en-US" sz="2000" b="1" dirty="0">
                <a:solidFill>
                  <a:srgbClr val="2D3956"/>
                </a:solidFill>
                <a:latin typeface="Tajawal ExtraBold" panose="00000800000000000000" pitchFamily="2" charset="-78"/>
                <a:cs typeface="Tajawal ExtraBold" panose="00000800000000000000" pitchFamily="2" charset="-78"/>
              </a:rPr>
              <a:t> allows you to easily see the current most popular hashtags simply by pressing the discover icon on the bottom of your screen. You can start searching for a keyword at the top of the page. After you enter the keyword, TikTok will give you different tabs.</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66865214"/>
      </p:ext>
    </p:extLst>
  </p:cSld>
  <p:clrMapOvr>
    <a:masterClrMapping/>
  </p:clrMapOvr>
  <mc:AlternateContent xmlns:mc="http://schemas.openxmlformats.org/markup-compatibility/2006" xmlns:p14="http://schemas.microsoft.com/office/powerpoint/2010/main">
    <mc:Choice Requires="p14">
      <p:transition p14:dur="10" advTm="62000"/>
    </mc:Choice>
    <mc:Fallback xmlns="">
      <p:transition advTm="62000"/>
    </mc:Fallback>
  </mc:AlternateContent>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4093428"/>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WhatsApp</a:t>
            </a:r>
          </a:p>
          <a:p>
            <a:pPr algn="just"/>
            <a:r>
              <a:rPr lang="en-US" sz="2000" b="1" dirty="0">
                <a:solidFill>
                  <a:srgbClr val="2D3956"/>
                </a:solidFill>
                <a:latin typeface="Tajawal ExtraBold" panose="00000800000000000000" pitchFamily="2" charset="-78"/>
                <a:cs typeface="Tajawal ExtraBold" panose="00000800000000000000" pitchFamily="2" charset="-78"/>
              </a:rPr>
              <a:t>WhatsApp is the most popular messaging app globally, and its group chat function is well-suited to amplifying the impact of information, but closed chat groups are difficult to monitor. However, you can join some groups through publicly available invitation links, which you can find by searching for “chat.whatsapp.com” on Google. </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Google Trends</a:t>
            </a:r>
          </a:p>
          <a:p>
            <a:pPr algn="just"/>
            <a:r>
              <a:rPr lang="en-US" sz="2000" b="1" dirty="0">
                <a:solidFill>
                  <a:srgbClr val="2D3956"/>
                </a:solidFill>
                <a:latin typeface="Tajawal ExtraBold" panose="00000800000000000000" pitchFamily="2" charset="-78"/>
                <a:cs typeface="Tajawal ExtraBold" panose="00000800000000000000" pitchFamily="2" charset="-78"/>
              </a:rPr>
              <a:t>Google trends tracks the volume of searches for </a:t>
            </a:r>
            <a:r>
              <a:rPr lang="en-US" sz="2000" b="1">
                <a:solidFill>
                  <a:srgbClr val="2D3956"/>
                </a:solidFill>
                <a:latin typeface="Tajawal ExtraBold" panose="00000800000000000000" pitchFamily="2" charset="-78"/>
                <a:cs typeface="Tajawal ExtraBold" panose="00000800000000000000" pitchFamily="2" charset="-78"/>
              </a:rPr>
              <a:t>certain keywords </a:t>
            </a:r>
            <a:r>
              <a:rPr lang="en-US" sz="2000" b="1" dirty="0">
                <a:solidFill>
                  <a:srgbClr val="2D3956"/>
                </a:solidFill>
                <a:latin typeface="Tajawal ExtraBold" panose="00000800000000000000" pitchFamily="2" charset="-78"/>
                <a:cs typeface="Tajawal ExtraBold" panose="00000800000000000000" pitchFamily="2" charset="-78"/>
              </a:rPr>
              <a:t>on several channels, including general web, image search, News search, and YouTube. It can compare results for different keywords (up to 15). Results can be filtered by</a:t>
            </a:r>
          </a:p>
          <a:p>
            <a:pPr algn="just"/>
            <a:r>
              <a:rPr lang="en-US" sz="2000" b="1" dirty="0">
                <a:solidFill>
                  <a:srgbClr val="2D3956"/>
                </a:solidFill>
                <a:latin typeface="Tajawal ExtraBold" panose="00000800000000000000" pitchFamily="2" charset="-78"/>
                <a:cs typeface="Tajawal ExtraBold" panose="00000800000000000000" pitchFamily="2" charset="-78"/>
              </a:rPr>
              <a:t>time, geography, or even related queries. It can help in signal detection and tracking of conversational shifts.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857249"/>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107721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How to Assess the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There are multiple criteria to consider when choosing a social media monitoring tool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45E3F0C5-D2C6-2521-94E5-569C22B602A7}"/>
              </a:ext>
            </a:extLst>
          </p:cNvPr>
          <p:cNvPicPr>
            <a:picLocks noChangeAspect="1"/>
          </p:cNvPicPr>
          <p:nvPr/>
        </p:nvPicPr>
        <p:blipFill rotWithShape="1">
          <a:blip r:embed="rId9">
            <a:lum bright="-20000" contrast="40000"/>
          </a:blip>
          <a:srcRect b="44568"/>
          <a:stretch/>
        </p:blipFill>
        <p:spPr>
          <a:xfrm>
            <a:off x="2572095" y="2498295"/>
            <a:ext cx="7940503" cy="3432893"/>
          </a:xfrm>
          <a:prstGeom prst="rect">
            <a:avLst/>
          </a:prstGeom>
        </p:spPr>
      </p:pic>
    </p:spTree>
    <p:extLst>
      <p:ext uri="{BB962C8B-B14F-4D97-AF65-F5344CB8AC3E}">
        <p14:creationId xmlns:p14="http://schemas.microsoft.com/office/powerpoint/2010/main" val="996216151"/>
      </p:ext>
    </p:extLst>
  </p:cSld>
  <p:clrMapOvr>
    <a:masterClrMapping/>
  </p:clrMapOvr>
  <mc:AlternateContent xmlns:mc="http://schemas.openxmlformats.org/markup-compatibility/2006" xmlns:p14="http://schemas.microsoft.com/office/powerpoint/2010/main">
    <mc:Choice Requires="p14">
      <p:transition p14:dur="10" advTm="163000"/>
    </mc:Choice>
    <mc:Fallback xmlns="">
      <p:transition advTm="163000"/>
    </mc:Fallback>
  </mc:AlternateContent>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107721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How to Assess the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There are multiple criteria to consider when choosing a social media monitoring tool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45E3F0C5-D2C6-2521-94E5-569C22B602A7}"/>
              </a:ext>
            </a:extLst>
          </p:cNvPr>
          <p:cNvPicPr>
            <a:picLocks noChangeAspect="1"/>
          </p:cNvPicPr>
          <p:nvPr/>
        </p:nvPicPr>
        <p:blipFill rotWithShape="1">
          <a:blip r:embed="rId9">
            <a:lum bright="-20000" contrast="40000"/>
          </a:blip>
          <a:srcRect b="95114"/>
          <a:stretch/>
        </p:blipFill>
        <p:spPr>
          <a:xfrm>
            <a:off x="2410709" y="2562643"/>
            <a:ext cx="8227702" cy="313493"/>
          </a:xfrm>
          <a:prstGeom prst="rect">
            <a:avLst/>
          </a:prstGeom>
        </p:spPr>
      </p:pic>
      <p:pic>
        <p:nvPicPr>
          <p:cNvPr id="9" name="Picture 8">
            <a:extLst>
              <a:ext uri="{FF2B5EF4-FFF2-40B4-BE49-F238E27FC236}">
                <a16:creationId xmlns:a16="http://schemas.microsoft.com/office/drawing/2014/main" id="{85AD7109-BA9D-5D27-80E1-A11C4391C607}"/>
              </a:ext>
            </a:extLst>
          </p:cNvPr>
          <p:cNvPicPr>
            <a:picLocks noChangeAspect="1"/>
          </p:cNvPicPr>
          <p:nvPr/>
        </p:nvPicPr>
        <p:blipFill rotWithShape="1">
          <a:blip r:embed="rId9">
            <a:lum bright="-20000" contrast="40000"/>
          </a:blip>
          <a:srcRect t="54285"/>
          <a:stretch/>
        </p:blipFill>
        <p:spPr>
          <a:xfrm>
            <a:off x="2344470" y="2938549"/>
            <a:ext cx="8360180" cy="2980764"/>
          </a:xfrm>
          <a:prstGeom prst="rect">
            <a:avLst/>
          </a:prstGeom>
        </p:spPr>
      </p:pic>
    </p:spTree>
    <p:extLst>
      <p:ext uri="{BB962C8B-B14F-4D97-AF65-F5344CB8AC3E}">
        <p14:creationId xmlns:p14="http://schemas.microsoft.com/office/powerpoint/2010/main" val="4047042565"/>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Examples of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10" name="Picture 9">
            <a:extLst>
              <a:ext uri="{FF2B5EF4-FFF2-40B4-BE49-F238E27FC236}">
                <a16:creationId xmlns:a16="http://schemas.microsoft.com/office/drawing/2014/main" id="{A6DF59BC-B33D-5898-3F66-4D75AA72E6D6}"/>
              </a:ext>
            </a:extLst>
          </p:cNvPr>
          <p:cNvPicPr>
            <a:picLocks noChangeAspect="1"/>
          </p:cNvPicPr>
          <p:nvPr/>
        </p:nvPicPr>
        <p:blipFill>
          <a:blip r:embed="rId9">
            <a:lum bright="-20000" contrast="40000"/>
          </a:blip>
          <a:stretch>
            <a:fillRect/>
          </a:stretch>
        </p:blipFill>
        <p:spPr>
          <a:xfrm>
            <a:off x="3229356" y="1911632"/>
            <a:ext cx="5733288" cy="4044885"/>
          </a:xfrm>
          <a:prstGeom prst="rect">
            <a:avLst/>
          </a:prstGeom>
        </p:spPr>
      </p:pic>
    </p:spTree>
    <p:extLst>
      <p:ext uri="{BB962C8B-B14F-4D97-AF65-F5344CB8AC3E}">
        <p14:creationId xmlns:p14="http://schemas.microsoft.com/office/powerpoint/2010/main" val="188265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Examples of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7FDC4DF7-134A-B0FB-D5F1-5B6148447E7A}"/>
              </a:ext>
            </a:extLst>
          </p:cNvPr>
          <p:cNvPicPr>
            <a:picLocks noChangeAspect="1"/>
          </p:cNvPicPr>
          <p:nvPr/>
        </p:nvPicPr>
        <p:blipFill>
          <a:blip r:embed="rId9">
            <a:lum bright="-20000" contrast="40000"/>
          </a:blip>
          <a:stretch>
            <a:fillRect/>
          </a:stretch>
        </p:blipFill>
        <p:spPr>
          <a:xfrm>
            <a:off x="2397123" y="1964507"/>
            <a:ext cx="8290448" cy="3425079"/>
          </a:xfrm>
          <a:prstGeom prst="rect">
            <a:avLst/>
          </a:prstGeom>
        </p:spPr>
      </p:pic>
    </p:spTree>
    <p:extLst>
      <p:ext uri="{BB962C8B-B14F-4D97-AF65-F5344CB8AC3E}">
        <p14:creationId xmlns:p14="http://schemas.microsoft.com/office/powerpoint/2010/main" val="2215971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200329"/>
          </a:xfrm>
          <a:prstGeom prst="rect">
            <a:avLst/>
          </a:prstGeom>
          <a:noFill/>
        </p:spPr>
        <p:txBody>
          <a:bodyPr wrap="square" rtlCol="0">
            <a:spAutoFit/>
          </a:bodyPr>
          <a:lstStyle/>
          <a:p>
            <a:pPr algn="ctr"/>
            <a:r>
              <a:rPr lang="en-US" sz="4000" b="1" dirty="0">
                <a:solidFill>
                  <a:srgbClr val="C00000"/>
                </a:solidFill>
                <a:latin typeface="Tajawal ExtraBold" panose="00000800000000000000" pitchFamily="2" charset="-78"/>
                <a:cs typeface="Tajawal ExtraBold" panose="00000800000000000000" pitchFamily="2" charset="-78"/>
              </a:rPr>
              <a:t>Social Media Monitoring Tool</a:t>
            </a:r>
          </a:p>
          <a:p>
            <a:pPr algn="ctr"/>
            <a:r>
              <a:rPr lang="en-US" sz="3200" b="1" dirty="0">
                <a:solidFill>
                  <a:srgbClr val="002060"/>
                </a:solidFill>
                <a:latin typeface="Tajawal ExtraBold" panose="00000800000000000000" pitchFamily="2" charset="-78"/>
                <a:cs typeface="Tajawal ExtraBold" panose="00000800000000000000" pitchFamily="2" charset="-78"/>
              </a:rPr>
              <a:t>An Example: Crowd Tangle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black background with white text&#10;&#10;Description automatically generated">
            <a:extLst>
              <a:ext uri="{FF2B5EF4-FFF2-40B4-BE49-F238E27FC236}">
                <a16:creationId xmlns:a16="http://schemas.microsoft.com/office/drawing/2014/main" id="{1FEAED64-AD23-7B52-976A-B3F7E8E6B73B}"/>
              </a:ext>
            </a:extLst>
          </p:cNvPr>
          <p:cNvPicPr>
            <a:picLocks noChangeAspect="1"/>
          </p:cNvPicPr>
          <p:nvPr/>
        </p:nvPicPr>
        <p:blipFill rotWithShape="1">
          <a:blip r:embed="rId7">
            <a:extLst>
              <a:ext uri="{28A0092B-C50C-407E-A947-70E740481C1C}">
                <a14:useLocalDpi xmlns:a14="http://schemas.microsoft.com/office/drawing/2010/main" val="0"/>
              </a:ext>
            </a:extLst>
          </a:blip>
          <a:srcRect l="29094" t="36130" r="27073" b="32447"/>
          <a:stretch/>
        </p:blipFill>
        <p:spPr>
          <a:xfrm>
            <a:off x="4251959" y="3120265"/>
            <a:ext cx="3419857" cy="1287144"/>
          </a:xfrm>
          <a:prstGeom prst="rect">
            <a:avLst/>
          </a:prstGeom>
        </p:spPr>
      </p:pic>
    </p:spTree>
    <p:extLst>
      <p:ext uri="{BB962C8B-B14F-4D97-AF65-F5344CB8AC3E}">
        <p14:creationId xmlns:p14="http://schemas.microsoft.com/office/powerpoint/2010/main" val="4288286199"/>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92FECB4-AE94-2002-D7DA-0E97C436A895}"/>
              </a:ext>
            </a:extLst>
          </p:cNvPr>
          <p:cNvPicPr>
            <a:picLocks noChangeAspect="1"/>
          </p:cNvPicPr>
          <p:nvPr/>
        </p:nvPicPr>
        <p:blipFill>
          <a:blip r:embed="rId9"/>
          <a:stretch>
            <a:fillRect/>
          </a:stretch>
        </p:blipFill>
        <p:spPr>
          <a:xfrm>
            <a:off x="1771923" y="1585453"/>
            <a:ext cx="9276323" cy="4357279"/>
          </a:xfrm>
          <a:prstGeom prst="rect">
            <a:avLst/>
          </a:prstGeom>
        </p:spPr>
      </p:pic>
    </p:spTree>
    <p:extLst>
      <p:ext uri="{BB962C8B-B14F-4D97-AF65-F5344CB8AC3E}">
        <p14:creationId xmlns:p14="http://schemas.microsoft.com/office/powerpoint/2010/main" val="2521036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5BBCF4D-FFEC-CBFA-3D60-9277DFFC1ACD}"/>
              </a:ext>
            </a:extLst>
          </p:cNvPr>
          <p:cNvPicPr>
            <a:picLocks noChangeAspect="1"/>
          </p:cNvPicPr>
          <p:nvPr/>
        </p:nvPicPr>
        <p:blipFill>
          <a:blip r:embed="rId9">
            <a:extLst>
              <a:ext uri="{BEBA8EAE-BF5A-486C-A8C5-ECC9F3942E4B}">
                <a14:imgProps xmlns:a14="http://schemas.microsoft.com/office/drawing/2010/main">
                  <a14:imgLayer r:embed="rId10">
                    <a14:imgEffect>
                      <a14:brightnessContrast contrast="40000"/>
                    </a14:imgEffect>
                  </a14:imgLayer>
                </a14:imgProps>
              </a:ext>
            </a:extLst>
          </a:blip>
          <a:stretch>
            <a:fillRect/>
          </a:stretch>
        </p:blipFill>
        <p:spPr>
          <a:xfrm>
            <a:off x="1583507" y="2105176"/>
            <a:ext cx="9824090" cy="2903086"/>
          </a:xfrm>
          <a:prstGeom prst="rect">
            <a:avLst/>
          </a:prstGeom>
        </p:spPr>
      </p:pic>
    </p:spTree>
    <p:extLst>
      <p:ext uri="{BB962C8B-B14F-4D97-AF65-F5344CB8AC3E}">
        <p14:creationId xmlns:p14="http://schemas.microsoft.com/office/powerpoint/2010/main" val="89562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8AB2CB7-13E9-C814-934D-FD95B3CDA7E9}"/>
              </a:ext>
            </a:extLst>
          </p:cNvPr>
          <p:cNvPicPr>
            <a:picLocks noChangeAspect="1"/>
          </p:cNvPicPr>
          <p:nvPr/>
        </p:nvPicPr>
        <p:blipFill rotWithShape="1">
          <a:blip r:embed="rId9"/>
          <a:srcRect l="48993"/>
          <a:stretch/>
        </p:blipFill>
        <p:spPr>
          <a:xfrm>
            <a:off x="6504198" y="1702392"/>
            <a:ext cx="5123006" cy="4108269"/>
          </a:xfrm>
          <a:prstGeom prst="rect">
            <a:avLst/>
          </a:prstGeom>
        </p:spPr>
      </p:pic>
      <p:pic>
        <p:nvPicPr>
          <p:cNvPr id="11" name="Picture 10" descr="A screenshot of a computer&#10;&#10;Description automatically generated">
            <a:extLst>
              <a:ext uri="{FF2B5EF4-FFF2-40B4-BE49-F238E27FC236}">
                <a16:creationId xmlns:a16="http://schemas.microsoft.com/office/drawing/2014/main" id="{94D0FF64-C58D-DC8B-F30E-0FE9DA953A2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583" y="1863345"/>
            <a:ext cx="6491416" cy="3562761"/>
          </a:xfrm>
          <a:prstGeom prst="rect">
            <a:avLst/>
          </a:prstGeom>
        </p:spPr>
      </p:pic>
    </p:spTree>
    <p:extLst>
      <p:ext uri="{BB962C8B-B14F-4D97-AF65-F5344CB8AC3E}">
        <p14:creationId xmlns:p14="http://schemas.microsoft.com/office/powerpoint/2010/main" val="1019341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Graphical user interface, application&#10;&#10;Description automatically generated">
            <a:extLst>
              <a:ext uri="{FF2B5EF4-FFF2-40B4-BE49-F238E27FC236}">
                <a16:creationId xmlns:a16="http://schemas.microsoft.com/office/drawing/2014/main" id="{48288CD1-CD59-8162-8EAA-79E24BE89A97}"/>
              </a:ext>
            </a:extLst>
          </p:cNvPr>
          <p:cNvPicPr>
            <a:picLocks noChangeAspect="1"/>
          </p:cNvPicPr>
          <p:nvPr/>
        </p:nvPicPr>
        <p:blipFill rotWithShape="1">
          <a:blip r:embed="rId9">
            <a:extLst>
              <a:ext uri="{BEBA8EAE-BF5A-486C-A8C5-ECC9F3942E4B}">
                <a14:imgProps xmlns:a14="http://schemas.microsoft.com/office/drawing/2010/main">
                  <a14:imgLayer r:embed="rId10">
                    <a14:imgEffect>
                      <a14:brightnessContrast contrast="40000"/>
                    </a14:imgEffect>
                  </a14:imgLayer>
                </a14:imgProps>
              </a:ext>
            </a:extLst>
          </a:blip>
          <a:srcRect t="15432" b="7835"/>
          <a:stretch/>
        </p:blipFill>
        <p:spPr>
          <a:xfrm>
            <a:off x="1771922" y="1706163"/>
            <a:ext cx="9619977" cy="4152212"/>
          </a:xfrm>
          <a:prstGeom prst="rect">
            <a:avLst/>
          </a:prstGeom>
        </p:spPr>
      </p:pic>
    </p:spTree>
    <p:extLst>
      <p:ext uri="{BB962C8B-B14F-4D97-AF65-F5344CB8AC3E}">
        <p14:creationId xmlns:p14="http://schemas.microsoft.com/office/powerpoint/2010/main" val="434312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Graphical user interface, application&#10;&#10;Description automatically generated">
            <a:extLst>
              <a:ext uri="{FF2B5EF4-FFF2-40B4-BE49-F238E27FC236}">
                <a16:creationId xmlns:a16="http://schemas.microsoft.com/office/drawing/2014/main" id="{62C0AA45-A0F6-C3E2-F4B2-EB5297F47D22}"/>
              </a:ext>
            </a:extLst>
          </p:cNvPr>
          <p:cNvPicPr>
            <a:picLocks noChangeAspect="1"/>
          </p:cNvPicPr>
          <p:nvPr/>
        </p:nvPicPr>
        <p:blipFill rotWithShape="1">
          <a:blip r:embed="rId9">
            <a:extLst>
              <a:ext uri="{BEBA8EAE-BF5A-486C-A8C5-ECC9F3942E4B}">
                <a14:imgProps xmlns:a14="http://schemas.microsoft.com/office/drawing/2010/main">
                  <a14:imgLayer r:embed="rId10">
                    <a14:imgEffect>
                      <a14:brightnessContrast contrast="40000"/>
                    </a14:imgEffect>
                  </a14:imgLayer>
                </a14:imgProps>
              </a:ext>
            </a:extLst>
          </a:blip>
          <a:srcRect t="15616" b="6511"/>
          <a:stretch/>
        </p:blipFill>
        <p:spPr>
          <a:xfrm>
            <a:off x="1771923" y="1647327"/>
            <a:ext cx="9543777" cy="4180500"/>
          </a:xfrm>
          <a:prstGeom prst="rect">
            <a:avLst/>
          </a:prstGeom>
        </p:spPr>
      </p:pic>
    </p:spTree>
    <p:extLst>
      <p:ext uri="{BB962C8B-B14F-4D97-AF65-F5344CB8AC3E}">
        <p14:creationId xmlns:p14="http://schemas.microsoft.com/office/powerpoint/2010/main" val="47921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51EE1C6B-A988-E9D2-8C37-BAC5E5BC2CEB}"/>
              </a:ext>
            </a:extLst>
          </p:cNvPr>
          <p:cNvPicPr>
            <a:picLocks noChangeAspect="1"/>
          </p:cNvPicPr>
          <p:nvPr/>
        </p:nvPicPr>
        <p:blipFill>
          <a:blip r:embed="rId9">
            <a:lum bright="-20000" contrast="40000"/>
          </a:blip>
          <a:stretch>
            <a:fillRect/>
          </a:stretch>
        </p:blipFill>
        <p:spPr>
          <a:xfrm>
            <a:off x="1771923" y="1706163"/>
            <a:ext cx="5890661" cy="3513221"/>
          </a:xfrm>
          <a:prstGeom prst="rect">
            <a:avLst/>
          </a:prstGeom>
        </p:spPr>
      </p:pic>
      <p:pic>
        <p:nvPicPr>
          <p:cNvPr id="11" name="Picture 10">
            <a:extLst>
              <a:ext uri="{FF2B5EF4-FFF2-40B4-BE49-F238E27FC236}">
                <a16:creationId xmlns:a16="http://schemas.microsoft.com/office/drawing/2014/main" id="{3BF2D86D-5976-DE96-52BA-8E8D90AD1EAB}"/>
              </a:ext>
            </a:extLst>
          </p:cNvPr>
          <p:cNvPicPr>
            <a:picLocks noChangeAspect="1"/>
          </p:cNvPicPr>
          <p:nvPr/>
        </p:nvPicPr>
        <p:blipFill>
          <a:blip r:embed="rId10">
            <a:lum bright="-20000" contrast="40000"/>
          </a:blip>
          <a:stretch>
            <a:fillRect/>
          </a:stretch>
        </p:blipFill>
        <p:spPr>
          <a:xfrm>
            <a:off x="7814890" y="1391498"/>
            <a:ext cx="4296410" cy="4919882"/>
          </a:xfrm>
          <a:prstGeom prst="rect">
            <a:avLst/>
          </a:prstGeom>
        </p:spPr>
      </p:pic>
      <p:sp>
        <p:nvSpPr>
          <p:cNvPr id="13" name="TextBox 12">
            <a:extLst>
              <a:ext uri="{FF2B5EF4-FFF2-40B4-BE49-F238E27FC236}">
                <a16:creationId xmlns:a16="http://schemas.microsoft.com/office/drawing/2014/main" id="{A038D269-46FF-EA0A-D088-28B850CF9C10}"/>
              </a:ext>
            </a:extLst>
          </p:cNvPr>
          <p:cNvSpPr txBox="1"/>
          <p:nvPr/>
        </p:nvSpPr>
        <p:spPr>
          <a:xfrm>
            <a:off x="-18097" y="1424375"/>
            <a:ext cx="5085397" cy="4924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l"/>
            <a:r>
              <a:rPr lang="en-US" sz="2600" b="1" i="0" u="none" strike="noStrike" baseline="0" dirty="0" err="1">
                <a:solidFill>
                  <a:srgbClr val="002060"/>
                </a:solidFill>
                <a:latin typeface="DINNextLTW04-Regular"/>
              </a:rPr>
              <a:t>CrowdTangle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Intelligence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Report</a:t>
            </a:r>
            <a:endParaRPr lang="en-US" sz="2600" b="1" dirty="0">
              <a:solidFill>
                <a:srgbClr val="002060"/>
              </a:solidFill>
            </a:endParaRPr>
          </a:p>
        </p:txBody>
      </p:sp>
    </p:spTree>
    <p:extLst>
      <p:ext uri="{BB962C8B-B14F-4D97-AF65-F5344CB8AC3E}">
        <p14:creationId xmlns:p14="http://schemas.microsoft.com/office/powerpoint/2010/main" val="3765430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15793"/>
            <a:ext cx="2896141" cy="1569660"/>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51EE1C6B-A988-E9D2-8C37-BAC5E5BC2CEB}"/>
              </a:ext>
            </a:extLst>
          </p:cNvPr>
          <p:cNvPicPr>
            <a:picLocks noChangeAspect="1"/>
          </p:cNvPicPr>
          <p:nvPr/>
        </p:nvPicPr>
        <p:blipFill>
          <a:blip r:embed="rId9">
            <a:lum bright="-20000" contrast="40000"/>
          </a:blip>
          <a:stretch>
            <a:fillRect/>
          </a:stretch>
        </p:blipFill>
        <p:spPr>
          <a:xfrm>
            <a:off x="5381" y="1930380"/>
            <a:ext cx="4706062" cy="2806720"/>
          </a:xfrm>
          <a:prstGeom prst="rect">
            <a:avLst/>
          </a:prstGeom>
        </p:spPr>
      </p:pic>
      <p:sp>
        <p:nvSpPr>
          <p:cNvPr id="12" name="TextBox 11">
            <a:extLst>
              <a:ext uri="{FF2B5EF4-FFF2-40B4-BE49-F238E27FC236}">
                <a16:creationId xmlns:a16="http://schemas.microsoft.com/office/drawing/2014/main" id="{05500F62-167D-DD16-6A42-5185689E6695}"/>
              </a:ext>
            </a:extLst>
          </p:cNvPr>
          <p:cNvSpPr txBox="1"/>
          <p:nvPr/>
        </p:nvSpPr>
        <p:spPr>
          <a:xfrm>
            <a:off x="-18097" y="1424375"/>
            <a:ext cx="5085397" cy="4924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l"/>
            <a:r>
              <a:rPr lang="en-US" sz="2600" b="1" i="0" u="none" strike="noStrike" baseline="0" dirty="0" err="1">
                <a:solidFill>
                  <a:srgbClr val="002060"/>
                </a:solidFill>
                <a:latin typeface="DINNextLTW04-Regular"/>
              </a:rPr>
              <a:t>CrowdTangle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Intelligence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Report</a:t>
            </a:r>
            <a:endParaRPr lang="en-US" sz="2600" b="1" dirty="0">
              <a:solidFill>
                <a:srgbClr val="002060"/>
              </a:solidFill>
            </a:endParaRPr>
          </a:p>
        </p:txBody>
      </p:sp>
      <p:pic>
        <p:nvPicPr>
          <p:cNvPr id="8" name="Picture 7">
            <a:extLst>
              <a:ext uri="{FF2B5EF4-FFF2-40B4-BE49-F238E27FC236}">
                <a16:creationId xmlns:a16="http://schemas.microsoft.com/office/drawing/2014/main" id="{EC458829-1A70-2B72-CFC4-F9D58905CBB8}"/>
              </a:ext>
            </a:extLst>
          </p:cNvPr>
          <p:cNvPicPr>
            <a:picLocks noChangeAspect="1"/>
          </p:cNvPicPr>
          <p:nvPr/>
        </p:nvPicPr>
        <p:blipFill>
          <a:blip r:embed="rId10">
            <a:lum bright="-20000" contrast="40000"/>
          </a:blip>
          <a:stretch>
            <a:fillRect/>
          </a:stretch>
        </p:blipFill>
        <p:spPr>
          <a:xfrm>
            <a:off x="4798414" y="0"/>
            <a:ext cx="4278335" cy="6824513"/>
          </a:xfrm>
          <a:prstGeom prst="rect">
            <a:avLst/>
          </a:prstGeom>
        </p:spPr>
      </p:pic>
    </p:spTree>
    <p:extLst>
      <p:ext uri="{BB962C8B-B14F-4D97-AF65-F5344CB8AC3E}">
        <p14:creationId xmlns:p14="http://schemas.microsoft.com/office/powerpoint/2010/main" val="1521653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78938"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Social Media Strategy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3785509950"/>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25837" y="1976544"/>
            <a:ext cx="3253839" cy="2554545"/>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Build Social Media Strategy?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pSp>
        <p:nvGrpSpPr>
          <p:cNvPr id="7" name="Group 6">
            <a:extLst>
              <a:ext uri="{FF2B5EF4-FFF2-40B4-BE49-F238E27FC236}">
                <a16:creationId xmlns:a16="http://schemas.microsoft.com/office/drawing/2014/main" id="{B97D66A9-A2A5-1C6F-2485-700C25727B00}"/>
              </a:ext>
            </a:extLst>
          </p:cNvPr>
          <p:cNvGrpSpPr/>
          <p:nvPr/>
        </p:nvGrpSpPr>
        <p:grpSpPr>
          <a:xfrm>
            <a:off x="4712281" y="547395"/>
            <a:ext cx="5162349" cy="5918601"/>
            <a:chOff x="3445565" y="567108"/>
            <a:chExt cx="5162349" cy="5918601"/>
          </a:xfrm>
        </p:grpSpPr>
        <p:pic>
          <p:nvPicPr>
            <p:cNvPr id="3" name="Picture 2" descr="A diagram of a social media marketing strategy&#10;&#10;Description automatically generated">
              <a:extLst>
                <a:ext uri="{FF2B5EF4-FFF2-40B4-BE49-F238E27FC236}">
                  <a16:creationId xmlns:a16="http://schemas.microsoft.com/office/drawing/2014/main" id="{B7F8B1BD-058D-DCBA-C795-2A49C8DA463C}"/>
                </a:ext>
              </a:extLst>
            </p:cNvPr>
            <p:cNvPicPr>
              <a:picLocks noChangeAspect="1"/>
            </p:cNvPicPr>
            <p:nvPr/>
          </p:nvPicPr>
          <p:blipFill rotWithShape="1">
            <a:blip r:embed="rId7">
              <a:extLst>
                <a:ext uri="{28A0092B-C50C-407E-A947-70E740481C1C}">
                  <a14:useLocalDpi xmlns:a14="http://schemas.microsoft.com/office/drawing/2010/main" val="0"/>
                </a:ext>
              </a:extLst>
            </a:blip>
            <a:srcRect t="8269" r="2613" b="5428"/>
            <a:stretch/>
          </p:blipFill>
          <p:spPr>
            <a:xfrm>
              <a:off x="3445565" y="567108"/>
              <a:ext cx="5162349" cy="5918601"/>
            </a:xfrm>
            <a:prstGeom prst="rect">
              <a:avLst/>
            </a:prstGeom>
          </p:spPr>
        </p:pic>
        <p:sp>
          <p:nvSpPr>
            <p:cNvPr id="4" name="Rectangle 3">
              <a:extLst>
                <a:ext uri="{FF2B5EF4-FFF2-40B4-BE49-F238E27FC236}">
                  <a16:creationId xmlns:a16="http://schemas.microsoft.com/office/drawing/2014/main" id="{61AE0165-FB18-F307-71DD-CA82EF9DF69E}"/>
                </a:ext>
              </a:extLst>
            </p:cNvPr>
            <p:cNvSpPr/>
            <p:nvPr/>
          </p:nvSpPr>
          <p:spPr>
            <a:xfrm>
              <a:off x="3600204" y="585293"/>
              <a:ext cx="1557929" cy="106134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1FF3560-F431-0DB1-E54F-6910F3C6ECA1}"/>
                </a:ext>
              </a:extLst>
            </p:cNvPr>
            <p:cNvSpPr/>
            <p:nvPr/>
          </p:nvSpPr>
          <p:spPr>
            <a:xfrm>
              <a:off x="4379168" y="579867"/>
              <a:ext cx="1557929" cy="84748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75445610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One of the most significant problems faced by many businesses engaged in social media is that they have never spent the time to set relevant and realistic social media marketing goals. They know they need to be on social media, but have no idea why they are there.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Of course, your social media marketing plan needs to fit into your business planning as a whole. Ideally, you will have set strategic goals for how you want your business to progress. Your social media marketing goals should complement your overarching business goals.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07966096"/>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8606"/>
            <a:ext cx="3904482" cy="440120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Suitable Social Media Goals Could include: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Increasing brand awareness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Achieving a set higher quantity of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Improving your ROI</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Driving people to increase in-store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Grow your fan base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diagram of a diagram&#10;&#10;Description automatically generated with medium confidence">
            <a:extLst>
              <a:ext uri="{FF2B5EF4-FFF2-40B4-BE49-F238E27FC236}">
                <a16:creationId xmlns:a16="http://schemas.microsoft.com/office/drawing/2014/main" id="{4203C2FE-8F3D-D25E-94BB-2B1C7BA346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06192" y="2003348"/>
            <a:ext cx="6685808" cy="3451723"/>
          </a:xfrm>
          <a:prstGeom prst="rect">
            <a:avLst/>
          </a:prstGeom>
        </p:spPr>
      </p:pic>
    </p:spTree>
    <p:extLst>
      <p:ext uri="{BB962C8B-B14F-4D97-AF65-F5344CB8AC3E}">
        <p14:creationId xmlns:p14="http://schemas.microsoft.com/office/powerpoint/2010/main" val="2547943968"/>
      </p:ext>
    </p:extLst>
  </p:cSld>
  <p:clrMapOvr>
    <a:masterClrMapping/>
  </p:clrMapOvr>
  <mc:AlternateContent xmlns:mc="http://schemas.openxmlformats.org/markup-compatibility/2006" xmlns:p14="http://schemas.microsoft.com/office/powerpoint/2010/main">
    <mc:Choice Requires="p14">
      <p:transition p14:dur="10" advTm="211000"/>
    </mc:Choice>
    <mc:Fallback xmlns="">
      <p:transition advTm="211000"/>
    </mc:Fallback>
  </mc:AlternateContent>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existence of fake followers on any social network means that follower numbers have little value as a metric.</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Ideally, you should look at the marketing goals you set, and determine which metrics will provide you with the answer as to whether you are meeting that goal.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if you have a goal that aims to increase your brand awareness, then Post Reach is a relevant statistic. It will tell you how far your content is spreading across social channels.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79005613"/>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your goals are more sales-based, or you want to drive people to take a particular action, then you should take notice of the number of Clicks. Tracking Clicks per campaign will give you a good indication of what drives people to buy or do what you ask of them.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often take most interest in the engagements on your posts. This shows how people interact with your content and whether it resounds with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263099"/>
      </p:ext>
    </p:extLst>
  </p:cSld>
  <p:clrMapOvr>
    <a:masterClrMapping/>
  </p:clrMapOvr>
  <mc:AlternateContent xmlns:mc="http://schemas.openxmlformats.org/markup-compatibility/2006" xmlns:p14="http://schemas.microsoft.com/office/powerpoint/2010/main">
    <mc:Choice Requires="p14">
      <p:transition p14:dur="10" advTm="94000"/>
    </mc:Choice>
    <mc:Fallback xmlns="">
      <p:transition advTm="94000"/>
    </mc:Fallback>
  </mc:AlternateContent>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Decide Who You Want as Your Social Media Audience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the most common mistakes made by firms on social media is to think that all followers will be good for them. There is a good reason why pundits deemphasize the metric Follower Numbers and call them vanity metrics. There is little point in having somebody as a follower unless he is likely to take an interest in the content you share.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biggest problem with buying fake followers. fake followers don’t engage with your account. Some aren’t real people at all, merely bots. They certainly won’t make future customers. These people, whether they are real or fake accounts, will not spend any money on your products. They will not refer people to you. They are of no value to you at all.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95533515"/>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Understand Your Social Media Audience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Not all social media audiences are alike. Different types of people use social media in varying ways. If you’re going to meet your goals, you need to be using the same social media networks as your target audience. Similarly, if you intend to engage in influencer marketing, you need to ensure that you engage influencers whose audience matches your target market.</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46517864"/>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Some people worry about how they are going to find the time and energy to operate accounts on every social network. In most cases, you don’t need to. You simply need to find the right social networks for your business. You want to discover the social networks where your intended audience spends their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may have to carry out some research first to discover where your intended audience hangs out. This shouldn't be too difficult, particularly if you know your customers. If you don’t already understand this, you could survey them, asking them for their preferred social accounts.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63802405"/>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Don’t Waste Time on Social Networks Your Audience Don’t Use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a sufficiently large proportion of your target audience spends time on a  social network, you want to be there too. If they have little interest in a platform, you can give it a miss, and not waste your time and resources there.</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There is another factor that you should consider to make your life easier. Many businesses find it easier to use some form of social media marketing platform to help them schedule posts in one place in bulk.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3914839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33965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Investigate How Your Competitors Approach Social Media</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will usually have competitors who will also run a social strategy. You will definitely need to know what they are doing. What is their focus? Whom are they targeting? What key phrases are they trying to dominate?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can quickly conduct a competitor analysis to help you better understand their strengths and weaknesses. This should give you a better understanding of what potential customers expect from businesses in your industry.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might spot your competitors’ weak social areas and be able to exploit the gaps. For instance, one of your competitors might be influential on Twitter, but have a weak Facebook presence, despite your target market using that network. In that case, it may pay you to put more resources into Facebook rather than competing head to head on Twitter.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03032236"/>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7. Establish a Realistic Social Media Budget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marketing is as viable a form of marketing as any other marketing type for most companies, and you should be prepared to allocate a budget accordingly. You can't expect social media success if you simply tag it onto the pre-existing list of duties your existing office staff performs.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 the other hand, you shouldn't spend more on your social media activities than you can realistically earn in increased sales, or at least in brand recognition and awareness if that is more where your goals lie.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As with any form of marketing, you should calculate a return on investment (ROI) from your social media expenditure, bearing in mind the goals you set earlier in your 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8434830"/>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62947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Of course, to be successful on social media, you will need high-quality content to share. One of the biggest mistakes that businesses do is to share excessive promotional material. Remember, social networks are designed to be social – they were never intended to be a marketplace for you to sell your products.</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you need to balance the content you share socially, to be a mixture of informative and entertaining items, with a small percentage of promotional material added in. You will also need to like and share other people’s content.</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most significant reason that most influencers gain that status. They know their audience well and create the perfect content to interest their followers. As a brand, you need to do the same.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7583085"/>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23165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Be Realistic About What You Can Produce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need to understand any limitations you may face when creating content. For example, you might want to run a great YouTube channel, but if you don’t have the equipment, people, knowledge, and time to create high-quality videos, it is pointless going down that track. You don’t want a YouTube channel with just one or two poorly-filmed videos of talking heads.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96578480"/>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23165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Don’t Mix Your Personal Tastes with Those of Your Target Audience</a:t>
            </a: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odds are that you, or the person running your business social account, will also run personal social accounts. You must distinguish between the two types of accounts. Just because you like to make a particular type of post on your own accounts, does not mean that those posts will work on the company accounts.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8307213"/>
      </p:ext>
    </p:extLst>
  </p:cSld>
  <p:clrMapOvr>
    <a:masterClrMapping/>
  </p:clrMapOvr>
  <mc:AlternateContent xmlns:mc="http://schemas.openxmlformats.org/markup-compatibility/2006" xmlns:p14="http://schemas.microsoft.com/office/powerpoint/2010/main">
    <mc:Choice Requires="p14">
      <p:transition p14:dur="10" advTm="51000"/>
    </mc:Choice>
    <mc:Fallback xmlns="">
      <p:transition advTm="51000"/>
    </mc:Fallback>
  </mc:AlternateContent>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216539"/>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9. Set Up Your Accounts Properly Before You Make and Promote Content </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vital that you set your accounts up correctly. You will want a consistent visual look across all of your social channels. Use the correct colors, logos, and similar graphics on each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waste any of your social real estate. Take the time to fill in your bios and profiles fully. Make sure that you link to relevant places, perhaps even create specific landing pages on your website for people who click through from your social accounts.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worth taking the time to ensure that you have uploaded all the images on your bios and profiles at the best resolution for the social network.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50651130"/>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53943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10. Establish the Best Times to Post and Set Up a Content Calendar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could manually make all of your social posts, that is inefficient, and may not lead to the best results. Most of the social networks now use some form of algorithm to filter the results they give people. This means that if you post at a different time to when your target audience is online, they may never see your content.</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Ideally, you will want to use one of the social scheduling tools so you can set up and organize multiple posts at the same time.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98028476"/>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1138773"/>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 are four questions you should ask yourself when creating content: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20E65BE-E85B-086E-516C-4F5F40224318}"/>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25000"/>
                    </a14:imgEffect>
                  </a14:imgLayer>
                </a14:imgProps>
              </a:ext>
            </a:extLst>
          </a:blip>
          <a:srcRect l="6654" t="14779" r="4867" b="1907"/>
          <a:stretch/>
        </p:blipFill>
        <p:spPr>
          <a:xfrm>
            <a:off x="5279268" y="2319659"/>
            <a:ext cx="4465819" cy="4521593"/>
          </a:xfrm>
          <a:prstGeom prst="rect">
            <a:avLst/>
          </a:prstGeom>
        </p:spPr>
      </p:pic>
      <p:sp>
        <p:nvSpPr>
          <p:cNvPr id="9" name="TextBox 8">
            <a:extLst>
              <a:ext uri="{FF2B5EF4-FFF2-40B4-BE49-F238E27FC236}">
                <a16:creationId xmlns:a16="http://schemas.microsoft.com/office/drawing/2014/main" id="{015E2244-39B0-3DDD-5233-6A24F10965E9}"/>
              </a:ext>
            </a:extLst>
          </p:cNvPr>
          <p:cNvSpPr txBox="1"/>
          <p:nvPr/>
        </p:nvSpPr>
        <p:spPr>
          <a:xfrm>
            <a:off x="1771923" y="2689821"/>
            <a:ext cx="3329287" cy="3139321"/>
          </a:xfrm>
          <a:prstGeom prst="rect">
            <a:avLst/>
          </a:prstGeom>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forget the importance of images and videos. Visual content is more than 40 times more likely to be shared on social media than other types of content. </a:t>
            </a:r>
          </a:p>
        </p:txBody>
      </p:sp>
    </p:spTree>
    <p:extLst>
      <p:ext uri="{BB962C8B-B14F-4D97-AF65-F5344CB8AC3E}">
        <p14:creationId xmlns:p14="http://schemas.microsoft.com/office/powerpoint/2010/main" val="254152403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Create Diverse Content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want your content to have a general look, particularly within individual social campaigns, you don't want all your social content to look the same. People respond best to variety in their social feeds. Depending on the social network, they like a mix of attractive imagery, entertaining videos, and even some compelling text copy. Of course, some social networks only allow you one or two of these content types, but you can still alter the mix of posts within a medium.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35291579"/>
      </p:ext>
    </p:extLst>
  </p:cSld>
  <p:clrMapOvr>
    <a:masterClrMapping/>
  </p:clrMapOvr>
  <mc:AlternateContent xmlns:mc="http://schemas.openxmlformats.org/markup-compatibility/2006" xmlns:p14="http://schemas.microsoft.com/office/powerpoint/2010/main">
    <mc:Choice Requires="p14">
      <p:transition p14:dur="10" advTm="103000"/>
    </mc:Choice>
    <mc:Fallback xmlns="">
      <p:transition advTm="103000"/>
    </mc:Fallback>
  </mc:AlternateContent>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It's important to remember that not every social channel is identical. Ideally, you should customize your content for each network.</a:t>
            </a:r>
          </a:p>
          <a:p>
            <a:pPr algn="just"/>
            <a:r>
              <a:rPr lang="en-US" sz="2200" b="1" dirty="0">
                <a:solidFill>
                  <a:srgbClr val="0070C0"/>
                </a:solidFill>
                <a:latin typeface="Tajawal ExtraBold" panose="00000800000000000000" pitchFamily="2" charset="-78"/>
                <a:cs typeface="Tajawal ExtraBold" panose="00000800000000000000" pitchFamily="2" charset="-78"/>
              </a:rPr>
              <a:t>Twitter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Twitter comes with a self-imposed limitation – you can’t write more than 280 characters in a tweet. So, your message needs to be short and to the point. You can include links in tweets and hashtags (but no more than 1 or 2). Tweets with images perform far better than those without.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69859246"/>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93538"/>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lnSpc>
                <a:spcPts val="2400"/>
              </a:lnSpc>
            </a:pPr>
            <a:r>
              <a:rPr lang="en-US" sz="2100" b="1" dirty="0">
                <a:solidFill>
                  <a:srgbClr val="0070C0"/>
                </a:solidFill>
                <a:latin typeface="Tajawal ExtraBold" panose="00000800000000000000" pitchFamily="2" charset="-78"/>
                <a:cs typeface="Tajawal ExtraBold" panose="00000800000000000000" pitchFamily="2" charset="-78"/>
              </a:rPr>
              <a:t>Facebook</a:t>
            </a:r>
          </a:p>
          <a:p>
            <a:pPr marL="342900" indent="-342900" algn="just">
              <a:lnSpc>
                <a:spcPts val="24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Facebook posts can be longer than tweets, but don't make them excessively so. People can be easily turned off by a wall of text. It is always a good idea to include some personal comments, even if you are simply sharing curated content. Short videos perform well on Facebook. Add an image or video with every Facebook post, but relate them to your text. Link posts often perform well on Facebook</a:t>
            </a:r>
          </a:p>
          <a:p>
            <a:pPr algn="just">
              <a:lnSpc>
                <a:spcPts val="2400"/>
              </a:lnSpc>
            </a:pPr>
            <a:r>
              <a:rPr lang="en-US" sz="2100" b="1" dirty="0">
                <a:solidFill>
                  <a:srgbClr val="0070C0"/>
                </a:solidFill>
                <a:latin typeface="Tajawal ExtraBold" panose="00000800000000000000" pitchFamily="2" charset="-78"/>
                <a:cs typeface="Tajawal ExtraBold" panose="00000800000000000000" pitchFamily="2" charset="-78"/>
              </a:rPr>
              <a:t>LinkedIn</a:t>
            </a:r>
          </a:p>
          <a:p>
            <a:pPr marL="342900" indent="-342900" algn="just">
              <a:lnSpc>
                <a:spcPts val="24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LinkedIn is a professional network, so you need to ensure that all the posts you share there are suitable for such an audience. People often read posts on LinkedIn hoping to educate themselves, particularly anything that can help further their careers.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1384859"/>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Instagram</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Instagram is an image-based social network, so you need to share interesting, relevant photos, and short videos. You can combine these to tell a Story, which has the advantage of sitting at the top of people's feeds, rather than being lost in regular posts.</a:t>
            </a:r>
          </a:p>
          <a:p>
            <a:pPr algn="just"/>
            <a:r>
              <a:rPr lang="en-US" sz="2200" b="1" dirty="0">
                <a:solidFill>
                  <a:srgbClr val="0070C0"/>
                </a:solidFill>
                <a:latin typeface="Tajawal ExtraBold" panose="00000800000000000000" pitchFamily="2" charset="-78"/>
                <a:cs typeface="Tajawal ExtraBold" panose="00000800000000000000" pitchFamily="2" charset="-78"/>
              </a:rPr>
              <a:t>Pinterest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Pinterest is also very image-focused. Indeed, people Pin images on themed boards. So you need to focus your Pinterest content around a </a:t>
            </a:r>
            <a:r>
              <a:rPr lang="en-US" sz="2200" b="1" dirty="0" err="1">
                <a:solidFill>
                  <a:srgbClr val="2D3956"/>
                </a:solidFill>
                <a:latin typeface="Tajawal ExtraBold" panose="00000800000000000000" pitchFamily="2" charset="-78"/>
                <a:cs typeface="Tajawal ExtraBold" panose="00000800000000000000" pitchFamily="2" charset="-78"/>
              </a:rPr>
              <a:t>pinnable</a:t>
            </a:r>
            <a:r>
              <a:rPr lang="en-US" sz="2200" b="1" dirty="0">
                <a:solidFill>
                  <a:srgbClr val="2D3956"/>
                </a:solidFill>
                <a:latin typeface="Tajawal ExtraBold" panose="00000800000000000000" pitchFamily="2" charset="-78"/>
                <a:cs typeface="Tajawal ExtraBold" panose="00000800000000000000" pitchFamily="2" charset="-78"/>
              </a:rPr>
              <a:t> picture. Pinterest can be perfect for creatively showcasing products, particularly if you have a predominantly female target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8081193"/>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YouTube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YouTube is, of course, renowned as the home of medium to long-form video. You set up a channel and post videos to it, preferably following an overall theme. You need something to set you apart from all the other YouTube channels. You should aim to post at least one video per week, so your audience knows they can expect new videos consistently. You should generally avoid simply uploading your existing television ads. Aim to make and upload well-made, high-quality videos. One way to avoid making videos that look too obviously like ads is to make interesting videos that incorporate your products.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60300028"/>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TikTok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TikTok is beloved by </a:t>
            </a:r>
            <a:r>
              <a:rPr lang="en-US" sz="2200" b="1" dirty="0">
                <a:solidFill>
                  <a:srgbClr val="C00000"/>
                </a:solidFill>
                <a:latin typeface="Tajawal ExtraBold" panose="00000800000000000000" pitchFamily="2" charset="-78"/>
                <a:cs typeface="Tajawal ExtraBold" panose="00000800000000000000" pitchFamily="2" charset="-78"/>
              </a:rPr>
              <a:t>Generation Z</a:t>
            </a:r>
            <a:r>
              <a:rPr lang="en-US" sz="2200" b="1" dirty="0">
                <a:solidFill>
                  <a:srgbClr val="2D3956"/>
                </a:solidFill>
                <a:latin typeface="Tajawal ExtraBold" panose="00000800000000000000" pitchFamily="2" charset="-78"/>
                <a:cs typeface="Tajawal ExtraBold" panose="00000800000000000000" pitchFamily="2" charset="-78"/>
              </a:rPr>
              <a:t> and, to a lesser extent, millennials. If they're your target market, then you should be making short-form videos for the platform. Videos on TikTok can be of any length up to 10 minutes, although most are around 15 seconds. Trends are significant to TikTok's audiences, so take note of the latest trends and try to make and share a quick video following the trend as soon as you notice it. As with YouTube, it's vital you choose a niche for your TikTok videos that is likely to interest your target audience. With TikTok videos being short, you need to post often to keep the attention of your viewers.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Frame 5">
            <a:extLst>
              <a:ext uri="{FF2B5EF4-FFF2-40B4-BE49-F238E27FC236}">
                <a16:creationId xmlns:a16="http://schemas.microsoft.com/office/drawing/2014/main" id="{95F16508-F191-2681-F961-8F42E156E524}"/>
              </a:ext>
            </a:extLst>
          </p:cNvPr>
          <p:cNvSpPr/>
          <p:nvPr/>
        </p:nvSpPr>
        <p:spPr>
          <a:xfrm>
            <a:off x="2992582" y="6109387"/>
            <a:ext cx="6752433" cy="496032"/>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tx1"/>
                </a:solidFill>
              </a:rPr>
              <a:t>Generation Z is "the generation of people born in the late 1990s and early 2000s</a:t>
            </a:r>
          </a:p>
        </p:txBody>
      </p:sp>
    </p:spTree>
    <p:extLst>
      <p:ext uri="{BB962C8B-B14F-4D97-AF65-F5344CB8AC3E}">
        <p14:creationId xmlns:p14="http://schemas.microsoft.com/office/powerpoint/2010/main" val="3372730456"/>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12. Promote Your Social Channels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Although good content will ultimately sell your social channels, you still need to gain your initial following. People have to find your channels before they can choose to follow you.</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can promote your channels in various ways, some highly visible, others more subtly.</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should place buttons for all your social accounts at various places on your website – on your home page, in your footer, on your About and Communications pages, for example.  If you have an email list, you should include a reference to your social channels in any emails and newsletters you send. You can easily add buttons to your social channels in the footer of every email.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52291655"/>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13. Engage with Your Audiences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People don’t just go onto social networks to read, look at, or watch content. They go online to interact with other people and to be social. Successful businesses do not just broadcast to their social audiences. They engage with them too.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is why you should not attempt to cover every social network unless you have a very diverse target market and an army of personnel dedicated to this task. By focusing your attention on the social networks your target market frequents, you can use your resources efficiently.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Some firms have found it very useful to create custom hashtags. Not only can these encourage discussions and sharing, but they also make it easier for you to search for posts that reference your business.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Ideally, you should respond to all social mentions of your business and demonstrate that customer care is a priority for you.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946075"/>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14. Build a Community for Your Audience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the best ways of engaging with your audience is to create a clear community for them. You want to be one of their "go-to" places each day. A crucial part of this is establishing a personality online. You want to ensure that your business comes across as having heart and soul, and people don't see you as a faceless corporation.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Try and make your posts interactive and involve your audience. Make a point of asking them for an opinion. You could perhaps include quizzes and questions to collect your followers' views. Whatever you do, make sure your posts are interesting and newsworthy. Don't simply regurgitate your advertisements. You want your followers to return to your posts regularly, so they must find them of value.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41242103"/>
      </p:ext>
    </p:extLst>
  </p:cSld>
  <p:clrMapOvr>
    <a:masterClrMapping/>
  </p:clrMapOvr>
  <mc:AlternateContent xmlns:mc="http://schemas.openxmlformats.org/markup-compatibility/2006" xmlns:p14="http://schemas.microsoft.com/office/powerpoint/2010/main">
    <mc:Choice Requires="p14">
      <p:transition p14:dur="10" advTm="159000"/>
    </mc:Choice>
    <mc:Fallback xmlns="">
      <p:transition advTm="159000"/>
    </mc:Fallback>
  </mc:AlternateContent>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313932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15. Consider Paid Promotion to Boost Your Audiences</a:t>
            </a:r>
            <a:endParaRPr lang="en-US" sz="2200" b="1" dirty="0">
              <a:solidFill>
                <a:srgbClr val="0070C0"/>
              </a:solidFill>
              <a:latin typeface="Tajawal ExtraBold" panose="00000800000000000000" pitchFamily="2" charset="-78"/>
              <a:cs typeface="Tajawal ExtraBold" panose="00000800000000000000" pitchFamily="2" charset="-78"/>
            </a:endParaRP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Most social networks allow you to buy some form of paid ads. Most will enable you to demographically target your ads, making them only visible to your preferred target audience.</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Paid promotions allow you to reach relevant audiences to whom you don't currently connect. You can use advertisements to build brand recognition, promote particular posts/videos, or even to sell products.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98087919"/>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10070498"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16. Consider Working with Influencers to Widen Your Reach</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obviously understand the advantages of working with influencers and engaging in influencer marketing. If you select the right influencers, you have the chance to reach a whole new audience, who hopefully will have an interest in your business and its products.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Influencers have already mastered the art of social media marketing – that is their strength. They have built a solid reputation online, and have a large number of keen and interested followers.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consider working with influencers, having them to direct their followers to your social sites. You will, of course, have to create content that will interest them when they arrive at your pages, however.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select influencers whose followers match your target audience, and you provide quality content to people that the influencers direct your way, you have a chance that these people will then become your social followers too</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3287271"/>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17. Consider Working with Brand Advocates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already have access to keen and eager people who are happy to promote your brand on social media. You can include these brand advocates in your social media marketing strategy. They may not have the same reach as the top influencers in your niche, but some will already have sizeable audiences and solid reputations, and you have the added advantage that they already know and like your product.</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advocacy simply means that the people who love your product or services continue to show support for your brand by promoting your organization organically to new audiences. Your brand advocates can play a significant role in word-of-mouth marketing and drive new business by being enthusiastic fans of what your company does.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advocates can include your executive leadership, company partners, employees, and existing customers.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585358"/>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08817"/>
          </a:xfrm>
          <a:prstGeom prst="rect">
            <a:avLst/>
          </a:prstGeom>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18. Consider Using Chatbots as Part of Your Social Media Marketing Strategy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use messenger-type apps, such as Facebook Messenger or WhatsApp, with your followers, then you could consider adding a chatbot. These can help you resolve problems for your potential or existing customers without the need for any human interruption.</a:t>
            </a:r>
          </a:p>
          <a:p>
            <a:pPr marL="342900" indent="-342900" algn="just">
              <a:buFont typeface="Wingdings" panose="05000000000000000000" pitchFamily="2" charset="2"/>
              <a:buChar char="q"/>
            </a:pPr>
            <a:r>
              <a:rPr lang="en-US" sz="2000" b="1" dirty="0" err="1">
                <a:solidFill>
                  <a:srgbClr val="2D3956"/>
                </a:solidFill>
                <a:latin typeface="Tajawal ExtraBold" panose="00000800000000000000" pitchFamily="2" charset="-78"/>
                <a:cs typeface="Tajawal ExtraBold" panose="00000800000000000000" pitchFamily="2" charset="-78"/>
              </a:rPr>
              <a:t>SocialBee</a:t>
            </a:r>
            <a:r>
              <a:rPr lang="en-US" sz="2000" b="1" dirty="0">
                <a:solidFill>
                  <a:srgbClr val="2D3956"/>
                </a:solidFill>
                <a:latin typeface="Tajawal ExtraBold" panose="00000800000000000000" pitchFamily="2" charset="-78"/>
                <a:cs typeface="Tajawal ExtraBold" panose="00000800000000000000" pitchFamily="2" charset="-78"/>
              </a:rPr>
              <a:t> describes "the greatest benefit may actually be the fact that a chatbot will provide your customers with a smart assistant with the ability to communicate with them almost like a human consultant and it will progressively begin to get to know your customers and which of your products they are interested in."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the thought of using a chatbot daunts you, you don't need any coding skills or have to pay a costly development team. There are several existing chatbots you can integrate into your social channels for a monthly fee.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4733629"/>
      </p:ext>
    </p:extLst>
  </p:cSld>
  <p:clrMapOvr>
    <a:masterClrMapping/>
  </p:clrMapOvr>
  <mc:AlternateContent xmlns:mc="http://schemas.openxmlformats.org/markup-compatibility/2006" xmlns:p14="http://schemas.microsoft.com/office/powerpoint/2010/main">
    <mc:Choice Requires="p14">
      <p:transition p14:dur="10" advTm="96000"/>
    </mc:Choice>
    <mc:Fallback xmlns="">
      <p:transition advTm="96000"/>
    </mc:Fallback>
  </mc:AlternateContent>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Many businesses now have more than one social account and tie them together with cross-channel campaigns. You can even include your influencers and brand advocates in these campaigns too.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if you sell multiple products targeting different groups of people, you might have quite a few business social accounts. That doesn't mean that you need to include every social account in every campaign. Focus on those accounts that match the target audience for a specific campaign.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Every social network has its quirks and ways of doing things. For instance, hashtags began on Twitter. They're still important there, but you shouldn't use more than one or two per tweet. That network also has a fixed limit of 280 characters. Instagram seems even more beloved of hashtags, and you can use up to 30 hashtags in an Instagram post. They don't like you using the same combination of hashtags in too many posts, however.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60136023"/>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 the other hand, while some people use hashtags on Facebook, they have never taken off there in the same way they have on Instagram, Twitter, or even TikTok.</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 you can't just use the same items of content, unaltered, on all your social networks in a cross-channel campaign. You need to think of a cross-channel campaign as one giant story you tell across all your social accounts without repeating yourself. You want to tell a connected, cohesive story that does not feel repetitive to your audience, particularly to those who follow you, your influencers, and your brand advocates across multiple social networks.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One way to do this is to share only the content types that each network specializes in for your campaign.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2689056"/>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example, you would only share images relating to your campaign on Instagram, videos of more than a few minutes duration on YouTube, short videos on TikTok, and short, sharp 280-character tweets on Twitter (but ensuring you include a suitable visual.)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will, of course, wish to use consistent branding across all the messages on all your social networks for your cross-channel campaign. Ideally, you might create an overall landing page giving more details about your campaign and linking all your messages there. Remember to create a unique, memorable hashtag for these campaigns (and even encourage people to use it on those networks with less hashtag interest, like Facebook.)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8149103"/>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54984"/>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no matter how much you plan your social efforts, there is no guarantee that things will work as you expected. If you don’t track your results, however, you will never know the success of your social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began the process by setting goals and then determined your most relevant metrics. Therefore, you will want to keep a constant eye on how these metrics are progressing. Are your social campaigns having the desired effects on these metrics?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have previously looked at 15 Instagram Analytics Tools for Influencers. Some of these also provide metrics for other social platforms. Many of the social networks offer their own analytics tools that will provide much of the necessary data. For example, you will find an Insights section for your Facebook page and Analytics sections on Twitter and YouTube.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92971118"/>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93538"/>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Use these tools to track your success. If they show that you are producing popular, well-shared content, create more of that type. If your content doesn’t perform so well, take note of what does work, and adapt your social sharing to focus on the kind of material your followers preferred.</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could also consider surveying your social audience to discover what they think of your social media marketing strategy. Your followers may come up with valuable ideas that you hadn't thought about. Don’t be afraid to make changes if there is a chance that you can further improve your social success.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9103037"/>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745210"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Crisis Communication and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3742376992"/>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use of social media has increased in the world of communication, with Twitter and Facebook as the most used platforms, and organizations have gained mileage by using it to communicate in a much more effective and fast way with their customers about their businesses as well as responding to queries and questions.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However, in as much as the emergence of social media has brought in the advantage of fast, effective communication, it has also given room for the fast spread of negative. An organization depends on its reputation, it is a pertinent aspect that directly translates to its financial achievement, and with the emergence of social media, crisis might arise and spread faster than it can ever do on any other traditional forms of communication.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8000261"/>
      </p:ext>
    </p:extLst>
  </p:cSld>
  <p:clrMapOvr>
    <a:masterClrMapping/>
  </p:clrMapOvr>
  <mc:AlternateContent xmlns:mc="http://schemas.openxmlformats.org/markup-compatibility/2006" xmlns:p14="http://schemas.microsoft.com/office/powerpoint/2010/main">
    <mc:Choice Requires="p14">
      <p:transition p14:dur="10" advTm="172000"/>
    </mc:Choice>
    <mc:Fallback xmlns="">
      <p:transition advTm="172000"/>
    </mc:Fallback>
  </mc:AlternateContent>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the success of any organization is highly dependent on what it says or the effort it makes after a crisis strike.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this reason, crisis management helps the companies in being able to address issues that threaten its reputation.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has been suggested that it is paramount for organizations to understand fully how to manage different kinds of crisis via social media.</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Wang (2015) observes that social media has been utilized for public relations since its advent in 2004, and this has had an influence on both individuals and the society.</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92224525"/>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Internal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working on laptops&#10;&#10;Description automatically generated">
            <a:extLst>
              <a:ext uri="{FF2B5EF4-FFF2-40B4-BE49-F238E27FC236}">
                <a16:creationId xmlns:a16="http://schemas.microsoft.com/office/drawing/2014/main" id="{70FDD5CC-C9C7-BC48-CAB3-6469B628831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40473" y="2377267"/>
            <a:ext cx="5111052" cy="2866993"/>
          </a:xfrm>
          <a:prstGeom prst="rect">
            <a:avLst/>
          </a:prstGeom>
        </p:spPr>
      </p:pic>
    </p:spTree>
    <p:extLst>
      <p:ext uri="{BB962C8B-B14F-4D97-AF65-F5344CB8AC3E}">
        <p14:creationId xmlns:p14="http://schemas.microsoft.com/office/powerpoint/2010/main" val="245159777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607692"/>
            <a:ext cx="10016962"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Organizations communicate in two directions: internally to staff and externally to clients, customers, shareholders, stakeholders, the media.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Faulty internal communications can lead to mistakes, discouraged and unhappy staff, employees leaving the company.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Poor external communications can damage image and sales. It really is that simple. Any overall management strategy needs a communications plan or the whole operation might fail.</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communications audit analyzes an organization’s practices to reveal how effective they are—throughout a whole company or in specified parts of the organization. It can pinpoint problem areas such as frequent misunderstandings, information blocks, information lacks, information duplication, misrepresentation. An audit could be part of a periodic health check, but it is especially helpful at a time of change: a merger or acquisition, launch of a new product or service, entry into new markets, for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3085841"/>
      </p:ext>
    </p:extLst>
  </p:cSld>
  <p:clrMapOvr>
    <a:masterClrMapping/>
  </p:clrMapOvr>
  <mc:AlternateContent xmlns:mc="http://schemas.openxmlformats.org/markup-compatibility/2006" xmlns:p14="http://schemas.microsoft.com/office/powerpoint/2010/main">
    <mc:Choice Requires="p14">
      <p:transition p14:dur="10" advTm="173000"/>
    </mc:Choice>
    <mc:Fallback xmlns="">
      <p:transition advTm="173000"/>
    </mc:Fallback>
  </mc:AlternateContent>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607692"/>
            <a:ext cx="10016962"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Communication is a complex process with potential pitfalls at each stage. Is the message clear? Is the medium for transmitting it appropriate? Has the recipient actually received it? If so, has it been understood? Has it had the desired effect? Does the recipient have a channel for feedback? Can the recipient understand how to provide the feedback? You thought you said one thing but when you check you find that a totally different message was actually received.</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 evaluation report will consider attitudes towards the communications (do people look forward to meetings or consider them a waste of time?); it will look at the needs of different groups (the most appropriate way to deliver training, for example) and it will provide evidence of any problems that need to be addressed.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8969306"/>
      </p:ext>
    </p:extLst>
  </p:cSld>
  <p:clrMapOvr>
    <a:masterClrMapping/>
  </p:clrMapOvr>
  <mc:AlternateContent xmlns:mc="http://schemas.openxmlformats.org/markup-compatibility/2006" xmlns:p14="http://schemas.microsoft.com/office/powerpoint/2010/main">
    <mc:Choice Requires="p14">
      <p:transition p14:dur="10" advTm="247000"/>
    </mc:Choice>
    <mc:Fallback xmlns="">
      <p:transition advTm="247000"/>
    </mc:Fallback>
  </mc:AlternateContent>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35476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When a crisis occurs, it is essential to:</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 Demonstrate your willingness to cooperate with officials, key audiences and industry support;</a:t>
            </a:r>
          </a:p>
          <a:p>
            <a:pPr algn="just"/>
            <a:r>
              <a:rPr lang="en-US" sz="2100" b="1" dirty="0">
                <a:solidFill>
                  <a:srgbClr val="2D3956"/>
                </a:solidFill>
                <a:latin typeface="Tajawal ExtraBold" panose="00000800000000000000" pitchFamily="2" charset="-78"/>
                <a:cs typeface="Tajawal ExtraBold" panose="00000800000000000000" pitchFamily="2" charset="-78"/>
              </a:rPr>
              <a:t>• Provide timely, accurate, and credible information regarding the situation;</a:t>
            </a:r>
          </a:p>
          <a:p>
            <a:pPr algn="just"/>
            <a:r>
              <a:rPr lang="en-US" sz="2100" b="1" dirty="0">
                <a:solidFill>
                  <a:srgbClr val="2D3956"/>
                </a:solidFill>
                <a:latin typeface="Tajawal ExtraBold" panose="00000800000000000000" pitchFamily="2" charset="-78"/>
                <a:cs typeface="Tajawal ExtraBold" panose="00000800000000000000" pitchFamily="2" charset="-78"/>
              </a:rPr>
              <a:t>• Communicate accurately and effectively to all target audiences;</a:t>
            </a:r>
          </a:p>
          <a:p>
            <a:pPr algn="just"/>
            <a:r>
              <a:rPr lang="en-US" sz="2100" b="1" dirty="0">
                <a:solidFill>
                  <a:srgbClr val="2D3956"/>
                </a:solidFill>
                <a:latin typeface="Tajawal ExtraBold" panose="00000800000000000000" pitchFamily="2" charset="-78"/>
                <a:cs typeface="Tajawal ExtraBold" panose="00000800000000000000" pitchFamily="2" charset="-78"/>
              </a:rPr>
              <a:t>• Are prepared to verify the training provided to workers;</a:t>
            </a:r>
          </a:p>
          <a:p>
            <a:pPr algn="just"/>
            <a:r>
              <a:rPr lang="en-US" sz="2100" b="1" dirty="0">
                <a:solidFill>
                  <a:srgbClr val="2D3956"/>
                </a:solidFill>
                <a:latin typeface="Tajawal ExtraBold" panose="00000800000000000000" pitchFamily="2" charset="-78"/>
                <a:cs typeface="Tajawal ExtraBold" panose="00000800000000000000" pitchFamily="2" charset="-78"/>
              </a:rPr>
              <a:t>• Act quickly and appropriately in response to the media;</a:t>
            </a:r>
          </a:p>
          <a:p>
            <a:pPr algn="just"/>
            <a:r>
              <a:rPr lang="en-US" sz="2100" b="1" dirty="0">
                <a:solidFill>
                  <a:srgbClr val="2D3956"/>
                </a:solidFill>
                <a:latin typeface="Tajawal ExtraBold" panose="00000800000000000000" pitchFamily="2" charset="-78"/>
                <a:cs typeface="Tajawal ExtraBold" panose="00000800000000000000" pitchFamily="2" charset="-78"/>
              </a:rPr>
              <a:t>• Protect the name and reputation of your company; and</a:t>
            </a:r>
          </a:p>
          <a:p>
            <a:pPr algn="just"/>
            <a:r>
              <a:rPr lang="en-US" sz="2100" b="1" dirty="0">
                <a:solidFill>
                  <a:srgbClr val="2D3956"/>
                </a:solidFill>
                <a:latin typeface="Tajawal ExtraBold" panose="00000800000000000000" pitchFamily="2" charset="-78"/>
                <a:cs typeface="Tajawal ExtraBold" panose="00000800000000000000" pitchFamily="2" charset="-78"/>
              </a:rPr>
              <a:t>• Maintain employee, producer, customer and industry confidence.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2416494"/>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Influencer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using their phones&#10;&#10;Description automatically generated">
            <a:extLst>
              <a:ext uri="{FF2B5EF4-FFF2-40B4-BE49-F238E27FC236}">
                <a16:creationId xmlns:a16="http://schemas.microsoft.com/office/drawing/2014/main" id="{FDD13AE6-8307-859F-74BB-C2624850B3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08863" y="2373012"/>
            <a:ext cx="3669475" cy="2752106"/>
          </a:xfrm>
          <a:prstGeom prst="rect">
            <a:avLst/>
          </a:prstGeom>
        </p:spPr>
      </p:pic>
    </p:spTree>
    <p:extLst>
      <p:ext uri="{BB962C8B-B14F-4D97-AF65-F5344CB8AC3E}">
        <p14:creationId xmlns:p14="http://schemas.microsoft.com/office/powerpoint/2010/main" val="176172975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66254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Influencer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Influencer Communications is a messaging-based approach to marketing communications that ensures consistency in how brands are perceived in different mediums, such as news coverage, social media, speaking engagements, investor presentations, analyst reports, and content marketing.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relevance of social media influencers (hereafter: influencers) for organizations has grown rapidly during the last years. Strategic communication faces the challenge to find new ways how to manage their influencer activities because established communication management concepts cannot simply be applied to influencers.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36383330"/>
      </p:ext>
    </p:extLst>
  </p:cSld>
  <p:clrMapOvr>
    <a:masterClrMapping/>
  </p:clrMapOvr>
  <mc:AlternateContent xmlns:mc="http://schemas.openxmlformats.org/markup-compatibility/2006" xmlns:p14="http://schemas.microsoft.com/office/powerpoint/2010/main">
    <mc:Choice Requires="p14">
      <p:transition p14:dur="10" advTm="175000"/>
    </mc:Choice>
    <mc:Fallback xmlns="">
      <p:transition advTm="175000"/>
    </mc:Fallback>
  </mc:AlternateContent>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10016963" cy="4293483"/>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This is due to at least two characteristics of influencer communication: </a:t>
            </a:r>
          </a:p>
          <a:p>
            <a:pPr algn="just"/>
            <a:r>
              <a:rPr lang="en-US" sz="2100" b="1" dirty="0">
                <a:solidFill>
                  <a:srgbClr val="FF0000"/>
                </a:solidFill>
                <a:latin typeface="Tajawal ExtraBold" panose="00000800000000000000" pitchFamily="2" charset="-78"/>
                <a:cs typeface="Tajawal ExtraBold" panose="00000800000000000000" pitchFamily="2" charset="-78"/>
              </a:rPr>
              <a:t>First</a:t>
            </a:r>
            <a:r>
              <a:rPr lang="en-US" sz="2100" b="1" dirty="0">
                <a:solidFill>
                  <a:srgbClr val="2D3956"/>
                </a:solidFill>
                <a:latin typeface="Tajawal ExtraBold" panose="00000800000000000000" pitchFamily="2" charset="-78"/>
                <a:cs typeface="Tajawal ExtraBold" panose="00000800000000000000" pitchFamily="2" charset="-78"/>
              </a:rPr>
              <a:t>, many influencers strive to monetize their status as micro-celebrities. </a:t>
            </a:r>
          </a:p>
          <a:p>
            <a:pPr algn="just"/>
            <a:r>
              <a:rPr lang="en-US" sz="2100" b="1" dirty="0">
                <a:solidFill>
                  <a:srgbClr val="FF0000"/>
                </a:solidFill>
                <a:latin typeface="Tajawal ExtraBold" panose="00000800000000000000" pitchFamily="2" charset="-78"/>
                <a:cs typeface="Tajawal ExtraBold" panose="00000800000000000000" pitchFamily="2" charset="-78"/>
              </a:rPr>
              <a:t>Second</a:t>
            </a:r>
            <a:r>
              <a:rPr lang="en-US" sz="2100" b="1" dirty="0">
                <a:solidFill>
                  <a:srgbClr val="2D3956"/>
                </a:solidFill>
                <a:latin typeface="Tajawal ExtraBold" panose="00000800000000000000" pitchFamily="2" charset="-78"/>
                <a:cs typeface="Tajawal ExtraBold" panose="00000800000000000000" pitchFamily="2" charset="-78"/>
              </a:rPr>
              <a:t>, influencers combine functions that different actors have fulfilled previously, e.g. creative agencies, advertising media, journalistic media, testimonial givers, and opinion leaders. This intermingling of functions in just one actor implies that routine procedures that are tailored to mono-functional actors may fall short. </a:t>
            </a:r>
          </a:p>
          <a:p>
            <a:pPr marL="342900" indent="-342900" algn="just">
              <a:buFont typeface="Wingdings" panose="05000000000000000000" pitchFamily="2" charset="2"/>
              <a:buChar char="q"/>
            </a:pPr>
            <a:r>
              <a:rPr lang="en-US" sz="2100" b="1" dirty="0">
                <a:solidFill>
                  <a:srgbClr val="0070C0"/>
                </a:solidFill>
                <a:latin typeface="Tajawal ExtraBold" panose="00000800000000000000" pitchFamily="2" charset="-78"/>
                <a:cs typeface="Tajawal ExtraBold" panose="00000800000000000000" pitchFamily="2" charset="-78"/>
              </a:rPr>
              <a:t>For example</a:t>
            </a:r>
            <a:r>
              <a:rPr lang="en-US" sz="2100" b="1" dirty="0">
                <a:solidFill>
                  <a:srgbClr val="2D3956"/>
                </a:solidFill>
                <a:latin typeface="Tajawal ExtraBold" panose="00000800000000000000" pitchFamily="2" charset="-78"/>
                <a:cs typeface="Tajawal ExtraBold" panose="00000800000000000000" pitchFamily="2" charset="-78"/>
              </a:rPr>
              <a:t>, organizations have to approach travel influencers differently than travel journalists.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Due to these two characteristics, organizations’ communication departments and their agencies are confronted with the task of adapting their routines to influencer communication or even developing new routines.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9742471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8"/>
            <a:ext cx="10238444"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Yet despite the growing importance of influencer communication, little is known about how organizations and agencies manage their influencer activities. </a:t>
            </a:r>
            <a:endParaRPr lang="en-US" sz="2100" b="1" dirty="0">
              <a:solidFill>
                <a:srgbClr val="C00000"/>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Influencers as a new voice in strategic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Early research on social media influencers has defined this stakeholder group as “third party endorser who shape audience attitudes through blogs, tweets, and the use of other social media”</a:t>
            </a:r>
          </a:p>
          <a:p>
            <a:pPr algn="just"/>
            <a:r>
              <a:rPr lang="en-US" sz="2100" b="1" dirty="0">
                <a:solidFill>
                  <a:srgbClr val="C00000"/>
                </a:solidFill>
                <a:latin typeface="Tajawal ExtraBold" panose="00000800000000000000" pitchFamily="2" charset="-78"/>
                <a:cs typeface="Tajawal ExtraBold" panose="00000800000000000000" pitchFamily="2" charset="-78"/>
              </a:rPr>
              <a:t>The Role of Internal Influencers in Communications Strategy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Many companies have long relied on external influencers, such as industry experts, analysts, and thought leaders, to communicate their message. But the rise of employee advocacy has given way to a new breed of influencers—internal influencers. These key people, located within the heart of your business, can be crucial in shaping your organization’s employee communications 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5989784"/>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0505" y="1742434"/>
            <a:ext cx="9923684"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Internal influencers are employees who can shape their colleagues’ opinions, beliefs, and behaviors. Sometimes referred to as employee influencers, these individuals are highly respected and trusted by their colleagues. By leveraging their power, internal influencers can significantly impact your company’s culture and communications.</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According to a study, 70% of employees are likelier to trust information about their company that they receive from their colleagues than from the company’s official channels. When you think about it, this makes a ton of sense. Who better to understand the decisions made by the leadership team than those directly affected by them? Who better to disseminate a new policy or initiative than someone “on the inside”?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95714466"/>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Media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with different colored lines&#10;&#10;Description automatically generated">
            <a:extLst>
              <a:ext uri="{FF2B5EF4-FFF2-40B4-BE49-F238E27FC236}">
                <a16:creationId xmlns:a16="http://schemas.microsoft.com/office/drawing/2014/main" id="{458824DA-D735-AA23-C593-45B97F1AA7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52060" y="2409631"/>
            <a:ext cx="6487878" cy="3105515"/>
          </a:xfrm>
          <a:prstGeom prst="rect">
            <a:avLst/>
          </a:prstGeom>
        </p:spPr>
      </p:pic>
    </p:spTree>
    <p:extLst>
      <p:ext uri="{BB962C8B-B14F-4D97-AF65-F5344CB8AC3E}">
        <p14:creationId xmlns:p14="http://schemas.microsoft.com/office/powerpoint/2010/main" val="421130215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432838"/>
            <a:ext cx="9795481" cy="4632037"/>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Relationships &amp; Preparation</a:t>
            </a:r>
          </a:p>
          <a:p>
            <a:pPr algn="ctr"/>
            <a:r>
              <a:rPr lang="en-US" sz="2100" b="1" dirty="0">
                <a:solidFill>
                  <a:srgbClr val="C00000"/>
                </a:solidFill>
                <a:latin typeface="Tajawal ExtraBold" panose="00000800000000000000" pitchFamily="2" charset="-78"/>
                <a:cs typeface="Tajawal ExtraBold" panose="00000800000000000000" pitchFamily="2" charset="-78"/>
              </a:rPr>
              <a:t>Good media relations begin </a:t>
            </a:r>
          </a:p>
          <a:p>
            <a:pPr algn="ctr"/>
            <a:r>
              <a:rPr lang="en-US" sz="2100" b="1" dirty="0">
                <a:solidFill>
                  <a:srgbClr val="C00000"/>
                </a:solidFill>
                <a:latin typeface="Tajawal ExtraBold" panose="00000800000000000000" pitchFamily="2" charset="-78"/>
                <a:cs typeface="Tajawal ExtraBold" panose="00000800000000000000" pitchFamily="2" charset="-78"/>
              </a:rPr>
              <a:t>long before you are contacted.</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Draft and implement a media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Educate employees on the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Identify and train a lead spokesperson.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Establish relationships with reporters.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Know your Target  Audiences.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Develop and know your Key and Secondary Messages.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Anticipate and prepare for questions.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Answer questions with your messages.</a:t>
            </a:r>
          </a:p>
          <a:p>
            <a:pPr algn="ctr"/>
            <a:r>
              <a:rPr lang="en-US" sz="2100" b="1" dirty="0">
                <a:solidFill>
                  <a:srgbClr val="C00000"/>
                </a:solidFill>
                <a:latin typeface="Tajawal ExtraBold" panose="00000800000000000000" pitchFamily="2" charset="-78"/>
                <a:cs typeface="Tajawal ExtraBold" panose="00000800000000000000" pitchFamily="2" charset="-78"/>
              </a:rPr>
              <a:t>No comment is usually no good.</a:t>
            </a:r>
          </a:p>
          <a:p>
            <a:pPr algn="ctr"/>
            <a:r>
              <a:rPr lang="en-US" sz="2100" b="1" dirty="0">
                <a:solidFill>
                  <a:srgbClr val="C00000"/>
                </a:solidFill>
                <a:latin typeface="Tajawal ExtraBold" panose="00000800000000000000" pitchFamily="2" charset="-78"/>
                <a:cs typeface="Tajawal ExtraBold" panose="00000800000000000000" pitchFamily="2" charset="-78"/>
              </a:rPr>
              <a:t>If you hide from the media, most people </a:t>
            </a:r>
          </a:p>
          <a:p>
            <a:pPr algn="ctr"/>
            <a:r>
              <a:rPr lang="en-US" sz="2100" b="1" dirty="0">
                <a:solidFill>
                  <a:srgbClr val="C00000"/>
                </a:solidFill>
                <a:latin typeface="Tajawal ExtraBold" panose="00000800000000000000" pitchFamily="2" charset="-78"/>
                <a:cs typeface="Tajawal ExtraBold" panose="00000800000000000000" pitchFamily="2" charset="-78"/>
              </a:rPr>
              <a:t>will suspect that you have something to hide.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26992520"/>
      </p:ext>
    </p:extLst>
  </p:cSld>
  <p:clrMapOvr>
    <a:masterClrMapping/>
  </p:clrMapOvr>
  <mc:AlternateContent xmlns:mc="http://schemas.openxmlformats.org/markup-compatibility/2006" xmlns:p14="http://schemas.microsoft.com/office/powerpoint/2010/main">
    <mc:Choice Requires="p14">
      <p:transition p14:dur="10" advTm="203000"/>
    </mc:Choice>
    <mc:Fallback xmlns="">
      <p:transition advTm="203000"/>
    </mc:Fallback>
  </mc:AlternateContent>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66254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to Do When a Reporter Calls :</a:t>
            </a:r>
          </a:p>
          <a:p>
            <a:pPr algn="just"/>
            <a:r>
              <a:rPr lang="en-US" sz="2100" b="1" dirty="0">
                <a:solidFill>
                  <a:srgbClr val="2D3956"/>
                </a:solidFill>
                <a:latin typeface="Tajawal ExtraBold" panose="00000800000000000000" pitchFamily="2" charset="-78"/>
                <a:cs typeface="Tajawal ExtraBold" panose="00000800000000000000" pitchFamily="2" charset="-78"/>
              </a:rPr>
              <a:t>Immediately</a:t>
            </a:r>
          </a:p>
          <a:p>
            <a:pPr algn="just"/>
            <a:r>
              <a:rPr lang="en-US" sz="2100" b="1" dirty="0">
                <a:solidFill>
                  <a:srgbClr val="2D3956"/>
                </a:solidFill>
                <a:latin typeface="Tajawal ExtraBold" panose="00000800000000000000" pitchFamily="2" charset="-78"/>
                <a:cs typeface="Tajawal ExtraBold" panose="00000800000000000000" pitchFamily="2" charset="-78"/>
              </a:rPr>
              <a:t>WHO is calling?</a:t>
            </a:r>
          </a:p>
          <a:p>
            <a:pPr algn="just"/>
            <a:r>
              <a:rPr lang="en-US" sz="2100" b="1" dirty="0">
                <a:solidFill>
                  <a:srgbClr val="2D3956"/>
                </a:solidFill>
                <a:latin typeface="Tajawal ExtraBold" panose="00000800000000000000" pitchFamily="2" charset="-78"/>
                <a:cs typeface="Tajawal ExtraBold" panose="00000800000000000000" pitchFamily="2" charset="-78"/>
              </a:rPr>
              <a:t>Get a name, title, media outlet, deadline.</a:t>
            </a:r>
          </a:p>
          <a:p>
            <a:pPr algn="just"/>
            <a:r>
              <a:rPr lang="en-US" sz="2100" b="1" dirty="0">
                <a:solidFill>
                  <a:srgbClr val="2D3956"/>
                </a:solidFill>
                <a:latin typeface="Tajawal ExtraBold" panose="00000800000000000000" pitchFamily="2" charset="-78"/>
                <a:cs typeface="Tajawal ExtraBold" panose="00000800000000000000" pitchFamily="2" charset="-78"/>
              </a:rPr>
              <a:t>Try to get a “time out”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Decide who will speak to the reporter</a:t>
            </a:r>
          </a:p>
          <a:p>
            <a:pPr algn="just"/>
            <a:r>
              <a:rPr lang="en-US" sz="2100" b="1" dirty="0">
                <a:solidFill>
                  <a:srgbClr val="2D3956"/>
                </a:solidFill>
                <a:latin typeface="Tajawal ExtraBold" panose="00000800000000000000" pitchFamily="2" charset="-78"/>
                <a:cs typeface="Tajawal ExtraBold" panose="00000800000000000000" pitchFamily="2" charset="-78"/>
              </a:rPr>
              <a:t>Decide your key messages</a:t>
            </a:r>
          </a:p>
          <a:p>
            <a:pPr algn="just"/>
            <a:r>
              <a:rPr lang="en-US" sz="2100" b="1" dirty="0">
                <a:solidFill>
                  <a:srgbClr val="2D3956"/>
                </a:solidFill>
                <a:latin typeface="Tajawal ExtraBold" panose="00000800000000000000" pitchFamily="2" charset="-78"/>
                <a:cs typeface="Tajawal ExtraBold" panose="00000800000000000000" pitchFamily="2" charset="-78"/>
              </a:rPr>
              <a:t>Think of likely questions…write them down</a:t>
            </a:r>
          </a:p>
          <a:p>
            <a:pPr algn="just"/>
            <a:r>
              <a:rPr lang="en-US" sz="2100" b="1" dirty="0">
                <a:solidFill>
                  <a:srgbClr val="2D3956"/>
                </a:solidFill>
                <a:latin typeface="Tajawal ExtraBold" panose="00000800000000000000" pitchFamily="2" charset="-78"/>
                <a:cs typeface="Tajawal ExtraBold" panose="00000800000000000000" pitchFamily="2" charset="-78"/>
              </a:rPr>
              <a:t>Rehearse, at least mentally</a:t>
            </a:r>
          </a:p>
          <a:p>
            <a:pPr algn="just"/>
            <a:endParaRPr lang="en-US" sz="21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3965471"/>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Your Target Audiences/Publics:</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2D3956"/>
                </a:solidFill>
                <a:latin typeface="Tajawal ExtraBold" panose="00000800000000000000" pitchFamily="2" charset="-78"/>
                <a:cs typeface="Tajawal ExtraBold" panose="00000800000000000000" pitchFamily="2" charset="-78"/>
              </a:rPr>
              <a:t>If you say something publicly </a:t>
            </a:r>
          </a:p>
          <a:p>
            <a:pPr algn="ctr"/>
            <a:r>
              <a:rPr lang="en-US" sz="2800" b="1" u="sng" dirty="0">
                <a:solidFill>
                  <a:srgbClr val="C00000"/>
                </a:solidFill>
                <a:latin typeface="Tajawal ExtraBold" panose="00000800000000000000" pitchFamily="2" charset="-78"/>
                <a:cs typeface="Tajawal ExtraBold" panose="00000800000000000000" pitchFamily="2" charset="-78"/>
              </a:rPr>
              <a:t>Who </a:t>
            </a:r>
          </a:p>
          <a:p>
            <a:pPr algn="ctr"/>
            <a:r>
              <a:rPr lang="en-US" sz="2800" b="1" dirty="0">
                <a:solidFill>
                  <a:srgbClr val="2D3956"/>
                </a:solidFill>
                <a:latin typeface="Tajawal ExtraBold" panose="00000800000000000000" pitchFamily="2" charset="-78"/>
                <a:cs typeface="Tajawal ExtraBold" panose="00000800000000000000" pitchFamily="2" charset="-78"/>
              </a:rPr>
              <a:t>will hear it and</a:t>
            </a:r>
          </a:p>
          <a:p>
            <a:pPr algn="ctr"/>
            <a:r>
              <a:rPr lang="en-US" sz="2800" b="1" u="sng" dirty="0">
                <a:solidFill>
                  <a:srgbClr val="C00000"/>
                </a:solidFill>
                <a:latin typeface="Tajawal ExtraBold" panose="00000800000000000000" pitchFamily="2" charset="-78"/>
                <a:cs typeface="Tajawal ExtraBold" panose="00000800000000000000" pitchFamily="2" charset="-78"/>
              </a:rPr>
              <a:t>How</a:t>
            </a:r>
            <a:r>
              <a:rPr lang="en-US" sz="2800" b="1" u="sng" dirty="0">
                <a:solidFill>
                  <a:srgbClr val="2D3956"/>
                </a:solidFill>
                <a:latin typeface="Tajawal ExtraBold" panose="00000800000000000000" pitchFamily="2" charset="-78"/>
                <a:cs typeface="Tajawal ExtraBold" panose="00000800000000000000" pitchFamily="2" charset="-78"/>
              </a:rPr>
              <a:t> </a:t>
            </a:r>
          </a:p>
          <a:p>
            <a:pPr algn="ctr"/>
            <a:r>
              <a:rPr lang="en-US" sz="2800" b="1" dirty="0">
                <a:solidFill>
                  <a:srgbClr val="2D3956"/>
                </a:solidFill>
                <a:latin typeface="Tajawal ExtraBold" panose="00000800000000000000" pitchFamily="2" charset="-78"/>
                <a:cs typeface="Tajawal ExtraBold" panose="00000800000000000000" pitchFamily="2" charset="-78"/>
              </a:rPr>
              <a:t>will it affect them?</a:t>
            </a:r>
          </a:p>
          <a:p>
            <a:pPr algn="ctr"/>
            <a:r>
              <a:rPr lang="en-US" sz="21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general public (current, past and future clients)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Regulators and legislators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Employees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media </a:t>
            </a:r>
          </a:p>
          <a:p>
            <a:pPr algn="just"/>
            <a:endParaRPr lang="en-US" sz="21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65318346"/>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201150"/>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What you say will have an effect on each target audience. </a:t>
            </a:r>
          </a:p>
          <a:p>
            <a:pPr algn="just"/>
            <a:r>
              <a:rPr lang="en-US" sz="2400" b="1" dirty="0">
                <a:solidFill>
                  <a:srgbClr val="C00000"/>
                </a:solidFill>
                <a:latin typeface="Tajawal ExtraBold" panose="00000800000000000000" pitchFamily="2" charset="-78"/>
                <a:cs typeface="Tajawal ExtraBold" panose="00000800000000000000" pitchFamily="2" charset="-78"/>
              </a:rPr>
              <a:t>So, what do you say? </a:t>
            </a:r>
          </a:p>
          <a:p>
            <a:pPr lvl="1" algn="just"/>
            <a:r>
              <a:rPr lang="en-US" sz="2200" b="1" dirty="0">
                <a:solidFill>
                  <a:srgbClr val="0070C0"/>
                </a:solidFill>
                <a:latin typeface="Tajawal ExtraBold" panose="00000800000000000000" pitchFamily="2" charset="-78"/>
                <a:cs typeface="Tajawal ExtraBold" panose="00000800000000000000" pitchFamily="2" charset="-78"/>
              </a:rPr>
              <a:t>Key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is applicable to any audience.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should register an immediate impression.</a:t>
            </a:r>
          </a:p>
          <a:p>
            <a:pPr lvl="1" algn="just"/>
            <a:r>
              <a:rPr lang="en-US" sz="2200" b="1" dirty="0">
                <a:solidFill>
                  <a:srgbClr val="0070C0"/>
                </a:solidFill>
                <a:latin typeface="Tajawal ExtraBold" panose="00000800000000000000" pitchFamily="2" charset="-78"/>
                <a:cs typeface="Tajawal ExtraBold" panose="00000800000000000000" pitchFamily="2" charset="-78"/>
              </a:rPr>
              <a:t>Secondary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Secondary Messages are customized for specific audiences.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Develop your messages before you talk with a reporter.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Rehearse and repeat them during the interview, no matter the question.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25304234"/>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58587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Appearance is critical ?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Studies show upwards of 75 percent of information comes from the eyes – much less from the ears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Need to look the role</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Professional</a:t>
            </a:r>
          </a:p>
          <a:p>
            <a:pPr marL="0" lvl="1" algn="just"/>
            <a:r>
              <a:rPr lang="en-US" sz="2600" b="1" dirty="0">
                <a:solidFill>
                  <a:srgbClr val="C00000"/>
                </a:solidFill>
                <a:cs typeface="Tajawal ExtraBold" panose="00000800000000000000" pitchFamily="2" charset="-78"/>
              </a:rPr>
              <a:t>Execution</a:t>
            </a:r>
          </a:p>
          <a:p>
            <a:pPr lvl="1" algn="just"/>
            <a:r>
              <a:rPr lang="en-US" sz="2200" b="1" dirty="0">
                <a:solidFill>
                  <a:srgbClr val="2D3956"/>
                </a:solidFill>
                <a:latin typeface="Tajawal ExtraBold" panose="00000800000000000000" pitchFamily="2" charset="-78"/>
                <a:cs typeface="Tajawal ExtraBold" panose="00000800000000000000" pitchFamily="2" charset="-78"/>
              </a:rPr>
              <a:t>Be brief. </a:t>
            </a:r>
          </a:p>
          <a:p>
            <a:pPr lvl="1" algn="just"/>
            <a:r>
              <a:rPr lang="en-US" sz="2200" b="1" dirty="0">
                <a:solidFill>
                  <a:srgbClr val="2D3956"/>
                </a:solidFill>
                <a:latin typeface="Tajawal ExtraBold" panose="00000800000000000000" pitchFamily="2" charset="-78"/>
                <a:cs typeface="Tajawal ExtraBold" panose="00000800000000000000" pitchFamily="2" charset="-78"/>
              </a:rPr>
              <a:t>Get your key messages across early and frequently.</a:t>
            </a:r>
          </a:p>
          <a:p>
            <a:pPr lvl="1" algn="just"/>
            <a:r>
              <a:rPr lang="en-US" sz="2200" b="1" dirty="0">
                <a:solidFill>
                  <a:srgbClr val="2D3956"/>
                </a:solidFill>
                <a:latin typeface="Tajawal ExtraBold" panose="00000800000000000000" pitchFamily="2" charset="-78"/>
                <a:cs typeface="Tajawal ExtraBold" panose="00000800000000000000" pitchFamily="2" charset="-78"/>
              </a:rPr>
              <a:t>Know when to stop talking.</a:t>
            </a:r>
          </a:p>
          <a:p>
            <a:pPr lvl="1" algn="just"/>
            <a:r>
              <a:rPr lang="en-US" sz="2200" b="1" dirty="0">
                <a:solidFill>
                  <a:srgbClr val="2D3956"/>
                </a:solidFill>
                <a:latin typeface="Tajawal ExtraBold" panose="00000800000000000000" pitchFamily="2" charset="-78"/>
                <a:cs typeface="Tajawal ExtraBold" panose="00000800000000000000" pitchFamily="2" charset="-78"/>
              </a:rPr>
              <a:t>Do not speculate.</a:t>
            </a:r>
          </a:p>
          <a:p>
            <a:pPr lvl="1" algn="just"/>
            <a:r>
              <a:rPr lang="en-US" sz="2200" b="1" dirty="0">
                <a:solidFill>
                  <a:srgbClr val="2D3956"/>
                </a:solidFill>
                <a:latin typeface="Tajawal ExtraBold" panose="00000800000000000000" pitchFamily="2" charset="-78"/>
                <a:cs typeface="Tajawal ExtraBold" panose="00000800000000000000" pitchFamily="2" charset="-78"/>
              </a:rPr>
              <a:t>Avoid sarcasm.</a:t>
            </a:r>
          </a:p>
          <a:p>
            <a:pPr lvl="1"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82298711"/>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015266"/>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endParaRPr lang="en-US" sz="2600" b="1" dirty="0">
              <a:solidFill>
                <a:srgbClr val="C00000"/>
              </a:solidFill>
              <a:cs typeface="Tajawal ExtraBold" panose="00000800000000000000" pitchFamily="2" charset="-78"/>
            </a:endParaRPr>
          </a:p>
          <a:p>
            <a:pPr marL="0" lvl="1" algn="just">
              <a:lnSpc>
                <a:spcPct val="150000"/>
              </a:lnSpc>
            </a:pPr>
            <a:r>
              <a:rPr lang="en-US" sz="2600" b="1" dirty="0">
                <a:solidFill>
                  <a:srgbClr val="C00000"/>
                </a:solidFill>
                <a:cs typeface="Tajawal ExtraBold" panose="00000800000000000000" pitchFamily="2" charset="-78"/>
              </a:rPr>
              <a:t>Execution</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Always tell the truth. </a:t>
            </a:r>
            <a:r>
              <a:rPr lang="en-US" sz="2200" b="1" dirty="0">
                <a:solidFill>
                  <a:srgbClr val="FF0000"/>
                </a:solidFill>
                <a:latin typeface="Tajawal ExtraBold" panose="00000800000000000000" pitchFamily="2" charset="-78"/>
                <a:cs typeface="Tajawal ExtraBold" panose="00000800000000000000" pitchFamily="2" charset="-78"/>
              </a:rPr>
              <a:t>NEVER </a:t>
            </a:r>
            <a:r>
              <a:rPr lang="en-US" sz="2200" b="1" dirty="0">
                <a:solidFill>
                  <a:srgbClr val="2D3956"/>
                </a:solidFill>
                <a:latin typeface="Tajawal ExtraBold" panose="00000800000000000000" pitchFamily="2" charset="-78"/>
                <a:cs typeface="Tajawal ExtraBold" panose="00000800000000000000" pitchFamily="2" charset="-78"/>
              </a:rPr>
              <a:t>lie to a reporter!</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Keep your cool.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Be positive, not negative.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Avoid slang language.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Build bridges from loaded questions to informative answers.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Repeat your key messages before you conclude.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5788210"/>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068871"/>
          </a:xfrm>
          <a:prstGeom prst="rect">
            <a:avLst/>
          </a:prstGeom>
          <a:noFill/>
        </p:spPr>
        <p:txBody>
          <a:bodyPr wrap="square" rtlCol="0">
            <a:spAutoFit/>
          </a:bodyPr>
          <a:lstStyle/>
          <a:p>
            <a:pPr marL="0" lvl="1" algn="just"/>
            <a:r>
              <a:rPr lang="en-US" sz="2800" b="1" dirty="0">
                <a:solidFill>
                  <a:srgbClr val="C00000"/>
                </a:solidFill>
                <a:latin typeface="Tajawal ExtraBold" panose="00000800000000000000" pitchFamily="2" charset="-78"/>
                <a:cs typeface="Tajawal ExtraBold" panose="00000800000000000000" pitchFamily="2" charset="-78"/>
              </a:rPr>
              <a:t>Evaluation </a:t>
            </a:r>
            <a:endParaRPr lang="en-US" sz="2800" b="1" dirty="0">
              <a:solidFill>
                <a:srgbClr val="2D3956"/>
              </a:solidFill>
              <a:latin typeface="Tajawal ExtraBold" panose="00000800000000000000" pitchFamily="2" charset="-78"/>
              <a:cs typeface="Tajawal ExtraBold" panose="00000800000000000000" pitchFamily="2" charset="-78"/>
            </a:endParaRP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1. Read your clips; watch newscasts.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2. Be critical of your performance.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3. Check your quotes — accurate or inaccurate?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4  Make corrections, if necessary.</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5. Commend accuracy.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6. Follow up in writing.</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7. All correspondence on an issue must be consistent.</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8. Send copies of the stories that support your messages to your key audiences.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0357224"/>
      </p:ext>
    </p:extLst>
  </p:cSld>
  <p:clrMapOvr>
    <a:masterClrMapping/>
  </p:clrMapOvr>
  <mc:AlternateContent xmlns:mc="http://schemas.openxmlformats.org/markup-compatibility/2006" xmlns:p14="http://schemas.microsoft.com/office/powerpoint/2010/main">
    <mc:Choice Requires="p14">
      <p:transition p14:dur="10" advTm="118000"/>
    </mc:Choice>
    <mc:Fallback xmlns="">
      <p:transition advTm="118000"/>
    </mc:Fallback>
  </mc:AlternateContent>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541233"/>
            <a:ext cx="8067545" cy="646331"/>
          </a:xfrm>
          <a:prstGeom prst="rect">
            <a:avLst/>
          </a:prstGeom>
          <a:noFill/>
        </p:spPr>
        <p:txBody>
          <a:bodyPr wrap="square" rtlCol="0">
            <a:spAutoFit/>
          </a:bodyPr>
          <a:lstStyle/>
          <a:p>
            <a:pPr algn="ctr"/>
            <a:r>
              <a:rPr lang="en-US" sz="3600" b="1" dirty="0">
                <a:solidFill>
                  <a:srgbClr val="2E3957"/>
                </a:solidFill>
                <a:latin typeface="Tajawal ExtraBold" panose="00000800000000000000" pitchFamily="2" charset="-78"/>
                <a:cs typeface="Tajawal ExtraBold" panose="00000800000000000000" pitchFamily="2" charset="-78"/>
              </a:rPr>
              <a:t>Communicating on Social Channels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erson sitting on the floor with a computer and a group of people&#10;&#10;Description automatically generated">
            <a:extLst>
              <a:ext uri="{FF2B5EF4-FFF2-40B4-BE49-F238E27FC236}">
                <a16:creationId xmlns:a16="http://schemas.microsoft.com/office/drawing/2014/main" id="{E4AE2D6C-42ED-50A5-401D-830D86F13107}"/>
              </a:ext>
            </a:extLst>
          </p:cNvPr>
          <p:cNvPicPr>
            <a:picLocks noChangeAspect="1"/>
          </p:cNvPicPr>
          <p:nvPr/>
        </p:nvPicPr>
        <p:blipFill rotWithShape="1">
          <a:blip r:embed="rId7">
            <a:extLst>
              <a:ext uri="{28A0092B-C50C-407E-A947-70E740481C1C}">
                <a14:useLocalDpi xmlns:a14="http://schemas.microsoft.com/office/drawing/2010/main" val="0"/>
              </a:ext>
            </a:extLst>
          </a:blip>
          <a:srcRect l="14145" r="12387"/>
          <a:stretch/>
        </p:blipFill>
        <p:spPr>
          <a:xfrm>
            <a:off x="2963929" y="2187564"/>
            <a:ext cx="6508201" cy="3328876"/>
          </a:xfrm>
          <a:prstGeom prst="rect">
            <a:avLst/>
          </a:prstGeom>
        </p:spPr>
      </p:pic>
    </p:spTree>
    <p:extLst>
      <p:ext uri="{BB962C8B-B14F-4D97-AF65-F5344CB8AC3E}">
        <p14:creationId xmlns:p14="http://schemas.microsoft.com/office/powerpoint/2010/main" val="427948355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Social media are internet-based technologies that allow collaboration and information sharing. Importantly, social media enables the two-way flow of information where the public can contribute to content development and sharing. Social media technologies are often referred to as web 2.0 technologies as they move from a one-way dissemination model of information sharing to an interactive environment where communication and conversations flow in multiple directions.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relationship between social media and crisis communications is an interesting and somehow controversial topic. While it is undeniable that social media platforms represent useful low-cost tools, their use during a crisis carries a number of risks that we must consider carefully. Nowadays, organizations cannot avoid having a social media footprint and, whether they like it or not, building a strong social media presence can make a difference during 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03070529"/>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85733" y="5701565"/>
            <a:ext cx="3813892" cy="261610"/>
          </a:xfrm>
          <a:prstGeom prst="rect">
            <a:avLst/>
          </a:prstGeom>
          <a:noFill/>
        </p:spPr>
        <p:txBody>
          <a:bodyPr wrap="square" rtlCol="0">
            <a:spAutoFit/>
          </a:bodyPr>
          <a:lstStyle/>
          <a:p>
            <a:pPr algn="just"/>
            <a:r>
              <a:rPr lang="en-US" sz="1100" b="1" i="1" dirty="0">
                <a:solidFill>
                  <a:srgbClr val="2D3956"/>
                </a:solidFill>
                <a:latin typeface="Tajawal ExtraBold" panose="00000800000000000000" pitchFamily="2" charset="-78"/>
                <a:cs typeface="Tajawal ExtraBold" panose="00000800000000000000" pitchFamily="2" charset="-78"/>
              </a:rPr>
              <a:t>Social Media in Crisis Communications Report 2020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4201516-C78A-2BE3-2916-1AB90D4B7A93}"/>
              </a:ext>
            </a:extLst>
          </p:cNvPr>
          <p:cNvPicPr>
            <a:picLocks noChangeAspect="1"/>
          </p:cNvPicPr>
          <p:nvPr/>
        </p:nvPicPr>
        <p:blipFill>
          <a:blip r:embed="rId9">
            <a:lum contrast="20000"/>
          </a:blip>
          <a:stretch>
            <a:fillRect/>
          </a:stretch>
        </p:blipFill>
        <p:spPr>
          <a:xfrm>
            <a:off x="1591071" y="1634844"/>
            <a:ext cx="3426594" cy="1929865"/>
          </a:xfrm>
          <a:prstGeom prst="rect">
            <a:avLst/>
          </a:prstGeom>
        </p:spPr>
      </p:pic>
      <p:pic>
        <p:nvPicPr>
          <p:cNvPr id="10" name="Picture 9">
            <a:extLst>
              <a:ext uri="{FF2B5EF4-FFF2-40B4-BE49-F238E27FC236}">
                <a16:creationId xmlns:a16="http://schemas.microsoft.com/office/drawing/2014/main" id="{8AF2A17D-367F-5977-83C0-52E3F50154A4}"/>
              </a:ext>
            </a:extLst>
          </p:cNvPr>
          <p:cNvPicPr>
            <a:picLocks noChangeAspect="1"/>
          </p:cNvPicPr>
          <p:nvPr/>
        </p:nvPicPr>
        <p:blipFill>
          <a:blip r:embed="rId10">
            <a:lum contrast="20000"/>
          </a:blip>
          <a:stretch>
            <a:fillRect/>
          </a:stretch>
        </p:blipFill>
        <p:spPr>
          <a:xfrm>
            <a:off x="8073679" y="1585453"/>
            <a:ext cx="3407343" cy="3623912"/>
          </a:xfrm>
          <a:prstGeom prst="rect">
            <a:avLst/>
          </a:prstGeom>
        </p:spPr>
      </p:pic>
      <p:pic>
        <p:nvPicPr>
          <p:cNvPr id="12" name="Picture 11">
            <a:extLst>
              <a:ext uri="{FF2B5EF4-FFF2-40B4-BE49-F238E27FC236}">
                <a16:creationId xmlns:a16="http://schemas.microsoft.com/office/drawing/2014/main" id="{4E0DFD9A-CCE9-29AD-52A0-5885CBFB882F}"/>
              </a:ext>
            </a:extLst>
          </p:cNvPr>
          <p:cNvPicPr>
            <a:picLocks noChangeAspect="1"/>
          </p:cNvPicPr>
          <p:nvPr/>
        </p:nvPicPr>
        <p:blipFill>
          <a:blip r:embed="rId11">
            <a:lum contrast="20000"/>
          </a:blip>
          <a:stretch>
            <a:fillRect/>
          </a:stretch>
        </p:blipFill>
        <p:spPr>
          <a:xfrm>
            <a:off x="1591071" y="3608748"/>
            <a:ext cx="3426594" cy="2257124"/>
          </a:xfrm>
          <a:prstGeom prst="rect">
            <a:avLst/>
          </a:prstGeom>
        </p:spPr>
      </p:pic>
      <p:pic>
        <p:nvPicPr>
          <p:cNvPr id="14" name="Picture 13">
            <a:extLst>
              <a:ext uri="{FF2B5EF4-FFF2-40B4-BE49-F238E27FC236}">
                <a16:creationId xmlns:a16="http://schemas.microsoft.com/office/drawing/2014/main" id="{22308334-352B-434B-7F9B-4D7861333211}"/>
              </a:ext>
            </a:extLst>
          </p:cNvPr>
          <p:cNvPicPr>
            <a:picLocks noChangeAspect="1"/>
          </p:cNvPicPr>
          <p:nvPr/>
        </p:nvPicPr>
        <p:blipFill>
          <a:blip r:embed="rId12">
            <a:lum contrast="20000"/>
          </a:blip>
          <a:stretch>
            <a:fillRect/>
          </a:stretch>
        </p:blipFill>
        <p:spPr>
          <a:xfrm>
            <a:off x="5185611" y="1662456"/>
            <a:ext cx="2656573" cy="3546909"/>
          </a:xfrm>
          <a:prstGeom prst="rect">
            <a:avLst/>
          </a:prstGeom>
        </p:spPr>
      </p:pic>
    </p:spTree>
    <p:extLst>
      <p:ext uri="{BB962C8B-B14F-4D97-AF65-F5344CB8AC3E}">
        <p14:creationId xmlns:p14="http://schemas.microsoft.com/office/powerpoint/2010/main" val="1363681522"/>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majority (72%) of organizations rely on social media to communicate or gather information during a disruptive event. Most respondents revealed during a series of in-depth interviews that they monitor a wealth of threats, including reputation damage. While most of them perform this function internally, two stated that their organizations employ a third party to take care of social media monitoring. Out of the interviewees who analyze social media, nearly two-thirds use specific software to do so, while the remaining third adopt manual monitoring.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report highlights the attractiveness of social media for crisis communications, due to low costs and staff familiarity with them, among others. Further, professionals think that social media has a responsibility in guaranteeing a reliable service during an incident. Nearly half of the sample rely on social media to the extent which, in case these were unavailable, their crisis communications capabilities would be seriously limited.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0651030"/>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Crisis Scenario Planning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looking at a screen&#10;&#10;Description automatically generated">
            <a:extLst>
              <a:ext uri="{FF2B5EF4-FFF2-40B4-BE49-F238E27FC236}">
                <a16:creationId xmlns:a16="http://schemas.microsoft.com/office/drawing/2014/main" id="{0E19BB86-4EE6-95ED-A398-AC4218A8731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86140" y="1757549"/>
            <a:ext cx="3636297" cy="3789727"/>
          </a:xfrm>
          <a:prstGeom prst="rect">
            <a:avLst/>
          </a:prstGeom>
        </p:spPr>
      </p:pic>
    </p:spTree>
    <p:extLst>
      <p:ext uri="{BB962C8B-B14F-4D97-AF65-F5344CB8AC3E}">
        <p14:creationId xmlns:p14="http://schemas.microsoft.com/office/powerpoint/2010/main" val="4079926015"/>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crisis is the ultimate unplanned activity and the ultimate test for managers. In a time of crisis, conventional management practices are inadequate and ways of responding usually insufficient. A communications practitioner with global experience, details a well-managed crisis response that will leave stakeholders with a favorable impression and renewed confidence in the affected company.</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1. Crisis prevention: The case for issues management</a:t>
            </a: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first task is to identify crisis risks or to recognize a crisis when it breaks out. From a communications standpoint, a crisis is a business or organizational problem that is exposed to public attention, and that threatens a company’s reputation and its ability to conduct business.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Although some risks are beyond a company’s control, others can be foreseen.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2667800"/>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56587"/>
            <a:ext cx="10238443"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i="1" dirty="0">
                <a:solidFill>
                  <a:srgbClr val="C00000"/>
                </a:solidFill>
                <a:latin typeface="Tajawal ExtraBold" panose="00000800000000000000" pitchFamily="2" charset="-78"/>
                <a:cs typeface="Tajawal ExtraBold" panose="00000800000000000000" pitchFamily="2" charset="-78"/>
              </a:rPr>
              <a:t>Research shows that the vast majority of crises arise when companies fail to identify a potentially contentious issue at an earlier, more benign stage, and to develop a plan of action to manage the issue before the issue manages them.</a:t>
            </a:r>
          </a:p>
          <a:p>
            <a:pPr algn="just"/>
            <a:r>
              <a:rPr lang="en-US" sz="1900" b="1" dirty="0">
                <a:solidFill>
                  <a:srgbClr val="0070C0"/>
                </a:solidFill>
                <a:latin typeface="Tajawal ExtraBold" panose="00000800000000000000" pitchFamily="2" charset="-78"/>
                <a:cs typeface="Tajawal ExtraBold" panose="00000800000000000000" pitchFamily="2" charset="-78"/>
              </a:rPr>
              <a:t>Creating a crisis communications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 issues audit becomes the front end of a company’s crisis communications plan, and arguably, the most important document in the plan. As a complement to a company’s emergency procedures, the crisis plan should contain detailed communications response procedures in the event that any of the potential crises identified in the communications audit, or unforeseen external events, come to pass.</a:t>
            </a:r>
          </a:p>
          <a:p>
            <a:pPr algn="just"/>
            <a:r>
              <a:rPr lang="en-US" sz="1900" b="1" dirty="0">
                <a:solidFill>
                  <a:srgbClr val="0070C0"/>
                </a:solidFill>
                <a:latin typeface="Tajawal ExtraBold" panose="00000800000000000000" pitchFamily="2" charset="-78"/>
                <a:cs typeface="Tajawal ExtraBold" panose="00000800000000000000" pitchFamily="2" charset="-78"/>
              </a:rPr>
              <a:t>Testing the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In order to ensure that the messages contained in the crisis plan are delivered effectively and with credibility, and that the plan can be carried out, it needs to be tested. This is where crisis training and simulations come in, as well as media training.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60637147"/>
      </p:ext>
    </p:extLst>
  </p:cSld>
  <p:clrMapOvr>
    <a:masterClrMapping/>
  </p:clrMapOvr>
  <mc:AlternateContent xmlns:mc="http://schemas.openxmlformats.org/markup-compatibility/2006" xmlns:p14="http://schemas.microsoft.com/office/powerpoint/2010/main">
    <mc:Choice Requires="p14">
      <p:transition p14:dur="10" advTm="146000"/>
    </mc:Choice>
    <mc:Fallback xmlns="">
      <p:transition advTm="146000"/>
    </mc:Fallback>
  </mc:AlternateContent>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22420"/>
            <a:ext cx="10143440" cy="3970318"/>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2. Crisis Management: “Plan for the worst; hope for the best”</a:t>
            </a:r>
          </a:p>
          <a:p>
            <a:pPr algn="just"/>
            <a:endParaRPr lang="en-US" sz="2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Despite the best planning and foresight, organizations inevitably find themselves in a crisis from time to time.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Research has discovered common internal reactions when the issue first breaks.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Before the company knows about the incident, cameras are on the scene. In the absence of real information, an organization cannot respond meaningfully. However, that doesn’t stop media from reporting on it live, minute by minute.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As events escalate, management senses a loss of control over the issue.</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54831148"/>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3170" y="1527837"/>
            <a:ext cx="9794643" cy="4293483"/>
          </a:xfrm>
          <a:prstGeom prst="rect">
            <a:avLst/>
          </a:prstGeom>
          <a:noFill/>
        </p:spPr>
        <p:txBody>
          <a:bodyPr wrap="square" rtlCol="0">
            <a:spAutoFit/>
          </a:bodyPr>
          <a:lstStyle/>
          <a:p>
            <a:pPr algn="just"/>
            <a:r>
              <a:rPr lang="en-US" sz="2100" b="1" dirty="0">
                <a:solidFill>
                  <a:srgbClr val="0070C0"/>
                </a:solidFill>
                <a:latin typeface="Tajawal ExtraBold" panose="00000800000000000000" pitchFamily="2" charset="-78"/>
                <a:cs typeface="Tajawal ExtraBold" panose="00000800000000000000" pitchFamily="2" charset="-78"/>
              </a:rPr>
              <a:t>Assessing a crisis</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One of the most vital skills a company can possess is the ability to determine if, when and at what level of importance a crisis has struck:</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this a crisis, or is it simply a continuing business problem coming to the surface?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it confined to a local area, or does it have the potential to become a situation of national or international importance?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Has someone verified the incident or crisis?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are the legal implications?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level of resources will be required to manage it?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7083383"/>
      </p:ext>
    </p:extLst>
  </p:cSld>
  <p:clrMapOvr>
    <a:masterClrMapping/>
  </p:clrMapOvr>
  <mc:AlternateContent xmlns:mc="http://schemas.openxmlformats.org/markup-compatibility/2006" xmlns:p14="http://schemas.microsoft.com/office/powerpoint/2010/main">
    <mc:Choice Requires="p14">
      <p:transition p14:dur="10" advTm="131000"/>
    </mc:Choice>
    <mc:Fallback xmlns="">
      <p:transition advTm="131000"/>
    </mc:Fallback>
  </mc:AlternateContent>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3170" y="1527837"/>
            <a:ext cx="9794643" cy="3323987"/>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3. Crisis recovery: Regaining trust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company should examine the impact the incident has had on its brand(s) and reputation. If the brand has taken a hit, a company may need to give consumers a reason to trust them again.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Companies should consider a broad range of potential communication initiatives to restore trust and loyalty.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Public opinion surveys can track changes in attitudes towards a company in the weeks and months after reputation-focused programs are launched.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8551420"/>
      </p:ext>
    </p:extLst>
  </p:cSld>
  <p:clrMapOvr>
    <a:masterClrMapping/>
  </p:clrMapOvr>
  <mc:AlternateContent xmlns:mc="http://schemas.openxmlformats.org/markup-compatibility/2006" xmlns:p14="http://schemas.microsoft.com/office/powerpoint/2010/main">
    <mc:Choice Requires="p14">
      <p:transition p14:dur="10" advTm="119100"/>
    </mc:Choice>
    <mc:Fallback xmlns="">
      <p:transition advTm="119100"/>
    </mc:Fallback>
  </mc:AlternateContent>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Ten rules for crisis management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hand holding a pen&#10;&#10;Description automatically generated">
            <a:extLst>
              <a:ext uri="{FF2B5EF4-FFF2-40B4-BE49-F238E27FC236}">
                <a16:creationId xmlns:a16="http://schemas.microsoft.com/office/drawing/2014/main" id="{91114308-042A-8450-66B2-E2A1E2DFB37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57008" y="2762158"/>
            <a:ext cx="4690752" cy="2741158"/>
          </a:xfrm>
          <a:prstGeom prst="rect">
            <a:avLst/>
          </a:prstGeom>
        </p:spPr>
      </p:pic>
    </p:spTree>
    <p:extLst>
      <p:ext uri="{BB962C8B-B14F-4D97-AF65-F5344CB8AC3E}">
        <p14:creationId xmlns:p14="http://schemas.microsoft.com/office/powerpoint/2010/main" val="126094572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8912" y="1386622"/>
            <a:ext cx="9794643" cy="3046988"/>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1. Respect the role of the media.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media are not the enemy; they have direct access to the audiences you need to reach. Rather than avoiding media, use them as a channel to communicate key messages. Prepare a statement that includes the confirmed facts; communicate what the company is doing and provide background information.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85804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76914"/>
            <a:ext cx="9794643"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2. Communicate, communicate, communicate. </a:t>
            </a:r>
          </a:p>
          <a:p>
            <a:pPr algn="just"/>
            <a:r>
              <a:rPr lang="en-US" sz="2200" b="1" dirty="0">
                <a:solidFill>
                  <a:srgbClr val="2D3956"/>
                </a:solidFill>
                <a:latin typeface="Tajawal ExtraBold" panose="00000800000000000000" pitchFamily="2" charset="-78"/>
                <a:cs typeface="Tajawal ExtraBold" panose="00000800000000000000" pitchFamily="2" charset="-78"/>
              </a:rPr>
              <a:t>The first rule of crisis management is to communicate. Early hours are critical and they set the tone for the duration of the crisis. The media’s first questions are likely to be simple and predictable: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What</a:t>
            </a:r>
            <a:r>
              <a:rPr lang="en-US" sz="2200" b="1" dirty="0">
                <a:solidFill>
                  <a:srgbClr val="2D3956"/>
                </a:solidFill>
                <a:latin typeface="Tajawal ExtraBold" panose="00000800000000000000" pitchFamily="2" charset="-78"/>
                <a:cs typeface="Tajawal ExtraBold" panose="00000800000000000000" pitchFamily="2" charset="-78"/>
              </a:rPr>
              <a:t> happened? What are you doing about it?</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Why</a:t>
            </a:r>
            <a:r>
              <a:rPr lang="en-US" sz="2200" b="1" dirty="0">
                <a:solidFill>
                  <a:srgbClr val="2D3956"/>
                </a:solidFill>
                <a:latin typeface="Tajawal ExtraBold" panose="00000800000000000000" pitchFamily="2" charset="-78"/>
                <a:cs typeface="Tajawal ExtraBold" panose="00000800000000000000" pitchFamily="2" charset="-78"/>
              </a:rPr>
              <a:t> happened? Were there warning signs?</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Where?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When</a:t>
            </a:r>
            <a:r>
              <a:rPr lang="en-US" sz="2200" b="1" dirty="0">
                <a:solidFill>
                  <a:srgbClr val="2D3956"/>
                </a:solidFill>
                <a:latin typeface="Tajawal ExtraBold" panose="00000800000000000000" pitchFamily="2" charset="-78"/>
                <a:cs typeface="Tajawal ExtraBold" panose="00000800000000000000" pitchFamily="2" charset="-78"/>
              </a:rPr>
              <a:t> did you know of the problem?</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Who</a:t>
            </a:r>
            <a:r>
              <a:rPr lang="en-US" sz="2200" b="1" dirty="0">
                <a:solidFill>
                  <a:srgbClr val="2D3956"/>
                </a:solidFill>
                <a:latin typeface="Tajawal ExtraBold" panose="00000800000000000000" pitchFamily="2" charset="-78"/>
                <a:cs typeface="Tajawal ExtraBold" panose="00000800000000000000" pitchFamily="2" charset="-78"/>
              </a:rPr>
              <a:t>’s to blame?</a:t>
            </a:r>
          </a:p>
          <a:p>
            <a:pPr marL="2292350" lvl="7" indent="-296863" algn="just"/>
            <a:r>
              <a:rPr lang="en-US" sz="2200" b="1" dirty="0">
                <a:solidFill>
                  <a:srgbClr val="FF0000"/>
                </a:solidFill>
                <a:latin typeface="Tajawal ExtraBold" panose="00000800000000000000" pitchFamily="2" charset="-78"/>
                <a:cs typeface="Tajawal ExtraBold" panose="00000800000000000000" pitchFamily="2" charset="-78"/>
              </a:rPr>
              <a:t>    How</a:t>
            </a:r>
            <a:r>
              <a:rPr lang="en-US" sz="2200" b="1" dirty="0">
                <a:solidFill>
                  <a:srgbClr val="2D3956"/>
                </a:solidFill>
                <a:latin typeface="Tajawal ExtraBold" panose="00000800000000000000" pitchFamily="2" charset="-78"/>
                <a:cs typeface="Tajawal ExtraBold" panose="00000800000000000000" pitchFamily="2" charset="-78"/>
              </a:rPr>
              <a:t> will life or property be protected or compensated?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4E4E3BCC-DB39-BE7A-CC06-4907C5F4D985}"/>
              </a:ext>
            </a:extLst>
          </p:cNvPr>
          <p:cNvSpPr/>
          <p:nvPr/>
        </p:nvSpPr>
        <p:spPr>
          <a:xfrm>
            <a:off x="1691913" y="3502079"/>
            <a:ext cx="1805667" cy="79530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dirty="0">
                <a:solidFill>
                  <a:srgbClr val="FF0000"/>
                </a:solidFill>
              </a:rPr>
              <a:t>5 </a:t>
            </a:r>
            <a:r>
              <a:rPr lang="en-US" sz="2800" b="1" dirty="0" err="1">
                <a:solidFill>
                  <a:srgbClr val="FF0000"/>
                </a:solidFill>
              </a:rPr>
              <a:t>Ws</a:t>
            </a:r>
            <a:r>
              <a:rPr lang="en-US" sz="2800" b="1" dirty="0">
                <a:solidFill>
                  <a:srgbClr val="FF0000"/>
                </a:solidFill>
              </a:rPr>
              <a:t> &amp; H?</a:t>
            </a:r>
          </a:p>
        </p:txBody>
      </p:sp>
    </p:spTree>
    <p:extLst>
      <p:ext uri="{BB962C8B-B14F-4D97-AF65-F5344CB8AC3E}">
        <p14:creationId xmlns:p14="http://schemas.microsoft.com/office/powerpoint/2010/main" val="3925792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86170"/>
            <a:ext cx="9794643" cy="4316566"/>
          </a:xfrm>
          <a:prstGeom prst="rect">
            <a:avLst/>
          </a:prstGeom>
          <a:noFill/>
        </p:spPr>
        <p:txBody>
          <a:bodyPr wrap="square" rtlCol="0">
            <a:spAutoFit/>
          </a:bodyPr>
          <a:lstStyle/>
          <a:p>
            <a:pPr algn="just"/>
            <a:endParaRPr lang="en-US" sz="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3.Take responsibility. </a:t>
            </a:r>
            <a:r>
              <a:rPr lang="en-US" sz="2200" b="1" dirty="0">
                <a:solidFill>
                  <a:srgbClr val="2D3956"/>
                </a:solidFill>
                <a:latin typeface="Tajawal ExtraBold" panose="00000800000000000000" pitchFamily="2" charset="-78"/>
                <a:cs typeface="Tajawal ExtraBold" panose="00000800000000000000" pitchFamily="2" charset="-78"/>
              </a:rPr>
              <a:t>One of the more controversial tenets of crisis management is that someone involved in a crisis must be prepared to empathize, even publicly apologize, for the events that have transpired. This is different from accepting blame. Taking responsibility means communicating what an organization is doing to remedy a situation that the media and the public have determined involve that organization in some way.</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4.Centralize information. </a:t>
            </a:r>
            <a:r>
              <a:rPr lang="en-US" sz="2200" b="1" dirty="0">
                <a:solidFill>
                  <a:srgbClr val="2D3956"/>
                </a:solidFill>
                <a:latin typeface="Tajawal ExtraBold" panose="00000800000000000000" pitchFamily="2" charset="-78"/>
                <a:cs typeface="Tajawal ExtraBold" panose="00000800000000000000" pitchFamily="2" charset="-78"/>
              </a:rPr>
              <a:t>A company needs to move quickly to gain control over information and the resolution of the crisis. Ensure that appropriate levels of management are updated with information from a wide variety of sources (media coverage, analyst comments, competitive intelligence, managers’ first-hand reports, etc.).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1602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63015"/>
            <a:ext cx="979464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5.Establish a crisis team. </a:t>
            </a:r>
            <a:r>
              <a:rPr lang="en-US" sz="2200" b="1" dirty="0">
                <a:solidFill>
                  <a:srgbClr val="2D3956"/>
                </a:solidFill>
                <a:latin typeface="Tajawal ExtraBold" panose="00000800000000000000" pitchFamily="2" charset="-78"/>
                <a:cs typeface="Tajawal ExtraBold" panose="00000800000000000000" pitchFamily="2" charset="-78"/>
              </a:rPr>
              <a:t>Create and train the crisis team before a crisis strikes, and establish a situation room. During a crisis, when everyone goes into action, be sure the team has access to the highest levels of management.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6.“Plan for the worst; hope for the best.” </a:t>
            </a:r>
            <a:r>
              <a:rPr lang="en-US" sz="2200" b="1" dirty="0">
                <a:solidFill>
                  <a:srgbClr val="2D3956"/>
                </a:solidFill>
                <a:latin typeface="Tajawal ExtraBold" panose="00000800000000000000" pitchFamily="2" charset="-78"/>
                <a:cs typeface="Tajawal ExtraBold" panose="00000800000000000000" pitchFamily="2" charset="-78"/>
              </a:rPr>
              <a:t>Assume the worst-case scenario. Develop contingencies for the hours and days ahead, forecast possible consequences and determine plans of action.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7.Communicate with employees. </a:t>
            </a:r>
            <a:r>
              <a:rPr lang="en-US" sz="2200" b="1" dirty="0">
                <a:solidFill>
                  <a:srgbClr val="2D3956"/>
                </a:solidFill>
                <a:latin typeface="Tajawal ExtraBold" panose="00000800000000000000" pitchFamily="2" charset="-78"/>
                <a:cs typeface="Tajawal ExtraBold" panose="00000800000000000000" pitchFamily="2" charset="-78"/>
              </a:rPr>
              <a:t>Remember that employees are your front-line “ambassadors” in a crisis. Be sure they are aware of what the company is doing to deal with the situation.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1758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63015"/>
            <a:ext cx="979464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8.Third parties. </a:t>
            </a:r>
            <a:r>
              <a:rPr lang="en-US" sz="2200" b="1" dirty="0">
                <a:solidFill>
                  <a:srgbClr val="2D3956"/>
                </a:solidFill>
                <a:latin typeface="Tajawal ExtraBold" panose="00000800000000000000" pitchFamily="2" charset="-78"/>
                <a:cs typeface="Tajawal ExtraBold" panose="00000800000000000000" pitchFamily="2" charset="-78"/>
              </a:rPr>
              <a:t>Use third parties to speak on your behalf. Third parties act as character witnesses and often carry more credibility than the organization at the center of a crisis.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9.Use research to determine responses. </a:t>
            </a:r>
            <a:r>
              <a:rPr lang="en-US" sz="2200" b="1" dirty="0">
                <a:solidFill>
                  <a:srgbClr val="2D3956"/>
                </a:solidFill>
                <a:latin typeface="Tajawal ExtraBold" panose="00000800000000000000" pitchFamily="2" charset="-78"/>
                <a:cs typeface="Tajawal ExtraBold" panose="00000800000000000000" pitchFamily="2" charset="-78"/>
              </a:rPr>
              <a:t>Polling, market research and focus groups provide essential insight into the magnitude of a crisis and public attitudes about where hidden issues may lie. Monitor the Internet, chat rooms and blogs.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10.Create a website </a:t>
            </a:r>
            <a:r>
              <a:rPr lang="en-US" sz="2200" b="1" dirty="0">
                <a:solidFill>
                  <a:srgbClr val="2D3956"/>
                </a:solidFill>
                <a:latin typeface="Tajawal ExtraBold" panose="00000800000000000000" pitchFamily="2" charset="-78"/>
                <a:cs typeface="Tajawal ExtraBold" panose="00000800000000000000" pitchFamily="2" charset="-78"/>
              </a:rPr>
              <a:t>– If circumstances warrant, create a website to give quick, up-to-the-minute information and get the company’s story out.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7044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265067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2602</TotalTime>
  <Words>35080</Words>
  <Application>Microsoft Office PowerPoint</Application>
  <PresentationFormat>Widescreen</PresentationFormat>
  <Paragraphs>2739</Paragraphs>
  <Slides>390</Slides>
  <Notes>97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390</vt:i4>
      </vt:variant>
    </vt:vector>
  </HeadingPairs>
  <TitlesOfParts>
    <vt:vector size="400" baseType="lpstr">
      <vt:lpstr>Arial</vt:lpstr>
      <vt:lpstr>Calibri</vt:lpstr>
      <vt:lpstr>Calibri Light</vt:lpstr>
      <vt:lpstr>DINNextLTW04-Regular</vt:lpstr>
      <vt:lpstr>Roboto Light</vt:lpstr>
      <vt:lpstr>Tajawal ExtraBold</vt:lpstr>
      <vt:lpstr>Tajawal Medium</vt:lpstr>
      <vt:lpstr>Times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79</cp:revision>
  <dcterms:created xsi:type="dcterms:W3CDTF">2023-04-29T09:08:23Z</dcterms:created>
  <dcterms:modified xsi:type="dcterms:W3CDTF">2024-12-19T13:50:14Z</dcterms:modified>
</cp:coreProperties>
</file>