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4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9144000" cy="5143500" type="screen16x9"/>
  <p:notesSz cx="5143500" cy="9144000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72" autoAdjust="0"/>
    <p:restoredTop sz="94610"/>
  </p:normalViewPr>
  <p:slideViewPr>
    <p:cSldViewPr snapToGrid="0" snapToObjects="1">
      <p:cViewPr varScale="1">
        <p:scale>
          <a:sx n="109" d="100"/>
          <a:sy n="109" d="100"/>
        </p:scale>
        <p:origin x="734" y="8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54387969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0D2F6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64592" cy="5143500"/>
          </a:xfrm>
          <a:prstGeom prst="rect">
            <a:avLst/>
          </a:prstGeom>
          <a:solidFill>
            <a:srgbClr val="1565C0"/>
          </a:solidFill>
          <a:ln w="12700">
            <a:solidFill>
              <a:srgbClr val="1565C0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3" name="Shape 1"/>
          <p:cNvSpPr/>
          <p:nvPr/>
        </p:nvSpPr>
        <p:spPr>
          <a:xfrm>
            <a:off x="0" y="3931920"/>
            <a:ext cx="164592" cy="1211580"/>
          </a:xfrm>
          <a:prstGeom prst="rect">
            <a:avLst/>
          </a:prstGeom>
          <a:solidFill>
            <a:srgbClr val="00ACC1"/>
          </a:solidFill>
          <a:ln w="12700">
            <a:solidFill>
              <a:srgbClr val="00ACC1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4" name="Text 2"/>
          <p:cNvSpPr/>
          <p:nvPr/>
        </p:nvSpPr>
        <p:spPr>
          <a:xfrm>
            <a:off x="365760" y="914400"/>
            <a:ext cx="8412480" cy="8229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38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Server Failure Prediction</a:t>
            </a:r>
            <a:endParaRPr lang="en-US" sz="3800" dirty="0"/>
          </a:p>
        </p:txBody>
      </p:sp>
      <p:sp>
        <p:nvSpPr>
          <p:cNvPr id="5" name="Text 3"/>
          <p:cNvSpPr/>
          <p:nvPr/>
        </p:nvSpPr>
        <p:spPr>
          <a:xfrm>
            <a:off x="365760" y="1691640"/>
            <a:ext cx="8412480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3000" dirty="0">
                <a:solidFill>
                  <a:srgbClr val="90CAF9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Using Machine Learning</a:t>
            </a:r>
            <a:endParaRPr lang="en-US" sz="3000" dirty="0"/>
          </a:p>
        </p:txBody>
      </p:sp>
      <p:sp>
        <p:nvSpPr>
          <p:cNvPr id="6" name="Shape 4"/>
          <p:cNvSpPr/>
          <p:nvPr/>
        </p:nvSpPr>
        <p:spPr>
          <a:xfrm>
            <a:off x="365760" y="2423160"/>
            <a:ext cx="4572000" cy="27432"/>
          </a:xfrm>
          <a:prstGeom prst="rect">
            <a:avLst/>
          </a:prstGeom>
          <a:solidFill>
            <a:srgbClr val="00ACC1"/>
          </a:solidFill>
          <a:ln w="12700">
            <a:solidFill>
              <a:srgbClr val="00ACC1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7" name="Text 5"/>
          <p:cNvSpPr/>
          <p:nvPr/>
        </p:nvSpPr>
        <p:spPr>
          <a:xfrm>
            <a:off x="365760" y="2651760"/>
            <a:ext cx="8412480" cy="17373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5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By: Abdullah Mohammed Alshahrani
</a:t>
            </a:r>
            <a:r>
              <a:rPr lang="en-US" sz="15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Supervisor: Dr. Yasser Abdelhamid
</a:t>
            </a:r>
            <a:r>
              <a:rPr lang="en-US" sz="1500" dirty="0">
                <a:solidFill>
                  <a:srgbClr val="90CAF9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College of Informatics, Midocean University, Comoros
Master of Science in Artificial Intelligence — 2026</a:t>
            </a:r>
            <a:endParaRPr lang="en-US" sz="15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64592" cy="5143500"/>
          </a:xfrm>
          <a:prstGeom prst="rect">
            <a:avLst/>
          </a:prstGeom>
          <a:solidFill>
            <a:srgbClr val="1565C0"/>
          </a:solidFill>
          <a:ln w="12700">
            <a:solidFill>
              <a:srgbClr val="1565C0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3" name="Shape 1"/>
          <p:cNvSpPr/>
          <p:nvPr/>
        </p:nvSpPr>
        <p:spPr>
          <a:xfrm>
            <a:off x="0" y="4389120"/>
            <a:ext cx="164592" cy="754380"/>
          </a:xfrm>
          <a:prstGeom prst="rect">
            <a:avLst/>
          </a:prstGeom>
          <a:solidFill>
            <a:srgbClr val="00ACC1"/>
          </a:solidFill>
          <a:ln w="12700">
            <a:solidFill>
              <a:srgbClr val="00ACC1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4" name="Text 2"/>
          <p:cNvSpPr/>
          <p:nvPr/>
        </p:nvSpPr>
        <p:spPr>
          <a:xfrm>
            <a:off x="320040" y="228600"/>
            <a:ext cx="850392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3200" b="1" dirty="0">
                <a:solidFill>
                  <a:srgbClr val="1A1A2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Outline</a:t>
            </a:r>
            <a:endParaRPr lang="en-US" sz="3200" dirty="0"/>
          </a:p>
        </p:txBody>
      </p:sp>
      <p:sp>
        <p:nvSpPr>
          <p:cNvPr id="5" name="Shape 3"/>
          <p:cNvSpPr/>
          <p:nvPr/>
        </p:nvSpPr>
        <p:spPr>
          <a:xfrm>
            <a:off x="320040" y="868680"/>
            <a:ext cx="4206240" cy="685800"/>
          </a:xfrm>
          <a:prstGeom prst="rect">
            <a:avLst/>
          </a:prstGeom>
          <a:solidFill>
            <a:srgbClr val="EBF3FD"/>
          </a:solidFill>
          <a:ln w="6350">
            <a:solidFill>
              <a:srgbClr val="BBDEFB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6" name="Shape 4"/>
          <p:cNvSpPr/>
          <p:nvPr/>
        </p:nvSpPr>
        <p:spPr>
          <a:xfrm>
            <a:off x="320040" y="868680"/>
            <a:ext cx="411480" cy="685800"/>
          </a:xfrm>
          <a:prstGeom prst="rect">
            <a:avLst/>
          </a:prstGeom>
          <a:solidFill>
            <a:srgbClr val="1E88E5"/>
          </a:solidFill>
          <a:ln w="12700">
            <a:solidFill>
              <a:srgbClr val="1E88E5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7" name="Text 5"/>
          <p:cNvSpPr/>
          <p:nvPr/>
        </p:nvSpPr>
        <p:spPr>
          <a:xfrm>
            <a:off x="320040" y="868680"/>
            <a:ext cx="41148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6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</a:t>
            </a:r>
            <a:endParaRPr lang="en-US" sz="1600" dirty="0"/>
          </a:p>
        </p:txBody>
      </p:sp>
      <p:sp>
        <p:nvSpPr>
          <p:cNvPr id="8" name="Text 6"/>
          <p:cNvSpPr/>
          <p:nvPr/>
        </p:nvSpPr>
        <p:spPr>
          <a:xfrm>
            <a:off x="822960" y="868680"/>
            <a:ext cx="365760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dirty="0">
                <a:solidFill>
                  <a:srgbClr val="1A1A2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Background &amp; Problem Definition</a:t>
            </a:r>
            <a:endParaRPr lang="en-US" sz="1300" dirty="0"/>
          </a:p>
        </p:txBody>
      </p:sp>
      <p:sp>
        <p:nvSpPr>
          <p:cNvPr id="9" name="Shape 7"/>
          <p:cNvSpPr/>
          <p:nvPr/>
        </p:nvSpPr>
        <p:spPr>
          <a:xfrm>
            <a:off x="320040" y="1737360"/>
            <a:ext cx="4206240" cy="685800"/>
          </a:xfrm>
          <a:prstGeom prst="rect">
            <a:avLst/>
          </a:prstGeom>
          <a:solidFill>
            <a:srgbClr val="FFFFFF"/>
          </a:solidFill>
          <a:ln w="6350">
            <a:solidFill>
              <a:srgbClr val="BBDEFB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0" name="Shape 8"/>
          <p:cNvSpPr/>
          <p:nvPr/>
        </p:nvSpPr>
        <p:spPr>
          <a:xfrm>
            <a:off x="320040" y="1737360"/>
            <a:ext cx="411480" cy="685800"/>
          </a:xfrm>
          <a:prstGeom prst="rect">
            <a:avLst/>
          </a:prstGeom>
          <a:solidFill>
            <a:srgbClr val="1E88E5"/>
          </a:solidFill>
          <a:ln w="12700">
            <a:solidFill>
              <a:srgbClr val="1E88E5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1" name="Text 9"/>
          <p:cNvSpPr/>
          <p:nvPr/>
        </p:nvSpPr>
        <p:spPr>
          <a:xfrm>
            <a:off x="320040" y="1737360"/>
            <a:ext cx="41148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6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</a:t>
            </a:r>
            <a:endParaRPr lang="en-US" sz="1600" dirty="0"/>
          </a:p>
        </p:txBody>
      </p:sp>
      <p:sp>
        <p:nvSpPr>
          <p:cNvPr id="12" name="Text 10"/>
          <p:cNvSpPr/>
          <p:nvPr/>
        </p:nvSpPr>
        <p:spPr>
          <a:xfrm>
            <a:off x="822960" y="1737360"/>
            <a:ext cx="365760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dirty="0">
                <a:solidFill>
                  <a:srgbClr val="1A1A2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Research Question &amp; Objectives</a:t>
            </a:r>
            <a:endParaRPr lang="en-US" sz="1300" dirty="0"/>
          </a:p>
        </p:txBody>
      </p:sp>
      <p:sp>
        <p:nvSpPr>
          <p:cNvPr id="13" name="Shape 11"/>
          <p:cNvSpPr/>
          <p:nvPr/>
        </p:nvSpPr>
        <p:spPr>
          <a:xfrm>
            <a:off x="320040" y="2606040"/>
            <a:ext cx="4206240" cy="685800"/>
          </a:xfrm>
          <a:prstGeom prst="rect">
            <a:avLst/>
          </a:prstGeom>
          <a:solidFill>
            <a:srgbClr val="EBF3FD"/>
          </a:solidFill>
          <a:ln w="6350">
            <a:solidFill>
              <a:srgbClr val="BBDEFB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4" name="Shape 12"/>
          <p:cNvSpPr/>
          <p:nvPr/>
        </p:nvSpPr>
        <p:spPr>
          <a:xfrm>
            <a:off x="320040" y="2606040"/>
            <a:ext cx="411480" cy="685800"/>
          </a:xfrm>
          <a:prstGeom prst="rect">
            <a:avLst/>
          </a:prstGeom>
          <a:solidFill>
            <a:srgbClr val="1E88E5"/>
          </a:solidFill>
          <a:ln w="12700">
            <a:solidFill>
              <a:srgbClr val="1E88E5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5" name="Text 13"/>
          <p:cNvSpPr/>
          <p:nvPr/>
        </p:nvSpPr>
        <p:spPr>
          <a:xfrm>
            <a:off x="320040" y="2606040"/>
            <a:ext cx="41148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6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3</a:t>
            </a:r>
            <a:endParaRPr lang="en-US" sz="1600" dirty="0"/>
          </a:p>
        </p:txBody>
      </p:sp>
      <p:sp>
        <p:nvSpPr>
          <p:cNvPr id="16" name="Text 14"/>
          <p:cNvSpPr/>
          <p:nvPr/>
        </p:nvSpPr>
        <p:spPr>
          <a:xfrm>
            <a:off x="822960" y="2606040"/>
            <a:ext cx="365760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dirty="0">
                <a:solidFill>
                  <a:srgbClr val="1A1A2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Proposed Approach</a:t>
            </a:r>
            <a:endParaRPr lang="en-US" sz="1300" dirty="0"/>
          </a:p>
        </p:txBody>
      </p:sp>
      <p:sp>
        <p:nvSpPr>
          <p:cNvPr id="17" name="Shape 15"/>
          <p:cNvSpPr/>
          <p:nvPr/>
        </p:nvSpPr>
        <p:spPr>
          <a:xfrm>
            <a:off x="320040" y="3474720"/>
            <a:ext cx="4206240" cy="685800"/>
          </a:xfrm>
          <a:prstGeom prst="rect">
            <a:avLst/>
          </a:prstGeom>
          <a:solidFill>
            <a:srgbClr val="FFFFFF"/>
          </a:solidFill>
          <a:ln w="6350">
            <a:solidFill>
              <a:srgbClr val="BBDEFB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8" name="Shape 16"/>
          <p:cNvSpPr/>
          <p:nvPr/>
        </p:nvSpPr>
        <p:spPr>
          <a:xfrm>
            <a:off x="320040" y="3474720"/>
            <a:ext cx="411480" cy="685800"/>
          </a:xfrm>
          <a:prstGeom prst="rect">
            <a:avLst/>
          </a:prstGeom>
          <a:solidFill>
            <a:srgbClr val="1E88E5"/>
          </a:solidFill>
          <a:ln w="12700">
            <a:solidFill>
              <a:srgbClr val="1E88E5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9" name="Text 17"/>
          <p:cNvSpPr/>
          <p:nvPr/>
        </p:nvSpPr>
        <p:spPr>
          <a:xfrm>
            <a:off x="320040" y="3474720"/>
            <a:ext cx="41148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6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4</a:t>
            </a:r>
            <a:endParaRPr lang="en-US" sz="1600" dirty="0"/>
          </a:p>
        </p:txBody>
      </p:sp>
      <p:sp>
        <p:nvSpPr>
          <p:cNvPr id="20" name="Text 18"/>
          <p:cNvSpPr/>
          <p:nvPr/>
        </p:nvSpPr>
        <p:spPr>
          <a:xfrm>
            <a:off x="822960" y="3474720"/>
            <a:ext cx="365760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dirty="0">
                <a:solidFill>
                  <a:srgbClr val="1A1A2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Dataset &amp; Preprocessing</a:t>
            </a:r>
            <a:endParaRPr lang="en-US" sz="1300" dirty="0"/>
          </a:p>
        </p:txBody>
      </p:sp>
      <p:sp>
        <p:nvSpPr>
          <p:cNvPr id="21" name="Shape 19"/>
          <p:cNvSpPr/>
          <p:nvPr/>
        </p:nvSpPr>
        <p:spPr>
          <a:xfrm>
            <a:off x="4754880" y="868680"/>
            <a:ext cx="4206240" cy="685800"/>
          </a:xfrm>
          <a:prstGeom prst="rect">
            <a:avLst/>
          </a:prstGeom>
          <a:solidFill>
            <a:srgbClr val="EBF3FD"/>
          </a:solidFill>
          <a:ln w="6350">
            <a:solidFill>
              <a:srgbClr val="BBDEFB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22" name="Shape 20"/>
          <p:cNvSpPr/>
          <p:nvPr/>
        </p:nvSpPr>
        <p:spPr>
          <a:xfrm>
            <a:off x="4754880" y="868680"/>
            <a:ext cx="411480" cy="685800"/>
          </a:xfrm>
          <a:prstGeom prst="rect">
            <a:avLst/>
          </a:prstGeom>
          <a:solidFill>
            <a:srgbClr val="1E88E5"/>
          </a:solidFill>
          <a:ln w="12700">
            <a:solidFill>
              <a:srgbClr val="1E88E5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23" name="Text 21"/>
          <p:cNvSpPr/>
          <p:nvPr/>
        </p:nvSpPr>
        <p:spPr>
          <a:xfrm>
            <a:off x="4754880" y="868680"/>
            <a:ext cx="41148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6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5</a:t>
            </a:r>
            <a:endParaRPr lang="en-US" sz="1600" dirty="0"/>
          </a:p>
        </p:txBody>
      </p:sp>
      <p:sp>
        <p:nvSpPr>
          <p:cNvPr id="24" name="Text 22"/>
          <p:cNvSpPr/>
          <p:nvPr/>
        </p:nvSpPr>
        <p:spPr>
          <a:xfrm>
            <a:off x="5257800" y="868680"/>
            <a:ext cx="365760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dirty="0">
                <a:solidFill>
                  <a:srgbClr val="1A1A2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Model Training &amp; Evaluation</a:t>
            </a:r>
            <a:endParaRPr lang="en-US" sz="1300" dirty="0"/>
          </a:p>
        </p:txBody>
      </p:sp>
      <p:sp>
        <p:nvSpPr>
          <p:cNvPr id="25" name="Shape 23"/>
          <p:cNvSpPr/>
          <p:nvPr/>
        </p:nvSpPr>
        <p:spPr>
          <a:xfrm>
            <a:off x="4754880" y="1737360"/>
            <a:ext cx="4206240" cy="685800"/>
          </a:xfrm>
          <a:prstGeom prst="rect">
            <a:avLst/>
          </a:prstGeom>
          <a:solidFill>
            <a:srgbClr val="FFFFFF"/>
          </a:solidFill>
          <a:ln w="6350">
            <a:solidFill>
              <a:srgbClr val="BBDEFB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26" name="Shape 24"/>
          <p:cNvSpPr/>
          <p:nvPr/>
        </p:nvSpPr>
        <p:spPr>
          <a:xfrm>
            <a:off x="4754880" y="1737360"/>
            <a:ext cx="411480" cy="685800"/>
          </a:xfrm>
          <a:prstGeom prst="rect">
            <a:avLst/>
          </a:prstGeom>
          <a:solidFill>
            <a:srgbClr val="1E88E5"/>
          </a:solidFill>
          <a:ln w="12700">
            <a:solidFill>
              <a:srgbClr val="1E88E5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27" name="Text 25"/>
          <p:cNvSpPr/>
          <p:nvPr/>
        </p:nvSpPr>
        <p:spPr>
          <a:xfrm>
            <a:off x="4754880" y="1737360"/>
            <a:ext cx="41148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6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6</a:t>
            </a:r>
            <a:endParaRPr lang="en-US" sz="1600" dirty="0"/>
          </a:p>
        </p:txBody>
      </p:sp>
      <p:sp>
        <p:nvSpPr>
          <p:cNvPr id="28" name="Text 26"/>
          <p:cNvSpPr/>
          <p:nvPr/>
        </p:nvSpPr>
        <p:spPr>
          <a:xfrm>
            <a:off x="5257800" y="1737360"/>
            <a:ext cx="365760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dirty="0">
                <a:solidFill>
                  <a:srgbClr val="1A1A2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Results &amp; Discussion</a:t>
            </a:r>
            <a:endParaRPr lang="en-US" sz="1300" dirty="0"/>
          </a:p>
        </p:txBody>
      </p:sp>
      <p:sp>
        <p:nvSpPr>
          <p:cNvPr id="29" name="Shape 27"/>
          <p:cNvSpPr/>
          <p:nvPr/>
        </p:nvSpPr>
        <p:spPr>
          <a:xfrm>
            <a:off x="4754880" y="2606040"/>
            <a:ext cx="4206240" cy="685800"/>
          </a:xfrm>
          <a:prstGeom prst="rect">
            <a:avLst/>
          </a:prstGeom>
          <a:solidFill>
            <a:srgbClr val="EBF3FD"/>
          </a:solidFill>
          <a:ln w="6350">
            <a:solidFill>
              <a:srgbClr val="BBDEFB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30" name="Shape 28"/>
          <p:cNvSpPr/>
          <p:nvPr/>
        </p:nvSpPr>
        <p:spPr>
          <a:xfrm>
            <a:off x="4754880" y="2606040"/>
            <a:ext cx="411480" cy="685800"/>
          </a:xfrm>
          <a:prstGeom prst="rect">
            <a:avLst/>
          </a:prstGeom>
          <a:solidFill>
            <a:srgbClr val="1E88E5"/>
          </a:solidFill>
          <a:ln w="12700">
            <a:solidFill>
              <a:srgbClr val="1E88E5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31" name="Text 29"/>
          <p:cNvSpPr/>
          <p:nvPr/>
        </p:nvSpPr>
        <p:spPr>
          <a:xfrm>
            <a:off x="4754880" y="2606040"/>
            <a:ext cx="41148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6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7</a:t>
            </a:r>
            <a:endParaRPr lang="en-US" sz="1600" dirty="0"/>
          </a:p>
        </p:txBody>
      </p:sp>
      <p:sp>
        <p:nvSpPr>
          <p:cNvPr id="32" name="Text 30"/>
          <p:cNvSpPr/>
          <p:nvPr/>
        </p:nvSpPr>
        <p:spPr>
          <a:xfrm>
            <a:off x="5257800" y="2606040"/>
            <a:ext cx="365760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dirty="0">
                <a:solidFill>
                  <a:srgbClr val="1A1A2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Conclusion &amp; Future Work</a:t>
            </a:r>
            <a:endParaRPr lang="en-US" sz="13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64592" cy="5143500"/>
          </a:xfrm>
          <a:prstGeom prst="rect">
            <a:avLst/>
          </a:prstGeom>
          <a:solidFill>
            <a:srgbClr val="1565C0"/>
          </a:solidFill>
          <a:ln w="12700">
            <a:solidFill>
              <a:srgbClr val="1565C0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3" name="Shape 1"/>
          <p:cNvSpPr/>
          <p:nvPr/>
        </p:nvSpPr>
        <p:spPr>
          <a:xfrm>
            <a:off x="0" y="4389120"/>
            <a:ext cx="164592" cy="754380"/>
          </a:xfrm>
          <a:prstGeom prst="rect">
            <a:avLst/>
          </a:prstGeom>
          <a:solidFill>
            <a:srgbClr val="00ACC1"/>
          </a:solidFill>
          <a:ln w="12700">
            <a:solidFill>
              <a:srgbClr val="00ACC1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4" name="Text 2"/>
          <p:cNvSpPr/>
          <p:nvPr/>
        </p:nvSpPr>
        <p:spPr>
          <a:xfrm>
            <a:off x="320040" y="182880"/>
            <a:ext cx="850392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800" b="1" dirty="0">
                <a:solidFill>
                  <a:srgbClr val="1A1A2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Background &amp; Problem Definition</a:t>
            </a:r>
            <a:endParaRPr lang="en-US" sz="2800" dirty="0"/>
          </a:p>
        </p:txBody>
      </p:sp>
      <p:sp>
        <p:nvSpPr>
          <p:cNvPr id="5" name="Shape 3"/>
          <p:cNvSpPr/>
          <p:nvPr/>
        </p:nvSpPr>
        <p:spPr>
          <a:xfrm>
            <a:off x="320040" y="868680"/>
            <a:ext cx="2743200" cy="3474720"/>
          </a:xfrm>
          <a:prstGeom prst="rect">
            <a:avLst/>
          </a:prstGeom>
          <a:solidFill>
            <a:srgbClr val="FFFFFF"/>
          </a:solidFill>
          <a:ln w="10160">
            <a:solidFill>
              <a:srgbClr val="BBDEFB"/>
            </a:solidFill>
            <a:prstDash val="solid"/>
          </a:ln>
          <a:effectLst>
            <a:outerShdw blurRad="76200" dist="25400" dir="8100000" algn="bl" rotWithShape="0">
              <a:srgbClr val="000000">
                <a:alpha val="10000"/>
              </a:srgbClr>
            </a:outerShdw>
          </a:effectLst>
        </p:spPr>
        <p:txBody>
          <a:bodyPr/>
          <a:lstStyle/>
          <a:p>
            <a:endParaRPr lang="en-GB"/>
          </a:p>
        </p:txBody>
      </p:sp>
      <p:sp>
        <p:nvSpPr>
          <p:cNvPr id="6" name="Shape 4"/>
          <p:cNvSpPr/>
          <p:nvPr/>
        </p:nvSpPr>
        <p:spPr>
          <a:xfrm>
            <a:off x="320040" y="868680"/>
            <a:ext cx="2743200" cy="109728"/>
          </a:xfrm>
          <a:prstGeom prst="rect">
            <a:avLst/>
          </a:prstGeom>
          <a:solidFill>
            <a:srgbClr val="1E88E5"/>
          </a:solidFill>
          <a:ln w="12700">
            <a:solidFill>
              <a:srgbClr val="1E88E5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7" name="Text 5"/>
          <p:cNvSpPr/>
          <p:nvPr/>
        </p:nvSpPr>
        <p:spPr>
          <a:xfrm>
            <a:off x="320040" y="1005840"/>
            <a:ext cx="2743200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800" dirty="0">
                <a:solidFill>
                  <a:srgbClr val="000000"/>
                </a:solidFill>
              </a:rPr>
              <a:t>⚠</a:t>
            </a:r>
            <a:endParaRPr lang="en-US" sz="2800" dirty="0"/>
          </a:p>
        </p:txBody>
      </p:sp>
      <p:sp>
        <p:nvSpPr>
          <p:cNvPr id="8" name="Text 6"/>
          <p:cNvSpPr/>
          <p:nvPr/>
        </p:nvSpPr>
        <p:spPr>
          <a:xfrm>
            <a:off x="411480" y="1691640"/>
            <a:ext cx="256032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0D2F6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Unexpected Failures</a:t>
            </a:r>
            <a:endParaRPr lang="en-US" sz="1400" dirty="0"/>
          </a:p>
        </p:txBody>
      </p:sp>
      <p:sp>
        <p:nvSpPr>
          <p:cNvPr id="9" name="Text 7"/>
          <p:cNvSpPr/>
          <p:nvPr/>
        </p:nvSpPr>
        <p:spPr>
          <a:xfrm>
            <a:off x="429768" y="2176272"/>
            <a:ext cx="2523744" cy="2011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150" dirty="0">
                <a:solidFill>
                  <a:srgbClr val="37474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Hard drive failures are a leading cause of unplanned downtime in data centers — services go offline, recovery is resource-intensive, and critical data can be permanently lost.</a:t>
            </a:r>
            <a:endParaRPr lang="en-US" sz="1150" dirty="0"/>
          </a:p>
        </p:txBody>
      </p:sp>
      <p:sp>
        <p:nvSpPr>
          <p:cNvPr id="10" name="Shape 8"/>
          <p:cNvSpPr/>
          <p:nvPr/>
        </p:nvSpPr>
        <p:spPr>
          <a:xfrm>
            <a:off x="3246120" y="868680"/>
            <a:ext cx="2743200" cy="3474720"/>
          </a:xfrm>
          <a:prstGeom prst="rect">
            <a:avLst/>
          </a:prstGeom>
          <a:solidFill>
            <a:srgbClr val="FFFFFF"/>
          </a:solidFill>
          <a:ln w="10160">
            <a:solidFill>
              <a:srgbClr val="BBDEFB"/>
            </a:solidFill>
            <a:prstDash val="solid"/>
          </a:ln>
          <a:effectLst>
            <a:outerShdw blurRad="76200" dist="25400" dir="8100000" algn="bl" rotWithShape="0">
              <a:srgbClr val="000000">
                <a:alpha val="10000"/>
              </a:srgbClr>
            </a:outerShdw>
          </a:effectLst>
        </p:spPr>
        <p:txBody>
          <a:bodyPr/>
          <a:lstStyle/>
          <a:p>
            <a:endParaRPr lang="en-GB"/>
          </a:p>
        </p:txBody>
      </p:sp>
      <p:sp>
        <p:nvSpPr>
          <p:cNvPr id="11" name="Shape 9"/>
          <p:cNvSpPr/>
          <p:nvPr/>
        </p:nvSpPr>
        <p:spPr>
          <a:xfrm>
            <a:off x="3246120" y="868680"/>
            <a:ext cx="2743200" cy="109728"/>
          </a:xfrm>
          <a:prstGeom prst="rect">
            <a:avLst/>
          </a:prstGeom>
          <a:solidFill>
            <a:srgbClr val="1E88E5"/>
          </a:solidFill>
          <a:ln w="12700">
            <a:solidFill>
              <a:srgbClr val="1E88E5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2" name="Text 10"/>
          <p:cNvSpPr/>
          <p:nvPr/>
        </p:nvSpPr>
        <p:spPr>
          <a:xfrm>
            <a:off x="3246120" y="1005840"/>
            <a:ext cx="2743200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800" dirty="0">
                <a:solidFill>
                  <a:srgbClr val="000000"/>
                </a:solidFill>
              </a:rPr>
              <a:t>📊</a:t>
            </a:r>
            <a:endParaRPr lang="en-US" sz="2800" dirty="0"/>
          </a:p>
        </p:txBody>
      </p:sp>
      <p:sp>
        <p:nvSpPr>
          <p:cNvPr id="13" name="Text 11"/>
          <p:cNvSpPr/>
          <p:nvPr/>
        </p:nvSpPr>
        <p:spPr>
          <a:xfrm>
            <a:off x="3337560" y="1691640"/>
            <a:ext cx="256032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0D2F6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SMART Limitations</a:t>
            </a:r>
            <a:endParaRPr lang="en-US" sz="1400" dirty="0"/>
          </a:p>
        </p:txBody>
      </p:sp>
      <p:sp>
        <p:nvSpPr>
          <p:cNvPr id="14" name="Text 12"/>
          <p:cNvSpPr/>
          <p:nvPr/>
        </p:nvSpPr>
        <p:spPr>
          <a:xfrm>
            <a:off x="3355848" y="2176272"/>
            <a:ext cx="2523744" cy="2011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150" dirty="0">
                <a:solidFill>
                  <a:srgbClr val="37474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SMART thresholds are reactive by design: they flag drives already degraded. Many drives fail with no prior warning at all, causing missed failures and false alarms.</a:t>
            </a:r>
            <a:endParaRPr lang="en-US" sz="1150" dirty="0"/>
          </a:p>
        </p:txBody>
      </p:sp>
      <p:sp>
        <p:nvSpPr>
          <p:cNvPr id="15" name="Shape 13"/>
          <p:cNvSpPr/>
          <p:nvPr/>
        </p:nvSpPr>
        <p:spPr>
          <a:xfrm>
            <a:off x="6172200" y="868680"/>
            <a:ext cx="2743200" cy="3474720"/>
          </a:xfrm>
          <a:prstGeom prst="rect">
            <a:avLst/>
          </a:prstGeom>
          <a:solidFill>
            <a:srgbClr val="FFFFFF"/>
          </a:solidFill>
          <a:ln w="10160">
            <a:solidFill>
              <a:srgbClr val="BBDEFB"/>
            </a:solidFill>
            <a:prstDash val="solid"/>
          </a:ln>
          <a:effectLst>
            <a:outerShdw blurRad="76200" dist="25400" dir="8100000" algn="bl" rotWithShape="0">
              <a:srgbClr val="000000">
                <a:alpha val="10000"/>
              </a:srgbClr>
            </a:outerShdw>
          </a:effectLst>
        </p:spPr>
        <p:txBody>
          <a:bodyPr/>
          <a:lstStyle/>
          <a:p>
            <a:endParaRPr lang="en-GB"/>
          </a:p>
        </p:txBody>
      </p:sp>
      <p:sp>
        <p:nvSpPr>
          <p:cNvPr id="16" name="Shape 14"/>
          <p:cNvSpPr/>
          <p:nvPr/>
        </p:nvSpPr>
        <p:spPr>
          <a:xfrm>
            <a:off x="6172200" y="868680"/>
            <a:ext cx="2743200" cy="109728"/>
          </a:xfrm>
          <a:prstGeom prst="rect">
            <a:avLst/>
          </a:prstGeom>
          <a:solidFill>
            <a:srgbClr val="1E88E5"/>
          </a:solidFill>
          <a:ln w="12700">
            <a:solidFill>
              <a:srgbClr val="1E88E5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7" name="Text 15"/>
          <p:cNvSpPr/>
          <p:nvPr/>
        </p:nvSpPr>
        <p:spPr>
          <a:xfrm>
            <a:off x="6172200" y="1005840"/>
            <a:ext cx="2743200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800" dirty="0">
                <a:solidFill>
                  <a:srgbClr val="000000"/>
                </a:solidFill>
              </a:rPr>
              <a:t>🤖</a:t>
            </a:r>
            <a:endParaRPr lang="en-US" sz="2800" dirty="0"/>
          </a:p>
        </p:txBody>
      </p:sp>
      <p:sp>
        <p:nvSpPr>
          <p:cNvPr id="18" name="Text 16"/>
          <p:cNvSpPr/>
          <p:nvPr/>
        </p:nvSpPr>
        <p:spPr>
          <a:xfrm>
            <a:off x="6263640" y="1691640"/>
            <a:ext cx="256032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0D2F6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ML Solution</a:t>
            </a:r>
            <a:endParaRPr lang="en-US" sz="1400" dirty="0"/>
          </a:p>
        </p:txBody>
      </p:sp>
      <p:sp>
        <p:nvSpPr>
          <p:cNvPr id="19" name="Text 17"/>
          <p:cNvSpPr/>
          <p:nvPr/>
        </p:nvSpPr>
        <p:spPr>
          <a:xfrm>
            <a:off x="6281928" y="2176272"/>
            <a:ext cx="2523744" cy="2011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150" dirty="0">
                <a:solidFill>
                  <a:srgbClr val="37474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Machine learning learns multivariate patterns across SMART attributes — detecting subtle early signals before failure occurs, enabling proactive maintenance.</a:t>
            </a:r>
            <a:endParaRPr lang="en-US" sz="115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64592" cy="5143500"/>
          </a:xfrm>
          <a:prstGeom prst="rect">
            <a:avLst/>
          </a:prstGeom>
          <a:solidFill>
            <a:srgbClr val="1565C0"/>
          </a:solidFill>
          <a:ln w="12700">
            <a:solidFill>
              <a:srgbClr val="1565C0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3" name="Shape 1"/>
          <p:cNvSpPr/>
          <p:nvPr/>
        </p:nvSpPr>
        <p:spPr>
          <a:xfrm>
            <a:off x="0" y="4389120"/>
            <a:ext cx="164592" cy="754380"/>
          </a:xfrm>
          <a:prstGeom prst="rect">
            <a:avLst/>
          </a:prstGeom>
          <a:solidFill>
            <a:srgbClr val="00ACC1"/>
          </a:solidFill>
          <a:ln w="12700">
            <a:solidFill>
              <a:srgbClr val="00ACC1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4" name="Text 2"/>
          <p:cNvSpPr/>
          <p:nvPr/>
        </p:nvSpPr>
        <p:spPr>
          <a:xfrm>
            <a:off x="320040" y="182880"/>
            <a:ext cx="850392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800" b="1" dirty="0">
                <a:solidFill>
                  <a:srgbClr val="1A1A2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Research Question &amp; Objectives</a:t>
            </a:r>
            <a:endParaRPr lang="en-US" sz="2800" dirty="0"/>
          </a:p>
        </p:txBody>
      </p:sp>
      <p:sp>
        <p:nvSpPr>
          <p:cNvPr id="5" name="Shape 3"/>
          <p:cNvSpPr/>
          <p:nvPr/>
        </p:nvSpPr>
        <p:spPr>
          <a:xfrm>
            <a:off x="320040" y="822960"/>
            <a:ext cx="8503920" cy="914400"/>
          </a:xfrm>
          <a:prstGeom prst="rect">
            <a:avLst/>
          </a:prstGeom>
          <a:solidFill>
            <a:srgbClr val="EBF3FD"/>
          </a:solidFill>
          <a:ln w="19050">
            <a:solidFill>
              <a:srgbClr val="1E88E5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6" name="Shape 4"/>
          <p:cNvSpPr/>
          <p:nvPr/>
        </p:nvSpPr>
        <p:spPr>
          <a:xfrm>
            <a:off x="320040" y="822960"/>
            <a:ext cx="73152" cy="914400"/>
          </a:xfrm>
          <a:prstGeom prst="rect">
            <a:avLst/>
          </a:prstGeom>
          <a:solidFill>
            <a:srgbClr val="1E88E5"/>
          </a:solidFill>
          <a:ln w="12700">
            <a:solidFill>
              <a:srgbClr val="1E88E5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7" name="Text 5"/>
          <p:cNvSpPr/>
          <p:nvPr/>
        </p:nvSpPr>
        <p:spPr>
          <a:xfrm>
            <a:off x="457200" y="82296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00" b="1" dirty="0">
                <a:solidFill>
                  <a:srgbClr val="1E88E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Research Question</a:t>
            </a:r>
            <a:endParaRPr lang="en-US" sz="1100" dirty="0"/>
          </a:p>
        </p:txBody>
      </p:sp>
      <p:sp>
        <p:nvSpPr>
          <p:cNvPr id="8" name="Text 6"/>
          <p:cNvSpPr/>
          <p:nvPr/>
        </p:nvSpPr>
        <p:spPr>
          <a:xfrm>
            <a:off x="502920" y="1115568"/>
            <a:ext cx="8229600" cy="56692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i="1" dirty="0">
                <a:solidFill>
                  <a:srgbClr val="1A1A2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Can ML models trained on SMART telemetry predict hard drive failures with Recall &gt; 75%, enabling proactive maintenance before failures occur?</a:t>
            </a:r>
            <a:endParaRPr lang="en-US" sz="1300" dirty="0"/>
          </a:p>
        </p:txBody>
      </p:sp>
      <p:sp>
        <p:nvSpPr>
          <p:cNvPr id="9" name="Text 7"/>
          <p:cNvSpPr/>
          <p:nvPr/>
        </p:nvSpPr>
        <p:spPr>
          <a:xfrm>
            <a:off x="320040" y="1901952"/>
            <a:ext cx="850392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0D2F6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Objectives</a:t>
            </a:r>
            <a:endParaRPr lang="en-US" sz="1400" dirty="0"/>
          </a:p>
        </p:txBody>
      </p:sp>
      <p:sp>
        <p:nvSpPr>
          <p:cNvPr id="10" name="Shape 8"/>
          <p:cNvSpPr/>
          <p:nvPr/>
        </p:nvSpPr>
        <p:spPr>
          <a:xfrm>
            <a:off x="320040" y="2304288"/>
            <a:ext cx="4160520" cy="685800"/>
          </a:xfrm>
          <a:prstGeom prst="rect">
            <a:avLst/>
          </a:prstGeom>
          <a:solidFill>
            <a:srgbClr val="F8FBFF"/>
          </a:solidFill>
          <a:ln w="6350">
            <a:solidFill>
              <a:srgbClr val="BBDEFB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1" name="Shape 9"/>
          <p:cNvSpPr/>
          <p:nvPr/>
        </p:nvSpPr>
        <p:spPr>
          <a:xfrm>
            <a:off x="393192" y="2487168"/>
            <a:ext cx="292608" cy="292608"/>
          </a:xfrm>
          <a:prstGeom prst="line">
            <a:avLst/>
          </a:prstGeom>
          <a:solidFill>
            <a:srgbClr val="1E88E5"/>
          </a:solidFill>
          <a:ln w="12700">
            <a:solidFill>
              <a:srgbClr val="1E88E5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2" name="Text 10"/>
          <p:cNvSpPr/>
          <p:nvPr/>
        </p:nvSpPr>
        <p:spPr>
          <a:xfrm>
            <a:off x="393192" y="2468880"/>
            <a:ext cx="292608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0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</a:t>
            </a:r>
            <a:endParaRPr lang="en-US" sz="1000" dirty="0"/>
          </a:p>
        </p:txBody>
      </p:sp>
      <p:sp>
        <p:nvSpPr>
          <p:cNvPr id="13" name="Text 11"/>
          <p:cNvSpPr/>
          <p:nvPr/>
        </p:nvSpPr>
        <p:spPr>
          <a:xfrm>
            <a:off x="777240" y="2304288"/>
            <a:ext cx="361188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50" dirty="0">
                <a:solidFill>
                  <a:srgbClr val="37474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Investigate SMART attributes to identify early degradation patterns</a:t>
            </a:r>
            <a:endParaRPr lang="en-US" sz="1150" dirty="0"/>
          </a:p>
        </p:txBody>
      </p:sp>
      <p:sp>
        <p:nvSpPr>
          <p:cNvPr id="14" name="Shape 12"/>
          <p:cNvSpPr/>
          <p:nvPr/>
        </p:nvSpPr>
        <p:spPr>
          <a:xfrm>
            <a:off x="320040" y="3108960"/>
            <a:ext cx="4160520" cy="685800"/>
          </a:xfrm>
          <a:prstGeom prst="rect">
            <a:avLst/>
          </a:prstGeom>
          <a:solidFill>
            <a:srgbClr val="FFFFFF"/>
          </a:solidFill>
          <a:ln w="6350">
            <a:solidFill>
              <a:srgbClr val="BBDEFB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5" name="Shape 13"/>
          <p:cNvSpPr/>
          <p:nvPr/>
        </p:nvSpPr>
        <p:spPr>
          <a:xfrm>
            <a:off x="393192" y="3291840"/>
            <a:ext cx="292608" cy="292608"/>
          </a:xfrm>
          <a:prstGeom prst="line">
            <a:avLst/>
          </a:prstGeom>
          <a:solidFill>
            <a:srgbClr val="1E88E5"/>
          </a:solidFill>
          <a:ln w="12700">
            <a:solidFill>
              <a:srgbClr val="1E88E5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6" name="Text 14"/>
          <p:cNvSpPr/>
          <p:nvPr/>
        </p:nvSpPr>
        <p:spPr>
          <a:xfrm>
            <a:off x="393192" y="3273552"/>
            <a:ext cx="292608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0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</a:t>
            </a:r>
            <a:endParaRPr lang="en-US" sz="1000" dirty="0"/>
          </a:p>
        </p:txBody>
      </p:sp>
      <p:sp>
        <p:nvSpPr>
          <p:cNvPr id="17" name="Text 15"/>
          <p:cNvSpPr/>
          <p:nvPr/>
        </p:nvSpPr>
        <p:spPr>
          <a:xfrm>
            <a:off x="777240" y="3108960"/>
            <a:ext cx="361188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50" dirty="0">
                <a:solidFill>
                  <a:srgbClr val="37474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Build a preprocessing pipeline: missing values, outliers, class imbalance (SMOTE)</a:t>
            </a:r>
            <a:endParaRPr lang="en-US" sz="1150" dirty="0"/>
          </a:p>
        </p:txBody>
      </p:sp>
      <p:sp>
        <p:nvSpPr>
          <p:cNvPr id="18" name="Shape 16"/>
          <p:cNvSpPr/>
          <p:nvPr/>
        </p:nvSpPr>
        <p:spPr>
          <a:xfrm>
            <a:off x="320040" y="3913632"/>
            <a:ext cx="4160520" cy="685800"/>
          </a:xfrm>
          <a:prstGeom prst="rect">
            <a:avLst/>
          </a:prstGeom>
          <a:solidFill>
            <a:srgbClr val="F8FBFF"/>
          </a:solidFill>
          <a:ln w="6350">
            <a:solidFill>
              <a:srgbClr val="BBDEFB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9" name="Shape 17"/>
          <p:cNvSpPr/>
          <p:nvPr/>
        </p:nvSpPr>
        <p:spPr>
          <a:xfrm>
            <a:off x="393192" y="4096512"/>
            <a:ext cx="292608" cy="292608"/>
          </a:xfrm>
          <a:prstGeom prst="line">
            <a:avLst/>
          </a:prstGeom>
          <a:solidFill>
            <a:srgbClr val="1E88E5"/>
          </a:solidFill>
          <a:ln w="12700">
            <a:solidFill>
              <a:srgbClr val="1E88E5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20" name="Text 18"/>
          <p:cNvSpPr/>
          <p:nvPr/>
        </p:nvSpPr>
        <p:spPr>
          <a:xfrm>
            <a:off x="393192" y="4078224"/>
            <a:ext cx="292608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0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3</a:t>
            </a:r>
            <a:endParaRPr lang="en-US" sz="1000" dirty="0"/>
          </a:p>
        </p:txBody>
      </p:sp>
      <p:sp>
        <p:nvSpPr>
          <p:cNvPr id="21" name="Text 19"/>
          <p:cNvSpPr/>
          <p:nvPr/>
        </p:nvSpPr>
        <p:spPr>
          <a:xfrm>
            <a:off x="777240" y="3913632"/>
            <a:ext cx="361188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50" dirty="0">
                <a:solidFill>
                  <a:srgbClr val="37474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Select most informative SMART features using SelectKBest + RFE</a:t>
            </a:r>
            <a:endParaRPr lang="en-US" sz="1150" dirty="0"/>
          </a:p>
        </p:txBody>
      </p:sp>
      <p:sp>
        <p:nvSpPr>
          <p:cNvPr id="22" name="Shape 20"/>
          <p:cNvSpPr/>
          <p:nvPr/>
        </p:nvSpPr>
        <p:spPr>
          <a:xfrm>
            <a:off x="4663440" y="2304288"/>
            <a:ext cx="4160520" cy="685800"/>
          </a:xfrm>
          <a:prstGeom prst="rect">
            <a:avLst/>
          </a:prstGeom>
          <a:solidFill>
            <a:srgbClr val="FFFFFF"/>
          </a:solidFill>
          <a:ln w="6350">
            <a:solidFill>
              <a:srgbClr val="BBDEFB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23" name="Shape 21"/>
          <p:cNvSpPr/>
          <p:nvPr/>
        </p:nvSpPr>
        <p:spPr>
          <a:xfrm>
            <a:off x="4736592" y="2487168"/>
            <a:ext cx="292608" cy="292608"/>
          </a:xfrm>
          <a:prstGeom prst="line">
            <a:avLst/>
          </a:prstGeom>
          <a:solidFill>
            <a:srgbClr val="1E88E5"/>
          </a:solidFill>
          <a:ln w="12700">
            <a:solidFill>
              <a:srgbClr val="1E88E5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24" name="Text 22"/>
          <p:cNvSpPr/>
          <p:nvPr/>
        </p:nvSpPr>
        <p:spPr>
          <a:xfrm>
            <a:off x="4736592" y="2468880"/>
            <a:ext cx="292608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0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4</a:t>
            </a:r>
            <a:endParaRPr lang="en-US" sz="1000" dirty="0"/>
          </a:p>
        </p:txBody>
      </p:sp>
      <p:sp>
        <p:nvSpPr>
          <p:cNvPr id="25" name="Text 23"/>
          <p:cNvSpPr/>
          <p:nvPr/>
        </p:nvSpPr>
        <p:spPr>
          <a:xfrm>
            <a:off x="5120640" y="2304288"/>
            <a:ext cx="361188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50" dirty="0">
                <a:solidFill>
                  <a:srgbClr val="37474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Train &amp; compare Random Forest, XGBoost, and Logistic Regression</a:t>
            </a:r>
            <a:endParaRPr lang="en-US" sz="1150" dirty="0"/>
          </a:p>
        </p:txBody>
      </p:sp>
      <p:sp>
        <p:nvSpPr>
          <p:cNvPr id="26" name="Shape 24"/>
          <p:cNvSpPr/>
          <p:nvPr/>
        </p:nvSpPr>
        <p:spPr>
          <a:xfrm>
            <a:off x="4663440" y="3108960"/>
            <a:ext cx="4160520" cy="685800"/>
          </a:xfrm>
          <a:prstGeom prst="rect">
            <a:avLst/>
          </a:prstGeom>
          <a:solidFill>
            <a:srgbClr val="F8FBFF"/>
          </a:solidFill>
          <a:ln w="6350">
            <a:solidFill>
              <a:srgbClr val="BBDEFB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27" name="Shape 25"/>
          <p:cNvSpPr/>
          <p:nvPr/>
        </p:nvSpPr>
        <p:spPr>
          <a:xfrm>
            <a:off x="4736592" y="3291840"/>
            <a:ext cx="292608" cy="292608"/>
          </a:xfrm>
          <a:prstGeom prst="line">
            <a:avLst/>
          </a:prstGeom>
          <a:solidFill>
            <a:srgbClr val="1E88E5"/>
          </a:solidFill>
          <a:ln w="12700">
            <a:solidFill>
              <a:srgbClr val="1E88E5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28" name="Text 26"/>
          <p:cNvSpPr/>
          <p:nvPr/>
        </p:nvSpPr>
        <p:spPr>
          <a:xfrm>
            <a:off x="4736592" y="3273552"/>
            <a:ext cx="292608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0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5</a:t>
            </a:r>
            <a:endParaRPr lang="en-US" sz="1000" dirty="0"/>
          </a:p>
        </p:txBody>
      </p:sp>
      <p:sp>
        <p:nvSpPr>
          <p:cNvPr id="29" name="Text 27"/>
          <p:cNvSpPr/>
          <p:nvPr/>
        </p:nvSpPr>
        <p:spPr>
          <a:xfrm>
            <a:off x="5120640" y="3108960"/>
            <a:ext cx="361188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50" dirty="0">
                <a:solidFill>
                  <a:srgbClr val="37474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Evaluate with Accuracy, Precision, Recall, F1, and ROC-AUC</a:t>
            </a:r>
            <a:endParaRPr lang="en-US" sz="1150" dirty="0"/>
          </a:p>
        </p:txBody>
      </p:sp>
      <p:sp>
        <p:nvSpPr>
          <p:cNvPr id="30" name="Shape 28"/>
          <p:cNvSpPr/>
          <p:nvPr/>
        </p:nvSpPr>
        <p:spPr>
          <a:xfrm>
            <a:off x="4663440" y="3913632"/>
            <a:ext cx="4160520" cy="685800"/>
          </a:xfrm>
          <a:prstGeom prst="rect">
            <a:avLst/>
          </a:prstGeom>
          <a:solidFill>
            <a:srgbClr val="FFFFFF"/>
          </a:solidFill>
          <a:ln w="6350">
            <a:solidFill>
              <a:srgbClr val="BBDEFB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31" name="Shape 29"/>
          <p:cNvSpPr/>
          <p:nvPr/>
        </p:nvSpPr>
        <p:spPr>
          <a:xfrm>
            <a:off x="4736592" y="4096512"/>
            <a:ext cx="292608" cy="292608"/>
          </a:xfrm>
          <a:prstGeom prst="line">
            <a:avLst/>
          </a:prstGeom>
          <a:solidFill>
            <a:srgbClr val="1E88E5"/>
          </a:solidFill>
          <a:ln w="12700">
            <a:solidFill>
              <a:srgbClr val="1E88E5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32" name="Text 30"/>
          <p:cNvSpPr/>
          <p:nvPr/>
        </p:nvSpPr>
        <p:spPr>
          <a:xfrm>
            <a:off x="4736592" y="4078224"/>
            <a:ext cx="292608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0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6</a:t>
            </a:r>
            <a:endParaRPr lang="en-US" sz="1000" dirty="0"/>
          </a:p>
        </p:txBody>
      </p:sp>
      <p:sp>
        <p:nvSpPr>
          <p:cNvPr id="33" name="Text 31"/>
          <p:cNvSpPr/>
          <p:nvPr/>
        </p:nvSpPr>
        <p:spPr>
          <a:xfrm>
            <a:off x="5120640" y="3913632"/>
            <a:ext cx="361188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50" dirty="0">
                <a:solidFill>
                  <a:srgbClr val="37474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Design a scalable framework for real-time IT operations deployment</a:t>
            </a:r>
            <a:endParaRPr lang="en-US" sz="115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64592" cy="5143500"/>
          </a:xfrm>
          <a:prstGeom prst="rect">
            <a:avLst/>
          </a:prstGeom>
          <a:solidFill>
            <a:srgbClr val="1565C0"/>
          </a:solidFill>
          <a:ln w="12700">
            <a:solidFill>
              <a:srgbClr val="1565C0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3" name="Shape 1"/>
          <p:cNvSpPr/>
          <p:nvPr/>
        </p:nvSpPr>
        <p:spPr>
          <a:xfrm>
            <a:off x="0" y="4389120"/>
            <a:ext cx="164592" cy="754380"/>
          </a:xfrm>
          <a:prstGeom prst="rect">
            <a:avLst/>
          </a:prstGeom>
          <a:solidFill>
            <a:srgbClr val="00ACC1"/>
          </a:solidFill>
          <a:ln w="12700">
            <a:solidFill>
              <a:srgbClr val="00ACC1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4" name="Text 2"/>
          <p:cNvSpPr/>
          <p:nvPr/>
        </p:nvSpPr>
        <p:spPr>
          <a:xfrm>
            <a:off x="320040" y="182880"/>
            <a:ext cx="850392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800" b="1" dirty="0">
                <a:solidFill>
                  <a:srgbClr val="1A1A2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The Proposed Approach</a:t>
            </a:r>
            <a:endParaRPr lang="en-US" sz="2800" dirty="0"/>
          </a:p>
        </p:txBody>
      </p:sp>
      <p:sp>
        <p:nvSpPr>
          <p:cNvPr id="5" name="Shape 3"/>
          <p:cNvSpPr/>
          <p:nvPr/>
        </p:nvSpPr>
        <p:spPr>
          <a:xfrm>
            <a:off x="256032" y="1188720"/>
            <a:ext cx="1325880" cy="1097280"/>
          </a:xfrm>
          <a:prstGeom prst="rect">
            <a:avLst/>
          </a:prstGeom>
          <a:solidFill>
            <a:srgbClr val="1E88E5"/>
          </a:solidFill>
          <a:ln w="12700">
            <a:solidFill>
              <a:srgbClr val="1E88E5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6" name="Shape 4"/>
          <p:cNvSpPr/>
          <p:nvPr/>
        </p:nvSpPr>
        <p:spPr>
          <a:xfrm>
            <a:off x="1517904" y="1325880"/>
            <a:ext cx="201168" cy="822960"/>
          </a:xfrm>
          <a:prstGeom prst="rect">
            <a:avLst/>
          </a:prstGeom>
          <a:solidFill>
            <a:srgbClr val="1E88E5"/>
          </a:solidFill>
          <a:ln w="12700">
            <a:solidFill>
              <a:srgbClr val="1E88E5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7" name="Text 5"/>
          <p:cNvSpPr/>
          <p:nvPr/>
        </p:nvSpPr>
        <p:spPr>
          <a:xfrm>
            <a:off x="301752" y="1188720"/>
            <a:ext cx="1234440" cy="56692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Data</a:t>
            </a:r>
            <a:endParaRPr lang="en-US" sz="1100" dirty="0"/>
          </a:p>
          <a:p>
            <a:pPr marL="0" indent="0" algn="ctr">
              <a:buNone/>
            </a:pPr>
            <a:r>
              <a:rPr lang="en-US" sz="11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Collection</a:t>
            </a:r>
            <a:endParaRPr lang="en-US" sz="1100" dirty="0"/>
          </a:p>
        </p:txBody>
      </p:sp>
      <p:sp>
        <p:nvSpPr>
          <p:cNvPr id="8" name="Text 6"/>
          <p:cNvSpPr/>
          <p:nvPr/>
        </p:nvSpPr>
        <p:spPr>
          <a:xfrm>
            <a:off x="210312" y="2423160"/>
            <a:ext cx="146304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950" dirty="0">
                <a:solidFill>
                  <a:srgbClr val="37474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Backblaze</a:t>
            </a:r>
            <a:endParaRPr lang="en-US" sz="950" dirty="0"/>
          </a:p>
          <a:p>
            <a:pPr marL="0" indent="0" algn="ctr">
              <a:buNone/>
            </a:pPr>
            <a:r>
              <a:rPr lang="en-US" sz="950" dirty="0">
                <a:solidFill>
                  <a:srgbClr val="37474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3.17M records</a:t>
            </a:r>
            <a:endParaRPr lang="en-US" sz="950" dirty="0"/>
          </a:p>
        </p:txBody>
      </p:sp>
      <p:sp>
        <p:nvSpPr>
          <p:cNvPr id="9" name="Shape 7"/>
          <p:cNvSpPr/>
          <p:nvPr/>
        </p:nvSpPr>
        <p:spPr>
          <a:xfrm>
            <a:off x="1719072" y="1188720"/>
            <a:ext cx="1325880" cy="1097280"/>
          </a:xfrm>
          <a:prstGeom prst="rect">
            <a:avLst/>
          </a:prstGeom>
          <a:solidFill>
            <a:srgbClr val="0D2F6E"/>
          </a:solidFill>
          <a:ln w="12700">
            <a:solidFill>
              <a:srgbClr val="0D2F6E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0" name="Shape 8"/>
          <p:cNvSpPr/>
          <p:nvPr/>
        </p:nvSpPr>
        <p:spPr>
          <a:xfrm>
            <a:off x="2980944" y="1325880"/>
            <a:ext cx="201168" cy="822960"/>
          </a:xfrm>
          <a:prstGeom prst="rect">
            <a:avLst/>
          </a:prstGeom>
          <a:solidFill>
            <a:srgbClr val="0D2F6E"/>
          </a:solidFill>
          <a:ln w="12700">
            <a:solidFill>
              <a:srgbClr val="0D2F6E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1" name="Text 9"/>
          <p:cNvSpPr/>
          <p:nvPr/>
        </p:nvSpPr>
        <p:spPr>
          <a:xfrm>
            <a:off x="1764792" y="1188720"/>
            <a:ext cx="1234440" cy="56692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Data</a:t>
            </a:r>
            <a:endParaRPr lang="en-US" sz="1100" dirty="0"/>
          </a:p>
          <a:p>
            <a:pPr marL="0" indent="0" algn="ctr">
              <a:buNone/>
            </a:pPr>
            <a:r>
              <a:rPr lang="en-US" sz="11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Preprocessing</a:t>
            </a:r>
            <a:endParaRPr lang="en-US" sz="1100" dirty="0"/>
          </a:p>
        </p:txBody>
      </p:sp>
      <p:sp>
        <p:nvSpPr>
          <p:cNvPr id="12" name="Text 10"/>
          <p:cNvSpPr/>
          <p:nvPr/>
        </p:nvSpPr>
        <p:spPr>
          <a:xfrm>
            <a:off x="1673352" y="2423160"/>
            <a:ext cx="146304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950" dirty="0">
                <a:solidFill>
                  <a:srgbClr val="37474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Missing values</a:t>
            </a:r>
            <a:endParaRPr lang="en-US" sz="950" dirty="0"/>
          </a:p>
          <a:p>
            <a:pPr marL="0" indent="0" algn="ctr">
              <a:buNone/>
            </a:pPr>
            <a:r>
              <a:rPr lang="en-US" sz="950" dirty="0">
                <a:solidFill>
                  <a:srgbClr val="37474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Outliers, Cleaning</a:t>
            </a:r>
            <a:endParaRPr lang="en-US" sz="950" dirty="0"/>
          </a:p>
        </p:txBody>
      </p:sp>
      <p:sp>
        <p:nvSpPr>
          <p:cNvPr id="13" name="Shape 11"/>
          <p:cNvSpPr/>
          <p:nvPr/>
        </p:nvSpPr>
        <p:spPr>
          <a:xfrm>
            <a:off x="3182112" y="1188720"/>
            <a:ext cx="1325880" cy="1097280"/>
          </a:xfrm>
          <a:prstGeom prst="rect">
            <a:avLst/>
          </a:prstGeom>
          <a:solidFill>
            <a:srgbClr val="1E88E5"/>
          </a:solidFill>
          <a:ln w="12700">
            <a:solidFill>
              <a:srgbClr val="1E88E5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4" name="Shape 12"/>
          <p:cNvSpPr/>
          <p:nvPr/>
        </p:nvSpPr>
        <p:spPr>
          <a:xfrm>
            <a:off x="4443984" y="1325880"/>
            <a:ext cx="201168" cy="822960"/>
          </a:xfrm>
          <a:prstGeom prst="rect">
            <a:avLst/>
          </a:prstGeom>
          <a:solidFill>
            <a:srgbClr val="1E88E5"/>
          </a:solidFill>
          <a:ln w="12700">
            <a:solidFill>
              <a:srgbClr val="1E88E5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5" name="Text 13"/>
          <p:cNvSpPr/>
          <p:nvPr/>
        </p:nvSpPr>
        <p:spPr>
          <a:xfrm>
            <a:off x="3227832" y="1188720"/>
            <a:ext cx="1234440" cy="56692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Class</a:t>
            </a:r>
            <a:endParaRPr lang="en-US" sz="1100" dirty="0"/>
          </a:p>
          <a:p>
            <a:pPr marL="0" indent="0" algn="ctr">
              <a:buNone/>
            </a:pPr>
            <a:r>
              <a:rPr lang="en-US" sz="11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Balancing</a:t>
            </a:r>
            <a:endParaRPr lang="en-US" sz="1100" dirty="0"/>
          </a:p>
        </p:txBody>
      </p:sp>
      <p:sp>
        <p:nvSpPr>
          <p:cNvPr id="16" name="Text 14"/>
          <p:cNvSpPr/>
          <p:nvPr/>
        </p:nvSpPr>
        <p:spPr>
          <a:xfrm>
            <a:off x="3136392" y="2423160"/>
            <a:ext cx="146304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950" dirty="0">
                <a:solidFill>
                  <a:srgbClr val="37474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SMOTE applied</a:t>
            </a:r>
            <a:endParaRPr lang="en-US" sz="950" dirty="0"/>
          </a:p>
          <a:p>
            <a:pPr marL="0" indent="0" algn="ctr">
              <a:buNone/>
            </a:pPr>
            <a:r>
              <a:rPr lang="en-US" sz="950" dirty="0">
                <a:solidFill>
                  <a:srgbClr val="37474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Training set only</a:t>
            </a:r>
            <a:endParaRPr lang="en-US" sz="950" dirty="0"/>
          </a:p>
        </p:txBody>
      </p:sp>
      <p:sp>
        <p:nvSpPr>
          <p:cNvPr id="17" name="Shape 15"/>
          <p:cNvSpPr/>
          <p:nvPr/>
        </p:nvSpPr>
        <p:spPr>
          <a:xfrm>
            <a:off x="4645152" y="1188720"/>
            <a:ext cx="1325880" cy="1097280"/>
          </a:xfrm>
          <a:prstGeom prst="rect">
            <a:avLst/>
          </a:prstGeom>
          <a:solidFill>
            <a:srgbClr val="0D2F6E"/>
          </a:solidFill>
          <a:ln w="12700">
            <a:solidFill>
              <a:srgbClr val="0D2F6E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8" name="Shape 16"/>
          <p:cNvSpPr/>
          <p:nvPr/>
        </p:nvSpPr>
        <p:spPr>
          <a:xfrm>
            <a:off x="5907024" y="1325880"/>
            <a:ext cx="201168" cy="822960"/>
          </a:xfrm>
          <a:prstGeom prst="rect">
            <a:avLst/>
          </a:prstGeom>
          <a:solidFill>
            <a:srgbClr val="0D2F6E"/>
          </a:solidFill>
          <a:ln w="12700">
            <a:solidFill>
              <a:srgbClr val="0D2F6E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9" name="Text 17"/>
          <p:cNvSpPr/>
          <p:nvPr/>
        </p:nvSpPr>
        <p:spPr>
          <a:xfrm>
            <a:off x="4690872" y="1188720"/>
            <a:ext cx="1234440" cy="56692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Feature</a:t>
            </a:r>
            <a:endParaRPr lang="en-US" sz="1100" dirty="0"/>
          </a:p>
          <a:p>
            <a:pPr marL="0" indent="0" algn="ctr">
              <a:buNone/>
            </a:pPr>
            <a:r>
              <a:rPr lang="en-US" sz="11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Selection</a:t>
            </a:r>
            <a:endParaRPr lang="en-US" sz="1100" dirty="0"/>
          </a:p>
        </p:txBody>
      </p:sp>
      <p:sp>
        <p:nvSpPr>
          <p:cNvPr id="20" name="Text 18"/>
          <p:cNvSpPr/>
          <p:nvPr/>
        </p:nvSpPr>
        <p:spPr>
          <a:xfrm>
            <a:off x="4599432" y="2423160"/>
            <a:ext cx="146304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950" dirty="0">
                <a:solidFill>
                  <a:srgbClr val="37474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SelectKBest</a:t>
            </a:r>
            <a:endParaRPr lang="en-US" sz="950" dirty="0"/>
          </a:p>
          <a:p>
            <a:pPr marL="0" indent="0" algn="ctr">
              <a:buNone/>
            </a:pPr>
            <a:r>
              <a:rPr lang="en-US" sz="950" dirty="0">
                <a:solidFill>
                  <a:srgbClr val="37474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+ RFE  →  55 features</a:t>
            </a:r>
            <a:endParaRPr lang="en-US" sz="950" dirty="0"/>
          </a:p>
        </p:txBody>
      </p:sp>
      <p:sp>
        <p:nvSpPr>
          <p:cNvPr id="21" name="Shape 19"/>
          <p:cNvSpPr/>
          <p:nvPr/>
        </p:nvSpPr>
        <p:spPr>
          <a:xfrm>
            <a:off x="6108192" y="1188720"/>
            <a:ext cx="1325880" cy="1097280"/>
          </a:xfrm>
          <a:prstGeom prst="rect">
            <a:avLst/>
          </a:prstGeom>
          <a:solidFill>
            <a:srgbClr val="1E88E5"/>
          </a:solidFill>
          <a:ln w="12700">
            <a:solidFill>
              <a:srgbClr val="1E88E5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22" name="Shape 20"/>
          <p:cNvSpPr/>
          <p:nvPr/>
        </p:nvSpPr>
        <p:spPr>
          <a:xfrm>
            <a:off x="7370064" y="1325880"/>
            <a:ext cx="201168" cy="822960"/>
          </a:xfrm>
          <a:prstGeom prst="rect">
            <a:avLst/>
          </a:prstGeom>
          <a:solidFill>
            <a:srgbClr val="1E88E5"/>
          </a:solidFill>
          <a:ln w="12700">
            <a:solidFill>
              <a:srgbClr val="1E88E5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23" name="Text 21"/>
          <p:cNvSpPr/>
          <p:nvPr/>
        </p:nvSpPr>
        <p:spPr>
          <a:xfrm>
            <a:off x="6153912" y="1188720"/>
            <a:ext cx="1234440" cy="56692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Model</a:t>
            </a:r>
            <a:endParaRPr lang="en-US" sz="1100" dirty="0"/>
          </a:p>
          <a:p>
            <a:pPr marL="0" indent="0" algn="ctr">
              <a:buNone/>
            </a:pPr>
            <a:r>
              <a:rPr lang="en-US" sz="11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Training</a:t>
            </a:r>
            <a:endParaRPr lang="en-US" sz="1100" dirty="0"/>
          </a:p>
        </p:txBody>
      </p:sp>
      <p:sp>
        <p:nvSpPr>
          <p:cNvPr id="24" name="Text 22"/>
          <p:cNvSpPr/>
          <p:nvPr/>
        </p:nvSpPr>
        <p:spPr>
          <a:xfrm>
            <a:off x="6062472" y="2423160"/>
            <a:ext cx="146304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950" dirty="0">
                <a:solidFill>
                  <a:srgbClr val="37474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RF / XGBoost</a:t>
            </a:r>
            <a:endParaRPr lang="en-US" sz="950" dirty="0"/>
          </a:p>
          <a:p>
            <a:pPr marL="0" indent="0" algn="ctr">
              <a:buNone/>
            </a:pPr>
            <a:r>
              <a:rPr lang="en-US" sz="950" dirty="0">
                <a:solidFill>
                  <a:srgbClr val="37474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Logistic Regression</a:t>
            </a:r>
            <a:endParaRPr lang="en-US" sz="950" dirty="0"/>
          </a:p>
        </p:txBody>
      </p:sp>
      <p:sp>
        <p:nvSpPr>
          <p:cNvPr id="25" name="Shape 23"/>
          <p:cNvSpPr/>
          <p:nvPr/>
        </p:nvSpPr>
        <p:spPr>
          <a:xfrm>
            <a:off x="7571232" y="1188720"/>
            <a:ext cx="1325880" cy="1097280"/>
          </a:xfrm>
          <a:prstGeom prst="rect">
            <a:avLst/>
          </a:prstGeom>
          <a:solidFill>
            <a:srgbClr val="0D2F6E"/>
          </a:solidFill>
          <a:ln w="12700">
            <a:solidFill>
              <a:srgbClr val="0D2F6E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26" name="Shape 24"/>
          <p:cNvSpPr/>
          <p:nvPr/>
        </p:nvSpPr>
        <p:spPr>
          <a:xfrm>
            <a:off x="8833104" y="1325880"/>
            <a:ext cx="201168" cy="822960"/>
          </a:xfrm>
          <a:prstGeom prst="rect">
            <a:avLst/>
          </a:prstGeom>
          <a:solidFill>
            <a:srgbClr val="0D2F6E"/>
          </a:solidFill>
          <a:ln w="12700">
            <a:solidFill>
              <a:srgbClr val="0D2F6E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27" name="Text 25"/>
          <p:cNvSpPr/>
          <p:nvPr/>
        </p:nvSpPr>
        <p:spPr>
          <a:xfrm>
            <a:off x="7616952" y="1188720"/>
            <a:ext cx="1234440" cy="56692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Evaluation</a:t>
            </a:r>
            <a:endParaRPr lang="en-US" sz="1100" dirty="0"/>
          </a:p>
          <a:p>
            <a:pPr marL="0" indent="0" algn="ctr">
              <a:buNone/>
            </a:pPr>
            <a:r>
              <a:rPr lang="en-US" sz="11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&amp; Threshold</a:t>
            </a:r>
            <a:endParaRPr lang="en-US" sz="1100" dirty="0"/>
          </a:p>
        </p:txBody>
      </p:sp>
      <p:sp>
        <p:nvSpPr>
          <p:cNvPr id="28" name="Text 26"/>
          <p:cNvSpPr/>
          <p:nvPr/>
        </p:nvSpPr>
        <p:spPr>
          <a:xfrm>
            <a:off x="7525512" y="2423160"/>
            <a:ext cx="146304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950" dirty="0">
                <a:solidFill>
                  <a:srgbClr val="37474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Recall, AUC</a:t>
            </a:r>
            <a:endParaRPr lang="en-US" sz="950" dirty="0"/>
          </a:p>
          <a:p>
            <a:pPr marL="0" indent="0" algn="ctr">
              <a:buNone/>
            </a:pPr>
            <a:r>
              <a:rPr lang="en-US" sz="950" dirty="0">
                <a:solidFill>
                  <a:srgbClr val="37474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Youden's J</a:t>
            </a:r>
            <a:endParaRPr lang="en-US" sz="950" dirty="0"/>
          </a:p>
        </p:txBody>
      </p:sp>
      <p:sp>
        <p:nvSpPr>
          <p:cNvPr id="29" name="Text 27"/>
          <p:cNvSpPr/>
          <p:nvPr/>
        </p:nvSpPr>
        <p:spPr>
          <a:xfrm>
            <a:off x="320040" y="3218688"/>
            <a:ext cx="850392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0D2F6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Key Contributions</a:t>
            </a:r>
            <a:endParaRPr lang="en-US" sz="1400" dirty="0"/>
          </a:p>
        </p:txBody>
      </p:sp>
      <p:sp>
        <p:nvSpPr>
          <p:cNvPr id="30" name="Text 28"/>
          <p:cNvSpPr/>
          <p:nvPr/>
        </p:nvSpPr>
        <p:spPr>
          <a:xfrm>
            <a:off x="320040" y="3611880"/>
            <a:ext cx="416052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2E7D3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✔  </a:t>
            </a:r>
            <a:r>
              <a:rPr lang="en-US" sz="1200" dirty="0">
                <a:solidFill>
                  <a:srgbClr val="37474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Complete ML framework on real-world large-scale data</a:t>
            </a:r>
            <a:endParaRPr lang="en-US" sz="1200" dirty="0"/>
          </a:p>
        </p:txBody>
      </p:sp>
      <p:sp>
        <p:nvSpPr>
          <p:cNvPr id="31" name="Text 29"/>
          <p:cNvSpPr/>
          <p:nvPr/>
        </p:nvSpPr>
        <p:spPr>
          <a:xfrm>
            <a:off x="320040" y="3995928"/>
            <a:ext cx="416052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2E7D3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✔  </a:t>
            </a:r>
            <a:r>
              <a:rPr lang="en-US" sz="1200" dirty="0">
                <a:solidFill>
                  <a:srgbClr val="37474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Robust preprocessing pipeline with SMOTE for extreme class imbalance</a:t>
            </a:r>
            <a:endParaRPr lang="en-US" sz="1200" dirty="0"/>
          </a:p>
        </p:txBody>
      </p:sp>
      <p:sp>
        <p:nvSpPr>
          <p:cNvPr id="32" name="Text 30"/>
          <p:cNvSpPr/>
          <p:nvPr/>
        </p:nvSpPr>
        <p:spPr>
          <a:xfrm>
            <a:off x="4663440" y="3611880"/>
            <a:ext cx="416052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2E7D3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✔  </a:t>
            </a:r>
            <a:r>
              <a:rPr lang="en-US" sz="1200" dirty="0">
                <a:solidFill>
                  <a:srgbClr val="37474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Comparative evaluation: RF (Recall 79.1%) vs XGBoost (74.4%) vs baseline</a:t>
            </a:r>
            <a:endParaRPr lang="en-US" sz="1200" dirty="0"/>
          </a:p>
        </p:txBody>
      </p:sp>
      <p:sp>
        <p:nvSpPr>
          <p:cNvPr id="33" name="Text 31"/>
          <p:cNvSpPr/>
          <p:nvPr/>
        </p:nvSpPr>
        <p:spPr>
          <a:xfrm>
            <a:off x="4663440" y="3995928"/>
            <a:ext cx="416052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2E7D3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✔  </a:t>
            </a:r>
            <a:r>
              <a:rPr lang="en-US" sz="1200" dirty="0">
                <a:solidFill>
                  <a:srgbClr val="37474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Operational SMART insight: SMART 5, 187, 197 = top predictors</a:t>
            </a:r>
            <a:endParaRPr lang="en-US" sz="12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64592" cy="5143500"/>
          </a:xfrm>
          <a:prstGeom prst="rect">
            <a:avLst/>
          </a:prstGeom>
          <a:solidFill>
            <a:srgbClr val="1565C0"/>
          </a:solidFill>
          <a:ln w="12700">
            <a:solidFill>
              <a:srgbClr val="1565C0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3" name="Shape 1"/>
          <p:cNvSpPr/>
          <p:nvPr/>
        </p:nvSpPr>
        <p:spPr>
          <a:xfrm>
            <a:off x="0" y="4389120"/>
            <a:ext cx="164592" cy="754380"/>
          </a:xfrm>
          <a:prstGeom prst="rect">
            <a:avLst/>
          </a:prstGeom>
          <a:solidFill>
            <a:srgbClr val="00ACC1"/>
          </a:solidFill>
          <a:ln w="12700">
            <a:solidFill>
              <a:srgbClr val="00ACC1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4" name="Text 2"/>
          <p:cNvSpPr/>
          <p:nvPr/>
        </p:nvSpPr>
        <p:spPr>
          <a:xfrm>
            <a:off x="320040" y="182880"/>
            <a:ext cx="850392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800" b="1" dirty="0">
                <a:solidFill>
                  <a:srgbClr val="1A1A2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Dataset &amp; Preprocessing</a:t>
            </a:r>
            <a:endParaRPr lang="en-US" sz="2800" dirty="0"/>
          </a:p>
        </p:txBody>
      </p:sp>
      <p:sp>
        <p:nvSpPr>
          <p:cNvPr id="5" name="Shape 3"/>
          <p:cNvSpPr/>
          <p:nvPr/>
        </p:nvSpPr>
        <p:spPr>
          <a:xfrm>
            <a:off x="320040" y="804672"/>
            <a:ext cx="1600200" cy="914400"/>
          </a:xfrm>
          <a:prstGeom prst="rect">
            <a:avLst/>
          </a:prstGeom>
          <a:solidFill>
            <a:srgbClr val="EBF3FD"/>
          </a:solidFill>
          <a:ln w="6350">
            <a:solidFill>
              <a:srgbClr val="BBDEFB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6" name="Text 4"/>
          <p:cNvSpPr/>
          <p:nvPr/>
        </p:nvSpPr>
        <p:spPr>
          <a:xfrm>
            <a:off x="320040" y="841248"/>
            <a:ext cx="1600200" cy="47548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200" b="1" dirty="0">
                <a:solidFill>
                  <a:srgbClr val="0D2F6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3.17M</a:t>
            </a:r>
            <a:endParaRPr lang="en-US" sz="2200" dirty="0"/>
          </a:p>
        </p:txBody>
      </p:sp>
      <p:sp>
        <p:nvSpPr>
          <p:cNvPr id="7" name="Text 5"/>
          <p:cNvSpPr/>
          <p:nvPr/>
        </p:nvSpPr>
        <p:spPr>
          <a:xfrm>
            <a:off x="320040" y="1298448"/>
            <a:ext cx="1600200" cy="38404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000" dirty="0">
                <a:solidFill>
                  <a:srgbClr val="607D8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Total Records</a:t>
            </a:r>
            <a:endParaRPr lang="en-US" sz="1000" dirty="0"/>
          </a:p>
        </p:txBody>
      </p:sp>
      <p:sp>
        <p:nvSpPr>
          <p:cNvPr id="8" name="Shape 6"/>
          <p:cNvSpPr/>
          <p:nvPr/>
        </p:nvSpPr>
        <p:spPr>
          <a:xfrm>
            <a:off x="2057400" y="804672"/>
            <a:ext cx="1600200" cy="914400"/>
          </a:xfrm>
          <a:prstGeom prst="rect">
            <a:avLst/>
          </a:prstGeom>
          <a:solidFill>
            <a:srgbClr val="EBF3FD"/>
          </a:solidFill>
          <a:ln w="6350">
            <a:solidFill>
              <a:srgbClr val="BBDEFB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9" name="Text 7"/>
          <p:cNvSpPr/>
          <p:nvPr/>
        </p:nvSpPr>
        <p:spPr>
          <a:xfrm>
            <a:off x="2057400" y="841248"/>
            <a:ext cx="1600200" cy="47548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200" b="1" dirty="0">
                <a:solidFill>
                  <a:srgbClr val="0D2F6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95</a:t>
            </a:r>
            <a:endParaRPr lang="en-US" sz="2200" dirty="0"/>
          </a:p>
        </p:txBody>
      </p:sp>
      <p:sp>
        <p:nvSpPr>
          <p:cNvPr id="10" name="Text 8"/>
          <p:cNvSpPr/>
          <p:nvPr/>
        </p:nvSpPr>
        <p:spPr>
          <a:xfrm>
            <a:off x="2057400" y="1298448"/>
            <a:ext cx="1600200" cy="38404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000" dirty="0">
                <a:solidFill>
                  <a:srgbClr val="607D8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Raw Columns</a:t>
            </a:r>
            <a:endParaRPr lang="en-US" sz="1000" dirty="0"/>
          </a:p>
        </p:txBody>
      </p:sp>
      <p:sp>
        <p:nvSpPr>
          <p:cNvPr id="11" name="Shape 9"/>
          <p:cNvSpPr/>
          <p:nvPr/>
        </p:nvSpPr>
        <p:spPr>
          <a:xfrm>
            <a:off x="3794760" y="804672"/>
            <a:ext cx="1600200" cy="914400"/>
          </a:xfrm>
          <a:prstGeom prst="rect">
            <a:avLst/>
          </a:prstGeom>
          <a:solidFill>
            <a:srgbClr val="EBF3FD"/>
          </a:solidFill>
          <a:ln w="6350">
            <a:solidFill>
              <a:srgbClr val="BBDEFB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2" name="Text 10"/>
          <p:cNvSpPr/>
          <p:nvPr/>
        </p:nvSpPr>
        <p:spPr>
          <a:xfrm>
            <a:off x="3794760" y="841248"/>
            <a:ext cx="1600200" cy="47548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200" b="1" dirty="0">
                <a:solidFill>
                  <a:srgbClr val="0D2F6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215</a:t>
            </a:r>
            <a:endParaRPr lang="en-US" sz="2200" dirty="0"/>
          </a:p>
        </p:txBody>
      </p:sp>
      <p:sp>
        <p:nvSpPr>
          <p:cNvPr id="13" name="Text 11"/>
          <p:cNvSpPr/>
          <p:nvPr/>
        </p:nvSpPr>
        <p:spPr>
          <a:xfrm>
            <a:off x="3794760" y="1298448"/>
            <a:ext cx="1600200" cy="38404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000" dirty="0">
                <a:solidFill>
                  <a:srgbClr val="607D8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Failure Records</a:t>
            </a:r>
            <a:endParaRPr lang="en-US" sz="1000" dirty="0"/>
          </a:p>
        </p:txBody>
      </p:sp>
      <p:sp>
        <p:nvSpPr>
          <p:cNvPr id="14" name="Shape 12"/>
          <p:cNvSpPr/>
          <p:nvPr/>
        </p:nvSpPr>
        <p:spPr>
          <a:xfrm>
            <a:off x="5532120" y="804672"/>
            <a:ext cx="1600200" cy="914400"/>
          </a:xfrm>
          <a:prstGeom prst="rect">
            <a:avLst/>
          </a:prstGeom>
          <a:solidFill>
            <a:srgbClr val="EBF3FD"/>
          </a:solidFill>
          <a:ln w="6350">
            <a:solidFill>
              <a:srgbClr val="BBDEFB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5" name="Text 13"/>
          <p:cNvSpPr/>
          <p:nvPr/>
        </p:nvSpPr>
        <p:spPr>
          <a:xfrm>
            <a:off x="5532120" y="841248"/>
            <a:ext cx="1600200" cy="47548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200" b="1" dirty="0">
                <a:solidFill>
                  <a:srgbClr val="0D2F6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0.00</a:t>
            </a:r>
            <a:r>
              <a:rPr lang="ar-SA" sz="2200" b="1" dirty="0">
                <a:solidFill>
                  <a:srgbClr val="0D2F6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68</a:t>
            </a:r>
            <a:r>
              <a:rPr lang="en-US" sz="2200" b="1" dirty="0">
                <a:solidFill>
                  <a:srgbClr val="0D2F6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%</a:t>
            </a:r>
            <a:endParaRPr lang="en-US" sz="2200" dirty="0"/>
          </a:p>
        </p:txBody>
      </p:sp>
      <p:sp>
        <p:nvSpPr>
          <p:cNvPr id="16" name="Text 14"/>
          <p:cNvSpPr/>
          <p:nvPr/>
        </p:nvSpPr>
        <p:spPr>
          <a:xfrm>
            <a:off x="5532120" y="1298448"/>
            <a:ext cx="1600200" cy="38404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000" dirty="0">
                <a:solidFill>
                  <a:srgbClr val="607D8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Failure Rate</a:t>
            </a:r>
            <a:endParaRPr lang="en-US" sz="1000" dirty="0"/>
          </a:p>
        </p:txBody>
      </p:sp>
      <p:sp>
        <p:nvSpPr>
          <p:cNvPr id="17" name="Shape 15"/>
          <p:cNvSpPr/>
          <p:nvPr/>
        </p:nvSpPr>
        <p:spPr>
          <a:xfrm>
            <a:off x="7269480" y="804672"/>
            <a:ext cx="1600200" cy="914400"/>
          </a:xfrm>
          <a:prstGeom prst="rect">
            <a:avLst/>
          </a:prstGeom>
          <a:solidFill>
            <a:srgbClr val="EBF3FD"/>
          </a:solidFill>
          <a:ln w="6350">
            <a:solidFill>
              <a:srgbClr val="BBDEFB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8" name="Text 16"/>
          <p:cNvSpPr/>
          <p:nvPr/>
        </p:nvSpPr>
        <p:spPr>
          <a:xfrm>
            <a:off x="7269480" y="841248"/>
            <a:ext cx="1600200" cy="47548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200" b="1" dirty="0">
                <a:solidFill>
                  <a:srgbClr val="0D2F6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80K</a:t>
            </a:r>
            <a:endParaRPr lang="en-US" sz="2200" dirty="0"/>
          </a:p>
        </p:txBody>
      </p:sp>
      <p:sp>
        <p:nvSpPr>
          <p:cNvPr id="19" name="Text 17"/>
          <p:cNvSpPr/>
          <p:nvPr/>
        </p:nvSpPr>
        <p:spPr>
          <a:xfrm>
            <a:off x="7269480" y="1298448"/>
            <a:ext cx="1600200" cy="38404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000" dirty="0">
                <a:solidFill>
                  <a:srgbClr val="607D8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Training Samples</a:t>
            </a:r>
            <a:endParaRPr lang="en-US" sz="1000" dirty="0"/>
          </a:p>
          <a:p>
            <a:pPr marL="0" indent="0" algn="ctr">
              <a:buNone/>
            </a:pPr>
            <a:r>
              <a:rPr lang="en-US" sz="1000" dirty="0">
                <a:solidFill>
                  <a:srgbClr val="607D8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(after SMOTE)</a:t>
            </a:r>
            <a:endParaRPr lang="en-US" sz="1000" dirty="0"/>
          </a:p>
        </p:txBody>
      </p:sp>
      <p:sp>
        <p:nvSpPr>
          <p:cNvPr id="20" name="Text 18"/>
          <p:cNvSpPr/>
          <p:nvPr/>
        </p:nvSpPr>
        <p:spPr>
          <a:xfrm>
            <a:off x="320040" y="1874520"/>
            <a:ext cx="850392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b="1" dirty="0">
                <a:solidFill>
                  <a:srgbClr val="0D2F6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Preprocessing Pipeline</a:t>
            </a:r>
            <a:endParaRPr lang="en-US" sz="1300" dirty="0"/>
          </a:p>
        </p:txBody>
      </p:sp>
      <p:graphicFrame>
        <p:nvGraphicFramePr>
          <p:cNvPr id="21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320040" y="2240280"/>
          <a:ext cx="8503920" cy="2468880"/>
        </p:xfrm>
        <a:graphic>
          <a:graphicData uri="http://schemas.openxmlformats.org/drawingml/2006/table">
            <a:tbl>
              <a:tblPr/>
              <a:tblGrid>
                <a:gridCol w="73152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30352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46888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11480"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100" b="1" dirty="0">
                          <a:solidFill>
                            <a:srgbClr val="FFFFFF"/>
                          </a:solidFill>
                        </a:rPr>
                        <a:t>Step</a:t>
                      </a:r>
                      <a:endParaRPr lang="en-US" sz="1100" dirty="0"/>
                    </a:p>
                  </a:txBody>
                  <a:tcPr>
                    <a:lnL w="6350" cap="flat" cmpd="sng" algn="ctr">
                      <a:solidFill>
                        <a:srgbClr val="BBDEF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BDEF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BDEF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BDEF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D2F6E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100" b="1" dirty="0">
                          <a:solidFill>
                            <a:srgbClr val="FFFFFF"/>
                          </a:solidFill>
                        </a:rPr>
                        <a:t>Action</a:t>
                      </a:r>
                      <a:endParaRPr lang="en-US" sz="1100" dirty="0"/>
                    </a:p>
                  </a:txBody>
                  <a:tcPr>
                    <a:lnL w="6350" cap="flat" cmpd="sng" algn="ctr">
                      <a:solidFill>
                        <a:srgbClr val="BBDEF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BDEF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BDEF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BDEF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D2F6E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100" b="1" dirty="0">
                          <a:solidFill>
                            <a:srgbClr val="FFFFFF"/>
                          </a:solidFill>
                        </a:rPr>
                        <a:t>Result</a:t>
                      </a:r>
                      <a:endParaRPr lang="en-US" sz="1100" dirty="0"/>
                    </a:p>
                  </a:txBody>
                  <a:tcPr>
                    <a:lnL w="6350" cap="flat" cmpd="sng" algn="ctr">
                      <a:solidFill>
                        <a:srgbClr val="BBDEF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BDEF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BDEF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BDEF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D2F6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11480"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050" dirty="0">
                          <a:solidFill>
                            <a:srgbClr val="1A1A2E"/>
                          </a:solidFill>
                        </a:rPr>
                        <a:t>Step 1</a:t>
                      </a:r>
                      <a:endParaRPr lang="en-US" sz="1050" dirty="0"/>
                    </a:p>
                  </a:txBody>
                  <a:tcPr>
                    <a:lnL w="6350" cap="flat" cmpd="sng" algn="ctr">
                      <a:solidFill>
                        <a:srgbClr val="BBDEF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BDEF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BDEF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BDEF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F3FD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050" dirty="0">
                          <a:solidFill>
                            <a:srgbClr val="1A1A2E"/>
                          </a:solidFill>
                        </a:rPr>
                        <a:t>Remove non-informative columns (date, serial, model)</a:t>
                      </a:r>
                      <a:endParaRPr lang="en-US" sz="1050" dirty="0"/>
                    </a:p>
                  </a:txBody>
                  <a:tcPr>
                    <a:lnL w="6350" cap="flat" cmpd="sng" algn="ctr">
                      <a:solidFill>
                        <a:srgbClr val="BBDEF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BDEF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BDEF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BDEF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F3FD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050" dirty="0">
                          <a:solidFill>
                            <a:srgbClr val="1A1A2E"/>
                          </a:solidFill>
                        </a:rPr>
                        <a:t>95 → 92 features</a:t>
                      </a:r>
                      <a:endParaRPr lang="en-US" sz="1050" dirty="0"/>
                    </a:p>
                  </a:txBody>
                  <a:tcPr>
                    <a:lnL w="6350" cap="flat" cmpd="sng" algn="ctr">
                      <a:solidFill>
                        <a:srgbClr val="BBDEF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BDEF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BDEF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BDEF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F3F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11480"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050" dirty="0">
                          <a:solidFill>
                            <a:srgbClr val="1A1A2E"/>
                          </a:solidFill>
                        </a:rPr>
                        <a:t>Step 2</a:t>
                      </a:r>
                      <a:endParaRPr lang="en-US" sz="1050" dirty="0"/>
                    </a:p>
                  </a:txBody>
                  <a:tcPr>
                    <a:lnL w="6350" cap="flat" cmpd="sng" algn="ctr">
                      <a:solidFill>
                        <a:srgbClr val="BBDEF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BDEF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BDEF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BDEF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050" dirty="0">
                          <a:solidFill>
                            <a:srgbClr val="1A1A2E"/>
                          </a:solidFill>
                        </a:rPr>
                        <a:t>Drop columns with &gt; 80% missing values</a:t>
                      </a:r>
                      <a:endParaRPr lang="en-US" sz="1050" dirty="0"/>
                    </a:p>
                  </a:txBody>
                  <a:tcPr>
                    <a:lnL w="6350" cap="flat" cmpd="sng" algn="ctr">
                      <a:solidFill>
                        <a:srgbClr val="BBDEF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BDEF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BDEF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BDEF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050" dirty="0">
                          <a:solidFill>
                            <a:srgbClr val="1A1A2E"/>
                          </a:solidFill>
                        </a:rPr>
                        <a:t>92 → 56 features</a:t>
                      </a:r>
                      <a:endParaRPr lang="en-US" sz="1050" dirty="0"/>
                    </a:p>
                  </a:txBody>
                  <a:tcPr>
                    <a:lnL w="6350" cap="flat" cmpd="sng" algn="ctr">
                      <a:solidFill>
                        <a:srgbClr val="BBDEF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BDEF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BDEF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BDEF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11480"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050" dirty="0">
                          <a:solidFill>
                            <a:srgbClr val="1A1A2E"/>
                          </a:solidFill>
                        </a:rPr>
                        <a:t>Step 3</a:t>
                      </a:r>
                      <a:endParaRPr lang="en-US" sz="1050" dirty="0"/>
                    </a:p>
                  </a:txBody>
                  <a:tcPr>
                    <a:lnL w="6350" cap="flat" cmpd="sng" algn="ctr">
                      <a:solidFill>
                        <a:srgbClr val="BBDEF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BDEF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BDEF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BDEF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F3FD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050" dirty="0">
                          <a:solidFill>
                            <a:srgbClr val="1A1A2E"/>
                          </a:solidFill>
                        </a:rPr>
                        <a:t>Fill remaining SMART missing values with zero</a:t>
                      </a:r>
                      <a:endParaRPr lang="en-US" sz="1050" dirty="0"/>
                    </a:p>
                  </a:txBody>
                  <a:tcPr>
                    <a:lnL w="6350" cap="flat" cmpd="sng" algn="ctr">
                      <a:solidFill>
                        <a:srgbClr val="BBDEF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BDEF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BDEF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BDEF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F3FD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050" dirty="0">
                          <a:solidFill>
                            <a:srgbClr val="1A1A2E"/>
                          </a:solidFill>
                        </a:rPr>
                        <a:t>Complete dataset</a:t>
                      </a:r>
                      <a:endParaRPr lang="en-US" sz="1050" dirty="0"/>
                    </a:p>
                  </a:txBody>
                  <a:tcPr>
                    <a:lnL w="6350" cap="flat" cmpd="sng" algn="ctr">
                      <a:solidFill>
                        <a:srgbClr val="BBDEF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BDEF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BDEF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BDEF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F3F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11480"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050" dirty="0">
                          <a:solidFill>
                            <a:srgbClr val="1A1A2E"/>
                          </a:solidFill>
                        </a:rPr>
                        <a:t>Step 4</a:t>
                      </a:r>
                      <a:endParaRPr lang="en-US" sz="1050" dirty="0"/>
                    </a:p>
                  </a:txBody>
                  <a:tcPr>
                    <a:lnL w="6350" cap="flat" cmpd="sng" algn="ctr">
                      <a:solidFill>
                        <a:srgbClr val="BBDEF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BDEF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BDEF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BDEF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050" dirty="0">
                          <a:solidFill>
                            <a:srgbClr val="1A1A2E"/>
                          </a:solidFill>
                        </a:rPr>
                        <a:t>50K healthy + 215 failures → SMOTE on train only</a:t>
                      </a:r>
                      <a:endParaRPr lang="en-US" sz="1050" dirty="0"/>
                    </a:p>
                  </a:txBody>
                  <a:tcPr>
                    <a:lnL w="6350" cap="flat" cmpd="sng" algn="ctr">
                      <a:solidFill>
                        <a:srgbClr val="BBDEF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BDEF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BDEF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BDEF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050" dirty="0">
                          <a:solidFill>
                            <a:srgbClr val="1A1A2E"/>
                          </a:solidFill>
                        </a:rPr>
                        <a:t>80K balanced records</a:t>
                      </a:r>
                      <a:endParaRPr lang="en-US" sz="1050" dirty="0"/>
                    </a:p>
                  </a:txBody>
                  <a:tcPr>
                    <a:lnL w="6350" cap="flat" cmpd="sng" algn="ctr">
                      <a:solidFill>
                        <a:srgbClr val="BBDEF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BDEF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BDEF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BDEF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11480"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050" dirty="0">
                          <a:solidFill>
                            <a:srgbClr val="1A1A2E"/>
                          </a:solidFill>
                        </a:rPr>
                        <a:t>Step 5</a:t>
                      </a:r>
                      <a:endParaRPr lang="en-US" sz="1050" dirty="0"/>
                    </a:p>
                  </a:txBody>
                  <a:tcPr>
                    <a:lnL w="6350" cap="flat" cmpd="sng" algn="ctr">
                      <a:solidFill>
                        <a:srgbClr val="BBDEF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BDEF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BDEF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BDEF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F3FD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050" dirty="0">
                          <a:solidFill>
                            <a:srgbClr val="1A1A2E"/>
                          </a:solidFill>
                        </a:rPr>
                        <a:t>Stratified split: 80% train / 20% test</a:t>
                      </a:r>
                      <a:endParaRPr lang="en-US" sz="1050" dirty="0"/>
                    </a:p>
                  </a:txBody>
                  <a:tcPr>
                    <a:lnL w="6350" cap="flat" cmpd="sng" algn="ctr">
                      <a:solidFill>
                        <a:srgbClr val="BBDEF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BDEF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BDEF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BDEF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F3FD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050" dirty="0">
                          <a:solidFill>
                            <a:srgbClr val="1A1A2E"/>
                          </a:solidFill>
                        </a:rPr>
                        <a:t>10,043 test records</a:t>
                      </a:r>
                      <a:endParaRPr lang="en-US" sz="1050" dirty="0"/>
                    </a:p>
                  </a:txBody>
                  <a:tcPr>
                    <a:lnL w="6350" cap="flat" cmpd="sng" algn="ctr">
                      <a:solidFill>
                        <a:srgbClr val="BBDEF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BDEF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BDEF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BDEF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F3F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22" name="Text 19"/>
          <p:cNvSpPr/>
          <p:nvPr/>
        </p:nvSpPr>
        <p:spPr>
          <a:xfrm>
            <a:off x="320040" y="4800600"/>
            <a:ext cx="850392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950" i="1" dirty="0">
                <a:solidFill>
                  <a:srgbClr val="1E88E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★  Key SMART Features: SMART 5 (Reallocated Sectors)  |  SMART 187 (Uncorrectable Errors)  |  SMART 197 (Pending Sectors)  |  SMART 194 (Temperature)  |  Power-On Hours</a:t>
            </a:r>
            <a:endParaRPr lang="en-US" sz="95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64592" cy="5143500"/>
          </a:xfrm>
          <a:prstGeom prst="rect">
            <a:avLst/>
          </a:prstGeom>
          <a:solidFill>
            <a:srgbClr val="1565C0"/>
          </a:solidFill>
          <a:ln w="12700">
            <a:solidFill>
              <a:srgbClr val="1565C0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3" name="Shape 1"/>
          <p:cNvSpPr/>
          <p:nvPr/>
        </p:nvSpPr>
        <p:spPr>
          <a:xfrm>
            <a:off x="0" y="4389120"/>
            <a:ext cx="164592" cy="754380"/>
          </a:xfrm>
          <a:prstGeom prst="rect">
            <a:avLst/>
          </a:prstGeom>
          <a:solidFill>
            <a:srgbClr val="00ACC1"/>
          </a:solidFill>
          <a:ln w="12700">
            <a:solidFill>
              <a:srgbClr val="00ACC1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4" name="Text 2"/>
          <p:cNvSpPr/>
          <p:nvPr/>
        </p:nvSpPr>
        <p:spPr>
          <a:xfrm>
            <a:off x="320040" y="182880"/>
            <a:ext cx="850392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800" b="1" dirty="0">
                <a:solidFill>
                  <a:srgbClr val="1A1A2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Model Selection &amp; Training</a:t>
            </a:r>
            <a:endParaRPr lang="en-US" sz="2800" dirty="0"/>
          </a:p>
        </p:txBody>
      </p:sp>
      <p:sp>
        <p:nvSpPr>
          <p:cNvPr id="5" name="Shape 3"/>
          <p:cNvSpPr/>
          <p:nvPr/>
        </p:nvSpPr>
        <p:spPr>
          <a:xfrm>
            <a:off x="320040" y="804672"/>
            <a:ext cx="8503920" cy="640080"/>
          </a:xfrm>
          <a:prstGeom prst="rect">
            <a:avLst/>
          </a:prstGeom>
          <a:solidFill>
            <a:srgbClr val="EBF3FD"/>
          </a:solidFill>
          <a:ln w="6350">
            <a:solidFill>
              <a:srgbClr val="BBDEFB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6" name="Text 4"/>
          <p:cNvSpPr/>
          <p:nvPr/>
        </p:nvSpPr>
        <p:spPr>
          <a:xfrm>
            <a:off x="457200" y="804672"/>
            <a:ext cx="8229600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1A1A2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Feature Selection:  SelectKBest (Chi-Squared)  +  RFE (Recursive Feature Elimination)  →  55 final features  |  MinMax scaling for Logistic Regression only</a:t>
            </a:r>
            <a:endParaRPr lang="en-US" sz="1200" dirty="0"/>
          </a:p>
        </p:txBody>
      </p:sp>
      <p:sp>
        <p:nvSpPr>
          <p:cNvPr id="7" name="Shape 5"/>
          <p:cNvSpPr/>
          <p:nvPr/>
        </p:nvSpPr>
        <p:spPr>
          <a:xfrm>
            <a:off x="320040" y="1600200"/>
            <a:ext cx="2743200" cy="3017520"/>
          </a:xfrm>
          <a:prstGeom prst="rect">
            <a:avLst/>
          </a:prstGeom>
          <a:solidFill>
            <a:srgbClr val="FFFFFF"/>
          </a:solidFill>
          <a:ln w="10160">
            <a:solidFill>
              <a:srgbClr val="BBDEFB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8" name="Shape 6"/>
          <p:cNvSpPr/>
          <p:nvPr/>
        </p:nvSpPr>
        <p:spPr>
          <a:xfrm>
            <a:off x="320040" y="1600200"/>
            <a:ext cx="2743200" cy="91440"/>
          </a:xfrm>
          <a:prstGeom prst="rect">
            <a:avLst/>
          </a:prstGeom>
          <a:solidFill>
            <a:srgbClr val="0D2F6E"/>
          </a:solidFill>
          <a:ln w="12700">
            <a:solidFill>
              <a:srgbClr val="0D2F6E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9" name="Text 7"/>
          <p:cNvSpPr/>
          <p:nvPr/>
        </p:nvSpPr>
        <p:spPr>
          <a:xfrm>
            <a:off x="320040" y="1719072"/>
            <a:ext cx="274320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600" dirty="0">
                <a:solidFill>
                  <a:srgbClr val="000000"/>
                </a:solidFill>
              </a:rPr>
              <a:t>🌲</a:t>
            </a:r>
            <a:endParaRPr lang="en-US" sz="2600" dirty="0"/>
          </a:p>
        </p:txBody>
      </p:sp>
      <p:sp>
        <p:nvSpPr>
          <p:cNvPr id="10" name="Text 8"/>
          <p:cNvSpPr/>
          <p:nvPr/>
        </p:nvSpPr>
        <p:spPr>
          <a:xfrm>
            <a:off x="393192" y="2304288"/>
            <a:ext cx="2596896" cy="38404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300" b="1" dirty="0">
                <a:solidFill>
                  <a:srgbClr val="0D2F6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Random Forest</a:t>
            </a:r>
            <a:endParaRPr lang="en-US" sz="1300" dirty="0"/>
          </a:p>
        </p:txBody>
      </p:sp>
      <p:sp>
        <p:nvSpPr>
          <p:cNvPr id="11" name="Text 9"/>
          <p:cNvSpPr/>
          <p:nvPr/>
        </p:nvSpPr>
        <p:spPr>
          <a:xfrm>
            <a:off x="411480" y="2743200"/>
            <a:ext cx="2560320" cy="10972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00" dirty="0">
                <a:solidFill>
                  <a:srgbClr val="37474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200 estimators · depth = None · min_samples_split = 5</a:t>
            </a:r>
            <a:endParaRPr lang="en-US" sz="1000" dirty="0"/>
          </a:p>
          <a:p>
            <a:pPr marL="0" indent="0">
              <a:buNone/>
            </a:pPr>
            <a:r>
              <a:rPr lang="en-US" sz="1000" dirty="0">
                <a:solidFill>
                  <a:srgbClr val="37474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class_weight = balanced · GridSearchCV (3-fold, AUC)</a:t>
            </a:r>
            <a:endParaRPr lang="en-US" sz="1000" dirty="0"/>
          </a:p>
        </p:txBody>
      </p:sp>
      <p:sp>
        <p:nvSpPr>
          <p:cNvPr id="12" name="Shape 10"/>
          <p:cNvSpPr/>
          <p:nvPr/>
        </p:nvSpPr>
        <p:spPr>
          <a:xfrm>
            <a:off x="411480" y="3913632"/>
            <a:ext cx="2560320" cy="384048"/>
          </a:xfrm>
          <a:prstGeom prst="rect">
            <a:avLst/>
          </a:prstGeom>
          <a:solidFill>
            <a:srgbClr val="EBF3FD"/>
          </a:solidFill>
          <a:ln w="3810">
            <a:solidFill>
              <a:srgbClr val="BBDEFB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3" name="Text 11"/>
          <p:cNvSpPr/>
          <p:nvPr/>
        </p:nvSpPr>
        <p:spPr>
          <a:xfrm>
            <a:off x="411480" y="3913632"/>
            <a:ext cx="2560320" cy="38404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000" b="1" dirty="0">
                <a:solidFill>
                  <a:srgbClr val="0D2F6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Best model · Recall 79.1% · AUC 0.887</a:t>
            </a:r>
            <a:endParaRPr lang="en-US" sz="1000" dirty="0"/>
          </a:p>
        </p:txBody>
      </p:sp>
      <p:sp>
        <p:nvSpPr>
          <p:cNvPr id="14" name="Shape 12"/>
          <p:cNvSpPr/>
          <p:nvPr/>
        </p:nvSpPr>
        <p:spPr>
          <a:xfrm>
            <a:off x="3218688" y="1600200"/>
            <a:ext cx="2743200" cy="3017520"/>
          </a:xfrm>
          <a:prstGeom prst="rect">
            <a:avLst/>
          </a:prstGeom>
          <a:solidFill>
            <a:srgbClr val="FFFFFF"/>
          </a:solidFill>
          <a:ln w="10160">
            <a:solidFill>
              <a:srgbClr val="BBDEFB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5" name="Shape 13"/>
          <p:cNvSpPr/>
          <p:nvPr/>
        </p:nvSpPr>
        <p:spPr>
          <a:xfrm>
            <a:off x="3218688" y="1600200"/>
            <a:ext cx="2743200" cy="91440"/>
          </a:xfrm>
          <a:prstGeom prst="rect">
            <a:avLst/>
          </a:prstGeom>
          <a:solidFill>
            <a:srgbClr val="1E88E5"/>
          </a:solidFill>
          <a:ln w="12700">
            <a:solidFill>
              <a:srgbClr val="1E88E5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6" name="Text 14"/>
          <p:cNvSpPr/>
          <p:nvPr/>
        </p:nvSpPr>
        <p:spPr>
          <a:xfrm>
            <a:off x="3218688" y="1719072"/>
            <a:ext cx="274320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600" dirty="0">
                <a:solidFill>
                  <a:srgbClr val="000000"/>
                </a:solidFill>
              </a:rPr>
              <a:t>⚡</a:t>
            </a:r>
            <a:endParaRPr lang="en-US" sz="2600" dirty="0"/>
          </a:p>
        </p:txBody>
      </p:sp>
      <p:sp>
        <p:nvSpPr>
          <p:cNvPr id="17" name="Text 15"/>
          <p:cNvSpPr/>
          <p:nvPr/>
        </p:nvSpPr>
        <p:spPr>
          <a:xfrm>
            <a:off x="3291840" y="2304288"/>
            <a:ext cx="2596896" cy="38404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300" b="1" dirty="0">
                <a:solidFill>
                  <a:srgbClr val="1E88E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XGBoost</a:t>
            </a:r>
            <a:endParaRPr lang="en-US" sz="1300" dirty="0"/>
          </a:p>
        </p:txBody>
      </p:sp>
      <p:sp>
        <p:nvSpPr>
          <p:cNvPr id="18" name="Text 16"/>
          <p:cNvSpPr/>
          <p:nvPr/>
        </p:nvSpPr>
        <p:spPr>
          <a:xfrm>
            <a:off x="3310128" y="2743200"/>
            <a:ext cx="2560320" cy="10972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00" dirty="0">
                <a:solidFill>
                  <a:srgbClr val="37474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200 estimators · max_depth = 6 · learning_rate = 0.1</a:t>
            </a:r>
            <a:endParaRPr lang="en-US" sz="1000" dirty="0"/>
          </a:p>
          <a:p>
            <a:pPr marL="0" indent="0">
              <a:buNone/>
            </a:pPr>
            <a:r>
              <a:rPr lang="en-US" sz="1000" dirty="0">
                <a:solidFill>
                  <a:srgbClr val="37474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GridSearchCV (3-fold, AUC) · Threshold = 0.0172</a:t>
            </a:r>
            <a:endParaRPr lang="en-US" sz="1000" dirty="0"/>
          </a:p>
        </p:txBody>
      </p:sp>
      <p:sp>
        <p:nvSpPr>
          <p:cNvPr id="19" name="Shape 17"/>
          <p:cNvSpPr/>
          <p:nvPr/>
        </p:nvSpPr>
        <p:spPr>
          <a:xfrm>
            <a:off x="3310128" y="3913632"/>
            <a:ext cx="2560320" cy="384048"/>
          </a:xfrm>
          <a:prstGeom prst="rect">
            <a:avLst/>
          </a:prstGeom>
          <a:solidFill>
            <a:srgbClr val="EBF3FD"/>
          </a:solidFill>
          <a:ln w="3810">
            <a:solidFill>
              <a:srgbClr val="BBDEFB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20" name="Text 18"/>
          <p:cNvSpPr/>
          <p:nvPr/>
        </p:nvSpPr>
        <p:spPr>
          <a:xfrm>
            <a:off x="3310128" y="3913632"/>
            <a:ext cx="2560320" cy="38404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000" b="1" dirty="0">
                <a:solidFill>
                  <a:srgbClr val="1E88E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2nd · Recall 74.4% · AUC 0.871</a:t>
            </a:r>
            <a:endParaRPr lang="en-US" sz="1000" dirty="0"/>
          </a:p>
        </p:txBody>
      </p:sp>
      <p:sp>
        <p:nvSpPr>
          <p:cNvPr id="21" name="Shape 19"/>
          <p:cNvSpPr/>
          <p:nvPr/>
        </p:nvSpPr>
        <p:spPr>
          <a:xfrm>
            <a:off x="6117336" y="1600200"/>
            <a:ext cx="2743200" cy="3017520"/>
          </a:xfrm>
          <a:prstGeom prst="rect">
            <a:avLst/>
          </a:prstGeom>
          <a:solidFill>
            <a:srgbClr val="FFFFFF"/>
          </a:solidFill>
          <a:ln w="10160">
            <a:solidFill>
              <a:srgbClr val="BBDEFB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22" name="Shape 20"/>
          <p:cNvSpPr/>
          <p:nvPr/>
        </p:nvSpPr>
        <p:spPr>
          <a:xfrm>
            <a:off x="6117336" y="1600200"/>
            <a:ext cx="2743200" cy="91440"/>
          </a:xfrm>
          <a:prstGeom prst="rect">
            <a:avLst/>
          </a:prstGeom>
          <a:solidFill>
            <a:srgbClr val="00ACC1"/>
          </a:solidFill>
          <a:ln w="12700">
            <a:solidFill>
              <a:srgbClr val="00ACC1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23" name="Text 21"/>
          <p:cNvSpPr/>
          <p:nvPr/>
        </p:nvSpPr>
        <p:spPr>
          <a:xfrm>
            <a:off x="6117336" y="1719072"/>
            <a:ext cx="274320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600" dirty="0">
                <a:solidFill>
                  <a:srgbClr val="000000"/>
                </a:solidFill>
              </a:rPr>
              <a:t>📈</a:t>
            </a:r>
            <a:endParaRPr lang="en-US" sz="2600" dirty="0"/>
          </a:p>
        </p:txBody>
      </p:sp>
      <p:sp>
        <p:nvSpPr>
          <p:cNvPr id="24" name="Text 22"/>
          <p:cNvSpPr/>
          <p:nvPr/>
        </p:nvSpPr>
        <p:spPr>
          <a:xfrm>
            <a:off x="6190488" y="2304288"/>
            <a:ext cx="2596896" cy="38404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300" b="1" dirty="0">
                <a:solidFill>
                  <a:srgbClr val="00ACC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Logistic Regression</a:t>
            </a:r>
            <a:endParaRPr lang="en-US" sz="1300" dirty="0"/>
          </a:p>
        </p:txBody>
      </p:sp>
      <p:sp>
        <p:nvSpPr>
          <p:cNvPr id="25" name="Text 23"/>
          <p:cNvSpPr/>
          <p:nvPr/>
        </p:nvSpPr>
        <p:spPr>
          <a:xfrm>
            <a:off x="6208776" y="2743200"/>
            <a:ext cx="2560320" cy="10972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00" dirty="0">
                <a:solidFill>
                  <a:srgbClr val="37474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MinMax scaled features · Linear baseline</a:t>
            </a:r>
            <a:endParaRPr lang="en-US" sz="1000" dirty="0"/>
          </a:p>
          <a:p>
            <a:pPr marL="0" indent="0">
              <a:buNone/>
            </a:pPr>
            <a:r>
              <a:rPr lang="en-US" sz="1000" dirty="0">
                <a:solidFill>
                  <a:srgbClr val="37474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No hyperparameter search required</a:t>
            </a:r>
            <a:endParaRPr lang="en-US" sz="1000" dirty="0"/>
          </a:p>
        </p:txBody>
      </p:sp>
      <p:sp>
        <p:nvSpPr>
          <p:cNvPr id="26" name="Shape 24"/>
          <p:cNvSpPr/>
          <p:nvPr/>
        </p:nvSpPr>
        <p:spPr>
          <a:xfrm>
            <a:off x="6208776" y="3913632"/>
            <a:ext cx="2560320" cy="384048"/>
          </a:xfrm>
          <a:prstGeom prst="rect">
            <a:avLst/>
          </a:prstGeom>
          <a:solidFill>
            <a:srgbClr val="EBF3FD"/>
          </a:solidFill>
          <a:ln w="3810">
            <a:solidFill>
              <a:srgbClr val="BBDEFB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27" name="Text 25"/>
          <p:cNvSpPr/>
          <p:nvPr/>
        </p:nvSpPr>
        <p:spPr>
          <a:xfrm>
            <a:off x="6208776" y="3913632"/>
            <a:ext cx="2560320" cy="38404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000" b="1" dirty="0">
                <a:solidFill>
                  <a:srgbClr val="00ACC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Baseline linear model</a:t>
            </a:r>
            <a:endParaRPr lang="en-US" sz="1000" dirty="0"/>
          </a:p>
        </p:txBody>
      </p:sp>
      <p:sp>
        <p:nvSpPr>
          <p:cNvPr id="28" name="Text 26"/>
          <p:cNvSpPr/>
          <p:nvPr/>
        </p:nvSpPr>
        <p:spPr>
          <a:xfrm>
            <a:off x="320040" y="4773168"/>
            <a:ext cx="850392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950" i="1" dirty="0">
                <a:solidFill>
                  <a:srgbClr val="607D8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+ Dummy Classifier baseline (AUC = 0.500 · Recall = 0%) — confirms all ML models provide genuine predictive value</a:t>
            </a:r>
            <a:endParaRPr lang="en-US" sz="95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64592" cy="5143500"/>
          </a:xfrm>
          <a:prstGeom prst="rect">
            <a:avLst/>
          </a:prstGeom>
          <a:solidFill>
            <a:srgbClr val="1565C0"/>
          </a:solidFill>
          <a:ln w="12700">
            <a:solidFill>
              <a:srgbClr val="1565C0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3" name="Shape 1"/>
          <p:cNvSpPr/>
          <p:nvPr/>
        </p:nvSpPr>
        <p:spPr>
          <a:xfrm>
            <a:off x="0" y="4389120"/>
            <a:ext cx="164592" cy="754380"/>
          </a:xfrm>
          <a:prstGeom prst="rect">
            <a:avLst/>
          </a:prstGeom>
          <a:solidFill>
            <a:srgbClr val="00ACC1"/>
          </a:solidFill>
          <a:ln w="12700">
            <a:solidFill>
              <a:srgbClr val="00ACC1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4" name="Text 2"/>
          <p:cNvSpPr/>
          <p:nvPr/>
        </p:nvSpPr>
        <p:spPr>
          <a:xfrm>
            <a:off x="320040" y="182880"/>
            <a:ext cx="850392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800" b="1" dirty="0">
                <a:solidFill>
                  <a:srgbClr val="1A1A2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Evaluation Results</a:t>
            </a:r>
            <a:endParaRPr lang="en-US" sz="2800" dirty="0"/>
          </a:p>
        </p:txBody>
      </p:sp>
      <p:graphicFrame>
        <p:nvGraphicFramePr>
          <p:cNvPr id="9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14380056"/>
              </p:ext>
            </p:extLst>
          </p:nvPr>
        </p:nvGraphicFramePr>
        <p:xfrm>
          <a:off x="164592" y="758952"/>
          <a:ext cx="8961120" cy="2194560"/>
        </p:xfrm>
        <a:graphic>
          <a:graphicData uri="http://schemas.openxmlformats.org/drawingml/2006/table">
            <a:tbl>
              <a:tblPr/>
              <a:tblGrid>
                <a:gridCol w="2286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716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716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3716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37160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18872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548640"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200" b="1" dirty="0">
                          <a:solidFill>
                            <a:srgbClr val="FFFFFF"/>
                          </a:solidFill>
                        </a:rPr>
                        <a:t>Model</a:t>
                      </a:r>
                      <a:endParaRPr lang="en-US" sz="1200" dirty="0"/>
                    </a:p>
                  </a:txBody>
                  <a:tcPr>
                    <a:lnL w="6350" cap="flat" cmpd="sng" algn="ctr">
                      <a:solidFill>
                        <a:srgbClr val="BBDEF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BDEF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BDEF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BDEF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D2F6E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200" b="1" dirty="0">
                          <a:solidFill>
                            <a:srgbClr val="FFFFFF"/>
                          </a:solidFill>
                        </a:rPr>
                        <a:t>Accuracy</a:t>
                      </a:r>
                      <a:endParaRPr lang="en-US" sz="1200" dirty="0"/>
                    </a:p>
                  </a:txBody>
                  <a:tcPr>
                    <a:lnL w="6350" cap="flat" cmpd="sng" algn="ctr">
                      <a:solidFill>
                        <a:srgbClr val="BBDEF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BDEF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BDEF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BDEF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D2F6E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200" b="1" dirty="0">
                          <a:solidFill>
                            <a:srgbClr val="FFFFFF"/>
                          </a:solidFill>
                        </a:rPr>
                        <a:t>Precision</a:t>
                      </a:r>
                      <a:endParaRPr lang="en-US" sz="1200" dirty="0"/>
                    </a:p>
                  </a:txBody>
                  <a:tcPr>
                    <a:lnL w="6350" cap="flat" cmpd="sng" algn="ctr">
                      <a:solidFill>
                        <a:srgbClr val="BBDEF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BDEF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BDEF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BDEF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D2F6E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200" b="1" dirty="0">
                          <a:solidFill>
                            <a:srgbClr val="FFFFFF"/>
                          </a:solidFill>
                        </a:rPr>
                        <a:t>F1-Score</a:t>
                      </a:r>
                      <a:endParaRPr lang="en-US" sz="1200" dirty="0"/>
                    </a:p>
                  </a:txBody>
                  <a:tcPr>
                    <a:lnL w="6350" cap="flat" cmpd="sng" algn="ctr">
                      <a:solidFill>
                        <a:srgbClr val="BBDEF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BDEF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BDEF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BDEF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D2F6E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200" b="1" dirty="0">
                          <a:solidFill>
                            <a:srgbClr val="FFFFFF"/>
                          </a:solidFill>
                        </a:rPr>
                        <a:t>Recall</a:t>
                      </a:r>
                      <a:endParaRPr lang="en-US" sz="1200" dirty="0"/>
                    </a:p>
                  </a:txBody>
                  <a:tcPr>
                    <a:lnL w="6350" cap="flat" cmpd="sng" algn="ctr">
                      <a:solidFill>
                        <a:srgbClr val="BBDEF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BDEF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BDEF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BDEF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D2F6E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200" b="1" dirty="0">
                          <a:solidFill>
                            <a:srgbClr val="FFFFFF"/>
                          </a:solidFill>
                        </a:rPr>
                        <a:t>AUC</a:t>
                      </a:r>
                      <a:endParaRPr lang="en-US" sz="1200" dirty="0"/>
                    </a:p>
                  </a:txBody>
                  <a:tcPr>
                    <a:lnL w="6350" cap="flat" cmpd="sng" algn="ctr">
                      <a:solidFill>
                        <a:srgbClr val="BBDEF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BDEF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BDEF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BDEF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D2F6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48640"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100" dirty="0">
                          <a:solidFill>
                            <a:srgbClr val="1A1A2E"/>
                          </a:solidFill>
                        </a:rPr>
                        <a:t>Logistic Regression</a:t>
                      </a:r>
                      <a:endParaRPr lang="en-US" sz="1100" dirty="0"/>
                    </a:p>
                  </a:txBody>
                  <a:tcPr>
                    <a:lnL w="6350" cap="flat" cmpd="sng" algn="ctr">
                      <a:solidFill>
                        <a:srgbClr val="BBDEF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BDEF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BDEF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BDEF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F3FD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100" dirty="0">
                          <a:solidFill>
                            <a:srgbClr val="1A1A2E"/>
                          </a:solidFill>
                        </a:rPr>
                        <a:t>~87%</a:t>
                      </a:r>
                      <a:endParaRPr lang="en-US" sz="1100" dirty="0"/>
                    </a:p>
                  </a:txBody>
                  <a:tcPr>
                    <a:lnL w="6350" cap="flat" cmpd="sng" algn="ctr">
                      <a:solidFill>
                        <a:srgbClr val="BBDEF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BDEF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BDEF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BDEF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F3FD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100" dirty="0">
                          <a:solidFill>
                            <a:srgbClr val="1A1A2E"/>
                          </a:solidFill>
                        </a:rPr>
                        <a:t>0.84</a:t>
                      </a:r>
                      <a:endParaRPr lang="en-US" sz="1100" dirty="0"/>
                    </a:p>
                  </a:txBody>
                  <a:tcPr>
                    <a:lnL w="6350" cap="flat" cmpd="sng" algn="ctr">
                      <a:solidFill>
                        <a:srgbClr val="BBDEF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BDEF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BDEF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BDEF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F3FD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100" dirty="0">
                          <a:solidFill>
                            <a:srgbClr val="1A1A2E"/>
                          </a:solidFill>
                        </a:rPr>
                        <a:t>0.77</a:t>
                      </a:r>
                      <a:endParaRPr lang="en-US" sz="1100" dirty="0"/>
                    </a:p>
                  </a:txBody>
                  <a:tcPr>
                    <a:lnL w="6350" cap="flat" cmpd="sng" algn="ctr">
                      <a:solidFill>
                        <a:srgbClr val="BBDEF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BDEF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BDEF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BDEF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F3FD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100" dirty="0">
                          <a:solidFill>
                            <a:srgbClr val="1A1A2E"/>
                          </a:solidFill>
                        </a:rPr>
                        <a:t>0.71</a:t>
                      </a:r>
                      <a:endParaRPr lang="en-US" sz="1100" dirty="0"/>
                    </a:p>
                  </a:txBody>
                  <a:tcPr>
                    <a:lnL w="6350" cap="flat" cmpd="sng" algn="ctr">
                      <a:solidFill>
                        <a:srgbClr val="BBDEF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BDEF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BDEF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BDEF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F3FD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100" dirty="0">
                          <a:solidFill>
                            <a:srgbClr val="1A1A2E"/>
                          </a:solidFill>
                        </a:rPr>
                        <a:t>0.890</a:t>
                      </a:r>
                      <a:endParaRPr lang="en-US" sz="1100" dirty="0"/>
                    </a:p>
                  </a:txBody>
                  <a:tcPr>
                    <a:lnL w="6350" cap="flat" cmpd="sng" algn="ctr">
                      <a:solidFill>
                        <a:srgbClr val="BBDEF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BDEF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BDEF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BDEF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F3F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48640"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100" dirty="0">
                          <a:solidFill>
                            <a:srgbClr val="1A1A2E"/>
                          </a:solidFill>
                        </a:rPr>
                        <a:t>XGBoost</a:t>
                      </a:r>
                      <a:endParaRPr lang="en-US" sz="1100" dirty="0"/>
                    </a:p>
                  </a:txBody>
                  <a:tcPr>
                    <a:lnL w="6350" cap="flat" cmpd="sng" algn="ctr">
                      <a:solidFill>
                        <a:srgbClr val="BBDEF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BDEF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BDEF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BDEF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100" dirty="0">
                          <a:solidFill>
                            <a:srgbClr val="1A1A2E"/>
                          </a:solidFill>
                        </a:rPr>
                        <a:t>~100%*</a:t>
                      </a:r>
                      <a:endParaRPr lang="en-US" sz="1100" dirty="0"/>
                    </a:p>
                  </a:txBody>
                  <a:tcPr>
                    <a:lnL w="6350" cap="flat" cmpd="sng" algn="ctr">
                      <a:solidFill>
                        <a:srgbClr val="BBDEF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BDEF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BDEF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BDEF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100" dirty="0">
                          <a:solidFill>
                            <a:srgbClr val="1A1A2E"/>
                          </a:solidFill>
                        </a:rPr>
                        <a:t>0.47</a:t>
                      </a:r>
                      <a:endParaRPr lang="en-US" sz="1100" dirty="0"/>
                    </a:p>
                  </a:txBody>
                  <a:tcPr>
                    <a:lnL w="6350" cap="flat" cmpd="sng" algn="ctr">
                      <a:solidFill>
                        <a:srgbClr val="BBDEF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BDEF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BDEF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BDEF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100" dirty="0">
                          <a:solidFill>
                            <a:srgbClr val="1A1A2E"/>
                          </a:solidFill>
                        </a:rPr>
                        <a:t>0.48</a:t>
                      </a:r>
                      <a:endParaRPr lang="en-US" sz="1100" dirty="0"/>
                    </a:p>
                  </a:txBody>
                  <a:tcPr>
                    <a:lnL w="6350" cap="flat" cmpd="sng" algn="ctr">
                      <a:solidFill>
                        <a:srgbClr val="BBDEF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BDEF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BDEF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BDEF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100" dirty="0">
                          <a:solidFill>
                            <a:srgbClr val="1A1A2E"/>
                          </a:solidFill>
                        </a:rPr>
                        <a:t>0.49</a:t>
                      </a:r>
                      <a:endParaRPr lang="en-US" sz="1100" dirty="0"/>
                    </a:p>
                  </a:txBody>
                  <a:tcPr>
                    <a:lnL w="6350" cap="flat" cmpd="sng" algn="ctr">
                      <a:solidFill>
                        <a:srgbClr val="BBDEF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BDEF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BDEF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BDEF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100" dirty="0">
                          <a:solidFill>
                            <a:srgbClr val="1A1A2E"/>
                          </a:solidFill>
                        </a:rPr>
                        <a:t>0.871</a:t>
                      </a:r>
                      <a:endParaRPr lang="en-US" sz="1100" dirty="0"/>
                    </a:p>
                  </a:txBody>
                  <a:tcPr>
                    <a:lnL w="6350" cap="flat" cmpd="sng" algn="ctr">
                      <a:solidFill>
                        <a:srgbClr val="BBDEF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BDEF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BDEF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BDEF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48640"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100" b="1" dirty="0">
                          <a:solidFill>
                            <a:srgbClr val="0D2F6E"/>
                          </a:solidFill>
                        </a:rPr>
                        <a:t>Random Forest ★</a:t>
                      </a:r>
                      <a:endParaRPr lang="en-US" sz="1100" dirty="0"/>
                    </a:p>
                  </a:txBody>
                  <a:tcPr>
                    <a:lnL w="6350" cap="flat" cmpd="sng" algn="ctr">
                      <a:solidFill>
                        <a:srgbClr val="BBDEF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BDEF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BDEF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BDEF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3F2FD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100" b="1" dirty="0">
                          <a:solidFill>
                            <a:srgbClr val="0D2F6E"/>
                          </a:solidFill>
                        </a:rPr>
                        <a:t>~100%*</a:t>
                      </a:r>
                      <a:endParaRPr lang="en-US" sz="1100" dirty="0"/>
                    </a:p>
                  </a:txBody>
                  <a:tcPr>
                    <a:lnL w="6350" cap="flat" cmpd="sng" algn="ctr">
                      <a:solidFill>
                        <a:srgbClr val="BBDEF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BDEF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BDEF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BDEF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3F2FD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ar-SA" sz="1100" b="1" dirty="0">
                          <a:solidFill>
                            <a:srgbClr val="0D2F6E"/>
                          </a:solidFill>
                        </a:rPr>
                        <a:t>1.00</a:t>
                      </a:r>
                      <a:endParaRPr lang="en-US" sz="1100" dirty="0"/>
                    </a:p>
                  </a:txBody>
                  <a:tcPr>
                    <a:lnL w="6350" cap="flat" cmpd="sng" algn="ctr">
                      <a:solidFill>
                        <a:srgbClr val="BBDEF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BDEF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BDEF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BDEF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3F2FD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100" b="1" dirty="0">
                          <a:solidFill>
                            <a:srgbClr val="0D2F6E"/>
                          </a:solidFill>
                        </a:rPr>
                        <a:t>0.18</a:t>
                      </a:r>
                      <a:endParaRPr lang="en-US" sz="1100" dirty="0"/>
                    </a:p>
                  </a:txBody>
                  <a:tcPr>
                    <a:lnL w="6350" cap="flat" cmpd="sng" algn="ctr">
                      <a:solidFill>
                        <a:srgbClr val="BBDEF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BDEF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BDEF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BDEF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3F2FD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ar-SA" sz="1300" b="1" dirty="0">
                          <a:solidFill>
                            <a:srgbClr val="2E7D32"/>
                          </a:solidFill>
                        </a:rPr>
                        <a:t>0.791</a:t>
                      </a:r>
                      <a:endParaRPr lang="en-US" sz="1300" dirty="0"/>
                    </a:p>
                  </a:txBody>
                  <a:tcPr>
                    <a:lnL w="6350" cap="flat" cmpd="sng" algn="ctr">
                      <a:solidFill>
                        <a:srgbClr val="BBDEF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BDEF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BDEF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BDEF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3F2FD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300" b="1" dirty="0">
                          <a:solidFill>
                            <a:srgbClr val="2E7D32"/>
                          </a:solidFill>
                        </a:rPr>
                        <a:t>0.887 ★</a:t>
                      </a:r>
                      <a:endParaRPr lang="en-US" sz="1300" dirty="0"/>
                    </a:p>
                  </a:txBody>
                  <a:tcPr>
                    <a:lnL w="6350" cap="flat" cmpd="sng" algn="ctr">
                      <a:solidFill>
                        <a:srgbClr val="BBDEF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BDEF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BDEF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BDEF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3F2F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6" name="Text 3"/>
          <p:cNvSpPr/>
          <p:nvPr/>
        </p:nvSpPr>
        <p:spPr>
          <a:xfrm>
            <a:off x="320040" y="3063240"/>
            <a:ext cx="850392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950" i="1" dirty="0">
                <a:solidFill>
                  <a:srgbClr val="607D8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* ~100% accuracy is misleading — test set has 10,000 healthy vs. only 43 failures (extreme imbalance). Recall is the critical metric.</a:t>
            </a:r>
            <a:endParaRPr lang="en-US" sz="950" dirty="0"/>
          </a:p>
        </p:txBody>
      </p:sp>
      <p:sp>
        <p:nvSpPr>
          <p:cNvPr id="7" name="Text 4"/>
          <p:cNvSpPr/>
          <p:nvPr/>
        </p:nvSpPr>
        <p:spPr>
          <a:xfrm>
            <a:off x="320040" y="3310128"/>
            <a:ext cx="850392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950" i="1" dirty="0">
                <a:solidFill>
                  <a:srgbClr val="607D8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** After threshold optimization using Youden's J statistic (threshold = 0.0422)</a:t>
            </a:r>
            <a:endParaRPr lang="en-US" sz="950" dirty="0"/>
          </a:p>
        </p:txBody>
      </p:sp>
      <p:sp>
        <p:nvSpPr>
          <p:cNvPr id="8" name="Text 5"/>
          <p:cNvSpPr/>
          <p:nvPr/>
        </p:nvSpPr>
        <p:spPr>
          <a:xfrm>
            <a:off x="320040" y="3675888"/>
            <a:ext cx="850392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b="1" dirty="0">
                <a:solidFill>
                  <a:srgbClr val="0D2F6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Threshold Optimization Impact</a:t>
            </a:r>
            <a:endParaRPr lang="en-US" sz="1300" dirty="0"/>
          </a:p>
        </p:txBody>
      </p:sp>
      <p:graphicFrame>
        <p:nvGraphicFramePr>
          <p:cNvPr id="17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320040" y="4041648"/>
          <a:ext cx="8503920" cy="914400"/>
        </p:xfrm>
        <a:graphic>
          <a:graphicData uri="http://schemas.openxmlformats.org/drawingml/2006/table">
            <a:tbl>
              <a:tblPr/>
              <a:tblGrid>
                <a:gridCol w="2286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64592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64592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92608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04800"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100" b="1" dirty="0">
                          <a:solidFill>
                            <a:srgbClr val="FFFFFF"/>
                          </a:solidFill>
                        </a:rPr>
                        <a:t>Threshold</a:t>
                      </a:r>
                      <a:endParaRPr lang="en-US" sz="1100" dirty="0"/>
                    </a:p>
                  </a:txBody>
                  <a:tcPr>
                    <a:lnL w="6350" cap="flat" cmpd="sng" algn="ctr">
                      <a:solidFill>
                        <a:srgbClr val="C8E6C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8E6C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8E6C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8E6C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88E5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100" b="1" dirty="0">
                          <a:solidFill>
                            <a:srgbClr val="FFFFFF"/>
                          </a:solidFill>
                        </a:rPr>
                        <a:t>Recall</a:t>
                      </a:r>
                      <a:endParaRPr lang="en-US" sz="1100" dirty="0"/>
                    </a:p>
                  </a:txBody>
                  <a:tcPr>
                    <a:lnL w="6350" cap="flat" cmpd="sng" algn="ctr">
                      <a:solidFill>
                        <a:srgbClr val="C8E6C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8E6C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8E6C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8E6C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88E5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100" b="1" dirty="0">
                          <a:solidFill>
                            <a:srgbClr val="FFFFFF"/>
                          </a:solidFill>
                        </a:rPr>
                        <a:t>Precision</a:t>
                      </a:r>
                      <a:endParaRPr lang="en-US" sz="1100" dirty="0"/>
                    </a:p>
                  </a:txBody>
                  <a:tcPr>
                    <a:lnL w="6350" cap="flat" cmpd="sng" algn="ctr">
                      <a:solidFill>
                        <a:srgbClr val="C8E6C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8E6C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8E6C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8E6C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88E5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100" b="1" dirty="0">
                          <a:solidFill>
                            <a:srgbClr val="FFFFFF"/>
                          </a:solidFill>
                        </a:rPr>
                        <a:t>Outcome</a:t>
                      </a:r>
                      <a:endParaRPr lang="en-US" sz="1100" dirty="0"/>
                    </a:p>
                  </a:txBody>
                  <a:tcPr>
                    <a:lnL w="6350" cap="flat" cmpd="sng" algn="ctr">
                      <a:solidFill>
                        <a:srgbClr val="C8E6C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8E6C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8E6C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8E6C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88E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4800"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100" dirty="0">
                          <a:solidFill>
                            <a:srgbClr val="1A1A2E"/>
                          </a:solidFill>
                        </a:rPr>
                        <a:t>0.50 (Default)</a:t>
                      </a:r>
                      <a:endParaRPr lang="en-US" sz="1100" dirty="0"/>
                    </a:p>
                  </a:txBody>
                  <a:tcPr>
                    <a:lnL w="6350" cap="flat" cmpd="sng" algn="ctr">
                      <a:solidFill>
                        <a:srgbClr val="C8E6C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8E6C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8E6C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8E6C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100" dirty="0">
                          <a:solidFill>
                            <a:srgbClr val="C62828"/>
                          </a:solidFill>
                        </a:rPr>
                        <a:t>19%</a:t>
                      </a:r>
                      <a:endParaRPr lang="en-US" sz="1100" dirty="0"/>
                    </a:p>
                  </a:txBody>
                  <a:tcPr>
                    <a:lnL w="6350" cap="flat" cmpd="sng" algn="ctr">
                      <a:solidFill>
                        <a:srgbClr val="C8E6C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8E6C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8E6C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8E6C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100" dirty="0">
                          <a:solidFill>
                            <a:srgbClr val="1A1A2E"/>
                          </a:solidFill>
                        </a:rPr>
                        <a:t>High</a:t>
                      </a:r>
                      <a:endParaRPr lang="en-US" sz="1100" dirty="0"/>
                    </a:p>
                  </a:txBody>
                  <a:tcPr>
                    <a:lnL w="6350" cap="flat" cmpd="sng" algn="ctr">
                      <a:solidFill>
                        <a:srgbClr val="C8E6C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8E6C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8E6C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8E6C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100" dirty="0">
                          <a:solidFill>
                            <a:srgbClr val="C62828"/>
                          </a:solidFill>
                        </a:rPr>
                        <a:t>Misses most failures</a:t>
                      </a:r>
                      <a:endParaRPr lang="en-US" sz="1100" dirty="0"/>
                    </a:p>
                  </a:txBody>
                  <a:tcPr>
                    <a:lnL w="6350" cap="flat" cmpd="sng" algn="ctr">
                      <a:solidFill>
                        <a:srgbClr val="C8E6C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8E6C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8E6C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8E6C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04800"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100" b="1" dirty="0">
                          <a:solidFill>
                            <a:srgbClr val="1A1A2E"/>
                          </a:solidFill>
                        </a:rPr>
                        <a:t>0.0422 (Youden's J)</a:t>
                      </a:r>
                      <a:endParaRPr lang="en-US" sz="1100" dirty="0"/>
                    </a:p>
                  </a:txBody>
                  <a:tcPr>
                    <a:lnL w="6350" cap="flat" cmpd="sng" algn="ctr">
                      <a:solidFill>
                        <a:srgbClr val="C8E6C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8E6C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8E6C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8E6C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F5E9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200" b="1" dirty="0">
                          <a:solidFill>
                            <a:srgbClr val="2E7D32"/>
                          </a:solidFill>
                        </a:rPr>
                        <a:t>79.1% ★</a:t>
                      </a:r>
                      <a:endParaRPr lang="en-US" sz="1200" dirty="0"/>
                    </a:p>
                  </a:txBody>
                  <a:tcPr>
                    <a:lnL w="6350" cap="flat" cmpd="sng" algn="ctr">
                      <a:solidFill>
                        <a:srgbClr val="C8E6C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8E6C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8E6C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8E6C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F5E9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100" dirty="0">
                          <a:solidFill>
                            <a:srgbClr val="1A1A2E"/>
                          </a:solidFill>
                        </a:rPr>
                        <a:t>10.2%</a:t>
                      </a:r>
                      <a:endParaRPr lang="en-US" sz="1100" dirty="0"/>
                    </a:p>
                  </a:txBody>
                  <a:tcPr>
                    <a:lnL w="6350" cap="flat" cmpd="sng" algn="ctr">
                      <a:solidFill>
                        <a:srgbClr val="C8E6C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8E6C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8E6C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8E6C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F5E9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100" b="1" dirty="0">
                          <a:solidFill>
                            <a:srgbClr val="2E7D32"/>
                          </a:solidFill>
                        </a:rPr>
                        <a:t>34/43 failures caught</a:t>
                      </a:r>
                      <a:endParaRPr lang="en-US" sz="1100" dirty="0"/>
                    </a:p>
                  </a:txBody>
                  <a:tcPr>
                    <a:lnL w="6350" cap="flat" cmpd="sng" algn="ctr">
                      <a:solidFill>
                        <a:srgbClr val="C8E6C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8E6C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8E6C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8E6C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F5E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64592" cy="5143500"/>
          </a:xfrm>
          <a:prstGeom prst="rect">
            <a:avLst/>
          </a:prstGeom>
          <a:solidFill>
            <a:srgbClr val="1565C0"/>
          </a:solidFill>
          <a:ln w="12700">
            <a:solidFill>
              <a:srgbClr val="1565C0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3" name="Shape 1"/>
          <p:cNvSpPr/>
          <p:nvPr/>
        </p:nvSpPr>
        <p:spPr>
          <a:xfrm>
            <a:off x="0" y="4389120"/>
            <a:ext cx="164592" cy="754380"/>
          </a:xfrm>
          <a:prstGeom prst="rect">
            <a:avLst/>
          </a:prstGeom>
          <a:solidFill>
            <a:srgbClr val="00ACC1"/>
          </a:solidFill>
          <a:ln w="12700">
            <a:solidFill>
              <a:srgbClr val="00ACC1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4" name="Text 2"/>
          <p:cNvSpPr/>
          <p:nvPr/>
        </p:nvSpPr>
        <p:spPr>
          <a:xfrm>
            <a:off x="320040" y="182880"/>
            <a:ext cx="850392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800" b="1" dirty="0">
                <a:solidFill>
                  <a:srgbClr val="1A1A2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Results &amp; Discussion</a:t>
            </a:r>
            <a:endParaRPr lang="en-US" sz="2800" dirty="0"/>
          </a:p>
        </p:txBody>
      </p:sp>
      <p:sp>
        <p:nvSpPr>
          <p:cNvPr id="5" name="Text 3"/>
          <p:cNvSpPr/>
          <p:nvPr/>
        </p:nvSpPr>
        <p:spPr>
          <a:xfrm>
            <a:off x="320040" y="777240"/>
            <a:ext cx="850392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b="1" dirty="0">
                <a:solidFill>
                  <a:srgbClr val="0D2F6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Confusion Matrix Summary</a:t>
            </a:r>
            <a:endParaRPr lang="en-US" sz="1300" dirty="0"/>
          </a:p>
        </p:txBody>
      </p:sp>
      <p:sp>
        <p:nvSpPr>
          <p:cNvPr id="6" name="Shape 4"/>
          <p:cNvSpPr/>
          <p:nvPr/>
        </p:nvSpPr>
        <p:spPr>
          <a:xfrm>
            <a:off x="320040" y="1143000"/>
            <a:ext cx="4114800" cy="896112"/>
          </a:xfrm>
          <a:prstGeom prst="rect">
            <a:avLst/>
          </a:prstGeom>
          <a:solidFill>
            <a:srgbClr val="E8F5E9"/>
          </a:solidFill>
          <a:ln w="6350">
            <a:solidFill>
              <a:srgbClr val="DDDDDD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7" name="Text 5"/>
          <p:cNvSpPr/>
          <p:nvPr/>
        </p:nvSpPr>
        <p:spPr>
          <a:xfrm>
            <a:off x="429768" y="1143000"/>
            <a:ext cx="1280160" cy="89611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600" b="1" dirty="0">
                <a:solidFill>
                  <a:srgbClr val="2E7D3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9,700</a:t>
            </a:r>
            <a:endParaRPr lang="en-US" sz="2600" dirty="0"/>
          </a:p>
        </p:txBody>
      </p:sp>
      <p:sp>
        <p:nvSpPr>
          <p:cNvPr id="8" name="Text 6"/>
          <p:cNvSpPr/>
          <p:nvPr/>
        </p:nvSpPr>
        <p:spPr>
          <a:xfrm>
            <a:off x="1737360" y="1188720"/>
            <a:ext cx="256032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2E7D3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True Negatives</a:t>
            </a:r>
            <a:endParaRPr lang="en-US" sz="1200" dirty="0"/>
          </a:p>
        </p:txBody>
      </p:sp>
      <p:sp>
        <p:nvSpPr>
          <p:cNvPr id="9" name="Text 7"/>
          <p:cNvSpPr/>
          <p:nvPr/>
        </p:nvSpPr>
        <p:spPr>
          <a:xfrm>
            <a:off x="1737360" y="1600200"/>
            <a:ext cx="2560320" cy="38404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50" dirty="0">
                <a:solidFill>
                  <a:srgbClr val="37474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Healthy correctly identified</a:t>
            </a:r>
            <a:endParaRPr lang="en-US" sz="1050" dirty="0"/>
          </a:p>
        </p:txBody>
      </p:sp>
      <p:sp>
        <p:nvSpPr>
          <p:cNvPr id="10" name="Shape 8"/>
          <p:cNvSpPr/>
          <p:nvPr/>
        </p:nvSpPr>
        <p:spPr>
          <a:xfrm>
            <a:off x="4636008" y="1143000"/>
            <a:ext cx="4114800" cy="896112"/>
          </a:xfrm>
          <a:prstGeom prst="rect">
            <a:avLst/>
          </a:prstGeom>
          <a:solidFill>
            <a:srgbClr val="FFF9C4"/>
          </a:solidFill>
          <a:ln w="6350">
            <a:solidFill>
              <a:srgbClr val="DDDDDD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1" name="Text 9"/>
          <p:cNvSpPr/>
          <p:nvPr/>
        </p:nvSpPr>
        <p:spPr>
          <a:xfrm>
            <a:off x="4745736" y="1143000"/>
            <a:ext cx="1280160" cy="89611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600" b="1" dirty="0">
                <a:solidFill>
                  <a:srgbClr val="F9A82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300</a:t>
            </a:r>
            <a:endParaRPr lang="en-US" sz="2600" dirty="0"/>
          </a:p>
        </p:txBody>
      </p:sp>
      <p:sp>
        <p:nvSpPr>
          <p:cNvPr id="12" name="Text 10"/>
          <p:cNvSpPr/>
          <p:nvPr/>
        </p:nvSpPr>
        <p:spPr>
          <a:xfrm>
            <a:off x="6053328" y="1188720"/>
            <a:ext cx="256032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F9A82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False Positives</a:t>
            </a:r>
            <a:endParaRPr lang="en-US" sz="1200" dirty="0"/>
          </a:p>
        </p:txBody>
      </p:sp>
      <p:sp>
        <p:nvSpPr>
          <p:cNvPr id="13" name="Text 11"/>
          <p:cNvSpPr/>
          <p:nvPr/>
        </p:nvSpPr>
        <p:spPr>
          <a:xfrm>
            <a:off x="6053328" y="1600200"/>
            <a:ext cx="2560320" cy="38404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50" dirty="0">
                <a:solidFill>
                  <a:srgbClr val="37474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False alarms — manageable</a:t>
            </a:r>
            <a:endParaRPr lang="en-US" sz="1050" dirty="0"/>
          </a:p>
        </p:txBody>
      </p:sp>
      <p:sp>
        <p:nvSpPr>
          <p:cNvPr id="14" name="Shape 12"/>
          <p:cNvSpPr/>
          <p:nvPr/>
        </p:nvSpPr>
        <p:spPr>
          <a:xfrm>
            <a:off x="320040" y="2167128"/>
            <a:ext cx="4114800" cy="896112"/>
          </a:xfrm>
          <a:prstGeom prst="rect">
            <a:avLst/>
          </a:prstGeom>
          <a:solidFill>
            <a:srgbClr val="FFEBEE"/>
          </a:solidFill>
          <a:ln w="6350">
            <a:solidFill>
              <a:srgbClr val="DDDDDD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5" name="Text 13"/>
          <p:cNvSpPr/>
          <p:nvPr/>
        </p:nvSpPr>
        <p:spPr>
          <a:xfrm>
            <a:off x="429768" y="2167128"/>
            <a:ext cx="1280160" cy="89611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600" b="1" dirty="0">
                <a:solidFill>
                  <a:srgbClr val="C6282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9</a:t>
            </a:r>
            <a:endParaRPr lang="en-US" sz="2600" dirty="0"/>
          </a:p>
        </p:txBody>
      </p:sp>
      <p:sp>
        <p:nvSpPr>
          <p:cNvPr id="16" name="Text 14"/>
          <p:cNvSpPr/>
          <p:nvPr/>
        </p:nvSpPr>
        <p:spPr>
          <a:xfrm>
            <a:off x="1737360" y="2212848"/>
            <a:ext cx="256032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C6282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False Negatives</a:t>
            </a:r>
            <a:endParaRPr lang="en-US" sz="1200" dirty="0"/>
          </a:p>
        </p:txBody>
      </p:sp>
      <p:sp>
        <p:nvSpPr>
          <p:cNvPr id="17" name="Text 15"/>
          <p:cNvSpPr/>
          <p:nvPr/>
        </p:nvSpPr>
        <p:spPr>
          <a:xfrm>
            <a:off x="1737360" y="2624328"/>
            <a:ext cx="2560320" cy="38404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50" dirty="0">
                <a:solidFill>
                  <a:srgbClr val="37474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Missed failures — minimized</a:t>
            </a:r>
            <a:endParaRPr lang="en-US" sz="1050" dirty="0"/>
          </a:p>
        </p:txBody>
      </p:sp>
      <p:sp>
        <p:nvSpPr>
          <p:cNvPr id="18" name="Shape 16"/>
          <p:cNvSpPr/>
          <p:nvPr/>
        </p:nvSpPr>
        <p:spPr>
          <a:xfrm>
            <a:off x="4636008" y="2167128"/>
            <a:ext cx="4114800" cy="896112"/>
          </a:xfrm>
          <a:prstGeom prst="rect">
            <a:avLst/>
          </a:prstGeom>
          <a:solidFill>
            <a:srgbClr val="E3F2FD"/>
          </a:solidFill>
          <a:ln w="6350">
            <a:solidFill>
              <a:srgbClr val="DDDDDD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9" name="Text 17"/>
          <p:cNvSpPr/>
          <p:nvPr/>
        </p:nvSpPr>
        <p:spPr>
          <a:xfrm>
            <a:off x="4745736" y="2167128"/>
            <a:ext cx="1280160" cy="89611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600" b="1" dirty="0">
                <a:solidFill>
                  <a:srgbClr val="0D2F6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34/43</a:t>
            </a:r>
            <a:endParaRPr lang="en-US" sz="2600" dirty="0"/>
          </a:p>
        </p:txBody>
      </p:sp>
      <p:sp>
        <p:nvSpPr>
          <p:cNvPr id="20" name="Text 18"/>
          <p:cNvSpPr/>
          <p:nvPr/>
        </p:nvSpPr>
        <p:spPr>
          <a:xfrm>
            <a:off x="6053328" y="2212848"/>
            <a:ext cx="256032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0D2F6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True Positives</a:t>
            </a:r>
            <a:endParaRPr lang="en-US" sz="1200" dirty="0"/>
          </a:p>
        </p:txBody>
      </p:sp>
      <p:sp>
        <p:nvSpPr>
          <p:cNvPr id="21" name="Text 19"/>
          <p:cNvSpPr/>
          <p:nvPr/>
        </p:nvSpPr>
        <p:spPr>
          <a:xfrm>
            <a:off x="6053328" y="2624328"/>
            <a:ext cx="2560320" cy="38404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50" dirty="0">
                <a:solidFill>
                  <a:srgbClr val="37474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Failures caught = 79.1% recall</a:t>
            </a:r>
            <a:endParaRPr lang="en-US" sz="1050" dirty="0"/>
          </a:p>
        </p:txBody>
      </p:sp>
      <p:sp>
        <p:nvSpPr>
          <p:cNvPr id="22" name="Text 20"/>
          <p:cNvSpPr/>
          <p:nvPr/>
        </p:nvSpPr>
        <p:spPr>
          <a:xfrm>
            <a:off x="320040" y="3246120"/>
            <a:ext cx="850392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b="1" dirty="0">
                <a:solidFill>
                  <a:srgbClr val="0D2F6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Key Observations</a:t>
            </a:r>
            <a:endParaRPr lang="en-US" sz="1300" dirty="0"/>
          </a:p>
        </p:txBody>
      </p:sp>
      <p:sp>
        <p:nvSpPr>
          <p:cNvPr id="23" name="Text 21"/>
          <p:cNvSpPr/>
          <p:nvPr/>
        </p:nvSpPr>
        <p:spPr>
          <a:xfrm>
            <a:off x="320040" y="3639312"/>
            <a:ext cx="4160520" cy="5943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00000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🔴  </a:t>
            </a:r>
            <a:r>
              <a:rPr lang="en-US" sz="1100" b="1" dirty="0">
                <a:solidFill>
                  <a:srgbClr val="0D2F6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Class imbalance is the main challenge — </a:t>
            </a:r>
            <a:r>
              <a:rPr lang="en-US" sz="1100" dirty="0">
                <a:solidFill>
                  <a:srgbClr val="37474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0.0068% failure rate — SMOTE + threshold tuning are essential.</a:t>
            </a:r>
            <a:endParaRPr lang="en-US" sz="1100" dirty="0"/>
          </a:p>
        </p:txBody>
      </p:sp>
      <p:sp>
        <p:nvSpPr>
          <p:cNvPr id="24" name="Text 22"/>
          <p:cNvSpPr/>
          <p:nvPr/>
        </p:nvSpPr>
        <p:spPr>
          <a:xfrm>
            <a:off x="320040" y="4297680"/>
            <a:ext cx="4160520" cy="5943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00000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🌲  </a:t>
            </a:r>
            <a:r>
              <a:rPr lang="en-US" sz="1100" b="1" dirty="0">
                <a:solidFill>
                  <a:srgbClr val="0D2F6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Tree models outperform linear models — </a:t>
            </a:r>
            <a:r>
              <a:rPr lang="en-US" sz="1100" dirty="0">
                <a:solidFill>
                  <a:srgbClr val="37474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RF &amp; XGBoost capture nonlinear SMART interactions; Logistic Regression struggles.</a:t>
            </a:r>
            <a:endParaRPr lang="en-US" sz="1100" dirty="0"/>
          </a:p>
        </p:txBody>
      </p:sp>
      <p:sp>
        <p:nvSpPr>
          <p:cNvPr id="25" name="Text 23"/>
          <p:cNvSpPr/>
          <p:nvPr/>
        </p:nvSpPr>
        <p:spPr>
          <a:xfrm>
            <a:off x="4663440" y="3639312"/>
            <a:ext cx="4160520" cy="5943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00000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🎯  </a:t>
            </a:r>
            <a:r>
              <a:rPr lang="en-US" sz="1100" b="1" dirty="0">
                <a:solidFill>
                  <a:srgbClr val="0D2F6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Threshold tuning is critical — </a:t>
            </a:r>
            <a:r>
              <a:rPr lang="en-US" sz="1100" dirty="0">
                <a:solidFill>
                  <a:srgbClr val="37474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Default 0.5 → Recall 19%. Optimized 0.0422 → Recall 79.1% (Youden's J).</a:t>
            </a:r>
            <a:endParaRPr lang="en-US" sz="1100" dirty="0"/>
          </a:p>
        </p:txBody>
      </p:sp>
      <p:sp>
        <p:nvSpPr>
          <p:cNvPr id="26" name="Text 24"/>
          <p:cNvSpPr/>
          <p:nvPr/>
        </p:nvSpPr>
        <p:spPr>
          <a:xfrm>
            <a:off x="4663440" y="4297680"/>
            <a:ext cx="4160520" cy="5943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00000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⭐  </a:t>
            </a:r>
            <a:r>
              <a:rPr lang="en-US" sz="1100" b="1" dirty="0">
                <a:solidFill>
                  <a:srgbClr val="0D2F6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Top predictors align with industry knowledge — </a:t>
            </a:r>
            <a:r>
              <a:rPr lang="en-US" sz="1100" dirty="0">
                <a:solidFill>
                  <a:srgbClr val="37474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SMART 5, 187, 197: mechanical surface degradation &amp; uncorrectable errors.</a:t>
            </a:r>
            <a:endParaRPr lang="en-US" sz="110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64592" cy="5143500"/>
          </a:xfrm>
          <a:prstGeom prst="rect">
            <a:avLst/>
          </a:prstGeom>
          <a:solidFill>
            <a:srgbClr val="1565C0"/>
          </a:solidFill>
          <a:ln w="12700">
            <a:solidFill>
              <a:srgbClr val="1565C0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3" name="Shape 1"/>
          <p:cNvSpPr/>
          <p:nvPr/>
        </p:nvSpPr>
        <p:spPr>
          <a:xfrm>
            <a:off x="0" y="4389120"/>
            <a:ext cx="164592" cy="754380"/>
          </a:xfrm>
          <a:prstGeom prst="rect">
            <a:avLst/>
          </a:prstGeom>
          <a:solidFill>
            <a:srgbClr val="00ACC1"/>
          </a:solidFill>
          <a:ln w="12700">
            <a:solidFill>
              <a:srgbClr val="00ACC1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4" name="Text 2"/>
          <p:cNvSpPr/>
          <p:nvPr/>
        </p:nvSpPr>
        <p:spPr>
          <a:xfrm>
            <a:off x="320040" y="182880"/>
            <a:ext cx="850392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800" b="1" dirty="0">
                <a:solidFill>
                  <a:srgbClr val="1A1A2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Related Work</a:t>
            </a:r>
            <a:endParaRPr lang="en-US" sz="2800" dirty="0"/>
          </a:p>
        </p:txBody>
      </p:sp>
      <p:graphicFrame>
        <p:nvGraphicFramePr>
          <p:cNvPr id="11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320040" y="804672"/>
          <a:ext cx="8503920" cy="4023362"/>
        </p:xfrm>
        <a:graphic>
          <a:graphicData uri="http://schemas.openxmlformats.org/drawingml/2006/table">
            <a:tbl>
              <a:tblPr/>
              <a:tblGrid>
                <a:gridCol w="173736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01168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92024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83464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574766"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100" b="1" dirty="0">
                          <a:solidFill>
                            <a:srgbClr val="FFFFFF"/>
                          </a:solidFill>
                        </a:rPr>
                        <a:t>Study</a:t>
                      </a:r>
                      <a:endParaRPr lang="en-US" sz="1100" dirty="0"/>
                    </a:p>
                  </a:txBody>
                  <a:tcPr>
                    <a:lnL w="6350" cap="flat" cmpd="sng" algn="ctr">
                      <a:solidFill>
                        <a:srgbClr val="BBDEF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BDEF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BDEF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BDEF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D2F6E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100" b="1" dirty="0">
                          <a:solidFill>
                            <a:srgbClr val="FFFFFF"/>
                          </a:solidFill>
                        </a:rPr>
                        <a:t>Algorithm</a:t>
                      </a:r>
                      <a:endParaRPr lang="en-US" sz="1100" dirty="0"/>
                    </a:p>
                  </a:txBody>
                  <a:tcPr>
                    <a:lnL w="6350" cap="flat" cmpd="sng" algn="ctr">
                      <a:solidFill>
                        <a:srgbClr val="BBDEF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BDEF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BDEF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BDEF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D2F6E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100" b="1" dirty="0">
                          <a:solidFill>
                            <a:srgbClr val="FFFFFF"/>
                          </a:solidFill>
                        </a:rPr>
                        <a:t>Dataset</a:t>
                      </a:r>
                      <a:endParaRPr lang="en-US" sz="1100" dirty="0"/>
                    </a:p>
                  </a:txBody>
                  <a:tcPr>
                    <a:lnL w="6350" cap="flat" cmpd="sng" algn="ctr">
                      <a:solidFill>
                        <a:srgbClr val="BBDEF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BDEF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BDEF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BDEF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D2F6E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100" b="1" dirty="0">
                          <a:solidFill>
                            <a:srgbClr val="FFFFFF"/>
                          </a:solidFill>
                        </a:rPr>
                        <a:t>Key Finding</a:t>
                      </a:r>
                      <a:endParaRPr lang="en-US" sz="1100" dirty="0"/>
                    </a:p>
                  </a:txBody>
                  <a:tcPr>
                    <a:lnL w="6350" cap="flat" cmpd="sng" algn="ctr">
                      <a:solidFill>
                        <a:srgbClr val="BBDEF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BDEF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BDEF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BDEF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D2F6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74766"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000" dirty="0">
                          <a:solidFill>
                            <a:srgbClr val="1A1A2E"/>
                          </a:solidFill>
                        </a:rPr>
                        <a:t>Zhao et al. (2019)</a:t>
                      </a:r>
                      <a:endParaRPr lang="en-US" sz="1000" dirty="0"/>
                    </a:p>
                  </a:txBody>
                  <a:tcPr>
                    <a:lnL w="6350" cap="flat" cmpd="sng" algn="ctr">
                      <a:solidFill>
                        <a:srgbClr val="BBDEF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BDEF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BDEF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BDEF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F3FD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000" dirty="0">
                          <a:solidFill>
                            <a:srgbClr val="1A1A2E"/>
                          </a:solidFill>
                        </a:rPr>
                        <a:t>Random Forest</a:t>
                      </a:r>
                      <a:endParaRPr lang="en-US" sz="1000" dirty="0"/>
                    </a:p>
                  </a:txBody>
                  <a:tcPr>
                    <a:lnL w="6350" cap="flat" cmpd="sng" algn="ctr">
                      <a:solidFill>
                        <a:srgbClr val="BBDEF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BDEF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BDEF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BDEF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F3FD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000" dirty="0">
                          <a:solidFill>
                            <a:srgbClr val="1A1A2E"/>
                          </a:solidFill>
                        </a:rPr>
                        <a:t>Backblaze</a:t>
                      </a:r>
                      <a:endParaRPr lang="en-US" sz="1000" dirty="0"/>
                    </a:p>
                  </a:txBody>
                  <a:tcPr>
                    <a:lnL w="6350" cap="flat" cmpd="sng" algn="ctr">
                      <a:solidFill>
                        <a:srgbClr val="BBDEF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BDEF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BDEF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BDEF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F3FD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000" dirty="0">
                          <a:solidFill>
                            <a:srgbClr val="1A1A2E"/>
                          </a:solidFill>
                        </a:rPr>
                        <a:t>~93% accuracy; SMART 5 &amp; 187 most predictive; limited generalization</a:t>
                      </a:r>
                      <a:endParaRPr lang="en-US" sz="1000" dirty="0"/>
                    </a:p>
                  </a:txBody>
                  <a:tcPr>
                    <a:lnL w="6350" cap="flat" cmpd="sng" algn="ctr">
                      <a:solidFill>
                        <a:srgbClr val="BBDEF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BDEF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BDEF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BDEF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F3F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74766"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000" dirty="0">
                          <a:solidFill>
                            <a:srgbClr val="1A1A2E"/>
                          </a:solidFill>
                        </a:rPr>
                        <a:t>Brown &amp; Zheng (2023)</a:t>
                      </a:r>
                      <a:endParaRPr lang="en-US" sz="1000" dirty="0"/>
                    </a:p>
                  </a:txBody>
                  <a:tcPr>
                    <a:lnL w="6350" cap="flat" cmpd="sng" algn="ctr">
                      <a:solidFill>
                        <a:srgbClr val="BBDEF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BDEF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BDEF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BDEF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000" dirty="0">
                          <a:solidFill>
                            <a:srgbClr val="1A1A2E"/>
                          </a:solidFill>
                        </a:rPr>
                        <a:t>Deep Learning (LSTM)</a:t>
                      </a:r>
                      <a:endParaRPr lang="en-US" sz="1000" dirty="0"/>
                    </a:p>
                  </a:txBody>
                  <a:tcPr>
                    <a:lnL w="6350" cap="flat" cmpd="sng" algn="ctr">
                      <a:solidFill>
                        <a:srgbClr val="BBDEF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BDEF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BDEF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BDEF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000" dirty="0">
                          <a:solidFill>
                            <a:srgbClr val="1A1A2E"/>
                          </a:solidFill>
                        </a:rPr>
                        <a:t>Large-scale DC</a:t>
                      </a:r>
                      <a:endParaRPr lang="en-US" sz="1000" dirty="0"/>
                    </a:p>
                  </a:txBody>
                  <a:tcPr>
                    <a:lnL w="6350" cap="flat" cmpd="sng" algn="ctr">
                      <a:solidFill>
                        <a:srgbClr val="BBDEF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BDEF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BDEF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BDEF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000" dirty="0">
                          <a:solidFill>
                            <a:srgbClr val="1A1A2E"/>
                          </a:solidFill>
                        </a:rPr>
                        <a:t>Temporal degradation patterns captured effectively</a:t>
                      </a:r>
                      <a:endParaRPr lang="en-US" sz="1000" dirty="0"/>
                    </a:p>
                  </a:txBody>
                  <a:tcPr>
                    <a:lnL w="6350" cap="flat" cmpd="sng" algn="ctr">
                      <a:solidFill>
                        <a:srgbClr val="BBDEF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BDEF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BDEF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BDEF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74766"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000" dirty="0">
                          <a:solidFill>
                            <a:srgbClr val="1A1A2E"/>
                          </a:solidFill>
                        </a:rPr>
                        <a:t>Dong &amp; Chen (2023)</a:t>
                      </a:r>
                      <a:endParaRPr lang="en-US" sz="1000" dirty="0"/>
                    </a:p>
                  </a:txBody>
                  <a:tcPr>
                    <a:lnL w="6350" cap="flat" cmpd="sng" algn="ctr">
                      <a:solidFill>
                        <a:srgbClr val="BBDEF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BDEF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BDEF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BDEF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F3FD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000" dirty="0">
                          <a:solidFill>
                            <a:srgbClr val="1A1A2E"/>
                          </a:solidFill>
                        </a:rPr>
                        <a:t>Transformers</a:t>
                      </a:r>
                      <a:endParaRPr lang="en-US" sz="1000" dirty="0"/>
                    </a:p>
                  </a:txBody>
                  <a:tcPr>
                    <a:lnL w="6350" cap="flat" cmpd="sng" algn="ctr">
                      <a:solidFill>
                        <a:srgbClr val="BBDEF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BDEF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BDEF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BDEF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F3FD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000" dirty="0">
                          <a:solidFill>
                            <a:srgbClr val="1A1A2E"/>
                          </a:solidFill>
                        </a:rPr>
                        <a:t>Multi-drive</a:t>
                      </a:r>
                      <a:endParaRPr lang="en-US" sz="1000" dirty="0"/>
                    </a:p>
                  </a:txBody>
                  <a:tcPr>
                    <a:lnL w="6350" cap="flat" cmpd="sng" algn="ctr">
                      <a:solidFill>
                        <a:srgbClr val="BBDEF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BDEF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BDEF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BDEF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F3FD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000" dirty="0">
                          <a:solidFill>
                            <a:srgbClr val="1A1A2E"/>
                          </a:solidFill>
                        </a:rPr>
                        <a:t>Self-attention improves AUC on multi-drive failure datasets</a:t>
                      </a:r>
                      <a:endParaRPr lang="en-US" sz="1000" dirty="0"/>
                    </a:p>
                  </a:txBody>
                  <a:tcPr>
                    <a:lnL w="6350" cap="flat" cmpd="sng" algn="ctr">
                      <a:solidFill>
                        <a:srgbClr val="BBDEF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BDEF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BDEF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BDEF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F3F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74766"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000" dirty="0">
                          <a:solidFill>
                            <a:srgbClr val="1A1A2E"/>
                          </a:solidFill>
                        </a:rPr>
                        <a:t>Pinheiro (2020)</a:t>
                      </a:r>
                      <a:endParaRPr lang="en-US" sz="1000" dirty="0"/>
                    </a:p>
                  </a:txBody>
                  <a:tcPr>
                    <a:lnL w="6350" cap="flat" cmpd="sng" algn="ctr">
                      <a:solidFill>
                        <a:srgbClr val="BBDEF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BDEF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BDEF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BDEF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000" dirty="0">
                          <a:solidFill>
                            <a:srgbClr val="1A1A2E"/>
                          </a:solidFill>
                        </a:rPr>
                        <a:t>Gradient Boosting</a:t>
                      </a:r>
                      <a:endParaRPr lang="en-US" sz="1000" dirty="0"/>
                    </a:p>
                  </a:txBody>
                  <a:tcPr>
                    <a:lnL w="6350" cap="flat" cmpd="sng" algn="ctr">
                      <a:solidFill>
                        <a:srgbClr val="BBDEF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BDEF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BDEF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BDEF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000" dirty="0">
                          <a:solidFill>
                            <a:srgbClr val="1A1A2E"/>
                          </a:solidFill>
                        </a:rPr>
                        <a:t>Proprietary</a:t>
                      </a:r>
                      <a:endParaRPr lang="en-US" sz="1000" dirty="0"/>
                    </a:p>
                  </a:txBody>
                  <a:tcPr>
                    <a:lnL w="6350" cap="flat" cmpd="sng" algn="ctr">
                      <a:solidFill>
                        <a:srgbClr val="BBDEF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BDEF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BDEF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BDEF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000" dirty="0">
                          <a:solidFill>
                            <a:srgbClr val="1A1A2E"/>
                          </a:solidFill>
                        </a:rPr>
                        <a:t>Improved recall for rare failure events</a:t>
                      </a:r>
                      <a:endParaRPr lang="en-US" sz="1000" dirty="0"/>
                    </a:p>
                  </a:txBody>
                  <a:tcPr>
                    <a:lnL w="6350" cap="flat" cmpd="sng" algn="ctr">
                      <a:solidFill>
                        <a:srgbClr val="BBDEF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BDEF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BDEF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BDEF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74766"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000" dirty="0">
                          <a:solidFill>
                            <a:srgbClr val="1A1A2E"/>
                          </a:solidFill>
                        </a:rPr>
                        <a:t>Xu et al. (2023)</a:t>
                      </a:r>
                      <a:endParaRPr lang="en-US" sz="1000" dirty="0"/>
                    </a:p>
                  </a:txBody>
                  <a:tcPr>
                    <a:lnL w="6350" cap="flat" cmpd="sng" algn="ctr">
                      <a:solidFill>
                        <a:srgbClr val="BBDEF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BDEF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BDEF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BDEF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F3FD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000" dirty="0">
                          <a:solidFill>
                            <a:srgbClr val="1A1A2E"/>
                          </a:solidFill>
                        </a:rPr>
                        <a:t>Isolation Forest / Autoencoder</a:t>
                      </a:r>
                      <a:endParaRPr lang="en-US" sz="1000" dirty="0"/>
                    </a:p>
                  </a:txBody>
                  <a:tcPr>
                    <a:lnL w="6350" cap="flat" cmpd="sng" algn="ctr">
                      <a:solidFill>
                        <a:srgbClr val="BBDEF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BDEF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BDEF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BDEF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F3FD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000" dirty="0">
                          <a:solidFill>
                            <a:srgbClr val="1A1A2E"/>
                          </a:solidFill>
                        </a:rPr>
                        <a:t>Backblaze</a:t>
                      </a:r>
                      <a:endParaRPr lang="en-US" sz="1000" dirty="0"/>
                    </a:p>
                  </a:txBody>
                  <a:tcPr>
                    <a:lnL w="6350" cap="flat" cmpd="sng" algn="ctr">
                      <a:solidFill>
                        <a:srgbClr val="BBDEF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BDEF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BDEF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BDEF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F3FD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000" dirty="0">
                          <a:solidFill>
                            <a:srgbClr val="1A1A2E"/>
                          </a:solidFill>
                        </a:rPr>
                        <a:t>Competitive detection without labeled failures</a:t>
                      </a:r>
                      <a:endParaRPr lang="en-US" sz="1000" dirty="0"/>
                    </a:p>
                  </a:txBody>
                  <a:tcPr>
                    <a:lnL w="6350" cap="flat" cmpd="sng" algn="ctr">
                      <a:solidFill>
                        <a:srgbClr val="BBDEF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BDEF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BDEF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BDEF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F3F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74766"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100" b="1" dirty="0">
                          <a:solidFill>
                            <a:srgbClr val="0D2F6E"/>
                          </a:solidFill>
                        </a:rPr>
                        <a:t>This Study</a:t>
                      </a:r>
                      <a:endParaRPr lang="en-US" sz="1100" dirty="0"/>
                    </a:p>
                  </a:txBody>
                  <a:tcPr>
                    <a:lnL w="6350" cap="flat" cmpd="sng" algn="ctr">
                      <a:solidFill>
                        <a:srgbClr val="BBDEF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BDEF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BDEF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BDEF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3F2FD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100" b="1" dirty="0">
                          <a:solidFill>
                            <a:srgbClr val="0D2F6E"/>
                          </a:solidFill>
                        </a:rPr>
                        <a:t>RF + XGBoost + LR</a:t>
                      </a:r>
                      <a:endParaRPr lang="en-US" sz="1100" dirty="0"/>
                    </a:p>
                  </a:txBody>
                  <a:tcPr>
                    <a:lnL w="6350" cap="flat" cmpd="sng" algn="ctr">
                      <a:solidFill>
                        <a:srgbClr val="BBDEF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BDEF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BDEF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BDEF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3F2FD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100" b="1" dirty="0">
                          <a:solidFill>
                            <a:srgbClr val="0D2F6E"/>
                          </a:solidFill>
                        </a:rPr>
                        <a:t>Backblaze (real imbalance)</a:t>
                      </a:r>
                      <a:endParaRPr lang="en-US" sz="1100" dirty="0"/>
                    </a:p>
                  </a:txBody>
                  <a:tcPr>
                    <a:lnL w="6350" cap="flat" cmpd="sng" algn="ctr">
                      <a:solidFill>
                        <a:srgbClr val="BBDEF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BDEF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BDEF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BDEF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3F2FD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100" b="1" dirty="0">
                          <a:solidFill>
                            <a:srgbClr val="0D2F6E"/>
                          </a:solidFill>
                        </a:rPr>
                        <a:t>Recall 79.1% — realistic evaluation on public data under true imbalance</a:t>
                      </a:r>
                      <a:endParaRPr lang="en-US" sz="1100" dirty="0"/>
                    </a:p>
                  </a:txBody>
                  <a:tcPr>
                    <a:lnL w="6350" cap="flat" cmpd="sng" algn="ctr">
                      <a:solidFill>
                        <a:srgbClr val="BBDEF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BDEF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BDEF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BDEF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3F2F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6" name="Text 3"/>
          <p:cNvSpPr/>
          <p:nvPr/>
        </p:nvSpPr>
        <p:spPr>
          <a:xfrm>
            <a:off x="320040" y="4892040"/>
            <a:ext cx="8503920" cy="1828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950" i="1" dirty="0">
                <a:solidFill>
                  <a:srgbClr val="1E88E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Gap: Most studies use balanced or proprietary data. This thesis works under realistic imbalance with publicly available Backblaze data.</a:t>
            </a:r>
            <a:endParaRPr lang="en-US" sz="950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64592" cy="5143500"/>
          </a:xfrm>
          <a:prstGeom prst="rect">
            <a:avLst/>
          </a:prstGeom>
          <a:solidFill>
            <a:srgbClr val="1565C0"/>
          </a:solidFill>
          <a:ln w="12700">
            <a:solidFill>
              <a:srgbClr val="1565C0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3" name="Shape 1"/>
          <p:cNvSpPr/>
          <p:nvPr/>
        </p:nvSpPr>
        <p:spPr>
          <a:xfrm>
            <a:off x="0" y="4389120"/>
            <a:ext cx="164592" cy="754380"/>
          </a:xfrm>
          <a:prstGeom prst="rect">
            <a:avLst/>
          </a:prstGeom>
          <a:solidFill>
            <a:srgbClr val="00ACC1"/>
          </a:solidFill>
          <a:ln w="12700">
            <a:solidFill>
              <a:srgbClr val="00ACC1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4" name="Text 2"/>
          <p:cNvSpPr/>
          <p:nvPr/>
        </p:nvSpPr>
        <p:spPr>
          <a:xfrm>
            <a:off x="320040" y="182880"/>
            <a:ext cx="850392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3200" b="1" dirty="0">
                <a:solidFill>
                  <a:srgbClr val="1A1A2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Conclusion</a:t>
            </a:r>
            <a:endParaRPr lang="en-US" sz="3200" dirty="0"/>
          </a:p>
        </p:txBody>
      </p:sp>
      <p:sp>
        <p:nvSpPr>
          <p:cNvPr id="5" name="Shape 3"/>
          <p:cNvSpPr/>
          <p:nvPr/>
        </p:nvSpPr>
        <p:spPr>
          <a:xfrm>
            <a:off x="320040" y="804672"/>
            <a:ext cx="8503920" cy="777240"/>
          </a:xfrm>
          <a:prstGeom prst="rect">
            <a:avLst/>
          </a:prstGeom>
          <a:solidFill>
            <a:srgbClr val="E3F2FD"/>
          </a:solidFill>
          <a:ln w="15240">
            <a:solidFill>
              <a:srgbClr val="1E88E5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6" name="Shape 4"/>
          <p:cNvSpPr/>
          <p:nvPr/>
        </p:nvSpPr>
        <p:spPr>
          <a:xfrm>
            <a:off x="320040" y="804672"/>
            <a:ext cx="73152" cy="777240"/>
          </a:xfrm>
          <a:prstGeom prst="rect">
            <a:avLst/>
          </a:prstGeom>
          <a:solidFill>
            <a:srgbClr val="1E88E5"/>
          </a:solidFill>
          <a:ln w="12700">
            <a:solidFill>
              <a:srgbClr val="1E88E5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7" name="Text 5"/>
          <p:cNvSpPr/>
          <p:nvPr/>
        </p:nvSpPr>
        <p:spPr>
          <a:xfrm>
            <a:off x="502920" y="822960"/>
            <a:ext cx="8229600" cy="7132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dirty="0">
                <a:solidFill>
                  <a:srgbClr val="1A1A2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Answer: Yes — ML models trained on SMART telemetry can reliably predict drive failures. Random Forest achieved Recall 79.1% (AUC 0.887), well above the 75% target.</a:t>
            </a:r>
            <a:endParaRPr lang="en-US" sz="1300" dirty="0"/>
          </a:p>
        </p:txBody>
      </p:sp>
      <p:sp>
        <p:nvSpPr>
          <p:cNvPr id="8" name="Shape 6"/>
          <p:cNvSpPr/>
          <p:nvPr/>
        </p:nvSpPr>
        <p:spPr>
          <a:xfrm>
            <a:off x="320040" y="1737360"/>
            <a:ext cx="4160520" cy="896112"/>
          </a:xfrm>
          <a:prstGeom prst="rect">
            <a:avLst/>
          </a:prstGeom>
          <a:solidFill>
            <a:srgbClr val="FFFFFF"/>
          </a:solidFill>
          <a:ln w="6350">
            <a:solidFill>
              <a:srgbClr val="BBDEFB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9" name="Text 7"/>
          <p:cNvSpPr/>
          <p:nvPr/>
        </p:nvSpPr>
        <p:spPr>
          <a:xfrm>
            <a:off x="320040" y="1737360"/>
            <a:ext cx="640080" cy="89611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200" dirty="0">
                <a:solidFill>
                  <a:srgbClr val="000000"/>
                </a:solidFill>
              </a:rPr>
              <a:t>🏆</a:t>
            </a:r>
            <a:endParaRPr lang="en-US" sz="2200" dirty="0"/>
          </a:p>
        </p:txBody>
      </p:sp>
      <p:sp>
        <p:nvSpPr>
          <p:cNvPr id="10" name="Text 8"/>
          <p:cNvSpPr/>
          <p:nvPr/>
        </p:nvSpPr>
        <p:spPr>
          <a:xfrm>
            <a:off x="978408" y="1792224"/>
            <a:ext cx="3401568" cy="34747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0D2F6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Model Success</a:t>
            </a:r>
            <a:endParaRPr lang="en-US" sz="1200" dirty="0"/>
          </a:p>
        </p:txBody>
      </p:sp>
      <p:sp>
        <p:nvSpPr>
          <p:cNvPr id="11" name="Text 9"/>
          <p:cNvSpPr/>
          <p:nvPr/>
        </p:nvSpPr>
        <p:spPr>
          <a:xfrm>
            <a:off x="978408" y="2148840"/>
            <a:ext cx="3401568" cy="43891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50" dirty="0">
                <a:solidFill>
                  <a:srgbClr val="37474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Random Forest (Recall 79.1%, AUC 0.887) is the best model, outperforming XGBoost (74.4%) and Logistic Regression.</a:t>
            </a:r>
            <a:endParaRPr lang="en-US" sz="1050" dirty="0"/>
          </a:p>
        </p:txBody>
      </p:sp>
      <p:sp>
        <p:nvSpPr>
          <p:cNvPr id="12" name="Shape 10"/>
          <p:cNvSpPr/>
          <p:nvPr/>
        </p:nvSpPr>
        <p:spPr>
          <a:xfrm>
            <a:off x="320040" y="2761488"/>
            <a:ext cx="4160520" cy="896112"/>
          </a:xfrm>
          <a:prstGeom prst="rect">
            <a:avLst/>
          </a:prstGeom>
          <a:solidFill>
            <a:srgbClr val="FFFFFF"/>
          </a:solidFill>
          <a:ln w="6350">
            <a:solidFill>
              <a:srgbClr val="BBDEFB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3" name="Text 11"/>
          <p:cNvSpPr/>
          <p:nvPr/>
        </p:nvSpPr>
        <p:spPr>
          <a:xfrm>
            <a:off x="320040" y="2761488"/>
            <a:ext cx="640080" cy="89611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200" dirty="0">
                <a:solidFill>
                  <a:srgbClr val="000000"/>
                </a:solidFill>
              </a:rPr>
              <a:t>⚖</a:t>
            </a:r>
            <a:endParaRPr lang="en-US" sz="2200" dirty="0"/>
          </a:p>
        </p:txBody>
      </p:sp>
      <p:sp>
        <p:nvSpPr>
          <p:cNvPr id="14" name="Text 12"/>
          <p:cNvSpPr/>
          <p:nvPr/>
        </p:nvSpPr>
        <p:spPr>
          <a:xfrm>
            <a:off x="978408" y="2816352"/>
            <a:ext cx="3401568" cy="34747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0D2F6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Class Imbalance Handling</a:t>
            </a:r>
            <a:endParaRPr lang="en-US" sz="1200" dirty="0"/>
          </a:p>
        </p:txBody>
      </p:sp>
      <p:sp>
        <p:nvSpPr>
          <p:cNvPr id="15" name="Text 13"/>
          <p:cNvSpPr/>
          <p:nvPr/>
        </p:nvSpPr>
        <p:spPr>
          <a:xfrm>
            <a:off x="978408" y="3172968"/>
            <a:ext cx="3401568" cy="43891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50" dirty="0">
                <a:solidFill>
                  <a:srgbClr val="37474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SMOTE applied exclusively to training data avoided data leakage while balancing the 0.007% failure class.</a:t>
            </a:r>
            <a:endParaRPr lang="en-US" sz="1050" dirty="0"/>
          </a:p>
        </p:txBody>
      </p:sp>
      <p:sp>
        <p:nvSpPr>
          <p:cNvPr id="16" name="Shape 14"/>
          <p:cNvSpPr/>
          <p:nvPr/>
        </p:nvSpPr>
        <p:spPr>
          <a:xfrm>
            <a:off x="320040" y="3785616"/>
            <a:ext cx="4160520" cy="896112"/>
          </a:xfrm>
          <a:prstGeom prst="rect">
            <a:avLst/>
          </a:prstGeom>
          <a:solidFill>
            <a:srgbClr val="FFFFFF"/>
          </a:solidFill>
          <a:ln w="6350">
            <a:solidFill>
              <a:srgbClr val="BBDEFB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7" name="Text 15"/>
          <p:cNvSpPr/>
          <p:nvPr/>
        </p:nvSpPr>
        <p:spPr>
          <a:xfrm>
            <a:off x="320040" y="3785616"/>
            <a:ext cx="640080" cy="89611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200" dirty="0">
                <a:solidFill>
                  <a:srgbClr val="000000"/>
                </a:solidFill>
              </a:rPr>
              <a:t>🎚</a:t>
            </a:r>
            <a:endParaRPr lang="en-US" sz="2200" dirty="0"/>
          </a:p>
        </p:txBody>
      </p:sp>
      <p:sp>
        <p:nvSpPr>
          <p:cNvPr id="18" name="Text 16"/>
          <p:cNvSpPr/>
          <p:nvPr/>
        </p:nvSpPr>
        <p:spPr>
          <a:xfrm>
            <a:off x="978408" y="3840480"/>
            <a:ext cx="3401568" cy="34747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0D2F6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Threshold Tuning is Essential</a:t>
            </a:r>
            <a:endParaRPr lang="en-US" sz="1200" dirty="0"/>
          </a:p>
        </p:txBody>
      </p:sp>
      <p:sp>
        <p:nvSpPr>
          <p:cNvPr id="19" name="Text 17"/>
          <p:cNvSpPr/>
          <p:nvPr/>
        </p:nvSpPr>
        <p:spPr>
          <a:xfrm>
            <a:off x="978408" y="4197096"/>
            <a:ext cx="3401568" cy="43891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50" dirty="0">
                <a:solidFill>
                  <a:srgbClr val="37474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Default threshold (0.5) gave 19% recall. Optimized threshold (0.0422 via Youden's J) achieved 79.1%.</a:t>
            </a:r>
            <a:endParaRPr lang="en-US" sz="1050" dirty="0"/>
          </a:p>
        </p:txBody>
      </p:sp>
      <p:sp>
        <p:nvSpPr>
          <p:cNvPr id="20" name="Shape 18"/>
          <p:cNvSpPr/>
          <p:nvPr/>
        </p:nvSpPr>
        <p:spPr>
          <a:xfrm>
            <a:off x="4663440" y="1737360"/>
            <a:ext cx="4160520" cy="896112"/>
          </a:xfrm>
          <a:prstGeom prst="rect">
            <a:avLst/>
          </a:prstGeom>
          <a:solidFill>
            <a:srgbClr val="FFFFFF"/>
          </a:solidFill>
          <a:ln w="6350">
            <a:solidFill>
              <a:srgbClr val="BBDEFB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21" name="Text 19"/>
          <p:cNvSpPr/>
          <p:nvPr/>
        </p:nvSpPr>
        <p:spPr>
          <a:xfrm>
            <a:off x="4663440" y="1737360"/>
            <a:ext cx="640080" cy="89611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200" dirty="0">
                <a:solidFill>
                  <a:srgbClr val="000000"/>
                </a:solidFill>
              </a:rPr>
              <a:t>📌</a:t>
            </a:r>
            <a:endParaRPr lang="en-US" sz="2200" dirty="0"/>
          </a:p>
        </p:txBody>
      </p:sp>
      <p:sp>
        <p:nvSpPr>
          <p:cNvPr id="22" name="Text 20"/>
          <p:cNvSpPr/>
          <p:nvPr/>
        </p:nvSpPr>
        <p:spPr>
          <a:xfrm>
            <a:off x="5321808" y="1792224"/>
            <a:ext cx="3401568" cy="34747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0D2F6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Predictive SMART Signals</a:t>
            </a:r>
            <a:endParaRPr lang="en-US" sz="1200" dirty="0"/>
          </a:p>
        </p:txBody>
      </p:sp>
      <p:sp>
        <p:nvSpPr>
          <p:cNvPr id="23" name="Text 21"/>
          <p:cNvSpPr/>
          <p:nvPr/>
        </p:nvSpPr>
        <p:spPr>
          <a:xfrm>
            <a:off x="5321808" y="2148840"/>
            <a:ext cx="3401568" cy="43891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50" dirty="0">
                <a:solidFill>
                  <a:srgbClr val="37474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SMART 5, 187, and 197 are the dominant predictors — consistent with established industry knowledge.</a:t>
            </a:r>
            <a:endParaRPr lang="en-US" sz="1050" dirty="0"/>
          </a:p>
        </p:txBody>
      </p:sp>
      <p:sp>
        <p:nvSpPr>
          <p:cNvPr id="24" name="Shape 22"/>
          <p:cNvSpPr/>
          <p:nvPr/>
        </p:nvSpPr>
        <p:spPr>
          <a:xfrm>
            <a:off x="4663440" y="2761488"/>
            <a:ext cx="4160520" cy="896112"/>
          </a:xfrm>
          <a:prstGeom prst="rect">
            <a:avLst/>
          </a:prstGeom>
          <a:solidFill>
            <a:srgbClr val="FFFFFF"/>
          </a:solidFill>
          <a:ln w="6350">
            <a:solidFill>
              <a:srgbClr val="BBDEFB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25" name="Text 23"/>
          <p:cNvSpPr/>
          <p:nvPr/>
        </p:nvSpPr>
        <p:spPr>
          <a:xfrm>
            <a:off x="4663440" y="2761488"/>
            <a:ext cx="640080" cy="89611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200" dirty="0">
                <a:solidFill>
                  <a:srgbClr val="000000"/>
                </a:solidFill>
              </a:rPr>
              <a:t>🏭</a:t>
            </a:r>
            <a:endParaRPr lang="en-US" sz="2200" dirty="0"/>
          </a:p>
        </p:txBody>
      </p:sp>
      <p:sp>
        <p:nvSpPr>
          <p:cNvPr id="26" name="Text 24"/>
          <p:cNvSpPr/>
          <p:nvPr/>
        </p:nvSpPr>
        <p:spPr>
          <a:xfrm>
            <a:off x="5321808" y="2816352"/>
            <a:ext cx="3401568" cy="34747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0D2F6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Practical Value</a:t>
            </a:r>
            <a:endParaRPr lang="en-US" sz="1200" dirty="0"/>
          </a:p>
        </p:txBody>
      </p:sp>
      <p:sp>
        <p:nvSpPr>
          <p:cNvPr id="27" name="Text 25"/>
          <p:cNvSpPr/>
          <p:nvPr/>
        </p:nvSpPr>
        <p:spPr>
          <a:xfrm>
            <a:off x="5321808" y="3172968"/>
            <a:ext cx="3401568" cy="43891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50" dirty="0">
                <a:solidFill>
                  <a:srgbClr val="37474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At 79.1% recall, 34 of 43 failing drives are flagged before failure — vs. zero from threshold-only systems.</a:t>
            </a:r>
            <a:endParaRPr lang="en-US" sz="1050" dirty="0"/>
          </a:p>
        </p:txBody>
      </p:sp>
      <p:sp>
        <p:nvSpPr>
          <p:cNvPr id="28" name="Shape 26"/>
          <p:cNvSpPr/>
          <p:nvPr/>
        </p:nvSpPr>
        <p:spPr>
          <a:xfrm>
            <a:off x="4663440" y="3785616"/>
            <a:ext cx="4160520" cy="896112"/>
          </a:xfrm>
          <a:prstGeom prst="rect">
            <a:avLst/>
          </a:prstGeom>
          <a:solidFill>
            <a:srgbClr val="FFFFFF"/>
          </a:solidFill>
          <a:ln w="6350">
            <a:solidFill>
              <a:srgbClr val="BBDEFB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29" name="Text 27"/>
          <p:cNvSpPr/>
          <p:nvPr/>
        </p:nvSpPr>
        <p:spPr>
          <a:xfrm>
            <a:off x="4663440" y="3785616"/>
            <a:ext cx="640080" cy="89611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200" dirty="0">
                <a:solidFill>
                  <a:srgbClr val="000000"/>
                </a:solidFill>
              </a:rPr>
              <a:t>🔬</a:t>
            </a:r>
            <a:endParaRPr lang="en-US" sz="2200" dirty="0"/>
          </a:p>
        </p:txBody>
      </p:sp>
      <p:sp>
        <p:nvSpPr>
          <p:cNvPr id="30" name="Text 28"/>
          <p:cNvSpPr/>
          <p:nvPr/>
        </p:nvSpPr>
        <p:spPr>
          <a:xfrm>
            <a:off x="5321808" y="3840480"/>
            <a:ext cx="3401568" cy="34747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0D2F6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Framework Design</a:t>
            </a:r>
            <a:endParaRPr lang="en-US" sz="1200" dirty="0"/>
          </a:p>
        </p:txBody>
      </p:sp>
      <p:sp>
        <p:nvSpPr>
          <p:cNvPr id="31" name="Text 29"/>
          <p:cNvSpPr/>
          <p:nvPr/>
        </p:nvSpPr>
        <p:spPr>
          <a:xfrm>
            <a:off x="5321808" y="4197096"/>
            <a:ext cx="3401568" cy="43891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50" dirty="0">
                <a:solidFill>
                  <a:srgbClr val="37474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End-to-end pipeline designed for real-world deployment with monitoring dashboards and automated alerting.</a:t>
            </a:r>
            <a:endParaRPr lang="en-US" sz="1050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64592" cy="5143500"/>
          </a:xfrm>
          <a:prstGeom prst="rect">
            <a:avLst/>
          </a:prstGeom>
          <a:solidFill>
            <a:srgbClr val="1565C0"/>
          </a:solidFill>
          <a:ln w="12700">
            <a:solidFill>
              <a:srgbClr val="1565C0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3" name="Shape 1"/>
          <p:cNvSpPr/>
          <p:nvPr/>
        </p:nvSpPr>
        <p:spPr>
          <a:xfrm>
            <a:off x="0" y="4389120"/>
            <a:ext cx="164592" cy="754380"/>
          </a:xfrm>
          <a:prstGeom prst="rect">
            <a:avLst/>
          </a:prstGeom>
          <a:solidFill>
            <a:srgbClr val="00ACC1"/>
          </a:solidFill>
          <a:ln w="12700">
            <a:solidFill>
              <a:srgbClr val="00ACC1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4" name="Text 2"/>
          <p:cNvSpPr/>
          <p:nvPr/>
        </p:nvSpPr>
        <p:spPr>
          <a:xfrm>
            <a:off x="320040" y="182880"/>
            <a:ext cx="850392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3200" b="1" dirty="0">
                <a:solidFill>
                  <a:srgbClr val="1A1A2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Future Work</a:t>
            </a:r>
            <a:endParaRPr lang="en-US" sz="3200" dirty="0"/>
          </a:p>
        </p:txBody>
      </p:sp>
      <p:sp>
        <p:nvSpPr>
          <p:cNvPr id="5" name="Shape 3"/>
          <p:cNvSpPr/>
          <p:nvPr/>
        </p:nvSpPr>
        <p:spPr>
          <a:xfrm>
            <a:off x="320040" y="804672"/>
            <a:ext cx="4160520" cy="1234440"/>
          </a:xfrm>
          <a:prstGeom prst="rect">
            <a:avLst/>
          </a:prstGeom>
          <a:solidFill>
            <a:srgbClr val="FFFFFF"/>
          </a:solidFill>
          <a:ln w="6350">
            <a:solidFill>
              <a:srgbClr val="BBDEFB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6" name="Shape 4"/>
          <p:cNvSpPr/>
          <p:nvPr/>
        </p:nvSpPr>
        <p:spPr>
          <a:xfrm>
            <a:off x="320040" y="804672"/>
            <a:ext cx="4160520" cy="64008"/>
          </a:xfrm>
          <a:prstGeom prst="rect">
            <a:avLst/>
          </a:prstGeom>
          <a:solidFill>
            <a:srgbClr val="1E88E5"/>
          </a:solidFill>
          <a:ln w="12700">
            <a:solidFill>
              <a:srgbClr val="1E88E5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7" name="Text 5"/>
          <p:cNvSpPr/>
          <p:nvPr/>
        </p:nvSpPr>
        <p:spPr>
          <a:xfrm>
            <a:off x="320040" y="896112"/>
            <a:ext cx="685800" cy="10972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400" dirty="0">
                <a:solidFill>
                  <a:srgbClr val="000000"/>
                </a:solidFill>
              </a:rPr>
              <a:t>📡</a:t>
            </a:r>
            <a:endParaRPr lang="en-US" sz="2400" dirty="0"/>
          </a:p>
        </p:txBody>
      </p:sp>
      <p:sp>
        <p:nvSpPr>
          <p:cNvPr id="8" name="Text 6"/>
          <p:cNvSpPr/>
          <p:nvPr/>
        </p:nvSpPr>
        <p:spPr>
          <a:xfrm>
            <a:off x="1051560" y="896112"/>
            <a:ext cx="3337560" cy="38404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0D2F6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Real-Time Monitoring &amp; Streaming</a:t>
            </a:r>
            <a:endParaRPr lang="en-US" sz="1200" dirty="0"/>
          </a:p>
        </p:txBody>
      </p:sp>
      <p:sp>
        <p:nvSpPr>
          <p:cNvPr id="9" name="Text 7"/>
          <p:cNvSpPr/>
          <p:nvPr/>
        </p:nvSpPr>
        <p:spPr>
          <a:xfrm>
            <a:off x="1051560" y="1307592"/>
            <a:ext cx="333756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37474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Integrate with Apache Kafka, Prometheus, or Elastic Stack for continuous risk scoring and live alerting.</a:t>
            </a:r>
            <a:endParaRPr lang="en-US" sz="1100" dirty="0"/>
          </a:p>
        </p:txBody>
      </p:sp>
      <p:sp>
        <p:nvSpPr>
          <p:cNvPr id="10" name="Shape 8"/>
          <p:cNvSpPr/>
          <p:nvPr/>
        </p:nvSpPr>
        <p:spPr>
          <a:xfrm>
            <a:off x="320040" y="2194560"/>
            <a:ext cx="4160520" cy="1234440"/>
          </a:xfrm>
          <a:prstGeom prst="rect">
            <a:avLst/>
          </a:prstGeom>
          <a:solidFill>
            <a:srgbClr val="FFFFFF"/>
          </a:solidFill>
          <a:ln w="6350">
            <a:solidFill>
              <a:srgbClr val="BBDEFB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1" name="Shape 9"/>
          <p:cNvSpPr/>
          <p:nvPr/>
        </p:nvSpPr>
        <p:spPr>
          <a:xfrm>
            <a:off x="320040" y="2194560"/>
            <a:ext cx="4160520" cy="64008"/>
          </a:xfrm>
          <a:prstGeom prst="rect">
            <a:avLst/>
          </a:prstGeom>
          <a:solidFill>
            <a:srgbClr val="1E88E5"/>
          </a:solidFill>
          <a:ln w="12700">
            <a:solidFill>
              <a:srgbClr val="1E88E5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2" name="Text 10"/>
          <p:cNvSpPr/>
          <p:nvPr/>
        </p:nvSpPr>
        <p:spPr>
          <a:xfrm>
            <a:off x="320040" y="2286000"/>
            <a:ext cx="685800" cy="10972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400" dirty="0">
                <a:solidFill>
                  <a:srgbClr val="000000"/>
                </a:solidFill>
              </a:rPr>
              <a:t>🧠</a:t>
            </a:r>
            <a:endParaRPr lang="en-US" sz="2400" dirty="0"/>
          </a:p>
        </p:txBody>
      </p:sp>
      <p:sp>
        <p:nvSpPr>
          <p:cNvPr id="13" name="Text 11"/>
          <p:cNvSpPr/>
          <p:nvPr/>
        </p:nvSpPr>
        <p:spPr>
          <a:xfrm>
            <a:off x="1051560" y="2286000"/>
            <a:ext cx="3337560" cy="38404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0D2F6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Deep Learning Architectures</a:t>
            </a:r>
            <a:endParaRPr lang="en-US" sz="1200" dirty="0"/>
          </a:p>
        </p:txBody>
      </p:sp>
      <p:sp>
        <p:nvSpPr>
          <p:cNvPr id="14" name="Text 12"/>
          <p:cNvSpPr/>
          <p:nvPr/>
        </p:nvSpPr>
        <p:spPr>
          <a:xfrm>
            <a:off x="1051560" y="2697480"/>
            <a:ext cx="333756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37474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Explore LSTM, autoencoders, and temporal CNNs to better capture time-series degradation patterns in SMART data.</a:t>
            </a:r>
            <a:endParaRPr lang="en-US" sz="1100" dirty="0"/>
          </a:p>
        </p:txBody>
      </p:sp>
      <p:sp>
        <p:nvSpPr>
          <p:cNvPr id="15" name="Shape 13"/>
          <p:cNvSpPr/>
          <p:nvPr/>
        </p:nvSpPr>
        <p:spPr>
          <a:xfrm>
            <a:off x="320040" y="3584448"/>
            <a:ext cx="4160520" cy="1234440"/>
          </a:xfrm>
          <a:prstGeom prst="rect">
            <a:avLst/>
          </a:prstGeom>
          <a:solidFill>
            <a:srgbClr val="FFFFFF"/>
          </a:solidFill>
          <a:ln w="6350">
            <a:solidFill>
              <a:srgbClr val="BBDEFB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6" name="Shape 14"/>
          <p:cNvSpPr/>
          <p:nvPr/>
        </p:nvSpPr>
        <p:spPr>
          <a:xfrm>
            <a:off x="320040" y="3584448"/>
            <a:ext cx="4160520" cy="64008"/>
          </a:xfrm>
          <a:prstGeom prst="rect">
            <a:avLst/>
          </a:prstGeom>
          <a:solidFill>
            <a:srgbClr val="1E88E5"/>
          </a:solidFill>
          <a:ln w="12700">
            <a:solidFill>
              <a:srgbClr val="1E88E5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7" name="Text 15"/>
          <p:cNvSpPr/>
          <p:nvPr/>
        </p:nvSpPr>
        <p:spPr>
          <a:xfrm>
            <a:off x="320040" y="3675888"/>
            <a:ext cx="685800" cy="10972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400" dirty="0">
                <a:solidFill>
                  <a:srgbClr val="000000"/>
                </a:solidFill>
              </a:rPr>
              <a:t>🚀</a:t>
            </a:r>
            <a:endParaRPr lang="en-US" sz="2400" dirty="0"/>
          </a:p>
        </p:txBody>
      </p:sp>
      <p:sp>
        <p:nvSpPr>
          <p:cNvPr id="18" name="Text 16"/>
          <p:cNvSpPr/>
          <p:nvPr/>
        </p:nvSpPr>
        <p:spPr>
          <a:xfrm>
            <a:off x="1051560" y="3675888"/>
            <a:ext cx="3337560" cy="38404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0D2F6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Model Deployment &amp; Automation</a:t>
            </a:r>
            <a:endParaRPr lang="en-US" sz="1200" dirty="0"/>
          </a:p>
        </p:txBody>
      </p:sp>
      <p:sp>
        <p:nvSpPr>
          <p:cNvPr id="19" name="Text 17"/>
          <p:cNvSpPr/>
          <p:nvPr/>
        </p:nvSpPr>
        <p:spPr>
          <a:xfrm>
            <a:off x="1051560" y="4087368"/>
            <a:ext cx="333756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37474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Deploy as RESTful API or microservice; integrate with CMDB and IT dashboards to automate maintenance triggers.</a:t>
            </a:r>
            <a:endParaRPr lang="en-US" sz="1100" dirty="0"/>
          </a:p>
        </p:txBody>
      </p:sp>
      <p:sp>
        <p:nvSpPr>
          <p:cNvPr id="20" name="Shape 18"/>
          <p:cNvSpPr/>
          <p:nvPr/>
        </p:nvSpPr>
        <p:spPr>
          <a:xfrm>
            <a:off x="4663440" y="804672"/>
            <a:ext cx="4160520" cy="1234440"/>
          </a:xfrm>
          <a:prstGeom prst="rect">
            <a:avLst/>
          </a:prstGeom>
          <a:solidFill>
            <a:srgbClr val="FFFFFF"/>
          </a:solidFill>
          <a:ln w="6350">
            <a:solidFill>
              <a:srgbClr val="BBDEFB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21" name="Shape 19"/>
          <p:cNvSpPr/>
          <p:nvPr/>
        </p:nvSpPr>
        <p:spPr>
          <a:xfrm>
            <a:off x="4663440" y="804672"/>
            <a:ext cx="4160520" cy="64008"/>
          </a:xfrm>
          <a:prstGeom prst="rect">
            <a:avLst/>
          </a:prstGeom>
          <a:solidFill>
            <a:srgbClr val="1E88E5"/>
          </a:solidFill>
          <a:ln w="12700">
            <a:solidFill>
              <a:srgbClr val="1E88E5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22" name="Text 20"/>
          <p:cNvSpPr/>
          <p:nvPr/>
        </p:nvSpPr>
        <p:spPr>
          <a:xfrm>
            <a:off x="4663440" y="896112"/>
            <a:ext cx="685800" cy="10972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400" dirty="0">
                <a:solidFill>
                  <a:srgbClr val="000000"/>
                </a:solidFill>
              </a:rPr>
              <a:t>🌍</a:t>
            </a:r>
            <a:endParaRPr lang="en-US" sz="2400" dirty="0"/>
          </a:p>
        </p:txBody>
      </p:sp>
      <p:sp>
        <p:nvSpPr>
          <p:cNvPr id="23" name="Text 21"/>
          <p:cNvSpPr/>
          <p:nvPr/>
        </p:nvSpPr>
        <p:spPr>
          <a:xfrm>
            <a:off x="5394960" y="896112"/>
            <a:ext cx="3337560" cy="38404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0D2F6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Generalization Across Environments</a:t>
            </a:r>
            <a:endParaRPr lang="en-US" sz="1200" dirty="0"/>
          </a:p>
        </p:txBody>
      </p:sp>
      <p:sp>
        <p:nvSpPr>
          <p:cNvPr id="24" name="Text 22"/>
          <p:cNvSpPr/>
          <p:nvPr/>
        </p:nvSpPr>
        <p:spPr>
          <a:xfrm>
            <a:off x="5394960" y="1307592"/>
            <a:ext cx="333756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37474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Expand training data to cover multiple vendors, workloads, and environments for broader model robustness.</a:t>
            </a:r>
            <a:endParaRPr lang="en-US" sz="1100" dirty="0"/>
          </a:p>
        </p:txBody>
      </p:sp>
      <p:sp>
        <p:nvSpPr>
          <p:cNvPr id="25" name="Shape 23"/>
          <p:cNvSpPr/>
          <p:nvPr/>
        </p:nvSpPr>
        <p:spPr>
          <a:xfrm>
            <a:off x="4663440" y="2194560"/>
            <a:ext cx="4160520" cy="1234440"/>
          </a:xfrm>
          <a:prstGeom prst="rect">
            <a:avLst/>
          </a:prstGeom>
          <a:solidFill>
            <a:srgbClr val="FFFFFF"/>
          </a:solidFill>
          <a:ln w="6350">
            <a:solidFill>
              <a:srgbClr val="BBDEFB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26" name="Shape 24"/>
          <p:cNvSpPr/>
          <p:nvPr/>
        </p:nvSpPr>
        <p:spPr>
          <a:xfrm>
            <a:off x="4663440" y="2194560"/>
            <a:ext cx="4160520" cy="64008"/>
          </a:xfrm>
          <a:prstGeom prst="rect">
            <a:avLst/>
          </a:prstGeom>
          <a:solidFill>
            <a:srgbClr val="1E88E5"/>
          </a:solidFill>
          <a:ln w="12700">
            <a:solidFill>
              <a:srgbClr val="1E88E5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27" name="Text 25"/>
          <p:cNvSpPr/>
          <p:nvPr/>
        </p:nvSpPr>
        <p:spPr>
          <a:xfrm>
            <a:off x="4663440" y="2286000"/>
            <a:ext cx="685800" cy="10972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400" dirty="0">
                <a:solidFill>
                  <a:srgbClr val="000000"/>
                </a:solidFill>
              </a:rPr>
              <a:t>🔍</a:t>
            </a:r>
            <a:endParaRPr lang="en-US" sz="2400" dirty="0"/>
          </a:p>
        </p:txBody>
      </p:sp>
      <p:sp>
        <p:nvSpPr>
          <p:cNvPr id="28" name="Text 26"/>
          <p:cNvSpPr/>
          <p:nvPr/>
        </p:nvSpPr>
        <p:spPr>
          <a:xfrm>
            <a:off x="5394960" y="2286000"/>
            <a:ext cx="3337560" cy="38404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0D2F6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Explainable AI (XAI)</a:t>
            </a:r>
            <a:endParaRPr lang="en-US" sz="1200" dirty="0"/>
          </a:p>
        </p:txBody>
      </p:sp>
      <p:sp>
        <p:nvSpPr>
          <p:cNvPr id="29" name="Text 27"/>
          <p:cNvSpPr/>
          <p:nvPr/>
        </p:nvSpPr>
        <p:spPr>
          <a:xfrm>
            <a:off x="5394960" y="2697480"/>
            <a:ext cx="333756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37474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Apply SHAP or LIME to explain individual failure predictions — critical for enterprise trust and adoption.</a:t>
            </a:r>
            <a:endParaRPr lang="en-US" sz="1100" dirty="0"/>
          </a:p>
        </p:txBody>
      </p:sp>
      <p:sp>
        <p:nvSpPr>
          <p:cNvPr id="30" name="Shape 28"/>
          <p:cNvSpPr/>
          <p:nvPr/>
        </p:nvSpPr>
        <p:spPr>
          <a:xfrm>
            <a:off x="4663440" y="3584448"/>
            <a:ext cx="4160520" cy="1234440"/>
          </a:xfrm>
          <a:prstGeom prst="rect">
            <a:avLst/>
          </a:prstGeom>
          <a:solidFill>
            <a:srgbClr val="FFFFFF"/>
          </a:solidFill>
          <a:ln w="6350">
            <a:solidFill>
              <a:srgbClr val="BBDEFB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31" name="Shape 29"/>
          <p:cNvSpPr/>
          <p:nvPr/>
        </p:nvSpPr>
        <p:spPr>
          <a:xfrm>
            <a:off x="4663440" y="3584448"/>
            <a:ext cx="4160520" cy="64008"/>
          </a:xfrm>
          <a:prstGeom prst="rect">
            <a:avLst/>
          </a:prstGeom>
          <a:solidFill>
            <a:srgbClr val="1E88E5"/>
          </a:solidFill>
          <a:ln w="12700">
            <a:solidFill>
              <a:srgbClr val="1E88E5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32" name="Text 30"/>
          <p:cNvSpPr/>
          <p:nvPr/>
        </p:nvSpPr>
        <p:spPr>
          <a:xfrm>
            <a:off x="4663440" y="3675888"/>
            <a:ext cx="685800" cy="10972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400" dirty="0">
                <a:solidFill>
                  <a:srgbClr val="000000"/>
                </a:solidFill>
              </a:rPr>
              <a:t>⚗</a:t>
            </a:r>
            <a:endParaRPr lang="en-US" sz="2400" dirty="0"/>
          </a:p>
        </p:txBody>
      </p:sp>
      <p:sp>
        <p:nvSpPr>
          <p:cNvPr id="33" name="Text 31"/>
          <p:cNvSpPr/>
          <p:nvPr/>
        </p:nvSpPr>
        <p:spPr>
          <a:xfrm>
            <a:off x="5394960" y="3675888"/>
            <a:ext cx="3337560" cy="38404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0D2F6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Advanced Imbalance Handling</a:t>
            </a:r>
            <a:endParaRPr lang="en-US" sz="1200" dirty="0"/>
          </a:p>
        </p:txBody>
      </p:sp>
      <p:sp>
        <p:nvSpPr>
          <p:cNvPr id="34" name="Text 32"/>
          <p:cNvSpPr/>
          <p:nvPr/>
        </p:nvSpPr>
        <p:spPr>
          <a:xfrm>
            <a:off x="5394960" y="4087368"/>
            <a:ext cx="333756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37474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Explore SMOTE+ENN, cost-sensitive learning, or GANs to further improve recall without excessive false positives.</a:t>
            </a:r>
            <a:endParaRPr lang="en-US" sz="11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151</TotalTime>
  <Words>1316</Words>
  <Application>Microsoft Office PowerPoint</Application>
  <PresentationFormat>On-screen Show (16:9)</PresentationFormat>
  <Paragraphs>264</Paragraphs>
  <Slides>12</Slides>
  <Notes>12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5" baseType="lpstr"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Server Failure Prediction Using Machine Learning</dc:title>
  <dc:subject>PptxGenJS Presentation</dc:subject>
  <dc:creator>Abdullah Mohammed Alshahrani</dc:creator>
  <cp:lastModifiedBy>عبدالله محمد عبدالله بن حويز الشهراني</cp:lastModifiedBy>
  <cp:revision>3</cp:revision>
  <dcterms:created xsi:type="dcterms:W3CDTF">2026-04-23T18:43:26Z</dcterms:created>
  <dcterms:modified xsi:type="dcterms:W3CDTF">2026-04-24T18:47:06Z</dcterms:modified>
</cp:coreProperties>
</file>