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271" r:id="rId5"/>
    <p:sldId id="276" r:id="rId6"/>
    <p:sldId id="256" r:id="rId7"/>
    <p:sldId id="306" r:id="rId8"/>
    <p:sldId id="529" r:id="rId9"/>
    <p:sldId id="530" r:id="rId10"/>
    <p:sldId id="531" r:id="rId11"/>
    <p:sldId id="483" r:id="rId12"/>
    <p:sldId id="484" r:id="rId13"/>
    <p:sldId id="485" r:id="rId14"/>
    <p:sldId id="486" r:id="rId15"/>
    <p:sldId id="487" r:id="rId16"/>
    <p:sldId id="488" r:id="rId17"/>
    <p:sldId id="481" r:id="rId18"/>
    <p:sldId id="490" r:id="rId19"/>
    <p:sldId id="494" r:id="rId20"/>
    <p:sldId id="532" r:id="rId21"/>
    <p:sldId id="533" r:id="rId22"/>
    <p:sldId id="534" r:id="rId23"/>
    <p:sldId id="535" r:id="rId24"/>
    <p:sldId id="536" r:id="rId25"/>
    <p:sldId id="537" r:id="rId26"/>
    <p:sldId id="538" r:id="rId27"/>
    <p:sldId id="539" r:id="rId28"/>
    <p:sldId id="540" r:id="rId29"/>
    <p:sldId id="541" r:id="rId30"/>
    <p:sldId id="542" r:id="rId31"/>
    <p:sldId id="505" r:id="rId32"/>
    <p:sldId id="515" r:id="rId33"/>
    <p:sldId id="513" r:id="rId34"/>
    <p:sldId id="543" r:id="rId35"/>
    <p:sldId id="544" r:id="rId36"/>
    <p:sldId id="545" r:id="rId37"/>
    <p:sldId id="546" r:id="rId38"/>
    <p:sldId id="514" r:id="rId39"/>
    <p:sldId id="547" r:id="rId40"/>
    <p:sldId id="548" r:id="rId41"/>
    <p:sldId id="549" r:id="rId42"/>
    <p:sldId id="48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276"/>
            <p14:sldId id="256"/>
            <p14:sldId id="306"/>
            <p14:sldId id="529"/>
            <p14:sldId id="530"/>
            <p14:sldId id="531"/>
            <p14:sldId id="483"/>
            <p14:sldId id="484"/>
            <p14:sldId id="485"/>
            <p14:sldId id="486"/>
            <p14:sldId id="487"/>
            <p14:sldId id="488"/>
            <p14:sldId id="481"/>
            <p14:sldId id="490"/>
            <p14:sldId id="494"/>
            <p14:sldId id="532"/>
            <p14:sldId id="533"/>
            <p14:sldId id="534"/>
            <p14:sldId id="535"/>
            <p14:sldId id="536"/>
            <p14:sldId id="537"/>
            <p14:sldId id="538"/>
            <p14:sldId id="539"/>
            <p14:sldId id="540"/>
            <p14:sldId id="541"/>
            <p14:sldId id="542"/>
            <p14:sldId id="505"/>
            <p14:sldId id="515"/>
            <p14:sldId id="513"/>
            <p14:sldId id="543"/>
            <p14:sldId id="544"/>
            <p14:sldId id="545"/>
            <p14:sldId id="546"/>
            <p14:sldId id="514"/>
            <p14:sldId id="547"/>
            <p14:sldId id="548"/>
            <p14:sldId id="549"/>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2" d="100"/>
          <a:sy n="72" d="100"/>
        </p:scale>
        <p:origin x="8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6.xml"/><Relationship Id="rId1" Type="http://schemas.openxmlformats.org/officeDocument/2006/relationships/video" Target="https://www.youtube.com/embed/iA1BY04y90I?start=1&amp;feature=oembed" TargetMode="Externa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8.xml"/><Relationship Id="rId1" Type="http://schemas.openxmlformats.org/officeDocument/2006/relationships/video" Target="https://www.youtube.com/embed/87arPlH4HSU" TargetMode="Externa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6.xml"/><Relationship Id="rId1" Type="http://schemas.openxmlformats.org/officeDocument/2006/relationships/video" Target="https://www.youtube.com/embed/lUjvpelltt4"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6.xml"/><Relationship Id="rId1" Type="http://schemas.openxmlformats.org/officeDocument/2006/relationships/video" Target="https://www.youtube.com/embed/Cb61PSRrFUQ"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6.xml"/><Relationship Id="rId1" Type="http://schemas.openxmlformats.org/officeDocument/2006/relationships/video" Target="https://www.youtube.com/embed/5DrUyaxDxa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6.xml"/><Relationship Id="rId1" Type="http://schemas.openxmlformats.org/officeDocument/2006/relationships/video" Target="https://www.youtube.com/embed/XFKKI_mBHPI"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16.xml"/><Relationship Id="rId1" Type="http://schemas.openxmlformats.org/officeDocument/2006/relationships/video" Target="https://www.youtube.com/embed/beczsXENrC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50.png"/><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38744" y="2330690"/>
            <a:ext cx="471979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409588" cy="707886"/>
          </a:xfrm>
          <a:prstGeom prst="rect">
            <a:avLst/>
          </a:prstGeom>
          <a:noFill/>
        </p:spPr>
        <p:txBody>
          <a:bodyPr wrap="none" rtlCol="0">
            <a:spAutoFit/>
          </a:bodyPr>
          <a:lstStyle/>
          <a:p>
            <a:r>
              <a:rPr lang="en-US" sz="2000">
                <a:solidFill>
                  <a:schemeClr val="bg1"/>
                </a:solidFill>
                <a:latin typeface="Times New Roman" panose="02020603050405020304" pitchFamily="18" charset="0"/>
                <a:cs typeface="Times New Roman" panose="02020603050405020304" pitchFamily="18" charset="0"/>
              </a:rPr>
              <a:t>MKT733</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Customer-Based Brand Equity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3715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solidFill>
                  <a:srgbClr val="000000"/>
                </a:solidFill>
                <a:latin typeface="Times New Roman" panose="02020603050405020304" pitchFamily="18" charset="0"/>
                <a:cs typeface="Times New Roman" panose="02020603050405020304" pitchFamily="18" charset="0"/>
              </a:rPr>
              <a:t>Customer-Based Brand Equity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56058" y="2934153"/>
            <a:ext cx="8433134" cy="1815882"/>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Define customer-based brand equity</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Outline the sources and outcomes of customer based brand equity</a:t>
            </a: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252000" y="990333"/>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73572" y="598847"/>
            <a:ext cx="942351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083114" y="1109149"/>
            <a:ext cx="5595571"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Customer-Based Brand Equity</a:t>
            </a:r>
          </a:p>
        </p:txBody>
      </p:sp>
      <p:grpSp>
        <p:nvGrpSpPr>
          <p:cNvPr id="2" name="Group 1">
            <a:extLst>
              <a:ext uri="{FF2B5EF4-FFF2-40B4-BE49-F238E27FC236}">
                <a16:creationId xmlns:a16="http://schemas.microsoft.com/office/drawing/2014/main" id="{27C715CD-CD9B-443B-B974-D5985DDE1B17}"/>
              </a:ext>
            </a:extLst>
          </p:cNvPr>
          <p:cNvGrpSpPr/>
          <p:nvPr/>
        </p:nvGrpSpPr>
        <p:grpSpPr>
          <a:xfrm>
            <a:off x="4951095" y="1117694"/>
            <a:ext cx="1116793" cy="1067498"/>
            <a:chOff x="4951095" y="1117694"/>
            <a:chExt cx="1116793" cy="1067498"/>
          </a:xfrm>
        </p:grpSpPr>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grpSp>
      <p:sp>
        <p:nvSpPr>
          <p:cNvPr id="7" name="TextBox 6">
            <a:extLst>
              <a:ext uri="{FF2B5EF4-FFF2-40B4-BE49-F238E27FC236}">
                <a16:creationId xmlns:a16="http://schemas.microsoft.com/office/drawing/2014/main" id="{20D19C38-D110-EE5A-C35B-B7A999B68582}"/>
              </a:ext>
            </a:extLst>
          </p:cNvPr>
          <p:cNvSpPr txBox="1"/>
          <p:nvPr/>
        </p:nvSpPr>
        <p:spPr>
          <a:xfrm>
            <a:off x="97514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4" name="Group 13">
            <a:extLst>
              <a:ext uri="{FF2B5EF4-FFF2-40B4-BE49-F238E27FC236}">
                <a16:creationId xmlns:a16="http://schemas.microsoft.com/office/drawing/2014/main" id="{4CB54079-1067-4583-AD92-5C1C9BBCC5E4}"/>
              </a:ext>
            </a:extLst>
          </p:cNvPr>
          <p:cNvGrpSpPr/>
          <p:nvPr/>
        </p:nvGrpSpPr>
        <p:grpSpPr>
          <a:xfrm>
            <a:off x="409896" y="5042560"/>
            <a:ext cx="5588743" cy="1736791"/>
            <a:chOff x="0" y="32918"/>
            <a:chExt cx="7587952" cy="1736791"/>
          </a:xfrm>
        </p:grpSpPr>
        <p:sp>
          <p:nvSpPr>
            <p:cNvPr id="15" name="Rectangle: Rounded Corners 14">
              <a:extLst>
                <a:ext uri="{FF2B5EF4-FFF2-40B4-BE49-F238E27FC236}">
                  <a16:creationId xmlns:a16="http://schemas.microsoft.com/office/drawing/2014/main" id="{23A64673-45CE-4E0E-80F1-FC3F21E02083}"/>
                </a:ext>
              </a:extLst>
            </p:cNvPr>
            <p:cNvSpPr/>
            <p:nvPr/>
          </p:nvSpPr>
          <p:spPr>
            <a:xfrm>
              <a:off x="0" y="32918"/>
              <a:ext cx="7587952" cy="173679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Rectangle: Rounded Corners 4">
              <a:extLst>
                <a:ext uri="{FF2B5EF4-FFF2-40B4-BE49-F238E27FC236}">
                  <a16:creationId xmlns:a16="http://schemas.microsoft.com/office/drawing/2014/main" id="{E788AAAC-58D7-4328-8BA3-73859AF56C10}"/>
                </a:ext>
              </a:extLst>
            </p:cNvPr>
            <p:cNvSpPr txBox="1"/>
            <p:nvPr/>
          </p:nvSpPr>
          <p:spPr>
            <a:xfrm>
              <a:off x="84783" y="117701"/>
              <a:ext cx="7418386" cy="15672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Defining Customer-Based Brand Equity (what makes a brand strong? And how to build strong brand?, what do different brands mean to consumers?, how does brand knowledge affect consumers response to marketing activity?</a:t>
              </a:r>
            </a:p>
          </p:txBody>
        </p:sp>
      </p:grpSp>
      <p:sp>
        <p:nvSpPr>
          <p:cNvPr id="18" name="TextBox 17">
            <a:extLst>
              <a:ext uri="{FF2B5EF4-FFF2-40B4-BE49-F238E27FC236}">
                <a16:creationId xmlns:a16="http://schemas.microsoft.com/office/drawing/2014/main" id="{745F8050-BCE3-4471-93BC-930A2AD87FCC}"/>
              </a:ext>
            </a:extLst>
          </p:cNvPr>
          <p:cNvSpPr txBox="1"/>
          <p:nvPr/>
        </p:nvSpPr>
        <p:spPr>
          <a:xfrm>
            <a:off x="311175" y="754030"/>
            <a:ext cx="4510980" cy="1477328"/>
          </a:xfrm>
          <a:prstGeom prst="rect">
            <a:avLst/>
          </a:prstGeom>
          <a:solidFill>
            <a:schemeClr val="bg1"/>
          </a:solidFill>
        </p:spPr>
        <p:txBody>
          <a:bodyPr wrap="square">
            <a:spAutoFit/>
          </a:bodyPr>
          <a:lstStyle/>
          <a:p>
            <a:r>
              <a:rPr lang="en-US" dirty="0"/>
              <a:t>Two questions often arise in brand marketing:</a:t>
            </a:r>
          </a:p>
          <a:p>
            <a:pPr marL="342900" indent="-342900">
              <a:buFont typeface="+mj-lt"/>
              <a:buAutoNum type="arabicPeriod"/>
            </a:pPr>
            <a:r>
              <a:rPr lang="en-US" dirty="0"/>
              <a:t>What makes a brand strong? </a:t>
            </a:r>
          </a:p>
          <a:p>
            <a:pPr marL="342900" indent="-342900">
              <a:buFont typeface="+mj-lt"/>
              <a:buAutoNum type="arabicPeriod"/>
            </a:pPr>
            <a:r>
              <a:rPr lang="en-US" dirty="0"/>
              <a:t>How do you build a strong brand?</a:t>
            </a:r>
          </a:p>
          <a:p>
            <a:r>
              <a:rPr lang="en-US" dirty="0"/>
              <a:t>These questions help in understanding customer-based brand equity.</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54217" y="121591"/>
            <a:ext cx="7315299" cy="113877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Two questions often arise in brand marketing:</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753345" y="2504942"/>
            <a:ext cx="6352378" cy="1918474"/>
          </a:xfrm>
          <a:prstGeom prst="rect">
            <a:avLst/>
          </a:prstGeom>
          <a:noFill/>
        </p:spPr>
        <p:txBody>
          <a:bodyPr wrap="square" rtlCol="0">
            <a:spAutoFit/>
          </a:bodyPr>
          <a:lstStyle/>
          <a:p>
            <a:pPr marR="0" lvl="0" algn="l" defTabSz="914400" rtl="0" eaLnBrk="1" fontAlgn="auto" latinLnBrk="0" hangingPunct="1">
              <a:lnSpc>
                <a:spcPct val="100000"/>
              </a:lnSpc>
              <a:spcBef>
                <a:spcPts val="360"/>
              </a:spcBef>
              <a:spcAft>
                <a:spcPts val="0"/>
              </a:spcAft>
              <a:buClr>
                <a:srgbClr val="000000"/>
              </a:buClr>
              <a:buSzPts val="1200"/>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1. What makes a brand strong? </a:t>
            </a:r>
          </a:p>
          <a:p>
            <a:pPr marR="0" lvl="0" algn="l" defTabSz="914400" rtl="0" eaLnBrk="1" fontAlgn="auto" latinLnBrk="0" hangingPunct="1">
              <a:lnSpc>
                <a:spcPct val="100000"/>
              </a:lnSpc>
              <a:spcBef>
                <a:spcPts val="360"/>
              </a:spcBef>
              <a:spcAft>
                <a:spcPts val="0"/>
              </a:spcAft>
              <a:buClr>
                <a:srgbClr val="000000"/>
              </a:buClr>
              <a:buSzPts val="1200"/>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2. How do you build a strong brand?</a:t>
            </a:r>
          </a:p>
          <a:p>
            <a:pPr marR="0" lvl="0" algn="l" defTabSz="914400" rtl="0" eaLnBrk="1" fontAlgn="auto" latinLnBrk="0" hangingPunct="1">
              <a:lnSpc>
                <a:spcPct val="100000"/>
              </a:lnSpc>
              <a:spcBef>
                <a:spcPts val="360"/>
              </a:spcBef>
              <a:spcAft>
                <a:spcPts val="0"/>
              </a:spcAft>
              <a:buClr>
                <a:srgbClr val="000000"/>
              </a:buClr>
              <a:buSzPts val="1200"/>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Lets understand first what is brand equity?</a:t>
            </a:r>
          </a:p>
        </p:txBody>
      </p:sp>
      <p:pic>
        <p:nvPicPr>
          <p:cNvPr id="7" name="Picture 6">
            <a:extLst>
              <a:ext uri="{FF2B5EF4-FFF2-40B4-BE49-F238E27FC236}">
                <a16:creationId xmlns:a16="http://schemas.microsoft.com/office/drawing/2014/main" id="{AB0A6B86-F97D-4C2A-AB25-5738C8E35BA1}"/>
              </a:ext>
            </a:extLst>
          </p:cNvPr>
          <p:cNvPicPr>
            <a:picLocks noChangeAspect="1"/>
          </p:cNvPicPr>
          <p:nvPr/>
        </p:nvPicPr>
        <p:blipFill>
          <a:blip r:embed="rId3"/>
          <a:stretch>
            <a:fillRect/>
          </a:stretch>
        </p:blipFill>
        <p:spPr>
          <a:xfrm flipH="1">
            <a:off x="7414610" y="1591655"/>
            <a:ext cx="3814447" cy="444253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86151" y="1068084"/>
            <a:ext cx="9831121"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Customer-Based 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95FFE06B-253E-45AF-920C-E97188BD1E09}"/>
              </a:ext>
            </a:extLst>
          </p:cNvPr>
          <p:cNvPicPr>
            <a:picLocks noChangeAspect="1"/>
          </p:cNvPicPr>
          <p:nvPr/>
        </p:nvPicPr>
        <p:blipFill>
          <a:blip r:embed="rId3"/>
          <a:stretch>
            <a:fillRect/>
          </a:stretch>
        </p:blipFill>
        <p:spPr>
          <a:xfrm>
            <a:off x="2837793" y="1158093"/>
            <a:ext cx="8870730" cy="5257800"/>
          </a:xfrm>
          <a:prstGeom prst="rect">
            <a:avLst/>
          </a:prstGeom>
          <a:ln>
            <a:noFill/>
          </a:ln>
          <a:effectLst>
            <a:softEdge rad="112500"/>
          </a:effectLst>
        </p:spPr>
      </p:pic>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706512" y="1445244"/>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Defining Customer-Based Brand Equity</a:t>
            </a:r>
          </a:p>
          <a:p>
            <a:r>
              <a:rPr lang="en-US" altLang="en-US" dirty="0"/>
              <a:t>Brand Equity as a Bridge</a:t>
            </a:r>
          </a:p>
          <a:p>
            <a:pPr marL="0" indent="0">
              <a:buNone/>
            </a:pPr>
            <a:endParaRPr lang="en-US" altLang="en-US" dirty="0"/>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50046" y="0"/>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2" descr="What Is Customer-Based Brand Equity? - Clootrack">
            <a:extLst>
              <a:ext uri="{FF2B5EF4-FFF2-40B4-BE49-F238E27FC236}">
                <a16:creationId xmlns:a16="http://schemas.microsoft.com/office/drawing/2014/main" id="{B464CF35-0BA8-41ED-B7D2-408BAD2A9D1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0"/>
            <a:ext cx="9648497"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2F1BA9FA-23D5-4572-BC5C-3DB6E626A188}"/>
              </a:ext>
            </a:extLst>
          </p:cNvPr>
          <p:cNvSpPr txBox="1">
            <a:spLocks/>
          </p:cNvSpPr>
          <p:nvPr/>
        </p:nvSpPr>
        <p:spPr>
          <a:xfrm>
            <a:off x="2743199" y="664527"/>
            <a:ext cx="6106160" cy="1010615"/>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ctr"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400" b="1" i="0" u="none" strike="noStrike" kern="0" cap="none" spc="0" normalizeH="0" baseline="0" noProof="0" dirty="0">
                <a:ln w="12700">
                  <a:solidFill>
                    <a:srgbClr val="007FA3">
                      <a:satMod val="155000"/>
                    </a:srgbClr>
                  </a:solidFill>
                  <a:prstDash val="solid"/>
                </a:ln>
                <a:solidFill>
                  <a:srgbClr val="000000">
                    <a:tint val="85000"/>
                    <a:satMod val="155000"/>
                  </a:srgbClr>
                </a:solidFill>
                <a:effectLst>
                  <a:outerShdw blurRad="41275" dist="20320" dir="1800000" algn="tl" rotWithShape="0">
                    <a:srgbClr val="000000">
                      <a:alpha val="40000"/>
                    </a:srgbClr>
                  </a:outerShdw>
                </a:effectLst>
                <a:uLnTx/>
                <a:uFillTx/>
                <a:latin typeface="Arial"/>
                <a:cs typeface="Times New Roman"/>
                <a:sym typeface="Times New Roman"/>
              </a:rPr>
              <a:t>1. Defining Customer-Based Brand Equity</a:t>
            </a:r>
          </a:p>
        </p:txBody>
      </p:sp>
      <p:sp>
        <p:nvSpPr>
          <p:cNvPr id="9" name="Content Placeholder 2">
            <a:extLst>
              <a:ext uri="{FF2B5EF4-FFF2-40B4-BE49-F238E27FC236}">
                <a16:creationId xmlns:a16="http://schemas.microsoft.com/office/drawing/2014/main" id="{D94CE4D9-8A34-4739-9063-6BA23873BA71}"/>
              </a:ext>
            </a:extLst>
          </p:cNvPr>
          <p:cNvSpPr txBox="1">
            <a:spLocks/>
          </p:cNvSpPr>
          <p:nvPr/>
        </p:nvSpPr>
        <p:spPr>
          <a:xfrm>
            <a:off x="1107231" y="4360898"/>
            <a:ext cx="8257486" cy="2179321"/>
          </a:xfrm>
          <a:prstGeom prst="rect">
            <a:avLst/>
          </a:prstGeom>
          <a:noFill/>
          <a:ln>
            <a:noFill/>
          </a:ln>
        </p:spPr>
        <p:txBody>
          <a:bodyPr lIns="0" tIns="0" rIns="0" bIns="0" anchor="t" anchorCtr="0">
            <a:noAutofit/>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How does the customer see the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The customer-based brand equity (CBBE) provides a unique point of view on what brand equity is and how it should best be built, measured, and managed.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The CBBE concept approaches brand equity from the </a:t>
            </a:r>
            <a:r>
              <a:rPr kumimoji="0" lang="en-US" sz="2000" b="1" i="0" u="none" strike="noStrike" kern="0" cap="none" spc="0" normalizeH="0" baseline="0" noProof="0" dirty="0">
                <a:ln>
                  <a:noFill/>
                </a:ln>
                <a:solidFill>
                  <a:srgbClr val="000000"/>
                </a:solidFill>
                <a:effectLst/>
                <a:uLnTx/>
                <a:uFillTx/>
                <a:latin typeface="Arial"/>
                <a:cs typeface="Arial"/>
                <a:sym typeface="Arial"/>
              </a:rPr>
              <a:t>perspective of the consumer (valuable brand)</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86151" y="1068084"/>
            <a:ext cx="9831121"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491790" y="1609559"/>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From company perspective is the brand value $</a:t>
            </a:r>
          </a:p>
          <a:p>
            <a:r>
              <a:rPr lang="en-US" altLang="en-US" dirty="0"/>
              <a:t>From the perspective of the consumer is how valuable brand is it</a:t>
            </a:r>
          </a:p>
          <a:p>
            <a:pPr marL="0" indent="0">
              <a:buNone/>
            </a:pPr>
            <a:endParaRPr lang="en-US" altLang="en-US" dirty="0"/>
          </a:p>
        </p:txBody>
      </p:sp>
      <p:pic>
        <p:nvPicPr>
          <p:cNvPr id="2" name="Picture 1">
            <a:extLst>
              <a:ext uri="{FF2B5EF4-FFF2-40B4-BE49-F238E27FC236}">
                <a16:creationId xmlns:a16="http://schemas.microsoft.com/office/drawing/2014/main" id="{2E894D99-5C86-4972-805C-DADC9C8F8477}"/>
              </a:ext>
            </a:extLst>
          </p:cNvPr>
          <p:cNvPicPr>
            <a:picLocks noChangeAspect="1"/>
          </p:cNvPicPr>
          <p:nvPr/>
        </p:nvPicPr>
        <p:blipFill>
          <a:blip r:embed="rId3"/>
          <a:stretch>
            <a:fillRect/>
          </a:stretch>
        </p:blipFill>
        <p:spPr>
          <a:xfrm>
            <a:off x="7101711" y="2933296"/>
            <a:ext cx="4529721" cy="3261643"/>
          </a:xfrm>
          <a:prstGeom prst="rect">
            <a:avLst/>
          </a:prstGeom>
        </p:spPr>
      </p:pic>
    </p:spTree>
    <p:extLst>
      <p:ext uri="{BB962C8B-B14F-4D97-AF65-F5344CB8AC3E}">
        <p14:creationId xmlns:p14="http://schemas.microsoft.com/office/powerpoint/2010/main" val="612917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08709" y="-10729"/>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itle 1">
            <a:extLst>
              <a:ext uri="{FF2B5EF4-FFF2-40B4-BE49-F238E27FC236}">
                <a16:creationId xmlns:a16="http://schemas.microsoft.com/office/drawing/2014/main" id="{2F1BA9FA-23D5-4572-BC5C-3DB6E626A188}"/>
              </a:ext>
            </a:extLst>
          </p:cNvPr>
          <p:cNvSpPr txBox="1">
            <a:spLocks/>
          </p:cNvSpPr>
          <p:nvPr/>
        </p:nvSpPr>
        <p:spPr>
          <a:xfrm>
            <a:off x="1691119" y="13886"/>
            <a:ext cx="7662808" cy="705999"/>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400" i="0" u="none" strike="noStrike" kern="0" cap="none" spc="0" normalizeH="0" baseline="0" noProof="0" dirty="0">
                <a:ln w="12700">
                  <a:solidFill>
                    <a:srgbClr val="007FA3">
                      <a:satMod val="155000"/>
                    </a:srgbClr>
                  </a:solidFill>
                  <a:prstDash val="solid"/>
                </a:ln>
                <a:solidFill>
                  <a:srgbClr val="000000">
                    <a:tint val="85000"/>
                    <a:satMod val="155000"/>
                  </a:srgbClr>
                </a:solidFill>
                <a:effectLst>
                  <a:outerShdw blurRad="38100" dist="38100" dir="2700000" algn="tl">
                    <a:srgbClr val="000000">
                      <a:alpha val="43137"/>
                    </a:srgbClr>
                  </a:outerShdw>
                </a:effectLst>
                <a:uLnTx/>
                <a:uFillTx/>
                <a:latin typeface="Arial"/>
                <a:cs typeface="Times New Roman"/>
                <a:sym typeface="Times New Roman"/>
              </a:rPr>
              <a:t>Customer-Based Brand Equity</a:t>
            </a:r>
          </a:p>
        </p:txBody>
      </p:sp>
      <p:pic>
        <p:nvPicPr>
          <p:cNvPr id="10" name="Picture 9">
            <a:extLst>
              <a:ext uri="{FF2B5EF4-FFF2-40B4-BE49-F238E27FC236}">
                <a16:creationId xmlns:a16="http://schemas.microsoft.com/office/drawing/2014/main" id="{F97A808E-889A-41CB-ABDB-94C15A3C7FF0}"/>
              </a:ext>
            </a:extLst>
          </p:cNvPr>
          <p:cNvPicPr>
            <a:picLocks noChangeAspect="1"/>
          </p:cNvPicPr>
          <p:nvPr/>
        </p:nvPicPr>
        <p:blipFill>
          <a:blip r:embed="rId3"/>
          <a:stretch>
            <a:fillRect/>
          </a:stretch>
        </p:blipFill>
        <p:spPr>
          <a:xfrm>
            <a:off x="723432" y="976288"/>
            <a:ext cx="10732844" cy="5732780"/>
          </a:xfrm>
          <a:prstGeom prst="rect">
            <a:avLst/>
          </a:prstGeom>
        </p:spPr>
      </p:pic>
      <p:sp>
        <p:nvSpPr>
          <p:cNvPr id="11" name="TextBox 10">
            <a:extLst>
              <a:ext uri="{FF2B5EF4-FFF2-40B4-BE49-F238E27FC236}">
                <a16:creationId xmlns:a16="http://schemas.microsoft.com/office/drawing/2014/main" id="{77FEB69A-31F3-4928-8B0C-6983858C5148}"/>
              </a:ext>
            </a:extLst>
          </p:cNvPr>
          <p:cNvSpPr txBox="1"/>
          <p:nvPr/>
        </p:nvSpPr>
        <p:spPr>
          <a:xfrm>
            <a:off x="3839572" y="5348524"/>
            <a:ext cx="4875712" cy="369332"/>
          </a:xfrm>
          <a:prstGeom prst="rect">
            <a:avLst/>
          </a:prstGeom>
          <a:noFill/>
        </p:spPr>
        <p:txBody>
          <a:bodyPr wrap="square" rtlCol="0">
            <a:spAutoFit/>
          </a:bodyPr>
          <a:lstStyle/>
          <a:p>
            <a:r>
              <a:rPr lang="en-US" dirty="0">
                <a:solidFill>
                  <a:srgbClr val="0070C0"/>
                </a:solidFill>
              </a:rPr>
              <a:t>Identify my image (the best) &amp; performance</a:t>
            </a:r>
          </a:p>
        </p:txBody>
      </p:sp>
      <p:sp>
        <p:nvSpPr>
          <p:cNvPr id="12" name="TextBox 11">
            <a:extLst>
              <a:ext uri="{FF2B5EF4-FFF2-40B4-BE49-F238E27FC236}">
                <a16:creationId xmlns:a16="http://schemas.microsoft.com/office/drawing/2014/main" id="{DFA37A90-F0CB-4D86-B963-51D057857CAB}"/>
              </a:ext>
            </a:extLst>
          </p:cNvPr>
          <p:cNvSpPr txBox="1"/>
          <p:nvPr/>
        </p:nvSpPr>
        <p:spPr>
          <a:xfrm>
            <a:off x="5099919" y="6059573"/>
            <a:ext cx="3037840" cy="307777"/>
          </a:xfrm>
          <a:prstGeom prst="rect">
            <a:avLst/>
          </a:prstGeom>
          <a:noFill/>
        </p:spPr>
        <p:txBody>
          <a:bodyPr wrap="square" rtlCol="0">
            <a:spAutoFit/>
          </a:bodyPr>
          <a:lstStyle/>
          <a:p>
            <a:r>
              <a:rPr lang="en-US" dirty="0">
                <a:solidFill>
                  <a:srgbClr val="0070C0"/>
                </a:solidFill>
              </a:rPr>
              <a:t>Create awareness</a:t>
            </a:r>
          </a:p>
        </p:txBody>
      </p:sp>
      <p:sp>
        <p:nvSpPr>
          <p:cNvPr id="13" name="TextBox 12">
            <a:extLst>
              <a:ext uri="{FF2B5EF4-FFF2-40B4-BE49-F238E27FC236}">
                <a16:creationId xmlns:a16="http://schemas.microsoft.com/office/drawing/2014/main" id="{5DC52B6C-E789-4A6D-B6F1-F03A5F21964D}"/>
              </a:ext>
            </a:extLst>
          </p:cNvPr>
          <p:cNvSpPr txBox="1"/>
          <p:nvPr/>
        </p:nvSpPr>
        <p:spPr>
          <a:xfrm>
            <a:off x="3909502" y="3987980"/>
            <a:ext cx="4360704" cy="369332"/>
          </a:xfrm>
          <a:prstGeom prst="rect">
            <a:avLst/>
          </a:prstGeom>
          <a:noFill/>
        </p:spPr>
        <p:txBody>
          <a:bodyPr wrap="square" rtlCol="0">
            <a:spAutoFit/>
          </a:bodyPr>
          <a:lstStyle/>
          <a:p>
            <a:r>
              <a:rPr lang="en-US" dirty="0">
                <a:solidFill>
                  <a:srgbClr val="0070C0"/>
                </a:solidFill>
              </a:rPr>
              <a:t>Creativity &amp; how I judge (logic) the brand</a:t>
            </a:r>
          </a:p>
        </p:txBody>
      </p:sp>
      <p:sp>
        <p:nvSpPr>
          <p:cNvPr id="14" name="TextBox 13">
            <a:extLst>
              <a:ext uri="{FF2B5EF4-FFF2-40B4-BE49-F238E27FC236}">
                <a16:creationId xmlns:a16="http://schemas.microsoft.com/office/drawing/2014/main" id="{0952A9CE-40E9-4215-9E31-D5BB41BF52D1}"/>
              </a:ext>
            </a:extLst>
          </p:cNvPr>
          <p:cNvSpPr txBox="1"/>
          <p:nvPr/>
        </p:nvSpPr>
        <p:spPr>
          <a:xfrm>
            <a:off x="5094839" y="1358098"/>
            <a:ext cx="1524000" cy="954107"/>
          </a:xfrm>
          <a:prstGeom prst="rect">
            <a:avLst/>
          </a:prstGeom>
          <a:noFill/>
        </p:spPr>
        <p:txBody>
          <a:bodyPr wrap="square" rtlCol="0">
            <a:spAutoFit/>
          </a:bodyPr>
          <a:lstStyle/>
          <a:p>
            <a:pPr algn="ctr"/>
            <a:r>
              <a:rPr lang="en-US" dirty="0">
                <a:solidFill>
                  <a:srgbClr val="0070C0"/>
                </a:solidFill>
              </a:rPr>
              <a:t>Loyalty</a:t>
            </a:r>
          </a:p>
          <a:p>
            <a:pPr algn="ctr"/>
            <a:r>
              <a:rPr lang="en-US" dirty="0">
                <a:solidFill>
                  <a:srgbClr val="0070C0"/>
                </a:solidFill>
              </a:rPr>
              <a:t>Engagement</a:t>
            </a:r>
          </a:p>
          <a:p>
            <a:pPr algn="ctr"/>
            <a:r>
              <a:rPr lang="en-US" dirty="0">
                <a:solidFill>
                  <a:srgbClr val="0070C0"/>
                </a:solidFill>
              </a:rPr>
              <a:t>Attachment</a:t>
            </a:r>
          </a:p>
          <a:p>
            <a:pPr algn="ctr"/>
            <a:r>
              <a:rPr lang="en-US" dirty="0">
                <a:solidFill>
                  <a:srgbClr val="0070C0"/>
                </a:solidFill>
              </a:rPr>
              <a:t>community</a:t>
            </a:r>
          </a:p>
        </p:txBody>
      </p:sp>
    </p:spTree>
    <p:extLst>
      <p:ext uri="{BB962C8B-B14F-4D97-AF65-F5344CB8AC3E}">
        <p14:creationId xmlns:p14="http://schemas.microsoft.com/office/powerpoint/2010/main" val="88446394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itle 1">
            <a:extLst>
              <a:ext uri="{FF2B5EF4-FFF2-40B4-BE49-F238E27FC236}">
                <a16:creationId xmlns:a16="http://schemas.microsoft.com/office/drawing/2014/main" id="{2F1BA9FA-23D5-4572-BC5C-3DB6E626A188}"/>
              </a:ext>
            </a:extLst>
          </p:cNvPr>
          <p:cNvSpPr txBox="1">
            <a:spLocks/>
          </p:cNvSpPr>
          <p:nvPr/>
        </p:nvSpPr>
        <p:spPr>
          <a:xfrm>
            <a:off x="1186622" y="0"/>
            <a:ext cx="7662808" cy="705999"/>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400" b="1" i="0" u="none" strike="noStrike" kern="0" cap="none" spc="0" normalizeH="0" baseline="0" noProof="0" dirty="0">
                <a:ln w="12700">
                  <a:solidFill>
                    <a:srgbClr val="007FA3">
                      <a:satMod val="155000"/>
                    </a:srgbClr>
                  </a:solidFill>
                  <a:prstDash val="solid"/>
                </a:ln>
                <a:solidFill>
                  <a:srgbClr val="000000">
                    <a:tint val="85000"/>
                    <a:satMod val="155000"/>
                  </a:srgbClr>
                </a:solidFill>
                <a:effectLst>
                  <a:outerShdw blurRad="41275" dist="20320" dir="1800000" algn="tl" rotWithShape="0">
                    <a:srgbClr val="000000">
                      <a:alpha val="40000"/>
                    </a:srgbClr>
                  </a:outerShdw>
                </a:effectLst>
                <a:uLnTx/>
                <a:uFillTx/>
                <a:latin typeface="Arial"/>
                <a:cs typeface="Times New Roman"/>
                <a:sym typeface="Times New Roman"/>
              </a:rPr>
              <a:t>Customer-Based Brand Equity</a:t>
            </a:r>
          </a:p>
        </p:txBody>
      </p:sp>
      <p:pic>
        <p:nvPicPr>
          <p:cNvPr id="15" name="Picture 2" descr="C:\Users\Dr.Mayar\Desktop\8dc83dacb9815e5fc6757ee30e1e1f79.png">
            <a:extLst>
              <a:ext uri="{FF2B5EF4-FFF2-40B4-BE49-F238E27FC236}">
                <a16:creationId xmlns:a16="http://schemas.microsoft.com/office/drawing/2014/main" id="{D8041232-E4F5-4F90-9C43-D000CA31E4C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0413" y="904833"/>
            <a:ext cx="8077200" cy="5867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22F92BC-7159-4E2B-8B4E-9F2719411F7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37494" y="4713580"/>
            <a:ext cx="1168878" cy="775017"/>
          </a:xfrm>
          <a:prstGeom prst="rect">
            <a:avLst/>
          </a:prstGeom>
        </p:spPr>
      </p:pic>
    </p:spTree>
    <p:extLst>
      <p:ext uri="{BB962C8B-B14F-4D97-AF65-F5344CB8AC3E}">
        <p14:creationId xmlns:p14="http://schemas.microsoft.com/office/powerpoint/2010/main" val="199822052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444996"/>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Customer-Based Brand Equity</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971299" y="1673850"/>
            <a:ext cx="10337831" cy="43801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spcBef>
                <a:spcPts val="0"/>
              </a:spcBef>
              <a:buClr>
                <a:schemeClr val="dk1"/>
              </a:buClr>
              <a:buSzPts val="1200"/>
              <a:buFont typeface="Calibri"/>
              <a:buChar char="•"/>
            </a:pPr>
            <a:r>
              <a:rPr lang="en-US" sz="2400" b="1" dirty="0"/>
              <a:t>Positive customer-based brand equity</a:t>
            </a:r>
            <a:r>
              <a:rPr lang="en-US" sz="2400" dirty="0"/>
              <a:t>: When consumers react more favorably to a product and the way it is marketed. </a:t>
            </a:r>
            <a:r>
              <a:rPr lang="en-US" sz="2400" dirty="0">
                <a:solidFill>
                  <a:srgbClr val="0070C0"/>
                </a:solidFill>
              </a:rPr>
              <a:t>(Likeability  to purchase in future and curiosity to know what’s new &amp; try)</a:t>
            </a:r>
            <a:endParaRPr lang="en-US" sz="2400" dirty="0"/>
          </a:p>
          <a:p>
            <a:pPr marL="171450" indent="-171450">
              <a:spcBef>
                <a:spcPts val="0"/>
              </a:spcBef>
              <a:buClr>
                <a:schemeClr val="dk1"/>
              </a:buClr>
              <a:buSzPts val="1200"/>
              <a:buFont typeface="Calibri"/>
              <a:buChar char="•"/>
            </a:pPr>
            <a:endParaRPr lang="en-US" sz="2400" dirty="0"/>
          </a:p>
          <a:p>
            <a:pPr marL="171450" indent="-171450">
              <a:spcBef>
                <a:spcPts val="360"/>
              </a:spcBef>
              <a:buClr>
                <a:schemeClr val="dk1"/>
              </a:buClr>
              <a:buSzPts val="1200"/>
              <a:buFont typeface="Calibri"/>
              <a:buChar char="•"/>
            </a:pPr>
            <a:r>
              <a:rPr lang="en-US" sz="2400" b="1" dirty="0"/>
              <a:t>Negative customer-based brand equity</a:t>
            </a:r>
            <a:r>
              <a:rPr lang="en-US" sz="2400" dirty="0"/>
              <a:t>: When consumers react less favorably to marketing activity for the brand compared with an unnamed or fictitiously named version of the product.</a:t>
            </a:r>
          </a:p>
          <a:p>
            <a:pPr marL="171450" indent="-171450">
              <a:spcBef>
                <a:spcPts val="360"/>
              </a:spcBef>
              <a:buClr>
                <a:schemeClr val="dk1"/>
              </a:buClr>
              <a:buSzPts val="1200"/>
              <a:buFont typeface="Calibri"/>
              <a:buChar char="•"/>
            </a:pPr>
            <a:endParaRPr lang="en-US" sz="2000" dirty="0"/>
          </a:p>
          <a:p>
            <a:pPr marL="171450" indent="-171450">
              <a:spcBef>
                <a:spcPts val="360"/>
              </a:spcBef>
              <a:buClr>
                <a:schemeClr val="dk1"/>
              </a:buClr>
              <a:buSzPts val="1200"/>
              <a:buFont typeface="Calibri"/>
              <a:buChar char="•"/>
            </a:pPr>
            <a:r>
              <a:rPr lang="en-US" b="1" dirty="0"/>
              <a:t>The three key ingredients of CBBE:</a:t>
            </a:r>
          </a:p>
          <a:p>
            <a:pPr marL="628650" lvl="1" indent="-171450">
              <a:spcBef>
                <a:spcPts val="360"/>
              </a:spcBef>
              <a:buClr>
                <a:schemeClr val="dk1"/>
              </a:buClr>
              <a:buSzPts val="1200"/>
              <a:buFont typeface="Calibri"/>
              <a:buChar char="•"/>
            </a:pPr>
            <a:r>
              <a:rPr lang="en-US" sz="2000" dirty="0"/>
              <a:t>Differential effect </a:t>
            </a:r>
            <a:r>
              <a:rPr lang="en-US" sz="2000" dirty="0">
                <a:solidFill>
                  <a:srgbClr val="0070C0"/>
                </a:solidFill>
              </a:rPr>
              <a:t>(how different you are)</a:t>
            </a:r>
            <a:endParaRPr lang="en-US" sz="2000" dirty="0"/>
          </a:p>
          <a:p>
            <a:pPr marL="628650" lvl="1" indent="-171450">
              <a:spcBef>
                <a:spcPts val="360"/>
              </a:spcBef>
              <a:buClr>
                <a:schemeClr val="dk1"/>
              </a:buClr>
              <a:buSzPts val="1200"/>
              <a:buFont typeface="Calibri"/>
              <a:buChar char="•"/>
            </a:pPr>
            <a:r>
              <a:rPr lang="en-US" sz="2000" dirty="0"/>
              <a:t>Brand knowledge </a:t>
            </a:r>
            <a:r>
              <a:rPr lang="en-US" sz="2000" dirty="0">
                <a:solidFill>
                  <a:srgbClr val="0070C0"/>
                </a:solidFill>
              </a:rPr>
              <a:t>(awareness) </a:t>
            </a:r>
          </a:p>
          <a:p>
            <a:pPr marL="628650" lvl="1" indent="-171450">
              <a:spcBef>
                <a:spcPts val="360"/>
              </a:spcBef>
              <a:buClr>
                <a:schemeClr val="dk1"/>
              </a:buClr>
              <a:buSzPts val="1200"/>
              <a:buFont typeface="Calibri"/>
              <a:buChar char="•"/>
            </a:pPr>
            <a:r>
              <a:rPr lang="en-US" sz="2000" dirty="0"/>
              <a:t>Consumer response to marketing </a:t>
            </a:r>
            <a:r>
              <a:rPr lang="en-US" sz="2000" dirty="0">
                <a:solidFill>
                  <a:srgbClr val="0070C0"/>
                </a:solidFill>
              </a:rPr>
              <a:t>(how do u respond to mktg efforts)</a:t>
            </a:r>
            <a:endParaRPr lang="en-US" sz="1400" dirty="0"/>
          </a:p>
          <a:p>
            <a:endParaRPr lang="en-US" sz="3600" dirty="0"/>
          </a:p>
        </p:txBody>
      </p:sp>
    </p:spTree>
    <p:extLst>
      <p:ext uri="{BB962C8B-B14F-4D97-AF65-F5344CB8AC3E}">
        <p14:creationId xmlns:p14="http://schemas.microsoft.com/office/powerpoint/2010/main" val="150232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5310" y="385927"/>
            <a:ext cx="11561379" cy="60861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68928" y="231228"/>
            <a:ext cx="2162575" cy="102073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a16="http://schemas.microsoft.com/office/drawing/2014/main" id="{A91EF5E6-CCCD-4145-820D-D3FD5EA39380}"/>
              </a:ext>
            </a:extLst>
          </p:cNvPr>
          <p:cNvSpPr/>
          <p:nvPr/>
        </p:nvSpPr>
        <p:spPr>
          <a:xfrm>
            <a:off x="866753" y="510763"/>
            <a:ext cx="4572000" cy="461665"/>
          </a:xfrm>
          <a:prstGeom prst="rect">
            <a:avLst/>
          </a:prstGeom>
        </p:spPr>
        <p:txBody>
          <a:bodyPr>
            <a:spAutoFit/>
          </a:bodyPr>
          <a:lstStyle/>
          <a:p>
            <a:r>
              <a:rPr lang="en-US" sz="2400" b="1" kern="0" dirty="0">
                <a:solidFill>
                  <a:srgbClr val="0F0F0F"/>
                </a:solidFill>
                <a:latin typeface="YouTube Sans"/>
                <a:cs typeface="Arial"/>
                <a:sym typeface="Arial"/>
              </a:rPr>
              <a:t>Don’t judge before you try</a:t>
            </a:r>
          </a:p>
        </p:txBody>
      </p:sp>
      <p:pic>
        <p:nvPicPr>
          <p:cNvPr id="2" name="Online Media 1" title="لا تحكم من غير ما تجرب - كامل| ليبتون أيس تي| #جرب_لا_تحكم">
            <a:hlinkClick r:id="" action="ppaction://media"/>
            <a:extLst>
              <a:ext uri="{FF2B5EF4-FFF2-40B4-BE49-F238E27FC236}">
                <a16:creationId xmlns:a16="http://schemas.microsoft.com/office/drawing/2014/main" id="{796B409A-8758-4206-9008-5DCBD0960967}"/>
              </a:ext>
            </a:extLst>
          </p:cNvPr>
          <p:cNvPicPr>
            <a:picLocks noRot="1" noChangeAspect="1"/>
          </p:cNvPicPr>
          <p:nvPr>
            <a:videoFile r:link="rId1"/>
          </p:nvPr>
        </p:nvPicPr>
        <p:blipFill>
          <a:blip r:embed="rId4"/>
          <a:stretch>
            <a:fillRect/>
          </a:stretch>
        </p:blipFill>
        <p:spPr>
          <a:xfrm>
            <a:off x="1166647" y="901513"/>
            <a:ext cx="9858704" cy="5570168"/>
          </a:xfrm>
          <a:prstGeom prst="rect">
            <a:avLst/>
          </a:prstGeom>
        </p:spPr>
      </p:pic>
    </p:spTree>
    <p:extLst>
      <p:ext uri="{BB962C8B-B14F-4D97-AF65-F5344CB8AC3E}">
        <p14:creationId xmlns:p14="http://schemas.microsoft.com/office/powerpoint/2010/main" val="68132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Marketing Advantages of Strong Brands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2" name="Rectangle 11">
            <a:extLst>
              <a:ext uri="{FF2B5EF4-FFF2-40B4-BE49-F238E27FC236}">
                <a16:creationId xmlns:a16="http://schemas.microsoft.com/office/drawing/2014/main" id="{9C2DF0AA-0FC1-4C9E-98E0-7D45BAAB2D7F}"/>
              </a:ext>
            </a:extLst>
          </p:cNvPr>
          <p:cNvSpPr/>
          <p:nvPr/>
        </p:nvSpPr>
        <p:spPr>
          <a:xfrm>
            <a:off x="2472963" y="1203882"/>
            <a:ext cx="8899230" cy="5566397"/>
          </a:xfrm>
          <a:prstGeom prst="rect">
            <a:avLst/>
          </a:prstGeom>
          <a:solidFill>
            <a:schemeClr val="accent4">
              <a:lumMod val="20000"/>
              <a:lumOff val="80000"/>
            </a:schemeClr>
          </a:solidFill>
        </p:spPr>
        <p:txBody>
          <a:bodyPr wrap="square">
            <a:spAutoFit/>
          </a:bodyPr>
          <a:lstStyle/>
          <a:p>
            <a:pPr marL="457632" indent="-457200">
              <a:spcBef>
                <a:spcPts val="1000"/>
              </a:spcBef>
              <a:buFont typeface="+mj-lt"/>
              <a:buAutoNum type="arabicPeriod"/>
            </a:pPr>
            <a:r>
              <a:rPr lang="en-US" sz="2000" dirty="0"/>
              <a:t>Improved perceptions of product </a:t>
            </a:r>
            <a:r>
              <a:rPr lang="en-US" dirty="0"/>
              <a:t>performance (Perfect performance = perfect perception)</a:t>
            </a:r>
            <a:endParaRPr lang="en-US" sz="2000" dirty="0"/>
          </a:p>
          <a:p>
            <a:pPr marL="457632" indent="-457200">
              <a:spcBef>
                <a:spcPts val="1000"/>
              </a:spcBef>
              <a:buFont typeface="+mj-lt"/>
              <a:buAutoNum type="arabicPeriod"/>
            </a:pPr>
            <a:r>
              <a:rPr lang="en-IN" sz="2000" dirty="0"/>
              <a:t>Greater loyalty</a:t>
            </a:r>
          </a:p>
          <a:p>
            <a:pPr marL="457632" indent="-457200">
              <a:spcBef>
                <a:spcPts val="1000"/>
              </a:spcBef>
              <a:buFont typeface="+mj-lt"/>
              <a:buAutoNum type="arabicPeriod"/>
            </a:pPr>
            <a:r>
              <a:rPr lang="en-US" sz="2000" dirty="0"/>
              <a:t>Less vulnerability to competitive marketing </a:t>
            </a:r>
            <a:r>
              <a:rPr lang="en-US" dirty="0"/>
              <a:t>actions (not easily affected by </a:t>
            </a:r>
            <a:r>
              <a:rPr lang="en-US" dirty="0" err="1"/>
              <a:t>mktg</a:t>
            </a:r>
            <a:r>
              <a:rPr lang="en-US" dirty="0"/>
              <a:t> efforts)</a:t>
            </a:r>
            <a:endParaRPr lang="en-US" sz="2000" dirty="0"/>
          </a:p>
          <a:p>
            <a:pPr marL="457632" indent="-457200">
              <a:spcBef>
                <a:spcPts val="1000"/>
              </a:spcBef>
              <a:buFont typeface="+mj-lt"/>
              <a:buAutoNum type="arabicPeriod"/>
            </a:pPr>
            <a:r>
              <a:rPr lang="en-US" sz="2000" dirty="0"/>
              <a:t>Less vulnerability to marketing crises (</a:t>
            </a:r>
            <a:r>
              <a:rPr lang="en-US" sz="2000" dirty="0" err="1"/>
              <a:t>McD</a:t>
            </a:r>
            <a:r>
              <a:rPr lang="en-US" sz="2000" dirty="0"/>
              <a:t> &amp; Cinnabon)</a:t>
            </a:r>
          </a:p>
          <a:p>
            <a:pPr marL="457632" indent="-457200">
              <a:spcBef>
                <a:spcPts val="1000"/>
              </a:spcBef>
              <a:buFont typeface="+mj-lt"/>
              <a:buAutoNum type="arabicPeriod"/>
            </a:pPr>
            <a:r>
              <a:rPr lang="en-IN" sz="2000" dirty="0"/>
              <a:t>Larger margins</a:t>
            </a:r>
          </a:p>
          <a:p>
            <a:pPr marL="457632" indent="-457200">
              <a:spcBef>
                <a:spcPts val="1000"/>
              </a:spcBef>
              <a:buFont typeface="+mj-lt"/>
              <a:buAutoNum type="arabicPeriod"/>
            </a:pPr>
            <a:r>
              <a:rPr lang="en-US" sz="2000" dirty="0"/>
              <a:t>More inelastic consumer response to price increases</a:t>
            </a:r>
          </a:p>
          <a:p>
            <a:pPr marL="457632" indent="-457200">
              <a:spcBef>
                <a:spcPts val="1000"/>
              </a:spcBef>
              <a:buFont typeface="+mj-lt"/>
              <a:buAutoNum type="arabicPeriod"/>
            </a:pPr>
            <a:r>
              <a:rPr lang="en-US" sz="2000" dirty="0"/>
              <a:t>More elastic consumer response to price decreases </a:t>
            </a:r>
            <a:r>
              <a:rPr lang="en-US" dirty="0"/>
              <a:t>(not necessarily low performance)</a:t>
            </a:r>
            <a:endParaRPr lang="en-US" sz="2000" dirty="0"/>
          </a:p>
          <a:p>
            <a:pPr marL="457632" indent="-457200">
              <a:spcBef>
                <a:spcPts val="1000"/>
              </a:spcBef>
              <a:buFont typeface="+mj-lt"/>
              <a:buAutoNum type="arabicPeriod"/>
            </a:pPr>
            <a:r>
              <a:rPr lang="en-US" sz="2000" dirty="0"/>
              <a:t>Greater trade cooperation and support</a:t>
            </a:r>
          </a:p>
          <a:p>
            <a:pPr marL="457632" indent="-457200">
              <a:spcBef>
                <a:spcPts val="1000"/>
              </a:spcBef>
              <a:buFont typeface="+mj-lt"/>
              <a:buAutoNum type="arabicPeriod"/>
            </a:pPr>
            <a:r>
              <a:rPr lang="en-IN" sz="2000" dirty="0"/>
              <a:t>Increased marketing communication effectiveness</a:t>
            </a:r>
          </a:p>
          <a:p>
            <a:pPr marL="457632" indent="-457200">
              <a:spcBef>
                <a:spcPts val="1000"/>
              </a:spcBef>
              <a:buFont typeface="+mj-lt"/>
              <a:buAutoNum type="arabicPeriod"/>
            </a:pPr>
            <a:r>
              <a:rPr lang="en-IN" sz="2000" dirty="0"/>
              <a:t>Possible licensing opportunities </a:t>
            </a:r>
            <a:r>
              <a:rPr lang="en-IN" dirty="0"/>
              <a:t>(Disney licensed products &amp; </a:t>
            </a:r>
            <a:r>
              <a:rPr lang="en-IN" dirty="0" err="1"/>
              <a:t>Ahly</a:t>
            </a:r>
            <a:r>
              <a:rPr lang="en-IN" dirty="0"/>
              <a:t> club)</a:t>
            </a:r>
          </a:p>
          <a:p>
            <a:pPr marL="457632" indent="-457200">
              <a:spcBef>
                <a:spcPts val="1000"/>
              </a:spcBef>
              <a:buFont typeface="+mj-lt"/>
              <a:buAutoNum type="arabicPeriod"/>
            </a:pPr>
            <a:r>
              <a:rPr lang="en-IN" sz="2000" dirty="0"/>
              <a:t>Additional brand extension opportunities </a:t>
            </a:r>
            <a:r>
              <a:rPr lang="en-IN" dirty="0"/>
              <a:t>(gives chance for extensions)</a:t>
            </a:r>
            <a:endParaRPr lang="en-IN" sz="2000" dirty="0"/>
          </a:p>
        </p:txBody>
      </p:sp>
    </p:spTree>
    <p:extLst>
      <p:ext uri="{BB962C8B-B14F-4D97-AF65-F5344CB8AC3E}">
        <p14:creationId xmlns:p14="http://schemas.microsoft.com/office/powerpoint/2010/main" val="2835906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4038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صوت الهضبة ومزيكته مع انتعاش بيبسى بتفرق كتير">
            <a:hlinkClick r:id="" action="ppaction://media"/>
            <a:extLst>
              <a:ext uri="{FF2B5EF4-FFF2-40B4-BE49-F238E27FC236}">
                <a16:creationId xmlns:a16="http://schemas.microsoft.com/office/drawing/2014/main" id="{EFABF15F-019E-49A8-BBA9-6BACE688BC2D}"/>
              </a:ext>
            </a:extLst>
          </p:cNvPr>
          <p:cNvPicPr>
            <a:picLocks noRot="1" noChangeAspect="1"/>
          </p:cNvPicPr>
          <p:nvPr>
            <a:videoFile r:link="rId1"/>
          </p:nvPr>
        </p:nvPicPr>
        <p:blipFill>
          <a:blip r:embed="rId4"/>
          <a:stretch>
            <a:fillRect/>
          </a:stretch>
        </p:blipFill>
        <p:spPr>
          <a:xfrm>
            <a:off x="0" y="40381"/>
            <a:ext cx="9835818" cy="6770279"/>
          </a:xfrm>
          <a:prstGeom prst="rect">
            <a:avLst/>
          </a:prstGeom>
        </p:spPr>
      </p:pic>
    </p:spTree>
    <p:extLst>
      <p:ext uri="{BB962C8B-B14F-4D97-AF65-F5344CB8AC3E}">
        <p14:creationId xmlns:p14="http://schemas.microsoft.com/office/powerpoint/2010/main" val="369885235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75757" y="392921"/>
            <a:ext cx="6096000"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2. Brand Equity as a Bridge</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9710B71-A8FF-4544-B179-F4307AC6131B}"/>
              </a:ext>
            </a:extLst>
          </p:cNvPr>
          <p:cNvPicPr>
            <a:picLocks noChangeAspect="1"/>
          </p:cNvPicPr>
          <p:nvPr/>
        </p:nvPicPr>
        <p:blipFill rotWithShape="1">
          <a:blip r:embed="rId3"/>
          <a:srcRect l="12194" t="3354" r="10940" b="3905"/>
          <a:stretch/>
        </p:blipFill>
        <p:spPr>
          <a:xfrm>
            <a:off x="971300" y="1484560"/>
            <a:ext cx="10047888" cy="4621958"/>
          </a:xfrm>
          <a:prstGeom prst="rect">
            <a:avLst/>
          </a:prstGeom>
        </p:spPr>
      </p:pic>
    </p:spTree>
    <p:extLst>
      <p:ext uri="{BB962C8B-B14F-4D97-AF65-F5344CB8AC3E}">
        <p14:creationId xmlns:p14="http://schemas.microsoft.com/office/powerpoint/2010/main" val="3372665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86345" y="1212844"/>
            <a:ext cx="8543559" cy="5105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025207" y="1517868"/>
            <a:ext cx="7756889" cy="44283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a:buNone/>
            </a:pPr>
            <a:r>
              <a:rPr lang="en-US" sz="2000" b="1" dirty="0">
                <a:solidFill>
                  <a:schemeClr val="tx1"/>
                </a:solidFill>
              </a:rPr>
              <a:t>Brand as a reflection of the past: </a:t>
            </a:r>
          </a:p>
          <a:p>
            <a:pPr marL="171450" indent="-171450">
              <a:spcBef>
                <a:spcPts val="360"/>
              </a:spcBef>
              <a:buClr>
                <a:schemeClr val="dk1"/>
              </a:buClr>
              <a:buSzPts val="1200"/>
            </a:pPr>
            <a:r>
              <a:rPr lang="en-US" sz="2000" dirty="0">
                <a:solidFill>
                  <a:schemeClr val="tx1"/>
                </a:solidFill>
              </a:rPr>
              <a:t>Marketers should consider the money spent in brand building as an “ investment.”</a:t>
            </a:r>
          </a:p>
          <a:p>
            <a:pPr marL="171450" indent="-171450">
              <a:spcBef>
                <a:spcPts val="360"/>
              </a:spcBef>
              <a:buClr>
                <a:schemeClr val="dk1"/>
              </a:buClr>
              <a:buSzPts val="1200"/>
            </a:pPr>
            <a:r>
              <a:rPr lang="en-US" sz="2000" dirty="0">
                <a:solidFill>
                  <a:schemeClr val="tx1"/>
                </a:solidFill>
              </a:rPr>
              <a:t>On the basis of the past experience, what consumers saw, heard, learned, felt, and experienced about the brand should be analyzed.</a:t>
            </a:r>
          </a:p>
          <a:p>
            <a:pPr marL="171450" indent="-171450">
              <a:spcBef>
                <a:spcPts val="360"/>
              </a:spcBef>
              <a:buClr>
                <a:schemeClr val="dk1"/>
              </a:buClr>
              <a:buSzPts val="1200"/>
            </a:pPr>
            <a:r>
              <a:rPr lang="en-US" sz="2000" dirty="0">
                <a:solidFill>
                  <a:schemeClr val="tx1"/>
                </a:solidFill>
              </a:rPr>
              <a:t>The quality of the investment in brand building is the most critical factor, not the quantity.</a:t>
            </a:r>
          </a:p>
          <a:p>
            <a:pPr marL="0" indent="0">
              <a:spcBef>
                <a:spcPts val="360"/>
              </a:spcBef>
              <a:buFont typeface="Arial"/>
              <a:buNone/>
            </a:pPr>
            <a:endParaRPr lang="en-US" sz="2000" u="sng" dirty="0">
              <a:solidFill>
                <a:schemeClr val="tx1"/>
              </a:solidFill>
            </a:endParaRPr>
          </a:p>
          <a:p>
            <a:pPr marL="0" indent="0">
              <a:spcBef>
                <a:spcPts val="360"/>
              </a:spcBef>
              <a:buFont typeface="Arial"/>
              <a:buNone/>
            </a:pPr>
            <a:r>
              <a:rPr lang="en-US" sz="2000" b="1" dirty="0">
                <a:solidFill>
                  <a:schemeClr val="tx1"/>
                </a:solidFill>
              </a:rPr>
              <a:t>Brand as a direction to the future:</a:t>
            </a:r>
            <a:r>
              <a:rPr lang="en-US" sz="2000" b="1" u="sng" dirty="0">
                <a:solidFill>
                  <a:schemeClr val="tx1"/>
                </a:solidFill>
              </a:rPr>
              <a:t> </a:t>
            </a:r>
            <a:endParaRPr lang="en-US" sz="2000" b="1" dirty="0">
              <a:solidFill>
                <a:schemeClr val="tx1"/>
              </a:solidFill>
            </a:endParaRPr>
          </a:p>
          <a:p>
            <a:pPr marL="171450" indent="-171450">
              <a:spcBef>
                <a:spcPts val="360"/>
              </a:spcBef>
              <a:buClr>
                <a:schemeClr val="dk1"/>
              </a:buClr>
              <a:buSzPts val="1200"/>
            </a:pPr>
            <a:r>
              <a:rPr lang="en-US" sz="2000" dirty="0">
                <a:solidFill>
                  <a:schemeClr val="tx1"/>
                </a:solidFill>
              </a:rPr>
              <a:t>Brand knowledge that marketers create over time, which allows them to determine appropriate and inappropriate future directions for the brand.</a:t>
            </a:r>
          </a:p>
          <a:p>
            <a:pPr marL="171450" indent="-171450">
              <a:spcBef>
                <a:spcPts val="360"/>
              </a:spcBef>
              <a:buClr>
                <a:schemeClr val="dk1"/>
              </a:buClr>
              <a:buSzPts val="1200"/>
            </a:pPr>
            <a:r>
              <a:rPr lang="en-US" sz="2000" dirty="0">
                <a:solidFill>
                  <a:schemeClr val="tx1"/>
                </a:solidFill>
              </a:rPr>
              <a:t>Brand equity offers focus and guidance, provides a means to interpret past marketing performance, and design future marketing programs.</a:t>
            </a:r>
          </a:p>
          <a:p>
            <a:endParaRPr lang="en-US" altLang="en-US" sz="44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2392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Equity as a Bridge</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0" name="Picture 9">
            <a:extLst>
              <a:ext uri="{FF2B5EF4-FFF2-40B4-BE49-F238E27FC236}">
                <a16:creationId xmlns:a16="http://schemas.microsoft.com/office/drawing/2014/main" id="{3B586063-1CF9-4DCF-9217-07C886941C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475" y="3596562"/>
            <a:ext cx="2286000" cy="2286000"/>
          </a:xfrm>
          <a:prstGeom prst="rect">
            <a:avLst/>
          </a:prstGeom>
        </p:spPr>
      </p:pic>
      <p:pic>
        <p:nvPicPr>
          <p:cNvPr id="11" name="Picture 10">
            <a:extLst>
              <a:ext uri="{FF2B5EF4-FFF2-40B4-BE49-F238E27FC236}">
                <a16:creationId xmlns:a16="http://schemas.microsoft.com/office/drawing/2014/main" id="{B1518953-8F71-4ACD-B122-F21029345FE4}"/>
              </a:ext>
            </a:extLst>
          </p:cNvPr>
          <p:cNvPicPr>
            <a:picLocks noChangeAspect="1"/>
          </p:cNvPicPr>
          <p:nvPr/>
        </p:nvPicPr>
        <p:blipFill>
          <a:blip r:embed="rId4"/>
          <a:stretch>
            <a:fillRect/>
          </a:stretch>
        </p:blipFill>
        <p:spPr>
          <a:xfrm>
            <a:off x="-448056" y="1415463"/>
            <a:ext cx="3826510" cy="2142846"/>
          </a:xfrm>
          <a:prstGeom prst="rect">
            <a:avLst/>
          </a:prstGeom>
        </p:spPr>
      </p:pic>
    </p:spTree>
    <p:extLst>
      <p:ext uri="{BB962C8B-B14F-4D97-AF65-F5344CB8AC3E}">
        <p14:creationId xmlns:p14="http://schemas.microsoft.com/office/powerpoint/2010/main" val="7548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3268" y="199697"/>
            <a:ext cx="11729545" cy="64953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Online Media 1" title="#الخبرة_بتقول">
            <a:hlinkClick r:id="" action="ppaction://media"/>
            <a:extLst>
              <a:ext uri="{FF2B5EF4-FFF2-40B4-BE49-F238E27FC236}">
                <a16:creationId xmlns:a16="http://schemas.microsoft.com/office/drawing/2014/main" id="{F401566B-5EF0-4299-B4FD-0059B86E1256}"/>
              </a:ext>
            </a:extLst>
          </p:cNvPr>
          <p:cNvPicPr>
            <a:picLocks noRot="1" noChangeAspect="1"/>
          </p:cNvPicPr>
          <p:nvPr>
            <a:videoFile r:link="rId1"/>
          </p:nvPr>
        </p:nvPicPr>
        <p:blipFill>
          <a:blip r:embed="rId3"/>
          <a:stretch>
            <a:fillRect/>
          </a:stretch>
        </p:blipFill>
        <p:spPr>
          <a:xfrm>
            <a:off x="359278" y="310515"/>
            <a:ext cx="11473443" cy="6236970"/>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64360" y="411421"/>
            <a:ext cx="11507425" cy="590744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Online Media 1" title="#Schhh Schweppes">
            <a:hlinkClick r:id="" action="ppaction://media"/>
            <a:extLst>
              <a:ext uri="{FF2B5EF4-FFF2-40B4-BE49-F238E27FC236}">
                <a16:creationId xmlns:a16="http://schemas.microsoft.com/office/drawing/2014/main" id="{128E21C0-4359-4E61-A895-BF4CBA719704}"/>
              </a:ext>
            </a:extLst>
          </p:cNvPr>
          <p:cNvPicPr>
            <a:picLocks noRot="1" noChangeAspect="1"/>
          </p:cNvPicPr>
          <p:nvPr>
            <a:videoFile r:link="rId1"/>
          </p:nvPr>
        </p:nvPicPr>
        <p:blipFill>
          <a:blip r:embed="rId3"/>
          <a:stretch>
            <a:fillRect/>
          </a:stretch>
        </p:blipFill>
        <p:spPr>
          <a:xfrm>
            <a:off x="774612" y="411421"/>
            <a:ext cx="10439926" cy="5892401"/>
          </a:xfrm>
          <a:prstGeom prst="rect">
            <a:avLst/>
          </a:prstGeom>
        </p:spPr>
      </p:pic>
    </p:spTree>
    <p:extLst>
      <p:ext uri="{BB962C8B-B14F-4D97-AF65-F5344CB8AC3E}">
        <p14:creationId xmlns:p14="http://schemas.microsoft.com/office/powerpoint/2010/main" val="1440948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8" y="1285194"/>
            <a:ext cx="11303084"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79074" y="441178"/>
            <a:ext cx="8634554" cy="584775"/>
          </a:xfrm>
          <a:prstGeom prst="rect">
            <a:avLst/>
          </a:prstGeom>
          <a:noFill/>
        </p:spPr>
        <p:txBody>
          <a:bodyPr wrap="square" rtlCol="0">
            <a:spAutoFit/>
          </a:body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Making a Brand Strong: Brand Knowledge </a:t>
            </a:r>
            <a:endParaRPr lang="en-US" sz="24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621093" y="356778"/>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74706"/>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5" name="TextBox 14">
            <a:extLst>
              <a:ext uri="{FF2B5EF4-FFF2-40B4-BE49-F238E27FC236}">
                <a16:creationId xmlns:a16="http://schemas.microsoft.com/office/drawing/2014/main" id="{FA0DE8A1-631B-46E7-9714-CE9B39ED4F9E}"/>
              </a:ext>
            </a:extLst>
          </p:cNvPr>
          <p:cNvSpPr txBox="1"/>
          <p:nvPr/>
        </p:nvSpPr>
        <p:spPr>
          <a:xfrm>
            <a:off x="678499" y="2144328"/>
            <a:ext cx="4989600" cy="2593018"/>
          </a:xfrm>
          <a:prstGeom prst="rect">
            <a:avLst/>
          </a:prstGeom>
          <a:noFill/>
        </p:spPr>
        <p:txBody>
          <a:bodyPr wrap="square" rtlCol="0">
            <a:spAutoFit/>
          </a:body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BRAND KNOWLEDGE (Awareness)</a:t>
            </a:r>
          </a:p>
          <a:p>
            <a:pPr marL="87300"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is the key to creating brand equity:</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It creates the differential effect that drives brand equity (sig. diff.)</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Marketers need an insightful way to represent how brand knowledge exists in </a:t>
            </a:r>
            <a:r>
              <a:rPr kumimoji="0" lang="en-US" sz="2000" b="0" i="0" u="sng" strike="noStrike" kern="0" cap="none" spc="0" normalizeH="0" baseline="0" noProof="0" dirty="0">
                <a:ln>
                  <a:noFill/>
                </a:ln>
                <a:solidFill>
                  <a:srgbClr val="000000"/>
                </a:solidFill>
                <a:effectLst/>
                <a:uLnTx/>
                <a:uFillTx/>
                <a:latin typeface="Arial"/>
                <a:cs typeface="Arial"/>
                <a:sym typeface="Arial"/>
              </a:rPr>
              <a:t>consumer memory</a:t>
            </a:r>
          </a:p>
        </p:txBody>
      </p:sp>
      <p:pic>
        <p:nvPicPr>
          <p:cNvPr id="7" name="Picture 6">
            <a:extLst>
              <a:ext uri="{FF2B5EF4-FFF2-40B4-BE49-F238E27FC236}">
                <a16:creationId xmlns:a16="http://schemas.microsoft.com/office/drawing/2014/main" id="{8122D093-A407-4E47-97FE-01A32D32FEEE}"/>
              </a:ext>
            </a:extLst>
          </p:cNvPr>
          <p:cNvPicPr>
            <a:picLocks noChangeAspect="1"/>
          </p:cNvPicPr>
          <p:nvPr/>
        </p:nvPicPr>
        <p:blipFill rotWithShape="1">
          <a:blip r:embed="rId3"/>
          <a:srcRect l="3379" t="12419" r="421" b="9280"/>
          <a:stretch/>
        </p:blipFill>
        <p:spPr>
          <a:xfrm>
            <a:off x="5927834" y="1718310"/>
            <a:ext cx="5559973" cy="4114931"/>
          </a:xfrm>
          <a:prstGeom prst="rect">
            <a:avLst/>
          </a:prstGeom>
        </p:spPr>
      </p:pic>
    </p:spTree>
    <p:extLst>
      <p:ext uri="{BB962C8B-B14F-4D97-AF65-F5344CB8AC3E}">
        <p14:creationId xmlns:p14="http://schemas.microsoft.com/office/powerpoint/2010/main" val="3210768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64360" y="411421"/>
            <a:ext cx="11507425" cy="590744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5C430CE0-8E77-459A-80FB-FAB2A3D7C2BE}"/>
              </a:ext>
            </a:extLst>
          </p:cNvPr>
          <p:cNvPicPr>
            <a:picLocks noChangeAspect="1"/>
          </p:cNvPicPr>
          <p:nvPr/>
        </p:nvPicPr>
        <p:blipFill>
          <a:blip r:embed="rId2"/>
          <a:stretch>
            <a:fillRect/>
          </a:stretch>
        </p:blipFill>
        <p:spPr>
          <a:xfrm>
            <a:off x="2542596" y="1128485"/>
            <a:ext cx="8809484" cy="5084505"/>
          </a:xfrm>
          <a:prstGeom prst="rect">
            <a:avLst/>
          </a:prstGeom>
        </p:spPr>
      </p:pic>
      <p:sp>
        <p:nvSpPr>
          <p:cNvPr id="8" name="Title 1">
            <a:extLst>
              <a:ext uri="{FF2B5EF4-FFF2-40B4-BE49-F238E27FC236}">
                <a16:creationId xmlns:a16="http://schemas.microsoft.com/office/drawing/2014/main" id="{CE5FCB80-6855-4DEC-9861-BA123C2529EB}"/>
              </a:ext>
            </a:extLst>
          </p:cNvPr>
          <p:cNvSpPr txBox="1">
            <a:spLocks/>
          </p:cNvSpPr>
          <p:nvPr/>
        </p:nvSpPr>
        <p:spPr>
          <a:xfrm>
            <a:off x="839920" y="473969"/>
            <a:ext cx="8229600" cy="1097279"/>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sz="3600" b="1" i="0" u="none" strike="noStrike" kern="0" cap="none" spc="0" normalizeH="0" baseline="0" noProof="0" dirty="0">
                <a:ln w="12700">
                  <a:solidFill>
                    <a:srgbClr val="007FA3">
                      <a:satMod val="155000"/>
                    </a:srgbClr>
                  </a:solidFill>
                  <a:prstDash val="solid"/>
                </a:ln>
                <a:solidFill>
                  <a:schemeClr val="accent1"/>
                </a:solidFill>
                <a:effectLst>
                  <a:outerShdw blurRad="41275" dist="20320" dir="1800000" algn="tl" rotWithShape="0">
                    <a:srgbClr val="000000">
                      <a:alpha val="40000"/>
                    </a:srgbClr>
                  </a:outerShdw>
                </a:effectLst>
                <a:uLnTx/>
                <a:uFillTx/>
                <a:latin typeface="Arial"/>
                <a:cs typeface="Times New Roman"/>
                <a:sym typeface="Times New Roman"/>
              </a:rPr>
              <a:t>Brand Knowledge</a:t>
            </a:r>
            <a:endParaRPr kumimoji="0" lang="en-US" sz="3600" b="1" i="0" u="none" strike="noStrike" kern="0" cap="none" spc="0" normalizeH="0" baseline="0" noProof="0" dirty="0">
              <a:ln>
                <a:noFill/>
              </a:ln>
              <a:solidFill>
                <a:schemeClr val="accent1"/>
              </a:solidFill>
              <a:effectLst/>
              <a:uLnTx/>
              <a:uFillTx/>
              <a:latin typeface="Arial"/>
              <a:cs typeface="Times New Roman"/>
              <a:sym typeface="Times New Roman"/>
            </a:endParaRPr>
          </a:p>
        </p:txBody>
      </p:sp>
    </p:spTree>
    <p:extLst>
      <p:ext uri="{BB962C8B-B14F-4D97-AF65-F5344CB8AC3E}">
        <p14:creationId xmlns:p14="http://schemas.microsoft.com/office/powerpoint/2010/main" val="2117966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64360" y="369379"/>
            <a:ext cx="11507425" cy="590744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itle 1">
            <a:extLst>
              <a:ext uri="{FF2B5EF4-FFF2-40B4-BE49-F238E27FC236}">
                <a16:creationId xmlns:a16="http://schemas.microsoft.com/office/drawing/2014/main" id="{CE5FCB80-6855-4DEC-9861-BA123C2529EB}"/>
              </a:ext>
            </a:extLst>
          </p:cNvPr>
          <p:cNvSpPr txBox="1">
            <a:spLocks/>
          </p:cNvSpPr>
          <p:nvPr/>
        </p:nvSpPr>
        <p:spPr>
          <a:xfrm>
            <a:off x="387977" y="402215"/>
            <a:ext cx="11507424" cy="57486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sz="3200" b="1" i="0" u="none" strike="noStrike" kern="0" cap="none" spc="0" normalizeH="0" baseline="0" noProof="0" dirty="0">
                <a:ln w="12700">
                  <a:solidFill>
                    <a:srgbClr val="007FA3">
                      <a:satMod val="155000"/>
                    </a:srgbClr>
                  </a:solidFill>
                  <a:prstDash val="solid"/>
                </a:ln>
                <a:solidFill>
                  <a:schemeClr val="accent1"/>
                </a:solidFill>
                <a:effectLst>
                  <a:outerShdw blurRad="41275" dist="20320" dir="1800000" algn="tl" rotWithShape="0">
                    <a:srgbClr val="000000">
                      <a:alpha val="40000"/>
                    </a:srgbClr>
                  </a:outerShdw>
                </a:effectLst>
                <a:uLnTx/>
                <a:uFillTx/>
                <a:latin typeface="Arial"/>
                <a:cs typeface="Times New Roman"/>
                <a:sym typeface="Times New Roman"/>
              </a:rPr>
              <a:t>The associative network memory model: brand knowledge </a:t>
            </a:r>
          </a:p>
        </p:txBody>
      </p:sp>
      <p:pic>
        <p:nvPicPr>
          <p:cNvPr id="6" name="Picture 3" descr="C:\Users\Dr.Mayar\Desktop\Fig-Associative-Network-memory-modelsource-Marketing-Management-Kotler-Keller-12-edn.png">
            <a:extLst>
              <a:ext uri="{FF2B5EF4-FFF2-40B4-BE49-F238E27FC236}">
                <a16:creationId xmlns:a16="http://schemas.microsoft.com/office/drawing/2014/main" id="{BD78D797-E143-4E66-A751-4D35E8AFA5B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94013" y="1176757"/>
            <a:ext cx="5978427" cy="4916252"/>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3">
            <a:extLst>
              <a:ext uri="{FF2B5EF4-FFF2-40B4-BE49-F238E27FC236}">
                <a16:creationId xmlns:a16="http://schemas.microsoft.com/office/drawing/2014/main" id="{71D28BC7-3438-4354-A7EE-12E83ADF2AC0}"/>
              </a:ext>
            </a:extLst>
          </p:cNvPr>
          <p:cNvSpPr txBox="1">
            <a:spLocks/>
          </p:cNvSpPr>
          <p:nvPr/>
        </p:nvSpPr>
        <p:spPr>
          <a:xfrm>
            <a:off x="519560" y="1147811"/>
            <a:ext cx="5329653" cy="2552310"/>
          </a:xfrm>
          <a:prstGeom prst="rect">
            <a:avLst/>
          </a:prstGeom>
          <a:noFill/>
          <a:ln>
            <a:noFill/>
          </a:ln>
        </p:spPr>
        <p:txBody>
          <a:bodyPr lIns="91425" tIns="91425" rIns="91425" bIns="91425" anchor="t" anchorCtr="0">
            <a:normAutofit fontScale="92500" lnSpcReduction="20000"/>
          </a:bodyPr>
          <a:lstStyle>
            <a:defPPr marR="0" lvl="0" algn="l" rtl="0">
              <a:lnSpc>
                <a:spcPct val="100000"/>
              </a:lnSpc>
              <a:spcBef>
                <a:spcPts val="0"/>
              </a:spcBef>
              <a:spcAft>
                <a:spcPts val="0"/>
              </a:spcAft>
            </a:defPPr>
            <a:lvl1pPr marL="256032" marR="0" lvl="0" indent="-154432" algn="l" rtl="0">
              <a:lnSpc>
                <a:spcPct val="100000"/>
              </a:lnSpc>
              <a:spcBef>
                <a:spcPts val="15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lnSpc>
                <a:spcPct val="100000"/>
              </a:lnSpc>
              <a:spcBef>
                <a:spcPts val="600"/>
              </a:spcBef>
              <a:spcAft>
                <a:spcPts val="0"/>
              </a:spcAft>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indent="-184150">
              <a:spcBef>
                <a:spcPts val="600"/>
              </a:spcBef>
              <a:buFont typeface="Arial"/>
              <a:buChar char="–"/>
            </a:pPr>
            <a:r>
              <a:rPr kumimoji="0" lang="en-US" sz="2000" b="0" i="0" u="none" strike="noStrike" kern="0" cap="none" spc="0" normalizeH="0" baseline="0" noProof="0" dirty="0">
                <a:ln>
                  <a:noFill/>
                </a:ln>
                <a:solidFill>
                  <a:srgbClr val="000000"/>
                </a:solidFill>
                <a:effectLst/>
                <a:uLnTx/>
                <a:uFillTx/>
                <a:latin typeface="Arial"/>
                <a:cs typeface="Arial"/>
                <a:sym typeface="Arial"/>
              </a:rPr>
              <a:t>Views memory as a network of nodes and connecting links:</a:t>
            </a:r>
          </a:p>
          <a:p>
            <a:pPr lvl="1" indent="-127000">
              <a:buFont typeface="Noto Sans Symbols"/>
              <a:buChar char="▪"/>
            </a:pPr>
            <a:r>
              <a:rPr kumimoji="0" lang="en-US" sz="2000" b="0" i="0" u="none" strike="noStrike" kern="0" cap="none" spc="0" normalizeH="0" baseline="0" noProof="0" dirty="0">
                <a:ln>
                  <a:noFill/>
                </a:ln>
                <a:solidFill>
                  <a:srgbClr val="000000"/>
                </a:solidFill>
                <a:effectLst/>
                <a:uLnTx/>
                <a:uFillTx/>
                <a:latin typeface="Arial"/>
                <a:cs typeface="Arial"/>
                <a:sym typeface="Arial"/>
              </a:rPr>
              <a:t>Nodes—Represent </a:t>
            </a:r>
            <a:r>
              <a:rPr kumimoji="0" lang="en-US" sz="2000" b="1" i="0" u="none" strike="noStrike" kern="0" cap="none" spc="0" normalizeH="0" baseline="0" noProof="0" dirty="0">
                <a:ln>
                  <a:noFill/>
                </a:ln>
                <a:solidFill>
                  <a:srgbClr val="000000"/>
                </a:solidFill>
                <a:effectLst/>
                <a:uLnTx/>
                <a:uFillTx/>
                <a:latin typeface="Arial"/>
                <a:cs typeface="Arial"/>
                <a:sym typeface="Arial"/>
              </a:rPr>
              <a:t>stored information</a:t>
            </a:r>
            <a:r>
              <a:rPr kumimoji="0" lang="en-US" sz="2000" b="0" i="0" u="none" strike="noStrike" kern="0" cap="none" spc="0" normalizeH="0" baseline="0" noProof="0" dirty="0">
                <a:ln>
                  <a:noFill/>
                </a:ln>
                <a:solidFill>
                  <a:srgbClr val="000000"/>
                </a:solidFill>
                <a:effectLst/>
                <a:uLnTx/>
                <a:uFillTx/>
                <a:latin typeface="Arial"/>
                <a:cs typeface="Arial"/>
                <a:sym typeface="Arial"/>
              </a:rPr>
              <a:t> or concepts</a:t>
            </a:r>
          </a:p>
          <a:p>
            <a:pPr lvl="1" indent="-127000">
              <a:buFont typeface="Noto Sans Symbols"/>
              <a:buChar char="▪"/>
            </a:pPr>
            <a:r>
              <a:rPr kumimoji="0" lang="en-US" sz="2000" b="0" i="0" u="none" strike="noStrike" kern="0" cap="none" spc="0" normalizeH="0" baseline="0" noProof="0" dirty="0">
                <a:ln>
                  <a:noFill/>
                </a:ln>
                <a:solidFill>
                  <a:srgbClr val="000000"/>
                </a:solidFill>
                <a:effectLst/>
                <a:uLnTx/>
                <a:uFillTx/>
                <a:latin typeface="Arial"/>
                <a:cs typeface="Arial"/>
                <a:sym typeface="Arial"/>
              </a:rPr>
              <a:t>Links—Represent the </a:t>
            </a:r>
            <a:r>
              <a:rPr kumimoji="0" lang="en-US" sz="2000" b="1" i="0" u="none" strike="noStrike" kern="0" cap="none" spc="0" normalizeH="0" baseline="0" noProof="0" dirty="0">
                <a:ln>
                  <a:noFill/>
                </a:ln>
                <a:solidFill>
                  <a:srgbClr val="000000"/>
                </a:solidFill>
                <a:effectLst/>
                <a:uLnTx/>
                <a:uFillTx/>
                <a:latin typeface="Arial"/>
                <a:cs typeface="Arial"/>
                <a:sym typeface="Arial"/>
              </a:rPr>
              <a:t>strength</a:t>
            </a:r>
            <a:r>
              <a:rPr kumimoji="0" lang="en-US" sz="2000" b="0" i="0" u="none" strike="noStrike" kern="0" cap="none" spc="0" normalizeH="0" baseline="0" noProof="0" dirty="0">
                <a:ln>
                  <a:noFill/>
                </a:ln>
                <a:solidFill>
                  <a:srgbClr val="000000"/>
                </a:solidFill>
                <a:effectLst/>
                <a:uLnTx/>
                <a:uFillTx/>
                <a:latin typeface="Arial"/>
                <a:cs typeface="Arial"/>
                <a:sym typeface="Arial"/>
              </a:rPr>
              <a:t> of </a:t>
            </a:r>
            <a:r>
              <a:rPr kumimoji="0" lang="en-US" sz="2000" b="1" i="0" u="none" strike="noStrike" kern="0" cap="none" spc="0" normalizeH="0" baseline="0" noProof="0" dirty="0">
                <a:ln>
                  <a:noFill/>
                </a:ln>
                <a:solidFill>
                  <a:srgbClr val="000000"/>
                </a:solidFill>
                <a:effectLst/>
                <a:uLnTx/>
                <a:uFillTx/>
                <a:latin typeface="Arial"/>
                <a:cs typeface="Arial"/>
                <a:sym typeface="Arial"/>
              </a:rPr>
              <a:t>association</a:t>
            </a:r>
            <a:r>
              <a:rPr kumimoji="0" lang="en-US" sz="2000" b="0" i="0" u="none" strike="noStrike" kern="0" cap="none" spc="0" normalizeH="0" baseline="0" noProof="0" dirty="0">
                <a:ln>
                  <a:noFill/>
                </a:ln>
                <a:solidFill>
                  <a:srgbClr val="000000"/>
                </a:solidFill>
                <a:effectLst/>
                <a:uLnTx/>
                <a:uFillTx/>
                <a:latin typeface="Arial"/>
                <a:cs typeface="Arial"/>
                <a:sym typeface="Arial"/>
              </a:rPr>
              <a:t> between the nodes</a:t>
            </a: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Brand associations are informational nodes linked to the brand node in memory</a:t>
            </a: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11" name="Picture 2" descr="C:\Users\Dr.Mayar\Desktop\Semantic_Network_7_Nodes_6_Links.jpg">
            <a:extLst>
              <a:ext uri="{FF2B5EF4-FFF2-40B4-BE49-F238E27FC236}">
                <a16:creationId xmlns:a16="http://schemas.microsoft.com/office/drawing/2014/main" id="{0E6E8F68-963B-4818-80E8-98A9937B15BE}"/>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56137" y="3700121"/>
            <a:ext cx="3390957" cy="217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436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40164"/>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2" descr="C:\Users\Dr.Mayar\Desktop\brand-identity.jpeg">
            <a:extLst>
              <a:ext uri="{FF2B5EF4-FFF2-40B4-BE49-F238E27FC236}">
                <a16:creationId xmlns:a16="http://schemas.microsoft.com/office/drawing/2014/main" id="{BD5BACF2-DFC1-46AF-8C58-49E06FBAB39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830391" cy="687262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7592449E-C0B8-4B5D-B526-5BDED8E4DF91}"/>
              </a:ext>
            </a:extLst>
          </p:cNvPr>
          <p:cNvSpPr/>
          <p:nvPr/>
        </p:nvSpPr>
        <p:spPr>
          <a:xfrm>
            <a:off x="3156756" y="3352800"/>
            <a:ext cx="2826928" cy="1200329"/>
          </a:xfrm>
          <a:prstGeom prst="rect">
            <a:avLst/>
          </a:prstGeom>
        </p:spPr>
        <p:txBody>
          <a:bodyPr wrap="none">
            <a:spAutoFit/>
          </a:bodyPr>
          <a:lstStyle/>
          <a:p>
            <a:r>
              <a:rPr lang="en-US" sz="3600" b="1" dirty="0">
                <a:effectLst>
                  <a:outerShdw blurRad="38100" dist="38100" dir="2700000" algn="tl">
                    <a:srgbClr val="000000">
                      <a:alpha val="43137"/>
                    </a:srgbClr>
                  </a:outerShdw>
                </a:effectLst>
              </a:rPr>
              <a:t>Knowledge</a:t>
            </a:r>
          </a:p>
          <a:p>
            <a:r>
              <a:rPr lang="en-US" sz="3600" b="1" dirty="0">
                <a:effectLst>
                  <a:outerShdw blurRad="38100" dist="38100" dir="2700000" algn="tl">
                    <a:srgbClr val="000000">
                      <a:alpha val="43137"/>
                    </a:srgbClr>
                  </a:outerShdw>
                </a:effectLst>
              </a:rPr>
              <a:t>Components  </a:t>
            </a:r>
          </a:p>
        </p:txBody>
      </p:sp>
      <p:sp>
        <p:nvSpPr>
          <p:cNvPr id="12" name="TextBox 11">
            <a:extLst>
              <a:ext uri="{FF2B5EF4-FFF2-40B4-BE49-F238E27FC236}">
                <a16:creationId xmlns:a16="http://schemas.microsoft.com/office/drawing/2014/main" id="{AE9DAB2B-60AB-4196-AFCD-7DAF8706F79A}"/>
              </a:ext>
            </a:extLst>
          </p:cNvPr>
          <p:cNvSpPr txBox="1"/>
          <p:nvPr/>
        </p:nvSpPr>
        <p:spPr>
          <a:xfrm>
            <a:off x="646235" y="6210901"/>
            <a:ext cx="7847970" cy="461665"/>
          </a:xfrm>
          <a:prstGeom prst="rect">
            <a:avLst/>
          </a:prstGeom>
          <a:noFill/>
        </p:spPr>
        <p:txBody>
          <a:bodyPr wrap="square" rtlCol="0">
            <a:spAutoFit/>
          </a:bodyPr>
          <a:lstStyle/>
          <a:p>
            <a:r>
              <a:rPr lang="en-US" sz="2400" b="1" dirty="0"/>
              <a:t>From associations I can position my brand and be different</a:t>
            </a:r>
          </a:p>
        </p:txBody>
      </p:sp>
      <p:sp>
        <p:nvSpPr>
          <p:cNvPr id="13" name="Rectangle 12">
            <a:extLst>
              <a:ext uri="{FF2B5EF4-FFF2-40B4-BE49-F238E27FC236}">
                <a16:creationId xmlns:a16="http://schemas.microsoft.com/office/drawing/2014/main" id="{47F21C59-5037-4A9B-8B06-5A2131C008EC}"/>
              </a:ext>
            </a:extLst>
          </p:cNvPr>
          <p:cNvSpPr/>
          <p:nvPr/>
        </p:nvSpPr>
        <p:spPr>
          <a:xfrm>
            <a:off x="5983684" y="40164"/>
            <a:ext cx="3810000" cy="1508105"/>
          </a:xfrm>
          <a:prstGeom prst="rect">
            <a:avLst/>
          </a:prstGeom>
          <a:solidFill>
            <a:schemeClr val="tx1">
              <a:lumMod val="85000"/>
              <a:lumOff val="15000"/>
            </a:schemeClr>
          </a:solidFill>
        </p:spPr>
        <p:txBody>
          <a:bodyPr wrap="square">
            <a:spAutoFit/>
          </a:bodyPr>
          <a:lstStyle/>
          <a:p>
            <a:pPr lvl="1"/>
            <a:r>
              <a:rPr lang="en-US" sz="2800" b="1" dirty="0">
                <a:solidFill>
                  <a:schemeClr val="bg1"/>
                </a:solidFill>
                <a:effectLst>
                  <a:outerShdw blurRad="38100" dist="38100" dir="2700000" algn="tl">
                    <a:srgbClr val="000000">
                      <a:alpha val="43137"/>
                    </a:srgbClr>
                  </a:outerShdw>
                </a:effectLst>
              </a:rPr>
              <a:t>Brand image:</a:t>
            </a:r>
          </a:p>
          <a:p>
            <a:r>
              <a:rPr lang="en-US" sz="1600" dirty="0">
                <a:solidFill>
                  <a:schemeClr val="bg1"/>
                </a:solidFill>
              </a:rPr>
              <a:t>Consumers’ perceptions about a brand, as reflected by the brand </a:t>
            </a:r>
            <a:r>
              <a:rPr lang="en-US" sz="1600" b="1" dirty="0">
                <a:solidFill>
                  <a:schemeClr val="bg1"/>
                </a:solidFill>
              </a:rPr>
              <a:t>associations</a:t>
            </a:r>
            <a:r>
              <a:rPr lang="en-US" sz="1600" dirty="0">
                <a:solidFill>
                  <a:schemeClr val="bg1"/>
                </a:solidFill>
              </a:rPr>
              <a:t> held in consumer memory (Image reflects my perception towards associations)</a:t>
            </a:r>
          </a:p>
        </p:txBody>
      </p:sp>
      <p:sp>
        <p:nvSpPr>
          <p:cNvPr id="14" name="Rectangle 13">
            <a:extLst>
              <a:ext uri="{FF2B5EF4-FFF2-40B4-BE49-F238E27FC236}">
                <a16:creationId xmlns:a16="http://schemas.microsoft.com/office/drawing/2014/main" id="{DF974739-FA34-4050-9ECC-0C6EDC2C5B82}"/>
              </a:ext>
            </a:extLst>
          </p:cNvPr>
          <p:cNvSpPr/>
          <p:nvPr/>
        </p:nvSpPr>
        <p:spPr>
          <a:xfrm>
            <a:off x="40260" y="-50205"/>
            <a:ext cx="4529960" cy="1754326"/>
          </a:xfrm>
          <a:prstGeom prst="rect">
            <a:avLst/>
          </a:prstGeom>
          <a:solidFill>
            <a:schemeClr val="tx1">
              <a:lumMod val="85000"/>
              <a:lumOff val="15000"/>
            </a:schemeClr>
          </a:solidFill>
        </p:spPr>
        <p:txBody>
          <a:bodyPr wrap="square">
            <a:spAutoFit/>
          </a:bodyPr>
          <a:lstStyle/>
          <a:p>
            <a:pPr lvl="1"/>
            <a:r>
              <a:rPr lang="en-US" sz="2800" b="1" dirty="0">
                <a:solidFill>
                  <a:schemeClr val="bg1"/>
                </a:solidFill>
              </a:rPr>
              <a:t>Brand awareness:</a:t>
            </a:r>
          </a:p>
          <a:p>
            <a:pPr lvl="1"/>
            <a:r>
              <a:rPr lang="en-US" sz="1600" dirty="0">
                <a:solidFill>
                  <a:schemeClr val="bg1"/>
                </a:solidFill>
              </a:rPr>
              <a:t>Related to the strength of the brand </a:t>
            </a:r>
            <a:r>
              <a:rPr lang="en-US" sz="1600" b="1" dirty="0">
                <a:solidFill>
                  <a:schemeClr val="bg1"/>
                </a:solidFill>
              </a:rPr>
              <a:t>node</a:t>
            </a:r>
            <a:r>
              <a:rPr lang="en-US" sz="1600" dirty="0">
                <a:solidFill>
                  <a:schemeClr val="bg1"/>
                </a:solidFill>
              </a:rPr>
              <a:t> or trace in memory (main word)</a:t>
            </a:r>
          </a:p>
          <a:p>
            <a:pPr lvl="1"/>
            <a:r>
              <a:rPr lang="en-US" sz="1600" dirty="0">
                <a:solidFill>
                  <a:schemeClr val="bg1"/>
                </a:solidFill>
              </a:rPr>
              <a:t>Often a step in building brand equity</a:t>
            </a:r>
          </a:p>
          <a:p>
            <a:pPr lvl="1"/>
            <a:r>
              <a:rPr lang="en-US" sz="1600" dirty="0">
                <a:solidFill>
                  <a:schemeClr val="bg1"/>
                </a:solidFill>
              </a:rPr>
              <a:t>Often come into play (Reason I will achieve equity)</a:t>
            </a:r>
          </a:p>
        </p:txBody>
      </p:sp>
    </p:spTree>
    <p:extLst>
      <p:ext uri="{BB962C8B-B14F-4D97-AF65-F5344CB8AC3E}">
        <p14:creationId xmlns:p14="http://schemas.microsoft.com/office/powerpoint/2010/main" val="261432883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40164"/>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ABA2B285-EC97-435C-B482-6F59EBF08EC5}"/>
              </a:ext>
            </a:extLst>
          </p:cNvPr>
          <p:cNvSpPr txBox="1">
            <a:spLocks/>
          </p:cNvSpPr>
          <p:nvPr/>
        </p:nvSpPr>
        <p:spPr>
          <a:xfrm>
            <a:off x="63473" y="1933904"/>
            <a:ext cx="2346435" cy="2262780"/>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sz="2800" b="1" i="0" u="none" strike="noStrike" kern="0" cap="none" spc="0" normalizeH="0" baseline="0" noProof="0" dirty="0">
                <a:ln>
                  <a:noFill/>
                </a:ln>
                <a:solidFill>
                  <a:srgbClr val="007FA3"/>
                </a:solidFill>
                <a:effectLst/>
                <a:uLnTx/>
                <a:uFillTx/>
                <a:latin typeface="Arial"/>
                <a:cs typeface="Times New Roman"/>
                <a:sym typeface="Times New Roman"/>
              </a:rPr>
              <a:t>Possible Associations with the Apple Brand Name</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15" name="Picture 14" descr="12 squiggled lines extend out from the circle, each extending to a concept that is a possible association with the Apple brand name. The 12 concepts are as follows. 1, User Friendly. 2, Expensive. 3, Apps. 4, iTunes. 5, Steve Jobs. 6, iPod. 7, Stylish. 8, Creative. 9, Cool. 10, Apple Logo. 11, Innovative. 12, iphone.">
            <a:extLst>
              <a:ext uri="{FF2B5EF4-FFF2-40B4-BE49-F238E27FC236}">
                <a16:creationId xmlns:a16="http://schemas.microsoft.com/office/drawing/2014/main" id="{4D4B7327-3E7C-48FC-A42F-F012724C2A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183" y="40164"/>
            <a:ext cx="7713353" cy="6777672"/>
          </a:xfrm>
          <a:prstGeom prst="rect">
            <a:avLst/>
          </a:prstGeom>
        </p:spPr>
      </p:pic>
    </p:spTree>
    <p:extLst>
      <p:ext uri="{BB962C8B-B14F-4D97-AF65-F5344CB8AC3E}">
        <p14:creationId xmlns:p14="http://schemas.microsoft.com/office/powerpoint/2010/main" val="103780489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40164"/>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2" descr="C:\Users\Dr.Mayar\Desktop\screen_shot_2015-09-13_at_110446_am-14FC7744EBC0EA0F8A1-thumb400.png">
            <a:extLst>
              <a:ext uri="{FF2B5EF4-FFF2-40B4-BE49-F238E27FC236}">
                <a16:creationId xmlns:a16="http://schemas.microsoft.com/office/drawing/2014/main" id="{F9FAF31F-0C2C-4BCD-B44E-9DF6ADAA594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22906"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68068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40164"/>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2" descr="C:\Users\Dr.Mayar\Desktop\Associative+Network+Example.jpg">
            <a:extLst>
              <a:ext uri="{FF2B5EF4-FFF2-40B4-BE49-F238E27FC236}">
                <a16:creationId xmlns:a16="http://schemas.microsoft.com/office/drawing/2014/main" id="{FD6C49E4-0FE2-4DBF-831A-71F9D189D01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0"/>
            <a:ext cx="98082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76703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62910" y="257179"/>
            <a:ext cx="11866179" cy="627673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7BE00B9-B9F7-4195-9FC2-C3665BE2C0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108" y="290631"/>
            <a:ext cx="11866178" cy="6276737"/>
          </a:xfrm>
          <a:prstGeom prst="rect">
            <a:avLst/>
          </a:prstGeom>
        </p:spPr>
      </p:pic>
      <p:sp>
        <p:nvSpPr>
          <p:cNvPr id="8" name="Title 1">
            <a:extLst>
              <a:ext uri="{FF2B5EF4-FFF2-40B4-BE49-F238E27FC236}">
                <a16:creationId xmlns:a16="http://schemas.microsoft.com/office/drawing/2014/main" id="{CE5FCB80-6855-4DEC-9861-BA123C2529EB}"/>
              </a:ext>
            </a:extLst>
          </p:cNvPr>
          <p:cNvSpPr txBox="1">
            <a:spLocks/>
          </p:cNvSpPr>
          <p:nvPr/>
        </p:nvSpPr>
        <p:spPr>
          <a:xfrm>
            <a:off x="5951656" y="459799"/>
            <a:ext cx="5693806" cy="450869"/>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Sources of 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9" name="Content Placeholder 2">
            <a:extLst>
              <a:ext uri="{FF2B5EF4-FFF2-40B4-BE49-F238E27FC236}">
                <a16:creationId xmlns:a16="http://schemas.microsoft.com/office/drawing/2014/main" id="{60616300-42AB-4657-A53C-BF86A516AD1A}"/>
              </a:ext>
            </a:extLst>
          </p:cNvPr>
          <p:cNvSpPr txBox="1">
            <a:spLocks/>
          </p:cNvSpPr>
          <p:nvPr/>
        </p:nvSpPr>
        <p:spPr>
          <a:xfrm>
            <a:off x="354638" y="290631"/>
            <a:ext cx="5597018" cy="4434275"/>
          </a:xfrm>
          <a:prstGeom prst="rect">
            <a:avLst/>
          </a:prstGeom>
          <a:noFill/>
          <a:ln>
            <a:noFill/>
          </a:ln>
        </p:spPr>
        <p:txBody>
          <a:bodyPr lIns="0" tIns="0" rIns="0" bIns="0" anchor="t" anchorCtr="0">
            <a:normAutofit/>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360"/>
              </a:spcBef>
              <a:spcAft>
                <a:spcPts val="0"/>
              </a:spcAft>
              <a:buClr>
                <a:srgbClr val="000000"/>
              </a:buClr>
              <a:buSzPts val="1200"/>
              <a:buFont typeface="Arial"/>
              <a:buNone/>
              <a:tabLst/>
              <a:defRPr/>
            </a:pPr>
            <a:r>
              <a:rPr kumimoji="0" lang="en-US" sz="2400" b="1" i="0" u="none" strike="noStrike" kern="0" cap="none" spc="0" normalizeH="0" baseline="0" noProof="0" dirty="0">
                <a:ln>
                  <a:noFill/>
                </a:ln>
                <a:solidFill>
                  <a:srgbClr val="000000"/>
                </a:solidFill>
                <a:effectLst/>
                <a:uLnTx/>
                <a:uFillTx/>
                <a:latin typeface="Arial"/>
                <a:cs typeface="Arial"/>
                <a:sym typeface="Arial"/>
              </a:rPr>
              <a:t>What causes brand equity to exist? How do marketers create it?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360"/>
              </a:spcBef>
              <a:spcAft>
                <a:spcPts val="0"/>
              </a:spcAft>
              <a:buClr>
                <a:srgbClr val="000000"/>
              </a:buClr>
              <a:buSzPts val="1200"/>
              <a:buFont typeface="Arial"/>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Customer-based brand equity occurs when the consumer has a </a:t>
            </a:r>
            <a:r>
              <a:rPr kumimoji="0" lang="en-US" sz="2400" b="1" i="0" u="none" strike="noStrike" kern="0" cap="none" spc="0" normalizeH="0" baseline="0" noProof="0" dirty="0">
                <a:ln>
                  <a:noFill/>
                </a:ln>
                <a:solidFill>
                  <a:srgbClr val="000000"/>
                </a:solidFill>
                <a:effectLst/>
                <a:uLnTx/>
                <a:uFillTx/>
                <a:latin typeface="Arial"/>
                <a:cs typeface="Arial"/>
                <a:sym typeface="Arial"/>
              </a:rPr>
              <a:t>high</a:t>
            </a:r>
            <a:r>
              <a:rPr kumimoji="0" lang="en-US" sz="2400" b="0" i="0" u="none" strike="noStrike" kern="0" cap="none" spc="0" normalizeH="0" baseline="0" noProof="0" dirty="0">
                <a:ln>
                  <a:noFill/>
                </a:ln>
                <a:solidFill>
                  <a:srgbClr val="000000"/>
                </a:solidFill>
                <a:effectLst/>
                <a:uLnTx/>
                <a:uFillTx/>
                <a:latin typeface="Arial"/>
                <a:cs typeface="Arial"/>
                <a:sym typeface="Arial"/>
              </a:rPr>
              <a:t> level of </a:t>
            </a:r>
            <a:r>
              <a:rPr kumimoji="0" lang="en-US" sz="2400" b="1" i="0" u="none" strike="noStrike" kern="0" cap="none" spc="0" normalizeH="0" baseline="0" noProof="0" dirty="0">
                <a:ln>
                  <a:noFill/>
                </a:ln>
                <a:solidFill>
                  <a:srgbClr val="000000"/>
                </a:solidFill>
                <a:effectLst/>
                <a:uLnTx/>
                <a:uFillTx/>
                <a:latin typeface="Arial"/>
                <a:cs typeface="Arial"/>
                <a:sym typeface="Arial"/>
              </a:rPr>
              <a:t>awareness</a:t>
            </a:r>
            <a:r>
              <a:rPr kumimoji="0" lang="en-US" sz="2400" b="0" i="0" u="none" strike="noStrike" kern="0" cap="none" spc="0" normalizeH="0" baseline="0" noProof="0" dirty="0">
                <a:ln>
                  <a:noFill/>
                </a:ln>
                <a:solidFill>
                  <a:srgbClr val="000000"/>
                </a:solidFill>
                <a:effectLst/>
                <a:uLnTx/>
                <a:uFillTx/>
                <a:latin typeface="Arial"/>
                <a:cs typeface="Arial"/>
                <a:sym typeface="Arial"/>
              </a:rPr>
              <a:t> and familiarity with the brand and </a:t>
            </a:r>
            <a:r>
              <a:rPr kumimoji="0" lang="en-US" sz="2400" b="1" i="0" u="none" strike="noStrike" kern="0" cap="none" spc="0" normalizeH="0" baseline="0" noProof="0" dirty="0">
                <a:ln>
                  <a:noFill/>
                </a:ln>
                <a:solidFill>
                  <a:srgbClr val="000000"/>
                </a:solidFill>
                <a:effectLst/>
                <a:uLnTx/>
                <a:uFillTx/>
                <a:latin typeface="Arial"/>
                <a:cs typeface="Arial"/>
                <a:sym typeface="Arial"/>
              </a:rPr>
              <a:t>holds</a:t>
            </a:r>
            <a:r>
              <a:rPr kumimoji="0" lang="en-US" sz="2400" b="0" i="0" u="none" strike="noStrike" kern="0" cap="none" spc="0" normalizeH="0" baseline="0" noProof="0" dirty="0">
                <a:ln>
                  <a:noFill/>
                </a:ln>
                <a:solidFill>
                  <a:srgbClr val="000000"/>
                </a:solidFill>
                <a:effectLst/>
                <a:uLnTx/>
                <a:uFillTx/>
                <a:latin typeface="Arial"/>
                <a:cs typeface="Arial"/>
                <a:sym typeface="Arial"/>
              </a:rPr>
              <a:t> some strong, favorable, and unique brand </a:t>
            </a:r>
            <a:r>
              <a:rPr kumimoji="0" lang="en-US" sz="2400" b="1" i="0" u="none" strike="noStrike" kern="0" cap="none" spc="0" normalizeH="0" baseline="0" noProof="0" dirty="0">
                <a:ln>
                  <a:noFill/>
                </a:ln>
                <a:solidFill>
                  <a:srgbClr val="000000"/>
                </a:solidFill>
                <a:effectLst/>
                <a:uLnTx/>
                <a:uFillTx/>
                <a:latin typeface="Arial"/>
                <a:cs typeface="Arial"/>
                <a:sym typeface="Arial"/>
              </a:rPr>
              <a:t>associations</a:t>
            </a:r>
            <a:r>
              <a:rPr kumimoji="0" lang="en-US" sz="2400" b="0" i="0" u="none" strike="noStrike" kern="0" cap="none" spc="0" normalizeH="0" baseline="0" noProof="0" dirty="0">
                <a:ln>
                  <a:noFill/>
                </a:ln>
                <a:solidFill>
                  <a:srgbClr val="000000"/>
                </a:solidFill>
                <a:effectLst/>
                <a:uLnTx/>
                <a:uFillTx/>
                <a:latin typeface="Arial"/>
                <a:cs typeface="Arial"/>
                <a:sym typeface="Arial"/>
              </a:rPr>
              <a:t> in memory.</a:t>
            </a:r>
          </a:p>
          <a:p>
            <a:pPr marL="0" marR="0" lvl="0" indent="0" algn="l" defTabSz="914400" rtl="0" eaLnBrk="1" fontAlgn="auto" latinLnBrk="0" hangingPunct="1">
              <a:lnSpc>
                <a:spcPct val="100000"/>
              </a:lnSpc>
              <a:spcBef>
                <a:spcPts val="360"/>
              </a:spcBef>
              <a:spcAft>
                <a:spcPts val="0"/>
              </a:spcAft>
              <a:buClr>
                <a:srgbClr val="000000"/>
              </a:buClr>
              <a:buSzPts val="1200"/>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4113418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62910" y="257179"/>
            <a:ext cx="11866179" cy="627673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47FA342-AB5B-4410-8813-5C2E085DE39D}"/>
              </a:ext>
            </a:extLst>
          </p:cNvPr>
          <p:cNvPicPr>
            <a:picLocks noChangeAspect="1"/>
          </p:cNvPicPr>
          <p:nvPr/>
        </p:nvPicPr>
        <p:blipFill>
          <a:blip r:embed="rId2"/>
          <a:stretch>
            <a:fillRect/>
          </a:stretch>
        </p:blipFill>
        <p:spPr>
          <a:xfrm>
            <a:off x="1539505" y="324084"/>
            <a:ext cx="8419306" cy="2456901"/>
          </a:xfrm>
          <a:prstGeom prst="rect">
            <a:avLst/>
          </a:prstGeom>
        </p:spPr>
      </p:pic>
      <p:sp>
        <p:nvSpPr>
          <p:cNvPr id="11" name="Content Placeholder 2">
            <a:extLst>
              <a:ext uri="{FF2B5EF4-FFF2-40B4-BE49-F238E27FC236}">
                <a16:creationId xmlns:a16="http://schemas.microsoft.com/office/drawing/2014/main" id="{F3FF575A-4D17-4A42-ADE1-7696382A62D3}"/>
              </a:ext>
            </a:extLst>
          </p:cNvPr>
          <p:cNvSpPr txBox="1">
            <a:spLocks/>
          </p:cNvSpPr>
          <p:nvPr/>
        </p:nvSpPr>
        <p:spPr>
          <a:xfrm>
            <a:off x="654368" y="1959147"/>
            <a:ext cx="5956639" cy="4256440"/>
          </a:xfrm>
          <a:prstGeom prst="rect">
            <a:avLst/>
          </a:prstGeom>
          <a:noFill/>
          <a:ln>
            <a:noFill/>
          </a:ln>
        </p:spPr>
        <p:txBody>
          <a:bodyPr lIns="0" tIns="0" rIns="0" bIns="0" anchor="t" anchorCtr="0">
            <a:noAutofit/>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indent="0" algn="just">
              <a:spcBef>
                <a:spcPts val="360"/>
              </a:spcBef>
              <a:buClr>
                <a:schemeClr val="dk1"/>
              </a:buClr>
              <a:buSzPts val="1200"/>
              <a:buFont typeface="Arial"/>
              <a:buNone/>
            </a:pPr>
            <a:r>
              <a:rPr lang="en-US" kern="0" dirty="0">
                <a:latin typeface="Times New Roman" panose="02020603050405020304" pitchFamily="18" charset="0"/>
                <a:cs typeface="Times New Roman" panose="02020603050405020304" pitchFamily="18" charset="0"/>
              </a:rPr>
              <a:t>Many consumer decisions are made at the </a:t>
            </a:r>
            <a:r>
              <a:rPr lang="en-US" b="1" kern="0" dirty="0">
                <a:latin typeface="Times New Roman" panose="02020603050405020304" pitchFamily="18" charset="0"/>
                <a:cs typeface="Times New Roman" panose="02020603050405020304" pitchFamily="18" charset="0"/>
              </a:rPr>
              <a:t>point of sale</a:t>
            </a:r>
            <a:r>
              <a:rPr lang="en-US" kern="0" dirty="0">
                <a:latin typeface="Times New Roman" panose="02020603050405020304" pitchFamily="18" charset="0"/>
                <a:cs typeface="Times New Roman" panose="02020603050405020304" pitchFamily="18" charset="0"/>
              </a:rPr>
              <a:t>, where the brand name, logo, packaging, and so on will be physically present and visible, hence </a:t>
            </a:r>
            <a:r>
              <a:rPr lang="en-US" b="1" kern="0" dirty="0">
                <a:solidFill>
                  <a:srgbClr val="FF0000"/>
                </a:solidFill>
                <a:latin typeface="Times New Roman" panose="02020603050405020304" pitchFamily="18" charset="0"/>
                <a:cs typeface="Times New Roman" panose="02020603050405020304" pitchFamily="18" charset="0"/>
              </a:rPr>
              <a:t>brand recognition </a:t>
            </a:r>
            <a:r>
              <a:rPr lang="en-US" b="1" kern="0" dirty="0">
                <a:latin typeface="Times New Roman" panose="02020603050405020304" pitchFamily="18" charset="0"/>
                <a:cs typeface="Times New Roman" panose="02020603050405020304" pitchFamily="18" charset="0"/>
              </a:rPr>
              <a:t>is very important. </a:t>
            </a:r>
          </a:p>
          <a:p>
            <a:pPr indent="-342900" algn="just">
              <a:spcBef>
                <a:spcPts val="360"/>
              </a:spcBef>
              <a:buClr>
                <a:schemeClr val="dk1"/>
              </a:buClr>
              <a:buSzPts val="1200"/>
            </a:pPr>
            <a:endParaRPr lang="en-US" b="1" kern="0" dirty="0">
              <a:latin typeface="Times New Roman" panose="02020603050405020304" pitchFamily="18" charset="0"/>
              <a:cs typeface="Times New Roman" panose="02020603050405020304" pitchFamily="18" charset="0"/>
            </a:endParaRPr>
          </a:p>
          <a:p>
            <a:pPr marL="0" indent="0" algn="just">
              <a:spcBef>
                <a:spcPts val="360"/>
              </a:spcBef>
              <a:buClr>
                <a:schemeClr val="dk1"/>
              </a:buClr>
              <a:buSzPts val="1200"/>
              <a:buFont typeface="Arial"/>
              <a:buNone/>
            </a:pPr>
            <a:r>
              <a:rPr lang="en-US" kern="0" dirty="0">
                <a:latin typeface="Times New Roman" panose="02020603050405020304" pitchFamily="18" charset="0"/>
                <a:cs typeface="Times New Roman" panose="02020603050405020304" pitchFamily="18" charset="0"/>
              </a:rPr>
              <a:t>If consumer decisions are mostly made in settings </a:t>
            </a:r>
            <a:r>
              <a:rPr lang="en-US" b="1" kern="0" dirty="0">
                <a:latin typeface="Times New Roman" panose="02020603050405020304" pitchFamily="18" charset="0"/>
                <a:cs typeface="Times New Roman" panose="02020603050405020304" pitchFamily="18" charset="0"/>
              </a:rPr>
              <a:t>away from the point of purchase</a:t>
            </a:r>
            <a:r>
              <a:rPr lang="en-US" kern="0" dirty="0">
                <a:latin typeface="Times New Roman" panose="02020603050405020304" pitchFamily="18" charset="0"/>
                <a:cs typeface="Times New Roman" panose="02020603050405020304" pitchFamily="18" charset="0"/>
              </a:rPr>
              <a:t>, on the other hand, then </a:t>
            </a:r>
            <a:r>
              <a:rPr lang="en-US" b="1" kern="0" dirty="0">
                <a:solidFill>
                  <a:srgbClr val="FF0000"/>
                </a:solidFill>
                <a:latin typeface="Times New Roman" panose="02020603050405020304" pitchFamily="18" charset="0"/>
                <a:cs typeface="Times New Roman" panose="02020603050405020304" pitchFamily="18" charset="0"/>
              </a:rPr>
              <a:t>brand recall </a:t>
            </a:r>
            <a:r>
              <a:rPr lang="en-US" kern="0" dirty="0">
                <a:latin typeface="Times New Roman" panose="02020603050405020304" pitchFamily="18" charset="0"/>
                <a:cs typeface="Times New Roman" panose="02020603050405020304" pitchFamily="18" charset="0"/>
              </a:rPr>
              <a:t>will be more important. ex. service and online</a:t>
            </a:r>
          </a:p>
        </p:txBody>
      </p:sp>
      <p:pic>
        <p:nvPicPr>
          <p:cNvPr id="12" name="Picture 11">
            <a:extLst>
              <a:ext uri="{FF2B5EF4-FFF2-40B4-BE49-F238E27FC236}">
                <a16:creationId xmlns:a16="http://schemas.microsoft.com/office/drawing/2014/main" id="{BBA38406-76A6-457C-91AD-3F06263A479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297438" y="2837794"/>
            <a:ext cx="3675362" cy="3639312"/>
          </a:xfrm>
          <a:prstGeom prst="rect">
            <a:avLst/>
          </a:prstGeom>
        </p:spPr>
      </p:pic>
    </p:spTree>
    <p:extLst>
      <p:ext uri="{BB962C8B-B14F-4D97-AF65-F5344CB8AC3E}">
        <p14:creationId xmlns:p14="http://schemas.microsoft.com/office/powerpoint/2010/main" val="62983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3582" y="199697"/>
            <a:ext cx="11598516" cy="62010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itle 1">
            <a:extLst>
              <a:ext uri="{FF2B5EF4-FFF2-40B4-BE49-F238E27FC236}">
                <a16:creationId xmlns:a16="http://schemas.microsoft.com/office/drawing/2014/main" id="{D52AF460-D603-4F1F-B643-5ECA3A393E2A}"/>
              </a:ext>
            </a:extLst>
          </p:cNvPr>
          <p:cNvSpPr txBox="1">
            <a:spLocks/>
          </p:cNvSpPr>
          <p:nvPr/>
        </p:nvSpPr>
        <p:spPr>
          <a:xfrm>
            <a:off x="804041" y="537652"/>
            <a:ext cx="8229600" cy="703050"/>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600" b="1" i="0" u="none" strike="noStrike" kern="0" cap="none" spc="0" normalizeH="0" baseline="0" noProof="0" dirty="0">
                <a:ln>
                  <a:noFill/>
                </a:ln>
                <a:solidFill>
                  <a:srgbClr val="007FA3"/>
                </a:solidFill>
                <a:effectLst/>
                <a:uLnTx/>
                <a:uFillTx/>
                <a:latin typeface="Arial"/>
                <a:cs typeface="Times New Roman"/>
                <a:sym typeface="Times New Roman"/>
              </a:rPr>
              <a:t>Brand Awareness </a:t>
            </a:r>
            <a:endParaRPr kumimoji="0" lang="en-IN" sz="2000" b="0"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9" name="Content Placeholder 2">
            <a:extLst>
              <a:ext uri="{FF2B5EF4-FFF2-40B4-BE49-F238E27FC236}">
                <a16:creationId xmlns:a16="http://schemas.microsoft.com/office/drawing/2014/main" id="{BA95E8C1-5E48-4A57-90FB-C8B456F4D22C}"/>
              </a:ext>
            </a:extLst>
          </p:cNvPr>
          <p:cNvSpPr txBox="1">
            <a:spLocks/>
          </p:cNvSpPr>
          <p:nvPr/>
        </p:nvSpPr>
        <p:spPr>
          <a:xfrm>
            <a:off x="483916" y="1660140"/>
            <a:ext cx="6290091" cy="4637440"/>
          </a:xfrm>
          <a:prstGeom prst="rect">
            <a:avLst/>
          </a:prstGeom>
          <a:noFill/>
          <a:ln>
            <a:noFill/>
          </a:ln>
        </p:spPr>
        <p:txBody>
          <a:bodyPr lIns="0" tIns="0" rIns="0" bIns="0" anchor="t" anchorCtr="0">
            <a:noAutofit/>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801450" marR="0" lvl="1" indent="-342900" algn="l" defTabSz="914400" rtl="0" eaLnBrk="1" fontAlgn="auto" latinLnBrk="0" hangingPunct="1">
              <a:lnSpc>
                <a:spcPct val="100000"/>
              </a:lnSpc>
              <a:spcBef>
                <a:spcPts val="600"/>
              </a:spcBef>
              <a:spcAft>
                <a:spcPts val="0"/>
              </a:spcAft>
              <a:buClr>
                <a:srgbClr val="007FA3"/>
              </a:buClr>
              <a:buSzPct val="100000"/>
              <a:buFont typeface="Arial"/>
              <a:buAutoNum type="arabicPeriod"/>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Brand recognition:</a:t>
            </a:r>
          </a:p>
          <a:p>
            <a:pPr marL="458550" marR="0" lvl="1" indent="0" algn="l" defTabSz="914400" rtl="0" eaLnBrk="1" fontAlgn="auto" latinLnBrk="0" hangingPunct="1">
              <a:lnSpc>
                <a:spcPct val="100000"/>
              </a:lnSpc>
              <a:spcBef>
                <a:spcPts val="600"/>
              </a:spcBef>
              <a:spcAft>
                <a:spcPts val="0"/>
              </a:spcAft>
              <a:buClr>
                <a:srgbClr val="007FA3"/>
              </a:buClr>
              <a:buSzPct val="1000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Consumer’s ability to confirm </a:t>
            </a:r>
            <a:r>
              <a:rPr kumimoji="0" lang="en-US" sz="2000" b="1" i="0" u="none" strike="noStrike" kern="0" cap="none" spc="0" normalizeH="0" baseline="0" noProof="0" dirty="0">
                <a:ln>
                  <a:noFill/>
                </a:ln>
                <a:solidFill>
                  <a:srgbClr val="000000"/>
                </a:solidFill>
                <a:effectLst/>
                <a:uLnTx/>
                <a:uFillTx/>
                <a:latin typeface="Arial"/>
                <a:cs typeface="Arial"/>
                <a:sym typeface="Arial"/>
              </a:rPr>
              <a:t>prior exposure</a:t>
            </a:r>
            <a:r>
              <a:rPr kumimoji="0" lang="en-US" sz="2000" b="0" i="0" u="none" strike="noStrike" kern="0" cap="none" spc="0" normalizeH="0" baseline="0" noProof="0" dirty="0">
                <a:ln>
                  <a:noFill/>
                </a:ln>
                <a:solidFill>
                  <a:srgbClr val="000000"/>
                </a:solidFill>
                <a:effectLst/>
                <a:uLnTx/>
                <a:uFillTx/>
                <a:latin typeface="Arial"/>
                <a:cs typeface="Arial"/>
                <a:sym typeface="Arial"/>
              </a:rPr>
              <a:t> to the brand when given the brand as a cue</a:t>
            </a:r>
          </a:p>
          <a:p>
            <a:pPr marL="458550" marR="0" lvl="1" indent="0" algn="l" defTabSz="914400" rtl="0" eaLnBrk="1" fontAlgn="auto" latinLnBrk="0" hangingPunct="1">
              <a:lnSpc>
                <a:spcPct val="100000"/>
              </a:lnSpc>
              <a:spcBef>
                <a:spcPts val="600"/>
              </a:spcBef>
              <a:spcAft>
                <a:spcPts val="0"/>
              </a:spcAft>
              <a:buClr>
                <a:srgbClr val="007FA3"/>
              </a:buClr>
              <a:buSzPct val="100000"/>
              <a:buFont typeface="Arial"/>
              <a:buNone/>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458550" marR="0" lvl="1" indent="0" algn="l" defTabSz="914400" rtl="0" eaLnBrk="1" fontAlgn="auto" latinLnBrk="0" hangingPunct="1">
              <a:lnSpc>
                <a:spcPct val="100000"/>
              </a:lnSpc>
              <a:spcBef>
                <a:spcPts val="600"/>
              </a:spcBef>
              <a:spcAft>
                <a:spcPts val="0"/>
              </a:spcAft>
              <a:buClr>
                <a:srgbClr val="007FA3"/>
              </a:buClr>
              <a:buSzPct val="100000"/>
              <a:buFont typeface="Arial"/>
              <a:buNone/>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2. Brand recall:</a:t>
            </a:r>
          </a:p>
          <a:p>
            <a:pPr marL="458550" marR="0" lvl="1" indent="0" algn="l" defTabSz="914400" rtl="0" eaLnBrk="1" fontAlgn="auto" latinLnBrk="0" hangingPunct="1">
              <a:lnSpc>
                <a:spcPct val="100000"/>
              </a:lnSpc>
              <a:spcBef>
                <a:spcPts val="600"/>
              </a:spcBef>
              <a:spcAft>
                <a:spcPts val="0"/>
              </a:spcAft>
              <a:buClr>
                <a:srgbClr val="007FA3"/>
              </a:buClr>
              <a:buSzPct val="100000"/>
              <a:buFont typeface="Arial"/>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Consumers’ ability to </a:t>
            </a: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rPr>
              <a:t>retrieve the brand from memory </a:t>
            </a:r>
            <a:r>
              <a:rPr kumimoji="0" lang="en-US" sz="2000" b="0" i="0" u="none" strike="noStrike" kern="0" cap="none" spc="0" normalizeH="0" baseline="0" noProof="0" dirty="0">
                <a:ln>
                  <a:noFill/>
                </a:ln>
                <a:solidFill>
                  <a:srgbClr val="000000"/>
                </a:solidFill>
                <a:effectLst/>
                <a:uLnTx/>
                <a:uFillTx/>
                <a:latin typeface="Arial"/>
                <a:cs typeface="Arial"/>
                <a:sym typeface="Arial"/>
              </a:rPr>
              <a:t>when given:</a:t>
            </a:r>
          </a:p>
          <a:p>
            <a:pPr marL="1600200" marR="0" lvl="3" indent="-230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The product category</a:t>
            </a:r>
          </a:p>
          <a:p>
            <a:pPr marL="1600200" marR="0" lvl="3" indent="-230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The needs fulfilled by the category, or</a:t>
            </a:r>
          </a:p>
          <a:p>
            <a:pPr marL="1600200" marR="0" lvl="3" indent="-230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 purchase or usage situation as a cue</a:t>
            </a:r>
          </a:p>
        </p:txBody>
      </p:sp>
      <p:pic>
        <p:nvPicPr>
          <p:cNvPr id="13" name="Picture 12">
            <a:extLst>
              <a:ext uri="{FF2B5EF4-FFF2-40B4-BE49-F238E27FC236}">
                <a16:creationId xmlns:a16="http://schemas.microsoft.com/office/drawing/2014/main" id="{F2E04933-CE34-4FDE-8D57-D3EEB65E92C6}"/>
              </a:ext>
            </a:extLst>
          </p:cNvPr>
          <p:cNvPicPr>
            <a:picLocks noChangeAspect="1"/>
          </p:cNvPicPr>
          <p:nvPr/>
        </p:nvPicPr>
        <p:blipFill>
          <a:blip r:embed="rId2"/>
          <a:stretch>
            <a:fillRect/>
          </a:stretch>
        </p:blipFill>
        <p:spPr>
          <a:xfrm>
            <a:off x="7074342" y="990069"/>
            <a:ext cx="4550694" cy="2873587"/>
          </a:xfrm>
          <a:prstGeom prst="rect">
            <a:avLst/>
          </a:prstGeom>
        </p:spPr>
      </p:pic>
      <p:pic>
        <p:nvPicPr>
          <p:cNvPr id="14" name="Picture 13">
            <a:extLst>
              <a:ext uri="{FF2B5EF4-FFF2-40B4-BE49-F238E27FC236}">
                <a16:creationId xmlns:a16="http://schemas.microsoft.com/office/drawing/2014/main" id="{C0BAE1D3-6BD9-484B-9006-F2D9A241D688}"/>
              </a:ext>
            </a:extLst>
          </p:cNvPr>
          <p:cNvPicPr>
            <a:picLocks noChangeAspect="1"/>
          </p:cNvPicPr>
          <p:nvPr/>
        </p:nvPicPr>
        <p:blipFill>
          <a:blip r:embed="rId3"/>
          <a:stretch>
            <a:fillRect/>
          </a:stretch>
        </p:blipFill>
        <p:spPr>
          <a:xfrm>
            <a:off x="7404100" y="4109766"/>
            <a:ext cx="3548382" cy="2211492"/>
          </a:xfrm>
          <a:prstGeom prst="rect">
            <a:avLst/>
          </a:prstGeom>
        </p:spPr>
      </p:pic>
    </p:spTree>
    <p:extLst>
      <p:ext uri="{BB962C8B-B14F-4D97-AF65-F5344CB8AC3E}">
        <p14:creationId xmlns:p14="http://schemas.microsoft.com/office/powerpoint/2010/main" val="13530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3268" y="199697"/>
            <a:ext cx="11729545" cy="64953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Online Media 3" title="مولتو ماجنم - باظظ خالص">
            <a:hlinkClick r:id="" action="ppaction://media"/>
            <a:extLst>
              <a:ext uri="{FF2B5EF4-FFF2-40B4-BE49-F238E27FC236}">
                <a16:creationId xmlns:a16="http://schemas.microsoft.com/office/drawing/2014/main" id="{3BC3275A-7C93-40B1-BD17-D09BB8E47E2F}"/>
              </a:ext>
            </a:extLst>
          </p:cNvPr>
          <p:cNvPicPr>
            <a:picLocks noRot="1" noChangeAspect="1"/>
          </p:cNvPicPr>
          <p:nvPr>
            <a:videoFile r:link="rId1"/>
          </p:nvPr>
        </p:nvPicPr>
        <p:blipFill>
          <a:blip r:embed="rId3"/>
          <a:stretch>
            <a:fillRect/>
          </a:stretch>
        </p:blipFill>
        <p:spPr>
          <a:xfrm>
            <a:off x="203200" y="215371"/>
            <a:ext cx="11729545" cy="6427258"/>
          </a:xfrm>
          <a:prstGeom prst="rect">
            <a:avLst/>
          </a:prstGeom>
          <a:noFill/>
          <a:ln>
            <a:noFill/>
          </a:ln>
        </p:spPr>
      </p:pic>
    </p:spTree>
    <p:extLst>
      <p:ext uri="{BB962C8B-B14F-4D97-AF65-F5344CB8AC3E}">
        <p14:creationId xmlns:p14="http://schemas.microsoft.com/office/powerpoint/2010/main" val="2786641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3268" y="199697"/>
            <a:ext cx="11729545" cy="64953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3" title="اتصالات من &amp;amp;e شبكة سابقة بكتير - أحمد عز">
            <a:hlinkClick r:id="" action="ppaction://media"/>
            <a:extLst>
              <a:ext uri="{FF2B5EF4-FFF2-40B4-BE49-F238E27FC236}">
                <a16:creationId xmlns:a16="http://schemas.microsoft.com/office/drawing/2014/main" id="{DF8223AF-BA56-4769-A10C-18B465D9B19B}"/>
              </a:ext>
            </a:extLst>
          </p:cNvPr>
          <p:cNvPicPr>
            <a:picLocks noRot="1" noChangeAspect="1"/>
          </p:cNvPicPr>
          <p:nvPr>
            <a:videoFile r:link="rId1"/>
          </p:nvPr>
        </p:nvPicPr>
        <p:blipFill>
          <a:blip r:embed="rId3"/>
          <a:stretch>
            <a:fillRect/>
          </a:stretch>
        </p:blipFill>
        <p:spPr>
          <a:xfrm>
            <a:off x="657198" y="294290"/>
            <a:ext cx="10893671" cy="6364013"/>
          </a:xfrm>
          <a:prstGeom prst="rect">
            <a:avLst/>
          </a:prstGeom>
          <a:noFill/>
          <a:ln>
            <a:noFill/>
          </a:ln>
        </p:spPr>
      </p:pic>
    </p:spTree>
    <p:extLst>
      <p:ext uri="{BB962C8B-B14F-4D97-AF65-F5344CB8AC3E}">
        <p14:creationId xmlns:p14="http://schemas.microsoft.com/office/powerpoint/2010/main" val="30783153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5200" y="911073"/>
            <a:ext cx="10665625" cy="548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57083" y="-97255"/>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5" y="614160"/>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032389" y="99604"/>
            <a:ext cx="8311308" cy="556833"/>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4000" b="1" i="0" u="none" strike="noStrike" kern="0" cap="none" spc="0" normalizeH="0" baseline="0" noProof="0" dirty="0">
                <a:ln>
                  <a:noFill/>
                </a:ln>
                <a:solidFill>
                  <a:srgbClr val="007FA3"/>
                </a:solidFill>
                <a:effectLst/>
                <a:uLnTx/>
                <a:uFillTx/>
                <a:latin typeface="Arial"/>
                <a:cs typeface="Times New Roman"/>
                <a:sym typeface="Times New Roman"/>
              </a:rPr>
              <a:t>Brand Awareness </a:t>
            </a:r>
          </a:p>
        </p:txBody>
      </p:sp>
      <p:sp>
        <p:nvSpPr>
          <p:cNvPr id="10" name="Content Placeholder 3">
            <a:extLst>
              <a:ext uri="{FF2B5EF4-FFF2-40B4-BE49-F238E27FC236}">
                <a16:creationId xmlns:a16="http://schemas.microsoft.com/office/drawing/2014/main" id="{FE2E1795-E2DD-4797-8854-554D01EEA0A1}"/>
              </a:ext>
            </a:extLst>
          </p:cNvPr>
          <p:cNvSpPr txBox="1">
            <a:spLocks/>
          </p:cNvSpPr>
          <p:nvPr/>
        </p:nvSpPr>
        <p:spPr>
          <a:xfrm>
            <a:off x="1387366" y="911073"/>
            <a:ext cx="10331668" cy="5472486"/>
          </a:xfrm>
          <a:prstGeom prst="rect">
            <a:avLst/>
          </a:prstGeom>
          <a:noFill/>
          <a:ln>
            <a:noFill/>
          </a:ln>
        </p:spPr>
        <p:txBody>
          <a:bodyPr lIns="91425" tIns="91425" rIns="91425" bIns="91425" anchor="t" anchorCtr="0">
            <a:noAutofit/>
          </a:bodyPr>
          <a:lstStyle>
            <a:defPPr marR="0" lvl="0" algn="l" rtl="0">
              <a:lnSpc>
                <a:spcPct val="100000"/>
              </a:lnSpc>
              <a:spcBef>
                <a:spcPts val="0"/>
              </a:spcBef>
              <a:spcAft>
                <a:spcPts val="0"/>
              </a:spcAft>
            </a:defPPr>
            <a:lvl1pPr marL="256032" marR="0" lvl="0" indent="-154432" algn="l" rtl="0">
              <a:lnSpc>
                <a:spcPct val="100000"/>
              </a:lnSpc>
              <a:spcBef>
                <a:spcPts val="15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lnSpc>
                <a:spcPct val="100000"/>
              </a:lnSpc>
              <a:spcBef>
                <a:spcPts val="600"/>
              </a:spcBef>
              <a:spcAft>
                <a:spcPts val="0"/>
              </a:spcAft>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lnSpc>
                <a:spcPct val="100000"/>
              </a:lnSpc>
              <a:spcBef>
                <a:spcPts val="6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Anything that causes consumers to experience one of a brand’s element can increase familiarity and </a:t>
            </a:r>
            <a:r>
              <a:rPr kumimoji="0" lang="en-US" sz="2000" b="0" i="0" u="sng" strike="noStrike" kern="0" cap="none" spc="0" normalizeH="0" baseline="0" noProof="0" dirty="0">
                <a:ln>
                  <a:noFill/>
                </a:ln>
                <a:solidFill>
                  <a:srgbClr val="000000"/>
                </a:solidFill>
                <a:effectLst/>
                <a:uLnTx/>
                <a:uFillTx/>
                <a:latin typeface="Arial"/>
                <a:cs typeface="Arial"/>
                <a:sym typeface="Arial"/>
              </a:rPr>
              <a:t>awareness</a:t>
            </a:r>
            <a:r>
              <a:rPr kumimoji="0" lang="en-US" sz="2000" b="0" i="0" u="none" strike="noStrike" kern="0" cap="none" spc="0" normalizeH="0" baseline="0" noProof="0" dirty="0">
                <a:ln>
                  <a:noFill/>
                </a:ln>
                <a:solidFill>
                  <a:srgbClr val="000000"/>
                </a:solidFill>
                <a:effectLst/>
                <a:uLnTx/>
                <a:uFillTx/>
                <a:latin typeface="Arial"/>
                <a:cs typeface="Arial"/>
                <a:sym typeface="Arial"/>
              </a:rPr>
              <a:t> of that brand element:</a:t>
            </a:r>
          </a:p>
          <a:p>
            <a:pPr marL="742950" marR="0" lvl="1" indent="-18415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sng" strike="noStrike" kern="0" cap="none" spc="0" normalizeH="0" baseline="0" noProof="0" dirty="0">
                <a:ln>
                  <a:noFill/>
                </a:ln>
                <a:solidFill>
                  <a:srgbClr val="000000"/>
                </a:solidFill>
                <a:effectLst/>
                <a:uLnTx/>
                <a:uFillTx/>
                <a:latin typeface="Arial"/>
                <a:cs typeface="Arial"/>
                <a:sym typeface="Arial"/>
              </a:rPr>
              <a:t>Name, symbol, logo, character, packaging, or slogan, </a:t>
            </a:r>
            <a:r>
              <a:rPr kumimoji="0" lang="en-US" sz="2000" b="0" i="0" u="none" strike="noStrike" kern="0" cap="none" spc="0" normalizeH="0" baseline="0" noProof="0" dirty="0">
                <a:ln>
                  <a:noFill/>
                </a:ln>
                <a:solidFill>
                  <a:srgbClr val="000000"/>
                </a:solidFill>
                <a:effectLst/>
                <a:uLnTx/>
                <a:uFillTx/>
                <a:latin typeface="Arial"/>
                <a:cs typeface="Arial"/>
                <a:sym typeface="Arial"/>
              </a:rPr>
              <a:t>including advertising and promotion, sponsorship and event marketing, publicity and public relations, and outdoor advertising</a:t>
            </a: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000" b="1" i="0" u="sng" strike="noStrike" kern="0" cap="none" spc="0" normalizeH="0" baseline="0" noProof="0" dirty="0">
                <a:ln>
                  <a:noFill/>
                </a:ln>
                <a:solidFill>
                  <a:srgbClr val="000000"/>
                </a:solidFill>
                <a:effectLst/>
                <a:uLnTx/>
                <a:uFillTx/>
                <a:latin typeface="Arial"/>
                <a:cs typeface="Arial"/>
                <a:sym typeface="Arial"/>
              </a:rPr>
              <a:t>Repetition</a:t>
            </a:r>
            <a:r>
              <a:rPr kumimoji="0" lang="en-US" sz="2000" b="1" i="0" u="none" strike="noStrike" kern="0" cap="none" spc="0" normalizeH="0" baseline="0" noProof="0" dirty="0">
                <a:ln>
                  <a:noFill/>
                </a:ln>
                <a:solidFill>
                  <a:srgbClr val="000000"/>
                </a:solidFill>
                <a:effectLst/>
                <a:uLnTx/>
                <a:uFillTx/>
                <a:latin typeface="Arial"/>
                <a:cs typeface="Arial"/>
                <a:sym typeface="Arial"/>
              </a:rPr>
              <a:t> increases Recognizability:</a:t>
            </a:r>
          </a:p>
          <a:p>
            <a:pPr marL="742950" marR="0" lvl="1" indent="-18415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But improving brand recall also requires linkages in memory to product aspects</a:t>
            </a:r>
          </a:p>
          <a:p>
            <a:pPr marL="141732" marR="0" lvl="0" indent="-171450" algn="l" defTabSz="914400" rtl="0" eaLnBrk="1" fontAlgn="auto" latinLnBrk="0" hangingPunct="1">
              <a:lnSpc>
                <a:spcPct val="100000"/>
              </a:lnSpc>
              <a:spcBef>
                <a:spcPts val="1500"/>
              </a:spcBef>
              <a:spcAft>
                <a:spcPts val="0"/>
              </a:spcAft>
              <a:buClr>
                <a:srgbClr val="007FA3"/>
              </a:buClr>
              <a:buSzPct val="100000"/>
              <a:buFontTx/>
              <a:buChar char="•"/>
              <a:tabLst/>
              <a:defRPr/>
            </a:pPr>
            <a:r>
              <a:rPr kumimoji="0" lang="en-IN" altLang="ar-EG" sz="2000" b="1" i="0" u="none" strike="noStrike" kern="0" cap="none" spc="0" normalizeH="0" baseline="0" noProof="0" dirty="0">
                <a:ln>
                  <a:noFill/>
                </a:ln>
                <a:solidFill>
                  <a:srgbClr val="000000"/>
                </a:solidFill>
                <a:effectLst/>
                <a:uLnTx/>
                <a:uFillTx/>
                <a:latin typeface="Arial"/>
                <a:cs typeface="Arial"/>
                <a:sym typeface="Arial"/>
              </a:rPr>
              <a:t>Advantages of brand awareness</a:t>
            </a:r>
          </a:p>
          <a:p>
            <a:pPr marL="1085850" marR="0" lvl="2"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IN" altLang="ar-EG" sz="2000" b="0" i="0" u="none" strike="noStrike" kern="0" cap="none" spc="0" normalizeH="0" baseline="0" noProof="0" dirty="0">
                <a:ln>
                  <a:noFill/>
                </a:ln>
                <a:solidFill>
                  <a:srgbClr val="000000"/>
                </a:solidFill>
                <a:effectLst/>
                <a:uLnTx/>
                <a:uFillTx/>
                <a:latin typeface="Arial"/>
                <a:cs typeface="Arial"/>
                <a:sym typeface="Arial"/>
              </a:rPr>
              <a:t>Learning advantages</a:t>
            </a:r>
          </a:p>
          <a:p>
            <a:pPr marL="1085850" marR="0" lvl="2"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IN" altLang="ar-EG" sz="2000" b="0" i="0" u="none" strike="noStrike" kern="0" cap="none" spc="0" normalizeH="0" baseline="0" noProof="0" dirty="0">
                <a:ln>
                  <a:noFill/>
                </a:ln>
                <a:solidFill>
                  <a:srgbClr val="000000"/>
                </a:solidFill>
                <a:effectLst/>
                <a:uLnTx/>
                <a:uFillTx/>
                <a:latin typeface="Arial"/>
                <a:cs typeface="Arial"/>
                <a:sym typeface="Arial"/>
              </a:rPr>
              <a:t>Consideration advantages</a:t>
            </a:r>
          </a:p>
          <a:p>
            <a:pPr marL="1085850" marR="0" lvl="2"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IN" altLang="ar-EG" sz="2000" b="0" i="0" u="none" strike="noStrike" kern="0" cap="none" spc="0" normalizeH="0" baseline="0" noProof="0" dirty="0">
                <a:ln>
                  <a:noFill/>
                </a:ln>
                <a:solidFill>
                  <a:srgbClr val="000000"/>
                </a:solidFill>
                <a:effectLst/>
                <a:uLnTx/>
                <a:uFillTx/>
                <a:latin typeface="Arial"/>
                <a:cs typeface="Arial"/>
                <a:sym typeface="Arial"/>
              </a:rPr>
              <a:t>Choice advantages</a:t>
            </a:r>
          </a:p>
          <a:p>
            <a:pPr marL="1085850" marR="0" lvl="2"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US" altLang="ar-EG" sz="2000" b="0" i="0" u="none" strike="noStrike" kern="0" cap="none" spc="0" normalizeH="0" baseline="0" noProof="0" dirty="0">
                <a:ln>
                  <a:noFill/>
                </a:ln>
                <a:solidFill>
                  <a:srgbClr val="000000"/>
                </a:solidFill>
                <a:effectLst/>
                <a:uLnTx/>
                <a:uFillTx/>
                <a:latin typeface="Arial"/>
                <a:cs typeface="Arial"/>
                <a:sym typeface="Arial"/>
              </a:rPr>
              <a:t>The elaboration- likelihood model</a:t>
            </a:r>
          </a:p>
          <a:p>
            <a:pPr marL="1543050" marR="0" lvl="3"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US" altLang="ar-EG" sz="2000" b="0" i="0" u="none" strike="noStrike" kern="0" cap="none" spc="0" normalizeH="0" baseline="0" noProof="0" dirty="0">
                <a:ln>
                  <a:noFill/>
                </a:ln>
                <a:solidFill>
                  <a:srgbClr val="000000"/>
                </a:solidFill>
                <a:effectLst/>
                <a:uLnTx/>
                <a:uFillTx/>
                <a:latin typeface="Arial"/>
                <a:cs typeface="Arial"/>
                <a:sym typeface="Arial"/>
              </a:rPr>
              <a:t>Consumer purchase motivation</a:t>
            </a:r>
          </a:p>
          <a:p>
            <a:pPr marL="1543050" marR="0" lvl="3" indent="-171450" algn="l" defTabSz="914400" rtl="0" eaLnBrk="1" fontAlgn="auto" latinLnBrk="0" hangingPunct="1">
              <a:lnSpc>
                <a:spcPct val="100000"/>
              </a:lnSpc>
              <a:spcBef>
                <a:spcPts val="600"/>
              </a:spcBef>
              <a:spcAft>
                <a:spcPts val="0"/>
              </a:spcAft>
              <a:buClr>
                <a:srgbClr val="007FA3"/>
              </a:buClr>
              <a:buSzPct val="100000"/>
              <a:buFontTx/>
              <a:buChar char="•"/>
              <a:tabLst/>
              <a:defRPr/>
            </a:pPr>
            <a:r>
              <a:rPr kumimoji="0" lang="en-US" altLang="ar-EG" sz="2000" b="0" i="0" u="none" strike="noStrike" kern="0" cap="none" spc="0" normalizeH="0" baseline="0" noProof="0" dirty="0">
                <a:ln>
                  <a:noFill/>
                </a:ln>
                <a:solidFill>
                  <a:srgbClr val="000000"/>
                </a:solidFill>
                <a:effectLst/>
                <a:uLnTx/>
                <a:uFillTx/>
                <a:latin typeface="Arial"/>
                <a:cs typeface="Arial"/>
                <a:sym typeface="Arial"/>
              </a:rPr>
              <a:t>Consumer purchase ability</a:t>
            </a: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1143000" marR="0" lvl="2" indent="-1270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1600200" marR="0" lvl="3" indent="-127000" algn="l" defTabSz="914400" rtl="0" eaLnBrk="1" fontAlgn="auto" latinLnBrk="0" hangingPunct="1">
              <a:lnSpc>
                <a:spcPct val="100000"/>
              </a:lnSpc>
              <a:spcBef>
                <a:spcPts val="600"/>
              </a:spcBef>
              <a:spcAft>
                <a:spcPts val="0"/>
              </a:spcAft>
              <a:buClr>
                <a:srgbClr val="007FA3"/>
              </a:buClr>
              <a:buSzPct val="100000"/>
              <a:buFont typeface="Arial"/>
              <a:buChar char="–"/>
              <a:tabLst/>
              <a:defRPr/>
            </a:pPr>
            <a:endParaRPr kumimoji="0" lang="en-US" sz="16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154432" algn="l" defTabSz="914400" rtl="0" eaLnBrk="1" fontAlgn="auto" latinLnBrk="0" hangingPunct="1">
              <a:lnSpc>
                <a:spcPct val="100000"/>
              </a:lnSpc>
              <a:spcBef>
                <a:spcPts val="1500"/>
              </a:spcBef>
              <a:spcAft>
                <a:spcPts val="0"/>
              </a:spcAft>
              <a:buClr>
                <a:srgbClr val="007FA3"/>
              </a:buClr>
              <a:buSzPct val="100000"/>
              <a:buFont typeface="Arial"/>
              <a:buChar char="•"/>
              <a:tabLst/>
              <a:defRPr/>
            </a:pPr>
            <a:endParaRPr kumimoji="0" lang="en-US" sz="4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11" name="Picture 10">
            <a:extLst>
              <a:ext uri="{FF2B5EF4-FFF2-40B4-BE49-F238E27FC236}">
                <a16:creationId xmlns:a16="http://schemas.microsoft.com/office/drawing/2014/main" id="{BA9E682F-86F5-4F3D-993A-FA526A9CFB18}"/>
              </a:ext>
            </a:extLst>
          </p:cNvPr>
          <p:cNvPicPr>
            <a:picLocks noChangeAspect="1"/>
          </p:cNvPicPr>
          <p:nvPr/>
        </p:nvPicPr>
        <p:blipFill>
          <a:blip r:embed="rId3"/>
          <a:stretch>
            <a:fillRect/>
          </a:stretch>
        </p:blipFill>
        <p:spPr>
          <a:xfrm>
            <a:off x="6684488" y="3688998"/>
            <a:ext cx="5034546" cy="2323481"/>
          </a:xfrm>
          <a:prstGeom prst="rect">
            <a:avLst/>
          </a:prstGeom>
        </p:spPr>
      </p:pic>
    </p:spTree>
    <p:extLst>
      <p:ext uri="{BB962C8B-B14F-4D97-AF65-F5344CB8AC3E}">
        <p14:creationId xmlns:p14="http://schemas.microsoft.com/office/powerpoint/2010/main" val="960474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78257" y="1073961"/>
            <a:ext cx="10024494"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b="1" i="0" u="none" strike="noStrike" kern="0" cap="none" spc="0" normalizeH="0" baseline="0" noProof="0" dirty="0">
                <a:ln>
                  <a:noFill/>
                </a:ln>
                <a:solidFill>
                  <a:srgbClr val="007FA3"/>
                </a:solidFill>
                <a:effectLst/>
                <a:uLnTx/>
                <a:uFillTx/>
                <a:latin typeface="Arial"/>
                <a:cs typeface="Times New Roman"/>
                <a:sym typeface="Times New Roman"/>
              </a:rPr>
              <a:t>2. Brand Image </a:t>
            </a:r>
            <a:endParaRPr kumimoji="0" lang="en-IN"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 name="Picture 1">
            <a:extLst>
              <a:ext uri="{FF2B5EF4-FFF2-40B4-BE49-F238E27FC236}">
                <a16:creationId xmlns:a16="http://schemas.microsoft.com/office/drawing/2014/main" id="{191775A6-C5C5-439F-BEA3-18A48F004FDB}"/>
              </a:ext>
            </a:extLst>
          </p:cNvPr>
          <p:cNvPicPr>
            <a:picLocks noChangeAspect="1"/>
          </p:cNvPicPr>
          <p:nvPr/>
        </p:nvPicPr>
        <p:blipFill>
          <a:blip r:embed="rId3"/>
          <a:stretch>
            <a:fillRect/>
          </a:stretch>
        </p:blipFill>
        <p:spPr>
          <a:xfrm>
            <a:off x="2140285" y="2037512"/>
            <a:ext cx="5156803" cy="3431128"/>
          </a:xfrm>
          <a:prstGeom prst="rect">
            <a:avLst/>
          </a:prstGeom>
        </p:spPr>
      </p:pic>
      <p:sp>
        <p:nvSpPr>
          <p:cNvPr id="15" name="Content Placeholder 2">
            <a:extLst>
              <a:ext uri="{FF2B5EF4-FFF2-40B4-BE49-F238E27FC236}">
                <a16:creationId xmlns:a16="http://schemas.microsoft.com/office/drawing/2014/main" id="{06934C38-0D72-4556-A395-E7EEA5FAB215}"/>
              </a:ext>
            </a:extLst>
          </p:cNvPr>
          <p:cNvSpPr txBox="1">
            <a:spLocks/>
          </p:cNvSpPr>
          <p:nvPr/>
        </p:nvSpPr>
        <p:spPr>
          <a:xfrm>
            <a:off x="7399048" y="1340999"/>
            <a:ext cx="4196080" cy="482415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360"/>
              </a:spcBef>
              <a:spcAft>
                <a:spcPts val="0"/>
              </a:spcAft>
              <a:buClr>
                <a:srgbClr val="000000"/>
              </a:buClr>
              <a:buSzPts val="1200"/>
              <a:buFont typeface="Arial"/>
              <a:buNone/>
              <a:tabLst/>
              <a:defRPr/>
            </a:pPr>
            <a:r>
              <a:rPr kumimoji="0" lang="en-US" sz="2400" b="1" i="0" u="none" strike="noStrike" kern="0" cap="none" spc="0" normalizeH="0" baseline="0" noProof="0" dirty="0">
                <a:ln>
                  <a:noFill/>
                </a:ln>
                <a:solidFill>
                  <a:srgbClr val="000000"/>
                </a:solidFill>
                <a:effectLst/>
                <a:uLnTx/>
                <a:uFillTx/>
                <a:latin typeface="Arial"/>
                <a:cs typeface="Arial"/>
                <a:sym typeface="Arial"/>
              </a:rPr>
              <a:t>1.Brand attributes: </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Calibri"/>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Descriptive features that characterize a product or service</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Calibri"/>
              <a:buChar char="•"/>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360"/>
              </a:spcBef>
              <a:spcAft>
                <a:spcPts val="0"/>
              </a:spcAft>
              <a:buClr>
                <a:srgbClr val="000000"/>
              </a:buClr>
              <a:buSzPts val="1200"/>
              <a:buFont typeface="Arial"/>
              <a:buNone/>
              <a:tabLst/>
              <a:defRPr/>
            </a:pPr>
            <a:r>
              <a:rPr kumimoji="0" lang="en-US" sz="2400" b="1" i="0" u="none" strike="noStrike" kern="0" cap="none" spc="0" normalizeH="0" baseline="0" noProof="0" dirty="0">
                <a:ln>
                  <a:noFill/>
                </a:ln>
                <a:solidFill>
                  <a:srgbClr val="000000"/>
                </a:solidFill>
                <a:effectLst/>
                <a:uLnTx/>
                <a:uFillTx/>
                <a:latin typeface="Arial"/>
                <a:cs typeface="Arial"/>
                <a:sym typeface="Arial"/>
              </a:rPr>
              <a:t>2.Brand benefits:</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personal value and meaning that consumers attach to the product or service attributes</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(value proposition, group of benefits)</a:t>
            </a:r>
          </a:p>
        </p:txBody>
      </p:sp>
    </p:spTree>
    <p:extLst>
      <p:ext uri="{BB962C8B-B14F-4D97-AF65-F5344CB8AC3E}">
        <p14:creationId xmlns:p14="http://schemas.microsoft.com/office/powerpoint/2010/main" val="307264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815505" y="309644"/>
            <a:ext cx="2839998" cy="134048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F65EAC3E-13F5-4772-8462-D1B4125FC01A}"/>
              </a:ext>
            </a:extLst>
          </p:cNvPr>
          <p:cNvPicPr>
            <a:picLocks noChangeAspect="1"/>
          </p:cNvPicPr>
          <p:nvPr/>
        </p:nvPicPr>
        <p:blipFill>
          <a:blip r:embed="rId3"/>
          <a:stretch>
            <a:fillRect/>
          </a:stretch>
        </p:blipFill>
        <p:spPr>
          <a:xfrm>
            <a:off x="372913" y="364097"/>
            <a:ext cx="8571389" cy="6169687"/>
          </a:xfrm>
          <a:prstGeom prst="rect">
            <a:avLst/>
          </a:prstGeom>
        </p:spPr>
      </p:pic>
    </p:spTree>
    <p:extLst>
      <p:ext uri="{BB962C8B-B14F-4D97-AF65-F5344CB8AC3E}">
        <p14:creationId xmlns:p14="http://schemas.microsoft.com/office/powerpoint/2010/main" val="26364516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815505" y="309644"/>
            <a:ext cx="2839998" cy="134048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723C3607-3B2B-4218-A7A6-2ACDC41567C5}"/>
              </a:ext>
            </a:extLst>
          </p:cNvPr>
          <p:cNvPicPr>
            <a:picLocks noChangeAspect="1"/>
          </p:cNvPicPr>
          <p:nvPr/>
        </p:nvPicPr>
        <p:blipFill>
          <a:blip r:embed="rId3"/>
          <a:stretch>
            <a:fillRect/>
          </a:stretch>
        </p:blipFill>
        <p:spPr>
          <a:xfrm>
            <a:off x="456491" y="360636"/>
            <a:ext cx="8359014" cy="6136728"/>
          </a:xfrm>
          <a:prstGeom prst="rect">
            <a:avLst/>
          </a:prstGeom>
        </p:spPr>
      </p:pic>
    </p:spTree>
    <p:extLst>
      <p:ext uri="{BB962C8B-B14F-4D97-AF65-F5344CB8AC3E}">
        <p14:creationId xmlns:p14="http://schemas.microsoft.com/office/powerpoint/2010/main" val="3821369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72207" y="411628"/>
            <a:ext cx="2623930" cy="12384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5E9068A0-1B12-440C-841F-315F59A13E1A}"/>
              </a:ext>
            </a:extLst>
          </p:cNvPr>
          <p:cNvPicPr>
            <a:picLocks noChangeAspect="1"/>
          </p:cNvPicPr>
          <p:nvPr/>
        </p:nvPicPr>
        <p:blipFill rotWithShape="1">
          <a:blip r:embed="rId3"/>
          <a:srcRect t="6374" b="6138"/>
          <a:stretch/>
        </p:blipFill>
        <p:spPr>
          <a:xfrm>
            <a:off x="466120" y="672662"/>
            <a:ext cx="8844802" cy="5398130"/>
          </a:xfrm>
          <a:prstGeom prst="rect">
            <a:avLst/>
          </a:prstGeom>
        </p:spPr>
      </p:pic>
    </p:spTree>
    <p:extLst>
      <p:ext uri="{BB962C8B-B14F-4D97-AF65-F5344CB8AC3E}">
        <p14:creationId xmlns:p14="http://schemas.microsoft.com/office/powerpoint/2010/main" val="1868257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72207" y="411628"/>
            <a:ext cx="2623930" cy="12384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218B7AA9-9C88-4B2D-B7A4-0DBE67CB44F0}"/>
              </a:ext>
            </a:extLst>
          </p:cNvPr>
          <p:cNvPicPr>
            <a:picLocks noChangeAspect="1"/>
          </p:cNvPicPr>
          <p:nvPr/>
        </p:nvPicPr>
        <p:blipFill>
          <a:blip r:embed="rId3"/>
          <a:stretch>
            <a:fillRect/>
          </a:stretch>
        </p:blipFill>
        <p:spPr>
          <a:xfrm>
            <a:off x="395862" y="539499"/>
            <a:ext cx="8874262" cy="5826415"/>
          </a:xfrm>
          <a:prstGeom prst="rect">
            <a:avLst/>
          </a:prstGeom>
        </p:spPr>
      </p:pic>
    </p:spTree>
    <p:extLst>
      <p:ext uri="{BB962C8B-B14F-4D97-AF65-F5344CB8AC3E}">
        <p14:creationId xmlns:p14="http://schemas.microsoft.com/office/powerpoint/2010/main" val="2500355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3268" y="199697"/>
            <a:ext cx="11729545" cy="649539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Online Media 1" title="*بنادول، بداية الراحة من الألم">
            <a:hlinkClick r:id="" action="ppaction://media"/>
            <a:extLst>
              <a:ext uri="{FF2B5EF4-FFF2-40B4-BE49-F238E27FC236}">
                <a16:creationId xmlns:a16="http://schemas.microsoft.com/office/drawing/2014/main" id="{86B45137-849D-4C0F-BE95-017E5590DE87}"/>
              </a:ext>
            </a:extLst>
          </p:cNvPr>
          <p:cNvPicPr>
            <a:picLocks noRot="1" noChangeAspect="1"/>
          </p:cNvPicPr>
          <p:nvPr>
            <a:videoFile r:link="rId1"/>
          </p:nvPr>
        </p:nvPicPr>
        <p:blipFill>
          <a:blip r:embed="rId3"/>
          <a:stretch>
            <a:fillRect/>
          </a:stretch>
        </p:blipFill>
        <p:spPr>
          <a:xfrm>
            <a:off x="105103" y="106373"/>
            <a:ext cx="12086897" cy="6551930"/>
          </a:xfrm>
          <a:prstGeom prst="rect">
            <a:avLst/>
          </a:prstGeom>
        </p:spPr>
      </p:pic>
    </p:spTree>
    <p:extLst>
      <p:ext uri="{BB962C8B-B14F-4D97-AF65-F5344CB8AC3E}">
        <p14:creationId xmlns:p14="http://schemas.microsoft.com/office/powerpoint/2010/main" val="12718464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4" y="1212844"/>
            <a:ext cx="58093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765" y="1178225"/>
            <a:ext cx="11524469" cy="5303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91110" y="64737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75340" y="-26260"/>
            <a:ext cx="1002449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b="1" i="0" u="none" strike="noStrike" kern="0" cap="none" spc="0" normalizeH="0" baseline="0" noProof="0" dirty="0">
                <a:ln>
                  <a:noFill/>
                </a:ln>
                <a:solidFill>
                  <a:srgbClr val="007FA3"/>
                </a:solidFill>
                <a:effectLst/>
                <a:uLnTx/>
                <a:uFillTx/>
                <a:latin typeface="Arial"/>
                <a:cs typeface="Times New Roman"/>
                <a:sym typeface="Times New Roman"/>
              </a:rPr>
              <a:t>Creating a positive brand image:</a:t>
            </a:r>
            <a:endParaRPr kumimoji="0" lang="en-IN"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6" name="Content Placeholder 2">
            <a:extLst>
              <a:ext uri="{FF2B5EF4-FFF2-40B4-BE49-F238E27FC236}">
                <a16:creationId xmlns:a16="http://schemas.microsoft.com/office/drawing/2014/main" id="{F9B56F2C-2DDD-4FC1-A957-66062B25C2F0}"/>
              </a:ext>
            </a:extLst>
          </p:cNvPr>
          <p:cNvSpPr txBox="1">
            <a:spLocks/>
          </p:cNvSpPr>
          <p:nvPr/>
        </p:nvSpPr>
        <p:spPr>
          <a:xfrm>
            <a:off x="466326" y="1334309"/>
            <a:ext cx="4942428" cy="5160996"/>
          </a:xfrm>
          <a:prstGeom prst="rect">
            <a:avLst/>
          </a:prstGeom>
        </p:spPr>
        <p:txBody>
          <a:bodyPr vert="horz" lIns="0" tIns="0" rIns="0" bIns="0" rtlCol="0">
            <a:normAutofit fontScale="85000" lnSpcReduction="20000"/>
          </a:bodyPr>
          <a:lstStyle>
            <a:lvl1pPr marL="342900" indent="-255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Arial"/>
                <a:sym typeface="Arial"/>
              </a:rPr>
              <a:t>Developing Brand associations may be either brand attributes or benefits</a:t>
            </a:r>
          </a:p>
          <a:p>
            <a:pPr marL="255600">
              <a:buClr>
                <a:srgbClr val="007FA3"/>
              </a:buClr>
            </a:pPr>
            <a:endParaRPr lang="en-IN" b="1" dirty="0">
              <a:solidFill>
                <a:srgbClr val="FF0000"/>
              </a:solidFill>
              <a:latin typeface="Arial"/>
              <a:ea typeface="Questrial"/>
              <a:cs typeface="Questrial"/>
              <a:sym typeface="Questrial"/>
            </a:endParaRPr>
          </a:p>
          <a:p>
            <a:pPr marL="255600">
              <a:buClr>
                <a:srgbClr val="007FA3"/>
              </a:buClr>
            </a:pPr>
            <a:r>
              <a:rPr lang="en-IN" b="1" dirty="0">
                <a:solidFill>
                  <a:srgbClr val="FF0000"/>
                </a:solidFill>
                <a:latin typeface="Arial"/>
                <a:ea typeface="Questrial"/>
                <a:cs typeface="Questrial"/>
                <a:sym typeface="Questrial"/>
              </a:rPr>
              <a:t>Strength</a:t>
            </a:r>
            <a:r>
              <a:rPr lang="en-IN" b="1" dirty="0">
                <a:solidFill>
                  <a:srgbClr val="000000"/>
                </a:solidFill>
                <a:latin typeface="Arial"/>
                <a:ea typeface="Questrial"/>
                <a:cs typeface="Questrial"/>
                <a:sym typeface="Questrial"/>
              </a:rPr>
              <a:t> of Brand Associations</a:t>
            </a:r>
          </a:p>
          <a:p>
            <a:pPr marL="742518" lvl="1">
              <a:buClr>
                <a:srgbClr val="007FA3"/>
              </a:buClr>
            </a:pPr>
            <a:r>
              <a:rPr lang="en-US" dirty="0">
                <a:solidFill>
                  <a:srgbClr val="000000"/>
                </a:solidFill>
                <a:latin typeface="Arial"/>
                <a:ea typeface="Questrial"/>
                <a:cs typeface="Questrial"/>
                <a:sym typeface="Questrial"/>
              </a:rPr>
              <a:t>Stronger when more deeply a person thinks about </a:t>
            </a:r>
            <a:r>
              <a:rPr lang="en-US" u="sng" dirty="0">
                <a:solidFill>
                  <a:srgbClr val="000000"/>
                </a:solidFill>
                <a:latin typeface="Arial"/>
                <a:ea typeface="Questrial"/>
                <a:cs typeface="Questrial"/>
                <a:sym typeface="Questrial"/>
              </a:rPr>
              <a:t>product information </a:t>
            </a:r>
            <a:r>
              <a:rPr lang="en-US" dirty="0">
                <a:solidFill>
                  <a:srgbClr val="000000"/>
                </a:solidFill>
                <a:latin typeface="Arial"/>
                <a:ea typeface="Questrial"/>
                <a:cs typeface="Questrial"/>
                <a:sym typeface="Questrial"/>
              </a:rPr>
              <a:t>and </a:t>
            </a:r>
            <a:r>
              <a:rPr lang="en-US" u="sng" dirty="0">
                <a:solidFill>
                  <a:srgbClr val="000000"/>
                </a:solidFill>
                <a:latin typeface="Arial"/>
                <a:ea typeface="Questrial"/>
                <a:cs typeface="Questrial"/>
                <a:sym typeface="Questrial"/>
              </a:rPr>
              <a:t>relates it to existing brand knowledge </a:t>
            </a:r>
            <a:r>
              <a:rPr lang="en-US" u="sng" dirty="0">
                <a:solidFill>
                  <a:srgbClr val="FF0000"/>
                </a:solidFill>
                <a:latin typeface="Arial"/>
                <a:ea typeface="Questrial"/>
                <a:cs typeface="Questrial"/>
                <a:sym typeface="Questrial"/>
              </a:rPr>
              <a:t>(recall &amp; recognition)</a:t>
            </a:r>
            <a:endParaRPr lang="en-IN" dirty="0">
              <a:solidFill>
                <a:srgbClr val="FF0000"/>
              </a:solidFill>
              <a:latin typeface="Arial"/>
              <a:ea typeface="Questrial"/>
              <a:sym typeface="Arial"/>
            </a:endParaRPr>
          </a:p>
          <a:p>
            <a:pPr marL="255600">
              <a:buClr>
                <a:srgbClr val="007FA3"/>
              </a:buClr>
            </a:pPr>
            <a:r>
              <a:rPr lang="en-US" b="1" dirty="0">
                <a:solidFill>
                  <a:srgbClr val="FF0000"/>
                </a:solidFill>
                <a:latin typeface="Arial"/>
                <a:ea typeface="Questrial"/>
                <a:cs typeface="Questrial"/>
                <a:sym typeface="Questrial"/>
              </a:rPr>
              <a:t>Favorability</a:t>
            </a:r>
            <a:r>
              <a:rPr lang="en-US" b="1" dirty="0">
                <a:solidFill>
                  <a:srgbClr val="000000"/>
                </a:solidFill>
                <a:latin typeface="Arial"/>
                <a:ea typeface="Questrial"/>
                <a:cs typeface="Questrial"/>
                <a:sym typeface="Questrial"/>
              </a:rPr>
              <a:t> of Brand Associations</a:t>
            </a:r>
            <a:endParaRPr lang="en-US" b="1" dirty="0">
              <a:solidFill>
                <a:srgbClr val="000000"/>
              </a:solidFill>
              <a:latin typeface="Arial"/>
              <a:sym typeface="Arial"/>
            </a:endParaRPr>
          </a:p>
          <a:p>
            <a:pPr marL="742518" lvl="1">
              <a:buClr>
                <a:srgbClr val="007FA3"/>
              </a:buClr>
            </a:pPr>
            <a:r>
              <a:rPr lang="en-US" dirty="0">
                <a:solidFill>
                  <a:srgbClr val="000000"/>
                </a:solidFill>
                <a:latin typeface="Arial"/>
                <a:ea typeface="Questrial"/>
                <a:cs typeface="Questrial"/>
                <a:sym typeface="Questrial"/>
              </a:rPr>
              <a:t>Is higher when a brand possesses relevant </a:t>
            </a:r>
            <a:r>
              <a:rPr lang="en-US" u="sng" dirty="0">
                <a:solidFill>
                  <a:srgbClr val="000000"/>
                </a:solidFill>
                <a:latin typeface="Arial"/>
                <a:ea typeface="Questrial"/>
                <a:cs typeface="Questrial"/>
                <a:sym typeface="Questrial"/>
              </a:rPr>
              <a:t>attributes and benefits </a:t>
            </a:r>
            <a:r>
              <a:rPr lang="en-US" dirty="0">
                <a:solidFill>
                  <a:srgbClr val="000000"/>
                </a:solidFill>
                <a:latin typeface="Arial"/>
                <a:ea typeface="Questrial"/>
                <a:cs typeface="Questrial"/>
                <a:sym typeface="Questrial"/>
              </a:rPr>
              <a:t>that </a:t>
            </a:r>
            <a:r>
              <a:rPr lang="en-US" u="sng" dirty="0">
                <a:solidFill>
                  <a:srgbClr val="000000"/>
                </a:solidFill>
                <a:latin typeface="Arial"/>
                <a:ea typeface="Questrial"/>
                <a:cs typeface="Questrial"/>
                <a:sym typeface="Questrial"/>
              </a:rPr>
              <a:t>satisfy</a:t>
            </a:r>
            <a:r>
              <a:rPr lang="en-US" dirty="0">
                <a:solidFill>
                  <a:srgbClr val="000000"/>
                </a:solidFill>
                <a:latin typeface="Arial"/>
                <a:ea typeface="Questrial"/>
                <a:cs typeface="Questrial"/>
                <a:sym typeface="Questrial"/>
              </a:rPr>
              <a:t> consumer </a:t>
            </a:r>
            <a:r>
              <a:rPr lang="en-US" u="sng" dirty="0">
                <a:solidFill>
                  <a:srgbClr val="000000"/>
                </a:solidFill>
                <a:latin typeface="Arial"/>
                <a:ea typeface="Questrial"/>
                <a:cs typeface="Questrial"/>
                <a:sym typeface="Questrial"/>
              </a:rPr>
              <a:t>needs and wants</a:t>
            </a:r>
            <a:r>
              <a:rPr lang="en-US" dirty="0">
                <a:solidFill>
                  <a:srgbClr val="000000"/>
                </a:solidFill>
                <a:latin typeface="Arial"/>
                <a:ea typeface="Questrial"/>
                <a:cs typeface="Questrial"/>
                <a:sym typeface="Questrial"/>
              </a:rPr>
              <a:t> (Panadol)</a:t>
            </a:r>
          </a:p>
          <a:p>
            <a:pPr marL="255600">
              <a:buClr>
                <a:srgbClr val="007FA3"/>
              </a:buClr>
            </a:pPr>
            <a:r>
              <a:rPr lang="en-IN" b="1" dirty="0">
                <a:solidFill>
                  <a:srgbClr val="FF0000"/>
                </a:solidFill>
                <a:latin typeface="Arial"/>
                <a:ea typeface="Questrial"/>
                <a:cs typeface="Questrial"/>
                <a:sym typeface="Questrial"/>
              </a:rPr>
              <a:t>Uniqueness</a:t>
            </a:r>
            <a:r>
              <a:rPr lang="en-IN" b="1" dirty="0">
                <a:solidFill>
                  <a:srgbClr val="000000"/>
                </a:solidFill>
                <a:latin typeface="Arial"/>
                <a:ea typeface="Questrial"/>
                <a:cs typeface="Questrial"/>
                <a:sym typeface="Questrial"/>
              </a:rPr>
              <a:t> of Brand Associations</a:t>
            </a:r>
            <a:endParaRPr lang="en-IN" b="1" dirty="0">
              <a:solidFill>
                <a:srgbClr val="000000"/>
              </a:solidFill>
              <a:latin typeface="Arial"/>
              <a:sym typeface="Arial"/>
            </a:endParaRPr>
          </a:p>
          <a:p>
            <a:pPr marL="742518" lvl="1">
              <a:buClr>
                <a:srgbClr val="007FA3"/>
              </a:buClr>
            </a:pPr>
            <a:r>
              <a:rPr lang="en-US" dirty="0">
                <a:solidFill>
                  <a:srgbClr val="000000"/>
                </a:solidFill>
                <a:latin typeface="Arial"/>
                <a:ea typeface="Questrial"/>
                <a:cs typeface="Questrial"/>
                <a:sym typeface="Questrial"/>
              </a:rPr>
              <a:t>“Unique selling proposition” of the product</a:t>
            </a:r>
            <a:endParaRPr lang="en-US" dirty="0">
              <a:solidFill>
                <a:srgbClr val="000000"/>
              </a:solidFill>
              <a:latin typeface="Arial"/>
              <a:sym typeface="Arial"/>
            </a:endParaRPr>
          </a:p>
          <a:p>
            <a:pPr marL="742518" lvl="1">
              <a:buClr>
                <a:srgbClr val="007FA3"/>
              </a:buClr>
            </a:pPr>
            <a:r>
              <a:rPr lang="en-US" dirty="0">
                <a:solidFill>
                  <a:srgbClr val="000000"/>
                </a:solidFill>
                <a:latin typeface="Arial"/>
                <a:ea typeface="Questrial"/>
                <a:cs typeface="Questrial"/>
                <a:sym typeface="Questrial"/>
              </a:rPr>
              <a:t>Provides brands with sustainable </a:t>
            </a:r>
            <a:r>
              <a:rPr lang="en-US" u="sng" dirty="0">
                <a:solidFill>
                  <a:srgbClr val="000000"/>
                </a:solidFill>
                <a:latin typeface="Arial"/>
                <a:ea typeface="Questrial"/>
                <a:cs typeface="Questrial"/>
                <a:sym typeface="Questrial"/>
              </a:rPr>
              <a:t>competitive advantage</a:t>
            </a:r>
            <a:endParaRPr lang="en-US" u="sng" dirty="0">
              <a:solidFill>
                <a:srgbClr val="000000"/>
              </a:solidFill>
              <a:latin typeface="Arial"/>
              <a:sym typeface="Arial"/>
            </a:endParaRPr>
          </a:p>
        </p:txBody>
      </p:sp>
      <p:pic>
        <p:nvPicPr>
          <p:cNvPr id="2" name="Picture 1">
            <a:extLst>
              <a:ext uri="{FF2B5EF4-FFF2-40B4-BE49-F238E27FC236}">
                <a16:creationId xmlns:a16="http://schemas.microsoft.com/office/drawing/2014/main" id="{64B3F7F4-AE75-44E3-BB87-3B158E118D44}"/>
              </a:ext>
            </a:extLst>
          </p:cNvPr>
          <p:cNvPicPr>
            <a:picLocks noChangeAspect="1"/>
          </p:cNvPicPr>
          <p:nvPr/>
        </p:nvPicPr>
        <p:blipFill>
          <a:blip r:embed="rId3"/>
          <a:stretch>
            <a:fillRect/>
          </a:stretch>
        </p:blipFill>
        <p:spPr>
          <a:xfrm>
            <a:off x="5431345" y="1561315"/>
            <a:ext cx="6210427" cy="4706984"/>
          </a:xfrm>
          <a:prstGeom prst="rect">
            <a:avLst/>
          </a:prstGeom>
        </p:spPr>
      </p:pic>
    </p:spTree>
    <p:extLst>
      <p:ext uri="{BB962C8B-B14F-4D97-AF65-F5344CB8AC3E}">
        <p14:creationId xmlns:p14="http://schemas.microsoft.com/office/powerpoint/2010/main" val="7105860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72207" y="411628"/>
            <a:ext cx="2623930" cy="12384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4FE65584-2675-4CBD-A89B-76E9B48C1AFB}"/>
              </a:ext>
            </a:extLst>
          </p:cNvPr>
          <p:cNvPicPr>
            <a:picLocks noChangeAspect="1"/>
          </p:cNvPicPr>
          <p:nvPr/>
        </p:nvPicPr>
        <p:blipFill>
          <a:blip r:embed="rId3"/>
          <a:stretch>
            <a:fillRect/>
          </a:stretch>
        </p:blipFill>
        <p:spPr>
          <a:xfrm>
            <a:off x="0" y="164309"/>
            <a:ext cx="9181582" cy="6529382"/>
          </a:xfrm>
          <a:prstGeom prst="rect">
            <a:avLst/>
          </a:prstGeom>
        </p:spPr>
      </p:pic>
    </p:spTree>
    <p:extLst>
      <p:ext uri="{BB962C8B-B14F-4D97-AF65-F5344CB8AC3E}">
        <p14:creationId xmlns:p14="http://schemas.microsoft.com/office/powerpoint/2010/main" val="41950342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72207" y="411628"/>
            <a:ext cx="2623930" cy="12384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6A1B9BDD-B4B8-41E5-8948-255815F0F34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93527" y="441812"/>
            <a:ext cx="5755131" cy="6004560"/>
          </a:xfrm>
          <a:prstGeom prst="rect">
            <a:avLst/>
          </a:prstGeom>
        </p:spPr>
      </p:pic>
      <p:pic>
        <p:nvPicPr>
          <p:cNvPr id="9" name="Picture 8">
            <a:extLst>
              <a:ext uri="{FF2B5EF4-FFF2-40B4-BE49-F238E27FC236}">
                <a16:creationId xmlns:a16="http://schemas.microsoft.com/office/drawing/2014/main" id="{ECAB10C4-0127-4FE3-93D6-1F37FD827A17}"/>
              </a:ext>
            </a:extLst>
          </p:cNvPr>
          <p:cNvPicPr>
            <a:picLocks noChangeAspect="1"/>
          </p:cNvPicPr>
          <p:nvPr/>
        </p:nvPicPr>
        <p:blipFill>
          <a:blip r:embed="rId4"/>
          <a:stretch>
            <a:fillRect/>
          </a:stretch>
        </p:blipFill>
        <p:spPr>
          <a:xfrm>
            <a:off x="7337714" y="1682573"/>
            <a:ext cx="3621837" cy="2009458"/>
          </a:xfrm>
          <a:prstGeom prst="rect">
            <a:avLst/>
          </a:prstGeom>
        </p:spPr>
      </p:pic>
      <p:pic>
        <p:nvPicPr>
          <p:cNvPr id="11" name="Picture 10">
            <a:extLst>
              <a:ext uri="{FF2B5EF4-FFF2-40B4-BE49-F238E27FC236}">
                <a16:creationId xmlns:a16="http://schemas.microsoft.com/office/drawing/2014/main" id="{580F2324-3B16-46B0-9639-8AE944A52A08}"/>
              </a:ext>
            </a:extLst>
          </p:cNvPr>
          <p:cNvPicPr>
            <a:picLocks noChangeAspect="1"/>
          </p:cNvPicPr>
          <p:nvPr/>
        </p:nvPicPr>
        <p:blipFill>
          <a:blip r:embed="rId5"/>
          <a:stretch>
            <a:fillRect/>
          </a:stretch>
        </p:blipFill>
        <p:spPr>
          <a:xfrm>
            <a:off x="7094436" y="3774495"/>
            <a:ext cx="3738880" cy="2479357"/>
          </a:xfrm>
          <a:prstGeom prst="rect">
            <a:avLst/>
          </a:prstGeom>
        </p:spPr>
      </p:pic>
    </p:spTree>
    <p:extLst>
      <p:ext uri="{BB962C8B-B14F-4D97-AF65-F5344CB8AC3E}">
        <p14:creationId xmlns:p14="http://schemas.microsoft.com/office/powerpoint/2010/main" val="9234767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5862" y="411628"/>
            <a:ext cx="11400275" cy="61367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72207" y="411628"/>
            <a:ext cx="2623930" cy="12384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AFF6D2AB-A652-410D-9748-C9E05218379F}"/>
              </a:ext>
            </a:extLst>
          </p:cNvPr>
          <p:cNvPicPr>
            <a:picLocks noChangeAspect="1"/>
          </p:cNvPicPr>
          <p:nvPr/>
        </p:nvPicPr>
        <p:blipFill>
          <a:blip r:embed="rId3"/>
          <a:stretch>
            <a:fillRect/>
          </a:stretch>
        </p:blipFill>
        <p:spPr>
          <a:xfrm>
            <a:off x="207202" y="168941"/>
            <a:ext cx="9041901" cy="6631935"/>
          </a:xfrm>
          <a:prstGeom prst="rect">
            <a:avLst/>
          </a:prstGeom>
        </p:spPr>
      </p:pic>
    </p:spTree>
    <p:extLst>
      <p:ext uri="{BB962C8B-B14F-4D97-AF65-F5344CB8AC3E}">
        <p14:creationId xmlns:p14="http://schemas.microsoft.com/office/powerpoint/2010/main" val="40496281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1948982"/>
            <a:ext cx="4222539" cy="3149580"/>
          </a:xfrm>
          <a:prstGeom prst="rect">
            <a:avLst/>
          </a:prstGeom>
        </p:spPr>
        <p:txBody>
          <a:bodyPr wrap="square">
            <a:spAutoFit/>
          </a:bodyPr>
          <a:lstStyle/>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Define customer-based brand equity</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Outline the sources and outcomes of customer based brand equity</a:t>
            </a:r>
          </a:p>
          <a:p>
            <a:pPr marL="285750" indent="-285750">
              <a:lnSpc>
                <a:spcPct val="120000"/>
              </a:lnSpc>
              <a:buFont typeface="Arial" panose="020B0604020202020204" pitchFamily="34" charset="0"/>
              <a:buChar char="•"/>
            </a:pP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313790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3161</TotalTime>
  <Words>1425</Words>
  <Application>Microsoft Office PowerPoint</Application>
  <PresentationFormat>Widescreen</PresentationFormat>
  <Paragraphs>206</Paragraphs>
  <Slides>43</Slides>
  <Notes>4</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Noto Sans Symbols</vt:lpstr>
      <vt:lpstr>Times New Roman</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231</cp:revision>
  <dcterms:created xsi:type="dcterms:W3CDTF">2023-04-29T09:08:23Z</dcterms:created>
  <dcterms:modified xsi:type="dcterms:W3CDTF">2023-10-04T12:28:22Z</dcterms:modified>
</cp:coreProperties>
</file>