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6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772" r:id="rId5"/>
    <p:sldId id="566" r:id="rId6"/>
    <p:sldId id="649" r:id="rId7"/>
    <p:sldId id="510" r:id="rId8"/>
    <p:sldId id="773" r:id="rId9"/>
    <p:sldId id="774" r:id="rId10"/>
    <p:sldId id="775" r:id="rId11"/>
    <p:sldId id="776" r:id="rId12"/>
    <p:sldId id="567" r:id="rId13"/>
    <p:sldId id="620" r:id="rId14"/>
    <p:sldId id="756" r:id="rId15"/>
    <p:sldId id="777" r:id="rId16"/>
    <p:sldId id="778" r:id="rId17"/>
    <p:sldId id="757" r:id="rId18"/>
    <p:sldId id="779" r:id="rId19"/>
    <p:sldId id="728" r:id="rId20"/>
    <p:sldId id="648" r:id="rId21"/>
    <p:sldId id="511" r:id="rId22"/>
    <p:sldId id="568" r:id="rId23"/>
    <p:sldId id="662" r:id="rId24"/>
    <p:sldId id="675" r:id="rId25"/>
    <p:sldId id="729" r:id="rId26"/>
    <p:sldId id="758" r:id="rId27"/>
    <p:sldId id="780" r:id="rId28"/>
    <p:sldId id="759" r:id="rId29"/>
    <p:sldId id="760" r:id="rId30"/>
    <p:sldId id="713" r:id="rId31"/>
    <p:sldId id="761" r:id="rId32"/>
    <p:sldId id="781" r:id="rId33"/>
    <p:sldId id="685" r:id="rId34"/>
    <p:sldId id="782" r:id="rId35"/>
    <p:sldId id="783" r:id="rId36"/>
    <p:sldId id="784" r:id="rId37"/>
    <p:sldId id="785" r:id="rId38"/>
    <p:sldId id="786" r:id="rId39"/>
    <p:sldId id="787" r:id="rId40"/>
    <p:sldId id="676" r:id="rId41"/>
    <p:sldId id="77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649"/>
            <p14:sldId id="510"/>
            <p14:sldId id="773"/>
            <p14:sldId id="774"/>
            <p14:sldId id="775"/>
            <p14:sldId id="776"/>
            <p14:sldId id="567"/>
            <p14:sldId id="620"/>
            <p14:sldId id="756"/>
            <p14:sldId id="777"/>
            <p14:sldId id="778"/>
            <p14:sldId id="757"/>
            <p14:sldId id="779"/>
            <p14:sldId id="728"/>
            <p14:sldId id="648"/>
            <p14:sldId id="511"/>
            <p14:sldId id="568"/>
            <p14:sldId id="662"/>
            <p14:sldId id="675"/>
            <p14:sldId id="729"/>
            <p14:sldId id="758"/>
            <p14:sldId id="780"/>
            <p14:sldId id="759"/>
            <p14:sldId id="760"/>
            <p14:sldId id="713"/>
            <p14:sldId id="761"/>
            <p14:sldId id="781"/>
            <p14:sldId id="685"/>
            <p14:sldId id="782"/>
            <p14:sldId id="783"/>
            <p14:sldId id="784"/>
            <p14:sldId id="785"/>
            <p14:sldId id="786"/>
            <p14:sldId id="787"/>
            <p14:sldId id="676"/>
            <p14:sldId id="77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458"/>
    <p:restoredTop sz="75535"/>
  </p:normalViewPr>
  <p:slideViewPr>
    <p:cSldViewPr snapToGrid="0">
      <p:cViewPr varScale="1">
        <p:scale>
          <a:sx n="79" d="100"/>
          <a:sy n="79" d="100"/>
        </p:scale>
        <p:origin x="9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DE442A2-51E0-1447-8EE8-9FD8FCDD46C2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dirty="0"/>
            <a:t>توجه جميع قرارات التسويق والاتصال</a:t>
          </a:r>
          <a:endParaRPr lang="en-GB" sz="2300" b="1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algn="r" rtl="1"/>
          <a:endParaRPr lang="en-GB" sz="2300" b="1"/>
        </a:p>
      </dgm:t>
    </dgm:pt>
    <dgm:pt modelId="{040C3F03-DCA3-F341-808E-AF03B406BB9C}" type="sibTrans" cxnId="{55DF288F-56ED-5E41-806E-24AFB83BEF57}">
      <dgm:prSet custT="1"/>
      <dgm:spPr/>
      <dgm:t>
        <a:bodyPr/>
        <a:lstStyle/>
        <a:p>
          <a:pPr algn="r" rtl="1"/>
          <a:endParaRPr lang="en-GB" sz="2300" b="1"/>
        </a:p>
      </dgm:t>
    </dgm:pt>
    <dgm:pt modelId="{BBBC6AAA-97B2-7745-B13E-E2C6707E642E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dirty="0"/>
            <a:t>تضمن التناسق في الرسائل البصرية واللفظية</a:t>
          </a:r>
          <a:endParaRPr lang="en-GB" sz="2300" b="1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algn="r" rtl="1"/>
          <a:endParaRPr lang="en-GB" sz="2300" b="1"/>
        </a:p>
      </dgm:t>
    </dgm:pt>
    <dgm:pt modelId="{B182BFE1-BECC-6F45-8210-1443F173A886}" type="sibTrans" cxnId="{E52A093E-6079-534C-BAEB-9AF46ADE411C}">
      <dgm:prSet custT="1"/>
      <dgm:spPr/>
      <dgm:t>
        <a:bodyPr/>
        <a:lstStyle/>
        <a:p>
          <a:pPr algn="r" rtl="1"/>
          <a:endParaRPr lang="en-GB" sz="2300" b="1"/>
        </a:p>
      </dgm:t>
    </dgm:pt>
    <dgm:pt modelId="{A988D923-5CF7-5946-A9B7-D57046CD05D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dirty="0"/>
            <a:t>تساعد على بناء </a:t>
          </a:r>
          <a:r>
            <a:rPr lang="ar-SA" sz="2300" b="1" dirty="0"/>
            <a:t>هوية قوية</a:t>
          </a:r>
          <a:r>
            <a:rPr lang="ar-SA" sz="2300" dirty="0"/>
            <a:t> و</a:t>
          </a:r>
          <a:r>
            <a:rPr lang="ar-SA" sz="2300" b="1" dirty="0"/>
            <a:t>علاقة طويلة الأمد مع الجمهور</a:t>
          </a:r>
          <a:endParaRPr lang="en-GB" sz="2300" b="1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algn="r" rtl="1"/>
          <a:endParaRPr lang="en-GB" sz="2300" b="1"/>
        </a:p>
      </dgm:t>
    </dgm:pt>
    <dgm:pt modelId="{9E4B8BFB-EC31-2948-A901-F5313A0B0266}" type="sibTrans" cxnId="{54A4C1E4-815F-0944-8B6C-90616B9DB380}">
      <dgm:prSet custT="1"/>
      <dgm:spPr/>
      <dgm:t>
        <a:bodyPr/>
        <a:lstStyle/>
        <a:p>
          <a:pPr algn="r" rtl="1"/>
          <a:endParaRPr lang="en-GB" sz="2300" b="1"/>
        </a:p>
      </dgm:t>
    </dgm:pt>
    <dgm:pt modelId="{AA053228-2282-3F4A-B8C0-B56281ECF900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dirty="0"/>
            <a:t>تضمن التميز وسط المنافسة الشديدة</a:t>
          </a:r>
          <a:endParaRPr lang="en-GB" sz="2300" b="1" dirty="0"/>
        </a:p>
      </dgm:t>
    </dgm:pt>
    <dgm:pt modelId="{CBA16DAD-889C-BB49-9800-0C0F7212D7A0}" type="parTrans" cxnId="{11E4268F-14AD-D342-B51B-39DE1FB202F9}">
      <dgm:prSet/>
      <dgm:spPr/>
      <dgm:t>
        <a:bodyPr/>
        <a:lstStyle/>
        <a:p>
          <a:pPr algn="r" rtl="1"/>
          <a:endParaRPr lang="en-GB" sz="2300" b="1"/>
        </a:p>
      </dgm:t>
    </dgm:pt>
    <dgm:pt modelId="{B4899CA6-4D6D-3A4A-918F-6D6DB8B2DF8D}" type="sibTrans" cxnId="{11E4268F-14AD-D342-B51B-39DE1FB202F9}">
      <dgm:prSet/>
      <dgm:spPr/>
      <dgm:t>
        <a:bodyPr/>
        <a:lstStyle/>
        <a:p>
          <a:pPr algn="r" rtl="1"/>
          <a:endParaRPr lang="en-GB" sz="2300" b="1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FC371553-B3F5-3D41-8FF2-E15F7EB37F6C}" type="pres">
      <dgm:prSet presAssocID="{88661B47-BBFF-5F48-A1E8-AA4C422A0094}" presName="FourNodes_1" presStyleLbl="node1" presStyleIdx="0" presStyleCnt="4">
        <dgm:presLayoutVars>
          <dgm:bulletEnabled val="1"/>
        </dgm:presLayoutVars>
      </dgm:prSet>
      <dgm:spPr/>
    </dgm:pt>
    <dgm:pt modelId="{8CDF17ED-36E4-CC4B-9655-5BBBC253956F}" type="pres">
      <dgm:prSet presAssocID="{88661B47-BBFF-5F48-A1E8-AA4C422A0094}" presName="FourNodes_2" presStyleLbl="node1" presStyleIdx="1" presStyleCnt="4">
        <dgm:presLayoutVars>
          <dgm:bulletEnabled val="1"/>
        </dgm:presLayoutVars>
      </dgm:prSet>
      <dgm:spPr/>
    </dgm:pt>
    <dgm:pt modelId="{26FA7C0F-B26C-2C4B-9FE7-7AFFEA7B0CDF}" type="pres">
      <dgm:prSet presAssocID="{88661B47-BBFF-5F48-A1E8-AA4C422A0094}" presName="FourNodes_3" presStyleLbl="node1" presStyleIdx="2" presStyleCnt="4">
        <dgm:presLayoutVars>
          <dgm:bulletEnabled val="1"/>
        </dgm:presLayoutVars>
      </dgm:prSet>
      <dgm:spPr/>
    </dgm:pt>
    <dgm:pt modelId="{4EFC2053-F244-7A4D-9249-F5BF5F8D067F}" type="pres">
      <dgm:prSet presAssocID="{88661B47-BBFF-5F48-A1E8-AA4C422A0094}" presName="FourNodes_4" presStyleLbl="node1" presStyleIdx="3" presStyleCnt="4">
        <dgm:presLayoutVars>
          <dgm:bulletEnabled val="1"/>
        </dgm:presLayoutVars>
      </dgm:prSet>
      <dgm:spPr/>
    </dgm:pt>
    <dgm:pt modelId="{04AF95CA-BDB9-6041-A840-34134529C1F1}" type="pres">
      <dgm:prSet presAssocID="{88661B47-BBFF-5F48-A1E8-AA4C422A0094}" presName="FourConn_1-2" presStyleLbl="fgAccFollowNode1" presStyleIdx="0" presStyleCnt="3">
        <dgm:presLayoutVars>
          <dgm:bulletEnabled val="1"/>
        </dgm:presLayoutVars>
      </dgm:prSet>
      <dgm:spPr/>
    </dgm:pt>
    <dgm:pt modelId="{CA0CB9F5-F1A0-D54D-A907-F121F787AA16}" type="pres">
      <dgm:prSet presAssocID="{88661B47-BBFF-5F48-A1E8-AA4C422A0094}" presName="FourConn_2-3" presStyleLbl="fgAccFollowNode1" presStyleIdx="1" presStyleCnt="3">
        <dgm:presLayoutVars>
          <dgm:bulletEnabled val="1"/>
        </dgm:presLayoutVars>
      </dgm:prSet>
      <dgm:spPr/>
    </dgm:pt>
    <dgm:pt modelId="{E4EB9D9D-F53F-6648-9C51-164BD89B1284}" type="pres">
      <dgm:prSet presAssocID="{88661B47-BBFF-5F48-A1E8-AA4C422A0094}" presName="FourConn_3-4" presStyleLbl="fgAccFollowNode1" presStyleIdx="2" presStyleCnt="3">
        <dgm:presLayoutVars>
          <dgm:bulletEnabled val="1"/>
        </dgm:presLayoutVars>
      </dgm:prSet>
      <dgm:spPr/>
    </dgm:pt>
    <dgm:pt modelId="{2AD97D0D-AEA3-7642-AE54-0D01C4C74C8B}" type="pres">
      <dgm:prSet presAssocID="{88661B47-BBFF-5F48-A1E8-AA4C422A0094}" presName="FourNodes_1_text" presStyleLbl="node1" presStyleIdx="3" presStyleCnt="4">
        <dgm:presLayoutVars>
          <dgm:bulletEnabled val="1"/>
        </dgm:presLayoutVars>
      </dgm:prSet>
      <dgm:spPr/>
    </dgm:pt>
    <dgm:pt modelId="{77C65BCB-C1DA-9A4C-9139-6DF3435A828D}" type="pres">
      <dgm:prSet presAssocID="{88661B47-BBFF-5F48-A1E8-AA4C422A0094}" presName="FourNodes_2_text" presStyleLbl="node1" presStyleIdx="3" presStyleCnt="4">
        <dgm:presLayoutVars>
          <dgm:bulletEnabled val="1"/>
        </dgm:presLayoutVars>
      </dgm:prSet>
      <dgm:spPr/>
    </dgm:pt>
    <dgm:pt modelId="{0081623D-ED4C-DE4F-B3D4-7295244251CA}" type="pres">
      <dgm:prSet presAssocID="{88661B47-BBFF-5F48-A1E8-AA4C422A0094}" presName="FourNodes_3_text" presStyleLbl="node1" presStyleIdx="3" presStyleCnt="4">
        <dgm:presLayoutVars>
          <dgm:bulletEnabled val="1"/>
        </dgm:presLayoutVars>
      </dgm:prSet>
      <dgm:spPr/>
    </dgm:pt>
    <dgm:pt modelId="{92E0CC45-B8EB-6E43-A662-702B601BA960}" type="pres">
      <dgm:prSet presAssocID="{88661B47-BBFF-5F48-A1E8-AA4C422A009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AD4DE08-F08D-AA4B-972A-BB3D77F10D2D}" type="presOf" srcId="{9E4B8BFB-EC31-2948-A901-F5313A0B0266}" destId="{E4EB9D9D-F53F-6648-9C51-164BD89B1284}" srcOrd="0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0604EE3A-7A8B-ED42-A06F-19CB3C0674ED}" type="presOf" srcId="{AA053228-2282-3F4A-B8C0-B56281ECF900}" destId="{4EFC2053-F244-7A4D-9249-F5BF5F8D067F}" srcOrd="0" destOrd="0" presId="urn:microsoft.com/office/officeart/2005/8/layout/vProcess5"/>
    <dgm:cxn modelId="{E52A093E-6079-534C-BAEB-9AF46ADE411C}" srcId="{88661B47-BBFF-5F48-A1E8-AA4C422A0094}" destId="{BBBC6AAA-97B2-7745-B13E-E2C6707E642E}" srcOrd="1" destOrd="0" parTransId="{C82FADE5-FA27-C145-BC24-C243A55CB355}" sibTransId="{B182BFE1-BECC-6F45-8210-1443F173A886}"/>
    <dgm:cxn modelId="{9C45487C-FC9D-E149-B171-E53D3E7DDC9C}" type="presOf" srcId="{BBBC6AAA-97B2-7745-B13E-E2C6707E642E}" destId="{8CDF17ED-36E4-CC4B-9655-5BBBC253956F}" srcOrd="0" destOrd="0" presId="urn:microsoft.com/office/officeart/2005/8/layout/vProcess5"/>
    <dgm:cxn modelId="{11E4268F-14AD-D342-B51B-39DE1FB202F9}" srcId="{88661B47-BBFF-5F48-A1E8-AA4C422A0094}" destId="{AA053228-2282-3F4A-B8C0-B56281ECF900}" srcOrd="3" destOrd="0" parTransId="{CBA16DAD-889C-BB49-9800-0C0F7212D7A0}" sibTransId="{B4899CA6-4D6D-3A4A-918F-6D6DB8B2DF8D}"/>
    <dgm:cxn modelId="{55DF288F-56ED-5E41-806E-24AFB83BEF57}" srcId="{88661B47-BBFF-5F48-A1E8-AA4C422A0094}" destId="{6DE442A2-51E0-1447-8EE8-9FD8FCDD46C2}" srcOrd="0" destOrd="0" parTransId="{ACCF8CBC-2462-B34F-BB76-158EA2D20E19}" sibTransId="{040C3F03-DCA3-F341-808E-AF03B406BB9C}"/>
    <dgm:cxn modelId="{88A46BAA-F6C3-9F46-A896-3C3A93707C48}" type="presOf" srcId="{6DE442A2-51E0-1447-8EE8-9FD8FCDD46C2}" destId="{FC371553-B3F5-3D41-8FF2-E15F7EB37F6C}" srcOrd="0" destOrd="0" presId="urn:microsoft.com/office/officeart/2005/8/layout/vProcess5"/>
    <dgm:cxn modelId="{C9070AB7-BB8F-3041-9626-7CC880E73AA9}" type="presOf" srcId="{AA053228-2282-3F4A-B8C0-B56281ECF900}" destId="{92E0CC45-B8EB-6E43-A662-702B601BA960}" srcOrd="1" destOrd="0" presId="urn:microsoft.com/office/officeart/2005/8/layout/vProcess5"/>
    <dgm:cxn modelId="{60C345C3-7265-DA44-90EB-1396D46408D0}" type="presOf" srcId="{A988D923-5CF7-5946-A9B7-D57046CD05D5}" destId="{26FA7C0F-B26C-2C4B-9FE7-7AFFEA7B0CDF}" srcOrd="0" destOrd="0" presId="urn:microsoft.com/office/officeart/2005/8/layout/vProcess5"/>
    <dgm:cxn modelId="{118676D5-DC56-E94C-B30A-39AE5D14D598}" type="presOf" srcId="{6DE442A2-51E0-1447-8EE8-9FD8FCDD46C2}" destId="{2AD97D0D-AEA3-7642-AE54-0D01C4C74C8B}" srcOrd="1" destOrd="0" presId="urn:microsoft.com/office/officeart/2005/8/layout/vProcess5"/>
    <dgm:cxn modelId="{A0FD49DC-E7BE-F544-AB36-BB7DBDCB603A}" type="presOf" srcId="{040C3F03-DCA3-F341-808E-AF03B406BB9C}" destId="{04AF95CA-BDB9-6041-A840-34134529C1F1}" srcOrd="0" destOrd="0" presId="urn:microsoft.com/office/officeart/2005/8/layout/vProcess5"/>
    <dgm:cxn modelId="{DEBE4ADC-BD60-424F-93B7-35A2F4E9D353}" type="presOf" srcId="{A988D923-5CF7-5946-A9B7-D57046CD05D5}" destId="{0081623D-ED4C-DE4F-B3D4-7295244251CA}" srcOrd="1" destOrd="0" presId="urn:microsoft.com/office/officeart/2005/8/layout/vProcess5"/>
    <dgm:cxn modelId="{90B465DC-8496-F149-B4AD-8B65C3B10D24}" type="presOf" srcId="{BBBC6AAA-97B2-7745-B13E-E2C6707E642E}" destId="{77C65BCB-C1DA-9A4C-9139-6DF3435A828D}" srcOrd="1" destOrd="0" presId="urn:microsoft.com/office/officeart/2005/8/layout/vProcess5"/>
    <dgm:cxn modelId="{919CC8E3-0D32-7B4F-A9B6-542A7BFCD3F7}" type="presOf" srcId="{B182BFE1-BECC-6F45-8210-1443F173A886}" destId="{CA0CB9F5-F1A0-D54D-A907-F121F787AA16}" srcOrd="0" destOrd="0" presId="urn:microsoft.com/office/officeart/2005/8/layout/vProcess5"/>
    <dgm:cxn modelId="{54A4C1E4-815F-0944-8B6C-90616B9DB380}" srcId="{88661B47-BBFF-5F48-A1E8-AA4C422A0094}" destId="{A988D923-5CF7-5946-A9B7-D57046CD05D5}" srcOrd="2" destOrd="0" parTransId="{D71625D0-B1AA-9444-B78A-56BEF1C92E72}" sibTransId="{9E4B8BFB-EC31-2948-A901-F5313A0B0266}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955D935A-99A9-BC45-9499-F5A5A9CE8675}" type="presParOf" srcId="{F8A7E758-2144-2148-BA6D-E844C9E8D0BE}" destId="{FC371553-B3F5-3D41-8FF2-E15F7EB37F6C}" srcOrd="1" destOrd="0" presId="urn:microsoft.com/office/officeart/2005/8/layout/vProcess5"/>
    <dgm:cxn modelId="{CBFDB543-F064-BC4A-8FB7-53BC265E4AB9}" type="presParOf" srcId="{F8A7E758-2144-2148-BA6D-E844C9E8D0BE}" destId="{8CDF17ED-36E4-CC4B-9655-5BBBC253956F}" srcOrd="2" destOrd="0" presId="urn:microsoft.com/office/officeart/2005/8/layout/vProcess5"/>
    <dgm:cxn modelId="{1E1BF4B2-6191-2640-A512-5F27B959AB1A}" type="presParOf" srcId="{F8A7E758-2144-2148-BA6D-E844C9E8D0BE}" destId="{26FA7C0F-B26C-2C4B-9FE7-7AFFEA7B0CDF}" srcOrd="3" destOrd="0" presId="urn:microsoft.com/office/officeart/2005/8/layout/vProcess5"/>
    <dgm:cxn modelId="{5C27600D-0D33-4746-9D85-6DFC1751DD0E}" type="presParOf" srcId="{F8A7E758-2144-2148-BA6D-E844C9E8D0BE}" destId="{4EFC2053-F244-7A4D-9249-F5BF5F8D067F}" srcOrd="4" destOrd="0" presId="urn:microsoft.com/office/officeart/2005/8/layout/vProcess5"/>
    <dgm:cxn modelId="{39B02CC8-86A6-2F41-AAA4-F4E4F62EA8D3}" type="presParOf" srcId="{F8A7E758-2144-2148-BA6D-E844C9E8D0BE}" destId="{04AF95CA-BDB9-6041-A840-34134529C1F1}" srcOrd="5" destOrd="0" presId="urn:microsoft.com/office/officeart/2005/8/layout/vProcess5"/>
    <dgm:cxn modelId="{5A4D7E03-FD8F-8C45-9159-C6EA9A8E6597}" type="presParOf" srcId="{F8A7E758-2144-2148-BA6D-E844C9E8D0BE}" destId="{CA0CB9F5-F1A0-D54D-A907-F121F787AA16}" srcOrd="6" destOrd="0" presId="urn:microsoft.com/office/officeart/2005/8/layout/vProcess5"/>
    <dgm:cxn modelId="{68980D86-5815-184D-BCBB-AED1211466BF}" type="presParOf" srcId="{F8A7E758-2144-2148-BA6D-E844C9E8D0BE}" destId="{E4EB9D9D-F53F-6648-9C51-164BD89B1284}" srcOrd="7" destOrd="0" presId="urn:microsoft.com/office/officeart/2005/8/layout/vProcess5"/>
    <dgm:cxn modelId="{B1CD4399-B8E9-1E4E-954B-0F43184161A1}" type="presParOf" srcId="{F8A7E758-2144-2148-BA6D-E844C9E8D0BE}" destId="{2AD97D0D-AEA3-7642-AE54-0D01C4C74C8B}" srcOrd="8" destOrd="0" presId="urn:microsoft.com/office/officeart/2005/8/layout/vProcess5"/>
    <dgm:cxn modelId="{61602E54-76CC-E444-AB39-5582F06C6E52}" type="presParOf" srcId="{F8A7E758-2144-2148-BA6D-E844C9E8D0BE}" destId="{77C65BCB-C1DA-9A4C-9139-6DF3435A828D}" srcOrd="9" destOrd="0" presId="urn:microsoft.com/office/officeart/2005/8/layout/vProcess5"/>
    <dgm:cxn modelId="{C67C3F44-D3DB-9843-B484-55BD9BDB6DB0}" type="presParOf" srcId="{F8A7E758-2144-2148-BA6D-E844C9E8D0BE}" destId="{0081623D-ED4C-DE4F-B3D4-7295244251CA}" srcOrd="10" destOrd="0" presId="urn:microsoft.com/office/officeart/2005/8/layout/vProcess5"/>
    <dgm:cxn modelId="{DA0AF45B-C9D3-5143-92BE-617809CB9659}" type="presParOf" srcId="{F8A7E758-2144-2148-BA6D-E844C9E8D0BE}" destId="{92E0CC45-B8EB-6E43-A662-702B601BA960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1800" b="1"/>
            <a:t>الرؤية والرسالة والقيم</a:t>
          </a:r>
          <a:endParaRPr lang="en-GB" sz="1800" dirty="0"/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18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18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1800"/>
            <a:t>تحديد الرؤية المستقبلية وما تهدف العلامة التجارية لتحقيقه</a:t>
          </a:r>
          <a:r>
            <a:rPr lang="en-GB" sz="1800"/>
            <a:t>.</a:t>
          </a:r>
          <a:endParaRPr lang="en-GB" sz="18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18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18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1800" b="1"/>
            <a:t>الجمهور المستهدف</a:t>
          </a:r>
          <a:endParaRPr lang="en-GB" sz="1800" dirty="0"/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18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1800"/>
        </a:p>
      </dgm:t>
    </dgm:pt>
    <dgm:pt modelId="{6779E3F9-4828-7C49-A41A-9CC2F13E985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ar-SA" sz="1800" b="1"/>
            <a:t>تموضع</a:t>
          </a:r>
          <a:endParaRPr lang="en-GB" sz="1800" b="1"/>
        </a:p>
        <a:p>
          <a:pPr>
            <a:lnSpc>
              <a:spcPct val="90000"/>
            </a:lnSpc>
          </a:pPr>
          <a:r>
            <a:rPr lang="en-GB" sz="1800" b="1"/>
            <a:t> (Brand Positioning)</a:t>
          </a:r>
          <a:endParaRPr lang="en-GB" sz="1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18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1800"/>
        </a:p>
      </dgm:t>
    </dgm:pt>
    <dgm:pt modelId="{B7BCC4FE-6CC3-0749-8D31-91EBBFFAA715}">
      <dgm:prSet phldrT="[Text]"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/>
            <a:t>تحديد موقع العلامة التجارية في السوق</a:t>
          </a:r>
          <a:r>
            <a:rPr lang="en-GB" sz="1800"/>
            <a:t>.</a:t>
          </a:r>
          <a:endParaRPr lang="en-GB" sz="18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18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1800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/>
            <a:t>معرفة من هم العملاء المثاليون للعلامة التجارية</a:t>
          </a:r>
          <a:r>
            <a:rPr lang="en-GB" sz="1800"/>
            <a:t>.</a:t>
          </a:r>
          <a:endParaRPr lang="en-GB" sz="18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18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1800"/>
        </a:p>
      </dgm:t>
    </dgm:pt>
    <dgm:pt modelId="{31349A4C-E138-0246-B9FF-27ECD8CCBC77}">
      <dgm:prSet phldrT="[Text]" custT="1"/>
      <dgm:spPr/>
      <dgm:t>
        <a:bodyPr/>
        <a:lstStyle/>
        <a:p>
          <a:r>
            <a:rPr lang="ar-SA" sz="1800" b="1"/>
            <a:t>الهوية البصرية والصوتية</a:t>
          </a:r>
          <a:endParaRPr lang="en-GB" sz="1800" dirty="0"/>
        </a:p>
      </dgm:t>
    </dgm:pt>
    <dgm:pt modelId="{39A9B205-26D3-C747-BB1B-20E1CE321213}" type="parTrans" cxnId="{08E3C9AF-6BE6-4A49-8B05-7CCF3736904B}">
      <dgm:prSet/>
      <dgm:spPr/>
      <dgm:t>
        <a:bodyPr/>
        <a:lstStyle/>
        <a:p>
          <a:endParaRPr lang="en-GB" sz="1800"/>
        </a:p>
      </dgm:t>
    </dgm:pt>
    <dgm:pt modelId="{585A602C-3E5A-D648-9C59-2335829019DB}" type="sibTrans" cxnId="{08E3C9AF-6BE6-4A49-8B05-7CCF3736904B}">
      <dgm:prSet/>
      <dgm:spPr/>
      <dgm:t>
        <a:bodyPr/>
        <a:lstStyle/>
        <a:p>
          <a:endParaRPr lang="en-GB" sz="1800"/>
        </a:p>
      </dgm:t>
    </dgm:pt>
    <dgm:pt modelId="{CC15B18F-4295-8140-97FF-C24DFE39EEDF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dirty="0"/>
            <a:t>تصميم شعار وألوان وخطوط متناسقة مع الرسالة والقيم</a:t>
          </a:r>
          <a:r>
            <a:rPr lang="en-GB" sz="1800" dirty="0"/>
            <a:t>.</a:t>
          </a:r>
        </a:p>
      </dgm:t>
    </dgm:pt>
    <dgm:pt modelId="{5CCAE16C-6316-DA40-AA44-FBC42D3F852F}" type="parTrans" cxnId="{04B193F3-4604-A549-B0F6-95D19768C936}">
      <dgm:prSet/>
      <dgm:spPr/>
      <dgm:t>
        <a:bodyPr/>
        <a:lstStyle/>
        <a:p>
          <a:endParaRPr lang="en-GB" sz="1800"/>
        </a:p>
      </dgm:t>
    </dgm:pt>
    <dgm:pt modelId="{FB2E778B-3EA3-C549-BD9C-B02DC1EC9DA3}" type="sibTrans" cxnId="{04B193F3-4604-A549-B0F6-95D19768C936}">
      <dgm:prSet/>
      <dgm:spPr/>
      <dgm:t>
        <a:bodyPr/>
        <a:lstStyle/>
        <a:p>
          <a:endParaRPr lang="en-GB" sz="1800"/>
        </a:p>
      </dgm:t>
    </dgm:pt>
    <dgm:pt modelId="{31329E23-0893-6845-ACDD-FD9F345B3235}">
      <dgm:prSet phldrT="[Text]" custT="1"/>
      <dgm:spPr/>
      <dgm:t>
        <a:bodyPr/>
        <a:lstStyle/>
        <a:p>
          <a:r>
            <a:rPr lang="ar-SA" sz="1800" b="1"/>
            <a:t>الاستراتيجية التسويقية</a:t>
          </a:r>
          <a:endParaRPr lang="en-GB" sz="1800" dirty="0"/>
        </a:p>
      </dgm:t>
    </dgm:pt>
    <dgm:pt modelId="{0AB1709B-90B4-3341-ADEE-BAAC7749B5E6}" type="parTrans" cxnId="{1491B4AB-AD9B-C046-BA74-EE1DD5CB6238}">
      <dgm:prSet/>
      <dgm:spPr/>
      <dgm:t>
        <a:bodyPr/>
        <a:lstStyle/>
        <a:p>
          <a:endParaRPr lang="en-GB" sz="1800"/>
        </a:p>
      </dgm:t>
    </dgm:pt>
    <dgm:pt modelId="{D2558D0E-4519-4D4C-BC36-C59CA35B8060}" type="sibTrans" cxnId="{1491B4AB-AD9B-C046-BA74-EE1DD5CB6238}">
      <dgm:prSet/>
      <dgm:spPr/>
      <dgm:t>
        <a:bodyPr/>
        <a:lstStyle/>
        <a:p>
          <a:endParaRPr lang="en-GB" sz="1800"/>
        </a:p>
      </dgm:t>
    </dgm:pt>
    <dgm:pt modelId="{B084BC94-DA4A-3643-8FBE-616387B0435A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1800" dirty="0"/>
            <a:t>اختيار القنوات التسويقية المناسبة</a:t>
          </a:r>
          <a:r>
            <a:rPr lang="en-GB" sz="1800" dirty="0"/>
            <a:t>.</a:t>
          </a:r>
        </a:p>
      </dgm:t>
    </dgm:pt>
    <dgm:pt modelId="{AEF84BA7-C4FA-824D-B02E-DDC429EC3F4D}" type="parTrans" cxnId="{E38A9AD7-40F1-9E46-A0E9-3288586103B0}">
      <dgm:prSet/>
      <dgm:spPr/>
      <dgm:t>
        <a:bodyPr/>
        <a:lstStyle/>
        <a:p>
          <a:endParaRPr lang="en-GB" sz="1800"/>
        </a:p>
      </dgm:t>
    </dgm:pt>
    <dgm:pt modelId="{62FE2806-7ABE-834F-8082-4250AAEC5443}" type="sibTrans" cxnId="{E38A9AD7-40F1-9E46-A0E9-3288586103B0}">
      <dgm:prSet/>
      <dgm:spPr/>
      <dgm:t>
        <a:bodyPr/>
        <a:lstStyle/>
        <a:p>
          <a:endParaRPr lang="en-GB" sz="1800"/>
        </a:p>
      </dgm:t>
    </dgm:pt>
    <dgm:pt modelId="{71309AC2-6905-1747-88E5-64B736268BC0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/>
            <a:t>صياغة رسالة تعكس جوهر العلامة التجارية</a:t>
          </a:r>
          <a:r>
            <a:rPr lang="en-GB" sz="1800"/>
            <a:t>.</a:t>
          </a:r>
        </a:p>
      </dgm:t>
    </dgm:pt>
    <dgm:pt modelId="{5DED868E-3982-DC44-8763-6D1B754C5AFF}" type="parTrans" cxnId="{92D13C71-2D9C-0449-985F-7958F8A0BAE0}">
      <dgm:prSet/>
      <dgm:spPr/>
      <dgm:t>
        <a:bodyPr/>
        <a:lstStyle/>
        <a:p>
          <a:endParaRPr lang="en-GB" sz="1800"/>
        </a:p>
      </dgm:t>
    </dgm:pt>
    <dgm:pt modelId="{4C0812D8-2EB8-E348-B95C-34FB9DFB4B83}" type="sibTrans" cxnId="{92D13C71-2D9C-0449-985F-7958F8A0BAE0}">
      <dgm:prSet/>
      <dgm:spPr/>
      <dgm:t>
        <a:bodyPr/>
        <a:lstStyle/>
        <a:p>
          <a:endParaRPr lang="en-GB" sz="1800"/>
        </a:p>
      </dgm:t>
    </dgm:pt>
    <dgm:pt modelId="{422D871C-67B5-AD40-8D43-20EB5334D5C8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 dirty="0"/>
            <a:t>تحديد القيم الأساسية التي تميز العلامة</a:t>
          </a:r>
          <a:r>
            <a:rPr lang="en-GB" sz="1800" dirty="0"/>
            <a:t>.</a:t>
          </a:r>
        </a:p>
      </dgm:t>
    </dgm:pt>
    <dgm:pt modelId="{0590690E-5237-2B43-94F7-7199B21A02B8}" type="parTrans" cxnId="{469CE09A-1F20-D94D-A6B1-80FC06C1DE00}">
      <dgm:prSet/>
      <dgm:spPr/>
      <dgm:t>
        <a:bodyPr/>
        <a:lstStyle/>
        <a:p>
          <a:endParaRPr lang="en-GB" sz="1800"/>
        </a:p>
      </dgm:t>
    </dgm:pt>
    <dgm:pt modelId="{D9DC4B4C-58F1-9B4B-9177-375252B3456E}" type="sibTrans" cxnId="{469CE09A-1F20-D94D-A6B1-80FC06C1DE00}">
      <dgm:prSet/>
      <dgm:spPr/>
      <dgm:t>
        <a:bodyPr/>
        <a:lstStyle/>
        <a:p>
          <a:endParaRPr lang="en-GB" sz="1800"/>
        </a:p>
      </dgm:t>
    </dgm:pt>
    <dgm:pt modelId="{95819CE5-4A62-854A-A397-1081460FD79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 dirty="0"/>
            <a:t>دراسة احتياجاتهم وسلوكهم واتجاهاتهم</a:t>
          </a:r>
          <a:r>
            <a:rPr lang="en-GB" sz="1800" dirty="0"/>
            <a:t>.</a:t>
          </a:r>
        </a:p>
      </dgm:t>
    </dgm:pt>
    <dgm:pt modelId="{A90758B9-5D4C-A94C-99B7-48F83F568B4A}" type="parTrans" cxnId="{2D827FCA-25D0-B54D-B1F5-D2ABEA4E0473}">
      <dgm:prSet/>
      <dgm:spPr/>
      <dgm:t>
        <a:bodyPr/>
        <a:lstStyle/>
        <a:p>
          <a:endParaRPr lang="en-GB" sz="1800"/>
        </a:p>
      </dgm:t>
    </dgm:pt>
    <dgm:pt modelId="{C17C9905-932B-6743-8977-51AE2AEE0BC7}" type="sibTrans" cxnId="{2D827FCA-25D0-B54D-B1F5-D2ABEA4E0473}">
      <dgm:prSet/>
      <dgm:spPr/>
      <dgm:t>
        <a:bodyPr/>
        <a:lstStyle/>
        <a:p>
          <a:endParaRPr lang="en-GB" sz="1800"/>
        </a:p>
      </dgm:t>
    </dgm:pt>
    <dgm:pt modelId="{6B0383F8-0664-FE4C-A018-BE25EF9B2D59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 dirty="0"/>
            <a:t>كيف تميز نفسها عن المنافسين؟</a:t>
          </a:r>
          <a:endParaRPr lang="en-GB" sz="1800" dirty="0"/>
        </a:p>
      </dgm:t>
    </dgm:pt>
    <dgm:pt modelId="{B99867A6-8149-294E-B67C-59F44B49DD96}" type="parTrans" cxnId="{CBE84945-D22C-DD43-875C-07368C904E6B}">
      <dgm:prSet/>
      <dgm:spPr/>
      <dgm:t>
        <a:bodyPr/>
        <a:lstStyle/>
        <a:p>
          <a:endParaRPr lang="en-GB" sz="1800"/>
        </a:p>
      </dgm:t>
    </dgm:pt>
    <dgm:pt modelId="{C42B8935-4132-C647-AE8A-33DDF5C2C2FA}" type="sibTrans" cxnId="{CBE84945-D22C-DD43-875C-07368C904E6B}">
      <dgm:prSet/>
      <dgm:spPr/>
      <dgm:t>
        <a:bodyPr/>
        <a:lstStyle/>
        <a:p>
          <a:endParaRPr lang="en-GB" sz="1800"/>
        </a:p>
      </dgm:t>
    </dgm:pt>
    <dgm:pt modelId="{DFCC23B2-425C-AE4A-AE5B-63E1F079BF5E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1800" dirty="0"/>
            <a:t>تطوير نبرة صوت تتماشى مع شخصية العلامة التجارية</a:t>
          </a:r>
          <a:r>
            <a:rPr lang="en-GB" sz="1800" dirty="0"/>
            <a:t>.</a:t>
          </a:r>
        </a:p>
      </dgm:t>
    </dgm:pt>
    <dgm:pt modelId="{CE4DA3A5-05C7-4443-977D-3146069BD0AE}" type="parTrans" cxnId="{ED81F1FF-3150-1E43-8B16-2FCFA8046E73}">
      <dgm:prSet/>
      <dgm:spPr/>
      <dgm:t>
        <a:bodyPr/>
        <a:lstStyle/>
        <a:p>
          <a:endParaRPr lang="en-GB" sz="1800"/>
        </a:p>
      </dgm:t>
    </dgm:pt>
    <dgm:pt modelId="{09C748F5-ADCF-FA4E-8938-A1FE658BD30C}" type="sibTrans" cxnId="{ED81F1FF-3150-1E43-8B16-2FCFA8046E73}">
      <dgm:prSet/>
      <dgm:spPr/>
      <dgm:t>
        <a:bodyPr/>
        <a:lstStyle/>
        <a:p>
          <a:endParaRPr lang="en-GB" sz="1800"/>
        </a:p>
      </dgm:t>
    </dgm:pt>
    <dgm:pt modelId="{F413B361-9F8D-A142-8804-DBC50BEAA810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1800" dirty="0"/>
            <a:t>تحديد أساليب التسويق الرقمي والتقليدي لتحقيق الأهداف</a:t>
          </a:r>
          <a:r>
            <a:rPr lang="en-GB" sz="1800" dirty="0"/>
            <a:t>.</a:t>
          </a:r>
        </a:p>
      </dgm:t>
    </dgm:pt>
    <dgm:pt modelId="{24CC1DFB-0813-604D-AA09-7415730388EE}" type="parTrans" cxnId="{DED0E4B4-7627-3845-8C37-D90BCECDC04E}">
      <dgm:prSet/>
      <dgm:spPr/>
    </dgm:pt>
    <dgm:pt modelId="{29877E44-7F66-E44B-A2BA-C5F4578A2E0A}" type="sibTrans" cxnId="{DED0E4B4-7627-3845-8C37-D90BCECDC04E}">
      <dgm:prSet/>
      <dgm:spPr/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5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5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5">
        <dgm:presLayoutVars>
          <dgm:bulletEnabled val="1"/>
        </dgm:presLayoutVars>
      </dgm:prSet>
      <dgm:spPr/>
    </dgm:pt>
    <dgm:pt modelId="{34D3D55D-D71A-E64E-940B-9DBAA79FB392}" type="pres">
      <dgm:prSet presAssocID="{45DA0F13-3072-B94E-A0A8-1189C4C33882}" presName="sp" presStyleCnt="0"/>
      <dgm:spPr/>
    </dgm:pt>
    <dgm:pt modelId="{F6F2611A-FE57-D648-8287-791FF7B5D1C9}" type="pres">
      <dgm:prSet presAssocID="{31349A4C-E138-0246-B9FF-27ECD8CCBC77}" presName="linNode" presStyleCnt="0"/>
      <dgm:spPr/>
    </dgm:pt>
    <dgm:pt modelId="{04E0231C-B2DC-8C45-95ED-8A599346E8A3}" type="pres">
      <dgm:prSet presAssocID="{31349A4C-E138-0246-B9FF-27ECD8CCBC77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21CE310F-1801-4349-B3A1-3B8854277637}" type="pres">
      <dgm:prSet presAssocID="{31349A4C-E138-0246-B9FF-27ECD8CCBC77}" presName="descendantText" presStyleLbl="alignAccFollowNode1" presStyleIdx="3" presStyleCnt="5">
        <dgm:presLayoutVars>
          <dgm:bulletEnabled val="1"/>
        </dgm:presLayoutVars>
      </dgm:prSet>
      <dgm:spPr/>
    </dgm:pt>
    <dgm:pt modelId="{9B1E8972-96A0-3641-8B31-A50948202848}" type="pres">
      <dgm:prSet presAssocID="{585A602C-3E5A-D648-9C59-2335829019DB}" presName="sp" presStyleCnt="0"/>
      <dgm:spPr/>
    </dgm:pt>
    <dgm:pt modelId="{066F08EC-F0B5-2849-9264-C6DA054A7560}" type="pres">
      <dgm:prSet presAssocID="{31329E23-0893-6845-ACDD-FD9F345B3235}" presName="linNode" presStyleCnt="0"/>
      <dgm:spPr/>
    </dgm:pt>
    <dgm:pt modelId="{2F717C80-4DCC-3947-80DB-7240F1477C73}" type="pres">
      <dgm:prSet presAssocID="{31329E23-0893-6845-ACDD-FD9F345B323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F5A2F0B-58DC-6642-B70B-BD47048132B3}" type="pres">
      <dgm:prSet presAssocID="{31329E23-0893-6845-ACDD-FD9F345B323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FF786008-D742-BE43-847D-9DD44C29564C}" type="presOf" srcId="{71309AC2-6905-1747-88E5-64B736268BC0}" destId="{EFAD21C9-D8BD-E840-BE7A-06DA077B3C5E}" srcOrd="0" destOrd="1" presId="urn:microsoft.com/office/officeart/2005/8/layout/vList5"/>
    <dgm:cxn modelId="{6450AD11-B43C-6F46-B623-4AEDC298D3BA}" type="presOf" srcId="{CC15B18F-4295-8140-97FF-C24DFE39EEDF}" destId="{21CE310F-1801-4349-B3A1-3B8854277637}" srcOrd="0" destOrd="0" presId="urn:microsoft.com/office/officeart/2005/8/layout/vList5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497FB91B-EB8A-C14D-AF1E-FBA889360D41}" type="presOf" srcId="{DFCC23B2-425C-AE4A-AE5B-63E1F079BF5E}" destId="{21CE310F-1801-4349-B3A1-3B8854277637}" srcOrd="0" destOrd="1" presId="urn:microsoft.com/office/officeart/2005/8/layout/vList5"/>
    <dgm:cxn modelId="{98F12626-B073-D342-9EC7-749617D19837}" type="presOf" srcId="{31329E23-0893-6845-ACDD-FD9F345B3235}" destId="{2F717C80-4DCC-3947-80DB-7240F1477C73}" srcOrd="0" destOrd="0" presId="urn:microsoft.com/office/officeart/2005/8/layout/vList5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B4F7E936-C872-4244-BBE3-61278CFB3532}" type="presOf" srcId="{422D871C-67B5-AD40-8D43-20EB5334D5C8}" destId="{EFAD21C9-D8BD-E840-BE7A-06DA077B3C5E}" srcOrd="0" destOrd="2" presId="urn:microsoft.com/office/officeart/2005/8/layout/vList5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CBE84945-D22C-DD43-875C-07368C904E6B}" srcId="{6779E3F9-4828-7C49-A41A-9CC2F13E9857}" destId="{6B0383F8-0664-FE4C-A018-BE25EF9B2D59}" srcOrd="1" destOrd="0" parTransId="{B99867A6-8149-294E-B67C-59F44B49DD96}" sibTransId="{C42B8935-4132-C647-AE8A-33DDF5C2C2FA}"/>
    <dgm:cxn modelId="{5BAAD966-D7EF-404F-8971-8916BE6E4ECC}" type="presOf" srcId="{31349A4C-E138-0246-B9FF-27ECD8CCBC77}" destId="{04E0231C-B2DC-8C45-95ED-8A599346E8A3}" srcOrd="0" destOrd="0" presId="urn:microsoft.com/office/officeart/2005/8/layout/vList5"/>
    <dgm:cxn modelId="{CF202269-F905-3C4C-9C36-0B5957F04670}" type="presOf" srcId="{B084BC94-DA4A-3643-8FBE-616387B0435A}" destId="{7F5A2F0B-58DC-6642-B70B-BD47048132B3}" srcOrd="0" destOrd="0" presId="urn:microsoft.com/office/officeart/2005/8/layout/vList5"/>
    <dgm:cxn modelId="{4A9A6F6D-B12B-E645-A8AC-9BCAA1819766}" type="presOf" srcId="{95819CE5-4A62-854A-A397-1081460FD79B}" destId="{E8706EA8-F1FA-464C-A02E-C5FF9527BEB6}" srcOrd="0" destOrd="1" presId="urn:microsoft.com/office/officeart/2005/8/layout/vList5"/>
    <dgm:cxn modelId="{92D13C71-2D9C-0449-985F-7958F8A0BAE0}" srcId="{B335BC77-3A29-9A49-9E26-FC4085069A83}" destId="{71309AC2-6905-1747-88E5-64B736268BC0}" srcOrd="1" destOrd="0" parTransId="{5DED868E-3982-DC44-8763-6D1B754C5AFF}" sibTransId="{4C0812D8-2EB8-E348-B95C-34FB9DFB4B83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469CE09A-1F20-D94D-A6B1-80FC06C1DE00}" srcId="{B335BC77-3A29-9A49-9E26-FC4085069A83}" destId="{422D871C-67B5-AD40-8D43-20EB5334D5C8}" srcOrd="2" destOrd="0" parTransId="{0590690E-5237-2B43-94F7-7199B21A02B8}" sibTransId="{D9DC4B4C-58F1-9B4B-9177-375252B3456E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1491B4AB-AD9B-C046-BA74-EE1DD5CB6238}" srcId="{966DA020-48C5-E545-9694-78AA58E31188}" destId="{31329E23-0893-6845-ACDD-FD9F345B3235}" srcOrd="4" destOrd="0" parTransId="{0AB1709B-90B4-3341-ADEE-BAAC7749B5E6}" sibTransId="{D2558D0E-4519-4D4C-BC36-C59CA35B8060}"/>
    <dgm:cxn modelId="{08E3C9AF-6BE6-4A49-8B05-7CCF3736904B}" srcId="{966DA020-48C5-E545-9694-78AA58E31188}" destId="{31349A4C-E138-0246-B9FF-27ECD8CCBC77}" srcOrd="3" destOrd="0" parTransId="{39A9B205-26D3-C747-BB1B-20E1CE321213}" sibTransId="{585A602C-3E5A-D648-9C59-2335829019DB}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DED0E4B4-7627-3845-8C37-D90BCECDC04E}" srcId="{31329E23-0893-6845-ACDD-FD9F345B3235}" destId="{F413B361-9F8D-A142-8804-DBC50BEAA810}" srcOrd="1" destOrd="0" parTransId="{24CC1DFB-0813-604D-AA09-7415730388EE}" sibTransId="{29877E44-7F66-E44B-A2BA-C5F4578A2E0A}"/>
    <dgm:cxn modelId="{2D827FCA-25D0-B54D-B1F5-D2ABEA4E0473}" srcId="{4BABE52C-BC7D-664E-8291-A252EF2062A1}" destId="{95819CE5-4A62-854A-A397-1081460FD79B}" srcOrd="1" destOrd="0" parTransId="{A90758B9-5D4C-A94C-99B7-48F83F568B4A}" sibTransId="{C17C9905-932B-6743-8977-51AE2AEE0BC7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E38A9AD7-40F1-9E46-A0E9-3288586103B0}" srcId="{31329E23-0893-6845-ACDD-FD9F345B3235}" destId="{B084BC94-DA4A-3643-8FBE-616387B0435A}" srcOrd="0" destOrd="0" parTransId="{AEF84BA7-C4FA-824D-B02E-DDC429EC3F4D}" sibTransId="{62FE2806-7ABE-834F-8082-4250AAEC5443}"/>
    <dgm:cxn modelId="{F44AC3DD-8121-4B41-AC94-E7E1FD450AA0}" type="presOf" srcId="{F413B361-9F8D-A142-8804-DBC50BEAA810}" destId="{7F5A2F0B-58DC-6642-B70B-BD47048132B3}" srcOrd="0" destOrd="1" presId="urn:microsoft.com/office/officeart/2005/8/layout/vList5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04B193F3-4604-A549-B0F6-95D19768C936}" srcId="{31349A4C-E138-0246-B9FF-27ECD8CCBC77}" destId="{CC15B18F-4295-8140-97FF-C24DFE39EEDF}" srcOrd="0" destOrd="0" parTransId="{5CCAE16C-6316-DA40-AA44-FBC42D3F852F}" sibTransId="{FB2E778B-3EA3-C549-BD9C-B02DC1EC9DA3}"/>
    <dgm:cxn modelId="{C3FEC8F6-DB52-9A40-9D64-D2BF2EDA1890}" type="presOf" srcId="{6B0383F8-0664-FE4C-A018-BE25EF9B2D59}" destId="{113D4B87-9A61-A34D-B786-C69FAC489ADA}" srcOrd="0" destOrd="1" presId="urn:microsoft.com/office/officeart/2005/8/layout/vList5"/>
    <dgm:cxn modelId="{ED81F1FF-3150-1E43-8B16-2FCFA8046E73}" srcId="{31349A4C-E138-0246-B9FF-27ECD8CCBC77}" destId="{DFCC23B2-425C-AE4A-AE5B-63E1F079BF5E}" srcOrd="1" destOrd="0" parTransId="{CE4DA3A5-05C7-4443-977D-3146069BD0AE}" sibTransId="{09C748F5-ADCF-FA4E-8938-A1FE658BD30C}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49485025-967F-534D-A745-6A321752716B}" type="presParOf" srcId="{7F72A656-CFC1-7E42-AAFE-17DAA421F7D5}" destId="{34D3D55D-D71A-E64E-940B-9DBAA79FB392}" srcOrd="5" destOrd="0" presId="urn:microsoft.com/office/officeart/2005/8/layout/vList5"/>
    <dgm:cxn modelId="{756E036A-BC62-C648-8BFB-8061BED8C997}" type="presParOf" srcId="{7F72A656-CFC1-7E42-AAFE-17DAA421F7D5}" destId="{F6F2611A-FE57-D648-8287-791FF7B5D1C9}" srcOrd="6" destOrd="0" presId="urn:microsoft.com/office/officeart/2005/8/layout/vList5"/>
    <dgm:cxn modelId="{7C64F32E-D4B3-AB43-A167-07D2E5785557}" type="presParOf" srcId="{F6F2611A-FE57-D648-8287-791FF7B5D1C9}" destId="{04E0231C-B2DC-8C45-95ED-8A599346E8A3}" srcOrd="0" destOrd="0" presId="urn:microsoft.com/office/officeart/2005/8/layout/vList5"/>
    <dgm:cxn modelId="{FB087049-276B-8E44-9898-FFDBC2C37A71}" type="presParOf" srcId="{F6F2611A-FE57-D648-8287-791FF7B5D1C9}" destId="{21CE310F-1801-4349-B3A1-3B8854277637}" srcOrd="1" destOrd="0" presId="urn:microsoft.com/office/officeart/2005/8/layout/vList5"/>
    <dgm:cxn modelId="{E68437C8-C49E-7048-909B-D543A6B4F107}" type="presParOf" srcId="{7F72A656-CFC1-7E42-AAFE-17DAA421F7D5}" destId="{9B1E8972-96A0-3641-8B31-A50948202848}" srcOrd="7" destOrd="0" presId="urn:microsoft.com/office/officeart/2005/8/layout/vList5"/>
    <dgm:cxn modelId="{02C20203-CF87-0B4A-B823-74AB90C67830}" type="presParOf" srcId="{7F72A656-CFC1-7E42-AAFE-17DAA421F7D5}" destId="{066F08EC-F0B5-2849-9264-C6DA054A7560}" srcOrd="8" destOrd="0" presId="urn:microsoft.com/office/officeart/2005/8/layout/vList5"/>
    <dgm:cxn modelId="{753FC7BB-AAA4-BD43-B9F5-B6F8BC623F7E}" type="presParOf" srcId="{066F08EC-F0B5-2849-9264-C6DA054A7560}" destId="{2F717C80-4DCC-3947-80DB-7240F1477C73}" srcOrd="0" destOrd="0" presId="urn:microsoft.com/office/officeart/2005/8/layout/vList5"/>
    <dgm:cxn modelId="{A627E13B-760D-8E4C-8271-0288F138D9DE}" type="presParOf" srcId="{066F08EC-F0B5-2849-9264-C6DA054A7560}" destId="{7F5A2F0B-58DC-6642-B70B-BD47048132B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rocess4" loCatId="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en-GB"/>
        </a:p>
      </dgm:t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600" b="0" dirty="0"/>
            <a:t>١- وضع استراتيجية قوية</a:t>
          </a:r>
          <a:endParaRPr lang="en-GB" sz="2600" b="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pPr rtl="1"/>
          <a:endParaRPr lang="en-GB" sz="2600" b="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pPr rtl="1"/>
          <a:endParaRPr lang="en-GB" sz="2600" b="0"/>
        </a:p>
      </dgm:t>
    </dgm:pt>
    <dgm:pt modelId="{FCB99D4E-5FA7-BE4B-9D31-66D250917F1F}">
      <dgm:prSet phldrT="[Text]" custT="1"/>
      <dgm:spPr/>
      <dgm:t>
        <a:bodyPr/>
        <a:lstStyle/>
        <a:p>
          <a:pPr rtl="1"/>
          <a:r>
            <a:rPr lang="ar-SA" sz="2600" b="0" dirty="0"/>
            <a:t>٢- تحقيق تموضع مميز في السوق</a:t>
          </a:r>
          <a:endParaRPr lang="en-GB" sz="2600" b="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pPr rtl="1"/>
          <a:endParaRPr lang="en-GB" sz="2600" b="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pPr rtl="1"/>
          <a:endParaRPr lang="en-GB" sz="2600" b="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600" b="0" dirty="0"/>
            <a:t>٣- كسب ثقة الجمهور وزيادة الولاء</a:t>
          </a:r>
          <a:endParaRPr lang="en-GB" sz="2600" b="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pPr rtl="1"/>
          <a:endParaRPr lang="en-GB" sz="2600" b="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pPr rtl="1"/>
          <a:endParaRPr lang="en-GB" sz="2600" b="0"/>
        </a:p>
      </dgm:t>
    </dgm:pt>
    <dgm:pt modelId="{927E40C6-EE56-E846-8A2E-2DA156548BDE}">
      <dgm:prSet phldrT="[Text]" custT="1"/>
      <dgm:spPr/>
      <dgm:t>
        <a:bodyPr/>
        <a:lstStyle/>
        <a:p>
          <a:pPr rtl="1"/>
          <a:r>
            <a:rPr lang="ar-SA" sz="2600" b="0" dirty="0"/>
            <a:t>٤- تحقيق مبيعات ونمو مستدام</a:t>
          </a:r>
          <a:endParaRPr lang="en-GB" sz="2600" b="0" dirty="0"/>
        </a:p>
      </dgm:t>
    </dgm:pt>
    <dgm:pt modelId="{451DA878-F43F-FC40-9CAC-AFF0A4B94C77}" type="sibTrans" cxnId="{506EBBBA-41DF-6646-BC48-E8E4CDA61711}">
      <dgm:prSet/>
      <dgm:spPr/>
      <dgm:t>
        <a:bodyPr/>
        <a:lstStyle/>
        <a:p>
          <a:pPr rtl="1"/>
          <a:endParaRPr lang="en-GB" sz="2600" b="0"/>
        </a:p>
      </dgm:t>
    </dgm:pt>
    <dgm:pt modelId="{6564AE0D-0DAF-2448-8D80-9AF94BD7C871}" type="parTrans" cxnId="{506EBBBA-41DF-6646-BC48-E8E4CDA61711}">
      <dgm:prSet/>
      <dgm:spPr/>
      <dgm:t>
        <a:bodyPr/>
        <a:lstStyle/>
        <a:p>
          <a:pPr rtl="1"/>
          <a:endParaRPr lang="en-GB" sz="2600" b="0"/>
        </a:p>
      </dgm:t>
    </dgm:pt>
    <dgm:pt modelId="{6399AC13-57B8-AA45-849F-92D53FE20FB3}">
      <dgm:prSet phldrT="[Text]" custT="1"/>
      <dgm:spPr/>
      <dgm:t>
        <a:bodyPr/>
        <a:lstStyle/>
        <a:p>
          <a:pPr rtl="1"/>
          <a:r>
            <a:rPr lang="ar-SA" sz="2600" b="0" dirty="0"/>
            <a:t>٥- توسّع العلامة التجارية في أسواق جديدة</a:t>
          </a:r>
          <a:endParaRPr lang="en-GB" sz="2600" b="0" dirty="0"/>
        </a:p>
      </dgm:t>
    </dgm:pt>
    <dgm:pt modelId="{81E55095-382E-5047-B551-CC6DB853CEC1}" type="parTrans" cxnId="{11B28867-6C75-5745-A3CE-E353D2D3FEC1}">
      <dgm:prSet/>
      <dgm:spPr/>
      <dgm:t>
        <a:bodyPr/>
        <a:lstStyle/>
        <a:p>
          <a:endParaRPr lang="en-GB" sz="2600" b="0"/>
        </a:p>
      </dgm:t>
    </dgm:pt>
    <dgm:pt modelId="{D1F8AF8F-239C-BF43-A26A-F95FF7E8DB12}" type="sibTrans" cxnId="{11B28867-6C75-5745-A3CE-E353D2D3FEC1}">
      <dgm:prSet/>
      <dgm:spPr/>
      <dgm:t>
        <a:bodyPr/>
        <a:lstStyle/>
        <a:p>
          <a:endParaRPr lang="en-GB" sz="2600" b="0"/>
        </a:p>
      </dgm:t>
    </dgm:pt>
    <dgm:pt modelId="{A459FA7E-3A13-2148-AAB9-C6991C167C5B}" type="pres">
      <dgm:prSet presAssocID="{3CF1B871-4759-4D46-B5A2-507CFE24FA85}" presName="Name0" presStyleCnt="0">
        <dgm:presLayoutVars>
          <dgm:dir/>
          <dgm:animLvl val="lvl"/>
          <dgm:resizeHandles val="exact"/>
        </dgm:presLayoutVars>
      </dgm:prSet>
      <dgm:spPr/>
    </dgm:pt>
    <dgm:pt modelId="{D08829ED-1F66-7548-A205-F3E5A466FED5}" type="pres">
      <dgm:prSet presAssocID="{6399AC13-57B8-AA45-849F-92D53FE20FB3}" presName="boxAndChildren" presStyleCnt="0"/>
      <dgm:spPr/>
    </dgm:pt>
    <dgm:pt modelId="{7ED8A154-1C43-CD49-8102-1B9B584AE288}" type="pres">
      <dgm:prSet presAssocID="{6399AC13-57B8-AA45-849F-92D53FE20FB3}" presName="parentTextBox" presStyleLbl="node1" presStyleIdx="0" presStyleCnt="5"/>
      <dgm:spPr/>
    </dgm:pt>
    <dgm:pt modelId="{315A24A5-465F-1042-A00C-B9059DE32647}" type="pres">
      <dgm:prSet presAssocID="{451DA878-F43F-FC40-9CAC-AFF0A4B94C77}" presName="sp" presStyleCnt="0"/>
      <dgm:spPr/>
    </dgm:pt>
    <dgm:pt modelId="{96BFCB73-F2D3-6D43-A772-04885D73FF5C}" type="pres">
      <dgm:prSet presAssocID="{927E40C6-EE56-E846-8A2E-2DA156548BDE}" presName="arrowAndChildren" presStyleCnt="0"/>
      <dgm:spPr/>
    </dgm:pt>
    <dgm:pt modelId="{A073E620-8378-6E4F-9029-1D8AF41DF3F1}" type="pres">
      <dgm:prSet presAssocID="{927E40C6-EE56-E846-8A2E-2DA156548BDE}" presName="parentTextArrow" presStyleLbl="node1" presStyleIdx="1" presStyleCnt="5"/>
      <dgm:spPr/>
    </dgm:pt>
    <dgm:pt modelId="{DB92E922-949D-4046-AB74-8E643D0DED09}" type="pres">
      <dgm:prSet presAssocID="{8CB795D4-B585-5442-9535-2E686382247F}" presName="sp" presStyleCnt="0"/>
      <dgm:spPr/>
    </dgm:pt>
    <dgm:pt modelId="{5EFACDB3-1625-394A-8463-813CD1224B7F}" type="pres">
      <dgm:prSet presAssocID="{B673D22D-F93C-E14F-9EB8-A50EF230CE77}" presName="arrowAndChildren" presStyleCnt="0"/>
      <dgm:spPr/>
    </dgm:pt>
    <dgm:pt modelId="{44942048-6BB8-AB4E-88BD-9ADDFCB5F3F8}" type="pres">
      <dgm:prSet presAssocID="{B673D22D-F93C-E14F-9EB8-A50EF230CE77}" presName="parentTextArrow" presStyleLbl="node1" presStyleIdx="2" presStyleCnt="5"/>
      <dgm:spPr/>
    </dgm:pt>
    <dgm:pt modelId="{071C20CF-AE4D-8044-8D18-6A05DAD8A462}" type="pres">
      <dgm:prSet presAssocID="{A0FCBAD8-58EA-5747-9D2B-C720881BA146}" presName="sp" presStyleCnt="0"/>
      <dgm:spPr/>
    </dgm:pt>
    <dgm:pt modelId="{87D170ED-0BBF-A54F-983C-780C67CD5A16}" type="pres">
      <dgm:prSet presAssocID="{FCB99D4E-5FA7-BE4B-9D31-66D250917F1F}" presName="arrowAndChildren" presStyleCnt="0"/>
      <dgm:spPr/>
    </dgm:pt>
    <dgm:pt modelId="{34CE2639-1BBB-CC40-B7B1-B92012AABF5F}" type="pres">
      <dgm:prSet presAssocID="{FCB99D4E-5FA7-BE4B-9D31-66D250917F1F}" presName="parentTextArrow" presStyleLbl="node1" presStyleIdx="3" presStyleCnt="5"/>
      <dgm:spPr/>
    </dgm:pt>
    <dgm:pt modelId="{70AAFB4E-4287-4349-844C-D42A9199EF48}" type="pres">
      <dgm:prSet presAssocID="{AC1D1610-AE5C-7C42-B807-1264FE736A7C}" presName="sp" presStyleCnt="0"/>
      <dgm:spPr/>
    </dgm:pt>
    <dgm:pt modelId="{94547DB8-946F-6249-A366-0A07E63382B9}" type="pres">
      <dgm:prSet presAssocID="{E1B52BE6-0408-B143-B70E-299BEE806567}" presName="arrowAndChildren" presStyleCnt="0"/>
      <dgm:spPr/>
    </dgm:pt>
    <dgm:pt modelId="{B167E51A-F831-C34C-81BF-304A85BEAEB2}" type="pres">
      <dgm:prSet presAssocID="{E1B52BE6-0408-B143-B70E-299BEE806567}" presName="parentTextArrow" presStyleLbl="node1" presStyleIdx="4" presStyleCnt="5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D2F5430D-9D83-2149-B72B-80D6C31BA324}" type="presOf" srcId="{3CF1B871-4759-4D46-B5A2-507CFE24FA85}" destId="{A459FA7E-3A13-2148-AAB9-C6991C167C5B}" srcOrd="0" destOrd="0" presId="urn:microsoft.com/office/officeart/2005/8/layout/process4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7B8BF511-A987-1949-A1A3-9710F6DB6D9B}" type="presOf" srcId="{FCB99D4E-5FA7-BE4B-9D31-66D250917F1F}" destId="{34CE2639-1BBB-CC40-B7B1-B92012AABF5F}" srcOrd="0" destOrd="0" presId="urn:microsoft.com/office/officeart/2005/8/layout/process4"/>
    <dgm:cxn modelId="{11B28867-6C75-5745-A3CE-E353D2D3FEC1}" srcId="{3CF1B871-4759-4D46-B5A2-507CFE24FA85}" destId="{6399AC13-57B8-AA45-849F-92D53FE20FB3}" srcOrd="4" destOrd="0" parTransId="{81E55095-382E-5047-B551-CC6DB853CEC1}" sibTransId="{D1F8AF8F-239C-BF43-A26A-F95FF7E8DB12}"/>
    <dgm:cxn modelId="{03B60D73-80A5-8F45-9A6D-CBE14FDD6E8B}" type="presOf" srcId="{E1B52BE6-0408-B143-B70E-299BEE806567}" destId="{B167E51A-F831-C34C-81BF-304A85BEAEB2}" srcOrd="0" destOrd="0" presId="urn:microsoft.com/office/officeart/2005/8/layout/process4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4D4CFAB7-8F33-CC49-8128-82F3B2EECDB9}" type="presOf" srcId="{927E40C6-EE56-E846-8A2E-2DA156548BDE}" destId="{A073E620-8378-6E4F-9029-1D8AF41DF3F1}" srcOrd="0" destOrd="0" presId="urn:microsoft.com/office/officeart/2005/8/layout/process4"/>
    <dgm:cxn modelId="{506EBBBA-41DF-6646-BC48-E8E4CDA61711}" srcId="{3CF1B871-4759-4D46-B5A2-507CFE24FA85}" destId="{927E40C6-EE56-E846-8A2E-2DA156548BDE}" srcOrd="3" destOrd="0" parTransId="{6564AE0D-0DAF-2448-8D80-9AF94BD7C871}" sibTransId="{451DA878-F43F-FC40-9CAC-AFF0A4B94C77}"/>
    <dgm:cxn modelId="{ADA979D9-2A99-3D44-9CD6-522D36733C21}" type="presOf" srcId="{6399AC13-57B8-AA45-849F-92D53FE20FB3}" destId="{7ED8A154-1C43-CD49-8102-1B9B584AE288}" srcOrd="0" destOrd="0" presId="urn:microsoft.com/office/officeart/2005/8/layout/process4"/>
    <dgm:cxn modelId="{FCD63BFE-D8F1-CF4F-BFCC-8956F01046F8}" type="presOf" srcId="{B673D22D-F93C-E14F-9EB8-A50EF230CE77}" destId="{44942048-6BB8-AB4E-88BD-9ADDFCB5F3F8}" srcOrd="0" destOrd="0" presId="urn:microsoft.com/office/officeart/2005/8/layout/process4"/>
    <dgm:cxn modelId="{E7028241-62BF-8845-B62B-1FB1069F892D}" type="presParOf" srcId="{A459FA7E-3A13-2148-AAB9-C6991C167C5B}" destId="{D08829ED-1F66-7548-A205-F3E5A466FED5}" srcOrd="0" destOrd="0" presId="urn:microsoft.com/office/officeart/2005/8/layout/process4"/>
    <dgm:cxn modelId="{7232D210-49DE-6143-B9CC-3296F7324567}" type="presParOf" srcId="{D08829ED-1F66-7548-A205-F3E5A466FED5}" destId="{7ED8A154-1C43-CD49-8102-1B9B584AE288}" srcOrd="0" destOrd="0" presId="urn:microsoft.com/office/officeart/2005/8/layout/process4"/>
    <dgm:cxn modelId="{85B97313-512F-344E-8762-DDDAF6234A2E}" type="presParOf" srcId="{A459FA7E-3A13-2148-AAB9-C6991C167C5B}" destId="{315A24A5-465F-1042-A00C-B9059DE32647}" srcOrd="1" destOrd="0" presId="urn:microsoft.com/office/officeart/2005/8/layout/process4"/>
    <dgm:cxn modelId="{07FE2E7F-C483-CF48-A5C7-DDFE0FC5B9D4}" type="presParOf" srcId="{A459FA7E-3A13-2148-AAB9-C6991C167C5B}" destId="{96BFCB73-F2D3-6D43-A772-04885D73FF5C}" srcOrd="2" destOrd="0" presId="urn:microsoft.com/office/officeart/2005/8/layout/process4"/>
    <dgm:cxn modelId="{6EAA53CC-BDAC-E94D-9E90-70FCE286E61F}" type="presParOf" srcId="{96BFCB73-F2D3-6D43-A772-04885D73FF5C}" destId="{A073E620-8378-6E4F-9029-1D8AF41DF3F1}" srcOrd="0" destOrd="0" presId="urn:microsoft.com/office/officeart/2005/8/layout/process4"/>
    <dgm:cxn modelId="{76663E06-3E36-5240-B04D-5BD9FFB9C29F}" type="presParOf" srcId="{A459FA7E-3A13-2148-AAB9-C6991C167C5B}" destId="{DB92E922-949D-4046-AB74-8E643D0DED09}" srcOrd="3" destOrd="0" presId="urn:microsoft.com/office/officeart/2005/8/layout/process4"/>
    <dgm:cxn modelId="{800F2AE5-6276-5D4D-94C6-29FB60E5A9C3}" type="presParOf" srcId="{A459FA7E-3A13-2148-AAB9-C6991C167C5B}" destId="{5EFACDB3-1625-394A-8463-813CD1224B7F}" srcOrd="4" destOrd="0" presId="urn:microsoft.com/office/officeart/2005/8/layout/process4"/>
    <dgm:cxn modelId="{5640714F-FA71-5E49-93AC-5FDC4CF8C8E7}" type="presParOf" srcId="{5EFACDB3-1625-394A-8463-813CD1224B7F}" destId="{44942048-6BB8-AB4E-88BD-9ADDFCB5F3F8}" srcOrd="0" destOrd="0" presId="urn:microsoft.com/office/officeart/2005/8/layout/process4"/>
    <dgm:cxn modelId="{693605A4-E985-3B46-BDEA-8C9F0BD2C72F}" type="presParOf" srcId="{A459FA7E-3A13-2148-AAB9-C6991C167C5B}" destId="{071C20CF-AE4D-8044-8D18-6A05DAD8A462}" srcOrd="5" destOrd="0" presId="urn:microsoft.com/office/officeart/2005/8/layout/process4"/>
    <dgm:cxn modelId="{29F5F682-6132-4949-ACC0-01DAEA3F96A9}" type="presParOf" srcId="{A459FA7E-3A13-2148-AAB9-C6991C167C5B}" destId="{87D170ED-0BBF-A54F-983C-780C67CD5A16}" srcOrd="6" destOrd="0" presId="urn:microsoft.com/office/officeart/2005/8/layout/process4"/>
    <dgm:cxn modelId="{2F295BF8-C73E-DB43-8836-1B39A0A82369}" type="presParOf" srcId="{87D170ED-0BBF-A54F-983C-780C67CD5A16}" destId="{34CE2639-1BBB-CC40-B7B1-B92012AABF5F}" srcOrd="0" destOrd="0" presId="urn:microsoft.com/office/officeart/2005/8/layout/process4"/>
    <dgm:cxn modelId="{28584640-D131-EA40-B71E-3760A13DE542}" type="presParOf" srcId="{A459FA7E-3A13-2148-AAB9-C6991C167C5B}" destId="{70AAFB4E-4287-4349-844C-D42A9199EF48}" srcOrd="7" destOrd="0" presId="urn:microsoft.com/office/officeart/2005/8/layout/process4"/>
    <dgm:cxn modelId="{AA95AF23-B11E-D348-86F7-F6562112A276}" type="presParOf" srcId="{A459FA7E-3A13-2148-AAB9-C6991C167C5B}" destId="{94547DB8-946F-6249-A366-0A07E63382B9}" srcOrd="8" destOrd="0" presId="urn:microsoft.com/office/officeart/2005/8/layout/process4"/>
    <dgm:cxn modelId="{6B5427DF-D5D5-824D-AE20-3132BD416A6A}" type="presParOf" srcId="{94547DB8-946F-6249-A366-0A07E63382B9}" destId="{B167E51A-F831-C34C-81BF-304A85BEAEB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lnSpc>
              <a:spcPct val="100000"/>
            </a:lnSpc>
            <a:buFont typeface="Arial" panose="020B0604020202020204" pitchFamily="34" charset="0"/>
            <a:buChar char="•"/>
          </a:pPr>
          <a:r>
            <a:rPr lang="ar-SA" sz="2000" b="1" dirty="0"/>
            <a:t>التسويق كأداة لتنفيذ الاستراتيجية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lnSpc>
              <a:spcPct val="100000"/>
            </a:lnSpc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يساعد في إيصال الرسائل والقيم للجمهور المستهدف</a:t>
          </a:r>
          <a:r>
            <a:rPr lang="en-GB" sz="2000" kern="1200"/>
            <a:t>.</a:t>
          </a:r>
          <a:endParaRPr lang="en-GB" sz="2000" kern="1200" dirty="0"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lnSpc>
              <a:spcPct val="100000"/>
            </a:lnSpc>
            <a:buFont typeface="Arial" panose="020B0604020202020204" pitchFamily="34" charset="0"/>
            <a:buChar char="•"/>
          </a:pPr>
          <a:r>
            <a:rPr lang="ar-SA" sz="2000" b="1" dirty="0"/>
            <a:t>المبيعات كنتيجة لاستراتيجية العلامة التجارية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lnSpc>
              <a:spcPct val="100000"/>
            </a:lnSpc>
            <a:buSzPts val="1000"/>
            <a:buFont typeface="+mj-lt"/>
            <a:buAutoNum type="arabicPeriod"/>
          </a:pPr>
          <a:r>
            <a:rPr lang="ar-SA" sz="2000" dirty="0"/>
            <a:t>العلامات التجارية القوية تؤدي إلى قرارات شراء أسرع</a:t>
          </a:r>
          <a:r>
            <a:rPr lang="en-GB" sz="20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5D86544D-E276-CE47-B24B-3C05363A0654}">
      <dgm:prSet phldrT="[Text]" custT="1"/>
      <dgm:spPr/>
      <dgm:t>
        <a:bodyPr/>
        <a:lstStyle/>
        <a:p>
          <a:pPr rtl="1">
            <a:lnSpc>
              <a:spcPct val="100000"/>
            </a:lnSpc>
            <a:buFont typeface="Arial" panose="020B0604020202020204" pitchFamily="34" charset="0"/>
            <a:buChar char="•"/>
          </a:pPr>
          <a:r>
            <a:rPr lang="ar-SA" sz="2000" b="1" dirty="0"/>
            <a:t>كيف تؤثر الاستراتيجية على الأداء التجاري؟</a:t>
          </a:r>
          <a:endParaRPr lang="en-GB" sz="2000" dirty="0"/>
        </a:p>
      </dgm:t>
    </dgm:pt>
    <dgm:pt modelId="{32A00E31-A3E2-5A4C-B51F-6260129B0740}" type="parTrans" cxnId="{B7A56DA7-F444-B447-B517-19E1FF52F269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949B5DF4-D5AA-594F-B628-0C1FD7A86C15}" type="sibTrans" cxnId="{B7A56DA7-F444-B447-B517-19E1FF52F269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7592211D-5D13-D243-AFB6-864588DF9BC1}">
      <dgm:prSet phldrT="[Text]" custT="1"/>
      <dgm:spPr/>
      <dgm:t>
        <a:bodyPr/>
        <a:lstStyle/>
        <a:p>
          <a:pPr rtl="1">
            <a:lnSpc>
              <a:spcPct val="100000"/>
            </a:lnSpc>
            <a:buSzPts val="1000"/>
            <a:buFont typeface="+mj-lt"/>
            <a:buAutoNum type="arabicPeriod"/>
          </a:pPr>
          <a:r>
            <a:rPr lang="ar-SA" sz="2000" dirty="0"/>
            <a:t>العلامات التجارية التي تمتلك استراتيجية قوية تحقق </a:t>
          </a:r>
          <a:r>
            <a:rPr lang="ar-SA" sz="2000" b="1" dirty="0"/>
            <a:t>ولاءً أعلى</a:t>
          </a:r>
          <a:r>
            <a:rPr lang="ar-SA" sz="2000" dirty="0"/>
            <a:t> للعملاء</a:t>
          </a:r>
          <a:r>
            <a:rPr lang="en-GB" sz="2000" dirty="0"/>
            <a:t>.</a:t>
          </a:r>
        </a:p>
      </dgm:t>
    </dgm:pt>
    <dgm:pt modelId="{F6DC1FB4-F623-4E47-A40A-FAEB17244B55}" type="parTrans" cxnId="{74B5D2EE-0D0E-414F-AD09-92D89C5B99D8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F6D14150-6F93-6145-BBC7-97D4F223D462}" type="sibTrans" cxnId="{74B5D2EE-0D0E-414F-AD09-92D89C5B99D8}">
      <dgm:prSet/>
      <dgm:spPr/>
      <dgm:t>
        <a:bodyPr/>
        <a:lstStyle/>
        <a:p>
          <a:pPr rtl="1">
            <a:lnSpc>
              <a:spcPct val="100000"/>
            </a:lnSpc>
          </a:pPr>
          <a:endParaRPr lang="en-GB" sz="2000"/>
        </a:p>
      </dgm:t>
    </dgm:pt>
    <dgm:pt modelId="{FA1E3B3E-6FD5-1048-9496-42E8843A5F94}">
      <dgm:prSet phldrT="[Text]" custT="1"/>
      <dgm:spPr/>
      <dgm:t>
        <a:bodyPr/>
        <a:lstStyle/>
        <a:p>
          <a:pPr rtl="1">
            <a:lnSpc>
              <a:spcPct val="100000"/>
            </a:lnSpc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يضمن تناسق الهوية البصرية واللفظية عبر القنوات المختلفة</a:t>
          </a:r>
          <a:r>
            <a:rPr lang="en-GB" sz="2000" kern="1200"/>
            <a:t>.</a:t>
          </a:r>
          <a:endParaRPr lang="en-GB" sz="2000" kern="1200" dirty="0">
            <a:latin typeface="Calibri"/>
            <a:ea typeface="+mn-ea"/>
            <a:cs typeface="Arial" panose="020B0604020202020204" pitchFamily="34" charset="0"/>
          </a:endParaRPr>
        </a:p>
      </dgm:t>
    </dgm:pt>
    <dgm:pt modelId="{3D87D048-FC39-7240-A6A2-5C554A6BDDA8}" type="parTrans" cxnId="{84F2B22E-0D4A-704D-9FE2-35DFCE7F633D}">
      <dgm:prSet/>
      <dgm:spPr/>
    </dgm:pt>
    <dgm:pt modelId="{9BDD7775-530E-DD40-99C8-52D63C3D7358}" type="sibTrans" cxnId="{84F2B22E-0D4A-704D-9FE2-35DFCE7F633D}">
      <dgm:prSet/>
      <dgm:spPr/>
    </dgm:pt>
    <dgm:pt modelId="{0407326B-CB4D-DB4C-A947-354DBF6007C7}">
      <dgm:prSet phldrT="[Text]" custT="1"/>
      <dgm:spPr/>
      <dgm:t>
        <a:bodyPr/>
        <a:lstStyle/>
        <a:p>
          <a:pPr algn="r" rtl="1">
            <a:lnSpc>
              <a:spcPct val="100000"/>
            </a:lnSpc>
            <a:buSzPts val="1000"/>
            <a:buFont typeface="+mj-lt"/>
            <a:buAutoNum type="arabicPeriod"/>
          </a:pPr>
          <a:r>
            <a:rPr lang="ar-SA" sz="2000" dirty="0"/>
            <a:t>العملاء يثقون أكثر في المنتجات ذات الهوية الواضحة</a:t>
          </a:r>
          <a:r>
            <a:rPr lang="en-GB" sz="2000" dirty="0"/>
            <a:t>.</a:t>
          </a:r>
        </a:p>
      </dgm:t>
    </dgm:pt>
    <dgm:pt modelId="{E0CEAEC2-4E6E-024B-87E1-85610C5BB9C3}" type="parTrans" cxnId="{6FBBEC17-71E5-3E4B-AB33-5980352C6967}">
      <dgm:prSet/>
      <dgm:spPr/>
    </dgm:pt>
    <dgm:pt modelId="{24741835-9A5F-944F-A244-9E8483B037DB}" type="sibTrans" cxnId="{6FBBEC17-71E5-3E4B-AB33-5980352C6967}">
      <dgm:prSet/>
      <dgm:spPr/>
    </dgm:pt>
    <dgm:pt modelId="{96A8FED6-2AA6-F74B-8B36-AAE033B75434}">
      <dgm:prSet phldrT="[Text]" custT="1"/>
      <dgm:spPr/>
      <dgm:t>
        <a:bodyPr/>
        <a:lstStyle/>
        <a:p>
          <a:pPr rtl="1">
            <a:lnSpc>
              <a:spcPct val="100000"/>
            </a:lnSpc>
            <a:buSzPts val="1000"/>
            <a:buFont typeface="+mj-lt"/>
            <a:buAutoNum type="arabicPeriod"/>
          </a:pPr>
          <a:r>
            <a:rPr lang="ar-SA" sz="2000" dirty="0"/>
            <a:t>الشركات التي تستثمر في بناء علامتها التجارية </a:t>
          </a:r>
          <a:r>
            <a:rPr lang="ar-SA" sz="2000" b="1" dirty="0"/>
            <a:t>تحقق مبيعات أكبر</a:t>
          </a:r>
          <a:r>
            <a:rPr lang="ar-SA" sz="2000" dirty="0"/>
            <a:t> على المدى الطويل</a:t>
          </a:r>
          <a:r>
            <a:rPr lang="en-GB" sz="2000" dirty="0"/>
            <a:t>.</a:t>
          </a:r>
        </a:p>
      </dgm:t>
    </dgm:pt>
    <dgm:pt modelId="{B87071AC-60B0-E945-AF46-E098C0C57AF7}" type="parTrans" cxnId="{F83C345F-B199-6E40-8E94-0404AE91CB4E}">
      <dgm:prSet/>
      <dgm:spPr/>
    </dgm:pt>
    <dgm:pt modelId="{7296070E-FC4A-BF40-80D9-4C82D5E08527}" type="sibTrans" cxnId="{F83C345F-B199-6E40-8E94-0404AE91CB4E}">
      <dgm:prSet/>
      <dgm:spPr/>
    </dgm:pt>
    <dgm:pt modelId="{B7F23636-B763-8943-8FBA-C2CEAF2EEAF6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EFEBB6-79FD-F44C-A7EA-8F64B2329E88}" type="pres">
      <dgm:prSet presAssocID="{4A11EF4C-C086-E642-9BB3-7F06E5C1290B}" presName="composite" presStyleCnt="0"/>
      <dgm:spPr/>
    </dgm:pt>
    <dgm:pt modelId="{2897E71F-22A5-BF46-A2B4-1D977872186C}" type="pres">
      <dgm:prSet presAssocID="{4A11EF4C-C086-E642-9BB3-7F06E5C1290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1E1B687A-6630-F04E-BEB2-43C2FB9F1A01}" type="pres">
      <dgm:prSet presAssocID="{4A11EF4C-C086-E642-9BB3-7F06E5C1290B}" presName="desTx" presStyleLbl="alignAccFollowNode1" presStyleIdx="0" presStyleCnt="3">
        <dgm:presLayoutVars>
          <dgm:bulletEnabled val="1"/>
        </dgm:presLayoutVars>
      </dgm:prSet>
      <dgm:spPr/>
    </dgm:pt>
    <dgm:pt modelId="{B04DFE22-19FA-7649-A049-940CBFBD695F}" type="pres">
      <dgm:prSet presAssocID="{41E91CD4-8D46-734A-9F81-98BE45E9A506}" presName="space" presStyleCnt="0"/>
      <dgm:spPr/>
    </dgm:pt>
    <dgm:pt modelId="{CAFA82EC-37FE-4A43-A929-60730EDC5FEF}" type="pres">
      <dgm:prSet presAssocID="{102A7D41-83D4-E04C-90C4-580B0FF7BC74}" presName="composite" presStyleCnt="0"/>
      <dgm:spPr/>
    </dgm:pt>
    <dgm:pt modelId="{27779B1B-06BF-234A-B5CA-03E501CA941A}" type="pres">
      <dgm:prSet presAssocID="{102A7D41-83D4-E04C-90C4-580B0FF7BC7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5581D413-166F-704B-BD16-70268A17D470}" type="pres">
      <dgm:prSet presAssocID="{102A7D41-83D4-E04C-90C4-580B0FF7BC74}" presName="desTx" presStyleLbl="alignAccFollowNode1" presStyleIdx="1" presStyleCnt="3">
        <dgm:presLayoutVars>
          <dgm:bulletEnabled val="1"/>
        </dgm:presLayoutVars>
      </dgm:prSet>
      <dgm:spPr/>
    </dgm:pt>
    <dgm:pt modelId="{F05A9CEE-A5B0-5F4A-A3DE-E050C71AECDF}" type="pres">
      <dgm:prSet presAssocID="{6652ED82-6B71-6543-A7FC-4590E5EB8DAC}" presName="space" presStyleCnt="0"/>
      <dgm:spPr/>
    </dgm:pt>
    <dgm:pt modelId="{4B05302E-949F-BC4A-B8AE-E4673CDD388E}" type="pres">
      <dgm:prSet presAssocID="{5D86544D-E276-CE47-B24B-3C05363A0654}" presName="composite" presStyleCnt="0"/>
      <dgm:spPr/>
    </dgm:pt>
    <dgm:pt modelId="{22308521-3B35-B643-8FF8-6AABD23FA997}" type="pres">
      <dgm:prSet presAssocID="{5D86544D-E276-CE47-B24B-3C05363A065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C514A915-7FA3-DF44-A365-3927DCB8D2D5}" type="pres">
      <dgm:prSet presAssocID="{5D86544D-E276-CE47-B24B-3C05363A065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6FBBEC17-71E5-3E4B-AB33-5980352C6967}" srcId="{102A7D41-83D4-E04C-90C4-580B0FF7BC74}" destId="{0407326B-CB4D-DB4C-A947-354DBF6007C7}" srcOrd="1" destOrd="0" parTransId="{E0CEAEC2-4E6E-024B-87E1-85610C5BB9C3}" sibTransId="{24741835-9A5F-944F-A244-9E8483B037DB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2A573B2C-B8B8-4A45-A007-558ADEA26837}" type="presOf" srcId="{96A8FED6-2AA6-F74B-8B36-AAE033B75434}" destId="{C514A915-7FA3-DF44-A365-3927DCB8D2D5}" srcOrd="0" destOrd="1" presId="urn:microsoft.com/office/officeart/2005/8/layout/hList1"/>
    <dgm:cxn modelId="{84F2B22E-0D4A-704D-9FE2-35DFCE7F633D}" srcId="{4A11EF4C-C086-E642-9BB3-7F06E5C1290B}" destId="{FA1E3B3E-6FD5-1048-9496-42E8843A5F94}" srcOrd="1" destOrd="0" parTransId="{3D87D048-FC39-7240-A6A2-5C554A6BDDA8}" sibTransId="{9BDD7775-530E-DD40-99C8-52D63C3D7358}"/>
    <dgm:cxn modelId="{8E864440-8864-2340-9DAE-211A2539E0AA}" type="presOf" srcId="{5D86544D-E276-CE47-B24B-3C05363A0654}" destId="{22308521-3B35-B643-8FF8-6AABD23FA997}" srcOrd="0" destOrd="0" presId="urn:microsoft.com/office/officeart/2005/8/layout/hList1"/>
    <dgm:cxn modelId="{331B8A40-9E9A-C747-8683-D8318BA0061F}" type="presOf" srcId="{C88ED262-17EB-A64F-8186-B36DDD55690A}" destId="{1E1B687A-6630-F04E-BEB2-43C2FB9F1A01}" srcOrd="0" destOrd="0" presId="urn:microsoft.com/office/officeart/2005/8/layout/hList1"/>
    <dgm:cxn modelId="{C6CC8843-3920-5B4E-B1FE-268C07427D60}" type="presOf" srcId="{102A7D41-83D4-E04C-90C4-580B0FF7BC74}" destId="{27779B1B-06BF-234A-B5CA-03E501CA941A}" srcOrd="0" destOrd="0" presId="urn:microsoft.com/office/officeart/2005/8/layout/hList1"/>
    <dgm:cxn modelId="{91BDEA4A-A6CC-6242-B0A9-4D8E7B1A5221}" type="presOf" srcId="{7592211D-5D13-D243-AFB6-864588DF9BC1}" destId="{C514A915-7FA3-DF44-A365-3927DCB8D2D5}" srcOrd="0" destOrd="0" presId="urn:microsoft.com/office/officeart/2005/8/layout/hList1"/>
    <dgm:cxn modelId="{A75DA057-EB71-3A44-9B0A-AD25A85C101C}" type="presOf" srcId="{65387183-454B-F14D-A6F6-7DA8C5BFAE05}" destId="{5581D413-166F-704B-BD16-70268A17D470}" srcOrd="0" destOrd="0" presId="urn:microsoft.com/office/officeart/2005/8/layout/hList1"/>
    <dgm:cxn modelId="{D1645E59-23AE-BB4E-93B7-4D6576E79375}" type="presOf" srcId="{0407326B-CB4D-DB4C-A947-354DBF6007C7}" destId="{5581D413-166F-704B-BD16-70268A17D470}" srcOrd="0" destOrd="1" presId="urn:microsoft.com/office/officeart/2005/8/layout/hList1"/>
    <dgm:cxn modelId="{F83C345F-B199-6E40-8E94-0404AE91CB4E}" srcId="{5D86544D-E276-CE47-B24B-3C05363A0654}" destId="{96A8FED6-2AA6-F74B-8B36-AAE033B75434}" srcOrd="1" destOrd="0" parTransId="{B87071AC-60B0-E945-AF46-E098C0C57AF7}" sibTransId="{7296070E-FC4A-BF40-80D9-4C82D5E08527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15D1C09A-C689-6C44-B9BD-2639C3A55E18}" type="presOf" srcId="{4A11EF4C-C086-E642-9BB3-7F06E5C1290B}" destId="{2897E71F-22A5-BF46-A2B4-1D977872186C}" srcOrd="0" destOrd="0" presId="urn:microsoft.com/office/officeart/2005/8/layout/hList1"/>
    <dgm:cxn modelId="{B7A56DA7-F444-B447-B517-19E1FF52F269}" srcId="{BD09AEF8-F502-8F47-BA6A-B0FFAEB3008F}" destId="{5D86544D-E276-CE47-B24B-3C05363A0654}" srcOrd="2" destOrd="0" parTransId="{32A00E31-A3E2-5A4C-B51F-6260129B0740}" sibTransId="{949B5DF4-D5AA-594F-B628-0C1FD7A86C15}"/>
    <dgm:cxn modelId="{2588B4CE-7A19-5044-BF0D-527F18B909D4}" type="presOf" srcId="{FA1E3B3E-6FD5-1048-9496-42E8843A5F94}" destId="{1E1B687A-6630-F04E-BEB2-43C2FB9F1A01}" srcOrd="0" destOrd="1" presId="urn:microsoft.com/office/officeart/2005/8/layout/h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8080D9-2E1D-714A-B480-9C55927A49A6}" type="presOf" srcId="{BD09AEF8-F502-8F47-BA6A-B0FFAEB3008F}" destId="{B7F23636-B763-8943-8FBA-C2CEAF2EEAF6}" srcOrd="0" destOrd="0" presId="urn:microsoft.com/office/officeart/2005/8/layout/hList1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74B5D2EE-0D0E-414F-AD09-92D89C5B99D8}" srcId="{5D86544D-E276-CE47-B24B-3C05363A0654}" destId="{7592211D-5D13-D243-AFB6-864588DF9BC1}" srcOrd="0" destOrd="0" parTransId="{F6DC1FB4-F623-4E47-A40A-FAEB17244B55}" sibTransId="{F6D14150-6F93-6145-BBC7-97D4F223D462}"/>
    <dgm:cxn modelId="{5CB7D05C-C7C6-E843-93B3-00EA0F568E32}" type="presParOf" srcId="{B7F23636-B763-8943-8FBA-C2CEAF2EEAF6}" destId="{9AEFEBB6-79FD-F44C-A7EA-8F64B2329E88}" srcOrd="0" destOrd="0" presId="urn:microsoft.com/office/officeart/2005/8/layout/hList1"/>
    <dgm:cxn modelId="{12891140-43F8-5945-8036-B16738E412A0}" type="presParOf" srcId="{9AEFEBB6-79FD-F44C-A7EA-8F64B2329E88}" destId="{2897E71F-22A5-BF46-A2B4-1D977872186C}" srcOrd="0" destOrd="0" presId="urn:microsoft.com/office/officeart/2005/8/layout/hList1"/>
    <dgm:cxn modelId="{3FEB1D08-A5A0-EC42-82DB-426081E497B3}" type="presParOf" srcId="{9AEFEBB6-79FD-F44C-A7EA-8F64B2329E88}" destId="{1E1B687A-6630-F04E-BEB2-43C2FB9F1A01}" srcOrd="1" destOrd="0" presId="urn:microsoft.com/office/officeart/2005/8/layout/hList1"/>
    <dgm:cxn modelId="{5F824D9B-0AAB-CA43-A092-93EDA350BFF0}" type="presParOf" srcId="{B7F23636-B763-8943-8FBA-C2CEAF2EEAF6}" destId="{B04DFE22-19FA-7649-A049-940CBFBD695F}" srcOrd="1" destOrd="0" presId="urn:microsoft.com/office/officeart/2005/8/layout/hList1"/>
    <dgm:cxn modelId="{C366D5FB-DA80-404A-B5F5-EB826FC40D6A}" type="presParOf" srcId="{B7F23636-B763-8943-8FBA-C2CEAF2EEAF6}" destId="{CAFA82EC-37FE-4A43-A929-60730EDC5FEF}" srcOrd="2" destOrd="0" presId="urn:microsoft.com/office/officeart/2005/8/layout/hList1"/>
    <dgm:cxn modelId="{ECA0D32C-4FE8-C44D-AEE6-D5894A81731B}" type="presParOf" srcId="{CAFA82EC-37FE-4A43-A929-60730EDC5FEF}" destId="{27779B1B-06BF-234A-B5CA-03E501CA941A}" srcOrd="0" destOrd="0" presId="urn:microsoft.com/office/officeart/2005/8/layout/hList1"/>
    <dgm:cxn modelId="{D5CAD62D-962A-1C41-9152-E0F7799FF564}" type="presParOf" srcId="{CAFA82EC-37FE-4A43-A929-60730EDC5FEF}" destId="{5581D413-166F-704B-BD16-70268A17D470}" srcOrd="1" destOrd="0" presId="urn:microsoft.com/office/officeart/2005/8/layout/hList1"/>
    <dgm:cxn modelId="{87C474C0-4769-C84A-AD15-6FC69AA9B18E}" type="presParOf" srcId="{B7F23636-B763-8943-8FBA-C2CEAF2EEAF6}" destId="{F05A9CEE-A5B0-5F4A-A3DE-E050C71AECDF}" srcOrd="3" destOrd="0" presId="urn:microsoft.com/office/officeart/2005/8/layout/hList1"/>
    <dgm:cxn modelId="{75770300-1CF0-D942-A9F0-D78AA065D299}" type="presParOf" srcId="{B7F23636-B763-8943-8FBA-C2CEAF2EEAF6}" destId="{4B05302E-949F-BC4A-B8AE-E4673CDD388E}" srcOrd="4" destOrd="0" presId="urn:microsoft.com/office/officeart/2005/8/layout/hList1"/>
    <dgm:cxn modelId="{238F1A36-0B7A-2240-85F0-025E1EFF0D87}" type="presParOf" srcId="{4B05302E-949F-BC4A-B8AE-E4673CDD388E}" destId="{22308521-3B35-B643-8FF8-6AABD23FA997}" srcOrd="0" destOrd="0" presId="urn:microsoft.com/office/officeart/2005/8/layout/hList1"/>
    <dgm:cxn modelId="{3CF17587-17DB-4548-8B67-C247EC77779A}" type="presParOf" srcId="{4B05302E-949F-BC4A-B8AE-E4673CDD388E}" destId="{C514A915-7FA3-DF44-A365-3927DCB8D2D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8/layout/PictureStrip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000" dirty="0"/>
            <a:t>استراتيجية قائمة على العاطفة والذكريات السعيدة</a:t>
          </a:r>
          <a:r>
            <a:rPr lang="en-GB" sz="20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التركيز على الربط بين المنتج ولحظات الفرح والمشاركة الاجتماعية</a:t>
          </a:r>
          <a:r>
            <a:rPr lang="en-GB" sz="2000" dirty="0"/>
            <a:t>.</a:t>
          </a:r>
          <a:endParaRPr lang="en-GB" sz="16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000" dirty="0"/>
            <a:t>بناء علامة تجارية تعتمد على الإلهام والتحفيز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استخدام المشاهير والرياضيين في التسويق لخلق ارتباط عاطفي مع الجمهور</a:t>
          </a:r>
          <a:r>
            <a:rPr lang="en-GB" sz="2000" dirty="0"/>
            <a:t>.</a:t>
          </a:r>
          <a:endParaRPr lang="en-GB" sz="20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000" dirty="0"/>
            <a:t>التركيز على الابتكار والجودة العالية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الترويج لهوية فريدة تعتمد على التصميم البسيط والتكنولوجيا المتطورة</a:t>
          </a:r>
          <a:r>
            <a:rPr lang="en-GB" sz="2000" dirty="0"/>
            <a:t>.</a:t>
          </a:r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94A407DC-8E77-E94C-885B-ECF0370CDE1C}" type="pres">
      <dgm:prSet presAssocID="{2E95F084-2274-8B4E-B354-55ADC86B05B6}" presName="Name0" presStyleCnt="0">
        <dgm:presLayoutVars>
          <dgm:dir val="rev"/>
          <dgm:resizeHandles val="exact"/>
        </dgm:presLayoutVars>
      </dgm:prSet>
      <dgm:spPr/>
    </dgm:pt>
    <dgm:pt modelId="{26E0E5C6-E069-1343-9892-978C1C02448F}" type="pres">
      <dgm:prSet presAssocID="{15F23BEE-B072-F344-9920-50798E2A67AB}" presName="composite" presStyleCnt="0"/>
      <dgm:spPr/>
    </dgm:pt>
    <dgm:pt modelId="{294C2E65-3537-A14F-8527-DAFD9966DE39}" type="pres">
      <dgm:prSet presAssocID="{15F23BEE-B072-F344-9920-50798E2A67AB}" presName="rect1" presStyleLbl="trAlignAcc1" presStyleIdx="0" presStyleCnt="3">
        <dgm:presLayoutVars>
          <dgm:bulletEnabled val="1"/>
        </dgm:presLayoutVars>
      </dgm:prSet>
      <dgm:spPr/>
    </dgm:pt>
    <dgm:pt modelId="{5A0940E3-BC8C-0A42-BB70-744C89A243FB}" type="pres">
      <dgm:prSet presAssocID="{15F23BEE-B072-F344-9920-50798E2A67AB}" presName="rect2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8A8D907E-4CA0-7E4A-9C96-D1CE02ECE5A5}" type="pres">
      <dgm:prSet presAssocID="{3444F2A1-70A5-3446-B5EA-550CF6CBD0A3}" presName="sibTrans" presStyleCnt="0"/>
      <dgm:spPr/>
    </dgm:pt>
    <dgm:pt modelId="{5A012AA7-37EA-A441-B9A1-C074E513A224}" type="pres">
      <dgm:prSet presAssocID="{A003A5C7-8848-FC4C-A00E-F9CA703A2280}" presName="composite" presStyleCnt="0"/>
      <dgm:spPr/>
    </dgm:pt>
    <dgm:pt modelId="{B9151D01-876C-924B-9583-2D5140ABEC1F}" type="pres">
      <dgm:prSet presAssocID="{A003A5C7-8848-FC4C-A00E-F9CA703A2280}" presName="rect1" presStyleLbl="trAlignAcc1" presStyleIdx="1" presStyleCnt="3">
        <dgm:presLayoutVars>
          <dgm:bulletEnabled val="1"/>
        </dgm:presLayoutVars>
      </dgm:prSet>
      <dgm:spPr/>
    </dgm:pt>
    <dgm:pt modelId="{C33C0752-4659-B048-9318-6D0C2112BC2F}" type="pres">
      <dgm:prSet presAssocID="{A003A5C7-8848-FC4C-A00E-F9CA703A2280}" presName="rect2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</dgm:spPr>
    </dgm:pt>
    <dgm:pt modelId="{84E6FAA3-CA49-4145-A039-97161D57B2A3}" type="pres">
      <dgm:prSet presAssocID="{A0EEEA68-3D07-CB42-B41A-494A809AFA61}" presName="sibTrans" presStyleCnt="0"/>
      <dgm:spPr/>
    </dgm:pt>
    <dgm:pt modelId="{44029851-C095-5648-A3D3-B65270266DB4}" type="pres">
      <dgm:prSet presAssocID="{FC365129-B27C-1944-BECF-80CDBC36DA76}" presName="composite" presStyleCnt="0"/>
      <dgm:spPr/>
    </dgm:pt>
    <dgm:pt modelId="{645B3446-BDAA-E94B-BBC2-3FE7864D4B28}" type="pres">
      <dgm:prSet presAssocID="{FC365129-B27C-1944-BECF-80CDBC36DA76}" presName="rect1" presStyleLbl="trAlignAcc1" presStyleIdx="2" presStyleCnt="3">
        <dgm:presLayoutVars>
          <dgm:bulletEnabled val="1"/>
        </dgm:presLayoutVars>
      </dgm:prSet>
      <dgm:spPr/>
    </dgm:pt>
    <dgm:pt modelId="{EF00AD41-1DFE-A943-91DA-9407C33A8295}" type="pres">
      <dgm:prSet presAssocID="{FC365129-B27C-1944-BECF-80CDBC36DA76}" presName="rect2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2DBFCB31-86FD-A643-AEDD-313AAC180898}" type="presOf" srcId="{15F23BEE-B072-F344-9920-50798E2A67AB}" destId="{294C2E65-3537-A14F-8527-DAFD9966DE39}" srcOrd="0" destOrd="0" presId="urn:microsoft.com/office/officeart/2008/layout/PictureStrips"/>
    <dgm:cxn modelId="{CDEF688B-0051-0546-9285-A9F47A36F1C3}" type="presOf" srcId="{A003A5C7-8848-FC4C-A00E-F9CA703A2280}" destId="{B9151D01-876C-924B-9583-2D5140ABEC1F}" srcOrd="0" destOrd="0" presId="urn:microsoft.com/office/officeart/2008/layout/PictureStrips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ED8B0B1-FE4B-FF41-AEE2-08445564F7F3}" type="presOf" srcId="{2E95F084-2274-8B4E-B354-55ADC86B05B6}" destId="{94A407DC-8E77-E94C-885B-ECF0370CDE1C}" srcOrd="0" destOrd="0" presId="urn:microsoft.com/office/officeart/2008/layout/PictureStrips"/>
    <dgm:cxn modelId="{2AC3E7D6-58FE-8B4C-A996-263812A05E60}" type="presOf" srcId="{FC365129-B27C-1944-BECF-80CDBC36DA76}" destId="{645B3446-BDAA-E94B-BBC2-3FE7864D4B28}" srcOrd="0" destOrd="0" presId="urn:microsoft.com/office/officeart/2008/layout/PictureStrips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161152E5-565A-3E41-AD45-127A65903B3A}" type="presParOf" srcId="{94A407DC-8E77-E94C-885B-ECF0370CDE1C}" destId="{26E0E5C6-E069-1343-9892-978C1C02448F}" srcOrd="0" destOrd="0" presId="urn:microsoft.com/office/officeart/2008/layout/PictureStrips"/>
    <dgm:cxn modelId="{72E14575-2046-D04E-8514-A0CA85022437}" type="presParOf" srcId="{26E0E5C6-E069-1343-9892-978C1C02448F}" destId="{294C2E65-3537-A14F-8527-DAFD9966DE39}" srcOrd="0" destOrd="0" presId="urn:microsoft.com/office/officeart/2008/layout/PictureStrips"/>
    <dgm:cxn modelId="{468D5B9E-A8CE-594F-9294-2BA85C36714C}" type="presParOf" srcId="{26E0E5C6-E069-1343-9892-978C1C02448F}" destId="{5A0940E3-BC8C-0A42-BB70-744C89A243FB}" srcOrd="1" destOrd="0" presId="urn:microsoft.com/office/officeart/2008/layout/PictureStrips"/>
    <dgm:cxn modelId="{602025BD-552D-8C4D-8545-FE0F57F18910}" type="presParOf" srcId="{94A407DC-8E77-E94C-885B-ECF0370CDE1C}" destId="{8A8D907E-4CA0-7E4A-9C96-D1CE02ECE5A5}" srcOrd="1" destOrd="0" presId="urn:microsoft.com/office/officeart/2008/layout/PictureStrips"/>
    <dgm:cxn modelId="{D4579A98-7E28-994D-AA7C-F880F2F4CE62}" type="presParOf" srcId="{94A407DC-8E77-E94C-885B-ECF0370CDE1C}" destId="{5A012AA7-37EA-A441-B9A1-C074E513A224}" srcOrd="2" destOrd="0" presId="urn:microsoft.com/office/officeart/2008/layout/PictureStrips"/>
    <dgm:cxn modelId="{354CFD34-5D3D-3842-A6A6-46F36E97E87C}" type="presParOf" srcId="{5A012AA7-37EA-A441-B9A1-C074E513A224}" destId="{B9151D01-876C-924B-9583-2D5140ABEC1F}" srcOrd="0" destOrd="0" presId="urn:microsoft.com/office/officeart/2008/layout/PictureStrips"/>
    <dgm:cxn modelId="{2525F2AD-264C-2942-973B-D8786DDC7DBD}" type="presParOf" srcId="{5A012AA7-37EA-A441-B9A1-C074E513A224}" destId="{C33C0752-4659-B048-9318-6D0C2112BC2F}" srcOrd="1" destOrd="0" presId="urn:microsoft.com/office/officeart/2008/layout/PictureStrips"/>
    <dgm:cxn modelId="{59A9B901-FFB4-B744-BBB2-B4267E673BC7}" type="presParOf" srcId="{94A407DC-8E77-E94C-885B-ECF0370CDE1C}" destId="{84E6FAA3-CA49-4145-A039-97161D57B2A3}" srcOrd="3" destOrd="0" presId="urn:microsoft.com/office/officeart/2008/layout/PictureStrips"/>
    <dgm:cxn modelId="{A80A5556-55A8-1745-8B65-05E10BE672B4}" type="presParOf" srcId="{94A407DC-8E77-E94C-885B-ECF0370CDE1C}" destId="{44029851-C095-5648-A3D3-B65270266DB4}" srcOrd="4" destOrd="0" presId="urn:microsoft.com/office/officeart/2008/layout/PictureStrips"/>
    <dgm:cxn modelId="{639FF784-0673-5540-AB43-9DCA6A4564BC}" type="presParOf" srcId="{44029851-C095-5648-A3D3-B65270266DB4}" destId="{645B3446-BDAA-E94B-BBC2-3FE7864D4B28}" srcOrd="0" destOrd="0" presId="urn:microsoft.com/office/officeart/2008/layout/PictureStrips"/>
    <dgm:cxn modelId="{670FE209-2B88-9949-9C07-EE635782C64C}" type="presParOf" srcId="{44029851-C095-5648-A3D3-B65270266DB4}" destId="{EF00AD41-1DFE-A943-91DA-9407C33A829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5" qsCatId="simple" csTypeId="urn:microsoft.com/office/officeart/2005/8/colors/accent1_5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400" b="1" dirty="0"/>
            <a:t>تحليل السوق</a:t>
          </a:r>
          <a:endParaRPr lang="en-GB" sz="2400" dirty="0"/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24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24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2400"/>
            <a:t>دراسة حجم السوق واتجاهاته</a:t>
          </a:r>
          <a:r>
            <a:rPr lang="en-GB" sz="2400"/>
            <a:t>.</a:t>
          </a:r>
          <a:endParaRPr lang="en-GB" sz="24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24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24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400" b="1" dirty="0"/>
            <a:t>تحليل الجمهور المستهدف</a:t>
          </a:r>
          <a:endParaRPr lang="en-GB" sz="2400" dirty="0"/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24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2400"/>
        </a:p>
      </dgm:t>
    </dgm:pt>
    <dgm:pt modelId="{6779E3F9-4828-7C49-A41A-9CC2F13E985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ar-SA" sz="2400" b="1" dirty="0"/>
            <a:t>تحليل المنافسين</a:t>
          </a:r>
          <a:endParaRPr lang="en-GB" sz="24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24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2400"/>
        </a:p>
      </dgm:t>
    </dgm:pt>
    <dgm:pt modelId="{B7BCC4FE-6CC3-0749-8D31-91EBBFFAA715}">
      <dgm:prSet phldrT="[Text]"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400"/>
            <a:t>دراسة نقاط القوة والضعف لديهم</a:t>
          </a:r>
          <a:r>
            <a:rPr lang="en-GB" sz="2400"/>
            <a:t>.</a:t>
          </a:r>
          <a:endParaRPr lang="en-GB" sz="24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24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2400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400"/>
            <a:t>فهم احتياجات العملاء وسلوكياتهم الشرائية</a:t>
          </a:r>
          <a:r>
            <a:rPr lang="en-GB" sz="2400"/>
            <a:t>.</a:t>
          </a:r>
          <a:endParaRPr lang="en-GB" sz="24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24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2400"/>
        </a:p>
      </dgm:t>
    </dgm:pt>
    <dgm:pt modelId="{31349A4C-E138-0246-B9FF-27ECD8CCBC77}">
      <dgm:prSet phldrT="[Text]" custT="1"/>
      <dgm:spPr/>
      <dgm:t>
        <a:bodyPr/>
        <a:lstStyle/>
        <a:p>
          <a:r>
            <a:rPr lang="ar-SA" sz="2400" b="1" dirty="0"/>
            <a:t>تحديد الموقع المناسب للعلامة التجارية</a:t>
          </a:r>
          <a:endParaRPr lang="en-GB" sz="2400" dirty="0"/>
        </a:p>
      </dgm:t>
    </dgm:pt>
    <dgm:pt modelId="{39A9B205-26D3-C747-BB1B-20E1CE321213}" type="parTrans" cxnId="{08E3C9AF-6BE6-4A49-8B05-7CCF3736904B}">
      <dgm:prSet/>
      <dgm:spPr/>
      <dgm:t>
        <a:bodyPr/>
        <a:lstStyle/>
        <a:p>
          <a:endParaRPr lang="en-GB" sz="2400"/>
        </a:p>
      </dgm:t>
    </dgm:pt>
    <dgm:pt modelId="{585A602C-3E5A-D648-9C59-2335829019DB}" type="sibTrans" cxnId="{08E3C9AF-6BE6-4A49-8B05-7CCF3736904B}">
      <dgm:prSet/>
      <dgm:spPr/>
      <dgm:t>
        <a:bodyPr/>
        <a:lstStyle/>
        <a:p>
          <a:endParaRPr lang="en-GB" sz="2400"/>
        </a:p>
      </dgm:t>
    </dgm:pt>
    <dgm:pt modelId="{CC15B18F-4295-8140-97FF-C24DFE39EEDF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التمركز وفق ميزة تنافسية قوية</a:t>
          </a:r>
          <a:r>
            <a:rPr lang="en-GB" sz="2400"/>
            <a:t>.</a:t>
          </a:r>
          <a:endParaRPr lang="en-GB" sz="2400" dirty="0"/>
        </a:p>
      </dgm:t>
    </dgm:pt>
    <dgm:pt modelId="{5CCAE16C-6316-DA40-AA44-FBC42D3F852F}" type="parTrans" cxnId="{04B193F3-4604-A549-B0F6-95D19768C936}">
      <dgm:prSet/>
      <dgm:spPr/>
      <dgm:t>
        <a:bodyPr/>
        <a:lstStyle/>
        <a:p>
          <a:endParaRPr lang="en-GB" sz="2400"/>
        </a:p>
      </dgm:t>
    </dgm:pt>
    <dgm:pt modelId="{FB2E778B-3EA3-C549-BD9C-B02DC1EC9DA3}" type="sibTrans" cxnId="{04B193F3-4604-A549-B0F6-95D19768C936}">
      <dgm:prSet/>
      <dgm:spPr/>
      <dgm:t>
        <a:bodyPr/>
        <a:lstStyle/>
        <a:p>
          <a:endParaRPr lang="en-GB" sz="2400"/>
        </a:p>
      </dgm:t>
    </dgm:pt>
    <dgm:pt modelId="{C18F9A1B-F989-7244-BDCC-D3FD63E1546B}">
      <dgm:prSet custT="1"/>
      <dgm:spPr/>
      <dgm:t>
        <a:bodyPr/>
        <a:lstStyle/>
        <a:p>
          <a:pPr rtl="1"/>
          <a:r>
            <a:rPr lang="ar-SA" sz="2400" dirty="0"/>
            <a:t>تحديد الفرص والتحديات المحتملة</a:t>
          </a:r>
          <a:endParaRPr lang="en-US" sz="2400" dirty="0"/>
        </a:p>
      </dgm:t>
    </dgm:pt>
    <dgm:pt modelId="{CDB39193-0DD7-4046-8C99-326777B99DC5}" type="parTrans" cxnId="{A9C4E00C-1C16-AB48-893B-BFB14AB6F2B1}">
      <dgm:prSet/>
      <dgm:spPr/>
      <dgm:t>
        <a:bodyPr/>
        <a:lstStyle/>
        <a:p>
          <a:endParaRPr lang="en-GB" sz="2400"/>
        </a:p>
      </dgm:t>
    </dgm:pt>
    <dgm:pt modelId="{87A688C3-5BCE-D745-B286-B8AD16DDC7E9}" type="sibTrans" cxnId="{A9C4E00C-1C16-AB48-893B-BFB14AB6F2B1}">
      <dgm:prSet/>
      <dgm:spPr/>
      <dgm:t>
        <a:bodyPr/>
        <a:lstStyle/>
        <a:p>
          <a:endParaRPr lang="en-GB" sz="2400"/>
        </a:p>
      </dgm:t>
    </dgm:pt>
    <dgm:pt modelId="{F766BA43-C6B6-7543-8E94-5F8458732A9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400" dirty="0"/>
            <a:t>تحديد الشرائح الأكثر ملاءمة للعلامة التجارية</a:t>
          </a:r>
          <a:r>
            <a:rPr lang="en-GB" sz="2400" dirty="0"/>
            <a:t>.</a:t>
          </a:r>
        </a:p>
      </dgm:t>
    </dgm:pt>
    <dgm:pt modelId="{5C11528D-1FA9-FE45-9C50-1D7AC971A371}" type="parTrans" cxnId="{4A997C6A-FEE5-3E40-90DA-F63D2211D6E1}">
      <dgm:prSet/>
      <dgm:spPr/>
      <dgm:t>
        <a:bodyPr/>
        <a:lstStyle/>
        <a:p>
          <a:endParaRPr lang="en-GB" sz="2400"/>
        </a:p>
      </dgm:t>
    </dgm:pt>
    <dgm:pt modelId="{E0907188-F3C0-094B-8002-812EA23B6DB7}" type="sibTrans" cxnId="{4A997C6A-FEE5-3E40-90DA-F63D2211D6E1}">
      <dgm:prSet/>
      <dgm:spPr/>
      <dgm:t>
        <a:bodyPr/>
        <a:lstStyle/>
        <a:p>
          <a:endParaRPr lang="en-GB" sz="2400"/>
        </a:p>
      </dgm:t>
    </dgm:pt>
    <dgm:pt modelId="{4D68E18E-8712-A04A-889E-723B556986E6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400" dirty="0"/>
            <a:t>اكتشاف الفجوات التي يمكن استغلالها للتميز</a:t>
          </a:r>
          <a:r>
            <a:rPr lang="en-GB" sz="2400" dirty="0"/>
            <a:t>.</a:t>
          </a:r>
        </a:p>
      </dgm:t>
    </dgm:pt>
    <dgm:pt modelId="{6133BFA6-B5BE-4B48-A846-9A2B4429FAB8}" type="parTrans" cxnId="{773ED569-F5C8-344A-AEBA-C2B95D141323}">
      <dgm:prSet/>
      <dgm:spPr/>
      <dgm:t>
        <a:bodyPr/>
        <a:lstStyle/>
        <a:p>
          <a:endParaRPr lang="en-GB" sz="2400"/>
        </a:p>
      </dgm:t>
    </dgm:pt>
    <dgm:pt modelId="{CC0225DA-BB87-3248-8CAF-4E60E893D3DC}" type="sibTrans" cxnId="{773ED569-F5C8-344A-AEBA-C2B95D141323}">
      <dgm:prSet/>
      <dgm:spPr/>
      <dgm:t>
        <a:bodyPr/>
        <a:lstStyle/>
        <a:p>
          <a:endParaRPr lang="en-GB" sz="2400"/>
        </a:p>
      </dgm:t>
    </dgm:pt>
    <dgm:pt modelId="{7AEE45FE-5F2D-DB49-BF27-7455588CEA27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400" dirty="0"/>
            <a:t>إبراز الفرق بين العلامة التجارية والمنافسين</a:t>
          </a:r>
          <a:r>
            <a:rPr lang="en-GB" sz="2400" dirty="0"/>
            <a:t>.</a:t>
          </a:r>
        </a:p>
      </dgm:t>
    </dgm:pt>
    <dgm:pt modelId="{159F4EA3-5FE6-134A-80EA-AF2D3C6D011B}" type="parTrans" cxnId="{47991498-9BC7-9C4A-887D-EA29C81035A1}">
      <dgm:prSet/>
      <dgm:spPr/>
      <dgm:t>
        <a:bodyPr/>
        <a:lstStyle/>
        <a:p>
          <a:endParaRPr lang="en-GB" sz="2400"/>
        </a:p>
      </dgm:t>
    </dgm:pt>
    <dgm:pt modelId="{33C198F4-912F-B14F-802A-9AF90DAB36F7}" type="sibTrans" cxnId="{47991498-9BC7-9C4A-887D-EA29C81035A1}">
      <dgm:prSet/>
      <dgm:spPr/>
      <dgm:t>
        <a:bodyPr/>
        <a:lstStyle/>
        <a:p>
          <a:endParaRPr lang="en-GB" sz="2400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4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4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4">
        <dgm:presLayoutVars>
          <dgm:bulletEnabled val="1"/>
        </dgm:presLayoutVars>
      </dgm:prSet>
      <dgm:spPr/>
    </dgm:pt>
    <dgm:pt modelId="{34D3D55D-D71A-E64E-940B-9DBAA79FB392}" type="pres">
      <dgm:prSet presAssocID="{45DA0F13-3072-B94E-A0A8-1189C4C33882}" presName="sp" presStyleCnt="0"/>
      <dgm:spPr/>
    </dgm:pt>
    <dgm:pt modelId="{F6F2611A-FE57-D648-8287-791FF7B5D1C9}" type="pres">
      <dgm:prSet presAssocID="{31349A4C-E138-0246-B9FF-27ECD8CCBC77}" presName="linNode" presStyleCnt="0"/>
      <dgm:spPr/>
    </dgm:pt>
    <dgm:pt modelId="{04E0231C-B2DC-8C45-95ED-8A599346E8A3}" type="pres">
      <dgm:prSet presAssocID="{31349A4C-E138-0246-B9FF-27ECD8CCBC77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21CE310F-1801-4349-B3A1-3B8854277637}" type="pres">
      <dgm:prSet presAssocID="{31349A4C-E138-0246-B9FF-27ECD8CCBC77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A9C4E00C-1C16-AB48-893B-BFB14AB6F2B1}" srcId="{B335BC77-3A29-9A49-9E26-FC4085069A83}" destId="{C18F9A1B-F989-7244-BDCC-D3FD63E1546B}" srcOrd="1" destOrd="0" parTransId="{CDB39193-0DD7-4046-8C99-326777B99DC5}" sibTransId="{87A688C3-5BCE-D745-B286-B8AD16DDC7E9}"/>
    <dgm:cxn modelId="{6450AD11-B43C-6F46-B623-4AEDC298D3BA}" type="presOf" srcId="{CC15B18F-4295-8140-97FF-C24DFE39EEDF}" destId="{21CE310F-1801-4349-B3A1-3B8854277637}" srcOrd="0" destOrd="0" presId="urn:microsoft.com/office/officeart/2005/8/layout/vList5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5BAAD966-D7EF-404F-8971-8916BE6E4ECC}" type="presOf" srcId="{31349A4C-E138-0246-B9FF-27ECD8CCBC77}" destId="{04E0231C-B2DC-8C45-95ED-8A599346E8A3}" srcOrd="0" destOrd="0" presId="urn:microsoft.com/office/officeart/2005/8/layout/vList5"/>
    <dgm:cxn modelId="{773ED569-F5C8-344A-AEBA-C2B95D141323}" srcId="{6779E3F9-4828-7C49-A41A-9CC2F13E9857}" destId="{4D68E18E-8712-A04A-889E-723B556986E6}" srcOrd="1" destOrd="0" parTransId="{6133BFA6-B5BE-4B48-A846-9A2B4429FAB8}" sibTransId="{CC0225DA-BB87-3248-8CAF-4E60E893D3DC}"/>
    <dgm:cxn modelId="{4A997C6A-FEE5-3E40-90DA-F63D2211D6E1}" srcId="{4BABE52C-BC7D-664E-8291-A252EF2062A1}" destId="{F766BA43-C6B6-7543-8E94-5F8458732A9B}" srcOrd="1" destOrd="0" parTransId="{5C11528D-1FA9-FE45-9C50-1D7AC971A371}" sibTransId="{E0907188-F3C0-094B-8002-812EA23B6DB7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A553FF7E-221C-0A49-A627-529CA604AFA0}" type="presOf" srcId="{C18F9A1B-F989-7244-BDCC-D3FD63E1546B}" destId="{EFAD21C9-D8BD-E840-BE7A-06DA077B3C5E}" srcOrd="0" destOrd="1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47991498-9BC7-9C4A-887D-EA29C81035A1}" srcId="{31349A4C-E138-0246-B9FF-27ECD8CCBC77}" destId="{7AEE45FE-5F2D-DB49-BF27-7455588CEA27}" srcOrd="1" destOrd="0" parTransId="{159F4EA3-5FE6-134A-80EA-AF2D3C6D011B}" sibTransId="{33C198F4-912F-B14F-802A-9AF90DAB36F7}"/>
    <dgm:cxn modelId="{410A1D9A-757D-1C4B-AAC8-4EF42A967961}" type="presOf" srcId="{F766BA43-C6B6-7543-8E94-5F8458732A9B}" destId="{E8706EA8-F1FA-464C-A02E-C5FF9527BEB6}" srcOrd="0" destOrd="1" presId="urn:microsoft.com/office/officeart/2005/8/layout/vList5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08E3C9AF-6BE6-4A49-8B05-7CCF3736904B}" srcId="{966DA020-48C5-E545-9694-78AA58E31188}" destId="{31349A4C-E138-0246-B9FF-27ECD8CCBC77}" srcOrd="3" destOrd="0" parTransId="{39A9B205-26D3-C747-BB1B-20E1CE321213}" sibTransId="{585A602C-3E5A-D648-9C59-2335829019DB}"/>
    <dgm:cxn modelId="{CD611DB1-E258-EB4A-B2FD-9E74C5C694A8}" type="presOf" srcId="{4D68E18E-8712-A04A-889E-723B556986E6}" destId="{113D4B87-9A61-A34D-B786-C69FAC489ADA}" srcOrd="0" destOrd="1" presId="urn:microsoft.com/office/officeart/2005/8/layout/vList5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636CE3E9-E66B-2048-8CE1-F67AFA9DA8FF}" type="presOf" srcId="{7AEE45FE-5F2D-DB49-BF27-7455588CEA27}" destId="{21CE310F-1801-4349-B3A1-3B8854277637}" srcOrd="0" destOrd="1" presId="urn:microsoft.com/office/officeart/2005/8/layout/vList5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04B193F3-4604-A549-B0F6-95D19768C936}" srcId="{31349A4C-E138-0246-B9FF-27ECD8CCBC77}" destId="{CC15B18F-4295-8140-97FF-C24DFE39EEDF}" srcOrd="0" destOrd="0" parTransId="{5CCAE16C-6316-DA40-AA44-FBC42D3F852F}" sibTransId="{FB2E778B-3EA3-C549-BD9C-B02DC1EC9DA3}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49485025-967F-534D-A745-6A321752716B}" type="presParOf" srcId="{7F72A656-CFC1-7E42-AAFE-17DAA421F7D5}" destId="{34D3D55D-D71A-E64E-940B-9DBAA79FB392}" srcOrd="5" destOrd="0" presId="urn:microsoft.com/office/officeart/2005/8/layout/vList5"/>
    <dgm:cxn modelId="{756E036A-BC62-C648-8BFB-8061BED8C997}" type="presParOf" srcId="{7F72A656-CFC1-7E42-AAFE-17DAA421F7D5}" destId="{F6F2611A-FE57-D648-8287-791FF7B5D1C9}" srcOrd="6" destOrd="0" presId="urn:microsoft.com/office/officeart/2005/8/layout/vList5"/>
    <dgm:cxn modelId="{7C64F32E-D4B3-AB43-A167-07D2E5785557}" type="presParOf" srcId="{F6F2611A-FE57-D648-8287-791FF7B5D1C9}" destId="{04E0231C-B2DC-8C45-95ED-8A599346E8A3}" srcOrd="0" destOrd="0" presId="urn:microsoft.com/office/officeart/2005/8/layout/vList5"/>
    <dgm:cxn modelId="{FB087049-276B-8E44-9898-FFDBC2C37A71}" type="presParOf" srcId="{F6F2611A-FE57-D648-8287-791FF7B5D1C9}" destId="{21CE310F-1801-4349-B3A1-3B88542776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simple2" qsCatId="simple" csTypeId="urn:microsoft.com/office/officeart/2005/8/colors/accent5_3" csCatId="accent5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الشعار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عبارة قصيرة تعبر عن جوهر العلامة التجارية مثل</a:t>
          </a:r>
          <a:r>
            <a:rPr lang="en-GB" sz="2400" dirty="0"/>
            <a:t>: "Just Do It" - Nike.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المهمة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توضح هدف العلامة التجارية وكيف تخدم جمهورها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الرؤية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تعبر عن الطموح المستقبلي للعلامة التجارية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القيم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المبادئ التي تقوم عليها العلامة التجارية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نبرة الصوت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الأسلوب الذي تتحدث به العلامة التجارية مع جمهورها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/>
            <a:t>١- البداية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000" dirty="0"/>
            <a:t>ما المشكلة أو الحاجة التي دفعت لإنشاء العلامة التجارية؟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التطور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/>
          <a:r>
            <a:rPr lang="ar-SA" sz="2000" dirty="0"/>
            <a:t>كيف تطورت العلامة التجارية بمرور الوقت؟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القيم الأساسية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000" dirty="0"/>
            <a:t>ما المبادئ التي توجه العلامة التجارية؟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/>
            <a:t>٤- </a:t>
          </a:r>
          <a:r>
            <a:rPr lang="ar-SA" sz="2000" b="1"/>
            <a:t>الهدف النهائي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2000" dirty="0"/>
            <a:t>كيف تؤثر العلامة التجارية على حياة العملاء؟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 custScaleY="139362" custLinFactNeighborX="-643" custLinFactNeighborY="-15126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72453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 custScaleY="120924" custLinFactNeighborX="-889" custLinFactNeighborY="6465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72453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 custScaleY="114091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72453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72453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process" qsTypeId="urn:microsoft.com/office/officeart/2005/8/quickstyle/simple2" qsCatId="simple" csTypeId="urn:microsoft.com/office/officeart/2005/8/colors/accent5_3" csCatId="accent5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الابتكار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تقديم حلول جديدة وأفكار إبداعية </a:t>
          </a:r>
          <a:r>
            <a:rPr lang="en-GB" sz="2400" dirty="0"/>
            <a:t> </a:t>
          </a:r>
          <a:r>
            <a:rPr lang="ar-SA" sz="2400" dirty="0"/>
            <a:t>مثل</a:t>
          </a:r>
          <a:r>
            <a:rPr lang="en-GB" sz="2400" dirty="0"/>
            <a:t> Tesla 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الجودة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التزام بأعلى المعايير في المنتجات والخدمات </a:t>
          </a:r>
          <a:r>
            <a:rPr lang="en-GB" sz="2400" dirty="0"/>
            <a:t> </a:t>
          </a:r>
          <a:r>
            <a:rPr lang="ar-SA" sz="2400" dirty="0"/>
            <a:t>مثل</a:t>
          </a:r>
          <a:r>
            <a:rPr lang="en-GB" sz="2400" dirty="0"/>
            <a:t> Rolex 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الاستدامة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الاهتمام بالبيئة والمسؤولية الاجتماعية </a:t>
          </a:r>
          <a:r>
            <a:rPr lang="en-GB" sz="2400" dirty="0"/>
            <a:t> </a:t>
          </a:r>
          <a:r>
            <a:rPr lang="ar-SA" sz="2400" dirty="0"/>
            <a:t>مثل</a:t>
          </a:r>
          <a:r>
            <a:rPr lang="en-GB" sz="2400" dirty="0"/>
            <a:t> Patagonia 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الشفافية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الصدق والصراحة مع العملاء </a:t>
          </a:r>
          <a:r>
            <a:rPr lang="en-GB" sz="2400" dirty="0"/>
            <a:t> </a:t>
          </a:r>
          <a:r>
            <a:rPr lang="ar-SA" sz="2400" dirty="0"/>
            <a:t>مثل</a:t>
          </a:r>
          <a:r>
            <a:rPr lang="en-GB" sz="2400" dirty="0"/>
            <a:t> </a:t>
          </a:r>
          <a:r>
            <a:rPr lang="en-GB" sz="2400" dirty="0" err="1"/>
            <a:t>Everlane</a:t>
          </a:r>
          <a:r>
            <a:rPr lang="en-GB" sz="2400" dirty="0"/>
            <a:t> 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خدمة العملاء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جعل العميل محور كل القرارات </a:t>
          </a:r>
          <a:r>
            <a:rPr lang="en-GB" sz="2400" dirty="0"/>
            <a:t> </a:t>
          </a:r>
          <a:r>
            <a:rPr lang="ar-SA" sz="2400" dirty="0"/>
            <a:t>مثل</a:t>
          </a:r>
          <a:r>
            <a:rPr lang="en-GB" sz="2400" dirty="0"/>
            <a:t> Amazon </a:t>
          </a:r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04BE8F1F-F2F3-FB4A-9703-3931AE8BC9B5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E9F579E8-292C-B742-9449-41E87745FB4C}" type="pres">
      <dgm:prSet presAssocID="{4A11EF4C-C086-E642-9BB3-7F06E5C1290B}" presName="linNode" presStyleCnt="0"/>
      <dgm:spPr/>
    </dgm:pt>
    <dgm:pt modelId="{9F28DBD6-182B-744A-81D5-FE32F3A5FAAE}" type="pres">
      <dgm:prSet presAssocID="{4A11EF4C-C086-E642-9BB3-7F06E5C1290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6D7CAA2F-EC0F-D648-A27B-5C02C4AA839E}" type="pres">
      <dgm:prSet presAssocID="{4A11EF4C-C086-E642-9BB3-7F06E5C1290B}" presName="descendantText" presStyleLbl="alignAccFollowNode1" presStyleIdx="0" presStyleCnt="5">
        <dgm:presLayoutVars>
          <dgm:bulletEnabled val="1"/>
        </dgm:presLayoutVars>
      </dgm:prSet>
      <dgm:spPr/>
    </dgm:pt>
    <dgm:pt modelId="{088B42A0-DF91-C646-A5E2-AC2D104B4423}" type="pres">
      <dgm:prSet presAssocID="{41E91CD4-8D46-734A-9F81-98BE45E9A506}" presName="sp" presStyleCnt="0"/>
      <dgm:spPr/>
    </dgm:pt>
    <dgm:pt modelId="{81D46AB6-5618-7D45-A3D0-D73805B6F03D}" type="pres">
      <dgm:prSet presAssocID="{102A7D41-83D4-E04C-90C4-580B0FF7BC74}" presName="linNode" presStyleCnt="0"/>
      <dgm:spPr/>
    </dgm:pt>
    <dgm:pt modelId="{DBCD0B7D-7C7E-7E48-8929-30F31D016CBE}" type="pres">
      <dgm:prSet presAssocID="{102A7D41-83D4-E04C-90C4-580B0FF7BC74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DF31A7F8-A552-0142-8167-C0F4C799136C}" type="pres">
      <dgm:prSet presAssocID="{102A7D41-83D4-E04C-90C4-580B0FF7BC74}" presName="descendantText" presStyleLbl="alignAccFollowNode1" presStyleIdx="1" presStyleCnt="5">
        <dgm:presLayoutVars>
          <dgm:bulletEnabled val="1"/>
        </dgm:presLayoutVars>
      </dgm:prSet>
      <dgm:spPr/>
    </dgm:pt>
    <dgm:pt modelId="{81CA433B-246B-9A4F-8E34-1A4D4DF3E392}" type="pres">
      <dgm:prSet presAssocID="{6652ED82-6B71-6543-A7FC-4590E5EB8DAC}" presName="sp" presStyleCnt="0"/>
      <dgm:spPr/>
    </dgm:pt>
    <dgm:pt modelId="{FF8BCDF2-DCE6-9440-9C71-D1357A7EDE52}" type="pres">
      <dgm:prSet presAssocID="{ADD6F1E2-4AED-DA41-AAFA-764AE518E54B}" presName="linNode" presStyleCnt="0"/>
      <dgm:spPr/>
    </dgm:pt>
    <dgm:pt modelId="{4160EA23-DB0C-BD46-B0F4-B1A3E3DB657A}" type="pres">
      <dgm:prSet presAssocID="{ADD6F1E2-4AED-DA41-AAFA-764AE518E54B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045A82D0-2ACD-E648-8980-7F44DA04CE16}" type="pres">
      <dgm:prSet presAssocID="{ADD6F1E2-4AED-DA41-AAFA-764AE518E54B}" presName="descendantText" presStyleLbl="alignAccFollowNode1" presStyleIdx="2" presStyleCnt="5">
        <dgm:presLayoutVars>
          <dgm:bulletEnabled val="1"/>
        </dgm:presLayoutVars>
      </dgm:prSet>
      <dgm:spPr/>
    </dgm:pt>
    <dgm:pt modelId="{20424262-5B1E-5644-BAB2-F2D95751985B}" type="pres">
      <dgm:prSet presAssocID="{0EBECCBF-32B3-7540-945E-6EAB29D7B1DA}" presName="sp" presStyleCnt="0"/>
      <dgm:spPr/>
    </dgm:pt>
    <dgm:pt modelId="{E5CC54C6-4DAD-BE46-8608-2CA1C87ABCDC}" type="pres">
      <dgm:prSet presAssocID="{62E37409-2A2A-FA47-83CE-3CEDEC3BC08D}" presName="linNode" presStyleCnt="0"/>
      <dgm:spPr/>
    </dgm:pt>
    <dgm:pt modelId="{49532D33-B627-5B47-9815-4E45F65D2E11}" type="pres">
      <dgm:prSet presAssocID="{62E37409-2A2A-FA47-83CE-3CEDEC3BC08D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E38668DD-AE0F-BD49-830A-CF8B19D9C1FE}" type="pres">
      <dgm:prSet presAssocID="{62E37409-2A2A-FA47-83CE-3CEDEC3BC08D}" presName="descendantText" presStyleLbl="alignAccFollowNode1" presStyleIdx="3" presStyleCnt="5">
        <dgm:presLayoutVars>
          <dgm:bulletEnabled val="1"/>
        </dgm:presLayoutVars>
      </dgm:prSet>
      <dgm:spPr/>
    </dgm:pt>
    <dgm:pt modelId="{8A3C8302-8B21-5548-85AC-F3221C822C87}" type="pres">
      <dgm:prSet presAssocID="{54F14A74-F921-E644-A257-E979929ACF14}" presName="sp" presStyleCnt="0"/>
      <dgm:spPr/>
    </dgm:pt>
    <dgm:pt modelId="{A2EEFEE1-0EEA-E14E-BD66-0DFE1BB9E4CD}" type="pres">
      <dgm:prSet presAssocID="{EB93C60F-79C9-9349-89CF-6ABA334F3BEC}" presName="linNode" presStyleCnt="0"/>
      <dgm:spPr/>
    </dgm:pt>
    <dgm:pt modelId="{1A906687-F7E0-A140-8573-DDC8B66E98D4}" type="pres">
      <dgm:prSet presAssocID="{EB93C60F-79C9-9349-89CF-6ABA334F3BEC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392C5DFB-9D0E-D94C-9ACD-E02314726276}" type="pres">
      <dgm:prSet presAssocID="{EB93C60F-79C9-9349-89CF-6ABA334F3BEC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AFA8E00D-6AE2-3147-B9B1-5EBFCB7AF78D}" type="presOf" srcId="{EB93C60F-79C9-9349-89CF-6ABA334F3BEC}" destId="{1A906687-F7E0-A140-8573-DDC8B66E98D4}" srcOrd="0" destOrd="0" presId="urn:microsoft.com/office/officeart/2005/8/layout/vList5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115285A-A0A9-A347-B4BD-7965D1C2078B}" type="presOf" srcId="{ADD6F1E2-4AED-DA41-AAFA-764AE518E54B}" destId="{4160EA23-DB0C-BD46-B0F4-B1A3E3DB657A}" srcOrd="0" destOrd="0" presId="urn:microsoft.com/office/officeart/2005/8/layout/vList5"/>
    <dgm:cxn modelId="{73593C65-8425-834A-9D68-AAA7159716B8}" type="presOf" srcId="{C88ED262-17EB-A64F-8186-B36DDD55690A}" destId="{6D7CAA2F-EC0F-D648-A27B-5C02C4AA839E}" srcOrd="0" destOrd="0" presId="urn:microsoft.com/office/officeart/2005/8/layout/vList5"/>
    <dgm:cxn modelId="{7EBD386C-BEF4-B446-8E7C-463B41981C2F}" type="presOf" srcId="{62E37409-2A2A-FA47-83CE-3CEDEC3BC08D}" destId="{49532D33-B627-5B47-9815-4E45F65D2E11}" srcOrd="0" destOrd="0" presId="urn:microsoft.com/office/officeart/2005/8/layout/vList5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5ECA1976-AA8E-FD43-8ED3-89F723C10B8A}" type="presOf" srcId="{102A7D41-83D4-E04C-90C4-580B0FF7BC74}" destId="{DBCD0B7D-7C7E-7E48-8929-30F31D016CBE}" srcOrd="0" destOrd="0" presId="urn:microsoft.com/office/officeart/2005/8/layout/vList5"/>
    <dgm:cxn modelId="{E9631B88-AAAD-844A-9A58-9EDA019D1BBA}" type="presOf" srcId="{83C71CD6-57CD-1345-AA65-E4449339D441}" destId="{E38668DD-AE0F-BD49-830A-CF8B19D9C1FE}" srcOrd="0" destOrd="0" presId="urn:microsoft.com/office/officeart/2005/8/layout/vList5"/>
    <dgm:cxn modelId="{51483A8E-E339-CD45-85DF-2EAA4563CF1A}" type="presOf" srcId="{BD09AEF8-F502-8F47-BA6A-B0FFAEB3008F}" destId="{04BE8F1F-F2F3-FB4A-9703-3931AE8BC9B5}" srcOrd="0" destOrd="0" presId="urn:microsoft.com/office/officeart/2005/8/layout/vList5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03EB2A3-C2BA-BE4F-89CF-5C9A7B1FD40E}" type="presOf" srcId="{4A11EF4C-C086-E642-9BB3-7F06E5C1290B}" destId="{9F28DBD6-182B-744A-81D5-FE32F3A5FAAE}" srcOrd="0" destOrd="0" presId="urn:microsoft.com/office/officeart/2005/8/layout/vList5"/>
    <dgm:cxn modelId="{63ADF0BC-5A95-EA4B-A524-70A40C11A669}" type="presOf" srcId="{B1994776-BB7E-AD4E-900E-8296E2C69C4F}" destId="{045A82D0-2ACD-E648-8980-7F44DA04CE16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97B137E5-2FC1-E341-936B-216FDD8ABDF8}" type="presOf" srcId="{65387183-454B-F14D-A6F6-7DA8C5BFAE05}" destId="{DF31A7F8-A552-0142-8167-C0F4C799136C}" srcOrd="0" destOrd="0" presId="urn:microsoft.com/office/officeart/2005/8/layout/vList5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BF596CEC-D018-AD40-A17F-9C1A7F0B762A}" type="presOf" srcId="{82920FBD-2102-0047-97E2-7857CA93701D}" destId="{392C5DFB-9D0E-D94C-9ACD-E02314726276}" srcOrd="0" destOrd="0" presId="urn:microsoft.com/office/officeart/2005/8/layout/vList5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08904839-6F55-F748-B8D4-20E111526E57}" type="presParOf" srcId="{04BE8F1F-F2F3-FB4A-9703-3931AE8BC9B5}" destId="{E9F579E8-292C-B742-9449-41E87745FB4C}" srcOrd="0" destOrd="0" presId="urn:microsoft.com/office/officeart/2005/8/layout/vList5"/>
    <dgm:cxn modelId="{317E712B-E25C-A742-80A8-AAB2378F392F}" type="presParOf" srcId="{E9F579E8-292C-B742-9449-41E87745FB4C}" destId="{9F28DBD6-182B-744A-81D5-FE32F3A5FAAE}" srcOrd="0" destOrd="0" presId="urn:microsoft.com/office/officeart/2005/8/layout/vList5"/>
    <dgm:cxn modelId="{7547C17C-0EF4-D044-A69A-EE07864C21F9}" type="presParOf" srcId="{E9F579E8-292C-B742-9449-41E87745FB4C}" destId="{6D7CAA2F-EC0F-D648-A27B-5C02C4AA839E}" srcOrd="1" destOrd="0" presId="urn:microsoft.com/office/officeart/2005/8/layout/vList5"/>
    <dgm:cxn modelId="{917D9384-1089-B84B-8D0F-A06C612FD9F0}" type="presParOf" srcId="{04BE8F1F-F2F3-FB4A-9703-3931AE8BC9B5}" destId="{088B42A0-DF91-C646-A5E2-AC2D104B4423}" srcOrd="1" destOrd="0" presId="urn:microsoft.com/office/officeart/2005/8/layout/vList5"/>
    <dgm:cxn modelId="{82B9DBD3-33DF-9F4E-A3FA-B4F000C6FA2E}" type="presParOf" srcId="{04BE8F1F-F2F3-FB4A-9703-3931AE8BC9B5}" destId="{81D46AB6-5618-7D45-A3D0-D73805B6F03D}" srcOrd="2" destOrd="0" presId="urn:microsoft.com/office/officeart/2005/8/layout/vList5"/>
    <dgm:cxn modelId="{A41721C0-8DE3-814E-B207-FBCB7ECDABB5}" type="presParOf" srcId="{81D46AB6-5618-7D45-A3D0-D73805B6F03D}" destId="{DBCD0B7D-7C7E-7E48-8929-30F31D016CBE}" srcOrd="0" destOrd="0" presId="urn:microsoft.com/office/officeart/2005/8/layout/vList5"/>
    <dgm:cxn modelId="{9DF68195-72F9-5249-A3E3-6C46C0A74B3A}" type="presParOf" srcId="{81D46AB6-5618-7D45-A3D0-D73805B6F03D}" destId="{DF31A7F8-A552-0142-8167-C0F4C799136C}" srcOrd="1" destOrd="0" presId="urn:microsoft.com/office/officeart/2005/8/layout/vList5"/>
    <dgm:cxn modelId="{45DD88B8-7B80-924F-BCB1-E48A24E18D1E}" type="presParOf" srcId="{04BE8F1F-F2F3-FB4A-9703-3931AE8BC9B5}" destId="{81CA433B-246B-9A4F-8E34-1A4D4DF3E392}" srcOrd="3" destOrd="0" presId="urn:microsoft.com/office/officeart/2005/8/layout/vList5"/>
    <dgm:cxn modelId="{E9DEABFB-585C-AE48-9C43-EC1094C70D4E}" type="presParOf" srcId="{04BE8F1F-F2F3-FB4A-9703-3931AE8BC9B5}" destId="{FF8BCDF2-DCE6-9440-9C71-D1357A7EDE52}" srcOrd="4" destOrd="0" presId="urn:microsoft.com/office/officeart/2005/8/layout/vList5"/>
    <dgm:cxn modelId="{8F2DD9F4-2927-0E40-A8CD-C442CD765CEB}" type="presParOf" srcId="{FF8BCDF2-DCE6-9440-9C71-D1357A7EDE52}" destId="{4160EA23-DB0C-BD46-B0F4-B1A3E3DB657A}" srcOrd="0" destOrd="0" presId="urn:microsoft.com/office/officeart/2005/8/layout/vList5"/>
    <dgm:cxn modelId="{9CFCA343-1584-C94F-902E-54779EF4438D}" type="presParOf" srcId="{FF8BCDF2-DCE6-9440-9C71-D1357A7EDE52}" destId="{045A82D0-2ACD-E648-8980-7F44DA04CE16}" srcOrd="1" destOrd="0" presId="urn:microsoft.com/office/officeart/2005/8/layout/vList5"/>
    <dgm:cxn modelId="{B9B92228-39F9-5D45-95D6-99708A299836}" type="presParOf" srcId="{04BE8F1F-F2F3-FB4A-9703-3931AE8BC9B5}" destId="{20424262-5B1E-5644-BAB2-F2D95751985B}" srcOrd="5" destOrd="0" presId="urn:microsoft.com/office/officeart/2005/8/layout/vList5"/>
    <dgm:cxn modelId="{BB3CF4F5-B88D-9746-9AE0-4FA65847F499}" type="presParOf" srcId="{04BE8F1F-F2F3-FB4A-9703-3931AE8BC9B5}" destId="{E5CC54C6-4DAD-BE46-8608-2CA1C87ABCDC}" srcOrd="6" destOrd="0" presId="urn:microsoft.com/office/officeart/2005/8/layout/vList5"/>
    <dgm:cxn modelId="{81D8AF30-310A-1942-80EF-69529A99CC94}" type="presParOf" srcId="{E5CC54C6-4DAD-BE46-8608-2CA1C87ABCDC}" destId="{49532D33-B627-5B47-9815-4E45F65D2E11}" srcOrd="0" destOrd="0" presId="urn:microsoft.com/office/officeart/2005/8/layout/vList5"/>
    <dgm:cxn modelId="{2E206FE9-E9E6-BB40-B17E-FEEEC17E73FC}" type="presParOf" srcId="{E5CC54C6-4DAD-BE46-8608-2CA1C87ABCDC}" destId="{E38668DD-AE0F-BD49-830A-CF8B19D9C1FE}" srcOrd="1" destOrd="0" presId="urn:microsoft.com/office/officeart/2005/8/layout/vList5"/>
    <dgm:cxn modelId="{6CBEA399-4527-C44F-8272-3806E080833F}" type="presParOf" srcId="{04BE8F1F-F2F3-FB4A-9703-3931AE8BC9B5}" destId="{8A3C8302-8B21-5548-85AC-F3221C822C87}" srcOrd="7" destOrd="0" presId="urn:microsoft.com/office/officeart/2005/8/layout/vList5"/>
    <dgm:cxn modelId="{0BFDD824-AFE6-2243-8D12-C825C59D6517}" type="presParOf" srcId="{04BE8F1F-F2F3-FB4A-9703-3931AE8BC9B5}" destId="{A2EEFEE1-0EEA-E14E-BD66-0DFE1BB9E4CD}" srcOrd="8" destOrd="0" presId="urn:microsoft.com/office/officeart/2005/8/layout/vList5"/>
    <dgm:cxn modelId="{6A99CF0A-7D73-5647-8EF9-365AA75527AA}" type="presParOf" srcId="{A2EEFEE1-0EEA-E14E-BD66-0DFE1BB9E4CD}" destId="{1A906687-F7E0-A140-8573-DDC8B66E98D4}" srcOrd="0" destOrd="0" presId="urn:microsoft.com/office/officeart/2005/8/layout/vList5"/>
    <dgm:cxn modelId="{31043902-6864-0A4A-A6D9-EF4865953C21}" type="presParOf" srcId="{A2EEFEE1-0EEA-E14E-BD66-0DFE1BB9E4CD}" destId="{392C5DFB-9D0E-D94C-9ACD-E0231472627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000" b="1" dirty="0"/>
            <a:t>التعرف على الأزمة بسرعة</a:t>
          </a:r>
          <a:r>
            <a:rPr lang="ar-SA" sz="2000" dirty="0"/>
            <a:t> </a:t>
          </a:r>
          <a:endParaRPr lang="en-GB" sz="20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2000" dirty="0"/>
            <a:t>مراقبة وسائل الإعلام وردود الفعل</a:t>
          </a:r>
          <a:endParaRPr lang="en-GB" sz="20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000" b="1" dirty="0"/>
            <a:t>الشفافية والتواصل الفوري</a:t>
          </a:r>
          <a:r>
            <a:rPr lang="ar-SA" sz="2000" dirty="0"/>
            <a:t> </a:t>
          </a:r>
          <a:endParaRPr lang="en-GB" sz="20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000" b="1" dirty="0"/>
            <a:t>اتخاذ إجراءات تصحيحية</a:t>
          </a:r>
          <a:r>
            <a:rPr lang="ar-SA" sz="2000" dirty="0"/>
            <a:t> </a:t>
          </a:r>
          <a:endParaRPr lang="en-GB" sz="20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000" dirty="0"/>
            <a:t>تقديم حلول لإصلاح الموقف</a:t>
          </a:r>
          <a:endParaRPr lang="en-GB" sz="20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3CB6C820-F8A2-C842-9623-107FA99DFD47}">
      <dgm:prSet phldrT="[Text]" custT="1"/>
      <dgm:spPr/>
      <dgm:t>
        <a:bodyPr/>
        <a:lstStyle/>
        <a:p>
          <a:pPr algn="r" rtl="1"/>
          <a:r>
            <a:rPr lang="ar-SA" sz="2000" dirty="0"/>
            <a:t>إصدار بيان واضح حول المشكلة</a:t>
          </a:r>
          <a:endParaRPr lang="en-GB" sz="20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863249BE-1B28-9643-8020-80A7E9E29741}">
      <dgm:prSet phldrT="[Text]" custT="1"/>
      <dgm:spPr/>
      <dgm:t>
        <a:bodyPr/>
        <a:lstStyle/>
        <a:p>
          <a:r>
            <a:rPr lang="ar-SA" sz="2000" b="1" dirty="0"/>
            <a:t>إعادة بناء الثقة</a:t>
          </a:r>
          <a:r>
            <a:rPr lang="ar-SA" sz="2000" dirty="0"/>
            <a:t> </a:t>
          </a:r>
          <a:endParaRPr lang="en-GB" sz="2000" dirty="0">
            <a:solidFill>
              <a:schemeClr val="bg1"/>
            </a:solidFill>
          </a:endParaRPr>
        </a:p>
      </dgm:t>
    </dgm:pt>
    <dgm:pt modelId="{B557AE28-DCE4-0240-A1E8-EFA001883439}" type="parTrans" cxnId="{EB817678-46DB-7345-96C1-1FE7F994E9E2}">
      <dgm:prSet/>
      <dgm:spPr/>
      <dgm:t>
        <a:bodyPr/>
        <a:lstStyle/>
        <a:p>
          <a:endParaRPr lang="en-GB" sz="2000"/>
        </a:p>
      </dgm:t>
    </dgm:pt>
    <dgm:pt modelId="{71D074A6-3116-7F4D-95DE-DF1AFBB912CF}" type="sibTrans" cxnId="{EB817678-46DB-7345-96C1-1FE7F994E9E2}">
      <dgm:prSet/>
      <dgm:spPr/>
      <dgm:t>
        <a:bodyPr/>
        <a:lstStyle/>
        <a:p>
          <a:endParaRPr lang="en-GB" sz="2000"/>
        </a:p>
      </dgm:t>
    </dgm:pt>
    <dgm:pt modelId="{FAECA1B1-9152-044E-8298-2FD7C433969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العمل على تحسين صورة العلامة التجارية</a:t>
          </a:r>
          <a:endParaRPr lang="en-GB" sz="2000" dirty="0"/>
        </a:p>
      </dgm:t>
    </dgm:pt>
    <dgm:pt modelId="{89A6D103-7322-484F-9758-BC78AE968CB5}" type="parTrans" cxnId="{306E7816-055F-D048-8980-44486BCE3BE5}">
      <dgm:prSet/>
      <dgm:spPr/>
      <dgm:t>
        <a:bodyPr/>
        <a:lstStyle/>
        <a:p>
          <a:endParaRPr lang="en-GB" sz="2000"/>
        </a:p>
      </dgm:t>
    </dgm:pt>
    <dgm:pt modelId="{060E4900-AFE1-9447-B6C9-14F9629942B6}" type="sibTrans" cxnId="{306E7816-055F-D048-8980-44486BCE3BE5}">
      <dgm:prSet/>
      <dgm:spPr/>
      <dgm:t>
        <a:bodyPr/>
        <a:lstStyle/>
        <a:p>
          <a:endParaRPr lang="en-GB" sz="2000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4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4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4">
        <dgm:presLayoutVars>
          <dgm:bulletEnabled val="1"/>
        </dgm:presLayoutVars>
      </dgm:prSet>
      <dgm:spPr/>
    </dgm:pt>
    <dgm:pt modelId="{84A54DFF-B225-DF41-9BEC-6E0E969F39CC}" type="pres">
      <dgm:prSet presAssocID="{45DA0F13-3072-B94E-A0A8-1189C4C33882}" presName="sp" presStyleCnt="0"/>
      <dgm:spPr/>
    </dgm:pt>
    <dgm:pt modelId="{83D6FD0D-8CA9-9346-82F8-041784ADE8D8}" type="pres">
      <dgm:prSet presAssocID="{863249BE-1B28-9643-8020-80A7E9E29741}" presName="linNode" presStyleCnt="0"/>
      <dgm:spPr/>
    </dgm:pt>
    <dgm:pt modelId="{DCF4F3A6-251C-5442-822F-045246197755}" type="pres">
      <dgm:prSet presAssocID="{863249BE-1B28-9643-8020-80A7E9E29741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A65B1571-64BB-FA41-B456-7B6FD0D98CA1}" type="pres">
      <dgm:prSet presAssocID="{863249BE-1B28-9643-8020-80A7E9E29741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306E7816-055F-D048-8980-44486BCE3BE5}" srcId="{863249BE-1B28-9643-8020-80A7E9E29741}" destId="{FAECA1B1-9152-044E-8298-2FD7C4339694}" srcOrd="0" destOrd="0" parTransId="{89A6D103-7322-484F-9758-BC78AE968CB5}" sibTransId="{060E4900-AFE1-9447-B6C9-14F9629942B6}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8F536175-74FF-4F4A-99B8-AAB4D3589C30}" type="presOf" srcId="{863249BE-1B28-9643-8020-80A7E9E29741}" destId="{DCF4F3A6-251C-5442-822F-045246197755}" srcOrd="0" destOrd="0" presId="urn:microsoft.com/office/officeart/2005/8/layout/vList5"/>
    <dgm:cxn modelId="{EB817678-46DB-7345-96C1-1FE7F994E9E2}" srcId="{966DA020-48C5-E545-9694-78AA58E31188}" destId="{863249BE-1B28-9643-8020-80A7E9E29741}" srcOrd="3" destOrd="0" parTransId="{B557AE28-DCE4-0240-A1E8-EFA001883439}" sibTransId="{71D074A6-3116-7F4D-95DE-DF1AFBB912CF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3BCC15E4-CBC9-A547-A16E-DF3E721B3E84}" type="presOf" srcId="{FAECA1B1-9152-044E-8298-2FD7C4339694}" destId="{A65B1571-64BB-FA41-B456-7B6FD0D98CA1}" srcOrd="0" destOrd="0" presId="urn:microsoft.com/office/officeart/2005/8/layout/vList5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B42A134C-8CD9-C247-B934-80521F33A07B}" type="presParOf" srcId="{7F72A656-CFC1-7E42-AAFE-17DAA421F7D5}" destId="{84A54DFF-B225-DF41-9BEC-6E0E969F39CC}" srcOrd="5" destOrd="0" presId="urn:microsoft.com/office/officeart/2005/8/layout/vList5"/>
    <dgm:cxn modelId="{CA085750-862E-FD4D-A0A8-F72282175910}" type="presParOf" srcId="{7F72A656-CFC1-7E42-AAFE-17DAA421F7D5}" destId="{83D6FD0D-8CA9-9346-82F8-041784ADE8D8}" srcOrd="6" destOrd="0" presId="urn:microsoft.com/office/officeart/2005/8/layout/vList5"/>
    <dgm:cxn modelId="{4DE03752-C42D-5B4F-9C86-D0078C84DD21}" type="presParOf" srcId="{83D6FD0D-8CA9-9346-82F8-041784ADE8D8}" destId="{DCF4F3A6-251C-5442-822F-045246197755}" srcOrd="0" destOrd="0" presId="urn:microsoft.com/office/officeart/2005/8/layout/vList5"/>
    <dgm:cxn modelId="{A30F0863-EBA7-2B43-BCD8-3813A9EFAC8A}" type="presParOf" srcId="{83D6FD0D-8CA9-9346-82F8-041784ADE8D8}" destId="{A65B1571-64BB-FA41-B456-7B6FD0D98CA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000" b="1" dirty="0"/>
            <a:t>مراجعة الأداء بانتظام</a:t>
          </a:r>
          <a:endParaRPr lang="en-GB" sz="20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2000" dirty="0"/>
            <a:t>تحليل البيانات والمقاييس لتقييم الأداء</a:t>
          </a:r>
          <a:endParaRPr lang="en-GB" sz="20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000" b="1" dirty="0"/>
            <a:t>الاستماع إلى العملاء</a:t>
          </a:r>
          <a:endParaRPr lang="en-GB" sz="20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000" b="1" dirty="0"/>
            <a:t>التحليل التنافسي المستمر</a:t>
          </a:r>
          <a:endParaRPr lang="en-GB" sz="20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000" dirty="0"/>
            <a:t>مراقبة المنافسين لمعرفة أحدث الاتجاهات</a:t>
          </a:r>
          <a:endParaRPr lang="en-GB" sz="20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3CB6C820-F8A2-C842-9623-107FA99DFD47}">
      <dgm:prSet phldrT="[Text]" custT="1"/>
      <dgm:spPr/>
      <dgm:t>
        <a:bodyPr/>
        <a:lstStyle/>
        <a:p>
          <a:pPr algn="r" rtl="1"/>
          <a:r>
            <a:rPr lang="ar-SA" sz="2000" dirty="0"/>
            <a:t>جمع التعليقات والآراء من الجمهور المستهدف</a:t>
          </a:r>
          <a:endParaRPr lang="en-GB" sz="20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863249BE-1B28-9643-8020-80A7E9E29741}">
      <dgm:prSet phldrT="[Text]" custT="1"/>
      <dgm:spPr/>
      <dgm:t>
        <a:bodyPr/>
        <a:lstStyle/>
        <a:p>
          <a:r>
            <a:rPr lang="ar-SA" sz="2000" b="1" dirty="0"/>
            <a:t>التحسين المستمر</a:t>
          </a:r>
          <a:endParaRPr lang="en-GB" sz="2000" dirty="0">
            <a:solidFill>
              <a:schemeClr val="bg1"/>
            </a:solidFill>
          </a:endParaRPr>
        </a:p>
      </dgm:t>
    </dgm:pt>
    <dgm:pt modelId="{B557AE28-DCE4-0240-A1E8-EFA001883439}" type="parTrans" cxnId="{EB817678-46DB-7345-96C1-1FE7F994E9E2}">
      <dgm:prSet/>
      <dgm:spPr/>
      <dgm:t>
        <a:bodyPr/>
        <a:lstStyle/>
        <a:p>
          <a:endParaRPr lang="en-GB" sz="2000"/>
        </a:p>
      </dgm:t>
    </dgm:pt>
    <dgm:pt modelId="{71D074A6-3116-7F4D-95DE-DF1AFBB912CF}" type="sibTrans" cxnId="{EB817678-46DB-7345-96C1-1FE7F994E9E2}">
      <dgm:prSet/>
      <dgm:spPr/>
      <dgm:t>
        <a:bodyPr/>
        <a:lstStyle/>
        <a:p>
          <a:endParaRPr lang="en-GB" sz="2000"/>
        </a:p>
      </dgm:t>
    </dgm:pt>
    <dgm:pt modelId="{FAECA1B1-9152-044E-8298-2FD7C433969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تحديث وتطوير الاستراتيجية بما يتناسب مع السوق</a:t>
          </a:r>
          <a:endParaRPr lang="en-GB" sz="2000" dirty="0"/>
        </a:p>
      </dgm:t>
    </dgm:pt>
    <dgm:pt modelId="{89A6D103-7322-484F-9758-BC78AE968CB5}" type="parTrans" cxnId="{306E7816-055F-D048-8980-44486BCE3BE5}">
      <dgm:prSet/>
      <dgm:spPr/>
      <dgm:t>
        <a:bodyPr/>
        <a:lstStyle/>
        <a:p>
          <a:endParaRPr lang="en-GB" sz="2000"/>
        </a:p>
      </dgm:t>
    </dgm:pt>
    <dgm:pt modelId="{060E4900-AFE1-9447-B6C9-14F9629942B6}" type="sibTrans" cxnId="{306E7816-055F-D048-8980-44486BCE3BE5}">
      <dgm:prSet/>
      <dgm:spPr/>
      <dgm:t>
        <a:bodyPr/>
        <a:lstStyle/>
        <a:p>
          <a:endParaRPr lang="en-GB" sz="2000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4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4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4">
        <dgm:presLayoutVars>
          <dgm:bulletEnabled val="1"/>
        </dgm:presLayoutVars>
      </dgm:prSet>
      <dgm:spPr/>
    </dgm:pt>
    <dgm:pt modelId="{84A54DFF-B225-DF41-9BEC-6E0E969F39CC}" type="pres">
      <dgm:prSet presAssocID="{45DA0F13-3072-B94E-A0A8-1189C4C33882}" presName="sp" presStyleCnt="0"/>
      <dgm:spPr/>
    </dgm:pt>
    <dgm:pt modelId="{83D6FD0D-8CA9-9346-82F8-041784ADE8D8}" type="pres">
      <dgm:prSet presAssocID="{863249BE-1B28-9643-8020-80A7E9E29741}" presName="linNode" presStyleCnt="0"/>
      <dgm:spPr/>
    </dgm:pt>
    <dgm:pt modelId="{DCF4F3A6-251C-5442-822F-045246197755}" type="pres">
      <dgm:prSet presAssocID="{863249BE-1B28-9643-8020-80A7E9E29741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A65B1571-64BB-FA41-B456-7B6FD0D98CA1}" type="pres">
      <dgm:prSet presAssocID="{863249BE-1B28-9643-8020-80A7E9E29741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306E7816-055F-D048-8980-44486BCE3BE5}" srcId="{863249BE-1B28-9643-8020-80A7E9E29741}" destId="{FAECA1B1-9152-044E-8298-2FD7C4339694}" srcOrd="0" destOrd="0" parTransId="{89A6D103-7322-484F-9758-BC78AE968CB5}" sibTransId="{060E4900-AFE1-9447-B6C9-14F9629942B6}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8F536175-74FF-4F4A-99B8-AAB4D3589C30}" type="presOf" srcId="{863249BE-1B28-9643-8020-80A7E9E29741}" destId="{DCF4F3A6-251C-5442-822F-045246197755}" srcOrd="0" destOrd="0" presId="urn:microsoft.com/office/officeart/2005/8/layout/vList5"/>
    <dgm:cxn modelId="{EB817678-46DB-7345-96C1-1FE7F994E9E2}" srcId="{966DA020-48C5-E545-9694-78AA58E31188}" destId="{863249BE-1B28-9643-8020-80A7E9E29741}" srcOrd="3" destOrd="0" parTransId="{B557AE28-DCE4-0240-A1E8-EFA001883439}" sibTransId="{71D074A6-3116-7F4D-95DE-DF1AFBB912CF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3BCC15E4-CBC9-A547-A16E-DF3E721B3E84}" type="presOf" srcId="{FAECA1B1-9152-044E-8298-2FD7C4339694}" destId="{A65B1571-64BB-FA41-B456-7B6FD0D98CA1}" srcOrd="0" destOrd="0" presId="urn:microsoft.com/office/officeart/2005/8/layout/vList5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B42A134C-8CD9-C247-B934-80521F33A07B}" type="presParOf" srcId="{7F72A656-CFC1-7E42-AAFE-17DAA421F7D5}" destId="{84A54DFF-B225-DF41-9BEC-6E0E969F39CC}" srcOrd="5" destOrd="0" presId="urn:microsoft.com/office/officeart/2005/8/layout/vList5"/>
    <dgm:cxn modelId="{CA085750-862E-FD4D-A0A8-F72282175910}" type="presParOf" srcId="{7F72A656-CFC1-7E42-AAFE-17DAA421F7D5}" destId="{83D6FD0D-8CA9-9346-82F8-041784ADE8D8}" srcOrd="6" destOrd="0" presId="urn:microsoft.com/office/officeart/2005/8/layout/vList5"/>
    <dgm:cxn modelId="{4DE03752-C42D-5B4F-9C86-D0078C84DD21}" type="presParOf" srcId="{83D6FD0D-8CA9-9346-82F8-041784ADE8D8}" destId="{DCF4F3A6-251C-5442-822F-045246197755}" srcOrd="0" destOrd="0" presId="urn:microsoft.com/office/officeart/2005/8/layout/vList5"/>
    <dgm:cxn modelId="{A30F0863-EBA7-2B43-BCD8-3813A9EFAC8A}" type="presParOf" srcId="{83D6FD0D-8CA9-9346-82F8-041784ADE8D8}" destId="{A65B1571-64BB-FA41-B456-7B6FD0D98CA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التغيرات الاقتصادية 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الأزمات المالية أو التضخم قد تؤثر على استراتيجيات التسعير والتسويق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التغيرات التكنولوجية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الابتكارات الجديدة تغير طريقة تفاعل العلامة التجارية مع العملاء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التغيرات السلوكية للجمهور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التحولات في احتياجات المستهلكين تؤثر على عروض المنتجات والخدمات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التغيرات التنظيمية والقانونية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 custT="1"/>
      <dgm:spPr/>
      <dgm:t>
        <a:bodyPr/>
        <a:lstStyle/>
        <a:p>
          <a:pPr rtl="1"/>
          <a:r>
            <a:rPr lang="ar-SA" sz="2000" dirty="0"/>
            <a:t>قوانين جديدة قد تتطلب تعديلات في عمليات العلامة التجارية</a:t>
          </a:r>
          <a:endParaRPr lang="en-GB" sz="20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4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4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4">
        <dgm:presLayoutVars>
          <dgm:bulletEnabled val="1"/>
        </dgm:presLayoutVars>
      </dgm:prSet>
      <dgm:spPr/>
    </dgm:pt>
    <dgm:pt modelId="{11E48FA8-98DE-5D42-8EA8-BF65EC2FFC45}" type="pres">
      <dgm:prSet presAssocID="{E64D5ADB-50D8-ED48-95FC-F3858D121BA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E42A476-D30B-E847-9D6A-946389A45358}" type="pres">
      <dgm:prSet presAssocID="{E64D5ADB-50D8-ED48-95FC-F3858D121BA7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3F027073-E7E2-9E4E-827C-C8C80F8EB70A}" type="presOf" srcId="{E64D5ADB-50D8-ED48-95FC-F3858D121BA7}" destId="{11E48FA8-98DE-5D42-8EA8-BF65EC2FFC45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EFCD9BB8-8E6C-5940-B966-C1D8FEA1C466}" type="presOf" srcId="{9EBD457D-8C12-5048-957F-370AAEBCA874}" destId="{5E42A476-D30B-E847-9D6A-946389A45358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  <dgm:cxn modelId="{D42AB4C9-2E47-ED4F-9E45-A992F0D2D61F}" type="presParOf" srcId="{710D838D-9BC0-D24E-A852-9780A7F2B4A4}" destId="{11E48FA8-98DE-5D42-8EA8-BF65EC2FFC45}" srcOrd="6" destOrd="0" presId="urn:microsoft.com/office/officeart/2005/8/layout/vList2"/>
    <dgm:cxn modelId="{BF3DEB12-55D7-1E48-961A-57218FCA441C}" type="presParOf" srcId="{710D838D-9BC0-D24E-A852-9780A7F2B4A4}" destId="{5E42A476-D30B-E847-9D6A-946389A4535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371553-B3F5-3D41-8FF2-E15F7EB37F6C}">
      <dsp:nvSpPr>
        <dsp:cNvPr id="0" name=""/>
        <dsp:cNvSpPr/>
      </dsp:nvSpPr>
      <dsp:spPr>
        <a:xfrm>
          <a:off x="2020718" y="0"/>
          <a:ext cx="8082874" cy="6306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kern="1200" dirty="0"/>
            <a:t>توجه جميع قرارات التسويق والاتصال</a:t>
          </a:r>
          <a:endParaRPr lang="en-GB" sz="2300" b="1" kern="1200" dirty="0"/>
        </a:p>
      </dsp:txBody>
      <dsp:txXfrm>
        <a:off x="2732006" y="18472"/>
        <a:ext cx="7353114" cy="593748"/>
      </dsp:txXfrm>
    </dsp:sp>
    <dsp:sp modelId="{8CDF17ED-36E4-CC4B-9655-5BBBC253956F}">
      <dsp:nvSpPr>
        <dsp:cNvPr id="0" name=""/>
        <dsp:cNvSpPr/>
      </dsp:nvSpPr>
      <dsp:spPr>
        <a:xfrm>
          <a:off x="1343777" y="745363"/>
          <a:ext cx="8082874" cy="6306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kern="1200" dirty="0"/>
            <a:t>تضمن التناسق في الرسائل البصرية واللفظية</a:t>
          </a:r>
          <a:endParaRPr lang="en-GB" sz="2300" b="1" kern="1200" dirty="0"/>
        </a:p>
      </dsp:txBody>
      <dsp:txXfrm>
        <a:off x="2449140" y="763835"/>
        <a:ext cx="6959039" cy="593748"/>
      </dsp:txXfrm>
    </dsp:sp>
    <dsp:sp modelId="{26FA7C0F-B26C-2C4B-9FE7-7AFFEA7B0CDF}">
      <dsp:nvSpPr>
        <dsp:cNvPr id="0" name=""/>
        <dsp:cNvSpPr/>
      </dsp:nvSpPr>
      <dsp:spPr>
        <a:xfrm>
          <a:off x="676940" y="1490727"/>
          <a:ext cx="8082874" cy="6306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kern="1200" dirty="0"/>
            <a:t>تساعد على بناء </a:t>
          </a:r>
          <a:r>
            <a:rPr lang="ar-SA" sz="2300" b="1" kern="1200" dirty="0"/>
            <a:t>هوية قوية</a:t>
          </a:r>
          <a:r>
            <a:rPr lang="ar-SA" sz="2300" kern="1200" dirty="0"/>
            <a:t> و</a:t>
          </a:r>
          <a:r>
            <a:rPr lang="ar-SA" sz="2300" b="1" kern="1200" dirty="0"/>
            <a:t>علاقة طويلة الأمد مع الجمهور</a:t>
          </a:r>
          <a:endParaRPr lang="en-GB" sz="2300" b="1" kern="1200" dirty="0"/>
        </a:p>
      </dsp:txBody>
      <dsp:txXfrm>
        <a:off x="1772199" y="1509199"/>
        <a:ext cx="6969143" cy="593748"/>
      </dsp:txXfrm>
    </dsp:sp>
    <dsp:sp modelId="{4EFC2053-F244-7A4D-9249-F5BF5F8D067F}">
      <dsp:nvSpPr>
        <dsp:cNvPr id="0" name=""/>
        <dsp:cNvSpPr/>
      </dsp:nvSpPr>
      <dsp:spPr>
        <a:xfrm>
          <a:off x="0" y="2236091"/>
          <a:ext cx="8082874" cy="6306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kern="1200" dirty="0"/>
            <a:t>تضمن التميز وسط المنافسة الشديدة</a:t>
          </a:r>
          <a:endParaRPr lang="en-GB" sz="2300" b="1" kern="1200" dirty="0"/>
        </a:p>
      </dsp:txBody>
      <dsp:txXfrm>
        <a:off x="1105362" y="2254563"/>
        <a:ext cx="6959039" cy="593748"/>
      </dsp:txXfrm>
    </dsp:sp>
    <dsp:sp modelId="{04AF95CA-BDB9-6041-A840-34134529C1F1}">
      <dsp:nvSpPr>
        <dsp:cNvPr id="0" name=""/>
        <dsp:cNvSpPr/>
      </dsp:nvSpPr>
      <dsp:spPr>
        <a:xfrm>
          <a:off x="2020718" y="483053"/>
          <a:ext cx="409950" cy="409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2112957" y="483053"/>
        <a:ext cx="225472" cy="308487"/>
      </dsp:txXfrm>
    </dsp:sp>
    <dsp:sp modelId="{CA0CB9F5-F1A0-D54D-A907-F121F787AA16}">
      <dsp:nvSpPr>
        <dsp:cNvPr id="0" name=""/>
        <dsp:cNvSpPr/>
      </dsp:nvSpPr>
      <dsp:spPr>
        <a:xfrm>
          <a:off x="1343777" y="1228416"/>
          <a:ext cx="409950" cy="409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1436016" y="1228416"/>
        <a:ext cx="225472" cy="308487"/>
      </dsp:txXfrm>
    </dsp:sp>
    <dsp:sp modelId="{E4EB9D9D-F53F-6648-9C51-164BD89B1284}">
      <dsp:nvSpPr>
        <dsp:cNvPr id="0" name=""/>
        <dsp:cNvSpPr/>
      </dsp:nvSpPr>
      <dsp:spPr>
        <a:xfrm>
          <a:off x="676940" y="1973780"/>
          <a:ext cx="409950" cy="409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769179" y="1973780"/>
        <a:ext cx="225472" cy="3084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957319" y="-2868969"/>
          <a:ext cx="690996" cy="6605635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/>
            <a:t>تحديد الرؤية المستقبلية وما تهدف العلامة التجارية لتحقيقه</a:t>
          </a:r>
          <a:r>
            <a:rPr lang="en-GB" sz="1800" kern="1200"/>
            <a:t>.</a:t>
          </a:r>
          <a:endParaRPr lang="en-GB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/>
            <a:t>صياغة رسالة تعكس جوهر العلامة التجارية</a:t>
          </a:r>
          <a:r>
            <a:rPr lang="en-GB" sz="1800" kern="120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 dirty="0"/>
            <a:t>تحديد القيم الأساسية التي تميز العلامة</a:t>
          </a:r>
          <a:r>
            <a:rPr lang="en-GB" sz="1800" kern="1200" dirty="0"/>
            <a:t>.</a:t>
          </a:r>
        </a:p>
      </dsp:txBody>
      <dsp:txXfrm rot="5400000">
        <a:off x="33732" y="122082"/>
        <a:ext cx="6571903" cy="623532"/>
      </dsp:txXfrm>
    </dsp:sp>
    <dsp:sp modelId="{70C00889-7B3B-5849-8057-316B818EAFB7}">
      <dsp:nvSpPr>
        <dsp:cNvPr id="0" name=""/>
        <dsp:cNvSpPr/>
      </dsp:nvSpPr>
      <dsp:spPr>
        <a:xfrm>
          <a:off x="6605635" y="1975"/>
          <a:ext cx="3715670" cy="86374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/>
            <a:t>الرؤية والرسالة والقيم</a:t>
          </a:r>
          <a:endParaRPr lang="en-GB" sz="1800" kern="1200" dirty="0"/>
        </a:p>
      </dsp:txBody>
      <dsp:txXfrm>
        <a:off x="6647800" y="44140"/>
        <a:ext cx="3631340" cy="779415"/>
      </dsp:txXfrm>
    </dsp:sp>
    <dsp:sp modelId="{E8706EA8-F1FA-464C-A02E-C5FF9527BEB6}">
      <dsp:nvSpPr>
        <dsp:cNvPr id="0" name=""/>
        <dsp:cNvSpPr/>
      </dsp:nvSpPr>
      <dsp:spPr>
        <a:xfrm rot="16200000">
          <a:off x="2957319" y="-1962036"/>
          <a:ext cx="690996" cy="6605635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/>
            <a:t>معرفة من هم العملاء المثاليون للعلامة التجارية</a:t>
          </a:r>
          <a:r>
            <a:rPr lang="en-GB" sz="1800" kern="1200"/>
            <a:t>.</a:t>
          </a:r>
          <a:endParaRPr lang="en-GB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 dirty="0"/>
            <a:t>دراسة احتياجاتهم وسلوكهم واتجاهاتهم</a:t>
          </a:r>
          <a:r>
            <a:rPr lang="en-GB" sz="1800" kern="1200" dirty="0"/>
            <a:t>.</a:t>
          </a:r>
        </a:p>
      </dsp:txBody>
      <dsp:txXfrm rot="5400000">
        <a:off x="33732" y="1029015"/>
        <a:ext cx="6571903" cy="623532"/>
      </dsp:txXfrm>
    </dsp:sp>
    <dsp:sp modelId="{8D76BE1F-42F9-774E-A876-1DB14E99E54C}">
      <dsp:nvSpPr>
        <dsp:cNvPr id="0" name=""/>
        <dsp:cNvSpPr/>
      </dsp:nvSpPr>
      <dsp:spPr>
        <a:xfrm>
          <a:off x="6605635" y="908908"/>
          <a:ext cx="3715670" cy="86374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60997"/>
                <a:satOff val="-3921"/>
                <a:lumOff val="1715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160997"/>
                <a:satOff val="-3921"/>
                <a:lumOff val="1715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160997"/>
                <a:satOff val="-3921"/>
                <a:lumOff val="1715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/>
            <a:t>الجمهور المستهدف</a:t>
          </a:r>
          <a:endParaRPr lang="en-GB" sz="1800" kern="1200" dirty="0"/>
        </a:p>
      </dsp:txBody>
      <dsp:txXfrm>
        <a:off x="6647800" y="951073"/>
        <a:ext cx="3631340" cy="779415"/>
      </dsp:txXfrm>
    </dsp:sp>
    <dsp:sp modelId="{113D4B87-9A61-A34D-B786-C69FAC489ADA}">
      <dsp:nvSpPr>
        <dsp:cNvPr id="0" name=""/>
        <dsp:cNvSpPr/>
      </dsp:nvSpPr>
      <dsp:spPr>
        <a:xfrm rot="16200000">
          <a:off x="2957319" y="-1055103"/>
          <a:ext cx="690996" cy="6605635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/>
            <a:t>تحديد موقع العلامة التجارية في السوق</a:t>
          </a:r>
          <a:r>
            <a:rPr lang="en-GB" sz="1800" kern="1200"/>
            <a:t>.</a:t>
          </a:r>
          <a:endParaRPr lang="en-GB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 dirty="0"/>
            <a:t>كيف تميز نفسها عن المنافسين؟</a:t>
          </a:r>
          <a:endParaRPr lang="en-GB" sz="1800" kern="1200" dirty="0"/>
        </a:p>
      </dsp:txBody>
      <dsp:txXfrm rot="5400000">
        <a:off x="33732" y="1935948"/>
        <a:ext cx="6571903" cy="623532"/>
      </dsp:txXfrm>
    </dsp:sp>
    <dsp:sp modelId="{1A0C01B9-9A07-7040-9EAE-BCE501951396}">
      <dsp:nvSpPr>
        <dsp:cNvPr id="0" name=""/>
        <dsp:cNvSpPr/>
      </dsp:nvSpPr>
      <dsp:spPr>
        <a:xfrm>
          <a:off x="6605635" y="1815841"/>
          <a:ext cx="3715670" cy="86374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21995"/>
                <a:satOff val="-7842"/>
                <a:lumOff val="343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321995"/>
                <a:satOff val="-7842"/>
                <a:lumOff val="343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321995"/>
                <a:satOff val="-7842"/>
                <a:lumOff val="343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/>
            <a:t>تموضع</a:t>
          </a:r>
          <a:endParaRPr lang="en-GB" sz="1800" b="1" kern="120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 (Brand Positioning)</a:t>
          </a:r>
          <a:endParaRPr lang="en-GB" sz="1800" kern="1200" dirty="0"/>
        </a:p>
      </dsp:txBody>
      <dsp:txXfrm>
        <a:off x="6647800" y="1858006"/>
        <a:ext cx="3631340" cy="779415"/>
      </dsp:txXfrm>
    </dsp:sp>
    <dsp:sp modelId="{21CE310F-1801-4349-B3A1-3B8854277637}">
      <dsp:nvSpPr>
        <dsp:cNvPr id="0" name=""/>
        <dsp:cNvSpPr/>
      </dsp:nvSpPr>
      <dsp:spPr>
        <a:xfrm rot="16200000">
          <a:off x="2957319" y="-148171"/>
          <a:ext cx="690996" cy="6605635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1800" kern="1200" dirty="0"/>
            <a:t>تصميم شعار وألوان وخطوط متناسقة مع الرسالة والقيم</a:t>
          </a:r>
          <a:r>
            <a:rPr lang="en-GB" sz="18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1800" kern="1200" dirty="0"/>
            <a:t>تطوير نبرة صوت تتماشى مع شخصية العلامة التجارية</a:t>
          </a:r>
          <a:r>
            <a:rPr lang="en-GB" sz="1800" kern="1200" dirty="0"/>
            <a:t>.</a:t>
          </a:r>
        </a:p>
      </dsp:txBody>
      <dsp:txXfrm rot="5400000">
        <a:off x="33732" y="2842880"/>
        <a:ext cx="6571903" cy="623532"/>
      </dsp:txXfrm>
    </dsp:sp>
    <dsp:sp modelId="{04E0231C-B2DC-8C45-95ED-8A599346E8A3}">
      <dsp:nvSpPr>
        <dsp:cNvPr id="0" name=""/>
        <dsp:cNvSpPr/>
      </dsp:nvSpPr>
      <dsp:spPr>
        <a:xfrm>
          <a:off x="6605635" y="2722774"/>
          <a:ext cx="3715670" cy="86374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21995"/>
                <a:satOff val="-7842"/>
                <a:lumOff val="343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321995"/>
                <a:satOff val="-7842"/>
                <a:lumOff val="343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321995"/>
                <a:satOff val="-7842"/>
                <a:lumOff val="343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/>
            <a:t>الهوية البصرية والصوتية</a:t>
          </a:r>
          <a:endParaRPr lang="en-GB" sz="1800" kern="1200" dirty="0"/>
        </a:p>
      </dsp:txBody>
      <dsp:txXfrm>
        <a:off x="6647800" y="2764939"/>
        <a:ext cx="3631340" cy="779415"/>
      </dsp:txXfrm>
    </dsp:sp>
    <dsp:sp modelId="{7F5A2F0B-58DC-6642-B70B-BD47048132B3}">
      <dsp:nvSpPr>
        <dsp:cNvPr id="0" name=""/>
        <dsp:cNvSpPr/>
      </dsp:nvSpPr>
      <dsp:spPr>
        <a:xfrm rot="16200000">
          <a:off x="2957319" y="758761"/>
          <a:ext cx="690996" cy="6605635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1800" kern="1200" dirty="0"/>
            <a:t>اختيار القنوات التسويقية المناسبة</a:t>
          </a:r>
          <a:r>
            <a:rPr lang="en-GB" sz="18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1800" kern="1200" dirty="0"/>
            <a:t>تحديد أساليب التسويق الرقمي والتقليدي لتحقيق الأهداف</a:t>
          </a:r>
          <a:r>
            <a:rPr lang="en-GB" sz="1800" kern="1200" dirty="0"/>
            <a:t>.</a:t>
          </a:r>
        </a:p>
      </dsp:txBody>
      <dsp:txXfrm rot="5400000">
        <a:off x="33732" y="3749812"/>
        <a:ext cx="6571903" cy="623532"/>
      </dsp:txXfrm>
    </dsp:sp>
    <dsp:sp modelId="{2F717C80-4DCC-3947-80DB-7240F1477C73}">
      <dsp:nvSpPr>
        <dsp:cNvPr id="0" name=""/>
        <dsp:cNvSpPr/>
      </dsp:nvSpPr>
      <dsp:spPr>
        <a:xfrm>
          <a:off x="6605635" y="3629706"/>
          <a:ext cx="3715670" cy="86374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60997"/>
                <a:satOff val="-3921"/>
                <a:lumOff val="1715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160997"/>
                <a:satOff val="-3921"/>
                <a:lumOff val="1715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160997"/>
                <a:satOff val="-3921"/>
                <a:lumOff val="1715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/>
            <a:t>الاستراتيجية التسويقية</a:t>
          </a:r>
          <a:endParaRPr lang="en-GB" sz="1800" kern="1200" dirty="0"/>
        </a:p>
      </dsp:txBody>
      <dsp:txXfrm>
        <a:off x="6647800" y="3671871"/>
        <a:ext cx="3631340" cy="7794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8A154-1C43-CD49-8102-1B9B584AE288}">
      <dsp:nvSpPr>
        <dsp:cNvPr id="0" name=""/>
        <dsp:cNvSpPr/>
      </dsp:nvSpPr>
      <dsp:spPr>
        <a:xfrm>
          <a:off x="0" y="3527886"/>
          <a:ext cx="9974615" cy="578779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٥- توسّع العلامة التجارية في أسواق جديدة</a:t>
          </a:r>
          <a:endParaRPr lang="en-GB" sz="2600" b="0" kern="1200" dirty="0"/>
        </a:p>
      </dsp:txBody>
      <dsp:txXfrm>
        <a:off x="0" y="3527886"/>
        <a:ext cx="9974615" cy="578779"/>
      </dsp:txXfrm>
    </dsp:sp>
    <dsp:sp modelId="{A073E620-8378-6E4F-9029-1D8AF41DF3F1}">
      <dsp:nvSpPr>
        <dsp:cNvPr id="0" name=""/>
        <dsp:cNvSpPr/>
      </dsp:nvSpPr>
      <dsp:spPr>
        <a:xfrm rot="10800000">
          <a:off x="0" y="2646406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٤- تحقيق مبيعات ونمو مستدام</a:t>
          </a:r>
          <a:endParaRPr lang="en-GB" sz="2600" b="0" kern="1200" dirty="0"/>
        </a:p>
      </dsp:txBody>
      <dsp:txXfrm rot="10800000">
        <a:off x="0" y="2646406"/>
        <a:ext cx="9974615" cy="578401"/>
      </dsp:txXfrm>
    </dsp:sp>
    <dsp:sp modelId="{44942048-6BB8-AB4E-88BD-9ADDFCB5F3F8}">
      <dsp:nvSpPr>
        <dsp:cNvPr id="0" name=""/>
        <dsp:cNvSpPr/>
      </dsp:nvSpPr>
      <dsp:spPr>
        <a:xfrm rot="10800000">
          <a:off x="0" y="1764925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٣- كسب ثقة الجمهور وزيادة الولاء</a:t>
          </a:r>
          <a:endParaRPr lang="en-GB" sz="2600" b="0" kern="1200" dirty="0"/>
        </a:p>
      </dsp:txBody>
      <dsp:txXfrm rot="10800000">
        <a:off x="0" y="1764925"/>
        <a:ext cx="9974615" cy="578401"/>
      </dsp:txXfrm>
    </dsp:sp>
    <dsp:sp modelId="{34CE2639-1BBB-CC40-B7B1-B92012AABF5F}">
      <dsp:nvSpPr>
        <dsp:cNvPr id="0" name=""/>
        <dsp:cNvSpPr/>
      </dsp:nvSpPr>
      <dsp:spPr>
        <a:xfrm rot="10800000">
          <a:off x="0" y="883444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٢- تحقيق تموضع مميز في السوق</a:t>
          </a:r>
          <a:endParaRPr lang="en-GB" sz="2600" b="0" kern="1200" dirty="0"/>
        </a:p>
      </dsp:txBody>
      <dsp:txXfrm rot="10800000">
        <a:off x="0" y="883444"/>
        <a:ext cx="9974615" cy="578401"/>
      </dsp:txXfrm>
    </dsp:sp>
    <dsp:sp modelId="{B167E51A-F831-C34C-81BF-304A85BEAEB2}">
      <dsp:nvSpPr>
        <dsp:cNvPr id="0" name=""/>
        <dsp:cNvSpPr/>
      </dsp:nvSpPr>
      <dsp:spPr>
        <a:xfrm rot="10800000">
          <a:off x="0" y="1964"/>
          <a:ext cx="9974615" cy="890162"/>
        </a:xfrm>
        <a:prstGeom prst="upArrowCallou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0" kern="1200" dirty="0"/>
            <a:t>١- وضع استراتيجية قوية</a:t>
          </a:r>
          <a:endParaRPr lang="en-GB" sz="2600" b="0" kern="1200" dirty="0"/>
        </a:p>
      </dsp:txBody>
      <dsp:txXfrm rot="10800000">
        <a:off x="0" y="1964"/>
        <a:ext cx="9974615" cy="5784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7E71F-22A5-BF46-A2B4-1D977872186C}">
      <dsp:nvSpPr>
        <dsp:cNvPr id="0" name=""/>
        <dsp:cNvSpPr/>
      </dsp:nvSpPr>
      <dsp:spPr>
        <a:xfrm>
          <a:off x="6869711" y="14099"/>
          <a:ext cx="3011676" cy="12046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التسويق كأداة لتنفيذ الاستراتيجية</a:t>
          </a:r>
          <a:endParaRPr lang="en-GB" sz="2000" kern="1200" dirty="0"/>
        </a:p>
      </dsp:txBody>
      <dsp:txXfrm>
        <a:off x="6869711" y="14099"/>
        <a:ext cx="3011676" cy="1204670"/>
      </dsp:txXfrm>
    </dsp:sp>
    <dsp:sp modelId="{1E1B687A-6630-F04E-BEB2-43C2FB9F1A01}">
      <dsp:nvSpPr>
        <dsp:cNvPr id="0" name=""/>
        <dsp:cNvSpPr/>
      </dsp:nvSpPr>
      <dsp:spPr>
        <a:xfrm>
          <a:off x="6869711" y="1218769"/>
          <a:ext cx="3011676" cy="250343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يساعد في إيصال الرسائل والقيم للجمهور المستهدف</a:t>
          </a:r>
          <a:r>
            <a:rPr lang="en-GB" sz="2000" kern="1200"/>
            <a:t>.</a:t>
          </a:r>
          <a:endParaRPr lang="en-GB" sz="2000" kern="1200" dirty="0">
            <a:latin typeface="Calibri"/>
            <a:ea typeface="+mn-ea"/>
            <a:cs typeface="Arial" panose="020B0604020202020204" pitchFamily="34" charset="0"/>
          </a:endParaRPr>
        </a:p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يضمن تناسق الهوية البصرية واللفظية عبر القنوات المختلفة</a:t>
          </a:r>
          <a:r>
            <a:rPr lang="en-GB" sz="2000" kern="1200"/>
            <a:t>.</a:t>
          </a:r>
          <a:endParaRPr lang="en-GB" sz="2000" kern="1200" dirty="0">
            <a:latin typeface="Calibri"/>
            <a:ea typeface="+mn-ea"/>
            <a:cs typeface="Arial" panose="020B0604020202020204" pitchFamily="34" charset="0"/>
          </a:endParaRPr>
        </a:p>
      </dsp:txBody>
      <dsp:txXfrm>
        <a:off x="6869711" y="1218769"/>
        <a:ext cx="3011676" cy="2503439"/>
      </dsp:txXfrm>
    </dsp:sp>
    <dsp:sp modelId="{27779B1B-06BF-234A-B5CA-03E501CA941A}">
      <dsp:nvSpPr>
        <dsp:cNvPr id="0" name=""/>
        <dsp:cNvSpPr/>
      </dsp:nvSpPr>
      <dsp:spPr>
        <a:xfrm>
          <a:off x="3436400" y="14099"/>
          <a:ext cx="3011676" cy="12046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المبيعات كنتيجة لاستراتيجية العلامة التجارية</a:t>
          </a:r>
          <a:endParaRPr lang="en-GB" sz="2000" kern="1200" dirty="0"/>
        </a:p>
      </dsp:txBody>
      <dsp:txXfrm>
        <a:off x="3436400" y="14099"/>
        <a:ext cx="3011676" cy="1204670"/>
      </dsp:txXfrm>
    </dsp:sp>
    <dsp:sp modelId="{5581D413-166F-704B-BD16-70268A17D470}">
      <dsp:nvSpPr>
        <dsp:cNvPr id="0" name=""/>
        <dsp:cNvSpPr/>
      </dsp:nvSpPr>
      <dsp:spPr>
        <a:xfrm>
          <a:off x="3436400" y="1218769"/>
          <a:ext cx="3011676" cy="250343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العلامات التجارية القوية تؤدي إلى قرارات شراء أسرع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العملاء يثقون أكثر في المنتجات ذات الهوية الواضحة</a:t>
          </a:r>
          <a:r>
            <a:rPr lang="en-GB" sz="2000" kern="1200" dirty="0"/>
            <a:t>.</a:t>
          </a:r>
        </a:p>
      </dsp:txBody>
      <dsp:txXfrm>
        <a:off x="3436400" y="1218769"/>
        <a:ext cx="3011676" cy="2503439"/>
      </dsp:txXfrm>
    </dsp:sp>
    <dsp:sp modelId="{22308521-3B35-B643-8FF8-6AABD23FA997}">
      <dsp:nvSpPr>
        <dsp:cNvPr id="0" name=""/>
        <dsp:cNvSpPr/>
      </dsp:nvSpPr>
      <dsp:spPr>
        <a:xfrm>
          <a:off x="3088" y="14099"/>
          <a:ext cx="3011676" cy="12046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كيف تؤثر الاستراتيجية على الأداء التجاري؟</a:t>
          </a:r>
          <a:endParaRPr lang="en-GB" sz="2000" kern="1200" dirty="0"/>
        </a:p>
      </dsp:txBody>
      <dsp:txXfrm>
        <a:off x="3088" y="14099"/>
        <a:ext cx="3011676" cy="1204670"/>
      </dsp:txXfrm>
    </dsp:sp>
    <dsp:sp modelId="{C514A915-7FA3-DF44-A365-3927DCB8D2D5}">
      <dsp:nvSpPr>
        <dsp:cNvPr id="0" name=""/>
        <dsp:cNvSpPr/>
      </dsp:nvSpPr>
      <dsp:spPr>
        <a:xfrm>
          <a:off x="3088" y="1218769"/>
          <a:ext cx="3011676" cy="250343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العلامات التجارية التي تمتلك استراتيجية قوية تحقق </a:t>
          </a:r>
          <a:r>
            <a:rPr lang="ar-SA" sz="2000" b="1" kern="1200" dirty="0"/>
            <a:t>ولاءً أعلى</a:t>
          </a:r>
          <a:r>
            <a:rPr lang="ar-SA" sz="2000" kern="1200" dirty="0"/>
            <a:t> للعملاء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الشركات التي تستثمر في بناء علامتها التجارية </a:t>
          </a:r>
          <a:r>
            <a:rPr lang="ar-SA" sz="2000" b="1" kern="1200" dirty="0"/>
            <a:t>تحقق مبيعات أكبر</a:t>
          </a:r>
          <a:r>
            <a:rPr lang="ar-SA" sz="2000" kern="1200" dirty="0"/>
            <a:t> على المدى الطويل</a:t>
          </a:r>
          <a:r>
            <a:rPr lang="en-GB" sz="2000" kern="1200" dirty="0"/>
            <a:t>.</a:t>
          </a:r>
        </a:p>
      </dsp:txBody>
      <dsp:txXfrm>
        <a:off x="3088" y="1218769"/>
        <a:ext cx="3011676" cy="25034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C2E65-3537-A14F-8527-DAFD9966DE39}">
      <dsp:nvSpPr>
        <dsp:cNvPr id="0" name=""/>
        <dsp:cNvSpPr/>
      </dsp:nvSpPr>
      <dsp:spPr>
        <a:xfrm>
          <a:off x="4964203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972768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000" kern="1200" dirty="0"/>
            <a:t>استراتيجية قائمة على العاطفة والذكريات السعيدة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التركيز على الربط بين المنتج ولحظات الفرح والمشاركة الاجتماعية</a:t>
          </a:r>
          <a:r>
            <a:rPr lang="en-GB" sz="2000" kern="1200" dirty="0"/>
            <a:t>.</a:t>
          </a:r>
          <a:endParaRPr lang="en-GB" sz="1600" b="1" kern="1200" dirty="0"/>
        </a:p>
      </dsp:txBody>
      <dsp:txXfrm>
        <a:off x="4964203" y="243430"/>
        <a:ext cx="4595754" cy="1436173"/>
      </dsp:txXfrm>
    </dsp:sp>
    <dsp:sp modelId="{5A0940E3-BC8C-0A42-BB70-744C89A243FB}">
      <dsp:nvSpPr>
        <dsp:cNvPr id="0" name=""/>
        <dsp:cNvSpPr/>
      </dsp:nvSpPr>
      <dsp:spPr>
        <a:xfrm>
          <a:off x="8746126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51D01-876C-924B-9583-2D5140ABEC1F}">
      <dsp:nvSpPr>
        <dsp:cNvPr id="0" name=""/>
        <dsp:cNvSpPr/>
      </dsp:nvSpPr>
      <dsp:spPr>
        <a:xfrm>
          <a:off x="4050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972768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000" kern="1200" dirty="0"/>
            <a:t>بناء علامة تجارية تعتمد على الإلهام والتحفيز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استخدام المشاهير والرياضيين في التسويق لخلق ارتباط عاطفي مع الجمهور</a:t>
          </a:r>
          <a:r>
            <a:rPr lang="en-GB" sz="2000" kern="1200" dirty="0"/>
            <a:t>.</a:t>
          </a:r>
          <a:endParaRPr lang="en-GB" sz="2000" b="1" kern="1200" dirty="0"/>
        </a:p>
      </dsp:txBody>
      <dsp:txXfrm>
        <a:off x="4050" y="243430"/>
        <a:ext cx="4595754" cy="1436173"/>
      </dsp:txXfrm>
    </dsp:sp>
    <dsp:sp modelId="{C33C0752-4659-B048-9318-6D0C2112BC2F}">
      <dsp:nvSpPr>
        <dsp:cNvPr id="0" name=""/>
        <dsp:cNvSpPr/>
      </dsp:nvSpPr>
      <dsp:spPr>
        <a:xfrm>
          <a:off x="3785973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5B3446-BDAA-E94B-BBC2-3FE7864D4B28}">
      <dsp:nvSpPr>
        <dsp:cNvPr id="0" name=""/>
        <dsp:cNvSpPr/>
      </dsp:nvSpPr>
      <dsp:spPr>
        <a:xfrm>
          <a:off x="2484127" y="2051413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972768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000" kern="1200" dirty="0"/>
            <a:t>التركيز على الابتكار والجودة العالية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الترويج لهوية فريدة تعتمد على التصميم البسيط والتكنولوجيا المتطورة</a:t>
          </a:r>
          <a:r>
            <a:rPr lang="en-GB" sz="2000" kern="1200" dirty="0"/>
            <a:t>.</a:t>
          </a:r>
        </a:p>
      </dsp:txBody>
      <dsp:txXfrm>
        <a:off x="2484127" y="2051413"/>
        <a:ext cx="4595754" cy="1436173"/>
      </dsp:txXfrm>
    </dsp:sp>
    <dsp:sp modelId="{EF00AD41-1DFE-A943-91DA-9407C33A8295}">
      <dsp:nvSpPr>
        <dsp:cNvPr id="0" name=""/>
        <dsp:cNvSpPr/>
      </dsp:nvSpPr>
      <dsp:spPr>
        <a:xfrm>
          <a:off x="6266049" y="1843966"/>
          <a:ext cx="1005321" cy="15079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869957" y="-2759492"/>
          <a:ext cx="86572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/>
            <a:t>دراسة حجم السوق واتجاهاته</a:t>
          </a:r>
          <a:r>
            <a:rPr lang="en-GB" sz="2400" kern="1200"/>
            <a:t>.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تحديد الفرص والتحديات المحتملة</a:t>
          </a:r>
          <a:endParaRPr lang="en-US" sz="2400" kern="1200" dirty="0"/>
        </a:p>
      </dsp:txBody>
      <dsp:txXfrm rot="5400000">
        <a:off x="42262" y="152725"/>
        <a:ext cx="6563374" cy="781199"/>
      </dsp:txXfrm>
    </dsp:sp>
    <dsp:sp modelId="{70C00889-7B3B-5849-8057-316B818EAFB7}">
      <dsp:nvSpPr>
        <dsp:cNvPr id="0" name=""/>
        <dsp:cNvSpPr/>
      </dsp:nvSpPr>
      <dsp:spPr>
        <a:xfrm>
          <a:off x="6605635" y="2249"/>
          <a:ext cx="3715670" cy="1082151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السوق</a:t>
          </a:r>
          <a:endParaRPr lang="en-GB" sz="2400" kern="1200" dirty="0"/>
        </a:p>
      </dsp:txBody>
      <dsp:txXfrm>
        <a:off x="6658461" y="55075"/>
        <a:ext cx="3610018" cy="976499"/>
      </dsp:txXfrm>
    </dsp:sp>
    <dsp:sp modelId="{E8706EA8-F1FA-464C-A02E-C5FF9527BEB6}">
      <dsp:nvSpPr>
        <dsp:cNvPr id="0" name=""/>
        <dsp:cNvSpPr/>
      </dsp:nvSpPr>
      <dsp:spPr>
        <a:xfrm rot="16200000">
          <a:off x="2869957" y="-1623233"/>
          <a:ext cx="86572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400" kern="1200"/>
            <a:t>فهم احتياجات العملاء وسلوكياتهم الشرائية</a:t>
          </a:r>
          <a:r>
            <a:rPr lang="en-GB" sz="2400" kern="1200"/>
            <a:t>.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400" kern="1200" dirty="0"/>
            <a:t>تحديد الشرائح الأكثر ملاءمة للعلامة التجارية</a:t>
          </a:r>
          <a:r>
            <a:rPr lang="en-GB" sz="2400" kern="1200" dirty="0"/>
            <a:t>.</a:t>
          </a:r>
        </a:p>
      </dsp:txBody>
      <dsp:txXfrm rot="5400000">
        <a:off x="42262" y="1288984"/>
        <a:ext cx="6563374" cy="781199"/>
      </dsp:txXfrm>
    </dsp:sp>
    <dsp:sp modelId="{8D76BE1F-42F9-774E-A876-1DB14E99E54C}">
      <dsp:nvSpPr>
        <dsp:cNvPr id="0" name=""/>
        <dsp:cNvSpPr/>
      </dsp:nvSpPr>
      <dsp:spPr>
        <a:xfrm>
          <a:off x="6605635" y="1138508"/>
          <a:ext cx="3715670" cy="1082151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3333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13333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3333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الجمهور المستهدف</a:t>
          </a:r>
          <a:endParaRPr lang="en-GB" sz="2400" kern="1200" dirty="0"/>
        </a:p>
      </dsp:txBody>
      <dsp:txXfrm>
        <a:off x="6658461" y="1191334"/>
        <a:ext cx="3610018" cy="976499"/>
      </dsp:txXfrm>
    </dsp:sp>
    <dsp:sp modelId="{113D4B87-9A61-A34D-B786-C69FAC489ADA}">
      <dsp:nvSpPr>
        <dsp:cNvPr id="0" name=""/>
        <dsp:cNvSpPr/>
      </dsp:nvSpPr>
      <dsp:spPr>
        <a:xfrm rot="16200000">
          <a:off x="2869957" y="-486974"/>
          <a:ext cx="86572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400" kern="1200"/>
            <a:t>دراسة نقاط القوة والضعف لديهم</a:t>
          </a:r>
          <a:r>
            <a:rPr lang="en-GB" sz="2400" kern="1200"/>
            <a:t>.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400" kern="1200" dirty="0"/>
            <a:t>اكتشاف الفجوات التي يمكن استغلالها للتميز</a:t>
          </a:r>
          <a:r>
            <a:rPr lang="en-GB" sz="2400" kern="1200" dirty="0"/>
            <a:t>.</a:t>
          </a:r>
        </a:p>
      </dsp:txBody>
      <dsp:txXfrm rot="5400000">
        <a:off x="42262" y="2425243"/>
        <a:ext cx="6563374" cy="781199"/>
      </dsp:txXfrm>
    </dsp:sp>
    <dsp:sp modelId="{1A0C01B9-9A07-7040-9EAE-BCE501951396}">
      <dsp:nvSpPr>
        <dsp:cNvPr id="0" name=""/>
        <dsp:cNvSpPr/>
      </dsp:nvSpPr>
      <dsp:spPr>
        <a:xfrm>
          <a:off x="6605635" y="2274767"/>
          <a:ext cx="3715670" cy="1082151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6667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6667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6667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المنافسين</a:t>
          </a:r>
          <a:endParaRPr lang="en-GB" sz="2400" kern="1200" dirty="0"/>
        </a:p>
      </dsp:txBody>
      <dsp:txXfrm>
        <a:off x="6658461" y="2327593"/>
        <a:ext cx="3610018" cy="976499"/>
      </dsp:txXfrm>
    </dsp:sp>
    <dsp:sp modelId="{21CE310F-1801-4349-B3A1-3B8854277637}">
      <dsp:nvSpPr>
        <dsp:cNvPr id="0" name=""/>
        <dsp:cNvSpPr/>
      </dsp:nvSpPr>
      <dsp:spPr>
        <a:xfrm rot="16200000">
          <a:off x="2869957" y="649284"/>
          <a:ext cx="86572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التمركز وفق ميزة تنافسية قوية</a:t>
          </a:r>
          <a:r>
            <a:rPr lang="en-GB" sz="2400" kern="1200"/>
            <a:t>.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400" kern="1200" dirty="0"/>
            <a:t>إبراز الفرق بين العلامة التجارية والمنافسين</a:t>
          </a:r>
          <a:r>
            <a:rPr lang="en-GB" sz="2400" kern="1200" dirty="0"/>
            <a:t>.</a:t>
          </a:r>
        </a:p>
      </dsp:txBody>
      <dsp:txXfrm rot="5400000">
        <a:off x="42262" y="3561502"/>
        <a:ext cx="6563374" cy="781199"/>
      </dsp:txXfrm>
    </dsp:sp>
    <dsp:sp modelId="{04E0231C-B2DC-8C45-95ED-8A599346E8A3}">
      <dsp:nvSpPr>
        <dsp:cNvPr id="0" name=""/>
        <dsp:cNvSpPr/>
      </dsp:nvSpPr>
      <dsp:spPr>
        <a:xfrm>
          <a:off x="6605635" y="3411026"/>
          <a:ext cx="3715670" cy="1082151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تحديد الموقع المناسب للعلامة التجارية</a:t>
          </a:r>
          <a:endParaRPr lang="en-GB" sz="2400" kern="1200" dirty="0"/>
        </a:p>
      </dsp:txBody>
      <dsp:txXfrm>
        <a:off x="6658461" y="3463852"/>
        <a:ext cx="3610018" cy="9764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3609151"/>
          <a:ext cx="9779604" cy="592111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نبرة الصوت </a:t>
          </a:r>
          <a:endParaRPr lang="en-GB" sz="2400" kern="1200" dirty="0"/>
        </a:p>
      </dsp:txBody>
      <dsp:txXfrm>
        <a:off x="0" y="3609151"/>
        <a:ext cx="9779604" cy="319740"/>
      </dsp:txXfrm>
    </dsp:sp>
    <dsp:sp modelId="{90EBF4FB-B0E0-1F4B-8BAA-767D23DE7F5A}">
      <dsp:nvSpPr>
        <dsp:cNvPr id="0" name=""/>
        <dsp:cNvSpPr/>
      </dsp:nvSpPr>
      <dsp:spPr>
        <a:xfrm>
          <a:off x="0" y="3917049"/>
          <a:ext cx="9779604" cy="272371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الأسلوب الذي تتحدث به العلامة التجارية مع جمهورها</a:t>
          </a:r>
          <a:endParaRPr lang="en-GB" sz="2400" kern="1200" dirty="0"/>
        </a:p>
      </dsp:txBody>
      <dsp:txXfrm>
        <a:off x="0" y="3917049"/>
        <a:ext cx="9779604" cy="272371"/>
      </dsp:txXfrm>
    </dsp:sp>
    <dsp:sp modelId="{7C45FD19-24CE-7849-9CE0-4D1F8D5DB96F}">
      <dsp:nvSpPr>
        <dsp:cNvPr id="0" name=""/>
        <dsp:cNvSpPr/>
      </dsp:nvSpPr>
      <dsp:spPr>
        <a:xfrm rot="10800000">
          <a:off x="0" y="2707365"/>
          <a:ext cx="9779604" cy="910667"/>
        </a:xfrm>
        <a:prstGeom prst="upArrowCallout">
          <a:avLst/>
        </a:prstGeom>
        <a:solidFill>
          <a:schemeClr val="accent5">
            <a:shade val="80000"/>
            <a:hueOff val="67816"/>
            <a:satOff val="1294"/>
            <a:lumOff val="57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القيم </a:t>
          </a:r>
          <a:endParaRPr lang="en-GB" sz="2400" kern="1200" dirty="0"/>
        </a:p>
      </dsp:txBody>
      <dsp:txXfrm rot="-10800000">
        <a:off x="0" y="2707365"/>
        <a:ext cx="9779604" cy="319644"/>
      </dsp:txXfrm>
    </dsp:sp>
    <dsp:sp modelId="{7D0A2CAD-A5CE-BB4B-9260-EB7F4CDA68E2}">
      <dsp:nvSpPr>
        <dsp:cNvPr id="0" name=""/>
        <dsp:cNvSpPr/>
      </dsp:nvSpPr>
      <dsp:spPr>
        <a:xfrm>
          <a:off x="0" y="3027010"/>
          <a:ext cx="9779604" cy="27228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المبادئ التي تقوم عليها العلامة التجارية</a:t>
          </a:r>
          <a:endParaRPr lang="en-GB" sz="2400" kern="1200" dirty="0"/>
        </a:p>
      </dsp:txBody>
      <dsp:txXfrm>
        <a:off x="0" y="3027010"/>
        <a:ext cx="9779604" cy="272289"/>
      </dsp:txXfrm>
    </dsp:sp>
    <dsp:sp modelId="{09BF973A-01B9-1146-977B-3B5E54BE58B9}">
      <dsp:nvSpPr>
        <dsp:cNvPr id="0" name=""/>
        <dsp:cNvSpPr/>
      </dsp:nvSpPr>
      <dsp:spPr>
        <a:xfrm rot="10800000">
          <a:off x="0" y="1805580"/>
          <a:ext cx="9779604" cy="910667"/>
        </a:xfrm>
        <a:prstGeom prst="upArrowCallout">
          <a:avLst/>
        </a:prstGeom>
        <a:solidFill>
          <a:schemeClr val="accent5">
            <a:shade val="80000"/>
            <a:hueOff val="135632"/>
            <a:satOff val="2588"/>
            <a:lumOff val="114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الرؤية </a:t>
          </a:r>
          <a:endParaRPr lang="en-GB" sz="2400" kern="1200" dirty="0"/>
        </a:p>
      </dsp:txBody>
      <dsp:txXfrm rot="-10800000">
        <a:off x="0" y="1805580"/>
        <a:ext cx="9779604" cy="319644"/>
      </dsp:txXfrm>
    </dsp:sp>
    <dsp:sp modelId="{04A85EBB-03FB-1E42-A919-B826C8F5FF19}">
      <dsp:nvSpPr>
        <dsp:cNvPr id="0" name=""/>
        <dsp:cNvSpPr/>
      </dsp:nvSpPr>
      <dsp:spPr>
        <a:xfrm>
          <a:off x="0" y="2125224"/>
          <a:ext cx="9779604" cy="27228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تعبر عن الطموح المستقبلي للعلامة التجارية</a:t>
          </a:r>
          <a:endParaRPr lang="en-GB" sz="2400" kern="1200" dirty="0"/>
        </a:p>
      </dsp:txBody>
      <dsp:txXfrm>
        <a:off x="0" y="2125224"/>
        <a:ext cx="9779604" cy="272289"/>
      </dsp:txXfrm>
    </dsp:sp>
    <dsp:sp modelId="{7D7F3BEF-812B-B34E-BA96-50713E3EEE02}">
      <dsp:nvSpPr>
        <dsp:cNvPr id="0" name=""/>
        <dsp:cNvSpPr/>
      </dsp:nvSpPr>
      <dsp:spPr>
        <a:xfrm rot="10800000">
          <a:off x="0" y="903794"/>
          <a:ext cx="9779604" cy="910667"/>
        </a:xfrm>
        <a:prstGeom prst="upArrowCallout">
          <a:avLst/>
        </a:prstGeom>
        <a:solidFill>
          <a:schemeClr val="accent5">
            <a:shade val="80000"/>
            <a:hueOff val="203448"/>
            <a:satOff val="3881"/>
            <a:lumOff val="171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المهمة </a:t>
          </a:r>
          <a:endParaRPr lang="en-GB" sz="2400" kern="1200" dirty="0"/>
        </a:p>
      </dsp:txBody>
      <dsp:txXfrm rot="-10800000">
        <a:off x="0" y="903794"/>
        <a:ext cx="9779604" cy="319644"/>
      </dsp:txXfrm>
    </dsp:sp>
    <dsp:sp modelId="{8FD20E75-B356-364D-9A89-3D1919E929D2}">
      <dsp:nvSpPr>
        <dsp:cNvPr id="0" name=""/>
        <dsp:cNvSpPr/>
      </dsp:nvSpPr>
      <dsp:spPr>
        <a:xfrm>
          <a:off x="0" y="1223438"/>
          <a:ext cx="9779604" cy="27228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توضح هدف العلامة التجارية وكيف تخدم جمهورها</a:t>
          </a:r>
          <a:endParaRPr lang="en-GB" sz="2400" kern="1200" dirty="0"/>
        </a:p>
      </dsp:txBody>
      <dsp:txXfrm>
        <a:off x="0" y="1223438"/>
        <a:ext cx="9779604" cy="272289"/>
      </dsp:txXfrm>
    </dsp:sp>
    <dsp:sp modelId="{833EC799-8D0C-0246-B395-EB629C8B6E03}">
      <dsp:nvSpPr>
        <dsp:cNvPr id="0" name=""/>
        <dsp:cNvSpPr/>
      </dsp:nvSpPr>
      <dsp:spPr>
        <a:xfrm rot="10800000">
          <a:off x="0" y="2009"/>
          <a:ext cx="9779604" cy="910667"/>
        </a:xfrm>
        <a:prstGeom prst="upArrowCallout">
          <a:avLst/>
        </a:prstGeom>
        <a:solidFill>
          <a:schemeClr val="accent5">
            <a:shade val="80000"/>
            <a:hueOff val="271263"/>
            <a:satOff val="5175"/>
            <a:lumOff val="228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الشعار </a:t>
          </a:r>
          <a:endParaRPr lang="en-GB" sz="2400" kern="1200" dirty="0"/>
        </a:p>
      </dsp:txBody>
      <dsp:txXfrm rot="-10800000">
        <a:off x="0" y="2009"/>
        <a:ext cx="9779604" cy="319644"/>
      </dsp:txXfrm>
    </dsp:sp>
    <dsp:sp modelId="{8ECF66BE-9F3B-634A-AC32-6653A9835EF7}">
      <dsp:nvSpPr>
        <dsp:cNvPr id="0" name=""/>
        <dsp:cNvSpPr/>
      </dsp:nvSpPr>
      <dsp:spPr>
        <a:xfrm>
          <a:off x="0" y="321653"/>
          <a:ext cx="9779604" cy="27228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عبارة قصيرة تعبر عن جوهر العلامة التجارية مثل</a:t>
          </a:r>
          <a:r>
            <a:rPr lang="en-GB" sz="2400" kern="1200" dirty="0"/>
            <a:t>: "Just Do It" - Nike.</a:t>
          </a:r>
        </a:p>
      </dsp:txBody>
      <dsp:txXfrm>
        <a:off x="0" y="321653"/>
        <a:ext cx="9779604" cy="2722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848871" y="415255"/>
          <a:ext cx="1891929" cy="2174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ما المشكلة أو الحاجة التي دفعت لإنشاء العلامة التجارية؟</a:t>
          </a:r>
          <a:endParaRPr lang="en-GB" sz="2000" kern="1200" dirty="0"/>
        </a:p>
      </dsp:txBody>
      <dsp:txXfrm>
        <a:off x="7898916" y="465300"/>
        <a:ext cx="1791839" cy="1608578"/>
      </dsp:txXfrm>
    </dsp:sp>
    <dsp:sp modelId="{D6F401E5-6CB4-EA40-99BA-C9266D5D9798}">
      <dsp:nvSpPr>
        <dsp:cNvPr id="0" name=""/>
        <dsp:cNvSpPr/>
      </dsp:nvSpPr>
      <dsp:spPr>
        <a:xfrm>
          <a:off x="6598349" y="1366075"/>
          <a:ext cx="2067871" cy="2067871"/>
        </a:xfrm>
        <a:prstGeom prst="circularArrow">
          <a:avLst>
            <a:gd name="adj1" fmla="val 4542"/>
            <a:gd name="adj2" fmla="val 578016"/>
            <a:gd name="adj3" fmla="val 8038445"/>
            <a:gd name="adj4" fmla="val 1367482"/>
            <a:gd name="adj5" fmla="val 529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ED216C3-0485-5141-A2F8-2D8A95F4C244}">
      <dsp:nvSpPr>
        <dsp:cNvPr id="0" name=""/>
        <dsp:cNvSpPr/>
      </dsp:nvSpPr>
      <dsp:spPr>
        <a:xfrm>
          <a:off x="7650822" y="2276576"/>
          <a:ext cx="1681714" cy="4845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/>
            <a:t>١- البداية</a:t>
          </a:r>
          <a:endParaRPr lang="en-GB" sz="2000" b="1" kern="1200" dirty="0"/>
        </a:p>
      </dsp:txBody>
      <dsp:txXfrm>
        <a:off x="7665014" y="2290768"/>
        <a:ext cx="1653330" cy="456154"/>
      </dsp:txXfrm>
    </dsp:sp>
    <dsp:sp modelId="{DE676CA2-FA31-C94F-958F-E054370A68CB}">
      <dsp:nvSpPr>
        <dsp:cNvPr id="0" name=""/>
        <dsp:cNvSpPr/>
      </dsp:nvSpPr>
      <dsp:spPr>
        <a:xfrm>
          <a:off x="5294788" y="892668"/>
          <a:ext cx="1891929" cy="18869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كيف تطورت العلامة التجارية بمرور الوقت؟</a:t>
          </a:r>
          <a:endParaRPr lang="en-GB" sz="2000" kern="1200" dirty="0"/>
        </a:p>
      </dsp:txBody>
      <dsp:txXfrm>
        <a:off x="5338212" y="1340440"/>
        <a:ext cx="1805081" cy="1395758"/>
      </dsp:txXfrm>
    </dsp:sp>
    <dsp:sp modelId="{0C6801D5-FA8B-DA43-8A46-F9E2E4B29066}">
      <dsp:nvSpPr>
        <dsp:cNvPr id="0" name=""/>
        <dsp:cNvSpPr/>
      </dsp:nvSpPr>
      <dsp:spPr>
        <a:xfrm>
          <a:off x="3648858" y="-22057"/>
          <a:ext cx="2521307" cy="2521307"/>
        </a:xfrm>
        <a:prstGeom prst="leftCircularArrow">
          <a:avLst>
            <a:gd name="adj1" fmla="val 3725"/>
            <a:gd name="adj2" fmla="val 464744"/>
            <a:gd name="adj3" fmla="val 13196772"/>
            <a:gd name="adj4" fmla="val 19981007"/>
            <a:gd name="adj5" fmla="val 434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3B95BE0-DEC8-C84B-888D-12E5B0A2B785}">
      <dsp:nvSpPr>
        <dsp:cNvPr id="0" name=""/>
        <dsp:cNvSpPr/>
      </dsp:nvSpPr>
      <dsp:spPr>
        <a:xfrm>
          <a:off x="5101392" y="712770"/>
          <a:ext cx="1681714" cy="4845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التطور</a:t>
          </a:r>
          <a:endParaRPr lang="en-GB" sz="2000" kern="1200" dirty="0"/>
        </a:p>
      </dsp:txBody>
      <dsp:txXfrm>
        <a:off x="5115584" y="726962"/>
        <a:ext cx="1653330" cy="456154"/>
      </dsp:txXfrm>
    </dsp:sp>
    <dsp:sp modelId="{670A4B9B-4579-CF4A-AFF4-2A2C0B04EE2D}">
      <dsp:nvSpPr>
        <dsp:cNvPr id="0" name=""/>
        <dsp:cNvSpPr/>
      </dsp:nvSpPr>
      <dsp:spPr>
        <a:xfrm>
          <a:off x="2762177" y="847050"/>
          <a:ext cx="1891929" cy="17803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ما المبادئ التي توجه العلامة التجارية؟</a:t>
          </a:r>
          <a:endParaRPr lang="en-GB" sz="2000" kern="1200" dirty="0"/>
        </a:p>
      </dsp:txBody>
      <dsp:txXfrm>
        <a:off x="2803147" y="888020"/>
        <a:ext cx="1809989" cy="1316889"/>
      </dsp:txXfrm>
    </dsp:sp>
    <dsp:sp modelId="{0FD3FBA4-13BF-AC46-ACB1-208B5B4B7D33}">
      <dsp:nvSpPr>
        <dsp:cNvPr id="0" name=""/>
        <dsp:cNvSpPr/>
      </dsp:nvSpPr>
      <dsp:spPr>
        <a:xfrm>
          <a:off x="1551201" y="1333847"/>
          <a:ext cx="2038420" cy="2038420"/>
        </a:xfrm>
        <a:prstGeom prst="circularArrow">
          <a:avLst>
            <a:gd name="adj1" fmla="val 4608"/>
            <a:gd name="adj2" fmla="val 587316"/>
            <a:gd name="adj3" fmla="val 8240297"/>
            <a:gd name="adj4" fmla="val 1578635"/>
            <a:gd name="adj5" fmla="val 537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86E551C-7BDF-A041-9BD9-7730513B6408}">
      <dsp:nvSpPr>
        <dsp:cNvPr id="0" name=""/>
        <dsp:cNvSpPr/>
      </dsp:nvSpPr>
      <dsp:spPr>
        <a:xfrm>
          <a:off x="2551963" y="2275168"/>
          <a:ext cx="1681714" cy="4845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القيم الأساسية</a:t>
          </a:r>
          <a:endParaRPr lang="en-GB" sz="2000" kern="1200" dirty="0"/>
        </a:p>
      </dsp:txBody>
      <dsp:txXfrm>
        <a:off x="2566155" y="2289360"/>
        <a:ext cx="1653330" cy="456154"/>
      </dsp:txXfrm>
    </dsp:sp>
    <dsp:sp modelId="{A3FA0F8D-E75C-AA42-8CAD-B4FB3F65343A}">
      <dsp:nvSpPr>
        <dsp:cNvPr id="0" name=""/>
        <dsp:cNvSpPr/>
      </dsp:nvSpPr>
      <dsp:spPr>
        <a:xfrm>
          <a:off x="212748" y="956206"/>
          <a:ext cx="1891929" cy="15604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كيف تؤثر العلامة التجارية على حياة العملاء؟</a:t>
          </a:r>
          <a:endParaRPr lang="en-GB" sz="2000" kern="1200" dirty="0"/>
        </a:p>
      </dsp:txBody>
      <dsp:txXfrm>
        <a:off x="248658" y="1326497"/>
        <a:ext cx="1820109" cy="1154244"/>
      </dsp:txXfrm>
    </dsp:sp>
    <dsp:sp modelId="{66252E58-F9CC-7044-9BFB-F2CFD6B7B323}">
      <dsp:nvSpPr>
        <dsp:cNvPr id="0" name=""/>
        <dsp:cNvSpPr/>
      </dsp:nvSpPr>
      <dsp:spPr>
        <a:xfrm>
          <a:off x="2533" y="713936"/>
          <a:ext cx="1681714" cy="4845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/>
            <a:t>٤- </a:t>
          </a:r>
          <a:r>
            <a:rPr lang="ar-SA" sz="2000" b="1" kern="1200"/>
            <a:t>الهدف النهائي</a:t>
          </a:r>
          <a:endParaRPr lang="en-GB" sz="2000" kern="1200" dirty="0"/>
        </a:p>
      </dsp:txBody>
      <dsp:txXfrm>
        <a:off x="16725" y="728128"/>
        <a:ext cx="1653330" cy="4561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7CAA2F-EC0F-D648-A27B-5C02C4AA839E}">
      <dsp:nvSpPr>
        <dsp:cNvPr id="0" name=""/>
        <dsp:cNvSpPr/>
      </dsp:nvSpPr>
      <dsp:spPr>
        <a:xfrm rot="16200000">
          <a:off x="2806428" y="-2723820"/>
          <a:ext cx="646088" cy="6258946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تقديم حلول جديدة وأفكار إبداعية </a:t>
          </a:r>
          <a:r>
            <a:rPr lang="en-GB" sz="2400" kern="1200" dirty="0"/>
            <a:t> </a:t>
          </a:r>
          <a:r>
            <a:rPr lang="ar-SA" sz="2400" kern="1200" dirty="0"/>
            <a:t>مثل</a:t>
          </a:r>
          <a:r>
            <a:rPr lang="en-GB" sz="2400" kern="1200" dirty="0"/>
            <a:t> Tesla </a:t>
          </a:r>
        </a:p>
      </dsp:txBody>
      <dsp:txXfrm rot="5400000">
        <a:off x="31539" y="114147"/>
        <a:ext cx="6227407" cy="583010"/>
      </dsp:txXfrm>
    </dsp:sp>
    <dsp:sp modelId="{9F28DBD6-182B-744A-81D5-FE32F3A5FAAE}">
      <dsp:nvSpPr>
        <dsp:cNvPr id="0" name=""/>
        <dsp:cNvSpPr/>
      </dsp:nvSpPr>
      <dsp:spPr>
        <a:xfrm>
          <a:off x="6258946" y="1847"/>
          <a:ext cx="3520657" cy="807611"/>
        </a:xfrm>
        <a:prstGeom prst="round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الابتكار </a:t>
          </a:r>
          <a:endParaRPr lang="en-GB" sz="2400" kern="1200" dirty="0"/>
        </a:p>
      </dsp:txBody>
      <dsp:txXfrm>
        <a:off x="6298370" y="41271"/>
        <a:ext cx="3441809" cy="728763"/>
      </dsp:txXfrm>
    </dsp:sp>
    <dsp:sp modelId="{DF31A7F8-A552-0142-8167-C0F4C799136C}">
      <dsp:nvSpPr>
        <dsp:cNvPr id="0" name=""/>
        <dsp:cNvSpPr/>
      </dsp:nvSpPr>
      <dsp:spPr>
        <a:xfrm rot="16200000">
          <a:off x="2806428" y="-1875828"/>
          <a:ext cx="646088" cy="6258946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التزام بأعلى المعايير في المنتجات والخدمات </a:t>
          </a:r>
          <a:r>
            <a:rPr lang="en-GB" sz="2400" kern="1200" dirty="0"/>
            <a:t> </a:t>
          </a:r>
          <a:r>
            <a:rPr lang="ar-SA" sz="2400" kern="1200" dirty="0"/>
            <a:t>مثل</a:t>
          </a:r>
          <a:r>
            <a:rPr lang="en-GB" sz="2400" kern="1200" dirty="0"/>
            <a:t> Rolex </a:t>
          </a:r>
        </a:p>
      </dsp:txBody>
      <dsp:txXfrm rot="5400000">
        <a:off x="31539" y="962139"/>
        <a:ext cx="6227407" cy="583010"/>
      </dsp:txXfrm>
    </dsp:sp>
    <dsp:sp modelId="{DBCD0B7D-7C7E-7E48-8929-30F31D016CBE}">
      <dsp:nvSpPr>
        <dsp:cNvPr id="0" name=""/>
        <dsp:cNvSpPr/>
      </dsp:nvSpPr>
      <dsp:spPr>
        <a:xfrm>
          <a:off x="6258946" y="849838"/>
          <a:ext cx="3520657" cy="807611"/>
        </a:xfrm>
        <a:prstGeom prst="roundRect">
          <a:avLst/>
        </a:prstGeom>
        <a:solidFill>
          <a:schemeClr val="accent5">
            <a:shade val="80000"/>
            <a:hueOff val="67816"/>
            <a:satOff val="1294"/>
            <a:lumOff val="57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الجودة </a:t>
          </a:r>
          <a:endParaRPr lang="en-GB" sz="2400" kern="1200" dirty="0"/>
        </a:p>
      </dsp:txBody>
      <dsp:txXfrm>
        <a:off x="6298370" y="889262"/>
        <a:ext cx="3441809" cy="728763"/>
      </dsp:txXfrm>
    </dsp:sp>
    <dsp:sp modelId="{045A82D0-2ACD-E648-8980-7F44DA04CE16}">
      <dsp:nvSpPr>
        <dsp:cNvPr id="0" name=""/>
        <dsp:cNvSpPr/>
      </dsp:nvSpPr>
      <dsp:spPr>
        <a:xfrm rot="16200000">
          <a:off x="2806428" y="-1027837"/>
          <a:ext cx="646088" cy="6258946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الاهتمام بالبيئة والمسؤولية الاجتماعية </a:t>
          </a:r>
          <a:r>
            <a:rPr lang="en-GB" sz="2400" kern="1200" dirty="0"/>
            <a:t> </a:t>
          </a:r>
          <a:r>
            <a:rPr lang="ar-SA" sz="2400" kern="1200" dirty="0"/>
            <a:t>مثل</a:t>
          </a:r>
          <a:r>
            <a:rPr lang="en-GB" sz="2400" kern="1200" dirty="0"/>
            <a:t> Patagonia </a:t>
          </a:r>
        </a:p>
      </dsp:txBody>
      <dsp:txXfrm rot="5400000">
        <a:off x="31539" y="1810130"/>
        <a:ext cx="6227407" cy="583010"/>
      </dsp:txXfrm>
    </dsp:sp>
    <dsp:sp modelId="{4160EA23-DB0C-BD46-B0F4-B1A3E3DB657A}">
      <dsp:nvSpPr>
        <dsp:cNvPr id="0" name=""/>
        <dsp:cNvSpPr/>
      </dsp:nvSpPr>
      <dsp:spPr>
        <a:xfrm>
          <a:off x="6258946" y="1697830"/>
          <a:ext cx="3520657" cy="807611"/>
        </a:xfrm>
        <a:prstGeom prst="roundRect">
          <a:avLst/>
        </a:prstGeom>
        <a:solidFill>
          <a:schemeClr val="accent5">
            <a:shade val="80000"/>
            <a:hueOff val="135632"/>
            <a:satOff val="2588"/>
            <a:lumOff val="114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الاستدامة </a:t>
          </a:r>
          <a:endParaRPr lang="en-GB" sz="2400" kern="1200" dirty="0"/>
        </a:p>
      </dsp:txBody>
      <dsp:txXfrm>
        <a:off x="6298370" y="1737254"/>
        <a:ext cx="3441809" cy="728763"/>
      </dsp:txXfrm>
    </dsp:sp>
    <dsp:sp modelId="{E38668DD-AE0F-BD49-830A-CF8B19D9C1FE}">
      <dsp:nvSpPr>
        <dsp:cNvPr id="0" name=""/>
        <dsp:cNvSpPr/>
      </dsp:nvSpPr>
      <dsp:spPr>
        <a:xfrm rot="16200000">
          <a:off x="2806428" y="-179845"/>
          <a:ext cx="646088" cy="6258946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الصدق والصراحة مع العملاء </a:t>
          </a:r>
          <a:r>
            <a:rPr lang="en-GB" sz="2400" kern="1200" dirty="0"/>
            <a:t> </a:t>
          </a:r>
          <a:r>
            <a:rPr lang="ar-SA" sz="2400" kern="1200" dirty="0"/>
            <a:t>مثل</a:t>
          </a:r>
          <a:r>
            <a:rPr lang="en-GB" sz="2400" kern="1200" dirty="0"/>
            <a:t> </a:t>
          </a:r>
          <a:r>
            <a:rPr lang="en-GB" sz="2400" kern="1200" dirty="0" err="1"/>
            <a:t>Everlane</a:t>
          </a:r>
          <a:r>
            <a:rPr lang="en-GB" sz="2400" kern="1200" dirty="0"/>
            <a:t> </a:t>
          </a:r>
        </a:p>
      </dsp:txBody>
      <dsp:txXfrm rot="5400000">
        <a:off x="31539" y="2658122"/>
        <a:ext cx="6227407" cy="583010"/>
      </dsp:txXfrm>
    </dsp:sp>
    <dsp:sp modelId="{49532D33-B627-5B47-9815-4E45F65D2E11}">
      <dsp:nvSpPr>
        <dsp:cNvPr id="0" name=""/>
        <dsp:cNvSpPr/>
      </dsp:nvSpPr>
      <dsp:spPr>
        <a:xfrm>
          <a:off x="6258946" y="2545822"/>
          <a:ext cx="3520657" cy="807611"/>
        </a:xfrm>
        <a:prstGeom prst="roundRect">
          <a:avLst/>
        </a:prstGeom>
        <a:solidFill>
          <a:schemeClr val="accent5">
            <a:shade val="80000"/>
            <a:hueOff val="203448"/>
            <a:satOff val="3881"/>
            <a:lumOff val="171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الشفافية </a:t>
          </a:r>
          <a:endParaRPr lang="en-GB" sz="2400" kern="1200" dirty="0"/>
        </a:p>
      </dsp:txBody>
      <dsp:txXfrm>
        <a:off x="6298370" y="2585246"/>
        <a:ext cx="3441809" cy="728763"/>
      </dsp:txXfrm>
    </dsp:sp>
    <dsp:sp modelId="{392C5DFB-9D0E-D94C-9ACD-E02314726276}">
      <dsp:nvSpPr>
        <dsp:cNvPr id="0" name=""/>
        <dsp:cNvSpPr/>
      </dsp:nvSpPr>
      <dsp:spPr>
        <a:xfrm rot="16200000">
          <a:off x="2806428" y="668146"/>
          <a:ext cx="646088" cy="6258946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جعل العميل محور كل القرارات </a:t>
          </a:r>
          <a:r>
            <a:rPr lang="en-GB" sz="2400" kern="1200" dirty="0"/>
            <a:t> </a:t>
          </a:r>
          <a:r>
            <a:rPr lang="ar-SA" sz="2400" kern="1200" dirty="0"/>
            <a:t>مثل</a:t>
          </a:r>
          <a:r>
            <a:rPr lang="en-GB" sz="2400" kern="1200" dirty="0"/>
            <a:t> Amazon </a:t>
          </a:r>
        </a:p>
      </dsp:txBody>
      <dsp:txXfrm rot="5400000">
        <a:off x="31539" y="3506114"/>
        <a:ext cx="6227407" cy="583010"/>
      </dsp:txXfrm>
    </dsp:sp>
    <dsp:sp modelId="{1A906687-F7E0-A140-8573-DDC8B66E98D4}">
      <dsp:nvSpPr>
        <dsp:cNvPr id="0" name=""/>
        <dsp:cNvSpPr/>
      </dsp:nvSpPr>
      <dsp:spPr>
        <a:xfrm>
          <a:off x="6258946" y="3393813"/>
          <a:ext cx="3520657" cy="807611"/>
        </a:xfrm>
        <a:prstGeom prst="roundRect">
          <a:avLst/>
        </a:prstGeom>
        <a:solidFill>
          <a:schemeClr val="accent5">
            <a:shade val="80000"/>
            <a:hueOff val="271263"/>
            <a:satOff val="5175"/>
            <a:lumOff val="228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خدمة العملاء </a:t>
          </a:r>
          <a:endParaRPr lang="en-GB" sz="2400" kern="1200" dirty="0"/>
        </a:p>
      </dsp:txBody>
      <dsp:txXfrm>
        <a:off x="6298370" y="3433237"/>
        <a:ext cx="3441809" cy="72876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880607" y="-2772860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مراقبة وسائل الإعلام وردود الفعل</a:t>
          </a:r>
          <a:endParaRPr lang="en-GB" sz="2000" kern="1200" dirty="0"/>
        </a:p>
      </dsp:txBody>
      <dsp:txXfrm rot="5400000">
        <a:off x="41221" y="148968"/>
        <a:ext cx="6564414" cy="761978"/>
      </dsp:txXfrm>
    </dsp:sp>
    <dsp:sp modelId="{70C00889-7B3B-5849-8057-316B818EAFB7}">
      <dsp:nvSpPr>
        <dsp:cNvPr id="0" name=""/>
        <dsp:cNvSpPr/>
      </dsp:nvSpPr>
      <dsp:spPr>
        <a:xfrm>
          <a:off x="6605635" y="2194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التعرف على الأزمة بسرعة</a:t>
          </a:r>
          <a:r>
            <a:rPr lang="ar-SA" sz="2000" kern="1200" dirty="0"/>
            <a:t> 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53720"/>
        <a:ext cx="3612618" cy="952473"/>
      </dsp:txXfrm>
    </dsp:sp>
    <dsp:sp modelId="{E8706EA8-F1FA-464C-A02E-C5FF9527BEB6}">
      <dsp:nvSpPr>
        <dsp:cNvPr id="0" name=""/>
        <dsp:cNvSpPr/>
      </dsp:nvSpPr>
      <dsp:spPr>
        <a:xfrm rot="16200000">
          <a:off x="2880607" y="-1664558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إصدار بيان واضح حول المشكلة</a:t>
          </a:r>
          <a:endParaRPr lang="en-GB" sz="2000" kern="1200" dirty="0"/>
        </a:p>
      </dsp:txBody>
      <dsp:txXfrm rot="5400000">
        <a:off x="41221" y="1257270"/>
        <a:ext cx="6564414" cy="761978"/>
      </dsp:txXfrm>
    </dsp:sp>
    <dsp:sp modelId="{8D76BE1F-42F9-774E-A876-1DB14E99E54C}">
      <dsp:nvSpPr>
        <dsp:cNvPr id="0" name=""/>
        <dsp:cNvSpPr/>
      </dsp:nvSpPr>
      <dsp:spPr>
        <a:xfrm>
          <a:off x="6605635" y="1110496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الشفافية والتواصل الفوري</a:t>
          </a:r>
          <a:r>
            <a:rPr lang="ar-SA" sz="2000" kern="1200" dirty="0"/>
            <a:t> 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1162022"/>
        <a:ext cx="3612618" cy="952473"/>
      </dsp:txXfrm>
    </dsp:sp>
    <dsp:sp modelId="{113D4B87-9A61-A34D-B786-C69FAC489ADA}">
      <dsp:nvSpPr>
        <dsp:cNvPr id="0" name=""/>
        <dsp:cNvSpPr/>
      </dsp:nvSpPr>
      <dsp:spPr>
        <a:xfrm rot="16200000">
          <a:off x="2880607" y="-556256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تقديم حلول لإصلاح الموقف</a:t>
          </a:r>
          <a:endParaRPr lang="en-GB" sz="2000" kern="1200" dirty="0"/>
        </a:p>
      </dsp:txBody>
      <dsp:txXfrm rot="5400000">
        <a:off x="41221" y="2365572"/>
        <a:ext cx="6564414" cy="761978"/>
      </dsp:txXfrm>
    </dsp:sp>
    <dsp:sp modelId="{1A0C01B9-9A07-7040-9EAE-BCE501951396}">
      <dsp:nvSpPr>
        <dsp:cNvPr id="0" name=""/>
        <dsp:cNvSpPr/>
      </dsp:nvSpPr>
      <dsp:spPr>
        <a:xfrm>
          <a:off x="6605635" y="2218798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اتخاذ إجراءات تصحيحية</a:t>
          </a:r>
          <a:r>
            <a:rPr lang="ar-SA" sz="2000" kern="1200" dirty="0"/>
            <a:t> 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2270324"/>
        <a:ext cx="3612618" cy="952473"/>
      </dsp:txXfrm>
    </dsp:sp>
    <dsp:sp modelId="{A65B1571-64BB-FA41-B456-7B6FD0D98CA1}">
      <dsp:nvSpPr>
        <dsp:cNvPr id="0" name=""/>
        <dsp:cNvSpPr/>
      </dsp:nvSpPr>
      <dsp:spPr>
        <a:xfrm rot="16200000">
          <a:off x="2880607" y="552045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العمل على تحسين صورة العلامة التجارية</a:t>
          </a:r>
          <a:endParaRPr lang="en-GB" sz="2000" kern="1200" dirty="0"/>
        </a:p>
      </dsp:txBody>
      <dsp:txXfrm rot="5400000">
        <a:off x="41221" y="3473874"/>
        <a:ext cx="6564414" cy="761978"/>
      </dsp:txXfrm>
    </dsp:sp>
    <dsp:sp modelId="{DCF4F3A6-251C-5442-822F-045246197755}">
      <dsp:nvSpPr>
        <dsp:cNvPr id="0" name=""/>
        <dsp:cNvSpPr/>
      </dsp:nvSpPr>
      <dsp:spPr>
        <a:xfrm>
          <a:off x="6605635" y="3327100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إعادة بناء الثقة</a:t>
          </a:r>
          <a:r>
            <a:rPr lang="ar-SA" sz="2000" kern="1200" dirty="0"/>
            <a:t> 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3378626"/>
        <a:ext cx="3612618" cy="95247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880607" y="-2772860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تحليل البيانات والمقاييس لتقييم الأداء</a:t>
          </a:r>
          <a:endParaRPr lang="en-GB" sz="2000" kern="1200" dirty="0"/>
        </a:p>
      </dsp:txBody>
      <dsp:txXfrm rot="5400000">
        <a:off x="41221" y="148968"/>
        <a:ext cx="6564414" cy="761978"/>
      </dsp:txXfrm>
    </dsp:sp>
    <dsp:sp modelId="{70C00889-7B3B-5849-8057-316B818EAFB7}">
      <dsp:nvSpPr>
        <dsp:cNvPr id="0" name=""/>
        <dsp:cNvSpPr/>
      </dsp:nvSpPr>
      <dsp:spPr>
        <a:xfrm>
          <a:off x="6605635" y="2194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مراجعة الأداء بانتظام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53720"/>
        <a:ext cx="3612618" cy="952473"/>
      </dsp:txXfrm>
    </dsp:sp>
    <dsp:sp modelId="{E8706EA8-F1FA-464C-A02E-C5FF9527BEB6}">
      <dsp:nvSpPr>
        <dsp:cNvPr id="0" name=""/>
        <dsp:cNvSpPr/>
      </dsp:nvSpPr>
      <dsp:spPr>
        <a:xfrm rot="16200000">
          <a:off x="2880607" y="-1664558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جمع التعليقات والآراء من الجمهور المستهدف</a:t>
          </a:r>
          <a:endParaRPr lang="en-GB" sz="2000" kern="1200" dirty="0"/>
        </a:p>
      </dsp:txBody>
      <dsp:txXfrm rot="5400000">
        <a:off x="41221" y="1257270"/>
        <a:ext cx="6564414" cy="761978"/>
      </dsp:txXfrm>
    </dsp:sp>
    <dsp:sp modelId="{8D76BE1F-42F9-774E-A876-1DB14E99E54C}">
      <dsp:nvSpPr>
        <dsp:cNvPr id="0" name=""/>
        <dsp:cNvSpPr/>
      </dsp:nvSpPr>
      <dsp:spPr>
        <a:xfrm>
          <a:off x="6605635" y="1110496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الاستماع إلى العملاء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1162022"/>
        <a:ext cx="3612618" cy="952473"/>
      </dsp:txXfrm>
    </dsp:sp>
    <dsp:sp modelId="{113D4B87-9A61-A34D-B786-C69FAC489ADA}">
      <dsp:nvSpPr>
        <dsp:cNvPr id="0" name=""/>
        <dsp:cNvSpPr/>
      </dsp:nvSpPr>
      <dsp:spPr>
        <a:xfrm rot="16200000">
          <a:off x="2880607" y="-556256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مراقبة المنافسين لمعرفة أحدث الاتجاهات</a:t>
          </a:r>
          <a:endParaRPr lang="en-GB" sz="2000" kern="1200" dirty="0"/>
        </a:p>
      </dsp:txBody>
      <dsp:txXfrm rot="5400000">
        <a:off x="41221" y="2365572"/>
        <a:ext cx="6564414" cy="761978"/>
      </dsp:txXfrm>
    </dsp:sp>
    <dsp:sp modelId="{1A0C01B9-9A07-7040-9EAE-BCE501951396}">
      <dsp:nvSpPr>
        <dsp:cNvPr id="0" name=""/>
        <dsp:cNvSpPr/>
      </dsp:nvSpPr>
      <dsp:spPr>
        <a:xfrm>
          <a:off x="6605635" y="2218798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التحليل التنافسي المستمر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2270324"/>
        <a:ext cx="3612618" cy="952473"/>
      </dsp:txXfrm>
    </dsp:sp>
    <dsp:sp modelId="{A65B1571-64BB-FA41-B456-7B6FD0D98CA1}">
      <dsp:nvSpPr>
        <dsp:cNvPr id="0" name=""/>
        <dsp:cNvSpPr/>
      </dsp:nvSpPr>
      <dsp:spPr>
        <a:xfrm rot="16200000">
          <a:off x="2880607" y="552045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تحديث وتطوير الاستراتيجية بما يتناسب مع السوق</a:t>
          </a:r>
          <a:endParaRPr lang="en-GB" sz="2000" kern="1200" dirty="0"/>
        </a:p>
      </dsp:txBody>
      <dsp:txXfrm rot="5400000">
        <a:off x="41221" y="3473874"/>
        <a:ext cx="6564414" cy="761978"/>
      </dsp:txXfrm>
    </dsp:sp>
    <dsp:sp modelId="{DCF4F3A6-251C-5442-822F-045246197755}">
      <dsp:nvSpPr>
        <dsp:cNvPr id="0" name=""/>
        <dsp:cNvSpPr/>
      </dsp:nvSpPr>
      <dsp:spPr>
        <a:xfrm>
          <a:off x="6605635" y="3327100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التحسين المستمر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3378626"/>
        <a:ext cx="3612618" cy="95247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1962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التغيرات الاقتصادية </a:t>
          </a:r>
          <a:endParaRPr lang="en-GB" sz="2400" kern="1200" dirty="0"/>
        </a:p>
      </dsp:txBody>
      <dsp:txXfrm>
        <a:off x="28100" y="47728"/>
        <a:ext cx="9854191" cy="519439"/>
      </dsp:txXfrm>
    </dsp:sp>
    <dsp:sp modelId="{235BEBCA-5CCC-D844-9715-29D9B629EBFF}">
      <dsp:nvSpPr>
        <dsp:cNvPr id="0" name=""/>
        <dsp:cNvSpPr/>
      </dsp:nvSpPr>
      <dsp:spPr>
        <a:xfrm>
          <a:off x="0" y="59526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الأزمات المالية أو التضخم قد تؤثر على استراتيجيات التسعير والتسويق</a:t>
          </a:r>
          <a:endParaRPr lang="en-GB" sz="2400" kern="1200" dirty="0"/>
        </a:p>
      </dsp:txBody>
      <dsp:txXfrm>
        <a:off x="0" y="595268"/>
        <a:ext cx="9910391" cy="397440"/>
      </dsp:txXfrm>
    </dsp:sp>
    <dsp:sp modelId="{0F9FE94A-F910-A242-8CB1-7559B5BC0966}">
      <dsp:nvSpPr>
        <dsp:cNvPr id="0" name=""/>
        <dsp:cNvSpPr/>
      </dsp:nvSpPr>
      <dsp:spPr>
        <a:xfrm>
          <a:off x="0" y="99270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التغيرات التكنولوجية</a:t>
          </a:r>
          <a:endParaRPr lang="en-GB" sz="2400" kern="1200" dirty="0"/>
        </a:p>
      </dsp:txBody>
      <dsp:txXfrm>
        <a:off x="28100" y="1020808"/>
        <a:ext cx="9854191" cy="519439"/>
      </dsp:txXfrm>
    </dsp:sp>
    <dsp:sp modelId="{8E6ABEF5-C2C0-A94E-B7E2-37D64E3E6E05}">
      <dsp:nvSpPr>
        <dsp:cNvPr id="0" name=""/>
        <dsp:cNvSpPr/>
      </dsp:nvSpPr>
      <dsp:spPr>
        <a:xfrm>
          <a:off x="0" y="1568347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الابتكارات الجديدة تغير طريقة تفاعل العلامة التجارية مع العملاء</a:t>
          </a:r>
          <a:endParaRPr lang="en-GB" sz="2400" kern="1200" dirty="0"/>
        </a:p>
      </dsp:txBody>
      <dsp:txXfrm>
        <a:off x="0" y="1568347"/>
        <a:ext cx="9910391" cy="397440"/>
      </dsp:txXfrm>
    </dsp:sp>
    <dsp:sp modelId="{B8216784-1AE4-DA4B-8A94-9EA9B6CBF225}">
      <dsp:nvSpPr>
        <dsp:cNvPr id="0" name=""/>
        <dsp:cNvSpPr/>
      </dsp:nvSpPr>
      <dsp:spPr>
        <a:xfrm>
          <a:off x="0" y="196578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التغيرات السلوكية للجمهور</a:t>
          </a:r>
          <a:endParaRPr lang="en-GB" sz="2400" kern="1200" dirty="0"/>
        </a:p>
      </dsp:txBody>
      <dsp:txXfrm>
        <a:off x="28100" y="1993887"/>
        <a:ext cx="9854191" cy="519439"/>
      </dsp:txXfrm>
    </dsp:sp>
    <dsp:sp modelId="{86A311FF-70B1-F846-860A-663DE547AEA5}">
      <dsp:nvSpPr>
        <dsp:cNvPr id="0" name=""/>
        <dsp:cNvSpPr/>
      </dsp:nvSpPr>
      <dsp:spPr>
        <a:xfrm>
          <a:off x="0" y="254142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التحولات في احتياجات المستهلكين تؤثر على عروض المنتجات والخدمات</a:t>
          </a:r>
          <a:endParaRPr lang="en-GB" sz="2400" kern="1200" dirty="0"/>
        </a:p>
      </dsp:txBody>
      <dsp:txXfrm>
        <a:off x="0" y="2541428"/>
        <a:ext cx="9910391" cy="397440"/>
      </dsp:txXfrm>
    </dsp:sp>
    <dsp:sp modelId="{11E48FA8-98DE-5D42-8EA8-BF65EC2FFC45}">
      <dsp:nvSpPr>
        <dsp:cNvPr id="0" name=""/>
        <dsp:cNvSpPr/>
      </dsp:nvSpPr>
      <dsp:spPr>
        <a:xfrm>
          <a:off x="0" y="293886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التغيرات التنظيمية والقانونية</a:t>
          </a:r>
          <a:endParaRPr lang="en-GB" sz="2400" kern="1200" dirty="0"/>
        </a:p>
      </dsp:txBody>
      <dsp:txXfrm>
        <a:off x="28100" y="2966967"/>
        <a:ext cx="9854191" cy="519439"/>
      </dsp:txXfrm>
    </dsp:sp>
    <dsp:sp modelId="{5E42A476-D30B-E847-9D6A-946389A45358}">
      <dsp:nvSpPr>
        <dsp:cNvPr id="0" name=""/>
        <dsp:cNvSpPr/>
      </dsp:nvSpPr>
      <dsp:spPr>
        <a:xfrm>
          <a:off x="0" y="351450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000" kern="1200" dirty="0"/>
            <a:t>قوانين جديدة قد تتطلب تعديلات في عمليات العلامة التجارية</a:t>
          </a:r>
          <a:endParaRPr lang="en-GB" sz="2000" kern="1200" dirty="0"/>
        </a:p>
      </dsp:txBody>
      <dsp:txXfrm>
        <a:off x="0" y="3514508"/>
        <a:ext cx="9910391" cy="397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540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B904F-58A7-DB8A-8BB3-D1994945E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BE4F23-2A30-2B0B-82C2-0C2C0D214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60FB60-55AC-9399-9BB3-E1066BF721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09EBF9-B13B-B5EA-4544-4977712D8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622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33516-96B2-67CA-8094-49DDE2E96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070DC4-5D35-017E-63E7-186DB8944D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1225C2-A6EB-9AAD-8466-309C375EBA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073B1-F6AC-9AB2-55F7-27CA4B0436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894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5C881-06D3-0B15-1B0D-2B747FD35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088701-DE00-E48A-2743-CD54B4D0D5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63F5CA-F2DC-A599-0680-A3B6CA4BF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7D14D-C8A8-0633-FE18-C888172EE6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212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206AF-6F09-30B3-6593-874BBBD7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7644E1-42F8-854C-5481-6B6B3FD1D6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9A8739-D21B-7098-E4BB-E5EB645167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71FEF-069A-1542-D5FC-C64522927C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36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84C12-3803-97EE-990D-663F74C9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C7B8E3-B653-C2D0-870F-A8E22C887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1BCB7-C3A7-570C-25FC-9416C46E2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CC6E-E142-6A40-A8F4-3B1FFF25A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9455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CD46-2A1D-CC98-33C3-91E7C4F2E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2FC62-2AEC-1F09-4D81-073980A25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11E477-E5CD-6041-267D-E4437EBAFC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EF97D-9ACC-A0AC-F561-5BC61A412D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9F280-B2CE-46FB-A8BC-AAB1AC357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C2FEE5-B227-58BD-EAEB-CF5EA4DFEF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ABEC15-9902-8553-2DED-F47A9C5156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1B935A-AA9D-A4D2-D93B-8FE755A7D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233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7B809-E805-667D-A753-6F97EA8D7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E3825A-1E39-CDB2-6EEE-59B2403B72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9D668F-D614-168D-81A0-A00E41FC03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762085-00D9-7F50-A2AB-3CDE9A114B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362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EF9FF-E91B-A1E4-121D-D379E2D53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386A44-35F7-EA92-6FF4-DCEF9DB1C8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E7A507-5B0C-A865-B965-5ABE12E8AC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7E4BCB-ECB0-A018-1AC3-110A572ECD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0354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695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85F62-2F9A-E936-7F3B-5B0FED0A0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96332B-EC91-31F3-BAC3-E8163CCB6B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2B382-1D00-4747-1E7F-974548634F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D2FA1-166B-ABB8-0841-53536E5E83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181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DC8F-F568-8059-AB0D-913FFF163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B8A23-B36B-23B4-E646-D7919A07F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D4DD4-32E4-0DAA-CB4A-E7D5F13D8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BAB63-8930-1364-379D-1C1335FD6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53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0D85C-97AA-3B51-AB85-5A2DF8E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B92CB-114F-D48C-B29C-3AE9E1FF7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6C1911-C502-E44D-B9CC-77DB75D04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2DCB2-486E-1841-3BE6-DD17B363F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52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3098C-B398-C4F1-11D9-574BC83A5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C57C6E-C64D-277B-D2E8-46643EBAA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1F311F-4040-C3A8-6DEE-9C19E623B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8A7DB-AF87-99B4-0013-265F2A06ED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431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F988F-B900-08ED-3C20-D808DC3B4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F8ECFF-96C8-9908-7FFA-9AD5B49AF7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0181EA-47D6-9568-2D28-4CC80A442A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C919B-1255-4B37-E401-10ACA0B0D7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079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A4B16-F76D-3CE0-4133-6B9C50841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E3F4FD-ADB2-376F-07B3-0827A4FF8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68EE24-15FE-7BF2-0737-D4B3555AA2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90E0F-9F75-03A9-5A2A-5C5075FE25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594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B07E5-711D-76A0-11AD-8EC907700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878BA-B3FE-FB49-B5EE-529DBA5E9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0CB724-9F4B-BD7B-235E-AEF4A5E56A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312E7-E1F9-6544-686B-C2766E418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9103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4D0F4-A0DD-076C-4799-54B4305E0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56D2B0-550B-9EE2-A787-F970AA150F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FF4CA0-E26D-4576-1E1C-9394689D2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F1BD9-AF37-B141-0102-403DC4943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004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3CFC0-71A5-9E94-7435-05EE1C963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BE6DE8-CC37-7929-4160-9F59A9C3B4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555075-D974-6C0F-1DBE-4F447A4C2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1EBC00-C526-F008-D0B1-EB0F9A128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234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E9010-4A48-23A9-24E2-643EAC83C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79EBCA-5245-3A25-B2F6-69A6547EC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E272FD-8197-BD46-5FA3-A0C12BD48B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C1311C-BB33-C718-1E98-06E733C9EA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855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528EE-1B91-DCD1-3448-86B918D6E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16414-A4B5-10F2-76A3-54B03BDFD1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0E1E90-F877-CCCA-196E-DD6EB56E20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2E8485-5AA5-8394-CD8A-C75878982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0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EB7C9-986E-5B71-2062-D7E484CE7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5E2797-40A3-648C-E9D3-7ABDCF0449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8F8DBC-4BA2-2EF7-BF6E-DBE7485DA1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4B0438-573E-1307-6DF9-BB690EF537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2708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03CD0-24E1-08E1-B92B-7D678A209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686054-2AC5-7218-5F49-BD860958E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BE75D-BEE2-C9F2-A726-4017C2EE8D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D99A3C-CB45-01BE-C1AD-37F70C4C01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0956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E3E05-797D-312A-8801-083D1475C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711414-45AE-0A47-64B5-C5AED2611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CD77AD-F432-724C-871F-5942C1AA7A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8FD84A-4396-28C4-9BF2-5DDDDA1A2B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9988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8F0F6-3F29-DC0F-07C5-929ACBFDA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45C5FD-C5F1-50C0-19C0-006C37DB49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7B93E-88D0-A2A4-5112-3882824027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BAC5F-DA01-0FDF-0C3C-A9B0D562D5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7542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8BE0B-6884-7555-644F-BBB9B8FB5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7B5D9C-B226-9038-9343-C49CF6779A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C8C21A-DE1B-CCED-5C67-4879E42A6D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757789-68A7-AADA-1D28-BA97189293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7795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1E3E3-D7CD-03F8-252A-2C1D610E9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D80DEE-7F73-73FE-F5E6-EB04C9318B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5D2E14-9827-4D11-039A-227E2A461A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404E5-DD28-18CE-1394-FC52AE659F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05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75944-44BC-80D9-84B2-E9F383D00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C6F854-3D5B-B17C-83D6-EFEC9CEE18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C088B9-0D89-F205-FF30-E8822FE59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BA5C9-9731-2022-5162-A6559199CB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82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AC8AD-512A-8EDB-20A9-ADBF8F4C4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F3BB7-5CDF-44D2-F646-C313C131DE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72347A-8BA8-FEE9-0D94-84B3EA4731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57657-E6A7-F17D-C87C-74AA04AC29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458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hyperlink" Target="https://www.google.com/url?sa=i&amp;url=https%3A%2F%2Fpasla.jambiprov.go.id%2Fcara-membuat-brand-positioning-yang-menonjol-di-pasar%2F&amp;psig=AOvVaw1vex89Hst65CA6KwOIpkzG&amp;ust=1739331329655000&amp;source=images&amp;cd=vfe&amp;opi=89978449&amp;ved=0CBQQjRxqFwoTCOCwla_YuosDFQAAAAAdAAAAABAc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5137159" y="3851342"/>
            <a:ext cx="6488783" cy="128770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الثالث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استراتيجية العلامة التجارية </a:t>
            </a:r>
          </a:p>
        </p:txBody>
      </p:sp>
      <p:pic>
        <p:nvPicPr>
          <p:cNvPr id="14" name="Picture Placeholder 13" descr="A red arrow pointing up to a graph&#10;&#10;AI-generated content may be incorrect.">
            <a:extLst>
              <a:ext uri="{FF2B5EF4-FFF2-40B4-BE49-F238E27FC236}">
                <a16:creationId xmlns:a16="http://schemas.microsoft.com/office/drawing/2014/main" id="{C31993DA-50A2-06C4-ABA4-7D8CE9A9C4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5" r="5075"/>
          <a:stretch>
            <a:fillRect/>
          </a:stretch>
        </p:blipFill>
        <p:spPr>
          <a:xfrm>
            <a:off x="1" y="0"/>
            <a:ext cx="7501922" cy="459211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305200" y="2052621"/>
            <a:ext cx="9533663" cy="4110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بنهاية هذه المحاضرة، سيتمكن الطلاب من:</a:t>
            </a:r>
          </a:p>
          <a:p>
            <a:pPr marL="342900" indent="-342900">
              <a:buFont typeface="+mj-lt"/>
              <a:buAutoNum type="arabicPeriod"/>
            </a:pPr>
            <a:endParaRPr lang="en-GB" sz="2800" dirty="0">
              <a:effectLst/>
            </a:endParaRPr>
          </a:p>
          <a:p>
            <a:pPr marL="800100" lvl="1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مفهوم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العلامة التجارية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ودورها في بناء الهوية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ar-SA" sz="2800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العناصر الأساسية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لإنشاء استراتيجية ناجحة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ar-SA" sz="2800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اكتشاف كيفية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الجمهور المستهدف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واختيار موقع العلامة التجارية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ar-SA" sz="2800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تعلم كيفية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التميّز عن المنافسين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وبناء ميزة تنافسية قوية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ar-SA" sz="2800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استكشاف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أدوات قياس نجاح استراتيجية العلامة التجارية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وتحسينها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تحافظ على قوة الهوية البصرية؟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8328406"/>
              </p:ext>
            </p:extLst>
          </p:nvPr>
        </p:nvGraphicFramePr>
        <p:xfrm>
          <a:off x="979714" y="3722253"/>
          <a:ext cx="10103593" cy="2866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A883048-0472-3812-9EB5-7E12C99427EE}"/>
              </a:ext>
            </a:extLst>
          </p:cNvPr>
          <p:cNvSpPr txBox="1"/>
          <p:nvPr/>
        </p:nvSpPr>
        <p:spPr>
          <a:xfrm>
            <a:off x="1600199" y="2258223"/>
            <a:ext cx="88827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8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العلامة التجارية </a:t>
            </a:r>
            <a:r>
              <a:rPr lang="ar-SA" sz="2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هي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الخطة طويلة الأمد</a:t>
            </a:r>
            <a:r>
              <a:rPr lang="ar-SA" sz="2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التي تحدد كيفية بناء العلامة التجارية وتعزيزها في السوق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800" dirty="0">
                <a:effectLst/>
              </a:rPr>
              <a:t> </a:t>
            </a:r>
            <a:endParaRPr lang="ar-SA" sz="2800" dirty="0">
              <a:effectLst/>
            </a:endParaRPr>
          </a:p>
          <a:p>
            <a:pPr marL="0" algn="r" defTabSz="914400" rtl="1" eaLnBrk="1" latinLnBrk="0" hangingPunct="1"/>
            <a:r>
              <a:rPr lang="ar-SA" sz="2800" i="1" dirty="0">
                <a:solidFill>
                  <a:srgbClr val="FF0000"/>
                </a:solidFill>
              </a:rPr>
              <a:t>أهميتها:</a:t>
            </a:r>
            <a:endParaRPr lang="en-US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10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لماذا تحتاج العلامات التجارية إلى استراتيجية واضحة؟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EA024B2-6509-C3A5-E60A-8AD1B9E93E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863985"/>
              </p:ext>
            </p:extLst>
          </p:nvPr>
        </p:nvGraphicFramePr>
        <p:xfrm>
          <a:off x="761999" y="2329525"/>
          <a:ext cx="10382984" cy="35525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5191492">
                  <a:extLst>
                    <a:ext uri="{9D8B030D-6E8A-4147-A177-3AD203B41FA5}">
                      <a16:colId xmlns:a16="http://schemas.microsoft.com/office/drawing/2014/main" val="276412329"/>
                    </a:ext>
                  </a:extLst>
                </a:gridCol>
                <a:gridCol w="5191492">
                  <a:extLst>
                    <a:ext uri="{9D8B030D-6E8A-4147-A177-3AD203B41FA5}">
                      <a16:colId xmlns:a16="http://schemas.microsoft.com/office/drawing/2014/main" val="2334126197"/>
                    </a:ext>
                  </a:extLst>
                </a:gridCol>
              </a:tblGrid>
              <a:tr h="7103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solidFill>
                            <a:schemeClr val="tx1"/>
                          </a:solidFill>
                          <a:effectLst/>
                        </a:rPr>
                        <a:t>بدون استراتيجية</a:t>
                      </a:r>
                      <a:endParaRPr lang="en-GB" sz="24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solidFill>
                            <a:schemeClr val="tx1"/>
                          </a:solidFill>
                          <a:effectLst/>
                        </a:rPr>
                        <a:t>مع استراتيجية قوية</a:t>
                      </a:r>
                      <a:endParaRPr lang="en-GB" sz="24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589313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تفتقر إلى التوجه والرؤية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لديها خطة واضحة وأهداف طويلة المدى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9562217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عدم وضوح الجمهور المستهدف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فهم دقيق للجمهور وتوجيه المحتوى له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16700349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تغيرات متكررة في الهوية والرسائل التسويقية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تناسق قوي في جميع نقاط الاتصال بالعملاء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24431038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صعوبة التميز وسط المنافسة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تبرز كعلامة تجارية فريدة ومميزة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398168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4BAEB-C762-842E-E750-9A7F8E2F1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967508-F064-8224-20EF-A763BDC12B1B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30FAC3-F273-CB4C-3F8E-B43AC52E9D1A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الهوية التجارية واستراتيجية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F637BA-92D7-992B-41C1-9BDE6773DB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FF6D23-27E7-11F0-2CB8-4FDCD355DEB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8D7E16-92C2-0C55-F014-51D9DBB3474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AEFFA-68E4-BBA1-BBFB-94D831651F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6776349-3352-7C54-09A6-B4E6A20D7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78294"/>
              </p:ext>
            </p:extLst>
          </p:nvPr>
        </p:nvGraphicFramePr>
        <p:xfrm>
          <a:off x="762000" y="2436568"/>
          <a:ext cx="10504714" cy="371930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5252357">
                  <a:extLst>
                    <a:ext uri="{9D8B030D-6E8A-4147-A177-3AD203B41FA5}">
                      <a16:colId xmlns:a16="http://schemas.microsoft.com/office/drawing/2014/main" val="2713562297"/>
                    </a:ext>
                  </a:extLst>
                </a:gridCol>
                <a:gridCol w="5252357">
                  <a:extLst>
                    <a:ext uri="{9D8B030D-6E8A-4147-A177-3AD203B41FA5}">
                      <a16:colId xmlns:a16="http://schemas.microsoft.com/office/drawing/2014/main" val="1190010968"/>
                    </a:ext>
                  </a:extLst>
                </a:gridCol>
              </a:tblGrid>
              <a:tr h="7436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الهوية التجارية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استراتيجية العلامة التجارية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48961247"/>
                  </a:ext>
                </a:extLst>
              </a:tr>
              <a:tr h="7439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تشمل العناصر البصرية مثل الشعار والألوان والخطوط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تشمل التخطيط لكيفية بناء العلامة التجارية وتعزيزها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1582758"/>
                  </a:ext>
                </a:extLst>
              </a:tr>
              <a:tr h="7439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تركز على كيف تبدو العلامة التجارية للجمهور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تركز على كيف تتصرف العلامة التجارية في السوق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26360586"/>
                  </a:ext>
                </a:extLst>
              </a:tr>
              <a:tr h="7439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تعكس شخصية العلامة التجارية وقيمها الأساسية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تحدد كيفية إيصال هذه القيم إلى الجمهور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65505979"/>
                  </a:ext>
                </a:extLst>
              </a:tr>
              <a:tr h="7439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هي عنصر من عناصر الاستراتيجية الكلية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 dirty="0">
                          <a:effectLst/>
                        </a:rPr>
                        <a:t>تشمل جميع الجوانب التشغيلية والتسويقية</a:t>
                      </a:r>
                      <a:r>
                        <a:rPr lang="en-GB" sz="2200" kern="0" dirty="0">
                          <a:effectLst/>
                        </a:rPr>
                        <a:t>.</a:t>
                      </a:r>
                      <a:endParaRPr lang="en-GB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45704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797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9F167-4BE2-F76B-D5A0-03C6888BB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D21E47-0067-501B-FFBC-DC9CC16357E0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D4D272-A2CD-B1A9-089E-AA9F9A13664B}"/>
              </a:ext>
            </a:extLst>
          </p:cNvPr>
          <p:cNvSpPr txBox="1"/>
          <p:nvPr/>
        </p:nvSpPr>
        <p:spPr>
          <a:xfrm>
            <a:off x="1600199" y="105291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العناصر الأساسية لاستراتيجية العلامة التجارية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8C1373-9911-3750-A7BB-61840F3C7E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0CC246-1C05-7DFA-3E27-BD52DE737CF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95EB23-D855-3FFC-8C3C-40E5D9ED9B6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AF5E81-7FC6-AE6B-CFEA-174F13A313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7F253F8-E987-13E9-4A6D-C0C755EC1B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4336344"/>
              </p:ext>
            </p:extLst>
          </p:nvPr>
        </p:nvGraphicFramePr>
        <p:xfrm>
          <a:off x="762001" y="2129262"/>
          <a:ext cx="10321306" cy="4495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05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C1ABE-64E3-32ED-6527-2BDE9D08A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C04A05-917E-103C-1D56-5CDA2BD9C436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32F95-BB35-A91E-B52E-AFA6317241D0}"/>
              </a:ext>
            </a:extLst>
          </p:cNvPr>
          <p:cNvSpPr txBox="1"/>
          <p:nvPr/>
        </p:nvSpPr>
        <p:spPr>
          <a:xfrm>
            <a:off x="1108693" y="1163525"/>
            <a:ext cx="8570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dirty="0">
                <a:latin typeface="Alexandria" charset="0"/>
                <a:cs typeface="Alexandria" charset="0"/>
              </a:rPr>
              <a:t> </a:t>
            </a:r>
            <a:r>
              <a:rPr lang="ar-SA" sz="2400" b="1" dirty="0">
                <a:latin typeface="Alexandria" charset="0"/>
                <a:cs typeface="Alexandria" charset="0"/>
              </a:rPr>
              <a:t>كيف تختلف الاستراتيجية بين الشركات الصغيرة والعلامات التجارية الكبرى؟ </a:t>
            </a:r>
            <a:endParaRPr lang="en-US" sz="2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484F46-21A4-6241-F7A3-3C255AE3A25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962676-BA9A-BE42-7952-6DCA3B2EFEA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757D35-8FF5-E2B6-31FF-E1473A819A3C}"/>
              </a:ext>
            </a:extLst>
          </p:cNvPr>
          <p:cNvSpPr txBox="1"/>
          <p:nvPr/>
        </p:nvSpPr>
        <p:spPr>
          <a:xfrm>
            <a:off x="9897964" y="132802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FFB77A-8002-69F1-7FA9-7513F9DB4A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4791201-C1D4-B7B1-1A00-8FC57B217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95941"/>
              </p:ext>
            </p:extLst>
          </p:nvPr>
        </p:nvGraphicFramePr>
        <p:xfrm>
          <a:off x="762000" y="2156684"/>
          <a:ext cx="10439400" cy="401551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79800">
                  <a:extLst>
                    <a:ext uri="{9D8B030D-6E8A-4147-A177-3AD203B41FA5}">
                      <a16:colId xmlns:a16="http://schemas.microsoft.com/office/drawing/2014/main" val="2777991335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3706193774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877961784"/>
                    </a:ext>
                  </a:extLst>
                </a:gridCol>
              </a:tblGrid>
              <a:tr h="80291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الشركات الصغيرة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الشركات الكبرى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7301218"/>
                  </a:ext>
                </a:extLst>
              </a:tr>
              <a:tr h="80315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الميزانية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محدودة، تعتمد على التسويق الرقمي والبسيط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ميزانيات ضخمة لحملات تسويقية متنوعة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69496011"/>
                  </a:ext>
                </a:extLst>
              </a:tr>
              <a:tr h="80315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التوسع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تركيز على سوق محددة في البداية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تواجد في أسواق متعددة عالميًا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57460806"/>
                  </a:ext>
                </a:extLst>
              </a:tr>
              <a:tr h="80315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الجمهور المستهدف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جمهور محدد بناءً على احتياجات السوق المحلي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قطاعات متعددة من العملاء حول العالم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9629096"/>
                  </a:ext>
                </a:extLst>
              </a:tr>
              <a:tr h="80315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استراتيجية التمركز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بناء ميزة تنافسية من خلال تقديم خدمات مخصصة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تميّز في السوق من خلال قوة العلامة وسمعتها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93133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43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C9FCE-598E-55D0-1FD6-98F6275EC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DC6C2-CF76-04A1-75C4-B51754EA0DB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0D58BC-9EBD-065A-F481-9D6D710B9FA7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تأثير الاستراتيجية على نمو العلامة التجارية واستدامتها 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6B996E-9681-519B-8DC3-F8D98262301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7B2219-4EF8-2138-F19D-A6E810B094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D5A8DC-A6AE-072E-8E78-BC67F3BB224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617459-5AFF-5666-80AA-2B76C4319C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F997113-A911-3D95-632E-FCF49E2B50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6157725"/>
              </p:ext>
            </p:extLst>
          </p:nvPr>
        </p:nvGraphicFramePr>
        <p:xfrm>
          <a:off x="1108692" y="2029280"/>
          <a:ext cx="9974615" cy="410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3922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علاقة استراتيجية العلامة التجارية بالتسويق والمبيعات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888633"/>
              </p:ext>
            </p:extLst>
          </p:nvPr>
        </p:nvGraphicFramePr>
        <p:xfrm>
          <a:off x="979715" y="2211347"/>
          <a:ext cx="9884477" cy="3736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76F7-FF73-DB7B-74F4-866C4B383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7DC648-1BCD-BEAC-DC17-53736FB4ABC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77447-6AAF-B3A1-3760-4F780619181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أمثلة على استراتيجيات ناجحة لشركات عالمية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BD2FEB-47BC-C0A1-6B4B-DEDA7A3E63B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9C7D0-2B78-4446-D96F-74B2C500D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8BC7-9C0C-7915-1D43-B87DBF1D84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C514C6-F4E2-DF27-94CB-3F8C1BD75D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3FA7F6-A58B-1680-387E-2498AD65EE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1424452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9507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1012E-83FD-98B0-05EE-8B0CC91E6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A01FF1-A26E-A3DC-78E5-5A1D441F9B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C5F9E-C4D5-37B9-42E0-2A2BDEA345D9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أخطاء شائعة عند بناء استراتيجية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4B309B-728D-25D9-4858-AEEB19C08E5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733B04-F071-D7B7-906F-A46A0418A5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38D1C-4C0B-705D-A5CF-2A3E5A3387E0}"/>
              </a:ext>
            </a:extLst>
          </p:cNvPr>
          <p:cNvSpPr txBox="1"/>
          <p:nvPr/>
        </p:nvSpPr>
        <p:spPr>
          <a:xfrm>
            <a:off x="9897964" y="132802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7CC60-72A8-9820-94D9-A35820417B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190D87-312F-F7D3-9B04-385BC9FC6D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808152"/>
              </p:ext>
            </p:extLst>
          </p:nvPr>
        </p:nvGraphicFramePr>
        <p:xfrm>
          <a:off x="762002" y="2270270"/>
          <a:ext cx="10504713" cy="37097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1">
                  <a:extLst>
                    <a:ext uri="{9D8B030D-6E8A-4147-A177-3AD203B41FA5}">
                      <a16:colId xmlns:a16="http://schemas.microsoft.com/office/drawing/2014/main" val="2244733744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3028246059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4094846161"/>
                    </a:ext>
                  </a:extLst>
                </a:gridCol>
              </a:tblGrid>
              <a:tr h="6018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الخطأ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السبب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كيفية تجنبه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55232014"/>
                  </a:ext>
                </a:extLst>
              </a:tr>
              <a:tr h="6019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وضوح القيم الأساسية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يجعل العلامة التجارية غير متماسكة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تحديد القيم والرسائل بدقة منذ البداية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3425939"/>
                  </a:ext>
                </a:extLst>
              </a:tr>
              <a:tr h="6019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التقليد الأعمى للمنافسين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يفقد العلامة التجارية تميزها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التركيز على التفرّد والابتكار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2078601"/>
                  </a:ext>
                </a:extLst>
              </a:tr>
              <a:tr h="6019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تغييرات متكررة في الهوية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يربك الجمهور ويضعف الثقة بالعلامة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الحفاظ على تناسق الهوية مع تطوير مدروس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27897728"/>
                  </a:ext>
                </a:extLst>
              </a:tr>
              <a:tr h="6019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إهمال تحليل السوق والمنافسين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يؤدي إلى استراتيجية غير واقعية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إجراء دراسات سوقية دورية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74399424"/>
                  </a:ext>
                </a:extLst>
              </a:tr>
              <a:tr h="6019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قياس الأداء بانتظام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يمنع تحسين الاستراتيجية مع مرور الوقت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استخدام مؤشرات أداء وقياس النجاح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090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67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F4086-FC32-82DB-4ED4-3CB147255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6CE04-7B1C-0354-392C-64476472F976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63C484-2515-873D-8132-FBF6763C28B0}"/>
              </a:ext>
            </a:extLst>
          </p:cNvPr>
          <p:cNvSpPr txBox="1"/>
          <p:nvPr/>
        </p:nvSpPr>
        <p:spPr>
          <a:xfrm>
            <a:off x="1600199" y="105291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تحليل السوق والمنافسين كخطوة أولى في بناء الاستراتيجية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82EDE0-BFF0-7A3A-F0AE-E0686E8926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A4DB27-2CE3-8217-16B5-773299AB78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0CE7A6-50BC-5F14-83B1-6C7746A1434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37489B-23E8-555E-9B14-F9C99E271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43CEC32-28F1-B91E-3F54-28CD84CEE5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6949980"/>
              </p:ext>
            </p:extLst>
          </p:nvPr>
        </p:nvGraphicFramePr>
        <p:xfrm>
          <a:off x="762001" y="2129262"/>
          <a:ext cx="10321306" cy="4495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7725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C49F0-5EF0-64D8-E20F-9B8C7D1D8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C7242F-2B58-FC7D-EA57-6DBCDB48A2E9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0BFF22-0DD1-A232-0AAC-D37AB3C734F5}"/>
              </a:ext>
            </a:extLst>
          </p:cNvPr>
          <p:cNvSpPr txBox="1"/>
          <p:nvPr/>
        </p:nvSpPr>
        <p:spPr>
          <a:xfrm>
            <a:off x="930729" y="919300"/>
            <a:ext cx="8748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تحديد الجمهور المستهدف وبناء شخصية المشتري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(Buyer Persona)</a:t>
            </a:r>
            <a:r>
              <a:rPr lang="en-GB" sz="40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605EFD-5DDD-5516-4834-38F64B1E577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B33A45-9139-EED3-CF5D-2AC03D95DF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6CD227-3E9F-6BFA-AD41-F9B4A3ACFB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2D170B-C8A2-9909-7829-7DEA15F6BE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10E872-FAFB-6D6C-B2A7-6CAFA24F3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563405"/>
              </p:ext>
            </p:extLst>
          </p:nvPr>
        </p:nvGraphicFramePr>
        <p:xfrm>
          <a:off x="762000" y="2435826"/>
          <a:ext cx="10321307" cy="415321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354959">
                  <a:extLst>
                    <a:ext uri="{9D8B030D-6E8A-4147-A177-3AD203B41FA5}">
                      <a16:colId xmlns:a16="http://schemas.microsoft.com/office/drawing/2014/main" val="1816643779"/>
                    </a:ext>
                  </a:extLst>
                </a:gridCol>
                <a:gridCol w="6966348">
                  <a:extLst>
                    <a:ext uri="{9D8B030D-6E8A-4147-A177-3AD203B41FA5}">
                      <a16:colId xmlns:a16="http://schemas.microsoft.com/office/drawing/2014/main" val="315301754"/>
                    </a:ext>
                  </a:extLst>
                </a:gridCol>
              </a:tblGrid>
              <a:tr h="59316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العامل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وصفه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9596573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العمر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الفئة العمرية التي تستهدفها العلامة التجارية</a:t>
                      </a:r>
                      <a:r>
                        <a:rPr lang="en-GB" sz="2800" kern="0">
                          <a:effectLst/>
                        </a:rPr>
                        <a:t>.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4707925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الجنس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هل تستهدف الرجال، النساء، أم كلاهما؟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31173300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الموقع الجغرافي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أين يعيش الجمهور المستهدف؟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51279062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السلوك الشرائي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كيف يتسوق العملاء؟ عبر الإنترنت أم المتاجر؟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63642897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الاهتمامات والقيم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ما الذي يجذب انتباههم؟ القيم التي يهتمون بها</a:t>
                      </a:r>
                      <a:r>
                        <a:rPr lang="en-GB" sz="2800" kern="0">
                          <a:effectLst/>
                        </a:rPr>
                        <a:t>.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83825277"/>
                  </a:ext>
                </a:extLst>
              </a:tr>
              <a:tr h="5933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>
                          <a:effectLst/>
                        </a:rPr>
                        <a:t>التحديات التي يواجهونها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800" kern="0" dirty="0">
                          <a:effectLst/>
                        </a:rPr>
                        <a:t>كيف يمكن للعلامة التجارية حل مشاكلهم؟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704353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19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298457" y="1035640"/>
            <a:ext cx="8351042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موقع العلامة التجارية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Positioning)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وأهميته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CCF6FC-652C-EE2B-504E-A60E22F87C89}"/>
              </a:ext>
            </a:extLst>
          </p:cNvPr>
          <p:cNvSpPr txBox="1"/>
          <p:nvPr/>
        </p:nvSpPr>
        <p:spPr>
          <a:xfrm>
            <a:off x="4506686" y="2170906"/>
            <a:ext cx="6576621" cy="346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التمركز يمكن أن يكون بناءً على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الجودة العالية مقابل السعر الاقتصادي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التكنولوجيا والابتكار مقابل البساطة والتقليدية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الخدمة المتميزة مقابل السرعة والتوافر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 علامة تجارية تحتاج إلى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موقع فريد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السوق يجعلها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مميزة عن المنافسين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3" name="Picture 9" descr="Cara Membuat Brand Positioning yang Menonjol di Pasar - BAMS">
            <a:hlinkClick r:id="rId4"/>
            <a:extLst>
              <a:ext uri="{FF2B5EF4-FFF2-40B4-BE49-F238E27FC236}">
                <a16:creationId xmlns:a16="http://schemas.microsoft.com/office/drawing/2014/main" id="{B0CA57AD-CE23-A39D-51CB-2715ED088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0906"/>
            <a:ext cx="5098447" cy="301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B9197-C7E1-F92F-A652-774E055D9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83DBE8-3C25-683A-33CC-43F2DB82D95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E695DA-B89F-159E-F461-83B265F48D73}"/>
              </a:ext>
            </a:extLst>
          </p:cNvPr>
          <p:cNvSpPr txBox="1"/>
          <p:nvPr/>
        </p:nvSpPr>
        <p:spPr>
          <a:xfrm>
            <a:off x="1298457" y="1035640"/>
            <a:ext cx="8351042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إنشاء قيمة فريدة للعلامة التجارية</a:t>
            </a:r>
            <a:r>
              <a:rPr lang="en-GB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Value Proposition)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0725AF-C912-71CB-ECB9-F7208448283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54EF6D-BCC2-946D-FFF6-6D731EFB6EF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AB35C6-F7E4-086A-B347-3C3E032CA26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75D50D-750D-E2D6-6550-41B656053C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9FC8DE-31DE-4E95-5F55-C317B6B46B1E}"/>
              </a:ext>
            </a:extLst>
          </p:cNvPr>
          <p:cNvSpPr txBox="1"/>
          <p:nvPr/>
        </p:nvSpPr>
        <p:spPr>
          <a:xfrm>
            <a:off x="4049486" y="2170906"/>
            <a:ext cx="7033821" cy="3565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يجعلنا مختلفين عن الآخرين؟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الفائدة التي نقدمها للعملاء؟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نعالج مشكلات العملاء بطريقة فريدة؟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القيمة الفريدة للعلامة التجارية تحدد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يجب أن يختارنا العملاء بدلاً من المنافسين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8" name="Picture 4" descr="Value Proposition concept. Customers engage with a standout brand offering.  46909400 Vector Art at Vecteezy">
            <a:extLst>
              <a:ext uri="{FF2B5EF4-FFF2-40B4-BE49-F238E27FC236}">
                <a16:creationId xmlns:a16="http://schemas.microsoft.com/office/drawing/2014/main" id="{EB5B8C4F-D55B-4778-0880-FFD83165E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0906"/>
            <a:ext cx="4327071" cy="318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62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900766"/>
            <a:ext cx="9061570" cy="559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رسالة العلامة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Messaging)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التي تميزها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0129546"/>
              </p:ext>
            </p:extLst>
          </p:nvPr>
        </p:nvGraphicFramePr>
        <p:xfrm>
          <a:off x="1051816" y="2494028"/>
          <a:ext cx="9779604" cy="420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3CE096B-CC08-AF47-EAD9-7AB1D91B7260}"/>
              </a:ext>
            </a:extLst>
          </p:cNvPr>
          <p:cNvSpPr txBox="1"/>
          <p:nvPr/>
        </p:nvSpPr>
        <p:spPr>
          <a:xfrm>
            <a:off x="1662672" y="1950962"/>
            <a:ext cx="823529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رسالة العلامة التجارية الناجحة تكون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واضحة، متسقة، وملهمة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199" y="977608"/>
            <a:ext cx="807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كيفية بناء قصة العلامة التجارية ضمن الاستراتيجية</a:t>
            </a:r>
            <a:r>
              <a:rPr lang="en-GB" sz="4000" dirty="0">
                <a:effectLst/>
              </a:rPr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3229251"/>
              </p:ext>
            </p:extLst>
          </p:nvPr>
        </p:nvGraphicFramePr>
        <p:xfrm>
          <a:off x="1111584" y="2687309"/>
          <a:ext cx="9755500" cy="3472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F5326FD-2473-7770-B414-1B017ACAD3EE}"/>
              </a:ext>
            </a:extLst>
          </p:cNvPr>
          <p:cNvSpPr txBox="1"/>
          <p:nvPr/>
        </p:nvSpPr>
        <p:spPr>
          <a:xfrm>
            <a:off x="1108693" y="1939563"/>
            <a:ext cx="8789271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القصص القوية تجعل العلامة التجارية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أكثر إنسانية وجاذبية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6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BEBFC-4BC2-7EC3-EA20-C642A6F8B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89087-7214-ED93-A605-B1FD7D0387F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D5F4C-5CA8-384E-27E3-047A86E6EAE4}"/>
              </a:ext>
            </a:extLst>
          </p:cNvPr>
          <p:cNvSpPr txBox="1"/>
          <p:nvPr/>
        </p:nvSpPr>
        <p:spPr>
          <a:xfrm>
            <a:off x="1108693" y="1086580"/>
            <a:ext cx="8570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دور العاطفة في جذب الجمهور وبناء ارتباط قوي بالعلامة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E621FF-0AC0-FFCE-6A03-0F65E9B42E2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A260AE-380C-99CF-4940-B09CFB228D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75D59-6229-5A45-D426-EFCB1D1BAC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622477-647B-798E-3BEB-1E646B4FE8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A755C49-0A56-6D24-1E0C-E6AB249D9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9FBEF4-3748-6BDE-E20C-5A5938699F48}"/>
              </a:ext>
            </a:extLst>
          </p:cNvPr>
          <p:cNvSpPr txBox="1"/>
          <p:nvPr/>
        </p:nvSpPr>
        <p:spPr>
          <a:xfrm>
            <a:off x="838200" y="2268547"/>
            <a:ext cx="10379529" cy="336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❤️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الإلهام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-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تحفيز العملاء لتحقيق أهدافهم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😂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المرح والمتعة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Coca-Cola -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ربط المنتج بالسعادة واللحظات الجميلة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🤝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الثقة والأمان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Volvo -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تسويق السيارات بناءً على الأمان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🌍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الاهتمام بالقضايا الاجتماعية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Patagonia -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الاستدامة البيئية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الناجحة لا تبيع فقط منتجات، بل تبيع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مشاعر وتجارب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3CC4-EAB9-C91F-097E-50CEA0CD6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9B2E0-6EA1-F7C0-C08A-D33B159B3A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6D04F-7862-07D4-9B87-8A8E1044E75C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استراتيجية التسعير وعلاقتها بالعلامة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D93A9-6F90-271F-C62A-4DA50D62D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C4359-2066-4EE8-8F69-88084B4DA4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104D3-7A77-600A-CA82-E47D368B7F0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57DCA-B0A3-D6B8-1F55-0F864C0BFF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A5C78EA-0E10-E1CD-249F-1801D3D6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617532E-1B06-781A-618D-95895BF0D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753558"/>
              </p:ext>
            </p:extLst>
          </p:nvPr>
        </p:nvGraphicFramePr>
        <p:xfrm>
          <a:off x="617280" y="2436569"/>
          <a:ext cx="10600449" cy="357696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33483">
                  <a:extLst>
                    <a:ext uri="{9D8B030D-6E8A-4147-A177-3AD203B41FA5}">
                      <a16:colId xmlns:a16="http://schemas.microsoft.com/office/drawing/2014/main" val="3377047161"/>
                    </a:ext>
                  </a:extLst>
                </a:gridCol>
                <a:gridCol w="3533483">
                  <a:extLst>
                    <a:ext uri="{9D8B030D-6E8A-4147-A177-3AD203B41FA5}">
                      <a16:colId xmlns:a16="http://schemas.microsoft.com/office/drawing/2014/main" val="2780327980"/>
                    </a:ext>
                  </a:extLst>
                </a:gridCol>
                <a:gridCol w="3533483">
                  <a:extLst>
                    <a:ext uri="{9D8B030D-6E8A-4147-A177-3AD203B41FA5}">
                      <a16:colId xmlns:a16="http://schemas.microsoft.com/office/drawing/2014/main" val="1466008326"/>
                    </a:ext>
                  </a:extLst>
                </a:gridCol>
              </a:tblGrid>
              <a:tr h="63475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الاستراتيجية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الوصف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مثال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36111087"/>
                  </a:ext>
                </a:extLst>
              </a:tr>
              <a:tr h="77041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التسعير الفاخر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يعتمد على تقديم جودة عالية بسعر مرتفع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Rolex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Apple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70076136"/>
                  </a:ext>
                </a:extLst>
              </a:tr>
              <a:tr h="63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التسعير التنافسي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تقديم أسعار قريبة من المنافسين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Samsung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Nike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0829564"/>
                  </a:ext>
                </a:extLst>
              </a:tr>
              <a:tr h="63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التسعير الاقتصادي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استهداف الفئة السعرية المنخفضة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Walmart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IKEA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48524043"/>
                  </a:ext>
                </a:extLst>
              </a:tr>
              <a:tr h="77041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التسعير النفسي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وضع الأسعار بشكل يؤثر نفسيًا على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 dirty="0">
                          <a:effectLst/>
                        </a:rPr>
                        <a:t>9.99$ </a:t>
                      </a:r>
                      <a:r>
                        <a:rPr lang="ar-SA" sz="2400" kern="0" dirty="0">
                          <a:effectLst/>
                        </a:rPr>
                        <a:t>بدلاً من 10</a:t>
                      </a:r>
                      <a:r>
                        <a:rPr lang="en-GB" sz="2400" kern="0" dirty="0">
                          <a:effectLst/>
                        </a:rPr>
                        <a:t>$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7688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61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أهمية القيم الأساسية للعلامة التجارية في بناء الاستراتيجية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E6B594D-0A2A-2515-F8C7-3800F08C1D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6486469"/>
              </p:ext>
            </p:extLst>
          </p:nvPr>
        </p:nvGraphicFramePr>
        <p:xfrm>
          <a:off x="1084588" y="2436566"/>
          <a:ext cx="9779604" cy="420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كيف تؤثر سمعة العلامة التجارية على استراتيجيتها؟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8B22A7-F573-6BAC-74D7-378CC317A858}"/>
              </a:ext>
            </a:extLst>
          </p:cNvPr>
          <p:cNvSpPr txBox="1"/>
          <p:nvPr/>
        </p:nvSpPr>
        <p:spPr>
          <a:xfrm>
            <a:off x="762000" y="2353074"/>
            <a:ext cx="10321307" cy="3524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سمعة إيجابية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الولاء والثقة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زيادة المبيعات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توسع العلامة التجارية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سمعة سلبية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فقدان العملاء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تراجع المبيعات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الحاجة لإعادة بناء الصورة الذهنية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السمعة ليست مجرد "نتيجة"، بل هي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عامل استراتيجي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يحدد نجاح العلامة التجارية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731E4-A2D5-36BC-DDA5-FA760C887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F1E3B-DF01-360B-675E-44AA8E1D203F}"/>
              </a:ext>
            </a:extLst>
          </p:cNvPr>
          <p:cNvSpPr/>
          <p:nvPr/>
        </p:nvSpPr>
        <p:spPr>
          <a:xfrm>
            <a:off x="617280" y="1685495"/>
            <a:ext cx="10812720" cy="444025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8FBA9-E0C0-EB3D-214D-B65635F3C2D8}"/>
              </a:ext>
            </a:extLst>
          </p:cNvPr>
          <p:cNvSpPr txBox="1"/>
          <p:nvPr/>
        </p:nvSpPr>
        <p:spPr>
          <a:xfrm>
            <a:off x="1453243" y="975974"/>
            <a:ext cx="811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/>
              <a:t>دراسة المنافسين وكيفية تمييز العلامة التجارية عنهم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85EE9-8BBD-A4A5-43BA-76D7B1BA890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78ED-46FD-2E6E-4D1A-CF3A3746F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05C8E1-AD15-4BEE-8AE3-93527461A5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D78DA6-0CFA-DEDC-C1F8-2B29EA75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067D101-93F3-077C-7602-61932589D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923805"/>
              </p:ext>
            </p:extLst>
          </p:nvPr>
        </p:nvGraphicFramePr>
        <p:xfrm>
          <a:off x="761999" y="2195246"/>
          <a:ext cx="10472058" cy="368677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0686">
                  <a:extLst>
                    <a:ext uri="{9D8B030D-6E8A-4147-A177-3AD203B41FA5}">
                      <a16:colId xmlns:a16="http://schemas.microsoft.com/office/drawing/2014/main" val="3497910292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73380191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2908449925"/>
                    </a:ext>
                  </a:extLst>
                </a:gridCol>
              </a:tblGrid>
              <a:tr h="9214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تحليل المنافسين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تمييز العلامة التجارية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18337297"/>
                  </a:ext>
                </a:extLst>
              </a:tr>
              <a:tr h="9217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ما يتم تحليله؟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نقاط القوة، نقاط الضعف، الفرص، التهديدات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خلق ميزة تنافسية فريدة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22225801"/>
                  </a:ext>
                </a:extLst>
              </a:tr>
              <a:tr h="9217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كيف يتم التنفيذ؟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البحث في السوق، متابعة العروض الترويجية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بناء هوية مميزة ورسائل واضحة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28418526"/>
                  </a:ext>
                </a:extLst>
              </a:tr>
              <a:tr h="9217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النتيجة؟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فهم الوضع الحالي للمنافسة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تحسين استراتيجية العلامة التجارية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19664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29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36472-DA35-7A9F-95E2-97A4302A4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BCA8C2-1433-BEDE-0FF6-8401D4705C43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67E0FE-8D00-840D-5728-22B7472C0AA3}"/>
              </a:ext>
            </a:extLst>
          </p:cNvPr>
          <p:cNvSpPr txBox="1"/>
          <p:nvPr/>
        </p:nvSpPr>
        <p:spPr>
          <a:xfrm>
            <a:off x="208009" y="1163525"/>
            <a:ext cx="9470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يؤثر الموقع الجغرافي والسوق المستهدف على الاستراتيجية؟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0030F8-EB6A-1199-90AA-72556D2BF85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E28A0-00F4-6D4B-C04A-E067BAC813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4C7FCD-C844-0442-674D-BD436B633D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10459E-9998-A97D-D411-A878AEAD06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6390F6-A20F-26D3-88A7-FBABBFD86E99}"/>
              </a:ext>
            </a:extLst>
          </p:cNvPr>
          <p:cNvSpPr txBox="1"/>
          <p:nvPr/>
        </p:nvSpPr>
        <p:spPr>
          <a:xfrm>
            <a:off x="856806" y="2415334"/>
            <a:ext cx="9974614" cy="2910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العالمية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تحتاج لاستراتيجية تناسب ثقافات متعددة </a:t>
            </a:r>
            <a:r>
              <a:rPr lang="en-GB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McDonald's.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المحلية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تركز على احتياجات الجمهور المحلي وتفضيلاته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السوق التنافسي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يتطلب استراتيجيات إبداعية للتميز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السوق الناشئ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يتطلب استراتيجيات تستهدف العملاء الجدد والتعليمية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السوق المناسب يؤثر على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طريقة بناء العلامة التجارية واستراتيجيتها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7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81BCE-1C7C-1A0E-125B-3D2A42130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3B9EB8-2363-C173-ED4C-AC7B71FF29BD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BA9432-C510-E13F-F8BF-8F687BF478BB}"/>
              </a:ext>
            </a:extLst>
          </p:cNvPr>
          <p:cNvSpPr txBox="1"/>
          <p:nvPr/>
        </p:nvSpPr>
        <p:spPr>
          <a:xfrm>
            <a:off x="1327808" y="708238"/>
            <a:ext cx="807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استراتيجية العلامة التجارية في الشركات الناشئة مقابل الشركات الكبرى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0262BC-ED93-A493-CDCD-BFD9CC94DA2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7A5565-7EA8-EFEB-72BC-5BC3D52EA5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EEAF20-FD21-D1AC-680C-AA4ED3B83A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E89290-822F-F3F0-F890-55B5402D83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3C1E63-9C57-9327-DECA-9C9C3E3A8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952080"/>
              </p:ext>
            </p:extLst>
          </p:nvPr>
        </p:nvGraphicFramePr>
        <p:xfrm>
          <a:off x="762000" y="2376387"/>
          <a:ext cx="10488387" cy="421265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129">
                  <a:extLst>
                    <a:ext uri="{9D8B030D-6E8A-4147-A177-3AD203B41FA5}">
                      <a16:colId xmlns:a16="http://schemas.microsoft.com/office/drawing/2014/main" val="3603661181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1398339158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3294039738"/>
                    </a:ext>
                  </a:extLst>
                </a:gridCol>
              </a:tblGrid>
              <a:tr h="84233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الشركات الناشئة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الشركات الكبرى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0284991"/>
                  </a:ext>
                </a:extLst>
              </a:tr>
              <a:tr h="8425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الميزانية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محدودة، تعتمد على التسويق الرقمي والتجارب الجديدة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ضخمة، تشمل إعلانات تلفزيونية ورعاية أحداث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48086045"/>
                  </a:ext>
                </a:extLst>
              </a:tr>
              <a:tr h="8425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المرونة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مرنة، تستطيع تغيير استراتيجيتها بسرعة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أقل مرونة، حيث تحتاج قراراتها إلى موافقات طويلة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8718377"/>
                  </a:ext>
                </a:extLst>
              </a:tr>
              <a:tr h="8425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الجمهور المستهدف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تركز على شريحة محددة لبناء قاعدة أولية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تمتلك جمهورًا واسعًا ومتعدد الفئات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01124933"/>
                  </a:ext>
                </a:extLst>
              </a:tr>
              <a:tr h="8425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المخاطرة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تحتاج إلى الإبداع والتجربة لتحقيق النمو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تعتمد على استراتيجيات مستدامة ومُختبرة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09604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93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ECD62-F87D-7286-CA43-BC2D6C7DA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47F2AB-CFA7-091C-A0EF-1C944367EB54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5A0F68-1D5E-DA4A-65F5-6D76D6367B69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كيف تُعدل استراتيجية العلامة التجارية بناءً على تغيرات السوق؟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F7C0A9-5BFB-5F1F-2C06-7FFB3AA84BB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1FDED7-84B1-3197-24A2-23AED43428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00CA7B-46B1-C05D-F87C-C58ED3FD0E8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BE160E-93E2-B8A7-6FE0-69B181118B06}"/>
              </a:ext>
            </a:extLst>
          </p:cNvPr>
          <p:cNvSpPr txBox="1"/>
          <p:nvPr/>
        </p:nvSpPr>
        <p:spPr>
          <a:xfrm>
            <a:off x="617280" y="2270270"/>
            <a:ext cx="10466027" cy="3690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رصد التغييرات في السوق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متابعة الاتجاهات الجديدة والمنافسين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سلوك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احتياجات الجمهور وتوقعاتهم الجديدة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أساليب جديدة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اختبار حملات جديدة لمعرفة مدى نجاحها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تقييم الأداء وإجراء التعديلات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⬅️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الاستراتيجية استنادًا إلى البيانات والتحليلات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التغيير المستمر في السوق يتطلب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مرونة في التكيف لضمان استدامة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F25E10-B953-C920-2E01-40DF970537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35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40A0D-3748-9F8A-03E1-722711CDE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1B42C5-E74B-A4D6-A5A3-B42D5853D0B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627A3D-13AB-B854-1264-55B4E0424CE3}"/>
              </a:ext>
            </a:extLst>
          </p:cNvPr>
          <p:cNvSpPr txBox="1"/>
          <p:nvPr/>
        </p:nvSpPr>
        <p:spPr>
          <a:xfrm>
            <a:off x="930729" y="1163525"/>
            <a:ext cx="8748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كيفية بناء علامة تجارية عالمية مقابل علامة محلية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060A30-1359-0EF7-73F8-F460211BC6C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92CDFF-FBF5-A4B6-B6B1-88DE9BF280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49D72-1F3D-E6C7-3F1D-2D8CABFCCDF8}"/>
              </a:ext>
            </a:extLst>
          </p:cNvPr>
          <p:cNvSpPr txBox="1"/>
          <p:nvPr/>
        </p:nvSpPr>
        <p:spPr>
          <a:xfrm>
            <a:off x="9897964" y="132802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CA0A59-696A-62B1-F7E3-78996ADE55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15BBA69-A036-9562-88FE-7F7CDA8A88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896764"/>
              </p:ext>
            </p:extLst>
          </p:nvPr>
        </p:nvGraphicFramePr>
        <p:xfrm>
          <a:off x="930730" y="2329526"/>
          <a:ext cx="10335984" cy="355250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5328">
                  <a:extLst>
                    <a:ext uri="{9D8B030D-6E8A-4147-A177-3AD203B41FA5}">
                      <a16:colId xmlns:a16="http://schemas.microsoft.com/office/drawing/2014/main" val="3454343731"/>
                    </a:ext>
                  </a:extLst>
                </a:gridCol>
                <a:gridCol w="3445328">
                  <a:extLst>
                    <a:ext uri="{9D8B030D-6E8A-4147-A177-3AD203B41FA5}">
                      <a16:colId xmlns:a16="http://schemas.microsoft.com/office/drawing/2014/main" val="4055768082"/>
                    </a:ext>
                  </a:extLst>
                </a:gridCol>
                <a:gridCol w="3445328">
                  <a:extLst>
                    <a:ext uri="{9D8B030D-6E8A-4147-A177-3AD203B41FA5}">
                      <a16:colId xmlns:a16="http://schemas.microsoft.com/office/drawing/2014/main" val="2137441444"/>
                    </a:ext>
                  </a:extLst>
                </a:gridCol>
              </a:tblGrid>
              <a:tr h="71033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العلامة التجارية العالمية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العلامة التجارية المحلية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24805526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يستهدف أسواق متعددة حول العالم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يركز على سوق محددة محليًا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06394205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اللغة والرسائل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تحتاج إلى ترجمة وتكيف مع الثقافات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تستخدم لغة ورسائل تتناسب مع المجتمع المحلي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4316356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التكيف مع القوانين والعادات المختلفة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مواجهة المنافسة المحلية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68322820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التوسع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استراتيجيات طويلة المدى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يمكن أن تنمو بسرعة داخل السوق المحلي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775766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82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07C9B-16F1-3487-7C3E-020839DE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C404DF-47B9-C52E-04A9-DAE259A53A67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40EE92-EF02-AA21-8966-8B268C87A9B0}"/>
              </a:ext>
            </a:extLst>
          </p:cNvPr>
          <p:cNvSpPr txBox="1"/>
          <p:nvPr/>
        </p:nvSpPr>
        <p:spPr>
          <a:xfrm>
            <a:off x="1490643" y="105291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كيفية إدارة الأزمات ضمن استراتيجية العلامة التجارية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8870BF-CC83-76FA-0EB7-6D7B046B5C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574884-FAA3-03AE-5F4A-704C4B3474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C0C851-9AA8-2C68-85B6-947F1768BC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A25FF-F3F5-08F2-D4D8-F8A94FE7FC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AEBA559-9166-A221-9D9F-5CC1A8FC3F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396897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560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2BD07-4870-0900-B8DB-29B6813D6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705FB0-99EC-3EC0-3760-F719BD275D22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9D7DB0-B40E-3B4E-EBF6-DC7B15850900}"/>
              </a:ext>
            </a:extLst>
          </p:cNvPr>
          <p:cNvSpPr txBox="1"/>
          <p:nvPr/>
        </p:nvSpPr>
        <p:spPr>
          <a:xfrm>
            <a:off x="208009" y="1163525"/>
            <a:ext cx="9470841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التمايز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Differentiation)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 المنافسين وبناء ميزة تنافسية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8AD3A6-7975-FE2C-51FD-D1DF379339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F8354B-E4AE-EEEA-0B57-3156C34F25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B64FF2-8697-8397-C3D4-87AD16756D7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67BBC8-84C1-B469-1640-D3A15B877FD3}"/>
              </a:ext>
            </a:extLst>
          </p:cNvPr>
          <p:cNvSpPr txBox="1"/>
          <p:nvPr/>
        </p:nvSpPr>
        <p:spPr>
          <a:xfrm>
            <a:off x="4294414" y="2391844"/>
            <a:ext cx="6788893" cy="3841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منتج أو خدمة فريدة غير متوفرة في السوق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الجودة العالية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التفوق في المواد والتصميم لضمان تجربة عملاء متميزة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التجربة الفريدة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خدمة عملاء استثنائية تجعل العلامة التجارية مميزة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السعر المنافس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إما أن تكون العلامة فاخرة أو تقدم أسعارًا تنافسية لتمييز نفسها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الرسائل التسويقية الفريدة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قصة قوية تعزز من قيمة العلامة التجارية في ذهن العملاء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ميزة تنافسية يساعد في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جذب العملاء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وزيادة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ولاء الجمهور للعلامة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9D8DAB-0BB8-D40C-76EB-9C2CD5EF16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290" name="Picture 2" descr="Strategic Brand Differentiation: Positioning for Success">
            <a:extLst>
              <a:ext uri="{FF2B5EF4-FFF2-40B4-BE49-F238E27FC236}">
                <a16:creationId xmlns:a16="http://schemas.microsoft.com/office/drawing/2014/main" id="{E3A24E5F-F6CD-F150-5398-B30480543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4228"/>
            <a:ext cx="4294414" cy="286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76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D192F-AE3B-5D91-668D-FE3D4208E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B9DBDA-4A8C-AB9F-7723-29228FE648C7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2EDF5-CA4C-39CB-0F69-0DC057D742C6}"/>
              </a:ext>
            </a:extLst>
          </p:cNvPr>
          <p:cNvSpPr txBox="1"/>
          <p:nvPr/>
        </p:nvSpPr>
        <p:spPr>
          <a:xfrm>
            <a:off x="259865" y="1015537"/>
            <a:ext cx="9470841" cy="69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دور التسويق الرقمي في تنفيذ استراتيجية العلامة التجارية</a:t>
            </a:r>
            <a:r>
              <a:rPr lang="en-GB" sz="3600" dirty="0">
                <a:effectLst/>
              </a:rPr>
              <a:t>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CA8839-B852-D98D-2904-0BB770AA99E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1B3E99-3237-9701-54E1-E1C4F10B87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7941B5-801E-C1BA-45BF-4A9485A3DEC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09F23F-C175-0361-EFBB-08610B6CEB8D}"/>
              </a:ext>
            </a:extLst>
          </p:cNvPr>
          <p:cNvSpPr txBox="1"/>
          <p:nvPr/>
        </p:nvSpPr>
        <p:spPr>
          <a:xfrm>
            <a:off x="762002" y="2391844"/>
            <a:ext cx="10321306" cy="3464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📲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وسائل التواصل الاجتماعي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مجتمع وتفاعل مباشر مع الجمهور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عبر البريد الإلكتروني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العلاقة مع العملاء وتحفيزهم للشراء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🔍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محركات البحث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(SEO):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ضمان ظهور العلامة التجارية في نتائج البحث الأولى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🎥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المحتوى المرئي (الفيديوهات </a:t>
            </a:r>
            <a:r>
              <a:rPr lang="ar-SA" sz="2400" b="1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والبودكاست</a:t>
            </a:r>
            <a:r>
              <a:rPr lang="en-GB" sz="2400" b="1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ar-SA" sz="2400" b="1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الهوية التجارية بطريقة جذابة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الإعلانات الرقمية المدفوعة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استهداف الجمهور المناسب وزيادة المبيعات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الرقمي يساعد في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الوعي بالعلامة التجارية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وزيادة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مع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B09097-9685-C9C5-4643-207AAB92BC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0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6CAEA-8A18-8624-F9D4-20EF6FE1D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6DAAE7-803C-638B-684E-ED24EBEB955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34331C-2849-F1E8-5419-9E17D11D7EB3}"/>
              </a:ext>
            </a:extLst>
          </p:cNvPr>
          <p:cNvSpPr txBox="1"/>
          <p:nvPr/>
        </p:nvSpPr>
        <p:spPr>
          <a:xfrm>
            <a:off x="1327808" y="991363"/>
            <a:ext cx="83510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تُستخدم وسائل التواصل الاجتماعي لدعم استراتيجية العلامة التجارية؟</a:t>
            </a:r>
            <a:r>
              <a:rPr lang="en-GB" sz="4000" dirty="0">
                <a:effectLst/>
              </a:rPr>
              <a:t> </a:t>
            </a:r>
            <a:endParaRPr lang="ar-SA" sz="6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17442A-9784-38D6-EB19-4580C0DE5CF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5FF6C9-1CB7-97A9-D1FD-FBFB424CC2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39857-D960-862D-04E6-3B818D0C845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E3D708-9F4A-B532-DFCD-FAB901D7C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08D5F0A-A552-8950-18F3-08FE448DCE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020348"/>
              </p:ext>
            </p:extLst>
          </p:nvPr>
        </p:nvGraphicFramePr>
        <p:xfrm>
          <a:off x="898069" y="2524849"/>
          <a:ext cx="10335988" cy="359836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61657">
                  <a:extLst>
                    <a:ext uri="{9D8B030D-6E8A-4147-A177-3AD203B41FA5}">
                      <a16:colId xmlns:a16="http://schemas.microsoft.com/office/drawing/2014/main" val="1092975465"/>
                    </a:ext>
                  </a:extLst>
                </a:gridCol>
                <a:gridCol w="6874331">
                  <a:extLst>
                    <a:ext uri="{9D8B030D-6E8A-4147-A177-3AD203B41FA5}">
                      <a16:colId xmlns:a16="http://schemas.microsoft.com/office/drawing/2014/main" val="4208719599"/>
                    </a:ext>
                  </a:extLst>
                </a:gridCol>
              </a:tblGrid>
              <a:tr h="59696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المنصة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دورها في دعم العلامة التجارية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4673110"/>
                  </a:ext>
                </a:extLst>
              </a:tr>
              <a:tr h="6002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 dirty="0">
                          <a:effectLst/>
                        </a:rPr>
                        <a:t>Instagram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مثالي للعلامات التي تعتمد على المحتوى البصري والتفاعل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96600233"/>
                  </a:ext>
                </a:extLst>
              </a:tr>
              <a:tr h="6002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>
                          <a:effectLst/>
                        </a:rPr>
                        <a:t>Facebook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يوفر أدوات إعلانية قوية لبناء المجتمع وزيادة الوعي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80297900"/>
                  </a:ext>
                </a:extLst>
              </a:tr>
              <a:tr h="6002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>
                          <a:effectLst/>
                        </a:rPr>
                        <a:t>Twitter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يُستخدم لمشاركة الأخبار والتحديثات وبناء شخصية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16722113"/>
                  </a:ext>
                </a:extLst>
              </a:tr>
              <a:tr h="6002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>
                          <a:effectLst/>
                        </a:rPr>
                        <a:t>LinkedIn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الأفضل للعلامات التجارية المتخصصة والشركات</a:t>
                      </a:r>
                      <a:r>
                        <a:rPr lang="en-GB" sz="2000" kern="0">
                          <a:effectLst/>
                        </a:rPr>
                        <a:t> B2B.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23670086"/>
                  </a:ext>
                </a:extLst>
              </a:tr>
              <a:tr h="60028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>
                          <a:effectLst/>
                        </a:rPr>
                        <a:t>TikTok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مناسب للوصول إلى جمهور الشباب عبر الفيديوهات القصيرة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86288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674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40E49-7F3F-8383-BBF3-71F284888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216212-5962-ACE7-B546-B826422E611B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8CB38D-C5B3-45BB-8AC4-72D17EF63C09}"/>
              </a:ext>
            </a:extLst>
          </p:cNvPr>
          <p:cNvSpPr txBox="1"/>
          <p:nvPr/>
        </p:nvSpPr>
        <p:spPr>
          <a:xfrm>
            <a:off x="617280" y="987433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تأثير تجربة العملاء على نجاح استراتيجية العلامة التجارية</a:t>
            </a:r>
            <a:r>
              <a:rPr lang="en-GB" sz="4400" dirty="0">
                <a:effectLst/>
              </a:rPr>
              <a:t>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DF30D-94AA-DF4D-B3CE-81C03EC2FD1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8ECB30-0412-817A-7FB5-898E5DD2D2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063230-EB76-1CD3-FC9E-307DEF37E73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D77590-4462-2DDF-6E29-A3C4F77A17A6}"/>
              </a:ext>
            </a:extLst>
          </p:cNvPr>
          <p:cNvSpPr txBox="1"/>
          <p:nvPr/>
        </p:nvSpPr>
        <p:spPr>
          <a:xfrm>
            <a:off x="6096000" y="2270270"/>
            <a:ext cx="5333999" cy="3700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العملاء الإيجابية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تؤدي إلى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رضا العملاء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مما يجعلهم يعودون للشراء مجددًا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الولاء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حيث يصبح العملاء مروجين للعلامة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السمعة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مما يزيد من ثقة العملاء الجدد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الأرباح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نتيجة للارتباط القوي بين العميل والعلامة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AEF38C-B9D6-1269-FC5F-185E677B61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58DB61-3537-FBB1-3482-4ADD434B6B10}"/>
              </a:ext>
            </a:extLst>
          </p:cNvPr>
          <p:cNvSpPr txBox="1"/>
          <p:nvPr/>
        </p:nvSpPr>
        <p:spPr>
          <a:xfrm>
            <a:off x="440872" y="2135071"/>
            <a:ext cx="5657848" cy="2470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بينما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التجربة السلبية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يمكن أن تكون كارثية، حيث تؤدي إلى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فقدان العملاء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بسبب عدم رضاهم عن الخدمة أو المنتج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تراجع السمعة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من خلال المراجعات السلبية وردود الفعل السيئة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انخفاض المبيعات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بسبب تراجع ثقة العملاء في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60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547EF-E6EA-BDE4-82D3-2A1151D0E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88875B-0E02-E2F9-8D91-7742AB11F399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2C735A-F30F-B43F-8964-83AB61521B3D}"/>
              </a:ext>
            </a:extLst>
          </p:cNvPr>
          <p:cNvSpPr txBox="1"/>
          <p:nvPr/>
        </p:nvSpPr>
        <p:spPr>
          <a:xfrm>
            <a:off x="1327808" y="991363"/>
            <a:ext cx="8351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الإعلانات التقليدية والرقمية على استراتيجية العلامة التجارية؟ </a:t>
            </a:r>
            <a:endParaRPr lang="ar-SA" sz="6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1AB454-038A-9891-4310-911FBC2174B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A36FD1-3162-6CE6-1B84-BEEBC771DB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551AE6-78EF-2292-D9C7-164FBC7AD07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4024F3-815E-033C-8E3F-1AB88A525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1115360-5264-E6C1-51EF-E1028D4C3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562550"/>
              </p:ext>
            </p:extLst>
          </p:nvPr>
        </p:nvGraphicFramePr>
        <p:xfrm>
          <a:off x="761999" y="2600752"/>
          <a:ext cx="10488387" cy="363676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129">
                  <a:extLst>
                    <a:ext uri="{9D8B030D-6E8A-4147-A177-3AD203B41FA5}">
                      <a16:colId xmlns:a16="http://schemas.microsoft.com/office/drawing/2014/main" val="2819279969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3250810426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1604916430"/>
                    </a:ext>
                  </a:extLst>
                </a:gridCol>
              </a:tblGrid>
              <a:tr h="7271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الإعلانات التقليدية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الإعلانات الرقمية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05207912"/>
                  </a:ext>
                </a:extLst>
              </a:tr>
              <a:tr h="72739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التكلفة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مرتفعة، تتطلب ميزانية كبيرة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يمكن التحكم في الميزانية بسهولة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59419286"/>
                  </a:ext>
                </a:extLst>
              </a:tr>
              <a:tr h="72739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الوصول إلى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محدود نسبيًا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دقيق ومستهدف بناءً على البيانات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15792585"/>
                  </a:ext>
                </a:extLst>
              </a:tr>
              <a:tr h="72739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القياس والتحليل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صعب، يعتمد على التقديرات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دقيق، يمكن تتبعه وتحليله بسهولة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23502359"/>
                  </a:ext>
                </a:extLst>
              </a:tr>
              <a:tr h="72739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التفاعل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تواصل أحادي الاتجاه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يسمح بالتفاعل الفوري مع العملاء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44869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776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BB2D0-2BB5-E8F8-F5CE-9D6BEEC05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76F794-456B-F28B-F7EF-FE69F6EAF09F}"/>
              </a:ext>
            </a:extLst>
          </p:cNvPr>
          <p:cNvSpPr/>
          <p:nvPr/>
        </p:nvSpPr>
        <p:spPr>
          <a:xfrm>
            <a:off x="617280" y="1685494"/>
            <a:ext cx="10812719" cy="502415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B28EBE-0AB9-DEBE-B6C7-9675AD948BE9}"/>
              </a:ext>
            </a:extLst>
          </p:cNvPr>
          <p:cNvSpPr txBox="1"/>
          <p:nvPr/>
        </p:nvSpPr>
        <p:spPr>
          <a:xfrm>
            <a:off x="98452" y="871932"/>
            <a:ext cx="9470841" cy="76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كيفية قياس نجاح استراتيجية العلامة التجارية؟</a:t>
            </a:r>
            <a:r>
              <a:rPr lang="en-GB" sz="4000" dirty="0">
                <a:effectLst/>
              </a:rPr>
              <a:t>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543A66-5512-931F-5621-77CF2F9694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070BA9-92E4-A7C8-B573-B24518583C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5E3A9E-198E-3C3C-90AB-3DC1F20C6C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D80841-79B4-BBBD-3213-85A3672EC6F5}"/>
              </a:ext>
            </a:extLst>
          </p:cNvPr>
          <p:cNvSpPr txBox="1"/>
          <p:nvPr/>
        </p:nvSpPr>
        <p:spPr>
          <a:xfrm>
            <a:off x="564300" y="1808119"/>
            <a:ext cx="10321306" cy="4901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أهم مؤشرات قياس الأداء</a:t>
            </a:r>
            <a:r>
              <a:rPr lang="en-GB" sz="28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28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الوعي بالعلامة التجارية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Awareness):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مدى معرفة الجمهور بالعلامة التجارية وانتشارها في السوق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التفاعل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(Engagement Rate):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مدى تفاعل الجمهور مع المحتوى والعلامة التجارية عبر الإنترنت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ولاء العملاء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(Customer Loyalty):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عدد العملاء العائدين مقارنة بالجدد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نمو الإيرادات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(Revenue Growth):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مقارنة المبيعات الحالية بالسابق لمعرفة مدى نجاح الاستراتيجية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الأداء يساعد في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الاستراتيجية وضمان تحقيق الأهداف المرجوة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96C86E-AA53-12E9-F0AE-5539A2CE8F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93600D-AC2B-E287-6B7E-10753651F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70D04A-EDCA-5175-19F3-3F47655368FB}"/>
              </a:ext>
            </a:extLst>
          </p:cNvPr>
          <p:cNvSpPr/>
          <p:nvPr/>
        </p:nvSpPr>
        <p:spPr>
          <a:xfrm>
            <a:off x="617280" y="1685494"/>
            <a:ext cx="10812719" cy="502415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7988D8-63D2-1705-3E4C-6724D389CCB4}"/>
              </a:ext>
            </a:extLst>
          </p:cNvPr>
          <p:cNvSpPr txBox="1"/>
          <p:nvPr/>
        </p:nvSpPr>
        <p:spPr>
          <a:xfrm>
            <a:off x="98452" y="871932"/>
            <a:ext cx="9470841" cy="559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استراتيجيات فاشلة وما يمكن تعلمه منها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8ED1A0-46ED-1DF5-1A64-71603A4A57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3D1A10-2DC1-0B55-9EEF-7AFCE9EFE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BC346-B628-8C70-05E3-7F5AAF6A15D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0006A62-8DD4-0157-0CD5-CC95F8C156E9}"/>
              </a:ext>
            </a:extLst>
          </p:cNvPr>
          <p:cNvSpPr txBox="1"/>
          <p:nvPr/>
        </p:nvSpPr>
        <p:spPr>
          <a:xfrm>
            <a:off x="762001" y="2435989"/>
            <a:ext cx="10321306" cy="409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New Coke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كوكاكولا 1985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محاولة تغيير النكهة دون فهم ارتباط العملاء بالمنتج الأصلي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الدرس المستفاد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يجب إشراك الجمهور في القرارات الكبرى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Pepsi Kendall Jenner Ad (2017):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إعلان اعتُبر غير حساس للقضايا الاجتماعية، مما أثار انتقادات واسعة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الدرس المستفاد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التحقق من توافق الرسائل التسويقية مع الثقافة والقيم العامة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Yahoo’s Multiple </a:t>
            </a:r>
            <a:r>
              <a:rPr lang="en-GB" sz="2400" b="1" kern="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Rebrandings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تغيير الاستراتيجية والشعار عدة مرات دون رؤية واضحة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الدرس المستفاد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اتساق الهوية وعدم التغيير العشوائي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C400C6-4B12-CFE2-9614-72D6019665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34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004BC-15D9-4311-2B8D-280B9BEF7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E4DE00-11E2-E4D0-70D3-74787DD84FB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17C64D-D27B-A41F-A0E1-9C1A2C6256EF}"/>
              </a:ext>
            </a:extLst>
          </p:cNvPr>
          <p:cNvSpPr txBox="1"/>
          <p:nvPr/>
        </p:nvSpPr>
        <p:spPr>
          <a:xfrm>
            <a:off x="617280" y="1052918"/>
            <a:ext cx="895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كيفية تعديل الاستراتيجية للحفاظ على تنافسية العلامة التجارية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D8ECCC-7B28-6536-D2FA-99BAEE42721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579BDE-2CDF-8730-6DE8-25FDDCF8784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D5AECA-A76A-5B42-FA46-769B73ADC6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897AAC-B22E-95C9-6382-67051B46F6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D6BBF93-6FA0-2A6F-3358-12C578A129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5049442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9609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A3B40-8559-03D3-7B1D-DB8E6EAEE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FCF5DB-D1AC-B69C-E333-84DFCB8A85EF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1890C-C906-01E7-C47C-11BAC6482049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تأثير التغييرات السوقية على استراتيجيات العلامات التجارية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9C1B3A-C541-FE01-4233-45C66938136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10FF4F-7ECE-814A-189F-E5289139DB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0BC1A2-716D-6B0C-5BD1-7FBE8DFBF69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27A6B7-381D-C013-FC4A-EF4661C011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726BAF7C-13C4-7934-5663-CC568E4398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4726219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2781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D11FE-D6A3-C2F6-C4A5-EF1A34BBD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426592-1929-28AE-FDE2-A4CD95542CED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80AA0-AA5B-DC4D-AD1B-67E78142B1B9}"/>
              </a:ext>
            </a:extLst>
          </p:cNvPr>
          <p:cNvSpPr txBox="1"/>
          <p:nvPr/>
        </p:nvSpPr>
        <p:spPr>
          <a:xfrm>
            <a:off x="1877786" y="1163525"/>
            <a:ext cx="780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التكيف مع التوجهات الجديدة في بناء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DFCF7A-1FB6-2A3A-1422-8E1E0B7739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CBF97-99EC-4653-CD28-1227CE0DDA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F32B4B-D42E-BDB5-AD87-CF12AA07A62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9EC6D0-15E5-32BE-4437-81EF3D1CC8F1}"/>
              </a:ext>
            </a:extLst>
          </p:cNvPr>
          <p:cNvSpPr txBox="1"/>
          <p:nvPr/>
        </p:nvSpPr>
        <p:spPr>
          <a:xfrm>
            <a:off x="762001" y="2391844"/>
            <a:ext cx="10321306" cy="4016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عبر المؤثرين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(Influencer Marketing):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المشاهير والمدونين للوصول إلى الجمهور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الاستدامة والمسؤولية الاجتماعية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المنتجات الصديقة للبيئة والتأثير الاجتماعي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التجريبي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(Experiential Marketing):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إنشاء تجارب فريدة لزيادة تفاعل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التخصيص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(Personalization):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محتوى مخصص لكل عميل بناءً على سلوكياته واهتماماته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الناجحة تواكب أحدث التوجهات لتبقى قريبة من جمهورها وتضمن استمرارية النجاح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681FC4-580E-A8EB-1A3F-1FEAD7A5CC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50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A108D-AA48-5E16-F483-B9192675B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9D3342-4936-6B45-7B74-179839D63DA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1D4E19-9EF8-DB9C-167B-539755A8B50B}"/>
              </a:ext>
            </a:extLst>
          </p:cNvPr>
          <p:cNvSpPr txBox="1"/>
          <p:nvPr/>
        </p:nvSpPr>
        <p:spPr>
          <a:xfrm>
            <a:off x="0" y="1086580"/>
            <a:ext cx="9678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</a:rPr>
              <a:t>خاتمة المحاضرة وأهم النقاط الرئيسية</a:t>
            </a:r>
            <a:r>
              <a:rPr lang="en-GB" sz="3200" b="1" dirty="0">
                <a:latin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919971-2B12-CBB3-71A9-2E948551E7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D23CF-A9C5-DA77-8327-7A09338452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45483E-DF97-AF6E-63C5-BE715B1F015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FBE03E-3659-9C1B-68E2-20EB9C8F1E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A39AC9F1-F414-1C77-2B76-4F371F2CB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276C1D-C1C7-0B19-F04B-51531CD28C58}"/>
              </a:ext>
            </a:extLst>
          </p:cNvPr>
          <p:cNvSpPr txBox="1"/>
          <p:nvPr/>
        </p:nvSpPr>
        <p:spPr>
          <a:xfrm>
            <a:off x="1111584" y="2353392"/>
            <a:ext cx="10106145" cy="3464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العلامة التجارية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هي خطة طويلة المدى تحدد كيف تبرز العلامة التجارية في السوق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السوق والمنافسين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يساعد في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الجمهور وبناء ميزة تنافسية قوية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وتأثيرها الكبير على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الولاء والنجاح التجاري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الرقمي ووسائل التواصل الاجتماعي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كأدوات رئيسية لتعزيز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المرونة والتكيف مع تغيرات السوق والتوجهات الجديدة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ضروري للحفاظ على التنافسية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علامتك التجارية ليست مجرد شعار، بل هي تجربة متكاملة تعكس قيمك ورؤيتك للجمهور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1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895E3209-7674-42E5-9203-28E3052B9C09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2753</Words>
  <Application>Microsoft Macintosh PowerPoint</Application>
  <PresentationFormat>Widescreen</PresentationFormat>
  <Paragraphs>459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1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26</cp:revision>
  <dcterms:created xsi:type="dcterms:W3CDTF">2023-04-29T09:08:00Z</dcterms:created>
  <dcterms:modified xsi:type="dcterms:W3CDTF">2025-02-17T00:40:38Z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