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8" r:id="rId2"/>
    <p:sldId id="266" r:id="rId3"/>
    <p:sldId id="369" r:id="rId4"/>
    <p:sldId id="394" r:id="rId5"/>
    <p:sldId id="395" r:id="rId6"/>
    <p:sldId id="396" r:id="rId7"/>
    <p:sldId id="397" r:id="rId8"/>
    <p:sldId id="398" r:id="rId9"/>
    <p:sldId id="399" r:id="rId10"/>
    <p:sldId id="400" r:id="rId11"/>
    <p:sldId id="401" r:id="rId12"/>
    <p:sldId id="402" r:id="rId13"/>
    <p:sldId id="403" r:id="rId14"/>
    <p:sldId id="404" r:id="rId15"/>
    <p:sldId id="405" r:id="rId16"/>
    <p:sldId id="406" r:id="rId17"/>
    <p:sldId id="408" r:id="rId18"/>
    <p:sldId id="409" r:id="rId19"/>
    <p:sldId id="410" r:id="rId20"/>
    <p:sldId id="411" r:id="rId21"/>
    <p:sldId id="412" r:id="rId22"/>
    <p:sldId id="413" r:id="rId23"/>
    <p:sldId id="414" r:id="rId24"/>
    <p:sldId id="416" r:id="rId25"/>
    <p:sldId id="417" r:id="rId26"/>
    <p:sldId id="415" r:id="rId27"/>
    <p:sldId id="418" r:id="rId28"/>
    <p:sldId id="419" r:id="rId29"/>
    <p:sldId id="420" r:id="rId30"/>
    <p:sldId id="421" r:id="rId31"/>
    <p:sldId id="422" r:id="rId32"/>
    <p:sldId id="423" r:id="rId33"/>
    <p:sldId id="424" r:id="rId34"/>
    <p:sldId id="425" r:id="rId35"/>
    <p:sldId id="426" r:id="rId36"/>
    <p:sldId id="427" r:id="rId37"/>
    <p:sldId id="428" r:id="rId38"/>
    <p:sldId id="429" r:id="rId39"/>
    <p:sldId id="430" r:id="rId40"/>
    <p:sldId id="431" r:id="rId41"/>
    <p:sldId id="35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32" autoAdjust="0"/>
    <p:restoredTop sz="87120" autoAdjust="0"/>
  </p:normalViewPr>
  <p:slideViewPr>
    <p:cSldViewPr snapToGrid="0">
      <p:cViewPr varScale="1">
        <p:scale>
          <a:sx n="57" d="100"/>
          <a:sy n="57" d="100"/>
        </p:scale>
        <p:origin x="1000" y="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10/10/2022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a:r>
              <a:rPr lang="en-US" sz="1200" dirty="0">
                <a:solidFill>
                  <a:srgbClr val="231F20"/>
                </a:solidFill>
                <a:latin typeface="Times New Roman" panose="02020603050405020304" pitchFamily="18" charset="0"/>
                <a:cs typeface="Times New Roman" panose="02020603050405020304" pitchFamily="18" charset="0"/>
              </a:rPr>
              <a:t>Divisibility </a:t>
            </a:r>
            <a:r>
              <a:rPr lang="ar-IQ" sz="1200" dirty="0">
                <a:solidFill>
                  <a:srgbClr val="231F20"/>
                </a:solidFill>
                <a:latin typeface="Times New Roman" panose="02020603050405020304" pitchFamily="18" charset="0"/>
                <a:cs typeface="Times New Roman" panose="02020603050405020304" pitchFamily="18" charset="0"/>
              </a:rPr>
              <a:t>قابلية التجزئة</a:t>
            </a:r>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997055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10/10/2022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10/10/2022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10/10/2022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477496" cy="1384995"/>
          </a:xfrm>
          <a:prstGeom prst="rect">
            <a:avLst/>
          </a:prstGeom>
          <a:noFill/>
        </p:spPr>
        <p:txBody>
          <a:bodyPr wrap="none" rtlCol="0">
            <a:spAutoFit/>
          </a:bodyPr>
          <a:lstStyle/>
          <a:p>
            <a:r>
              <a:rPr lang="en-US" sz="2800" b="1">
                <a:solidFill>
                  <a:schemeClr val="bg1"/>
                </a:solidFill>
                <a:ea typeface="Tahoma" panose="020B0604030504040204" pitchFamily="34" charset="0"/>
                <a:cs typeface="Tahoma" panose="020B0604030504040204" pitchFamily="34" charset="0"/>
              </a:rPr>
              <a:t>CYB650</a:t>
            </a:r>
            <a:endParaRPr lang="en-US" sz="2800" b="1" dirty="0">
              <a:solidFill>
                <a:schemeClr val="bg1"/>
              </a:solidFill>
              <a:ea typeface="Tahoma" panose="020B0604030504040204" pitchFamily="34" charset="0"/>
              <a:cs typeface="Tahoma" panose="020B0604030504040204" pitchFamily="34" charset="0"/>
            </a:endParaRP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dirty="0">
                <a:solidFill>
                  <a:schemeClr val="accent1">
                    <a:lumMod val="60000"/>
                    <a:lumOff val="40000"/>
                  </a:schemeClr>
                </a:solidFill>
                <a:effectLst/>
                <a:latin typeface="Times New Roman" panose="02020603050405020304" pitchFamily="18" charset="0"/>
                <a:ea typeface="Times New Roman" panose="02020603050405020304" pitchFamily="18" charset="0"/>
              </a:rPr>
              <a:t>   Foundations and principles of Cryptography</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#2</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52165" y="236724"/>
            <a:ext cx="1324401" cy="1138773"/>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Module</a:t>
            </a:r>
          </a:p>
          <a:p>
            <a:pPr algn="ctr"/>
            <a:r>
              <a:rPr lang="en-US" sz="2400" b="1" dirty="0">
                <a:solidFill>
                  <a:schemeClr val="bg1"/>
                </a:solidFill>
                <a:latin typeface="Tajawal Medium" panose="00000600000000000000" pitchFamily="2" charset="-78"/>
                <a:cs typeface="Tajawal Medium" panose="00000600000000000000" pitchFamily="2" charset="-78"/>
              </a:rPr>
              <a:t>01</a:t>
            </a:r>
          </a:p>
          <a:p>
            <a:pPr algn="ctr"/>
            <a:r>
              <a:rPr lang="en-US" sz="2000" b="1" dirty="0">
                <a:solidFill>
                  <a:schemeClr val="bg1"/>
                </a:solidFill>
                <a:latin typeface="Tajawal Medium" panose="00000600000000000000" pitchFamily="2" charset="-78"/>
                <a:cs typeface="Tajawal Medium" panose="00000600000000000000" pitchFamily="2" charset="-78"/>
              </a:rPr>
              <a:t>Lecture 2</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4908" y="1466654"/>
            <a:ext cx="10860642" cy="4732834"/>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2 of the module 1 which is (Lecture 2) covers the basics of Foundations and principles of Cryptography (Number Theory) are as follows:</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Divisibility and The Division Algorithm</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The Euclidean Algorithm</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Modular Arithmetic</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Groups, Rings, and Fields</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Finite Fields of the Form GF(p)</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Polynomial Arithmetic</a:t>
            </a:r>
          </a:p>
          <a:p>
            <a:pPr marL="287338" indent="-230188" algn="l">
              <a:lnSpc>
                <a:spcPct val="1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Finite Fields of the Form GF(2n)</a:t>
            </a: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l">
              <a:lnSpc>
                <a:spcPct val="150000"/>
              </a:lnSpc>
            </a:pPr>
            <a:r>
              <a:rPr lang="en-US" sz="2800" b="1" i="1" dirty="0">
                <a:solidFill>
                  <a:schemeClr val="bg1"/>
                </a:solidFill>
                <a:latin typeface="Arial" panose="020B0604020202020204" pitchFamily="34" charset="0"/>
                <a:cs typeface="Arial" panose="020B0604020202020204" pitchFamily="34" charset="0"/>
              </a:rPr>
              <a:t>Divisibility and The Division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75673" y="1487115"/>
            <a:ext cx="10539044" cy="4031873"/>
          </a:xfrm>
          <a:prstGeom prst="rect">
            <a:avLst/>
          </a:prstGeom>
          <a:noFill/>
        </p:spPr>
        <p:txBody>
          <a:bodyPr wrap="square">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3600" b="1" i="1" u="none" strike="noStrike" cap="none" normalizeH="0" baseline="0" dirty="0">
                <a:ln>
                  <a:noFill/>
                </a:ln>
                <a:effectLst/>
                <a:latin typeface="Times New Roman" panose="02020603050405020304" pitchFamily="18" charset="0"/>
                <a:cs typeface="Times New Roman" panose="02020603050405020304" pitchFamily="18" charset="0"/>
              </a:rPr>
              <a:t>Divisibility</a:t>
            </a:r>
            <a:endParaRPr kumimoji="0" lang="en-US" altLang="en-US" sz="100" b="1" i="1" u="none" strike="noStrike" cap="none" normalizeH="0" baseline="0" dirty="0">
              <a:ln>
                <a:noFill/>
              </a:ln>
              <a:effectLst/>
            </a:endParaRPr>
          </a:p>
          <a:p>
            <a:pPr marL="342900" marR="0" lvl="0" indent="-342900" algn="justLow" defTabSz="914400" rtl="0" eaLnBrk="0" fontAlgn="base" latinLnBrk="0" hangingPunct="0">
              <a:lnSpc>
                <a:spcPct val="150000"/>
              </a:lnSpc>
              <a:spcBef>
                <a:spcPct val="0"/>
              </a:spcBef>
              <a:spcAft>
                <a:spcPct val="0"/>
              </a:spcAft>
              <a:buClrTx/>
              <a:buSzTx/>
              <a:buFont typeface="Wingdings" panose="05000000000000000000" pitchFamily="2" charset="2"/>
              <a:buChar char="Ø"/>
              <a:tabLst/>
            </a:pP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We say that a nonzero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1"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divides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if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mb </a:t>
            </a:r>
            <a:r>
              <a:rPr kumimoji="0" lang="en-US" altLang="en-US" sz="2400" b="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for some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m, </a:t>
            </a:r>
            <a:r>
              <a:rPr kumimoji="0" lang="en-US" altLang="en-US" sz="2400" b="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where</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i="1" u="none" strike="noStrike" cap="none" normalizeH="0" baseline="0" dirty="0" err="1">
                <a:ln>
                  <a:noFill/>
                </a:ln>
                <a:solidFill>
                  <a:srgbClr val="231F20"/>
                </a:solidFill>
                <a:effectLst/>
                <a:latin typeface="Times New Roman" panose="02020603050405020304" pitchFamily="18" charset="0"/>
                <a:cs typeface="Times New Roman" panose="02020603050405020304" pitchFamily="18" charset="0"/>
              </a:rPr>
              <a:t>a,b</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and</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m </a:t>
            </a:r>
            <a:r>
              <a:rPr kumimoji="0" lang="en-US" altLang="en-US" sz="2400" b="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are</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integers</a:t>
            </a:r>
          </a:p>
          <a:p>
            <a:pPr marL="342900" marR="0" lvl="0" indent="-342900" algn="justLow" defTabSz="914400" rtl="0" eaLnBrk="0" fontAlgn="base" latinLnBrk="0" hangingPunct="0">
              <a:lnSpc>
                <a:spcPct val="150000"/>
              </a:lnSpc>
              <a:spcBef>
                <a:spcPct val="0"/>
              </a:spcBef>
              <a:spcAft>
                <a:spcPct val="0"/>
              </a:spcAft>
              <a:buClrTx/>
              <a:buSzTx/>
              <a:buFont typeface="Wingdings" panose="05000000000000000000" pitchFamily="2" charset="2"/>
              <a:buChar char="Ø"/>
              <a:tabLst/>
            </a:pP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That is,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divides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if there is no remainder on division. </a:t>
            </a:r>
          </a:p>
          <a:p>
            <a:pPr marL="342900" marR="0" lvl="0" indent="-342900" algn="justLow" defTabSz="914400" rtl="0" eaLnBrk="0" fontAlgn="base" latinLnBrk="0" hangingPunct="0">
              <a:lnSpc>
                <a:spcPct val="150000"/>
              </a:lnSpc>
              <a:spcBef>
                <a:spcPct val="0"/>
              </a:spcBef>
              <a:spcAft>
                <a:spcPct val="0"/>
              </a:spcAft>
              <a:buClrTx/>
              <a:buSzTx/>
              <a:buFont typeface="Wingdings" panose="05000000000000000000" pitchFamily="2" charset="2"/>
              <a:buChar char="Ø"/>
              <a:tabLst/>
            </a:pP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The notation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is commonly used to mean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divides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Also, if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 </a:t>
            </a:r>
          </a:p>
          <a:p>
            <a:pPr marL="0" marR="0" lvl="0" indent="0" algn="justLow" defTabSz="914400" rtl="0" eaLnBrk="0" fontAlgn="base" latinLnBrk="0" hangingPunct="0">
              <a:lnSpc>
                <a:spcPct val="150000"/>
              </a:lnSpc>
              <a:spcBef>
                <a:spcPct val="0"/>
              </a:spcBef>
              <a:spcAft>
                <a:spcPct val="0"/>
              </a:spcAft>
              <a:buClrTx/>
              <a:buSzTx/>
              <a:buFontTx/>
              <a:buNone/>
              <a:tabLst/>
            </a:pP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we say that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b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is a </a:t>
            </a:r>
            <a:r>
              <a:rPr kumimoji="0" lang="en-US" altLang="en-US" sz="2400" b="1"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divisor </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of </a:t>
            </a:r>
            <a:r>
              <a:rPr kumimoji="0" lang="en-US" altLang="en-US" sz="2400" b="0" i="1"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a:t>
            </a:r>
            <a:r>
              <a:rPr kumimoji="0" lang="en-US" altLang="en-US" sz="2400" b="0" i="0" u="none" strike="noStrike" cap="none" normalizeH="0" baseline="0" dirty="0">
                <a:ln>
                  <a:noFill/>
                </a:ln>
                <a:solidFill>
                  <a:srgbClr val="231F20"/>
                </a:solidFill>
                <a:effectLst/>
                <a:latin typeface="Times New Roman" panose="02020603050405020304" pitchFamily="18" charset="0"/>
                <a:cs typeface="Times New Roman" panose="02020603050405020304" pitchFamily="18" charset="0"/>
              </a:rPr>
              <a:t>.</a:t>
            </a:r>
          </a:p>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pic>
        <p:nvPicPr>
          <p:cNvPr id="16" name="صورة 15">
            <a:extLst>
              <a:ext uri="{FF2B5EF4-FFF2-40B4-BE49-F238E27FC236}">
                <a16:creationId xmlns:a16="http://schemas.microsoft.com/office/drawing/2014/main" id="{5C1F24EE-01F9-3E42-4BCA-65BEFB9591CD}"/>
              </a:ext>
            </a:extLst>
          </p:cNvPr>
          <p:cNvPicPr>
            <a:picLocks noChangeAspect="1"/>
          </p:cNvPicPr>
          <p:nvPr/>
        </p:nvPicPr>
        <p:blipFill rotWithShape="1">
          <a:blip r:embed="rId6"/>
          <a:srcRect l="39741" t="38049" r="32317" b="54836"/>
          <a:stretch/>
        </p:blipFill>
        <p:spPr>
          <a:xfrm>
            <a:off x="3136289" y="5035008"/>
            <a:ext cx="6817812" cy="943775"/>
          </a:xfrm>
          <a:prstGeom prst="rect">
            <a:avLst/>
          </a:prstGeom>
        </p:spPr>
      </p:pic>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l">
              <a:lnSpc>
                <a:spcPct val="150000"/>
              </a:lnSpc>
            </a:pPr>
            <a:r>
              <a:rPr lang="en-US" sz="2800" b="1" i="1" dirty="0">
                <a:solidFill>
                  <a:schemeClr val="bg1"/>
                </a:solidFill>
                <a:latin typeface="Arial" panose="020B0604020202020204" pitchFamily="34" charset="0"/>
                <a:cs typeface="Arial" panose="020B0604020202020204" pitchFamily="34" charset="0"/>
              </a:rPr>
              <a:t>Divisibility and The Division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75673" y="1487115"/>
            <a:ext cx="10539044" cy="2195794"/>
          </a:xfrm>
          <a:prstGeom prst="rect">
            <a:avLst/>
          </a:prstGeom>
          <a:noFill/>
        </p:spPr>
        <p:txBody>
          <a:bodyPr wrap="square">
            <a:spAutoFit/>
          </a:bodyPr>
          <a:lstStyle/>
          <a:p>
            <a:pPr marL="342900" indent="-342900" algn="just">
              <a:lnSpc>
                <a:spcPct val="200000"/>
              </a:lnSpc>
              <a:buFont typeface="Wingdings" panose="05000000000000000000" pitchFamily="2" charset="2"/>
              <a:buChar char="Ø"/>
            </a:pPr>
            <a:r>
              <a:rPr lang="en-US" sz="2400" dirty="0">
                <a:solidFill>
                  <a:srgbClr val="231F20"/>
                </a:solidFill>
                <a:latin typeface="Times New Roman" panose="02020603050405020304" pitchFamily="18" charset="0"/>
                <a:cs typeface="Times New Roman" panose="02020603050405020304" pitchFamily="18" charset="0"/>
              </a:rPr>
              <a:t>Subsequently, we will need some simple properties of divisibility for integers, which are as follows:</a:t>
            </a:r>
          </a:p>
          <a:p>
            <a:pPr marL="342900" indent="-342900" algn="just">
              <a:lnSpc>
                <a:spcPct val="200000"/>
              </a:lnSpc>
              <a:buFont typeface="Wingdings" panose="05000000000000000000" pitchFamily="2" charset="2"/>
              <a:buChar char="Ø"/>
            </a:pPr>
            <a:endParaRPr lang="en-US" sz="2400" dirty="0">
              <a:solidFill>
                <a:srgbClr val="231F20"/>
              </a:solidFill>
              <a:latin typeface="Times New Roman" panose="02020603050405020304" pitchFamily="18" charset="0"/>
              <a:cs typeface="Times New Roman" panose="02020603050405020304" pitchFamily="18" charset="0"/>
            </a:endParaRPr>
          </a:p>
        </p:txBody>
      </p:sp>
      <p:pic>
        <p:nvPicPr>
          <p:cNvPr id="10" name="صورة 9">
            <a:extLst>
              <a:ext uri="{FF2B5EF4-FFF2-40B4-BE49-F238E27FC236}">
                <a16:creationId xmlns:a16="http://schemas.microsoft.com/office/drawing/2014/main" id="{3F26384F-44FC-2527-F621-FF80D4436498}"/>
              </a:ext>
            </a:extLst>
          </p:cNvPr>
          <p:cNvPicPr>
            <a:picLocks noChangeAspect="1"/>
          </p:cNvPicPr>
          <p:nvPr/>
        </p:nvPicPr>
        <p:blipFill rotWithShape="1">
          <a:blip r:embed="rId7"/>
          <a:srcRect l="31373" t="33577" r="29374" b="45538"/>
          <a:stretch/>
        </p:blipFill>
        <p:spPr>
          <a:xfrm>
            <a:off x="1262951" y="3097315"/>
            <a:ext cx="8281439" cy="2258903"/>
          </a:xfrm>
          <a:prstGeom prst="rect">
            <a:avLst/>
          </a:prstGeom>
        </p:spPr>
      </p:pic>
    </p:spTree>
    <p:extLst>
      <p:ext uri="{BB962C8B-B14F-4D97-AF65-F5344CB8AC3E}">
        <p14:creationId xmlns:p14="http://schemas.microsoft.com/office/powerpoint/2010/main" val="2981715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l">
              <a:lnSpc>
                <a:spcPct val="150000"/>
              </a:lnSpc>
            </a:pPr>
            <a:r>
              <a:rPr lang="en-US" sz="2800" b="1" i="1" dirty="0">
                <a:solidFill>
                  <a:schemeClr val="bg1"/>
                </a:solidFill>
                <a:latin typeface="Arial" panose="020B0604020202020204" pitchFamily="34" charset="0"/>
                <a:cs typeface="Arial" panose="020B0604020202020204" pitchFamily="34" charset="0"/>
              </a:rPr>
              <a:t>Divisibility and The Division Algorithm</a:t>
            </a:r>
          </a:p>
        </p:txBody>
      </p:sp>
      <p:pic>
        <p:nvPicPr>
          <p:cNvPr id="13" name="صورة 12">
            <a:extLst>
              <a:ext uri="{FF2B5EF4-FFF2-40B4-BE49-F238E27FC236}">
                <a16:creationId xmlns:a16="http://schemas.microsoft.com/office/drawing/2014/main" id="{D82609DB-62B3-65F0-B704-995579F696E8}"/>
              </a:ext>
            </a:extLst>
          </p:cNvPr>
          <p:cNvPicPr>
            <a:picLocks noChangeAspect="1"/>
          </p:cNvPicPr>
          <p:nvPr/>
        </p:nvPicPr>
        <p:blipFill rotWithShape="1">
          <a:blip r:embed="rId6"/>
          <a:srcRect l="30549" t="34797" r="28430" b="39464"/>
          <a:stretch/>
        </p:blipFill>
        <p:spPr>
          <a:xfrm>
            <a:off x="1193180" y="1727288"/>
            <a:ext cx="10521176" cy="3664602"/>
          </a:xfrm>
          <a:prstGeom prst="rect">
            <a:avLst/>
          </a:prstGeom>
        </p:spPr>
      </p:pic>
    </p:spTree>
    <p:extLst>
      <p:ext uri="{BB962C8B-B14F-4D97-AF65-F5344CB8AC3E}">
        <p14:creationId xmlns:p14="http://schemas.microsoft.com/office/powerpoint/2010/main" val="2179223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l">
              <a:lnSpc>
                <a:spcPct val="150000"/>
              </a:lnSpc>
            </a:pPr>
            <a:r>
              <a:rPr lang="en-US" sz="2800" b="1" i="1" dirty="0">
                <a:solidFill>
                  <a:schemeClr val="bg1"/>
                </a:solidFill>
                <a:latin typeface="Arial" panose="020B0604020202020204" pitchFamily="34" charset="0"/>
                <a:cs typeface="Arial" panose="020B0604020202020204" pitchFamily="34" charset="0"/>
              </a:rPr>
              <a:t>Divisibility and The Division Algorithm</a:t>
            </a:r>
          </a:p>
        </p:txBody>
      </p:sp>
      <p:pic>
        <p:nvPicPr>
          <p:cNvPr id="13" name="صورة 12">
            <a:extLst>
              <a:ext uri="{FF2B5EF4-FFF2-40B4-BE49-F238E27FC236}">
                <a16:creationId xmlns:a16="http://schemas.microsoft.com/office/drawing/2014/main" id="{D82609DB-62B3-65F0-B704-995579F696E8}"/>
              </a:ext>
            </a:extLst>
          </p:cNvPr>
          <p:cNvPicPr>
            <a:picLocks noChangeAspect="1"/>
          </p:cNvPicPr>
          <p:nvPr/>
        </p:nvPicPr>
        <p:blipFill rotWithShape="1">
          <a:blip r:embed="rId6"/>
          <a:srcRect l="39327" t="60591" r="31740" b="20649"/>
          <a:stretch/>
        </p:blipFill>
        <p:spPr>
          <a:xfrm>
            <a:off x="1266886" y="2071832"/>
            <a:ext cx="9750519" cy="2842524"/>
          </a:xfrm>
          <a:prstGeom prst="rect">
            <a:avLst/>
          </a:prstGeom>
        </p:spPr>
      </p:pic>
    </p:spTree>
    <p:extLst>
      <p:ext uri="{BB962C8B-B14F-4D97-AF65-F5344CB8AC3E}">
        <p14:creationId xmlns:p14="http://schemas.microsoft.com/office/powerpoint/2010/main" val="1184302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Division Algorithm</a:t>
            </a:r>
          </a:p>
        </p:txBody>
      </p:sp>
      <p:sp>
        <p:nvSpPr>
          <p:cNvPr id="10" name="مربع نص 9">
            <a:extLst>
              <a:ext uri="{FF2B5EF4-FFF2-40B4-BE49-F238E27FC236}">
                <a16:creationId xmlns:a16="http://schemas.microsoft.com/office/drawing/2014/main" id="{D43AA956-920C-6CF1-0BAA-BCF91FE0730F}"/>
              </a:ext>
            </a:extLst>
          </p:cNvPr>
          <p:cNvSpPr txBox="1"/>
          <p:nvPr/>
        </p:nvSpPr>
        <p:spPr>
          <a:xfrm>
            <a:off x="651741" y="1706345"/>
            <a:ext cx="10861894" cy="2610843"/>
          </a:xfrm>
          <a:prstGeom prst="rect">
            <a:avLst/>
          </a:prstGeom>
          <a:noFill/>
        </p:spPr>
        <p:txBody>
          <a:bodyPr wrap="square">
            <a:spAutoFit/>
          </a:bodyPr>
          <a:lstStyle/>
          <a:p>
            <a:pPr>
              <a:lnSpc>
                <a:spcPct val="150000"/>
              </a:lnSpc>
            </a:pPr>
            <a:r>
              <a:rPr lang="en-US" sz="2800" b="0" i="0" dirty="0">
                <a:solidFill>
                  <a:srgbClr val="231F20"/>
                </a:solidFill>
                <a:effectLst/>
                <a:latin typeface="times new roman" panose="02020603050405020304" pitchFamily="18" charset="0"/>
              </a:rPr>
              <a:t>Given</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any</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positive</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integer</a:t>
            </a:r>
            <a:r>
              <a:rPr lang="en-US" sz="2800" b="0" i="0" spc="-55" dirty="0">
                <a:solidFill>
                  <a:srgbClr val="231F20"/>
                </a:solidFill>
                <a:effectLst/>
                <a:latin typeface="times new roman" panose="02020603050405020304" pitchFamily="18" charset="0"/>
              </a:rPr>
              <a:t> </a:t>
            </a:r>
            <a:r>
              <a:rPr lang="en-US" sz="2800" b="0" i="1" dirty="0">
                <a:solidFill>
                  <a:srgbClr val="231F20"/>
                </a:solidFill>
                <a:effectLst/>
                <a:latin typeface="times new roman" panose="02020603050405020304" pitchFamily="18" charset="0"/>
              </a:rPr>
              <a:t>n</a:t>
            </a:r>
            <a:r>
              <a:rPr lang="en-US" sz="2800" b="0" i="1" spc="-50"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and</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any</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nonnegative</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integer</a:t>
            </a:r>
            <a:r>
              <a:rPr lang="en-US" sz="2800" b="0" i="0" spc="-55" dirty="0">
                <a:solidFill>
                  <a:srgbClr val="231F20"/>
                </a:solidFill>
                <a:effectLst/>
                <a:latin typeface="times new roman" panose="02020603050405020304" pitchFamily="18" charset="0"/>
              </a:rPr>
              <a:t> </a:t>
            </a:r>
            <a:r>
              <a:rPr lang="en-US" sz="2800" b="0" i="1" dirty="0">
                <a:solidFill>
                  <a:srgbClr val="231F20"/>
                </a:solidFill>
                <a:effectLst/>
                <a:latin typeface="times new roman" panose="02020603050405020304" pitchFamily="18" charset="0"/>
              </a:rPr>
              <a:t>a</a:t>
            </a:r>
            <a:r>
              <a:rPr lang="en-US" sz="2800" b="0" i="0" dirty="0">
                <a:solidFill>
                  <a:srgbClr val="231F20"/>
                </a:solidFill>
                <a:effectLst/>
                <a:latin typeface="times new roman" panose="02020603050405020304" pitchFamily="18" charset="0"/>
              </a:rPr>
              <a:t>,</a:t>
            </a:r>
            <a:r>
              <a:rPr lang="en-US" sz="2800" b="0" i="0" spc="-10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if</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we</a:t>
            </a:r>
            <a:r>
              <a:rPr lang="en-US" sz="2800" b="0" i="0" spc="-6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divide</a:t>
            </a:r>
            <a:r>
              <a:rPr lang="en-US" sz="2800" b="0" i="0" spc="-55" dirty="0">
                <a:solidFill>
                  <a:srgbClr val="231F20"/>
                </a:solidFill>
                <a:effectLst/>
                <a:latin typeface="times new roman" panose="02020603050405020304" pitchFamily="18" charset="0"/>
              </a:rPr>
              <a:t> </a:t>
            </a:r>
            <a:r>
              <a:rPr lang="en-US" sz="2800" b="0" i="1" dirty="0">
                <a:solidFill>
                  <a:srgbClr val="231F20"/>
                </a:solidFill>
                <a:effectLst/>
                <a:latin typeface="times new roman" panose="02020603050405020304" pitchFamily="18" charset="0"/>
              </a:rPr>
              <a:t>a</a:t>
            </a:r>
            <a:r>
              <a:rPr lang="en-US" sz="2800" b="0" i="1" spc="-50"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by</a:t>
            </a:r>
            <a:r>
              <a:rPr lang="en-US" sz="2800" b="0" i="0" spc="-55" dirty="0">
                <a:solidFill>
                  <a:srgbClr val="231F20"/>
                </a:solidFill>
                <a:effectLst/>
                <a:latin typeface="times new roman" panose="02020603050405020304" pitchFamily="18" charset="0"/>
              </a:rPr>
              <a:t> </a:t>
            </a:r>
            <a:r>
              <a:rPr lang="en-US" sz="2800" b="0" i="1" dirty="0">
                <a:solidFill>
                  <a:srgbClr val="231F20"/>
                </a:solidFill>
                <a:effectLst/>
                <a:latin typeface="times new roman" panose="02020603050405020304" pitchFamily="18" charset="0"/>
              </a:rPr>
              <a:t>n</a:t>
            </a:r>
            <a:r>
              <a:rPr lang="en-US" sz="2800" b="0" i="0" dirty="0">
                <a:solidFill>
                  <a:srgbClr val="231F20"/>
                </a:solidFill>
                <a:effectLst/>
                <a:latin typeface="times new roman" panose="02020603050405020304" pitchFamily="18" charset="0"/>
              </a:rPr>
              <a:t>,</a:t>
            </a:r>
            <a:r>
              <a:rPr lang="en-US" sz="2800" b="0" i="0" spc="-10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we get an integer quotient </a:t>
            </a:r>
            <a:r>
              <a:rPr lang="en-US" sz="2800" b="0" i="1" dirty="0">
                <a:solidFill>
                  <a:srgbClr val="231F20"/>
                </a:solidFill>
                <a:effectLst/>
                <a:latin typeface="times new roman" panose="02020603050405020304" pitchFamily="18" charset="0"/>
              </a:rPr>
              <a:t>q </a:t>
            </a:r>
            <a:r>
              <a:rPr lang="en-US" sz="2800" b="0" i="0" dirty="0">
                <a:solidFill>
                  <a:srgbClr val="231F20"/>
                </a:solidFill>
                <a:effectLst/>
                <a:latin typeface="times new roman" panose="02020603050405020304" pitchFamily="18" charset="0"/>
              </a:rPr>
              <a:t>and an integer remainder </a:t>
            </a:r>
            <a:r>
              <a:rPr lang="en-US" sz="2800" b="0" i="1" dirty="0">
                <a:solidFill>
                  <a:srgbClr val="231F20"/>
                </a:solidFill>
                <a:effectLst/>
                <a:latin typeface="times new roman" panose="02020603050405020304" pitchFamily="18" charset="0"/>
              </a:rPr>
              <a:t>r </a:t>
            </a:r>
            <a:r>
              <a:rPr lang="en-US" sz="2800" b="0" i="0" dirty="0">
                <a:solidFill>
                  <a:srgbClr val="231F20"/>
                </a:solidFill>
                <a:effectLst/>
                <a:latin typeface="times new roman" panose="02020603050405020304" pitchFamily="18" charset="0"/>
              </a:rPr>
              <a:t>that obey the following relationship:</a:t>
            </a:r>
          </a:p>
          <a:p>
            <a:pPr>
              <a:lnSpc>
                <a:spcPct val="150000"/>
              </a:lnSpc>
            </a:pPr>
            <a:endParaRPr lang="en-US" sz="2800" dirty="0"/>
          </a:p>
        </p:txBody>
      </p:sp>
      <p:pic>
        <p:nvPicPr>
          <p:cNvPr id="15" name="صورة 14">
            <a:extLst>
              <a:ext uri="{FF2B5EF4-FFF2-40B4-BE49-F238E27FC236}">
                <a16:creationId xmlns:a16="http://schemas.microsoft.com/office/drawing/2014/main" id="{CF093C68-27E2-DAF4-63D4-B60C33A7999A}"/>
              </a:ext>
            </a:extLst>
          </p:cNvPr>
          <p:cNvPicPr>
            <a:picLocks noChangeAspect="1"/>
          </p:cNvPicPr>
          <p:nvPr/>
        </p:nvPicPr>
        <p:blipFill rotWithShape="1">
          <a:blip r:embed="rId6"/>
          <a:srcRect l="38506" t="40482" r="29985" b="55202"/>
          <a:stretch/>
        </p:blipFill>
        <p:spPr>
          <a:xfrm>
            <a:off x="2102003" y="4432409"/>
            <a:ext cx="8848670" cy="681707"/>
          </a:xfrm>
          <a:prstGeom prst="rect">
            <a:avLst/>
          </a:prstGeom>
        </p:spPr>
      </p:pic>
    </p:spTree>
    <p:extLst>
      <p:ext uri="{BB962C8B-B14F-4D97-AF65-F5344CB8AC3E}">
        <p14:creationId xmlns:p14="http://schemas.microsoft.com/office/powerpoint/2010/main" val="2871240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Division Algorithm</a:t>
            </a:r>
          </a:p>
        </p:txBody>
      </p:sp>
      <p:pic>
        <p:nvPicPr>
          <p:cNvPr id="13" name="صورة 12">
            <a:extLst>
              <a:ext uri="{FF2B5EF4-FFF2-40B4-BE49-F238E27FC236}">
                <a16:creationId xmlns:a16="http://schemas.microsoft.com/office/drawing/2014/main" id="{760E1C34-5DE9-1E5D-567C-48D091FFFC9A}"/>
              </a:ext>
            </a:extLst>
          </p:cNvPr>
          <p:cNvPicPr>
            <a:picLocks noChangeAspect="1"/>
          </p:cNvPicPr>
          <p:nvPr/>
        </p:nvPicPr>
        <p:blipFill rotWithShape="1">
          <a:blip r:embed="rId6"/>
          <a:srcRect l="29497" t="17364" r="23582" b="38699"/>
          <a:stretch/>
        </p:blipFill>
        <p:spPr>
          <a:xfrm>
            <a:off x="1388327" y="1591124"/>
            <a:ext cx="9790771" cy="4213086"/>
          </a:xfrm>
          <a:prstGeom prst="rect">
            <a:avLst/>
          </a:prstGeom>
        </p:spPr>
      </p:pic>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2814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Division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مربع نص 9">
            <a:extLst>
              <a:ext uri="{FF2B5EF4-FFF2-40B4-BE49-F238E27FC236}">
                <a16:creationId xmlns:a16="http://schemas.microsoft.com/office/drawing/2014/main" id="{93270880-9BFF-0511-F446-F440AFE1C5B6}"/>
              </a:ext>
            </a:extLst>
          </p:cNvPr>
          <p:cNvSpPr txBox="1"/>
          <p:nvPr/>
        </p:nvSpPr>
        <p:spPr>
          <a:xfrm>
            <a:off x="1137423" y="1446631"/>
            <a:ext cx="10588083" cy="4467057"/>
          </a:xfrm>
          <a:prstGeom prst="rect">
            <a:avLst/>
          </a:prstGeom>
          <a:noFill/>
        </p:spPr>
        <p:txBody>
          <a:bodyPr wrap="square">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where |x | is the largest integer less than or equal to x. Equation is referred to as the division algorithm. </a:t>
            </a:r>
          </a:p>
          <a:p>
            <a:pPr algn="just">
              <a:lnSpc>
                <a:spcPct val="150000"/>
              </a:lnSpc>
            </a:pPr>
            <a:r>
              <a:rPr lang="en-US" sz="2400">
                <a:latin typeface="Times New Roman" panose="02020603050405020304" pitchFamily="18" charset="0"/>
                <a:cs typeface="Times New Roman" panose="02020603050405020304" pitchFamily="18" charset="0"/>
              </a:rPr>
              <a:t>Figure demonstrates </a:t>
            </a:r>
            <a:r>
              <a:rPr lang="en-US" sz="2400" dirty="0">
                <a:latin typeface="Times New Roman" panose="02020603050405020304" pitchFamily="18" charset="0"/>
                <a:cs typeface="Times New Roman" panose="02020603050405020304" pitchFamily="18" charset="0"/>
              </a:rPr>
              <a:t>that, given a and positive n, it is always possible to find q and r that satisfy the preceding relationship. Represent the integers on the number line; a will fall somewhere on that line (positive a is shown, a similar demonstration can be made for negative a). Starting at 0, proceed to n, 2n, up to </a:t>
            </a:r>
            <a:r>
              <a:rPr lang="en-US" sz="2400" dirty="0" err="1">
                <a:latin typeface="Times New Roman" panose="02020603050405020304" pitchFamily="18" charset="0"/>
                <a:cs typeface="Times New Roman" panose="02020603050405020304" pitchFamily="18" charset="0"/>
              </a:rPr>
              <a:t>qn</a:t>
            </a:r>
            <a:r>
              <a:rPr lang="en-US" sz="2400" dirty="0">
                <a:latin typeface="Times New Roman" panose="02020603050405020304" pitchFamily="18" charset="0"/>
                <a:cs typeface="Times New Roman" panose="02020603050405020304" pitchFamily="18" charset="0"/>
              </a:rPr>
              <a:t>, such that </a:t>
            </a:r>
            <a:r>
              <a:rPr lang="en-US" sz="2400" dirty="0" err="1">
                <a:latin typeface="Times New Roman" panose="02020603050405020304" pitchFamily="18" charset="0"/>
                <a:cs typeface="Times New Roman" panose="02020603050405020304" pitchFamily="18" charset="0"/>
              </a:rPr>
              <a:t>qn</a:t>
            </a:r>
            <a:r>
              <a:rPr lang="en-US" sz="2400" dirty="0">
                <a:latin typeface="Times New Roman" panose="02020603050405020304" pitchFamily="18" charset="0"/>
                <a:cs typeface="Times New Roman" panose="02020603050405020304" pitchFamily="18" charset="0"/>
              </a:rPr>
              <a:t> &lt;=a and(q + 1)n &gt; a. The distance from </a:t>
            </a:r>
            <a:r>
              <a:rPr lang="en-US" sz="2400" dirty="0" err="1">
                <a:latin typeface="Times New Roman" panose="02020603050405020304" pitchFamily="18" charset="0"/>
                <a:cs typeface="Times New Roman" panose="02020603050405020304" pitchFamily="18" charset="0"/>
              </a:rPr>
              <a:t>qn</a:t>
            </a:r>
            <a:r>
              <a:rPr lang="en-US" sz="2400" dirty="0">
                <a:latin typeface="Times New Roman" panose="02020603050405020304" pitchFamily="18" charset="0"/>
                <a:cs typeface="Times New Roman" panose="02020603050405020304" pitchFamily="18" charset="0"/>
              </a:rPr>
              <a:t> to a is r, and we have found the unique values of q and r. The remainder r is often referred to as a </a:t>
            </a:r>
            <a:r>
              <a:rPr lang="en-US" sz="2400" b="1" dirty="0">
                <a:latin typeface="Times New Roman" panose="02020603050405020304" pitchFamily="18" charset="0"/>
                <a:cs typeface="Times New Roman" panose="02020603050405020304" pitchFamily="18" charset="0"/>
              </a:rPr>
              <a:t>residue</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13647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Division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3" name="صورة 12">
            <a:extLst>
              <a:ext uri="{FF2B5EF4-FFF2-40B4-BE49-F238E27FC236}">
                <a16:creationId xmlns:a16="http://schemas.microsoft.com/office/drawing/2014/main" id="{23E40D49-0320-70F8-828E-5351E7A267D9}"/>
              </a:ext>
            </a:extLst>
          </p:cNvPr>
          <p:cNvPicPr>
            <a:picLocks noChangeAspect="1"/>
          </p:cNvPicPr>
          <p:nvPr/>
        </p:nvPicPr>
        <p:blipFill rotWithShape="1">
          <a:blip r:embed="rId6"/>
          <a:srcRect l="37500" t="70244" r="30396" b="23252"/>
          <a:stretch/>
        </p:blipFill>
        <p:spPr>
          <a:xfrm>
            <a:off x="838775" y="2384891"/>
            <a:ext cx="10426997" cy="1560895"/>
          </a:xfrm>
          <a:prstGeom prst="rect">
            <a:avLst/>
          </a:prstGeom>
        </p:spPr>
      </p:pic>
    </p:spTree>
    <p:extLst>
      <p:ext uri="{BB962C8B-B14F-4D97-AF65-F5344CB8AC3E}">
        <p14:creationId xmlns:p14="http://schemas.microsoft.com/office/powerpoint/2010/main" val="1299193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مربع نص 9">
            <a:extLst>
              <a:ext uri="{FF2B5EF4-FFF2-40B4-BE49-F238E27FC236}">
                <a16:creationId xmlns:a16="http://schemas.microsoft.com/office/drawing/2014/main" id="{7E99AD9A-E49F-653F-6523-4F06912C25BD}"/>
              </a:ext>
            </a:extLst>
          </p:cNvPr>
          <p:cNvSpPr txBox="1"/>
          <p:nvPr/>
        </p:nvSpPr>
        <p:spPr>
          <a:xfrm>
            <a:off x="791737" y="1506552"/>
            <a:ext cx="11050857" cy="3416448"/>
          </a:xfrm>
          <a:prstGeom prst="rect">
            <a:avLst/>
          </a:prstGeom>
          <a:noFill/>
        </p:spPr>
        <p:txBody>
          <a:bodyPr wrap="square">
            <a:spAutoFit/>
          </a:bodyPr>
          <a:lstStyle/>
          <a:p>
            <a:pPr algn="just">
              <a:lnSpc>
                <a:spcPct val="200000"/>
              </a:lnSpc>
            </a:pPr>
            <a:r>
              <a:rPr lang="en-US" sz="2800" b="0" i="0" dirty="0">
                <a:solidFill>
                  <a:srgbClr val="231F20"/>
                </a:solidFill>
                <a:effectLst/>
                <a:latin typeface="times new roman" panose="02020603050405020304" pitchFamily="18" charset="0"/>
              </a:rPr>
              <a:t>One of the </a:t>
            </a:r>
            <a:r>
              <a:rPr lang="en-US" sz="2800" b="0" i="0" spc="-15" dirty="0">
                <a:solidFill>
                  <a:srgbClr val="231F20"/>
                </a:solidFill>
                <a:effectLst/>
                <a:latin typeface="times new roman" panose="02020603050405020304" pitchFamily="18" charset="0"/>
              </a:rPr>
              <a:t>basic techniques </a:t>
            </a:r>
            <a:r>
              <a:rPr lang="en-US" sz="2800" b="0" i="0" dirty="0">
                <a:solidFill>
                  <a:srgbClr val="231F20"/>
                </a:solidFill>
                <a:effectLst/>
                <a:latin typeface="times new roman" panose="02020603050405020304" pitchFamily="18" charset="0"/>
              </a:rPr>
              <a:t>of </a:t>
            </a:r>
            <a:r>
              <a:rPr lang="en-US" sz="2800" b="0" i="0" spc="-15" dirty="0">
                <a:solidFill>
                  <a:srgbClr val="231F20"/>
                </a:solidFill>
                <a:effectLst/>
                <a:latin typeface="times new roman" panose="02020603050405020304" pitchFamily="18" charset="0"/>
              </a:rPr>
              <a:t>number theory </a:t>
            </a:r>
            <a:r>
              <a:rPr lang="en-US" sz="2800" b="0" i="0" dirty="0">
                <a:solidFill>
                  <a:srgbClr val="231F20"/>
                </a:solidFill>
                <a:effectLst/>
                <a:latin typeface="times new roman" panose="02020603050405020304" pitchFamily="18" charset="0"/>
              </a:rPr>
              <a:t>is the </a:t>
            </a:r>
            <a:r>
              <a:rPr lang="en-US" sz="2800" b="0" i="0" spc="-15" dirty="0">
                <a:solidFill>
                  <a:srgbClr val="231F20"/>
                </a:solidFill>
                <a:effectLst/>
                <a:latin typeface="times new roman" panose="02020603050405020304" pitchFamily="18" charset="0"/>
              </a:rPr>
              <a:t>Euclidean algorithm, which is a simple procedure for determining the greatest common divisor </a:t>
            </a:r>
            <a:r>
              <a:rPr lang="en-US" sz="2800" b="0" i="0" dirty="0">
                <a:solidFill>
                  <a:srgbClr val="231F20"/>
                </a:solidFill>
                <a:effectLst/>
                <a:latin typeface="times new roman" panose="02020603050405020304" pitchFamily="18" charset="0"/>
              </a:rPr>
              <a:t>of</a:t>
            </a:r>
            <a:r>
              <a:rPr lang="en-US" sz="2800" b="0" i="0" spc="-13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two</a:t>
            </a:r>
            <a:r>
              <a:rPr lang="en-US" sz="2800" b="0" i="0" spc="-135" dirty="0">
                <a:solidFill>
                  <a:srgbClr val="231F20"/>
                </a:solidFill>
                <a:effectLst/>
                <a:latin typeface="times new roman" panose="02020603050405020304" pitchFamily="18" charset="0"/>
              </a:rPr>
              <a:t> </a:t>
            </a:r>
            <a:r>
              <a:rPr lang="en-US" sz="2800" b="0" i="0" spc="-15" dirty="0">
                <a:solidFill>
                  <a:srgbClr val="231F20"/>
                </a:solidFill>
                <a:effectLst/>
                <a:latin typeface="times new roman" panose="02020603050405020304" pitchFamily="18" charset="0"/>
              </a:rPr>
              <a:t>positive</a:t>
            </a:r>
            <a:r>
              <a:rPr lang="en-US" sz="2800" b="0" i="0" spc="-135" dirty="0">
                <a:solidFill>
                  <a:srgbClr val="231F20"/>
                </a:solidFill>
                <a:effectLst/>
                <a:latin typeface="times new roman" panose="02020603050405020304" pitchFamily="18" charset="0"/>
              </a:rPr>
              <a:t> </a:t>
            </a:r>
            <a:r>
              <a:rPr lang="en-US" sz="2800" b="0" i="0" spc="-20" dirty="0">
                <a:solidFill>
                  <a:srgbClr val="231F20"/>
                </a:solidFill>
                <a:effectLst/>
                <a:latin typeface="times new roman" panose="02020603050405020304" pitchFamily="18" charset="0"/>
              </a:rPr>
              <a:t>integers. </a:t>
            </a:r>
            <a:r>
              <a:rPr lang="en-US" sz="2800" b="0" i="0" dirty="0">
                <a:solidFill>
                  <a:srgbClr val="231F20"/>
                </a:solidFill>
                <a:effectLst/>
                <a:latin typeface="times new roman" panose="02020603050405020304" pitchFamily="18" charset="0"/>
              </a:rPr>
              <a:t>First, we need a simple definition: </a:t>
            </a:r>
            <a:r>
              <a:rPr lang="en-US" sz="2800" b="0" i="0" spc="-35" dirty="0">
                <a:solidFill>
                  <a:srgbClr val="231F20"/>
                </a:solidFill>
                <a:effectLst/>
                <a:latin typeface="times new roman" panose="02020603050405020304" pitchFamily="18" charset="0"/>
              </a:rPr>
              <a:t>Two </a:t>
            </a:r>
            <a:r>
              <a:rPr lang="en-US" sz="2800" b="0" i="0" dirty="0">
                <a:solidFill>
                  <a:srgbClr val="231F20"/>
                </a:solidFill>
                <a:effectLst/>
                <a:latin typeface="times new roman" panose="02020603050405020304" pitchFamily="18" charset="0"/>
              </a:rPr>
              <a:t>integers are </a:t>
            </a:r>
            <a:r>
              <a:rPr lang="en-US" sz="2800" b="1" i="0" dirty="0">
                <a:solidFill>
                  <a:srgbClr val="231F20"/>
                </a:solidFill>
                <a:effectLst/>
                <a:latin typeface="times new roman" panose="02020603050405020304" pitchFamily="18" charset="0"/>
              </a:rPr>
              <a:t>relatively prime </a:t>
            </a:r>
            <a:r>
              <a:rPr lang="en-US" sz="2800" b="0" i="0" dirty="0">
                <a:solidFill>
                  <a:srgbClr val="231F20"/>
                </a:solidFill>
                <a:effectLst/>
                <a:latin typeface="times new roman" panose="02020603050405020304" pitchFamily="18" charset="0"/>
              </a:rPr>
              <a:t>if their only </a:t>
            </a:r>
            <a:r>
              <a:rPr lang="en-US" sz="2800" b="0" i="0" spc="-15" dirty="0">
                <a:solidFill>
                  <a:srgbClr val="231F20"/>
                </a:solidFill>
                <a:effectLst/>
                <a:latin typeface="times new roman" panose="02020603050405020304" pitchFamily="18" charset="0"/>
              </a:rPr>
              <a:t>common</a:t>
            </a:r>
            <a:r>
              <a:rPr lang="en-US" sz="2800" b="0" i="0" spc="-115" dirty="0">
                <a:solidFill>
                  <a:srgbClr val="231F20"/>
                </a:solidFill>
                <a:effectLst/>
                <a:latin typeface="times new roman" panose="02020603050405020304" pitchFamily="18" charset="0"/>
              </a:rPr>
              <a:t> </a:t>
            </a:r>
            <a:r>
              <a:rPr lang="en-US" sz="2800" b="0" i="0" spc="-15" dirty="0">
                <a:solidFill>
                  <a:srgbClr val="231F20"/>
                </a:solidFill>
                <a:effectLst/>
                <a:latin typeface="times new roman" panose="02020603050405020304" pitchFamily="18" charset="0"/>
              </a:rPr>
              <a:t>positive</a:t>
            </a:r>
            <a:r>
              <a:rPr lang="en-US" sz="2800" b="0" i="0" spc="-115" dirty="0">
                <a:solidFill>
                  <a:srgbClr val="231F20"/>
                </a:solidFill>
                <a:effectLst/>
                <a:latin typeface="times new roman" panose="02020603050405020304" pitchFamily="18" charset="0"/>
              </a:rPr>
              <a:t> </a:t>
            </a:r>
            <a:r>
              <a:rPr lang="en-US" sz="2800" b="0" i="0" spc="-15" dirty="0">
                <a:solidFill>
                  <a:srgbClr val="231F20"/>
                </a:solidFill>
                <a:effectLst/>
                <a:latin typeface="times new roman" panose="02020603050405020304" pitchFamily="18" charset="0"/>
              </a:rPr>
              <a:t>integer</a:t>
            </a:r>
            <a:r>
              <a:rPr lang="en-US" sz="2800" b="0" i="0" spc="-115" dirty="0">
                <a:solidFill>
                  <a:srgbClr val="231F20"/>
                </a:solidFill>
                <a:effectLst/>
                <a:latin typeface="times new roman" panose="02020603050405020304" pitchFamily="18" charset="0"/>
              </a:rPr>
              <a:t> </a:t>
            </a:r>
            <a:r>
              <a:rPr lang="en-US" sz="2800" b="0" i="0" spc="-15" dirty="0">
                <a:solidFill>
                  <a:srgbClr val="231F20"/>
                </a:solidFill>
                <a:effectLst/>
                <a:latin typeface="times new roman" panose="02020603050405020304" pitchFamily="18" charset="0"/>
              </a:rPr>
              <a:t>factor</a:t>
            </a:r>
            <a:r>
              <a:rPr lang="en-US" sz="2800" b="0" i="0" spc="-115" dirty="0">
                <a:solidFill>
                  <a:srgbClr val="231F20"/>
                </a:solidFill>
                <a:effectLst/>
                <a:latin typeface="times new roman" panose="02020603050405020304" pitchFamily="18" charset="0"/>
              </a:rPr>
              <a:t> </a:t>
            </a:r>
            <a:r>
              <a:rPr lang="en-US" sz="2800" b="0" i="0" dirty="0">
                <a:solidFill>
                  <a:srgbClr val="231F20"/>
                </a:solidFill>
                <a:effectLst/>
                <a:latin typeface="times new roman" panose="02020603050405020304" pitchFamily="18" charset="0"/>
              </a:rPr>
              <a:t>is</a:t>
            </a:r>
            <a:r>
              <a:rPr lang="en-US" sz="2800" b="0" i="0" spc="-115" dirty="0">
                <a:solidFill>
                  <a:srgbClr val="231F20"/>
                </a:solidFill>
                <a:effectLst/>
                <a:latin typeface="times new roman" panose="02020603050405020304" pitchFamily="18" charset="0"/>
              </a:rPr>
              <a:t> </a:t>
            </a:r>
            <a:r>
              <a:rPr lang="en-US" sz="2800" b="0" i="0" spc="-15" dirty="0">
                <a:solidFill>
                  <a:srgbClr val="231F20"/>
                </a:solidFill>
                <a:effectLst/>
                <a:latin typeface="times new roman" panose="02020603050405020304" pitchFamily="18" charset="0"/>
              </a:rPr>
              <a:t>1.</a:t>
            </a:r>
            <a:endParaRPr lang="en-US" sz="2800" dirty="0"/>
          </a:p>
        </p:txBody>
      </p:sp>
    </p:spTree>
    <p:extLst>
      <p:ext uri="{BB962C8B-B14F-4D97-AF65-F5344CB8AC3E}">
        <p14:creationId xmlns:p14="http://schemas.microsoft.com/office/powerpoint/2010/main" val="1708939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786161" y="1591124"/>
            <a:ext cx="10905893" cy="4616648"/>
          </a:xfrm>
          <a:prstGeom prst="rect">
            <a:avLst/>
          </a:prstGeom>
          <a:noFill/>
        </p:spPr>
        <p:txBody>
          <a:bodyPr wrap="square">
            <a:spAutoFit/>
          </a:bodyPr>
          <a:lstStyle/>
          <a:p>
            <a:r>
              <a:rPr lang="en-US" sz="2800" b="1" i="1" u="sng" dirty="0">
                <a:latin typeface="Times New Roman" panose="02020603050405020304" pitchFamily="18" charset="0"/>
                <a:cs typeface="Times New Roman" panose="02020603050405020304" pitchFamily="18" charset="0"/>
              </a:rPr>
              <a:t>Greatest Common Divisor</a:t>
            </a:r>
          </a:p>
          <a:p>
            <a:endParaRPr lang="en-US" sz="2800" b="1" i="1" u="sng" dirty="0">
              <a:latin typeface="Times New Roman" panose="02020603050405020304" pitchFamily="18" charset="0"/>
              <a:cs typeface="Times New Roman" panose="02020603050405020304" pitchFamily="18" charset="0"/>
            </a:endParaRPr>
          </a:p>
          <a:p>
            <a:pPr>
              <a:lnSpc>
                <a:spcPct val="150000"/>
              </a:lnSpc>
            </a:pPr>
            <a:r>
              <a:rPr lang="en-US" sz="2800" dirty="0">
                <a:latin typeface="Times New Roman" panose="02020603050405020304" pitchFamily="18" charset="0"/>
                <a:cs typeface="Times New Roman" panose="02020603050405020304" pitchFamily="18" charset="0"/>
              </a:rPr>
              <a:t>Recall that nonzero b is defined to be a divisor of a if a = mb for some m, where a, b, and m are integers. We will use the notation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(a, b) to mean the greatest common divisor of a and b. The greatest common divisor of a and b is the largest integer that divides both a and b. We also define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(0, 0) = 0.</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972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38200" y="1670787"/>
            <a:ext cx="10905893" cy="3108543"/>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More formally, the positive integer c is said to be the greatest common divisor of a and b if:</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1. c is a divisor of a and of  b.</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2. Any divisor of a and b is a divisor of c. An equivalent definition is the  following:</a:t>
            </a:r>
          </a:p>
        </p:txBody>
      </p:sp>
    </p:spTree>
    <p:extLst>
      <p:ext uri="{BB962C8B-B14F-4D97-AF65-F5344CB8AC3E}">
        <p14:creationId xmlns:p14="http://schemas.microsoft.com/office/powerpoint/2010/main" val="84065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38200" y="1670787"/>
            <a:ext cx="10905893" cy="3246530"/>
          </a:xfrm>
          <a:prstGeom prst="rect">
            <a:avLst/>
          </a:prstGeom>
          <a:noFill/>
        </p:spPr>
        <p:txBody>
          <a:bodyPr wrap="square">
            <a:spAutoFit/>
          </a:bodyPr>
          <a:lstStyle/>
          <a:p>
            <a:pPr algn="ctr">
              <a:lnSpc>
                <a:spcPct val="150000"/>
              </a:lnSpc>
            </a:pP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  max[k, such that k | a and k |  b]</a:t>
            </a:r>
          </a:p>
          <a:p>
            <a:pPr algn="ctr">
              <a:lnSpc>
                <a:spcPct val="150000"/>
              </a:lnSpc>
            </a:pPr>
            <a:r>
              <a:rPr lang="en-US" sz="2800" i="1" dirty="0">
                <a:solidFill>
                  <a:srgbClr val="FF0000"/>
                </a:solidFill>
                <a:latin typeface="Times New Roman" panose="02020603050405020304" pitchFamily="18" charset="0"/>
                <a:cs typeface="Times New Roman" panose="02020603050405020304" pitchFamily="18" charset="0"/>
              </a:rPr>
              <a:t>Because we require that the greatest common divisor be positive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-a, b)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-a,-b). </a:t>
            </a:r>
          </a:p>
          <a:p>
            <a:pPr algn="ctr">
              <a:lnSpc>
                <a:spcPct val="150000"/>
              </a:lnSpc>
            </a:pPr>
            <a:r>
              <a:rPr lang="en-US" sz="2800" dirty="0">
                <a:latin typeface="Times New Roman" panose="02020603050405020304" pitchFamily="18" charset="0"/>
                <a:cs typeface="Times New Roman" panose="02020603050405020304" pitchFamily="18" charset="0"/>
              </a:rPr>
              <a:t>In general,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 a | , | b | ).</a:t>
            </a:r>
          </a:p>
          <a:p>
            <a:pPr algn="ctr">
              <a:lnSpc>
                <a:spcPct val="150000"/>
              </a:lnSpc>
            </a:pP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(60, 24)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(60, -24)  = 12</a:t>
            </a:r>
          </a:p>
        </p:txBody>
      </p:sp>
    </p:spTree>
    <p:extLst>
      <p:ext uri="{BB962C8B-B14F-4D97-AF65-F5344CB8AC3E}">
        <p14:creationId xmlns:p14="http://schemas.microsoft.com/office/powerpoint/2010/main" val="50829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393316"/>
            <a:ext cx="10905893" cy="453919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Also, because all nonzero integers divide 0, we have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0)  =     | a | .</a:t>
            </a:r>
          </a:p>
          <a:p>
            <a:pPr algn="just">
              <a:lnSpc>
                <a:spcPct val="150000"/>
              </a:lnSpc>
            </a:pPr>
            <a:r>
              <a:rPr lang="en-US" sz="2800" dirty="0">
                <a:latin typeface="Times New Roman" panose="02020603050405020304" pitchFamily="18" charset="0"/>
                <a:cs typeface="Times New Roman" panose="02020603050405020304" pitchFamily="18" charset="0"/>
              </a:rPr>
              <a:t>We stated that two integers a and b are relatively prime if their only common positive integer factor is 1. This is equivalent to saying that a and b are relatively prime if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(a, b)  = 1.</a:t>
            </a:r>
          </a:p>
          <a:p>
            <a:pPr algn="just">
              <a:lnSpc>
                <a:spcPct val="150000"/>
              </a:lnSpc>
            </a:pPr>
            <a:r>
              <a:rPr lang="en-US" sz="2800" dirty="0">
                <a:latin typeface="Times New Roman" panose="02020603050405020304" pitchFamily="18" charset="0"/>
                <a:cs typeface="Times New Roman" panose="02020603050405020304" pitchFamily="18" charset="0"/>
              </a:rPr>
              <a:t>8 and 15 are relatively prime because the positive divisors of 8 are 1, 2, 4, and 8, and the positive divisors of 15 are 1, 3, 5, and 15. So 1 is the only integer on both lists.</a:t>
            </a:r>
          </a:p>
        </p:txBody>
      </p:sp>
    </p:spTree>
    <p:extLst>
      <p:ext uri="{BB962C8B-B14F-4D97-AF65-F5344CB8AC3E}">
        <p14:creationId xmlns:p14="http://schemas.microsoft.com/office/powerpoint/2010/main" val="1958123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393316"/>
            <a:ext cx="10905893" cy="4539191"/>
          </a:xfrm>
          <a:prstGeom prst="rect">
            <a:avLst/>
          </a:prstGeom>
          <a:noFill/>
        </p:spPr>
        <p:txBody>
          <a:bodyPr wrap="square">
            <a:spAutoFit/>
          </a:bodyPr>
          <a:lstStyle/>
          <a:p>
            <a:pPr algn="just">
              <a:lnSpc>
                <a:spcPct val="150000"/>
              </a:lnSpc>
            </a:pPr>
            <a:r>
              <a:rPr lang="en-US" sz="2800" b="1" i="1" u="sng" dirty="0">
                <a:latin typeface="Times New Roman" panose="02020603050405020304" pitchFamily="18" charset="0"/>
                <a:cs typeface="Times New Roman" panose="02020603050405020304" pitchFamily="18" charset="0"/>
              </a:rPr>
              <a:t>Finding the Greatest Common Divisor</a:t>
            </a:r>
          </a:p>
          <a:p>
            <a:pPr algn="just">
              <a:lnSpc>
                <a:spcPct val="150000"/>
              </a:lnSpc>
            </a:pPr>
            <a:r>
              <a:rPr lang="en-US" sz="2800" dirty="0">
                <a:latin typeface="Times New Roman" panose="02020603050405020304" pitchFamily="18" charset="0"/>
                <a:cs typeface="Times New Roman" panose="02020603050405020304" pitchFamily="18" charset="0"/>
              </a:rPr>
              <a:t>We now describe an algorithm credited to Euclid for easily finding the greatest common divisor of two integers. This algorithm has significance subsequently in this chapter. Suppose we have integers a, b such that d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Because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 | a | , | b | )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there is no harm in assuming a  &gt;= b  &gt; 0. Now dividing a by b and applying the division algorithm, we can state:</a:t>
            </a:r>
          </a:p>
        </p:txBody>
      </p:sp>
    </p:spTree>
    <p:extLst>
      <p:ext uri="{BB962C8B-B14F-4D97-AF65-F5344CB8AC3E}">
        <p14:creationId xmlns:p14="http://schemas.microsoft.com/office/powerpoint/2010/main" val="82567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0" name="صورة 9">
            <a:extLst>
              <a:ext uri="{FF2B5EF4-FFF2-40B4-BE49-F238E27FC236}">
                <a16:creationId xmlns:a16="http://schemas.microsoft.com/office/drawing/2014/main" id="{1E088059-5F1C-56E8-AB54-0E645117971C}"/>
              </a:ext>
            </a:extLst>
          </p:cNvPr>
          <p:cNvPicPr>
            <a:picLocks noChangeAspect="1"/>
          </p:cNvPicPr>
          <p:nvPr/>
        </p:nvPicPr>
        <p:blipFill rotWithShape="1">
          <a:blip r:embed="rId6"/>
          <a:srcRect l="22134" t="29756" r="11646" b="23984"/>
          <a:stretch/>
        </p:blipFill>
        <p:spPr>
          <a:xfrm>
            <a:off x="1419634" y="1609572"/>
            <a:ext cx="10235627" cy="4337102"/>
          </a:xfrm>
          <a:prstGeom prst="rect">
            <a:avLst/>
          </a:prstGeom>
        </p:spPr>
      </p:pic>
      <p:sp>
        <p:nvSpPr>
          <p:cNvPr id="13" name="مستطيل 12">
            <a:extLst>
              <a:ext uri="{FF2B5EF4-FFF2-40B4-BE49-F238E27FC236}">
                <a16:creationId xmlns:a16="http://schemas.microsoft.com/office/drawing/2014/main" id="{9514EF02-A4E9-573B-7322-86CD98D68E85}"/>
              </a:ext>
            </a:extLst>
          </p:cNvPr>
          <p:cNvSpPr/>
          <p:nvPr/>
        </p:nvSpPr>
        <p:spPr>
          <a:xfrm>
            <a:off x="10121590" y="1619868"/>
            <a:ext cx="1232210" cy="44954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مستطيل 16">
            <a:extLst>
              <a:ext uri="{FF2B5EF4-FFF2-40B4-BE49-F238E27FC236}">
                <a16:creationId xmlns:a16="http://schemas.microsoft.com/office/drawing/2014/main" id="{C2020143-0061-F2BF-305F-3B2D599E978E}"/>
              </a:ext>
            </a:extLst>
          </p:cNvPr>
          <p:cNvSpPr/>
          <p:nvPr/>
        </p:nvSpPr>
        <p:spPr>
          <a:xfrm>
            <a:off x="4608286" y="3214339"/>
            <a:ext cx="3858322" cy="429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We Need to answer this question</a:t>
            </a:r>
          </a:p>
        </p:txBody>
      </p:sp>
    </p:spTree>
    <p:extLst>
      <p:ext uri="{BB962C8B-B14F-4D97-AF65-F5344CB8AC3E}">
        <p14:creationId xmlns:p14="http://schemas.microsoft.com/office/powerpoint/2010/main" val="452364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0" name="صورة 9">
            <a:extLst>
              <a:ext uri="{FF2B5EF4-FFF2-40B4-BE49-F238E27FC236}">
                <a16:creationId xmlns:a16="http://schemas.microsoft.com/office/drawing/2014/main" id="{CD6FF3AB-4F24-25F6-8832-E114F11FA955}"/>
              </a:ext>
            </a:extLst>
          </p:cNvPr>
          <p:cNvPicPr>
            <a:picLocks noChangeAspect="1"/>
          </p:cNvPicPr>
          <p:nvPr/>
        </p:nvPicPr>
        <p:blipFill rotWithShape="1">
          <a:blip r:embed="rId6"/>
          <a:srcRect l="20951" t="16457" r="10681" b="34519"/>
          <a:stretch/>
        </p:blipFill>
        <p:spPr>
          <a:xfrm>
            <a:off x="1527717" y="1591124"/>
            <a:ext cx="9322420" cy="3917855"/>
          </a:xfrm>
          <a:prstGeom prst="rect">
            <a:avLst/>
          </a:prstGeom>
        </p:spPr>
      </p:pic>
      <p:sp>
        <p:nvSpPr>
          <p:cNvPr id="13" name="شكل بيضاوي 12">
            <a:extLst>
              <a:ext uri="{FF2B5EF4-FFF2-40B4-BE49-F238E27FC236}">
                <a16:creationId xmlns:a16="http://schemas.microsoft.com/office/drawing/2014/main" id="{081FBB10-55D2-D13D-6E37-56434E7234B0}"/>
              </a:ext>
            </a:extLst>
          </p:cNvPr>
          <p:cNvSpPr/>
          <p:nvPr/>
        </p:nvSpPr>
        <p:spPr>
          <a:xfrm>
            <a:off x="9640230" y="3721281"/>
            <a:ext cx="763858" cy="466001"/>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866564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882043"/>
            <a:ext cx="10905893" cy="3246530"/>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At each iteration, we have d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a:t>
            </a:r>
            <a:r>
              <a:rPr lang="en-US" sz="2800" dirty="0">
                <a:latin typeface="Times New Roman" panose="02020603050405020304" pitchFamily="18" charset="0"/>
                <a:cs typeface="Times New Roman" panose="02020603050405020304" pitchFamily="18" charset="0"/>
              </a:rPr>
              <a:t> + 1) until finally d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0) =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Thus, we can find the greatest common divisor of two integers by repetitive application of the division algorithm. This scheme is known as the Euclidean algorithm.</a:t>
            </a:r>
          </a:p>
          <a:p>
            <a:pPr algn="just">
              <a:lnSpc>
                <a:spcPct val="150000"/>
              </a:lnSpc>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6212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539738"/>
            <a:ext cx="10905893" cy="389286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We have essentially argued from the top down that the final result is the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 We  can also argue from the bottom up. The  first step is  to  show that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divides  a  and  b. It  follows  from  the  last  division  in  Equation  (4.3) that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divides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- 1. The  next to last division shows  that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divides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 2 because it divides both terms on the right. Successively, one sees that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divides all </a:t>
            </a:r>
            <a:r>
              <a:rPr lang="en-US" sz="2800" dirty="0" err="1">
                <a:latin typeface="Times New Roman" panose="02020603050405020304" pitchFamily="18" charset="0"/>
                <a:cs typeface="Times New Roman" panose="02020603050405020304" pitchFamily="18" charset="0"/>
              </a:rPr>
              <a:t>ri’s</a:t>
            </a:r>
            <a:r>
              <a:rPr lang="en-US" sz="2800" dirty="0">
                <a:latin typeface="Times New Roman" panose="02020603050405020304" pitchFamily="18" charset="0"/>
                <a:cs typeface="Times New Roman" panose="02020603050405020304" pitchFamily="18" charset="0"/>
              </a:rPr>
              <a:t> and finally a and b. </a:t>
            </a:r>
          </a:p>
        </p:txBody>
      </p:sp>
    </p:spTree>
    <p:extLst>
      <p:ext uri="{BB962C8B-B14F-4D97-AF65-F5344CB8AC3E}">
        <p14:creationId xmlns:p14="http://schemas.microsoft.com/office/powerpoint/2010/main" val="33997798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736799"/>
            <a:ext cx="10905893" cy="2600199"/>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If we take any arbitrary integer that divides a and b, it must also divide r1, as explained previously. We can follow the sequence of equations in Equation down and show that c  must divide all  </a:t>
            </a:r>
            <a:r>
              <a:rPr lang="en-US" sz="2800" dirty="0" err="1">
                <a:latin typeface="Times New Roman" panose="02020603050405020304" pitchFamily="18" charset="0"/>
                <a:cs typeface="Times New Roman" panose="02020603050405020304" pitchFamily="18" charset="0"/>
              </a:rPr>
              <a:t>ri’s</a:t>
            </a:r>
            <a:r>
              <a:rPr lang="en-US" sz="2800" dirty="0">
                <a:latin typeface="Times New Roman" panose="02020603050405020304" pitchFamily="18" charset="0"/>
                <a:cs typeface="Times New Roman" panose="02020603050405020304" pitchFamily="18" charset="0"/>
              </a:rPr>
              <a:t>. Therefore c  must divide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so  that   </a:t>
            </a:r>
            <a:r>
              <a:rPr lang="en-US" sz="2800" dirty="0" err="1">
                <a:latin typeface="Times New Roman" panose="02020603050405020304" pitchFamily="18" charset="0"/>
                <a:cs typeface="Times New Roman" panose="02020603050405020304" pitchFamily="18" charset="0"/>
              </a:rPr>
              <a:t>rn</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gcd</a:t>
            </a:r>
            <a:r>
              <a:rPr lang="en-US" sz="2800" dirty="0">
                <a:latin typeface="Times New Roman" panose="02020603050405020304" pitchFamily="18" charset="0"/>
                <a:cs typeface="Times New Roman" panose="02020603050405020304" pitchFamily="18" charset="0"/>
              </a:rPr>
              <a:t>(a, b).</a:t>
            </a:r>
          </a:p>
        </p:txBody>
      </p:sp>
    </p:spTree>
    <p:extLst>
      <p:ext uri="{BB962C8B-B14F-4D97-AF65-F5344CB8AC3E}">
        <p14:creationId xmlns:p14="http://schemas.microsoft.com/office/powerpoint/2010/main" val="2720236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343591"/>
            <a:ext cx="10905893" cy="498663"/>
          </a:xfrm>
          <a:prstGeom prst="rect">
            <a:avLst/>
          </a:prstGeom>
          <a:noFill/>
        </p:spPr>
        <p:txBody>
          <a:bodyPr wrap="square">
            <a:spAutoFit/>
          </a:bodyPr>
          <a:lstStyle/>
          <a:p>
            <a:pPr algn="just">
              <a:lnSpc>
                <a:spcPct val="150000"/>
              </a:lnSpc>
            </a:pPr>
            <a:r>
              <a:rPr lang="en-US" sz="2000" b="1" i="1" dirty="0">
                <a:solidFill>
                  <a:srgbClr val="231F20"/>
                </a:solidFill>
                <a:effectLst/>
                <a:latin typeface="times new roman" panose="02020603050405020304" pitchFamily="18" charset="0"/>
              </a:rPr>
              <a:t>Let</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us</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now</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look</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at</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an</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example</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with</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relatively</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large</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numbers</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to</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see</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the</a:t>
            </a:r>
            <a:r>
              <a:rPr lang="en-US" sz="2000" b="1" i="1" spc="-45"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power of</a:t>
            </a:r>
            <a:r>
              <a:rPr lang="en-US" sz="2000" b="1" i="1" spc="-120"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this</a:t>
            </a:r>
            <a:r>
              <a:rPr lang="en-US" sz="2000" b="1" i="1" spc="-120" dirty="0">
                <a:solidFill>
                  <a:srgbClr val="231F20"/>
                </a:solidFill>
                <a:effectLst/>
                <a:latin typeface="times new roman" panose="02020603050405020304" pitchFamily="18" charset="0"/>
              </a:rPr>
              <a:t> </a:t>
            </a:r>
            <a:r>
              <a:rPr lang="en-US" sz="2000" b="1" i="1" dirty="0">
                <a:solidFill>
                  <a:srgbClr val="231F20"/>
                </a:solidFill>
                <a:effectLst/>
                <a:latin typeface="times new roman" panose="02020603050405020304" pitchFamily="18" charset="0"/>
              </a:rPr>
              <a:t>algorithm:</a:t>
            </a:r>
            <a:endParaRPr lang="en-US" sz="2000" b="1" i="1" dirty="0">
              <a:latin typeface="Times New Roman" panose="02020603050405020304" pitchFamily="18" charset="0"/>
              <a:cs typeface="Times New Roman" panose="02020603050405020304" pitchFamily="18" charset="0"/>
            </a:endParaRPr>
          </a:p>
        </p:txBody>
      </p:sp>
      <p:pic>
        <p:nvPicPr>
          <p:cNvPr id="10" name="صورة 9">
            <a:extLst>
              <a:ext uri="{FF2B5EF4-FFF2-40B4-BE49-F238E27FC236}">
                <a16:creationId xmlns:a16="http://schemas.microsoft.com/office/drawing/2014/main" id="{1B627C89-5C2B-C157-8BC4-BED4E9599075}"/>
              </a:ext>
            </a:extLst>
          </p:cNvPr>
          <p:cNvPicPr>
            <a:picLocks noChangeAspect="1"/>
          </p:cNvPicPr>
          <p:nvPr/>
        </p:nvPicPr>
        <p:blipFill rotWithShape="1">
          <a:blip r:embed="rId6"/>
          <a:srcRect l="34755" t="26931" r="27379" b="28341"/>
          <a:stretch/>
        </p:blipFill>
        <p:spPr>
          <a:xfrm>
            <a:off x="2854711" y="1886348"/>
            <a:ext cx="7337503" cy="4126891"/>
          </a:xfrm>
          <a:prstGeom prst="rect">
            <a:avLst/>
          </a:prstGeom>
        </p:spPr>
      </p:pic>
    </p:spTree>
    <p:extLst>
      <p:ext uri="{BB962C8B-B14F-4D97-AF65-F5344CB8AC3E}">
        <p14:creationId xmlns:p14="http://schemas.microsoft.com/office/powerpoint/2010/main" val="1436877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13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The Euclidean Algorithm</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3" name="صورة 12">
            <a:extLst>
              <a:ext uri="{FF2B5EF4-FFF2-40B4-BE49-F238E27FC236}">
                <a16:creationId xmlns:a16="http://schemas.microsoft.com/office/drawing/2014/main" id="{763BD69A-40CA-B351-D7E5-D71A00EFD8AC}"/>
              </a:ext>
            </a:extLst>
          </p:cNvPr>
          <p:cNvPicPr>
            <a:picLocks noChangeAspect="1"/>
          </p:cNvPicPr>
          <p:nvPr/>
        </p:nvPicPr>
        <p:blipFill rotWithShape="1">
          <a:blip r:embed="rId6"/>
          <a:srcRect l="37043" t="25935" r="29756" b="43252"/>
          <a:stretch/>
        </p:blipFill>
        <p:spPr>
          <a:xfrm>
            <a:off x="2541771" y="2214821"/>
            <a:ext cx="8079764" cy="3577599"/>
          </a:xfrm>
          <a:prstGeom prst="rect">
            <a:avLst/>
          </a:prstGeom>
        </p:spPr>
      </p:pic>
      <p:sp>
        <p:nvSpPr>
          <p:cNvPr id="15" name="TextBox 6">
            <a:extLst>
              <a:ext uri="{FF2B5EF4-FFF2-40B4-BE49-F238E27FC236}">
                <a16:creationId xmlns:a16="http://schemas.microsoft.com/office/drawing/2014/main" id="{37598DE9-46DF-7BBB-9C82-95D3A2BBFA0D}"/>
              </a:ext>
            </a:extLst>
          </p:cNvPr>
          <p:cNvSpPr txBox="1"/>
          <p:nvPr/>
        </p:nvSpPr>
        <p:spPr>
          <a:xfrm>
            <a:off x="2566507" y="1439759"/>
            <a:ext cx="7476991" cy="658835"/>
          </a:xfrm>
          <a:prstGeom prst="rect">
            <a:avLst/>
          </a:prstGeom>
          <a:noFill/>
        </p:spPr>
        <p:txBody>
          <a:bodyPr wrap="square" rtlCol="0">
            <a:spAutoFit/>
          </a:bodyPr>
          <a:lstStyle/>
          <a:p>
            <a:pPr marL="57150" algn="ctr">
              <a:lnSpc>
                <a:spcPct val="150000"/>
              </a:lnSpc>
            </a:pPr>
            <a:r>
              <a:rPr lang="en-US" sz="2800" b="1" i="1" dirty="0">
                <a:solidFill>
                  <a:schemeClr val="accent2">
                    <a:lumMod val="75000"/>
                  </a:schemeClr>
                </a:solidFill>
                <a:latin typeface="Arial" panose="020B0604020202020204" pitchFamily="34" charset="0"/>
                <a:cs typeface="Arial" panose="020B0604020202020204" pitchFamily="34" charset="0"/>
              </a:rPr>
              <a:t>Euclidean Algorithm Example</a:t>
            </a:r>
          </a:p>
        </p:txBody>
      </p:sp>
    </p:spTree>
    <p:extLst>
      <p:ext uri="{BB962C8B-B14F-4D97-AF65-F5344CB8AC3E}">
        <p14:creationId xmlns:p14="http://schemas.microsoft.com/office/powerpoint/2010/main" val="129949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871654" y="1393316"/>
            <a:ext cx="10905893" cy="9063507"/>
          </a:xfrm>
          <a:prstGeom prst="rect">
            <a:avLst/>
          </a:prstGeom>
          <a:noFill/>
        </p:spPr>
        <p:txBody>
          <a:bodyPr wrap="square">
            <a:spAutoFit/>
          </a:bodyPr>
          <a:lstStyle/>
          <a:p>
            <a:pPr algn="just">
              <a:lnSpc>
                <a:spcPct val="150000"/>
              </a:lnSpc>
            </a:pPr>
            <a:r>
              <a:rPr lang="en-US" sz="2800" b="1" i="1" dirty="0">
                <a:latin typeface="Times New Roman" panose="02020603050405020304" pitchFamily="18" charset="0"/>
                <a:cs typeface="Times New Roman" panose="02020603050405020304" pitchFamily="18" charset="0"/>
              </a:rPr>
              <a:t>The Modulus</a:t>
            </a:r>
          </a:p>
          <a:p>
            <a:pPr algn="just">
              <a:lnSpc>
                <a:spcPct val="150000"/>
              </a:lnSpc>
            </a:pPr>
            <a:r>
              <a:rPr lang="en-US" sz="2800" dirty="0">
                <a:latin typeface="Times New Roman" panose="02020603050405020304" pitchFamily="18" charset="0"/>
                <a:cs typeface="Times New Roman" panose="02020603050405020304" pitchFamily="18" charset="0"/>
              </a:rPr>
              <a:t>If a is an integer and n is a positive integer, we define a mod n to be the remainder when a is divided by n. The integer n is called the modulus. Thus, for any integer a, we can rewrite Equation as  follows:</a:t>
            </a:r>
          </a:p>
          <a:p>
            <a:pPr algn="just">
              <a:lnSpc>
                <a:spcPct val="150000"/>
              </a:lnSpc>
            </a:pPr>
            <a:r>
              <a:rPr lang="en-US" sz="2800" dirty="0">
                <a:latin typeface="Times New Roman" panose="02020603050405020304" pitchFamily="18" charset="0"/>
                <a:cs typeface="Times New Roman" panose="02020603050405020304" pitchFamily="18" charset="0"/>
              </a:rPr>
              <a:t>a  = </a:t>
            </a:r>
            <a:r>
              <a:rPr lang="en-US" sz="2800" dirty="0" err="1">
                <a:latin typeface="Times New Roman" panose="02020603050405020304" pitchFamily="18" charset="0"/>
                <a:cs typeface="Times New Roman" panose="02020603050405020304" pitchFamily="18" charset="0"/>
              </a:rPr>
              <a:t>qn</a:t>
            </a:r>
            <a:r>
              <a:rPr lang="en-US" sz="2800" dirty="0">
                <a:latin typeface="Times New Roman" panose="02020603050405020304" pitchFamily="18" charset="0"/>
                <a:cs typeface="Times New Roman" panose="02020603050405020304" pitchFamily="18" charset="0"/>
              </a:rPr>
              <a:t> + r 0 &lt;= r &lt; n; q =   [a/n ]</a:t>
            </a:r>
          </a:p>
          <a:p>
            <a:pPr algn="just">
              <a:lnSpc>
                <a:spcPct val="150000"/>
              </a:lnSpc>
            </a:pPr>
            <a:r>
              <a:rPr lang="en-US" sz="2800" dirty="0">
                <a:latin typeface="Times New Roman" panose="02020603050405020304" pitchFamily="18" charset="0"/>
                <a:cs typeface="Times New Roman" panose="02020603050405020304" pitchFamily="18" charset="0"/>
              </a:rPr>
              <a:t>a  =  [a/n ] * n  + (a mod n)</a:t>
            </a:r>
          </a:p>
          <a:p>
            <a:pPr algn="just">
              <a:lnSpc>
                <a:spcPct val="150000"/>
              </a:lnSpc>
            </a:pPr>
            <a:r>
              <a:rPr lang="en-US" sz="2800" dirty="0">
                <a:latin typeface="Times New Roman" panose="02020603050405020304" pitchFamily="18" charset="0"/>
                <a:cs typeface="Times New Roman" panose="02020603050405020304" pitchFamily="18" charset="0"/>
              </a:rPr>
              <a:t>11 mod 7 = 4;      - 11 mod 7 = 3</a:t>
            </a:r>
          </a:p>
          <a:p>
            <a:pPr algn="just">
              <a:lnSpc>
                <a:spcPct val="150000"/>
              </a:lnSpc>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Two  integers a  and  b  are said to  be  congruent modulo n, if  (a mod n) = (b mod n). This is written as a K b (mod n).2</a:t>
            </a:r>
          </a:p>
          <a:p>
            <a:pPr algn="just">
              <a:lnSpc>
                <a:spcPct val="150000"/>
              </a:lnSpc>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73 ‚ 4 (mod 23);        21 ‚ -9 (mod 10)</a:t>
            </a:r>
          </a:p>
          <a:p>
            <a:pPr algn="just">
              <a:lnSpc>
                <a:spcPct val="150000"/>
              </a:lnSpc>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Note that if a K 0 (mod n), then n | a.</a:t>
            </a:r>
          </a:p>
        </p:txBody>
      </p:sp>
    </p:spTree>
    <p:extLst>
      <p:ext uri="{BB962C8B-B14F-4D97-AF65-F5344CB8AC3E}">
        <p14:creationId xmlns:p14="http://schemas.microsoft.com/office/powerpoint/2010/main" val="2920357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761794"/>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1187605" y="1393316"/>
            <a:ext cx="10589942" cy="453919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a  = </a:t>
            </a:r>
            <a:r>
              <a:rPr lang="en-US" sz="2800" dirty="0" err="1">
                <a:latin typeface="Times New Roman" panose="02020603050405020304" pitchFamily="18" charset="0"/>
                <a:cs typeface="Times New Roman" panose="02020603050405020304" pitchFamily="18" charset="0"/>
              </a:rPr>
              <a:t>qn</a:t>
            </a:r>
            <a:r>
              <a:rPr lang="en-US" sz="2800" dirty="0">
                <a:latin typeface="Times New Roman" panose="02020603050405020304" pitchFamily="18" charset="0"/>
                <a:cs typeface="Times New Roman" panose="02020603050405020304" pitchFamily="18" charset="0"/>
              </a:rPr>
              <a:t> + r 0 &lt;= r &lt; n; q =   [a/n ]</a:t>
            </a:r>
          </a:p>
          <a:p>
            <a:pPr algn="just">
              <a:lnSpc>
                <a:spcPct val="150000"/>
              </a:lnSpc>
            </a:pPr>
            <a:r>
              <a:rPr lang="en-US" sz="2800" dirty="0">
                <a:latin typeface="Times New Roman" panose="02020603050405020304" pitchFamily="18" charset="0"/>
                <a:cs typeface="Times New Roman" panose="02020603050405020304" pitchFamily="18" charset="0"/>
              </a:rPr>
              <a:t>a  =  [a/n ] * n  + (a mod n)</a:t>
            </a:r>
          </a:p>
          <a:p>
            <a:pPr algn="just">
              <a:lnSpc>
                <a:spcPct val="150000"/>
              </a:lnSpc>
            </a:pPr>
            <a:r>
              <a:rPr lang="en-US" sz="2800" dirty="0">
                <a:latin typeface="Times New Roman" panose="02020603050405020304" pitchFamily="18" charset="0"/>
                <a:cs typeface="Times New Roman" panose="02020603050405020304" pitchFamily="18" charset="0"/>
              </a:rPr>
              <a:t>11 mod 7 = 4;      - 11 mod 7 = 3</a:t>
            </a:r>
          </a:p>
          <a:p>
            <a:pPr algn="just">
              <a:lnSpc>
                <a:spcPct val="150000"/>
              </a:lnSpc>
            </a:pPr>
            <a:r>
              <a:rPr lang="en-US" sz="2800" dirty="0">
                <a:latin typeface="Times New Roman" panose="02020603050405020304" pitchFamily="18" charset="0"/>
                <a:cs typeface="Times New Roman" panose="02020603050405020304" pitchFamily="18" charset="0"/>
              </a:rPr>
              <a:t>Two  integers a  and  b  are said to  be  congruent modulo n, if  (a mod n) = (b mod n). This is written as a K b (mod n).2</a:t>
            </a:r>
          </a:p>
          <a:p>
            <a:pPr algn="just">
              <a:lnSpc>
                <a:spcPct val="150000"/>
              </a:lnSpc>
            </a:pPr>
            <a:r>
              <a:rPr lang="en-US" sz="2800" dirty="0">
                <a:latin typeface="Times New Roman" panose="02020603050405020304" pitchFamily="18" charset="0"/>
                <a:cs typeface="Times New Roman" panose="02020603050405020304" pitchFamily="18" charset="0"/>
              </a:rPr>
              <a:t>73 ‚ 4 (mod 23);        21 ‚ -9 (mod 10)</a:t>
            </a:r>
          </a:p>
          <a:p>
            <a:pPr algn="just">
              <a:lnSpc>
                <a:spcPct val="150000"/>
              </a:lnSpc>
            </a:pPr>
            <a:r>
              <a:rPr lang="en-US" sz="2800" dirty="0">
                <a:latin typeface="Times New Roman" panose="02020603050405020304" pitchFamily="18" charset="0"/>
                <a:cs typeface="Times New Roman" panose="02020603050405020304" pitchFamily="18" charset="0"/>
              </a:rPr>
              <a:t>Note that if a K 0 (mod n), then n | a.</a:t>
            </a:r>
          </a:p>
        </p:txBody>
      </p:sp>
    </p:spTree>
    <p:extLst>
      <p:ext uri="{BB962C8B-B14F-4D97-AF65-F5344CB8AC3E}">
        <p14:creationId xmlns:p14="http://schemas.microsoft.com/office/powerpoint/2010/main" val="2448749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1616927" y="1393316"/>
            <a:ext cx="10160620" cy="892552"/>
          </a:xfrm>
          <a:prstGeom prst="rect">
            <a:avLst/>
          </a:prstGeom>
          <a:noFill/>
        </p:spPr>
        <p:txBody>
          <a:bodyPr wrap="square">
            <a:spAutoFit/>
          </a:bodyPr>
          <a:lstStyle/>
          <a:p>
            <a:r>
              <a:rPr lang="en-US" sz="2800" b="1" i="1" dirty="0">
                <a:solidFill>
                  <a:srgbClr val="0A1F61"/>
                </a:solidFill>
                <a:effectLst/>
                <a:latin typeface="BemboStd"/>
              </a:rPr>
              <a:t>Properties of Congruences</a:t>
            </a:r>
            <a:endParaRPr lang="en-US" sz="2800" i="1" dirty="0">
              <a:solidFill>
                <a:srgbClr val="0A1F61"/>
              </a:solidFill>
            </a:endParaRPr>
          </a:p>
          <a:p>
            <a:r>
              <a:rPr lang="en-US" sz="2400" dirty="0">
                <a:solidFill>
                  <a:srgbClr val="000000"/>
                </a:solidFill>
                <a:effectLst/>
                <a:latin typeface="TimesTenLTStdRoman"/>
              </a:rPr>
              <a:t>Congruences have the following properties:</a:t>
            </a:r>
            <a:endParaRPr lang="en-US" sz="2400" dirty="0"/>
          </a:p>
        </p:txBody>
      </p:sp>
      <p:pic>
        <p:nvPicPr>
          <p:cNvPr id="10" name="صورة 9">
            <a:extLst>
              <a:ext uri="{FF2B5EF4-FFF2-40B4-BE49-F238E27FC236}">
                <a16:creationId xmlns:a16="http://schemas.microsoft.com/office/drawing/2014/main" id="{906E3338-C3C7-9993-1FA7-F8EF2C1967B4}"/>
              </a:ext>
            </a:extLst>
          </p:cNvPr>
          <p:cNvPicPr>
            <a:picLocks noChangeAspect="1"/>
          </p:cNvPicPr>
          <p:nvPr/>
        </p:nvPicPr>
        <p:blipFill rotWithShape="1">
          <a:blip r:embed="rId6"/>
          <a:srcRect l="23964" t="19512" r="15305" b="32927"/>
          <a:stretch/>
        </p:blipFill>
        <p:spPr>
          <a:xfrm>
            <a:off x="1209908" y="2375909"/>
            <a:ext cx="10370633" cy="3599251"/>
          </a:xfrm>
          <a:prstGeom prst="rect">
            <a:avLst/>
          </a:prstGeom>
        </p:spPr>
      </p:pic>
    </p:spTree>
    <p:extLst>
      <p:ext uri="{BB962C8B-B14F-4D97-AF65-F5344CB8AC3E}">
        <p14:creationId xmlns:p14="http://schemas.microsoft.com/office/powerpoint/2010/main" val="2345918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1310032" y="1743884"/>
            <a:ext cx="10400608" cy="3031086"/>
          </a:xfrm>
          <a:prstGeom prst="rect">
            <a:avLst/>
          </a:prstGeom>
          <a:noFill/>
        </p:spPr>
        <p:txBody>
          <a:bodyPr wrap="square">
            <a:spAutoFit/>
          </a:bodyPr>
          <a:lstStyle/>
          <a:p>
            <a:r>
              <a:rPr lang="en-US" sz="2800" b="1" i="1" dirty="0">
                <a:solidFill>
                  <a:srgbClr val="0A1F61"/>
                </a:solidFill>
                <a:effectLst/>
                <a:latin typeface="BemboStd"/>
              </a:rPr>
              <a:t>Modular Arithmetic Operations</a:t>
            </a:r>
          </a:p>
          <a:p>
            <a:pPr algn="just">
              <a:lnSpc>
                <a:spcPct val="150000"/>
              </a:lnSpc>
            </a:pPr>
            <a:r>
              <a:rPr lang="en-US" sz="2800" dirty="0">
                <a:effectLst/>
                <a:latin typeface="Times New Roman" panose="02020603050405020304" pitchFamily="18" charset="0"/>
                <a:cs typeface="Times New Roman" panose="02020603050405020304" pitchFamily="18" charset="0"/>
              </a:rPr>
              <a:t>Note that, by definition the (mod n) operator maps all integers into the set of integers {0, 1, ... , (n - 1)}. This suggests the question: Can we perform arithmetic operations within the confines of this set? It turns out that we can; this technique is known as modular arithmetic.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828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1310032" y="1743884"/>
            <a:ext cx="10400608" cy="2677656"/>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Modular arithmetic exhibits the following properties: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 mod n)  + (b mod n)] mod n  = (a  + b) mod 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[(a mod n) - (b mod n)] mod n = (a - b) mod 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[(a mod n) * (b mod n)] mod n = (a * b) mod n</a:t>
            </a:r>
          </a:p>
        </p:txBody>
      </p:sp>
    </p:spTree>
    <p:extLst>
      <p:ext uri="{BB962C8B-B14F-4D97-AF65-F5344CB8AC3E}">
        <p14:creationId xmlns:p14="http://schemas.microsoft.com/office/powerpoint/2010/main" val="1293178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1907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مربع نص 15">
            <a:extLst>
              <a:ext uri="{FF2B5EF4-FFF2-40B4-BE49-F238E27FC236}">
                <a16:creationId xmlns:a16="http://schemas.microsoft.com/office/drawing/2014/main" id="{CEB01D1B-3587-2C3B-DD02-2D5011574C50}"/>
              </a:ext>
            </a:extLst>
          </p:cNvPr>
          <p:cNvSpPr txBox="1"/>
          <p:nvPr/>
        </p:nvSpPr>
        <p:spPr>
          <a:xfrm>
            <a:off x="1310032" y="1743884"/>
            <a:ext cx="10400608" cy="4457952"/>
          </a:xfrm>
          <a:prstGeom prst="rect">
            <a:avLst/>
          </a:prstGeom>
          <a:noFill/>
        </p:spPr>
        <p:txBody>
          <a:bodyPr wrap="square">
            <a:spAutoFit/>
          </a:bodyPr>
          <a:lstStyle/>
          <a:p>
            <a:pPr>
              <a:lnSpc>
                <a:spcPct val="150000"/>
              </a:lnSpc>
            </a:pPr>
            <a:r>
              <a:rPr lang="en-US" sz="2400" dirty="0">
                <a:latin typeface="Times New Roman" panose="02020603050405020304" pitchFamily="18" charset="0"/>
                <a:cs typeface="Times New Roman" panose="02020603050405020304" pitchFamily="18" charset="0"/>
              </a:rPr>
              <a:t>We demonstrate the first property. Define (a mod n)  =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and (b mod n)  =  </a:t>
            </a:r>
            <a:r>
              <a:rPr lang="en-US" sz="2400" dirty="0" err="1">
                <a:latin typeface="Times New Roman" panose="02020603050405020304" pitchFamily="18" charset="0"/>
                <a:cs typeface="Times New Roman" panose="02020603050405020304" pitchFamily="18" charset="0"/>
              </a:rPr>
              <a:t>rb</a:t>
            </a:r>
            <a:r>
              <a:rPr lang="en-US" sz="2400" dirty="0">
                <a:latin typeface="Times New Roman" panose="02020603050405020304" pitchFamily="18" charset="0"/>
                <a:cs typeface="Times New Roman" panose="02020603050405020304" pitchFamily="18" charset="0"/>
              </a:rPr>
              <a:t>.</a:t>
            </a:r>
          </a:p>
          <a:p>
            <a:pPr>
              <a:lnSpc>
                <a:spcPct val="150000"/>
              </a:lnSpc>
            </a:pPr>
            <a:r>
              <a:rPr lang="en-US" sz="2400" dirty="0">
                <a:latin typeface="Times New Roman" panose="02020603050405020304" pitchFamily="18" charset="0"/>
                <a:cs typeface="Times New Roman" panose="02020603050405020304" pitchFamily="18" charset="0"/>
              </a:rPr>
              <a:t>Then we can write a  =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jn</a:t>
            </a:r>
            <a:r>
              <a:rPr lang="en-US" sz="2400" dirty="0">
                <a:latin typeface="Times New Roman" panose="02020603050405020304" pitchFamily="18" charset="0"/>
                <a:cs typeface="Times New Roman" panose="02020603050405020304" pitchFamily="18" charset="0"/>
              </a:rPr>
              <a:t> for some integer j and b  = </a:t>
            </a:r>
            <a:r>
              <a:rPr lang="en-US" sz="2400" dirty="0" err="1">
                <a:latin typeface="Times New Roman" panose="02020603050405020304" pitchFamily="18" charset="0"/>
                <a:cs typeface="Times New Roman" panose="02020603050405020304" pitchFamily="18" charset="0"/>
              </a:rPr>
              <a:t>rb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kn</a:t>
            </a:r>
            <a:r>
              <a:rPr lang="en-US" sz="2400" dirty="0">
                <a:latin typeface="Times New Roman" panose="02020603050405020304" pitchFamily="18" charset="0"/>
                <a:cs typeface="Times New Roman" panose="02020603050405020304" pitchFamily="18" charset="0"/>
              </a:rPr>
              <a:t> for some integer</a:t>
            </a:r>
          </a:p>
          <a:p>
            <a:pPr marL="457200" indent="-457200">
              <a:lnSpc>
                <a:spcPct val="150000"/>
              </a:lnSpc>
              <a:buAutoNum type="alphaLcPeriod" startAt="11"/>
            </a:pPr>
            <a:r>
              <a:rPr lang="en-US" sz="2400" dirty="0">
                <a:latin typeface="Times New Roman" panose="02020603050405020304" pitchFamily="18" charset="0"/>
                <a:cs typeface="Times New Roman" panose="02020603050405020304" pitchFamily="18" charset="0"/>
              </a:rPr>
              <a:t>Then</a:t>
            </a:r>
          </a:p>
          <a:p>
            <a:pPr>
              <a:lnSpc>
                <a:spcPct val="150000"/>
              </a:lnSpc>
            </a:pPr>
            <a:r>
              <a:rPr lang="en-US" sz="2400" dirty="0">
                <a:latin typeface="Times New Roman" panose="02020603050405020304" pitchFamily="18" charset="0"/>
                <a:cs typeface="Times New Roman" panose="02020603050405020304" pitchFamily="18" charset="0"/>
              </a:rPr>
              <a:t>(a  + b) mod n  =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jn</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rb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kn</a:t>
            </a:r>
            <a:r>
              <a:rPr lang="en-US" sz="2400" dirty="0">
                <a:latin typeface="Times New Roman" panose="02020603050405020304" pitchFamily="18" charset="0"/>
                <a:cs typeface="Times New Roman" panose="02020603050405020304" pitchFamily="18" charset="0"/>
              </a:rPr>
              <a:t>) mod n</a:t>
            </a:r>
          </a:p>
          <a:p>
            <a:pPr>
              <a:lnSpc>
                <a:spcPct val="15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rb</a:t>
            </a:r>
            <a:r>
              <a:rPr lang="en-US" sz="2400" dirty="0">
                <a:latin typeface="Times New Roman" panose="02020603050405020304" pitchFamily="18" charset="0"/>
                <a:cs typeface="Times New Roman" panose="02020603050405020304" pitchFamily="18" charset="0"/>
              </a:rPr>
              <a:t>  + (k  + j)n) mod n</a:t>
            </a:r>
          </a:p>
          <a:p>
            <a:pPr>
              <a:lnSpc>
                <a:spcPct val="15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rb</a:t>
            </a:r>
            <a:r>
              <a:rPr lang="en-US" sz="2400" dirty="0">
                <a:latin typeface="Times New Roman" panose="02020603050405020304" pitchFamily="18" charset="0"/>
                <a:cs typeface="Times New Roman" panose="02020603050405020304" pitchFamily="18" charset="0"/>
              </a:rPr>
              <a:t>) mod  n</a:t>
            </a:r>
          </a:p>
          <a:p>
            <a:pPr>
              <a:lnSpc>
                <a:spcPct val="150000"/>
              </a:lnSpc>
            </a:pPr>
            <a:r>
              <a:rPr lang="en-US" sz="2400" dirty="0">
                <a:latin typeface="Times New Roman" panose="02020603050405020304" pitchFamily="18" charset="0"/>
                <a:cs typeface="Times New Roman" panose="02020603050405020304" pitchFamily="18" charset="0"/>
              </a:rPr>
              <a:t>= [(a mod n)  + (b mod n)]mod n</a:t>
            </a:r>
          </a:p>
        </p:txBody>
      </p:sp>
    </p:spTree>
    <p:extLst>
      <p:ext uri="{BB962C8B-B14F-4D97-AF65-F5344CB8AC3E}">
        <p14:creationId xmlns:p14="http://schemas.microsoft.com/office/powerpoint/2010/main" val="1349239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مربع نص 9">
            <a:extLst>
              <a:ext uri="{FF2B5EF4-FFF2-40B4-BE49-F238E27FC236}">
                <a16:creationId xmlns:a16="http://schemas.microsoft.com/office/drawing/2014/main" id="{D60C8C6D-A886-3397-6077-0DE476F24C9F}"/>
              </a:ext>
            </a:extLst>
          </p:cNvPr>
          <p:cNvSpPr txBox="1"/>
          <p:nvPr/>
        </p:nvSpPr>
        <p:spPr>
          <a:xfrm>
            <a:off x="1477537" y="1369152"/>
            <a:ext cx="9824224" cy="4678204"/>
          </a:xfrm>
          <a:prstGeom prst="rect">
            <a:avLst/>
          </a:prstGeom>
          <a:noFill/>
        </p:spPr>
        <p:txBody>
          <a:bodyPr wrap="square">
            <a:spAutoFit/>
          </a:bodyPr>
          <a:lstStyle/>
          <a:p>
            <a:r>
              <a:rPr lang="da-DK" sz="2000" dirty="0">
                <a:latin typeface="Times New Roman" panose="02020603050405020304" pitchFamily="18" charset="0"/>
                <a:cs typeface="Times New Roman" panose="02020603050405020304" pitchFamily="18" charset="0"/>
              </a:rPr>
              <a:t>The remaining properties are proven as easily. Here are examples of the three properties:</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mod 8  =  3; 15 mod 8  = 7</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mod 8)  + (15 mod 8)] mod 8  = 10 mod 8  = 2</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+ 15) mod 8  = 26 mod 8  = 2</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mod 8) - (15 mod 8)] mod 8 = -4 mod 8 = 4</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(11 - 15) mod 8 = -4 mod 8 = 4</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mod 8) * (15 mod 8)] mod 8 = 21 mod 8 = 5</a:t>
            </a:r>
          </a:p>
          <a:p>
            <a:endParaRPr lang="da-DK" sz="2000" dirty="0">
              <a:latin typeface="Times New Roman" panose="02020603050405020304" pitchFamily="18" charset="0"/>
              <a:cs typeface="Times New Roman" panose="02020603050405020304" pitchFamily="18" charset="0"/>
            </a:endParaRPr>
          </a:p>
          <a:p>
            <a:r>
              <a:rPr lang="da-DK" sz="2000" dirty="0">
                <a:latin typeface="Times New Roman" panose="02020603050405020304" pitchFamily="18" charset="0"/>
                <a:cs typeface="Times New Roman" panose="02020603050405020304" pitchFamily="18" charset="0"/>
              </a:rPr>
              <a:t>(11 * 15) mod 8 = 165 mod 8 =  5</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2239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237785" y="1536174"/>
            <a:ext cx="10220092" cy="3785652"/>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Exponentiation is performed by repeated multiplication, as in ordinary </a:t>
            </a:r>
            <a:r>
              <a:rPr lang="en-US" sz="2400" dirty="0" err="1">
                <a:latin typeface="Times New Roman" panose="02020603050405020304" pitchFamily="18" charset="0"/>
                <a:cs typeface="Times New Roman" panose="02020603050405020304" pitchFamily="18" charset="0"/>
              </a:rPr>
              <a:t>arith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To find 117 mod 13, we can proceed as follows: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112  =  121  K  4 (mod 13)</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114  =  (112)2  K  42  K 3 (mod 13)</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117  K 11  * 4  * 3  K 132  K 2 (mod 13)</a:t>
            </a:r>
          </a:p>
        </p:txBody>
      </p:sp>
    </p:spTree>
    <p:extLst>
      <p:ext uri="{BB962C8B-B14F-4D97-AF65-F5344CB8AC3E}">
        <p14:creationId xmlns:p14="http://schemas.microsoft.com/office/powerpoint/2010/main" val="41779190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042638" y="1536174"/>
            <a:ext cx="10783229" cy="3349956"/>
          </a:xfrm>
          <a:prstGeom prst="rect">
            <a:avLst/>
          </a:prstGeom>
          <a:noFill/>
        </p:spPr>
        <p:txBody>
          <a:bodyPr wrap="square">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Thus, the rules for ordinary arithmetic involving addition, subtraction, and multiplication carry over into modular arithmetic.</a:t>
            </a:r>
          </a:p>
          <a:p>
            <a:pPr algn="just">
              <a:lnSpc>
                <a:spcPct val="150000"/>
              </a:lnSpc>
            </a:pPr>
            <a:r>
              <a:rPr lang="en-US" sz="2400" dirty="0">
                <a:latin typeface="Times New Roman" panose="02020603050405020304" pitchFamily="18" charset="0"/>
                <a:cs typeface="Times New Roman" panose="02020603050405020304" pitchFamily="18" charset="0"/>
              </a:rPr>
              <a:t>Table 4.2 provides an illustration of modular addition and multiplication modulo 8. Looking at addition, the results are straightforward, and there is a regular pattern to the matrix. Both matrices are symmetric about the main diagonal in conformance to the commutative property of addition and multiplication. </a:t>
            </a:r>
          </a:p>
        </p:txBody>
      </p:sp>
    </p:spTree>
    <p:extLst>
      <p:ext uri="{BB962C8B-B14F-4D97-AF65-F5344CB8AC3E}">
        <p14:creationId xmlns:p14="http://schemas.microsoft.com/office/powerpoint/2010/main" val="9233736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176454" y="1536174"/>
            <a:ext cx="10649413" cy="453919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As in ordinary addition, there is an additive inverse, or negative, to each integer in modular arithmetic. In this case, the negative of an integer x is the integer y. Such that (x + y) mod 8 = 0. To find the additive inverse of an integer in the left-hand column, scan across the corresponding row of the matrix to find the value 0; the integer at the top of that column is the additive inverse; thus, (2 + 6) mod 8 = 0. Similarly, the entries in the multiplication table are straightforward.</a:t>
            </a:r>
          </a:p>
        </p:txBody>
      </p:sp>
    </p:spTree>
    <p:extLst>
      <p:ext uri="{BB962C8B-B14F-4D97-AF65-F5344CB8AC3E}">
        <p14:creationId xmlns:p14="http://schemas.microsoft.com/office/powerpoint/2010/main" val="24636711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176454" y="1536174"/>
            <a:ext cx="10649413" cy="453919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As in ordinary addition, there is an additive inverse, or negative, to each integer in modular arithmetic. In this case, the negative of an integer x is the integer y. Such that (x + y) mod 8 = 0. To find the additive inverse of an integer in the left-hand column, scan across the corresponding row of the matrix to find the value 0; the integer at the top of that column is the additive inverse; thus, (2 + 6) mod 8 = 0. Similarly, the entries in the multiplication table are straightforward.</a:t>
            </a:r>
          </a:p>
        </p:txBody>
      </p:sp>
    </p:spTree>
    <p:extLst>
      <p:ext uri="{BB962C8B-B14F-4D97-AF65-F5344CB8AC3E}">
        <p14:creationId xmlns:p14="http://schemas.microsoft.com/office/powerpoint/2010/main" val="3531207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Modular Arithmetic </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176454" y="1536174"/>
            <a:ext cx="10649413" cy="3903954"/>
          </a:xfrm>
          <a:prstGeom prst="rect">
            <a:avLst/>
          </a:prstGeom>
          <a:noFill/>
        </p:spPr>
        <p:txBody>
          <a:bodyPr wrap="square">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In ordinary arithmetic, there is a multiplicative inverse, or reciprocal, to each integer. In modular arithmetic mod 8, the multiplicative inverse of x is the integer y such that (x * y) mod 8 = 1 mod 8. Now, to find the multiplicative inverse of an integer from the multiplication table, scan across the matrix in the row for that integer to find the value 1; the integer at the top of that column is the multiplicative inverse; thus, (3 * 3) mod 8 = 1. Note that not all integers mod 8 have a multiplicative inverse; more about that later.</a:t>
            </a:r>
          </a:p>
        </p:txBody>
      </p:sp>
    </p:spTree>
    <p:extLst>
      <p:ext uri="{BB962C8B-B14F-4D97-AF65-F5344CB8AC3E}">
        <p14:creationId xmlns:p14="http://schemas.microsoft.com/office/powerpoint/2010/main" val="41872974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GROUPS, RINGS, AND FIELDS</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1176454" y="1536174"/>
            <a:ext cx="10649413" cy="3892861"/>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Groups, rings, and fields are the fundamental elements of a branch of mathematics known as abstract algebra, or modern algebra. In abstract algebra, we are concerned with sets on whose elements we can operate algebraically; that is, we can combine two elements of the set, perhaps in several ways, to obtain a third element of the set. These operations are subject to specific rules, which define the nature of the set. </a:t>
            </a:r>
          </a:p>
        </p:txBody>
      </p:sp>
    </p:spTree>
    <p:extLst>
      <p:ext uri="{BB962C8B-B14F-4D97-AF65-F5344CB8AC3E}">
        <p14:creationId xmlns:p14="http://schemas.microsoft.com/office/powerpoint/2010/main" val="918367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GROUPS, RINGS, AND FIELDS</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897674" y="1536174"/>
            <a:ext cx="10928194" cy="3246530"/>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By convention, the notation for the two principal classes of operations on set elements is usually the same as the notation for addition and multiplication on ordinary num- </a:t>
            </a:r>
            <a:r>
              <a:rPr lang="en-US" sz="2800" dirty="0" err="1">
                <a:latin typeface="Times New Roman" panose="02020603050405020304" pitchFamily="18" charset="0"/>
                <a:cs typeface="Times New Roman" panose="02020603050405020304" pitchFamily="18" charset="0"/>
              </a:rPr>
              <a:t>bers</a:t>
            </a:r>
            <a:r>
              <a:rPr lang="en-US" sz="2800" dirty="0">
                <a:latin typeface="Times New Roman" panose="02020603050405020304" pitchFamily="18" charset="0"/>
                <a:cs typeface="Times New Roman" panose="02020603050405020304" pitchFamily="18" charset="0"/>
              </a:rPr>
              <a:t>. However, it is important to note that, in abstract algebra, we are not limited to ordinary arithmetical operations. All this should become clear as we proceed.</a:t>
            </a:r>
          </a:p>
        </p:txBody>
      </p:sp>
    </p:spTree>
    <p:extLst>
      <p:ext uri="{BB962C8B-B14F-4D97-AF65-F5344CB8AC3E}">
        <p14:creationId xmlns:p14="http://schemas.microsoft.com/office/powerpoint/2010/main" val="13596078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GROUPS, RINGS, AND FIELDS</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0" name="صورة 9">
            <a:extLst>
              <a:ext uri="{FF2B5EF4-FFF2-40B4-BE49-F238E27FC236}">
                <a16:creationId xmlns:a16="http://schemas.microsoft.com/office/drawing/2014/main" id="{ED510F2A-5A7E-6820-E845-5EC27B759BBE}"/>
              </a:ext>
            </a:extLst>
          </p:cNvPr>
          <p:cNvPicPr>
            <a:picLocks noChangeAspect="1"/>
          </p:cNvPicPr>
          <p:nvPr/>
        </p:nvPicPr>
        <p:blipFill rotWithShape="1">
          <a:blip r:embed="rId6"/>
          <a:srcRect l="24146" t="25080" r="36982" b="11061"/>
          <a:stretch/>
        </p:blipFill>
        <p:spPr>
          <a:xfrm>
            <a:off x="1777566" y="1437616"/>
            <a:ext cx="7705493" cy="4661818"/>
          </a:xfrm>
          <a:prstGeom prst="rect">
            <a:avLst/>
          </a:prstGeom>
        </p:spPr>
      </p:pic>
    </p:spTree>
    <p:extLst>
      <p:ext uri="{BB962C8B-B14F-4D97-AF65-F5344CB8AC3E}">
        <p14:creationId xmlns:p14="http://schemas.microsoft.com/office/powerpoint/2010/main" val="13645764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Polynomial Arithmetic</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897674" y="1536174"/>
            <a:ext cx="10928194" cy="4639860"/>
          </a:xfrm>
          <a:prstGeom prst="rect">
            <a:avLst/>
          </a:prstGeom>
          <a:noFill/>
        </p:spPr>
        <p:txBody>
          <a:bodyPr wrap="square">
            <a:spAutoFit/>
          </a:bodyPr>
          <a:lstStyle/>
          <a:p>
            <a:pPr algn="just">
              <a:lnSpc>
                <a:spcPct val="150000"/>
              </a:lnSpc>
            </a:pPr>
            <a:r>
              <a:rPr lang="en-US" sz="2500" dirty="0">
                <a:latin typeface="Times New Roman" panose="02020603050405020304" pitchFamily="18" charset="0"/>
                <a:cs typeface="Times New Roman" panose="02020603050405020304" pitchFamily="18" charset="0"/>
              </a:rPr>
              <a:t>We are concerned with polynomials in a single variable x, and we can distinguish three classes of polynomial arithmetic.</a:t>
            </a:r>
          </a:p>
          <a:p>
            <a:pPr algn="just">
              <a:lnSpc>
                <a:spcPct val="150000"/>
              </a:lnSpc>
            </a:pPr>
            <a:r>
              <a:rPr lang="en-US" sz="2500" dirty="0">
                <a:latin typeface="Times New Roman" panose="02020603050405020304" pitchFamily="18" charset="0"/>
                <a:cs typeface="Times New Roman" panose="02020603050405020304" pitchFamily="18" charset="0"/>
              </a:rPr>
              <a:t>• Ordinary polynomial arithmetic, using the basic rules of algebra.</a:t>
            </a:r>
          </a:p>
          <a:p>
            <a:pPr algn="just">
              <a:lnSpc>
                <a:spcPct val="150000"/>
              </a:lnSpc>
            </a:pPr>
            <a:r>
              <a:rPr lang="en-US" sz="2500" dirty="0">
                <a:latin typeface="Times New Roman" panose="02020603050405020304" pitchFamily="18" charset="0"/>
                <a:cs typeface="Times New Roman" panose="02020603050405020304" pitchFamily="18" charset="0"/>
              </a:rPr>
              <a:t>• Polynomial arithmetic in which the arithmetic on the coefficients is performed modulo p ; that is, the coefficients are in  GF(p).</a:t>
            </a:r>
          </a:p>
          <a:p>
            <a:pPr algn="just">
              <a:lnSpc>
                <a:spcPct val="150000"/>
              </a:lnSpc>
            </a:pPr>
            <a:r>
              <a:rPr lang="en-US" sz="2500" dirty="0">
                <a:latin typeface="Times New Roman" panose="02020603050405020304" pitchFamily="18" charset="0"/>
                <a:cs typeface="Times New Roman" panose="02020603050405020304" pitchFamily="18" charset="0"/>
              </a:rPr>
              <a:t>• Polynomial arithmetic in which the coefficients are in GF(p), and the polynomials are defined modulo a polynomial m(x) whose highest power is some integer  n.</a:t>
            </a:r>
          </a:p>
          <a:p>
            <a:pPr algn="just">
              <a:lnSpc>
                <a:spcPct val="150000"/>
              </a:lnSpc>
            </a:pPr>
            <a:endParaRPr lang="en-US"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47069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042" y="-3269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01</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496438"/>
            <a:ext cx="7476991" cy="658835"/>
          </a:xfrm>
          <a:prstGeom prst="rect">
            <a:avLst/>
          </a:prstGeom>
          <a:noFill/>
        </p:spPr>
        <p:txBody>
          <a:bodyPr wrap="square" rtlCol="0">
            <a:spAutoFit/>
          </a:bodyPr>
          <a:lstStyle/>
          <a:p>
            <a:pPr marL="57150" algn="ctr">
              <a:lnSpc>
                <a:spcPct val="150000"/>
              </a:lnSpc>
            </a:pPr>
            <a:r>
              <a:rPr lang="en-US" sz="2800" b="1" i="1" dirty="0">
                <a:solidFill>
                  <a:schemeClr val="bg1"/>
                </a:solidFill>
                <a:latin typeface="Arial" panose="020B0604020202020204" pitchFamily="34" charset="0"/>
                <a:cs typeface="Arial" panose="020B0604020202020204" pitchFamily="34" charset="0"/>
              </a:rPr>
              <a:t>Finite Fields of the Form GF(2n)</a:t>
            </a:r>
          </a:p>
        </p:txBody>
      </p:sp>
      <p:sp>
        <p:nvSpPr>
          <p:cNvPr id="14" name="مستطيل: زوايا مستديرة 13">
            <a:extLst>
              <a:ext uri="{FF2B5EF4-FFF2-40B4-BE49-F238E27FC236}">
                <a16:creationId xmlns:a16="http://schemas.microsoft.com/office/drawing/2014/main" id="{7039B59E-1B47-7996-F3C7-4C3450E74152}"/>
              </a:ext>
            </a:extLst>
          </p:cNvPr>
          <p:cNvSpPr/>
          <p:nvPr/>
        </p:nvSpPr>
        <p:spPr>
          <a:xfrm>
            <a:off x="2118732" y="5419493"/>
            <a:ext cx="1081668" cy="38471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مربع نص 12">
            <a:extLst>
              <a:ext uri="{FF2B5EF4-FFF2-40B4-BE49-F238E27FC236}">
                <a16:creationId xmlns:a16="http://schemas.microsoft.com/office/drawing/2014/main" id="{9931FC79-0363-4B80-C5ED-F59E906DBB65}"/>
              </a:ext>
            </a:extLst>
          </p:cNvPr>
          <p:cNvSpPr txBox="1"/>
          <p:nvPr/>
        </p:nvSpPr>
        <p:spPr>
          <a:xfrm>
            <a:off x="897674" y="1536174"/>
            <a:ext cx="10928194" cy="4062779"/>
          </a:xfrm>
          <a:prstGeom prst="rect">
            <a:avLst/>
          </a:prstGeom>
          <a:noFill/>
        </p:spPr>
        <p:txBody>
          <a:bodyPr wrap="square">
            <a:spAutoFit/>
          </a:bodyPr>
          <a:lstStyle/>
          <a:p>
            <a:pPr algn="just">
              <a:lnSpc>
                <a:spcPct val="150000"/>
              </a:lnSpc>
            </a:pPr>
            <a:r>
              <a:rPr lang="en-US" sz="2500" dirty="0">
                <a:latin typeface="Times New Roman" panose="02020603050405020304" pitchFamily="18" charset="0"/>
                <a:cs typeface="Times New Roman" panose="02020603050405020304" pitchFamily="18" charset="0"/>
              </a:rPr>
              <a:t>Virtually all encryption algorithms, both symmetric and public key, involve arithmetic operations on integers. If one of the operations that is used in the algorithm is division, then we need to work in arithmetic defined over a field. For convenience and for implementation efficiency, we would also like to work with </a:t>
            </a:r>
            <a:r>
              <a:rPr lang="en-US" sz="2500" dirty="0" err="1">
                <a:latin typeface="Times New Roman" panose="02020603050405020304" pitchFamily="18" charset="0"/>
                <a:cs typeface="Times New Roman" panose="02020603050405020304" pitchFamily="18" charset="0"/>
              </a:rPr>
              <a:t>inte</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gers</a:t>
            </a:r>
            <a:r>
              <a:rPr lang="en-US" sz="2500" dirty="0">
                <a:latin typeface="Times New Roman" panose="02020603050405020304" pitchFamily="18" charset="0"/>
                <a:cs typeface="Times New Roman" panose="02020603050405020304" pitchFamily="18" charset="0"/>
              </a:rPr>
              <a:t> that fit exactly into a given number of bits with no wasted bit patterns. That is, we wish to work with integers in the range 0 through 2n - 1, which fit into an n-bit word.</a:t>
            </a:r>
          </a:p>
        </p:txBody>
      </p:sp>
    </p:spTree>
    <p:extLst>
      <p:ext uri="{BB962C8B-B14F-4D97-AF65-F5344CB8AC3E}">
        <p14:creationId xmlns:p14="http://schemas.microsoft.com/office/powerpoint/2010/main" val="30878977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39245</TotalTime>
  <Words>3287</Words>
  <Application>Microsoft Office PowerPoint</Application>
  <PresentationFormat>شاشة عريضة</PresentationFormat>
  <Paragraphs>330</Paragraphs>
  <Slides>41</Slides>
  <Notes>4</Notes>
  <HiddenSlides>0</HiddenSlides>
  <MMClips>0</MMClips>
  <ScaleCrop>false</ScaleCrop>
  <HeadingPairs>
    <vt:vector size="6" baseType="variant">
      <vt:variant>
        <vt:lpstr>الخطوط المستخدمة</vt:lpstr>
      </vt:variant>
      <vt:variant>
        <vt:i4>14</vt:i4>
      </vt:variant>
      <vt:variant>
        <vt:lpstr>نسق</vt:lpstr>
      </vt:variant>
      <vt:variant>
        <vt:i4>1</vt:i4>
      </vt:variant>
      <vt:variant>
        <vt:lpstr>عناوين الشرائح</vt:lpstr>
      </vt:variant>
      <vt:variant>
        <vt:i4>41</vt:i4>
      </vt:variant>
    </vt:vector>
  </HeadingPairs>
  <TitlesOfParts>
    <vt:vector size="56" baseType="lpstr">
      <vt:lpstr>Abadi</vt:lpstr>
      <vt:lpstr>Arial</vt:lpstr>
      <vt:lpstr>BemboStd</vt:lpstr>
      <vt:lpstr>Calibri</vt:lpstr>
      <vt:lpstr>Calibri Light</vt:lpstr>
      <vt:lpstr>Tahoma</vt:lpstr>
      <vt:lpstr>Tajawal Medium</vt:lpstr>
      <vt:lpstr>Tempus Sans ITC</vt:lpstr>
      <vt:lpstr>Times New Roman</vt:lpstr>
      <vt:lpstr>Times New Roman</vt:lpstr>
      <vt:lpstr>TimesTenLTStd</vt:lpstr>
      <vt:lpstr>TimesTenLTStdRoman</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189</cp:revision>
  <dcterms:created xsi:type="dcterms:W3CDTF">2021-08-03T13:03:26Z</dcterms:created>
  <dcterms:modified xsi:type="dcterms:W3CDTF">2022-10-13T14:59:17Z</dcterms:modified>
</cp:coreProperties>
</file>