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3.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0.xml" ContentType="application/vnd.openxmlformats-officedocument.presentationml.slide+xml"/>
  <Override PartName="/ppt/slides/slide16.xml" ContentType="application/vnd.openxmlformats-officedocument.presentationml.slide+xml"/>
  <Override PartName="/ppt/slides/slide22.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1.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1.xml" ContentType="application/vnd.openxmlformats-officedocument.presentationml.slide+xml"/>
  <Override PartName="/ppt/slides/slide28.xml" ContentType="application/vnd.openxmlformats-officedocument.presentationml.slide+xml"/>
  <Override PartName="/ppt/slides/slide33.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2.xml" ContentType="application/vnd.openxmlformats-officedocument.presentationml.slide+xml"/>
  <Override PartName="/ppt/slides/slide36.xml" ContentType="application/vnd.openxmlformats-officedocument.presentationml.slide+xml"/>
  <Override PartName="/ppt/slides/slide34.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15.xml" ContentType="application/vnd.openxmlformats-officedocument.presentationml.notesSlide+xml"/>
  <Override PartName="/ppt/notesSlides/notesSlide9.xml" ContentType="application/vnd.openxmlformats-officedocument.presentationml.notesSlide+xml"/>
  <Override PartName="/ppt/notesSlides/notesSlide17.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28.xml" ContentType="application/vnd.openxmlformats-officedocument.presentationml.notesSl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7.xml" ContentType="application/vnd.openxmlformats-officedocument.presentationml.notesSlide+xml"/>
  <Override PartName="/ppt/notesSlides/notesSlide23.xml" ContentType="application/vnd.openxmlformats-officedocument.presentationml.notesSlide+xml"/>
  <Override PartName="/ppt/notesSlides/notesSlide26.xml" ContentType="application/vnd.openxmlformats-officedocument.presentationml.notesSlide+xml"/>
  <Override PartName="/ppt/notesSlides/notesSlide24.xml" ContentType="application/vnd.openxmlformats-officedocument.presentationml.notesSlide+xml"/>
  <Override PartName="/ppt/notesSlides/notesSlide20.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7"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3"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0" name="Google Shape;11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 name="Google Shape;186;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7" name="Google Shape;21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8" name="Google Shape;21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3" name="Google Shape;23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4" name="Google Shape;23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0" name="Google Shape;250;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5" name="Google Shape;265;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6" name="Google Shape;266;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2" name="Google Shape;282;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8" name="Google Shape;298;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3" name="Google Shape;313;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4" name="Google Shape;314;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9" name="Google Shape;329;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0" name="Google Shape;330;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5" name="Google Shape;345;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6" name="Google Shape;346;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1" name="Google Shape;361;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2" name="Google Shape;362;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7" name="Google Shape;377;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8" name="Google Shape;378;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3" name="Google Shape;393;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4" name="Google Shape;39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0" name="Google Shape;410;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6" name="Google Shape;426;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7" name="Google Shape;457;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3" name="Google Shape;473;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4" name="Google Shape;474;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9" name="Google Shape;489;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0" name="Google Shape;490;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5" name="Google Shape;505;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6" name="Google Shape;506;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g284af61f4a3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7" name="Google Shape;547;g284af61f4a3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9" name="Google Shape;559;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1" name="Google Shape;581;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1" name="Google Shape;591;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1" name="Google Shape;601;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1" name="Google Shape;61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3" name="Google Shape;62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3" name="Google Shape;633;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3" name="Google Shape;643;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8.xml"/><Relationship Id="rId6" Type="http://schemas.openxmlformats.org/officeDocument/2006/relationships/image" Target="../media/image12.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0" y="2440215"/>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400" b="1" i="0" u="none" strike="noStrike" cap="none" dirty="0">
                <a:solidFill>
                  <a:schemeClr val="lt1"/>
                </a:solidFill>
                <a:latin typeface="Calibri"/>
                <a:ea typeface="Calibri"/>
                <a:cs typeface="Calibri"/>
                <a:sym typeface="Calibri"/>
              </a:rPr>
              <a:t>College of Humanities</a:t>
            </a:r>
            <a:br>
              <a:rPr lang="en-US" sz="4400" b="1" i="0" u="none" strike="noStrike" cap="none" dirty="0">
                <a:solidFill>
                  <a:schemeClr val="lt1"/>
                </a:solidFill>
                <a:latin typeface="Calibri"/>
                <a:ea typeface="Calibri"/>
                <a:cs typeface="Calibri"/>
                <a:sym typeface="Calibri"/>
              </a:rPr>
            </a:br>
            <a:r>
              <a:rPr lang="en-US" sz="4400" b="1" i="0" u="none" strike="noStrike" cap="none" dirty="0">
                <a:solidFill>
                  <a:schemeClr val="lt1"/>
                </a:solidFill>
                <a:latin typeface="Calibri"/>
                <a:ea typeface="Calibri"/>
                <a:cs typeface="Calibri"/>
                <a:sym typeface="Calibri"/>
              </a:rPr>
              <a:t>Master of Financial Technology-</a:t>
            </a:r>
            <a:br>
              <a:rPr lang="en-US" sz="4400" b="1" i="0" u="none" strike="noStrike" cap="none" dirty="0">
                <a:solidFill>
                  <a:schemeClr val="lt1"/>
                </a:solidFill>
                <a:latin typeface="Calibri"/>
                <a:ea typeface="Calibri"/>
                <a:cs typeface="Calibri"/>
                <a:sym typeface="Calibri"/>
              </a:rPr>
            </a:br>
            <a:r>
              <a:rPr lang="en-US" sz="4400" b="1" i="0" u="none" strike="noStrike" cap="none" dirty="0" err="1">
                <a:solidFill>
                  <a:schemeClr val="lt1"/>
                </a:solidFill>
                <a:latin typeface="Calibri"/>
                <a:ea typeface="Calibri"/>
                <a:cs typeface="Calibri"/>
                <a:sym typeface="Calibri"/>
              </a:rPr>
              <a:t>FinTech</a:t>
            </a:r>
            <a:r>
              <a:rPr lang="en-US" sz="4400" b="1" i="0" u="none" strike="noStrike" cap="none" dirty="0">
                <a:solidFill>
                  <a:schemeClr val="lt1"/>
                </a:solidFill>
                <a:latin typeface="Calibri"/>
                <a:ea typeface="Calibri"/>
                <a:cs typeface="Calibri"/>
                <a:sym typeface="Calibri"/>
              </a:rPr>
              <a:t> </a:t>
            </a:r>
            <a:endParaRPr sz="4400" b="1" i="0" u="none" strike="noStrike" cap="none" dirty="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4" name="Google Shape;114;p2"/>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5" name="Google Shape;115;p2"/>
          <p:cNvSpPr txBox="1"/>
          <p:nvPr/>
        </p:nvSpPr>
        <p:spPr>
          <a:xfrm>
            <a:off x="1105196"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a:solidFill>
                  <a:schemeClr val="lt1"/>
                </a:solidFill>
                <a:latin typeface="Times New Roman"/>
                <a:ea typeface="Times New Roman"/>
                <a:cs typeface="Times New Roman"/>
                <a:sym typeface="Times New Roman"/>
              </a:rPr>
              <a:t>Prepared by Dr. Abeir Moussa</a:t>
            </a:r>
            <a:endParaRPr sz="2400">
              <a:solidFill>
                <a:schemeClr val="lt1"/>
              </a:solidFill>
              <a:latin typeface="Times New Roman"/>
              <a:ea typeface="Times New Roman"/>
              <a:cs typeface="Times New Roman"/>
              <a:sym typeface="Times New Roman"/>
            </a:endParaRPr>
          </a:p>
        </p:txBody>
      </p:sp>
      <p:sp>
        <p:nvSpPr>
          <p:cNvPr id="116" name="Google Shape;116;p2"/>
          <p:cNvSpPr txBox="1"/>
          <p:nvPr/>
        </p:nvSpPr>
        <p:spPr>
          <a:xfrm>
            <a:off x="890676" y="2993424"/>
            <a:ext cx="4937760"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chemeClr val="lt1"/>
                </a:solidFill>
                <a:latin typeface="Calibri"/>
                <a:ea typeface="Calibri"/>
                <a:cs typeface="Calibri"/>
                <a:sym typeface="Calibri"/>
              </a:rPr>
              <a:t>Business Analysis</a:t>
            </a:r>
            <a:endParaRPr sz="4400" b="1" dirty="0">
              <a:solidFill>
                <a:schemeClr val="lt1"/>
              </a:solidFill>
              <a:latin typeface="Times New Roman"/>
              <a:ea typeface="Times New Roman"/>
              <a:cs typeface="Times New Roman"/>
              <a:sym typeface="Times New Roman"/>
            </a:endParaRPr>
          </a:p>
        </p:txBody>
      </p:sp>
      <p:sp>
        <p:nvSpPr>
          <p:cNvPr id="117" name="Google Shape;117;p2"/>
          <p:cNvSpPr/>
          <p:nvPr/>
        </p:nvSpPr>
        <p:spPr>
          <a:xfrm>
            <a:off x="31819" y="585100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rgbClr val="000000"/>
                </a:solidFill>
                <a:latin typeface="Times New Roman"/>
                <a:ea typeface="Times New Roman"/>
                <a:cs typeface="Times New Roman"/>
                <a:sym typeface="Times New Roman"/>
              </a:rPr>
              <a:t>Introductory Lecture </a:t>
            </a:r>
            <a:endParaRPr sz="2800" b="1" dirty="0">
              <a:solidFill>
                <a:srgbClr val="000000"/>
              </a:solidFill>
              <a:latin typeface="Times New Roman"/>
              <a:ea typeface="Times New Roman"/>
              <a:cs typeface="Times New Roman"/>
              <a:sym typeface="Times New Roman"/>
            </a:endParaRPr>
          </a:p>
        </p:txBody>
      </p:sp>
      <p:pic>
        <p:nvPicPr>
          <p:cNvPr id="118" name="Google Shape;118;p2"/>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19" name="Google Shape;119;p2"/>
          <p:cNvSpPr txBox="1"/>
          <p:nvPr/>
        </p:nvSpPr>
        <p:spPr>
          <a:xfrm>
            <a:off x="329269" y="5104240"/>
            <a:ext cx="2647074"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chemeClr val="lt1"/>
                </a:solidFill>
                <a:latin typeface="Times New Roman"/>
                <a:ea typeface="Times New Roman"/>
                <a:cs typeface="Times New Roman"/>
                <a:sym typeface="Times New Roman"/>
              </a:rPr>
              <a:t>FNT613</a:t>
            </a:r>
            <a:endParaRPr sz="2000" dirty="0">
              <a:solidFill>
                <a:schemeClr val="lt1"/>
              </a:solidFill>
              <a:latin typeface="Times New Roman"/>
              <a:ea typeface="Times New Roman"/>
              <a:cs typeface="Times New Roman"/>
              <a:sym typeface="Times New Roman"/>
            </a:endParaRPr>
          </a:p>
        </p:txBody>
      </p:sp>
      <p:sp>
        <p:nvSpPr>
          <p:cNvPr id="120" name="Google Shape;120;p2"/>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74539"/>
            <a:ext cx="8659664" cy="5300798"/>
          </a:xfrm>
          <a:prstGeom prst="rect">
            <a:avLst/>
          </a:prstGeom>
          <a:solidFill>
            <a:srgbClr val="D8D8D8">
              <a:alpha val="49803"/>
            </a:srgbClr>
          </a:solidFill>
          <a:ln>
            <a:noFill/>
          </a:ln>
        </p:spPr>
      </p:pic>
      <p:sp>
        <p:nvSpPr>
          <p:cNvPr id="128" name="Google Shape;128;p3"/>
          <p:cNvSpPr txBox="1"/>
          <p:nvPr/>
        </p:nvSpPr>
        <p:spPr>
          <a:xfrm>
            <a:off x="6307898" y="2785710"/>
            <a:ext cx="4404667"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a:solidFill>
                  <a:srgbClr val="00B0F0"/>
                </a:solidFill>
                <a:latin typeface="Times New Roman"/>
                <a:ea typeface="Times New Roman"/>
                <a:cs typeface="Times New Roman"/>
                <a:sym typeface="Times New Roman"/>
              </a:rPr>
              <a:t>Business Analysis</a:t>
            </a:r>
            <a:endParaRPr sz="4400" b="1">
              <a:solidFill>
                <a:srgbClr val="00B0F0"/>
              </a:solidFill>
              <a:latin typeface="Times New Roman"/>
              <a:ea typeface="Times New Roman"/>
              <a:cs typeface="Times New Roman"/>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Introductory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558110"/>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B0F0"/>
                </a:solidFill>
                <a:latin typeface="Times New Roman"/>
                <a:ea typeface="Times New Roman"/>
                <a:cs typeface="Times New Roman"/>
                <a:sym typeface="Times New Roman"/>
              </a:rPr>
              <a:t>Prepared by</a:t>
            </a:r>
            <a:endParaRPr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944345" y="1012014"/>
            <a:ext cx="9936480" cy="4610100"/>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46" name="Google Shape;146;p4"/>
          <p:cNvSpPr/>
          <p:nvPr/>
        </p:nvSpPr>
        <p:spPr>
          <a:xfrm>
            <a:off x="170614" y="1173507"/>
            <a:ext cx="4788844" cy="4967473"/>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Clr>
                <a:schemeClr val="lt1"/>
              </a:buClr>
              <a:buSzPts val="2400"/>
              <a:buFont typeface="Arial"/>
              <a:buChar char="•"/>
            </a:pPr>
            <a:r>
              <a:rPr lang="en-US" sz="2400" b="1" dirty="0">
                <a:solidFill>
                  <a:schemeClr val="lt1"/>
                </a:solidFill>
                <a:latin typeface="Calibri"/>
                <a:ea typeface="Calibri"/>
                <a:cs typeface="Calibri"/>
                <a:sym typeface="Calibri"/>
              </a:rPr>
              <a:t>Master of Financial Technology - </a:t>
            </a:r>
            <a:r>
              <a:rPr lang="en-US" sz="2400" b="1" dirty="0" err="1">
                <a:solidFill>
                  <a:schemeClr val="lt1"/>
                </a:solidFill>
                <a:latin typeface="Calibri"/>
                <a:ea typeface="Calibri"/>
                <a:cs typeface="Calibri"/>
                <a:sym typeface="Calibri"/>
              </a:rPr>
              <a:t>FinTech</a:t>
            </a:r>
            <a:endParaRPr sz="2400" b="1" dirty="0">
              <a:solidFill>
                <a:schemeClr val="lt1"/>
              </a:solidFill>
              <a:latin typeface="Calibri"/>
              <a:ea typeface="Calibri"/>
              <a:cs typeface="Calibri"/>
              <a:sym typeface="Calibri"/>
            </a:endParaRPr>
          </a:p>
          <a:p>
            <a:pPr marL="0" marR="0" lvl="0" indent="0" algn="just" rtl="0">
              <a:spcBef>
                <a:spcPts val="0"/>
              </a:spcBef>
              <a:spcAft>
                <a:spcPts val="0"/>
              </a:spcAft>
              <a:buNone/>
            </a:pPr>
            <a:r>
              <a:rPr lang="en-US" sz="2400" dirty="0">
                <a:solidFill>
                  <a:schemeClr val="lt1"/>
                </a:solidFill>
                <a:latin typeface="Calibri"/>
                <a:ea typeface="Calibri"/>
                <a:cs typeface="Calibri"/>
                <a:sym typeface="Calibri"/>
              </a:rPr>
              <a:t>The Master of Financial Technology focuses on developing </a:t>
            </a:r>
            <a:r>
              <a:rPr lang="en-US" sz="2400" dirty="0" err="1">
                <a:solidFill>
                  <a:schemeClr val="lt1"/>
                </a:solidFill>
                <a:latin typeface="Calibri"/>
                <a:ea typeface="Calibri"/>
                <a:cs typeface="Calibri"/>
                <a:sym typeface="Calibri"/>
              </a:rPr>
              <a:t>FinTech</a:t>
            </a:r>
            <a:r>
              <a:rPr lang="en-US" sz="2400" dirty="0">
                <a:solidFill>
                  <a:schemeClr val="lt1"/>
                </a:solidFill>
                <a:latin typeface="Calibri"/>
                <a:ea typeface="Calibri"/>
                <a:cs typeface="Calibri"/>
                <a:sym typeface="Calibri"/>
              </a:rPr>
              <a:t> services. The program emphasizes the systematic understanding of new digital models in financial services, how technology and innovation are changing financial practices, quantitative finance skills, and applying technologies to financial services.</a:t>
            </a:r>
            <a:endParaRPr dirty="0"/>
          </a:p>
          <a:p>
            <a:pPr marL="0" marR="0" lvl="0" indent="0" algn="l" rtl="0">
              <a:lnSpc>
                <a:spcPct val="120000"/>
              </a:lnSpc>
              <a:spcBef>
                <a:spcPts val="0"/>
              </a:spcBef>
              <a:spcAft>
                <a:spcPts val="0"/>
              </a:spcAft>
              <a:buNone/>
            </a:pPr>
            <a:endParaRPr sz="2400" dirty="0">
              <a:solidFill>
                <a:schemeClr val="lt1"/>
              </a:solidFill>
              <a:latin typeface="Times New Roman"/>
              <a:ea typeface="Times New Roman"/>
              <a:cs typeface="Times New Roman"/>
              <a:sym typeface="Times New Roman"/>
            </a:endParaRPr>
          </a:p>
        </p:txBody>
      </p:sp>
      <p:sp>
        <p:nvSpPr>
          <p:cNvPr id="147" name="Google Shape;147;p4"/>
          <p:cNvSpPr txBox="1"/>
          <p:nvPr/>
        </p:nvSpPr>
        <p:spPr>
          <a:xfrm>
            <a:off x="6301339" y="1259391"/>
            <a:ext cx="5117491"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3BCCFF"/>
                </a:solidFill>
                <a:latin typeface="Calibri"/>
                <a:ea typeface="Calibri"/>
                <a:cs typeface="Calibri"/>
                <a:sym typeface="Calibri"/>
              </a:rPr>
              <a:t>Introduction to The Program </a:t>
            </a:r>
            <a:endParaRPr sz="3200" b="1">
              <a:solidFill>
                <a:srgbClr val="3BCCFF"/>
              </a:solidFill>
              <a:latin typeface="Times New Roman"/>
              <a:ea typeface="Times New Roman"/>
              <a:cs typeface="Times New Roman"/>
              <a:sym typeface="Times New Roman"/>
            </a:endParaRPr>
          </a:p>
        </p:txBody>
      </p:sp>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57" name="Google Shape;157;p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59" name="Google Shape;159;p5"/>
          <p:cNvSpPr txBox="1"/>
          <p:nvPr/>
        </p:nvSpPr>
        <p:spPr>
          <a:xfrm>
            <a:off x="5550493" y="2204511"/>
            <a:ext cx="6465000" cy="35403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None/>
            </a:pPr>
            <a:r>
              <a:rPr lang="en-US" sz="2400" b="1" dirty="0">
                <a:solidFill>
                  <a:schemeClr val="lt1"/>
                </a:solidFill>
                <a:latin typeface="Calibri"/>
                <a:ea typeface="Calibri"/>
                <a:cs typeface="Calibri"/>
                <a:sym typeface="Calibri"/>
              </a:rPr>
              <a:t>Program Learning Outcomes:</a:t>
            </a:r>
            <a:endParaRPr dirty="0"/>
          </a:p>
          <a:p>
            <a:pPr marL="0" marR="0" lvl="0" indent="0" algn="just" rtl="0">
              <a:spcBef>
                <a:spcPts val="0"/>
              </a:spcBef>
              <a:spcAft>
                <a:spcPts val="0"/>
              </a:spcAft>
              <a:buNone/>
            </a:pPr>
            <a:r>
              <a:rPr lang="en-US" sz="2000" dirty="0">
                <a:solidFill>
                  <a:schemeClr val="lt1"/>
                </a:solidFill>
                <a:latin typeface="Calibri"/>
                <a:ea typeface="Calibri"/>
                <a:cs typeface="Calibri"/>
                <a:sym typeface="Calibri"/>
              </a:rPr>
              <a:t>Implement different financial technologies using advanced algorithms with a clear understanding of software and hardware architectures.</a:t>
            </a:r>
            <a:endParaRPr dirty="0"/>
          </a:p>
          <a:p>
            <a:pPr marL="342900" marR="0" lvl="0" indent="-342900" algn="just" rtl="0">
              <a:lnSpc>
                <a:spcPct val="100000"/>
              </a:lnSpc>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Use statistical and quantitative analysis and predictive and exploratory models to make financial decisions.</a:t>
            </a:r>
            <a:endParaRPr dirty="0"/>
          </a:p>
          <a:p>
            <a:pPr marL="342900" marR="0" lvl="0" indent="-342900" algn="just" rtl="0">
              <a:lnSpc>
                <a:spcPct val="100000"/>
              </a:lnSpc>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Conceptualize, analyze, design, and implement digital services for building </a:t>
            </a:r>
            <a:r>
              <a:rPr lang="en-US" sz="2000" dirty="0" err="1">
                <a:solidFill>
                  <a:schemeClr val="lt1"/>
                </a:solidFill>
                <a:latin typeface="Calibri"/>
                <a:ea typeface="Calibri"/>
                <a:cs typeface="Calibri"/>
                <a:sym typeface="Calibri"/>
              </a:rPr>
              <a:t>FinTech</a:t>
            </a:r>
            <a:r>
              <a:rPr lang="en-US" sz="2000" dirty="0">
                <a:solidFill>
                  <a:schemeClr val="lt1"/>
                </a:solidFill>
                <a:latin typeface="Calibri"/>
                <a:ea typeface="Calibri"/>
                <a:cs typeface="Calibri"/>
                <a:sym typeface="Calibri"/>
              </a:rPr>
              <a:t> applications.</a:t>
            </a:r>
            <a:endParaRPr dirty="0"/>
          </a:p>
          <a:p>
            <a:pPr marL="342900" marR="0" lvl="0" indent="-342900" algn="just" rtl="0">
              <a:lnSpc>
                <a:spcPct val="100000"/>
              </a:lnSpc>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Analysis, design, and implement artificial intelligence systems, including biometrics, prediction systems, and object recognition.</a:t>
            </a:r>
            <a:endParaRPr dirty="0"/>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66" name="Google Shape;166;p5"/>
          <p:cNvSpPr txBox="1"/>
          <p:nvPr/>
        </p:nvSpPr>
        <p:spPr>
          <a:xfrm>
            <a:off x="4689259" y="1555490"/>
            <a:ext cx="6146381"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3BCCFF"/>
                </a:solidFill>
                <a:latin typeface="Calibri"/>
                <a:ea typeface="Calibri"/>
                <a:cs typeface="Calibri"/>
                <a:sym typeface="Calibri"/>
              </a:rPr>
              <a:t>Introduction to The Program Cont. </a:t>
            </a:r>
            <a:endParaRPr sz="32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73" name="Google Shape;173;p6"/>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5" name="Google Shape;175;p6"/>
          <p:cNvSpPr txBox="1"/>
          <p:nvPr/>
        </p:nvSpPr>
        <p:spPr>
          <a:xfrm>
            <a:off x="5594474" y="2495025"/>
            <a:ext cx="6421200" cy="3478500"/>
          </a:xfrm>
          <a:prstGeom prst="rect">
            <a:avLst/>
          </a:prstGeom>
          <a:noFill/>
          <a:ln>
            <a:noFill/>
          </a:ln>
        </p:spPr>
        <p:txBody>
          <a:bodyPr spcFirstLastPara="1" wrap="square" lIns="91425" tIns="45700" rIns="91425" bIns="45700" anchor="t" anchorCtr="0">
            <a:spAutoFit/>
          </a:bodyPr>
          <a:lstStyle/>
          <a:p>
            <a:pPr marL="457200" marR="0" lvl="0" indent="-457200" algn="just" rtl="0">
              <a:lnSpc>
                <a:spcPct val="100000"/>
              </a:lnSpc>
              <a:spcBef>
                <a:spcPts val="0"/>
              </a:spcBef>
              <a:spcAft>
                <a:spcPts val="0"/>
              </a:spcAft>
              <a:buClr>
                <a:schemeClr val="lt1"/>
              </a:buClr>
              <a:buSzPts val="2800"/>
              <a:buFont typeface="Arial"/>
              <a:buChar char="•"/>
            </a:pPr>
            <a:r>
              <a:rPr lang="en-US" sz="2800" b="1">
                <a:solidFill>
                  <a:schemeClr val="lt1"/>
                </a:solidFill>
                <a:latin typeface="Calibri"/>
                <a:ea typeface="Calibri"/>
                <a:cs typeface="Calibri"/>
                <a:sym typeface="Calibri"/>
              </a:rPr>
              <a:t>Teaching Methodology:</a:t>
            </a:r>
            <a:endParaRPr/>
          </a:p>
          <a:p>
            <a:pPr marL="0" marR="0" lvl="0" indent="0" algn="just" rtl="0">
              <a:lnSpc>
                <a:spcPct val="100000"/>
              </a:lnSpc>
              <a:spcBef>
                <a:spcPts val="0"/>
              </a:spcBef>
              <a:spcAft>
                <a:spcPts val="0"/>
              </a:spcAft>
              <a:buNone/>
            </a:pPr>
            <a:r>
              <a:rPr lang="en-US" sz="2400">
                <a:solidFill>
                  <a:schemeClr val="lt1"/>
                </a:solidFill>
                <a:latin typeface="Calibri"/>
                <a:ea typeface="Calibri"/>
                <a:cs typeface="Calibri"/>
                <a:sym typeface="Calibri"/>
              </a:rPr>
              <a:t>The program courses are delivered online and the concepts of courses will be delivered using a combination of lectures, discussions, and dialogue around cases. Each course's main material and reference will be the suggested textbooks and related materials. Live discussions and slides are additional resources that are prepared by the professor.</a:t>
            </a:r>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2" name="Google Shape;182;p6"/>
          <p:cNvSpPr txBox="1"/>
          <p:nvPr/>
        </p:nvSpPr>
        <p:spPr>
          <a:xfrm>
            <a:off x="4689259" y="1555490"/>
            <a:ext cx="6146381"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3BCCFF"/>
                </a:solidFill>
                <a:latin typeface="Calibri"/>
                <a:ea typeface="Calibri"/>
                <a:cs typeface="Calibri"/>
                <a:sym typeface="Calibri"/>
              </a:rPr>
              <a:t>Introduction to The Program Cont. </a:t>
            </a:r>
            <a:endParaRPr sz="32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188" name="Google Shape;188;p7"/>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189" name="Google Shape;189;p7"/>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0" name="Google Shape;190;p7"/>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91" name="Google Shape;191;p7"/>
          <p:cNvSpPr txBox="1"/>
          <p:nvPr/>
        </p:nvSpPr>
        <p:spPr>
          <a:xfrm>
            <a:off x="5610375" y="2495025"/>
            <a:ext cx="6405300" cy="2308800"/>
          </a:xfrm>
          <a:prstGeom prst="rect">
            <a:avLst/>
          </a:prstGeom>
          <a:noFill/>
          <a:ln>
            <a:noFill/>
          </a:ln>
        </p:spPr>
        <p:txBody>
          <a:bodyPr spcFirstLastPara="1" wrap="square" lIns="91425" tIns="45700" rIns="91425" bIns="45700" anchor="t" anchorCtr="0">
            <a:spAutoFit/>
          </a:bodyPr>
          <a:lstStyle/>
          <a:p>
            <a:pPr marL="457200" marR="0" lvl="0" indent="-457200" algn="just" rtl="0">
              <a:lnSpc>
                <a:spcPct val="100000"/>
              </a:lnSpc>
              <a:spcBef>
                <a:spcPts val="0"/>
              </a:spcBef>
              <a:spcAft>
                <a:spcPts val="0"/>
              </a:spcAft>
              <a:buClr>
                <a:schemeClr val="lt1"/>
              </a:buClr>
              <a:buSzPts val="3200"/>
              <a:buFont typeface="Arial"/>
              <a:buChar char="•"/>
            </a:pPr>
            <a:r>
              <a:rPr lang="en-US" sz="3200" b="1">
                <a:solidFill>
                  <a:schemeClr val="lt1"/>
                </a:solidFill>
                <a:latin typeface="Calibri"/>
                <a:ea typeface="Calibri"/>
                <a:cs typeface="Calibri"/>
                <a:sym typeface="Calibri"/>
              </a:rPr>
              <a:t>Program Study Plan</a:t>
            </a:r>
            <a:endParaRPr/>
          </a:p>
          <a:p>
            <a:pPr marL="0" marR="0" lvl="0" indent="0" algn="just" rtl="0">
              <a:spcBef>
                <a:spcPts val="0"/>
              </a:spcBef>
              <a:spcAft>
                <a:spcPts val="0"/>
              </a:spcAft>
              <a:buNone/>
            </a:pPr>
            <a:r>
              <a:rPr lang="en-US" sz="2800">
                <a:solidFill>
                  <a:schemeClr val="lt1"/>
                </a:solidFill>
                <a:latin typeface="Calibri"/>
                <a:ea typeface="Calibri"/>
                <a:cs typeface="Calibri"/>
                <a:sym typeface="Calibri"/>
              </a:rPr>
              <a:t>3 semesters (one academic year), 30 credit hours of credit toward graduation as follow;</a:t>
            </a:r>
            <a:endParaRPr/>
          </a:p>
          <a:p>
            <a:pPr marL="0" marR="0" lvl="0" indent="0" algn="l" rtl="0">
              <a:spcBef>
                <a:spcPts val="0"/>
              </a:spcBef>
              <a:spcAft>
                <a:spcPts val="0"/>
              </a:spcAft>
              <a:buNone/>
            </a:pPr>
            <a:endParaRPr sz="2800">
              <a:solidFill>
                <a:schemeClr val="lt1"/>
              </a:solidFill>
              <a:latin typeface="Calibri"/>
              <a:ea typeface="Calibri"/>
              <a:cs typeface="Calibri"/>
              <a:sym typeface="Calibri"/>
            </a:endParaRPr>
          </a:p>
        </p:txBody>
      </p:sp>
      <p:sp>
        <p:nvSpPr>
          <p:cNvPr id="195" name="Google Shape;195;p7"/>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6" name="Google Shape;196;p7"/>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97" name="Google Shape;197;p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98" name="Google Shape;198;p7"/>
          <p:cNvSpPr txBox="1"/>
          <p:nvPr/>
        </p:nvSpPr>
        <p:spPr>
          <a:xfrm>
            <a:off x="4689259" y="1555490"/>
            <a:ext cx="6146381"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3BCCFF"/>
                </a:solidFill>
                <a:latin typeface="Calibri"/>
                <a:ea typeface="Calibri"/>
                <a:cs typeface="Calibri"/>
                <a:sym typeface="Calibri"/>
              </a:rPr>
              <a:t>Introduction to The Program Cont. </a:t>
            </a:r>
            <a:endParaRPr sz="32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13" name="Google Shape;213;p8"/>
          <p:cNvSpPr txBox="1"/>
          <p:nvPr/>
        </p:nvSpPr>
        <p:spPr>
          <a:xfrm>
            <a:off x="4640633" y="1278351"/>
            <a:ext cx="6146381"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3BCCFF"/>
                </a:solidFill>
                <a:latin typeface="Calibri"/>
                <a:ea typeface="Calibri"/>
                <a:cs typeface="Calibri"/>
                <a:sym typeface="Calibri"/>
              </a:rPr>
              <a:t>Introduction to The Program Cont. </a:t>
            </a:r>
            <a:endParaRPr sz="3200" b="1" dirty="0">
              <a:solidFill>
                <a:srgbClr val="3BCCFF"/>
              </a:solidFill>
              <a:latin typeface="Times New Roman"/>
              <a:ea typeface="Times New Roman"/>
              <a:cs typeface="Times New Roman"/>
              <a:sym typeface="Times New Roman"/>
            </a:endParaRPr>
          </a:p>
        </p:txBody>
      </p:sp>
      <p:graphicFrame>
        <p:nvGraphicFramePr>
          <p:cNvPr id="214" name="Google Shape;214;p8"/>
          <p:cNvGraphicFramePr/>
          <p:nvPr>
            <p:extLst>
              <p:ext uri="{D42A27DB-BD31-4B8C-83A1-F6EECF244321}">
                <p14:modId xmlns:p14="http://schemas.microsoft.com/office/powerpoint/2010/main" val="4199454372"/>
              </p:ext>
            </p:extLst>
          </p:nvPr>
        </p:nvGraphicFramePr>
        <p:xfrm>
          <a:off x="3385475" y="2026466"/>
          <a:ext cx="8656700" cy="4374300"/>
        </p:xfrm>
        <a:graphic>
          <a:graphicData uri="http://schemas.openxmlformats.org/drawingml/2006/table">
            <a:tbl>
              <a:tblPr firstRow="1" firstCol="1" bandRow="1">
                <a:noFill/>
                <a:tableStyleId>{C9ED89A4-38FE-4B48-92F7-BC7B51272D01}</a:tableStyleId>
              </a:tblPr>
              <a:tblGrid>
                <a:gridCol w="6549200">
                  <a:extLst>
                    <a:ext uri="{9D8B030D-6E8A-4147-A177-3AD203B41FA5}">
                      <a16:colId xmlns:a16="http://schemas.microsoft.com/office/drawing/2014/main" val="20000"/>
                    </a:ext>
                  </a:extLst>
                </a:gridCol>
                <a:gridCol w="2107500">
                  <a:extLst>
                    <a:ext uri="{9D8B030D-6E8A-4147-A177-3AD203B41FA5}">
                      <a16:colId xmlns:a16="http://schemas.microsoft.com/office/drawing/2014/main" val="20001"/>
                    </a:ext>
                  </a:extLst>
                </a:gridCol>
              </a:tblGrid>
              <a:tr h="312450">
                <a:tc>
                  <a:txBody>
                    <a:bodyPr/>
                    <a:lstStyle/>
                    <a:p>
                      <a:pPr marL="0" marR="0" lvl="0" indent="0" algn="l" rtl="0">
                        <a:spcBef>
                          <a:spcPts val="0"/>
                        </a:spcBef>
                        <a:spcAft>
                          <a:spcPts val="0"/>
                        </a:spcAft>
                        <a:buNone/>
                      </a:pPr>
                      <a:r>
                        <a:rPr lang="en-US" sz="1000" u="none" strike="noStrike" cap="none"/>
                        <a:t>Course</a:t>
                      </a:r>
                      <a:endParaRPr sz="1200" u="none" strike="noStrike" cap="none">
                        <a:latin typeface="Calibri"/>
                        <a:ea typeface="Calibri"/>
                        <a:cs typeface="Calibri"/>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000" u="none" strike="noStrike" cap="none"/>
                        <a:t>Credit Hours</a:t>
                      </a:r>
                      <a:endParaRPr sz="1200" u="none" strike="noStrike" cap="none">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0"/>
                  </a:ext>
                </a:extLst>
              </a:tr>
              <a:tr h="312450">
                <a:tc>
                  <a:txBody>
                    <a:bodyPr/>
                    <a:lstStyle/>
                    <a:p>
                      <a:pPr marL="0" marR="0" lvl="0" indent="0" algn="l" rtl="0">
                        <a:spcBef>
                          <a:spcPts val="0"/>
                        </a:spcBef>
                        <a:spcAft>
                          <a:spcPts val="0"/>
                        </a:spcAft>
                        <a:buNone/>
                      </a:pPr>
                      <a:r>
                        <a:rPr lang="en-US" sz="1000" u="none" strike="noStrike" cap="none"/>
                        <a:t>1st Term</a:t>
                      </a:r>
                      <a:endParaRPr sz="1000" u="none" strike="noStrike" cap="none">
                        <a:solidFill>
                          <a:schemeClr val="dk1"/>
                        </a:solidFill>
                        <a:latin typeface="Calibri"/>
                        <a:ea typeface="Calibri"/>
                        <a:cs typeface="Calibri"/>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000" u="none" strike="noStrike" cap="none"/>
                        <a:t> </a:t>
                      </a:r>
                      <a:endParaRPr sz="1200" u="none" strike="noStrike" cap="none">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1"/>
                  </a:ext>
                </a:extLst>
              </a:tr>
              <a:tr h="312450">
                <a:tc>
                  <a:txBody>
                    <a:bodyPr/>
                    <a:lstStyle/>
                    <a:p>
                      <a:pPr marL="0" marR="0" lvl="0" indent="0" algn="l" rtl="0">
                        <a:spcBef>
                          <a:spcPts val="0"/>
                        </a:spcBef>
                        <a:spcAft>
                          <a:spcPts val="0"/>
                        </a:spcAft>
                        <a:buNone/>
                      </a:pPr>
                      <a:r>
                        <a:rPr lang="en-US" sz="1000" u="none" strike="noStrike" cap="none"/>
                        <a:t>FNT611 Foundations of FinTech</a:t>
                      </a:r>
                      <a:endParaRPr sz="1200" u="none" strike="noStrike" cap="none">
                        <a:latin typeface="Calibri"/>
                        <a:ea typeface="Calibri"/>
                        <a:cs typeface="Calibri"/>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000" u="none" strike="noStrike" cap="none"/>
                        <a:t>3 Hours</a:t>
                      </a:r>
                      <a:endParaRPr sz="1200" u="none" strike="noStrike" cap="none">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2"/>
                  </a:ext>
                </a:extLst>
              </a:tr>
              <a:tr h="312450">
                <a:tc>
                  <a:txBody>
                    <a:bodyPr/>
                    <a:lstStyle/>
                    <a:p>
                      <a:pPr marL="0" marR="0" lvl="0" indent="0" algn="l" rtl="0">
                        <a:spcBef>
                          <a:spcPts val="0"/>
                        </a:spcBef>
                        <a:spcAft>
                          <a:spcPts val="0"/>
                        </a:spcAft>
                        <a:buNone/>
                      </a:pPr>
                      <a:r>
                        <a:rPr lang="en-US" sz="1000" u="none" strike="noStrike" cap="none"/>
                        <a:t>FNT613 Business Analysis</a:t>
                      </a:r>
                      <a:endParaRPr sz="1200" u="none" strike="noStrike" cap="none">
                        <a:latin typeface="Calibri"/>
                        <a:ea typeface="Calibri"/>
                        <a:cs typeface="Calibri"/>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000" u="none" strike="noStrike" cap="none"/>
                        <a:t>3 Hours</a:t>
                      </a:r>
                      <a:endParaRPr sz="1200" u="none" strike="noStrike" cap="none">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3"/>
                  </a:ext>
                </a:extLst>
              </a:tr>
              <a:tr h="312450">
                <a:tc>
                  <a:txBody>
                    <a:bodyPr/>
                    <a:lstStyle/>
                    <a:p>
                      <a:pPr marL="0" marR="0" lvl="0" indent="0" algn="l" rtl="0">
                        <a:spcBef>
                          <a:spcPts val="0"/>
                        </a:spcBef>
                        <a:spcAft>
                          <a:spcPts val="0"/>
                        </a:spcAft>
                        <a:buNone/>
                      </a:pPr>
                      <a:r>
                        <a:rPr lang="en-US" sz="1000" u="none" strike="noStrike" cap="none"/>
                        <a:t>FNT615 Finance Concepts</a:t>
                      </a:r>
                      <a:endParaRPr sz="1200" u="none" strike="noStrike" cap="none">
                        <a:latin typeface="Calibri"/>
                        <a:ea typeface="Calibri"/>
                        <a:cs typeface="Calibri"/>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000" u="none" strike="noStrike" cap="none"/>
                        <a:t>3 Hours</a:t>
                      </a:r>
                      <a:endParaRPr sz="1200" u="none" strike="noStrike" cap="none">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4"/>
                  </a:ext>
                </a:extLst>
              </a:tr>
              <a:tr h="312450">
                <a:tc>
                  <a:txBody>
                    <a:bodyPr/>
                    <a:lstStyle/>
                    <a:p>
                      <a:pPr marL="0" marR="0" lvl="0" indent="0" algn="l" rtl="0">
                        <a:spcBef>
                          <a:spcPts val="0"/>
                        </a:spcBef>
                        <a:spcAft>
                          <a:spcPts val="0"/>
                        </a:spcAft>
                        <a:buNone/>
                      </a:pPr>
                      <a:r>
                        <a:rPr lang="en-US" sz="1000" u="none" strike="noStrike" cap="none"/>
                        <a:t>2nd Term</a:t>
                      </a:r>
                      <a:endParaRPr sz="1200" u="none" strike="noStrike" cap="none">
                        <a:latin typeface="Calibri"/>
                        <a:ea typeface="Calibri"/>
                        <a:cs typeface="Calibri"/>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endParaRPr sz="1200">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5"/>
                  </a:ext>
                </a:extLst>
              </a:tr>
              <a:tr h="312450">
                <a:tc>
                  <a:txBody>
                    <a:bodyPr/>
                    <a:lstStyle/>
                    <a:p>
                      <a:pPr marL="0" marR="0" lvl="0" indent="0" algn="l" rtl="0">
                        <a:spcBef>
                          <a:spcPts val="0"/>
                        </a:spcBef>
                        <a:spcAft>
                          <a:spcPts val="0"/>
                        </a:spcAft>
                        <a:buNone/>
                      </a:pPr>
                      <a:r>
                        <a:rPr lang="en-US" sz="1000"/>
                        <a:t>FNT622 Database Design</a:t>
                      </a:r>
                      <a:endParaRPr sz="1200">
                        <a:latin typeface="Calibri"/>
                        <a:ea typeface="Calibri"/>
                        <a:cs typeface="Calibri"/>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000"/>
                        <a:t>3 Hours</a:t>
                      </a:r>
                      <a:endParaRPr sz="1200">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6"/>
                  </a:ext>
                </a:extLst>
              </a:tr>
              <a:tr h="312450">
                <a:tc>
                  <a:txBody>
                    <a:bodyPr/>
                    <a:lstStyle/>
                    <a:p>
                      <a:pPr marL="0" marR="0" lvl="0" indent="0" algn="l" rtl="0">
                        <a:spcBef>
                          <a:spcPts val="0"/>
                        </a:spcBef>
                        <a:spcAft>
                          <a:spcPts val="0"/>
                        </a:spcAft>
                        <a:buNone/>
                      </a:pPr>
                      <a:r>
                        <a:rPr lang="en-US" sz="1000"/>
                        <a:t>FNT625 Cybersecurity Concepts</a:t>
                      </a:r>
                      <a:endParaRPr sz="1200">
                        <a:latin typeface="Calibri"/>
                        <a:ea typeface="Calibri"/>
                        <a:cs typeface="Calibri"/>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000"/>
                        <a:t>3 Hours</a:t>
                      </a:r>
                      <a:endParaRPr sz="1200">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7"/>
                  </a:ext>
                </a:extLst>
              </a:tr>
              <a:tr h="312450">
                <a:tc>
                  <a:txBody>
                    <a:bodyPr/>
                    <a:lstStyle/>
                    <a:p>
                      <a:pPr marL="0" marR="0" lvl="0" indent="0" algn="l" rtl="0">
                        <a:spcBef>
                          <a:spcPts val="0"/>
                        </a:spcBef>
                        <a:spcAft>
                          <a:spcPts val="0"/>
                        </a:spcAft>
                        <a:buNone/>
                      </a:pPr>
                      <a:r>
                        <a:rPr lang="en-US" sz="1000"/>
                        <a:t>FNT626 Artificial Intelligence for FinTech</a:t>
                      </a:r>
                      <a:endParaRPr sz="1200">
                        <a:latin typeface="Calibri"/>
                        <a:ea typeface="Calibri"/>
                        <a:cs typeface="Calibri"/>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000"/>
                        <a:t>3 Hours</a:t>
                      </a:r>
                      <a:endParaRPr sz="1200">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8"/>
                  </a:ext>
                </a:extLst>
              </a:tr>
              <a:tr h="312450">
                <a:tc>
                  <a:txBody>
                    <a:bodyPr/>
                    <a:lstStyle/>
                    <a:p>
                      <a:pPr marL="0" marR="0" lvl="0" indent="0" algn="l" rtl="0">
                        <a:spcBef>
                          <a:spcPts val="0"/>
                        </a:spcBef>
                        <a:spcAft>
                          <a:spcPts val="0"/>
                        </a:spcAft>
                        <a:buNone/>
                      </a:pPr>
                      <a:r>
                        <a:rPr lang="en-US" sz="1000"/>
                        <a:t>FNT628 Cryptocurrencies</a:t>
                      </a:r>
                      <a:endParaRPr sz="1200">
                        <a:latin typeface="Calibri"/>
                        <a:ea typeface="Calibri"/>
                        <a:cs typeface="Calibri"/>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000"/>
                        <a:t>3 Hours</a:t>
                      </a:r>
                      <a:endParaRPr sz="1200">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09"/>
                  </a:ext>
                </a:extLst>
              </a:tr>
              <a:tr h="312450">
                <a:tc>
                  <a:txBody>
                    <a:bodyPr/>
                    <a:lstStyle/>
                    <a:p>
                      <a:pPr marL="0" marR="0" lvl="0" indent="0" algn="l" rtl="0">
                        <a:spcBef>
                          <a:spcPts val="0"/>
                        </a:spcBef>
                        <a:spcAft>
                          <a:spcPts val="0"/>
                        </a:spcAft>
                        <a:buNone/>
                      </a:pPr>
                      <a:r>
                        <a:rPr lang="en-US" sz="1000"/>
                        <a:t>3rd Term</a:t>
                      </a:r>
                      <a:endParaRPr sz="1200">
                        <a:latin typeface="Calibri"/>
                        <a:ea typeface="Calibri"/>
                        <a:cs typeface="Calibri"/>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000"/>
                        <a:t> </a:t>
                      </a:r>
                      <a:endParaRPr sz="1200">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10"/>
                  </a:ext>
                </a:extLst>
              </a:tr>
              <a:tr h="312450">
                <a:tc>
                  <a:txBody>
                    <a:bodyPr/>
                    <a:lstStyle/>
                    <a:p>
                      <a:pPr marL="0" marR="0" lvl="0" indent="0" algn="l" rtl="0">
                        <a:spcBef>
                          <a:spcPts val="0"/>
                        </a:spcBef>
                        <a:spcAft>
                          <a:spcPts val="0"/>
                        </a:spcAft>
                        <a:buNone/>
                      </a:pPr>
                      <a:r>
                        <a:rPr lang="en-US" sz="1000"/>
                        <a:t>FNT631 Data Analytics</a:t>
                      </a:r>
                      <a:endParaRPr sz="1200">
                        <a:latin typeface="Calibri"/>
                        <a:ea typeface="Calibri"/>
                        <a:cs typeface="Calibri"/>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000"/>
                        <a:t>3 Hours</a:t>
                      </a:r>
                      <a:endParaRPr sz="1200">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11"/>
                  </a:ext>
                </a:extLst>
              </a:tr>
              <a:tr h="312450">
                <a:tc>
                  <a:txBody>
                    <a:bodyPr/>
                    <a:lstStyle/>
                    <a:p>
                      <a:pPr marL="0" marR="0" lvl="0" indent="0" algn="l" rtl="0">
                        <a:spcBef>
                          <a:spcPts val="0"/>
                        </a:spcBef>
                        <a:spcAft>
                          <a:spcPts val="0"/>
                        </a:spcAft>
                        <a:buNone/>
                      </a:pPr>
                      <a:r>
                        <a:rPr lang="en-US" sz="1000"/>
                        <a:t>FNT633 Machine Learning in Finance</a:t>
                      </a:r>
                      <a:endParaRPr sz="1200">
                        <a:latin typeface="Calibri"/>
                        <a:ea typeface="Calibri"/>
                        <a:cs typeface="Calibri"/>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000"/>
                        <a:t>3 Hours</a:t>
                      </a:r>
                      <a:endParaRPr sz="1200">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12"/>
                  </a:ext>
                </a:extLst>
              </a:tr>
              <a:tr h="312450">
                <a:tc>
                  <a:txBody>
                    <a:bodyPr/>
                    <a:lstStyle/>
                    <a:p>
                      <a:pPr marL="0" marR="0" lvl="0" indent="0" algn="l" rtl="0">
                        <a:spcBef>
                          <a:spcPts val="0"/>
                        </a:spcBef>
                        <a:spcAft>
                          <a:spcPts val="0"/>
                        </a:spcAft>
                        <a:buNone/>
                      </a:pPr>
                      <a:r>
                        <a:rPr lang="en-US" sz="1000"/>
                        <a:t>MGM510 Risk Management</a:t>
                      </a:r>
                      <a:endParaRPr sz="1200">
                        <a:latin typeface="Calibri"/>
                        <a:ea typeface="Calibri"/>
                        <a:cs typeface="Calibri"/>
                        <a:sym typeface="Calibri"/>
                      </a:endParaRPr>
                    </a:p>
                  </a:txBody>
                  <a:tcPr marL="68575" marR="68575" marT="0" marB="0">
                    <a:solidFill>
                      <a:srgbClr val="00B0F0"/>
                    </a:solidFill>
                  </a:tcPr>
                </a:tc>
                <a:tc>
                  <a:txBody>
                    <a:bodyPr/>
                    <a:lstStyle/>
                    <a:p>
                      <a:pPr marL="0" marR="0" lvl="0" indent="0" algn="l" rtl="0">
                        <a:spcBef>
                          <a:spcPts val="0"/>
                        </a:spcBef>
                        <a:spcAft>
                          <a:spcPts val="0"/>
                        </a:spcAft>
                        <a:buNone/>
                      </a:pPr>
                      <a:r>
                        <a:rPr lang="en-US" sz="1000" dirty="0"/>
                        <a:t>3 Hours</a:t>
                      </a:r>
                      <a:endParaRPr sz="1200" dirty="0">
                        <a:latin typeface="Calibri"/>
                        <a:ea typeface="Calibri"/>
                        <a:cs typeface="Calibri"/>
                        <a:sym typeface="Calibri"/>
                      </a:endParaRPr>
                    </a:p>
                  </a:txBody>
                  <a:tcPr marL="68575" marR="68575" marT="0" marB="0" anchor="ctr">
                    <a:solidFill>
                      <a:srgbClr val="C9C9C9"/>
                    </a:solidFill>
                  </a:tcPr>
                </a:tc>
                <a:extLst>
                  <a:ext uri="{0D108BD9-81ED-4DB2-BD59-A6C34878D82A}">
                    <a16:rowId xmlns:a16="http://schemas.microsoft.com/office/drawing/2014/main" val="10013"/>
                  </a:ext>
                </a:extLst>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pic>
        <p:nvPicPr>
          <p:cNvPr id="220" name="Google Shape;220;p9"/>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21" name="Google Shape;221;p9"/>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2" name="Google Shape;222;p9"/>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23" name="Google Shape;223;p9"/>
          <p:cNvSpPr txBox="1"/>
          <p:nvPr/>
        </p:nvSpPr>
        <p:spPr>
          <a:xfrm>
            <a:off x="5550499" y="2495025"/>
            <a:ext cx="6465000" cy="2124000"/>
          </a:xfrm>
          <a:prstGeom prst="rect">
            <a:avLst/>
          </a:prstGeom>
          <a:noFill/>
          <a:ln>
            <a:noFill/>
          </a:ln>
        </p:spPr>
        <p:txBody>
          <a:bodyPr spcFirstLastPara="1" wrap="square" lIns="91425" tIns="45700" rIns="91425" bIns="45700" anchor="t" anchorCtr="0">
            <a:spAutoFit/>
          </a:bodyPr>
          <a:lstStyle/>
          <a:p>
            <a:pPr marL="571500" marR="0" lvl="0" indent="-571500" algn="just" rtl="0">
              <a:lnSpc>
                <a:spcPct val="100000"/>
              </a:lnSpc>
              <a:spcBef>
                <a:spcPts val="0"/>
              </a:spcBef>
              <a:spcAft>
                <a:spcPts val="0"/>
              </a:spcAft>
              <a:buClr>
                <a:schemeClr val="lt1"/>
              </a:buClr>
              <a:buSzPts val="3600"/>
              <a:buFont typeface="Arial"/>
              <a:buChar char="•"/>
            </a:pPr>
            <a:r>
              <a:rPr lang="en-US" sz="3600" b="1">
                <a:solidFill>
                  <a:schemeClr val="lt1"/>
                </a:solidFill>
                <a:latin typeface="Calibri"/>
                <a:ea typeface="Calibri"/>
                <a:cs typeface="Calibri"/>
                <a:sym typeface="Calibri"/>
              </a:rPr>
              <a:t>Language of Study</a:t>
            </a:r>
            <a:endParaRPr/>
          </a:p>
          <a:p>
            <a:pPr marL="0" marR="0" lvl="0" indent="0" algn="just" rtl="0">
              <a:spcBef>
                <a:spcPts val="0"/>
              </a:spcBef>
              <a:spcAft>
                <a:spcPts val="0"/>
              </a:spcAft>
              <a:buNone/>
            </a:pPr>
            <a:r>
              <a:rPr lang="en-US" sz="3200">
                <a:solidFill>
                  <a:schemeClr val="lt1"/>
                </a:solidFill>
                <a:latin typeface="Calibri"/>
                <a:ea typeface="Calibri"/>
                <a:cs typeface="Calibri"/>
                <a:sym typeface="Calibri"/>
              </a:rPr>
              <a:t>The study will be delivered in English. However, explanations will be provided in both English and Arabic</a:t>
            </a:r>
            <a:endParaRPr/>
          </a:p>
        </p:txBody>
      </p:sp>
      <p:sp>
        <p:nvSpPr>
          <p:cNvPr id="225" name="Google Shape;225;p9"/>
          <p:cNvSpPr txBox="1"/>
          <p:nvPr/>
        </p:nvSpPr>
        <p:spPr>
          <a:xfrm>
            <a:off x="3437433" y="1329617"/>
            <a:ext cx="109100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lt1"/>
                </a:solidFill>
                <a:latin typeface="Times New Roman"/>
                <a:ea typeface="Times New Roman"/>
                <a:cs typeface="Times New Roman"/>
                <a:sym typeface="Times New Roman"/>
              </a:rPr>
              <a:t>lecture</a:t>
            </a:r>
            <a:endParaRPr sz="2400">
              <a:solidFill>
                <a:schemeClr val="lt1"/>
              </a:solidFill>
              <a:latin typeface="Times New Roman"/>
              <a:ea typeface="Times New Roman"/>
              <a:cs typeface="Times New Roman"/>
              <a:sym typeface="Times New Roman"/>
            </a:endParaRPr>
          </a:p>
        </p:txBody>
      </p:sp>
      <p:sp>
        <p:nvSpPr>
          <p:cNvPr id="227" name="Google Shape;227;p9"/>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28" name="Google Shape;228;p9"/>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29" name="Google Shape;229;p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30" name="Google Shape;230;p9"/>
          <p:cNvSpPr txBox="1"/>
          <p:nvPr/>
        </p:nvSpPr>
        <p:spPr>
          <a:xfrm>
            <a:off x="4689259" y="1555490"/>
            <a:ext cx="6146381"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3BCCFF"/>
                </a:solidFill>
                <a:latin typeface="Calibri"/>
                <a:ea typeface="Calibri"/>
                <a:cs typeface="Calibri"/>
                <a:sym typeface="Calibri"/>
              </a:rPr>
              <a:t>Introduction to The Program Cont. </a:t>
            </a:r>
            <a:endParaRPr sz="32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0"/>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37" name="Google Shape;237;p10"/>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8" name="Google Shape;238;p10"/>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39" name="Google Shape;239;p10"/>
          <p:cNvSpPr txBox="1"/>
          <p:nvPr/>
        </p:nvSpPr>
        <p:spPr>
          <a:xfrm>
            <a:off x="5610374" y="3395600"/>
            <a:ext cx="6405300" cy="144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4400" b="1">
                <a:solidFill>
                  <a:schemeClr val="lt1"/>
                </a:solidFill>
                <a:latin typeface="Calibri"/>
                <a:ea typeface="Calibri"/>
                <a:cs typeface="Calibri"/>
                <a:sym typeface="Calibri"/>
              </a:rPr>
              <a:t>FNT613- Business Analysis</a:t>
            </a:r>
            <a:r>
              <a:rPr lang="en-US" sz="4400">
                <a:solidFill>
                  <a:schemeClr val="lt1"/>
                </a:solidFill>
                <a:latin typeface="Calibri"/>
                <a:ea typeface="Calibri"/>
                <a:cs typeface="Calibri"/>
                <a:sym typeface="Calibri"/>
              </a:rPr>
              <a:t/>
            </a:r>
            <a:br>
              <a:rPr lang="en-US" sz="4400">
                <a:solidFill>
                  <a:schemeClr val="lt1"/>
                </a:solidFill>
                <a:latin typeface="Calibri"/>
                <a:ea typeface="Calibri"/>
                <a:cs typeface="Calibri"/>
                <a:sym typeface="Calibri"/>
              </a:rPr>
            </a:br>
            <a:endParaRPr sz="4400">
              <a:solidFill>
                <a:schemeClr val="lt1"/>
              </a:solidFill>
              <a:latin typeface="Calibri"/>
              <a:ea typeface="Calibri"/>
              <a:cs typeface="Calibri"/>
              <a:sym typeface="Calibri"/>
            </a:endParaRPr>
          </a:p>
        </p:txBody>
      </p:sp>
      <p:sp>
        <p:nvSpPr>
          <p:cNvPr id="243" name="Google Shape;243;p10"/>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44" name="Google Shape;244;p10"/>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45" name="Google Shape;245;p1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46" name="Google Shape;246;p10"/>
          <p:cNvSpPr txBox="1"/>
          <p:nvPr/>
        </p:nvSpPr>
        <p:spPr>
          <a:xfrm>
            <a:off x="4689259" y="1555490"/>
            <a:ext cx="6146381"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rgbClr val="3BCCFF"/>
                </a:solidFill>
                <a:latin typeface="Calibri"/>
                <a:ea typeface="Calibri"/>
                <a:cs typeface="Calibri"/>
                <a:sym typeface="Calibri"/>
              </a:rPr>
              <a:t>General Information </a:t>
            </a:r>
            <a:endParaRPr sz="40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pic>
        <p:nvPicPr>
          <p:cNvPr id="252" name="Google Shape;252;p11"/>
          <p:cNvPicPr preferRelativeResize="0">
            <a:picLocks noGrp="1"/>
          </p:cNvPicPr>
          <p:nvPr>
            <p:ph type="pic" idx="2"/>
          </p:nvPr>
        </p:nvPicPr>
        <p:blipFill rotWithShape="1">
          <a:blip r:embed="rId3">
            <a:alphaModFix/>
          </a:blip>
          <a:srcRect l="13924" r="13924"/>
          <a:stretch/>
        </p:blipFill>
        <p:spPr>
          <a:xfrm>
            <a:off x="198122" y="87725"/>
            <a:ext cx="4871872" cy="5573502"/>
          </a:xfrm>
          <a:prstGeom prst="rect">
            <a:avLst/>
          </a:prstGeom>
          <a:solidFill>
            <a:srgbClr val="D8D8D8">
              <a:alpha val="49803"/>
            </a:srgbClr>
          </a:solidFill>
          <a:ln>
            <a:noFill/>
          </a:ln>
        </p:spPr>
      </p:pic>
      <p:sp>
        <p:nvSpPr>
          <p:cNvPr id="253" name="Google Shape;253;p11"/>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4" name="Google Shape;254;p11"/>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55" name="Google Shape;255;p11"/>
          <p:cNvSpPr txBox="1"/>
          <p:nvPr/>
        </p:nvSpPr>
        <p:spPr>
          <a:xfrm>
            <a:off x="5069994" y="1775401"/>
            <a:ext cx="6945706" cy="4647386"/>
          </a:xfrm>
          <a:prstGeom prst="rect">
            <a:avLst/>
          </a:prstGeom>
          <a:noFill/>
          <a:ln>
            <a:noFill/>
          </a:ln>
        </p:spPr>
        <p:txBody>
          <a:bodyPr spcFirstLastPara="1" wrap="square" lIns="91425" tIns="45700" rIns="91425" bIns="45700" anchor="t" anchorCtr="0">
            <a:spAutoFit/>
          </a:bodyPr>
          <a:lstStyle/>
          <a:p>
            <a:pPr marL="457200" marR="0" lvl="0" indent="-457200" algn="just" rtl="0">
              <a:lnSpc>
                <a:spcPct val="100000"/>
              </a:lnSpc>
              <a:spcBef>
                <a:spcPts val="0"/>
              </a:spcBef>
              <a:spcAft>
                <a:spcPts val="0"/>
              </a:spcAft>
              <a:buClr>
                <a:schemeClr val="lt1"/>
              </a:buClr>
              <a:buSzPts val="3200"/>
              <a:buFont typeface="Arial"/>
              <a:buChar char="•"/>
            </a:pPr>
            <a:r>
              <a:rPr lang="en-US" sz="3200" b="1" dirty="0">
                <a:solidFill>
                  <a:schemeClr val="lt1"/>
                </a:solidFill>
                <a:latin typeface="Calibri"/>
                <a:ea typeface="Calibri"/>
                <a:cs typeface="Calibri"/>
                <a:sym typeface="Calibri"/>
              </a:rPr>
              <a:t>Course Description</a:t>
            </a:r>
            <a:endParaRPr sz="3200" dirty="0">
              <a:solidFill>
                <a:schemeClr val="lt1"/>
              </a:solidFill>
              <a:latin typeface="Calibri"/>
              <a:ea typeface="Calibri"/>
              <a:cs typeface="Calibri"/>
              <a:sym typeface="Calibri"/>
            </a:endParaRPr>
          </a:p>
          <a:p>
            <a:pPr marL="0" marR="0" lvl="0" indent="0" algn="just" rtl="0">
              <a:spcBef>
                <a:spcPts val="0"/>
              </a:spcBef>
              <a:spcAft>
                <a:spcPts val="0"/>
              </a:spcAft>
              <a:buNone/>
            </a:pPr>
            <a:r>
              <a:rPr lang="en-US" sz="2400" dirty="0">
                <a:solidFill>
                  <a:schemeClr val="lt1"/>
                </a:solidFill>
                <a:latin typeface="Calibri"/>
                <a:ea typeface="Calibri"/>
                <a:cs typeface="Calibri"/>
                <a:sym typeface="Calibri"/>
              </a:rPr>
              <a:t>Intelligent business decisions rely upon timely and accurate analysis of information. This course introduces students to the concepts, knowledge and techniques required to identify business needs and solve business problems. Within the course, students develop the ability to collect data from stakeholders, and convert this data into actionable information that can assist in business decision-making. The skills developed throughout this course can be applied to new insights and understanding across all functional areas of business.</a:t>
            </a:r>
            <a:endParaRPr dirty="0"/>
          </a:p>
        </p:txBody>
      </p:sp>
      <p:sp>
        <p:nvSpPr>
          <p:cNvPr id="259" name="Google Shape;259;p11"/>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60" name="Google Shape;260;p11"/>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61" name="Google Shape;261;p11"/>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62" name="Google Shape;262;p11"/>
          <p:cNvSpPr txBox="1"/>
          <p:nvPr/>
        </p:nvSpPr>
        <p:spPr>
          <a:xfrm>
            <a:off x="4689259" y="1305465"/>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3BCCFF"/>
                </a:solidFill>
                <a:latin typeface="Calibri"/>
                <a:ea typeface="Calibri"/>
                <a:cs typeface="Calibri"/>
                <a:sym typeface="Calibri"/>
              </a:rPr>
              <a:t>FNT613 Business Analysis- General Information</a:t>
            </a:r>
            <a:endParaRPr sz="2800" b="1" dirty="0">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pic>
        <p:nvPicPr>
          <p:cNvPr id="268" name="Google Shape;268;p12"/>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69" name="Google Shape;269;p12"/>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0" name="Google Shape;270;p12"/>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71" name="Google Shape;271;p12"/>
          <p:cNvSpPr txBox="1"/>
          <p:nvPr/>
        </p:nvSpPr>
        <p:spPr>
          <a:xfrm>
            <a:off x="5658050" y="2495025"/>
            <a:ext cx="6357600" cy="3170700"/>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Font typeface="Arial" panose="020B0604020202020204" pitchFamily="34" charset="0"/>
              <a:buChar char="•"/>
            </a:pPr>
            <a:r>
              <a:rPr lang="en-US" sz="3200" b="1" dirty="0">
                <a:solidFill>
                  <a:schemeClr val="lt1"/>
                </a:solidFill>
                <a:latin typeface="Calibri"/>
                <a:ea typeface="Calibri"/>
                <a:cs typeface="Calibri"/>
                <a:sym typeface="Calibri"/>
              </a:rPr>
              <a:t>Credit Hours: 3 credit hours </a:t>
            </a:r>
            <a:endParaRPr dirty="0"/>
          </a:p>
          <a:p>
            <a:pPr marL="0" marR="0" lvl="0" indent="0" algn="just" rtl="0">
              <a:spcBef>
                <a:spcPts val="0"/>
              </a:spcBef>
              <a:spcAft>
                <a:spcPts val="0"/>
              </a:spcAft>
              <a:buNone/>
            </a:pPr>
            <a:endParaRPr sz="2400" dirty="0">
              <a:solidFill>
                <a:schemeClr val="lt1"/>
              </a:solidFill>
              <a:latin typeface="Calibri"/>
              <a:ea typeface="Calibri"/>
              <a:cs typeface="Calibri"/>
              <a:sym typeface="Calibri"/>
            </a:endParaRPr>
          </a:p>
          <a:p>
            <a:pPr marL="0" marR="0" lvl="0" indent="0" algn="just" rtl="0">
              <a:spcBef>
                <a:spcPts val="0"/>
              </a:spcBef>
              <a:spcAft>
                <a:spcPts val="0"/>
              </a:spcAft>
              <a:buNone/>
            </a:pPr>
            <a:r>
              <a:rPr lang="en-US" sz="2400" dirty="0">
                <a:solidFill>
                  <a:schemeClr val="lt1"/>
                </a:solidFill>
                <a:latin typeface="Calibri"/>
                <a:ea typeface="Calibri"/>
                <a:cs typeface="Calibri"/>
                <a:sym typeface="Calibri"/>
              </a:rPr>
              <a:t>The main textbook and other related material that will be used as a reference for the course is mentioned in the course syllabus. Additionally, some additional resources; lecture notes and slides will be prepared by the professor and provided for the students on the model.</a:t>
            </a:r>
            <a:endParaRPr dirty="0"/>
          </a:p>
        </p:txBody>
      </p:sp>
      <p:sp>
        <p:nvSpPr>
          <p:cNvPr id="275" name="Google Shape;275;p12"/>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76" name="Google Shape;276;p12"/>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77" name="Google Shape;277;p12"/>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78" name="Google Shape;278;p12"/>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pic>
        <p:nvPicPr>
          <p:cNvPr id="284" name="Google Shape;284;p13"/>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85" name="Google Shape;285;p1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6" name="Google Shape;286;p13"/>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87" name="Google Shape;287;p13"/>
          <p:cNvSpPr txBox="1"/>
          <p:nvPr/>
        </p:nvSpPr>
        <p:spPr>
          <a:xfrm>
            <a:off x="5550493" y="1930876"/>
            <a:ext cx="6465077" cy="42780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chemeClr val="lt1"/>
                </a:solidFill>
                <a:latin typeface="Calibri"/>
                <a:ea typeface="Calibri"/>
                <a:cs typeface="Calibri"/>
                <a:sym typeface="Calibri"/>
              </a:rPr>
              <a:t>Course Learning Outcomes</a:t>
            </a:r>
            <a:r>
              <a:rPr lang="en-US" sz="3200" dirty="0">
                <a:solidFill>
                  <a:schemeClr val="lt1"/>
                </a:solidFill>
                <a:latin typeface="Calibri"/>
                <a:ea typeface="Calibri"/>
                <a:cs typeface="Calibri"/>
                <a:sym typeface="Calibri"/>
              </a:rPr>
              <a:t>:</a:t>
            </a:r>
            <a:endParaRPr dirty="0"/>
          </a:p>
          <a:p>
            <a:pPr marL="0" marR="0" lvl="0" indent="0" algn="just" rtl="0">
              <a:spcBef>
                <a:spcPts val="0"/>
              </a:spcBef>
              <a:spcAft>
                <a:spcPts val="0"/>
              </a:spcAft>
              <a:buNone/>
            </a:pPr>
            <a:r>
              <a:rPr lang="en-US" sz="2000" b="1" dirty="0">
                <a:solidFill>
                  <a:schemeClr val="lt1"/>
                </a:solidFill>
                <a:latin typeface="Calibri"/>
                <a:ea typeface="Calibri"/>
                <a:cs typeface="Calibri"/>
                <a:sym typeface="Calibri"/>
              </a:rPr>
              <a:t>Upon completion, Students should be able to;</a:t>
            </a:r>
            <a:endParaRPr sz="2000" b="1" dirty="0">
              <a:solidFill>
                <a:schemeClr val="lt1"/>
              </a:solidFill>
              <a:latin typeface="Calibri"/>
              <a:ea typeface="Calibri"/>
              <a:cs typeface="Calibri"/>
              <a:sym typeface="Calibri"/>
            </a:endParaRPr>
          </a:p>
          <a:p>
            <a:pPr marL="0" marR="0" lvl="0" indent="0" algn="just" rtl="0">
              <a:spcBef>
                <a:spcPts val="0"/>
              </a:spcBef>
              <a:spcAft>
                <a:spcPts val="0"/>
              </a:spcAft>
              <a:buNone/>
            </a:pPr>
            <a:r>
              <a:rPr lang="en-US" sz="2000" dirty="0">
                <a:solidFill>
                  <a:schemeClr val="lt1"/>
                </a:solidFill>
                <a:latin typeface="Calibri"/>
                <a:ea typeface="Calibri"/>
                <a:cs typeface="Calibri"/>
                <a:sym typeface="Calibri"/>
              </a:rPr>
              <a:t>- Communicate the importance of evidence-based decision-making in a business or organizational setting.</a:t>
            </a:r>
            <a:endParaRPr dirty="0"/>
          </a:p>
          <a:p>
            <a:pPr marL="0" marR="0" lvl="0" indent="0" algn="just" rtl="0">
              <a:spcBef>
                <a:spcPts val="0"/>
              </a:spcBef>
              <a:spcAft>
                <a:spcPts val="0"/>
              </a:spcAft>
              <a:buNone/>
            </a:pPr>
            <a:r>
              <a:rPr lang="en-US" sz="2000" dirty="0">
                <a:solidFill>
                  <a:schemeClr val="lt1"/>
                </a:solidFill>
                <a:latin typeface="Calibri"/>
                <a:ea typeface="Calibri"/>
                <a:cs typeface="Calibri"/>
                <a:sym typeface="Calibri"/>
              </a:rPr>
              <a:t>- Demonstrate ability to identify issues or problems within a business or organization, and design an appropriate research project to investigate.</a:t>
            </a:r>
            <a:endParaRPr dirty="0"/>
          </a:p>
          <a:p>
            <a:pPr marL="0" marR="0" lvl="0" indent="0" algn="just" rtl="0">
              <a:spcBef>
                <a:spcPts val="0"/>
              </a:spcBef>
              <a:spcAft>
                <a:spcPts val="0"/>
              </a:spcAft>
              <a:buNone/>
            </a:pPr>
            <a:r>
              <a:rPr lang="en-US" sz="2000" dirty="0">
                <a:solidFill>
                  <a:schemeClr val="lt1"/>
                </a:solidFill>
                <a:latin typeface="Calibri"/>
                <a:ea typeface="Calibri"/>
                <a:cs typeface="Calibri"/>
                <a:sym typeface="Calibri"/>
              </a:rPr>
              <a:t>- Demonstrate developed skills in collecting and analyzing data using a range of techniques.</a:t>
            </a:r>
            <a:endParaRPr dirty="0"/>
          </a:p>
          <a:p>
            <a:pPr marL="0" marR="0" lvl="0" indent="0" algn="just" rtl="0">
              <a:spcBef>
                <a:spcPts val="0"/>
              </a:spcBef>
              <a:spcAft>
                <a:spcPts val="0"/>
              </a:spcAft>
              <a:buNone/>
            </a:pPr>
            <a:r>
              <a:rPr lang="en-US" sz="2000" dirty="0">
                <a:solidFill>
                  <a:schemeClr val="lt1"/>
                </a:solidFill>
                <a:latin typeface="Calibri"/>
                <a:ea typeface="Calibri"/>
                <a:cs typeface="Calibri"/>
                <a:sym typeface="Calibri"/>
              </a:rPr>
              <a:t>- Explain how research outcomes can be used to solve complex business or organizational problems.</a:t>
            </a:r>
            <a:endParaRPr dirty="0"/>
          </a:p>
          <a:p>
            <a:pPr marL="0" marR="0" lvl="0" indent="0" algn="just" rtl="0">
              <a:spcBef>
                <a:spcPts val="0"/>
              </a:spcBef>
              <a:spcAft>
                <a:spcPts val="0"/>
              </a:spcAft>
              <a:buNone/>
            </a:pPr>
            <a:r>
              <a:rPr lang="en-US" sz="2000" dirty="0">
                <a:solidFill>
                  <a:schemeClr val="lt1"/>
                </a:solidFill>
                <a:latin typeface="Calibri"/>
                <a:ea typeface="Calibri"/>
                <a:cs typeface="Calibri"/>
                <a:sym typeface="Calibri"/>
              </a:rPr>
              <a:t>- Demonstrate the ability to communicate research findings in writing effectively.</a:t>
            </a:r>
            <a:endParaRPr dirty="0"/>
          </a:p>
        </p:txBody>
      </p:sp>
      <p:sp>
        <p:nvSpPr>
          <p:cNvPr id="291" name="Google Shape;291;p13"/>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92" name="Google Shape;292;p13"/>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93" name="Google Shape;293;p1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94" name="Google Shape;294;p13"/>
          <p:cNvSpPr txBox="1"/>
          <p:nvPr/>
        </p:nvSpPr>
        <p:spPr>
          <a:xfrm>
            <a:off x="4689259" y="1391351"/>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3BCCFF"/>
                </a:solidFill>
                <a:latin typeface="Calibri"/>
                <a:ea typeface="Calibri"/>
                <a:cs typeface="Calibri"/>
                <a:sym typeface="Calibri"/>
              </a:rPr>
              <a:t>FNT613 Business Analysis- General Information</a:t>
            </a:r>
            <a:endParaRPr sz="2800" b="1" dirty="0">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pic>
        <p:nvPicPr>
          <p:cNvPr id="300" name="Google Shape;300;p14"/>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301" name="Google Shape;301;p1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2" name="Google Shape;302;p14"/>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03" name="Google Shape;303;p14"/>
          <p:cNvSpPr txBox="1"/>
          <p:nvPr/>
        </p:nvSpPr>
        <p:spPr>
          <a:xfrm>
            <a:off x="5573987" y="2261212"/>
            <a:ext cx="6465077" cy="43396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Calibri"/>
                <a:ea typeface="Calibri"/>
                <a:cs typeface="Calibri"/>
                <a:sym typeface="Calibri"/>
              </a:rPr>
              <a:t>Course Objectives </a:t>
            </a:r>
            <a:endParaRPr dirty="0"/>
          </a:p>
          <a:p>
            <a:pPr marL="0" marR="0" lvl="0" indent="0" algn="just" rtl="0">
              <a:spcBef>
                <a:spcPts val="0"/>
              </a:spcBef>
              <a:spcAft>
                <a:spcPts val="0"/>
              </a:spcAft>
              <a:buNone/>
            </a:pPr>
            <a:r>
              <a:rPr lang="en-US" sz="2400" dirty="0">
                <a:solidFill>
                  <a:schemeClr val="lt1"/>
                </a:solidFill>
                <a:latin typeface="Calibri"/>
                <a:ea typeface="Calibri"/>
                <a:cs typeface="Calibri"/>
                <a:sym typeface="Calibri"/>
              </a:rPr>
              <a:t>Upon completion, Students should be able to;</a:t>
            </a:r>
            <a:endParaRPr sz="2400" dirty="0">
              <a:solidFill>
                <a:schemeClr val="lt1"/>
              </a:solidFill>
              <a:latin typeface="Calibri"/>
              <a:ea typeface="Calibri"/>
              <a:cs typeface="Calibri"/>
              <a:sym typeface="Calibri"/>
            </a:endParaRPr>
          </a:p>
          <a:p>
            <a:pPr marL="514350" marR="0" lvl="0" indent="-514350" algn="just" rtl="0">
              <a:spcBef>
                <a:spcPts val="0"/>
              </a:spcBef>
              <a:spcAft>
                <a:spcPts val="0"/>
              </a:spcAft>
              <a:buClr>
                <a:schemeClr val="lt1"/>
              </a:buClr>
              <a:buSzPts val="2000"/>
              <a:buFont typeface="Calibri"/>
              <a:buAutoNum type="arabicPeriod"/>
            </a:pPr>
            <a:r>
              <a:rPr lang="en-US" sz="2000" dirty="0">
                <a:solidFill>
                  <a:schemeClr val="lt1"/>
                </a:solidFill>
                <a:latin typeface="Calibri"/>
                <a:ea typeface="Calibri"/>
                <a:cs typeface="Calibri"/>
                <a:sym typeface="Calibri"/>
              </a:rPr>
              <a:t>understand the importance of Business analysis.</a:t>
            </a:r>
            <a:endParaRPr dirty="0"/>
          </a:p>
          <a:p>
            <a:pPr marL="514350" marR="0" lvl="0" indent="-514350" algn="just" rtl="0">
              <a:spcBef>
                <a:spcPts val="0"/>
              </a:spcBef>
              <a:spcAft>
                <a:spcPts val="0"/>
              </a:spcAft>
              <a:buClr>
                <a:schemeClr val="lt1"/>
              </a:buClr>
              <a:buSzPts val="2000"/>
              <a:buFont typeface="Calibri"/>
              <a:buAutoNum type="arabicPeriod"/>
            </a:pPr>
            <a:r>
              <a:rPr lang="en-US" sz="2000" dirty="0">
                <a:solidFill>
                  <a:schemeClr val="lt1"/>
                </a:solidFill>
                <a:latin typeface="Calibri"/>
                <a:ea typeface="Calibri"/>
                <a:cs typeface="Calibri"/>
                <a:sym typeface="Calibri"/>
              </a:rPr>
              <a:t>understand the strategic context for business analysis and the Business analysis service framework. </a:t>
            </a:r>
            <a:endParaRPr dirty="0"/>
          </a:p>
          <a:p>
            <a:pPr marL="514350" marR="0" lvl="0" indent="-514350" algn="just" rtl="0">
              <a:spcBef>
                <a:spcPts val="0"/>
              </a:spcBef>
              <a:spcAft>
                <a:spcPts val="0"/>
              </a:spcAft>
              <a:buClr>
                <a:schemeClr val="lt1"/>
              </a:buClr>
              <a:buSzPts val="2000"/>
              <a:buFont typeface="Calibri"/>
              <a:buAutoNum type="arabicPeriod"/>
            </a:pPr>
            <a:r>
              <a:rPr lang="en-US" sz="2000" dirty="0">
                <a:solidFill>
                  <a:schemeClr val="lt1"/>
                </a:solidFill>
                <a:latin typeface="Calibri"/>
                <a:ea typeface="Calibri"/>
                <a:cs typeface="Calibri"/>
                <a:sym typeface="Calibri"/>
              </a:rPr>
              <a:t>Understand the tools and techniques used in Business Analysis Planning and Monitoring. </a:t>
            </a:r>
            <a:endParaRPr dirty="0"/>
          </a:p>
          <a:p>
            <a:pPr marL="514350" marR="0" lvl="0" indent="-514350" algn="just" rtl="0">
              <a:spcBef>
                <a:spcPts val="0"/>
              </a:spcBef>
              <a:spcAft>
                <a:spcPts val="0"/>
              </a:spcAft>
              <a:buClr>
                <a:schemeClr val="lt1"/>
              </a:buClr>
              <a:buSzPts val="2000"/>
              <a:buFont typeface="Calibri"/>
              <a:buAutoNum type="arabicPeriod"/>
            </a:pPr>
            <a:r>
              <a:rPr lang="en-US" sz="2000" dirty="0">
                <a:solidFill>
                  <a:schemeClr val="lt1"/>
                </a:solidFill>
                <a:latin typeface="Calibri"/>
                <a:ea typeface="Calibri"/>
                <a:cs typeface="Calibri"/>
                <a:sym typeface="Calibri"/>
              </a:rPr>
              <a:t>Understand Business Analysis Key Concepts and Business Analysis Core Concept Model. Acquire advanced knowledge of identifying, defining, assessing and completing various elements of business analysis tasks.</a:t>
            </a:r>
            <a:endParaRPr dirty="0"/>
          </a:p>
          <a:p>
            <a:pPr marL="0" marR="0" lvl="0" indent="0" algn="l" rtl="0">
              <a:spcBef>
                <a:spcPts val="0"/>
              </a:spcBef>
              <a:spcAft>
                <a:spcPts val="0"/>
              </a:spcAft>
              <a:buNone/>
            </a:pPr>
            <a:endParaRPr sz="2400" dirty="0">
              <a:solidFill>
                <a:schemeClr val="lt1"/>
              </a:solidFill>
              <a:latin typeface="Calibri"/>
              <a:ea typeface="Calibri"/>
              <a:cs typeface="Calibri"/>
              <a:sym typeface="Calibri"/>
            </a:endParaRPr>
          </a:p>
        </p:txBody>
      </p:sp>
      <p:sp>
        <p:nvSpPr>
          <p:cNvPr id="307" name="Google Shape;307;p14"/>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08" name="Google Shape;308;p14"/>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309" name="Google Shape;309;p1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10" name="Google Shape;310;p14"/>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pic>
        <p:nvPicPr>
          <p:cNvPr id="316" name="Google Shape;316;p15"/>
          <p:cNvPicPr preferRelativeResize="0">
            <a:picLocks noGrp="1"/>
          </p:cNvPicPr>
          <p:nvPr>
            <p:ph type="pic" idx="2"/>
          </p:nvPr>
        </p:nvPicPr>
        <p:blipFill rotWithShape="1">
          <a:blip r:embed="rId3">
            <a:alphaModFix/>
          </a:blip>
          <a:srcRect l="13924" r="13924"/>
          <a:stretch/>
        </p:blipFill>
        <p:spPr>
          <a:xfrm>
            <a:off x="2808" y="310560"/>
            <a:ext cx="5547685" cy="5262928"/>
          </a:xfrm>
          <a:prstGeom prst="rect">
            <a:avLst/>
          </a:prstGeom>
          <a:solidFill>
            <a:srgbClr val="D8D8D8">
              <a:alpha val="49803"/>
            </a:srgbClr>
          </a:solidFill>
          <a:ln>
            <a:noFill/>
          </a:ln>
        </p:spPr>
      </p:pic>
      <p:sp>
        <p:nvSpPr>
          <p:cNvPr id="317" name="Google Shape;317;p1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8" name="Google Shape;318;p15"/>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22" name="Google Shape;322;p1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23" name="Google Shape;323;p1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324" name="Google Shape;324;p1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25" name="Google Shape;325;p15"/>
          <p:cNvSpPr txBox="1"/>
          <p:nvPr/>
        </p:nvSpPr>
        <p:spPr>
          <a:xfrm>
            <a:off x="4519545" y="1368113"/>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3BCCFF"/>
                </a:solidFill>
                <a:latin typeface="Calibri"/>
                <a:ea typeface="Calibri"/>
                <a:cs typeface="Calibri"/>
                <a:sym typeface="Calibri"/>
              </a:rPr>
              <a:t>FNT613 Business Analysis- General Information</a:t>
            </a:r>
            <a:endParaRPr sz="2800" b="1" dirty="0">
              <a:solidFill>
                <a:srgbClr val="3BCCFF"/>
              </a:solidFill>
              <a:latin typeface="Times New Roman"/>
              <a:ea typeface="Times New Roman"/>
              <a:cs typeface="Times New Roman"/>
              <a:sym typeface="Times New Roman"/>
            </a:endParaRPr>
          </a:p>
        </p:txBody>
      </p:sp>
      <p:graphicFrame>
        <p:nvGraphicFramePr>
          <p:cNvPr id="326" name="Google Shape;326;p15"/>
          <p:cNvGraphicFramePr/>
          <p:nvPr>
            <p:extLst>
              <p:ext uri="{D42A27DB-BD31-4B8C-83A1-F6EECF244321}">
                <p14:modId xmlns:p14="http://schemas.microsoft.com/office/powerpoint/2010/main" val="1430071853"/>
              </p:ext>
            </p:extLst>
          </p:nvPr>
        </p:nvGraphicFramePr>
        <p:xfrm>
          <a:off x="3385474" y="2210759"/>
          <a:ext cx="8714175" cy="4190007"/>
        </p:xfrm>
        <a:graphic>
          <a:graphicData uri="http://schemas.openxmlformats.org/drawingml/2006/table">
            <a:tbl>
              <a:tblPr firstRow="1" firstCol="1" bandRow="1">
                <a:noFill/>
                <a:tableStyleId>{C9ED89A4-38FE-4B48-92F7-BC7B51272D01}</a:tableStyleId>
              </a:tblPr>
              <a:tblGrid>
                <a:gridCol w="4291175">
                  <a:extLst>
                    <a:ext uri="{9D8B030D-6E8A-4147-A177-3AD203B41FA5}">
                      <a16:colId xmlns:a16="http://schemas.microsoft.com/office/drawing/2014/main" val="20000"/>
                    </a:ext>
                  </a:extLst>
                </a:gridCol>
                <a:gridCol w="4423000">
                  <a:extLst>
                    <a:ext uri="{9D8B030D-6E8A-4147-A177-3AD203B41FA5}">
                      <a16:colId xmlns:a16="http://schemas.microsoft.com/office/drawing/2014/main" val="20001"/>
                    </a:ext>
                  </a:extLst>
                </a:gridCol>
              </a:tblGrid>
              <a:tr h="441625">
                <a:tc gridSpan="2">
                  <a:txBody>
                    <a:bodyPr/>
                    <a:lstStyle/>
                    <a:p>
                      <a:pPr marL="0" marR="0" lvl="0" indent="0" algn="ctr" rtl="0">
                        <a:lnSpc>
                          <a:spcPct val="107000"/>
                        </a:lnSpc>
                        <a:spcBef>
                          <a:spcPts val="0"/>
                        </a:spcBef>
                        <a:spcAft>
                          <a:spcPts val="0"/>
                        </a:spcAft>
                        <a:buNone/>
                      </a:pPr>
                      <a:r>
                        <a:rPr lang="en-US" sz="2400" dirty="0"/>
                        <a:t>Study Plan</a:t>
                      </a:r>
                      <a:endParaRPr sz="2400" dirty="0">
                        <a:latin typeface="Calibri"/>
                        <a:ea typeface="Calibri"/>
                        <a:cs typeface="Calibri"/>
                        <a:sym typeface="Calibri"/>
                      </a:endParaRPr>
                    </a:p>
                  </a:txBody>
                  <a:tcPr marL="68575" marR="68575" marT="0" marB="0">
                    <a:solidFill>
                      <a:srgbClr val="43C0FF"/>
                    </a:solidFill>
                  </a:tcPr>
                </a:tc>
                <a:tc hMerge="1">
                  <a:txBody>
                    <a:bodyPr/>
                    <a:lstStyle/>
                    <a:p>
                      <a:endParaRPr lang="en-US"/>
                    </a:p>
                  </a:txBody>
                  <a:tcPr/>
                </a:tc>
                <a:extLst>
                  <a:ext uri="{0D108BD9-81ED-4DB2-BD59-A6C34878D82A}">
                    <a16:rowId xmlns:a16="http://schemas.microsoft.com/office/drawing/2014/main" val="10000"/>
                  </a:ext>
                </a:extLst>
              </a:tr>
              <a:tr h="303650">
                <a:tc>
                  <a:txBody>
                    <a:bodyPr/>
                    <a:lstStyle/>
                    <a:p>
                      <a:pPr marL="0" marR="0" lvl="0" indent="0" algn="ctr" rtl="0">
                        <a:lnSpc>
                          <a:spcPct val="107000"/>
                        </a:lnSpc>
                        <a:spcBef>
                          <a:spcPts val="0"/>
                        </a:spcBef>
                        <a:spcAft>
                          <a:spcPts val="0"/>
                        </a:spcAft>
                        <a:buNone/>
                      </a:pPr>
                      <a:r>
                        <a:rPr lang="en-US" sz="2000" u="sng"/>
                        <a:t>Week</a:t>
                      </a:r>
                      <a:endParaRPr sz="20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2000" u="sng"/>
                        <a:t>Topic</a:t>
                      </a:r>
                      <a:endParaRPr sz="20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1"/>
                  </a:ext>
                </a:extLst>
              </a:tr>
              <a:tr h="220750">
                <a:tc>
                  <a:txBody>
                    <a:bodyPr/>
                    <a:lstStyle/>
                    <a:p>
                      <a:pPr marL="0" marR="0" lvl="0" indent="0" algn="ctr" rtl="0">
                        <a:lnSpc>
                          <a:spcPct val="107000"/>
                        </a:lnSpc>
                        <a:spcBef>
                          <a:spcPts val="0"/>
                        </a:spcBef>
                        <a:spcAft>
                          <a:spcPts val="0"/>
                        </a:spcAft>
                        <a:buNone/>
                      </a:pPr>
                      <a:r>
                        <a:rPr lang="en-US" sz="1400"/>
                        <a:t>Week 1</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Orientation lecture</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2"/>
                  </a:ext>
                </a:extLst>
              </a:tr>
              <a:tr h="220750">
                <a:tc>
                  <a:txBody>
                    <a:bodyPr/>
                    <a:lstStyle/>
                    <a:p>
                      <a:pPr marL="0" marR="0" lvl="0" indent="0" algn="ctr" rtl="0">
                        <a:lnSpc>
                          <a:spcPct val="107000"/>
                        </a:lnSpc>
                        <a:spcBef>
                          <a:spcPts val="0"/>
                        </a:spcBef>
                        <a:spcAft>
                          <a:spcPts val="0"/>
                        </a:spcAft>
                        <a:buNone/>
                      </a:pPr>
                      <a:r>
                        <a:rPr lang="en-US" sz="1400"/>
                        <a:t>Week 2</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3"/>
                  </a:ext>
                </a:extLst>
              </a:tr>
              <a:tr h="220750">
                <a:tc>
                  <a:txBody>
                    <a:bodyPr/>
                    <a:lstStyle/>
                    <a:p>
                      <a:pPr marL="0" marR="0" lvl="0" indent="0" algn="ctr" rtl="0">
                        <a:lnSpc>
                          <a:spcPct val="107000"/>
                        </a:lnSpc>
                        <a:spcBef>
                          <a:spcPts val="0"/>
                        </a:spcBef>
                        <a:spcAft>
                          <a:spcPts val="0"/>
                        </a:spcAft>
                        <a:buNone/>
                      </a:pPr>
                      <a:r>
                        <a:rPr lang="en-US" sz="1400"/>
                        <a:t>Week 3</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4"/>
                  </a:ext>
                </a:extLst>
              </a:tr>
              <a:tr h="220750">
                <a:tc>
                  <a:txBody>
                    <a:bodyPr/>
                    <a:lstStyle/>
                    <a:p>
                      <a:pPr marL="0" marR="0" lvl="0" indent="0" algn="ctr" rtl="0">
                        <a:lnSpc>
                          <a:spcPct val="107000"/>
                        </a:lnSpc>
                        <a:spcBef>
                          <a:spcPts val="0"/>
                        </a:spcBef>
                        <a:spcAft>
                          <a:spcPts val="0"/>
                        </a:spcAft>
                        <a:buNone/>
                      </a:pPr>
                      <a:r>
                        <a:rPr lang="en-US" sz="1400"/>
                        <a:t>Week 4</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5"/>
                  </a:ext>
                </a:extLst>
              </a:tr>
              <a:tr h="682850">
                <a:tc>
                  <a:txBody>
                    <a:bodyPr/>
                    <a:lstStyle/>
                    <a:p>
                      <a:pPr marL="0" marR="0" lvl="0" indent="0" algn="ctr" rtl="0">
                        <a:lnSpc>
                          <a:spcPct val="107000"/>
                        </a:lnSpc>
                        <a:spcBef>
                          <a:spcPts val="0"/>
                        </a:spcBef>
                        <a:spcAft>
                          <a:spcPts val="0"/>
                        </a:spcAft>
                        <a:buNone/>
                      </a:pPr>
                      <a:r>
                        <a:rPr lang="en-US" sz="1400"/>
                        <a:t>Week 5</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a:p>
                    <a:p>
                      <a:pPr marL="0" marR="0" lvl="0" indent="0" algn="ctr" rtl="0">
                        <a:lnSpc>
                          <a:spcPct val="107000"/>
                        </a:lnSpc>
                        <a:spcBef>
                          <a:spcPts val="0"/>
                        </a:spcBef>
                        <a:spcAft>
                          <a:spcPts val="0"/>
                        </a:spcAft>
                        <a:buNone/>
                      </a:pPr>
                      <a:r>
                        <a:rPr lang="en-US" sz="1400"/>
                        <a:t>The last date for withdrawal the course or the semester</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6"/>
                  </a:ext>
                </a:extLst>
              </a:tr>
              <a:tr h="220750">
                <a:tc>
                  <a:txBody>
                    <a:bodyPr/>
                    <a:lstStyle/>
                    <a:p>
                      <a:pPr marL="0" marR="0" lvl="0" indent="0" algn="ctr" rtl="0">
                        <a:lnSpc>
                          <a:spcPct val="107000"/>
                        </a:lnSpc>
                        <a:spcBef>
                          <a:spcPts val="0"/>
                        </a:spcBef>
                        <a:spcAft>
                          <a:spcPts val="0"/>
                        </a:spcAft>
                        <a:buNone/>
                      </a:pPr>
                      <a:r>
                        <a:rPr lang="en-US" sz="1400"/>
                        <a:t>Week 6</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7"/>
                  </a:ext>
                </a:extLst>
              </a:tr>
              <a:tr h="220750">
                <a:tc>
                  <a:txBody>
                    <a:bodyPr/>
                    <a:lstStyle/>
                    <a:p>
                      <a:pPr marL="0" marR="0" lvl="0" indent="0" algn="ctr" rtl="0">
                        <a:lnSpc>
                          <a:spcPct val="107000"/>
                        </a:lnSpc>
                        <a:spcBef>
                          <a:spcPts val="0"/>
                        </a:spcBef>
                        <a:spcAft>
                          <a:spcPts val="0"/>
                        </a:spcAft>
                        <a:buNone/>
                      </a:pPr>
                      <a:r>
                        <a:rPr lang="en-US" sz="1400"/>
                        <a:t>Week 7</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8"/>
                  </a:ext>
                </a:extLst>
              </a:tr>
              <a:tr h="220750">
                <a:tc>
                  <a:txBody>
                    <a:bodyPr/>
                    <a:lstStyle/>
                    <a:p>
                      <a:pPr marL="0" marR="0" lvl="0" indent="0" algn="ctr" rtl="0">
                        <a:lnSpc>
                          <a:spcPct val="107000"/>
                        </a:lnSpc>
                        <a:spcBef>
                          <a:spcPts val="0"/>
                        </a:spcBef>
                        <a:spcAft>
                          <a:spcPts val="0"/>
                        </a:spcAft>
                        <a:buNone/>
                      </a:pPr>
                      <a:r>
                        <a:rPr lang="en-US" sz="1400"/>
                        <a:t>Week 8</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9"/>
                  </a:ext>
                </a:extLst>
              </a:tr>
              <a:tr h="220750">
                <a:tc>
                  <a:txBody>
                    <a:bodyPr/>
                    <a:lstStyle/>
                    <a:p>
                      <a:pPr marL="0" marR="0" lvl="0" indent="0" algn="ctr" rtl="0">
                        <a:lnSpc>
                          <a:spcPct val="107000"/>
                        </a:lnSpc>
                        <a:spcBef>
                          <a:spcPts val="0"/>
                        </a:spcBef>
                        <a:spcAft>
                          <a:spcPts val="0"/>
                        </a:spcAft>
                        <a:buNone/>
                      </a:pPr>
                      <a:r>
                        <a:rPr lang="en-US" sz="1400"/>
                        <a:t>Week 9</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0"/>
                  </a:ext>
                </a:extLst>
              </a:tr>
              <a:tr h="220750">
                <a:tc>
                  <a:txBody>
                    <a:bodyPr/>
                    <a:lstStyle/>
                    <a:p>
                      <a:pPr marL="0" marR="0" lvl="0" indent="0" algn="ctr" rtl="0">
                        <a:lnSpc>
                          <a:spcPct val="107000"/>
                        </a:lnSpc>
                        <a:spcBef>
                          <a:spcPts val="0"/>
                        </a:spcBef>
                        <a:spcAft>
                          <a:spcPts val="0"/>
                        </a:spcAft>
                        <a:buNone/>
                      </a:pPr>
                      <a:r>
                        <a:rPr lang="en-US" sz="1400"/>
                        <a:t>Week 10</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1"/>
                  </a:ext>
                </a:extLst>
              </a:tr>
              <a:tr h="220750">
                <a:tc>
                  <a:txBody>
                    <a:bodyPr/>
                    <a:lstStyle/>
                    <a:p>
                      <a:pPr marL="0" marR="0" lvl="0" indent="0" algn="ctr" rtl="0">
                        <a:lnSpc>
                          <a:spcPct val="107000"/>
                        </a:lnSpc>
                        <a:spcBef>
                          <a:spcPts val="0"/>
                        </a:spcBef>
                        <a:spcAft>
                          <a:spcPts val="0"/>
                        </a:spcAft>
                        <a:buNone/>
                      </a:pPr>
                      <a:r>
                        <a:rPr lang="en-US" sz="1400"/>
                        <a:t>Week 11</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Lecture, Discussion, Quiz</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2"/>
                  </a:ext>
                </a:extLst>
              </a:tr>
              <a:tr h="220750">
                <a:tc>
                  <a:txBody>
                    <a:bodyPr/>
                    <a:lstStyle/>
                    <a:p>
                      <a:pPr marL="0" marR="0" lvl="0" indent="0" algn="ctr" rtl="0">
                        <a:lnSpc>
                          <a:spcPct val="107000"/>
                        </a:lnSpc>
                        <a:spcBef>
                          <a:spcPts val="0"/>
                        </a:spcBef>
                        <a:spcAft>
                          <a:spcPts val="0"/>
                        </a:spcAft>
                        <a:buNone/>
                      </a:pPr>
                      <a:r>
                        <a:rPr lang="en-US" sz="1400"/>
                        <a:t>Week 12</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a:t>Discussion</a:t>
                      </a:r>
                      <a:endParaRPr sz="140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3"/>
                  </a:ext>
                </a:extLst>
              </a:tr>
              <a:tr h="220750">
                <a:tc>
                  <a:txBody>
                    <a:bodyPr/>
                    <a:lstStyle/>
                    <a:p>
                      <a:pPr marL="0" marR="0" lvl="0" indent="0" algn="ctr" rtl="0">
                        <a:lnSpc>
                          <a:spcPct val="107000"/>
                        </a:lnSpc>
                        <a:spcBef>
                          <a:spcPts val="0"/>
                        </a:spcBef>
                        <a:spcAft>
                          <a:spcPts val="0"/>
                        </a:spcAft>
                        <a:buNone/>
                      </a:pPr>
                      <a:r>
                        <a:rPr lang="en-US" sz="1400"/>
                        <a:t>Week 13</a:t>
                      </a:r>
                      <a:endParaRPr sz="140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dirty="0"/>
                        <a:t>Final Exam</a:t>
                      </a:r>
                      <a:endParaRPr sz="1400" dirty="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4"/>
                  </a:ext>
                </a:extLst>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pic>
        <p:nvPicPr>
          <p:cNvPr id="332" name="Google Shape;332;p16"/>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333" name="Google Shape;333;p16"/>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4" name="Google Shape;334;p16"/>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35" name="Google Shape;335;p16"/>
          <p:cNvSpPr txBox="1"/>
          <p:nvPr/>
        </p:nvSpPr>
        <p:spPr>
          <a:xfrm>
            <a:off x="5504773" y="2040122"/>
            <a:ext cx="6510900" cy="4155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chemeClr val="lt1"/>
                </a:solidFill>
                <a:latin typeface="Calibri"/>
                <a:ea typeface="Calibri"/>
                <a:cs typeface="Calibri"/>
                <a:sym typeface="Calibri"/>
              </a:rPr>
              <a:t>Course Content</a:t>
            </a:r>
            <a:endParaRPr dirty="0"/>
          </a:p>
          <a:p>
            <a:pPr marL="0" marR="0" lvl="0" indent="0" algn="l" rtl="0">
              <a:spcBef>
                <a:spcPts val="0"/>
              </a:spcBef>
              <a:spcAft>
                <a:spcPts val="0"/>
              </a:spcAft>
              <a:buNone/>
            </a:pPr>
            <a:r>
              <a:rPr lang="en-US" sz="2400" b="1" dirty="0">
                <a:solidFill>
                  <a:schemeClr val="lt1"/>
                </a:solidFill>
                <a:latin typeface="Calibri"/>
                <a:ea typeface="Calibri"/>
                <a:cs typeface="Calibri"/>
                <a:sym typeface="Calibri"/>
              </a:rPr>
              <a:t>Chapter 1</a:t>
            </a:r>
            <a:endParaRPr sz="2400" b="1" dirty="0">
              <a:solidFill>
                <a:schemeClr val="lt1"/>
              </a:solidFill>
              <a:latin typeface="Calibri"/>
              <a:ea typeface="Calibri"/>
              <a:cs typeface="Calibri"/>
              <a:sym typeface="Calibri"/>
            </a:endParaRPr>
          </a:p>
          <a:p>
            <a:pPr marL="0" marR="0" lvl="0" indent="0" algn="l" rtl="0">
              <a:spcBef>
                <a:spcPts val="0"/>
              </a:spcBef>
              <a:spcAft>
                <a:spcPts val="0"/>
              </a:spcAft>
              <a:buNone/>
            </a:pPr>
            <a:r>
              <a:rPr lang="en-US" sz="2400" b="1" dirty="0">
                <a:solidFill>
                  <a:schemeClr val="lt1"/>
                </a:solidFill>
                <a:latin typeface="Calibri"/>
                <a:ea typeface="Calibri"/>
                <a:cs typeface="Calibri"/>
                <a:sym typeface="Calibri"/>
              </a:rPr>
              <a:t>Introduction to Business Analysis and The Competencies of a Business Analyst</a:t>
            </a:r>
            <a:r>
              <a:rPr lang="en-US" sz="2400" dirty="0">
                <a:solidFill>
                  <a:schemeClr val="lt1"/>
                </a:solidFill>
                <a:latin typeface="Calibri"/>
                <a:ea typeface="Calibri"/>
                <a:cs typeface="Calibri"/>
                <a:sym typeface="Calibri"/>
              </a:rPr>
              <a:t> </a:t>
            </a:r>
            <a:endParaRPr sz="24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The origins, and development of business analysis </a:t>
            </a:r>
            <a:endParaRPr dirty="0"/>
          </a:p>
          <a:p>
            <a:pPr marL="342900" marR="0" lvl="0" indent="-342900" algn="l" rtl="0">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The scope of business analysis work </a:t>
            </a:r>
            <a:endParaRPr dirty="0"/>
          </a:p>
          <a:p>
            <a:pPr marL="342900" marR="0" lvl="0" indent="-342900" algn="l" rtl="0">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The role and responsibilities of a business analyst </a:t>
            </a:r>
            <a:endParaRPr dirty="0"/>
          </a:p>
          <a:p>
            <a:pPr marL="342900" marR="0" lvl="0" indent="-342900" algn="l" rtl="0">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The business analysis maturity model </a:t>
            </a:r>
            <a:endParaRPr dirty="0"/>
          </a:p>
          <a:p>
            <a:pPr marL="342900" marR="0" lvl="0" indent="-342900" algn="l" rtl="0">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Professionalism and business analysis </a:t>
            </a:r>
            <a:endParaRPr dirty="0"/>
          </a:p>
          <a:p>
            <a:pPr marL="342900" marR="0" lvl="0" indent="-342900" algn="l" rtl="0">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The future of business analysis</a:t>
            </a:r>
            <a:endParaRPr dirty="0"/>
          </a:p>
          <a:p>
            <a:pPr marL="342900" marR="0" lvl="0" indent="-342900" algn="l" rtl="0">
              <a:spcBef>
                <a:spcPts val="0"/>
              </a:spcBef>
              <a:spcAft>
                <a:spcPts val="0"/>
              </a:spcAft>
              <a:buClr>
                <a:schemeClr val="lt1"/>
              </a:buClr>
              <a:buSzPts val="2000"/>
              <a:buFont typeface="Arial"/>
              <a:buChar char="•"/>
            </a:pPr>
            <a:r>
              <a:rPr lang="en-US" sz="2000" dirty="0">
                <a:solidFill>
                  <a:schemeClr val="lt1"/>
                </a:solidFill>
                <a:latin typeface="Calibri"/>
                <a:ea typeface="Calibri"/>
                <a:cs typeface="Calibri"/>
                <a:sym typeface="Calibri"/>
              </a:rPr>
              <a:t>The personal qualities and knowledge of a business analyst </a:t>
            </a:r>
            <a:endParaRPr sz="2000" dirty="0">
              <a:solidFill>
                <a:schemeClr val="lt1"/>
              </a:solidFill>
              <a:latin typeface="Calibri"/>
              <a:ea typeface="Calibri"/>
              <a:cs typeface="Calibri"/>
              <a:sym typeface="Calibri"/>
            </a:endParaRPr>
          </a:p>
        </p:txBody>
      </p:sp>
      <p:sp>
        <p:nvSpPr>
          <p:cNvPr id="339" name="Google Shape;339;p1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40" name="Google Shape;340;p1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341" name="Google Shape;341;p1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42" name="Google Shape;342;p16"/>
          <p:cNvSpPr txBox="1"/>
          <p:nvPr/>
        </p:nvSpPr>
        <p:spPr>
          <a:xfrm>
            <a:off x="4689259" y="1417588"/>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3BCCFF"/>
                </a:solidFill>
                <a:latin typeface="Calibri"/>
                <a:ea typeface="Calibri"/>
                <a:cs typeface="Calibri"/>
                <a:sym typeface="Calibri"/>
              </a:rPr>
              <a:t>FNT613 Business Analysis- General Information</a:t>
            </a:r>
            <a:endParaRPr sz="2800" b="1" dirty="0">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17"/>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349" name="Google Shape;349;p17"/>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0" name="Google Shape;350;p17"/>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51" name="Google Shape;351;p17"/>
          <p:cNvSpPr txBox="1"/>
          <p:nvPr/>
        </p:nvSpPr>
        <p:spPr>
          <a:xfrm>
            <a:off x="5578574" y="2113575"/>
            <a:ext cx="6437100" cy="3540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lt1"/>
                </a:solidFill>
                <a:latin typeface="Calibri"/>
                <a:ea typeface="Calibri"/>
                <a:cs typeface="Calibri"/>
                <a:sym typeface="Calibri"/>
              </a:rPr>
              <a:t>Course Content</a:t>
            </a:r>
            <a:endParaRPr/>
          </a:p>
          <a:p>
            <a:pPr marL="0" marR="0" lvl="0" indent="0" algn="l" rtl="0">
              <a:spcBef>
                <a:spcPts val="0"/>
              </a:spcBef>
              <a:spcAft>
                <a:spcPts val="0"/>
              </a:spcAft>
              <a:buNone/>
            </a:pPr>
            <a:r>
              <a:rPr lang="en-US" sz="2400" b="1">
                <a:solidFill>
                  <a:schemeClr val="lt1"/>
                </a:solidFill>
                <a:latin typeface="Calibri"/>
                <a:ea typeface="Calibri"/>
                <a:cs typeface="Calibri"/>
                <a:sym typeface="Calibri"/>
              </a:rPr>
              <a:t>Chapter 2</a:t>
            </a:r>
            <a:endParaRPr/>
          </a:p>
          <a:p>
            <a:pPr marL="0" marR="0" lvl="0" indent="0" algn="l" rtl="0">
              <a:spcBef>
                <a:spcPts val="0"/>
              </a:spcBef>
              <a:spcAft>
                <a:spcPts val="0"/>
              </a:spcAft>
              <a:buNone/>
            </a:pPr>
            <a:r>
              <a:rPr lang="en-US" sz="2400" b="1">
                <a:solidFill>
                  <a:schemeClr val="lt1"/>
                </a:solidFill>
                <a:latin typeface="Calibri"/>
                <a:ea typeface="Calibri"/>
                <a:cs typeface="Calibri"/>
                <a:sym typeface="Calibri"/>
              </a:rPr>
              <a:t>The Strategic Context for Business Analysis.</a:t>
            </a:r>
            <a:endParaRPr sz="240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The context for strategy</a:t>
            </a:r>
            <a:endParaRPr/>
          </a:p>
          <a:p>
            <a:pPr marL="342900" marR="0" lvl="0" indent="-342900" algn="l"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What is strategy?</a:t>
            </a:r>
            <a:endParaRPr/>
          </a:p>
          <a:p>
            <a:pPr marL="342900" marR="0" lvl="0" indent="-342900" algn="l"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Strategy development</a:t>
            </a:r>
            <a:endParaRPr/>
          </a:p>
          <a:p>
            <a:pPr marL="342900" marR="0" lvl="0" indent="-342900" algn="l"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External and internal environment analysis </a:t>
            </a:r>
            <a:endParaRPr/>
          </a:p>
          <a:p>
            <a:pPr marL="342900" marR="0" lvl="0" indent="-342900" algn="l"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SWOT analysis</a:t>
            </a:r>
            <a:endParaRPr/>
          </a:p>
          <a:p>
            <a:pPr marL="342900" marR="0" lvl="0" indent="-342900" algn="l"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Executing strategy</a:t>
            </a:r>
            <a:endParaRPr sz="2400">
              <a:solidFill>
                <a:schemeClr val="lt1"/>
              </a:solidFill>
              <a:latin typeface="Calibri"/>
              <a:ea typeface="Calibri"/>
              <a:cs typeface="Calibri"/>
              <a:sym typeface="Calibri"/>
            </a:endParaRPr>
          </a:p>
        </p:txBody>
      </p:sp>
      <p:sp>
        <p:nvSpPr>
          <p:cNvPr id="355" name="Google Shape;355;p17"/>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56" name="Google Shape;356;p17"/>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357" name="Google Shape;357;p1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58" name="Google Shape;358;p17"/>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pic>
        <p:nvPicPr>
          <p:cNvPr id="364" name="Google Shape;364;p18"/>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365" name="Google Shape;365;p1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6" name="Google Shape;366;p18"/>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67" name="Google Shape;367;p18"/>
          <p:cNvSpPr txBox="1"/>
          <p:nvPr/>
        </p:nvSpPr>
        <p:spPr>
          <a:xfrm>
            <a:off x="5673949" y="2145375"/>
            <a:ext cx="6309900" cy="3786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Course Content</a:t>
            </a:r>
            <a:endParaRPr/>
          </a:p>
          <a:p>
            <a:pPr marL="0" marR="0" lvl="0" indent="0" algn="l" rtl="0">
              <a:spcBef>
                <a:spcPts val="0"/>
              </a:spcBef>
              <a:spcAft>
                <a:spcPts val="0"/>
              </a:spcAft>
              <a:buNone/>
            </a:pPr>
            <a:r>
              <a:rPr lang="en-US" sz="2800" b="1">
                <a:solidFill>
                  <a:schemeClr val="lt1"/>
                </a:solidFill>
                <a:latin typeface="Calibri"/>
                <a:ea typeface="Calibri"/>
                <a:cs typeface="Calibri"/>
                <a:sym typeface="Calibri"/>
              </a:rPr>
              <a:t>Chapter 3</a:t>
            </a:r>
            <a:endParaRPr sz="2800" b="1">
              <a:solidFill>
                <a:schemeClr val="lt1"/>
              </a:solidFill>
              <a:latin typeface="Calibri"/>
              <a:ea typeface="Calibri"/>
              <a:cs typeface="Calibri"/>
              <a:sym typeface="Calibri"/>
            </a:endParaRPr>
          </a:p>
          <a:p>
            <a:pPr marL="0" marR="0" lvl="0" indent="0" algn="l" rtl="0">
              <a:spcBef>
                <a:spcPts val="0"/>
              </a:spcBef>
              <a:spcAft>
                <a:spcPts val="0"/>
              </a:spcAft>
              <a:buNone/>
            </a:pPr>
            <a:r>
              <a:rPr lang="en-US" sz="2400" b="1">
                <a:solidFill>
                  <a:schemeClr val="lt1"/>
                </a:solidFill>
                <a:latin typeface="Calibri"/>
                <a:ea typeface="Calibri"/>
                <a:cs typeface="Calibri"/>
                <a:sym typeface="Calibri"/>
              </a:rPr>
              <a:t>The Business Analysis Process Model. </a:t>
            </a:r>
            <a:endParaRPr sz="2400" b="1">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An approach to problem solving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The business analysis process model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Investigate situation</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Consider perspectives</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Analyze needs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Evaluate options</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Define requirements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Deliver changes</a:t>
            </a:r>
            <a:endParaRPr sz="2000">
              <a:solidFill>
                <a:schemeClr val="lt1"/>
              </a:solidFill>
              <a:latin typeface="Calibri"/>
              <a:ea typeface="Calibri"/>
              <a:cs typeface="Calibri"/>
              <a:sym typeface="Calibri"/>
            </a:endParaRPr>
          </a:p>
        </p:txBody>
      </p:sp>
      <p:sp>
        <p:nvSpPr>
          <p:cNvPr id="371" name="Google Shape;371;p1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72" name="Google Shape;372;p1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373" name="Google Shape;373;p1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74" name="Google Shape;374;p18"/>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pic>
        <p:nvPicPr>
          <p:cNvPr id="380" name="Google Shape;380;p19"/>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381" name="Google Shape;381;p19"/>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2" name="Google Shape;382;p19"/>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83" name="Google Shape;383;p19"/>
          <p:cNvSpPr txBox="1"/>
          <p:nvPr/>
        </p:nvSpPr>
        <p:spPr>
          <a:xfrm>
            <a:off x="5582735" y="2102127"/>
            <a:ext cx="6294000" cy="3885000"/>
          </a:xfrm>
          <a:prstGeom prst="rect">
            <a:avLst/>
          </a:prstGeom>
          <a:noFill/>
          <a:ln>
            <a:noFill/>
          </a:ln>
        </p:spPr>
        <p:txBody>
          <a:bodyPr spcFirstLastPara="1" wrap="square" lIns="91425" tIns="45700" rIns="91425" bIns="45700" anchor="t" anchorCtr="0">
            <a:spAutoFit/>
          </a:bodyPr>
          <a:lstStyle/>
          <a:p>
            <a:pPr marL="0" marR="0" lvl="0" indent="0" algn="just" rtl="0">
              <a:lnSpc>
                <a:spcPct val="120000"/>
              </a:lnSpc>
              <a:spcBef>
                <a:spcPts val="0"/>
              </a:spcBef>
              <a:spcAft>
                <a:spcPts val="0"/>
              </a:spcAft>
              <a:buNone/>
            </a:pPr>
            <a:r>
              <a:rPr lang="en-US" sz="2800" b="1" dirty="0">
                <a:solidFill>
                  <a:schemeClr val="lt1"/>
                </a:solidFill>
                <a:latin typeface="Calibri"/>
                <a:ea typeface="Calibri"/>
                <a:cs typeface="Calibri"/>
                <a:sym typeface="Calibri"/>
              </a:rPr>
              <a:t>Course Content</a:t>
            </a:r>
            <a:endParaRPr dirty="0"/>
          </a:p>
          <a:p>
            <a:pPr marL="0" marR="0" lvl="0" indent="0" algn="just" rtl="0">
              <a:lnSpc>
                <a:spcPct val="120000"/>
              </a:lnSpc>
              <a:spcBef>
                <a:spcPts val="0"/>
              </a:spcBef>
              <a:spcAft>
                <a:spcPts val="0"/>
              </a:spcAft>
              <a:buNone/>
            </a:pPr>
            <a:r>
              <a:rPr lang="en-US" sz="2800" b="1" dirty="0">
                <a:solidFill>
                  <a:schemeClr val="lt1"/>
                </a:solidFill>
                <a:latin typeface="Calibri"/>
                <a:ea typeface="Calibri"/>
                <a:cs typeface="Calibri"/>
                <a:sym typeface="Calibri"/>
              </a:rPr>
              <a:t>chapter 4</a:t>
            </a:r>
            <a:endParaRPr dirty="0"/>
          </a:p>
          <a:p>
            <a:pPr marL="0" marR="0" lvl="0" indent="0" algn="just" rtl="0">
              <a:lnSpc>
                <a:spcPct val="120000"/>
              </a:lnSpc>
              <a:spcBef>
                <a:spcPts val="0"/>
              </a:spcBef>
              <a:spcAft>
                <a:spcPts val="0"/>
              </a:spcAft>
              <a:buNone/>
            </a:pPr>
            <a:r>
              <a:rPr lang="en-US" sz="2400" b="1" dirty="0">
                <a:solidFill>
                  <a:schemeClr val="lt1"/>
                </a:solidFill>
                <a:latin typeface="Calibri"/>
                <a:ea typeface="Calibri"/>
                <a:cs typeface="Calibri"/>
                <a:sym typeface="Calibri"/>
              </a:rPr>
              <a:t>Investigating the Business Situation.</a:t>
            </a:r>
            <a:endParaRPr sz="2400" dirty="0">
              <a:solidFill>
                <a:schemeClr val="lt1"/>
              </a:solidFill>
              <a:latin typeface="Calibri"/>
              <a:ea typeface="Calibri"/>
              <a:cs typeface="Calibri"/>
              <a:sym typeface="Calibri"/>
            </a:endParaRPr>
          </a:p>
          <a:p>
            <a:pPr marL="285750" marR="0" lvl="0" indent="-285750" algn="just" rtl="0">
              <a:lnSpc>
                <a:spcPct val="120000"/>
              </a:lnSpc>
              <a:spcBef>
                <a:spcPts val="0"/>
              </a:spcBef>
              <a:spcAft>
                <a:spcPts val="0"/>
              </a:spcAft>
              <a:buClr>
                <a:schemeClr val="lt1"/>
              </a:buClr>
              <a:buSzPts val="1600"/>
              <a:buFont typeface="Arial"/>
              <a:buChar char="•"/>
            </a:pPr>
            <a:r>
              <a:rPr lang="en-US" sz="1600" dirty="0">
                <a:solidFill>
                  <a:schemeClr val="lt1"/>
                </a:solidFill>
                <a:latin typeface="Calibri"/>
                <a:ea typeface="Calibri"/>
                <a:cs typeface="Calibri"/>
                <a:sym typeface="Calibri"/>
              </a:rPr>
              <a:t>Prior research</a:t>
            </a:r>
            <a:endParaRPr dirty="0"/>
          </a:p>
          <a:p>
            <a:pPr marL="285750" marR="0" lvl="0" indent="-285750" algn="just" rtl="0">
              <a:lnSpc>
                <a:spcPct val="120000"/>
              </a:lnSpc>
              <a:spcBef>
                <a:spcPts val="0"/>
              </a:spcBef>
              <a:spcAft>
                <a:spcPts val="0"/>
              </a:spcAft>
              <a:buClr>
                <a:schemeClr val="lt1"/>
              </a:buClr>
              <a:buSzPts val="1600"/>
              <a:buFont typeface="Arial"/>
              <a:buChar char="•"/>
            </a:pPr>
            <a:r>
              <a:rPr lang="en-US" sz="1600" dirty="0">
                <a:solidFill>
                  <a:schemeClr val="lt1"/>
                </a:solidFill>
                <a:latin typeface="Calibri"/>
                <a:ea typeface="Calibri"/>
                <a:cs typeface="Calibri"/>
                <a:sym typeface="Calibri"/>
              </a:rPr>
              <a:t>Investigation techniques </a:t>
            </a:r>
            <a:endParaRPr dirty="0"/>
          </a:p>
          <a:p>
            <a:pPr marL="285750" marR="0" lvl="0" indent="-285750" algn="just" rtl="0">
              <a:lnSpc>
                <a:spcPct val="120000"/>
              </a:lnSpc>
              <a:spcBef>
                <a:spcPts val="0"/>
              </a:spcBef>
              <a:spcAft>
                <a:spcPts val="0"/>
              </a:spcAft>
              <a:buClr>
                <a:schemeClr val="lt1"/>
              </a:buClr>
              <a:buSzPts val="1600"/>
              <a:buFont typeface="Arial"/>
              <a:buChar char="•"/>
            </a:pPr>
            <a:r>
              <a:rPr lang="en-US" sz="1600" dirty="0">
                <a:solidFill>
                  <a:schemeClr val="lt1"/>
                </a:solidFill>
                <a:latin typeface="Calibri"/>
                <a:ea typeface="Calibri"/>
                <a:cs typeface="Calibri"/>
                <a:sym typeface="Calibri"/>
              </a:rPr>
              <a:t>Interviews, Observation, Workshops, scenarios </a:t>
            </a:r>
            <a:endParaRPr dirty="0"/>
          </a:p>
          <a:p>
            <a:pPr marL="285750" marR="0" lvl="0" indent="-285750" algn="just" rtl="0">
              <a:lnSpc>
                <a:spcPct val="120000"/>
              </a:lnSpc>
              <a:spcBef>
                <a:spcPts val="0"/>
              </a:spcBef>
              <a:spcAft>
                <a:spcPts val="0"/>
              </a:spcAft>
              <a:buClr>
                <a:schemeClr val="lt1"/>
              </a:buClr>
              <a:buSzPts val="1600"/>
              <a:buFont typeface="Arial"/>
              <a:buChar char="•"/>
            </a:pPr>
            <a:r>
              <a:rPr lang="en-US" sz="1600" dirty="0">
                <a:solidFill>
                  <a:schemeClr val="lt1"/>
                </a:solidFill>
                <a:latin typeface="Calibri"/>
                <a:ea typeface="Calibri"/>
                <a:cs typeface="Calibri"/>
                <a:sym typeface="Calibri"/>
              </a:rPr>
              <a:t>User analysis </a:t>
            </a:r>
            <a:endParaRPr dirty="0"/>
          </a:p>
          <a:p>
            <a:pPr marL="285750" marR="0" lvl="0" indent="-285750" algn="just" rtl="0">
              <a:lnSpc>
                <a:spcPct val="120000"/>
              </a:lnSpc>
              <a:spcBef>
                <a:spcPts val="0"/>
              </a:spcBef>
              <a:spcAft>
                <a:spcPts val="0"/>
              </a:spcAft>
              <a:buClr>
                <a:schemeClr val="lt1"/>
              </a:buClr>
              <a:buSzPts val="1600"/>
              <a:buFont typeface="Arial"/>
              <a:buChar char="•"/>
            </a:pPr>
            <a:r>
              <a:rPr lang="en-US" sz="1600" dirty="0">
                <a:solidFill>
                  <a:schemeClr val="lt1"/>
                </a:solidFill>
                <a:latin typeface="Calibri"/>
                <a:ea typeface="Calibri"/>
                <a:cs typeface="Calibri"/>
                <a:sym typeface="Calibri"/>
              </a:rPr>
              <a:t>Prototyping </a:t>
            </a:r>
            <a:endParaRPr dirty="0"/>
          </a:p>
          <a:p>
            <a:pPr marL="285750" marR="0" lvl="0" indent="-285750" algn="just" rtl="0">
              <a:lnSpc>
                <a:spcPct val="120000"/>
              </a:lnSpc>
              <a:spcBef>
                <a:spcPts val="0"/>
              </a:spcBef>
              <a:spcAft>
                <a:spcPts val="0"/>
              </a:spcAft>
              <a:buClr>
                <a:schemeClr val="lt1"/>
              </a:buClr>
              <a:buSzPts val="1600"/>
              <a:buFont typeface="Arial"/>
              <a:buChar char="•"/>
            </a:pPr>
            <a:r>
              <a:rPr lang="en-US" sz="1600" dirty="0">
                <a:solidFill>
                  <a:schemeClr val="lt1"/>
                </a:solidFill>
                <a:latin typeface="Calibri"/>
                <a:ea typeface="Calibri"/>
                <a:cs typeface="Calibri"/>
                <a:sym typeface="Calibri"/>
              </a:rPr>
              <a:t>Quantitative approaches </a:t>
            </a:r>
            <a:endParaRPr dirty="0"/>
          </a:p>
          <a:p>
            <a:pPr marL="285750" marR="0" lvl="0" indent="-285750" algn="just" rtl="0">
              <a:lnSpc>
                <a:spcPct val="120000"/>
              </a:lnSpc>
              <a:spcBef>
                <a:spcPts val="0"/>
              </a:spcBef>
              <a:spcAft>
                <a:spcPts val="0"/>
              </a:spcAft>
              <a:buClr>
                <a:schemeClr val="lt1"/>
              </a:buClr>
              <a:buSzPts val="1600"/>
              <a:buFont typeface="Arial"/>
              <a:buChar char="•"/>
            </a:pPr>
            <a:r>
              <a:rPr lang="en-US" sz="1600" dirty="0">
                <a:solidFill>
                  <a:schemeClr val="lt1"/>
                </a:solidFill>
                <a:latin typeface="Calibri"/>
                <a:ea typeface="Calibri"/>
                <a:cs typeface="Calibri"/>
                <a:sym typeface="Calibri"/>
              </a:rPr>
              <a:t>Suitability of techniques </a:t>
            </a:r>
            <a:endParaRPr dirty="0"/>
          </a:p>
          <a:p>
            <a:pPr marL="285750" marR="0" lvl="0" indent="-285750" algn="just" rtl="0">
              <a:lnSpc>
                <a:spcPct val="120000"/>
              </a:lnSpc>
              <a:spcBef>
                <a:spcPts val="0"/>
              </a:spcBef>
              <a:spcAft>
                <a:spcPts val="0"/>
              </a:spcAft>
              <a:buClr>
                <a:schemeClr val="lt1"/>
              </a:buClr>
              <a:buSzPts val="1600"/>
              <a:buFont typeface="Arial"/>
              <a:buChar char="•"/>
            </a:pPr>
            <a:r>
              <a:rPr lang="en-US" sz="1600" dirty="0">
                <a:solidFill>
                  <a:schemeClr val="lt1"/>
                </a:solidFill>
                <a:latin typeface="Calibri"/>
                <a:ea typeface="Calibri"/>
                <a:cs typeface="Calibri"/>
                <a:sym typeface="Calibri"/>
              </a:rPr>
              <a:t>Documenting the current situation</a:t>
            </a:r>
            <a:endParaRPr sz="1600" dirty="0">
              <a:solidFill>
                <a:schemeClr val="lt1"/>
              </a:solidFill>
              <a:latin typeface="Calibri"/>
              <a:ea typeface="Calibri"/>
              <a:cs typeface="Calibri"/>
              <a:sym typeface="Calibri"/>
            </a:endParaRPr>
          </a:p>
        </p:txBody>
      </p:sp>
      <p:sp>
        <p:nvSpPr>
          <p:cNvPr id="387" name="Google Shape;387;p19"/>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88" name="Google Shape;388;p19"/>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389" name="Google Shape;389;p1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90" name="Google Shape;390;p19"/>
          <p:cNvSpPr txBox="1"/>
          <p:nvPr/>
        </p:nvSpPr>
        <p:spPr>
          <a:xfrm>
            <a:off x="4685169" y="1433387"/>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3BCCFF"/>
                </a:solidFill>
                <a:latin typeface="Calibri"/>
                <a:ea typeface="Calibri"/>
                <a:cs typeface="Calibri"/>
                <a:sym typeface="Calibri"/>
              </a:rPr>
              <a:t>FNT613 Business Analysis- General Information</a:t>
            </a:r>
            <a:endParaRPr sz="2800" b="1" dirty="0">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pic>
        <p:nvPicPr>
          <p:cNvPr id="396" name="Google Shape;396;p20"/>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397" name="Google Shape;397;p20"/>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8" name="Google Shape;398;p20"/>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399" name="Google Shape;399;p20"/>
          <p:cNvSpPr txBox="1"/>
          <p:nvPr/>
        </p:nvSpPr>
        <p:spPr>
          <a:xfrm>
            <a:off x="5504774" y="2123413"/>
            <a:ext cx="6510900" cy="4217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Course Content</a:t>
            </a:r>
            <a:endParaRPr/>
          </a:p>
          <a:p>
            <a:pPr marL="0" marR="0" lvl="0" indent="0" algn="l" rtl="0">
              <a:spcBef>
                <a:spcPts val="0"/>
              </a:spcBef>
              <a:spcAft>
                <a:spcPts val="0"/>
              </a:spcAft>
              <a:buNone/>
            </a:pPr>
            <a:r>
              <a:rPr lang="en-US" sz="2400" b="1">
                <a:solidFill>
                  <a:schemeClr val="lt1"/>
                </a:solidFill>
                <a:latin typeface="Calibri"/>
                <a:ea typeface="Calibri"/>
                <a:cs typeface="Calibri"/>
                <a:sym typeface="Calibri"/>
              </a:rPr>
              <a:t>Chapter 5</a:t>
            </a:r>
            <a:endParaRPr sz="2400" b="1">
              <a:solidFill>
                <a:schemeClr val="lt1"/>
              </a:solidFill>
              <a:latin typeface="Calibri"/>
              <a:ea typeface="Calibri"/>
              <a:cs typeface="Calibri"/>
              <a:sym typeface="Calibri"/>
            </a:endParaRPr>
          </a:p>
          <a:p>
            <a:pPr marL="0" marR="0" lvl="0" indent="0" algn="just" rtl="0">
              <a:spcBef>
                <a:spcPts val="0"/>
              </a:spcBef>
              <a:spcAft>
                <a:spcPts val="0"/>
              </a:spcAft>
              <a:buNone/>
            </a:pPr>
            <a:r>
              <a:rPr lang="en-US" sz="2400" b="1">
                <a:solidFill>
                  <a:schemeClr val="lt1"/>
                </a:solidFill>
                <a:latin typeface="Calibri"/>
                <a:ea typeface="Calibri"/>
                <a:cs typeface="Calibri"/>
                <a:sym typeface="Calibri"/>
              </a:rPr>
              <a:t>Analysing and Managing Stakeholders.</a:t>
            </a:r>
            <a:endParaRPr sz="2400">
              <a:solidFill>
                <a:schemeClr val="lt1"/>
              </a:solidFill>
              <a:latin typeface="Calibri"/>
              <a:ea typeface="Calibri"/>
              <a:cs typeface="Calibri"/>
              <a:sym typeface="Calibri"/>
            </a:endParaRPr>
          </a:p>
          <a:p>
            <a:pPr marL="342900" marR="0" lvl="0" indent="-342900" algn="just"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Stakeholder categories and identification </a:t>
            </a:r>
            <a:endParaRPr/>
          </a:p>
          <a:p>
            <a:pPr marL="342900" marR="0" lvl="0" indent="-342900" algn="just"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Analyzing stakeholders </a:t>
            </a:r>
            <a:endParaRPr/>
          </a:p>
          <a:p>
            <a:pPr marL="342900" marR="0" lvl="0" indent="-342900" algn="just"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Stakeholder management strategies </a:t>
            </a:r>
            <a:endParaRPr/>
          </a:p>
          <a:p>
            <a:pPr marL="342900" marR="0" lvl="0" indent="-342900" algn="just"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Managing stakeholders </a:t>
            </a:r>
            <a:endParaRPr/>
          </a:p>
          <a:p>
            <a:pPr marL="342900" marR="0" lvl="0" indent="-342900" algn="just"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Defining stakeholder involvement – RACI and RASCI charts </a:t>
            </a:r>
            <a:endParaRPr/>
          </a:p>
          <a:p>
            <a:pPr marL="342900" marR="0" lvl="0" indent="-342900" algn="just"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Using social media in stakeholder management</a:t>
            </a:r>
            <a:endParaRPr/>
          </a:p>
          <a:p>
            <a:pPr marL="342900" marR="0" lvl="0" indent="-342900" algn="just" rtl="0">
              <a:spcBef>
                <a:spcPts val="0"/>
              </a:spcBef>
              <a:spcAft>
                <a:spcPts val="0"/>
              </a:spcAft>
              <a:buClr>
                <a:schemeClr val="lt1"/>
              </a:buClr>
              <a:buSzPts val="2400"/>
              <a:buFont typeface="Arial"/>
              <a:buChar char="•"/>
            </a:pPr>
            <a:r>
              <a:rPr lang="en-US" sz="2400">
                <a:solidFill>
                  <a:schemeClr val="lt1"/>
                </a:solidFill>
                <a:latin typeface="Calibri"/>
                <a:ea typeface="Calibri"/>
                <a:cs typeface="Calibri"/>
                <a:sym typeface="Calibri"/>
              </a:rPr>
              <a:t>Understanding stakeholder perspectives</a:t>
            </a:r>
            <a:endParaRPr sz="2400">
              <a:solidFill>
                <a:schemeClr val="lt1"/>
              </a:solidFill>
              <a:latin typeface="Calibri"/>
              <a:ea typeface="Calibri"/>
              <a:cs typeface="Calibri"/>
              <a:sym typeface="Calibri"/>
            </a:endParaRPr>
          </a:p>
        </p:txBody>
      </p:sp>
      <p:sp>
        <p:nvSpPr>
          <p:cNvPr id="403" name="Google Shape;403;p20"/>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04" name="Google Shape;404;p20"/>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405" name="Google Shape;405;p2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06" name="Google Shape;406;p20"/>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pic>
        <p:nvPicPr>
          <p:cNvPr id="412" name="Google Shape;412;p21"/>
          <p:cNvPicPr preferRelativeResize="0">
            <a:picLocks noGrp="1"/>
          </p:cNvPicPr>
          <p:nvPr>
            <p:ph type="pic" idx="2"/>
          </p:nvPr>
        </p:nvPicPr>
        <p:blipFill rotWithShape="1">
          <a:blip r:embed="rId3">
            <a:alphaModFix/>
          </a:blip>
          <a:srcRect l="13924" r="13924"/>
          <a:stretch/>
        </p:blipFill>
        <p:spPr>
          <a:xfrm>
            <a:off x="-88632" y="0"/>
            <a:ext cx="5547685" cy="5573488"/>
          </a:xfrm>
          <a:prstGeom prst="rect">
            <a:avLst/>
          </a:prstGeom>
          <a:solidFill>
            <a:srgbClr val="D8D8D8">
              <a:alpha val="49803"/>
            </a:srgbClr>
          </a:solidFill>
          <a:ln>
            <a:noFill/>
          </a:ln>
        </p:spPr>
      </p:pic>
      <p:sp>
        <p:nvSpPr>
          <p:cNvPr id="413" name="Google Shape;413;p21"/>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4" name="Google Shape;414;p21"/>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15" name="Google Shape;415;p21"/>
          <p:cNvSpPr txBox="1"/>
          <p:nvPr/>
        </p:nvSpPr>
        <p:spPr>
          <a:xfrm>
            <a:off x="5610374" y="2145375"/>
            <a:ext cx="6405300" cy="3940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Course Content</a:t>
            </a:r>
            <a:endParaRPr/>
          </a:p>
          <a:p>
            <a:pPr marL="0" marR="0" lvl="0" indent="0" algn="l" rtl="0">
              <a:spcBef>
                <a:spcPts val="0"/>
              </a:spcBef>
              <a:spcAft>
                <a:spcPts val="0"/>
              </a:spcAft>
              <a:buNone/>
            </a:pPr>
            <a:r>
              <a:rPr lang="en-US" sz="2400" b="1">
                <a:solidFill>
                  <a:schemeClr val="lt1"/>
                </a:solidFill>
                <a:latin typeface="Calibri"/>
                <a:ea typeface="Calibri"/>
                <a:cs typeface="Calibri"/>
                <a:sym typeface="Calibri"/>
              </a:rPr>
              <a:t>Chapter 6</a:t>
            </a:r>
            <a:endParaRPr sz="2400" b="1">
              <a:solidFill>
                <a:schemeClr val="lt1"/>
              </a:solidFill>
              <a:latin typeface="Calibri"/>
              <a:ea typeface="Calibri"/>
              <a:cs typeface="Calibri"/>
              <a:sym typeface="Calibri"/>
            </a:endParaRPr>
          </a:p>
          <a:p>
            <a:pPr marL="0" marR="0" lvl="0" indent="0" algn="l" rtl="0">
              <a:spcBef>
                <a:spcPts val="0"/>
              </a:spcBef>
              <a:spcAft>
                <a:spcPts val="0"/>
              </a:spcAft>
              <a:buNone/>
            </a:pPr>
            <a:r>
              <a:rPr lang="en-US" sz="1800" b="1">
                <a:solidFill>
                  <a:schemeClr val="lt1"/>
                </a:solidFill>
                <a:latin typeface="Calibri"/>
                <a:ea typeface="Calibri"/>
                <a:cs typeface="Calibri"/>
                <a:sym typeface="Calibri"/>
              </a:rPr>
              <a:t>Modelling Business Process and Defining the Solution.</a:t>
            </a:r>
            <a:r>
              <a:rPr lang="en-US" sz="1800">
                <a:solidFill>
                  <a:schemeClr val="lt1"/>
                </a:solidFill>
                <a:latin typeface="Calibri"/>
                <a:ea typeface="Calibri"/>
                <a:cs typeface="Calibri"/>
                <a:sym typeface="Calibri"/>
              </a:rPr>
              <a:t> </a:t>
            </a:r>
            <a:endParaRPr sz="18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Organizational context</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An alternative view of an organization</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The organizational view of business processes </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Value propositions </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Business process models </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Analyzing the ‘as is’ process </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Improving business processes</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Process measurement Business Process Model and Notation</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Six Sigma </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Gap analysis, Formulating options, Defining business requirements</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Definition and structure of business architecture </a:t>
            </a:r>
            <a:endParaRPr/>
          </a:p>
          <a:p>
            <a:pPr marL="285750" marR="0" lvl="0" indent="-285750" algn="l" rtl="0">
              <a:spcBef>
                <a:spcPts val="0"/>
              </a:spcBef>
              <a:spcAft>
                <a:spcPts val="0"/>
              </a:spcAft>
              <a:buClr>
                <a:schemeClr val="lt1"/>
              </a:buClr>
              <a:buSzPts val="1500"/>
              <a:buFont typeface="Arial"/>
              <a:buChar char="•"/>
            </a:pPr>
            <a:r>
              <a:rPr lang="en-US" sz="1500">
                <a:solidFill>
                  <a:schemeClr val="lt1"/>
                </a:solidFill>
                <a:latin typeface="Calibri"/>
                <a:ea typeface="Calibri"/>
                <a:cs typeface="Calibri"/>
                <a:sym typeface="Calibri"/>
              </a:rPr>
              <a:t>Business architecture techniques</a:t>
            </a:r>
            <a:endParaRPr sz="1500">
              <a:solidFill>
                <a:schemeClr val="lt1"/>
              </a:solidFill>
              <a:latin typeface="Calibri"/>
              <a:ea typeface="Calibri"/>
              <a:cs typeface="Calibri"/>
              <a:sym typeface="Calibri"/>
            </a:endParaRPr>
          </a:p>
        </p:txBody>
      </p:sp>
      <p:sp>
        <p:nvSpPr>
          <p:cNvPr id="419" name="Google Shape;419;p21"/>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20" name="Google Shape;420;p21"/>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421" name="Google Shape;421;p21"/>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22" name="Google Shape;422;p21"/>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pic>
        <p:nvPicPr>
          <p:cNvPr id="428" name="Google Shape;428;p22"/>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429" name="Google Shape;429;p22"/>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0" name="Google Shape;430;p22"/>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31" name="Google Shape;431;p22"/>
          <p:cNvSpPr txBox="1"/>
          <p:nvPr/>
        </p:nvSpPr>
        <p:spPr>
          <a:xfrm>
            <a:off x="5610374" y="2272500"/>
            <a:ext cx="6405300" cy="3417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Course Content</a:t>
            </a:r>
            <a:endParaRPr/>
          </a:p>
          <a:p>
            <a:pPr marL="0" marR="0" lvl="0" indent="0" algn="l" rtl="0">
              <a:spcBef>
                <a:spcPts val="0"/>
              </a:spcBef>
              <a:spcAft>
                <a:spcPts val="0"/>
              </a:spcAft>
              <a:buNone/>
            </a:pPr>
            <a:r>
              <a:rPr lang="en-US" sz="2400" b="1">
                <a:solidFill>
                  <a:schemeClr val="lt1"/>
                </a:solidFill>
                <a:latin typeface="Calibri"/>
                <a:ea typeface="Calibri"/>
                <a:cs typeface="Calibri"/>
                <a:sym typeface="Calibri"/>
              </a:rPr>
              <a:t>Chapter 7</a:t>
            </a:r>
            <a:endParaRPr sz="2800" b="1">
              <a:solidFill>
                <a:schemeClr val="lt1"/>
              </a:solidFill>
              <a:latin typeface="Calibri"/>
              <a:ea typeface="Calibri"/>
              <a:cs typeface="Calibri"/>
              <a:sym typeface="Calibri"/>
            </a:endParaRPr>
          </a:p>
          <a:p>
            <a:pPr marL="0" marR="0" lvl="0" indent="0" algn="l" rtl="0">
              <a:spcBef>
                <a:spcPts val="0"/>
              </a:spcBef>
              <a:spcAft>
                <a:spcPts val="0"/>
              </a:spcAft>
              <a:buNone/>
            </a:pPr>
            <a:r>
              <a:rPr lang="en-US" sz="2400" b="1">
                <a:solidFill>
                  <a:schemeClr val="lt1"/>
                </a:solidFill>
                <a:latin typeface="Calibri"/>
                <a:ea typeface="Calibri"/>
                <a:cs typeface="Calibri"/>
                <a:sym typeface="Calibri"/>
              </a:rPr>
              <a:t>Making the Business and Financial Case.</a:t>
            </a:r>
            <a:endParaRPr sz="240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The business case in the project lifecycle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Identifying options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Assessing project feasibility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Structure of a business case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Investment appraisal</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Presentation of a business case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RAID and CARDI logs</a:t>
            </a:r>
            <a:endParaRPr sz="2000">
              <a:solidFill>
                <a:schemeClr val="lt1"/>
              </a:solidFill>
              <a:latin typeface="Calibri"/>
              <a:ea typeface="Calibri"/>
              <a:cs typeface="Calibri"/>
              <a:sym typeface="Calibri"/>
            </a:endParaRPr>
          </a:p>
        </p:txBody>
      </p:sp>
      <p:sp>
        <p:nvSpPr>
          <p:cNvPr id="435" name="Google Shape;435;p22"/>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36" name="Google Shape;436;p22"/>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437" name="Google Shape;437;p22"/>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38" name="Google Shape;438;p22"/>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pic>
        <p:nvPicPr>
          <p:cNvPr id="460" name="Google Shape;460;p24"/>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461" name="Google Shape;461;p2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62" name="Google Shape;462;p24"/>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63" name="Google Shape;463;p24"/>
          <p:cNvSpPr txBox="1"/>
          <p:nvPr/>
        </p:nvSpPr>
        <p:spPr>
          <a:xfrm>
            <a:off x="5594474" y="2137175"/>
            <a:ext cx="6437100" cy="4263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lt1"/>
                </a:solidFill>
                <a:latin typeface="Calibri"/>
                <a:ea typeface="Calibri"/>
                <a:cs typeface="Calibri"/>
                <a:sym typeface="Calibri"/>
              </a:rPr>
              <a:t>Course Content</a:t>
            </a:r>
            <a:endParaRPr/>
          </a:p>
          <a:p>
            <a:pPr marL="0" marR="0" lvl="0" indent="0" algn="l" rtl="0">
              <a:spcBef>
                <a:spcPts val="0"/>
              </a:spcBef>
              <a:spcAft>
                <a:spcPts val="0"/>
              </a:spcAft>
              <a:buNone/>
            </a:pPr>
            <a:r>
              <a:rPr lang="en-US" sz="2000" b="1">
                <a:solidFill>
                  <a:schemeClr val="lt1"/>
                </a:solidFill>
                <a:latin typeface="Calibri"/>
                <a:ea typeface="Calibri"/>
                <a:cs typeface="Calibri"/>
                <a:sym typeface="Calibri"/>
              </a:rPr>
              <a:t>Chapter 8</a:t>
            </a:r>
            <a:endParaRPr sz="2000" b="1">
              <a:solidFill>
                <a:schemeClr val="lt1"/>
              </a:solidFill>
              <a:latin typeface="Calibri"/>
              <a:ea typeface="Calibri"/>
              <a:cs typeface="Calibri"/>
              <a:sym typeface="Calibri"/>
            </a:endParaRPr>
          </a:p>
          <a:p>
            <a:pPr marL="0" marR="0" lvl="0" indent="0" algn="l" rtl="0">
              <a:spcBef>
                <a:spcPts val="0"/>
              </a:spcBef>
              <a:spcAft>
                <a:spcPts val="0"/>
              </a:spcAft>
              <a:buNone/>
            </a:pPr>
            <a:r>
              <a:rPr lang="en-US" sz="2000" b="1">
                <a:solidFill>
                  <a:schemeClr val="lt1"/>
                </a:solidFill>
                <a:latin typeface="Calibri"/>
                <a:ea typeface="Calibri"/>
                <a:cs typeface="Calibri"/>
                <a:sym typeface="Calibri"/>
              </a:rPr>
              <a:t>Establishing, documenting and  Managing the Requirements</a:t>
            </a:r>
            <a:endParaRPr sz="2000">
              <a:solidFill>
                <a:schemeClr val="lt1"/>
              </a:solidFill>
              <a:latin typeface="Calibri"/>
              <a:ea typeface="Calibri"/>
              <a:cs typeface="Calibri"/>
              <a:sym typeface="Calibri"/>
            </a:endParaRPr>
          </a:p>
          <a:p>
            <a:pPr marL="171450" marR="0" lvl="0" indent="-171450" algn="l" rtl="0">
              <a:spcBef>
                <a:spcPts val="0"/>
              </a:spcBef>
              <a:spcAft>
                <a:spcPts val="0"/>
              </a:spcAft>
              <a:buClr>
                <a:schemeClr val="lt1"/>
              </a:buClr>
              <a:buSzPts val="1100"/>
              <a:buFont typeface="Arial"/>
              <a:buChar char="•"/>
            </a:pPr>
            <a:r>
              <a:rPr lang="en-US" sz="1100">
                <a:solidFill>
                  <a:schemeClr val="lt1"/>
                </a:solidFill>
                <a:latin typeface="Calibri"/>
                <a:ea typeface="Calibri"/>
                <a:cs typeface="Calibri"/>
                <a:sym typeface="Calibri"/>
              </a:rPr>
              <a:t>The problems with requirements</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A framework for requirements engineering</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Actors</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Requirements elicitation techniques </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Building the requirements list </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Requirements analysis </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Requirements validation</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Agile approach to requirements</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The importance of documentation</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The requirements document </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The requirements catalogue </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Managing requirements</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Entity relationship diagrams</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Class models </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Modelling in Agile approaches</a:t>
            </a:r>
            <a:endParaRPr/>
          </a:p>
          <a:p>
            <a:pPr marL="171450" marR="0" lvl="0" indent="-171450" algn="l" rtl="0">
              <a:spcBef>
                <a:spcPts val="0"/>
              </a:spcBef>
              <a:spcAft>
                <a:spcPts val="0"/>
              </a:spcAft>
              <a:buClr>
                <a:schemeClr val="lt1"/>
              </a:buClr>
              <a:buSzPts val="1200"/>
              <a:buFont typeface="Arial"/>
              <a:buChar char="•"/>
            </a:pPr>
            <a:r>
              <a:rPr lang="en-US" sz="1200">
                <a:solidFill>
                  <a:schemeClr val="lt1"/>
                </a:solidFill>
                <a:latin typeface="Calibri"/>
                <a:ea typeface="Calibri"/>
                <a:cs typeface="Calibri"/>
                <a:sym typeface="Calibri"/>
              </a:rPr>
              <a:t>The use of models in system maintenance</a:t>
            </a:r>
            <a:endParaRPr sz="1200">
              <a:solidFill>
                <a:schemeClr val="lt1"/>
              </a:solidFill>
              <a:latin typeface="Calibri"/>
              <a:ea typeface="Calibri"/>
              <a:cs typeface="Calibri"/>
              <a:sym typeface="Calibri"/>
            </a:endParaRPr>
          </a:p>
        </p:txBody>
      </p:sp>
      <p:sp>
        <p:nvSpPr>
          <p:cNvPr id="467" name="Google Shape;467;p24"/>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68" name="Google Shape;468;p24"/>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469" name="Google Shape;469;p2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70" name="Google Shape;470;p24"/>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pic>
        <p:nvPicPr>
          <p:cNvPr id="476" name="Google Shape;476;p25"/>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477" name="Google Shape;477;p25"/>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8" name="Google Shape;478;p25"/>
          <p:cNvSpPr/>
          <p:nvPr/>
        </p:nvSpPr>
        <p:spPr>
          <a:xfrm rot="5400000" flipH="1">
            <a:off x="-639822" y="425951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79" name="Google Shape;479;p25"/>
          <p:cNvSpPr txBox="1"/>
          <p:nvPr/>
        </p:nvSpPr>
        <p:spPr>
          <a:xfrm>
            <a:off x="5705724" y="2092663"/>
            <a:ext cx="6309900" cy="4278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lt1"/>
                </a:solidFill>
                <a:latin typeface="Calibri"/>
                <a:ea typeface="Calibri"/>
                <a:cs typeface="Calibri"/>
                <a:sym typeface="Calibri"/>
              </a:rPr>
              <a:t>Course Content</a:t>
            </a:r>
            <a:endParaRPr/>
          </a:p>
          <a:p>
            <a:pPr marL="0" marR="0" lvl="0" indent="0" algn="l" rtl="0">
              <a:spcBef>
                <a:spcPts val="0"/>
              </a:spcBef>
              <a:spcAft>
                <a:spcPts val="0"/>
              </a:spcAft>
              <a:buNone/>
            </a:pPr>
            <a:r>
              <a:rPr lang="en-US" sz="2400" b="1">
                <a:solidFill>
                  <a:schemeClr val="lt1"/>
                </a:solidFill>
                <a:latin typeface="Calibri"/>
                <a:ea typeface="Calibri"/>
                <a:cs typeface="Calibri"/>
                <a:sym typeface="Calibri"/>
              </a:rPr>
              <a:t>Chapter 9</a:t>
            </a:r>
            <a:endParaRPr sz="2400" b="1">
              <a:solidFill>
                <a:schemeClr val="lt1"/>
              </a:solidFill>
              <a:latin typeface="Calibri"/>
              <a:ea typeface="Calibri"/>
              <a:cs typeface="Calibri"/>
              <a:sym typeface="Calibri"/>
            </a:endParaRPr>
          </a:p>
          <a:p>
            <a:pPr marL="0" marR="0" lvl="0" indent="0" algn="l" rtl="0">
              <a:spcBef>
                <a:spcPts val="0"/>
              </a:spcBef>
              <a:spcAft>
                <a:spcPts val="0"/>
              </a:spcAft>
              <a:buNone/>
            </a:pPr>
            <a:r>
              <a:rPr lang="en-US" sz="2400" b="1">
                <a:solidFill>
                  <a:schemeClr val="lt1"/>
                </a:solidFill>
                <a:latin typeface="Calibri"/>
                <a:ea typeface="Calibri"/>
                <a:cs typeface="Calibri"/>
                <a:sym typeface="Calibri"/>
              </a:rPr>
              <a:t>Modelling and Delivering the Requirements </a:t>
            </a:r>
            <a:endParaRPr sz="240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Modelling business use cases</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Modelling system use cases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Modelling system data</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Entity relationship diagrams</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Class models</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Modelling in Agile approaches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The use of models in system maintenance</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Delivering the solution: Context, Lifecycle </a:t>
            </a:r>
            <a:endParaRPr/>
          </a:p>
          <a:p>
            <a:pPr marL="342900" marR="0" lvl="0" indent="-342900" algn="l" rtl="0">
              <a:spcBef>
                <a:spcPts val="0"/>
              </a:spcBef>
              <a:spcAft>
                <a:spcPts val="0"/>
              </a:spcAft>
              <a:buClr>
                <a:schemeClr val="lt1"/>
              </a:buClr>
              <a:buSzPts val="2000"/>
              <a:buFont typeface="Arial"/>
              <a:buChar char="•"/>
            </a:pPr>
            <a:r>
              <a:rPr lang="en-US" sz="2000">
                <a:solidFill>
                  <a:schemeClr val="lt1"/>
                </a:solidFill>
                <a:latin typeface="Calibri"/>
                <a:ea typeface="Calibri"/>
                <a:cs typeface="Calibri"/>
                <a:sym typeface="Calibri"/>
              </a:rPr>
              <a:t>Development and delivery approach: Roles, Deliverables, Techniques</a:t>
            </a:r>
            <a:endParaRPr sz="2000">
              <a:solidFill>
                <a:schemeClr val="lt1"/>
              </a:solidFill>
              <a:latin typeface="Calibri"/>
              <a:ea typeface="Calibri"/>
              <a:cs typeface="Calibri"/>
              <a:sym typeface="Calibri"/>
            </a:endParaRPr>
          </a:p>
        </p:txBody>
      </p:sp>
      <p:sp>
        <p:nvSpPr>
          <p:cNvPr id="483" name="Google Shape;483;p2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84" name="Google Shape;484;p2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485" name="Google Shape;485;p2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86" name="Google Shape;486;p25"/>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pic>
        <p:nvPicPr>
          <p:cNvPr id="492" name="Google Shape;492;p26"/>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493" name="Google Shape;493;p26"/>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94" name="Google Shape;494;p26"/>
          <p:cNvSpPr/>
          <p:nvPr/>
        </p:nvSpPr>
        <p:spPr>
          <a:xfrm rot="5400000" flipH="1">
            <a:off x="-639822" y="441953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495" name="Google Shape;495;p26"/>
          <p:cNvSpPr txBox="1"/>
          <p:nvPr/>
        </p:nvSpPr>
        <p:spPr>
          <a:xfrm>
            <a:off x="5504773" y="2390828"/>
            <a:ext cx="6421200" cy="2185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chemeClr val="lt1"/>
                </a:solidFill>
                <a:latin typeface="Calibri"/>
                <a:ea typeface="Calibri"/>
                <a:cs typeface="Calibri"/>
                <a:sym typeface="Calibri"/>
              </a:rPr>
              <a:t>Course Content</a:t>
            </a:r>
            <a:endParaRPr dirty="0"/>
          </a:p>
          <a:p>
            <a:pPr marL="0" marR="0" lvl="0" indent="0" algn="l" rtl="0">
              <a:spcBef>
                <a:spcPts val="0"/>
              </a:spcBef>
              <a:spcAft>
                <a:spcPts val="0"/>
              </a:spcAft>
              <a:buNone/>
            </a:pPr>
            <a:r>
              <a:rPr lang="en-US" sz="2800" b="1" dirty="0">
                <a:solidFill>
                  <a:schemeClr val="lt1"/>
                </a:solidFill>
                <a:latin typeface="Calibri"/>
                <a:ea typeface="Calibri"/>
                <a:cs typeface="Calibri"/>
                <a:sym typeface="Calibri"/>
              </a:rPr>
              <a:t>Chapter 10</a:t>
            </a:r>
            <a:endParaRPr sz="2800" b="1" dirty="0">
              <a:solidFill>
                <a:schemeClr val="lt1"/>
              </a:solidFill>
              <a:latin typeface="Calibri"/>
              <a:ea typeface="Calibri"/>
              <a:cs typeface="Calibri"/>
              <a:sym typeface="Calibri"/>
            </a:endParaRPr>
          </a:p>
          <a:p>
            <a:pPr marL="0" marR="0" lvl="0" indent="0" algn="l" rtl="0">
              <a:spcBef>
                <a:spcPts val="0"/>
              </a:spcBef>
              <a:spcAft>
                <a:spcPts val="0"/>
              </a:spcAft>
              <a:buNone/>
            </a:pPr>
            <a:r>
              <a:rPr lang="en-US" sz="2800" b="1" dirty="0">
                <a:solidFill>
                  <a:schemeClr val="lt1"/>
                </a:solidFill>
                <a:latin typeface="Calibri"/>
                <a:ea typeface="Calibri"/>
                <a:cs typeface="Calibri"/>
                <a:sym typeface="Calibri"/>
              </a:rPr>
              <a:t>Delivering the Business Solution</a:t>
            </a:r>
            <a:endParaRPr sz="28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2400"/>
              <a:buFont typeface="Arial"/>
              <a:buChar char="•"/>
            </a:pPr>
            <a:r>
              <a:rPr lang="en-US" sz="2400" dirty="0">
                <a:solidFill>
                  <a:schemeClr val="lt1"/>
                </a:solidFill>
                <a:latin typeface="Calibri"/>
                <a:ea typeface="Calibri"/>
                <a:cs typeface="Calibri"/>
                <a:sym typeface="Calibri"/>
              </a:rPr>
              <a:t>Stages of the business change lifecycle</a:t>
            </a:r>
            <a:endParaRPr dirty="0"/>
          </a:p>
          <a:p>
            <a:pPr marL="342900" marR="0" lvl="0" indent="-342900" algn="l" rtl="0">
              <a:spcBef>
                <a:spcPts val="0"/>
              </a:spcBef>
              <a:spcAft>
                <a:spcPts val="0"/>
              </a:spcAft>
              <a:buClr>
                <a:schemeClr val="lt1"/>
              </a:buClr>
              <a:buSzPts val="2400"/>
              <a:buFont typeface="Arial"/>
              <a:buChar char="•"/>
            </a:pPr>
            <a:r>
              <a:rPr lang="en-US" sz="2400" dirty="0">
                <a:solidFill>
                  <a:schemeClr val="lt1"/>
                </a:solidFill>
                <a:latin typeface="Calibri"/>
                <a:ea typeface="Calibri"/>
                <a:cs typeface="Calibri"/>
                <a:sym typeface="Calibri"/>
              </a:rPr>
              <a:t>BA role in the business change lifecycle</a:t>
            </a:r>
            <a:endParaRPr sz="2400" dirty="0">
              <a:solidFill>
                <a:schemeClr val="lt1"/>
              </a:solidFill>
              <a:latin typeface="Calibri"/>
              <a:ea typeface="Calibri"/>
              <a:cs typeface="Calibri"/>
              <a:sym typeface="Calibri"/>
            </a:endParaRPr>
          </a:p>
        </p:txBody>
      </p:sp>
      <p:sp>
        <p:nvSpPr>
          <p:cNvPr id="499" name="Google Shape;499;p2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00" name="Google Shape;500;p2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01" name="Google Shape;501;p2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02" name="Google Shape;502;p26"/>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pic>
        <p:nvPicPr>
          <p:cNvPr id="508" name="Google Shape;508;p27"/>
          <p:cNvPicPr preferRelativeResize="0">
            <a:picLocks noGrp="1"/>
          </p:cNvPicPr>
          <p:nvPr>
            <p:ph type="pic" idx="2"/>
          </p:nvPr>
        </p:nvPicPr>
        <p:blipFill rotWithShape="1">
          <a:blip r:embed="rId3">
            <a:alphaModFix/>
          </a:blip>
          <a:srcRect l="13924" r="13924"/>
          <a:stretch/>
        </p:blipFill>
        <p:spPr>
          <a:xfrm>
            <a:off x="-42912" y="0"/>
            <a:ext cx="5547685" cy="5573488"/>
          </a:xfrm>
          <a:prstGeom prst="rect">
            <a:avLst/>
          </a:prstGeom>
          <a:solidFill>
            <a:srgbClr val="D8D8D8">
              <a:alpha val="49803"/>
            </a:srgbClr>
          </a:solidFill>
          <a:ln>
            <a:noFill/>
          </a:ln>
        </p:spPr>
      </p:pic>
      <p:sp>
        <p:nvSpPr>
          <p:cNvPr id="509" name="Google Shape;509;p27"/>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0" name="Google Shape;510;p27"/>
          <p:cNvSpPr/>
          <p:nvPr/>
        </p:nvSpPr>
        <p:spPr>
          <a:xfrm rot="5400000" flipH="1">
            <a:off x="-639822" y="441953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511" name="Google Shape;511;p27"/>
          <p:cNvSpPr txBox="1"/>
          <p:nvPr/>
        </p:nvSpPr>
        <p:spPr>
          <a:xfrm>
            <a:off x="5673949" y="2161250"/>
            <a:ext cx="6373500" cy="3601800"/>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lt1"/>
              </a:buClr>
              <a:buSzPts val="3200"/>
              <a:buFont typeface="Arial"/>
              <a:buChar char="•"/>
            </a:pPr>
            <a:r>
              <a:rPr lang="en-US" sz="3200" b="1">
                <a:solidFill>
                  <a:schemeClr val="lt1"/>
                </a:solidFill>
                <a:latin typeface="Calibri"/>
                <a:ea typeface="Calibri"/>
                <a:cs typeface="Calibri"/>
                <a:sym typeface="Calibri"/>
              </a:rPr>
              <a:t>Teaching activities and Strategies</a:t>
            </a:r>
            <a:endParaRPr/>
          </a:p>
          <a:p>
            <a:pPr marL="0" marR="0" lvl="0" indent="0" algn="l" rtl="0">
              <a:spcBef>
                <a:spcPts val="0"/>
              </a:spcBef>
              <a:spcAft>
                <a:spcPts val="0"/>
              </a:spcAft>
              <a:buNone/>
            </a:pPr>
            <a:r>
              <a:rPr lang="en-US" sz="2800">
                <a:solidFill>
                  <a:schemeClr val="lt1"/>
                </a:solidFill>
                <a:latin typeface="Calibri"/>
                <a:ea typeface="Calibri"/>
                <a:cs typeface="Calibri"/>
                <a:sym typeface="Calibri"/>
              </a:rPr>
              <a:t>The Intended Learning Outcomes will be achieved by achieving the following teaching strategies and activities</a:t>
            </a:r>
            <a:endParaRPr sz="28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chemeClr val="lt1"/>
              </a:solidFill>
              <a:latin typeface="Calibri"/>
              <a:ea typeface="Calibri"/>
              <a:cs typeface="Calibri"/>
              <a:sym typeface="Calibri"/>
            </a:endParaRPr>
          </a:p>
          <a:p>
            <a:pPr marL="457200" marR="0" lvl="0" indent="-457200" algn="l" rtl="0">
              <a:spcBef>
                <a:spcPts val="0"/>
              </a:spcBef>
              <a:spcAft>
                <a:spcPts val="0"/>
              </a:spcAft>
              <a:buClr>
                <a:schemeClr val="lt1"/>
              </a:buClr>
              <a:buSzPts val="2800"/>
              <a:buFont typeface="Arial"/>
              <a:buChar char="•"/>
            </a:pPr>
            <a:r>
              <a:rPr lang="en-US" sz="2800">
                <a:solidFill>
                  <a:schemeClr val="lt1"/>
                </a:solidFill>
                <a:latin typeface="Calibri"/>
                <a:ea typeface="Calibri"/>
                <a:cs typeface="Calibri"/>
                <a:sym typeface="Calibri"/>
              </a:rPr>
              <a:t>Lectures </a:t>
            </a:r>
            <a:endParaRPr/>
          </a:p>
          <a:p>
            <a:pPr marL="457200" marR="0" lvl="0" indent="-457200" algn="l" rtl="0">
              <a:spcBef>
                <a:spcPts val="0"/>
              </a:spcBef>
              <a:spcAft>
                <a:spcPts val="0"/>
              </a:spcAft>
              <a:buClr>
                <a:schemeClr val="lt1"/>
              </a:buClr>
              <a:buSzPts val="2800"/>
              <a:buFont typeface="Arial"/>
              <a:buChar char="•"/>
            </a:pPr>
            <a:r>
              <a:rPr lang="en-US" sz="2800">
                <a:solidFill>
                  <a:schemeClr val="lt1"/>
                </a:solidFill>
                <a:latin typeface="Calibri"/>
                <a:ea typeface="Calibri"/>
                <a:cs typeface="Calibri"/>
                <a:sym typeface="Calibri"/>
              </a:rPr>
              <a:t>Weekly Quizzes </a:t>
            </a:r>
            <a:endParaRPr/>
          </a:p>
          <a:p>
            <a:pPr marL="457200" marR="0" lvl="0" indent="-457200" algn="l" rtl="0">
              <a:spcBef>
                <a:spcPts val="0"/>
              </a:spcBef>
              <a:spcAft>
                <a:spcPts val="0"/>
              </a:spcAft>
              <a:buClr>
                <a:schemeClr val="lt1"/>
              </a:buClr>
              <a:buSzPts val="2800"/>
              <a:buFont typeface="Arial"/>
              <a:buChar char="•"/>
            </a:pPr>
            <a:r>
              <a:rPr lang="en-US" sz="2800">
                <a:solidFill>
                  <a:schemeClr val="lt1"/>
                </a:solidFill>
                <a:latin typeface="Calibri"/>
                <a:ea typeface="Calibri"/>
                <a:cs typeface="Calibri"/>
                <a:sym typeface="Calibri"/>
              </a:rPr>
              <a:t>Final Written Exam </a:t>
            </a:r>
            <a:endParaRPr sz="2800">
              <a:solidFill>
                <a:schemeClr val="lt1"/>
              </a:solidFill>
              <a:latin typeface="Calibri"/>
              <a:ea typeface="Calibri"/>
              <a:cs typeface="Calibri"/>
              <a:sym typeface="Calibri"/>
            </a:endParaRPr>
          </a:p>
        </p:txBody>
      </p:sp>
      <p:sp>
        <p:nvSpPr>
          <p:cNvPr id="515" name="Google Shape;515;p27"/>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16" name="Google Shape;516;p27"/>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17" name="Google Shape;517;p27"/>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18" name="Google Shape;518;p27"/>
          <p:cNvSpPr txBox="1"/>
          <p:nvPr/>
        </p:nvSpPr>
        <p:spPr>
          <a:xfrm>
            <a:off x="4628033" y="1540226"/>
            <a:ext cx="71915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General Information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913172" y="1369516"/>
            <a:ext cx="4955591" cy="441456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25" name="Google Shape;525;p28"/>
          <p:cNvSpPr/>
          <p:nvPr/>
        </p:nvSpPr>
        <p:spPr>
          <a:xfrm>
            <a:off x="913173" y="1517613"/>
            <a:ext cx="4955590" cy="38594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general introduction of Business analysis is presented through the answer about the following questions: </a:t>
            </a:r>
            <a:endParaRPr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1. What is Business analysis?</a:t>
            </a:r>
            <a:endParaRPr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2. Why use Business analysis?</a:t>
            </a:r>
            <a:endParaRPr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3. What are the Steps of Business Analysis Process</a:t>
            </a:r>
            <a:endParaRPr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4. What are the Common Business Analysis Techniques</a:t>
            </a:r>
            <a:endParaRPr dirty="0"/>
          </a:p>
          <a:p>
            <a:pPr marL="0" marR="0" lvl="0" indent="0" algn="l" rtl="0">
              <a:lnSpc>
                <a:spcPct val="120000"/>
              </a:lnSpc>
              <a:spcBef>
                <a:spcPts val="0"/>
              </a:spcBef>
              <a:spcAft>
                <a:spcPts val="0"/>
              </a:spcAft>
              <a:buNone/>
            </a:pPr>
            <a:endParaRPr sz="2400" dirty="0">
              <a:solidFill>
                <a:srgbClr val="000000"/>
              </a:solidFill>
              <a:latin typeface="Times New Roman"/>
              <a:ea typeface="Times New Roman"/>
              <a:cs typeface="Times New Roman"/>
              <a:sym typeface="Times New Roman"/>
            </a:endParaRPr>
          </a:p>
        </p:txBody>
      </p:sp>
      <p:sp>
        <p:nvSpPr>
          <p:cNvPr id="526" name="Google Shape;526;p28"/>
          <p:cNvSpPr txBox="1"/>
          <p:nvPr/>
        </p:nvSpPr>
        <p:spPr>
          <a:xfrm>
            <a:off x="6147341" y="3996751"/>
            <a:ext cx="5733484"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3BCCFF"/>
                </a:solidFill>
                <a:latin typeface="Calibri"/>
                <a:ea typeface="Calibri"/>
                <a:cs typeface="Calibri"/>
                <a:sym typeface="Calibri"/>
              </a:rPr>
              <a:t>FNT613 Business Analysis- Introduction</a:t>
            </a:r>
            <a:endParaRPr sz="2800" b="1" dirty="0">
              <a:solidFill>
                <a:srgbClr val="3BCCFF"/>
              </a:solidFill>
              <a:latin typeface="Times New Roman"/>
              <a:ea typeface="Times New Roman"/>
              <a:cs typeface="Times New Roman"/>
              <a:sym typeface="Times New Roman"/>
            </a:endParaRPr>
          </a:p>
        </p:txBody>
      </p:sp>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cSld>
  <p:clrMapOvr>
    <a:masterClrMapping/>
  </p:clrMapOvr>
  <p:transition spd="slow">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1" name="Google Shape;541;p29"/>
          <p:cNvSpPr txBox="1"/>
          <p:nvPr/>
        </p:nvSpPr>
        <p:spPr>
          <a:xfrm>
            <a:off x="889000" y="2391844"/>
            <a:ext cx="10335260" cy="267765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1">
                <a:solidFill>
                  <a:schemeClr val="dk1"/>
                </a:solidFill>
                <a:latin typeface="Calibri"/>
                <a:ea typeface="Calibri"/>
                <a:cs typeface="Calibri"/>
                <a:sym typeface="Calibri"/>
              </a:rPr>
              <a:t>What is Business analysis? </a:t>
            </a:r>
            <a:endParaRPr/>
          </a:p>
          <a:p>
            <a:pPr marL="0" marR="0" lvl="0" indent="0" algn="just" rtl="0">
              <a:spcBef>
                <a:spcPts val="0"/>
              </a:spcBef>
              <a:spcAft>
                <a:spcPts val="0"/>
              </a:spcAft>
              <a:buNone/>
            </a:pPr>
            <a:r>
              <a:rPr lang="en-US" sz="2400">
                <a:solidFill>
                  <a:schemeClr val="dk1"/>
                </a:solidFill>
                <a:latin typeface="Calibri"/>
                <a:ea typeface="Calibri"/>
                <a:cs typeface="Calibri"/>
                <a:sym typeface="Calibri"/>
              </a:rPr>
              <a:t>Business analysis is defined as a research discipline that helps in identifying the business needs and defining solutions to business problems. It also encloses software-systems development component. Business Analysis process provides concepts and insights into the development of the initial framework for any business. It supplies the key to guiding stakeholders of businesses who perform business modeling in an orderly manner.</a:t>
            </a:r>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44" name="Google Shape;544;p29"/>
          <p:cNvSpPr txBox="1"/>
          <p:nvPr/>
        </p:nvSpPr>
        <p:spPr>
          <a:xfrm>
            <a:off x="889000" y="1079026"/>
            <a:ext cx="618246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3BCCFF"/>
                </a:solidFill>
                <a:latin typeface="Calibri"/>
                <a:ea typeface="Calibri"/>
                <a:cs typeface="Calibri"/>
                <a:sym typeface="Calibri"/>
              </a:rPr>
              <a:t>FNT613 Business Analysis- Introduction</a:t>
            </a:r>
            <a:endParaRPr sz="2800" b="1" dirty="0">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49" name="Google Shape;549;g284af61f4a3_1_0"/>
          <p:cNvSpPr/>
          <p:nvPr/>
        </p:nvSpPr>
        <p:spPr>
          <a:xfrm>
            <a:off x="650355" y="16115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3" name="Google Shape;553;g284af61f4a3_1_0"/>
          <p:cNvSpPr txBox="1"/>
          <p:nvPr/>
        </p:nvSpPr>
        <p:spPr>
          <a:xfrm>
            <a:off x="889000" y="2155199"/>
            <a:ext cx="10335300" cy="4038000"/>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1000"/>
              </a:spcBef>
              <a:spcAft>
                <a:spcPts val="0"/>
              </a:spcAft>
              <a:buClr>
                <a:schemeClr val="dk1"/>
              </a:buClr>
              <a:buSzPts val="1100"/>
              <a:buFont typeface="Arial"/>
              <a:buNone/>
            </a:pPr>
            <a:r>
              <a:rPr lang="en-US" sz="2800" b="1">
                <a:solidFill>
                  <a:schemeClr val="dk1"/>
                </a:solidFill>
                <a:latin typeface="Calibri"/>
                <a:ea typeface="Calibri"/>
                <a:cs typeface="Calibri"/>
                <a:sym typeface="Calibri"/>
              </a:rPr>
              <a:t>Why use Business analysis?</a:t>
            </a:r>
            <a:endParaRPr sz="2800" b="1">
              <a:solidFill>
                <a:schemeClr val="dk1"/>
              </a:solidFill>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r>
              <a:rPr lang="en-US" sz="2800">
                <a:solidFill>
                  <a:schemeClr val="dk1"/>
                </a:solidFill>
                <a:latin typeface="Calibri"/>
                <a:ea typeface="Calibri"/>
                <a:cs typeface="Calibri"/>
                <a:sym typeface="Calibri"/>
              </a:rPr>
              <a:t>Business analysis helps in understanding the structure and the dynamics of any businesses in addition to understand the current problems in the target business. Also, It helps in identifying the potential improvements and recommending solutions to enable business to achieve goals. It helps to identifying and articulate the need for change which help organizations to maximize the delivered value to their stakeholders.</a:t>
            </a:r>
            <a:endParaRPr sz="2800">
              <a:solidFill>
                <a:schemeClr val="dk1"/>
              </a:solidFill>
              <a:latin typeface="Calibri"/>
              <a:ea typeface="Calibri"/>
              <a:cs typeface="Calibri"/>
              <a:sym typeface="Calibri"/>
            </a:endParaRPr>
          </a:p>
          <a:p>
            <a:pPr marL="0" marR="0" lvl="0" indent="0" algn="just" rtl="0">
              <a:spcBef>
                <a:spcPts val="0"/>
              </a:spcBef>
              <a:spcAft>
                <a:spcPts val="0"/>
              </a:spcAft>
              <a:buNone/>
            </a:pPr>
            <a:endParaRPr sz="2400" b="1">
              <a:solidFill>
                <a:schemeClr val="dk1"/>
              </a:solidFill>
              <a:latin typeface="Calibri"/>
              <a:ea typeface="Calibri"/>
              <a:cs typeface="Calibri"/>
              <a:sym typeface="Calibri"/>
            </a:endParaRPr>
          </a:p>
        </p:txBody>
      </p:sp>
      <p:pic>
        <p:nvPicPr>
          <p:cNvPr id="554" name="Google Shape;554;g284af61f4a3_1_0"/>
          <p:cNvPicPr preferRelativeResize="0"/>
          <p:nvPr/>
        </p:nvPicPr>
        <p:blipFill rotWithShape="1">
          <a:blip r:embed="rId3">
            <a:alphaModFix/>
          </a:blip>
          <a:srcRect/>
          <a:stretch/>
        </p:blipFill>
        <p:spPr>
          <a:xfrm>
            <a:off x="9497088" y="87721"/>
            <a:ext cx="2383738" cy="1125123"/>
          </a:xfrm>
          <a:prstGeom prst="rect">
            <a:avLst/>
          </a:prstGeom>
          <a:noFill/>
          <a:ln>
            <a:noFill/>
          </a:ln>
        </p:spPr>
      </p:pic>
      <p:sp>
        <p:nvSpPr>
          <p:cNvPr id="555" name="Google Shape;555;g284af61f4a3_1_0"/>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56" name="Google Shape;556;g284af61f4a3_1_0"/>
          <p:cNvSpPr txBox="1"/>
          <p:nvPr/>
        </p:nvSpPr>
        <p:spPr>
          <a:xfrm>
            <a:off x="889000" y="1088410"/>
            <a:ext cx="7745678"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3BCCFF"/>
                </a:solidFill>
                <a:latin typeface="Calibri"/>
                <a:ea typeface="Calibri"/>
                <a:cs typeface="Calibri"/>
                <a:sym typeface="Calibri"/>
              </a:rPr>
              <a:t>FNT613 Business Analysis- Introduction</a:t>
            </a:r>
            <a:endParaRPr sz="2800" b="1" dirty="0">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30"/>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5" name="Google Shape;565;p30"/>
          <p:cNvSpPr txBox="1"/>
          <p:nvPr/>
        </p:nvSpPr>
        <p:spPr>
          <a:xfrm>
            <a:off x="889000" y="2391844"/>
            <a:ext cx="10335260" cy="30469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What are the Steps of Business Analysis Process?</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 The Business Analysis Process is summarized in the following steps: </a:t>
            </a:r>
            <a:endParaRPr/>
          </a:p>
          <a:p>
            <a:pPr marL="514350" marR="0" lvl="0" indent="-51435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Enterprise analysis </a:t>
            </a:r>
            <a:endParaRPr/>
          </a:p>
          <a:p>
            <a:pPr marL="514350" marR="0" lvl="0" indent="-51435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Requirement planning and Management</a:t>
            </a:r>
            <a:endParaRPr/>
          </a:p>
          <a:p>
            <a:pPr marL="514350" marR="0" lvl="0" indent="-51435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Requirement Elicitation </a:t>
            </a:r>
            <a:endParaRPr/>
          </a:p>
          <a:p>
            <a:pPr marL="514350" marR="0" lvl="0" indent="-51435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Requirement analysis and Documentation </a:t>
            </a:r>
            <a:endParaRPr/>
          </a:p>
          <a:p>
            <a:pPr marL="514350" marR="0" lvl="0" indent="-51435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Requirement Communication </a:t>
            </a:r>
            <a:endParaRPr/>
          </a:p>
          <a:p>
            <a:pPr marL="514350" marR="0" lvl="0" indent="-51435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Solution Evolution and Validation</a:t>
            </a:r>
            <a:endParaRPr/>
          </a:p>
        </p:txBody>
      </p:sp>
      <p:pic>
        <p:nvPicPr>
          <p:cNvPr id="566" name="Google Shape;566;p30"/>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67" name="Google Shape;567;p30"/>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68" name="Google Shape;568;p30"/>
          <p:cNvSpPr txBox="1"/>
          <p:nvPr/>
        </p:nvSpPr>
        <p:spPr>
          <a:xfrm>
            <a:off x="889000" y="1088410"/>
            <a:ext cx="774574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Introduction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5" name="Google Shape;575;p32"/>
          <p:cNvSpPr txBox="1"/>
          <p:nvPr/>
        </p:nvSpPr>
        <p:spPr>
          <a:xfrm>
            <a:off x="1904576" y="2108547"/>
            <a:ext cx="8417320"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Step 1: Enterprise Analysis </a:t>
            </a:r>
            <a:endParaRPr/>
          </a:p>
          <a:p>
            <a:pPr marL="0" marR="0" lvl="0" indent="0" algn="just" rtl="0">
              <a:spcBef>
                <a:spcPts val="0"/>
              </a:spcBef>
              <a:spcAft>
                <a:spcPts val="0"/>
              </a:spcAft>
              <a:buNone/>
            </a:pPr>
            <a:r>
              <a:rPr lang="en-US" sz="2800">
                <a:solidFill>
                  <a:schemeClr val="dk1"/>
                </a:solidFill>
                <a:latin typeface="Calibri"/>
                <a:ea typeface="Calibri"/>
                <a:cs typeface="Calibri"/>
                <a:sym typeface="Calibri"/>
              </a:rPr>
              <a:t>This step covers the collection of pre-project activities that lead to project selection guided by the Business Analyst. It helps to maintain business architecture which prepares the Business Case to preparing the  Decision Package.</a:t>
            </a:r>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3"/>
          <p:cNvSpPr/>
          <p:nvPr/>
        </p:nvSpPr>
        <p:spPr>
          <a:xfrm>
            <a:off x="-388235"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4" name="Google Shape;584;p33"/>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85" name="Google Shape;585;p33"/>
          <p:cNvSpPr txBox="1"/>
          <p:nvPr/>
        </p:nvSpPr>
        <p:spPr>
          <a:xfrm>
            <a:off x="1348740" y="2108547"/>
            <a:ext cx="9178072"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Step 2: Requirement Planning &amp; Management </a:t>
            </a:r>
            <a:endParaRPr/>
          </a:p>
          <a:p>
            <a:pPr marL="0" marR="0" lvl="0" indent="0" algn="just" rtl="0">
              <a:spcBef>
                <a:spcPts val="0"/>
              </a:spcBef>
              <a:spcAft>
                <a:spcPts val="0"/>
              </a:spcAft>
              <a:buNone/>
            </a:pPr>
            <a:r>
              <a:rPr lang="en-US" sz="2800">
                <a:solidFill>
                  <a:schemeClr val="dk1"/>
                </a:solidFill>
                <a:latin typeface="Calibri"/>
                <a:ea typeface="Calibri"/>
                <a:cs typeface="Calibri"/>
                <a:sym typeface="Calibri"/>
              </a:rPr>
              <a:t>In this step, the tasks and resource that are associated with the planning and management of requirements are identified. It helps to ensure that the set of the undertaken activities are appropriate for the specific project. It also helps to capture changes correctly and consistently.</a:t>
            </a:r>
            <a:endParaRPr/>
          </a:p>
        </p:txBody>
      </p:sp>
      <p:pic>
        <p:nvPicPr>
          <p:cNvPr id="586" name="Google Shape;586;p33"/>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87" name="Google Shape;587;p33"/>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88" name="Google Shape;588;p33"/>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92"/>
        <p:cNvGrpSpPr/>
        <p:nvPr/>
      </p:nvGrpSpPr>
      <p:grpSpPr>
        <a:xfrm>
          <a:off x="0" y="0"/>
          <a:ext cx="0" cy="0"/>
          <a:chOff x="0" y="0"/>
          <a:chExt cx="0" cy="0"/>
        </a:xfrm>
      </p:grpSpPr>
      <p:sp>
        <p:nvSpPr>
          <p:cNvPr id="593" name="Google Shape;593;p34"/>
          <p:cNvSpPr/>
          <p:nvPr/>
        </p:nvSpPr>
        <p:spPr>
          <a:xfrm>
            <a:off x="-388235"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4" name="Google Shape;594;p34"/>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5" name="Google Shape;595;p34"/>
          <p:cNvSpPr txBox="1"/>
          <p:nvPr/>
        </p:nvSpPr>
        <p:spPr>
          <a:xfrm>
            <a:off x="1348740" y="1592471"/>
            <a:ext cx="9178072"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Step 3: Requirement Elicitation </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This phase consists of researching for and discovering the requirements of a system from users, and business’s stakeholders. </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Step 4: Requirements Analysis &amp; Documentation</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This step clarifies how stakeholder needs to analyze, structure, and specify the design and implementation of solutions. Requirements analysis helps to identify the methods and tools that are used to structure the raw data.</a:t>
            </a:r>
            <a:endParaRPr/>
          </a:p>
        </p:txBody>
      </p:sp>
      <p:pic>
        <p:nvPicPr>
          <p:cNvPr id="596" name="Google Shape;596;p34"/>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97" name="Google Shape;597;p34"/>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98" name="Google Shape;598;p34"/>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35"/>
          <p:cNvSpPr/>
          <p:nvPr/>
        </p:nvSpPr>
        <p:spPr>
          <a:xfrm>
            <a:off x="-388235"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4" name="Google Shape;604;p35"/>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5" name="Google Shape;605;p35"/>
          <p:cNvSpPr txBox="1"/>
          <p:nvPr/>
        </p:nvSpPr>
        <p:spPr>
          <a:xfrm>
            <a:off x="1348740" y="1592471"/>
            <a:ext cx="9178072" cy="34778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Step 5: Requirements Communication </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This step includes the identifying of the activities for expressing the output of the requirement analysis. In addition, every requirement needs to be packaged, evaluated, and approved before implementing the solution.</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Step 6: Solution Evaluation and Validation </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This step confirms that the identified solution should be able to meet the stakeholder’s objectives.</a:t>
            </a:r>
            <a:endParaRPr/>
          </a:p>
        </p:txBody>
      </p:sp>
      <p:pic>
        <p:nvPicPr>
          <p:cNvPr id="606" name="Google Shape;606;p3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607" name="Google Shape;607;p35"/>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608" name="Google Shape;608;p35"/>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p36"/>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16" name="Google Shape;616;p36"/>
          <p:cNvSpPr txBox="1"/>
          <p:nvPr/>
        </p:nvSpPr>
        <p:spPr>
          <a:xfrm>
            <a:off x="889000" y="2391844"/>
            <a:ext cx="10335260" cy="200054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What are the Common Business Analysis Techniques?</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There are several business analysis techniques, but the most important usable techniques are presented by the following;</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SWOT Analysis</a:t>
            </a:r>
            <a:r>
              <a:rPr lang="en-US" sz="2400">
                <a:solidFill>
                  <a:schemeClr val="dk1"/>
                </a:solidFill>
                <a:latin typeface="Calibri"/>
                <a:ea typeface="Calibri"/>
                <a:cs typeface="Calibri"/>
                <a:sym typeface="Calibri"/>
              </a:rPr>
              <a:t>, and </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Six Sigma</a:t>
            </a:r>
            <a:r>
              <a:rPr lang="en-US" sz="2400">
                <a:solidFill>
                  <a:schemeClr val="dk1"/>
                </a:solidFill>
                <a:latin typeface="Calibri"/>
                <a:ea typeface="Calibri"/>
                <a:cs typeface="Calibri"/>
                <a:sym typeface="Calibri"/>
              </a:rPr>
              <a:t> </a:t>
            </a:r>
            <a:endParaRPr/>
          </a:p>
        </p:txBody>
      </p:sp>
      <p:pic>
        <p:nvPicPr>
          <p:cNvPr id="617" name="Google Shape;617;p36"/>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618" name="Google Shape;618;p3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619" name="Google Shape;619;p36"/>
          <p:cNvSpPr txBox="1"/>
          <p:nvPr/>
        </p:nvSpPr>
        <p:spPr>
          <a:xfrm>
            <a:off x="889000" y="1088410"/>
            <a:ext cx="774574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rgbClr val="3BCCFF"/>
                </a:solidFill>
                <a:latin typeface="Calibri"/>
                <a:ea typeface="Calibri"/>
                <a:cs typeface="Calibri"/>
                <a:sym typeface="Calibri"/>
              </a:rPr>
              <a:t>FNT613 Business Analysis- Introduction</a:t>
            </a:r>
            <a:endParaRPr sz="2800" b="1">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37"/>
          <p:cNvSpPr/>
          <p:nvPr/>
        </p:nvSpPr>
        <p:spPr>
          <a:xfrm>
            <a:off x="-388235"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6" name="Google Shape;626;p3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37"/>
          <p:cNvSpPr txBox="1"/>
          <p:nvPr/>
        </p:nvSpPr>
        <p:spPr>
          <a:xfrm>
            <a:off x="1348740" y="1592471"/>
            <a:ext cx="9178072" cy="31085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800" b="1">
                <a:solidFill>
                  <a:schemeClr val="dk1"/>
                </a:solidFill>
                <a:latin typeface="Calibri"/>
                <a:ea typeface="Calibri"/>
                <a:cs typeface="Calibri"/>
                <a:sym typeface="Calibri"/>
              </a:rPr>
              <a:t>SWOT Analysis </a:t>
            </a:r>
            <a:endParaRPr/>
          </a:p>
          <a:p>
            <a:pPr marL="0" marR="0" lvl="0" indent="0" algn="l" rtl="0">
              <a:spcBef>
                <a:spcPts val="0"/>
              </a:spcBef>
              <a:spcAft>
                <a:spcPts val="0"/>
              </a:spcAft>
              <a:buNone/>
            </a:pPr>
            <a:r>
              <a:rPr lang="en-US" sz="2800">
                <a:solidFill>
                  <a:schemeClr val="dk1"/>
                </a:solidFill>
                <a:latin typeface="Calibri"/>
                <a:ea typeface="Calibri"/>
                <a:cs typeface="Calibri"/>
                <a:sym typeface="Calibri"/>
              </a:rPr>
              <a:t>SWOT analysis is a full form of Strengths, Weaknesses, Opportunities, and Threats for the organization. This technique helps to discover areas of both strength and weakness. Also, it allows for the proper allocation of resources.</a:t>
            </a:r>
            <a:endParaRPr sz="2800">
              <a:solidFill>
                <a:schemeClr val="dk1"/>
              </a:solidFill>
              <a:latin typeface="Calibri"/>
              <a:ea typeface="Calibri"/>
              <a:cs typeface="Calibri"/>
              <a:sym typeface="Calibri"/>
            </a:endParaRPr>
          </a:p>
        </p:txBody>
      </p:sp>
      <p:pic>
        <p:nvPicPr>
          <p:cNvPr id="628" name="Google Shape;628;p37"/>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629" name="Google Shape;629;p3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630" name="Google Shape;630;p3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p38"/>
          <p:cNvSpPr/>
          <p:nvPr/>
        </p:nvSpPr>
        <p:spPr>
          <a:xfrm>
            <a:off x="-388235"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36" name="Google Shape;636;p38"/>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37" name="Google Shape;637;p38"/>
          <p:cNvSpPr txBox="1"/>
          <p:nvPr/>
        </p:nvSpPr>
        <p:spPr>
          <a:xfrm>
            <a:off x="1348740" y="1592471"/>
            <a:ext cx="9178072" cy="39703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Calibri"/>
                <a:ea typeface="Calibri"/>
                <a:cs typeface="Calibri"/>
                <a:sym typeface="Calibri"/>
              </a:rPr>
              <a:t>Six Sigma Technique</a:t>
            </a:r>
            <a:endParaRPr/>
          </a:p>
          <a:p>
            <a:pPr marL="0" marR="0" lvl="0" indent="0" algn="l" rtl="0">
              <a:spcBef>
                <a:spcPts val="0"/>
              </a:spcBef>
              <a:spcAft>
                <a:spcPts val="0"/>
              </a:spcAft>
              <a:buNone/>
            </a:pPr>
            <a:r>
              <a:rPr lang="en-US" sz="2800">
                <a:solidFill>
                  <a:schemeClr val="dk1"/>
                </a:solidFill>
                <a:latin typeface="Calibri"/>
                <a:ea typeface="Calibri"/>
                <a:cs typeface="Calibri"/>
                <a:sym typeface="Calibri"/>
              </a:rPr>
              <a:t>Six sigma is presented as a term that describe the various techniques and management tools that are designed to make business processes more efficient and effective. It offers statistical tools that are used to eliminate defects, identify the cause of the error, and reduce the probabilities of error. Hence, Six Sigma generates an environment of continuous process improvement which enable businesses to maximize the value for all their stakeholders.</a:t>
            </a:r>
            <a:endParaRPr/>
          </a:p>
        </p:txBody>
      </p:sp>
      <p:pic>
        <p:nvPicPr>
          <p:cNvPr id="638" name="Google Shape;638;p38"/>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639" name="Google Shape;639;p38"/>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640" name="Google Shape;640;p38"/>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p39"/>
          <p:cNvSpPr/>
          <p:nvPr/>
        </p:nvSpPr>
        <p:spPr>
          <a:xfrm>
            <a:off x="650270" y="1809482"/>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48" name="Google Shape;648;p39"/>
          <p:cNvSpPr txBox="1"/>
          <p:nvPr/>
        </p:nvSpPr>
        <p:spPr>
          <a:xfrm>
            <a:off x="889000" y="2208268"/>
            <a:ext cx="10335260" cy="255454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chemeClr val="dk1"/>
                </a:solidFill>
                <a:latin typeface="Calibri"/>
                <a:ea typeface="Calibri"/>
                <a:cs typeface="Calibri"/>
                <a:sym typeface="Calibri"/>
              </a:rPr>
              <a:t>Conclusion: </a:t>
            </a:r>
            <a:endParaRPr dirty="0"/>
          </a:p>
          <a:p>
            <a:pPr marL="0" marR="0" lvl="0" indent="0" algn="just" rtl="0">
              <a:spcBef>
                <a:spcPts val="0"/>
              </a:spcBef>
              <a:spcAft>
                <a:spcPts val="0"/>
              </a:spcAft>
              <a:buNone/>
            </a:pPr>
            <a:r>
              <a:rPr lang="en-US" sz="3200" dirty="0">
                <a:solidFill>
                  <a:schemeClr val="dk1"/>
                </a:solidFill>
                <a:latin typeface="Calibri"/>
                <a:ea typeface="Calibri"/>
                <a:cs typeface="Calibri"/>
                <a:sym typeface="Calibri"/>
              </a:rPr>
              <a:t>Business analysis is a research discipline that helps to identify the business needs and defining solutions to business problems. It also helps to understand the structure and the dynamics of the company. </a:t>
            </a:r>
            <a:endParaRPr dirty="0"/>
          </a:p>
        </p:txBody>
      </p:sp>
      <p:pic>
        <p:nvPicPr>
          <p:cNvPr id="649" name="Google Shape;649;p3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650" name="Google Shape;650;p3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651" name="Google Shape;651;p39"/>
          <p:cNvSpPr txBox="1"/>
          <p:nvPr/>
        </p:nvSpPr>
        <p:spPr>
          <a:xfrm>
            <a:off x="889000" y="1088410"/>
            <a:ext cx="774574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3BCCFF"/>
                </a:solidFill>
                <a:latin typeface="Calibri"/>
                <a:ea typeface="Calibri"/>
                <a:cs typeface="Calibri"/>
                <a:sym typeface="Calibri"/>
              </a:rPr>
              <a:t>FNT613 Business Analysis- Introduction</a:t>
            </a:r>
            <a:endParaRPr sz="2800" b="1" dirty="0">
              <a:solidFill>
                <a:srgbClr val="3BCC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388235"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8" name="Google Shape;658;p40"/>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9" name="Google Shape;659;p40"/>
          <p:cNvSpPr txBox="1"/>
          <p:nvPr/>
        </p:nvSpPr>
        <p:spPr>
          <a:xfrm>
            <a:off x="1181062" y="1592471"/>
            <a:ext cx="9345750" cy="415498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a:solidFill>
                  <a:schemeClr val="dk1"/>
                </a:solidFill>
                <a:latin typeface="Calibri"/>
                <a:ea typeface="Calibri"/>
                <a:cs typeface="Calibri"/>
                <a:sym typeface="Calibri"/>
              </a:rPr>
              <a:t>Business analysis is all about decision-making—not the way it was done in the past, which relied heavily on experience, gut feeling, and intuition, but it relies on data/evidence and, computational/mathematical /statistical sciences. Because of the need to make faster and better decisions in today’s highly competitive business world and the availability of large and feature-rich data sources along with the advanced computing resources (both on hardware and software side), managerial decision-making is experiencing a paradigm shift. Thus, business analysis can enable businesses to more accurate and actionable outcomes which help companies to gain a competitive edge and maximize their profits. </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pic>
        <p:nvPicPr>
          <p:cNvPr id="660" name="Google Shape;660;p40"/>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661" name="Google Shape;661;p40"/>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662" name="Google Shape;662;p40"/>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lt1"/>
                </a:solidFill>
                <a:latin typeface="Times New Roman"/>
                <a:ea typeface="Times New Roman"/>
                <a:cs typeface="Times New Roman"/>
                <a:sym typeface="Times New Roman"/>
              </a:rPr>
              <a:t>Thank You</a:t>
            </a:r>
            <a:endParaRPr/>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8" ma:contentTypeDescription="Create a new document." ma:contentTypeScope="" ma:versionID="5f1cae4c8eb7cc202a240699ca9e1619">
  <xsd:schema xmlns:xsd="http://www.w3.org/2001/XMLSchema" xmlns:xs="http://www.w3.org/2001/XMLSchema" xmlns:p="http://schemas.microsoft.com/office/2006/metadata/properties" xmlns:ns2="d13aca44-ef33-4cf4-9980-7f0b00e6eeb9" targetNamespace="http://schemas.microsoft.com/office/2006/metadata/properties" ma:root="true" ma:fieldsID="5fdb043ca00364bad0d54b7a49ad11f8" ns2:_="">
    <xsd:import namespace="d13aca44-ef33-4cf4-9980-7f0b00e6ee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E72A07D-EE69-4DC8-BA1C-B3E84813F617}"/>
</file>

<file path=customXml/itemProps2.xml><?xml version="1.0" encoding="utf-8"?>
<ds:datastoreItem xmlns:ds="http://schemas.openxmlformats.org/officeDocument/2006/customXml" ds:itemID="{AC7FCA6F-3ADF-404C-A085-C15177DFB766}"/>
</file>

<file path=customXml/itemProps3.xml><?xml version="1.0" encoding="utf-8"?>
<ds:datastoreItem xmlns:ds="http://schemas.openxmlformats.org/officeDocument/2006/customXml" ds:itemID="{428F9552-C6BD-49BB-843F-591D447DB581}"/>
</file>

<file path=docProps/app.xml><?xml version="1.0" encoding="utf-8"?>
<Properties xmlns="http://schemas.openxmlformats.org/officeDocument/2006/extended-properties" xmlns:vt="http://schemas.openxmlformats.org/officeDocument/2006/docPropsVTypes">
  <TotalTime>155</TotalTime>
  <Words>2150</Words>
  <Application>Microsoft Office PowerPoint</Application>
  <PresentationFormat>Widescreen</PresentationFormat>
  <Paragraphs>355</Paragraphs>
  <Slides>40</Slides>
  <Notes>40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7</cp:revision>
  <dcterms:created xsi:type="dcterms:W3CDTF">2023-04-29T09:08:23Z</dcterms:created>
  <dcterms:modified xsi:type="dcterms:W3CDTF">2023-09-27T20:28:12Z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