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presentation.xml" ContentType="application/vnd.openxmlformats-officedocument.presentationml.presentation.main+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8.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ink/ink1.xml" ContentType="application/inkml+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theme/theme1.xml" ContentType="application/vnd.openxmlformats-officedocument.theme+xml"/>
  <Override PartName="/ppt/diagrams/drawing1.xml" ContentType="application/vnd.ms-office.drawingml.diagramDrawing+xml"/>
  <Override PartName="/ppt/ink/ink2.xml" ContentType="application/inkml+xml"/>
  <Override PartName="/ppt/notesMasters/notesMaster1.xml" ContentType="application/vnd.openxmlformats-officedocument.presentationml.notesMaster+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diagrams/layout3.xml" ContentType="application/vnd.openxmlformats-officedocument.drawingml.diagramLayout+xml"/>
  <Override PartName="/ppt/diagrams/layout2.xml" ContentType="application/vnd.openxmlformats-officedocument.drawingml.diagramLayout+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ustom.xml" ContentType="application/vnd.openxmlformats-officedocument.custom-properti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5"/>
  </p:notesMasterIdLst>
  <p:sldIdLst>
    <p:sldId id="499" r:id="rId2"/>
    <p:sldId id="500" r:id="rId3"/>
    <p:sldId id="304" r:id="rId4"/>
    <p:sldId id="293" r:id="rId5"/>
    <p:sldId id="503" r:id="rId6"/>
    <p:sldId id="292" r:id="rId7"/>
    <p:sldId id="501" r:id="rId8"/>
    <p:sldId id="294" r:id="rId9"/>
    <p:sldId id="502" r:id="rId10"/>
    <p:sldId id="368" r:id="rId11"/>
    <p:sldId id="298" r:id="rId12"/>
    <p:sldId id="299" r:id="rId13"/>
    <p:sldId id="300" r:id="rId14"/>
    <p:sldId id="301" r:id="rId15"/>
    <p:sldId id="373" r:id="rId16"/>
    <p:sldId id="374" r:id="rId17"/>
    <p:sldId id="375" r:id="rId18"/>
    <p:sldId id="377" r:id="rId19"/>
    <p:sldId id="417" r:id="rId20"/>
    <p:sldId id="504" r:id="rId21"/>
    <p:sldId id="378" r:id="rId22"/>
    <p:sldId id="379" r:id="rId23"/>
    <p:sldId id="380" r:id="rId24"/>
    <p:sldId id="381" r:id="rId25"/>
    <p:sldId id="383" r:id="rId26"/>
    <p:sldId id="385" r:id="rId27"/>
    <p:sldId id="418" r:id="rId28"/>
    <p:sldId id="387" r:id="rId29"/>
    <p:sldId id="419" r:id="rId30"/>
    <p:sldId id="391" r:id="rId31"/>
    <p:sldId id="318" r:id="rId32"/>
    <p:sldId id="392" r:id="rId33"/>
    <p:sldId id="320" r:id="rId34"/>
    <p:sldId id="420" r:id="rId35"/>
    <p:sldId id="395" r:id="rId36"/>
    <p:sldId id="421" r:id="rId37"/>
    <p:sldId id="424" r:id="rId38"/>
    <p:sldId id="325" r:id="rId39"/>
    <p:sldId id="401" r:id="rId40"/>
    <p:sldId id="403" r:id="rId41"/>
    <p:sldId id="505" r:id="rId42"/>
    <p:sldId id="404" r:id="rId43"/>
    <p:sldId id="329" r:id="rId44"/>
    <p:sldId id="506" r:id="rId45"/>
    <p:sldId id="347" r:id="rId46"/>
    <p:sldId id="426" r:id="rId47"/>
    <p:sldId id="507" r:id="rId48"/>
    <p:sldId id="410" r:id="rId49"/>
    <p:sldId id="411" r:id="rId50"/>
    <p:sldId id="333" r:id="rId51"/>
    <p:sldId id="396" r:id="rId52"/>
    <p:sldId id="416" r:id="rId53"/>
    <p:sldId id="303"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9"/>
            <p14:sldId id="500"/>
            <p14:sldId id="304"/>
            <p14:sldId id="293"/>
            <p14:sldId id="503"/>
            <p14:sldId id="292"/>
            <p14:sldId id="501"/>
            <p14:sldId id="294"/>
            <p14:sldId id="502"/>
            <p14:sldId id="368"/>
            <p14:sldId id="298"/>
            <p14:sldId id="299"/>
            <p14:sldId id="300"/>
            <p14:sldId id="301"/>
            <p14:sldId id="373"/>
            <p14:sldId id="374"/>
            <p14:sldId id="375"/>
            <p14:sldId id="377"/>
            <p14:sldId id="417"/>
            <p14:sldId id="504"/>
            <p14:sldId id="378"/>
            <p14:sldId id="379"/>
            <p14:sldId id="380"/>
            <p14:sldId id="381"/>
            <p14:sldId id="383"/>
            <p14:sldId id="385"/>
            <p14:sldId id="418"/>
            <p14:sldId id="387"/>
            <p14:sldId id="419"/>
            <p14:sldId id="391"/>
            <p14:sldId id="318"/>
            <p14:sldId id="392"/>
            <p14:sldId id="320"/>
            <p14:sldId id="420"/>
            <p14:sldId id="395"/>
            <p14:sldId id="421"/>
            <p14:sldId id="424"/>
            <p14:sldId id="325"/>
            <p14:sldId id="401"/>
            <p14:sldId id="403"/>
            <p14:sldId id="505"/>
            <p14:sldId id="404"/>
            <p14:sldId id="329"/>
            <p14:sldId id="506"/>
            <p14:sldId id="347"/>
            <p14:sldId id="426"/>
            <p14:sldId id="507"/>
            <p14:sldId id="410"/>
            <p14:sldId id="411"/>
            <p14:sldId id="333"/>
            <p14:sldId id="396"/>
            <p14:sldId id="416"/>
            <p14:sldId id="303"/>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3E5F"/>
    <a:srgbClr val="669BBC"/>
    <a:srgbClr val="000000"/>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7"/>
    <p:restoredTop sz="93712" autoAdjust="0"/>
  </p:normalViewPr>
  <p:slideViewPr>
    <p:cSldViewPr snapToGrid="0">
      <p:cViewPr varScale="1">
        <p:scale>
          <a:sx n="105" d="100"/>
          <a:sy n="105" d="100"/>
        </p:scale>
        <p:origin x="10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customXml" Target="../customXml/item2.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0F7F36-B18A-4893-80CB-C5DA1C692E45}"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DA675FDC-F7D7-4A51-9C47-FD9CCCAB512F}">
      <dgm:prSet/>
      <dgm:spPr/>
      <dgm:t>
        <a:bodyPr/>
        <a:lstStyle/>
        <a:p>
          <a:r>
            <a:rPr lang="en-US" altLang="ar-JO" dirty="0"/>
            <a:t>Explain the differences among creativity, innovation, and entrepreneurship</a:t>
          </a:r>
          <a:endParaRPr lang="en-US" dirty="0"/>
        </a:p>
      </dgm:t>
    </dgm:pt>
    <dgm:pt modelId="{78389A05-8CBE-4576-BFD1-4E13989DAB82}" type="parTrans" cxnId="{07911A54-F251-4A7A-826A-266808DCDE4A}">
      <dgm:prSet/>
      <dgm:spPr/>
      <dgm:t>
        <a:bodyPr/>
        <a:lstStyle/>
        <a:p>
          <a:endParaRPr lang="en-US"/>
        </a:p>
      </dgm:t>
    </dgm:pt>
    <dgm:pt modelId="{65CB1FED-A658-401D-8B8F-8AA7F15E30D1}" type="sibTrans" cxnId="{07911A54-F251-4A7A-826A-266808DCDE4A}">
      <dgm:prSet phldrT="1" phldr="0"/>
      <dgm:spPr/>
      <dgm:t>
        <a:bodyPr/>
        <a:lstStyle/>
        <a:p>
          <a:r>
            <a:rPr lang="en-US"/>
            <a:t>1</a:t>
          </a:r>
        </a:p>
      </dgm:t>
    </dgm:pt>
    <dgm:pt modelId="{30C03686-5CD4-4341-AB7F-235602341EC6}">
      <dgm:prSet/>
      <dgm:spPr/>
      <dgm:t>
        <a:bodyPr/>
        <a:lstStyle/>
        <a:p>
          <a:pPr rtl="0"/>
          <a:r>
            <a:rPr lang="en-US" altLang="ar-JO"/>
            <a:t>Describe why creativity and innovation are such an integral part of entrepreneurship.</a:t>
          </a:r>
          <a:endParaRPr lang="en-US" altLang="ar-JO" dirty="0"/>
        </a:p>
      </dgm:t>
    </dgm:pt>
    <dgm:pt modelId="{75A09E2D-BBF6-3A4B-95E1-8B7B2AF3D46C}" type="parTrans" cxnId="{6F7489CA-F9EE-4442-9619-75CB3584A8E3}">
      <dgm:prSet/>
      <dgm:spPr/>
      <dgm:t>
        <a:bodyPr/>
        <a:lstStyle/>
        <a:p>
          <a:endParaRPr lang="en-US"/>
        </a:p>
      </dgm:t>
    </dgm:pt>
    <dgm:pt modelId="{7988F77E-CD14-7E4C-970D-6DA6E3F9A355}" type="sibTrans" cxnId="{6F7489CA-F9EE-4442-9619-75CB3584A8E3}">
      <dgm:prSet phldrT="2" phldr="0"/>
      <dgm:spPr/>
      <dgm:t>
        <a:bodyPr/>
        <a:lstStyle/>
        <a:p>
          <a:r>
            <a:rPr lang="en-US"/>
            <a:t>2</a:t>
          </a:r>
        </a:p>
      </dgm:t>
    </dgm:pt>
    <dgm:pt modelId="{9DF1EA0A-CBCD-624D-9171-1E74A9D1D150}">
      <dgm:prSet/>
      <dgm:spPr/>
      <dgm:t>
        <a:bodyPr/>
        <a:lstStyle/>
        <a:p>
          <a:pPr rtl="0"/>
          <a:r>
            <a:rPr lang="en-US" altLang="ar-JO"/>
            <a:t>Understand how the two hemispheres of the human brain function and what role they play in creativity.</a:t>
          </a:r>
          <a:endParaRPr lang="en-US" altLang="ar-JO" dirty="0"/>
        </a:p>
      </dgm:t>
    </dgm:pt>
    <dgm:pt modelId="{78D2FBC8-A507-A644-9889-F88EF0E051D7}" type="parTrans" cxnId="{001D95B2-425E-D740-8C4E-FF0E8636E453}">
      <dgm:prSet/>
      <dgm:spPr/>
      <dgm:t>
        <a:bodyPr/>
        <a:lstStyle/>
        <a:p>
          <a:endParaRPr lang="en-US"/>
        </a:p>
      </dgm:t>
    </dgm:pt>
    <dgm:pt modelId="{B53652D0-D31C-DE4C-ABA7-63016467FC8D}" type="sibTrans" cxnId="{001D95B2-425E-D740-8C4E-FF0E8636E453}">
      <dgm:prSet phldrT="3" phldr="0"/>
      <dgm:spPr/>
      <dgm:t>
        <a:bodyPr/>
        <a:lstStyle/>
        <a:p>
          <a:r>
            <a:rPr lang="en-US"/>
            <a:t>3</a:t>
          </a:r>
        </a:p>
      </dgm:t>
    </dgm:pt>
    <dgm:pt modelId="{DE4E4DBF-00AD-BF45-9B93-5E1D3E2B3DAC}">
      <dgm:prSet/>
      <dgm:spPr/>
      <dgm:t>
        <a:bodyPr/>
        <a:lstStyle/>
        <a:p>
          <a:pPr rtl="0"/>
          <a:r>
            <a:rPr lang="en-US" altLang="ar-JO"/>
            <a:t>Explain the 10 “metal locks” that limit individual creativity.</a:t>
          </a:r>
          <a:endParaRPr lang="en-US" altLang="ar-JO" dirty="0"/>
        </a:p>
      </dgm:t>
    </dgm:pt>
    <dgm:pt modelId="{AC89BACA-16A5-0645-914D-0823822CCAFF}" type="parTrans" cxnId="{32D1C2E8-B19F-8641-9532-79D8C9628B2D}">
      <dgm:prSet/>
      <dgm:spPr/>
      <dgm:t>
        <a:bodyPr/>
        <a:lstStyle/>
        <a:p>
          <a:endParaRPr lang="en-US"/>
        </a:p>
      </dgm:t>
    </dgm:pt>
    <dgm:pt modelId="{296504DA-4E2B-7A46-A143-3B946B298821}" type="sibTrans" cxnId="{32D1C2E8-B19F-8641-9532-79D8C9628B2D}">
      <dgm:prSet phldrT="4" phldr="0"/>
      <dgm:spPr/>
      <dgm:t>
        <a:bodyPr/>
        <a:lstStyle/>
        <a:p>
          <a:r>
            <a:rPr lang="en-US"/>
            <a:t>4</a:t>
          </a:r>
        </a:p>
      </dgm:t>
    </dgm:pt>
    <dgm:pt modelId="{165E1ADF-ECB7-D84D-B176-674A062F5620}" type="pres">
      <dgm:prSet presAssocID="{4D0F7F36-B18A-4893-80CB-C5DA1C692E45}" presName="Name0" presStyleCnt="0">
        <dgm:presLayoutVars>
          <dgm:animLvl val="lvl"/>
          <dgm:resizeHandles val="exact"/>
        </dgm:presLayoutVars>
      </dgm:prSet>
      <dgm:spPr/>
    </dgm:pt>
    <dgm:pt modelId="{03771D70-288C-7941-B468-7F78B6F6028C}" type="pres">
      <dgm:prSet presAssocID="{DA675FDC-F7D7-4A51-9C47-FD9CCCAB512F}" presName="compositeNode" presStyleCnt="0">
        <dgm:presLayoutVars>
          <dgm:bulletEnabled val="1"/>
        </dgm:presLayoutVars>
      </dgm:prSet>
      <dgm:spPr/>
    </dgm:pt>
    <dgm:pt modelId="{38DB463E-CDCA-9F42-874A-116356B9E14A}" type="pres">
      <dgm:prSet presAssocID="{DA675FDC-F7D7-4A51-9C47-FD9CCCAB512F}" presName="bgRect" presStyleLbl="bgAccFollowNode1" presStyleIdx="0" presStyleCnt="4"/>
      <dgm:spPr/>
    </dgm:pt>
    <dgm:pt modelId="{9375364D-3525-7A4A-AF47-DE85CB4751A5}" type="pres">
      <dgm:prSet presAssocID="{65CB1FED-A658-401D-8B8F-8AA7F15E30D1}" presName="sibTransNodeCircle" presStyleLbl="alignNode1" presStyleIdx="0" presStyleCnt="8">
        <dgm:presLayoutVars>
          <dgm:chMax val="0"/>
          <dgm:bulletEnabled/>
        </dgm:presLayoutVars>
      </dgm:prSet>
      <dgm:spPr/>
    </dgm:pt>
    <dgm:pt modelId="{7A97EFE9-4922-9040-B03A-666DE024012F}" type="pres">
      <dgm:prSet presAssocID="{DA675FDC-F7D7-4A51-9C47-FD9CCCAB512F}" presName="bottomLine" presStyleLbl="alignNode1" presStyleIdx="1" presStyleCnt="8">
        <dgm:presLayoutVars/>
      </dgm:prSet>
      <dgm:spPr/>
    </dgm:pt>
    <dgm:pt modelId="{C68D3687-2372-554D-89E1-99B46DE8A4F2}" type="pres">
      <dgm:prSet presAssocID="{DA675FDC-F7D7-4A51-9C47-FD9CCCAB512F}" presName="nodeText" presStyleLbl="bgAccFollowNode1" presStyleIdx="0" presStyleCnt="4">
        <dgm:presLayoutVars>
          <dgm:bulletEnabled val="1"/>
        </dgm:presLayoutVars>
      </dgm:prSet>
      <dgm:spPr/>
    </dgm:pt>
    <dgm:pt modelId="{A4C924EA-CDB8-5D42-9515-A9B310554A9C}" type="pres">
      <dgm:prSet presAssocID="{65CB1FED-A658-401D-8B8F-8AA7F15E30D1}" presName="sibTrans" presStyleCnt="0"/>
      <dgm:spPr/>
    </dgm:pt>
    <dgm:pt modelId="{3CE2E627-4C51-274B-86EA-BDA3F3108E45}" type="pres">
      <dgm:prSet presAssocID="{30C03686-5CD4-4341-AB7F-235602341EC6}" presName="compositeNode" presStyleCnt="0">
        <dgm:presLayoutVars>
          <dgm:bulletEnabled val="1"/>
        </dgm:presLayoutVars>
      </dgm:prSet>
      <dgm:spPr/>
    </dgm:pt>
    <dgm:pt modelId="{5E332C19-BF18-2E48-9238-2375B481F858}" type="pres">
      <dgm:prSet presAssocID="{30C03686-5CD4-4341-AB7F-235602341EC6}" presName="bgRect" presStyleLbl="bgAccFollowNode1" presStyleIdx="1" presStyleCnt="4"/>
      <dgm:spPr/>
    </dgm:pt>
    <dgm:pt modelId="{89648563-B73A-8B44-9E56-D80BB3A64777}" type="pres">
      <dgm:prSet presAssocID="{7988F77E-CD14-7E4C-970D-6DA6E3F9A355}" presName="sibTransNodeCircle" presStyleLbl="alignNode1" presStyleIdx="2" presStyleCnt="8">
        <dgm:presLayoutVars>
          <dgm:chMax val="0"/>
          <dgm:bulletEnabled/>
        </dgm:presLayoutVars>
      </dgm:prSet>
      <dgm:spPr/>
    </dgm:pt>
    <dgm:pt modelId="{2946BC43-0CD7-DC4B-9AE1-7835A3A65B18}" type="pres">
      <dgm:prSet presAssocID="{30C03686-5CD4-4341-AB7F-235602341EC6}" presName="bottomLine" presStyleLbl="alignNode1" presStyleIdx="3" presStyleCnt="8">
        <dgm:presLayoutVars/>
      </dgm:prSet>
      <dgm:spPr/>
    </dgm:pt>
    <dgm:pt modelId="{E52C819B-947D-C940-9869-98E2CDA30214}" type="pres">
      <dgm:prSet presAssocID="{30C03686-5CD4-4341-AB7F-235602341EC6}" presName="nodeText" presStyleLbl="bgAccFollowNode1" presStyleIdx="1" presStyleCnt="4">
        <dgm:presLayoutVars>
          <dgm:bulletEnabled val="1"/>
        </dgm:presLayoutVars>
      </dgm:prSet>
      <dgm:spPr/>
    </dgm:pt>
    <dgm:pt modelId="{42A5ED61-0CA3-1E49-B277-15BDD7396396}" type="pres">
      <dgm:prSet presAssocID="{7988F77E-CD14-7E4C-970D-6DA6E3F9A355}" presName="sibTrans" presStyleCnt="0"/>
      <dgm:spPr/>
    </dgm:pt>
    <dgm:pt modelId="{E47C21D9-84D1-DD4A-BAE0-EB48D365A0F7}" type="pres">
      <dgm:prSet presAssocID="{9DF1EA0A-CBCD-624D-9171-1E74A9D1D150}" presName="compositeNode" presStyleCnt="0">
        <dgm:presLayoutVars>
          <dgm:bulletEnabled val="1"/>
        </dgm:presLayoutVars>
      </dgm:prSet>
      <dgm:spPr/>
    </dgm:pt>
    <dgm:pt modelId="{CD774B7F-8481-5A4F-914B-C04BAB7C02AB}" type="pres">
      <dgm:prSet presAssocID="{9DF1EA0A-CBCD-624D-9171-1E74A9D1D150}" presName="bgRect" presStyleLbl="bgAccFollowNode1" presStyleIdx="2" presStyleCnt="4"/>
      <dgm:spPr/>
    </dgm:pt>
    <dgm:pt modelId="{4885487E-1B4E-E646-8256-7701441E4481}" type="pres">
      <dgm:prSet presAssocID="{B53652D0-D31C-DE4C-ABA7-63016467FC8D}" presName="sibTransNodeCircle" presStyleLbl="alignNode1" presStyleIdx="4" presStyleCnt="8">
        <dgm:presLayoutVars>
          <dgm:chMax val="0"/>
          <dgm:bulletEnabled/>
        </dgm:presLayoutVars>
      </dgm:prSet>
      <dgm:spPr/>
    </dgm:pt>
    <dgm:pt modelId="{FFDCBA2C-8478-4C47-BEDB-F5D771DA54C1}" type="pres">
      <dgm:prSet presAssocID="{9DF1EA0A-CBCD-624D-9171-1E74A9D1D150}" presName="bottomLine" presStyleLbl="alignNode1" presStyleIdx="5" presStyleCnt="8">
        <dgm:presLayoutVars/>
      </dgm:prSet>
      <dgm:spPr/>
    </dgm:pt>
    <dgm:pt modelId="{A9E5C87F-0621-AD46-9565-450A6AF427A6}" type="pres">
      <dgm:prSet presAssocID="{9DF1EA0A-CBCD-624D-9171-1E74A9D1D150}" presName="nodeText" presStyleLbl="bgAccFollowNode1" presStyleIdx="2" presStyleCnt="4">
        <dgm:presLayoutVars>
          <dgm:bulletEnabled val="1"/>
        </dgm:presLayoutVars>
      </dgm:prSet>
      <dgm:spPr/>
    </dgm:pt>
    <dgm:pt modelId="{B733166C-F795-424E-B5AD-D1DFA3138F3A}" type="pres">
      <dgm:prSet presAssocID="{B53652D0-D31C-DE4C-ABA7-63016467FC8D}" presName="sibTrans" presStyleCnt="0"/>
      <dgm:spPr/>
    </dgm:pt>
    <dgm:pt modelId="{5E683986-C9FE-D649-AD92-F79EA75007EA}" type="pres">
      <dgm:prSet presAssocID="{DE4E4DBF-00AD-BF45-9B93-5E1D3E2B3DAC}" presName="compositeNode" presStyleCnt="0">
        <dgm:presLayoutVars>
          <dgm:bulletEnabled val="1"/>
        </dgm:presLayoutVars>
      </dgm:prSet>
      <dgm:spPr/>
    </dgm:pt>
    <dgm:pt modelId="{D6240F66-B6DD-6841-BBAF-12A0AD5F1874}" type="pres">
      <dgm:prSet presAssocID="{DE4E4DBF-00AD-BF45-9B93-5E1D3E2B3DAC}" presName="bgRect" presStyleLbl="bgAccFollowNode1" presStyleIdx="3" presStyleCnt="4"/>
      <dgm:spPr/>
    </dgm:pt>
    <dgm:pt modelId="{5F010799-9B08-3547-AF21-15704B64669F}" type="pres">
      <dgm:prSet presAssocID="{296504DA-4E2B-7A46-A143-3B946B298821}" presName="sibTransNodeCircle" presStyleLbl="alignNode1" presStyleIdx="6" presStyleCnt="8">
        <dgm:presLayoutVars>
          <dgm:chMax val="0"/>
          <dgm:bulletEnabled/>
        </dgm:presLayoutVars>
      </dgm:prSet>
      <dgm:spPr/>
    </dgm:pt>
    <dgm:pt modelId="{B37AC0AF-28F8-C34B-8A15-E742C9ABF2A6}" type="pres">
      <dgm:prSet presAssocID="{DE4E4DBF-00AD-BF45-9B93-5E1D3E2B3DAC}" presName="bottomLine" presStyleLbl="alignNode1" presStyleIdx="7" presStyleCnt="8">
        <dgm:presLayoutVars/>
      </dgm:prSet>
      <dgm:spPr/>
    </dgm:pt>
    <dgm:pt modelId="{ECF297BA-FD0F-C044-AAF8-470DF665C6B4}" type="pres">
      <dgm:prSet presAssocID="{DE4E4DBF-00AD-BF45-9B93-5E1D3E2B3DAC}" presName="nodeText" presStyleLbl="bgAccFollowNode1" presStyleIdx="3" presStyleCnt="4">
        <dgm:presLayoutVars>
          <dgm:bulletEnabled val="1"/>
        </dgm:presLayoutVars>
      </dgm:prSet>
      <dgm:spPr/>
    </dgm:pt>
  </dgm:ptLst>
  <dgm:cxnLst>
    <dgm:cxn modelId="{350CB910-16FE-AC48-9E85-1BD6CEC44158}" type="presOf" srcId="{30C03686-5CD4-4341-AB7F-235602341EC6}" destId="{5E332C19-BF18-2E48-9238-2375B481F858}" srcOrd="0" destOrd="0" presId="urn:microsoft.com/office/officeart/2016/7/layout/BasicLinearProcessNumbered"/>
    <dgm:cxn modelId="{715C2617-80FA-C945-A25D-31D150A06D27}" type="presOf" srcId="{9DF1EA0A-CBCD-624D-9171-1E74A9D1D150}" destId="{A9E5C87F-0621-AD46-9565-450A6AF427A6}" srcOrd="1" destOrd="0" presId="urn:microsoft.com/office/officeart/2016/7/layout/BasicLinearProcessNumbered"/>
    <dgm:cxn modelId="{E1A1DF17-A00B-8E4C-BB2C-F4810DB7320E}" type="presOf" srcId="{DE4E4DBF-00AD-BF45-9B93-5E1D3E2B3DAC}" destId="{D6240F66-B6DD-6841-BBAF-12A0AD5F1874}" srcOrd="0" destOrd="0" presId="urn:microsoft.com/office/officeart/2016/7/layout/BasicLinearProcessNumbered"/>
    <dgm:cxn modelId="{DE84591E-A2CF-D64E-BA72-1F16C36DA437}" type="presOf" srcId="{B53652D0-D31C-DE4C-ABA7-63016467FC8D}" destId="{4885487E-1B4E-E646-8256-7701441E4481}" srcOrd="0" destOrd="0" presId="urn:microsoft.com/office/officeart/2016/7/layout/BasicLinearProcessNumbered"/>
    <dgm:cxn modelId="{DB6D1147-0E8F-1A48-85D7-0FE8B1BB3552}" type="presOf" srcId="{296504DA-4E2B-7A46-A143-3B946B298821}" destId="{5F010799-9B08-3547-AF21-15704B64669F}" srcOrd="0" destOrd="0" presId="urn:microsoft.com/office/officeart/2016/7/layout/BasicLinearProcessNumbered"/>
    <dgm:cxn modelId="{07911A54-F251-4A7A-826A-266808DCDE4A}" srcId="{4D0F7F36-B18A-4893-80CB-C5DA1C692E45}" destId="{DA675FDC-F7D7-4A51-9C47-FD9CCCAB512F}" srcOrd="0" destOrd="0" parTransId="{78389A05-8CBE-4576-BFD1-4E13989DAB82}" sibTransId="{65CB1FED-A658-401D-8B8F-8AA7F15E30D1}"/>
    <dgm:cxn modelId="{FF93C88A-EC4E-E346-8C87-72DDB2E8C5C8}" type="presOf" srcId="{DE4E4DBF-00AD-BF45-9B93-5E1D3E2B3DAC}" destId="{ECF297BA-FD0F-C044-AAF8-470DF665C6B4}" srcOrd="1" destOrd="0" presId="urn:microsoft.com/office/officeart/2016/7/layout/BasicLinearProcessNumbered"/>
    <dgm:cxn modelId="{F75C909C-318B-A040-A634-D32CCB051BAF}" type="presOf" srcId="{DA675FDC-F7D7-4A51-9C47-FD9CCCAB512F}" destId="{C68D3687-2372-554D-89E1-99B46DE8A4F2}" srcOrd="1" destOrd="0" presId="urn:microsoft.com/office/officeart/2016/7/layout/BasicLinearProcessNumbered"/>
    <dgm:cxn modelId="{EDE820A5-12F7-324B-9274-325A354F9334}" type="presOf" srcId="{7988F77E-CD14-7E4C-970D-6DA6E3F9A355}" destId="{89648563-B73A-8B44-9E56-D80BB3A64777}" srcOrd="0" destOrd="0" presId="urn:microsoft.com/office/officeart/2016/7/layout/BasicLinearProcessNumbered"/>
    <dgm:cxn modelId="{E0FBE1B0-E721-C24A-95AA-D34B4A72AE42}" type="presOf" srcId="{30C03686-5CD4-4341-AB7F-235602341EC6}" destId="{E52C819B-947D-C940-9869-98E2CDA30214}" srcOrd="1" destOrd="0" presId="urn:microsoft.com/office/officeart/2016/7/layout/BasicLinearProcessNumbered"/>
    <dgm:cxn modelId="{001D95B2-425E-D740-8C4E-FF0E8636E453}" srcId="{4D0F7F36-B18A-4893-80CB-C5DA1C692E45}" destId="{9DF1EA0A-CBCD-624D-9171-1E74A9D1D150}" srcOrd="2" destOrd="0" parTransId="{78D2FBC8-A507-A644-9889-F88EF0E051D7}" sibTransId="{B53652D0-D31C-DE4C-ABA7-63016467FC8D}"/>
    <dgm:cxn modelId="{F539A8B2-17DF-E841-91CB-8F36D53A869B}" type="presOf" srcId="{9DF1EA0A-CBCD-624D-9171-1E74A9D1D150}" destId="{CD774B7F-8481-5A4F-914B-C04BAB7C02AB}" srcOrd="0" destOrd="0" presId="urn:microsoft.com/office/officeart/2016/7/layout/BasicLinearProcessNumbered"/>
    <dgm:cxn modelId="{632B4CC0-7EF1-B948-94BA-CBF081823669}" type="presOf" srcId="{DA675FDC-F7D7-4A51-9C47-FD9CCCAB512F}" destId="{38DB463E-CDCA-9F42-874A-116356B9E14A}" srcOrd="0" destOrd="0" presId="urn:microsoft.com/office/officeart/2016/7/layout/BasicLinearProcessNumbered"/>
    <dgm:cxn modelId="{6F7489CA-F9EE-4442-9619-75CB3584A8E3}" srcId="{4D0F7F36-B18A-4893-80CB-C5DA1C692E45}" destId="{30C03686-5CD4-4341-AB7F-235602341EC6}" srcOrd="1" destOrd="0" parTransId="{75A09E2D-BBF6-3A4B-95E1-8B7B2AF3D46C}" sibTransId="{7988F77E-CD14-7E4C-970D-6DA6E3F9A355}"/>
    <dgm:cxn modelId="{32D1C2E8-B19F-8641-9532-79D8C9628B2D}" srcId="{4D0F7F36-B18A-4893-80CB-C5DA1C692E45}" destId="{DE4E4DBF-00AD-BF45-9B93-5E1D3E2B3DAC}" srcOrd="3" destOrd="0" parTransId="{AC89BACA-16A5-0645-914D-0823822CCAFF}" sibTransId="{296504DA-4E2B-7A46-A143-3B946B298821}"/>
    <dgm:cxn modelId="{94EBEEF1-1E02-0C46-9ACF-4AA0BAD2D853}" type="presOf" srcId="{4D0F7F36-B18A-4893-80CB-C5DA1C692E45}" destId="{165E1ADF-ECB7-D84D-B176-674A062F5620}" srcOrd="0" destOrd="0" presId="urn:microsoft.com/office/officeart/2016/7/layout/BasicLinearProcessNumbered"/>
    <dgm:cxn modelId="{791C50F3-D7DF-F14F-9FD0-8299DAD7D757}" type="presOf" srcId="{65CB1FED-A658-401D-8B8F-8AA7F15E30D1}" destId="{9375364D-3525-7A4A-AF47-DE85CB4751A5}" srcOrd="0" destOrd="0" presId="urn:microsoft.com/office/officeart/2016/7/layout/BasicLinearProcessNumbered"/>
    <dgm:cxn modelId="{039FA36B-BDBC-6444-A42B-96A2E72A0AFC}" type="presParOf" srcId="{165E1ADF-ECB7-D84D-B176-674A062F5620}" destId="{03771D70-288C-7941-B468-7F78B6F6028C}" srcOrd="0" destOrd="0" presId="urn:microsoft.com/office/officeart/2016/7/layout/BasicLinearProcessNumbered"/>
    <dgm:cxn modelId="{A1D1555E-4CD4-3A4E-AE0E-450BC400C116}" type="presParOf" srcId="{03771D70-288C-7941-B468-7F78B6F6028C}" destId="{38DB463E-CDCA-9F42-874A-116356B9E14A}" srcOrd="0" destOrd="0" presId="urn:microsoft.com/office/officeart/2016/7/layout/BasicLinearProcessNumbered"/>
    <dgm:cxn modelId="{660363B6-2A1E-644F-BCB6-13A2D9D42F63}" type="presParOf" srcId="{03771D70-288C-7941-B468-7F78B6F6028C}" destId="{9375364D-3525-7A4A-AF47-DE85CB4751A5}" srcOrd="1" destOrd="0" presId="urn:microsoft.com/office/officeart/2016/7/layout/BasicLinearProcessNumbered"/>
    <dgm:cxn modelId="{AFE3BB72-543D-FC4C-823B-77D3AB8F0E7E}" type="presParOf" srcId="{03771D70-288C-7941-B468-7F78B6F6028C}" destId="{7A97EFE9-4922-9040-B03A-666DE024012F}" srcOrd="2" destOrd="0" presId="urn:microsoft.com/office/officeart/2016/7/layout/BasicLinearProcessNumbered"/>
    <dgm:cxn modelId="{5CADD672-69AF-1949-8754-AE4CDE60C051}" type="presParOf" srcId="{03771D70-288C-7941-B468-7F78B6F6028C}" destId="{C68D3687-2372-554D-89E1-99B46DE8A4F2}" srcOrd="3" destOrd="0" presId="urn:microsoft.com/office/officeart/2016/7/layout/BasicLinearProcessNumbered"/>
    <dgm:cxn modelId="{BA59B888-A475-8D47-9F06-CB9F51EF43CE}" type="presParOf" srcId="{165E1ADF-ECB7-D84D-B176-674A062F5620}" destId="{A4C924EA-CDB8-5D42-9515-A9B310554A9C}" srcOrd="1" destOrd="0" presId="urn:microsoft.com/office/officeart/2016/7/layout/BasicLinearProcessNumbered"/>
    <dgm:cxn modelId="{336B4F49-0627-A143-B206-E8244733EB6D}" type="presParOf" srcId="{165E1ADF-ECB7-D84D-B176-674A062F5620}" destId="{3CE2E627-4C51-274B-86EA-BDA3F3108E45}" srcOrd="2" destOrd="0" presId="urn:microsoft.com/office/officeart/2016/7/layout/BasicLinearProcessNumbered"/>
    <dgm:cxn modelId="{3AF277DA-21DC-B14C-B67F-DDB4A7ACB68F}" type="presParOf" srcId="{3CE2E627-4C51-274B-86EA-BDA3F3108E45}" destId="{5E332C19-BF18-2E48-9238-2375B481F858}" srcOrd="0" destOrd="0" presId="urn:microsoft.com/office/officeart/2016/7/layout/BasicLinearProcessNumbered"/>
    <dgm:cxn modelId="{2D0B17BC-A5BA-BD4E-8853-6F3594EEE728}" type="presParOf" srcId="{3CE2E627-4C51-274B-86EA-BDA3F3108E45}" destId="{89648563-B73A-8B44-9E56-D80BB3A64777}" srcOrd="1" destOrd="0" presId="urn:microsoft.com/office/officeart/2016/7/layout/BasicLinearProcessNumbered"/>
    <dgm:cxn modelId="{4F858104-89DC-3348-AB0B-34CA520561A3}" type="presParOf" srcId="{3CE2E627-4C51-274B-86EA-BDA3F3108E45}" destId="{2946BC43-0CD7-DC4B-9AE1-7835A3A65B18}" srcOrd="2" destOrd="0" presId="urn:microsoft.com/office/officeart/2016/7/layout/BasicLinearProcessNumbered"/>
    <dgm:cxn modelId="{168210B8-9505-B346-82B7-3883B868D46F}" type="presParOf" srcId="{3CE2E627-4C51-274B-86EA-BDA3F3108E45}" destId="{E52C819B-947D-C940-9869-98E2CDA30214}" srcOrd="3" destOrd="0" presId="urn:microsoft.com/office/officeart/2016/7/layout/BasicLinearProcessNumbered"/>
    <dgm:cxn modelId="{7981824C-DF3D-0A45-A838-F9BBFA86A0F1}" type="presParOf" srcId="{165E1ADF-ECB7-D84D-B176-674A062F5620}" destId="{42A5ED61-0CA3-1E49-B277-15BDD7396396}" srcOrd="3" destOrd="0" presId="urn:microsoft.com/office/officeart/2016/7/layout/BasicLinearProcessNumbered"/>
    <dgm:cxn modelId="{EAAA2DDF-8AB9-E84B-8DF6-92EDA7AD4D09}" type="presParOf" srcId="{165E1ADF-ECB7-D84D-B176-674A062F5620}" destId="{E47C21D9-84D1-DD4A-BAE0-EB48D365A0F7}" srcOrd="4" destOrd="0" presId="urn:microsoft.com/office/officeart/2016/7/layout/BasicLinearProcessNumbered"/>
    <dgm:cxn modelId="{ABCBB83B-1498-044B-A4EB-0A7E93DCF25C}" type="presParOf" srcId="{E47C21D9-84D1-DD4A-BAE0-EB48D365A0F7}" destId="{CD774B7F-8481-5A4F-914B-C04BAB7C02AB}" srcOrd="0" destOrd="0" presId="urn:microsoft.com/office/officeart/2016/7/layout/BasicLinearProcessNumbered"/>
    <dgm:cxn modelId="{B151CB18-9682-F547-8C10-ECD95586BE2D}" type="presParOf" srcId="{E47C21D9-84D1-DD4A-BAE0-EB48D365A0F7}" destId="{4885487E-1B4E-E646-8256-7701441E4481}" srcOrd="1" destOrd="0" presId="urn:microsoft.com/office/officeart/2016/7/layout/BasicLinearProcessNumbered"/>
    <dgm:cxn modelId="{2A4D1D03-BFFE-C444-968E-ACE507477191}" type="presParOf" srcId="{E47C21D9-84D1-DD4A-BAE0-EB48D365A0F7}" destId="{FFDCBA2C-8478-4C47-BEDB-F5D771DA54C1}" srcOrd="2" destOrd="0" presId="urn:microsoft.com/office/officeart/2016/7/layout/BasicLinearProcessNumbered"/>
    <dgm:cxn modelId="{B9D8B5F6-136A-124E-8FAE-FBF29FB3454A}" type="presParOf" srcId="{E47C21D9-84D1-DD4A-BAE0-EB48D365A0F7}" destId="{A9E5C87F-0621-AD46-9565-450A6AF427A6}" srcOrd="3" destOrd="0" presId="urn:microsoft.com/office/officeart/2016/7/layout/BasicLinearProcessNumbered"/>
    <dgm:cxn modelId="{DA3A8435-6F3E-D74E-9308-514D2E4D52AF}" type="presParOf" srcId="{165E1ADF-ECB7-D84D-B176-674A062F5620}" destId="{B733166C-F795-424E-B5AD-D1DFA3138F3A}" srcOrd="5" destOrd="0" presId="urn:microsoft.com/office/officeart/2016/7/layout/BasicLinearProcessNumbered"/>
    <dgm:cxn modelId="{C010C9DC-D372-2B4C-821C-167731001CD6}" type="presParOf" srcId="{165E1ADF-ECB7-D84D-B176-674A062F5620}" destId="{5E683986-C9FE-D649-AD92-F79EA75007EA}" srcOrd="6" destOrd="0" presId="urn:microsoft.com/office/officeart/2016/7/layout/BasicLinearProcessNumbered"/>
    <dgm:cxn modelId="{E3D74E27-675D-0C46-8483-8827FA8DE65D}" type="presParOf" srcId="{5E683986-C9FE-D649-AD92-F79EA75007EA}" destId="{D6240F66-B6DD-6841-BBAF-12A0AD5F1874}" srcOrd="0" destOrd="0" presId="urn:microsoft.com/office/officeart/2016/7/layout/BasicLinearProcessNumbered"/>
    <dgm:cxn modelId="{DF478A65-E528-114F-AE9D-9537F3D1D1BC}" type="presParOf" srcId="{5E683986-C9FE-D649-AD92-F79EA75007EA}" destId="{5F010799-9B08-3547-AF21-15704B64669F}" srcOrd="1" destOrd="0" presId="urn:microsoft.com/office/officeart/2016/7/layout/BasicLinearProcessNumbered"/>
    <dgm:cxn modelId="{16861327-729C-F64C-81C1-7A7890038C1D}" type="presParOf" srcId="{5E683986-C9FE-D649-AD92-F79EA75007EA}" destId="{B37AC0AF-28F8-C34B-8A15-E742C9ABF2A6}" srcOrd="2" destOrd="0" presId="urn:microsoft.com/office/officeart/2016/7/layout/BasicLinearProcessNumbered"/>
    <dgm:cxn modelId="{AC150F85-EAD0-6D4C-B045-DFB2A03E0119}" type="presParOf" srcId="{5E683986-C9FE-D649-AD92-F79EA75007EA}" destId="{ECF297BA-FD0F-C044-AAF8-470DF665C6B4}" srcOrd="3" destOrd="0" presId="urn:microsoft.com/office/officeart/2016/7/layout/BasicLinearProcessNumbered"/>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9F958C-0A80-40A5-8CB0-A82A9B08270A}"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D8147E2B-C836-421C-9D13-4DC040961318}">
      <dgm:prSet/>
      <dgm:spPr/>
      <dgm:t>
        <a:bodyPr/>
        <a:lstStyle/>
        <a:p>
          <a:r>
            <a:rPr lang="en-US" altLang="ar-JO" dirty="0"/>
            <a:t>Understand how entrepreneurs can enhance the creativity of their employees as well as their own creativity</a:t>
          </a:r>
          <a:r>
            <a:rPr lang="en-US" dirty="0"/>
            <a:t>.</a:t>
          </a:r>
        </a:p>
      </dgm:t>
    </dgm:pt>
    <dgm:pt modelId="{8E8634E0-B9BC-40BA-ACA1-8CD9401D299F}" type="parTrans" cxnId="{85C40D42-E5A3-4974-A520-4F9BC6074A6A}">
      <dgm:prSet/>
      <dgm:spPr/>
      <dgm:t>
        <a:bodyPr/>
        <a:lstStyle/>
        <a:p>
          <a:endParaRPr lang="en-US"/>
        </a:p>
      </dgm:t>
    </dgm:pt>
    <dgm:pt modelId="{633E3DEC-E277-454F-A6D6-98B9549910CF}" type="sibTrans" cxnId="{85C40D42-E5A3-4974-A520-4F9BC6074A6A}">
      <dgm:prSet phldrT="1" phldr="0"/>
      <dgm:spPr/>
      <dgm:t>
        <a:bodyPr/>
        <a:lstStyle/>
        <a:p>
          <a:r>
            <a:rPr lang="en-US"/>
            <a:t>1</a:t>
          </a:r>
          <a:endParaRPr lang="en-US" dirty="0"/>
        </a:p>
      </dgm:t>
    </dgm:pt>
    <dgm:pt modelId="{71BA8F83-AA84-4AF5-BF68-FDBBFE4FD2CE}">
      <dgm:prSet/>
      <dgm:spPr/>
      <dgm:t>
        <a:bodyPr/>
        <a:lstStyle/>
        <a:p>
          <a:r>
            <a:rPr lang="en-US" altLang="ar-JO" dirty="0"/>
            <a:t>Describe the steps in the creative process.</a:t>
          </a:r>
          <a:endParaRPr lang="en-US" dirty="0"/>
        </a:p>
      </dgm:t>
    </dgm:pt>
    <dgm:pt modelId="{B2CC9548-E065-4B60-A746-52FDEB7F3FFA}" type="parTrans" cxnId="{D27EB4EF-930E-4090-9FA2-F1A05DB61F41}">
      <dgm:prSet/>
      <dgm:spPr/>
      <dgm:t>
        <a:bodyPr/>
        <a:lstStyle/>
        <a:p>
          <a:endParaRPr lang="en-US"/>
        </a:p>
      </dgm:t>
    </dgm:pt>
    <dgm:pt modelId="{DE4355B9-EF07-44A1-9B63-279812CA205C}" type="sibTrans" cxnId="{D27EB4EF-930E-4090-9FA2-F1A05DB61F41}">
      <dgm:prSet phldrT="2" phldr="0"/>
      <dgm:spPr/>
      <dgm:t>
        <a:bodyPr/>
        <a:lstStyle/>
        <a:p>
          <a:r>
            <a:rPr lang="en-US"/>
            <a:t>2</a:t>
          </a:r>
        </a:p>
      </dgm:t>
    </dgm:pt>
    <dgm:pt modelId="{B7FFAD84-57CB-49D1-841E-1241C420A2B3}">
      <dgm:prSet/>
      <dgm:spPr/>
      <dgm:t>
        <a:bodyPr/>
        <a:lstStyle/>
        <a:p>
          <a:r>
            <a:rPr lang="en-US" altLang="ar-JO" dirty="0"/>
            <a:t>Discuss techniques for improving the creative process.</a:t>
          </a:r>
          <a:endParaRPr lang="en-US" dirty="0"/>
        </a:p>
      </dgm:t>
    </dgm:pt>
    <dgm:pt modelId="{D9B6AFF5-C74A-4174-910A-7F0EF57FE0D9}" type="parTrans" cxnId="{4402ABFD-EFC9-49F3-948F-029B056A8FE2}">
      <dgm:prSet/>
      <dgm:spPr/>
      <dgm:t>
        <a:bodyPr/>
        <a:lstStyle/>
        <a:p>
          <a:endParaRPr lang="en-US"/>
        </a:p>
      </dgm:t>
    </dgm:pt>
    <dgm:pt modelId="{1455AE16-809E-4C53-9F18-1B9D10D66D59}" type="sibTrans" cxnId="{4402ABFD-EFC9-49F3-948F-029B056A8FE2}">
      <dgm:prSet phldrT="3" phldr="0"/>
      <dgm:spPr/>
      <dgm:t>
        <a:bodyPr/>
        <a:lstStyle/>
        <a:p>
          <a:r>
            <a:rPr lang="en-US"/>
            <a:t>3</a:t>
          </a:r>
        </a:p>
      </dgm:t>
    </dgm:pt>
    <dgm:pt modelId="{CAA70CC4-23F8-4D83-9A1F-A7854F47DEC4}">
      <dgm:prSet/>
      <dgm:spPr/>
      <dgm:t>
        <a:bodyPr/>
        <a:lstStyle/>
        <a:p>
          <a:r>
            <a:rPr lang="en-US" altLang="ar-JO" dirty="0"/>
            <a:t>Describe the protection of intellectual property through patents, trademarks, and copyrights. </a:t>
          </a:r>
          <a:endParaRPr lang="en-US" dirty="0"/>
        </a:p>
      </dgm:t>
    </dgm:pt>
    <dgm:pt modelId="{4A219F9A-66C5-47E3-BF1A-761FC8DA2978}" type="parTrans" cxnId="{76D962B1-5136-49E0-90B6-ED4EE5D6CA57}">
      <dgm:prSet/>
      <dgm:spPr/>
      <dgm:t>
        <a:bodyPr/>
        <a:lstStyle/>
        <a:p>
          <a:endParaRPr lang="en-US"/>
        </a:p>
      </dgm:t>
    </dgm:pt>
    <dgm:pt modelId="{D259695D-E302-4126-9127-33A0D9621EA4}" type="sibTrans" cxnId="{76D962B1-5136-49E0-90B6-ED4EE5D6CA57}">
      <dgm:prSet phldrT="4" phldr="0"/>
      <dgm:spPr/>
      <dgm:t>
        <a:bodyPr/>
        <a:lstStyle/>
        <a:p>
          <a:r>
            <a:rPr lang="en-US"/>
            <a:t>4</a:t>
          </a:r>
        </a:p>
      </dgm:t>
    </dgm:pt>
    <dgm:pt modelId="{370162F4-DE2C-C14F-B1C2-23E97BAFA263}" type="pres">
      <dgm:prSet presAssocID="{6D9F958C-0A80-40A5-8CB0-A82A9B08270A}" presName="Name0" presStyleCnt="0">
        <dgm:presLayoutVars>
          <dgm:animLvl val="lvl"/>
          <dgm:resizeHandles val="exact"/>
        </dgm:presLayoutVars>
      </dgm:prSet>
      <dgm:spPr/>
    </dgm:pt>
    <dgm:pt modelId="{57CB0694-B7CB-2F48-B4DF-2F1A11548353}" type="pres">
      <dgm:prSet presAssocID="{D8147E2B-C836-421C-9D13-4DC040961318}" presName="compositeNode" presStyleCnt="0">
        <dgm:presLayoutVars>
          <dgm:bulletEnabled val="1"/>
        </dgm:presLayoutVars>
      </dgm:prSet>
      <dgm:spPr/>
    </dgm:pt>
    <dgm:pt modelId="{7E3F8388-96C8-6145-A2D4-88AF8E0F2008}" type="pres">
      <dgm:prSet presAssocID="{D8147E2B-C836-421C-9D13-4DC040961318}" presName="bgRect" presStyleLbl="bgAccFollowNode1" presStyleIdx="0" presStyleCnt="4"/>
      <dgm:spPr/>
    </dgm:pt>
    <dgm:pt modelId="{CADAE737-32BD-874D-8FDA-0D415B0B7547}" type="pres">
      <dgm:prSet presAssocID="{633E3DEC-E277-454F-A6D6-98B9549910CF}" presName="sibTransNodeCircle" presStyleLbl="alignNode1" presStyleIdx="0" presStyleCnt="8" custLinFactNeighborX="-10672" custLinFactNeighborY="1610">
        <dgm:presLayoutVars>
          <dgm:chMax val="0"/>
          <dgm:bulletEnabled/>
        </dgm:presLayoutVars>
      </dgm:prSet>
      <dgm:spPr/>
    </dgm:pt>
    <dgm:pt modelId="{CC0F4E2F-5A63-DD44-BBDA-3D6341CC21E2}" type="pres">
      <dgm:prSet presAssocID="{D8147E2B-C836-421C-9D13-4DC040961318}" presName="bottomLine" presStyleLbl="alignNode1" presStyleIdx="1" presStyleCnt="8">
        <dgm:presLayoutVars/>
      </dgm:prSet>
      <dgm:spPr/>
    </dgm:pt>
    <dgm:pt modelId="{2D505B3E-29F8-9A4D-A9CF-7F13D623928C}" type="pres">
      <dgm:prSet presAssocID="{D8147E2B-C836-421C-9D13-4DC040961318}" presName="nodeText" presStyleLbl="bgAccFollowNode1" presStyleIdx="0" presStyleCnt="4">
        <dgm:presLayoutVars>
          <dgm:bulletEnabled val="1"/>
        </dgm:presLayoutVars>
      </dgm:prSet>
      <dgm:spPr/>
    </dgm:pt>
    <dgm:pt modelId="{71839901-90F3-8B41-A177-C5AEA68BAA10}" type="pres">
      <dgm:prSet presAssocID="{633E3DEC-E277-454F-A6D6-98B9549910CF}" presName="sibTrans" presStyleCnt="0"/>
      <dgm:spPr/>
    </dgm:pt>
    <dgm:pt modelId="{C49FA6BF-19F3-1845-A552-E860756261AC}" type="pres">
      <dgm:prSet presAssocID="{71BA8F83-AA84-4AF5-BF68-FDBBFE4FD2CE}" presName="compositeNode" presStyleCnt="0">
        <dgm:presLayoutVars>
          <dgm:bulletEnabled val="1"/>
        </dgm:presLayoutVars>
      </dgm:prSet>
      <dgm:spPr/>
    </dgm:pt>
    <dgm:pt modelId="{D4B719D9-B6E6-F440-B843-EB57ABCAB269}" type="pres">
      <dgm:prSet presAssocID="{71BA8F83-AA84-4AF5-BF68-FDBBFE4FD2CE}" presName="bgRect" presStyleLbl="bgAccFollowNode1" presStyleIdx="1" presStyleCnt="4"/>
      <dgm:spPr/>
    </dgm:pt>
    <dgm:pt modelId="{2791C676-6BFE-974D-8716-78A672E20766}" type="pres">
      <dgm:prSet presAssocID="{DE4355B9-EF07-44A1-9B63-279812CA205C}" presName="sibTransNodeCircle" presStyleLbl="alignNode1" presStyleIdx="2" presStyleCnt="8">
        <dgm:presLayoutVars>
          <dgm:chMax val="0"/>
          <dgm:bulletEnabled/>
        </dgm:presLayoutVars>
      </dgm:prSet>
      <dgm:spPr/>
    </dgm:pt>
    <dgm:pt modelId="{5F264D60-B46E-A54F-A6E0-1E7569A2F697}" type="pres">
      <dgm:prSet presAssocID="{71BA8F83-AA84-4AF5-BF68-FDBBFE4FD2CE}" presName="bottomLine" presStyleLbl="alignNode1" presStyleIdx="3" presStyleCnt="8">
        <dgm:presLayoutVars/>
      </dgm:prSet>
      <dgm:spPr/>
    </dgm:pt>
    <dgm:pt modelId="{2E7448E8-6F41-5E49-BF3C-5EFF9B105BED}" type="pres">
      <dgm:prSet presAssocID="{71BA8F83-AA84-4AF5-BF68-FDBBFE4FD2CE}" presName="nodeText" presStyleLbl="bgAccFollowNode1" presStyleIdx="1" presStyleCnt="4">
        <dgm:presLayoutVars>
          <dgm:bulletEnabled val="1"/>
        </dgm:presLayoutVars>
      </dgm:prSet>
      <dgm:spPr/>
    </dgm:pt>
    <dgm:pt modelId="{DCF2128F-F27A-8A4D-8E38-888F58B322A8}" type="pres">
      <dgm:prSet presAssocID="{DE4355B9-EF07-44A1-9B63-279812CA205C}" presName="sibTrans" presStyleCnt="0"/>
      <dgm:spPr/>
    </dgm:pt>
    <dgm:pt modelId="{8C3B486A-AF26-A84C-947F-F5BD0BA6311A}" type="pres">
      <dgm:prSet presAssocID="{B7FFAD84-57CB-49D1-841E-1241C420A2B3}" presName="compositeNode" presStyleCnt="0">
        <dgm:presLayoutVars>
          <dgm:bulletEnabled val="1"/>
        </dgm:presLayoutVars>
      </dgm:prSet>
      <dgm:spPr/>
    </dgm:pt>
    <dgm:pt modelId="{17B12DDF-40EF-8C4A-95F4-78C8685EE08C}" type="pres">
      <dgm:prSet presAssocID="{B7FFAD84-57CB-49D1-841E-1241C420A2B3}" presName="bgRect" presStyleLbl="bgAccFollowNode1" presStyleIdx="2" presStyleCnt="4"/>
      <dgm:spPr/>
    </dgm:pt>
    <dgm:pt modelId="{E72DC9FD-DFE2-5B48-BDF3-8B7E6DDD6F39}" type="pres">
      <dgm:prSet presAssocID="{1455AE16-809E-4C53-9F18-1B9D10D66D59}" presName="sibTransNodeCircle" presStyleLbl="alignNode1" presStyleIdx="4" presStyleCnt="8">
        <dgm:presLayoutVars>
          <dgm:chMax val="0"/>
          <dgm:bulletEnabled/>
        </dgm:presLayoutVars>
      </dgm:prSet>
      <dgm:spPr/>
    </dgm:pt>
    <dgm:pt modelId="{5EC86EFB-B031-A846-B50C-07DBB2EDB442}" type="pres">
      <dgm:prSet presAssocID="{B7FFAD84-57CB-49D1-841E-1241C420A2B3}" presName="bottomLine" presStyleLbl="alignNode1" presStyleIdx="5" presStyleCnt="8">
        <dgm:presLayoutVars/>
      </dgm:prSet>
      <dgm:spPr/>
    </dgm:pt>
    <dgm:pt modelId="{9700A8E2-369B-344C-8C59-7FBE10E08C00}" type="pres">
      <dgm:prSet presAssocID="{B7FFAD84-57CB-49D1-841E-1241C420A2B3}" presName="nodeText" presStyleLbl="bgAccFollowNode1" presStyleIdx="2" presStyleCnt="4">
        <dgm:presLayoutVars>
          <dgm:bulletEnabled val="1"/>
        </dgm:presLayoutVars>
      </dgm:prSet>
      <dgm:spPr/>
    </dgm:pt>
    <dgm:pt modelId="{5303CF96-65AE-6246-A35B-2E101A4B3451}" type="pres">
      <dgm:prSet presAssocID="{1455AE16-809E-4C53-9F18-1B9D10D66D59}" presName="sibTrans" presStyleCnt="0"/>
      <dgm:spPr/>
    </dgm:pt>
    <dgm:pt modelId="{D575D9FF-0B0A-B747-9108-1BB9D7F4EE0D}" type="pres">
      <dgm:prSet presAssocID="{CAA70CC4-23F8-4D83-9A1F-A7854F47DEC4}" presName="compositeNode" presStyleCnt="0">
        <dgm:presLayoutVars>
          <dgm:bulletEnabled val="1"/>
        </dgm:presLayoutVars>
      </dgm:prSet>
      <dgm:spPr/>
    </dgm:pt>
    <dgm:pt modelId="{16D2F7B6-B1AC-324A-8BC5-F497B47AB9D1}" type="pres">
      <dgm:prSet presAssocID="{CAA70CC4-23F8-4D83-9A1F-A7854F47DEC4}" presName="bgRect" presStyleLbl="bgAccFollowNode1" presStyleIdx="3" presStyleCnt="4"/>
      <dgm:spPr/>
    </dgm:pt>
    <dgm:pt modelId="{897E5F8B-B65D-DD4A-B5D4-B43EBAE82DA1}" type="pres">
      <dgm:prSet presAssocID="{D259695D-E302-4126-9127-33A0D9621EA4}" presName="sibTransNodeCircle" presStyleLbl="alignNode1" presStyleIdx="6" presStyleCnt="8">
        <dgm:presLayoutVars>
          <dgm:chMax val="0"/>
          <dgm:bulletEnabled/>
        </dgm:presLayoutVars>
      </dgm:prSet>
      <dgm:spPr/>
    </dgm:pt>
    <dgm:pt modelId="{8C12675A-AE75-FB4A-B2F3-7084B8767590}" type="pres">
      <dgm:prSet presAssocID="{CAA70CC4-23F8-4D83-9A1F-A7854F47DEC4}" presName="bottomLine" presStyleLbl="alignNode1" presStyleIdx="7" presStyleCnt="8">
        <dgm:presLayoutVars/>
      </dgm:prSet>
      <dgm:spPr/>
    </dgm:pt>
    <dgm:pt modelId="{42C6E9C4-1EF5-3B47-94BB-D9819CD8DD40}" type="pres">
      <dgm:prSet presAssocID="{CAA70CC4-23F8-4D83-9A1F-A7854F47DEC4}" presName="nodeText" presStyleLbl="bgAccFollowNode1" presStyleIdx="3" presStyleCnt="4">
        <dgm:presLayoutVars>
          <dgm:bulletEnabled val="1"/>
        </dgm:presLayoutVars>
      </dgm:prSet>
      <dgm:spPr/>
    </dgm:pt>
  </dgm:ptLst>
  <dgm:cxnLst>
    <dgm:cxn modelId="{EFC4AC11-38AE-C042-BCAB-E4B2C8F17A65}" type="presOf" srcId="{B7FFAD84-57CB-49D1-841E-1241C420A2B3}" destId="{17B12DDF-40EF-8C4A-95F4-78C8685EE08C}" srcOrd="0" destOrd="0" presId="urn:microsoft.com/office/officeart/2016/7/layout/BasicLinearProcessNumbered"/>
    <dgm:cxn modelId="{5DA5411D-CCD0-2A49-A302-430B4278387E}" type="presOf" srcId="{633E3DEC-E277-454F-A6D6-98B9549910CF}" destId="{CADAE737-32BD-874D-8FDA-0D415B0B7547}" srcOrd="0" destOrd="0" presId="urn:microsoft.com/office/officeart/2016/7/layout/BasicLinearProcessNumbered"/>
    <dgm:cxn modelId="{E7B64A28-E721-E047-81EE-2CAE5FABF2DB}" type="presOf" srcId="{DE4355B9-EF07-44A1-9B63-279812CA205C}" destId="{2791C676-6BFE-974D-8716-78A672E20766}" srcOrd="0" destOrd="0" presId="urn:microsoft.com/office/officeart/2016/7/layout/BasicLinearProcessNumbered"/>
    <dgm:cxn modelId="{3F1F423D-E3AE-E447-9C8E-9ADDC71AD4BC}" type="presOf" srcId="{CAA70CC4-23F8-4D83-9A1F-A7854F47DEC4}" destId="{42C6E9C4-1EF5-3B47-94BB-D9819CD8DD40}" srcOrd="1" destOrd="0" presId="urn:microsoft.com/office/officeart/2016/7/layout/BasicLinearProcessNumbered"/>
    <dgm:cxn modelId="{98D5A23D-4E7E-C842-B284-B99E33D567CF}" type="presOf" srcId="{71BA8F83-AA84-4AF5-BF68-FDBBFE4FD2CE}" destId="{D4B719D9-B6E6-F440-B843-EB57ABCAB269}" srcOrd="0" destOrd="0" presId="urn:microsoft.com/office/officeart/2016/7/layout/BasicLinearProcessNumbered"/>
    <dgm:cxn modelId="{85C40D42-E5A3-4974-A520-4F9BC6074A6A}" srcId="{6D9F958C-0A80-40A5-8CB0-A82A9B08270A}" destId="{D8147E2B-C836-421C-9D13-4DC040961318}" srcOrd="0" destOrd="0" parTransId="{8E8634E0-B9BC-40BA-ACA1-8CD9401D299F}" sibTransId="{633E3DEC-E277-454F-A6D6-98B9549910CF}"/>
    <dgm:cxn modelId="{3CE3F455-3994-3B44-8E0C-7B15D02923E7}" type="presOf" srcId="{71BA8F83-AA84-4AF5-BF68-FDBBFE4FD2CE}" destId="{2E7448E8-6F41-5E49-BF3C-5EFF9B105BED}" srcOrd="1" destOrd="0" presId="urn:microsoft.com/office/officeart/2016/7/layout/BasicLinearProcessNumbered"/>
    <dgm:cxn modelId="{0B132F67-5433-7444-BF46-6A0BAA924A75}" type="presOf" srcId="{B7FFAD84-57CB-49D1-841E-1241C420A2B3}" destId="{9700A8E2-369B-344C-8C59-7FBE10E08C00}" srcOrd="1" destOrd="0" presId="urn:microsoft.com/office/officeart/2016/7/layout/BasicLinearProcessNumbered"/>
    <dgm:cxn modelId="{5E4A2875-A98A-6F4E-A7CF-5F08C6EC037F}" type="presOf" srcId="{6D9F958C-0A80-40A5-8CB0-A82A9B08270A}" destId="{370162F4-DE2C-C14F-B1C2-23E97BAFA263}" srcOrd="0" destOrd="0" presId="urn:microsoft.com/office/officeart/2016/7/layout/BasicLinearProcessNumbered"/>
    <dgm:cxn modelId="{BB00BA8B-B699-7A48-AF81-06876087951D}" type="presOf" srcId="{D259695D-E302-4126-9127-33A0D9621EA4}" destId="{897E5F8B-B65D-DD4A-B5D4-B43EBAE82DA1}" srcOrd="0" destOrd="0" presId="urn:microsoft.com/office/officeart/2016/7/layout/BasicLinearProcessNumbered"/>
    <dgm:cxn modelId="{C25D1491-7CED-B443-80C0-18F1645E119E}" type="presOf" srcId="{1455AE16-809E-4C53-9F18-1B9D10D66D59}" destId="{E72DC9FD-DFE2-5B48-BDF3-8B7E6DDD6F39}" srcOrd="0" destOrd="0" presId="urn:microsoft.com/office/officeart/2016/7/layout/BasicLinearProcessNumbered"/>
    <dgm:cxn modelId="{1E8AA696-8F55-D649-97C5-F5FC5BFE348B}" type="presOf" srcId="{D8147E2B-C836-421C-9D13-4DC040961318}" destId="{7E3F8388-96C8-6145-A2D4-88AF8E0F2008}" srcOrd="0" destOrd="0" presId="urn:microsoft.com/office/officeart/2016/7/layout/BasicLinearProcessNumbered"/>
    <dgm:cxn modelId="{D87322B1-5E0B-9B4C-B538-DCEE68437210}" type="presOf" srcId="{CAA70CC4-23F8-4D83-9A1F-A7854F47DEC4}" destId="{16D2F7B6-B1AC-324A-8BC5-F497B47AB9D1}" srcOrd="0" destOrd="0" presId="urn:microsoft.com/office/officeart/2016/7/layout/BasicLinearProcessNumbered"/>
    <dgm:cxn modelId="{76D962B1-5136-49E0-90B6-ED4EE5D6CA57}" srcId="{6D9F958C-0A80-40A5-8CB0-A82A9B08270A}" destId="{CAA70CC4-23F8-4D83-9A1F-A7854F47DEC4}" srcOrd="3" destOrd="0" parTransId="{4A219F9A-66C5-47E3-BF1A-761FC8DA2978}" sibTransId="{D259695D-E302-4126-9127-33A0D9621EA4}"/>
    <dgm:cxn modelId="{C59614BC-6BCE-5445-8488-3B5CF01B1C96}" type="presOf" srcId="{D8147E2B-C836-421C-9D13-4DC040961318}" destId="{2D505B3E-29F8-9A4D-A9CF-7F13D623928C}" srcOrd="1" destOrd="0" presId="urn:microsoft.com/office/officeart/2016/7/layout/BasicLinearProcessNumbered"/>
    <dgm:cxn modelId="{D27EB4EF-930E-4090-9FA2-F1A05DB61F41}" srcId="{6D9F958C-0A80-40A5-8CB0-A82A9B08270A}" destId="{71BA8F83-AA84-4AF5-BF68-FDBBFE4FD2CE}" srcOrd="1" destOrd="0" parTransId="{B2CC9548-E065-4B60-A746-52FDEB7F3FFA}" sibTransId="{DE4355B9-EF07-44A1-9B63-279812CA205C}"/>
    <dgm:cxn modelId="{4402ABFD-EFC9-49F3-948F-029B056A8FE2}" srcId="{6D9F958C-0A80-40A5-8CB0-A82A9B08270A}" destId="{B7FFAD84-57CB-49D1-841E-1241C420A2B3}" srcOrd="2" destOrd="0" parTransId="{D9B6AFF5-C74A-4174-910A-7F0EF57FE0D9}" sibTransId="{1455AE16-809E-4C53-9F18-1B9D10D66D59}"/>
    <dgm:cxn modelId="{C8461105-9981-9F4C-B885-0AD9EA84F42A}" type="presParOf" srcId="{370162F4-DE2C-C14F-B1C2-23E97BAFA263}" destId="{57CB0694-B7CB-2F48-B4DF-2F1A11548353}" srcOrd="0" destOrd="0" presId="urn:microsoft.com/office/officeart/2016/7/layout/BasicLinearProcessNumbered"/>
    <dgm:cxn modelId="{449105EA-24AB-084B-820A-4275DFAB303E}" type="presParOf" srcId="{57CB0694-B7CB-2F48-B4DF-2F1A11548353}" destId="{7E3F8388-96C8-6145-A2D4-88AF8E0F2008}" srcOrd="0" destOrd="0" presId="urn:microsoft.com/office/officeart/2016/7/layout/BasicLinearProcessNumbered"/>
    <dgm:cxn modelId="{AC6E002A-58EC-AF48-9CBC-8687E75C04DD}" type="presParOf" srcId="{57CB0694-B7CB-2F48-B4DF-2F1A11548353}" destId="{CADAE737-32BD-874D-8FDA-0D415B0B7547}" srcOrd="1" destOrd="0" presId="urn:microsoft.com/office/officeart/2016/7/layout/BasicLinearProcessNumbered"/>
    <dgm:cxn modelId="{3311D1AC-F66D-7142-B3D0-969BCD950188}" type="presParOf" srcId="{57CB0694-B7CB-2F48-B4DF-2F1A11548353}" destId="{CC0F4E2F-5A63-DD44-BBDA-3D6341CC21E2}" srcOrd="2" destOrd="0" presId="urn:microsoft.com/office/officeart/2016/7/layout/BasicLinearProcessNumbered"/>
    <dgm:cxn modelId="{1A831A84-1094-5649-A277-C1763C70F2A5}" type="presParOf" srcId="{57CB0694-B7CB-2F48-B4DF-2F1A11548353}" destId="{2D505B3E-29F8-9A4D-A9CF-7F13D623928C}" srcOrd="3" destOrd="0" presId="urn:microsoft.com/office/officeart/2016/7/layout/BasicLinearProcessNumbered"/>
    <dgm:cxn modelId="{3F9B18D9-7C7B-5346-8A9D-EC06A36AFD9F}" type="presParOf" srcId="{370162F4-DE2C-C14F-B1C2-23E97BAFA263}" destId="{71839901-90F3-8B41-A177-C5AEA68BAA10}" srcOrd="1" destOrd="0" presId="urn:microsoft.com/office/officeart/2016/7/layout/BasicLinearProcessNumbered"/>
    <dgm:cxn modelId="{038BD17C-89AF-2D48-B8AE-DFA0E8620556}" type="presParOf" srcId="{370162F4-DE2C-C14F-B1C2-23E97BAFA263}" destId="{C49FA6BF-19F3-1845-A552-E860756261AC}" srcOrd="2" destOrd="0" presId="urn:microsoft.com/office/officeart/2016/7/layout/BasicLinearProcessNumbered"/>
    <dgm:cxn modelId="{FC00A27B-5D7D-274F-960B-B2B4BFED6D66}" type="presParOf" srcId="{C49FA6BF-19F3-1845-A552-E860756261AC}" destId="{D4B719D9-B6E6-F440-B843-EB57ABCAB269}" srcOrd="0" destOrd="0" presId="urn:microsoft.com/office/officeart/2016/7/layout/BasicLinearProcessNumbered"/>
    <dgm:cxn modelId="{3AEF068B-6420-B642-BCCB-197242A366EC}" type="presParOf" srcId="{C49FA6BF-19F3-1845-A552-E860756261AC}" destId="{2791C676-6BFE-974D-8716-78A672E20766}" srcOrd="1" destOrd="0" presId="urn:microsoft.com/office/officeart/2016/7/layout/BasicLinearProcessNumbered"/>
    <dgm:cxn modelId="{D2E2FB6C-FD59-5C41-AABD-D03BA1D04860}" type="presParOf" srcId="{C49FA6BF-19F3-1845-A552-E860756261AC}" destId="{5F264D60-B46E-A54F-A6E0-1E7569A2F697}" srcOrd="2" destOrd="0" presId="urn:microsoft.com/office/officeart/2016/7/layout/BasicLinearProcessNumbered"/>
    <dgm:cxn modelId="{924EBB23-7D87-D144-A045-E91CB46B8863}" type="presParOf" srcId="{C49FA6BF-19F3-1845-A552-E860756261AC}" destId="{2E7448E8-6F41-5E49-BF3C-5EFF9B105BED}" srcOrd="3" destOrd="0" presId="urn:microsoft.com/office/officeart/2016/7/layout/BasicLinearProcessNumbered"/>
    <dgm:cxn modelId="{A01389FD-B106-3840-91DB-9FAA6AFA8797}" type="presParOf" srcId="{370162F4-DE2C-C14F-B1C2-23E97BAFA263}" destId="{DCF2128F-F27A-8A4D-8E38-888F58B322A8}" srcOrd="3" destOrd="0" presId="urn:microsoft.com/office/officeart/2016/7/layout/BasicLinearProcessNumbered"/>
    <dgm:cxn modelId="{E563C282-9621-0A46-AA8B-92E67A0430F3}" type="presParOf" srcId="{370162F4-DE2C-C14F-B1C2-23E97BAFA263}" destId="{8C3B486A-AF26-A84C-947F-F5BD0BA6311A}" srcOrd="4" destOrd="0" presId="urn:microsoft.com/office/officeart/2016/7/layout/BasicLinearProcessNumbered"/>
    <dgm:cxn modelId="{F94BEA74-320A-8549-A45C-4BB7AFF7FD3E}" type="presParOf" srcId="{8C3B486A-AF26-A84C-947F-F5BD0BA6311A}" destId="{17B12DDF-40EF-8C4A-95F4-78C8685EE08C}" srcOrd="0" destOrd="0" presId="urn:microsoft.com/office/officeart/2016/7/layout/BasicLinearProcessNumbered"/>
    <dgm:cxn modelId="{9F8815A6-8166-E747-B7DA-C5F2B2FC75A4}" type="presParOf" srcId="{8C3B486A-AF26-A84C-947F-F5BD0BA6311A}" destId="{E72DC9FD-DFE2-5B48-BDF3-8B7E6DDD6F39}" srcOrd="1" destOrd="0" presId="urn:microsoft.com/office/officeart/2016/7/layout/BasicLinearProcessNumbered"/>
    <dgm:cxn modelId="{B7691A18-F182-7A4C-A4C2-40AE0B0E682A}" type="presParOf" srcId="{8C3B486A-AF26-A84C-947F-F5BD0BA6311A}" destId="{5EC86EFB-B031-A846-B50C-07DBB2EDB442}" srcOrd="2" destOrd="0" presId="urn:microsoft.com/office/officeart/2016/7/layout/BasicLinearProcessNumbered"/>
    <dgm:cxn modelId="{0B7D18D2-4AC7-8843-A7F2-3DF6B55D95A7}" type="presParOf" srcId="{8C3B486A-AF26-A84C-947F-F5BD0BA6311A}" destId="{9700A8E2-369B-344C-8C59-7FBE10E08C00}" srcOrd="3" destOrd="0" presId="urn:microsoft.com/office/officeart/2016/7/layout/BasicLinearProcessNumbered"/>
    <dgm:cxn modelId="{BE70B697-7244-B249-A18E-3EAD6D6B5D6E}" type="presParOf" srcId="{370162F4-DE2C-C14F-B1C2-23E97BAFA263}" destId="{5303CF96-65AE-6246-A35B-2E101A4B3451}" srcOrd="5" destOrd="0" presId="urn:microsoft.com/office/officeart/2016/7/layout/BasicLinearProcessNumbered"/>
    <dgm:cxn modelId="{94C05C9B-F088-604B-9FA6-FF597D374811}" type="presParOf" srcId="{370162F4-DE2C-C14F-B1C2-23E97BAFA263}" destId="{D575D9FF-0B0A-B747-9108-1BB9D7F4EE0D}" srcOrd="6" destOrd="0" presId="urn:microsoft.com/office/officeart/2016/7/layout/BasicLinearProcessNumbered"/>
    <dgm:cxn modelId="{1BEBEDA2-88E1-B140-A8AA-2C7E1AB34C85}" type="presParOf" srcId="{D575D9FF-0B0A-B747-9108-1BB9D7F4EE0D}" destId="{16D2F7B6-B1AC-324A-8BC5-F497B47AB9D1}" srcOrd="0" destOrd="0" presId="urn:microsoft.com/office/officeart/2016/7/layout/BasicLinearProcessNumbered"/>
    <dgm:cxn modelId="{FA0DBDCA-6301-4D43-A797-09CD231917CC}" type="presParOf" srcId="{D575D9FF-0B0A-B747-9108-1BB9D7F4EE0D}" destId="{897E5F8B-B65D-DD4A-B5D4-B43EBAE82DA1}" srcOrd="1" destOrd="0" presId="urn:microsoft.com/office/officeart/2016/7/layout/BasicLinearProcessNumbered"/>
    <dgm:cxn modelId="{89ED9C72-0815-7845-957B-E605D4DB19B5}" type="presParOf" srcId="{D575D9FF-0B0A-B747-9108-1BB9D7F4EE0D}" destId="{8C12675A-AE75-FB4A-B2F3-7084B8767590}" srcOrd="2" destOrd="0" presId="urn:microsoft.com/office/officeart/2016/7/layout/BasicLinearProcessNumbered"/>
    <dgm:cxn modelId="{2F9FE19F-F0E8-CC4E-AA2C-DE72EE720FD9}" type="presParOf" srcId="{D575D9FF-0B0A-B747-9108-1BB9D7F4EE0D}" destId="{42C6E9C4-1EF5-3B47-94BB-D9819CD8DD40}" srcOrd="3" destOrd="0" presId="urn:microsoft.com/office/officeart/2016/7/layout/BasicLinearProcessNumbered"/>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F335F6-8495-492B-8C73-2FEA007EF987}" type="doc">
      <dgm:prSet loTypeId="urn:microsoft.com/office/officeart/2016/7/layout/VerticalSolidActionList" loCatId="List" qsTypeId="urn:microsoft.com/office/officeart/2005/8/quickstyle/simple4" qsCatId="simple" csTypeId="urn:microsoft.com/office/officeart/2005/8/colors/colorful1" csCatId="colorful"/>
      <dgm:spPr/>
      <dgm:t>
        <a:bodyPr/>
        <a:lstStyle/>
        <a:p>
          <a:endParaRPr lang="en-US"/>
        </a:p>
      </dgm:t>
    </dgm:pt>
    <dgm:pt modelId="{C04EB301-8B60-4C7A-A955-5B05F79413DE}">
      <dgm:prSet/>
      <dgm:spPr/>
      <dgm:t>
        <a:bodyPr/>
        <a:lstStyle/>
        <a:p>
          <a:r>
            <a:rPr lang="en-US"/>
            <a:t>Changing</a:t>
          </a:r>
        </a:p>
      </dgm:t>
    </dgm:pt>
    <dgm:pt modelId="{CCD9BE1C-14FF-4471-B763-D51CFCBC5A37}" type="parTrans" cxnId="{3D29B4AF-0323-4C1A-ABBA-B1FA03E6B133}">
      <dgm:prSet/>
      <dgm:spPr/>
      <dgm:t>
        <a:bodyPr/>
        <a:lstStyle/>
        <a:p>
          <a:endParaRPr lang="en-US"/>
        </a:p>
      </dgm:t>
    </dgm:pt>
    <dgm:pt modelId="{17CE54DD-AE68-4E5D-97AB-F9D4657EFE99}" type="sibTrans" cxnId="{3D29B4AF-0323-4C1A-ABBA-B1FA03E6B133}">
      <dgm:prSet/>
      <dgm:spPr/>
      <dgm:t>
        <a:bodyPr/>
        <a:lstStyle/>
        <a:p>
          <a:endParaRPr lang="en-US"/>
        </a:p>
      </dgm:t>
    </dgm:pt>
    <dgm:pt modelId="{6E46BDBD-540A-4A63-86B8-E750AE359153}">
      <dgm:prSet/>
      <dgm:spPr/>
      <dgm:t>
        <a:bodyPr/>
        <a:lstStyle/>
        <a:p>
          <a:r>
            <a:rPr lang="en-US"/>
            <a:t>Changing the dynamics of the object or the environment (e.g., making a rigid part flexible)</a:t>
          </a:r>
        </a:p>
      </dgm:t>
    </dgm:pt>
    <dgm:pt modelId="{FF088C61-BC35-4202-AC96-FC0C49CF78A2}" type="parTrans" cxnId="{3FD4F449-6AA5-4329-A997-17627E7277BD}">
      <dgm:prSet/>
      <dgm:spPr/>
      <dgm:t>
        <a:bodyPr/>
        <a:lstStyle/>
        <a:p>
          <a:endParaRPr lang="en-US"/>
        </a:p>
      </dgm:t>
    </dgm:pt>
    <dgm:pt modelId="{BFA3DF7B-0AF3-467E-BEE4-EF309FCE6FFA}" type="sibTrans" cxnId="{3FD4F449-6AA5-4329-A997-17627E7277BD}">
      <dgm:prSet/>
      <dgm:spPr/>
      <dgm:t>
        <a:bodyPr/>
        <a:lstStyle/>
        <a:p>
          <a:endParaRPr lang="en-US"/>
        </a:p>
      </dgm:t>
    </dgm:pt>
    <dgm:pt modelId="{B2339563-A797-4C63-8E5C-8A7AA0741FAC}">
      <dgm:prSet/>
      <dgm:spPr/>
      <dgm:t>
        <a:bodyPr/>
        <a:lstStyle/>
        <a:p>
          <a:r>
            <a:rPr lang="en-US"/>
            <a:t>Discarding or recovering</a:t>
          </a:r>
        </a:p>
      </dgm:t>
    </dgm:pt>
    <dgm:pt modelId="{46EC2C85-1F3C-4CCB-91D6-84C31DE00D96}" type="parTrans" cxnId="{36B20F0E-9F41-48F5-973D-21F4BDD8CAE5}">
      <dgm:prSet/>
      <dgm:spPr/>
      <dgm:t>
        <a:bodyPr/>
        <a:lstStyle/>
        <a:p>
          <a:endParaRPr lang="en-US"/>
        </a:p>
      </dgm:t>
    </dgm:pt>
    <dgm:pt modelId="{CAEFB6A8-1212-40C4-9D6B-E8D44B50AA5E}" type="sibTrans" cxnId="{36B20F0E-9F41-48F5-973D-21F4BDD8CAE5}">
      <dgm:prSet/>
      <dgm:spPr/>
      <dgm:t>
        <a:bodyPr/>
        <a:lstStyle/>
        <a:p>
          <a:endParaRPr lang="en-US"/>
        </a:p>
      </dgm:t>
    </dgm:pt>
    <dgm:pt modelId="{D73486D2-E690-4E96-A382-4F3FBF3DA0F4}">
      <dgm:prSet/>
      <dgm:spPr/>
      <dgm:t>
        <a:bodyPr/>
        <a:lstStyle/>
        <a:p>
          <a:r>
            <a:rPr lang="en-US"/>
            <a:t>Discarding or recovering parts of an object (e.g., dis- solving a protective case when it is no longer needed)</a:t>
          </a:r>
        </a:p>
      </dgm:t>
    </dgm:pt>
    <dgm:pt modelId="{0C38D1EF-A0AE-4CE7-9746-F58384FD6EF5}" type="parTrans" cxnId="{B1C6698F-0DF0-404B-BD03-8390CCB68AFF}">
      <dgm:prSet/>
      <dgm:spPr/>
      <dgm:t>
        <a:bodyPr/>
        <a:lstStyle/>
        <a:p>
          <a:endParaRPr lang="en-US"/>
        </a:p>
      </dgm:t>
    </dgm:pt>
    <dgm:pt modelId="{3263F930-0F29-41B6-90A3-FF6E0BCBD62A}" type="sibTrans" cxnId="{B1C6698F-0DF0-404B-BD03-8390CCB68AFF}">
      <dgm:prSet/>
      <dgm:spPr/>
      <dgm:t>
        <a:bodyPr/>
        <a:lstStyle/>
        <a:p>
          <a:endParaRPr lang="en-US"/>
        </a:p>
      </dgm:t>
    </dgm:pt>
    <dgm:pt modelId="{B7EAA3A4-0068-473E-8BB5-740CAB4D665D}">
      <dgm:prSet/>
      <dgm:spPr/>
      <dgm:t>
        <a:bodyPr/>
        <a:lstStyle/>
        <a:p>
          <a:r>
            <a:rPr lang="en-US"/>
            <a:t>Causing</a:t>
          </a:r>
        </a:p>
      </dgm:t>
    </dgm:pt>
    <dgm:pt modelId="{BFE59C95-D8A0-4C0B-BACE-5D95FB3878F1}" type="parTrans" cxnId="{A4BB0FA7-2C91-42B9-8C86-BDB70AFD9F16}">
      <dgm:prSet/>
      <dgm:spPr/>
      <dgm:t>
        <a:bodyPr/>
        <a:lstStyle/>
        <a:p>
          <a:endParaRPr lang="en-US"/>
        </a:p>
      </dgm:t>
    </dgm:pt>
    <dgm:pt modelId="{F9AA4273-3E1D-4A60-90F3-5D3D3FF5F733}" type="sibTrans" cxnId="{A4BB0FA7-2C91-42B9-8C86-BDB70AFD9F16}">
      <dgm:prSet/>
      <dgm:spPr/>
      <dgm:t>
        <a:bodyPr/>
        <a:lstStyle/>
        <a:p>
          <a:endParaRPr lang="en-US"/>
        </a:p>
      </dgm:t>
    </dgm:pt>
    <dgm:pt modelId="{0A583127-A0A5-42D5-A4EC-E47C2FBC0081}">
      <dgm:prSet/>
      <dgm:spPr/>
      <dgm:t>
        <a:bodyPr/>
        <a:lstStyle/>
        <a:p>
          <a:r>
            <a:rPr lang="en-US"/>
            <a:t>Causing an object to vibrate or oscillate (e.g., transforming a standard knife into an electric knife by introducing oscillating blades)</a:t>
          </a:r>
        </a:p>
      </dgm:t>
    </dgm:pt>
    <dgm:pt modelId="{9F4147AC-5919-46EB-AB13-6A726071FB87}" type="parTrans" cxnId="{2981020C-C5E8-4896-BACA-36EE330C4CC9}">
      <dgm:prSet/>
      <dgm:spPr/>
      <dgm:t>
        <a:bodyPr/>
        <a:lstStyle/>
        <a:p>
          <a:endParaRPr lang="en-US"/>
        </a:p>
      </dgm:t>
    </dgm:pt>
    <dgm:pt modelId="{8748AA1F-682F-41EE-97ED-1AC2E9CEAA66}" type="sibTrans" cxnId="{2981020C-C5E8-4896-BACA-36EE330C4CC9}">
      <dgm:prSet/>
      <dgm:spPr/>
      <dgm:t>
        <a:bodyPr/>
        <a:lstStyle/>
        <a:p>
          <a:endParaRPr lang="en-US"/>
        </a:p>
      </dgm:t>
    </dgm:pt>
    <dgm:pt modelId="{A6FD966B-CC3A-448F-88CA-F1195276BE23}">
      <dgm:prSet/>
      <dgm:spPr/>
      <dgm:t>
        <a:bodyPr/>
        <a:lstStyle/>
        <a:p>
          <a:r>
            <a:rPr lang="en-US"/>
            <a:t>Changing</a:t>
          </a:r>
        </a:p>
      </dgm:t>
    </dgm:pt>
    <dgm:pt modelId="{F1006DE4-DA2C-4BA4-B7DF-585C21B307C6}" type="parTrans" cxnId="{1D0286DC-D628-4E2A-97AC-05B0F1D0DBF4}">
      <dgm:prSet/>
      <dgm:spPr/>
      <dgm:t>
        <a:bodyPr/>
        <a:lstStyle/>
        <a:p>
          <a:endParaRPr lang="en-US"/>
        </a:p>
      </dgm:t>
    </dgm:pt>
    <dgm:pt modelId="{FE495F6D-9C33-41DC-BDD7-0BD84F4DACFF}" type="sibTrans" cxnId="{1D0286DC-D628-4E2A-97AC-05B0F1D0DBF4}">
      <dgm:prSet/>
      <dgm:spPr/>
      <dgm:t>
        <a:bodyPr/>
        <a:lstStyle/>
        <a:p>
          <a:endParaRPr lang="en-US"/>
        </a:p>
      </dgm:t>
    </dgm:pt>
    <dgm:pt modelId="{BD79B65E-D3BA-4031-A18A-2C39ADF58B3C}">
      <dgm:prSet/>
      <dgm:spPr/>
      <dgm:t>
        <a:bodyPr/>
        <a:lstStyle/>
        <a:p>
          <a:r>
            <a:rPr lang="en-US"/>
            <a:t>Changing the properties of the object (e.g., freezing the chocolate syrup and then molding the bottles around the syrup). </a:t>
          </a:r>
        </a:p>
      </dgm:t>
    </dgm:pt>
    <dgm:pt modelId="{946AF13B-1B06-4B19-B32D-7038E75E9803}" type="parTrans" cxnId="{F066221F-21CF-47B6-A001-7F35072A519A}">
      <dgm:prSet/>
      <dgm:spPr/>
      <dgm:t>
        <a:bodyPr/>
        <a:lstStyle/>
        <a:p>
          <a:endParaRPr lang="en-US"/>
        </a:p>
      </dgm:t>
    </dgm:pt>
    <dgm:pt modelId="{EB6BC8E5-10D1-41A9-8652-9F919A681683}" type="sibTrans" cxnId="{F066221F-21CF-47B6-A001-7F35072A519A}">
      <dgm:prSet/>
      <dgm:spPr/>
      <dgm:t>
        <a:bodyPr/>
        <a:lstStyle/>
        <a:p>
          <a:endParaRPr lang="en-US"/>
        </a:p>
      </dgm:t>
    </dgm:pt>
    <dgm:pt modelId="{A8D1B99A-1890-4846-B579-E9AD2CD2EF47}" type="pres">
      <dgm:prSet presAssocID="{F2F335F6-8495-492B-8C73-2FEA007EF987}" presName="Name0" presStyleCnt="0">
        <dgm:presLayoutVars>
          <dgm:dir/>
          <dgm:animLvl val="lvl"/>
          <dgm:resizeHandles val="exact"/>
        </dgm:presLayoutVars>
      </dgm:prSet>
      <dgm:spPr/>
    </dgm:pt>
    <dgm:pt modelId="{CCE680FB-53F2-6442-8DA7-767DBDF25E39}" type="pres">
      <dgm:prSet presAssocID="{C04EB301-8B60-4C7A-A955-5B05F79413DE}" presName="linNode" presStyleCnt="0"/>
      <dgm:spPr/>
    </dgm:pt>
    <dgm:pt modelId="{C90770D3-18F7-8046-B82D-944BC7E76B5A}" type="pres">
      <dgm:prSet presAssocID="{C04EB301-8B60-4C7A-A955-5B05F79413DE}" presName="parentText" presStyleLbl="alignNode1" presStyleIdx="0" presStyleCnt="4">
        <dgm:presLayoutVars>
          <dgm:chMax val="1"/>
          <dgm:bulletEnabled/>
        </dgm:presLayoutVars>
      </dgm:prSet>
      <dgm:spPr/>
    </dgm:pt>
    <dgm:pt modelId="{54EFFF80-B122-9A45-B0D4-ED88825FE58C}" type="pres">
      <dgm:prSet presAssocID="{C04EB301-8B60-4C7A-A955-5B05F79413DE}" presName="descendantText" presStyleLbl="alignAccFollowNode1" presStyleIdx="0" presStyleCnt="4">
        <dgm:presLayoutVars>
          <dgm:bulletEnabled/>
        </dgm:presLayoutVars>
      </dgm:prSet>
      <dgm:spPr/>
    </dgm:pt>
    <dgm:pt modelId="{396C5C6E-5962-4441-9F71-02BE968CA895}" type="pres">
      <dgm:prSet presAssocID="{17CE54DD-AE68-4E5D-97AB-F9D4657EFE99}" presName="sp" presStyleCnt="0"/>
      <dgm:spPr/>
    </dgm:pt>
    <dgm:pt modelId="{EB07BA30-AD96-8B43-85A7-2D57D1D07A54}" type="pres">
      <dgm:prSet presAssocID="{B2339563-A797-4C63-8E5C-8A7AA0741FAC}" presName="linNode" presStyleCnt="0"/>
      <dgm:spPr/>
    </dgm:pt>
    <dgm:pt modelId="{ED3F35B6-4E86-6943-9A78-E3CD0CE5E1F9}" type="pres">
      <dgm:prSet presAssocID="{B2339563-A797-4C63-8E5C-8A7AA0741FAC}" presName="parentText" presStyleLbl="alignNode1" presStyleIdx="1" presStyleCnt="4">
        <dgm:presLayoutVars>
          <dgm:chMax val="1"/>
          <dgm:bulletEnabled/>
        </dgm:presLayoutVars>
      </dgm:prSet>
      <dgm:spPr/>
    </dgm:pt>
    <dgm:pt modelId="{2521D2CB-4B96-A840-AFCE-31EB3446E8A3}" type="pres">
      <dgm:prSet presAssocID="{B2339563-A797-4C63-8E5C-8A7AA0741FAC}" presName="descendantText" presStyleLbl="alignAccFollowNode1" presStyleIdx="1" presStyleCnt="4">
        <dgm:presLayoutVars>
          <dgm:bulletEnabled/>
        </dgm:presLayoutVars>
      </dgm:prSet>
      <dgm:spPr/>
    </dgm:pt>
    <dgm:pt modelId="{59193441-2376-BC4F-8C8C-5EE4EF4D0F8C}" type="pres">
      <dgm:prSet presAssocID="{CAEFB6A8-1212-40C4-9D6B-E8D44B50AA5E}" presName="sp" presStyleCnt="0"/>
      <dgm:spPr/>
    </dgm:pt>
    <dgm:pt modelId="{3CE35761-8122-F743-8929-D363FD439384}" type="pres">
      <dgm:prSet presAssocID="{B7EAA3A4-0068-473E-8BB5-740CAB4D665D}" presName="linNode" presStyleCnt="0"/>
      <dgm:spPr/>
    </dgm:pt>
    <dgm:pt modelId="{5E9B6BF3-03F2-024D-A6F7-942B5AB08558}" type="pres">
      <dgm:prSet presAssocID="{B7EAA3A4-0068-473E-8BB5-740CAB4D665D}" presName="parentText" presStyleLbl="alignNode1" presStyleIdx="2" presStyleCnt="4">
        <dgm:presLayoutVars>
          <dgm:chMax val="1"/>
          <dgm:bulletEnabled/>
        </dgm:presLayoutVars>
      </dgm:prSet>
      <dgm:spPr/>
    </dgm:pt>
    <dgm:pt modelId="{79D96A75-96BB-3244-9DEE-FAC2D0CF5DCA}" type="pres">
      <dgm:prSet presAssocID="{B7EAA3A4-0068-473E-8BB5-740CAB4D665D}" presName="descendantText" presStyleLbl="alignAccFollowNode1" presStyleIdx="2" presStyleCnt="4">
        <dgm:presLayoutVars>
          <dgm:bulletEnabled/>
        </dgm:presLayoutVars>
      </dgm:prSet>
      <dgm:spPr/>
    </dgm:pt>
    <dgm:pt modelId="{1607B29B-DF85-9E4F-B04D-713335887387}" type="pres">
      <dgm:prSet presAssocID="{F9AA4273-3E1D-4A60-90F3-5D3D3FF5F733}" presName="sp" presStyleCnt="0"/>
      <dgm:spPr/>
    </dgm:pt>
    <dgm:pt modelId="{1F4C73EE-FCA1-E549-AB7E-A715C177BA5D}" type="pres">
      <dgm:prSet presAssocID="{A6FD966B-CC3A-448F-88CA-F1195276BE23}" presName="linNode" presStyleCnt="0"/>
      <dgm:spPr/>
    </dgm:pt>
    <dgm:pt modelId="{DA07ADE2-C381-1D4D-A6D2-1A73499A80D6}" type="pres">
      <dgm:prSet presAssocID="{A6FD966B-CC3A-448F-88CA-F1195276BE23}" presName="parentText" presStyleLbl="alignNode1" presStyleIdx="3" presStyleCnt="4">
        <dgm:presLayoutVars>
          <dgm:chMax val="1"/>
          <dgm:bulletEnabled/>
        </dgm:presLayoutVars>
      </dgm:prSet>
      <dgm:spPr/>
    </dgm:pt>
    <dgm:pt modelId="{C4BDBDCA-6F01-854D-8ADD-08F5D2D5D0C1}" type="pres">
      <dgm:prSet presAssocID="{A6FD966B-CC3A-448F-88CA-F1195276BE23}" presName="descendantText" presStyleLbl="alignAccFollowNode1" presStyleIdx="3" presStyleCnt="4">
        <dgm:presLayoutVars>
          <dgm:bulletEnabled/>
        </dgm:presLayoutVars>
      </dgm:prSet>
      <dgm:spPr/>
    </dgm:pt>
  </dgm:ptLst>
  <dgm:cxnLst>
    <dgm:cxn modelId="{2981020C-C5E8-4896-BACA-36EE330C4CC9}" srcId="{B7EAA3A4-0068-473E-8BB5-740CAB4D665D}" destId="{0A583127-A0A5-42D5-A4EC-E47C2FBC0081}" srcOrd="0" destOrd="0" parTransId="{9F4147AC-5919-46EB-AB13-6A726071FB87}" sibTransId="{8748AA1F-682F-41EE-97ED-1AC2E9CEAA66}"/>
    <dgm:cxn modelId="{36B20F0E-9F41-48F5-973D-21F4BDD8CAE5}" srcId="{F2F335F6-8495-492B-8C73-2FEA007EF987}" destId="{B2339563-A797-4C63-8E5C-8A7AA0741FAC}" srcOrd="1" destOrd="0" parTransId="{46EC2C85-1F3C-4CCB-91D6-84C31DE00D96}" sibTransId="{CAEFB6A8-1212-40C4-9D6B-E8D44B50AA5E}"/>
    <dgm:cxn modelId="{F4CCC718-5A50-7846-8647-B82EA6737C32}" type="presOf" srcId="{BD79B65E-D3BA-4031-A18A-2C39ADF58B3C}" destId="{C4BDBDCA-6F01-854D-8ADD-08F5D2D5D0C1}" srcOrd="0" destOrd="0" presId="urn:microsoft.com/office/officeart/2016/7/layout/VerticalSolidActionList"/>
    <dgm:cxn modelId="{F066221F-21CF-47B6-A001-7F35072A519A}" srcId="{A6FD966B-CC3A-448F-88CA-F1195276BE23}" destId="{BD79B65E-D3BA-4031-A18A-2C39ADF58B3C}" srcOrd="0" destOrd="0" parTransId="{946AF13B-1B06-4B19-B32D-7038E75E9803}" sibTransId="{EB6BC8E5-10D1-41A9-8652-9F919A681683}"/>
    <dgm:cxn modelId="{E3CC203C-96CC-C045-BD8B-C8034018FFDE}" type="presOf" srcId="{B2339563-A797-4C63-8E5C-8A7AA0741FAC}" destId="{ED3F35B6-4E86-6943-9A78-E3CD0CE5E1F9}" srcOrd="0" destOrd="0" presId="urn:microsoft.com/office/officeart/2016/7/layout/VerticalSolidActionList"/>
    <dgm:cxn modelId="{3FD4F449-6AA5-4329-A997-17627E7277BD}" srcId="{C04EB301-8B60-4C7A-A955-5B05F79413DE}" destId="{6E46BDBD-540A-4A63-86B8-E750AE359153}" srcOrd="0" destOrd="0" parTransId="{FF088C61-BC35-4202-AC96-FC0C49CF78A2}" sibTransId="{BFA3DF7B-0AF3-467E-BEE4-EF309FCE6FFA}"/>
    <dgm:cxn modelId="{13A66276-1226-6B42-8CC7-8A89E873E11A}" type="presOf" srcId="{B7EAA3A4-0068-473E-8BB5-740CAB4D665D}" destId="{5E9B6BF3-03F2-024D-A6F7-942B5AB08558}" srcOrd="0" destOrd="0" presId="urn:microsoft.com/office/officeart/2016/7/layout/VerticalSolidActionList"/>
    <dgm:cxn modelId="{093C0377-692A-6548-ADB5-24A9F4922154}" type="presOf" srcId="{C04EB301-8B60-4C7A-A955-5B05F79413DE}" destId="{C90770D3-18F7-8046-B82D-944BC7E76B5A}" srcOrd="0" destOrd="0" presId="urn:microsoft.com/office/officeart/2016/7/layout/VerticalSolidActionList"/>
    <dgm:cxn modelId="{B1C6698F-0DF0-404B-BD03-8390CCB68AFF}" srcId="{B2339563-A797-4C63-8E5C-8A7AA0741FAC}" destId="{D73486D2-E690-4E96-A382-4F3FBF3DA0F4}" srcOrd="0" destOrd="0" parTransId="{0C38D1EF-A0AE-4CE7-9746-F58384FD6EF5}" sibTransId="{3263F930-0F29-41B6-90A3-FF6E0BCBD62A}"/>
    <dgm:cxn modelId="{A4BB0FA7-2C91-42B9-8C86-BDB70AFD9F16}" srcId="{F2F335F6-8495-492B-8C73-2FEA007EF987}" destId="{B7EAA3A4-0068-473E-8BB5-740CAB4D665D}" srcOrd="2" destOrd="0" parTransId="{BFE59C95-D8A0-4C0B-BACE-5D95FB3878F1}" sibTransId="{F9AA4273-3E1D-4A60-90F3-5D3D3FF5F733}"/>
    <dgm:cxn modelId="{3D29B4AF-0323-4C1A-ABBA-B1FA03E6B133}" srcId="{F2F335F6-8495-492B-8C73-2FEA007EF987}" destId="{C04EB301-8B60-4C7A-A955-5B05F79413DE}" srcOrd="0" destOrd="0" parTransId="{CCD9BE1C-14FF-4471-B763-D51CFCBC5A37}" sibTransId="{17CE54DD-AE68-4E5D-97AB-F9D4657EFE99}"/>
    <dgm:cxn modelId="{135D2ABF-A68F-5F41-8C41-48DB6D0FEE23}" type="presOf" srcId="{A6FD966B-CC3A-448F-88CA-F1195276BE23}" destId="{DA07ADE2-C381-1D4D-A6D2-1A73499A80D6}" srcOrd="0" destOrd="0" presId="urn:microsoft.com/office/officeart/2016/7/layout/VerticalSolidActionList"/>
    <dgm:cxn modelId="{45885DC6-F5A3-134F-9AB1-AE5981BBE492}" type="presOf" srcId="{6E46BDBD-540A-4A63-86B8-E750AE359153}" destId="{54EFFF80-B122-9A45-B0D4-ED88825FE58C}" srcOrd="0" destOrd="0" presId="urn:microsoft.com/office/officeart/2016/7/layout/VerticalSolidActionList"/>
    <dgm:cxn modelId="{385F46DA-18A6-8B4C-A49F-B407294C95FE}" type="presOf" srcId="{0A583127-A0A5-42D5-A4EC-E47C2FBC0081}" destId="{79D96A75-96BB-3244-9DEE-FAC2D0CF5DCA}" srcOrd="0" destOrd="0" presId="urn:microsoft.com/office/officeart/2016/7/layout/VerticalSolidActionList"/>
    <dgm:cxn modelId="{1D0286DC-D628-4E2A-97AC-05B0F1D0DBF4}" srcId="{F2F335F6-8495-492B-8C73-2FEA007EF987}" destId="{A6FD966B-CC3A-448F-88CA-F1195276BE23}" srcOrd="3" destOrd="0" parTransId="{F1006DE4-DA2C-4BA4-B7DF-585C21B307C6}" sibTransId="{FE495F6D-9C33-41DC-BDD7-0BD84F4DACFF}"/>
    <dgm:cxn modelId="{AFC0F8ED-EDC2-534F-81D3-E34C2B538427}" type="presOf" srcId="{D73486D2-E690-4E96-A382-4F3FBF3DA0F4}" destId="{2521D2CB-4B96-A840-AFCE-31EB3446E8A3}" srcOrd="0" destOrd="0" presId="urn:microsoft.com/office/officeart/2016/7/layout/VerticalSolidActionList"/>
    <dgm:cxn modelId="{8F18C8F8-8D3E-694E-A2DB-3B83C8C576AB}" type="presOf" srcId="{F2F335F6-8495-492B-8C73-2FEA007EF987}" destId="{A8D1B99A-1890-4846-B579-E9AD2CD2EF47}" srcOrd="0" destOrd="0" presId="urn:microsoft.com/office/officeart/2016/7/layout/VerticalSolidActionList"/>
    <dgm:cxn modelId="{AE82AAD3-0C73-2544-924C-5193512CC861}" type="presParOf" srcId="{A8D1B99A-1890-4846-B579-E9AD2CD2EF47}" destId="{CCE680FB-53F2-6442-8DA7-767DBDF25E39}" srcOrd="0" destOrd="0" presId="urn:microsoft.com/office/officeart/2016/7/layout/VerticalSolidActionList"/>
    <dgm:cxn modelId="{6D102668-A62F-3345-A12D-6382BB0EFEB2}" type="presParOf" srcId="{CCE680FB-53F2-6442-8DA7-767DBDF25E39}" destId="{C90770D3-18F7-8046-B82D-944BC7E76B5A}" srcOrd="0" destOrd="0" presId="urn:microsoft.com/office/officeart/2016/7/layout/VerticalSolidActionList"/>
    <dgm:cxn modelId="{24410E5D-4C18-1F44-A8DF-7F0C918C391C}" type="presParOf" srcId="{CCE680FB-53F2-6442-8DA7-767DBDF25E39}" destId="{54EFFF80-B122-9A45-B0D4-ED88825FE58C}" srcOrd="1" destOrd="0" presId="urn:microsoft.com/office/officeart/2016/7/layout/VerticalSolidActionList"/>
    <dgm:cxn modelId="{C1CF7D02-C689-5942-8A4E-4747A9CE61C6}" type="presParOf" srcId="{A8D1B99A-1890-4846-B579-E9AD2CD2EF47}" destId="{396C5C6E-5962-4441-9F71-02BE968CA895}" srcOrd="1" destOrd="0" presId="urn:microsoft.com/office/officeart/2016/7/layout/VerticalSolidActionList"/>
    <dgm:cxn modelId="{B708D4C3-96F2-6B46-BDE6-A074B8CBF6C9}" type="presParOf" srcId="{A8D1B99A-1890-4846-B579-E9AD2CD2EF47}" destId="{EB07BA30-AD96-8B43-85A7-2D57D1D07A54}" srcOrd="2" destOrd="0" presId="urn:microsoft.com/office/officeart/2016/7/layout/VerticalSolidActionList"/>
    <dgm:cxn modelId="{0DA77C6F-E754-D241-9034-1B76E5B57BB9}" type="presParOf" srcId="{EB07BA30-AD96-8B43-85A7-2D57D1D07A54}" destId="{ED3F35B6-4E86-6943-9A78-E3CD0CE5E1F9}" srcOrd="0" destOrd="0" presId="urn:microsoft.com/office/officeart/2016/7/layout/VerticalSolidActionList"/>
    <dgm:cxn modelId="{E52A5196-2324-1644-83A7-17E206764588}" type="presParOf" srcId="{EB07BA30-AD96-8B43-85A7-2D57D1D07A54}" destId="{2521D2CB-4B96-A840-AFCE-31EB3446E8A3}" srcOrd="1" destOrd="0" presId="urn:microsoft.com/office/officeart/2016/7/layout/VerticalSolidActionList"/>
    <dgm:cxn modelId="{B0A4FB97-EDF4-C142-B73D-91B64940D8B9}" type="presParOf" srcId="{A8D1B99A-1890-4846-B579-E9AD2CD2EF47}" destId="{59193441-2376-BC4F-8C8C-5EE4EF4D0F8C}" srcOrd="3" destOrd="0" presId="urn:microsoft.com/office/officeart/2016/7/layout/VerticalSolidActionList"/>
    <dgm:cxn modelId="{A17C820E-AA84-E343-8A9B-E8C9823C601E}" type="presParOf" srcId="{A8D1B99A-1890-4846-B579-E9AD2CD2EF47}" destId="{3CE35761-8122-F743-8929-D363FD439384}" srcOrd="4" destOrd="0" presId="urn:microsoft.com/office/officeart/2016/7/layout/VerticalSolidActionList"/>
    <dgm:cxn modelId="{B872BB9B-2923-EC47-801D-CF59B82013D5}" type="presParOf" srcId="{3CE35761-8122-F743-8929-D363FD439384}" destId="{5E9B6BF3-03F2-024D-A6F7-942B5AB08558}" srcOrd="0" destOrd="0" presId="urn:microsoft.com/office/officeart/2016/7/layout/VerticalSolidActionList"/>
    <dgm:cxn modelId="{3DD2BCF8-98F2-4247-A1E7-06F5E6A3EDBB}" type="presParOf" srcId="{3CE35761-8122-F743-8929-D363FD439384}" destId="{79D96A75-96BB-3244-9DEE-FAC2D0CF5DCA}" srcOrd="1" destOrd="0" presId="urn:microsoft.com/office/officeart/2016/7/layout/VerticalSolidActionList"/>
    <dgm:cxn modelId="{5AEAA125-70B7-2E43-B219-82BF9E7FBB12}" type="presParOf" srcId="{A8D1B99A-1890-4846-B579-E9AD2CD2EF47}" destId="{1607B29B-DF85-9E4F-B04D-713335887387}" srcOrd="5" destOrd="0" presId="urn:microsoft.com/office/officeart/2016/7/layout/VerticalSolidActionList"/>
    <dgm:cxn modelId="{57C62793-0B08-5E46-B106-D43DDCC4CC7D}" type="presParOf" srcId="{A8D1B99A-1890-4846-B579-E9AD2CD2EF47}" destId="{1F4C73EE-FCA1-E549-AB7E-A715C177BA5D}" srcOrd="6" destOrd="0" presId="urn:microsoft.com/office/officeart/2016/7/layout/VerticalSolidActionList"/>
    <dgm:cxn modelId="{22A88878-3DD0-2042-AEC0-8BD60D21F310}" type="presParOf" srcId="{1F4C73EE-FCA1-E549-AB7E-A715C177BA5D}" destId="{DA07ADE2-C381-1D4D-A6D2-1A73499A80D6}" srcOrd="0" destOrd="0" presId="urn:microsoft.com/office/officeart/2016/7/layout/VerticalSolidActionList"/>
    <dgm:cxn modelId="{E3E3A840-E848-4449-A123-B4F84EB3DA9A}" type="presParOf" srcId="{1F4C73EE-FCA1-E549-AB7E-A715C177BA5D}" destId="{C4BDBDCA-6F01-854D-8ADD-08F5D2D5D0C1}"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B463E-CDCA-9F42-874A-116356B9E14A}">
      <dsp:nvSpPr>
        <dsp:cNvPr id="0" name=""/>
        <dsp:cNvSpPr/>
      </dsp:nvSpPr>
      <dsp:spPr>
        <a:xfrm>
          <a:off x="3474" y="646931"/>
          <a:ext cx="2756396" cy="385895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4899" tIns="330200" rIns="214899" bIns="330200" numCol="1" spcCol="1270" anchor="t" anchorCtr="0">
          <a:noAutofit/>
        </a:bodyPr>
        <a:lstStyle/>
        <a:p>
          <a:pPr marL="0" lvl="0" indent="0" algn="l" defTabSz="844550">
            <a:lnSpc>
              <a:spcPct val="90000"/>
            </a:lnSpc>
            <a:spcBef>
              <a:spcPct val="0"/>
            </a:spcBef>
            <a:spcAft>
              <a:spcPct val="35000"/>
            </a:spcAft>
            <a:buNone/>
          </a:pPr>
          <a:r>
            <a:rPr lang="en-US" altLang="ar-JO" sz="1900" kern="1200" dirty="0"/>
            <a:t>Explain the differences among creativity, innovation, and entrepreneurship</a:t>
          </a:r>
          <a:endParaRPr lang="en-US" sz="1900" kern="1200" dirty="0"/>
        </a:p>
      </dsp:txBody>
      <dsp:txXfrm>
        <a:off x="3474" y="2113334"/>
        <a:ext cx="2756396" cy="2315373"/>
      </dsp:txXfrm>
    </dsp:sp>
    <dsp:sp modelId="{9375364D-3525-7A4A-AF47-DE85CB4751A5}">
      <dsp:nvSpPr>
        <dsp:cNvPr id="0" name=""/>
        <dsp:cNvSpPr/>
      </dsp:nvSpPr>
      <dsp:spPr>
        <a:xfrm>
          <a:off x="802829" y="1032827"/>
          <a:ext cx="1157686" cy="115768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58" tIns="12700" rIns="9025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72368" y="1202366"/>
        <a:ext cx="818608" cy="818608"/>
      </dsp:txXfrm>
    </dsp:sp>
    <dsp:sp modelId="{7A97EFE9-4922-9040-B03A-666DE024012F}">
      <dsp:nvSpPr>
        <dsp:cNvPr id="0" name=""/>
        <dsp:cNvSpPr/>
      </dsp:nvSpPr>
      <dsp:spPr>
        <a:xfrm>
          <a:off x="3474" y="4505815"/>
          <a:ext cx="275639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32C19-BF18-2E48-9238-2375B481F858}">
      <dsp:nvSpPr>
        <dsp:cNvPr id="0" name=""/>
        <dsp:cNvSpPr/>
      </dsp:nvSpPr>
      <dsp:spPr>
        <a:xfrm>
          <a:off x="3035511" y="646931"/>
          <a:ext cx="2756396" cy="385895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4899" tIns="330200" rIns="214899" bIns="330200" numCol="1" spcCol="1270" anchor="t" anchorCtr="0">
          <a:noAutofit/>
        </a:bodyPr>
        <a:lstStyle/>
        <a:p>
          <a:pPr marL="0" lvl="0" indent="0" algn="l" defTabSz="844550" rtl="0">
            <a:lnSpc>
              <a:spcPct val="90000"/>
            </a:lnSpc>
            <a:spcBef>
              <a:spcPct val="0"/>
            </a:spcBef>
            <a:spcAft>
              <a:spcPct val="35000"/>
            </a:spcAft>
            <a:buNone/>
          </a:pPr>
          <a:r>
            <a:rPr lang="en-US" altLang="ar-JO" sz="1900" kern="1200"/>
            <a:t>Describe why creativity and innovation are such an integral part of entrepreneurship.</a:t>
          </a:r>
          <a:endParaRPr lang="en-US" altLang="ar-JO" sz="1900" kern="1200" dirty="0"/>
        </a:p>
      </dsp:txBody>
      <dsp:txXfrm>
        <a:off x="3035511" y="2113334"/>
        <a:ext cx="2756396" cy="2315373"/>
      </dsp:txXfrm>
    </dsp:sp>
    <dsp:sp modelId="{89648563-B73A-8B44-9E56-D80BB3A64777}">
      <dsp:nvSpPr>
        <dsp:cNvPr id="0" name=""/>
        <dsp:cNvSpPr/>
      </dsp:nvSpPr>
      <dsp:spPr>
        <a:xfrm>
          <a:off x="3834866" y="1032827"/>
          <a:ext cx="1157686" cy="115768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58" tIns="12700" rIns="9025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004405" y="1202366"/>
        <a:ext cx="818608" cy="818608"/>
      </dsp:txXfrm>
    </dsp:sp>
    <dsp:sp modelId="{2946BC43-0CD7-DC4B-9AE1-7835A3A65B18}">
      <dsp:nvSpPr>
        <dsp:cNvPr id="0" name=""/>
        <dsp:cNvSpPr/>
      </dsp:nvSpPr>
      <dsp:spPr>
        <a:xfrm>
          <a:off x="3035511" y="4505815"/>
          <a:ext cx="275639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774B7F-8481-5A4F-914B-C04BAB7C02AB}">
      <dsp:nvSpPr>
        <dsp:cNvPr id="0" name=""/>
        <dsp:cNvSpPr/>
      </dsp:nvSpPr>
      <dsp:spPr>
        <a:xfrm>
          <a:off x="6067547" y="646931"/>
          <a:ext cx="2756396" cy="385895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4899" tIns="330200" rIns="214899" bIns="330200" numCol="1" spcCol="1270" anchor="t" anchorCtr="0">
          <a:noAutofit/>
        </a:bodyPr>
        <a:lstStyle/>
        <a:p>
          <a:pPr marL="0" lvl="0" indent="0" algn="l" defTabSz="844550" rtl="0">
            <a:lnSpc>
              <a:spcPct val="90000"/>
            </a:lnSpc>
            <a:spcBef>
              <a:spcPct val="0"/>
            </a:spcBef>
            <a:spcAft>
              <a:spcPct val="35000"/>
            </a:spcAft>
            <a:buNone/>
          </a:pPr>
          <a:r>
            <a:rPr lang="en-US" altLang="ar-JO" sz="1900" kern="1200"/>
            <a:t>Understand how the two hemispheres of the human brain function and what role they play in creativity.</a:t>
          </a:r>
          <a:endParaRPr lang="en-US" altLang="ar-JO" sz="1900" kern="1200" dirty="0"/>
        </a:p>
      </dsp:txBody>
      <dsp:txXfrm>
        <a:off x="6067547" y="2113334"/>
        <a:ext cx="2756396" cy="2315373"/>
      </dsp:txXfrm>
    </dsp:sp>
    <dsp:sp modelId="{4885487E-1B4E-E646-8256-7701441E4481}">
      <dsp:nvSpPr>
        <dsp:cNvPr id="0" name=""/>
        <dsp:cNvSpPr/>
      </dsp:nvSpPr>
      <dsp:spPr>
        <a:xfrm>
          <a:off x="6866902" y="1032827"/>
          <a:ext cx="1157686" cy="115768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58" tIns="12700" rIns="9025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036441" y="1202366"/>
        <a:ext cx="818608" cy="818608"/>
      </dsp:txXfrm>
    </dsp:sp>
    <dsp:sp modelId="{FFDCBA2C-8478-4C47-BEDB-F5D771DA54C1}">
      <dsp:nvSpPr>
        <dsp:cNvPr id="0" name=""/>
        <dsp:cNvSpPr/>
      </dsp:nvSpPr>
      <dsp:spPr>
        <a:xfrm>
          <a:off x="6067547" y="4505815"/>
          <a:ext cx="275639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240F66-B6DD-6841-BBAF-12A0AD5F1874}">
      <dsp:nvSpPr>
        <dsp:cNvPr id="0" name=""/>
        <dsp:cNvSpPr/>
      </dsp:nvSpPr>
      <dsp:spPr>
        <a:xfrm>
          <a:off x="9099584" y="646931"/>
          <a:ext cx="2756396" cy="385895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4899" tIns="330200" rIns="214899" bIns="330200" numCol="1" spcCol="1270" anchor="t" anchorCtr="0">
          <a:noAutofit/>
        </a:bodyPr>
        <a:lstStyle/>
        <a:p>
          <a:pPr marL="0" lvl="0" indent="0" algn="l" defTabSz="844550" rtl="0">
            <a:lnSpc>
              <a:spcPct val="90000"/>
            </a:lnSpc>
            <a:spcBef>
              <a:spcPct val="0"/>
            </a:spcBef>
            <a:spcAft>
              <a:spcPct val="35000"/>
            </a:spcAft>
            <a:buNone/>
          </a:pPr>
          <a:r>
            <a:rPr lang="en-US" altLang="ar-JO" sz="1900" kern="1200"/>
            <a:t>Explain the 10 “metal locks” that limit individual creativity.</a:t>
          </a:r>
          <a:endParaRPr lang="en-US" altLang="ar-JO" sz="1900" kern="1200" dirty="0"/>
        </a:p>
      </dsp:txBody>
      <dsp:txXfrm>
        <a:off x="9099584" y="2113334"/>
        <a:ext cx="2756396" cy="2315373"/>
      </dsp:txXfrm>
    </dsp:sp>
    <dsp:sp modelId="{5F010799-9B08-3547-AF21-15704B64669F}">
      <dsp:nvSpPr>
        <dsp:cNvPr id="0" name=""/>
        <dsp:cNvSpPr/>
      </dsp:nvSpPr>
      <dsp:spPr>
        <a:xfrm>
          <a:off x="9898939" y="1032827"/>
          <a:ext cx="1157686" cy="115768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58" tIns="12700" rIns="9025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10068478" y="1202366"/>
        <a:ext cx="818608" cy="818608"/>
      </dsp:txXfrm>
    </dsp:sp>
    <dsp:sp modelId="{B37AC0AF-28F8-C34B-8A15-E742C9ABF2A6}">
      <dsp:nvSpPr>
        <dsp:cNvPr id="0" name=""/>
        <dsp:cNvSpPr/>
      </dsp:nvSpPr>
      <dsp:spPr>
        <a:xfrm>
          <a:off x="9099584" y="4505815"/>
          <a:ext cx="275639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F8388-96C8-6145-A2D4-88AF8E0F2008}">
      <dsp:nvSpPr>
        <dsp:cNvPr id="0" name=""/>
        <dsp:cNvSpPr/>
      </dsp:nvSpPr>
      <dsp:spPr>
        <a:xfrm>
          <a:off x="3187" y="323124"/>
          <a:ext cx="2528446" cy="35398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128" tIns="330200" rIns="197128" bIns="330200" numCol="1" spcCol="1270" anchor="t" anchorCtr="0">
          <a:noAutofit/>
        </a:bodyPr>
        <a:lstStyle/>
        <a:p>
          <a:pPr marL="0" lvl="0" indent="0" algn="l" defTabSz="755650">
            <a:lnSpc>
              <a:spcPct val="90000"/>
            </a:lnSpc>
            <a:spcBef>
              <a:spcPct val="0"/>
            </a:spcBef>
            <a:spcAft>
              <a:spcPct val="35000"/>
            </a:spcAft>
            <a:buNone/>
          </a:pPr>
          <a:r>
            <a:rPr lang="en-US" altLang="ar-JO" sz="1700" kern="1200" dirty="0"/>
            <a:t>Understand how entrepreneurs can enhance the creativity of their employees as well as their own creativity</a:t>
          </a:r>
          <a:r>
            <a:rPr lang="en-US" sz="1700" kern="1200" dirty="0"/>
            <a:t>.</a:t>
          </a:r>
        </a:p>
      </dsp:txBody>
      <dsp:txXfrm>
        <a:off x="3187" y="1668257"/>
        <a:ext cx="2528446" cy="2123895"/>
      </dsp:txXfrm>
    </dsp:sp>
    <dsp:sp modelId="{CADAE737-32BD-874D-8FDA-0D415B0B7547}">
      <dsp:nvSpPr>
        <dsp:cNvPr id="0" name=""/>
        <dsp:cNvSpPr/>
      </dsp:nvSpPr>
      <dsp:spPr>
        <a:xfrm>
          <a:off x="623105" y="694204"/>
          <a:ext cx="1061947" cy="106194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794" tIns="12700" rIns="8279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778624" y="849723"/>
        <a:ext cx="750909" cy="750909"/>
      </dsp:txXfrm>
    </dsp:sp>
    <dsp:sp modelId="{CC0F4E2F-5A63-DD44-BBDA-3D6341CC21E2}">
      <dsp:nvSpPr>
        <dsp:cNvPr id="0" name=""/>
        <dsp:cNvSpPr/>
      </dsp:nvSpPr>
      <dsp:spPr>
        <a:xfrm>
          <a:off x="3187" y="3862877"/>
          <a:ext cx="252844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719D9-B6E6-F440-B843-EB57ABCAB269}">
      <dsp:nvSpPr>
        <dsp:cNvPr id="0" name=""/>
        <dsp:cNvSpPr/>
      </dsp:nvSpPr>
      <dsp:spPr>
        <a:xfrm>
          <a:off x="2784478" y="323124"/>
          <a:ext cx="2528446" cy="35398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128" tIns="330200" rIns="197128" bIns="330200" numCol="1" spcCol="1270" anchor="t" anchorCtr="0">
          <a:noAutofit/>
        </a:bodyPr>
        <a:lstStyle/>
        <a:p>
          <a:pPr marL="0" lvl="0" indent="0" algn="l" defTabSz="755650">
            <a:lnSpc>
              <a:spcPct val="90000"/>
            </a:lnSpc>
            <a:spcBef>
              <a:spcPct val="0"/>
            </a:spcBef>
            <a:spcAft>
              <a:spcPct val="35000"/>
            </a:spcAft>
            <a:buNone/>
          </a:pPr>
          <a:r>
            <a:rPr lang="en-US" altLang="ar-JO" sz="1700" kern="1200" dirty="0"/>
            <a:t>Describe the steps in the creative process.</a:t>
          </a:r>
          <a:endParaRPr lang="en-US" sz="1700" kern="1200" dirty="0"/>
        </a:p>
      </dsp:txBody>
      <dsp:txXfrm>
        <a:off x="2784478" y="1668257"/>
        <a:ext cx="2528446" cy="2123895"/>
      </dsp:txXfrm>
    </dsp:sp>
    <dsp:sp modelId="{2791C676-6BFE-974D-8716-78A672E20766}">
      <dsp:nvSpPr>
        <dsp:cNvPr id="0" name=""/>
        <dsp:cNvSpPr/>
      </dsp:nvSpPr>
      <dsp:spPr>
        <a:xfrm>
          <a:off x="3517727" y="677106"/>
          <a:ext cx="1061947" cy="106194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794" tIns="12700" rIns="8279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73246" y="832625"/>
        <a:ext cx="750909" cy="750909"/>
      </dsp:txXfrm>
    </dsp:sp>
    <dsp:sp modelId="{5F264D60-B46E-A54F-A6E0-1E7569A2F697}">
      <dsp:nvSpPr>
        <dsp:cNvPr id="0" name=""/>
        <dsp:cNvSpPr/>
      </dsp:nvSpPr>
      <dsp:spPr>
        <a:xfrm>
          <a:off x="2784478" y="3862877"/>
          <a:ext cx="252844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B12DDF-40EF-8C4A-95F4-78C8685EE08C}">
      <dsp:nvSpPr>
        <dsp:cNvPr id="0" name=""/>
        <dsp:cNvSpPr/>
      </dsp:nvSpPr>
      <dsp:spPr>
        <a:xfrm>
          <a:off x="5565769" y="323124"/>
          <a:ext cx="2528446" cy="35398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128" tIns="330200" rIns="197128" bIns="330200" numCol="1" spcCol="1270" anchor="t" anchorCtr="0">
          <a:noAutofit/>
        </a:bodyPr>
        <a:lstStyle/>
        <a:p>
          <a:pPr marL="0" lvl="0" indent="0" algn="l" defTabSz="755650">
            <a:lnSpc>
              <a:spcPct val="90000"/>
            </a:lnSpc>
            <a:spcBef>
              <a:spcPct val="0"/>
            </a:spcBef>
            <a:spcAft>
              <a:spcPct val="35000"/>
            </a:spcAft>
            <a:buNone/>
          </a:pPr>
          <a:r>
            <a:rPr lang="en-US" altLang="ar-JO" sz="1700" kern="1200" dirty="0"/>
            <a:t>Discuss techniques for improving the creative process.</a:t>
          </a:r>
          <a:endParaRPr lang="en-US" sz="1700" kern="1200" dirty="0"/>
        </a:p>
      </dsp:txBody>
      <dsp:txXfrm>
        <a:off x="5565769" y="1668257"/>
        <a:ext cx="2528446" cy="2123895"/>
      </dsp:txXfrm>
    </dsp:sp>
    <dsp:sp modelId="{E72DC9FD-DFE2-5B48-BDF3-8B7E6DDD6F39}">
      <dsp:nvSpPr>
        <dsp:cNvPr id="0" name=""/>
        <dsp:cNvSpPr/>
      </dsp:nvSpPr>
      <dsp:spPr>
        <a:xfrm>
          <a:off x="6299018" y="677106"/>
          <a:ext cx="1061947" cy="106194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794" tIns="12700" rIns="8279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54537" y="832625"/>
        <a:ext cx="750909" cy="750909"/>
      </dsp:txXfrm>
    </dsp:sp>
    <dsp:sp modelId="{5EC86EFB-B031-A846-B50C-07DBB2EDB442}">
      <dsp:nvSpPr>
        <dsp:cNvPr id="0" name=""/>
        <dsp:cNvSpPr/>
      </dsp:nvSpPr>
      <dsp:spPr>
        <a:xfrm>
          <a:off x="5565769" y="3862877"/>
          <a:ext cx="252844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2F7B6-B1AC-324A-8BC5-F497B47AB9D1}">
      <dsp:nvSpPr>
        <dsp:cNvPr id="0" name=""/>
        <dsp:cNvSpPr/>
      </dsp:nvSpPr>
      <dsp:spPr>
        <a:xfrm>
          <a:off x="8347060" y="323124"/>
          <a:ext cx="2528446" cy="35398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128" tIns="330200" rIns="197128" bIns="330200" numCol="1" spcCol="1270" anchor="t" anchorCtr="0">
          <a:noAutofit/>
        </a:bodyPr>
        <a:lstStyle/>
        <a:p>
          <a:pPr marL="0" lvl="0" indent="0" algn="l" defTabSz="755650">
            <a:lnSpc>
              <a:spcPct val="90000"/>
            </a:lnSpc>
            <a:spcBef>
              <a:spcPct val="0"/>
            </a:spcBef>
            <a:spcAft>
              <a:spcPct val="35000"/>
            </a:spcAft>
            <a:buNone/>
          </a:pPr>
          <a:r>
            <a:rPr lang="en-US" altLang="ar-JO" sz="1700" kern="1200" dirty="0"/>
            <a:t>Describe the protection of intellectual property through patents, trademarks, and copyrights. </a:t>
          </a:r>
          <a:endParaRPr lang="en-US" sz="1700" kern="1200" dirty="0"/>
        </a:p>
      </dsp:txBody>
      <dsp:txXfrm>
        <a:off x="8347060" y="1668257"/>
        <a:ext cx="2528446" cy="2123895"/>
      </dsp:txXfrm>
    </dsp:sp>
    <dsp:sp modelId="{897E5F8B-B65D-DD4A-B5D4-B43EBAE82DA1}">
      <dsp:nvSpPr>
        <dsp:cNvPr id="0" name=""/>
        <dsp:cNvSpPr/>
      </dsp:nvSpPr>
      <dsp:spPr>
        <a:xfrm>
          <a:off x="9080309" y="677106"/>
          <a:ext cx="1061947" cy="106194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794" tIns="12700" rIns="82794"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35828" y="832625"/>
        <a:ext cx="750909" cy="750909"/>
      </dsp:txXfrm>
    </dsp:sp>
    <dsp:sp modelId="{8C12675A-AE75-FB4A-B2F3-7084B8767590}">
      <dsp:nvSpPr>
        <dsp:cNvPr id="0" name=""/>
        <dsp:cNvSpPr/>
      </dsp:nvSpPr>
      <dsp:spPr>
        <a:xfrm>
          <a:off x="8347060" y="3862877"/>
          <a:ext cx="2528446"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FFF80-B122-9A45-B0D4-ED88825FE58C}">
      <dsp:nvSpPr>
        <dsp:cNvPr id="0" name=""/>
        <dsp:cNvSpPr/>
      </dsp:nvSpPr>
      <dsp:spPr>
        <a:xfrm>
          <a:off x="1333366" y="2516"/>
          <a:ext cx="5333466" cy="1303561"/>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331105" rIns="103484" bIns="331105" numCol="1" spcCol="1270" anchor="ctr" anchorCtr="0">
          <a:noAutofit/>
        </a:bodyPr>
        <a:lstStyle/>
        <a:p>
          <a:pPr marL="0" lvl="0" indent="0" algn="l" defTabSz="666750">
            <a:lnSpc>
              <a:spcPct val="90000"/>
            </a:lnSpc>
            <a:spcBef>
              <a:spcPct val="0"/>
            </a:spcBef>
            <a:spcAft>
              <a:spcPct val="35000"/>
            </a:spcAft>
            <a:buNone/>
          </a:pPr>
          <a:r>
            <a:rPr lang="en-US" sz="1500" kern="1200"/>
            <a:t>Changing the dynamics of the object or the environment (e.g., making a rigid part flexible)</a:t>
          </a:r>
        </a:p>
      </dsp:txBody>
      <dsp:txXfrm>
        <a:off x="1333366" y="2516"/>
        <a:ext cx="5333466" cy="1303561"/>
      </dsp:txXfrm>
    </dsp:sp>
    <dsp:sp modelId="{C90770D3-18F7-8046-B82D-944BC7E76B5A}">
      <dsp:nvSpPr>
        <dsp:cNvPr id="0" name=""/>
        <dsp:cNvSpPr/>
      </dsp:nvSpPr>
      <dsp:spPr>
        <a:xfrm>
          <a:off x="0" y="2516"/>
          <a:ext cx="1333366" cy="130356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28763" rIns="70557" bIns="128763" numCol="1" spcCol="1270" anchor="ctr" anchorCtr="0">
          <a:noAutofit/>
        </a:bodyPr>
        <a:lstStyle/>
        <a:p>
          <a:pPr marL="0" lvl="0" indent="0" algn="ctr" defTabSz="844550">
            <a:lnSpc>
              <a:spcPct val="90000"/>
            </a:lnSpc>
            <a:spcBef>
              <a:spcPct val="0"/>
            </a:spcBef>
            <a:spcAft>
              <a:spcPct val="35000"/>
            </a:spcAft>
            <a:buNone/>
          </a:pPr>
          <a:r>
            <a:rPr lang="en-US" sz="1900" kern="1200"/>
            <a:t>Changing</a:t>
          </a:r>
        </a:p>
      </dsp:txBody>
      <dsp:txXfrm>
        <a:off x="0" y="2516"/>
        <a:ext cx="1333366" cy="1303561"/>
      </dsp:txXfrm>
    </dsp:sp>
    <dsp:sp modelId="{2521D2CB-4B96-A840-AFCE-31EB3446E8A3}">
      <dsp:nvSpPr>
        <dsp:cNvPr id="0" name=""/>
        <dsp:cNvSpPr/>
      </dsp:nvSpPr>
      <dsp:spPr>
        <a:xfrm>
          <a:off x="1333366" y="1384291"/>
          <a:ext cx="5333466" cy="1303561"/>
        </a:xfrm>
        <a:prstGeom prst="rect">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331105" rIns="103484" bIns="331105" numCol="1" spcCol="1270" anchor="ctr" anchorCtr="0">
          <a:noAutofit/>
        </a:bodyPr>
        <a:lstStyle/>
        <a:p>
          <a:pPr marL="0" lvl="0" indent="0" algn="l" defTabSz="666750">
            <a:lnSpc>
              <a:spcPct val="90000"/>
            </a:lnSpc>
            <a:spcBef>
              <a:spcPct val="0"/>
            </a:spcBef>
            <a:spcAft>
              <a:spcPct val="35000"/>
            </a:spcAft>
            <a:buNone/>
          </a:pPr>
          <a:r>
            <a:rPr lang="en-US" sz="1500" kern="1200"/>
            <a:t>Discarding or recovering parts of an object (e.g., dis- solving a protective case when it is no longer needed)</a:t>
          </a:r>
        </a:p>
      </dsp:txBody>
      <dsp:txXfrm>
        <a:off x="1333366" y="1384291"/>
        <a:ext cx="5333466" cy="1303561"/>
      </dsp:txXfrm>
    </dsp:sp>
    <dsp:sp modelId="{ED3F35B6-4E86-6943-9A78-E3CD0CE5E1F9}">
      <dsp:nvSpPr>
        <dsp:cNvPr id="0" name=""/>
        <dsp:cNvSpPr/>
      </dsp:nvSpPr>
      <dsp:spPr>
        <a:xfrm>
          <a:off x="0" y="1384291"/>
          <a:ext cx="1333366" cy="130356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28763" rIns="70557" bIns="128763" numCol="1" spcCol="1270" anchor="ctr" anchorCtr="0">
          <a:noAutofit/>
        </a:bodyPr>
        <a:lstStyle/>
        <a:p>
          <a:pPr marL="0" lvl="0" indent="0" algn="ctr" defTabSz="844550">
            <a:lnSpc>
              <a:spcPct val="90000"/>
            </a:lnSpc>
            <a:spcBef>
              <a:spcPct val="0"/>
            </a:spcBef>
            <a:spcAft>
              <a:spcPct val="35000"/>
            </a:spcAft>
            <a:buNone/>
          </a:pPr>
          <a:r>
            <a:rPr lang="en-US" sz="1900" kern="1200"/>
            <a:t>Discarding or recovering</a:t>
          </a:r>
        </a:p>
      </dsp:txBody>
      <dsp:txXfrm>
        <a:off x="0" y="1384291"/>
        <a:ext cx="1333366" cy="1303561"/>
      </dsp:txXfrm>
    </dsp:sp>
    <dsp:sp modelId="{79D96A75-96BB-3244-9DEE-FAC2D0CF5DCA}">
      <dsp:nvSpPr>
        <dsp:cNvPr id="0" name=""/>
        <dsp:cNvSpPr/>
      </dsp:nvSpPr>
      <dsp:spPr>
        <a:xfrm>
          <a:off x="1333366" y="2766066"/>
          <a:ext cx="5333466" cy="1303561"/>
        </a:xfrm>
        <a:prstGeom prst="rect">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331105" rIns="103484" bIns="331105" numCol="1" spcCol="1270" anchor="ctr" anchorCtr="0">
          <a:noAutofit/>
        </a:bodyPr>
        <a:lstStyle/>
        <a:p>
          <a:pPr marL="0" lvl="0" indent="0" algn="l" defTabSz="666750">
            <a:lnSpc>
              <a:spcPct val="90000"/>
            </a:lnSpc>
            <a:spcBef>
              <a:spcPct val="0"/>
            </a:spcBef>
            <a:spcAft>
              <a:spcPct val="35000"/>
            </a:spcAft>
            <a:buNone/>
          </a:pPr>
          <a:r>
            <a:rPr lang="en-US" sz="1500" kern="1200"/>
            <a:t>Causing an object to vibrate or oscillate (e.g., transforming a standard knife into an electric knife by introducing oscillating blades)</a:t>
          </a:r>
        </a:p>
      </dsp:txBody>
      <dsp:txXfrm>
        <a:off x="1333366" y="2766066"/>
        <a:ext cx="5333466" cy="1303561"/>
      </dsp:txXfrm>
    </dsp:sp>
    <dsp:sp modelId="{5E9B6BF3-03F2-024D-A6F7-942B5AB08558}">
      <dsp:nvSpPr>
        <dsp:cNvPr id="0" name=""/>
        <dsp:cNvSpPr/>
      </dsp:nvSpPr>
      <dsp:spPr>
        <a:xfrm>
          <a:off x="0" y="2766066"/>
          <a:ext cx="1333366" cy="1303561"/>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28763" rIns="70557" bIns="128763" numCol="1" spcCol="1270" anchor="ctr" anchorCtr="0">
          <a:noAutofit/>
        </a:bodyPr>
        <a:lstStyle/>
        <a:p>
          <a:pPr marL="0" lvl="0" indent="0" algn="ctr" defTabSz="844550">
            <a:lnSpc>
              <a:spcPct val="90000"/>
            </a:lnSpc>
            <a:spcBef>
              <a:spcPct val="0"/>
            </a:spcBef>
            <a:spcAft>
              <a:spcPct val="35000"/>
            </a:spcAft>
            <a:buNone/>
          </a:pPr>
          <a:r>
            <a:rPr lang="en-US" sz="1900" kern="1200"/>
            <a:t>Causing</a:t>
          </a:r>
        </a:p>
      </dsp:txBody>
      <dsp:txXfrm>
        <a:off x="0" y="2766066"/>
        <a:ext cx="1333366" cy="1303561"/>
      </dsp:txXfrm>
    </dsp:sp>
    <dsp:sp modelId="{C4BDBDCA-6F01-854D-8ADD-08F5D2D5D0C1}">
      <dsp:nvSpPr>
        <dsp:cNvPr id="0" name=""/>
        <dsp:cNvSpPr/>
      </dsp:nvSpPr>
      <dsp:spPr>
        <a:xfrm>
          <a:off x="1333366" y="4147841"/>
          <a:ext cx="5333466" cy="1303561"/>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331105" rIns="103484" bIns="331105" numCol="1" spcCol="1270" anchor="ctr" anchorCtr="0">
          <a:noAutofit/>
        </a:bodyPr>
        <a:lstStyle/>
        <a:p>
          <a:pPr marL="0" lvl="0" indent="0" algn="l" defTabSz="666750">
            <a:lnSpc>
              <a:spcPct val="90000"/>
            </a:lnSpc>
            <a:spcBef>
              <a:spcPct val="0"/>
            </a:spcBef>
            <a:spcAft>
              <a:spcPct val="35000"/>
            </a:spcAft>
            <a:buNone/>
          </a:pPr>
          <a:r>
            <a:rPr lang="en-US" sz="1500" kern="1200"/>
            <a:t>Changing the properties of the object (e.g., freezing the chocolate syrup and then molding the bottles around the syrup). </a:t>
          </a:r>
        </a:p>
      </dsp:txBody>
      <dsp:txXfrm>
        <a:off x="1333366" y="4147841"/>
        <a:ext cx="5333466" cy="1303561"/>
      </dsp:txXfrm>
    </dsp:sp>
    <dsp:sp modelId="{DA07ADE2-C381-1D4D-A6D2-1A73499A80D6}">
      <dsp:nvSpPr>
        <dsp:cNvPr id="0" name=""/>
        <dsp:cNvSpPr/>
      </dsp:nvSpPr>
      <dsp:spPr>
        <a:xfrm>
          <a:off x="0" y="4147841"/>
          <a:ext cx="1333366" cy="130356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28763" rIns="70557" bIns="128763" numCol="1" spcCol="1270" anchor="ctr" anchorCtr="0">
          <a:noAutofit/>
        </a:bodyPr>
        <a:lstStyle/>
        <a:p>
          <a:pPr marL="0" lvl="0" indent="0" algn="ctr" defTabSz="844550">
            <a:lnSpc>
              <a:spcPct val="90000"/>
            </a:lnSpc>
            <a:spcBef>
              <a:spcPct val="0"/>
            </a:spcBef>
            <a:spcAft>
              <a:spcPct val="35000"/>
            </a:spcAft>
            <a:buNone/>
          </a:pPr>
          <a:r>
            <a:rPr lang="en-US" sz="1900" kern="1200"/>
            <a:t>Changing</a:t>
          </a:r>
        </a:p>
      </dsp:txBody>
      <dsp:txXfrm>
        <a:off x="0" y="4147841"/>
        <a:ext cx="1333366" cy="1303561"/>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2-20T13:09:16.726"/>
    </inkml:context>
    <inkml:brush xml:id="br0">
      <inkml:brushProperty name="width" value="0.05" units="cm"/>
      <inkml:brushProperty name="height" value="0.05" units="cm"/>
    </inkml:brush>
  </inkml:definitions>
  <inkml:trace contextRef="#ctx0" brushRef="#br0">1 1 24575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2-20T13:09:16.726"/>
    </inkml:context>
    <inkml:brush xml:id="br0">
      <inkml:brushProperty name="width" value="0.05" units="cm"/>
      <inkml:brushProperty name="height" value="0.05" units="cm"/>
    </inkml:brush>
  </inkml:definitions>
  <inkml:trace contextRef="#ctx0" brushRef="#br0">1 1 24575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FBB8289-2644-FFAA-5031-1A13BC02C33E}"/>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E7A6043C-A299-8163-ADE0-EEB17C2CCD4F}"/>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173F2D1-7440-BAA0-C87D-9808DD0728FB}"/>
              </a:ext>
            </a:extLst>
          </p:cNvPr>
          <p:cNvSpPr>
            <a:spLocks noGrp="1" noRot="1" noChangeAspect="1" noChangeArrowheads="1" noTextEdit="1"/>
          </p:cNvSpPr>
          <p:nvPr>
            <p:ph type="sldImg"/>
          </p:nvPr>
        </p:nvSpPr>
        <p:spPr>
          <a:ln/>
        </p:spPr>
      </p:sp>
      <p:sp>
        <p:nvSpPr>
          <p:cNvPr id="23555" name="Rectangle 3">
            <a:extLst>
              <a:ext uri="{FF2B5EF4-FFF2-40B4-BE49-F238E27FC236}">
                <a16:creationId xmlns:a16="http://schemas.microsoft.com/office/drawing/2014/main" id="{A160EA01-BCCC-D5B4-7FBC-A138CAE7CBBE}"/>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92A0BC3-8FDC-0799-8B6F-5E5A1110D54D}"/>
              </a:ext>
            </a:extLst>
          </p:cNvPr>
          <p:cNvSpPr>
            <a:spLocks noGrp="1" noRot="1" noChangeAspect="1" noChangeArrowheads="1" noTextEdit="1"/>
          </p:cNvSpPr>
          <p:nvPr>
            <p:ph type="sldImg"/>
          </p:nvPr>
        </p:nvSpPr>
        <p:spPr>
          <a:ln/>
        </p:spPr>
      </p:sp>
      <p:sp>
        <p:nvSpPr>
          <p:cNvPr id="27651" name="Rectangle 3">
            <a:extLst>
              <a:ext uri="{FF2B5EF4-FFF2-40B4-BE49-F238E27FC236}">
                <a16:creationId xmlns:a16="http://schemas.microsoft.com/office/drawing/2014/main" id="{4C0B4749-82A5-D2FB-0E9E-5BAC32D18FC4}"/>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938B9A3F-DCDA-1B85-9D70-9541222F5EF2}"/>
              </a:ext>
            </a:extLst>
          </p:cNvPr>
          <p:cNvSpPr>
            <a:spLocks noGrp="1" noRot="1" noChangeAspect="1" noChangeArrowheads="1" noTextEdit="1"/>
          </p:cNvSpPr>
          <p:nvPr>
            <p:ph type="sldImg"/>
          </p:nvPr>
        </p:nvSpPr>
        <p:spPr>
          <a:ln/>
        </p:spPr>
      </p:sp>
      <p:sp>
        <p:nvSpPr>
          <p:cNvPr id="29699" name="Rectangle 3">
            <a:extLst>
              <a:ext uri="{FF2B5EF4-FFF2-40B4-BE49-F238E27FC236}">
                <a16:creationId xmlns:a16="http://schemas.microsoft.com/office/drawing/2014/main" id="{B43EF477-A68A-31D5-8375-A0F10B8B7DB8}"/>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468310A-5A0A-3AC9-291C-0D05344CD780}"/>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id="{1023FA49-0010-3631-7F3C-86EE10E16506}"/>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D2B4B543-1EBD-026C-9E4F-48FCF7EA6EC6}"/>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8E3362A4-663C-1439-BB52-38B53E027479}"/>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ar-JO" sz="4000" dirty="0"/>
              <a:t>helicopter skills.: </a:t>
            </a:r>
            <a:r>
              <a:rPr lang="en-US" sz="1800" dirty="0">
                <a:solidFill>
                  <a:srgbClr val="211E1E"/>
                </a:solidFill>
                <a:effectLst/>
                <a:latin typeface="TimesLTStd"/>
              </a:rPr>
              <a:t>the ability to rise above the daily routine to see an issue from a broader perspective and then swoop back down to focus on an area in need of change. </a:t>
            </a:r>
            <a:endParaRPr lang="en-US" dirty="0">
              <a:effectLst/>
            </a:endParaRPr>
          </a:p>
          <a:p>
            <a:endParaRPr lang="ar-JO" altLang="ar-JO"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A664CCA5-E156-94BB-3C82-839D122B7D3C}"/>
              </a:ext>
            </a:extLst>
          </p:cNvPr>
          <p:cNvSpPr>
            <a:spLocks noGrp="1" noRot="1" noChangeAspect="1" noChangeArrowheads="1" noTextEdit="1"/>
          </p:cNvSpPr>
          <p:nvPr>
            <p:ph type="sldImg"/>
          </p:nvPr>
        </p:nvSpPr>
        <p:spPr>
          <a:ln/>
        </p:spPr>
      </p:sp>
      <p:sp>
        <p:nvSpPr>
          <p:cNvPr id="41987" name="Rectangle 3">
            <a:extLst>
              <a:ext uri="{FF2B5EF4-FFF2-40B4-BE49-F238E27FC236}">
                <a16:creationId xmlns:a16="http://schemas.microsoft.com/office/drawing/2014/main" id="{26AA3BF4-BE1E-8A46-0287-37C1546DB269}"/>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BF37B151-A1D1-91E7-1419-C5841CEEB7E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B14D1B62-AAE3-C5BC-1F46-2584D9B0A522}"/>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2A40337-DDC2-20EB-889E-C35E99DBD376}"/>
              </a:ext>
            </a:extLst>
          </p:cNvPr>
          <p:cNvSpPr>
            <a:spLocks noGrp="1" noRot="1" noChangeAspect="1" noChangeArrowheads="1" noTextEdit="1"/>
          </p:cNvSpPr>
          <p:nvPr>
            <p:ph type="sldImg"/>
          </p:nvPr>
        </p:nvSpPr>
        <p:spPr>
          <a:ln/>
        </p:spPr>
      </p:sp>
      <p:sp>
        <p:nvSpPr>
          <p:cNvPr id="53251" name="Rectangle 3">
            <a:extLst>
              <a:ext uri="{FF2B5EF4-FFF2-40B4-BE49-F238E27FC236}">
                <a16:creationId xmlns:a16="http://schemas.microsoft.com/office/drawing/2014/main" id="{262E88DF-7831-310F-841B-9C81A075DBA4}"/>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D30330EB-0263-20BA-F60D-DA5E5378BC19}"/>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F1F8A8B0-D110-4A1E-4246-AF2ABB1BEAF0}"/>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DA6D25E8-4B44-0EA6-D917-FB146B205EEF}"/>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32D62955-4EA0-9BE4-D171-A490EC4334FB}"/>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12BCE85-0E40-4806-A0FE-8E45BFD9D2C9}"/>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9882DBEF-B157-CAAC-ED7A-F8570A5094F2}"/>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fontAlgn="base"/>
            <a:r>
              <a:rPr lang="en-US" b="0" i="0" dirty="0">
                <a:solidFill>
                  <a:srgbClr val="333333"/>
                </a:solidFill>
                <a:effectLst/>
                <a:latin typeface="henderson-bcg-sans"/>
              </a:rPr>
              <a:t>Business model innovation is the art of enhancing advantage and value creation by making simultaneous—and mutually supportive—changes both to an organization’s value proposition to customers and to its underlying operating model. At the value proposition level, these changes can address the choice of target segment, product or service offering, and revenue model. At the operating model level, the focus is on how to drive profitability, competitive advantage, and value creation through these decisions on how to deliver the value proposition:</a:t>
            </a:r>
          </a:p>
          <a:p>
            <a:pPr algn="l" fontAlgn="base">
              <a:buFont typeface="Arial" panose="020B0604020202020204" pitchFamily="34" charset="0"/>
              <a:buChar char="•"/>
            </a:pPr>
            <a:r>
              <a:rPr lang="en-US" b="0" i="0" dirty="0">
                <a:solidFill>
                  <a:srgbClr val="333333"/>
                </a:solidFill>
                <a:effectLst/>
                <a:latin typeface="henderson-bcg-sans"/>
              </a:rPr>
              <a:t>Where to play along the value chain</a:t>
            </a:r>
          </a:p>
          <a:p>
            <a:pPr algn="l" fontAlgn="base">
              <a:buFont typeface="Arial" panose="020B0604020202020204" pitchFamily="34" charset="0"/>
              <a:buChar char="•"/>
            </a:pPr>
            <a:r>
              <a:rPr lang="en-US" b="0" i="0" dirty="0">
                <a:solidFill>
                  <a:srgbClr val="333333"/>
                </a:solidFill>
                <a:effectLst/>
                <a:latin typeface="henderson-bcg-sans"/>
              </a:rPr>
              <a:t>What cost model is needed to ensure attractive returns</a:t>
            </a:r>
          </a:p>
          <a:p>
            <a:pPr algn="l" fontAlgn="base">
              <a:buFont typeface="Arial" panose="020B0604020202020204" pitchFamily="34" charset="0"/>
              <a:buChar char="•"/>
            </a:pPr>
            <a:r>
              <a:rPr lang="en-US" b="0" i="0" dirty="0">
                <a:solidFill>
                  <a:srgbClr val="333333"/>
                </a:solidFill>
                <a:effectLst/>
                <a:latin typeface="henderson-bcg-sans"/>
              </a:rPr>
              <a:t>What organizational structure and capabilities are essential to success</a:t>
            </a:r>
          </a:p>
          <a:p>
            <a:endParaRPr lang="ar-JO" altLang="ar-JO"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61D2260F-802A-9320-9966-20ABABA35DA0}"/>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7E05D698-9B90-F349-ED66-2542AB1241E8}"/>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D4BB08DA-9466-3926-54B8-85A326FF9CBA}"/>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id="{A953D0F3-7C24-72EB-692F-5E080FE94903}"/>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B271514F-319D-5581-804A-01F4028C87F5}"/>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F457F12A-666D-0794-24CC-F695B38D6508}"/>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B271514F-319D-5581-804A-01F4028C87F5}"/>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F457F12A-666D-0794-24CC-F695B38D6508}"/>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extLst>
      <p:ext uri="{BB962C8B-B14F-4D97-AF65-F5344CB8AC3E}">
        <p14:creationId xmlns:p14="http://schemas.microsoft.com/office/powerpoint/2010/main" val="37562361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B271514F-319D-5581-804A-01F4028C87F5}"/>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F457F12A-666D-0794-24CC-F695B38D6508}"/>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extLst>
      <p:ext uri="{BB962C8B-B14F-4D97-AF65-F5344CB8AC3E}">
        <p14:creationId xmlns:p14="http://schemas.microsoft.com/office/powerpoint/2010/main" val="31656044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A"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7728050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4D48F2B2-0BC1-406B-A2D6-6DCDFD2E39DE}"/>
              </a:ext>
            </a:extLst>
          </p:cNvPr>
          <p:cNvSpPr>
            <a:spLocks noGrp="1" noRot="1" noChangeAspect="1" noChangeArrowheads="1" noTextEdit="1"/>
          </p:cNvSpPr>
          <p:nvPr>
            <p:ph type="sldImg"/>
          </p:nvPr>
        </p:nvSpPr>
        <p:spPr>
          <a:ln/>
        </p:spPr>
      </p:sp>
      <p:sp>
        <p:nvSpPr>
          <p:cNvPr id="81923" name="Rectangle 3">
            <a:extLst>
              <a:ext uri="{FF2B5EF4-FFF2-40B4-BE49-F238E27FC236}">
                <a16:creationId xmlns:a16="http://schemas.microsoft.com/office/drawing/2014/main" id="{B9033463-0611-EAE5-EC74-6CEB504CD42E}"/>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4D48F2B2-0BC1-406B-A2D6-6DCDFD2E39DE}"/>
              </a:ext>
            </a:extLst>
          </p:cNvPr>
          <p:cNvSpPr>
            <a:spLocks noGrp="1" noRot="1" noChangeAspect="1" noChangeArrowheads="1" noTextEdit="1"/>
          </p:cNvSpPr>
          <p:nvPr>
            <p:ph type="sldImg"/>
          </p:nvPr>
        </p:nvSpPr>
        <p:spPr>
          <a:ln/>
        </p:spPr>
      </p:sp>
      <p:sp>
        <p:nvSpPr>
          <p:cNvPr id="81923" name="Rectangle 3">
            <a:extLst>
              <a:ext uri="{FF2B5EF4-FFF2-40B4-BE49-F238E27FC236}">
                <a16:creationId xmlns:a16="http://schemas.microsoft.com/office/drawing/2014/main" id="{B9033463-0611-EAE5-EC74-6CEB504CD42E}"/>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extLst>
      <p:ext uri="{BB962C8B-B14F-4D97-AF65-F5344CB8AC3E}">
        <p14:creationId xmlns:p14="http://schemas.microsoft.com/office/powerpoint/2010/main" val="31144578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id="{8F598B4A-CA3D-7E20-5933-71EE371738B9}"/>
              </a:ext>
            </a:extLst>
          </p:cNvPr>
          <p:cNvSpPr>
            <a:spLocks noGrp="1" noRot="1" noChangeAspect="1" noChangeArrowheads="1" noTextEdit="1"/>
          </p:cNvSpPr>
          <p:nvPr>
            <p:ph type="sldImg"/>
          </p:nvPr>
        </p:nvSpPr>
        <p:spPr>
          <a:ln/>
        </p:spPr>
      </p:sp>
      <p:sp>
        <p:nvSpPr>
          <p:cNvPr id="114691" name="Rectangle 3">
            <a:extLst>
              <a:ext uri="{FF2B5EF4-FFF2-40B4-BE49-F238E27FC236}">
                <a16:creationId xmlns:a16="http://schemas.microsoft.com/office/drawing/2014/main" id="{A1AD9ECD-5EDD-6EF2-822A-7BF7D2BA0290}"/>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extLst>
      <p:ext uri="{BB962C8B-B14F-4D97-AF65-F5344CB8AC3E}">
        <p14:creationId xmlns:p14="http://schemas.microsoft.com/office/powerpoint/2010/main" val="4640365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15D6EF8E-952B-6792-3D8C-B4D151B982A8}"/>
              </a:ext>
            </a:extLst>
          </p:cNvPr>
          <p:cNvSpPr>
            <a:spLocks noGrp="1" noRot="1" noChangeAspect="1" noChangeArrowheads="1" noTextEdit="1"/>
          </p:cNvSpPr>
          <p:nvPr>
            <p:ph type="sldImg"/>
          </p:nvPr>
        </p:nvSpPr>
        <p:spPr>
          <a:ln/>
        </p:spPr>
      </p:sp>
      <p:sp>
        <p:nvSpPr>
          <p:cNvPr id="99331" name="Rectangle 3">
            <a:extLst>
              <a:ext uri="{FF2B5EF4-FFF2-40B4-BE49-F238E27FC236}">
                <a16:creationId xmlns:a16="http://schemas.microsoft.com/office/drawing/2014/main" id="{2100B130-432E-D35C-F283-AC09B8F3D7D6}"/>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extLst>
      <p:ext uri="{BB962C8B-B14F-4D97-AF65-F5344CB8AC3E}">
        <p14:creationId xmlns:p14="http://schemas.microsoft.com/office/powerpoint/2010/main" val="15566733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FE1DAF53-DF8B-74B8-AA91-D88DE6A47251}"/>
              </a:ext>
            </a:extLst>
          </p:cNvPr>
          <p:cNvSpPr>
            <a:spLocks noGrp="1" noRot="1" noChangeAspect="1" noChangeArrowheads="1" noTextEdit="1"/>
          </p:cNvSpPr>
          <p:nvPr>
            <p:ph type="sldImg"/>
          </p:nvPr>
        </p:nvSpPr>
        <p:spPr>
          <a:ln/>
        </p:spPr>
      </p:sp>
      <p:sp>
        <p:nvSpPr>
          <p:cNvPr id="93187" name="Rectangle 3">
            <a:extLst>
              <a:ext uri="{FF2B5EF4-FFF2-40B4-BE49-F238E27FC236}">
                <a16:creationId xmlns:a16="http://schemas.microsoft.com/office/drawing/2014/main" id="{97CFE56D-BE18-E9B5-4A62-02C47820AE4D}"/>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A"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5169419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15D6EF8E-952B-6792-3D8C-B4D151B982A8}"/>
              </a:ext>
            </a:extLst>
          </p:cNvPr>
          <p:cNvSpPr>
            <a:spLocks noGrp="1" noRot="1" noChangeAspect="1" noChangeArrowheads="1" noTextEdit="1"/>
          </p:cNvSpPr>
          <p:nvPr>
            <p:ph type="sldImg"/>
          </p:nvPr>
        </p:nvSpPr>
        <p:spPr>
          <a:ln/>
        </p:spPr>
      </p:sp>
      <p:sp>
        <p:nvSpPr>
          <p:cNvPr id="99331" name="Rectangle 3">
            <a:extLst>
              <a:ext uri="{FF2B5EF4-FFF2-40B4-BE49-F238E27FC236}">
                <a16:creationId xmlns:a16="http://schemas.microsoft.com/office/drawing/2014/main" id="{2100B130-432E-D35C-F283-AC09B8F3D7D6}"/>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9A7A6C63-FCB3-B957-0B69-434B56A66AC2}"/>
              </a:ext>
            </a:extLst>
          </p:cNvPr>
          <p:cNvSpPr>
            <a:spLocks noGrp="1" noRot="1" noChangeAspect="1" noChangeArrowheads="1" noTextEdit="1"/>
          </p:cNvSpPr>
          <p:nvPr>
            <p:ph type="sldImg"/>
          </p:nvPr>
        </p:nvSpPr>
        <p:spPr>
          <a:ln/>
        </p:spPr>
      </p:sp>
      <p:sp>
        <p:nvSpPr>
          <p:cNvPr id="104451" name="Rectangle 3">
            <a:extLst>
              <a:ext uri="{FF2B5EF4-FFF2-40B4-BE49-F238E27FC236}">
                <a16:creationId xmlns:a16="http://schemas.microsoft.com/office/drawing/2014/main" id="{405411BD-4A33-52B1-9EFB-408427861CA5}"/>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F5AC9C9C-E042-EC7F-49AD-245AAF08AEA9}"/>
              </a:ext>
            </a:extLst>
          </p:cNvPr>
          <p:cNvSpPr>
            <a:spLocks noGrp="1" noRot="1" noChangeAspect="1" noChangeArrowheads="1" noTextEdit="1"/>
          </p:cNvSpPr>
          <p:nvPr>
            <p:ph type="sldImg"/>
          </p:nvPr>
        </p:nvSpPr>
        <p:spPr>
          <a:ln/>
        </p:spPr>
      </p:sp>
      <p:sp>
        <p:nvSpPr>
          <p:cNvPr id="110595" name="Rectangle 3">
            <a:extLst>
              <a:ext uri="{FF2B5EF4-FFF2-40B4-BE49-F238E27FC236}">
                <a16:creationId xmlns:a16="http://schemas.microsoft.com/office/drawing/2014/main" id="{F95756C9-5FA4-CC97-48C0-DE564D51F6F4}"/>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F5AC9C9C-E042-EC7F-49AD-245AAF08AEA9}"/>
              </a:ext>
            </a:extLst>
          </p:cNvPr>
          <p:cNvSpPr>
            <a:spLocks noGrp="1" noRot="1" noChangeAspect="1" noChangeArrowheads="1" noTextEdit="1"/>
          </p:cNvSpPr>
          <p:nvPr>
            <p:ph type="sldImg"/>
          </p:nvPr>
        </p:nvSpPr>
        <p:spPr>
          <a:ln/>
        </p:spPr>
      </p:sp>
      <p:sp>
        <p:nvSpPr>
          <p:cNvPr id="110595" name="Rectangle 3">
            <a:extLst>
              <a:ext uri="{FF2B5EF4-FFF2-40B4-BE49-F238E27FC236}">
                <a16:creationId xmlns:a16="http://schemas.microsoft.com/office/drawing/2014/main" id="{F95756C9-5FA4-CC97-48C0-DE564D51F6F4}"/>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extLst>
      <p:ext uri="{BB962C8B-B14F-4D97-AF65-F5344CB8AC3E}">
        <p14:creationId xmlns:p14="http://schemas.microsoft.com/office/powerpoint/2010/main" val="37627959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a:extLst>
              <a:ext uri="{FF2B5EF4-FFF2-40B4-BE49-F238E27FC236}">
                <a16:creationId xmlns:a16="http://schemas.microsoft.com/office/drawing/2014/main" id="{893AAEF5-9FFE-D004-4E80-EF10EC3939FD}"/>
              </a:ext>
            </a:extLst>
          </p:cNvPr>
          <p:cNvSpPr>
            <a:spLocks noGrp="1" noRot="1" noChangeAspect="1" noChangeArrowheads="1" noTextEdit="1"/>
          </p:cNvSpPr>
          <p:nvPr>
            <p:ph type="sldImg"/>
          </p:nvPr>
        </p:nvSpPr>
        <p:spPr>
          <a:ln/>
        </p:spPr>
      </p:sp>
      <p:sp>
        <p:nvSpPr>
          <p:cNvPr id="116739" name="Rectangle 3">
            <a:extLst>
              <a:ext uri="{FF2B5EF4-FFF2-40B4-BE49-F238E27FC236}">
                <a16:creationId xmlns:a16="http://schemas.microsoft.com/office/drawing/2014/main" id="{3CEC298E-FA9C-1C12-8D88-58169A772F37}"/>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a:extLst>
              <a:ext uri="{FF2B5EF4-FFF2-40B4-BE49-F238E27FC236}">
                <a16:creationId xmlns:a16="http://schemas.microsoft.com/office/drawing/2014/main" id="{A9823226-F8AA-EE9D-F473-BF5EF2744B4A}"/>
              </a:ext>
            </a:extLst>
          </p:cNvPr>
          <p:cNvSpPr>
            <a:spLocks noGrp="1" noRot="1" noChangeAspect="1" noChangeArrowheads="1" noTextEdit="1"/>
          </p:cNvSpPr>
          <p:nvPr>
            <p:ph type="sldImg"/>
          </p:nvPr>
        </p:nvSpPr>
        <p:spPr>
          <a:ln/>
        </p:spPr>
      </p:sp>
      <p:sp>
        <p:nvSpPr>
          <p:cNvPr id="118787" name="Rectangle 3">
            <a:extLst>
              <a:ext uri="{FF2B5EF4-FFF2-40B4-BE49-F238E27FC236}">
                <a16:creationId xmlns:a16="http://schemas.microsoft.com/office/drawing/2014/main" id="{85A656A6-5803-CC18-43D2-A327D10AC357}"/>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a:extLst>
              <a:ext uri="{FF2B5EF4-FFF2-40B4-BE49-F238E27FC236}">
                <a16:creationId xmlns:a16="http://schemas.microsoft.com/office/drawing/2014/main" id="{243DBB2D-0D22-3880-2079-476C53E5F0AD}"/>
              </a:ext>
            </a:extLst>
          </p:cNvPr>
          <p:cNvSpPr>
            <a:spLocks noGrp="1" noRot="1" noChangeAspect="1" noChangeArrowheads="1" noTextEdit="1"/>
          </p:cNvSpPr>
          <p:nvPr>
            <p:ph type="sldImg"/>
          </p:nvPr>
        </p:nvSpPr>
        <p:spPr>
          <a:ln/>
        </p:spPr>
      </p:sp>
      <p:sp>
        <p:nvSpPr>
          <p:cNvPr id="124931" name="Rectangle 3">
            <a:extLst>
              <a:ext uri="{FF2B5EF4-FFF2-40B4-BE49-F238E27FC236}">
                <a16:creationId xmlns:a16="http://schemas.microsoft.com/office/drawing/2014/main" id="{FB3E0A29-921F-B648-0B28-3A09341081B8}"/>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a:extLst>
              <a:ext uri="{FF2B5EF4-FFF2-40B4-BE49-F238E27FC236}">
                <a16:creationId xmlns:a16="http://schemas.microsoft.com/office/drawing/2014/main" id="{2EA3793A-D45F-ED8D-4C2B-4E669B174F1B}"/>
              </a:ext>
            </a:extLst>
          </p:cNvPr>
          <p:cNvSpPr>
            <a:spLocks noGrp="1" noRot="1" noChangeAspect="1" noChangeArrowheads="1" noTextEdit="1"/>
          </p:cNvSpPr>
          <p:nvPr>
            <p:ph type="sldImg"/>
          </p:nvPr>
        </p:nvSpPr>
        <p:spPr>
          <a:ln/>
        </p:spPr>
      </p:sp>
      <p:sp>
        <p:nvSpPr>
          <p:cNvPr id="132099" name="Rectangle 3">
            <a:extLst>
              <a:ext uri="{FF2B5EF4-FFF2-40B4-BE49-F238E27FC236}">
                <a16:creationId xmlns:a16="http://schemas.microsoft.com/office/drawing/2014/main" id="{5AB97CD4-954B-5C99-6F9F-08469F136457}"/>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ar-JO" altLang="ar-JO"/>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5/13/24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5/13/24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5/13/24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5/13/24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B59912D6-4827-0474-CEA5-5E09AEDE4FB1}"/>
              </a:ext>
            </a:extLst>
          </p:cNvPr>
          <p:cNvSpPr txBox="1"/>
          <p:nvPr userDrawn="1"/>
        </p:nvSpPr>
        <p:spPr>
          <a:xfrm>
            <a:off x="10210800" y="6356350"/>
            <a:ext cx="6217920" cy="369332"/>
          </a:xfrm>
          <a:prstGeom prst="rect">
            <a:avLst/>
          </a:prstGeom>
          <a:noFill/>
        </p:spPr>
        <p:txBody>
          <a:bodyPr wrap="square">
            <a:spAutoFit/>
          </a:bodyPr>
          <a:lstStyle/>
          <a:p>
            <a:r>
              <a:rPr lang="en-US" b="1" dirty="0">
                <a:latin typeface="APPLE CHANCERY" panose="03020702040506060504" pitchFamily="66" charset="-79"/>
                <a:cs typeface="APPLE CHANCERY" panose="03020702040506060504" pitchFamily="66" charset="-79"/>
              </a:rPr>
              <a:t>Thana Ahmed</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5" r:id="rId12"/>
  </p:sldLayoutIdLst>
  <p:txStyles>
    <p:titleStyle>
      <a:lvl1pPr algn="l" defTabSz="914400" rtl="0" eaLnBrk="1" latinLnBrk="0" hangingPunct="1">
        <a:lnSpc>
          <a:spcPct val="90000"/>
        </a:lnSpc>
        <a:spcBef>
          <a:spcPct val="0"/>
        </a:spcBef>
        <a:buNone/>
        <a:defRPr sz="4400" b="1"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3" Type="http://schemas.openxmlformats.org/officeDocument/2006/relationships/diagramData" Target="../diagrams/data1.xml"/><Relationship Id="rId3" Type="http://schemas.openxmlformats.org/officeDocument/2006/relationships/customXml" Target="../ink/ink1.xml"/><Relationship Id="rId12" Type="http://schemas.openxmlformats.org/officeDocument/2006/relationships/image" Target="NULL"/><Relationship Id="rId17" Type="http://schemas.microsoft.com/office/2007/relationships/diagramDrawing" Target="../diagrams/drawing1.xml"/><Relationship Id="rId2" Type="http://schemas.openxmlformats.org/officeDocument/2006/relationships/image" Target="../media/image4.emf"/><Relationship Id="rId16" Type="http://schemas.openxmlformats.org/officeDocument/2006/relationships/diagramColors" Target="../diagrams/colors1.xml"/><Relationship Id="rId1" Type="http://schemas.openxmlformats.org/officeDocument/2006/relationships/slideLayout" Target="../slideLayouts/slideLayout7.xml"/><Relationship Id="rId15" Type="http://schemas.openxmlformats.org/officeDocument/2006/relationships/diagramQuickStyle" Target="../diagrams/quickStyle1.xml"/><Relationship Id="rId1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customXml" Target="../ink/ink2.xml"/><Relationship Id="rId7" Type="http://schemas.openxmlformats.org/officeDocument/2006/relationships/diagramData" Target="../diagrams/data2.xml"/><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NULL"/><Relationship Id="rId11" Type="http://schemas.microsoft.com/office/2007/relationships/diagramDrawing" Target="../diagrams/drawing2.xml"/><Relationship Id="rId10" Type="http://schemas.openxmlformats.org/officeDocument/2006/relationships/diagramColors" Target="../diagrams/colors2.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url=https%3A%2F%2Fwww.vitelglobal.com%2Fblog%2Fthe-rise-of-entrepreneurship-in-usa%2F&amp;psig=AOvVaw1JMDpxI62TOpF1uHLMG31H&amp;ust=1714375052817000&amp;source=images&amp;cd=vfe&amp;opi=89978449&amp;ved=0CBIQjRxqFwoTCOip6_Ku5IUDFQAAAAAdAAAAABA6"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5.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0"/>
            <a:ext cx="12192000" cy="6856476"/>
          </a:xfrm>
          <a:prstGeom prst="rect">
            <a:avLst/>
          </a:prstGeom>
        </p:spPr>
      </p:pic>
      <p:sp>
        <p:nvSpPr>
          <p:cNvPr id="14" name="Parallelogram 13"/>
          <p:cNvSpPr/>
          <p:nvPr/>
        </p:nvSpPr>
        <p:spPr>
          <a:xfrm rot="16200000" flipV="1">
            <a:off x="-1352018" y="4394302"/>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3" name="TextBox 2">
            <a:extLst>
              <a:ext uri="{FF2B5EF4-FFF2-40B4-BE49-F238E27FC236}">
                <a16:creationId xmlns:a16="http://schemas.microsoft.com/office/drawing/2014/main" id="{EE5C7B68-C909-C131-66C0-5E72CD335212}"/>
              </a:ext>
            </a:extLst>
          </p:cNvPr>
          <p:cNvSpPr txBox="1"/>
          <p:nvPr/>
        </p:nvSpPr>
        <p:spPr>
          <a:xfrm>
            <a:off x="474133" y="715791"/>
            <a:ext cx="5037341"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Entrepreneurship</a:t>
            </a:r>
          </a:p>
          <a:p>
            <a:r>
              <a:rPr lang="en-US" sz="2800" dirty="0">
                <a:solidFill>
                  <a:srgbClr val="24A9E1"/>
                </a:solidFill>
                <a:latin typeface="Tajawal Medium" panose="00000600000000000000" pitchFamily="2" charset="-78"/>
                <a:cs typeface="Tajawal Medium" panose="00000600000000000000" pitchFamily="2" charset="-78"/>
              </a:rPr>
              <a:t>Prepared by Dr. Thana Ahmed</a:t>
            </a:r>
          </a:p>
          <a:p>
            <a:r>
              <a:rPr lang="en-US" sz="2800" dirty="0">
                <a:solidFill>
                  <a:srgbClr val="FF9518"/>
                </a:solidFill>
                <a:latin typeface="Tajawal Medium" panose="00000600000000000000" pitchFamily="2" charset="-78"/>
                <a:cs typeface="Tajawal Medium" panose="00000600000000000000" pitchFamily="2" charset="-78"/>
              </a:rPr>
              <a:t>Lecture 2</a:t>
            </a:r>
          </a:p>
        </p:txBody>
      </p:sp>
      <p:sp>
        <p:nvSpPr>
          <p:cNvPr id="4" name="TextBox 3">
            <a:extLst>
              <a:ext uri="{FF2B5EF4-FFF2-40B4-BE49-F238E27FC236}">
                <a16:creationId xmlns:a16="http://schemas.microsoft.com/office/drawing/2014/main" id="{638F966C-0CB5-77DA-1727-815F2750B763}"/>
              </a:ext>
            </a:extLst>
          </p:cNvPr>
          <p:cNvSpPr txBox="1"/>
          <p:nvPr/>
        </p:nvSpPr>
        <p:spPr>
          <a:xfrm>
            <a:off x="1934817" y="2419432"/>
            <a:ext cx="8309113" cy="2062103"/>
          </a:xfrm>
          <a:prstGeom prst="rect">
            <a:avLst/>
          </a:prstGeom>
          <a:solidFill>
            <a:srgbClr val="203E5F">
              <a:alpha val="83339"/>
            </a:srgbClr>
          </a:solidFill>
        </p:spPr>
        <p:txBody>
          <a:bodyPr wrap="square">
            <a:spAutoFit/>
          </a:bodyPr>
          <a:lstStyle/>
          <a:p>
            <a:pPr eaLnBrk="1" hangingPunct="1"/>
            <a:r>
              <a:rPr lang="en-US" altLang="ar-JO" sz="4800" dirty="0">
                <a:solidFill>
                  <a:schemeClr val="bg1"/>
                </a:solidFill>
                <a:latin typeface="David" panose="020E0502060401010101" pitchFamily="34" charset="-79"/>
              </a:rPr>
              <a:t>Inside the Entrepreneurial Mind: </a:t>
            </a:r>
          </a:p>
          <a:p>
            <a:pPr eaLnBrk="1" hangingPunct="1"/>
            <a:r>
              <a:rPr lang="en-US" altLang="ar-JO" sz="4800" dirty="0">
                <a:solidFill>
                  <a:schemeClr val="bg1"/>
                </a:solidFill>
                <a:latin typeface="David" panose="020E0502060401010101" pitchFamily="34" charset="-79"/>
              </a:rPr>
              <a:t>From Ideas to Reality</a:t>
            </a:r>
          </a:p>
          <a:p>
            <a:pPr algn="r" eaLnBrk="1" hangingPunct="1"/>
            <a:r>
              <a:rPr lang="en-US" altLang="ar-JO" sz="3200" dirty="0">
                <a:solidFill>
                  <a:schemeClr val="accent2"/>
                </a:solidFill>
                <a:latin typeface="David" panose="020E0502060401010101" pitchFamily="34" charset="-79"/>
              </a:rPr>
              <a:t>Thana Ahmed</a:t>
            </a:r>
          </a:p>
        </p:txBody>
      </p:sp>
      <p:sp>
        <p:nvSpPr>
          <p:cNvPr id="2" name="Right Triangle 1"/>
          <p:cNvSpPr/>
          <p:nvPr/>
        </p:nvSpPr>
        <p:spPr>
          <a:xfrm flipH="1">
            <a:off x="6512645" y="3153101"/>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Tree>
    <p:extLst>
      <p:ext uri="{BB962C8B-B14F-4D97-AF65-F5344CB8AC3E}">
        <p14:creationId xmlns:p14="http://schemas.microsoft.com/office/powerpoint/2010/main" val="619461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sp>
        <p:nvSpPr>
          <p:cNvPr id="7" name="TextBox 6"/>
          <p:cNvSpPr txBox="1"/>
          <p:nvPr/>
        </p:nvSpPr>
        <p:spPr>
          <a:xfrm>
            <a:off x="3038684" y="500553"/>
            <a:ext cx="6315062" cy="1015663"/>
          </a:xfrm>
          <a:prstGeom prst="rect">
            <a:avLst/>
          </a:prstGeom>
          <a:noFill/>
        </p:spPr>
        <p:txBody>
          <a:bodyPr wrap="none" rtlCol="0">
            <a:spAutoFit/>
          </a:bodyPr>
          <a:lstStyle/>
          <a:p>
            <a:r>
              <a:rPr lang="en-US" altLang="en-US" sz="6000" dirty="0">
                <a:solidFill>
                  <a:schemeClr val="tx2"/>
                </a:solidFill>
                <a:ea typeface="+mj-ea"/>
                <a:cs typeface="+mj-cs"/>
              </a:rPr>
              <a:t>Learning Objectives</a:t>
            </a:r>
            <a:endParaRPr lang="en-US" sz="2800" dirty="0">
              <a:solidFill>
                <a:schemeClr val="tx2"/>
              </a:solidFill>
              <a:latin typeface="Tajawal Medium" panose="00000600000000000000" pitchFamily="2" charset="-78"/>
              <a:cs typeface="Tajawal Medium" panose="00000600000000000000" pitchFamily="2" charset="-78"/>
            </a:endParaRPr>
          </a:p>
        </p:txBody>
      </p:sp>
      <mc:AlternateContent xmlns:mc="http://schemas.openxmlformats.org/markup-compatibility/2006" xmlns:p14="http://schemas.microsoft.com/office/powerpoint/2010/main">
        <mc:Choice Requires="p14">
          <p:contentPart p14:bwMode="auto" r:id="rId3">
            <p14:nvContentPartPr>
              <p14:cNvPr id="21" name="Ink 20">
                <a:extLst>
                  <a:ext uri="{FF2B5EF4-FFF2-40B4-BE49-F238E27FC236}">
                    <a16:creationId xmlns:a16="http://schemas.microsoft.com/office/drawing/2014/main" id="{2C93107E-2C13-4F85-8124-1E4164EB2B3F}"/>
                  </a:ext>
                </a:extLst>
              </p14:cNvPr>
              <p14:cNvContentPartPr/>
              <p14:nvPr/>
            </p14:nvContentPartPr>
            <p14:xfrm>
              <a:off x="3165485" y="4312338"/>
              <a:ext cx="360" cy="360"/>
            </p14:xfrm>
          </p:contentPart>
        </mc:Choice>
        <mc:Fallback xmlns="">
          <p:pic>
            <p:nvPicPr>
              <p:cNvPr id="21" name="Ink 20">
                <a:extLst>
                  <a:ext uri="{FF2B5EF4-FFF2-40B4-BE49-F238E27FC236}">
                    <a16:creationId xmlns:a16="http://schemas.microsoft.com/office/drawing/2014/main" id="{2C93107E-2C13-4F85-8124-1E4164EB2B3F}"/>
                  </a:ext>
                </a:extLst>
              </p:cNvPr>
              <p:cNvPicPr/>
              <p:nvPr/>
            </p:nvPicPr>
            <p:blipFill>
              <a:blip r:embed="rId12"/>
              <a:stretch>
                <a:fillRect/>
              </a:stretch>
            </p:blipFill>
            <p:spPr>
              <a:xfrm>
                <a:off x="3156845" y="4303698"/>
                <a:ext cx="18000" cy="18000"/>
              </a:xfrm>
              <a:prstGeom prst="rect">
                <a:avLst/>
              </a:prstGeom>
            </p:spPr>
          </p:pic>
        </mc:Fallback>
      </mc:AlternateContent>
      <p:graphicFrame>
        <p:nvGraphicFramePr>
          <p:cNvPr id="25" name="TextBox 8">
            <a:extLst>
              <a:ext uri="{FF2B5EF4-FFF2-40B4-BE49-F238E27FC236}">
                <a16:creationId xmlns:a16="http://schemas.microsoft.com/office/drawing/2014/main" id="{39B463CC-5BF9-D7A8-3182-E65059407DA3}"/>
              </a:ext>
            </a:extLst>
          </p:cNvPr>
          <p:cNvGraphicFramePr/>
          <p:nvPr/>
        </p:nvGraphicFramePr>
        <p:xfrm>
          <a:off x="130614" y="1190831"/>
          <a:ext cx="11859456" cy="5152819"/>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 name="Slide Number Placeholder 1">
            <a:extLst>
              <a:ext uri="{FF2B5EF4-FFF2-40B4-BE49-F238E27FC236}">
                <a16:creationId xmlns:a16="http://schemas.microsoft.com/office/drawing/2014/main" id="{3434CF6C-EA3C-87D1-4ED9-752A4DBB3AD7}"/>
              </a:ext>
            </a:extLst>
          </p:cNvPr>
          <p:cNvSpPr>
            <a:spLocks noGrp="1"/>
          </p:cNvSpPr>
          <p:nvPr>
            <p:ph type="sldNum" sz="quarter" idx="12"/>
          </p:nvPr>
        </p:nvSpPr>
        <p:spPr/>
        <p:txBody>
          <a:bodyPr/>
          <a:lstStyle/>
          <a:p>
            <a:fld id="{FDED41F8-FC0F-4085-8150-313B6CF05213}" type="slidenum">
              <a:rPr lang="en-US" smtClean="0"/>
              <a:t>2</a:t>
            </a:fld>
            <a:endParaRPr lang="en-US"/>
          </a:p>
        </p:txBody>
      </p:sp>
    </p:spTree>
    <p:extLst>
      <p:ext uri="{BB962C8B-B14F-4D97-AF65-F5344CB8AC3E}">
        <p14:creationId xmlns:p14="http://schemas.microsoft.com/office/powerpoint/2010/main" val="3822329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sp>
        <p:nvSpPr>
          <p:cNvPr id="7" name="TextBox 6"/>
          <p:cNvSpPr txBox="1"/>
          <p:nvPr/>
        </p:nvSpPr>
        <p:spPr>
          <a:xfrm>
            <a:off x="2650377" y="297268"/>
            <a:ext cx="6315062" cy="1015663"/>
          </a:xfrm>
          <a:prstGeom prst="rect">
            <a:avLst/>
          </a:prstGeom>
          <a:noFill/>
        </p:spPr>
        <p:txBody>
          <a:bodyPr wrap="none" rtlCol="0">
            <a:spAutoFit/>
          </a:bodyPr>
          <a:lstStyle/>
          <a:p>
            <a:r>
              <a:rPr lang="en-US" altLang="en-US" sz="6000" dirty="0">
                <a:solidFill>
                  <a:schemeClr val="tx2"/>
                </a:solidFill>
                <a:ea typeface="+mj-ea"/>
                <a:cs typeface="+mj-cs"/>
              </a:rPr>
              <a:t>Learning Objectives</a:t>
            </a:r>
            <a:endParaRPr lang="en-US" sz="2800" dirty="0">
              <a:solidFill>
                <a:schemeClr val="tx2"/>
              </a:solidFill>
              <a:latin typeface="Tajawal Medium" panose="00000600000000000000" pitchFamily="2" charset="-78"/>
              <a:cs typeface="Tajawal Medium" panose="00000600000000000000" pitchFamily="2" charset="-78"/>
            </a:endParaRPr>
          </a:p>
        </p:txBody>
      </p:sp>
      <mc:AlternateContent xmlns:mc="http://schemas.openxmlformats.org/markup-compatibility/2006" xmlns:p14="http://schemas.microsoft.com/office/powerpoint/2010/main">
        <mc:Choice Requires="p14">
          <p:contentPart p14:bwMode="auto" r:id="rId3">
            <p14:nvContentPartPr>
              <p14:cNvPr id="21" name="Ink 20">
                <a:extLst>
                  <a:ext uri="{FF2B5EF4-FFF2-40B4-BE49-F238E27FC236}">
                    <a16:creationId xmlns:a16="http://schemas.microsoft.com/office/drawing/2014/main" id="{2C93107E-2C13-4F85-8124-1E4164EB2B3F}"/>
                  </a:ext>
                </a:extLst>
              </p14:cNvPr>
              <p14:cNvContentPartPr/>
              <p14:nvPr/>
            </p14:nvContentPartPr>
            <p14:xfrm>
              <a:off x="3165485" y="4312338"/>
              <a:ext cx="360" cy="360"/>
            </p14:xfrm>
          </p:contentPart>
        </mc:Choice>
        <mc:Fallback xmlns="">
          <p:pic>
            <p:nvPicPr>
              <p:cNvPr id="21" name="Ink 20">
                <a:extLst>
                  <a:ext uri="{FF2B5EF4-FFF2-40B4-BE49-F238E27FC236}">
                    <a16:creationId xmlns:a16="http://schemas.microsoft.com/office/drawing/2014/main" id="{2C93107E-2C13-4F85-8124-1E4164EB2B3F}"/>
                  </a:ext>
                </a:extLst>
              </p:cNvPr>
              <p:cNvPicPr/>
              <p:nvPr/>
            </p:nvPicPr>
            <p:blipFill>
              <a:blip r:embed="rId6"/>
              <a:stretch>
                <a:fillRect/>
              </a:stretch>
            </p:blipFill>
            <p:spPr>
              <a:xfrm>
                <a:off x="3156485" y="4303338"/>
                <a:ext cx="18000" cy="18000"/>
              </a:xfrm>
              <a:prstGeom prst="rect">
                <a:avLst/>
              </a:prstGeom>
            </p:spPr>
          </p:pic>
        </mc:Fallback>
      </mc:AlternateContent>
      <p:graphicFrame>
        <p:nvGraphicFramePr>
          <p:cNvPr id="23" name="TextBox 8">
            <a:extLst>
              <a:ext uri="{FF2B5EF4-FFF2-40B4-BE49-F238E27FC236}">
                <a16:creationId xmlns:a16="http://schemas.microsoft.com/office/drawing/2014/main" id="{88DAA724-763E-7C49-B3FC-B72A95BF230D}"/>
              </a:ext>
            </a:extLst>
          </p:cNvPr>
          <p:cNvGraphicFramePr/>
          <p:nvPr/>
        </p:nvGraphicFramePr>
        <p:xfrm>
          <a:off x="917066" y="1691640"/>
          <a:ext cx="10878694" cy="418607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extBox 1">
            <a:extLst>
              <a:ext uri="{FF2B5EF4-FFF2-40B4-BE49-F238E27FC236}">
                <a16:creationId xmlns:a16="http://schemas.microsoft.com/office/drawing/2014/main" id="{1A047678-6225-3E03-FE9D-DCADD3D6283D}"/>
              </a:ext>
            </a:extLst>
          </p:cNvPr>
          <p:cNvSpPr txBox="1"/>
          <p:nvPr/>
        </p:nvSpPr>
        <p:spPr>
          <a:xfrm>
            <a:off x="1824972" y="2493569"/>
            <a:ext cx="398985" cy="769441"/>
          </a:xfrm>
          <a:prstGeom prst="rect">
            <a:avLst/>
          </a:prstGeom>
          <a:solidFill>
            <a:schemeClr val="accent1"/>
          </a:solidFill>
        </p:spPr>
        <p:txBody>
          <a:bodyPr wrap="square" rtlCol="0">
            <a:spAutoFit/>
          </a:bodyPr>
          <a:lstStyle/>
          <a:p>
            <a:r>
              <a:rPr lang="en-SA" sz="4400" dirty="0">
                <a:solidFill>
                  <a:schemeClr val="bg1"/>
                </a:solidFill>
              </a:rPr>
              <a:t>5</a:t>
            </a:r>
          </a:p>
        </p:txBody>
      </p:sp>
      <p:sp>
        <p:nvSpPr>
          <p:cNvPr id="3" name="TextBox 2">
            <a:extLst>
              <a:ext uri="{FF2B5EF4-FFF2-40B4-BE49-F238E27FC236}">
                <a16:creationId xmlns:a16="http://schemas.microsoft.com/office/drawing/2014/main" id="{CF3ABC82-33F2-C0AB-A93C-8E6933C4550E}"/>
              </a:ext>
            </a:extLst>
          </p:cNvPr>
          <p:cNvSpPr txBox="1"/>
          <p:nvPr/>
        </p:nvSpPr>
        <p:spPr>
          <a:xfrm>
            <a:off x="4743890" y="2501647"/>
            <a:ext cx="398985" cy="769441"/>
          </a:xfrm>
          <a:prstGeom prst="rect">
            <a:avLst/>
          </a:prstGeom>
          <a:solidFill>
            <a:schemeClr val="accent1"/>
          </a:solidFill>
        </p:spPr>
        <p:txBody>
          <a:bodyPr wrap="square" rtlCol="0">
            <a:spAutoFit/>
          </a:bodyPr>
          <a:lstStyle/>
          <a:p>
            <a:r>
              <a:rPr lang="en-SA" sz="4400" dirty="0">
                <a:solidFill>
                  <a:schemeClr val="bg1"/>
                </a:solidFill>
              </a:rPr>
              <a:t>6</a:t>
            </a:r>
          </a:p>
        </p:txBody>
      </p:sp>
      <p:sp>
        <p:nvSpPr>
          <p:cNvPr id="10" name="TextBox 9">
            <a:extLst>
              <a:ext uri="{FF2B5EF4-FFF2-40B4-BE49-F238E27FC236}">
                <a16:creationId xmlns:a16="http://schemas.microsoft.com/office/drawing/2014/main" id="{6A812D00-7B19-AC9D-DEA7-09BC7F54B2F4}"/>
              </a:ext>
            </a:extLst>
          </p:cNvPr>
          <p:cNvSpPr txBox="1"/>
          <p:nvPr/>
        </p:nvSpPr>
        <p:spPr>
          <a:xfrm>
            <a:off x="7518698" y="2475113"/>
            <a:ext cx="398985" cy="769441"/>
          </a:xfrm>
          <a:prstGeom prst="rect">
            <a:avLst/>
          </a:prstGeom>
          <a:solidFill>
            <a:schemeClr val="accent1"/>
          </a:solidFill>
        </p:spPr>
        <p:txBody>
          <a:bodyPr wrap="square" rtlCol="0">
            <a:spAutoFit/>
          </a:bodyPr>
          <a:lstStyle/>
          <a:p>
            <a:r>
              <a:rPr lang="en-SA" sz="4400" dirty="0">
                <a:solidFill>
                  <a:schemeClr val="bg1"/>
                </a:solidFill>
              </a:rPr>
              <a:t>7</a:t>
            </a:r>
          </a:p>
        </p:txBody>
      </p:sp>
      <p:sp>
        <p:nvSpPr>
          <p:cNvPr id="11" name="TextBox 10">
            <a:extLst>
              <a:ext uri="{FF2B5EF4-FFF2-40B4-BE49-F238E27FC236}">
                <a16:creationId xmlns:a16="http://schemas.microsoft.com/office/drawing/2014/main" id="{AF56D733-E1CD-CFB8-0FC5-ED5ABD1878CD}"/>
              </a:ext>
            </a:extLst>
          </p:cNvPr>
          <p:cNvSpPr txBox="1"/>
          <p:nvPr/>
        </p:nvSpPr>
        <p:spPr>
          <a:xfrm>
            <a:off x="10292385" y="2472493"/>
            <a:ext cx="398985" cy="769441"/>
          </a:xfrm>
          <a:prstGeom prst="rect">
            <a:avLst/>
          </a:prstGeom>
          <a:solidFill>
            <a:schemeClr val="accent1"/>
          </a:solidFill>
        </p:spPr>
        <p:txBody>
          <a:bodyPr wrap="square" rtlCol="0">
            <a:spAutoFit/>
          </a:bodyPr>
          <a:lstStyle/>
          <a:p>
            <a:r>
              <a:rPr lang="en-SA" sz="4400" dirty="0">
                <a:solidFill>
                  <a:schemeClr val="bg1"/>
                </a:solidFill>
              </a:rPr>
              <a:t>8</a:t>
            </a:r>
          </a:p>
        </p:txBody>
      </p:sp>
      <p:sp>
        <p:nvSpPr>
          <p:cNvPr id="9" name="Slide Number Placeholder 8">
            <a:extLst>
              <a:ext uri="{FF2B5EF4-FFF2-40B4-BE49-F238E27FC236}">
                <a16:creationId xmlns:a16="http://schemas.microsoft.com/office/drawing/2014/main" id="{70F7CEF6-3B76-CEF2-13B9-8FB2B8BDAAB8}"/>
              </a:ext>
            </a:extLst>
          </p:cNvPr>
          <p:cNvSpPr>
            <a:spLocks noGrp="1"/>
          </p:cNvSpPr>
          <p:nvPr>
            <p:ph type="sldNum" sz="quarter" idx="12"/>
          </p:nvPr>
        </p:nvSpPr>
        <p:spPr/>
        <p:txBody>
          <a:bodyPr/>
          <a:lstStyle/>
          <a:p>
            <a:fld id="{FDED41F8-FC0F-4085-8150-313B6CF05213}" type="slidenum">
              <a:rPr lang="en-US" smtClean="0"/>
              <a:t>3</a:t>
            </a:fld>
            <a:endParaRPr lang="en-US"/>
          </a:p>
        </p:txBody>
      </p:sp>
    </p:spTree>
    <p:extLst>
      <p:ext uri="{BB962C8B-B14F-4D97-AF65-F5344CB8AC3E}">
        <p14:creationId xmlns:p14="http://schemas.microsoft.com/office/powerpoint/2010/main" val="2523833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1028" name="Picture 4" descr="REASONS FOR THE RISE OF ENTREPRENEURSHIP IN USA">
            <a:hlinkClick r:id="rId3"/>
            <a:extLst>
              <a:ext uri="{FF2B5EF4-FFF2-40B4-BE49-F238E27FC236}">
                <a16:creationId xmlns:a16="http://schemas.microsoft.com/office/drawing/2014/main" id="{24E948ED-9B85-5BEC-3B62-93251240974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3466" r="18523" b="1"/>
          <a:stretch/>
        </p:blipFill>
        <p:spPr bwMode="auto">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14A3D276-28DE-834D-0E9A-44320C992A74}"/>
              </a:ext>
            </a:extLst>
          </p:cNvPr>
          <p:cNvSpPr>
            <a:spLocks noGrp="1"/>
          </p:cNvSpPr>
          <p:nvPr>
            <p:ph type="sldNum" sz="quarter" idx="12"/>
          </p:nvPr>
        </p:nvSpPr>
        <p:spPr>
          <a:xfrm>
            <a:off x="481013" y="6356350"/>
            <a:ext cx="685800" cy="365125"/>
          </a:xfrm>
        </p:spPr>
        <p:txBody>
          <a:bodyPr>
            <a:normAutofit/>
          </a:bodyPr>
          <a:lstStyle/>
          <a:p>
            <a:pPr algn="l">
              <a:spcAft>
                <a:spcPts val="600"/>
              </a:spcAft>
            </a:pPr>
            <a:fld id="{FDED41F8-FC0F-4085-8150-313B6CF05213}" type="slidenum">
              <a:rPr lang="en-US">
                <a:solidFill>
                  <a:srgbClr val="FFFFFF"/>
                </a:solidFill>
              </a:rPr>
              <a:pPr algn="l">
                <a:spcAft>
                  <a:spcPts val="600"/>
                </a:spcAft>
              </a:pPr>
              <a:t>4</a:t>
            </a:fld>
            <a:endParaRPr lang="en-US">
              <a:solidFill>
                <a:srgbClr val="FFFFFF"/>
              </a:solidFill>
            </a:endParaRPr>
          </a:p>
        </p:txBody>
      </p:sp>
      <p:sp>
        <p:nvSpPr>
          <p:cNvPr id="78851" name="Rectangle 3">
            <a:extLst>
              <a:ext uri="{FF2B5EF4-FFF2-40B4-BE49-F238E27FC236}">
                <a16:creationId xmlns:a16="http://schemas.microsoft.com/office/drawing/2014/main" id="{555E65A5-2849-9278-ECEA-CAB90017CE04}"/>
              </a:ext>
            </a:extLst>
          </p:cNvPr>
          <p:cNvSpPr>
            <a:spLocks noGrp="1" noChangeArrowheads="1"/>
          </p:cNvSpPr>
          <p:nvPr>
            <p:ph idx="1"/>
          </p:nvPr>
        </p:nvSpPr>
        <p:spPr>
          <a:xfrm>
            <a:off x="6341534" y="773112"/>
            <a:ext cx="5291663" cy="3752849"/>
          </a:xfrm>
        </p:spPr>
        <p:txBody>
          <a:bodyPr>
            <a:noAutofit/>
          </a:bodyPr>
          <a:lstStyle/>
          <a:p>
            <a:pPr eaLnBrk="1" hangingPunct="1">
              <a:lnSpc>
                <a:spcPct val="100000"/>
              </a:lnSpc>
              <a:spcBef>
                <a:spcPct val="60000"/>
              </a:spcBef>
            </a:pPr>
            <a:r>
              <a:rPr lang="en-US" altLang="ar-JO" sz="3200" b="1" dirty="0"/>
              <a:t>Entrepreneurship</a:t>
            </a:r>
            <a:r>
              <a:rPr lang="en-US" altLang="ar-JO" sz="3200" dirty="0"/>
              <a:t>: The result of a disciplined, systematic process of applying creativity and innovation to the needs and opportunities in the marketplace.  </a:t>
            </a:r>
          </a:p>
          <a:p>
            <a:pPr eaLnBrk="1" hangingPunct="1">
              <a:lnSpc>
                <a:spcPct val="100000"/>
              </a:lnSpc>
              <a:spcBef>
                <a:spcPct val="60000"/>
              </a:spcBef>
            </a:pPr>
            <a:r>
              <a:rPr lang="en-US" altLang="ar-JO" sz="3200" dirty="0"/>
              <a:t>Entrepreneurs connect their creative ideas with the purposeful action and structure of a business.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B10A197-F214-99AB-6F70-826C55311AAC}"/>
              </a:ext>
            </a:extLst>
          </p:cNvPr>
          <p:cNvSpPr txBox="1"/>
          <p:nvPr/>
        </p:nvSpPr>
        <p:spPr>
          <a:xfrm>
            <a:off x="2367419" y="103432"/>
            <a:ext cx="8217074" cy="923330"/>
          </a:xfrm>
          <a:prstGeom prst="rect">
            <a:avLst/>
          </a:prstGeom>
          <a:noFill/>
        </p:spPr>
        <p:txBody>
          <a:bodyPr wrap="square">
            <a:spAutoFit/>
          </a:bodyPr>
          <a:lstStyle/>
          <a:p>
            <a:r>
              <a:rPr lang="en-US" altLang="en-US" sz="5400" b="1" dirty="0">
                <a:solidFill>
                  <a:srgbClr val="203E5F"/>
                </a:solidFill>
                <a:latin typeface="+mn-lt"/>
                <a:ea typeface="+mj-ea"/>
                <a:cs typeface="+mj-cs"/>
              </a:rPr>
              <a:t>Creativity </a:t>
            </a:r>
            <a:r>
              <a:rPr lang="en-US" altLang="en-US" sz="5400" b="1" dirty="0">
                <a:solidFill>
                  <a:srgbClr val="203E5F"/>
                </a:solidFill>
                <a:ea typeface="+mj-ea"/>
                <a:cs typeface="+mj-cs"/>
              </a:rPr>
              <a:t>vs.</a:t>
            </a:r>
            <a:r>
              <a:rPr lang="en-US" altLang="en-US" sz="5400" b="1" dirty="0">
                <a:solidFill>
                  <a:srgbClr val="203E5F"/>
                </a:solidFill>
                <a:latin typeface="+mn-lt"/>
                <a:ea typeface="+mj-ea"/>
                <a:cs typeface="+mj-cs"/>
              </a:rPr>
              <a:t> Innovation </a:t>
            </a:r>
            <a:endParaRPr lang="en-SA" sz="5400" dirty="0"/>
          </a:p>
        </p:txBody>
      </p:sp>
      <p:pic>
        <p:nvPicPr>
          <p:cNvPr id="1026" name="Picture 2" descr="Difference Between Creativity And Innovation (with Example, 50% OFF">
            <a:extLst>
              <a:ext uri="{FF2B5EF4-FFF2-40B4-BE49-F238E27FC236}">
                <a16:creationId xmlns:a16="http://schemas.microsoft.com/office/drawing/2014/main" id="{CF9C68C9-818D-C65F-89AD-999D9A3304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2082" y="1265128"/>
            <a:ext cx="9695145" cy="5592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3196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00" name="Rectangle 2">
            <a:extLst>
              <a:ext uri="{FF2B5EF4-FFF2-40B4-BE49-F238E27FC236}">
                <a16:creationId xmlns:a16="http://schemas.microsoft.com/office/drawing/2014/main" id="{207057FC-0185-9DE9-1589-3EB16A48F6BC}"/>
              </a:ext>
            </a:extLst>
          </p:cNvPr>
          <p:cNvSpPr>
            <a:spLocks noGrp="1" noRot="1" noChangeArrowheads="1"/>
          </p:cNvSpPr>
          <p:nvPr>
            <p:ph type="title"/>
          </p:nvPr>
        </p:nvSpPr>
        <p:spPr>
          <a:xfrm>
            <a:off x="3140909" y="504579"/>
            <a:ext cx="6561551" cy="1023706"/>
          </a:xfrm>
        </p:spPr>
        <p:txBody>
          <a:bodyPr>
            <a:noAutofit/>
          </a:bodyPr>
          <a:lstStyle/>
          <a:p>
            <a:pPr eaLnBrk="1" hangingPunct="1">
              <a:defRPr/>
            </a:pPr>
            <a:br>
              <a:rPr lang="en-US" altLang="en-US" sz="4000" b="1" dirty="0">
                <a:solidFill>
                  <a:srgbClr val="203E5F"/>
                </a:solidFill>
                <a:latin typeface="+mn-lt"/>
              </a:rPr>
            </a:br>
            <a:r>
              <a:rPr lang="en-US" altLang="en-US" sz="4000" b="1" dirty="0">
                <a:solidFill>
                  <a:srgbClr val="203E5F"/>
                </a:solidFill>
                <a:latin typeface="+mn-lt"/>
                <a:ea typeface="+mj-ea"/>
                <a:cs typeface="+mj-cs"/>
              </a:rPr>
              <a:t>Creativity and Innovation </a:t>
            </a:r>
            <a:br>
              <a:rPr lang="en-US" altLang="en-US" sz="4000" b="1" dirty="0">
                <a:solidFill>
                  <a:srgbClr val="203E5F"/>
                </a:solidFill>
                <a:latin typeface="+mn-lt"/>
              </a:rPr>
            </a:br>
            <a:endParaRPr lang="en-US" altLang="en-US" sz="4000" b="1" dirty="0">
              <a:solidFill>
                <a:srgbClr val="203E5F"/>
              </a:solidFill>
              <a:latin typeface="+mn-lt"/>
            </a:endParaRPr>
          </a:p>
        </p:txBody>
      </p:sp>
      <p:sp>
        <p:nvSpPr>
          <p:cNvPr id="76803" name="Rectangle 3">
            <a:extLst>
              <a:ext uri="{FF2B5EF4-FFF2-40B4-BE49-F238E27FC236}">
                <a16:creationId xmlns:a16="http://schemas.microsoft.com/office/drawing/2014/main" id="{503BA3DF-70F0-2506-D2FE-9C61F8ED0B92}"/>
              </a:ext>
            </a:extLst>
          </p:cNvPr>
          <p:cNvSpPr>
            <a:spLocks noGrp="1" noChangeArrowheads="1"/>
          </p:cNvSpPr>
          <p:nvPr>
            <p:ph idx="1"/>
          </p:nvPr>
        </p:nvSpPr>
        <p:spPr>
          <a:xfrm>
            <a:off x="7659870" y="1828799"/>
            <a:ext cx="4085181" cy="4227037"/>
          </a:xfrm>
          <a:solidFill>
            <a:srgbClr val="203E5F"/>
          </a:solidFill>
        </p:spPr>
        <p:txBody>
          <a:bodyPr anchor="ctr">
            <a:normAutofit lnSpcReduction="10000"/>
          </a:bodyPr>
          <a:lstStyle/>
          <a:p>
            <a:pPr marL="520700" indent="-411163">
              <a:spcBef>
                <a:spcPct val="60000"/>
              </a:spcBef>
              <a:buSzPct val="115000"/>
            </a:pPr>
            <a:r>
              <a:rPr lang="en-US" altLang="ar-JO" sz="2400" b="1" dirty="0">
                <a:solidFill>
                  <a:srgbClr val="FFC000"/>
                </a:solidFill>
              </a:rPr>
              <a:t>Creativity</a:t>
            </a:r>
            <a:r>
              <a:rPr lang="en-US" altLang="ar-JO" sz="2400" dirty="0">
                <a:solidFill>
                  <a:srgbClr val="FFFFFF"/>
                </a:solidFill>
              </a:rPr>
              <a:t>:</a:t>
            </a:r>
            <a:r>
              <a:rPr lang="en-US" altLang="ar-JO" sz="2400" b="1" dirty="0">
                <a:solidFill>
                  <a:srgbClr val="FFFFFF"/>
                </a:solidFill>
              </a:rPr>
              <a:t> </a:t>
            </a:r>
            <a:r>
              <a:rPr lang="en-US" altLang="ar-JO" sz="2400" dirty="0">
                <a:solidFill>
                  <a:srgbClr val="FFFFFF"/>
                </a:solidFill>
              </a:rPr>
              <a:t>the ability to develop new ideas and to discover new ways of looking at problems and opportunities; </a:t>
            </a:r>
            <a:r>
              <a:rPr lang="en-US" altLang="ar-JO" sz="2400" i="1" dirty="0">
                <a:solidFill>
                  <a:srgbClr val="FFFFFF"/>
                </a:solidFill>
              </a:rPr>
              <a:t>thinking</a:t>
            </a:r>
            <a:r>
              <a:rPr lang="en-US" altLang="ar-JO" sz="2400" dirty="0">
                <a:solidFill>
                  <a:srgbClr val="FFFFFF"/>
                </a:solidFill>
              </a:rPr>
              <a:t> new things.</a:t>
            </a:r>
          </a:p>
          <a:p>
            <a:pPr marL="520700" indent="-411163">
              <a:spcBef>
                <a:spcPct val="60000"/>
              </a:spcBef>
              <a:buSzPct val="115000"/>
            </a:pPr>
            <a:r>
              <a:rPr lang="en-US" altLang="ar-JO" sz="2400" b="1" dirty="0">
                <a:solidFill>
                  <a:srgbClr val="FFC000"/>
                </a:solidFill>
              </a:rPr>
              <a:t>Innovation</a:t>
            </a:r>
            <a:r>
              <a:rPr lang="en-US" altLang="ar-JO" sz="2400" dirty="0">
                <a:solidFill>
                  <a:srgbClr val="FFC000"/>
                </a:solidFill>
              </a:rPr>
              <a:t>:</a:t>
            </a:r>
            <a:r>
              <a:rPr lang="en-US" altLang="ar-JO" sz="2400" b="1" dirty="0">
                <a:solidFill>
                  <a:srgbClr val="FFC000"/>
                </a:solidFill>
              </a:rPr>
              <a:t> </a:t>
            </a:r>
            <a:r>
              <a:rPr lang="en-US" altLang="ar-JO" sz="2400" dirty="0">
                <a:solidFill>
                  <a:srgbClr val="FFFFFF"/>
                </a:solidFill>
              </a:rPr>
              <a:t>the ability to apply creative solutions to problems or opportunities to enhance or to enrich people’s lives; </a:t>
            </a:r>
            <a:r>
              <a:rPr lang="en-US" altLang="ar-JO" sz="2400" i="1" dirty="0">
                <a:solidFill>
                  <a:srgbClr val="FFFFFF"/>
                </a:solidFill>
              </a:rPr>
              <a:t>doing</a:t>
            </a:r>
            <a:r>
              <a:rPr lang="en-US" altLang="ar-JO" sz="2400" dirty="0">
                <a:solidFill>
                  <a:srgbClr val="FFFFFF"/>
                </a:solidFill>
              </a:rPr>
              <a:t> new things.  </a:t>
            </a:r>
          </a:p>
        </p:txBody>
      </p:sp>
      <p:sp>
        <p:nvSpPr>
          <p:cNvPr id="2" name="Slide Number Placeholder 1">
            <a:extLst>
              <a:ext uri="{FF2B5EF4-FFF2-40B4-BE49-F238E27FC236}">
                <a16:creationId xmlns:a16="http://schemas.microsoft.com/office/drawing/2014/main" id="{6D259E29-C596-E1CD-2FA0-A3D471469111}"/>
              </a:ext>
            </a:extLst>
          </p:cNvPr>
          <p:cNvSpPr>
            <a:spLocks noGrp="1"/>
          </p:cNvSpPr>
          <p:nvPr>
            <p:ph type="sldNum" sz="quarter" idx="12"/>
          </p:nvPr>
        </p:nvSpPr>
        <p:spPr/>
        <p:txBody>
          <a:bodyPr/>
          <a:lstStyle/>
          <a:p>
            <a:fld id="{FDED41F8-FC0F-4085-8150-313B6CF05213}" type="slidenum">
              <a:rPr lang="en-US" smtClean="0"/>
              <a:t>6</a:t>
            </a:fld>
            <a:endParaRPr lang="en-US"/>
          </a:p>
        </p:txBody>
      </p:sp>
      <p:pic>
        <p:nvPicPr>
          <p:cNvPr id="2050" name="Picture 2" descr="Difference between Creativity and Innovation - GeeksforGeeks">
            <a:extLst>
              <a:ext uri="{FF2B5EF4-FFF2-40B4-BE49-F238E27FC236}">
                <a16:creationId xmlns:a16="http://schemas.microsoft.com/office/drawing/2014/main" id="{16AFC4D9-CDF9-479A-EBC6-CFDEE0552C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158" y="1828800"/>
            <a:ext cx="7212807" cy="42270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7DDC94D-504A-7285-164F-95449C2E0B95}"/>
              </a:ext>
            </a:extLst>
          </p:cNvPr>
          <p:cNvPicPr>
            <a:picLocks noChangeAspect="1"/>
          </p:cNvPicPr>
          <p:nvPr/>
        </p:nvPicPr>
        <p:blipFill>
          <a:blip r:embed="rId2"/>
          <a:stretch>
            <a:fillRect/>
          </a:stretch>
        </p:blipFill>
        <p:spPr>
          <a:xfrm>
            <a:off x="12700" y="0"/>
            <a:ext cx="12192000" cy="6858001"/>
          </a:xfrm>
          <a:prstGeom prst="rect">
            <a:avLst/>
          </a:prstGeom>
        </p:spPr>
      </p:pic>
    </p:spTree>
    <p:extLst>
      <p:ext uri="{BB962C8B-B14F-4D97-AF65-F5344CB8AC3E}">
        <p14:creationId xmlns:p14="http://schemas.microsoft.com/office/powerpoint/2010/main" val="3333384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148" name="Rectangle 2">
            <a:extLst>
              <a:ext uri="{FF2B5EF4-FFF2-40B4-BE49-F238E27FC236}">
                <a16:creationId xmlns:a16="http://schemas.microsoft.com/office/drawing/2014/main" id="{4F0800F4-5451-F378-9C24-2BBBA4E8FAC8}"/>
              </a:ext>
            </a:extLst>
          </p:cNvPr>
          <p:cNvSpPr>
            <a:spLocks noGrp="1" noRot="1" noChangeArrowheads="1"/>
          </p:cNvSpPr>
          <p:nvPr>
            <p:ph type="title"/>
          </p:nvPr>
        </p:nvSpPr>
        <p:spPr>
          <a:xfrm>
            <a:off x="6417733" y="58739"/>
            <a:ext cx="5291663" cy="1628775"/>
          </a:xfrm>
        </p:spPr>
        <p:txBody>
          <a:bodyPr anchor="b">
            <a:normAutofit/>
          </a:bodyPr>
          <a:lstStyle/>
          <a:p>
            <a:pPr eaLnBrk="1" hangingPunct="1">
              <a:defRPr/>
            </a:pPr>
            <a:r>
              <a:rPr lang="en-US" altLang="en-US" sz="4000" b="1" dirty="0">
                <a:latin typeface="+mn-lt"/>
                <a:ea typeface="+mj-ea"/>
                <a:cs typeface="+mj-cs"/>
              </a:rPr>
              <a:t>Failure: Part of the Creative Process!</a:t>
            </a:r>
          </a:p>
        </p:txBody>
      </p:sp>
      <p:pic>
        <p:nvPicPr>
          <p:cNvPr id="3074" name="Picture 2" descr="Importance of Failure and How it Shapes Success | KeepnTrack Management  Software">
            <a:extLst>
              <a:ext uri="{FF2B5EF4-FFF2-40B4-BE49-F238E27FC236}">
                <a16:creationId xmlns:a16="http://schemas.microsoft.com/office/drawing/2014/main" id="{B44DCD11-7E30-CF3A-EA0F-593D67CFDE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26" r="5593" b="1"/>
          <a:stretch/>
        </p:blipFill>
        <p:spPr bwMode="auto">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26629" name="Slide Number Placeholder 3">
            <a:extLst>
              <a:ext uri="{FF2B5EF4-FFF2-40B4-BE49-F238E27FC236}">
                <a16:creationId xmlns:a16="http://schemas.microsoft.com/office/drawing/2014/main" id="{F488819A-E1CC-D841-D69E-861354CCB62B}"/>
              </a:ext>
            </a:extLst>
          </p:cNvPr>
          <p:cNvSpPr>
            <a:spLocks noGrp="1"/>
          </p:cNvSpPr>
          <p:nvPr>
            <p:ph type="sldNum" sz="quarter" idx="11"/>
          </p:nvPr>
        </p:nvSpPr>
        <p:spPr bwMode="auto">
          <a:xfrm>
            <a:off x="481013" y="6356350"/>
            <a:ext cx="6858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lgn="l">
              <a:spcBef>
                <a:spcPct val="0"/>
              </a:spcBef>
              <a:spcAft>
                <a:spcPts val="600"/>
              </a:spcAft>
              <a:buClrTx/>
              <a:buSzTx/>
              <a:buFontTx/>
              <a:buNone/>
            </a:pPr>
            <a:r>
              <a:rPr lang="en-US" altLang="ar-JO" sz="1200">
                <a:solidFill>
                  <a:srgbClr val="FFFFFF"/>
                </a:solidFill>
                <a:latin typeface="Garamond" panose="02020404030301010803" pitchFamily="18" charset="0"/>
              </a:rPr>
              <a:t>3 - </a:t>
            </a:r>
            <a:fld id="{BCF6B2F4-876D-634F-9AA8-D74A55E429A8}" type="slidenum">
              <a:rPr lang="en-US" altLang="ar-JO" sz="1200">
                <a:solidFill>
                  <a:srgbClr val="FFFFFF"/>
                </a:solidFill>
                <a:latin typeface="Garamond" panose="02020404030301010803" pitchFamily="18" charset="0"/>
              </a:rPr>
              <a:pPr algn="l">
                <a:spcBef>
                  <a:spcPct val="0"/>
                </a:spcBef>
                <a:spcAft>
                  <a:spcPts val="600"/>
                </a:spcAft>
                <a:buClrTx/>
                <a:buSzTx/>
                <a:buFontTx/>
                <a:buNone/>
              </a:pPr>
              <a:t>8</a:t>
            </a:fld>
            <a:endParaRPr lang="en-US" altLang="ar-JO" sz="1200">
              <a:solidFill>
                <a:srgbClr val="FFFFFF"/>
              </a:solidFill>
              <a:latin typeface="Garamond" panose="02020404030301010803" pitchFamily="18" charset="0"/>
            </a:endParaRPr>
          </a:p>
        </p:txBody>
      </p:sp>
      <p:sp>
        <p:nvSpPr>
          <p:cNvPr id="80899" name="Rectangle 3">
            <a:extLst>
              <a:ext uri="{FF2B5EF4-FFF2-40B4-BE49-F238E27FC236}">
                <a16:creationId xmlns:a16="http://schemas.microsoft.com/office/drawing/2014/main" id="{08F21FB0-A670-5046-C9F2-755569260C61}"/>
              </a:ext>
            </a:extLst>
          </p:cNvPr>
          <p:cNvSpPr>
            <a:spLocks noGrp="1" noChangeArrowheads="1"/>
          </p:cNvSpPr>
          <p:nvPr>
            <p:ph idx="1"/>
          </p:nvPr>
        </p:nvSpPr>
        <p:spPr>
          <a:xfrm>
            <a:off x="6417733" y="2106612"/>
            <a:ext cx="5291663" cy="3752849"/>
          </a:xfrm>
        </p:spPr>
        <p:txBody>
          <a:bodyPr>
            <a:noAutofit/>
          </a:bodyPr>
          <a:lstStyle/>
          <a:p>
            <a:r>
              <a:rPr lang="en-US" altLang="ar-JO" sz="2400" dirty="0"/>
              <a:t>Most ideas don’t work, and most innovations fail</a:t>
            </a:r>
          </a:p>
          <a:p>
            <a:r>
              <a:rPr lang="en-US" altLang="ar-JO" sz="2400" dirty="0"/>
              <a:t>For every 5,000 to 10,000 new drug discoveries:</a:t>
            </a:r>
          </a:p>
          <a:p>
            <a:pPr lvl="1">
              <a:spcBef>
                <a:spcPts val="1000"/>
              </a:spcBef>
            </a:pPr>
            <a:r>
              <a:rPr lang="en-US" altLang="ar-JO" dirty="0"/>
              <a:t> 250 get to preclinical trials</a:t>
            </a:r>
          </a:p>
          <a:p>
            <a:pPr lvl="1">
              <a:spcBef>
                <a:spcPts val="1000"/>
              </a:spcBef>
            </a:pPr>
            <a:r>
              <a:rPr lang="en-US" altLang="ar-JO" dirty="0"/>
              <a:t>5 make it to clinical trials</a:t>
            </a:r>
          </a:p>
          <a:p>
            <a:pPr lvl="1">
              <a:spcBef>
                <a:spcPts val="1000"/>
              </a:spcBef>
            </a:pPr>
            <a:r>
              <a:rPr lang="en-US" altLang="ar-JO" dirty="0"/>
              <a:t>1 or 2 are reviewed by the FDA</a:t>
            </a:r>
          </a:p>
          <a:p>
            <a:pPr lvl="1">
              <a:spcBef>
                <a:spcPts val="1000"/>
              </a:spcBef>
            </a:pPr>
            <a:r>
              <a:rPr lang="en-US" altLang="ar-JO" dirty="0"/>
              <a:t>Only 1 gets to market </a:t>
            </a:r>
          </a:p>
          <a:p>
            <a:r>
              <a:rPr lang="en-US" altLang="ar-JO" sz="2400" dirty="0"/>
              <a:t>Failure is part of the creative process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974F2-DEF3-ADD3-650B-648336BD967C}"/>
              </a:ext>
            </a:extLst>
          </p:cNvPr>
          <p:cNvSpPr>
            <a:spLocks noGrp="1"/>
          </p:cNvSpPr>
          <p:nvPr>
            <p:ph type="title"/>
          </p:nvPr>
        </p:nvSpPr>
        <p:spPr>
          <a:xfrm>
            <a:off x="0" y="365125"/>
            <a:ext cx="12192000" cy="1325563"/>
          </a:xfrm>
          <a:solidFill>
            <a:srgbClr val="203E5F"/>
          </a:solidFill>
        </p:spPr>
        <p:txBody>
          <a:bodyPr/>
          <a:lstStyle/>
          <a:p>
            <a:pPr algn="ctr"/>
            <a:r>
              <a:rPr lang="en-SA" dirty="0">
                <a:solidFill>
                  <a:schemeClr val="bg1"/>
                </a:solidFill>
                <a:latin typeface="+mn-lt"/>
              </a:rPr>
              <a:t>EVEN BIG COMPANIES FAIL</a:t>
            </a:r>
          </a:p>
        </p:txBody>
      </p:sp>
      <p:pic>
        <p:nvPicPr>
          <p:cNvPr id="8" name="Picture 7">
            <a:extLst>
              <a:ext uri="{FF2B5EF4-FFF2-40B4-BE49-F238E27FC236}">
                <a16:creationId xmlns:a16="http://schemas.microsoft.com/office/drawing/2014/main" id="{0EF7F437-84AC-F78B-8715-B3F439995C3F}"/>
              </a:ext>
            </a:extLst>
          </p:cNvPr>
          <p:cNvPicPr>
            <a:picLocks noChangeAspect="1"/>
          </p:cNvPicPr>
          <p:nvPr/>
        </p:nvPicPr>
        <p:blipFill rotWithShape="1">
          <a:blip r:embed="rId2"/>
          <a:srcRect l="1850" t="24653" r="4658" b="14338"/>
          <a:stretch/>
        </p:blipFill>
        <p:spPr>
          <a:xfrm>
            <a:off x="212942" y="1992944"/>
            <a:ext cx="11398686" cy="4184019"/>
          </a:xfrm>
          <a:prstGeom prst="rect">
            <a:avLst/>
          </a:prstGeom>
        </p:spPr>
      </p:pic>
    </p:spTree>
    <p:extLst>
      <p:ext uri="{BB962C8B-B14F-4D97-AF65-F5344CB8AC3E}">
        <p14:creationId xmlns:p14="http://schemas.microsoft.com/office/powerpoint/2010/main" val="911809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8" name="Rectangle 2">
            <a:extLst>
              <a:ext uri="{FF2B5EF4-FFF2-40B4-BE49-F238E27FC236}">
                <a16:creationId xmlns:a16="http://schemas.microsoft.com/office/drawing/2014/main" id="{5B3F19F0-26BF-FDFF-E59E-384A7D4DF243}"/>
              </a:ext>
            </a:extLst>
          </p:cNvPr>
          <p:cNvSpPr>
            <a:spLocks noGrp="1" noRot="1" noChangeArrowheads="1"/>
          </p:cNvSpPr>
          <p:nvPr>
            <p:ph type="title"/>
          </p:nvPr>
        </p:nvSpPr>
        <p:spPr>
          <a:xfrm>
            <a:off x="838201" y="365125"/>
            <a:ext cx="5251316" cy="1807305"/>
          </a:xfrm>
        </p:spPr>
        <p:txBody>
          <a:bodyPr>
            <a:normAutofit/>
          </a:bodyPr>
          <a:lstStyle/>
          <a:p>
            <a:pPr eaLnBrk="1" hangingPunct="1">
              <a:defRPr/>
            </a:pPr>
            <a:r>
              <a:rPr lang="en-US" altLang="en-US" b="1">
                <a:latin typeface="+mn-lt"/>
                <a:ea typeface="+mj-ea"/>
                <a:cs typeface="+mj-cs"/>
              </a:rPr>
              <a:t>Creativity:  Essential to Survival</a:t>
            </a:r>
          </a:p>
        </p:txBody>
      </p:sp>
      <p:sp>
        <p:nvSpPr>
          <p:cNvPr id="80899" name="Rectangle 3">
            <a:extLst>
              <a:ext uri="{FF2B5EF4-FFF2-40B4-BE49-F238E27FC236}">
                <a16:creationId xmlns:a16="http://schemas.microsoft.com/office/drawing/2014/main" id="{56981E78-765F-3D38-DEE8-4723A29CD062}"/>
              </a:ext>
            </a:extLst>
          </p:cNvPr>
          <p:cNvSpPr>
            <a:spLocks noGrp="1" noChangeArrowheads="1"/>
          </p:cNvSpPr>
          <p:nvPr>
            <p:ph idx="1"/>
          </p:nvPr>
        </p:nvSpPr>
        <p:spPr>
          <a:xfrm>
            <a:off x="838200" y="2333297"/>
            <a:ext cx="4619621" cy="3843666"/>
          </a:xfrm>
        </p:spPr>
        <p:txBody>
          <a:bodyPr>
            <a:normAutofit/>
          </a:bodyPr>
          <a:lstStyle/>
          <a:p>
            <a:pPr marL="520700" indent="-411163">
              <a:spcBef>
                <a:spcPct val="35000"/>
              </a:spcBef>
            </a:pPr>
            <a:r>
              <a:rPr lang="en-US" altLang="ar-JO" sz="2400" dirty="0"/>
              <a:t>Creativity is an important source of building a competitive advantage </a:t>
            </a:r>
          </a:p>
          <a:p>
            <a:pPr marL="520700" indent="-411163">
              <a:spcBef>
                <a:spcPct val="35000"/>
              </a:spcBef>
            </a:pPr>
            <a:r>
              <a:rPr lang="en-US" altLang="ar-JO" sz="2400" dirty="0"/>
              <a:t>Can we </a:t>
            </a:r>
            <a:r>
              <a:rPr lang="en-US" altLang="ar-JO" sz="2400" i="1" dirty="0"/>
              <a:t>learn</a:t>
            </a:r>
            <a:r>
              <a:rPr lang="en-US" altLang="ar-JO" sz="2400" dirty="0"/>
              <a:t> to be creative?  Yes!</a:t>
            </a:r>
          </a:p>
          <a:p>
            <a:pPr marL="520700" indent="-411163">
              <a:spcBef>
                <a:spcPct val="35000"/>
              </a:spcBef>
            </a:pPr>
            <a:r>
              <a:rPr lang="en-US" altLang="ar-JO" sz="2400" dirty="0"/>
              <a:t>By overcoming paradigms and by suspending conventional thinking long enough to consider new and different alternatives</a:t>
            </a:r>
          </a:p>
        </p:txBody>
      </p:sp>
      <p:pic>
        <p:nvPicPr>
          <p:cNvPr id="80901" name="Picture 80900" descr="Light bulb on yellow background with sketched light beams and cord">
            <a:extLst>
              <a:ext uri="{FF2B5EF4-FFF2-40B4-BE49-F238E27FC236}">
                <a16:creationId xmlns:a16="http://schemas.microsoft.com/office/drawing/2014/main" id="{6E3ED844-ADFB-DE78-6208-D361A6277756}"/>
              </a:ext>
            </a:extLst>
          </p:cNvPr>
          <p:cNvPicPr>
            <a:picLocks noChangeAspect="1"/>
          </p:cNvPicPr>
          <p:nvPr/>
        </p:nvPicPr>
        <p:blipFill rotWithShape="1">
          <a:blip r:embed="rId3"/>
          <a:srcRect l="45393" r="113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8677" name="Slide Number Placeholder 3">
            <a:extLst>
              <a:ext uri="{FF2B5EF4-FFF2-40B4-BE49-F238E27FC236}">
                <a16:creationId xmlns:a16="http://schemas.microsoft.com/office/drawing/2014/main" id="{F9211E56-C544-DA94-8A6F-12056EDB9C0A}"/>
              </a:ext>
            </a:extLst>
          </p:cNvPr>
          <p:cNvSpPr>
            <a:spLocks noGrp="1"/>
          </p:cNvSpPr>
          <p:nvPr>
            <p:ph type="sldNum" sz="quarter" idx="11"/>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lnSpc>
                <a:spcPct val="90000"/>
              </a:lnSpc>
              <a:spcBef>
                <a:spcPct val="0"/>
              </a:spcBef>
              <a:spcAft>
                <a:spcPts val="600"/>
              </a:spcAft>
              <a:buClrTx/>
              <a:buSzTx/>
              <a:buFontTx/>
              <a:buNone/>
            </a:pPr>
            <a:r>
              <a:rPr lang="en-US" altLang="ar-JO" sz="1900">
                <a:solidFill>
                  <a:srgbClr val="FFFFFF"/>
                </a:solidFill>
                <a:latin typeface="Garamond" panose="02020404030301010803" pitchFamily="18" charset="0"/>
              </a:rPr>
              <a:t>3 - </a:t>
            </a:r>
            <a:fld id="{4519CD14-4C3C-0F44-8087-CD77392E6EB5}" type="slidenum">
              <a:rPr lang="en-US" altLang="ar-JO" sz="1900">
                <a:solidFill>
                  <a:srgbClr val="FFFFFF"/>
                </a:solidFill>
                <a:latin typeface="Garamond" panose="02020404030301010803" pitchFamily="18" charset="0"/>
              </a:rPr>
              <a:pPr>
                <a:lnSpc>
                  <a:spcPct val="90000"/>
                </a:lnSpc>
                <a:spcBef>
                  <a:spcPct val="0"/>
                </a:spcBef>
                <a:spcAft>
                  <a:spcPts val="600"/>
                </a:spcAft>
                <a:buClrTx/>
                <a:buSzTx/>
                <a:buFontTx/>
                <a:buNone/>
              </a:pPr>
              <a:t>10</a:t>
            </a:fld>
            <a:endParaRPr lang="en-US" altLang="ar-JO" sz="1900">
              <a:solidFill>
                <a:srgbClr val="FFFFFF"/>
              </a:solidFill>
              <a:latin typeface="Garamond" panose="02020404030301010803"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87048" name="Rectangle 8704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4" name="Rectangle 2">
            <a:extLst>
              <a:ext uri="{FF2B5EF4-FFF2-40B4-BE49-F238E27FC236}">
                <a16:creationId xmlns:a16="http://schemas.microsoft.com/office/drawing/2014/main" id="{302BDB90-4B6D-968F-900C-BA97674E4C01}"/>
              </a:ext>
            </a:extLst>
          </p:cNvPr>
          <p:cNvSpPr>
            <a:spLocks noGrp="1" noRot="1" noChangeArrowheads="1"/>
          </p:cNvSpPr>
          <p:nvPr>
            <p:ph type="title"/>
          </p:nvPr>
        </p:nvSpPr>
        <p:spPr>
          <a:xfrm>
            <a:off x="838201" y="365125"/>
            <a:ext cx="5251316" cy="1807305"/>
          </a:xfrm>
        </p:spPr>
        <p:txBody>
          <a:bodyPr>
            <a:normAutofit/>
          </a:bodyPr>
          <a:lstStyle/>
          <a:p>
            <a:pPr eaLnBrk="1" hangingPunct="1">
              <a:defRPr/>
            </a:pPr>
            <a:r>
              <a:rPr lang="en-US" altLang="en-US" b="1">
                <a:latin typeface="+mn-lt"/>
              </a:rPr>
              <a:t>Right-Brained, Creative Thinkers</a:t>
            </a:r>
          </a:p>
        </p:txBody>
      </p:sp>
      <p:sp>
        <p:nvSpPr>
          <p:cNvPr id="87043" name="Rectangle 3">
            <a:extLst>
              <a:ext uri="{FF2B5EF4-FFF2-40B4-BE49-F238E27FC236}">
                <a16:creationId xmlns:a16="http://schemas.microsoft.com/office/drawing/2014/main" id="{6308AFDF-19AA-F5F8-867A-CE77CF88FDCC}"/>
              </a:ext>
            </a:extLst>
          </p:cNvPr>
          <p:cNvSpPr>
            <a:spLocks noGrp="1" noChangeArrowheads="1"/>
          </p:cNvSpPr>
          <p:nvPr>
            <p:ph idx="1"/>
          </p:nvPr>
        </p:nvSpPr>
        <p:spPr>
          <a:xfrm>
            <a:off x="838200" y="2333297"/>
            <a:ext cx="4889500" cy="3843666"/>
          </a:xfrm>
        </p:spPr>
        <p:txBody>
          <a:bodyPr>
            <a:normAutofit/>
          </a:bodyPr>
          <a:lstStyle/>
          <a:p>
            <a:pPr>
              <a:spcBef>
                <a:spcPts val="1200"/>
              </a:spcBef>
            </a:pPr>
            <a:r>
              <a:rPr lang="en-US" altLang="ar-JO" sz="2400" dirty="0"/>
              <a:t>Always ask: “Is there a better way?”</a:t>
            </a:r>
          </a:p>
          <a:p>
            <a:pPr>
              <a:spcBef>
                <a:spcPts val="1200"/>
              </a:spcBef>
            </a:pPr>
            <a:r>
              <a:rPr lang="en-US" altLang="ar-JO" sz="2400" dirty="0"/>
              <a:t>Challenge custom, routine, and tradition.</a:t>
            </a:r>
          </a:p>
          <a:p>
            <a:pPr>
              <a:spcBef>
                <a:spcPts val="1200"/>
              </a:spcBef>
            </a:pPr>
            <a:r>
              <a:rPr lang="en-US" altLang="ar-JO" sz="2400" dirty="0"/>
              <a:t>Are reflective.(</a:t>
            </a:r>
            <a:r>
              <a:rPr lang="en-US" sz="2400" dirty="0"/>
              <a:t>staring out windows, deep in thought). </a:t>
            </a:r>
            <a:endParaRPr lang="en-US" altLang="ar-JO" sz="2400" dirty="0"/>
          </a:p>
          <a:p>
            <a:pPr>
              <a:spcBef>
                <a:spcPts val="1200"/>
              </a:spcBef>
            </a:pPr>
            <a:r>
              <a:rPr lang="en-US" altLang="ar-JO" sz="2400" dirty="0"/>
              <a:t>Are prolific thinkers (</a:t>
            </a:r>
            <a:r>
              <a:rPr lang="en-US" sz="2400" dirty="0"/>
              <a:t>generate lots of ideas)</a:t>
            </a:r>
            <a:endParaRPr lang="en-US" altLang="ar-JO" sz="2400" dirty="0"/>
          </a:p>
          <a:p>
            <a:pPr>
              <a:spcBef>
                <a:spcPts val="1200"/>
              </a:spcBef>
            </a:pPr>
            <a:r>
              <a:rPr lang="en-US" altLang="ar-JO" sz="2400" dirty="0"/>
              <a:t>Play mental games.</a:t>
            </a:r>
          </a:p>
        </p:txBody>
      </p:sp>
      <p:pic>
        <p:nvPicPr>
          <p:cNvPr id="5124" name="Picture 4" descr="Left Brain vs. Right Brain: Hemisphere Function">
            <a:extLst>
              <a:ext uri="{FF2B5EF4-FFF2-40B4-BE49-F238E27FC236}">
                <a16:creationId xmlns:a16="http://schemas.microsoft.com/office/drawing/2014/main" id="{76835B30-2404-125F-A27E-E64833BBF6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088" r="12093"/>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34821" name="Slide Number Placeholder 3">
            <a:extLst>
              <a:ext uri="{FF2B5EF4-FFF2-40B4-BE49-F238E27FC236}">
                <a16:creationId xmlns:a16="http://schemas.microsoft.com/office/drawing/2014/main" id="{43DE861E-A1ED-9506-246B-644BB4E9C010}"/>
              </a:ext>
            </a:extLst>
          </p:cNvPr>
          <p:cNvSpPr>
            <a:spLocks noGrp="1"/>
          </p:cNvSpPr>
          <p:nvPr>
            <p:ph type="sldNum" sz="quarter" idx="11"/>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lnSpc>
                <a:spcPct val="90000"/>
              </a:lnSpc>
              <a:spcBef>
                <a:spcPct val="0"/>
              </a:spcBef>
              <a:spcAft>
                <a:spcPts val="600"/>
              </a:spcAft>
              <a:buClrTx/>
              <a:buSzTx/>
              <a:buFontTx/>
              <a:buNone/>
            </a:pPr>
            <a:r>
              <a:rPr lang="en-US" altLang="ar-JO" sz="1900">
                <a:solidFill>
                  <a:srgbClr val="FFFFFF"/>
                </a:solidFill>
                <a:latin typeface="Garamond" panose="02020404030301010803" pitchFamily="18" charset="0"/>
              </a:rPr>
              <a:t>3 - </a:t>
            </a:r>
            <a:fld id="{F0517F55-87C7-E74C-A2DE-2D22D72D3BAC}" type="slidenum">
              <a:rPr lang="en-US" altLang="ar-JO" sz="1900">
                <a:solidFill>
                  <a:srgbClr val="FFFFFF"/>
                </a:solidFill>
                <a:latin typeface="Garamond" panose="02020404030301010803" pitchFamily="18" charset="0"/>
              </a:rPr>
              <a:pPr>
                <a:lnSpc>
                  <a:spcPct val="90000"/>
                </a:lnSpc>
                <a:spcBef>
                  <a:spcPct val="0"/>
                </a:spcBef>
                <a:spcAft>
                  <a:spcPts val="600"/>
                </a:spcAft>
                <a:buClrTx/>
                <a:buSzTx/>
                <a:buFontTx/>
                <a:buNone/>
              </a:pPr>
              <a:t>11</a:t>
            </a:fld>
            <a:endParaRPr lang="en-US" altLang="ar-JO" sz="1900">
              <a:solidFill>
                <a:srgbClr val="FFFFFF"/>
              </a:solidFill>
              <a:latin typeface="Garamond" panose="02020404030301010803"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8909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8" name="Rectangle 2">
            <a:extLst>
              <a:ext uri="{FF2B5EF4-FFF2-40B4-BE49-F238E27FC236}">
                <a16:creationId xmlns:a16="http://schemas.microsoft.com/office/drawing/2014/main" id="{01BCE656-0DAB-B25D-8C35-A6E03B5AF0D2}"/>
              </a:ext>
            </a:extLst>
          </p:cNvPr>
          <p:cNvSpPr>
            <a:spLocks noGrp="1" noRot="1" noChangeArrowheads="1"/>
          </p:cNvSpPr>
          <p:nvPr>
            <p:ph type="title"/>
          </p:nvPr>
        </p:nvSpPr>
        <p:spPr>
          <a:xfrm>
            <a:off x="470253" y="381001"/>
            <a:ext cx="5334197" cy="1708242"/>
          </a:xfrm>
        </p:spPr>
        <p:txBody>
          <a:bodyPr anchor="ctr">
            <a:normAutofit/>
          </a:bodyPr>
          <a:lstStyle/>
          <a:p>
            <a:pPr eaLnBrk="1" hangingPunct="1">
              <a:defRPr/>
            </a:pPr>
            <a:r>
              <a:rPr lang="en-US" altLang="en-US" sz="4000" b="1" dirty="0">
                <a:latin typeface="+mn-lt"/>
                <a:ea typeface="+mj-ea"/>
                <a:cs typeface="+mj-cs"/>
              </a:rPr>
              <a:t>Right-Brained, Creative Thinkers</a:t>
            </a:r>
          </a:p>
        </p:txBody>
      </p:sp>
      <p:sp>
        <p:nvSpPr>
          <p:cNvPr id="89091" name="Rectangle 3">
            <a:extLst>
              <a:ext uri="{FF2B5EF4-FFF2-40B4-BE49-F238E27FC236}">
                <a16:creationId xmlns:a16="http://schemas.microsoft.com/office/drawing/2014/main" id="{518E1773-A245-3A6A-EFED-BEFEFBC0DA9D}"/>
              </a:ext>
            </a:extLst>
          </p:cNvPr>
          <p:cNvSpPr>
            <a:spLocks noGrp="1" noChangeArrowheads="1"/>
          </p:cNvSpPr>
          <p:nvPr>
            <p:ph idx="1"/>
          </p:nvPr>
        </p:nvSpPr>
        <p:spPr>
          <a:xfrm>
            <a:off x="470252" y="2184982"/>
            <a:ext cx="6131839" cy="4171368"/>
          </a:xfrm>
        </p:spPr>
        <p:txBody>
          <a:bodyPr anchor="ctr">
            <a:normAutofit/>
          </a:bodyPr>
          <a:lstStyle/>
          <a:p>
            <a:pPr marL="457200" indent="-347663">
              <a:spcBef>
                <a:spcPts val="1200"/>
              </a:spcBef>
            </a:pPr>
            <a:r>
              <a:rPr lang="en-US" altLang="ar-JO" sz="2000"/>
              <a:t>Realize that there may be more than one “right” answer. </a:t>
            </a:r>
          </a:p>
          <a:p>
            <a:pPr marL="457200" indent="-347663">
              <a:spcBef>
                <a:spcPts val="1200"/>
              </a:spcBef>
            </a:pPr>
            <a:r>
              <a:rPr lang="en-US" altLang="ar-JO" sz="2000"/>
              <a:t>Know that mistakes are pit stops on the way to success.</a:t>
            </a:r>
          </a:p>
          <a:p>
            <a:pPr marL="457200" indent="-347663">
              <a:spcBef>
                <a:spcPts val="1200"/>
              </a:spcBef>
            </a:pPr>
            <a:r>
              <a:rPr lang="en-US" altLang="ar-JO" sz="2000"/>
              <a:t>Recognize that problems are springboards for new ideas. </a:t>
            </a:r>
          </a:p>
          <a:p>
            <a:pPr marL="457200" indent="-347663">
              <a:spcBef>
                <a:spcPts val="1200"/>
              </a:spcBef>
            </a:pPr>
            <a:r>
              <a:rPr lang="en-US" altLang="ar-JO" sz="2000"/>
              <a:t>Understand that failure is a natural part of the creative process.  </a:t>
            </a:r>
          </a:p>
          <a:p>
            <a:pPr marL="457200" indent="-347663">
              <a:spcBef>
                <a:spcPts val="1200"/>
              </a:spcBef>
            </a:pPr>
            <a:r>
              <a:rPr lang="en-US" altLang="ar-JO" sz="2000"/>
              <a:t>Have “helicopter skills.” </a:t>
            </a:r>
          </a:p>
          <a:p>
            <a:pPr marL="457200" indent="-347663">
              <a:spcBef>
                <a:spcPts val="1200"/>
              </a:spcBef>
            </a:pPr>
            <a:r>
              <a:rPr lang="en-US" altLang="ar-JO" sz="2000"/>
              <a:t>Relate seemingly unrelated ideas to a problem. </a:t>
            </a:r>
          </a:p>
          <a:p>
            <a:pPr marL="457200" indent="-347663">
              <a:spcBef>
                <a:spcPts val="1200"/>
              </a:spcBef>
            </a:pPr>
            <a:endParaRPr lang="en-US" altLang="ar-JO" sz="2000"/>
          </a:p>
        </p:txBody>
      </p:sp>
      <p:pic>
        <p:nvPicPr>
          <p:cNvPr id="89093" name="Picture 89092" descr="Lightbulb idea concept">
            <a:extLst>
              <a:ext uri="{FF2B5EF4-FFF2-40B4-BE49-F238E27FC236}">
                <a16:creationId xmlns:a16="http://schemas.microsoft.com/office/drawing/2014/main" id="{AB115F47-4670-F8F8-C8A8-E4EC1587E2C6}"/>
              </a:ext>
            </a:extLst>
          </p:cNvPr>
          <p:cNvPicPr>
            <a:picLocks noChangeAspect="1"/>
          </p:cNvPicPr>
          <p:nvPr/>
        </p:nvPicPr>
        <p:blipFill rotWithShape="1">
          <a:blip r:embed="rId3"/>
          <a:srcRect l="57" r="4810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2" name="Slide Number Placeholder 1">
            <a:extLst>
              <a:ext uri="{FF2B5EF4-FFF2-40B4-BE49-F238E27FC236}">
                <a16:creationId xmlns:a16="http://schemas.microsoft.com/office/drawing/2014/main" id="{579B61EC-7F92-0CCF-E621-A5B91CD2146F}"/>
              </a:ext>
            </a:extLst>
          </p:cNvPr>
          <p:cNvSpPr>
            <a:spLocks noGrp="1"/>
          </p:cNvSpPr>
          <p:nvPr>
            <p:ph type="sldNum" sz="quarter" idx="12"/>
          </p:nvPr>
        </p:nvSpPr>
        <p:spPr>
          <a:xfrm>
            <a:off x="10167869" y="6356350"/>
            <a:ext cx="1768425" cy="365125"/>
          </a:xfrm>
        </p:spPr>
        <p:txBody>
          <a:bodyPr>
            <a:normAutofit/>
          </a:bodyPr>
          <a:lstStyle/>
          <a:p>
            <a:pPr>
              <a:spcAft>
                <a:spcPts val="600"/>
              </a:spcAft>
            </a:pPr>
            <a:fld id="{FDED41F8-FC0F-4085-8150-313B6CF05213}" type="slidenum">
              <a:rPr lang="en-US">
                <a:solidFill>
                  <a:srgbClr val="FFFFFF"/>
                </a:solidFill>
              </a:rPr>
              <a:pPr>
                <a:spcAft>
                  <a:spcPts val="600"/>
                </a:spcAft>
              </a:pPr>
              <a:t>12</a:t>
            </a:fld>
            <a:endParaRPr lang="en-US">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6" name="Rectangle 2">
            <a:extLst>
              <a:ext uri="{FF2B5EF4-FFF2-40B4-BE49-F238E27FC236}">
                <a16:creationId xmlns:a16="http://schemas.microsoft.com/office/drawing/2014/main" id="{B05717FA-22A8-8A62-E5FB-E03148595E0E}"/>
              </a:ext>
            </a:extLst>
          </p:cNvPr>
          <p:cNvSpPr>
            <a:spLocks noGrp="1" noRot="1" noChangeArrowheads="1"/>
          </p:cNvSpPr>
          <p:nvPr>
            <p:ph type="title"/>
          </p:nvPr>
        </p:nvSpPr>
        <p:spPr>
          <a:xfrm>
            <a:off x="12700" y="540280"/>
            <a:ext cx="12166600" cy="1325563"/>
          </a:xfrm>
          <a:solidFill>
            <a:srgbClr val="203E5F"/>
          </a:solidFill>
        </p:spPr>
        <p:txBody>
          <a:bodyPr>
            <a:normAutofit/>
          </a:bodyPr>
          <a:lstStyle/>
          <a:p>
            <a:pPr algn="ctr" eaLnBrk="1" hangingPunct="1">
              <a:defRPr/>
            </a:pPr>
            <a:r>
              <a:rPr lang="en-US" altLang="en-US" b="1" dirty="0">
                <a:solidFill>
                  <a:schemeClr val="bg1"/>
                </a:solidFill>
              </a:rPr>
              <a:t>Left-Brained or Right-Brained?</a:t>
            </a:r>
          </a:p>
        </p:txBody>
      </p:sp>
      <p:sp>
        <p:nvSpPr>
          <p:cNvPr id="91139" name="Rectangle 3">
            <a:extLst>
              <a:ext uri="{FF2B5EF4-FFF2-40B4-BE49-F238E27FC236}">
                <a16:creationId xmlns:a16="http://schemas.microsoft.com/office/drawing/2014/main" id="{2989EAAD-21A5-B9DD-02D9-045DACC6CBCB}"/>
              </a:ext>
            </a:extLst>
          </p:cNvPr>
          <p:cNvSpPr>
            <a:spLocks noGrp="1" noChangeArrowheads="1"/>
          </p:cNvSpPr>
          <p:nvPr>
            <p:ph idx="1"/>
          </p:nvPr>
        </p:nvSpPr>
        <p:spPr>
          <a:xfrm>
            <a:off x="457200" y="2279018"/>
            <a:ext cx="11364767" cy="3375920"/>
          </a:xfrm>
        </p:spPr>
        <p:txBody>
          <a:bodyPr anchor="t">
            <a:noAutofit/>
          </a:bodyPr>
          <a:lstStyle/>
          <a:p>
            <a:pPr marL="0" indent="0">
              <a:spcBef>
                <a:spcPct val="30000"/>
              </a:spcBef>
              <a:buNone/>
            </a:pPr>
            <a:r>
              <a:rPr lang="en-US" altLang="ar-JO" sz="3200" dirty="0"/>
              <a:t>Entrepreneurship requires </a:t>
            </a:r>
            <a:r>
              <a:rPr lang="en-US" altLang="ar-JO" sz="3200" i="1" dirty="0">
                <a:solidFill>
                  <a:srgbClr val="C00000"/>
                </a:solidFill>
              </a:rPr>
              <a:t>both</a:t>
            </a:r>
            <a:r>
              <a:rPr lang="en-US" altLang="ar-JO" sz="3200" dirty="0"/>
              <a:t> left-and right-brained thinking. </a:t>
            </a:r>
          </a:p>
          <a:p>
            <a:pPr marL="693738" lvl="1" indent="-301625">
              <a:spcBef>
                <a:spcPct val="30000"/>
              </a:spcBef>
            </a:pPr>
            <a:r>
              <a:rPr lang="en-US" altLang="ar-JO" sz="3200" dirty="0"/>
              <a:t>Right-brained thinking draws on </a:t>
            </a:r>
            <a:r>
              <a:rPr lang="en-US" altLang="ar-JO" sz="3200" i="1" dirty="0"/>
              <a:t>divergent</a:t>
            </a:r>
            <a:r>
              <a:rPr lang="en-US" altLang="ar-JO" sz="3200" dirty="0"/>
              <a:t> reasoning, the ability to create a multitude of original, diverse ideas.</a:t>
            </a:r>
          </a:p>
          <a:p>
            <a:pPr marL="693738" lvl="1" indent="-301625">
              <a:spcBef>
                <a:spcPct val="30000"/>
              </a:spcBef>
            </a:pPr>
            <a:r>
              <a:rPr lang="en-US" altLang="ar-JO" sz="3200" dirty="0"/>
              <a:t>Left-brained thinking counts on </a:t>
            </a:r>
            <a:r>
              <a:rPr lang="en-US" altLang="ar-JO" sz="3200" i="1" dirty="0"/>
              <a:t>convergent</a:t>
            </a:r>
            <a:r>
              <a:rPr lang="en-US" altLang="ar-JO" sz="3200" dirty="0"/>
              <a:t> reasoning, the ability to evaluate multiple ideas and to choose the best solution to a problem.  </a:t>
            </a:r>
          </a:p>
        </p:txBody>
      </p:sp>
      <p:sp>
        <p:nvSpPr>
          <p:cNvPr id="2" name="Slide Number Placeholder 1">
            <a:extLst>
              <a:ext uri="{FF2B5EF4-FFF2-40B4-BE49-F238E27FC236}">
                <a16:creationId xmlns:a16="http://schemas.microsoft.com/office/drawing/2014/main" id="{E5D7E194-ACD2-E97E-AC85-909E3BF06F2B}"/>
              </a:ext>
            </a:extLst>
          </p:cNvPr>
          <p:cNvSpPr>
            <a:spLocks noGrp="1"/>
          </p:cNvSpPr>
          <p:nvPr>
            <p:ph type="sldNum" sz="quarter" idx="12"/>
          </p:nvPr>
        </p:nvSpPr>
        <p:spPr/>
        <p:txBody>
          <a:bodyPr/>
          <a:lstStyle/>
          <a:p>
            <a:fld id="{FDED41F8-FC0F-4085-8150-313B6CF05213}" type="slidenum">
              <a:rPr lang="en-US" smtClean="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146" name="Picture 2" descr="Barriers to Creativity and Innovation | Innolytics">
            <a:extLst>
              <a:ext uri="{FF2B5EF4-FFF2-40B4-BE49-F238E27FC236}">
                <a16:creationId xmlns:a16="http://schemas.microsoft.com/office/drawing/2014/main" id="{C1307BD9-0DC4-1559-3686-B4126DCC07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8" y="0"/>
            <a:ext cx="12192000" cy="3949701"/>
          </a:xfrm>
          <a:prstGeom prst="rect">
            <a:avLst/>
          </a:prstGeom>
          <a:noFill/>
          <a:extLst>
            <a:ext uri="{909E8E84-426E-40DD-AFC4-6F175D3DCCD1}">
              <a14:hiddenFill xmlns:a14="http://schemas.microsoft.com/office/drawing/2010/main">
                <a:solidFill>
                  <a:srgbClr val="FFFFFF"/>
                </a:solidFill>
              </a14:hiddenFill>
            </a:ext>
          </a:extLst>
        </p:spPr>
      </p:pic>
      <p:sp>
        <p:nvSpPr>
          <p:cNvPr id="14340" name="Rectangle 2">
            <a:extLst>
              <a:ext uri="{FF2B5EF4-FFF2-40B4-BE49-F238E27FC236}">
                <a16:creationId xmlns:a16="http://schemas.microsoft.com/office/drawing/2014/main" id="{0020872D-A75B-4121-1CB5-2F0968B5B433}"/>
              </a:ext>
            </a:extLst>
          </p:cNvPr>
          <p:cNvSpPr>
            <a:spLocks noGrp="1" noRot="1" noChangeArrowheads="1"/>
          </p:cNvSpPr>
          <p:nvPr>
            <p:ph type="title"/>
          </p:nvPr>
        </p:nvSpPr>
        <p:spPr>
          <a:xfrm>
            <a:off x="7921470" y="749831"/>
            <a:ext cx="5850213" cy="1770624"/>
          </a:xfrm>
          <a:noFill/>
        </p:spPr>
        <p:txBody>
          <a:bodyPr anchor="t">
            <a:normAutofit/>
          </a:bodyPr>
          <a:lstStyle/>
          <a:p>
            <a:pPr eaLnBrk="1" hangingPunct="1">
              <a:defRPr/>
            </a:pPr>
            <a:r>
              <a:rPr lang="en-US" altLang="en-US" sz="3200" b="1" dirty="0">
                <a:solidFill>
                  <a:schemeClr val="bg1"/>
                </a:solidFill>
                <a:latin typeface="+mn-lt"/>
                <a:ea typeface="+mj-ea"/>
                <a:cs typeface="+mj-cs"/>
              </a:rPr>
              <a:t>Barriers to Creativity</a:t>
            </a:r>
          </a:p>
        </p:txBody>
      </p:sp>
      <p:sp>
        <p:nvSpPr>
          <p:cNvPr id="93187" name="Rectangle 3">
            <a:extLst>
              <a:ext uri="{FF2B5EF4-FFF2-40B4-BE49-F238E27FC236}">
                <a16:creationId xmlns:a16="http://schemas.microsoft.com/office/drawing/2014/main" id="{A35589AA-220B-90A7-6B01-880183453DD5}"/>
              </a:ext>
            </a:extLst>
          </p:cNvPr>
          <p:cNvSpPr>
            <a:spLocks noGrp="1" noChangeArrowheads="1"/>
          </p:cNvSpPr>
          <p:nvPr>
            <p:ph idx="1"/>
          </p:nvPr>
        </p:nvSpPr>
        <p:spPr>
          <a:xfrm>
            <a:off x="6202483" y="4219969"/>
            <a:ext cx="5674105" cy="2129599"/>
          </a:xfrm>
          <a:noFill/>
        </p:spPr>
        <p:txBody>
          <a:bodyPr anchor="t">
            <a:noAutofit/>
          </a:bodyPr>
          <a:lstStyle/>
          <a:p>
            <a:pPr marL="514350" indent="-514350">
              <a:spcBef>
                <a:spcPct val="40000"/>
              </a:spcBef>
            </a:pPr>
            <a:r>
              <a:rPr lang="en-US" altLang="ar-JO" sz="2400" b="1" dirty="0">
                <a:solidFill>
                  <a:srgbClr val="203E5F"/>
                </a:solidFill>
              </a:rPr>
              <a:t>Searching for the one “right” answer  </a:t>
            </a:r>
          </a:p>
          <a:p>
            <a:pPr marL="514350" indent="-514350">
              <a:spcBef>
                <a:spcPct val="40000"/>
              </a:spcBef>
            </a:pPr>
            <a:r>
              <a:rPr lang="en-US" altLang="ar-JO" sz="2400" b="1" dirty="0">
                <a:solidFill>
                  <a:srgbClr val="203E5F"/>
                </a:solidFill>
              </a:rPr>
              <a:t>Focusing on “being logical”</a:t>
            </a:r>
          </a:p>
          <a:p>
            <a:pPr marL="514350" indent="-514350">
              <a:spcBef>
                <a:spcPct val="40000"/>
              </a:spcBef>
            </a:pPr>
            <a:r>
              <a:rPr lang="en-US" altLang="ar-JO" sz="2400" b="1" dirty="0">
                <a:solidFill>
                  <a:srgbClr val="203E5F"/>
                </a:solidFill>
              </a:rPr>
              <a:t>Blindly following the rules</a:t>
            </a:r>
          </a:p>
          <a:p>
            <a:pPr marL="514350" indent="-514350">
              <a:spcBef>
                <a:spcPct val="40000"/>
              </a:spcBef>
            </a:pPr>
            <a:r>
              <a:rPr lang="en-US" altLang="ar-JO" sz="2400" b="1" dirty="0">
                <a:solidFill>
                  <a:srgbClr val="203E5F"/>
                </a:solidFill>
              </a:rPr>
              <a:t>Constantly being practical</a:t>
            </a:r>
          </a:p>
          <a:p>
            <a:pPr marL="514350" indent="-514350">
              <a:spcBef>
                <a:spcPct val="40000"/>
              </a:spcBef>
            </a:pPr>
            <a:r>
              <a:rPr lang="en-US" altLang="ar-JO" sz="2400" b="1" dirty="0">
                <a:solidFill>
                  <a:srgbClr val="203E5F"/>
                </a:solidFill>
              </a:rPr>
              <a:t>Viewing play as frivolous</a:t>
            </a:r>
          </a:p>
        </p:txBody>
      </p:sp>
      <p:sp>
        <p:nvSpPr>
          <p:cNvPr id="2" name="Rectangle 3">
            <a:extLst>
              <a:ext uri="{FF2B5EF4-FFF2-40B4-BE49-F238E27FC236}">
                <a16:creationId xmlns:a16="http://schemas.microsoft.com/office/drawing/2014/main" id="{E6566DCA-83EA-3209-21AE-EF2EDFF82AAD}"/>
              </a:ext>
            </a:extLst>
          </p:cNvPr>
          <p:cNvSpPr txBox="1">
            <a:spLocks noChangeArrowheads="1"/>
          </p:cNvSpPr>
          <p:nvPr/>
        </p:nvSpPr>
        <p:spPr>
          <a:xfrm>
            <a:off x="986368" y="4153789"/>
            <a:ext cx="8077200" cy="42672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40000"/>
              </a:spcBef>
            </a:pPr>
            <a:r>
              <a:rPr lang="en-US" altLang="ar-JO" sz="2400" b="1" dirty="0">
                <a:solidFill>
                  <a:srgbClr val="203E5F"/>
                </a:solidFill>
              </a:rPr>
              <a:t>Becoming overly specialized</a:t>
            </a:r>
          </a:p>
          <a:p>
            <a:pPr>
              <a:spcBef>
                <a:spcPct val="40000"/>
              </a:spcBef>
            </a:pPr>
            <a:r>
              <a:rPr lang="en-US" altLang="ar-JO" sz="2400" b="1" dirty="0">
                <a:solidFill>
                  <a:srgbClr val="203E5F"/>
                </a:solidFill>
              </a:rPr>
              <a:t>Avoiding ambiguity</a:t>
            </a:r>
          </a:p>
          <a:p>
            <a:pPr>
              <a:spcBef>
                <a:spcPct val="40000"/>
              </a:spcBef>
            </a:pPr>
            <a:r>
              <a:rPr lang="en-US" altLang="ar-JO" sz="2400" b="1" dirty="0">
                <a:solidFill>
                  <a:srgbClr val="203E5F"/>
                </a:solidFill>
              </a:rPr>
              <a:t>Fearing looking foolish</a:t>
            </a:r>
          </a:p>
          <a:p>
            <a:pPr>
              <a:spcBef>
                <a:spcPct val="40000"/>
              </a:spcBef>
            </a:pPr>
            <a:r>
              <a:rPr lang="en-US" altLang="ar-JO" sz="2400" b="1" dirty="0">
                <a:solidFill>
                  <a:srgbClr val="203E5F"/>
                </a:solidFill>
              </a:rPr>
              <a:t>Fearing mistakes and failure</a:t>
            </a:r>
          </a:p>
          <a:p>
            <a:pPr>
              <a:spcBef>
                <a:spcPct val="40000"/>
              </a:spcBef>
            </a:pPr>
            <a:r>
              <a:rPr lang="en-US" altLang="ar-JO" sz="2400" b="1" dirty="0">
                <a:solidFill>
                  <a:srgbClr val="203E5F"/>
                </a:solidFill>
              </a:rPr>
              <a:t>Believing that “I’m not creative”</a:t>
            </a:r>
          </a:p>
        </p:txBody>
      </p:sp>
      <p:sp>
        <p:nvSpPr>
          <p:cNvPr id="3" name="Slide Number Placeholder 2">
            <a:extLst>
              <a:ext uri="{FF2B5EF4-FFF2-40B4-BE49-F238E27FC236}">
                <a16:creationId xmlns:a16="http://schemas.microsoft.com/office/drawing/2014/main" id="{D52B8C50-7B9A-5074-81B2-EA33AFB43209}"/>
              </a:ext>
            </a:extLst>
          </p:cNvPr>
          <p:cNvSpPr>
            <a:spLocks noGrp="1"/>
          </p:cNvSpPr>
          <p:nvPr>
            <p:ph type="sldNum" sz="quarter" idx="12"/>
          </p:nvPr>
        </p:nvSpPr>
        <p:spPr/>
        <p:txBody>
          <a:bodyPr/>
          <a:lstStyle/>
          <a:p>
            <a:fld id="{FDED41F8-FC0F-4085-8150-313B6CF05213}" type="slidenum">
              <a:rPr lang="en-US" smtClean="0"/>
              <a:t>14</a:t>
            </a:fld>
            <a:endParaRPr lang="en-US"/>
          </a:p>
        </p:txBody>
      </p:sp>
      <p:sp>
        <p:nvSpPr>
          <p:cNvPr id="4" name="Rectangle 2">
            <a:extLst>
              <a:ext uri="{FF2B5EF4-FFF2-40B4-BE49-F238E27FC236}">
                <a16:creationId xmlns:a16="http://schemas.microsoft.com/office/drawing/2014/main" id="{74BF9956-DDF5-A3D4-B961-C5DCB3ECB888}"/>
              </a:ext>
            </a:extLst>
          </p:cNvPr>
          <p:cNvSpPr txBox="1">
            <a:spLocks noRot="1" noChangeArrowheads="1"/>
          </p:cNvSpPr>
          <p:nvPr/>
        </p:nvSpPr>
        <p:spPr>
          <a:xfrm>
            <a:off x="245787" y="788462"/>
            <a:ext cx="5850213" cy="1770624"/>
          </a:xfrm>
          <a:prstGeom prst="rect">
            <a:avLst/>
          </a:prstGeom>
          <a:noFill/>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US" altLang="en-US" sz="3200" b="1" dirty="0">
                <a:solidFill>
                  <a:schemeClr val="bg1"/>
                </a:solidFill>
                <a:latin typeface="+mn-lt"/>
              </a:rPr>
              <a:t>Barriers to Creativity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288" name="Rectangle 9728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he Importance Of Imagination">
            <a:extLst>
              <a:ext uri="{FF2B5EF4-FFF2-40B4-BE49-F238E27FC236}">
                <a16:creationId xmlns:a16="http://schemas.microsoft.com/office/drawing/2014/main" id="{BDD10106-713C-8FC8-9578-94E5C2BB92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41" r="29511" b="909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97290" name="Rectangle 9728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88" name="Rectangle 2">
            <a:extLst>
              <a:ext uri="{FF2B5EF4-FFF2-40B4-BE49-F238E27FC236}">
                <a16:creationId xmlns:a16="http://schemas.microsoft.com/office/drawing/2014/main" id="{4479472B-2079-53CA-1B19-CDF5DA23B74D}"/>
              </a:ext>
            </a:extLst>
          </p:cNvPr>
          <p:cNvSpPr>
            <a:spLocks noGrp="1" noRot="1" noChangeArrowheads="1"/>
          </p:cNvSpPr>
          <p:nvPr>
            <p:ph type="title"/>
          </p:nvPr>
        </p:nvSpPr>
        <p:spPr>
          <a:xfrm>
            <a:off x="371094" y="916687"/>
            <a:ext cx="5585206" cy="1124712"/>
          </a:xfrm>
        </p:spPr>
        <p:txBody>
          <a:bodyPr anchor="b">
            <a:normAutofit fontScale="90000"/>
          </a:bodyPr>
          <a:lstStyle/>
          <a:p>
            <a:pPr eaLnBrk="1" hangingPunct="1">
              <a:defRPr/>
            </a:pPr>
            <a:r>
              <a:rPr lang="en-US" altLang="en-US" b="1" dirty="0">
                <a:solidFill>
                  <a:srgbClr val="203E5F"/>
                </a:solidFill>
                <a:latin typeface="+mn-lt"/>
                <a:ea typeface="+mj-ea"/>
                <a:cs typeface="+mj-cs"/>
              </a:rPr>
              <a:t>Spurring the Imagination</a:t>
            </a:r>
          </a:p>
        </p:txBody>
      </p:sp>
      <p:sp>
        <p:nvSpPr>
          <p:cNvPr id="97292" name="Rectangle 9729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7294" name="Rectangle 9729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7283" name="Rectangle 3">
            <a:extLst>
              <a:ext uri="{FF2B5EF4-FFF2-40B4-BE49-F238E27FC236}">
                <a16:creationId xmlns:a16="http://schemas.microsoft.com/office/drawing/2014/main" id="{8AE49FF9-8F97-854B-7D4A-DC3DF421AA5F}"/>
              </a:ext>
            </a:extLst>
          </p:cNvPr>
          <p:cNvSpPr>
            <a:spLocks noGrp="1" noChangeArrowheads="1"/>
          </p:cNvSpPr>
          <p:nvPr>
            <p:ph idx="1"/>
          </p:nvPr>
        </p:nvSpPr>
        <p:spPr>
          <a:xfrm>
            <a:off x="371094" y="2718054"/>
            <a:ext cx="5483606" cy="3584574"/>
          </a:xfrm>
        </p:spPr>
        <p:txBody>
          <a:bodyPr anchor="t">
            <a:noAutofit/>
          </a:bodyPr>
          <a:lstStyle/>
          <a:p>
            <a:pPr eaLnBrk="1" hangingPunct="1">
              <a:spcBef>
                <a:spcPct val="30000"/>
              </a:spcBef>
            </a:pPr>
            <a:r>
              <a:rPr lang="en-US" altLang="ar-JO" b="1" dirty="0"/>
              <a:t>Questions to ask:</a:t>
            </a:r>
          </a:p>
          <a:p>
            <a:pPr lvl="1" eaLnBrk="1" hangingPunct="1">
              <a:spcBef>
                <a:spcPct val="30000"/>
              </a:spcBef>
            </a:pPr>
            <a:r>
              <a:rPr lang="en-US" altLang="ar-JO" sz="2800" b="1" dirty="0"/>
              <a:t>Is there a new way to do it?</a:t>
            </a:r>
          </a:p>
          <a:p>
            <a:pPr lvl="1" eaLnBrk="1" hangingPunct="1">
              <a:spcBef>
                <a:spcPct val="30000"/>
              </a:spcBef>
            </a:pPr>
            <a:r>
              <a:rPr lang="en-US" altLang="ar-JO" sz="2800" b="1" dirty="0"/>
              <a:t>Can you borrow or adapt it?</a:t>
            </a:r>
          </a:p>
          <a:p>
            <a:pPr lvl="1" eaLnBrk="1" hangingPunct="1">
              <a:spcBef>
                <a:spcPct val="30000"/>
              </a:spcBef>
            </a:pPr>
            <a:r>
              <a:rPr lang="en-US" altLang="ar-JO" sz="2800" b="1" dirty="0"/>
              <a:t>Can you give it a new twist?</a:t>
            </a:r>
          </a:p>
          <a:p>
            <a:pPr lvl="1" eaLnBrk="1" hangingPunct="1">
              <a:spcBef>
                <a:spcPct val="30000"/>
              </a:spcBef>
            </a:pPr>
            <a:r>
              <a:rPr lang="en-US" altLang="ar-JO" sz="2800" b="1" dirty="0"/>
              <a:t>Do you merely need more of the same?</a:t>
            </a:r>
          </a:p>
          <a:p>
            <a:pPr lvl="1" eaLnBrk="1" hangingPunct="1">
              <a:spcBef>
                <a:spcPct val="30000"/>
              </a:spcBef>
            </a:pPr>
            <a:r>
              <a:rPr lang="en-US" altLang="ar-JO" sz="2800" b="1" dirty="0"/>
              <a:t>Do you need less of the same?</a:t>
            </a:r>
          </a:p>
          <a:p>
            <a:pPr lvl="1" eaLnBrk="1" hangingPunct="1">
              <a:spcBef>
                <a:spcPct val="30000"/>
              </a:spcBef>
            </a:pPr>
            <a:endParaRPr lang="en-US" altLang="ar-JO" b="1" dirty="0"/>
          </a:p>
        </p:txBody>
      </p:sp>
      <p:sp>
        <p:nvSpPr>
          <p:cNvPr id="2" name="Slide Number Placeholder 1">
            <a:extLst>
              <a:ext uri="{FF2B5EF4-FFF2-40B4-BE49-F238E27FC236}">
                <a16:creationId xmlns:a16="http://schemas.microsoft.com/office/drawing/2014/main" id="{386B68A9-C652-1722-AA1C-A3C15C381B80}"/>
              </a:ext>
            </a:extLst>
          </p:cNvPr>
          <p:cNvSpPr>
            <a:spLocks noGrp="1"/>
          </p:cNvSpPr>
          <p:nvPr>
            <p:ph type="sldNum" sz="quarter" idx="12"/>
          </p:nvPr>
        </p:nvSpPr>
        <p:spPr>
          <a:xfrm>
            <a:off x="9077706" y="6356350"/>
            <a:ext cx="2743200" cy="365125"/>
          </a:xfrm>
        </p:spPr>
        <p:txBody>
          <a:bodyPr>
            <a:normAutofit/>
          </a:bodyPr>
          <a:lstStyle/>
          <a:p>
            <a:pPr>
              <a:spcAft>
                <a:spcPts val="600"/>
              </a:spcAft>
            </a:pPr>
            <a:fld id="{FDED41F8-FC0F-4085-8150-313B6CF05213}" type="slidenum">
              <a:rPr lang="en-US">
                <a:solidFill>
                  <a:schemeClr val="bg1"/>
                </a:solidFill>
              </a:rPr>
              <a:pPr>
                <a:spcAft>
                  <a:spcPts val="600"/>
                </a:spcAft>
              </a:pPr>
              <a:t>15</a:t>
            </a:fld>
            <a:endParaRPr lang="en-US">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288" name="Rectangle 9728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The Importance Of Imagination">
            <a:extLst>
              <a:ext uri="{FF2B5EF4-FFF2-40B4-BE49-F238E27FC236}">
                <a16:creationId xmlns:a16="http://schemas.microsoft.com/office/drawing/2014/main" id="{8B077750-BE37-D5E5-2858-E0846D568B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52" r="12589"/>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7290" name="Rectangle 9728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88" name="Rectangle 2">
            <a:extLst>
              <a:ext uri="{FF2B5EF4-FFF2-40B4-BE49-F238E27FC236}">
                <a16:creationId xmlns:a16="http://schemas.microsoft.com/office/drawing/2014/main" id="{5DEAFDF9-82F6-A1B1-FFF6-32E9386154F9}"/>
              </a:ext>
            </a:extLst>
          </p:cNvPr>
          <p:cNvSpPr>
            <a:spLocks noGrp="1" noRot="1" noChangeArrowheads="1"/>
          </p:cNvSpPr>
          <p:nvPr>
            <p:ph type="title"/>
          </p:nvPr>
        </p:nvSpPr>
        <p:spPr>
          <a:xfrm>
            <a:off x="7531610" y="365125"/>
            <a:ext cx="4474860" cy="1899912"/>
          </a:xfrm>
        </p:spPr>
        <p:txBody>
          <a:bodyPr>
            <a:normAutofit/>
          </a:bodyPr>
          <a:lstStyle/>
          <a:p>
            <a:pPr eaLnBrk="1" hangingPunct="1">
              <a:defRPr/>
            </a:pPr>
            <a:r>
              <a:rPr lang="en-US" altLang="en-US" sz="3200" b="1" dirty="0">
                <a:solidFill>
                  <a:srgbClr val="203E5F"/>
                </a:solidFill>
                <a:latin typeface="+mn-lt"/>
                <a:ea typeface="+mj-ea"/>
                <a:cs typeface="+mj-cs"/>
              </a:rPr>
              <a:t>Spurring the Imagination (continue)</a:t>
            </a:r>
          </a:p>
        </p:txBody>
      </p:sp>
      <p:sp>
        <p:nvSpPr>
          <p:cNvPr id="97283" name="Rectangle 3">
            <a:extLst>
              <a:ext uri="{FF2B5EF4-FFF2-40B4-BE49-F238E27FC236}">
                <a16:creationId xmlns:a16="http://schemas.microsoft.com/office/drawing/2014/main" id="{623DE05F-B426-0991-DEFC-0E2C84065291}"/>
              </a:ext>
            </a:extLst>
          </p:cNvPr>
          <p:cNvSpPr>
            <a:spLocks noGrp="1" noChangeArrowheads="1"/>
          </p:cNvSpPr>
          <p:nvPr>
            <p:ph idx="1"/>
          </p:nvPr>
        </p:nvSpPr>
        <p:spPr>
          <a:xfrm>
            <a:off x="7531610" y="2434201"/>
            <a:ext cx="4215890" cy="3742762"/>
          </a:xfrm>
        </p:spPr>
        <p:txBody>
          <a:bodyPr>
            <a:noAutofit/>
          </a:bodyPr>
          <a:lstStyle/>
          <a:p>
            <a:pPr marL="0" indent="-347663">
              <a:spcBef>
                <a:spcPct val="30000"/>
              </a:spcBef>
            </a:pPr>
            <a:r>
              <a:rPr lang="en-US" altLang="ar-JO" sz="2400" b="1" dirty="0"/>
              <a:t>Is there a substitute?</a:t>
            </a:r>
          </a:p>
          <a:p>
            <a:pPr marL="0" indent="-347663">
              <a:spcBef>
                <a:spcPct val="30000"/>
              </a:spcBef>
            </a:pPr>
            <a:r>
              <a:rPr lang="en-US" altLang="ar-JO" sz="2400" b="1" dirty="0"/>
              <a:t>Can you rearrange the parts?</a:t>
            </a:r>
          </a:p>
          <a:p>
            <a:pPr marL="0" indent="-347663">
              <a:spcBef>
                <a:spcPct val="30000"/>
              </a:spcBef>
            </a:pPr>
            <a:r>
              <a:rPr lang="en-US" altLang="ar-JO" sz="2400" b="1" dirty="0"/>
              <a:t>What if you do just the opposite?</a:t>
            </a:r>
          </a:p>
          <a:p>
            <a:pPr marL="0" indent="-347663">
              <a:spcBef>
                <a:spcPct val="30000"/>
              </a:spcBef>
            </a:pPr>
            <a:r>
              <a:rPr lang="en-US" altLang="ar-JO" sz="2400" b="1" dirty="0"/>
              <a:t>Can you combine ideas?</a:t>
            </a:r>
          </a:p>
          <a:p>
            <a:pPr marL="0" indent="-347663">
              <a:spcBef>
                <a:spcPct val="30000"/>
              </a:spcBef>
            </a:pPr>
            <a:r>
              <a:rPr lang="en-US" altLang="ar-JO" sz="2400" b="1" dirty="0"/>
              <a:t>Can you put it to other uses?</a:t>
            </a:r>
          </a:p>
          <a:p>
            <a:pPr marL="0" indent="-347663">
              <a:spcBef>
                <a:spcPct val="30000"/>
              </a:spcBef>
            </a:pPr>
            <a:r>
              <a:rPr lang="en-US" altLang="ar-JO" sz="2400" b="1" dirty="0"/>
              <a:t>What else could you make from this?</a:t>
            </a:r>
          </a:p>
          <a:p>
            <a:pPr eaLnBrk="1" hangingPunct="1">
              <a:spcBef>
                <a:spcPct val="30000"/>
              </a:spcBef>
            </a:pPr>
            <a:endParaRPr lang="en-US" altLang="ar-JO" sz="2400" b="1" dirty="0"/>
          </a:p>
        </p:txBody>
      </p:sp>
      <p:sp>
        <p:nvSpPr>
          <p:cNvPr id="48133" name="Slide Number Placeholder 3">
            <a:extLst>
              <a:ext uri="{FF2B5EF4-FFF2-40B4-BE49-F238E27FC236}">
                <a16:creationId xmlns:a16="http://schemas.microsoft.com/office/drawing/2014/main" id="{957021DE-C2F6-644A-308E-95080BA72D7E}"/>
              </a:ext>
            </a:extLst>
          </p:cNvPr>
          <p:cNvSpPr>
            <a:spLocks noGrp="1"/>
          </p:cNvSpPr>
          <p:nvPr>
            <p:ph type="sldNum" sz="quarter" idx="11"/>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lnSpc>
                <a:spcPct val="90000"/>
              </a:lnSpc>
              <a:spcBef>
                <a:spcPct val="0"/>
              </a:spcBef>
              <a:spcAft>
                <a:spcPts val="600"/>
              </a:spcAft>
              <a:buClrTx/>
              <a:buSzTx/>
              <a:buFontTx/>
              <a:buNone/>
            </a:pPr>
            <a:r>
              <a:rPr lang="en-US" altLang="ar-JO" sz="1900">
                <a:latin typeface="Garamond" panose="02020404030301010803" pitchFamily="18" charset="0"/>
              </a:rPr>
              <a:t>3 - </a:t>
            </a:r>
            <a:fld id="{0FA77F2F-96E0-A941-A224-70D18A5CE8C7}" type="slidenum">
              <a:rPr lang="en-US" altLang="ar-JO" sz="1900">
                <a:latin typeface="Garamond" panose="02020404030301010803" pitchFamily="18" charset="0"/>
              </a:rPr>
              <a:pPr>
                <a:lnSpc>
                  <a:spcPct val="90000"/>
                </a:lnSpc>
                <a:spcBef>
                  <a:spcPct val="0"/>
                </a:spcBef>
                <a:spcAft>
                  <a:spcPts val="600"/>
                </a:spcAft>
                <a:buClrTx/>
                <a:buSzTx/>
                <a:buFontTx/>
                <a:buNone/>
              </a:pPr>
              <a:t>16</a:t>
            </a:fld>
            <a:endParaRPr lang="en-US" altLang="ar-JO" sz="1900">
              <a:latin typeface="Garamond" panose="02020404030301010803"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a:extLst>
              <a:ext uri="{FF2B5EF4-FFF2-40B4-BE49-F238E27FC236}">
                <a16:creationId xmlns:a16="http://schemas.microsoft.com/office/drawing/2014/main" id="{40B8B1B0-EC69-C676-9FD4-D3833244BC38}"/>
              </a:ext>
            </a:extLst>
          </p:cNvPr>
          <p:cNvSpPr>
            <a:spLocks noGrp="1" noChangeArrowheads="1"/>
          </p:cNvSpPr>
          <p:nvPr>
            <p:ph idx="1"/>
          </p:nvPr>
        </p:nvSpPr>
        <p:spPr>
          <a:xfrm>
            <a:off x="1817370" y="2093914"/>
            <a:ext cx="8229600" cy="4297363"/>
          </a:xfrm>
        </p:spPr>
        <p:txBody>
          <a:bodyPr/>
          <a:lstStyle/>
          <a:p>
            <a:pPr eaLnBrk="1" hangingPunct="1">
              <a:spcBef>
                <a:spcPct val="30000"/>
              </a:spcBef>
            </a:pPr>
            <a:r>
              <a:rPr lang="en-US" altLang="ar-JO" sz="3200" b="1" dirty="0"/>
              <a:t>Are there other markets for it?</a:t>
            </a:r>
          </a:p>
          <a:p>
            <a:pPr eaLnBrk="1" hangingPunct="1">
              <a:spcBef>
                <a:spcPct val="30000"/>
              </a:spcBef>
            </a:pPr>
            <a:r>
              <a:rPr lang="en-US" altLang="ar-JO" sz="3200" b="1" dirty="0"/>
              <a:t>Can you reverse it?</a:t>
            </a:r>
          </a:p>
          <a:p>
            <a:pPr eaLnBrk="1" hangingPunct="1">
              <a:spcBef>
                <a:spcPct val="30000"/>
              </a:spcBef>
            </a:pPr>
            <a:r>
              <a:rPr lang="en-US" altLang="ar-JO" sz="3200" b="1" dirty="0"/>
              <a:t>Can you eliminate it? </a:t>
            </a:r>
          </a:p>
          <a:p>
            <a:pPr eaLnBrk="1" hangingPunct="1">
              <a:spcBef>
                <a:spcPct val="30000"/>
              </a:spcBef>
            </a:pPr>
            <a:r>
              <a:rPr lang="en-US" altLang="ar-JO" sz="3200" b="1" dirty="0"/>
              <a:t>Can you put it to another use?</a:t>
            </a:r>
          </a:p>
          <a:p>
            <a:pPr eaLnBrk="1" hangingPunct="1">
              <a:spcBef>
                <a:spcPct val="30000"/>
              </a:spcBef>
            </a:pPr>
            <a:r>
              <a:rPr lang="en-US" altLang="ar-JO" sz="3200" b="1" dirty="0"/>
              <a:t>What idea seems impossible, but if executed, would revolutionize your business?</a:t>
            </a:r>
          </a:p>
          <a:p>
            <a:pPr eaLnBrk="1" hangingPunct="1">
              <a:spcBef>
                <a:spcPct val="30000"/>
              </a:spcBef>
            </a:pPr>
            <a:endParaRPr lang="en-US" altLang="ar-JO" sz="3200" b="1" dirty="0"/>
          </a:p>
        </p:txBody>
      </p:sp>
      <p:sp>
        <p:nvSpPr>
          <p:cNvPr id="16388" name="Rectangle 2">
            <a:extLst>
              <a:ext uri="{FF2B5EF4-FFF2-40B4-BE49-F238E27FC236}">
                <a16:creationId xmlns:a16="http://schemas.microsoft.com/office/drawing/2014/main" id="{EF851548-4504-01FB-9CBE-5B82F361C666}"/>
              </a:ext>
            </a:extLst>
          </p:cNvPr>
          <p:cNvSpPr>
            <a:spLocks noGrp="1" noRot="1" noChangeArrowheads="1"/>
          </p:cNvSpPr>
          <p:nvPr>
            <p:ph type="title"/>
          </p:nvPr>
        </p:nvSpPr>
        <p:spPr>
          <a:xfrm>
            <a:off x="1817370" y="241935"/>
            <a:ext cx="10515600" cy="1325563"/>
          </a:xfrm>
        </p:spPr>
        <p:txBody>
          <a:bodyPr/>
          <a:lstStyle/>
          <a:p>
            <a:pPr eaLnBrk="1" hangingPunct="1">
              <a:defRPr/>
            </a:pPr>
            <a:r>
              <a:rPr lang="en-US" altLang="en-US" b="1" dirty="0">
                <a:solidFill>
                  <a:srgbClr val="FF9518"/>
                </a:solidFill>
                <a:latin typeface="+mn-lt"/>
                <a:ea typeface="+mj-ea"/>
                <a:cs typeface="+mj-cs"/>
              </a:rPr>
              <a:t>Spurring the Imagination</a:t>
            </a:r>
          </a:p>
        </p:txBody>
      </p:sp>
      <p:sp>
        <p:nvSpPr>
          <p:cNvPr id="49158" name="TextBox 1">
            <a:extLst>
              <a:ext uri="{FF2B5EF4-FFF2-40B4-BE49-F238E27FC236}">
                <a16:creationId xmlns:a16="http://schemas.microsoft.com/office/drawing/2014/main" id="{2234398D-FC8F-EC58-E798-96C30FFBA091}"/>
              </a:ext>
            </a:extLst>
          </p:cNvPr>
          <p:cNvSpPr txBox="1">
            <a:spLocks noChangeArrowheads="1"/>
          </p:cNvSpPr>
          <p:nvPr/>
        </p:nvSpPr>
        <p:spPr bwMode="auto">
          <a:xfrm>
            <a:off x="7886700" y="763428"/>
            <a:ext cx="1447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eaLnBrk="1" hangingPunct="1">
              <a:spcBef>
                <a:spcPct val="0"/>
              </a:spcBef>
              <a:buClrTx/>
              <a:buSzTx/>
              <a:buFontTx/>
              <a:buNone/>
            </a:pPr>
            <a:r>
              <a:rPr lang="en-US" altLang="ar-JO" sz="1800" dirty="0">
                <a:latin typeface="Garamond" panose="02020404030301010803" pitchFamily="18" charset="0"/>
              </a:rPr>
              <a:t>(continued)</a:t>
            </a:r>
          </a:p>
          <a:p>
            <a:pPr eaLnBrk="1" hangingPunct="1">
              <a:spcBef>
                <a:spcPct val="0"/>
              </a:spcBef>
              <a:buClrTx/>
              <a:buSzTx/>
              <a:buFontTx/>
              <a:buNone/>
            </a:pPr>
            <a:endParaRPr lang="en-US" altLang="ar-JO" sz="1800" dirty="0">
              <a:latin typeface="Garamond" panose="02020404030301010803" pitchFamily="18" charset="0"/>
            </a:endParaRPr>
          </a:p>
        </p:txBody>
      </p:sp>
      <p:sp>
        <p:nvSpPr>
          <p:cNvPr id="2" name="Slide Number Placeholder 1">
            <a:extLst>
              <a:ext uri="{FF2B5EF4-FFF2-40B4-BE49-F238E27FC236}">
                <a16:creationId xmlns:a16="http://schemas.microsoft.com/office/drawing/2014/main" id="{95003B8B-47B0-9325-54DA-265BFE2BE7F2}"/>
              </a:ext>
            </a:extLst>
          </p:cNvPr>
          <p:cNvSpPr>
            <a:spLocks noGrp="1"/>
          </p:cNvSpPr>
          <p:nvPr>
            <p:ph type="sldNum" sz="quarter" idx="12"/>
          </p:nvPr>
        </p:nvSpPr>
        <p:spPr/>
        <p:txBody>
          <a:bodyPr/>
          <a:lstStyle/>
          <a:p>
            <a:fld id="{FDED41F8-FC0F-4085-8150-313B6CF05213}" type="slidenum">
              <a:rPr lang="en-US" smtClean="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60" name="Rectangle 2">
            <a:extLst>
              <a:ext uri="{FF2B5EF4-FFF2-40B4-BE49-F238E27FC236}">
                <a16:creationId xmlns:a16="http://schemas.microsoft.com/office/drawing/2014/main" id="{93BA46DA-99BB-F364-C6E0-97F194368B5D}"/>
              </a:ext>
            </a:extLst>
          </p:cNvPr>
          <p:cNvSpPr>
            <a:spLocks noGrp="1" noRot="1" noChangeArrowheads="1"/>
          </p:cNvSpPr>
          <p:nvPr>
            <p:ph type="title"/>
          </p:nvPr>
        </p:nvSpPr>
        <p:spPr>
          <a:xfrm>
            <a:off x="1840230" y="296228"/>
            <a:ext cx="9829800" cy="1143000"/>
          </a:xfrm>
        </p:spPr>
        <p:txBody>
          <a:bodyPr>
            <a:noAutofit/>
          </a:bodyPr>
          <a:lstStyle/>
          <a:p>
            <a:pPr eaLnBrk="1" hangingPunct="1">
              <a:defRPr/>
            </a:pPr>
            <a:r>
              <a:rPr lang="en-US" altLang="en-US" sz="3780" b="1" dirty="0">
                <a:solidFill>
                  <a:srgbClr val="203E5F"/>
                </a:solidFill>
                <a:latin typeface="+mn-lt"/>
              </a:rPr>
              <a:t>Enhancing Organizational Creativity</a:t>
            </a:r>
          </a:p>
        </p:txBody>
      </p:sp>
      <p:sp>
        <p:nvSpPr>
          <p:cNvPr id="52228" name="Slide Number Placeholder 3">
            <a:extLst>
              <a:ext uri="{FF2B5EF4-FFF2-40B4-BE49-F238E27FC236}">
                <a16:creationId xmlns:a16="http://schemas.microsoft.com/office/drawing/2014/main" id="{166A53DC-A0DB-F380-5E34-45FCB630B7E0}"/>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1000">
                <a:solidFill>
                  <a:schemeClr val="tx2"/>
                </a:solidFill>
                <a:latin typeface="Garamond" panose="02020404030301010803" pitchFamily="18" charset="0"/>
              </a:rPr>
              <a:t>3 - </a:t>
            </a:r>
            <a:fld id="{6DF7FC8F-0306-424D-9E8A-B562DD3525D5}" type="slidenum">
              <a:rPr lang="en-US" altLang="ar-JO" sz="1000">
                <a:solidFill>
                  <a:schemeClr val="tx2"/>
                </a:solidFill>
                <a:latin typeface="Garamond" panose="02020404030301010803" pitchFamily="18" charset="0"/>
              </a:rPr>
              <a:pPr>
                <a:spcBef>
                  <a:spcPct val="0"/>
                </a:spcBef>
                <a:buClrTx/>
                <a:buSzTx/>
                <a:buFontTx/>
                <a:buNone/>
              </a:pPr>
              <a:t>18</a:t>
            </a:fld>
            <a:endParaRPr lang="en-US" altLang="ar-JO" sz="1000">
              <a:solidFill>
                <a:schemeClr val="tx2"/>
              </a:solidFill>
              <a:latin typeface="Garamond" panose="02020404030301010803" pitchFamily="18" charset="0"/>
            </a:endParaRPr>
          </a:p>
        </p:txBody>
      </p:sp>
      <p:pic>
        <p:nvPicPr>
          <p:cNvPr id="52230" name="Picture 3">
            <a:extLst>
              <a:ext uri="{FF2B5EF4-FFF2-40B4-BE49-F238E27FC236}">
                <a16:creationId xmlns:a16="http://schemas.microsoft.com/office/drawing/2014/main" id="{7FE66C69-C395-4365-3816-79EAF3EE1B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0230" y="1576388"/>
            <a:ext cx="8077200" cy="404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31" name="TextBox 2">
            <a:extLst>
              <a:ext uri="{FF2B5EF4-FFF2-40B4-BE49-F238E27FC236}">
                <a16:creationId xmlns:a16="http://schemas.microsoft.com/office/drawing/2014/main" id="{399FE31C-77E6-E335-C601-0BDF1E41EA4D}"/>
              </a:ext>
            </a:extLst>
          </p:cNvPr>
          <p:cNvSpPr txBox="1">
            <a:spLocks noChangeArrowheads="1"/>
          </p:cNvSpPr>
          <p:nvPr/>
        </p:nvSpPr>
        <p:spPr bwMode="auto">
          <a:xfrm>
            <a:off x="3318511" y="5713730"/>
            <a:ext cx="59102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eaLnBrk="1" hangingPunct="1">
              <a:spcBef>
                <a:spcPct val="0"/>
              </a:spcBef>
              <a:buClrTx/>
              <a:buSzTx/>
              <a:buFontTx/>
              <a:buNone/>
            </a:pPr>
            <a:r>
              <a:rPr lang="en-US" altLang="ar-JO" sz="1800" b="1" dirty="0">
                <a:latin typeface="Garamond" panose="02020404030301010803" pitchFamily="18" charset="0"/>
              </a:rPr>
              <a:t>Factors That Contribute to Companies’ Ability to Innovate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922E674-8E54-EAC8-D089-6A35B6ABD090}"/>
              </a:ext>
            </a:extLst>
          </p:cNvPr>
          <p:cNvSpPr txBox="1"/>
          <p:nvPr/>
        </p:nvSpPr>
        <p:spPr>
          <a:xfrm>
            <a:off x="1065275" y="874073"/>
            <a:ext cx="10058400" cy="346928"/>
          </a:xfrm>
          <a:prstGeom prst="rect">
            <a:avLst/>
          </a:prstGeom>
          <a:solidFill>
            <a:schemeClr val="bg1">
              <a:alpha val="69487"/>
            </a:schemeClr>
          </a:solidFill>
          <a:effectLst>
            <a:outerShdw blurRad="50800" dist="38100" dir="2700000" algn="tl" rotWithShape="0">
              <a:prstClr val="black">
                <a:alpha val="40000"/>
              </a:prstClr>
            </a:outerShdw>
          </a:effectLst>
        </p:spPr>
        <p:txBody>
          <a:bodyPr vert="horz" lIns="91440" tIns="45720" rIns="91440" bIns="45720" rtlCol="0" anchor="b">
            <a:normAutofit fontScale="92500" lnSpcReduction="20000"/>
          </a:bodyPr>
          <a:lstStyle/>
          <a:p>
            <a:pPr algn="ctr">
              <a:lnSpc>
                <a:spcPct val="90000"/>
              </a:lnSpc>
              <a:spcBef>
                <a:spcPct val="0"/>
              </a:spcBef>
              <a:spcAft>
                <a:spcPts val="600"/>
              </a:spcAft>
            </a:pPr>
            <a:r>
              <a:rPr lang="en-US" sz="2400" b="1" dirty="0">
                <a:solidFill>
                  <a:srgbClr val="000000"/>
                </a:solidFill>
                <a:latin typeface="+mj-lt"/>
                <a:ea typeface="+mj-ea"/>
                <a:cs typeface="+mj-cs"/>
              </a:rPr>
              <a:t>https://</a:t>
            </a:r>
            <a:r>
              <a:rPr lang="en-US" sz="2400" b="1" dirty="0" err="1">
                <a:solidFill>
                  <a:srgbClr val="000000"/>
                </a:solidFill>
                <a:latin typeface="+mj-lt"/>
                <a:ea typeface="+mj-ea"/>
                <a:cs typeface="+mj-cs"/>
              </a:rPr>
              <a:t>www.youtube.com</a:t>
            </a:r>
            <a:r>
              <a:rPr lang="en-US" sz="2400" b="1" dirty="0">
                <a:solidFill>
                  <a:srgbClr val="000000"/>
                </a:solidFill>
                <a:latin typeface="+mj-lt"/>
                <a:ea typeface="+mj-ea"/>
                <a:cs typeface="+mj-cs"/>
              </a:rPr>
              <a:t>/</a:t>
            </a:r>
            <a:r>
              <a:rPr lang="en-US" sz="2400" b="1" dirty="0" err="1">
                <a:solidFill>
                  <a:srgbClr val="000000"/>
                </a:solidFill>
                <a:latin typeface="+mj-lt"/>
                <a:ea typeface="+mj-ea"/>
                <a:cs typeface="+mj-cs"/>
              </a:rPr>
              <a:t>watch?v</a:t>
            </a:r>
            <a:r>
              <a:rPr lang="en-US" sz="2400" b="1" dirty="0">
                <a:solidFill>
                  <a:srgbClr val="000000"/>
                </a:solidFill>
                <a:latin typeface="+mj-lt"/>
                <a:ea typeface="+mj-ea"/>
                <a:cs typeface="+mj-cs"/>
              </a:rPr>
              <a:t>=</a:t>
            </a:r>
            <a:r>
              <a:rPr lang="en-US" sz="2400" b="1" dirty="0" err="1">
                <a:solidFill>
                  <a:srgbClr val="000000"/>
                </a:solidFill>
                <a:latin typeface="+mj-lt"/>
                <a:ea typeface="+mj-ea"/>
                <a:cs typeface="+mj-cs"/>
              </a:rPr>
              <a:t>xvCdLqeMOKA</a:t>
            </a:r>
            <a:endParaRPr lang="en-US" sz="2400" b="1" dirty="0">
              <a:solidFill>
                <a:srgbClr val="000000"/>
              </a:solidFill>
              <a:latin typeface="+mj-lt"/>
              <a:ea typeface="+mj-ea"/>
              <a:cs typeface="+mj-cs"/>
            </a:endParaRPr>
          </a:p>
        </p:txBody>
      </p:sp>
      <p:sp>
        <p:nvSpPr>
          <p:cNvPr id="5" name="Rectangle 2">
            <a:extLst>
              <a:ext uri="{FF2B5EF4-FFF2-40B4-BE49-F238E27FC236}">
                <a16:creationId xmlns:a16="http://schemas.microsoft.com/office/drawing/2014/main" id="{A38A3E31-0D73-B716-B9BE-365E768A24C7}"/>
              </a:ext>
            </a:extLst>
          </p:cNvPr>
          <p:cNvSpPr txBox="1">
            <a:spLocks noRot="1" noChangeArrowheads="1"/>
          </p:cNvSpPr>
          <p:nvPr/>
        </p:nvSpPr>
        <p:spPr>
          <a:xfrm>
            <a:off x="1696279" y="268776"/>
            <a:ext cx="10084904" cy="758358"/>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defRPr/>
            </a:pPr>
            <a:r>
              <a:rPr lang="en-US" altLang="en-US" sz="3600" b="1" dirty="0">
                <a:solidFill>
                  <a:schemeClr val="tx2"/>
                </a:solidFill>
                <a:latin typeface="+mn-lt"/>
                <a:ea typeface="+mn-ea"/>
                <a:cs typeface="+mn-cs"/>
              </a:rPr>
              <a:t>How Google enhance organizational creativity</a:t>
            </a:r>
          </a:p>
        </p:txBody>
      </p:sp>
      <p:sp>
        <p:nvSpPr>
          <p:cNvPr id="2" name="Slide Number Placeholder 1">
            <a:extLst>
              <a:ext uri="{FF2B5EF4-FFF2-40B4-BE49-F238E27FC236}">
                <a16:creationId xmlns:a16="http://schemas.microsoft.com/office/drawing/2014/main" id="{08297084-E4F5-2460-1EF2-B2A031BD782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FDED41F8-FC0F-4085-8150-313B6CF05213}" type="slidenum">
              <a:rPr lang="en-US" smtClean="0">
                <a:solidFill>
                  <a:srgbClr val="FFFFFF"/>
                </a:solidFill>
                <a:latin typeface="Calibri" panose="020F0502020204030204"/>
              </a:rPr>
              <a:pPr>
                <a:spcAft>
                  <a:spcPts val="600"/>
                </a:spcAft>
                <a:defRPr/>
              </a:pPr>
              <a:t>19</a:t>
            </a:fld>
            <a:endParaRPr lang="en-US">
              <a:solidFill>
                <a:srgbClr val="FFFFFF"/>
              </a:solidFill>
              <a:latin typeface="Calibri" panose="020F0502020204030204"/>
            </a:endParaRPr>
          </a:p>
        </p:txBody>
      </p:sp>
      <p:pic>
        <p:nvPicPr>
          <p:cNvPr id="4" name="Why Google Employees are So Creative">
            <a:hlinkClick r:id="" action="ppaction://media"/>
            <a:extLst>
              <a:ext uri="{FF2B5EF4-FFF2-40B4-BE49-F238E27FC236}">
                <a16:creationId xmlns:a16="http://schemas.microsoft.com/office/drawing/2014/main" id="{95C63A7D-4A79-9CB4-A2FA-E842CA3E96F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295910"/>
            <a:ext cx="12192000" cy="5562090"/>
          </a:xfrm>
          <a:prstGeom prst="rect">
            <a:avLst/>
          </a:prstGeom>
        </p:spPr>
      </p:pic>
    </p:spTree>
    <p:extLst>
      <p:ext uri="{BB962C8B-B14F-4D97-AF65-F5344CB8AC3E}">
        <p14:creationId xmlns:p14="http://schemas.microsoft.com/office/powerpoint/2010/main" val="2451221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73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Google | History &amp; Facts; Products &amp; Services | Britannica Money">
            <a:extLst>
              <a:ext uri="{FF2B5EF4-FFF2-40B4-BE49-F238E27FC236}">
                <a16:creationId xmlns:a16="http://schemas.microsoft.com/office/drawing/2014/main" id="{5327573B-5597-4BD1-5677-A4BC4343A8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95466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00360" name="Rectangle 10035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0" name="Rectangle 2">
            <a:extLst>
              <a:ext uri="{FF2B5EF4-FFF2-40B4-BE49-F238E27FC236}">
                <a16:creationId xmlns:a16="http://schemas.microsoft.com/office/drawing/2014/main" id="{6A200332-1C9B-EA9C-5710-EEA1A754B7D8}"/>
              </a:ext>
            </a:extLst>
          </p:cNvPr>
          <p:cNvSpPr>
            <a:spLocks noGrp="1" noRot="1" noChangeArrowheads="1"/>
          </p:cNvSpPr>
          <p:nvPr>
            <p:ph type="title"/>
          </p:nvPr>
        </p:nvSpPr>
        <p:spPr>
          <a:xfrm>
            <a:off x="640080" y="325369"/>
            <a:ext cx="4368602" cy="1956841"/>
          </a:xfrm>
        </p:spPr>
        <p:txBody>
          <a:bodyPr anchor="b">
            <a:normAutofit/>
          </a:bodyPr>
          <a:lstStyle/>
          <a:p>
            <a:pPr eaLnBrk="1" hangingPunct="1">
              <a:defRPr/>
            </a:pPr>
            <a:r>
              <a:rPr lang="en-US" altLang="en-US" sz="4200" b="1"/>
              <a:t>Enhancing Organizational Creativity</a:t>
            </a:r>
          </a:p>
        </p:txBody>
      </p:sp>
      <p:sp>
        <p:nvSpPr>
          <p:cNvPr id="10036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355" name="Rectangle 3">
            <a:extLst>
              <a:ext uri="{FF2B5EF4-FFF2-40B4-BE49-F238E27FC236}">
                <a16:creationId xmlns:a16="http://schemas.microsoft.com/office/drawing/2014/main" id="{36E414E7-B1E6-CF31-6E1F-215223835453}"/>
              </a:ext>
            </a:extLst>
          </p:cNvPr>
          <p:cNvSpPr>
            <a:spLocks noGrp="1" noChangeArrowheads="1"/>
          </p:cNvSpPr>
          <p:nvPr>
            <p:ph idx="1"/>
          </p:nvPr>
        </p:nvSpPr>
        <p:spPr>
          <a:xfrm>
            <a:off x="640080" y="2872899"/>
            <a:ext cx="4243589" cy="3320668"/>
          </a:xfrm>
        </p:spPr>
        <p:txBody>
          <a:bodyPr>
            <a:normAutofit/>
          </a:bodyPr>
          <a:lstStyle/>
          <a:p>
            <a:pPr eaLnBrk="1" hangingPunct="1">
              <a:spcBef>
                <a:spcPct val="30000"/>
              </a:spcBef>
            </a:pPr>
            <a:r>
              <a:rPr lang="en-US" altLang="ar-JO" sz="2200"/>
              <a:t>Include creativity as a core company value.</a:t>
            </a:r>
          </a:p>
          <a:p>
            <a:pPr eaLnBrk="1" hangingPunct="1">
              <a:spcBef>
                <a:spcPct val="30000"/>
              </a:spcBef>
            </a:pPr>
            <a:r>
              <a:rPr lang="en-US" altLang="ar-JO" sz="2200"/>
              <a:t>Hire for creativity.</a:t>
            </a:r>
          </a:p>
          <a:p>
            <a:pPr eaLnBrk="1" hangingPunct="1">
              <a:spcBef>
                <a:spcPct val="30000"/>
              </a:spcBef>
            </a:pPr>
            <a:r>
              <a:rPr lang="en-US" altLang="ar-JO" sz="2200"/>
              <a:t>Create an organizational structure that nourishes creativity.</a:t>
            </a:r>
          </a:p>
          <a:p>
            <a:pPr eaLnBrk="1" hangingPunct="1">
              <a:spcBef>
                <a:spcPct val="30000"/>
              </a:spcBef>
            </a:pPr>
            <a:r>
              <a:rPr lang="en-US" altLang="ar-JO" sz="2200"/>
              <a:t>Embrace diversity.</a:t>
            </a:r>
          </a:p>
          <a:p>
            <a:pPr eaLnBrk="1" hangingPunct="1">
              <a:spcBef>
                <a:spcPct val="30000"/>
              </a:spcBef>
            </a:pPr>
            <a:r>
              <a:rPr lang="en-US" altLang="ar-JO" sz="2200"/>
              <a:t>Expect creativity.</a:t>
            </a:r>
          </a:p>
          <a:p>
            <a:pPr eaLnBrk="1" hangingPunct="1">
              <a:spcBef>
                <a:spcPct val="30000"/>
              </a:spcBef>
            </a:pPr>
            <a:r>
              <a:rPr lang="en-US" altLang="ar-JO" sz="2200"/>
              <a:t>Expect and tolerate failure. </a:t>
            </a:r>
          </a:p>
          <a:p>
            <a:pPr eaLnBrk="1" hangingPunct="1">
              <a:spcBef>
                <a:spcPct val="30000"/>
              </a:spcBef>
            </a:pPr>
            <a:endParaRPr lang="en-US" altLang="ar-JO" sz="2200"/>
          </a:p>
        </p:txBody>
      </p:sp>
      <p:pic>
        <p:nvPicPr>
          <p:cNvPr id="9218" name="Picture 2" descr="The Dynamism of Organizational Culture: Through the Lens of Creativity and  Innovation">
            <a:extLst>
              <a:ext uri="{FF2B5EF4-FFF2-40B4-BE49-F238E27FC236}">
                <a16:creationId xmlns:a16="http://schemas.microsoft.com/office/drawing/2014/main" id="{1C7AD399-AE5F-E211-0E9F-5C7F86BD03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29" r="12118"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54277" name="Slide Number Placeholder 3">
            <a:extLst>
              <a:ext uri="{FF2B5EF4-FFF2-40B4-BE49-F238E27FC236}">
                <a16:creationId xmlns:a16="http://schemas.microsoft.com/office/drawing/2014/main" id="{6AA6809D-565F-FC0B-61BD-0BDF66071602}"/>
              </a:ext>
            </a:extLst>
          </p:cNvPr>
          <p:cNvSpPr>
            <a:spLocks noGrp="1"/>
          </p:cNvSpPr>
          <p:nvPr>
            <p:ph type="sldNum" sz="quarter" idx="11"/>
          </p:nvPr>
        </p:nvSpPr>
        <p:spPr bwMode="auto">
          <a:xfrm>
            <a:off x="10439400" y="6356350"/>
            <a:ext cx="914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lnSpc>
                <a:spcPct val="90000"/>
              </a:lnSpc>
              <a:spcBef>
                <a:spcPct val="0"/>
              </a:spcBef>
              <a:spcAft>
                <a:spcPts val="600"/>
              </a:spcAft>
              <a:buClrTx/>
              <a:buSzTx/>
              <a:buFontTx/>
              <a:buNone/>
            </a:pPr>
            <a:r>
              <a:rPr lang="en-US" altLang="ar-JO" sz="1900">
                <a:solidFill>
                  <a:srgbClr val="FFFFFF"/>
                </a:solidFill>
                <a:latin typeface="Garamond" panose="02020404030301010803" pitchFamily="18" charset="0"/>
              </a:rPr>
              <a:t>3 - </a:t>
            </a:r>
            <a:fld id="{E55EBC42-579A-8C4D-AE8F-338149B6FEDF}" type="slidenum">
              <a:rPr lang="en-US" altLang="ar-JO" sz="1900">
                <a:solidFill>
                  <a:srgbClr val="FFFFFF"/>
                </a:solidFill>
                <a:latin typeface="Garamond" panose="02020404030301010803" pitchFamily="18" charset="0"/>
              </a:rPr>
              <a:pPr>
                <a:lnSpc>
                  <a:spcPct val="90000"/>
                </a:lnSpc>
                <a:spcBef>
                  <a:spcPct val="0"/>
                </a:spcBef>
                <a:spcAft>
                  <a:spcPts val="600"/>
                </a:spcAft>
                <a:buClrTx/>
                <a:buSzTx/>
                <a:buFontTx/>
                <a:buNone/>
              </a:pPr>
              <a:t>21</a:t>
            </a:fld>
            <a:endParaRPr lang="en-US" altLang="ar-JO" sz="1900">
              <a:solidFill>
                <a:srgbClr val="FFFFFF"/>
              </a:solidFill>
              <a:latin typeface="Garamond" panose="02020404030301010803"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60" name="Rectangle 2">
            <a:extLst>
              <a:ext uri="{FF2B5EF4-FFF2-40B4-BE49-F238E27FC236}">
                <a16:creationId xmlns:a16="http://schemas.microsoft.com/office/drawing/2014/main" id="{240B39FD-D323-DCB1-A5CD-44D7B5A2B439}"/>
              </a:ext>
            </a:extLst>
          </p:cNvPr>
          <p:cNvSpPr>
            <a:spLocks noGrp="1" noRot="1" noChangeArrowheads="1"/>
          </p:cNvSpPr>
          <p:nvPr>
            <p:ph type="title"/>
          </p:nvPr>
        </p:nvSpPr>
        <p:spPr>
          <a:xfrm>
            <a:off x="291548" y="350541"/>
            <a:ext cx="11729960" cy="1243584"/>
          </a:xfrm>
        </p:spPr>
        <p:txBody>
          <a:bodyPr>
            <a:normAutofit/>
          </a:bodyPr>
          <a:lstStyle/>
          <a:p>
            <a:pPr algn="ctr" eaLnBrk="1" hangingPunct="1">
              <a:defRPr/>
            </a:pPr>
            <a:r>
              <a:rPr lang="en-US" altLang="en-US" sz="4000" b="1" dirty="0">
                <a:solidFill>
                  <a:srgbClr val="203E5F"/>
                </a:solidFill>
                <a:latin typeface="+mn-lt"/>
              </a:rPr>
              <a:t>Enhancing Organizational Creativity</a:t>
            </a:r>
          </a:p>
        </p:txBody>
      </p:sp>
      <p:sp>
        <p:nvSpPr>
          <p:cNvPr id="100355" name="Rectangle 3">
            <a:extLst>
              <a:ext uri="{FF2B5EF4-FFF2-40B4-BE49-F238E27FC236}">
                <a16:creationId xmlns:a16="http://schemas.microsoft.com/office/drawing/2014/main" id="{EE5B9B7E-D17A-B404-99F5-B04FDE0A8818}"/>
              </a:ext>
            </a:extLst>
          </p:cNvPr>
          <p:cNvSpPr>
            <a:spLocks noGrp="1" noChangeArrowheads="1"/>
          </p:cNvSpPr>
          <p:nvPr>
            <p:ph idx="1"/>
          </p:nvPr>
        </p:nvSpPr>
        <p:spPr>
          <a:xfrm>
            <a:off x="291548" y="2314815"/>
            <a:ext cx="5698435" cy="3664351"/>
          </a:xfrm>
        </p:spPr>
        <p:txBody>
          <a:bodyPr>
            <a:noAutofit/>
          </a:bodyPr>
          <a:lstStyle/>
          <a:p>
            <a:pPr eaLnBrk="1" hangingPunct="1">
              <a:spcBef>
                <a:spcPct val="30000"/>
              </a:spcBef>
            </a:pPr>
            <a:r>
              <a:rPr lang="en-US" altLang="ar-JO" sz="2400" b="1" dirty="0"/>
              <a:t>Incorporate fun into the work environment.</a:t>
            </a:r>
          </a:p>
          <a:p>
            <a:pPr eaLnBrk="1" hangingPunct="1">
              <a:spcBef>
                <a:spcPct val="30000"/>
              </a:spcBef>
            </a:pPr>
            <a:r>
              <a:rPr lang="en-US" altLang="ar-JO" sz="2400" b="1" dirty="0"/>
              <a:t>Encourage curiosity.</a:t>
            </a:r>
          </a:p>
          <a:p>
            <a:pPr eaLnBrk="1" hangingPunct="1">
              <a:spcBef>
                <a:spcPct val="30000"/>
              </a:spcBef>
            </a:pPr>
            <a:r>
              <a:rPr lang="en-US" altLang="ar-JO" sz="2400" b="1" dirty="0"/>
              <a:t>Design a workspace that encourages creativity.</a:t>
            </a:r>
          </a:p>
          <a:p>
            <a:pPr eaLnBrk="1" hangingPunct="1">
              <a:spcBef>
                <a:spcPct val="30000"/>
              </a:spcBef>
            </a:pPr>
            <a:r>
              <a:rPr lang="en-US" altLang="ar-JO" sz="2400" b="1" dirty="0"/>
              <a:t>View problems as opportunities.</a:t>
            </a:r>
          </a:p>
          <a:p>
            <a:pPr eaLnBrk="1" hangingPunct="1">
              <a:spcBef>
                <a:spcPct val="30000"/>
              </a:spcBef>
            </a:pPr>
            <a:r>
              <a:rPr lang="en-US" altLang="ar-JO" sz="2400" b="1" dirty="0"/>
              <a:t>Provide creativity training.</a:t>
            </a:r>
          </a:p>
          <a:p>
            <a:pPr eaLnBrk="1" hangingPunct="1">
              <a:spcBef>
                <a:spcPct val="30000"/>
              </a:spcBef>
            </a:pPr>
            <a:r>
              <a:rPr lang="en-US" altLang="ar-JO" sz="2400" b="1" dirty="0"/>
              <a:t>Provide support.</a:t>
            </a:r>
          </a:p>
          <a:p>
            <a:pPr eaLnBrk="1" hangingPunct="1">
              <a:spcBef>
                <a:spcPct val="30000"/>
              </a:spcBef>
            </a:pPr>
            <a:r>
              <a:rPr lang="en-US" altLang="ar-JO" sz="2400" b="1" dirty="0"/>
              <a:t>Develop a procedure for capturing ideas. </a:t>
            </a:r>
          </a:p>
          <a:p>
            <a:pPr eaLnBrk="1" hangingPunct="1">
              <a:spcBef>
                <a:spcPct val="30000"/>
              </a:spcBef>
            </a:pPr>
            <a:endParaRPr lang="en-US" altLang="ar-JO" sz="2400" b="1" dirty="0"/>
          </a:p>
        </p:txBody>
      </p:sp>
      <p:sp>
        <p:nvSpPr>
          <p:cNvPr id="56326" name="TextBox 1">
            <a:extLst>
              <a:ext uri="{FF2B5EF4-FFF2-40B4-BE49-F238E27FC236}">
                <a16:creationId xmlns:a16="http://schemas.microsoft.com/office/drawing/2014/main" id="{4131CF92-23DC-471B-4756-62721D8D4BE3}"/>
              </a:ext>
            </a:extLst>
          </p:cNvPr>
          <p:cNvSpPr txBox="1">
            <a:spLocks noChangeArrowheads="1"/>
          </p:cNvSpPr>
          <p:nvPr/>
        </p:nvSpPr>
        <p:spPr bwMode="auto">
          <a:xfrm>
            <a:off x="291548" y="1673784"/>
            <a:ext cx="11729961" cy="336499"/>
          </a:xfrm>
          <a:prstGeom prst="rect">
            <a:avLst/>
          </a:prstGeom>
          <a:solidFill>
            <a:srgbClr val="000000">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lgn="ctr" eaLnBrk="1" hangingPunct="1">
              <a:spcBef>
                <a:spcPct val="0"/>
              </a:spcBef>
              <a:spcAft>
                <a:spcPts val="600"/>
              </a:spcAft>
              <a:buClrTx/>
              <a:buSzTx/>
              <a:buFontTx/>
              <a:buNone/>
            </a:pPr>
            <a:r>
              <a:rPr lang="en-US" altLang="ar-JO" sz="1300" dirty="0">
                <a:solidFill>
                  <a:srgbClr val="FFFFFF"/>
                </a:solidFill>
                <a:latin typeface="+mn-lt"/>
                <a:ea typeface="+mn-ea"/>
              </a:rPr>
              <a:t>(continued)</a:t>
            </a:r>
          </a:p>
        </p:txBody>
      </p:sp>
      <p:sp>
        <p:nvSpPr>
          <p:cNvPr id="2" name="Slide Number Placeholder 1">
            <a:extLst>
              <a:ext uri="{FF2B5EF4-FFF2-40B4-BE49-F238E27FC236}">
                <a16:creationId xmlns:a16="http://schemas.microsoft.com/office/drawing/2014/main" id="{8532812F-8ACE-E1D8-0983-DC24CF442C30}"/>
              </a:ext>
            </a:extLst>
          </p:cNvPr>
          <p:cNvSpPr>
            <a:spLocks noGrp="1"/>
          </p:cNvSpPr>
          <p:nvPr>
            <p:ph type="sldNum" sz="quarter" idx="12"/>
          </p:nvPr>
        </p:nvSpPr>
        <p:spPr/>
        <p:txBody>
          <a:bodyPr/>
          <a:lstStyle/>
          <a:p>
            <a:fld id="{FDED41F8-FC0F-4085-8150-313B6CF05213}" type="slidenum">
              <a:rPr lang="en-US" smtClean="0"/>
              <a:t>22</a:t>
            </a:fld>
            <a:endParaRPr lang="en-US"/>
          </a:p>
        </p:txBody>
      </p:sp>
      <p:pic>
        <p:nvPicPr>
          <p:cNvPr id="10242" name="Picture 2" descr="The Creative Process in Organizations | Evergreen Leadership">
            <a:extLst>
              <a:ext uri="{FF2B5EF4-FFF2-40B4-BE49-F238E27FC236}">
                <a16:creationId xmlns:a16="http://schemas.microsoft.com/office/drawing/2014/main" id="{50AAF602-ECBE-9A6E-40B0-1072B1C866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9" y="2314815"/>
            <a:ext cx="5925509" cy="36643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5" name="Rectangle 3">
            <a:extLst>
              <a:ext uri="{FF2B5EF4-FFF2-40B4-BE49-F238E27FC236}">
                <a16:creationId xmlns:a16="http://schemas.microsoft.com/office/drawing/2014/main" id="{B1ADBB78-C0DD-3B7A-D68F-F928F532BB8B}"/>
              </a:ext>
            </a:extLst>
          </p:cNvPr>
          <p:cNvSpPr>
            <a:spLocks noGrp="1" noChangeArrowheads="1"/>
          </p:cNvSpPr>
          <p:nvPr>
            <p:ph idx="1"/>
          </p:nvPr>
        </p:nvSpPr>
        <p:spPr>
          <a:xfrm>
            <a:off x="1192696" y="1769511"/>
            <a:ext cx="8229600" cy="4343400"/>
          </a:xfrm>
        </p:spPr>
        <p:txBody>
          <a:bodyPr/>
          <a:lstStyle/>
          <a:p>
            <a:pPr marL="457200" indent="-347663">
              <a:spcBef>
                <a:spcPts val="1200"/>
              </a:spcBef>
            </a:pPr>
            <a:r>
              <a:rPr lang="en-US" altLang="ar-JO" dirty="0"/>
              <a:t>Talk and interact with customers.</a:t>
            </a:r>
          </a:p>
          <a:p>
            <a:pPr marL="457200" indent="-347663">
              <a:spcBef>
                <a:spcPts val="1200"/>
              </a:spcBef>
            </a:pPr>
            <a:r>
              <a:rPr lang="en-US" altLang="ar-JO" dirty="0"/>
              <a:t>Reward creativity.</a:t>
            </a:r>
          </a:p>
          <a:p>
            <a:pPr marL="457200" indent="-347663">
              <a:spcBef>
                <a:spcPts val="1200"/>
              </a:spcBef>
            </a:pPr>
            <a:r>
              <a:rPr lang="en-US" altLang="ar-JO" dirty="0"/>
              <a:t>Model creative behavior. </a:t>
            </a:r>
          </a:p>
          <a:p>
            <a:pPr marL="457200" indent="-347663">
              <a:spcBef>
                <a:spcPts val="1200"/>
              </a:spcBef>
            </a:pPr>
            <a:r>
              <a:rPr lang="en-US" altLang="ar-JO" dirty="0"/>
              <a:t>Monitor emerging trends and identify ways your company can capitalize on them.</a:t>
            </a:r>
          </a:p>
          <a:p>
            <a:pPr marL="457200" indent="-347663">
              <a:spcBef>
                <a:spcPts val="1200"/>
              </a:spcBef>
            </a:pPr>
            <a:r>
              <a:rPr lang="en-US" altLang="ar-JO" dirty="0"/>
              <a:t>Look for uses for your product or service in other markets.</a:t>
            </a:r>
          </a:p>
          <a:p>
            <a:pPr marL="457200" indent="-347663">
              <a:spcBef>
                <a:spcPts val="1200"/>
              </a:spcBef>
            </a:pPr>
            <a:r>
              <a:rPr lang="en-US" altLang="ar-JO" dirty="0"/>
              <a:t>Don’t forget about business model innovation.</a:t>
            </a:r>
          </a:p>
          <a:p>
            <a:pPr marL="457200" indent="-347663">
              <a:spcBef>
                <a:spcPct val="30000"/>
              </a:spcBef>
            </a:pPr>
            <a:endParaRPr lang="en-US" altLang="ar-JO" dirty="0"/>
          </a:p>
        </p:txBody>
      </p:sp>
      <p:sp>
        <p:nvSpPr>
          <p:cNvPr id="58374" name="TextBox 1">
            <a:extLst>
              <a:ext uri="{FF2B5EF4-FFF2-40B4-BE49-F238E27FC236}">
                <a16:creationId xmlns:a16="http://schemas.microsoft.com/office/drawing/2014/main" id="{EE49A0AD-380C-0312-47C6-74B02DBA80E0}"/>
              </a:ext>
            </a:extLst>
          </p:cNvPr>
          <p:cNvSpPr txBox="1">
            <a:spLocks noChangeArrowheads="1"/>
          </p:cNvSpPr>
          <p:nvPr/>
        </p:nvSpPr>
        <p:spPr bwMode="auto">
          <a:xfrm>
            <a:off x="9829800" y="697707"/>
            <a:ext cx="12096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eaLnBrk="1" hangingPunct="1">
              <a:spcBef>
                <a:spcPct val="0"/>
              </a:spcBef>
              <a:buClrTx/>
              <a:buSzTx/>
              <a:buFontTx/>
              <a:buNone/>
            </a:pPr>
            <a:r>
              <a:rPr lang="en-US" altLang="ar-JO" sz="1800">
                <a:latin typeface="Garamond" panose="02020404030301010803" pitchFamily="18" charset="0"/>
              </a:rPr>
              <a:t>(continued)</a:t>
            </a:r>
          </a:p>
        </p:txBody>
      </p:sp>
      <p:sp>
        <p:nvSpPr>
          <p:cNvPr id="2" name="Slide Number Placeholder 1">
            <a:extLst>
              <a:ext uri="{FF2B5EF4-FFF2-40B4-BE49-F238E27FC236}">
                <a16:creationId xmlns:a16="http://schemas.microsoft.com/office/drawing/2014/main" id="{C2B3097A-6AC0-AB2F-F6C6-641AFD6E871E}"/>
              </a:ext>
            </a:extLst>
          </p:cNvPr>
          <p:cNvSpPr>
            <a:spLocks noGrp="1"/>
          </p:cNvSpPr>
          <p:nvPr>
            <p:ph type="sldNum" sz="quarter" idx="12"/>
          </p:nvPr>
        </p:nvSpPr>
        <p:spPr/>
        <p:txBody>
          <a:bodyPr/>
          <a:lstStyle/>
          <a:p>
            <a:fld id="{FDED41F8-FC0F-4085-8150-313B6CF05213}" type="slidenum">
              <a:rPr lang="en-US" smtClean="0"/>
              <a:t>23</a:t>
            </a:fld>
            <a:endParaRPr lang="en-US"/>
          </a:p>
        </p:txBody>
      </p:sp>
      <p:sp>
        <p:nvSpPr>
          <p:cNvPr id="4" name="Title 3">
            <a:extLst>
              <a:ext uri="{FF2B5EF4-FFF2-40B4-BE49-F238E27FC236}">
                <a16:creationId xmlns:a16="http://schemas.microsoft.com/office/drawing/2014/main" id="{57B55049-FC61-50DD-39F4-B09C161B3BDC}"/>
              </a:ext>
            </a:extLst>
          </p:cNvPr>
          <p:cNvSpPr>
            <a:spLocks noGrp="1"/>
          </p:cNvSpPr>
          <p:nvPr>
            <p:ph type="title"/>
          </p:nvPr>
        </p:nvSpPr>
        <p:spPr/>
        <p:txBody>
          <a:bodyPr/>
          <a:lstStyle/>
          <a:p>
            <a:endParaRPr lang="en-SA"/>
          </a:p>
        </p:txBody>
      </p:sp>
      <p:sp>
        <p:nvSpPr>
          <p:cNvPr id="5" name="Rectangle 2">
            <a:extLst>
              <a:ext uri="{FF2B5EF4-FFF2-40B4-BE49-F238E27FC236}">
                <a16:creationId xmlns:a16="http://schemas.microsoft.com/office/drawing/2014/main" id="{200229B9-42C1-52EC-C9E2-762A2990288F}"/>
              </a:ext>
            </a:extLst>
          </p:cNvPr>
          <p:cNvSpPr txBox="1">
            <a:spLocks noRot="1" noChangeArrowheads="1"/>
          </p:cNvSpPr>
          <p:nvPr/>
        </p:nvSpPr>
        <p:spPr>
          <a:xfrm>
            <a:off x="291548" y="350541"/>
            <a:ext cx="11729960" cy="124358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US" altLang="en-US" sz="4000" b="1">
                <a:solidFill>
                  <a:srgbClr val="203E5F"/>
                </a:solidFill>
                <a:latin typeface="+mn-lt"/>
              </a:rPr>
              <a:t>Enhancing Organizational Creativity</a:t>
            </a:r>
            <a:endParaRPr lang="en-US" altLang="en-US" sz="4000" b="1" dirty="0">
              <a:solidFill>
                <a:srgbClr val="203E5F"/>
              </a:solidFill>
              <a:latin typeface="+mn-l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6" name="Rectangle 2">
            <a:extLst>
              <a:ext uri="{FF2B5EF4-FFF2-40B4-BE49-F238E27FC236}">
                <a16:creationId xmlns:a16="http://schemas.microsoft.com/office/drawing/2014/main" id="{2137EA96-30BE-50B3-FCFE-5231436B1F53}"/>
              </a:ext>
            </a:extLst>
          </p:cNvPr>
          <p:cNvSpPr>
            <a:spLocks noGrp="1" noRot="1" noChangeArrowheads="1"/>
          </p:cNvSpPr>
          <p:nvPr>
            <p:ph type="title"/>
          </p:nvPr>
        </p:nvSpPr>
        <p:spPr>
          <a:xfrm>
            <a:off x="597674" y="1065862"/>
            <a:ext cx="3938004" cy="4726276"/>
          </a:xfrm>
        </p:spPr>
        <p:txBody>
          <a:bodyPr>
            <a:normAutofit/>
          </a:bodyPr>
          <a:lstStyle/>
          <a:p>
            <a:pPr algn="ctr" eaLnBrk="1" hangingPunct="1">
              <a:defRPr/>
            </a:pPr>
            <a:r>
              <a:rPr lang="en-US" altLang="en-US" sz="6000" b="1" dirty="0">
                <a:solidFill>
                  <a:srgbClr val="203E5F"/>
                </a:solidFill>
                <a:ea typeface="+mj-ea"/>
                <a:cs typeface="+mj-cs"/>
              </a:rPr>
              <a:t>Enhancing Individual Creativity</a:t>
            </a:r>
          </a:p>
        </p:txBody>
      </p:sp>
      <p:sp>
        <p:nvSpPr>
          <p:cNvPr id="106500" name="Rectangle 4">
            <a:extLst>
              <a:ext uri="{FF2B5EF4-FFF2-40B4-BE49-F238E27FC236}">
                <a16:creationId xmlns:a16="http://schemas.microsoft.com/office/drawing/2014/main" id="{92014FA5-7D82-B874-C896-485570413161}"/>
              </a:ext>
            </a:extLst>
          </p:cNvPr>
          <p:cNvSpPr>
            <a:spLocks noGrp="1" noChangeArrowheads="1"/>
          </p:cNvSpPr>
          <p:nvPr>
            <p:ph idx="1"/>
          </p:nvPr>
        </p:nvSpPr>
        <p:spPr>
          <a:xfrm>
            <a:off x="5155380" y="1523061"/>
            <a:ext cx="6823259" cy="5014898"/>
          </a:xfrm>
        </p:spPr>
        <p:txBody>
          <a:bodyPr anchor="ctr">
            <a:noAutofit/>
          </a:bodyPr>
          <a:lstStyle/>
          <a:p>
            <a:pPr eaLnBrk="1" hangingPunct="1">
              <a:spcBef>
                <a:spcPct val="30000"/>
              </a:spcBef>
            </a:pPr>
            <a:r>
              <a:rPr lang="en-US" altLang="ar-JO" sz="2200" b="1" dirty="0">
                <a:solidFill>
                  <a:srgbClr val="000000"/>
                </a:solidFill>
              </a:rPr>
              <a:t>Allow yourself to be creative.</a:t>
            </a:r>
          </a:p>
          <a:p>
            <a:pPr eaLnBrk="1" hangingPunct="1">
              <a:spcBef>
                <a:spcPct val="30000"/>
              </a:spcBef>
            </a:pPr>
            <a:r>
              <a:rPr lang="en-US" altLang="ar-JO" sz="2200" b="1" dirty="0">
                <a:solidFill>
                  <a:srgbClr val="000000"/>
                </a:solidFill>
              </a:rPr>
              <a:t>Forget the “rules.”</a:t>
            </a:r>
          </a:p>
          <a:p>
            <a:pPr eaLnBrk="1" hangingPunct="1">
              <a:spcBef>
                <a:spcPct val="30000"/>
              </a:spcBef>
            </a:pPr>
            <a:r>
              <a:rPr lang="en-US" altLang="ar-JO" sz="2200" b="1" dirty="0">
                <a:solidFill>
                  <a:srgbClr val="000000"/>
                </a:solidFill>
              </a:rPr>
              <a:t>Give your mind fresh input every day.</a:t>
            </a:r>
          </a:p>
          <a:p>
            <a:pPr eaLnBrk="1" hangingPunct="1">
              <a:spcBef>
                <a:spcPct val="30000"/>
              </a:spcBef>
            </a:pPr>
            <a:r>
              <a:rPr lang="en-US" altLang="ar-JO" sz="2200" b="1" dirty="0">
                <a:solidFill>
                  <a:srgbClr val="000000"/>
                </a:solidFill>
              </a:rPr>
              <a:t>Take up a hobby.</a:t>
            </a:r>
          </a:p>
          <a:p>
            <a:pPr eaLnBrk="1" hangingPunct="1">
              <a:spcBef>
                <a:spcPct val="30000"/>
              </a:spcBef>
            </a:pPr>
            <a:r>
              <a:rPr lang="en-US" altLang="ar-JO" sz="2200" b="1" dirty="0">
                <a:solidFill>
                  <a:srgbClr val="000000"/>
                </a:solidFill>
              </a:rPr>
              <a:t>Travel and observe.</a:t>
            </a:r>
          </a:p>
          <a:p>
            <a:pPr eaLnBrk="1" hangingPunct="1">
              <a:spcBef>
                <a:spcPct val="30000"/>
              </a:spcBef>
            </a:pPr>
            <a:r>
              <a:rPr lang="en-US" altLang="ar-JO" sz="2200" b="1" dirty="0">
                <a:solidFill>
                  <a:srgbClr val="000000"/>
                </a:solidFill>
              </a:rPr>
              <a:t>Observe the products and services of other companies, especially those in completely different markets.</a:t>
            </a:r>
          </a:p>
          <a:p>
            <a:pPr>
              <a:spcBef>
                <a:spcPct val="30000"/>
              </a:spcBef>
            </a:pPr>
            <a:r>
              <a:rPr lang="en-US" altLang="ar-JO" sz="2200" b="1" dirty="0"/>
              <a:t>Recognize the creative power of mistakes.</a:t>
            </a:r>
          </a:p>
          <a:p>
            <a:pPr>
              <a:spcBef>
                <a:spcPct val="30000"/>
              </a:spcBef>
            </a:pPr>
            <a:r>
              <a:rPr lang="en-US" altLang="ar-JO" sz="2200" b="1" dirty="0"/>
              <a:t>Notice what is missing.</a:t>
            </a:r>
          </a:p>
          <a:p>
            <a:pPr>
              <a:spcBef>
                <a:spcPct val="30000"/>
              </a:spcBef>
            </a:pPr>
            <a:r>
              <a:rPr lang="en-US" altLang="ar-JO" sz="2200" b="1" dirty="0"/>
              <a:t>Look for ways to turn trash into treasure.</a:t>
            </a:r>
          </a:p>
          <a:p>
            <a:pPr>
              <a:spcBef>
                <a:spcPct val="30000"/>
              </a:spcBef>
            </a:pPr>
            <a:r>
              <a:rPr lang="en-US" altLang="ar-JO" sz="2200" b="1" dirty="0"/>
              <a:t>Keep a journal handy to record your     thoughts and ideas.</a:t>
            </a:r>
          </a:p>
          <a:p>
            <a:pPr>
              <a:spcBef>
                <a:spcPct val="30000"/>
              </a:spcBef>
            </a:pPr>
            <a:r>
              <a:rPr lang="en-US" altLang="ar-JO" sz="2200" b="1" dirty="0"/>
              <a:t>Listen to other people.</a:t>
            </a:r>
          </a:p>
          <a:p>
            <a:pPr>
              <a:spcBef>
                <a:spcPct val="30000"/>
              </a:spcBef>
            </a:pPr>
            <a:r>
              <a:rPr lang="en-US" altLang="ar-JO" sz="2200" b="1" dirty="0"/>
              <a:t>Listen to customers.</a:t>
            </a:r>
          </a:p>
          <a:p>
            <a:pPr>
              <a:spcBef>
                <a:spcPct val="30000"/>
              </a:spcBef>
            </a:pPr>
            <a:endParaRPr lang="en-US" altLang="ar-JO" sz="2200" b="1" dirty="0"/>
          </a:p>
          <a:p>
            <a:pPr eaLnBrk="1" hangingPunct="1">
              <a:spcBef>
                <a:spcPct val="30000"/>
              </a:spcBef>
            </a:pPr>
            <a:endParaRPr lang="en-US" altLang="ar-JO" sz="2200" b="1" dirty="0">
              <a:solidFill>
                <a:srgbClr val="FFFFFF"/>
              </a:solidFill>
            </a:endParaRPr>
          </a:p>
        </p:txBody>
      </p:sp>
      <p:sp>
        <p:nvSpPr>
          <p:cNvPr id="2" name="Slide Number Placeholder 1">
            <a:extLst>
              <a:ext uri="{FF2B5EF4-FFF2-40B4-BE49-F238E27FC236}">
                <a16:creationId xmlns:a16="http://schemas.microsoft.com/office/drawing/2014/main" id="{90DCC3CE-04BC-7C9C-EF70-22E214EE05E2}"/>
              </a:ext>
            </a:extLst>
          </p:cNvPr>
          <p:cNvSpPr>
            <a:spLocks noGrp="1"/>
          </p:cNvSpPr>
          <p:nvPr>
            <p:ph type="sldNum" sz="quarter" idx="12"/>
          </p:nvPr>
        </p:nvSpPr>
        <p:spPr/>
        <p:txBody>
          <a:bodyPr/>
          <a:lstStyle/>
          <a:p>
            <a:fld id="{FDED41F8-FC0F-4085-8150-313B6CF05213}" type="slidenum">
              <a:rPr lang="en-US" smtClean="0"/>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06516" name="Rectangle 1065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Fun is Powerful - Transform Your Creative Ideas Into Innovation and Profit  | SCORE">
            <a:extLst>
              <a:ext uri="{FF2B5EF4-FFF2-40B4-BE49-F238E27FC236}">
                <a16:creationId xmlns:a16="http://schemas.microsoft.com/office/drawing/2014/main" id="{F8D9738F-DF12-80CF-AEC9-33DF12B7F1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0760"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6518" name="Rectangle 1065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6" name="Rectangle 2">
            <a:extLst>
              <a:ext uri="{FF2B5EF4-FFF2-40B4-BE49-F238E27FC236}">
                <a16:creationId xmlns:a16="http://schemas.microsoft.com/office/drawing/2014/main" id="{01F63A85-4019-DA71-AB67-BB073765A331}"/>
              </a:ext>
            </a:extLst>
          </p:cNvPr>
          <p:cNvSpPr>
            <a:spLocks noGrp="1" noRot="1" noChangeArrowheads="1"/>
          </p:cNvSpPr>
          <p:nvPr>
            <p:ph type="title"/>
          </p:nvPr>
        </p:nvSpPr>
        <p:spPr>
          <a:xfrm>
            <a:off x="6271957" y="72082"/>
            <a:ext cx="5747766" cy="1899912"/>
          </a:xfrm>
        </p:spPr>
        <p:txBody>
          <a:bodyPr vert="horz" lIns="91440" tIns="45720" rIns="91440" bIns="45720" rtlCol="0" anchor="ctr">
            <a:normAutofit/>
          </a:bodyPr>
          <a:lstStyle/>
          <a:p>
            <a:pPr>
              <a:defRPr/>
            </a:pPr>
            <a:r>
              <a:rPr lang="en-US" altLang="en-US" sz="4000" b="1" dirty="0">
                <a:solidFill>
                  <a:srgbClr val="203E5F"/>
                </a:solidFill>
                <a:latin typeface="+mn-lt"/>
              </a:rPr>
              <a:t>Enhancing Individual Creativity</a:t>
            </a:r>
          </a:p>
        </p:txBody>
      </p:sp>
      <p:sp>
        <p:nvSpPr>
          <p:cNvPr id="106500" name="Rectangle 4">
            <a:extLst>
              <a:ext uri="{FF2B5EF4-FFF2-40B4-BE49-F238E27FC236}">
                <a16:creationId xmlns:a16="http://schemas.microsoft.com/office/drawing/2014/main" id="{123FDA7A-803B-856A-0773-B54C6445D9DF}"/>
              </a:ext>
            </a:extLst>
          </p:cNvPr>
          <p:cNvSpPr>
            <a:spLocks noChangeArrowheads="1"/>
          </p:cNvSpPr>
          <p:nvPr/>
        </p:nvSpPr>
        <p:spPr>
          <a:xfrm>
            <a:off x="6268911" y="1956162"/>
            <a:ext cx="5244182" cy="3742762"/>
          </a:xfrm>
          <a:prstGeom prst="rect">
            <a:avLst/>
          </a:prstGeom>
        </p:spPr>
        <p:txBody>
          <a:bodyPr vert="horz" lIns="91440" tIns="45720" rIns="91440" bIns="45720" rtlCol="0">
            <a:noAutofit/>
          </a:bodyPr>
          <a:lstStyle/>
          <a:p>
            <a:pPr indent="-228600">
              <a:lnSpc>
                <a:spcPct val="90000"/>
              </a:lnSpc>
              <a:spcBef>
                <a:spcPct val="30000"/>
              </a:spcBef>
              <a:buFont typeface="Arial" panose="020B0604020202020204" pitchFamily="34" charset="0"/>
              <a:buChar char="•"/>
            </a:pPr>
            <a:r>
              <a:rPr lang="en-US" altLang="ar-JO" sz="2000" b="1" dirty="0"/>
              <a:t>Watch a movie.</a:t>
            </a:r>
          </a:p>
          <a:p>
            <a:pPr indent="-228600">
              <a:lnSpc>
                <a:spcPct val="90000"/>
              </a:lnSpc>
              <a:spcBef>
                <a:spcPct val="30000"/>
              </a:spcBef>
              <a:buFont typeface="Arial" panose="020B0604020202020204" pitchFamily="34" charset="0"/>
              <a:buChar char="•"/>
            </a:pPr>
            <a:r>
              <a:rPr lang="en-US" altLang="ar-JO" sz="2000" b="1" dirty="0"/>
              <a:t>Talk to a child.</a:t>
            </a:r>
          </a:p>
          <a:p>
            <a:pPr indent="-228600">
              <a:lnSpc>
                <a:spcPct val="90000"/>
              </a:lnSpc>
              <a:spcBef>
                <a:spcPct val="30000"/>
              </a:spcBef>
              <a:buFont typeface="Arial" panose="020B0604020202020204" pitchFamily="34" charset="0"/>
              <a:buChar char="•"/>
            </a:pPr>
            <a:r>
              <a:rPr lang="en-US" altLang="ar-JO" sz="2000" b="1" dirty="0"/>
              <a:t>Do something ordinary in an unusual way.</a:t>
            </a:r>
          </a:p>
          <a:p>
            <a:pPr indent="-228600">
              <a:lnSpc>
                <a:spcPct val="90000"/>
              </a:lnSpc>
              <a:spcBef>
                <a:spcPct val="30000"/>
              </a:spcBef>
              <a:buFont typeface="Arial" panose="020B0604020202020204" pitchFamily="34" charset="0"/>
              <a:buChar char="•"/>
            </a:pPr>
            <a:r>
              <a:rPr lang="en-US" altLang="ar-JO" sz="2000" b="1" dirty="0"/>
              <a:t>Keep a toy box in your office.</a:t>
            </a:r>
          </a:p>
          <a:p>
            <a:pPr indent="-228600">
              <a:lnSpc>
                <a:spcPct val="90000"/>
              </a:lnSpc>
              <a:spcBef>
                <a:spcPct val="30000"/>
              </a:spcBef>
              <a:buFont typeface="Arial" panose="020B0604020202020204" pitchFamily="34" charset="0"/>
              <a:buChar char="•"/>
            </a:pPr>
            <a:r>
              <a:rPr lang="en-US" altLang="ar-JO" sz="2000" b="1" dirty="0"/>
              <a:t>Take note of your “pain” points. </a:t>
            </a:r>
          </a:p>
          <a:p>
            <a:pPr indent="-228600">
              <a:lnSpc>
                <a:spcPct val="90000"/>
              </a:lnSpc>
              <a:spcBef>
                <a:spcPct val="30000"/>
              </a:spcBef>
              <a:buFont typeface="Arial" panose="020B0604020202020204" pitchFamily="34" charset="0"/>
              <a:buChar char="•"/>
            </a:pPr>
            <a:r>
              <a:rPr lang="en-US" altLang="ar-JO" sz="2000" b="1" dirty="0"/>
              <a:t>Do not throw away seemingly “bad” ideas.</a:t>
            </a:r>
          </a:p>
          <a:p>
            <a:pPr indent="-228600">
              <a:lnSpc>
                <a:spcPct val="90000"/>
              </a:lnSpc>
              <a:spcBef>
                <a:spcPct val="30000"/>
              </a:spcBef>
              <a:buFont typeface="Arial" panose="020B0604020202020204" pitchFamily="34" charset="0"/>
              <a:buChar char="•"/>
            </a:pPr>
            <a:r>
              <a:rPr lang="en-US" altLang="ar-JO" sz="2000" b="1" dirty="0"/>
              <a:t>Collaborate with others.</a:t>
            </a:r>
          </a:p>
          <a:p>
            <a:pPr indent="-228600">
              <a:lnSpc>
                <a:spcPct val="90000"/>
              </a:lnSpc>
              <a:spcBef>
                <a:spcPct val="30000"/>
              </a:spcBef>
              <a:buFont typeface="Arial" panose="020B0604020202020204" pitchFamily="34" charset="0"/>
              <a:buChar char="•"/>
            </a:pPr>
            <a:r>
              <a:rPr lang="en-US" altLang="ar-JO" sz="2000" b="1" dirty="0"/>
              <a:t>Read books on stimulating creativity or take a class on creativity.</a:t>
            </a:r>
          </a:p>
          <a:p>
            <a:pPr indent="-228600">
              <a:lnSpc>
                <a:spcPct val="90000"/>
              </a:lnSpc>
              <a:spcBef>
                <a:spcPct val="30000"/>
              </a:spcBef>
              <a:buFont typeface="Arial" panose="020B0604020202020204" pitchFamily="34" charset="0"/>
              <a:buChar char="•"/>
            </a:pPr>
            <a:r>
              <a:rPr lang="en-US" altLang="ar-JO" sz="2000" b="1" dirty="0"/>
              <a:t>Doodle.</a:t>
            </a:r>
          </a:p>
          <a:p>
            <a:pPr indent="-228600">
              <a:lnSpc>
                <a:spcPct val="90000"/>
              </a:lnSpc>
              <a:spcBef>
                <a:spcPct val="30000"/>
              </a:spcBef>
              <a:buFont typeface="Arial" panose="020B0604020202020204" pitchFamily="34" charset="0"/>
              <a:buChar char="•"/>
            </a:pPr>
            <a:r>
              <a:rPr lang="en-US" altLang="ar-JO" sz="2000" b="1" dirty="0"/>
              <a:t>Take some time off.</a:t>
            </a:r>
          </a:p>
          <a:p>
            <a:pPr indent="-228600">
              <a:lnSpc>
                <a:spcPct val="90000"/>
              </a:lnSpc>
              <a:spcBef>
                <a:spcPct val="30000"/>
              </a:spcBef>
              <a:buFont typeface="Arial" panose="020B0604020202020204" pitchFamily="34" charset="0"/>
              <a:buChar char="•"/>
            </a:pPr>
            <a:r>
              <a:rPr lang="en-US" altLang="ar-JO" sz="2000" b="1" dirty="0"/>
              <a:t>Be persistent.</a:t>
            </a:r>
          </a:p>
          <a:p>
            <a:pPr indent="-228600">
              <a:lnSpc>
                <a:spcPct val="90000"/>
              </a:lnSpc>
              <a:spcBef>
                <a:spcPct val="30000"/>
              </a:spcBef>
              <a:buFont typeface="Arial" panose="020B0604020202020204" pitchFamily="34" charset="0"/>
              <a:buChar char="•"/>
            </a:pPr>
            <a:endParaRPr lang="en-US" altLang="ar-JO" b="1" dirty="0"/>
          </a:p>
          <a:p>
            <a:pPr indent="-228600">
              <a:lnSpc>
                <a:spcPct val="90000"/>
              </a:lnSpc>
              <a:spcBef>
                <a:spcPct val="30000"/>
              </a:spcBef>
              <a:buFont typeface="Arial" panose="020B0604020202020204" pitchFamily="34" charset="0"/>
              <a:buChar char="•"/>
            </a:pPr>
            <a:endParaRPr lang="en-US" altLang="ar-JO" b="1" dirty="0"/>
          </a:p>
          <a:p>
            <a:pPr indent="-228600">
              <a:lnSpc>
                <a:spcPct val="90000"/>
              </a:lnSpc>
              <a:spcBef>
                <a:spcPct val="30000"/>
              </a:spcBef>
              <a:buFont typeface="Arial" panose="020B0604020202020204" pitchFamily="34" charset="0"/>
              <a:buChar char="•"/>
            </a:pPr>
            <a:endParaRPr lang="en-US" altLang="ar-JO" b="1" dirty="0"/>
          </a:p>
          <a:p>
            <a:pPr indent="-228600">
              <a:lnSpc>
                <a:spcPct val="90000"/>
              </a:lnSpc>
              <a:spcBef>
                <a:spcPct val="30000"/>
              </a:spcBef>
              <a:buFont typeface="Arial" panose="020B0604020202020204" pitchFamily="34" charset="0"/>
              <a:buChar char="•"/>
            </a:pPr>
            <a:endParaRPr lang="en-US" altLang="ar-JO" b="1" dirty="0"/>
          </a:p>
        </p:txBody>
      </p:sp>
      <p:sp>
        <p:nvSpPr>
          <p:cNvPr id="2" name="Slide Number Placeholder 1">
            <a:extLst>
              <a:ext uri="{FF2B5EF4-FFF2-40B4-BE49-F238E27FC236}">
                <a16:creationId xmlns:a16="http://schemas.microsoft.com/office/drawing/2014/main" id="{26511096-E105-2D00-AB95-77F452DF9F08}"/>
              </a:ext>
            </a:extLst>
          </p:cNvPr>
          <p:cNvSpPr>
            <a:spLocks/>
          </p:cNvSpPr>
          <p:nvPr/>
        </p:nvSpPr>
        <p:spPr>
          <a:xfrm>
            <a:off x="7574414" y="6051882"/>
            <a:ext cx="1904568" cy="253502"/>
          </a:xfrm>
          <a:prstGeom prst="rect">
            <a:avLst/>
          </a:prstGeom>
        </p:spPr>
        <p:txBody>
          <a:bodyPr/>
          <a:lstStyle/>
          <a:p>
            <a:pPr defTabSz="630936">
              <a:spcAft>
                <a:spcPts val="600"/>
              </a:spcAft>
            </a:pPr>
            <a:fld id="{FDED41F8-FC0F-4085-8150-313B6CF05213}" type="slidenum">
              <a:rPr lang="en-US" sz="1242" kern="1200">
                <a:solidFill>
                  <a:schemeClr val="tx1"/>
                </a:solidFill>
                <a:latin typeface="+mn-lt"/>
                <a:ea typeface="+mn-ea"/>
                <a:cs typeface="+mn-cs"/>
              </a:rPr>
              <a:pPr defTabSz="630936">
                <a:spcAft>
                  <a:spcPts val="600"/>
                </a:spcAft>
              </a:pPr>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5966823A-E090-8C6E-CDED-8D6BCCC72EED}"/>
              </a:ext>
            </a:extLst>
          </p:cNvPr>
          <p:cNvSpPr>
            <a:spLocks noGrp="1" noRot="1" noChangeArrowheads="1"/>
          </p:cNvSpPr>
          <p:nvPr>
            <p:ph type="title"/>
          </p:nvPr>
        </p:nvSpPr>
        <p:spPr>
          <a:xfrm>
            <a:off x="438150" y="192881"/>
            <a:ext cx="10515600" cy="1325563"/>
          </a:xfrm>
        </p:spPr>
        <p:txBody>
          <a:bodyPr/>
          <a:lstStyle/>
          <a:p>
            <a:pPr algn="ctr" eaLnBrk="1" hangingPunct="1">
              <a:defRPr/>
            </a:pPr>
            <a:r>
              <a:rPr lang="en-US" b="1" dirty="0">
                <a:solidFill>
                  <a:srgbClr val="203E5F"/>
                </a:solidFill>
                <a:latin typeface="Georgia" panose="02040502050405020303" pitchFamily="18" charset="0"/>
              </a:rPr>
              <a:t>The Creative Process</a:t>
            </a:r>
          </a:p>
        </p:txBody>
      </p:sp>
      <p:sp>
        <p:nvSpPr>
          <p:cNvPr id="68612" name="Slide Number Placeholder 2">
            <a:extLst>
              <a:ext uri="{FF2B5EF4-FFF2-40B4-BE49-F238E27FC236}">
                <a16:creationId xmlns:a16="http://schemas.microsoft.com/office/drawing/2014/main" id="{289465E3-FF73-0943-862D-370D5E67B88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1000">
                <a:latin typeface="Garamond" panose="02020404030301010803" pitchFamily="18" charset="0"/>
              </a:rPr>
              <a:t>3- </a:t>
            </a:r>
            <a:fld id="{E2F637FB-9046-7A46-8BF4-F0A7AAF45FF7}" type="slidenum">
              <a:rPr lang="en-US" altLang="ar-JO" sz="1000">
                <a:latin typeface="Garamond" panose="02020404030301010803" pitchFamily="18" charset="0"/>
              </a:rPr>
              <a:pPr>
                <a:spcBef>
                  <a:spcPct val="0"/>
                </a:spcBef>
                <a:buClrTx/>
                <a:buSzTx/>
                <a:buFontTx/>
                <a:buNone/>
              </a:pPr>
              <a:t>26</a:t>
            </a:fld>
            <a:endParaRPr lang="en-US" altLang="ar-JO" sz="1000">
              <a:latin typeface="Garamond" panose="02020404030301010803" pitchFamily="18" charset="0"/>
            </a:endParaRPr>
          </a:p>
        </p:txBody>
      </p:sp>
      <p:sp>
        <p:nvSpPr>
          <p:cNvPr id="68613" name="AutoShape 3">
            <a:extLst>
              <a:ext uri="{FF2B5EF4-FFF2-40B4-BE49-F238E27FC236}">
                <a16:creationId xmlns:a16="http://schemas.microsoft.com/office/drawing/2014/main" id="{E178DF34-8536-921D-D7CC-E1BACD5D6846}"/>
              </a:ext>
            </a:extLst>
          </p:cNvPr>
          <p:cNvSpPr>
            <a:spLocks noChangeArrowheads="1"/>
          </p:cNvSpPr>
          <p:nvPr/>
        </p:nvSpPr>
        <p:spPr bwMode="auto">
          <a:xfrm>
            <a:off x="3886200"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14" name="Text Box 4">
            <a:extLst>
              <a:ext uri="{FF2B5EF4-FFF2-40B4-BE49-F238E27FC236}">
                <a16:creationId xmlns:a16="http://schemas.microsoft.com/office/drawing/2014/main" id="{6CFC090E-7F77-ACC2-B50A-897DA8BEB31A}"/>
              </a:ext>
            </a:extLst>
          </p:cNvPr>
          <p:cNvSpPr txBox="1">
            <a:spLocks noChangeArrowheads="1"/>
          </p:cNvSpPr>
          <p:nvPr/>
        </p:nvSpPr>
        <p:spPr bwMode="auto">
          <a:xfrm>
            <a:off x="1691640" y="1834515"/>
            <a:ext cx="2235200"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Preparation</a:t>
            </a:r>
          </a:p>
        </p:txBody>
      </p:sp>
      <p:sp>
        <p:nvSpPr>
          <p:cNvPr id="68615" name="AutoShape 5">
            <a:extLst>
              <a:ext uri="{FF2B5EF4-FFF2-40B4-BE49-F238E27FC236}">
                <a16:creationId xmlns:a16="http://schemas.microsoft.com/office/drawing/2014/main" id="{C88167FA-61AE-CD35-2B4E-1AC7ABBCBD37}"/>
              </a:ext>
            </a:extLst>
          </p:cNvPr>
          <p:cNvSpPr>
            <a:spLocks noChangeArrowheads="1"/>
          </p:cNvSpPr>
          <p:nvPr/>
        </p:nvSpPr>
        <p:spPr bwMode="auto">
          <a:xfrm>
            <a:off x="7143750"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16" name="Text Box 6">
            <a:extLst>
              <a:ext uri="{FF2B5EF4-FFF2-40B4-BE49-F238E27FC236}">
                <a16:creationId xmlns:a16="http://schemas.microsoft.com/office/drawing/2014/main" id="{E94267F4-0E4E-C6C4-08E2-A7C137141CF9}"/>
              </a:ext>
            </a:extLst>
          </p:cNvPr>
          <p:cNvSpPr txBox="1">
            <a:spLocks noChangeArrowheads="1"/>
          </p:cNvSpPr>
          <p:nvPr/>
        </p:nvSpPr>
        <p:spPr bwMode="auto">
          <a:xfrm>
            <a:off x="4724400" y="1857375"/>
            <a:ext cx="2457450"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Investigation</a:t>
            </a:r>
          </a:p>
        </p:txBody>
      </p:sp>
      <p:sp>
        <p:nvSpPr>
          <p:cNvPr id="68617" name="Text Box 7">
            <a:extLst>
              <a:ext uri="{FF2B5EF4-FFF2-40B4-BE49-F238E27FC236}">
                <a16:creationId xmlns:a16="http://schemas.microsoft.com/office/drawing/2014/main" id="{AB592E1B-0FAC-2C8B-746C-A1E1B99E6EC1}"/>
              </a:ext>
            </a:extLst>
          </p:cNvPr>
          <p:cNvSpPr txBox="1">
            <a:spLocks noChangeArrowheads="1"/>
          </p:cNvSpPr>
          <p:nvPr/>
        </p:nvSpPr>
        <p:spPr bwMode="auto">
          <a:xfrm>
            <a:off x="7894321" y="1857375"/>
            <a:ext cx="2868613"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Transformation</a:t>
            </a:r>
          </a:p>
        </p:txBody>
      </p:sp>
      <p:sp>
        <p:nvSpPr>
          <p:cNvPr id="68618" name="AutoShape 8">
            <a:extLst>
              <a:ext uri="{FF2B5EF4-FFF2-40B4-BE49-F238E27FC236}">
                <a16:creationId xmlns:a16="http://schemas.microsoft.com/office/drawing/2014/main" id="{14B995E9-1CBD-0D95-3D79-1C6D24A9453A}"/>
              </a:ext>
            </a:extLst>
          </p:cNvPr>
          <p:cNvSpPr>
            <a:spLocks noChangeArrowheads="1"/>
          </p:cNvSpPr>
          <p:nvPr/>
        </p:nvSpPr>
        <p:spPr bwMode="auto">
          <a:xfrm>
            <a:off x="2667000" y="26177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19" name="Text Box 9">
            <a:extLst>
              <a:ext uri="{FF2B5EF4-FFF2-40B4-BE49-F238E27FC236}">
                <a16:creationId xmlns:a16="http://schemas.microsoft.com/office/drawing/2014/main" id="{5A88D72F-6CFB-C36E-85FF-CE0697C24947}"/>
              </a:ext>
            </a:extLst>
          </p:cNvPr>
          <p:cNvSpPr txBox="1">
            <a:spLocks noChangeArrowheads="1"/>
          </p:cNvSpPr>
          <p:nvPr/>
        </p:nvSpPr>
        <p:spPr bwMode="auto">
          <a:xfrm>
            <a:off x="1981200" y="3457575"/>
            <a:ext cx="2046288"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Incubation</a:t>
            </a:r>
          </a:p>
        </p:txBody>
      </p:sp>
      <p:sp>
        <p:nvSpPr>
          <p:cNvPr id="68620" name="Rectangle 10">
            <a:extLst>
              <a:ext uri="{FF2B5EF4-FFF2-40B4-BE49-F238E27FC236}">
                <a16:creationId xmlns:a16="http://schemas.microsoft.com/office/drawing/2014/main" id="{7AB86D30-DC3C-7354-4055-59F3BBFDB8D1}"/>
              </a:ext>
            </a:extLst>
          </p:cNvPr>
          <p:cNvSpPr>
            <a:spLocks noChangeArrowheads="1"/>
          </p:cNvSpPr>
          <p:nvPr/>
        </p:nvSpPr>
        <p:spPr bwMode="auto">
          <a:xfrm>
            <a:off x="8686800" y="23622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1" name="Rectangle 11">
            <a:extLst>
              <a:ext uri="{FF2B5EF4-FFF2-40B4-BE49-F238E27FC236}">
                <a16:creationId xmlns:a16="http://schemas.microsoft.com/office/drawing/2014/main" id="{986093C1-4A9C-BD00-19B0-15678F227244}"/>
              </a:ext>
            </a:extLst>
          </p:cNvPr>
          <p:cNvSpPr>
            <a:spLocks noChangeArrowheads="1"/>
          </p:cNvSpPr>
          <p:nvPr/>
        </p:nvSpPr>
        <p:spPr bwMode="auto">
          <a:xfrm>
            <a:off x="2743200" y="25908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2" name="AutoShape 12">
            <a:extLst>
              <a:ext uri="{FF2B5EF4-FFF2-40B4-BE49-F238E27FC236}">
                <a16:creationId xmlns:a16="http://schemas.microsoft.com/office/drawing/2014/main" id="{E17E1C29-AB0C-8026-A5E7-9C160B24F2A9}"/>
              </a:ext>
            </a:extLst>
          </p:cNvPr>
          <p:cNvSpPr>
            <a:spLocks noChangeArrowheads="1"/>
          </p:cNvSpPr>
          <p:nvPr/>
        </p:nvSpPr>
        <p:spPr bwMode="auto">
          <a:xfrm>
            <a:off x="3962400"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3" name="Text Box 13">
            <a:extLst>
              <a:ext uri="{FF2B5EF4-FFF2-40B4-BE49-F238E27FC236}">
                <a16:creationId xmlns:a16="http://schemas.microsoft.com/office/drawing/2014/main" id="{8498355C-4143-EA4D-FE68-5139045A93A9}"/>
              </a:ext>
            </a:extLst>
          </p:cNvPr>
          <p:cNvSpPr txBox="1">
            <a:spLocks noChangeArrowheads="1"/>
          </p:cNvSpPr>
          <p:nvPr/>
        </p:nvSpPr>
        <p:spPr bwMode="auto">
          <a:xfrm>
            <a:off x="4724401" y="3457575"/>
            <a:ext cx="2263775"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Illumination</a:t>
            </a:r>
          </a:p>
        </p:txBody>
      </p:sp>
      <p:sp>
        <p:nvSpPr>
          <p:cNvPr id="68624" name="AutoShape 14">
            <a:extLst>
              <a:ext uri="{FF2B5EF4-FFF2-40B4-BE49-F238E27FC236}">
                <a16:creationId xmlns:a16="http://schemas.microsoft.com/office/drawing/2014/main" id="{39D1833A-F132-9844-A2B7-80090A36DDA6}"/>
              </a:ext>
            </a:extLst>
          </p:cNvPr>
          <p:cNvSpPr>
            <a:spLocks noChangeArrowheads="1"/>
          </p:cNvSpPr>
          <p:nvPr/>
        </p:nvSpPr>
        <p:spPr bwMode="auto">
          <a:xfrm>
            <a:off x="6934200"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5" name="Text Box 15">
            <a:extLst>
              <a:ext uri="{FF2B5EF4-FFF2-40B4-BE49-F238E27FC236}">
                <a16:creationId xmlns:a16="http://schemas.microsoft.com/office/drawing/2014/main" id="{4A56D7FB-F48D-342B-4CF5-C0B06D09AEB3}"/>
              </a:ext>
            </a:extLst>
          </p:cNvPr>
          <p:cNvSpPr txBox="1">
            <a:spLocks noChangeArrowheads="1"/>
          </p:cNvSpPr>
          <p:nvPr/>
        </p:nvSpPr>
        <p:spPr bwMode="auto">
          <a:xfrm>
            <a:off x="7696200" y="3457575"/>
            <a:ext cx="2211388"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Verification</a:t>
            </a:r>
          </a:p>
        </p:txBody>
      </p:sp>
      <p:sp>
        <p:nvSpPr>
          <p:cNvPr id="68626" name="AutoShape 16">
            <a:extLst>
              <a:ext uri="{FF2B5EF4-FFF2-40B4-BE49-F238E27FC236}">
                <a16:creationId xmlns:a16="http://schemas.microsoft.com/office/drawing/2014/main" id="{359F906F-DE07-D656-5837-7E90DE6CC9A2}"/>
              </a:ext>
            </a:extLst>
          </p:cNvPr>
          <p:cNvSpPr>
            <a:spLocks noChangeArrowheads="1"/>
          </p:cNvSpPr>
          <p:nvPr/>
        </p:nvSpPr>
        <p:spPr bwMode="auto">
          <a:xfrm>
            <a:off x="2667000" y="42179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7" name="Rectangle 17">
            <a:extLst>
              <a:ext uri="{FF2B5EF4-FFF2-40B4-BE49-F238E27FC236}">
                <a16:creationId xmlns:a16="http://schemas.microsoft.com/office/drawing/2014/main" id="{35BEA168-1D92-E522-3D50-CE41A6CAECD8}"/>
              </a:ext>
            </a:extLst>
          </p:cNvPr>
          <p:cNvSpPr>
            <a:spLocks noChangeArrowheads="1"/>
          </p:cNvSpPr>
          <p:nvPr/>
        </p:nvSpPr>
        <p:spPr bwMode="auto">
          <a:xfrm>
            <a:off x="8686800" y="39624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8" name="Rectangle 18">
            <a:extLst>
              <a:ext uri="{FF2B5EF4-FFF2-40B4-BE49-F238E27FC236}">
                <a16:creationId xmlns:a16="http://schemas.microsoft.com/office/drawing/2014/main" id="{2ABC8A2A-7686-3DEA-6A02-DFB4332A9D02}"/>
              </a:ext>
            </a:extLst>
          </p:cNvPr>
          <p:cNvSpPr>
            <a:spLocks noChangeArrowheads="1"/>
          </p:cNvSpPr>
          <p:nvPr/>
        </p:nvSpPr>
        <p:spPr bwMode="auto">
          <a:xfrm>
            <a:off x="2743200" y="41910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9" name="Text Box 19">
            <a:extLst>
              <a:ext uri="{FF2B5EF4-FFF2-40B4-BE49-F238E27FC236}">
                <a16:creationId xmlns:a16="http://schemas.microsoft.com/office/drawing/2014/main" id="{35F10987-9BB9-E890-FE7D-D406C07250B1}"/>
              </a:ext>
            </a:extLst>
          </p:cNvPr>
          <p:cNvSpPr txBox="1">
            <a:spLocks noChangeArrowheads="1"/>
          </p:cNvSpPr>
          <p:nvPr/>
        </p:nvSpPr>
        <p:spPr bwMode="auto">
          <a:xfrm>
            <a:off x="2057401" y="5133975"/>
            <a:ext cx="2938463"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Implementation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5966823A-E090-8C6E-CDED-8D6BCCC72EED}"/>
              </a:ext>
            </a:extLst>
          </p:cNvPr>
          <p:cNvSpPr>
            <a:spLocks noGrp="1" noRot="1" noChangeArrowheads="1"/>
          </p:cNvSpPr>
          <p:nvPr>
            <p:ph type="title"/>
          </p:nvPr>
        </p:nvSpPr>
        <p:spPr>
          <a:xfrm>
            <a:off x="438150" y="192881"/>
            <a:ext cx="10515600" cy="1325563"/>
          </a:xfrm>
        </p:spPr>
        <p:txBody>
          <a:bodyPr/>
          <a:lstStyle/>
          <a:p>
            <a:pPr algn="ctr" eaLnBrk="1" hangingPunct="1">
              <a:defRPr/>
            </a:pPr>
            <a:r>
              <a:rPr lang="en-US" b="1" dirty="0">
                <a:solidFill>
                  <a:srgbClr val="203E5F"/>
                </a:solidFill>
                <a:latin typeface="Georgia" panose="02040502050405020303" pitchFamily="18" charset="0"/>
              </a:rPr>
              <a:t>The Creative Process</a:t>
            </a:r>
          </a:p>
        </p:txBody>
      </p:sp>
      <p:sp>
        <p:nvSpPr>
          <p:cNvPr id="68612" name="Slide Number Placeholder 2">
            <a:extLst>
              <a:ext uri="{FF2B5EF4-FFF2-40B4-BE49-F238E27FC236}">
                <a16:creationId xmlns:a16="http://schemas.microsoft.com/office/drawing/2014/main" id="{289465E3-FF73-0943-862D-370D5E67B88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1000">
                <a:latin typeface="Garamond" panose="02020404030301010803" pitchFamily="18" charset="0"/>
              </a:rPr>
              <a:t>3- </a:t>
            </a:r>
            <a:fld id="{E2F637FB-9046-7A46-8BF4-F0A7AAF45FF7}" type="slidenum">
              <a:rPr lang="en-US" altLang="ar-JO" sz="1000">
                <a:latin typeface="Garamond" panose="02020404030301010803" pitchFamily="18" charset="0"/>
              </a:rPr>
              <a:pPr>
                <a:spcBef>
                  <a:spcPct val="0"/>
                </a:spcBef>
                <a:buClrTx/>
                <a:buSzTx/>
                <a:buFontTx/>
                <a:buNone/>
              </a:pPr>
              <a:t>27</a:t>
            </a:fld>
            <a:endParaRPr lang="en-US" altLang="ar-JO" sz="1000">
              <a:latin typeface="Garamond" panose="02020404030301010803" pitchFamily="18" charset="0"/>
            </a:endParaRPr>
          </a:p>
        </p:txBody>
      </p:sp>
      <p:sp>
        <p:nvSpPr>
          <p:cNvPr id="68613" name="AutoShape 3">
            <a:extLst>
              <a:ext uri="{FF2B5EF4-FFF2-40B4-BE49-F238E27FC236}">
                <a16:creationId xmlns:a16="http://schemas.microsoft.com/office/drawing/2014/main" id="{E178DF34-8536-921D-D7CC-E1BACD5D6846}"/>
              </a:ext>
            </a:extLst>
          </p:cNvPr>
          <p:cNvSpPr>
            <a:spLocks noChangeArrowheads="1"/>
          </p:cNvSpPr>
          <p:nvPr/>
        </p:nvSpPr>
        <p:spPr bwMode="auto">
          <a:xfrm>
            <a:off x="3886200"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14" name="Text Box 4">
            <a:extLst>
              <a:ext uri="{FF2B5EF4-FFF2-40B4-BE49-F238E27FC236}">
                <a16:creationId xmlns:a16="http://schemas.microsoft.com/office/drawing/2014/main" id="{6CFC090E-7F77-ACC2-B50A-897DA8BEB31A}"/>
              </a:ext>
            </a:extLst>
          </p:cNvPr>
          <p:cNvSpPr txBox="1">
            <a:spLocks noChangeArrowheads="1"/>
          </p:cNvSpPr>
          <p:nvPr/>
        </p:nvSpPr>
        <p:spPr bwMode="auto">
          <a:xfrm>
            <a:off x="1691640" y="1834515"/>
            <a:ext cx="2235200" cy="477838"/>
          </a:xfrm>
          <a:prstGeom prst="rect">
            <a:avLst/>
          </a:prstGeom>
          <a:solidFill>
            <a:srgbClr val="24A9E1"/>
          </a:solidFill>
          <a:ln w="12700">
            <a:solidFill>
              <a:srgbClr val="000000"/>
            </a:solidFill>
            <a:miter lim="800000"/>
            <a:headEnd/>
            <a:tailEnd/>
          </a:ln>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solidFill>
                  <a:schemeClr val="bg1"/>
                </a:solidFill>
                <a:latin typeface="Arial Black" panose="020B0604020202020204" pitchFamily="34" charset="0"/>
              </a:rPr>
              <a:t>Preparation</a:t>
            </a:r>
          </a:p>
        </p:txBody>
      </p:sp>
      <p:sp>
        <p:nvSpPr>
          <p:cNvPr id="68615" name="AutoShape 5">
            <a:extLst>
              <a:ext uri="{FF2B5EF4-FFF2-40B4-BE49-F238E27FC236}">
                <a16:creationId xmlns:a16="http://schemas.microsoft.com/office/drawing/2014/main" id="{C88167FA-61AE-CD35-2B4E-1AC7ABBCBD37}"/>
              </a:ext>
            </a:extLst>
          </p:cNvPr>
          <p:cNvSpPr>
            <a:spLocks noChangeArrowheads="1"/>
          </p:cNvSpPr>
          <p:nvPr/>
        </p:nvSpPr>
        <p:spPr bwMode="auto">
          <a:xfrm>
            <a:off x="7143750"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16" name="Text Box 6">
            <a:extLst>
              <a:ext uri="{FF2B5EF4-FFF2-40B4-BE49-F238E27FC236}">
                <a16:creationId xmlns:a16="http://schemas.microsoft.com/office/drawing/2014/main" id="{E94267F4-0E4E-C6C4-08E2-A7C137141CF9}"/>
              </a:ext>
            </a:extLst>
          </p:cNvPr>
          <p:cNvSpPr txBox="1">
            <a:spLocks noChangeArrowheads="1"/>
          </p:cNvSpPr>
          <p:nvPr/>
        </p:nvSpPr>
        <p:spPr bwMode="auto">
          <a:xfrm>
            <a:off x="4724400" y="1857375"/>
            <a:ext cx="2457450"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Investigation</a:t>
            </a:r>
          </a:p>
        </p:txBody>
      </p:sp>
      <p:sp>
        <p:nvSpPr>
          <p:cNvPr id="68617" name="Text Box 7">
            <a:extLst>
              <a:ext uri="{FF2B5EF4-FFF2-40B4-BE49-F238E27FC236}">
                <a16:creationId xmlns:a16="http://schemas.microsoft.com/office/drawing/2014/main" id="{AB592E1B-0FAC-2C8B-746C-A1E1B99E6EC1}"/>
              </a:ext>
            </a:extLst>
          </p:cNvPr>
          <p:cNvSpPr txBox="1">
            <a:spLocks noChangeArrowheads="1"/>
          </p:cNvSpPr>
          <p:nvPr/>
        </p:nvSpPr>
        <p:spPr bwMode="auto">
          <a:xfrm>
            <a:off x="7894321" y="1857375"/>
            <a:ext cx="2868613"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Transformation</a:t>
            </a:r>
          </a:p>
        </p:txBody>
      </p:sp>
      <p:sp>
        <p:nvSpPr>
          <p:cNvPr id="68618" name="AutoShape 8">
            <a:extLst>
              <a:ext uri="{FF2B5EF4-FFF2-40B4-BE49-F238E27FC236}">
                <a16:creationId xmlns:a16="http://schemas.microsoft.com/office/drawing/2014/main" id="{14B995E9-1CBD-0D95-3D79-1C6D24A9453A}"/>
              </a:ext>
            </a:extLst>
          </p:cNvPr>
          <p:cNvSpPr>
            <a:spLocks noChangeArrowheads="1"/>
          </p:cNvSpPr>
          <p:nvPr/>
        </p:nvSpPr>
        <p:spPr bwMode="auto">
          <a:xfrm>
            <a:off x="2667000" y="26177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19" name="Text Box 9">
            <a:extLst>
              <a:ext uri="{FF2B5EF4-FFF2-40B4-BE49-F238E27FC236}">
                <a16:creationId xmlns:a16="http://schemas.microsoft.com/office/drawing/2014/main" id="{5A88D72F-6CFB-C36E-85FF-CE0697C24947}"/>
              </a:ext>
            </a:extLst>
          </p:cNvPr>
          <p:cNvSpPr txBox="1">
            <a:spLocks noChangeArrowheads="1"/>
          </p:cNvSpPr>
          <p:nvPr/>
        </p:nvSpPr>
        <p:spPr bwMode="auto">
          <a:xfrm>
            <a:off x="1981200" y="3457575"/>
            <a:ext cx="2046288"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Incubation</a:t>
            </a:r>
          </a:p>
        </p:txBody>
      </p:sp>
      <p:sp>
        <p:nvSpPr>
          <p:cNvPr id="68620" name="Rectangle 10">
            <a:extLst>
              <a:ext uri="{FF2B5EF4-FFF2-40B4-BE49-F238E27FC236}">
                <a16:creationId xmlns:a16="http://schemas.microsoft.com/office/drawing/2014/main" id="{7AB86D30-DC3C-7354-4055-59F3BBFDB8D1}"/>
              </a:ext>
            </a:extLst>
          </p:cNvPr>
          <p:cNvSpPr>
            <a:spLocks noChangeArrowheads="1"/>
          </p:cNvSpPr>
          <p:nvPr/>
        </p:nvSpPr>
        <p:spPr bwMode="auto">
          <a:xfrm>
            <a:off x="8686800" y="23622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1" name="Rectangle 11">
            <a:extLst>
              <a:ext uri="{FF2B5EF4-FFF2-40B4-BE49-F238E27FC236}">
                <a16:creationId xmlns:a16="http://schemas.microsoft.com/office/drawing/2014/main" id="{986093C1-4A9C-BD00-19B0-15678F227244}"/>
              </a:ext>
            </a:extLst>
          </p:cNvPr>
          <p:cNvSpPr>
            <a:spLocks noChangeArrowheads="1"/>
          </p:cNvSpPr>
          <p:nvPr/>
        </p:nvSpPr>
        <p:spPr bwMode="auto">
          <a:xfrm>
            <a:off x="2743200" y="25908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2" name="AutoShape 12">
            <a:extLst>
              <a:ext uri="{FF2B5EF4-FFF2-40B4-BE49-F238E27FC236}">
                <a16:creationId xmlns:a16="http://schemas.microsoft.com/office/drawing/2014/main" id="{E17E1C29-AB0C-8026-A5E7-9C160B24F2A9}"/>
              </a:ext>
            </a:extLst>
          </p:cNvPr>
          <p:cNvSpPr>
            <a:spLocks noChangeArrowheads="1"/>
          </p:cNvSpPr>
          <p:nvPr/>
        </p:nvSpPr>
        <p:spPr bwMode="auto">
          <a:xfrm>
            <a:off x="3962400"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3" name="Text Box 13">
            <a:extLst>
              <a:ext uri="{FF2B5EF4-FFF2-40B4-BE49-F238E27FC236}">
                <a16:creationId xmlns:a16="http://schemas.microsoft.com/office/drawing/2014/main" id="{8498355C-4143-EA4D-FE68-5139045A93A9}"/>
              </a:ext>
            </a:extLst>
          </p:cNvPr>
          <p:cNvSpPr txBox="1">
            <a:spLocks noChangeArrowheads="1"/>
          </p:cNvSpPr>
          <p:nvPr/>
        </p:nvSpPr>
        <p:spPr bwMode="auto">
          <a:xfrm>
            <a:off x="4724401" y="3457575"/>
            <a:ext cx="2263775"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Illumination</a:t>
            </a:r>
          </a:p>
        </p:txBody>
      </p:sp>
      <p:sp>
        <p:nvSpPr>
          <p:cNvPr id="68624" name="AutoShape 14">
            <a:extLst>
              <a:ext uri="{FF2B5EF4-FFF2-40B4-BE49-F238E27FC236}">
                <a16:creationId xmlns:a16="http://schemas.microsoft.com/office/drawing/2014/main" id="{39D1833A-F132-9844-A2B7-80090A36DDA6}"/>
              </a:ext>
            </a:extLst>
          </p:cNvPr>
          <p:cNvSpPr>
            <a:spLocks noChangeArrowheads="1"/>
          </p:cNvSpPr>
          <p:nvPr/>
        </p:nvSpPr>
        <p:spPr bwMode="auto">
          <a:xfrm>
            <a:off x="6934200"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5" name="Text Box 15">
            <a:extLst>
              <a:ext uri="{FF2B5EF4-FFF2-40B4-BE49-F238E27FC236}">
                <a16:creationId xmlns:a16="http://schemas.microsoft.com/office/drawing/2014/main" id="{4A56D7FB-F48D-342B-4CF5-C0B06D09AEB3}"/>
              </a:ext>
            </a:extLst>
          </p:cNvPr>
          <p:cNvSpPr txBox="1">
            <a:spLocks noChangeArrowheads="1"/>
          </p:cNvSpPr>
          <p:nvPr/>
        </p:nvSpPr>
        <p:spPr bwMode="auto">
          <a:xfrm>
            <a:off x="7696200" y="3457575"/>
            <a:ext cx="2211388"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Verification</a:t>
            </a:r>
          </a:p>
        </p:txBody>
      </p:sp>
      <p:sp>
        <p:nvSpPr>
          <p:cNvPr id="68626" name="AutoShape 16">
            <a:extLst>
              <a:ext uri="{FF2B5EF4-FFF2-40B4-BE49-F238E27FC236}">
                <a16:creationId xmlns:a16="http://schemas.microsoft.com/office/drawing/2014/main" id="{359F906F-DE07-D656-5837-7E90DE6CC9A2}"/>
              </a:ext>
            </a:extLst>
          </p:cNvPr>
          <p:cNvSpPr>
            <a:spLocks noChangeArrowheads="1"/>
          </p:cNvSpPr>
          <p:nvPr/>
        </p:nvSpPr>
        <p:spPr bwMode="auto">
          <a:xfrm>
            <a:off x="2667000" y="42179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7" name="Rectangle 17">
            <a:extLst>
              <a:ext uri="{FF2B5EF4-FFF2-40B4-BE49-F238E27FC236}">
                <a16:creationId xmlns:a16="http://schemas.microsoft.com/office/drawing/2014/main" id="{35BEA168-1D92-E522-3D50-CE41A6CAECD8}"/>
              </a:ext>
            </a:extLst>
          </p:cNvPr>
          <p:cNvSpPr>
            <a:spLocks noChangeArrowheads="1"/>
          </p:cNvSpPr>
          <p:nvPr/>
        </p:nvSpPr>
        <p:spPr bwMode="auto">
          <a:xfrm>
            <a:off x="8686800" y="39624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8" name="Rectangle 18">
            <a:extLst>
              <a:ext uri="{FF2B5EF4-FFF2-40B4-BE49-F238E27FC236}">
                <a16:creationId xmlns:a16="http://schemas.microsoft.com/office/drawing/2014/main" id="{2ABC8A2A-7686-3DEA-6A02-DFB4332A9D02}"/>
              </a:ext>
            </a:extLst>
          </p:cNvPr>
          <p:cNvSpPr>
            <a:spLocks noChangeArrowheads="1"/>
          </p:cNvSpPr>
          <p:nvPr/>
        </p:nvSpPr>
        <p:spPr bwMode="auto">
          <a:xfrm>
            <a:off x="2743200" y="41910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9" name="Text Box 19">
            <a:extLst>
              <a:ext uri="{FF2B5EF4-FFF2-40B4-BE49-F238E27FC236}">
                <a16:creationId xmlns:a16="http://schemas.microsoft.com/office/drawing/2014/main" id="{35F10987-9BB9-E890-FE7D-D406C07250B1}"/>
              </a:ext>
            </a:extLst>
          </p:cNvPr>
          <p:cNvSpPr txBox="1">
            <a:spLocks noChangeArrowheads="1"/>
          </p:cNvSpPr>
          <p:nvPr/>
        </p:nvSpPr>
        <p:spPr bwMode="auto">
          <a:xfrm>
            <a:off x="2057401" y="5133975"/>
            <a:ext cx="2938463"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Implementation</a:t>
            </a:r>
          </a:p>
        </p:txBody>
      </p:sp>
    </p:spTree>
    <p:extLst>
      <p:ext uri="{BB962C8B-B14F-4D97-AF65-F5344CB8AC3E}">
        <p14:creationId xmlns:p14="http://schemas.microsoft.com/office/powerpoint/2010/main" val="1920670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1" name="Rectangle 3">
            <a:extLst>
              <a:ext uri="{FF2B5EF4-FFF2-40B4-BE49-F238E27FC236}">
                <a16:creationId xmlns:a16="http://schemas.microsoft.com/office/drawing/2014/main" id="{938D9718-B0D9-7ACB-2CD1-6157A0B3A356}"/>
              </a:ext>
            </a:extLst>
          </p:cNvPr>
          <p:cNvSpPr>
            <a:spLocks noGrp="1" noChangeArrowheads="1"/>
          </p:cNvSpPr>
          <p:nvPr>
            <p:ph idx="1"/>
          </p:nvPr>
        </p:nvSpPr>
        <p:spPr>
          <a:xfrm>
            <a:off x="1905000" y="1509746"/>
            <a:ext cx="9319594" cy="4525963"/>
          </a:xfrm>
        </p:spPr>
        <p:txBody>
          <a:bodyPr>
            <a:noAutofit/>
          </a:bodyPr>
          <a:lstStyle/>
          <a:p>
            <a:pPr marL="0" indent="0">
              <a:lnSpc>
                <a:spcPct val="120000"/>
              </a:lnSpc>
              <a:spcBef>
                <a:spcPts val="1200"/>
              </a:spcBef>
              <a:buNone/>
            </a:pPr>
            <a:r>
              <a:rPr lang="en-US" altLang="ar-JO" sz="2400" b="1" dirty="0"/>
              <a:t>Get your mind ready for creative thinking.</a:t>
            </a:r>
          </a:p>
          <a:p>
            <a:pPr marL="914400" lvl="1" indent="-457200">
              <a:lnSpc>
                <a:spcPct val="120000"/>
              </a:lnSpc>
              <a:spcBef>
                <a:spcPts val="1200"/>
              </a:spcBef>
            </a:pPr>
            <a:r>
              <a:rPr lang="en-US" altLang="ar-JO" dirty="0"/>
              <a:t>Adopt the attitude of a lifelong student.</a:t>
            </a:r>
          </a:p>
          <a:p>
            <a:pPr marL="914400" lvl="1" indent="-457200">
              <a:lnSpc>
                <a:spcPct val="120000"/>
              </a:lnSpc>
              <a:spcBef>
                <a:spcPts val="1200"/>
              </a:spcBef>
            </a:pPr>
            <a:r>
              <a:rPr lang="en-US" altLang="ar-JO" dirty="0"/>
              <a:t>Read … a lot … and not just in your field of expertise.</a:t>
            </a:r>
          </a:p>
          <a:p>
            <a:pPr marL="914400" lvl="1" indent="-457200">
              <a:lnSpc>
                <a:spcPct val="120000"/>
              </a:lnSpc>
              <a:spcBef>
                <a:spcPts val="1200"/>
              </a:spcBef>
            </a:pPr>
            <a:r>
              <a:rPr lang="en-US" altLang="ar-JO" dirty="0"/>
              <a:t>Clip articles of interest to you and save them.</a:t>
            </a:r>
          </a:p>
          <a:p>
            <a:pPr marL="914400" lvl="1" indent="-457200">
              <a:lnSpc>
                <a:spcPct val="120000"/>
              </a:lnSpc>
              <a:spcBef>
                <a:spcPts val="1200"/>
              </a:spcBef>
            </a:pPr>
            <a:r>
              <a:rPr lang="en-US" altLang="ar-JO" dirty="0"/>
              <a:t>Develop your listening skills. </a:t>
            </a:r>
          </a:p>
          <a:p>
            <a:pPr marL="914400" lvl="1" indent="-457200">
              <a:lnSpc>
                <a:spcPct val="120000"/>
              </a:lnSpc>
              <a:spcBef>
                <a:spcPts val="1200"/>
              </a:spcBef>
            </a:pPr>
            <a:r>
              <a:rPr lang="en-US" altLang="ar-JO" dirty="0"/>
              <a:t>Join professional or trade associations and attend their meetings.</a:t>
            </a:r>
          </a:p>
          <a:p>
            <a:pPr marL="914400" lvl="1" indent="-457200">
              <a:lnSpc>
                <a:spcPct val="120000"/>
              </a:lnSpc>
              <a:spcBef>
                <a:spcPts val="1200"/>
              </a:spcBef>
            </a:pPr>
            <a:r>
              <a:rPr lang="en-US" altLang="ar-JO" dirty="0"/>
              <a:t>Eliminate creative distractions.</a:t>
            </a:r>
          </a:p>
          <a:p>
            <a:pPr marL="914400" lvl="1" indent="-457200">
              <a:lnSpc>
                <a:spcPct val="120000"/>
              </a:lnSpc>
              <a:spcBef>
                <a:spcPts val="1200"/>
              </a:spcBef>
            </a:pPr>
            <a:r>
              <a:rPr lang="en-US" altLang="ar-JO" dirty="0"/>
              <a:t>Take time to discuss your ideas with other p</a:t>
            </a:r>
            <a:r>
              <a:rPr lang="en-US" altLang="ar-JO" sz="2000" dirty="0"/>
              <a:t>eople. </a:t>
            </a:r>
          </a:p>
          <a:p>
            <a:pPr marL="568325" lvl="1" indent="-333375">
              <a:spcBef>
                <a:spcPts val="1200"/>
              </a:spcBef>
            </a:pPr>
            <a:endParaRPr lang="en-US" altLang="ar-JO" dirty="0"/>
          </a:p>
          <a:p>
            <a:pPr marL="568325" lvl="1" indent="-333375">
              <a:spcBef>
                <a:spcPts val="1200"/>
              </a:spcBef>
              <a:buClr>
                <a:schemeClr val="hlink"/>
              </a:buClr>
            </a:pPr>
            <a:endParaRPr lang="en-US" altLang="ar-JO" dirty="0"/>
          </a:p>
        </p:txBody>
      </p:sp>
      <p:sp>
        <p:nvSpPr>
          <p:cNvPr id="29700" name="Rectangle 2">
            <a:extLst>
              <a:ext uri="{FF2B5EF4-FFF2-40B4-BE49-F238E27FC236}">
                <a16:creationId xmlns:a16="http://schemas.microsoft.com/office/drawing/2014/main" id="{0E31D670-FC47-61D1-26CE-38C8C9362313}"/>
              </a:ext>
            </a:extLst>
          </p:cNvPr>
          <p:cNvSpPr>
            <a:spLocks noGrp="1" noRot="1" noChangeArrowheads="1"/>
          </p:cNvSpPr>
          <p:nvPr>
            <p:ph type="title"/>
          </p:nvPr>
        </p:nvSpPr>
        <p:spPr>
          <a:xfrm>
            <a:off x="1905000" y="47763"/>
            <a:ext cx="10515600" cy="1325563"/>
          </a:xfrm>
        </p:spPr>
        <p:txBody>
          <a:bodyPr/>
          <a:lstStyle/>
          <a:p>
            <a:pPr eaLnBrk="1" hangingPunct="1">
              <a:defRPr/>
            </a:pPr>
            <a:r>
              <a:rPr lang="en-US" altLang="en-US" b="1" dirty="0">
                <a:solidFill>
                  <a:srgbClr val="203E5F"/>
                </a:solidFill>
                <a:latin typeface="+mn-lt"/>
                <a:ea typeface="+mj-ea"/>
                <a:cs typeface="+mj-cs"/>
              </a:rPr>
              <a:t>Preparation</a:t>
            </a:r>
          </a:p>
        </p:txBody>
      </p:sp>
      <p:sp>
        <p:nvSpPr>
          <p:cNvPr id="2" name="Slide Number Placeholder 1">
            <a:extLst>
              <a:ext uri="{FF2B5EF4-FFF2-40B4-BE49-F238E27FC236}">
                <a16:creationId xmlns:a16="http://schemas.microsoft.com/office/drawing/2014/main" id="{62BD1AAE-35CB-2832-05D9-BA9B6E18AA3F}"/>
              </a:ext>
            </a:extLst>
          </p:cNvPr>
          <p:cNvSpPr>
            <a:spLocks noGrp="1"/>
          </p:cNvSpPr>
          <p:nvPr>
            <p:ph type="sldNum" sz="quarter" idx="12"/>
          </p:nvPr>
        </p:nvSpPr>
        <p:spPr/>
        <p:txBody>
          <a:bodyPr/>
          <a:lstStyle/>
          <a:p>
            <a:fld id="{FDED41F8-FC0F-4085-8150-313B6CF05213}" type="slidenum">
              <a:rPr lang="en-US" smtClean="0"/>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5966823A-E090-8C6E-CDED-8D6BCCC72EED}"/>
              </a:ext>
            </a:extLst>
          </p:cNvPr>
          <p:cNvSpPr>
            <a:spLocks noGrp="1" noRot="1" noChangeArrowheads="1"/>
          </p:cNvSpPr>
          <p:nvPr>
            <p:ph type="title"/>
          </p:nvPr>
        </p:nvSpPr>
        <p:spPr>
          <a:xfrm>
            <a:off x="438150" y="192881"/>
            <a:ext cx="10515600" cy="1325563"/>
          </a:xfrm>
        </p:spPr>
        <p:txBody>
          <a:bodyPr/>
          <a:lstStyle/>
          <a:p>
            <a:pPr algn="ctr" eaLnBrk="1" hangingPunct="1">
              <a:defRPr/>
            </a:pPr>
            <a:r>
              <a:rPr lang="en-US" b="1" dirty="0">
                <a:solidFill>
                  <a:srgbClr val="203E5F"/>
                </a:solidFill>
                <a:latin typeface="Georgia" panose="02040502050405020303" pitchFamily="18" charset="0"/>
              </a:rPr>
              <a:t>The Creative Process</a:t>
            </a:r>
          </a:p>
        </p:txBody>
      </p:sp>
      <p:sp>
        <p:nvSpPr>
          <p:cNvPr id="68613" name="AutoShape 3">
            <a:extLst>
              <a:ext uri="{FF2B5EF4-FFF2-40B4-BE49-F238E27FC236}">
                <a16:creationId xmlns:a16="http://schemas.microsoft.com/office/drawing/2014/main" id="{E178DF34-8536-921D-D7CC-E1BACD5D6846}"/>
              </a:ext>
            </a:extLst>
          </p:cNvPr>
          <p:cNvSpPr>
            <a:spLocks noChangeArrowheads="1"/>
          </p:cNvSpPr>
          <p:nvPr/>
        </p:nvSpPr>
        <p:spPr bwMode="auto">
          <a:xfrm>
            <a:off x="3886200"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14" name="Text Box 4">
            <a:extLst>
              <a:ext uri="{FF2B5EF4-FFF2-40B4-BE49-F238E27FC236}">
                <a16:creationId xmlns:a16="http://schemas.microsoft.com/office/drawing/2014/main" id="{6CFC090E-7F77-ACC2-B50A-897DA8BEB31A}"/>
              </a:ext>
            </a:extLst>
          </p:cNvPr>
          <p:cNvSpPr txBox="1">
            <a:spLocks noChangeArrowheads="1"/>
          </p:cNvSpPr>
          <p:nvPr/>
        </p:nvSpPr>
        <p:spPr bwMode="auto">
          <a:xfrm>
            <a:off x="1691640" y="1834515"/>
            <a:ext cx="2235200" cy="477838"/>
          </a:xfrm>
          <a:prstGeom prst="rect">
            <a:avLst/>
          </a:prstGeom>
          <a:noFill/>
          <a:ln w="12700">
            <a:noFill/>
            <a:miter lim="800000"/>
            <a:headEnd/>
            <a:tailEnd/>
          </a:ln>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Preparation</a:t>
            </a:r>
          </a:p>
        </p:txBody>
      </p:sp>
      <p:sp>
        <p:nvSpPr>
          <p:cNvPr id="68615" name="AutoShape 5">
            <a:extLst>
              <a:ext uri="{FF2B5EF4-FFF2-40B4-BE49-F238E27FC236}">
                <a16:creationId xmlns:a16="http://schemas.microsoft.com/office/drawing/2014/main" id="{C88167FA-61AE-CD35-2B4E-1AC7ABBCBD37}"/>
              </a:ext>
            </a:extLst>
          </p:cNvPr>
          <p:cNvSpPr>
            <a:spLocks noChangeArrowheads="1"/>
          </p:cNvSpPr>
          <p:nvPr/>
        </p:nvSpPr>
        <p:spPr bwMode="auto">
          <a:xfrm>
            <a:off x="7143750"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16" name="Text Box 6">
            <a:extLst>
              <a:ext uri="{FF2B5EF4-FFF2-40B4-BE49-F238E27FC236}">
                <a16:creationId xmlns:a16="http://schemas.microsoft.com/office/drawing/2014/main" id="{E94267F4-0E4E-C6C4-08E2-A7C137141CF9}"/>
              </a:ext>
            </a:extLst>
          </p:cNvPr>
          <p:cNvSpPr txBox="1">
            <a:spLocks noChangeArrowheads="1"/>
          </p:cNvSpPr>
          <p:nvPr/>
        </p:nvSpPr>
        <p:spPr bwMode="auto">
          <a:xfrm>
            <a:off x="4724400" y="1857375"/>
            <a:ext cx="2457450" cy="477838"/>
          </a:xfrm>
          <a:prstGeom prst="rect">
            <a:avLst/>
          </a:prstGeom>
          <a:solidFill>
            <a:srgbClr val="24A9E1"/>
          </a:solidFill>
          <a:ln>
            <a:noFill/>
          </a:ln>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Investigation</a:t>
            </a:r>
          </a:p>
        </p:txBody>
      </p:sp>
      <p:sp>
        <p:nvSpPr>
          <p:cNvPr id="68617" name="Text Box 7">
            <a:extLst>
              <a:ext uri="{FF2B5EF4-FFF2-40B4-BE49-F238E27FC236}">
                <a16:creationId xmlns:a16="http://schemas.microsoft.com/office/drawing/2014/main" id="{AB592E1B-0FAC-2C8B-746C-A1E1B99E6EC1}"/>
              </a:ext>
            </a:extLst>
          </p:cNvPr>
          <p:cNvSpPr txBox="1">
            <a:spLocks noChangeArrowheads="1"/>
          </p:cNvSpPr>
          <p:nvPr/>
        </p:nvSpPr>
        <p:spPr bwMode="auto">
          <a:xfrm>
            <a:off x="7894321" y="1857375"/>
            <a:ext cx="2868613" cy="477838"/>
          </a:xfrm>
          <a:prstGeom prst="rect">
            <a:avLst/>
          </a:prstGeom>
          <a:solidFill>
            <a:srgbClr val="24A9E1"/>
          </a:solidFill>
          <a:ln>
            <a:noFill/>
          </a:ln>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Transformation</a:t>
            </a:r>
          </a:p>
        </p:txBody>
      </p:sp>
      <p:sp>
        <p:nvSpPr>
          <p:cNvPr id="68618" name="AutoShape 8">
            <a:extLst>
              <a:ext uri="{FF2B5EF4-FFF2-40B4-BE49-F238E27FC236}">
                <a16:creationId xmlns:a16="http://schemas.microsoft.com/office/drawing/2014/main" id="{14B995E9-1CBD-0D95-3D79-1C6D24A9453A}"/>
              </a:ext>
            </a:extLst>
          </p:cNvPr>
          <p:cNvSpPr>
            <a:spLocks noChangeArrowheads="1"/>
          </p:cNvSpPr>
          <p:nvPr/>
        </p:nvSpPr>
        <p:spPr bwMode="auto">
          <a:xfrm>
            <a:off x="2667000" y="26177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19" name="Text Box 9">
            <a:extLst>
              <a:ext uri="{FF2B5EF4-FFF2-40B4-BE49-F238E27FC236}">
                <a16:creationId xmlns:a16="http://schemas.microsoft.com/office/drawing/2014/main" id="{5A88D72F-6CFB-C36E-85FF-CE0697C24947}"/>
              </a:ext>
            </a:extLst>
          </p:cNvPr>
          <p:cNvSpPr txBox="1">
            <a:spLocks noChangeArrowheads="1"/>
          </p:cNvSpPr>
          <p:nvPr/>
        </p:nvSpPr>
        <p:spPr bwMode="auto">
          <a:xfrm>
            <a:off x="1981200" y="3457575"/>
            <a:ext cx="2046288"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Incubation</a:t>
            </a:r>
          </a:p>
        </p:txBody>
      </p:sp>
      <p:sp>
        <p:nvSpPr>
          <p:cNvPr id="68620" name="Rectangle 10">
            <a:extLst>
              <a:ext uri="{FF2B5EF4-FFF2-40B4-BE49-F238E27FC236}">
                <a16:creationId xmlns:a16="http://schemas.microsoft.com/office/drawing/2014/main" id="{7AB86D30-DC3C-7354-4055-59F3BBFDB8D1}"/>
              </a:ext>
            </a:extLst>
          </p:cNvPr>
          <p:cNvSpPr>
            <a:spLocks noChangeArrowheads="1"/>
          </p:cNvSpPr>
          <p:nvPr/>
        </p:nvSpPr>
        <p:spPr bwMode="auto">
          <a:xfrm>
            <a:off x="8686800" y="23622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1" name="Rectangle 11">
            <a:extLst>
              <a:ext uri="{FF2B5EF4-FFF2-40B4-BE49-F238E27FC236}">
                <a16:creationId xmlns:a16="http://schemas.microsoft.com/office/drawing/2014/main" id="{986093C1-4A9C-BD00-19B0-15678F227244}"/>
              </a:ext>
            </a:extLst>
          </p:cNvPr>
          <p:cNvSpPr>
            <a:spLocks noChangeArrowheads="1"/>
          </p:cNvSpPr>
          <p:nvPr/>
        </p:nvSpPr>
        <p:spPr bwMode="auto">
          <a:xfrm>
            <a:off x="2743200" y="25908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2" name="AutoShape 12">
            <a:extLst>
              <a:ext uri="{FF2B5EF4-FFF2-40B4-BE49-F238E27FC236}">
                <a16:creationId xmlns:a16="http://schemas.microsoft.com/office/drawing/2014/main" id="{E17E1C29-AB0C-8026-A5E7-9C160B24F2A9}"/>
              </a:ext>
            </a:extLst>
          </p:cNvPr>
          <p:cNvSpPr>
            <a:spLocks noChangeArrowheads="1"/>
          </p:cNvSpPr>
          <p:nvPr/>
        </p:nvSpPr>
        <p:spPr bwMode="auto">
          <a:xfrm>
            <a:off x="3962400"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3" name="Text Box 13">
            <a:extLst>
              <a:ext uri="{FF2B5EF4-FFF2-40B4-BE49-F238E27FC236}">
                <a16:creationId xmlns:a16="http://schemas.microsoft.com/office/drawing/2014/main" id="{8498355C-4143-EA4D-FE68-5139045A93A9}"/>
              </a:ext>
            </a:extLst>
          </p:cNvPr>
          <p:cNvSpPr txBox="1">
            <a:spLocks noChangeArrowheads="1"/>
          </p:cNvSpPr>
          <p:nvPr/>
        </p:nvSpPr>
        <p:spPr bwMode="auto">
          <a:xfrm>
            <a:off x="4724401" y="3457575"/>
            <a:ext cx="2263775"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Illumination</a:t>
            </a:r>
          </a:p>
        </p:txBody>
      </p:sp>
      <p:sp>
        <p:nvSpPr>
          <p:cNvPr id="68624" name="AutoShape 14">
            <a:extLst>
              <a:ext uri="{FF2B5EF4-FFF2-40B4-BE49-F238E27FC236}">
                <a16:creationId xmlns:a16="http://schemas.microsoft.com/office/drawing/2014/main" id="{39D1833A-F132-9844-A2B7-80090A36DDA6}"/>
              </a:ext>
            </a:extLst>
          </p:cNvPr>
          <p:cNvSpPr>
            <a:spLocks noChangeArrowheads="1"/>
          </p:cNvSpPr>
          <p:nvPr/>
        </p:nvSpPr>
        <p:spPr bwMode="auto">
          <a:xfrm>
            <a:off x="6934200"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5" name="Text Box 15">
            <a:extLst>
              <a:ext uri="{FF2B5EF4-FFF2-40B4-BE49-F238E27FC236}">
                <a16:creationId xmlns:a16="http://schemas.microsoft.com/office/drawing/2014/main" id="{4A56D7FB-F48D-342B-4CF5-C0B06D09AEB3}"/>
              </a:ext>
            </a:extLst>
          </p:cNvPr>
          <p:cNvSpPr txBox="1">
            <a:spLocks noChangeArrowheads="1"/>
          </p:cNvSpPr>
          <p:nvPr/>
        </p:nvSpPr>
        <p:spPr bwMode="auto">
          <a:xfrm>
            <a:off x="7696200" y="3457575"/>
            <a:ext cx="2211388"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Verification</a:t>
            </a:r>
          </a:p>
        </p:txBody>
      </p:sp>
      <p:sp>
        <p:nvSpPr>
          <p:cNvPr id="68626" name="AutoShape 16">
            <a:extLst>
              <a:ext uri="{FF2B5EF4-FFF2-40B4-BE49-F238E27FC236}">
                <a16:creationId xmlns:a16="http://schemas.microsoft.com/office/drawing/2014/main" id="{359F906F-DE07-D656-5837-7E90DE6CC9A2}"/>
              </a:ext>
            </a:extLst>
          </p:cNvPr>
          <p:cNvSpPr>
            <a:spLocks noChangeArrowheads="1"/>
          </p:cNvSpPr>
          <p:nvPr/>
        </p:nvSpPr>
        <p:spPr bwMode="auto">
          <a:xfrm>
            <a:off x="2667000" y="42179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7" name="Rectangle 17">
            <a:extLst>
              <a:ext uri="{FF2B5EF4-FFF2-40B4-BE49-F238E27FC236}">
                <a16:creationId xmlns:a16="http://schemas.microsoft.com/office/drawing/2014/main" id="{35BEA168-1D92-E522-3D50-CE41A6CAECD8}"/>
              </a:ext>
            </a:extLst>
          </p:cNvPr>
          <p:cNvSpPr>
            <a:spLocks noChangeArrowheads="1"/>
          </p:cNvSpPr>
          <p:nvPr/>
        </p:nvSpPr>
        <p:spPr bwMode="auto">
          <a:xfrm>
            <a:off x="8686800" y="39624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8" name="Rectangle 18">
            <a:extLst>
              <a:ext uri="{FF2B5EF4-FFF2-40B4-BE49-F238E27FC236}">
                <a16:creationId xmlns:a16="http://schemas.microsoft.com/office/drawing/2014/main" id="{2ABC8A2A-7686-3DEA-6A02-DFB4332A9D02}"/>
              </a:ext>
            </a:extLst>
          </p:cNvPr>
          <p:cNvSpPr>
            <a:spLocks noChangeArrowheads="1"/>
          </p:cNvSpPr>
          <p:nvPr/>
        </p:nvSpPr>
        <p:spPr bwMode="auto">
          <a:xfrm>
            <a:off x="2743200" y="41910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68629" name="Text Box 19">
            <a:extLst>
              <a:ext uri="{FF2B5EF4-FFF2-40B4-BE49-F238E27FC236}">
                <a16:creationId xmlns:a16="http://schemas.microsoft.com/office/drawing/2014/main" id="{35F10987-9BB9-E890-FE7D-D406C07250B1}"/>
              </a:ext>
            </a:extLst>
          </p:cNvPr>
          <p:cNvSpPr txBox="1">
            <a:spLocks noChangeArrowheads="1"/>
          </p:cNvSpPr>
          <p:nvPr/>
        </p:nvSpPr>
        <p:spPr bwMode="auto">
          <a:xfrm>
            <a:off x="2057401" y="5133975"/>
            <a:ext cx="2938463"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Implementation</a:t>
            </a:r>
          </a:p>
        </p:txBody>
      </p:sp>
    </p:spTree>
    <p:extLst>
      <p:ext uri="{BB962C8B-B14F-4D97-AF65-F5344CB8AC3E}">
        <p14:creationId xmlns:p14="http://schemas.microsoft.com/office/powerpoint/2010/main" val="1072333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5" name="Rectangle 3">
            <a:extLst>
              <a:ext uri="{FF2B5EF4-FFF2-40B4-BE49-F238E27FC236}">
                <a16:creationId xmlns:a16="http://schemas.microsoft.com/office/drawing/2014/main" id="{D5DD370F-F37F-0235-8E9B-9DBEE2863495}"/>
              </a:ext>
            </a:extLst>
          </p:cNvPr>
          <p:cNvSpPr>
            <a:spLocks noGrp="1" noChangeArrowheads="1"/>
          </p:cNvSpPr>
          <p:nvPr>
            <p:ph idx="1"/>
          </p:nvPr>
        </p:nvSpPr>
        <p:spPr>
          <a:xfrm>
            <a:off x="1550505" y="1676400"/>
            <a:ext cx="9064486" cy="4495800"/>
          </a:xfrm>
        </p:spPr>
        <p:txBody>
          <a:bodyPr>
            <a:normAutofit/>
          </a:bodyPr>
          <a:lstStyle/>
          <a:p>
            <a:pPr>
              <a:lnSpc>
                <a:spcPct val="100000"/>
              </a:lnSpc>
              <a:spcBef>
                <a:spcPts val="1200"/>
              </a:spcBef>
            </a:pPr>
            <a:r>
              <a:rPr lang="en-US" altLang="ar-JO" sz="3200" dirty="0"/>
              <a:t>Involves viewing both the similarities and the differences among the information collected.  </a:t>
            </a:r>
          </a:p>
          <a:p>
            <a:pPr>
              <a:lnSpc>
                <a:spcPct val="100000"/>
              </a:lnSpc>
              <a:spcBef>
                <a:spcPts val="1200"/>
              </a:spcBef>
            </a:pPr>
            <a:r>
              <a:rPr lang="en-US" altLang="ar-JO" sz="3200" dirty="0"/>
              <a:t>Two types of thinking are required:</a:t>
            </a:r>
          </a:p>
          <a:p>
            <a:pPr lvl="1">
              <a:lnSpc>
                <a:spcPct val="100000"/>
              </a:lnSpc>
              <a:spcBef>
                <a:spcPts val="1200"/>
              </a:spcBef>
            </a:pPr>
            <a:r>
              <a:rPr lang="en-US" altLang="ar-JO" sz="2800" b="1" dirty="0"/>
              <a:t>Convergent</a:t>
            </a:r>
            <a:r>
              <a:rPr lang="en-US" altLang="ar-JO" sz="2800" dirty="0"/>
              <a:t>:</a:t>
            </a:r>
            <a:r>
              <a:rPr lang="en-US" altLang="ar-JO" sz="2800" b="1" dirty="0"/>
              <a:t> </a:t>
            </a:r>
            <a:r>
              <a:rPr lang="en-US" altLang="ar-JO" sz="2800" dirty="0"/>
              <a:t>the ability to see the similarities and the connections among various and often diverse data and events. </a:t>
            </a:r>
          </a:p>
          <a:p>
            <a:pPr lvl="1">
              <a:lnSpc>
                <a:spcPct val="100000"/>
              </a:lnSpc>
              <a:spcBef>
                <a:spcPts val="1200"/>
              </a:spcBef>
            </a:pPr>
            <a:r>
              <a:rPr lang="en-US" altLang="ar-JO" sz="2800" b="1" dirty="0"/>
              <a:t>Divergent</a:t>
            </a:r>
            <a:r>
              <a:rPr lang="en-US" altLang="ar-JO" sz="2800" dirty="0"/>
              <a:t>: the ability to see the differences among various data and events.  </a:t>
            </a:r>
          </a:p>
        </p:txBody>
      </p:sp>
      <p:sp>
        <p:nvSpPr>
          <p:cNvPr id="33796" name="Rectangle 2">
            <a:extLst>
              <a:ext uri="{FF2B5EF4-FFF2-40B4-BE49-F238E27FC236}">
                <a16:creationId xmlns:a16="http://schemas.microsoft.com/office/drawing/2014/main" id="{A86EF6A0-7B6E-907C-5B16-B0ABA6DCC37A}"/>
              </a:ext>
            </a:extLst>
          </p:cNvPr>
          <p:cNvSpPr>
            <a:spLocks noGrp="1" noRot="1" noChangeArrowheads="1"/>
          </p:cNvSpPr>
          <p:nvPr>
            <p:ph type="title"/>
          </p:nvPr>
        </p:nvSpPr>
        <p:spPr>
          <a:xfrm>
            <a:off x="1550505" y="166687"/>
            <a:ext cx="11592338" cy="1325563"/>
          </a:xfrm>
        </p:spPr>
        <p:txBody>
          <a:bodyPr/>
          <a:lstStyle/>
          <a:p>
            <a:pPr eaLnBrk="1" hangingPunct="1">
              <a:defRPr/>
            </a:pPr>
            <a:r>
              <a:rPr lang="en-US" altLang="en-US" b="1" dirty="0">
                <a:solidFill>
                  <a:srgbClr val="203E5F"/>
                </a:solidFill>
                <a:latin typeface="+mn-lt"/>
                <a:ea typeface="+mj-ea"/>
                <a:cs typeface="+mj-cs"/>
              </a:rPr>
              <a:t>Transformation</a:t>
            </a:r>
          </a:p>
        </p:txBody>
      </p:sp>
      <p:sp>
        <p:nvSpPr>
          <p:cNvPr id="2" name="Slide Number Placeholder 1">
            <a:extLst>
              <a:ext uri="{FF2B5EF4-FFF2-40B4-BE49-F238E27FC236}">
                <a16:creationId xmlns:a16="http://schemas.microsoft.com/office/drawing/2014/main" id="{FEF7DBBF-8E65-9F2C-6B9C-ADD57D873292}"/>
              </a:ext>
            </a:extLst>
          </p:cNvPr>
          <p:cNvSpPr>
            <a:spLocks noGrp="1"/>
          </p:cNvSpPr>
          <p:nvPr>
            <p:ph type="sldNum" sz="quarter" idx="12"/>
          </p:nvPr>
        </p:nvSpPr>
        <p:spPr/>
        <p:txBody>
          <a:bodyPr/>
          <a:lstStyle/>
          <a:p>
            <a:fld id="{FDED41F8-FC0F-4085-8150-313B6CF05213}" type="slidenum">
              <a:rPr lang="en-US" smtClean="0"/>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1859" name="Rectangle 3">
            <a:extLst>
              <a:ext uri="{FF2B5EF4-FFF2-40B4-BE49-F238E27FC236}">
                <a16:creationId xmlns:a16="http://schemas.microsoft.com/office/drawing/2014/main" id="{28CDA6AA-0E0E-5343-250B-B089777DD24B}"/>
              </a:ext>
            </a:extLst>
          </p:cNvPr>
          <p:cNvSpPr>
            <a:spLocks noGrp="1" noChangeArrowheads="1"/>
          </p:cNvSpPr>
          <p:nvPr>
            <p:ph idx="1"/>
          </p:nvPr>
        </p:nvSpPr>
        <p:spPr>
          <a:xfrm>
            <a:off x="1981199" y="1752599"/>
            <a:ext cx="9044609" cy="4968875"/>
          </a:xfrm>
        </p:spPr>
        <p:txBody>
          <a:bodyPr>
            <a:normAutofit/>
          </a:bodyPr>
          <a:lstStyle/>
          <a:p>
            <a:pPr marL="457200" indent="-347663">
              <a:spcBef>
                <a:spcPct val="30000"/>
              </a:spcBef>
            </a:pPr>
            <a:r>
              <a:rPr lang="en-US" altLang="ar-JO" sz="3200" dirty="0"/>
              <a:t>How can you transform information into purposeful ideas? </a:t>
            </a:r>
          </a:p>
          <a:p>
            <a:pPr marL="693738" lvl="1" indent="-301625">
              <a:spcBef>
                <a:spcPct val="30000"/>
              </a:spcBef>
            </a:pPr>
            <a:r>
              <a:rPr lang="en-US" altLang="ar-JO" sz="2800" dirty="0"/>
              <a:t>Grasp the “big picture” by looking for patterns that emerge.</a:t>
            </a:r>
          </a:p>
          <a:p>
            <a:pPr marL="693738" lvl="1" indent="-301625">
              <a:spcBef>
                <a:spcPct val="30000"/>
              </a:spcBef>
            </a:pPr>
            <a:r>
              <a:rPr lang="en-US" altLang="ar-JO" sz="2800" dirty="0"/>
              <a:t>Rearrange the elements of the situation.</a:t>
            </a:r>
          </a:p>
          <a:p>
            <a:pPr marL="693738" lvl="1" indent="-301625">
              <a:spcBef>
                <a:spcPct val="30000"/>
              </a:spcBef>
            </a:pPr>
            <a:r>
              <a:rPr lang="en-US" altLang="ar-JO" sz="2800" dirty="0"/>
              <a:t>Use </a:t>
            </a:r>
            <a:r>
              <a:rPr lang="en-US" altLang="ar-JO" sz="2800" dirty="0" err="1"/>
              <a:t>synectics</a:t>
            </a:r>
            <a:r>
              <a:rPr lang="en-US" altLang="ar-JO" sz="2800" dirty="0"/>
              <a:t>: taking two seeming nonsensical ideas and combining them.  </a:t>
            </a:r>
          </a:p>
          <a:p>
            <a:pPr marL="693738" lvl="1" indent="-301625">
              <a:spcBef>
                <a:spcPct val="30000"/>
              </a:spcBef>
            </a:pPr>
            <a:r>
              <a:rPr lang="en-US" altLang="ar-JO" sz="2800" dirty="0"/>
              <a:t>Remember that several approaches can be successful.  If one fails, jump to another. </a:t>
            </a:r>
          </a:p>
        </p:txBody>
      </p:sp>
      <p:sp>
        <p:nvSpPr>
          <p:cNvPr id="34820" name="Rectangle 2">
            <a:extLst>
              <a:ext uri="{FF2B5EF4-FFF2-40B4-BE49-F238E27FC236}">
                <a16:creationId xmlns:a16="http://schemas.microsoft.com/office/drawing/2014/main" id="{A6D7A5FA-38AF-9D86-08C9-2267289542FC}"/>
              </a:ext>
            </a:extLst>
          </p:cNvPr>
          <p:cNvSpPr>
            <a:spLocks noGrp="1" noRot="1" noChangeArrowheads="1"/>
          </p:cNvSpPr>
          <p:nvPr>
            <p:ph type="title"/>
          </p:nvPr>
        </p:nvSpPr>
        <p:spPr>
          <a:xfrm>
            <a:off x="1981199" y="226218"/>
            <a:ext cx="11161645" cy="1325563"/>
          </a:xfrm>
        </p:spPr>
        <p:txBody>
          <a:bodyPr/>
          <a:lstStyle/>
          <a:p>
            <a:pPr eaLnBrk="1" hangingPunct="1">
              <a:defRPr/>
            </a:pPr>
            <a:r>
              <a:rPr lang="en-US" altLang="en-US" b="1" dirty="0">
                <a:solidFill>
                  <a:srgbClr val="203E5F"/>
                </a:solidFill>
                <a:latin typeface="+mn-lt"/>
                <a:ea typeface="+mj-ea"/>
                <a:cs typeface="+mj-cs"/>
              </a:rPr>
              <a:t>Transformation</a:t>
            </a:r>
          </a:p>
        </p:txBody>
      </p:sp>
      <p:sp>
        <p:nvSpPr>
          <p:cNvPr id="79878" name="TextBox 2">
            <a:extLst>
              <a:ext uri="{FF2B5EF4-FFF2-40B4-BE49-F238E27FC236}">
                <a16:creationId xmlns:a16="http://schemas.microsoft.com/office/drawing/2014/main" id="{0EB72A33-8DEC-7AF6-4688-8754089903F4}"/>
              </a:ext>
            </a:extLst>
          </p:cNvPr>
          <p:cNvSpPr txBox="1">
            <a:spLocks noChangeArrowheads="1"/>
          </p:cNvSpPr>
          <p:nvPr/>
        </p:nvSpPr>
        <p:spPr bwMode="auto">
          <a:xfrm>
            <a:off x="9813236" y="704849"/>
            <a:ext cx="172278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eaLnBrk="1" hangingPunct="1">
              <a:spcBef>
                <a:spcPct val="0"/>
              </a:spcBef>
              <a:buClrTx/>
              <a:buSzTx/>
              <a:buFontTx/>
              <a:buNone/>
            </a:pPr>
            <a:r>
              <a:rPr lang="en-US" altLang="ar-JO" sz="1800" dirty="0">
                <a:latin typeface="Garamond" panose="02020404030301010803" pitchFamily="18" charset="0"/>
              </a:rPr>
              <a:t>(continued)</a:t>
            </a:r>
          </a:p>
          <a:p>
            <a:pPr eaLnBrk="1" hangingPunct="1">
              <a:spcBef>
                <a:spcPct val="0"/>
              </a:spcBef>
              <a:buClrTx/>
              <a:buSzTx/>
              <a:buFontTx/>
              <a:buNone/>
            </a:pPr>
            <a:endParaRPr lang="en-US" altLang="ar-JO" sz="1800" dirty="0">
              <a:latin typeface="Garamond" panose="02020404030301010803" pitchFamily="18" charset="0"/>
            </a:endParaRPr>
          </a:p>
        </p:txBody>
      </p:sp>
      <p:sp>
        <p:nvSpPr>
          <p:cNvPr id="2" name="Slide Number Placeholder 1">
            <a:extLst>
              <a:ext uri="{FF2B5EF4-FFF2-40B4-BE49-F238E27FC236}">
                <a16:creationId xmlns:a16="http://schemas.microsoft.com/office/drawing/2014/main" id="{9915D669-9774-7116-26D4-343E2CA05C04}"/>
              </a:ext>
            </a:extLst>
          </p:cNvPr>
          <p:cNvSpPr>
            <a:spLocks noGrp="1"/>
          </p:cNvSpPr>
          <p:nvPr>
            <p:ph type="sldNum" sz="quarter" idx="12"/>
          </p:nvPr>
        </p:nvSpPr>
        <p:spPr/>
        <p:txBody>
          <a:bodyPr/>
          <a:lstStyle/>
          <a:p>
            <a:fld id="{FDED41F8-FC0F-4085-8150-313B6CF05213}" type="slidenum">
              <a:rPr lang="en-US" smtClean="0"/>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79C0BE81-4138-4CF1-96AC-F5A5B290A852}"/>
              </a:ext>
            </a:extLst>
          </p:cNvPr>
          <p:cNvSpPr>
            <a:spLocks noGrp="1" noRot="1" noChangeArrowheads="1"/>
          </p:cNvSpPr>
          <p:nvPr>
            <p:ph type="title"/>
          </p:nvPr>
        </p:nvSpPr>
        <p:spPr>
          <a:xfrm>
            <a:off x="571500" y="206376"/>
            <a:ext cx="10515600" cy="1325563"/>
          </a:xfrm>
        </p:spPr>
        <p:txBody>
          <a:bodyPr/>
          <a:lstStyle/>
          <a:p>
            <a:pPr algn="ctr" eaLnBrk="1" hangingPunct="1">
              <a:defRPr/>
            </a:pPr>
            <a:r>
              <a:rPr lang="en-US" b="1" dirty="0">
                <a:solidFill>
                  <a:srgbClr val="203E5F"/>
                </a:solidFill>
                <a:latin typeface="Georgia" panose="02040502050405020303" pitchFamily="18" charset="0"/>
              </a:rPr>
              <a:t>The Creative Process</a:t>
            </a:r>
          </a:p>
        </p:txBody>
      </p:sp>
      <p:sp>
        <p:nvSpPr>
          <p:cNvPr id="80901" name="AutoShape 3">
            <a:extLst>
              <a:ext uri="{FF2B5EF4-FFF2-40B4-BE49-F238E27FC236}">
                <a16:creationId xmlns:a16="http://schemas.microsoft.com/office/drawing/2014/main" id="{5BE7405A-0592-96BB-C02C-58E32F4B63B3}"/>
              </a:ext>
            </a:extLst>
          </p:cNvPr>
          <p:cNvSpPr>
            <a:spLocks noChangeArrowheads="1"/>
          </p:cNvSpPr>
          <p:nvPr/>
        </p:nvSpPr>
        <p:spPr bwMode="auto">
          <a:xfrm>
            <a:off x="3939208"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02" name="Text Box 4">
            <a:extLst>
              <a:ext uri="{FF2B5EF4-FFF2-40B4-BE49-F238E27FC236}">
                <a16:creationId xmlns:a16="http://schemas.microsoft.com/office/drawing/2014/main" id="{45895C00-FA7F-410C-E35A-FDBF51ADB406}"/>
              </a:ext>
            </a:extLst>
          </p:cNvPr>
          <p:cNvSpPr txBox="1">
            <a:spLocks noChangeArrowheads="1"/>
          </p:cNvSpPr>
          <p:nvPr/>
        </p:nvSpPr>
        <p:spPr bwMode="auto">
          <a:xfrm>
            <a:off x="1828800" y="1857375"/>
            <a:ext cx="2235200"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Preparation</a:t>
            </a:r>
          </a:p>
        </p:txBody>
      </p:sp>
      <p:sp>
        <p:nvSpPr>
          <p:cNvPr id="80903" name="AutoShape 5">
            <a:extLst>
              <a:ext uri="{FF2B5EF4-FFF2-40B4-BE49-F238E27FC236}">
                <a16:creationId xmlns:a16="http://schemas.microsoft.com/office/drawing/2014/main" id="{0E311B90-56B0-3C0A-4AA3-AA3075C7FC00}"/>
              </a:ext>
            </a:extLst>
          </p:cNvPr>
          <p:cNvSpPr>
            <a:spLocks noChangeArrowheads="1"/>
          </p:cNvSpPr>
          <p:nvPr/>
        </p:nvSpPr>
        <p:spPr bwMode="auto">
          <a:xfrm>
            <a:off x="7086600"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04" name="Text Box 6">
            <a:extLst>
              <a:ext uri="{FF2B5EF4-FFF2-40B4-BE49-F238E27FC236}">
                <a16:creationId xmlns:a16="http://schemas.microsoft.com/office/drawing/2014/main" id="{E4DC6BCD-FB43-71C8-1CFE-B6D6B7B73FEE}"/>
              </a:ext>
            </a:extLst>
          </p:cNvPr>
          <p:cNvSpPr txBox="1">
            <a:spLocks noChangeArrowheads="1"/>
          </p:cNvSpPr>
          <p:nvPr/>
        </p:nvSpPr>
        <p:spPr bwMode="auto">
          <a:xfrm>
            <a:off x="4724400" y="1857375"/>
            <a:ext cx="2457450"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Investigation</a:t>
            </a:r>
          </a:p>
        </p:txBody>
      </p:sp>
      <p:sp>
        <p:nvSpPr>
          <p:cNvPr id="80905" name="Text Box 7">
            <a:extLst>
              <a:ext uri="{FF2B5EF4-FFF2-40B4-BE49-F238E27FC236}">
                <a16:creationId xmlns:a16="http://schemas.microsoft.com/office/drawing/2014/main" id="{CDAA204F-8F7D-4357-2118-45EE3C2EF0BB}"/>
              </a:ext>
            </a:extLst>
          </p:cNvPr>
          <p:cNvSpPr txBox="1">
            <a:spLocks noChangeArrowheads="1"/>
          </p:cNvSpPr>
          <p:nvPr/>
        </p:nvSpPr>
        <p:spPr bwMode="auto">
          <a:xfrm>
            <a:off x="7848601" y="1857375"/>
            <a:ext cx="2868613"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Transformation</a:t>
            </a:r>
          </a:p>
        </p:txBody>
      </p:sp>
      <p:sp>
        <p:nvSpPr>
          <p:cNvPr id="80906" name="AutoShape 8">
            <a:extLst>
              <a:ext uri="{FF2B5EF4-FFF2-40B4-BE49-F238E27FC236}">
                <a16:creationId xmlns:a16="http://schemas.microsoft.com/office/drawing/2014/main" id="{9132206C-3C30-C39B-5336-574B56382975}"/>
              </a:ext>
            </a:extLst>
          </p:cNvPr>
          <p:cNvSpPr>
            <a:spLocks noChangeArrowheads="1"/>
          </p:cNvSpPr>
          <p:nvPr/>
        </p:nvSpPr>
        <p:spPr bwMode="auto">
          <a:xfrm>
            <a:off x="2667000" y="26177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07" name="Text Box 9">
            <a:extLst>
              <a:ext uri="{FF2B5EF4-FFF2-40B4-BE49-F238E27FC236}">
                <a16:creationId xmlns:a16="http://schemas.microsoft.com/office/drawing/2014/main" id="{BA0675C9-AF71-FDBF-1116-6E3741E7F037}"/>
              </a:ext>
            </a:extLst>
          </p:cNvPr>
          <p:cNvSpPr txBox="1">
            <a:spLocks noChangeArrowheads="1"/>
          </p:cNvSpPr>
          <p:nvPr/>
        </p:nvSpPr>
        <p:spPr bwMode="auto">
          <a:xfrm>
            <a:off x="1981200" y="3457575"/>
            <a:ext cx="2046288" cy="477838"/>
          </a:xfrm>
          <a:prstGeom prst="rect">
            <a:avLst/>
          </a:prstGeom>
          <a:solidFill>
            <a:srgbClr val="24A9E1"/>
          </a:solidFill>
          <a:ln>
            <a:noFill/>
          </a:ln>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Incubation</a:t>
            </a:r>
          </a:p>
        </p:txBody>
      </p:sp>
      <p:sp>
        <p:nvSpPr>
          <p:cNvPr id="80908" name="Rectangle 10">
            <a:extLst>
              <a:ext uri="{FF2B5EF4-FFF2-40B4-BE49-F238E27FC236}">
                <a16:creationId xmlns:a16="http://schemas.microsoft.com/office/drawing/2014/main" id="{49D83F3F-51E6-9A3D-C7C6-4B88A6A3A0B0}"/>
              </a:ext>
            </a:extLst>
          </p:cNvPr>
          <p:cNvSpPr>
            <a:spLocks noChangeArrowheads="1"/>
          </p:cNvSpPr>
          <p:nvPr/>
        </p:nvSpPr>
        <p:spPr bwMode="auto">
          <a:xfrm>
            <a:off x="8686800" y="23622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09" name="Rectangle 11">
            <a:extLst>
              <a:ext uri="{FF2B5EF4-FFF2-40B4-BE49-F238E27FC236}">
                <a16:creationId xmlns:a16="http://schemas.microsoft.com/office/drawing/2014/main" id="{B44849E6-3F45-4F8D-85EC-ACFCB797AB7F}"/>
              </a:ext>
            </a:extLst>
          </p:cNvPr>
          <p:cNvSpPr>
            <a:spLocks noChangeArrowheads="1"/>
          </p:cNvSpPr>
          <p:nvPr/>
        </p:nvSpPr>
        <p:spPr bwMode="auto">
          <a:xfrm>
            <a:off x="2743200" y="25908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0" name="AutoShape 12">
            <a:extLst>
              <a:ext uri="{FF2B5EF4-FFF2-40B4-BE49-F238E27FC236}">
                <a16:creationId xmlns:a16="http://schemas.microsoft.com/office/drawing/2014/main" id="{F8D6DA6E-0D91-FC75-F6BF-74CC5F496DD2}"/>
              </a:ext>
            </a:extLst>
          </p:cNvPr>
          <p:cNvSpPr>
            <a:spLocks noChangeArrowheads="1"/>
          </p:cNvSpPr>
          <p:nvPr/>
        </p:nvSpPr>
        <p:spPr bwMode="auto">
          <a:xfrm>
            <a:off x="4055164"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1" name="Text Box 13">
            <a:extLst>
              <a:ext uri="{FF2B5EF4-FFF2-40B4-BE49-F238E27FC236}">
                <a16:creationId xmlns:a16="http://schemas.microsoft.com/office/drawing/2014/main" id="{F235C066-A00B-26A6-8F4C-5CB8BA3DBD92}"/>
              </a:ext>
            </a:extLst>
          </p:cNvPr>
          <p:cNvSpPr txBox="1">
            <a:spLocks noChangeArrowheads="1"/>
          </p:cNvSpPr>
          <p:nvPr/>
        </p:nvSpPr>
        <p:spPr bwMode="auto">
          <a:xfrm>
            <a:off x="4817165" y="3457575"/>
            <a:ext cx="2263775"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Illumination</a:t>
            </a:r>
          </a:p>
        </p:txBody>
      </p:sp>
      <p:sp>
        <p:nvSpPr>
          <p:cNvPr id="80912" name="AutoShape 14">
            <a:extLst>
              <a:ext uri="{FF2B5EF4-FFF2-40B4-BE49-F238E27FC236}">
                <a16:creationId xmlns:a16="http://schemas.microsoft.com/office/drawing/2014/main" id="{F85F4E35-E6AF-16B1-86F6-3C5E625C5125}"/>
              </a:ext>
            </a:extLst>
          </p:cNvPr>
          <p:cNvSpPr>
            <a:spLocks noChangeArrowheads="1"/>
          </p:cNvSpPr>
          <p:nvPr/>
        </p:nvSpPr>
        <p:spPr bwMode="auto">
          <a:xfrm>
            <a:off x="7013712"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3" name="Text Box 15">
            <a:extLst>
              <a:ext uri="{FF2B5EF4-FFF2-40B4-BE49-F238E27FC236}">
                <a16:creationId xmlns:a16="http://schemas.microsoft.com/office/drawing/2014/main" id="{9B18B2C5-F3C5-887D-BD1B-1DCF5176F881}"/>
              </a:ext>
            </a:extLst>
          </p:cNvPr>
          <p:cNvSpPr txBox="1">
            <a:spLocks noChangeArrowheads="1"/>
          </p:cNvSpPr>
          <p:nvPr/>
        </p:nvSpPr>
        <p:spPr bwMode="auto">
          <a:xfrm>
            <a:off x="7775712" y="3457575"/>
            <a:ext cx="2211388"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Verification</a:t>
            </a:r>
          </a:p>
        </p:txBody>
      </p:sp>
      <p:sp>
        <p:nvSpPr>
          <p:cNvPr id="80914" name="AutoShape 16">
            <a:extLst>
              <a:ext uri="{FF2B5EF4-FFF2-40B4-BE49-F238E27FC236}">
                <a16:creationId xmlns:a16="http://schemas.microsoft.com/office/drawing/2014/main" id="{695BBEEF-BDAA-9A42-A52C-1CE90B5D9E25}"/>
              </a:ext>
            </a:extLst>
          </p:cNvPr>
          <p:cNvSpPr>
            <a:spLocks noChangeArrowheads="1"/>
          </p:cNvSpPr>
          <p:nvPr/>
        </p:nvSpPr>
        <p:spPr bwMode="auto">
          <a:xfrm>
            <a:off x="2667000" y="42179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5" name="Rectangle 17">
            <a:extLst>
              <a:ext uri="{FF2B5EF4-FFF2-40B4-BE49-F238E27FC236}">
                <a16:creationId xmlns:a16="http://schemas.microsoft.com/office/drawing/2014/main" id="{1565681F-30C3-6DB2-D7CB-77429E87BF74}"/>
              </a:ext>
            </a:extLst>
          </p:cNvPr>
          <p:cNvSpPr>
            <a:spLocks noChangeArrowheads="1"/>
          </p:cNvSpPr>
          <p:nvPr/>
        </p:nvSpPr>
        <p:spPr bwMode="auto">
          <a:xfrm>
            <a:off x="8686800" y="39624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6" name="Rectangle 18">
            <a:extLst>
              <a:ext uri="{FF2B5EF4-FFF2-40B4-BE49-F238E27FC236}">
                <a16:creationId xmlns:a16="http://schemas.microsoft.com/office/drawing/2014/main" id="{3323ED13-AC65-FC81-65C4-82617CAC96B3}"/>
              </a:ext>
            </a:extLst>
          </p:cNvPr>
          <p:cNvSpPr>
            <a:spLocks noChangeArrowheads="1"/>
          </p:cNvSpPr>
          <p:nvPr/>
        </p:nvSpPr>
        <p:spPr bwMode="auto">
          <a:xfrm>
            <a:off x="2743200" y="41910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7" name="Text Box 19">
            <a:extLst>
              <a:ext uri="{FF2B5EF4-FFF2-40B4-BE49-F238E27FC236}">
                <a16:creationId xmlns:a16="http://schemas.microsoft.com/office/drawing/2014/main" id="{36CD7095-353F-969F-B520-EB8456B8B792}"/>
              </a:ext>
            </a:extLst>
          </p:cNvPr>
          <p:cNvSpPr txBox="1">
            <a:spLocks noChangeArrowheads="1"/>
          </p:cNvSpPr>
          <p:nvPr/>
        </p:nvSpPr>
        <p:spPr bwMode="auto">
          <a:xfrm>
            <a:off x="2057401" y="5133975"/>
            <a:ext cx="2938463"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Implementation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1" name="Rectangle 3">
            <a:extLst>
              <a:ext uri="{FF2B5EF4-FFF2-40B4-BE49-F238E27FC236}">
                <a16:creationId xmlns:a16="http://schemas.microsoft.com/office/drawing/2014/main" id="{65A46039-2ADF-2DA9-AA2D-153946E7B61F}"/>
              </a:ext>
            </a:extLst>
          </p:cNvPr>
          <p:cNvSpPr>
            <a:spLocks noGrp="1" noChangeArrowheads="1"/>
          </p:cNvSpPr>
          <p:nvPr>
            <p:ph idx="1"/>
          </p:nvPr>
        </p:nvSpPr>
        <p:spPr>
          <a:xfrm>
            <a:off x="2209800" y="1524000"/>
            <a:ext cx="8229600" cy="5029200"/>
          </a:xfrm>
        </p:spPr>
        <p:txBody>
          <a:bodyPr>
            <a:normAutofit/>
          </a:bodyPr>
          <a:lstStyle/>
          <a:p>
            <a:pPr marL="457200" indent="-457200">
              <a:spcBef>
                <a:spcPts val="1200"/>
              </a:spcBef>
              <a:buSzPct val="115000"/>
            </a:pPr>
            <a:r>
              <a:rPr lang="en-US" altLang="ar-JO" sz="3200" dirty="0"/>
              <a:t>Allow your subconscious to reflect on the information collected.</a:t>
            </a:r>
          </a:p>
          <a:p>
            <a:pPr lvl="1">
              <a:spcBef>
                <a:spcPts val="1200"/>
              </a:spcBef>
            </a:pPr>
            <a:r>
              <a:rPr lang="en-US" altLang="ar-JO" sz="3200" dirty="0"/>
              <a:t>Walk away from the situation.</a:t>
            </a:r>
          </a:p>
          <a:p>
            <a:pPr lvl="1">
              <a:spcBef>
                <a:spcPts val="1200"/>
              </a:spcBef>
            </a:pPr>
            <a:r>
              <a:rPr lang="en-US" altLang="ar-JO" sz="3200" dirty="0"/>
              <a:t>Take the time to daydream.</a:t>
            </a:r>
          </a:p>
          <a:p>
            <a:pPr lvl="1">
              <a:spcBef>
                <a:spcPts val="1200"/>
              </a:spcBef>
            </a:pPr>
            <a:r>
              <a:rPr lang="en-US" altLang="ar-JO" sz="3200" dirty="0"/>
              <a:t>Relax – and play – regularly.</a:t>
            </a:r>
          </a:p>
          <a:p>
            <a:pPr lvl="1">
              <a:spcBef>
                <a:spcPts val="1200"/>
              </a:spcBef>
            </a:pPr>
            <a:r>
              <a:rPr lang="en-US" altLang="ar-JO" sz="3200" dirty="0"/>
              <a:t>Dream about the problem or opportunity.</a:t>
            </a:r>
          </a:p>
          <a:p>
            <a:pPr lvl="1">
              <a:spcBef>
                <a:spcPts val="1200"/>
              </a:spcBef>
            </a:pPr>
            <a:r>
              <a:rPr lang="en-US" altLang="ar-JO" sz="3200" dirty="0"/>
              <a:t>Work on the problem in a different environment.  </a:t>
            </a:r>
          </a:p>
        </p:txBody>
      </p:sp>
      <p:sp>
        <p:nvSpPr>
          <p:cNvPr id="36868" name="Rectangle 2">
            <a:extLst>
              <a:ext uri="{FF2B5EF4-FFF2-40B4-BE49-F238E27FC236}">
                <a16:creationId xmlns:a16="http://schemas.microsoft.com/office/drawing/2014/main" id="{E2464D73-355B-4D0B-2A54-9489344CF768}"/>
              </a:ext>
            </a:extLst>
          </p:cNvPr>
          <p:cNvSpPr>
            <a:spLocks noGrp="1" noRot="1" noChangeArrowheads="1"/>
          </p:cNvSpPr>
          <p:nvPr>
            <p:ph type="title"/>
          </p:nvPr>
        </p:nvSpPr>
        <p:spPr>
          <a:xfrm>
            <a:off x="2209800" y="136525"/>
            <a:ext cx="10515600" cy="1325563"/>
          </a:xfrm>
        </p:spPr>
        <p:txBody>
          <a:bodyPr>
            <a:normAutofit/>
          </a:bodyPr>
          <a:lstStyle/>
          <a:p>
            <a:pPr eaLnBrk="1" hangingPunct="1">
              <a:defRPr/>
            </a:pPr>
            <a:r>
              <a:rPr lang="en-US" altLang="en-US" sz="4800" b="1" dirty="0">
                <a:solidFill>
                  <a:srgbClr val="203E5F"/>
                </a:solidFill>
                <a:latin typeface="+mn-lt"/>
                <a:ea typeface="+mj-ea"/>
                <a:cs typeface="+mj-cs"/>
              </a:rPr>
              <a:t>Incubation</a:t>
            </a:r>
          </a:p>
        </p:txBody>
      </p:sp>
      <p:sp>
        <p:nvSpPr>
          <p:cNvPr id="2" name="Slide Number Placeholder 1">
            <a:extLst>
              <a:ext uri="{FF2B5EF4-FFF2-40B4-BE49-F238E27FC236}">
                <a16:creationId xmlns:a16="http://schemas.microsoft.com/office/drawing/2014/main" id="{092F7498-F242-2A29-5208-E7D4B692792D}"/>
              </a:ext>
            </a:extLst>
          </p:cNvPr>
          <p:cNvSpPr>
            <a:spLocks noGrp="1"/>
          </p:cNvSpPr>
          <p:nvPr>
            <p:ph type="sldNum" sz="quarter" idx="12"/>
          </p:nvPr>
        </p:nvSpPr>
        <p:spPr/>
        <p:txBody>
          <a:bodyPr/>
          <a:lstStyle/>
          <a:p>
            <a:fld id="{FDED41F8-FC0F-4085-8150-313B6CF05213}" type="slidenum">
              <a:rPr lang="en-US" smtClean="0"/>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79C0BE81-4138-4CF1-96AC-F5A5B290A852}"/>
              </a:ext>
            </a:extLst>
          </p:cNvPr>
          <p:cNvSpPr>
            <a:spLocks noGrp="1" noRot="1" noChangeArrowheads="1"/>
          </p:cNvSpPr>
          <p:nvPr>
            <p:ph type="title"/>
          </p:nvPr>
        </p:nvSpPr>
        <p:spPr>
          <a:xfrm>
            <a:off x="571500" y="206376"/>
            <a:ext cx="10515600" cy="1325563"/>
          </a:xfrm>
        </p:spPr>
        <p:txBody>
          <a:bodyPr/>
          <a:lstStyle/>
          <a:p>
            <a:pPr algn="ctr" eaLnBrk="1" hangingPunct="1">
              <a:defRPr/>
            </a:pPr>
            <a:r>
              <a:rPr lang="en-US" b="1" dirty="0">
                <a:solidFill>
                  <a:srgbClr val="203E5F"/>
                </a:solidFill>
                <a:latin typeface="Georgia" panose="02040502050405020303" pitchFamily="18" charset="0"/>
              </a:rPr>
              <a:t>The Creative Process</a:t>
            </a:r>
          </a:p>
        </p:txBody>
      </p:sp>
      <p:sp>
        <p:nvSpPr>
          <p:cNvPr id="80901" name="AutoShape 3">
            <a:extLst>
              <a:ext uri="{FF2B5EF4-FFF2-40B4-BE49-F238E27FC236}">
                <a16:creationId xmlns:a16="http://schemas.microsoft.com/office/drawing/2014/main" id="{5BE7405A-0592-96BB-C02C-58E32F4B63B3}"/>
              </a:ext>
            </a:extLst>
          </p:cNvPr>
          <p:cNvSpPr>
            <a:spLocks noChangeArrowheads="1"/>
          </p:cNvSpPr>
          <p:nvPr/>
        </p:nvSpPr>
        <p:spPr bwMode="auto">
          <a:xfrm>
            <a:off x="3939208"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02" name="Text Box 4">
            <a:extLst>
              <a:ext uri="{FF2B5EF4-FFF2-40B4-BE49-F238E27FC236}">
                <a16:creationId xmlns:a16="http://schemas.microsoft.com/office/drawing/2014/main" id="{45895C00-FA7F-410C-E35A-FDBF51ADB406}"/>
              </a:ext>
            </a:extLst>
          </p:cNvPr>
          <p:cNvSpPr txBox="1">
            <a:spLocks noChangeArrowheads="1"/>
          </p:cNvSpPr>
          <p:nvPr/>
        </p:nvSpPr>
        <p:spPr bwMode="auto">
          <a:xfrm>
            <a:off x="1828800" y="1857375"/>
            <a:ext cx="2235200"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Preparation</a:t>
            </a:r>
          </a:p>
        </p:txBody>
      </p:sp>
      <p:sp>
        <p:nvSpPr>
          <p:cNvPr id="80903" name="AutoShape 5">
            <a:extLst>
              <a:ext uri="{FF2B5EF4-FFF2-40B4-BE49-F238E27FC236}">
                <a16:creationId xmlns:a16="http://schemas.microsoft.com/office/drawing/2014/main" id="{0E311B90-56B0-3C0A-4AA3-AA3075C7FC00}"/>
              </a:ext>
            </a:extLst>
          </p:cNvPr>
          <p:cNvSpPr>
            <a:spLocks noChangeArrowheads="1"/>
          </p:cNvSpPr>
          <p:nvPr/>
        </p:nvSpPr>
        <p:spPr bwMode="auto">
          <a:xfrm>
            <a:off x="7086600" y="19050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04" name="Text Box 6">
            <a:extLst>
              <a:ext uri="{FF2B5EF4-FFF2-40B4-BE49-F238E27FC236}">
                <a16:creationId xmlns:a16="http://schemas.microsoft.com/office/drawing/2014/main" id="{E4DC6BCD-FB43-71C8-1CFE-B6D6B7B73FEE}"/>
              </a:ext>
            </a:extLst>
          </p:cNvPr>
          <p:cNvSpPr txBox="1">
            <a:spLocks noChangeArrowheads="1"/>
          </p:cNvSpPr>
          <p:nvPr/>
        </p:nvSpPr>
        <p:spPr bwMode="auto">
          <a:xfrm>
            <a:off x="4724400" y="1857375"/>
            <a:ext cx="2457450"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Investigation</a:t>
            </a:r>
          </a:p>
        </p:txBody>
      </p:sp>
      <p:sp>
        <p:nvSpPr>
          <p:cNvPr id="80905" name="Text Box 7">
            <a:extLst>
              <a:ext uri="{FF2B5EF4-FFF2-40B4-BE49-F238E27FC236}">
                <a16:creationId xmlns:a16="http://schemas.microsoft.com/office/drawing/2014/main" id="{CDAA204F-8F7D-4357-2118-45EE3C2EF0BB}"/>
              </a:ext>
            </a:extLst>
          </p:cNvPr>
          <p:cNvSpPr txBox="1">
            <a:spLocks noChangeArrowheads="1"/>
          </p:cNvSpPr>
          <p:nvPr/>
        </p:nvSpPr>
        <p:spPr bwMode="auto">
          <a:xfrm>
            <a:off x="7848601" y="1857375"/>
            <a:ext cx="2868613" cy="47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a:latin typeface="Arial Black" panose="020B0604020202020204" pitchFamily="34" charset="0"/>
              </a:rPr>
              <a:t>Transformation</a:t>
            </a:r>
          </a:p>
        </p:txBody>
      </p:sp>
      <p:sp>
        <p:nvSpPr>
          <p:cNvPr id="80906" name="AutoShape 8">
            <a:extLst>
              <a:ext uri="{FF2B5EF4-FFF2-40B4-BE49-F238E27FC236}">
                <a16:creationId xmlns:a16="http://schemas.microsoft.com/office/drawing/2014/main" id="{9132206C-3C30-C39B-5336-574B56382975}"/>
              </a:ext>
            </a:extLst>
          </p:cNvPr>
          <p:cNvSpPr>
            <a:spLocks noChangeArrowheads="1"/>
          </p:cNvSpPr>
          <p:nvPr/>
        </p:nvSpPr>
        <p:spPr bwMode="auto">
          <a:xfrm>
            <a:off x="2667000" y="26177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07" name="Text Box 9">
            <a:extLst>
              <a:ext uri="{FF2B5EF4-FFF2-40B4-BE49-F238E27FC236}">
                <a16:creationId xmlns:a16="http://schemas.microsoft.com/office/drawing/2014/main" id="{BA0675C9-AF71-FDBF-1116-6E3741E7F037}"/>
              </a:ext>
            </a:extLst>
          </p:cNvPr>
          <p:cNvSpPr txBox="1">
            <a:spLocks noChangeArrowheads="1"/>
          </p:cNvSpPr>
          <p:nvPr/>
        </p:nvSpPr>
        <p:spPr bwMode="auto">
          <a:xfrm>
            <a:off x="1981200" y="3457575"/>
            <a:ext cx="2046288" cy="477838"/>
          </a:xfrm>
          <a:prstGeom prst="rect">
            <a:avLst/>
          </a:prstGeom>
          <a:noFill/>
          <a:ln>
            <a:solidFill>
              <a:schemeClr val="bg1"/>
            </a:solidFill>
          </a:ln>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Incubation</a:t>
            </a:r>
          </a:p>
        </p:txBody>
      </p:sp>
      <p:sp>
        <p:nvSpPr>
          <p:cNvPr id="80908" name="Rectangle 10">
            <a:extLst>
              <a:ext uri="{FF2B5EF4-FFF2-40B4-BE49-F238E27FC236}">
                <a16:creationId xmlns:a16="http://schemas.microsoft.com/office/drawing/2014/main" id="{49D83F3F-51E6-9A3D-C7C6-4B88A6A3A0B0}"/>
              </a:ext>
            </a:extLst>
          </p:cNvPr>
          <p:cNvSpPr>
            <a:spLocks noChangeArrowheads="1"/>
          </p:cNvSpPr>
          <p:nvPr/>
        </p:nvSpPr>
        <p:spPr bwMode="auto">
          <a:xfrm>
            <a:off x="8686800" y="23622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09" name="Rectangle 11">
            <a:extLst>
              <a:ext uri="{FF2B5EF4-FFF2-40B4-BE49-F238E27FC236}">
                <a16:creationId xmlns:a16="http://schemas.microsoft.com/office/drawing/2014/main" id="{B44849E6-3F45-4F8D-85EC-ACFCB797AB7F}"/>
              </a:ext>
            </a:extLst>
          </p:cNvPr>
          <p:cNvSpPr>
            <a:spLocks noChangeArrowheads="1"/>
          </p:cNvSpPr>
          <p:nvPr/>
        </p:nvSpPr>
        <p:spPr bwMode="auto">
          <a:xfrm>
            <a:off x="2743200" y="25908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0" name="AutoShape 12">
            <a:extLst>
              <a:ext uri="{FF2B5EF4-FFF2-40B4-BE49-F238E27FC236}">
                <a16:creationId xmlns:a16="http://schemas.microsoft.com/office/drawing/2014/main" id="{F8D6DA6E-0D91-FC75-F6BF-74CC5F496DD2}"/>
              </a:ext>
            </a:extLst>
          </p:cNvPr>
          <p:cNvSpPr>
            <a:spLocks noChangeArrowheads="1"/>
          </p:cNvSpPr>
          <p:nvPr/>
        </p:nvSpPr>
        <p:spPr bwMode="auto">
          <a:xfrm>
            <a:off x="3988904"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1" name="Text Box 13">
            <a:extLst>
              <a:ext uri="{FF2B5EF4-FFF2-40B4-BE49-F238E27FC236}">
                <a16:creationId xmlns:a16="http://schemas.microsoft.com/office/drawing/2014/main" id="{F235C066-A00B-26A6-8F4C-5CB8BA3DBD92}"/>
              </a:ext>
            </a:extLst>
          </p:cNvPr>
          <p:cNvSpPr txBox="1">
            <a:spLocks noChangeArrowheads="1"/>
          </p:cNvSpPr>
          <p:nvPr/>
        </p:nvSpPr>
        <p:spPr bwMode="auto">
          <a:xfrm>
            <a:off x="4817165" y="3457575"/>
            <a:ext cx="2263775" cy="477838"/>
          </a:xfrm>
          <a:prstGeom prst="rect">
            <a:avLst/>
          </a:prstGeom>
          <a:solidFill>
            <a:srgbClr val="24A9E1"/>
          </a:solidFill>
          <a:ln>
            <a:noFill/>
          </a:ln>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Illumination</a:t>
            </a:r>
          </a:p>
        </p:txBody>
      </p:sp>
      <p:sp>
        <p:nvSpPr>
          <p:cNvPr id="80912" name="AutoShape 14">
            <a:extLst>
              <a:ext uri="{FF2B5EF4-FFF2-40B4-BE49-F238E27FC236}">
                <a16:creationId xmlns:a16="http://schemas.microsoft.com/office/drawing/2014/main" id="{F85F4E35-E6AF-16B1-86F6-3C5E625C5125}"/>
              </a:ext>
            </a:extLst>
          </p:cNvPr>
          <p:cNvSpPr>
            <a:spLocks noChangeArrowheads="1"/>
          </p:cNvSpPr>
          <p:nvPr/>
        </p:nvSpPr>
        <p:spPr bwMode="auto">
          <a:xfrm>
            <a:off x="7079972" y="3505200"/>
            <a:ext cx="838200" cy="381000"/>
          </a:xfrm>
          <a:prstGeom prst="rightArrow">
            <a:avLst>
              <a:gd name="adj1" fmla="val 50000"/>
              <a:gd name="adj2" fmla="val 55000"/>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3" name="Text Box 15">
            <a:extLst>
              <a:ext uri="{FF2B5EF4-FFF2-40B4-BE49-F238E27FC236}">
                <a16:creationId xmlns:a16="http://schemas.microsoft.com/office/drawing/2014/main" id="{9B18B2C5-F3C5-887D-BD1B-1DCF5176F881}"/>
              </a:ext>
            </a:extLst>
          </p:cNvPr>
          <p:cNvSpPr txBox="1">
            <a:spLocks noChangeArrowheads="1"/>
          </p:cNvSpPr>
          <p:nvPr/>
        </p:nvSpPr>
        <p:spPr bwMode="auto">
          <a:xfrm>
            <a:off x="7908232" y="3457575"/>
            <a:ext cx="2211388" cy="477838"/>
          </a:xfrm>
          <a:prstGeom prst="rect">
            <a:avLst/>
          </a:prstGeom>
          <a:solidFill>
            <a:srgbClr val="24A9E1"/>
          </a:solidFill>
          <a:ln>
            <a:noFill/>
          </a:ln>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Verification</a:t>
            </a:r>
          </a:p>
        </p:txBody>
      </p:sp>
      <p:sp>
        <p:nvSpPr>
          <p:cNvPr id="80914" name="AutoShape 16">
            <a:extLst>
              <a:ext uri="{FF2B5EF4-FFF2-40B4-BE49-F238E27FC236}">
                <a16:creationId xmlns:a16="http://schemas.microsoft.com/office/drawing/2014/main" id="{695BBEEF-BDAA-9A42-A52C-1CE90B5D9E25}"/>
              </a:ext>
            </a:extLst>
          </p:cNvPr>
          <p:cNvSpPr>
            <a:spLocks noChangeArrowheads="1"/>
          </p:cNvSpPr>
          <p:nvPr/>
        </p:nvSpPr>
        <p:spPr bwMode="auto">
          <a:xfrm>
            <a:off x="2667000" y="4217988"/>
            <a:ext cx="381000" cy="811212"/>
          </a:xfrm>
          <a:prstGeom prst="downArrow">
            <a:avLst>
              <a:gd name="adj1" fmla="val 50000"/>
              <a:gd name="adj2" fmla="val 53229"/>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5" name="Rectangle 17">
            <a:extLst>
              <a:ext uri="{FF2B5EF4-FFF2-40B4-BE49-F238E27FC236}">
                <a16:creationId xmlns:a16="http://schemas.microsoft.com/office/drawing/2014/main" id="{1565681F-30C3-6DB2-D7CB-77429E87BF74}"/>
              </a:ext>
            </a:extLst>
          </p:cNvPr>
          <p:cNvSpPr>
            <a:spLocks noChangeArrowheads="1"/>
          </p:cNvSpPr>
          <p:nvPr/>
        </p:nvSpPr>
        <p:spPr bwMode="auto">
          <a:xfrm>
            <a:off x="8686800" y="3962400"/>
            <a:ext cx="228600" cy="304800"/>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6" name="Rectangle 18">
            <a:extLst>
              <a:ext uri="{FF2B5EF4-FFF2-40B4-BE49-F238E27FC236}">
                <a16:creationId xmlns:a16="http://schemas.microsoft.com/office/drawing/2014/main" id="{3323ED13-AC65-FC81-65C4-82617CAC96B3}"/>
              </a:ext>
            </a:extLst>
          </p:cNvPr>
          <p:cNvSpPr>
            <a:spLocks noChangeArrowheads="1"/>
          </p:cNvSpPr>
          <p:nvPr/>
        </p:nvSpPr>
        <p:spPr bwMode="auto">
          <a:xfrm>
            <a:off x="2743200" y="4191001"/>
            <a:ext cx="6172200" cy="188913"/>
          </a:xfrm>
          <a:prstGeom prst="rect">
            <a:avLst/>
          </a:prstGeom>
          <a:solidFill>
            <a:srgbClr val="FF9518"/>
          </a:solidFill>
          <a:ln w="12700">
            <a:solidFill>
              <a:schemeClr val="bg2"/>
            </a:solidFill>
            <a:miter lim="800000"/>
            <a:headEnd/>
            <a:tailEnd/>
          </a:ln>
        </p:spPr>
        <p:txBody>
          <a:bodyPr wrap="none" anchor="ct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endParaRPr lang="ar-JO" altLang="ar-JO" sz="1800">
              <a:latin typeface="Garamond" panose="02020404030301010803" pitchFamily="18" charset="0"/>
            </a:endParaRPr>
          </a:p>
        </p:txBody>
      </p:sp>
      <p:sp>
        <p:nvSpPr>
          <p:cNvPr id="80917" name="Text Box 19">
            <a:extLst>
              <a:ext uri="{FF2B5EF4-FFF2-40B4-BE49-F238E27FC236}">
                <a16:creationId xmlns:a16="http://schemas.microsoft.com/office/drawing/2014/main" id="{36CD7095-353F-969F-B520-EB8456B8B792}"/>
              </a:ext>
            </a:extLst>
          </p:cNvPr>
          <p:cNvSpPr txBox="1">
            <a:spLocks noChangeArrowheads="1"/>
          </p:cNvSpPr>
          <p:nvPr/>
        </p:nvSpPr>
        <p:spPr bwMode="auto">
          <a:xfrm>
            <a:off x="2057401" y="5133975"/>
            <a:ext cx="2938463" cy="477838"/>
          </a:xfrm>
          <a:prstGeom prst="rect">
            <a:avLst/>
          </a:prstGeom>
          <a:solidFill>
            <a:srgbClr val="00B0F0"/>
          </a:solidFill>
          <a:ln w="12700">
            <a:solidFill>
              <a:srgbClr val="000000"/>
            </a:solidFill>
            <a:miter lim="800000"/>
            <a:headEnd/>
            <a:tailEnd/>
          </a:ln>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spcBef>
                <a:spcPct val="0"/>
              </a:spcBef>
              <a:buClrTx/>
              <a:buSzTx/>
              <a:buFontTx/>
              <a:buNone/>
            </a:pPr>
            <a:r>
              <a:rPr lang="en-US" altLang="ar-JO" sz="2500" b="1" dirty="0">
                <a:latin typeface="Arial Black" panose="020B0604020202020204" pitchFamily="34" charset="0"/>
              </a:rPr>
              <a:t>Implementation</a:t>
            </a:r>
          </a:p>
        </p:txBody>
      </p:sp>
    </p:spTree>
    <p:extLst>
      <p:ext uri="{BB962C8B-B14F-4D97-AF65-F5344CB8AC3E}">
        <p14:creationId xmlns:p14="http://schemas.microsoft.com/office/powerpoint/2010/main" val="1950336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1" name="Rectangle 3">
            <a:extLst>
              <a:ext uri="{FF2B5EF4-FFF2-40B4-BE49-F238E27FC236}">
                <a16:creationId xmlns:a16="http://schemas.microsoft.com/office/drawing/2014/main" id="{0A31EDB9-95C8-44BE-D86E-2FB64F614855}"/>
              </a:ext>
            </a:extLst>
          </p:cNvPr>
          <p:cNvSpPr>
            <a:spLocks noGrp="1" noChangeArrowheads="1"/>
          </p:cNvSpPr>
          <p:nvPr>
            <p:ph idx="1"/>
          </p:nvPr>
        </p:nvSpPr>
        <p:spPr>
          <a:xfrm>
            <a:off x="1759225" y="1590262"/>
            <a:ext cx="9730409" cy="4495800"/>
          </a:xfrm>
        </p:spPr>
        <p:txBody>
          <a:bodyPr>
            <a:noAutofit/>
          </a:bodyPr>
          <a:lstStyle/>
          <a:p>
            <a:pPr eaLnBrk="1" hangingPunct="1">
              <a:lnSpc>
                <a:spcPct val="120000"/>
              </a:lnSpc>
              <a:spcBef>
                <a:spcPct val="0"/>
              </a:spcBef>
              <a:buSzPct val="115000"/>
            </a:pPr>
            <a:r>
              <a:rPr lang="en-US" altLang="ar-JO" sz="2600" dirty="0"/>
              <a:t>Validate the idea as accurate and useful. </a:t>
            </a:r>
          </a:p>
          <a:p>
            <a:pPr marL="741363" lvl="1" indent="-349250">
              <a:lnSpc>
                <a:spcPct val="120000"/>
              </a:lnSpc>
              <a:spcBef>
                <a:spcPct val="0"/>
              </a:spcBef>
            </a:pPr>
            <a:r>
              <a:rPr lang="en-US" altLang="ar-JO" sz="2600" dirty="0"/>
              <a:t>Is it </a:t>
            </a:r>
            <a:r>
              <a:rPr lang="en-US" altLang="ar-JO" sz="2600" i="1" dirty="0"/>
              <a:t>really</a:t>
            </a:r>
            <a:r>
              <a:rPr lang="en-US" altLang="ar-JO" sz="2600" dirty="0"/>
              <a:t> a better solution?</a:t>
            </a:r>
          </a:p>
          <a:p>
            <a:pPr marL="741363" lvl="1" indent="-349250">
              <a:lnSpc>
                <a:spcPct val="120000"/>
              </a:lnSpc>
              <a:spcBef>
                <a:spcPct val="0"/>
              </a:spcBef>
            </a:pPr>
            <a:r>
              <a:rPr lang="en-US" altLang="ar-JO" sz="2600" dirty="0"/>
              <a:t>Will it work?</a:t>
            </a:r>
          </a:p>
          <a:p>
            <a:pPr marL="741363" lvl="1" indent="-349250">
              <a:lnSpc>
                <a:spcPct val="120000"/>
              </a:lnSpc>
              <a:spcBef>
                <a:spcPct val="0"/>
              </a:spcBef>
            </a:pPr>
            <a:r>
              <a:rPr lang="en-US" altLang="ar-JO" sz="2600" dirty="0"/>
              <a:t>Is there a need for it?</a:t>
            </a:r>
          </a:p>
          <a:p>
            <a:pPr marL="741363" lvl="1" indent="-349250">
              <a:lnSpc>
                <a:spcPct val="120000"/>
              </a:lnSpc>
              <a:spcBef>
                <a:spcPct val="0"/>
              </a:spcBef>
            </a:pPr>
            <a:r>
              <a:rPr lang="en-US" altLang="ar-JO" sz="2600" dirty="0"/>
              <a:t>If so, what is the best application of this idea in the marketplace?</a:t>
            </a:r>
          </a:p>
          <a:p>
            <a:pPr marL="741363" lvl="1" indent="-349250">
              <a:lnSpc>
                <a:spcPct val="120000"/>
              </a:lnSpc>
              <a:spcBef>
                <a:spcPct val="0"/>
              </a:spcBef>
            </a:pPr>
            <a:r>
              <a:rPr lang="en-US" altLang="ar-JO" sz="2600" dirty="0"/>
              <a:t>Does this product or service fit into our core competencies?</a:t>
            </a:r>
          </a:p>
          <a:p>
            <a:pPr marL="741363" lvl="1" indent="-349250">
              <a:lnSpc>
                <a:spcPct val="120000"/>
              </a:lnSpc>
              <a:spcBef>
                <a:spcPct val="0"/>
              </a:spcBef>
            </a:pPr>
            <a:r>
              <a:rPr lang="en-US" altLang="ar-JO" sz="2600" dirty="0"/>
              <a:t>How much will it cost to produce or to provide?  </a:t>
            </a:r>
          </a:p>
          <a:p>
            <a:pPr marL="741363" lvl="1" indent="-349250">
              <a:lnSpc>
                <a:spcPct val="120000"/>
              </a:lnSpc>
              <a:spcBef>
                <a:spcPct val="0"/>
              </a:spcBef>
            </a:pPr>
            <a:r>
              <a:rPr lang="en-US" altLang="ar-JO" sz="2600" dirty="0"/>
              <a:t>Can we sell it at a reasonable price that will produce a profit?</a:t>
            </a:r>
          </a:p>
          <a:p>
            <a:pPr marL="741363" lvl="1" indent="-349250">
              <a:lnSpc>
                <a:spcPct val="120000"/>
              </a:lnSpc>
              <a:spcBef>
                <a:spcPct val="0"/>
              </a:spcBef>
            </a:pPr>
            <a:r>
              <a:rPr lang="en-US" altLang="ar-JO" sz="2600" dirty="0"/>
              <a:t>Will people buy it?</a:t>
            </a:r>
          </a:p>
        </p:txBody>
      </p:sp>
      <p:sp>
        <p:nvSpPr>
          <p:cNvPr id="39940" name="Rectangle 2">
            <a:extLst>
              <a:ext uri="{FF2B5EF4-FFF2-40B4-BE49-F238E27FC236}">
                <a16:creationId xmlns:a16="http://schemas.microsoft.com/office/drawing/2014/main" id="{E8541863-1CE3-BEBD-EC3A-B93A2473CAB1}"/>
              </a:ext>
            </a:extLst>
          </p:cNvPr>
          <p:cNvSpPr>
            <a:spLocks noGrp="1" noRot="1" noChangeArrowheads="1"/>
          </p:cNvSpPr>
          <p:nvPr>
            <p:ph type="title"/>
          </p:nvPr>
        </p:nvSpPr>
        <p:spPr>
          <a:xfrm>
            <a:off x="2640496" y="202785"/>
            <a:ext cx="10515600" cy="1325563"/>
          </a:xfrm>
        </p:spPr>
        <p:txBody>
          <a:bodyPr>
            <a:normAutofit/>
          </a:bodyPr>
          <a:lstStyle/>
          <a:p>
            <a:pPr eaLnBrk="1" hangingPunct="1">
              <a:defRPr/>
            </a:pPr>
            <a:r>
              <a:rPr lang="en-US" altLang="en-US" sz="5400" b="1" dirty="0">
                <a:solidFill>
                  <a:srgbClr val="203E5F"/>
                </a:solidFill>
                <a:latin typeface="+mn-lt"/>
                <a:ea typeface="+mj-ea"/>
                <a:cs typeface="+mj-cs"/>
              </a:rPr>
              <a:t>Verification</a:t>
            </a:r>
          </a:p>
        </p:txBody>
      </p:sp>
      <p:sp>
        <p:nvSpPr>
          <p:cNvPr id="2" name="Slide Number Placeholder 1">
            <a:extLst>
              <a:ext uri="{FF2B5EF4-FFF2-40B4-BE49-F238E27FC236}">
                <a16:creationId xmlns:a16="http://schemas.microsoft.com/office/drawing/2014/main" id="{DE7FC850-5175-EB4E-71BB-58C5F24D392A}"/>
              </a:ext>
            </a:extLst>
          </p:cNvPr>
          <p:cNvSpPr>
            <a:spLocks noGrp="1"/>
          </p:cNvSpPr>
          <p:nvPr>
            <p:ph type="sldNum" sz="quarter" idx="12"/>
          </p:nvPr>
        </p:nvSpPr>
        <p:spPr/>
        <p:txBody>
          <a:bodyPr/>
          <a:lstStyle/>
          <a:p>
            <a:fld id="{FDED41F8-FC0F-4085-8150-313B6CF05213}" type="slidenum">
              <a:rPr lang="en-US" smtClean="0"/>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7219" name="Rectangle 3">
            <a:extLst>
              <a:ext uri="{FF2B5EF4-FFF2-40B4-BE49-F238E27FC236}">
                <a16:creationId xmlns:a16="http://schemas.microsoft.com/office/drawing/2014/main" id="{D8248011-91B9-49E1-CD19-66064FADD9F9}"/>
              </a:ext>
            </a:extLst>
          </p:cNvPr>
          <p:cNvSpPr>
            <a:spLocks noGrp="1" noChangeArrowheads="1"/>
          </p:cNvSpPr>
          <p:nvPr>
            <p:ph idx="1"/>
          </p:nvPr>
        </p:nvSpPr>
        <p:spPr>
          <a:xfrm>
            <a:off x="2667000" y="1752600"/>
            <a:ext cx="7543800" cy="4297363"/>
          </a:xfrm>
        </p:spPr>
        <p:txBody>
          <a:bodyPr>
            <a:normAutofit/>
          </a:bodyPr>
          <a:lstStyle/>
          <a:p>
            <a:pPr marL="514350" indent="-514350" eaLnBrk="1" hangingPunct="1">
              <a:lnSpc>
                <a:spcPct val="90000"/>
              </a:lnSpc>
              <a:buFont typeface="+mj-lt"/>
              <a:buAutoNum type="arabicPeriod"/>
            </a:pPr>
            <a:r>
              <a:rPr lang="en-US" altLang="ar-JO" sz="4000" dirty="0"/>
              <a:t>Brainstorming</a:t>
            </a:r>
          </a:p>
          <a:p>
            <a:pPr marL="514350" indent="-514350" eaLnBrk="1" hangingPunct="1">
              <a:lnSpc>
                <a:spcPct val="90000"/>
              </a:lnSpc>
              <a:buFont typeface="+mj-lt"/>
              <a:buAutoNum type="arabicPeriod"/>
            </a:pPr>
            <a:r>
              <a:rPr lang="en-US" altLang="ar-JO" sz="4000" dirty="0"/>
              <a:t>Mind-mapping</a:t>
            </a:r>
          </a:p>
          <a:p>
            <a:pPr marL="514350" indent="-514350" eaLnBrk="1" hangingPunct="1">
              <a:lnSpc>
                <a:spcPct val="90000"/>
              </a:lnSpc>
              <a:buFont typeface="+mj-lt"/>
              <a:buAutoNum type="arabicPeriod"/>
            </a:pPr>
            <a:r>
              <a:rPr lang="en-US" altLang="ar-JO" sz="4000" dirty="0"/>
              <a:t>Force-field analysis </a:t>
            </a:r>
          </a:p>
          <a:p>
            <a:pPr marL="514350" indent="-514350" eaLnBrk="1" hangingPunct="1">
              <a:lnSpc>
                <a:spcPct val="90000"/>
              </a:lnSpc>
              <a:buFont typeface="+mj-lt"/>
              <a:buAutoNum type="arabicPeriod"/>
            </a:pPr>
            <a:r>
              <a:rPr lang="en-US" altLang="ar-JO" sz="4000" dirty="0"/>
              <a:t>TRIZ</a:t>
            </a:r>
          </a:p>
          <a:p>
            <a:pPr marL="514350" indent="-514350" eaLnBrk="1" hangingPunct="1">
              <a:lnSpc>
                <a:spcPct val="90000"/>
              </a:lnSpc>
              <a:buFont typeface="+mj-lt"/>
              <a:buAutoNum type="arabicPeriod"/>
            </a:pPr>
            <a:r>
              <a:rPr lang="en-US" altLang="ar-JO" sz="4000" dirty="0"/>
              <a:t>Rapid prototyping</a:t>
            </a:r>
          </a:p>
          <a:p>
            <a:pPr marL="514350" indent="-514350" eaLnBrk="1" hangingPunct="1">
              <a:lnSpc>
                <a:spcPct val="90000"/>
              </a:lnSpc>
              <a:buFont typeface="+mj-lt"/>
              <a:buAutoNum type="arabicPeriod"/>
            </a:pPr>
            <a:endParaRPr lang="en-US" altLang="ar-JO" sz="4000" dirty="0"/>
          </a:p>
        </p:txBody>
      </p:sp>
      <p:sp>
        <p:nvSpPr>
          <p:cNvPr id="46084" name="Rectangle 2">
            <a:extLst>
              <a:ext uri="{FF2B5EF4-FFF2-40B4-BE49-F238E27FC236}">
                <a16:creationId xmlns:a16="http://schemas.microsoft.com/office/drawing/2014/main" id="{AAE8B535-98A6-AA4B-C392-BD913FC9E8F3}"/>
              </a:ext>
            </a:extLst>
          </p:cNvPr>
          <p:cNvSpPr>
            <a:spLocks noGrp="1" noRot="1" noChangeArrowheads="1"/>
          </p:cNvSpPr>
          <p:nvPr>
            <p:ph type="title"/>
          </p:nvPr>
        </p:nvSpPr>
        <p:spPr>
          <a:xfrm>
            <a:off x="0" y="342900"/>
            <a:ext cx="12192000" cy="948690"/>
          </a:xfrm>
          <a:solidFill>
            <a:srgbClr val="0A1F61"/>
          </a:solidFill>
        </p:spPr>
        <p:txBody>
          <a:bodyPr>
            <a:normAutofit/>
          </a:bodyPr>
          <a:lstStyle/>
          <a:p>
            <a:pPr algn="ctr" eaLnBrk="1" hangingPunct="1">
              <a:defRPr/>
            </a:pPr>
            <a:r>
              <a:rPr lang="en-US" altLang="en-US" b="1" dirty="0">
                <a:solidFill>
                  <a:schemeClr val="bg1"/>
                </a:solidFill>
                <a:ea typeface="+mj-ea"/>
                <a:cs typeface="+mj-cs"/>
              </a:rPr>
              <a:t>Techniques for Improving the Creative Process</a:t>
            </a:r>
          </a:p>
        </p:txBody>
      </p:sp>
      <p:sp>
        <p:nvSpPr>
          <p:cNvPr id="137220" name="Rectangle 4">
            <a:extLst>
              <a:ext uri="{FF2B5EF4-FFF2-40B4-BE49-F238E27FC236}">
                <a16:creationId xmlns:a16="http://schemas.microsoft.com/office/drawing/2014/main" id="{E63AA0F3-FDC6-9BCC-FA44-10FEB937DAD6}"/>
              </a:ext>
            </a:extLst>
          </p:cNvPr>
          <p:cNvSpPr>
            <a:spLocks noChangeArrowheads="1"/>
          </p:cNvSpPr>
          <p:nvPr/>
        </p:nvSpPr>
        <p:spPr bwMode="auto">
          <a:xfrm>
            <a:off x="1981200" y="1752600"/>
            <a:ext cx="8229600" cy="1447800"/>
          </a:xfrm>
          <a:prstGeom prst="rect">
            <a:avLst/>
          </a:prstGeom>
          <a:noFill/>
          <a:ln w="9525">
            <a:noFill/>
            <a:miter lim="800000"/>
            <a:headEnd/>
            <a:tailEnd/>
          </a:ln>
          <a:effectLst/>
        </p:spPr>
        <p:txBody>
          <a:bodyPr/>
          <a:lstStyle/>
          <a:p>
            <a:pPr marL="342900" indent="-342900">
              <a:lnSpc>
                <a:spcPct val="90000"/>
              </a:lnSpc>
              <a:spcBef>
                <a:spcPct val="20000"/>
              </a:spcBef>
              <a:buClr>
                <a:schemeClr val="hlink"/>
              </a:buClr>
              <a:buSzPct val="70000"/>
              <a:buFont typeface="Wingdings" pitchFamily="2" charset="2"/>
              <a:buChar char="n"/>
              <a:defRPr/>
            </a:pPr>
            <a:endParaRPr lang="en-US" sz="2800" b="1">
              <a:effectLst>
                <a:outerShdw blurRad="38100" dist="38100" dir="2700000" algn="tl">
                  <a:srgbClr val="000000"/>
                </a:outerShdw>
              </a:effectLst>
              <a:latin typeface="Arial" pitchFamily="34" charset="0"/>
            </a:endParaRPr>
          </a:p>
        </p:txBody>
      </p:sp>
      <p:sp>
        <p:nvSpPr>
          <p:cNvPr id="2" name="Slide Number Placeholder 1">
            <a:extLst>
              <a:ext uri="{FF2B5EF4-FFF2-40B4-BE49-F238E27FC236}">
                <a16:creationId xmlns:a16="http://schemas.microsoft.com/office/drawing/2014/main" id="{C36D2CD7-FD8D-111D-875E-FF512AA9168D}"/>
              </a:ext>
            </a:extLst>
          </p:cNvPr>
          <p:cNvSpPr>
            <a:spLocks noGrp="1"/>
          </p:cNvSpPr>
          <p:nvPr>
            <p:ph type="sldNum" sz="quarter" idx="12"/>
          </p:nvPr>
        </p:nvSpPr>
        <p:spPr/>
        <p:txBody>
          <a:bodyPr/>
          <a:lstStyle/>
          <a:p>
            <a:fld id="{FDED41F8-FC0F-4085-8150-313B6CF05213}" type="slidenum">
              <a:rPr lang="en-US" smtClean="0"/>
              <a:t>36</a:t>
            </a:fld>
            <a:endParaRPr lang="en-US"/>
          </a:p>
        </p:txBody>
      </p:sp>
    </p:spTree>
    <p:extLst>
      <p:ext uri="{BB962C8B-B14F-4D97-AF65-F5344CB8AC3E}">
        <p14:creationId xmlns:p14="http://schemas.microsoft.com/office/powerpoint/2010/main" val="616617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6084" name="Rectangle 2">
            <a:extLst>
              <a:ext uri="{FF2B5EF4-FFF2-40B4-BE49-F238E27FC236}">
                <a16:creationId xmlns:a16="http://schemas.microsoft.com/office/drawing/2014/main" id="{40AD5F57-50DD-10F2-3997-2F1076C32267}"/>
              </a:ext>
            </a:extLst>
          </p:cNvPr>
          <p:cNvSpPr>
            <a:spLocks noGrp="1" noRot="1" noChangeArrowheads="1"/>
          </p:cNvSpPr>
          <p:nvPr>
            <p:ph type="title"/>
          </p:nvPr>
        </p:nvSpPr>
        <p:spPr>
          <a:xfrm>
            <a:off x="6417733" y="490537"/>
            <a:ext cx="5291663" cy="1628775"/>
          </a:xfrm>
        </p:spPr>
        <p:txBody>
          <a:bodyPr anchor="b">
            <a:normAutofit/>
          </a:bodyPr>
          <a:lstStyle/>
          <a:p>
            <a:pPr eaLnBrk="1" hangingPunct="1">
              <a:defRPr/>
            </a:pPr>
            <a:r>
              <a:rPr lang="en-US" altLang="en-US" sz="4000" b="1">
                <a:latin typeface="+mn-lt"/>
                <a:ea typeface="+mj-ea"/>
                <a:cs typeface="+mj-cs"/>
              </a:rPr>
              <a:t>1. </a:t>
            </a:r>
            <a:r>
              <a:rPr lang="en-US" altLang="en-US" sz="4000" b="1">
                <a:latin typeface="+mn-lt"/>
              </a:rPr>
              <a:t>Brainstorming</a:t>
            </a:r>
            <a:endParaRPr lang="en-US" altLang="en-US" sz="4000" b="1">
              <a:latin typeface="+mn-lt"/>
              <a:ea typeface="+mj-ea"/>
              <a:cs typeface="+mj-cs"/>
            </a:endParaRPr>
          </a:p>
        </p:txBody>
      </p:sp>
      <p:pic>
        <p:nvPicPr>
          <p:cNvPr id="13314" name="Picture 2" descr="How to Make Your Brainstorming Sessions Successful">
            <a:extLst>
              <a:ext uri="{FF2B5EF4-FFF2-40B4-BE49-F238E27FC236}">
                <a16:creationId xmlns:a16="http://schemas.microsoft.com/office/drawing/2014/main" id="{14D5845E-62B4-796F-AE3D-04AC401CE5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69" r="32332" b="2"/>
          <a:stretch/>
        </p:blipFill>
        <p:spPr bwMode="auto">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1DEBA6A4-A37E-52D2-7B32-6AEA17744BFE}"/>
              </a:ext>
            </a:extLst>
          </p:cNvPr>
          <p:cNvSpPr>
            <a:spLocks noGrp="1"/>
          </p:cNvSpPr>
          <p:nvPr>
            <p:ph type="sldNum" sz="quarter" idx="12"/>
          </p:nvPr>
        </p:nvSpPr>
        <p:spPr>
          <a:xfrm>
            <a:off x="481013" y="6356350"/>
            <a:ext cx="685800" cy="365125"/>
          </a:xfrm>
        </p:spPr>
        <p:txBody>
          <a:bodyPr>
            <a:normAutofit/>
          </a:bodyPr>
          <a:lstStyle/>
          <a:p>
            <a:pPr algn="l">
              <a:spcAft>
                <a:spcPts val="600"/>
              </a:spcAft>
            </a:pPr>
            <a:fld id="{FDED41F8-FC0F-4085-8150-313B6CF05213}" type="slidenum">
              <a:rPr lang="en-US">
                <a:solidFill>
                  <a:srgbClr val="FFFFFF"/>
                </a:solidFill>
              </a:rPr>
              <a:pPr algn="l">
                <a:spcAft>
                  <a:spcPts val="600"/>
                </a:spcAft>
              </a:pPr>
              <a:t>37</a:t>
            </a:fld>
            <a:endParaRPr lang="en-US">
              <a:solidFill>
                <a:srgbClr val="FFFFFF"/>
              </a:solidFill>
            </a:endParaRPr>
          </a:p>
        </p:txBody>
      </p:sp>
      <p:sp>
        <p:nvSpPr>
          <p:cNvPr id="137219" name="Rectangle 3">
            <a:extLst>
              <a:ext uri="{FF2B5EF4-FFF2-40B4-BE49-F238E27FC236}">
                <a16:creationId xmlns:a16="http://schemas.microsoft.com/office/drawing/2014/main" id="{E789CCDF-3555-F3B5-8994-01A03842C19B}"/>
              </a:ext>
            </a:extLst>
          </p:cNvPr>
          <p:cNvSpPr>
            <a:spLocks noGrp="1" noChangeArrowheads="1"/>
          </p:cNvSpPr>
          <p:nvPr>
            <p:ph idx="1"/>
          </p:nvPr>
        </p:nvSpPr>
        <p:spPr>
          <a:xfrm>
            <a:off x="6096000" y="2614612"/>
            <a:ext cx="5613397" cy="3752849"/>
          </a:xfrm>
        </p:spPr>
        <p:txBody>
          <a:bodyPr>
            <a:normAutofit fontScale="92500" lnSpcReduction="10000"/>
          </a:bodyPr>
          <a:lstStyle/>
          <a:p>
            <a:pPr lvl="1">
              <a:lnSpc>
                <a:spcPct val="110000"/>
              </a:lnSpc>
              <a:buClr>
                <a:schemeClr val="folHlink"/>
              </a:buClr>
              <a:buNone/>
            </a:pPr>
            <a:r>
              <a:rPr lang="en-US" altLang="ar-JO" sz="2800" dirty="0"/>
              <a:t>  </a:t>
            </a:r>
            <a:r>
              <a:rPr lang="en-US" sz="2800" b="1" dirty="0"/>
              <a:t>Brainstorming </a:t>
            </a:r>
            <a:r>
              <a:rPr lang="en-US" sz="2800" dirty="0"/>
              <a:t>is a process in which a small group of people interact with very little structure with the goal of producing a large </a:t>
            </a:r>
            <a:r>
              <a:rPr lang="en-US" sz="2800" i="1" dirty="0"/>
              <a:t>quantity </a:t>
            </a:r>
            <a:r>
              <a:rPr lang="en-US" sz="2800" dirty="0"/>
              <a:t>of novel and imaginative ideas. The goal is to create an open, uninhibited atmosphere that allows members of the group to “freewheel” ideas </a:t>
            </a:r>
          </a:p>
          <a:p>
            <a:pPr lvl="1" eaLnBrk="1" hangingPunct="1">
              <a:buClr>
                <a:schemeClr val="folHlink"/>
              </a:buClr>
              <a:buFont typeface="Wingdings" panose="05000000000000000000" pitchFamily="2" charset="2"/>
              <a:buNone/>
            </a:pPr>
            <a:endParaRPr lang="en-US" altLang="ar-JO" sz="2800" dirty="0"/>
          </a:p>
        </p:txBody>
      </p:sp>
      <p:sp>
        <p:nvSpPr>
          <p:cNvPr id="137220" name="Rectangle 4">
            <a:extLst>
              <a:ext uri="{FF2B5EF4-FFF2-40B4-BE49-F238E27FC236}">
                <a16:creationId xmlns:a16="http://schemas.microsoft.com/office/drawing/2014/main" id="{51003B0F-1670-2A21-2EAC-14D55B54042F}"/>
              </a:ext>
            </a:extLst>
          </p:cNvPr>
          <p:cNvSpPr>
            <a:spLocks noChangeArrowheads="1"/>
          </p:cNvSpPr>
          <p:nvPr/>
        </p:nvSpPr>
        <p:spPr bwMode="auto">
          <a:xfrm>
            <a:off x="1981200" y="1752600"/>
            <a:ext cx="8229600" cy="1447800"/>
          </a:xfrm>
          <a:prstGeom prst="rect">
            <a:avLst/>
          </a:prstGeom>
          <a:noFill/>
          <a:ln w="9525">
            <a:noFill/>
            <a:miter lim="800000"/>
            <a:headEnd/>
            <a:tailEnd/>
          </a:ln>
          <a:effectLst/>
        </p:spPr>
        <p:txBody>
          <a:bodyPr/>
          <a:lstStyle/>
          <a:p>
            <a:pPr marL="342900" indent="-342900">
              <a:lnSpc>
                <a:spcPct val="90000"/>
              </a:lnSpc>
              <a:spcBef>
                <a:spcPct val="20000"/>
              </a:spcBef>
              <a:buClr>
                <a:schemeClr val="hlink"/>
              </a:buClr>
              <a:buSzPct val="70000"/>
              <a:buFont typeface="Wingdings" pitchFamily="2" charset="2"/>
              <a:buChar char="n"/>
              <a:defRPr/>
            </a:pPr>
            <a:endParaRPr lang="en-US" sz="2800" b="1">
              <a:effectLst>
                <a:outerShdw blurRad="38100" dist="38100" dir="2700000" algn="tl">
                  <a:srgbClr val="000000"/>
                </a:outerShdw>
              </a:effectLst>
              <a:latin typeface="Arial" pitchFamily="34" charset="0"/>
            </a:endParaRPr>
          </a:p>
        </p:txBody>
      </p:sp>
    </p:spTree>
    <p:extLst>
      <p:ext uri="{BB962C8B-B14F-4D97-AF65-F5344CB8AC3E}">
        <p14:creationId xmlns:p14="http://schemas.microsoft.com/office/powerpoint/2010/main" val="18503289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3D2BD5-07BC-2222-5917-BB778C0C4217}"/>
              </a:ext>
            </a:extLst>
          </p:cNvPr>
          <p:cNvSpPr txBox="1"/>
          <p:nvPr/>
        </p:nvSpPr>
        <p:spPr>
          <a:xfrm>
            <a:off x="371094" y="246888"/>
            <a:ext cx="5897184" cy="1124712"/>
          </a:xfrm>
          <a:prstGeom prst="rect">
            <a:avLst/>
          </a:prstGeom>
        </p:spPr>
        <p:txBody>
          <a:bodyPr vert="horz" lIns="91440" tIns="45720" rIns="91440" bIns="45720" rtlCol="0" anchor="b">
            <a:normAutofit/>
          </a:bodyPr>
          <a:lstStyle/>
          <a:p>
            <a:pPr marL="109537" indent="0">
              <a:lnSpc>
                <a:spcPct val="90000"/>
              </a:lnSpc>
              <a:spcBef>
                <a:spcPct val="0"/>
              </a:spcBef>
              <a:spcAft>
                <a:spcPts val="600"/>
              </a:spcAft>
            </a:pPr>
            <a:r>
              <a:rPr lang="en-US" altLang="ar-JO" sz="3600" b="1">
                <a:solidFill>
                  <a:srgbClr val="203E5F"/>
                </a:solidFill>
                <a:ea typeface="+mj-ea"/>
                <a:cs typeface="+mj-cs"/>
              </a:rPr>
              <a:t>1. Brainstorming guidelines</a:t>
            </a:r>
            <a:endParaRPr lang="en-US" altLang="ar-JO" sz="3600" dirty="0">
              <a:solidFill>
                <a:srgbClr val="203E5F"/>
              </a:solidFill>
              <a:ea typeface="+mj-ea"/>
              <a:cs typeface="+mj-cs"/>
            </a:endParaRPr>
          </a:p>
        </p:txBody>
      </p:sp>
      <p:sp>
        <p:nvSpPr>
          <p:cNvPr id="41989" name="Rectangle 3">
            <a:extLst>
              <a:ext uri="{FF2B5EF4-FFF2-40B4-BE49-F238E27FC236}">
                <a16:creationId xmlns:a16="http://schemas.microsoft.com/office/drawing/2014/main" id="{04C7F303-81D5-E9B1-5BED-272FFFB8D3E7}"/>
              </a:ext>
            </a:extLst>
          </p:cNvPr>
          <p:cNvSpPr>
            <a:spLocks noGrp="1" noChangeArrowheads="1"/>
          </p:cNvSpPr>
          <p:nvPr>
            <p:ph idx="1"/>
          </p:nvPr>
        </p:nvSpPr>
        <p:spPr>
          <a:xfrm>
            <a:off x="530120" y="1825371"/>
            <a:ext cx="6441186" cy="3207258"/>
          </a:xfrm>
        </p:spPr>
        <p:txBody>
          <a:bodyPr vert="horz" lIns="91440" tIns="45720" rIns="91440" bIns="45720" rtlCol="0" anchor="t">
            <a:noAutofit/>
          </a:bodyPr>
          <a:lstStyle/>
          <a:p>
            <a:pPr>
              <a:spcBef>
                <a:spcPts val="600"/>
              </a:spcBef>
            </a:pPr>
            <a:r>
              <a:rPr lang="en-US" altLang="ar-JO" sz="2400"/>
              <a:t>The goal is to create a large </a:t>
            </a:r>
            <a:r>
              <a:rPr lang="en-US" altLang="ar-JO" sz="2400" i="1"/>
              <a:t>quantity</a:t>
            </a:r>
            <a:r>
              <a:rPr lang="en-US" altLang="ar-JO" sz="2400"/>
              <a:t> of novel and imaginative ideas.  </a:t>
            </a:r>
          </a:p>
          <a:p>
            <a:pPr>
              <a:spcBef>
                <a:spcPts val="600"/>
              </a:spcBef>
            </a:pPr>
            <a:r>
              <a:rPr lang="en-US" altLang="ar-JO" sz="2400"/>
              <a:t>Keep the group small – “Two pizza rule.”</a:t>
            </a:r>
          </a:p>
          <a:p>
            <a:pPr>
              <a:spcBef>
                <a:spcPts val="600"/>
              </a:spcBef>
            </a:pPr>
            <a:r>
              <a:rPr lang="en-US" altLang="ar-JO" sz="2400"/>
              <a:t>Make the group as diverse as possible.</a:t>
            </a:r>
          </a:p>
          <a:p>
            <a:pPr>
              <a:spcBef>
                <a:spcPts val="600"/>
              </a:spcBef>
            </a:pPr>
            <a:r>
              <a:rPr lang="en-US" altLang="ar-JO" sz="2400"/>
              <a:t>Do aerobic exercise before the session.</a:t>
            </a:r>
          </a:p>
          <a:p>
            <a:pPr>
              <a:spcBef>
                <a:spcPts val="600"/>
              </a:spcBef>
            </a:pPr>
            <a:r>
              <a:rPr lang="en-US" altLang="ar-JO" sz="2400"/>
              <a:t>Emphasize that company rank is irrelevant.</a:t>
            </a:r>
          </a:p>
          <a:p>
            <a:pPr>
              <a:spcBef>
                <a:spcPts val="600"/>
              </a:spcBef>
            </a:pPr>
            <a:r>
              <a:rPr lang="en-US" altLang="ar-JO" sz="2400"/>
              <a:t>Have a well-defined problem: why, how, what.</a:t>
            </a:r>
          </a:p>
          <a:p>
            <a:pPr>
              <a:spcBef>
                <a:spcPts val="600"/>
              </a:spcBef>
            </a:pPr>
            <a:r>
              <a:rPr lang="en-US" altLang="ar-JO" sz="2400"/>
              <a:t>Provide relevant background material.</a:t>
            </a:r>
          </a:p>
          <a:p>
            <a:pPr>
              <a:spcBef>
                <a:spcPts val="600"/>
              </a:spcBef>
            </a:pPr>
            <a:r>
              <a:rPr lang="en-US" altLang="ar-JO" sz="2400"/>
              <a:t>Limit the session to 40 to 60 minutes.</a:t>
            </a:r>
          </a:p>
          <a:p>
            <a:pPr>
              <a:spcBef>
                <a:spcPts val="600"/>
              </a:spcBef>
            </a:pPr>
            <a:r>
              <a:rPr lang="en-US" altLang="ar-JO" sz="2400"/>
              <a:t>Take a field trip.</a:t>
            </a:r>
            <a:endParaRPr lang="en-US" altLang="ar-JO" sz="2400" dirty="0"/>
          </a:p>
        </p:txBody>
      </p:sp>
      <p:sp>
        <p:nvSpPr>
          <p:cNvPr id="2" name="Slide Number Placeholder 1">
            <a:extLst>
              <a:ext uri="{FF2B5EF4-FFF2-40B4-BE49-F238E27FC236}">
                <a16:creationId xmlns:a16="http://schemas.microsoft.com/office/drawing/2014/main" id="{0FE762CB-9C73-3C39-3AB3-EF41B2412F7C}"/>
              </a:ext>
            </a:extLst>
          </p:cNvPr>
          <p:cNvSpPr>
            <a:spLocks noGrp="1"/>
          </p:cNvSpPr>
          <p:nvPr>
            <p:ph type="sldNum" sz="quarter" idx="12"/>
          </p:nvPr>
        </p:nvSpPr>
        <p:spPr/>
        <p:txBody>
          <a:bodyPr/>
          <a:lstStyle/>
          <a:p>
            <a:fld id="{FDED41F8-FC0F-4085-8150-313B6CF05213}" type="slidenum">
              <a:rPr lang="en-US" smtClean="0"/>
              <a:t>38</a:t>
            </a:fld>
            <a:endParaRPr lang="en-US"/>
          </a:p>
        </p:txBody>
      </p:sp>
      <p:pic>
        <p:nvPicPr>
          <p:cNvPr id="14338" name="Picture 2" descr="Brainstorming: A Creative Process for Idea Generation - Vocean">
            <a:extLst>
              <a:ext uri="{FF2B5EF4-FFF2-40B4-BE49-F238E27FC236}">
                <a16:creationId xmlns:a16="http://schemas.microsoft.com/office/drawing/2014/main" id="{B38A5101-C98D-D3B6-738B-DCD65D5668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8122" y="0"/>
            <a:ext cx="5353878"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5176" name="Rectangle 13517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178" name="Rectangle 13517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180" name="Rectangle 13517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182" name="Rectangle 13518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12" name="Rectangle 2">
            <a:extLst>
              <a:ext uri="{FF2B5EF4-FFF2-40B4-BE49-F238E27FC236}">
                <a16:creationId xmlns:a16="http://schemas.microsoft.com/office/drawing/2014/main" id="{50CC7C0F-031E-1C63-3001-62F53D9C11F3}"/>
              </a:ext>
            </a:extLst>
          </p:cNvPr>
          <p:cNvSpPr>
            <a:spLocks noGrp="1" noRot="1" noChangeArrowheads="1"/>
          </p:cNvSpPr>
          <p:nvPr>
            <p:ph type="title"/>
          </p:nvPr>
        </p:nvSpPr>
        <p:spPr>
          <a:xfrm>
            <a:off x="1371597" y="348865"/>
            <a:ext cx="10044023" cy="877729"/>
          </a:xfrm>
        </p:spPr>
        <p:txBody>
          <a:bodyPr anchor="ctr">
            <a:normAutofit/>
          </a:bodyPr>
          <a:lstStyle/>
          <a:p>
            <a:pPr eaLnBrk="1" hangingPunct="1">
              <a:defRPr/>
            </a:pPr>
            <a:r>
              <a:rPr lang="en-US" altLang="en-US" sz="4000">
                <a:solidFill>
                  <a:srgbClr val="FFFFFF"/>
                </a:solidFill>
                <a:ea typeface="+mj-ea"/>
                <a:cs typeface="+mj-cs"/>
              </a:rPr>
              <a:t>Brainstorming Guidelines</a:t>
            </a:r>
          </a:p>
        </p:txBody>
      </p:sp>
      <p:sp>
        <p:nvSpPr>
          <p:cNvPr id="135171" name="Rectangle 3">
            <a:extLst>
              <a:ext uri="{FF2B5EF4-FFF2-40B4-BE49-F238E27FC236}">
                <a16:creationId xmlns:a16="http://schemas.microsoft.com/office/drawing/2014/main" id="{B5C47B54-515E-332C-58F9-F186A29EECAF}"/>
              </a:ext>
            </a:extLst>
          </p:cNvPr>
          <p:cNvSpPr>
            <a:spLocks noChangeArrowheads="1"/>
          </p:cNvSpPr>
          <p:nvPr/>
        </p:nvSpPr>
        <p:spPr>
          <a:xfrm>
            <a:off x="1371597" y="1943955"/>
            <a:ext cx="9004855" cy="3710707"/>
          </a:xfrm>
          <a:prstGeom prst="rect">
            <a:avLst/>
          </a:prstGeom>
        </p:spPr>
        <p:txBody>
          <a:bodyPr/>
          <a:lstStyle/>
          <a:p>
            <a:pPr defTabSz="704088">
              <a:spcBef>
                <a:spcPts val="462"/>
              </a:spcBef>
            </a:pPr>
            <a:r>
              <a:rPr lang="en-US" altLang="ar-JO" sz="3200" kern="1200" dirty="0">
                <a:solidFill>
                  <a:schemeClr val="tx1"/>
                </a:solidFill>
                <a:latin typeface="+mn-lt"/>
                <a:ea typeface="+mn-ea"/>
                <a:cs typeface="+mn-cs"/>
              </a:rPr>
              <a:t>Appoint  a recorder.</a:t>
            </a:r>
          </a:p>
          <a:p>
            <a:pPr defTabSz="704088">
              <a:spcBef>
                <a:spcPts val="462"/>
              </a:spcBef>
            </a:pPr>
            <a:r>
              <a:rPr lang="en-US" altLang="ar-JO" sz="3200" kern="1200" dirty="0">
                <a:solidFill>
                  <a:schemeClr val="tx1"/>
                </a:solidFill>
                <a:latin typeface="+mn-lt"/>
                <a:ea typeface="+mn-ea"/>
                <a:cs typeface="+mn-cs"/>
              </a:rPr>
              <a:t>Encourage </a:t>
            </a:r>
            <a:r>
              <a:rPr lang="en-US" altLang="ar-JO" sz="3200" i="1" kern="1200" dirty="0">
                <a:solidFill>
                  <a:schemeClr val="tx1"/>
                </a:solidFill>
                <a:latin typeface="+mn-lt"/>
                <a:ea typeface="+mn-ea"/>
                <a:cs typeface="+mn-cs"/>
              </a:rPr>
              <a:t>all</a:t>
            </a:r>
            <a:r>
              <a:rPr lang="en-US" altLang="ar-JO" sz="3200" kern="1200" dirty="0">
                <a:solidFill>
                  <a:schemeClr val="tx1"/>
                </a:solidFill>
                <a:latin typeface="+mn-lt"/>
                <a:ea typeface="+mn-ea"/>
                <a:cs typeface="+mn-cs"/>
              </a:rPr>
              <a:t> ideas from the team.</a:t>
            </a:r>
          </a:p>
          <a:p>
            <a:pPr defTabSz="704088">
              <a:spcBef>
                <a:spcPts val="462"/>
              </a:spcBef>
            </a:pPr>
            <a:r>
              <a:rPr lang="en-US" altLang="ar-JO" sz="3200" kern="1200" dirty="0">
                <a:solidFill>
                  <a:schemeClr val="tx1"/>
                </a:solidFill>
                <a:latin typeface="+mn-lt"/>
                <a:ea typeface="+mn-ea"/>
                <a:cs typeface="+mn-cs"/>
              </a:rPr>
              <a:t>Shoot for </a:t>
            </a:r>
            <a:r>
              <a:rPr lang="en-US" altLang="ar-JO" sz="3200" i="1" kern="1200" dirty="0">
                <a:solidFill>
                  <a:schemeClr val="tx1"/>
                </a:solidFill>
                <a:latin typeface="+mn-lt"/>
                <a:ea typeface="+mn-ea"/>
                <a:cs typeface="+mn-cs"/>
              </a:rPr>
              <a:t>quantity</a:t>
            </a:r>
            <a:r>
              <a:rPr lang="en-US" altLang="ar-JO" sz="3200" kern="1200" dirty="0">
                <a:solidFill>
                  <a:schemeClr val="tx1"/>
                </a:solidFill>
                <a:latin typeface="+mn-lt"/>
                <a:ea typeface="+mn-ea"/>
                <a:cs typeface="+mn-cs"/>
              </a:rPr>
              <a:t> of ideas over </a:t>
            </a:r>
            <a:r>
              <a:rPr lang="en-US" altLang="ar-JO" sz="3200" i="1" kern="1200" dirty="0">
                <a:solidFill>
                  <a:schemeClr val="tx1"/>
                </a:solidFill>
                <a:latin typeface="+mn-lt"/>
                <a:ea typeface="+mn-ea"/>
                <a:cs typeface="+mn-cs"/>
              </a:rPr>
              <a:t>quality</a:t>
            </a:r>
            <a:r>
              <a:rPr lang="en-US" altLang="ar-JO" sz="3200" kern="1200" dirty="0">
                <a:solidFill>
                  <a:schemeClr val="tx1"/>
                </a:solidFill>
                <a:latin typeface="+mn-lt"/>
                <a:ea typeface="+mn-ea"/>
                <a:cs typeface="+mn-cs"/>
              </a:rPr>
              <a:t> of ideas. </a:t>
            </a:r>
          </a:p>
          <a:p>
            <a:pPr defTabSz="704088">
              <a:spcBef>
                <a:spcPts val="462"/>
              </a:spcBef>
            </a:pPr>
            <a:r>
              <a:rPr lang="en-US" altLang="ar-JO" sz="3200" kern="1200" dirty="0">
                <a:solidFill>
                  <a:schemeClr val="tx1"/>
                </a:solidFill>
                <a:latin typeface="+mn-lt"/>
                <a:ea typeface="+mn-ea"/>
                <a:cs typeface="+mn-cs"/>
              </a:rPr>
              <a:t>Use a circular or U-shaped seating pattern.</a:t>
            </a:r>
          </a:p>
          <a:p>
            <a:pPr defTabSz="704088">
              <a:spcBef>
                <a:spcPts val="462"/>
              </a:spcBef>
            </a:pPr>
            <a:r>
              <a:rPr lang="en-US" altLang="ar-JO" sz="3200" i="1" kern="1200" dirty="0">
                <a:solidFill>
                  <a:schemeClr val="tx1"/>
                </a:solidFill>
                <a:latin typeface="+mn-lt"/>
                <a:ea typeface="+mn-ea"/>
                <a:cs typeface="+mn-cs"/>
              </a:rPr>
              <a:t>Forbid</a:t>
            </a:r>
            <a:r>
              <a:rPr lang="en-US" altLang="ar-JO" sz="3200" kern="1200" dirty="0">
                <a:solidFill>
                  <a:schemeClr val="tx1"/>
                </a:solidFill>
                <a:latin typeface="+mn-lt"/>
                <a:ea typeface="+mn-ea"/>
                <a:cs typeface="+mn-cs"/>
              </a:rPr>
              <a:t> criticism.</a:t>
            </a:r>
          </a:p>
          <a:p>
            <a:pPr defTabSz="704088">
              <a:spcBef>
                <a:spcPts val="462"/>
              </a:spcBef>
            </a:pPr>
            <a:r>
              <a:rPr lang="en-US" altLang="ar-JO" sz="3200" kern="1200" dirty="0">
                <a:solidFill>
                  <a:schemeClr val="tx1"/>
                </a:solidFill>
                <a:latin typeface="+mn-lt"/>
                <a:ea typeface="+mn-ea"/>
                <a:cs typeface="+mn-cs"/>
              </a:rPr>
              <a:t>Encourage idea “hitch-hiking.” </a:t>
            </a:r>
          </a:p>
          <a:p>
            <a:pPr defTabSz="704088">
              <a:spcBef>
                <a:spcPts val="462"/>
              </a:spcBef>
            </a:pPr>
            <a:r>
              <a:rPr lang="en-US" altLang="ar-JO" sz="3200" kern="1200" dirty="0">
                <a:solidFill>
                  <a:schemeClr val="tx1"/>
                </a:solidFill>
                <a:latin typeface="+mn-lt"/>
                <a:ea typeface="+mn-ea"/>
                <a:cs typeface="+mn-cs"/>
              </a:rPr>
              <a:t>Dare to imagine the unreasonable.</a:t>
            </a:r>
          </a:p>
          <a:p>
            <a:pPr>
              <a:spcBef>
                <a:spcPts val="600"/>
              </a:spcBef>
            </a:pPr>
            <a:endParaRPr lang="en-US" altLang="ar-JO" sz="4000" dirty="0"/>
          </a:p>
        </p:txBody>
      </p:sp>
      <p:sp>
        <p:nvSpPr>
          <p:cNvPr id="95238" name="TextBox 1">
            <a:extLst>
              <a:ext uri="{FF2B5EF4-FFF2-40B4-BE49-F238E27FC236}">
                <a16:creationId xmlns:a16="http://schemas.microsoft.com/office/drawing/2014/main" id="{0B694995-FCB4-36B3-3185-5D1E7C7BA800}"/>
              </a:ext>
            </a:extLst>
          </p:cNvPr>
          <p:cNvSpPr txBox="1">
            <a:spLocks noChangeArrowheads="1"/>
          </p:cNvSpPr>
          <p:nvPr/>
        </p:nvSpPr>
        <p:spPr bwMode="auto">
          <a:xfrm>
            <a:off x="6866190" y="667716"/>
            <a:ext cx="972574" cy="30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defTabSz="704088">
              <a:spcBef>
                <a:spcPct val="0"/>
              </a:spcBef>
              <a:spcAft>
                <a:spcPts val="600"/>
              </a:spcAft>
              <a:buClrTx/>
              <a:buSzTx/>
              <a:buNone/>
            </a:pPr>
            <a:r>
              <a:rPr lang="en-US" altLang="ar-JO" sz="1386" kern="1200" dirty="0">
                <a:solidFill>
                  <a:schemeClr val="bg1"/>
                </a:solidFill>
                <a:latin typeface="Garamond" panose="02020404030301010803" pitchFamily="18" charset="0"/>
              </a:rPr>
              <a:t>(continued)</a:t>
            </a:r>
            <a:endParaRPr lang="en-US" altLang="ar-JO" sz="1800" dirty="0">
              <a:solidFill>
                <a:schemeClr val="bg1"/>
              </a:solidFill>
              <a:latin typeface="Garamond" panose="02020404030301010803" pitchFamily="18" charset="0"/>
            </a:endParaRPr>
          </a:p>
        </p:txBody>
      </p:sp>
      <p:sp>
        <p:nvSpPr>
          <p:cNvPr id="2" name="Slide Number Placeholder 1">
            <a:extLst>
              <a:ext uri="{FF2B5EF4-FFF2-40B4-BE49-F238E27FC236}">
                <a16:creationId xmlns:a16="http://schemas.microsoft.com/office/drawing/2014/main" id="{F43634A7-B6BC-8E62-5297-9CAF93D30703}"/>
              </a:ext>
            </a:extLst>
          </p:cNvPr>
          <p:cNvSpPr>
            <a:spLocks/>
          </p:cNvSpPr>
          <p:nvPr/>
        </p:nvSpPr>
        <p:spPr>
          <a:xfrm>
            <a:off x="7698273" y="6023154"/>
            <a:ext cx="2120404" cy="282230"/>
          </a:xfrm>
          <a:prstGeom prst="rect">
            <a:avLst/>
          </a:prstGeom>
        </p:spPr>
        <p:txBody>
          <a:bodyPr/>
          <a:lstStyle/>
          <a:p>
            <a:pPr defTabSz="704088">
              <a:spcAft>
                <a:spcPts val="600"/>
              </a:spcAft>
            </a:pPr>
            <a:fld id="{FDED41F8-FC0F-4085-8150-313B6CF05213}" type="slidenum">
              <a:rPr lang="en-US" sz="1386" kern="1200">
                <a:solidFill>
                  <a:schemeClr val="tx1"/>
                </a:solidFill>
                <a:latin typeface="+mn-lt"/>
                <a:ea typeface="+mn-ea"/>
                <a:cs typeface="+mn-cs"/>
              </a:rPr>
              <a:pPr defTabSz="704088">
                <a:spcAft>
                  <a:spcPts val="600"/>
                </a:spcAft>
              </a:pPr>
              <a:t>39</a:t>
            </a:fld>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225" name="Rectangle 13722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4" name="Rectangle 2">
            <a:extLst>
              <a:ext uri="{FF2B5EF4-FFF2-40B4-BE49-F238E27FC236}">
                <a16:creationId xmlns:a16="http://schemas.microsoft.com/office/drawing/2014/main" id="{40AD5F57-50DD-10F2-3997-2F1076C32267}"/>
              </a:ext>
            </a:extLst>
          </p:cNvPr>
          <p:cNvSpPr>
            <a:spLocks noGrp="1" noRot="1" noChangeArrowheads="1"/>
          </p:cNvSpPr>
          <p:nvPr>
            <p:ph type="title"/>
          </p:nvPr>
        </p:nvSpPr>
        <p:spPr>
          <a:xfrm>
            <a:off x="589560" y="856180"/>
            <a:ext cx="4560584" cy="1128068"/>
          </a:xfrm>
        </p:spPr>
        <p:txBody>
          <a:bodyPr anchor="ctr">
            <a:normAutofit/>
          </a:bodyPr>
          <a:lstStyle/>
          <a:p>
            <a:pPr eaLnBrk="1" hangingPunct="1">
              <a:defRPr/>
            </a:pPr>
            <a:r>
              <a:rPr lang="en-US" altLang="en-US" sz="4000" b="1">
                <a:latin typeface="+mn-lt"/>
                <a:ea typeface="+mj-ea"/>
                <a:cs typeface="+mj-cs"/>
              </a:rPr>
              <a:t>2. Mind-Mapping  </a:t>
            </a:r>
          </a:p>
        </p:txBody>
      </p:sp>
      <p:grpSp>
        <p:nvGrpSpPr>
          <p:cNvPr id="137227" name="Group 1372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7228" name="Rectangle 1372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229" name="Rectangle 1372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7231" name="Rectangle 1372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219" name="Rectangle 3">
            <a:extLst>
              <a:ext uri="{FF2B5EF4-FFF2-40B4-BE49-F238E27FC236}">
                <a16:creationId xmlns:a16="http://schemas.microsoft.com/office/drawing/2014/main" id="{E789CCDF-3555-F3B5-8994-01A03842C19B}"/>
              </a:ext>
            </a:extLst>
          </p:cNvPr>
          <p:cNvSpPr>
            <a:spLocks noGrp="1" noChangeArrowheads="1"/>
          </p:cNvSpPr>
          <p:nvPr>
            <p:ph idx="1"/>
          </p:nvPr>
        </p:nvSpPr>
        <p:spPr>
          <a:xfrm>
            <a:off x="665085" y="1822938"/>
            <a:ext cx="4559425" cy="3979585"/>
          </a:xfrm>
        </p:spPr>
        <p:txBody>
          <a:bodyPr anchor="ctr">
            <a:noAutofit/>
          </a:bodyPr>
          <a:lstStyle/>
          <a:p>
            <a:pPr lvl="1" eaLnBrk="1" hangingPunct="1">
              <a:buClr>
                <a:schemeClr val="folHlink"/>
              </a:buClr>
              <a:buFont typeface="Wingdings" panose="05000000000000000000" pitchFamily="2" charset="2"/>
              <a:buNone/>
            </a:pPr>
            <a:r>
              <a:rPr lang="en-US" altLang="ar-JO" sz="3200" dirty="0"/>
              <a:t>  </a:t>
            </a:r>
          </a:p>
          <a:p>
            <a:pPr marL="0" indent="0" eaLnBrk="1" hangingPunct="1">
              <a:buNone/>
            </a:pPr>
            <a:r>
              <a:rPr lang="en-US" altLang="ar-JO" sz="3200" dirty="0"/>
              <a:t>A graphical technique that encourages thinking on both sides of the brain, visually displays relationships among ideas, and improves the ability to see a problem from many sides.</a:t>
            </a:r>
          </a:p>
        </p:txBody>
      </p:sp>
      <p:sp>
        <p:nvSpPr>
          <p:cNvPr id="137233" name="Rectangle 1372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235" name="Rectangle 1372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Mind Mapping: How It Can Improve Your Productivity - Wayne Elsey">
            <a:extLst>
              <a:ext uri="{FF2B5EF4-FFF2-40B4-BE49-F238E27FC236}">
                <a16:creationId xmlns:a16="http://schemas.microsoft.com/office/drawing/2014/main" id="{8A024E31-4400-214C-B3CD-2F7F05C8A4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575" r="856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1DEBA6A4-A37E-52D2-7B32-6AEA17744BFE}"/>
              </a:ext>
            </a:extLst>
          </p:cNvPr>
          <p:cNvSpPr>
            <a:spLocks noGrp="1"/>
          </p:cNvSpPr>
          <p:nvPr>
            <p:ph type="sldNum" sz="quarter" idx="12"/>
          </p:nvPr>
        </p:nvSpPr>
        <p:spPr>
          <a:xfrm>
            <a:off x="9385070" y="6492240"/>
            <a:ext cx="1055716" cy="365125"/>
          </a:xfrm>
        </p:spPr>
        <p:txBody>
          <a:bodyPr>
            <a:normAutofit/>
          </a:bodyPr>
          <a:lstStyle/>
          <a:p>
            <a:pPr>
              <a:spcAft>
                <a:spcPts val="600"/>
              </a:spcAft>
            </a:pPr>
            <a:fld id="{FDED41F8-FC0F-4085-8150-313B6CF05213}" type="slidenum">
              <a:rPr lang="en-US" smtClean="0"/>
              <a:pPr>
                <a:spcAft>
                  <a:spcPts val="600"/>
                </a:spcAft>
              </a:pPr>
              <a:t>40</a:t>
            </a:fld>
            <a:endParaRPr lang="en-US"/>
          </a:p>
        </p:txBody>
      </p:sp>
      <p:sp>
        <p:nvSpPr>
          <p:cNvPr id="137220" name="Rectangle 4">
            <a:extLst>
              <a:ext uri="{FF2B5EF4-FFF2-40B4-BE49-F238E27FC236}">
                <a16:creationId xmlns:a16="http://schemas.microsoft.com/office/drawing/2014/main" id="{51003B0F-1670-2A21-2EAC-14D55B54042F}"/>
              </a:ext>
            </a:extLst>
          </p:cNvPr>
          <p:cNvSpPr>
            <a:spLocks noChangeArrowheads="1"/>
          </p:cNvSpPr>
          <p:nvPr/>
        </p:nvSpPr>
        <p:spPr bwMode="auto">
          <a:xfrm>
            <a:off x="1981200" y="1752600"/>
            <a:ext cx="8229600" cy="1447800"/>
          </a:xfrm>
          <a:prstGeom prst="rect">
            <a:avLst/>
          </a:prstGeom>
          <a:noFill/>
          <a:ln w="9525">
            <a:noFill/>
            <a:miter lim="800000"/>
            <a:headEnd/>
            <a:tailEnd/>
          </a:ln>
          <a:effectLst/>
        </p:spPr>
        <p:txBody>
          <a:bodyPr/>
          <a:lstStyle/>
          <a:p>
            <a:pPr marL="342900" indent="-342900">
              <a:lnSpc>
                <a:spcPct val="90000"/>
              </a:lnSpc>
              <a:spcBef>
                <a:spcPct val="20000"/>
              </a:spcBef>
              <a:buClr>
                <a:schemeClr val="hlink"/>
              </a:buClr>
              <a:buSzPct val="70000"/>
              <a:buFont typeface="Wingdings" pitchFamily="2" charset="2"/>
              <a:buChar char="n"/>
              <a:defRPr/>
            </a:pPr>
            <a:endParaRPr lang="en-US" sz="2800" b="1">
              <a:effectLst>
                <a:outerShdw blurRad="38100" dist="38100" dir="2700000" algn="tl">
                  <a:srgbClr val="000000"/>
                </a:outerShdw>
              </a:effectLst>
              <a:latin typeface="Arial"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ow to Make a Mind Map - The Basics">
            <a:hlinkClick r:id="" action="ppaction://media"/>
            <a:extLst>
              <a:ext uri="{FF2B5EF4-FFF2-40B4-BE49-F238E27FC236}">
                <a16:creationId xmlns:a16="http://schemas.microsoft.com/office/drawing/2014/main" id="{0ADFE5CB-803B-3D0B-00F3-0FF64689134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112" y="1587"/>
            <a:ext cx="12180888" cy="6856413"/>
          </a:xfrm>
          <a:prstGeom prst="rect">
            <a:avLst/>
          </a:prstGeom>
        </p:spPr>
      </p:pic>
    </p:spTree>
    <p:extLst>
      <p:ext uri="{BB962C8B-B14F-4D97-AF65-F5344CB8AC3E}">
        <p14:creationId xmlns:p14="http://schemas.microsoft.com/office/powerpoint/2010/main" val="3819118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16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636579-BAA8-6087-DBCD-D039A860F5EF}"/>
              </a:ext>
            </a:extLst>
          </p:cNvPr>
          <p:cNvSpPr>
            <a:spLocks noGrp="1"/>
          </p:cNvSpPr>
          <p:nvPr>
            <p:ph idx="1"/>
          </p:nvPr>
        </p:nvSpPr>
        <p:spPr>
          <a:xfrm>
            <a:off x="838200" y="1997901"/>
            <a:ext cx="10515600" cy="4351338"/>
          </a:xfrm>
        </p:spPr>
        <p:txBody>
          <a:bodyPr/>
          <a:lstStyle/>
          <a:p>
            <a:pPr eaLnBrk="1" hangingPunct="1">
              <a:lnSpc>
                <a:spcPct val="90000"/>
              </a:lnSpc>
            </a:pPr>
            <a:r>
              <a:rPr lang="en-US" altLang="ar-JO" dirty="0"/>
              <a:t>Start by writing down or sketching a picture symbolizing the problem or area of focus in the center of a blank page.</a:t>
            </a:r>
          </a:p>
          <a:p>
            <a:pPr eaLnBrk="1" hangingPunct="1">
              <a:lnSpc>
                <a:spcPct val="90000"/>
              </a:lnSpc>
            </a:pPr>
            <a:r>
              <a:rPr lang="en-US" altLang="ar-JO" dirty="0"/>
              <a:t>Work as quickly as possible and write down every idea that comes into your mind for 20 minutes, connecting each to the central picture or words with a line. </a:t>
            </a:r>
          </a:p>
          <a:p>
            <a:pPr eaLnBrk="1" hangingPunct="1">
              <a:lnSpc>
                <a:spcPct val="90000"/>
              </a:lnSpc>
            </a:pPr>
            <a:r>
              <a:rPr lang="en-US" altLang="ar-JO" dirty="0"/>
              <a:t>Don’t try to force creativity.</a:t>
            </a:r>
          </a:p>
          <a:p>
            <a:pPr eaLnBrk="1" hangingPunct="1">
              <a:lnSpc>
                <a:spcPct val="90000"/>
              </a:lnSpc>
            </a:pPr>
            <a:r>
              <a:rPr lang="en-US" altLang="ar-JO" dirty="0"/>
              <a:t>After a brief rest, begin to integrate the ideas into a mind map. </a:t>
            </a:r>
          </a:p>
        </p:txBody>
      </p:sp>
      <p:sp>
        <p:nvSpPr>
          <p:cNvPr id="47106" name="Title 1">
            <a:extLst>
              <a:ext uri="{FF2B5EF4-FFF2-40B4-BE49-F238E27FC236}">
                <a16:creationId xmlns:a16="http://schemas.microsoft.com/office/drawing/2014/main" id="{3E18836B-9C1A-E13F-345E-E34716C73EE2}"/>
              </a:ext>
            </a:extLst>
          </p:cNvPr>
          <p:cNvSpPr>
            <a:spLocks noGrp="1"/>
          </p:cNvSpPr>
          <p:nvPr>
            <p:ph type="title"/>
          </p:nvPr>
        </p:nvSpPr>
        <p:spPr>
          <a:xfrm>
            <a:off x="2560982" y="202785"/>
            <a:ext cx="10515600" cy="1325563"/>
          </a:xfrm>
        </p:spPr>
        <p:txBody>
          <a:bodyPr/>
          <a:lstStyle/>
          <a:p>
            <a:pPr eaLnBrk="1" hangingPunct="1">
              <a:defRPr/>
            </a:pPr>
            <a:r>
              <a:rPr lang="en-US" altLang="en-US" b="1" dirty="0">
                <a:solidFill>
                  <a:srgbClr val="203E5F"/>
                </a:solidFill>
                <a:latin typeface="+mn-lt"/>
                <a:ea typeface="+mj-ea"/>
                <a:cs typeface="+mj-cs"/>
              </a:rPr>
              <a:t>The Mind-Mapping Process</a:t>
            </a:r>
          </a:p>
        </p:txBody>
      </p:sp>
      <p:sp>
        <p:nvSpPr>
          <p:cNvPr id="2" name="Slide Number Placeholder 1">
            <a:extLst>
              <a:ext uri="{FF2B5EF4-FFF2-40B4-BE49-F238E27FC236}">
                <a16:creationId xmlns:a16="http://schemas.microsoft.com/office/drawing/2014/main" id="{1C3ABB9C-6C0B-694E-F35A-34B09157B442}"/>
              </a:ext>
            </a:extLst>
          </p:cNvPr>
          <p:cNvSpPr>
            <a:spLocks noGrp="1"/>
          </p:cNvSpPr>
          <p:nvPr>
            <p:ph type="sldNum" sz="quarter" idx="12"/>
          </p:nvPr>
        </p:nvSpPr>
        <p:spPr/>
        <p:txBody>
          <a:bodyPr/>
          <a:lstStyle/>
          <a:p>
            <a:fld id="{FDED41F8-FC0F-4085-8150-313B6CF05213}" type="slidenum">
              <a:rPr lang="en-US" smtClean="0"/>
              <a:t>42</a:t>
            </a:fld>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2" name="Rectangle 2">
            <a:extLst>
              <a:ext uri="{FF2B5EF4-FFF2-40B4-BE49-F238E27FC236}">
                <a16:creationId xmlns:a16="http://schemas.microsoft.com/office/drawing/2014/main" id="{87ED5833-2E89-3F29-B09B-360344B19D73}"/>
              </a:ext>
            </a:extLst>
          </p:cNvPr>
          <p:cNvSpPr>
            <a:spLocks noGrp="1" noRot="1" noChangeArrowheads="1"/>
          </p:cNvSpPr>
          <p:nvPr>
            <p:ph type="title"/>
          </p:nvPr>
        </p:nvSpPr>
        <p:spPr>
          <a:xfrm>
            <a:off x="563338" y="284453"/>
            <a:ext cx="4560584" cy="1128068"/>
          </a:xfrm>
        </p:spPr>
        <p:txBody>
          <a:bodyPr vert="horz" lIns="91440" tIns="45720" rIns="91440" bIns="45720" rtlCol="0" anchor="ctr">
            <a:normAutofit fontScale="90000"/>
          </a:bodyPr>
          <a:lstStyle/>
          <a:p>
            <a:pPr>
              <a:defRPr/>
            </a:pPr>
            <a:r>
              <a:rPr lang="en-US" altLang="en-US" sz="4000" b="1" dirty="0">
                <a:solidFill>
                  <a:srgbClr val="203E5F"/>
                </a:solidFill>
                <a:latin typeface="+mn-lt"/>
              </a:rPr>
              <a:t>3. Force-Field Analysis</a:t>
            </a:r>
          </a:p>
        </p:txBody>
      </p:sp>
      <p:sp>
        <p:nvSpPr>
          <p:cNvPr id="48133" name="Rectangle 4">
            <a:extLst>
              <a:ext uri="{FF2B5EF4-FFF2-40B4-BE49-F238E27FC236}">
                <a16:creationId xmlns:a16="http://schemas.microsoft.com/office/drawing/2014/main" id="{0E6CCB27-4A88-8874-5426-62032F33ADB1}"/>
              </a:ext>
            </a:extLst>
          </p:cNvPr>
          <p:cNvSpPr>
            <a:spLocks noChangeArrowheads="1"/>
          </p:cNvSpPr>
          <p:nvPr/>
        </p:nvSpPr>
        <p:spPr bwMode="auto">
          <a:xfrm>
            <a:off x="371373" y="1412521"/>
            <a:ext cx="5234491" cy="500937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Autofit/>
          </a:bodyPr>
          <a:lstStyle>
            <a:lvl1pPr marL="342900" indent="-342900">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1200150" indent="-28575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indent="-228600">
              <a:lnSpc>
                <a:spcPct val="90000"/>
              </a:lnSpc>
              <a:spcBef>
                <a:spcPct val="20000"/>
              </a:spcBef>
              <a:buClr>
                <a:schemeClr val="tx1"/>
              </a:buClr>
              <a:buSzPct val="100000"/>
              <a:buFont typeface="Arial" panose="020B0604020202020204" pitchFamily="34" charset="0"/>
              <a:buChar char="•"/>
            </a:pPr>
            <a:r>
              <a:rPr lang="en-US" altLang="ar-JO" sz="2400" dirty="0">
                <a:latin typeface="+mn-lt"/>
                <a:ea typeface="+mn-ea"/>
              </a:rPr>
              <a:t>Force-Field Analysis is a useful technique for evaluating the forces that support and oppose a proposed change. </a:t>
            </a:r>
          </a:p>
          <a:p>
            <a:pPr lvl="1" indent="-228600">
              <a:spcBef>
                <a:spcPct val="20000"/>
              </a:spcBef>
              <a:buClr>
                <a:schemeClr val="tx1"/>
              </a:buClr>
              <a:buFont typeface="Arial" panose="020B0604020202020204" pitchFamily="34" charset="0"/>
              <a:buChar char="•"/>
            </a:pPr>
            <a:r>
              <a:rPr lang="en-US" altLang="ar-JO" sz="2400" dirty="0">
                <a:latin typeface="+mn-lt"/>
                <a:ea typeface="+mn-ea"/>
              </a:rPr>
              <a:t>Three columns: </a:t>
            </a:r>
          </a:p>
          <a:p>
            <a:pPr lvl="2" indent="-228600">
              <a:spcBef>
                <a:spcPct val="20000"/>
              </a:spcBef>
              <a:buClr>
                <a:schemeClr val="tx1"/>
              </a:buClr>
              <a:buFont typeface="Arial" panose="020B0604020202020204" pitchFamily="34" charset="0"/>
              <a:buChar char="•"/>
            </a:pPr>
            <a:r>
              <a:rPr lang="en-US" altLang="ar-JO" sz="2400" dirty="0">
                <a:latin typeface="+mn-lt"/>
                <a:ea typeface="+mn-ea"/>
              </a:rPr>
              <a:t>Center: Problem to be addressed</a:t>
            </a:r>
          </a:p>
          <a:p>
            <a:pPr lvl="2" indent="-228600">
              <a:spcBef>
                <a:spcPct val="20000"/>
              </a:spcBef>
              <a:buClr>
                <a:schemeClr val="tx1"/>
              </a:buClr>
              <a:buFont typeface="Arial" panose="020B0604020202020204" pitchFamily="34" charset="0"/>
              <a:buChar char="•"/>
            </a:pPr>
            <a:r>
              <a:rPr lang="en-US" altLang="ar-JO" sz="2400" dirty="0">
                <a:latin typeface="+mn-lt"/>
                <a:ea typeface="+mn-ea"/>
              </a:rPr>
              <a:t>Left: Driving forces</a:t>
            </a:r>
          </a:p>
          <a:p>
            <a:pPr lvl="2" indent="-228600">
              <a:spcBef>
                <a:spcPct val="20000"/>
              </a:spcBef>
              <a:buClr>
                <a:schemeClr val="tx1"/>
              </a:buClr>
              <a:buFont typeface="Arial" panose="020B0604020202020204" pitchFamily="34" charset="0"/>
              <a:buChar char="•"/>
            </a:pPr>
            <a:r>
              <a:rPr lang="en-US" altLang="ar-JO" sz="2400" dirty="0">
                <a:latin typeface="+mn-lt"/>
                <a:ea typeface="+mn-ea"/>
              </a:rPr>
              <a:t>Right: Restraining forces</a:t>
            </a:r>
          </a:p>
          <a:p>
            <a:pPr lvl="1" indent="-228600">
              <a:spcBef>
                <a:spcPct val="20000"/>
              </a:spcBef>
              <a:buClr>
                <a:schemeClr val="tx1"/>
              </a:buClr>
              <a:buFont typeface="Arial" panose="020B0604020202020204" pitchFamily="34" charset="0"/>
              <a:buChar char="•"/>
            </a:pPr>
            <a:r>
              <a:rPr lang="en-US" altLang="ar-JO" sz="2400" dirty="0">
                <a:latin typeface="+mn-lt"/>
                <a:ea typeface="+mn-ea"/>
              </a:rPr>
              <a:t>Score each force (-1 to +4) and add them.</a:t>
            </a:r>
          </a:p>
        </p:txBody>
      </p:sp>
      <p:sp>
        <p:nvSpPr>
          <p:cNvPr id="2" name="Slide Number Placeholder 1">
            <a:extLst>
              <a:ext uri="{FF2B5EF4-FFF2-40B4-BE49-F238E27FC236}">
                <a16:creationId xmlns:a16="http://schemas.microsoft.com/office/drawing/2014/main" id="{FEF4251C-B7F3-F408-9FA3-E78058F3A054}"/>
              </a:ext>
            </a:extLst>
          </p:cNvPr>
          <p:cNvSpPr>
            <a:spLocks noGrp="1"/>
          </p:cNvSpPr>
          <p:nvPr>
            <p:ph type="sldNum" sz="quarter" idx="12"/>
          </p:nvPr>
        </p:nvSpPr>
        <p:spPr/>
        <p:txBody>
          <a:bodyPr/>
          <a:lstStyle/>
          <a:p>
            <a:fld id="{FDED41F8-FC0F-4085-8150-313B6CF05213}" type="slidenum">
              <a:rPr lang="en-US" smtClean="0"/>
              <a:t>43</a:t>
            </a:fld>
            <a:endParaRPr lang="en-US"/>
          </a:p>
        </p:txBody>
      </p:sp>
      <p:pic>
        <p:nvPicPr>
          <p:cNvPr id="16386" name="Picture 2" descr="Force Field Analysis - Analyzing the Pressures For and Against Change">
            <a:extLst>
              <a:ext uri="{FF2B5EF4-FFF2-40B4-BE49-F238E27FC236}">
                <a16:creationId xmlns:a16="http://schemas.microsoft.com/office/drawing/2014/main" id="{D6850832-CA90-DE77-2F71-DA61009C5A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7023" y="1412521"/>
            <a:ext cx="5942268" cy="47344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E4B89D6-F82C-B94D-DA3B-4A03176A4956}"/>
              </a:ext>
            </a:extLst>
          </p:cNvPr>
          <p:cNvPicPr>
            <a:picLocks noGrp="1" noChangeAspect="1"/>
          </p:cNvPicPr>
          <p:nvPr>
            <p:ph idx="1"/>
          </p:nvPr>
        </p:nvPicPr>
        <p:blipFill rotWithShape="1">
          <a:blip r:embed="rId2"/>
          <a:srcRect l="21522" t="-117" r="19492" b="11788"/>
          <a:stretch/>
        </p:blipFill>
        <p:spPr>
          <a:xfrm>
            <a:off x="2049640" y="100261"/>
            <a:ext cx="7421217" cy="625262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07913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9273" name="Rectangle 13927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0" name="Rectangle 2">
            <a:extLst>
              <a:ext uri="{FF2B5EF4-FFF2-40B4-BE49-F238E27FC236}">
                <a16:creationId xmlns:a16="http://schemas.microsoft.com/office/drawing/2014/main" id="{5E7CCBE3-02DD-BC8B-FF5F-3034CDE34E4A}"/>
              </a:ext>
            </a:extLst>
          </p:cNvPr>
          <p:cNvSpPr>
            <a:spLocks noGrp="1" noRot="1" noChangeArrowheads="1"/>
          </p:cNvSpPr>
          <p:nvPr>
            <p:ph type="title"/>
          </p:nvPr>
        </p:nvSpPr>
        <p:spPr>
          <a:xfrm>
            <a:off x="630936" y="639520"/>
            <a:ext cx="3429000" cy="1719072"/>
          </a:xfrm>
        </p:spPr>
        <p:txBody>
          <a:bodyPr vert="horz" lIns="91440" tIns="45720" rIns="91440" bIns="45720" rtlCol="0" anchor="b">
            <a:normAutofit/>
          </a:bodyPr>
          <a:lstStyle/>
          <a:p>
            <a:pPr>
              <a:defRPr/>
            </a:pPr>
            <a:r>
              <a:rPr lang="en-US" altLang="en-US" sz="5400" b="1" kern="1200">
                <a:solidFill>
                  <a:schemeClr val="tx1"/>
                </a:solidFill>
                <a:latin typeface="+mj-lt"/>
                <a:ea typeface="+mj-ea"/>
                <a:cs typeface="+mj-cs"/>
              </a:rPr>
              <a:t>4. TRIZ</a:t>
            </a:r>
          </a:p>
        </p:txBody>
      </p:sp>
      <p:sp>
        <p:nvSpPr>
          <p:cNvPr id="13927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268" name="Rectangle 4">
            <a:extLst>
              <a:ext uri="{FF2B5EF4-FFF2-40B4-BE49-F238E27FC236}">
                <a16:creationId xmlns:a16="http://schemas.microsoft.com/office/drawing/2014/main" id="{71C8E45D-F841-F12E-0C2E-13625977A7F5}"/>
              </a:ext>
            </a:extLst>
          </p:cNvPr>
          <p:cNvSpPr>
            <a:spLocks noChangeArrowheads="1"/>
          </p:cNvSpPr>
          <p:nvPr/>
        </p:nvSpPr>
        <p:spPr bwMode="auto">
          <a:xfrm>
            <a:off x="630936" y="2807208"/>
            <a:ext cx="3429000" cy="34107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indent="-228600">
              <a:lnSpc>
                <a:spcPct val="90000"/>
              </a:lnSpc>
              <a:spcBef>
                <a:spcPct val="20000"/>
              </a:spcBef>
              <a:buClrTx/>
              <a:buSzPct val="100000"/>
              <a:buFont typeface="Arial" panose="020B0604020202020204" pitchFamily="34" charset="0"/>
              <a:buChar char="•"/>
            </a:pPr>
            <a:r>
              <a:rPr lang="en-US" altLang="ar-JO" sz="2200">
                <a:latin typeface="+mn-lt"/>
                <a:ea typeface="+mn-ea"/>
              </a:rPr>
              <a:t>TRIZ</a:t>
            </a:r>
          </a:p>
          <a:p>
            <a:pPr lvl="1" indent="-228600">
              <a:lnSpc>
                <a:spcPct val="90000"/>
              </a:lnSpc>
              <a:spcBef>
                <a:spcPct val="20000"/>
              </a:spcBef>
              <a:buClrTx/>
              <a:buFont typeface="Arial" panose="020B0604020202020204" pitchFamily="34" charset="0"/>
              <a:buChar char="•"/>
            </a:pPr>
            <a:r>
              <a:rPr lang="en-US" altLang="ar-JO" sz="2200">
                <a:latin typeface="+mn-lt"/>
                <a:ea typeface="+mn-ea"/>
              </a:rPr>
              <a:t>A systematic approach designed to solve any technical problem. </a:t>
            </a:r>
          </a:p>
          <a:p>
            <a:pPr lvl="1" indent="-228600">
              <a:lnSpc>
                <a:spcPct val="90000"/>
              </a:lnSpc>
              <a:spcBef>
                <a:spcPct val="20000"/>
              </a:spcBef>
              <a:buClrTx/>
              <a:buFont typeface="Arial" panose="020B0604020202020204" pitchFamily="34" charset="0"/>
              <a:buChar char="•"/>
            </a:pPr>
            <a:r>
              <a:rPr lang="en-US" altLang="ar-JO" sz="2200">
                <a:latin typeface="+mn-lt"/>
                <a:ea typeface="+mn-ea"/>
              </a:rPr>
              <a:t>Relies on 40 principles and left-brained thinking to solve problems. </a:t>
            </a:r>
          </a:p>
        </p:txBody>
      </p:sp>
      <p:pic>
        <p:nvPicPr>
          <p:cNvPr id="17410" name="Picture 2" descr="TRIZ-the inventive problem solving - SlideBazaar Blog">
            <a:extLst>
              <a:ext uri="{FF2B5EF4-FFF2-40B4-BE49-F238E27FC236}">
                <a16:creationId xmlns:a16="http://schemas.microsoft.com/office/drawing/2014/main" id="{A133A1FB-A7B4-6D04-35C7-9C1E51BA0D1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2699"/>
            <a:ext cx="6903720" cy="483260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C931CB72-82B3-1809-AABF-B406220963D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FDED41F8-FC0F-4085-8150-313B6CF05213}" type="slidenum">
              <a:rPr lang="en-US" smtClean="0"/>
              <a:pPr>
                <a:spcAft>
                  <a:spcPts val="600"/>
                </a:spcAft>
              </a:pPr>
              <a:t>45</a:t>
            </a:fld>
            <a:endParaRPr 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50186" name="Rectangle 5018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8" name="Rectangle 5018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90" name="Rectangle 5018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92" name="Rectangle 5019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194" name="Freeform: Shape 5019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196" name="Rectangle 5019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0" name="Rectangle 2">
            <a:extLst>
              <a:ext uri="{FF2B5EF4-FFF2-40B4-BE49-F238E27FC236}">
                <a16:creationId xmlns:a16="http://schemas.microsoft.com/office/drawing/2014/main" id="{5E7CCBE3-02DD-BC8B-FF5F-3034CDE34E4A}"/>
              </a:ext>
            </a:extLst>
          </p:cNvPr>
          <p:cNvSpPr>
            <a:spLocks noGrp="1" noRot="1" noChangeArrowheads="1"/>
          </p:cNvSpPr>
          <p:nvPr>
            <p:ph type="title"/>
          </p:nvPr>
        </p:nvSpPr>
        <p:spPr>
          <a:xfrm>
            <a:off x="586478" y="1683756"/>
            <a:ext cx="3115265" cy="2396359"/>
          </a:xfrm>
        </p:spPr>
        <p:txBody>
          <a:bodyPr vert="horz" lIns="91440" tIns="45720" rIns="91440" bIns="45720" rtlCol="0" anchor="b">
            <a:normAutofit/>
          </a:bodyPr>
          <a:lstStyle/>
          <a:p>
            <a:pPr>
              <a:defRPr/>
            </a:pPr>
            <a:r>
              <a:rPr lang="en-US" altLang="en-US" sz="4000" b="1" kern="1200">
                <a:solidFill>
                  <a:srgbClr val="FFFFFF"/>
                </a:solidFill>
                <a:latin typeface="+mn-lt"/>
                <a:ea typeface="+mj-ea"/>
                <a:cs typeface="+mj-cs"/>
              </a:rPr>
              <a:t>TRIZ PRINCIPLES</a:t>
            </a:r>
          </a:p>
        </p:txBody>
      </p:sp>
      <p:sp>
        <p:nvSpPr>
          <p:cNvPr id="2" name="Slide Number Placeholder 1">
            <a:extLst>
              <a:ext uri="{FF2B5EF4-FFF2-40B4-BE49-F238E27FC236}">
                <a16:creationId xmlns:a16="http://schemas.microsoft.com/office/drawing/2014/main" id="{C931CB72-82B3-1809-AABF-B406220963D9}"/>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FDED41F8-FC0F-4085-8150-313B6CF05213}" type="slidenum">
              <a:rPr lang="en-US" sz="1100">
                <a:solidFill>
                  <a:schemeClr val="tx1">
                    <a:lumMod val="50000"/>
                    <a:lumOff val="50000"/>
                  </a:schemeClr>
                </a:solidFill>
              </a:rPr>
              <a:pPr>
                <a:spcAft>
                  <a:spcPts val="600"/>
                </a:spcAft>
              </a:pPr>
              <a:t>46</a:t>
            </a:fld>
            <a:endParaRPr lang="en-US" sz="1100">
              <a:solidFill>
                <a:schemeClr val="tx1">
                  <a:lumMod val="50000"/>
                  <a:lumOff val="50000"/>
                </a:schemeClr>
              </a:solidFill>
            </a:endParaRPr>
          </a:p>
        </p:txBody>
      </p:sp>
      <p:graphicFrame>
        <p:nvGraphicFramePr>
          <p:cNvPr id="50182" name="TextBox 3">
            <a:extLst>
              <a:ext uri="{FF2B5EF4-FFF2-40B4-BE49-F238E27FC236}">
                <a16:creationId xmlns:a16="http://schemas.microsoft.com/office/drawing/2014/main" id="{D3E07095-F420-37AD-4A31-DEFF99B5D862}"/>
              </a:ext>
            </a:extLst>
          </p:cNvPr>
          <p:cNvGraphicFramePr/>
          <p:nvPr>
            <p:extLst>
              <p:ext uri="{D42A27DB-BD31-4B8C-83A1-F6EECF244321}">
                <p14:modId xmlns:p14="http://schemas.microsoft.com/office/powerpoint/2010/main" val="189696515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37481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2695B-C0EC-EF9B-172C-436B78C2DDAB}"/>
              </a:ext>
            </a:extLst>
          </p:cNvPr>
          <p:cNvSpPr>
            <a:spLocks noGrp="1"/>
          </p:cNvSpPr>
          <p:nvPr>
            <p:ph type="title"/>
          </p:nvPr>
        </p:nvSpPr>
        <p:spPr>
          <a:xfrm>
            <a:off x="686834" y="1153572"/>
            <a:ext cx="3200400" cy="4461163"/>
          </a:xfrm>
        </p:spPr>
        <p:txBody>
          <a:bodyPr>
            <a:normAutofit/>
          </a:bodyPr>
          <a:lstStyle/>
          <a:p>
            <a:pPr algn="ctr"/>
            <a:r>
              <a:rPr lang="en-SA" dirty="0">
                <a:solidFill>
                  <a:srgbClr val="FFFFFF"/>
                </a:solidFill>
              </a:rPr>
              <a:t>TRIZ 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5C1B8D66-7552-A624-26E2-5E661D46488C}"/>
              </a:ext>
            </a:extLst>
          </p:cNvPr>
          <p:cNvPicPr>
            <a:picLocks noChangeAspect="1"/>
          </p:cNvPicPr>
          <p:nvPr/>
        </p:nvPicPr>
        <p:blipFill rotWithShape="1">
          <a:blip r:embed="rId2"/>
          <a:srcRect l="33608" r="1382"/>
          <a:stretch/>
        </p:blipFill>
        <p:spPr>
          <a:xfrm>
            <a:off x="4167272" y="0"/>
            <a:ext cx="7857714" cy="6858000"/>
          </a:xfrm>
          <a:prstGeom prst="rect">
            <a:avLst/>
          </a:prstGeom>
        </p:spPr>
      </p:pic>
      <p:sp>
        <p:nvSpPr>
          <p:cNvPr id="9" name="Content Placeholder 8">
            <a:extLst>
              <a:ext uri="{FF2B5EF4-FFF2-40B4-BE49-F238E27FC236}">
                <a16:creationId xmlns:a16="http://schemas.microsoft.com/office/drawing/2014/main" id="{2487E2A6-F019-C931-4E64-32F873ADAD00}"/>
              </a:ext>
            </a:extLst>
          </p:cNvPr>
          <p:cNvSpPr>
            <a:spLocks noGrp="1"/>
          </p:cNvSpPr>
          <p:nvPr>
            <p:ph idx="1"/>
          </p:nvPr>
        </p:nvSpPr>
        <p:spPr/>
        <p:txBody>
          <a:bodyPr/>
          <a:lstStyle/>
          <a:p>
            <a:endParaRPr lang="en-SA"/>
          </a:p>
        </p:txBody>
      </p:sp>
    </p:spTree>
    <p:extLst>
      <p:ext uri="{BB962C8B-B14F-4D97-AF65-F5344CB8AC3E}">
        <p14:creationId xmlns:p14="http://schemas.microsoft.com/office/powerpoint/2010/main" val="8886718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8" name="Rectangle 2">
            <a:extLst>
              <a:ext uri="{FF2B5EF4-FFF2-40B4-BE49-F238E27FC236}">
                <a16:creationId xmlns:a16="http://schemas.microsoft.com/office/drawing/2014/main" id="{E252E2CB-6CCB-767F-98FD-D22A779EC046}"/>
              </a:ext>
            </a:extLst>
          </p:cNvPr>
          <p:cNvSpPr>
            <a:spLocks noGrp="1" noRot="1" noChangeArrowheads="1"/>
          </p:cNvSpPr>
          <p:nvPr>
            <p:ph type="title"/>
          </p:nvPr>
        </p:nvSpPr>
        <p:spPr>
          <a:xfrm>
            <a:off x="2514600" y="239395"/>
            <a:ext cx="10515600" cy="1325563"/>
          </a:xfrm>
        </p:spPr>
        <p:txBody>
          <a:bodyPr/>
          <a:lstStyle/>
          <a:p>
            <a:pPr eaLnBrk="1" hangingPunct="1">
              <a:defRPr/>
            </a:pPr>
            <a:r>
              <a:rPr lang="en-US" altLang="en-US" b="1" dirty="0">
                <a:solidFill>
                  <a:srgbClr val="203E5F"/>
                </a:solidFill>
                <a:latin typeface="+mn-lt"/>
                <a:ea typeface="+mj-ea"/>
                <a:cs typeface="+mj-cs"/>
              </a:rPr>
              <a:t>5. Rapid Prototyping</a:t>
            </a:r>
          </a:p>
        </p:txBody>
      </p:sp>
      <p:sp>
        <p:nvSpPr>
          <p:cNvPr id="139268" name="Rectangle 4">
            <a:extLst>
              <a:ext uri="{FF2B5EF4-FFF2-40B4-BE49-F238E27FC236}">
                <a16:creationId xmlns:a16="http://schemas.microsoft.com/office/drawing/2014/main" id="{2FE1A653-34E6-CB44-795D-C6A37956C83C}"/>
              </a:ext>
            </a:extLst>
          </p:cNvPr>
          <p:cNvSpPr>
            <a:spLocks noChangeArrowheads="1"/>
          </p:cNvSpPr>
          <p:nvPr/>
        </p:nvSpPr>
        <p:spPr bwMode="auto">
          <a:xfrm>
            <a:off x="376658" y="2427288"/>
            <a:ext cx="6086227"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914400" indent="-45720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marL="0" indent="0" eaLnBrk="1" hangingPunct="1">
              <a:spcBef>
                <a:spcPct val="0"/>
              </a:spcBef>
              <a:buClrTx/>
              <a:buSzPct val="100000"/>
              <a:buNone/>
            </a:pPr>
            <a:r>
              <a:rPr lang="en-US" altLang="ar-JO" sz="3200" b="1" dirty="0">
                <a:latin typeface="Georgia" panose="02040502050405020303" pitchFamily="18" charset="0"/>
              </a:rPr>
              <a:t>Rapid Prototyping</a:t>
            </a:r>
            <a:r>
              <a:rPr lang="en-US" altLang="ar-JO" sz="3200" dirty="0">
                <a:latin typeface="Georgia" panose="02040502050405020303" pitchFamily="18" charset="0"/>
              </a:rPr>
              <a:t>:</a:t>
            </a:r>
            <a:r>
              <a:rPr lang="en-US" altLang="ar-JO" sz="3200" b="1" dirty="0">
                <a:latin typeface="Georgia" panose="02040502050405020303" pitchFamily="18" charset="0"/>
              </a:rPr>
              <a:t>  </a:t>
            </a:r>
            <a:r>
              <a:rPr lang="en-US" altLang="ar-JO" sz="3200" dirty="0">
                <a:latin typeface="Georgia" panose="02040502050405020303" pitchFamily="18" charset="0"/>
              </a:rPr>
              <a:t>Transforming an idea into an actual model that will point out flaws and lead to design improvements. </a:t>
            </a:r>
          </a:p>
        </p:txBody>
      </p:sp>
      <p:cxnSp>
        <p:nvCxnSpPr>
          <p:cNvPr id="3" name="Straight Connector 2">
            <a:extLst>
              <a:ext uri="{FF2B5EF4-FFF2-40B4-BE49-F238E27FC236}">
                <a16:creationId xmlns:a16="http://schemas.microsoft.com/office/drawing/2014/main" id="{9ED19D11-B282-144A-C568-40C7EA8CEA1B}"/>
              </a:ext>
            </a:extLst>
          </p:cNvPr>
          <p:cNvCxnSpPr/>
          <p:nvPr/>
        </p:nvCxnSpPr>
        <p:spPr>
          <a:xfrm>
            <a:off x="6248400" y="2133600"/>
            <a:ext cx="0" cy="4038600"/>
          </a:xfrm>
          <a:prstGeom prst="line">
            <a:avLst/>
          </a:prstGeom>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8B7605C9-7566-EE54-DA34-E5B4B6493BE0}"/>
              </a:ext>
            </a:extLst>
          </p:cNvPr>
          <p:cNvSpPr>
            <a:spLocks noGrp="1"/>
          </p:cNvSpPr>
          <p:nvPr>
            <p:ph type="sldNum" sz="quarter" idx="12"/>
          </p:nvPr>
        </p:nvSpPr>
        <p:spPr/>
        <p:txBody>
          <a:bodyPr/>
          <a:lstStyle/>
          <a:p>
            <a:fld id="{FDED41F8-FC0F-4085-8150-313B6CF05213}" type="slidenum">
              <a:rPr lang="en-US" smtClean="0"/>
              <a:t>48</a:t>
            </a:fld>
            <a:endParaRPr lang="en-US"/>
          </a:p>
        </p:txBody>
      </p:sp>
      <p:pic>
        <p:nvPicPr>
          <p:cNvPr id="18434" name="Picture 2" descr="What is Rapid Prototyping? Methods, Tools and Examples | Formlabs">
            <a:extLst>
              <a:ext uri="{FF2B5EF4-FFF2-40B4-BE49-F238E27FC236}">
                <a16:creationId xmlns:a16="http://schemas.microsoft.com/office/drawing/2014/main" id="{C9612B2C-A537-F1BE-3D8E-5E0D209CD1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2885" y="2160588"/>
            <a:ext cx="5348115" cy="37576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3" name="Rectangle 3">
            <a:extLst>
              <a:ext uri="{FF2B5EF4-FFF2-40B4-BE49-F238E27FC236}">
                <a16:creationId xmlns:a16="http://schemas.microsoft.com/office/drawing/2014/main" id="{FD22C244-6F04-7F13-11E2-B3DE9842B0A4}"/>
              </a:ext>
            </a:extLst>
          </p:cNvPr>
          <p:cNvSpPr>
            <a:spLocks noGrp="1" noChangeArrowheads="1"/>
          </p:cNvSpPr>
          <p:nvPr>
            <p:ph idx="1"/>
          </p:nvPr>
        </p:nvSpPr>
        <p:spPr>
          <a:xfrm>
            <a:off x="609600" y="2133600"/>
            <a:ext cx="6743700" cy="3840163"/>
          </a:xfrm>
        </p:spPr>
        <p:txBody>
          <a:bodyPr>
            <a:normAutofit lnSpcReduction="10000"/>
          </a:bodyPr>
          <a:lstStyle/>
          <a:p>
            <a:pPr marL="107950" indent="0">
              <a:buNone/>
            </a:pPr>
            <a:r>
              <a:rPr lang="en-US" altLang="ar-JO" sz="3600" b="1" dirty="0">
                <a:solidFill>
                  <a:srgbClr val="0070C0"/>
                </a:solidFill>
              </a:rPr>
              <a:t>1. Patent</a:t>
            </a:r>
            <a:r>
              <a:rPr lang="en-US" altLang="ar-JO" sz="3600" dirty="0">
                <a:solidFill>
                  <a:srgbClr val="0070C0"/>
                </a:solidFill>
              </a:rPr>
              <a:t>: </a:t>
            </a:r>
          </a:p>
          <a:p>
            <a:pPr marL="820738" lvl="1" indent="-457200"/>
            <a:r>
              <a:rPr lang="en-US" altLang="ar-JO" sz="3600" dirty="0"/>
              <a:t>A grant from an official body to the inventor of product, giving the exclusive right to make, use, or sell the invention for 20 years from the date of filing the patent application.  </a:t>
            </a:r>
          </a:p>
        </p:txBody>
      </p:sp>
      <p:sp>
        <p:nvSpPr>
          <p:cNvPr id="53252" name="Rectangle 2">
            <a:extLst>
              <a:ext uri="{FF2B5EF4-FFF2-40B4-BE49-F238E27FC236}">
                <a16:creationId xmlns:a16="http://schemas.microsoft.com/office/drawing/2014/main" id="{632BA260-35AF-F0B8-0716-533FCCB9650E}"/>
              </a:ext>
            </a:extLst>
          </p:cNvPr>
          <p:cNvSpPr>
            <a:spLocks noGrp="1" noRot="1" noChangeArrowheads="1"/>
          </p:cNvSpPr>
          <p:nvPr>
            <p:ph type="title"/>
          </p:nvPr>
        </p:nvSpPr>
        <p:spPr>
          <a:xfrm>
            <a:off x="2387600" y="349250"/>
            <a:ext cx="8229600" cy="1143000"/>
          </a:xfrm>
        </p:spPr>
        <p:txBody>
          <a:bodyPr>
            <a:normAutofit/>
          </a:bodyPr>
          <a:lstStyle/>
          <a:p>
            <a:pPr eaLnBrk="1" hangingPunct="1">
              <a:defRPr/>
            </a:pPr>
            <a:r>
              <a:rPr lang="en-US" altLang="en-US" sz="5400" b="1" dirty="0">
                <a:solidFill>
                  <a:srgbClr val="203E5F"/>
                </a:solidFill>
                <a:latin typeface="+mn-lt"/>
                <a:ea typeface="+mj-ea"/>
                <a:cs typeface="+mj-cs"/>
              </a:rPr>
              <a:t>Protecting Your Ideas</a:t>
            </a:r>
          </a:p>
        </p:txBody>
      </p:sp>
      <p:sp>
        <p:nvSpPr>
          <p:cNvPr id="3" name="Oval 2">
            <a:extLst>
              <a:ext uri="{FF2B5EF4-FFF2-40B4-BE49-F238E27FC236}">
                <a16:creationId xmlns:a16="http://schemas.microsoft.com/office/drawing/2014/main" id="{41BC7152-BEAA-C0A2-E9BF-A52A44288829}"/>
              </a:ext>
            </a:extLst>
          </p:cNvPr>
          <p:cNvSpPr/>
          <p:nvPr/>
        </p:nvSpPr>
        <p:spPr>
          <a:xfrm>
            <a:off x="10744200" y="3962400"/>
            <a:ext cx="990600" cy="914400"/>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A" dirty="0"/>
          </a:p>
        </p:txBody>
      </p:sp>
      <p:sp>
        <p:nvSpPr>
          <p:cNvPr id="2" name="Slide Number Placeholder 1">
            <a:extLst>
              <a:ext uri="{FF2B5EF4-FFF2-40B4-BE49-F238E27FC236}">
                <a16:creationId xmlns:a16="http://schemas.microsoft.com/office/drawing/2014/main" id="{9F1800BE-6D9B-8DF1-E802-85063D2C869A}"/>
              </a:ext>
            </a:extLst>
          </p:cNvPr>
          <p:cNvSpPr>
            <a:spLocks noGrp="1"/>
          </p:cNvSpPr>
          <p:nvPr>
            <p:ph type="sldNum" sz="quarter" idx="12"/>
          </p:nvPr>
        </p:nvSpPr>
        <p:spPr/>
        <p:txBody>
          <a:bodyPr/>
          <a:lstStyle/>
          <a:p>
            <a:fld id="{FDED41F8-FC0F-4085-8150-313B6CF05213}" type="slidenum">
              <a:rPr lang="en-US" smtClean="0"/>
              <a:t>49</a:t>
            </a:fld>
            <a:endParaRPr lang="en-US"/>
          </a:p>
        </p:txBody>
      </p:sp>
      <p:pic>
        <p:nvPicPr>
          <p:cNvPr id="19458" name="Picture 2" descr="Show Your Work: What Is “Patent Marking” and Why Is It Important? -  Dobrusin Law">
            <a:extLst>
              <a:ext uri="{FF2B5EF4-FFF2-40B4-BE49-F238E27FC236}">
                <a16:creationId xmlns:a16="http://schemas.microsoft.com/office/drawing/2014/main" id="{5A7210B8-D8F6-6258-34F0-5AF211A302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300" y="1993900"/>
            <a:ext cx="5003800" cy="39798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435" name="Rectangle 3">
            <a:extLst>
              <a:ext uri="{FF2B5EF4-FFF2-40B4-BE49-F238E27FC236}">
                <a16:creationId xmlns:a16="http://schemas.microsoft.com/office/drawing/2014/main" id="{A036049B-9F4D-1627-9786-D834E5F15AAB}"/>
              </a:ext>
            </a:extLst>
          </p:cNvPr>
          <p:cNvSpPr>
            <a:spLocks noGrp="1" noChangeArrowheads="1"/>
          </p:cNvSpPr>
          <p:nvPr>
            <p:ph idx="1"/>
          </p:nvPr>
        </p:nvSpPr>
        <p:spPr>
          <a:xfrm>
            <a:off x="1473200" y="1816100"/>
            <a:ext cx="8890000" cy="4297680"/>
          </a:xfrm>
        </p:spPr>
        <p:txBody>
          <a:bodyPr>
            <a:normAutofit fontScale="77500" lnSpcReduction="20000"/>
          </a:bodyPr>
          <a:lstStyle/>
          <a:p>
            <a:pPr marL="0" indent="0" eaLnBrk="1" hangingPunct="1">
              <a:lnSpc>
                <a:spcPct val="120000"/>
              </a:lnSpc>
              <a:spcBef>
                <a:spcPct val="60000"/>
              </a:spcBef>
              <a:buNone/>
            </a:pPr>
            <a:r>
              <a:rPr lang="en-US" altLang="ar-JO" sz="3900" b="1" dirty="0">
                <a:solidFill>
                  <a:srgbClr val="0070C0"/>
                </a:solidFill>
              </a:rPr>
              <a:t>2. Trademark: </a:t>
            </a:r>
            <a:r>
              <a:rPr lang="en-US" altLang="ar-JO" sz="3000" dirty="0"/>
              <a:t>any distinctive word, symbol, design, name, logo, slogan, or trade dress a company uses to identify the origin of a product or to distinguish it from other goods on the market.  </a:t>
            </a:r>
            <a:endParaRPr lang="en-US" altLang="ar-JO" sz="2600" dirty="0"/>
          </a:p>
          <a:p>
            <a:pPr marL="0" indent="0" eaLnBrk="1" hangingPunct="1">
              <a:lnSpc>
                <a:spcPct val="120000"/>
              </a:lnSpc>
              <a:spcBef>
                <a:spcPct val="60000"/>
              </a:spcBef>
              <a:buNone/>
            </a:pPr>
            <a:r>
              <a:rPr lang="en-US" altLang="ar-JO" sz="3900" b="1" dirty="0">
                <a:solidFill>
                  <a:srgbClr val="0070C0"/>
                </a:solidFill>
              </a:rPr>
              <a:t>3. Service mark: </a:t>
            </a:r>
            <a:r>
              <a:rPr lang="en-US" altLang="ar-JO" sz="3100" dirty="0"/>
              <a:t>the same as a trademark except that it identifies the source of a service rather than a product.</a:t>
            </a:r>
          </a:p>
          <a:p>
            <a:pPr marL="0" indent="0">
              <a:lnSpc>
                <a:spcPct val="120000"/>
              </a:lnSpc>
              <a:spcBef>
                <a:spcPct val="60000"/>
              </a:spcBef>
              <a:buNone/>
            </a:pPr>
            <a:r>
              <a:rPr lang="en-US" altLang="ar-JO" sz="3900" b="1" dirty="0">
                <a:solidFill>
                  <a:srgbClr val="0070C0"/>
                </a:solidFill>
              </a:rPr>
              <a:t>4. Copyright</a:t>
            </a:r>
            <a:r>
              <a:rPr lang="en-US" altLang="ar-JO" sz="3100" dirty="0"/>
              <a:t>: an exclusive right that protects the creators of original works of authorship such as literary, dramatic, musical, and artistic works. Copyrighted material is denoted by the symbol ©.  </a:t>
            </a:r>
          </a:p>
          <a:p>
            <a:pPr marL="0" indent="0" eaLnBrk="1" hangingPunct="1">
              <a:lnSpc>
                <a:spcPct val="120000"/>
              </a:lnSpc>
              <a:spcBef>
                <a:spcPct val="60000"/>
              </a:spcBef>
              <a:buNone/>
            </a:pPr>
            <a:endParaRPr lang="en-US" altLang="ar-JO" dirty="0"/>
          </a:p>
        </p:txBody>
      </p:sp>
      <p:sp>
        <p:nvSpPr>
          <p:cNvPr id="56324" name="Rectangle 2">
            <a:extLst>
              <a:ext uri="{FF2B5EF4-FFF2-40B4-BE49-F238E27FC236}">
                <a16:creationId xmlns:a16="http://schemas.microsoft.com/office/drawing/2014/main" id="{0E7F3B25-914D-BD18-EFE9-F6F878437C59}"/>
              </a:ext>
            </a:extLst>
          </p:cNvPr>
          <p:cNvSpPr>
            <a:spLocks noGrp="1" noRot="1" noChangeArrowheads="1"/>
          </p:cNvSpPr>
          <p:nvPr>
            <p:ph type="title"/>
          </p:nvPr>
        </p:nvSpPr>
        <p:spPr>
          <a:xfrm>
            <a:off x="2819400" y="228600"/>
            <a:ext cx="8229600" cy="1143000"/>
          </a:xfrm>
        </p:spPr>
        <p:txBody>
          <a:bodyPr/>
          <a:lstStyle/>
          <a:p>
            <a:pPr eaLnBrk="1" hangingPunct="1">
              <a:defRPr/>
            </a:pPr>
            <a:r>
              <a:rPr lang="en-US" altLang="en-US" b="1" dirty="0">
                <a:solidFill>
                  <a:srgbClr val="203E5F"/>
                </a:solidFill>
                <a:latin typeface="+mn-lt"/>
                <a:ea typeface="+mj-ea"/>
                <a:cs typeface="+mj-cs"/>
              </a:rPr>
              <a:t>Protecting Your Ideas</a:t>
            </a:r>
          </a:p>
        </p:txBody>
      </p:sp>
      <p:sp>
        <p:nvSpPr>
          <p:cNvPr id="2" name="Slide Number Placeholder 1">
            <a:extLst>
              <a:ext uri="{FF2B5EF4-FFF2-40B4-BE49-F238E27FC236}">
                <a16:creationId xmlns:a16="http://schemas.microsoft.com/office/drawing/2014/main" id="{2BA858A8-D01D-A6A7-21C4-E5BC7C8A0C35}"/>
              </a:ext>
            </a:extLst>
          </p:cNvPr>
          <p:cNvSpPr>
            <a:spLocks noGrp="1"/>
          </p:cNvSpPr>
          <p:nvPr>
            <p:ph type="sldNum" sz="quarter" idx="12"/>
          </p:nvPr>
        </p:nvSpPr>
        <p:spPr/>
        <p:txBody>
          <a:bodyPr/>
          <a:lstStyle/>
          <a:p>
            <a:fld id="{FDED41F8-FC0F-4085-8150-313B6CF05213}" type="slidenum">
              <a:rPr lang="en-US" smtClean="0"/>
              <a:t>50</a:t>
            </a:fld>
            <a:endParaRPr 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8" name="Rectangle 2">
            <a:extLst>
              <a:ext uri="{FF2B5EF4-FFF2-40B4-BE49-F238E27FC236}">
                <a16:creationId xmlns:a16="http://schemas.microsoft.com/office/drawing/2014/main" id="{49A77B6A-5401-8C0C-08BD-90977B934223}"/>
              </a:ext>
            </a:extLst>
          </p:cNvPr>
          <p:cNvSpPr>
            <a:spLocks noGrp="1" noRot="1" noChangeArrowheads="1"/>
          </p:cNvSpPr>
          <p:nvPr>
            <p:ph type="title"/>
          </p:nvPr>
        </p:nvSpPr>
        <p:spPr>
          <a:xfrm>
            <a:off x="1447800" y="442912"/>
            <a:ext cx="9372600" cy="838200"/>
          </a:xfrm>
          <a:solidFill>
            <a:srgbClr val="0A1F61"/>
          </a:solidFill>
        </p:spPr>
        <p:txBody>
          <a:bodyPr>
            <a:normAutofit/>
          </a:bodyPr>
          <a:lstStyle/>
          <a:p>
            <a:pPr eaLnBrk="1" hangingPunct="1">
              <a:defRPr/>
            </a:pPr>
            <a:r>
              <a:rPr lang="en-US" altLang="en-US" sz="3200" b="1" dirty="0">
                <a:solidFill>
                  <a:schemeClr val="bg1"/>
                </a:solidFill>
              </a:rPr>
              <a:t>Characteristics of Patents, Trademarks, and Copyrights</a:t>
            </a:r>
          </a:p>
        </p:txBody>
      </p:sp>
      <p:pic>
        <p:nvPicPr>
          <p:cNvPr id="131077" name="Picture 2">
            <a:extLst>
              <a:ext uri="{FF2B5EF4-FFF2-40B4-BE49-F238E27FC236}">
                <a16:creationId xmlns:a16="http://schemas.microsoft.com/office/drawing/2014/main" id="{FB346582-77B2-EBC7-A136-E11377C9D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357312"/>
            <a:ext cx="9448800"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1A6DA10B-67CA-E5FD-EB7D-6B0FEB1B8AE7}"/>
              </a:ext>
            </a:extLst>
          </p:cNvPr>
          <p:cNvSpPr>
            <a:spLocks noGrp="1"/>
          </p:cNvSpPr>
          <p:nvPr>
            <p:ph type="sldNum" sz="quarter" idx="12"/>
          </p:nvPr>
        </p:nvSpPr>
        <p:spPr/>
        <p:txBody>
          <a:bodyPr/>
          <a:lstStyle/>
          <a:p>
            <a:fld id="{FDED41F8-FC0F-4085-8150-313B6CF05213}" type="slidenum">
              <a:rPr lang="en-US" smtClean="0"/>
              <a:t>51</a:t>
            </a:fld>
            <a:endParaRPr 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a:extLst>
              <a:ext uri="{FF2B5EF4-FFF2-40B4-BE49-F238E27FC236}">
                <a16:creationId xmlns:a16="http://schemas.microsoft.com/office/drawing/2014/main" id="{C20C837B-1E53-6F8D-E86F-E2382B19ECFE}"/>
              </a:ext>
            </a:extLst>
          </p:cNvPr>
          <p:cNvSpPr>
            <a:spLocks noGrp="1" noChangeArrowheads="1"/>
          </p:cNvSpPr>
          <p:nvPr>
            <p:ph idx="1"/>
          </p:nvPr>
        </p:nvSpPr>
        <p:spPr>
          <a:xfrm>
            <a:off x="1981200" y="1676401"/>
            <a:ext cx="8458200" cy="4575175"/>
          </a:xfrm>
        </p:spPr>
        <p:txBody>
          <a:bodyPr>
            <a:normAutofit/>
          </a:bodyPr>
          <a:lstStyle/>
          <a:p>
            <a:pPr marL="457200" indent="-347663">
              <a:spcBef>
                <a:spcPts val="0"/>
              </a:spcBef>
              <a:defRPr/>
            </a:pPr>
            <a:r>
              <a:rPr lang="en-US" altLang="en-US" dirty="0">
                <a:ea typeface="+mn-ea"/>
                <a:cs typeface="+mn-cs"/>
              </a:rPr>
              <a:t>The creative process is a tenant of the entrepreneurial experience. </a:t>
            </a:r>
          </a:p>
          <a:p>
            <a:pPr marL="457200" indent="-347663">
              <a:spcBef>
                <a:spcPts val="0"/>
              </a:spcBef>
              <a:defRPr/>
            </a:pPr>
            <a:r>
              <a:rPr lang="en-US" altLang="en-US" dirty="0">
                <a:ea typeface="+mn-ea"/>
                <a:cs typeface="+mn-cs"/>
              </a:rPr>
              <a:t>Success, and even survival itself, requires entrepreneurs to tap their creativity. </a:t>
            </a:r>
          </a:p>
          <a:p>
            <a:pPr marL="457200" indent="-347663">
              <a:spcBef>
                <a:spcPts val="0"/>
              </a:spcBef>
              <a:defRPr/>
            </a:pPr>
            <a:r>
              <a:rPr lang="en-US" altLang="en-US" dirty="0">
                <a:ea typeface="+mn-ea"/>
                <a:cs typeface="+mn-cs"/>
              </a:rPr>
              <a:t>The seven steps of the creative process transform an idea into a business reality. </a:t>
            </a:r>
          </a:p>
          <a:p>
            <a:pPr marL="457200" indent="-347663">
              <a:spcBef>
                <a:spcPts val="0"/>
              </a:spcBef>
              <a:defRPr/>
            </a:pPr>
            <a:r>
              <a:rPr lang="en-US" altLang="en-US" dirty="0">
                <a:ea typeface="+mn-ea"/>
                <a:cs typeface="+mn-cs"/>
              </a:rPr>
              <a:t>Creativity results in value, and value provides a competitive advantage. </a:t>
            </a:r>
          </a:p>
          <a:p>
            <a:pPr marL="457200" indent="-347663">
              <a:spcBef>
                <a:spcPts val="0"/>
              </a:spcBef>
              <a:defRPr/>
            </a:pPr>
            <a:r>
              <a:rPr lang="en-US" altLang="en-US" dirty="0">
                <a:ea typeface="+mn-ea"/>
                <a:cs typeface="+mn-cs"/>
              </a:rPr>
              <a:t>Entrepreneurs protect their creative ideas with patents, trademarks, service marks, and copyrights to sustain a competitive edge. </a:t>
            </a:r>
          </a:p>
        </p:txBody>
      </p:sp>
      <p:sp>
        <p:nvSpPr>
          <p:cNvPr id="61442" name="Rectangle 2">
            <a:extLst>
              <a:ext uri="{FF2B5EF4-FFF2-40B4-BE49-F238E27FC236}">
                <a16:creationId xmlns:a16="http://schemas.microsoft.com/office/drawing/2014/main" id="{D124600B-4F1B-EADF-9620-3A6DC94B0451}"/>
              </a:ext>
            </a:extLst>
          </p:cNvPr>
          <p:cNvSpPr>
            <a:spLocks noGrp="1" noRot="1" noChangeArrowheads="1"/>
          </p:cNvSpPr>
          <p:nvPr>
            <p:ph type="title"/>
          </p:nvPr>
        </p:nvSpPr>
        <p:spPr>
          <a:xfrm>
            <a:off x="2514600" y="304800"/>
            <a:ext cx="8229600" cy="1143000"/>
          </a:xfrm>
        </p:spPr>
        <p:txBody>
          <a:bodyPr/>
          <a:lstStyle/>
          <a:p>
            <a:pPr eaLnBrk="1" hangingPunct="1">
              <a:defRPr/>
            </a:pPr>
            <a:r>
              <a:rPr lang="en-US" altLang="en-US" b="1" dirty="0">
                <a:solidFill>
                  <a:srgbClr val="203E5F"/>
                </a:solidFill>
                <a:latin typeface="+mn-lt"/>
                <a:ea typeface="+mj-ea"/>
                <a:cs typeface="+mj-cs"/>
              </a:rPr>
              <a:t>Conclusion</a:t>
            </a:r>
          </a:p>
        </p:txBody>
      </p:sp>
      <p:sp>
        <p:nvSpPr>
          <p:cNvPr id="133124" name="Slide Number Placeholder 3">
            <a:extLst>
              <a:ext uri="{FF2B5EF4-FFF2-40B4-BE49-F238E27FC236}">
                <a16:creationId xmlns:a16="http://schemas.microsoft.com/office/drawing/2014/main" id="{66EC4F06-5CEF-ED38-C7CA-37C6DB82F744}"/>
              </a:ext>
            </a:extLst>
          </p:cNvPr>
          <p:cNvSpPr txBox="1">
            <a:spLocks noGrp="1"/>
          </p:cNvSpPr>
          <p:nvPr/>
        </p:nvSpPr>
        <p:spPr bwMode="auto">
          <a:xfrm>
            <a:off x="8504238" y="6338888"/>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ea typeface="MS PGothic" panose="020B0600070205080204" pitchFamily="34" charset="-128"/>
              </a:defRPr>
            </a:lvl1pPr>
            <a:lvl2pPr marL="37931725" indent="-37474525">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MS PGothic" panose="020B0600070205080204" pitchFamily="34" charset="-128"/>
              </a:defRPr>
            </a:lvl2pPr>
            <a:lvl3pPr marL="858838"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ea typeface="MS PGothic" panose="020B0600070205080204" pitchFamily="34" charset="-128"/>
              </a:defRPr>
            </a:lvl3pPr>
            <a:lvl4pPr marL="11430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ea typeface="MS PGothic" panose="020B0600070205080204" pitchFamily="34" charset="-128"/>
              </a:defRPr>
            </a:lvl4pPr>
            <a:lvl5pPr marL="13716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5pPr>
            <a:lvl6pPr marL="1828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6pPr>
            <a:lvl7pPr marL="2286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7pPr>
            <a:lvl8pPr marL="2743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8pPr>
            <a:lvl9pPr marL="32004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ea typeface="MS PGothic" panose="020B0600070205080204" pitchFamily="34" charset="-128"/>
              </a:defRPr>
            </a:lvl9pPr>
          </a:lstStyle>
          <a:p>
            <a:pPr algn="r" eaLnBrk="1" hangingPunct="1">
              <a:spcBef>
                <a:spcPct val="0"/>
              </a:spcBef>
              <a:buClrTx/>
              <a:buSzTx/>
              <a:buFontTx/>
              <a:buNone/>
            </a:pPr>
            <a:r>
              <a:rPr lang="en-US" altLang="ar-JO" sz="1000">
                <a:latin typeface="Garamond" panose="02020404030301010803" pitchFamily="18" charset="0"/>
              </a:rPr>
              <a:t>3 - </a:t>
            </a:r>
            <a:fld id="{79EF22EE-0706-FD42-94EF-A1138586517E}" type="slidenum">
              <a:rPr lang="en-US" altLang="ar-JO" sz="1000">
                <a:latin typeface="Garamond" panose="02020404030301010803" pitchFamily="18" charset="0"/>
              </a:rPr>
              <a:pPr algn="r" eaLnBrk="1" hangingPunct="1">
                <a:spcBef>
                  <a:spcPct val="0"/>
                </a:spcBef>
                <a:buClrTx/>
                <a:buSzTx/>
                <a:buFontTx/>
                <a:buNone/>
              </a:pPr>
              <a:t>52</a:t>
            </a:fld>
            <a:endParaRPr lang="en-US" altLang="ar-JO" sz="1000">
              <a:latin typeface="Garamond" panose="02020404030301010803" pitchFamily="18" charset="0"/>
            </a:endParaRPr>
          </a:p>
        </p:txBody>
      </p:sp>
      <p:sp>
        <p:nvSpPr>
          <p:cNvPr id="2" name="Slide Number Placeholder 1">
            <a:extLst>
              <a:ext uri="{FF2B5EF4-FFF2-40B4-BE49-F238E27FC236}">
                <a16:creationId xmlns:a16="http://schemas.microsoft.com/office/drawing/2014/main" id="{3CC9B3AA-804F-FFA9-EEB2-E49E2BAD822F}"/>
              </a:ext>
            </a:extLst>
          </p:cNvPr>
          <p:cNvSpPr>
            <a:spLocks noGrp="1"/>
          </p:cNvSpPr>
          <p:nvPr>
            <p:ph type="sldNum" sz="quarter" idx="12"/>
          </p:nvPr>
        </p:nvSpPr>
        <p:spPr/>
        <p:txBody>
          <a:bodyPr/>
          <a:lstStyle/>
          <a:p>
            <a:fld id="{FDED41F8-FC0F-4085-8150-313B6CF05213}" type="slidenum">
              <a:rPr lang="en-US" smtClean="0"/>
              <a:t>52</a:t>
            </a:fld>
            <a:endParaRPr lang="en-US"/>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F624F56-634F-4069-B3A5-C4045556D0EB}"/>
              </a:ext>
            </a:extLst>
          </p:cNvPr>
          <p:cNvPicPr>
            <a:picLocks noChangeAspect="1"/>
          </p:cNvPicPr>
          <p:nvPr/>
        </p:nvPicPr>
        <p:blipFill>
          <a:blip r:embed="rId2"/>
          <a:stretch>
            <a:fillRect/>
          </a:stretch>
        </p:blipFill>
        <p:spPr>
          <a:xfrm>
            <a:off x="2212511" y="755672"/>
            <a:ext cx="7766977" cy="5346655"/>
          </a:xfrm>
          <a:prstGeom prst="rect">
            <a:avLst/>
          </a:prstGeom>
        </p:spPr>
      </p:pic>
      <p:sp>
        <p:nvSpPr>
          <p:cNvPr id="3" name="Moon 2">
            <a:extLst>
              <a:ext uri="{FF2B5EF4-FFF2-40B4-BE49-F238E27FC236}">
                <a16:creationId xmlns:a16="http://schemas.microsoft.com/office/drawing/2014/main" id="{266C8F2C-FAB8-44D1-AC6E-C63F9EAA2B73}"/>
              </a:ext>
            </a:extLst>
          </p:cNvPr>
          <p:cNvSpPr/>
          <p:nvPr/>
        </p:nvSpPr>
        <p:spPr>
          <a:xfrm rot="19775027">
            <a:off x="2353542" y="2941769"/>
            <a:ext cx="1027827" cy="2824229"/>
          </a:xfrm>
          <a:prstGeom prst="moon">
            <a:avLst>
              <a:gd name="adj" fmla="val 34449"/>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528C407D-92B4-D459-91A4-BDC883C71453}"/>
              </a:ext>
            </a:extLst>
          </p:cNvPr>
          <p:cNvSpPr>
            <a:spLocks noGrp="1"/>
          </p:cNvSpPr>
          <p:nvPr>
            <p:ph type="sldNum" sz="quarter" idx="12"/>
          </p:nvPr>
        </p:nvSpPr>
        <p:spPr/>
        <p:txBody>
          <a:bodyPr/>
          <a:lstStyle/>
          <a:p>
            <a:fld id="{FDED41F8-FC0F-4085-8150-313B6CF05213}" type="slidenum">
              <a:rPr lang="en-US" smtClean="0"/>
              <a:t>53</a:t>
            </a:fld>
            <a:endParaRPr lang="en-US"/>
          </a:p>
        </p:txBody>
      </p:sp>
    </p:spTree>
    <p:extLst>
      <p:ext uri="{BB962C8B-B14F-4D97-AF65-F5344CB8AC3E}">
        <p14:creationId xmlns:p14="http://schemas.microsoft.com/office/powerpoint/2010/main" val="26006630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A68732-407A-4951-8045-DE02CDC33B46}"/>
</file>

<file path=customXml/itemProps2.xml><?xml version="1.0" encoding="utf-8"?>
<ds:datastoreItem xmlns:ds="http://schemas.openxmlformats.org/officeDocument/2006/customXml" ds:itemID="{0498AFB0-ACE3-49E8-A739-5A56F928BE5C}"/>
</file>

<file path=docProps/app.xml><?xml version="1.0" encoding="utf-8"?>
<Properties xmlns="http://schemas.openxmlformats.org/officeDocument/2006/extended-properties" xmlns:vt="http://schemas.openxmlformats.org/officeDocument/2006/docPropsVTypes">
  <TotalTime>951</TotalTime>
  <Words>2326</Words>
  <Application>Microsoft Macintosh PowerPoint</Application>
  <PresentationFormat>Widescreen</PresentationFormat>
  <Paragraphs>352</Paragraphs>
  <Slides>53</Slides>
  <Notes>32</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53</vt:i4>
      </vt:variant>
    </vt:vector>
  </HeadingPairs>
  <TitlesOfParts>
    <vt:vector size="65" baseType="lpstr">
      <vt:lpstr>APPLE CHANCERY</vt:lpstr>
      <vt:lpstr>Arial</vt:lpstr>
      <vt:lpstr>Arial Black</vt:lpstr>
      <vt:lpstr>Calibri</vt:lpstr>
      <vt:lpstr>David</vt:lpstr>
      <vt:lpstr>Garamond</vt:lpstr>
      <vt:lpstr>Georgia</vt:lpstr>
      <vt:lpstr>henderson-bcg-sans</vt:lpstr>
      <vt:lpstr>Tajawal Medium</vt:lpstr>
      <vt:lpstr>TimesLTStd</vt:lpstr>
      <vt:lpstr>Wingdings</vt:lpstr>
      <vt:lpstr>Office Theme</vt:lpstr>
      <vt:lpstr>PowerPoint Presentation</vt:lpstr>
      <vt:lpstr>PowerPoint Presentation</vt:lpstr>
      <vt:lpstr>PowerPoint Presentation</vt:lpstr>
      <vt:lpstr>PowerPoint Presentation</vt:lpstr>
      <vt:lpstr>PowerPoint Presentation</vt:lpstr>
      <vt:lpstr> Creativity and Innovation  </vt:lpstr>
      <vt:lpstr>PowerPoint Presentation</vt:lpstr>
      <vt:lpstr>Failure: Part of the Creative Process!</vt:lpstr>
      <vt:lpstr>EVEN BIG COMPANIES FAIL</vt:lpstr>
      <vt:lpstr>Creativity:  Essential to Survival</vt:lpstr>
      <vt:lpstr>Right-Brained, Creative Thinkers</vt:lpstr>
      <vt:lpstr>Right-Brained, Creative Thinkers</vt:lpstr>
      <vt:lpstr>Left-Brained or Right-Brained?</vt:lpstr>
      <vt:lpstr>Barriers to Creativity</vt:lpstr>
      <vt:lpstr>Spurring the Imagination</vt:lpstr>
      <vt:lpstr>Spurring the Imagination (continue)</vt:lpstr>
      <vt:lpstr>Spurring the Imagination</vt:lpstr>
      <vt:lpstr>Enhancing Organizational Creativity</vt:lpstr>
      <vt:lpstr>PowerPoint Presentation</vt:lpstr>
      <vt:lpstr>PowerPoint Presentation</vt:lpstr>
      <vt:lpstr>Enhancing Organizational Creativity</vt:lpstr>
      <vt:lpstr>Enhancing Organizational Creativity</vt:lpstr>
      <vt:lpstr>PowerPoint Presentation</vt:lpstr>
      <vt:lpstr>Enhancing Individual Creativity</vt:lpstr>
      <vt:lpstr>Enhancing Individual Creativity</vt:lpstr>
      <vt:lpstr>The Creative Process</vt:lpstr>
      <vt:lpstr>The Creative Process</vt:lpstr>
      <vt:lpstr>Preparation</vt:lpstr>
      <vt:lpstr>The Creative Process</vt:lpstr>
      <vt:lpstr>Transformation</vt:lpstr>
      <vt:lpstr>Transformation</vt:lpstr>
      <vt:lpstr>The Creative Process</vt:lpstr>
      <vt:lpstr>Incubation</vt:lpstr>
      <vt:lpstr>The Creative Process</vt:lpstr>
      <vt:lpstr>Verification</vt:lpstr>
      <vt:lpstr>Techniques for Improving the Creative Process</vt:lpstr>
      <vt:lpstr>1. Brainstorming</vt:lpstr>
      <vt:lpstr>PowerPoint Presentation</vt:lpstr>
      <vt:lpstr>Brainstorming Guidelines</vt:lpstr>
      <vt:lpstr>2. Mind-Mapping  </vt:lpstr>
      <vt:lpstr>PowerPoint Presentation</vt:lpstr>
      <vt:lpstr>The Mind-Mapping Process</vt:lpstr>
      <vt:lpstr>3. Force-Field Analysis</vt:lpstr>
      <vt:lpstr>PowerPoint Presentation</vt:lpstr>
      <vt:lpstr>4. TRIZ</vt:lpstr>
      <vt:lpstr>TRIZ PRINCIPLES</vt:lpstr>
      <vt:lpstr>TRIZ EXAMPLE</vt:lpstr>
      <vt:lpstr>5. Rapid Prototyping</vt:lpstr>
      <vt:lpstr>Protecting Your Ideas</vt:lpstr>
      <vt:lpstr>Protecting Your Ideas</vt:lpstr>
      <vt:lpstr>Characteristics of Patents, Trademarks, and Copyrights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Thana Azizi</cp:lastModifiedBy>
  <cp:revision>84</cp:revision>
  <dcterms:created xsi:type="dcterms:W3CDTF">2023-04-29T09:08:00Z</dcterms:created>
  <dcterms:modified xsi:type="dcterms:W3CDTF">2024-05-13T07:43:18Z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ies>
</file>