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303" r:id="rId5"/>
    <p:sldId id="271" r:id="rId6"/>
    <p:sldId id="501" r:id="rId7"/>
    <p:sldId id="555" r:id="rId8"/>
    <p:sldId id="572" r:id="rId9"/>
    <p:sldId id="573" r:id="rId10"/>
    <p:sldId id="567" r:id="rId11"/>
    <p:sldId id="574" r:id="rId12"/>
    <p:sldId id="575" r:id="rId13"/>
    <p:sldId id="568" r:id="rId14"/>
    <p:sldId id="569" r:id="rId15"/>
    <p:sldId id="570" r:id="rId16"/>
    <p:sldId id="526" r:id="rId17"/>
    <p:sldId id="539" r:id="rId18"/>
    <p:sldId id="513" r:id="rId19"/>
    <p:sldId id="525" r:id="rId20"/>
    <p:sldId id="541" r:id="rId21"/>
    <p:sldId id="519" r:id="rId22"/>
    <p:sldId id="529" r:id="rId23"/>
    <p:sldId id="530" r:id="rId24"/>
    <p:sldId id="531" r:id="rId25"/>
    <p:sldId id="544" r:id="rId26"/>
    <p:sldId id="548" r:id="rId27"/>
    <p:sldId id="566" r:id="rId28"/>
    <p:sldId id="549" r:id="rId29"/>
    <p:sldId id="550" r:id="rId30"/>
    <p:sldId id="545" r:id="rId31"/>
    <p:sldId id="564" r:id="rId32"/>
    <p:sldId id="546" r:id="rId33"/>
    <p:sldId id="551" r:id="rId34"/>
    <p:sldId id="553" r:id="rId35"/>
    <p:sldId id="532" r:id="rId36"/>
    <p:sldId id="534" r:id="rId37"/>
    <p:sldId id="565" r:id="rId38"/>
    <p:sldId id="535" r:id="rId39"/>
    <p:sldId id="538" r:id="rId40"/>
    <p:sldId id="542" r:id="rId41"/>
    <p:sldId id="576" r:id="rId42"/>
    <p:sldId id="57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1"/>
            <p14:sldId id="555"/>
            <p14:sldId id="572"/>
            <p14:sldId id="573"/>
            <p14:sldId id="567"/>
            <p14:sldId id="574"/>
            <p14:sldId id="575"/>
            <p14:sldId id="568"/>
            <p14:sldId id="569"/>
            <p14:sldId id="570"/>
            <p14:sldId id="526"/>
            <p14:sldId id="539"/>
            <p14:sldId id="513"/>
            <p14:sldId id="525"/>
            <p14:sldId id="541"/>
            <p14:sldId id="519"/>
            <p14:sldId id="529"/>
            <p14:sldId id="530"/>
            <p14:sldId id="531"/>
            <p14:sldId id="544"/>
            <p14:sldId id="548"/>
            <p14:sldId id="566"/>
            <p14:sldId id="549"/>
            <p14:sldId id="550"/>
            <p14:sldId id="545"/>
            <p14:sldId id="564"/>
            <p14:sldId id="546"/>
            <p14:sldId id="551"/>
            <p14:sldId id="553"/>
            <p14:sldId id="532"/>
            <p14:sldId id="534"/>
            <p14:sldId id="565"/>
            <p14:sldId id="535"/>
            <p14:sldId id="538"/>
            <p14:sldId id="542"/>
            <p14:sldId id="576"/>
            <p14:sldId id="57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1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576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20953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مهارات بحثية 2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المحاضرة السادسة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Amira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Gado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45"/>
    </mc:Choice>
    <mc:Fallback xmlns="">
      <p:transition spd="slow" advTm="299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995879" y="1249300"/>
            <a:ext cx="28953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التحليل الكمي والكيفي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5"/>
    </mc:Choice>
    <mc:Fallback xmlns="">
      <p:transition spd="slow" advTm="6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198598" cy="4011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31306" y="1594753"/>
            <a:ext cx="828478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محاور المحاضرة السادسة</a:t>
            </a:r>
          </a:p>
          <a:p>
            <a:pPr algn="r" rtl="1"/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الإحصاء الوصفي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مقاييس النزعة المركزية 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مقاييس التشتت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مقاييس النزعة المركزية والتشتت على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عرض البيانات 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عرض البيانات على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2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12"/>
    </mc:Choice>
    <mc:Fallback xmlns="">
      <p:transition spd="slow" advTm="4051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058779" y="1293028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674673"/>
            <a:ext cx="877916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dirty="0">
                <a:latin typeface="Alexandria"/>
                <a:cs typeface="Sakkal Majalla" panose="02000000000000000000" pitchFamily="2" charset="-78"/>
              </a:rPr>
              <a:t> </a:t>
            </a:r>
            <a:r>
              <a:rPr lang="ar-EG" sz="2000" b="1" dirty="0">
                <a:solidFill>
                  <a:schemeClr val="accent1"/>
                </a:solidFill>
                <a:latin typeface="Alexandria"/>
                <a:cs typeface="Sakkal Majalla" panose="02000000000000000000" pitchFamily="2" charset="-78"/>
              </a:rPr>
              <a:t>الإحصاء الوصفي  </a:t>
            </a:r>
            <a:r>
              <a:rPr lang="en-US" sz="2000" b="1" dirty="0">
                <a:solidFill>
                  <a:schemeClr val="accent1"/>
                </a:solidFill>
                <a:latin typeface="Alexandria"/>
                <a:cs typeface="Sakkal Majalla" panose="02000000000000000000" pitchFamily="2" charset="-78"/>
              </a:rPr>
              <a:t>Descriptive Statistics 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Alexandria"/>
                <a:cs typeface="Sakkal Majalla" panose="02000000000000000000" pitchFamily="2" charset="-78"/>
              </a:rPr>
              <a:t>يهتم بجمع البيانات وتنظيمها وتصنيفها وعرضها عن طريق الجداول والرسوم البيانية والمقاييس الإحصائية الوصفية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Alexandria"/>
                <a:cs typeface="Sakkal Majalla" panose="02000000000000000000" pitchFamily="2" charset="-78"/>
              </a:rPr>
              <a:t>يستخدم الإحصاء الوصفي لتحديد الخصائص الأساسية لنتائج الدراسة، وهو يوفر ملخصات سريعة للعينة والمقاييس، هم أساس أي تحليل بيانات كمي عملياً، إلى جانب تحليل الرسومات الأساسي. </a:t>
            </a:r>
          </a:p>
          <a:p>
            <a:pPr algn="ctr" rtl="1"/>
            <a:r>
              <a:rPr lang="ar-EG" sz="2000" dirty="0">
                <a:latin typeface="Alexandria"/>
                <a:cs typeface="Sakkal Majalla" panose="02000000000000000000" pitchFamily="2" charset="-78"/>
              </a:rPr>
              <a:t> </a:t>
            </a:r>
          </a:p>
          <a:p>
            <a:pPr algn="ctr" rtl="1"/>
            <a:r>
              <a:rPr lang="ar-EG" sz="2000" dirty="0">
                <a:latin typeface="Alexandria"/>
                <a:cs typeface="Sakkal Majalla" panose="02000000000000000000" pitchFamily="2" charset="-78"/>
              </a:rPr>
              <a:t>ما الغرض من الإحصاء الوصفي؟ </a:t>
            </a:r>
          </a:p>
          <a:p>
            <a:pPr algn="r" rtl="1"/>
            <a:r>
              <a:rPr lang="ar-EG" sz="2000" dirty="0">
                <a:latin typeface="Alexandria"/>
                <a:cs typeface="Sakkal Majalla" panose="02000000000000000000" pitchFamily="2" charset="-78"/>
              </a:rPr>
              <a:t> هناك العديد من أغراض الإحصاء الوصفي، منها: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Alexandria"/>
                <a:cs typeface="Sakkal Majalla" panose="02000000000000000000" pitchFamily="2" charset="-78"/>
              </a:rPr>
              <a:t>استخدام الإحصائيات الوصفية لوصف البيانات الكمية بطريقة منطقية ومفهومة.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Alexandria"/>
                <a:cs typeface="Sakkal Majalla" panose="02000000000000000000" pitchFamily="2" charset="-78"/>
              </a:rPr>
              <a:t>تساعدنا الإحصاءات الوصفية في فهم كميات هائلة من البيانات، إذ تقوم كل إحصائية وصفية بتكثيف كمية كبيرة من المعلومات في وصف موجز.</a:t>
            </a:r>
          </a:p>
        </p:txBody>
      </p:sp>
    </p:spTree>
    <p:extLst>
      <p:ext uri="{BB962C8B-B14F-4D97-AF65-F5344CB8AC3E}">
        <p14:creationId xmlns:p14="http://schemas.microsoft.com/office/powerpoint/2010/main" val="115657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104"/>
    </mc:Choice>
    <mc:Fallback xmlns="">
      <p:transition spd="slow" advTm="23710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058779" y="1293028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04211" y="1394239"/>
            <a:ext cx="877916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dirty="0">
                <a:solidFill>
                  <a:schemeClr val="accent1"/>
                </a:solidFill>
                <a:latin typeface="Alexandria"/>
                <a:cs typeface="Sakkal Majalla" panose="02000000000000000000" pitchFamily="2" charset="-78"/>
              </a:rPr>
              <a:t>أنواع الإحصاء الوصفي</a:t>
            </a:r>
          </a:p>
          <a:p>
            <a:pPr algn="r" rtl="1"/>
            <a:r>
              <a:rPr lang="ar-EG" sz="2000" b="1" dirty="0">
                <a:latin typeface="Alexandria"/>
                <a:cs typeface="Sakkal Majalla" panose="02000000000000000000" pitchFamily="2" charset="-78"/>
              </a:rPr>
              <a:t>أولاً: مقاييس النزعة المركزية</a:t>
            </a:r>
          </a:p>
          <a:p>
            <a:pPr algn="r" rtl="1"/>
            <a:r>
              <a:rPr lang="ar-EG" dirty="0">
                <a:latin typeface="Alexandria"/>
                <a:cs typeface="Sakkal Majalla" panose="02000000000000000000" pitchFamily="2" charset="-78"/>
              </a:rPr>
              <a:t>تعد مقاييس النزعة المركزية هي من المقاييس الأساسية، وفي كثير من الحالات، تستخدم لتحديد الأكثر تفصيلاً لخصائص السكان، إذ يحددون الشخص ‘الطبيعي’ في المجموعة المستهدفة.</a:t>
            </a:r>
          </a:p>
          <a:p>
            <a:pPr algn="r" rtl="1"/>
            <a:endParaRPr lang="ar-EG" dirty="0">
              <a:latin typeface="Alexandria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يمكن قياس النزعة المركزية بثلاث طرق: الحسابي والوسيط والمنوال </a:t>
            </a:r>
          </a:p>
          <a:p>
            <a:pPr algn="ctr" rtl="1"/>
            <a:r>
              <a:rPr lang="ar-EG" sz="2000" b="1" u="sng" dirty="0">
                <a:latin typeface="Alexandria"/>
                <a:cs typeface="Sakkal Majalla" panose="02000000000000000000" pitchFamily="2" charset="-78"/>
              </a:rPr>
              <a:t>أولا: الوسط الحسابي </a:t>
            </a:r>
          </a:p>
          <a:p>
            <a:pPr algn="r" rtl="1"/>
            <a:r>
              <a:rPr lang="ar-EG" dirty="0">
                <a:latin typeface="Alexandria"/>
                <a:cs typeface="Sakkal Majalla" panose="02000000000000000000" pitchFamily="2" charset="-78"/>
              </a:rPr>
              <a:t>هي الطريقة الأكثر استخداماً لوصف النزعة المركزية، للعثور على المتوسط، لإيجاد الوسط الحسابي ببساطة عليك إضافة كل القيم معاً وقسمها على عدد القيم. </a:t>
            </a:r>
          </a:p>
          <a:p>
            <a:pPr algn="r" rtl="1"/>
            <a:r>
              <a:rPr lang="ar-EG" b="1" u="sng" dirty="0">
                <a:latin typeface="Alexandria"/>
                <a:cs typeface="Sakkal Majalla" panose="02000000000000000000" pitchFamily="2" charset="-78"/>
              </a:rPr>
              <a:t>مميزات الوسط الحسابي </a:t>
            </a:r>
            <a:r>
              <a:rPr lang="ar-EG" u="sng" dirty="0">
                <a:latin typeface="Alexandria"/>
                <a:cs typeface="Sakkal Majalla" panose="02000000000000000000" pitchFamily="2" charset="-78"/>
              </a:rPr>
              <a:t>: </a:t>
            </a:r>
          </a:p>
          <a:p>
            <a:pPr algn="r" rtl="1"/>
            <a:r>
              <a:rPr lang="ar-EG" dirty="0">
                <a:latin typeface="Alexandria"/>
                <a:cs typeface="Sakkal Majalla" panose="02000000000000000000" pitchFamily="2" charset="-78"/>
              </a:rPr>
              <a:t>اعتماده على جميع القيم للمشاهدات مع سهولة الحساب والفهم والتفسير </a:t>
            </a:r>
          </a:p>
          <a:p>
            <a:pPr algn="r" rtl="1"/>
            <a:r>
              <a:rPr lang="ar-EG" b="1" u="sng" dirty="0">
                <a:latin typeface="Alexandria"/>
                <a:cs typeface="Sakkal Majalla" panose="02000000000000000000" pitchFamily="2" charset="-78"/>
              </a:rPr>
              <a:t>عيوب الوسط الحسابي </a:t>
            </a:r>
            <a:r>
              <a:rPr lang="ar-EG" u="sng" dirty="0">
                <a:latin typeface="Alexandria"/>
                <a:cs typeface="Sakkal Majalla" panose="02000000000000000000" pitchFamily="2" charset="-78"/>
              </a:rPr>
              <a:t>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يتأثر بالقيم  الشاذة من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لا يمكن حسابه في التوزيع ذي الفئات المفتوحة </a:t>
            </a:r>
          </a:p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198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052"/>
    </mc:Choice>
    <mc:Fallback xmlns="">
      <p:transition spd="slow" advTm="23105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058779" y="1293028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04211" y="1394239"/>
            <a:ext cx="8779160" cy="5416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u="sng" dirty="0">
                <a:latin typeface="Alexandria"/>
                <a:cs typeface="Sakkal Majalla" panose="02000000000000000000" pitchFamily="2" charset="-78"/>
              </a:rPr>
              <a:t>ثانيا: الوسيط </a:t>
            </a:r>
          </a:p>
          <a:p>
            <a:pPr algn="r" rtl="1"/>
            <a:r>
              <a:rPr lang="ar-EG" dirty="0">
                <a:latin typeface="Alexandria"/>
                <a:cs typeface="Sakkal Majalla" panose="02000000000000000000" pitchFamily="2" charset="-78"/>
              </a:rPr>
              <a:t>الوسيط هو الدرجة التي تقع بالضبط في مركز مجموعة من القيم، يمكن حساب الوسيط من خلال سرد جميع الدرجات بترتيب رقمي ثم تحديد الدرجة في منتصف العينة.</a:t>
            </a:r>
          </a:p>
          <a:p>
            <a:pPr algn="r" rtl="1"/>
            <a:r>
              <a:rPr lang="ar-EG" b="1" u="sng" dirty="0">
                <a:latin typeface="Alexandria"/>
                <a:cs typeface="Sakkal Majalla" panose="02000000000000000000" pitchFamily="2" charset="-78"/>
              </a:rPr>
              <a:t>مميزات الوسيط: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سهولة حسابه وفهمه وتفسيره بالاعتماد على موقعه وليس قيمته.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يمكن حسابه للقيم المفتوحة.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لا يتأثر بالمشاهدات الشاذة </a:t>
            </a:r>
          </a:p>
          <a:p>
            <a:pPr algn="r" rtl="1"/>
            <a:r>
              <a:rPr lang="ar-EG" b="1" u="sng" dirty="0">
                <a:latin typeface="Alexandria"/>
                <a:cs typeface="Sakkal Majalla" panose="02000000000000000000" pitchFamily="2" charset="-78"/>
              </a:rPr>
              <a:t>عيوب الوسيط: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  <a:cs typeface="Sakkal Majalla" panose="02000000000000000000" pitchFamily="2" charset="-78"/>
              </a:rPr>
              <a:t>لا يعبر بصورة واضحة وصحيحة عن مركز تجمع المشاهدات وخاصة إذا كان عدد المشاهدات قليلا. </a:t>
            </a:r>
          </a:p>
          <a:p>
            <a:pPr algn="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ثالثا: المنوال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القيمة الأكثر تكرارا بين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قد يكون هناك منوال أو أكثر للقيم المشاهدة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قد لا يكون هناك منوال للمشاهدات على الاطلاق</a:t>
            </a:r>
          </a:p>
          <a:p>
            <a:pPr algn="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875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16"/>
    </mc:Choice>
    <mc:Fallback xmlns="">
      <p:transition spd="slow" advTm="17121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496053"/>
            <a:ext cx="877916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مميزات المنوال: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لا تأثر بالقيم الشاذة للمشاهدات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يمكن استخدامه للمتغيرات الكمية والنوعية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يمكن احتسابه للجداول المفتوحة </a:t>
            </a:r>
          </a:p>
          <a:p>
            <a:pPr algn="r" rtl="1"/>
            <a:r>
              <a:rPr lang="ar-EG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عيوب المنوال: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محدود الاستعمال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لا يعتمد على جميع القيم  بل يعتمد على القيم المتكررة. </a:t>
            </a:r>
          </a:p>
          <a:p>
            <a:pPr algn="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ثانياً: مقاييس التشتت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تستخدم لقياس مدى انتشار قيم المشاهدات حول نقطة التركز أي الوسط الحسابي.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يقصد بالتشتت مدى التباعد بين قيم المشاهدات عن وسطها الحسابي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كلما كبرت قيمة المقياس دلت على درجة كبيرة من الاختلاف والعكس صحيح </a:t>
            </a:r>
          </a:p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300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16"/>
    </mc:Choice>
    <mc:Fallback xmlns="">
      <p:transition spd="slow" advTm="13711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496053"/>
            <a:ext cx="8779160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يمكن قياس التشتت بعدة طرق : </a:t>
            </a:r>
          </a:p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أولا : الانحراف 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مقياس لتحديد ما إذا كانت أي من قيم المتغير تختلف اختلافاً كبيراً عن باقي القيم.</a:t>
            </a:r>
          </a:p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ثانيا: التباين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اهو مقياس التشتت الأكثر استخداماً، هو الوسط الحسابي لمربعات انحرافات القيم عن وسطها الحسابي </a:t>
            </a:r>
          </a:p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.ثالثا: المدى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أبسط مقاييس التشتت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يتمثل في الفرق بين أقل قيمة وأعلى قيمة في المشاهدات </a:t>
            </a:r>
          </a:p>
          <a:p>
            <a:pPr algn="r" rtl="1"/>
            <a:r>
              <a:rPr lang="ar-EG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مميزات المدى: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تتمثل في سهولة الفهم والحساب . </a:t>
            </a:r>
          </a:p>
          <a:p>
            <a:pPr algn="r" rtl="1"/>
            <a:r>
              <a:rPr lang="ar-EG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عيوب المدى 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تتمثل في أنه يتأثر بالقيم المتطرفة بشكل كبير لأنه يعتمد على قيمتين فقط ، كما أنه لا يستخدم في حالة البيانات المفتوحة. </a:t>
            </a: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146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12"/>
    </mc:Choice>
    <mc:Fallback xmlns="">
      <p:transition spd="slow" advTm="13021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496053"/>
            <a:ext cx="8779160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رابعا: الانحراف المعياري </a:t>
            </a:r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أكثر مقاييس التشتت استخداما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يظهر مدى تشتت البيانات عن وسطها الحسابي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يمثل الجذر التربيعي لمتوسط مربعات انحرافات القيم عن وسطها الحسابي ( الجذر التربيعي للتباين) </a:t>
            </a:r>
          </a:p>
          <a:p>
            <a:pPr algn="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مميزات الانحراف المعياري 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أنه يعتمد على جميع المشاهدات </a:t>
            </a:r>
          </a:p>
          <a:p>
            <a:pPr algn="ct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خامسا: معامل الاختلاف 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يقيس معامل الاختلاف مدى التغير من خلال المقارنة بين الوسط الحسابي والانحراف المعياري 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مثال توضيحي : إذا كان لدينا مجموعتين من الطلاب ( مجموعة أ ومجموعة  ب)  ونريد معرفة أي من المجموعتين تعتبر أكثر تشتتا في علامات المواد. هنا نقوم بحساب معامل الاختلاف لكل مجموعة . 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فإذا كان قيمة معامل الاختلاف للمجموعة أ تساوي </a:t>
            </a:r>
            <a:r>
              <a:rPr lang="en-US" sz="1800" dirty="0"/>
              <a:t>18.9 %</a:t>
            </a:r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،    وقيمة معامل الاختلاف للمجموعة ب تساوي </a:t>
            </a:r>
            <a:r>
              <a:rPr lang="en-US" sz="1800" dirty="0"/>
              <a:t>23.7 %</a:t>
            </a:r>
            <a:r>
              <a:rPr lang="ar-EG" sz="1800" dirty="0"/>
              <a:t>. </a:t>
            </a:r>
          </a:p>
          <a:p>
            <a:pPr algn="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نستنتج أن علامات المجموعة الثانية أكثر تشتتا ( تباعدا فيما بينها) مقارنة بعلامات المجموعة الأولى. </a:t>
            </a:r>
          </a:p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855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394"/>
    </mc:Choice>
    <mc:Fallback xmlns="">
      <p:transition spd="slow" advTm="15039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ل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496053"/>
            <a:ext cx="8779160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مقاييس النزعة المركزية والتشتت على البرنامج الإحصائي </a:t>
            </a:r>
            <a:r>
              <a:rPr lang="en-US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2000" b="1" u="sn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خطوات الحصول على مقاييس النزعة المركزية والتشتت على </a:t>
            </a:r>
            <a:r>
              <a:rPr lang="en-US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sz="2000" b="1" u="sng" dirty="0">
                <a:latin typeface="Sakkal Majalla" panose="02000000000000000000" pitchFamily="2" charset="-78"/>
                <a:cs typeface="Sakkal Majalla" panose="02000000000000000000" pitchFamily="2" charset="-78"/>
              </a:rPr>
              <a:t>. </a:t>
            </a:r>
            <a:endParaRPr lang="en-US" sz="2000" b="1" u="sn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1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- ادخال البيانات على البرنامج الإحصائي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SPSS </a:t>
            </a:r>
          </a:p>
          <a:p>
            <a:pPr algn="r" rtl="1"/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2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- نضغط على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analyze                  Descriptive Statistics                    Frequencies        </a:t>
            </a:r>
          </a:p>
          <a:p>
            <a:pPr algn="r" rtl="1"/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- 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تظهر نافذة جديدة بعنوان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Frequencies 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ثم نقوم بنقل جميع المتغيرات إلى خانة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</a:p>
          <a:p>
            <a:pPr algn="r" rtl="1"/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4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- نجد هناك أيقونة على اليسار باسم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Statistics 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نقوم بالضغط عليها فتظهر نافذة جديدة تحتوي  على مقاييس النزعة المركزية والتشتت ، ثم نقوم بالترميز على كافة هذه المقاييس ثم الضغط على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 </a:t>
            </a:r>
          </a:p>
          <a:p>
            <a:pPr algn="r" rtl="1"/>
            <a:endParaRPr lang="ar-EG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ويمكن أيضا الحصول على هذه المقاييس الإحصائية من خلال ما يلي: </a:t>
            </a:r>
          </a:p>
          <a:p>
            <a:pPr algn="r" rtl="1"/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analyze                    Descriptive Statistics                 Descriptive         </a:t>
            </a:r>
          </a:p>
          <a:p>
            <a:pPr algn="r" rtl="1"/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ستظهر نافذة جديدة ثم نضغط على </a:t>
            </a:r>
            <a:r>
              <a:rPr lang="en-US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options </a:t>
            </a:r>
            <a:r>
              <a:rPr lang="ar-EG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ونقوم بالترميز على كافة مقاييس النزعة المركزية والتشتت</a:t>
            </a:r>
          </a:p>
          <a:p>
            <a:pPr algn="r" rtl="1"/>
            <a:endParaRPr lang="en-US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سهم: بشكل رتبة عسكرية 6">
            <a:extLst>
              <a:ext uri="{FF2B5EF4-FFF2-40B4-BE49-F238E27FC236}">
                <a16:creationId xmlns:a16="http://schemas.microsoft.com/office/drawing/2014/main" id="{0C334FD8-B84A-2F59-DC90-0DE5C65F585B}"/>
              </a:ext>
            </a:extLst>
          </p:cNvPr>
          <p:cNvSpPr/>
          <p:nvPr/>
        </p:nvSpPr>
        <p:spPr>
          <a:xfrm>
            <a:off x="4696806" y="2840635"/>
            <a:ext cx="464695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8" name="سهم: بشكل رتبة عسكرية 7">
            <a:extLst>
              <a:ext uri="{FF2B5EF4-FFF2-40B4-BE49-F238E27FC236}">
                <a16:creationId xmlns:a16="http://schemas.microsoft.com/office/drawing/2014/main" id="{3075C34B-E6B5-5975-7D18-970D25A6D53F}"/>
              </a:ext>
            </a:extLst>
          </p:cNvPr>
          <p:cNvSpPr/>
          <p:nvPr/>
        </p:nvSpPr>
        <p:spPr>
          <a:xfrm>
            <a:off x="6959395" y="2840635"/>
            <a:ext cx="464695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9" name="سهم: بشكل رتبة عسكرية 8">
            <a:extLst>
              <a:ext uri="{FF2B5EF4-FFF2-40B4-BE49-F238E27FC236}">
                <a16:creationId xmlns:a16="http://schemas.microsoft.com/office/drawing/2014/main" id="{E5A70753-FD38-AEE5-C057-2FBA984FA099}"/>
              </a:ext>
            </a:extLst>
          </p:cNvPr>
          <p:cNvSpPr/>
          <p:nvPr/>
        </p:nvSpPr>
        <p:spPr>
          <a:xfrm>
            <a:off x="5807188" y="4631458"/>
            <a:ext cx="464695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10" name="سهم: بشكل رتبة عسكرية 9">
            <a:extLst>
              <a:ext uri="{FF2B5EF4-FFF2-40B4-BE49-F238E27FC236}">
                <a16:creationId xmlns:a16="http://schemas.microsoft.com/office/drawing/2014/main" id="{77CE3EA9-20E7-745B-BE63-A10A4F97B684}"/>
              </a:ext>
            </a:extLst>
          </p:cNvPr>
          <p:cNvSpPr/>
          <p:nvPr/>
        </p:nvSpPr>
        <p:spPr>
          <a:xfrm>
            <a:off x="8069777" y="4691670"/>
            <a:ext cx="464695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0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710"/>
    </mc:Choice>
    <mc:Fallback xmlns="">
      <p:transition spd="slow" advTm="18971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Summary Item Statistics								</a:t>
            </a:r>
          </a:p>
          <a:p>
            <a:pPr algn="ctr"/>
            <a:r>
              <a:rPr lang="en-US" dirty="0"/>
              <a:t>		Mean	Minimum	Maximum	Range	Maximum / Minimum	Variance	N of Items</a:t>
            </a:r>
          </a:p>
          <a:p>
            <a:pPr algn="ctr"/>
            <a:r>
              <a:rPr lang="en-US" dirty="0"/>
              <a:t>Item Variances	Part 1	.807	.544	1.111	.567	2.041	.082	3a</a:t>
            </a:r>
          </a:p>
          <a:p>
            <a:pPr algn="ctr"/>
            <a:r>
              <a:rPr lang="en-US" dirty="0"/>
              <a:t>	Part 2	.526	.267	.767	.500	2.875	.063	3b</a:t>
            </a:r>
          </a:p>
          <a:p>
            <a:pPr algn="ctr"/>
            <a:r>
              <a:rPr lang="en-US" dirty="0"/>
              <a:t>	Both Parts	.667	.267	1.111	.844	4.167	.081	6</a:t>
            </a:r>
          </a:p>
          <a:p>
            <a:pPr algn="ctr"/>
            <a:r>
              <a:rPr lang="en-US" dirty="0"/>
              <a:t>a The items are: </a:t>
            </a:r>
            <a:r>
              <a:rPr lang="ar-EG" dirty="0"/>
              <a:t>الصفوف, المقاعد, لوحات_ الصف.								</a:t>
            </a:r>
          </a:p>
          <a:p>
            <a:pPr algn="ctr"/>
            <a:r>
              <a:rPr lang="en-US" dirty="0"/>
              <a:t>b The items are: </a:t>
            </a:r>
            <a:r>
              <a:rPr lang="ar-EG" dirty="0"/>
              <a:t>السبورة, التدفئة _والتبريد, تجهيزات_ الصف.								</a:t>
            </a:r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1" y="1496053"/>
            <a:ext cx="877916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dirty="0">
                <a:latin typeface="Sakkal Majalla" panose="02000000000000000000" pitchFamily="2" charset="-78"/>
              </a:rPr>
              <a:t>عرض البيانات </a:t>
            </a:r>
          </a:p>
          <a:p>
            <a:pPr algn="r" rtl="1"/>
            <a:r>
              <a:rPr lang="ar-EG" b="1" u="sng" dirty="0">
                <a:latin typeface="Sakkal Majalla" panose="02000000000000000000" pitchFamily="2" charset="-78"/>
              </a:rPr>
              <a:t>طرق عرض البيانات 4 طرق: </a:t>
            </a:r>
          </a:p>
          <a:p>
            <a:pPr algn="r" rtl="1"/>
            <a:endParaRPr lang="ar-EG" b="1" u="sng" dirty="0">
              <a:latin typeface="Sakkal Majalla" panose="020000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>
                <a:latin typeface="Sakkal Majalla" panose="02000000000000000000" pitchFamily="2" charset="-78"/>
              </a:rPr>
              <a:t>الطريقة الإنشائية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>
                <a:latin typeface="Sakkal Majalla" panose="02000000000000000000" pitchFamily="2" charset="-78"/>
              </a:rPr>
              <a:t>الجداول الإحصائية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>
                <a:latin typeface="Sakkal Majalla" panose="02000000000000000000" pitchFamily="2" charset="-78"/>
              </a:rPr>
              <a:t>الرسوم البيانية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>
                <a:latin typeface="Sakkal Majalla" panose="02000000000000000000" pitchFamily="2" charset="-78"/>
              </a:rPr>
              <a:t>استخدام أكثر من طريقة في آن واحد</a:t>
            </a:r>
          </a:p>
          <a:p>
            <a:pPr algn="ctr" rtl="1"/>
            <a:r>
              <a:rPr lang="ar-EG" sz="2000" b="1" dirty="0">
                <a:latin typeface="Sakkal Majalla" panose="02000000000000000000" pitchFamily="2" charset="-78"/>
              </a:rPr>
              <a:t> أولا: الطريقة الإنشائية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</a:rPr>
              <a:t>يتم عرض البيانات من خلال الشرح الإنشائي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Sakkal Majalla" panose="02000000000000000000" pitchFamily="2" charset="-78"/>
              </a:rPr>
              <a:t>على سبيل المثال ، يمكن القول  " بلغ عدد الذكور نحو 120 فردا وبنسبة مئوية بلغت نحو 60% من إجمالي العينة ، بينما بلغ عدد الإناث  80 فردا وبنسبة مئوية بلغت نحو 40 % من العينة . </a:t>
            </a: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766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72"/>
    </mc:Choice>
    <mc:Fallback xmlns="">
      <p:transition spd="slow" advTm="12777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0212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19201" y="1293029"/>
            <a:ext cx="9320881" cy="4612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Summary Item Statistics								</a:t>
            </a:r>
          </a:p>
          <a:p>
            <a:pPr algn="ctr"/>
            <a:r>
              <a:rPr lang="en-US" dirty="0"/>
              <a:t>		Mean	Minimum	Maximum	Range	Maximum / Minimum	Variance	N of Items</a:t>
            </a:r>
          </a:p>
          <a:p>
            <a:pPr algn="ctr"/>
            <a:r>
              <a:rPr lang="en-US" dirty="0"/>
              <a:t>Item Variances	Part 1	.807	.544	1.111	.567	2.041	.082	3a</a:t>
            </a:r>
          </a:p>
          <a:p>
            <a:pPr algn="ctr"/>
            <a:r>
              <a:rPr lang="en-US" dirty="0"/>
              <a:t>	Part 2	.526	.267	.767	.500	2.875	.063	3b</a:t>
            </a:r>
          </a:p>
          <a:p>
            <a:pPr algn="ctr"/>
            <a:r>
              <a:rPr lang="en-US" dirty="0"/>
              <a:t>	Both Parts	.667	.267	1.111	.844	4.167	.081	6</a:t>
            </a:r>
          </a:p>
          <a:p>
            <a:pPr algn="ctr"/>
            <a:r>
              <a:rPr lang="en-US" dirty="0"/>
              <a:t>a The items are: </a:t>
            </a:r>
            <a:r>
              <a:rPr lang="ar-EG" dirty="0"/>
              <a:t>الصفوف, المقاعد, لوحات_ الصف.								</a:t>
            </a:r>
          </a:p>
          <a:p>
            <a:pPr algn="ctr"/>
            <a:r>
              <a:rPr lang="en-US" dirty="0"/>
              <a:t>b The items are: </a:t>
            </a:r>
            <a:r>
              <a:rPr lang="ar-EG" dirty="0"/>
              <a:t>السبورة, التدفئة _والتبريد, تجهيزات_ الصف.								</a:t>
            </a:r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A29677F-1563-9B5F-ECCD-A852AE06105B}"/>
              </a:ext>
            </a:extLst>
          </p:cNvPr>
          <p:cNvSpPr txBox="1"/>
          <p:nvPr/>
        </p:nvSpPr>
        <p:spPr>
          <a:xfrm>
            <a:off x="1219202" y="1496053"/>
            <a:ext cx="877916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b="1" dirty="0">
                <a:latin typeface="Alexandria"/>
              </a:rPr>
              <a:t>ثانيا: عرض البيانات من خلال الجداول الإحصائية </a:t>
            </a:r>
          </a:p>
          <a:p>
            <a:pPr algn="r" rtl="1"/>
            <a:r>
              <a:rPr lang="ar-EG" b="1" dirty="0">
                <a:latin typeface="Alexandria"/>
              </a:rPr>
              <a:t>الجدول التكراري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</a:rPr>
              <a:t>جدول يستعرض التكرارات لكل قيمة من قيم المتغير، كما يستعرض هذا الجدول التكرار النسبي لكل مجموعة وكذلك التكرار النسبي التراكمي. </a:t>
            </a:r>
          </a:p>
          <a:p>
            <a:pPr algn="r" rtl="1"/>
            <a:endParaRPr lang="ar-EG" dirty="0">
              <a:latin typeface="Alexandria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/>
              </a:rPr>
              <a:t>مثال : البيانات التالية تمثل جنس المبحوثين ومستوى تعليمهم وكذلك إجاباتهم على السؤالين الأول والثاني من الاستبانة.</a:t>
            </a:r>
          </a:p>
          <a:p>
            <a:pPr algn="r" rtl="1"/>
            <a:r>
              <a:rPr lang="ar-EG" dirty="0">
                <a:latin typeface="Alexandria"/>
              </a:rPr>
              <a:t>المطلوب إنشاء الجدول التكراري المتعلق بهذه المتغيرات ، مع العلم وزن الإجابات كانت على أساس ما يلي: </a:t>
            </a:r>
          </a:p>
          <a:p>
            <a:pPr algn="r" rtl="1"/>
            <a:r>
              <a:rPr lang="ar-EG" dirty="0">
                <a:latin typeface="Alexandria"/>
              </a:rPr>
              <a:t>إجابات السؤالين : غير موافق أبدا (1)، غير موافق (2)، محايد (3) موافق (4) موافق جدا (5).</a:t>
            </a:r>
          </a:p>
          <a:p>
            <a:pPr algn="r" rtl="1"/>
            <a:r>
              <a:rPr lang="ar-EG" dirty="0">
                <a:latin typeface="Alexandria"/>
              </a:rPr>
              <a:t>الجنس : الرقم (1) للذكور ، (2) للإناث </a:t>
            </a:r>
          </a:p>
          <a:p>
            <a:pPr algn="r" rtl="1"/>
            <a:r>
              <a:rPr lang="ar-EG" dirty="0">
                <a:latin typeface="Alexandria"/>
              </a:rPr>
              <a:t>المستوى التعليمي (1) لحملة التوجيهي ، (2) للدبلوم ، (3) للبكالوريوس. </a:t>
            </a:r>
          </a:p>
          <a:p>
            <a:pPr algn="r" rtl="1"/>
            <a:endParaRPr lang="en-US" dirty="0">
              <a:latin typeface="Alexandria"/>
            </a:endParaRPr>
          </a:p>
          <a:p>
            <a:pPr algn="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 rtl="1"/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610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89"/>
    </mc:Choice>
    <mc:Fallback xmlns="">
      <p:transition spd="slow" advTm="16808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المثال الثاني</a:t>
            </a:r>
          </a:p>
          <a:p>
            <a:pPr algn="ctr"/>
            <a:r>
              <a:rPr lang="ar-EG" dirty="0"/>
              <a:t>لنفترض أن سؤال الدراسة هو: ما هو تأثير الصودا العادية على مستويات السكر في الدم؟</a:t>
            </a:r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r" rtl="1"/>
            <a:r>
              <a:rPr lang="ar-EG" dirty="0"/>
              <a:t>2</a:t>
            </a:r>
            <a:r>
              <a:rPr lang="ar-EG" b="1" dirty="0">
                <a:solidFill>
                  <a:schemeClr val="tx1"/>
                </a:solidFill>
              </a:rPr>
              <a:t>الجدول </a:t>
            </a:r>
            <a:r>
              <a:rPr lang="ar-EG" sz="2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التكراري </a:t>
            </a:r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على برنامج </a:t>
            </a:r>
            <a:r>
              <a:rPr lang="en-US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sz="20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1- ادخال البيانات على البرنامج الإحصائي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 </a:t>
            </a:r>
          </a:p>
          <a:p>
            <a:pPr algn="r" rtl="1"/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2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نضغط على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analyze                      Descriptive Statistics                   Frequencies                        </a:t>
            </a:r>
          </a:p>
          <a:p>
            <a:pPr algn="r" rtl="1"/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3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تظهر نافذة جديدة بعنوان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Frequencies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ثم نقوم بنقل جميع المتغيرات إلى خانة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Variables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ثم الضغط على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OK</a:t>
            </a:r>
          </a:p>
          <a:p>
            <a:pPr algn="r" rtl="1"/>
            <a:r>
              <a:rPr lang="ar-EG" dirty="0"/>
              <a:t> تظهر نافذة جديدة ثم نكتب في خانة </a:t>
            </a:r>
            <a:r>
              <a:rPr lang="en-US" dirty="0"/>
              <a:t>Target Variable  </a:t>
            </a:r>
          </a:p>
          <a:p>
            <a:pPr algn="just" rtl="1"/>
            <a:endParaRPr lang="ar-EG" dirty="0">
              <a:solidFill>
                <a:schemeClr val="tx1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FE944FA-6477-3EED-3EF0-91DF7CA1D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576" y="1219696"/>
            <a:ext cx="9830243" cy="2977550"/>
          </a:xfrm>
          <a:prstGeom prst="rect">
            <a:avLst/>
          </a:prstGeom>
        </p:spPr>
      </p:pic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E2CE96E4-3B12-3245-56B5-877C14649608}"/>
              </a:ext>
            </a:extLst>
          </p:cNvPr>
          <p:cNvSpPr/>
          <p:nvPr/>
        </p:nvSpPr>
        <p:spPr>
          <a:xfrm flipV="1">
            <a:off x="6706915" y="4702779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6B87878E-5E0A-29D7-0801-E96AE638C317}"/>
              </a:ext>
            </a:extLst>
          </p:cNvPr>
          <p:cNvSpPr/>
          <p:nvPr/>
        </p:nvSpPr>
        <p:spPr>
          <a:xfrm flipV="1">
            <a:off x="3677831" y="4654625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2008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28"/>
    </mc:Choice>
    <mc:Fallback xmlns="">
      <p:transition spd="slow" advTm="7362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المثال الثاني</a:t>
            </a:r>
          </a:p>
          <a:p>
            <a:pPr algn="ctr"/>
            <a:r>
              <a:rPr lang="ar-EG" dirty="0"/>
              <a:t>لنفترض أن سؤال الدراسة هو: ما هو تأثير الصودا العادية على مستويات السكر في الدم؟</a:t>
            </a:r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ctr"/>
            <a:endParaRPr lang="ar-EG" dirty="0"/>
          </a:p>
          <a:p>
            <a:pPr algn="r"/>
            <a:r>
              <a:rPr lang="ar-EG" dirty="0"/>
              <a:t>المثال الثاني</a:t>
            </a:r>
          </a:p>
          <a:p>
            <a:pPr algn="r"/>
            <a:endParaRPr lang="ar-EG" dirty="0">
              <a:solidFill>
                <a:schemeClr val="tx1"/>
              </a:solidFill>
            </a:endParaRPr>
          </a:p>
          <a:p>
            <a:pPr algn="r"/>
            <a:endParaRPr lang="en-US" dirty="0">
              <a:solidFill>
                <a:schemeClr val="tx1"/>
              </a:solidFill>
            </a:endParaRPr>
          </a:p>
          <a:p>
            <a:pPr algn="r"/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786065" y="1265602"/>
            <a:ext cx="1015465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ثالثا: عرض البيانات عن طريق الأشكال والرسوم البيانية</a:t>
            </a:r>
          </a:p>
          <a:p>
            <a:pPr algn="r" rtl="1"/>
            <a:endParaRPr lang="ar-EG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يمثل الرسم البياني تصويرا للبيانات المتعلقة بالظاهرة المدروسة ، وعلى الباحث  اختيار الرسم البياني الذي يحقق الهدف الذي ينشده من عرض البيانات.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يوجد العديد من طرق عرض البيانات بالرسوم البيانية أﻫﻤﻬـﺎ الأﻋﻤـﺪة اﻟﺒﻴﺎﻧﻴـﺔ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Bar Charts 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واﻟﺨﻄﻮط اﻟﺒﻴﺎﻧﻴﺔ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Line Charts 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ورﺳﻮم المساحات 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Area Charts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ورﺳﻮم اﻟﺪواﺋﺮ</a:t>
            </a: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Pie Charts </a:t>
            </a:r>
            <a:r>
              <a:rPr lang="ar-E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وغيرها. 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 rtl="1"/>
            <a:endParaRPr lang="ar-EG" sz="20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أولا: الأعمدة البيانية  </a:t>
            </a:r>
            <a:r>
              <a:rPr lang="en-US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Bar Charts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عندما تكون البيانات منفصلة وفئوية فإن الأعمدة البيانية تكون هي الوسيلة المناسبة لعرضها بهدف إظهار أعلى وأدنى قيمة للمتغيرات.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تهدف الأعمدة البيانية إلى إظهار التغيرات في بيانات معينة مقارنة بالتغيرات في بيانات معينة أخرى خلال فترات زمنية محددة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الأعمدة البيانية يمكن أن تكون على شكل أعمدة بيانية بسيطة ، أو أعمدة بيانية مزدوجة، أو أعمدة بيانية المجزأة. </a:t>
            </a:r>
          </a:p>
          <a:p>
            <a:pPr algn="r" rtl="1"/>
            <a:endParaRPr lang="ar-EG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19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655"/>
    </mc:Choice>
    <mc:Fallback xmlns="">
      <p:transition spd="slow" advTm="23465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مثال1: لديك البيانات التالية والتي توضح العلاقة بين مرتب الموظف ومستواه التعليمي. المطلوب عرض البيانات على شكل رسم بياني باستخدام الأعمدة البسيطة </a:t>
            </a:r>
          </a:p>
          <a:p>
            <a:pPr algn="r" rtl="1"/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D71AF4B3-15DE-B012-A9A8-F272D2E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94" y="1939159"/>
            <a:ext cx="9086881" cy="4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1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32"/>
    </mc:Choice>
    <mc:Fallback xmlns="">
      <p:transition spd="slow" advTm="2213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u="sn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الأعمدة البيانية البسيطة على برنامج </a:t>
            </a:r>
            <a:r>
              <a:rPr lang="en-US" sz="2000" b="1" u="sng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sz="2000" b="1" u="sng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1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-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بعد إدخال المتغيرات والبيانات السابقة في المثال في البرنامج الاحصائي ، نضغط على </a:t>
            </a:r>
          </a:p>
          <a:p>
            <a:pPr algn="ctr" rtl="1"/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Graphs                 Legacy Dialogs                  Bar  </a:t>
            </a:r>
            <a:endParaRPr lang="ar-EG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2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-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ستظهر نافذة  تضم  ثلاثة أشكال من الأعمدة البيانية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Simple, Clustered, Stacked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نضغط على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Simple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ثم اختيار 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Summaries for groups of cases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ثم الضغط بعد ذلك  على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Define .  </a:t>
            </a:r>
            <a:endParaRPr lang="ar-EG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3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-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ستظهر نافذة جديدة وفيها نقوم بالترميز على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other statistic ( mean) 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ثم نضع المتغير 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salary 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في المستطيل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variables 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على أساس أنك تريد للأعمدة ان تمثل المرتبات. ونضع المتغير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education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داخل المستطيل  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Category  Axis  </a:t>
            </a:r>
            <a:r>
              <a:rPr lang="ar-EG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  ثم الضغط على .</a:t>
            </a:r>
            <a:r>
              <a:rPr lang="en-US" sz="20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OK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9135146D-F6A9-42C2-63F4-4A1F807AB239}"/>
              </a:ext>
            </a:extLst>
          </p:cNvPr>
          <p:cNvSpPr/>
          <p:nvPr/>
        </p:nvSpPr>
        <p:spPr>
          <a:xfrm>
            <a:off x="4407108" y="1903751"/>
            <a:ext cx="629587" cy="17988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4" name="سهم: بشكل رتبة عسكرية 3">
            <a:extLst>
              <a:ext uri="{FF2B5EF4-FFF2-40B4-BE49-F238E27FC236}">
                <a16:creationId xmlns:a16="http://schemas.microsoft.com/office/drawing/2014/main" id="{F2002FC4-4C55-A5BF-CC15-2B75B4F8AFFC}"/>
              </a:ext>
            </a:extLst>
          </p:cNvPr>
          <p:cNvSpPr/>
          <p:nvPr/>
        </p:nvSpPr>
        <p:spPr>
          <a:xfrm>
            <a:off x="6812295" y="1903751"/>
            <a:ext cx="772728" cy="17988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20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93"/>
    </mc:Choice>
    <mc:Fallback xmlns="">
      <p:transition spd="slow" advTm="14289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 2: البيانات التالية تمثل قيم المبيعات لعشرة موظفين قبل حضور الدورة التدريبية وبعدها . </a:t>
            </a:r>
          </a:p>
          <a:p>
            <a:pPr algn="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المطلوب تمثيل هذه البيانات على شكل رسم بياني باستخدام الأعمدة البسيطة </a:t>
            </a:r>
          </a:p>
          <a:p>
            <a:pPr algn="r" rtl="1"/>
            <a:endParaRPr lang="ar-EG" sz="20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/>
            <a:endParaRPr lang="ar-EG" sz="20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4CF4CED6-E0DA-C370-1627-1D1E5D909E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428" y="1954924"/>
            <a:ext cx="9569669" cy="392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8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7"/>
    </mc:Choice>
    <mc:Fallback xmlns="">
      <p:transition spd="slow" advTm="4400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17472" y="1397674"/>
            <a:ext cx="101546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الأعمدة البيانية البسيطة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1</a:t>
            </a:r>
            <a:r>
              <a:rPr lang="en-US" sz="2000" dirty="0">
                <a:latin typeface="Alexandria" charset="0"/>
                <a:cs typeface="Alexandria" charset="0"/>
              </a:rPr>
              <a:t> - </a:t>
            </a:r>
            <a:r>
              <a:rPr lang="ar-EG" sz="2000" dirty="0">
                <a:latin typeface="Alexandria" charset="0"/>
                <a:cs typeface="Alexandria" charset="0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Graphs                  Legacy Dialogs                     Bar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ctr" rtl="1"/>
            <a:endParaRPr lang="en-US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 -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 تضم  ثلاثة أشكال من الأعمدة البيانية </a:t>
            </a:r>
            <a:r>
              <a:rPr lang="en-US" sz="2000" dirty="0">
                <a:latin typeface="Alexandria" charset="0"/>
                <a:cs typeface="Alexandria" charset="0"/>
              </a:rPr>
              <a:t>Simple, Clustered, Stacked </a:t>
            </a:r>
            <a:r>
              <a:rPr lang="ar-EG" sz="2000" dirty="0">
                <a:latin typeface="Alexandria" charset="0"/>
                <a:cs typeface="Alexandria" charset="0"/>
              </a:rPr>
              <a:t>نضغط على </a:t>
            </a:r>
            <a:r>
              <a:rPr lang="en-US" sz="2000" dirty="0">
                <a:latin typeface="Alexandria" charset="0"/>
                <a:cs typeface="Alexandria" charset="0"/>
              </a:rPr>
              <a:t>Simple </a:t>
            </a:r>
            <a:r>
              <a:rPr lang="ar-EG" sz="2000" dirty="0">
                <a:latin typeface="Alexandria" charset="0"/>
                <a:cs typeface="Alexandria" charset="0"/>
              </a:rPr>
              <a:t>ثم اختيار  </a:t>
            </a:r>
            <a:r>
              <a:rPr lang="en-US" sz="2000" dirty="0">
                <a:latin typeface="Alexandria" charset="0"/>
                <a:cs typeface="Alexandria" charset="0"/>
              </a:rPr>
              <a:t>  Summaries of separate variables</a:t>
            </a:r>
            <a:r>
              <a:rPr lang="ar-EG" sz="2000" dirty="0">
                <a:latin typeface="Alexandria" charset="0"/>
                <a:cs typeface="Alexandria" charset="0"/>
              </a:rPr>
              <a:t>ثم الضغط بعد ذلك  على </a:t>
            </a:r>
            <a:r>
              <a:rPr lang="en-US" sz="2000" dirty="0">
                <a:latin typeface="Alexandria" charset="0"/>
                <a:cs typeface="Alexandria" charset="0"/>
              </a:rPr>
              <a:t>Define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3</a:t>
            </a:r>
            <a:r>
              <a:rPr lang="en-US" sz="2000" dirty="0">
                <a:latin typeface="Alexandria" charset="0"/>
                <a:cs typeface="Alexandria" charset="0"/>
              </a:rPr>
              <a:t> -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جديدة وفيها نقوم بوضع المتغيرين </a:t>
            </a:r>
            <a:r>
              <a:rPr lang="en-US" sz="2000" dirty="0">
                <a:latin typeface="Alexandria" charset="0"/>
                <a:cs typeface="Alexandria" charset="0"/>
              </a:rPr>
              <a:t> Before training  and After training </a:t>
            </a:r>
            <a:r>
              <a:rPr lang="ar-EG" sz="2000" dirty="0">
                <a:latin typeface="Alexandria" charset="0"/>
                <a:cs typeface="Alexandria" charset="0"/>
              </a:rPr>
              <a:t>داخل مستطيل بعنوان </a:t>
            </a:r>
            <a:r>
              <a:rPr lang="en-US" sz="2000" dirty="0">
                <a:latin typeface="Alexandria" charset="0"/>
                <a:cs typeface="Alexandria" charset="0"/>
              </a:rPr>
              <a:t>Bars Represent </a:t>
            </a:r>
            <a:r>
              <a:rPr lang="ar-EG" sz="2000" dirty="0">
                <a:latin typeface="Alexandria" charset="0"/>
                <a:cs typeface="Alexandria" charset="0"/>
              </a:rPr>
              <a:t>  ثم الضغط على </a:t>
            </a:r>
            <a:r>
              <a:rPr lang="en-US" sz="2000" dirty="0">
                <a:latin typeface="Alexandria" charset="0"/>
                <a:cs typeface="Alexandria" charset="0"/>
              </a:rPr>
              <a:t>OK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7F4F0D86-CDB5-89E6-C408-562459B13A2B}"/>
              </a:ext>
            </a:extLst>
          </p:cNvPr>
          <p:cNvSpPr/>
          <p:nvPr/>
        </p:nvSpPr>
        <p:spPr>
          <a:xfrm>
            <a:off x="4062334" y="2203554"/>
            <a:ext cx="659568" cy="13491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22F84F82-BDD8-5065-0D11-23B20F775FC1}"/>
              </a:ext>
            </a:extLst>
          </p:cNvPr>
          <p:cNvSpPr/>
          <p:nvPr/>
        </p:nvSpPr>
        <p:spPr>
          <a:xfrm>
            <a:off x="6543703" y="2203554"/>
            <a:ext cx="816467" cy="13491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47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900"/>
    </mc:Choice>
    <mc:Fallback xmlns="">
      <p:transition spd="slow" advTm="919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latin typeface="Alexandria" charset="0"/>
                <a:cs typeface="Alexandria" charset="0"/>
              </a:rPr>
              <a:t>مثال 3: تمثل البيانات التالية عدد الموظفين خلال الأعوام  1998 -  2004 </a:t>
            </a:r>
          </a:p>
          <a:p>
            <a:pPr algn="r" rtl="1"/>
            <a:r>
              <a:rPr lang="ar-EG" sz="2000" b="1" dirty="0">
                <a:latin typeface="Alexandria" charset="0"/>
                <a:cs typeface="Alexandria" charset="0"/>
              </a:rPr>
              <a:t>والمطلوب عرض البيانات على شكل أعمدة بيانية بسيطة</a:t>
            </a:r>
            <a:r>
              <a:rPr lang="ar-EG" dirty="0">
                <a:latin typeface="Alexandria" charset="0"/>
                <a:cs typeface="Alexandria" charset="0"/>
              </a:rPr>
              <a:t>.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7CE37458-74EA-5B10-B663-39D4628D2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151" y="2105788"/>
            <a:ext cx="7819697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5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91"/>
    </mc:Choice>
    <mc:Fallback xmlns="">
      <p:transition spd="slow" advTm="3219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dirty="0">
              <a:latin typeface="Alexandria"/>
            </a:endParaRPr>
          </a:p>
          <a:p>
            <a:pPr algn="ctr" rtl="1"/>
            <a:r>
              <a:rPr lang="ar-EG" sz="2000" b="1" u="sng" dirty="0">
                <a:latin typeface="Alexandria"/>
              </a:rPr>
              <a:t>الأعمدة البيانية البسيطة على برنامج </a:t>
            </a:r>
            <a:r>
              <a:rPr lang="en-US" sz="2000" b="1" u="sng" dirty="0">
                <a:latin typeface="Alexandria"/>
              </a:rPr>
              <a:t>SPSS</a:t>
            </a:r>
            <a:endParaRPr lang="ar-EG" sz="2000" b="1" u="sng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1- بعد إدخال المتغيرات والبيانات السابقة في المثال في البرنامج الاحصائي ، نضغط على </a:t>
            </a:r>
          </a:p>
          <a:p>
            <a:pPr algn="ctr" rtl="1"/>
            <a:r>
              <a:rPr lang="en-US" sz="2000" dirty="0">
                <a:latin typeface="Alexandria"/>
              </a:rPr>
              <a:t>Graphs                  Legacy Dialogs                    Bar</a:t>
            </a:r>
          </a:p>
          <a:p>
            <a:pPr algn="r" rtl="1"/>
            <a:endParaRPr lang="ar-EG" sz="2000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2</a:t>
            </a:r>
            <a:r>
              <a:rPr lang="en-US" sz="2000" dirty="0">
                <a:latin typeface="Alexandria"/>
              </a:rPr>
              <a:t> - </a:t>
            </a:r>
            <a:r>
              <a:rPr lang="ar-EG" sz="2000" dirty="0">
                <a:latin typeface="Alexandria"/>
              </a:rPr>
              <a:t>ستظهر نافذة  تضم  ثلاثة أشكال من الأعمدة البيانية </a:t>
            </a:r>
            <a:r>
              <a:rPr lang="en-US" sz="2000" dirty="0">
                <a:latin typeface="Alexandria"/>
              </a:rPr>
              <a:t>Simple, Clustered, Stacked </a:t>
            </a:r>
            <a:r>
              <a:rPr lang="ar-EG" sz="2000" dirty="0">
                <a:latin typeface="Alexandria"/>
              </a:rPr>
              <a:t>   نضغط على </a:t>
            </a:r>
            <a:r>
              <a:rPr lang="en-US" sz="2000" dirty="0">
                <a:latin typeface="Alexandria"/>
              </a:rPr>
              <a:t>Simple </a:t>
            </a:r>
            <a:r>
              <a:rPr lang="ar-EG" sz="2000" dirty="0">
                <a:latin typeface="Alexandria"/>
              </a:rPr>
              <a:t> ثم اختيار  </a:t>
            </a:r>
            <a:r>
              <a:rPr lang="en-US" sz="2000" dirty="0">
                <a:latin typeface="Alexandria"/>
              </a:rPr>
              <a:t>Values of individual cases</a:t>
            </a:r>
            <a:r>
              <a:rPr lang="ar-EG" sz="2000" dirty="0">
                <a:latin typeface="Alexandria"/>
              </a:rPr>
              <a:t>  ثم الضغط بعد ذلك  على </a:t>
            </a:r>
            <a:r>
              <a:rPr lang="en-US" sz="2000" dirty="0">
                <a:latin typeface="Alexandria"/>
              </a:rPr>
              <a:t>Define</a:t>
            </a:r>
            <a:endParaRPr lang="ar-EG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3</a:t>
            </a:r>
            <a:r>
              <a:rPr lang="en-US" sz="2000" dirty="0">
                <a:latin typeface="Alexandria"/>
              </a:rPr>
              <a:t>- </a:t>
            </a:r>
            <a:r>
              <a:rPr lang="ar-EG" sz="2000" dirty="0">
                <a:latin typeface="Alexandria"/>
              </a:rPr>
              <a:t>ستظهر نافذة جديدة وفيها نضع المتغير </a:t>
            </a:r>
            <a:r>
              <a:rPr lang="en-US" sz="2000" dirty="0">
                <a:latin typeface="Alexandria"/>
              </a:rPr>
              <a:t>employees </a:t>
            </a:r>
            <a:r>
              <a:rPr lang="ar-EG" sz="2000" dirty="0">
                <a:latin typeface="Alexandria"/>
              </a:rPr>
              <a:t>  داخل المستطيل  </a:t>
            </a:r>
            <a:r>
              <a:rPr lang="en-US" sz="2000" dirty="0">
                <a:latin typeface="Alexandria"/>
              </a:rPr>
              <a:t>   Bars Represent </a:t>
            </a:r>
            <a:r>
              <a:rPr lang="ar-EG" sz="2000" dirty="0">
                <a:latin typeface="Alexandria"/>
              </a:rPr>
              <a:t>ثم الترميز على </a:t>
            </a:r>
            <a:r>
              <a:rPr lang="en-US" sz="2000" dirty="0">
                <a:latin typeface="Alexandria"/>
              </a:rPr>
              <a:t>Variables </a:t>
            </a:r>
            <a:r>
              <a:rPr lang="ar-EG" sz="2000" dirty="0">
                <a:latin typeface="Alexandria"/>
              </a:rPr>
              <a:t>    ثم نضع المتغير </a:t>
            </a:r>
            <a:r>
              <a:rPr lang="en-US" sz="2000" dirty="0">
                <a:latin typeface="Alexandria"/>
              </a:rPr>
              <a:t>year </a:t>
            </a:r>
            <a:r>
              <a:rPr lang="ar-EG" sz="2000" dirty="0">
                <a:latin typeface="Alexandria"/>
              </a:rPr>
              <a:t>    في المستطيل أسفل كلمة </a:t>
            </a:r>
            <a:r>
              <a:rPr lang="en-US" sz="2000" dirty="0">
                <a:latin typeface="Alexandria"/>
              </a:rPr>
              <a:t>   variables  </a:t>
            </a:r>
            <a:r>
              <a:rPr lang="ar-EG" sz="2000" dirty="0">
                <a:latin typeface="Alexandria"/>
              </a:rPr>
              <a:t>والتي قمنا بالترميز عليها  ثم الضغط بعد ذلك على </a:t>
            </a:r>
            <a:r>
              <a:rPr lang="en-US" sz="2000" dirty="0">
                <a:latin typeface="Alexandria"/>
              </a:rPr>
              <a:t>ok</a:t>
            </a:r>
          </a:p>
          <a:p>
            <a:pPr algn="r" rtl="1"/>
            <a:endParaRPr lang="ar-EG" dirty="0">
              <a:latin typeface="Alexandria"/>
            </a:endParaRPr>
          </a:p>
          <a:p>
            <a:pPr algn="ctr" rtl="1"/>
            <a:endParaRPr lang="ar-EG" sz="2000" b="1" dirty="0">
              <a:latin typeface="Alexandria"/>
              <a:cs typeface="Alexandria" charset="0"/>
            </a:endParaRP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2A942852-B150-8D34-4086-197383A0BA23}"/>
              </a:ext>
            </a:extLst>
          </p:cNvPr>
          <p:cNvSpPr/>
          <p:nvPr/>
        </p:nvSpPr>
        <p:spPr>
          <a:xfrm>
            <a:off x="4392118" y="2158584"/>
            <a:ext cx="674557" cy="13491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507A1214-9C25-1CED-8918-DB49647B9B92}"/>
              </a:ext>
            </a:extLst>
          </p:cNvPr>
          <p:cNvSpPr/>
          <p:nvPr/>
        </p:nvSpPr>
        <p:spPr>
          <a:xfrm>
            <a:off x="6955436" y="2158584"/>
            <a:ext cx="674557" cy="13491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2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25"/>
    </mc:Choice>
    <mc:Fallback xmlns="">
      <p:transition spd="slow" advTm="6592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b="1" i="0" u="sng" strike="noStrike" kern="1200" dirty="0">
                <a:effectLst/>
                <a:latin typeface="Alexandria"/>
              </a:rPr>
              <a:t>الأعمدة البيانية المزدوجة على برنامج </a:t>
            </a:r>
            <a:r>
              <a:rPr lang="en-US" sz="2000" b="1" i="0" u="sng" strike="noStrike" kern="1200" dirty="0">
                <a:effectLst/>
                <a:latin typeface="Alexandria"/>
              </a:rPr>
              <a:t>SPSS</a:t>
            </a:r>
            <a:endParaRPr lang="ar-EG" sz="2000" b="1" i="0" u="sng" strike="noStrike" kern="1200" dirty="0">
              <a:effectLst/>
              <a:latin typeface="Alexandria"/>
            </a:endParaRPr>
          </a:p>
          <a:p>
            <a:pPr marL="0" algn="ctr" rtl="1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ar-EG" sz="2000" b="1" i="0" u="sng" strike="noStrike" kern="1200" dirty="0">
              <a:effectLst/>
              <a:latin typeface="Alexandria"/>
            </a:endParaRPr>
          </a:p>
          <a:p>
            <a:pPr marL="342900" indent="-342900" algn="r" rtl="1" eaLnBrk="1" fontAlgn="t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ar-EG" sz="2000" i="0" u="none" strike="noStrike" kern="1200" dirty="0">
                <a:effectLst/>
                <a:latin typeface="Alexandria"/>
              </a:rPr>
              <a:t>تستخدم الأعمدة البيانية المزدوجة </a:t>
            </a:r>
            <a:r>
              <a:rPr lang="en-US" sz="2000" i="0" u="none" strike="noStrike" kern="1200" dirty="0">
                <a:effectLst/>
                <a:latin typeface="Alexandria"/>
              </a:rPr>
              <a:t> Clustered </a:t>
            </a:r>
            <a:r>
              <a:rPr lang="ar-EG" sz="2000" i="0" u="none" strike="noStrike" kern="1200" dirty="0">
                <a:effectLst/>
                <a:latin typeface="Alexandria"/>
              </a:rPr>
              <a:t>لمقارنة ظاهرتين أو أكثر لعدد من السنوات كمقارنة الذكور والإناث لعدة سنوات. </a:t>
            </a: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i="0" u="none" strike="noStrike" kern="1200" dirty="0">
                <a:effectLst/>
                <a:latin typeface="Alexandria"/>
              </a:rPr>
              <a:t>مثال 4: أظهرت البيانات المتعلقة بودائع أحد البنوك  ( القيمة بالمليون جنيه) خلال ثمان سنوات .المطلوب تمثيل ودائع البنك بأنواعها الثلاثة على أساس الأعمدة المزدوجة </a:t>
            </a:r>
            <a:r>
              <a:rPr lang="en-US" sz="2000" i="0" u="none" strike="noStrike" kern="1200" dirty="0">
                <a:effectLst/>
                <a:latin typeface="Alexandria"/>
              </a:rPr>
              <a:t>Clustered Bars </a:t>
            </a:r>
            <a:r>
              <a:rPr lang="ar-EG" sz="2000" i="0" u="none" strike="noStrike" kern="1200" dirty="0">
                <a:effectLst/>
                <a:latin typeface="Alexandria"/>
              </a:rPr>
              <a:t>على مدى السنوات المذكورة. </a:t>
            </a: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ar-EG" sz="2000" i="0" u="none" strike="noStrike" kern="1200" dirty="0">
              <a:effectLst/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381EFA5E-1CD9-C2FC-E891-F745239B0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129" y="3072983"/>
            <a:ext cx="8923282" cy="295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23"/>
    </mc:Choice>
    <mc:Fallback xmlns="">
      <p:transition spd="slow" advTm="10512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962525" y="1422426"/>
            <a:ext cx="1017299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b="1" i="0" u="sng" strike="noStrike" dirty="0">
                <a:effectLst/>
                <a:latin typeface="Alexandria"/>
              </a:rPr>
              <a:t>الأعمدة المزدوجة على برنامج </a:t>
            </a:r>
            <a:r>
              <a:rPr lang="en-US" sz="2000" b="1" i="0" u="sng" strike="noStrike" dirty="0">
                <a:effectLst/>
                <a:latin typeface="Alexandria"/>
              </a:rPr>
              <a:t>SPSS</a:t>
            </a:r>
            <a:endParaRPr lang="ar-EG" sz="2000" b="1" i="0" u="sng" strike="noStrike" dirty="0">
              <a:effectLst/>
              <a:latin typeface="Alexandria"/>
            </a:endParaRP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ar-EG" sz="2000" dirty="0">
              <a:latin typeface="Alexandria"/>
            </a:endParaRP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b="0" i="0" u="none" strike="noStrike" dirty="0">
                <a:effectLst/>
                <a:latin typeface="Alexandria"/>
              </a:rPr>
              <a:t>1</a:t>
            </a:r>
            <a:r>
              <a:rPr lang="en-US" sz="2000" b="0" i="0" u="none" strike="noStrike" dirty="0">
                <a:effectLst/>
                <a:latin typeface="Alexandria"/>
              </a:rPr>
              <a:t>- </a:t>
            </a:r>
            <a:r>
              <a:rPr lang="ar-EG" sz="2000" b="0" i="0" u="none" strike="noStrike" dirty="0">
                <a:effectLst/>
                <a:latin typeface="Alexandria"/>
              </a:rPr>
              <a:t>بعد إدخال المتغيرات والبيانات السابقة في المثال في البرنامج الاحصائي ، نضغط على</a:t>
            </a:r>
          </a:p>
          <a:p>
            <a:pPr marL="0" algn="ct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b="0" i="0" u="none" strike="noStrike" dirty="0">
                <a:effectLst/>
                <a:latin typeface="Alexandria"/>
              </a:rPr>
              <a:t> </a:t>
            </a:r>
            <a:r>
              <a:rPr lang="en-US" sz="2000" b="0" i="0" u="none" strike="noStrike" dirty="0">
                <a:effectLst/>
                <a:latin typeface="Alexandria"/>
              </a:rPr>
              <a:t>Graphs             Legacy Dialogs                  Bar</a:t>
            </a: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ar-EG" sz="2000" dirty="0">
              <a:latin typeface="Alexandria"/>
            </a:endParaRP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dirty="0">
                <a:latin typeface="Alexandria"/>
              </a:rPr>
              <a:t>2- </a:t>
            </a:r>
            <a:r>
              <a:rPr lang="en-US" sz="2000" b="0" i="0" u="none" strike="noStrike" dirty="0">
                <a:effectLst/>
                <a:latin typeface="Alexandria"/>
              </a:rPr>
              <a:t> </a:t>
            </a:r>
            <a:r>
              <a:rPr lang="ar-EG" sz="2000" b="0" i="0" u="none" strike="noStrike" dirty="0">
                <a:effectLst/>
                <a:latin typeface="Alexandria"/>
              </a:rPr>
              <a:t>ستظهر نافذة  تضم  ثلاثة أشكال من الأعمدة البيانية </a:t>
            </a:r>
            <a:r>
              <a:rPr lang="en-US" sz="2000" b="0" i="0" u="none" strike="noStrike" dirty="0">
                <a:effectLst/>
                <a:latin typeface="Alexandria"/>
              </a:rPr>
              <a:t>   Simple, Clustered, Stacked </a:t>
            </a:r>
            <a:r>
              <a:rPr lang="ar-EG" sz="2000" b="0" i="0" u="none" strike="noStrike" dirty="0">
                <a:effectLst/>
                <a:latin typeface="Alexandria"/>
              </a:rPr>
              <a:t>نضغط على </a:t>
            </a:r>
            <a:r>
              <a:rPr lang="en-US" sz="2000" b="0" i="0" u="none" strike="noStrike" dirty="0">
                <a:effectLst/>
                <a:latin typeface="Alexandria"/>
              </a:rPr>
              <a:t>clustered </a:t>
            </a:r>
            <a:r>
              <a:rPr lang="ar-EG" sz="2000" b="0" i="0" u="none" strike="noStrike" dirty="0">
                <a:effectLst/>
                <a:latin typeface="Alexandria"/>
              </a:rPr>
              <a:t> ثم اختيار  </a:t>
            </a:r>
            <a:r>
              <a:rPr lang="en-US" sz="2000" b="0" i="0" u="none" strike="noStrike" dirty="0">
                <a:effectLst/>
                <a:latin typeface="Alexandria"/>
              </a:rPr>
              <a:t>   Values of individual cases</a:t>
            </a:r>
            <a:r>
              <a:rPr lang="ar-EG" sz="2000" b="0" i="0" u="none" strike="noStrike" dirty="0">
                <a:effectLst/>
                <a:latin typeface="Alexandria"/>
              </a:rPr>
              <a:t>ثم الضغط بعد ذلك  على </a:t>
            </a:r>
            <a:r>
              <a:rPr lang="en-US" sz="2000" b="0" i="0" u="none" strike="noStrike" dirty="0">
                <a:effectLst/>
                <a:latin typeface="Alexandria"/>
              </a:rPr>
              <a:t>Define</a:t>
            </a:r>
            <a:endParaRPr lang="ar-EG" sz="2000" b="0" i="0" u="none" strike="noStrike" dirty="0">
              <a:effectLst/>
              <a:latin typeface="Alexandria"/>
            </a:endParaRP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en-US" sz="2000" b="0" i="0" u="none" strike="noStrike" dirty="0">
              <a:effectLst/>
              <a:latin typeface="Alexandria"/>
            </a:endParaRPr>
          </a:p>
          <a:p>
            <a:pPr marL="0" algn="r" rtl="1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ar-EG" sz="2000" b="0" i="0" u="none" strike="noStrike" dirty="0">
                <a:effectLst/>
                <a:latin typeface="Alexandria"/>
              </a:rPr>
              <a:t>3</a:t>
            </a:r>
            <a:r>
              <a:rPr lang="en-US" sz="2000" b="0" i="0" u="none" strike="noStrike" dirty="0">
                <a:effectLst/>
                <a:latin typeface="Alexandria"/>
              </a:rPr>
              <a:t>- </a:t>
            </a:r>
            <a:r>
              <a:rPr lang="ar-EG" sz="2000" b="0" i="0" u="none" strike="noStrike" dirty="0">
                <a:effectLst/>
                <a:latin typeface="Alexandria"/>
              </a:rPr>
              <a:t>ستظهر نافذة جديدة وفيها نضع المتغيرات </a:t>
            </a:r>
            <a:r>
              <a:rPr lang="en-US" sz="2000" b="0" i="0" u="none" strike="noStrike" dirty="0">
                <a:effectLst/>
                <a:latin typeface="Alexandria"/>
              </a:rPr>
              <a:t>saving , current, long term </a:t>
            </a:r>
            <a:r>
              <a:rPr lang="ar-EG" sz="2000" b="0" i="0" u="none" strike="noStrike" dirty="0">
                <a:effectLst/>
                <a:latin typeface="Alexandria"/>
              </a:rPr>
              <a:t>  داخل المستطيل  </a:t>
            </a:r>
            <a:r>
              <a:rPr lang="en-US" sz="2000" b="0" i="0" u="none" strike="noStrike" dirty="0">
                <a:effectLst/>
                <a:latin typeface="Alexandria"/>
              </a:rPr>
              <a:t>Bars Represent</a:t>
            </a:r>
            <a:r>
              <a:rPr lang="ar-EG" sz="2000" b="0" i="0" u="none" strike="noStrike" dirty="0">
                <a:effectLst/>
                <a:latin typeface="Alexandria"/>
              </a:rPr>
              <a:t>  ثم الترميز على </a:t>
            </a:r>
            <a:r>
              <a:rPr lang="en-US" sz="2000" b="0" i="0" u="none" strike="noStrike" dirty="0">
                <a:effectLst/>
                <a:latin typeface="Alexandria"/>
              </a:rPr>
              <a:t>  Variables </a:t>
            </a:r>
            <a:r>
              <a:rPr lang="ar-EG" sz="2000" b="0" i="0" u="none" strike="noStrike" dirty="0">
                <a:effectLst/>
                <a:latin typeface="Alexandria"/>
              </a:rPr>
              <a:t>ثم نضع المتغير  </a:t>
            </a:r>
            <a:r>
              <a:rPr lang="en-US" sz="2000" b="0" i="0" u="none" strike="noStrike" dirty="0">
                <a:effectLst/>
                <a:latin typeface="Alexandria"/>
              </a:rPr>
              <a:t>   year</a:t>
            </a:r>
            <a:r>
              <a:rPr lang="ar-EG" sz="2000" b="0" i="0" u="none" strike="noStrike" dirty="0">
                <a:effectLst/>
                <a:latin typeface="Alexandria"/>
              </a:rPr>
              <a:t>في المستطيل أسفل كلمة </a:t>
            </a:r>
            <a:r>
              <a:rPr lang="en-US" sz="2000" b="0" i="0" u="none" strike="noStrike" dirty="0">
                <a:effectLst/>
                <a:latin typeface="Alexandria"/>
              </a:rPr>
              <a:t>variables  </a:t>
            </a:r>
            <a:r>
              <a:rPr lang="ar-EG" sz="2000" b="0" i="0" u="none" strike="noStrike" dirty="0">
                <a:effectLst/>
                <a:latin typeface="Alexandria"/>
              </a:rPr>
              <a:t>   بعد الترميز عليها  ثم الضغط بعد ذلك على </a:t>
            </a:r>
            <a:r>
              <a:rPr lang="en-US" sz="2000" b="0" i="0" u="none" strike="noStrike" dirty="0">
                <a:effectLst/>
                <a:latin typeface="Alexandria"/>
              </a:rPr>
              <a:t>ok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FC42832E-2A9A-6647-B9E6-FC0DC849C29A}"/>
              </a:ext>
            </a:extLst>
          </p:cNvPr>
          <p:cNvSpPr/>
          <p:nvPr/>
        </p:nvSpPr>
        <p:spPr>
          <a:xfrm>
            <a:off x="4721902" y="2498769"/>
            <a:ext cx="494675" cy="1395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4" name="سهم: بشكل رتبة عسكرية 3">
            <a:extLst>
              <a:ext uri="{FF2B5EF4-FFF2-40B4-BE49-F238E27FC236}">
                <a16:creationId xmlns:a16="http://schemas.microsoft.com/office/drawing/2014/main" id="{41955C9A-C55B-6BFE-E528-D6625464CF72}"/>
              </a:ext>
            </a:extLst>
          </p:cNvPr>
          <p:cNvSpPr/>
          <p:nvPr/>
        </p:nvSpPr>
        <p:spPr>
          <a:xfrm>
            <a:off x="7007099" y="2498769"/>
            <a:ext cx="622894" cy="1395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34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43"/>
    </mc:Choice>
    <mc:Fallback xmlns="">
      <p:transition spd="slow" advTm="9254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930443" y="963683"/>
            <a:ext cx="1015465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u="sng" dirty="0">
                <a:latin typeface="Alexandria"/>
                <a:cs typeface="Alexandria" charset="0"/>
              </a:rPr>
              <a:t>الأعمدة البيانية المجزأة على برنامج </a:t>
            </a:r>
            <a:r>
              <a:rPr lang="en-US" sz="2000" b="1" u="sng" dirty="0">
                <a:latin typeface="Alexandria"/>
                <a:cs typeface="Alexandria" charset="0"/>
              </a:rPr>
              <a:t>SPSS</a:t>
            </a:r>
          </a:p>
          <a:p>
            <a:pPr algn="r" rtl="1"/>
            <a:endParaRPr lang="ar-EG" dirty="0">
              <a:latin typeface="Alexandria"/>
              <a:cs typeface="Alexandria" charset="0"/>
            </a:endParaRPr>
          </a:p>
          <a:p>
            <a:pPr algn="r" rtl="1"/>
            <a:r>
              <a:rPr lang="ar-EG" dirty="0">
                <a:latin typeface="Alexandria"/>
                <a:cs typeface="Alexandria" charset="0"/>
              </a:rPr>
              <a:t>تستخدم الأعمدة البيانية المجزأة </a:t>
            </a:r>
            <a:r>
              <a:rPr lang="en-US" dirty="0">
                <a:latin typeface="Alexandria"/>
                <a:cs typeface="Alexandria" charset="0"/>
              </a:rPr>
              <a:t>Stacked </a:t>
            </a:r>
            <a:r>
              <a:rPr lang="ar-EG" dirty="0">
                <a:latin typeface="Alexandria"/>
                <a:cs typeface="Alexandria" charset="0"/>
              </a:rPr>
              <a:t>أيضا لمقارنة ظاهرتين أو أكثر لعدد من السنوات كمقارنة المدخنين وغير المدخنين لعدة سنوات. </a:t>
            </a:r>
          </a:p>
          <a:p>
            <a:pPr algn="r" rtl="1"/>
            <a:r>
              <a:rPr lang="ar-EG" dirty="0">
                <a:latin typeface="Alexandria"/>
                <a:cs typeface="Alexandria" charset="0"/>
              </a:rPr>
              <a:t>مثال 5: أظهرت البيانات المتعلقة بودائع أحد البنوك  ( القيمة بالمليون جنيه) خلال ثمان سنوات .المطلوب تمثيل ودائع البنك بأنواعها الثلاثة على أساس الأعمدة المجزأة </a:t>
            </a:r>
            <a:r>
              <a:rPr lang="en-US" dirty="0">
                <a:latin typeface="Alexandria"/>
                <a:cs typeface="Alexandria" charset="0"/>
              </a:rPr>
              <a:t>Stacked Bars </a:t>
            </a:r>
            <a:r>
              <a:rPr lang="ar-EG" dirty="0">
                <a:latin typeface="Alexandria"/>
                <a:cs typeface="Alexandria" charset="0"/>
              </a:rPr>
              <a:t>على مدى السنوات المذكورة. </a:t>
            </a:r>
          </a:p>
          <a:p>
            <a:pPr algn="r" rtl="1"/>
            <a:endParaRPr lang="ar-EG" dirty="0">
              <a:latin typeface="Alexandria"/>
              <a:cs typeface="Alexandria" charset="0"/>
            </a:endParaRPr>
          </a:p>
          <a:p>
            <a:pPr algn="r" rtl="1"/>
            <a:endParaRPr lang="ar-EG" dirty="0">
              <a:latin typeface="Alexandria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BBA35B07-AE63-99CA-CA61-B218B4DE0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2733931"/>
            <a:ext cx="9648496" cy="321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20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30"/>
    </mc:Choice>
    <mc:Fallback xmlns="">
      <p:transition spd="slow" advTm="5393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930443" y="963683"/>
            <a:ext cx="101546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u="sng" dirty="0">
                <a:latin typeface="Alexandria"/>
                <a:cs typeface="Alexandria" charset="0"/>
              </a:rPr>
              <a:t>الأعمدة المجزأة على برنامج </a:t>
            </a:r>
            <a:r>
              <a:rPr lang="en-US" sz="2000" b="1" u="sng" dirty="0">
                <a:latin typeface="Alexandria"/>
                <a:cs typeface="Alexandria" charset="0"/>
              </a:rPr>
              <a:t>SPSS</a:t>
            </a:r>
            <a:endParaRPr lang="ar-EG" sz="2000" b="1" u="sng" dirty="0">
              <a:latin typeface="Alexandria"/>
              <a:cs typeface="Alexandria" charset="0"/>
            </a:endParaRPr>
          </a:p>
          <a:p>
            <a:pPr algn="r" rtl="1"/>
            <a:endParaRPr lang="ar-EG" dirty="0">
              <a:latin typeface="Alexandria"/>
              <a:cs typeface="Alexandria" charset="0"/>
            </a:endParaRPr>
          </a:p>
          <a:p>
            <a:pPr algn="r" rtl="1"/>
            <a:r>
              <a:rPr lang="ar-EG" sz="2000" dirty="0">
                <a:latin typeface="Alexandria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en-US" sz="2000" dirty="0">
                <a:latin typeface="Alexandria"/>
                <a:cs typeface="Alexandria" charset="0"/>
              </a:rPr>
              <a:t>Graphs                 Legacy Dialogs                           Bar</a:t>
            </a:r>
          </a:p>
          <a:p>
            <a:pPr algn="r" rtl="1"/>
            <a:endParaRPr lang="ar-EG" sz="2000" dirty="0">
              <a:latin typeface="Alexandria"/>
              <a:cs typeface="Alexandria" charset="0"/>
            </a:endParaRPr>
          </a:p>
          <a:p>
            <a:pPr algn="r" rtl="1"/>
            <a:r>
              <a:rPr lang="en-US" sz="2000" dirty="0">
                <a:latin typeface="Alexandria"/>
                <a:cs typeface="Alexandria" charset="0"/>
              </a:rPr>
              <a:t>2</a:t>
            </a:r>
            <a:r>
              <a:rPr lang="ar-EG" sz="2000" dirty="0">
                <a:latin typeface="Alexandria"/>
                <a:cs typeface="Alexandria" charset="0"/>
              </a:rPr>
              <a:t> - </a:t>
            </a:r>
            <a:r>
              <a:rPr lang="en-US" sz="2000" dirty="0">
                <a:latin typeface="Alexandria"/>
                <a:cs typeface="Alexandria" charset="0"/>
              </a:rPr>
              <a:t> </a:t>
            </a:r>
            <a:r>
              <a:rPr lang="ar-EG" sz="2000" dirty="0">
                <a:latin typeface="Alexandria"/>
                <a:cs typeface="Alexandria" charset="0"/>
              </a:rPr>
              <a:t>ستظهر نافذة  تضم  ثلاثة أشكال من الأعمدة البيانية </a:t>
            </a:r>
            <a:r>
              <a:rPr lang="en-US" sz="2000" dirty="0">
                <a:latin typeface="Alexandria"/>
                <a:cs typeface="Alexandria" charset="0"/>
              </a:rPr>
              <a:t>Simple, Clustered, Stacked </a:t>
            </a:r>
            <a:r>
              <a:rPr lang="ar-EG" sz="2000" dirty="0">
                <a:latin typeface="Alexandria"/>
                <a:cs typeface="Alexandria" charset="0"/>
              </a:rPr>
              <a:t>  نضغط على </a:t>
            </a:r>
            <a:r>
              <a:rPr lang="en-US" sz="2000" dirty="0">
                <a:latin typeface="Alexandria"/>
                <a:cs typeface="Alexandria" charset="0"/>
              </a:rPr>
              <a:t>stacked </a:t>
            </a:r>
            <a:r>
              <a:rPr lang="ar-EG" sz="2000" dirty="0">
                <a:latin typeface="Alexandria"/>
                <a:cs typeface="Alexandria" charset="0"/>
              </a:rPr>
              <a:t> ثم اختيار</a:t>
            </a:r>
          </a:p>
          <a:p>
            <a:pPr algn="r" rtl="1"/>
            <a:r>
              <a:rPr lang="en-US" sz="2000" dirty="0">
                <a:latin typeface="Alexandria"/>
                <a:cs typeface="Alexandria" charset="0"/>
              </a:rPr>
              <a:t> values of individual cases</a:t>
            </a:r>
            <a:r>
              <a:rPr lang="ar-EG" sz="2000" dirty="0">
                <a:latin typeface="Alexandria"/>
                <a:cs typeface="Alexandria" charset="0"/>
              </a:rPr>
              <a:t>ثم الضغط بعد ذلك  على </a:t>
            </a:r>
            <a:r>
              <a:rPr lang="en-US" sz="2000" dirty="0">
                <a:latin typeface="Alexandria"/>
                <a:cs typeface="Alexandria" charset="0"/>
              </a:rPr>
              <a:t>Define</a:t>
            </a:r>
          </a:p>
          <a:p>
            <a:pPr algn="r" rtl="1"/>
            <a:endParaRPr lang="en-US" sz="2000" dirty="0">
              <a:latin typeface="Alexandria"/>
              <a:cs typeface="Alexandria" charset="0"/>
            </a:endParaRPr>
          </a:p>
          <a:p>
            <a:pPr algn="r" rtl="1"/>
            <a:r>
              <a:rPr lang="en-US" sz="2000" dirty="0">
                <a:latin typeface="Alexandria"/>
                <a:cs typeface="Alexandria" charset="0"/>
              </a:rPr>
              <a:t>3</a:t>
            </a:r>
            <a:r>
              <a:rPr lang="ar-EG" sz="2000" dirty="0">
                <a:latin typeface="Alexandria"/>
                <a:cs typeface="Alexandria" charset="0"/>
              </a:rPr>
              <a:t> - ستظهر نافذة جديدة وفيها نضع المتغيرات </a:t>
            </a:r>
            <a:r>
              <a:rPr lang="en-US" sz="2000" dirty="0">
                <a:latin typeface="Alexandria"/>
                <a:cs typeface="Alexandria" charset="0"/>
              </a:rPr>
              <a:t>   saving , current, long term </a:t>
            </a:r>
            <a:r>
              <a:rPr lang="ar-EG" sz="2000" dirty="0">
                <a:latin typeface="Alexandria"/>
                <a:cs typeface="Alexandria" charset="0"/>
              </a:rPr>
              <a:t>داخل المستطيل  </a:t>
            </a:r>
            <a:r>
              <a:rPr lang="en-US" sz="2000" dirty="0">
                <a:latin typeface="Alexandria"/>
                <a:cs typeface="Alexandria" charset="0"/>
              </a:rPr>
              <a:t> Bars Represent</a:t>
            </a:r>
            <a:r>
              <a:rPr lang="ar-EG" sz="2000" dirty="0">
                <a:latin typeface="Alexandria"/>
                <a:cs typeface="Alexandria" charset="0"/>
              </a:rPr>
              <a:t>ثم الترميز على </a:t>
            </a:r>
            <a:r>
              <a:rPr lang="en-US" sz="2000" dirty="0">
                <a:latin typeface="Alexandria"/>
                <a:cs typeface="Alexandria" charset="0"/>
              </a:rPr>
              <a:t>Variables </a:t>
            </a:r>
            <a:r>
              <a:rPr lang="ar-EG" sz="2000" dirty="0">
                <a:latin typeface="Alexandria"/>
                <a:cs typeface="Alexandria" charset="0"/>
              </a:rPr>
              <a:t>  ثم نضع المتغير  </a:t>
            </a:r>
            <a:r>
              <a:rPr lang="en-US" sz="2000" dirty="0">
                <a:latin typeface="Alexandria"/>
                <a:cs typeface="Alexandria" charset="0"/>
              </a:rPr>
              <a:t>  year</a:t>
            </a:r>
            <a:r>
              <a:rPr lang="ar-EG" sz="2000" dirty="0">
                <a:latin typeface="Alexandria"/>
                <a:cs typeface="Alexandria" charset="0"/>
              </a:rPr>
              <a:t>في المستطيل أسفل كلمة </a:t>
            </a:r>
            <a:r>
              <a:rPr lang="en-US" sz="2000" dirty="0">
                <a:latin typeface="Alexandria"/>
                <a:cs typeface="Alexandria" charset="0"/>
              </a:rPr>
              <a:t>variables  </a:t>
            </a:r>
            <a:r>
              <a:rPr lang="ar-EG" sz="2000" dirty="0">
                <a:latin typeface="Alexandria"/>
                <a:cs typeface="Alexandria" charset="0"/>
              </a:rPr>
              <a:t>  بعد الترميز عليها  ثم الضغط بعد ذلك على </a:t>
            </a:r>
            <a:r>
              <a:rPr lang="en-US" sz="2000" dirty="0">
                <a:latin typeface="Alexandria"/>
                <a:cs typeface="Alexandria" charset="0"/>
              </a:rPr>
              <a:t>ok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1C96A8B8-D9F2-625E-8E54-79EC0E3D58DA}"/>
              </a:ext>
            </a:extLst>
          </p:cNvPr>
          <p:cNvSpPr/>
          <p:nvPr/>
        </p:nvSpPr>
        <p:spPr>
          <a:xfrm>
            <a:off x="4527030" y="1948721"/>
            <a:ext cx="539645" cy="22485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8E3122FB-3C30-6EF4-9DA9-E92BC7418CC8}"/>
              </a:ext>
            </a:extLst>
          </p:cNvPr>
          <p:cNvSpPr/>
          <p:nvPr/>
        </p:nvSpPr>
        <p:spPr>
          <a:xfrm>
            <a:off x="6956674" y="1948721"/>
            <a:ext cx="704538" cy="22485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84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67"/>
    </mc:Choice>
    <mc:Fallback xmlns="">
      <p:transition spd="slow" advTm="10126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الخطوط البيانية   </a:t>
            </a:r>
            <a:r>
              <a:rPr lang="en-US" sz="2000" b="1" dirty="0">
                <a:latin typeface="Alexandria" charset="0"/>
                <a:cs typeface="Alexandria" charset="0"/>
              </a:rPr>
              <a:t>line charts</a:t>
            </a:r>
            <a:endParaRPr lang="ar-EG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يمكن تمثيل البيانات على أساس خطوط بيانية وذلك بهدف توضيح الاتجاه العام لظاهرة ما أو لعدة ظواهر خلال فترات زمنية متتالية.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هناك ثلاثة أشكال من الخطوط البيانية : البسيطة </a:t>
            </a:r>
            <a:r>
              <a:rPr lang="en-US" dirty="0">
                <a:latin typeface="Alexandria" charset="0"/>
                <a:cs typeface="Alexandria" charset="0"/>
              </a:rPr>
              <a:t>Simple ، </a:t>
            </a:r>
            <a:r>
              <a:rPr lang="ar-EG" dirty="0">
                <a:latin typeface="Alexandria" charset="0"/>
                <a:cs typeface="Alexandria" charset="0"/>
              </a:rPr>
              <a:t>والمتعددة  </a:t>
            </a:r>
            <a:r>
              <a:rPr lang="en-US" dirty="0">
                <a:latin typeface="Alexandria" charset="0"/>
                <a:cs typeface="Alexandria" charset="0"/>
              </a:rPr>
              <a:t>Multiple ،</a:t>
            </a:r>
            <a:r>
              <a:rPr lang="ar-EG" dirty="0">
                <a:latin typeface="Alexandria" charset="0"/>
                <a:cs typeface="Alexandria" charset="0"/>
              </a:rPr>
              <a:t>والخطوط الساقطة  </a:t>
            </a:r>
            <a:r>
              <a:rPr lang="en-US" dirty="0">
                <a:latin typeface="Alexandria" charset="0"/>
                <a:cs typeface="Alexandria" charset="0"/>
              </a:rPr>
              <a:t>Drop- line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b="1" dirty="0">
                <a:latin typeface="Alexandria" charset="0"/>
                <a:cs typeface="Alexandria" charset="0"/>
              </a:rPr>
              <a:t>أولا: الخطوط البيانية البسيطة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تستخدم الخطوط البيانية البسيطة كثيرا في حالة وجود متغير واحد لمراقبة تطوره على مر الفترات الزمنية. </a:t>
            </a: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 6: تمثل البيانات التالية عدد الموظفين خلال الأعوام  1998 -  2004 والمطلوب عرض البيانات على شكل خطوط بيانية بسيطة.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60E57974-39C9-941C-9178-7169D4BF0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3297837"/>
            <a:ext cx="9160114" cy="27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8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62"/>
    </mc:Choice>
    <mc:Fallback xmlns="">
      <p:transition spd="slow" advTm="12726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074822" y="1155869"/>
            <a:ext cx="101546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الخطوط البيانية البسيطة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Graphs               Legacy Dialogs                     Line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 -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 تضم  ثلاثة أشكال من الخطوط البيانية </a:t>
            </a:r>
            <a:r>
              <a:rPr lang="en-US" sz="2000" dirty="0">
                <a:latin typeface="Alexandria" charset="0"/>
                <a:cs typeface="Alexandria" charset="0"/>
              </a:rPr>
              <a:t>Simple, Multiple, Drop-line </a:t>
            </a:r>
            <a:r>
              <a:rPr lang="ar-EG" sz="2000" dirty="0">
                <a:latin typeface="Alexandria" charset="0"/>
                <a:cs typeface="Alexandria" charset="0"/>
              </a:rPr>
              <a:t>نضغط على </a:t>
            </a:r>
            <a:r>
              <a:rPr lang="en-US" sz="2000" dirty="0">
                <a:latin typeface="Alexandria" charset="0"/>
                <a:cs typeface="Alexandria" charset="0"/>
              </a:rPr>
              <a:t>Simple </a:t>
            </a:r>
            <a:r>
              <a:rPr lang="ar-EG" sz="2000" dirty="0">
                <a:latin typeface="Alexandria" charset="0"/>
                <a:cs typeface="Alexandria" charset="0"/>
              </a:rPr>
              <a:t>ثم اختيار  </a:t>
            </a:r>
            <a:r>
              <a:rPr lang="en-US" sz="20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000" dirty="0">
                <a:latin typeface="Alexandria" charset="0"/>
                <a:cs typeface="Alexandria" charset="0"/>
              </a:rPr>
              <a:t>ثم الضغط بعد ذلك  على </a:t>
            </a:r>
            <a:r>
              <a:rPr lang="en-US" sz="2000" dirty="0">
                <a:latin typeface="Alexandria" charset="0"/>
                <a:cs typeface="Alexandria" charset="0"/>
              </a:rPr>
              <a:t>Define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3</a:t>
            </a:r>
            <a:r>
              <a:rPr lang="ar-EG" sz="2000" dirty="0">
                <a:latin typeface="Alexandria" charset="0"/>
                <a:cs typeface="Alexandria" charset="0"/>
              </a:rPr>
              <a:t>-</a:t>
            </a:r>
            <a:r>
              <a:rPr lang="en-US" sz="2000" dirty="0">
                <a:latin typeface="Alexandria" charset="0"/>
                <a:cs typeface="Alexandria" charset="0"/>
              </a:rPr>
              <a:t> 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جديدة وفيها نضع المتغير </a:t>
            </a:r>
            <a:r>
              <a:rPr lang="en-US" sz="2000" dirty="0">
                <a:latin typeface="Alexandria" charset="0"/>
                <a:cs typeface="Alexandria" charset="0"/>
              </a:rPr>
              <a:t>no of employees </a:t>
            </a:r>
            <a:r>
              <a:rPr lang="ar-EG" sz="2000" dirty="0">
                <a:latin typeface="Alexandria" charset="0"/>
                <a:cs typeface="Alexandria" charset="0"/>
              </a:rPr>
              <a:t> داخل المستطيل  </a:t>
            </a:r>
            <a:r>
              <a:rPr lang="en-US" sz="2000" dirty="0">
                <a:latin typeface="Alexandria" charset="0"/>
                <a:cs typeface="Alexandria" charset="0"/>
              </a:rPr>
              <a:t>Bars  Represent</a:t>
            </a:r>
            <a:r>
              <a:rPr lang="ar-EG" sz="2000" dirty="0">
                <a:latin typeface="Alexandria" charset="0"/>
                <a:cs typeface="Alexandria" charset="0"/>
              </a:rPr>
              <a:t> ثم الترميز على </a:t>
            </a:r>
            <a:r>
              <a:rPr lang="en-US" sz="2000" dirty="0">
                <a:latin typeface="Alexandria" charset="0"/>
                <a:cs typeface="Alexandria" charset="0"/>
              </a:rPr>
              <a:t>Variables </a:t>
            </a:r>
            <a:r>
              <a:rPr lang="ar-EG" sz="2000" dirty="0">
                <a:latin typeface="Alexandria" charset="0"/>
                <a:cs typeface="Alexandria" charset="0"/>
              </a:rPr>
              <a:t>ثم نضع المتغير </a:t>
            </a:r>
            <a:r>
              <a:rPr lang="en-US" sz="2000" dirty="0">
                <a:latin typeface="Alexandria" charset="0"/>
                <a:cs typeface="Alexandria" charset="0"/>
              </a:rPr>
              <a:t>year </a:t>
            </a:r>
            <a:r>
              <a:rPr lang="ar-EG" sz="2000" dirty="0">
                <a:latin typeface="Alexandria" charset="0"/>
                <a:cs typeface="Alexandria" charset="0"/>
              </a:rPr>
              <a:t> في المستطيل أسفل كلمة </a:t>
            </a:r>
            <a:r>
              <a:rPr lang="en-US" sz="2000" dirty="0">
                <a:latin typeface="Alexandria" charset="0"/>
                <a:cs typeface="Alexandria" charset="0"/>
              </a:rPr>
              <a:t>variables  </a:t>
            </a:r>
            <a:r>
              <a:rPr lang="ar-EG" sz="2000" dirty="0">
                <a:latin typeface="Alexandria" charset="0"/>
                <a:cs typeface="Alexandria" charset="0"/>
              </a:rPr>
              <a:t>  والتي قمنا بالترميز عليها  ثم الضغط بعد ذلك على </a:t>
            </a:r>
            <a:r>
              <a:rPr lang="en-US" sz="2000" dirty="0">
                <a:latin typeface="Alexandria" charset="0"/>
                <a:cs typeface="Alexandria" charset="0"/>
              </a:rPr>
              <a:t>ok</a:t>
            </a:r>
          </a:p>
          <a:p>
            <a:pPr algn="r" rtl="1"/>
            <a:endParaRPr lang="ar-EG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10133FAE-0F61-62D7-D062-84C182EE770A}"/>
              </a:ext>
            </a:extLst>
          </p:cNvPr>
          <p:cNvSpPr/>
          <p:nvPr/>
        </p:nvSpPr>
        <p:spPr>
          <a:xfrm>
            <a:off x="4676931" y="2248525"/>
            <a:ext cx="629587" cy="14990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647C5676-1935-4BC6-E52B-B12EEB2B316D}"/>
              </a:ext>
            </a:extLst>
          </p:cNvPr>
          <p:cNvSpPr/>
          <p:nvPr/>
        </p:nvSpPr>
        <p:spPr>
          <a:xfrm>
            <a:off x="7101053" y="2248525"/>
            <a:ext cx="783773" cy="14990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70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584"/>
    </mc:Choice>
    <mc:Fallback xmlns="">
      <p:transition spd="slow" advTm="6958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4861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الخطوط البيانية المتعددة </a:t>
            </a:r>
            <a:r>
              <a:rPr lang="en-US" sz="2000" b="1" dirty="0">
                <a:latin typeface="Alexandria" charset="0"/>
                <a:cs typeface="Alexandria" charset="0"/>
              </a:rPr>
              <a:t> Multiple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  </a: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 7: أظهرت البيانات المتعلقة بودائع أحد البنوك  ( القيمة بالمليون جنيه) خلال ثمان سنوات .المطلوب تمثيل ودائع البنك بأنواعها الثلاثة على أساس خطوط بيانات متعددة.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44ABA169-EB0B-07FE-E555-19075163E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54" y="2773180"/>
            <a:ext cx="9711559" cy="323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59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942"/>
    </mc:Choice>
    <mc:Fallback xmlns="">
      <p:transition spd="slow" advTm="6294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4861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الخطوط البيانية المتعددة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dirty="0">
                <a:latin typeface="Alexandria" charset="0"/>
                <a:cs typeface="Alexandria" charset="0"/>
              </a:rPr>
              <a:t> </a:t>
            </a:r>
            <a:r>
              <a:rPr lang="en-US" dirty="0">
                <a:latin typeface="Alexandria" charset="0"/>
                <a:cs typeface="Alexandria" charset="0"/>
              </a:rPr>
              <a:t>Graphs                   Legacy Dialogs                    Line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2</a:t>
            </a:r>
            <a:r>
              <a:rPr lang="en-US" dirty="0">
                <a:latin typeface="Alexandria" charset="0"/>
                <a:cs typeface="Alexandria" charset="0"/>
              </a:rPr>
              <a:t>- </a:t>
            </a:r>
            <a:r>
              <a:rPr lang="ar-EG" dirty="0">
                <a:latin typeface="Alexandria" charset="0"/>
                <a:cs typeface="Alexandria" charset="0"/>
              </a:rPr>
              <a:t>ستظهر نافذة  تضم  ثلاثة أشكال من الخطوط البيانية </a:t>
            </a:r>
            <a:r>
              <a:rPr lang="en-US" dirty="0">
                <a:latin typeface="Alexandria" charset="0"/>
                <a:cs typeface="Alexandria" charset="0"/>
              </a:rPr>
              <a:t> Simple, Multiple, Drop-line </a:t>
            </a:r>
            <a:r>
              <a:rPr lang="ar-EG" dirty="0">
                <a:latin typeface="Alexandria" charset="0"/>
                <a:cs typeface="Alexandria" charset="0"/>
              </a:rPr>
              <a:t>نضغط على </a:t>
            </a:r>
            <a:r>
              <a:rPr lang="en-US" dirty="0">
                <a:latin typeface="Alexandria" charset="0"/>
                <a:cs typeface="Alexandria" charset="0"/>
              </a:rPr>
              <a:t> Multiple </a:t>
            </a:r>
            <a:r>
              <a:rPr lang="ar-EG" dirty="0">
                <a:latin typeface="Alexandria" charset="0"/>
                <a:cs typeface="Alexandria" charset="0"/>
              </a:rPr>
              <a:t>ثم اختيار  </a:t>
            </a:r>
            <a:r>
              <a:rPr lang="en-US" dirty="0">
                <a:latin typeface="Alexandria" charset="0"/>
                <a:cs typeface="Alexandria" charset="0"/>
              </a:rPr>
              <a:t>Values of individual cases</a:t>
            </a:r>
            <a:r>
              <a:rPr lang="ar-EG" dirty="0">
                <a:latin typeface="Alexandria" charset="0"/>
                <a:cs typeface="Alexandria" charset="0"/>
              </a:rPr>
              <a:t> ثم الضغط بعد ذلك  على </a:t>
            </a:r>
            <a:r>
              <a:rPr lang="en-US" dirty="0">
                <a:latin typeface="Alexandria" charset="0"/>
                <a:cs typeface="Alexandria" charset="0"/>
              </a:rPr>
              <a:t>Define</a:t>
            </a:r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en-US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3</a:t>
            </a:r>
            <a:r>
              <a:rPr lang="en-US" dirty="0">
                <a:latin typeface="Alexandria" charset="0"/>
                <a:cs typeface="Alexandria" charset="0"/>
              </a:rPr>
              <a:t> -</a:t>
            </a:r>
            <a:r>
              <a:rPr lang="ar-EG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dirty="0">
                <a:latin typeface="Alexandria" charset="0"/>
                <a:cs typeface="Alexandria" charset="0"/>
              </a:rPr>
              <a:t> saving , current, long term </a:t>
            </a:r>
            <a:r>
              <a:rPr lang="ar-EG" dirty="0">
                <a:latin typeface="Alexandria" charset="0"/>
                <a:cs typeface="Alexandria" charset="0"/>
              </a:rPr>
              <a:t>داخل المستطيل  </a:t>
            </a:r>
            <a:r>
              <a:rPr lang="en-US" dirty="0">
                <a:latin typeface="Alexandria" charset="0"/>
                <a:cs typeface="Alexandria" charset="0"/>
              </a:rPr>
              <a:t>  Bars Represent</a:t>
            </a:r>
            <a:r>
              <a:rPr lang="ar-EG" dirty="0">
                <a:latin typeface="Alexandria" charset="0"/>
                <a:cs typeface="Alexandria" charset="0"/>
              </a:rPr>
              <a:t>ثم الترميز على </a:t>
            </a:r>
            <a:r>
              <a:rPr lang="en-US" dirty="0">
                <a:latin typeface="Alexandria" charset="0"/>
                <a:cs typeface="Alexandria" charset="0"/>
              </a:rPr>
              <a:t>Variables </a:t>
            </a:r>
            <a:r>
              <a:rPr lang="ar-EG" dirty="0">
                <a:latin typeface="Alexandria" charset="0"/>
                <a:cs typeface="Alexandria" charset="0"/>
              </a:rPr>
              <a:t>ثم نضع المتغير  </a:t>
            </a:r>
            <a:r>
              <a:rPr lang="en-US" dirty="0">
                <a:latin typeface="Alexandria" charset="0"/>
                <a:cs typeface="Alexandria" charset="0"/>
              </a:rPr>
              <a:t>year</a:t>
            </a:r>
            <a:r>
              <a:rPr lang="ar-EG" dirty="0">
                <a:latin typeface="Alexandria" charset="0"/>
                <a:cs typeface="Alexandria" charset="0"/>
              </a:rPr>
              <a:t>  في المستطيل أسفل كلمة </a:t>
            </a:r>
            <a:r>
              <a:rPr lang="en-US" dirty="0">
                <a:latin typeface="Alexandria" charset="0"/>
                <a:cs typeface="Alexandria" charset="0"/>
              </a:rPr>
              <a:t>variables  </a:t>
            </a:r>
            <a:r>
              <a:rPr lang="ar-EG" dirty="0">
                <a:latin typeface="Alexandria" charset="0"/>
                <a:cs typeface="Alexandria" charset="0"/>
              </a:rPr>
              <a:t>  بعد الترميز عليها  ثم الضغط بعد ذلك على </a:t>
            </a:r>
            <a:r>
              <a:rPr lang="en-US" dirty="0">
                <a:latin typeface="Alexandria" charset="0"/>
                <a:cs typeface="Alexandria" charset="0"/>
              </a:rPr>
              <a:t>ok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1C227AC9-0989-55BF-AC7F-381448A0A618}"/>
              </a:ext>
            </a:extLst>
          </p:cNvPr>
          <p:cNvSpPr/>
          <p:nvPr/>
        </p:nvSpPr>
        <p:spPr>
          <a:xfrm>
            <a:off x="4392118" y="2128603"/>
            <a:ext cx="779489" cy="13491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97E0AC51-B0A0-7044-C2B8-D291238EF495}"/>
              </a:ext>
            </a:extLst>
          </p:cNvPr>
          <p:cNvSpPr/>
          <p:nvPr/>
        </p:nvSpPr>
        <p:spPr>
          <a:xfrm>
            <a:off x="6685613" y="2128603"/>
            <a:ext cx="779489" cy="13491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80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09"/>
    </mc:Choice>
    <mc:Fallback xmlns="">
      <p:transition spd="slow" advTm="5500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المساحات البيانية </a:t>
            </a:r>
            <a:r>
              <a:rPr lang="en-US" sz="2000" b="1" dirty="0">
                <a:latin typeface="Alexandria" charset="0"/>
                <a:cs typeface="Alexandria" charset="0"/>
              </a:rPr>
              <a:t>Areas</a:t>
            </a:r>
            <a:r>
              <a:rPr lang="ar-EG" sz="2000" b="1" dirty="0">
                <a:latin typeface="Alexandria" charset="0"/>
                <a:cs typeface="Alexandria" charset="0"/>
              </a:rPr>
              <a:t>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تمثل المساحة البيانية المساحة التي تكون بين خط المحور السيني والخط البياني الذي يمثل المتغير المعني وبالتالي يتم تظليل هذه المسافة.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هناك شكلين من المساحات البيانية المساحات البيانية البسيطة </a:t>
            </a:r>
            <a:r>
              <a:rPr lang="en-US" dirty="0">
                <a:latin typeface="Alexandria" charset="0"/>
                <a:cs typeface="Alexandria" charset="0"/>
              </a:rPr>
              <a:t>Simple </a:t>
            </a:r>
            <a:r>
              <a:rPr lang="ar-EG" dirty="0">
                <a:latin typeface="Alexandria" charset="0"/>
                <a:cs typeface="Alexandria" charset="0"/>
              </a:rPr>
              <a:t>والمساحات البيانية المجزأة </a:t>
            </a:r>
            <a:r>
              <a:rPr lang="en-US" dirty="0">
                <a:latin typeface="Alexandria" charset="0"/>
                <a:cs typeface="Alexandria" charset="0"/>
              </a:rPr>
              <a:t>Stacked  </a:t>
            </a:r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r>
              <a:rPr lang="ar-EG" b="1" dirty="0">
                <a:latin typeface="Alexandria" charset="0"/>
                <a:cs typeface="Alexandria" charset="0"/>
              </a:rPr>
              <a:t>المساحات البيانية البسيطة </a:t>
            </a:r>
            <a:endParaRPr lang="en-US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تستخدم المساحات البيانية البسيطة في حالة وجود متغير واحد فقط وذلك بهدف مراقبة تطور هذا المتغير بمرور الوقت . </a:t>
            </a: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 9: تمثل البيانات التالية عدد الموظفين خلال الأعوام  1998 -  2004 والمطلوب عرض البيانات على شكل مساحات بيانية بسيطة.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7F13AA11-8AFD-7869-7594-95C4DAD8C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1283" y="3252866"/>
            <a:ext cx="9758854" cy="289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6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13"/>
    </mc:Choice>
    <mc:Fallback xmlns="">
      <p:transition spd="slow" advTm="11091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BB9618B0-FA65-48F0-BA68-63BA4527DA32}"/>
              </a:ext>
            </a:extLst>
          </p:cNvPr>
          <p:cNvSpPr txBox="1"/>
          <p:nvPr/>
        </p:nvSpPr>
        <p:spPr>
          <a:xfrm>
            <a:off x="1526104" y="1293320"/>
            <a:ext cx="864669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000" b="1" dirty="0">
                <a:latin typeface="Alexandria"/>
              </a:rPr>
              <a:t>المساحات البيانية البسيطة على برنامج </a:t>
            </a:r>
            <a:r>
              <a:rPr lang="en-US" sz="2000" b="1" dirty="0">
                <a:latin typeface="Alexandria"/>
              </a:rPr>
              <a:t>SPSS</a:t>
            </a:r>
            <a:r>
              <a:rPr lang="ar-EG" sz="2000" b="1" dirty="0">
                <a:latin typeface="Alexandria"/>
              </a:rPr>
              <a:t> </a:t>
            </a:r>
          </a:p>
          <a:p>
            <a:pPr algn="ctr" rtl="1"/>
            <a:endParaRPr lang="ar-EG" sz="2000" b="1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1</a:t>
            </a:r>
            <a:r>
              <a:rPr lang="en-US" sz="2000" dirty="0">
                <a:latin typeface="Alexandria"/>
              </a:rPr>
              <a:t>-</a:t>
            </a:r>
            <a:r>
              <a:rPr lang="ar-EG" sz="2000" dirty="0">
                <a:latin typeface="Alexandria"/>
              </a:rPr>
              <a:t>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Graphs                     Area                </a:t>
            </a:r>
            <a:r>
              <a:rPr lang="en-US" sz="2000" dirty="0" err="1">
                <a:latin typeface="Alexandria"/>
              </a:rPr>
              <a:t>Area</a:t>
            </a:r>
            <a:r>
              <a:rPr lang="en-US" sz="2000" dirty="0">
                <a:latin typeface="Alexandria"/>
              </a:rPr>
              <a:t> Chart</a:t>
            </a:r>
          </a:p>
          <a:p>
            <a:pPr algn="r" rtl="1"/>
            <a:endParaRPr lang="ar-EG" sz="2000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2- ستظهر نافذة  تضم  </a:t>
            </a:r>
            <a:r>
              <a:rPr lang="en-US" sz="2000" dirty="0">
                <a:latin typeface="Alexandria"/>
              </a:rPr>
              <a:t>   Simple, Stacked </a:t>
            </a:r>
            <a:r>
              <a:rPr lang="ar-EG" sz="2000" dirty="0">
                <a:latin typeface="Alexandria"/>
              </a:rPr>
              <a:t>ثم اختيار  </a:t>
            </a:r>
            <a:r>
              <a:rPr lang="en-US" sz="2000" dirty="0">
                <a:latin typeface="Alexandria"/>
              </a:rPr>
              <a:t>Values of individual cases</a:t>
            </a:r>
            <a:r>
              <a:rPr lang="ar-EG" sz="2000" dirty="0">
                <a:latin typeface="Alexandria"/>
              </a:rPr>
              <a:t>ثم الضغط بعد ذلك  على </a:t>
            </a:r>
            <a:r>
              <a:rPr lang="en-US" sz="2000" dirty="0">
                <a:latin typeface="Alexandria"/>
              </a:rPr>
              <a:t>Define</a:t>
            </a: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r>
              <a:rPr lang="ar-EG" sz="2000" dirty="0">
                <a:latin typeface="Alexandria"/>
              </a:rPr>
              <a:t>3</a:t>
            </a:r>
            <a:r>
              <a:rPr lang="en-US" sz="2000" dirty="0">
                <a:latin typeface="Alexandria"/>
              </a:rPr>
              <a:t> - </a:t>
            </a:r>
            <a:r>
              <a:rPr lang="ar-EG" sz="2000" dirty="0">
                <a:latin typeface="Alexandria"/>
              </a:rPr>
              <a:t>ستظهر نافذة جديدة وفيها نضع المتغيرات </a:t>
            </a:r>
            <a:r>
              <a:rPr lang="en-US" sz="2000" dirty="0">
                <a:latin typeface="Alexandria"/>
              </a:rPr>
              <a:t> employment  </a:t>
            </a:r>
            <a:r>
              <a:rPr lang="ar-EG" sz="2000" dirty="0">
                <a:latin typeface="Alexandria"/>
              </a:rPr>
              <a:t>داخل المستطيل  </a:t>
            </a:r>
            <a:r>
              <a:rPr lang="en-US" sz="2000" dirty="0">
                <a:latin typeface="Alexandria"/>
              </a:rPr>
              <a:t>Points Represent  </a:t>
            </a:r>
            <a:r>
              <a:rPr lang="ar-EG" sz="2000" dirty="0">
                <a:latin typeface="Alexandria"/>
              </a:rPr>
              <a:t>ووضع </a:t>
            </a:r>
            <a:r>
              <a:rPr lang="en-US" sz="2000" dirty="0">
                <a:latin typeface="Alexandria"/>
              </a:rPr>
              <a:t>year </a:t>
            </a:r>
            <a:r>
              <a:rPr lang="ar-EG" sz="2000" dirty="0">
                <a:latin typeface="Alexandria"/>
              </a:rPr>
              <a:t>داخل المستطيل أسفل </a:t>
            </a:r>
            <a:r>
              <a:rPr lang="en-US" sz="2000" dirty="0">
                <a:latin typeface="Alexandria"/>
              </a:rPr>
              <a:t>variables </a:t>
            </a:r>
            <a:r>
              <a:rPr lang="ar-EG" sz="2000" dirty="0">
                <a:latin typeface="Alexandria"/>
              </a:rPr>
              <a:t>ثم الضغط بعد ذلك على </a:t>
            </a:r>
            <a:r>
              <a:rPr lang="en-US" sz="2000" dirty="0">
                <a:latin typeface="Alexandria"/>
              </a:rPr>
              <a:t>ok</a:t>
            </a:r>
          </a:p>
        </p:txBody>
      </p:sp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4973CEAE-13AC-E57A-5CD6-B9597F1BAE0B}"/>
              </a:ext>
            </a:extLst>
          </p:cNvPr>
          <p:cNvSpPr/>
          <p:nvPr/>
        </p:nvSpPr>
        <p:spPr>
          <a:xfrm>
            <a:off x="4437089" y="2413416"/>
            <a:ext cx="869429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4" name="سهم: بشكل رتبة عسكرية 3">
            <a:extLst>
              <a:ext uri="{FF2B5EF4-FFF2-40B4-BE49-F238E27FC236}">
                <a16:creationId xmlns:a16="http://schemas.microsoft.com/office/drawing/2014/main" id="{709C8EC6-9FFA-1440-4524-61E9330AF642}"/>
              </a:ext>
            </a:extLst>
          </p:cNvPr>
          <p:cNvSpPr/>
          <p:nvPr/>
        </p:nvSpPr>
        <p:spPr>
          <a:xfrm>
            <a:off x="6096000" y="2413416"/>
            <a:ext cx="789484" cy="10493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91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93"/>
    </mc:Choice>
    <mc:Fallback xmlns="">
      <p:transition spd="slow" advTm="5779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المساحات البيانية المجزأة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مثال 10: أظهرت البيانات المتعلقة بودائع أحد البنوك  ( القيمة بالمليون جنيه) خلال ثمان سنوات .</a:t>
            </a: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المطلوب تمثيل ودائع البنك بأنواعها الثلاثة على أساس المساحات البيانية المجزأة  على مدى السنوات المذكورة. 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02EA3507-068B-BDC5-ADA3-5F9D19887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696" y="2495301"/>
            <a:ext cx="9506607" cy="29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8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78"/>
    </mc:Choice>
    <mc:Fallback xmlns="">
      <p:transition spd="slow" advTm="1927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b="1" dirty="0">
                <a:latin typeface="Alexandria" charset="0"/>
                <a:cs typeface="Alexandria" charset="0"/>
              </a:rPr>
              <a:t>المساحات البيانية المجزأة على برنامج </a:t>
            </a:r>
            <a:r>
              <a:rPr lang="en-US" b="1" dirty="0">
                <a:latin typeface="Alexandria" charset="0"/>
                <a:cs typeface="Alexandria" charset="0"/>
              </a:rPr>
              <a:t>SPSS</a:t>
            </a:r>
            <a:endParaRPr lang="ar-EG" b="1" dirty="0">
              <a:latin typeface="Alexandria" charset="0"/>
              <a:cs typeface="Alexandria" charset="0"/>
            </a:endParaRP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dirty="0">
                <a:latin typeface="Alexandria" charset="0"/>
                <a:cs typeface="Alexandria" charset="0"/>
              </a:rPr>
              <a:t> </a:t>
            </a:r>
            <a:r>
              <a:rPr lang="en-US" dirty="0">
                <a:latin typeface="Alexandria" charset="0"/>
                <a:cs typeface="Alexandria" charset="0"/>
              </a:rPr>
              <a:t>Graphs                    Area                </a:t>
            </a:r>
            <a:r>
              <a:rPr lang="en-US" dirty="0" err="1">
                <a:latin typeface="Alexandria" charset="0"/>
                <a:cs typeface="Alexandria" charset="0"/>
              </a:rPr>
              <a:t>Area</a:t>
            </a:r>
            <a:r>
              <a:rPr lang="en-US" dirty="0">
                <a:latin typeface="Alexandria" charset="0"/>
                <a:cs typeface="Alexandria" charset="0"/>
              </a:rPr>
              <a:t> Chart</a:t>
            </a:r>
          </a:p>
          <a:p>
            <a:pPr algn="r" rtl="1"/>
            <a:endParaRPr lang="en-US" dirty="0">
              <a:latin typeface="Alexandria" charset="0"/>
              <a:cs typeface="Alexandria" charset="0"/>
            </a:endParaRPr>
          </a:p>
          <a:p>
            <a:pPr algn="r" rtl="1"/>
            <a:r>
              <a:rPr lang="en-US" dirty="0">
                <a:latin typeface="Alexandria" charset="0"/>
                <a:cs typeface="Alexandria" charset="0"/>
              </a:rPr>
              <a:t>2</a:t>
            </a:r>
            <a:r>
              <a:rPr lang="ar-EG" dirty="0">
                <a:latin typeface="Alexandria" charset="0"/>
                <a:cs typeface="Alexandria" charset="0"/>
              </a:rPr>
              <a:t>- </a:t>
            </a:r>
            <a:r>
              <a:rPr lang="en-US" dirty="0">
                <a:latin typeface="Alexandria" charset="0"/>
                <a:cs typeface="Alexandria" charset="0"/>
              </a:rPr>
              <a:t> </a:t>
            </a:r>
            <a:r>
              <a:rPr lang="ar-EG" dirty="0">
                <a:latin typeface="Alexandria" charset="0"/>
                <a:cs typeface="Alexandria" charset="0"/>
              </a:rPr>
              <a:t>ستظهر نافذة  تضم  </a:t>
            </a:r>
            <a:r>
              <a:rPr lang="en-US" dirty="0">
                <a:latin typeface="Alexandria" charset="0"/>
                <a:cs typeface="Alexandria" charset="0"/>
              </a:rPr>
              <a:t>Simple, Stacked </a:t>
            </a:r>
            <a:r>
              <a:rPr lang="ar-EG" dirty="0">
                <a:latin typeface="Alexandria" charset="0"/>
                <a:cs typeface="Alexandria" charset="0"/>
              </a:rPr>
              <a:t>ثم اختيار  </a:t>
            </a:r>
            <a:r>
              <a:rPr lang="en-US" dirty="0">
                <a:latin typeface="Alexandria" charset="0"/>
                <a:cs typeface="Alexandria" charset="0"/>
              </a:rPr>
              <a:t>Values of individual cases</a:t>
            </a:r>
            <a:r>
              <a:rPr lang="ar-EG" dirty="0">
                <a:latin typeface="Alexandria" charset="0"/>
                <a:cs typeface="Alexandria" charset="0"/>
              </a:rPr>
              <a:t>ثم الضغط بعد ذلك  على </a:t>
            </a:r>
            <a:r>
              <a:rPr lang="en-US" dirty="0">
                <a:latin typeface="Alexandria" charset="0"/>
                <a:cs typeface="Alexandria" charset="0"/>
              </a:rPr>
              <a:t>Define</a:t>
            </a:r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en-US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3</a:t>
            </a:r>
            <a:r>
              <a:rPr lang="en-US" dirty="0">
                <a:latin typeface="Alexandria" charset="0"/>
                <a:cs typeface="Alexandria" charset="0"/>
              </a:rPr>
              <a:t>- </a:t>
            </a:r>
            <a:r>
              <a:rPr lang="ar-EG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dirty="0">
                <a:latin typeface="Alexandria" charset="0"/>
                <a:cs typeface="Alexandria" charset="0"/>
              </a:rPr>
              <a:t>saving , current, long term </a:t>
            </a:r>
            <a:r>
              <a:rPr lang="ar-EG" dirty="0">
                <a:latin typeface="Alexandria" charset="0"/>
                <a:cs typeface="Alexandria" charset="0"/>
              </a:rPr>
              <a:t>  داخل المستطيل    </a:t>
            </a:r>
            <a:r>
              <a:rPr lang="en-US" dirty="0">
                <a:latin typeface="Alexandria" charset="0"/>
                <a:cs typeface="Alexandria" charset="0"/>
              </a:rPr>
              <a:t>Areas Represent</a:t>
            </a:r>
            <a:r>
              <a:rPr lang="ar-EG" dirty="0">
                <a:latin typeface="Alexandria" charset="0"/>
                <a:cs typeface="Alexandria" charset="0"/>
              </a:rPr>
              <a:t>   ووضع </a:t>
            </a:r>
            <a:r>
              <a:rPr lang="en-US" dirty="0">
                <a:latin typeface="Alexandria" charset="0"/>
                <a:cs typeface="Alexandria" charset="0"/>
              </a:rPr>
              <a:t>year </a:t>
            </a:r>
            <a:r>
              <a:rPr lang="ar-EG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dirty="0">
                <a:latin typeface="Alexandria" charset="0"/>
                <a:cs typeface="Alexandria" charset="0"/>
              </a:rPr>
              <a:t>    variables </a:t>
            </a:r>
            <a:r>
              <a:rPr lang="ar-EG" dirty="0">
                <a:latin typeface="Alexandria" charset="0"/>
                <a:cs typeface="Alexandria" charset="0"/>
              </a:rPr>
              <a:t>ثم الضغط بعد ذلك على </a:t>
            </a:r>
            <a:r>
              <a:rPr lang="en-US" dirty="0">
                <a:latin typeface="Alexandria" charset="0"/>
                <a:cs typeface="Alexandria" charset="0"/>
              </a:rPr>
              <a:t>ok</a:t>
            </a: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	</a:t>
            </a:r>
          </a:p>
          <a:p>
            <a:pPr algn="ct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0BDB16BC-5726-798F-2E7C-146B084B5051}"/>
              </a:ext>
            </a:extLst>
          </p:cNvPr>
          <p:cNvSpPr/>
          <p:nvPr/>
        </p:nvSpPr>
        <p:spPr>
          <a:xfrm>
            <a:off x="4586990" y="2098623"/>
            <a:ext cx="764499" cy="11992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289F26B2-42F1-88E5-41ED-36C143E62B3C}"/>
              </a:ext>
            </a:extLst>
          </p:cNvPr>
          <p:cNvSpPr/>
          <p:nvPr/>
        </p:nvSpPr>
        <p:spPr>
          <a:xfrm>
            <a:off x="6096000" y="2089897"/>
            <a:ext cx="634584" cy="143637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94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34"/>
    </mc:Choice>
    <mc:Fallback xmlns="">
      <p:transition spd="slow" advTm="3713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الدوائر البيانية </a:t>
            </a:r>
            <a:r>
              <a:rPr lang="en-US" sz="2000" b="1" dirty="0">
                <a:latin typeface="Alexandria" charset="0"/>
                <a:cs typeface="Alexandria" charset="0"/>
              </a:rPr>
              <a:t>Pie Charts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تستخدم الدوائر البيانية عند وجود بيانات معينة تم تقسيمها إلى عدة أجزاء أو حصص بحيث يمثل كل جزء أو حصة نسبة مئوية معينة من المجموع الكلي للمتغير. </a:t>
            </a: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 : كان عدد طلبة احدى الجامعات خلال العام الدراسي 2005 – 2006 حسب الكليات كما يلي: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ar-EG" sz="2000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3706F77A-AF0F-49F5-2961-1566F7871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2782964"/>
            <a:ext cx="7551682" cy="294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40"/>
    </mc:Choice>
    <mc:Fallback xmlns="">
      <p:transition spd="slow" advTm="12864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المساحات البيانية المجزأة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ctr" rtl="1"/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1- بعد إدخال المتغيرات في البرنامج الاحصائي ، نضغط على</a:t>
            </a:r>
          </a:p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Graph                  Pie                 </a:t>
            </a:r>
          </a:p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 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2</a:t>
            </a:r>
            <a:r>
              <a:rPr lang="ar-EG" sz="2000" dirty="0">
                <a:latin typeface="Alexandria" charset="0"/>
                <a:cs typeface="Alexandria" charset="0"/>
              </a:rPr>
              <a:t>- 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</a:t>
            </a:r>
            <a:r>
              <a:rPr lang="en-US" sz="2000" dirty="0">
                <a:latin typeface="Alexandria" charset="0"/>
                <a:cs typeface="Alexandria" charset="0"/>
              </a:rPr>
              <a:t> Pie Charts </a:t>
            </a:r>
            <a:r>
              <a:rPr lang="ar-EG" sz="2000" dirty="0">
                <a:latin typeface="Alexandria" charset="0"/>
                <a:cs typeface="Alexandria" charset="0"/>
              </a:rPr>
              <a:t>ثم اختيار  </a:t>
            </a:r>
            <a:r>
              <a:rPr lang="en-US" sz="20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000" dirty="0">
                <a:latin typeface="Alexandria" charset="0"/>
                <a:cs typeface="Alexandria" charset="0"/>
              </a:rPr>
              <a:t>  ثم الضغط بعد ذلك  على </a:t>
            </a:r>
            <a:r>
              <a:rPr lang="en-US" sz="2000" dirty="0">
                <a:latin typeface="Alexandria" charset="0"/>
                <a:cs typeface="Alexandria" charset="0"/>
              </a:rPr>
              <a:t>Define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endParaRPr lang="en-US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3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ستظهر نافذة جديدة سوف نضع متغير أعداد الطلبة داخل المستطيل </a:t>
            </a:r>
            <a:r>
              <a:rPr lang="en-US" sz="2000" dirty="0">
                <a:latin typeface="Alexandria" charset="0"/>
                <a:cs typeface="Alexandria" charset="0"/>
              </a:rPr>
              <a:t>slices Represent </a:t>
            </a:r>
            <a:r>
              <a:rPr lang="ar-EG" sz="2000" dirty="0">
                <a:latin typeface="Alexandria" charset="0"/>
                <a:cs typeface="Alexandria" charset="0"/>
              </a:rPr>
              <a:t>  ثم التأشير على كلمة </a:t>
            </a:r>
            <a:r>
              <a:rPr lang="en-US" sz="2000" dirty="0">
                <a:latin typeface="Alexandria" charset="0"/>
                <a:cs typeface="Alexandria" charset="0"/>
              </a:rPr>
              <a:t>Variables </a:t>
            </a:r>
            <a:r>
              <a:rPr lang="ar-EG" sz="2000" dirty="0">
                <a:latin typeface="Alexandria" charset="0"/>
                <a:cs typeface="Alexandria" charset="0"/>
              </a:rPr>
              <a:t>ونقل المتغير </a:t>
            </a:r>
            <a:r>
              <a:rPr lang="en-US" sz="2000" dirty="0">
                <a:latin typeface="Alexandria" charset="0"/>
                <a:cs typeface="Alexandria" charset="0"/>
              </a:rPr>
              <a:t>faculties </a:t>
            </a:r>
            <a:r>
              <a:rPr lang="ar-EG" sz="2000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sz="2000" dirty="0">
                <a:latin typeface="Alexandria" charset="0"/>
                <a:cs typeface="Alexandria" charset="0"/>
              </a:rPr>
              <a:t>variables </a:t>
            </a:r>
            <a:r>
              <a:rPr lang="ar-EG" sz="2000" dirty="0">
                <a:latin typeface="Alexandria" charset="0"/>
                <a:cs typeface="Alexandria" charset="0"/>
              </a:rPr>
              <a:t>   ثم الضغط على </a:t>
            </a:r>
            <a:r>
              <a:rPr lang="en-US" sz="2000" dirty="0">
                <a:latin typeface="Alexandria" charset="0"/>
                <a:cs typeface="Alexandria" charset="0"/>
              </a:rPr>
              <a:t>OK </a:t>
            </a:r>
          </a:p>
          <a:p>
            <a:pPr algn="ctr" rtl="1"/>
            <a:endParaRPr lang="ar-EG" sz="2000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376E1B18-10FA-E55C-90BF-CBE70D0BCAFA}"/>
              </a:ext>
            </a:extLst>
          </p:cNvPr>
          <p:cNvSpPr/>
          <p:nvPr/>
        </p:nvSpPr>
        <p:spPr>
          <a:xfrm>
            <a:off x="5126637" y="2203555"/>
            <a:ext cx="629587" cy="134911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3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04"/>
    </mc:Choice>
    <mc:Fallback xmlns="">
      <p:transition spd="slow" advTm="8640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ar-EG" sz="2000" b="1" dirty="0">
                <a:latin typeface="Alexandria" charset="0"/>
                <a:cs typeface="Alexandria" charset="0"/>
              </a:rPr>
              <a:t>المدرج التكراري </a:t>
            </a:r>
          </a:p>
          <a:p>
            <a:pPr algn="ctr" rtl="1"/>
            <a:endParaRPr lang="ar-EG" sz="2000" b="1" dirty="0">
              <a:latin typeface="Alexandria" charset="0"/>
              <a:cs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Alexandria" charset="0"/>
                <a:cs typeface="Alexandria" charset="0"/>
              </a:rPr>
              <a:t>رسم يحتوي على محورين متعامدين أفقي ورأسي يحتوي المحور الأفقي على الفئات والمحور الرأسي على تكرار كل فئة.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مثال:  فيما يلي التوزيع التكراري لأوزان عينة من الدواجن بالجرام حجمها 100 اختيرت من أحد المزارع بعد 45 يوم.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80256ABF-E3A2-9898-AE7A-4FC3F38B44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384588"/>
              </p:ext>
            </p:extLst>
          </p:nvPr>
        </p:nvGraphicFramePr>
        <p:xfrm>
          <a:off x="2032000" y="3131159"/>
          <a:ext cx="8128000" cy="151580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7317934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6742182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9685328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2345812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095696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88412671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93558238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465652156"/>
                    </a:ext>
                  </a:extLst>
                </a:gridCol>
              </a:tblGrid>
              <a:tr h="757903"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الوزن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 600-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620-</a:t>
                      </a:r>
                      <a:r>
                        <a:rPr lang="en-US" dirty="0"/>
                        <a:t> </a:t>
                      </a:r>
                      <a:endParaRPr lang="ar-E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 640-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  660-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680-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ar-EG" dirty="0"/>
                        <a:t>700</a:t>
                      </a:r>
                      <a:r>
                        <a:rPr lang="en-US" dirty="0"/>
                        <a:t>- 720</a:t>
                      </a:r>
                      <a:endParaRPr lang="ar-E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الإجمالي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288256"/>
                  </a:ext>
                </a:extLst>
              </a:tr>
              <a:tr h="757903"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عدد الدجاج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10</a:t>
                      </a:r>
                      <a:endParaRPr lang="ar-E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8300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40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109"/>
    </mc:Choice>
    <mc:Fallback xmlns="">
      <p:transition spd="slow" advTm="11010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المدرج التكراري على برنامج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</a:p>
          <a:p>
            <a:pPr algn="ct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1</a:t>
            </a:r>
            <a:r>
              <a:rPr lang="ar-EG" sz="2000" dirty="0">
                <a:latin typeface="Alexandria" charset="0"/>
                <a:cs typeface="Alexandria" charset="0"/>
              </a:rPr>
              <a:t>- من قائمة </a:t>
            </a:r>
            <a:r>
              <a:rPr lang="en-US" sz="2000" dirty="0">
                <a:latin typeface="Alexandria" charset="0"/>
                <a:cs typeface="Alexandria" charset="0"/>
              </a:rPr>
              <a:t>Graphs</a:t>
            </a:r>
            <a:r>
              <a:rPr lang="ar-EG" sz="2000" dirty="0">
                <a:latin typeface="Alexandria" charset="0"/>
                <a:cs typeface="Alexandria" charset="0"/>
              </a:rPr>
              <a:t> اختر </a:t>
            </a:r>
            <a:r>
              <a:rPr lang="en-US" sz="2000" dirty="0">
                <a:latin typeface="Alexandria" charset="0"/>
                <a:cs typeface="Alexandria" charset="0"/>
              </a:rPr>
              <a:t>Histogram</a:t>
            </a:r>
            <a:r>
              <a:rPr lang="ar-EG" sz="2000" dirty="0">
                <a:latin typeface="Alexandria" charset="0"/>
                <a:cs typeface="Alexandria" charset="0"/>
              </a:rPr>
              <a:t> </a:t>
            </a:r>
          </a:p>
          <a:p>
            <a:pPr algn="ctr" rtl="1"/>
            <a:endParaRPr lang="en-US" sz="2000" dirty="0">
              <a:latin typeface="Alexandria" charset="0"/>
              <a:cs typeface="Alexandria" charset="0"/>
            </a:endParaRPr>
          </a:p>
          <a:p>
            <a:pPr algn="ctr" rtl="1"/>
            <a:r>
              <a:rPr lang="en-US" sz="2000" dirty="0">
                <a:latin typeface="Alexandria" charset="0"/>
                <a:cs typeface="Alexandria" charset="0"/>
              </a:rPr>
              <a:t>Graphs            Legacy Dialogs            Histogram</a:t>
            </a:r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 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3- لإظهار شكل المنحنى الطبيعي قم بنقر مربع </a:t>
            </a:r>
            <a:r>
              <a:rPr lang="en-US" sz="2000" dirty="0">
                <a:latin typeface="Alexandria" charset="0"/>
                <a:cs typeface="Alexandria" charset="0"/>
              </a:rPr>
              <a:t>Display Normal Curve</a:t>
            </a:r>
            <a:r>
              <a:rPr lang="ar-EG" sz="20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4- أنقر على الزر </a:t>
            </a:r>
            <a:r>
              <a:rPr lang="en-US" sz="2000" dirty="0">
                <a:latin typeface="Alexandria" charset="0"/>
                <a:cs typeface="Alexandria" charset="0"/>
              </a:rPr>
              <a:t> OK</a:t>
            </a:r>
            <a:r>
              <a:rPr lang="ar-EG" sz="20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سهم: بشكل رتبة عسكرية 1">
            <a:extLst>
              <a:ext uri="{FF2B5EF4-FFF2-40B4-BE49-F238E27FC236}">
                <a16:creationId xmlns:a16="http://schemas.microsoft.com/office/drawing/2014/main" id="{4FE4D340-DC8C-9D7E-1E3C-3C6AB9B3F8A1}"/>
              </a:ext>
            </a:extLst>
          </p:cNvPr>
          <p:cNvSpPr/>
          <p:nvPr/>
        </p:nvSpPr>
        <p:spPr>
          <a:xfrm>
            <a:off x="4424071" y="2488367"/>
            <a:ext cx="464695" cy="11992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  <p:sp>
        <p:nvSpPr>
          <p:cNvPr id="3" name="سهم: بشكل رتبة عسكرية 2">
            <a:extLst>
              <a:ext uri="{FF2B5EF4-FFF2-40B4-BE49-F238E27FC236}">
                <a16:creationId xmlns:a16="http://schemas.microsoft.com/office/drawing/2014/main" id="{F4597897-6DC7-07CD-59E8-3ACEAEFF7435}"/>
              </a:ext>
            </a:extLst>
          </p:cNvPr>
          <p:cNvSpPr/>
          <p:nvPr/>
        </p:nvSpPr>
        <p:spPr>
          <a:xfrm>
            <a:off x="6575953" y="2488367"/>
            <a:ext cx="344774" cy="119922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0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38"/>
    </mc:Choice>
    <mc:Fallback xmlns="">
      <p:transition spd="slow" advTm="6853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الشكل الانتشاري </a:t>
            </a:r>
          </a:p>
          <a:p>
            <a:pPr algn="ctr" rtl="1"/>
            <a:endParaRPr lang="ar-EG" sz="2000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dirty="0">
                <a:latin typeface="Alexandria" charset="0"/>
                <a:cs typeface="Alexandria" charset="0"/>
              </a:rPr>
              <a:t>شكل يوضح العلاقة بين متغيرين متصلين، ومن خلاله يمكن تكوين فكرة أولية عن درجة العلاقة بين متغيرين.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r>
              <a:rPr lang="ar-EG" dirty="0">
                <a:latin typeface="Alexandria" charset="0"/>
                <a:cs typeface="Alexandria" charset="0"/>
              </a:rPr>
              <a:t>مثال : مثل البيانات التالية باستخدام الشكل الانتشاري </a:t>
            </a:r>
          </a:p>
          <a:p>
            <a:pPr algn="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ar-EG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9252FDAE-484A-66C3-B1A6-516EB9643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195778"/>
              </p:ext>
            </p:extLst>
          </p:nvPr>
        </p:nvGraphicFramePr>
        <p:xfrm>
          <a:off x="1940971" y="2974600"/>
          <a:ext cx="8310057" cy="139273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87151">
                  <a:extLst>
                    <a:ext uri="{9D8B030D-6E8A-4147-A177-3AD203B41FA5}">
                      <a16:colId xmlns:a16="http://schemas.microsoft.com/office/drawing/2014/main" val="2090138998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2597415172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3353030104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182410761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3651437793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1538622471"/>
                    </a:ext>
                  </a:extLst>
                </a:gridCol>
                <a:gridCol w="1187151">
                  <a:extLst>
                    <a:ext uri="{9D8B030D-6E8A-4147-A177-3AD203B41FA5}">
                      <a16:colId xmlns:a16="http://schemas.microsoft.com/office/drawing/2014/main" val="3944279008"/>
                    </a:ext>
                  </a:extLst>
                </a:gridCol>
              </a:tblGrid>
              <a:tr h="696369"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1149148"/>
                  </a:ext>
                </a:extLst>
              </a:tr>
              <a:tr h="696369"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EG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527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78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388"/>
    </mc:Choice>
    <mc:Fallback xmlns="">
      <p:transition spd="slow" advTm="19538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الشكل الانتشاري على </a:t>
            </a:r>
            <a:r>
              <a:rPr lang="en-US" sz="2000" b="1" dirty="0">
                <a:latin typeface="Alexandria" charset="0"/>
                <a:cs typeface="Alexandria" charset="0"/>
              </a:rPr>
              <a:t>SPSS</a:t>
            </a:r>
            <a:endParaRPr lang="ar-EG" sz="2000" b="1" dirty="0">
              <a:latin typeface="Alexandria" charset="0"/>
              <a:cs typeface="Alexandria" charset="0"/>
            </a:endParaRPr>
          </a:p>
          <a:p>
            <a:pPr algn="ctr" rtl="1"/>
            <a:endParaRPr lang="ar-EG" sz="20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1-  من قائمة </a:t>
            </a:r>
            <a:r>
              <a:rPr lang="en-US" sz="2000" dirty="0">
                <a:latin typeface="Alexandria" charset="0"/>
                <a:cs typeface="Alexandria" charset="0"/>
              </a:rPr>
              <a:t>Graphs </a:t>
            </a:r>
            <a:r>
              <a:rPr lang="ar-EG" sz="2000" dirty="0">
                <a:latin typeface="Alexandria" charset="0"/>
                <a:cs typeface="Alexandria" charset="0"/>
              </a:rPr>
              <a:t>اختر </a:t>
            </a:r>
            <a:r>
              <a:rPr lang="en-US" sz="2000" dirty="0">
                <a:latin typeface="Alexandria" charset="0"/>
                <a:cs typeface="Alexandria" charset="0"/>
              </a:rPr>
              <a:t>Scatter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اختر الخيار </a:t>
            </a:r>
            <a:r>
              <a:rPr lang="en-US" sz="2000" dirty="0">
                <a:latin typeface="Alexandria" charset="0"/>
                <a:cs typeface="Alexandria" charset="0"/>
              </a:rPr>
              <a:t>Simple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3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انقر الزر </a:t>
            </a:r>
            <a:r>
              <a:rPr lang="en-US" sz="2000" dirty="0">
                <a:latin typeface="Alexandria" charset="0"/>
                <a:cs typeface="Alexandria" charset="0"/>
              </a:rPr>
              <a:t>Define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4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له.</a:t>
            </a:r>
          </a:p>
          <a:p>
            <a:pPr algn="r" rtl="1"/>
            <a:endParaRPr lang="ar-EG" sz="20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5</a:t>
            </a:r>
            <a:r>
              <a:rPr lang="en-US" sz="2000" dirty="0">
                <a:latin typeface="Alexandria" charset="0"/>
                <a:cs typeface="Alexandria" charset="0"/>
              </a:rPr>
              <a:t>- </a:t>
            </a:r>
            <a:r>
              <a:rPr lang="ar-EG" sz="2000" dirty="0">
                <a:latin typeface="Alexandria" charset="0"/>
                <a:cs typeface="Alexandria" charset="0"/>
              </a:rPr>
              <a:t>انقر الزر </a:t>
            </a:r>
            <a:r>
              <a:rPr lang="en-US" sz="2000" dirty="0">
                <a:latin typeface="Alexandria" charset="0"/>
                <a:cs typeface="Alexandria" charset="0"/>
              </a:rPr>
              <a:t>OK</a:t>
            </a:r>
            <a:endParaRPr lang="ar-EG" sz="2000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80"/>
    </mc:Choice>
    <mc:Fallback xmlns="">
      <p:transition spd="slow" advTm="3588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86065" y="998564"/>
            <a:ext cx="10443410" cy="51932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6064" y="1126143"/>
            <a:ext cx="1015465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latin typeface="Alexandria" charset="0"/>
                <a:cs typeface="Alexandria" charset="0"/>
              </a:rPr>
              <a:t>التكليف السادس </a:t>
            </a:r>
          </a:p>
          <a:p>
            <a:pPr algn="ctr" rtl="1"/>
            <a:endParaRPr lang="ar-EG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b="1" dirty="0">
                <a:latin typeface="Alexandria" charset="0"/>
                <a:cs typeface="Alexandria" charset="0"/>
              </a:rPr>
              <a:t>تقديم عرض ( فيديو حوالي 10 دقائق) + الملف  لبحث أو رسالة  في مجال تخصصك مستعرضا فيه الجزء الخاص فقط  بوصف وعرض البيانات موضحا المقاييس الوصفية المستخدمة وكذلك أي الطرق التي اتبعها في عرض البيانات. </a:t>
            </a:r>
          </a:p>
          <a:p>
            <a:pPr algn="ctr" rtl="1"/>
            <a:endParaRPr lang="ar-EG" dirty="0">
              <a:latin typeface="Alexandria" charset="0"/>
              <a:cs typeface="Alexandria" charset="0"/>
            </a:endParaRPr>
          </a:p>
          <a:p>
            <a:pPr algn="r" rtl="1"/>
            <a:endParaRPr lang="ar-EG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5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97"/>
    </mc:Choice>
    <mc:Fallback xmlns="">
      <p:transition spd="slow" advTm="9699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7"/>
    </mc:Choice>
    <mc:Fallback xmlns="">
      <p:transition spd="slow" advTm="471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4EEDCD-252E-43F1-9748-38D14813C261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9150</TotalTime>
  <Words>3078</Words>
  <Application>Microsoft Office PowerPoint</Application>
  <PresentationFormat>شاشة عريضة</PresentationFormat>
  <Paragraphs>378</Paragraphs>
  <Slides>40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369</cp:revision>
  <dcterms:created xsi:type="dcterms:W3CDTF">2023-04-29T09:08:00Z</dcterms:created>
  <dcterms:modified xsi:type="dcterms:W3CDTF">2024-10-30T05:16:48Z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