
<file path=[Content_Types].xml><?xml version="1.0" encoding="utf-8"?>
<Types xmlns="http://schemas.openxmlformats.org/package/2006/content-types">
  <Default Extension="png" ContentType="image/png"/>
  <Default Extension="svg" ContentType="image/svg+xml"/>
  <Default Extension="mp3" ContentType="audio/mpeg"/>
  <Default Extension="jpeg" ContentType="image/jpeg"/>
  <Default Extension="rels" ContentType="application/vnd.openxmlformats-package.relationships+xml"/>
  <Default Extension="xml" ContentType="application/xml"/>
  <Default Extension="tiff" ContentType="image/tif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0" r:id="rId1"/>
    <p:sldMasterId id="2147483651" r:id="rId2"/>
  </p:sldMasterIdLst>
  <p:notesMasterIdLst>
    <p:notesMasterId r:id="rId39"/>
  </p:notesMasterIdLst>
  <p:sldIdLst>
    <p:sldId id="480" r:id="rId3"/>
    <p:sldId id="256" r:id="rId4"/>
    <p:sldId id="488" r:id="rId5"/>
    <p:sldId id="489" r:id="rId6"/>
    <p:sldId id="486" r:id="rId7"/>
    <p:sldId id="257" r:id="rId8"/>
    <p:sldId id="484" r:id="rId9"/>
    <p:sldId id="266" r:id="rId10"/>
    <p:sldId id="483" r:id="rId11"/>
    <p:sldId id="485" r:id="rId12"/>
    <p:sldId id="260" r:id="rId13"/>
    <p:sldId id="261" r:id="rId14"/>
    <p:sldId id="262" r:id="rId15"/>
    <p:sldId id="264" r:id="rId16"/>
    <p:sldId id="267" r:id="rId17"/>
    <p:sldId id="269" r:id="rId18"/>
    <p:sldId id="270" r:id="rId19"/>
    <p:sldId id="487"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491" r:id="rId34"/>
    <p:sldId id="284" r:id="rId35"/>
    <p:sldId id="285" r:id="rId36"/>
    <p:sldId id="286" r:id="rId37"/>
    <p:sldId id="490" r:id="rId38"/>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animaa Mehra"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21"/>
    <p:restoredTop sz="82562" autoAdjust="0"/>
  </p:normalViewPr>
  <p:slideViewPr>
    <p:cSldViewPr>
      <p:cViewPr varScale="1">
        <p:scale>
          <a:sx n="91" d="100"/>
          <a:sy n="91" d="100"/>
        </p:scale>
        <p:origin x="2008" y="1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miter/>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6" name="Shape 6"/>
          <p:cNvSpPr txBox="1">
            <a:spLocks noGrp="1"/>
          </p:cNvSpPr>
          <p:nvPr>
            <p:ph type="ftr" idx="11"/>
          </p:nvPr>
        </p:nvSpPr>
        <p:spPr>
          <a:xfrm>
            <a:off x="0" y="8685211"/>
            <a:ext cx="2971799" cy="457200"/>
          </a:xfrm>
          <a:prstGeom prst="rect">
            <a:avLst/>
          </a:prstGeom>
          <a:noFill/>
          <a:ln>
            <a:noFill/>
          </a:ln>
        </p:spPr>
        <p:txBody>
          <a:bodyPr lIns="91425" tIns="91425" rIns="91425" bIns="91425" anchor="b" anchorCtr="0"/>
          <a:lstStyle>
            <a:lvl1pPr marL="0" marR="0" indent="0" algn="l" rtl="0">
              <a:lnSpc>
                <a:spcPct val="100000"/>
              </a:lnSpc>
              <a:spcBef>
                <a:spcPts val="0"/>
              </a:spcBef>
              <a:spcAft>
                <a:spcPts val="0"/>
              </a:spcAft>
              <a:defRPr/>
            </a:lvl1pPr>
            <a:lvl2pPr marL="457200" marR="0" indent="0" algn="l" rtl="0">
              <a:lnSpc>
                <a:spcPct val="100000"/>
              </a:lnSpc>
              <a:spcBef>
                <a:spcPts val="0"/>
              </a:spcBef>
              <a:spcAft>
                <a:spcPts val="0"/>
              </a:spcAft>
              <a:defRPr/>
            </a:lvl2pPr>
            <a:lvl3pPr marL="914400" marR="0" indent="0" algn="l" rtl="0">
              <a:lnSpc>
                <a:spcPct val="100000"/>
              </a:lnSpc>
              <a:spcBef>
                <a:spcPts val="0"/>
              </a:spcBef>
              <a:spcAft>
                <a:spcPts val="0"/>
              </a:spcAft>
              <a:defRPr/>
            </a:lvl3pPr>
            <a:lvl4pPr marL="1371600" marR="0" indent="0" algn="l" rtl="0">
              <a:lnSpc>
                <a:spcPct val="100000"/>
              </a:lnSpc>
              <a:spcBef>
                <a:spcPts val="0"/>
              </a:spcBef>
              <a:spcAft>
                <a:spcPts val="0"/>
              </a:spcAft>
              <a:defRPr/>
            </a:lvl4pPr>
            <a:lvl5pPr marL="1828800" marR="0" indent="0" algn="l" rtl="0">
              <a:lnSpc>
                <a:spcPct val="100000"/>
              </a:lnSpc>
              <a:spcBef>
                <a:spcPts val="0"/>
              </a:spcBef>
              <a:spcAft>
                <a:spcPts val="0"/>
              </a:spcAft>
              <a:defRPr/>
            </a:lvl5pPr>
            <a:lvl6pPr marL="2286000" marR="0" indent="0" algn="l" rtl="0">
              <a:lnSpc>
                <a:spcPct val="100000"/>
              </a:lnSpc>
              <a:spcBef>
                <a:spcPts val="0"/>
              </a:spcBef>
              <a:spcAft>
                <a:spcPts val="0"/>
              </a:spcAft>
              <a:defRPr/>
            </a:lvl6pPr>
            <a:lvl7pPr marL="3200400" marR="0" indent="0" algn="l" rtl="0">
              <a:lnSpc>
                <a:spcPct val="100000"/>
              </a:lnSpc>
              <a:spcBef>
                <a:spcPts val="0"/>
              </a:spcBef>
              <a:spcAft>
                <a:spcPts val="0"/>
              </a:spcAft>
              <a:defRPr/>
            </a:lvl7pPr>
            <a:lvl8pPr marL="4572000" marR="0" indent="0" algn="l" rtl="0">
              <a:lnSpc>
                <a:spcPct val="100000"/>
              </a:lnSpc>
              <a:spcBef>
                <a:spcPts val="0"/>
              </a:spcBef>
              <a:spcAft>
                <a:spcPts val="0"/>
              </a:spcAft>
              <a:defRPr/>
            </a:lvl8pPr>
            <a:lvl9pPr marL="6400800" marR="0" indent="0" algn="l" rtl="0">
              <a:lnSpc>
                <a:spcPct val="100000"/>
              </a:lnSpc>
              <a:spcBef>
                <a:spcPts val="0"/>
              </a:spcBef>
              <a:spcAft>
                <a:spcPts val="0"/>
              </a:spcAft>
              <a:defRPr/>
            </a:lvl9pPr>
          </a:lstStyle>
          <a:p>
            <a:endParaRPr/>
          </a:p>
        </p:txBody>
      </p:sp>
      <p:sp>
        <p:nvSpPr>
          <p:cNvPr id="7" name="Shape 7"/>
          <p:cNvSpPr txBox="1">
            <a:spLocks noGrp="1"/>
          </p:cNvSpPr>
          <p:nvPr>
            <p:ph type="sldNum" idx="12"/>
          </p:nvPr>
        </p:nvSpPr>
        <p:spPr>
          <a:xfrm>
            <a:off x="3884612" y="8685211"/>
            <a:ext cx="2971799" cy="457200"/>
          </a:xfrm>
          <a:prstGeom prst="rect">
            <a:avLst/>
          </a:prstGeom>
          <a:noFill/>
          <a:ln>
            <a:noFill/>
          </a:ln>
        </p:spPr>
        <p:txBody>
          <a:bodyPr lIns="91425" tIns="45700" rIns="91425" bIns="45700" anchor="b" anchorCtr="0">
            <a:noAutofit/>
          </a:bodyPr>
          <a:lstStyle>
            <a:lvl1pPr marL="0" marR="0" indent="0" algn="r" rtl="0">
              <a:lnSpc>
                <a:spcPct val="100000"/>
              </a:lnSpc>
              <a:spcBef>
                <a:spcPts val="0"/>
              </a:spcBef>
              <a:spcAft>
                <a:spcPts val="0"/>
              </a:spcAft>
              <a:buNone/>
              <a:defRPr sz="1200" b="0" i="0" u="none" strike="noStrike" cap="none" baseline="0">
                <a:solidFill>
                  <a:srgbClr val="000000"/>
                </a:solidFill>
                <a:latin typeface="Calibri"/>
                <a:ea typeface="Calibri"/>
                <a:cs typeface="Calibri"/>
                <a:sym typeface="Calibri"/>
              </a:defRPr>
            </a:lvl1pPr>
          </a:lstStyle>
          <a:p>
            <a:pPr marL="0" lvl="0" indent="0">
              <a:spcBef>
                <a:spcPts val="0"/>
              </a:spcBef>
              <a:buClr>
                <a:srgbClr val="000000"/>
              </a:buClr>
              <a:buSzPct val="25000"/>
              <a:buFont typeface="Calibri"/>
              <a:buNone/>
            </a:pPr>
            <a:fld id="{00000000-1234-1234-1234-123412341234}" type="slidenum">
              <a:rPr lang="en-US"/>
              <a:pPr marL="0" lvl="0" indent="0">
                <a:spcBef>
                  <a:spcPts val="0"/>
                </a:spcBef>
                <a:buClr>
                  <a:srgbClr val="000000"/>
                </a:buClr>
                <a:buSzPct val="25000"/>
                <a:buFont typeface="Calibri"/>
                <a:buNone/>
              </a:pPr>
              <a:t>‹#›</a:t>
            </a:fld>
            <a:endParaRPr lang="en-US"/>
          </a:p>
        </p:txBody>
      </p:sp>
    </p:spTree>
    <p:extLst>
      <p:ext uri="{BB962C8B-B14F-4D97-AF65-F5344CB8AC3E}">
        <p14:creationId xmlns:p14="http://schemas.microsoft.com/office/powerpoint/2010/main" val="287753241"/>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1" dirty="0"/>
              <a:t>Objectives </a:t>
            </a:r>
          </a:p>
          <a:p>
            <a:pPr marL="171450" indent="-171450">
              <a:buFont typeface="Arial" panose="020B0604020202020204" pitchFamily="34" charset="0"/>
              <a:buChar char="•"/>
            </a:pPr>
            <a:r>
              <a:rPr lang="en-US" dirty="0"/>
              <a:t>Describing diversity in the workforce</a:t>
            </a:r>
          </a:p>
          <a:p>
            <a:pPr marL="171450" indent="-171450">
              <a:buFont typeface="Arial" panose="020B0604020202020204" pitchFamily="34" charset="0"/>
              <a:buChar char="•"/>
            </a:pPr>
            <a:r>
              <a:rPr lang="en-US" dirty="0"/>
              <a:t>Describing intrapersonal and interpersonal experiences of individuals in</a:t>
            </a:r>
          </a:p>
          <a:p>
            <a:pPr marL="171450" indent="-171450">
              <a:buFont typeface="Arial" panose="020B0604020202020204" pitchFamily="34" charset="0"/>
              <a:buChar char="•"/>
            </a:pPr>
            <a:r>
              <a:rPr lang="en-US" dirty="0"/>
              <a:t>organizations</a:t>
            </a:r>
          </a:p>
          <a:p>
            <a:pPr marL="171450" indent="-171450">
              <a:buFont typeface="Arial" panose="020B0604020202020204" pitchFamily="34" charset="0"/>
              <a:buChar char="•"/>
            </a:pPr>
            <a:r>
              <a:rPr lang="en-US" dirty="0"/>
              <a:t>Describing theories of motivation</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b="1" dirty="0"/>
              <a:t>Skills </a:t>
            </a:r>
          </a:p>
          <a:p>
            <a:pPr marL="171450" indent="-171450">
              <a:buFont typeface="Arial" panose="020B0604020202020204" pitchFamily="34" charset="0"/>
              <a:buChar char="•"/>
            </a:pPr>
            <a:r>
              <a:rPr lang="en-US" dirty="0"/>
              <a:t>Valuing diversity</a:t>
            </a:r>
          </a:p>
          <a:p>
            <a:pPr marL="171450" indent="-171450">
              <a:buFont typeface="Arial" panose="020B0604020202020204" pitchFamily="34" charset="0"/>
              <a:buChar char="•"/>
            </a:pPr>
            <a:r>
              <a:rPr lang="en-US" dirty="0"/>
              <a:t>Practicing active listening</a:t>
            </a:r>
          </a:p>
          <a:p>
            <a:pPr marL="171450" indent="-171450">
              <a:buFont typeface="Arial" panose="020B0604020202020204" pitchFamily="34" charset="0"/>
              <a:buChar char="•"/>
            </a:pPr>
            <a:r>
              <a:rPr lang="en-US" dirty="0"/>
              <a:t>Practicing analysis capabilities</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367487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Shape 3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39" name="Shape 3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r>
              <a:rPr lang="en-US" b="1" dirty="0"/>
              <a:t>Text book page 145 :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 individual’s relationship with his </a:t>
            </a:r>
            <a:r>
              <a:rPr lang="ar-SA" dirty="0"/>
              <a:t>/</a:t>
            </a:r>
            <a:r>
              <a:rPr lang="en-US" dirty="0"/>
              <a:t> her supervisor is </a:t>
            </a:r>
            <a:r>
              <a:rPr lang="en-US" b="1" u="sng" dirty="0"/>
              <a:t>one of the most important of the primary communication experiences </a:t>
            </a:r>
            <a:r>
              <a:rPr lang="en-US" dirty="0"/>
              <a:t>in organizational life. It is so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important, in fact, that </a:t>
            </a:r>
            <a:r>
              <a:rPr lang="en-US" b="1" u="sng" dirty="0"/>
              <a:t>the quality of this relationship usually determines how the</a:t>
            </a:r>
            <a:r>
              <a:rPr lang="ar-SA" b="1" u="sng" dirty="0"/>
              <a:t> </a:t>
            </a:r>
            <a:r>
              <a:rPr lang="en-US" b="1" u="sng" dirty="0"/>
              <a:t>individual identifies with the organization </a:t>
            </a:r>
            <a:r>
              <a:rPr lang="en-US" dirty="0"/>
              <a:t>as well as the individual’s job and organ-</a:t>
            </a:r>
          </a:p>
          <a:p>
            <a:pPr>
              <a:spcBef>
                <a:spcPts val="0"/>
              </a:spcBef>
              <a:buNone/>
            </a:pPr>
            <a:r>
              <a:rPr lang="en-US" dirty="0" err="1"/>
              <a:t>ization</a:t>
            </a:r>
            <a:r>
              <a:rPr lang="en-US" dirty="0"/>
              <a:t> satisfaction. Peers also are an important source of information and support.</a:t>
            </a:r>
          </a:p>
          <a:p>
            <a:pPr>
              <a:spcBef>
                <a:spcPts val="0"/>
              </a:spcBef>
              <a:buNone/>
            </a:pPr>
            <a:r>
              <a:rPr lang="en-US" dirty="0"/>
              <a:t>Communication experiences with supervisors and peers are so influential that they</a:t>
            </a:r>
          </a:p>
          <a:p>
            <a:pPr>
              <a:spcBef>
                <a:spcPts val="0"/>
              </a:spcBef>
              <a:buNone/>
            </a:pPr>
            <a:r>
              <a:rPr lang="en-US" dirty="0"/>
              <a:t>contribute to the quality and quantity of an individual’s work.</a:t>
            </a:r>
            <a:endParaRPr dirty="0"/>
          </a:p>
        </p:txBody>
      </p:sp>
      <p:sp>
        <p:nvSpPr>
          <p:cNvPr id="40" name="Shape 40"/>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110122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a:solidFill>
                  <a:schemeClr val="tx1"/>
                </a:solidFill>
                <a:effectLst/>
                <a:latin typeface="+mn-lt"/>
                <a:ea typeface="+mn-ea"/>
                <a:cs typeface="+mn-cs"/>
              </a:rPr>
              <a:t>Genetics</a:t>
            </a:r>
            <a:r>
              <a:rPr lang="en-US" sz="1200" b="0" i="0" kern="1200" dirty="0">
                <a:solidFill>
                  <a:schemeClr val="tx1"/>
                </a:solidFill>
                <a:effectLst/>
                <a:latin typeface="+mn-lt"/>
                <a:ea typeface="+mn-ea"/>
                <a:cs typeface="+mn-cs"/>
              </a:rPr>
              <a:t>: Studies have shown that genes can play a role in personality traits like extroversion, neuroticism, and openness to experience.</a:t>
            </a:r>
          </a:p>
          <a:p>
            <a:r>
              <a:rPr lang="en-US" sz="1200" b="1" i="0" kern="1200" dirty="0">
                <a:solidFill>
                  <a:schemeClr val="tx1"/>
                </a:solidFill>
                <a:effectLst/>
                <a:latin typeface="+mn-lt"/>
                <a:ea typeface="+mn-ea"/>
                <a:cs typeface="+mn-cs"/>
              </a:rPr>
              <a:t>Early experiences</a:t>
            </a:r>
            <a:r>
              <a:rPr lang="en-US" sz="1200" b="0" i="0" kern="1200" dirty="0">
                <a:solidFill>
                  <a:schemeClr val="tx1"/>
                </a:solidFill>
                <a:effectLst/>
                <a:latin typeface="+mn-lt"/>
                <a:ea typeface="+mn-ea"/>
                <a:cs typeface="+mn-cs"/>
              </a:rPr>
              <a:t>: Childhood experiences such as attachment to parents, parental styles, and early traumas can shape personality.</a:t>
            </a:r>
          </a:p>
          <a:p>
            <a:r>
              <a:rPr lang="en-US" sz="1200" b="1" i="0" kern="1200" dirty="0">
                <a:solidFill>
                  <a:schemeClr val="tx1"/>
                </a:solidFill>
                <a:effectLst/>
                <a:latin typeface="+mn-lt"/>
                <a:ea typeface="+mn-ea"/>
                <a:cs typeface="+mn-cs"/>
              </a:rPr>
              <a:t>Cultural differences</a:t>
            </a:r>
            <a:r>
              <a:rPr lang="en-US" sz="1200" b="0" i="0" kern="1200" dirty="0">
                <a:solidFill>
                  <a:schemeClr val="tx1"/>
                </a:solidFill>
                <a:effectLst/>
                <a:latin typeface="+mn-lt"/>
                <a:ea typeface="+mn-ea"/>
                <a:cs typeface="+mn-cs"/>
              </a:rPr>
              <a:t>: Different cultures can value different personality traits, and this can influence how people develop and express their personalities.</a:t>
            </a:r>
          </a:p>
          <a:p>
            <a:r>
              <a:rPr lang="en-US" sz="1200" b="1" i="0" kern="1200" dirty="0">
                <a:solidFill>
                  <a:schemeClr val="tx1"/>
                </a:solidFill>
                <a:effectLst/>
                <a:latin typeface="+mn-lt"/>
                <a:ea typeface="+mn-ea"/>
                <a:cs typeface="+mn-cs"/>
              </a:rPr>
              <a:t>Life experiences: </a:t>
            </a:r>
            <a:r>
              <a:rPr lang="en-US" sz="1200" b="0" i="0" kern="1200" dirty="0">
                <a:solidFill>
                  <a:schemeClr val="tx1"/>
                </a:solidFill>
                <a:effectLst/>
                <a:latin typeface="+mn-lt"/>
                <a:ea typeface="+mn-ea"/>
                <a:cs typeface="+mn-cs"/>
              </a:rPr>
              <a:t>Life events such as education, career, relationships, and other life milestones can influence personality development.</a:t>
            </a:r>
          </a:p>
          <a:p>
            <a:r>
              <a:rPr lang="en-US" sz="1200" b="1" i="0" kern="1200" dirty="0">
                <a:solidFill>
                  <a:schemeClr val="tx1"/>
                </a:solidFill>
                <a:effectLst/>
                <a:latin typeface="+mn-lt"/>
                <a:ea typeface="+mn-ea"/>
                <a:cs typeface="+mn-cs"/>
              </a:rPr>
              <a:t>Brain chemistry</a:t>
            </a:r>
            <a:r>
              <a:rPr lang="en-US" sz="1200" b="0" i="0" kern="1200" dirty="0">
                <a:solidFill>
                  <a:schemeClr val="tx1"/>
                </a:solidFill>
                <a:effectLst/>
                <a:latin typeface="+mn-lt"/>
                <a:ea typeface="+mn-ea"/>
                <a:cs typeface="+mn-cs"/>
              </a:rPr>
              <a:t>: Differences in brain chemistry can also influence personality traits such as impulsivity and emotional stability.</a:t>
            </a:r>
          </a:p>
          <a:p>
            <a:r>
              <a:rPr lang="en-US" sz="1200" b="1" i="0" kern="1200" dirty="0">
                <a:solidFill>
                  <a:schemeClr val="tx1"/>
                </a:solidFill>
                <a:effectLst/>
                <a:latin typeface="+mn-lt"/>
                <a:ea typeface="+mn-ea"/>
                <a:cs typeface="+mn-cs"/>
              </a:rPr>
              <a:t>Social influence</a:t>
            </a:r>
            <a:r>
              <a:rPr lang="en-US" sz="1200" b="0" i="0" kern="1200" dirty="0">
                <a:solidFill>
                  <a:schemeClr val="tx1"/>
                </a:solidFill>
                <a:effectLst/>
                <a:latin typeface="+mn-lt"/>
                <a:ea typeface="+mn-ea"/>
                <a:cs typeface="+mn-cs"/>
              </a:rPr>
              <a:t>: Personality can also be influenced by the people we surround ourselves with, as well as the social norms and expectations of our environment.</a:t>
            </a:r>
          </a:p>
          <a:p>
            <a:pPr algn="r"/>
            <a:endParaRPr lang="en-US" dirty="0"/>
          </a:p>
          <a:p>
            <a:pPr algn="r"/>
            <a:r>
              <a:rPr lang="ar" sz="1200" b="0" i="0" kern="1200" dirty="0">
                <a:solidFill>
                  <a:schemeClr val="tx1"/>
                </a:solidFill>
                <a:effectLst/>
                <a:latin typeface="+mn-lt"/>
                <a:ea typeface="+mn-ea"/>
                <a:cs typeface="+mn-cs"/>
              </a:rPr>
              <a:t>الوراثة: أثبتت الدراسات أن الجينات يمكن أن تلعب دورًا في سمات الشخصية مثل الانفتاحية والانطوائية والانفتاح على التجارب.</a:t>
            </a:r>
          </a:p>
          <a:p>
            <a:pPr algn="r"/>
            <a:r>
              <a:rPr lang="ar" sz="1200" b="0" i="0" kern="1200" dirty="0">
                <a:solidFill>
                  <a:schemeClr val="tx1"/>
                </a:solidFill>
                <a:effectLst/>
                <a:latin typeface="+mn-lt"/>
                <a:ea typeface="+mn-ea"/>
                <a:cs typeface="+mn-cs"/>
              </a:rPr>
              <a:t>التجارب المبكرة: التجارب الطفولية مثل العلاقة بالوالدين وأساليب التربية الأبوية والصدمات المبكرة يمكن أن تشكل الشخصية.</a:t>
            </a:r>
          </a:p>
          <a:p>
            <a:pPr algn="r"/>
            <a:r>
              <a:rPr lang="ar" sz="1200" b="0" i="0" kern="1200" dirty="0">
                <a:solidFill>
                  <a:schemeClr val="tx1"/>
                </a:solidFill>
                <a:effectLst/>
                <a:latin typeface="+mn-lt"/>
                <a:ea typeface="+mn-ea"/>
                <a:cs typeface="+mn-cs"/>
              </a:rPr>
              <a:t>الاختلافات الثقافية: يمكن أن تقيّم الثقافات المختلفة سمات الشخصية المختلفة، ويمكن أن يؤثر ذلك على كيفية تطوير الجميع وتعبيرهم عن شخصياتهم.</a:t>
            </a:r>
          </a:p>
          <a:p>
            <a:pPr algn="r"/>
            <a:r>
              <a:rPr lang="ar" sz="1200" b="0" i="0" kern="1200" dirty="0">
                <a:solidFill>
                  <a:schemeClr val="tx1"/>
                </a:solidFill>
                <a:effectLst/>
                <a:latin typeface="+mn-lt"/>
                <a:ea typeface="+mn-ea"/>
                <a:cs typeface="+mn-cs"/>
              </a:rPr>
              <a:t>تجارب الحياة: يمكن أن تؤثر أحداث الحياة مثل التعليم والحياة المهنية والعلاقات والإنجازات الحياتية الأخرى على تطور الشخصية.</a:t>
            </a:r>
          </a:p>
          <a:p>
            <a:pPr algn="r"/>
            <a:r>
              <a:rPr lang="ar" sz="1200" b="0" i="0" kern="1200" dirty="0">
                <a:solidFill>
                  <a:schemeClr val="tx1"/>
                </a:solidFill>
                <a:effectLst/>
                <a:latin typeface="+mn-lt"/>
                <a:ea typeface="+mn-ea"/>
                <a:cs typeface="+mn-cs"/>
              </a:rPr>
              <a:t>كيمياء المخ: يمكن أن تؤثر الفروق في كيمياء المخ على سمات الشخصية مثل الاندفاعية والاستقرار العاطفي.</a:t>
            </a:r>
          </a:p>
          <a:p>
            <a:pPr algn="r"/>
            <a:r>
              <a:rPr lang="ar" sz="1200" b="0" i="0" kern="1200" dirty="0">
                <a:solidFill>
                  <a:schemeClr val="tx1"/>
                </a:solidFill>
                <a:effectLst/>
                <a:latin typeface="+mn-lt"/>
                <a:ea typeface="+mn-ea"/>
                <a:cs typeface="+mn-cs"/>
              </a:rPr>
              <a:t>التأثير الاجتماعي: يمكن أن يتأثر الشخصية أيضًا بالأشخاص الذين نحيط أنفسنا بهم، وكذلك بالمعايير الاجتماعية والتوقعات في بيئتنا.</a:t>
            </a:r>
          </a:p>
          <a:p>
            <a:br>
              <a:rPr lang="ar" sz="1200" b="0" i="0" kern="1200" dirty="0">
                <a:solidFill>
                  <a:schemeClr val="tx1"/>
                </a:solidFill>
                <a:effectLst/>
                <a:latin typeface="+mn-lt"/>
                <a:ea typeface="+mn-ea"/>
                <a:cs typeface="+mn-cs"/>
              </a:rPr>
            </a:br>
            <a:endParaRPr lang="ar"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3</a:t>
            </a:fld>
            <a:endParaRPr lang="en-US"/>
          </a:p>
        </p:txBody>
      </p:sp>
    </p:spTree>
    <p:extLst>
      <p:ext uri="{BB962C8B-B14F-4D97-AF65-F5344CB8AC3E}">
        <p14:creationId xmlns:p14="http://schemas.microsoft.com/office/powerpoint/2010/main" val="1674310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According to Freud's psychoanalytic theory, the id is the primitive and instinctual part of the mind that contains sexual and aggressive drives and hidden memories, the super-ego operates as a moral conscience, and the ego is the realistic part that mediates between the desires of the id and the super-ego</a:t>
            </a:r>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4</a:t>
            </a:fld>
            <a:endParaRPr lang="en-US"/>
          </a:p>
        </p:txBody>
      </p:sp>
    </p:spTree>
    <p:extLst>
      <p:ext uri="{BB962C8B-B14F-4D97-AF65-F5344CB8AC3E}">
        <p14:creationId xmlns:p14="http://schemas.microsoft.com/office/powerpoint/2010/main" val="1802375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spcBef>
                <a:spcPts val="0"/>
              </a:spcBef>
            </a:pPr>
            <a:r>
              <a:rPr lang="en-US" dirty="0"/>
              <a:t>Text book 139 </a:t>
            </a:r>
          </a:p>
          <a:p>
            <a:pPr marL="0" algn="l" defTabSz="914400" rtl="0" eaLnBrk="1" latinLnBrk="0" hangingPunct="1">
              <a:spcBef>
                <a:spcPts val="0"/>
              </a:spcBef>
            </a:pPr>
            <a:endParaRPr lang="en-US" dirty="0"/>
          </a:p>
          <a:p>
            <a:pPr marL="0" algn="l" defTabSz="914400" rtl="0" eaLnBrk="1" latinLnBrk="0" hangingPunct="1">
              <a:spcBef>
                <a:spcPts val="0"/>
              </a:spcBef>
            </a:pPr>
            <a:r>
              <a:rPr lang="en-US" dirty="0"/>
              <a:t>https://</a:t>
            </a:r>
            <a:r>
              <a:rPr lang="en-US" dirty="0" err="1"/>
              <a:t>jass.im</a:t>
            </a:r>
            <a:r>
              <a:rPr lang="en-US" dirty="0"/>
              <a:t>/test ( Go test your </a:t>
            </a:r>
            <a:r>
              <a:rPr lang="en-US" dirty="0" err="1"/>
              <a:t>Persnality</a:t>
            </a:r>
            <a:r>
              <a:rPr lang="en-US" dirty="0"/>
              <a:t> 1</a:t>
            </a:r>
            <a:r>
              <a:rPr lang="en-US" baseline="30000" dirty="0"/>
              <a:t>st</a:t>
            </a:r>
            <a:r>
              <a:rPr lang="en-US" dirty="0"/>
              <a:t> )</a:t>
            </a:r>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5</a:t>
            </a:fld>
            <a:endParaRPr lang="en-US"/>
          </a:p>
        </p:txBody>
      </p:sp>
    </p:spTree>
    <p:extLst>
      <p:ext uri="{BB962C8B-B14F-4D97-AF65-F5344CB8AC3E}">
        <p14:creationId xmlns:p14="http://schemas.microsoft.com/office/powerpoint/2010/main" val="740870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47" name="Shape 47"/>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48" name="Shape 48"/>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1500017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141 ( text book ) </a:t>
            </a:r>
          </a:p>
          <a:p>
            <a:endParaRPr lang="en-US" dirty="0"/>
          </a:p>
          <a:p>
            <a:pPr algn="just"/>
            <a:r>
              <a:rPr lang="en-US" dirty="0"/>
              <a:t>Figure 1 illustrates the primary communication experiences of individuals in</a:t>
            </a:r>
          </a:p>
          <a:p>
            <a:pPr algn="just"/>
            <a:r>
              <a:rPr lang="en-US" dirty="0"/>
              <a:t>organizations and relates these experiences to organizational outcomes such as</a:t>
            </a:r>
          </a:p>
          <a:p>
            <a:pPr algn="just"/>
            <a:r>
              <a:rPr lang="en-US" dirty="0"/>
              <a:t>communication and job satisfaction. </a:t>
            </a:r>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7</a:t>
            </a:fld>
            <a:endParaRPr lang="en-US"/>
          </a:p>
        </p:txBody>
      </p:sp>
    </p:spTree>
    <p:extLst>
      <p:ext uri="{BB962C8B-B14F-4D97-AF65-F5344CB8AC3E}">
        <p14:creationId xmlns:p14="http://schemas.microsoft.com/office/powerpoint/2010/main" val="2647117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16" name="Shape 11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r>
              <a:rPr lang="en-US" sz="1200" b="1" i="0" u="none" strike="noStrike" cap="none" baseline="0" dirty="0">
                <a:latin typeface="Arial"/>
                <a:ea typeface="Arial"/>
                <a:cs typeface="Arial"/>
                <a:sym typeface="Arial"/>
              </a:rPr>
              <a:t>Predispositions for Organizational Communication Behaviors</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1 – Predispositions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Intrapersonal organization experience</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Personal preferences </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2 – Communication apprehension</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Level of fear or anxiety </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Shyness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Willingness to communicate</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Tolerance for disagreement </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Aggressiveness </a:t>
            </a:r>
          </a:p>
        </p:txBody>
      </p:sp>
      <p:sp>
        <p:nvSpPr>
          <p:cNvPr id="117" name="Shape 11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8</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770758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Abraham Maslow (1908–1970) </a:t>
            </a:r>
          </a:p>
          <a:p>
            <a:endParaRPr lang="en-US" dirty="0"/>
          </a:p>
          <a:p>
            <a:r>
              <a:rPr lang="en-US" b="1" dirty="0"/>
              <a:t>Maslow’s Hierarchy of Needs Theory</a:t>
            </a:r>
          </a:p>
          <a:p>
            <a:endParaRPr lang="en-US" b="1" dirty="0"/>
          </a:p>
          <a:p>
            <a:r>
              <a:rPr lang="en-US" dirty="0"/>
              <a:t>1. Physiological </a:t>
            </a:r>
            <a:r>
              <a:rPr lang="en-US" dirty="0" err="1"/>
              <a:t>needs.“I</a:t>
            </a:r>
            <a:r>
              <a:rPr lang="en-US" dirty="0"/>
              <a:t> work because I have to put food on the table.”</a:t>
            </a:r>
          </a:p>
          <a:p>
            <a:r>
              <a:rPr lang="en-US" dirty="0"/>
              <a:t>2. Safety and security </a:t>
            </a:r>
            <a:r>
              <a:rPr lang="en-US" dirty="0" err="1"/>
              <a:t>needs.“I</a:t>
            </a:r>
            <a:r>
              <a:rPr lang="en-US" dirty="0"/>
              <a:t> like to work here because there is a real commitment to</a:t>
            </a:r>
          </a:p>
          <a:p>
            <a:r>
              <a:rPr lang="en-US" dirty="0"/>
              <a:t>no </a:t>
            </a:r>
            <a:r>
              <a:rPr lang="en-US" dirty="0" err="1"/>
              <a:t>layoffs.The</a:t>
            </a:r>
            <a:r>
              <a:rPr lang="en-US" dirty="0"/>
              <a:t> last place I worked wasn’t like that.”</a:t>
            </a:r>
          </a:p>
          <a:p>
            <a:r>
              <a:rPr lang="en-US" dirty="0"/>
              <a:t>3. Love and social </a:t>
            </a:r>
            <a:r>
              <a:rPr lang="en-US" dirty="0" err="1"/>
              <a:t>belonging.“The</a:t>
            </a:r>
            <a:r>
              <a:rPr lang="en-US" dirty="0"/>
              <a:t> people I work with are my best friends; we would do</a:t>
            </a:r>
          </a:p>
          <a:p>
            <a:r>
              <a:rPr lang="en-US" dirty="0"/>
              <a:t>anything for each other.”</a:t>
            </a:r>
          </a:p>
          <a:p>
            <a:r>
              <a:rPr lang="en-US" dirty="0"/>
              <a:t>4. Esteem and </a:t>
            </a:r>
            <a:r>
              <a:rPr lang="en-US" dirty="0" err="1"/>
              <a:t>prestige.“This</a:t>
            </a:r>
            <a:r>
              <a:rPr lang="en-US" dirty="0"/>
              <a:t> job has given me the visibility I need to advance.”</a:t>
            </a:r>
          </a:p>
          <a:p>
            <a:r>
              <a:rPr lang="en-US" dirty="0"/>
              <a:t>5. Self-</a:t>
            </a:r>
            <a:r>
              <a:rPr lang="en-US" dirty="0" err="1"/>
              <a:t>actualization.“My</a:t>
            </a:r>
            <a:r>
              <a:rPr lang="en-US" dirty="0"/>
              <a:t> work is ideally suited for my talents. In some ways it doesn’t</a:t>
            </a:r>
          </a:p>
          <a:p>
            <a:r>
              <a:rPr lang="en-US" dirty="0"/>
              <a:t>seem right to take money for doing what I love to do.”</a:t>
            </a:r>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9</a:t>
            </a:fld>
            <a:endParaRPr lang="en-US"/>
          </a:p>
        </p:txBody>
      </p:sp>
    </p:spTree>
    <p:extLst>
      <p:ext uri="{BB962C8B-B14F-4D97-AF65-F5344CB8AC3E}">
        <p14:creationId xmlns:p14="http://schemas.microsoft.com/office/powerpoint/2010/main" val="3045699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Motivation–Hygiene Theory The Motivation–Hygiene theory of</a:t>
            </a:r>
          </a:p>
          <a:p>
            <a:r>
              <a:rPr lang="en-US" dirty="0"/>
              <a:t>Frederick Herzberg (1923–2000)</a:t>
            </a:r>
          </a:p>
          <a:p>
            <a:endParaRPr lang="en-US" dirty="0"/>
          </a:p>
          <a:p>
            <a:r>
              <a:rPr lang="en-US" dirty="0"/>
              <a:t>Herzberg’s Motivation–Hygiene Theory</a:t>
            </a:r>
          </a:p>
          <a:p>
            <a:r>
              <a:rPr lang="en-US" dirty="0"/>
              <a:t>Hygiene Factors:</a:t>
            </a:r>
          </a:p>
          <a:p>
            <a:r>
              <a:rPr lang="en-US" dirty="0"/>
              <a:t>1. </a:t>
            </a:r>
            <a:r>
              <a:rPr lang="en-US" dirty="0" err="1"/>
              <a:t>Salary.“The</a:t>
            </a:r>
            <a:r>
              <a:rPr lang="en-US" dirty="0"/>
              <a:t> pay here is good, and I give them a good return on their money.”</a:t>
            </a:r>
          </a:p>
          <a:p>
            <a:r>
              <a:rPr lang="en-US" dirty="0"/>
              <a:t>2. </a:t>
            </a:r>
            <a:r>
              <a:rPr lang="en-US" dirty="0" err="1"/>
              <a:t>Supervision.“I</a:t>
            </a:r>
            <a:r>
              <a:rPr lang="en-US" dirty="0"/>
              <a:t> like my </a:t>
            </a:r>
            <a:r>
              <a:rPr lang="en-US" dirty="0" err="1"/>
              <a:t>supervisor.We</a:t>
            </a:r>
            <a:r>
              <a:rPr lang="en-US" dirty="0"/>
              <a:t> were really unhappy with the previous guy.”</a:t>
            </a:r>
          </a:p>
          <a:p>
            <a:r>
              <a:rPr lang="en-US" dirty="0"/>
              <a:t>3. </a:t>
            </a:r>
            <a:r>
              <a:rPr lang="en-US" dirty="0" err="1"/>
              <a:t>Status.“I</a:t>
            </a:r>
            <a:r>
              <a:rPr lang="en-US" dirty="0"/>
              <a:t> like having my own office and a secretary. I’ve never had that before.”</a:t>
            </a:r>
          </a:p>
          <a:p>
            <a:r>
              <a:rPr lang="en-US" dirty="0"/>
              <a:t>Motivation Factors:</a:t>
            </a:r>
          </a:p>
          <a:p>
            <a:r>
              <a:rPr lang="en-US" dirty="0"/>
              <a:t>1. </a:t>
            </a:r>
            <a:r>
              <a:rPr lang="en-US" dirty="0" err="1"/>
              <a:t>Achievement.“I</a:t>
            </a:r>
            <a:r>
              <a:rPr lang="en-US" dirty="0"/>
              <a:t> really feel a sense of accomplishment in this job.”</a:t>
            </a:r>
          </a:p>
          <a:p>
            <a:r>
              <a:rPr lang="en-US" dirty="0"/>
              <a:t>2. Work </a:t>
            </a:r>
            <a:r>
              <a:rPr lang="en-US" dirty="0" err="1"/>
              <a:t>content.“The</a:t>
            </a:r>
            <a:r>
              <a:rPr lang="en-US" dirty="0"/>
              <a:t> work is challenging, and I think we are putting out a good</a:t>
            </a:r>
          </a:p>
          <a:p>
            <a:r>
              <a:rPr lang="en-US" dirty="0"/>
              <a:t>product.”</a:t>
            </a:r>
          </a:p>
          <a:p>
            <a:r>
              <a:rPr lang="en-US" dirty="0"/>
              <a:t>3. </a:t>
            </a:r>
            <a:r>
              <a:rPr lang="en-US" dirty="0" err="1"/>
              <a:t>Responsibility.“They</a:t>
            </a:r>
            <a:r>
              <a:rPr lang="en-US" dirty="0"/>
              <a:t> let us take real responsibility here. People expect the best but</a:t>
            </a:r>
          </a:p>
          <a:p>
            <a:r>
              <a:rPr lang="en-US" dirty="0"/>
              <a:t>they don’t always look over your shoulder.”</a:t>
            </a:r>
          </a:p>
          <a:p>
            <a:endParaRPr lang="en-US" dirty="0"/>
          </a:p>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10</a:t>
            </a:fld>
            <a:endParaRPr lang="en-US"/>
          </a:p>
        </p:txBody>
      </p:sp>
    </p:spTree>
    <p:extLst>
      <p:ext uri="{BB962C8B-B14F-4D97-AF65-F5344CB8AC3E}">
        <p14:creationId xmlns:p14="http://schemas.microsoft.com/office/powerpoint/2010/main" val="29854141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68" name="Shape 6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dirty="0"/>
          </a:p>
        </p:txBody>
      </p:sp>
      <p:sp>
        <p:nvSpPr>
          <p:cNvPr id="69" name="Shape 6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025529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76" name="Shape 7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r>
              <a:rPr lang="ar" sz="1200" b="1" i="0" u="none" strike="noStrike" kern="1200" cap="none" baseline="0" dirty="0">
                <a:solidFill>
                  <a:schemeClr val="dk1"/>
                </a:solidFill>
                <a:latin typeface="Arial" pitchFamily="34" charset="0"/>
                <a:ea typeface="Calibri"/>
                <a:cs typeface="Arial" pitchFamily="34" charset="0"/>
                <a:sym typeface="Arial"/>
              </a:rPr>
              <a:t>تنوع القوى العاملة هو مزيج جماعي من الاختلافات والتشابهات بين الموظفين (بما في ذلك الخصائص الفردية والقيم والمعتقدات والخبرات والخلفيات والتفضيلات والسلوكيات).</a:t>
            </a:r>
            <a:endParaRPr lang="en-US" sz="1200" b="1" i="0" u="none" strike="noStrike" kern="1200" cap="none" baseline="0" dirty="0">
              <a:solidFill>
                <a:schemeClr val="dk1"/>
              </a:solidFill>
              <a:latin typeface="Arial" pitchFamily="34" charset="0"/>
              <a:ea typeface="Calibri"/>
              <a:cs typeface="Arial" pitchFamily="34" charset="0"/>
              <a:sym typeface="Arial"/>
            </a:endParaRPr>
          </a:p>
        </p:txBody>
      </p:sp>
      <p:sp>
        <p:nvSpPr>
          <p:cNvPr id="77" name="Shape 7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547780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Shape 8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84" name="Shape 8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171450" indent="-171450">
              <a:spcBef>
                <a:spcPts val="0"/>
              </a:spcBef>
              <a:buFont typeface="Arial" panose="020B0604020202020204" pitchFamily="34" charset="0"/>
              <a:buChar char="•"/>
            </a:pPr>
            <a:r>
              <a:rPr lang="en-US" sz="1200" b="1" i="0" kern="1200" dirty="0">
                <a:solidFill>
                  <a:schemeClr val="tx1"/>
                </a:solidFill>
                <a:effectLst/>
                <a:latin typeface="+mn-lt"/>
                <a:ea typeface="+mn-ea"/>
                <a:cs typeface="+mn-cs"/>
              </a:rPr>
              <a:t>Interpersonal </a:t>
            </a:r>
            <a:r>
              <a:rPr lang="en-US" sz="1200" b="0" i="0" kern="1200" dirty="0">
                <a:solidFill>
                  <a:schemeClr val="tx1"/>
                </a:solidFill>
                <a:effectLst/>
                <a:latin typeface="+mn-lt"/>
                <a:ea typeface="+mn-ea"/>
                <a:cs typeface="+mn-cs"/>
              </a:rPr>
              <a:t>is used to describe things that involve interaction and relationships between people—interpersonal skills refers to communication skills or “people skills.” </a:t>
            </a:r>
          </a:p>
          <a:p>
            <a:pPr marL="171450" indent="-171450">
              <a:spcBef>
                <a:spcPts val="0"/>
              </a:spcBef>
              <a:buFont typeface="Arial" panose="020B0604020202020204" pitchFamily="34" charset="0"/>
              <a:buChar char="•"/>
            </a:pPr>
            <a:r>
              <a:rPr lang="en-US" sz="1200" b="1" i="0" kern="1200" dirty="0">
                <a:solidFill>
                  <a:schemeClr val="tx1"/>
                </a:solidFill>
                <a:effectLst/>
                <a:latin typeface="+mn-lt"/>
                <a:ea typeface="+mn-ea"/>
                <a:cs typeface="+mn-cs"/>
              </a:rPr>
              <a:t>Intrapersonal</a:t>
            </a:r>
            <a:r>
              <a:rPr lang="en-US" sz="1200" b="0" i="0" kern="1200" dirty="0">
                <a:solidFill>
                  <a:schemeClr val="tx1"/>
                </a:solidFill>
                <a:effectLst/>
                <a:latin typeface="+mn-lt"/>
                <a:ea typeface="+mn-ea"/>
                <a:cs typeface="+mn-cs"/>
              </a:rPr>
              <a:t>, a much less common word, is used to describe things that relate to an individual's self or that occur within a person's mind</a:t>
            </a:r>
            <a:endParaRPr dirty="0"/>
          </a:p>
        </p:txBody>
      </p:sp>
      <p:sp>
        <p:nvSpPr>
          <p:cNvPr id="85" name="Shape 8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286587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Shape 9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00" name="Shape 10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r>
              <a:rPr lang="en-US" sz="1200" b="0" i="0" kern="1200" dirty="0">
                <a:solidFill>
                  <a:schemeClr val="tx1"/>
                </a:solidFill>
                <a:effectLst/>
                <a:latin typeface="+mn-lt"/>
                <a:ea typeface="+mn-ea"/>
                <a:cs typeface="+mn-cs"/>
              </a:rPr>
              <a:t>Happy and motivated staff</a:t>
            </a:r>
          </a:p>
          <a:p>
            <a:r>
              <a:rPr lang="en-US" sz="1200" b="0" i="0" kern="1200" dirty="0">
                <a:solidFill>
                  <a:schemeClr val="tx1"/>
                </a:solidFill>
                <a:effectLst/>
                <a:latin typeface="+mn-lt"/>
                <a:ea typeface="+mn-ea"/>
                <a:cs typeface="+mn-cs"/>
              </a:rPr>
              <a:t>Higher employee retention</a:t>
            </a:r>
          </a:p>
          <a:p>
            <a:r>
              <a:rPr lang="en-US" sz="1200" b="0" i="0" kern="1200" dirty="0">
                <a:solidFill>
                  <a:schemeClr val="tx1"/>
                </a:solidFill>
                <a:effectLst/>
                <a:latin typeface="+mn-lt"/>
                <a:ea typeface="+mn-ea"/>
                <a:cs typeface="+mn-cs"/>
              </a:rPr>
              <a:t>A healthier workforce that misses fewer days of work</a:t>
            </a:r>
          </a:p>
          <a:p>
            <a:r>
              <a:rPr lang="en-US" sz="1200" b="0" i="0" kern="1200" dirty="0">
                <a:solidFill>
                  <a:schemeClr val="tx1"/>
                </a:solidFill>
                <a:effectLst/>
                <a:latin typeface="+mn-lt"/>
                <a:ea typeface="+mn-ea"/>
                <a:cs typeface="+mn-cs"/>
              </a:rPr>
              <a:t>Increased productivity</a:t>
            </a:r>
          </a:p>
          <a:p>
            <a:r>
              <a:rPr lang="en-US" sz="1200" b="0" i="0" kern="1200" dirty="0">
                <a:solidFill>
                  <a:schemeClr val="tx1"/>
                </a:solidFill>
                <a:effectLst/>
                <a:latin typeface="+mn-lt"/>
                <a:ea typeface="+mn-ea"/>
                <a:cs typeface="+mn-cs"/>
              </a:rPr>
              <a:t>Better customer service</a:t>
            </a:r>
          </a:p>
          <a:p>
            <a:r>
              <a:rPr lang="en-US" sz="1200" b="0" i="0" kern="1200" dirty="0">
                <a:solidFill>
                  <a:schemeClr val="tx1"/>
                </a:solidFill>
                <a:effectLst/>
                <a:latin typeface="+mn-lt"/>
                <a:ea typeface="+mn-ea"/>
                <a:cs typeface="+mn-cs"/>
              </a:rPr>
              <a:t>Positive employee reviews and word of mouth about the company</a:t>
            </a:r>
          </a:p>
          <a:p>
            <a:r>
              <a:rPr lang="en-US" sz="1200" b="0" i="0" kern="1200" dirty="0">
                <a:solidFill>
                  <a:schemeClr val="tx1"/>
                </a:solidFill>
                <a:effectLst/>
                <a:latin typeface="+mn-lt"/>
                <a:ea typeface="+mn-ea"/>
                <a:cs typeface="+mn-cs"/>
              </a:rPr>
              <a:t>Fitness or weight loss challenges</a:t>
            </a:r>
          </a:p>
          <a:p>
            <a:r>
              <a:rPr lang="en-US" sz="1200" b="0" i="0" kern="1200" dirty="0">
                <a:solidFill>
                  <a:schemeClr val="tx1"/>
                </a:solidFill>
                <a:effectLst/>
                <a:latin typeface="+mn-lt"/>
                <a:ea typeface="+mn-ea"/>
                <a:cs typeface="+mn-cs"/>
              </a:rPr>
              <a:t>Free health screenings</a:t>
            </a:r>
          </a:p>
          <a:p>
            <a:r>
              <a:rPr lang="en-US" sz="1200" b="0" i="0" kern="1200" dirty="0">
                <a:solidFill>
                  <a:schemeClr val="tx1"/>
                </a:solidFill>
                <a:effectLst/>
                <a:latin typeface="+mn-lt"/>
                <a:ea typeface="+mn-ea"/>
                <a:cs typeface="+mn-cs"/>
              </a:rPr>
              <a:t>Diet and exercise seminars</a:t>
            </a:r>
          </a:p>
          <a:p>
            <a:r>
              <a:rPr lang="en-US" sz="1200" b="0" i="0" kern="1200" dirty="0">
                <a:solidFill>
                  <a:schemeClr val="tx1"/>
                </a:solidFill>
                <a:effectLst/>
                <a:latin typeface="+mn-lt"/>
                <a:ea typeface="+mn-ea"/>
                <a:cs typeface="+mn-cs"/>
              </a:rPr>
              <a:t>On-site yoga or meditation sessions</a:t>
            </a:r>
          </a:p>
          <a:p>
            <a:r>
              <a:rPr lang="en-US" sz="1200" b="0" i="0" kern="1200" dirty="0">
                <a:solidFill>
                  <a:schemeClr val="tx1"/>
                </a:solidFill>
                <a:effectLst/>
                <a:latin typeface="+mn-lt"/>
                <a:ea typeface="+mn-ea"/>
                <a:cs typeface="+mn-cs"/>
              </a:rPr>
              <a:t>Healthy snacks and meals</a:t>
            </a:r>
          </a:p>
          <a:p>
            <a:r>
              <a:rPr lang="en-US" sz="1200" b="0" i="0" kern="1200" dirty="0">
                <a:solidFill>
                  <a:schemeClr val="tx1"/>
                </a:solidFill>
                <a:effectLst/>
                <a:latin typeface="+mn-lt"/>
                <a:ea typeface="+mn-ea"/>
                <a:cs typeface="+mn-cs"/>
              </a:rPr>
              <a:t>Standing desks</a:t>
            </a:r>
          </a:p>
          <a:p>
            <a:r>
              <a:rPr lang="en-US" sz="1200" b="0" i="0" kern="1200" dirty="0">
                <a:solidFill>
                  <a:schemeClr val="tx1"/>
                </a:solidFill>
                <a:effectLst/>
                <a:latin typeface="+mn-lt"/>
                <a:ea typeface="+mn-ea"/>
                <a:cs typeface="+mn-cs"/>
              </a:rPr>
              <a:t>Mental health days</a:t>
            </a:r>
          </a:p>
          <a:p>
            <a:r>
              <a:rPr lang="en-US" sz="1200" b="0" i="0" kern="1200" dirty="0">
                <a:solidFill>
                  <a:schemeClr val="tx1"/>
                </a:solidFill>
                <a:effectLst/>
                <a:latin typeface="+mn-lt"/>
                <a:ea typeface="+mn-ea"/>
                <a:cs typeface="+mn-cs"/>
              </a:rPr>
              <a:t>Mandatory work breaks</a:t>
            </a:r>
          </a:p>
          <a:p>
            <a:r>
              <a:rPr lang="en-US" sz="1200" b="0" i="0" kern="1200" dirty="0">
                <a:solidFill>
                  <a:schemeClr val="tx1"/>
                </a:solidFill>
                <a:effectLst/>
                <a:latin typeface="+mn-lt"/>
                <a:ea typeface="+mn-ea"/>
                <a:cs typeface="+mn-cs"/>
              </a:rPr>
              <a:t>Free or discounted gym memberships</a:t>
            </a:r>
          </a:p>
          <a:p>
            <a:r>
              <a:rPr lang="en-US" sz="1200" b="0" i="0" kern="1200" dirty="0">
                <a:solidFill>
                  <a:schemeClr val="tx1"/>
                </a:solidFill>
                <a:effectLst/>
                <a:latin typeface="+mn-lt"/>
                <a:ea typeface="+mn-ea"/>
                <a:cs typeface="+mn-cs"/>
              </a:rPr>
              <a:t>Classes or training to learn new skills and technologies</a:t>
            </a:r>
          </a:p>
          <a:p>
            <a:r>
              <a:rPr lang="en-US" sz="1200" b="0" i="0" kern="1200" dirty="0">
                <a:solidFill>
                  <a:schemeClr val="tx1"/>
                </a:solidFill>
                <a:effectLst/>
                <a:latin typeface="+mn-lt"/>
                <a:ea typeface="+mn-ea"/>
                <a:cs typeface="+mn-cs"/>
              </a:rPr>
              <a:t>Free or discounted membership to industry associations</a:t>
            </a:r>
          </a:p>
          <a:p>
            <a:r>
              <a:rPr lang="en-US" sz="1200" b="0" i="0" kern="1200" dirty="0">
                <a:solidFill>
                  <a:schemeClr val="tx1"/>
                </a:solidFill>
                <a:effectLst/>
                <a:latin typeface="+mn-lt"/>
                <a:ea typeface="+mn-ea"/>
                <a:cs typeface="+mn-cs"/>
              </a:rPr>
              <a:t>Conferences and seminars</a:t>
            </a:r>
          </a:p>
          <a:p>
            <a:r>
              <a:rPr lang="en-US" sz="1200" b="0" i="0" kern="1200" dirty="0">
                <a:solidFill>
                  <a:schemeClr val="tx1"/>
                </a:solidFill>
                <a:effectLst/>
                <a:latin typeface="+mn-lt"/>
                <a:ea typeface="+mn-ea"/>
                <a:cs typeface="+mn-cs"/>
              </a:rPr>
              <a:t>Leadership courses</a:t>
            </a:r>
          </a:p>
          <a:p>
            <a:r>
              <a:rPr lang="en-US" sz="1200" b="0" i="0" kern="1200" dirty="0">
                <a:solidFill>
                  <a:schemeClr val="tx1"/>
                </a:solidFill>
                <a:effectLst/>
                <a:latin typeface="+mn-lt"/>
                <a:ea typeface="+mn-ea"/>
                <a:cs typeface="+mn-cs"/>
              </a:rPr>
              <a:t>Offering flexible work hours</a:t>
            </a:r>
          </a:p>
          <a:p>
            <a:r>
              <a:rPr lang="en-US" sz="1200" b="0" i="0" kern="1200" dirty="0">
                <a:solidFill>
                  <a:schemeClr val="tx1"/>
                </a:solidFill>
                <a:effectLst/>
                <a:latin typeface="+mn-lt"/>
                <a:ea typeface="+mn-ea"/>
                <a:cs typeface="+mn-cs"/>
              </a:rPr>
              <a:t>Allowing remote work or telecommuting</a:t>
            </a:r>
          </a:p>
          <a:p>
            <a:r>
              <a:rPr lang="en-US" sz="1200" b="0" i="0" kern="1200" dirty="0">
                <a:solidFill>
                  <a:schemeClr val="tx1"/>
                </a:solidFill>
                <a:effectLst/>
                <a:latin typeface="+mn-lt"/>
                <a:ea typeface="+mn-ea"/>
                <a:cs typeface="+mn-cs"/>
              </a:rPr>
              <a:t>Having generous or unlimited paid time off</a:t>
            </a:r>
          </a:p>
          <a:p>
            <a:r>
              <a:rPr lang="en-US" sz="1200" b="0" i="0" kern="1200" dirty="0">
                <a:solidFill>
                  <a:schemeClr val="tx1"/>
                </a:solidFill>
                <a:effectLst/>
                <a:latin typeface="+mn-lt"/>
                <a:ea typeface="+mn-ea"/>
                <a:cs typeface="+mn-cs"/>
              </a:rPr>
              <a:t>Communicating with and listening to your employees</a:t>
            </a:r>
          </a:p>
          <a:p>
            <a:r>
              <a:rPr lang="en-US" sz="1200" b="0" i="0" kern="1200" dirty="0">
                <a:solidFill>
                  <a:schemeClr val="tx1"/>
                </a:solidFill>
                <a:effectLst/>
                <a:latin typeface="+mn-lt"/>
                <a:ea typeface="+mn-ea"/>
                <a:cs typeface="+mn-cs"/>
              </a:rPr>
              <a:t>Taking responsibility for miscommunications or mistakes</a:t>
            </a:r>
          </a:p>
          <a:p>
            <a:r>
              <a:rPr lang="en-US" sz="1200" b="0" i="0" kern="1200" dirty="0">
                <a:solidFill>
                  <a:schemeClr val="tx1"/>
                </a:solidFill>
                <a:effectLst/>
                <a:latin typeface="+mn-lt"/>
                <a:ea typeface="+mn-ea"/>
                <a:cs typeface="+mn-cs"/>
              </a:rPr>
              <a:t>Doing your best work</a:t>
            </a:r>
          </a:p>
          <a:p>
            <a:r>
              <a:rPr lang="en-US" sz="1200" b="0" i="0" kern="1200" dirty="0">
                <a:solidFill>
                  <a:schemeClr val="tx1"/>
                </a:solidFill>
                <a:effectLst/>
                <a:latin typeface="+mn-lt"/>
                <a:ea typeface="+mn-ea"/>
                <a:cs typeface="+mn-cs"/>
              </a:rPr>
              <a:t>Becoming an authority or thought leader in the industry</a:t>
            </a:r>
          </a:p>
          <a:p>
            <a:r>
              <a:rPr lang="en-US" sz="1200" b="0" i="0" kern="1200" dirty="0">
                <a:solidFill>
                  <a:schemeClr val="tx1"/>
                </a:solidFill>
                <a:effectLst/>
                <a:latin typeface="+mn-lt"/>
                <a:ea typeface="+mn-ea"/>
                <a:cs typeface="+mn-cs"/>
              </a:rPr>
              <a:t>Maintaining a positive attitude and outlook</a:t>
            </a:r>
          </a:p>
          <a:p>
            <a:r>
              <a:rPr lang="en-US" sz="1200" b="0" i="0" kern="1200" dirty="0">
                <a:solidFill>
                  <a:schemeClr val="tx1"/>
                </a:solidFill>
                <a:effectLst/>
                <a:latin typeface="+mn-lt"/>
                <a:ea typeface="+mn-ea"/>
                <a:cs typeface="+mn-cs"/>
              </a:rPr>
              <a:t>Supporting your employees in their decisions and ideas</a:t>
            </a:r>
          </a:p>
          <a:p>
            <a:endParaRPr lang="en-US" sz="1200" b="0" i="0" kern="1200" dirty="0">
              <a:solidFill>
                <a:schemeClr val="tx1"/>
              </a:solidFill>
              <a:effectLst/>
              <a:latin typeface="+mn-lt"/>
              <a:ea typeface="+mn-ea"/>
              <a:cs typeface="+mn-cs"/>
            </a:endParaRPr>
          </a:p>
          <a:p>
            <a:pPr>
              <a:spcBef>
                <a:spcPts val="0"/>
              </a:spcBef>
              <a:buNone/>
            </a:pPr>
            <a:endParaRPr dirty="0"/>
          </a:p>
        </p:txBody>
      </p:sp>
      <p:sp>
        <p:nvSpPr>
          <p:cNvPr id="101" name="Shape 10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14</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7024059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Shape 1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24" name="Shape 12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25" name="Shape 12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496249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Shape 13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40" name="Shape 14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dirty="0"/>
          </a:p>
        </p:txBody>
      </p:sp>
      <p:sp>
        <p:nvSpPr>
          <p:cNvPr id="141" name="Shape 14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923362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Shape 14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48" name="Shape 14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r>
              <a:rPr lang="en-US" sz="1200" b="1" i="0" kern="1200" dirty="0">
                <a:solidFill>
                  <a:schemeClr val="tx1"/>
                </a:solidFill>
                <a:effectLst/>
                <a:latin typeface="+mn-lt"/>
                <a:ea typeface="+mn-ea"/>
                <a:cs typeface="+mn-cs"/>
              </a:rPr>
              <a:t>1- Examples :</a:t>
            </a:r>
            <a:r>
              <a:rPr lang="en-US" sz="1200" b="0" i="0" kern="1200" dirty="0">
                <a:solidFill>
                  <a:schemeClr val="tx1"/>
                </a:solidFill>
                <a:effectLst/>
                <a:latin typeface="+mn-lt"/>
                <a:ea typeface="+mn-ea"/>
                <a:cs typeface="+mn-cs"/>
              </a:rPr>
              <a:t> of </a:t>
            </a:r>
            <a:r>
              <a:rPr lang="en-US" sz="1200" b="1" i="0" kern="1200" dirty="0">
                <a:solidFill>
                  <a:schemeClr val="tx1"/>
                </a:solidFill>
                <a:effectLst/>
                <a:latin typeface="+mn-lt"/>
                <a:ea typeface="+mn-ea"/>
                <a:cs typeface="+mn-cs"/>
              </a:rPr>
              <a:t>high job involvement </a:t>
            </a:r>
            <a:r>
              <a:rPr lang="en-US" sz="1200" b="0" i="0" kern="1200" dirty="0">
                <a:solidFill>
                  <a:schemeClr val="tx1"/>
                </a:solidFill>
                <a:effectLst/>
                <a:latin typeface="+mn-lt"/>
                <a:ea typeface="+mn-ea"/>
                <a:cs typeface="+mn-cs"/>
              </a:rPr>
              <a:t>include employees working overtime, increasing their productivity, and having high morale. </a:t>
            </a:r>
            <a:r>
              <a:rPr lang="en-US" sz="1200" b="1" i="0" kern="1200" dirty="0">
                <a:solidFill>
                  <a:schemeClr val="tx1"/>
                </a:solidFill>
                <a:effectLst/>
                <a:latin typeface="+mn-lt"/>
                <a:ea typeface="+mn-ea"/>
                <a:cs typeface="+mn-cs"/>
              </a:rPr>
              <a:t>Examples of low job involvement</a:t>
            </a:r>
            <a:r>
              <a:rPr lang="en-US" sz="1200" b="0" i="0" kern="1200" dirty="0">
                <a:solidFill>
                  <a:schemeClr val="tx1"/>
                </a:solidFill>
                <a:effectLst/>
                <a:latin typeface="+mn-lt"/>
                <a:ea typeface="+mn-ea"/>
                <a:cs typeface="+mn-cs"/>
              </a:rPr>
              <a:t>, which is the opposite, include employees who aren't motivated, cannot complete their work on time, and are consistently tardy</a:t>
            </a:r>
          </a:p>
          <a:p>
            <a:pPr marL="0" marR="0" lvl="0" indent="0" algn="l" rtl="0">
              <a:spcBef>
                <a:spcPts val="0"/>
              </a:spcBef>
              <a:buSzPct val="25000"/>
              <a:buFont typeface="Arial"/>
              <a:buNone/>
            </a:pPr>
            <a:endParaRPr lang="en-US" sz="1200" b="0" i="0" u="none" strike="noStrike" kern="1200" cap="none" baseline="0" dirty="0">
              <a:solidFill>
                <a:schemeClr val="tx1"/>
              </a:solidFill>
              <a:effectLst/>
              <a:latin typeface="+mn-lt"/>
              <a:ea typeface="+mn-ea"/>
              <a:cs typeface="+mn-cs"/>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2- employees feel the need to stay with their </a:t>
            </a:r>
            <a:r>
              <a:rPr lang="en-US" sz="1200" b="0" i="0" u="none" strike="noStrike" kern="1200" cap="none" baseline="0" dirty="0" err="1">
                <a:solidFill>
                  <a:schemeClr val="dk1"/>
                </a:solidFill>
                <a:latin typeface="Arial" pitchFamily="34" charset="0"/>
                <a:ea typeface="Calibri"/>
                <a:cs typeface="Arial" pitchFamily="34" charset="0"/>
                <a:sym typeface="Arial"/>
              </a:rPr>
              <a:t>organisation</a:t>
            </a:r>
            <a:r>
              <a:rPr lang="en-US" sz="1200" b="0" i="0" u="none" strike="noStrike" kern="1200" cap="none" baseline="0" dirty="0">
                <a:solidFill>
                  <a:schemeClr val="dk1"/>
                </a:solidFill>
                <a:latin typeface="Arial" pitchFamily="34" charset="0"/>
                <a:ea typeface="Calibri"/>
                <a:cs typeface="Arial" pitchFamily="34" charset="0"/>
                <a:sym typeface="Arial"/>
              </a:rPr>
              <a:t> because their salary and  benefits won't improve if they move to another </a:t>
            </a:r>
            <a:r>
              <a:rPr lang="en-US" sz="1200" b="0" i="0" u="none" strike="noStrike" kern="1200" cap="none" baseline="0" dirty="0" err="1">
                <a:solidFill>
                  <a:schemeClr val="dk1"/>
                </a:solidFill>
                <a:latin typeface="Arial" pitchFamily="34" charset="0"/>
                <a:ea typeface="Calibri"/>
                <a:cs typeface="Arial" pitchFamily="34" charset="0"/>
                <a:sym typeface="Arial"/>
              </a:rPr>
              <a:t>organisation</a:t>
            </a: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49" name="Shape 14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17</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985134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lvl="0" indent="0">
              <a:spcBef>
                <a:spcPts val="0"/>
              </a:spcBef>
              <a:buClr>
                <a:srgbClr val="000000"/>
              </a:buClr>
              <a:buSzPct val="25000"/>
              <a:buFont typeface="Calibri"/>
              <a:buNone/>
            </a:pPr>
            <a:fld id="{00000000-1234-1234-1234-123412341234}" type="slidenum">
              <a:rPr lang="en-US" smtClean="0"/>
              <a:pPr marL="0" lvl="0" indent="0">
                <a:spcBef>
                  <a:spcPts val="0"/>
                </a:spcBef>
                <a:buClr>
                  <a:srgbClr val="000000"/>
                </a:buClr>
                <a:buSzPct val="25000"/>
                <a:buFont typeface="Calibri"/>
                <a:buNone/>
              </a:pPr>
              <a:t>18</a:t>
            </a:fld>
            <a:endParaRPr lang="en-US"/>
          </a:p>
        </p:txBody>
      </p:sp>
    </p:spTree>
    <p:extLst>
      <p:ext uri="{BB962C8B-B14F-4D97-AF65-F5344CB8AC3E}">
        <p14:creationId xmlns:p14="http://schemas.microsoft.com/office/powerpoint/2010/main" val="1173505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Shape 1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56" name="Shape 15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157" name="Shape 15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19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667932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Shape 1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64" name="Shape 16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المشرفون والموظفون</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1 - </a:t>
            </a:r>
            <a:r>
              <a:rPr lang="ar" sz="1200" b="1" i="0" u="none" strike="noStrike" kern="1200" cap="none" baseline="0" dirty="0">
                <a:solidFill>
                  <a:schemeClr val="tx1"/>
                </a:solidFill>
                <a:latin typeface="+mn-lt"/>
                <a:ea typeface="Arial"/>
                <a:cs typeface="Arial"/>
                <a:sym typeface="Arial"/>
              </a:rPr>
              <a:t>علاقة المشرف بالموظف</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العلاقة الشخصية الأساسية التي تنظمها المنظمة</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كلاهما يجلب مجموعة متنوعة من السمات الشخصية والميول لعلاقاتهم</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3 - </a:t>
            </a:r>
            <a:r>
              <a:rPr lang="ar" sz="1200" b="1" i="0" u="none" strike="noStrike" kern="1200" cap="none" baseline="0" dirty="0">
                <a:solidFill>
                  <a:schemeClr val="tx1"/>
                </a:solidFill>
                <a:latin typeface="+mn-lt"/>
                <a:ea typeface="Arial"/>
                <a:cs typeface="Arial"/>
                <a:sym typeface="Arial"/>
              </a:rPr>
              <a:t>طبيعة الاتصال بين المشرفين والموظفين</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يتأثر بمجموعة متنوعة من سلوكيات الاتصال</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4 - </a:t>
            </a:r>
            <a:r>
              <a:rPr lang="ar" sz="1200" b="1" i="0" u="none" strike="noStrike" kern="1200" cap="none" baseline="0" dirty="0">
                <a:solidFill>
                  <a:schemeClr val="tx1"/>
                </a:solidFill>
                <a:latin typeface="+mn-lt"/>
                <a:ea typeface="Arial"/>
                <a:cs typeface="Arial"/>
                <a:sym typeface="Arial"/>
              </a:rPr>
              <a:t>التواصل من الموظفين إلى المشرفين</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يميل الموظفون إلى تشويه المعلومات التصاعدية</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يميل الموظفون إلى تصفية المعلومات</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يخبر الموظفون المشرفين بما يعتقدون أن المشرف يريد سماعه</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يميل الموظفون إلى تمرير المعلومات الشخصية المواتية</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5 - </a:t>
            </a:r>
            <a:r>
              <a:rPr lang="ar" sz="1200" b="1" i="0" u="none" strike="noStrike" kern="1200" cap="none" baseline="0" dirty="0">
                <a:solidFill>
                  <a:schemeClr val="tx1"/>
                </a:solidFill>
                <a:latin typeface="+mn-lt"/>
                <a:ea typeface="Arial"/>
                <a:cs typeface="Arial"/>
                <a:sym typeface="Arial"/>
              </a:rPr>
              <a:t>تأثير المشرف</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تتعلق بدور الموظف ومنصبه</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تتعلق بمقدار التأثير الذي يلبي احتياجات الموظف</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6 - </a:t>
            </a:r>
            <a:r>
              <a:rPr lang="ar" sz="1200" b="1" i="0" u="none" strike="noStrike" kern="1200" cap="none" baseline="0" dirty="0">
                <a:solidFill>
                  <a:schemeClr val="tx1"/>
                </a:solidFill>
                <a:latin typeface="+mn-lt"/>
                <a:ea typeface="Arial"/>
                <a:cs typeface="Arial"/>
                <a:sym typeface="Arial"/>
              </a:rPr>
              <a:t>توقعات الأداء وردود الفعل</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يتعلق بتوقع المشرف</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تقييم الأداء هو أهم حدث اتصال</a:t>
            </a:r>
          </a:p>
          <a:p>
            <a:pPr marL="0" marR="0" lvl="0" indent="0" algn="r" rtl="0">
              <a:lnSpc>
                <a:spcPct val="80000"/>
              </a:lnSpc>
              <a:spcBef>
                <a:spcPts val="0"/>
              </a:spcBef>
              <a:buSzPct val="25000"/>
              <a:buFont typeface="Arial"/>
              <a:buNone/>
            </a:pPr>
            <a:endParaRPr lang="ar" sz="1200" b="0" i="0" u="none" strike="noStrike" kern="1200" cap="none" baseline="0" dirty="0">
              <a:solidFill>
                <a:schemeClr val="tx1"/>
              </a:solidFill>
              <a:latin typeface="+mn-lt"/>
              <a:ea typeface="Arial"/>
              <a:cs typeface="Arial"/>
              <a:sym typeface="Arial"/>
            </a:endParaRP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النقطة 7 - </a:t>
            </a:r>
            <a:r>
              <a:rPr lang="ar" sz="1200" b="1" i="0" u="none" strike="noStrike" kern="1200" cap="none" baseline="0" dirty="0">
                <a:solidFill>
                  <a:schemeClr val="tx1"/>
                </a:solidFill>
                <a:latin typeface="+mn-lt"/>
                <a:ea typeface="Arial"/>
                <a:cs typeface="Arial"/>
                <a:sym typeface="Arial"/>
              </a:rPr>
              <a:t>علاقة الموجهين والموجهين</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العلاقة بين المشرفين والموظف</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الثقة المتبادلة</a:t>
            </a:r>
          </a:p>
          <a:p>
            <a:pPr marL="0" marR="0" lvl="0" indent="0" algn="r" rtl="0">
              <a:lnSpc>
                <a:spcPct val="80000"/>
              </a:lnSpc>
              <a:spcBef>
                <a:spcPts val="0"/>
              </a:spcBef>
              <a:buSzPct val="25000"/>
              <a:buFont typeface="Arial"/>
              <a:buNone/>
            </a:pPr>
            <a:r>
              <a:rPr lang="ar" sz="1200" b="0" i="0" u="none" strike="noStrike" kern="1200" cap="none" baseline="0" dirty="0">
                <a:solidFill>
                  <a:schemeClr val="tx1"/>
                </a:solidFill>
                <a:latin typeface="+mn-lt"/>
                <a:ea typeface="Arial"/>
                <a:cs typeface="Arial"/>
                <a:sym typeface="Arial"/>
              </a:rPr>
              <a:t>  الرغبة في الإرشاد</a:t>
            </a:r>
            <a:endParaRPr lang="en-US" sz="1200" b="0" i="0" u="none" strike="noStrike" kern="1200" cap="none" baseline="0" dirty="0">
              <a:solidFill>
                <a:schemeClr val="tx1"/>
              </a:solidFill>
              <a:latin typeface="Arial"/>
              <a:ea typeface="Arial"/>
              <a:cs typeface="Arial"/>
              <a:sym typeface="Arial"/>
            </a:endParaRPr>
          </a:p>
        </p:txBody>
      </p:sp>
      <p:sp>
        <p:nvSpPr>
          <p:cNvPr id="165" name="Shape 16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877488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Shape 17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72" name="Shape 17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lnSpc>
                <a:spcPct val="80000"/>
              </a:lnSpc>
              <a:spcBef>
                <a:spcPts val="0"/>
              </a:spcBef>
              <a:buSzPct val="25000"/>
              <a:buFont typeface="Arial"/>
              <a:buNone/>
            </a:pPr>
            <a:r>
              <a:rPr lang="en-US" sz="1200" b="0" i="0" kern="1200" dirty="0">
                <a:solidFill>
                  <a:schemeClr val="tx1"/>
                </a:solidFill>
                <a:effectLst/>
                <a:latin typeface="+mn-lt"/>
                <a:ea typeface="+mn-ea"/>
                <a:cs typeface="+mn-cs"/>
              </a:rPr>
              <a:t> survey results showed Intel in the lead for having the most toxic work environment, according to 48.5% of its employees, followed by Amazon (46.5%) and eBay (44.5%). Employers with the least toxic environments, according to employees, were LinkedIn (17.3%), Google (23.7%) and Uber (29.7%)</a:t>
            </a:r>
          </a:p>
          <a:p>
            <a:pPr marL="0" marR="0" lvl="0" indent="0" algn="l" rtl="0">
              <a:lnSpc>
                <a:spcPct val="80000"/>
              </a:lnSpc>
              <a:spcBef>
                <a:spcPts val="0"/>
              </a:spcBef>
              <a:buSzPct val="25000"/>
              <a:buFont typeface="Arial"/>
              <a:buNone/>
            </a:pPr>
            <a:endParaRPr lang="en-US" sz="1200" b="0" i="0" u="none" strike="noStrike" kern="1200" cap="none" baseline="0" dirty="0">
              <a:solidFill>
                <a:schemeClr val="tx1"/>
              </a:solidFill>
              <a:effectLst/>
              <a:latin typeface="+mn-lt"/>
              <a:ea typeface="+mn-ea"/>
              <a:cs typeface="+mn-cs"/>
              <a:sym typeface="Arial"/>
            </a:endParaRPr>
          </a:p>
          <a:p>
            <a:pPr marL="0" marR="0" lvl="0" indent="0" algn="l" rtl="0">
              <a:lnSpc>
                <a:spcPct val="80000"/>
              </a:lnSpc>
              <a:spcBef>
                <a:spcPts val="0"/>
              </a:spcBef>
              <a:buSzPct val="25000"/>
              <a:buFont typeface="Arial"/>
              <a:buNone/>
            </a:pPr>
            <a:r>
              <a:rPr lang="en-US" sz="1200" b="1" i="0" u="none" strike="noStrike" kern="1200" cap="none" baseline="0" dirty="0">
                <a:solidFill>
                  <a:schemeClr val="dk1"/>
                </a:solidFill>
                <a:latin typeface="Arial" pitchFamily="34" charset="0"/>
                <a:ea typeface="Calibri"/>
                <a:cs typeface="Arial" pitchFamily="34" charset="0"/>
                <a:sym typeface="Arial"/>
              </a:rPr>
              <a:t>https://</a:t>
            </a:r>
            <a:r>
              <a:rPr lang="en-US" sz="1200" b="1" i="0" u="none" strike="noStrike" kern="1200" cap="none" baseline="0" dirty="0" err="1">
                <a:solidFill>
                  <a:schemeClr val="dk1"/>
                </a:solidFill>
                <a:latin typeface="Arial" pitchFamily="34" charset="0"/>
                <a:ea typeface="Calibri"/>
                <a:cs typeface="Arial" pitchFamily="34" charset="0"/>
                <a:sym typeface="Arial"/>
              </a:rPr>
              <a:t>www.hrdive.com</a:t>
            </a:r>
            <a:r>
              <a:rPr lang="en-US" sz="1200" b="1" i="0" u="none" strike="noStrike" kern="1200" cap="none" baseline="0" dirty="0">
                <a:solidFill>
                  <a:schemeClr val="dk1"/>
                </a:solidFill>
                <a:latin typeface="Arial" pitchFamily="34" charset="0"/>
                <a:ea typeface="Calibri"/>
                <a:cs typeface="Arial" pitchFamily="34" charset="0"/>
                <a:sym typeface="Arial"/>
              </a:rPr>
              <a:t>/news/52-of-tech-employees-say-their-workplace-is-toxic-study-shows/543325/#:~:text=Breaking%20down%20responses%20by%20company,%25)%20and%20eBay%20(44.5%25). </a:t>
            </a:r>
          </a:p>
        </p:txBody>
      </p:sp>
      <p:sp>
        <p:nvSpPr>
          <p:cNvPr id="173" name="Shape 17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8654615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Shape 17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80" name="Shape 18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81" name="Shape 18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22</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8222986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Shape 18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88" name="Shape 18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r>
              <a:rPr lang="en-US" sz="1200" b="1" i="0" u="none" strike="noStrike" cap="none" baseline="0" dirty="0">
                <a:latin typeface="Arial"/>
                <a:ea typeface="Arial"/>
                <a:cs typeface="Arial"/>
                <a:sym typeface="Arial"/>
              </a:rPr>
              <a:t>Communication Networks and Interpersonal Relationships</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1 – Communication networks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Formal and informal patterns of communication</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Transmitting and exchanging messages through time and space</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2 – Network links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Symmetrical links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Asymmetrical links</a:t>
            </a:r>
          </a:p>
          <a:p>
            <a:pPr marL="0" marR="0" lvl="0" indent="0" algn="l" rtl="0">
              <a:spcBef>
                <a:spcPts val="0"/>
              </a:spcBef>
              <a:buSzPct val="25000"/>
              <a:buFont typeface="Arial"/>
              <a:buNone/>
            </a:pPr>
            <a:r>
              <a:rPr lang="en-US" sz="1200" b="0" i="0" u="none" strike="noStrike" cap="none" baseline="0" dirty="0">
                <a:latin typeface="Arial"/>
                <a:ea typeface="Arial"/>
                <a:cs typeface="Arial"/>
                <a:sym typeface="Arial"/>
              </a:rPr>
              <a:t>Point 3 – Network roles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Liaisons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Bridges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Gatekeepers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Isolates</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Participants </a:t>
            </a:r>
          </a:p>
          <a:p>
            <a:pPr marL="457200" marR="0" lvl="1" indent="0" algn="l" defTabSz="914400" rtl="0" eaLnBrk="1" latinLnBrk="0" hangingPunct="1">
              <a:spcBef>
                <a:spcPts val="360"/>
              </a:spcBef>
              <a:spcAft>
                <a:spcPts val="0"/>
              </a:spcAft>
              <a:buClr>
                <a:schemeClr val="dk1"/>
              </a:buClr>
              <a:buSzPct val="100000"/>
              <a:buFont typeface="Arial"/>
              <a:buChar char="•"/>
            </a:pPr>
            <a:r>
              <a:rPr lang="en-US" sz="1200" b="0" i="0" u="none" strike="noStrike" kern="1200" cap="none" baseline="0" dirty="0">
                <a:solidFill>
                  <a:schemeClr val="dk1"/>
                </a:solidFill>
                <a:latin typeface="Arial" pitchFamily="34" charset="0"/>
                <a:ea typeface="Calibri"/>
                <a:cs typeface="Arial" pitchFamily="34" charset="0"/>
                <a:sym typeface="Arial"/>
              </a:rPr>
              <a:t> Nonparticipants</a:t>
            </a:r>
          </a:p>
          <a:p>
            <a:pPr>
              <a:spcBef>
                <a:spcPts val="0"/>
              </a:spcBef>
              <a:buNone/>
            </a:pPr>
            <a:endParaRPr sz="1200" b="0" i="0" u="none" strike="noStrike" cap="none" baseline="0" dirty="0">
              <a:latin typeface="Arial"/>
              <a:ea typeface="Arial"/>
              <a:cs typeface="Arial"/>
              <a:sym typeface="Arial"/>
            </a:endParaRPr>
          </a:p>
        </p:txBody>
      </p:sp>
      <p:sp>
        <p:nvSpPr>
          <p:cNvPr id="189" name="Shape 18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7057477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Shape 19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196" name="Shape 19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النقطة 1 - الحقائق الديموغرافية لتنوع القوى العاملة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تزايد عدد السكان والقوى العاملة بشكل عام</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تراجع العمال الأصغر سنا</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تواصل النساء دخول القوة العاملة</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نسبة كبيرة من الأقليات</a:t>
            </a:r>
          </a:p>
          <a:p>
            <a:pPr marL="0" marR="0" lvl="0" indent="0" algn="r" defTabSz="914400" rtl="1" eaLnBrk="1" latinLnBrk="0" hangingPunct="1">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  زيادة عدد المهاجرين</a:t>
            </a: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algn="r"/>
            <a:r>
              <a:rPr lang="ar" sz="1200" b="0" i="0" kern="1200" dirty="0">
                <a:solidFill>
                  <a:schemeClr val="tx1"/>
                </a:solidFill>
                <a:effectLst/>
                <a:latin typeface="+mn-lt"/>
                <a:ea typeface="+mn-ea"/>
                <a:cs typeface="+mn-cs"/>
              </a:rPr>
              <a:t>النقطة ٢ - المسائل متعددة الثقافات: ١- التصنيف الثقافي المسبق ٢- الحواجز اللغوية ٣- محاولات الموظفين للتكيف مع الثقافة المختلفة</a:t>
            </a:r>
          </a:p>
          <a:p>
            <a:br>
              <a:rPr lang="ar" sz="1200" b="0" i="0" kern="1200" dirty="0">
                <a:solidFill>
                  <a:schemeClr val="tx1"/>
                </a:solidFill>
                <a:effectLst/>
                <a:latin typeface="+mn-lt"/>
                <a:ea typeface="+mn-ea"/>
                <a:cs typeface="+mn-cs"/>
              </a:rPr>
            </a:br>
            <a:endParaRPr lang="ar" sz="1200" b="0" i="0" kern="1200" dirty="0">
              <a:solidFill>
                <a:schemeClr val="tx1"/>
              </a:solidFill>
              <a:effectLst/>
              <a:latin typeface="+mn-lt"/>
              <a:ea typeface="+mn-ea"/>
              <a:cs typeface="+mn-cs"/>
            </a:endParaRPr>
          </a:p>
          <a:p>
            <a:pPr marL="0" marR="0" lvl="0" indent="0" algn="r" defTabSz="914400" rtl="1" eaLnBrk="1" latinLnBrk="0" hangingPunct="1">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endParaRPr lang="ar"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197" name="Shape 19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24</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8645364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04" name="Shape 20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05" name="Shape 20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10604214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12" name="Shape 21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r>
              <a:rPr lang="en-US" sz="1200" b="1" i="0" kern="1200" dirty="0">
                <a:solidFill>
                  <a:schemeClr val="tx1"/>
                </a:solidFill>
                <a:effectLst/>
                <a:latin typeface="+mn-lt"/>
                <a:ea typeface="+mn-ea"/>
                <a:cs typeface="+mn-cs"/>
              </a:rPr>
              <a:t>Business example of how employee trust in communication could impact a company:</a:t>
            </a:r>
          </a:p>
          <a:p>
            <a:r>
              <a:rPr lang="en-US" sz="1200" b="0" i="0" kern="1200" dirty="0">
                <a:solidFill>
                  <a:schemeClr val="tx1"/>
                </a:solidFill>
                <a:effectLst/>
                <a:latin typeface="+mn-lt"/>
                <a:ea typeface="+mn-ea"/>
                <a:cs typeface="+mn-cs"/>
              </a:rPr>
              <a:t>Let's say that a company has a </a:t>
            </a:r>
            <a:r>
              <a:rPr lang="en-US" sz="1200" b="1" i="0" kern="1200" dirty="0">
                <a:solidFill>
                  <a:schemeClr val="tx1"/>
                </a:solidFill>
                <a:effectLst/>
                <a:latin typeface="+mn-lt"/>
                <a:ea typeface="+mn-ea"/>
                <a:cs typeface="+mn-cs"/>
              </a:rPr>
              <a:t>policy of openness and honesty </a:t>
            </a:r>
            <a:r>
              <a:rPr lang="en-US" sz="1200" b="0" i="0" kern="1200" dirty="0">
                <a:solidFill>
                  <a:schemeClr val="tx1"/>
                </a:solidFill>
                <a:effectLst/>
                <a:latin typeface="+mn-lt"/>
                <a:ea typeface="+mn-ea"/>
                <a:cs typeface="+mn-cs"/>
              </a:rPr>
              <a:t>in its </a:t>
            </a:r>
            <a:r>
              <a:rPr lang="en-US" sz="1200" b="1" i="0" kern="1200" dirty="0">
                <a:solidFill>
                  <a:schemeClr val="tx1"/>
                </a:solidFill>
                <a:effectLst/>
                <a:latin typeface="+mn-lt"/>
                <a:ea typeface="+mn-ea"/>
                <a:cs typeface="+mn-cs"/>
              </a:rPr>
              <a:t>communication</a:t>
            </a:r>
            <a:r>
              <a:rPr lang="en-US" sz="1200" b="0" i="0" kern="1200" dirty="0">
                <a:solidFill>
                  <a:schemeClr val="tx1"/>
                </a:solidFill>
                <a:effectLst/>
                <a:latin typeface="+mn-lt"/>
                <a:ea typeface="+mn-ea"/>
                <a:cs typeface="+mn-cs"/>
              </a:rPr>
              <a:t> with employees. This means that when there are changes to the company's goals or objectives, or other important information that could impact employees, the managers communicate this information to the employees as soon as possible and in a transparent way.</a:t>
            </a:r>
          </a:p>
          <a:p>
            <a:r>
              <a:rPr lang="en-US" sz="1200" b="0" i="0" kern="1200" dirty="0">
                <a:solidFill>
                  <a:schemeClr val="tx1"/>
                </a:solidFill>
                <a:effectLst/>
                <a:latin typeface="+mn-lt"/>
                <a:ea typeface="+mn-ea"/>
                <a:cs typeface="+mn-cs"/>
              </a:rPr>
              <a:t>If the employees trust the company's communication, they are more likely to feel valued and respected, which can lead to increased job satisfaction and motivation to perform well. They are also more likely to feel comfortable communicating their own concerns, ideas, and suggestions to management, which can lead to a more collaborative and innovative work environment.</a:t>
            </a:r>
          </a:p>
          <a:p>
            <a:r>
              <a:rPr lang="en-US" sz="1200" b="0" i="0" kern="1200" dirty="0">
                <a:solidFill>
                  <a:schemeClr val="tx1"/>
                </a:solidFill>
                <a:effectLst/>
                <a:latin typeface="+mn-lt"/>
                <a:ea typeface="+mn-ea"/>
                <a:cs typeface="+mn-cs"/>
              </a:rPr>
              <a:t>On the other hand, if the employees don't trust the company's communication, they may feel alienated or undervalued, which can lead to decreased job satisfaction and motivation. They may also be hesitant to communicate their own ideas or concerns, which can lead to a lack of innovation and collaboration within the company.</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13" name="Shape 21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26</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3910641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Shape 21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20" name="Shape 22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21" name="Shape 22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27</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6726722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Shape 2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28" name="Shape 22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kern="1200" dirty="0">
                <a:solidFill>
                  <a:schemeClr val="tx1"/>
                </a:solidFill>
                <a:effectLst/>
                <a:latin typeface="+mn-lt"/>
                <a:ea typeface="+mn-ea"/>
                <a:cs typeface="+mn-cs"/>
              </a:rPr>
              <a:t>Press Secretary Spins Wife's Death As A Positive</a:t>
            </a:r>
            <a:endParaRPr lang="ar-SA"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Pct val="25000"/>
              <a:buFont typeface="Arial"/>
              <a:buNone/>
              <a:tabLst/>
              <a:defRPr/>
            </a:pPr>
            <a:endParaRPr lang="ar-SA"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kern="1200" dirty="0">
                <a:solidFill>
                  <a:schemeClr val="tx1"/>
                </a:solidFill>
                <a:effectLst/>
                <a:latin typeface="+mn-lt"/>
                <a:ea typeface="+mn-ea"/>
                <a:cs typeface="+mn-cs"/>
              </a:rPr>
              <a:t>https://</a:t>
            </a:r>
            <a:r>
              <a:rPr lang="en-US" sz="1200" b="1" i="0" kern="1200" dirty="0" err="1">
                <a:solidFill>
                  <a:schemeClr val="tx1"/>
                </a:solidFill>
                <a:effectLst/>
                <a:latin typeface="+mn-lt"/>
                <a:ea typeface="+mn-ea"/>
                <a:cs typeface="+mn-cs"/>
              </a:rPr>
              <a:t>www.youtube.com</a:t>
            </a:r>
            <a:r>
              <a:rPr lang="en-US" sz="1200" b="1" i="0" kern="1200" dirty="0">
                <a:solidFill>
                  <a:schemeClr val="tx1"/>
                </a:solidFill>
                <a:effectLst/>
                <a:latin typeface="+mn-lt"/>
                <a:ea typeface="+mn-ea"/>
                <a:cs typeface="+mn-cs"/>
              </a:rPr>
              <a:t>/</a:t>
            </a:r>
            <a:r>
              <a:rPr lang="en-US" sz="1200" b="1" i="0" kern="1200" dirty="0" err="1">
                <a:solidFill>
                  <a:schemeClr val="tx1"/>
                </a:solidFill>
                <a:effectLst/>
                <a:latin typeface="+mn-lt"/>
                <a:ea typeface="+mn-ea"/>
                <a:cs typeface="+mn-cs"/>
              </a:rPr>
              <a:t>watch?v</a:t>
            </a:r>
            <a:r>
              <a:rPr lang="en-US" sz="1200" b="1" i="0" kern="1200" dirty="0">
                <a:solidFill>
                  <a:schemeClr val="tx1"/>
                </a:solidFill>
                <a:effectLst/>
                <a:latin typeface="+mn-lt"/>
                <a:ea typeface="+mn-ea"/>
                <a:cs typeface="+mn-cs"/>
              </a:rPr>
              <a:t>=eJ-T3i8Ap3U&amp;t=1s</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29" name="Shape 22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28</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37625361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Shape 23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36" name="Shape 23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37" name="Shape 23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29</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2185115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Shape 24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44" name="Shape 244"/>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We no longer work only ( text book page 166 ) </a:t>
            </a: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with those with whom we have face-to-face contact. We work across time zones,</a:t>
            </a: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different languages, cultural differences, and geographic locations. We work</a:t>
            </a: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with people without extensive information about their backgrounds, values, or</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experiences. We are expected to work effectively with others, using a variety of com-</a:t>
            </a:r>
          </a:p>
          <a:p>
            <a:pPr marL="0" marR="0" lvl="0" indent="0" algn="l" rtl="0">
              <a:spcBef>
                <a:spcPts val="0"/>
              </a:spcBef>
              <a:buSzPct val="25000"/>
              <a:buFont typeface="Arial"/>
              <a:buNone/>
            </a:pPr>
            <a:r>
              <a:rPr lang="en-US" sz="1200" b="0" i="0" u="none" strike="noStrike" kern="1200" cap="none" baseline="0" dirty="0" err="1">
                <a:solidFill>
                  <a:schemeClr val="dk1"/>
                </a:solidFill>
                <a:latin typeface="Arial" pitchFamily="34" charset="0"/>
                <a:ea typeface="Calibri"/>
                <a:cs typeface="Arial" pitchFamily="34" charset="0"/>
                <a:sym typeface="Arial"/>
              </a:rPr>
              <a:t>munications</a:t>
            </a:r>
            <a:r>
              <a:rPr lang="en-US" sz="1200" b="0" i="0" u="none" strike="noStrike" kern="1200" cap="none" baseline="0" dirty="0">
                <a:solidFill>
                  <a:schemeClr val="dk1"/>
                </a:solidFill>
                <a:latin typeface="Arial" pitchFamily="34" charset="0"/>
                <a:ea typeface="Calibri"/>
                <a:cs typeface="Arial" pitchFamily="34" charset="0"/>
                <a:sym typeface="Arial"/>
              </a:rPr>
              <a:t> technologies. For organizations today and more tomorrow, basic</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communication competencies include abilities to use electronic mail, computers,</a:t>
            </a: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voicemail, fax machines, the Internet and World Wide Web, group decision support</a:t>
            </a: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systems (GDSS), a variety of management information systems, and video and</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166</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Individuals in Organizations</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computer conferencing.</a:t>
            </a:r>
          </a:p>
        </p:txBody>
      </p:sp>
      <p:sp>
        <p:nvSpPr>
          <p:cNvPr id="245" name="Shape 245"/>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30</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0724083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Shape 2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52" name="Shape 252"/>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a:spcBef>
                <a:spcPts val="0"/>
              </a:spcBef>
              <a:buNone/>
            </a:pPr>
            <a:endParaRPr/>
          </a:p>
        </p:txBody>
      </p:sp>
      <p:sp>
        <p:nvSpPr>
          <p:cNvPr id="253" name="Shape 253"/>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31</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5790032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Shape 25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60" name="Shape 260"/>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u="none" strike="noStrike" kern="1200" cap="none" baseline="0" dirty="0">
                <a:solidFill>
                  <a:schemeClr val="dk1"/>
                </a:solidFill>
                <a:latin typeface="Arial" pitchFamily="34" charset="0"/>
                <a:ea typeface="Calibri"/>
                <a:cs typeface="Arial" pitchFamily="34" charset="0"/>
                <a:sym typeface="Arial"/>
              </a:rPr>
              <a:t>Cultural intelligence</a:t>
            </a:r>
            <a:r>
              <a:rPr lang="en-US" sz="1200" b="0" i="0" u="none" strike="noStrike" kern="1200" cap="none" baseline="0" dirty="0">
                <a:solidFill>
                  <a:schemeClr val="dk1"/>
                </a:solidFill>
                <a:latin typeface="Arial" pitchFamily="34" charset="0"/>
                <a:ea typeface="Calibri"/>
                <a:cs typeface="Arial" pitchFamily="34" charset="0"/>
                <a:sym typeface="Arial"/>
              </a:rPr>
              <a:t> refers to an individual’s ability to understand the behaviors of other people</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https://</a:t>
            </a:r>
            <a:r>
              <a:rPr lang="en-US" sz="1200" b="0" i="0" u="none" strike="noStrike" kern="1200" cap="none" baseline="0" dirty="0" err="1">
                <a:solidFill>
                  <a:schemeClr val="dk1"/>
                </a:solidFill>
                <a:latin typeface="Arial" pitchFamily="34" charset="0"/>
                <a:ea typeface="Calibri"/>
                <a:cs typeface="Arial" pitchFamily="34" charset="0"/>
                <a:sym typeface="Arial"/>
              </a:rPr>
              <a:t>en.wikipedia.org</a:t>
            </a:r>
            <a:r>
              <a:rPr lang="en-US" sz="1200" b="0" i="0" u="none" strike="noStrike" kern="1200" cap="none" baseline="0" dirty="0">
                <a:solidFill>
                  <a:schemeClr val="dk1"/>
                </a:solidFill>
                <a:latin typeface="Arial" pitchFamily="34" charset="0"/>
                <a:ea typeface="Calibri"/>
                <a:cs typeface="Arial" pitchFamily="34" charset="0"/>
                <a:sym typeface="Arial"/>
              </a:rPr>
              <a:t>/wiki/</a:t>
            </a:r>
            <a:r>
              <a:rPr lang="en-US" sz="1200" b="0" i="0" u="none" strike="noStrike" kern="1200" cap="none" baseline="0" dirty="0" err="1">
                <a:solidFill>
                  <a:schemeClr val="dk1"/>
                </a:solidFill>
                <a:latin typeface="Arial" pitchFamily="34" charset="0"/>
                <a:ea typeface="Calibri"/>
                <a:cs typeface="Arial" pitchFamily="34" charset="0"/>
                <a:sym typeface="Arial"/>
              </a:rPr>
              <a:t>Rishi_Sunak</a:t>
            </a:r>
            <a:r>
              <a:rPr lang="en-US" sz="1200" b="0" i="0" u="none" strike="noStrike" kern="1200" cap="none" baseline="0" dirty="0">
                <a:solidFill>
                  <a:schemeClr val="dk1"/>
                </a:solidFill>
                <a:latin typeface="Arial" pitchFamily="34" charset="0"/>
                <a:ea typeface="Calibri"/>
                <a:cs typeface="Arial" pitchFamily="34" charset="0"/>
                <a:sym typeface="Arial"/>
              </a:rPr>
              <a:t>  </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مدعوون للسعادة والقداسة.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عقلانيون وأحرار.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كائنات أخلاقية.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لديهم عواطف أو مشاعر.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ينعم البشر بضمير. ...</a:t>
            </a:r>
          </a:p>
          <a:p>
            <a:pPr marL="0" marR="0" lvl="0" indent="0" algn="r" rtl="0">
              <a:spcBef>
                <a:spcPts val="0"/>
              </a:spcBef>
              <a:buSzPct val="25000"/>
              <a:buFont typeface="Arial"/>
              <a:buNone/>
            </a:pPr>
            <a:r>
              <a:rPr lang="ar" sz="1200" b="0" i="0" u="none" strike="noStrike" kern="1200" cap="none" baseline="0" dirty="0">
                <a:solidFill>
                  <a:schemeClr val="dk1"/>
                </a:solidFill>
                <a:latin typeface="Arial" pitchFamily="34" charset="0"/>
                <a:ea typeface="Calibri"/>
                <a:cs typeface="Arial" pitchFamily="34" charset="0"/>
                <a:sym typeface="Arial"/>
              </a:rPr>
              <a:t>البشر قادرون على أن يخطئوا.</a:t>
            </a: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61" name="Shape 261"/>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33</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41655210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Shape 26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68" name="Shape 268"/>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Pct val="25000"/>
              <a:buFont typeface="Arial"/>
              <a:buNone/>
              <a:tabLst/>
              <a:defRPr/>
            </a:pPr>
            <a:r>
              <a:rPr lang="en-US" sz="1200" b="1" i="0" u="none" strike="noStrike" kern="1200" cap="none" baseline="0" dirty="0">
                <a:solidFill>
                  <a:schemeClr val="dk1"/>
                </a:solidFill>
                <a:latin typeface="Arial" pitchFamily="34" charset="0"/>
                <a:ea typeface="Calibri"/>
                <a:cs typeface="Arial" pitchFamily="34" charset="0"/>
                <a:sym typeface="Arial"/>
              </a:rPr>
              <a:t>Most of us have had uncomfortable interactions with people who seemed to discount us and our abilities.</a:t>
            </a:r>
          </a:p>
          <a:p>
            <a:pPr marL="0" marR="0" lvl="0" indent="0" algn="l" rtl="0">
              <a:spcBef>
                <a:spcPts val="0"/>
              </a:spcBef>
              <a:buSzPct val="25000"/>
              <a:buFont typeface="Arial"/>
              <a:buNone/>
            </a:pP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69" name="Shape 269"/>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34</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2999884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Shape 27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miter/>
            <a:headEnd type="none" w="med" len="med"/>
            <a:tailEnd type="none" w="med" len="med"/>
          </a:ln>
        </p:spPr>
      </p:sp>
      <p:sp>
        <p:nvSpPr>
          <p:cNvPr id="276" name="Shape 27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r" defTabSz="914400" rtl="1" eaLnBrk="1" latinLnBrk="0" hangingPunct="1">
              <a:spcBef>
                <a:spcPts val="0"/>
              </a:spcBef>
              <a:buSzPct val="25000"/>
              <a:buFont typeface="Arial"/>
              <a:buNone/>
            </a:pPr>
            <a:r>
              <a:rPr lang="en-US" sz="1200" b="0" i="0" u="none" strike="noStrike" kern="1200" cap="none" baseline="0" dirty="0">
                <a:solidFill>
                  <a:schemeClr val="dk1"/>
                </a:solidFill>
                <a:latin typeface="Arial" pitchFamily="34" charset="0"/>
                <a:ea typeface="Calibri"/>
                <a:cs typeface="Arial" pitchFamily="34" charset="0"/>
                <a:sym typeface="Arial"/>
              </a:rPr>
              <a:t>https://</a:t>
            </a:r>
            <a:r>
              <a:rPr lang="en-US" sz="1200" b="0" i="0" u="none" strike="noStrike" kern="1200" cap="none" baseline="0" dirty="0" err="1">
                <a:solidFill>
                  <a:schemeClr val="dk1"/>
                </a:solidFill>
                <a:latin typeface="Arial" pitchFamily="34" charset="0"/>
                <a:ea typeface="Calibri"/>
                <a:cs typeface="Arial" pitchFamily="34" charset="0"/>
                <a:sym typeface="Arial"/>
              </a:rPr>
              <a:t>www.youtube.com</a:t>
            </a:r>
            <a:r>
              <a:rPr lang="en-US" sz="1200" b="0" i="0" u="none" strike="noStrike" kern="1200" cap="none" baseline="0" dirty="0">
                <a:solidFill>
                  <a:schemeClr val="dk1"/>
                </a:solidFill>
                <a:latin typeface="Arial" pitchFamily="34" charset="0"/>
                <a:ea typeface="Calibri"/>
                <a:cs typeface="Arial" pitchFamily="34" charset="0"/>
                <a:sym typeface="Arial"/>
              </a:rPr>
              <a:t>/</a:t>
            </a:r>
            <a:r>
              <a:rPr lang="en-US" sz="1200" b="0" i="0" u="none" strike="noStrike" kern="1200" cap="none" baseline="0" dirty="0" err="1">
                <a:solidFill>
                  <a:schemeClr val="dk1"/>
                </a:solidFill>
                <a:latin typeface="Arial" pitchFamily="34" charset="0"/>
                <a:ea typeface="Calibri"/>
                <a:cs typeface="Arial" pitchFamily="34" charset="0"/>
                <a:sym typeface="Arial"/>
              </a:rPr>
              <a:t>watch?v</a:t>
            </a:r>
            <a:r>
              <a:rPr lang="en-US" sz="1200" b="0" i="0" u="none" strike="noStrike" kern="1200" cap="none" baseline="0" dirty="0">
                <a:solidFill>
                  <a:schemeClr val="dk1"/>
                </a:solidFill>
                <a:latin typeface="Arial" pitchFamily="34" charset="0"/>
                <a:ea typeface="Calibri"/>
                <a:cs typeface="Arial" pitchFamily="34" charset="0"/>
                <a:sym typeface="Arial"/>
              </a:rPr>
              <a:t>=XPPWZlViqS4</a:t>
            </a:r>
            <a:endParaRPr lang="ar-SA"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endParaRPr lang="ar-SA" sz="1200" b="0" i="0" u="none" strike="noStrike" kern="1200" cap="none" baseline="0" dirty="0">
              <a:solidFill>
                <a:schemeClr val="dk1"/>
              </a:solidFill>
              <a:latin typeface="Arial" pitchFamily="34" charset="0"/>
              <a:ea typeface="Calibri"/>
              <a:cs typeface="Arial" pitchFamily="34" charset="0"/>
              <a:sym typeface="Arial"/>
            </a:endParaRPr>
          </a:p>
          <a:p>
            <a:pPr marL="0" marR="0" lvl="0" indent="0" algn="r" defTabSz="914400" rtl="1" eaLnBrk="1" latinLnBrk="0" hangingPunct="1">
              <a:spcBef>
                <a:spcPts val="0"/>
              </a:spcBef>
              <a:buSzPct val="25000"/>
              <a:buFont typeface="Arial"/>
              <a:buNone/>
            </a:pPr>
            <a:r>
              <a:rPr lang="ar-SA" sz="1200" b="0" i="0" u="none" strike="noStrike" kern="1200" cap="none" baseline="0" dirty="0">
                <a:solidFill>
                  <a:schemeClr val="dk1"/>
                </a:solidFill>
                <a:latin typeface="Arial" pitchFamily="34" charset="0"/>
                <a:ea typeface="Calibri"/>
                <a:cs typeface="Arial" pitchFamily="34" charset="0"/>
                <a:sym typeface="Arial"/>
              </a:rPr>
              <a:t>احمد الغندور </a:t>
            </a:r>
          </a:p>
          <a:p>
            <a:pPr algn="r"/>
            <a:r>
              <a:rPr lang="ar" sz="1200" b="1" i="0" kern="1200" dirty="0">
                <a:solidFill>
                  <a:schemeClr val="tx1"/>
                </a:solidFill>
                <a:effectLst/>
                <a:latin typeface="+mn-lt"/>
                <a:ea typeface="+mn-ea"/>
                <a:cs typeface="+mn-cs"/>
              </a:rPr>
              <a:t>الدحيح | علم الشخصية</a:t>
            </a:r>
          </a:p>
          <a:p>
            <a:br>
              <a:rPr lang="ar" dirty="0"/>
            </a:br>
            <a:endParaRPr lang="en-US" sz="1200" b="0" i="0" u="none" strike="noStrike" kern="1200" cap="none" baseline="0" dirty="0">
              <a:solidFill>
                <a:schemeClr val="dk1"/>
              </a:solidFill>
              <a:latin typeface="Arial" pitchFamily="34" charset="0"/>
              <a:ea typeface="Calibri"/>
              <a:cs typeface="Arial" pitchFamily="34" charset="0"/>
              <a:sym typeface="Arial"/>
            </a:endParaRPr>
          </a:p>
        </p:txBody>
      </p:sp>
      <p:sp>
        <p:nvSpPr>
          <p:cNvPr id="277" name="Shape 277"/>
          <p:cNvSpPr txBox="1"/>
          <p:nvPr/>
        </p:nvSpPr>
        <p:spPr>
          <a:xfrm>
            <a:off x="3884612" y="8685211"/>
            <a:ext cx="2971799" cy="457200"/>
          </a:xfrm>
          <a:prstGeom prst="rect">
            <a:avLst/>
          </a:prstGeom>
          <a:noFill/>
          <a:ln>
            <a:noFill/>
          </a:ln>
        </p:spPr>
        <p:txBody>
          <a:bodyPr lIns="91425" tIns="45700" rIns="91425" bIns="45700" anchor="b" anchorCtr="0">
            <a:noAutofit/>
          </a:bodyPr>
          <a:lstStyle/>
          <a:p>
            <a:pPr marL="0" marR="0" lvl="0" indent="0" algn="r" rtl="0">
              <a:lnSpc>
                <a:spcPct val="100000"/>
              </a:lnSpc>
              <a:spcBef>
                <a:spcPts val="0"/>
              </a:spcBef>
              <a:spcAft>
                <a:spcPts val="0"/>
              </a:spcAft>
              <a:buClr>
                <a:srgbClr val="000000"/>
              </a:buClr>
              <a:buSzPct val="25000"/>
              <a:buFont typeface="Arial"/>
              <a:buNone/>
            </a:pPr>
            <a:fld id="{00000000-1234-1234-1234-123412341234}" type="slidenum">
              <a:rPr lang="en-US" sz="1800" b="0" i="0" u="none" strike="noStrike" cap="none" baseline="0">
                <a:solidFill>
                  <a:srgbClr val="000000"/>
                </a:solidFill>
                <a:latin typeface="Arial"/>
                <a:ea typeface="Arial"/>
                <a:cs typeface="Arial"/>
                <a:sym typeface="Arial"/>
              </a:rPr>
              <a:pPr marL="0" marR="0" lvl="0" indent="0" algn="r" rtl="0">
                <a:lnSpc>
                  <a:spcPct val="100000"/>
                </a:lnSpc>
                <a:spcBef>
                  <a:spcPts val="0"/>
                </a:spcBef>
                <a:spcAft>
                  <a:spcPts val="0"/>
                </a:spcAft>
                <a:buClr>
                  <a:srgbClr val="000000"/>
                </a:buClr>
                <a:buSzPct val="25000"/>
                <a:buFont typeface="Arial"/>
                <a:buNone/>
              </a:pPr>
              <a:t>35</a:t>
            </a:fld>
            <a:endParaRPr lang="en-US" sz="1800" b="0" i="0" u="none" strike="noStrike" cap="none" baseline="0">
              <a:solidFill>
                <a:srgbClr val="000000"/>
              </a:solidFill>
              <a:latin typeface="Arial"/>
              <a:ea typeface="Arial"/>
              <a:cs typeface="Arial"/>
              <a:sym typeface="Arial"/>
            </a:endParaRPr>
          </a:p>
        </p:txBody>
      </p:sp>
    </p:spTree>
    <p:extLst>
      <p:ext uri="{BB962C8B-B14F-4D97-AF65-F5344CB8AC3E}">
        <p14:creationId xmlns:p14="http://schemas.microsoft.com/office/powerpoint/2010/main" val="919097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152400" y="-76200"/>
            <a:ext cx="8381999" cy="1219199"/>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7" name="Shape 17"/>
          <p:cNvSpPr txBox="1">
            <a:spLocks noGrp="1"/>
          </p:cNvSpPr>
          <p:nvPr>
            <p:ph type="subTitle" idx="1"/>
          </p:nvPr>
        </p:nvSpPr>
        <p:spPr>
          <a:xfrm>
            <a:off x="5029200" y="2057400"/>
            <a:ext cx="3657600" cy="4114800"/>
          </a:xfrm>
          <a:prstGeom prst="rect">
            <a:avLst/>
          </a:prstGeom>
          <a:noFill/>
          <a:ln>
            <a:noFill/>
          </a:ln>
        </p:spPr>
        <p:txBody>
          <a:bodyPr lIns="91425" tIns="91425" rIns="91425" bIns="91425" anchor="t" anchorCtr="0"/>
          <a:lstStyle>
            <a:lvl1pPr marL="0" marR="0" indent="0" algn="l" rtl="0">
              <a:spcBef>
                <a:spcPts val="480"/>
              </a:spcBef>
              <a:spcAft>
                <a:spcPts val="0"/>
              </a:spcAft>
              <a:buClr>
                <a:schemeClr val="dk1"/>
              </a:buClr>
              <a:buFont typeface="Arial"/>
              <a:buNone/>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pic>
        <p:nvPicPr>
          <p:cNvPr id="5" name="Picture Placeholder 3">
            <a:extLst>
              <a:ext uri="{FF2B5EF4-FFF2-40B4-BE49-F238E27FC236}">
                <a16:creationId xmlns:a16="http://schemas.microsoft.com/office/drawing/2014/main" id="{216157A9-A87D-7B49-A6C6-1FFD725B66B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6" name="Rectangle 5">
            <a:extLst>
              <a:ext uri="{FF2B5EF4-FFF2-40B4-BE49-F238E27FC236}">
                <a16:creationId xmlns:a16="http://schemas.microsoft.com/office/drawing/2014/main" id="{066C779D-28F8-3F4D-A5E0-F63D09661753}"/>
              </a:ext>
            </a:extLst>
          </p:cNvPr>
          <p:cNvSpPr/>
          <p:nvPr userDrawn="1"/>
        </p:nvSpPr>
        <p:spPr>
          <a:xfrm>
            <a:off x="1969634" y="990600"/>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sz="1050"/>
          </a:p>
        </p:txBody>
      </p:sp>
      <p:pic>
        <p:nvPicPr>
          <p:cNvPr id="7" name="Picture 6">
            <a:extLst>
              <a:ext uri="{FF2B5EF4-FFF2-40B4-BE49-F238E27FC236}">
                <a16:creationId xmlns:a16="http://schemas.microsoft.com/office/drawing/2014/main" id="{A6AB39AA-4172-C744-B71E-DF756E7A0837}"/>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381000"/>
            <a:ext cx="1527194" cy="1350745"/>
          </a:xfrm>
          <a:prstGeom prst="rect">
            <a:avLst/>
          </a:prstGeom>
        </p:spPr>
      </p:pic>
      <p:pic>
        <p:nvPicPr>
          <p:cNvPr id="8" name="Graphic 7">
            <a:extLst>
              <a:ext uri="{FF2B5EF4-FFF2-40B4-BE49-F238E27FC236}">
                <a16:creationId xmlns:a16="http://schemas.microsoft.com/office/drawing/2014/main" id="{9299D964-0E16-F24D-B0D1-C807723FD9FD}"/>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338054"/>
            <a:ext cx="1625603" cy="443746"/>
          </a:xfrm>
          <a:prstGeom prst="rect">
            <a:avLst/>
          </a:prstGeom>
        </p:spPr>
      </p:pic>
      <p:pic>
        <p:nvPicPr>
          <p:cNvPr id="9" name="Graphic 8">
            <a:extLst>
              <a:ext uri="{FF2B5EF4-FFF2-40B4-BE49-F238E27FC236}">
                <a16:creationId xmlns:a16="http://schemas.microsoft.com/office/drawing/2014/main" id="{A3F5DCCA-737B-4540-99D8-D39A780C02CB}"/>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549875"/>
            <a:ext cx="1409737" cy="23192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pic>
        <p:nvPicPr>
          <p:cNvPr id="3" name="Picture Placeholder 3">
            <a:extLst>
              <a:ext uri="{FF2B5EF4-FFF2-40B4-BE49-F238E27FC236}">
                <a16:creationId xmlns:a16="http://schemas.microsoft.com/office/drawing/2014/main" id="{D80E991F-5B2E-C549-9FFA-C04559DA958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4" name="Rectangle 3">
            <a:extLst>
              <a:ext uri="{FF2B5EF4-FFF2-40B4-BE49-F238E27FC236}">
                <a16:creationId xmlns:a16="http://schemas.microsoft.com/office/drawing/2014/main" id="{8A352354-87EE-554D-B4FD-BEE688EC5DD4}"/>
              </a:ext>
            </a:extLst>
          </p:cNvPr>
          <p:cNvSpPr/>
          <p:nvPr userDrawn="1"/>
        </p:nvSpPr>
        <p:spPr>
          <a:xfrm>
            <a:off x="1969634" y="1066800"/>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sz="1050"/>
          </a:p>
        </p:txBody>
      </p:sp>
      <p:pic>
        <p:nvPicPr>
          <p:cNvPr id="5" name="Picture 4">
            <a:extLst>
              <a:ext uri="{FF2B5EF4-FFF2-40B4-BE49-F238E27FC236}">
                <a16:creationId xmlns:a16="http://schemas.microsoft.com/office/drawing/2014/main" id="{DBA9B8EB-0554-674F-963B-8679D5FB6739}"/>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84395" y="381000"/>
            <a:ext cx="1527194" cy="1350745"/>
          </a:xfrm>
          <a:prstGeom prst="rect">
            <a:avLst/>
          </a:prstGeom>
        </p:spPr>
      </p:pic>
      <p:pic>
        <p:nvPicPr>
          <p:cNvPr id="6" name="Graphic 5">
            <a:extLst>
              <a:ext uri="{FF2B5EF4-FFF2-40B4-BE49-F238E27FC236}">
                <a16:creationId xmlns:a16="http://schemas.microsoft.com/office/drawing/2014/main" id="{1F4F3F49-64E1-C649-88BF-4B43EA9F52A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09795" y="6338054"/>
            <a:ext cx="1625603" cy="443746"/>
          </a:xfrm>
          <a:prstGeom prst="rect">
            <a:avLst/>
          </a:prstGeom>
        </p:spPr>
      </p:pic>
      <p:pic>
        <p:nvPicPr>
          <p:cNvPr id="7" name="Graphic 6">
            <a:extLst>
              <a:ext uri="{FF2B5EF4-FFF2-40B4-BE49-F238E27FC236}">
                <a16:creationId xmlns:a16="http://schemas.microsoft.com/office/drawing/2014/main" id="{9F61F314-2819-F248-9857-26452BEA2067}"/>
              </a:ext>
            </a:extLst>
          </p:cNvPr>
          <p:cNvPicPr>
            <a:picLocks noChangeAspect="1"/>
          </p:cNvPicPr>
          <p:nvPr userDrawn="1"/>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7734263" y="6549875"/>
            <a:ext cx="1409737" cy="231925"/>
          </a:xfrm>
          <a:prstGeom prst="rect">
            <a:avLst/>
          </a:prstGeom>
        </p:spPr>
      </p:pic>
    </p:spTree>
    <p:extLst>
      <p:ext uri="{BB962C8B-B14F-4D97-AF65-F5344CB8AC3E}">
        <p14:creationId xmlns:p14="http://schemas.microsoft.com/office/powerpoint/2010/main" val="2746783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1905000" y="152400"/>
            <a:ext cx="8229600" cy="1143000"/>
          </a:xfrm>
          <a:prstGeom prst="rect">
            <a:avLst/>
          </a:prstGeom>
          <a:noFill/>
          <a:ln>
            <a:noFill/>
          </a:ln>
        </p:spPr>
        <p:txBody>
          <a:bodyPr lIns="91425" tIns="91425" rIns="91425" bIns="91425" anchor="t" anchorCtr="0"/>
          <a:lstStyle>
            <a:lvl1pPr algn="l" rtl="0">
              <a:spcBef>
                <a:spcPts val="0"/>
              </a:spcBef>
              <a:spcAft>
                <a:spcPts val="0"/>
              </a:spcAft>
              <a:defRPr/>
            </a:lvl1pPr>
            <a:lvl2pPr algn="l" rtl="0">
              <a:spcBef>
                <a:spcPts val="0"/>
              </a:spcBef>
              <a:spcAft>
                <a:spcPts val="0"/>
              </a:spcAft>
              <a:defRPr/>
            </a:lvl2pPr>
            <a:lvl3pPr algn="l" rtl="0">
              <a:spcBef>
                <a:spcPts val="0"/>
              </a:spcBef>
              <a:spcAft>
                <a:spcPts val="0"/>
              </a:spcAft>
              <a:defRPr/>
            </a:lvl3pPr>
            <a:lvl4pPr algn="l" rtl="0">
              <a:spcBef>
                <a:spcPts val="0"/>
              </a:spcBef>
              <a:spcAft>
                <a:spcPts val="0"/>
              </a:spcAft>
              <a:defRPr/>
            </a:lvl4pPr>
            <a:lvl5pPr algn="l" rtl="0">
              <a:spcBef>
                <a:spcPts val="0"/>
              </a:spcBef>
              <a:spcAft>
                <a:spcPts val="0"/>
              </a:spcAft>
              <a:defRPr/>
            </a:lvl5pPr>
            <a:lvl6pPr marL="457200" algn="l" rtl="0">
              <a:spcBef>
                <a:spcPts val="0"/>
              </a:spcBef>
              <a:spcAft>
                <a:spcPts val="0"/>
              </a:spcAft>
              <a:defRPr/>
            </a:lvl6pPr>
            <a:lvl7pPr marL="914400" algn="l" rtl="0">
              <a:spcBef>
                <a:spcPts val="0"/>
              </a:spcBef>
              <a:spcAft>
                <a:spcPts val="0"/>
              </a:spcAft>
              <a:defRPr/>
            </a:lvl7pPr>
            <a:lvl8pPr marL="1371600" algn="l" rtl="0">
              <a:spcBef>
                <a:spcPts val="0"/>
              </a:spcBef>
              <a:spcAft>
                <a:spcPts val="0"/>
              </a:spcAft>
              <a:defRPr/>
            </a:lvl8pPr>
            <a:lvl9pPr marL="1828800" algn="l" rtl="0">
              <a:spcBef>
                <a:spcPts val="0"/>
              </a:spcBef>
              <a:spcAft>
                <a:spcPts val="0"/>
              </a:spcAft>
              <a:defRPr/>
            </a:lvl9pPr>
          </a:lstStyle>
          <a:p>
            <a:pPr marL="0" marR="0" indent="0" algn="l" rtl="1">
              <a:lnSpc>
                <a:spcPct val="100000"/>
              </a:lnSpc>
              <a:spcBef>
                <a:spcPts val="0"/>
              </a:spcBef>
              <a:spcAft>
                <a:spcPts val="0"/>
              </a:spcAft>
              <a:buNone/>
            </a:pPr>
            <a:endParaRPr dirty="0"/>
          </a:p>
        </p:txBody>
      </p:sp>
      <p:sp>
        <p:nvSpPr>
          <p:cNvPr id="27" name="Shape 27"/>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Arial"/>
              <a:buChar char="•"/>
              <a:defRPr/>
            </a:lvl1pPr>
            <a:lvl2pPr marL="742950" indent="-107950" algn="l" rtl="0">
              <a:spcBef>
                <a:spcPts val="560"/>
              </a:spcBef>
              <a:spcAft>
                <a:spcPts val="0"/>
              </a:spcAft>
              <a:buClr>
                <a:schemeClr val="dk1"/>
              </a:buClr>
              <a:buFont typeface="Arial"/>
              <a:buChar char="–"/>
              <a:defRPr/>
            </a:lvl2pPr>
            <a:lvl3pPr marL="1143000" indent="-76200" algn="l" rtl="0">
              <a:spcBef>
                <a:spcPts val="480"/>
              </a:spcBef>
              <a:spcAft>
                <a:spcPts val="0"/>
              </a:spcAft>
              <a:buClr>
                <a:schemeClr val="dk1"/>
              </a:buClr>
              <a:buFont typeface="Arial"/>
              <a:buChar char="•"/>
              <a:defRPr/>
            </a:lvl3pPr>
            <a:lvl4pPr marL="1600200" indent="-101600" algn="l" rtl="0">
              <a:spcBef>
                <a:spcPts val="400"/>
              </a:spcBef>
              <a:spcAft>
                <a:spcPts val="0"/>
              </a:spcAft>
              <a:buClr>
                <a:schemeClr val="dk1"/>
              </a:buClr>
              <a:buFont typeface="Arial"/>
              <a:buChar char="–"/>
              <a:defRPr/>
            </a:lvl4pPr>
            <a:lvl5pPr marL="2057400" indent="-101600" algn="l" rtl="0">
              <a:spcBef>
                <a:spcPts val="400"/>
              </a:spcBef>
              <a:spcAft>
                <a:spcPts val="0"/>
              </a:spcAft>
              <a:buClr>
                <a:schemeClr val="dk1"/>
              </a:buClr>
              <a:buFont typeface="Arial"/>
              <a:buChar char="»"/>
              <a:defRPr/>
            </a:lvl5pPr>
            <a:lvl6pPr marL="2514600" indent="-101600" algn="l" rtl="0">
              <a:spcBef>
                <a:spcPts val="400"/>
              </a:spcBef>
              <a:spcAft>
                <a:spcPts val="0"/>
              </a:spcAft>
              <a:buClr>
                <a:schemeClr val="dk1"/>
              </a:buClr>
              <a:buFont typeface="Arial"/>
              <a:buChar char="»"/>
              <a:defRPr/>
            </a:lvl6pPr>
            <a:lvl7pPr marL="2971800" indent="-101600" algn="l" rtl="0">
              <a:spcBef>
                <a:spcPts val="400"/>
              </a:spcBef>
              <a:spcAft>
                <a:spcPts val="0"/>
              </a:spcAft>
              <a:buClr>
                <a:schemeClr val="dk1"/>
              </a:buClr>
              <a:buFont typeface="Arial"/>
              <a:buChar char="»"/>
              <a:defRPr/>
            </a:lvl7pPr>
            <a:lvl8pPr marL="3429000" indent="-101600" algn="l" rtl="0">
              <a:spcBef>
                <a:spcPts val="400"/>
              </a:spcBef>
              <a:spcAft>
                <a:spcPts val="0"/>
              </a:spcAft>
              <a:buClr>
                <a:schemeClr val="dk1"/>
              </a:buClr>
              <a:buFont typeface="Arial"/>
              <a:buChar char="»"/>
              <a:defRPr/>
            </a:lvl8pPr>
            <a:lvl9pPr marL="3886200" indent="-101600" algn="l" rtl="0">
              <a:spcBef>
                <a:spcPts val="400"/>
              </a:spcBef>
              <a:spcAft>
                <a:spcPts val="0"/>
              </a:spcAft>
              <a:buClr>
                <a:schemeClr val="dk1"/>
              </a:buClr>
              <a:buFont typeface="Arial"/>
              <a:buChar char="»"/>
              <a:defRPr/>
            </a:lvl9pPr>
          </a:lstStyle>
          <a:p>
            <a:pPr marL="342900" marR="0" indent="-139700" algn="r" rtl="1">
              <a:lnSpc>
                <a:spcPct val="100000"/>
              </a:lnSpc>
              <a:spcBef>
                <a:spcPts val="640"/>
              </a:spcBef>
              <a:spcAft>
                <a:spcPts val="0"/>
              </a:spcAft>
              <a:buClr>
                <a:schemeClr val="dk1"/>
              </a:buClr>
              <a:buFont typeface="Arial"/>
              <a:buChar char="•"/>
            </a:pPr>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theme" Target="../theme/theme2.xml"/><Relationship Id="rId1" Type="http://schemas.openxmlformats.org/officeDocument/2006/relationships/slideLayout" Target="../slideLayouts/slideLayout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sp>
        <p:nvSpPr>
          <p:cNvPr id="12" name="Shape 1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13" name="Shape 13"/>
          <p:cNvSpPr txBox="1">
            <a:spLocks noGrp="1"/>
          </p:cNvSpPr>
          <p:nvPr>
            <p:ph type="body" idx="1"/>
          </p:nvPr>
        </p:nvSpPr>
        <p:spPr>
          <a:xfrm>
            <a:off x="457200" y="1600200"/>
            <a:ext cx="8229600" cy="4525961"/>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pic>
        <p:nvPicPr>
          <p:cNvPr id="8" name="Picture Placeholder 3">
            <a:extLst>
              <a:ext uri="{FF2B5EF4-FFF2-40B4-BE49-F238E27FC236}">
                <a16:creationId xmlns:a16="http://schemas.microsoft.com/office/drawing/2014/main" id="{04D6AE77-BF6D-744D-A781-FEDC8C829F06}"/>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52" r:id="rId2"/>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2" name="Shape 22"/>
          <p:cNvSpPr txBox="1">
            <a:spLocks noGrp="1"/>
          </p:cNvSpPr>
          <p:nvPr>
            <p:ph type="title"/>
          </p:nvPr>
        </p:nvSpPr>
        <p:spPr>
          <a:xfrm>
            <a:off x="457200" y="274637"/>
            <a:ext cx="8229600" cy="1143000"/>
          </a:xfrm>
          <a:prstGeom prst="rect">
            <a:avLst/>
          </a:prstGeom>
          <a:noFill/>
          <a:ln>
            <a:noFill/>
          </a:ln>
        </p:spPr>
        <p:txBody>
          <a:bodyPr lIns="91425" tIns="91425" rIns="91425" bIns="91425" anchor="t" anchorCtr="0"/>
          <a:lstStyle>
            <a:lvl1pPr marL="0" marR="0" indent="0" algn="l" rtl="0">
              <a:spcBef>
                <a:spcPts val="0"/>
              </a:spcBef>
              <a:spcAft>
                <a:spcPts val="0"/>
              </a:spcAft>
              <a:defRPr/>
            </a:lvl1pPr>
            <a:lvl2pPr marL="0" marR="0" indent="0" algn="l" rtl="0">
              <a:spcBef>
                <a:spcPts val="0"/>
              </a:spcBef>
              <a:spcAft>
                <a:spcPts val="0"/>
              </a:spcAft>
              <a:defRPr/>
            </a:lvl2pPr>
            <a:lvl3pPr marL="0" marR="0" indent="0" algn="l" rtl="0">
              <a:spcBef>
                <a:spcPts val="0"/>
              </a:spcBef>
              <a:spcAft>
                <a:spcPts val="0"/>
              </a:spcAft>
              <a:defRPr/>
            </a:lvl3pPr>
            <a:lvl4pPr marL="0" marR="0" indent="0" algn="l" rtl="0">
              <a:spcBef>
                <a:spcPts val="0"/>
              </a:spcBef>
              <a:spcAft>
                <a:spcPts val="0"/>
              </a:spcAft>
              <a:defRPr/>
            </a:lvl4pPr>
            <a:lvl5pPr marL="0" marR="0" indent="0" algn="l" rtl="0">
              <a:spcBef>
                <a:spcPts val="0"/>
              </a:spcBef>
              <a:spcAft>
                <a:spcPts val="0"/>
              </a:spcAft>
              <a:defRPr/>
            </a:lvl5pPr>
            <a:lvl6pPr marL="457200" marR="0" indent="0" algn="l" rtl="0">
              <a:spcBef>
                <a:spcPts val="0"/>
              </a:spcBef>
              <a:spcAft>
                <a:spcPts val="0"/>
              </a:spcAft>
              <a:defRPr/>
            </a:lvl6pPr>
            <a:lvl7pPr marL="914400" marR="0" indent="0" algn="l" rtl="0">
              <a:spcBef>
                <a:spcPts val="0"/>
              </a:spcBef>
              <a:spcAft>
                <a:spcPts val="0"/>
              </a:spcAft>
              <a:defRPr/>
            </a:lvl7pPr>
            <a:lvl8pPr marL="1371600" marR="0" indent="0" algn="l" rtl="0">
              <a:spcBef>
                <a:spcPts val="0"/>
              </a:spcBef>
              <a:spcAft>
                <a:spcPts val="0"/>
              </a:spcAft>
              <a:defRPr/>
            </a:lvl8pPr>
            <a:lvl9pPr marL="1828800" marR="0" indent="0" algn="l" rtl="0">
              <a:spcBef>
                <a:spcPts val="0"/>
              </a:spcBef>
              <a:spcAft>
                <a:spcPts val="0"/>
              </a:spcAft>
              <a:defRPr/>
            </a:lvl9pPr>
          </a:lstStyle>
          <a:p>
            <a:endParaRPr/>
          </a:p>
        </p:txBody>
      </p:sp>
      <p:sp>
        <p:nvSpPr>
          <p:cNvPr id="23" name="Shape 23"/>
          <p:cNvSpPr txBox="1">
            <a:spLocks noGrp="1"/>
          </p:cNvSpPr>
          <p:nvPr>
            <p:ph type="body" idx="1"/>
          </p:nvPr>
        </p:nvSpPr>
        <p:spPr>
          <a:xfrm>
            <a:off x="457200" y="1600200"/>
            <a:ext cx="8229600" cy="4525961"/>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Arial"/>
              <a:buChar char="•"/>
              <a:defRPr/>
            </a:lvl1pPr>
            <a:lvl2pPr marL="742950" marR="0" indent="-107950" algn="l" rtl="0">
              <a:spcBef>
                <a:spcPts val="560"/>
              </a:spcBef>
              <a:spcAft>
                <a:spcPts val="0"/>
              </a:spcAft>
              <a:buClr>
                <a:schemeClr val="dk1"/>
              </a:buClr>
              <a:buFont typeface="Arial"/>
              <a:buChar char="–"/>
              <a:defRPr/>
            </a:lvl2pPr>
            <a:lvl3pPr marL="1143000" marR="0" indent="-76200" algn="l" rtl="0">
              <a:spcBef>
                <a:spcPts val="480"/>
              </a:spcBef>
              <a:spcAft>
                <a:spcPts val="0"/>
              </a:spcAft>
              <a:buClr>
                <a:schemeClr val="dk1"/>
              </a:buClr>
              <a:buFont typeface="Arial"/>
              <a:buChar char="•"/>
              <a:defRPr/>
            </a:lvl3pPr>
            <a:lvl4pPr marL="1600200" marR="0" indent="-101600" algn="l" rtl="0">
              <a:spcBef>
                <a:spcPts val="400"/>
              </a:spcBef>
              <a:spcAft>
                <a:spcPts val="0"/>
              </a:spcAft>
              <a:buClr>
                <a:schemeClr val="dk1"/>
              </a:buClr>
              <a:buFont typeface="Arial"/>
              <a:buChar char="–"/>
              <a:defRPr/>
            </a:lvl4pPr>
            <a:lvl5pPr marL="2057400" marR="0" indent="-101600" algn="l" rtl="0">
              <a:spcBef>
                <a:spcPts val="400"/>
              </a:spcBef>
              <a:spcAft>
                <a:spcPts val="0"/>
              </a:spcAft>
              <a:buClr>
                <a:schemeClr val="dk1"/>
              </a:buClr>
              <a:buFont typeface="Arial"/>
              <a:buChar char="»"/>
              <a:defRPr/>
            </a:lvl5pPr>
            <a:lvl6pPr marL="2514600" marR="0" indent="-101600" algn="l" rtl="0">
              <a:spcBef>
                <a:spcPts val="400"/>
              </a:spcBef>
              <a:spcAft>
                <a:spcPts val="0"/>
              </a:spcAft>
              <a:buClr>
                <a:schemeClr val="dk1"/>
              </a:buClr>
              <a:buFont typeface="Arial"/>
              <a:buChar char="»"/>
              <a:defRPr/>
            </a:lvl6pPr>
            <a:lvl7pPr marL="2971800" marR="0" indent="-101600" algn="l" rtl="0">
              <a:spcBef>
                <a:spcPts val="400"/>
              </a:spcBef>
              <a:spcAft>
                <a:spcPts val="0"/>
              </a:spcAft>
              <a:buClr>
                <a:schemeClr val="dk1"/>
              </a:buClr>
              <a:buFont typeface="Arial"/>
              <a:buChar char="»"/>
              <a:defRPr/>
            </a:lvl7pPr>
            <a:lvl8pPr marL="3429000" marR="0" indent="-101600" algn="l" rtl="0">
              <a:spcBef>
                <a:spcPts val="400"/>
              </a:spcBef>
              <a:spcAft>
                <a:spcPts val="0"/>
              </a:spcAft>
              <a:buClr>
                <a:schemeClr val="dk1"/>
              </a:buClr>
              <a:buFont typeface="Arial"/>
              <a:buChar char="»"/>
              <a:defRPr/>
            </a:lvl8pPr>
            <a:lvl9pPr marL="3886200" marR="0" indent="-101600" algn="l" rtl="0">
              <a:spcBef>
                <a:spcPts val="400"/>
              </a:spcBef>
              <a:spcAft>
                <a:spcPts val="0"/>
              </a:spcAft>
              <a:buClr>
                <a:schemeClr val="dk1"/>
              </a:buClr>
              <a:buFont typeface="Arial"/>
              <a:buChar char="»"/>
              <a:defRPr/>
            </a:lvl9pPr>
          </a:lstStyle>
          <a:p>
            <a:endParaRPr/>
          </a:p>
        </p:txBody>
      </p:sp>
      <p:pic>
        <p:nvPicPr>
          <p:cNvPr id="7" name="Picture Placeholder 3">
            <a:extLst>
              <a:ext uri="{FF2B5EF4-FFF2-40B4-BE49-F238E27FC236}">
                <a16:creationId xmlns:a16="http://schemas.microsoft.com/office/drawing/2014/main" id="{F7CAEC1A-75E3-0B43-AB73-E2757873BB5C}"/>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pic>
        <p:nvPicPr>
          <p:cNvPr id="8" name="Picture Placeholder 3">
            <a:extLst>
              <a:ext uri="{FF2B5EF4-FFF2-40B4-BE49-F238E27FC236}">
                <a16:creationId xmlns:a16="http://schemas.microsoft.com/office/drawing/2014/main" id="{52C4898A-48A4-3B45-BB57-29748AC7F0FF}"/>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9" name="Rectangle 8">
            <a:extLst>
              <a:ext uri="{FF2B5EF4-FFF2-40B4-BE49-F238E27FC236}">
                <a16:creationId xmlns:a16="http://schemas.microsoft.com/office/drawing/2014/main" id="{7F5DB6FF-5C1D-3D40-B7AD-197E35BC715B}"/>
              </a:ext>
            </a:extLst>
          </p:cNvPr>
          <p:cNvSpPr/>
          <p:nvPr userDrawn="1"/>
        </p:nvSpPr>
        <p:spPr>
          <a:xfrm>
            <a:off x="1969634" y="1066800"/>
            <a:ext cx="7174367" cy="13153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sz="1050"/>
          </a:p>
        </p:txBody>
      </p:sp>
      <p:pic>
        <p:nvPicPr>
          <p:cNvPr id="10" name="Picture 9">
            <a:extLst>
              <a:ext uri="{FF2B5EF4-FFF2-40B4-BE49-F238E27FC236}">
                <a16:creationId xmlns:a16="http://schemas.microsoft.com/office/drawing/2014/main" id="{2A4AAED1-FDC7-134E-95EC-FBB8CE6C387E}"/>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84395" y="457200"/>
            <a:ext cx="1527194" cy="1350745"/>
          </a:xfrm>
          <a:prstGeom prst="rect">
            <a:avLst/>
          </a:prstGeom>
        </p:spPr>
      </p:pic>
      <p:pic>
        <p:nvPicPr>
          <p:cNvPr id="11" name="Graphic 10">
            <a:extLst>
              <a:ext uri="{FF2B5EF4-FFF2-40B4-BE49-F238E27FC236}">
                <a16:creationId xmlns:a16="http://schemas.microsoft.com/office/drawing/2014/main" id="{B4BDFC8E-31CA-9244-A565-96A5A283C642}"/>
              </a:ext>
            </a:extLst>
          </p:cNvPr>
          <p:cNvPicPr>
            <a:picLocks noChangeAspect="1"/>
          </p:cNvPicPr>
          <p:nvPr userDrawn="1"/>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209795" y="6324600"/>
            <a:ext cx="1625603" cy="443746"/>
          </a:xfrm>
          <a:prstGeom prst="rect">
            <a:avLst/>
          </a:prstGeom>
        </p:spPr>
      </p:pic>
      <p:pic>
        <p:nvPicPr>
          <p:cNvPr id="12" name="Graphic 11">
            <a:extLst>
              <a:ext uri="{FF2B5EF4-FFF2-40B4-BE49-F238E27FC236}">
                <a16:creationId xmlns:a16="http://schemas.microsoft.com/office/drawing/2014/main" id="{6BF37F66-07E2-E043-9853-49411A6CE41B}"/>
              </a:ext>
            </a:extLst>
          </p:cNvPr>
          <p:cNvPicPr>
            <a:picLocks noChangeAspect="1"/>
          </p:cNvPicPr>
          <p:nvPr userDrawn="1"/>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7734263" y="6477000"/>
            <a:ext cx="1409737" cy="231925"/>
          </a:xfrm>
          <a:prstGeom prst="rect">
            <a:avLst/>
          </a:prstGeom>
        </p:spPr>
      </p:pic>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3.xml"/><Relationship Id="rId7" Type="http://schemas.openxmlformats.org/officeDocument/2006/relationships/image" Target="../media/image16.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6.xml"/><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tiff"/><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8.png"/><Relationship Id="rId5" Type="http://schemas.openxmlformats.org/officeDocument/2006/relationships/image" Target="../media/image41.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slideLayout" Target="../slideLayouts/slideLayout3.xml"/><Relationship Id="rId7" Type="http://schemas.openxmlformats.org/officeDocument/2006/relationships/image" Target="../media/image48.tiff"/><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image" Target="../media/image47.tiff"/><Relationship Id="rId5" Type="http://schemas.openxmlformats.org/officeDocument/2006/relationships/image" Target="../media/image46.tiff"/><Relationship Id="rId4"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52.tiff"/><Relationship Id="rId4" Type="http://schemas.openxmlformats.org/officeDocument/2006/relationships/image" Target="../media/image51.tiff"/></Relationships>
</file>

<file path=ppt/slides/_rels/slide36.xml.rels><?xml version="1.0" encoding="UTF-8" standalone="yes"?>
<Relationships xmlns="http://schemas.openxmlformats.org/package/2006/relationships"><Relationship Id="rId3" Type="http://schemas.openxmlformats.org/officeDocument/2006/relationships/image" Target="../media/image54.tiff"/><Relationship Id="rId2" Type="http://schemas.openxmlformats.org/officeDocument/2006/relationships/image" Target="../media/image53.tiff"/><Relationship Id="rId1" Type="http://schemas.openxmlformats.org/officeDocument/2006/relationships/slideLayout" Target="../slideLayouts/slideLayout3.xml"/><Relationship Id="rId5" Type="http://schemas.openxmlformats.org/officeDocument/2006/relationships/image" Target="../media/image56.tiff"/><Relationship Id="rId4"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3">
            <a:extLst>
              <a:ext uri="{FF2B5EF4-FFF2-40B4-BE49-F238E27FC236}">
                <a16:creationId xmlns:a16="http://schemas.microsoft.com/office/drawing/2014/main" id="{A70DE975-0148-7D4C-9A34-F1A0D4DB340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252" y="-2433"/>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grpSp>
        <p:nvGrpSpPr>
          <p:cNvPr id="17" name="Group 16">
            <a:extLst>
              <a:ext uri="{FF2B5EF4-FFF2-40B4-BE49-F238E27FC236}">
                <a16:creationId xmlns:a16="http://schemas.microsoft.com/office/drawing/2014/main" id="{FE9AD2FE-2C27-43F0-9E30-395F3F19C8D7}"/>
              </a:ext>
            </a:extLst>
          </p:cNvPr>
          <p:cNvGrpSpPr/>
          <p:nvPr/>
        </p:nvGrpSpPr>
        <p:grpSpPr>
          <a:xfrm>
            <a:off x="241300" y="857250"/>
            <a:ext cx="1518619" cy="14097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3667194" y="823912"/>
            <a:ext cx="1161982" cy="1547813"/>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30" name="TextBox 29">
            <a:extLst>
              <a:ext uri="{FF2B5EF4-FFF2-40B4-BE49-F238E27FC236}">
                <a16:creationId xmlns:a16="http://schemas.microsoft.com/office/drawing/2014/main" id="{1BBD67B8-DB49-942C-018D-7F74C671F260}"/>
              </a:ext>
            </a:extLst>
          </p:cNvPr>
          <p:cNvSpPr txBox="1"/>
          <p:nvPr/>
        </p:nvSpPr>
        <p:spPr>
          <a:xfrm>
            <a:off x="4945843" y="3816351"/>
            <a:ext cx="3891734" cy="369332"/>
          </a:xfrm>
          <a:prstGeom prst="rect">
            <a:avLst/>
          </a:prstGeom>
          <a:noFill/>
        </p:spPr>
        <p:txBody>
          <a:bodyPr wrap="square" rtlCol="0">
            <a:spAutoFit/>
          </a:bodyPr>
          <a:lstStyle/>
          <a:p>
            <a:r>
              <a:rPr lang="en-US" sz="1800" dirty="0">
                <a:solidFill>
                  <a:srgbClr val="2D3956"/>
                </a:solidFill>
                <a:latin typeface="Tajawal Medium" panose="00000600000000000000" pitchFamily="2" charset="-78"/>
                <a:cs typeface="Tajawal Medium" panose="00000600000000000000" pitchFamily="2" charset="-78"/>
              </a:rPr>
              <a:t>Prepared by Dr. </a:t>
            </a:r>
            <a:r>
              <a:rPr lang="en-US" sz="1800" dirty="0" err="1">
                <a:solidFill>
                  <a:srgbClr val="2D3956"/>
                </a:solidFill>
                <a:latin typeface="Tajawal Medium" panose="00000600000000000000" pitchFamily="2" charset="-78"/>
                <a:cs typeface="Tajawal Medium" panose="00000600000000000000" pitchFamily="2" charset="-78"/>
              </a:rPr>
              <a:t>Ibrahem</a:t>
            </a:r>
            <a:r>
              <a:rPr lang="en-US" sz="1800" dirty="0">
                <a:solidFill>
                  <a:srgbClr val="2D3956"/>
                </a:solidFill>
                <a:latin typeface="Tajawal Medium" panose="00000600000000000000" pitchFamily="2" charset="-78"/>
                <a:cs typeface="Tajawal Medium" panose="00000600000000000000" pitchFamily="2" charset="-78"/>
              </a:rPr>
              <a:t> </a:t>
            </a:r>
            <a:r>
              <a:rPr lang="en-US" sz="1800" dirty="0" err="1">
                <a:solidFill>
                  <a:srgbClr val="2D3956"/>
                </a:solidFill>
                <a:latin typeface="Tajawal Medium" panose="00000600000000000000" pitchFamily="2" charset="-78"/>
                <a:cs typeface="Tajawal Medium" panose="00000600000000000000" pitchFamily="2" charset="-78"/>
              </a:rPr>
              <a:t>Aboelseod</a:t>
            </a:r>
            <a:endParaRPr lang="en-US" sz="18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0" y="842963"/>
            <a:ext cx="5589000" cy="5184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4" cstate="screen">
              <a:alphaModFix amt="76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067317" y="2202144"/>
            <a:ext cx="3947985" cy="1661993"/>
          </a:xfrm>
          <a:prstGeom prst="rect">
            <a:avLst/>
          </a:prstGeom>
          <a:noFill/>
        </p:spPr>
        <p:txBody>
          <a:bodyPr wrap="square" rtlCol="0">
            <a:spAutoFit/>
          </a:bodyPr>
          <a:lstStyle/>
          <a:p>
            <a:r>
              <a:rPr lang="en-US" sz="3300" b="1" dirty="0">
                <a:solidFill>
                  <a:srgbClr val="8E5A6D"/>
                </a:solidFill>
                <a:latin typeface="Tajawal Medium" panose="00000600000000000000" pitchFamily="2" charset="-78"/>
                <a:cs typeface="Tajawal Medium" panose="00000600000000000000" pitchFamily="2" charset="-78"/>
              </a:rPr>
              <a:t>Fundamentals </a:t>
            </a:r>
            <a:r>
              <a:rPr lang="en-US" sz="2700" b="1" dirty="0">
                <a:solidFill>
                  <a:srgbClr val="8E5A6D"/>
                </a:solidFill>
                <a:latin typeface="Tajawal Medium" panose="00000600000000000000" pitchFamily="2" charset="-78"/>
                <a:cs typeface="Tajawal Medium" panose="00000600000000000000" pitchFamily="2" charset="-78"/>
              </a:rPr>
              <a:t>of</a:t>
            </a:r>
            <a:r>
              <a:rPr lang="en-US" sz="3300" b="1" dirty="0">
                <a:solidFill>
                  <a:srgbClr val="8E5A6D"/>
                </a:solidFill>
                <a:latin typeface="Tajawal Medium" panose="00000600000000000000" pitchFamily="2" charset="-78"/>
                <a:cs typeface="Tajawal Medium" panose="00000600000000000000" pitchFamily="2" charset="-78"/>
              </a:rPr>
              <a:t> </a:t>
            </a:r>
          </a:p>
          <a:p>
            <a:r>
              <a:rPr lang="en-US" sz="3600" b="1" dirty="0">
                <a:solidFill>
                  <a:srgbClr val="8E5A6D"/>
                </a:solidFill>
                <a:latin typeface="Tajawal Medium" panose="00000600000000000000" pitchFamily="2" charset="-78"/>
                <a:cs typeface="Tajawal Medium" panose="00000600000000000000" pitchFamily="2" charset="-78"/>
              </a:rPr>
              <a:t>Organizational </a:t>
            </a:r>
          </a:p>
          <a:p>
            <a:r>
              <a:rPr lang="en-US" sz="33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945843" y="5389564"/>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100" b="1" dirty="0">
                <a:solidFill>
                  <a:srgbClr val="2D3956"/>
                </a:solidFill>
                <a:latin typeface="Tajawal Medium" panose="00000600000000000000" pitchFamily="2" charset="-78"/>
                <a:cs typeface="Tajawal Medium" panose="00000600000000000000" pitchFamily="2" charset="-78"/>
              </a:rPr>
              <a:t>Lecture  # 5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857782" y="513028"/>
            <a:ext cx="2157521" cy="190824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527551" y="4449379"/>
            <a:ext cx="3274443" cy="215035"/>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sp>
        <p:nvSpPr>
          <p:cNvPr id="29" name="Right Triangle 28">
            <a:extLst>
              <a:ext uri="{FF2B5EF4-FFF2-40B4-BE49-F238E27FC236}">
                <a16:creationId xmlns:a16="http://schemas.microsoft.com/office/drawing/2014/main" id="{BB8EAA74-C5DA-C10D-66E7-603034FB0A86}"/>
              </a:ext>
            </a:extLst>
          </p:cNvPr>
          <p:cNvSpPr/>
          <p:nvPr/>
        </p:nvSpPr>
        <p:spPr>
          <a:xfrm>
            <a:off x="36612" y="2174778"/>
            <a:ext cx="1563588" cy="3857625"/>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235259" y="1136494"/>
            <a:ext cx="1843242" cy="503156"/>
          </a:xfrm>
          <a:prstGeom prst="rect">
            <a:avLst/>
          </a:prstGeom>
        </p:spPr>
      </p:pic>
      <p:sp>
        <p:nvSpPr>
          <p:cNvPr id="19" name="TextBox 18">
            <a:extLst>
              <a:ext uri="{FF2B5EF4-FFF2-40B4-BE49-F238E27FC236}">
                <a16:creationId xmlns:a16="http://schemas.microsoft.com/office/drawing/2014/main" id="{1FB48B91-9794-4A4E-87BF-B0E4722E5CB0}"/>
              </a:ext>
            </a:extLst>
          </p:cNvPr>
          <p:cNvSpPr txBox="1"/>
          <p:nvPr/>
        </p:nvSpPr>
        <p:spPr>
          <a:xfrm>
            <a:off x="5105400" y="1978223"/>
            <a:ext cx="1485883" cy="307777"/>
          </a:xfrm>
          <a:prstGeom prst="rect">
            <a:avLst/>
          </a:prstGeom>
          <a:noFill/>
        </p:spPr>
        <p:txBody>
          <a:bodyPr wrap="square" rtlCol="0">
            <a:spAutoFit/>
          </a:bodyPr>
          <a:lstStyle/>
          <a:p>
            <a:r>
              <a:rPr lang="en-US" b="1" dirty="0"/>
              <a:t>MGM332</a:t>
            </a:r>
          </a:p>
        </p:txBody>
      </p:sp>
    </p:spTree>
    <p:extLst>
      <p:ext uri="{BB962C8B-B14F-4D97-AF65-F5344CB8AC3E}">
        <p14:creationId xmlns:p14="http://schemas.microsoft.com/office/powerpoint/2010/main" val="217027956"/>
      </p:ext>
    </p:extLst>
  </p:cSld>
  <p:clrMapOvr>
    <a:masterClrMapping/>
  </p:clrMapOvr>
  <mc:AlternateContent xmlns:mc="http://schemas.openxmlformats.org/markup-compatibility/2006" xmlns:p14="http://schemas.microsoft.com/office/powerpoint/2010/main">
    <mc:Choice Requires="p14">
      <p:transition spd="slow" p14:dur="2000" advTm="13886"/>
    </mc:Choice>
    <mc:Fallback xmlns="">
      <p:transition spd="slow" advTm="138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9"/>
        <p:cNvGrpSpPr/>
        <p:nvPr/>
      </p:nvGrpSpPr>
      <p:grpSpPr>
        <a:xfrm>
          <a:off x="0" y="0"/>
          <a:ext cx="0" cy="0"/>
          <a:chOff x="0" y="0"/>
          <a:chExt cx="0" cy="0"/>
        </a:xfrm>
      </p:grpSpPr>
      <p:sp>
        <p:nvSpPr>
          <p:cNvPr id="30" name="Shape 30"/>
          <p:cNvSpPr txBox="1"/>
          <p:nvPr/>
        </p:nvSpPr>
        <p:spPr>
          <a:xfrm>
            <a:off x="0" y="0"/>
            <a:ext cx="9144000" cy="6858000"/>
          </a:xfrm>
          <a:prstGeom prst="rect">
            <a:avLst/>
          </a:prstGeom>
          <a:solidFill>
            <a:srgbClr val="CC6600"/>
          </a:solidFill>
          <a:ln>
            <a:noFill/>
          </a:ln>
        </p:spPr>
        <p:txBody>
          <a:bodyPr lIns="91425" tIns="45700" rIns="91425" bIns="45700" anchor="ctr" anchorCtr="0">
            <a:noAutofit/>
          </a:bodyPr>
          <a:lstStyle/>
          <a:p>
            <a:pPr marL="0" marR="0" lvl="0" indent="0" algn="l" rtl="0">
              <a:lnSpc>
                <a:spcPct val="100000"/>
              </a:lnSpc>
              <a:spcBef>
                <a:spcPts val="0"/>
              </a:spcBef>
              <a:spcAft>
                <a:spcPts val="0"/>
              </a:spcAft>
              <a:buNone/>
            </a:pPr>
            <a:endParaRPr sz="1800" b="0" i="0" u="none" strike="noStrike" cap="none" baseline="0">
              <a:solidFill>
                <a:schemeClr val="dk1"/>
              </a:solidFill>
              <a:latin typeface="Arial"/>
              <a:ea typeface="Arial"/>
              <a:cs typeface="Arial"/>
              <a:sym typeface="Arial"/>
            </a:endParaRPr>
          </a:p>
        </p:txBody>
      </p:sp>
      <p:sp>
        <p:nvSpPr>
          <p:cNvPr id="31" name="Shape 31"/>
          <p:cNvSpPr txBox="1">
            <a:spLocks noGrp="1"/>
          </p:cNvSpPr>
          <p:nvPr>
            <p:ph type="ctrTitle"/>
          </p:nvPr>
        </p:nvSpPr>
        <p:spPr>
          <a:xfrm>
            <a:off x="0" y="1022350"/>
            <a:ext cx="9144000" cy="1900237"/>
          </a:xfrm>
          <a:prstGeom prst="rect">
            <a:avLst/>
          </a:prstGeom>
          <a:solidFill>
            <a:srgbClr val="4597A0"/>
          </a:solidFill>
          <a:ln>
            <a:noFill/>
          </a:ln>
        </p:spPr>
        <p:txBody>
          <a:bodyPr lIns="475487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2800" b="1" i="0" u="none" strike="noStrike" cap="none" baseline="0">
                <a:solidFill>
                  <a:schemeClr val="lt1"/>
                </a:solidFill>
                <a:latin typeface="Arial"/>
                <a:ea typeface="Arial"/>
                <a:cs typeface="Arial"/>
                <a:sym typeface="Arial"/>
              </a:rPr>
              <a:t>Shockley-Zalabak, </a:t>
            </a:r>
            <a:br>
              <a:rPr lang="en-US" sz="2800" b="1" i="0" u="none" strike="noStrike" cap="none" baseline="0">
                <a:solidFill>
                  <a:schemeClr val="lt1"/>
                </a:solidFill>
                <a:latin typeface="Arial"/>
                <a:ea typeface="Arial"/>
                <a:cs typeface="Arial"/>
                <a:sym typeface="Arial"/>
              </a:rPr>
            </a:br>
            <a:r>
              <a:rPr lang="en-US" sz="2800" b="1" i="0" u="none" strike="noStrike" cap="none" baseline="0">
                <a:solidFill>
                  <a:schemeClr val="lt1"/>
                </a:solidFill>
                <a:latin typeface="Arial"/>
                <a:ea typeface="Arial"/>
                <a:cs typeface="Arial"/>
                <a:sym typeface="Arial"/>
              </a:rPr>
              <a:t>9e Update</a:t>
            </a:r>
            <a:br>
              <a:rPr lang="en-US" sz="3000" b="1" i="0" u="none" strike="noStrike" cap="none" baseline="0">
                <a:solidFill>
                  <a:schemeClr val="lt1"/>
                </a:solidFill>
                <a:latin typeface="Arial"/>
                <a:ea typeface="Arial"/>
                <a:cs typeface="Arial"/>
                <a:sym typeface="Arial"/>
              </a:rPr>
            </a:br>
            <a:r>
              <a:rPr lang="en-US" sz="3000" b="1" i="0" u="none" strike="noStrike" cap="none" baseline="0">
                <a:solidFill>
                  <a:schemeClr val="lt1"/>
                </a:solidFill>
                <a:latin typeface="Arial"/>
                <a:ea typeface="Arial"/>
                <a:cs typeface="Arial"/>
                <a:sym typeface="Arial"/>
              </a:rPr>
              <a:t> </a:t>
            </a:r>
            <a:r>
              <a:rPr lang="en-US" sz="1800" b="1" i="0" u="none" strike="noStrike" cap="none" baseline="0">
                <a:solidFill>
                  <a:schemeClr val="lt1"/>
                </a:solidFill>
                <a:latin typeface="Arial"/>
                <a:ea typeface="Arial"/>
                <a:cs typeface="Arial"/>
                <a:sym typeface="Arial"/>
              </a:rPr>
              <a:t>Pamela S. Shockley-Zalabak</a:t>
            </a:r>
            <a:br>
              <a:rPr lang="en-US" sz="1800" b="1" i="0" u="none" strike="noStrike" cap="none" baseline="0">
                <a:solidFill>
                  <a:schemeClr val="lt1"/>
                </a:solidFill>
                <a:latin typeface="Arial"/>
                <a:ea typeface="Arial"/>
                <a:cs typeface="Arial"/>
                <a:sym typeface="Arial"/>
              </a:rPr>
            </a:br>
            <a:endParaRPr lang="en-US" sz="1800" b="1" i="0" u="none" strike="noStrike" cap="none" baseline="0">
              <a:solidFill>
                <a:schemeClr val="lt1"/>
              </a:solidFill>
              <a:latin typeface="Arial"/>
              <a:ea typeface="Arial"/>
              <a:cs typeface="Arial"/>
              <a:sym typeface="Arial"/>
            </a:endParaRPr>
          </a:p>
        </p:txBody>
      </p:sp>
      <p:sp>
        <p:nvSpPr>
          <p:cNvPr id="33" name="Shape 33"/>
          <p:cNvSpPr txBox="1">
            <a:spLocks noGrp="1"/>
          </p:cNvSpPr>
          <p:nvPr>
            <p:ph type="subTitle" idx="1"/>
          </p:nvPr>
        </p:nvSpPr>
        <p:spPr>
          <a:xfrm>
            <a:off x="4640262" y="3073400"/>
            <a:ext cx="4503736" cy="2427287"/>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lt1"/>
              </a:buClr>
              <a:buSzPct val="25000"/>
              <a:buFont typeface="Arial"/>
              <a:buNone/>
            </a:pPr>
            <a:r>
              <a:rPr lang="en-US" sz="3200" b="1" i="0" u="none" strike="noStrike" cap="none" baseline="0" dirty="0">
                <a:solidFill>
                  <a:schemeClr val="lt1"/>
                </a:solidFill>
                <a:latin typeface="Arial"/>
                <a:ea typeface="Arial"/>
                <a:cs typeface="Arial"/>
                <a:sym typeface="Arial"/>
              </a:rPr>
              <a:t>Chapter 5</a:t>
            </a:r>
          </a:p>
          <a:p>
            <a:pPr marL="0" marR="0" lvl="0" indent="0" algn="l" rtl="0">
              <a:lnSpc>
                <a:spcPct val="100000"/>
              </a:lnSpc>
              <a:spcBef>
                <a:spcPts val="480"/>
              </a:spcBef>
              <a:spcAft>
                <a:spcPts val="0"/>
              </a:spcAft>
              <a:buClr>
                <a:schemeClr val="lt1"/>
              </a:buClr>
              <a:buSzPct val="25000"/>
              <a:buFont typeface="Arial"/>
              <a:buNone/>
            </a:pPr>
            <a:r>
              <a:rPr lang="en-US" sz="2400" b="1" i="0" u="none" strike="noStrike" cap="none" baseline="0" dirty="0">
                <a:solidFill>
                  <a:schemeClr val="lt1"/>
                </a:solidFill>
                <a:latin typeface="Arial"/>
                <a:ea typeface="Arial"/>
                <a:cs typeface="Arial"/>
                <a:sym typeface="Arial"/>
              </a:rPr>
              <a:t>Individuals in Organizations</a:t>
            </a:r>
          </a:p>
        </p:txBody>
      </p:sp>
      <p:pic>
        <p:nvPicPr>
          <p:cNvPr id="34" name="Shape 3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rot="-240000">
            <a:off x="517525" y="604836"/>
            <a:ext cx="3681411" cy="4598986"/>
          </a:xfrm>
          <a:prstGeom prst="rect">
            <a:avLst/>
          </a:prstGeom>
          <a:noFill/>
          <a:ln w="57150" cap="flat">
            <a:solidFill>
              <a:srgbClr val="FFFFFF"/>
            </a:solidFill>
            <a:prstDash val="solid"/>
            <a:miter/>
            <a:headEnd type="none" w="med" len="med"/>
            <a:tailEnd type="none" w="med" len="med"/>
          </a:ln>
        </p:spPr>
      </p:pic>
      <p:pic>
        <p:nvPicPr>
          <p:cNvPr id="35" name="Shape 35"/>
          <p:cNvPicPr preferRelativeResize="0"/>
          <p:nvPr/>
        </p:nvPicPr>
        <p:blipFill rotWithShape="1">
          <a:blip r:embed="rId4">
            <a:alphaModFix/>
          </a:blip>
          <a:srcRect/>
          <a:stretch/>
        </p:blipFill>
        <p:spPr>
          <a:xfrm>
            <a:off x="1073150" y="933450"/>
            <a:ext cx="2743199" cy="3876675"/>
          </a:xfrm>
          <a:prstGeom prst="rect">
            <a:avLst/>
          </a:prstGeom>
          <a:noFill/>
          <a:ln>
            <a:noFill/>
          </a:ln>
        </p:spPr>
      </p:pic>
      <p:pic>
        <p:nvPicPr>
          <p:cNvPr id="36" name="Shape 3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92100" y="388937"/>
            <a:ext cx="4300536" cy="5629275"/>
          </a:xfrm>
          <a:prstGeom prst="rect">
            <a:avLst/>
          </a:prstGeom>
          <a:noFill/>
          <a:ln>
            <a:noFill/>
          </a:ln>
        </p:spPr>
      </p:pic>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58AFC17-CE48-4B47-A2D9-0164D97E4695}"/>
              </a:ext>
            </a:extLst>
          </p:cNvPr>
          <p:cNvPicPr>
            <a:picLocks noChangeAspect="1"/>
          </p:cNvPicPr>
          <p:nvPr/>
        </p:nvPicPr>
        <p:blipFill>
          <a:blip r:embed="rId3"/>
          <a:stretch>
            <a:fillRect/>
          </a:stretch>
        </p:blipFill>
        <p:spPr>
          <a:xfrm>
            <a:off x="1752600" y="990600"/>
            <a:ext cx="6299200" cy="6299200"/>
          </a:xfrm>
          <a:prstGeom prst="rect">
            <a:avLst/>
          </a:prstGeom>
        </p:spPr>
      </p:pic>
      <p:sp>
        <p:nvSpPr>
          <p:cNvPr id="9" name="TextBox 8">
            <a:extLst>
              <a:ext uri="{FF2B5EF4-FFF2-40B4-BE49-F238E27FC236}">
                <a16:creationId xmlns:a16="http://schemas.microsoft.com/office/drawing/2014/main" id="{B4957BCD-6D8E-0046-AE4E-4529CFE0D57D}"/>
              </a:ext>
            </a:extLst>
          </p:cNvPr>
          <p:cNvSpPr txBox="1"/>
          <p:nvPr/>
        </p:nvSpPr>
        <p:spPr>
          <a:xfrm>
            <a:off x="1905000" y="467380"/>
            <a:ext cx="6870700" cy="523220"/>
          </a:xfrm>
          <a:prstGeom prst="rect">
            <a:avLst/>
          </a:prstGeom>
          <a:noFill/>
        </p:spPr>
        <p:txBody>
          <a:bodyPr wrap="square" rtlCol="0">
            <a:spAutoFit/>
          </a:bodyPr>
          <a:lstStyle/>
          <a:p>
            <a:r>
              <a:rPr lang="en-US" sz="2800" b="1" dirty="0">
                <a:solidFill>
                  <a:srgbClr val="009999"/>
                </a:solidFill>
              </a:rPr>
              <a:t>Why We Are So Different Personality ? </a:t>
            </a:r>
          </a:p>
        </p:txBody>
      </p:sp>
    </p:spTree>
    <p:extLst>
      <p:ext uri="{BB962C8B-B14F-4D97-AF65-F5344CB8AC3E}">
        <p14:creationId xmlns:p14="http://schemas.microsoft.com/office/powerpoint/2010/main" val="7070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199366-A2D0-5F46-8063-649DB7F96C77}"/>
              </a:ext>
            </a:extLst>
          </p:cNvPr>
          <p:cNvPicPr>
            <a:picLocks noChangeAspect="1"/>
          </p:cNvPicPr>
          <p:nvPr/>
        </p:nvPicPr>
        <p:blipFill>
          <a:blip r:embed="rId3"/>
          <a:stretch>
            <a:fillRect/>
          </a:stretch>
        </p:blipFill>
        <p:spPr>
          <a:xfrm>
            <a:off x="2209800" y="1371600"/>
            <a:ext cx="5638800" cy="5142844"/>
          </a:xfrm>
          <a:prstGeom prst="rect">
            <a:avLst/>
          </a:prstGeom>
        </p:spPr>
      </p:pic>
      <p:sp>
        <p:nvSpPr>
          <p:cNvPr id="6" name="Rectangle 5">
            <a:extLst>
              <a:ext uri="{FF2B5EF4-FFF2-40B4-BE49-F238E27FC236}">
                <a16:creationId xmlns:a16="http://schemas.microsoft.com/office/drawing/2014/main" id="{86439206-E231-EC4C-8F4C-B0A6EC294C16}"/>
              </a:ext>
            </a:extLst>
          </p:cNvPr>
          <p:cNvSpPr/>
          <p:nvPr/>
        </p:nvSpPr>
        <p:spPr>
          <a:xfrm>
            <a:off x="1905000" y="457200"/>
            <a:ext cx="6872394" cy="523220"/>
          </a:xfrm>
          <a:prstGeom prst="rect">
            <a:avLst/>
          </a:prstGeom>
        </p:spPr>
        <p:txBody>
          <a:bodyPr wrap="none">
            <a:spAutoFit/>
          </a:bodyPr>
          <a:lstStyle/>
          <a:p>
            <a:r>
              <a:rPr lang="en-US" sz="2800" b="1" dirty="0">
                <a:solidFill>
                  <a:srgbClr val="009999"/>
                </a:solidFill>
              </a:rPr>
              <a:t>Why We Are So Different Personality ? </a:t>
            </a:r>
          </a:p>
        </p:txBody>
      </p:sp>
    </p:spTree>
    <p:extLst>
      <p:ext uri="{BB962C8B-B14F-4D97-AF65-F5344CB8AC3E}">
        <p14:creationId xmlns:p14="http://schemas.microsoft.com/office/powerpoint/2010/main" val="436266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0C25473-6AA5-F343-A7E3-63383CE68CE4}"/>
              </a:ext>
            </a:extLst>
          </p:cNvPr>
          <p:cNvSpPr/>
          <p:nvPr/>
        </p:nvSpPr>
        <p:spPr>
          <a:xfrm>
            <a:off x="990600" y="1371600"/>
            <a:ext cx="7772400" cy="5072351"/>
          </a:xfrm>
          <a:prstGeom prst="rect">
            <a:avLst/>
          </a:prstGeom>
        </p:spPr>
        <p:txBody>
          <a:bodyPr wrap="square">
            <a:spAutoFit/>
          </a:bodyPr>
          <a:lstStyle/>
          <a:p>
            <a:pPr>
              <a:lnSpc>
                <a:spcPts val="1200"/>
              </a:lnSpc>
            </a:pPr>
            <a:r>
              <a:rPr lang="en-US" sz="1000" b="1" spc="25" dirty="0">
                <a:solidFill>
                  <a:schemeClr val="tx1"/>
                </a:solidFill>
                <a:latin typeface="Helvetica" pitchFamily="2" charset="0"/>
                <a:ea typeface="Times New Roman" panose="02020603050405020304" pitchFamily="18" charset="0"/>
                <a:cs typeface="Times New Roman" panose="02020603050405020304" pitchFamily="18"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 </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ديف جرين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متحمسًا ، وكان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اليوم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أول يوم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قسم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الموارد البشرية في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كوربوريشن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إحدى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أشهر شركات التدريب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الإداري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الحصول على وظيفة مع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سهلا.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الحرم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الجامعي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حيث عقدوا منتدي التوظيف الخاص بهم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أجرى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عشرة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مرشحين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مقابلات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ar-SA" b="1" dirty="0">
                <a:solidFill>
                  <a:schemeClr val="tx1"/>
                </a:solidFill>
                <a:latin typeface="Helvetica" pitchFamily="2" charset="0"/>
                <a:ea typeface="Times New Roman" panose="02020603050405020304" pitchFamily="18" charset="0"/>
                <a:cs typeface="Times New Roman" panose="02020603050405020304" pitchFamily="18" charset="0"/>
              </a:rPr>
              <a:t>مسئول توظيف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لديها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أكثر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200 مرشح للوظيفه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الاختيار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بينها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p>
          <a:p>
            <a:pPr algn="just" rtl="1">
              <a:lnSpc>
                <a:spcPts val="2100"/>
              </a:lnSpc>
            </a:pPr>
            <a:endPar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عرف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ديف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شهادته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الاتصال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التنظيمي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اختيارًا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جيدًا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ذلك</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منصب</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مسئول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تدريب</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قسم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الموارد البشرية كان مثاليًا ، وكان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سالي</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جونسون</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أحد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أفضل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المدربين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بالطبع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ar-SA"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ولكنه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يزال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قلقًا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بشأن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توقعه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بالضبط</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إذا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كذلك كان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جاهزًا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حقًا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مهمة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ديف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الأولية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ثلاثة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باحثين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ذوي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خبرة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بالإضافة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المدربين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لتحديد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المواد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اللازمة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لبرنامج</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تدريبي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جديد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كانت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تطورها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تساءل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ديف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استقباله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لقد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عملوا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مع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لعدة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سنوات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وعملوا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لسالي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منذ</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أكثر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عامين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سيشعرون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انضمامه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إلى</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الفريق</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عندما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كان ديف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يستعد</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sz="2000"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لاجتماعه</a:t>
            </a:r>
            <a:r>
              <a:rPr lang="en-US" sz="20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000"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الأول</a:t>
            </a:r>
            <a:r>
              <a:rPr lang="en-US" sz="20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000"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مع</a:t>
            </a:r>
            <a:r>
              <a:rPr lang="en-US" sz="20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000"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سا</a:t>
            </a:r>
            <a:r>
              <a:rPr lang="en-US" sz="1800" b="1" dirty="0" err="1">
                <a:solidFill>
                  <a:srgbClr val="FF0000"/>
                </a:solidFill>
                <a:latin typeface="Times New Roman" panose="02020603050405020304" pitchFamily="18" charset="0"/>
                <a:ea typeface="Times New Roman" panose="02020603050405020304" pitchFamily="18" charset="0"/>
                <a:cs typeface="Arial" panose="020B0604020202020204" pitchFamily="34" charset="0"/>
              </a:rPr>
              <a:t>لي</a:t>
            </a: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والمجموعة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بدأ</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يفكر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p>
          <a:p>
            <a:pPr algn="just" rtl="1">
              <a:lnSpc>
                <a:spcPts val="2100"/>
              </a:lnSpc>
            </a:pP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ماذا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يقول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كيف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يصف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مهاراته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التقنيات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التي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يمكنه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استخدامها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فهم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أفضل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لتوقعاتهم</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ts val="2100"/>
              </a:lnSpc>
              <a:buFont typeface="Symbol" pitchFamily="2" charset="2"/>
              <a:buChar char=""/>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هي</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أهدافه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هذه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الوظيفة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a:t>
            </a:r>
          </a:p>
          <a:p>
            <a:pPr lvl="0" algn="just" rtl="1">
              <a:lnSpc>
                <a:spcPts val="2100"/>
              </a:lnSpc>
            </a:pP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ts val="2100"/>
              </a:lnSpc>
            </a:pP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صف</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تجربة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ديف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شركة</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a:solidFill>
                  <a:schemeClr val="tx1"/>
                </a:solidFill>
                <a:latin typeface="Helvetica" pitchFamily="2" charset="0"/>
                <a:ea typeface="Times New Roman" panose="02020603050405020304" pitchFamily="18" charset="0"/>
                <a:cs typeface="Times New Roman" panose="02020603050405020304" pitchFamily="18" charset="0"/>
              </a:rPr>
              <a:t>AMX</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حيث</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صلتها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بمحاولاتنا</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لتطوير</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كفاءات</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الاتصال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المطلوبه</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للعمل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مع</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المشرفين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والموظفين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والأقران</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في </a:t>
            </a:r>
            <a:r>
              <a:rPr lang="en-US" b="1" dirty="0" err="1">
                <a:solidFill>
                  <a:schemeClr val="tx1"/>
                </a:solidFill>
                <a:latin typeface="Times New Roman" panose="02020603050405020304" pitchFamily="18" charset="0"/>
                <a:ea typeface="Times New Roman" panose="02020603050405020304" pitchFamily="18" charset="0"/>
                <a:cs typeface="Arial" panose="020B0604020202020204" pitchFamily="34" charset="0"/>
              </a:rPr>
              <a:t>العمل</a:t>
            </a:r>
            <a:r>
              <a:rPr lang="en-US" b="1" dirty="0">
                <a:solidFill>
                  <a:schemeClr val="tx1"/>
                </a:solidFill>
                <a:latin typeface="Times New Roman" panose="02020603050405020304" pitchFamily="18" charset="0"/>
                <a:ea typeface="Times New Roman" panose="02020603050405020304" pitchFamily="18" charset="0"/>
                <a:cs typeface="Arial" panose="020B0604020202020204" pitchFamily="34" charset="0"/>
              </a:rPr>
              <a:t> </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C923CEEF-9C7E-724B-B3D7-DDDAB73F5801}"/>
              </a:ext>
            </a:extLst>
          </p:cNvPr>
          <p:cNvSpPr/>
          <p:nvPr/>
        </p:nvSpPr>
        <p:spPr>
          <a:xfrm>
            <a:off x="1779170" y="228600"/>
            <a:ext cx="5174751" cy="1138773"/>
          </a:xfrm>
          <a:prstGeom prst="rect">
            <a:avLst/>
          </a:prstGeom>
        </p:spPr>
        <p:txBody>
          <a:bodyPr wrap="none">
            <a:spAutoFit/>
          </a:bodyPr>
          <a:lstStyle/>
          <a:p>
            <a:pPr algn="r" rtl="1"/>
            <a:r>
              <a:rPr lang="en-US" sz="2400" b="1" dirty="0">
                <a:solidFill>
                  <a:srgbClr val="009999"/>
                </a:solidFill>
              </a:rPr>
              <a:t>DAVE GREEN’S FIRST REAL JOB</a:t>
            </a:r>
            <a:endParaRPr lang="ar-SA" sz="2400" b="1" dirty="0">
              <a:solidFill>
                <a:srgbClr val="009999"/>
              </a:solidFill>
            </a:endParaRPr>
          </a:p>
          <a:p>
            <a:pPr rtl="1"/>
            <a:r>
              <a:rPr lang="ar-SA" sz="1800" dirty="0"/>
              <a:t>   </a:t>
            </a:r>
            <a:r>
              <a:rPr lang="en-US" sz="1800" dirty="0"/>
              <a:t>  </a:t>
            </a:r>
            <a:r>
              <a:rPr lang="en-US" sz="1800" b="1" dirty="0">
                <a:solidFill>
                  <a:srgbClr val="009999"/>
                </a:solidFill>
              </a:rPr>
              <a:t>Text book 139 </a:t>
            </a:r>
          </a:p>
          <a:p>
            <a:pPr algn="r" rtl="1"/>
            <a:endParaRPr lang="en-US" sz="2400" b="1" dirty="0">
              <a:solidFill>
                <a:srgbClr val="009999"/>
              </a:solidFill>
            </a:endParaRPr>
          </a:p>
        </p:txBody>
      </p:sp>
      <p:sp>
        <p:nvSpPr>
          <p:cNvPr id="5" name="TextBox 4">
            <a:extLst>
              <a:ext uri="{FF2B5EF4-FFF2-40B4-BE49-F238E27FC236}">
                <a16:creationId xmlns:a16="http://schemas.microsoft.com/office/drawing/2014/main" id="{09887238-60FA-CA45-920F-04D940C30CB4}"/>
              </a:ext>
            </a:extLst>
          </p:cNvPr>
          <p:cNvSpPr txBox="1"/>
          <p:nvPr/>
        </p:nvSpPr>
        <p:spPr>
          <a:xfrm>
            <a:off x="4427806" y="152400"/>
            <a:ext cx="4343400" cy="954107"/>
          </a:xfrm>
          <a:prstGeom prst="rect">
            <a:avLst/>
          </a:prstGeom>
          <a:noFill/>
        </p:spPr>
        <p:txBody>
          <a:bodyPr wrap="square" rtlCol="0">
            <a:spAutoFit/>
          </a:bodyPr>
          <a:lstStyle/>
          <a:p>
            <a:pPr marR="0" algn="r" rtl="1">
              <a:lnSpc>
                <a:spcPct val="100000"/>
              </a:lnSpc>
              <a:spcBef>
                <a:spcPts val="0"/>
              </a:spcBef>
              <a:spcAft>
                <a:spcPts val="0"/>
              </a:spcAft>
              <a:buNone/>
            </a:pPr>
            <a:r>
              <a:rPr lang="ar-SA" sz="2800" dirty="0"/>
              <a:t>  دراسة حالة</a:t>
            </a:r>
          </a:p>
          <a:p>
            <a:pPr marR="0" algn="r" rtl="1">
              <a:lnSpc>
                <a:spcPct val="100000"/>
              </a:lnSpc>
              <a:spcBef>
                <a:spcPts val="0"/>
              </a:spcBef>
              <a:spcAft>
                <a:spcPts val="0"/>
              </a:spcAft>
              <a:buNone/>
            </a:pPr>
            <a:r>
              <a:rPr lang="ar-SA" sz="2800" dirty="0"/>
              <a:t> </a:t>
            </a:r>
            <a:endParaRPr lang="en-US" sz="2800" dirty="0"/>
          </a:p>
        </p:txBody>
      </p:sp>
    </p:spTree>
    <p:extLst>
      <p:ext uri="{BB962C8B-B14F-4D97-AF65-F5344CB8AC3E}">
        <p14:creationId xmlns:p14="http://schemas.microsoft.com/office/powerpoint/2010/main" val="30997164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pic>
        <p:nvPicPr>
          <p:cNvPr id="5" name="Picture Placeholder 3">
            <a:extLst>
              <a:ext uri="{FF2B5EF4-FFF2-40B4-BE49-F238E27FC236}">
                <a16:creationId xmlns:a16="http://schemas.microsoft.com/office/drawing/2014/main" id="{81D59257-4D0F-6240-B96C-D6FBF12C64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482" y="-5884"/>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a:noFill/>
          <a:ln>
            <a:noFill/>
          </a:ln>
        </p:spPr>
      </p:pic>
      <p:sp>
        <p:nvSpPr>
          <p:cNvPr id="42" name="Shape 42"/>
          <p:cNvSpPr txBox="1">
            <a:spLocks noGrp="1"/>
          </p:cNvSpPr>
          <p:nvPr>
            <p:ph type="title"/>
          </p:nvPr>
        </p:nvSpPr>
        <p:spPr>
          <a:xfrm>
            <a:off x="1896223" y="384642"/>
            <a:ext cx="8229600" cy="1143000"/>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Learning Objectives </a:t>
            </a:r>
            <a:r>
              <a:rPr lang="en-US" sz="2400" b="1" i="0" u="none" strike="noStrike" cap="none" baseline="0" dirty="0">
                <a:solidFill>
                  <a:srgbClr val="009999"/>
                </a:solidFill>
                <a:latin typeface="Arial"/>
                <a:ea typeface="Arial"/>
                <a:cs typeface="Arial"/>
                <a:sym typeface="Arial"/>
              </a:rPr>
              <a:t>(1 of 3)</a:t>
            </a:r>
          </a:p>
        </p:txBody>
      </p:sp>
      <p:sp>
        <p:nvSpPr>
          <p:cNvPr id="43" name="Shape 43"/>
          <p:cNvSpPr txBox="1">
            <a:spLocks noGrp="1"/>
          </p:cNvSpPr>
          <p:nvPr>
            <p:ph type="body" idx="1"/>
          </p:nvPr>
        </p:nvSpPr>
        <p:spPr>
          <a:xfrm>
            <a:off x="663576" y="990600"/>
            <a:ext cx="8709024" cy="5324474"/>
          </a:xfrm>
          <a:prstGeom prst="rect">
            <a:avLst/>
          </a:prstGeom>
          <a:noFill/>
          <a:ln>
            <a:noFill/>
          </a:ln>
        </p:spPr>
        <p:txBody>
          <a:bodyPr lIns="91425" tIns="45700" rIns="91425" bIns="45700" anchor="t" anchorCtr="0">
            <a:noAutofit/>
          </a:bodyPr>
          <a:lstStyle/>
          <a:p>
            <a:pPr marL="0" marR="0" lvl="0" indent="0" algn="l" rtl="0">
              <a:lnSpc>
                <a:spcPct val="150000"/>
              </a:lnSpc>
              <a:spcBef>
                <a:spcPts val="0"/>
              </a:spcBef>
              <a:spcAft>
                <a:spcPts val="0"/>
              </a:spcAft>
              <a:buClr>
                <a:schemeClr val="dk1"/>
              </a:buClr>
              <a:buFont typeface="Arial"/>
              <a:buNone/>
            </a:pPr>
            <a:endParaRPr sz="2800" b="1" i="0" u="none" strike="noStrike" cap="none" baseline="0" dirty="0">
              <a:solidFill>
                <a:schemeClr val="dk1"/>
              </a:solidFill>
              <a:latin typeface="Arial"/>
              <a:ea typeface="Arial"/>
              <a:cs typeface="Arial"/>
              <a:sym typeface="Arial"/>
            </a:endParaRPr>
          </a:p>
          <a:p>
            <a:pPr marL="0" marR="0" lvl="0" indent="0" algn="l" rtl="0">
              <a:lnSpc>
                <a:spcPct val="150000"/>
              </a:lnSpc>
              <a:spcBef>
                <a:spcPts val="640"/>
              </a:spcBef>
              <a:spcAft>
                <a:spcPts val="0"/>
              </a:spcAft>
              <a:buClr>
                <a:schemeClr val="dk1"/>
              </a:buClr>
              <a:buSzPct val="25000"/>
              <a:buFont typeface="Arial"/>
              <a:buNone/>
            </a:pPr>
            <a:r>
              <a:rPr lang="en-US" sz="1600" b="1" i="0" u="none" strike="noStrike" cap="none" baseline="0" dirty="0">
                <a:solidFill>
                  <a:schemeClr val="dk1"/>
                </a:solidFill>
                <a:latin typeface="Arial"/>
                <a:ea typeface="Arial"/>
                <a:cs typeface="Arial"/>
                <a:sym typeface="Arial"/>
              </a:rPr>
              <a:t>5.1</a:t>
            </a:r>
            <a:r>
              <a:rPr lang="en-US" sz="1600" b="0" i="0" u="none" strike="noStrike" cap="none" baseline="0" dirty="0">
                <a:solidFill>
                  <a:schemeClr val="dk1"/>
                </a:solidFill>
                <a:latin typeface="Arial"/>
                <a:ea typeface="Arial"/>
                <a:cs typeface="Arial"/>
                <a:sym typeface="Arial"/>
              </a:rPr>
              <a:t> Describe diversity in the workforce</a:t>
            </a:r>
          </a:p>
          <a:p>
            <a:pPr marL="0" marR="0" lvl="0" indent="0" algn="l" rtl="0">
              <a:lnSpc>
                <a:spcPct val="150000"/>
              </a:lnSpc>
              <a:spcBef>
                <a:spcPts val="640"/>
              </a:spcBef>
              <a:spcAft>
                <a:spcPts val="0"/>
              </a:spcAft>
              <a:buClr>
                <a:schemeClr val="dk1"/>
              </a:buClr>
              <a:buSzPct val="25000"/>
              <a:buFont typeface="Arial"/>
              <a:buNone/>
            </a:pPr>
            <a:r>
              <a:rPr lang="en-US" sz="1600" b="1" i="0" u="none" strike="noStrike" cap="none" baseline="0" dirty="0">
                <a:solidFill>
                  <a:schemeClr val="dk1"/>
                </a:solidFill>
                <a:latin typeface="Arial"/>
                <a:ea typeface="Arial"/>
                <a:cs typeface="Arial"/>
                <a:sym typeface="Arial"/>
              </a:rPr>
              <a:t>5.2</a:t>
            </a:r>
            <a:r>
              <a:rPr lang="en-US" sz="1600" b="0" i="0" u="none" strike="noStrike" cap="none" baseline="0" dirty="0">
                <a:solidFill>
                  <a:schemeClr val="dk1"/>
                </a:solidFill>
                <a:latin typeface="Arial"/>
                <a:ea typeface="Arial"/>
                <a:cs typeface="Arial"/>
                <a:sym typeface="Arial"/>
              </a:rPr>
              <a:t> Describe intrapersonal and interpersonal experiences of individuals in organizations</a:t>
            </a:r>
          </a:p>
          <a:p>
            <a:pPr marL="0" marR="0" lvl="0" indent="0" algn="l" rtl="0">
              <a:lnSpc>
                <a:spcPct val="150000"/>
              </a:lnSpc>
              <a:spcBef>
                <a:spcPts val="640"/>
              </a:spcBef>
              <a:spcAft>
                <a:spcPts val="0"/>
              </a:spcAft>
              <a:buClr>
                <a:schemeClr val="dk1"/>
              </a:buClr>
              <a:buSzPct val="25000"/>
              <a:buFont typeface="Arial"/>
              <a:buNone/>
            </a:pPr>
            <a:r>
              <a:rPr lang="en-US" sz="1600" b="1" i="0" u="none" strike="noStrike" cap="none" baseline="0" dirty="0">
                <a:solidFill>
                  <a:schemeClr val="dk1"/>
                </a:solidFill>
                <a:latin typeface="Arial"/>
                <a:ea typeface="Arial"/>
                <a:cs typeface="Arial"/>
                <a:sym typeface="Arial"/>
              </a:rPr>
              <a:t>5.3</a:t>
            </a:r>
            <a:r>
              <a:rPr lang="en-US" sz="1600" b="0" i="0" u="none" strike="noStrike" cap="none" baseline="0" dirty="0">
                <a:solidFill>
                  <a:schemeClr val="dk1"/>
                </a:solidFill>
                <a:latin typeface="Arial"/>
                <a:ea typeface="Arial"/>
                <a:cs typeface="Arial"/>
                <a:sym typeface="Arial"/>
              </a:rPr>
              <a:t> Identify personal needs in work settings</a:t>
            </a:r>
          </a:p>
          <a:p>
            <a:pPr marL="0" marR="0" lvl="0" indent="0" algn="l" rtl="0">
              <a:lnSpc>
                <a:spcPct val="150000"/>
              </a:lnSpc>
              <a:spcBef>
                <a:spcPts val="640"/>
              </a:spcBef>
              <a:spcAft>
                <a:spcPts val="0"/>
              </a:spcAft>
              <a:buClr>
                <a:schemeClr val="dk1"/>
              </a:buClr>
              <a:buSzPct val="25000"/>
              <a:buFont typeface="Arial"/>
              <a:buNone/>
            </a:pPr>
            <a:r>
              <a:rPr lang="en-US" sz="1600" b="1" i="0" u="none" strike="noStrike" cap="none" baseline="0" dirty="0">
                <a:solidFill>
                  <a:schemeClr val="dk1"/>
                </a:solidFill>
                <a:latin typeface="Arial"/>
                <a:ea typeface="Arial"/>
                <a:cs typeface="Arial"/>
                <a:sym typeface="Arial"/>
              </a:rPr>
              <a:t>5.4</a:t>
            </a:r>
            <a:r>
              <a:rPr lang="en-US" sz="1600" b="0" i="0" u="none" strike="noStrike" cap="none" baseline="0" dirty="0">
                <a:solidFill>
                  <a:schemeClr val="dk1"/>
                </a:solidFill>
                <a:latin typeface="Arial"/>
                <a:ea typeface="Arial"/>
                <a:cs typeface="Arial"/>
                <a:sym typeface="Arial"/>
              </a:rPr>
              <a:t> Relate individual communication experiences to organizational identification, work performance, communication, and job satisfaction</a:t>
            </a:r>
          </a:p>
          <a:p>
            <a:pPr lvl="0" indent="-342900">
              <a:lnSpc>
                <a:spcPct val="150000"/>
              </a:lnSpc>
              <a:spcBef>
                <a:spcPts val="0"/>
              </a:spcBef>
              <a:buSzPct val="25000"/>
              <a:buNone/>
            </a:pPr>
            <a:r>
              <a:rPr lang="en-US" sz="1600" b="1" dirty="0">
                <a:solidFill>
                  <a:schemeClr val="dk1"/>
                </a:solidFill>
              </a:rPr>
              <a:t>5.5</a:t>
            </a:r>
            <a:r>
              <a:rPr lang="en-US" sz="1600" dirty="0">
                <a:solidFill>
                  <a:schemeClr val="dk1"/>
                </a:solidFill>
              </a:rPr>
              <a:t> </a:t>
            </a:r>
            <a:r>
              <a:rPr lang="en-US" dirty="0">
                <a:solidFill>
                  <a:schemeClr val="dk1"/>
                </a:solidFill>
              </a:rPr>
              <a:t>Express that interpersonal relationships are formed in organizations for work and social considerations</a:t>
            </a:r>
          </a:p>
          <a:p>
            <a:pPr lvl="0" indent="-342900">
              <a:lnSpc>
                <a:spcPct val="150000"/>
              </a:lnSpc>
              <a:buSzPct val="25000"/>
              <a:buNone/>
            </a:pPr>
            <a:r>
              <a:rPr lang="en-US" sz="1600" b="1" dirty="0">
                <a:solidFill>
                  <a:schemeClr val="dk1"/>
                </a:solidFill>
              </a:rPr>
              <a:t>5.6</a:t>
            </a:r>
            <a:r>
              <a:rPr lang="en-US" sz="1600" dirty="0">
                <a:solidFill>
                  <a:schemeClr val="dk1"/>
                </a:solidFill>
              </a:rPr>
              <a:t> Describe the importance of trust for interpersonal relationships</a:t>
            </a:r>
          </a:p>
          <a:p>
            <a:pPr lvl="0" indent="-342900">
              <a:lnSpc>
                <a:spcPct val="150000"/>
              </a:lnSpc>
              <a:buSzPct val="25000"/>
              <a:buNone/>
            </a:pPr>
            <a:r>
              <a:rPr lang="en-US" sz="1600" b="1" dirty="0">
                <a:solidFill>
                  <a:schemeClr val="dk1"/>
                </a:solidFill>
              </a:rPr>
              <a:t>5.7</a:t>
            </a:r>
            <a:r>
              <a:rPr lang="en-US" sz="1600" dirty="0">
                <a:solidFill>
                  <a:schemeClr val="dk1"/>
                </a:solidFill>
              </a:rPr>
              <a:t> Describe emotion in organizations</a:t>
            </a:r>
          </a:p>
          <a:p>
            <a:pPr marL="0" lvl="0" indent="0">
              <a:lnSpc>
                <a:spcPct val="150000"/>
              </a:lnSpc>
              <a:spcBef>
                <a:spcPts val="0"/>
              </a:spcBef>
              <a:buSzPct val="25000"/>
              <a:buNone/>
            </a:pPr>
            <a:r>
              <a:rPr lang="en-US" sz="1600" b="1" dirty="0">
                <a:solidFill>
                  <a:schemeClr val="dk1"/>
                </a:solidFill>
              </a:rPr>
              <a:t>5.8</a:t>
            </a:r>
            <a:r>
              <a:rPr lang="en-US" sz="1600" dirty="0">
                <a:solidFill>
                  <a:schemeClr val="dk1"/>
                </a:solidFill>
              </a:rPr>
              <a:t> Describe how technology is altering our relationships including Interpersonal ones</a:t>
            </a:r>
          </a:p>
          <a:p>
            <a:pPr marL="0" lvl="0" indent="0">
              <a:lnSpc>
                <a:spcPct val="150000"/>
              </a:lnSpc>
              <a:buSzPct val="25000"/>
              <a:buNone/>
            </a:pPr>
            <a:r>
              <a:rPr lang="en-US" sz="1600" b="1" dirty="0">
                <a:solidFill>
                  <a:schemeClr val="dk1"/>
                </a:solidFill>
              </a:rPr>
              <a:t>5.9</a:t>
            </a:r>
            <a:r>
              <a:rPr lang="en-US" sz="1600" dirty="0">
                <a:solidFill>
                  <a:schemeClr val="dk1"/>
                </a:solidFill>
              </a:rPr>
              <a:t> Relate valuing diversity to interpersonal effectiveness</a:t>
            </a:r>
          </a:p>
          <a:p>
            <a:pPr lvl="0" indent="-342900">
              <a:buSzPct val="25000"/>
              <a:buNone/>
            </a:pPr>
            <a:endParaRPr lang="en-US" sz="1600" dirty="0">
              <a:solidFill>
                <a:schemeClr val="dk1"/>
              </a:solidFill>
            </a:endParaRPr>
          </a:p>
          <a:p>
            <a:pPr marL="0" marR="0" lvl="0" indent="0" algn="l" rtl="0">
              <a:lnSpc>
                <a:spcPct val="100000"/>
              </a:lnSpc>
              <a:spcBef>
                <a:spcPts val="640"/>
              </a:spcBef>
              <a:spcAft>
                <a:spcPts val="0"/>
              </a:spcAft>
              <a:buClr>
                <a:schemeClr val="dk1"/>
              </a:buClr>
              <a:buSzPct val="25000"/>
              <a:buFont typeface="Arial"/>
              <a:buNone/>
            </a:pPr>
            <a:endParaRPr lang="en-US" sz="1600" b="0" i="0" u="none" strike="noStrike" cap="none" baseline="0" dirty="0">
              <a:solidFill>
                <a:schemeClr val="dk1"/>
              </a:solidFill>
              <a:latin typeface="Arial"/>
              <a:ea typeface="Arial"/>
              <a:cs typeface="Arial"/>
              <a:sym typeface="Arial"/>
            </a:endParaRPr>
          </a:p>
        </p:txBody>
      </p:sp>
      <p:sp>
        <p:nvSpPr>
          <p:cNvPr id="11" name="Rectangle 10">
            <a:extLst>
              <a:ext uri="{FF2B5EF4-FFF2-40B4-BE49-F238E27FC236}">
                <a16:creationId xmlns:a16="http://schemas.microsoft.com/office/drawing/2014/main" id="{7302F2B7-386F-6940-BDCC-D7C87D71C01C}"/>
              </a:ext>
            </a:extLst>
          </p:cNvPr>
          <p:cNvSpPr/>
          <p:nvPr/>
        </p:nvSpPr>
        <p:spPr>
          <a:xfrm>
            <a:off x="1970088" y="1233488"/>
            <a:ext cx="7173912" cy="13176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050" kern="0">
              <a:sym typeface="Arial"/>
              <a:rtl val="0"/>
            </a:endParaRPr>
          </a:p>
        </p:txBody>
      </p:sp>
      <p:pic>
        <p:nvPicPr>
          <p:cNvPr id="12" name="Picture 6">
            <a:extLst>
              <a:ext uri="{FF2B5EF4-FFF2-40B4-BE49-F238E27FC236}">
                <a16:creationId xmlns:a16="http://schemas.microsoft.com/office/drawing/2014/main" id="{D51E04AA-1B9A-614B-97B0-97B3DBE8F516}"/>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258762" y="623887"/>
            <a:ext cx="1527175" cy="135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aphic 7">
            <a:extLst>
              <a:ext uri="{FF2B5EF4-FFF2-40B4-BE49-F238E27FC236}">
                <a16:creationId xmlns:a16="http://schemas.microsoft.com/office/drawing/2014/main" id="{DC3E5A59-32D1-5943-88A1-F6D34E3DD76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09550" y="6172200"/>
            <a:ext cx="1625600" cy="444500"/>
          </a:xfrm>
          <a:prstGeom prst="rect">
            <a:avLst/>
          </a:prstGeom>
        </p:spPr>
      </p:pic>
      <p:pic>
        <p:nvPicPr>
          <p:cNvPr id="14" name="Graphic 8">
            <a:extLst>
              <a:ext uri="{FF2B5EF4-FFF2-40B4-BE49-F238E27FC236}">
                <a16:creationId xmlns:a16="http://schemas.microsoft.com/office/drawing/2014/main" id="{E0A99795-9335-294D-A4F5-01CC8B8447D3}"/>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734300" y="6278563"/>
            <a:ext cx="1409700" cy="231775"/>
          </a:xfrm>
          <a:prstGeom prst="rect">
            <a:avLst/>
          </a:prstGeom>
        </p:spPr>
      </p:pic>
      <p:pic>
        <p:nvPicPr>
          <p:cNvPr id="2" name="Describe diversity i.mp3">
            <a:hlinkClick r:id="" action="ppaction://media"/>
            <a:extLst>
              <a:ext uri="{FF2B5EF4-FFF2-40B4-BE49-F238E27FC236}">
                <a16:creationId xmlns:a16="http://schemas.microsoft.com/office/drawing/2014/main" id="{9D211147-EB8B-1542-B658-61ABCC5E0C9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649796" y="365885"/>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CB92B82-54E7-5B4D-A591-8A61BEB46D02}"/>
              </a:ext>
            </a:extLst>
          </p:cNvPr>
          <p:cNvPicPr>
            <a:picLocks noChangeAspect="1"/>
          </p:cNvPicPr>
          <p:nvPr/>
        </p:nvPicPr>
        <p:blipFill>
          <a:blip r:embed="rId3"/>
          <a:stretch>
            <a:fillRect/>
          </a:stretch>
        </p:blipFill>
        <p:spPr>
          <a:xfrm>
            <a:off x="3200400" y="0"/>
            <a:ext cx="5943600" cy="6794329"/>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6" name="Graphic 5">
            <a:extLst>
              <a:ext uri="{FF2B5EF4-FFF2-40B4-BE49-F238E27FC236}">
                <a16:creationId xmlns:a16="http://schemas.microsoft.com/office/drawing/2014/main" id="{22E4619E-6897-554D-B6BE-C6A19B3C7DE0}"/>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734263" y="6400800"/>
            <a:ext cx="1409737" cy="231925"/>
          </a:xfrm>
          <a:prstGeom prst="rect">
            <a:avLst/>
          </a:prstGeom>
        </p:spPr>
      </p:pic>
      <p:sp>
        <p:nvSpPr>
          <p:cNvPr id="2" name="Triangle 1">
            <a:extLst>
              <a:ext uri="{FF2B5EF4-FFF2-40B4-BE49-F238E27FC236}">
                <a16:creationId xmlns:a16="http://schemas.microsoft.com/office/drawing/2014/main" id="{F8B892E6-FFCB-4C49-953E-90CA2A26EAB1}"/>
              </a:ext>
            </a:extLst>
          </p:cNvPr>
          <p:cNvSpPr/>
          <p:nvPr/>
        </p:nvSpPr>
        <p:spPr>
          <a:xfrm rot="16200000">
            <a:off x="1828800" y="1104900"/>
            <a:ext cx="457200" cy="381000"/>
          </a:xfrm>
          <a:prstGeom prst="triangle">
            <a:avLst/>
          </a:prstGeom>
          <a:solidFill>
            <a:srgbClr val="8E5A6D"/>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76AE449-7BD1-714E-92E5-93013D552C1D}"/>
              </a:ext>
            </a:extLst>
          </p:cNvPr>
          <p:cNvSpPr/>
          <p:nvPr/>
        </p:nvSpPr>
        <p:spPr>
          <a:xfrm>
            <a:off x="152400" y="2489223"/>
            <a:ext cx="4572000" cy="1815882"/>
          </a:xfrm>
          <a:prstGeom prst="rect">
            <a:avLst/>
          </a:prstGeom>
        </p:spPr>
        <p:txBody>
          <a:bodyPr>
            <a:spAutoFit/>
          </a:bodyPr>
          <a:lstStyle/>
          <a:p>
            <a:pPr algn="just"/>
            <a:r>
              <a:rPr lang="en-US" sz="2800" b="1" dirty="0">
                <a:solidFill>
                  <a:srgbClr val="009999"/>
                </a:solidFill>
              </a:rPr>
              <a:t>Communication Experiences</a:t>
            </a:r>
          </a:p>
          <a:p>
            <a:pPr algn="just"/>
            <a:r>
              <a:rPr lang="en-US" sz="2800" b="1" dirty="0">
                <a:solidFill>
                  <a:srgbClr val="009999"/>
                </a:solidFill>
              </a:rPr>
              <a:t>Of individuals in</a:t>
            </a:r>
          </a:p>
          <a:p>
            <a:pPr algn="just"/>
            <a:r>
              <a:rPr lang="en-US" sz="2800" b="1" dirty="0">
                <a:solidFill>
                  <a:srgbClr val="009999"/>
                </a:solidFill>
              </a:rPr>
              <a:t>Organizations </a:t>
            </a:r>
          </a:p>
        </p:txBody>
      </p:sp>
    </p:spTree>
    <p:extLst>
      <p:ext uri="{BB962C8B-B14F-4D97-AF65-F5344CB8AC3E}">
        <p14:creationId xmlns:p14="http://schemas.microsoft.com/office/powerpoint/2010/main" val="1069702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Shape 111"/>
          <p:cNvSpPr txBox="1">
            <a:spLocks noGrp="1"/>
          </p:cNvSpPr>
          <p:nvPr>
            <p:ph type="title"/>
          </p:nvPr>
        </p:nvSpPr>
        <p:spPr>
          <a:xfrm>
            <a:off x="1905000" y="3048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5.3 The Intrapersonal Experience </a:t>
            </a:r>
            <a:r>
              <a:rPr lang="en-US" sz="1800" b="1" i="0" u="none" strike="noStrike" cap="none" baseline="0" dirty="0">
                <a:solidFill>
                  <a:srgbClr val="009999"/>
                </a:solidFill>
                <a:latin typeface="Arial"/>
                <a:ea typeface="Arial"/>
                <a:cs typeface="Arial"/>
                <a:sym typeface="Arial"/>
              </a:rPr>
              <a:t>(2 of 4)</a:t>
            </a:r>
          </a:p>
        </p:txBody>
      </p:sp>
      <p:sp>
        <p:nvSpPr>
          <p:cNvPr id="2" name="Rectangle 1">
            <a:extLst>
              <a:ext uri="{FF2B5EF4-FFF2-40B4-BE49-F238E27FC236}">
                <a16:creationId xmlns:a16="http://schemas.microsoft.com/office/drawing/2014/main" id="{5FB1499E-A627-A54D-B8A4-E23B2D1F87C9}"/>
              </a:ext>
            </a:extLst>
          </p:cNvPr>
          <p:cNvSpPr/>
          <p:nvPr/>
        </p:nvSpPr>
        <p:spPr>
          <a:xfrm>
            <a:off x="430823" y="4191000"/>
            <a:ext cx="5486400" cy="2010807"/>
          </a:xfrm>
          <a:prstGeom prst="rect">
            <a:avLst/>
          </a:prstGeom>
        </p:spPr>
        <p:txBody>
          <a:bodyPr wrap="square">
            <a:spAutoFit/>
          </a:bodyPr>
          <a:lstStyle/>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600" dirty="0"/>
              <a:t>Point 2 – Communication apprehension</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Level of fear or anxiety </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Shyness</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Willingness to communicate</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Tolerance for disagreement </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Aggressiveness </a:t>
            </a:r>
          </a:p>
        </p:txBody>
      </p:sp>
      <p:sp>
        <p:nvSpPr>
          <p:cNvPr id="3" name="Rectangle 2">
            <a:extLst>
              <a:ext uri="{FF2B5EF4-FFF2-40B4-BE49-F238E27FC236}">
                <a16:creationId xmlns:a16="http://schemas.microsoft.com/office/drawing/2014/main" id="{CE09D1DB-3B13-4041-A074-C9FB78F75B7B}"/>
              </a:ext>
            </a:extLst>
          </p:cNvPr>
          <p:cNvSpPr/>
          <p:nvPr/>
        </p:nvSpPr>
        <p:spPr>
          <a:xfrm>
            <a:off x="2614246" y="4719107"/>
            <a:ext cx="4572000" cy="1384995"/>
          </a:xfrm>
          <a:prstGeom prst="rect">
            <a:avLst/>
          </a:prstGeom>
        </p:spPr>
        <p:txBody>
          <a:bodyPr>
            <a:spAutoFit/>
          </a:bodyPr>
          <a:lstStyle/>
          <a:p>
            <a:pPr algn="r" rtl="1"/>
            <a:r>
              <a:rPr lang="ar-SA" dirty="0"/>
              <a:t>- </a:t>
            </a:r>
            <a:r>
              <a:rPr lang="ar-SA" b="1" dirty="0"/>
              <a:t>مخاوف </a:t>
            </a:r>
            <a:r>
              <a:rPr lang="en-US" b="1" dirty="0"/>
              <a:t>التواصل</a:t>
            </a:r>
            <a:r>
              <a:rPr lang="ar-SA" b="1" dirty="0"/>
              <a:t> داخل المنظمات </a:t>
            </a:r>
            <a:endParaRPr lang="en-US" b="1" dirty="0"/>
          </a:p>
          <a:p>
            <a:pPr marL="285750" indent="-285750" algn="r" rtl="1">
              <a:buFont typeface="Arial" panose="020B0604020202020204" pitchFamily="34" charset="0"/>
              <a:buChar char="•"/>
            </a:pPr>
            <a:r>
              <a:rPr lang="en-US" dirty="0"/>
              <a:t>  مستوى الخوف أو القلق</a:t>
            </a:r>
          </a:p>
          <a:p>
            <a:pPr marL="285750" indent="-285750" algn="r" rtl="1">
              <a:buFont typeface="Arial" panose="020B0604020202020204" pitchFamily="34" charset="0"/>
              <a:buChar char="•"/>
            </a:pPr>
            <a:r>
              <a:rPr lang="en-US" dirty="0"/>
              <a:t>  الخجل</a:t>
            </a:r>
          </a:p>
          <a:p>
            <a:pPr marL="285750" indent="-285750" algn="r" rtl="1">
              <a:buFont typeface="Arial" panose="020B0604020202020204" pitchFamily="34" charset="0"/>
              <a:buChar char="•"/>
            </a:pPr>
            <a:r>
              <a:rPr lang="en-US" dirty="0"/>
              <a:t>  الاستعداد للتواصل</a:t>
            </a:r>
          </a:p>
          <a:p>
            <a:pPr marL="285750" indent="-285750" algn="r" rtl="1">
              <a:buFont typeface="Arial" panose="020B0604020202020204" pitchFamily="34" charset="0"/>
              <a:buChar char="•"/>
            </a:pPr>
            <a:r>
              <a:rPr lang="en-US" dirty="0"/>
              <a:t>  التسامح مع الخلاف</a:t>
            </a:r>
          </a:p>
          <a:p>
            <a:pPr marL="285750" indent="-285750" algn="r" rtl="1">
              <a:buFont typeface="Arial" panose="020B0604020202020204" pitchFamily="34" charset="0"/>
              <a:buChar char="•"/>
            </a:pPr>
            <a:r>
              <a:rPr lang="en-US" dirty="0"/>
              <a:t>  عدوانية</a:t>
            </a:r>
          </a:p>
        </p:txBody>
      </p:sp>
      <p:pic>
        <p:nvPicPr>
          <p:cNvPr id="8" name="Picture 7">
            <a:extLst>
              <a:ext uri="{FF2B5EF4-FFF2-40B4-BE49-F238E27FC236}">
                <a16:creationId xmlns:a16="http://schemas.microsoft.com/office/drawing/2014/main" id="{422AF2AF-FD6F-2A45-8E02-8E9630ABD03A}"/>
              </a:ext>
            </a:extLst>
          </p:cNvPr>
          <p:cNvPicPr>
            <a:picLocks noChangeAspect="1"/>
          </p:cNvPicPr>
          <p:nvPr/>
        </p:nvPicPr>
        <p:blipFill>
          <a:blip r:embed="rId3"/>
          <a:stretch>
            <a:fillRect/>
          </a:stretch>
        </p:blipFill>
        <p:spPr>
          <a:xfrm>
            <a:off x="4419600" y="1540726"/>
            <a:ext cx="3352800" cy="3192449"/>
          </a:xfrm>
          <a:prstGeom prst="rect">
            <a:avLst/>
          </a:prstGeom>
        </p:spPr>
      </p:pic>
      <p:sp>
        <p:nvSpPr>
          <p:cNvPr id="9" name="Rectangle 8">
            <a:extLst>
              <a:ext uri="{FF2B5EF4-FFF2-40B4-BE49-F238E27FC236}">
                <a16:creationId xmlns:a16="http://schemas.microsoft.com/office/drawing/2014/main" id="{2955593A-EAB1-1741-892D-9B8D28A190B5}"/>
              </a:ext>
            </a:extLst>
          </p:cNvPr>
          <p:cNvSpPr/>
          <p:nvPr/>
        </p:nvSpPr>
        <p:spPr>
          <a:xfrm>
            <a:off x="328246" y="2590800"/>
            <a:ext cx="4572000" cy="1487587"/>
          </a:xfrm>
          <a:prstGeom prst="rect">
            <a:avLst/>
          </a:prstGeom>
        </p:spPr>
        <p:txBody>
          <a:bodyPr>
            <a:spAutoFit/>
          </a:bodyPr>
          <a:lstStyle/>
          <a:p>
            <a:pPr lvl="0">
              <a:buSzPct val="25000"/>
            </a:pPr>
            <a:r>
              <a:rPr lang="en-US" sz="1200" b="1" dirty="0"/>
              <a:t>Predispositions for Organizational Communication Behaviors</a:t>
            </a:r>
          </a:p>
          <a:p>
            <a:pPr lvl="0">
              <a:buSzPct val="25000"/>
            </a:pPr>
            <a:endParaRPr lang="en-US" sz="1200" b="1" dirty="0"/>
          </a:p>
          <a:p>
            <a:pPr lvl="0">
              <a:buSzPct val="25000"/>
            </a:pPr>
            <a:r>
              <a:rPr lang="en-US" sz="1600" dirty="0"/>
              <a:t>Point 1 – Predispositions</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Intrapersonal organization experience</a:t>
            </a:r>
          </a:p>
          <a:p>
            <a:pPr marL="457200" lvl="1">
              <a:spcBef>
                <a:spcPts val="360"/>
              </a:spcBef>
              <a:buClr>
                <a:schemeClr val="dk1"/>
              </a:buClr>
              <a:buSzPct val="100000"/>
              <a:buFont typeface="Arial"/>
              <a:buChar char="•"/>
            </a:pPr>
            <a:r>
              <a:rPr lang="en-US" sz="1600" kern="1200" dirty="0">
                <a:solidFill>
                  <a:schemeClr val="dk1"/>
                </a:solidFill>
                <a:latin typeface="Arial" pitchFamily="34" charset="0"/>
                <a:ea typeface="Calibri"/>
                <a:cs typeface="Arial" pitchFamily="34" charset="0"/>
              </a:rPr>
              <a:t> Personal preferences </a:t>
            </a:r>
            <a:endParaRPr lang="ar-SA" sz="1600" kern="1200" dirty="0">
              <a:solidFill>
                <a:schemeClr val="dk1"/>
              </a:solidFill>
              <a:latin typeface="Arial" pitchFamily="34" charset="0"/>
              <a:ea typeface="Calibri"/>
              <a:cs typeface="Arial" pitchFamily="34" charset="0"/>
            </a:endParaRPr>
          </a:p>
        </p:txBody>
      </p:sp>
    </p:spTree>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A5A008E-558D-D040-938D-C806D315D4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2400" y="1676400"/>
            <a:ext cx="8839200" cy="4393392"/>
          </a:xfrm>
          <a:prstGeom prst="rect">
            <a:avLst/>
          </a:prstGeom>
          <a:ln>
            <a:noFill/>
          </a:ln>
          <a:effectLst>
            <a:outerShdw blurRad="292100" dist="139700" dir="2700000" algn="tl" rotWithShape="0">
              <a:srgbClr val="333333">
                <a:alpha val="65000"/>
              </a:srgbClr>
            </a:outerShdw>
          </a:effectLst>
        </p:spPr>
      </p:pic>
      <p:sp>
        <p:nvSpPr>
          <p:cNvPr id="11" name="Rectangle 10">
            <a:extLst>
              <a:ext uri="{FF2B5EF4-FFF2-40B4-BE49-F238E27FC236}">
                <a16:creationId xmlns:a16="http://schemas.microsoft.com/office/drawing/2014/main" id="{087ADBBC-2DBD-0540-B7B5-2435E4D29840}"/>
              </a:ext>
            </a:extLst>
          </p:cNvPr>
          <p:cNvSpPr/>
          <p:nvPr/>
        </p:nvSpPr>
        <p:spPr>
          <a:xfrm>
            <a:off x="1905000" y="304800"/>
            <a:ext cx="4799712" cy="523220"/>
          </a:xfrm>
          <a:prstGeom prst="rect">
            <a:avLst/>
          </a:prstGeom>
        </p:spPr>
        <p:txBody>
          <a:bodyPr wrap="none">
            <a:spAutoFit/>
          </a:bodyPr>
          <a:lstStyle/>
          <a:p>
            <a:pPr algn="just"/>
            <a:r>
              <a:rPr lang="en-US" sz="2800" b="1" dirty="0">
                <a:solidFill>
                  <a:srgbClr val="009999"/>
                </a:solidFill>
              </a:rPr>
              <a:t>Identifying Personal Needs</a:t>
            </a:r>
          </a:p>
        </p:txBody>
      </p:sp>
    </p:spTree>
    <p:extLst>
      <p:ext uri="{BB962C8B-B14F-4D97-AF65-F5344CB8AC3E}">
        <p14:creationId xmlns:p14="http://schemas.microsoft.com/office/powerpoint/2010/main" val="4028280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5723F0-F12D-5D4A-BCD8-49F5855B44C7}"/>
              </a:ext>
            </a:extLst>
          </p:cNvPr>
          <p:cNvSpPr>
            <a:spLocks noGrp="1"/>
          </p:cNvSpPr>
          <p:nvPr>
            <p:ph type="body" idx="1"/>
          </p:nvPr>
        </p:nvSpPr>
        <p:spPr/>
        <p:txBody>
          <a:bodyPr/>
          <a:lstStyle/>
          <a:p>
            <a:endParaRPr lang="en-US"/>
          </a:p>
        </p:txBody>
      </p:sp>
      <p:pic>
        <p:nvPicPr>
          <p:cNvPr id="4" name="Picture 3">
            <a:extLst>
              <a:ext uri="{FF2B5EF4-FFF2-40B4-BE49-F238E27FC236}">
                <a16:creationId xmlns:a16="http://schemas.microsoft.com/office/drawing/2014/main" id="{A3877F13-E719-214B-BB31-D6CA31EFB9FA}"/>
              </a:ext>
            </a:extLst>
          </p:cNvPr>
          <p:cNvPicPr>
            <a:picLocks noChangeAspect="1"/>
          </p:cNvPicPr>
          <p:nvPr/>
        </p:nvPicPr>
        <p:blipFill>
          <a:blip r:embed="rId3"/>
          <a:stretch>
            <a:fillRect/>
          </a:stretch>
        </p:blipFill>
        <p:spPr>
          <a:xfrm>
            <a:off x="0" y="0"/>
            <a:ext cx="9144000" cy="6858000"/>
          </a:xfrm>
          <a:prstGeom prst="rect">
            <a:avLst/>
          </a:prstGeom>
        </p:spPr>
      </p:pic>
      <p:pic>
        <p:nvPicPr>
          <p:cNvPr id="5" name="Graphic 7">
            <a:extLst>
              <a:ext uri="{FF2B5EF4-FFF2-40B4-BE49-F238E27FC236}">
                <a16:creationId xmlns:a16="http://schemas.microsoft.com/office/drawing/2014/main" id="{BF319592-E981-0B4B-87F1-D7E3CD5E11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76371" y="120860"/>
            <a:ext cx="1230044" cy="336340"/>
          </a:xfrm>
          <a:prstGeom prst="rect">
            <a:avLst/>
          </a:prstGeom>
        </p:spPr>
      </p:pic>
      <p:pic>
        <p:nvPicPr>
          <p:cNvPr id="6" name="Graphic 8">
            <a:extLst>
              <a:ext uri="{FF2B5EF4-FFF2-40B4-BE49-F238E27FC236}">
                <a16:creationId xmlns:a16="http://schemas.microsoft.com/office/drawing/2014/main" id="{75E8FAE9-2298-824C-B4FB-C62767C7222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72400" y="129423"/>
            <a:ext cx="1066679" cy="175377"/>
          </a:xfrm>
          <a:prstGeom prst="rect">
            <a:avLst/>
          </a:prstGeom>
        </p:spPr>
      </p:pic>
      <p:pic>
        <p:nvPicPr>
          <p:cNvPr id="2" name="Picture 1">
            <a:extLst>
              <a:ext uri="{FF2B5EF4-FFF2-40B4-BE49-F238E27FC236}">
                <a16:creationId xmlns:a16="http://schemas.microsoft.com/office/drawing/2014/main" id="{94610584-C719-564C-9B93-C60010B028B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67200" y="500975"/>
            <a:ext cx="907862" cy="10992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 name="TextBox 6">
            <a:extLst>
              <a:ext uri="{FF2B5EF4-FFF2-40B4-BE49-F238E27FC236}">
                <a16:creationId xmlns:a16="http://schemas.microsoft.com/office/drawing/2014/main" id="{8EE57435-827D-C04F-BF2B-7E6DBA7E6F0F}"/>
              </a:ext>
            </a:extLst>
          </p:cNvPr>
          <p:cNvSpPr txBox="1"/>
          <p:nvPr/>
        </p:nvSpPr>
        <p:spPr>
          <a:xfrm rot="16200000">
            <a:off x="6961257" y="3532257"/>
            <a:ext cx="3657599" cy="707886"/>
          </a:xfrm>
          <a:prstGeom prst="rect">
            <a:avLst/>
          </a:prstGeom>
          <a:noFill/>
        </p:spPr>
        <p:txBody>
          <a:bodyPr wrap="square" rtlCol="0">
            <a:spAutoFit/>
          </a:bodyPr>
          <a:lstStyle/>
          <a:p>
            <a:pPr marR="0" algn="r" rtl="1">
              <a:lnSpc>
                <a:spcPct val="100000"/>
              </a:lnSpc>
              <a:spcBef>
                <a:spcPts val="0"/>
              </a:spcBef>
              <a:spcAft>
                <a:spcPts val="0"/>
              </a:spcAft>
              <a:buNone/>
            </a:pPr>
            <a:r>
              <a:rPr lang="ar-SA" sz="4000" dirty="0"/>
              <a:t>بيئة العمل الصحية </a:t>
            </a:r>
            <a:endParaRPr lang="en-US" sz="4000" dirty="0"/>
          </a:p>
        </p:txBody>
      </p:sp>
      <p:sp>
        <p:nvSpPr>
          <p:cNvPr id="8" name="TextBox 7">
            <a:extLst>
              <a:ext uri="{FF2B5EF4-FFF2-40B4-BE49-F238E27FC236}">
                <a16:creationId xmlns:a16="http://schemas.microsoft.com/office/drawing/2014/main" id="{180A5C78-CC86-6746-8AD1-681F6CD20E22}"/>
              </a:ext>
            </a:extLst>
          </p:cNvPr>
          <p:cNvSpPr txBox="1"/>
          <p:nvPr/>
        </p:nvSpPr>
        <p:spPr>
          <a:xfrm rot="16200000">
            <a:off x="-750956" y="3494157"/>
            <a:ext cx="2057400" cy="707886"/>
          </a:xfrm>
          <a:prstGeom prst="rect">
            <a:avLst/>
          </a:prstGeom>
          <a:noFill/>
        </p:spPr>
        <p:txBody>
          <a:bodyPr wrap="square" rtlCol="0">
            <a:spAutoFit/>
          </a:bodyPr>
          <a:lstStyle/>
          <a:p>
            <a:pPr marR="0" algn="r" rtl="1">
              <a:lnSpc>
                <a:spcPct val="100000"/>
              </a:lnSpc>
              <a:spcBef>
                <a:spcPts val="0"/>
              </a:spcBef>
              <a:spcAft>
                <a:spcPts val="0"/>
              </a:spcAft>
              <a:buNone/>
            </a:pPr>
            <a:r>
              <a:rPr lang="ar-SA" sz="4000" dirty="0"/>
              <a:t>التحفيز </a:t>
            </a:r>
            <a:endParaRPr lang="en-US" sz="4000" dirty="0"/>
          </a:p>
        </p:txBody>
      </p:sp>
    </p:spTree>
    <p:extLst>
      <p:ext uri="{BB962C8B-B14F-4D97-AF65-F5344CB8AC3E}">
        <p14:creationId xmlns:p14="http://schemas.microsoft.com/office/powerpoint/2010/main" val="508481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2133600" y="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Introduction: Individuals </a:t>
            </a:r>
            <a:br>
              <a:rPr lang="en-US" sz="3200" b="1" i="0" u="none" strike="noStrike" cap="none" baseline="0" dirty="0">
                <a:solidFill>
                  <a:srgbClr val="009999"/>
                </a:solidFill>
                <a:latin typeface="Arial"/>
                <a:ea typeface="Arial"/>
                <a:cs typeface="Arial"/>
                <a:sym typeface="Arial"/>
              </a:rPr>
            </a:br>
            <a:r>
              <a:rPr lang="en-US" sz="3200" b="1" i="0" u="none" strike="noStrike" cap="none" baseline="0" dirty="0">
                <a:solidFill>
                  <a:srgbClr val="009999"/>
                </a:solidFill>
                <a:latin typeface="Arial"/>
                <a:ea typeface="Arial"/>
                <a:cs typeface="Arial"/>
                <a:sym typeface="Arial"/>
              </a:rPr>
              <a:t>in Organizations </a:t>
            </a:r>
          </a:p>
        </p:txBody>
      </p:sp>
      <p:sp>
        <p:nvSpPr>
          <p:cNvPr id="64" name="Shape 64"/>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5.1 Describe diversity in the workforce</a:t>
            </a:r>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title"/>
          </p:nvPr>
        </p:nvSpPr>
        <p:spPr>
          <a:xfrm>
            <a:off x="1905000" y="58847"/>
            <a:ext cx="8229600" cy="20685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5.1 Introduction: Individuals</a:t>
            </a:r>
            <a:br>
              <a:rPr lang="ar-SA"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in Organizations</a:t>
            </a:r>
          </a:p>
        </p:txBody>
      </p:sp>
      <p:pic>
        <p:nvPicPr>
          <p:cNvPr id="6" name="Picture 5">
            <a:extLst>
              <a:ext uri="{FF2B5EF4-FFF2-40B4-BE49-F238E27FC236}">
                <a16:creationId xmlns:a16="http://schemas.microsoft.com/office/drawing/2014/main" id="{0547D7C3-37ED-7F4C-81C8-25C0AEFCCE50}"/>
              </a:ext>
            </a:extLst>
          </p:cNvPr>
          <p:cNvPicPr>
            <a:picLocks noChangeAspect="1"/>
          </p:cNvPicPr>
          <p:nvPr/>
        </p:nvPicPr>
        <p:blipFill>
          <a:blip r:embed="rId3"/>
          <a:stretch>
            <a:fillRect/>
          </a:stretch>
        </p:blipFill>
        <p:spPr>
          <a:xfrm>
            <a:off x="3578909" y="3124200"/>
            <a:ext cx="5565091" cy="3577559"/>
          </a:xfrm>
          <a:prstGeom prst="rect">
            <a:avLst/>
          </a:prstGeom>
        </p:spPr>
      </p:pic>
      <p:sp>
        <p:nvSpPr>
          <p:cNvPr id="5" name="Rectangle 4">
            <a:extLst>
              <a:ext uri="{FF2B5EF4-FFF2-40B4-BE49-F238E27FC236}">
                <a16:creationId xmlns:a16="http://schemas.microsoft.com/office/drawing/2014/main" id="{5D633E42-FAF2-1144-BCD2-2AF2124E09AA}"/>
              </a:ext>
            </a:extLst>
          </p:cNvPr>
          <p:cNvSpPr/>
          <p:nvPr/>
        </p:nvSpPr>
        <p:spPr>
          <a:xfrm>
            <a:off x="381000" y="1828800"/>
            <a:ext cx="4572000" cy="4062651"/>
          </a:xfrm>
          <a:prstGeom prst="rect">
            <a:avLst/>
          </a:prstGeom>
        </p:spPr>
        <p:txBody>
          <a:bodyPr>
            <a:spAutoFit/>
          </a:bodyPr>
          <a:lstStyle/>
          <a:p>
            <a:r>
              <a:rPr lang="en-US" sz="2000" b="1" dirty="0"/>
              <a:t>What is diversity in the workforce?</a:t>
            </a:r>
          </a:p>
          <a:p>
            <a:endParaRPr lang="en-US" sz="1600" b="1" dirty="0"/>
          </a:p>
          <a:p>
            <a:pPr algn="just"/>
            <a:r>
              <a:rPr lang="en-US" sz="1600" dirty="0"/>
              <a:t>Workforce diversity is the collective mixture of employees' differences and similarities (including individual characteristics, values, beliefs, experiences, backgrounds, preferences and behaviors).</a:t>
            </a:r>
          </a:p>
          <a:p>
            <a:endParaRPr lang="en-US" sz="1600" dirty="0"/>
          </a:p>
          <a:p>
            <a:pPr marL="285750" indent="-285750">
              <a:buFont typeface="Arial" panose="020B0604020202020204" pitchFamily="34" charset="0"/>
              <a:buChar char="•"/>
            </a:pPr>
            <a:r>
              <a:rPr lang="en-US" sz="1600" dirty="0"/>
              <a:t>Cultural diversity</a:t>
            </a:r>
          </a:p>
          <a:p>
            <a:pPr marL="285750" indent="-285750">
              <a:buFont typeface="Arial" panose="020B0604020202020204" pitchFamily="34" charset="0"/>
              <a:buChar char="•"/>
            </a:pPr>
            <a:r>
              <a:rPr lang="en-US" sz="1600" dirty="0"/>
              <a:t>Age diversity</a:t>
            </a:r>
          </a:p>
          <a:p>
            <a:pPr marL="285750" indent="-285750">
              <a:buFont typeface="Arial" panose="020B0604020202020204" pitchFamily="34" charset="0"/>
              <a:buChar char="•"/>
            </a:pPr>
            <a:r>
              <a:rPr lang="en-US" sz="1600" dirty="0"/>
              <a:t>Racial diversity</a:t>
            </a:r>
          </a:p>
          <a:p>
            <a:pPr marL="285750" indent="-285750">
              <a:buFont typeface="Arial" panose="020B0604020202020204" pitchFamily="34" charset="0"/>
              <a:buChar char="•"/>
            </a:pPr>
            <a:r>
              <a:rPr lang="en-US" sz="1600" dirty="0"/>
              <a:t>Gender diversity</a:t>
            </a:r>
          </a:p>
          <a:p>
            <a:pPr marL="285750" indent="-285750">
              <a:buFont typeface="Arial" panose="020B0604020202020204" pitchFamily="34" charset="0"/>
              <a:buChar char="•"/>
            </a:pPr>
            <a:r>
              <a:rPr lang="en-US" sz="1600" dirty="0"/>
              <a:t>Gender l orientation.</a:t>
            </a:r>
          </a:p>
          <a:p>
            <a:pPr marL="285750" indent="-285750">
              <a:buFont typeface="Arial" panose="020B0604020202020204" pitchFamily="34" charset="0"/>
              <a:buChar char="•"/>
            </a:pPr>
            <a:r>
              <a:rPr lang="en-US" sz="1600" dirty="0"/>
              <a:t>Disability</a:t>
            </a:r>
          </a:p>
          <a:p>
            <a:pPr marL="285750" indent="-285750">
              <a:buFont typeface="Arial" panose="020B0604020202020204" pitchFamily="34" charset="0"/>
              <a:buChar char="•"/>
            </a:pPr>
            <a:r>
              <a:rPr lang="en-US" sz="1600" dirty="0"/>
              <a:t>Religious diversity</a:t>
            </a:r>
          </a:p>
          <a:p>
            <a:endParaRPr lang="en-US" dirty="0"/>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Shape 79"/>
          <p:cNvSpPr txBox="1">
            <a:spLocks noGrp="1"/>
          </p:cNvSpPr>
          <p:nvPr>
            <p:ph type="title"/>
          </p:nvPr>
        </p:nvSpPr>
        <p:spPr>
          <a:xfrm>
            <a:off x="914400" y="274637"/>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a:solidFill>
                  <a:srgbClr val="009999"/>
                </a:solidFill>
                <a:latin typeface="Arial"/>
                <a:ea typeface="Arial"/>
                <a:cs typeface="Arial"/>
                <a:sym typeface="Arial"/>
              </a:rPr>
              <a:t>Individuals In Organizations</a:t>
            </a:r>
          </a:p>
        </p:txBody>
      </p:sp>
      <p:sp>
        <p:nvSpPr>
          <p:cNvPr id="80" name="Shape 80"/>
          <p:cNvSpPr txBox="1">
            <a:spLocks noGrp="1"/>
          </p:cNvSpPr>
          <p:nvPr>
            <p:ph type="body" idx="1"/>
          </p:nvPr>
        </p:nvSpPr>
        <p:spPr>
          <a:xfrm>
            <a:off x="381000" y="114300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5.2 Describe intrapersonal and interpersonal experiences of individuals in organizations 	</a:t>
            </a:r>
          </a:p>
        </p:txBody>
      </p:sp>
      <p:pic>
        <p:nvPicPr>
          <p:cNvPr id="2" name="Picture 1">
            <a:extLst>
              <a:ext uri="{FF2B5EF4-FFF2-40B4-BE49-F238E27FC236}">
                <a16:creationId xmlns:a16="http://schemas.microsoft.com/office/drawing/2014/main" id="{D34ACA3F-8339-C34D-A77A-26EAE974891B}"/>
              </a:ext>
            </a:extLst>
          </p:cNvPr>
          <p:cNvPicPr>
            <a:picLocks noChangeAspect="1"/>
          </p:cNvPicPr>
          <p:nvPr/>
        </p:nvPicPr>
        <p:blipFill>
          <a:blip r:embed="rId3"/>
          <a:stretch>
            <a:fillRect/>
          </a:stretch>
        </p:blipFill>
        <p:spPr>
          <a:xfrm>
            <a:off x="2971800" y="2895600"/>
            <a:ext cx="4400014" cy="3962400"/>
          </a:xfrm>
          <a:prstGeom prst="rect">
            <a:avLst/>
          </a:prstGeom>
        </p:spPr>
      </p:pic>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xfrm>
            <a:off x="1752600" y="400047"/>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The Intrapersonal Experience</a:t>
            </a:r>
          </a:p>
        </p:txBody>
      </p:sp>
      <p:sp>
        <p:nvSpPr>
          <p:cNvPr id="96" name="Shape 96"/>
          <p:cNvSpPr txBox="1">
            <a:spLocks noGrp="1"/>
          </p:cNvSpPr>
          <p:nvPr>
            <p:ph type="body" idx="1"/>
          </p:nvPr>
        </p:nvSpPr>
        <p:spPr>
          <a:xfrm>
            <a:off x="876300" y="1423192"/>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5.3 Identify personal needs in work settings</a:t>
            </a:r>
          </a:p>
        </p:txBody>
      </p:sp>
      <p:pic>
        <p:nvPicPr>
          <p:cNvPr id="3" name="Picture 2">
            <a:extLst>
              <a:ext uri="{FF2B5EF4-FFF2-40B4-BE49-F238E27FC236}">
                <a16:creationId xmlns:a16="http://schemas.microsoft.com/office/drawing/2014/main" id="{84E2FC76-80C8-004D-A812-47451CB77DD7}"/>
              </a:ext>
            </a:extLst>
          </p:cNvPr>
          <p:cNvPicPr>
            <a:picLocks noChangeAspect="1"/>
          </p:cNvPicPr>
          <p:nvPr/>
        </p:nvPicPr>
        <p:blipFill>
          <a:blip r:embed="rId3"/>
          <a:stretch>
            <a:fillRect/>
          </a:stretch>
        </p:blipFill>
        <p:spPr>
          <a:xfrm>
            <a:off x="3276600" y="2743200"/>
            <a:ext cx="3429000" cy="3429000"/>
          </a:xfrm>
          <a:prstGeom prst="rect">
            <a:avLst/>
          </a:prstGeom>
        </p:spPr>
      </p:pic>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8" name="Round Diagonal Corner Rectangle 7">
            <a:extLst>
              <a:ext uri="{FF2B5EF4-FFF2-40B4-BE49-F238E27FC236}">
                <a16:creationId xmlns:a16="http://schemas.microsoft.com/office/drawing/2014/main" id="{E272D936-5C17-6D4B-BDC9-3A91B43F8547}"/>
              </a:ext>
            </a:extLst>
          </p:cNvPr>
          <p:cNvSpPr/>
          <p:nvPr/>
        </p:nvSpPr>
        <p:spPr>
          <a:xfrm>
            <a:off x="3134164" y="4957208"/>
            <a:ext cx="4638236" cy="1504655"/>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200" dirty="0">
              <a:solidFill>
                <a:srgbClr val="000000"/>
              </a:solidFill>
              <a:latin typeface="Arial"/>
              <a:cs typeface="Arial"/>
            </a:endParaRPr>
          </a:p>
        </p:txBody>
      </p:sp>
      <p:sp>
        <p:nvSpPr>
          <p:cNvPr id="119" name="Shape 119"/>
          <p:cNvSpPr txBox="1">
            <a:spLocks noGrp="1"/>
          </p:cNvSpPr>
          <p:nvPr>
            <p:ph type="title"/>
          </p:nvPr>
        </p:nvSpPr>
        <p:spPr>
          <a:xfrm>
            <a:off x="1828800" y="35561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5.3 The Intrapersonal Experience </a:t>
            </a:r>
            <a:r>
              <a:rPr lang="en-US" sz="1600" b="1" i="0" u="none" strike="noStrike" cap="none" baseline="0" dirty="0">
                <a:solidFill>
                  <a:srgbClr val="009999"/>
                </a:solidFill>
                <a:latin typeface="Arial"/>
                <a:ea typeface="Arial"/>
                <a:cs typeface="Arial"/>
                <a:sym typeface="Arial"/>
              </a:rPr>
              <a:t>(3 of 4)</a:t>
            </a:r>
          </a:p>
        </p:txBody>
      </p:sp>
      <p:sp>
        <p:nvSpPr>
          <p:cNvPr id="2" name="Rectangle 1">
            <a:extLst>
              <a:ext uri="{FF2B5EF4-FFF2-40B4-BE49-F238E27FC236}">
                <a16:creationId xmlns:a16="http://schemas.microsoft.com/office/drawing/2014/main" id="{DE7E99B9-1676-F646-A8D9-A3CEC9AACE5E}"/>
              </a:ext>
            </a:extLst>
          </p:cNvPr>
          <p:cNvSpPr/>
          <p:nvPr/>
        </p:nvSpPr>
        <p:spPr>
          <a:xfrm>
            <a:off x="838200" y="2222412"/>
            <a:ext cx="5105400" cy="2718693"/>
          </a:xfrm>
          <a:prstGeom prst="rect">
            <a:avLst/>
          </a:prstGeom>
        </p:spPr>
        <p:txBody>
          <a:bodyPr wrap="square">
            <a:spAutoFit/>
          </a:bodyPr>
          <a:lstStyle/>
          <a:p>
            <a:pPr lvl="0">
              <a:buSzPct val="25000"/>
            </a:pPr>
            <a:r>
              <a:rPr lang="en-US" sz="1200" b="1" dirty="0"/>
              <a:t>Leadership and Conflict Preferences</a:t>
            </a:r>
          </a:p>
          <a:p>
            <a:pPr lvl="0">
              <a:buSzPct val="25000"/>
            </a:pPr>
            <a:endParaRPr lang="en-US" sz="1200" b="1" dirty="0"/>
          </a:p>
          <a:p>
            <a:pPr lvl="0">
              <a:buSzPct val="25000"/>
            </a:pPr>
            <a:r>
              <a:rPr lang="en-US" sz="1200" dirty="0"/>
              <a:t>Point 1 – Leadership and conflict preferences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Influence choice of communication strategies and tactics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Past experiences and present situations influence behavior</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a:t>
            </a:r>
            <a:r>
              <a:rPr lang="en-US" sz="1200" b="1" dirty="0"/>
              <a:t>– Predispositions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Collaboration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Compromise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Avoidance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Competition</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p:txBody>
      </p:sp>
      <p:sp>
        <p:nvSpPr>
          <p:cNvPr id="3" name="Rectangle 2">
            <a:extLst>
              <a:ext uri="{FF2B5EF4-FFF2-40B4-BE49-F238E27FC236}">
                <a16:creationId xmlns:a16="http://schemas.microsoft.com/office/drawing/2014/main" id="{D258B841-6D4D-BB47-9245-16CD42AD2ED0}"/>
              </a:ext>
            </a:extLst>
          </p:cNvPr>
          <p:cNvSpPr/>
          <p:nvPr/>
        </p:nvSpPr>
        <p:spPr>
          <a:xfrm>
            <a:off x="3134165" y="4989413"/>
            <a:ext cx="4943035" cy="1487587"/>
          </a:xfrm>
          <a:prstGeom prst="rect">
            <a:avLst/>
          </a:prstGeom>
        </p:spPr>
        <p:txBody>
          <a:bodyPr wrap="square">
            <a:spAutoFit/>
          </a:bodyPr>
          <a:lstStyle/>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Always know "why."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Be clear on your expectations.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Communicate facts electronically but emotions in person.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Be respectful of others' time.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Don't dominate the conversation. ...</a:t>
            </a:r>
          </a:p>
          <a:p>
            <a:pPr marL="457200" lvl="1" indent="-285750">
              <a:spcBef>
                <a:spcPts val="360"/>
              </a:spcBef>
              <a:buClr>
                <a:schemeClr val="dk1"/>
              </a:buClr>
              <a:buSzPct val="100000"/>
              <a:buFont typeface="Arial"/>
              <a:buChar char="•"/>
            </a:pPr>
            <a:r>
              <a:rPr lang="en-US" sz="1200" kern="1200" dirty="0">
                <a:solidFill>
                  <a:schemeClr val="dk1"/>
                </a:solidFill>
                <a:latin typeface="Arial" pitchFamily="34" charset="0"/>
                <a:cs typeface="Arial" pitchFamily="34" charset="0"/>
              </a:rPr>
              <a:t>Keep it simple and concise</a:t>
            </a:r>
            <a:r>
              <a:rPr lang="en-US" dirty="0">
                <a:solidFill>
                  <a:srgbClr val="202124"/>
                </a:solidFill>
                <a:latin typeface="Google Sans"/>
              </a:rPr>
              <a:t>.</a:t>
            </a:r>
          </a:p>
        </p:txBody>
      </p:sp>
      <p:pic>
        <p:nvPicPr>
          <p:cNvPr id="5" name="Picture 4">
            <a:extLst>
              <a:ext uri="{FF2B5EF4-FFF2-40B4-BE49-F238E27FC236}">
                <a16:creationId xmlns:a16="http://schemas.microsoft.com/office/drawing/2014/main" id="{F8D8D505-90E9-4D4C-99B4-0DFDD8F8E0C6}"/>
              </a:ext>
            </a:extLst>
          </p:cNvPr>
          <p:cNvPicPr>
            <a:picLocks noChangeAspect="1"/>
          </p:cNvPicPr>
          <p:nvPr/>
        </p:nvPicPr>
        <p:blipFill>
          <a:blip r:embed="rId3"/>
          <a:stretch>
            <a:fillRect/>
          </a:stretch>
        </p:blipFill>
        <p:spPr>
          <a:xfrm>
            <a:off x="5791200" y="1371600"/>
            <a:ext cx="3098800" cy="3098800"/>
          </a:xfrm>
          <a:prstGeom prst="rect">
            <a:avLst/>
          </a:prstGeom>
        </p:spPr>
      </p:pic>
      <p:sp>
        <p:nvSpPr>
          <p:cNvPr id="6" name="Rectangle 5">
            <a:extLst>
              <a:ext uri="{FF2B5EF4-FFF2-40B4-BE49-F238E27FC236}">
                <a16:creationId xmlns:a16="http://schemas.microsoft.com/office/drawing/2014/main" id="{37A8A433-F8D9-9942-A716-66DABE6EC51D}"/>
              </a:ext>
            </a:extLst>
          </p:cNvPr>
          <p:cNvSpPr/>
          <p:nvPr/>
        </p:nvSpPr>
        <p:spPr>
          <a:xfrm>
            <a:off x="-762000" y="3478649"/>
            <a:ext cx="4572000" cy="1169551"/>
          </a:xfrm>
          <a:prstGeom prst="rect">
            <a:avLst/>
          </a:prstGeom>
        </p:spPr>
        <p:txBody>
          <a:bodyPr>
            <a:spAutoFit/>
          </a:bodyPr>
          <a:lstStyle/>
          <a:p>
            <a:pPr algn="r"/>
            <a:r>
              <a:rPr lang="en-US" b="1" dirty="0"/>
              <a:t>الميول</a:t>
            </a:r>
          </a:p>
          <a:p>
            <a:pPr algn="r"/>
            <a:r>
              <a:rPr lang="en-US" dirty="0"/>
              <a:t>  تعاون</a:t>
            </a:r>
          </a:p>
          <a:p>
            <a:pPr algn="r"/>
            <a:r>
              <a:rPr lang="en-US" dirty="0"/>
              <a:t>  مساومة</a:t>
            </a:r>
          </a:p>
          <a:p>
            <a:pPr algn="r"/>
            <a:r>
              <a:rPr lang="en-US" dirty="0"/>
              <a:t>  تجنب</a:t>
            </a:r>
          </a:p>
          <a:p>
            <a:pPr algn="r"/>
            <a:r>
              <a:rPr lang="en-US" dirty="0"/>
              <a:t>  مسابقة</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Shape 135"/>
          <p:cNvSpPr txBox="1">
            <a:spLocks noGrp="1"/>
          </p:cNvSpPr>
          <p:nvPr>
            <p:ph type="title"/>
          </p:nvPr>
        </p:nvSpPr>
        <p:spPr>
          <a:xfrm>
            <a:off x="1828800" y="378654"/>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Interpersonal Experiences</a:t>
            </a:r>
          </a:p>
        </p:txBody>
      </p:sp>
      <p:sp>
        <p:nvSpPr>
          <p:cNvPr id="136" name="Shape 136"/>
          <p:cNvSpPr txBox="1">
            <a:spLocks noGrp="1"/>
          </p:cNvSpPr>
          <p:nvPr>
            <p:ph type="body" idx="1"/>
          </p:nvPr>
        </p:nvSpPr>
        <p:spPr>
          <a:xfrm>
            <a:off x="533400" y="1600199"/>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24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2400" b="0" i="0" u="none" strike="noStrike" cap="none" baseline="0" dirty="0">
                <a:solidFill>
                  <a:schemeClr val="dk1"/>
                </a:solidFill>
                <a:latin typeface="Arial"/>
                <a:ea typeface="Arial"/>
                <a:cs typeface="Arial"/>
                <a:sym typeface="Arial"/>
              </a:rPr>
              <a:t>Objective 5.4 Relate individual communication experiences to organizational identification, work performance, communication, and job satisfaction</a:t>
            </a:r>
          </a:p>
        </p:txBody>
      </p:sp>
      <p:pic>
        <p:nvPicPr>
          <p:cNvPr id="3" name="Picture 2">
            <a:extLst>
              <a:ext uri="{FF2B5EF4-FFF2-40B4-BE49-F238E27FC236}">
                <a16:creationId xmlns:a16="http://schemas.microsoft.com/office/drawing/2014/main" id="{1F45307F-11E1-8B40-89A5-B68467E11826}"/>
              </a:ext>
            </a:extLst>
          </p:cNvPr>
          <p:cNvPicPr>
            <a:picLocks noChangeAspect="1"/>
          </p:cNvPicPr>
          <p:nvPr/>
        </p:nvPicPr>
        <p:blipFill>
          <a:blip r:embed="rId3"/>
          <a:stretch>
            <a:fillRect/>
          </a:stretch>
        </p:blipFill>
        <p:spPr>
          <a:xfrm>
            <a:off x="1676400" y="3733800"/>
            <a:ext cx="5943600" cy="2476500"/>
          </a:xfrm>
          <a:prstGeom prst="rect">
            <a:avLst/>
          </a:prstGeom>
        </p:spPr>
      </p:pic>
      <p:cxnSp>
        <p:nvCxnSpPr>
          <p:cNvPr id="5" name="Straight Connector 4">
            <a:extLst>
              <a:ext uri="{FF2B5EF4-FFF2-40B4-BE49-F238E27FC236}">
                <a16:creationId xmlns:a16="http://schemas.microsoft.com/office/drawing/2014/main" id="{B5D6CDDE-7C8A-C544-836B-91AD6C2EB45A}"/>
              </a:ext>
            </a:extLst>
          </p:cNvPr>
          <p:cNvCxnSpPr>
            <a:cxnSpLocks/>
          </p:cNvCxnSpPr>
          <p:nvPr/>
        </p:nvCxnSpPr>
        <p:spPr>
          <a:xfrm flipH="1">
            <a:off x="4191000" y="3377404"/>
            <a:ext cx="990600" cy="2261396"/>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Shape 143"/>
          <p:cNvSpPr txBox="1">
            <a:spLocks noGrp="1"/>
          </p:cNvSpPr>
          <p:nvPr>
            <p:ph type="title"/>
          </p:nvPr>
        </p:nvSpPr>
        <p:spPr>
          <a:xfrm>
            <a:off x="1752600" y="2286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600" b="1" i="0" u="none" strike="noStrike" cap="none" baseline="0" dirty="0">
                <a:solidFill>
                  <a:srgbClr val="009999"/>
                </a:solidFill>
                <a:latin typeface="Arial"/>
                <a:ea typeface="Arial"/>
                <a:cs typeface="Arial"/>
                <a:sym typeface="Arial"/>
              </a:rPr>
              <a:t>5.4 Interpersonal Experiences</a:t>
            </a:r>
          </a:p>
        </p:txBody>
      </p:sp>
      <p:sp>
        <p:nvSpPr>
          <p:cNvPr id="2" name="Rectangle 1">
            <a:extLst>
              <a:ext uri="{FF2B5EF4-FFF2-40B4-BE49-F238E27FC236}">
                <a16:creationId xmlns:a16="http://schemas.microsoft.com/office/drawing/2014/main" id="{73226DF4-894F-7442-A180-3DFB0746BCD4}"/>
              </a:ext>
            </a:extLst>
          </p:cNvPr>
          <p:cNvSpPr/>
          <p:nvPr/>
        </p:nvSpPr>
        <p:spPr>
          <a:xfrm>
            <a:off x="609600" y="2226315"/>
            <a:ext cx="4572000" cy="2821285"/>
          </a:xfrm>
          <a:prstGeom prst="rect">
            <a:avLst/>
          </a:prstGeom>
        </p:spPr>
        <p:txBody>
          <a:bodyPr>
            <a:spAutoFit/>
          </a:bodyPr>
          <a:lstStyle/>
          <a:p>
            <a:pPr lvl="0">
              <a:buSzPct val="25000"/>
            </a:pPr>
            <a:r>
              <a:rPr lang="en-US" sz="2000" dirty="0"/>
              <a:t>Point 1 </a:t>
            </a:r>
            <a:r>
              <a:rPr lang="en-US" sz="2800" dirty="0"/>
              <a:t>– </a:t>
            </a:r>
            <a:r>
              <a:rPr lang="en-US" sz="2800" b="1" dirty="0"/>
              <a:t>Interpersonal     relationship</a:t>
            </a:r>
          </a:p>
          <a:p>
            <a:pPr lvl="0">
              <a:buSzPct val="25000"/>
            </a:pPr>
            <a:endParaRPr lang="en-US" sz="2800" b="1" dirty="0"/>
          </a:p>
          <a:p>
            <a:pPr marL="457200" lvl="1">
              <a:spcBef>
                <a:spcPts val="360"/>
              </a:spcBef>
              <a:buClr>
                <a:schemeClr val="dk1"/>
              </a:buClr>
              <a:buSzPct val="100000"/>
              <a:buFont typeface="Arial"/>
              <a:buChar char="•"/>
            </a:pPr>
            <a:r>
              <a:rPr lang="en-US" sz="2000" dirty="0"/>
              <a:t> </a:t>
            </a:r>
            <a:r>
              <a:rPr lang="en-US" sz="2000" kern="1200" dirty="0">
                <a:solidFill>
                  <a:schemeClr val="dk1"/>
                </a:solidFill>
                <a:latin typeface="Arial" pitchFamily="34" charset="0"/>
                <a:ea typeface="Calibri"/>
                <a:cs typeface="Arial" pitchFamily="34" charset="0"/>
              </a:rPr>
              <a:t>Individual job involvement</a:t>
            </a:r>
          </a:p>
          <a:p>
            <a:pPr marL="457200" lvl="1">
              <a:spcBef>
                <a:spcPts val="360"/>
              </a:spcBef>
              <a:buClr>
                <a:schemeClr val="dk1"/>
              </a:buClr>
              <a:buSzPct val="100000"/>
              <a:buFont typeface="Arial"/>
              <a:buChar char="•"/>
            </a:pPr>
            <a:r>
              <a:rPr lang="en-US" sz="2000" kern="1200" dirty="0">
                <a:solidFill>
                  <a:schemeClr val="dk1"/>
                </a:solidFill>
                <a:latin typeface="Arial" pitchFamily="34" charset="0"/>
                <a:ea typeface="Calibri"/>
                <a:cs typeface="Arial" pitchFamily="34" charset="0"/>
              </a:rPr>
              <a:t> Satisfaction</a:t>
            </a:r>
          </a:p>
          <a:p>
            <a:pPr marL="457200" lvl="1">
              <a:spcBef>
                <a:spcPts val="360"/>
              </a:spcBef>
              <a:buClr>
                <a:schemeClr val="dk1"/>
              </a:buClr>
              <a:buSzPct val="100000"/>
              <a:buFont typeface="Arial"/>
              <a:buChar char="•"/>
            </a:pPr>
            <a:r>
              <a:rPr lang="en-US" sz="2000" kern="1200" dirty="0">
                <a:solidFill>
                  <a:schemeClr val="dk1"/>
                </a:solidFill>
                <a:latin typeface="Arial" pitchFamily="34" charset="0"/>
                <a:ea typeface="Calibri"/>
                <a:cs typeface="Arial" pitchFamily="34" charset="0"/>
              </a:rPr>
              <a:t> Commitment</a:t>
            </a:r>
          </a:p>
          <a:p>
            <a:pPr marL="457200" lvl="1">
              <a:spcBef>
                <a:spcPts val="360"/>
              </a:spcBef>
              <a:buClr>
                <a:schemeClr val="dk1"/>
              </a:buClr>
              <a:buSzPct val="100000"/>
              <a:buFont typeface="Arial"/>
              <a:buChar char="•"/>
            </a:pPr>
            <a:r>
              <a:rPr lang="en-US" sz="2000" kern="1200" dirty="0">
                <a:solidFill>
                  <a:schemeClr val="dk1"/>
                </a:solidFill>
                <a:latin typeface="Arial" pitchFamily="34" charset="0"/>
                <a:ea typeface="Calibri"/>
                <a:cs typeface="Arial" pitchFamily="34" charset="0"/>
              </a:rPr>
              <a:t> Productivity</a:t>
            </a:r>
          </a:p>
        </p:txBody>
      </p:sp>
      <p:pic>
        <p:nvPicPr>
          <p:cNvPr id="6" name="Picture 5">
            <a:extLst>
              <a:ext uri="{FF2B5EF4-FFF2-40B4-BE49-F238E27FC236}">
                <a16:creationId xmlns:a16="http://schemas.microsoft.com/office/drawing/2014/main" id="{10278A64-264B-7743-8466-05254DBC945F}"/>
              </a:ext>
            </a:extLst>
          </p:cNvPr>
          <p:cNvPicPr>
            <a:picLocks noChangeAspect="1"/>
          </p:cNvPicPr>
          <p:nvPr/>
        </p:nvPicPr>
        <p:blipFill>
          <a:blip r:embed="rId3"/>
          <a:stretch>
            <a:fillRect/>
          </a:stretch>
        </p:blipFill>
        <p:spPr>
          <a:xfrm>
            <a:off x="4724400" y="1258761"/>
            <a:ext cx="4419600" cy="2398839"/>
          </a:xfrm>
          <a:prstGeom prst="rect">
            <a:avLst/>
          </a:prstGeom>
        </p:spPr>
      </p:pic>
      <p:sp>
        <p:nvSpPr>
          <p:cNvPr id="9" name="Rectangle 8">
            <a:extLst>
              <a:ext uri="{FF2B5EF4-FFF2-40B4-BE49-F238E27FC236}">
                <a16:creationId xmlns:a16="http://schemas.microsoft.com/office/drawing/2014/main" id="{414E2D5F-6813-5C46-8E84-FA318C1C1D56}"/>
              </a:ext>
            </a:extLst>
          </p:cNvPr>
          <p:cNvSpPr/>
          <p:nvPr/>
        </p:nvSpPr>
        <p:spPr>
          <a:xfrm>
            <a:off x="4876800" y="3729291"/>
            <a:ext cx="533400" cy="312870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53FA7EB-8099-9647-9517-37587368ACB6}"/>
              </a:ext>
            </a:extLst>
          </p:cNvPr>
          <p:cNvSpPr/>
          <p:nvPr/>
        </p:nvSpPr>
        <p:spPr>
          <a:xfrm>
            <a:off x="6781800" y="3744663"/>
            <a:ext cx="457200" cy="312870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820964B-922C-7242-B09D-F4D49BE0AFE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0" y="3810000"/>
            <a:ext cx="3049599" cy="3049599"/>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8CE06CCF-2ECD-A04B-A013-812BA651D273}"/>
              </a:ext>
            </a:extLst>
          </p:cNvPr>
          <p:cNvSpPr>
            <a:spLocks noGrp="1"/>
          </p:cNvSpPr>
          <p:nvPr>
            <p:ph type="title"/>
          </p:nvPr>
        </p:nvSpPr>
        <p:spPr>
          <a:xfrm>
            <a:off x="1905000" y="304800"/>
            <a:ext cx="8229600" cy="1143000"/>
          </a:xfrm>
        </p:spPr>
        <p:txBody>
          <a:bodyPr/>
          <a:lstStyle/>
          <a:p>
            <a:pPr>
              <a:buClr>
                <a:srgbClr val="009999"/>
              </a:buClr>
              <a:buSzPct val="25000"/>
            </a:pPr>
            <a:r>
              <a:rPr lang="en-US" sz="4000" b="1" dirty="0">
                <a:solidFill>
                  <a:srgbClr val="009999"/>
                </a:solidFill>
              </a:rPr>
              <a:t>Identify Personal Needs</a:t>
            </a:r>
          </a:p>
        </p:txBody>
      </p:sp>
      <p:sp>
        <p:nvSpPr>
          <p:cNvPr id="3" name="Text Placeholder 2">
            <a:extLst>
              <a:ext uri="{FF2B5EF4-FFF2-40B4-BE49-F238E27FC236}">
                <a16:creationId xmlns:a16="http://schemas.microsoft.com/office/drawing/2014/main" id="{4F552ED8-6156-B840-B2DB-FB8B3D70849F}"/>
              </a:ext>
            </a:extLst>
          </p:cNvPr>
          <p:cNvSpPr>
            <a:spLocks noGrp="1"/>
          </p:cNvSpPr>
          <p:nvPr>
            <p:ph type="body" idx="1"/>
          </p:nvPr>
        </p:nvSpPr>
        <p:spPr>
          <a:xfrm>
            <a:off x="0" y="1659986"/>
            <a:ext cx="8229600" cy="4525963"/>
          </a:xfrm>
        </p:spPr>
        <p:txBody>
          <a:bodyPr/>
          <a:lstStyle/>
          <a:p>
            <a:r>
              <a:rPr lang="en-US" sz="1200" kern="1200" dirty="0">
                <a:solidFill>
                  <a:schemeClr val="tx1"/>
                </a:solidFill>
              </a:rPr>
              <a:t>Happy and motivated staff</a:t>
            </a:r>
          </a:p>
          <a:p>
            <a:r>
              <a:rPr lang="en-US" sz="1200" kern="1200" dirty="0">
                <a:solidFill>
                  <a:schemeClr val="tx1"/>
                </a:solidFill>
              </a:rPr>
              <a:t>Higher employee retention</a:t>
            </a:r>
          </a:p>
          <a:p>
            <a:r>
              <a:rPr lang="en-US" sz="1200" kern="1200" dirty="0">
                <a:solidFill>
                  <a:schemeClr val="tx1"/>
                </a:solidFill>
              </a:rPr>
              <a:t>A healthier workforce that misses fewer days of work</a:t>
            </a:r>
          </a:p>
          <a:p>
            <a:r>
              <a:rPr lang="en-US" sz="1200" kern="1200" dirty="0">
                <a:solidFill>
                  <a:schemeClr val="tx1"/>
                </a:solidFill>
              </a:rPr>
              <a:t>Increased productivity</a:t>
            </a:r>
          </a:p>
          <a:p>
            <a:r>
              <a:rPr lang="en-US" sz="1200" kern="1200" dirty="0">
                <a:solidFill>
                  <a:schemeClr val="tx1"/>
                </a:solidFill>
              </a:rPr>
              <a:t>Better customer service</a:t>
            </a:r>
          </a:p>
          <a:p>
            <a:r>
              <a:rPr lang="en-US" sz="1200" kern="1200" dirty="0">
                <a:solidFill>
                  <a:schemeClr val="tx1"/>
                </a:solidFill>
              </a:rPr>
              <a:t>Positive employee reviews and word of mouth about</a:t>
            </a:r>
          </a:p>
          <a:p>
            <a:pPr marL="203200" indent="0">
              <a:buNone/>
            </a:pPr>
            <a:r>
              <a:rPr lang="en-US" sz="1200" kern="1200" dirty="0">
                <a:solidFill>
                  <a:schemeClr val="tx1"/>
                </a:solidFill>
              </a:rPr>
              <a:t>  the company</a:t>
            </a:r>
          </a:p>
          <a:p>
            <a:r>
              <a:rPr lang="en-US" sz="1200" kern="1200" dirty="0">
                <a:solidFill>
                  <a:schemeClr val="tx1"/>
                </a:solidFill>
              </a:rPr>
              <a:t>Fitness or weight loss challenges</a:t>
            </a:r>
          </a:p>
          <a:p>
            <a:r>
              <a:rPr lang="en-US" sz="1200" kern="1200" dirty="0">
                <a:solidFill>
                  <a:schemeClr val="tx1"/>
                </a:solidFill>
              </a:rPr>
              <a:t>Free health screenings</a:t>
            </a:r>
          </a:p>
          <a:p>
            <a:r>
              <a:rPr lang="en-US" sz="1200" kern="1200" dirty="0">
                <a:solidFill>
                  <a:schemeClr val="tx1"/>
                </a:solidFill>
              </a:rPr>
              <a:t>Diet and exercise seminars</a:t>
            </a:r>
          </a:p>
          <a:p>
            <a:r>
              <a:rPr lang="en-US" sz="1200" kern="1200" dirty="0">
                <a:solidFill>
                  <a:schemeClr val="tx1"/>
                </a:solidFill>
              </a:rPr>
              <a:t>Healthy snacks and meals</a:t>
            </a:r>
          </a:p>
          <a:p>
            <a:r>
              <a:rPr lang="en-US" sz="1200" kern="1200" dirty="0">
                <a:solidFill>
                  <a:schemeClr val="tx1"/>
                </a:solidFill>
              </a:rPr>
              <a:t>Standing desks</a:t>
            </a:r>
          </a:p>
          <a:p>
            <a:r>
              <a:rPr lang="en-US" sz="1200" kern="1200" dirty="0">
                <a:solidFill>
                  <a:schemeClr val="tx1"/>
                </a:solidFill>
              </a:rPr>
              <a:t>Mental health days</a:t>
            </a:r>
          </a:p>
          <a:p>
            <a:r>
              <a:rPr lang="en-US" sz="1200" kern="1200" dirty="0">
                <a:solidFill>
                  <a:schemeClr val="tx1"/>
                </a:solidFill>
              </a:rPr>
              <a:t>Mandatory work breaks</a:t>
            </a:r>
          </a:p>
          <a:p>
            <a:pPr marL="203200" indent="0">
              <a:buNone/>
            </a:pPr>
            <a:endParaRPr lang="en-US" dirty="0"/>
          </a:p>
        </p:txBody>
      </p:sp>
      <p:sp>
        <p:nvSpPr>
          <p:cNvPr id="4" name="Rectangle 3">
            <a:extLst>
              <a:ext uri="{FF2B5EF4-FFF2-40B4-BE49-F238E27FC236}">
                <a16:creationId xmlns:a16="http://schemas.microsoft.com/office/drawing/2014/main" id="{1D4466DD-01AD-6A4F-B461-5BF9AA4AB28E}"/>
              </a:ext>
            </a:extLst>
          </p:cNvPr>
          <p:cNvSpPr/>
          <p:nvPr/>
        </p:nvSpPr>
        <p:spPr>
          <a:xfrm>
            <a:off x="4876800" y="1645919"/>
            <a:ext cx="4572000" cy="4124206"/>
          </a:xfrm>
          <a:prstGeom prst="rect">
            <a:avLst/>
          </a:prstGeom>
        </p:spPr>
        <p:txBody>
          <a:bodyPr>
            <a:spAutoFit/>
          </a:bodyPr>
          <a:lstStyle/>
          <a:p>
            <a:pPr marL="171450" indent="-171450">
              <a:spcBef>
                <a:spcPts val="640"/>
              </a:spcBef>
              <a:buClr>
                <a:schemeClr val="dk1"/>
              </a:buClr>
              <a:buFont typeface="Arial" panose="020B0604020202020204" pitchFamily="34" charset="0"/>
              <a:buChar char="•"/>
            </a:pPr>
            <a:r>
              <a:rPr lang="en-US" sz="1200" kern="1200" dirty="0">
                <a:solidFill>
                  <a:schemeClr val="tx1"/>
                </a:solidFill>
              </a:rPr>
              <a:t>Free or discounted gym memberships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Classes or training to learn new skills and technologies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Free or discounted membership to industry associations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Conferences and seminars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Leadership courses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Offering flexible work hours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Allowing remote work or telecommuting</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Having generous or unlimited paid time off</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Communicating with and listening to your employees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Taking responsibility for miscommunications or mistakes</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Doing your best work</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Becoming an authority or thought leader in the industry</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Maintaining a positive attitude and outlook</a:t>
            </a:r>
          </a:p>
          <a:p>
            <a:pPr marL="171450" indent="-171450">
              <a:spcBef>
                <a:spcPts val="640"/>
              </a:spcBef>
              <a:buClr>
                <a:schemeClr val="dk1"/>
              </a:buClr>
              <a:buFont typeface="Arial" panose="020B0604020202020204" pitchFamily="34" charset="0"/>
              <a:buChar char="•"/>
            </a:pPr>
            <a:r>
              <a:rPr lang="en-US" sz="1200" kern="1200" dirty="0">
                <a:solidFill>
                  <a:schemeClr val="tx1"/>
                </a:solidFill>
              </a:rPr>
              <a:t>Supporting your employees in their decisions and ideas</a:t>
            </a:r>
          </a:p>
          <a:p>
            <a:pPr marL="171450" indent="-171450">
              <a:spcBef>
                <a:spcPts val="640"/>
              </a:spcBef>
              <a:buClr>
                <a:schemeClr val="dk1"/>
              </a:buClr>
              <a:buFont typeface="Arial" panose="020B0604020202020204" pitchFamily="34" charset="0"/>
              <a:buChar char="•"/>
            </a:pPr>
            <a:endParaRPr lang="en-US" sz="1200" kern="1200" dirty="0">
              <a:solidFill>
                <a:schemeClr val="tx1"/>
              </a:solidFill>
            </a:endParaRPr>
          </a:p>
          <a:p>
            <a:pPr marL="171450" indent="-171450">
              <a:buFont typeface="Arial" panose="020B0604020202020204" pitchFamily="34" charset="0"/>
              <a:buChar char="•"/>
            </a:pPr>
            <a:endParaRPr lang="en-US" sz="1200" dirty="0"/>
          </a:p>
        </p:txBody>
      </p:sp>
    </p:spTree>
    <p:extLst>
      <p:ext uri="{BB962C8B-B14F-4D97-AF65-F5344CB8AC3E}">
        <p14:creationId xmlns:p14="http://schemas.microsoft.com/office/powerpoint/2010/main" val="2719343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Shape 151"/>
          <p:cNvSpPr txBox="1">
            <a:spLocks noGrp="1"/>
          </p:cNvSpPr>
          <p:nvPr>
            <p:ph type="title"/>
          </p:nvPr>
        </p:nvSpPr>
        <p:spPr>
          <a:xfrm>
            <a:off x="1905000" y="369889"/>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Forming Interpersonal Relationships</a:t>
            </a:r>
          </a:p>
        </p:txBody>
      </p:sp>
      <p:sp>
        <p:nvSpPr>
          <p:cNvPr id="152" name="Shape 152"/>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5.5 Express that interpersonal relationships are formed in organizations for work and social considerations</a:t>
            </a:r>
          </a:p>
        </p:txBody>
      </p:sp>
    </p:spTree>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Shape 159"/>
          <p:cNvSpPr txBox="1">
            <a:spLocks noGrp="1"/>
          </p:cNvSpPr>
          <p:nvPr>
            <p:ph type="title"/>
          </p:nvPr>
        </p:nvSpPr>
        <p:spPr>
          <a:xfrm>
            <a:off x="1905000" y="3810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5.5 Forming Interpersonal Relationships </a:t>
            </a:r>
            <a:r>
              <a:rPr lang="en-US" sz="1600" b="1" i="0" u="none" strike="noStrike" cap="none" baseline="0" dirty="0">
                <a:solidFill>
                  <a:srgbClr val="009999"/>
                </a:solidFill>
                <a:latin typeface="Arial"/>
                <a:ea typeface="Arial"/>
                <a:cs typeface="Arial"/>
                <a:sym typeface="Arial"/>
              </a:rPr>
              <a:t>(1 of 5)</a:t>
            </a:r>
          </a:p>
        </p:txBody>
      </p:sp>
      <p:sp>
        <p:nvSpPr>
          <p:cNvPr id="3" name="Text Placeholder 2">
            <a:extLst>
              <a:ext uri="{FF2B5EF4-FFF2-40B4-BE49-F238E27FC236}">
                <a16:creationId xmlns:a16="http://schemas.microsoft.com/office/drawing/2014/main" id="{87BB8732-8397-C349-9861-55DB2A2C0623}"/>
              </a:ext>
            </a:extLst>
          </p:cNvPr>
          <p:cNvSpPr>
            <a:spLocks noGrp="1"/>
          </p:cNvSpPr>
          <p:nvPr>
            <p:ph type="body" idx="1"/>
          </p:nvPr>
        </p:nvSpPr>
        <p:spPr>
          <a:xfrm>
            <a:off x="3733800" y="1600200"/>
            <a:ext cx="8229600" cy="4525963"/>
          </a:xfrm>
        </p:spPr>
        <p:txBody>
          <a:bodyPr/>
          <a:lstStyle/>
          <a:p>
            <a:pPr marL="0" lvl="0" indent="0">
              <a:lnSpc>
                <a:spcPct val="80000"/>
              </a:lnSpc>
              <a:spcBef>
                <a:spcPts val="0"/>
              </a:spcBef>
              <a:buSzPct val="25000"/>
              <a:buNone/>
            </a:pPr>
            <a:r>
              <a:rPr lang="en-US" sz="1200" b="1" dirty="0"/>
              <a:t>Supervisors and Employees</a:t>
            </a:r>
          </a:p>
          <a:p>
            <a:pPr marL="0" lvl="0" indent="0">
              <a:lnSpc>
                <a:spcPct val="80000"/>
              </a:lnSpc>
              <a:spcBef>
                <a:spcPts val="0"/>
              </a:spcBef>
              <a:buSzPct val="25000"/>
              <a:buNone/>
            </a:pPr>
            <a:endParaRPr lang="en-US" sz="1200" b="1" dirty="0"/>
          </a:p>
          <a:p>
            <a:pPr marL="0" lvl="0" indent="0">
              <a:lnSpc>
                <a:spcPct val="80000"/>
              </a:lnSpc>
              <a:spcBef>
                <a:spcPts val="0"/>
              </a:spcBef>
              <a:buSzPct val="25000"/>
              <a:buNone/>
            </a:pPr>
            <a:r>
              <a:rPr lang="en-US" sz="1200" dirty="0"/>
              <a:t>Point 1 – </a:t>
            </a:r>
            <a:r>
              <a:rPr lang="en-US" sz="1200" b="1" dirty="0">
                <a:solidFill>
                  <a:srgbClr val="FF0000"/>
                </a:solidFill>
              </a:rPr>
              <a:t>Supervisor-employee relationship</a:t>
            </a:r>
          </a:p>
          <a:p>
            <a:pPr marL="457200" lvl="1" indent="0">
              <a:lnSpc>
                <a:spcPct val="80000"/>
              </a:lnSpc>
              <a:spcBef>
                <a:spcPts val="360"/>
              </a:spcBef>
              <a:buSzPct val="100000"/>
              <a:buFont typeface="Arial"/>
              <a:buChar char="•"/>
            </a:pPr>
            <a:r>
              <a:rPr lang="en-US" sz="1200" kern="1200" dirty="0">
                <a:solidFill>
                  <a:schemeClr val="dk1"/>
                </a:solidFill>
                <a:latin typeface="Arial" pitchFamily="34" charset="0"/>
                <a:ea typeface="Calibri"/>
                <a:cs typeface="Arial" pitchFamily="34" charset="0"/>
              </a:rPr>
              <a:t> Primary interpersonal relationship structured by the organization</a:t>
            </a:r>
          </a:p>
          <a:p>
            <a:pPr marL="457200" lvl="1" indent="0">
              <a:lnSpc>
                <a:spcPct val="80000"/>
              </a:lnSpc>
              <a:spcBef>
                <a:spcPts val="360"/>
              </a:spcBef>
              <a:buSzPct val="100000"/>
              <a:buFont typeface="Arial"/>
              <a:buChar char="•"/>
            </a:pPr>
            <a:r>
              <a:rPr lang="en-US" sz="1000" kern="1200" dirty="0">
                <a:solidFill>
                  <a:schemeClr val="dk1"/>
                </a:solidFill>
                <a:latin typeface="Arial" pitchFamily="34" charset="0"/>
                <a:ea typeface="Calibri"/>
                <a:cs typeface="Arial" pitchFamily="34" charset="0"/>
              </a:rPr>
              <a:t> Both bring a variety of personal traits and predispositions to their relationships</a:t>
            </a:r>
          </a:p>
          <a:p>
            <a:pPr marL="457200" lvl="1" indent="0">
              <a:lnSpc>
                <a:spcPct val="80000"/>
              </a:lnSpc>
              <a:spcBef>
                <a:spcPts val="360"/>
              </a:spcBef>
              <a:buSzPct val="100000"/>
              <a:buNone/>
            </a:pPr>
            <a:endParaRPr lang="en-US" sz="1200" kern="1200" dirty="0">
              <a:solidFill>
                <a:schemeClr val="dk1"/>
              </a:solidFill>
              <a:latin typeface="Arial" pitchFamily="34" charset="0"/>
              <a:ea typeface="Calibri"/>
              <a:cs typeface="Arial" pitchFamily="34" charset="0"/>
            </a:endParaRPr>
          </a:p>
          <a:p>
            <a:pPr marL="0" lvl="0" indent="0">
              <a:lnSpc>
                <a:spcPct val="80000"/>
              </a:lnSpc>
              <a:spcBef>
                <a:spcPts val="0"/>
              </a:spcBef>
              <a:buSzPct val="25000"/>
              <a:buNone/>
            </a:pPr>
            <a:r>
              <a:rPr lang="en-US" sz="1200" dirty="0"/>
              <a:t>Point 2 – </a:t>
            </a:r>
            <a:r>
              <a:rPr lang="en-US" sz="1200" b="1" dirty="0">
                <a:solidFill>
                  <a:srgbClr val="FF0000"/>
                </a:solidFill>
              </a:rPr>
              <a:t>Nature of communication between supervisors &amp; employees</a:t>
            </a:r>
          </a:p>
          <a:p>
            <a:pPr marL="457200" lvl="1" indent="0">
              <a:lnSpc>
                <a:spcPct val="80000"/>
              </a:lnSpc>
              <a:spcBef>
                <a:spcPts val="360"/>
              </a:spcBef>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Influenced by a variety of communication behaviors</a:t>
            </a:r>
          </a:p>
          <a:p>
            <a:pPr marL="457200" lvl="1" indent="0">
              <a:lnSpc>
                <a:spcPct val="80000"/>
              </a:lnSpc>
              <a:spcBef>
                <a:spcPts val="360"/>
              </a:spcBef>
              <a:buSzPct val="100000"/>
              <a:buNone/>
            </a:pPr>
            <a:endParaRPr lang="en-US" sz="1200" kern="1200" dirty="0">
              <a:solidFill>
                <a:schemeClr val="dk1"/>
              </a:solidFill>
              <a:latin typeface="Arial" pitchFamily="34" charset="0"/>
              <a:ea typeface="Calibri"/>
              <a:cs typeface="Arial" pitchFamily="34" charset="0"/>
            </a:endParaRPr>
          </a:p>
          <a:p>
            <a:pPr marL="0" lvl="0" indent="0">
              <a:lnSpc>
                <a:spcPct val="80000"/>
              </a:lnSpc>
              <a:spcBef>
                <a:spcPts val="0"/>
              </a:spcBef>
              <a:buSzPct val="25000"/>
              <a:buNone/>
            </a:pPr>
            <a:r>
              <a:rPr lang="en-US" sz="1200" dirty="0"/>
              <a:t>Point 3 – </a:t>
            </a:r>
            <a:r>
              <a:rPr lang="en-US" sz="1200" b="1" dirty="0">
                <a:solidFill>
                  <a:srgbClr val="FF0000"/>
                </a:solidFill>
              </a:rPr>
              <a:t>Communication from employees to supervisors</a:t>
            </a:r>
          </a:p>
          <a:p>
            <a:pPr marL="457200" lvl="1" indent="0">
              <a:lnSpc>
                <a:spcPct val="80000"/>
              </a:lnSpc>
              <a:spcBef>
                <a:spcPts val="360"/>
              </a:spcBef>
              <a:buSzPct val="100000"/>
              <a:buFont typeface="Arial"/>
              <a:buChar char="•"/>
            </a:pPr>
            <a:r>
              <a:rPr lang="en-US" sz="1200" kern="1200" dirty="0">
                <a:solidFill>
                  <a:schemeClr val="tx1"/>
                </a:solidFill>
              </a:rPr>
              <a:t> Employees tend to distort upward information</a:t>
            </a:r>
          </a:p>
          <a:p>
            <a:pPr marL="457200" lvl="1" indent="0">
              <a:lnSpc>
                <a:spcPct val="80000"/>
              </a:lnSpc>
              <a:spcBef>
                <a:spcPts val="360"/>
              </a:spcBef>
              <a:buSzPct val="100000"/>
              <a:buFont typeface="Arial"/>
              <a:buChar char="•"/>
            </a:pPr>
            <a:r>
              <a:rPr lang="en-US" sz="1200" kern="1200" dirty="0">
                <a:solidFill>
                  <a:schemeClr val="tx1"/>
                </a:solidFill>
              </a:rPr>
              <a:t> Employees tend to filter information </a:t>
            </a:r>
          </a:p>
          <a:p>
            <a:pPr marL="457200" lvl="1" indent="0">
              <a:lnSpc>
                <a:spcPct val="80000"/>
              </a:lnSpc>
              <a:spcBef>
                <a:spcPts val="360"/>
              </a:spcBef>
              <a:buSzPct val="100000"/>
              <a:buFont typeface="Arial"/>
              <a:buChar char="•"/>
            </a:pPr>
            <a:r>
              <a:rPr lang="en-US" sz="1200" kern="1200" dirty="0">
                <a:solidFill>
                  <a:schemeClr val="tx1"/>
                </a:solidFill>
              </a:rPr>
              <a:t> Employees tell supervisors what they think supervisor wants to hear</a:t>
            </a:r>
          </a:p>
          <a:p>
            <a:pPr marL="457200" lvl="1" indent="0">
              <a:lnSpc>
                <a:spcPct val="80000"/>
              </a:lnSpc>
              <a:spcBef>
                <a:spcPts val="360"/>
              </a:spcBef>
              <a:buSzPct val="100000"/>
              <a:buFont typeface="Arial"/>
              <a:buChar char="•"/>
            </a:pPr>
            <a:r>
              <a:rPr lang="en-US" sz="1200" kern="1200" dirty="0">
                <a:solidFill>
                  <a:schemeClr val="tx1"/>
                </a:solidFill>
              </a:rPr>
              <a:t> Employees tend to pass personally favorable information </a:t>
            </a:r>
          </a:p>
          <a:p>
            <a:pPr marL="457200" lvl="1" indent="0">
              <a:lnSpc>
                <a:spcPct val="80000"/>
              </a:lnSpc>
              <a:spcBef>
                <a:spcPts val="360"/>
              </a:spcBef>
              <a:buSzPct val="100000"/>
              <a:buNone/>
            </a:pPr>
            <a:endParaRPr lang="en-US" sz="1200" kern="1200" dirty="0">
              <a:solidFill>
                <a:schemeClr val="tx1"/>
              </a:solidFill>
            </a:endParaRPr>
          </a:p>
          <a:p>
            <a:pPr marL="0" lvl="0" indent="0">
              <a:lnSpc>
                <a:spcPct val="80000"/>
              </a:lnSpc>
              <a:spcBef>
                <a:spcPts val="0"/>
              </a:spcBef>
              <a:buSzPct val="25000"/>
              <a:buNone/>
            </a:pPr>
            <a:r>
              <a:rPr lang="en-US" sz="1200" dirty="0"/>
              <a:t>Point 4 – </a:t>
            </a:r>
            <a:r>
              <a:rPr lang="en-US" sz="1200" b="1" dirty="0">
                <a:solidFill>
                  <a:srgbClr val="FF0000"/>
                </a:solidFill>
              </a:rPr>
              <a:t>Supervisor influence</a:t>
            </a:r>
          </a:p>
          <a:p>
            <a:pPr marL="457200" lvl="1" indent="0">
              <a:lnSpc>
                <a:spcPct val="80000"/>
              </a:lnSpc>
              <a:spcBef>
                <a:spcPts val="360"/>
              </a:spcBef>
              <a:buSzPct val="100000"/>
              <a:buFont typeface="Arial"/>
              <a:buChar char="•"/>
            </a:pPr>
            <a:r>
              <a:rPr lang="en-US" sz="1200" kern="1200" dirty="0">
                <a:solidFill>
                  <a:schemeClr val="tx1"/>
                </a:solidFill>
              </a:rPr>
              <a:t> Related to employee role and position</a:t>
            </a:r>
          </a:p>
          <a:p>
            <a:pPr marL="457200" lvl="1" indent="0">
              <a:lnSpc>
                <a:spcPct val="80000"/>
              </a:lnSpc>
              <a:spcBef>
                <a:spcPts val="360"/>
              </a:spcBef>
              <a:buSzPct val="100000"/>
              <a:buFont typeface="Arial"/>
              <a:buChar char="•"/>
            </a:pPr>
            <a:r>
              <a:rPr lang="en-US" sz="1200" kern="1200" dirty="0">
                <a:solidFill>
                  <a:schemeClr val="tx1"/>
                </a:solidFill>
              </a:rPr>
              <a:t> Related to amount of influence satisfying employee’s needs</a:t>
            </a:r>
          </a:p>
          <a:p>
            <a:pPr marL="457200" lvl="1" indent="0">
              <a:lnSpc>
                <a:spcPct val="80000"/>
              </a:lnSpc>
              <a:spcBef>
                <a:spcPts val="360"/>
              </a:spcBef>
              <a:buSzPct val="100000"/>
              <a:buNone/>
            </a:pPr>
            <a:endParaRPr lang="en-US" sz="1200" kern="1200" dirty="0">
              <a:solidFill>
                <a:schemeClr val="tx1"/>
              </a:solidFill>
            </a:endParaRPr>
          </a:p>
          <a:p>
            <a:pPr marL="0" lvl="0" indent="0">
              <a:lnSpc>
                <a:spcPct val="80000"/>
              </a:lnSpc>
              <a:spcBef>
                <a:spcPts val="0"/>
              </a:spcBef>
              <a:buSzPct val="25000"/>
              <a:buNone/>
            </a:pPr>
            <a:r>
              <a:rPr lang="en-US" sz="1200" dirty="0"/>
              <a:t>Point 5 – </a:t>
            </a:r>
            <a:r>
              <a:rPr lang="en-US" sz="1200" b="1" dirty="0">
                <a:solidFill>
                  <a:srgbClr val="FF0000"/>
                </a:solidFill>
              </a:rPr>
              <a:t>Performance expectations and feedback</a:t>
            </a:r>
          </a:p>
          <a:p>
            <a:pPr marL="457200" lvl="1" indent="0">
              <a:lnSpc>
                <a:spcPct val="80000"/>
              </a:lnSpc>
              <a:spcBef>
                <a:spcPts val="360"/>
              </a:spcBef>
              <a:buSzPct val="100000"/>
              <a:buFont typeface="Arial"/>
              <a:buChar char="•"/>
            </a:pPr>
            <a:r>
              <a:rPr lang="en-US" sz="1200" kern="1200" dirty="0">
                <a:solidFill>
                  <a:schemeClr val="tx1"/>
                </a:solidFill>
              </a:rPr>
              <a:t> Relates to expectation of supervisor </a:t>
            </a:r>
          </a:p>
          <a:p>
            <a:pPr marL="457200" lvl="1" indent="0">
              <a:lnSpc>
                <a:spcPct val="80000"/>
              </a:lnSpc>
              <a:spcBef>
                <a:spcPts val="360"/>
              </a:spcBef>
              <a:buSzPct val="100000"/>
              <a:buFont typeface="Arial"/>
              <a:buChar char="•"/>
            </a:pPr>
            <a:r>
              <a:rPr lang="en-US" sz="1200" kern="1200" dirty="0">
                <a:solidFill>
                  <a:schemeClr val="tx1"/>
                </a:solidFill>
              </a:rPr>
              <a:t> Performance appraisal is most important communication event</a:t>
            </a:r>
          </a:p>
          <a:p>
            <a:pPr marL="457200" lvl="1" indent="0">
              <a:lnSpc>
                <a:spcPct val="80000"/>
              </a:lnSpc>
              <a:spcBef>
                <a:spcPts val="360"/>
              </a:spcBef>
              <a:buSzPct val="100000"/>
              <a:buNone/>
            </a:pPr>
            <a:endParaRPr lang="en-US" sz="1200" kern="1200" dirty="0">
              <a:solidFill>
                <a:schemeClr val="tx1"/>
              </a:solidFill>
            </a:endParaRPr>
          </a:p>
          <a:p>
            <a:pPr marL="0" lvl="0" indent="0">
              <a:lnSpc>
                <a:spcPct val="80000"/>
              </a:lnSpc>
              <a:spcBef>
                <a:spcPts val="0"/>
              </a:spcBef>
              <a:buSzPct val="25000"/>
              <a:buNone/>
            </a:pPr>
            <a:r>
              <a:rPr lang="en-US" sz="1200" dirty="0"/>
              <a:t>Point 6 – </a:t>
            </a:r>
            <a:r>
              <a:rPr lang="en-US" sz="1200" b="1" dirty="0">
                <a:solidFill>
                  <a:srgbClr val="FF0000"/>
                </a:solidFill>
              </a:rPr>
              <a:t>Mentors and Mentee relationship</a:t>
            </a:r>
          </a:p>
          <a:p>
            <a:pPr marL="457200" lvl="1" indent="0">
              <a:lnSpc>
                <a:spcPct val="80000"/>
              </a:lnSpc>
              <a:spcBef>
                <a:spcPts val="360"/>
              </a:spcBef>
              <a:buSzPct val="100000"/>
              <a:buFont typeface="Arial"/>
              <a:buChar char="•"/>
            </a:pPr>
            <a:r>
              <a:rPr lang="en-US" sz="1200" dirty="0"/>
              <a:t> </a:t>
            </a:r>
            <a:r>
              <a:rPr lang="en-US" sz="1200" kern="1200" dirty="0">
                <a:solidFill>
                  <a:schemeClr val="tx1"/>
                </a:solidFill>
              </a:rPr>
              <a:t>Relationship between supervisors and employee</a:t>
            </a:r>
          </a:p>
          <a:p>
            <a:pPr marL="457200" lvl="1" indent="0">
              <a:lnSpc>
                <a:spcPct val="80000"/>
              </a:lnSpc>
              <a:spcBef>
                <a:spcPts val="360"/>
              </a:spcBef>
              <a:buSzPct val="100000"/>
              <a:buFont typeface="Arial"/>
              <a:buChar char="•"/>
            </a:pPr>
            <a:r>
              <a:rPr lang="en-US" sz="1200" kern="1200" dirty="0">
                <a:solidFill>
                  <a:schemeClr val="tx1"/>
                </a:solidFill>
              </a:rPr>
              <a:t> Mutual trust </a:t>
            </a:r>
          </a:p>
          <a:p>
            <a:pPr marL="457200" lvl="1" indent="0">
              <a:lnSpc>
                <a:spcPct val="80000"/>
              </a:lnSpc>
              <a:spcBef>
                <a:spcPts val="360"/>
              </a:spcBef>
              <a:buSzPct val="100000"/>
              <a:buFont typeface="Arial"/>
              <a:buChar char="•"/>
            </a:pPr>
            <a:r>
              <a:rPr lang="en-US" sz="1200" kern="1200" dirty="0">
                <a:solidFill>
                  <a:schemeClr val="tx1"/>
                </a:solidFill>
              </a:rPr>
              <a:t> Desire to mentor </a:t>
            </a:r>
          </a:p>
          <a:p>
            <a:pPr marL="203200" indent="0">
              <a:buNone/>
            </a:pPr>
            <a:endParaRPr lang="en-US" dirty="0"/>
          </a:p>
        </p:txBody>
      </p:sp>
      <p:pic>
        <p:nvPicPr>
          <p:cNvPr id="4" name="Picture 3">
            <a:extLst>
              <a:ext uri="{FF2B5EF4-FFF2-40B4-BE49-F238E27FC236}">
                <a16:creationId xmlns:a16="http://schemas.microsoft.com/office/drawing/2014/main" id="{C67D5882-8BEA-434A-86AB-88B4AB5689AF}"/>
              </a:ext>
            </a:extLst>
          </p:cNvPr>
          <p:cNvPicPr>
            <a:picLocks noChangeAspect="1"/>
          </p:cNvPicPr>
          <p:nvPr/>
        </p:nvPicPr>
        <p:blipFill>
          <a:blip r:embed="rId3"/>
          <a:stretch>
            <a:fillRect/>
          </a:stretch>
        </p:blipFill>
        <p:spPr>
          <a:xfrm>
            <a:off x="-153979" y="1828800"/>
            <a:ext cx="4344979" cy="4297363"/>
          </a:xfrm>
          <a:prstGeom prst="rect">
            <a:avLst/>
          </a:prstGeom>
        </p:spPr>
      </p:pic>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Shape 167"/>
          <p:cNvSpPr txBox="1">
            <a:spLocks noGrp="1"/>
          </p:cNvSpPr>
          <p:nvPr>
            <p:ph type="title"/>
          </p:nvPr>
        </p:nvSpPr>
        <p:spPr>
          <a:xfrm>
            <a:off x="1905000" y="332102"/>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5.5 Forming Interpersonal Relationships </a:t>
            </a:r>
            <a:r>
              <a:rPr lang="en-US" sz="1600" b="1" i="0" u="none" strike="noStrike" cap="none" baseline="0" dirty="0">
                <a:solidFill>
                  <a:srgbClr val="009999"/>
                </a:solidFill>
                <a:latin typeface="Arial"/>
                <a:ea typeface="Arial"/>
                <a:cs typeface="Arial"/>
                <a:sym typeface="Arial"/>
              </a:rPr>
              <a:t>(2 of 5)</a:t>
            </a:r>
          </a:p>
        </p:txBody>
      </p:sp>
      <p:sp>
        <p:nvSpPr>
          <p:cNvPr id="2" name="Rectangle 1">
            <a:extLst>
              <a:ext uri="{FF2B5EF4-FFF2-40B4-BE49-F238E27FC236}">
                <a16:creationId xmlns:a16="http://schemas.microsoft.com/office/drawing/2014/main" id="{B5646117-0D08-1144-8062-640B52B47EBE}"/>
              </a:ext>
            </a:extLst>
          </p:cNvPr>
          <p:cNvSpPr/>
          <p:nvPr/>
        </p:nvSpPr>
        <p:spPr>
          <a:xfrm>
            <a:off x="152400" y="2472946"/>
            <a:ext cx="4953000" cy="2667397"/>
          </a:xfrm>
          <a:prstGeom prst="rect">
            <a:avLst/>
          </a:prstGeom>
        </p:spPr>
        <p:txBody>
          <a:bodyPr wrap="square">
            <a:spAutoFit/>
          </a:bodyPr>
          <a:lstStyle/>
          <a:p>
            <a:pPr lvl="0">
              <a:lnSpc>
                <a:spcPct val="80000"/>
              </a:lnSpc>
              <a:buSzPct val="25000"/>
            </a:pPr>
            <a:endParaRPr lang="ar-SA" sz="4400" b="1" dirty="0"/>
          </a:p>
          <a:p>
            <a:pPr lvl="0">
              <a:lnSpc>
                <a:spcPct val="80000"/>
              </a:lnSpc>
              <a:buSzPct val="25000"/>
            </a:pPr>
            <a:endParaRPr lang="en-US" sz="1600" b="1" dirty="0"/>
          </a:p>
          <a:p>
            <a:pPr lvl="0">
              <a:lnSpc>
                <a:spcPct val="80000"/>
              </a:lnSpc>
              <a:buSzPct val="25000"/>
            </a:pPr>
            <a:r>
              <a:rPr lang="en-US" sz="1200" dirty="0"/>
              <a:t>Point 1 – </a:t>
            </a:r>
            <a:r>
              <a:rPr lang="en-US" sz="1200" b="1" dirty="0"/>
              <a:t>Peers relationships</a:t>
            </a:r>
            <a:endParaRPr lang="ar-SA" sz="1200" b="1" dirty="0"/>
          </a:p>
          <a:p>
            <a:pPr lvl="0">
              <a:lnSpc>
                <a:spcPct val="80000"/>
              </a:lnSpc>
              <a:buSzPct val="25000"/>
            </a:pPr>
            <a:endParaRPr lang="en-US" sz="1200" b="1" dirty="0"/>
          </a:p>
          <a:p>
            <a:pPr marL="457200" lvl="1">
              <a:lnSpc>
                <a:spcPct val="80000"/>
              </a:lnSpc>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Characterized by task and social interaction</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Important for motivation, commitment, creativity, overall satisfaction</a:t>
            </a: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Understanding organizational culture</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Share tasks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Troubleshoot work related problems</a:t>
            </a:r>
            <a:endParaRPr lang="ar-SA" sz="1200" kern="1200" dirty="0">
              <a:solidFill>
                <a:schemeClr val="dk1"/>
              </a:solidFill>
              <a:latin typeface="Arial" pitchFamily="34" charset="0"/>
              <a:ea typeface="Calibri"/>
              <a:cs typeface="Arial" pitchFamily="34" charset="0"/>
            </a:endParaRP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3" name="Rectangle 2">
            <a:extLst>
              <a:ext uri="{FF2B5EF4-FFF2-40B4-BE49-F238E27FC236}">
                <a16:creationId xmlns:a16="http://schemas.microsoft.com/office/drawing/2014/main" id="{8109BC8A-9ECE-8948-9361-7F39F0770AF2}"/>
              </a:ext>
            </a:extLst>
          </p:cNvPr>
          <p:cNvSpPr/>
          <p:nvPr/>
        </p:nvSpPr>
        <p:spPr>
          <a:xfrm>
            <a:off x="4921250" y="1595882"/>
            <a:ext cx="4572000" cy="2525820"/>
          </a:xfrm>
          <a:prstGeom prst="rect">
            <a:avLst/>
          </a:prstGeom>
        </p:spPr>
        <p:txBody>
          <a:bodyPr>
            <a:spAutoFit/>
          </a:bodyPr>
          <a:lstStyle/>
          <a:p>
            <a:pPr lvl="0">
              <a:lnSpc>
                <a:spcPct val="80000"/>
              </a:lnSpc>
              <a:buSzPct val="25000"/>
            </a:pPr>
            <a:r>
              <a:rPr lang="en-US" sz="1200" dirty="0"/>
              <a:t>Point 3 – </a:t>
            </a:r>
            <a:r>
              <a:rPr lang="en-US" sz="1200" b="1" dirty="0"/>
              <a:t>Transitions of peer friendships </a:t>
            </a:r>
            <a:r>
              <a:rPr lang="ar-SA" sz="1200" dirty="0"/>
              <a:t>تطور علاقه العمل </a:t>
            </a:r>
            <a:endParaRPr lang="en-US" sz="1200" dirty="0"/>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Coworker/Acquaintance-to-friend</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Friend-to-close friend</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Close friend-to-almost best friend</a:t>
            </a:r>
          </a:p>
          <a:p>
            <a:pPr marL="457200" lvl="1">
              <a:lnSpc>
                <a:spcPct val="80000"/>
              </a:lnSpc>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lnSpc>
                <a:spcPct val="80000"/>
              </a:lnSpc>
              <a:buSzPct val="25000"/>
            </a:pPr>
            <a:r>
              <a:rPr lang="en-US" sz="1200" dirty="0"/>
              <a:t>Point 4 – </a:t>
            </a:r>
            <a:r>
              <a:rPr lang="en-US" sz="1200" b="1" dirty="0"/>
              <a:t>Negative peer relationships</a:t>
            </a:r>
            <a:endParaRPr lang="ar-SA" sz="1200" b="1" dirty="0"/>
          </a:p>
          <a:p>
            <a:pPr lvl="0">
              <a:lnSpc>
                <a:spcPct val="80000"/>
              </a:lnSpc>
              <a:buSzPct val="25000"/>
            </a:pPr>
            <a:endParaRPr lang="en-US" sz="1200" dirty="0"/>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Problem personality </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Distracting life events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Conflicting expectations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Promotions</a:t>
            </a:r>
          </a:p>
          <a:p>
            <a:pPr marL="457200" lvl="1">
              <a:lnSpc>
                <a:spcPct val="80000"/>
              </a:lnSpc>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Betrayal </a:t>
            </a:r>
          </a:p>
          <a:p>
            <a:pPr marL="457200" lvl="1">
              <a:lnSpc>
                <a:spcPct val="80000"/>
              </a:lnSpc>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pic>
        <p:nvPicPr>
          <p:cNvPr id="5" name="Picture 4">
            <a:extLst>
              <a:ext uri="{FF2B5EF4-FFF2-40B4-BE49-F238E27FC236}">
                <a16:creationId xmlns:a16="http://schemas.microsoft.com/office/drawing/2014/main" id="{88713ACD-379B-7F49-99F8-D66BC1513E53}"/>
              </a:ext>
            </a:extLst>
          </p:cNvPr>
          <p:cNvPicPr>
            <a:picLocks noChangeAspect="1"/>
          </p:cNvPicPr>
          <p:nvPr/>
        </p:nvPicPr>
        <p:blipFill>
          <a:blip r:embed="rId3"/>
          <a:stretch>
            <a:fillRect/>
          </a:stretch>
        </p:blipFill>
        <p:spPr>
          <a:xfrm>
            <a:off x="1692275" y="3378757"/>
            <a:ext cx="6978650" cy="3913066"/>
          </a:xfrm>
          <a:prstGeom prst="rect">
            <a:avLst/>
          </a:prstGeom>
        </p:spPr>
      </p:pic>
      <p:sp>
        <p:nvSpPr>
          <p:cNvPr id="6" name="Rectangle 5">
            <a:extLst>
              <a:ext uri="{FF2B5EF4-FFF2-40B4-BE49-F238E27FC236}">
                <a16:creationId xmlns:a16="http://schemas.microsoft.com/office/drawing/2014/main" id="{F50EBE11-8D8A-D143-B0F7-3AAFD3E39C50}"/>
              </a:ext>
            </a:extLst>
          </p:cNvPr>
          <p:cNvSpPr/>
          <p:nvPr/>
        </p:nvSpPr>
        <p:spPr>
          <a:xfrm>
            <a:off x="7373790" y="3502223"/>
            <a:ext cx="474810" cy="307777"/>
          </a:xfrm>
          <a:prstGeom prst="rect">
            <a:avLst/>
          </a:prstGeom>
        </p:spPr>
        <p:txBody>
          <a:bodyPr wrap="none">
            <a:spAutoFit/>
          </a:bodyPr>
          <a:lstStyle/>
          <a:p>
            <a:r>
              <a:rPr lang="en-US" dirty="0"/>
              <a:t>خيانة</a:t>
            </a:r>
          </a:p>
        </p:txBody>
      </p:sp>
      <p:sp>
        <p:nvSpPr>
          <p:cNvPr id="7" name="Rectangle 6">
            <a:extLst>
              <a:ext uri="{FF2B5EF4-FFF2-40B4-BE49-F238E27FC236}">
                <a16:creationId xmlns:a16="http://schemas.microsoft.com/office/drawing/2014/main" id="{2E2EFC1B-3B9F-B249-AB70-BE1E0073619E}"/>
              </a:ext>
            </a:extLst>
          </p:cNvPr>
          <p:cNvSpPr/>
          <p:nvPr/>
        </p:nvSpPr>
        <p:spPr>
          <a:xfrm>
            <a:off x="1782543" y="1498568"/>
            <a:ext cx="2698176" cy="1200329"/>
          </a:xfrm>
          <a:prstGeom prst="rect">
            <a:avLst/>
          </a:prstGeom>
        </p:spPr>
        <p:txBody>
          <a:bodyPr wrap="none">
            <a:spAutoFit/>
          </a:bodyPr>
          <a:lstStyle/>
          <a:p>
            <a:pPr algn="r" rtl="1"/>
            <a:r>
              <a:rPr lang="en-US" sz="7200" b="1" dirty="0"/>
              <a:t>Peers</a:t>
            </a:r>
            <a:endParaRPr lang="en-US" sz="7200" dirty="0"/>
          </a:p>
        </p:txBody>
      </p:sp>
      <p:sp>
        <p:nvSpPr>
          <p:cNvPr id="4" name="Rectangle 3">
            <a:extLst>
              <a:ext uri="{FF2B5EF4-FFF2-40B4-BE49-F238E27FC236}">
                <a16:creationId xmlns:a16="http://schemas.microsoft.com/office/drawing/2014/main" id="{AF1A7AF0-37C4-4F48-9686-1212CFE6F0F0}"/>
              </a:ext>
            </a:extLst>
          </p:cNvPr>
          <p:cNvSpPr/>
          <p:nvPr/>
        </p:nvSpPr>
        <p:spPr>
          <a:xfrm>
            <a:off x="7678534" y="2511623"/>
            <a:ext cx="1465466" cy="307777"/>
          </a:xfrm>
          <a:prstGeom prst="rect">
            <a:avLst/>
          </a:prstGeom>
        </p:spPr>
        <p:txBody>
          <a:bodyPr wrap="none">
            <a:spAutoFit/>
          </a:bodyPr>
          <a:lstStyle/>
          <a:p>
            <a:r>
              <a:rPr lang="en-US" dirty="0"/>
              <a:t>علاقات الأقران السلبية</a:t>
            </a: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9" name="Picture 8">
            <a:extLst>
              <a:ext uri="{FF2B5EF4-FFF2-40B4-BE49-F238E27FC236}">
                <a16:creationId xmlns:a16="http://schemas.microsoft.com/office/drawing/2014/main" id="{81941F64-A372-8047-BE75-3E3B99E9C7D7}"/>
              </a:ext>
            </a:extLst>
          </p:cNvPr>
          <p:cNvPicPr>
            <a:picLocks noChangeAspect="1"/>
          </p:cNvPicPr>
          <p:nvPr/>
        </p:nvPicPr>
        <p:blipFill>
          <a:blip r:embed="rId3"/>
          <a:stretch>
            <a:fillRect/>
          </a:stretch>
        </p:blipFill>
        <p:spPr>
          <a:xfrm>
            <a:off x="2819400" y="3249766"/>
            <a:ext cx="2476500" cy="3608234"/>
          </a:xfrm>
          <a:prstGeom prst="rect">
            <a:avLst/>
          </a:prstGeom>
        </p:spPr>
      </p:pic>
      <p:sp>
        <p:nvSpPr>
          <p:cNvPr id="6" name="Round Diagonal Corner Rectangle 5">
            <a:extLst>
              <a:ext uri="{FF2B5EF4-FFF2-40B4-BE49-F238E27FC236}">
                <a16:creationId xmlns:a16="http://schemas.microsoft.com/office/drawing/2014/main" id="{844DB4AC-6B25-2146-9FAD-68F2FD7B2686}"/>
              </a:ext>
            </a:extLst>
          </p:cNvPr>
          <p:cNvSpPr/>
          <p:nvPr/>
        </p:nvSpPr>
        <p:spPr>
          <a:xfrm>
            <a:off x="4953000" y="1761136"/>
            <a:ext cx="4085492" cy="1286864"/>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ctr" rtl="1">
              <a:lnSpc>
                <a:spcPct val="100000"/>
              </a:lnSpc>
              <a:spcBef>
                <a:spcPts val="0"/>
              </a:spcBef>
              <a:spcAft>
                <a:spcPts val="0"/>
              </a:spcAft>
              <a:buNone/>
            </a:pPr>
            <a:endParaRPr lang="en-US"/>
          </a:p>
        </p:txBody>
      </p:sp>
      <p:sp>
        <p:nvSpPr>
          <p:cNvPr id="175" name="Shape 175"/>
          <p:cNvSpPr txBox="1">
            <a:spLocks noGrp="1"/>
          </p:cNvSpPr>
          <p:nvPr>
            <p:ph type="title"/>
          </p:nvPr>
        </p:nvSpPr>
        <p:spPr>
          <a:xfrm>
            <a:off x="1905000" y="381000"/>
            <a:ext cx="8534400" cy="1725612"/>
          </a:xfrm>
          <a:prstGeom prst="rect">
            <a:avLst/>
          </a:prstGeom>
          <a:noFill/>
          <a:ln>
            <a:noFill/>
          </a:ln>
        </p:spPr>
        <p:txBody>
          <a:bodyPr lIns="91425" tIns="45700" rIns="91425" bIns="45700" anchor="t" anchorCtr="0">
            <a:noAutofit/>
          </a:bodyPr>
          <a:lstStyle/>
          <a:p>
            <a:pPr lvl="0">
              <a:buClr>
                <a:srgbClr val="009999"/>
              </a:buClr>
              <a:buSzPct val="25000"/>
            </a:pPr>
            <a:r>
              <a:rPr lang="en-US" sz="2000" b="1" i="0" u="none" strike="noStrike" cap="none" baseline="0" dirty="0">
                <a:solidFill>
                  <a:srgbClr val="009999"/>
                </a:solidFill>
                <a:latin typeface="Arial"/>
                <a:ea typeface="Arial"/>
                <a:cs typeface="Arial"/>
                <a:sym typeface="Arial"/>
              </a:rPr>
              <a:t>5.5 Forming Interpersonal Relationships</a:t>
            </a:r>
            <a:r>
              <a:rPr lang="ar-SA" sz="2000" b="1" i="0" u="none" strike="noStrike" cap="none" baseline="0" dirty="0">
                <a:solidFill>
                  <a:srgbClr val="009999"/>
                </a:solidFill>
                <a:latin typeface="Arial"/>
                <a:ea typeface="Arial"/>
                <a:cs typeface="Arial"/>
                <a:sym typeface="Arial"/>
              </a:rPr>
              <a:t>       </a:t>
            </a:r>
            <a:r>
              <a:rPr lang="en-US" sz="2000" b="1" i="0" u="none" strike="noStrike" cap="none" baseline="0" dirty="0">
                <a:solidFill>
                  <a:srgbClr val="009999"/>
                </a:solidFill>
                <a:latin typeface="Arial"/>
                <a:ea typeface="Arial"/>
                <a:cs typeface="Arial"/>
                <a:sym typeface="Arial"/>
              </a:rPr>
              <a:t> </a:t>
            </a:r>
            <a:r>
              <a:rPr lang="ar-SA" sz="2000" b="1" i="0" u="none" strike="noStrike" cap="none" baseline="0" dirty="0">
                <a:solidFill>
                  <a:srgbClr val="009999"/>
                </a:solidFill>
                <a:latin typeface="Arial"/>
                <a:ea typeface="Arial"/>
                <a:cs typeface="Arial"/>
                <a:sym typeface="Arial"/>
              </a:rPr>
              <a:t> </a:t>
            </a:r>
            <a:r>
              <a:rPr lang="ar" sz="2000" b="1" dirty="0">
                <a:solidFill>
                  <a:srgbClr val="009999"/>
                </a:solidFill>
              </a:rPr>
              <a:t>تكوين العلاقات</a:t>
            </a:r>
            <a:r>
              <a:rPr lang="en-US" sz="2000" b="1" dirty="0">
                <a:solidFill>
                  <a:srgbClr val="009999"/>
                </a:solidFill>
              </a:rPr>
              <a:t>   </a:t>
            </a:r>
            <a:br>
              <a:rPr lang="en-US" sz="2000" b="1" i="0" u="none" strike="noStrike" cap="none" baseline="0" dirty="0">
                <a:solidFill>
                  <a:srgbClr val="009999"/>
                </a:solidFill>
                <a:latin typeface="Arial"/>
                <a:ea typeface="Arial"/>
                <a:cs typeface="Arial"/>
                <a:sym typeface="Arial"/>
              </a:rPr>
            </a:br>
            <a:br>
              <a:rPr lang="en-US" b="1" i="0" u="none" strike="noStrike" cap="none" baseline="0" dirty="0">
                <a:solidFill>
                  <a:srgbClr val="009999"/>
                </a:solidFill>
                <a:latin typeface="Arial"/>
                <a:ea typeface="Arial"/>
                <a:cs typeface="Arial"/>
                <a:sym typeface="Arial"/>
              </a:rPr>
            </a:br>
            <a:endParaRPr lang="en-US" b="1" i="0" u="none" strike="noStrike" cap="none" baseline="0" dirty="0">
              <a:solidFill>
                <a:srgbClr val="009999"/>
              </a:solidFill>
              <a:latin typeface="Arial"/>
              <a:ea typeface="Arial"/>
              <a:cs typeface="Arial"/>
              <a:sym typeface="Arial"/>
            </a:endParaRPr>
          </a:p>
        </p:txBody>
      </p:sp>
      <p:sp>
        <p:nvSpPr>
          <p:cNvPr id="2" name="Rectangle 1">
            <a:extLst>
              <a:ext uri="{FF2B5EF4-FFF2-40B4-BE49-F238E27FC236}">
                <a16:creationId xmlns:a16="http://schemas.microsoft.com/office/drawing/2014/main" id="{ADAE36E5-DC8F-EF45-9E97-537D49823B03}"/>
              </a:ext>
            </a:extLst>
          </p:cNvPr>
          <p:cNvSpPr/>
          <p:nvPr/>
        </p:nvSpPr>
        <p:spPr>
          <a:xfrm>
            <a:off x="152400" y="1665849"/>
            <a:ext cx="4572000" cy="2390398"/>
          </a:xfrm>
          <a:prstGeom prst="rect">
            <a:avLst/>
          </a:prstGeom>
        </p:spPr>
        <p:txBody>
          <a:bodyPr>
            <a:spAutoFit/>
          </a:bodyPr>
          <a:lstStyle/>
          <a:p>
            <a:pPr lvl="0">
              <a:buSzPct val="25000"/>
            </a:pPr>
            <a:r>
              <a:rPr lang="en-US" sz="1800" b="1" dirty="0"/>
              <a:t>Customers, Clients, and Vendors</a:t>
            </a:r>
          </a:p>
          <a:p>
            <a:pPr lvl="0">
              <a:buSzPct val="25000"/>
            </a:pPr>
            <a:endParaRPr lang="en-US" sz="1200" b="1" dirty="0"/>
          </a:p>
          <a:p>
            <a:pPr lvl="0">
              <a:buSzPct val="25000"/>
            </a:pPr>
            <a:r>
              <a:rPr lang="en-US" sz="1200" dirty="0"/>
              <a:t>Point 1 – Customer, client and vendor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Based on information exchange </a:t>
            </a:r>
            <a:r>
              <a:rPr lang="ar-SA" sz="1200" kern="1200" dirty="0">
                <a:solidFill>
                  <a:schemeClr val="dk1"/>
                </a:solidFill>
                <a:latin typeface="Arial" pitchFamily="34" charset="0"/>
                <a:ea typeface="Calibri"/>
                <a:cs typeface="Arial" pitchFamily="34" charset="0"/>
              </a:rPr>
              <a:t>تبادل المعلومات والاتصالات </a:t>
            </a: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Based on task concerns </a:t>
            </a:r>
            <a:r>
              <a:rPr lang="ar-SA" sz="1200" kern="1200" dirty="0">
                <a:solidFill>
                  <a:schemeClr val="dk1"/>
                </a:solidFill>
                <a:latin typeface="Arial" pitchFamily="34" charset="0"/>
                <a:ea typeface="Calibri"/>
                <a:cs typeface="Arial" pitchFamily="34" charset="0"/>
              </a:rPr>
              <a:t>بناء علي مهمه محدده بين الطرفين </a:t>
            </a: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Frequently emerge into</a:t>
            </a:r>
            <a:r>
              <a:rPr lang="ar-SA" sz="1200" kern="1200" dirty="0">
                <a:solidFill>
                  <a:schemeClr val="dk1"/>
                </a:solidFill>
                <a:latin typeface="Arial" pitchFamily="34" charset="0"/>
                <a:ea typeface="Calibri"/>
                <a:cs typeface="Arial" pitchFamily="34" charset="0"/>
              </a:rPr>
              <a:t>-</a:t>
            </a:r>
            <a:r>
              <a:rPr lang="en-US" sz="1200" kern="1200" dirty="0">
                <a:solidFill>
                  <a:schemeClr val="dk1"/>
                </a:solidFill>
                <a:latin typeface="Arial" pitchFamily="34" charset="0"/>
                <a:ea typeface="Calibri"/>
                <a:cs typeface="Arial" pitchFamily="34" charset="0"/>
              </a:rPr>
              <a:t>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social support relationships </a:t>
            </a:r>
            <a:r>
              <a:rPr lang="ar-SA" sz="1200" kern="1200" dirty="0">
                <a:solidFill>
                  <a:schemeClr val="dk1"/>
                </a:solidFill>
                <a:latin typeface="Arial" pitchFamily="34" charset="0"/>
                <a:ea typeface="Calibri"/>
                <a:cs typeface="Arial" pitchFamily="34" charset="0"/>
              </a:rPr>
              <a:t> </a:t>
            </a: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Established through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tele-mediated channels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3" name="Rectangle 2">
            <a:extLst>
              <a:ext uri="{FF2B5EF4-FFF2-40B4-BE49-F238E27FC236}">
                <a16:creationId xmlns:a16="http://schemas.microsoft.com/office/drawing/2014/main" id="{27C47091-810C-0145-9D51-EC1EDBABE0E0}"/>
              </a:ext>
            </a:extLst>
          </p:cNvPr>
          <p:cNvSpPr/>
          <p:nvPr/>
        </p:nvSpPr>
        <p:spPr>
          <a:xfrm>
            <a:off x="5012201" y="1860774"/>
            <a:ext cx="3886200" cy="2923877"/>
          </a:xfrm>
          <a:prstGeom prst="rect">
            <a:avLst/>
          </a:prstGeom>
        </p:spPr>
        <p:txBody>
          <a:bodyPr wrap="square">
            <a:spAutoFit/>
          </a:bodyPr>
          <a:lstStyle/>
          <a:p>
            <a:pPr algn="just"/>
            <a:r>
              <a:rPr lang="en-US" sz="1600" b="1" dirty="0"/>
              <a:t>Customers</a:t>
            </a:r>
            <a:r>
              <a:rPr lang="en-US" dirty="0"/>
              <a:t> </a:t>
            </a:r>
            <a:r>
              <a:rPr lang="en-US" sz="1200" dirty="0"/>
              <a:t>generally are considered to be those who purchase products or services from an organization while clients are those who are in a professional advice or service relationship with the organization. </a:t>
            </a:r>
          </a:p>
          <a:p>
            <a:pPr algn="just"/>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a:p>
            <a:endParaRPr lang="en-US" sz="1200" dirty="0"/>
          </a:p>
        </p:txBody>
      </p:sp>
      <p:sp>
        <p:nvSpPr>
          <p:cNvPr id="10" name="Rectangle 9">
            <a:extLst>
              <a:ext uri="{FF2B5EF4-FFF2-40B4-BE49-F238E27FC236}">
                <a16:creationId xmlns:a16="http://schemas.microsoft.com/office/drawing/2014/main" id="{026F032D-78B5-204E-8CA0-7825567CA47B}"/>
              </a:ext>
            </a:extLst>
          </p:cNvPr>
          <p:cNvSpPr/>
          <p:nvPr/>
        </p:nvSpPr>
        <p:spPr>
          <a:xfrm>
            <a:off x="0" y="3989561"/>
            <a:ext cx="3657600" cy="1774845"/>
          </a:xfrm>
          <a:prstGeom prst="rect">
            <a:avLst/>
          </a:prstGeom>
        </p:spPr>
        <p:txBody>
          <a:bodyPr wrap="square">
            <a:spAutoFit/>
          </a:bodyPr>
          <a:lstStyle/>
          <a:p>
            <a:pPr>
              <a:buSzPct val="25000"/>
            </a:pPr>
            <a:r>
              <a:rPr lang="en-US" sz="1200" dirty="0"/>
              <a:t>Point 2 – </a:t>
            </a:r>
            <a:r>
              <a:rPr lang="en-US" sz="1100" b="1" dirty="0"/>
              <a:t>Approaches of effective relationships</a:t>
            </a:r>
            <a:endParaRPr lang="ar-SA" sz="1200" b="1" dirty="0"/>
          </a:p>
          <a:p>
            <a:pPr>
              <a:buSzPct val="25000"/>
            </a:pPr>
            <a:endParaRPr lang="en-US" sz="1200" dirty="0"/>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Rapidly assessing needs</a:t>
            </a:r>
            <a:r>
              <a:rPr lang="ar-SA" sz="1200" kern="1200" dirty="0">
                <a:solidFill>
                  <a:schemeClr val="dk1"/>
                </a:solidFill>
                <a:latin typeface="Arial" pitchFamily="34" charset="0"/>
                <a:ea typeface="Calibri"/>
                <a:cs typeface="Arial" pitchFamily="34" charset="0"/>
              </a:rPr>
              <a:t> السرعة </a:t>
            </a: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Connecting to identified needs</a:t>
            </a:r>
            <a:r>
              <a:rPr lang="ar-SA" sz="1200" kern="1200" dirty="0">
                <a:solidFill>
                  <a:schemeClr val="dk1"/>
                </a:solidFill>
                <a:latin typeface="Arial" pitchFamily="34" charset="0"/>
                <a:ea typeface="Calibri"/>
                <a:cs typeface="Arial" pitchFamily="34" charset="0"/>
              </a:rPr>
              <a:t> التواصل لمعرفة الاحتياجات </a:t>
            </a: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Responding with both organizational</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and customer, or vendor needs</a:t>
            </a:r>
            <a:r>
              <a:rPr lang="ar-SA" sz="1200" kern="1200" dirty="0">
                <a:solidFill>
                  <a:schemeClr val="dk1"/>
                </a:solidFill>
                <a:latin typeface="Arial" pitchFamily="34" charset="0"/>
                <a:ea typeface="Calibri"/>
                <a:cs typeface="Arial" pitchFamily="34" charset="0"/>
              </a:rPr>
              <a:t> الاستجابة للطلبات </a:t>
            </a:r>
            <a:endParaRPr lang="en-US" sz="1200" kern="1200" dirty="0">
              <a:solidFill>
                <a:schemeClr val="dk1"/>
              </a:solidFill>
              <a:latin typeface="Arial" pitchFamily="34" charset="0"/>
              <a:ea typeface="Calibri"/>
              <a:cs typeface="Arial" pitchFamily="34" charset="0"/>
            </a:endParaRPr>
          </a:p>
        </p:txBody>
      </p:sp>
      <p:sp>
        <p:nvSpPr>
          <p:cNvPr id="13" name="Round Diagonal Corner Rectangle 12">
            <a:extLst>
              <a:ext uri="{FF2B5EF4-FFF2-40B4-BE49-F238E27FC236}">
                <a16:creationId xmlns:a16="http://schemas.microsoft.com/office/drawing/2014/main" id="{89AADCC9-BAB7-AB4C-A385-0C3307CA48A2}"/>
              </a:ext>
            </a:extLst>
          </p:cNvPr>
          <p:cNvSpPr/>
          <p:nvPr/>
        </p:nvSpPr>
        <p:spPr>
          <a:xfrm>
            <a:off x="5071403" y="4230723"/>
            <a:ext cx="3767797" cy="1454214"/>
          </a:xfrm>
          <a:prstGeom prst="round2Diag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dirty="0">
                <a:solidFill>
                  <a:schemeClr val="tx1"/>
                </a:solidFill>
              </a:rPr>
              <a:t>Vendors</a:t>
            </a:r>
            <a:r>
              <a:rPr lang="en-US" dirty="0">
                <a:solidFill>
                  <a:schemeClr val="tx1"/>
                </a:solidFill>
              </a:rPr>
              <a:t> </a:t>
            </a:r>
            <a:r>
              <a:rPr lang="en-US" sz="1200" dirty="0">
                <a:solidFill>
                  <a:srgbClr val="000000"/>
                </a:solidFill>
                <a:latin typeface="Arial"/>
                <a:cs typeface="Arial"/>
              </a:rPr>
              <a:t>are individuals or entire organizations who provide products or services to organizations other than their own. Customer, client, and vendor relationships are based on exchanges of information about products, services, timing, delivery, quality, and cost.</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Shape 183"/>
          <p:cNvSpPr txBox="1">
            <a:spLocks noGrp="1"/>
          </p:cNvSpPr>
          <p:nvPr>
            <p:ph type="title"/>
          </p:nvPr>
        </p:nvSpPr>
        <p:spPr>
          <a:xfrm>
            <a:off x="1905000" y="5334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5.5 Forming Interpersonal Relationships </a:t>
            </a:r>
            <a:r>
              <a:rPr lang="en-US" sz="1600" b="1" i="0" u="none" strike="noStrike" cap="none" baseline="0" dirty="0">
                <a:solidFill>
                  <a:srgbClr val="009999"/>
                </a:solidFill>
                <a:latin typeface="Arial"/>
                <a:ea typeface="Arial"/>
                <a:cs typeface="Arial"/>
                <a:sym typeface="Arial"/>
              </a:rPr>
              <a:t>(4 of 5)</a:t>
            </a:r>
          </a:p>
        </p:txBody>
      </p:sp>
      <p:sp>
        <p:nvSpPr>
          <p:cNvPr id="4" name="Rectangle 3">
            <a:extLst>
              <a:ext uri="{FF2B5EF4-FFF2-40B4-BE49-F238E27FC236}">
                <a16:creationId xmlns:a16="http://schemas.microsoft.com/office/drawing/2014/main" id="{FE75EA13-F99C-2A47-97B2-D2C96E457073}"/>
              </a:ext>
            </a:extLst>
          </p:cNvPr>
          <p:cNvSpPr/>
          <p:nvPr/>
        </p:nvSpPr>
        <p:spPr>
          <a:xfrm>
            <a:off x="152400" y="1676400"/>
            <a:ext cx="4572000" cy="3375283"/>
          </a:xfrm>
          <a:prstGeom prst="rect">
            <a:avLst/>
          </a:prstGeom>
        </p:spPr>
        <p:txBody>
          <a:bodyPr>
            <a:spAutoFit/>
          </a:bodyPr>
          <a:lstStyle/>
          <a:p>
            <a:pPr lvl="0">
              <a:buSzPct val="25000"/>
            </a:pPr>
            <a:r>
              <a:rPr lang="en-US" sz="1200" b="1" dirty="0"/>
              <a:t>Communication Networks and Interpersonal Relationships</a:t>
            </a:r>
          </a:p>
          <a:p>
            <a:pPr lvl="0">
              <a:buSzPct val="25000"/>
            </a:pPr>
            <a:r>
              <a:rPr lang="en-US" sz="1200" dirty="0"/>
              <a:t>Point 1 – Communication networks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Formal and informal patterns of communication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Transmitting and exchanging messages through time and space</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3 – Network roles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Liaisons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Bridges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Gatekeepers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Isolates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Participants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Nonparticipants</a:t>
            </a:r>
          </a:p>
          <a:p>
            <a:endParaRPr lang="en-US" sz="1200" dirty="0"/>
          </a:p>
        </p:txBody>
      </p:sp>
      <p:pic>
        <p:nvPicPr>
          <p:cNvPr id="8" name="Picture 7">
            <a:extLst>
              <a:ext uri="{FF2B5EF4-FFF2-40B4-BE49-F238E27FC236}">
                <a16:creationId xmlns:a16="http://schemas.microsoft.com/office/drawing/2014/main" id="{4C48235F-49A5-EB48-8A4D-CE7FF38045A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19800" y="2051112"/>
            <a:ext cx="2859050" cy="2431697"/>
          </a:xfrm>
          <a:prstGeom prst="rect">
            <a:avLst/>
          </a:prstGeom>
        </p:spPr>
      </p:pic>
      <p:pic>
        <p:nvPicPr>
          <p:cNvPr id="12" name="Picture 11">
            <a:extLst>
              <a:ext uri="{FF2B5EF4-FFF2-40B4-BE49-F238E27FC236}">
                <a16:creationId xmlns:a16="http://schemas.microsoft.com/office/drawing/2014/main" id="{CE04241D-3F01-3E4C-B300-41110C16B17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51390" y="3888169"/>
            <a:ext cx="2477810" cy="1301664"/>
          </a:xfrm>
          <a:prstGeom prst="rect">
            <a:avLst/>
          </a:prstGeom>
        </p:spPr>
      </p:pic>
      <p:pic>
        <p:nvPicPr>
          <p:cNvPr id="14" name="Picture 13">
            <a:extLst>
              <a:ext uri="{FF2B5EF4-FFF2-40B4-BE49-F238E27FC236}">
                <a16:creationId xmlns:a16="http://schemas.microsoft.com/office/drawing/2014/main" id="{46CE6F36-CC30-4043-84E6-B6EA79E1B3EC}"/>
              </a:ext>
            </a:extLst>
          </p:cNvPr>
          <p:cNvPicPr>
            <a:picLocks noChangeAspect="1"/>
          </p:cNvPicPr>
          <p:nvPr/>
        </p:nvPicPr>
        <p:blipFill>
          <a:blip r:embed="rId5"/>
          <a:stretch>
            <a:fillRect/>
          </a:stretch>
        </p:blipFill>
        <p:spPr>
          <a:xfrm>
            <a:off x="5029200" y="5189833"/>
            <a:ext cx="3367728" cy="1157250"/>
          </a:xfrm>
          <a:prstGeom prst="rect">
            <a:avLst/>
          </a:prstGeom>
        </p:spPr>
      </p:pic>
      <p:pic>
        <p:nvPicPr>
          <p:cNvPr id="16" name="Picture 15">
            <a:extLst>
              <a:ext uri="{FF2B5EF4-FFF2-40B4-BE49-F238E27FC236}">
                <a16:creationId xmlns:a16="http://schemas.microsoft.com/office/drawing/2014/main" id="{5930E5F1-B7E9-C44A-8B55-F6C8AEB12EA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50970" y="2815121"/>
            <a:ext cx="3199310" cy="639862"/>
          </a:xfrm>
          <a:prstGeom prst="rect">
            <a:avLst/>
          </a:prstGeom>
        </p:spPr>
      </p:pic>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Shape 191"/>
          <p:cNvSpPr txBox="1">
            <a:spLocks noGrp="1"/>
          </p:cNvSpPr>
          <p:nvPr>
            <p:ph type="title"/>
          </p:nvPr>
        </p:nvSpPr>
        <p:spPr>
          <a:xfrm>
            <a:off x="1905000" y="4572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5.5 Forming Interpersonal Relationships </a:t>
            </a:r>
            <a:r>
              <a:rPr lang="en-US" sz="1600" b="1" i="0" u="none" strike="noStrike" cap="none" baseline="0" dirty="0">
                <a:solidFill>
                  <a:srgbClr val="009999"/>
                </a:solidFill>
                <a:latin typeface="Arial"/>
                <a:ea typeface="Arial"/>
                <a:cs typeface="Arial"/>
                <a:sym typeface="Arial"/>
              </a:rPr>
              <a:t>(5 of 5)</a:t>
            </a:r>
          </a:p>
        </p:txBody>
      </p:sp>
      <p:sp>
        <p:nvSpPr>
          <p:cNvPr id="2" name="Rectangle 1">
            <a:extLst>
              <a:ext uri="{FF2B5EF4-FFF2-40B4-BE49-F238E27FC236}">
                <a16:creationId xmlns:a16="http://schemas.microsoft.com/office/drawing/2014/main" id="{0D5BFDD5-9C50-6E45-8CFF-8BB70C8AFBAF}"/>
              </a:ext>
            </a:extLst>
          </p:cNvPr>
          <p:cNvSpPr/>
          <p:nvPr/>
        </p:nvSpPr>
        <p:spPr>
          <a:xfrm>
            <a:off x="838200" y="1981200"/>
            <a:ext cx="4572000" cy="3785652"/>
          </a:xfrm>
          <a:prstGeom prst="rect">
            <a:avLst/>
          </a:prstGeom>
        </p:spPr>
        <p:txBody>
          <a:bodyPr>
            <a:spAutoFit/>
          </a:bodyPr>
          <a:lstStyle/>
          <a:p>
            <a:pPr lvl="0">
              <a:buSzPct val="25000"/>
            </a:pPr>
            <a:r>
              <a:rPr lang="en-US" b="1" dirty="0"/>
              <a:t>Diversity and Interpersonal Relationships</a:t>
            </a:r>
          </a:p>
          <a:p>
            <a:pPr lvl="0">
              <a:buSzPct val="25000"/>
            </a:pPr>
            <a:endParaRPr lang="en-US" b="1" dirty="0"/>
          </a:p>
          <a:p>
            <a:pPr lvl="0">
              <a:buSzPct val="25000"/>
            </a:pPr>
            <a:r>
              <a:rPr lang="en-US" dirty="0"/>
              <a:t>Point 1 – </a:t>
            </a:r>
            <a:r>
              <a:rPr lang="en-US" b="1" dirty="0"/>
              <a:t>Demographic facts of workforce diversity</a:t>
            </a:r>
            <a:endParaRPr lang="ar-SA" b="1" dirty="0"/>
          </a:p>
          <a:p>
            <a:pPr lvl="0">
              <a:buSzPct val="25000"/>
            </a:pPr>
            <a:endParaRPr lang="en-US" dirty="0"/>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Population and overall workforce growing old </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Decline of younger workers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Women continue to enter the workforce</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Large proportion of minorities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Increase of immigrants </a:t>
            </a:r>
          </a:p>
          <a:p>
            <a:pPr marL="457200" lvl="1">
              <a:spcBef>
                <a:spcPts val="360"/>
              </a:spcBef>
              <a:buClr>
                <a:schemeClr val="dk1"/>
              </a:buClr>
              <a:buSzPct val="100000"/>
            </a:pPr>
            <a:endParaRPr lang="en-US" kern="1200" dirty="0">
              <a:solidFill>
                <a:schemeClr val="dk1"/>
              </a:solidFill>
              <a:latin typeface="Arial" pitchFamily="34" charset="0"/>
              <a:ea typeface="Calibri"/>
              <a:cs typeface="Arial" pitchFamily="34" charset="0"/>
            </a:endParaRPr>
          </a:p>
          <a:p>
            <a:pPr lvl="0">
              <a:buSzPct val="25000"/>
            </a:pPr>
            <a:r>
              <a:rPr lang="en-US" dirty="0"/>
              <a:t>Point 2 – </a:t>
            </a:r>
            <a:r>
              <a:rPr lang="en-US" b="1" dirty="0"/>
              <a:t>Multicultural issues	</a:t>
            </a:r>
            <a:endParaRPr lang="ar-SA" b="1" dirty="0"/>
          </a:p>
          <a:p>
            <a:pPr lvl="0">
              <a:buSzPct val="25000"/>
            </a:pPr>
            <a:endParaRPr lang="en-US" dirty="0"/>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Cultural stereotyping</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Language barriers</a:t>
            </a:r>
          </a:p>
          <a:p>
            <a:pPr marL="457200" lvl="1">
              <a:spcBef>
                <a:spcPts val="360"/>
              </a:spcBef>
              <a:buClr>
                <a:schemeClr val="dk1"/>
              </a:buClr>
              <a:buSzPct val="100000"/>
              <a:buFont typeface="Arial"/>
              <a:buChar char="•"/>
            </a:pPr>
            <a:r>
              <a:rPr lang="en-US" kern="1200" dirty="0">
                <a:solidFill>
                  <a:schemeClr val="dk1"/>
                </a:solidFill>
                <a:latin typeface="Arial" pitchFamily="34" charset="0"/>
                <a:ea typeface="Calibri"/>
                <a:cs typeface="Arial" pitchFamily="34" charset="0"/>
              </a:rPr>
              <a:t> Employee attempts to acculturate</a:t>
            </a:r>
          </a:p>
        </p:txBody>
      </p:sp>
      <p:pic>
        <p:nvPicPr>
          <p:cNvPr id="5" name="Picture 4">
            <a:extLst>
              <a:ext uri="{FF2B5EF4-FFF2-40B4-BE49-F238E27FC236}">
                <a16:creationId xmlns:a16="http://schemas.microsoft.com/office/drawing/2014/main" id="{DCF8AA65-4D7C-F349-858E-6E776F9DFCFE}"/>
              </a:ext>
            </a:extLst>
          </p:cNvPr>
          <p:cNvPicPr>
            <a:picLocks noChangeAspect="1"/>
          </p:cNvPicPr>
          <p:nvPr/>
        </p:nvPicPr>
        <p:blipFill>
          <a:blip r:embed="rId3"/>
          <a:stretch>
            <a:fillRect/>
          </a:stretch>
        </p:blipFill>
        <p:spPr>
          <a:xfrm rot="16200000">
            <a:off x="3575538" y="1589649"/>
            <a:ext cx="6717323" cy="4419599"/>
          </a:xfrm>
          <a:prstGeom prst="rect">
            <a:avLst/>
          </a:prstGeom>
        </p:spPr>
      </p:pic>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Shape 199"/>
          <p:cNvSpPr txBox="1">
            <a:spLocks noGrp="1"/>
          </p:cNvSpPr>
          <p:nvPr>
            <p:ph type="title"/>
          </p:nvPr>
        </p:nvSpPr>
        <p:spPr>
          <a:xfrm>
            <a:off x="1905000" y="293689"/>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Trust and Interpersonal Relationships</a:t>
            </a:r>
          </a:p>
        </p:txBody>
      </p:sp>
      <p:sp>
        <p:nvSpPr>
          <p:cNvPr id="200" name="Shape 200"/>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5.6 Describe the importance of trust for interpersonal relationships</a:t>
            </a:r>
          </a:p>
        </p:txBody>
      </p:sp>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Shape 207"/>
          <p:cNvSpPr txBox="1">
            <a:spLocks noGrp="1"/>
          </p:cNvSpPr>
          <p:nvPr>
            <p:ph type="title"/>
          </p:nvPr>
        </p:nvSpPr>
        <p:spPr>
          <a:xfrm>
            <a:off x="1905000" y="304800"/>
            <a:ext cx="8229600" cy="1725612"/>
          </a:xfrm>
          <a:prstGeom prst="rect">
            <a:avLst/>
          </a:prstGeom>
          <a:noFill/>
          <a:ln>
            <a:noFill/>
          </a:ln>
        </p:spPr>
        <p:txBody>
          <a:bodyPr lIns="91425" tIns="45700" rIns="91425" bIns="45700" anchor="t" anchorCtr="0">
            <a:noAutofit/>
          </a:bodyPr>
          <a:lstStyle/>
          <a:p>
            <a:pPr lvl="0">
              <a:buClr>
                <a:srgbClr val="009999"/>
              </a:buClr>
              <a:buSzPct val="25000"/>
            </a:pPr>
            <a:r>
              <a:rPr lang="en-US" sz="2800" b="1" i="0" u="none" strike="noStrike" cap="none" baseline="0" dirty="0">
                <a:solidFill>
                  <a:srgbClr val="009999"/>
                </a:solidFill>
                <a:latin typeface="Arial"/>
                <a:ea typeface="Arial"/>
                <a:cs typeface="Arial"/>
                <a:sym typeface="Arial"/>
              </a:rPr>
              <a:t>5.6 </a:t>
            </a:r>
            <a:r>
              <a:rPr lang="en-US" sz="2800" b="1" dirty="0">
                <a:solidFill>
                  <a:srgbClr val="009999"/>
                </a:solidFill>
              </a:rPr>
              <a:t>Trust and Interpersonal Relationships</a:t>
            </a:r>
            <a:endParaRPr lang="en-US" sz="2800" b="1" i="0" u="none" strike="noStrike" cap="none" baseline="0" dirty="0">
              <a:solidFill>
                <a:srgbClr val="009999"/>
              </a:solidFill>
              <a:latin typeface="Arial"/>
              <a:ea typeface="Arial"/>
              <a:cs typeface="Arial"/>
              <a:sym typeface="Arial"/>
            </a:endParaRPr>
          </a:p>
        </p:txBody>
      </p:sp>
      <p:sp>
        <p:nvSpPr>
          <p:cNvPr id="208" name="Shape 208"/>
          <p:cNvSpPr txBox="1">
            <a:spLocks noGrp="1"/>
          </p:cNvSpPr>
          <p:nvPr>
            <p:ph type="body" idx="1"/>
          </p:nvPr>
        </p:nvSpPr>
        <p:spPr>
          <a:xfrm>
            <a:off x="457200" y="1543050"/>
            <a:ext cx="8229600" cy="4926012"/>
          </a:xfrm>
          <a:prstGeom prst="rect">
            <a:avLst/>
          </a:prstGeom>
          <a:noFill/>
          <a:ln>
            <a:noFill/>
          </a:ln>
        </p:spPr>
        <p:txBody>
          <a:bodyPr lIns="91425" tIns="45700" rIns="91425" bIns="45700" anchor="t" anchorCtr="0">
            <a:noAutofit/>
          </a:bodyPr>
          <a:lstStyle/>
          <a:p>
            <a:pPr marL="342900" marR="0" lvl="0" indent="-342900" algn="l" rtl="0">
              <a:lnSpc>
                <a:spcPct val="100000"/>
              </a:lnSpc>
              <a:spcBef>
                <a:spcPts val="0"/>
              </a:spcBef>
              <a:spcAft>
                <a:spcPts val="0"/>
              </a:spcAft>
              <a:buClr>
                <a:schemeClr val="dk1"/>
              </a:buClr>
              <a:buSzPct val="25000"/>
              <a:buFont typeface="Arial"/>
              <a:buNone/>
            </a:pPr>
            <a:r>
              <a:rPr lang="en-US" sz="2800" b="0" i="0" u="none" strike="noStrike" cap="none" baseline="0" dirty="0">
                <a:solidFill>
                  <a:schemeClr val="dk1"/>
                </a:solidFill>
                <a:latin typeface="Arial"/>
                <a:ea typeface="Arial"/>
                <a:cs typeface="Arial"/>
                <a:sym typeface="Arial"/>
              </a:rPr>
              <a:t>	</a:t>
            </a:r>
          </a:p>
        </p:txBody>
      </p:sp>
      <p:sp>
        <p:nvSpPr>
          <p:cNvPr id="2" name="Rectangle 1">
            <a:extLst>
              <a:ext uri="{FF2B5EF4-FFF2-40B4-BE49-F238E27FC236}">
                <a16:creationId xmlns:a16="http://schemas.microsoft.com/office/drawing/2014/main" id="{A61432C6-E137-6148-AA5B-BC0F8606EF68}"/>
              </a:ext>
            </a:extLst>
          </p:cNvPr>
          <p:cNvSpPr/>
          <p:nvPr/>
        </p:nvSpPr>
        <p:spPr>
          <a:xfrm>
            <a:off x="609600" y="3204527"/>
            <a:ext cx="4572000" cy="1826141"/>
          </a:xfrm>
          <a:prstGeom prst="rect">
            <a:avLst/>
          </a:prstGeom>
        </p:spPr>
        <p:txBody>
          <a:bodyPr>
            <a:spAutoFit/>
          </a:bodyPr>
          <a:lstStyle/>
          <a:p>
            <a:pPr lvl="0">
              <a:buSzPct val="25000"/>
            </a:pPr>
            <a:r>
              <a:rPr lang="en-US" sz="1200" dirty="0"/>
              <a:t>Point 1 – Trust</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Positive expectations about others’ behavior </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Role of organizational communication in the dimensions of trust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Accurate information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Explanations for decisions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Openness in communication</a:t>
            </a:r>
          </a:p>
        </p:txBody>
      </p:sp>
      <p:pic>
        <p:nvPicPr>
          <p:cNvPr id="5" name="Picture 4">
            <a:extLst>
              <a:ext uri="{FF2B5EF4-FFF2-40B4-BE49-F238E27FC236}">
                <a16:creationId xmlns:a16="http://schemas.microsoft.com/office/drawing/2014/main" id="{92F4C6F0-2F3B-3646-AD20-B243F0CD7696}"/>
              </a:ext>
            </a:extLst>
          </p:cNvPr>
          <p:cNvPicPr>
            <a:picLocks noChangeAspect="1"/>
          </p:cNvPicPr>
          <p:nvPr/>
        </p:nvPicPr>
        <p:blipFill>
          <a:blip r:embed="rId5"/>
          <a:stretch>
            <a:fillRect/>
          </a:stretch>
        </p:blipFill>
        <p:spPr>
          <a:xfrm>
            <a:off x="4038600" y="2438400"/>
            <a:ext cx="4572000" cy="4572000"/>
          </a:xfrm>
          <a:prstGeom prst="rect">
            <a:avLst/>
          </a:prstGeom>
        </p:spPr>
      </p:pic>
      <p:sp>
        <p:nvSpPr>
          <p:cNvPr id="6" name="Shape 200">
            <a:extLst>
              <a:ext uri="{FF2B5EF4-FFF2-40B4-BE49-F238E27FC236}">
                <a16:creationId xmlns:a16="http://schemas.microsoft.com/office/drawing/2014/main" id="{3627226C-3E35-4C4D-B940-0CBA3037D0CF}"/>
              </a:ext>
            </a:extLst>
          </p:cNvPr>
          <p:cNvSpPr txBox="1">
            <a:spLocks/>
          </p:cNvSpPr>
          <p:nvPr/>
        </p:nvSpPr>
        <p:spPr>
          <a:xfrm>
            <a:off x="457200" y="1001712"/>
            <a:ext cx="8229600" cy="3554411"/>
          </a:xfrm>
          <a:prstGeom prst="rect">
            <a:avLst/>
          </a:prstGeom>
          <a:noFill/>
          <a:ln>
            <a:noFill/>
          </a:ln>
        </p:spPr>
        <p:txBody>
          <a:bodyPr lIns="91425" tIns="45700" rIns="91425" bIns="45700" anchor="t" anchorCtr="0">
            <a:noAutofit/>
          </a:bodyPr>
          <a:lstStyle>
            <a:defPPr marR="0" algn="l" rtl="0">
              <a:lnSpc>
                <a:spcPct val="100000"/>
              </a:lnSpc>
              <a:spcBef>
                <a:spcPts val="0"/>
              </a:spcBef>
              <a:spcAft>
                <a:spcPts val="0"/>
              </a:spcAft>
            </a:defPPr>
            <a:lvl1pPr marL="342900" marR="0" indent="-139700" algn="l" rtl="0">
              <a:lnSpc>
                <a:spcPct val="100000"/>
              </a:lnSpc>
              <a:spcBef>
                <a:spcPts val="64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1pPr>
            <a:lvl2pPr marL="742950" marR="0" indent="-107950" algn="l" rtl="0">
              <a:lnSpc>
                <a:spcPct val="100000"/>
              </a:lnSpc>
              <a:spcBef>
                <a:spcPts val="56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2pPr>
            <a:lvl3pPr marL="1143000" marR="0" indent="-76200" algn="l" rtl="0">
              <a:lnSpc>
                <a:spcPct val="100000"/>
              </a:lnSpc>
              <a:spcBef>
                <a:spcPts val="48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3pPr>
            <a:lvl4pPr marL="16002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4pPr>
            <a:lvl5pPr marL="20574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5pPr>
            <a:lvl6pPr marL="25146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6pPr>
            <a:lvl7pPr marL="29718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7pPr>
            <a:lvl8pPr marL="34290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8pPr>
            <a:lvl9pPr marL="3886200" marR="0" indent="-101600" algn="l" rtl="0">
              <a:lnSpc>
                <a:spcPct val="100000"/>
              </a:lnSpc>
              <a:spcBef>
                <a:spcPts val="400"/>
              </a:spcBef>
              <a:spcAft>
                <a:spcPts val="0"/>
              </a:spcAft>
              <a:buClr>
                <a:schemeClr val="dk1"/>
              </a:buClr>
              <a:buFont typeface="Arial"/>
              <a:buChar char="»"/>
              <a:defRPr sz="1400" b="0" i="0" u="none" strike="noStrike" cap="none" baseline="0">
                <a:solidFill>
                  <a:srgbClr val="000000"/>
                </a:solidFill>
                <a:latin typeface="Arial"/>
                <a:ea typeface="Arial"/>
                <a:cs typeface="Arial"/>
                <a:sym typeface="Arial"/>
              </a:defRPr>
            </a:lvl9pPr>
          </a:lstStyle>
          <a:p>
            <a:pPr marL="0" indent="0">
              <a:spcBef>
                <a:spcPts val="0"/>
              </a:spcBef>
              <a:buFont typeface="Arial"/>
              <a:buNone/>
            </a:pPr>
            <a:endParaRPr lang="en-US" sz="3200">
              <a:solidFill>
                <a:schemeClr val="dk1"/>
              </a:solidFill>
            </a:endParaRPr>
          </a:p>
          <a:p>
            <a:pPr marL="0" indent="0">
              <a:buSzPct val="25000"/>
              <a:buFont typeface="Arial"/>
              <a:buNone/>
            </a:pPr>
            <a:r>
              <a:rPr lang="en-US" sz="3200">
                <a:solidFill>
                  <a:schemeClr val="dk1"/>
                </a:solidFill>
              </a:rPr>
              <a:t>Objective 5.6 Describe the importance of trust for interpersonal relationships</a:t>
            </a:r>
            <a:endParaRPr lang="en-US" sz="3200" dirty="0">
              <a:solidFill>
                <a:schemeClr val="dk1"/>
              </a:solidFill>
            </a:endParaRPr>
          </a:p>
        </p:txBody>
      </p:sp>
      <p:pic>
        <p:nvPicPr>
          <p:cNvPr id="3" name="ttsMP3.com_VoiceText_2023-7-8_19_15_32.mp3">
            <a:hlinkClick r:id="" action="ppaction://media"/>
            <a:extLst>
              <a:ext uri="{FF2B5EF4-FFF2-40B4-BE49-F238E27FC236}">
                <a16:creationId xmlns:a16="http://schemas.microsoft.com/office/drawing/2014/main" id="{F5915E97-9228-9C43-9699-675BC18DE3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57200" y="4964328"/>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2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txBox="1">
            <a:spLocks noGrp="1"/>
          </p:cNvSpPr>
          <p:nvPr>
            <p:ph type="title"/>
          </p:nvPr>
        </p:nvSpPr>
        <p:spPr>
          <a:xfrm>
            <a:off x="1981200" y="1524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Workplace Emotion, Balance, and Interpersonal Relationships</a:t>
            </a:r>
          </a:p>
        </p:txBody>
      </p:sp>
      <p:sp>
        <p:nvSpPr>
          <p:cNvPr id="216" name="Shape 216"/>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dirty="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dirty="0">
                <a:solidFill>
                  <a:schemeClr val="dk1"/>
                </a:solidFill>
                <a:latin typeface="Arial"/>
                <a:ea typeface="Arial"/>
                <a:cs typeface="Arial"/>
                <a:sym typeface="Arial"/>
              </a:rPr>
              <a:t>Objective 5.7 Describe emotion in organizations</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Shape 223"/>
          <p:cNvSpPr txBox="1">
            <a:spLocks noGrp="1"/>
          </p:cNvSpPr>
          <p:nvPr>
            <p:ph type="title"/>
          </p:nvPr>
        </p:nvSpPr>
        <p:spPr>
          <a:xfrm>
            <a:off x="1981200" y="2286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000" b="1" i="0" u="none" strike="noStrike" cap="none" baseline="0" dirty="0">
                <a:solidFill>
                  <a:srgbClr val="009999"/>
                </a:solidFill>
                <a:latin typeface="Arial"/>
                <a:ea typeface="Arial"/>
                <a:cs typeface="Arial"/>
                <a:sym typeface="Arial"/>
              </a:rPr>
              <a:t>5.7 Workplace Emotion, Balance, </a:t>
            </a:r>
            <a:br>
              <a:rPr lang="en-US" sz="2000" b="1" i="0" u="none" strike="noStrike" cap="none" baseline="0" dirty="0">
                <a:solidFill>
                  <a:srgbClr val="009999"/>
                </a:solidFill>
                <a:latin typeface="Arial"/>
                <a:ea typeface="Arial"/>
                <a:cs typeface="Arial"/>
                <a:sym typeface="Arial"/>
              </a:rPr>
            </a:br>
            <a:r>
              <a:rPr lang="en-US" sz="2000" b="1" i="0" u="none" strike="noStrike" cap="none" baseline="0" dirty="0">
                <a:solidFill>
                  <a:srgbClr val="009999"/>
                </a:solidFill>
                <a:latin typeface="Arial"/>
                <a:ea typeface="Arial"/>
                <a:cs typeface="Arial"/>
                <a:sym typeface="Arial"/>
              </a:rPr>
              <a:t>and Interpersonal Relationships</a:t>
            </a:r>
          </a:p>
        </p:txBody>
      </p:sp>
      <p:sp>
        <p:nvSpPr>
          <p:cNvPr id="2" name="Rectangle 1">
            <a:extLst>
              <a:ext uri="{FF2B5EF4-FFF2-40B4-BE49-F238E27FC236}">
                <a16:creationId xmlns:a16="http://schemas.microsoft.com/office/drawing/2014/main" id="{3B73A5BD-AF29-1B43-AD2E-26C4B465A67E}"/>
              </a:ext>
            </a:extLst>
          </p:cNvPr>
          <p:cNvSpPr/>
          <p:nvPr/>
        </p:nvSpPr>
        <p:spPr>
          <a:xfrm>
            <a:off x="228600" y="4143772"/>
            <a:ext cx="6705600" cy="1959511"/>
          </a:xfrm>
          <a:prstGeom prst="rect">
            <a:avLst/>
          </a:prstGeom>
        </p:spPr>
        <p:txBody>
          <a:bodyPr wrap="square">
            <a:spAutoFit/>
          </a:bodyPr>
          <a:lstStyle/>
          <a:p>
            <a:pPr lvl="0">
              <a:buSzPct val="25000"/>
            </a:pPr>
            <a:r>
              <a:rPr lang="en-US" sz="1600" dirty="0"/>
              <a:t>Point 1 – </a:t>
            </a:r>
            <a:r>
              <a:rPr lang="en-US" sz="1600" b="1" dirty="0"/>
              <a:t>Emotion and interpersonal </a:t>
            </a:r>
          </a:p>
          <a:p>
            <a:pPr lvl="0">
              <a:buSzPct val="25000"/>
            </a:pPr>
            <a:r>
              <a:rPr lang="en-US" sz="1600" b="1" dirty="0"/>
              <a:t>               relationship</a:t>
            </a:r>
          </a:p>
          <a:p>
            <a:pPr lvl="0">
              <a:buSzPct val="25000"/>
            </a:pPr>
            <a:endParaRPr lang="en-US" sz="1600" dirty="0"/>
          </a:p>
          <a:p>
            <a:pPr marL="457200" lvl="1">
              <a:spcBef>
                <a:spcPts val="360"/>
              </a:spcBef>
              <a:buClr>
                <a:schemeClr val="dk1"/>
              </a:buClr>
              <a:buSzPct val="100000"/>
              <a:buFont typeface="Arial"/>
              <a:buChar char="•"/>
            </a:pPr>
            <a:r>
              <a:rPr lang="en-US" sz="1600" dirty="0"/>
              <a:t> </a:t>
            </a:r>
            <a:r>
              <a:rPr lang="en-US" sz="1600" kern="1200" dirty="0">
                <a:solidFill>
                  <a:schemeClr val="dk1"/>
                </a:solidFill>
                <a:latin typeface="Arial" pitchFamily="34" charset="0"/>
                <a:ea typeface="Calibri"/>
                <a:cs typeface="Arial" pitchFamily="34" charset="0"/>
              </a:rPr>
              <a:t>Part of workplace interpersonal relationships</a:t>
            </a:r>
          </a:p>
          <a:p>
            <a:pPr marL="742950" lvl="1" indent="-285750">
              <a:spcBef>
                <a:spcPts val="360"/>
              </a:spcBef>
              <a:buClr>
                <a:schemeClr val="dk1"/>
              </a:buClr>
              <a:buSzPct val="100000"/>
              <a:buFont typeface="Arial" panose="020B0604020202020204" pitchFamily="34" charset="0"/>
              <a:buChar char="•"/>
            </a:pPr>
            <a:r>
              <a:rPr lang="en-US" sz="1600" kern="1200" dirty="0">
                <a:solidFill>
                  <a:schemeClr val="dk1"/>
                </a:solidFill>
                <a:latin typeface="Arial" pitchFamily="34" charset="0"/>
                <a:ea typeface="Calibri"/>
                <a:cs typeface="Arial" pitchFamily="34" charset="0"/>
              </a:rPr>
              <a:t>Balance contributes to understanding </a:t>
            </a:r>
          </a:p>
          <a:p>
            <a:pPr marL="457200" lvl="1">
              <a:spcBef>
                <a:spcPts val="360"/>
              </a:spcBef>
              <a:buClr>
                <a:schemeClr val="dk1"/>
              </a:buClr>
              <a:buSzPct val="100000"/>
            </a:pPr>
            <a:r>
              <a:rPr lang="en-US" sz="1600" kern="1200" dirty="0">
                <a:solidFill>
                  <a:schemeClr val="dk1"/>
                </a:solidFill>
                <a:latin typeface="Arial" pitchFamily="34" charset="0"/>
                <a:ea typeface="Calibri"/>
                <a:cs typeface="Arial" pitchFamily="34" charset="0"/>
              </a:rPr>
              <a:t>   complex organizational environments</a:t>
            </a:r>
          </a:p>
          <a:p>
            <a:pPr marL="457200" lvl="1">
              <a:spcBef>
                <a:spcPts val="360"/>
              </a:spcBef>
              <a:buClr>
                <a:schemeClr val="dk1"/>
              </a:buClr>
              <a:buSzPct val="100000"/>
              <a:buFont typeface="Arial"/>
              <a:buChar char="•"/>
            </a:pPr>
            <a:endParaRPr lang="en-US" sz="1200" kern="1200" dirty="0">
              <a:solidFill>
                <a:schemeClr val="dk1"/>
              </a:solidFill>
              <a:latin typeface="Arial" pitchFamily="34" charset="0"/>
              <a:ea typeface="Calibri"/>
              <a:cs typeface="Arial" pitchFamily="34" charset="0"/>
            </a:endParaRPr>
          </a:p>
        </p:txBody>
      </p:sp>
      <p:pic>
        <p:nvPicPr>
          <p:cNvPr id="5" name="Picture 4">
            <a:extLst>
              <a:ext uri="{FF2B5EF4-FFF2-40B4-BE49-F238E27FC236}">
                <a16:creationId xmlns:a16="http://schemas.microsoft.com/office/drawing/2014/main" id="{D6821542-5697-2040-8E79-6CC2AAED70FD}"/>
              </a:ext>
            </a:extLst>
          </p:cNvPr>
          <p:cNvPicPr>
            <a:picLocks noChangeAspect="1"/>
          </p:cNvPicPr>
          <p:nvPr/>
        </p:nvPicPr>
        <p:blipFill>
          <a:blip r:embed="rId3"/>
          <a:stretch>
            <a:fillRect/>
          </a:stretch>
        </p:blipFill>
        <p:spPr>
          <a:xfrm>
            <a:off x="4389581" y="1371600"/>
            <a:ext cx="4602019" cy="4629743"/>
          </a:xfrm>
          <a:prstGeom prst="rect">
            <a:avLst/>
          </a:prstGeom>
        </p:spPr>
      </p:pic>
      <p:pic>
        <p:nvPicPr>
          <p:cNvPr id="4" name="Picture 3">
            <a:extLst>
              <a:ext uri="{FF2B5EF4-FFF2-40B4-BE49-F238E27FC236}">
                <a16:creationId xmlns:a16="http://schemas.microsoft.com/office/drawing/2014/main" id="{5CB29692-6939-6847-A17E-3DDBCF9FC9B6}"/>
              </a:ext>
            </a:extLst>
          </p:cNvPr>
          <p:cNvPicPr>
            <a:picLocks noChangeAspect="1"/>
          </p:cNvPicPr>
          <p:nvPr/>
        </p:nvPicPr>
        <p:blipFill>
          <a:blip r:embed="rId4"/>
          <a:stretch>
            <a:fillRect/>
          </a:stretch>
        </p:blipFill>
        <p:spPr>
          <a:xfrm>
            <a:off x="838200" y="1295400"/>
            <a:ext cx="2959100" cy="2743200"/>
          </a:xfrm>
          <a:prstGeom prst="rect">
            <a:avLst/>
          </a:prstGeom>
        </p:spPr>
      </p:pic>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Shape 231"/>
          <p:cNvSpPr txBox="1">
            <a:spLocks noGrp="1"/>
          </p:cNvSpPr>
          <p:nvPr>
            <p:ph type="title"/>
          </p:nvPr>
        </p:nvSpPr>
        <p:spPr>
          <a:xfrm>
            <a:off x="1905000" y="6096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400" b="1" i="0" u="none" strike="noStrike" cap="none" baseline="0" dirty="0">
                <a:solidFill>
                  <a:srgbClr val="009999"/>
                </a:solidFill>
                <a:latin typeface="Arial"/>
                <a:ea typeface="Arial"/>
                <a:cs typeface="Arial"/>
                <a:sym typeface="Arial"/>
              </a:rPr>
              <a:t>Technology and Interpersonal Relationships</a:t>
            </a:r>
          </a:p>
        </p:txBody>
      </p:sp>
      <p:sp>
        <p:nvSpPr>
          <p:cNvPr id="232" name="Shape 232"/>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5.8 Describe how technology is altering our relationships including Interpersonal ones</a:t>
            </a: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4" name="32-Point Star 3">
            <a:extLst>
              <a:ext uri="{FF2B5EF4-FFF2-40B4-BE49-F238E27FC236}">
                <a16:creationId xmlns:a16="http://schemas.microsoft.com/office/drawing/2014/main" id="{B8AB8910-372C-AB45-B7B1-ED1CADE346FF}"/>
              </a:ext>
            </a:extLst>
          </p:cNvPr>
          <p:cNvSpPr/>
          <p:nvPr/>
        </p:nvSpPr>
        <p:spPr>
          <a:xfrm>
            <a:off x="4038600" y="1424666"/>
            <a:ext cx="4800600" cy="3528334"/>
          </a:xfrm>
          <a:prstGeom prst="star32">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00"/>
              </a:solidFill>
            </a:endParaRPr>
          </a:p>
        </p:txBody>
      </p:sp>
      <p:sp>
        <p:nvSpPr>
          <p:cNvPr id="239" name="Shape 239"/>
          <p:cNvSpPr txBox="1">
            <a:spLocks noGrp="1"/>
          </p:cNvSpPr>
          <p:nvPr>
            <p:ph type="title"/>
          </p:nvPr>
        </p:nvSpPr>
        <p:spPr>
          <a:xfrm>
            <a:off x="1981200" y="22860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5.8 Technology and Interpersonal Relationships</a:t>
            </a:r>
          </a:p>
        </p:txBody>
      </p:sp>
      <p:sp>
        <p:nvSpPr>
          <p:cNvPr id="2" name="Rectangle 1">
            <a:extLst>
              <a:ext uri="{FF2B5EF4-FFF2-40B4-BE49-F238E27FC236}">
                <a16:creationId xmlns:a16="http://schemas.microsoft.com/office/drawing/2014/main" id="{C81F897B-771D-0A4F-90F8-BBF0F4B768BF}"/>
              </a:ext>
            </a:extLst>
          </p:cNvPr>
          <p:cNvSpPr/>
          <p:nvPr/>
        </p:nvSpPr>
        <p:spPr>
          <a:xfrm>
            <a:off x="152400" y="2500523"/>
            <a:ext cx="4572000" cy="1877437"/>
          </a:xfrm>
          <a:prstGeom prst="rect">
            <a:avLst/>
          </a:prstGeom>
        </p:spPr>
        <p:txBody>
          <a:bodyPr>
            <a:spAutoFit/>
          </a:bodyPr>
          <a:lstStyle/>
          <a:p>
            <a:pPr lvl="0">
              <a:buSzPct val="25000"/>
            </a:pPr>
            <a:r>
              <a:rPr lang="en-US" sz="1200" dirty="0"/>
              <a:t>Point 1 – Telework, technology, and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Primary process for establishing relationships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Exacerbate tensions </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Technology and boundaries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Contributes to complexity in managing privacy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Employee behaviors are investigated using </a:t>
            </a:r>
          </a:p>
          <a:p>
            <a:pPr marL="457200" lvl="1">
              <a:spcBef>
                <a:spcPts val="360"/>
              </a:spcBef>
              <a:buClr>
                <a:schemeClr val="dk1"/>
              </a:buClr>
              <a:buSzPct val="100000"/>
            </a:pPr>
            <a:r>
              <a:rPr lang="en-US" sz="1200" kern="1200" dirty="0">
                <a:solidFill>
                  <a:schemeClr val="dk1"/>
                </a:solidFill>
                <a:latin typeface="Arial" pitchFamily="34" charset="0"/>
                <a:ea typeface="Calibri"/>
                <a:cs typeface="Arial" pitchFamily="34" charset="0"/>
              </a:rPr>
              <a:t>   technology</a:t>
            </a:r>
          </a:p>
        </p:txBody>
      </p:sp>
      <p:sp>
        <p:nvSpPr>
          <p:cNvPr id="3" name="Rectangle 2">
            <a:extLst>
              <a:ext uri="{FF2B5EF4-FFF2-40B4-BE49-F238E27FC236}">
                <a16:creationId xmlns:a16="http://schemas.microsoft.com/office/drawing/2014/main" id="{E126A9CF-2E60-CE46-A0E6-AB1C66A3D97A}"/>
              </a:ext>
            </a:extLst>
          </p:cNvPr>
          <p:cNvSpPr/>
          <p:nvPr/>
        </p:nvSpPr>
        <p:spPr>
          <a:xfrm>
            <a:off x="4876800" y="2057400"/>
            <a:ext cx="3581400" cy="1577996"/>
          </a:xfrm>
          <a:prstGeom prst="rect">
            <a:avLst/>
          </a:prstGeom>
        </p:spPr>
        <p:txBody>
          <a:bodyPr wrap="square">
            <a:spAutoFit/>
          </a:bodyPr>
          <a:lstStyle/>
          <a:p>
            <a:pPr algn="just">
              <a:lnSpc>
                <a:spcPct val="150000"/>
              </a:lnSpc>
            </a:pPr>
            <a:r>
              <a:rPr lang="en-US" sz="1600" b="1" dirty="0">
                <a:latin typeface="Bodoni 72 Book" pitchFamily="2" charset="0"/>
              </a:rPr>
              <a:t>The    </a:t>
            </a:r>
            <a:r>
              <a:rPr lang="en-US" b="1" dirty="0">
                <a:latin typeface="Bodoni 72 Book" pitchFamily="2" charset="0"/>
              </a:rPr>
              <a:t>selection</a:t>
            </a:r>
            <a:r>
              <a:rPr lang="en-US" sz="1600" b="1" dirty="0">
                <a:latin typeface="Bodoni 72 Book" pitchFamily="2" charset="0"/>
              </a:rPr>
              <a:t>  </a:t>
            </a:r>
            <a:r>
              <a:rPr lang="en-US" sz="1600" dirty="0">
                <a:latin typeface="Bodoni 72 Book" pitchFamily="2" charset="0"/>
              </a:rPr>
              <a:t>of  one  communication </a:t>
            </a:r>
          </a:p>
          <a:p>
            <a:pPr algn="just">
              <a:lnSpc>
                <a:spcPct val="150000"/>
              </a:lnSpc>
            </a:pPr>
            <a:r>
              <a:rPr lang="en-US" sz="1600" dirty="0">
                <a:latin typeface="Bodoni 72 Book" pitchFamily="2" charset="0"/>
              </a:rPr>
              <a:t>medium over another has been linked to</a:t>
            </a:r>
          </a:p>
          <a:p>
            <a:pPr algn="just">
              <a:lnSpc>
                <a:spcPct val="150000"/>
              </a:lnSpc>
            </a:pPr>
            <a:r>
              <a:rPr lang="en-US" sz="1600" dirty="0">
                <a:latin typeface="Bodoni 72 Book" pitchFamily="2" charset="0"/>
              </a:rPr>
              <a:t>whether  the  medium  has  the   ability to </a:t>
            </a:r>
          </a:p>
          <a:p>
            <a:pPr algn="just">
              <a:lnSpc>
                <a:spcPct val="150000"/>
              </a:lnSpc>
            </a:pPr>
            <a:r>
              <a:rPr lang="en-US" sz="1600" dirty="0">
                <a:latin typeface="Bodoni 72 Book" pitchFamily="2" charset="0"/>
              </a:rPr>
              <a:t>support immediate  feedback !</a:t>
            </a:r>
          </a:p>
        </p:txBody>
      </p:sp>
      <p:pic>
        <p:nvPicPr>
          <p:cNvPr id="9" name="Picture 8">
            <a:extLst>
              <a:ext uri="{FF2B5EF4-FFF2-40B4-BE49-F238E27FC236}">
                <a16:creationId xmlns:a16="http://schemas.microsoft.com/office/drawing/2014/main" id="{3869354E-4B62-4448-A193-F44CC2E0FE3F}"/>
              </a:ext>
            </a:extLst>
          </p:cNvPr>
          <p:cNvPicPr>
            <a:picLocks noChangeAspect="1"/>
          </p:cNvPicPr>
          <p:nvPr/>
        </p:nvPicPr>
        <p:blipFill>
          <a:blip r:embed="rId3"/>
          <a:stretch>
            <a:fillRect/>
          </a:stretch>
        </p:blipFill>
        <p:spPr>
          <a:xfrm>
            <a:off x="3124200" y="2895600"/>
            <a:ext cx="4572000" cy="4572000"/>
          </a:xfrm>
          <a:prstGeom prst="rect">
            <a:avLst/>
          </a:prstGeom>
        </p:spPr>
      </p:pic>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Shape 247"/>
          <p:cNvSpPr txBox="1">
            <a:spLocks noGrp="1"/>
          </p:cNvSpPr>
          <p:nvPr>
            <p:ph type="title"/>
          </p:nvPr>
        </p:nvSpPr>
        <p:spPr>
          <a:xfrm>
            <a:off x="1905000" y="533400"/>
            <a:ext cx="8229600" cy="22971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Increasing Interpersonal Effectiveness</a:t>
            </a:r>
          </a:p>
        </p:txBody>
      </p:sp>
      <p:sp>
        <p:nvSpPr>
          <p:cNvPr id="248" name="Shape 248"/>
          <p:cNvSpPr txBox="1">
            <a:spLocks noGrp="1"/>
          </p:cNvSpPr>
          <p:nvPr>
            <p:ph type="body" idx="1"/>
          </p:nvPr>
        </p:nvSpPr>
        <p:spPr>
          <a:xfrm>
            <a:off x="727075" y="2571750"/>
            <a:ext cx="8229600" cy="3554411"/>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sz="3200" b="0" i="0" u="none" strike="noStrike" cap="none" baseline="0">
              <a:solidFill>
                <a:schemeClr val="dk1"/>
              </a:solidFill>
              <a:latin typeface="Arial"/>
              <a:ea typeface="Arial"/>
              <a:cs typeface="Arial"/>
              <a:sym typeface="Arial"/>
            </a:endParaRPr>
          </a:p>
          <a:p>
            <a:pPr marL="0" marR="0" lvl="0" indent="0" algn="l" rtl="0">
              <a:lnSpc>
                <a:spcPct val="100000"/>
              </a:lnSpc>
              <a:spcBef>
                <a:spcPts val="640"/>
              </a:spcBef>
              <a:spcAft>
                <a:spcPts val="0"/>
              </a:spcAft>
              <a:buClr>
                <a:schemeClr val="dk1"/>
              </a:buClr>
              <a:buSzPct val="25000"/>
              <a:buFont typeface="Arial"/>
              <a:buNone/>
            </a:pPr>
            <a:r>
              <a:rPr lang="en-US" sz="3200" b="0" i="0" u="none" strike="noStrike" cap="none" baseline="0">
                <a:solidFill>
                  <a:schemeClr val="dk1"/>
                </a:solidFill>
                <a:latin typeface="Arial"/>
                <a:ea typeface="Arial"/>
                <a:cs typeface="Arial"/>
                <a:sym typeface="Arial"/>
              </a:rPr>
              <a:t>Objective 5.9 Relate valuing diversity to interpersonal effectiveness</a:t>
            </a:r>
          </a:p>
        </p:txBody>
      </p:sp>
    </p:spTree>
  </p:cSld>
  <p:clrMapOvr>
    <a:masterClrMapping/>
  </p:clrMapOvr>
  <p:transition spd="slow">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2B63C-4BEC-DB42-8117-666EA6C1E0C8}"/>
              </a:ext>
            </a:extLst>
          </p:cNvPr>
          <p:cNvSpPr>
            <a:spLocks noGrp="1"/>
          </p:cNvSpPr>
          <p:nvPr>
            <p:ph type="title"/>
          </p:nvPr>
        </p:nvSpPr>
        <p:spPr/>
        <p:txBody>
          <a:bodyPr/>
          <a:lstStyle/>
          <a:p>
            <a:pPr>
              <a:buClr>
                <a:srgbClr val="009999"/>
              </a:buClr>
              <a:buSzPct val="25000"/>
            </a:pPr>
            <a:r>
              <a:rPr lang="en-US" sz="2400" b="1" dirty="0">
                <a:solidFill>
                  <a:srgbClr val="009999"/>
                </a:solidFill>
              </a:rPr>
              <a:t>To Extent To Which You Ready To Be </a:t>
            </a:r>
            <a:br>
              <a:rPr lang="en-US" sz="2400" b="1" dirty="0">
                <a:solidFill>
                  <a:srgbClr val="009999"/>
                </a:solidFill>
              </a:rPr>
            </a:br>
            <a:r>
              <a:rPr lang="en-US" sz="2400" b="1" dirty="0">
                <a:solidFill>
                  <a:srgbClr val="009999"/>
                </a:solidFill>
              </a:rPr>
              <a:t>Involved In Your Job ?</a:t>
            </a:r>
          </a:p>
        </p:txBody>
      </p:sp>
      <p:pic>
        <p:nvPicPr>
          <p:cNvPr id="4" name="VIDEO-2023-07-08-19-37-49.mp4">
            <a:hlinkClick r:id="" action="ppaction://media"/>
            <a:extLst>
              <a:ext uri="{FF2B5EF4-FFF2-40B4-BE49-F238E27FC236}">
                <a16:creationId xmlns:a16="http://schemas.microsoft.com/office/drawing/2014/main" id="{33D652E2-84B0-B14B-BE43-CC40A1AA8AE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286000" y="1600200"/>
            <a:ext cx="4191000" cy="4470400"/>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Tree>
    <p:extLst>
      <p:ext uri="{BB962C8B-B14F-4D97-AF65-F5344CB8AC3E}">
        <p14:creationId xmlns:p14="http://schemas.microsoft.com/office/powerpoint/2010/main" val="1888804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pic>
        <p:nvPicPr>
          <p:cNvPr id="7" name="Picture 6">
            <a:extLst>
              <a:ext uri="{FF2B5EF4-FFF2-40B4-BE49-F238E27FC236}">
                <a16:creationId xmlns:a16="http://schemas.microsoft.com/office/drawing/2014/main" id="{A4849DBD-D128-084F-8F16-4ECA4765735D}"/>
              </a:ext>
            </a:extLst>
          </p:cNvPr>
          <p:cNvPicPr>
            <a:picLocks noChangeAspect="1"/>
          </p:cNvPicPr>
          <p:nvPr/>
        </p:nvPicPr>
        <p:blipFill>
          <a:blip r:embed="rId5"/>
          <a:stretch>
            <a:fillRect/>
          </a:stretch>
        </p:blipFill>
        <p:spPr>
          <a:xfrm>
            <a:off x="6005690" y="3290410"/>
            <a:ext cx="2816512" cy="1874261"/>
          </a:xfrm>
          <a:prstGeom prst="rect">
            <a:avLst/>
          </a:prstGeom>
          <a:ln>
            <a:noFill/>
          </a:ln>
          <a:effectLst>
            <a:softEdge rad="112500"/>
          </a:effectLst>
        </p:spPr>
      </p:pic>
      <p:sp>
        <p:nvSpPr>
          <p:cNvPr id="255" name="Shape 255"/>
          <p:cNvSpPr txBox="1">
            <a:spLocks noGrp="1"/>
          </p:cNvSpPr>
          <p:nvPr>
            <p:ph type="title"/>
          </p:nvPr>
        </p:nvSpPr>
        <p:spPr>
          <a:xfrm>
            <a:off x="1905000" y="0"/>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5.9 Increasing Interpersonal</a:t>
            </a:r>
            <a:br>
              <a:rPr lang="ar-SA" sz="2800" b="1" i="0" u="none" strike="noStrike" cap="none" baseline="0" dirty="0">
                <a:solidFill>
                  <a:srgbClr val="009999"/>
                </a:solidFill>
                <a:latin typeface="Arial"/>
                <a:ea typeface="Arial"/>
                <a:cs typeface="Arial"/>
                <a:sym typeface="Arial"/>
              </a:rPr>
            </a:br>
            <a:r>
              <a:rPr lang="en-US" sz="2800" b="1" i="0" u="none" strike="noStrike" cap="none" baseline="0" dirty="0">
                <a:solidFill>
                  <a:srgbClr val="009999"/>
                </a:solidFill>
                <a:latin typeface="Arial"/>
                <a:ea typeface="Arial"/>
                <a:cs typeface="Arial"/>
                <a:sym typeface="Arial"/>
              </a:rPr>
              <a:t> Effectiveness </a:t>
            </a:r>
            <a:r>
              <a:rPr lang="en-US" sz="1800" b="1" i="0" u="none" strike="noStrike" cap="none" baseline="0" dirty="0">
                <a:solidFill>
                  <a:srgbClr val="009999"/>
                </a:solidFill>
                <a:latin typeface="Arial"/>
                <a:ea typeface="Arial"/>
                <a:cs typeface="Arial"/>
                <a:sym typeface="Arial"/>
              </a:rPr>
              <a:t>(1 of 3)</a:t>
            </a:r>
          </a:p>
        </p:txBody>
      </p:sp>
      <p:sp>
        <p:nvSpPr>
          <p:cNvPr id="2" name="Rectangle 1">
            <a:extLst>
              <a:ext uri="{FF2B5EF4-FFF2-40B4-BE49-F238E27FC236}">
                <a16:creationId xmlns:a16="http://schemas.microsoft.com/office/drawing/2014/main" id="{F912B39D-A6B2-7645-9506-77DA71A5CDB9}"/>
              </a:ext>
            </a:extLst>
          </p:cNvPr>
          <p:cNvSpPr/>
          <p:nvPr/>
        </p:nvSpPr>
        <p:spPr>
          <a:xfrm>
            <a:off x="152400" y="2521763"/>
            <a:ext cx="6858000" cy="2246769"/>
          </a:xfrm>
          <a:prstGeom prst="rect">
            <a:avLst/>
          </a:prstGeom>
        </p:spPr>
        <p:txBody>
          <a:bodyPr wrap="square">
            <a:spAutoFit/>
          </a:bodyPr>
          <a:lstStyle/>
          <a:p>
            <a:pPr lvl="0">
              <a:buSzPct val="25000"/>
            </a:pPr>
            <a:r>
              <a:rPr lang="en-US" sz="1200" b="1" dirty="0"/>
              <a:t>Cultural Intelligence</a:t>
            </a:r>
          </a:p>
          <a:p>
            <a:pPr lvl="0">
              <a:buSzPct val="25000"/>
            </a:pPr>
            <a:endParaRPr lang="en-US" sz="1200" b="1" dirty="0"/>
          </a:p>
          <a:p>
            <a:pPr lvl="0">
              <a:buSzPct val="25000"/>
            </a:pPr>
            <a:r>
              <a:rPr lang="en-US" sz="1200" dirty="0"/>
              <a:t>Point 1 – Cultural intelligence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Ability to understand individual’s behaviors </a:t>
            </a:r>
          </a:p>
          <a:p>
            <a:pPr marL="628650" lvl="1" indent="-171450">
              <a:spcBef>
                <a:spcPts val="360"/>
              </a:spcBef>
              <a:buClr>
                <a:schemeClr val="dk1"/>
              </a:buClr>
              <a:buSzPct val="100000"/>
              <a:buFont typeface="Arial" panose="020B0604020202020204" pitchFamily="34" charset="0"/>
              <a:buChar char="•"/>
            </a:pPr>
            <a:r>
              <a:rPr lang="en-US" sz="1200" kern="1200" dirty="0">
                <a:solidFill>
                  <a:schemeClr val="dk1"/>
                </a:solidFill>
                <a:latin typeface="Arial" pitchFamily="34" charset="0"/>
                <a:ea typeface="Calibri"/>
                <a:cs typeface="Arial" pitchFamily="34" charset="0"/>
              </a:rPr>
              <a:t>Helps assess our reactions and responses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Classification according to people’s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Universally human</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Specific to an individual</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Rooted in culture</a:t>
            </a:r>
          </a:p>
        </p:txBody>
      </p:sp>
      <p:pic>
        <p:nvPicPr>
          <p:cNvPr id="4" name="Picture 3">
            <a:extLst>
              <a:ext uri="{FF2B5EF4-FFF2-40B4-BE49-F238E27FC236}">
                <a16:creationId xmlns:a16="http://schemas.microsoft.com/office/drawing/2014/main" id="{E088D57C-47C6-9346-A597-C498D7178F63}"/>
              </a:ext>
            </a:extLst>
          </p:cNvPr>
          <p:cNvPicPr>
            <a:picLocks noChangeAspect="1"/>
          </p:cNvPicPr>
          <p:nvPr/>
        </p:nvPicPr>
        <p:blipFill>
          <a:blip r:embed="rId6"/>
          <a:stretch>
            <a:fillRect/>
          </a:stretch>
        </p:blipFill>
        <p:spPr>
          <a:xfrm>
            <a:off x="2352214" y="389206"/>
            <a:ext cx="6477000" cy="6477000"/>
          </a:xfrm>
          <a:prstGeom prst="rect">
            <a:avLst/>
          </a:prstGeom>
        </p:spPr>
      </p:pic>
      <p:pic>
        <p:nvPicPr>
          <p:cNvPr id="9" name="Picture 8">
            <a:extLst>
              <a:ext uri="{FF2B5EF4-FFF2-40B4-BE49-F238E27FC236}">
                <a16:creationId xmlns:a16="http://schemas.microsoft.com/office/drawing/2014/main" id="{E2921CA4-F955-0540-9699-4AE70FB57A4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05378" y="777507"/>
            <a:ext cx="3048000" cy="3048000"/>
          </a:xfrm>
          <a:prstGeom prst="rect">
            <a:avLst/>
          </a:prstGeom>
        </p:spPr>
      </p:pic>
      <p:pic>
        <p:nvPicPr>
          <p:cNvPr id="3" name="Rishi_Sunak's_first_speech_as_prime_minister">
            <a:hlinkClick r:id="" action="ppaction://media"/>
            <a:extLst>
              <a:ext uri="{FF2B5EF4-FFF2-40B4-BE49-F238E27FC236}">
                <a16:creationId xmlns:a16="http://schemas.microsoft.com/office/drawing/2014/main" id="{8D3D510B-159F-A449-83EB-D4489248A4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0" y="0"/>
            <a:ext cx="812800" cy="812800"/>
          </a:xfrm>
          <a:prstGeom prst="rect">
            <a:avLst/>
          </a:prstGeom>
        </p:spPr>
      </p:pic>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46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Shape 263"/>
          <p:cNvSpPr txBox="1">
            <a:spLocks noGrp="1"/>
          </p:cNvSpPr>
          <p:nvPr>
            <p:ph type="title"/>
          </p:nvPr>
        </p:nvSpPr>
        <p:spPr>
          <a:xfrm>
            <a:off x="1981200" y="89972"/>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2800" b="1" i="0" u="none" strike="noStrike" cap="none" baseline="0" dirty="0">
                <a:solidFill>
                  <a:srgbClr val="009999"/>
                </a:solidFill>
                <a:latin typeface="Arial"/>
                <a:ea typeface="Arial"/>
                <a:cs typeface="Arial"/>
                <a:sym typeface="Arial"/>
              </a:rPr>
              <a:t>5.9 Increasing Interpersonal</a:t>
            </a:r>
            <a:br>
              <a:rPr lang="ar-SA" sz="2800" b="1" i="0" u="none" strike="noStrike" cap="none" baseline="0" dirty="0">
                <a:solidFill>
                  <a:srgbClr val="009999"/>
                </a:solidFill>
                <a:latin typeface="Arial"/>
                <a:ea typeface="Arial"/>
                <a:cs typeface="Arial"/>
                <a:sym typeface="Arial"/>
              </a:rPr>
            </a:br>
            <a:r>
              <a:rPr lang="ar-SA" sz="2800" b="1" i="0" u="none" strike="noStrike" cap="none" baseline="0" dirty="0">
                <a:solidFill>
                  <a:srgbClr val="009999"/>
                </a:solidFill>
                <a:latin typeface="Arial"/>
                <a:ea typeface="Arial"/>
                <a:cs typeface="Arial"/>
                <a:sym typeface="Arial"/>
              </a:rPr>
              <a:t>     </a:t>
            </a:r>
            <a:r>
              <a:rPr lang="en-US" sz="2800" b="1" i="0" u="none" strike="noStrike" cap="none" baseline="0" dirty="0">
                <a:solidFill>
                  <a:srgbClr val="009999"/>
                </a:solidFill>
                <a:latin typeface="Arial"/>
                <a:ea typeface="Arial"/>
                <a:cs typeface="Arial"/>
                <a:sym typeface="Arial"/>
              </a:rPr>
              <a:t> Effectiveness </a:t>
            </a:r>
            <a:r>
              <a:rPr lang="en-US" sz="1800" b="1" i="0" u="none" strike="noStrike" cap="none" baseline="0" dirty="0">
                <a:solidFill>
                  <a:srgbClr val="009999"/>
                </a:solidFill>
                <a:latin typeface="Arial"/>
                <a:ea typeface="Arial"/>
                <a:cs typeface="Arial"/>
                <a:sym typeface="Arial"/>
              </a:rPr>
              <a:t>(2 of 3)</a:t>
            </a:r>
          </a:p>
        </p:txBody>
      </p:sp>
      <p:sp>
        <p:nvSpPr>
          <p:cNvPr id="2" name="Rectangle 1">
            <a:extLst>
              <a:ext uri="{FF2B5EF4-FFF2-40B4-BE49-F238E27FC236}">
                <a16:creationId xmlns:a16="http://schemas.microsoft.com/office/drawing/2014/main" id="{11D1CFC8-F435-1E4B-AB22-74785F081A7C}"/>
              </a:ext>
            </a:extLst>
          </p:cNvPr>
          <p:cNvSpPr/>
          <p:nvPr/>
        </p:nvSpPr>
        <p:spPr>
          <a:xfrm>
            <a:off x="304800" y="2289215"/>
            <a:ext cx="4572000" cy="1354217"/>
          </a:xfrm>
          <a:prstGeom prst="rect">
            <a:avLst/>
          </a:prstGeom>
        </p:spPr>
        <p:txBody>
          <a:bodyPr>
            <a:spAutoFit/>
          </a:bodyPr>
          <a:lstStyle/>
          <a:p>
            <a:pPr lvl="0">
              <a:buSzPct val="25000"/>
            </a:pPr>
            <a:r>
              <a:rPr lang="en-US" sz="1200" b="1" dirty="0"/>
              <a:t>Valuing Diversity</a:t>
            </a:r>
          </a:p>
          <a:p>
            <a:pPr lvl="0">
              <a:buSzPct val="25000"/>
            </a:pPr>
            <a:endParaRPr lang="en-US" sz="1200" b="1" dirty="0"/>
          </a:p>
          <a:p>
            <a:pPr lvl="0">
              <a:buSzPct val="25000"/>
            </a:pPr>
            <a:r>
              <a:rPr lang="en-US" sz="1200" dirty="0"/>
              <a:t>Point 1 – Valuing diversity</a:t>
            </a:r>
          </a:p>
          <a:p>
            <a:pPr marL="457200" lvl="1">
              <a:spcBef>
                <a:spcPts val="360"/>
              </a:spcBef>
              <a:buClr>
                <a:schemeClr val="dk1"/>
              </a:buClr>
              <a:buSzPct val="100000"/>
              <a:buFont typeface="Arial"/>
              <a:buChar char="•"/>
            </a:pPr>
            <a:r>
              <a:rPr lang="en-US" sz="1200" dirty="0"/>
              <a:t> </a:t>
            </a:r>
            <a:r>
              <a:rPr lang="en-US" sz="1200" kern="1200" dirty="0">
                <a:solidFill>
                  <a:schemeClr val="dk1"/>
                </a:solidFill>
                <a:latin typeface="Arial" pitchFamily="34" charset="0"/>
                <a:ea typeface="Calibri"/>
                <a:cs typeface="Arial" pitchFamily="34" charset="0"/>
              </a:rPr>
              <a:t>Accepting diversity in people and opinions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Understanding barriers </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p:txBody>
      </p:sp>
      <p:sp>
        <p:nvSpPr>
          <p:cNvPr id="3" name="Rectangle 2">
            <a:extLst>
              <a:ext uri="{FF2B5EF4-FFF2-40B4-BE49-F238E27FC236}">
                <a16:creationId xmlns:a16="http://schemas.microsoft.com/office/drawing/2014/main" id="{7ABFD0AE-D921-5B43-9540-F74C9056D8B8}"/>
              </a:ext>
            </a:extLst>
          </p:cNvPr>
          <p:cNvSpPr/>
          <p:nvPr/>
        </p:nvSpPr>
        <p:spPr>
          <a:xfrm>
            <a:off x="5792612" y="4855632"/>
            <a:ext cx="2130775" cy="1815882"/>
          </a:xfrm>
          <a:prstGeom prst="rect">
            <a:avLst/>
          </a:prstGeom>
        </p:spPr>
        <p:txBody>
          <a:bodyPr wrap="none">
            <a:spAutoFit/>
          </a:bodyPr>
          <a:lstStyle/>
          <a:p>
            <a:pPr algn="r"/>
            <a:r>
              <a:rPr lang="en-US" dirty="0"/>
              <a:t>المفاهيم والمعتقدات المسبقة</a:t>
            </a:r>
          </a:p>
          <a:p>
            <a:pPr algn="r"/>
            <a:r>
              <a:rPr lang="ar" dirty="0"/>
              <a:t>التصورات مقابل السلوكيات الفعلية</a:t>
            </a:r>
            <a:endParaRPr lang="en-US" dirty="0"/>
          </a:p>
          <a:p>
            <a:pPr algn="r"/>
            <a:r>
              <a:rPr lang="ar" dirty="0"/>
              <a:t>الأفكار النمطية</a:t>
            </a:r>
            <a:endParaRPr lang="en-US" dirty="0"/>
          </a:p>
          <a:p>
            <a:pPr algn="r" rtl="1"/>
            <a:r>
              <a:rPr lang="ar" dirty="0"/>
              <a:t>التحيزات</a:t>
            </a:r>
            <a:endParaRPr lang="en-US" dirty="0"/>
          </a:p>
          <a:p>
            <a:pPr algn="r" rtl="1"/>
            <a:r>
              <a:rPr lang="ar" dirty="0"/>
              <a:t>الاختلافات الأسلوبية</a:t>
            </a:r>
            <a:endParaRPr lang="en-US" dirty="0"/>
          </a:p>
          <a:p>
            <a:pPr algn="r" rtl="1"/>
            <a:endParaRPr lang="ar" dirty="0"/>
          </a:p>
          <a:p>
            <a:pPr algn="r"/>
            <a:endParaRPr lang="en-US" dirty="0"/>
          </a:p>
          <a:p>
            <a:pPr algn="r"/>
            <a:endParaRPr lang="en-US" dirty="0"/>
          </a:p>
        </p:txBody>
      </p:sp>
      <p:sp>
        <p:nvSpPr>
          <p:cNvPr id="4" name="Rectangle 3">
            <a:extLst>
              <a:ext uri="{FF2B5EF4-FFF2-40B4-BE49-F238E27FC236}">
                <a16:creationId xmlns:a16="http://schemas.microsoft.com/office/drawing/2014/main" id="{BC374107-E53E-3C46-8DC5-C37A05E4A088}"/>
              </a:ext>
            </a:extLst>
          </p:cNvPr>
          <p:cNvSpPr/>
          <p:nvPr/>
        </p:nvSpPr>
        <p:spPr>
          <a:xfrm>
            <a:off x="6705600" y="4367719"/>
            <a:ext cx="1114408" cy="307777"/>
          </a:xfrm>
          <a:prstGeom prst="rect">
            <a:avLst/>
          </a:prstGeom>
        </p:spPr>
        <p:txBody>
          <a:bodyPr wrap="none">
            <a:spAutoFit/>
          </a:bodyPr>
          <a:lstStyle/>
          <a:p>
            <a:r>
              <a:rPr lang="en-US" b="1" dirty="0"/>
              <a:t>تقدير الإختلافات</a:t>
            </a:r>
          </a:p>
        </p:txBody>
      </p:sp>
      <p:pic>
        <p:nvPicPr>
          <p:cNvPr id="8" name="Picture 7">
            <a:extLst>
              <a:ext uri="{FF2B5EF4-FFF2-40B4-BE49-F238E27FC236}">
                <a16:creationId xmlns:a16="http://schemas.microsoft.com/office/drawing/2014/main" id="{4315FC00-11C1-534A-9C55-B4E4309419D6}"/>
              </a:ext>
            </a:extLst>
          </p:cNvPr>
          <p:cNvPicPr>
            <a:picLocks noChangeAspect="1"/>
          </p:cNvPicPr>
          <p:nvPr/>
        </p:nvPicPr>
        <p:blipFill>
          <a:blip r:embed="rId3"/>
          <a:stretch>
            <a:fillRect/>
          </a:stretch>
        </p:blipFill>
        <p:spPr>
          <a:xfrm>
            <a:off x="3780783" y="1516437"/>
            <a:ext cx="5363217" cy="2681609"/>
          </a:xfrm>
          <a:prstGeom prst="rect">
            <a:avLst/>
          </a:prstGeom>
        </p:spPr>
      </p:pic>
      <p:sp>
        <p:nvSpPr>
          <p:cNvPr id="11" name="Rectangle 10">
            <a:extLst>
              <a:ext uri="{FF2B5EF4-FFF2-40B4-BE49-F238E27FC236}">
                <a16:creationId xmlns:a16="http://schemas.microsoft.com/office/drawing/2014/main" id="{8FFCAADE-E3E4-2345-AE48-1AD7669476BC}"/>
              </a:ext>
            </a:extLst>
          </p:cNvPr>
          <p:cNvSpPr/>
          <p:nvPr/>
        </p:nvSpPr>
        <p:spPr>
          <a:xfrm>
            <a:off x="1533378" y="4353651"/>
            <a:ext cx="4572000" cy="1641475"/>
          </a:xfrm>
          <a:prstGeom prst="rect">
            <a:avLst/>
          </a:prstGeom>
        </p:spPr>
        <p:txBody>
          <a:bodyPr>
            <a:spAutoFit/>
          </a:bodyPr>
          <a:lstStyle/>
          <a:p>
            <a:pPr lvl="0">
              <a:buSzPct val="25000"/>
            </a:pPr>
            <a:r>
              <a:rPr lang="en-US" sz="1200" dirty="0"/>
              <a:t>Point 2 – </a:t>
            </a:r>
            <a:r>
              <a:rPr lang="en-US" sz="1200" b="1" dirty="0"/>
              <a:t>Barriers and positive approaches</a:t>
            </a:r>
          </a:p>
          <a:p>
            <a:pPr lvl="0">
              <a:buSzPct val="25000"/>
            </a:pPr>
            <a:r>
              <a:rPr lang="en-US" sz="1200" dirty="0"/>
              <a:t>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Preconceptions and beliefs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Perceptions vs actual behaviors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Stereotypes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Prejudices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Stylistic differences</a:t>
            </a:r>
          </a:p>
        </p:txBody>
      </p:sp>
    </p:spTree>
  </p:cSld>
  <p:clrMapOvr>
    <a:masterClrMapping/>
  </p:clrMapOvr>
  <p:transition spd="slow">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Shape 271"/>
          <p:cNvSpPr txBox="1">
            <a:spLocks noGrp="1"/>
          </p:cNvSpPr>
          <p:nvPr>
            <p:ph type="title"/>
          </p:nvPr>
        </p:nvSpPr>
        <p:spPr>
          <a:xfrm>
            <a:off x="1905000" y="35859"/>
            <a:ext cx="8229600" cy="1725612"/>
          </a:xfrm>
          <a:prstGeom prst="rect">
            <a:avLst/>
          </a:prstGeom>
          <a:noFill/>
          <a:ln>
            <a:noFill/>
          </a:ln>
        </p:spPr>
        <p:txBody>
          <a:bodyPr lIns="91425" tIns="45700" rIns="91425" bIns="45700" anchor="t" anchorCtr="0">
            <a:noAutofit/>
          </a:bodyPr>
          <a:lstStyle/>
          <a:p>
            <a:pPr marL="0" marR="0" lvl="0" indent="0" algn="l" rtl="0">
              <a:lnSpc>
                <a:spcPct val="100000"/>
              </a:lnSpc>
              <a:spcBef>
                <a:spcPts val="0"/>
              </a:spcBef>
              <a:spcAft>
                <a:spcPts val="0"/>
              </a:spcAft>
              <a:buClr>
                <a:srgbClr val="009999"/>
              </a:buClr>
              <a:buSzPct val="25000"/>
              <a:buFont typeface="Arial"/>
              <a:buNone/>
            </a:pPr>
            <a:r>
              <a:rPr lang="en-US" sz="3200" b="1" i="0" u="none" strike="noStrike" cap="none" baseline="0" dirty="0">
                <a:solidFill>
                  <a:srgbClr val="009999"/>
                </a:solidFill>
                <a:latin typeface="Arial"/>
                <a:ea typeface="Arial"/>
                <a:cs typeface="Arial"/>
                <a:sym typeface="Arial"/>
              </a:rPr>
              <a:t>5.9 Increasing Interpersonal Effectiveness </a:t>
            </a:r>
            <a:r>
              <a:rPr lang="en-US" sz="2000" b="1" i="0" u="none" strike="noStrike" cap="none" baseline="0" dirty="0">
                <a:solidFill>
                  <a:srgbClr val="009999"/>
                </a:solidFill>
                <a:latin typeface="Arial"/>
                <a:ea typeface="Arial"/>
                <a:cs typeface="Arial"/>
                <a:sym typeface="Arial"/>
              </a:rPr>
              <a:t>(3 of 3)</a:t>
            </a:r>
          </a:p>
        </p:txBody>
      </p:sp>
      <p:sp>
        <p:nvSpPr>
          <p:cNvPr id="2" name="Rectangle 1">
            <a:extLst>
              <a:ext uri="{FF2B5EF4-FFF2-40B4-BE49-F238E27FC236}">
                <a16:creationId xmlns:a16="http://schemas.microsoft.com/office/drawing/2014/main" id="{EA22EFEB-1BFE-A144-B2CC-21357C934C67}"/>
              </a:ext>
            </a:extLst>
          </p:cNvPr>
          <p:cNvSpPr/>
          <p:nvPr/>
        </p:nvSpPr>
        <p:spPr>
          <a:xfrm>
            <a:off x="4545037" y="1600200"/>
            <a:ext cx="4572000" cy="3139321"/>
          </a:xfrm>
          <a:prstGeom prst="rect">
            <a:avLst/>
          </a:prstGeom>
        </p:spPr>
        <p:txBody>
          <a:bodyPr>
            <a:spAutoFit/>
          </a:bodyPr>
          <a:lstStyle/>
          <a:p>
            <a:pPr lvl="0">
              <a:buSzPct val="25000"/>
            </a:pPr>
            <a:r>
              <a:rPr lang="en-US" sz="1200" b="1" dirty="0"/>
              <a:t>Personal Development: Active Listening and Descriptive Messages</a:t>
            </a:r>
          </a:p>
          <a:p>
            <a:pPr lvl="0">
              <a:buSzPct val="25000"/>
            </a:pPr>
            <a:endParaRPr lang="en-US" sz="1200" b="1" dirty="0"/>
          </a:p>
          <a:p>
            <a:pPr lvl="0">
              <a:buSzPct val="25000"/>
            </a:pPr>
            <a:r>
              <a:rPr lang="en-US" sz="1200" dirty="0"/>
              <a:t>Point 1 – Active listening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Assign meaning</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Verify interpretations</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Our role in the communication process</a:t>
            </a: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marL="457200" lvl="1">
              <a:spcBef>
                <a:spcPts val="360"/>
              </a:spcBef>
              <a:buClr>
                <a:schemeClr val="dk1"/>
              </a:buClr>
              <a:buSzPct val="100000"/>
            </a:pPr>
            <a:endParaRPr lang="en-US" sz="1200" kern="1200" dirty="0">
              <a:solidFill>
                <a:schemeClr val="dk1"/>
              </a:solidFill>
              <a:latin typeface="Arial" pitchFamily="34" charset="0"/>
              <a:ea typeface="Calibri"/>
              <a:cs typeface="Arial" pitchFamily="34" charset="0"/>
            </a:endParaRPr>
          </a:p>
          <a:p>
            <a:pPr lvl="0">
              <a:buSzPct val="25000"/>
            </a:pPr>
            <a:r>
              <a:rPr lang="en-US" sz="1200" dirty="0"/>
              <a:t>Point 2 – Descriptive messages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Accuracy</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Message ownership </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Descriptive language</a:t>
            </a:r>
          </a:p>
          <a:p>
            <a:pPr marL="457200" lvl="1">
              <a:spcBef>
                <a:spcPts val="360"/>
              </a:spcBef>
              <a:buClr>
                <a:schemeClr val="dk1"/>
              </a:buClr>
              <a:buSzPct val="100000"/>
              <a:buFont typeface="Arial"/>
              <a:buChar char="•"/>
            </a:pPr>
            <a:r>
              <a:rPr lang="en-US" sz="1200" kern="1200" dirty="0">
                <a:solidFill>
                  <a:schemeClr val="dk1"/>
                </a:solidFill>
                <a:latin typeface="Arial" pitchFamily="34" charset="0"/>
                <a:ea typeface="Calibri"/>
                <a:cs typeface="Arial" pitchFamily="34" charset="0"/>
              </a:rPr>
              <a:t> Combine message ownership with descriptive language</a:t>
            </a:r>
          </a:p>
        </p:txBody>
      </p:sp>
      <p:pic>
        <p:nvPicPr>
          <p:cNvPr id="3" name="Picture 2">
            <a:extLst>
              <a:ext uri="{FF2B5EF4-FFF2-40B4-BE49-F238E27FC236}">
                <a16:creationId xmlns:a16="http://schemas.microsoft.com/office/drawing/2014/main" id="{343AE6A9-B537-3346-A06F-2B934158E4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04800" y="1752600"/>
            <a:ext cx="3857625" cy="4343400"/>
          </a:xfrm>
          <a:prstGeom prst="rect">
            <a:avLst/>
          </a:prstGeom>
          <a:ln w="127000" cap="sq">
            <a:solidFill>
              <a:srgbClr val="8E5A6D"/>
            </a:solidFill>
            <a:miter lim="800000"/>
          </a:ln>
          <a:effectLst>
            <a:outerShdw blurRad="57150" dist="50800" dir="2700000" algn="tl" rotWithShape="0">
              <a:srgbClr val="000000">
                <a:alpha val="40000"/>
              </a:srgbClr>
            </a:outerShdw>
          </a:effectLst>
        </p:spPr>
      </p:pic>
      <p:pic>
        <p:nvPicPr>
          <p:cNvPr id="5" name="Picture 4">
            <a:extLst>
              <a:ext uri="{FF2B5EF4-FFF2-40B4-BE49-F238E27FC236}">
                <a16:creationId xmlns:a16="http://schemas.microsoft.com/office/drawing/2014/main" id="{88C4A018-28EC-8B49-9299-4698F0B3114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183229" y="2049086"/>
            <a:ext cx="655971" cy="770314"/>
          </a:xfrm>
          <a:prstGeom prst="rect">
            <a:avLst/>
          </a:prstGeom>
        </p:spPr>
      </p:pic>
      <p:pic>
        <p:nvPicPr>
          <p:cNvPr id="7" name="Picture 6">
            <a:extLst>
              <a:ext uri="{FF2B5EF4-FFF2-40B4-BE49-F238E27FC236}">
                <a16:creationId xmlns:a16="http://schemas.microsoft.com/office/drawing/2014/main" id="{B346DF78-708F-E944-8B7E-B7C2A6B3C70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188200" y="1981200"/>
            <a:ext cx="889000" cy="889000"/>
          </a:xfrm>
          <a:prstGeom prst="rect">
            <a:avLst/>
          </a:prstGeom>
        </p:spPr>
      </p:pic>
    </p:spTree>
  </p:cSld>
  <p:clrMapOvr>
    <a:masterClrMapping/>
  </p:clrMapOvr>
  <p:transition spd="slow">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41F647-E7FA-454E-9B05-1D8A9BA2CD51}"/>
              </a:ext>
            </a:extLst>
          </p:cNvPr>
          <p:cNvPicPr>
            <a:picLocks noChangeAspect="1"/>
          </p:cNvPicPr>
          <p:nvPr/>
        </p:nvPicPr>
        <p:blipFill>
          <a:blip r:embed="rId2"/>
          <a:stretch>
            <a:fillRect/>
          </a:stretch>
        </p:blipFill>
        <p:spPr>
          <a:xfrm>
            <a:off x="333574" y="1805781"/>
            <a:ext cx="2906486" cy="2057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DF046331-5C68-5240-AC04-C509FA32C91F}"/>
              </a:ext>
            </a:extLst>
          </p:cNvPr>
          <p:cNvPicPr>
            <a:picLocks noChangeAspect="1"/>
          </p:cNvPicPr>
          <p:nvPr/>
        </p:nvPicPr>
        <p:blipFill>
          <a:blip r:embed="rId3"/>
          <a:stretch>
            <a:fillRect/>
          </a:stretch>
        </p:blipFill>
        <p:spPr>
          <a:xfrm>
            <a:off x="3634525" y="-228600"/>
            <a:ext cx="4008549" cy="6858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C66ADE36-C6F6-094B-B27B-2D122530473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05000" y="3505200"/>
            <a:ext cx="3324131" cy="247320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a:extLst>
              <a:ext uri="{FF2B5EF4-FFF2-40B4-BE49-F238E27FC236}">
                <a16:creationId xmlns:a16="http://schemas.microsoft.com/office/drawing/2014/main" id="{4B3AB7CD-5EC7-FA48-9531-F4D29223FFD4}"/>
              </a:ext>
            </a:extLst>
          </p:cNvPr>
          <p:cNvPicPr>
            <a:picLocks noChangeAspect="1"/>
          </p:cNvPicPr>
          <p:nvPr/>
        </p:nvPicPr>
        <p:blipFill>
          <a:blip r:embed="rId5"/>
          <a:stretch>
            <a:fillRect/>
          </a:stretch>
        </p:blipFill>
        <p:spPr>
          <a:xfrm>
            <a:off x="6042646" y="3235205"/>
            <a:ext cx="2959100" cy="2743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19190994"/>
      </p:ext>
    </p:extLst>
  </p:cSld>
  <p:clrMapOvr>
    <a:masterClrMapping/>
  </p:clrMapOvr>
</p:sld>
</file>

<file path=ppt/theme/theme1.xml><?xml version="1.0" encoding="utf-8"?>
<a:theme xmlns:a="http://schemas.openxmlformats.org/drawingml/2006/main" name="2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ain Slides">
  <a:themeElements>
    <a:clrScheme name="Main Slid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1036</TotalTime>
  <Words>3695</Words>
  <Application>Microsoft Macintosh PowerPoint</Application>
  <PresentationFormat>On-screen Show (4:3)</PresentationFormat>
  <Paragraphs>584</Paragraphs>
  <Slides>36</Slides>
  <Notes>34</Notes>
  <HiddenSlides>1</HiddenSlides>
  <MMClips>4</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36</vt:i4>
      </vt:variant>
    </vt:vector>
  </HeadingPairs>
  <TitlesOfParts>
    <vt:vector size="46" baseType="lpstr">
      <vt:lpstr>Arial</vt:lpstr>
      <vt:lpstr>Bodoni 72 Book</vt:lpstr>
      <vt:lpstr>Calibri</vt:lpstr>
      <vt:lpstr>Google Sans</vt:lpstr>
      <vt:lpstr>Helvetica</vt:lpstr>
      <vt:lpstr>Symbol</vt:lpstr>
      <vt:lpstr>Tajawal Medium</vt:lpstr>
      <vt:lpstr>Times New Roman</vt:lpstr>
      <vt:lpstr>2_Main Slides</vt:lpstr>
      <vt:lpstr>3_Main Slides</vt:lpstr>
      <vt:lpstr>PowerPoint Presentation</vt:lpstr>
      <vt:lpstr>Shockley-Zalabak,  9e Update  Pamela S. Shockley-Zalabak </vt:lpstr>
      <vt:lpstr>PowerPoint Presentation</vt:lpstr>
      <vt:lpstr>PowerPoint Presentation</vt:lpstr>
      <vt:lpstr>PowerPoint Presentation</vt:lpstr>
      <vt:lpstr>Learning Objectives (1 of 3)</vt:lpstr>
      <vt:lpstr>PowerPoint Presentation</vt:lpstr>
      <vt:lpstr>5.3 The Intrapersonal Experience (2 of 4)</vt:lpstr>
      <vt:lpstr>PowerPoint Presentation</vt:lpstr>
      <vt:lpstr>PowerPoint Presentation</vt:lpstr>
      <vt:lpstr>Introduction: Individuals  in Organizations </vt:lpstr>
      <vt:lpstr>5.1 Introduction: Individuals  in Organizations</vt:lpstr>
      <vt:lpstr>Individuals In Organizations</vt:lpstr>
      <vt:lpstr>The Intrapersonal Experience</vt:lpstr>
      <vt:lpstr>5.3 The Intrapersonal Experience (3 of 4)</vt:lpstr>
      <vt:lpstr>Interpersonal Experiences</vt:lpstr>
      <vt:lpstr>5.4 Interpersonal Experiences</vt:lpstr>
      <vt:lpstr>Identify Personal Needs</vt:lpstr>
      <vt:lpstr>Forming Interpersonal Relationships</vt:lpstr>
      <vt:lpstr>5.5 Forming Interpersonal Relationships (1 of 5)</vt:lpstr>
      <vt:lpstr>5.5 Forming Interpersonal Relationships (2 of 5)</vt:lpstr>
      <vt:lpstr>5.5 Forming Interpersonal Relationships         تكوين العلاقات     </vt:lpstr>
      <vt:lpstr>5.5 Forming Interpersonal Relationships (4 of 5)</vt:lpstr>
      <vt:lpstr>5.5 Forming Interpersonal Relationships (5 of 5)</vt:lpstr>
      <vt:lpstr>Trust and Interpersonal Relationships</vt:lpstr>
      <vt:lpstr>5.6 Trust and Interpersonal Relationships</vt:lpstr>
      <vt:lpstr>Workplace Emotion, Balance, and Interpersonal Relationships</vt:lpstr>
      <vt:lpstr>5.7 Workplace Emotion, Balance,  and Interpersonal Relationships</vt:lpstr>
      <vt:lpstr>Technology and Interpersonal Relationships</vt:lpstr>
      <vt:lpstr>5.8 Technology and Interpersonal Relationships</vt:lpstr>
      <vt:lpstr>Increasing Interpersonal Effectiveness</vt:lpstr>
      <vt:lpstr>To Extent To Which You Ready To Be  Involved In Your Job ?</vt:lpstr>
      <vt:lpstr>5.9 Increasing Interpersonal  Effectiveness (1 of 3)</vt:lpstr>
      <vt:lpstr>5.9 Increasing Interpersonal       Effectiveness (2 of 3)</vt:lpstr>
      <vt:lpstr>5.9 Increasing Interpersonal Effectiveness (3 of 3)</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Shockley-Zalabak,  9e Update  Pamela S. Shockley-Zalabak</dc:title>
  <dc:creator>paramita sengupta</dc:creator>
  <cp:lastModifiedBy>Microsoft Office User</cp:lastModifiedBy>
  <cp:revision>103</cp:revision>
  <dcterms:modified xsi:type="dcterms:W3CDTF">2023-07-08T18:25:43Z</dcterms:modified>
</cp:coreProperties>
</file>