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303" r:id="rId2"/>
    <p:sldId id="271" r:id="rId3"/>
    <p:sldId id="367" r:id="rId4"/>
    <p:sldId id="370" r:id="rId5"/>
    <p:sldId id="371" r:id="rId6"/>
    <p:sldId id="372" r:id="rId7"/>
    <p:sldId id="373" r:id="rId8"/>
    <p:sldId id="374" r:id="rId9"/>
    <p:sldId id="375" r:id="rId10"/>
    <p:sldId id="376" r:id="rId11"/>
    <p:sldId id="377" r:id="rId12"/>
    <p:sldId id="378" r:id="rId13"/>
    <p:sldId id="379" r:id="rId14"/>
    <p:sldId id="380" r:id="rId15"/>
    <p:sldId id="381" r:id="rId16"/>
    <p:sldId id="382" r:id="rId17"/>
    <p:sldId id="383" r:id="rId18"/>
    <p:sldId id="368" r:id="rId19"/>
    <p:sldId id="384" r:id="rId20"/>
    <p:sldId id="385" r:id="rId21"/>
    <p:sldId id="386" r:id="rId22"/>
    <p:sldId id="387" r:id="rId23"/>
    <p:sldId id="388" r:id="rId24"/>
    <p:sldId id="389" r:id="rId25"/>
    <p:sldId id="404" r:id="rId26"/>
    <p:sldId id="405" r:id="rId27"/>
    <p:sldId id="406" r:id="rId28"/>
    <p:sldId id="407" r:id="rId29"/>
    <p:sldId id="408" r:id="rId30"/>
    <p:sldId id="409" r:id="rId31"/>
    <p:sldId id="349"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1"/>
            <p14:sldId id="367"/>
            <p14:sldId id="370"/>
            <p14:sldId id="371"/>
            <p14:sldId id="372"/>
            <p14:sldId id="373"/>
            <p14:sldId id="374"/>
            <p14:sldId id="375"/>
            <p14:sldId id="376"/>
            <p14:sldId id="377"/>
            <p14:sldId id="378"/>
            <p14:sldId id="379"/>
            <p14:sldId id="380"/>
            <p14:sldId id="381"/>
            <p14:sldId id="382"/>
            <p14:sldId id="383"/>
            <p14:sldId id="368"/>
            <p14:sldId id="384"/>
            <p14:sldId id="385"/>
            <p14:sldId id="386"/>
            <p14:sldId id="387"/>
            <p14:sldId id="388"/>
            <p14:sldId id="389"/>
            <p14:sldId id="404"/>
            <p14:sldId id="405"/>
            <p14:sldId id="406"/>
            <p14:sldId id="407"/>
            <p14:sldId id="408"/>
            <p14:sldId id="409"/>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706" autoAdjust="0"/>
    <p:restoredTop sz="93738" autoAdjust="0"/>
  </p:normalViewPr>
  <p:slideViewPr>
    <p:cSldViewPr snapToGrid="0">
      <p:cViewPr varScale="1">
        <p:scale>
          <a:sx n="67" d="100"/>
          <a:sy n="67" d="100"/>
        </p:scale>
        <p:origin x="870"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6DFF028-7077-4303-BC4B-F54FBD3BEFF2}" type="doc">
      <dgm:prSet loTypeId="urn:diagrams.loki3.com/VaryingWidthList" loCatId="list" qsTypeId="urn:microsoft.com/office/officeart/2005/8/quickstyle/simple1" qsCatId="simple" csTypeId="urn:microsoft.com/office/officeart/2005/8/colors/accent1_2" csCatId="accent1" phldr="1"/>
      <dgm:spPr/>
    </dgm:pt>
    <dgm:pt modelId="{B6A7BA15-DFA1-40DF-B839-B64E65EF95D4}">
      <dgm:prSet phldrT="[Text]"/>
      <dgm:spPr/>
      <dgm:t>
        <a:bodyPr/>
        <a:lstStyle/>
        <a:p>
          <a:pPr>
            <a:buNone/>
          </a:pPr>
          <a:r>
            <a:rPr lang="ar-EG" b="1" dirty="0">
              <a:effectLst/>
              <a:latin typeface="Dubai" panose="020B0503030403030204" pitchFamily="34" charset="-78"/>
              <a:ea typeface="Calibri" panose="020F0502020204030204" pitchFamily="34" charset="0"/>
              <a:cs typeface="Dubai" panose="020B0503030403030204" pitchFamily="34" charset="-78"/>
            </a:rPr>
            <a:t>التخطيط حسب تكراره</a:t>
          </a:r>
          <a:endParaRPr lang="en-US" dirty="0"/>
        </a:p>
      </dgm:t>
    </dgm:pt>
    <dgm:pt modelId="{BA8A8B44-FC14-4403-BC41-D956F4041172}" type="parTrans" cxnId="{A5883608-38DD-4B05-9C56-4D69F9BB61A8}">
      <dgm:prSet/>
      <dgm:spPr/>
      <dgm:t>
        <a:bodyPr/>
        <a:lstStyle/>
        <a:p>
          <a:endParaRPr lang="en-US"/>
        </a:p>
      </dgm:t>
    </dgm:pt>
    <dgm:pt modelId="{D33EAC6F-9299-48B0-A258-622B11B84B77}" type="sibTrans" cxnId="{A5883608-38DD-4B05-9C56-4D69F9BB61A8}">
      <dgm:prSet/>
      <dgm:spPr/>
      <dgm:t>
        <a:bodyPr/>
        <a:lstStyle/>
        <a:p>
          <a:endParaRPr lang="en-US"/>
        </a:p>
      </dgm:t>
    </dgm:pt>
    <dgm:pt modelId="{9D6D0577-D4E6-4B42-9EAA-9A9F32D8CDEC}">
      <dgm:prSet phldrT="[Text]"/>
      <dgm:spPr/>
      <dgm:t>
        <a:bodyPr/>
        <a:lstStyle/>
        <a:p>
          <a:r>
            <a:rPr lang="ar-EG" b="1" dirty="0">
              <a:solidFill>
                <a:schemeClr val="bg1"/>
              </a:solidFill>
              <a:latin typeface="Dubai" panose="020B0503030403030204" pitchFamily="34" charset="-78"/>
              <a:ea typeface="Calibri" panose="020F0502020204030204" pitchFamily="34" charset="0"/>
              <a:cs typeface="Dubai" panose="020B0503030403030204" pitchFamily="34" charset="-78"/>
            </a:rPr>
            <a:t>التخطيط حسب نقاط تأثيره</a:t>
          </a:r>
          <a:endParaRPr lang="en-US" dirty="0"/>
        </a:p>
      </dgm:t>
    </dgm:pt>
    <dgm:pt modelId="{762D3268-5B05-4554-87DF-03EC85C9F696}" type="parTrans" cxnId="{6D1DD831-3EBA-4D64-ADEA-0C3E760E7594}">
      <dgm:prSet/>
      <dgm:spPr/>
      <dgm:t>
        <a:bodyPr/>
        <a:lstStyle/>
        <a:p>
          <a:endParaRPr lang="en-US"/>
        </a:p>
      </dgm:t>
    </dgm:pt>
    <dgm:pt modelId="{C638F87C-3794-450E-BC99-F7C1236A6A7D}" type="sibTrans" cxnId="{6D1DD831-3EBA-4D64-ADEA-0C3E760E7594}">
      <dgm:prSet/>
      <dgm:spPr/>
      <dgm:t>
        <a:bodyPr/>
        <a:lstStyle/>
        <a:p>
          <a:endParaRPr lang="en-US"/>
        </a:p>
      </dgm:t>
    </dgm:pt>
    <dgm:pt modelId="{D8F5961A-6460-4D55-A219-2D517541814C}">
      <dgm:prSet phldrT="[Text]"/>
      <dgm:spPr/>
      <dgm:t>
        <a:bodyPr/>
        <a:lstStyle/>
        <a:p>
          <a:r>
            <a:rPr lang="ar-EG" b="1" dirty="0">
              <a:solidFill>
                <a:schemeClr val="bg1"/>
              </a:solidFill>
              <a:latin typeface="Dubai" panose="020B0503030403030204" pitchFamily="34" charset="-78"/>
              <a:ea typeface="Calibri" panose="020F0502020204030204" pitchFamily="34" charset="0"/>
              <a:cs typeface="Dubai" panose="020B0503030403030204" pitchFamily="34" charset="-78"/>
            </a:rPr>
            <a:t>التخطيط على مستوى إدارة العلاقات العامة</a:t>
          </a:r>
          <a:endParaRPr lang="en-US" dirty="0"/>
        </a:p>
      </dgm:t>
    </dgm:pt>
    <dgm:pt modelId="{01D30FEB-FEB9-41CA-BBB4-C9F9F9F5BF57}" type="parTrans" cxnId="{4DC5CD18-C4A8-4D31-9215-0E76F6F612F0}">
      <dgm:prSet/>
      <dgm:spPr/>
      <dgm:t>
        <a:bodyPr/>
        <a:lstStyle/>
        <a:p>
          <a:endParaRPr lang="en-US"/>
        </a:p>
      </dgm:t>
    </dgm:pt>
    <dgm:pt modelId="{4EBA9B2C-09A5-47A8-9C52-CD3D43E97376}" type="sibTrans" cxnId="{4DC5CD18-C4A8-4D31-9215-0E76F6F612F0}">
      <dgm:prSet/>
      <dgm:spPr/>
      <dgm:t>
        <a:bodyPr/>
        <a:lstStyle/>
        <a:p>
          <a:endParaRPr lang="en-US"/>
        </a:p>
      </dgm:t>
    </dgm:pt>
    <dgm:pt modelId="{FEF3D0B2-20DF-4FA1-8874-C6FF9B0EBB4E}" type="pres">
      <dgm:prSet presAssocID="{F6DFF028-7077-4303-BC4B-F54FBD3BEFF2}" presName="Name0" presStyleCnt="0">
        <dgm:presLayoutVars>
          <dgm:resizeHandles/>
        </dgm:presLayoutVars>
      </dgm:prSet>
      <dgm:spPr/>
    </dgm:pt>
    <dgm:pt modelId="{46522965-179F-4085-B9F5-D6AE6AE8C131}" type="pres">
      <dgm:prSet presAssocID="{B6A7BA15-DFA1-40DF-B839-B64E65EF95D4}" presName="text" presStyleLbl="node1" presStyleIdx="0" presStyleCnt="3">
        <dgm:presLayoutVars>
          <dgm:bulletEnabled val="1"/>
        </dgm:presLayoutVars>
      </dgm:prSet>
      <dgm:spPr/>
    </dgm:pt>
    <dgm:pt modelId="{05FBE8EB-0DA8-4EF1-A9BD-C91BF7ADE161}" type="pres">
      <dgm:prSet presAssocID="{D33EAC6F-9299-48B0-A258-622B11B84B77}" presName="space" presStyleCnt="0"/>
      <dgm:spPr/>
    </dgm:pt>
    <dgm:pt modelId="{C3842108-8331-4B63-976B-C939CFDC044A}" type="pres">
      <dgm:prSet presAssocID="{9D6D0577-D4E6-4B42-9EAA-9A9F32D8CDEC}" presName="text" presStyleLbl="node1" presStyleIdx="1" presStyleCnt="3">
        <dgm:presLayoutVars>
          <dgm:bulletEnabled val="1"/>
        </dgm:presLayoutVars>
      </dgm:prSet>
      <dgm:spPr/>
    </dgm:pt>
    <dgm:pt modelId="{DF4AF63E-AA34-4939-8552-B044B83F5CD0}" type="pres">
      <dgm:prSet presAssocID="{C638F87C-3794-450E-BC99-F7C1236A6A7D}" presName="space" presStyleCnt="0"/>
      <dgm:spPr/>
    </dgm:pt>
    <dgm:pt modelId="{6B300F2C-4C44-4A0F-AEEB-B9B7927C12DD}" type="pres">
      <dgm:prSet presAssocID="{D8F5961A-6460-4D55-A219-2D517541814C}" presName="text" presStyleLbl="node1" presStyleIdx="2" presStyleCnt="3">
        <dgm:presLayoutVars>
          <dgm:bulletEnabled val="1"/>
        </dgm:presLayoutVars>
      </dgm:prSet>
      <dgm:spPr/>
    </dgm:pt>
  </dgm:ptLst>
  <dgm:cxnLst>
    <dgm:cxn modelId="{A5883608-38DD-4B05-9C56-4D69F9BB61A8}" srcId="{F6DFF028-7077-4303-BC4B-F54FBD3BEFF2}" destId="{B6A7BA15-DFA1-40DF-B839-B64E65EF95D4}" srcOrd="0" destOrd="0" parTransId="{BA8A8B44-FC14-4403-BC41-D956F4041172}" sibTransId="{D33EAC6F-9299-48B0-A258-622B11B84B77}"/>
    <dgm:cxn modelId="{4DC5CD18-C4A8-4D31-9215-0E76F6F612F0}" srcId="{F6DFF028-7077-4303-BC4B-F54FBD3BEFF2}" destId="{D8F5961A-6460-4D55-A219-2D517541814C}" srcOrd="2" destOrd="0" parTransId="{01D30FEB-FEB9-41CA-BBB4-C9F9F9F5BF57}" sibTransId="{4EBA9B2C-09A5-47A8-9C52-CD3D43E97376}"/>
    <dgm:cxn modelId="{323D8A1C-8917-46F0-9B36-AD7E3A875389}" type="presOf" srcId="{B6A7BA15-DFA1-40DF-B839-B64E65EF95D4}" destId="{46522965-179F-4085-B9F5-D6AE6AE8C131}" srcOrd="0" destOrd="0" presId="urn:diagrams.loki3.com/VaryingWidthList"/>
    <dgm:cxn modelId="{6D1DD831-3EBA-4D64-ADEA-0C3E760E7594}" srcId="{F6DFF028-7077-4303-BC4B-F54FBD3BEFF2}" destId="{9D6D0577-D4E6-4B42-9EAA-9A9F32D8CDEC}" srcOrd="1" destOrd="0" parTransId="{762D3268-5B05-4554-87DF-03EC85C9F696}" sibTransId="{C638F87C-3794-450E-BC99-F7C1236A6A7D}"/>
    <dgm:cxn modelId="{C4BCB065-7D63-4CB7-B122-41BF0024F96B}" type="presOf" srcId="{F6DFF028-7077-4303-BC4B-F54FBD3BEFF2}" destId="{FEF3D0B2-20DF-4FA1-8874-C6FF9B0EBB4E}" srcOrd="0" destOrd="0" presId="urn:diagrams.loki3.com/VaryingWidthList"/>
    <dgm:cxn modelId="{4B218B4F-4634-4853-935E-01D9DA70BACA}" type="presOf" srcId="{9D6D0577-D4E6-4B42-9EAA-9A9F32D8CDEC}" destId="{C3842108-8331-4B63-976B-C939CFDC044A}" srcOrd="0" destOrd="0" presId="urn:diagrams.loki3.com/VaryingWidthList"/>
    <dgm:cxn modelId="{046EA2E2-C2B3-4DA8-9D5E-78D9865CF545}" type="presOf" srcId="{D8F5961A-6460-4D55-A219-2D517541814C}" destId="{6B300F2C-4C44-4A0F-AEEB-B9B7927C12DD}" srcOrd="0" destOrd="0" presId="urn:diagrams.loki3.com/VaryingWidthList"/>
    <dgm:cxn modelId="{AAC13637-4DD7-4E8B-A6F6-0B4A5DDB99C7}" type="presParOf" srcId="{FEF3D0B2-20DF-4FA1-8874-C6FF9B0EBB4E}" destId="{46522965-179F-4085-B9F5-D6AE6AE8C131}" srcOrd="0" destOrd="0" presId="urn:diagrams.loki3.com/VaryingWidthList"/>
    <dgm:cxn modelId="{80A8AF2F-63DE-4179-A518-3299F600CCCC}" type="presParOf" srcId="{FEF3D0B2-20DF-4FA1-8874-C6FF9B0EBB4E}" destId="{05FBE8EB-0DA8-4EF1-A9BD-C91BF7ADE161}" srcOrd="1" destOrd="0" presId="urn:diagrams.loki3.com/VaryingWidthList"/>
    <dgm:cxn modelId="{6AC3D6EB-DF73-4205-9917-7BFCFE442610}" type="presParOf" srcId="{FEF3D0B2-20DF-4FA1-8874-C6FF9B0EBB4E}" destId="{C3842108-8331-4B63-976B-C939CFDC044A}" srcOrd="2" destOrd="0" presId="urn:diagrams.loki3.com/VaryingWidthList"/>
    <dgm:cxn modelId="{40FB1CAA-CE39-4B77-A162-C50244D57506}" type="presParOf" srcId="{FEF3D0B2-20DF-4FA1-8874-C6FF9B0EBB4E}" destId="{DF4AF63E-AA34-4939-8552-B044B83F5CD0}" srcOrd="3" destOrd="0" presId="urn:diagrams.loki3.com/VaryingWidthList"/>
    <dgm:cxn modelId="{8810B095-D52A-4D7F-81CF-95ACB4684FC7}" type="presParOf" srcId="{FEF3D0B2-20DF-4FA1-8874-C6FF9B0EBB4E}" destId="{6B300F2C-4C44-4A0F-AEEB-B9B7927C12DD}" srcOrd="4" destOrd="0" presId="urn:diagrams.loki3.com/VaryingWidth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522965-179F-4085-B9F5-D6AE6AE8C131}">
      <dsp:nvSpPr>
        <dsp:cNvPr id="0" name=""/>
        <dsp:cNvSpPr/>
      </dsp:nvSpPr>
      <dsp:spPr>
        <a:xfrm>
          <a:off x="2467800" y="2124"/>
          <a:ext cx="5580000" cy="140228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127000" rIns="127000" bIns="127000" numCol="1" spcCol="1270" anchor="ctr" anchorCtr="0">
          <a:noAutofit/>
        </a:bodyPr>
        <a:lstStyle/>
        <a:p>
          <a:pPr marL="0" lvl="0" indent="0" algn="ctr" defTabSz="2222500">
            <a:lnSpc>
              <a:spcPct val="90000"/>
            </a:lnSpc>
            <a:spcBef>
              <a:spcPct val="0"/>
            </a:spcBef>
            <a:spcAft>
              <a:spcPct val="35000"/>
            </a:spcAft>
            <a:buNone/>
          </a:pPr>
          <a:r>
            <a:rPr lang="ar-EG" sz="5000" b="1" kern="1200" dirty="0">
              <a:effectLst/>
              <a:latin typeface="Dubai" panose="020B0503030403030204" pitchFamily="34" charset="-78"/>
              <a:ea typeface="Calibri" panose="020F0502020204030204" pitchFamily="34" charset="0"/>
              <a:cs typeface="Dubai" panose="020B0503030403030204" pitchFamily="34" charset="-78"/>
            </a:rPr>
            <a:t>التخطيط حسب تكراره</a:t>
          </a:r>
          <a:endParaRPr lang="en-US" sz="5000" kern="1200" dirty="0"/>
        </a:p>
      </dsp:txBody>
      <dsp:txXfrm>
        <a:off x="2467800" y="2124"/>
        <a:ext cx="5580000" cy="1402286"/>
      </dsp:txXfrm>
    </dsp:sp>
    <dsp:sp modelId="{C3842108-8331-4B63-976B-C939CFDC044A}">
      <dsp:nvSpPr>
        <dsp:cNvPr id="0" name=""/>
        <dsp:cNvSpPr/>
      </dsp:nvSpPr>
      <dsp:spPr>
        <a:xfrm>
          <a:off x="1927800" y="1474525"/>
          <a:ext cx="6660000" cy="140228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127000" rIns="127000" bIns="127000" numCol="1" spcCol="1270" anchor="ctr" anchorCtr="0">
          <a:noAutofit/>
        </a:bodyPr>
        <a:lstStyle/>
        <a:p>
          <a:pPr marL="0" lvl="0" indent="0" algn="ctr" defTabSz="2222500">
            <a:lnSpc>
              <a:spcPct val="90000"/>
            </a:lnSpc>
            <a:spcBef>
              <a:spcPct val="0"/>
            </a:spcBef>
            <a:spcAft>
              <a:spcPct val="35000"/>
            </a:spcAft>
            <a:buNone/>
          </a:pPr>
          <a:r>
            <a:rPr lang="ar-EG" sz="5000" b="1" kern="1200" dirty="0">
              <a:solidFill>
                <a:schemeClr val="bg1"/>
              </a:solidFill>
              <a:latin typeface="Dubai" panose="020B0503030403030204" pitchFamily="34" charset="-78"/>
              <a:ea typeface="Calibri" panose="020F0502020204030204" pitchFamily="34" charset="0"/>
              <a:cs typeface="Dubai" panose="020B0503030403030204" pitchFamily="34" charset="-78"/>
            </a:rPr>
            <a:t>التخطيط حسب نقاط تأثيره</a:t>
          </a:r>
          <a:endParaRPr lang="en-US" sz="5000" kern="1200" dirty="0"/>
        </a:p>
      </dsp:txBody>
      <dsp:txXfrm>
        <a:off x="1927800" y="1474525"/>
        <a:ext cx="6660000" cy="1402286"/>
      </dsp:txXfrm>
    </dsp:sp>
    <dsp:sp modelId="{6B300F2C-4C44-4A0F-AEEB-B9B7927C12DD}">
      <dsp:nvSpPr>
        <dsp:cNvPr id="0" name=""/>
        <dsp:cNvSpPr/>
      </dsp:nvSpPr>
      <dsp:spPr>
        <a:xfrm>
          <a:off x="0" y="2946926"/>
          <a:ext cx="10515600" cy="140228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127000" rIns="127000" bIns="127000" numCol="1" spcCol="1270" anchor="ctr" anchorCtr="0">
          <a:noAutofit/>
        </a:bodyPr>
        <a:lstStyle/>
        <a:p>
          <a:pPr marL="0" lvl="0" indent="0" algn="ctr" defTabSz="2222500">
            <a:lnSpc>
              <a:spcPct val="90000"/>
            </a:lnSpc>
            <a:spcBef>
              <a:spcPct val="0"/>
            </a:spcBef>
            <a:spcAft>
              <a:spcPct val="35000"/>
            </a:spcAft>
            <a:buNone/>
          </a:pPr>
          <a:r>
            <a:rPr lang="ar-EG" sz="5000" b="1" kern="1200" dirty="0">
              <a:solidFill>
                <a:schemeClr val="bg1"/>
              </a:solidFill>
              <a:latin typeface="Dubai" panose="020B0503030403030204" pitchFamily="34" charset="-78"/>
              <a:ea typeface="Calibri" panose="020F0502020204030204" pitchFamily="34" charset="0"/>
              <a:cs typeface="Dubai" panose="020B0503030403030204" pitchFamily="34" charset="-78"/>
            </a:rPr>
            <a:t>التخطيط على مستوى إدارة العلاقات العامة</a:t>
          </a:r>
          <a:endParaRPr lang="en-US" sz="5000" kern="1200" dirty="0"/>
        </a:p>
      </dsp:txBody>
      <dsp:txXfrm>
        <a:off x="0" y="2946926"/>
        <a:ext cx="10515600" cy="1402286"/>
      </dsp:txXfrm>
    </dsp:sp>
  </dsp:spTree>
</dsp:drawing>
</file>

<file path=ppt/diagrams/layout1.xml><?xml version="1.0" encoding="utf-8"?>
<dgm:layoutDef xmlns:dgm="http://schemas.openxmlformats.org/drawingml/2006/diagram" xmlns:a="http://schemas.openxmlformats.org/drawingml/2006/main" uniqueId="urn:diagrams.loki3.com/VaryingWidthList">
  <dgm:title val="Varying Width List"/>
  <dgm:desc val="Use for emphasizing items of different weights.  Good for large amounts of Level 1 text.  The width of each shape is independently determined based on its text."/>
  <dgm:catLst>
    <dgm:cat type="list" pri="4160"/>
    <dgm:cat type="officeonline" pri="5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resizeHandles/>
    </dgm:varLst>
    <dgm:alg type="lin">
      <dgm:param type="linDir" val="fromT"/>
    </dgm:alg>
    <dgm:shape xmlns:r="http://schemas.openxmlformats.org/officeDocument/2006/relationships" r:blip="">
      <dgm:adjLst/>
    </dgm:shape>
    <dgm:presOf/>
    <dgm:constrLst>
      <dgm:constr type="w" for="ch" forName="text" val="20"/>
      <dgm:constr type="h" for="ch" forName="text" refType="h"/>
      <dgm:constr type="primFontSz" for="ch" forName="text" op="equ" val="65"/>
      <dgm:constr type="h" for="ch" forName="space" refType="h" fact="0.05"/>
    </dgm:constrLst>
    <dgm:forEach name="Name1" axis="ch" ptType="node">
      <dgm:layoutNode name="text" styleLbl="node1">
        <dgm:varLst>
          <dgm:bulletEnabled val="1"/>
        </dgm:varLst>
        <dgm:alg type="tx"/>
        <dgm:shape xmlns:r="http://schemas.openxmlformats.org/officeDocument/2006/relationships" type="rect" r:blip="">
          <dgm:adjLst/>
        </dgm:shape>
        <dgm:presOf axis="desOrSelf" ptType="node"/>
        <dgm:constrLst>
          <dgm:constr type="tMarg" refType="primFontSz" fact="0.2"/>
          <dgm:constr type="bMarg" refType="primFontSz" fact="0.2"/>
          <dgm:constr type="lMarg" refType="primFontSz" fact="0.2"/>
          <dgm:constr type="rMarg" refType="primFontSz" fact="0.2"/>
        </dgm:constrLst>
        <dgm:ruleLst>
          <dgm:rule type="w" val="INF" fact="NaN" max="NaN"/>
          <dgm:rule type="primFontSz" val="5" fact="NaN" max="NaN"/>
        </dgm:ruleLst>
      </dgm:layoutNode>
      <dgm:choose name="Name2">
        <dgm:if name="Name3" axis="par ch" ptType="doc node" func="cnt" op="gte" val="2">
          <dgm:forEach name="Name4" axis="followSib" ptType="sibTrans" cnt="1">
            <dgm:layoutNode name="space">
              <dgm:alg type="sp"/>
              <dgm:shape xmlns:r="http://schemas.openxmlformats.org/officeDocument/2006/relationships" r:blip="">
                <dgm:adjLst/>
              </dgm:shape>
              <dgm:presOf/>
            </dgm:layoutNode>
          </dgm:forEach>
        </dgm:if>
        <dgm:else name="Name5"/>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1/23/2024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1/23/2024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1/23/2024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1/23/2024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1/23/2024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1/23/2024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1/23/2024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1/23/2024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1/23/2024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1/23/2024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1/23/2024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1/23/2024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4"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2.wdp"/></Relationships>
</file>

<file path=ppt/slides/_rels/slide11.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1.xml"/><Relationship Id="rId6" Type="http://schemas.microsoft.com/office/2007/relationships/hdphoto" Target="../media/hdphoto2.wdp"/><Relationship Id="rId5" Type="http://schemas.openxmlformats.org/officeDocument/2006/relationships/image" Target="../media/image14.pn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1.wdp"/></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2.wdp"/></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1.wdp"/></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2.xml"/><Relationship Id="rId5" Type="http://schemas.openxmlformats.org/officeDocument/2006/relationships/image" Target="../media/image13.pn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3.wdp"/></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3.xml"/><Relationship Id="rId5" Type="http://schemas.openxmlformats.org/officeDocument/2006/relationships/image" Target="../media/image10.png"/><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3.wdp"/></Relationships>
</file>

<file path=ppt/slides/_rels/slide2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2.wdp"/></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1.wdp"/></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5.svg"/><Relationship Id="rId2" Type="http://schemas.openxmlformats.org/officeDocument/2006/relationships/image" Target="../media/image19.jpeg"/><Relationship Id="rId1" Type="http://schemas.openxmlformats.org/officeDocument/2006/relationships/slideLayout" Target="../slideLayouts/slideLayout14.xml"/><Relationship Id="rId6" Type="http://schemas.openxmlformats.org/officeDocument/2006/relationships/image" Target="../media/image4.png"/><Relationship Id="rId5" Type="http://schemas.openxmlformats.org/officeDocument/2006/relationships/image" Target="../media/image22.png"/><Relationship Id="rId4" Type="http://schemas.openxmlformats.org/officeDocument/2006/relationships/image" Target="../media/image2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57153"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167351" y="2871438"/>
            <a:ext cx="4660250"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مدخل إلي العلاقات العامة</a:t>
            </a:r>
            <a:endParaRPr lang="en-US" sz="4400" b="1" dirty="0">
              <a:solidFill>
                <a:srgbClr val="00B0F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313679" y="6430744"/>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p:cNvSpPr txBox="1"/>
          <p:nvPr/>
        </p:nvSpPr>
        <p:spPr>
          <a:xfrm>
            <a:off x="6272213" y="3703774"/>
            <a:ext cx="3895366" cy="954107"/>
          </a:xfrm>
          <a:prstGeom prst="rect">
            <a:avLst/>
          </a:prstGeom>
          <a:noFill/>
        </p:spPr>
        <p:txBody>
          <a:bodyPr wrap="square" rtlCol="0">
            <a:spAutoFit/>
          </a:bodyPr>
          <a:lstStyle/>
          <a:p>
            <a:pPr lvl="0" algn="ct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المحاضرة السابعة</a:t>
            </a:r>
          </a:p>
          <a:p>
            <a:pPr algn="ct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تخطيط العلاقات العامة</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0" name="TextBox 9">
            <a:extLst>
              <a:ext uri="{FF2B5EF4-FFF2-40B4-BE49-F238E27FC236}">
                <a16:creationId xmlns:a16="http://schemas.microsoft.com/office/drawing/2014/main" id="{15AF4013-5A4C-4B1A-90A5-0121B5BF7F67}"/>
              </a:ext>
            </a:extLst>
          </p:cNvPr>
          <p:cNvSpPr txBox="1"/>
          <p:nvPr/>
        </p:nvSpPr>
        <p:spPr>
          <a:xfrm>
            <a:off x="6698836" y="4527522"/>
            <a:ext cx="1168910"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DGM135</a:t>
            </a:r>
          </a:p>
        </p:txBody>
      </p:sp>
      <p:sp>
        <p:nvSpPr>
          <p:cNvPr id="11" name="TextBox 10">
            <a:extLst>
              <a:ext uri="{FF2B5EF4-FFF2-40B4-BE49-F238E27FC236}">
                <a16:creationId xmlns:a16="http://schemas.microsoft.com/office/drawing/2014/main" id="{C61B8A5E-B063-4A6A-AB1C-8D8572F7A9F5}"/>
              </a:ext>
            </a:extLst>
          </p:cNvPr>
          <p:cNvSpPr txBox="1"/>
          <p:nvPr/>
        </p:nvSpPr>
        <p:spPr>
          <a:xfrm>
            <a:off x="8258175" y="6100763"/>
            <a:ext cx="4086226" cy="769441"/>
          </a:xfrm>
          <a:prstGeom prst="rect">
            <a:avLst/>
          </a:prstGeom>
          <a:noFill/>
        </p:spPr>
        <p:txBody>
          <a:bodyPr wrap="squar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دكتور: محمد محب </a:t>
            </a:r>
            <a:endParaRPr lang="en-US" sz="44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54647" cy="70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EA63EE58-C8DF-4346-B59A-17EB20CEECBC}"/>
              </a:ext>
            </a:extLst>
          </p:cNvPr>
          <p:cNvSpPr txBox="1"/>
          <p:nvPr/>
        </p:nvSpPr>
        <p:spPr>
          <a:xfrm>
            <a:off x="7884727" y="980983"/>
            <a:ext cx="3340206" cy="685124"/>
          </a:xfrm>
          <a:prstGeom prst="rect">
            <a:avLst/>
          </a:prstGeom>
          <a:noFill/>
        </p:spPr>
        <p:txBody>
          <a:bodyPr wrap="square" rtlCol="0">
            <a:spAutoFit/>
          </a:bodyPr>
          <a:lstStyle/>
          <a:p>
            <a:pPr algn="just" rtl="1">
              <a:lnSpc>
                <a:spcPct val="107000"/>
              </a:lnSpc>
              <a:spcBef>
                <a:spcPts val="1200"/>
              </a:spcBef>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عناصر المحاضرة: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pic>
        <p:nvPicPr>
          <p:cNvPr id="9" name="Picture 8">
            <a:extLst>
              <a:ext uri="{FF2B5EF4-FFF2-40B4-BE49-F238E27FC236}">
                <a16:creationId xmlns:a16="http://schemas.microsoft.com/office/drawing/2014/main" id="{E926232D-0961-48EC-9E95-D063C6FF60BC}"/>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537805" y="648273"/>
            <a:ext cx="4036140" cy="5708827"/>
          </a:xfrm>
          <a:prstGeom prst="rect">
            <a:avLst/>
          </a:prstGeom>
        </p:spPr>
      </p:pic>
      <p:sp>
        <p:nvSpPr>
          <p:cNvPr id="15" name="Rectangle 14">
            <a:extLst>
              <a:ext uri="{FF2B5EF4-FFF2-40B4-BE49-F238E27FC236}">
                <a16:creationId xmlns:a16="http://schemas.microsoft.com/office/drawing/2014/main" id="{5B34BAAB-5FC9-4169-8E28-E3B9C0709CB9}"/>
              </a:ext>
            </a:extLst>
          </p:cNvPr>
          <p:cNvSpPr/>
          <p:nvPr/>
        </p:nvSpPr>
        <p:spPr>
          <a:xfrm>
            <a:off x="6641769" y="1657155"/>
            <a:ext cx="4747323" cy="1025922"/>
          </a:xfrm>
          <a:prstGeom prst="rect">
            <a:avLst/>
          </a:prstGeom>
          <a:noFill/>
        </p:spPr>
        <p:txBody>
          <a:bodyPr wrap="square">
            <a:spAutoFit/>
          </a:bodyPr>
          <a:lstStyle/>
          <a:p>
            <a:pPr marL="342900" indent="-342900" algn="r" rtl="1">
              <a:lnSpc>
                <a:spcPct val="90000"/>
              </a:lnSpc>
              <a:spcBef>
                <a:spcPct val="0"/>
              </a:spcBef>
              <a:spcAft>
                <a:spcPts val="800"/>
              </a:spcAft>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مفهوم تخطيط العلاقات العامة</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a:lnSpc>
                <a:spcPct val="120000"/>
              </a:lnSpc>
            </a:pPr>
            <a:endParaRPr lang="en-US" sz="2400" dirty="0">
              <a:solidFill>
                <a:schemeClr val="bg1"/>
              </a:solidFill>
              <a:latin typeface="Dubai" panose="020B0503030403030204" pitchFamily="34" charset="-78"/>
              <a:cs typeface="Dubai" panose="020B0503030403030204" pitchFamily="34" charset="-78"/>
            </a:endParaRPr>
          </a:p>
        </p:txBody>
      </p:sp>
      <p:sp>
        <p:nvSpPr>
          <p:cNvPr id="16" name="TextBox 15">
            <a:extLst>
              <a:ext uri="{FF2B5EF4-FFF2-40B4-BE49-F238E27FC236}">
                <a16:creationId xmlns:a16="http://schemas.microsoft.com/office/drawing/2014/main" id="{6E8337DF-D68A-4F34-B156-723A28072115}"/>
              </a:ext>
            </a:extLst>
          </p:cNvPr>
          <p:cNvSpPr txBox="1"/>
          <p:nvPr/>
        </p:nvSpPr>
        <p:spPr>
          <a:xfrm>
            <a:off x="5292649" y="2015459"/>
            <a:ext cx="6093618" cy="490904"/>
          </a:xfrm>
          <a:prstGeom prst="rect">
            <a:avLst/>
          </a:prstGeom>
          <a:noFill/>
        </p:spPr>
        <p:txBody>
          <a:bodyPr wrap="square">
            <a:spAutoFit/>
          </a:bodyPr>
          <a:lstStyle/>
          <a:p>
            <a:pPr marL="342900" marR="0" indent="-342900" algn="r" rtl="1">
              <a:lnSpc>
                <a:spcPct val="90000"/>
              </a:lnSpc>
              <a:spcBef>
                <a:spcPct val="0"/>
              </a:spcBef>
              <a:spcAft>
                <a:spcPts val="800"/>
              </a:spcAft>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مبادئ التخطيط للعلاقات العامة</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7" name="TextBox 16">
            <a:extLst>
              <a:ext uri="{FF2B5EF4-FFF2-40B4-BE49-F238E27FC236}">
                <a16:creationId xmlns:a16="http://schemas.microsoft.com/office/drawing/2014/main" id="{A1088F38-D024-4795-8D82-6A3E63733658}"/>
              </a:ext>
            </a:extLst>
          </p:cNvPr>
          <p:cNvSpPr txBox="1"/>
          <p:nvPr/>
        </p:nvSpPr>
        <p:spPr>
          <a:xfrm>
            <a:off x="5306937" y="2379384"/>
            <a:ext cx="6093618" cy="490904"/>
          </a:xfrm>
          <a:prstGeom prst="rect">
            <a:avLst/>
          </a:prstGeom>
          <a:noFill/>
        </p:spPr>
        <p:txBody>
          <a:bodyPr wrap="square">
            <a:spAutoFit/>
          </a:bodyPr>
          <a:lstStyle/>
          <a:p>
            <a:pPr marL="342900" indent="-342900" algn="r" rtl="1">
              <a:lnSpc>
                <a:spcPct val="90000"/>
              </a:lnSpc>
              <a:spcBef>
                <a:spcPct val="0"/>
              </a:spcBef>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أهمية تخطيط العلاقات العامة</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8" name="TextBox 17">
            <a:extLst>
              <a:ext uri="{FF2B5EF4-FFF2-40B4-BE49-F238E27FC236}">
                <a16:creationId xmlns:a16="http://schemas.microsoft.com/office/drawing/2014/main" id="{2C532464-BADF-4695-9161-AA9FE6994F89}"/>
              </a:ext>
            </a:extLst>
          </p:cNvPr>
          <p:cNvSpPr txBox="1"/>
          <p:nvPr/>
        </p:nvSpPr>
        <p:spPr>
          <a:xfrm>
            <a:off x="5335513" y="2738277"/>
            <a:ext cx="6093618" cy="490904"/>
          </a:xfrm>
          <a:prstGeom prst="rect">
            <a:avLst/>
          </a:prstGeom>
          <a:noFill/>
        </p:spPr>
        <p:txBody>
          <a:bodyPr wrap="square">
            <a:spAutoFit/>
          </a:bodyPr>
          <a:lstStyle/>
          <a:p>
            <a:pPr marL="342900" indent="-342900" algn="r" rtl="1">
              <a:lnSpc>
                <a:spcPct val="90000"/>
              </a:lnSpc>
              <a:spcBef>
                <a:spcPct val="0"/>
              </a:spcBef>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مزايا التخطيط للعلاقات العامة</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9" name="Title 1">
            <a:extLst>
              <a:ext uri="{FF2B5EF4-FFF2-40B4-BE49-F238E27FC236}">
                <a16:creationId xmlns:a16="http://schemas.microsoft.com/office/drawing/2014/main" id="{5D74470F-7F00-4463-B625-26739FFC7720}"/>
              </a:ext>
            </a:extLst>
          </p:cNvPr>
          <p:cNvSpPr txBox="1">
            <a:spLocks/>
          </p:cNvSpPr>
          <p:nvPr/>
        </p:nvSpPr>
        <p:spPr>
          <a:xfrm>
            <a:off x="891201" y="3133462"/>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lgn="r" rtl="1">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الآثار الناجمة عن غياب التخطيط للعلاقات العامة</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20" name="Title 1">
            <a:extLst>
              <a:ext uri="{FF2B5EF4-FFF2-40B4-BE49-F238E27FC236}">
                <a16:creationId xmlns:a16="http://schemas.microsoft.com/office/drawing/2014/main" id="{E740261F-16E4-497E-BDF5-6CDB32672339}"/>
              </a:ext>
            </a:extLst>
          </p:cNvPr>
          <p:cNvSpPr txBox="1">
            <a:spLocks/>
          </p:cNvSpPr>
          <p:nvPr/>
        </p:nvSpPr>
        <p:spPr>
          <a:xfrm>
            <a:off x="880448" y="3472898"/>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lgn="r" rtl="1">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أنواع تخطيط العلاقات العامة</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21" name="Title 1">
            <a:extLst>
              <a:ext uri="{FF2B5EF4-FFF2-40B4-BE49-F238E27FC236}">
                <a16:creationId xmlns:a16="http://schemas.microsoft.com/office/drawing/2014/main" id="{7A166D1A-789D-4D51-93A2-2D844E8BE4B5}"/>
              </a:ext>
            </a:extLst>
          </p:cNvPr>
          <p:cNvSpPr txBox="1">
            <a:spLocks/>
          </p:cNvSpPr>
          <p:nvPr/>
        </p:nvSpPr>
        <p:spPr>
          <a:xfrm>
            <a:off x="868871" y="3868498"/>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lgn="r" rtl="1">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متطلبات التخطيط للعلاقات العامة</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22" name="Title 1">
            <a:extLst>
              <a:ext uri="{FF2B5EF4-FFF2-40B4-BE49-F238E27FC236}">
                <a16:creationId xmlns:a16="http://schemas.microsoft.com/office/drawing/2014/main" id="{FB03C03F-572E-4DDC-A1BB-95861A5AC842}"/>
              </a:ext>
            </a:extLst>
          </p:cNvPr>
          <p:cNvSpPr txBox="1">
            <a:spLocks/>
          </p:cNvSpPr>
          <p:nvPr/>
        </p:nvSpPr>
        <p:spPr>
          <a:xfrm>
            <a:off x="857294" y="4244153"/>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lgn="r" rtl="1">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معوقات التخطيط للعلاقات العامة</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23" name="Title 1">
            <a:extLst>
              <a:ext uri="{FF2B5EF4-FFF2-40B4-BE49-F238E27FC236}">
                <a16:creationId xmlns:a16="http://schemas.microsoft.com/office/drawing/2014/main" id="{553E119B-173E-4FA5-A9B8-148F9468A9FA}"/>
              </a:ext>
            </a:extLst>
          </p:cNvPr>
          <p:cNvSpPr txBox="1">
            <a:spLocks/>
          </p:cNvSpPr>
          <p:nvPr/>
        </p:nvSpPr>
        <p:spPr>
          <a:xfrm>
            <a:off x="870667" y="4608175"/>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lgn="r" rtl="1">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إعداد مخطط برنامج العلاقات العامة.</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2573880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10854AAF-A1E1-45AC-AC30-50DB708A83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7489" y="1318422"/>
            <a:ext cx="3158887" cy="4468016"/>
          </a:xfrm>
          <a:prstGeom prst="rect">
            <a:avLst/>
          </a:prstGeom>
        </p:spPr>
      </p:pic>
      <p:sp>
        <p:nvSpPr>
          <p:cNvPr id="11" name="Rectangle 10">
            <a:extLst>
              <a:ext uri="{FF2B5EF4-FFF2-40B4-BE49-F238E27FC236}">
                <a16:creationId xmlns:a16="http://schemas.microsoft.com/office/drawing/2014/main" id="{DF56330D-CF09-45B0-93F4-FAAAD26F3EAB}"/>
              </a:ext>
            </a:extLst>
          </p:cNvPr>
          <p:cNvSpPr/>
          <p:nvPr/>
        </p:nvSpPr>
        <p:spPr>
          <a:xfrm>
            <a:off x="4894073" y="1318422"/>
            <a:ext cx="5270994" cy="1230914"/>
          </a:xfrm>
          <a:prstGeom prst="rect">
            <a:avLst/>
          </a:prstGeom>
          <a:noFill/>
        </p:spPr>
        <p:txBody>
          <a:bodyPr wrap="square">
            <a:spAutoFit/>
          </a:bodyPr>
          <a:lstStyle/>
          <a:p>
            <a:pPr marL="0" marR="0" algn="just" rtl="1">
              <a:lnSpc>
                <a:spcPct val="107000"/>
              </a:lnSpc>
              <a:spcBef>
                <a:spcPts val="0"/>
              </a:spcBef>
              <a:spcAft>
                <a:spcPts val="800"/>
              </a:spcAft>
            </a:pPr>
            <a:r>
              <a:rPr lang="ar-EG" sz="3600" b="1">
                <a:solidFill>
                  <a:srgbClr val="0A1F61"/>
                </a:solidFill>
                <a:latin typeface="Sakkal Majalla" panose="02000000000000000000" pitchFamily="2" charset="-78"/>
                <a:ea typeface="Tahoma" panose="020B0604030504040204" pitchFamily="34" charset="0"/>
                <a:cs typeface="Sakkal Majalla" panose="02000000000000000000" pitchFamily="2" charset="-78"/>
              </a:rPr>
              <a:t>أولاً: مفهوم تخطيط العلاقات العامة:</a:t>
            </a:r>
            <a:endParaRPr lang="en-US" sz="3600" b="1">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a:lnSpc>
                <a:spcPct val="120000"/>
              </a:lnSpc>
            </a:pPr>
            <a:endParaRPr lang="en-US" sz="2400" dirty="0">
              <a:solidFill>
                <a:schemeClr val="bg1"/>
              </a:solidFill>
              <a:latin typeface="Dubai" panose="020B0503030403030204" pitchFamily="34" charset="-78"/>
              <a:cs typeface="Dubai" panose="020B0503030403030204" pitchFamily="34" charset="-78"/>
            </a:endParaRPr>
          </a:p>
        </p:txBody>
      </p:sp>
      <p:sp>
        <p:nvSpPr>
          <p:cNvPr id="12" name="TextBox 11">
            <a:extLst>
              <a:ext uri="{FF2B5EF4-FFF2-40B4-BE49-F238E27FC236}">
                <a16:creationId xmlns:a16="http://schemas.microsoft.com/office/drawing/2014/main" id="{19F57DB3-C182-4D87-AEA1-44B49C173513}"/>
              </a:ext>
            </a:extLst>
          </p:cNvPr>
          <p:cNvSpPr txBox="1"/>
          <p:nvPr/>
        </p:nvSpPr>
        <p:spPr>
          <a:xfrm>
            <a:off x="6609831" y="807448"/>
            <a:ext cx="5270994" cy="685124"/>
          </a:xfrm>
          <a:prstGeom prst="rect">
            <a:avLst/>
          </a:prstGeom>
          <a:noFill/>
        </p:spPr>
        <p:txBody>
          <a:bodyPr wrap="none" rtlCol="0">
            <a:spAutoFit/>
          </a:bodyPr>
          <a:lstStyle/>
          <a:p>
            <a:pPr marL="0" marR="0" algn="r" rtl="1">
              <a:lnSpc>
                <a:spcPct val="107000"/>
              </a:lnSpc>
              <a:spcBef>
                <a:spcPts val="1200"/>
              </a:spcBef>
              <a:spcAft>
                <a:spcPts val="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الفرع الثانى: تخطيط العلاقات العامة.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5" name="TextBox 14">
            <a:extLst>
              <a:ext uri="{FF2B5EF4-FFF2-40B4-BE49-F238E27FC236}">
                <a16:creationId xmlns:a16="http://schemas.microsoft.com/office/drawing/2014/main" id="{7B20AC74-3F7B-4A31-ADA6-B2E6E6505F37}"/>
              </a:ext>
            </a:extLst>
          </p:cNvPr>
          <p:cNvSpPr txBox="1"/>
          <p:nvPr/>
        </p:nvSpPr>
        <p:spPr>
          <a:xfrm>
            <a:off x="4143375" y="2003546"/>
            <a:ext cx="7583090" cy="3422091"/>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يقصد بتخطيط العلاقات العامة عملية ذهنية، تستخدم الطاقات البـشرية والموارد المالية لتحقيق أهدافها، وهو عملية مستمرة قوامهـا التـدفق والحيوية، والتخطيط عملية فكرية لها منطق وترتيب ويبذل فيها الجهـد لتوضيح هدف المشروع، والبحث عن أفضل الوسـائل لتحقيـق هـذه الأهداف.</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التخطيط يعني محاولة تـشكيل المـستقبل بـصورة تناسـب الآمـال والتطلعات، كما يعني التنبؤ بما سيكون عليه المستقبل مـع الاسـتعداد لهذا المستقبل.</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39650759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61D291AA-46F0-48E1-9173-5BB4B0B4125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8322" y="1236278"/>
            <a:ext cx="3328988" cy="4708611"/>
          </a:xfrm>
          <a:prstGeom prst="rect">
            <a:avLst/>
          </a:prstGeom>
        </p:spPr>
      </p:pic>
      <p:sp>
        <p:nvSpPr>
          <p:cNvPr id="8" name="TextBox 7">
            <a:extLst>
              <a:ext uri="{FF2B5EF4-FFF2-40B4-BE49-F238E27FC236}">
                <a16:creationId xmlns:a16="http://schemas.microsoft.com/office/drawing/2014/main" id="{924C2E7D-1DB7-43CE-B8BB-2010FDF6DCF3}"/>
              </a:ext>
            </a:extLst>
          </p:cNvPr>
          <p:cNvSpPr txBox="1"/>
          <p:nvPr/>
        </p:nvSpPr>
        <p:spPr>
          <a:xfrm>
            <a:off x="4212010" y="1367218"/>
            <a:ext cx="7668815" cy="4446730"/>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كما يعني كذلك التدبير إلى مواجهة المستقبل بخطط منظمة سلفا لتحقيق أهداف محددة.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ويقصد بالتخطيط الاختيار الأمثل للموارد والطاقات المتاحـة لتحقيـق أهداف معينة في فترة زمنية محددة، ومن هـذا يتبـين أن المتغيـرات الأساسية التي تحكم عملية التخطيط هي الأهداف المطلـوب تحقيقهـا، والموارد والإمكانيات والوقت المحدد، أو المحدد للتنفيذ.</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والتخطيط ينطوي على عنصري التقدير والمرونة، أي التقدير المستقبلي لعناصر العمل والإنتاج والظـروف المحيطـة، والمرونـة لمواجهـة التغيرات والتكيف معها. </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13514052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15F49223-E97B-40E4-9539-289CE6A938F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7455" y="1539371"/>
            <a:ext cx="3103689" cy="4389942"/>
          </a:xfrm>
          <a:prstGeom prst="rect">
            <a:avLst/>
          </a:prstGeom>
        </p:spPr>
      </p:pic>
      <p:sp>
        <p:nvSpPr>
          <p:cNvPr id="9" name="TextBox 8">
            <a:extLst>
              <a:ext uri="{FF2B5EF4-FFF2-40B4-BE49-F238E27FC236}">
                <a16:creationId xmlns:a16="http://schemas.microsoft.com/office/drawing/2014/main" id="{40D1C84F-7A36-4C71-A75F-34B93DC186BB}"/>
              </a:ext>
            </a:extLst>
          </p:cNvPr>
          <p:cNvSpPr txBox="1"/>
          <p:nvPr/>
        </p:nvSpPr>
        <p:spPr>
          <a:xfrm>
            <a:off x="3331144" y="928687"/>
            <a:ext cx="8680425" cy="5479064"/>
          </a:xfrm>
          <a:prstGeom prst="rect">
            <a:avLst/>
          </a:prstGeom>
          <a:noFill/>
        </p:spPr>
        <p:txBody>
          <a:bodyPr wrap="square">
            <a:spAutoFit/>
          </a:bodyPr>
          <a:lstStyle/>
          <a:p>
            <a:pPr marL="0" marR="0" algn="just" rtl="1">
              <a:lnSpc>
                <a:spcPct val="107000"/>
              </a:lnSpc>
              <a:spcBef>
                <a:spcPts val="0"/>
              </a:spcBef>
              <a:spcAft>
                <a:spcPts val="80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ويرتكز التخطيط السليم لأنشطة العلاقات العامة على العناصر التالية: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514350" marR="0" indent="-514350" algn="just" rtl="1">
              <a:lnSpc>
                <a:spcPct val="107000"/>
              </a:lnSpc>
              <a:spcBef>
                <a:spcPts val="0"/>
              </a:spcBef>
              <a:spcAft>
                <a:spcPts val="800"/>
              </a:spcAft>
              <a:buFont typeface="+mj-lt"/>
              <a:buAutoNum type="arabicPeriod"/>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تنفيذ برامج متكاملة توجه من خلالها جميع الجهـود المتاحـة لإنجـاز أهداف محددة.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514350" marR="0" indent="-514350" algn="just" rtl="1">
              <a:lnSpc>
                <a:spcPct val="107000"/>
              </a:lnSpc>
              <a:spcBef>
                <a:spcPts val="0"/>
              </a:spcBef>
              <a:spcAft>
                <a:spcPts val="800"/>
              </a:spcAft>
              <a:buFont typeface="+mj-lt"/>
              <a:buAutoNum type="arabicPeriod"/>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كسب تأييد الإدارة لهذه الأنشطة وزيادة مشاركتها فيها.</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514350" marR="0" indent="-514350" algn="just" rtl="1">
              <a:lnSpc>
                <a:spcPct val="107000"/>
              </a:lnSpc>
              <a:spcBef>
                <a:spcPts val="0"/>
              </a:spcBef>
              <a:spcAft>
                <a:spcPts val="800"/>
              </a:spcAft>
              <a:buFont typeface="+mj-lt"/>
              <a:buAutoNum type="arabicPeriod"/>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التأكيد على الجانب الإيجابي بدلا من الجانب الـدفاعي فـي ممارسـة العلاقات العامة.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514350" marR="0" indent="-514350" algn="just" rtl="1">
              <a:lnSpc>
                <a:spcPct val="107000"/>
              </a:lnSpc>
              <a:spcBef>
                <a:spcPts val="0"/>
              </a:spcBef>
              <a:spcAft>
                <a:spcPts val="800"/>
              </a:spcAft>
              <a:buFont typeface="+mj-lt"/>
              <a:buAutoNum type="arabicPeriod"/>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حسن اختيار الموضوعات والأوقات الملائمة بالإضـافة إلـى اختيـار الأساليب الأكثر فاعلية في التنفيذ.</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514350" marR="0" indent="-514350" algn="just" rtl="1">
              <a:lnSpc>
                <a:spcPct val="107000"/>
              </a:lnSpc>
              <a:spcBef>
                <a:spcPts val="0"/>
              </a:spcBef>
              <a:spcAft>
                <a:spcPts val="800"/>
              </a:spcAft>
              <a:buFont typeface="+mj-lt"/>
              <a:buAutoNum type="arabicPeriod"/>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تحقيق استخدام ممكن لوسائل الإعلام المتاحـة فـي الوصـول إلـى الجماهير المستهدفة.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12004882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E305E74A-F964-4CC4-90D4-459D099B65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1223838"/>
            <a:ext cx="3629216" cy="5133262"/>
          </a:xfrm>
          <a:prstGeom prst="rect">
            <a:avLst/>
          </a:prstGeom>
        </p:spPr>
      </p:pic>
      <p:sp>
        <p:nvSpPr>
          <p:cNvPr id="9" name="TextBox 8">
            <a:extLst>
              <a:ext uri="{FF2B5EF4-FFF2-40B4-BE49-F238E27FC236}">
                <a16:creationId xmlns:a16="http://schemas.microsoft.com/office/drawing/2014/main" id="{D966CA6A-0523-48F9-A335-275F42AD4557}"/>
              </a:ext>
            </a:extLst>
          </p:cNvPr>
          <p:cNvSpPr txBox="1"/>
          <p:nvPr/>
        </p:nvSpPr>
        <p:spPr>
          <a:xfrm>
            <a:off x="5387935" y="1155869"/>
            <a:ext cx="6093618" cy="4988866"/>
          </a:xfrm>
          <a:prstGeom prst="rect">
            <a:avLst/>
          </a:prstGeom>
          <a:noFill/>
        </p:spPr>
        <p:txBody>
          <a:bodyPr wrap="square">
            <a:spAutoFit/>
          </a:bodyPr>
          <a:lstStyle/>
          <a:p>
            <a:pPr marL="0" marR="0" algn="just" rtl="1">
              <a:lnSpc>
                <a:spcPct val="107000"/>
              </a:lnSpc>
              <a:spcBef>
                <a:spcPts val="0"/>
              </a:spcBef>
              <a:spcAft>
                <a:spcPts val="80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ثانياً: مبادئ التخطيط للعلاقات العامة.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لكي يكون التخطيط مجدي بصفة عامة، لا بـد أن يلتـزم بالمبـادئ التالية والتي تشكل الإطار الفكري لمن يقوم بعملية التخطيط وهي:</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١ـ التركيز على الهدف المراد تحقيقه.</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٢ـ شمولية التخطيط.</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٣ـ أولوية وأسبقية التخطيط في تنفيذ الهدف.</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٤ـ فاعلية وكفاية التخطيط.</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٥ـ مرونة التخطيط.</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35964549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F8544744-FC94-44D7-B7BB-CEF7ADA9CDD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1988" y="1341247"/>
            <a:ext cx="3500628" cy="4951384"/>
          </a:xfrm>
          <a:prstGeom prst="rect">
            <a:avLst/>
          </a:prstGeom>
        </p:spPr>
      </p:pic>
      <p:sp>
        <p:nvSpPr>
          <p:cNvPr id="7" name="Title 1">
            <a:extLst>
              <a:ext uri="{FF2B5EF4-FFF2-40B4-BE49-F238E27FC236}">
                <a16:creationId xmlns:a16="http://schemas.microsoft.com/office/drawing/2014/main" id="{4BF59959-CB55-431D-A1EB-9968028A9289}"/>
              </a:ext>
            </a:extLst>
          </p:cNvPr>
          <p:cNvSpPr txBox="1">
            <a:spLocks/>
          </p:cNvSpPr>
          <p:nvPr/>
        </p:nvSpPr>
        <p:spPr>
          <a:xfrm>
            <a:off x="1120724" y="965399"/>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ثالثاً: أهمية تخطيط العلاقات العامة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9" name="Content Placeholder 2">
            <a:extLst>
              <a:ext uri="{FF2B5EF4-FFF2-40B4-BE49-F238E27FC236}">
                <a16:creationId xmlns:a16="http://schemas.microsoft.com/office/drawing/2014/main" id="{3F06894F-4263-47B9-84D1-916CF21A1730}"/>
              </a:ext>
            </a:extLst>
          </p:cNvPr>
          <p:cNvSpPr txBox="1">
            <a:spLocks/>
          </p:cNvSpPr>
          <p:nvPr/>
        </p:nvSpPr>
        <p:spPr>
          <a:xfrm>
            <a:off x="4100512" y="1763743"/>
            <a:ext cx="7975023"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لقد أصبح التخطيط عاملا مهما في جعل أهـداف المؤسـسة تحـت المجهر، واضحة للمستخدمين، ويعملون من أجل تحقيقهـا، ومـن واقـع التجربة فإن المؤسسات التي تعتمد علـى مبـدأ التخطـيط فـي إدارتهـا وأنشطتها استطاعت أن تنجح أكثر مـن غيرهـا، واسـتطاعت أن تحـل المشاكل التي تعترضها، وأن تتنبأ المؤسسة أن تتعرف على حـسن الأداء أو سوئه في المؤسسة من خلال الالتزام بتنفيذ الخطـط، كمـا أن عمليـة التخطيط تساعد في عملية اتخاذ القرارات المرتبطة بها وتعمل على حلها، واستطاعت أن تواجه التغيير، وأصبح التخطيط عاملا مـساعدا للرقابـة الإدارية بحيث تستطيع الإدارة العليا في المؤسسة أن تتعرف على حـسن الأداء أو سوئه في المؤسسة من خلال الالتزام بتنفيـذ الخطـط، كمـا أن عملية التخطيط تساعد في عملية اتخاذ القرارات المرتبطة بتحقيق أهـداف المؤسسة.</a:t>
            </a:r>
            <a:endParaRPr lang="en-US"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22881818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575800" y="6357100"/>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0" name="Picture 9">
            <a:extLst>
              <a:ext uri="{FF2B5EF4-FFF2-40B4-BE49-F238E27FC236}">
                <a16:creationId xmlns:a16="http://schemas.microsoft.com/office/drawing/2014/main" id="{11DD7E27-C247-4B5D-AE66-1FE4F734F0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2213" y="1561513"/>
            <a:ext cx="3103689" cy="4389942"/>
          </a:xfrm>
          <a:prstGeom prst="rect">
            <a:avLst/>
          </a:prstGeom>
        </p:spPr>
      </p:pic>
      <p:sp>
        <p:nvSpPr>
          <p:cNvPr id="7" name="Title 1">
            <a:extLst>
              <a:ext uri="{FF2B5EF4-FFF2-40B4-BE49-F238E27FC236}">
                <a16:creationId xmlns:a16="http://schemas.microsoft.com/office/drawing/2014/main" id="{78893DF9-CB2C-4A69-8485-8B4E6DD6A661}"/>
              </a:ext>
            </a:extLst>
          </p:cNvPr>
          <p:cNvSpPr txBox="1">
            <a:spLocks/>
          </p:cNvSpPr>
          <p:nvPr/>
        </p:nvSpPr>
        <p:spPr>
          <a:xfrm>
            <a:off x="1333001" y="1132208"/>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رابعاً: مزايا التخطيط للعلاقات العامة: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8" name="Content Placeholder 2">
            <a:extLst>
              <a:ext uri="{FF2B5EF4-FFF2-40B4-BE49-F238E27FC236}">
                <a16:creationId xmlns:a16="http://schemas.microsoft.com/office/drawing/2014/main" id="{47BE168F-72D6-4DBA-B13C-3EADF738C464}"/>
              </a:ext>
            </a:extLst>
          </p:cNvPr>
          <p:cNvSpPr txBox="1">
            <a:spLocks/>
          </p:cNvSpPr>
          <p:nvPr/>
        </p:nvSpPr>
        <p:spPr>
          <a:xfrm>
            <a:off x="3731592" y="2199504"/>
            <a:ext cx="8279977" cy="245899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lgn="just" rtl="1">
              <a:lnSpc>
                <a:spcPct val="107000"/>
              </a:lnSpc>
              <a:spcBef>
                <a:spcPts val="0"/>
              </a:spcBef>
              <a:spcAft>
                <a:spcPts val="800"/>
              </a:spcAft>
              <a:buFont typeface="+mj-lt"/>
              <a:buAutoNum type="arabicPeriod"/>
            </a:pPr>
            <a:r>
              <a:rPr lang="ar-EG"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تحقيق السمعة الطيبة للمؤسسة وتحسين صورتها بين الجمهور، وذلك من خلال التصور العلمي والمثالي الذي يعتمده التخطيط للعلاقات العامة.</a:t>
            </a:r>
            <a:endParaRPr lang="en-US"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endParaRPr>
          </a:p>
          <a:p>
            <a:pPr marL="514350" indent="-514350" algn="just" rtl="1">
              <a:lnSpc>
                <a:spcPct val="107000"/>
              </a:lnSpc>
              <a:spcBef>
                <a:spcPts val="0"/>
              </a:spcBef>
              <a:spcAft>
                <a:spcPts val="800"/>
              </a:spcAft>
              <a:buFont typeface="+mj-lt"/>
              <a:buAutoNum type="arabicPeriod"/>
            </a:pPr>
            <a:r>
              <a:rPr lang="ar-EG"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إحلال التنسيق بين أهداف المؤسسة، وتحقيق التـرابط بـين الأهـداف الرئيسية والأهداف الفرعية.</a:t>
            </a:r>
            <a:endParaRPr lang="en-US"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endParaRPr>
          </a:p>
          <a:p>
            <a:pPr marL="514350" indent="-514350" algn="just" rtl="1">
              <a:lnSpc>
                <a:spcPct val="107000"/>
              </a:lnSpc>
              <a:spcBef>
                <a:spcPts val="0"/>
              </a:spcBef>
              <a:spcAft>
                <a:spcPts val="800"/>
              </a:spcAft>
              <a:buFont typeface="+mj-lt"/>
              <a:buAutoNum type="arabicPeriod"/>
            </a:pPr>
            <a:r>
              <a:rPr lang="ar-EG"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تدعيم الأعمال السليمة وإقرارها، والكشف عن الأعمال الخاطئة و البعد عنها.</a:t>
            </a:r>
            <a:endParaRPr lang="en-US"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endParaRPr>
          </a:p>
          <a:p>
            <a:pPr marL="514350" indent="-514350" algn="just" rtl="1">
              <a:lnSpc>
                <a:spcPct val="107000"/>
              </a:lnSpc>
              <a:spcBef>
                <a:spcPts val="0"/>
              </a:spcBef>
              <a:spcAft>
                <a:spcPts val="800"/>
              </a:spcAft>
              <a:buFont typeface="+mj-lt"/>
              <a:buAutoNum type="arabicPeriod"/>
            </a:pPr>
            <a:r>
              <a:rPr lang="ar-EG"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تحقيق تصورات الإدارة العليا عن وسـائل نجـاح نـشاط المؤسـسة وأعمالها.</a:t>
            </a:r>
            <a:endParaRPr lang="en-US"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41140223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B94F6067-BBA3-47AC-962C-E5F136BF6B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8409" y="1197755"/>
            <a:ext cx="3743516" cy="5294931"/>
          </a:xfrm>
          <a:prstGeom prst="rect">
            <a:avLst/>
          </a:prstGeom>
        </p:spPr>
      </p:pic>
      <p:sp>
        <p:nvSpPr>
          <p:cNvPr id="9" name="Content Placeholder 2">
            <a:extLst>
              <a:ext uri="{FF2B5EF4-FFF2-40B4-BE49-F238E27FC236}">
                <a16:creationId xmlns:a16="http://schemas.microsoft.com/office/drawing/2014/main" id="{DED9DE94-3EF0-472D-AB39-F9B2B8AE1768}"/>
              </a:ext>
            </a:extLst>
          </p:cNvPr>
          <p:cNvSpPr txBox="1">
            <a:spLocks/>
          </p:cNvSpPr>
          <p:nvPr/>
        </p:nvSpPr>
        <p:spPr>
          <a:xfrm>
            <a:off x="3971925" y="1570297"/>
            <a:ext cx="8039644"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5. جمع الحقائق والمعلومات عن المستقبل، مثل توقع تصرفات الجمـاهير والتنبؤ بالمشكلات قبل وقوعها تحت نظر المختصين ودراستها بعمـق، حيث تتطابق أنشطة العلاقات العامـة مـع الهـدف العـام والـسياسة العريضة للمؤسسة (الإستراتجية).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6. زيادة إسهام الإدارة ودعمها، لأن نشاط العلاقات العامة واضح ومفهوم.</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7. اختيار هادف غير متسرع للأفكار وكيفية التنفيذ ومكانه ووقته.</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8.تحقيق الرقابة أثناء التنفيذ وبعده، وذلك بمتابعة ما تم تنفيذه من الخطـط المقررة.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endParaRPr lang="en-US" dirty="0"/>
          </a:p>
        </p:txBody>
      </p:sp>
    </p:spTree>
    <p:extLst>
      <p:ext uri="{BB962C8B-B14F-4D97-AF65-F5344CB8AC3E}">
        <p14:creationId xmlns:p14="http://schemas.microsoft.com/office/powerpoint/2010/main" val="37139131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BCEB273E-3E15-4BC3-809D-C0EA10001A90}"/>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2120565" y="1012646"/>
            <a:ext cx="6907132" cy="9769636"/>
          </a:xfrm>
          <a:prstGeom prst="rect">
            <a:avLst/>
          </a:prstGeom>
        </p:spPr>
      </p:pic>
      <p:sp>
        <p:nvSpPr>
          <p:cNvPr id="7" name="Title 1">
            <a:extLst>
              <a:ext uri="{FF2B5EF4-FFF2-40B4-BE49-F238E27FC236}">
                <a16:creationId xmlns:a16="http://schemas.microsoft.com/office/drawing/2014/main" id="{45B78CAE-9403-4A2E-8B37-2D7EA3E83DD3}"/>
              </a:ext>
            </a:extLst>
          </p:cNvPr>
          <p:cNvSpPr txBox="1">
            <a:spLocks/>
          </p:cNvSpPr>
          <p:nvPr/>
        </p:nvSpPr>
        <p:spPr>
          <a:xfrm>
            <a:off x="1193347" y="915099"/>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خامساً: الآثار الناجمة عن غياب التخطيط للعلاقات العامة: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9" name="Content Placeholder 2">
            <a:extLst>
              <a:ext uri="{FF2B5EF4-FFF2-40B4-BE49-F238E27FC236}">
                <a16:creationId xmlns:a16="http://schemas.microsoft.com/office/drawing/2014/main" id="{5B00FDB9-FA37-4722-A3E5-8442DEA36A40}"/>
              </a:ext>
            </a:extLst>
          </p:cNvPr>
          <p:cNvSpPr txBox="1">
            <a:spLocks/>
          </p:cNvSpPr>
          <p:nvPr/>
        </p:nvSpPr>
        <p:spPr>
          <a:xfrm>
            <a:off x="1495969" y="1653135"/>
            <a:ext cx="10515600"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lgn="just" rtl="1">
              <a:lnSpc>
                <a:spcPct val="107000"/>
              </a:lnSpc>
              <a:spcBef>
                <a:spcPts val="0"/>
              </a:spcBef>
              <a:spcAft>
                <a:spcPts val="800"/>
              </a:spcAft>
              <a:buFont typeface="+mj-lt"/>
              <a:buAutoNum type="arabicPeriod"/>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عادة ما يؤدي غياب التخطيط إلى التخـبط والعـشوائية والآنيـة فـي القرارات، ويجعل تصرفات المسؤولين عن العلاقات العامة مـن قبيـل الدفاع ومواجهة الأزمـات ولـيس مـن قبيـل وضـع التـصورات والإستراتيجيات المرتبطة بتنفيذ برامج وقائية متكاملة تفيد في أن تحفظ المؤسسة وضعها المتميز وصلتها الدائمة والحسنة بجمهورها والعاملين بها.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514350" indent="-514350" algn="just" rtl="1">
              <a:lnSpc>
                <a:spcPct val="107000"/>
              </a:lnSpc>
              <a:spcBef>
                <a:spcPts val="0"/>
              </a:spcBef>
              <a:spcAft>
                <a:spcPts val="800"/>
              </a:spcAft>
              <a:buFont typeface="+mj-lt"/>
              <a:buAutoNum type="arabicPeriod"/>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غياب التخطيط قد يعرض المؤسسة للمخاطر و الثغرات فـي التنفيـذ والارتجال في العمل، لذا فإن التخطيط القائم على الدراسات الواقعيـة يتضمن الحقائق والنظرة الموضوعية للأمور المحيطـة و للمـستقبل بوجه عام، كما يتضمن ربط أهداف المؤسسة بالبرامج الـسليمة التـي تعبر عن هذه الأهداف و تترجمها في خطوات زمنية محسوبة.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40984610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itle 1">
            <a:extLst>
              <a:ext uri="{FF2B5EF4-FFF2-40B4-BE49-F238E27FC236}">
                <a16:creationId xmlns:a16="http://schemas.microsoft.com/office/drawing/2014/main" id="{F6CD3571-8361-4E62-98E9-A14658FCB79F}"/>
              </a:ext>
            </a:extLst>
          </p:cNvPr>
          <p:cNvSpPr txBox="1">
            <a:spLocks/>
          </p:cNvSpPr>
          <p:nvPr/>
        </p:nvSpPr>
        <p:spPr>
          <a:xfrm>
            <a:off x="1049312" y="913503"/>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أنواع تخطيط العلاقات العامة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graphicFrame>
        <p:nvGraphicFramePr>
          <p:cNvPr id="10" name="Content Placeholder 3">
            <a:extLst>
              <a:ext uri="{FF2B5EF4-FFF2-40B4-BE49-F238E27FC236}">
                <a16:creationId xmlns:a16="http://schemas.microsoft.com/office/drawing/2014/main" id="{BE7C4A6E-B3EE-417D-8ED8-700FEC63369D}"/>
              </a:ext>
            </a:extLst>
          </p:cNvPr>
          <p:cNvGraphicFramePr>
            <a:graphicFrameLocks/>
          </p:cNvGraphicFramePr>
          <p:nvPr>
            <p:extLst>
              <p:ext uri="{D42A27DB-BD31-4B8C-83A1-F6EECF244321}">
                <p14:modId xmlns:p14="http://schemas.microsoft.com/office/powerpoint/2010/main" val="350469246"/>
              </p:ext>
            </p:extLst>
          </p:nvPr>
        </p:nvGraphicFramePr>
        <p:xfrm>
          <a:off x="1265236" y="1752776"/>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1" name="Picture 10">
            <a:extLst>
              <a:ext uri="{FF2B5EF4-FFF2-40B4-BE49-F238E27FC236}">
                <a16:creationId xmlns:a16="http://schemas.microsoft.com/office/drawing/2014/main" id="{6C32C227-11DD-4289-AC53-0254583537C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131" y="753885"/>
            <a:ext cx="4111021" cy="5814739"/>
          </a:xfrm>
          <a:prstGeom prst="rect">
            <a:avLst/>
          </a:prstGeom>
        </p:spPr>
      </p:pic>
    </p:spTree>
    <p:extLst>
      <p:ext uri="{BB962C8B-B14F-4D97-AF65-F5344CB8AC3E}">
        <p14:creationId xmlns:p14="http://schemas.microsoft.com/office/powerpoint/2010/main" val="24498324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691396" y="6457890"/>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C68BEC8A-BC7D-4D90-9204-A38B29BEF4A2}"/>
              </a:ext>
            </a:extLst>
          </p:cNvPr>
          <p:cNvPicPr>
            <a:picLocks noChangeAspect="1"/>
          </p:cNvPicPr>
          <p:nvPr/>
        </p:nvPicPr>
        <p:blipFill>
          <a:blip r:embed="rId5">
            <a:extLst>
              <a:ext uri="{BEBA8EAE-BF5A-486C-A8C5-ECC9F3942E4B}">
                <a14:imgProps xmlns:a14="http://schemas.microsoft.com/office/drawing/2010/main">
                  <a14:imgLayer r:embed="rId6">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1708428" y="2232212"/>
            <a:ext cx="5530362" cy="7822294"/>
          </a:xfrm>
          <a:prstGeom prst="rect">
            <a:avLst/>
          </a:prstGeom>
        </p:spPr>
      </p:pic>
      <p:sp>
        <p:nvSpPr>
          <p:cNvPr id="8" name="Title 1">
            <a:extLst>
              <a:ext uri="{FF2B5EF4-FFF2-40B4-BE49-F238E27FC236}">
                <a16:creationId xmlns:a16="http://schemas.microsoft.com/office/drawing/2014/main" id="{11603EC4-46A9-45CA-86FF-FFFAF480C993}"/>
              </a:ext>
            </a:extLst>
          </p:cNvPr>
          <p:cNvSpPr txBox="1">
            <a:spLocks/>
          </p:cNvSpPr>
          <p:nvPr/>
        </p:nvSpPr>
        <p:spPr>
          <a:xfrm>
            <a:off x="1268658" y="1155869"/>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سادساً: أنواع تخطيط العلاقات العامة: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0" name="Content Placeholder 2">
            <a:extLst>
              <a:ext uri="{FF2B5EF4-FFF2-40B4-BE49-F238E27FC236}">
                <a16:creationId xmlns:a16="http://schemas.microsoft.com/office/drawing/2014/main" id="{41801B42-E20E-4DC3-A06F-A0FA1667EE10}"/>
              </a:ext>
            </a:extLst>
          </p:cNvPr>
          <p:cNvSpPr txBox="1">
            <a:spLocks/>
          </p:cNvSpPr>
          <p:nvPr/>
        </p:nvSpPr>
        <p:spPr>
          <a:xfrm>
            <a:off x="1056753" y="1962899"/>
            <a:ext cx="10727505"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أ): التخطيط حسب تكراره</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التخطيط الوقائي: تميز النصف الثاني من هذا القرن بالأخذ بالتخطيط الوقائي في عدد كبير من المؤسسات التي اعترفت بالتخطيط كوظيفـة أساسية في العلاقات العامة و تحدد الإدارة الإطـار العـام لـسياستها وأهدافها العريضة في الخطط الطويلة المدى، التي في الغالـب لـسنة واحدة، وتحدد فيها الأهداف المطلوب تحقيقها، خلال هذه الفتـرة بـين الأهداف العريضة للخطة الطويلة، أما الخطة القصيرة فتتراوح مـدتها في الغالب بين ثلاثة وستة أشهر، و قد ترتبط بالإعداد المناسب خاصة، أو حدث يستغرق وقتاً أقل من ذلك،ويتضمن هذا النوع مـن التخطـيط الإجراءات المدروسة لتحقيق الأهداف المحددة، التي تؤدي إلى التنفيـذ المرحلي للأهداف العامة العريضة بالخطة الطويلة.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211788356"/>
      </p:ext>
    </p:extLst>
  </p:cSld>
  <p:clrMapOvr>
    <a:overrideClrMapping bg1="lt1" tx1="dk1" bg2="lt2" tx2="dk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0" name="Picture 9">
            <a:extLst>
              <a:ext uri="{FF2B5EF4-FFF2-40B4-BE49-F238E27FC236}">
                <a16:creationId xmlns:a16="http://schemas.microsoft.com/office/drawing/2014/main" id="{526EA30A-6A85-423F-A21B-6E8662B7EB7B}"/>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311175" y="848835"/>
            <a:ext cx="4036140" cy="5708827"/>
          </a:xfrm>
          <a:prstGeom prst="rect">
            <a:avLst/>
          </a:prstGeom>
        </p:spPr>
      </p:pic>
      <p:sp>
        <p:nvSpPr>
          <p:cNvPr id="9" name="Content Placeholder 2">
            <a:extLst>
              <a:ext uri="{FF2B5EF4-FFF2-40B4-BE49-F238E27FC236}">
                <a16:creationId xmlns:a16="http://schemas.microsoft.com/office/drawing/2014/main" id="{4378B0C5-EB96-481F-A8C9-F7FB4A130A1E}"/>
              </a:ext>
            </a:extLst>
          </p:cNvPr>
          <p:cNvSpPr txBox="1">
            <a:spLocks/>
          </p:cNvSpPr>
          <p:nvPr/>
        </p:nvSpPr>
        <p:spPr>
          <a:xfrm>
            <a:off x="4171949" y="1812190"/>
            <a:ext cx="7708875" cy="4351338"/>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b="1"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التخطيط العلاجي: </a:t>
            </a: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وهو الذي يواجه أزمة قائمة أو مشكلة واقعـة، أو كارثة قد حلت بالمؤسسة، ويتطلب نوعاً من السرعة والحزم. و يتطلب نوعاً من الإعداد الأولي يختلف باختلاف طبيعة عمل المؤسسة ونـوع الخطر المحتمل حدوثه، كما تعمل على حسن علاج المواقـف وعـدم  الارتباك و التخطيط، ويعتمد على وضع تصور تفعيلي لكيفيـة عـلاج الخسائر.</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b="1"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التخطيط للطوارئ والظروف المفاجئة: </a:t>
            </a: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ومهمته الإبقاء على الموقف حتى لا يتدهور و يتحول في نهاية الأمر إلى كارثة، ويهدف إلى عـدم تفاقم الأزمات و الكوارث وإبقاء الأوضاع في صالح المؤسـسة وهـو نوع من أنواع التخطيط العلاجي الذي تضعه المؤسسة في اعتبارها.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endParaRPr lang="en-US" dirty="0"/>
          </a:p>
        </p:txBody>
      </p:sp>
    </p:spTree>
    <p:extLst>
      <p:ext uri="{BB962C8B-B14F-4D97-AF65-F5344CB8AC3E}">
        <p14:creationId xmlns:p14="http://schemas.microsoft.com/office/powerpoint/2010/main" val="22522885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93263657-3BE1-4C0D-9CE9-F100BF485B76}"/>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2281722" y="487096"/>
            <a:ext cx="7501168" cy="10609856"/>
          </a:xfrm>
          <a:prstGeom prst="rect">
            <a:avLst/>
          </a:prstGeom>
        </p:spPr>
      </p:pic>
      <p:sp>
        <p:nvSpPr>
          <p:cNvPr id="8" name="Title 1">
            <a:extLst>
              <a:ext uri="{FF2B5EF4-FFF2-40B4-BE49-F238E27FC236}">
                <a16:creationId xmlns:a16="http://schemas.microsoft.com/office/drawing/2014/main" id="{9DEA4BC4-4CF0-48E3-B70B-CC1EC4F746FF}"/>
              </a:ext>
            </a:extLst>
          </p:cNvPr>
          <p:cNvSpPr txBox="1">
            <a:spLocks/>
          </p:cNvSpPr>
          <p:nvPr/>
        </p:nvSpPr>
        <p:spPr>
          <a:xfrm>
            <a:off x="1201373" y="1139196"/>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ب): التخطيط حسب نقاط تأثيره:</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1" name="Content Placeholder 2">
            <a:extLst>
              <a:ext uri="{FF2B5EF4-FFF2-40B4-BE49-F238E27FC236}">
                <a16:creationId xmlns:a16="http://schemas.microsoft.com/office/drawing/2014/main" id="{62712A04-E961-4124-858F-6C1FD2166080}"/>
              </a:ext>
            </a:extLst>
          </p:cNvPr>
          <p:cNvSpPr txBox="1">
            <a:spLocks/>
          </p:cNvSpPr>
          <p:nvPr/>
        </p:nvSpPr>
        <p:spPr>
          <a:xfrm>
            <a:off x="957603" y="2005762"/>
            <a:ext cx="11003141"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١ـ التخطيط الاستراتيجي: يتولى تحديد الأهداف الكلية، ويهـتم بالبيئـة الخارجية للمؤسسة،وهذا التخطيط في الغالب يكون طويل المدى، ومن أهم الإستراتيجيات المتبعة في مجال العلاقـات العامـة حـسب هـذا التخطيط:</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ـ إستراتيجية التركيز: التركيز على الحملة واستخدام عـدة وسـائل اتصال.</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ـ إستراتيجية عدم التورط: عدم التورط في حملة مغرضـة والـرد بطريقة إيجابية.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ـ إستراتيجية المفاجأة: تستخدم في كثير من الأحيان فـي اللحظـات الأخيرة.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ـ إستراتيجية المشاركة: اشتراك العاملين بالآراء.</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ـ إستراتيجية الاقتران: تطبق في حالة اقتران المؤسـسة بموضـوع معين أو شخصية بارزة.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31658850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Content Placeholder 2">
            <a:extLst>
              <a:ext uri="{FF2B5EF4-FFF2-40B4-BE49-F238E27FC236}">
                <a16:creationId xmlns:a16="http://schemas.microsoft.com/office/drawing/2014/main" id="{114FA650-E2BA-4DB7-BF57-8E111FFFBA99}"/>
              </a:ext>
            </a:extLst>
          </p:cNvPr>
          <p:cNvSpPr txBox="1">
            <a:spLocks/>
          </p:cNvSpPr>
          <p:nvPr/>
        </p:nvSpPr>
        <p:spPr>
          <a:xfrm>
            <a:off x="838200" y="1941293"/>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b="1"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٢ ـ التخطيط التكتيكي: </a:t>
            </a: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ونعني به تنفيذ الأنـشطة وتخـصيص المـوارد لتحقيق الأهداف،وهو يتعلق بالمدى القصير عادة.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b="1"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٣ ـ التخطيط التشغيلي: </a:t>
            </a: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ونعني به استخدام المعـايير والجـداول لتنفيـذ الخطة التكتيكية</a:t>
            </a:r>
            <a:r>
              <a:rPr lang="ar-EG" dirty="0">
                <a:latin typeface="Dubai" panose="020B0503030403030204" pitchFamily="34" charset="-78"/>
                <a:ea typeface="Calibri" panose="020F0502020204030204" pitchFamily="34" charset="0"/>
                <a:cs typeface="Dubai" panose="020B0503030403030204" pitchFamily="34" charset="-78"/>
              </a:rPr>
              <a:t>.</a:t>
            </a:r>
            <a:endParaRPr lang="en-US" dirty="0">
              <a:latin typeface="Dubai" panose="020B0503030403030204" pitchFamily="34" charset="-78"/>
              <a:ea typeface="Calibri" panose="020F0502020204030204" pitchFamily="34" charset="0"/>
              <a:cs typeface="Dubai" panose="020B0503030403030204" pitchFamily="34" charset="-78"/>
            </a:endParaRPr>
          </a:p>
          <a:p>
            <a:pPr marL="0" indent="0">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pic>
        <p:nvPicPr>
          <p:cNvPr id="8" name="Picture 7">
            <a:extLst>
              <a:ext uri="{FF2B5EF4-FFF2-40B4-BE49-F238E27FC236}">
                <a16:creationId xmlns:a16="http://schemas.microsoft.com/office/drawing/2014/main" id="{EB8A1EC8-AB72-4004-9970-D03B13E9010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83632" y="1683343"/>
            <a:ext cx="5021561" cy="7102633"/>
          </a:xfrm>
          <a:prstGeom prst="rect">
            <a:avLst/>
          </a:prstGeom>
        </p:spPr>
      </p:pic>
    </p:spTree>
    <p:extLst>
      <p:ext uri="{BB962C8B-B14F-4D97-AF65-F5344CB8AC3E}">
        <p14:creationId xmlns:p14="http://schemas.microsoft.com/office/powerpoint/2010/main" val="17146795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7C315F24-8C4E-4189-8470-00B23B8D787E}"/>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441919" y="648273"/>
            <a:ext cx="4036140" cy="5708827"/>
          </a:xfrm>
          <a:prstGeom prst="rect">
            <a:avLst/>
          </a:prstGeom>
        </p:spPr>
      </p:pic>
      <p:sp>
        <p:nvSpPr>
          <p:cNvPr id="9" name="Title 1">
            <a:extLst>
              <a:ext uri="{FF2B5EF4-FFF2-40B4-BE49-F238E27FC236}">
                <a16:creationId xmlns:a16="http://schemas.microsoft.com/office/drawing/2014/main" id="{F4BAC62F-EEA4-4E86-BBEF-465D59A465B8}"/>
              </a:ext>
            </a:extLst>
          </p:cNvPr>
          <p:cNvSpPr txBox="1">
            <a:spLocks/>
          </p:cNvSpPr>
          <p:nvPr/>
        </p:nvSpPr>
        <p:spPr>
          <a:xfrm>
            <a:off x="-390525" y="850566"/>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ج): التخطيط على مستوى إدارة العلاقات العامة:</a:t>
            </a:r>
            <a:br>
              <a:rPr lang="en-US" dirty="0">
                <a:solidFill>
                  <a:schemeClr val="bg1"/>
                </a:solidFill>
                <a:latin typeface="Dubai" panose="020B0503030403030204" pitchFamily="34" charset="-78"/>
                <a:ea typeface="Calibri" panose="020F0502020204030204" pitchFamily="34" charset="0"/>
                <a:cs typeface="Dubai" panose="020B0503030403030204" pitchFamily="34" charset="-78"/>
              </a:rPr>
            </a:br>
            <a:endParaRPr lang="en-US" dirty="0"/>
          </a:p>
        </p:txBody>
      </p:sp>
      <p:sp>
        <p:nvSpPr>
          <p:cNvPr id="10" name="Content Placeholder 2">
            <a:extLst>
              <a:ext uri="{FF2B5EF4-FFF2-40B4-BE49-F238E27FC236}">
                <a16:creationId xmlns:a16="http://schemas.microsoft.com/office/drawing/2014/main" id="{2BEE1D1A-B08E-4759-8E76-20DEBA0B6BB3}"/>
              </a:ext>
            </a:extLst>
          </p:cNvPr>
          <p:cNvSpPr txBox="1">
            <a:spLocks/>
          </p:cNvSpPr>
          <p:nvPr/>
        </p:nvSpPr>
        <p:spPr>
          <a:xfrm>
            <a:off x="4478059" y="1596691"/>
            <a:ext cx="7370542" cy="4351338"/>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b="1"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يمر التخطيط على مستوى إدارة العلاقات العامة بثلاث مستويات وهي:</a:t>
            </a:r>
            <a:endParaRPr lang="en-US" b="1"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١</a:t>
            </a:r>
            <a:r>
              <a:rPr lang="ar-EG" b="1"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ـ مستوى الإستراتيجية: </a:t>
            </a: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حيث تقوم إدارة العلاقات العامة هنا بناء على إنجازاتها وتطلعاتها المستقبلية بوضع إستراتيجية تشتمل على ما يلي:</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514350" indent="-514350" algn="just" rtl="1">
              <a:lnSpc>
                <a:spcPct val="107000"/>
              </a:lnSpc>
              <a:spcBef>
                <a:spcPts val="0"/>
              </a:spcBef>
              <a:spcAft>
                <a:spcPts val="800"/>
              </a:spcAft>
              <a:buFont typeface="+mj-lt"/>
              <a:buAutoNum type="arabicPeriod"/>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الأهداف المراد تحقيقها خلال العام المقبل، والتي يجـب أن تـساهم في تحقيق تطلعات ومصالح المؤسسة الذاتية، فمن الواضح أن أكفأ مديري العلاقات العامة لا يمكنهم وضـع أي إسـتراتيجية إذا لـم يكونوا أعلى إلمام بالهدف أو الأهداف المطلوبة.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514350" indent="-514350" algn="just" rtl="1">
              <a:lnSpc>
                <a:spcPct val="107000"/>
              </a:lnSpc>
              <a:spcBef>
                <a:spcPts val="0"/>
              </a:spcBef>
              <a:spcAft>
                <a:spcPts val="800"/>
              </a:spcAft>
              <a:buFont typeface="+mj-lt"/>
              <a:buAutoNum type="arabicPeriod"/>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وسائل وأساليب تطبيق الإستراتيجية.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514350" indent="-514350" algn="just" rtl="1">
              <a:lnSpc>
                <a:spcPct val="107000"/>
              </a:lnSpc>
              <a:spcBef>
                <a:spcPts val="0"/>
              </a:spcBef>
              <a:spcAft>
                <a:spcPts val="800"/>
              </a:spcAft>
              <a:buFont typeface="+mj-lt"/>
              <a:buAutoNum type="arabicPeriod"/>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السبب الذي من أجله توضع إستراتيجية العلاقات العامة.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681615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0" name="Picture 9">
            <a:extLst>
              <a:ext uri="{FF2B5EF4-FFF2-40B4-BE49-F238E27FC236}">
                <a16:creationId xmlns:a16="http://schemas.microsoft.com/office/drawing/2014/main" id="{5849BAE3-C29F-474D-89AE-D4C642F77E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1355702"/>
            <a:ext cx="3490409" cy="4936929"/>
          </a:xfrm>
          <a:prstGeom prst="rect">
            <a:avLst/>
          </a:prstGeom>
        </p:spPr>
      </p:pic>
      <p:sp>
        <p:nvSpPr>
          <p:cNvPr id="8" name="Content Placeholder 2">
            <a:extLst>
              <a:ext uri="{FF2B5EF4-FFF2-40B4-BE49-F238E27FC236}">
                <a16:creationId xmlns:a16="http://schemas.microsoft.com/office/drawing/2014/main" id="{186944A4-B6F5-45B2-AE5A-79C8EAE7F143}"/>
              </a:ext>
            </a:extLst>
          </p:cNvPr>
          <p:cNvSpPr txBox="1">
            <a:spLocks/>
          </p:cNvSpPr>
          <p:nvPr/>
        </p:nvSpPr>
        <p:spPr>
          <a:xfrm>
            <a:off x="4114799" y="1648497"/>
            <a:ext cx="7676105"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٢</a:t>
            </a:r>
            <a:r>
              <a:rPr lang="ar-EG" b="1"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ـ المستوى الميداني: </a:t>
            </a: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وهنا يتم وضع التصور للنشاطات الخارجية التي ستقوم بها العلاقات العامة لتحقيق أهدافها، ويكون التخطيط عنـد ذلـك المستوى على شكل برامج عمل ميدانية.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b="1"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٣ ـ المستوى الإداري: </a:t>
            </a: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ويتمثل التخطيط هنا في وضـع تـصور لكافـة الأنشطة التي ستقوم بها العلاقات العامة لتحقيق أهدافها الموكلـة إليهـا من قبل الإدارة العليا في المنظمة.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41012874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9" name="Picture 28">
            <a:extLst>
              <a:ext uri="{FF2B5EF4-FFF2-40B4-BE49-F238E27FC236}">
                <a16:creationId xmlns:a16="http://schemas.microsoft.com/office/drawing/2014/main" id="{18E652B8-E51D-45BC-8564-E928E856667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80431" y="1697588"/>
            <a:ext cx="2448216" cy="3462823"/>
          </a:xfrm>
          <a:prstGeom prst="rect">
            <a:avLst/>
          </a:prstGeom>
        </p:spPr>
      </p:pic>
      <p:sp>
        <p:nvSpPr>
          <p:cNvPr id="9" name="Title 1">
            <a:extLst>
              <a:ext uri="{FF2B5EF4-FFF2-40B4-BE49-F238E27FC236}">
                <a16:creationId xmlns:a16="http://schemas.microsoft.com/office/drawing/2014/main" id="{8385E737-E5AD-4074-8D68-0BC03A6104C1}"/>
              </a:ext>
            </a:extLst>
          </p:cNvPr>
          <p:cNvSpPr txBox="1">
            <a:spLocks/>
          </p:cNvSpPr>
          <p:nvPr/>
        </p:nvSpPr>
        <p:spPr>
          <a:xfrm>
            <a:off x="1427523" y="682633"/>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سابعاً:متطلبات التخطيط للعلاقات العامة: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1" name="Content Placeholder 2">
            <a:extLst>
              <a:ext uri="{FF2B5EF4-FFF2-40B4-BE49-F238E27FC236}">
                <a16:creationId xmlns:a16="http://schemas.microsoft.com/office/drawing/2014/main" id="{D6EC2621-9207-4CAA-8B47-DC326908069C}"/>
              </a:ext>
            </a:extLst>
          </p:cNvPr>
          <p:cNvSpPr txBox="1">
            <a:spLocks/>
          </p:cNvSpPr>
          <p:nvPr/>
        </p:nvSpPr>
        <p:spPr>
          <a:xfrm>
            <a:off x="2626178" y="1332953"/>
            <a:ext cx="9254647"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lgn="just" rtl="1">
              <a:lnSpc>
                <a:spcPct val="107000"/>
              </a:lnSpc>
              <a:spcBef>
                <a:spcPts val="0"/>
              </a:spcBef>
              <a:spcAft>
                <a:spcPts val="800"/>
              </a:spcAft>
              <a:buFont typeface="+mj-lt"/>
              <a:buAutoNum type="arabicPeriod"/>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وجود تدعيم مالي وإمكانيات متاحة لمواجهة أي متطلبات طارئة.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514350" indent="-514350" algn="just" rtl="1">
              <a:lnSpc>
                <a:spcPct val="107000"/>
              </a:lnSpc>
              <a:spcBef>
                <a:spcPts val="0"/>
              </a:spcBef>
              <a:spcAft>
                <a:spcPts val="800"/>
              </a:spcAft>
              <a:buFont typeface="+mj-lt"/>
              <a:buAutoNum type="arabicPeriod"/>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وجود مخططين أكفاء مدربين يتمتعون بالبصيرة الثاقبة وعلى مـستوى عال من المهارة وحسن التصرف.</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514350" indent="-514350" algn="just" rtl="1">
              <a:lnSpc>
                <a:spcPct val="107000"/>
              </a:lnSpc>
              <a:spcBef>
                <a:spcPts val="0"/>
              </a:spcBef>
              <a:spcAft>
                <a:spcPts val="800"/>
              </a:spcAft>
              <a:buFont typeface="+mj-lt"/>
              <a:buAutoNum type="arabicPeriod"/>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توفر الوسائل التي تساعد على استمرار العمـل واسـتعدادات جـاهزة لمواجهة أي مشكلة.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514350" indent="-514350" algn="just" rtl="1">
              <a:lnSpc>
                <a:spcPct val="107000"/>
              </a:lnSpc>
              <a:spcBef>
                <a:spcPts val="0"/>
              </a:spcBef>
              <a:spcAft>
                <a:spcPts val="800"/>
              </a:spcAft>
              <a:buFont typeface="+mj-lt"/>
              <a:buAutoNum type="arabicPeriod"/>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التوعية الكاملة بأهداف الخطة بالنسبة للإدارة، وأيضا للعاملين.</a:t>
            </a:r>
          </a:p>
          <a:p>
            <a:pPr marL="0" marR="0" indent="0" algn="just" rtl="1">
              <a:lnSpc>
                <a:spcPct val="107000"/>
              </a:lnSpc>
              <a:spcBef>
                <a:spcPts val="0"/>
              </a:spcBef>
              <a:spcAft>
                <a:spcPts val="800"/>
              </a:spcAft>
              <a:buNone/>
            </a:pPr>
            <a:r>
              <a:rPr lang="ar-EG" dirty="0">
                <a:solidFill>
                  <a:schemeClr val="tx1"/>
                </a:solidFill>
                <a:effectLst/>
                <a:latin typeface="Dubai" panose="020B0503030403030204" pitchFamily="34" charset="-78"/>
                <a:ea typeface="Calibri" panose="020F0502020204030204" pitchFamily="34" charset="0"/>
                <a:cs typeface="Dubai" panose="020B0503030403030204" pitchFamily="34" charset="-78"/>
              </a:rPr>
              <a:t>5</a:t>
            </a: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وجود منفذين ذوي خبرة وكفاءة، ويقبلون التحدي والمـسؤولية الملقـاة على عاتقهم.</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indent="0" algn="just" rtl="1">
              <a:lnSpc>
                <a:spcPct val="107000"/>
              </a:lnSpc>
              <a:spcBef>
                <a:spcPts val="0"/>
              </a:spcBef>
              <a:spcAft>
                <a:spcPts val="800"/>
              </a:spcAft>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6. التنسيق بين الإدارات المختلفة وتوضيح الأدوار الخاصة بكـل منهـا، وتوزيع المسؤوليات على كل منهم.</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indent="0" algn="just" rtl="1">
              <a:lnSpc>
                <a:spcPct val="107000"/>
              </a:lnSpc>
              <a:spcBef>
                <a:spcPts val="0"/>
              </a:spcBef>
              <a:spcAft>
                <a:spcPts val="800"/>
              </a:spcAft>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7. خطة محكمة... وبرامج ناجحة... وتقسيم للعمل وتوزيع للمسؤوليات.</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None/>
            </a:pP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4095277347"/>
      </p:ext>
    </p:extLst>
  </p:cSld>
  <p:clrMapOvr>
    <a:overrideClrMapping bg1="lt1" tx1="dk1" bg2="lt2" tx2="dk2" accent1="accent1" accent2="accent2" accent3="accent3" accent4="accent4" accent5="accent5" accent6="accent6" hlink="hlink" folHlink="folHlink"/>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5" name="Rectangle 24">
            <a:extLst>
              <a:ext uri="{FF2B5EF4-FFF2-40B4-BE49-F238E27FC236}">
                <a16:creationId xmlns:a16="http://schemas.microsoft.com/office/drawing/2014/main" id="{CB003B24-B251-445A-8358-F89F4D6204F1}"/>
              </a:ext>
            </a:extLst>
          </p:cNvPr>
          <p:cNvSpPr/>
          <p:nvPr/>
        </p:nvSpPr>
        <p:spPr>
          <a:xfrm>
            <a:off x="5786438" y="1084972"/>
            <a:ext cx="4764062"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1" name="Rectangle 20">
            <a:extLst>
              <a:ext uri="{FF2B5EF4-FFF2-40B4-BE49-F238E27FC236}">
                <a16:creationId xmlns:a16="http://schemas.microsoft.com/office/drawing/2014/main" id="{46133752-FDAF-4856-8D8A-027309F95800}"/>
              </a:ext>
            </a:extLst>
          </p:cNvPr>
          <p:cNvSpPr/>
          <p:nvPr/>
        </p:nvSpPr>
        <p:spPr>
          <a:xfrm>
            <a:off x="7978750" y="3005212"/>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pic>
        <p:nvPicPr>
          <p:cNvPr id="13" name="Picture 12">
            <a:extLst>
              <a:ext uri="{FF2B5EF4-FFF2-40B4-BE49-F238E27FC236}">
                <a16:creationId xmlns:a16="http://schemas.microsoft.com/office/drawing/2014/main" id="{DCDA61F4-7D46-4189-8BE8-06F41F9004D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0430" y="1315080"/>
            <a:ext cx="3428058" cy="4848741"/>
          </a:xfrm>
          <a:prstGeom prst="rect">
            <a:avLst/>
          </a:prstGeom>
        </p:spPr>
      </p:pic>
      <p:sp>
        <p:nvSpPr>
          <p:cNvPr id="14" name="Title 1">
            <a:extLst>
              <a:ext uri="{FF2B5EF4-FFF2-40B4-BE49-F238E27FC236}">
                <a16:creationId xmlns:a16="http://schemas.microsoft.com/office/drawing/2014/main" id="{AD216AC7-695C-4F4C-8D5A-254ADA1B64B1}"/>
              </a:ext>
            </a:extLst>
          </p:cNvPr>
          <p:cNvSpPr txBox="1">
            <a:spLocks/>
          </p:cNvSpPr>
          <p:nvPr/>
        </p:nvSpPr>
        <p:spPr>
          <a:xfrm>
            <a:off x="1138238" y="837057"/>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ثامناً:معوقات التخطيط للعلاقات العامة: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5" name="Content Placeholder 2">
            <a:extLst>
              <a:ext uri="{FF2B5EF4-FFF2-40B4-BE49-F238E27FC236}">
                <a16:creationId xmlns:a16="http://schemas.microsoft.com/office/drawing/2014/main" id="{EC55A6CD-CBF8-49EC-B8D9-D79A3192462E}"/>
              </a:ext>
            </a:extLst>
          </p:cNvPr>
          <p:cNvSpPr txBox="1">
            <a:spLocks/>
          </p:cNvSpPr>
          <p:nvPr/>
        </p:nvSpPr>
        <p:spPr>
          <a:xfrm>
            <a:off x="3727425" y="1669605"/>
            <a:ext cx="8192044"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lgn="just" rtl="1">
              <a:lnSpc>
                <a:spcPct val="107000"/>
              </a:lnSpc>
              <a:spcBef>
                <a:spcPts val="0"/>
              </a:spcBef>
              <a:spcAft>
                <a:spcPts val="800"/>
              </a:spcAft>
              <a:buFont typeface="+mj-lt"/>
              <a:buAutoNum type="arabicPeriod"/>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الإحباط الذي يصيب رجال العلاقات العامة أثناء عملهم، وعنـد تبـادل الجهود والتنسيق مع الإدارات الأخرى.</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514350" indent="-514350" algn="just" rtl="1">
              <a:lnSpc>
                <a:spcPct val="107000"/>
              </a:lnSpc>
              <a:spcBef>
                <a:spcPts val="0"/>
              </a:spcBef>
              <a:spcAft>
                <a:spcPts val="800"/>
              </a:spcAft>
              <a:buFont typeface="+mj-lt"/>
              <a:buAutoNum type="arabicPeriod"/>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اعتقادهم أن النشر هو الهدف النهائي والقيمة الفعلية لنـشاط العلاقـات العامة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514350" indent="-514350" algn="just" rtl="1">
              <a:lnSpc>
                <a:spcPct val="107000"/>
              </a:lnSpc>
              <a:spcBef>
                <a:spcPts val="0"/>
              </a:spcBef>
              <a:spcAft>
                <a:spcPts val="800"/>
              </a:spcAft>
              <a:buFont typeface="+mj-lt"/>
              <a:buAutoNum type="arabicPeriod"/>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ضيق الوقت من وجهة نظر رجال العلاقات العامة في العمل اليومي.</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514350" indent="-514350" algn="just" rtl="1">
              <a:lnSpc>
                <a:spcPct val="107000"/>
              </a:lnSpc>
              <a:spcBef>
                <a:spcPts val="0"/>
              </a:spcBef>
              <a:spcAft>
                <a:spcPts val="800"/>
              </a:spcAft>
              <a:buFont typeface="+mj-lt"/>
              <a:buAutoNum type="arabicPeriod"/>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تخفيض الميزانيات المستمرة بدعوى تخفيض المصروفات.</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514350" indent="-514350" algn="just" rtl="1">
              <a:lnSpc>
                <a:spcPct val="107000"/>
              </a:lnSpc>
              <a:spcBef>
                <a:spcPts val="0"/>
              </a:spcBef>
              <a:spcAft>
                <a:spcPts val="800"/>
              </a:spcAft>
              <a:buFont typeface="+mj-lt"/>
              <a:buAutoNum type="arabicPeriod"/>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افتقارهم للموافقة الصريحة على الأهداف التي توضع، وتتطلب أنـشطة محددة، وإمكانات وطاقة وزمن محدد</a:t>
            </a:r>
            <a:r>
              <a:rPr lang="ar-EG" dirty="0">
                <a:latin typeface="Dubai" panose="020B0503030403030204" pitchFamily="34" charset="-78"/>
                <a:ea typeface="Calibri" panose="020F0502020204030204" pitchFamily="34" charset="0"/>
                <a:cs typeface="Dubai" panose="020B0503030403030204" pitchFamily="34" charset="-78"/>
              </a:rPr>
              <a:t>.</a:t>
            </a:r>
            <a:endParaRPr lang="en-US" dirty="0">
              <a:latin typeface="Dubai" panose="020B0503030403030204" pitchFamily="34" charset="-78"/>
              <a:ea typeface="Calibri" panose="020F0502020204030204" pitchFamily="34" charset="0"/>
              <a:cs typeface="Dubai" panose="020B0503030403030204" pitchFamily="34" charset="-78"/>
            </a:endParaRPr>
          </a:p>
          <a:p>
            <a:pPr marL="0" indent="0">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24371908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3" name="Rectangle 22">
            <a:extLst>
              <a:ext uri="{FF2B5EF4-FFF2-40B4-BE49-F238E27FC236}">
                <a16:creationId xmlns:a16="http://schemas.microsoft.com/office/drawing/2014/main" id="{9AA903C4-7BD2-434E-ACC7-AA8B078A9480}"/>
              </a:ext>
            </a:extLst>
          </p:cNvPr>
          <p:cNvSpPr/>
          <p:nvPr/>
        </p:nvSpPr>
        <p:spPr>
          <a:xfrm>
            <a:off x="7978750" y="2045092"/>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1" name="Rectangle 20">
            <a:extLst>
              <a:ext uri="{FF2B5EF4-FFF2-40B4-BE49-F238E27FC236}">
                <a16:creationId xmlns:a16="http://schemas.microsoft.com/office/drawing/2014/main" id="{46133752-FDAF-4856-8D8A-027309F95800}"/>
              </a:ext>
            </a:extLst>
          </p:cNvPr>
          <p:cNvSpPr/>
          <p:nvPr/>
        </p:nvSpPr>
        <p:spPr>
          <a:xfrm>
            <a:off x="7978750" y="3005212"/>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9" name="Rectangle 18">
            <a:extLst>
              <a:ext uri="{FF2B5EF4-FFF2-40B4-BE49-F238E27FC236}">
                <a16:creationId xmlns:a16="http://schemas.microsoft.com/office/drawing/2014/main" id="{2D0D840F-29C8-46FB-8ECA-CF1CF237D062}"/>
              </a:ext>
            </a:extLst>
          </p:cNvPr>
          <p:cNvSpPr/>
          <p:nvPr/>
        </p:nvSpPr>
        <p:spPr>
          <a:xfrm>
            <a:off x="7978750" y="3944758"/>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7" name="Rectangle 16">
            <a:extLst>
              <a:ext uri="{FF2B5EF4-FFF2-40B4-BE49-F238E27FC236}">
                <a16:creationId xmlns:a16="http://schemas.microsoft.com/office/drawing/2014/main" id="{B1F36B01-A5C8-4437-A33C-1323583032C0}"/>
              </a:ext>
            </a:extLst>
          </p:cNvPr>
          <p:cNvSpPr/>
          <p:nvPr/>
        </p:nvSpPr>
        <p:spPr>
          <a:xfrm>
            <a:off x="7778725" y="4664694"/>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pic>
        <p:nvPicPr>
          <p:cNvPr id="13" name="Picture 12">
            <a:extLst>
              <a:ext uri="{FF2B5EF4-FFF2-40B4-BE49-F238E27FC236}">
                <a16:creationId xmlns:a16="http://schemas.microsoft.com/office/drawing/2014/main" id="{590E2267-99B8-45F4-B570-4AD1C2232F7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1131885"/>
            <a:ext cx="3792014" cy="5363526"/>
          </a:xfrm>
          <a:prstGeom prst="rect">
            <a:avLst/>
          </a:prstGeom>
        </p:spPr>
      </p:pic>
      <p:sp>
        <p:nvSpPr>
          <p:cNvPr id="14" name="Content Placeholder 2">
            <a:extLst>
              <a:ext uri="{FF2B5EF4-FFF2-40B4-BE49-F238E27FC236}">
                <a16:creationId xmlns:a16="http://schemas.microsoft.com/office/drawing/2014/main" id="{1E26EA6E-D152-48EC-BBEE-A5DE48DCD846}"/>
              </a:ext>
            </a:extLst>
          </p:cNvPr>
          <p:cNvSpPr txBox="1">
            <a:spLocks/>
          </p:cNvSpPr>
          <p:nvPr/>
        </p:nvSpPr>
        <p:spPr>
          <a:xfrm>
            <a:off x="4643438" y="1721083"/>
            <a:ext cx="7237387"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6. عدم الفهم الصحيح لمهام العلاقات العامة سواء من قبل موظفي دائـرة العلاقات العامة أو من قبل الإدارة العليا.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7. عدم وجود موظفين أكفاء ذوي خبرة للقيام بالتخطيط.</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8. عدم اعتراف الإدارة بأهمية التخطيط في العلاقات العامة.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9. عدم ثبات مدير العلاقات العامة في منصبه وكثـرة التغيـرات علـى المناصب الإدارية في دائرة العلاقات العامة</a:t>
            </a:r>
            <a:r>
              <a:rPr lang="ar-EG" dirty="0">
                <a:latin typeface="Dubai" panose="020B0503030403030204" pitchFamily="34" charset="-78"/>
                <a:ea typeface="Calibri" panose="020F0502020204030204" pitchFamily="34" charset="0"/>
                <a:cs typeface="Dubai" panose="020B0503030403030204" pitchFamily="34" charset="-78"/>
              </a:rPr>
              <a:t>.</a:t>
            </a:r>
            <a:endParaRPr lang="en-US" dirty="0">
              <a:latin typeface="Dubai" panose="020B0503030403030204" pitchFamily="34" charset="-78"/>
              <a:ea typeface="Calibri" panose="020F0502020204030204" pitchFamily="34" charset="0"/>
              <a:cs typeface="Dubai" panose="020B0503030403030204" pitchFamily="34" charset="-78"/>
            </a:endParaRPr>
          </a:p>
          <a:p>
            <a:endParaRPr lang="en-US" dirty="0"/>
          </a:p>
        </p:txBody>
      </p:sp>
    </p:spTree>
    <p:extLst>
      <p:ext uri="{BB962C8B-B14F-4D97-AF65-F5344CB8AC3E}">
        <p14:creationId xmlns:p14="http://schemas.microsoft.com/office/powerpoint/2010/main" val="8147832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1" name="Picture 10">
            <a:extLst>
              <a:ext uri="{FF2B5EF4-FFF2-40B4-BE49-F238E27FC236}">
                <a16:creationId xmlns:a16="http://schemas.microsoft.com/office/drawing/2014/main" id="{E29A1770-AE53-49B7-ABE5-7C6951F6911B}"/>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9251" y="299817"/>
            <a:ext cx="5034237" cy="7120561"/>
          </a:xfrm>
          <a:prstGeom prst="rect">
            <a:avLst/>
          </a:prstGeom>
        </p:spPr>
      </p:pic>
      <p:sp>
        <p:nvSpPr>
          <p:cNvPr id="8" name="Title 1">
            <a:extLst>
              <a:ext uri="{FF2B5EF4-FFF2-40B4-BE49-F238E27FC236}">
                <a16:creationId xmlns:a16="http://schemas.microsoft.com/office/drawing/2014/main" id="{448284AC-56B9-4E1B-B15C-06113415FE1B}"/>
              </a:ext>
            </a:extLst>
          </p:cNvPr>
          <p:cNvSpPr txBox="1">
            <a:spLocks/>
          </p:cNvSpPr>
          <p:nvPr/>
        </p:nvSpPr>
        <p:spPr>
          <a:xfrm>
            <a:off x="1064646" y="1041301"/>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تاسعاً: إعداد مخطط برنامج العلاقات العامة.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2" name="Content Placeholder 2">
            <a:extLst>
              <a:ext uri="{FF2B5EF4-FFF2-40B4-BE49-F238E27FC236}">
                <a16:creationId xmlns:a16="http://schemas.microsoft.com/office/drawing/2014/main" id="{99190908-D0FB-432D-8171-AC7BC0AFD2C7}"/>
              </a:ext>
            </a:extLst>
          </p:cNvPr>
          <p:cNvSpPr txBox="1">
            <a:spLocks/>
          </p:cNvSpPr>
          <p:nvPr/>
        </p:nvSpPr>
        <p:spPr>
          <a:xfrm>
            <a:off x="4700587" y="1822688"/>
            <a:ext cx="7180237"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أ): من أين تبدأ حملات وبرامج العلاقات العامة؟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تبدأ عملية التخطيط بعقد جلسات مناقشة لكل المعنيين بالتخطيط، تشبه الجلسات التي تعقد لبناء سيناريو لقصة مـا، يحقـق هـذا الأسلوب لمدير العلاقات العامة وظائف أساسية هي:</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514350" indent="-514350" algn="just" rtl="1">
              <a:lnSpc>
                <a:spcPct val="107000"/>
              </a:lnSpc>
              <a:spcBef>
                <a:spcPts val="0"/>
              </a:spcBef>
              <a:spcAft>
                <a:spcPts val="800"/>
              </a:spcAft>
              <a:buFont typeface="+mj-lt"/>
              <a:buAutoNum type="arabicPeriod"/>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التعرف أو تحديد الخطوات المطلوبة للوصول إلـى القـرارات النهائية بشأن الخطة ومكوناتها.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514350" indent="-514350" algn="just" rtl="1">
              <a:lnSpc>
                <a:spcPct val="107000"/>
              </a:lnSpc>
              <a:spcBef>
                <a:spcPts val="0"/>
              </a:spcBef>
              <a:spcAft>
                <a:spcPts val="800"/>
              </a:spcAft>
              <a:buFont typeface="+mj-lt"/>
              <a:buAutoNum type="arabicPeriod"/>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تطوير الأهداف المرتبطة بكل هدف من أهداف الحملة.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34758911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9" name="Picture 28">
            <a:extLst>
              <a:ext uri="{FF2B5EF4-FFF2-40B4-BE49-F238E27FC236}">
                <a16:creationId xmlns:a16="http://schemas.microsoft.com/office/drawing/2014/main" id="{95BA4F7C-131A-4BC7-B6C5-C5C0C4C3B8D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80431" y="1980399"/>
            <a:ext cx="3013249" cy="4262023"/>
          </a:xfrm>
          <a:prstGeom prst="rect">
            <a:avLst/>
          </a:prstGeom>
        </p:spPr>
      </p:pic>
      <p:sp>
        <p:nvSpPr>
          <p:cNvPr id="8" name="Content Placeholder 2">
            <a:extLst>
              <a:ext uri="{FF2B5EF4-FFF2-40B4-BE49-F238E27FC236}">
                <a16:creationId xmlns:a16="http://schemas.microsoft.com/office/drawing/2014/main" id="{E364B014-0C2E-48E6-AB7B-08288B340744}"/>
              </a:ext>
            </a:extLst>
          </p:cNvPr>
          <p:cNvSpPr txBox="1">
            <a:spLocks/>
          </p:cNvSpPr>
          <p:nvPr/>
        </p:nvSpPr>
        <p:spPr>
          <a:xfrm>
            <a:off x="1333001" y="1318612"/>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3. التعرف على الأفكار والموضوعات والمعارف التي يحتاجها كل جمهور من الجماهير المستهدفة بالحملة أو البرامج. فهذه الجلسات يمكن التقدم بإجابات عن أسئلة مهمة مثل:</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ـ ما هي الجماهير التي نحتاج الاتصال بهم في هذا الموقف؟</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ـ ما الذي يحتاجون إلى معرفته؟</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ـ كيف يمكن أن تتفاعل معها، وتفاعلها هي معنا بشكل أفضل؟</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endParaRPr lang="en-US" dirty="0"/>
          </a:p>
        </p:txBody>
      </p:sp>
    </p:spTree>
    <p:extLst>
      <p:ext uri="{BB962C8B-B14F-4D97-AF65-F5344CB8AC3E}">
        <p14:creationId xmlns:p14="http://schemas.microsoft.com/office/powerpoint/2010/main" val="410310588"/>
      </p:ext>
    </p:extLst>
  </p:cSld>
  <p:clrMapOvr>
    <a:overrideClrMapping bg1="lt1" tx1="dk1" bg2="lt2" tx2="dk2" accent1="accent1" accent2="accent2" accent3="accent3" accent4="accent4" accent5="accent5" accent6="accent6" hlink="hlink" folHlink="folHlink"/>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9" name="Picture 28">
            <a:extLst>
              <a:ext uri="{FF2B5EF4-FFF2-40B4-BE49-F238E27FC236}">
                <a16:creationId xmlns:a16="http://schemas.microsoft.com/office/drawing/2014/main" id="{6A599DC4-8737-438A-8A5C-6E956CF4DA2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5957" y="2609900"/>
            <a:ext cx="2186208" cy="3092231"/>
          </a:xfrm>
          <a:prstGeom prst="rect">
            <a:avLst/>
          </a:prstGeom>
        </p:spPr>
      </p:pic>
      <p:sp>
        <p:nvSpPr>
          <p:cNvPr id="8" name="Content Placeholder 2">
            <a:extLst>
              <a:ext uri="{FF2B5EF4-FFF2-40B4-BE49-F238E27FC236}">
                <a16:creationId xmlns:a16="http://schemas.microsoft.com/office/drawing/2014/main" id="{30720F9F-6404-41E3-8DC0-3DCEFEF3C9B0}"/>
              </a:ext>
            </a:extLst>
          </p:cNvPr>
          <p:cNvSpPr txBox="1">
            <a:spLocks/>
          </p:cNvSpPr>
          <p:nvPr/>
        </p:nvSpPr>
        <p:spPr>
          <a:xfrm>
            <a:off x="612751" y="1253331"/>
            <a:ext cx="11268074"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4. تحديد المهام التي سيضطلع بها كل من المشاركين فـي عمليـة التخطيط عند الشروع في تنفيذ الخطة أو البرنامج. ويتم في هذه الجلسات تبادل الرأي ومناقشة كل التفاصيل مناقـشة عميقـة وليس بشكل روتيني، وتتضمن هذه العملية ثلاثة مراحل هي:</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algn="just" rtl="1">
              <a:lnSpc>
                <a:spcPct val="107000"/>
              </a:lnSpc>
              <a:spcBef>
                <a:spcPts val="0"/>
              </a:spcBef>
              <a:spcAft>
                <a:spcPts val="800"/>
              </a:spcAft>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توليد الأفكار.</a:t>
            </a:r>
          </a:p>
          <a:p>
            <a:pPr algn="just" rtl="1">
              <a:lnSpc>
                <a:spcPct val="107000"/>
              </a:lnSpc>
              <a:spcBef>
                <a:spcPts val="0"/>
              </a:spcBef>
              <a:spcAft>
                <a:spcPts val="800"/>
              </a:spcAft>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مناقشة الأفكار مناقشة نقدية.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algn="just" rtl="1">
              <a:lnSpc>
                <a:spcPct val="107000"/>
              </a:lnSpc>
              <a:spcBef>
                <a:spcPts val="0"/>
              </a:spcBef>
              <a:spcAft>
                <a:spcPts val="800"/>
              </a:spcAft>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الوصول إلى اتّفاق وعلى إجماع حول الأفكار النهائية، والوصول إلى رؤية مشتركة للخطة ومكوناتها. </a:t>
            </a: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وثمة عدة قواعد ينصح بها في عملية التفكير الإبداعي هذه، يمكن إيجازها فيما يلي:</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ـ كلما زاد عدد النقاط المطروحة كان أفضل.</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ـ لا ينبغي توجيه انتقادات تسفه أي فكـرة مطروحـة، فكـل الأفكار التي تطرح عرضة للنقاش والتحليل.</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endParaRPr lang="en-US" dirty="0"/>
          </a:p>
        </p:txBody>
      </p:sp>
    </p:spTree>
    <p:extLst>
      <p:ext uri="{BB962C8B-B14F-4D97-AF65-F5344CB8AC3E}">
        <p14:creationId xmlns:p14="http://schemas.microsoft.com/office/powerpoint/2010/main" val="5555437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7" name="Picture 26">
            <a:extLst>
              <a:ext uri="{FF2B5EF4-FFF2-40B4-BE49-F238E27FC236}">
                <a16:creationId xmlns:a16="http://schemas.microsoft.com/office/drawing/2014/main" id="{CEA005D8-EEC4-443A-B29A-7786B598F75E}"/>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102916" y="79526"/>
            <a:ext cx="4905919" cy="6939065"/>
          </a:xfrm>
          <a:prstGeom prst="rect">
            <a:avLst/>
          </a:prstGeom>
        </p:spPr>
      </p:pic>
      <p:sp>
        <p:nvSpPr>
          <p:cNvPr id="10" name="Content Placeholder 2">
            <a:extLst>
              <a:ext uri="{FF2B5EF4-FFF2-40B4-BE49-F238E27FC236}">
                <a16:creationId xmlns:a16="http://schemas.microsoft.com/office/drawing/2014/main" id="{ABE15E60-3DCD-4879-B8E6-1766F92E0D8A}"/>
              </a:ext>
            </a:extLst>
          </p:cNvPr>
          <p:cNvSpPr txBox="1">
            <a:spLocks/>
          </p:cNvSpPr>
          <p:nvPr/>
        </p:nvSpPr>
        <p:spPr>
          <a:xfrm>
            <a:off x="5570514" y="1941293"/>
            <a:ext cx="6310311"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ـ يمكن توليد أفكار جديدة من أفكار جيدة سبق تجربتها.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ـ لا اعتبار في البداية لدقة صياغة الفكرة، فكل الأفكار المطروحة يمكن إعادة صياغتها وتقيده في سياق النقاش.</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ـ ينبغي بعد مناقشة كل فكرة مطروحة الوصول إلى اتّفاق وإجماع في الرأي، سواء كان بالقبول أو الرفض أو التقديم.</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endParaRPr lang="en-US" dirty="0"/>
          </a:p>
        </p:txBody>
      </p:sp>
    </p:spTree>
    <p:extLst>
      <p:ext uri="{BB962C8B-B14F-4D97-AF65-F5344CB8AC3E}">
        <p14:creationId xmlns:p14="http://schemas.microsoft.com/office/powerpoint/2010/main" val="228337753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itle 1">
            <a:extLst>
              <a:ext uri="{FF2B5EF4-FFF2-40B4-BE49-F238E27FC236}">
                <a16:creationId xmlns:a16="http://schemas.microsoft.com/office/drawing/2014/main" id="{C2892314-E1E8-4C50-B6C8-91595A09B7C5}"/>
              </a:ext>
            </a:extLst>
          </p:cNvPr>
          <p:cNvSpPr txBox="1">
            <a:spLocks/>
          </p:cNvSpPr>
          <p:nvPr/>
        </p:nvSpPr>
        <p:spPr>
          <a:xfrm>
            <a:off x="1181100" y="841307"/>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ب): مراحل إعداد مخطط برامج العلاقات العامة.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8" name="Content Placeholder 2">
            <a:extLst>
              <a:ext uri="{FF2B5EF4-FFF2-40B4-BE49-F238E27FC236}">
                <a16:creationId xmlns:a16="http://schemas.microsoft.com/office/drawing/2014/main" id="{EE5C0772-C675-4B4F-BA07-B0117CC342DC}"/>
              </a:ext>
            </a:extLst>
          </p:cNvPr>
          <p:cNvSpPr txBox="1">
            <a:spLocks/>
          </p:cNvSpPr>
          <p:nvPr/>
        </p:nvSpPr>
        <p:spPr>
          <a:xfrm>
            <a:off x="995362" y="166535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١ـ تقييم الوضع الحالي.</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٢ـ تحديد وصياغة الأهداف الإستراتيجية، ويكون هذا من خلال:</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أ ـ الاتصال فقط.</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ب ـ فهم الرسالة وتذكرها.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ج ـ قبول الأفكار المتضمنة في الرسالة.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د ـ تشكيل أو تغيير الاتجاه.</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pic>
        <p:nvPicPr>
          <p:cNvPr id="11" name="Picture 10">
            <a:extLst>
              <a:ext uri="{FF2B5EF4-FFF2-40B4-BE49-F238E27FC236}">
                <a16:creationId xmlns:a16="http://schemas.microsoft.com/office/drawing/2014/main" id="{F158A1FB-9D27-449B-A135-568AEB38B9D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2577" y="-496577"/>
            <a:ext cx="6388990" cy="9036761"/>
          </a:xfrm>
          <a:prstGeom prst="rect">
            <a:avLst/>
          </a:prstGeom>
        </p:spPr>
      </p:pic>
    </p:spTree>
    <p:extLst>
      <p:ext uri="{BB962C8B-B14F-4D97-AF65-F5344CB8AC3E}">
        <p14:creationId xmlns:p14="http://schemas.microsoft.com/office/powerpoint/2010/main" val="323869609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0BE8941C-75D9-4762-B145-A1E4E3DBBC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1121002"/>
            <a:ext cx="3939219" cy="5571739"/>
          </a:xfrm>
          <a:prstGeom prst="rect">
            <a:avLst/>
          </a:prstGeom>
        </p:spPr>
      </p:pic>
      <p:sp>
        <p:nvSpPr>
          <p:cNvPr id="9" name="Content Placeholder 2">
            <a:extLst>
              <a:ext uri="{FF2B5EF4-FFF2-40B4-BE49-F238E27FC236}">
                <a16:creationId xmlns:a16="http://schemas.microsoft.com/office/drawing/2014/main" id="{FB2F8602-B2A6-4756-8E95-5217D07C0CCB}"/>
              </a:ext>
            </a:extLst>
          </p:cNvPr>
          <p:cNvSpPr txBox="1">
            <a:spLocks/>
          </p:cNvSpPr>
          <p:nvPr/>
        </p:nvSpPr>
        <p:spPr>
          <a:xfrm>
            <a:off x="4381138" y="1121002"/>
            <a:ext cx="7630431"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هـ ـ السلوك.</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ويجب أن تتضمن الأهداف الإستراتيجية العناصر التالية: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ـ يجب أن تتضمن صياغة الأهداف الإستراتيجية عبـارة (تهـدف هذه الحملة أو هذا البرنامج إلى...) كإشارة إلى توجهات لبلـوغ نتائج محددة.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ـ ينبغي أن تتضمن الصياغة كما هو واضح في الصياغة الـسابقة فعلا محددا لإيضاح أن الحملة وما تتضمنه من أنشطة اتـصالية تستهدف إحداث تأثيرات محددة.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ـ يجب أن تتضمن صياغة الأهداف الإسـتراتيجية فكـرة محـددة وقابلة للقياس.</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ـ يجب أن تتضمن صـياغة الأهـداف الإسـتراتيجية للجمـاهير المستهدفة بالتغيير المطلوب.</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endParaRPr lang="en-US" dirty="0"/>
          </a:p>
        </p:txBody>
      </p:sp>
    </p:spTree>
    <p:extLst>
      <p:ext uri="{BB962C8B-B14F-4D97-AF65-F5344CB8AC3E}">
        <p14:creationId xmlns:p14="http://schemas.microsoft.com/office/powerpoint/2010/main" val="19248455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7D7250B5-F85A-4FCD-BC96-432B89C96CEC}"/>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1988762" y="-1090366"/>
            <a:ext cx="8418137" cy="11906842"/>
          </a:xfrm>
          <a:prstGeom prst="rect">
            <a:avLst/>
          </a:prstGeom>
        </p:spPr>
      </p:pic>
      <p:sp>
        <p:nvSpPr>
          <p:cNvPr id="7" name="Title 1">
            <a:extLst>
              <a:ext uri="{FF2B5EF4-FFF2-40B4-BE49-F238E27FC236}">
                <a16:creationId xmlns:a16="http://schemas.microsoft.com/office/drawing/2014/main" id="{C6195F48-8FAB-49B2-A031-AC2881173091}"/>
              </a:ext>
            </a:extLst>
          </p:cNvPr>
          <p:cNvSpPr txBox="1">
            <a:spLocks/>
          </p:cNvSpPr>
          <p:nvPr/>
        </p:nvSpPr>
        <p:spPr>
          <a:xfrm>
            <a:off x="1365225" y="939922"/>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٣ـ تحديد الجماهير المستهدفة، وهذا من خلال:</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9" name="Content Placeholder 2">
            <a:extLst>
              <a:ext uri="{FF2B5EF4-FFF2-40B4-BE49-F238E27FC236}">
                <a16:creationId xmlns:a16="http://schemas.microsoft.com/office/drawing/2014/main" id="{D3366DB5-FDFE-4820-A8C5-B8EA679CEBEB}"/>
              </a:ext>
            </a:extLst>
          </p:cNvPr>
          <p:cNvSpPr txBox="1">
            <a:spLocks/>
          </p:cNvSpPr>
          <p:nvPr/>
        </p:nvSpPr>
        <p:spPr>
          <a:xfrm>
            <a:off x="1068748" y="1787677"/>
            <a:ext cx="10840627"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ـ أن مصالح الجماهير متضاربة، فعلى المؤسسة أن تسعى لإجراء توازن بين هذه المصالح.</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ـ مراعاة اختلاف الأفكار والانفعالات والعواطف والتقلب.</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ـ ينبغي الأخذ بعين الاعتبار الاتجاهات الاقتـصادية والاجتماعيـة السائدة في الرأي العام</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311452982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01747D1E-D9FF-482A-980A-7D5B6CAAEF67}"/>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0" y="658753"/>
            <a:ext cx="4904608" cy="6937212"/>
          </a:xfrm>
          <a:prstGeom prst="rect">
            <a:avLst/>
          </a:prstGeom>
        </p:spPr>
      </p:pic>
      <p:sp>
        <p:nvSpPr>
          <p:cNvPr id="7" name="Title 1">
            <a:extLst>
              <a:ext uri="{FF2B5EF4-FFF2-40B4-BE49-F238E27FC236}">
                <a16:creationId xmlns:a16="http://schemas.microsoft.com/office/drawing/2014/main" id="{4996DC81-B415-4248-B947-B274B199F36C}"/>
              </a:ext>
            </a:extLst>
          </p:cNvPr>
          <p:cNvSpPr txBox="1">
            <a:spLocks/>
          </p:cNvSpPr>
          <p:nvPr/>
        </p:nvSpPr>
        <p:spPr>
          <a:xfrm>
            <a:off x="1214951" y="924742"/>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٤ـ تحديد وسائل الاتصال المناسبة: مراعاة في ذلك:</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8" name="Content Placeholder 2">
            <a:extLst>
              <a:ext uri="{FF2B5EF4-FFF2-40B4-BE49-F238E27FC236}">
                <a16:creationId xmlns:a16="http://schemas.microsoft.com/office/drawing/2014/main" id="{B479414D-F154-4814-A76F-51E3B7C3D426}"/>
              </a:ext>
            </a:extLst>
          </p:cNvPr>
          <p:cNvSpPr txBox="1">
            <a:spLocks/>
          </p:cNvSpPr>
          <p:nvPr/>
        </p:nvSpPr>
        <p:spPr>
          <a:xfrm>
            <a:off x="1092175" y="1847909"/>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ـ أهداف البرامج وطبيعة الجمهور المستهدف.</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ـ طبيعة الرسائل الاتصالية المخطط لها.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ـ الخصائص المادية والفنية للوسيلة.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184993478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03CB3539-B34E-4E4C-AAD3-B7543C70185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5158" y="1155869"/>
            <a:ext cx="3521055" cy="4980274"/>
          </a:xfrm>
          <a:prstGeom prst="rect">
            <a:avLst/>
          </a:prstGeom>
        </p:spPr>
      </p:pic>
      <p:sp>
        <p:nvSpPr>
          <p:cNvPr id="7" name="Title 1">
            <a:extLst>
              <a:ext uri="{FF2B5EF4-FFF2-40B4-BE49-F238E27FC236}">
                <a16:creationId xmlns:a16="http://schemas.microsoft.com/office/drawing/2014/main" id="{B7479681-7701-44A0-92BF-32066B551FDF}"/>
              </a:ext>
            </a:extLst>
          </p:cNvPr>
          <p:cNvSpPr txBox="1">
            <a:spLocks/>
          </p:cNvSpPr>
          <p:nvPr/>
        </p:nvSpPr>
        <p:spPr>
          <a:xfrm>
            <a:off x="908235" y="906649"/>
            <a:ext cx="10818607"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٥ـ وضع خطة البرنامج، وهذه الخطوة تتضمن ما يلي:</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9" name="Content Placeholder 2">
            <a:extLst>
              <a:ext uri="{FF2B5EF4-FFF2-40B4-BE49-F238E27FC236}">
                <a16:creationId xmlns:a16="http://schemas.microsoft.com/office/drawing/2014/main" id="{32B2B0DC-E46E-4229-BD21-F3853D470641}"/>
              </a:ext>
            </a:extLst>
          </p:cNvPr>
          <p:cNvSpPr txBox="1">
            <a:spLocks/>
          </p:cNvSpPr>
          <p:nvPr/>
        </p:nvSpPr>
        <p:spPr>
          <a:xfrm>
            <a:off x="4100513" y="1927489"/>
            <a:ext cx="7780312"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ـ وضع نقاط المهمات المفترض تنفيذها، وطبيعة المهمات، ما هي برامج العلاقات العامة المنوي تنفيذها؟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ـ تحديد مضمون أو محتوى الخطة المنوي تنفيذها، أي بماذا نريـد أن نخبر الجمهور؟</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ـ جدولة الخطة، في كل من وسائل الاتصال المختلفة.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24551472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1" name="Picture 10">
            <a:extLst>
              <a:ext uri="{FF2B5EF4-FFF2-40B4-BE49-F238E27FC236}">
                <a16:creationId xmlns:a16="http://schemas.microsoft.com/office/drawing/2014/main" id="{3CE25F9F-5342-493C-AC14-3644236A30A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1121002"/>
            <a:ext cx="3939219" cy="5571739"/>
          </a:xfrm>
          <a:prstGeom prst="rect">
            <a:avLst/>
          </a:prstGeom>
        </p:spPr>
      </p:pic>
      <p:sp>
        <p:nvSpPr>
          <p:cNvPr id="8" name="Content Placeholder 2">
            <a:extLst>
              <a:ext uri="{FF2B5EF4-FFF2-40B4-BE49-F238E27FC236}">
                <a16:creationId xmlns:a16="http://schemas.microsoft.com/office/drawing/2014/main" id="{19F12CA4-AC77-4C8B-8C58-B3B1E1A652EE}"/>
              </a:ext>
            </a:extLst>
          </p:cNvPr>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None/>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٦ ـ تحديد ميزانية البرنامج.</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None/>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٧ـ تنفيذ إدارة البرنامج.</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None/>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٨ـ متابعة وتقويم التنفيذ.</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211176409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
        <p:nvSpPr>
          <p:cNvPr id="11" name="TextBox 10">
            <a:extLst>
              <a:ext uri="{FF2B5EF4-FFF2-40B4-BE49-F238E27FC236}">
                <a16:creationId xmlns:a16="http://schemas.microsoft.com/office/drawing/2014/main" id="{39E4E490-B2A6-4CE1-BD03-808F0A016F93}"/>
              </a:ext>
            </a:extLst>
          </p:cNvPr>
          <p:cNvSpPr txBox="1"/>
          <p:nvPr/>
        </p:nvSpPr>
        <p:spPr>
          <a:xfrm>
            <a:off x="867156" y="5711817"/>
            <a:ext cx="6042660" cy="646331"/>
          </a:xfrm>
          <a:prstGeom prst="rect">
            <a:avLst/>
          </a:prstGeom>
          <a:noFill/>
        </p:spPr>
        <p:txBody>
          <a:bodyPr wrap="square" rtlCol="0">
            <a:spAutoFit/>
          </a:bodyPr>
          <a:lstStyle/>
          <a:p>
            <a:pPr algn="ctr"/>
            <a:r>
              <a:rPr lang="ar-EG" sz="3600" b="1" dirty="0">
                <a:solidFill>
                  <a:schemeClr val="bg1"/>
                </a:solidFill>
                <a:latin typeface="Sakkal Majalla" panose="02000000000000000000" pitchFamily="2" charset="-78"/>
                <a:cs typeface="Sakkal Majalla" panose="02000000000000000000" pitchFamily="2" charset="-78"/>
              </a:rPr>
              <a:t>ولحضراتكم كل الشكر والتقدير والاحترام </a:t>
            </a:r>
            <a:endParaRPr lang="ar-SA" sz="36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1145</TotalTime>
  <Words>2232</Words>
  <Application>Microsoft Office PowerPoint</Application>
  <PresentationFormat>Widescreen</PresentationFormat>
  <Paragraphs>172</Paragraphs>
  <Slides>31</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31</vt:i4>
      </vt:variant>
    </vt:vector>
  </HeadingPairs>
  <TitlesOfParts>
    <vt:vector size="38" baseType="lpstr">
      <vt:lpstr>Arial</vt:lpstr>
      <vt:lpstr>Calibri</vt:lpstr>
      <vt:lpstr>Calibri Light</vt:lpstr>
      <vt:lpstr>Dubai</vt:lpstr>
      <vt:lpstr>Sakkal Majalla</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Dr.Moheb</cp:lastModifiedBy>
  <cp:revision>79</cp:revision>
  <dcterms:created xsi:type="dcterms:W3CDTF">2023-04-29T09:08:23Z</dcterms:created>
  <dcterms:modified xsi:type="dcterms:W3CDTF">2024-01-23T07:45:27Z</dcterms:modified>
</cp:coreProperties>
</file>