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media/image7.jpg" ContentType="image/jpg"/>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76"/>
  </p:notesMasterIdLst>
  <p:sldIdLst>
    <p:sldId id="480" r:id="rId5"/>
    <p:sldId id="303" r:id="rId6"/>
    <p:sldId id="482" r:id="rId7"/>
    <p:sldId id="612" r:id="rId8"/>
    <p:sldId id="559" r:id="rId9"/>
    <p:sldId id="569" r:id="rId10"/>
    <p:sldId id="620" r:id="rId11"/>
    <p:sldId id="621" r:id="rId12"/>
    <p:sldId id="622" r:id="rId13"/>
    <p:sldId id="623" r:id="rId14"/>
    <p:sldId id="624" r:id="rId15"/>
    <p:sldId id="625" r:id="rId16"/>
    <p:sldId id="626" r:id="rId17"/>
    <p:sldId id="627" r:id="rId18"/>
    <p:sldId id="571" r:id="rId19"/>
    <p:sldId id="561" r:id="rId20"/>
    <p:sldId id="630" r:id="rId21"/>
    <p:sldId id="628" r:id="rId22"/>
    <p:sldId id="560" r:id="rId23"/>
    <p:sldId id="619" r:id="rId24"/>
    <p:sldId id="566" r:id="rId25"/>
    <p:sldId id="567" r:id="rId26"/>
    <p:sldId id="568" r:id="rId27"/>
    <p:sldId id="562" r:id="rId28"/>
    <p:sldId id="563" r:id="rId29"/>
    <p:sldId id="614" r:id="rId30"/>
    <p:sldId id="573" r:id="rId31"/>
    <p:sldId id="574" r:id="rId32"/>
    <p:sldId id="575" r:id="rId33"/>
    <p:sldId id="576" r:id="rId34"/>
    <p:sldId id="577" r:id="rId35"/>
    <p:sldId id="631" r:id="rId36"/>
    <p:sldId id="578" r:id="rId37"/>
    <p:sldId id="579" r:id="rId38"/>
    <p:sldId id="580" r:id="rId39"/>
    <p:sldId id="581" r:id="rId40"/>
    <p:sldId id="582" r:id="rId41"/>
    <p:sldId id="615" r:id="rId42"/>
    <p:sldId id="592" r:id="rId43"/>
    <p:sldId id="593" r:id="rId44"/>
    <p:sldId id="595" r:id="rId45"/>
    <p:sldId id="591" r:id="rId46"/>
    <p:sldId id="594" r:id="rId47"/>
    <p:sldId id="596" r:id="rId48"/>
    <p:sldId id="597" r:id="rId49"/>
    <p:sldId id="617" r:id="rId50"/>
    <p:sldId id="598" r:id="rId51"/>
    <p:sldId id="618" r:id="rId52"/>
    <p:sldId id="632" r:id="rId53"/>
    <p:sldId id="682" r:id="rId54"/>
    <p:sldId id="633" r:id="rId55"/>
    <p:sldId id="634" r:id="rId56"/>
    <p:sldId id="635" r:id="rId57"/>
    <p:sldId id="636" r:id="rId58"/>
    <p:sldId id="637" r:id="rId59"/>
    <p:sldId id="638" r:id="rId60"/>
    <p:sldId id="639" r:id="rId61"/>
    <p:sldId id="640" r:id="rId62"/>
    <p:sldId id="641" r:id="rId63"/>
    <p:sldId id="642" r:id="rId64"/>
    <p:sldId id="643" r:id="rId65"/>
    <p:sldId id="644" r:id="rId66"/>
    <p:sldId id="645" r:id="rId67"/>
    <p:sldId id="646" r:id="rId68"/>
    <p:sldId id="647" r:id="rId69"/>
    <p:sldId id="648" r:id="rId70"/>
    <p:sldId id="649" r:id="rId71"/>
    <p:sldId id="683" r:id="rId72"/>
    <p:sldId id="684" r:id="rId73"/>
    <p:sldId id="681" r:id="rId74"/>
    <p:sldId id="349" r:id="rId7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82"/>
            <p14:sldId id="612"/>
            <p14:sldId id="559"/>
            <p14:sldId id="569"/>
            <p14:sldId id="620"/>
            <p14:sldId id="621"/>
            <p14:sldId id="622"/>
            <p14:sldId id="623"/>
            <p14:sldId id="624"/>
            <p14:sldId id="625"/>
            <p14:sldId id="626"/>
            <p14:sldId id="627"/>
            <p14:sldId id="571"/>
            <p14:sldId id="561"/>
            <p14:sldId id="630"/>
            <p14:sldId id="628"/>
            <p14:sldId id="560"/>
            <p14:sldId id="619"/>
            <p14:sldId id="566"/>
            <p14:sldId id="567"/>
            <p14:sldId id="568"/>
            <p14:sldId id="562"/>
            <p14:sldId id="563"/>
            <p14:sldId id="614"/>
            <p14:sldId id="573"/>
            <p14:sldId id="574"/>
            <p14:sldId id="575"/>
            <p14:sldId id="576"/>
            <p14:sldId id="577"/>
            <p14:sldId id="631"/>
            <p14:sldId id="578"/>
            <p14:sldId id="579"/>
            <p14:sldId id="580"/>
            <p14:sldId id="581"/>
            <p14:sldId id="582"/>
            <p14:sldId id="615"/>
            <p14:sldId id="592"/>
            <p14:sldId id="593"/>
            <p14:sldId id="595"/>
            <p14:sldId id="591"/>
            <p14:sldId id="594"/>
            <p14:sldId id="596"/>
            <p14:sldId id="597"/>
            <p14:sldId id="617"/>
            <p14:sldId id="598"/>
            <p14:sldId id="618"/>
            <p14:sldId id="632"/>
            <p14:sldId id="682"/>
            <p14:sldId id="633"/>
            <p14:sldId id="634"/>
            <p14:sldId id="635"/>
            <p14:sldId id="636"/>
            <p14:sldId id="637"/>
            <p14:sldId id="638"/>
            <p14:sldId id="639"/>
            <p14:sldId id="640"/>
            <p14:sldId id="641"/>
            <p14:sldId id="642"/>
            <p14:sldId id="643"/>
            <p14:sldId id="644"/>
            <p14:sldId id="645"/>
            <p14:sldId id="646"/>
            <p14:sldId id="647"/>
            <p14:sldId id="648"/>
            <p14:sldId id="649"/>
            <p14:sldId id="683"/>
            <p14:sldId id="684"/>
            <p14:sldId id="68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7" d="100"/>
          <a:sy n="77" d="100"/>
        </p:scale>
        <p:origin x="883"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16" Type="http://schemas.openxmlformats.org/officeDocument/2006/relationships/slide" Target="slides/slide1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slide" Target="slides/slide70.xml"/><Relationship Id="rId79" Type="http://schemas.openxmlformats.org/officeDocument/2006/relationships/theme" Target="theme/theme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notesMaster" Target="notesMasters/notesMaster1.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29" Type="http://schemas.openxmlformats.org/officeDocument/2006/relationships/slide" Target="slides/slide2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2/19/2026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2/19/2026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2/19/2026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2/19/2026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2/19/2026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2/19/2026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2/19/2026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2/19/2026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2/19/2026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2/19/2026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2/19/2026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2/19/2026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emf"/><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image" Target="../media/image18.emf"/><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2.e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6.emf"/><Relationship Id="rId2" Type="http://schemas.openxmlformats.org/officeDocument/2006/relationships/image" Target="../media/image25.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7.emf"/></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8.emf"/><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27.xml.rels><?xml version="1.0" encoding="UTF-8" standalone="yes"?>
<Relationships xmlns="http://schemas.openxmlformats.org/package/2006/relationships"><Relationship Id="rId3" Type="http://schemas.openxmlformats.org/officeDocument/2006/relationships/image" Target="../media/image31.emf"/><Relationship Id="rId2" Type="http://schemas.openxmlformats.org/officeDocument/2006/relationships/image" Target="../media/image30.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32.png"/></Relationships>
</file>

<file path=ppt/slides/_rels/slide28.xml.rels><?xml version="1.0" encoding="UTF-8" standalone="yes"?>
<Relationships xmlns="http://schemas.openxmlformats.org/package/2006/relationships"><Relationship Id="rId3" Type="http://schemas.openxmlformats.org/officeDocument/2006/relationships/image" Target="../media/image34.emf"/><Relationship Id="rId2" Type="http://schemas.openxmlformats.org/officeDocument/2006/relationships/image" Target="../media/image33.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35.emf"/></Relationships>
</file>

<file path=ppt/slides/_rels/slide29.xml.rels><?xml version="1.0" encoding="UTF-8" standalone="yes"?>
<Relationships xmlns="http://schemas.openxmlformats.org/package/2006/relationships"><Relationship Id="rId3" Type="http://schemas.openxmlformats.org/officeDocument/2006/relationships/image" Target="../media/image37.emf"/><Relationship Id="rId2" Type="http://schemas.openxmlformats.org/officeDocument/2006/relationships/image" Target="../media/image36.emf"/><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39.emf"/><Relationship Id="rId2" Type="http://schemas.openxmlformats.org/officeDocument/2006/relationships/image" Target="../media/image38.emf"/><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41.emf"/><Relationship Id="rId2" Type="http://schemas.openxmlformats.org/officeDocument/2006/relationships/image" Target="../media/image40.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42.emf"/></Relationships>
</file>

<file path=ppt/slides/_rels/slide32.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6.em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7.em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9.emf"/><Relationship Id="rId2" Type="http://schemas.openxmlformats.org/officeDocument/2006/relationships/image" Target="../media/image48.emf"/><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0.emf"/><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0.emf"/><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52.emf"/><Relationship Id="rId2" Type="http://schemas.openxmlformats.org/officeDocument/2006/relationships/image" Target="../media/image51.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53.emf"/></Relationships>
</file>

<file path=ppt/slides/_rels/slide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4.emf"/><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6.png"/></Relationships>
</file>

<file path=ppt/slides/_rels/slide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7.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image" Target="../media/image80.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8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Ashraf Elsayed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0" y="1541240"/>
            <a:ext cx="6111994"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Reinforcement Learning</a:t>
            </a:r>
          </a:p>
          <a:p>
            <a:r>
              <a:rPr lang="en-US" sz="4400" b="1" dirty="0">
                <a:solidFill>
                  <a:srgbClr val="00B0F0"/>
                </a:solidFill>
                <a:latin typeface="Times New Roman" panose="02020603050405020304" pitchFamily="18" charset="0"/>
                <a:cs typeface="Times New Roman" panose="02020603050405020304" pitchFamily="18" charset="0"/>
              </a:rPr>
              <a:t> (AI644)</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15085" y="5486541"/>
            <a:ext cx="3516608" cy="110180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3</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826657" y="2864278"/>
            <a:ext cx="6111994"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Reinforcement Learning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3</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Ashraf Elsayed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4" name="Title 13">
            <a:extLst>
              <a:ext uri="{FF2B5EF4-FFF2-40B4-BE49-F238E27FC236}">
                <a16:creationId xmlns:a16="http://schemas.microsoft.com/office/drawing/2014/main" id="{EC972548-320F-C02B-157F-08544103C1CF}"/>
              </a:ext>
            </a:extLst>
          </p:cNvPr>
          <p:cNvSpPr>
            <a:spLocks noGrp="1"/>
          </p:cNvSpPr>
          <p:nvPr>
            <p:ph type="title"/>
          </p:nvPr>
        </p:nvSpPr>
        <p:spPr>
          <a:xfrm>
            <a:off x="838200" y="2546781"/>
            <a:ext cx="10515600" cy="1325563"/>
          </a:xfrm>
        </p:spPr>
        <p:txBody>
          <a:bodyPr/>
          <a:lstStyle/>
          <a:p>
            <a:pPr algn="ctr"/>
            <a:r>
              <a:rPr lang="en-US" sz="4400" b="1" dirty="0">
                <a:solidFill>
                  <a:srgbClr val="004B89"/>
                </a:solidFill>
                <a:cs typeface="Calibri"/>
              </a:rPr>
              <a:t>Markov Decision Processes</a:t>
            </a:r>
            <a:endParaRPr lang="en-US" dirty="0">
              <a:latin typeface="Andalus" panose="02020603050405020304" pitchFamily="18" charset="-78"/>
              <a:cs typeface="Andalus" panose="02020603050405020304" pitchFamily="18" charset="-78"/>
            </a:endParaRPr>
          </a:p>
        </p:txBody>
      </p:sp>
    </p:spTree>
    <p:extLst>
      <p:ext uri="{BB962C8B-B14F-4D97-AF65-F5344CB8AC3E}">
        <p14:creationId xmlns:p14="http://schemas.microsoft.com/office/powerpoint/2010/main" val="3323216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B3C407-8CA8-E156-6C17-685030ACE456}"/>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89986DC3-ABD4-1D4D-BBEF-B9686953790F}"/>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BBE5179-47EC-00E0-3411-F8BE2048A90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4" name="Title 13">
            <a:extLst>
              <a:ext uri="{FF2B5EF4-FFF2-40B4-BE49-F238E27FC236}">
                <a16:creationId xmlns:a16="http://schemas.microsoft.com/office/drawing/2014/main" id="{B91093ED-EE28-2441-6179-9097C8E5D59C}"/>
              </a:ext>
            </a:extLst>
          </p:cNvPr>
          <p:cNvSpPr>
            <a:spLocks noGrp="1"/>
          </p:cNvSpPr>
          <p:nvPr>
            <p:ph type="title"/>
          </p:nvPr>
        </p:nvSpPr>
        <p:spPr>
          <a:xfrm>
            <a:off x="956187" y="1155869"/>
            <a:ext cx="10515600" cy="1325563"/>
          </a:xfrm>
        </p:spPr>
        <p:txBody>
          <a:bodyPr/>
          <a:lstStyle/>
          <a:p>
            <a:r>
              <a:rPr lang="en-US" dirty="0">
                <a:latin typeface="Andalus" panose="02020603050405020304" pitchFamily="18" charset="-78"/>
                <a:cs typeface="Andalus" panose="02020603050405020304" pitchFamily="18" charset="-78"/>
              </a:rPr>
              <a:t>The objectives of this lecture is to:</a:t>
            </a:r>
          </a:p>
        </p:txBody>
      </p:sp>
      <p:sp>
        <p:nvSpPr>
          <p:cNvPr id="3" name="Content Placeholder 12">
            <a:extLst>
              <a:ext uri="{FF2B5EF4-FFF2-40B4-BE49-F238E27FC236}">
                <a16:creationId xmlns:a16="http://schemas.microsoft.com/office/drawing/2014/main" id="{57429584-D44B-5F15-9AAD-469226BBBAF8}"/>
              </a:ext>
            </a:extLst>
          </p:cNvPr>
          <p:cNvSpPr txBox="1">
            <a:spLocks/>
          </p:cNvSpPr>
          <p:nvPr/>
        </p:nvSpPr>
        <p:spPr>
          <a:xfrm>
            <a:off x="720214" y="2120590"/>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endParaRPr lang="en-US" dirty="0"/>
          </a:p>
        </p:txBody>
      </p:sp>
      <p:sp>
        <p:nvSpPr>
          <p:cNvPr id="7" name="TextBox 6">
            <a:extLst>
              <a:ext uri="{FF2B5EF4-FFF2-40B4-BE49-F238E27FC236}">
                <a16:creationId xmlns:a16="http://schemas.microsoft.com/office/drawing/2014/main" id="{D4778943-2ACB-63EF-A1FB-4C7370B41255}"/>
              </a:ext>
            </a:extLst>
          </p:cNvPr>
          <p:cNvSpPr txBox="1"/>
          <p:nvPr/>
        </p:nvSpPr>
        <p:spPr>
          <a:xfrm>
            <a:off x="180431" y="2551837"/>
            <a:ext cx="11485543" cy="1964512"/>
          </a:xfrm>
          <a:prstGeom prst="rect">
            <a:avLst/>
          </a:prstGeom>
          <a:noFill/>
        </p:spPr>
        <p:txBody>
          <a:bodyPr wrap="square">
            <a:spAutoFit/>
          </a:bodyPr>
          <a:lstStyle/>
          <a:p>
            <a:pPr marL="457200" indent="-457200">
              <a:lnSpc>
                <a:spcPct val="150000"/>
              </a:lnSpc>
              <a:buFont typeface="Arial" panose="020B0604020202020204" pitchFamily="34" charset="0"/>
              <a:buChar char="•"/>
            </a:pPr>
            <a:r>
              <a:rPr lang="en-US" sz="2800" dirty="0"/>
              <a:t>Understand Markov Decision Processes</a:t>
            </a:r>
          </a:p>
          <a:p>
            <a:pPr marL="457200" indent="-457200">
              <a:lnSpc>
                <a:spcPct val="150000"/>
              </a:lnSpc>
              <a:buFont typeface="Arial" panose="020B0604020202020204" pitchFamily="34" charset="0"/>
              <a:buChar char="•"/>
            </a:pPr>
            <a:r>
              <a:rPr lang="en-US" sz="2800" dirty="0"/>
              <a:t>Understand Episodic Tasks and Continuing Tasks</a:t>
            </a:r>
          </a:p>
          <a:p>
            <a:pPr marL="457200" indent="-457200">
              <a:lnSpc>
                <a:spcPct val="150000"/>
              </a:lnSpc>
              <a:buFont typeface="Arial" panose="020B0604020202020204" pitchFamily="34" charset="0"/>
              <a:buChar char="•"/>
            </a:pPr>
            <a:r>
              <a:rPr lang="en-US" sz="2800" dirty="0"/>
              <a:t>Define and explain Deterministic Policy and Stochastics Policy</a:t>
            </a:r>
          </a:p>
        </p:txBody>
      </p:sp>
    </p:spTree>
    <p:extLst>
      <p:ext uri="{BB962C8B-B14F-4D97-AF65-F5344CB8AC3E}">
        <p14:creationId xmlns:p14="http://schemas.microsoft.com/office/powerpoint/2010/main" val="7901802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870014" y="607280"/>
            <a:ext cx="4436435" cy="471513"/>
          </a:xfrm>
          <a:prstGeom prst="rect">
            <a:avLst/>
          </a:prstGeom>
        </p:spPr>
        <p:txBody>
          <a:bodyPr vert="horz" wrap="square" lIns="0" tIns="19214" rIns="0" bIns="0" rtlCol="0" anchor="ctr">
            <a:spAutoFit/>
          </a:bodyPr>
          <a:lstStyle/>
          <a:p>
            <a:pPr marL="21349" algn="ctr">
              <a:spcBef>
                <a:spcPts val="151"/>
              </a:spcBef>
            </a:pPr>
            <a:r>
              <a:rPr lang="en-US" sz="3264" spc="-244" dirty="0">
                <a:solidFill>
                  <a:srgbClr val="3333B2"/>
                </a:solidFill>
                <a:latin typeface="Georgia" panose="02040502050405020303" pitchFamily="18" charset="0"/>
              </a:rPr>
              <a:t>Introduction</a:t>
            </a:r>
            <a:endParaRPr sz="3264" dirty="0">
              <a:latin typeface="Georgia" panose="02040502050405020303" pitchFamily="18" charset="0"/>
            </a:endParaRPr>
          </a:p>
        </p:txBody>
      </p:sp>
      <p:sp>
        <p:nvSpPr>
          <p:cNvPr id="4" name="object 4"/>
          <p:cNvSpPr txBox="1"/>
          <p:nvPr/>
        </p:nvSpPr>
        <p:spPr>
          <a:xfrm>
            <a:off x="1961200" y="1112132"/>
            <a:ext cx="8254062" cy="3328905"/>
          </a:xfrm>
          <a:prstGeom prst="rect">
            <a:avLst/>
          </a:prstGeom>
        </p:spPr>
        <p:txBody>
          <a:bodyPr vert="horz" wrap="square" lIns="0" tIns="74721" rIns="0" bIns="0" rtlCol="0">
            <a:spAutoFit/>
          </a:bodyPr>
          <a:lstStyle/>
          <a:p>
            <a:pPr marL="322098" indent="-259118">
              <a:spcBef>
                <a:spcPts val="589"/>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The k-Armed Bandit problem does not account for the fact that </a:t>
            </a:r>
            <a:r>
              <a:rPr lang="en-US" sz="1814" i="1" dirty="0">
                <a:solidFill>
                  <a:srgbClr val="004B89"/>
                </a:solidFill>
                <a:latin typeface="Georgia" panose="02040502050405020303" pitchFamily="18" charset="0"/>
                <a:cs typeface="Georgia"/>
              </a:rPr>
              <a:t>different situations call for different actions</a:t>
            </a:r>
            <a:r>
              <a:rPr lang="en-US" sz="1814" dirty="0">
                <a:latin typeface="Georgia" panose="02040502050405020303" pitchFamily="18" charset="0"/>
                <a:cs typeface="Georgia"/>
              </a:rPr>
              <a:t>.</a:t>
            </a:r>
          </a:p>
          <a:p>
            <a:pPr marL="322098" indent="-259118">
              <a:spcBef>
                <a:spcPts val="589"/>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A bandit rabbit would only be concerned about immediate reward and so it would go for the carrot. But a better decision can be made by considering the long-term impact of our decisions.</a:t>
            </a:r>
          </a:p>
          <a:p>
            <a:pPr marL="322098" indent="-259118">
              <a:spcBef>
                <a:spcPts val="589"/>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Now, let's look at how the situation changes as the rabbit takes actions. </a:t>
            </a:r>
          </a:p>
          <a:p>
            <a:pPr marL="322098" indent="-259118">
              <a:spcBef>
                <a:spcPts val="589"/>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We will call these situations </a:t>
            </a:r>
            <a:r>
              <a:rPr lang="en-US" sz="1814" i="1" dirty="0">
                <a:solidFill>
                  <a:srgbClr val="004B89"/>
                </a:solidFill>
                <a:latin typeface="Georgia" panose="02040502050405020303" pitchFamily="18" charset="0"/>
                <a:cs typeface="Georgia"/>
              </a:rPr>
              <a:t>states</a:t>
            </a:r>
            <a:r>
              <a:rPr lang="en-US" sz="1814" dirty="0">
                <a:latin typeface="Georgia" panose="02040502050405020303" pitchFamily="18" charset="0"/>
                <a:cs typeface="Georgia"/>
              </a:rPr>
              <a:t>. In each state the rabbits selects an </a:t>
            </a:r>
            <a:r>
              <a:rPr lang="en-US" sz="1814" i="1" dirty="0">
                <a:solidFill>
                  <a:srgbClr val="004B89"/>
                </a:solidFill>
                <a:latin typeface="Georgia" panose="02040502050405020303" pitchFamily="18" charset="0"/>
                <a:cs typeface="Georgia"/>
              </a:rPr>
              <a:t>action</a:t>
            </a:r>
            <a:r>
              <a:rPr lang="en-US" sz="1814" dirty="0">
                <a:latin typeface="Georgia" panose="02040502050405020303" pitchFamily="18" charset="0"/>
                <a:cs typeface="Georgia"/>
              </a:rPr>
              <a:t>.</a:t>
            </a:r>
          </a:p>
          <a:p>
            <a:pPr marL="62980">
              <a:spcBef>
                <a:spcPts val="589"/>
              </a:spcBef>
              <a:buClr>
                <a:srgbClr val="3333B2"/>
              </a:buClr>
              <a:buSzPct val="110526"/>
              <a:tabLst>
                <a:tab pos="319168" algn="l"/>
              </a:tabLst>
            </a:pPr>
            <a:endParaRPr lang="en-US" sz="1814" dirty="0">
              <a:latin typeface="Georgia" panose="02040502050405020303" pitchFamily="18" charset="0"/>
              <a:cs typeface="Georgia"/>
            </a:endParaRPr>
          </a:p>
          <a:p>
            <a:pPr marL="322098" indent="-259118">
              <a:spcBef>
                <a:spcPts val="589"/>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589"/>
              </a:spcBef>
              <a:buClr>
                <a:srgbClr val="3333B2"/>
              </a:buClr>
              <a:buSzPct val="110526"/>
              <a:buFont typeface="Arial" panose="020B0604020202020204" pitchFamily="34" charset="0"/>
              <a:buChar char="•"/>
              <a:tabLst>
                <a:tab pos="319168" algn="l"/>
              </a:tabLst>
            </a:pPr>
            <a:endParaRPr sz="1814" dirty="0">
              <a:latin typeface="Georgia" panose="02040502050405020303" pitchFamily="18" charset="0"/>
              <a:cs typeface="Georgia"/>
            </a:endParaRPr>
          </a:p>
        </p:txBody>
      </p:sp>
      <p:sp>
        <p:nvSpPr>
          <p:cNvPr id="5" name="Rectangle 4">
            <a:extLst>
              <a:ext uri="{FF2B5EF4-FFF2-40B4-BE49-F238E27FC236}">
                <a16:creationId xmlns:a16="http://schemas.microsoft.com/office/drawing/2014/main" id="{11CFC3C3-3ACE-A3C1-5E92-868A29B8FADF}"/>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3BC38AA0-FB4C-E9F8-D5B6-CB674E39141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D05473DD-D964-E81D-9569-27E2480F93FF}"/>
              </a:ext>
            </a:extLst>
          </p:cNvPr>
          <p:cNvPicPr>
            <a:picLocks noChangeAspect="1"/>
          </p:cNvPicPr>
          <p:nvPr/>
        </p:nvPicPr>
        <p:blipFill>
          <a:blip r:embed="rId3"/>
          <a:stretch>
            <a:fillRect/>
          </a:stretch>
        </p:blipFill>
        <p:spPr>
          <a:xfrm>
            <a:off x="2861188" y="3496342"/>
            <a:ext cx="6118722" cy="3196399"/>
          </a:xfrm>
          <a:prstGeom prst="rect">
            <a:avLst/>
          </a:prstGeom>
        </p:spPr>
      </p:pic>
    </p:spTree>
    <p:extLst>
      <p:ext uri="{BB962C8B-B14F-4D97-AF65-F5344CB8AC3E}">
        <p14:creationId xmlns:p14="http://schemas.microsoft.com/office/powerpoint/2010/main" val="1033502445"/>
      </p:ext>
    </p:extLst>
  </p:cSld>
  <p:clrMapOvr>
    <a:masterClrMapping/>
  </p:clrMapOvr>
  <p:transition>
    <p:cut/>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129081" y="1029583"/>
            <a:ext cx="5972267" cy="481214"/>
          </a:xfrm>
          <a:prstGeom prst="rect">
            <a:avLst/>
          </a:prstGeom>
        </p:spPr>
        <p:txBody>
          <a:bodyPr vert="horz" wrap="square" lIns="0" tIns="28821" rIns="0" bIns="0" rtlCol="0" anchor="ctr">
            <a:spAutoFit/>
          </a:bodyPr>
          <a:lstStyle/>
          <a:p>
            <a:pPr marL="21349">
              <a:spcBef>
                <a:spcPts val="227"/>
              </a:spcBef>
            </a:pPr>
            <a:r>
              <a:rPr lang="en-US" sz="3264" spc="-244" dirty="0">
                <a:solidFill>
                  <a:srgbClr val="3333B2"/>
                </a:solidFill>
                <a:latin typeface="Georgia" panose="02040502050405020303" pitchFamily="18" charset="0"/>
              </a:rPr>
              <a:t>Markov Decision Processes</a:t>
            </a:r>
            <a:endParaRPr spc="-75" dirty="0"/>
          </a:p>
        </p:txBody>
      </p:sp>
      <p:pic>
        <p:nvPicPr>
          <p:cNvPr id="3" name="object 3"/>
          <p:cNvPicPr/>
          <p:nvPr/>
        </p:nvPicPr>
        <p:blipFill>
          <a:blip r:embed="rId2" cstate="print"/>
          <a:stretch>
            <a:fillRect/>
          </a:stretch>
        </p:blipFill>
        <p:spPr>
          <a:xfrm>
            <a:off x="4132627" y="2046653"/>
            <a:ext cx="3946101" cy="1726055"/>
          </a:xfrm>
          <a:prstGeom prst="rect">
            <a:avLst/>
          </a:prstGeom>
        </p:spPr>
      </p:pic>
      <p:sp>
        <p:nvSpPr>
          <p:cNvPr id="4" name="object 4"/>
          <p:cNvSpPr txBox="1"/>
          <p:nvPr/>
        </p:nvSpPr>
        <p:spPr>
          <a:xfrm>
            <a:off x="1959089" y="4314577"/>
            <a:ext cx="8312251" cy="1101356"/>
          </a:xfrm>
          <a:prstGeom prst="rect">
            <a:avLst/>
          </a:prstGeom>
        </p:spPr>
        <p:txBody>
          <a:bodyPr vert="horz" wrap="square" lIns="0" tIns="92866" rIns="0" bIns="0" rtlCol="0">
            <a:spAutoFit/>
          </a:bodyPr>
          <a:lstStyle/>
          <a:p>
            <a:pPr marL="373920" indent="-310942">
              <a:spcBef>
                <a:spcPts val="730"/>
              </a:spcBef>
              <a:buClr>
                <a:srgbClr val="3333B2"/>
              </a:buClr>
              <a:buFont typeface="Arial" panose="020B0604020202020204" pitchFamily="34" charset="0"/>
              <a:buChar char="•"/>
              <a:tabLst>
                <a:tab pos="361866" algn="l"/>
              </a:tabLst>
            </a:pPr>
            <a:r>
              <a:rPr sz="1849" spc="-84" dirty="0">
                <a:latin typeface="Georgia" panose="02040502050405020303" pitchFamily="18" charset="0"/>
                <a:cs typeface="Tahoma"/>
              </a:rPr>
              <a:t>We</a:t>
            </a:r>
            <a:r>
              <a:rPr sz="1849" spc="42" dirty="0">
                <a:latin typeface="Georgia" panose="02040502050405020303" pitchFamily="18" charset="0"/>
                <a:cs typeface="Tahoma"/>
              </a:rPr>
              <a:t> </a:t>
            </a:r>
            <a:r>
              <a:rPr sz="1849" spc="-25" dirty="0">
                <a:latin typeface="Georgia" panose="02040502050405020303" pitchFamily="18" charset="0"/>
                <a:cs typeface="Tahoma"/>
              </a:rPr>
              <a:t>will</a:t>
            </a:r>
            <a:r>
              <a:rPr sz="1849" spc="42" dirty="0">
                <a:latin typeface="Georgia" panose="02040502050405020303" pitchFamily="18" charset="0"/>
                <a:cs typeface="Tahoma"/>
              </a:rPr>
              <a:t> </a:t>
            </a:r>
            <a:r>
              <a:rPr sz="1849" spc="-84" dirty="0">
                <a:latin typeface="Georgia" panose="02040502050405020303" pitchFamily="18" charset="0"/>
                <a:cs typeface="Tahoma"/>
              </a:rPr>
              <a:t>discuss</a:t>
            </a:r>
            <a:r>
              <a:rPr sz="1849" spc="51" dirty="0">
                <a:latin typeface="Georgia" panose="02040502050405020303" pitchFamily="18" charset="0"/>
                <a:cs typeface="Tahoma"/>
              </a:rPr>
              <a:t> </a:t>
            </a:r>
            <a:r>
              <a:rPr sz="1849" spc="-92" dirty="0">
                <a:latin typeface="Georgia" panose="02040502050405020303" pitchFamily="18" charset="0"/>
                <a:cs typeface="Tahoma"/>
              </a:rPr>
              <a:t>a</a:t>
            </a:r>
            <a:r>
              <a:rPr sz="1849" spc="42" dirty="0">
                <a:latin typeface="Georgia" panose="02040502050405020303" pitchFamily="18" charset="0"/>
                <a:cs typeface="Tahoma"/>
              </a:rPr>
              <a:t> </a:t>
            </a:r>
            <a:r>
              <a:rPr sz="1849" spc="-59" dirty="0">
                <a:latin typeface="Georgia" panose="02040502050405020303" pitchFamily="18" charset="0"/>
                <a:cs typeface="Tahoma"/>
              </a:rPr>
              <a:t>mathematical</a:t>
            </a:r>
            <a:r>
              <a:rPr sz="1849" spc="51" dirty="0">
                <a:latin typeface="Georgia" panose="02040502050405020303" pitchFamily="18" charset="0"/>
                <a:cs typeface="Tahoma"/>
              </a:rPr>
              <a:t> </a:t>
            </a:r>
            <a:r>
              <a:rPr sz="1849" spc="-59" dirty="0">
                <a:latin typeface="Georgia" panose="02040502050405020303" pitchFamily="18" charset="0"/>
                <a:cs typeface="Tahoma"/>
              </a:rPr>
              <a:t>formulation</a:t>
            </a:r>
            <a:r>
              <a:rPr sz="1849" spc="51" dirty="0">
                <a:latin typeface="Georgia" panose="02040502050405020303" pitchFamily="18" charset="0"/>
                <a:cs typeface="Tahoma"/>
              </a:rPr>
              <a:t> </a:t>
            </a:r>
            <a:r>
              <a:rPr sz="1849" spc="-59" dirty="0">
                <a:latin typeface="Georgia" panose="02040502050405020303" pitchFamily="18" charset="0"/>
                <a:cs typeface="Tahoma"/>
              </a:rPr>
              <a:t>of</a:t>
            </a:r>
            <a:r>
              <a:rPr sz="1849" spc="42" dirty="0">
                <a:latin typeface="Georgia" panose="02040502050405020303" pitchFamily="18" charset="0"/>
                <a:cs typeface="Tahoma"/>
              </a:rPr>
              <a:t> </a:t>
            </a:r>
            <a:r>
              <a:rPr sz="1849" spc="-67" dirty="0">
                <a:latin typeface="Georgia" panose="02040502050405020303" pitchFamily="18" charset="0"/>
                <a:cs typeface="Tahoma"/>
              </a:rPr>
              <a:t>the</a:t>
            </a:r>
            <a:r>
              <a:rPr sz="1849" spc="42" dirty="0">
                <a:latin typeface="Georgia" panose="02040502050405020303" pitchFamily="18" charset="0"/>
                <a:cs typeface="Tahoma"/>
              </a:rPr>
              <a:t> </a:t>
            </a:r>
            <a:r>
              <a:rPr sz="1849" spc="-75" dirty="0">
                <a:latin typeface="Georgia" panose="02040502050405020303" pitchFamily="18" charset="0"/>
                <a:cs typeface="Tahoma"/>
              </a:rPr>
              <a:t>agent-environment</a:t>
            </a:r>
            <a:r>
              <a:rPr sz="1849" spc="51" dirty="0">
                <a:latin typeface="Georgia" panose="02040502050405020303" pitchFamily="18" charset="0"/>
                <a:cs typeface="Tahoma"/>
              </a:rPr>
              <a:t> </a:t>
            </a:r>
            <a:r>
              <a:rPr sz="1849" spc="-51" dirty="0">
                <a:latin typeface="Georgia" panose="02040502050405020303" pitchFamily="18" charset="0"/>
                <a:cs typeface="Tahoma"/>
              </a:rPr>
              <a:t>interaction</a:t>
            </a:r>
            <a:endParaRPr sz="1849" dirty="0">
              <a:latin typeface="Georgia" panose="02040502050405020303" pitchFamily="18" charset="0"/>
              <a:cs typeface="Tahoma"/>
            </a:endParaRPr>
          </a:p>
          <a:p>
            <a:pPr marL="373920" indent="-310942">
              <a:spcBef>
                <a:spcPts val="561"/>
              </a:spcBef>
              <a:buClr>
                <a:srgbClr val="3333B2"/>
              </a:buClr>
              <a:buFont typeface="Arial" panose="020B0604020202020204" pitchFamily="34" charset="0"/>
              <a:buChar char="•"/>
              <a:tabLst>
                <a:tab pos="361866" algn="l"/>
              </a:tabLst>
            </a:pPr>
            <a:r>
              <a:rPr sz="1849" spc="-8" dirty="0">
                <a:latin typeface="Georgia" panose="02040502050405020303" pitchFamily="18" charset="0"/>
                <a:cs typeface="Tahoma"/>
              </a:rPr>
              <a:t>This</a:t>
            </a:r>
            <a:r>
              <a:rPr sz="1849" spc="25" dirty="0">
                <a:latin typeface="Georgia" panose="02040502050405020303" pitchFamily="18" charset="0"/>
                <a:cs typeface="Tahoma"/>
              </a:rPr>
              <a:t> </a:t>
            </a:r>
            <a:r>
              <a:rPr sz="1849" spc="-59" dirty="0">
                <a:latin typeface="Georgia" panose="02040502050405020303" pitchFamily="18" charset="0"/>
                <a:cs typeface="Tahoma"/>
              </a:rPr>
              <a:t>is</a:t>
            </a:r>
            <a:r>
              <a:rPr sz="1849" spc="25" dirty="0">
                <a:latin typeface="Georgia" panose="02040502050405020303" pitchFamily="18" charset="0"/>
                <a:cs typeface="Tahoma"/>
              </a:rPr>
              <a:t> </a:t>
            </a:r>
            <a:r>
              <a:rPr sz="1849" spc="-59" dirty="0">
                <a:latin typeface="Georgia" panose="02040502050405020303" pitchFamily="18" charset="0"/>
                <a:cs typeface="Tahoma"/>
              </a:rPr>
              <a:t>called</a:t>
            </a:r>
            <a:r>
              <a:rPr sz="1849" spc="25" dirty="0">
                <a:latin typeface="Georgia" panose="02040502050405020303" pitchFamily="18" charset="0"/>
                <a:cs typeface="Tahoma"/>
              </a:rPr>
              <a:t> </a:t>
            </a:r>
            <a:r>
              <a:rPr sz="1849" spc="-92" dirty="0">
                <a:latin typeface="Georgia" panose="02040502050405020303" pitchFamily="18" charset="0"/>
                <a:cs typeface="Tahoma"/>
              </a:rPr>
              <a:t>a</a:t>
            </a:r>
            <a:r>
              <a:rPr sz="1849" spc="25" dirty="0">
                <a:latin typeface="Georgia" panose="02040502050405020303" pitchFamily="18" charset="0"/>
                <a:cs typeface="Tahoma"/>
              </a:rPr>
              <a:t> </a:t>
            </a:r>
            <a:r>
              <a:rPr sz="1849" spc="-42" dirty="0">
                <a:solidFill>
                  <a:srgbClr val="004B89"/>
                </a:solidFill>
                <a:latin typeface="Georgia" panose="02040502050405020303" pitchFamily="18" charset="0"/>
                <a:cs typeface="Tahoma"/>
              </a:rPr>
              <a:t>Markov</a:t>
            </a:r>
            <a:r>
              <a:rPr sz="1849" spc="25" dirty="0">
                <a:solidFill>
                  <a:srgbClr val="004B89"/>
                </a:solidFill>
                <a:latin typeface="Georgia" panose="02040502050405020303" pitchFamily="18" charset="0"/>
                <a:cs typeface="Tahoma"/>
              </a:rPr>
              <a:t> </a:t>
            </a:r>
            <a:r>
              <a:rPr sz="1849" spc="-51" dirty="0">
                <a:solidFill>
                  <a:srgbClr val="004B89"/>
                </a:solidFill>
                <a:latin typeface="Georgia" panose="02040502050405020303" pitchFamily="18" charset="0"/>
                <a:cs typeface="Tahoma"/>
              </a:rPr>
              <a:t>Decision</a:t>
            </a:r>
            <a:r>
              <a:rPr sz="1849" spc="17" dirty="0">
                <a:solidFill>
                  <a:srgbClr val="004B89"/>
                </a:solidFill>
                <a:latin typeface="Georgia" panose="02040502050405020303" pitchFamily="18" charset="0"/>
                <a:cs typeface="Tahoma"/>
              </a:rPr>
              <a:t> </a:t>
            </a:r>
            <a:r>
              <a:rPr sz="1849" spc="-59" dirty="0">
                <a:solidFill>
                  <a:srgbClr val="004B89"/>
                </a:solidFill>
                <a:latin typeface="Georgia" panose="02040502050405020303" pitchFamily="18" charset="0"/>
                <a:cs typeface="Tahoma"/>
              </a:rPr>
              <a:t>Process</a:t>
            </a:r>
            <a:r>
              <a:rPr sz="1849" spc="25" dirty="0">
                <a:solidFill>
                  <a:srgbClr val="004B89"/>
                </a:solidFill>
                <a:latin typeface="Georgia" panose="02040502050405020303" pitchFamily="18" charset="0"/>
                <a:cs typeface="Tahoma"/>
              </a:rPr>
              <a:t> </a:t>
            </a:r>
            <a:r>
              <a:rPr sz="1849" spc="75" dirty="0">
                <a:solidFill>
                  <a:srgbClr val="004B89"/>
                </a:solidFill>
                <a:latin typeface="Georgia" panose="02040502050405020303" pitchFamily="18" charset="0"/>
                <a:cs typeface="Tahoma"/>
              </a:rPr>
              <a:t>(MDP)</a:t>
            </a:r>
            <a:endParaRPr sz="1849" dirty="0">
              <a:solidFill>
                <a:srgbClr val="004B89"/>
              </a:solidFill>
              <a:latin typeface="Georgia" panose="02040502050405020303" pitchFamily="18" charset="0"/>
              <a:cs typeface="Tahoma"/>
            </a:endParaRPr>
          </a:p>
          <a:p>
            <a:pPr marL="373920" indent="-310942">
              <a:spcBef>
                <a:spcPts val="555"/>
              </a:spcBef>
              <a:buClr>
                <a:srgbClr val="3333B2"/>
              </a:buClr>
              <a:buFont typeface="Arial" panose="020B0604020202020204" pitchFamily="34" charset="0"/>
              <a:buChar char="•"/>
              <a:tabLst>
                <a:tab pos="361866" algn="l"/>
              </a:tabLst>
            </a:pPr>
            <a:r>
              <a:rPr sz="1849" spc="-67" dirty="0">
                <a:latin typeface="Georgia" panose="02040502050405020303" pitchFamily="18" charset="0"/>
                <a:cs typeface="Tahoma"/>
              </a:rPr>
              <a:t>Enables</a:t>
            </a:r>
            <a:r>
              <a:rPr sz="1849" spc="25" dirty="0">
                <a:latin typeface="Georgia" panose="02040502050405020303" pitchFamily="18" charset="0"/>
                <a:cs typeface="Tahoma"/>
              </a:rPr>
              <a:t> </a:t>
            </a:r>
            <a:r>
              <a:rPr sz="1849" spc="-109" dirty="0">
                <a:latin typeface="Georgia" panose="02040502050405020303" pitchFamily="18" charset="0"/>
                <a:cs typeface="Tahoma"/>
              </a:rPr>
              <a:t>us</a:t>
            </a:r>
            <a:r>
              <a:rPr sz="1849" spc="34" dirty="0">
                <a:latin typeface="Georgia" panose="02040502050405020303" pitchFamily="18" charset="0"/>
                <a:cs typeface="Tahoma"/>
              </a:rPr>
              <a:t> </a:t>
            </a:r>
            <a:r>
              <a:rPr sz="1849" spc="-25" dirty="0">
                <a:latin typeface="Georgia" panose="02040502050405020303" pitchFamily="18" charset="0"/>
                <a:cs typeface="Tahoma"/>
              </a:rPr>
              <a:t>to</a:t>
            </a:r>
            <a:r>
              <a:rPr sz="1849" spc="25" dirty="0">
                <a:latin typeface="Georgia" panose="02040502050405020303" pitchFamily="18" charset="0"/>
                <a:cs typeface="Tahoma"/>
              </a:rPr>
              <a:t> </a:t>
            </a:r>
            <a:r>
              <a:rPr sz="1849" spc="-17" dirty="0">
                <a:latin typeface="Georgia" panose="02040502050405020303" pitchFamily="18" charset="0"/>
                <a:cs typeface="Tahoma"/>
              </a:rPr>
              <a:t>talk</a:t>
            </a:r>
            <a:r>
              <a:rPr sz="1849" spc="25" dirty="0">
                <a:latin typeface="Georgia" panose="02040502050405020303" pitchFamily="18" charset="0"/>
                <a:cs typeface="Tahoma"/>
              </a:rPr>
              <a:t> </a:t>
            </a:r>
            <a:r>
              <a:rPr sz="1849" spc="-67" dirty="0">
                <a:latin typeface="Georgia" panose="02040502050405020303" pitchFamily="18" charset="0"/>
                <a:cs typeface="Tahoma"/>
              </a:rPr>
              <a:t>clearly</a:t>
            </a:r>
            <a:r>
              <a:rPr sz="1849" spc="34" dirty="0">
                <a:latin typeface="Georgia" panose="02040502050405020303" pitchFamily="18" charset="0"/>
                <a:cs typeface="Tahoma"/>
              </a:rPr>
              <a:t> </a:t>
            </a:r>
            <a:r>
              <a:rPr sz="1849" spc="-51" dirty="0">
                <a:latin typeface="Georgia" panose="02040502050405020303" pitchFamily="18" charset="0"/>
                <a:cs typeface="Tahoma"/>
              </a:rPr>
              <a:t>about</a:t>
            </a:r>
            <a:r>
              <a:rPr sz="1849" spc="34" dirty="0">
                <a:latin typeface="Georgia" panose="02040502050405020303" pitchFamily="18" charset="0"/>
                <a:cs typeface="Tahoma"/>
              </a:rPr>
              <a:t> </a:t>
            </a:r>
            <a:r>
              <a:rPr sz="1849" spc="-67" dirty="0">
                <a:latin typeface="Georgia" panose="02040502050405020303" pitchFamily="18" charset="0"/>
                <a:cs typeface="Tahoma"/>
              </a:rPr>
              <a:t>the</a:t>
            </a:r>
            <a:r>
              <a:rPr sz="1849" spc="25" dirty="0">
                <a:latin typeface="Georgia" panose="02040502050405020303" pitchFamily="18" charset="0"/>
                <a:cs typeface="Tahoma"/>
              </a:rPr>
              <a:t> </a:t>
            </a:r>
            <a:r>
              <a:rPr sz="1849" spc="-67" dirty="0">
                <a:solidFill>
                  <a:srgbClr val="004B89"/>
                </a:solidFill>
                <a:latin typeface="Georgia" panose="02040502050405020303" pitchFamily="18" charset="0"/>
                <a:cs typeface="Tahoma"/>
              </a:rPr>
              <a:t>objective</a:t>
            </a:r>
            <a:r>
              <a:rPr sz="1849" spc="42" dirty="0">
                <a:solidFill>
                  <a:srgbClr val="FF0000"/>
                </a:solidFill>
                <a:latin typeface="Georgia" panose="02040502050405020303" pitchFamily="18" charset="0"/>
                <a:cs typeface="Tahoma"/>
              </a:rPr>
              <a:t> </a:t>
            </a:r>
            <a:r>
              <a:rPr sz="1849" spc="-84" dirty="0">
                <a:latin typeface="Georgia" panose="02040502050405020303" pitchFamily="18" charset="0"/>
                <a:cs typeface="Tahoma"/>
              </a:rPr>
              <a:t>and</a:t>
            </a:r>
            <a:r>
              <a:rPr sz="1849" spc="34" dirty="0">
                <a:latin typeface="Georgia" panose="02040502050405020303" pitchFamily="18" charset="0"/>
                <a:cs typeface="Tahoma"/>
              </a:rPr>
              <a:t> </a:t>
            </a:r>
            <a:r>
              <a:rPr sz="1849" spc="-118" dirty="0">
                <a:solidFill>
                  <a:srgbClr val="004B89"/>
                </a:solidFill>
                <a:latin typeface="Georgia" panose="02040502050405020303" pitchFamily="18" charset="0"/>
                <a:cs typeface="Tahoma"/>
              </a:rPr>
              <a:t>how</a:t>
            </a:r>
            <a:r>
              <a:rPr sz="1849" spc="25" dirty="0">
                <a:solidFill>
                  <a:srgbClr val="004B89"/>
                </a:solidFill>
                <a:latin typeface="Georgia" panose="02040502050405020303" pitchFamily="18" charset="0"/>
                <a:cs typeface="Tahoma"/>
              </a:rPr>
              <a:t> </a:t>
            </a:r>
            <a:r>
              <a:rPr sz="1849" spc="-25" dirty="0">
                <a:solidFill>
                  <a:srgbClr val="004B89"/>
                </a:solidFill>
                <a:latin typeface="Georgia" panose="02040502050405020303" pitchFamily="18" charset="0"/>
                <a:cs typeface="Tahoma"/>
              </a:rPr>
              <a:t>to</a:t>
            </a:r>
            <a:r>
              <a:rPr sz="1849" spc="34" dirty="0">
                <a:solidFill>
                  <a:srgbClr val="004B89"/>
                </a:solidFill>
                <a:latin typeface="Georgia" panose="02040502050405020303" pitchFamily="18" charset="0"/>
                <a:cs typeface="Tahoma"/>
              </a:rPr>
              <a:t> </a:t>
            </a:r>
            <a:r>
              <a:rPr sz="1849" spc="-92" dirty="0">
                <a:solidFill>
                  <a:srgbClr val="004B89"/>
                </a:solidFill>
                <a:latin typeface="Georgia" panose="02040502050405020303" pitchFamily="18" charset="0"/>
                <a:cs typeface="Tahoma"/>
              </a:rPr>
              <a:t>achieve</a:t>
            </a:r>
            <a:r>
              <a:rPr sz="1849" spc="34" dirty="0">
                <a:solidFill>
                  <a:srgbClr val="004B89"/>
                </a:solidFill>
                <a:latin typeface="Georgia" panose="02040502050405020303" pitchFamily="18" charset="0"/>
                <a:cs typeface="Tahoma"/>
              </a:rPr>
              <a:t> </a:t>
            </a:r>
            <a:r>
              <a:rPr sz="1849" spc="25" dirty="0">
                <a:solidFill>
                  <a:srgbClr val="004B89"/>
                </a:solidFill>
                <a:latin typeface="Georgia" panose="02040502050405020303" pitchFamily="18" charset="0"/>
                <a:cs typeface="Tahoma"/>
              </a:rPr>
              <a:t>it</a:t>
            </a:r>
            <a:endParaRPr sz="1849" dirty="0">
              <a:solidFill>
                <a:srgbClr val="004B89"/>
              </a:solidFill>
              <a:latin typeface="Georgia" panose="02040502050405020303" pitchFamily="18" charset="0"/>
              <a:cs typeface="Tahoma"/>
            </a:endParaRPr>
          </a:p>
        </p:txBody>
      </p:sp>
      <p:sp>
        <p:nvSpPr>
          <p:cNvPr id="5" name="Rectangle 4">
            <a:extLst>
              <a:ext uri="{FF2B5EF4-FFF2-40B4-BE49-F238E27FC236}">
                <a16:creationId xmlns:a16="http://schemas.microsoft.com/office/drawing/2014/main" id="{2B40AF5E-F886-71C1-E56E-E251A4C857E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2E6F50A1-9A30-0D34-3ABF-24ACC4AE3F0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733472098"/>
      </p:ext>
    </p:extLst>
  </p:cSld>
  <p:clrMapOvr>
    <a:masterClrMapping/>
  </p:clrMapOvr>
  <p:transition>
    <p:cut/>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333C9D-1E49-F578-96BA-300C254C0CD5}"/>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EF7DEAE0-1B52-8062-B4CA-9CE2D59A48F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176CC488-E0CA-6577-9C4A-FB272C883CF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1" name="Picture 10">
            <a:extLst>
              <a:ext uri="{FF2B5EF4-FFF2-40B4-BE49-F238E27FC236}">
                <a16:creationId xmlns:a16="http://schemas.microsoft.com/office/drawing/2014/main" id="{20470E11-0FC6-990E-3501-DDA61A05C0E0}"/>
              </a:ext>
            </a:extLst>
          </p:cNvPr>
          <p:cNvPicPr>
            <a:picLocks noChangeAspect="1"/>
          </p:cNvPicPr>
          <p:nvPr/>
        </p:nvPicPr>
        <p:blipFill>
          <a:blip r:embed="rId3"/>
          <a:stretch>
            <a:fillRect/>
          </a:stretch>
        </p:blipFill>
        <p:spPr>
          <a:xfrm>
            <a:off x="2505075" y="914400"/>
            <a:ext cx="7181850" cy="5029200"/>
          </a:xfrm>
          <a:prstGeom prst="rect">
            <a:avLst/>
          </a:prstGeom>
        </p:spPr>
      </p:pic>
    </p:spTree>
    <p:extLst>
      <p:ext uri="{BB962C8B-B14F-4D97-AF65-F5344CB8AC3E}">
        <p14:creationId xmlns:p14="http://schemas.microsoft.com/office/powerpoint/2010/main" val="3295783966"/>
      </p:ext>
    </p:extLst>
  </p:cSld>
  <p:clrMapOvr>
    <a:masterClrMapping/>
  </p:clrMapOvr>
  <p:transition>
    <p:cut/>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299E55-00C3-22BB-D2D1-C18674226108}"/>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73DF7151-72EE-E409-588B-BD5192361B0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C512436B-5B58-1DE0-6B8B-EAB9BAC411F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24A24932-8149-44F2-77C9-90DF594BCAD7}"/>
              </a:ext>
            </a:extLst>
          </p:cNvPr>
          <p:cNvPicPr>
            <a:picLocks noChangeAspect="1"/>
          </p:cNvPicPr>
          <p:nvPr/>
        </p:nvPicPr>
        <p:blipFill>
          <a:blip r:embed="rId3"/>
          <a:stretch>
            <a:fillRect/>
          </a:stretch>
        </p:blipFill>
        <p:spPr>
          <a:xfrm>
            <a:off x="2914650" y="762000"/>
            <a:ext cx="6362700" cy="5334000"/>
          </a:xfrm>
          <a:prstGeom prst="rect">
            <a:avLst/>
          </a:prstGeom>
        </p:spPr>
      </p:pic>
    </p:spTree>
    <p:extLst>
      <p:ext uri="{BB962C8B-B14F-4D97-AF65-F5344CB8AC3E}">
        <p14:creationId xmlns:p14="http://schemas.microsoft.com/office/powerpoint/2010/main" val="1394934878"/>
      </p:ext>
    </p:extLst>
  </p:cSld>
  <p:clrMapOvr>
    <a:masterClrMapping/>
  </p:clrMapOvr>
  <p:transition>
    <p:cut/>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26874B-9C55-F5D2-4DE9-8ABEADE8B470}"/>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3CEF5F0E-A6BF-87BF-93DD-D7820DAB4CB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CC3093D5-771D-C031-3F88-1AF82001D4D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5AC14409-1437-6C4A-917E-9B4B74D9E30B}"/>
              </a:ext>
            </a:extLst>
          </p:cNvPr>
          <p:cNvPicPr>
            <a:picLocks noChangeAspect="1"/>
          </p:cNvPicPr>
          <p:nvPr/>
        </p:nvPicPr>
        <p:blipFill>
          <a:blip r:embed="rId3"/>
          <a:stretch>
            <a:fillRect/>
          </a:stretch>
        </p:blipFill>
        <p:spPr>
          <a:xfrm>
            <a:off x="2310118" y="1146993"/>
            <a:ext cx="7896225" cy="5124450"/>
          </a:xfrm>
          <a:prstGeom prst="rect">
            <a:avLst/>
          </a:prstGeom>
        </p:spPr>
      </p:pic>
    </p:spTree>
    <p:extLst>
      <p:ext uri="{BB962C8B-B14F-4D97-AF65-F5344CB8AC3E}">
        <p14:creationId xmlns:p14="http://schemas.microsoft.com/office/powerpoint/2010/main" val="1990600532"/>
      </p:ext>
    </p:extLst>
  </p:cSld>
  <p:clrMapOvr>
    <a:masterClrMapping/>
  </p:clrMapOvr>
  <p:transition>
    <p:cut/>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6A226B-1454-2C30-3DFB-2B5CEE6BA2D6}"/>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7BECBC5C-8227-5FB9-8C14-92166690B97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D51D200E-80AF-FA38-0CF1-9C85B36C23F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EB3D44E4-3CBF-4830-FF96-DFF8397241DE}"/>
              </a:ext>
            </a:extLst>
          </p:cNvPr>
          <p:cNvPicPr>
            <a:picLocks noChangeAspect="1"/>
          </p:cNvPicPr>
          <p:nvPr/>
        </p:nvPicPr>
        <p:blipFill>
          <a:blip r:embed="rId3"/>
          <a:stretch>
            <a:fillRect/>
          </a:stretch>
        </p:blipFill>
        <p:spPr>
          <a:xfrm>
            <a:off x="2780686" y="726663"/>
            <a:ext cx="7810500" cy="5581650"/>
          </a:xfrm>
          <a:prstGeom prst="rect">
            <a:avLst/>
          </a:prstGeom>
        </p:spPr>
      </p:pic>
    </p:spTree>
    <p:extLst>
      <p:ext uri="{BB962C8B-B14F-4D97-AF65-F5344CB8AC3E}">
        <p14:creationId xmlns:p14="http://schemas.microsoft.com/office/powerpoint/2010/main" val="1993644200"/>
      </p:ext>
    </p:extLst>
  </p:cSld>
  <p:clrMapOvr>
    <a:masterClrMapping/>
  </p:clrMapOvr>
  <p:transition>
    <p:cut/>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7A9F65-BC23-7AE1-378D-B8D820B45721}"/>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2DB123A1-D9B5-D501-3E44-A4C7AF82FE3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D466D89B-B023-FFF2-65C1-DF6ABB4F658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885324FE-48BE-BFA2-4D07-22DF3F0C5831}"/>
              </a:ext>
            </a:extLst>
          </p:cNvPr>
          <p:cNvPicPr>
            <a:picLocks noChangeAspect="1"/>
          </p:cNvPicPr>
          <p:nvPr/>
        </p:nvPicPr>
        <p:blipFill>
          <a:blip r:embed="rId3"/>
          <a:stretch>
            <a:fillRect/>
          </a:stretch>
        </p:blipFill>
        <p:spPr>
          <a:xfrm>
            <a:off x="2838450" y="779972"/>
            <a:ext cx="6515100" cy="5534025"/>
          </a:xfrm>
          <a:prstGeom prst="rect">
            <a:avLst/>
          </a:prstGeom>
        </p:spPr>
      </p:pic>
    </p:spTree>
    <p:extLst>
      <p:ext uri="{BB962C8B-B14F-4D97-AF65-F5344CB8AC3E}">
        <p14:creationId xmlns:p14="http://schemas.microsoft.com/office/powerpoint/2010/main" val="3152998834"/>
      </p:ext>
    </p:extLst>
  </p:cSld>
  <p:clrMapOvr>
    <a:masterClrMapping/>
  </p:clrMapOvr>
  <p:transition>
    <p:cut/>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515A70-25D4-920D-117C-0BC1B119A619}"/>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7743FC93-58F6-B4CA-9D81-3E912E85754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5F0DB854-CCA6-C8B0-FB8B-3FD328CE4DF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B3498FB6-7E90-4AC6-C024-D0C6B84F034A}"/>
              </a:ext>
            </a:extLst>
          </p:cNvPr>
          <p:cNvPicPr>
            <a:picLocks noChangeAspect="1"/>
          </p:cNvPicPr>
          <p:nvPr/>
        </p:nvPicPr>
        <p:blipFill>
          <a:blip r:embed="rId3"/>
          <a:stretch>
            <a:fillRect/>
          </a:stretch>
        </p:blipFill>
        <p:spPr>
          <a:xfrm>
            <a:off x="2757487" y="719137"/>
            <a:ext cx="6677025" cy="5419725"/>
          </a:xfrm>
          <a:prstGeom prst="rect">
            <a:avLst/>
          </a:prstGeom>
        </p:spPr>
      </p:pic>
    </p:spTree>
    <p:extLst>
      <p:ext uri="{BB962C8B-B14F-4D97-AF65-F5344CB8AC3E}">
        <p14:creationId xmlns:p14="http://schemas.microsoft.com/office/powerpoint/2010/main" val="2346456866"/>
      </p:ext>
    </p:extLst>
  </p:cSld>
  <p:clrMapOvr>
    <a:masterClrMapping/>
  </p:clrMapOvr>
  <p:transition>
    <p:cut/>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005FDC-BDFE-A3A5-913F-25B1CBF50028}"/>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EBD0590C-BAAC-7A16-9734-6A8C3C5FDCE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1B476677-668B-AEE8-0E5E-67910C0D88A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0" name="Picture 9">
            <a:extLst>
              <a:ext uri="{FF2B5EF4-FFF2-40B4-BE49-F238E27FC236}">
                <a16:creationId xmlns:a16="http://schemas.microsoft.com/office/drawing/2014/main" id="{DD40A69A-17AB-9D5D-CB0C-1F10BF5F6B68}"/>
              </a:ext>
            </a:extLst>
          </p:cNvPr>
          <p:cNvPicPr>
            <a:picLocks noChangeAspect="1"/>
          </p:cNvPicPr>
          <p:nvPr/>
        </p:nvPicPr>
        <p:blipFill>
          <a:blip r:embed="rId3"/>
          <a:stretch>
            <a:fillRect/>
          </a:stretch>
        </p:blipFill>
        <p:spPr>
          <a:xfrm>
            <a:off x="2919412" y="728662"/>
            <a:ext cx="6353175" cy="5400675"/>
          </a:xfrm>
          <a:prstGeom prst="rect">
            <a:avLst/>
          </a:prstGeom>
        </p:spPr>
      </p:pic>
    </p:spTree>
    <p:extLst>
      <p:ext uri="{BB962C8B-B14F-4D97-AF65-F5344CB8AC3E}">
        <p14:creationId xmlns:p14="http://schemas.microsoft.com/office/powerpoint/2010/main" val="1026944696"/>
      </p:ext>
    </p:extLst>
  </p:cSld>
  <p:clrMapOvr>
    <a:masterClrMapping/>
  </p:clrMapOvr>
  <p:transition>
    <p:cut/>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56646F-6691-EDCA-071B-AD8BF6103447}"/>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5ECFB1B2-215A-D83C-9EA9-2E6B9E54810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D383480C-E1F3-5E83-F5B9-A4647474231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C1B3070B-B784-C9D3-AD0A-FDC4895240D6}"/>
              </a:ext>
            </a:extLst>
          </p:cNvPr>
          <p:cNvPicPr>
            <a:picLocks noChangeAspect="1"/>
          </p:cNvPicPr>
          <p:nvPr/>
        </p:nvPicPr>
        <p:blipFill>
          <a:blip r:embed="rId3"/>
          <a:stretch>
            <a:fillRect/>
          </a:stretch>
        </p:blipFill>
        <p:spPr>
          <a:xfrm>
            <a:off x="2356361" y="1157287"/>
            <a:ext cx="8829871" cy="5199813"/>
          </a:xfrm>
          <a:prstGeom prst="rect">
            <a:avLst/>
          </a:prstGeom>
        </p:spPr>
      </p:pic>
    </p:spTree>
    <p:extLst>
      <p:ext uri="{BB962C8B-B14F-4D97-AF65-F5344CB8AC3E}">
        <p14:creationId xmlns:p14="http://schemas.microsoft.com/office/powerpoint/2010/main" val="4052543665"/>
      </p:ext>
    </p:extLst>
  </p:cSld>
  <p:clrMapOvr>
    <a:masterClrMapping/>
  </p:clrMapOvr>
  <p:transition>
    <p:cut/>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129081" y="955841"/>
            <a:ext cx="5972267" cy="481214"/>
          </a:xfrm>
          <a:prstGeom prst="rect">
            <a:avLst/>
          </a:prstGeom>
        </p:spPr>
        <p:txBody>
          <a:bodyPr vert="horz" wrap="square" lIns="0" tIns="28821" rIns="0" bIns="0" rtlCol="0" anchor="ctr">
            <a:spAutoFit/>
          </a:bodyPr>
          <a:lstStyle/>
          <a:p>
            <a:pPr marL="21349">
              <a:spcBef>
                <a:spcPts val="227"/>
              </a:spcBef>
            </a:pPr>
            <a:r>
              <a:rPr lang="en-US" sz="3264" spc="-244" dirty="0">
                <a:solidFill>
                  <a:srgbClr val="3333B2"/>
                </a:solidFill>
                <a:latin typeface="Georgia" panose="02040502050405020303" pitchFamily="18" charset="0"/>
              </a:rPr>
              <a:t>MDP: Definition</a:t>
            </a:r>
            <a:endParaRPr spc="-75" dirty="0"/>
          </a:p>
        </p:txBody>
      </p:sp>
      <p:pic>
        <p:nvPicPr>
          <p:cNvPr id="5" name="Picture 4"/>
          <p:cNvPicPr>
            <a:picLocks noChangeAspect="1"/>
          </p:cNvPicPr>
          <p:nvPr/>
        </p:nvPicPr>
        <p:blipFill>
          <a:blip r:embed="rId2"/>
          <a:stretch>
            <a:fillRect/>
          </a:stretch>
        </p:blipFill>
        <p:spPr>
          <a:xfrm>
            <a:off x="1760500" y="1667276"/>
            <a:ext cx="8657326" cy="2845452"/>
          </a:xfrm>
          <a:prstGeom prst="rect">
            <a:avLst/>
          </a:prstGeom>
        </p:spPr>
      </p:pic>
      <p:pic>
        <p:nvPicPr>
          <p:cNvPr id="6" name="Picture 5"/>
          <p:cNvPicPr>
            <a:picLocks noChangeAspect="1"/>
          </p:cNvPicPr>
          <p:nvPr/>
        </p:nvPicPr>
        <p:blipFill>
          <a:blip r:embed="rId3"/>
          <a:stretch>
            <a:fillRect/>
          </a:stretch>
        </p:blipFill>
        <p:spPr>
          <a:xfrm>
            <a:off x="1760500" y="4989472"/>
            <a:ext cx="6390759" cy="773967"/>
          </a:xfrm>
          <a:prstGeom prst="rect">
            <a:avLst/>
          </a:prstGeom>
        </p:spPr>
      </p:pic>
      <p:sp>
        <p:nvSpPr>
          <p:cNvPr id="3" name="Rectangle 2">
            <a:extLst>
              <a:ext uri="{FF2B5EF4-FFF2-40B4-BE49-F238E27FC236}">
                <a16:creationId xmlns:a16="http://schemas.microsoft.com/office/drawing/2014/main" id="{B183EF6F-56B2-115C-77BC-6946EA0AE3D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35589045-2800-E81D-BFAB-74FFA3E2A12C}"/>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268435835"/>
      </p:ext>
    </p:extLst>
  </p:cSld>
  <p:clrMapOvr>
    <a:masterClrMapping/>
  </p:clrMapOvr>
  <p:transition>
    <p:cut/>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44215" y="216046"/>
            <a:ext cx="8723221" cy="1143000"/>
          </a:xfrm>
        </p:spPr>
        <p:txBody>
          <a:bodyPr>
            <a:normAutofit/>
          </a:bodyPr>
          <a:lstStyle/>
          <a:p>
            <a:pPr algn="ctr"/>
            <a:r>
              <a:rPr lang="en-US" sz="3264" spc="-244" dirty="0">
                <a:solidFill>
                  <a:srgbClr val="3333B2"/>
                </a:solidFill>
                <a:latin typeface="Georgia" panose="02040502050405020303" pitchFamily="18" charset="0"/>
              </a:rPr>
              <a:t>Dynamics Function</a:t>
            </a:r>
            <a:endParaRPr lang="en-US" sz="3264" dirty="0"/>
          </a:p>
        </p:txBody>
      </p:sp>
      <p:sp>
        <p:nvSpPr>
          <p:cNvPr id="3" name="Content Placeholder 2"/>
          <p:cNvSpPr>
            <a:spLocks noGrp="1"/>
          </p:cNvSpPr>
          <p:nvPr>
            <p:ph idx="1"/>
          </p:nvPr>
        </p:nvSpPr>
        <p:spPr>
          <a:xfrm>
            <a:off x="1269417" y="1056793"/>
            <a:ext cx="9672817" cy="5472579"/>
          </a:xfrm>
        </p:spPr>
        <p:txBody>
          <a:bodyPr/>
          <a:lstStyle/>
          <a:p>
            <a:pPr marL="322098" indent="-259118">
              <a:spcBef>
                <a:spcPts val="589"/>
              </a:spcBef>
              <a:buClr>
                <a:srgbClr val="3333B2"/>
              </a:buClr>
              <a:buSzPct val="110526"/>
              <a:tabLst>
                <a:tab pos="319168" algn="l"/>
              </a:tabLst>
            </a:pPr>
            <a:r>
              <a:rPr lang="en-US" sz="1814" dirty="0">
                <a:latin typeface="Georgia" panose="02040502050405020303" pitchFamily="18" charset="0"/>
              </a:rPr>
              <a:t>From a set of State-Action the agent receive a Reward and ended in state </a:t>
            </a:r>
            <a:r>
              <a:rPr lang="en-US" sz="1814" i="1" dirty="0">
                <a:solidFill>
                  <a:srgbClr val="004B89"/>
                </a:solidFill>
                <a:latin typeface="Georgia" panose="02040502050405020303" pitchFamily="18" charset="0"/>
              </a:rPr>
              <a:t>S</a:t>
            </a:r>
            <a:r>
              <a:rPr lang="en-US" sz="1814" i="1" baseline="-25000" dirty="0">
                <a:solidFill>
                  <a:srgbClr val="004B89"/>
                </a:solidFill>
                <a:latin typeface="Georgia" panose="02040502050405020303" pitchFamily="18" charset="0"/>
              </a:rPr>
              <a:t>t+1</a:t>
            </a:r>
            <a:r>
              <a:rPr lang="en-US" sz="1814" dirty="0">
                <a:latin typeface="Georgia" panose="02040502050405020303" pitchFamily="18" charset="0"/>
              </a:rPr>
              <a:t> </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The transition </a:t>
            </a:r>
            <a:r>
              <a:rPr lang="en-US" sz="1814" i="1" dirty="0">
                <a:solidFill>
                  <a:srgbClr val="004B89"/>
                </a:solidFill>
                <a:latin typeface="Georgia" panose="02040502050405020303" pitchFamily="18" charset="0"/>
                <a:cs typeface="Georgia"/>
              </a:rPr>
              <a:t>dynamics function p</a:t>
            </a:r>
            <a:r>
              <a:rPr lang="en-US" sz="1814" dirty="0">
                <a:solidFill>
                  <a:prstClr val="black"/>
                </a:solidFill>
                <a:latin typeface="Georgia" panose="02040502050405020303" pitchFamily="18" charset="0"/>
                <a:cs typeface="Georgia"/>
              </a:rPr>
              <a:t>, formalizes this notion. </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Given a state </a:t>
            </a:r>
            <a:r>
              <a:rPr lang="en-US" sz="1814" i="1" dirty="0">
                <a:solidFill>
                  <a:srgbClr val="004B89"/>
                </a:solidFill>
                <a:latin typeface="Georgia" panose="02040502050405020303" pitchFamily="18" charset="0"/>
                <a:cs typeface="Georgia"/>
              </a:rPr>
              <a:t>S</a:t>
            </a:r>
            <a:r>
              <a:rPr lang="en-US" sz="1814" dirty="0">
                <a:solidFill>
                  <a:prstClr val="black"/>
                </a:solidFill>
                <a:latin typeface="Georgia" panose="02040502050405020303" pitchFamily="18" charset="0"/>
                <a:cs typeface="Georgia"/>
              </a:rPr>
              <a:t> and action </a:t>
            </a:r>
            <a:r>
              <a:rPr lang="en-US" sz="1814" i="1" dirty="0">
                <a:solidFill>
                  <a:srgbClr val="004B89"/>
                </a:solidFill>
                <a:latin typeface="Georgia" panose="02040502050405020303" pitchFamily="18" charset="0"/>
                <a:cs typeface="Georgia"/>
              </a:rPr>
              <a:t>a</a:t>
            </a:r>
            <a:r>
              <a:rPr lang="en-US" sz="1814" dirty="0">
                <a:solidFill>
                  <a:prstClr val="black"/>
                </a:solidFill>
                <a:latin typeface="Georgia" panose="02040502050405020303" pitchFamily="18" charset="0"/>
                <a:cs typeface="Georgia"/>
              </a:rPr>
              <a:t>, </a:t>
            </a:r>
            <a:r>
              <a:rPr lang="en-US" sz="1814" i="1" dirty="0">
                <a:solidFill>
                  <a:srgbClr val="004B89"/>
                </a:solidFill>
                <a:latin typeface="Georgia" panose="02040502050405020303" pitchFamily="18" charset="0"/>
                <a:cs typeface="Georgia"/>
              </a:rPr>
              <a:t>p</a:t>
            </a:r>
            <a:r>
              <a:rPr lang="en-US" sz="1814" dirty="0">
                <a:solidFill>
                  <a:prstClr val="black"/>
                </a:solidFill>
                <a:latin typeface="Georgia" panose="02040502050405020303" pitchFamily="18" charset="0"/>
                <a:cs typeface="Georgia"/>
              </a:rPr>
              <a:t> tells us the joint probability of next state </a:t>
            </a:r>
            <a:r>
              <a:rPr lang="en-US" sz="1814" i="1" dirty="0">
                <a:solidFill>
                  <a:srgbClr val="004B89"/>
                </a:solidFill>
                <a:latin typeface="Georgia" panose="02040502050405020303" pitchFamily="18" charset="0"/>
                <a:cs typeface="Georgia"/>
              </a:rPr>
              <a:t>S’</a:t>
            </a:r>
            <a:r>
              <a:rPr lang="en-US" sz="1814" dirty="0">
                <a:solidFill>
                  <a:prstClr val="black"/>
                </a:solidFill>
                <a:latin typeface="Georgia" panose="02040502050405020303" pitchFamily="18" charset="0"/>
                <a:cs typeface="Georgia"/>
              </a:rPr>
              <a:t> and reward </a:t>
            </a:r>
            <a:r>
              <a:rPr lang="en-US" sz="1814" i="1" dirty="0">
                <a:solidFill>
                  <a:srgbClr val="004B89"/>
                </a:solidFill>
                <a:latin typeface="Georgia" panose="02040502050405020303" pitchFamily="18" charset="0"/>
                <a:cs typeface="Georgia"/>
              </a:rPr>
              <a:t>R</a:t>
            </a:r>
            <a:r>
              <a:rPr lang="en-US" sz="1814" dirty="0">
                <a:solidFill>
                  <a:prstClr val="black"/>
                </a:solidFill>
                <a:latin typeface="Georgia" panose="02040502050405020303" pitchFamily="18" charset="0"/>
                <a:cs typeface="Georgia"/>
              </a:rPr>
              <a:t>. </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We will typically assume that the set of states, actions, and rewards are finite. </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Since </a:t>
            </a:r>
            <a:r>
              <a:rPr lang="en-US" sz="1814" i="1" dirty="0">
                <a:solidFill>
                  <a:srgbClr val="004B89"/>
                </a:solidFill>
                <a:latin typeface="Georgia" panose="02040502050405020303" pitchFamily="18" charset="0"/>
                <a:cs typeface="Georgia"/>
              </a:rPr>
              <a:t>p</a:t>
            </a:r>
            <a:r>
              <a:rPr lang="en-US" sz="1814" dirty="0">
                <a:solidFill>
                  <a:prstClr val="black"/>
                </a:solidFill>
                <a:latin typeface="Georgia" panose="02040502050405020303" pitchFamily="18" charset="0"/>
                <a:cs typeface="Georgia"/>
              </a:rPr>
              <a:t> is a probability distribution, it must be non-negative and it's sum over all possible next states and rewards must equal one. </a:t>
            </a:r>
          </a:p>
        </p:txBody>
      </p:sp>
      <p:pic>
        <p:nvPicPr>
          <p:cNvPr id="5" name="Picture 4"/>
          <p:cNvPicPr>
            <a:picLocks noChangeAspect="1"/>
          </p:cNvPicPr>
          <p:nvPr/>
        </p:nvPicPr>
        <p:blipFill>
          <a:blip r:embed="rId2"/>
          <a:stretch>
            <a:fillRect/>
          </a:stretch>
        </p:blipFill>
        <p:spPr>
          <a:xfrm>
            <a:off x="5866847" y="4243164"/>
            <a:ext cx="4474546" cy="2277982"/>
          </a:xfrm>
          <a:prstGeom prst="rect">
            <a:avLst/>
          </a:prstGeom>
        </p:spPr>
      </p:pic>
      <p:pic>
        <p:nvPicPr>
          <p:cNvPr id="6" name="Picture 5"/>
          <p:cNvPicPr>
            <a:picLocks noChangeAspect="1"/>
          </p:cNvPicPr>
          <p:nvPr/>
        </p:nvPicPr>
        <p:blipFill>
          <a:blip r:embed="rId3"/>
          <a:stretch>
            <a:fillRect/>
          </a:stretch>
        </p:blipFill>
        <p:spPr>
          <a:xfrm>
            <a:off x="2094217" y="4604596"/>
            <a:ext cx="3500100" cy="810423"/>
          </a:xfrm>
          <a:prstGeom prst="rect">
            <a:avLst/>
          </a:prstGeom>
        </p:spPr>
      </p:pic>
      <p:sp>
        <p:nvSpPr>
          <p:cNvPr id="4" name="Rectangle 3">
            <a:extLst>
              <a:ext uri="{FF2B5EF4-FFF2-40B4-BE49-F238E27FC236}">
                <a16:creationId xmlns:a16="http://schemas.microsoft.com/office/drawing/2014/main" id="{9A14A5BE-7DC7-0F2D-A969-09BA86EA641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358D91B-1DFF-4450-BBEB-A91B80AFB160}"/>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3698603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0EB2D9-9AB2-0344-8985-3477B996FF4C}"/>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00D22E03-104D-A754-B402-D6BCFA7C98C8}"/>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E5C02C21-29BD-60F0-BFC6-27FFD0A005F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60A62C4B-B163-0F47-1368-417F634DD295}"/>
              </a:ext>
            </a:extLst>
          </p:cNvPr>
          <p:cNvPicPr>
            <a:picLocks noChangeAspect="1"/>
          </p:cNvPicPr>
          <p:nvPr/>
        </p:nvPicPr>
        <p:blipFill>
          <a:blip r:embed="rId3"/>
          <a:stretch>
            <a:fillRect/>
          </a:stretch>
        </p:blipFill>
        <p:spPr>
          <a:xfrm>
            <a:off x="2426723" y="819150"/>
            <a:ext cx="7810500" cy="5219700"/>
          </a:xfrm>
          <a:prstGeom prst="rect">
            <a:avLst/>
          </a:prstGeom>
        </p:spPr>
      </p:pic>
    </p:spTree>
    <p:extLst>
      <p:ext uri="{BB962C8B-B14F-4D97-AF65-F5344CB8AC3E}">
        <p14:creationId xmlns:p14="http://schemas.microsoft.com/office/powerpoint/2010/main" val="2809890473"/>
      </p:ext>
    </p:extLst>
  </p:cSld>
  <p:clrMapOvr>
    <a:masterClrMapping/>
  </p:clrMapOvr>
  <p:transition>
    <p:cut/>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AE7885-C65D-A8AD-9261-C6E308C5AEB9}"/>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4F78FF73-60DF-4999-07B6-C2F1080F8A5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8A421EB7-D678-0769-8A32-AB247BBD6B1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3D549CE9-E830-632B-221D-A406C6A783AC}"/>
              </a:ext>
            </a:extLst>
          </p:cNvPr>
          <p:cNvPicPr>
            <a:picLocks noChangeAspect="1"/>
          </p:cNvPicPr>
          <p:nvPr/>
        </p:nvPicPr>
        <p:blipFill>
          <a:blip r:embed="rId3"/>
          <a:stretch>
            <a:fillRect/>
          </a:stretch>
        </p:blipFill>
        <p:spPr>
          <a:xfrm>
            <a:off x="2895600" y="804862"/>
            <a:ext cx="6941574" cy="5691677"/>
          </a:xfrm>
          <a:prstGeom prst="rect">
            <a:avLst/>
          </a:prstGeom>
        </p:spPr>
      </p:pic>
    </p:spTree>
    <p:extLst>
      <p:ext uri="{BB962C8B-B14F-4D97-AF65-F5344CB8AC3E}">
        <p14:creationId xmlns:p14="http://schemas.microsoft.com/office/powerpoint/2010/main" val="3643921261"/>
      </p:ext>
    </p:extLst>
  </p:cSld>
  <p:clrMapOvr>
    <a:masterClrMapping/>
  </p:clrMapOvr>
  <p:transition>
    <p:cut/>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34389" y="268495"/>
            <a:ext cx="8723221" cy="1143000"/>
          </a:xfrm>
        </p:spPr>
        <p:txBody>
          <a:bodyPr>
            <a:normAutofit/>
          </a:bodyPr>
          <a:lstStyle/>
          <a:p>
            <a:pPr algn="ctr"/>
            <a:r>
              <a:rPr lang="en-US" sz="3264" spc="-244" dirty="0">
                <a:solidFill>
                  <a:srgbClr val="3333B2"/>
                </a:solidFill>
                <a:latin typeface="Georgia" panose="02040502050405020303" pitchFamily="18" charset="0"/>
              </a:rPr>
              <a:t>Markov Property</a:t>
            </a:r>
            <a:endParaRPr lang="en-US" sz="3264" dirty="0"/>
          </a:p>
        </p:txBody>
      </p:sp>
      <p:sp>
        <p:nvSpPr>
          <p:cNvPr id="3" name="Content Placeholder 2"/>
          <p:cNvSpPr>
            <a:spLocks noGrp="1"/>
          </p:cNvSpPr>
          <p:nvPr>
            <p:ph idx="1"/>
          </p:nvPr>
        </p:nvSpPr>
        <p:spPr>
          <a:xfrm>
            <a:off x="1433525" y="1278427"/>
            <a:ext cx="9127229" cy="5472579"/>
          </a:xfrm>
        </p:spPr>
        <p:txBody>
          <a:bodyPr/>
          <a:lstStyle/>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Note that future state and reward only depends on the current state and action. </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This is called the </a:t>
            </a:r>
            <a:r>
              <a:rPr lang="en-US" sz="1814" i="1" dirty="0">
                <a:solidFill>
                  <a:srgbClr val="004B89"/>
                </a:solidFill>
                <a:latin typeface="Georgia" panose="02040502050405020303" pitchFamily="18" charset="0"/>
                <a:cs typeface="Georgia"/>
              </a:rPr>
              <a:t>Markov property</a:t>
            </a:r>
            <a:r>
              <a:rPr lang="en-US" sz="1814" dirty="0">
                <a:solidFill>
                  <a:prstClr val="black"/>
                </a:solidFill>
                <a:latin typeface="Georgia" panose="02040502050405020303" pitchFamily="18" charset="0"/>
                <a:cs typeface="Georgia"/>
              </a:rPr>
              <a:t>. </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It means that </a:t>
            </a:r>
            <a:r>
              <a:rPr lang="en-US" sz="1814" i="1" dirty="0">
                <a:solidFill>
                  <a:srgbClr val="004B89"/>
                </a:solidFill>
                <a:latin typeface="Georgia" panose="02040502050405020303" pitchFamily="18" charset="0"/>
                <a:cs typeface="Georgia"/>
              </a:rPr>
              <a:t>the present state is sufficient </a:t>
            </a:r>
            <a:r>
              <a:rPr lang="en-US" sz="1814" dirty="0">
                <a:solidFill>
                  <a:prstClr val="black"/>
                </a:solidFill>
                <a:latin typeface="Georgia" panose="02040502050405020303" pitchFamily="18" charset="0"/>
                <a:cs typeface="Georgia"/>
              </a:rPr>
              <a:t>and remembering earlier states would not improve predictions about the future.</a:t>
            </a:r>
            <a:endParaRPr lang="en-US" dirty="0">
              <a:latin typeface="Georgia" panose="02040502050405020303" pitchFamily="18" charset="0"/>
            </a:endParaRPr>
          </a:p>
        </p:txBody>
      </p:sp>
      <p:sp>
        <p:nvSpPr>
          <p:cNvPr id="5" name="Rectangle 4">
            <a:extLst>
              <a:ext uri="{FF2B5EF4-FFF2-40B4-BE49-F238E27FC236}">
                <a16:creationId xmlns:a16="http://schemas.microsoft.com/office/drawing/2014/main" id="{C926879B-8F45-6FE6-C0F5-E070B473A4C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8658A59B-50B1-D5BF-47CF-729AD82318C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6021343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60479D-599F-2E49-49E5-C19B5CA62AD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8269FC1-F39C-2264-03AD-F37083F71741}"/>
              </a:ext>
            </a:extLst>
          </p:cNvPr>
          <p:cNvSpPr>
            <a:spLocks noGrp="1"/>
          </p:cNvSpPr>
          <p:nvPr>
            <p:ph type="title"/>
          </p:nvPr>
        </p:nvSpPr>
        <p:spPr>
          <a:xfrm>
            <a:off x="1734389" y="268495"/>
            <a:ext cx="8723221" cy="1143000"/>
          </a:xfrm>
        </p:spPr>
        <p:txBody>
          <a:bodyPr>
            <a:normAutofit/>
          </a:bodyPr>
          <a:lstStyle/>
          <a:p>
            <a:pPr algn="ctr"/>
            <a:r>
              <a:rPr lang="en-US" sz="3264" spc="-244" dirty="0">
                <a:solidFill>
                  <a:srgbClr val="3333B2"/>
                </a:solidFill>
                <a:latin typeface="Georgia" panose="02040502050405020303" pitchFamily="18" charset="0"/>
              </a:rPr>
              <a:t>Markov Property</a:t>
            </a:r>
            <a:endParaRPr lang="en-US" sz="3264" dirty="0"/>
          </a:p>
        </p:txBody>
      </p:sp>
      <p:pic>
        <p:nvPicPr>
          <p:cNvPr id="4" name="Picture 3">
            <a:extLst>
              <a:ext uri="{FF2B5EF4-FFF2-40B4-BE49-F238E27FC236}">
                <a16:creationId xmlns:a16="http://schemas.microsoft.com/office/drawing/2014/main" id="{E7930869-2F75-E12C-CABE-2CBC6D0DD161}"/>
              </a:ext>
            </a:extLst>
          </p:cNvPr>
          <p:cNvPicPr>
            <a:picLocks noChangeAspect="1"/>
          </p:cNvPicPr>
          <p:nvPr/>
        </p:nvPicPr>
        <p:blipFill>
          <a:blip r:embed="rId2"/>
          <a:stretch>
            <a:fillRect/>
          </a:stretch>
        </p:blipFill>
        <p:spPr>
          <a:xfrm>
            <a:off x="2068033" y="2045026"/>
            <a:ext cx="7820480" cy="3102822"/>
          </a:xfrm>
          <a:prstGeom prst="rect">
            <a:avLst/>
          </a:prstGeom>
        </p:spPr>
      </p:pic>
      <p:sp>
        <p:nvSpPr>
          <p:cNvPr id="5" name="Rectangle 4">
            <a:extLst>
              <a:ext uri="{FF2B5EF4-FFF2-40B4-BE49-F238E27FC236}">
                <a16:creationId xmlns:a16="http://schemas.microsoft.com/office/drawing/2014/main" id="{125397FB-40A7-9C5A-2C74-F70BA62C92C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2A4D7CE8-2292-4251-45D5-16D5D536CA1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72616251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110706" y="833495"/>
            <a:ext cx="5540403" cy="481214"/>
          </a:xfrm>
          <a:prstGeom prst="rect">
            <a:avLst/>
          </a:prstGeom>
        </p:spPr>
        <p:txBody>
          <a:bodyPr vert="horz" wrap="square" lIns="0" tIns="28821" rIns="0" bIns="0" rtlCol="0" anchor="ctr">
            <a:spAutoFit/>
          </a:bodyPr>
          <a:lstStyle/>
          <a:p>
            <a:pPr marL="21349">
              <a:spcBef>
                <a:spcPts val="227"/>
              </a:spcBef>
            </a:pPr>
            <a:r>
              <a:rPr lang="en-US" sz="3264" spc="-244" dirty="0">
                <a:solidFill>
                  <a:srgbClr val="3333B2"/>
                </a:solidFill>
                <a:latin typeface="Georgia" panose="02040502050405020303" pitchFamily="18" charset="0"/>
              </a:rPr>
              <a:t>Example of MDP: C</a:t>
            </a:r>
            <a:r>
              <a:rPr sz="3264" spc="-244" dirty="0">
                <a:solidFill>
                  <a:srgbClr val="3333B2"/>
                </a:solidFill>
                <a:latin typeface="Georgia" panose="02040502050405020303" pitchFamily="18" charset="0"/>
              </a:rPr>
              <a:t>leaning </a:t>
            </a:r>
            <a:r>
              <a:rPr lang="en-US" sz="3264" spc="-244" dirty="0">
                <a:solidFill>
                  <a:srgbClr val="3333B2"/>
                </a:solidFill>
                <a:latin typeface="Georgia" panose="02040502050405020303" pitchFamily="18" charset="0"/>
              </a:rPr>
              <a:t>R</a:t>
            </a:r>
            <a:r>
              <a:rPr sz="3264" spc="-244" dirty="0">
                <a:solidFill>
                  <a:srgbClr val="3333B2"/>
                </a:solidFill>
                <a:latin typeface="Georgia" panose="02040502050405020303" pitchFamily="18" charset="0"/>
              </a:rPr>
              <a:t>obot</a:t>
            </a:r>
          </a:p>
        </p:txBody>
      </p:sp>
      <p:sp>
        <p:nvSpPr>
          <p:cNvPr id="3" name="object 3"/>
          <p:cNvSpPr txBox="1"/>
          <p:nvPr/>
        </p:nvSpPr>
        <p:spPr>
          <a:xfrm>
            <a:off x="1852342" y="1607408"/>
            <a:ext cx="8423381" cy="3961691"/>
          </a:xfrm>
          <a:prstGeom prst="rect">
            <a:avLst/>
          </a:prstGeom>
        </p:spPr>
        <p:txBody>
          <a:bodyPr vert="horz" wrap="square" lIns="0" tIns="92866" rIns="0" bIns="0" rtlCol="0">
            <a:spAutoFit/>
          </a:bodyPr>
          <a:lstStyle/>
          <a:p>
            <a:pPr marL="480667" indent="-310942">
              <a:spcBef>
                <a:spcPts val="730"/>
              </a:spcBef>
              <a:buClr>
                <a:srgbClr val="3333B2"/>
              </a:buClr>
              <a:buFont typeface="Arial" panose="020B0604020202020204" pitchFamily="34" charset="0"/>
              <a:buChar char="•"/>
              <a:tabLst>
                <a:tab pos="468612" algn="l"/>
              </a:tabLst>
            </a:pPr>
            <a:r>
              <a:rPr sz="1849" spc="-75" dirty="0">
                <a:latin typeface="Georgia" panose="02040502050405020303" pitchFamily="18" charset="0"/>
                <a:cs typeface="Tahoma"/>
              </a:rPr>
              <a:t>Consider</a:t>
            </a:r>
            <a:r>
              <a:rPr sz="1849" spc="17" dirty="0">
                <a:latin typeface="Georgia" panose="02040502050405020303" pitchFamily="18" charset="0"/>
                <a:cs typeface="Tahoma"/>
              </a:rPr>
              <a:t> </a:t>
            </a:r>
            <a:r>
              <a:rPr sz="1849" spc="-92" dirty="0">
                <a:latin typeface="Georgia" panose="02040502050405020303" pitchFamily="18" charset="0"/>
                <a:cs typeface="Tahoma"/>
              </a:rPr>
              <a:t>a</a:t>
            </a:r>
            <a:r>
              <a:rPr sz="1849" spc="34" dirty="0">
                <a:latin typeface="Georgia" panose="02040502050405020303" pitchFamily="18" charset="0"/>
                <a:cs typeface="Tahoma"/>
              </a:rPr>
              <a:t> </a:t>
            </a:r>
            <a:r>
              <a:rPr sz="1849" spc="-42" dirty="0">
                <a:latin typeface="Georgia" panose="02040502050405020303" pitchFamily="18" charset="0"/>
                <a:cs typeface="Tahoma"/>
              </a:rPr>
              <a:t>robot</a:t>
            </a:r>
            <a:r>
              <a:rPr sz="1849" spc="25" dirty="0">
                <a:latin typeface="Georgia" panose="02040502050405020303" pitchFamily="18" charset="0"/>
                <a:cs typeface="Tahoma"/>
              </a:rPr>
              <a:t> </a:t>
            </a:r>
            <a:r>
              <a:rPr sz="1849" spc="-25" dirty="0">
                <a:latin typeface="Georgia" panose="02040502050405020303" pitchFamily="18" charset="0"/>
                <a:cs typeface="Tahoma"/>
              </a:rPr>
              <a:t>that</a:t>
            </a:r>
            <a:r>
              <a:rPr sz="1849" spc="25" dirty="0">
                <a:latin typeface="Georgia" panose="02040502050405020303" pitchFamily="18" charset="0"/>
                <a:cs typeface="Tahoma"/>
              </a:rPr>
              <a:t> </a:t>
            </a:r>
            <a:r>
              <a:rPr sz="1849" spc="-84" dirty="0">
                <a:latin typeface="Georgia" panose="02040502050405020303" pitchFamily="18" charset="0"/>
                <a:cs typeface="Tahoma"/>
              </a:rPr>
              <a:t>cleans</a:t>
            </a:r>
            <a:r>
              <a:rPr sz="1849" spc="25" dirty="0">
                <a:latin typeface="Georgia" panose="02040502050405020303" pitchFamily="18" charset="0"/>
                <a:cs typeface="Tahoma"/>
              </a:rPr>
              <a:t> </a:t>
            </a:r>
            <a:r>
              <a:rPr sz="1849" spc="-84" dirty="0">
                <a:latin typeface="Georgia" panose="02040502050405020303" pitchFamily="18" charset="0"/>
                <a:cs typeface="Tahoma"/>
              </a:rPr>
              <a:t>soda</a:t>
            </a:r>
            <a:r>
              <a:rPr sz="1849" spc="34" dirty="0">
                <a:latin typeface="Georgia" panose="02040502050405020303" pitchFamily="18" charset="0"/>
                <a:cs typeface="Tahoma"/>
              </a:rPr>
              <a:t> </a:t>
            </a:r>
            <a:r>
              <a:rPr sz="1849" spc="-92" dirty="0">
                <a:latin typeface="Georgia" panose="02040502050405020303" pitchFamily="18" charset="0"/>
                <a:cs typeface="Tahoma"/>
              </a:rPr>
              <a:t>cans</a:t>
            </a:r>
            <a:endParaRPr lang="en-US" sz="1849" spc="-92" dirty="0">
              <a:latin typeface="Georgia" panose="02040502050405020303" pitchFamily="18" charset="0"/>
              <a:cs typeface="Tahoma"/>
            </a:endParaRPr>
          </a:p>
          <a:p>
            <a:pPr marL="480667" indent="-310942">
              <a:spcBef>
                <a:spcPts val="730"/>
              </a:spcBef>
              <a:buClr>
                <a:srgbClr val="3333B2"/>
              </a:buClr>
              <a:buFont typeface="Arial" panose="020B0604020202020204" pitchFamily="34" charset="0"/>
              <a:buChar char="•"/>
              <a:tabLst>
                <a:tab pos="468612" algn="l"/>
              </a:tabLst>
            </a:pPr>
            <a:endParaRPr sz="1849" dirty="0">
              <a:latin typeface="Georgia" panose="02040502050405020303" pitchFamily="18" charset="0"/>
              <a:cs typeface="Tahoma"/>
            </a:endParaRPr>
          </a:p>
          <a:p>
            <a:pPr marL="480667" indent="-310942">
              <a:spcBef>
                <a:spcPts val="561"/>
              </a:spcBef>
              <a:buClr>
                <a:srgbClr val="3333B2"/>
              </a:buClr>
              <a:buFont typeface="Arial" panose="020B0604020202020204" pitchFamily="34" charset="0"/>
              <a:buChar char="•"/>
              <a:tabLst>
                <a:tab pos="468612" algn="l"/>
              </a:tabLst>
            </a:pPr>
            <a:r>
              <a:rPr sz="1849" spc="-34" dirty="0">
                <a:latin typeface="Georgia" panose="02040502050405020303" pitchFamily="18" charset="0"/>
                <a:cs typeface="Tahoma"/>
              </a:rPr>
              <a:t>Two</a:t>
            </a:r>
            <a:r>
              <a:rPr sz="1849" spc="34" dirty="0">
                <a:latin typeface="Georgia" panose="02040502050405020303" pitchFamily="18" charset="0"/>
                <a:cs typeface="Tahoma"/>
              </a:rPr>
              <a:t> </a:t>
            </a:r>
            <a:r>
              <a:rPr sz="1849" spc="-84" dirty="0">
                <a:latin typeface="Georgia" panose="02040502050405020303" pitchFamily="18" charset="0"/>
                <a:cs typeface="Tahoma"/>
              </a:rPr>
              <a:t>states:</a:t>
            </a:r>
            <a:r>
              <a:rPr sz="1849" spc="252" dirty="0">
                <a:latin typeface="Georgia" panose="02040502050405020303" pitchFamily="18" charset="0"/>
                <a:cs typeface="Tahoma"/>
              </a:rPr>
              <a:t> </a:t>
            </a:r>
            <a:r>
              <a:rPr sz="1849" i="1" spc="-67" dirty="0">
                <a:solidFill>
                  <a:srgbClr val="004B89"/>
                </a:solidFill>
                <a:latin typeface="Georgia" panose="02040502050405020303" pitchFamily="18" charset="0"/>
                <a:cs typeface="Tahoma"/>
              </a:rPr>
              <a:t>high</a:t>
            </a:r>
            <a:r>
              <a:rPr sz="1849" spc="42" dirty="0">
                <a:solidFill>
                  <a:srgbClr val="FF0000"/>
                </a:solidFill>
                <a:latin typeface="Georgia" panose="02040502050405020303" pitchFamily="18" charset="0"/>
                <a:cs typeface="Tahoma"/>
              </a:rPr>
              <a:t> </a:t>
            </a:r>
            <a:r>
              <a:rPr sz="1849" spc="-59" dirty="0">
                <a:latin typeface="Georgia" panose="02040502050405020303" pitchFamily="18" charset="0"/>
                <a:cs typeface="Tahoma"/>
              </a:rPr>
              <a:t>battery</a:t>
            </a:r>
            <a:r>
              <a:rPr sz="1849" spc="42" dirty="0">
                <a:latin typeface="Georgia" panose="02040502050405020303" pitchFamily="18" charset="0"/>
                <a:cs typeface="Tahoma"/>
              </a:rPr>
              <a:t> </a:t>
            </a:r>
            <a:r>
              <a:rPr sz="1849" spc="-101" dirty="0">
                <a:latin typeface="Georgia" panose="02040502050405020303" pitchFamily="18" charset="0"/>
                <a:cs typeface="Tahoma"/>
              </a:rPr>
              <a:t>charge</a:t>
            </a:r>
            <a:r>
              <a:rPr sz="1849" spc="42" dirty="0">
                <a:latin typeface="Georgia" panose="02040502050405020303" pitchFamily="18" charset="0"/>
                <a:cs typeface="Tahoma"/>
              </a:rPr>
              <a:t> </a:t>
            </a:r>
            <a:r>
              <a:rPr sz="1849" spc="-101" dirty="0">
                <a:latin typeface="Georgia" panose="02040502050405020303" pitchFamily="18" charset="0"/>
                <a:cs typeface="Tahoma"/>
              </a:rPr>
              <a:t>or</a:t>
            </a:r>
            <a:r>
              <a:rPr sz="1849" spc="42" dirty="0">
                <a:latin typeface="Georgia" panose="02040502050405020303" pitchFamily="18" charset="0"/>
                <a:cs typeface="Tahoma"/>
              </a:rPr>
              <a:t> </a:t>
            </a:r>
            <a:r>
              <a:rPr sz="1849" i="1" spc="-67" dirty="0">
                <a:solidFill>
                  <a:srgbClr val="004B89"/>
                </a:solidFill>
                <a:latin typeface="Georgia" panose="02040502050405020303" pitchFamily="18" charset="0"/>
                <a:cs typeface="Tahoma"/>
              </a:rPr>
              <a:t>low</a:t>
            </a:r>
            <a:r>
              <a:rPr sz="1849" spc="34" dirty="0">
                <a:solidFill>
                  <a:srgbClr val="FF0000"/>
                </a:solidFill>
                <a:latin typeface="Georgia" panose="02040502050405020303" pitchFamily="18" charset="0"/>
                <a:cs typeface="Tahoma"/>
              </a:rPr>
              <a:t> </a:t>
            </a:r>
            <a:r>
              <a:rPr sz="1849" spc="-59" dirty="0">
                <a:latin typeface="Georgia" panose="02040502050405020303" pitchFamily="18" charset="0"/>
                <a:cs typeface="Tahoma"/>
              </a:rPr>
              <a:t>battery</a:t>
            </a:r>
            <a:r>
              <a:rPr sz="1849" spc="42" dirty="0">
                <a:latin typeface="Georgia" panose="02040502050405020303" pitchFamily="18" charset="0"/>
                <a:cs typeface="Tahoma"/>
              </a:rPr>
              <a:t> </a:t>
            </a:r>
            <a:r>
              <a:rPr sz="1849" spc="-101" dirty="0">
                <a:latin typeface="Georgia" panose="02040502050405020303" pitchFamily="18" charset="0"/>
                <a:cs typeface="Tahoma"/>
              </a:rPr>
              <a:t>charge</a:t>
            </a:r>
            <a:endParaRPr sz="1849" dirty="0">
              <a:latin typeface="Georgia" panose="02040502050405020303" pitchFamily="18" charset="0"/>
              <a:cs typeface="Tahoma"/>
            </a:endParaRPr>
          </a:p>
          <a:p>
            <a:pPr marL="480667" indent="-310942">
              <a:spcBef>
                <a:spcPts val="555"/>
              </a:spcBef>
              <a:buClr>
                <a:srgbClr val="3333B2"/>
              </a:buClr>
              <a:buFont typeface="Arial" panose="020B0604020202020204" pitchFamily="34" charset="0"/>
              <a:buChar char="•"/>
              <a:tabLst>
                <a:tab pos="468612" algn="l"/>
              </a:tabLst>
            </a:pPr>
            <a:endParaRPr lang="en-US" sz="1849" spc="-42" dirty="0">
              <a:latin typeface="Georgia" panose="02040502050405020303" pitchFamily="18" charset="0"/>
              <a:cs typeface="Tahoma"/>
            </a:endParaRPr>
          </a:p>
          <a:p>
            <a:pPr marL="480667" indent="-310942">
              <a:spcBef>
                <a:spcPts val="555"/>
              </a:spcBef>
              <a:buClr>
                <a:srgbClr val="3333B2"/>
              </a:buClr>
              <a:buFont typeface="Arial" panose="020B0604020202020204" pitchFamily="34" charset="0"/>
              <a:buChar char="•"/>
              <a:tabLst>
                <a:tab pos="468612" algn="l"/>
              </a:tabLst>
            </a:pPr>
            <a:r>
              <a:rPr sz="1849" spc="-42" dirty="0">
                <a:latin typeface="Georgia" panose="02040502050405020303" pitchFamily="18" charset="0"/>
                <a:cs typeface="Tahoma"/>
              </a:rPr>
              <a:t>Actions:</a:t>
            </a:r>
            <a:r>
              <a:rPr sz="1849" spc="244" dirty="0">
                <a:latin typeface="Georgia" panose="02040502050405020303" pitchFamily="18" charset="0"/>
                <a:cs typeface="Tahoma"/>
              </a:rPr>
              <a:t> </a:t>
            </a:r>
            <a:r>
              <a:rPr sz="1849" spc="-17" dirty="0">
                <a:latin typeface="Georgia" panose="02040502050405020303" pitchFamily="18" charset="0"/>
                <a:cs typeface="Cambria"/>
              </a:rPr>
              <a:t>{</a:t>
            </a:r>
            <a:r>
              <a:rPr sz="1849" spc="-17" dirty="0">
                <a:latin typeface="Georgia" panose="02040502050405020303" pitchFamily="18" charset="0"/>
                <a:cs typeface="Tahoma"/>
              </a:rPr>
              <a:t>wait,</a:t>
            </a:r>
            <a:r>
              <a:rPr sz="1849" spc="42" dirty="0">
                <a:latin typeface="Georgia" panose="02040502050405020303" pitchFamily="18" charset="0"/>
                <a:cs typeface="Tahoma"/>
              </a:rPr>
              <a:t> </a:t>
            </a:r>
            <a:r>
              <a:rPr sz="1849" spc="-59" dirty="0">
                <a:latin typeface="Georgia" panose="02040502050405020303" pitchFamily="18" charset="0"/>
                <a:cs typeface="Tahoma"/>
              </a:rPr>
              <a:t>search</a:t>
            </a:r>
            <a:r>
              <a:rPr sz="1849" spc="-59" dirty="0">
                <a:latin typeface="Georgia" panose="02040502050405020303" pitchFamily="18" charset="0"/>
                <a:cs typeface="Cambria"/>
              </a:rPr>
              <a:t>}</a:t>
            </a:r>
            <a:r>
              <a:rPr sz="1849" spc="201" dirty="0">
                <a:latin typeface="Georgia" panose="02040502050405020303" pitchFamily="18" charset="0"/>
                <a:cs typeface="Cambria"/>
              </a:rPr>
              <a:t> </a:t>
            </a:r>
            <a:r>
              <a:rPr sz="1849" spc="-42" dirty="0">
                <a:latin typeface="Georgia" panose="02040502050405020303" pitchFamily="18" charset="0"/>
                <a:cs typeface="Tahoma"/>
              </a:rPr>
              <a:t>in</a:t>
            </a:r>
            <a:r>
              <a:rPr sz="1849" spc="42" dirty="0">
                <a:latin typeface="Georgia" panose="02040502050405020303" pitchFamily="18" charset="0"/>
                <a:cs typeface="Tahoma"/>
              </a:rPr>
              <a:t> </a:t>
            </a:r>
            <a:r>
              <a:rPr sz="1849" spc="-67" dirty="0">
                <a:latin typeface="Georgia" panose="02040502050405020303" pitchFamily="18" charset="0"/>
                <a:cs typeface="Tahoma"/>
              </a:rPr>
              <a:t>high,</a:t>
            </a:r>
            <a:r>
              <a:rPr sz="1849" spc="42" dirty="0">
                <a:latin typeface="Georgia" panose="02040502050405020303" pitchFamily="18" charset="0"/>
                <a:cs typeface="Tahoma"/>
              </a:rPr>
              <a:t> </a:t>
            </a:r>
            <a:r>
              <a:rPr sz="1849" spc="-17" dirty="0">
                <a:latin typeface="Georgia" panose="02040502050405020303" pitchFamily="18" charset="0"/>
                <a:cs typeface="Cambria"/>
              </a:rPr>
              <a:t>{</a:t>
            </a:r>
            <a:r>
              <a:rPr sz="1849" spc="-17" dirty="0">
                <a:latin typeface="Georgia" panose="02040502050405020303" pitchFamily="18" charset="0"/>
                <a:cs typeface="Tahoma"/>
              </a:rPr>
              <a:t>wait,</a:t>
            </a:r>
            <a:r>
              <a:rPr sz="1849" spc="42" dirty="0">
                <a:latin typeface="Georgia" panose="02040502050405020303" pitchFamily="18" charset="0"/>
                <a:cs typeface="Tahoma"/>
              </a:rPr>
              <a:t> </a:t>
            </a:r>
            <a:r>
              <a:rPr sz="1849" spc="-101" dirty="0">
                <a:latin typeface="Georgia" panose="02040502050405020303" pitchFamily="18" charset="0"/>
                <a:cs typeface="Tahoma"/>
              </a:rPr>
              <a:t>search,</a:t>
            </a:r>
            <a:r>
              <a:rPr sz="1849" spc="42" dirty="0">
                <a:latin typeface="Georgia" panose="02040502050405020303" pitchFamily="18" charset="0"/>
                <a:cs typeface="Tahoma"/>
              </a:rPr>
              <a:t> </a:t>
            </a:r>
            <a:r>
              <a:rPr sz="1849" spc="-67" dirty="0">
                <a:latin typeface="Georgia" panose="02040502050405020303" pitchFamily="18" charset="0"/>
                <a:cs typeface="Tahoma"/>
              </a:rPr>
              <a:t>recharge</a:t>
            </a:r>
            <a:r>
              <a:rPr sz="1849" spc="-67" dirty="0">
                <a:latin typeface="Georgia" panose="02040502050405020303" pitchFamily="18" charset="0"/>
                <a:cs typeface="Cambria"/>
              </a:rPr>
              <a:t>}</a:t>
            </a:r>
            <a:r>
              <a:rPr sz="1849" spc="210" dirty="0">
                <a:latin typeface="Georgia" panose="02040502050405020303" pitchFamily="18" charset="0"/>
                <a:cs typeface="Cambria"/>
              </a:rPr>
              <a:t> </a:t>
            </a:r>
            <a:r>
              <a:rPr sz="1849" spc="-42" dirty="0">
                <a:latin typeface="Georgia" panose="02040502050405020303" pitchFamily="18" charset="0"/>
                <a:cs typeface="Tahoma"/>
              </a:rPr>
              <a:t>in</a:t>
            </a:r>
            <a:r>
              <a:rPr sz="1849" spc="42" dirty="0">
                <a:latin typeface="Georgia" panose="02040502050405020303" pitchFamily="18" charset="0"/>
                <a:cs typeface="Tahoma"/>
              </a:rPr>
              <a:t> </a:t>
            </a:r>
            <a:r>
              <a:rPr sz="1849" spc="-84" dirty="0">
                <a:latin typeface="Georgia" panose="02040502050405020303" pitchFamily="18" charset="0"/>
                <a:cs typeface="Tahoma"/>
              </a:rPr>
              <a:t>low</a:t>
            </a:r>
            <a:endParaRPr lang="en-US" sz="1849" spc="-84" dirty="0">
              <a:latin typeface="Georgia" panose="02040502050405020303" pitchFamily="18" charset="0"/>
              <a:cs typeface="Tahoma"/>
            </a:endParaRPr>
          </a:p>
          <a:p>
            <a:pPr marL="480667" indent="-310942">
              <a:spcBef>
                <a:spcPts val="555"/>
              </a:spcBef>
              <a:buClr>
                <a:srgbClr val="3333B2"/>
              </a:buClr>
              <a:buFont typeface="Arial" panose="020B0604020202020204" pitchFamily="34" charset="0"/>
              <a:buChar char="•"/>
              <a:tabLst>
                <a:tab pos="468612" algn="l"/>
              </a:tabLst>
            </a:pPr>
            <a:endParaRPr sz="1849" dirty="0">
              <a:latin typeface="Georgia" panose="02040502050405020303" pitchFamily="18" charset="0"/>
              <a:cs typeface="Tahoma"/>
            </a:endParaRPr>
          </a:p>
          <a:p>
            <a:pPr marL="480667" indent="-310942">
              <a:spcBef>
                <a:spcPts val="294"/>
              </a:spcBef>
              <a:buClr>
                <a:srgbClr val="3333B2"/>
              </a:buClr>
              <a:buFont typeface="Arial" panose="020B0604020202020204" pitchFamily="34" charset="0"/>
              <a:buChar char="•"/>
              <a:tabLst>
                <a:tab pos="468612" algn="l"/>
              </a:tabLst>
            </a:pPr>
            <a:r>
              <a:rPr sz="1849" spc="-59" dirty="0">
                <a:latin typeface="Georgia" panose="02040502050405020303" pitchFamily="18" charset="0"/>
                <a:cs typeface="Tahoma"/>
              </a:rPr>
              <a:t>Dynamics</a:t>
            </a:r>
            <a:r>
              <a:rPr sz="1849" spc="8" dirty="0">
                <a:latin typeface="Georgia" panose="02040502050405020303" pitchFamily="18" charset="0"/>
                <a:cs typeface="Tahoma"/>
              </a:rPr>
              <a:t> </a:t>
            </a:r>
            <a:r>
              <a:rPr sz="1849" spc="-109" dirty="0">
                <a:latin typeface="Georgia" panose="02040502050405020303" pitchFamily="18" charset="0"/>
                <a:cs typeface="Tahoma"/>
              </a:rPr>
              <a:t>may</a:t>
            </a:r>
            <a:r>
              <a:rPr sz="1849" spc="17" dirty="0">
                <a:latin typeface="Georgia" panose="02040502050405020303" pitchFamily="18" charset="0"/>
                <a:cs typeface="Tahoma"/>
              </a:rPr>
              <a:t> </a:t>
            </a:r>
            <a:r>
              <a:rPr sz="1849" spc="-92" dirty="0">
                <a:latin typeface="Georgia" panose="02040502050405020303" pitchFamily="18" charset="0"/>
                <a:cs typeface="Tahoma"/>
              </a:rPr>
              <a:t>be</a:t>
            </a:r>
            <a:r>
              <a:rPr sz="1849" spc="25" dirty="0">
                <a:latin typeface="Georgia" panose="02040502050405020303" pitchFamily="18" charset="0"/>
                <a:cs typeface="Tahoma"/>
              </a:rPr>
              <a:t> </a:t>
            </a:r>
            <a:r>
              <a:rPr sz="1849" spc="-51" dirty="0">
                <a:latin typeface="Georgia" panose="02040502050405020303" pitchFamily="18" charset="0"/>
                <a:cs typeface="Tahoma"/>
              </a:rPr>
              <a:t>stochastic</a:t>
            </a:r>
            <a:endParaRPr sz="1849" dirty="0">
              <a:latin typeface="Georgia" panose="02040502050405020303" pitchFamily="18" charset="0"/>
              <a:cs typeface="Tahoma"/>
            </a:endParaRPr>
          </a:p>
          <a:p>
            <a:pPr marL="962088" lvl="1" indent="-310942">
              <a:lnSpc>
                <a:spcPts val="2018"/>
              </a:lnSpc>
              <a:spcBef>
                <a:spcPts val="294"/>
              </a:spcBef>
              <a:buClr>
                <a:srgbClr val="3333B2"/>
              </a:buClr>
              <a:buFont typeface="Arial" panose="020B0604020202020204" pitchFamily="34" charset="0"/>
              <a:buChar char="•"/>
              <a:tabLst>
                <a:tab pos="935088" algn="l"/>
              </a:tabLst>
            </a:pPr>
            <a:r>
              <a:rPr sz="1681" i="1" spc="-17" dirty="0">
                <a:latin typeface="Georgia" panose="02040502050405020303" pitchFamily="18" charset="0"/>
                <a:cs typeface="Arial"/>
              </a:rPr>
              <a:t>p</a:t>
            </a:r>
            <a:r>
              <a:rPr sz="1681" dirty="0">
                <a:latin typeface="Georgia" panose="02040502050405020303" pitchFamily="18" charset="0"/>
                <a:cs typeface="Tahoma"/>
              </a:rPr>
              <a:t>(</a:t>
            </a:r>
            <a:r>
              <a:rPr sz="1681" i="1" spc="-191" dirty="0">
                <a:latin typeface="Georgia" panose="02040502050405020303" pitchFamily="18" charset="0"/>
                <a:cs typeface="Arial"/>
              </a:rPr>
              <a:t>S</a:t>
            </a:r>
            <a:r>
              <a:rPr sz="1765" i="1" spc="37" baseline="-11904" dirty="0">
                <a:latin typeface="Georgia" panose="02040502050405020303" pitchFamily="18" charset="0"/>
                <a:cs typeface="Trebuchet MS"/>
              </a:rPr>
              <a:t>t</a:t>
            </a:r>
            <a:r>
              <a:rPr sz="1765" spc="63" baseline="-11904" dirty="0">
                <a:latin typeface="Georgia" panose="02040502050405020303" pitchFamily="18" charset="0"/>
                <a:cs typeface="Tahoma"/>
              </a:rPr>
              <a:t>+1</a:t>
            </a:r>
            <a:r>
              <a:rPr sz="1765" spc="264" baseline="-11904" dirty="0">
                <a:latin typeface="Georgia" panose="02040502050405020303" pitchFamily="18" charset="0"/>
                <a:cs typeface="Tahoma"/>
              </a:rPr>
              <a:t> </a:t>
            </a:r>
            <a:r>
              <a:rPr sz="1681" spc="75" dirty="0">
                <a:latin typeface="Georgia" panose="02040502050405020303" pitchFamily="18" charset="0"/>
                <a:cs typeface="Tahoma"/>
              </a:rPr>
              <a:t>=</a:t>
            </a:r>
            <a:r>
              <a:rPr sz="1681" spc="-59" dirty="0">
                <a:latin typeface="Georgia" panose="02040502050405020303" pitchFamily="18" charset="0"/>
                <a:cs typeface="Tahoma"/>
              </a:rPr>
              <a:t> </a:t>
            </a:r>
            <a:r>
              <a:rPr sz="1849" i="1" spc="-67" dirty="0">
                <a:solidFill>
                  <a:srgbClr val="004B89"/>
                </a:solidFill>
                <a:latin typeface="Georgia" panose="02040502050405020303" pitchFamily="18" charset="0"/>
                <a:cs typeface="Tahoma"/>
              </a:rPr>
              <a:t>high</a:t>
            </a:r>
            <a:r>
              <a:rPr sz="1681" spc="25" dirty="0">
                <a:solidFill>
                  <a:srgbClr val="FF0000"/>
                </a:solidFill>
                <a:latin typeface="Georgia" panose="02040502050405020303" pitchFamily="18" charset="0"/>
                <a:cs typeface="Tahoma"/>
              </a:rPr>
              <a:t> </a:t>
            </a:r>
            <a:r>
              <a:rPr sz="1681" spc="-75" dirty="0">
                <a:latin typeface="Georgia" panose="02040502050405020303" pitchFamily="18" charset="0"/>
                <a:cs typeface="Cambria"/>
              </a:rPr>
              <a:t>|</a:t>
            </a:r>
            <a:r>
              <a:rPr sz="1681" dirty="0">
                <a:latin typeface="Georgia" panose="02040502050405020303" pitchFamily="18" charset="0"/>
                <a:cs typeface="Cambria"/>
              </a:rPr>
              <a:t> </a:t>
            </a:r>
            <a:r>
              <a:rPr sz="1681" spc="-185" dirty="0">
                <a:latin typeface="Georgia" panose="02040502050405020303" pitchFamily="18" charset="0"/>
                <a:cs typeface="Cambria"/>
              </a:rPr>
              <a:t> </a:t>
            </a:r>
            <a:r>
              <a:rPr sz="1681" i="1" spc="-191" dirty="0">
                <a:latin typeface="Georgia" panose="02040502050405020303" pitchFamily="18" charset="0"/>
                <a:cs typeface="Arial"/>
              </a:rPr>
              <a:t>S</a:t>
            </a:r>
            <a:r>
              <a:rPr sz="1765" i="1" spc="-74" baseline="-11904" dirty="0">
                <a:latin typeface="Georgia" panose="02040502050405020303" pitchFamily="18" charset="0"/>
                <a:cs typeface="Trebuchet MS"/>
              </a:rPr>
              <a:t>t</a:t>
            </a:r>
            <a:r>
              <a:rPr sz="1765" i="1" baseline="-11904" dirty="0">
                <a:latin typeface="Georgia" panose="02040502050405020303" pitchFamily="18" charset="0"/>
                <a:cs typeface="Trebuchet MS"/>
              </a:rPr>
              <a:t> </a:t>
            </a:r>
            <a:r>
              <a:rPr sz="1765" i="1" spc="-126" baseline="-11904" dirty="0">
                <a:latin typeface="Georgia" panose="02040502050405020303" pitchFamily="18" charset="0"/>
                <a:cs typeface="Trebuchet MS"/>
              </a:rPr>
              <a:t> </a:t>
            </a:r>
            <a:r>
              <a:rPr sz="1681" spc="75" dirty="0">
                <a:latin typeface="Georgia" panose="02040502050405020303" pitchFamily="18" charset="0"/>
                <a:cs typeface="Tahoma"/>
              </a:rPr>
              <a:t>=</a:t>
            </a:r>
            <a:r>
              <a:rPr sz="1681" spc="-59" dirty="0">
                <a:latin typeface="Georgia" panose="02040502050405020303" pitchFamily="18" charset="0"/>
                <a:cs typeface="Tahoma"/>
              </a:rPr>
              <a:t> </a:t>
            </a:r>
            <a:r>
              <a:rPr sz="1849" i="1" spc="-67" dirty="0">
                <a:solidFill>
                  <a:srgbClr val="004B89"/>
                </a:solidFill>
                <a:latin typeface="Georgia" panose="02040502050405020303" pitchFamily="18" charset="0"/>
                <a:cs typeface="Tahoma"/>
              </a:rPr>
              <a:t>high</a:t>
            </a:r>
            <a:r>
              <a:rPr sz="1681" i="1" spc="-151" dirty="0">
                <a:latin typeface="Georgia" panose="02040502050405020303" pitchFamily="18" charset="0"/>
                <a:cs typeface="Verdana"/>
              </a:rPr>
              <a:t>,</a:t>
            </a:r>
            <a:r>
              <a:rPr sz="1681" i="1" spc="-311" dirty="0">
                <a:latin typeface="Georgia" panose="02040502050405020303" pitchFamily="18" charset="0"/>
                <a:cs typeface="Verdana"/>
              </a:rPr>
              <a:t> </a:t>
            </a:r>
            <a:r>
              <a:rPr sz="1681" i="1" spc="-8" dirty="0">
                <a:latin typeface="Georgia" panose="02040502050405020303" pitchFamily="18" charset="0"/>
                <a:cs typeface="Arial"/>
              </a:rPr>
              <a:t>A</a:t>
            </a:r>
            <a:r>
              <a:rPr sz="1765" i="1" spc="-74" baseline="-11904" dirty="0">
                <a:latin typeface="Georgia" panose="02040502050405020303" pitchFamily="18" charset="0"/>
                <a:cs typeface="Trebuchet MS"/>
              </a:rPr>
              <a:t>t</a:t>
            </a:r>
            <a:r>
              <a:rPr sz="1765" i="1" baseline="-11904" dirty="0">
                <a:latin typeface="Georgia" panose="02040502050405020303" pitchFamily="18" charset="0"/>
                <a:cs typeface="Trebuchet MS"/>
              </a:rPr>
              <a:t> </a:t>
            </a:r>
            <a:r>
              <a:rPr sz="1765" i="1" spc="-126" baseline="-11904" dirty="0">
                <a:latin typeface="Georgia" panose="02040502050405020303" pitchFamily="18" charset="0"/>
                <a:cs typeface="Trebuchet MS"/>
              </a:rPr>
              <a:t> </a:t>
            </a:r>
            <a:r>
              <a:rPr sz="1681" spc="75" dirty="0">
                <a:latin typeface="Georgia" panose="02040502050405020303" pitchFamily="18" charset="0"/>
                <a:cs typeface="Tahoma"/>
              </a:rPr>
              <a:t>=</a:t>
            </a:r>
            <a:r>
              <a:rPr sz="1681" spc="-59" dirty="0">
                <a:latin typeface="Georgia" panose="02040502050405020303" pitchFamily="18" charset="0"/>
                <a:cs typeface="Tahoma"/>
              </a:rPr>
              <a:t> </a:t>
            </a:r>
            <a:r>
              <a:rPr sz="1849" i="1" spc="-67" dirty="0">
                <a:solidFill>
                  <a:srgbClr val="004B89"/>
                </a:solidFill>
                <a:latin typeface="Georgia" panose="02040502050405020303" pitchFamily="18" charset="0"/>
                <a:cs typeface="Tahoma"/>
              </a:rPr>
              <a:t>search</a:t>
            </a:r>
            <a:r>
              <a:rPr sz="1681" dirty="0">
                <a:latin typeface="Georgia" panose="02040502050405020303" pitchFamily="18" charset="0"/>
                <a:cs typeface="Tahoma"/>
              </a:rPr>
              <a:t>)</a:t>
            </a:r>
            <a:r>
              <a:rPr sz="1681" spc="-59" dirty="0">
                <a:latin typeface="Georgia" panose="02040502050405020303" pitchFamily="18" charset="0"/>
                <a:cs typeface="Tahoma"/>
              </a:rPr>
              <a:t> </a:t>
            </a:r>
            <a:r>
              <a:rPr sz="1681" spc="75" dirty="0">
                <a:latin typeface="Georgia" panose="02040502050405020303" pitchFamily="18" charset="0"/>
                <a:cs typeface="Tahoma"/>
              </a:rPr>
              <a:t>=</a:t>
            </a:r>
            <a:r>
              <a:rPr sz="1681" spc="-67" dirty="0">
                <a:latin typeface="Georgia" panose="02040502050405020303" pitchFamily="18" charset="0"/>
                <a:cs typeface="Tahoma"/>
              </a:rPr>
              <a:t> </a:t>
            </a:r>
            <a:r>
              <a:rPr sz="1681" i="1" spc="17" dirty="0">
                <a:latin typeface="Georgia" panose="02040502050405020303" pitchFamily="18" charset="0"/>
                <a:cs typeface="Verdana"/>
              </a:rPr>
              <a:t>α</a:t>
            </a:r>
            <a:endParaRPr sz="1681" dirty="0">
              <a:latin typeface="Georgia" panose="02040502050405020303" pitchFamily="18" charset="0"/>
              <a:cs typeface="Verdana"/>
            </a:endParaRPr>
          </a:p>
          <a:p>
            <a:pPr marL="962088" lvl="1" indent="-310942">
              <a:lnSpc>
                <a:spcPts val="2018"/>
              </a:lnSpc>
              <a:buClr>
                <a:srgbClr val="3333B2"/>
              </a:buClr>
              <a:buFont typeface="Arial" panose="020B0604020202020204" pitchFamily="34" charset="0"/>
              <a:buChar char="•"/>
              <a:tabLst>
                <a:tab pos="935088" algn="l"/>
              </a:tabLst>
            </a:pPr>
            <a:r>
              <a:rPr sz="1681" i="1" spc="-17" dirty="0">
                <a:latin typeface="Georgia" panose="02040502050405020303" pitchFamily="18" charset="0"/>
                <a:cs typeface="Arial"/>
              </a:rPr>
              <a:t>p</a:t>
            </a:r>
            <a:r>
              <a:rPr sz="1681" dirty="0">
                <a:latin typeface="Georgia" panose="02040502050405020303" pitchFamily="18" charset="0"/>
                <a:cs typeface="Tahoma"/>
              </a:rPr>
              <a:t>(</a:t>
            </a:r>
            <a:r>
              <a:rPr sz="1681" i="1" spc="-191" dirty="0">
                <a:latin typeface="Georgia" panose="02040502050405020303" pitchFamily="18" charset="0"/>
                <a:cs typeface="Arial"/>
              </a:rPr>
              <a:t>S</a:t>
            </a:r>
            <a:r>
              <a:rPr sz="1765" i="1" spc="37" baseline="-11904" dirty="0">
                <a:latin typeface="Georgia" panose="02040502050405020303" pitchFamily="18" charset="0"/>
                <a:cs typeface="Trebuchet MS"/>
              </a:rPr>
              <a:t>t</a:t>
            </a:r>
            <a:r>
              <a:rPr sz="1765" spc="63" baseline="-11904" dirty="0">
                <a:latin typeface="Georgia" panose="02040502050405020303" pitchFamily="18" charset="0"/>
                <a:cs typeface="Tahoma"/>
              </a:rPr>
              <a:t>+1</a:t>
            </a:r>
            <a:r>
              <a:rPr sz="1765" spc="264" baseline="-11904" dirty="0">
                <a:latin typeface="Georgia" panose="02040502050405020303" pitchFamily="18" charset="0"/>
                <a:cs typeface="Tahoma"/>
              </a:rPr>
              <a:t> </a:t>
            </a:r>
            <a:r>
              <a:rPr sz="1681" spc="75" dirty="0">
                <a:latin typeface="Georgia" panose="02040502050405020303" pitchFamily="18" charset="0"/>
                <a:cs typeface="Tahoma"/>
              </a:rPr>
              <a:t>=</a:t>
            </a:r>
            <a:r>
              <a:rPr sz="1681" spc="-59" dirty="0">
                <a:latin typeface="Georgia" panose="02040502050405020303" pitchFamily="18" charset="0"/>
                <a:cs typeface="Tahoma"/>
              </a:rPr>
              <a:t> </a:t>
            </a:r>
            <a:r>
              <a:rPr sz="1849" i="1" spc="-67" dirty="0">
                <a:solidFill>
                  <a:srgbClr val="004B89"/>
                </a:solidFill>
                <a:latin typeface="Georgia" panose="02040502050405020303" pitchFamily="18" charset="0"/>
                <a:cs typeface="Tahoma"/>
              </a:rPr>
              <a:t>low</a:t>
            </a:r>
            <a:r>
              <a:rPr sz="1681" spc="25" dirty="0">
                <a:solidFill>
                  <a:srgbClr val="FF0000"/>
                </a:solidFill>
                <a:latin typeface="Georgia" panose="02040502050405020303" pitchFamily="18" charset="0"/>
                <a:cs typeface="Tahoma"/>
              </a:rPr>
              <a:t> </a:t>
            </a:r>
            <a:r>
              <a:rPr sz="1681" spc="-75" dirty="0">
                <a:latin typeface="Georgia" panose="02040502050405020303" pitchFamily="18" charset="0"/>
                <a:cs typeface="Cambria"/>
              </a:rPr>
              <a:t>|</a:t>
            </a:r>
            <a:r>
              <a:rPr sz="1681" dirty="0">
                <a:latin typeface="Georgia" panose="02040502050405020303" pitchFamily="18" charset="0"/>
                <a:cs typeface="Cambria"/>
              </a:rPr>
              <a:t> </a:t>
            </a:r>
            <a:r>
              <a:rPr sz="1681" spc="-185" dirty="0">
                <a:latin typeface="Georgia" panose="02040502050405020303" pitchFamily="18" charset="0"/>
                <a:cs typeface="Cambria"/>
              </a:rPr>
              <a:t> </a:t>
            </a:r>
            <a:r>
              <a:rPr sz="1681" i="1" spc="-191" dirty="0">
                <a:latin typeface="Georgia" panose="02040502050405020303" pitchFamily="18" charset="0"/>
                <a:cs typeface="Arial"/>
              </a:rPr>
              <a:t>S</a:t>
            </a:r>
            <a:r>
              <a:rPr sz="1765" i="1" spc="-74" baseline="-11904" dirty="0">
                <a:latin typeface="Georgia" panose="02040502050405020303" pitchFamily="18" charset="0"/>
                <a:cs typeface="Trebuchet MS"/>
              </a:rPr>
              <a:t>t</a:t>
            </a:r>
            <a:r>
              <a:rPr sz="1765" i="1" baseline="-11904" dirty="0">
                <a:latin typeface="Georgia" panose="02040502050405020303" pitchFamily="18" charset="0"/>
                <a:cs typeface="Trebuchet MS"/>
              </a:rPr>
              <a:t> </a:t>
            </a:r>
            <a:r>
              <a:rPr sz="1765" i="1" spc="-126" baseline="-11904" dirty="0">
                <a:latin typeface="Georgia" panose="02040502050405020303" pitchFamily="18" charset="0"/>
                <a:cs typeface="Trebuchet MS"/>
              </a:rPr>
              <a:t> </a:t>
            </a:r>
            <a:r>
              <a:rPr sz="1681" spc="75" dirty="0">
                <a:latin typeface="Georgia" panose="02040502050405020303" pitchFamily="18" charset="0"/>
                <a:cs typeface="Tahoma"/>
              </a:rPr>
              <a:t>=</a:t>
            </a:r>
            <a:r>
              <a:rPr sz="1681" spc="-59" dirty="0">
                <a:latin typeface="Georgia" panose="02040502050405020303" pitchFamily="18" charset="0"/>
                <a:cs typeface="Tahoma"/>
              </a:rPr>
              <a:t> </a:t>
            </a:r>
            <a:r>
              <a:rPr sz="1849" i="1" spc="-67" dirty="0">
                <a:solidFill>
                  <a:srgbClr val="004B89"/>
                </a:solidFill>
                <a:latin typeface="Georgia" panose="02040502050405020303" pitchFamily="18" charset="0"/>
                <a:cs typeface="Tahoma"/>
              </a:rPr>
              <a:t>high</a:t>
            </a:r>
            <a:r>
              <a:rPr sz="1681" i="1" spc="-151" dirty="0">
                <a:latin typeface="Georgia" panose="02040502050405020303" pitchFamily="18" charset="0"/>
                <a:cs typeface="Verdana"/>
              </a:rPr>
              <a:t>,</a:t>
            </a:r>
            <a:r>
              <a:rPr sz="1681" i="1" spc="-311" dirty="0">
                <a:latin typeface="Georgia" panose="02040502050405020303" pitchFamily="18" charset="0"/>
                <a:cs typeface="Verdana"/>
              </a:rPr>
              <a:t> </a:t>
            </a:r>
            <a:r>
              <a:rPr sz="1681" i="1" spc="-8" dirty="0">
                <a:latin typeface="Georgia" panose="02040502050405020303" pitchFamily="18" charset="0"/>
                <a:cs typeface="Arial"/>
              </a:rPr>
              <a:t>A</a:t>
            </a:r>
            <a:r>
              <a:rPr sz="1765" i="1" spc="-74" baseline="-11904" dirty="0">
                <a:latin typeface="Georgia" panose="02040502050405020303" pitchFamily="18" charset="0"/>
                <a:cs typeface="Trebuchet MS"/>
              </a:rPr>
              <a:t>t</a:t>
            </a:r>
            <a:r>
              <a:rPr sz="1765" i="1" baseline="-11904" dirty="0">
                <a:latin typeface="Georgia" panose="02040502050405020303" pitchFamily="18" charset="0"/>
                <a:cs typeface="Trebuchet MS"/>
              </a:rPr>
              <a:t> </a:t>
            </a:r>
            <a:r>
              <a:rPr sz="1765" i="1" spc="-126" baseline="-11904" dirty="0">
                <a:latin typeface="Georgia" panose="02040502050405020303" pitchFamily="18" charset="0"/>
                <a:cs typeface="Trebuchet MS"/>
              </a:rPr>
              <a:t> </a:t>
            </a:r>
            <a:r>
              <a:rPr sz="1681" spc="75" dirty="0">
                <a:latin typeface="Georgia" panose="02040502050405020303" pitchFamily="18" charset="0"/>
                <a:cs typeface="Tahoma"/>
              </a:rPr>
              <a:t>=</a:t>
            </a:r>
            <a:r>
              <a:rPr sz="1681" spc="-59" dirty="0">
                <a:latin typeface="Georgia" panose="02040502050405020303" pitchFamily="18" charset="0"/>
                <a:cs typeface="Tahoma"/>
              </a:rPr>
              <a:t> </a:t>
            </a:r>
            <a:r>
              <a:rPr sz="1849" i="1" spc="-67" dirty="0">
                <a:solidFill>
                  <a:srgbClr val="004B89"/>
                </a:solidFill>
                <a:latin typeface="Georgia" panose="02040502050405020303" pitchFamily="18" charset="0"/>
                <a:cs typeface="Tahoma"/>
              </a:rPr>
              <a:t>search</a:t>
            </a:r>
            <a:r>
              <a:rPr sz="1681" dirty="0">
                <a:latin typeface="Georgia" panose="02040502050405020303" pitchFamily="18" charset="0"/>
                <a:cs typeface="Tahoma"/>
              </a:rPr>
              <a:t>)</a:t>
            </a:r>
            <a:r>
              <a:rPr sz="1681" spc="-59" dirty="0">
                <a:latin typeface="Georgia" panose="02040502050405020303" pitchFamily="18" charset="0"/>
                <a:cs typeface="Tahoma"/>
              </a:rPr>
              <a:t> </a:t>
            </a:r>
            <a:r>
              <a:rPr sz="1681" spc="75" dirty="0">
                <a:latin typeface="Georgia" panose="02040502050405020303" pitchFamily="18" charset="0"/>
                <a:cs typeface="Tahoma"/>
              </a:rPr>
              <a:t>=</a:t>
            </a:r>
            <a:r>
              <a:rPr sz="1681" spc="-59" dirty="0">
                <a:latin typeface="Georgia" panose="02040502050405020303" pitchFamily="18" charset="0"/>
                <a:cs typeface="Tahoma"/>
              </a:rPr>
              <a:t> </a:t>
            </a:r>
            <a:r>
              <a:rPr sz="1681" spc="-84" dirty="0">
                <a:latin typeface="Georgia" panose="02040502050405020303" pitchFamily="18" charset="0"/>
                <a:cs typeface="Tahoma"/>
              </a:rPr>
              <a:t>1</a:t>
            </a:r>
            <a:r>
              <a:rPr sz="1681" spc="-160" dirty="0">
                <a:latin typeface="Georgia" panose="02040502050405020303" pitchFamily="18" charset="0"/>
                <a:cs typeface="Tahoma"/>
              </a:rPr>
              <a:t> </a:t>
            </a:r>
            <a:r>
              <a:rPr sz="1681" spc="370" dirty="0">
                <a:latin typeface="Georgia" panose="02040502050405020303" pitchFamily="18" charset="0"/>
                <a:cs typeface="Cambria"/>
              </a:rPr>
              <a:t>−</a:t>
            </a:r>
            <a:r>
              <a:rPr sz="1681" dirty="0">
                <a:latin typeface="Georgia" panose="02040502050405020303" pitchFamily="18" charset="0"/>
                <a:cs typeface="Cambria"/>
              </a:rPr>
              <a:t> </a:t>
            </a:r>
            <a:r>
              <a:rPr sz="1681" i="1" spc="17" dirty="0">
                <a:latin typeface="Georgia" panose="02040502050405020303" pitchFamily="18" charset="0"/>
                <a:cs typeface="Verdana"/>
              </a:rPr>
              <a:t>α</a:t>
            </a:r>
            <a:endParaRPr lang="en-US" sz="1681" i="1" spc="17" dirty="0">
              <a:latin typeface="Georgia" panose="02040502050405020303" pitchFamily="18" charset="0"/>
              <a:cs typeface="Verdana"/>
            </a:endParaRPr>
          </a:p>
          <a:p>
            <a:pPr marL="962088" lvl="1" indent="-310942">
              <a:lnSpc>
                <a:spcPts val="2018"/>
              </a:lnSpc>
              <a:buClr>
                <a:srgbClr val="3333B2"/>
              </a:buClr>
              <a:buFont typeface="Arial" panose="020B0604020202020204" pitchFamily="34" charset="0"/>
              <a:buChar char="•"/>
              <a:tabLst>
                <a:tab pos="935088" algn="l"/>
              </a:tabLst>
            </a:pPr>
            <a:endParaRPr sz="1681" dirty="0">
              <a:latin typeface="Georgia" panose="02040502050405020303" pitchFamily="18" charset="0"/>
              <a:cs typeface="Verdana"/>
            </a:endParaRPr>
          </a:p>
          <a:p>
            <a:pPr marL="480667" marR="29889" indent="-310942">
              <a:lnSpc>
                <a:spcPct val="102600"/>
              </a:lnSpc>
              <a:spcBef>
                <a:spcPts val="538"/>
              </a:spcBef>
              <a:buClr>
                <a:srgbClr val="3333B2"/>
              </a:buClr>
              <a:buFont typeface="Arial" panose="020B0604020202020204" pitchFamily="34" charset="0"/>
              <a:buChar char="•"/>
              <a:tabLst>
                <a:tab pos="468612" algn="l"/>
              </a:tabLst>
            </a:pPr>
            <a:r>
              <a:rPr sz="1849" spc="-92" dirty="0">
                <a:latin typeface="Georgia" panose="02040502050405020303" pitchFamily="18" charset="0"/>
                <a:cs typeface="Tahoma"/>
              </a:rPr>
              <a:t>Reward</a:t>
            </a:r>
            <a:r>
              <a:rPr sz="1849" spc="42" dirty="0">
                <a:latin typeface="Georgia" panose="02040502050405020303" pitchFamily="18" charset="0"/>
                <a:cs typeface="Tahoma"/>
              </a:rPr>
              <a:t> </a:t>
            </a:r>
            <a:r>
              <a:rPr sz="1849" spc="-59" dirty="0">
                <a:latin typeface="Georgia" panose="02040502050405020303" pitchFamily="18" charset="0"/>
                <a:cs typeface="Tahoma"/>
              </a:rPr>
              <a:t>could</a:t>
            </a:r>
            <a:r>
              <a:rPr sz="1849" spc="51" dirty="0">
                <a:latin typeface="Georgia" panose="02040502050405020303" pitchFamily="18" charset="0"/>
                <a:cs typeface="Tahoma"/>
              </a:rPr>
              <a:t> </a:t>
            </a:r>
            <a:r>
              <a:rPr sz="1849" spc="-92" dirty="0">
                <a:latin typeface="Georgia" panose="02040502050405020303" pitchFamily="18" charset="0"/>
                <a:cs typeface="Tahoma"/>
              </a:rPr>
              <a:t>be</a:t>
            </a:r>
            <a:r>
              <a:rPr sz="1849" spc="42" dirty="0">
                <a:latin typeface="Georgia" panose="02040502050405020303" pitchFamily="18" charset="0"/>
                <a:cs typeface="Tahoma"/>
              </a:rPr>
              <a:t> </a:t>
            </a:r>
            <a:r>
              <a:rPr sz="1849" spc="-84" dirty="0">
                <a:latin typeface="Georgia" panose="02040502050405020303" pitchFamily="18" charset="0"/>
                <a:cs typeface="Tahoma"/>
              </a:rPr>
              <a:t>expected</a:t>
            </a:r>
            <a:r>
              <a:rPr sz="1849" spc="51" dirty="0">
                <a:latin typeface="Georgia" panose="02040502050405020303" pitchFamily="18" charset="0"/>
                <a:cs typeface="Tahoma"/>
              </a:rPr>
              <a:t> </a:t>
            </a:r>
            <a:r>
              <a:rPr sz="1849" spc="-84" dirty="0">
                <a:latin typeface="Georgia" panose="02040502050405020303" pitchFamily="18" charset="0"/>
                <a:cs typeface="Tahoma"/>
              </a:rPr>
              <a:t>number</a:t>
            </a:r>
            <a:r>
              <a:rPr sz="1849" spc="51" dirty="0">
                <a:latin typeface="Georgia" panose="02040502050405020303" pitchFamily="18" charset="0"/>
                <a:cs typeface="Tahoma"/>
              </a:rPr>
              <a:t> </a:t>
            </a:r>
            <a:r>
              <a:rPr sz="1849" spc="-59" dirty="0">
                <a:latin typeface="Georgia" panose="02040502050405020303" pitchFamily="18" charset="0"/>
                <a:cs typeface="Tahoma"/>
              </a:rPr>
              <a:t>of</a:t>
            </a:r>
            <a:r>
              <a:rPr sz="1849" spc="34" dirty="0">
                <a:latin typeface="Georgia" panose="02040502050405020303" pitchFamily="18" charset="0"/>
                <a:cs typeface="Tahoma"/>
              </a:rPr>
              <a:t> </a:t>
            </a:r>
            <a:r>
              <a:rPr sz="1849" spc="-59" dirty="0">
                <a:latin typeface="Georgia" panose="02040502050405020303" pitchFamily="18" charset="0"/>
                <a:cs typeface="Tahoma"/>
              </a:rPr>
              <a:t>collected</a:t>
            </a:r>
            <a:r>
              <a:rPr sz="1849" spc="51" dirty="0">
                <a:latin typeface="Georgia" panose="02040502050405020303" pitchFamily="18" charset="0"/>
                <a:cs typeface="Tahoma"/>
              </a:rPr>
              <a:t> </a:t>
            </a:r>
            <a:r>
              <a:rPr sz="1849" spc="-92" dirty="0">
                <a:latin typeface="Georgia" panose="02040502050405020303" pitchFamily="18" charset="0"/>
                <a:cs typeface="Tahoma"/>
              </a:rPr>
              <a:t>cans</a:t>
            </a:r>
            <a:r>
              <a:rPr sz="1849" spc="42" dirty="0">
                <a:latin typeface="Georgia" panose="02040502050405020303" pitchFamily="18" charset="0"/>
                <a:cs typeface="Tahoma"/>
              </a:rPr>
              <a:t> </a:t>
            </a:r>
            <a:r>
              <a:rPr sz="1849" spc="-51" dirty="0">
                <a:latin typeface="Georgia" panose="02040502050405020303" pitchFamily="18" charset="0"/>
                <a:cs typeface="Tahoma"/>
              </a:rPr>
              <a:t>(</a:t>
            </a:r>
            <a:r>
              <a:rPr lang="en-US" sz="1849" spc="-42" dirty="0">
                <a:latin typeface="Georgia" panose="02040502050405020303" pitchFamily="18" charset="0"/>
                <a:cs typeface="Tahoma"/>
              </a:rPr>
              <a:t>stochastic</a:t>
            </a:r>
            <a:r>
              <a:rPr sz="1849" spc="-51" dirty="0">
                <a:latin typeface="Georgia" panose="02040502050405020303" pitchFamily="18" charset="0"/>
                <a:cs typeface="Tahoma"/>
              </a:rPr>
              <a:t>),</a:t>
            </a:r>
            <a:r>
              <a:rPr sz="1849" spc="51" dirty="0">
                <a:latin typeface="Georgia" panose="02040502050405020303" pitchFamily="18" charset="0"/>
                <a:cs typeface="Tahoma"/>
              </a:rPr>
              <a:t> </a:t>
            </a:r>
            <a:r>
              <a:rPr sz="1849" spc="-101" dirty="0">
                <a:latin typeface="Georgia" panose="02040502050405020303" pitchFamily="18" charset="0"/>
                <a:cs typeface="Tahoma"/>
              </a:rPr>
              <a:t>or</a:t>
            </a:r>
            <a:r>
              <a:rPr sz="1849" spc="51" dirty="0">
                <a:latin typeface="Georgia" panose="02040502050405020303" pitchFamily="18" charset="0"/>
                <a:cs typeface="Tahoma"/>
              </a:rPr>
              <a:t> </a:t>
            </a:r>
            <a:r>
              <a:rPr sz="1849" spc="-51" dirty="0">
                <a:latin typeface="Georgia" panose="02040502050405020303" pitchFamily="18" charset="0"/>
                <a:cs typeface="Tahoma"/>
              </a:rPr>
              <a:t>actual </a:t>
            </a:r>
            <a:r>
              <a:rPr sz="1849" spc="-555" dirty="0">
                <a:latin typeface="Georgia" panose="02040502050405020303" pitchFamily="18" charset="0"/>
                <a:cs typeface="Tahoma"/>
              </a:rPr>
              <a:t> </a:t>
            </a:r>
            <a:r>
              <a:rPr sz="1849" spc="-84" dirty="0">
                <a:latin typeface="Georgia" panose="02040502050405020303" pitchFamily="18" charset="0"/>
                <a:cs typeface="Tahoma"/>
              </a:rPr>
              <a:t>number</a:t>
            </a:r>
            <a:r>
              <a:rPr sz="1849" spc="34" dirty="0">
                <a:latin typeface="Georgia" panose="02040502050405020303" pitchFamily="18" charset="0"/>
                <a:cs typeface="Tahoma"/>
              </a:rPr>
              <a:t> </a:t>
            </a:r>
            <a:r>
              <a:rPr sz="1849" spc="-59" dirty="0">
                <a:latin typeface="Georgia" panose="02040502050405020303" pitchFamily="18" charset="0"/>
                <a:cs typeface="Tahoma"/>
              </a:rPr>
              <a:t>of</a:t>
            </a:r>
            <a:r>
              <a:rPr sz="1849" spc="17" dirty="0">
                <a:latin typeface="Georgia" panose="02040502050405020303" pitchFamily="18" charset="0"/>
                <a:cs typeface="Tahoma"/>
              </a:rPr>
              <a:t> </a:t>
            </a:r>
            <a:r>
              <a:rPr sz="1849" spc="-59" dirty="0">
                <a:latin typeface="Georgia" panose="02040502050405020303" pitchFamily="18" charset="0"/>
                <a:cs typeface="Tahoma"/>
              </a:rPr>
              <a:t>collected</a:t>
            </a:r>
            <a:r>
              <a:rPr sz="1849" spc="34" dirty="0">
                <a:latin typeface="Georgia" panose="02040502050405020303" pitchFamily="18" charset="0"/>
                <a:cs typeface="Tahoma"/>
              </a:rPr>
              <a:t> </a:t>
            </a:r>
            <a:r>
              <a:rPr sz="1849" spc="-92" dirty="0">
                <a:latin typeface="Georgia" panose="02040502050405020303" pitchFamily="18" charset="0"/>
                <a:cs typeface="Tahoma"/>
              </a:rPr>
              <a:t>cans</a:t>
            </a:r>
            <a:r>
              <a:rPr sz="1849" spc="34" dirty="0">
                <a:latin typeface="Georgia" panose="02040502050405020303" pitchFamily="18" charset="0"/>
                <a:cs typeface="Tahoma"/>
              </a:rPr>
              <a:t> </a:t>
            </a:r>
            <a:r>
              <a:rPr sz="1849" spc="-42" dirty="0">
                <a:latin typeface="Georgia" panose="02040502050405020303" pitchFamily="18" charset="0"/>
                <a:cs typeface="Tahoma"/>
              </a:rPr>
              <a:t>(</a:t>
            </a:r>
            <a:r>
              <a:rPr lang="en-US" sz="1849" spc="-51" dirty="0">
                <a:latin typeface="Georgia" panose="02040502050405020303" pitchFamily="18" charset="0"/>
                <a:cs typeface="Tahoma"/>
              </a:rPr>
              <a:t>deterministic</a:t>
            </a:r>
            <a:r>
              <a:rPr sz="1849" spc="-42" dirty="0">
                <a:latin typeface="Georgia" panose="02040502050405020303" pitchFamily="18" charset="0"/>
                <a:cs typeface="Tahoma"/>
              </a:rPr>
              <a:t>)</a:t>
            </a:r>
            <a:endParaRPr sz="1849" dirty="0">
              <a:latin typeface="Georgia" panose="02040502050405020303" pitchFamily="18" charset="0"/>
              <a:cs typeface="Tahoma"/>
            </a:endParaRPr>
          </a:p>
        </p:txBody>
      </p:sp>
      <p:sp>
        <p:nvSpPr>
          <p:cNvPr id="4" name="Rectangle 3">
            <a:extLst>
              <a:ext uri="{FF2B5EF4-FFF2-40B4-BE49-F238E27FC236}">
                <a16:creationId xmlns:a16="http://schemas.microsoft.com/office/drawing/2014/main" id="{BADCC451-CF65-33DB-ADDC-6338C0405B7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B20E58C3-D266-8940-E730-0C5B867D3D7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886734062"/>
      </p:ext>
    </p:extLst>
  </p:cSld>
  <p:clrMapOvr>
    <a:masterClrMapping/>
  </p:clrMapOvr>
  <p:transition>
    <p:cut/>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1936203" y="1750316"/>
            <a:ext cx="8551672" cy="4289018"/>
          </a:xfrm>
          <a:prstGeom prst="rect">
            <a:avLst/>
          </a:prstGeom>
        </p:spPr>
      </p:pic>
      <p:sp>
        <p:nvSpPr>
          <p:cNvPr id="3" name="object 3"/>
          <p:cNvSpPr txBox="1"/>
          <p:nvPr/>
        </p:nvSpPr>
        <p:spPr>
          <a:xfrm>
            <a:off x="1409968" y="1148042"/>
            <a:ext cx="2752958" cy="391189"/>
          </a:xfrm>
          <a:prstGeom prst="rect">
            <a:avLst/>
          </a:prstGeom>
        </p:spPr>
        <p:txBody>
          <a:bodyPr vert="horz" wrap="square" lIns="0" tIns="28821" rIns="0" bIns="0" rtlCol="0">
            <a:spAutoFit/>
          </a:bodyPr>
          <a:lstStyle/>
          <a:p>
            <a:pPr marL="21349">
              <a:spcBef>
                <a:spcPts val="227"/>
              </a:spcBef>
            </a:pPr>
            <a:r>
              <a:rPr sz="2353" spc="-84" dirty="0">
                <a:solidFill>
                  <a:srgbClr val="3333B2"/>
                </a:solidFill>
                <a:latin typeface="Tahoma"/>
                <a:cs typeface="Tahoma"/>
              </a:rPr>
              <a:t>Example:</a:t>
            </a:r>
            <a:r>
              <a:rPr sz="2353" spc="252" dirty="0">
                <a:solidFill>
                  <a:srgbClr val="3333B2"/>
                </a:solidFill>
                <a:latin typeface="Tahoma"/>
                <a:cs typeface="Tahoma"/>
              </a:rPr>
              <a:t> </a:t>
            </a:r>
            <a:r>
              <a:rPr sz="2353" spc="-51" dirty="0">
                <a:solidFill>
                  <a:srgbClr val="3333B2"/>
                </a:solidFill>
                <a:latin typeface="Tahoma"/>
                <a:cs typeface="Tahoma"/>
              </a:rPr>
              <a:t>robot</a:t>
            </a:r>
            <a:r>
              <a:rPr sz="2353" spc="8" dirty="0">
                <a:solidFill>
                  <a:srgbClr val="3333B2"/>
                </a:solidFill>
                <a:latin typeface="Tahoma"/>
                <a:cs typeface="Tahoma"/>
              </a:rPr>
              <a:t> </a:t>
            </a:r>
            <a:r>
              <a:rPr sz="2353" spc="177" dirty="0">
                <a:solidFill>
                  <a:srgbClr val="3333B2"/>
                </a:solidFill>
                <a:latin typeface="Tahoma"/>
                <a:cs typeface="Tahoma"/>
              </a:rPr>
              <a:t>MDP</a:t>
            </a:r>
            <a:endParaRPr sz="2353" dirty="0">
              <a:latin typeface="Tahoma"/>
              <a:cs typeface="Tahoma"/>
            </a:endParaRPr>
          </a:p>
        </p:txBody>
      </p:sp>
      <p:sp>
        <p:nvSpPr>
          <p:cNvPr id="5" name="TextBox 4"/>
          <p:cNvSpPr txBox="1">
            <a:spLocks/>
          </p:cNvSpPr>
          <p:nvPr/>
        </p:nvSpPr>
        <p:spPr>
          <a:xfrm>
            <a:off x="8617367" y="2919401"/>
            <a:ext cx="1381964" cy="418576"/>
          </a:xfrm>
          <a:prstGeom prst="rect">
            <a:avLst/>
          </a:prstGeom>
          <a:solidFill>
            <a:schemeClr val="bg1">
              <a:lumMod val="95000"/>
            </a:schemeClr>
          </a:solidFill>
        </p:spPr>
        <p:txBody>
          <a:bodyPr wrap="square" tIns="0" bIns="0" rtlCol="0">
            <a:spAutoFit/>
          </a:bodyPr>
          <a:lstStyle/>
          <a:p>
            <a:r>
              <a:rPr lang="en-US" sz="2720" i="1" dirty="0" err="1">
                <a:latin typeface="Sitka Small" pitchFamily="2" charset="0"/>
                <a:ea typeface="Sans Serif Collection" panose="020B0502040504020204" pitchFamily="34" charset="0"/>
                <a:cs typeface="Sans Serif Collection" panose="020B0502040504020204" pitchFamily="34" charset="0"/>
              </a:rPr>
              <a:t>r</a:t>
            </a:r>
            <a:r>
              <a:rPr lang="en-US" sz="2720" i="1" baseline="-25000" dirty="0" err="1">
                <a:latin typeface="Sitka Small" pitchFamily="2" charset="0"/>
                <a:ea typeface="Sans Serif Collection" panose="020B0502040504020204" pitchFamily="34" charset="0"/>
                <a:cs typeface="Sans Serif Collection" panose="020B0502040504020204" pitchFamily="34" charset="0"/>
              </a:rPr>
              <a:t>rescued</a:t>
            </a:r>
            <a:endParaRPr lang="en-US" sz="2720" i="1" dirty="0">
              <a:latin typeface="Sitka Small" pitchFamily="2" charset="0"/>
              <a:ea typeface="Sans Serif Collection" panose="020B0502040504020204" pitchFamily="34" charset="0"/>
              <a:cs typeface="Sans Serif Collection" panose="020B0502040504020204" pitchFamily="34" charset="0"/>
            </a:endParaRPr>
          </a:p>
        </p:txBody>
      </p:sp>
      <p:sp>
        <p:nvSpPr>
          <p:cNvPr id="4" name="Rectangle 3">
            <a:extLst>
              <a:ext uri="{FF2B5EF4-FFF2-40B4-BE49-F238E27FC236}">
                <a16:creationId xmlns:a16="http://schemas.microsoft.com/office/drawing/2014/main" id="{9F1ECA48-74B7-7F58-9708-E3AEFDC70DF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85813DCC-9634-F400-D072-4BB42DAAD3E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949443187"/>
      </p:ext>
    </p:extLst>
  </p:cSld>
  <p:clrMapOvr>
    <a:masterClrMapping/>
  </p:clrMapOvr>
  <p:transition>
    <p:cut/>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1498457" y="1192288"/>
            <a:ext cx="2752958" cy="391189"/>
          </a:xfrm>
          <a:prstGeom prst="rect">
            <a:avLst/>
          </a:prstGeom>
        </p:spPr>
        <p:txBody>
          <a:bodyPr vert="horz" wrap="square" lIns="0" tIns="28821" rIns="0" bIns="0" rtlCol="0">
            <a:spAutoFit/>
          </a:bodyPr>
          <a:lstStyle/>
          <a:p>
            <a:pPr marL="21349">
              <a:spcBef>
                <a:spcPts val="227"/>
              </a:spcBef>
            </a:pPr>
            <a:r>
              <a:rPr sz="2353" spc="-84" dirty="0">
                <a:solidFill>
                  <a:srgbClr val="3333B2"/>
                </a:solidFill>
                <a:latin typeface="Tahoma"/>
                <a:cs typeface="Tahoma"/>
              </a:rPr>
              <a:t>Example:</a:t>
            </a:r>
            <a:r>
              <a:rPr sz="2353" spc="252" dirty="0">
                <a:solidFill>
                  <a:srgbClr val="3333B2"/>
                </a:solidFill>
                <a:latin typeface="Tahoma"/>
                <a:cs typeface="Tahoma"/>
              </a:rPr>
              <a:t> </a:t>
            </a:r>
            <a:r>
              <a:rPr sz="2353" spc="-51" dirty="0">
                <a:solidFill>
                  <a:srgbClr val="3333B2"/>
                </a:solidFill>
                <a:latin typeface="Tahoma"/>
                <a:cs typeface="Tahoma"/>
              </a:rPr>
              <a:t>robot</a:t>
            </a:r>
            <a:r>
              <a:rPr sz="2353" spc="8" dirty="0">
                <a:solidFill>
                  <a:srgbClr val="3333B2"/>
                </a:solidFill>
                <a:latin typeface="Tahoma"/>
                <a:cs typeface="Tahoma"/>
              </a:rPr>
              <a:t> </a:t>
            </a:r>
            <a:r>
              <a:rPr sz="2353" spc="177" dirty="0">
                <a:solidFill>
                  <a:srgbClr val="3333B2"/>
                </a:solidFill>
                <a:latin typeface="Tahoma"/>
                <a:cs typeface="Tahoma"/>
              </a:rPr>
              <a:t>MDP</a:t>
            </a:r>
            <a:endParaRPr sz="2353" dirty="0">
              <a:latin typeface="Tahoma"/>
              <a:cs typeface="Tahoma"/>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22273" y="1675632"/>
            <a:ext cx="8073094" cy="4163169"/>
          </a:xfrm>
          <a:prstGeom prst="rect">
            <a:avLst/>
          </a:prstGeom>
        </p:spPr>
      </p:pic>
      <p:sp>
        <p:nvSpPr>
          <p:cNvPr id="2" name="Rectangle 1">
            <a:extLst>
              <a:ext uri="{FF2B5EF4-FFF2-40B4-BE49-F238E27FC236}">
                <a16:creationId xmlns:a16="http://schemas.microsoft.com/office/drawing/2014/main" id="{8DC5CFC6-01E6-3879-22EB-3CB93C03476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4F3958AC-85FA-1652-D817-7A0F7AC1FC4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127378200"/>
      </p:ext>
    </p:extLst>
  </p:cSld>
  <p:clrMapOvr>
    <a:masterClrMapping/>
  </p:clrMapOvr>
  <p:transition>
    <p:cut/>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44215" y="260292"/>
            <a:ext cx="8723221" cy="1143000"/>
          </a:xfrm>
        </p:spPr>
        <p:txBody>
          <a:bodyPr>
            <a:normAutofit/>
          </a:bodyPr>
          <a:lstStyle/>
          <a:p>
            <a:pPr algn="ctr"/>
            <a:r>
              <a:rPr lang="en-US" sz="3264" spc="-244" dirty="0">
                <a:solidFill>
                  <a:srgbClr val="3333B2"/>
                </a:solidFill>
                <a:latin typeface="Georgia" panose="02040502050405020303" pitchFamily="18" charset="0"/>
              </a:rPr>
              <a:t>The Goal of Reinforcement Learning</a:t>
            </a:r>
            <a:endParaRPr lang="en-US" sz="3264" dirty="0"/>
          </a:p>
        </p:txBody>
      </p:sp>
      <p:sp>
        <p:nvSpPr>
          <p:cNvPr id="3" name="Content Placeholder 2"/>
          <p:cNvSpPr>
            <a:spLocks noGrp="1"/>
          </p:cNvSpPr>
          <p:nvPr>
            <p:ph idx="1"/>
          </p:nvPr>
        </p:nvSpPr>
        <p:spPr>
          <a:xfrm>
            <a:off x="1334916" y="1264029"/>
            <a:ext cx="9400023" cy="5472579"/>
          </a:xfrm>
        </p:spPr>
        <p:txBody>
          <a:bodyPr/>
          <a:lstStyle/>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In reinforcement learning, the agent's </a:t>
            </a:r>
            <a:r>
              <a:rPr lang="en-US" sz="1814" i="1" dirty="0">
                <a:solidFill>
                  <a:srgbClr val="004B89"/>
                </a:solidFill>
                <a:latin typeface="Georgia" panose="02040502050405020303" pitchFamily="18" charset="0"/>
                <a:cs typeface="Georgia"/>
              </a:rPr>
              <a:t>objective</a:t>
            </a:r>
            <a:r>
              <a:rPr lang="en-US" sz="1814" dirty="0">
                <a:solidFill>
                  <a:prstClr val="black"/>
                </a:solidFill>
                <a:latin typeface="Georgia" panose="02040502050405020303" pitchFamily="18" charset="0"/>
                <a:cs typeface="Georgia"/>
              </a:rPr>
              <a:t> is to </a:t>
            </a:r>
            <a:r>
              <a:rPr lang="en-US" sz="1814" i="1" dirty="0">
                <a:solidFill>
                  <a:srgbClr val="004B89"/>
                </a:solidFill>
                <a:latin typeface="Georgia" panose="02040502050405020303" pitchFamily="18" charset="0"/>
                <a:cs typeface="Georgia"/>
              </a:rPr>
              <a:t>maximize future reward</a:t>
            </a:r>
            <a:r>
              <a:rPr lang="en-US" sz="1814" dirty="0">
                <a:solidFill>
                  <a:prstClr val="black"/>
                </a:solidFill>
                <a:latin typeface="Georgia" panose="02040502050405020303" pitchFamily="18" charset="0"/>
                <a:cs typeface="Georgia"/>
              </a:rPr>
              <a:t>.</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What looked good in the short-term, might not be the best in the long-term.</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The return at time step </a:t>
            </a:r>
            <a:r>
              <a:rPr lang="en-US" sz="1814" i="1" dirty="0">
                <a:solidFill>
                  <a:srgbClr val="004B89"/>
                </a:solidFill>
                <a:latin typeface="Georgia" panose="02040502050405020303" pitchFamily="18" charset="0"/>
                <a:cs typeface="Georgia"/>
              </a:rPr>
              <a:t>t</a:t>
            </a:r>
            <a:r>
              <a:rPr lang="en-US" sz="1814" dirty="0">
                <a:solidFill>
                  <a:prstClr val="black"/>
                </a:solidFill>
                <a:latin typeface="Georgia" panose="02040502050405020303" pitchFamily="18" charset="0"/>
                <a:cs typeface="Georgia"/>
              </a:rPr>
              <a:t>, is simply </a:t>
            </a:r>
            <a:r>
              <a:rPr lang="en-US" sz="1814" i="1" dirty="0">
                <a:solidFill>
                  <a:srgbClr val="004B89"/>
                </a:solidFill>
                <a:latin typeface="Georgia" panose="02040502050405020303" pitchFamily="18" charset="0"/>
                <a:cs typeface="Georgia"/>
              </a:rPr>
              <a:t>the sum of rewards </a:t>
            </a:r>
            <a:r>
              <a:rPr lang="en-US" sz="1814" dirty="0">
                <a:solidFill>
                  <a:prstClr val="black"/>
                </a:solidFill>
                <a:latin typeface="Georgia" panose="02040502050405020303" pitchFamily="18" charset="0"/>
                <a:cs typeface="Georgia"/>
              </a:rPr>
              <a:t>obtained </a:t>
            </a:r>
            <a:r>
              <a:rPr lang="en-US" sz="1814" i="1" dirty="0">
                <a:solidFill>
                  <a:srgbClr val="004B89"/>
                </a:solidFill>
                <a:latin typeface="Georgia" panose="02040502050405020303" pitchFamily="18" charset="0"/>
                <a:cs typeface="Georgia"/>
              </a:rPr>
              <a:t>after time step t</a:t>
            </a:r>
            <a:r>
              <a:rPr lang="en-US" sz="1814" dirty="0">
                <a:solidFill>
                  <a:prstClr val="black"/>
                </a:solidFill>
                <a:latin typeface="Georgia" panose="02040502050405020303" pitchFamily="18" charset="0"/>
                <a:cs typeface="Georgia"/>
              </a:rPr>
              <a:t>. </a:t>
            </a: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The </a:t>
            </a:r>
            <a:r>
              <a:rPr lang="en-US" sz="1814" i="1" dirty="0">
                <a:solidFill>
                  <a:srgbClr val="004B89"/>
                </a:solidFill>
                <a:latin typeface="Georgia" panose="02040502050405020303" pitchFamily="18" charset="0"/>
                <a:cs typeface="Georgia"/>
              </a:rPr>
              <a:t>return G</a:t>
            </a:r>
            <a:r>
              <a:rPr lang="en-US" sz="1814" dirty="0">
                <a:solidFill>
                  <a:prstClr val="black"/>
                </a:solidFill>
                <a:latin typeface="Georgia" panose="02040502050405020303" pitchFamily="18" charset="0"/>
                <a:cs typeface="Georgia"/>
              </a:rPr>
              <a:t> is a random variable because the dynamics of the MDP can be stochastic.</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p:txBody>
      </p:sp>
      <p:pic>
        <p:nvPicPr>
          <p:cNvPr id="5" name="Picture 4"/>
          <p:cNvPicPr>
            <a:picLocks noChangeAspect="1"/>
          </p:cNvPicPr>
          <p:nvPr/>
        </p:nvPicPr>
        <p:blipFill>
          <a:blip r:embed="rId2"/>
          <a:stretch>
            <a:fillRect/>
          </a:stretch>
        </p:blipFill>
        <p:spPr>
          <a:xfrm>
            <a:off x="3941831" y="2904954"/>
            <a:ext cx="4327987" cy="574791"/>
          </a:xfrm>
          <a:prstGeom prst="rect">
            <a:avLst/>
          </a:prstGeom>
        </p:spPr>
      </p:pic>
      <p:pic>
        <p:nvPicPr>
          <p:cNvPr id="6" name="Picture 5"/>
          <p:cNvPicPr>
            <a:picLocks noChangeAspect="1"/>
          </p:cNvPicPr>
          <p:nvPr/>
        </p:nvPicPr>
        <p:blipFill>
          <a:blip r:embed="rId3"/>
          <a:stretch>
            <a:fillRect/>
          </a:stretch>
        </p:blipFill>
        <p:spPr>
          <a:xfrm>
            <a:off x="4271014" y="4288920"/>
            <a:ext cx="6141107" cy="892260"/>
          </a:xfrm>
          <a:prstGeom prst="rect">
            <a:avLst/>
          </a:prstGeom>
        </p:spPr>
      </p:pic>
      <p:pic>
        <p:nvPicPr>
          <p:cNvPr id="7" name="Picture 6"/>
          <p:cNvPicPr>
            <a:picLocks noChangeAspect="1"/>
          </p:cNvPicPr>
          <p:nvPr/>
        </p:nvPicPr>
        <p:blipFill>
          <a:blip r:embed="rId4"/>
          <a:stretch>
            <a:fillRect/>
          </a:stretch>
        </p:blipFill>
        <p:spPr>
          <a:xfrm>
            <a:off x="1828464" y="3882776"/>
            <a:ext cx="2371497" cy="2888851"/>
          </a:xfrm>
          <a:prstGeom prst="rect">
            <a:avLst/>
          </a:prstGeom>
        </p:spPr>
      </p:pic>
      <p:sp>
        <p:nvSpPr>
          <p:cNvPr id="4" name="Left Brace 3"/>
          <p:cNvSpPr/>
          <p:nvPr/>
        </p:nvSpPr>
        <p:spPr>
          <a:xfrm rot="16200000">
            <a:off x="7834967" y="2931445"/>
            <a:ext cx="388678" cy="4181894"/>
          </a:xfrm>
          <a:prstGeom prst="leftBrace">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sz="1632"/>
          </a:p>
        </p:txBody>
      </p:sp>
      <p:sp>
        <p:nvSpPr>
          <p:cNvPr id="8" name="TextBox 7"/>
          <p:cNvSpPr txBox="1"/>
          <p:nvPr/>
        </p:nvSpPr>
        <p:spPr>
          <a:xfrm>
            <a:off x="7040337" y="5309297"/>
            <a:ext cx="1977937" cy="343492"/>
          </a:xfrm>
          <a:prstGeom prst="rect">
            <a:avLst/>
          </a:prstGeom>
          <a:noFill/>
        </p:spPr>
        <p:txBody>
          <a:bodyPr wrap="square" rtlCol="0">
            <a:spAutoFit/>
          </a:bodyPr>
          <a:lstStyle/>
          <a:p>
            <a:pPr algn="ctr"/>
            <a:r>
              <a:rPr lang="en-US" sz="1632" dirty="0">
                <a:solidFill>
                  <a:srgbClr val="004B89"/>
                </a:solidFill>
                <a:latin typeface="Georgia" panose="02040502050405020303" pitchFamily="18" charset="0"/>
              </a:rPr>
              <a:t>Finite</a:t>
            </a:r>
          </a:p>
        </p:txBody>
      </p:sp>
      <p:cxnSp>
        <p:nvCxnSpPr>
          <p:cNvPr id="10" name="Straight Arrow Connector 9"/>
          <p:cNvCxnSpPr/>
          <p:nvPr/>
        </p:nvCxnSpPr>
        <p:spPr>
          <a:xfrm>
            <a:off x="9837739" y="4828053"/>
            <a:ext cx="181383" cy="664506"/>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12" name="TextBox 11"/>
          <p:cNvSpPr txBox="1"/>
          <p:nvPr/>
        </p:nvSpPr>
        <p:spPr>
          <a:xfrm>
            <a:off x="9524280" y="5472913"/>
            <a:ext cx="1504327" cy="650691"/>
          </a:xfrm>
          <a:prstGeom prst="rect">
            <a:avLst/>
          </a:prstGeom>
          <a:noFill/>
        </p:spPr>
        <p:txBody>
          <a:bodyPr wrap="square" rtlCol="0">
            <a:spAutoFit/>
          </a:bodyPr>
          <a:lstStyle/>
          <a:p>
            <a:r>
              <a:rPr lang="en-US" sz="1814" dirty="0">
                <a:solidFill>
                  <a:srgbClr val="004B89"/>
                </a:solidFill>
                <a:latin typeface="Georgia" panose="02040502050405020303" pitchFamily="18" charset="0"/>
              </a:rPr>
              <a:t>Final time step reward</a:t>
            </a:r>
          </a:p>
        </p:txBody>
      </p:sp>
      <p:sp>
        <p:nvSpPr>
          <p:cNvPr id="14" name="Right Brace 13"/>
          <p:cNvSpPr/>
          <p:nvPr/>
        </p:nvSpPr>
        <p:spPr>
          <a:xfrm rot="5400000">
            <a:off x="4554174" y="4645291"/>
            <a:ext cx="405952" cy="771476"/>
          </a:xfrm>
          <a:prstGeom prst="rightBrace">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sz="1632"/>
          </a:p>
        </p:txBody>
      </p:sp>
      <p:sp>
        <p:nvSpPr>
          <p:cNvPr id="15" name="TextBox 14"/>
          <p:cNvSpPr txBox="1"/>
          <p:nvPr/>
        </p:nvSpPr>
        <p:spPr>
          <a:xfrm>
            <a:off x="4256974" y="5234005"/>
            <a:ext cx="1667344" cy="594650"/>
          </a:xfrm>
          <a:prstGeom prst="rect">
            <a:avLst/>
          </a:prstGeom>
          <a:noFill/>
        </p:spPr>
        <p:txBody>
          <a:bodyPr wrap="square" rtlCol="0">
            <a:spAutoFit/>
          </a:bodyPr>
          <a:lstStyle/>
          <a:p>
            <a:r>
              <a:rPr lang="en-US" sz="1632" dirty="0">
                <a:latin typeface="Georgia" panose="02040502050405020303" pitchFamily="18" charset="0"/>
              </a:rPr>
              <a:t>We need to </a:t>
            </a:r>
            <a:r>
              <a:rPr lang="en-US" sz="1632" i="1" dirty="0">
                <a:solidFill>
                  <a:srgbClr val="004B89"/>
                </a:solidFill>
                <a:latin typeface="Georgia" panose="02040502050405020303" pitchFamily="18" charset="0"/>
              </a:rPr>
              <a:t>maximize</a:t>
            </a:r>
            <a:r>
              <a:rPr lang="en-US" sz="1632" dirty="0">
                <a:latin typeface="Georgia" panose="02040502050405020303" pitchFamily="18" charset="0"/>
              </a:rPr>
              <a:t> it</a:t>
            </a:r>
          </a:p>
        </p:txBody>
      </p:sp>
      <p:sp>
        <p:nvSpPr>
          <p:cNvPr id="9" name="Rectangle 8">
            <a:extLst>
              <a:ext uri="{FF2B5EF4-FFF2-40B4-BE49-F238E27FC236}">
                <a16:creationId xmlns:a16="http://schemas.microsoft.com/office/drawing/2014/main" id="{F4C6CD4C-C34F-75A7-E8AC-1AEF8163E12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70A2CD93-F99D-1D57-31E9-73A0E5CA4D1F}"/>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7804362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p:bldP spid="12" grpId="0"/>
      <p:bldP spid="14" grpId="0" animBg="1"/>
      <p:bldP spid="1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44215" y="272510"/>
            <a:ext cx="8723221" cy="1143000"/>
          </a:xfrm>
        </p:spPr>
        <p:txBody>
          <a:bodyPr>
            <a:normAutofit/>
          </a:bodyPr>
          <a:lstStyle/>
          <a:p>
            <a:pPr algn="ctr"/>
            <a:r>
              <a:rPr lang="en-US" sz="3264" spc="-244" dirty="0">
                <a:solidFill>
                  <a:srgbClr val="3333B2"/>
                </a:solidFill>
                <a:latin typeface="Georgia" panose="02040502050405020303" pitchFamily="18" charset="0"/>
              </a:rPr>
              <a:t>Episodic Tasks</a:t>
            </a:r>
            <a:endParaRPr lang="en-US" sz="3264" dirty="0"/>
          </a:p>
        </p:txBody>
      </p:sp>
      <p:sp>
        <p:nvSpPr>
          <p:cNvPr id="3" name="Content Placeholder 2"/>
          <p:cNvSpPr>
            <a:spLocks noGrp="1"/>
          </p:cNvSpPr>
          <p:nvPr>
            <p:ph idx="1"/>
          </p:nvPr>
        </p:nvSpPr>
        <p:spPr>
          <a:xfrm>
            <a:off x="1334916" y="1042809"/>
            <a:ext cx="9607318" cy="5789803"/>
          </a:xfrm>
        </p:spPr>
        <p:txBody>
          <a:bodyPr/>
          <a:lstStyle/>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In the simplest case, the interaction naturally breaks into chunks called </a:t>
            </a:r>
            <a:r>
              <a:rPr lang="en-US" sz="1814" i="1" dirty="0">
                <a:solidFill>
                  <a:srgbClr val="004B89"/>
                </a:solidFill>
                <a:latin typeface="Georgia" panose="02040502050405020303" pitchFamily="18" charset="0"/>
                <a:cs typeface="Georgia"/>
              </a:rPr>
              <a:t>episodes</a:t>
            </a:r>
            <a:r>
              <a:rPr lang="en-US" sz="1814" dirty="0">
                <a:solidFill>
                  <a:prstClr val="black"/>
                </a:solidFill>
                <a:latin typeface="Georgia" panose="02040502050405020303" pitchFamily="18" charset="0"/>
                <a:cs typeface="Georgia"/>
              </a:rPr>
              <a:t>. </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Each episode begins </a:t>
            </a:r>
            <a:r>
              <a:rPr lang="en-US" sz="1814" i="1" dirty="0">
                <a:solidFill>
                  <a:srgbClr val="004B89"/>
                </a:solidFill>
                <a:latin typeface="Georgia" panose="02040502050405020303" pitchFamily="18" charset="0"/>
                <a:cs typeface="Georgia"/>
              </a:rPr>
              <a:t>independently</a:t>
            </a:r>
            <a:r>
              <a:rPr lang="en-US" sz="1814" dirty="0">
                <a:solidFill>
                  <a:prstClr val="black"/>
                </a:solidFill>
                <a:latin typeface="Georgia" panose="02040502050405020303" pitchFamily="18" charset="0"/>
                <a:cs typeface="Georgia"/>
              </a:rPr>
              <a:t> of how the previous one ended. </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At termination, the agent is </a:t>
            </a:r>
            <a:r>
              <a:rPr lang="en-US" sz="1814" i="1" dirty="0">
                <a:solidFill>
                  <a:srgbClr val="004B89"/>
                </a:solidFill>
                <a:latin typeface="Georgia" panose="02040502050405020303" pitchFamily="18" charset="0"/>
                <a:cs typeface="Georgia"/>
              </a:rPr>
              <a:t>reset</a:t>
            </a:r>
            <a:r>
              <a:rPr lang="en-US" sz="1814" dirty="0">
                <a:solidFill>
                  <a:prstClr val="black"/>
                </a:solidFill>
                <a:latin typeface="Georgia" panose="02040502050405020303" pitchFamily="18" charset="0"/>
                <a:cs typeface="Georgia"/>
              </a:rPr>
              <a:t> to a </a:t>
            </a:r>
            <a:r>
              <a:rPr lang="en-US" sz="1814" i="1" dirty="0">
                <a:solidFill>
                  <a:srgbClr val="004B89"/>
                </a:solidFill>
                <a:latin typeface="Georgia" panose="02040502050405020303" pitchFamily="18" charset="0"/>
                <a:cs typeface="Georgia"/>
              </a:rPr>
              <a:t>start state</a:t>
            </a:r>
            <a:r>
              <a:rPr lang="en-US" sz="1814" dirty="0">
                <a:solidFill>
                  <a:prstClr val="black"/>
                </a:solidFill>
                <a:latin typeface="Georgia" panose="02040502050405020303" pitchFamily="18" charset="0"/>
                <a:cs typeface="Georgia"/>
              </a:rPr>
              <a:t>. </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Every episode has a final state which we call the </a:t>
            </a:r>
            <a:r>
              <a:rPr lang="en-US" sz="1814" i="1" dirty="0">
                <a:solidFill>
                  <a:srgbClr val="004B89"/>
                </a:solidFill>
                <a:latin typeface="Georgia" panose="02040502050405020303" pitchFamily="18" charset="0"/>
                <a:cs typeface="Georgia"/>
              </a:rPr>
              <a:t>terminal state</a:t>
            </a:r>
            <a:r>
              <a:rPr lang="en-US" sz="1814" dirty="0">
                <a:solidFill>
                  <a:prstClr val="black"/>
                </a:solidFill>
                <a:latin typeface="Georgia" panose="02040502050405020303" pitchFamily="18" charset="0"/>
                <a:cs typeface="Georgia"/>
              </a:rPr>
              <a:t>. </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We call these tasks </a:t>
            </a:r>
            <a:r>
              <a:rPr lang="en-US" sz="1814" i="1" dirty="0">
                <a:solidFill>
                  <a:srgbClr val="004B89"/>
                </a:solidFill>
                <a:latin typeface="Georgia" panose="02040502050405020303" pitchFamily="18" charset="0"/>
                <a:cs typeface="Georgia"/>
              </a:rPr>
              <a:t>episodic tasks.</a:t>
            </a:r>
          </a:p>
        </p:txBody>
      </p:sp>
      <p:sp>
        <p:nvSpPr>
          <p:cNvPr id="6" name="Rectangle 5">
            <a:extLst>
              <a:ext uri="{FF2B5EF4-FFF2-40B4-BE49-F238E27FC236}">
                <a16:creationId xmlns:a16="http://schemas.microsoft.com/office/drawing/2014/main" id="{BE5510CB-0AEE-6D6B-EA4F-FE219ECAED7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4944CC9-05B9-2B37-3E90-34FC27D4C1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5414038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F15B3C-9FCF-093E-0A7E-26E677E5155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A5A4BCA-7EF7-EC9F-A89C-3213A5792742}"/>
              </a:ext>
            </a:extLst>
          </p:cNvPr>
          <p:cNvSpPr>
            <a:spLocks noGrp="1"/>
          </p:cNvSpPr>
          <p:nvPr>
            <p:ph type="title"/>
          </p:nvPr>
        </p:nvSpPr>
        <p:spPr>
          <a:xfrm>
            <a:off x="1744215" y="272510"/>
            <a:ext cx="8723221" cy="1143000"/>
          </a:xfrm>
        </p:spPr>
        <p:txBody>
          <a:bodyPr>
            <a:normAutofit/>
          </a:bodyPr>
          <a:lstStyle/>
          <a:p>
            <a:pPr algn="ctr"/>
            <a:r>
              <a:rPr lang="en-US" sz="3264" spc="-244" dirty="0">
                <a:solidFill>
                  <a:srgbClr val="3333B2"/>
                </a:solidFill>
                <a:latin typeface="Georgia" panose="02040502050405020303" pitchFamily="18" charset="0"/>
              </a:rPr>
              <a:t>Episodic Tasks</a:t>
            </a:r>
            <a:endParaRPr lang="en-US" sz="3264" dirty="0"/>
          </a:p>
        </p:txBody>
      </p:sp>
      <p:sp>
        <p:nvSpPr>
          <p:cNvPr id="6" name="Rectangle 5">
            <a:extLst>
              <a:ext uri="{FF2B5EF4-FFF2-40B4-BE49-F238E27FC236}">
                <a16:creationId xmlns:a16="http://schemas.microsoft.com/office/drawing/2014/main" id="{93442751-03AD-1E47-7117-A76A6276F0E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FA348E1-D419-CA6B-1A5B-8FE43FD128E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1" name="Picture 10"/>
          <p:cNvPicPr>
            <a:picLocks noChangeAspect="1"/>
          </p:cNvPicPr>
          <p:nvPr/>
        </p:nvPicPr>
        <p:blipFill>
          <a:blip r:embed="rId3"/>
          <a:stretch>
            <a:fillRect/>
          </a:stretch>
        </p:blipFill>
        <p:spPr>
          <a:xfrm>
            <a:off x="5731050" y="1643900"/>
            <a:ext cx="4736386" cy="3436711"/>
          </a:xfrm>
          <a:prstGeom prst="rect">
            <a:avLst/>
          </a:prstGeom>
        </p:spPr>
      </p:pic>
      <p:pic>
        <p:nvPicPr>
          <p:cNvPr id="12" name="Picture 11"/>
          <p:cNvPicPr>
            <a:picLocks noChangeAspect="1"/>
          </p:cNvPicPr>
          <p:nvPr/>
        </p:nvPicPr>
        <p:blipFill>
          <a:blip r:embed="rId4"/>
          <a:stretch>
            <a:fillRect/>
          </a:stretch>
        </p:blipFill>
        <p:spPr>
          <a:xfrm>
            <a:off x="648929" y="1510064"/>
            <a:ext cx="4206265" cy="3819122"/>
          </a:xfrm>
          <a:prstGeom prst="rect">
            <a:avLst/>
          </a:prstGeom>
        </p:spPr>
      </p:pic>
    </p:spTree>
    <p:extLst>
      <p:ext uri="{BB962C8B-B14F-4D97-AF65-F5344CB8AC3E}">
        <p14:creationId xmlns:p14="http://schemas.microsoft.com/office/powerpoint/2010/main" val="6296143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44215" y="334032"/>
            <a:ext cx="8723221" cy="1143000"/>
          </a:xfrm>
        </p:spPr>
        <p:txBody>
          <a:bodyPr>
            <a:normAutofit/>
          </a:bodyPr>
          <a:lstStyle/>
          <a:p>
            <a:pPr algn="ctr"/>
            <a:r>
              <a:rPr lang="en-US" sz="3264" spc="-244" dirty="0">
                <a:solidFill>
                  <a:srgbClr val="3333B2"/>
                </a:solidFill>
                <a:latin typeface="Georgia" panose="02040502050405020303" pitchFamily="18" charset="0"/>
              </a:rPr>
              <a:t>Continuing Tasks</a:t>
            </a:r>
            <a:endParaRPr lang="en-US" sz="3264" dirty="0"/>
          </a:p>
        </p:txBody>
      </p:sp>
      <p:sp>
        <p:nvSpPr>
          <p:cNvPr id="3" name="Content Placeholder 2"/>
          <p:cNvSpPr>
            <a:spLocks noGrp="1"/>
          </p:cNvSpPr>
          <p:nvPr>
            <p:ph idx="1"/>
          </p:nvPr>
        </p:nvSpPr>
        <p:spPr>
          <a:xfrm>
            <a:off x="1647081" y="1232829"/>
            <a:ext cx="8896398" cy="5472579"/>
          </a:xfrm>
        </p:spPr>
        <p:txBody>
          <a:bodyPr/>
          <a:lstStyle/>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There is a problem when implementing the Return representation of episodic tasks into continuing tasks.</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b="1" dirty="0">
                <a:solidFill>
                  <a:prstClr val="black"/>
                </a:solidFill>
                <a:latin typeface="Georgia" panose="02040502050405020303" pitchFamily="18" charset="0"/>
                <a:cs typeface="Georgia"/>
              </a:rPr>
              <a:t>Episodic Tasks</a:t>
            </a:r>
          </a:p>
          <a:p>
            <a:pPr marL="735832" lvl="1" indent="-259118">
              <a:spcBef>
                <a:spcPts val="589"/>
              </a:spcBef>
              <a:buClr>
                <a:srgbClr val="3333B2"/>
              </a:buClr>
              <a:buSzPct val="110526"/>
              <a:buFont typeface="Wingdings" panose="05000000000000000000" pitchFamily="2" charset="2"/>
              <a:buChar char="Ø"/>
              <a:tabLst>
                <a:tab pos="319168" algn="l"/>
              </a:tabLst>
            </a:pPr>
            <a:r>
              <a:rPr lang="en-US" sz="1632" dirty="0">
                <a:latin typeface="Georgia" panose="02040502050405020303" pitchFamily="18" charset="0"/>
                <a:cs typeface="Georgia"/>
              </a:rPr>
              <a:t>Interaction breaks naturally into episodes</a:t>
            </a:r>
          </a:p>
          <a:p>
            <a:pPr marL="735832" lvl="1" indent="-259118">
              <a:spcBef>
                <a:spcPts val="589"/>
              </a:spcBef>
              <a:buClr>
                <a:srgbClr val="3333B2"/>
              </a:buClr>
              <a:buSzPct val="110526"/>
              <a:buFont typeface="Wingdings" panose="05000000000000000000" pitchFamily="2" charset="2"/>
              <a:buChar char="Ø"/>
              <a:tabLst>
                <a:tab pos="319168" algn="l"/>
              </a:tabLst>
            </a:pPr>
            <a:r>
              <a:rPr lang="en-US" sz="1632" dirty="0">
                <a:latin typeface="Georgia" panose="02040502050405020303" pitchFamily="18" charset="0"/>
                <a:cs typeface="Georgia"/>
              </a:rPr>
              <a:t>Each episode ends in a terminal state</a:t>
            </a:r>
          </a:p>
          <a:p>
            <a:pPr marL="735832" lvl="1" indent="-259118">
              <a:spcBef>
                <a:spcPts val="589"/>
              </a:spcBef>
              <a:buClr>
                <a:srgbClr val="3333B2"/>
              </a:buClr>
              <a:buSzPct val="110526"/>
              <a:buFont typeface="Wingdings" panose="05000000000000000000" pitchFamily="2" charset="2"/>
              <a:buChar char="Ø"/>
              <a:tabLst>
                <a:tab pos="319168" algn="l"/>
              </a:tabLst>
            </a:pPr>
            <a:r>
              <a:rPr lang="en-US" sz="1632" dirty="0">
                <a:latin typeface="Georgia" panose="02040502050405020303" pitchFamily="18" charset="0"/>
                <a:cs typeface="Georgia"/>
              </a:rPr>
              <a:t>Episodes are independent</a:t>
            </a:r>
          </a:p>
          <a:p>
            <a:pPr marL="322098" indent="-259118">
              <a:spcBef>
                <a:spcPts val="589"/>
              </a:spcBef>
              <a:buClr>
                <a:srgbClr val="3333B2"/>
              </a:buClr>
              <a:buSzPct val="110526"/>
              <a:tabLst>
                <a:tab pos="319168" algn="l"/>
              </a:tabLst>
            </a:pPr>
            <a:endParaRPr lang="en-US" sz="1814" b="1"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b="1"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b="1" dirty="0">
                <a:solidFill>
                  <a:prstClr val="black"/>
                </a:solidFill>
                <a:latin typeface="Georgia" panose="02040502050405020303" pitchFamily="18" charset="0"/>
                <a:cs typeface="Georgia"/>
              </a:rPr>
              <a:t>Continuing Tasks</a:t>
            </a:r>
          </a:p>
          <a:p>
            <a:pPr marL="735832" lvl="1" indent="-259118">
              <a:spcBef>
                <a:spcPts val="589"/>
              </a:spcBef>
              <a:buClr>
                <a:srgbClr val="3333B2"/>
              </a:buClr>
              <a:buSzPct val="110526"/>
              <a:buFont typeface="Wingdings" panose="05000000000000000000" pitchFamily="2" charset="2"/>
              <a:buChar char="Ø"/>
              <a:tabLst>
                <a:tab pos="319168" algn="l"/>
              </a:tabLst>
            </a:pPr>
            <a:r>
              <a:rPr lang="en-US" sz="1632" dirty="0">
                <a:latin typeface="Georgia" panose="02040502050405020303" pitchFamily="18" charset="0"/>
                <a:cs typeface="Georgia"/>
              </a:rPr>
              <a:t>Interaction goes on actually</a:t>
            </a:r>
          </a:p>
          <a:p>
            <a:pPr marL="735832" lvl="1" indent="-259118">
              <a:spcBef>
                <a:spcPts val="589"/>
              </a:spcBef>
              <a:buClr>
                <a:srgbClr val="3333B2"/>
              </a:buClr>
              <a:buSzPct val="110526"/>
              <a:buFont typeface="Wingdings" panose="05000000000000000000" pitchFamily="2" charset="2"/>
              <a:buChar char="Ø"/>
              <a:tabLst>
                <a:tab pos="319168" algn="l"/>
              </a:tabLst>
            </a:pPr>
            <a:r>
              <a:rPr lang="en-US" sz="1632" dirty="0">
                <a:latin typeface="Georgia" panose="02040502050405020303" pitchFamily="18" charset="0"/>
                <a:cs typeface="Georgia"/>
              </a:rPr>
              <a:t>No terminal state</a:t>
            </a:r>
          </a:p>
        </p:txBody>
      </p:sp>
      <p:pic>
        <p:nvPicPr>
          <p:cNvPr id="4" name="Picture 3"/>
          <p:cNvPicPr>
            <a:picLocks noChangeAspect="1"/>
          </p:cNvPicPr>
          <p:nvPr/>
        </p:nvPicPr>
        <p:blipFill>
          <a:blip r:embed="rId2"/>
          <a:stretch>
            <a:fillRect/>
          </a:stretch>
        </p:blipFill>
        <p:spPr>
          <a:xfrm>
            <a:off x="4820947" y="3614517"/>
            <a:ext cx="4436037" cy="436368"/>
          </a:xfrm>
          <a:prstGeom prst="rect">
            <a:avLst/>
          </a:prstGeom>
        </p:spPr>
      </p:pic>
      <p:pic>
        <p:nvPicPr>
          <p:cNvPr id="5" name="Picture 4"/>
          <p:cNvPicPr>
            <a:picLocks noChangeAspect="1"/>
          </p:cNvPicPr>
          <p:nvPr/>
        </p:nvPicPr>
        <p:blipFill>
          <a:blip r:embed="rId3"/>
          <a:stretch>
            <a:fillRect/>
          </a:stretch>
        </p:blipFill>
        <p:spPr>
          <a:xfrm>
            <a:off x="4820947" y="5293178"/>
            <a:ext cx="4720609" cy="417336"/>
          </a:xfrm>
          <a:prstGeom prst="rect">
            <a:avLst/>
          </a:prstGeom>
        </p:spPr>
      </p:pic>
      <p:pic>
        <p:nvPicPr>
          <p:cNvPr id="6" name="Picture 5"/>
          <p:cNvPicPr>
            <a:picLocks noChangeAspect="1"/>
          </p:cNvPicPr>
          <p:nvPr/>
        </p:nvPicPr>
        <p:blipFill>
          <a:blip r:embed="rId4"/>
          <a:stretch>
            <a:fillRect/>
          </a:stretch>
        </p:blipFill>
        <p:spPr>
          <a:xfrm>
            <a:off x="1249766" y="5163793"/>
            <a:ext cx="3500119" cy="1694206"/>
          </a:xfrm>
          <a:prstGeom prst="rect">
            <a:avLst/>
          </a:prstGeom>
        </p:spPr>
      </p:pic>
      <p:sp>
        <p:nvSpPr>
          <p:cNvPr id="7" name="Rectangle 6">
            <a:extLst>
              <a:ext uri="{FF2B5EF4-FFF2-40B4-BE49-F238E27FC236}">
                <a16:creationId xmlns:a16="http://schemas.microsoft.com/office/drawing/2014/main" id="{797629F4-8022-DFFD-56CD-4928008AE09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31AD6BF4-0972-BCC6-8172-B2B6A61B7DB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148670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44215" y="265469"/>
            <a:ext cx="8723221" cy="1143000"/>
          </a:xfrm>
        </p:spPr>
        <p:txBody>
          <a:bodyPr>
            <a:normAutofit/>
          </a:bodyPr>
          <a:lstStyle/>
          <a:p>
            <a:pPr algn="ctr"/>
            <a:r>
              <a:rPr lang="en-US" sz="3264" spc="-244" dirty="0">
                <a:solidFill>
                  <a:srgbClr val="3333B2"/>
                </a:solidFill>
                <a:latin typeface="Georgia" panose="02040502050405020303" pitchFamily="18" charset="0"/>
              </a:rPr>
              <a:t>Discounting</a:t>
            </a:r>
            <a:endParaRPr lang="en-US" sz="3264" dirty="0"/>
          </a:p>
        </p:txBody>
      </p:sp>
      <p:sp>
        <p:nvSpPr>
          <p:cNvPr id="3" name="Content Placeholder 2"/>
          <p:cNvSpPr>
            <a:spLocks noGrp="1"/>
          </p:cNvSpPr>
          <p:nvPr>
            <p:ph idx="1"/>
          </p:nvPr>
        </p:nvSpPr>
        <p:spPr>
          <a:xfrm>
            <a:off x="1657626" y="1042840"/>
            <a:ext cx="8896398" cy="5472579"/>
          </a:xfrm>
        </p:spPr>
        <p:txBody>
          <a:bodyPr/>
          <a:lstStyle/>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The return formulation can then be modified to include </a:t>
            </a:r>
            <a:r>
              <a:rPr lang="en-US" sz="1814" i="1" dirty="0">
                <a:solidFill>
                  <a:srgbClr val="004B89"/>
                </a:solidFill>
                <a:latin typeface="Georgia" panose="02040502050405020303" pitchFamily="18" charset="0"/>
                <a:cs typeface="Georgia"/>
              </a:rPr>
              <a:t>discounting</a:t>
            </a:r>
            <a:r>
              <a:rPr lang="en-US" sz="1814" dirty="0">
                <a:solidFill>
                  <a:prstClr val="black"/>
                </a:solidFill>
                <a:latin typeface="Georgia" panose="02040502050405020303" pitchFamily="18" charset="0"/>
                <a:cs typeface="Georgia"/>
              </a:rPr>
              <a:t>. </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The effect of discounting on the return is simple, </a:t>
            </a:r>
            <a:r>
              <a:rPr lang="en-US" sz="1814" dirty="0">
                <a:solidFill>
                  <a:srgbClr val="004B89"/>
                </a:solidFill>
                <a:latin typeface="Georgia" panose="02040502050405020303" pitchFamily="18" charset="0"/>
                <a:cs typeface="Georgia"/>
              </a:rPr>
              <a:t>immediate rewards contribute more to the sum</a:t>
            </a:r>
            <a:r>
              <a:rPr lang="en-US" sz="1814" dirty="0">
                <a:solidFill>
                  <a:prstClr val="black"/>
                </a:solidFill>
                <a:latin typeface="Georgia" panose="02040502050405020303" pitchFamily="18" charset="0"/>
                <a:cs typeface="Georgia"/>
              </a:rPr>
              <a:t>. </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Rewards far into the future contribute less because they are multiplied by Gamma raised to successively larger powers of k.</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The last expression will be  finite as long as                   . We have to guarantee the discounting with      . </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p:txBody>
      </p:sp>
      <p:pic>
        <p:nvPicPr>
          <p:cNvPr id="7" name="Picture 6"/>
          <p:cNvPicPr>
            <a:picLocks noChangeAspect="1"/>
          </p:cNvPicPr>
          <p:nvPr/>
        </p:nvPicPr>
        <p:blipFill>
          <a:blip r:embed="rId2"/>
          <a:stretch>
            <a:fillRect/>
          </a:stretch>
        </p:blipFill>
        <p:spPr>
          <a:xfrm>
            <a:off x="3484431" y="3450913"/>
            <a:ext cx="5810660" cy="1679630"/>
          </a:xfrm>
          <a:prstGeom prst="rect">
            <a:avLst/>
          </a:prstGeom>
        </p:spPr>
      </p:pic>
      <p:pic>
        <p:nvPicPr>
          <p:cNvPr id="8" name="Picture 7"/>
          <p:cNvPicPr>
            <a:picLocks noChangeAspect="1"/>
          </p:cNvPicPr>
          <p:nvPr/>
        </p:nvPicPr>
        <p:blipFill>
          <a:blip r:embed="rId3"/>
          <a:stretch>
            <a:fillRect/>
          </a:stretch>
        </p:blipFill>
        <p:spPr>
          <a:xfrm>
            <a:off x="6509154" y="5838465"/>
            <a:ext cx="902995" cy="233207"/>
          </a:xfrm>
          <a:prstGeom prst="rect">
            <a:avLst/>
          </a:prstGeom>
        </p:spPr>
      </p:pic>
      <p:pic>
        <p:nvPicPr>
          <p:cNvPr id="9" name="Picture 8"/>
          <p:cNvPicPr>
            <a:picLocks noChangeAspect="1"/>
          </p:cNvPicPr>
          <p:nvPr/>
        </p:nvPicPr>
        <p:blipFill>
          <a:blip r:embed="rId4"/>
          <a:stretch>
            <a:fillRect/>
          </a:stretch>
        </p:blipFill>
        <p:spPr>
          <a:xfrm>
            <a:off x="3834450" y="6093983"/>
            <a:ext cx="238270" cy="263117"/>
          </a:xfrm>
          <a:prstGeom prst="rect">
            <a:avLst/>
          </a:prstGeom>
        </p:spPr>
      </p:pic>
      <p:sp>
        <p:nvSpPr>
          <p:cNvPr id="4" name="Rectangle 3">
            <a:extLst>
              <a:ext uri="{FF2B5EF4-FFF2-40B4-BE49-F238E27FC236}">
                <a16:creationId xmlns:a16="http://schemas.microsoft.com/office/drawing/2014/main" id="{16AB9C82-2774-69FB-1E3D-39082C5C6507}"/>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B8DE258D-8FBE-28BD-1998-B074CFFC624F}"/>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5564601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44215" y="766916"/>
            <a:ext cx="8723221" cy="1143000"/>
          </a:xfrm>
        </p:spPr>
        <p:txBody>
          <a:bodyPr>
            <a:normAutofit/>
          </a:bodyPr>
          <a:lstStyle/>
          <a:p>
            <a:r>
              <a:rPr lang="en-US" sz="3264" spc="-244" dirty="0">
                <a:solidFill>
                  <a:srgbClr val="3333B2"/>
                </a:solidFill>
                <a:latin typeface="Georgia" panose="02040502050405020303" pitchFamily="18" charset="0"/>
              </a:rPr>
              <a:t>Why continuing tasks G</a:t>
            </a:r>
            <a:r>
              <a:rPr lang="en-US" sz="3264" spc="-244" baseline="-25000" dirty="0">
                <a:solidFill>
                  <a:srgbClr val="3333B2"/>
                </a:solidFill>
                <a:latin typeface="Georgia" panose="02040502050405020303" pitchFamily="18" charset="0"/>
              </a:rPr>
              <a:t>t</a:t>
            </a:r>
            <a:r>
              <a:rPr lang="en-US" sz="3264" spc="-244" dirty="0">
                <a:solidFill>
                  <a:srgbClr val="3333B2"/>
                </a:solidFill>
                <a:latin typeface="Georgia" panose="02040502050405020303" pitchFamily="18" charset="0"/>
              </a:rPr>
              <a:t> is finite?</a:t>
            </a:r>
            <a:endParaRPr lang="en-US" sz="3264" dirty="0"/>
          </a:p>
        </p:txBody>
      </p:sp>
      <p:sp>
        <p:nvSpPr>
          <p:cNvPr id="3" name="Content Placeholder 2"/>
          <p:cNvSpPr>
            <a:spLocks noGrp="1"/>
          </p:cNvSpPr>
          <p:nvPr>
            <p:ph idx="1"/>
          </p:nvPr>
        </p:nvSpPr>
        <p:spPr>
          <a:xfrm>
            <a:off x="1657626" y="1809756"/>
            <a:ext cx="8896398" cy="5472579"/>
          </a:xfrm>
        </p:spPr>
        <p:txBody>
          <a:bodyPr/>
          <a:lstStyle/>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Assume </a:t>
            </a:r>
            <a:r>
              <a:rPr lang="en-US" sz="1814" i="1" dirty="0" err="1">
                <a:solidFill>
                  <a:srgbClr val="004B89"/>
                </a:solidFill>
                <a:latin typeface="Georgia" panose="02040502050405020303" pitchFamily="18" charset="0"/>
                <a:cs typeface="Georgia"/>
              </a:rPr>
              <a:t>R</a:t>
            </a:r>
            <a:r>
              <a:rPr lang="en-US" sz="1814" i="1" baseline="-25000" dirty="0" err="1">
                <a:solidFill>
                  <a:srgbClr val="004B89"/>
                </a:solidFill>
                <a:latin typeface="Georgia" panose="02040502050405020303" pitchFamily="18" charset="0"/>
                <a:cs typeface="Georgia"/>
              </a:rPr>
              <a:t>max</a:t>
            </a:r>
            <a:r>
              <a:rPr lang="en-US" sz="1814" dirty="0">
                <a:solidFill>
                  <a:prstClr val="black"/>
                </a:solidFill>
                <a:latin typeface="Georgia" panose="02040502050405020303" pitchFamily="18" charset="0"/>
                <a:cs typeface="Georgia"/>
              </a:rPr>
              <a:t> is the maximum reward the agent can receive</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p:txBody>
      </p:sp>
      <p:pic>
        <p:nvPicPr>
          <p:cNvPr id="4" name="Picture 3"/>
          <p:cNvPicPr>
            <a:picLocks noChangeAspect="1"/>
          </p:cNvPicPr>
          <p:nvPr/>
        </p:nvPicPr>
        <p:blipFill>
          <a:blip r:embed="rId2"/>
          <a:stretch>
            <a:fillRect/>
          </a:stretch>
        </p:blipFill>
        <p:spPr>
          <a:xfrm>
            <a:off x="3332284" y="2658480"/>
            <a:ext cx="5329134" cy="846453"/>
          </a:xfrm>
          <a:prstGeom prst="rect">
            <a:avLst/>
          </a:prstGeom>
        </p:spPr>
      </p:pic>
      <p:pic>
        <p:nvPicPr>
          <p:cNvPr id="5" name="Picture 4"/>
          <p:cNvPicPr>
            <a:picLocks noChangeAspect="1"/>
          </p:cNvPicPr>
          <p:nvPr/>
        </p:nvPicPr>
        <p:blipFill>
          <a:blip r:embed="rId3"/>
          <a:stretch>
            <a:fillRect/>
          </a:stretch>
        </p:blipFill>
        <p:spPr>
          <a:xfrm>
            <a:off x="3332284" y="3897541"/>
            <a:ext cx="6677246" cy="2466333"/>
          </a:xfrm>
          <a:prstGeom prst="rect">
            <a:avLst/>
          </a:prstGeom>
        </p:spPr>
      </p:pic>
      <p:sp>
        <p:nvSpPr>
          <p:cNvPr id="6" name="Oval 5"/>
          <p:cNvSpPr/>
          <p:nvPr/>
        </p:nvSpPr>
        <p:spPr>
          <a:xfrm>
            <a:off x="7235401" y="2537558"/>
            <a:ext cx="1426017" cy="967375"/>
          </a:xfrm>
          <a:prstGeom prst="ellipse">
            <a:avLst/>
          </a:prstGeom>
          <a:no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32"/>
          </a:p>
        </p:txBody>
      </p:sp>
      <p:cxnSp>
        <p:nvCxnSpPr>
          <p:cNvPr id="11" name="Straight Arrow Connector 10"/>
          <p:cNvCxnSpPr/>
          <p:nvPr/>
        </p:nvCxnSpPr>
        <p:spPr>
          <a:xfrm>
            <a:off x="8661418" y="3021246"/>
            <a:ext cx="422361"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12" name="TextBox 11"/>
          <p:cNvSpPr txBox="1"/>
          <p:nvPr/>
        </p:nvSpPr>
        <p:spPr>
          <a:xfrm>
            <a:off x="9273799" y="2658480"/>
            <a:ext cx="1468338" cy="594650"/>
          </a:xfrm>
          <a:prstGeom prst="rect">
            <a:avLst/>
          </a:prstGeom>
          <a:noFill/>
        </p:spPr>
        <p:txBody>
          <a:bodyPr wrap="square" rtlCol="0">
            <a:spAutoFit/>
          </a:bodyPr>
          <a:lstStyle/>
          <a:p>
            <a:r>
              <a:rPr lang="en-US" sz="1632" dirty="0">
                <a:solidFill>
                  <a:srgbClr val="004B89"/>
                </a:solidFill>
                <a:latin typeface="Georgia" panose="02040502050405020303" pitchFamily="18" charset="0"/>
              </a:rPr>
              <a:t>An upper bound of G</a:t>
            </a:r>
            <a:r>
              <a:rPr lang="en-US" sz="1632" baseline="-25000" dirty="0">
                <a:solidFill>
                  <a:srgbClr val="004B89"/>
                </a:solidFill>
                <a:latin typeface="Georgia" panose="02040502050405020303" pitchFamily="18" charset="0"/>
              </a:rPr>
              <a:t>t</a:t>
            </a:r>
          </a:p>
        </p:txBody>
      </p:sp>
      <p:sp>
        <p:nvSpPr>
          <p:cNvPr id="7" name="Rectangle 6">
            <a:extLst>
              <a:ext uri="{FF2B5EF4-FFF2-40B4-BE49-F238E27FC236}">
                <a16:creationId xmlns:a16="http://schemas.microsoft.com/office/drawing/2014/main" id="{AEB1D8CB-7F1B-7FEE-1E50-E6EB87362F9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4DEF70DE-D988-BB9F-A8AB-AD80812ACD3A}"/>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423950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44215" y="604684"/>
            <a:ext cx="8723221" cy="1143000"/>
          </a:xfrm>
        </p:spPr>
        <p:txBody>
          <a:bodyPr>
            <a:normAutofit/>
          </a:bodyPr>
          <a:lstStyle/>
          <a:p>
            <a:pPr algn="ctr"/>
            <a:r>
              <a:rPr lang="en-US" sz="3264" spc="-244" dirty="0">
                <a:solidFill>
                  <a:srgbClr val="3333B2"/>
                </a:solidFill>
                <a:latin typeface="Georgia" panose="02040502050405020303" pitchFamily="18" charset="0"/>
              </a:rPr>
              <a:t>Effect of  </a:t>
            </a:r>
            <a:r>
              <a:rPr lang="el-GR" sz="3264" i="1" spc="-244" dirty="0">
                <a:solidFill>
                  <a:srgbClr val="C00000"/>
                </a:solidFill>
                <a:latin typeface="Georgia" panose="02040502050405020303" pitchFamily="18" charset="0"/>
              </a:rPr>
              <a:t>γ</a:t>
            </a:r>
            <a:r>
              <a:rPr lang="en-US" sz="3264" i="1" spc="-244" dirty="0">
                <a:solidFill>
                  <a:srgbClr val="C00000"/>
                </a:solidFill>
                <a:latin typeface="Georgia" panose="02040502050405020303" pitchFamily="18" charset="0"/>
              </a:rPr>
              <a:t> </a:t>
            </a:r>
            <a:r>
              <a:rPr lang="en-US" sz="3264" i="1" spc="-244" dirty="0">
                <a:solidFill>
                  <a:srgbClr val="3333B2"/>
                </a:solidFill>
                <a:latin typeface="Georgia" panose="02040502050405020303" pitchFamily="18" charset="0"/>
              </a:rPr>
              <a:t>on agent behavior</a:t>
            </a:r>
            <a:endParaRPr lang="en-US" sz="3264" i="1" dirty="0"/>
          </a:p>
        </p:txBody>
      </p:sp>
      <p:sp>
        <p:nvSpPr>
          <p:cNvPr id="3" name="Content Placeholder 2"/>
          <p:cNvSpPr>
            <a:spLocks noGrp="1"/>
          </p:cNvSpPr>
          <p:nvPr>
            <p:ph idx="1"/>
          </p:nvPr>
        </p:nvSpPr>
        <p:spPr>
          <a:xfrm>
            <a:off x="1657626" y="1647524"/>
            <a:ext cx="8896398" cy="5472579"/>
          </a:xfrm>
        </p:spPr>
        <p:txBody>
          <a:bodyPr/>
          <a:lstStyle/>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62980" indent="0">
              <a:spcBef>
                <a:spcPts val="589"/>
              </a:spcBef>
              <a:buClr>
                <a:srgbClr val="3333B2"/>
              </a:buClr>
              <a:buSzPct val="110526"/>
              <a:buNone/>
              <a:tabLst>
                <a:tab pos="319168" algn="l"/>
              </a:tabLst>
            </a:pPr>
            <a:r>
              <a:rPr lang="en-US" sz="1814" dirty="0">
                <a:solidFill>
                  <a:prstClr val="black"/>
                </a:solidFill>
                <a:latin typeface="Georgia" panose="02040502050405020303" pitchFamily="18" charset="0"/>
                <a:cs typeface="Georgia"/>
              </a:rPr>
              <a:t>with </a:t>
            </a:r>
            <a:r>
              <a:rPr lang="el-GR" sz="1814" i="1" dirty="0">
                <a:solidFill>
                  <a:srgbClr val="004B89"/>
                </a:solidFill>
                <a:latin typeface="Georgia" panose="02040502050405020303" pitchFamily="18" charset="0"/>
                <a:cs typeface="Georgia"/>
              </a:rPr>
              <a:t>γ</a:t>
            </a:r>
            <a:r>
              <a:rPr lang="en-US" sz="1814" i="1" dirty="0">
                <a:solidFill>
                  <a:srgbClr val="004B89"/>
                </a:solidFill>
                <a:latin typeface="Georgia" panose="02040502050405020303" pitchFamily="18" charset="0"/>
                <a:cs typeface="Georgia"/>
              </a:rPr>
              <a:t> = 0</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With </a:t>
            </a:r>
            <a:r>
              <a:rPr lang="el-GR" sz="1814" i="1" dirty="0">
                <a:solidFill>
                  <a:srgbClr val="004B89"/>
                </a:solidFill>
                <a:latin typeface="Georgia" panose="02040502050405020303" pitchFamily="18" charset="0"/>
                <a:cs typeface="Georgia"/>
              </a:rPr>
              <a:t>γ</a:t>
            </a:r>
            <a:r>
              <a:rPr lang="en-US" sz="1814" i="1" dirty="0">
                <a:solidFill>
                  <a:srgbClr val="004B89"/>
                </a:solidFill>
                <a:latin typeface="Georgia" panose="02040502050405020303" pitchFamily="18" charset="0"/>
                <a:cs typeface="Georgia"/>
              </a:rPr>
              <a:t> = 0</a:t>
            </a:r>
            <a:r>
              <a:rPr lang="en-US" sz="1814" dirty="0">
                <a:latin typeface="Georgia" panose="02040502050405020303" pitchFamily="18" charset="0"/>
                <a:cs typeface="Georgia"/>
              </a:rPr>
              <a:t>, it </a:t>
            </a:r>
            <a:r>
              <a:rPr lang="en-US" sz="1814" dirty="0">
                <a:solidFill>
                  <a:prstClr val="black"/>
                </a:solidFill>
                <a:latin typeface="Georgia" panose="02040502050405020303" pitchFamily="18" charset="0"/>
                <a:cs typeface="Georgia"/>
              </a:rPr>
              <a:t>is evident that the agent only cares about the immediate reward. This is called a </a:t>
            </a:r>
            <a:r>
              <a:rPr lang="en-US" sz="1814" i="1" dirty="0">
                <a:solidFill>
                  <a:srgbClr val="004B89"/>
                </a:solidFill>
                <a:latin typeface="Georgia" panose="02040502050405020303" pitchFamily="18" charset="0"/>
                <a:cs typeface="Georgia"/>
              </a:rPr>
              <a:t>Short-sighted agent.</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With </a:t>
            </a:r>
            <a:r>
              <a:rPr lang="en-US" sz="1814" i="1" dirty="0">
                <a:solidFill>
                  <a:srgbClr val="004B89"/>
                </a:solidFill>
                <a:latin typeface="Georgia" panose="02040502050405020303" pitchFamily="18" charset="0"/>
                <a:cs typeface="Georgia"/>
              </a:rPr>
              <a:t>γ </a:t>
            </a:r>
            <a:r>
              <a:rPr lang="en-US" sz="1814" i="1" dirty="0">
                <a:solidFill>
                  <a:srgbClr val="004B89"/>
                </a:solidFill>
                <a:latin typeface="Georgia" panose="02040502050405020303" pitchFamily="18" charset="0"/>
                <a:cs typeface="Georgia"/>
                <a:sym typeface="Wingdings" panose="05000000000000000000" pitchFamily="2" charset="2"/>
              </a:rPr>
              <a:t> </a:t>
            </a:r>
            <a:r>
              <a:rPr lang="en-US" sz="1814" i="1" dirty="0">
                <a:solidFill>
                  <a:srgbClr val="004B89"/>
                </a:solidFill>
                <a:latin typeface="Georgia" panose="02040502050405020303" pitchFamily="18" charset="0"/>
                <a:cs typeface="Georgia"/>
              </a:rPr>
              <a:t>1</a:t>
            </a:r>
            <a:r>
              <a:rPr lang="en-US" sz="1814" dirty="0">
                <a:solidFill>
                  <a:prstClr val="black"/>
                </a:solidFill>
                <a:latin typeface="Georgia" panose="02040502050405020303" pitchFamily="18" charset="0"/>
                <a:cs typeface="Georgia"/>
              </a:rPr>
              <a:t>, agent takes future rewards into account more strongly. This is called a </a:t>
            </a:r>
            <a:r>
              <a:rPr lang="en-US" sz="1814" i="1" dirty="0">
                <a:solidFill>
                  <a:srgbClr val="004B89"/>
                </a:solidFill>
                <a:latin typeface="Georgia" panose="02040502050405020303" pitchFamily="18" charset="0"/>
                <a:cs typeface="Georgia"/>
              </a:rPr>
              <a:t>Far-sighted agent.</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p:txBody>
      </p:sp>
      <p:pic>
        <p:nvPicPr>
          <p:cNvPr id="9" name="Picture 8"/>
          <p:cNvPicPr>
            <a:picLocks noChangeAspect="1"/>
          </p:cNvPicPr>
          <p:nvPr/>
        </p:nvPicPr>
        <p:blipFill>
          <a:blip r:embed="rId2"/>
          <a:stretch>
            <a:fillRect/>
          </a:stretch>
        </p:blipFill>
        <p:spPr>
          <a:xfrm>
            <a:off x="3458891" y="1973507"/>
            <a:ext cx="5293869" cy="375907"/>
          </a:xfrm>
          <a:prstGeom prst="rect">
            <a:avLst/>
          </a:prstGeom>
        </p:spPr>
      </p:pic>
      <p:pic>
        <p:nvPicPr>
          <p:cNvPr id="10" name="Picture 9"/>
          <p:cNvPicPr>
            <a:picLocks noChangeAspect="1"/>
          </p:cNvPicPr>
          <p:nvPr/>
        </p:nvPicPr>
        <p:blipFill>
          <a:blip r:embed="rId3"/>
          <a:stretch>
            <a:fillRect/>
          </a:stretch>
        </p:blipFill>
        <p:spPr>
          <a:xfrm>
            <a:off x="3695593" y="3219509"/>
            <a:ext cx="5436834" cy="1220127"/>
          </a:xfrm>
          <a:prstGeom prst="rect">
            <a:avLst/>
          </a:prstGeom>
        </p:spPr>
      </p:pic>
      <p:sp>
        <p:nvSpPr>
          <p:cNvPr id="4" name="Rectangle 3">
            <a:extLst>
              <a:ext uri="{FF2B5EF4-FFF2-40B4-BE49-F238E27FC236}">
                <a16:creationId xmlns:a16="http://schemas.microsoft.com/office/drawing/2014/main" id="{0B852CCC-97BA-BBCA-8618-63A22FEE1B3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FDE23B2B-7DFF-23D4-DF10-C4DAB5CB2E1A}"/>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33655019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44215" y="811160"/>
            <a:ext cx="8723221" cy="1143000"/>
          </a:xfrm>
        </p:spPr>
        <p:txBody>
          <a:bodyPr>
            <a:normAutofit/>
          </a:bodyPr>
          <a:lstStyle/>
          <a:p>
            <a:r>
              <a:rPr lang="en-US" sz="3264" spc="-244" dirty="0">
                <a:solidFill>
                  <a:srgbClr val="3333B2"/>
                </a:solidFill>
                <a:latin typeface="Georgia" panose="02040502050405020303" pitchFamily="18" charset="0"/>
              </a:rPr>
              <a:t>Recursive nature of returns</a:t>
            </a:r>
            <a:endParaRPr lang="en-US" sz="3264" i="1" dirty="0"/>
          </a:p>
        </p:txBody>
      </p:sp>
      <p:sp>
        <p:nvSpPr>
          <p:cNvPr id="3" name="Content Placeholder 2"/>
          <p:cNvSpPr>
            <a:spLocks noGrp="1"/>
          </p:cNvSpPr>
          <p:nvPr>
            <p:ph idx="1"/>
          </p:nvPr>
        </p:nvSpPr>
        <p:spPr>
          <a:xfrm>
            <a:off x="1657626" y="1854000"/>
            <a:ext cx="8896398" cy="5472579"/>
          </a:xfrm>
        </p:spPr>
        <p:txBody>
          <a:bodyPr/>
          <a:lstStyle/>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p:txBody>
      </p:sp>
      <p:pic>
        <p:nvPicPr>
          <p:cNvPr id="4" name="Picture 3"/>
          <p:cNvPicPr>
            <a:picLocks noChangeAspect="1"/>
          </p:cNvPicPr>
          <p:nvPr/>
        </p:nvPicPr>
        <p:blipFill>
          <a:blip r:embed="rId2"/>
          <a:stretch>
            <a:fillRect/>
          </a:stretch>
        </p:blipFill>
        <p:spPr>
          <a:xfrm>
            <a:off x="3786240" y="2149939"/>
            <a:ext cx="5346634" cy="1425150"/>
          </a:xfrm>
          <a:prstGeom prst="rect">
            <a:avLst/>
          </a:prstGeom>
        </p:spPr>
      </p:pic>
      <p:pic>
        <p:nvPicPr>
          <p:cNvPr id="5" name="Picture 4"/>
          <p:cNvPicPr>
            <a:picLocks noChangeAspect="1"/>
          </p:cNvPicPr>
          <p:nvPr/>
        </p:nvPicPr>
        <p:blipFill>
          <a:blip r:embed="rId3"/>
          <a:stretch>
            <a:fillRect/>
          </a:stretch>
        </p:blipFill>
        <p:spPr>
          <a:xfrm>
            <a:off x="1744215" y="3912046"/>
            <a:ext cx="7505348" cy="1191842"/>
          </a:xfrm>
          <a:prstGeom prst="rect">
            <a:avLst/>
          </a:prstGeom>
        </p:spPr>
      </p:pic>
      <p:pic>
        <p:nvPicPr>
          <p:cNvPr id="6" name="Picture 5"/>
          <p:cNvPicPr>
            <a:picLocks noChangeAspect="1"/>
          </p:cNvPicPr>
          <p:nvPr/>
        </p:nvPicPr>
        <p:blipFill>
          <a:blip r:embed="rId4"/>
          <a:stretch>
            <a:fillRect/>
          </a:stretch>
        </p:blipFill>
        <p:spPr>
          <a:xfrm>
            <a:off x="1744215" y="5934816"/>
            <a:ext cx="7679749" cy="421477"/>
          </a:xfrm>
          <a:prstGeom prst="rect">
            <a:avLst/>
          </a:prstGeom>
        </p:spPr>
      </p:pic>
      <p:sp>
        <p:nvSpPr>
          <p:cNvPr id="7" name="Rectangle 6">
            <a:extLst>
              <a:ext uri="{FF2B5EF4-FFF2-40B4-BE49-F238E27FC236}">
                <a16:creationId xmlns:a16="http://schemas.microsoft.com/office/drawing/2014/main" id="{E2C2DEB3-ECA6-A173-5881-4C32F587042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3B81E1B6-2BD9-2D8E-12A9-90EE2461D90F}"/>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61381805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5061E5-FB45-8F7E-EE64-42E1DFCE3260}"/>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2050ED0B-A79C-BBB7-9A61-D02147623588}"/>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14AF7D85-6B16-99DC-30AC-BBDE0C05B28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1A6AA735-F00D-15EE-38BA-F5E531A9DD9D}"/>
              </a:ext>
            </a:extLst>
          </p:cNvPr>
          <p:cNvPicPr>
            <a:picLocks noChangeAspect="1"/>
          </p:cNvPicPr>
          <p:nvPr/>
        </p:nvPicPr>
        <p:blipFill>
          <a:blip r:embed="rId3"/>
          <a:stretch>
            <a:fillRect/>
          </a:stretch>
        </p:blipFill>
        <p:spPr>
          <a:xfrm>
            <a:off x="2479723" y="829903"/>
            <a:ext cx="7439025" cy="5581650"/>
          </a:xfrm>
          <a:prstGeom prst="rect">
            <a:avLst/>
          </a:prstGeom>
        </p:spPr>
      </p:pic>
    </p:spTree>
    <p:extLst>
      <p:ext uri="{BB962C8B-B14F-4D97-AF65-F5344CB8AC3E}">
        <p14:creationId xmlns:p14="http://schemas.microsoft.com/office/powerpoint/2010/main" val="762302061"/>
      </p:ext>
    </p:extLst>
  </p:cSld>
  <p:clrMapOvr>
    <a:masterClrMapping/>
  </p:clrMapOvr>
  <p:transition>
    <p:cut/>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44215" y="766916"/>
            <a:ext cx="8723221" cy="1143000"/>
          </a:xfrm>
        </p:spPr>
        <p:txBody>
          <a:bodyPr>
            <a:normAutofit/>
          </a:bodyPr>
          <a:lstStyle/>
          <a:p>
            <a:r>
              <a:rPr lang="en-US" sz="3264" spc="-244" dirty="0">
                <a:solidFill>
                  <a:srgbClr val="3333B2"/>
                </a:solidFill>
                <a:latin typeface="Georgia" panose="02040502050405020303" pitchFamily="18" charset="0"/>
              </a:rPr>
              <a:t>Example of Episodic Task</a:t>
            </a:r>
            <a:endParaRPr lang="en-US" sz="3264" i="1" dirty="0"/>
          </a:p>
        </p:txBody>
      </p:sp>
      <p:sp>
        <p:nvSpPr>
          <p:cNvPr id="3" name="Content Placeholder 2"/>
          <p:cNvSpPr>
            <a:spLocks noGrp="1"/>
          </p:cNvSpPr>
          <p:nvPr>
            <p:ph idx="1"/>
          </p:nvPr>
        </p:nvSpPr>
        <p:spPr>
          <a:xfrm>
            <a:off x="1657626" y="1809756"/>
            <a:ext cx="8896398" cy="5472579"/>
          </a:xfrm>
        </p:spPr>
        <p:txBody>
          <a:bodyPr/>
          <a:lstStyle/>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p:txBody>
      </p:sp>
      <p:pic>
        <p:nvPicPr>
          <p:cNvPr id="6" name="Picture 5"/>
          <p:cNvPicPr>
            <a:picLocks noChangeAspect="1"/>
          </p:cNvPicPr>
          <p:nvPr/>
        </p:nvPicPr>
        <p:blipFill>
          <a:blip r:embed="rId2"/>
          <a:stretch>
            <a:fillRect/>
          </a:stretch>
        </p:blipFill>
        <p:spPr>
          <a:xfrm>
            <a:off x="1880024" y="2254087"/>
            <a:ext cx="7947605" cy="4135698"/>
          </a:xfrm>
          <a:prstGeom prst="rect">
            <a:avLst/>
          </a:prstGeom>
        </p:spPr>
      </p:pic>
      <p:sp>
        <p:nvSpPr>
          <p:cNvPr id="4" name="Rectangle 3">
            <a:extLst>
              <a:ext uri="{FF2B5EF4-FFF2-40B4-BE49-F238E27FC236}">
                <a16:creationId xmlns:a16="http://schemas.microsoft.com/office/drawing/2014/main" id="{BDA14289-F5D6-1B94-73E6-EFD6D9A7C99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62116AE0-FAF3-0188-A4DC-9470665F8FB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00522864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44215" y="604684"/>
            <a:ext cx="8723221" cy="1143000"/>
          </a:xfrm>
        </p:spPr>
        <p:txBody>
          <a:bodyPr>
            <a:normAutofit/>
          </a:bodyPr>
          <a:lstStyle/>
          <a:p>
            <a:pPr algn="ctr"/>
            <a:r>
              <a:rPr lang="en-US" sz="3264" spc="-244" dirty="0">
                <a:solidFill>
                  <a:srgbClr val="3333B2"/>
                </a:solidFill>
                <a:latin typeface="Georgia" panose="02040502050405020303" pitchFamily="18" charset="0"/>
              </a:rPr>
              <a:t>Example of Continuing Task</a:t>
            </a:r>
            <a:br>
              <a:rPr lang="en-US" sz="3264" spc="-244" dirty="0">
                <a:solidFill>
                  <a:srgbClr val="3333B2"/>
                </a:solidFill>
                <a:latin typeface="Georgia" panose="02040502050405020303" pitchFamily="18" charset="0"/>
              </a:rPr>
            </a:br>
            <a:r>
              <a:rPr lang="en-US" sz="3264" spc="-244" dirty="0">
                <a:solidFill>
                  <a:srgbClr val="3333B2"/>
                </a:solidFill>
                <a:latin typeface="Georgia" panose="02040502050405020303" pitchFamily="18" charset="0"/>
              </a:rPr>
              <a:t>(Scheduler)</a:t>
            </a:r>
            <a:endParaRPr lang="en-US" sz="3264" i="1" dirty="0"/>
          </a:p>
        </p:txBody>
      </p:sp>
      <p:sp>
        <p:nvSpPr>
          <p:cNvPr id="3" name="Content Placeholder 2"/>
          <p:cNvSpPr>
            <a:spLocks noGrp="1"/>
          </p:cNvSpPr>
          <p:nvPr>
            <p:ph idx="1"/>
          </p:nvPr>
        </p:nvSpPr>
        <p:spPr>
          <a:xfrm>
            <a:off x="1657626" y="1647524"/>
            <a:ext cx="8896398" cy="5472579"/>
          </a:xfrm>
        </p:spPr>
        <p:txBody>
          <a:bodyPr/>
          <a:lstStyle/>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p:txBody>
      </p:sp>
      <p:pic>
        <p:nvPicPr>
          <p:cNvPr id="4" name="Picture 3"/>
          <p:cNvPicPr>
            <a:picLocks noChangeAspect="1"/>
          </p:cNvPicPr>
          <p:nvPr/>
        </p:nvPicPr>
        <p:blipFill>
          <a:blip r:embed="rId2"/>
          <a:stretch>
            <a:fillRect/>
          </a:stretch>
        </p:blipFill>
        <p:spPr>
          <a:xfrm>
            <a:off x="2277603" y="2067640"/>
            <a:ext cx="7916702" cy="4194462"/>
          </a:xfrm>
          <a:prstGeom prst="rect">
            <a:avLst/>
          </a:prstGeom>
        </p:spPr>
      </p:pic>
      <p:sp>
        <p:nvSpPr>
          <p:cNvPr id="5" name="Rectangle 4">
            <a:extLst>
              <a:ext uri="{FF2B5EF4-FFF2-40B4-BE49-F238E27FC236}">
                <a16:creationId xmlns:a16="http://schemas.microsoft.com/office/drawing/2014/main" id="{D5912003-57CF-1534-98CC-FC71363F2F8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089AA9FD-86C4-AE50-6359-11360FB59DB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70950029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05598" y="176341"/>
            <a:ext cx="8723221" cy="1143000"/>
          </a:xfrm>
        </p:spPr>
        <p:txBody>
          <a:bodyPr>
            <a:normAutofit/>
          </a:bodyPr>
          <a:lstStyle/>
          <a:p>
            <a:pPr algn="ctr"/>
            <a:r>
              <a:rPr lang="en-US" sz="3264" spc="-244" dirty="0">
                <a:solidFill>
                  <a:srgbClr val="3333B2"/>
                </a:solidFill>
                <a:latin typeface="Georgia" panose="02040502050405020303" pitchFamily="18" charset="0"/>
              </a:rPr>
              <a:t>Policies</a:t>
            </a:r>
            <a:endParaRPr lang="en-US" sz="3264" i="1" dirty="0"/>
          </a:p>
        </p:txBody>
      </p:sp>
      <p:sp>
        <p:nvSpPr>
          <p:cNvPr id="3" name="Content Placeholder 2"/>
          <p:cNvSpPr>
            <a:spLocks noGrp="1"/>
          </p:cNvSpPr>
          <p:nvPr>
            <p:ph idx="1"/>
          </p:nvPr>
        </p:nvSpPr>
        <p:spPr>
          <a:xfrm>
            <a:off x="1318865" y="1104190"/>
            <a:ext cx="9509645" cy="6031093"/>
          </a:xfrm>
        </p:spPr>
        <p:txBody>
          <a:bodyPr>
            <a:normAutofit lnSpcReduction="10000"/>
          </a:bodyPr>
          <a:lstStyle/>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Policies are how an agent selects actions.</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In the simplest case, a policy maps each state to a single action. This kind of policy is called the </a:t>
            </a:r>
            <a:r>
              <a:rPr lang="en-US" sz="1814" i="1" dirty="0">
                <a:solidFill>
                  <a:srgbClr val="004B89"/>
                </a:solidFill>
                <a:latin typeface="Georgia" panose="02040502050405020303" pitchFamily="18" charset="0"/>
                <a:cs typeface="Georgia"/>
              </a:rPr>
              <a:t>deterministic policy</a:t>
            </a:r>
            <a:r>
              <a:rPr lang="en-US" sz="1814" dirty="0">
                <a:solidFill>
                  <a:prstClr val="black"/>
                </a:solidFill>
                <a:latin typeface="Georgia" panose="02040502050405020303" pitchFamily="18" charset="0"/>
                <a:cs typeface="Georgia"/>
              </a:rPr>
              <a:t>. </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We will use the fancy Greek letter </a:t>
            </a:r>
            <a:r>
              <a:rPr lang="el-GR" sz="1814" i="1" dirty="0">
                <a:solidFill>
                  <a:srgbClr val="004B89"/>
                </a:solidFill>
                <a:latin typeface="Georgia" panose="02040502050405020303" pitchFamily="18" charset="0"/>
                <a:cs typeface="Georgia"/>
              </a:rPr>
              <a:t>π</a:t>
            </a:r>
            <a:r>
              <a:rPr lang="en-US" sz="1814" dirty="0">
                <a:solidFill>
                  <a:prstClr val="black"/>
                </a:solidFill>
                <a:latin typeface="Georgia" panose="02040502050405020303" pitchFamily="18" charset="0"/>
                <a:cs typeface="Georgia"/>
              </a:rPr>
              <a:t> to denote a policy. </a:t>
            </a:r>
          </a:p>
          <a:p>
            <a:pPr marL="322098" indent="-259118">
              <a:spcBef>
                <a:spcPts val="589"/>
              </a:spcBef>
              <a:buClr>
                <a:srgbClr val="3333B2"/>
              </a:buClr>
              <a:buSzPct val="110526"/>
              <a:tabLst>
                <a:tab pos="319168" algn="l"/>
              </a:tabLst>
            </a:pPr>
            <a:endParaRPr lang="en-US" sz="1814" i="1"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l-GR" sz="1814" i="1" dirty="0">
                <a:solidFill>
                  <a:srgbClr val="004B89"/>
                </a:solidFill>
                <a:latin typeface="Georgia" panose="02040502050405020303" pitchFamily="18" charset="0"/>
                <a:cs typeface="Georgia"/>
              </a:rPr>
              <a:t>π</a:t>
            </a:r>
            <a:r>
              <a:rPr lang="en-US" sz="1814" i="1" dirty="0">
                <a:solidFill>
                  <a:srgbClr val="004B89"/>
                </a:solidFill>
                <a:latin typeface="Georgia" panose="02040502050405020303" pitchFamily="18" charset="0"/>
                <a:cs typeface="Georgia"/>
              </a:rPr>
              <a:t>(S) </a:t>
            </a:r>
            <a:r>
              <a:rPr lang="en-US" sz="1814" dirty="0">
                <a:solidFill>
                  <a:prstClr val="black"/>
                </a:solidFill>
                <a:latin typeface="Georgia" panose="02040502050405020303" pitchFamily="18" charset="0"/>
                <a:cs typeface="Georgia"/>
              </a:rPr>
              <a:t>represents the action selected in state </a:t>
            </a:r>
            <a:r>
              <a:rPr lang="en-US" sz="1814" i="1" dirty="0">
                <a:solidFill>
                  <a:srgbClr val="004B89"/>
                </a:solidFill>
                <a:latin typeface="Georgia" panose="02040502050405020303" pitchFamily="18" charset="0"/>
                <a:cs typeface="Georgia"/>
              </a:rPr>
              <a:t>S</a:t>
            </a:r>
            <a:r>
              <a:rPr lang="en-US" sz="1814" dirty="0">
                <a:solidFill>
                  <a:prstClr val="black"/>
                </a:solidFill>
                <a:latin typeface="Georgia" panose="02040502050405020303" pitchFamily="18" charset="0"/>
                <a:cs typeface="Georgia"/>
              </a:rPr>
              <a:t> by the policy </a:t>
            </a:r>
            <a:r>
              <a:rPr lang="el-GR" sz="1814" i="1" dirty="0">
                <a:solidFill>
                  <a:srgbClr val="004B89"/>
                </a:solidFill>
                <a:latin typeface="Georgia" panose="02040502050405020303" pitchFamily="18" charset="0"/>
                <a:cs typeface="Georgia"/>
              </a:rPr>
              <a:t>π</a:t>
            </a:r>
            <a:r>
              <a:rPr lang="en-US" sz="1814" dirty="0">
                <a:solidFill>
                  <a:prstClr val="black"/>
                </a:solidFill>
                <a:latin typeface="Georgia" panose="02040502050405020303" pitchFamily="18" charset="0"/>
                <a:cs typeface="Georgia"/>
              </a:rPr>
              <a:t>. </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In this example, </a:t>
            </a:r>
            <a:r>
              <a:rPr lang="el-GR" sz="1814" i="1" dirty="0">
                <a:solidFill>
                  <a:srgbClr val="004B89"/>
                </a:solidFill>
                <a:latin typeface="Georgia" panose="02040502050405020303" pitchFamily="18" charset="0"/>
                <a:cs typeface="Georgia"/>
              </a:rPr>
              <a:t>π</a:t>
            </a:r>
            <a:r>
              <a:rPr lang="en-US" sz="1814" dirty="0">
                <a:solidFill>
                  <a:prstClr val="black"/>
                </a:solidFill>
                <a:latin typeface="Georgia" panose="02040502050405020303" pitchFamily="18" charset="0"/>
                <a:cs typeface="Georgia"/>
              </a:rPr>
              <a:t> selects the action </a:t>
            </a:r>
            <a:r>
              <a:rPr lang="en-US" sz="1814" i="1" dirty="0">
                <a:solidFill>
                  <a:srgbClr val="004B89"/>
                </a:solidFill>
                <a:latin typeface="Georgia" panose="02040502050405020303" pitchFamily="18" charset="0"/>
                <a:cs typeface="Georgia"/>
              </a:rPr>
              <a:t>A</a:t>
            </a:r>
            <a:r>
              <a:rPr lang="en-US" sz="1814" i="1" baseline="-25000" dirty="0">
                <a:solidFill>
                  <a:srgbClr val="004B89"/>
                </a:solidFill>
                <a:latin typeface="Georgia" panose="02040502050405020303" pitchFamily="18" charset="0"/>
                <a:cs typeface="Georgia"/>
              </a:rPr>
              <a:t>1</a:t>
            </a:r>
            <a:r>
              <a:rPr lang="en-US" sz="1814" dirty="0">
                <a:solidFill>
                  <a:prstClr val="black"/>
                </a:solidFill>
                <a:latin typeface="Georgia" panose="02040502050405020303" pitchFamily="18" charset="0"/>
                <a:cs typeface="Georgia"/>
              </a:rPr>
              <a:t> in state </a:t>
            </a:r>
            <a:r>
              <a:rPr lang="en-US" sz="1814" i="1" dirty="0">
                <a:solidFill>
                  <a:srgbClr val="004B89"/>
                </a:solidFill>
                <a:latin typeface="Georgia" panose="02040502050405020303" pitchFamily="18" charset="0"/>
                <a:cs typeface="Georgia"/>
              </a:rPr>
              <a:t>S</a:t>
            </a:r>
            <a:r>
              <a:rPr lang="en-US" sz="1814" i="1" baseline="-25000" dirty="0">
                <a:solidFill>
                  <a:srgbClr val="004B89"/>
                </a:solidFill>
                <a:latin typeface="Georgia" panose="02040502050405020303" pitchFamily="18" charset="0"/>
                <a:cs typeface="Georgia"/>
              </a:rPr>
              <a:t>0</a:t>
            </a:r>
            <a:r>
              <a:rPr lang="en-US" sz="1814" dirty="0">
                <a:solidFill>
                  <a:prstClr val="black"/>
                </a:solidFill>
                <a:latin typeface="Georgia" panose="02040502050405020303" pitchFamily="18" charset="0"/>
                <a:cs typeface="Georgia"/>
              </a:rPr>
              <a:t> and action </a:t>
            </a:r>
            <a:r>
              <a:rPr lang="en-US" sz="1814" i="1" dirty="0">
                <a:solidFill>
                  <a:srgbClr val="004B89"/>
                </a:solidFill>
                <a:latin typeface="Georgia" panose="02040502050405020303" pitchFamily="18" charset="0"/>
                <a:cs typeface="Georgia"/>
              </a:rPr>
              <a:t>A</a:t>
            </a:r>
            <a:r>
              <a:rPr lang="en-US" sz="1814" i="1" baseline="-25000" dirty="0">
                <a:solidFill>
                  <a:srgbClr val="004B89"/>
                </a:solidFill>
                <a:latin typeface="Georgia" panose="02040502050405020303" pitchFamily="18" charset="0"/>
                <a:cs typeface="Georgia"/>
              </a:rPr>
              <a:t>0</a:t>
            </a:r>
            <a:r>
              <a:rPr lang="en-US" sz="1814" dirty="0">
                <a:solidFill>
                  <a:prstClr val="black"/>
                </a:solidFill>
                <a:latin typeface="Georgia" panose="02040502050405020303" pitchFamily="18" charset="0"/>
                <a:cs typeface="Georgia"/>
              </a:rPr>
              <a:t> in states </a:t>
            </a:r>
            <a:r>
              <a:rPr lang="en-US" sz="1814" i="1" dirty="0">
                <a:solidFill>
                  <a:srgbClr val="004B89"/>
                </a:solidFill>
                <a:latin typeface="Georgia" panose="02040502050405020303" pitchFamily="18" charset="0"/>
                <a:cs typeface="Georgia"/>
              </a:rPr>
              <a:t>S</a:t>
            </a:r>
            <a:r>
              <a:rPr lang="en-US" sz="1814" i="1" baseline="-25000" dirty="0">
                <a:solidFill>
                  <a:srgbClr val="004B89"/>
                </a:solidFill>
                <a:latin typeface="Georgia" panose="02040502050405020303" pitchFamily="18" charset="0"/>
                <a:cs typeface="Georgia"/>
              </a:rPr>
              <a:t>1</a:t>
            </a:r>
            <a:r>
              <a:rPr lang="en-US" sz="1814" dirty="0">
                <a:solidFill>
                  <a:prstClr val="black"/>
                </a:solidFill>
                <a:latin typeface="Georgia" panose="02040502050405020303" pitchFamily="18" charset="0"/>
                <a:cs typeface="Georgia"/>
              </a:rPr>
              <a:t> and </a:t>
            </a:r>
            <a:r>
              <a:rPr lang="en-US" sz="1814" i="1" dirty="0">
                <a:solidFill>
                  <a:srgbClr val="004B89"/>
                </a:solidFill>
                <a:latin typeface="Georgia" panose="02040502050405020303" pitchFamily="18" charset="0"/>
                <a:cs typeface="Georgia"/>
              </a:rPr>
              <a:t>S</a:t>
            </a:r>
            <a:r>
              <a:rPr lang="en-US" sz="1814" i="1" baseline="-25000" dirty="0">
                <a:solidFill>
                  <a:srgbClr val="004B89"/>
                </a:solidFill>
                <a:latin typeface="Georgia" panose="02040502050405020303" pitchFamily="18" charset="0"/>
                <a:cs typeface="Georgia"/>
              </a:rPr>
              <a:t>2</a:t>
            </a:r>
            <a:r>
              <a:rPr lang="en-US" sz="1814" dirty="0">
                <a:solidFill>
                  <a:prstClr val="black"/>
                </a:solidFill>
                <a:latin typeface="Georgia" panose="02040502050405020303" pitchFamily="18" charset="0"/>
                <a:cs typeface="Georgia"/>
              </a:rPr>
              <a:t>. We can visualize a deterministic policy with a table. </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Notice that the agent can select the same action in multiple states, </a:t>
            </a:r>
          </a:p>
          <a:p>
            <a:pPr marL="62980" indent="0">
              <a:spcBef>
                <a:spcPts val="589"/>
              </a:spcBef>
              <a:buClr>
                <a:srgbClr val="3333B2"/>
              </a:buClr>
              <a:buSzPct val="110526"/>
              <a:buNone/>
              <a:tabLst>
                <a:tab pos="319168" algn="l"/>
              </a:tabLst>
            </a:pPr>
            <a:r>
              <a:rPr lang="en-US" sz="1814" dirty="0">
                <a:solidFill>
                  <a:prstClr val="black"/>
                </a:solidFill>
                <a:latin typeface="Georgia" panose="02040502050405020303" pitchFamily="18" charset="0"/>
                <a:cs typeface="Georgia"/>
              </a:rPr>
              <a:t>and some actions might not be selected in any state</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p:txBody>
      </p:sp>
      <p:pic>
        <p:nvPicPr>
          <p:cNvPr id="5" name="Picture 4"/>
          <p:cNvPicPr>
            <a:picLocks noChangeAspect="1"/>
          </p:cNvPicPr>
          <p:nvPr/>
        </p:nvPicPr>
        <p:blipFill>
          <a:blip r:embed="rId2"/>
          <a:stretch>
            <a:fillRect/>
          </a:stretch>
        </p:blipFill>
        <p:spPr>
          <a:xfrm>
            <a:off x="6931744" y="4120201"/>
            <a:ext cx="4282194" cy="1989958"/>
          </a:xfrm>
          <a:prstGeom prst="rect">
            <a:avLst/>
          </a:prstGeom>
        </p:spPr>
      </p:pic>
      <p:sp>
        <p:nvSpPr>
          <p:cNvPr id="4" name="Rectangle 3">
            <a:extLst>
              <a:ext uri="{FF2B5EF4-FFF2-40B4-BE49-F238E27FC236}">
                <a16:creationId xmlns:a16="http://schemas.microsoft.com/office/drawing/2014/main" id="{5AB94E3C-857A-7B7A-B1BB-DED8C9DAFD9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37F9F48D-2C9A-A43D-A1B0-AEBADE76674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252465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44215" y="398206"/>
            <a:ext cx="8723221" cy="1143000"/>
          </a:xfrm>
        </p:spPr>
        <p:txBody>
          <a:bodyPr>
            <a:normAutofit/>
          </a:bodyPr>
          <a:lstStyle/>
          <a:p>
            <a:pPr algn="ctr"/>
            <a:r>
              <a:rPr lang="en-US" sz="3264" spc="-244" dirty="0">
                <a:solidFill>
                  <a:srgbClr val="3333B2"/>
                </a:solidFill>
                <a:latin typeface="Georgia" panose="02040502050405020303" pitchFamily="18" charset="0"/>
              </a:rPr>
              <a:t>Deterministic Policy</a:t>
            </a:r>
            <a:endParaRPr lang="en-US" sz="3264" i="1" dirty="0"/>
          </a:p>
        </p:txBody>
      </p:sp>
      <p:sp>
        <p:nvSpPr>
          <p:cNvPr id="3" name="Content Placeholder 2"/>
          <p:cNvSpPr>
            <a:spLocks noGrp="1"/>
          </p:cNvSpPr>
          <p:nvPr>
            <p:ph idx="1"/>
          </p:nvPr>
        </p:nvSpPr>
        <p:spPr>
          <a:xfrm>
            <a:off x="1657626" y="1042840"/>
            <a:ext cx="8896398" cy="5472579"/>
          </a:xfrm>
        </p:spPr>
        <p:txBody>
          <a:bodyPr>
            <a:normAutofit/>
          </a:bodyPr>
          <a:lstStyle/>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The arrows in this example describe one possible policy, which moves the agent towards its house. </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Each arrow tells the agent which direction to move in each state. </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In general, a policy assigns probabilities to each action in each state.</a:t>
            </a: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p:txBody>
      </p:sp>
      <p:pic>
        <p:nvPicPr>
          <p:cNvPr id="5" name="Picture 4"/>
          <p:cNvPicPr>
            <a:picLocks noChangeAspect="1"/>
          </p:cNvPicPr>
          <p:nvPr/>
        </p:nvPicPr>
        <p:blipFill>
          <a:blip r:embed="rId2"/>
          <a:stretch>
            <a:fillRect/>
          </a:stretch>
        </p:blipFill>
        <p:spPr>
          <a:xfrm>
            <a:off x="3995100" y="3010126"/>
            <a:ext cx="3977230" cy="1995144"/>
          </a:xfrm>
          <a:prstGeom prst="rect">
            <a:avLst/>
          </a:prstGeom>
        </p:spPr>
      </p:pic>
      <p:sp>
        <p:nvSpPr>
          <p:cNvPr id="4" name="Rectangle 3">
            <a:extLst>
              <a:ext uri="{FF2B5EF4-FFF2-40B4-BE49-F238E27FC236}">
                <a16:creationId xmlns:a16="http://schemas.microsoft.com/office/drawing/2014/main" id="{73F3CB75-71DF-8DE5-8F69-056A52FC8CE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8370B0E3-885C-75A6-1BA4-A8CEBA8403C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77168228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3181" y="781664"/>
            <a:ext cx="8723221" cy="849332"/>
          </a:xfrm>
        </p:spPr>
        <p:txBody>
          <a:bodyPr>
            <a:normAutofit/>
          </a:bodyPr>
          <a:lstStyle/>
          <a:p>
            <a:pPr algn="ctr"/>
            <a:r>
              <a:rPr lang="en-US" sz="3264" spc="-244" dirty="0">
                <a:solidFill>
                  <a:srgbClr val="3333B2"/>
                </a:solidFill>
                <a:latin typeface="Georgia" panose="02040502050405020303" pitchFamily="18" charset="0"/>
              </a:rPr>
              <a:t>Stochastic Policy</a:t>
            </a:r>
            <a:endParaRPr lang="en-US" sz="3264" i="1" dirty="0"/>
          </a:p>
        </p:txBody>
      </p:sp>
      <p:sp>
        <p:nvSpPr>
          <p:cNvPr id="3" name="Content Placeholder 2"/>
          <p:cNvSpPr>
            <a:spLocks noGrp="1"/>
          </p:cNvSpPr>
          <p:nvPr>
            <p:ph idx="1"/>
          </p:nvPr>
        </p:nvSpPr>
        <p:spPr>
          <a:xfrm>
            <a:off x="1763182" y="1637674"/>
            <a:ext cx="9110206" cy="6108515"/>
          </a:xfrm>
        </p:spPr>
        <p:txBody>
          <a:bodyPr>
            <a:normAutofit/>
          </a:bodyPr>
          <a:lstStyle/>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We use the notation </a:t>
            </a:r>
            <a:r>
              <a:rPr lang="el-GR" sz="1814" i="1" dirty="0">
                <a:solidFill>
                  <a:srgbClr val="004B89"/>
                </a:solidFill>
                <a:latin typeface="Georgia" panose="02040502050405020303" pitchFamily="18" charset="0"/>
                <a:cs typeface="Georgia"/>
              </a:rPr>
              <a:t>π</a:t>
            </a:r>
            <a:r>
              <a:rPr lang="en-US" sz="1814" i="1" dirty="0">
                <a:solidFill>
                  <a:srgbClr val="004B89"/>
                </a:solidFill>
                <a:latin typeface="Georgia" panose="02040502050405020303" pitchFamily="18" charset="0"/>
                <a:cs typeface="Georgia"/>
              </a:rPr>
              <a:t>(</a:t>
            </a:r>
            <a:r>
              <a:rPr lang="en-US" sz="1814" i="1" dirty="0" err="1">
                <a:solidFill>
                  <a:srgbClr val="004B89"/>
                </a:solidFill>
                <a:latin typeface="Georgia" panose="02040502050405020303" pitchFamily="18" charset="0"/>
                <a:cs typeface="Georgia"/>
              </a:rPr>
              <a:t>a|s</a:t>
            </a:r>
            <a:r>
              <a:rPr lang="en-US" sz="1814" i="1" dirty="0">
                <a:solidFill>
                  <a:srgbClr val="004B89"/>
                </a:solidFill>
                <a:latin typeface="Georgia" panose="02040502050405020303" pitchFamily="18" charset="0"/>
                <a:cs typeface="Georgia"/>
              </a:rPr>
              <a:t>)</a:t>
            </a:r>
            <a:r>
              <a:rPr lang="en-US" sz="1814" dirty="0">
                <a:solidFill>
                  <a:prstClr val="black"/>
                </a:solidFill>
                <a:latin typeface="Georgia" panose="02040502050405020303" pitchFamily="18" charset="0"/>
                <a:cs typeface="Georgia"/>
              </a:rPr>
              <a:t>, to represent the probability of selecting action </a:t>
            </a:r>
            <a:r>
              <a:rPr lang="en-US" sz="1814" i="1" dirty="0">
                <a:solidFill>
                  <a:srgbClr val="004B89"/>
                </a:solidFill>
                <a:latin typeface="Georgia" panose="02040502050405020303" pitchFamily="18" charset="0"/>
                <a:cs typeface="Georgia"/>
              </a:rPr>
              <a:t>A</a:t>
            </a:r>
            <a:r>
              <a:rPr lang="en-US" sz="1814" dirty="0">
                <a:solidFill>
                  <a:prstClr val="black"/>
                </a:solidFill>
                <a:latin typeface="Georgia" panose="02040502050405020303" pitchFamily="18" charset="0"/>
                <a:cs typeface="Georgia"/>
              </a:rPr>
              <a:t> in a state </a:t>
            </a:r>
            <a:r>
              <a:rPr lang="en-US" sz="1814" i="1" dirty="0">
                <a:solidFill>
                  <a:srgbClr val="004B89"/>
                </a:solidFill>
                <a:latin typeface="Georgia" panose="02040502050405020303" pitchFamily="18" charset="0"/>
                <a:cs typeface="Georgia"/>
              </a:rPr>
              <a:t>S</a:t>
            </a:r>
            <a:r>
              <a:rPr lang="en-US" sz="1814" dirty="0">
                <a:solidFill>
                  <a:prstClr val="black"/>
                </a:solidFill>
                <a:latin typeface="Georgia" panose="02040502050405020303" pitchFamily="18" charset="0"/>
                <a:cs typeface="Georgia"/>
              </a:rPr>
              <a:t>. </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A </a:t>
            </a:r>
            <a:r>
              <a:rPr lang="en-US" sz="1814" i="1" dirty="0">
                <a:solidFill>
                  <a:srgbClr val="004B89"/>
                </a:solidFill>
                <a:latin typeface="Georgia" panose="02040502050405020303" pitchFamily="18" charset="0"/>
                <a:cs typeface="Georgia"/>
              </a:rPr>
              <a:t>stochastic policy </a:t>
            </a:r>
            <a:r>
              <a:rPr lang="en-US" sz="1814" dirty="0">
                <a:solidFill>
                  <a:prstClr val="black"/>
                </a:solidFill>
                <a:latin typeface="Georgia" panose="02040502050405020303" pitchFamily="18" charset="0"/>
                <a:cs typeface="Georgia"/>
              </a:rPr>
              <a:t>is one where multiple actions may be selected with non-zero probability. </a:t>
            </a: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p:txBody>
      </p:sp>
      <p:sp>
        <p:nvSpPr>
          <p:cNvPr id="5" name="Rectangle 4">
            <a:extLst>
              <a:ext uri="{FF2B5EF4-FFF2-40B4-BE49-F238E27FC236}">
                <a16:creationId xmlns:a16="http://schemas.microsoft.com/office/drawing/2014/main" id="{9B3D4601-3E7D-6232-A605-CF468A9CBE1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71D66E0-3060-2D85-82ED-78CB70CE7EB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12986265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59E0EA-16D8-A999-C784-8645E0B105F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3B4B42C-75C1-BE3E-7AC1-CD3108B51350}"/>
              </a:ext>
            </a:extLst>
          </p:cNvPr>
          <p:cNvSpPr>
            <a:spLocks noGrp="1"/>
          </p:cNvSpPr>
          <p:nvPr>
            <p:ph type="title"/>
          </p:nvPr>
        </p:nvSpPr>
        <p:spPr>
          <a:xfrm>
            <a:off x="1763181" y="781664"/>
            <a:ext cx="8723221" cy="849332"/>
          </a:xfrm>
        </p:spPr>
        <p:txBody>
          <a:bodyPr>
            <a:normAutofit/>
          </a:bodyPr>
          <a:lstStyle/>
          <a:p>
            <a:pPr algn="ctr"/>
            <a:r>
              <a:rPr lang="en-US" sz="3264" spc="-244" dirty="0">
                <a:solidFill>
                  <a:srgbClr val="3333B2"/>
                </a:solidFill>
                <a:latin typeface="Georgia" panose="02040502050405020303" pitchFamily="18" charset="0"/>
              </a:rPr>
              <a:t>Stochastic Policy</a:t>
            </a:r>
            <a:endParaRPr lang="en-US" sz="3264" i="1" dirty="0"/>
          </a:p>
        </p:txBody>
      </p:sp>
      <p:pic>
        <p:nvPicPr>
          <p:cNvPr id="4" name="Picture 3">
            <a:extLst>
              <a:ext uri="{FF2B5EF4-FFF2-40B4-BE49-F238E27FC236}">
                <a16:creationId xmlns:a16="http://schemas.microsoft.com/office/drawing/2014/main" id="{3DC9E235-45F4-2CCA-5DA7-B2CAFEB1E67E}"/>
              </a:ext>
            </a:extLst>
          </p:cNvPr>
          <p:cNvPicPr>
            <a:picLocks noChangeAspect="1"/>
          </p:cNvPicPr>
          <p:nvPr/>
        </p:nvPicPr>
        <p:blipFill>
          <a:blip r:embed="rId2"/>
          <a:stretch>
            <a:fillRect/>
          </a:stretch>
        </p:blipFill>
        <p:spPr>
          <a:xfrm>
            <a:off x="2740251" y="1508759"/>
            <a:ext cx="6769079" cy="2315799"/>
          </a:xfrm>
          <a:prstGeom prst="rect">
            <a:avLst/>
          </a:prstGeom>
        </p:spPr>
      </p:pic>
      <p:pic>
        <p:nvPicPr>
          <p:cNvPr id="6" name="Picture 5">
            <a:extLst>
              <a:ext uri="{FF2B5EF4-FFF2-40B4-BE49-F238E27FC236}">
                <a16:creationId xmlns:a16="http://schemas.microsoft.com/office/drawing/2014/main" id="{414454FA-16C2-7AE5-942B-8802124001D8}"/>
              </a:ext>
            </a:extLst>
          </p:cNvPr>
          <p:cNvPicPr>
            <a:picLocks noChangeAspect="1"/>
          </p:cNvPicPr>
          <p:nvPr/>
        </p:nvPicPr>
        <p:blipFill>
          <a:blip r:embed="rId3"/>
          <a:stretch>
            <a:fillRect/>
          </a:stretch>
        </p:blipFill>
        <p:spPr>
          <a:xfrm>
            <a:off x="2770732" y="3855720"/>
            <a:ext cx="6769078" cy="3070312"/>
          </a:xfrm>
          <a:prstGeom prst="rect">
            <a:avLst/>
          </a:prstGeom>
        </p:spPr>
      </p:pic>
      <p:sp>
        <p:nvSpPr>
          <p:cNvPr id="5" name="Rectangle 4">
            <a:extLst>
              <a:ext uri="{FF2B5EF4-FFF2-40B4-BE49-F238E27FC236}">
                <a16:creationId xmlns:a16="http://schemas.microsoft.com/office/drawing/2014/main" id="{0358A1BD-CE1B-5C2F-8990-510378D23AE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16E1E95-C3C1-309C-2E88-2975F93905DA}"/>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44872782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3181" y="412954"/>
            <a:ext cx="8723221" cy="849332"/>
          </a:xfrm>
        </p:spPr>
        <p:txBody>
          <a:bodyPr>
            <a:normAutofit/>
          </a:bodyPr>
          <a:lstStyle/>
          <a:p>
            <a:pPr algn="ctr"/>
            <a:r>
              <a:rPr lang="en-US" sz="3264" spc="-244" dirty="0">
                <a:solidFill>
                  <a:srgbClr val="3333B2"/>
                </a:solidFill>
                <a:latin typeface="Georgia" panose="02040502050405020303" pitchFamily="18" charset="0"/>
              </a:rPr>
              <a:t>Valid and invalid Policies</a:t>
            </a:r>
            <a:endParaRPr lang="en-US" sz="3264" i="1" dirty="0"/>
          </a:p>
        </p:txBody>
      </p:sp>
      <p:sp>
        <p:nvSpPr>
          <p:cNvPr id="3" name="Content Placeholder 2"/>
          <p:cNvSpPr>
            <a:spLocks noGrp="1"/>
          </p:cNvSpPr>
          <p:nvPr>
            <p:ph idx="1"/>
          </p:nvPr>
        </p:nvSpPr>
        <p:spPr>
          <a:xfrm>
            <a:off x="1376197" y="1189270"/>
            <a:ext cx="9110206" cy="6108515"/>
          </a:xfrm>
        </p:spPr>
        <p:txBody>
          <a:bodyPr>
            <a:normAutofit/>
          </a:bodyPr>
          <a:lstStyle/>
          <a:p>
            <a:pPr marL="322098" indent="-259118">
              <a:lnSpc>
                <a:spcPct val="150000"/>
              </a:lnSpc>
              <a:spcBef>
                <a:spcPts val="589"/>
              </a:spcBef>
              <a:buClr>
                <a:srgbClr val="3333B2"/>
              </a:buClr>
              <a:buSzPct val="110526"/>
              <a:tabLst>
                <a:tab pos="319168" algn="l"/>
              </a:tabLst>
            </a:pPr>
            <a:r>
              <a:rPr lang="en-US" sz="1632" dirty="0">
                <a:solidFill>
                  <a:prstClr val="black"/>
                </a:solidFill>
                <a:latin typeface="Georgia" panose="02040502050405020303" pitchFamily="18" charset="0"/>
                <a:cs typeface="Georgia"/>
              </a:rPr>
              <a:t>It is important that policies depend only on the current state, not on things like time or previous states.</a:t>
            </a:r>
          </a:p>
          <a:p>
            <a:pPr marL="322098" indent="-259118">
              <a:lnSpc>
                <a:spcPct val="150000"/>
              </a:lnSpc>
              <a:spcBef>
                <a:spcPts val="589"/>
              </a:spcBef>
              <a:buClr>
                <a:srgbClr val="3333B2"/>
              </a:buClr>
              <a:buSzPct val="110526"/>
              <a:tabLst>
                <a:tab pos="319168" algn="l"/>
              </a:tabLst>
            </a:pPr>
            <a:r>
              <a:rPr lang="en-US" sz="1632" dirty="0">
                <a:solidFill>
                  <a:prstClr val="black"/>
                </a:solidFill>
                <a:latin typeface="Georgia" panose="02040502050405020303" pitchFamily="18" charset="0"/>
                <a:cs typeface="Georgia"/>
              </a:rPr>
              <a:t>The </a:t>
            </a:r>
            <a:r>
              <a:rPr lang="en-US" sz="1632" i="1" dirty="0">
                <a:solidFill>
                  <a:srgbClr val="004B89"/>
                </a:solidFill>
                <a:latin typeface="Georgia" panose="02040502050405020303" pitchFamily="18" charset="0"/>
                <a:cs typeface="Georgia"/>
              </a:rPr>
              <a:t>state</a:t>
            </a:r>
            <a:r>
              <a:rPr lang="en-US" sz="1632" dirty="0">
                <a:solidFill>
                  <a:prstClr val="black"/>
                </a:solidFill>
                <a:latin typeface="Georgia" panose="02040502050405020303" pitchFamily="18" charset="0"/>
                <a:cs typeface="Georgia"/>
              </a:rPr>
              <a:t> defines all the information used to select the current action.</a:t>
            </a:r>
          </a:p>
          <a:p>
            <a:pPr marL="322098" indent="-259118">
              <a:lnSpc>
                <a:spcPct val="150000"/>
              </a:lnSpc>
              <a:spcBef>
                <a:spcPts val="589"/>
              </a:spcBef>
              <a:buClr>
                <a:srgbClr val="3333B2"/>
              </a:buClr>
              <a:buSzPct val="110526"/>
              <a:tabLst>
                <a:tab pos="319168" algn="l"/>
              </a:tabLst>
            </a:pPr>
            <a:r>
              <a:rPr lang="en-US" sz="1632" dirty="0">
                <a:solidFill>
                  <a:prstClr val="black"/>
                </a:solidFill>
                <a:latin typeface="Georgia" panose="02040502050405020303" pitchFamily="18" charset="0"/>
                <a:cs typeface="Georgia"/>
              </a:rPr>
              <a:t>In this MDP, we can define a policy that chooses to go either left or right with equal probability. </a:t>
            </a:r>
          </a:p>
          <a:p>
            <a:pPr marL="322098" indent="-259118">
              <a:lnSpc>
                <a:spcPct val="150000"/>
              </a:lnSpc>
              <a:spcBef>
                <a:spcPts val="589"/>
              </a:spcBef>
              <a:buClr>
                <a:srgbClr val="3333B2"/>
              </a:buClr>
              <a:buSzPct val="110526"/>
              <a:tabLst>
                <a:tab pos="319168" algn="l"/>
              </a:tabLst>
            </a:pPr>
            <a:r>
              <a:rPr lang="en-US" sz="1632" dirty="0">
                <a:solidFill>
                  <a:prstClr val="black"/>
                </a:solidFill>
                <a:latin typeface="Georgia" panose="02040502050405020303" pitchFamily="18" charset="0"/>
                <a:cs typeface="Georgia"/>
              </a:rPr>
              <a:t>We might also want to define a policy that chooses the opposite of what it did last, alternating between left and right actions. </a:t>
            </a:r>
          </a:p>
          <a:p>
            <a:pPr marL="322098" indent="-259118">
              <a:lnSpc>
                <a:spcPct val="150000"/>
              </a:lnSpc>
              <a:spcBef>
                <a:spcPts val="589"/>
              </a:spcBef>
              <a:buClr>
                <a:srgbClr val="3333B2"/>
              </a:buClr>
              <a:buSzPct val="110526"/>
              <a:tabLst>
                <a:tab pos="319168" algn="l"/>
              </a:tabLst>
            </a:pPr>
            <a:r>
              <a:rPr lang="en-US" sz="1632" dirty="0">
                <a:solidFill>
                  <a:prstClr val="black"/>
                </a:solidFill>
                <a:latin typeface="Georgia" panose="02040502050405020303" pitchFamily="18" charset="0"/>
                <a:cs typeface="Georgia"/>
              </a:rPr>
              <a:t>However, that </a:t>
            </a:r>
            <a:r>
              <a:rPr lang="en-US" sz="1632" dirty="0">
                <a:solidFill>
                  <a:srgbClr val="004B89"/>
                </a:solidFill>
                <a:latin typeface="Georgia" panose="02040502050405020303" pitchFamily="18" charset="0"/>
                <a:cs typeface="Georgia"/>
              </a:rPr>
              <a:t>would not be a valid policy</a:t>
            </a:r>
            <a:r>
              <a:rPr lang="en-US" sz="1632" dirty="0">
                <a:solidFill>
                  <a:prstClr val="black"/>
                </a:solidFill>
                <a:latin typeface="Georgia" panose="02040502050405020303" pitchFamily="18" charset="0"/>
                <a:cs typeface="Georgia"/>
              </a:rPr>
              <a:t> because this is conditional on the last action. </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p:txBody>
      </p:sp>
      <p:pic>
        <p:nvPicPr>
          <p:cNvPr id="5" name="Picture 4"/>
          <p:cNvPicPr>
            <a:picLocks noChangeAspect="1"/>
          </p:cNvPicPr>
          <p:nvPr/>
        </p:nvPicPr>
        <p:blipFill>
          <a:blip r:embed="rId2"/>
          <a:stretch>
            <a:fillRect/>
          </a:stretch>
        </p:blipFill>
        <p:spPr>
          <a:xfrm>
            <a:off x="3146103" y="4826606"/>
            <a:ext cx="5039252" cy="1985846"/>
          </a:xfrm>
          <a:prstGeom prst="rect">
            <a:avLst/>
          </a:prstGeom>
        </p:spPr>
      </p:pic>
      <p:sp>
        <p:nvSpPr>
          <p:cNvPr id="4" name="Rectangle 3">
            <a:extLst>
              <a:ext uri="{FF2B5EF4-FFF2-40B4-BE49-F238E27FC236}">
                <a16:creationId xmlns:a16="http://schemas.microsoft.com/office/drawing/2014/main" id="{E0A0A38C-D180-6DCB-1B87-C76E838D3F3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CD14E096-58F7-F5DD-52D8-98012F0965F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92064761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3181" y="722668"/>
            <a:ext cx="8723221" cy="849332"/>
          </a:xfrm>
        </p:spPr>
        <p:txBody>
          <a:bodyPr>
            <a:normAutofit/>
          </a:bodyPr>
          <a:lstStyle/>
          <a:p>
            <a:pPr algn="ctr"/>
            <a:r>
              <a:rPr lang="en-US" sz="3264" spc="-244" dirty="0">
                <a:solidFill>
                  <a:srgbClr val="3333B2"/>
                </a:solidFill>
                <a:latin typeface="Georgia" panose="02040502050405020303" pitchFamily="18" charset="0"/>
              </a:rPr>
              <a:t>Valid and invalid Policies</a:t>
            </a:r>
            <a:endParaRPr lang="en-US" sz="3264" i="1" dirty="0"/>
          </a:p>
        </p:txBody>
      </p:sp>
      <p:sp>
        <p:nvSpPr>
          <p:cNvPr id="3" name="Content Placeholder 2"/>
          <p:cNvSpPr>
            <a:spLocks noGrp="1"/>
          </p:cNvSpPr>
          <p:nvPr>
            <p:ph idx="1"/>
          </p:nvPr>
        </p:nvSpPr>
        <p:spPr>
          <a:xfrm>
            <a:off x="1376197" y="1498984"/>
            <a:ext cx="9110206" cy="6108515"/>
          </a:xfrm>
        </p:spPr>
        <p:txBody>
          <a:bodyPr>
            <a:normAutofit/>
          </a:bodyPr>
          <a:lstStyle/>
          <a:p>
            <a:pPr marL="322098" indent="-259118">
              <a:lnSpc>
                <a:spcPct val="150000"/>
              </a:lnSpc>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In MDPs, we assume that the state includes all the information required for decision-making. </a:t>
            </a:r>
          </a:p>
          <a:p>
            <a:pPr marL="322098" indent="-259118">
              <a:lnSpc>
                <a:spcPct val="150000"/>
              </a:lnSpc>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If alternating between left and right would yield a higher return, then the last action should be included in the state.</a:t>
            </a: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p:txBody>
      </p:sp>
      <p:pic>
        <p:nvPicPr>
          <p:cNvPr id="5" name="Picture 4"/>
          <p:cNvPicPr>
            <a:picLocks noChangeAspect="1"/>
          </p:cNvPicPr>
          <p:nvPr/>
        </p:nvPicPr>
        <p:blipFill>
          <a:blip r:embed="rId2"/>
          <a:stretch>
            <a:fillRect/>
          </a:stretch>
        </p:blipFill>
        <p:spPr>
          <a:xfrm>
            <a:off x="3165885" y="3771628"/>
            <a:ext cx="6969866" cy="2746654"/>
          </a:xfrm>
          <a:prstGeom prst="rect">
            <a:avLst/>
          </a:prstGeom>
        </p:spPr>
      </p:pic>
      <p:sp>
        <p:nvSpPr>
          <p:cNvPr id="4" name="Rectangle 3">
            <a:extLst>
              <a:ext uri="{FF2B5EF4-FFF2-40B4-BE49-F238E27FC236}">
                <a16:creationId xmlns:a16="http://schemas.microsoft.com/office/drawing/2014/main" id="{82A12040-E244-B8D7-0ADB-9828B9F51E27}"/>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D8FDE748-1B7E-C906-E296-D5C848E1D13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9910637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3181" y="575186"/>
            <a:ext cx="8723221" cy="849332"/>
          </a:xfrm>
        </p:spPr>
        <p:txBody>
          <a:bodyPr>
            <a:normAutofit/>
          </a:bodyPr>
          <a:lstStyle/>
          <a:p>
            <a:pPr algn="ctr"/>
            <a:r>
              <a:rPr lang="en-US" sz="3264" spc="-244" dirty="0">
                <a:solidFill>
                  <a:srgbClr val="3333B2"/>
                </a:solidFill>
                <a:latin typeface="Georgia" panose="02040502050405020303" pitchFamily="18" charset="0"/>
              </a:rPr>
              <a:t>Value Functions</a:t>
            </a:r>
            <a:endParaRPr lang="en-US" sz="3264" i="1" dirty="0"/>
          </a:p>
        </p:txBody>
      </p:sp>
      <p:sp>
        <p:nvSpPr>
          <p:cNvPr id="3" name="Content Placeholder 2"/>
          <p:cNvSpPr>
            <a:spLocks noGrp="1"/>
          </p:cNvSpPr>
          <p:nvPr>
            <p:ph idx="1"/>
          </p:nvPr>
        </p:nvSpPr>
        <p:spPr>
          <a:xfrm>
            <a:off x="1370688" y="1572271"/>
            <a:ext cx="9380086" cy="5739994"/>
          </a:xfrm>
        </p:spPr>
        <p:txBody>
          <a:bodyPr>
            <a:normAutofit/>
          </a:bodyPr>
          <a:lstStyle/>
          <a:p>
            <a:pPr marL="322098" indent="-259118">
              <a:spcBef>
                <a:spcPts val="589"/>
              </a:spcBef>
              <a:buClr>
                <a:srgbClr val="3333B2"/>
              </a:buClr>
              <a:buSzPct val="110526"/>
              <a:tabLst>
                <a:tab pos="319168" algn="l"/>
              </a:tabLst>
            </a:pPr>
            <a:r>
              <a:rPr lang="en-US" sz="1814" i="1" dirty="0">
                <a:solidFill>
                  <a:srgbClr val="004B89"/>
                </a:solidFill>
                <a:latin typeface="Georgia" panose="02040502050405020303" pitchFamily="18" charset="0"/>
                <a:cs typeface="Georgia"/>
              </a:rPr>
              <a:t>Value functions </a:t>
            </a:r>
            <a:r>
              <a:rPr lang="en-US" sz="1814" dirty="0">
                <a:solidFill>
                  <a:prstClr val="black"/>
                </a:solidFill>
                <a:latin typeface="Georgia" panose="02040502050405020303" pitchFamily="18" charset="0"/>
                <a:cs typeface="Georgia"/>
              </a:rPr>
              <a:t>are crucial in reinforcement learning.</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They allow an agent to query the quality of its current situation instead of waiting to observe the long-term outcome. </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The value function summarizes all the possible futures by averaging over </a:t>
            </a:r>
            <a:r>
              <a:rPr lang="en-US" sz="1814" i="1" dirty="0">
                <a:solidFill>
                  <a:srgbClr val="004B89"/>
                </a:solidFill>
                <a:latin typeface="Georgia" panose="02040502050405020303" pitchFamily="18" charset="0"/>
                <a:cs typeface="Georgia"/>
              </a:rPr>
              <a:t>returns</a:t>
            </a:r>
            <a:r>
              <a:rPr lang="en-US" sz="1814" dirty="0">
                <a:solidFill>
                  <a:prstClr val="black"/>
                </a:solidFill>
                <a:latin typeface="Georgia" panose="02040502050405020303" pitchFamily="18" charset="0"/>
                <a:cs typeface="Georgia"/>
              </a:rPr>
              <a:t>.</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Value function enable us to judge the quality of different policies. </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Value functions predict rewards into the future.</a:t>
            </a: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i="1" dirty="0">
                <a:solidFill>
                  <a:srgbClr val="004B89"/>
                </a:solidFill>
                <a:latin typeface="Georgia" panose="02040502050405020303" pitchFamily="18" charset="0"/>
                <a:cs typeface="Georgia"/>
              </a:rPr>
              <a:t>State value function </a:t>
            </a:r>
            <a:r>
              <a:rPr lang="en-US" sz="1814" dirty="0">
                <a:solidFill>
                  <a:prstClr val="black"/>
                </a:solidFill>
                <a:latin typeface="Georgia" panose="02040502050405020303" pitchFamily="18" charset="0"/>
                <a:cs typeface="Georgia"/>
              </a:rPr>
              <a:t>refers to the expected return from a given state under a specific policy.</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i="1" dirty="0">
                <a:solidFill>
                  <a:srgbClr val="004B89"/>
                </a:solidFill>
                <a:latin typeface="Georgia" panose="02040502050405020303" pitchFamily="18" charset="0"/>
                <a:cs typeface="Georgia"/>
              </a:rPr>
              <a:t>Action value function </a:t>
            </a:r>
            <a:r>
              <a:rPr lang="en-US" sz="1814" dirty="0">
                <a:solidFill>
                  <a:prstClr val="black"/>
                </a:solidFill>
                <a:latin typeface="Georgia" panose="02040502050405020303" pitchFamily="18" charset="0"/>
                <a:cs typeface="Georgia"/>
              </a:rPr>
              <a:t>refers to the expected return from a given state after selecting a particular action and then following a given policy.</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p:txBody>
      </p:sp>
      <p:sp>
        <p:nvSpPr>
          <p:cNvPr id="4" name="Rectangle 3">
            <a:extLst>
              <a:ext uri="{FF2B5EF4-FFF2-40B4-BE49-F238E27FC236}">
                <a16:creationId xmlns:a16="http://schemas.microsoft.com/office/drawing/2014/main" id="{9CBC979E-E0EC-157E-2A7A-9D15CFE1C605}"/>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0F8CE69-9916-8252-C975-9EDAFE0D68C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69950506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3181" y="398208"/>
            <a:ext cx="8723221" cy="849332"/>
          </a:xfrm>
        </p:spPr>
        <p:txBody>
          <a:bodyPr>
            <a:normAutofit/>
          </a:bodyPr>
          <a:lstStyle/>
          <a:p>
            <a:pPr algn="ctr"/>
            <a:r>
              <a:rPr lang="en-US" sz="3264" spc="-244" dirty="0">
                <a:solidFill>
                  <a:srgbClr val="3333B2"/>
                </a:solidFill>
                <a:latin typeface="Georgia" panose="02040502050405020303" pitchFamily="18" charset="0"/>
              </a:rPr>
              <a:t>State-Value Function</a:t>
            </a:r>
            <a:endParaRPr lang="en-US" sz="3264" i="1" dirty="0"/>
          </a:p>
        </p:txBody>
      </p:sp>
      <p:sp>
        <p:nvSpPr>
          <p:cNvPr id="3" name="Content Placeholder 2"/>
          <p:cNvSpPr>
            <a:spLocks noGrp="1"/>
          </p:cNvSpPr>
          <p:nvPr>
            <p:ph idx="1"/>
          </p:nvPr>
        </p:nvSpPr>
        <p:spPr>
          <a:xfrm>
            <a:off x="1370688" y="1395293"/>
            <a:ext cx="9380086" cy="5739994"/>
          </a:xfrm>
        </p:spPr>
        <p:txBody>
          <a:bodyPr>
            <a:normAutofit/>
          </a:bodyPr>
          <a:lstStyle/>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The objective of RL is to learn a policy that achieves the most reward in the long run.</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i="1" dirty="0">
                <a:solidFill>
                  <a:srgbClr val="004B89"/>
                </a:solidFill>
                <a:latin typeface="Georgia" panose="02040502050405020303" pitchFamily="18" charset="0"/>
                <a:cs typeface="Georgia"/>
              </a:rPr>
              <a:t>Value functions </a:t>
            </a:r>
            <a:r>
              <a:rPr lang="en-US" sz="1814" dirty="0">
                <a:solidFill>
                  <a:prstClr val="black"/>
                </a:solidFill>
                <a:latin typeface="Georgia" panose="02040502050405020303" pitchFamily="18" charset="0"/>
                <a:cs typeface="Georgia"/>
              </a:rPr>
              <a:t>formalize what this means.</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A </a:t>
            </a:r>
            <a:r>
              <a:rPr lang="en-US" sz="1814" i="1" dirty="0">
                <a:solidFill>
                  <a:srgbClr val="004B89"/>
                </a:solidFill>
                <a:latin typeface="Georgia" panose="02040502050405020303" pitchFamily="18" charset="0"/>
                <a:cs typeface="Georgia"/>
              </a:rPr>
              <a:t>state value function </a:t>
            </a:r>
            <a:r>
              <a:rPr lang="en-US" sz="1814" dirty="0">
                <a:solidFill>
                  <a:prstClr val="black"/>
                </a:solidFill>
                <a:latin typeface="Georgia" panose="02040502050405020303" pitchFamily="18" charset="0"/>
                <a:cs typeface="Georgia"/>
              </a:rPr>
              <a:t>is the future award an agent can expect to receive starting from a particular state.</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The definition of </a:t>
            </a:r>
            <a:r>
              <a:rPr lang="en-US" sz="1814" i="1" dirty="0">
                <a:solidFill>
                  <a:srgbClr val="004B89"/>
                </a:solidFill>
                <a:latin typeface="Georgia" panose="02040502050405020303" pitchFamily="18" charset="0"/>
                <a:cs typeface="Georgia"/>
              </a:rPr>
              <a:t>state-value functions </a:t>
            </a:r>
            <a:r>
              <a:rPr lang="en-US" sz="1814" dirty="0">
                <a:solidFill>
                  <a:prstClr val="black"/>
                </a:solidFill>
                <a:latin typeface="Georgia" panose="02040502050405020303" pitchFamily="18" charset="0"/>
                <a:cs typeface="Georgia"/>
              </a:rPr>
              <a:t>can be seen in the next equation</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The definition of state-value functions with respect to a policy </a:t>
            </a:r>
            <a:r>
              <a:rPr lang="el-GR" sz="1814" i="1" dirty="0">
                <a:solidFill>
                  <a:srgbClr val="004B89"/>
                </a:solidFill>
                <a:latin typeface="Georgia" panose="02040502050405020303" pitchFamily="18" charset="0"/>
                <a:cs typeface="Georgia"/>
              </a:rPr>
              <a:t>π</a:t>
            </a:r>
            <a:r>
              <a:rPr lang="en-US" sz="1814" i="1" dirty="0">
                <a:solidFill>
                  <a:srgbClr val="004B89"/>
                </a:solidFill>
                <a:latin typeface="Georgia" panose="02040502050405020303" pitchFamily="18" charset="0"/>
                <a:cs typeface="Georgia"/>
              </a:rPr>
              <a:t> </a:t>
            </a:r>
            <a:r>
              <a:rPr lang="en-US" sz="1814" i="1" dirty="0">
                <a:latin typeface="Georgia" panose="02040502050405020303" pitchFamily="18" charset="0"/>
                <a:cs typeface="Georgia"/>
              </a:rPr>
              <a:t>is</a:t>
            </a:r>
            <a:r>
              <a:rPr lang="en-US" sz="1814" i="1" dirty="0">
                <a:solidFill>
                  <a:srgbClr val="004B89"/>
                </a:solidFill>
                <a:latin typeface="Georgia" panose="02040502050405020303" pitchFamily="18" charset="0"/>
                <a:cs typeface="Georgia"/>
              </a:rPr>
              <a:t> </a:t>
            </a: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p:txBody>
      </p:sp>
      <p:pic>
        <p:nvPicPr>
          <p:cNvPr id="7" name="Picture 6"/>
          <p:cNvPicPr>
            <a:picLocks noChangeAspect="1"/>
          </p:cNvPicPr>
          <p:nvPr/>
        </p:nvPicPr>
        <p:blipFill>
          <a:blip r:embed="rId2"/>
          <a:stretch>
            <a:fillRect/>
          </a:stretch>
        </p:blipFill>
        <p:spPr>
          <a:xfrm>
            <a:off x="4566481" y="4264649"/>
            <a:ext cx="2997498" cy="960991"/>
          </a:xfrm>
          <a:prstGeom prst="rect">
            <a:avLst/>
          </a:prstGeom>
        </p:spPr>
      </p:pic>
      <p:pic>
        <p:nvPicPr>
          <p:cNvPr id="8" name="Picture 7"/>
          <p:cNvPicPr>
            <a:picLocks noChangeAspect="1"/>
          </p:cNvPicPr>
          <p:nvPr/>
        </p:nvPicPr>
        <p:blipFill>
          <a:blip r:embed="rId3"/>
          <a:stretch>
            <a:fillRect/>
          </a:stretch>
        </p:blipFill>
        <p:spPr>
          <a:xfrm>
            <a:off x="1903723" y="5064394"/>
            <a:ext cx="3010159" cy="495238"/>
          </a:xfrm>
          <a:prstGeom prst="rect">
            <a:avLst/>
          </a:prstGeom>
        </p:spPr>
      </p:pic>
      <p:pic>
        <p:nvPicPr>
          <p:cNvPr id="9" name="Picture 8"/>
          <p:cNvPicPr>
            <a:picLocks noChangeAspect="1"/>
          </p:cNvPicPr>
          <p:nvPr/>
        </p:nvPicPr>
        <p:blipFill>
          <a:blip r:embed="rId4"/>
          <a:stretch>
            <a:fillRect/>
          </a:stretch>
        </p:blipFill>
        <p:spPr>
          <a:xfrm>
            <a:off x="4650241" y="6359376"/>
            <a:ext cx="3127914" cy="508154"/>
          </a:xfrm>
          <a:prstGeom prst="rect">
            <a:avLst/>
          </a:prstGeom>
        </p:spPr>
      </p:pic>
      <p:sp>
        <p:nvSpPr>
          <p:cNvPr id="4" name="Rectangle 3">
            <a:extLst>
              <a:ext uri="{FF2B5EF4-FFF2-40B4-BE49-F238E27FC236}">
                <a16:creationId xmlns:a16="http://schemas.microsoft.com/office/drawing/2014/main" id="{F48ED140-3D7C-26BC-5E2E-2EC28FB7E60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0F5997C1-3773-F35B-028C-33B5108C1A64}"/>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52892458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3181" y="943894"/>
            <a:ext cx="8723221" cy="849332"/>
          </a:xfrm>
        </p:spPr>
        <p:txBody>
          <a:bodyPr>
            <a:normAutofit/>
          </a:bodyPr>
          <a:lstStyle/>
          <a:p>
            <a:r>
              <a:rPr lang="en-US" sz="3264" spc="-244" dirty="0">
                <a:solidFill>
                  <a:srgbClr val="3333B2"/>
                </a:solidFill>
                <a:latin typeface="Georgia" panose="02040502050405020303" pitchFamily="18" charset="0"/>
              </a:rPr>
              <a:t>Action-Value Function</a:t>
            </a:r>
            <a:endParaRPr lang="en-US" sz="3264" i="1" dirty="0"/>
          </a:p>
        </p:txBody>
      </p:sp>
      <p:sp>
        <p:nvSpPr>
          <p:cNvPr id="3" name="Content Placeholder 2"/>
          <p:cNvSpPr>
            <a:spLocks noGrp="1"/>
          </p:cNvSpPr>
          <p:nvPr>
            <p:ph idx="1"/>
          </p:nvPr>
        </p:nvSpPr>
        <p:spPr>
          <a:xfrm>
            <a:off x="1370688" y="1940979"/>
            <a:ext cx="9380086" cy="5739994"/>
          </a:xfrm>
        </p:spPr>
        <p:txBody>
          <a:bodyPr>
            <a:normAutofit/>
          </a:bodyPr>
          <a:lstStyle/>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An </a:t>
            </a:r>
            <a:r>
              <a:rPr lang="en-US" sz="1814" i="1" dirty="0">
                <a:solidFill>
                  <a:srgbClr val="004B89"/>
                </a:solidFill>
                <a:latin typeface="Georgia" panose="02040502050405020303" pitchFamily="18" charset="0"/>
                <a:cs typeface="Georgia"/>
              </a:rPr>
              <a:t>action-value function </a:t>
            </a:r>
            <a:r>
              <a:rPr lang="en-US" sz="1814" dirty="0">
                <a:solidFill>
                  <a:prstClr val="black"/>
                </a:solidFill>
                <a:latin typeface="Georgia" panose="02040502050405020303" pitchFamily="18" charset="0"/>
                <a:cs typeface="Georgia"/>
              </a:rPr>
              <a:t>describes what happens when the agent first selects a particular action. </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For example, in a chess game, it allows us to assess the probability of winning for each possible move (action) given we follow some policy </a:t>
            </a:r>
            <a:r>
              <a:rPr lang="el-GR" sz="1814" i="1" dirty="0">
                <a:solidFill>
                  <a:srgbClr val="004B89"/>
                </a:solidFill>
                <a:latin typeface="Georgia" panose="02040502050405020303" pitchFamily="18" charset="0"/>
                <a:cs typeface="Georgia"/>
              </a:rPr>
              <a:t>π</a:t>
            </a:r>
            <a:r>
              <a:rPr lang="en-US" sz="1814" dirty="0">
                <a:solidFill>
                  <a:prstClr val="black"/>
                </a:solidFill>
                <a:latin typeface="Georgia" panose="02040502050405020303" pitchFamily="18" charset="0"/>
                <a:cs typeface="Georgia"/>
              </a:rPr>
              <a:t>.</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More formally, the action value of a state is the expected return if the agent selects action </a:t>
            </a:r>
            <a:r>
              <a:rPr lang="en-US" sz="1814" i="1" dirty="0">
                <a:solidFill>
                  <a:srgbClr val="004B89"/>
                </a:solidFill>
                <a:latin typeface="Georgia" panose="02040502050405020303" pitchFamily="18" charset="0"/>
                <a:cs typeface="Georgia"/>
              </a:rPr>
              <a:t>A</a:t>
            </a:r>
            <a:r>
              <a:rPr lang="en-US" sz="1814" dirty="0">
                <a:solidFill>
                  <a:prstClr val="black"/>
                </a:solidFill>
                <a:latin typeface="Georgia" panose="02040502050405020303" pitchFamily="18" charset="0"/>
                <a:cs typeface="Georgia"/>
              </a:rPr>
              <a:t> and then follows policy </a:t>
            </a:r>
            <a:r>
              <a:rPr lang="el-GR" sz="1814" i="1" dirty="0">
                <a:solidFill>
                  <a:srgbClr val="004B89"/>
                </a:solidFill>
                <a:latin typeface="Georgia" panose="02040502050405020303" pitchFamily="18" charset="0"/>
                <a:cs typeface="Georgia"/>
              </a:rPr>
              <a:t>π</a:t>
            </a:r>
            <a:r>
              <a:rPr lang="en-US" sz="1814" dirty="0">
                <a:solidFill>
                  <a:prstClr val="black"/>
                </a:solidFill>
                <a:latin typeface="Georgia" panose="02040502050405020303" pitchFamily="18" charset="0"/>
                <a:cs typeface="Georgia"/>
              </a:rPr>
              <a:t>.</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p:txBody>
      </p:sp>
      <p:pic>
        <p:nvPicPr>
          <p:cNvPr id="4" name="Picture 3"/>
          <p:cNvPicPr>
            <a:picLocks noChangeAspect="1"/>
          </p:cNvPicPr>
          <p:nvPr/>
        </p:nvPicPr>
        <p:blipFill>
          <a:blip r:embed="rId2"/>
          <a:stretch>
            <a:fillRect/>
          </a:stretch>
        </p:blipFill>
        <p:spPr>
          <a:xfrm>
            <a:off x="4202045" y="5204067"/>
            <a:ext cx="4482214" cy="482358"/>
          </a:xfrm>
          <a:prstGeom prst="rect">
            <a:avLst/>
          </a:prstGeom>
        </p:spPr>
      </p:pic>
      <p:sp>
        <p:nvSpPr>
          <p:cNvPr id="5" name="Rectangle 4">
            <a:extLst>
              <a:ext uri="{FF2B5EF4-FFF2-40B4-BE49-F238E27FC236}">
                <a16:creationId xmlns:a16="http://schemas.microsoft.com/office/drawing/2014/main" id="{12D7CF7D-453D-292A-D93B-FC31615BBD3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1DEAA0E1-40E5-3F48-92B1-8A60055C49E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82233359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3181" y="301075"/>
            <a:ext cx="8723221" cy="849332"/>
          </a:xfrm>
        </p:spPr>
        <p:txBody>
          <a:bodyPr>
            <a:normAutofit/>
          </a:bodyPr>
          <a:lstStyle/>
          <a:p>
            <a:pPr algn="ctr"/>
            <a:r>
              <a:rPr lang="en-US" sz="3264" spc="-244" dirty="0">
                <a:solidFill>
                  <a:srgbClr val="3333B2"/>
                </a:solidFill>
                <a:latin typeface="Georgia" panose="02040502050405020303" pitchFamily="18" charset="0"/>
              </a:rPr>
              <a:t>Example: Chess</a:t>
            </a:r>
            <a:endParaRPr lang="en-US" sz="3264" i="1" dirty="0"/>
          </a:p>
        </p:txBody>
      </p:sp>
      <p:sp>
        <p:nvSpPr>
          <p:cNvPr id="3" name="Content Placeholder 2"/>
          <p:cNvSpPr>
            <a:spLocks noGrp="1"/>
          </p:cNvSpPr>
          <p:nvPr>
            <p:ph idx="1"/>
          </p:nvPr>
        </p:nvSpPr>
        <p:spPr>
          <a:xfrm>
            <a:off x="1339019" y="849332"/>
            <a:ext cx="9571546" cy="5739994"/>
          </a:xfrm>
        </p:spPr>
        <p:txBody>
          <a:bodyPr>
            <a:normAutofit/>
          </a:bodyPr>
          <a:lstStyle/>
          <a:p>
            <a:pPr marL="322098" indent="-259118">
              <a:lnSpc>
                <a:spcPct val="150000"/>
              </a:lnSpc>
              <a:spcBef>
                <a:spcPts val="589"/>
              </a:spcBef>
              <a:buClr>
                <a:srgbClr val="3333B2"/>
              </a:buClr>
              <a:buSzPct val="110526"/>
              <a:tabLst>
                <a:tab pos="319168" algn="l"/>
              </a:tabLst>
            </a:pPr>
            <a:r>
              <a:rPr lang="en-US" sz="1632" dirty="0">
                <a:solidFill>
                  <a:prstClr val="black"/>
                </a:solidFill>
                <a:latin typeface="Georgia" panose="02040502050405020303" pitchFamily="18" charset="0"/>
                <a:cs typeface="Georgia"/>
              </a:rPr>
              <a:t>In a chess game, the </a:t>
            </a:r>
            <a:r>
              <a:rPr lang="en-US" sz="1632" i="1" dirty="0">
                <a:solidFill>
                  <a:srgbClr val="004B89"/>
                </a:solidFill>
                <a:latin typeface="Georgia" panose="02040502050405020303" pitchFamily="18" charset="0"/>
                <a:cs typeface="Georgia"/>
              </a:rPr>
              <a:t>state-value</a:t>
            </a:r>
            <a:r>
              <a:rPr lang="en-US" sz="1632" dirty="0">
                <a:solidFill>
                  <a:prstClr val="black"/>
                </a:solidFill>
                <a:latin typeface="Georgia" panose="02040502050405020303" pitchFamily="18" charset="0"/>
                <a:cs typeface="Georgia"/>
              </a:rPr>
              <a:t> is equal to the expected sum of future rewards.</a:t>
            </a:r>
          </a:p>
          <a:p>
            <a:pPr marL="322098" indent="-259118">
              <a:lnSpc>
                <a:spcPct val="150000"/>
              </a:lnSpc>
              <a:spcBef>
                <a:spcPts val="589"/>
              </a:spcBef>
              <a:buClr>
                <a:srgbClr val="3333B2"/>
              </a:buClr>
              <a:buSzPct val="110526"/>
              <a:tabLst>
                <a:tab pos="319168" algn="l"/>
              </a:tabLst>
            </a:pPr>
            <a:r>
              <a:rPr lang="en-US" sz="1632" dirty="0">
                <a:solidFill>
                  <a:prstClr val="black"/>
                </a:solidFill>
                <a:latin typeface="Georgia" panose="02040502050405020303" pitchFamily="18" charset="0"/>
                <a:cs typeface="Georgia"/>
              </a:rPr>
              <a:t>Since the only possible non-zero reward is plus one for winning, the state value is simply the probability of winning if we follow the current policy </a:t>
            </a:r>
            <a:r>
              <a:rPr lang="el-GR" sz="1632" i="1" dirty="0">
                <a:solidFill>
                  <a:srgbClr val="004B89"/>
                </a:solidFill>
                <a:latin typeface="Georgia" panose="02040502050405020303" pitchFamily="18" charset="0"/>
                <a:cs typeface="Georgia"/>
              </a:rPr>
              <a:t>π</a:t>
            </a:r>
            <a:r>
              <a:rPr lang="en-US" sz="1632" dirty="0">
                <a:solidFill>
                  <a:prstClr val="black"/>
                </a:solidFill>
                <a:latin typeface="Georgia" panose="02040502050405020303" pitchFamily="18" charset="0"/>
                <a:cs typeface="Georgia"/>
              </a:rPr>
              <a:t>. </a:t>
            </a:r>
          </a:p>
          <a:p>
            <a:pPr marL="322098" indent="-259118">
              <a:lnSpc>
                <a:spcPct val="150000"/>
              </a:lnSpc>
              <a:spcBef>
                <a:spcPts val="589"/>
              </a:spcBef>
              <a:buClr>
                <a:srgbClr val="3333B2"/>
              </a:buClr>
              <a:buSzPct val="110526"/>
              <a:tabLst>
                <a:tab pos="319168" algn="l"/>
              </a:tabLst>
            </a:pPr>
            <a:r>
              <a:rPr lang="en-US" sz="1632" dirty="0">
                <a:solidFill>
                  <a:prstClr val="black"/>
                </a:solidFill>
                <a:latin typeface="Georgia" panose="02040502050405020303" pitchFamily="18" charset="0"/>
                <a:cs typeface="Georgia"/>
              </a:rPr>
              <a:t>In this two player game, the opponent's move is part of the state transition. For example, the environment moves both the agents piece, circled in blue, and the opponent's piece, circled in red. </a:t>
            </a:r>
          </a:p>
          <a:p>
            <a:pPr marL="322098" indent="-259118">
              <a:lnSpc>
                <a:spcPct val="150000"/>
              </a:lnSpc>
              <a:spcBef>
                <a:spcPts val="589"/>
              </a:spcBef>
              <a:buClr>
                <a:srgbClr val="3333B2"/>
              </a:buClr>
              <a:buSzPct val="110526"/>
              <a:tabLst>
                <a:tab pos="319168" algn="l"/>
              </a:tabLst>
            </a:pPr>
            <a:r>
              <a:rPr lang="en-US" sz="1632" dirty="0">
                <a:solidFill>
                  <a:prstClr val="black"/>
                </a:solidFill>
                <a:latin typeface="Georgia" panose="02040502050405020303" pitchFamily="18" charset="0"/>
                <a:cs typeface="Georgia"/>
              </a:rPr>
              <a:t>This puts the board into a new state, </a:t>
            </a:r>
            <a:r>
              <a:rPr lang="en-US" sz="1632" i="1" dirty="0">
                <a:solidFill>
                  <a:srgbClr val="004B89"/>
                </a:solidFill>
                <a:latin typeface="Georgia" panose="02040502050405020303" pitchFamily="18" charset="0"/>
                <a:cs typeface="Georgia"/>
              </a:rPr>
              <a:t>S’</a:t>
            </a:r>
            <a:r>
              <a:rPr lang="en-US" sz="1632" dirty="0">
                <a:solidFill>
                  <a:prstClr val="black"/>
                </a:solidFill>
                <a:latin typeface="Georgia" panose="02040502050405020303" pitchFamily="18" charset="0"/>
                <a:cs typeface="Georgia"/>
              </a:rPr>
              <a:t>. </a:t>
            </a:r>
          </a:p>
          <a:p>
            <a:pPr marL="322098" indent="-259118">
              <a:lnSpc>
                <a:spcPct val="150000"/>
              </a:lnSpc>
              <a:spcBef>
                <a:spcPts val="589"/>
              </a:spcBef>
              <a:buClr>
                <a:srgbClr val="3333B2"/>
              </a:buClr>
              <a:buSzPct val="110526"/>
              <a:tabLst>
                <a:tab pos="319168" algn="l"/>
              </a:tabLst>
            </a:pPr>
            <a:r>
              <a:rPr lang="en-US" sz="1632" dirty="0">
                <a:solidFill>
                  <a:prstClr val="black"/>
                </a:solidFill>
                <a:latin typeface="Georgia" panose="02040502050405020303" pitchFamily="18" charset="0"/>
                <a:cs typeface="Georgia"/>
              </a:rPr>
              <a:t>Since the value of state </a:t>
            </a:r>
            <a:r>
              <a:rPr lang="en-US" sz="1632" i="1" dirty="0">
                <a:solidFill>
                  <a:srgbClr val="004B89"/>
                </a:solidFill>
                <a:latin typeface="Georgia" panose="02040502050405020303" pitchFamily="18" charset="0"/>
                <a:cs typeface="Georgia"/>
              </a:rPr>
              <a:t>S’</a:t>
            </a:r>
            <a:r>
              <a:rPr lang="en-US" sz="1632" dirty="0">
                <a:solidFill>
                  <a:prstClr val="black"/>
                </a:solidFill>
                <a:latin typeface="Georgia" panose="02040502050405020303" pitchFamily="18" charset="0"/>
                <a:cs typeface="Georgia"/>
              </a:rPr>
              <a:t> is lower than the value of state </a:t>
            </a:r>
            <a:r>
              <a:rPr lang="en-US" sz="1632" i="1" dirty="0">
                <a:solidFill>
                  <a:srgbClr val="004B89"/>
                </a:solidFill>
                <a:latin typeface="Georgia" panose="02040502050405020303" pitchFamily="18" charset="0"/>
                <a:cs typeface="Georgia"/>
              </a:rPr>
              <a:t>S</a:t>
            </a:r>
            <a:r>
              <a:rPr lang="en-US" sz="1632" dirty="0">
                <a:solidFill>
                  <a:prstClr val="black"/>
                </a:solidFill>
                <a:latin typeface="Georgia" panose="02040502050405020303" pitchFamily="18" charset="0"/>
                <a:cs typeface="Georgia"/>
              </a:rPr>
              <a:t>. This means we are less likely to win the game from this new state assuming we continue following policy </a:t>
            </a:r>
            <a:r>
              <a:rPr lang="el-GR" sz="1632" i="1" dirty="0">
                <a:solidFill>
                  <a:srgbClr val="004B89"/>
                </a:solidFill>
                <a:latin typeface="Georgia" panose="02040502050405020303" pitchFamily="18" charset="0"/>
                <a:cs typeface="Georgia"/>
              </a:rPr>
              <a:t>π</a:t>
            </a:r>
            <a:r>
              <a:rPr lang="en-US" sz="1632" dirty="0">
                <a:solidFill>
                  <a:prstClr val="black"/>
                </a:solidFill>
                <a:latin typeface="Georgia" panose="02040502050405020303" pitchFamily="18" charset="0"/>
                <a:cs typeface="Georgia"/>
              </a:rPr>
              <a:t>.</a:t>
            </a:r>
            <a:r>
              <a:rPr lang="en-US" sz="1814" dirty="0">
                <a:solidFill>
                  <a:prstClr val="black"/>
                </a:solidFill>
                <a:latin typeface="Georgia" panose="02040502050405020303" pitchFamily="18" charset="0"/>
                <a:cs typeface="Georgia"/>
              </a:rPr>
              <a:t> </a:t>
            </a: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p:txBody>
      </p:sp>
      <p:sp>
        <p:nvSpPr>
          <p:cNvPr id="4" name="Rectangle 3">
            <a:extLst>
              <a:ext uri="{FF2B5EF4-FFF2-40B4-BE49-F238E27FC236}">
                <a16:creationId xmlns:a16="http://schemas.microsoft.com/office/drawing/2014/main" id="{673D8F2C-2196-48CB-97E2-1086836FECC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5F90F2B-C310-6E7D-0E0D-69E870C0B78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5" name="Picture 4">
            <a:extLst>
              <a:ext uri="{FF2B5EF4-FFF2-40B4-BE49-F238E27FC236}">
                <a16:creationId xmlns:a16="http://schemas.microsoft.com/office/drawing/2014/main" id="{3BADE91B-E430-4A8D-1074-9BE965F3ECFB}"/>
              </a:ext>
            </a:extLst>
          </p:cNvPr>
          <p:cNvPicPr>
            <a:picLocks noChangeAspect="1"/>
          </p:cNvPicPr>
          <p:nvPr/>
        </p:nvPicPr>
        <p:blipFill>
          <a:blip r:embed="rId3"/>
          <a:stretch>
            <a:fillRect/>
          </a:stretch>
        </p:blipFill>
        <p:spPr>
          <a:xfrm>
            <a:off x="2785819" y="4291527"/>
            <a:ext cx="3151675" cy="1806677"/>
          </a:xfrm>
          <a:prstGeom prst="rect">
            <a:avLst/>
          </a:prstGeom>
        </p:spPr>
      </p:pic>
      <p:pic>
        <p:nvPicPr>
          <p:cNvPr id="6" name="Picture 5">
            <a:extLst>
              <a:ext uri="{FF2B5EF4-FFF2-40B4-BE49-F238E27FC236}">
                <a16:creationId xmlns:a16="http://schemas.microsoft.com/office/drawing/2014/main" id="{B5707273-3381-C5BF-E1F3-B5A2D1822858}"/>
              </a:ext>
            </a:extLst>
          </p:cNvPr>
          <p:cNvPicPr>
            <a:picLocks noChangeAspect="1"/>
          </p:cNvPicPr>
          <p:nvPr/>
        </p:nvPicPr>
        <p:blipFill>
          <a:blip r:embed="rId4"/>
          <a:stretch>
            <a:fillRect/>
          </a:stretch>
        </p:blipFill>
        <p:spPr>
          <a:xfrm>
            <a:off x="6752264" y="4291527"/>
            <a:ext cx="3343530" cy="1721453"/>
          </a:xfrm>
          <a:prstGeom prst="rect">
            <a:avLst/>
          </a:prstGeom>
        </p:spPr>
      </p:pic>
    </p:spTree>
    <p:extLst>
      <p:ext uri="{BB962C8B-B14F-4D97-AF65-F5344CB8AC3E}">
        <p14:creationId xmlns:p14="http://schemas.microsoft.com/office/powerpoint/2010/main" val="20466501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3181" y="315829"/>
            <a:ext cx="8723221" cy="849332"/>
          </a:xfrm>
        </p:spPr>
        <p:txBody>
          <a:bodyPr>
            <a:normAutofit/>
          </a:bodyPr>
          <a:lstStyle/>
          <a:p>
            <a:pPr algn="ctr"/>
            <a:r>
              <a:rPr lang="en-US" sz="3264" spc="-244" dirty="0">
                <a:solidFill>
                  <a:srgbClr val="3333B2"/>
                </a:solidFill>
                <a:latin typeface="Georgia" panose="02040502050405020303" pitchFamily="18" charset="0"/>
              </a:rPr>
              <a:t>Example: Grid World</a:t>
            </a:r>
            <a:endParaRPr lang="en-US" sz="3264" i="1" dirty="0"/>
          </a:p>
        </p:txBody>
      </p:sp>
      <p:sp>
        <p:nvSpPr>
          <p:cNvPr id="3" name="Content Placeholder 2"/>
          <p:cNvSpPr>
            <a:spLocks noGrp="1"/>
          </p:cNvSpPr>
          <p:nvPr>
            <p:ph idx="1"/>
          </p:nvPr>
        </p:nvSpPr>
        <p:spPr>
          <a:xfrm>
            <a:off x="1339019" y="1182435"/>
            <a:ext cx="9571546" cy="5739994"/>
          </a:xfrm>
        </p:spPr>
        <p:txBody>
          <a:bodyPr>
            <a:normAutofit/>
          </a:bodyPr>
          <a:lstStyle/>
          <a:p>
            <a:pPr marL="322098" indent="-259118">
              <a:lnSpc>
                <a:spcPct val="150000"/>
              </a:lnSpc>
              <a:spcBef>
                <a:spcPts val="589"/>
              </a:spcBef>
              <a:buClr>
                <a:srgbClr val="3333B2"/>
              </a:buClr>
              <a:buSzPct val="110526"/>
              <a:tabLst>
                <a:tab pos="319168" algn="l"/>
              </a:tabLst>
            </a:pPr>
            <a:r>
              <a:rPr lang="en-US" sz="1632" dirty="0">
                <a:solidFill>
                  <a:prstClr val="black"/>
                </a:solidFill>
                <a:latin typeface="Georgia" panose="02040502050405020303" pitchFamily="18" charset="0"/>
                <a:cs typeface="Georgia"/>
              </a:rPr>
              <a:t>In the Grid World, the states are defined by the locations on the grid, the actions move the agent up, down, left, or right. </a:t>
            </a:r>
          </a:p>
          <a:p>
            <a:pPr marL="322098" indent="-259118">
              <a:lnSpc>
                <a:spcPct val="150000"/>
              </a:lnSpc>
              <a:spcBef>
                <a:spcPts val="589"/>
              </a:spcBef>
              <a:buClr>
                <a:srgbClr val="3333B2"/>
              </a:buClr>
              <a:buSzPct val="110526"/>
              <a:tabLst>
                <a:tab pos="319168" algn="l"/>
              </a:tabLst>
            </a:pPr>
            <a:r>
              <a:rPr lang="en-US" sz="1632" dirty="0">
                <a:solidFill>
                  <a:prstClr val="black"/>
                </a:solidFill>
                <a:latin typeface="Georgia" panose="02040502050405020303" pitchFamily="18" charset="0"/>
                <a:cs typeface="Georgia"/>
              </a:rPr>
              <a:t>The agent cannot move off the grid and bumping generates a reward of -1. Most other actions yield no reward. </a:t>
            </a:r>
          </a:p>
          <a:p>
            <a:pPr marL="322098" indent="-259118">
              <a:lnSpc>
                <a:spcPct val="150000"/>
              </a:lnSpc>
              <a:spcBef>
                <a:spcPts val="589"/>
              </a:spcBef>
              <a:buClr>
                <a:srgbClr val="3333B2"/>
              </a:buClr>
              <a:buSzPct val="110526"/>
              <a:tabLst>
                <a:tab pos="319168" algn="l"/>
              </a:tabLst>
            </a:pPr>
            <a:r>
              <a:rPr lang="en-US" sz="1632" dirty="0">
                <a:solidFill>
                  <a:prstClr val="black"/>
                </a:solidFill>
                <a:latin typeface="Georgia" panose="02040502050405020303" pitchFamily="18" charset="0"/>
                <a:cs typeface="Georgia"/>
              </a:rPr>
              <a:t>There are two special states however, these special states are labeled A and B. </a:t>
            </a:r>
          </a:p>
          <a:p>
            <a:pPr marL="322098" indent="-259118">
              <a:lnSpc>
                <a:spcPct val="150000"/>
              </a:lnSpc>
              <a:spcBef>
                <a:spcPts val="589"/>
              </a:spcBef>
              <a:buClr>
                <a:srgbClr val="3333B2"/>
              </a:buClr>
              <a:buSzPct val="110526"/>
              <a:tabLst>
                <a:tab pos="319168" algn="l"/>
              </a:tabLst>
            </a:pPr>
            <a:r>
              <a:rPr lang="en-US" sz="1632" dirty="0">
                <a:solidFill>
                  <a:prstClr val="black"/>
                </a:solidFill>
                <a:latin typeface="Georgia" panose="02040502050405020303" pitchFamily="18" charset="0"/>
                <a:cs typeface="Georgia"/>
              </a:rPr>
              <a:t>Every action in state A yields plus 10 reward and plus 5 reward in state B. </a:t>
            </a:r>
          </a:p>
          <a:p>
            <a:pPr marL="322098" indent="-259118">
              <a:lnSpc>
                <a:spcPct val="150000"/>
              </a:lnSpc>
              <a:spcBef>
                <a:spcPts val="589"/>
              </a:spcBef>
              <a:buClr>
                <a:srgbClr val="3333B2"/>
              </a:buClr>
              <a:buSzPct val="110526"/>
              <a:tabLst>
                <a:tab pos="319168" algn="l"/>
              </a:tabLst>
            </a:pPr>
            <a:r>
              <a:rPr lang="en-US" sz="1632" dirty="0">
                <a:solidFill>
                  <a:prstClr val="black"/>
                </a:solidFill>
                <a:latin typeface="Georgia" panose="02040502050405020303" pitchFamily="18" charset="0"/>
                <a:cs typeface="Georgia"/>
              </a:rPr>
              <a:t>Every action in state A and B transitions the agents to states A’ and B’ respectively. </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p:txBody>
      </p:sp>
      <p:sp>
        <p:nvSpPr>
          <p:cNvPr id="5" name="Rectangle 4">
            <a:extLst>
              <a:ext uri="{FF2B5EF4-FFF2-40B4-BE49-F238E27FC236}">
                <a16:creationId xmlns:a16="http://schemas.microsoft.com/office/drawing/2014/main" id="{D9387E3A-4E4B-6518-71AD-7B0F4A7F388F}"/>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C8E810CC-4A91-B516-4DB3-2D463369B16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5523393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6CAC35-5A8E-17F6-8BDC-A3A9328C8E2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EAEC1D2-6DDE-D231-A53E-2333DF3E2FB5}"/>
              </a:ext>
            </a:extLst>
          </p:cNvPr>
          <p:cNvSpPr>
            <a:spLocks noGrp="1"/>
          </p:cNvSpPr>
          <p:nvPr>
            <p:ph type="title"/>
          </p:nvPr>
        </p:nvSpPr>
        <p:spPr>
          <a:xfrm>
            <a:off x="1763181" y="315829"/>
            <a:ext cx="8723221" cy="849332"/>
          </a:xfrm>
        </p:spPr>
        <p:txBody>
          <a:bodyPr>
            <a:normAutofit/>
          </a:bodyPr>
          <a:lstStyle/>
          <a:p>
            <a:pPr algn="ctr"/>
            <a:r>
              <a:rPr lang="en-US" sz="3264" spc="-244" dirty="0">
                <a:solidFill>
                  <a:srgbClr val="3333B2"/>
                </a:solidFill>
                <a:latin typeface="Georgia" panose="02040502050405020303" pitchFamily="18" charset="0"/>
              </a:rPr>
              <a:t>Example: Grid World</a:t>
            </a:r>
            <a:endParaRPr lang="en-US" sz="3264" i="1" dirty="0"/>
          </a:p>
        </p:txBody>
      </p:sp>
      <p:pic>
        <p:nvPicPr>
          <p:cNvPr id="4" name="Picture 3">
            <a:extLst>
              <a:ext uri="{FF2B5EF4-FFF2-40B4-BE49-F238E27FC236}">
                <a16:creationId xmlns:a16="http://schemas.microsoft.com/office/drawing/2014/main" id="{AC4E31CF-68EB-EE78-C0E2-F3A716D6FAEA}"/>
              </a:ext>
            </a:extLst>
          </p:cNvPr>
          <p:cNvPicPr>
            <a:picLocks noChangeAspect="1"/>
          </p:cNvPicPr>
          <p:nvPr/>
        </p:nvPicPr>
        <p:blipFill>
          <a:blip r:embed="rId2"/>
          <a:stretch>
            <a:fillRect/>
          </a:stretch>
        </p:blipFill>
        <p:spPr>
          <a:xfrm>
            <a:off x="1333001" y="1504628"/>
            <a:ext cx="10214810" cy="4429952"/>
          </a:xfrm>
          <a:prstGeom prst="rect">
            <a:avLst/>
          </a:prstGeom>
        </p:spPr>
      </p:pic>
      <p:sp>
        <p:nvSpPr>
          <p:cNvPr id="5" name="Rectangle 4">
            <a:extLst>
              <a:ext uri="{FF2B5EF4-FFF2-40B4-BE49-F238E27FC236}">
                <a16:creationId xmlns:a16="http://schemas.microsoft.com/office/drawing/2014/main" id="{D7DAD3C3-1474-44DD-87B5-EAFE47B1B0F8}"/>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D73DC484-B2BB-808E-285C-EBA90663BA9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4938411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3181" y="439922"/>
            <a:ext cx="8723221" cy="849332"/>
          </a:xfrm>
        </p:spPr>
        <p:txBody>
          <a:bodyPr>
            <a:normAutofit/>
          </a:bodyPr>
          <a:lstStyle/>
          <a:p>
            <a:pPr algn="ctr"/>
            <a:r>
              <a:rPr lang="en-US" sz="3264" spc="-244" dirty="0">
                <a:solidFill>
                  <a:srgbClr val="3333B2"/>
                </a:solidFill>
                <a:latin typeface="Georgia" panose="02040502050405020303" pitchFamily="18" charset="0"/>
              </a:rPr>
              <a:t>Example: Grid World</a:t>
            </a:r>
            <a:endParaRPr lang="en-US" sz="3264" i="1" dirty="0"/>
          </a:p>
        </p:txBody>
      </p:sp>
      <p:sp>
        <p:nvSpPr>
          <p:cNvPr id="3" name="Content Placeholder 2"/>
          <p:cNvSpPr>
            <a:spLocks noGrp="1"/>
          </p:cNvSpPr>
          <p:nvPr>
            <p:ph idx="1"/>
          </p:nvPr>
        </p:nvSpPr>
        <p:spPr>
          <a:xfrm>
            <a:off x="1339019" y="1020200"/>
            <a:ext cx="9571546" cy="5939570"/>
          </a:xfrm>
        </p:spPr>
        <p:txBody>
          <a:bodyPr>
            <a:normAutofit/>
          </a:bodyPr>
          <a:lstStyle/>
          <a:p>
            <a:pPr marL="322098" indent="-259118">
              <a:lnSpc>
                <a:spcPct val="150000"/>
              </a:lnSpc>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First, notice the negative values near the bottom, these values are low because the agent is likely to bump into the wall before reaching the distance states </a:t>
            </a:r>
            <a:r>
              <a:rPr lang="en-US" sz="1814" i="1" dirty="0">
                <a:solidFill>
                  <a:srgbClr val="004B89"/>
                </a:solidFill>
                <a:latin typeface="Georgia" panose="02040502050405020303" pitchFamily="18" charset="0"/>
                <a:cs typeface="Georgia"/>
              </a:rPr>
              <a:t>A</a:t>
            </a:r>
            <a:r>
              <a:rPr lang="en-US" sz="1814" dirty="0">
                <a:solidFill>
                  <a:prstClr val="black"/>
                </a:solidFill>
                <a:latin typeface="Georgia" panose="02040502050405020303" pitchFamily="18" charset="0"/>
                <a:cs typeface="Georgia"/>
              </a:rPr>
              <a:t> and </a:t>
            </a:r>
            <a:r>
              <a:rPr lang="en-US" sz="1814" i="1" dirty="0">
                <a:solidFill>
                  <a:srgbClr val="004B89"/>
                </a:solidFill>
                <a:latin typeface="Georgia" panose="02040502050405020303" pitchFamily="18" charset="0"/>
                <a:cs typeface="Georgia"/>
              </a:rPr>
              <a:t>B</a:t>
            </a:r>
            <a:r>
              <a:rPr lang="en-US" sz="1814" dirty="0">
                <a:solidFill>
                  <a:prstClr val="black"/>
                </a:solidFill>
                <a:latin typeface="Georgia" panose="02040502050405020303" pitchFamily="18" charset="0"/>
                <a:cs typeface="Georgia"/>
              </a:rPr>
              <a:t>. </a:t>
            </a:r>
          </a:p>
          <a:p>
            <a:pPr marL="322098" indent="-259118">
              <a:lnSpc>
                <a:spcPct val="150000"/>
              </a:lnSpc>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Remember, </a:t>
            </a:r>
            <a:r>
              <a:rPr lang="en-US" sz="1814" i="1" dirty="0">
                <a:solidFill>
                  <a:srgbClr val="004B89"/>
                </a:solidFill>
                <a:latin typeface="Georgia" panose="02040502050405020303" pitchFamily="18" charset="0"/>
                <a:cs typeface="Georgia"/>
              </a:rPr>
              <a:t>A </a:t>
            </a:r>
            <a:r>
              <a:rPr lang="en-US" sz="1814" dirty="0">
                <a:solidFill>
                  <a:prstClr val="black"/>
                </a:solidFill>
                <a:latin typeface="Georgia" panose="02040502050405020303" pitchFamily="18" charset="0"/>
                <a:cs typeface="Georgia"/>
              </a:rPr>
              <a:t>and </a:t>
            </a:r>
            <a:r>
              <a:rPr lang="en-US" sz="1814" i="1" dirty="0">
                <a:solidFill>
                  <a:srgbClr val="004B89"/>
                </a:solidFill>
                <a:latin typeface="Georgia" panose="02040502050405020303" pitchFamily="18" charset="0"/>
                <a:cs typeface="Georgia"/>
              </a:rPr>
              <a:t>B</a:t>
            </a:r>
            <a:r>
              <a:rPr lang="en-US" sz="1814" dirty="0">
                <a:solidFill>
                  <a:prstClr val="black"/>
                </a:solidFill>
                <a:latin typeface="Georgia" panose="02040502050405020303" pitchFamily="18" charset="0"/>
                <a:cs typeface="Georgia"/>
              </a:rPr>
              <a:t> are both the only sources of positive reward in this MDP. </a:t>
            </a:r>
          </a:p>
          <a:p>
            <a:pPr marL="322098" indent="-259118">
              <a:lnSpc>
                <a:spcPct val="150000"/>
              </a:lnSpc>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State </a:t>
            </a:r>
            <a:r>
              <a:rPr lang="en-US" sz="1814" i="1" dirty="0">
                <a:solidFill>
                  <a:srgbClr val="004B89"/>
                </a:solidFill>
                <a:latin typeface="Georgia" panose="02040502050405020303" pitchFamily="18" charset="0"/>
                <a:cs typeface="Georgia"/>
              </a:rPr>
              <a:t>A</a:t>
            </a:r>
            <a:r>
              <a:rPr lang="en-US" sz="1814" dirty="0">
                <a:solidFill>
                  <a:prstClr val="black"/>
                </a:solidFill>
                <a:latin typeface="Georgia" panose="02040502050405020303" pitchFamily="18" charset="0"/>
                <a:cs typeface="Georgia"/>
              </a:rPr>
              <a:t> has the highest value, notice that the value is less than 10 even though every action from state </a:t>
            </a:r>
            <a:r>
              <a:rPr lang="en-US" sz="1814" i="1" dirty="0">
                <a:solidFill>
                  <a:srgbClr val="004B89"/>
                </a:solidFill>
                <a:latin typeface="Georgia" panose="02040502050405020303" pitchFamily="18" charset="0"/>
                <a:cs typeface="Georgia"/>
              </a:rPr>
              <a:t>A</a:t>
            </a:r>
            <a:r>
              <a:rPr lang="en-US" sz="1814" dirty="0">
                <a:solidFill>
                  <a:prstClr val="black"/>
                </a:solidFill>
                <a:latin typeface="Georgia" panose="02040502050405020303" pitchFamily="18" charset="0"/>
                <a:cs typeface="Georgia"/>
              </a:rPr>
              <a:t> generates a reward of plus 10, why? </a:t>
            </a:r>
          </a:p>
          <a:p>
            <a:pPr marL="735832" lvl="1" indent="-259118">
              <a:lnSpc>
                <a:spcPct val="150000"/>
              </a:lnSpc>
              <a:spcBef>
                <a:spcPts val="589"/>
              </a:spcBef>
              <a:buClr>
                <a:srgbClr val="3333B2"/>
              </a:buClr>
              <a:buSzPct val="110526"/>
              <a:tabLst>
                <a:tab pos="319168" algn="l"/>
              </a:tabLst>
            </a:pPr>
            <a:r>
              <a:rPr lang="en-US" sz="1451" i="1" dirty="0">
                <a:solidFill>
                  <a:srgbClr val="004B89"/>
                </a:solidFill>
                <a:latin typeface="Georgia" panose="02040502050405020303" pitchFamily="18" charset="0"/>
                <a:cs typeface="Georgia"/>
              </a:rPr>
              <a:t>Because every transition from A moves the agent close to the lower wall and near the lower wall, the random policy is likely to bump and get negative reward.</a:t>
            </a:r>
          </a:p>
          <a:p>
            <a:pPr marL="735832" lvl="1" indent="-259118">
              <a:lnSpc>
                <a:spcPct val="150000"/>
              </a:lnSpc>
              <a:spcBef>
                <a:spcPts val="589"/>
              </a:spcBef>
              <a:buClr>
                <a:srgbClr val="3333B2"/>
              </a:buClr>
              <a:buSzPct val="110526"/>
              <a:tabLst>
                <a:tab pos="319168" algn="l"/>
              </a:tabLst>
            </a:pPr>
            <a:endParaRPr lang="en-US" sz="1632" i="1" dirty="0">
              <a:solidFill>
                <a:srgbClr val="004B89"/>
              </a:solidFill>
              <a:latin typeface="Georgia" panose="02040502050405020303" pitchFamily="18" charset="0"/>
              <a:cs typeface="Georgia"/>
            </a:endParaRPr>
          </a:p>
          <a:p>
            <a:pPr marL="735832" lvl="1" indent="-259118">
              <a:lnSpc>
                <a:spcPct val="150000"/>
              </a:lnSpc>
              <a:spcBef>
                <a:spcPts val="589"/>
              </a:spcBef>
              <a:buClr>
                <a:srgbClr val="3333B2"/>
              </a:buClr>
              <a:buSzPct val="110526"/>
              <a:tabLst>
                <a:tab pos="319168" algn="l"/>
              </a:tabLst>
            </a:pPr>
            <a:endParaRPr lang="en-US" sz="1632" i="1" dirty="0">
              <a:solidFill>
                <a:srgbClr val="004B89"/>
              </a:solidFill>
              <a:latin typeface="Georgia" panose="02040502050405020303" pitchFamily="18" charset="0"/>
              <a:cs typeface="Georgia"/>
            </a:endParaRPr>
          </a:p>
          <a:p>
            <a:pPr marL="735832" lvl="1" indent="-259118">
              <a:lnSpc>
                <a:spcPct val="150000"/>
              </a:lnSpc>
              <a:spcBef>
                <a:spcPts val="589"/>
              </a:spcBef>
              <a:buClr>
                <a:srgbClr val="3333B2"/>
              </a:buClr>
              <a:buSzPct val="110526"/>
              <a:tabLst>
                <a:tab pos="319168" algn="l"/>
              </a:tabLst>
            </a:pPr>
            <a:endParaRPr lang="en-US" sz="1632" i="1" dirty="0">
              <a:solidFill>
                <a:srgbClr val="004B89"/>
              </a:solidFill>
              <a:latin typeface="Georgia" panose="02040502050405020303" pitchFamily="18" charset="0"/>
              <a:cs typeface="Georgia"/>
            </a:endParaRPr>
          </a:p>
          <a:p>
            <a:pPr marL="735832" lvl="1" indent="-259118">
              <a:lnSpc>
                <a:spcPct val="150000"/>
              </a:lnSpc>
              <a:spcBef>
                <a:spcPts val="589"/>
              </a:spcBef>
              <a:buClr>
                <a:srgbClr val="3333B2"/>
              </a:buClr>
              <a:buSzPct val="110526"/>
              <a:tabLst>
                <a:tab pos="319168" algn="l"/>
              </a:tabLst>
            </a:pPr>
            <a:endParaRPr lang="en-US" sz="1632" i="1" dirty="0">
              <a:solidFill>
                <a:srgbClr val="004B89"/>
              </a:solidFill>
              <a:latin typeface="Georgia" panose="02040502050405020303" pitchFamily="18" charset="0"/>
              <a:cs typeface="Georgia"/>
            </a:endParaRPr>
          </a:p>
          <a:p>
            <a:pPr marL="735832" lvl="1" indent="-259118">
              <a:lnSpc>
                <a:spcPct val="150000"/>
              </a:lnSpc>
              <a:spcBef>
                <a:spcPts val="589"/>
              </a:spcBef>
              <a:buClr>
                <a:srgbClr val="3333B2"/>
              </a:buClr>
              <a:buSzPct val="110526"/>
              <a:tabLst>
                <a:tab pos="319168" algn="l"/>
              </a:tabLst>
            </a:pPr>
            <a:endParaRPr lang="en-US" sz="1632" i="1" dirty="0">
              <a:solidFill>
                <a:srgbClr val="004B89"/>
              </a:solidFill>
              <a:latin typeface="Georgia" panose="02040502050405020303" pitchFamily="18" charset="0"/>
              <a:cs typeface="Georgia"/>
            </a:endParaRPr>
          </a:p>
          <a:p>
            <a:pPr marL="735832" lvl="1" indent="-259118">
              <a:lnSpc>
                <a:spcPct val="150000"/>
              </a:lnSpc>
              <a:spcBef>
                <a:spcPts val="589"/>
              </a:spcBef>
              <a:buClr>
                <a:srgbClr val="3333B2"/>
              </a:buClr>
              <a:buSzPct val="110526"/>
              <a:tabLst>
                <a:tab pos="319168" algn="l"/>
              </a:tabLst>
            </a:pPr>
            <a:endParaRPr lang="en-US" sz="1632" i="1" dirty="0">
              <a:solidFill>
                <a:srgbClr val="004B89"/>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p:txBody>
      </p:sp>
      <p:sp>
        <p:nvSpPr>
          <p:cNvPr id="4" name="Rectangle 3">
            <a:extLst>
              <a:ext uri="{FF2B5EF4-FFF2-40B4-BE49-F238E27FC236}">
                <a16:creationId xmlns:a16="http://schemas.microsoft.com/office/drawing/2014/main" id="{9557D3A7-8360-9A6E-688D-F9712A0A8AE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E5943884-39B9-4BE2-AA47-906257368CD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87845088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EF991C-0F98-B55B-44CD-93148D4809B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35368CF-A5FE-5F2C-E59D-764B9C739C93}"/>
              </a:ext>
            </a:extLst>
          </p:cNvPr>
          <p:cNvSpPr>
            <a:spLocks noGrp="1"/>
          </p:cNvSpPr>
          <p:nvPr>
            <p:ph type="title"/>
          </p:nvPr>
        </p:nvSpPr>
        <p:spPr>
          <a:xfrm>
            <a:off x="1763181" y="439922"/>
            <a:ext cx="8723221" cy="849332"/>
          </a:xfrm>
        </p:spPr>
        <p:txBody>
          <a:bodyPr>
            <a:normAutofit/>
          </a:bodyPr>
          <a:lstStyle/>
          <a:p>
            <a:pPr algn="ctr"/>
            <a:r>
              <a:rPr lang="en-US" sz="3264" spc="-244" dirty="0">
                <a:solidFill>
                  <a:srgbClr val="3333B2"/>
                </a:solidFill>
                <a:latin typeface="Georgia" panose="02040502050405020303" pitchFamily="18" charset="0"/>
              </a:rPr>
              <a:t>Example: Grid World</a:t>
            </a:r>
            <a:endParaRPr lang="en-US" sz="3264" i="1" dirty="0"/>
          </a:p>
        </p:txBody>
      </p:sp>
      <p:sp>
        <p:nvSpPr>
          <p:cNvPr id="3" name="Content Placeholder 2">
            <a:extLst>
              <a:ext uri="{FF2B5EF4-FFF2-40B4-BE49-F238E27FC236}">
                <a16:creationId xmlns:a16="http://schemas.microsoft.com/office/drawing/2014/main" id="{79DF5280-7E5E-9307-146D-35A7E7F9D939}"/>
              </a:ext>
            </a:extLst>
          </p:cNvPr>
          <p:cNvSpPr>
            <a:spLocks noGrp="1"/>
          </p:cNvSpPr>
          <p:nvPr>
            <p:ph idx="1"/>
          </p:nvPr>
        </p:nvSpPr>
        <p:spPr>
          <a:xfrm>
            <a:off x="1339019" y="1020200"/>
            <a:ext cx="9571546" cy="5939570"/>
          </a:xfrm>
        </p:spPr>
        <p:txBody>
          <a:bodyPr>
            <a:normAutofit/>
          </a:bodyPr>
          <a:lstStyle/>
          <a:p>
            <a:pPr marL="322098" indent="-259118">
              <a:lnSpc>
                <a:spcPct val="150000"/>
              </a:lnSpc>
              <a:spcBef>
                <a:spcPts val="589"/>
              </a:spcBef>
              <a:buClr>
                <a:srgbClr val="3333B2"/>
              </a:buClr>
              <a:buSzPct val="110526"/>
              <a:tabLst>
                <a:tab pos="319168" algn="l"/>
              </a:tabLst>
            </a:pPr>
            <a:endParaRPr lang="en-US" sz="1995" dirty="0">
              <a:latin typeface="Georgia" panose="02040502050405020303" pitchFamily="18" charset="0"/>
              <a:cs typeface="Georgia"/>
            </a:endParaRPr>
          </a:p>
          <a:p>
            <a:pPr marL="322098" indent="-259118">
              <a:lnSpc>
                <a:spcPct val="150000"/>
              </a:lnSpc>
              <a:spcBef>
                <a:spcPts val="589"/>
              </a:spcBef>
              <a:buClr>
                <a:srgbClr val="3333B2"/>
              </a:buClr>
              <a:buSzPct val="110526"/>
              <a:tabLst>
                <a:tab pos="319168" algn="l"/>
              </a:tabLst>
            </a:pPr>
            <a:endParaRPr lang="en-US" sz="1995" dirty="0">
              <a:latin typeface="Georgia" panose="02040502050405020303" pitchFamily="18" charset="0"/>
              <a:cs typeface="Georgia"/>
            </a:endParaRPr>
          </a:p>
          <a:p>
            <a:pPr marL="322098" indent="-259118">
              <a:lnSpc>
                <a:spcPct val="150000"/>
              </a:lnSpc>
              <a:spcBef>
                <a:spcPts val="589"/>
              </a:spcBef>
              <a:buClr>
                <a:srgbClr val="3333B2"/>
              </a:buClr>
              <a:buSzPct val="110526"/>
              <a:tabLst>
                <a:tab pos="319168" algn="l"/>
              </a:tabLst>
            </a:pPr>
            <a:endParaRPr lang="en-US" sz="1995" dirty="0">
              <a:latin typeface="Georgia" panose="02040502050405020303" pitchFamily="18" charset="0"/>
              <a:cs typeface="Georgia"/>
            </a:endParaRPr>
          </a:p>
          <a:p>
            <a:pPr marL="322098" indent="-259118">
              <a:lnSpc>
                <a:spcPct val="150000"/>
              </a:lnSpc>
              <a:spcBef>
                <a:spcPts val="589"/>
              </a:spcBef>
              <a:buClr>
                <a:srgbClr val="3333B2"/>
              </a:buClr>
              <a:buSzPct val="110526"/>
              <a:tabLst>
                <a:tab pos="319168" algn="l"/>
              </a:tabLst>
            </a:pPr>
            <a:endParaRPr lang="en-US" sz="1995" dirty="0">
              <a:latin typeface="Georgia" panose="02040502050405020303" pitchFamily="18" charset="0"/>
              <a:cs typeface="Georgia"/>
            </a:endParaRPr>
          </a:p>
          <a:p>
            <a:pPr marL="322098" indent="-259118">
              <a:lnSpc>
                <a:spcPct val="150000"/>
              </a:lnSpc>
              <a:spcBef>
                <a:spcPts val="589"/>
              </a:spcBef>
              <a:buClr>
                <a:srgbClr val="3333B2"/>
              </a:buClr>
              <a:buSzPct val="110526"/>
              <a:tabLst>
                <a:tab pos="319168" algn="l"/>
              </a:tabLst>
            </a:pPr>
            <a:endParaRPr lang="en-US" sz="1995" dirty="0">
              <a:latin typeface="Georgia" panose="02040502050405020303" pitchFamily="18" charset="0"/>
              <a:cs typeface="Georgia"/>
            </a:endParaRPr>
          </a:p>
          <a:p>
            <a:pPr marL="322098" indent="-259118">
              <a:lnSpc>
                <a:spcPct val="150000"/>
              </a:lnSpc>
              <a:spcBef>
                <a:spcPts val="589"/>
              </a:spcBef>
              <a:buClr>
                <a:srgbClr val="3333B2"/>
              </a:buClr>
              <a:buSzPct val="110526"/>
              <a:tabLst>
                <a:tab pos="319168" algn="l"/>
              </a:tabLst>
            </a:pPr>
            <a:endParaRPr lang="en-US" sz="1995" dirty="0">
              <a:latin typeface="Georgia" panose="02040502050405020303" pitchFamily="18" charset="0"/>
              <a:cs typeface="Georgia"/>
            </a:endParaRPr>
          </a:p>
          <a:p>
            <a:pPr marL="322098" indent="-259118">
              <a:lnSpc>
                <a:spcPct val="150000"/>
              </a:lnSpc>
              <a:spcBef>
                <a:spcPts val="589"/>
              </a:spcBef>
              <a:buClr>
                <a:srgbClr val="3333B2"/>
              </a:buClr>
              <a:buSzPct val="110526"/>
              <a:tabLst>
                <a:tab pos="319168" algn="l"/>
              </a:tabLst>
            </a:pPr>
            <a:endParaRPr lang="en-US" sz="1995" dirty="0">
              <a:latin typeface="Georgia" panose="02040502050405020303" pitchFamily="18" charset="0"/>
              <a:cs typeface="Georgia"/>
            </a:endParaRPr>
          </a:p>
          <a:p>
            <a:pPr marL="322098" indent="-259118">
              <a:lnSpc>
                <a:spcPct val="150000"/>
              </a:lnSpc>
              <a:spcBef>
                <a:spcPts val="589"/>
              </a:spcBef>
              <a:buClr>
                <a:srgbClr val="3333B2"/>
              </a:buClr>
              <a:buSzPct val="110526"/>
              <a:tabLst>
                <a:tab pos="319168" algn="l"/>
              </a:tabLst>
            </a:pPr>
            <a:endParaRPr lang="en-US" sz="1995" dirty="0">
              <a:latin typeface="Georgia" panose="02040502050405020303" pitchFamily="18" charset="0"/>
              <a:cs typeface="Georgia"/>
            </a:endParaRPr>
          </a:p>
          <a:p>
            <a:pPr marL="322098" indent="-259118">
              <a:lnSpc>
                <a:spcPct val="150000"/>
              </a:lnSpc>
              <a:spcBef>
                <a:spcPts val="589"/>
              </a:spcBef>
              <a:buClr>
                <a:srgbClr val="3333B2"/>
              </a:buClr>
              <a:buSzPct val="110526"/>
              <a:tabLst>
                <a:tab pos="319168" algn="l"/>
              </a:tabLst>
            </a:pPr>
            <a:endParaRPr lang="en-US" sz="1995" dirty="0">
              <a:latin typeface="Georgia" panose="02040502050405020303" pitchFamily="18" charset="0"/>
              <a:cs typeface="Georgia"/>
            </a:endParaRPr>
          </a:p>
          <a:p>
            <a:pPr marL="322098" indent="-259118">
              <a:lnSpc>
                <a:spcPct val="150000"/>
              </a:lnSpc>
              <a:spcBef>
                <a:spcPts val="589"/>
              </a:spcBef>
              <a:buClr>
                <a:srgbClr val="3333B2"/>
              </a:buClr>
              <a:buSzPct val="110526"/>
              <a:tabLst>
                <a:tab pos="319168" algn="l"/>
              </a:tabLst>
            </a:pPr>
            <a:r>
              <a:rPr lang="en-US" sz="1995" dirty="0">
                <a:latin typeface="Georgia" panose="02040502050405020303" pitchFamily="18" charset="0"/>
                <a:cs typeface="Georgia"/>
              </a:rPr>
              <a:t>Now why the value of state B is slightly greater than 5 ?</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p:txBody>
      </p:sp>
      <p:pic>
        <p:nvPicPr>
          <p:cNvPr id="5" name="Picture 4">
            <a:extLst>
              <a:ext uri="{FF2B5EF4-FFF2-40B4-BE49-F238E27FC236}">
                <a16:creationId xmlns:a16="http://schemas.microsoft.com/office/drawing/2014/main" id="{10B1A766-B264-D1E3-38E0-8E3F5CD2F35F}"/>
              </a:ext>
            </a:extLst>
          </p:cNvPr>
          <p:cNvPicPr>
            <a:picLocks noChangeAspect="1"/>
          </p:cNvPicPr>
          <p:nvPr/>
        </p:nvPicPr>
        <p:blipFill>
          <a:blip r:embed="rId2"/>
          <a:stretch>
            <a:fillRect/>
          </a:stretch>
        </p:blipFill>
        <p:spPr>
          <a:xfrm>
            <a:off x="1763181" y="1863919"/>
            <a:ext cx="8536858" cy="3854046"/>
          </a:xfrm>
          <a:prstGeom prst="rect">
            <a:avLst/>
          </a:prstGeom>
        </p:spPr>
      </p:pic>
      <p:sp>
        <p:nvSpPr>
          <p:cNvPr id="4" name="Rectangle 3">
            <a:extLst>
              <a:ext uri="{FF2B5EF4-FFF2-40B4-BE49-F238E27FC236}">
                <a16:creationId xmlns:a16="http://schemas.microsoft.com/office/drawing/2014/main" id="{A16369E1-63BA-9235-142F-9FB11D782047}"/>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D4C258B5-8459-E5F9-E360-715E3A65389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612701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EC22F6-23DC-7028-2814-D6987F6EB1A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07E6E7E-4D51-AF20-DEAD-150EB6827D23}"/>
              </a:ext>
            </a:extLst>
          </p:cNvPr>
          <p:cNvSpPr>
            <a:spLocks noGrp="1"/>
          </p:cNvSpPr>
          <p:nvPr>
            <p:ph type="title"/>
          </p:nvPr>
        </p:nvSpPr>
        <p:spPr>
          <a:xfrm>
            <a:off x="1763181" y="439922"/>
            <a:ext cx="8723221" cy="849332"/>
          </a:xfrm>
        </p:spPr>
        <p:txBody>
          <a:bodyPr>
            <a:normAutofit/>
          </a:bodyPr>
          <a:lstStyle/>
          <a:p>
            <a:pPr algn="ctr"/>
            <a:r>
              <a:rPr lang="en-US" sz="3264" spc="-244" dirty="0">
                <a:solidFill>
                  <a:srgbClr val="3333B2"/>
                </a:solidFill>
                <a:latin typeface="Georgia" panose="02040502050405020303" pitchFamily="18" charset="0"/>
              </a:rPr>
              <a:t>Solved Example 1</a:t>
            </a:r>
            <a:endParaRPr lang="en-US" sz="3264" i="1" dirty="0"/>
          </a:p>
        </p:txBody>
      </p:sp>
      <p:sp>
        <p:nvSpPr>
          <p:cNvPr id="4" name="Rectangle 3">
            <a:extLst>
              <a:ext uri="{FF2B5EF4-FFF2-40B4-BE49-F238E27FC236}">
                <a16:creationId xmlns:a16="http://schemas.microsoft.com/office/drawing/2014/main" id="{6FB8E8BF-E0A9-8C7F-4C4C-221FC5A912D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BB9EE74F-B763-0F80-E0A0-4FFF64B0F19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3" name="Picture 12">
            <a:extLst>
              <a:ext uri="{FF2B5EF4-FFF2-40B4-BE49-F238E27FC236}">
                <a16:creationId xmlns:a16="http://schemas.microsoft.com/office/drawing/2014/main" id="{D3D01B38-37E6-8EAF-D32C-B80CEA82F351}"/>
              </a:ext>
            </a:extLst>
          </p:cNvPr>
          <p:cNvPicPr>
            <a:picLocks noChangeAspect="1"/>
          </p:cNvPicPr>
          <p:nvPr/>
        </p:nvPicPr>
        <p:blipFill>
          <a:blip r:embed="rId3"/>
          <a:stretch>
            <a:fillRect/>
          </a:stretch>
        </p:blipFill>
        <p:spPr>
          <a:xfrm>
            <a:off x="2662237" y="1214430"/>
            <a:ext cx="6867525" cy="5153025"/>
          </a:xfrm>
          <a:prstGeom prst="rect">
            <a:avLst/>
          </a:prstGeom>
        </p:spPr>
      </p:pic>
    </p:spTree>
    <p:extLst>
      <p:ext uri="{BB962C8B-B14F-4D97-AF65-F5344CB8AC3E}">
        <p14:creationId xmlns:p14="http://schemas.microsoft.com/office/powerpoint/2010/main" val="31899963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89223E-1AB9-EB83-822C-15440A0D4A8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BF672D7-0022-227F-DF2F-3C6211BF8D4D}"/>
              </a:ext>
            </a:extLst>
          </p:cNvPr>
          <p:cNvSpPr>
            <a:spLocks noGrp="1"/>
          </p:cNvSpPr>
          <p:nvPr>
            <p:ph type="title"/>
          </p:nvPr>
        </p:nvSpPr>
        <p:spPr>
          <a:xfrm>
            <a:off x="1763181" y="439922"/>
            <a:ext cx="8723221" cy="849332"/>
          </a:xfrm>
        </p:spPr>
        <p:txBody>
          <a:bodyPr>
            <a:normAutofit/>
          </a:bodyPr>
          <a:lstStyle/>
          <a:p>
            <a:pPr algn="ctr"/>
            <a:r>
              <a:rPr lang="en-US" sz="3264" spc="-244" dirty="0">
                <a:solidFill>
                  <a:srgbClr val="3333B2"/>
                </a:solidFill>
                <a:latin typeface="Georgia" panose="02040502050405020303" pitchFamily="18" charset="0"/>
              </a:rPr>
              <a:t>Solved Example 1</a:t>
            </a:r>
            <a:endParaRPr lang="en-US" sz="3264" i="1" dirty="0"/>
          </a:p>
        </p:txBody>
      </p:sp>
      <p:sp>
        <p:nvSpPr>
          <p:cNvPr id="4" name="Rectangle 3">
            <a:extLst>
              <a:ext uri="{FF2B5EF4-FFF2-40B4-BE49-F238E27FC236}">
                <a16:creationId xmlns:a16="http://schemas.microsoft.com/office/drawing/2014/main" id="{D02F6362-671D-FE91-3EC7-E1B0E868E16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5D8AF084-DEF2-2C31-81CF-A6DCCD18ED4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5" name="Picture 4">
            <a:extLst>
              <a:ext uri="{FF2B5EF4-FFF2-40B4-BE49-F238E27FC236}">
                <a16:creationId xmlns:a16="http://schemas.microsoft.com/office/drawing/2014/main" id="{0A0B4856-17FD-5F2C-75CD-58BA7A3C9075}"/>
              </a:ext>
            </a:extLst>
          </p:cNvPr>
          <p:cNvPicPr>
            <a:picLocks noChangeAspect="1"/>
          </p:cNvPicPr>
          <p:nvPr/>
        </p:nvPicPr>
        <p:blipFill>
          <a:blip r:embed="rId3"/>
          <a:stretch>
            <a:fillRect/>
          </a:stretch>
        </p:blipFill>
        <p:spPr>
          <a:xfrm>
            <a:off x="2647950" y="1215972"/>
            <a:ext cx="6896100" cy="5133975"/>
          </a:xfrm>
          <a:prstGeom prst="rect">
            <a:avLst/>
          </a:prstGeom>
        </p:spPr>
      </p:pic>
    </p:spTree>
    <p:extLst>
      <p:ext uri="{BB962C8B-B14F-4D97-AF65-F5344CB8AC3E}">
        <p14:creationId xmlns:p14="http://schemas.microsoft.com/office/powerpoint/2010/main" val="6802321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DE4460-BD86-5E95-0D46-250BD203807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E90D792-188A-23CA-B260-E0A84220F83F}"/>
              </a:ext>
            </a:extLst>
          </p:cNvPr>
          <p:cNvSpPr>
            <a:spLocks noGrp="1"/>
          </p:cNvSpPr>
          <p:nvPr>
            <p:ph type="title"/>
          </p:nvPr>
        </p:nvSpPr>
        <p:spPr>
          <a:xfrm>
            <a:off x="1763181" y="439922"/>
            <a:ext cx="8723221" cy="849332"/>
          </a:xfrm>
        </p:spPr>
        <p:txBody>
          <a:bodyPr>
            <a:normAutofit/>
          </a:bodyPr>
          <a:lstStyle/>
          <a:p>
            <a:pPr algn="ctr"/>
            <a:r>
              <a:rPr lang="en-US" sz="3264" spc="-244" dirty="0">
                <a:solidFill>
                  <a:srgbClr val="3333B2"/>
                </a:solidFill>
                <a:latin typeface="Georgia" panose="02040502050405020303" pitchFamily="18" charset="0"/>
              </a:rPr>
              <a:t>Solved Example 1</a:t>
            </a:r>
            <a:endParaRPr lang="en-US" sz="3264" i="1" dirty="0"/>
          </a:p>
        </p:txBody>
      </p:sp>
      <p:sp>
        <p:nvSpPr>
          <p:cNvPr id="4" name="Rectangle 3">
            <a:extLst>
              <a:ext uri="{FF2B5EF4-FFF2-40B4-BE49-F238E27FC236}">
                <a16:creationId xmlns:a16="http://schemas.microsoft.com/office/drawing/2014/main" id="{5F91CDBA-2899-0AC3-4E90-DEA61A532B6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8EDCA035-E530-0B8F-C464-357DD25767D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5" name="Picture 4">
            <a:extLst>
              <a:ext uri="{FF2B5EF4-FFF2-40B4-BE49-F238E27FC236}">
                <a16:creationId xmlns:a16="http://schemas.microsoft.com/office/drawing/2014/main" id="{5A05D5D5-BC20-72A8-3582-CBBA3283C368}"/>
              </a:ext>
            </a:extLst>
          </p:cNvPr>
          <p:cNvPicPr>
            <a:picLocks noChangeAspect="1"/>
          </p:cNvPicPr>
          <p:nvPr/>
        </p:nvPicPr>
        <p:blipFill>
          <a:blip r:embed="rId3"/>
          <a:stretch>
            <a:fillRect/>
          </a:stretch>
        </p:blipFill>
        <p:spPr>
          <a:xfrm>
            <a:off x="2662237" y="1133166"/>
            <a:ext cx="6867525" cy="5181600"/>
          </a:xfrm>
          <a:prstGeom prst="rect">
            <a:avLst/>
          </a:prstGeom>
        </p:spPr>
      </p:pic>
    </p:spTree>
    <p:extLst>
      <p:ext uri="{BB962C8B-B14F-4D97-AF65-F5344CB8AC3E}">
        <p14:creationId xmlns:p14="http://schemas.microsoft.com/office/powerpoint/2010/main" val="108446637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EEC7CD-FE62-4F17-C3A7-923E980BF3F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FCB24A6-9C5D-DCA6-381D-93DFADC6311B}"/>
              </a:ext>
            </a:extLst>
          </p:cNvPr>
          <p:cNvSpPr>
            <a:spLocks noGrp="1"/>
          </p:cNvSpPr>
          <p:nvPr>
            <p:ph type="title"/>
          </p:nvPr>
        </p:nvSpPr>
        <p:spPr>
          <a:xfrm>
            <a:off x="1763181" y="439922"/>
            <a:ext cx="8723221" cy="849332"/>
          </a:xfrm>
        </p:spPr>
        <p:txBody>
          <a:bodyPr>
            <a:normAutofit/>
          </a:bodyPr>
          <a:lstStyle/>
          <a:p>
            <a:pPr algn="ctr"/>
            <a:r>
              <a:rPr lang="en-US" sz="3264" spc="-244" dirty="0">
                <a:solidFill>
                  <a:srgbClr val="3333B2"/>
                </a:solidFill>
                <a:latin typeface="Georgia" panose="02040502050405020303" pitchFamily="18" charset="0"/>
              </a:rPr>
              <a:t>Solved Example 1</a:t>
            </a:r>
            <a:endParaRPr lang="en-US" sz="3264" i="1" dirty="0"/>
          </a:p>
        </p:txBody>
      </p:sp>
      <p:sp>
        <p:nvSpPr>
          <p:cNvPr id="4" name="Rectangle 3">
            <a:extLst>
              <a:ext uri="{FF2B5EF4-FFF2-40B4-BE49-F238E27FC236}">
                <a16:creationId xmlns:a16="http://schemas.microsoft.com/office/drawing/2014/main" id="{692EB6D7-812B-3370-8E46-3B58A36E99E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71A70B75-4BD7-8727-9027-61239B5FD6A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5" name="Picture 4">
            <a:extLst>
              <a:ext uri="{FF2B5EF4-FFF2-40B4-BE49-F238E27FC236}">
                <a16:creationId xmlns:a16="http://schemas.microsoft.com/office/drawing/2014/main" id="{96D7E058-3E48-07C7-D3C2-D176CB7A87FE}"/>
              </a:ext>
            </a:extLst>
          </p:cNvPr>
          <p:cNvPicPr>
            <a:picLocks noChangeAspect="1"/>
          </p:cNvPicPr>
          <p:nvPr/>
        </p:nvPicPr>
        <p:blipFill>
          <a:blip r:embed="rId3"/>
          <a:stretch>
            <a:fillRect/>
          </a:stretch>
        </p:blipFill>
        <p:spPr>
          <a:xfrm>
            <a:off x="2671978" y="1111031"/>
            <a:ext cx="6905625" cy="5181600"/>
          </a:xfrm>
          <a:prstGeom prst="rect">
            <a:avLst/>
          </a:prstGeom>
        </p:spPr>
      </p:pic>
    </p:spTree>
    <p:extLst>
      <p:ext uri="{BB962C8B-B14F-4D97-AF65-F5344CB8AC3E}">
        <p14:creationId xmlns:p14="http://schemas.microsoft.com/office/powerpoint/2010/main" val="395576014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49BA8A-132A-5E0B-D1ED-461684AD320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A1CAC67-C39D-7664-FA5B-CB9143A55B4D}"/>
              </a:ext>
            </a:extLst>
          </p:cNvPr>
          <p:cNvSpPr>
            <a:spLocks noGrp="1"/>
          </p:cNvSpPr>
          <p:nvPr>
            <p:ph type="title"/>
          </p:nvPr>
        </p:nvSpPr>
        <p:spPr>
          <a:xfrm>
            <a:off x="1763181" y="439922"/>
            <a:ext cx="8723221" cy="849332"/>
          </a:xfrm>
        </p:spPr>
        <p:txBody>
          <a:bodyPr>
            <a:normAutofit/>
          </a:bodyPr>
          <a:lstStyle/>
          <a:p>
            <a:pPr algn="ctr"/>
            <a:r>
              <a:rPr lang="en-US" sz="3264" spc="-244" dirty="0">
                <a:solidFill>
                  <a:srgbClr val="3333B2"/>
                </a:solidFill>
                <a:latin typeface="Georgia" panose="02040502050405020303" pitchFamily="18" charset="0"/>
              </a:rPr>
              <a:t>Solved Example 1</a:t>
            </a:r>
            <a:endParaRPr lang="en-US" sz="3264" i="1" dirty="0"/>
          </a:p>
        </p:txBody>
      </p:sp>
      <p:sp>
        <p:nvSpPr>
          <p:cNvPr id="4" name="Rectangle 3">
            <a:extLst>
              <a:ext uri="{FF2B5EF4-FFF2-40B4-BE49-F238E27FC236}">
                <a16:creationId xmlns:a16="http://schemas.microsoft.com/office/drawing/2014/main" id="{B2419D63-603E-5AFF-0E2E-46B3F64CC7E8}"/>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9AEBA933-991D-BE55-630C-5A3788E9A1A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5" name="Picture 4">
            <a:extLst>
              <a:ext uri="{FF2B5EF4-FFF2-40B4-BE49-F238E27FC236}">
                <a16:creationId xmlns:a16="http://schemas.microsoft.com/office/drawing/2014/main" id="{01104AB9-C17C-FAE9-34AF-7EBAB3F9F09C}"/>
              </a:ext>
            </a:extLst>
          </p:cNvPr>
          <p:cNvPicPr>
            <a:picLocks noChangeAspect="1"/>
          </p:cNvPicPr>
          <p:nvPr/>
        </p:nvPicPr>
        <p:blipFill>
          <a:blip r:embed="rId3"/>
          <a:stretch>
            <a:fillRect/>
          </a:stretch>
        </p:blipFill>
        <p:spPr>
          <a:xfrm>
            <a:off x="2657691" y="1190618"/>
            <a:ext cx="6934200" cy="5200650"/>
          </a:xfrm>
          <a:prstGeom prst="rect">
            <a:avLst/>
          </a:prstGeom>
        </p:spPr>
      </p:pic>
    </p:spTree>
    <p:extLst>
      <p:ext uri="{BB962C8B-B14F-4D97-AF65-F5344CB8AC3E}">
        <p14:creationId xmlns:p14="http://schemas.microsoft.com/office/powerpoint/2010/main" val="14607622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64DA50-C447-0F18-BEC1-865649D1FD0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C72CBDF-C69E-153B-81C5-D29DEC81544F}"/>
              </a:ext>
            </a:extLst>
          </p:cNvPr>
          <p:cNvSpPr>
            <a:spLocks noGrp="1"/>
          </p:cNvSpPr>
          <p:nvPr>
            <p:ph type="title"/>
          </p:nvPr>
        </p:nvSpPr>
        <p:spPr>
          <a:xfrm>
            <a:off x="1763181" y="439922"/>
            <a:ext cx="8723221" cy="849332"/>
          </a:xfrm>
        </p:spPr>
        <p:txBody>
          <a:bodyPr>
            <a:normAutofit/>
          </a:bodyPr>
          <a:lstStyle/>
          <a:p>
            <a:pPr algn="ctr"/>
            <a:r>
              <a:rPr lang="en-US" sz="3264" spc="-244" dirty="0">
                <a:solidFill>
                  <a:srgbClr val="3333B2"/>
                </a:solidFill>
                <a:latin typeface="Georgia" panose="02040502050405020303" pitchFamily="18" charset="0"/>
              </a:rPr>
              <a:t>Solved Example 1</a:t>
            </a:r>
            <a:endParaRPr lang="en-US" sz="3264" i="1" dirty="0"/>
          </a:p>
        </p:txBody>
      </p:sp>
      <p:sp>
        <p:nvSpPr>
          <p:cNvPr id="4" name="Rectangle 3">
            <a:extLst>
              <a:ext uri="{FF2B5EF4-FFF2-40B4-BE49-F238E27FC236}">
                <a16:creationId xmlns:a16="http://schemas.microsoft.com/office/drawing/2014/main" id="{2A29DCA7-2619-4BC9-CF59-FDE00F1184A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9D0C6622-7CA2-7FFE-CDEA-153535569BF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5" name="Picture 4">
            <a:extLst>
              <a:ext uri="{FF2B5EF4-FFF2-40B4-BE49-F238E27FC236}">
                <a16:creationId xmlns:a16="http://schemas.microsoft.com/office/drawing/2014/main" id="{91A4C793-B858-5710-7F8E-1BF29AB2FF94}"/>
              </a:ext>
            </a:extLst>
          </p:cNvPr>
          <p:cNvPicPr>
            <a:picLocks noChangeAspect="1"/>
          </p:cNvPicPr>
          <p:nvPr/>
        </p:nvPicPr>
        <p:blipFill>
          <a:blip r:embed="rId3"/>
          <a:stretch>
            <a:fillRect/>
          </a:stretch>
        </p:blipFill>
        <p:spPr>
          <a:xfrm>
            <a:off x="2485572" y="1155869"/>
            <a:ext cx="6915150" cy="5162550"/>
          </a:xfrm>
          <a:prstGeom prst="rect">
            <a:avLst/>
          </a:prstGeom>
        </p:spPr>
      </p:pic>
    </p:spTree>
    <p:extLst>
      <p:ext uri="{BB962C8B-B14F-4D97-AF65-F5344CB8AC3E}">
        <p14:creationId xmlns:p14="http://schemas.microsoft.com/office/powerpoint/2010/main" val="303727146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1892D2-6636-11B7-1378-2E5D1606F77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B946E72-3F9A-E587-0F83-68B6D0CD3911}"/>
              </a:ext>
            </a:extLst>
          </p:cNvPr>
          <p:cNvSpPr>
            <a:spLocks noGrp="1"/>
          </p:cNvSpPr>
          <p:nvPr>
            <p:ph type="title"/>
          </p:nvPr>
        </p:nvSpPr>
        <p:spPr>
          <a:xfrm>
            <a:off x="1763181" y="439922"/>
            <a:ext cx="8723221" cy="849332"/>
          </a:xfrm>
        </p:spPr>
        <p:txBody>
          <a:bodyPr>
            <a:normAutofit/>
          </a:bodyPr>
          <a:lstStyle/>
          <a:p>
            <a:pPr algn="ctr"/>
            <a:r>
              <a:rPr lang="en-US" sz="3264" spc="-244" dirty="0">
                <a:solidFill>
                  <a:srgbClr val="3333B2"/>
                </a:solidFill>
                <a:latin typeface="Georgia" panose="02040502050405020303" pitchFamily="18" charset="0"/>
              </a:rPr>
              <a:t>Solved Example 1</a:t>
            </a:r>
            <a:endParaRPr lang="en-US" sz="3264" i="1" dirty="0"/>
          </a:p>
        </p:txBody>
      </p:sp>
      <p:sp>
        <p:nvSpPr>
          <p:cNvPr id="4" name="Rectangle 3">
            <a:extLst>
              <a:ext uri="{FF2B5EF4-FFF2-40B4-BE49-F238E27FC236}">
                <a16:creationId xmlns:a16="http://schemas.microsoft.com/office/drawing/2014/main" id="{FBF71211-7E04-D572-8C94-0E67E07A2FEF}"/>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15A1495A-4A6E-C535-759D-7CCEE65478D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5" name="Picture 4">
            <a:extLst>
              <a:ext uri="{FF2B5EF4-FFF2-40B4-BE49-F238E27FC236}">
                <a16:creationId xmlns:a16="http://schemas.microsoft.com/office/drawing/2014/main" id="{1D92DF53-DC2C-A59F-C245-4117A66352D9}"/>
              </a:ext>
            </a:extLst>
          </p:cNvPr>
          <p:cNvPicPr>
            <a:picLocks noChangeAspect="1"/>
          </p:cNvPicPr>
          <p:nvPr/>
        </p:nvPicPr>
        <p:blipFill>
          <a:blip r:embed="rId3"/>
          <a:stretch>
            <a:fillRect/>
          </a:stretch>
        </p:blipFill>
        <p:spPr>
          <a:xfrm>
            <a:off x="2628900" y="1137928"/>
            <a:ext cx="6934200" cy="5172075"/>
          </a:xfrm>
          <a:prstGeom prst="rect">
            <a:avLst/>
          </a:prstGeom>
        </p:spPr>
      </p:pic>
    </p:spTree>
    <p:extLst>
      <p:ext uri="{BB962C8B-B14F-4D97-AF65-F5344CB8AC3E}">
        <p14:creationId xmlns:p14="http://schemas.microsoft.com/office/powerpoint/2010/main" val="50179813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6A8149-5A70-8ED7-2D20-F8DB3C6FC9E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2988EFA-AEE2-8D26-183F-93436978F589}"/>
              </a:ext>
            </a:extLst>
          </p:cNvPr>
          <p:cNvSpPr>
            <a:spLocks noGrp="1"/>
          </p:cNvSpPr>
          <p:nvPr>
            <p:ph type="title"/>
          </p:nvPr>
        </p:nvSpPr>
        <p:spPr>
          <a:xfrm>
            <a:off x="1763181" y="439922"/>
            <a:ext cx="8723221" cy="849332"/>
          </a:xfrm>
        </p:spPr>
        <p:txBody>
          <a:bodyPr>
            <a:normAutofit/>
          </a:bodyPr>
          <a:lstStyle/>
          <a:p>
            <a:pPr algn="ctr"/>
            <a:r>
              <a:rPr lang="en-US" sz="3264" spc="-244" dirty="0">
                <a:solidFill>
                  <a:srgbClr val="3333B2"/>
                </a:solidFill>
                <a:latin typeface="Georgia" panose="02040502050405020303" pitchFamily="18" charset="0"/>
              </a:rPr>
              <a:t>Solved Example 1</a:t>
            </a:r>
            <a:endParaRPr lang="en-US" sz="3264" i="1" dirty="0"/>
          </a:p>
        </p:txBody>
      </p:sp>
      <p:sp>
        <p:nvSpPr>
          <p:cNvPr id="4" name="Rectangle 3">
            <a:extLst>
              <a:ext uri="{FF2B5EF4-FFF2-40B4-BE49-F238E27FC236}">
                <a16:creationId xmlns:a16="http://schemas.microsoft.com/office/drawing/2014/main" id="{ACB3454B-0343-BDC9-ED9A-836A46124F2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9E495910-DC95-175A-0674-88A51CADC54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5" name="Picture 4">
            <a:extLst>
              <a:ext uri="{FF2B5EF4-FFF2-40B4-BE49-F238E27FC236}">
                <a16:creationId xmlns:a16="http://schemas.microsoft.com/office/drawing/2014/main" id="{58F2F7E3-E899-33D0-2F62-7053CDAD56E4}"/>
              </a:ext>
            </a:extLst>
          </p:cNvPr>
          <p:cNvPicPr>
            <a:picLocks noChangeAspect="1"/>
          </p:cNvPicPr>
          <p:nvPr/>
        </p:nvPicPr>
        <p:blipFill>
          <a:blip r:embed="rId3"/>
          <a:stretch>
            <a:fillRect/>
          </a:stretch>
        </p:blipFill>
        <p:spPr>
          <a:xfrm>
            <a:off x="2643187" y="1143157"/>
            <a:ext cx="6905625" cy="5191125"/>
          </a:xfrm>
          <a:prstGeom prst="rect">
            <a:avLst/>
          </a:prstGeom>
        </p:spPr>
      </p:pic>
    </p:spTree>
    <p:extLst>
      <p:ext uri="{BB962C8B-B14F-4D97-AF65-F5344CB8AC3E}">
        <p14:creationId xmlns:p14="http://schemas.microsoft.com/office/powerpoint/2010/main" val="344780917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E45C33-41E8-C23F-3565-697BB3110C3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B0899C0-4616-AA29-4373-1FE91EA55038}"/>
              </a:ext>
            </a:extLst>
          </p:cNvPr>
          <p:cNvSpPr>
            <a:spLocks noGrp="1"/>
          </p:cNvSpPr>
          <p:nvPr>
            <p:ph type="title"/>
          </p:nvPr>
        </p:nvSpPr>
        <p:spPr>
          <a:xfrm>
            <a:off x="1763181" y="439922"/>
            <a:ext cx="8723221" cy="849332"/>
          </a:xfrm>
        </p:spPr>
        <p:txBody>
          <a:bodyPr>
            <a:normAutofit/>
          </a:bodyPr>
          <a:lstStyle/>
          <a:p>
            <a:pPr algn="ctr"/>
            <a:r>
              <a:rPr lang="en-US" sz="3264" spc="-244" dirty="0">
                <a:solidFill>
                  <a:srgbClr val="3333B2"/>
                </a:solidFill>
                <a:latin typeface="Georgia" panose="02040502050405020303" pitchFamily="18" charset="0"/>
              </a:rPr>
              <a:t>Solved Example 1</a:t>
            </a:r>
            <a:endParaRPr lang="en-US" sz="3264" i="1" dirty="0"/>
          </a:p>
        </p:txBody>
      </p:sp>
      <p:sp>
        <p:nvSpPr>
          <p:cNvPr id="4" name="Rectangle 3">
            <a:extLst>
              <a:ext uri="{FF2B5EF4-FFF2-40B4-BE49-F238E27FC236}">
                <a16:creationId xmlns:a16="http://schemas.microsoft.com/office/drawing/2014/main" id="{71E478BD-0402-AA9B-4166-9FB828AD0818}"/>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C05490D2-0D43-15D7-2DFC-9D00C0A0DD1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5" name="Picture 4">
            <a:extLst>
              <a:ext uri="{FF2B5EF4-FFF2-40B4-BE49-F238E27FC236}">
                <a16:creationId xmlns:a16="http://schemas.microsoft.com/office/drawing/2014/main" id="{C6C83D0C-EF10-1CF7-AAC1-4582EED608FC}"/>
              </a:ext>
            </a:extLst>
          </p:cNvPr>
          <p:cNvPicPr>
            <a:picLocks noChangeAspect="1"/>
          </p:cNvPicPr>
          <p:nvPr/>
        </p:nvPicPr>
        <p:blipFill>
          <a:blip r:embed="rId3"/>
          <a:stretch>
            <a:fillRect/>
          </a:stretch>
        </p:blipFill>
        <p:spPr>
          <a:xfrm>
            <a:off x="2643187" y="1236406"/>
            <a:ext cx="6905625" cy="5181600"/>
          </a:xfrm>
          <a:prstGeom prst="rect">
            <a:avLst/>
          </a:prstGeom>
        </p:spPr>
      </p:pic>
    </p:spTree>
    <p:extLst>
      <p:ext uri="{BB962C8B-B14F-4D97-AF65-F5344CB8AC3E}">
        <p14:creationId xmlns:p14="http://schemas.microsoft.com/office/powerpoint/2010/main" val="143335514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E75F6D-0676-F512-007D-633E05ED17A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0772B60-C152-9621-ADC1-1739AE72EF3F}"/>
              </a:ext>
            </a:extLst>
          </p:cNvPr>
          <p:cNvSpPr>
            <a:spLocks noGrp="1"/>
          </p:cNvSpPr>
          <p:nvPr>
            <p:ph type="title"/>
          </p:nvPr>
        </p:nvSpPr>
        <p:spPr>
          <a:xfrm>
            <a:off x="1763181" y="439922"/>
            <a:ext cx="8723221" cy="849332"/>
          </a:xfrm>
        </p:spPr>
        <p:txBody>
          <a:bodyPr>
            <a:normAutofit/>
          </a:bodyPr>
          <a:lstStyle/>
          <a:p>
            <a:pPr algn="ctr"/>
            <a:r>
              <a:rPr lang="en-US" sz="3264" spc="-244" dirty="0">
                <a:solidFill>
                  <a:srgbClr val="3333B2"/>
                </a:solidFill>
                <a:latin typeface="Georgia" panose="02040502050405020303" pitchFamily="18" charset="0"/>
              </a:rPr>
              <a:t>Solved Example 1</a:t>
            </a:r>
            <a:endParaRPr lang="en-US" sz="3264" i="1" dirty="0"/>
          </a:p>
        </p:txBody>
      </p:sp>
      <p:sp>
        <p:nvSpPr>
          <p:cNvPr id="4" name="Rectangle 3">
            <a:extLst>
              <a:ext uri="{FF2B5EF4-FFF2-40B4-BE49-F238E27FC236}">
                <a16:creationId xmlns:a16="http://schemas.microsoft.com/office/drawing/2014/main" id="{0250ED76-456F-2891-89A4-FD0204B8B4D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313DEEFC-6601-33DA-1023-5B4043F9E6D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5" name="Picture 4">
            <a:extLst>
              <a:ext uri="{FF2B5EF4-FFF2-40B4-BE49-F238E27FC236}">
                <a16:creationId xmlns:a16="http://schemas.microsoft.com/office/drawing/2014/main" id="{F0778C0C-7F16-2E35-933B-2A67DD6A24AB}"/>
              </a:ext>
            </a:extLst>
          </p:cNvPr>
          <p:cNvPicPr>
            <a:picLocks noChangeAspect="1"/>
          </p:cNvPicPr>
          <p:nvPr/>
        </p:nvPicPr>
        <p:blipFill>
          <a:blip r:embed="rId3"/>
          <a:stretch>
            <a:fillRect/>
          </a:stretch>
        </p:blipFill>
        <p:spPr>
          <a:xfrm>
            <a:off x="2668381" y="1114116"/>
            <a:ext cx="6943725" cy="5219700"/>
          </a:xfrm>
          <a:prstGeom prst="rect">
            <a:avLst/>
          </a:prstGeom>
        </p:spPr>
      </p:pic>
    </p:spTree>
    <p:extLst>
      <p:ext uri="{BB962C8B-B14F-4D97-AF65-F5344CB8AC3E}">
        <p14:creationId xmlns:p14="http://schemas.microsoft.com/office/powerpoint/2010/main" val="294937830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7683C5-76E2-5A0E-6555-4AFFA88F58F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6787713-DB3F-C025-C267-FC6F8DF809DC}"/>
              </a:ext>
            </a:extLst>
          </p:cNvPr>
          <p:cNvSpPr>
            <a:spLocks noGrp="1"/>
          </p:cNvSpPr>
          <p:nvPr>
            <p:ph type="title"/>
          </p:nvPr>
        </p:nvSpPr>
        <p:spPr>
          <a:xfrm>
            <a:off x="1763181" y="439922"/>
            <a:ext cx="8723221" cy="849332"/>
          </a:xfrm>
        </p:spPr>
        <p:txBody>
          <a:bodyPr>
            <a:normAutofit/>
          </a:bodyPr>
          <a:lstStyle/>
          <a:p>
            <a:pPr algn="ctr"/>
            <a:r>
              <a:rPr lang="en-US" sz="3264" spc="-244" dirty="0">
                <a:solidFill>
                  <a:srgbClr val="3333B2"/>
                </a:solidFill>
                <a:latin typeface="Georgia" panose="02040502050405020303" pitchFamily="18" charset="0"/>
              </a:rPr>
              <a:t>Solved Example 1</a:t>
            </a:r>
            <a:endParaRPr lang="en-US" sz="3264" i="1" dirty="0"/>
          </a:p>
        </p:txBody>
      </p:sp>
      <p:sp>
        <p:nvSpPr>
          <p:cNvPr id="4" name="Rectangle 3">
            <a:extLst>
              <a:ext uri="{FF2B5EF4-FFF2-40B4-BE49-F238E27FC236}">
                <a16:creationId xmlns:a16="http://schemas.microsoft.com/office/drawing/2014/main" id="{05E7E336-0863-1ABC-E21D-B7A4EE6C731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BCAE9963-9171-4454-A9C3-79C6D95D3F0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5" name="Picture 4">
            <a:extLst>
              <a:ext uri="{FF2B5EF4-FFF2-40B4-BE49-F238E27FC236}">
                <a16:creationId xmlns:a16="http://schemas.microsoft.com/office/drawing/2014/main" id="{246AFC2D-4802-E2E7-9522-82B1A74337E4}"/>
              </a:ext>
            </a:extLst>
          </p:cNvPr>
          <p:cNvPicPr>
            <a:picLocks noChangeAspect="1"/>
          </p:cNvPicPr>
          <p:nvPr/>
        </p:nvPicPr>
        <p:blipFill>
          <a:blip r:embed="rId3"/>
          <a:stretch>
            <a:fillRect/>
          </a:stretch>
        </p:blipFill>
        <p:spPr>
          <a:xfrm>
            <a:off x="2653173" y="1173110"/>
            <a:ext cx="6915150" cy="5219700"/>
          </a:xfrm>
          <a:prstGeom prst="rect">
            <a:avLst/>
          </a:prstGeom>
        </p:spPr>
      </p:pic>
    </p:spTree>
    <p:extLst>
      <p:ext uri="{BB962C8B-B14F-4D97-AF65-F5344CB8AC3E}">
        <p14:creationId xmlns:p14="http://schemas.microsoft.com/office/powerpoint/2010/main" val="178420171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B85F16-BECE-CA8D-FE12-ECE93067955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9D11A9C-01C3-DB22-DFE6-063E6FBEDA1D}"/>
              </a:ext>
            </a:extLst>
          </p:cNvPr>
          <p:cNvSpPr>
            <a:spLocks noGrp="1"/>
          </p:cNvSpPr>
          <p:nvPr>
            <p:ph type="title"/>
          </p:nvPr>
        </p:nvSpPr>
        <p:spPr>
          <a:xfrm>
            <a:off x="1763181" y="439922"/>
            <a:ext cx="8723221" cy="849332"/>
          </a:xfrm>
        </p:spPr>
        <p:txBody>
          <a:bodyPr>
            <a:normAutofit/>
          </a:bodyPr>
          <a:lstStyle/>
          <a:p>
            <a:pPr algn="ctr"/>
            <a:r>
              <a:rPr lang="en-US" sz="3264" spc="-244" dirty="0">
                <a:solidFill>
                  <a:srgbClr val="3333B2"/>
                </a:solidFill>
                <a:latin typeface="Georgia" panose="02040502050405020303" pitchFamily="18" charset="0"/>
              </a:rPr>
              <a:t>Solved Example 1</a:t>
            </a:r>
            <a:endParaRPr lang="en-US" sz="3264" i="1" dirty="0"/>
          </a:p>
        </p:txBody>
      </p:sp>
      <p:sp>
        <p:nvSpPr>
          <p:cNvPr id="4" name="Rectangle 3">
            <a:extLst>
              <a:ext uri="{FF2B5EF4-FFF2-40B4-BE49-F238E27FC236}">
                <a16:creationId xmlns:a16="http://schemas.microsoft.com/office/drawing/2014/main" id="{0F01A59F-4833-5F93-BB81-335E01A6C7E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DF38B17B-DFD8-2601-57F5-309813290E6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5" name="Picture 4">
            <a:extLst>
              <a:ext uri="{FF2B5EF4-FFF2-40B4-BE49-F238E27FC236}">
                <a16:creationId xmlns:a16="http://schemas.microsoft.com/office/drawing/2014/main" id="{B4ECD36C-333D-5192-698A-742697FD87EA}"/>
              </a:ext>
            </a:extLst>
          </p:cNvPr>
          <p:cNvPicPr>
            <a:picLocks noChangeAspect="1"/>
          </p:cNvPicPr>
          <p:nvPr/>
        </p:nvPicPr>
        <p:blipFill>
          <a:blip r:embed="rId3"/>
          <a:stretch>
            <a:fillRect/>
          </a:stretch>
        </p:blipFill>
        <p:spPr>
          <a:xfrm>
            <a:off x="2859651" y="1165975"/>
            <a:ext cx="6915150" cy="5191125"/>
          </a:xfrm>
          <a:prstGeom prst="rect">
            <a:avLst/>
          </a:prstGeom>
        </p:spPr>
      </p:pic>
    </p:spTree>
    <p:extLst>
      <p:ext uri="{BB962C8B-B14F-4D97-AF65-F5344CB8AC3E}">
        <p14:creationId xmlns:p14="http://schemas.microsoft.com/office/powerpoint/2010/main" val="327151240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404DAD-6751-188F-3304-5A162FBF719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ECB39E3-CACD-45FB-8F43-822B0784D871}"/>
              </a:ext>
            </a:extLst>
          </p:cNvPr>
          <p:cNvSpPr>
            <a:spLocks noGrp="1"/>
          </p:cNvSpPr>
          <p:nvPr>
            <p:ph type="title"/>
          </p:nvPr>
        </p:nvSpPr>
        <p:spPr>
          <a:xfrm>
            <a:off x="1763181" y="439922"/>
            <a:ext cx="8723221" cy="849332"/>
          </a:xfrm>
        </p:spPr>
        <p:txBody>
          <a:bodyPr>
            <a:normAutofit/>
          </a:bodyPr>
          <a:lstStyle/>
          <a:p>
            <a:pPr algn="ctr"/>
            <a:r>
              <a:rPr lang="en-US" sz="3264" spc="-244" dirty="0">
                <a:solidFill>
                  <a:srgbClr val="3333B2"/>
                </a:solidFill>
                <a:latin typeface="Georgia" panose="02040502050405020303" pitchFamily="18" charset="0"/>
              </a:rPr>
              <a:t>Solved Example 1</a:t>
            </a:r>
            <a:endParaRPr lang="en-US" sz="3264" i="1" dirty="0"/>
          </a:p>
        </p:txBody>
      </p:sp>
      <p:sp>
        <p:nvSpPr>
          <p:cNvPr id="4" name="Rectangle 3">
            <a:extLst>
              <a:ext uri="{FF2B5EF4-FFF2-40B4-BE49-F238E27FC236}">
                <a16:creationId xmlns:a16="http://schemas.microsoft.com/office/drawing/2014/main" id="{50B3C232-C83D-F4F5-F5FC-C0D6F532D0C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F72C2117-70C4-6417-BB7A-2B3FB0790FD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5" name="Picture 4">
            <a:extLst>
              <a:ext uri="{FF2B5EF4-FFF2-40B4-BE49-F238E27FC236}">
                <a16:creationId xmlns:a16="http://schemas.microsoft.com/office/drawing/2014/main" id="{57476190-301C-9A16-2C5E-3F1682F6A415}"/>
              </a:ext>
            </a:extLst>
          </p:cNvPr>
          <p:cNvPicPr>
            <a:picLocks noChangeAspect="1"/>
          </p:cNvPicPr>
          <p:nvPr/>
        </p:nvPicPr>
        <p:blipFill>
          <a:blip r:embed="rId3"/>
          <a:stretch>
            <a:fillRect/>
          </a:stretch>
        </p:blipFill>
        <p:spPr>
          <a:xfrm>
            <a:off x="2785909" y="1155869"/>
            <a:ext cx="6915150" cy="5181600"/>
          </a:xfrm>
          <a:prstGeom prst="rect">
            <a:avLst/>
          </a:prstGeom>
        </p:spPr>
      </p:pic>
    </p:spTree>
    <p:extLst>
      <p:ext uri="{BB962C8B-B14F-4D97-AF65-F5344CB8AC3E}">
        <p14:creationId xmlns:p14="http://schemas.microsoft.com/office/powerpoint/2010/main" val="156558072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0188C3-43B1-68A4-B6D0-C480242FB26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42408F2-13EB-BAEE-D0D1-75D9994E1471}"/>
              </a:ext>
            </a:extLst>
          </p:cNvPr>
          <p:cNvSpPr>
            <a:spLocks noGrp="1"/>
          </p:cNvSpPr>
          <p:nvPr>
            <p:ph type="title"/>
          </p:nvPr>
        </p:nvSpPr>
        <p:spPr>
          <a:xfrm>
            <a:off x="1763181" y="439922"/>
            <a:ext cx="8723221" cy="849332"/>
          </a:xfrm>
        </p:spPr>
        <p:txBody>
          <a:bodyPr>
            <a:normAutofit/>
          </a:bodyPr>
          <a:lstStyle/>
          <a:p>
            <a:pPr algn="ctr"/>
            <a:r>
              <a:rPr lang="en-US" sz="3264" spc="-244" dirty="0">
                <a:solidFill>
                  <a:srgbClr val="3333B2"/>
                </a:solidFill>
                <a:latin typeface="Georgia" panose="02040502050405020303" pitchFamily="18" charset="0"/>
              </a:rPr>
              <a:t>Solved Example 1</a:t>
            </a:r>
            <a:endParaRPr lang="en-US" sz="3264" i="1" dirty="0"/>
          </a:p>
        </p:txBody>
      </p:sp>
      <p:sp>
        <p:nvSpPr>
          <p:cNvPr id="4" name="Rectangle 3">
            <a:extLst>
              <a:ext uri="{FF2B5EF4-FFF2-40B4-BE49-F238E27FC236}">
                <a16:creationId xmlns:a16="http://schemas.microsoft.com/office/drawing/2014/main" id="{2AC322AA-12EE-8A7E-83D2-BBBD1673E7C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9308EC4F-E4AF-D55B-4A25-401D09DC556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5" name="Picture 4">
            <a:extLst>
              <a:ext uri="{FF2B5EF4-FFF2-40B4-BE49-F238E27FC236}">
                <a16:creationId xmlns:a16="http://schemas.microsoft.com/office/drawing/2014/main" id="{A8A2043A-855D-6680-2E54-121558384E9D}"/>
              </a:ext>
            </a:extLst>
          </p:cNvPr>
          <p:cNvPicPr>
            <a:picLocks noChangeAspect="1"/>
          </p:cNvPicPr>
          <p:nvPr/>
        </p:nvPicPr>
        <p:blipFill>
          <a:blip r:embed="rId3"/>
          <a:stretch>
            <a:fillRect/>
          </a:stretch>
        </p:blipFill>
        <p:spPr>
          <a:xfrm>
            <a:off x="2670422" y="1155869"/>
            <a:ext cx="6905625" cy="5238750"/>
          </a:xfrm>
          <a:prstGeom prst="rect">
            <a:avLst/>
          </a:prstGeom>
        </p:spPr>
      </p:pic>
    </p:spTree>
    <p:extLst>
      <p:ext uri="{BB962C8B-B14F-4D97-AF65-F5344CB8AC3E}">
        <p14:creationId xmlns:p14="http://schemas.microsoft.com/office/powerpoint/2010/main" val="350491107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3E71A6-8C74-72FD-EB3C-1C6F0DA9A0F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0BEB8FE-8A7B-0157-70CB-D178324F43CB}"/>
              </a:ext>
            </a:extLst>
          </p:cNvPr>
          <p:cNvSpPr>
            <a:spLocks noGrp="1"/>
          </p:cNvSpPr>
          <p:nvPr>
            <p:ph type="title"/>
          </p:nvPr>
        </p:nvSpPr>
        <p:spPr>
          <a:xfrm>
            <a:off x="1763181" y="498914"/>
            <a:ext cx="8723221" cy="849332"/>
          </a:xfrm>
        </p:spPr>
        <p:txBody>
          <a:bodyPr>
            <a:normAutofit fontScale="90000"/>
          </a:bodyPr>
          <a:lstStyle/>
          <a:p>
            <a:pPr algn="ctr"/>
            <a:r>
              <a:rPr lang="en-US" sz="3264" spc="-244" dirty="0">
                <a:solidFill>
                  <a:srgbClr val="3333B2"/>
                </a:solidFill>
                <a:latin typeface="Georgia" panose="02040502050405020303" pitchFamily="18" charset="0"/>
              </a:rPr>
              <a:t>Solved Example 2</a:t>
            </a:r>
            <a:br>
              <a:rPr lang="en-US" sz="3264" spc="-244" dirty="0">
                <a:solidFill>
                  <a:srgbClr val="3333B2"/>
                </a:solidFill>
                <a:latin typeface="Georgia" panose="02040502050405020303" pitchFamily="18" charset="0"/>
              </a:rPr>
            </a:br>
            <a:r>
              <a:rPr lang="en-US" sz="3264" spc="-244" dirty="0">
                <a:solidFill>
                  <a:srgbClr val="3333B2"/>
                </a:solidFill>
                <a:latin typeface="Georgia" panose="02040502050405020303" pitchFamily="18" charset="0"/>
              </a:rPr>
              <a:t>Draw the equivalent MDP</a:t>
            </a:r>
            <a:endParaRPr lang="en-US" sz="3264" i="1" dirty="0"/>
          </a:p>
        </p:txBody>
      </p:sp>
      <p:sp>
        <p:nvSpPr>
          <p:cNvPr id="4" name="Rectangle 3">
            <a:extLst>
              <a:ext uri="{FF2B5EF4-FFF2-40B4-BE49-F238E27FC236}">
                <a16:creationId xmlns:a16="http://schemas.microsoft.com/office/drawing/2014/main" id="{E89AA638-F7EE-57AD-094A-A9E2B8B5FFC5}"/>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D547A6B7-6560-4EE6-86FD-CDDF038B7FD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5" name="Picture 4">
            <a:extLst>
              <a:ext uri="{FF2B5EF4-FFF2-40B4-BE49-F238E27FC236}">
                <a16:creationId xmlns:a16="http://schemas.microsoft.com/office/drawing/2014/main" id="{5EF84181-727F-73B6-0573-EC405C2C6799}"/>
              </a:ext>
            </a:extLst>
          </p:cNvPr>
          <p:cNvPicPr>
            <a:picLocks noChangeAspect="1"/>
          </p:cNvPicPr>
          <p:nvPr/>
        </p:nvPicPr>
        <p:blipFill>
          <a:blip r:embed="rId3"/>
          <a:stretch>
            <a:fillRect/>
          </a:stretch>
        </p:blipFill>
        <p:spPr>
          <a:xfrm>
            <a:off x="666136" y="1757659"/>
            <a:ext cx="2895600" cy="4314825"/>
          </a:xfrm>
          <a:prstGeom prst="rect">
            <a:avLst/>
          </a:prstGeom>
        </p:spPr>
      </p:pic>
    </p:spTree>
    <p:extLst>
      <p:ext uri="{BB962C8B-B14F-4D97-AF65-F5344CB8AC3E}">
        <p14:creationId xmlns:p14="http://schemas.microsoft.com/office/powerpoint/2010/main" val="907093630"/>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C23C64-D396-E30F-F604-DBABF755999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F230485-DAD3-FE48-3061-766BECDC5727}"/>
              </a:ext>
            </a:extLst>
          </p:cNvPr>
          <p:cNvSpPr>
            <a:spLocks noGrp="1"/>
          </p:cNvSpPr>
          <p:nvPr>
            <p:ph type="title"/>
          </p:nvPr>
        </p:nvSpPr>
        <p:spPr>
          <a:xfrm>
            <a:off x="1763181" y="484166"/>
            <a:ext cx="8723221" cy="849332"/>
          </a:xfrm>
        </p:spPr>
        <p:txBody>
          <a:bodyPr>
            <a:normAutofit fontScale="90000"/>
          </a:bodyPr>
          <a:lstStyle/>
          <a:p>
            <a:pPr algn="ctr"/>
            <a:r>
              <a:rPr lang="en-US" sz="3264" spc="-244" dirty="0">
                <a:solidFill>
                  <a:srgbClr val="3333B2"/>
                </a:solidFill>
                <a:latin typeface="Georgia" panose="02040502050405020303" pitchFamily="18" charset="0"/>
              </a:rPr>
              <a:t>Solved Example 2</a:t>
            </a:r>
            <a:br>
              <a:rPr lang="en-US" sz="3264" spc="-244" dirty="0">
                <a:solidFill>
                  <a:srgbClr val="3333B2"/>
                </a:solidFill>
                <a:latin typeface="Georgia" panose="02040502050405020303" pitchFamily="18" charset="0"/>
              </a:rPr>
            </a:br>
            <a:r>
              <a:rPr lang="en-US" sz="3264" spc="-244" dirty="0">
                <a:solidFill>
                  <a:srgbClr val="3333B2"/>
                </a:solidFill>
                <a:latin typeface="Georgia" panose="02040502050405020303" pitchFamily="18" charset="0"/>
              </a:rPr>
              <a:t>Draw the equivalent MDP</a:t>
            </a:r>
            <a:endParaRPr lang="en-US" sz="3264" i="1" dirty="0"/>
          </a:p>
        </p:txBody>
      </p:sp>
      <p:sp>
        <p:nvSpPr>
          <p:cNvPr id="4" name="Rectangle 3">
            <a:extLst>
              <a:ext uri="{FF2B5EF4-FFF2-40B4-BE49-F238E27FC236}">
                <a16:creationId xmlns:a16="http://schemas.microsoft.com/office/drawing/2014/main" id="{C5315360-72DD-CA0D-5B0B-CBB5EF9954E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5ED627B6-3112-02C7-D8CA-B5EE9932FA0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5" name="Picture 4">
            <a:extLst>
              <a:ext uri="{FF2B5EF4-FFF2-40B4-BE49-F238E27FC236}">
                <a16:creationId xmlns:a16="http://schemas.microsoft.com/office/drawing/2014/main" id="{141B3EAB-D799-D387-5346-7A68D4F17D3F}"/>
              </a:ext>
            </a:extLst>
          </p:cNvPr>
          <p:cNvPicPr>
            <a:picLocks noChangeAspect="1"/>
          </p:cNvPicPr>
          <p:nvPr/>
        </p:nvPicPr>
        <p:blipFill>
          <a:blip r:embed="rId3"/>
          <a:stretch>
            <a:fillRect/>
          </a:stretch>
        </p:blipFill>
        <p:spPr>
          <a:xfrm>
            <a:off x="2305357" y="1872073"/>
            <a:ext cx="7905750" cy="4219575"/>
          </a:xfrm>
          <a:prstGeom prst="rect">
            <a:avLst/>
          </a:prstGeom>
        </p:spPr>
      </p:pic>
    </p:spTree>
    <p:extLst>
      <p:ext uri="{BB962C8B-B14F-4D97-AF65-F5344CB8AC3E}">
        <p14:creationId xmlns:p14="http://schemas.microsoft.com/office/powerpoint/2010/main" val="273837434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5E1E3B-88B6-2BB1-4D4C-36CA947211C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3916408-C128-E70F-70FC-AB9F97283A3A}"/>
              </a:ext>
            </a:extLst>
          </p:cNvPr>
          <p:cNvSpPr>
            <a:spLocks noGrp="1"/>
          </p:cNvSpPr>
          <p:nvPr>
            <p:ph type="title"/>
          </p:nvPr>
        </p:nvSpPr>
        <p:spPr>
          <a:xfrm>
            <a:off x="1763181" y="602152"/>
            <a:ext cx="8723221" cy="849332"/>
          </a:xfrm>
        </p:spPr>
        <p:txBody>
          <a:bodyPr>
            <a:normAutofit fontScale="90000"/>
          </a:bodyPr>
          <a:lstStyle/>
          <a:p>
            <a:pPr algn="ctr"/>
            <a:r>
              <a:rPr lang="en-US" sz="3264" spc="-244" dirty="0">
                <a:solidFill>
                  <a:srgbClr val="3333B2"/>
                </a:solidFill>
                <a:latin typeface="Georgia" panose="02040502050405020303" pitchFamily="18" charset="0"/>
              </a:rPr>
              <a:t>Solved Example 3</a:t>
            </a:r>
            <a:br>
              <a:rPr lang="en-US" sz="3264" spc="-244" dirty="0">
                <a:solidFill>
                  <a:srgbClr val="3333B2"/>
                </a:solidFill>
                <a:latin typeface="Georgia" panose="02040502050405020303" pitchFamily="18" charset="0"/>
              </a:rPr>
            </a:br>
            <a:r>
              <a:rPr lang="en-US" sz="3264" spc="-244" dirty="0">
                <a:solidFill>
                  <a:srgbClr val="3333B2"/>
                </a:solidFill>
                <a:latin typeface="Georgia" panose="02040502050405020303" pitchFamily="18" charset="0"/>
              </a:rPr>
              <a:t>Derive the Transition and Reward Matrices</a:t>
            </a:r>
            <a:endParaRPr lang="en-US" sz="3264" i="1" dirty="0"/>
          </a:p>
        </p:txBody>
      </p:sp>
      <p:sp>
        <p:nvSpPr>
          <p:cNvPr id="4" name="Rectangle 3">
            <a:extLst>
              <a:ext uri="{FF2B5EF4-FFF2-40B4-BE49-F238E27FC236}">
                <a16:creationId xmlns:a16="http://schemas.microsoft.com/office/drawing/2014/main" id="{D97B5402-FB02-FD52-E1A0-9484139C795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9BC9FEE5-A842-0161-4288-AF5576D9E8F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5" name="Picture 4">
            <a:extLst>
              <a:ext uri="{FF2B5EF4-FFF2-40B4-BE49-F238E27FC236}">
                <a16:creationId xmlns:a16="http://schemas.microsoft.com/office/drawing/2014/main" id="{35AAB97C-FCD2-16EB-EFE2-F8507661AA8D}"/>
              </a:ext>
            </a:extLst>
          </p:cNvPr>
          <p:cNvPicPr>
            <a:picLocks noChangeAspect="1"/>
          </p:cNvPicPr>
          <p:nvPr/>
        </p:nvPicPr>
        <p:blipFill>
          <a:blip r:embed="rId3"/>
          <a:stretch>
            <a:fillRect/>
          </a:stretch>
        </p:blipFill>
        <p:spPr>
          <a:xfrm>
            <a:off x="7283425" y="2215942"/>
            <a:ext cx="3962400" cy="3171825"/>
          </a:xfrm>
          <a:prstGeom prst="rect">
            <a:avLst/>
          </a:prstGeom>
        </p:spPr>
      </p:pic>
    </p:spTree>
    <p:extLst>
      <p:ext uri="{BB962C8B-B14F-4D97-AF65-F5344CB8AC3E}">
        <p14:creationId xmlns:p14="http://schemas.microsoft.com/office/powerpoint/2010/main" val="314731151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63EB2A-85BF-AD75-F268-51975F92CE1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FD3C398-988A-C6F9-B251-56E2B6698E3F}"/>
              </a:ext>
            </a:extLst>
          </p:cNvPr>
          <p:cNvSpPr>
            <a:spLocks noGrp="1"/>
          </p:cNvSpPr>
          <p:nvPr>
            <p:ph type="title"/>
          </p:nvPr>
        </p:nvSpPr>
        <p:spPr>
          <a:xfrm>
            <a:off x="1763181" y="498914"/>
            <a:ext cx="8723221" cy="849332"/>
          </a:xfrm>
        </p:spPr>
        <p:txBody>
          <a:bodyPr>
            <a:normAutofit fontScale="90000"/>
          </a:bodyPr>
          <a:lstStyle/>
          <a:p>
            <a:pPr algn="ctr"/>
            <a:r>
              <a:rPr lang="en-US" sz="3264" spc="-244" dirty="0">
                <a:solidFill>
                  <a:srgbClr val="3333B2"/>
                </a:solidFill>
                <a:latin typeface="Georgia" panose="02040502050405020303" pitchFamily="18" charset="0"/>
              </a:rPr>
              <a:t>Solved Example 3</a:t>
            </a:r>
            <a:br>
              <a:rPr lang="en-US" sz="3264" spc="-244" dirty="0">
                <a:solidFill>
                  <a:srgbClr val="3333B2"/>
                </a:solidFill>
                <a:latin typeface="Georgia" panose="02040502050405020303" pitchFamily="18" charset="0"/>
              </a:rPr>
            </a:br>
            <a:r>
              <a:rPr lang="en-US" sz="3264" spc="-244" dirty="0">
                <a:solidFill>
                  <a:srgbClr val="3333B2"/>
                </a:solidFill>
                <a:latin typeface="Georgia" panose="02040502050405020303" pitchFamily="18" charset="0"/>
              </a:rPr>
              <a:t>Derive the Transition and Reward Matrices</a:t>
            </a:r>
            <a:endParaRPr lang="en-US" sz="3264" i="1" dirty="0"/>
          </a:p>
        </p:txBody>
      </p:sp>
      <p:sp>
        <p:nvSpPr>
          <p:cNvPr id="4" name="Rectangle 3">
            <a:extLst>
              <a:ext uri="{FF2B5EF4-FFF2-40B4-BE49-F238E27FC236}">
                <a16:creationId xmlns:a16="http://schemas.microsoft.com/office/drawing/2014/main" id="{D2FE8228-A0B5-43C2-794A-8873D58D2A9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394757F9-8489-4BEA-1469-9629A3AB96B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5" name="Picture 4">
            <a:extLst>
              <a:ext uri="{FF2B5EF4-FFF2-40B4-BE49-F238E27FC236}">
                <a16:creationId xmlns:a16="http://schemas.microsoft.com/office/drawing/2014/main" id="{282888C3-DB1C-A3DD-2195-DD2397E04DEC}"/>
              </a:ext>
            </a:extLst>
          </p:cNvPr>
          <p:cNvPicPr>
            <a:picLocks noChangeAspect="1"/>
          </p:cNvPicPr>
          <p:nvPr/>
        </p:nvPicPr>
        <p:blipFill>
          <a:blip r:embed="rId3"/>
          <a:stretch>
            <a:fillRect/>
          </a:stretch>
        </p:blipFill>
        <p:spPr>
          <a:xfrm>
            <a:off x="1580527" y="1671630"/>
            <a:ext cx="8905875" cy="4238625"/>
          </a:xfrm>
          <a:prstGeom prst="rect">
            <a:avLst/>
          </a:prstGeom>
        </p:spPr>
      </p:pic>
    </p:spTree>
    <p:extLst>
      <p:ext uri="{BB962C8B-B14F-4D97-AF65-F5344CB8AC3E}">
        <p14:creationId xmlns:p14="http://schemas.microsoft.com/office/powerpoint/2010/main" val="1976019563"/>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74A062-BEA0-0485-2E6E-4A17C4DD5B9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9E3829D-25D0-CEDF-A71B-DFA82D0FA896}"/>
              </a:ext>
            </a:extLst>
          </p:cNvPr>
          <p:cNvSpPr>
            <a:spLocks noGrp="1"/>
          </p:cNvSpPr>
          <p:nvPr>
            <p:ph type="title"/>
          </p:nvPr>
        </p:nvSpPr>
        <p:spPr>
          <a:xfrm>
            <a:off x="2390207" y="897122"/>
            <a:ext cx="8723221" cy="849332"/>
          </a:xfrm>
        </p:spPr>
        <p:txBody>
          <a:bodyPr>
            <a:normAutofit fontScale="90000"/>
          </a:bodyPr>
          <a:lstStyle/>
          <a:p>
            <a:pPr algn="ctr"/>
            <a:r>
              <a:rPr lang="en-US" sz="3264" spc="-244" dirty="0">
                <a:solidFill>
                  <a:srgbClr val="3333B2"/>
                </a:solidFill>
                <a:latin typeface="Georgia" panose="02040502050405020303" pitchFamily="18" charset="0"/>
              </a:rPr>
              <a:t>Solved Example 4</a:t>
            </a:r>
            <a:br>
              <a:rPr lang="en-US" sz="3264" spc="-244" dirty="0">
                <a:solidFill>
                  <a:srgbClr val="3333B2"/>
                </a:solidFill>
                <a:latin typeface="Georgia" panose="02040502050405020303" pitchFamily="18" charset="0"/>
              </a:rPr>
            </a:br>
            <a:r>
              <a:rPr lang="en-US" sz="3200" spc="-244" dirty="0">
                <a:solidFill>
                  <a:srgbClr val="3333B2"/>
                </a:solidFill>
                <a:latin typeface="Georgia" panose="02040502050405020303" pitchFamily="18" charset="0"/>
              </a:rPr>
              <a:t>Markov Chain converting a MC to a state-transition matrix</a:t>
            </a:r>
          </a:p>
        </p:txBody>
      </p:sp>
      <p:sp>
        <p:nvSpPr>
          <p:cNvPr id="4" name="Rectangle 3">
            <a:extLst>
              <a:ext uri="{FF2B5EF4-FFF2-40B4-BE49-F238E27FC236}">
                <a16:creationId xmlns:a16="http://schemas.microsoft.com/office/drawing/2014/main" id="{2866F735-45F7-45D7-2168-7BA075724B6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484F795E-27AB-B681-C1F7-A9E43880082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5" name="Picture 4">
            <a:extLst>
              <a:ext uri="{FF2B5EF4-FFF2-40B4-BE49-F238E27FC236}">
                <a16:creationId xmlns:a16="http://schemas.microsoft.com/office/drawing/2014/main" id="{D2D8D6A3-94F4-F15F-0BB9-F215F38E82EA}"/>
              </a:ext>
            </a:extLst>
          </p:cNvPr>
          <p:cNvPicPr>
            <a:picLocks noChangeAspect="1"/>
          </p:cNvPicPr>
          <p:nvPr/>
        </p:nvPicPr>
        <p:blipFill>
          <a:blip r:embed="rId3"/>
          <a:stretch>
            <a:fillRect/>
          </a:stretch>
        </p:blipFill>
        <p:spPr>
          <a:xfrm>
            <a:off x="316057" y="2096956"/>
            <a:ext cx="5315748" cy="3750771"/>
          </a:xfrm>
          <a:prstGeom prst="rect">
            <a:avLst/>
          </a:prstGeom>
        </p:spPr>
      </p:pic>
    </p:spTree>
    <p:extLst>
      <p:ext uri="{BB962C8B-B14F-4D97-AF65-F5344CB8AC3E}">
        <p14:creationId xmlns:p14="http://schemas.microsoft.com/office/powerpoint/2010/main" val="119991746"/>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41B85E-EA55-8C92-7ABE-F5E2957C6B5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989F74A-A9B4-81EF-49AA-71A69B3E5E5A}"/>
              </a:ext>
            </a:extLst>
          </p:cNvPr>
          <p:cNvSpPr>
            <a:spLocks noGrp="1"/>
          </p:cNvSpPr>
          <p:nvPr>
            <p:ph type="title"/>
          </p:nvPr>
        </p:nvSpPr>
        <p:spPr>
          <a:xfrm>
            <a:off x="2390207" y="897122"/>
            <a:ext cx="8723221" cy="849332"/>
          </a:xfrm>
        </p:spPr>
        <p:txBody>
          <a:bodyPr>
            <a:normAutofit fontScale="90000"/>
          </a:bodyPr>
          <a:lstStyle/>
          <a:p>
            <a:pPr algn="ctr"/>
            <a:r>
              <a:rPr lang="en-US" sz="3264" spc="-244" dirty="0">
                <a:solidFill>
                  <a:srgbClr val="3333B2"/>
                </a:solidFill>
                <a:latin typeface="Georgia" panose="02040502050405020303" pitchFamily="18" charset="0"/>
              </a:rPr>
              <a:t>Solved Example 4</a:t>
            </a:r>
            <a:br>
              <a:rPr lang="en-US" sz="3264" spc="-244" dirty="0">
                <a:solidFill>
                  <a:srgbClr val="3333B2"/>
                </a:solidFill>
                <a:latin typeface="Georgia" panose="02040502050405020303" pitchFamily="18" charset="0"/>
              </a:rPr>
            </a:br>
            <a:r>
              <a:rPr lang="en-US" sz="3200" spc="-244" dirty="0">
                <a:solidFill>
                  <a:srgbClr val="3333B2"/>
                </a:solidFill>
                <a:latin typeface="Georgia" panose="02040502050405020303" pitchFamily="18" charset="0"/>
              </a:rPr>
              <a:t>Markov Chain converting a MC to a state-transition matrix</a:t>
            </a:r>
          </a:p>
        </p:txBody>
      </p:sp>
      <p:sp>
        <p:nvSpPr>
          <p:cNvPr id="4" name="Rectangle 3">
            <a:extLst>
              <a:ext uri="{FF2B5EF4-FFF2-40B4-BE49-F238E27FC236}">
                <a16:creationId xmlns:a16="http://schemas.microsoft.com/office/drawing/2014/main" id="{21AE39B4-E809-6B55-A769-8AEC7DA377F7}"/>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F7C28200-FAEC-1ECE-AA93-B038F1D5CDD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992F08CC-933E-3AC9-F8EA-3FAFAFFA8E5E}"/>
              </a:ext>
            </a:extLst>
          </p:cNvPr>
          <p:cNvPicPr>
            <a:picLocks noChangeAspect="1"/>
          </p:cNvPicPr>
          <p:nvPr/>
        </p:nvPicPr>
        <p:blipFill>
          <a:blip r:embed="rId3"/>
          <a:stretch>
            <a:fillRect/>
          </a:stretch>
        </p:blipFill>
        <p:spPr>
          <a:xfrm>
            <a:off x="156897" y="1746454"/>
            <a:ext cx="11947503" cy="3955592"/>
          </a:xfrm>
          <a:prstGeom prst="rect">
            <a:avLst/>
          </a:prstGeom>
        </p:spPr>
      </p:pic>
    </p:spTree>
    <p:extLst>
      <p:ext uri="{BB962C8B-B14F-4D97-AF65-F5344CB8AC3E}">
        <p14:creationId xmlns:p14="http://schemas.microsoft.com/office/powerpoint/2010/main" val="2750429552"/>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3083E3-9B52-E2F6-78BD-9553F30D4340}"/>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EE8D0A52-6941-2D8F-D895-6F42640197B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5578D0C5-C190-337C-4D7D-C94DF9B7711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D9FFD442-E441-7DB7-4419-4B0D0849AC8D}"/>
              </a:ext>
            </a:extLst>
          </p:cNvPr>
          <p:cNvPicPr>
            <a:picLocks noChangeAspect="1"/>
          </p:cNvPicPr>
          <p:nvPr/>
        </p:nvPicPr>
        <p:blipFill>
          <a:blip r:embed="rId3"/>
          <a:stretch>
            <a:fillRect/>
          </a:stretch>
        </p:blipFill>
        <p:spPr>
          <a:xfrm>
            <a:off x="401892" y="2290562"/>
            <a:ext cx="5105400" cy="3476625"/>
          </a:xfrm>
          <a:prstGeom prst="rect">
            <a:avLst/>
          </a:prstGeom>
        </p:spPr>
      </p:pic>
      <p:sp>
        <p:nvSpPr>
          <p:cNvPr id="9" name="Title 1">
            <a:extLst>
              <a:ext uri="{FF2B5EF4-FFF2-40B4-BE49-F238E27FC236}">
                <a16:creationId xmlns:a16="http://schemas.microsoft.com/office/drawing/2014/main" id="{CE317EA9-F526-CDB1-E2BB-E1741D3883CE}"/>
              </a:ext>
            </a:extLst>
          </p:cNvPr>
          <p:cNvSpPr>
            <a:spLocks noGrp="1"/>
          </p:cNvSpPr>
          <p:nvPr>
            <p:ph type="title"/>
          </p:nvPr>
        </p:nvSpPr>
        <p:spPr>
          <a:xfrm>
            <a:off x="1734389" y="918659"/>
            <a:ext cx="8723221" cy="849332"/>
          </a:xfrm>
        </p:spPr>
        <p:txBody>
          <a:bodyPr>
            <a:normAutofit fontScale="90000"/>
          </a:bodyPr>
          <a:lstStyle/>
          <a:p>
            <a:pPr algn="ctr"/>
            <a:r>
              <a:rPr lang="en-US" sz="4000" spc="-244" dirty="0">
                <a:solidFill>
                  <a:srgbClr val="3333B2"/>
                </a:solidFill>
                <a:latin typeface="Georgia" panose="02040502050405020303" pitchFamily="18" charset="0"/>
              </a:rPr>
              <a:t>Solved Example 5</a:t>
            </a:r>
            <a:br>
              <a:rPr lang="en-US" sz="4000" spc="-244" dirty="0">
                <a:solidFill>
                  <a:srgbClr val="3333B2"/>
                </a:solidFill>
                <a:latin typeface="Georgia" panose="02040502050405020303" pitchFamily="18" charset="0"/>
              </a:rPr>
            </a:br>
            <a:r>
              <a:rPr lang="en-US" sz="3600" spc="-244" dirty="0">
                <a:solidFill>
                  <a:srgbClr val="3333B2"/>
                </a:solidFill>
                <a:latin typeface="Georgia" panose="02040502050405020303" pitchFamily="18" charset="0"/>
              </a:rPr>
              <a:t>Markov Chain converting a MC to Reward matrix</a:t>
            </a:r>
            <a:endParaRPr lang="en-US" sz="3264" i="1" dirty="0"/>
          </a:p>
        </p:txBody>
      </p:sp>
    </p:spTree>
    <p:extLst>
      <p:ext uri="{BB962C8B-B14F-4D97-AF65-F5344CB8AC3E}">
        <p14:creationId xmlns:p14="http://schemas.microsoft.com/office/powerpoint/2010/main" val="3896728213"/>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E76C79-E554-F703-1B86-5E156DEA0568}"/>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D0FDF79E-2CFC-5525-C0CB-E85CDF4683B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BD92DC18-0EBF-39B8-B6C4-8826BEE060A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graphicFrame>
        <p:nvGraphicFramePr>
          <p:cNvPr id="5" name="Table 4">
            <a:extLst>
              <a:ext uri="{FF2B5EF4-FFF2-40B4-BE49-F238E27FC236}">
                <a16:creationId xmlns:a16="http://schemas.microsoft.com/office/drawing/2014/main" id="{2EFE9311-45E2-227B-152D-2071027E45B2}"/>
              </a:ext>
            </a:extLst>
          </p:cNvPr>
          <p:cNvGraphicFramePr>
            <a:graphicFrameLocks noGrp="1"/>
          </p:cNvGraphicFramePr>
          <p:nvPr>
            <p:extLst>
              <p:ext uri="{D42A27DB-BD31-4B8C-83A1-F6EECF244321}">
                <p14:modId xmlns:p14="http://schemas.microsoft.com/office/powerpoint/2010/main" val="1915161234"/>
              </p:ext>
            </p:extLst>
          </p:nvPr>
        </p:nvGraphicFramePr>
        <p:xfrm>
          <a:off x="5574891" y="2389238"/>
          <a:ext cx="5791128" cy="3541854"/>
        </p:xfrm>
        <a:graphic>
          <a:graphicData uri="http://schemas.openxmlformats.org/drawingml/2006/table">
            <a:tbl>
              <a:tblPr firstRow="1" bandRow="1">
                <a:tableStyleId>{5C22544A-7EE6-4342-B048-85BDC9FD1C3A}</a:tableStyleId>
              </a:tblPr>
              <a:tblGrid>
                <a:gridCol w="723891">
                  <a:extLst>
                    <a:ext uri="{9D8B030D-6E8A-4147-A177-3AD203B41FA5}">
                      <a16:colId xmlns:a16="http://schemas.microsoft.com/office/drawing/2014/main" val="2476678085"/>
                    </a:ext>
                  </a:extLst>
                </a:gridCol>
                <a:gridCol w="723891">
                  <a:extLst>
                    <a:ext uri="{9D8B030D-6E8A-4147-A177-3AD203B41FA5}">
                      <a16:colId xmlns:a16="http://schemas.microsoft.com/office/drawing/2014/main" val="3352060137"/>
                    </a:ext>
                  </a:extLst>
                </a:gridCol>
                <a:gridCol w="723891">
                  <a:extLst>
                    <a:ext uri="{9D8B030D-6E8A-4147-A177-3AD203B41FA5}">
                      <a16:colId xmlns:a16="http://schemas.microsoft.com/office/drawing/2014/main" val="2344263574"/>
                    </a:ext>
                  </a:extLst>
                </a:gridCol>
                <a:gridCol w="723891">
                  <a:extLst>
                    <a:ext uri="{9D8B030D-6E8A-4147-A177-3AD203B41FA5}">
                      <a16:colId xmlns:a16="http://schemas.microsoft.com/office/drawing/2014/main" val="2447906460"/>
                    </a:ext>
                  </a:extLst>
                </a:gridCol>
                <a:gridCol w="723891">
                  <a:extLst>
                    <a:ext uri="{9D8B030D-6E8A-4147-A177-3AD203B41FA5}">
                      <a16:colId xmlns:a16="http://schemas.microsoft.com/office/drawing/2014/main" val="2785030570"/>
                    </a:ext>
                  </a:extLst>
                </a:gridCol>
                <a:gridCol w="723891">
                  <a:extLst>
                    <a:ext uri="{9D8B030D-6E8A-4147-A177-3AD203B41FA5}">
                      <a16:colId xmlns:a16="http://schemas.microsoft.com/office/drawing/2014/main" val="487975614"/>
                    </a:ext>
                  </a:extLst>
                </a:gridCol>
                <a:gridCol w="723891">
                  <a:extLst>
                    <a:ext uri="{9D8B030D-6E8A-4147-A177-3AD203B41FA5}">
                      <a16:colId xmlns:a16="http://schemas.microsoft.com/office/drawing/2014/main" val="4135066288"/>
                    </a:ext>
                  </a:extLst>
                </a:gridCol>
                <a:gridCol w="723891">
                  <a:extLst>
                    <a:ext uri="{9D8B030D-6E8A-4147-A177-3AD203B41FA5}">
                      <a16:colId xmlns:a16="http://schemas.microsoft.com/office/drawing/2014/main" val="767640962"/>
                    </a:ext>
                  </a:extLst>
                </a:gridCol>
              </a:tblGrid>
              <a:tr h="652446">
                <a:tc>
                  <a:txBody>
                    <a:bodyPr/>
                    <a:lstStyle/>
                    <a:p>
                      <a:pPr algn="ctr"/>
                      <a:endParaRPr lang="en-US" dirty="0"/>
                    </a:p>
                  </a:txBody>
                  <a:tcPr/>
                </a:tc>
                <a:tc>
                  <a:txBody>
                    <a:bodyPr/>
                    <a:lstStyle/>
                    <a:p>
                      <a:pPr algn="ctr"/>
                      <a:r>
                        <a:rPr lang="en-US" dirty="0"/>
                        <a:t>C1</a:t>
                      </a:r>
                    </a:p>
                  </a:txBody>
                  <a:tcPr/>
                </a:tc>
                <a:tc>
                  <a:txBody>
                    <a:bodyPr/>
                    <a:lstStyle/>
                    <a:p>
                      <a:pPr algn="ctr"/>
                      <a:r>
                        <a:rPr lang="en-US" dirty="0"/>
                        <a:t>C2</a:t>
                      </a:r>
                    </a:p>
                  </a:txBody>
                  <a:tcPr/>
                </a:tc>
                <a:tc>
                  <a:txBody>
                    <a:bodyPr/>
                    <a:lstStyle/>
                    <a:p>
                      <a:pPr algn="ctr"/>
                      <a:r>
                        <a:rPr lang="en-US" dirty="0"/>
                        <a:t>C3</a:t>
                      </a:r>
                    </a:p>
                  </a:txBody>
                  <a:tcPr/>
                </a:tc>
                <a:tc>
                  <a:txBody>
                    <a:bodyPr/>
                    <a:lstStyle/>
                    <a:p>
                      <a:pPr algn="ctr"/>
                      <a:r>
                        <a:rPr lang="en-US" dirty="0"/>
                        <a:t>pass</a:t>
                      </a:r>
                    </a:p>
                  </a:txBody>
                  <a:tcPr/>
                </a:tc>
                <a:tc>
                  <a:txBody>
                    <a:bodyPr/>
                    <a:lstStyle/>
                    <a:p>
                      <a:pPr algn="ctr"/>
                      <a:r>
                        <a:rPr lang="en-US" dirty="0"/>
                        <a:t>pub</a:t>
                      </a:r>
                    </a:p>
                  </a:txBody>
                  <a:tcPr/>
                </a:tc>
                <a:tc>
                  <a:txBody>
                    <a:bodyPr/>
                    <a:lstStyle/>
                    <a:p>
                      <a:pPr algn="ctr"/>
                      <a:r>
                        <a:rPr lang="en-US" dirty="0"/>
                        <a:t>tv</a:t>
                      </a:r>
                    </a:p>
                  </a:txBody>
                  <a:tcPr/>
                </a:tc>
                <a:tc>
                  <a:txBody>
                    <a:bodyPr/>
                    <a:lstStyle/>
                    <a:p>
                      <a:pPr algn="ctr"/>
                      <a:r>
                        <a:rPr lang="en-US" dirty="0"/>
                        <a:t>Sleep</a:t>
                      </a:r>
                    </a:p>
                  </a:txBody>
                  <a:tcPr/>
                </a:tc>
                <a:extLst>
                  <a:ext uri="{0D108BD9-81ED-4DB2-BD59-A6C34878D82A}">
                    <a16:rowId xmlns:a16="http://schemas.microsoft.com/office/drawing/2014/main" val="3353938093"/>
                  </a:ext>
                </a:extLst>
              </a:tr>
              <a:tr h="372827">
                <a:tc>
                  <a:txBody>
                    <a:bodyPr/>
                    <a:lstStyle/>
                    <a:p>
                      <a:pPr algn="ctr"/>
                      <a:r>
                        <a:rPr lang="en-US" dirty="0"/>
                        <a:t>C1</a:t>
                      </a:r>
                    </a:p>
                  </a:txBody>
                  <a:tcPr/>
                </a:tc>
                <a:tc>
                  <a:txBody>
                    <a:bodyPr/>
                    <a:lstStyle/>
                    <a:p>
                      <a:pPr algn="ctr"/>
                      <a:endParaRPr lang="en-US" dirty="0"/>
                    </a:p>
                  </a:txBody>
                  <a:tcPr/>
                </a:tc>
                <a:tc>
                  <a:txBody>
                    <a:bodyPr/>
                    <a:lstStyle/>
                    <a:p>
                      <a:pPr algn="ctr"/>
                      <a:r>
                        <a:rPr lang="en-US" dirty="0"/>
                        <a:t>-2</a:t>
                      </a:r>
                    </a:p>
                  </a:txBody>
                  <a:tcPr/>
                </a:tc>
                <a:tc>
                  <a:txBody>
                    <a:bodyPr/>
                    <a:lstStyle/>
                    <a:p>
                      <a:pPr algn="ctr"/>
                      <a:endParaRPr lang="en-US" dirty="0"/>
                    </a:p>
                  </a:txBody>
                  <a:tcPr/>
                </a:tc>
                <a:tc>
                  <a:txBody>
                    <a:bodyPr/>
                    <a:lstStyle/>
                    <a:p>
                      <a:pPr algn="ctr"/>
                      <a:endParaRPr lang="en-US" dirty="0"/>
                    </a:p>
                  </a:txBody>
                  <a:tcPr/>
                </a:tc>
                <a:tc>
                  <a:txBody>
                    <a:bodyPr/>
                    <a:lstStyle/>
                    <a:p>
                      <a:pPr algn="ctr"/>
                      <a:r>
                        <a:rPr lang="en-US" dirty="0"/>
                        <a:t>+1</a:t>
                      </a:r>
                    </a:p>
                  </a:txBody>
                  <a:tcPr/>
                </a:tc>
                <a:tc>
                  <a:txBody>
                    <a:bodyPr/>
                    <a:lstStyle/>
                    <a:p>
                      <a:pPr algn="ctr"/>
                      <a:r>
                        <a:rPr lang="en-US" dirty="0"/>
                        <a:t>-1</a:t>
                      </a:r>
                    </a:p>
                  </a:txBody>
                  <a:tcPr/>
                </a:tc>
                <a:tc>
                  <a:txBody>
                    <a:bodyPr/>
                    <a:lstStyle/>
                    <a:p>
                      <a:pPr algn="ctr"/>
                      <a:endParaRPr lang="en-US" dirty="0"/>
                    </a:p>
                  </a:txBody>
                  <a:tcPr/>
                </a:tc>
                <a:extLst>
                  <a:ext uri="{0D108BD9-81ED-4DB2-BD59-A6C34878D82A}">
                    <a16:rowId xmlns:a16="http://schemas.microsoft.com/office/drawing/2014/main" val="551330835"/>
                  </a:ext>
                </a:extLst>
              </a:tr>
              <a:tr h="372827">
                <a:tc>
                  <a:txBody>
                    <a:bodyPr/>
                    <a:lstStyle/>
                    <a:p>
                      <a:pPr algn="ctr"/>
                      <a:r>
                        <a:rPr lang="en-US" dirty="0"/>
                        <a:t>C2</a:t>
                      </a:r>
                    </a:p>
                  </a:txBody>
                  <a:tcPr/>
                </a:tc>
                <a:tc>
                  <a:txBody>
                    <a:bodyPr/>
                    <a:lstStyle/>
                    <a:p>
                      <a:pPr algn="ctr"/>
                      <a:endParaRPr lang="en-US" dirty="0"/>
                    </a:p>
                  </a:txBody>
                  <a:tcPr/>
                </a:tc>
                <a:tc>
                  <a:txBody>
                    <a:bodyPr/>
                    <a:lstStyle/>
                    <a:p>
                      <a:pPr algn="ctr"/>
                      <a:endParaRPr lang="en-US" dirty="0"/>
                    </a:p>
                  </a:txBody>
                  <a:tcPr/>
                </a:tc>
                <a:tc>
                  <a:txBody>
                    <a:bodyPr/>
                    <a:lstStyle/>
                    <a:p>
                      <a:pPr algn="ctr"/>
                      <a:r>
                        <a:rPr lang="en-US" dirty="0"/>
                        <a:t>-2</a:t>
                      </a:r>
                    </a:p>
                  </a:txBody>
                  <a:tcPr/>
                </a:tc>
                <a:tc>
                  <a:txBody>
                    <a:bodyPr/>
                    <a:lstStyle/>
                    <a:p>
                      <a:pPr algn="ctr"/>
                      <a:endParaRPr lang="en-US" dirty="0"/>
                    </a:p>
                  </a:txBody>
                  <a:tcPr/>
                </a:tc>
                <a:tc>
                  <a:txBody>
                    <a:bodyPr/>
                    <a:lstStyle/>
                    <a:p>
                      <a:pPr algn="ctr"/>
                      <a:endParaRPr lang="en-US" dirty="0"/>
                    </a:p>
                  </a:txBody>
                  <a:tcPr/>
                </a:tc>
                <a:tc>
                  <a:txBody>
                    <a:bodyPr/>
                    <a:lstStyle/>
                    <a:p>
                      <a:pPr algn="ctr"/>
                      <a:endParaRPr lang="en-US" dirty="0"/>
                    </a:p>
                  </a:txBody>
                  <a:tcPr/>
                </a:tc>
                <a:tc>
                  <a:txBody>
                    <a:bodyPr/>
                    <a:lstStyle/>
                    <a:p>
                      <a:pPr algn="ctr"/>
                      <a:r>
                        <a:rPr lang="en-US" dirty="0"/>
                        <a:t>0</a:t>
                      </a:r>
                    </a:p>
                  </a:txBody>
                  <a:tcPr/>
                </a:tc>
                <a:extLst>
                  <a:ext uri="{0D108BD9-81ED-4DB2-BD59-A6C34878D82A}">
                    <a16:rowId xmlns:a16="http://schemas.microsoft.com/office/drawing/2014/main" val="2517235386"/>
                  </a:ext>
                </a:extLst>
              </a:tr>
              <a:tr h="372827">
                <a:tc>
                  <a:txBody>
                    <a:bodyPr/>
                    <a:lstStyle/>
                    <a:p>
                      <a:pPr algn="ctr"/>
                      <a:r>
                        <a:rPr lang="en-US" dirty="0"/>
                        <a:t>C3</a:t>
                      </a:r>
                    </a:p>
                  </a:txBody>
                  <a:tcPr/>
                </a:tc>
                <a:tc>
                  <a:txBody>
                    <a:bodyPr/>
                    <a:lstStyle/>
                    <a:p>
                      <a:pPr algn="ctr"/>
                      <a:endParaRPr lang="en-US" dirty="0"/>
                    </a:p>
                  </a:txBody>
                  <a:tcPr/>
                </a:tc>
                <a:tc>
                  <a:txBody>
                    <a:bodyPr/>
                    <a:lstStyle/>
                    <a:p>
                      <a:pPr algn="ctr"/>
                      <a:endParaRPr lang="en-US" dirty="0"/>
                    </a:p>
                  </a:txBody>
                  <a:tcPr/>
                </a:tc>
                <a:tc>
                  <a:txBody>
                    <a:bodyPr/>
                    <a:lstStyle/>
                    <a:p>
                      <a:pPr algn="ctr"/>
                      <a:endParaRPr lang="en-US" dirty="0"/>
                    </a:p>
                  </a:txBody>
                  <a:tcPr/>
                </a:tc>
                <a:tc>
                  <a:txBody>
                    <a:bodyPr/>
                    <a:lstStyle/>
                    <a:p>
                      <a:pPr algn="ctr"/>
                      <a:r>
                        <a:rPr lang="en-US" dirty="0"/>
                        <a:t>+10</a:t>
                      </a:r>
                    </a:p>
                  </a:txBody>
                  <a:tcPr/>
                </a:tc>
                <a:tc>
                  <a:txBody>
                    <a:bodyPr/>
                    <a:lstStyle/>
                    <a:p>
                      <a:pPr algn="ctr"/>
                      <a:r>
                        <a:rPr lang="en-US" dirty="0"/>
                        <a:t>+1</a:t>
                      </a:r>
                    </a:p>
                  </a:txBody>
                  <a:tcPr/>
                </a:tc>
                <a:tc>
                  <a:txBody>
                    <a:bodyPr/>
                    <a:lstStyle/>
                    <a:p>
                      <a:pPr algn="ctr"/>
                      <a:endParaRPr lang="en-US" dirty="0"/>
                    </a:p>
                  </a:txBody>
                  <a:tcPr/>
                </a:tc>
                <a:tc>
                  <a:txBody>
                    <a:bodyPr/>
                    <a:lstStyle/>
                    <a:p>
                      <a:pPr algn="ctr"/>
                      <a:endParaRPr lang="en-US" dirty="0"/>
                    </a:p>
                  </a:txBody>
                  <a:tcPr/>
                </a:tc>
                <a:extLst>
                  <a:ext uri="{0D108BD9-81ED-4DB2-BD59-A6C34878D82A}">
                    <a16:rowId xmlns:a16="http://schemas.microsoft.com/office/drawing/2014/main" val="2660166073"/>
                  </a:ext>
                </a:extLst>
              </a:tr>
              <a:tr h="372827">
                <a:tc>
                  <a:txBody>
                    <a:bodyPr/>
                    <a:lstStyle/>
                    <a:p>
                      <a:pPr algn="ctr"/>
                      <a:r>
                        <a:rPr lang="en-US" dirty="0"/>
                        <a:t>pass</a:t>
                      </a:r>
                    </a:p>
                  </a:txBody>
                  <a:tcPr/>
                </a:tc>
                <a:tc>
                  <a:txBody>
                    <a:bodyPr/>
                    <a:lstStyle/>
                    <a:p>
                      <a:pPr algn="ctr"/>
                      <a:endParaRPr lang="en-US" dirty="0"/>
                    </a:p>
                  </a:txBody>
                  <a:tcPr/>
                </a:tc>
                <a:tc>
                  <a:txBody>
                    <a:bodyPr/>
                    <a:lstStyle/>
                    <a:p>
                      <a:pPr algn="ctr"/>
                      <a:endParaRPr lang="en-US" dirty="0"/>
                    </a:p>
                  </a:txBody>
                  <a:tcPr/>
                </a:tc>
                <a:tc>
                  <a:txBody>
                    <a:bodyPr/>
                    <a:lstStyle/>
                    <a:p>
                      <a:pPr algn="ctr"/>
                      <a:endParaRPr lang="en-US" dirty="0"/>
                    </a:p>
                  </a:txBody>
                  <a:tcPr/>
                </a:tc>
                <a:tc>
                  <a:txBody>
                    <a:bodyPr/>
                    <a:lstStyle/>
                    <a:p>
                      <a:pPr algn="ctr"/>
                      <a:endParaRPr lang="en-US" dirty="0"/>
                    </a:p>
                  </a:txBody>
                  <a:tcPr/>
                </a:tc>
                <a:tc>
                  <a:txBody>
                    <a:bodyPr/>
                    <a:lstStyle/>
                    <a:p>
                      <a:pPr algn="ctr"/>
                      <a:endParaRPr lang="en-US" dirty="0"/>
                    </a:p>
                  </a:txBody>
                  <a:tcPr/>
                </a:tc>
                <a:tc>
                  <a:txBody>
                    <a:bodyPr/>
                    <a:lstStyle/>
                    <a:p>
                      <a:pPr algn="ctr"/>
                      <a:endParaRPr lang="en-US" dirty="0"/>
                    </a:p>
                  </a:txBody>
                  <a:tcPr/>
                </a:tc>
                <a:tc>
                  <a:txBody>
                    <a:bodyPr/>
                    <a:lstStyle/>
                    <a:p>
                      <a:pPr algn="ctr"/>
                      <a:r>
                        <a:rPr lang="en-US" dirty="0"/>
                        <a:t>0</a:t>
                      </a:r>
                    </a:p>
                  </a:txBody>
                  <a:tcPr/>
                </a:tc>
                <a:extLst>
                  <a:ext uri="{0D108BD9-81ED-4DB2-BD59-A6C34878D82A}">
                    <a16:rowId xmlns:a16="http://schemas.microsoft.com/office/drawing/2014/main" val="2255759797"/>
                  </a:ext>
                </a:extLst>
              </a:tr>
              <a:tr h="372827">
                <a:tc>
                  <a:txBody>
                    <a:bodyPr/>
                    <a:lstStyle/>
                    <a:p>
                      <a:pPr algn="ctr"/>
                      <a:r>
                        <a:rPr lang="en-US" dirty="0"/>
                        <a:t>pub</a:t>
                      </a:r>
                    </a:p>
                  </a:txBody>
                  <a:tcPr/>
                </a:tc>
                <a:tc>
                  <a:txBody>
                    <a:bodyPr/>
                    <a:lstStyle/>
                    <a:p>
                      <a:pPr algn="ctr"/>
                      <a:r>
                        <a:rPr lang="en-US" dirty="0"/>
                        <a:t>-2</a:t>
                      </a:r>
                    </a:p>
                  </a:txBody>
                  <a:tcPr/>
                </a:tc>
                <a:tc>
                  <a:txBody>
                    <a:bodyPr/>
                    <a:lstStyle/>
                    <a:p>
                      <a:pPr algn="ctr"/>
                      <a:endParaRPr lang="en-US" dirty="0"/>
                    </a:p>
                  </a:txBody>
                  <a:tcPr/>
                </a:tc>
                <a:tc>
                  <a:txBody>
                    <a:bodyPr/>
                    <a:lstStyle/>
                    <a:p>
                      <a:pPr algn="ctr"/>
                      <a:r>
                        <a:rPr lang="en-US" dirty="0"/>
                        <a:t>-2</a:t>
                      </a:r>
                    </a:p>
                  </a:txBody>
                  <a:tcPr/>
                </a:tc>
                <a:tc>
                  <a:txBody>
                    <a:bodyPr/>
                    <a:lstStyle/>
                    <a:p>
                      <a:pPr algn="ctr"/>
                      <a:endParaRPr lang="en-US"/>
                    </a:p>
                  </a:txBody>
                  <a:tcPr/>
                </a:tc>
                <a:tc>
                  <a:txBody>
                    <a:bodyPr/>
                    <a:lstStyle/>
                    <a:p>
                      <a:pPr algn="ctr"/>
                      <a:endParaRPr lang="en-US" dirty="0"/>
                    </a:p>
                  </a:txBody>
                  <a:tcPr/>
                </a:tc>
                <a:tc>
                  <a:txBody>
                    <a:bodyPr/>
                    <a:lstStyle/>
                    <a:p>
                      <a:pPr algn="ctr"/>
                      <a:endParaRPr lang="en-US" dirty="0"/>
                    </a:p>
                  </a:txBody>
                  <a:tcPr/>
                </a:tc>
                <a:tc>
                  <a:txBody>
                    <a:bodyPr/>
                    <a:lstStyle/>
                    <a:p>
                      <a:pPr algn="ctr"/>
                      <a:endParaRPr lang="en-US" dirty="0"/>
                    </a:p>
                  </a:txBody>
                  <a:tcPr/>
                </a:tc>
                <a:extLst>
                  <a:ext uri="{0D108BD9-81ED-4DB2-BD59-A6C34878D82A}">
                    <a16:rowId xmlns:a16="http://schemas.microsoft.com/office/drawing/2014/main" val="2829275248"/>
                  </a:ext>
                </a:extLst>
              </a:tr>
              <a:tr h="372827">
                <a:tc>
                  <a:txBody>
                    <a:bodyPr/>
                    <a:lstStyle/>
                    <a:p>
                      <a:pPr algn="ctr"/>
                      <a:r>
                        <a:rPr lang="en-US" dirty="0"/>
                        <a:t>tv</a:t>
                      </a:r>
                    </a:p>
                  </a:txBody>
                  <a:tcPr/>
                </a:tc>
                <a:tc>
                  <a:txBody>
                    <a:bodyPr/>
                    <a:lstStyle/>
                    <a:p>
                      <a:pPr algn="ctr"/>
                      <a:r>
                        <a:rPr lang="en-US" dirty="0"/>
                        <a:t>-2</a:t>
                      </a:r>
                    </a:p>
                  </a:txBody>
                  <a:tcPr/>
                </a:tc>
                <a:tc>
                  <a:txBody>
                    <a:bodyPr/>
                    <a:lstStyle/>
                    <a:p>
                      <a:pPr algn="ctr"/>
                      <a:endParaRPr lang="en-US" dirty="0"/>
                    </a:p>
                  </a:txBody>
                  <a:tcPr/>
                </a:tc>
                <a:tc>
                  <a:txBody>
                    <a:bodyPr/>
                    <a:lstStyle/>
                    <a:p>
                      <a:pPr algn="ctr"/>
                      <a:endParaRPr lang="en-US" dirty="0"/>
                    </a:p>
                  </a:txBody>
                  <a:tcPr/>
                </a:tc>
                <a:tc>
                  <a:txBody>
                    <a:bodyPr/>
                    <a:lstStyle/>
                    <a:p>
                      <a:pPr algn="ctr"/>
                      <a:endParaRPr lang="en-US" dirty="0"/>
                    </a:p>
                  </a:txBody>
                  <a:tcPr/>
                </a:tc>
                <a:tc>
                  <a:txBody>
                    <a:bodyPr/>
                    <a:lstStyle/>
                    <a:p>
                      <a:pPr algn="ctr"/>
                      <a:endParaRPr lang="en-US" dirty="0"/>
                    </a:p>
                  </a:txBody>
                  <a:tcPr/>
                </a:tc>
                <a:tc>
                  <a:txBody>
                    <a:bodyPr/>
                    <a:lstStyle/>
                    <a:p>
                      <a:pPr algn="ctr"/>
                      <a:r>
                        <a:rPr lang="en-US" dirty="0"/>
                        <a:t>-1</a:t>
                      </a:r>
                    </a:p>
                  </a:txBody>
                  <a:tcPr/>
                </a:tc>
                <a:tc>
                  <a:txBody>
                    <a:bodyPr/>
                    <a:lstStyle/>
                    <a:p>
                      <a:pPr algn="ctr"/>
                      <a:endParaRPr lang="en-US" dirty="0"/>
                    </a:p>
                  </a:txBody>
                  <a:tcPr/>
                </a:tc>
                <a:extLst>
                  <a:ext uri="{0D108BD9-81ED-4DB2-BD59-A6C34878D82A}">
                    <a16:rowId xmlns:a16="http://schemas.microsoft.com/office/drawing/2014/main" val="847249778"/>
                  </a:ext>
                </a:extLst>
              </a:tr>
              <a:tr h="652446">
                <a:tc>
                  <a:txBody>
                    <a:bodyPr/>
                    <a:lstStyle/>
                    <a:p>
                      <a:pPr algn="ctr"/>
                      <a:r>
                        <a:rPr lang="en-US" dirty="0"/>
                        <a:t>sleep</a:t>
                      </a:r>
                    </a:p>
                  </a:txBody>
                  <a:tcPr/>
                </a:tc>
                <a:tc>
                  <a:txBody>
                    <a:bodyPr/>
                    <a:lstStyle/>
                    <a:p>
                      <a:pPr algn="ctr"/>
                      <a:endParaRPr lang="en-US" dirty="0"/>
                    </a:p>
                  </a:txBody>
                  <a:tcPr/>
                </a:tc>
                <a:tc>
                  <a:txBody>
                    <a:bodyPr/>
                    <a:lstStyle/>
                    <a:p>
                      <a:pPr algn="ctr"/>
                      <a:endParaRPr lang="en-US"/>
                    </a:p>
                  </a:txBody>
                  <a:tcPr/>
                </a:tc>
                <a:tc>
                  <a:txBody>
                    <a:bodyPr/>
                    <a:lstStyle/>
                    <a:p>
                      <a:pPr algn="ctr"/>
                      <a:endParaRPr lang="en-US"/>
                    </a:p>
                  </a:txBody>
                  <a:tcPr/>
                </a:tc>
                <a:tc>
                  <a:txBody>
                    <a:bodyPr/>
                    <a:lstStyle/>
                    <a:p>
                      <a:pPr algn="ctr"/>
                      <a:endParaRPr lang="en-US"/>
                    </a:p>
                  </a:txBody>
                  <a:tcPr/>
                </a:tc>
                <a:tc>
                  <a:txBody>
                    <a:bodyPr/>
                    <a:lstStyle/>
                    <a:p>
                      <a:pPr algn="ctr"/>
                      <a:endParaRPr lang="en-US"/>
                    </a:p>
                  </a:txBody>
                  <a:tcPr/>
                </a:tc>
                <a:tc>
                  <a:txBody>
                    <a:bodyPr/>
                    <a:lstStyle/>
                    <a:p>
                      <a:pPr algn="ctr"/>
                      <a:endParaRPr lang="en-US"/>
                    </a:p>
                  </a:txBody>
                  <a:tcPr/>
                </a:tc>
                <a:tc>
                  <a:txBody>
                    <a:bodyPr/>
                    <a:lstStyle/>
                    <a:p>
                      <a:pPr algn="ctr"/>
                      <a:endParaRPr lang="en-US" dirty="0"/>
                    </a:p>
                  </a:txBody>
                  <a:tcPr/>
                </a:tc>
                <a:extLst>
                  <a:ext uri="{0D108BD9-81ED-4DB2-BD59-A6C34878D82A}">
                    <a16:rowId xmlns:a16="http://schemas.microsoft.com/office/drawing/2014/main" val="3714690927"/>
                  </a:ext>
                </a:extLst>
              </a:tr>
            </a:tbl>
          </a:graphicData>
        </a:graphic>
      </p:graphicFrame>
      <p:sp>
        <p:nvSpPr>
          <p:cNvPr id="13" name="Title 1">
            <a:extLst>
              <a:ext uri="{FF2B5EF4-FFF2-40B4-BE49-F238E27FC236}">
                <a16:creationId xmlns:a16="http://schemas.microsoft.com/office/drawing/2014/main" id="{F43F2BBA-7202-A24F-A00A-B784E0946915}"/>
              </a:ext>
            </a:extLst>
          </p:cNvPr>
          <p:cNvSpPr>
            <a:spLocks noGrp="1"/>
          </p:cNvSpPr>
          <p:nvPr>
            <p:ph type="title"/>
          </p:nvPr>
        </p:nvSpPr>
        <p:spPr>
          <a:xfrm>
            <a:off x="1734389" y="918659"/>
            <a:ext cx="8723221" cy="849332"/>
          </a:xfrm>
        </p:spPr>
        <p:txBody>
          <a:bodyPr>
            <a:normAutofit fontScale="90000"/>
          </a:bodyPr>
          <a:lstStyle/>
          <a:p>
            <a:pPr algn="ctr"/>
            <a:r>
              <a:rPr lang="en-US" sz="4000" spc="-244" dirty="0">
                <a:solidFill>
                  <a:srgbClr val="3333B2"/>
                </a:solidFill>
                <a:latin typeface="Georgia" panose="02040502050405020303" pitchFamily="18" charset="0"/>
              </a:rPr>
              <a:t>Solved Example 5</a:t>
            </a:r>
            <a:br>
              <a:rPr lang="en-US" sz="4000" spc="-244" dirty="0">
                <a:solidFill>
                  <a:srgbClr val="3333B2"/>
                </a:solidFill>
                <a:latin typeface="Georgia" panose="02040502050405020303" pitchFamily="18" charset="0"/>
              </a:rPr>
            </a:br>
            <a:r>
              <a:rPr lang="en-US" sz="3600" spc="-244" dirty="0">
                <a:solidFill>
                  <a:srgbClr val="3333B2"/>
                </a:solidFill>
                <a:latin typeface="Georgia" panose="02040502050405020303" pitchFamily="18" charset="0"/>
              </a:rPr>
              <a:t>Markov Chain converting a MC to Reward matrix</a:t>
            </a:r>
            <a:endParaRPr lang="en-US" sz="3264" i="1" dirty="0"/>
          </a:p>
        </p:txBody>
      </p:sp>
      <p:pic>
        <p:nvPicPr>
          <p:cNvPr id="14" name="Picture 13">
            <a:extLst>
              <a:ext uri="{FF2B5EF4-FFF2-40B4-BE49-F238E27FC236}">
                <a16:creationId xmlns:a16="http://schemas.microsoft.com/office/drawing/2014/main" id="{68401CE9-6A91-0E32-F35F-CAE52AFFE750}"/>
              </a:ext>
            </a:extLst>
          </p:cNvPr>
          <p:cNvPicPr>
            <a:picLocks noChangeAspect="1"/>
          </p:cNvPicPr>
          <p:nvPr/>
        </p:nvPicPr>
        <p:blipFill>
          <a:blip r:embed="rId3"/>
          <a:stretch>
            <a:fillRect/>
          </a:stretch>
        </p:blipFill>
        <p:spPr>
          <a:xfrm>
            <a:off x="313404" y="2290562"/>
            <a:ext cx="5105400" cy="3476625"/>
          </a:xfrm>
          <a:prstGeom prst="rect">
            <a:avLst/>
          </a:prstGeom>
        </p:spPr>
      </p:pic>
    </p:spTree>
    <p:extLst>
      <p:ext uri="{BB962C8B-B14F-4D97-AF65-F5344CB8AC3E}">
        <p14:creationId xmlns:p14="http://schemas.microsoft.com/office/powerpoint/2010/main" val="1329039101"/>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ffdc4f1c77f00ab600cca569207c3b4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c2e862ff68316f879b6e5e756a58323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EA87B61-93A0-497D-A1D8-332E95F69DD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7A12F40-ED65-4AAB-8790-BFC23C736C9B}">
  <ds:schemaRefs>
    <ds:schemaRef ds:uri="http://schemas.microsoft.com/sharepoint/v3/contenttype/forms"/>
  </ds:schemaRefs>
</ds:datastoreItem>
</file>

<file path=customXml/itemProps3.xml><?xml version="1.0" encoding="utf-8"?>
<ds:datastoreItem xmlns:ds="http://schemas.openxmlformats.org/officeDocument/2006/customXml" ds:itemID="{EB93FC8B-7B16-4C40-9A84-D294640D2FF3}">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1172</TotalTime>
  <Words>1932</Words>
  <Application>Microsoft Office PowerPoint</Application>
  <PresentationFormat>Widescreen</PresentationFormat>
  <Paragraphs>445</Paragraphs>
  <Slides>71</Slides>
  <Notes>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71</vt:i4>
      </vt:variant>
    </vt:vector>
  </HeadingPairs>
  <TitlesOfParts>
    <vt:vector size="81" baseType="lpstr">
      <vt:lpstr>Andalus</vt:lpstr>
      <vt:lpstr>Arial</vt:lpstr>
      <vt:lpstr>Calibri</vt:lpstr>
      <vt:lpstr>Calibri Light</vt:lpstr>
      <vt:lpstr>Georgia</vt:lpstr>
      <vt:lpstr>Sitka Small</vt:lpstr>
      <vt:lpstr>Tahoma</vt:lpstr>
      <vt:lpstr>Times New Roman</vt:lpstr>
      <vt:lpstr>Wingdings</vt:lpstr>
      <vt:lpstr>Office Theme</vt:lpstr>
      <vt:lpstr>PowerPoint Presentation</vt:lpstr>
      <vt:lpstr>PowerPoint Presentation</vt:lpstr>
      <vt:lpstr>Markov Decision Processes</vt:lpstr>
      <vt:lpstr>The objectives of this lecture is to:</vt:lpstr>
      <vt:lpstr>Introduction</vt:lpstr>
      <vt:lpstr>Markov Decision Processes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MDP: Definition</vt:lpstr>
      <vt:lpstr>Dynamics Function</vt:lpstr>
      <vt:lpstr>PowerPoint Presentation</vt:lpstr>
      <vt:lpstr>PowerPoint Presentation</vt:lpstr>
      <vt:lpstr>Markov Property</vt:lpstr>
      <vt:lpstr>Markov Property</vt:lpstr>
      <vt:lpstr>Example of MDP: Cleaning Robot</vt:lpstr>
      <vt:lpstr>PowerPoint Presentation</vt:lpstr>
      <vt:lpstr>PowerPoint Presentation</vt:lpstr>
      <vt:lpstr>The Goal of Reinforcement Learning</vt:lpstr>
      <vt:lpstr>Episodic Tasks</vt:lpstr>
      <vt:lpstr>Episodic Tasks</vt:lpstr>
      <vt:lpstr>Continuing Tasks</vt:lpstr>
      <vt:lpstr>Discounting</vt:lpstr>
      <vt:lpstr>Why continuing tasks Gt is finite?</vt:lpstr>
      <vt:lpstr>Effect of  γ on agent behavior</vt:lpstr>
      <vt:lpstr>Recursive nature of returns</vt:lpstr>
      <vt:lpstr>PowerPoint Presentation</vt:lpstr>
      <vt:lpstr>Example of Episodic Task</vt:lpstr>
      <vt:lpstr>Example of Continuing Task (Scheduler)</vt:lpstr>
      <vt:lpstr>Policies</vt:lpstr>
      <vt:lpstr>Deterministic Policy</vt:lpstr>
      <vt:lpstr>Stochastic Policy</vt:lpstr>
      <vt:lpstr>Stochastic Policy</vt:lpstr>
      <vt:lpstr>Valid and invalid Policies</vt:lpstr>
      <vt:lpstr>Valid and invalid Policies</vt:lpstr>
      <vt:lpstr>Value Functions</vt:lpstr>
      <vt:lpstr>State-Value Function</vt:lpstr>
      <vt:lpstr>Action-Value Function</vt:lpstr>
      <vt:lpstr>Example: Chess</vt:lpstr>
      <vt:lpstr>Example: Grid World</vt:lpstr>
      <vt:lpstr>Example: Grid World</vt:lpstr>
      <vt:lpstr>Example: Grid World</vt:lpstr>
      <vt:lpstr>Example: Grid World</vt:lpstr>
      <vt:lpstr>Solved Example 1</vt:lpstr>
      <vt:lpstr>Solved Example 1</vt:lpstr>
      <vt:lpstr>Solved Example 1</vt:lpstr>
      <vt:lpstr>Solved Example 1</vt:lpstr>
      <vt:lpstr>Solved Example 1</vt:lpstr>
      <vt:lpstr>Solved Example 1</vt:lpstr>
      <vt:lpstr>Solved Example 1</vt:lpstr>
      <vt:lpstr>Solved Example 1</vt:lpstr>
      <vt:lpstr>Solved Example 1</vt:lpstr>
      <vt:lpstr>Solved Example 1</vt:lpstr>
      <vt:lpstr>Solved Example 1</vt:lpstr>
      <vt:lpstr>Solved Example 1</vt:lpstr>
      <vt:lpstr>Solved Example 1</vt:lpstr>
      <vt:lpstr>Solved Example 1</vt:lpstr>
      <vt:lpstr>Solved Example 2 Draw the equivalent MDP</vt:lpstr>
      <vt:lpstr>Solved Example 2 Draw the equivalent MDP</vt:lpstr>
      <vt:lpstr>Solved Example 3 Derive the Transition and Reward Matrices</vt:lpstr>
      <vt:lpstr>Solved Example 3 Derive the Transition and Reward Matrices</vt:lpstr>
      <vt:lpstr>Solved Example 4 Markov Chain converting a MC to a state-transition matrix</vt:lpstr>
      <vt:lpstr>Solved Example 4 Markov Chain converting a MC to a state-transition matrix</vt:lpstr>
      <vt:lpstr>Solved Example 5 Markov Chain converting a MC to Reward matrix</vt:lpstr>
      <vt:lpstr>Solved Example 5 Markov Chain converting a MC to Reward matrix</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Ashraf Elsayed</cp:lastModifiedBy>
  <cp:revision>72</cp:revision>
  <dcterms:created xsi:type="dcterms:W3CDTF">2023-04-29T09:08:23Z</dcterms:created>
  <dcterms:modified xsi:type="dcterms:W3CDTF">2026-02-19T11:08:37Z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