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entation.xml" ContentType="application/vnd.openxmlformats-officedocument.presentationml.presentation.main+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8"/>
  </p:notesMasterIdLst>
  <p:sldIdLst>
    <p:sldId id="480" r:id="rId3"/>
    <p:sldId id="303" r:id="rId4"/>
    <p:sldId id="313" r:id="rId5"/>
    <p:sldId id="805" r:id="rId6"/>
    <p:sldId id="819" r:id="rId7"/>
    <p:sldId id="806" r:id="rId8"/>
    <p:sldId id="808" r:id="rId9"/>
    <p:sldId id="809" r:id="rId10"/>
    <p:sldId id="810" r:id="rId11"/>
    <p:sldId id="811" r:id="rId12"/>
    <p:sldId id="812" r:id="rId13"/>
    <p:sldId id="813" r:id="rId14"/>
    <p:sldId id="814" r:id="rId15"/>
    <p:sldId id="820" r:id="rId16"/>
    <p:sldId id="807" r:id="rId17"/>
    <p:sldId id="815" r:id="rId18"/>
    <p:sldId id="816" r:id="rId19"/>
    <p:sldId id="817" r:id="rId20"/>
    <p:sldId id="821" r:id="rId21"/>
    <p:sldId id="828" r:id="rId22"/>
    <p:sldId id="829" r:id="rId23"/>
    <p:sldId id="830" r:id="rId24"/>
    <p:sldId id="822" r:id="rId25"/>
    <p:sldId id="831" r:id="rId26"/>
    <p:sldId id="824" r:id="rId27"/>
    <p:sldId id="825" r:id="rId28"/>
    <p:sldId id="826" r:id="rId29"/>
    <p:sldId id="827" r:id="rId30"/>
    <p:sldId id="832" r:id="rId31"/>
    <p:sldId id="847" r:id="rId32"/>
    <p:sldId id="833" r:id="rId33"/>
    <p:sldId id="834" r:id="rId34"/>
    <p:sldId id="835" r:id="rId35"/>
    <p:sldId id="836" r:id="rId36"/>
    <p:sldId id="837" r:id="rId37"/>
    <p:sldId id="838" r:id="rId38"/>
    <p:sldId id="839" r:id="rId39"/>
    <p:sldId id="840" r:id="rId40"/>
    <p:sldId id="841" r:id="rId41"/>
    <p:sldId id="842" r:id="rId42"/>
    <p:sldId id="843" r:id="rId43"/>
    <p:sldId id="844" r:id="rId44"/>
    <p:sldId id="845" r:id="rId45"/>
    <p:sldId id="84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805"/>
            <p14:sldId id="819"/>
            <p14:sldId id="806"/>
            <p14:sldId id="808"/>
            <p14:sldId id="809"/>
            <p14:sldId id="810"/>
            <p14:sldId id="811"/>
            <p14:sldId id="812"/>
            <p14:sldId id="813"/>
            <p14:sldId id="814"/>
            <p14:sldId id="820"/>
            <p14:sldId id="807"/>
            <p14:sldId id="815"/>
            <p14:sldId id="816"/>
            <p14:sldId id="817"/>
            <p14:sldId id="821"/>
            <p14:sldId id="828"/>
            <p14:sldId id="829"/>
            <p14:sldId id="830"/>
            <p14:sldId id="822"/>
            <p14:sldId id="831"/>
            <p14:sldId id="824"/>
            <p14:sldId id="825"/>
            <p14:sldId id="826"/>
            <p14:sldId id="827"/>
            <p14:sldId id="832"/>
            <p14:sldId id="847"/>
            <p14:sldId id="833"/>
            <p14:sldId id="834"/>
            <p14:sldId id="835"/>
            <p14:sldId id="836"/>
            <p14:sldId id="837"/>
            <p14:sldId id="838"/>
            <p14:sldId id="839"/>
            <p14:sldId id="840"/>
            <p14:sldId id="841"/>
            <p14:sldId id="842"/>
            <p14:sldId id="843"/>
            <p14:sldId id="844"/>
            <p14:sldId id="845"/>
            <p14:sldId id="846"/>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0F0"/>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5644" autoAdjust="0"/>
  </p:normalViewPr>
  <p:slideViewPr>
    <p:cSldViewPr snapToGrid="0">
      <p:cViewPr varScale="1">
        <p:scale>
          <a:sx n="63" d="100"/>
          <a:sy n="63" d="100"/>
        </p:scale>
        <p:origin x="1454" y="58"/>
      </p:cViewPr>
      <p:guideLst/>
    </p:cSldViewPr>
  </p:slideViewPr>
  <p:outlineViewPr>
    <p:cViewPr>
      <p:scale>
        <a:sx n="33" d="100"/>
        <a:sy n="33" d="100"/>
      </p:scale>
      <p:origin x="0" y="-1952"/>
    </p:cViewPr>
  </p:outlineViewPr>
  <p:notesTextViewPr>
    <p:cViewPr>
      <p:scale>
        <a:sx n="3" d="2"/>
        <a:sy n="3" d="2"/>
      </p:scale>
      <p:origin x="0" y="0"/>
    </p:cViewPr>
  </p:notesTextViewPr>
  <p:notesViewPr>
    <p:cSldViewPr snapToGrid="0">
      <p:cViewPr varScale="1">
        <p:scale>
          <a:sx n="46" d="100"/>
          <a:sy n="46" d="100"/>
        </p:scale>
        <p:origin x="2728" y="5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4ABDF-38DF-3A87-A227-7E7089A098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D7C304-D39D-4152-C50F-45881BA596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86C839-64B6-19CA-DC44-33FC648ECC65}"/>
              </a:ext>
            </a:extLst>
          </p:cNvPr>
          <p:cNvSpPr>
            <a:spLocks noGrp="1"/>
          </p:cNvSpPr>
          <p:nvPr>
            <p:ph type="body" idx="1"/>
          </p:nvPr>
        </p:nvSpPr>
        <p:spPr/>
        <p:txBody>
          <a:bodyPr/>
          <a:lstStyle/>
          <a:p>
            <a:pPr algn="r" rtl="1">
              <a:buFont typeface="Arial" panose="020B0604020202020204" pitchFamily="34" charset="0"/>
              <a:buChar char="•"/>
            </a:pPr>
            <a:r>
              <a:rPr lang="ar-EG" dirty="0"/>
              <a:t>المفهوم الأساسي: جميع الملفات في نظام لينكس مُخزنة في أنظمة ملفات مُنظمة في شجرة واحدة مقلوبة من المجلدات، تُعرف بالتسلسل الهرمي لنظام الملفات.</a:t>
            </a:r>
          </a:p>
          <a:p>
            <a:pPr algn="r" rtl="1">
              <a:buFont typeface="Arial" panose="020B0604020202020204" pitchFamily="34" charset="0"/>
              <a:buChar char="•"/>
            </a:pPr>
            <a:endParaRPr lang="ar-EG" dirty="0"/>
          </a:p>
          <a:p>
            <a:pPr algn="r" rtl="1">
              <a:buFont typeface="Arial" panose="020B0604020202020204" pitchFamily="34" charset="0"/>
              <a:buChar char="•"/>
            </a:pPr>
            <a:r>
              <a:rPr lang="ar-EG" dirty="0"/>
              <a:t>هيكل الشجرة المقلوبة: في هذا الهيكل، يقع مجلد الجذر (</a:t>
            </a:r>
            <a:r>
              <a:rPr lang="en-US" dirty="0"/>
              <a:t>root) </a:t>
            </a:r>
            <a:r>
              <a:rPr lang="ar-EG" dirty="0"/>
              <a:t>في الأعلى، وتمتد فروع المجلدات والمجلدات الفرعية أسفله. الصورة توضح هذا المفهوم، حيث </a:t>
            </a:r>
          </a:p>
          <a:p>
            <a:pPr algn="r" rtl="1">
              <a:buFont typeface="Arial" panose="020B0604020202020204" pitchFamily="34" charset="0"/>
              <a:buChar char="•"/>
            </a:pPr>
            <a:endParaRPr lang="ar-EG" dirty="0"/>
          </a:p>
          <a:p>
            <a:pPr algn="r" rtl="1">
              <a:buFont typeface="Arial" panose="020B0604020202020204" pitchFamily="34" charset="0"/>
              <a:buChar char="•"/>
            </a:pPr>
            <a:r>
              <a:rPr lang="ar-EG" dirty="0"/>
              <a:t>/ هو الجذر وتتفرع منه باقي المجلدات الرئيسية مثل /</a:t>
            </a:r>
            <a:r>
              <a:rPr lang="en-US" dirty="0"/>
              <a:t>bin, /home, /etc.</a:t>
            </a:r>
          </a:p>
        </p:txBody>
      </p:sp>
      <p:sp>
        <p:nvSpPr>
          <p:cNvPr id="4" name="Slide Number Placeholder 3">
            <a:extLst>
              <a:ext uri="{FF2B5EF4-FFF2-40B4-BE49-F238E27FC236}">
                <a16:creationId xmlns:a16="http://schemas.microsoft.com/office/drawing/2014/main" id="{0013B94C-B419-3342-B692-A0C01A8672CB}"/>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34921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50FC2-DE53-77C5-E9AC-EF1F461394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589B79-2F38-7607-61A8-1DBA0361A8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2DE570-9355-7BA6-1FD5-E027B05E74F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406B3E4-D692-A9DD-7545-DF9B9AB281F0}"/>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75114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8F56F-B3DF-4F75-0683-06A1A21C1D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6CD8B4-689E-6D9D-8921-92D0FA99D5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6290F6-BB2A-C77F-EDE1-51BB6808F0FF}"/>
              </a:ext>
            </a:extLst>
          </p:cNvPr>
          <p:cNvSpPr>
            <a:spLocks noGrp="1"/>
          </p:cNvSpPr>
          <p:nvPr>
            <p:ph type="body" idx="1"/>
          </p:nvPr>
        </p:nvSpPr>
        <p:spPr/>
        <p:txBody>
          <a:bodyPr/>
          <a:lstStyle/>
          <a:p>
            <a:pPr algn="r" rtl="1"/>
            <a:r>
              <a:rPr lang="ar-EG" b="1" dirty="0"/>
              <a:t>معيار هيكلية نظام الملفات (</a:t>
            </a:r>
            <a:r>
              <a:rPr lang="en-US" b="1" dirty="0"/>
              <a:t>FHS)</a:t>
            </a:r>
            <a:r>
              <a:rPr lang="en-US" dirty="0"/>
              <a:t> </a:t>
            </a:r>
            <a:r>
              <a:rPr lang="ar-EG" dirty="0"/>
              <a:t>هو مرجع يوضّح القواعد المتّبعة لتنظيم وترتيب المجلّدات والملفات في الأنظمة الشبيهة بيونكس (مثل </a:t>
            </a:r>
            <a:r>
              <a:rPr lang="en-US" dirty="0"/>
              <a:t>Linux).</a:t>
            </a:r>
          </a:p>
          <a:p>
            <a:pPr algn="r" rtl="1"/>
            <a:r>
              <a:rPr lang="en-US" dirty="0"/>
              <a:t>🔹 </a:t>
            </a:r>
            <a:r>
              <a:rPr lang="ar-EG" b="1" dirty="0"/>
              <a:t>الإصدار الحالي:</a:t>
            </a:r>
            <a:r>
              <a:rPr lang="ar-EG" dirty="0"/>
              <a:t> </a:t>
            </a:r>
            <a:r>
              <a:rPr lang="en-US" dirty="0"/>
              <a:t>FHS 3.0، </a:t>
            </a:r>
            <a:r>
              <a:rPr lang="ar-EG" dirty="0"/>
              <a:t>الذي صدر في 3 يونيو 2015.</a:t>
            </a:r>
            <a:br>
              <a:rPr lang="ar-EG" dirty="0"/>
            </a:br>
            <a:r>
              <a:rPr lang="en-US" dirty="0"/>
              <a:t>🔹 </a:t>
            </a:r>
            <a:r>
              <a:rPr lang="ar-EG" b="1" dirty="0"/>
              <a:t>الهدف:</a:t>
            </a:r>
            <a:r>
              <a:rPr lang="ar-EG" dirty="0"/>
              <a:t> توحيد بنية المجلّدات وأماكن تخزين الملفات في أنظمة التشغيل الشبيهة بيونكس، حتى يكون هناك انسجام وتوافق بين مختلف التوزيعات والأنظمة، مما يسهّل على المستخدمين والمطورين فهم النظام والعمل عليه دون الحاجة لتعلّم تنظيم جديد في كل توزيع أو نظام مختلف.</a:t>
            </a:r>
          </a:p>
          <a:p>
            <a:pPr algn="r" rtl="1"/>
            <a:r>
              <a:rPr lang="ar-EG" dirty="0"/>
              <a:t>بمعنى آخر، الـ </a:t>
            </a:r>
            <a:r>
              <a:rPr lang="en-US" dirty="0"/>
              <a:t>FHS </a:t>
            </a:r>
            <a:r>
              <a:rPr lang="ar-EG" dirty="0"/>
              <a:t>يضع قواعد واضحة: مثلًا أين تُخزَّن ملفات النظام، ملفات المستخدمين، ملفات الإعدادات، الملفات المؤقتة وغيرها، حتى تكون جميع الأنظمة الشبيهة متشابهة في هيكلها الأساسي.</a:t>
            </a:r>
          </a:p>
        </p:txBody>
      </p:sp>
      <p:sp>
        <p:nvSpPr>
          <p:cNvPr id="4" name="Slide Number Placeholder 3">
            <a:extLst>
              <a:ext uri="{FF2B5EF4-FFF2-40B4-BE49-F238E27FC236}">
                <a16:creationId xmlns:a16="http://schemas.microsoft.com/office/drawing/2014/main" id="{1AA6B4E6-82C9-0E73-151E-A809B8FF07C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65882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402A0-F87A-B192-8DE0-4ADADCEE3E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B811D3-76C4-8367-F651-66A184FE03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391DA5-0F17-33E4-56CE-24E06C546664}"/>
              </a:ext>
            </a:extLst>
          </p:cNvPr>
          <p:cNvSpPr>
            <a:spLocks noGrp="1"/>
          </p:cNvSpPr>
          <p:nvPr>
            <p:ph type="body" idx="1"/>
          </p:nvPr>
        </p:nvSpPr>
        <p:spPr/>
        <p:txBody>
          <a:bodyPr/>
          <a:lstStyle/>
          <a:p>
            <a:pPr algn="r" rtl="1">
              <a:buNone/>
            </a:pPr>
            <a:r>
              <a:rPr lang="ar-EG" b="1" dirty="0"/>
              <a:t>يُحقق التناسق بين توزيعات لينكس المختلفة:</a:t>
            </a:r>
            <a:br>
              <a:rPr lang="ar-EG" dirty="0"/>
            </a:br>
            <a:r>
              <a:rPr lang="ar-EG" dirty="0"/>
              <a:t>بفضل هذا المعيار، تكون بنية الملفات والمجلّدات متشابهة في جميع توزيعات لينكس، فلا يضطر المستخدم لتعلّم ترتيب جديد في كل توزيعة.</a:t>
            </a:r>
          </a:p>
          <a:p>
            <a:pPr algn="r" rtl="1">
              <a:buNone/>
            </a:pPr>
            <a:r>
              <a:rPr lang="en-US" dirty="0"/>
              <a:t>✅ </a:t>
            </a:r>
            <a:r>
              <a:rPr lang="ar-EG" b="1" dirty="0"/>
              <a:t>يُوفّر قابلية التوقّع للمطوّرين ومديري الأنظمة:</a:t>
            </a:r>
            <a:br>
              <a:rPr lang="ar-EG" dirty="0"/>
            </a:br>
            <a:r>
              <a:rPr lang="ar-EG" dirty="0"/>
              <a:t>لأن أماكن الملفات المهمة معروفة ومحددة مسبقًا، يصبح من السهل على المطورين كتابة برامج تعمل على عدة توزيعات، كما يسهل على مديري الأنظمة إدارة النظام وإصلاح المشكلات بسرعة.</a:t>
            </a:r>
          </a:p>
          <a:p>
            <a:pPr algn="r" rtl="1">
              <a:buNone/>
            </a:pPr>
            <a:r>
              <a:rPr lang="en-US" dirty="0"/>
              <a:t>✅ </a:t>
            </a:r>
            <a:r>
              <a:rPr lang="ar-EG" b="1" dirty="0"/>
              <a:t>يُسهّل التوافق بين الأنظمة الشبيهة بيونكس:</a:t>
            </a:r>
            <a:br>
              <a:rPr lang="ar-EG" dirty="0"/>
            </a:br>
            <a:r>
              <a:rPr lang="ar-EG" dirty="0"/>
              <a:t>يجعل تبادل الملفات والتعامل مع برامج مصممة لأنظمة شبيهة بيونكس الأخرى أكثر سلاسة؛ لأن جميعها تتبع نفس الهيكل تقريبًا.</a:t>
            </a:r>
          </a:p>
          <a:p>
            <a:pPr algn="r" rtl="1"/>
            <a:r>
              <a:rPr lang="en-US" dirty="0"/>
              <a:t>✅ </a:t>
            </a:r>
            <a:r>
              <a:rPr lang="ar-EG" b="1" dirty="0"/>
              <a:t>يُوحّد أماكن تخزين الملفات والمجلّدات المهمة:</a:t>
            </a:r>
            <a:br>
              <a:rPr lang="ar-EG" dirty="0"/>
            </a:br>
            <a:r>
              <a:rPr lang="ar-EG" dirty="0"/>
              <a:t>مثل ملفات الإعدادات، ملفات النظام، الملفات المؤقتة… إلخ، بحيث يكون الوصول إليها دائمًا في نفس المكان المتوقّع مهما اختلفت التوزيعات.</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F0309C9-15E0-4AD5-48C8-9A31F35D808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40952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C24C7-1172-7B16-F90F-802F4CDA4B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92A059-88B4-54EB-C5B0-558F26350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15A3C2-338B-564E-2113-B3203EAD74A4}"/>
              </a:ext>
            </a:extLst>
          </p:cNvPr>
          <p:cNvSpPr>
            <a:spLocks noGrp="1"/>
          </p:cNvSpPr>
          <p:nvPr>
            <p:ph type="body" idx="1"/>
          </p:nvPr>
        </p:nvSpPr>
        <p:spPr/>
        <p:txBody>
          <a:bodyPr/>
          <a:lstStyle/>
          <a:p>
            <a:pPr algn="r" rtl="1">
              <a:buFont typeface="Arial" panose="020B0604020202020204" pitchFamily="34" charset="0"/>
              <a:buChar char="•"/>
            </a:pPr>
            <a:r>
              <a:rPr lang="ar-EG" dirty="0"/>
              <a:t>بالطبع! إليك شرح هذه الفقرة باللغة العربية بشكل مبسّط وواضح:</a:t>
            </a:r>
          </a:p>
          <a:p>
            <a:pPr algn="r" rtl="1">
              <a:buFont typeface="Arial" panose="020B0604020202020204" pitchFamily="34" charset="0"/>
              <a:buChar char="•"/>
            </a:pPr>
            <a:endParaRPr lang="ar-EG" dirty="0"/>
          </a:p>
          <a:p>
            <a:pPr algn="r" rtl="1">
              <a:buFont typeface="Arial" panose="020B0604020202020204" pitchFamily="34" charset="0"/>
              <a:buChar char="•"/>
            </a:pPr>
            <a:r>
              <a:rPr lang="en-US" dirty="0"/>
              <a:t>📁 </a:t>
            </a:r>
            <a:r>
              <a:rPr lang="ar-EG" dirty="0"/>
              <a:t>الدليل الجذري ( / )</a:t>
            </a:r>
          </a:p>
          <a:p>
            <a:pPr algn="r" rtl="1">
              <a:buFont typeface="Arial" panose="020B0604020202020204" pitchFamily="34" charset="0"/>
              <a:buChar char="•"/>
            </a:pPr>
            <a:r>
              <a:rPr lang="ar-EG" dirty="0"/>
              <a:t>هو أعلى مستوى في هيكل نظام الملفات في لينكس؛ أي هو الأصل الذي تتفرع منه جميع المجلدات والملفات الأخرى.</a:t>
            </a:r>
          </a:p>
          <a:p>
            <a:pPr algn="r" rtl="1">
              <a:buFont typeface="Arial" panose="020B0604020202020204" pitchFamily="34" charset="0"/>
              <a:buChar char="•"/>
            </a:pPr>
            <a:endParaRPr lang="ar-EG" dirty="0"/>
          </a:p>
          <a:p>
            <a:pPr algn="r" rtl="1">
              <a:buFont typeface="Arial" panose="020B0604020202020204" pitchFamily="34" charset="0"/>
              <a:buChar char="•"/>
            </a:pPr>
            <a:r>
              <a:rPr lang="en-US" dirty="0"/>
              <a:t>🔹 </a:t>
            </a:r>
            <a:r>
              <a:rPr lang="ar-EG" dirty="0"/>
              <a:t>يُمثَّل برمز الشرطة المائلة للأمام /.</a:t>
            </a:r>
          </a:p>
          <a:p>
            <a:pPr algn="r" rtl="1">
              <a:buFont typeface="Arial" panose="020B0604020202020204" pitchFamily="34" charset="0"/>
              <a:buChar char="•"/>
            </a:pPr>
            <a:r>
              <a:rPr lang="en-US" dirty="0"/>
              <a:t>🔹 </a:t>
            </a:r>
            <a:r>
              <a:rPr lang="ar-EG" dirty="0"/>
              <a:t>كل المجلّدات والملفات الأخرى تظهر بداخله (كأبناء لهذا الدليل)، حتى لو كانت محفوظة فعليًا على أجهزة تخزين مختلفة (مثل أقراص صلبة أو أقراص افتراضية).</a:t>
            </a:r>
          </a:p>
          <a:p>
            <a:pPr algn="r" rtl="1">
              <a:buFont typeface="Arial" panose="020B0604020202020204" pitchFamily="34" charset="0"/>
              <a:buChar char="•"/>
            </a:pPr>
            <a:r>
              <a:rPr lang="en-US" dirty="0"/>
              <a:t>🔹 </a:t>
            </a:r>
            <a:r>
              <a:rPr lang="ar-EG" dirty="0"/>
              <a:t>للمحافظة على استقرار وأمان النظام، يُسمح فقط للمستخدم الجذر (</a:t>
            </a:r>
            <a:r>
              <a:rPr lang="en-US" dirty="0"/>
              <a:t>root) </a:t>
            </a:r>
            <a:r>
              <a:rPr lang="ar-EG" dirty="0"/>
              <a:t>بالكتابة مباشرةً داخل هذا الدليل الجذري.</a:t>
            </a:r>
          </a:p>
          <a:p>
            <a:pPr algn="r" rtl="1">
              <a:buFont typeface="Arial" panose="020B0604020202020204" pitchFamily="34" charset="0"/>
              <a:buChar char="•"/>
            </a:pPr>
            <a:endParaRPr lang="ar-EG" dirty="0"/>
          </a:p>
          <a:p>
            <a:pPr algn="r" rtl="1">
              <a:buFont typeface="Arial" panose="020B0604020202020204" pitchFamily="34" charset="0"/>
              <a:buChar char="•"/>
            </a:pPr>
            <a:r>
              <a:rPr lang="ar-EG" dirty="0"/>
              <a:t>بمعنى آخر، يمكن اعتبار الدليل الجذري هو نقطة البداية التي ينطلق منها كل شيء في نظام لينكس.</a:t>
            </a:r>
            <a:endParaRPr lang="en-US" dirty="0"/>
          </a:p>
        </p:txBody>
      </p:sp>
      <p:sp>
        <p:nvSpPr>
          <p:cNvPr id="4" name="Slide Number Placeholder 3">
            <a:extLst>
              <a:ext uri="{FF2B5EF4-FFF2-40B4-BE49-F238E27FC236}">
                <a16:creationId xmlns:a16="http://schemas.microsoft.com/office/drawing/2014/main" id="{B2D8713C-64E6-38DB-25D6-45CEA156ABD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63680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8CC5C-A423-E828-59E6-DACFE8A54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C4581B-CFB1-6CC2-25AD-B4C1177B8F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E42E66-9389-3A21-7A28-C6AB28D0553D}"/>
              </a:ext>
            </a:extLst>
          </p:cNvPr>
          <p:cNvSpPr>
            <a:spLocks noGrp="1"/>
          </p:cNvSpPr>
          <p:nvPr>
            <p:ph type="body" idx="1"/>
          </p:nvPr>
        </p:nvSpPr>
        <p:spPr/>
        <p:txBody>
          <a:bodyPr/>
          <a:lstStyle/>
          <a:p>
            <a:pPr algn="r" rtl="1">
              <a:buNone/>
            </a:pPr>
            <a:r>
              <a:rPr lang="ar-EG" dirty="0"/>
              <a:t>بالطبع! إليك شرحًا باللغة العربية لمفهوم </a:t>
            </a:r>
            <a:r>
              <a:rPr lang="ar-EG" b="1" dirty="0"/>
              <a:t>دليل المستخدمين (/</a:t>
            </a:r>
            <a:r>
              <a:rPr lang="en-US" b="1" dirty="0"/>
              <a:t>home)</a:t>
            </a:r>
            <a:r>
              <a:rPr lang="en-US" dirty="0"/>
              <a:t> </a:t>
            </a:r>
            <a:r>
              <a:rPr lang="ar-EG" dirty="0"/>
              <a:t>في نظام لينكس:</a:t>
            </a:r>
          </a:p>
          <a:p>
            <a:pPr algn="r" rtl="1">
              <a:buFont typeface="Arial" panose="020B0604020202020204" pitchFamily="34" charset="0"/>
              <a:buChar char="•"/>
            </a:pPr>
            <a:r>
              <a:rPr lang="ar-EG" b="1" dirty="0"/>
              <a:t>دليل /</a:t>
            </a:r>
            <a:r>
              <a:rPr lang="en-US" b="1" dirty="0"/>
              <a:t>home</a:t>
            </a:r>
            <a:r>
              <a:rPr lang="en-US" dirty="0"/>
              <a:t> </a:t>
            </a:r>
            <a:r>
              <a:rPr lang="ar-EG" dirty="0"/>
              <a:t>هو المكان المخصص لتخزين المجلدات الشخصية لكل مستخدم على النظام.</a:t>
            </a:r>
          </a:p>
          <a:p>
            <a:pPr algn="r" rtl="1">
              <a:buFont typeface="Arial" panose="020B0604020202020204" pitchFamily="34" charset="0"/>
              <a:buChar char="•"/>
            </a:pPr>
            <a:r>
              <a:rPr lang="ar-EG" dirty="0"/>
              <a:t>يحتوي /</a:t>
            </a:r>
            <a:r>
              <a:rPr lang="en-US" dirty="0"/>
              <a:t>home </a:t>
            </a:r>
            <a:r>
              <a:rPr lang="ar-EG" dirty="0"/>
              <a:t>على مجلد فردي منفصل لكل مستخدم، حيث يتم تخزين ملفاته الشخصية، إعداداته، وبياناته الخاصة.</a:t>
            </a:r>
          </a:p>
          <a:p>
            <a:pPr algn="r" rtl="1">
              <a:buFont typeface="Arial" panose="020B0604020202020204" pitchFamily="34" charset="0"/>
              <a:buChar char="•"/>
            </a:pPr>
            <a:r>
              <a:rPr lang="ar-EG" dirty="0"/>
              <a:t>مثلاً، إذا كان هناك مستخدم اسمه "</a:t>
            </a:r>
            <a:r>
              <a:rPr lang="en-US" dirty="0" err="1"/>
              <a:t>ahmed</a:t>
            </a:r>
            <a:r>
              <a:rPr lang="en-US" dirty="0"/>
              <a:t>"، </a:t>
            </a:r>
            <a:r>
              <a:rPr lang="ar-EG" dirty="0"/>
              <a:t>فسيكون له مجلد خاص به داخل /</a:t>
            </a:r>
            <a:r>
              <a:rPr lang="en-US" dirty="0"/>
              <a:t>home </a:t>
            </a:r>
            <a:r>
              <a:rPr lang="ar-EG" dirty="0"/>
              <a:t>يسمى /</a:t>
            </a:r>
            <a:r>
              <a:rPr lang="en-US" dirty="0"/>
              <a:t>home/</a:t>
            </a:r>
            <a:r>
              <a:rPr lang="en-US" dirty="0" err="1"/>
              <a:t>ahmed</a:t>
            </a:r>
            <a:r>
              <a:rPr lang="en-US" dirty="0"/>
              <a:t>.</a:t>
            </a:r>
          </a:p>
          <a:p>
            <a:pPr algn="r" rtl="1">
              <a:buFont typeface="Arial" panose="020B0604020202020204" pitchFamily="34" charset="0"/>
              <a:buChar char="•"/>
            </a:pPr>
            <a:r>
              <a:rPr lang="ar-EG" dirty="0"/>
              <a:t>هذا التنظيم يسمح لكل مستخدم بالحصول على مساحة مستقلة وآمنة لإدارة ملفاته دون التأثير على ملفات المستخدمين الآخرين أو ملفات النظام.</a:t>
            </a:r>
          </a:p>
          <a:p>
            <a:pPr algn="r" rtl="1">
              <a:buFont typeface="Arial" panose="020B0604020202020204" pitchFamily="34" charset="0"/>
              <a:buChar char="•"/>
            </a:pPr>
            <a:r>
              <a:rPr lang="ar-EG" dirty="0"/>
              <a:t>عادةً، يكون لدى المستخدم صلاحيات قراءة وكتابة فقط على مجلده الخاص داخل /</a:t>
            </a:r>
            <a:r>
              <a:rPr lang="en-US" dirty="0"/>
              <a:t>home، </a:t>
            </a:r>
            <a:r>
              <a:rPr lang="ar-EG" dirty="0"/>
              <a:t>مما يعزز الخصوصية والأمان.</a:t>
            </a:r>
          </a:p>
          <a:p>
            <a:pPr algn="r" rtl="1">
              <a:buFont typeface="Arial" panose="020B0604020202020204" pitchFamily="34" charset="0"/>
              <a:buChar char="•"/>
            </a:pPr>
            <a:r>
              <a:rPr lang="ar-EG" dirty="0"/>
              <a:t>في حالة استخدام النظام من قبل عدة مستخدمين، يُعد /</a:t>
            </a:r>
            <a:r>
              <a:rPr lang="en-US" dirty="0"/>
              <a:t>home </a:t>
            </a:r>
            <a:r>
              <a:rPr lang="ar-EG" dirty="0"/>
              <a:t>دليلًا مهمًا للفصل بين بيانات المستخدمين المختلفة.</a:t>
            </a:r>
          </a:p>
          <a:p>
            <a:pPr algn="r" rtl="1"/>
            <a:r>
              <a:rPr lang="ar-EG" dirty="0"/>
              <a:t>بالتالي، دليل /</a:t>
            </a:r>
            <a:r>
              <a:rPr lang="en-US" dirty="0"/>
              <a:t>home </a:t>
            </a:r>
            <a:r>
              <a:rPr lang="ar-EG" dirty="0"/>
              <a:t>هو مساحة مخصصة لكل مستخدم لحفظ ملفاته الشخصية وإعداداته في نظام لينكس.</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42BB66B-4599-1191-4303-EB9758512DC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94804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A9336-8B62-AC32-40BF-4A81EE6C7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ED0E94-EE01-FBB4-3F95-BE5F17182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15A491-15A6-65EF-28B5-D41DB58AEF85}"/>
              </a:ext>
            </a:extLst>
          </p:cNvPr>
          <p:cNvSpPr>
            <a:spLocks noGrp="1"/>
          </p:cNvSpPr>
          <p:nvPr>
            <p:ph type="body" idx="1"/>
          </p:nvPr>
        </p:nvSpPr>
        <p:spPr/>
        <p:txBody>
          <a:bodyPr/>
          <a:lstStyle/>
          <a:p>
            <a:pPr algn="r" rtl="1">
              <a:buNone/>
            </a:pPr>
            <a:r>
              <a:rPr lang="ar-EG" dirty="0"/>
              <a:t>بالطبع! إليك شرحًا باللغة العربية لخصائص دليل المستخدمين </a:t>
            </a:r>
            <a:r>
              <a:rPr lang="ar-EG" b="1" dirty="0"/>
              <a:t>/</a:t>
            </a:r>
            <a:r>
              <a:rPr lang="en-US" b="1" dirty="0"/>
              <a:t>home</a:t>
            </a:r>
            <a:r>
              <a:rPr lang="en-US" dirty="0"/>
              <a:t> </a:t>
            </a:r>
            <a:r>
              <a:rPr lang="ar-EG" dirty="0"/>
              <a:t>في نظام لينكس، بناءً على النقاط التي ذكرتها:</a:t>
            </a:r>
          </a:p>
          <a:p>
            <a:pPr algn="r" rtl="1">
              <a:buFont typeface="Arial" panose="020B0604020202020204" pitchFamily="34" charset="0"/>
              <a:buChar char="•"/>
            </a:pPr>
            <a:r>
              <a:rPr lang="ar-EG" dirty="0"/>
              <a:t>يحتوي دليل </a:t>
            </a:r>
            <a:r>
              <a:rPr lang="ar-EG" b="1" dirty="0"/>
              <a:t>/</a:t>
            </a:r>
            <a:r>
              <a:rPr lang="en-US" b="1" dirty="0"/>
              <a:t>home</a:t>
            </a:r>
            <a:r>
              <a:rPr lang="en-US" dirty="0"/>
              <a:t> </a:t>
            </a:r>
            <a:r>
              <a:rPr lang="ar-EG" dirty="0"/>
              <a:t>على مجلد فرعي شخصي لكل مستخدم، مثلاً /</a:t>
            </a:r>
            <a:r>
              <a:rPr lang="en-US" dirty="0"/>
              <a:t>home/username، </a:t>
            </a:r>
            <a:r>
              <a:rPr lang="ar-EG" dirty="0"/>
              <a:t>حيث "</a:t>
            </a:r>
            <a:r>
              <a:rPr lang="en-US" dirty="0"/>
              <a:t>username" </a:t>
            </a:r>
            <a:r>
              <a:rPr lang="ar-EG" dirty="0"/>
              <a:t>هو اسم المستخدم.</a:t>
            </a:r>
          </a:p>
          <a:p>
            <a:pPr algn="r" rtl="1">
              <a:buFont typeface="Arial" panose="020B0604020202020204" pitchFamily="34" charset="0"/>
              <a:buChar char="•"/>
            </a:pPr>
            <a:r>
              <a:rPr lang="ar-EG" dirty="0"/>
              <a:t>مجلدات المستخدمين تكون خاصة بشكل افتراضي، ويتم تحديد أذونات صلاحيات (</a:t>
            </a:r>
            <a:r>
              <a:rPr lang="en-US" dirty="0"/>
              <a:t>Permissions) </a:t>
            </a:r>
            <a:r>
              <a:rPr lang="ar-EG" dirty="0"/>
              <a:t>مقيدة تمنع المستخدمين الآخرين من الوصول إلى ملفات بعضها البعض، مما يعزز الخصوصية.</a:t>
            </a:r>
          </a:p>
          <a:p>
            <a:pPr algn="r" rtl="1">
              <a:buFont typeface="Arial" panose="020B0604020202020204" pitchFamily="34" charset="0"/>
              <a:buChar char="•"/>
            </a:pPr>
            <a:r>
              <a:rPr lang="ar-EG" dirty="0"/>
              <a:t>يحتوي كل مجلد مستخدم على ملفات التكوين الخاصة به، والتي غالبًا ما تكون ملفات مخفية تبدأ بنقطة (مثل .</a:t>
            </a:r>
            <a:r>
              <a:rPr lang="en-US" dirty="0" err="1"/>
              <a:t>bashrc</a:t>
            </a:r>
            <a:r>
              <a:rPr lang="en-US" dirty="0"/>
              <a:t>، .profile)، </a:t>
            </a:r>
            <a:r>
              <a:rPr lang="ar-EG" dirty="0"/>
              <a:t>وهذه الملفات تدير إعدادات بيئة العمل الخاصة بالمستخدم.</a:t>
            </a:r>
          </a:p>
          <a:p>
            <a:pPr algn="r" rtl="1">
              <a:buFont typeface="Arial" panose="020B0604020202020204" pitchFamily="34" charset="0"/>
              <a:buChar char="•"/>
            </a:pPr>
            <a:r>
              <a:rPr lang="ar-EG" dirty="0"/>
              <a:t>في كثير من الحالات، يتم تركيب دليل </a:t>
            </a:r>
            <a:r>
              <a:rPr lang="ar-EG" b="1" dirty="0"/>
              <a:t>/</a:t>
            </a:r>
            <a:r>
              <a:rPr lang="en-US" b="1" dirty="0"/>
              <a:t>home</a:t>
            </a:r>
            <a:r>
              <a:rPr lang="en-US" dirty="0"/>
              <a:t> </a:t>
            </a:r>
            <a:r>
              <a:rPr lang="ar-EG" dirty="0"/>
              <a:t>على قسم منفصل (</a:t>
            </a:r>
            <a:r>
              <a:rPr lang="en-US" dirty="0"/>
              <a:t>Partition </a:t>
            </a:r>
            <a:r>
              <a:rPr lang="ar-EG" dirty="0"/>
              <a:t>مستقل) داخل القرص الصلب، وذلك لتسهيل عمليات النسخ الاحتياطي للنظام وترقيته أو إعادة تثبيته بدون فقدان ملفات المستخدمين.</a:t>
            </a:r>
          </a:p>
          <a:p>
            <a:pPr algn="r" rtl="1"/>
            <a:r>
              <a:rPr lang="ar-EG" dirty="0"/>
              <a:t>باختصار، دليل </a:t>
            </a:r>
            <a:r>
              <a:rPr lang="ar-EG" b="1" dirty="0"/>
              <a:t>/</a:t>
            </a:r>
            <a:r>
              <a:rPr lang="en-US" b="1" dirty="0"/>
              <a:t>home</a:t>
            </a:r>
            <a:r>
              <a:rPr lang="en-US" dirty="0"/>
              <a:t> </a:t>
            </a:r>
            <a:r>
              <a:rPr lang="ar-EG" dirty="0"/>
              <a:t>هو المساحة المخصصة لكل مستخدم لتخزين ملفاته الشخصية وإعداداته، مع ضمان الخصوصية والحفاظ على النظام بشكل منظم وسهل الإدارة.</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FE37AF4-CF66-2499-8739-D57953AAB77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1954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6AC0F-8FBD-2767-328A-FF18AC0B63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A9DB87-A95A-F9E6-2E55-F2C49A71D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089AFE-C46C-D378-EA14-8189CD001E70}"/>
              </a:ext>
            </a:extLst>
          </p:cNvPr>
          <p:cNvSpPr>
            <a:spLocks noGrp="1"/>
          </p:cNvSpPr>
          <p:nvPr>
            <p:ph type="body" idx="1"/>
          </p:nvPr>
        </p:nvSpPr>
        <p:spPr/>
        <p:txBody>
          <a:bodyPr/>
          <a:lstStyle/>
          <a:p>
            <a:pPr algn="r" rtl="1">
              <a:buNone/>
            </a:pPr>
            <a:r>
              <a:rPr lang="ar-EG" dirty="0"/>
              <a:t>بالطبع! إليك شرحًا باللغة العربية لمفهوم </a:t>
            </a:r>
            <a:r>
              <a:rPr lang="ar-EG" b="1" dirty="0"/>
              <a:t>الدلائل الأساسية للنظام (</a:t>
            </a:r>
            <a:r>
              <a:rPr lang="en-US" b="1" dirty="0"/>
              <a:t>Core System Directories)</a:t>
            </a:r>
            <a:r>
              <a:rPr lang="en-US" dirty="0"/>
              <a:t> </a:t>
            </a:r>
            <a:r>
              <a:rPr lang="ar-EG" dirty="0"/>
              <a:t>في نظام لينكس بناءً على ما ورد في سؤالك:</a:t>
            </a:r>
          </a:p>
          <a:p>
            <a:pPr algn="r" rtl="1">
              <a:buFont typeface="Arial" panose="020B0604020202020204" pitchFamily="34" charset="0"/>
              <a:buChar char="•"/>
            </a:pPr>
            <a:r>
              <a:rPr lang="ar-EG" b="1" dirty="0"/>
              <a:t>/</a:t>
            </a:r>
            <a:r>
              <a:rPr lang="en-US" b="1" dirty="0"/>
              <a:t>bin (binaries)</a:t>
            </a:r>
            <a:br>
              <a:rPr lang="en-US" dirty="0"/>
            </a:br>
            <a:r>
              <a:rPr lang="ar-EG" dirty="0"/>
              <a:t>يحتوي هذا الدليل على البرامج التنفيذية الأساسية (البرامج الثنائية) التي يحتاجها كل مستخدم في النظام لأداء الأوامر الأساسية.</a:t>
            </a:r>
            <a:br>
              <a:rPr lang="ar-EG" dirty="0"/>
            </a:br>
            <a:r>
              <a:rPr lang="ar-EG" dirty="0"/>
              <a:t>هذه الأوامر تكون متاحة لجميع المستخدمين وتعتبر أدوات مهمة لاستخدام النظام حتى في وضع الاسترداد.</a:t>
            </a:r>
          </a:p>
          <a:p>
            <a:pPr algn="r" rtl="1">
              <a:buFont typeface="Arial" panose="020B0604020202020204" pitchFamily="34" charset="0"/>
              <a:buChar char="•"/>
            </a:pPr>
            <a:r>
              <a:rPr lang="ar-EG" b="1" dirty="0"/>
              <a:t>/</a:t>
            </a:r>
            <a:r>
              <a:rPr lang="en-US" b="1" dirty="0" err="1"/>
              <a:t>sbin</a:t>
            </a:r>
            <a:r>
              <a:rPr lang="en-US" b="1" dirty="0"/>
              <a:t> (system binaries)</a:t>
            </a:r>
            <a:br>
              <a:rPr lang="en-US" dirty="0"/>
            </a:br>
            <a:r>
              <a:rPr lang="ar-EG" dirty="0"/>
              <a:t>يحتوي على البرامج التنفيذية الخاصة بإدارة النظام والتي يُستخدم أغلبها من قبل المستخدم الجذري (</a:t>
            </a:r>
            <a:r>
              <a:rPr lang="en-US" dirty="0"/>
              <a:t>root) </a:t>
            </a:r>
            <a:r>
              <a:rPr lang="ar-EG" dirty="0"/>
              <a:t>أو المشرف على النظام (</a:t>
            </a:r>
            <a:r>
              <a:rPr lang="en-US" dirty="0"/>
              <a:t>superuser).</a:t>
            </a:r>
            <a:br>
              <a:rPr lang="en-US" dirty="0"/>
            </a:br>
            <a:r>
              <a:rPr lang="ar-EG" dirty="0"/>
              <a:t>أدوات في هذا الدليل تساعد في صيانة النظام، مثل إعداد الشبكة، إدارة الأقراص، والتحكم في النظام.</a:t>
            </a:r>
          </a:p>
          <a:p>
            <a:pPr algn="r" rtl="1">
              <a:buFont typeface="Arial" panose="020B0604020202020204" pitchFamily="34" charset="0"/>
              <a:buChar char="•"/>
            </a:pPr>
            <a:r>
              <a:rPr lang="ar-EG" b="1" dirty="0"/>
              <a:t>/</a:t>
            </a:r>
            <a:r>
              <a:rPr lang="en-US" b="1" dirty="0"/>
              <a:t>lib (libraries)</a:t>
            </a:r>
            <a:br>
              <a:rPr lang="en-US" dirty="0"/>
            </a:br>
            <a:r>
              <a:rPr lang="ar-EG" dirty="0"/>
              <a:t>يحتوي على ملفات المكتبات المشتركة الأساسية، والتي هي ملفات دعم مهمة تعمل جنبًا إلى جنب مع البرامج التنفيذية الموجودة في /</a:t>
            </a:r>
            <a:r>
              <a:rPr lang="en-US" dirty="0"/>
              <a:t>bin </a:t>
            </a:r>
            <a:r>
              <a:rPr lang="ar-EG" dirty="0"/>
              <a:t>و /</a:t>
            </a:r>
            <a:r>
              <a:rPr lang="en-US" dirty="0" err="1"/>
              <a:t>sbin</a:t>
            </a:r>
            <a:r>
              <a:rPr lang="en-US" dirty="0"/>
              <a:t>.</a:t>
            </a:r>
            <a:br>
              <a:rPr lang="en-US" dirty="0"/>
            </a:br>
            <a:r>
              <a:rPr lang="ar-EG" dirty="0"/>
              <a:t>كما يحتوي على وحدات النواة (</a:t>
            </a:r>
            <a:r>
              <a:rPr lang="en-US" dirty="0"/>
              <a:t>kernel modules) </a:t>
            </a:r>
            <a:r>
              <a:rPr lang="ar-EG" dirty="0"/>
              <a:t>الضرورية لتشغيل النظام بشكل صحيح.</a:t>
            </a:r>
          </a:p>
          <a:p>
            <a:pPr algn="r" rtl="1"/>
            <a:r>
              <a:rPr lang="ar-EG" dirty="0"/>
              <a:t>بمعنى آخر، هذه الدلائل تُعتبر قلب نظام لينكس، لأنها تحتوي على الأدوات والمكتبات الضرورية لتشغيل النظام وإدارته، سواء من قبل المستخدم العادي أو المستخدم الجذري.</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77197A1-7C0C-6675-9AB5-E930F965466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42753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C277C-7C0E-491A-19A0-A796C6393A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6EF1E8-1735-1F38-8F2F-8DFC262587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CFE488-8BCC-31F8-6A84-934AFE15D423}"/>
              </a:ext>
            </a:extLst>
          </p:cNvPr>
          <p:cNvSpPr>
            <a:spLocks noGrp="1"/>
          </p:cNvSpPr>
          <p:nvPr>
            <p:ph type="body" idx="1"/>
          </p:nvPr>
        </p:nvSpPr>
        <p:spPr/>
        <p:txBody>
          <a:bodyPr/>
          <a:lstStyle/>
          <a:p>
            <a:pPr algn="r" rtl="1">
              <a:buNone/>
            </a:pPr>
            <a:endParaRPr lang="ar-EG" dirty="0"/>
          </a:p>
          <a:p>
            <a:pPr algn="r" rtl="1">
              <a:buFont typeface="Arial" panose="020B0604020202020204" pitchFamily="34" charset="0"/>
              <a:buChar char="•"/>
            </a:pPr>
            <a:r>
              <a:rPr lang="ar-EG" b="1" dirty="0"/>
              <a:t>دليل /</a:t>
            </a:r>
            <a:r>
              <a:rPr lang="en-US" b="1" dirty="0" err="1"/>
              <a:t>etc</a:t>
            </a:r>
            <a:r>
              <a:rPr lang="en-US" dirty="0"/>
              <a:t> </a:t>
            </a:r>
            <a:r>
              <a:rPr lang="ar-EG" dirty="0"/>
              <a:t>هو مكان تجميع ملفات التكوين الأساسية التي تؤثر على النظام بشكل كامل، أي إن الإعدادات الموجودة فيه تطبق على جميع المستخدمين والخدمات في النظام.</a:t>
            </a:r>
          </a:p>
          <a:p>
            <a:pPr algn="r" rtl="1">
              <a:buFont typeface="Arial" panose="020B0604020202020204" pitchFamily="34" charset="0"/>
              <a:buChar char="•"/>
            </a:pPr>
            <a:r>
              <a:rPr lang="ar-EG" dirty="0"/>
              <a:t>يحتوي /</a:t>
            </a:r>
            <a:r>
              <a:rPr lang="en-US" dirty="0" err="1"/>
              <a:t>etc</a:t>
            </a:r>
            <a:r>
              <a:rPr lang="en-US" dirty="0"/>
              <a:t> </a:t>
            </a:r>
            <a:r>
              <a:rPr lang="ar-EG" dirty="0"/>
              <a:t>على ملفات التكوين المهمة التي يتحكم من خلالها النظام في طريقة تشغيله وعمله.</a:t>
            </a:r>
          </a:p>
          <a:p>
            <a:pPr algn="r" rtl="1">
              <a:buFont typeface="Arial" panose="020B0604020202020204" pitchFamily="34" charset="0"/>
              <a:buChar char="•"/>
            </a:pPr>
            <a:r>
              <a:rPr lang="ar-EG" dirty="0"/>
              <a:t>من بين محتويات هذا الدليل:</a:t>
            </a:r>
          </a:p>
          <a:p>
            <a:pPr marL="742950" lvl="1" indent="-285750" algn="r" rtl="1">
              <a:buFont typeface="Arial" panose="020B0604020202020204" pitchFamily="34" charset="0"/>
              <a:buChar char="•"/>
            </a:pPr>
            <a:r>
              <a:rPr lang="ar-EG" b="1" dirty="0"/>
              <a:t>ملفات تكوين النظام الأساسية</a:t>
            </a:r>
            <a:r>
              <a:rPr lang="ar-EG" dirty="0"/>
              <a:t>، مثل إعدادات البرامج والخدمات.</a:t>
            </a:r>
          </a:p>
          <a:p>
            <a:pPr marL="742950" lvl="1" indent="-285750" algn="r" rtl="1">
              <a:buFont typeface="Arial" panose="020B0604020202020204" pitchFamily="34" charset="0"/>
              <a:buChar char="•"/>
            </a:pPr>
            <a:r>
              <a:rPr lang="ar-EG" b="1" dirty="0"/>
              <a:t>ملفات </a:t>
            </a:r>
            <a:r>
              <a:rPr lang="ar-EG" b="1" dirty="0" err="1"/>
              <a:t>سكربتات</a:t>
            </a:r>
            <a:r>
              <a:rPr lang="ar-EG" b="1" dirty="0"/>
              <a:t> بدء التشغيل والإيقاف (</a:t>
            </a:r>
            <a:r>
              <a:rPr lang="en-US" b="1" dirty="0"/>
              <a:t>startup and shutdown shell scripts)</a:t>
            </a:r>
            <a:r>
              <a:rPr lang="en-US" dirty="0"/>
              <a:t>، </a:t>
            </a:r>
            <a:r>
              <a:rPr lang="ar-EG" dirty="0"/>
              <a:t>التي تُستخدم عند تشغيل النظام أو إيقافه لضبط الخدمات المختلفة.</a:t>
            </a:r>
          </a:p>
          <a:p>
            <a:pPr marL="742950" lvl="1" indent="-285750" algn="r" rtl="1">
              <a:buFont typeface="Arial" panose="020B0604020202020204" pitchFamily="34" charset="0"/>
              <a:buChar char="•"/>
            </a:pPr>
            <a:r>
              <a:rPr lang="ar-EG" b="1" dirty="0"/>
              <a:t>ملفات معلومات المستخدمين والمجموعات</a:t>
            </a:r>
            <a:r>
              <a:rPr lang="ar-EG" dirty="0"/>
              <a:t>، مثل ملفات </a:t>
            </a:r>
            <a:r>
              <a:rPr lang="en-US" dirty="0"/>
              <a:t>passwd </a:t>
            </a:r>
            <a:r>
              <a:rPr lang="ar-EG" dirty="0"/>
              <a:t>و </a:t>
            </a:r>
            <a:r>
              <a:rPr lang="en-US" dirty="0"/>
              <a:t>group </a:t>
            </a:r>
            <a:r>
              <a:rPr lang="ar-EG" dirty="0"/>
              <a:t>التي تحتوي على بيانات حول المستخدمين والمجموعات على النظام.</a:t>
            </a:r>
          </a:p>
          <a:p>
            <a:pPr marL="742950" lvl="1" indent="-285750" algn="r" rtl="1">
              <a:buFont typeface="Arial" panose="020B0604020202020204" pitchFamily="34" charset="0"/>
              <a:buChar char="•"/>
            </a:pPr>
            <a:r>
              <a:rPr lang="ar-EG" b="1" dirty="0"/>
              <a:t>ملفات إعداد الشبكة</a:t>
            </a:r>
            <a:r>
              <a:rPr lang="ar-EG" dirty="0"/>
              <a:t>، لتكوين الشبكات مثل </a:t>
            </a:r>
            <a:r>
              <a:rPr lang="en-US" dirty="0"/>
              <a:t>IP </a:t>
            </a:r>
            <a:r>
              <a:rPr lang="ar-EG" dirty="0"/>
              <a:t>والعناوين وأوضاع الاتصال بالشبكة.</a:t>
            </a:r>
          </a:p>
          <a:p>
            <a:pPr algn="r" rtl="1"/>
            <a:r>
              <a:rPr lang="ar-EG" dirty="0"/>
              <a:t>باختصار، دليل </a:t>
            </a:r>
            <a:r>
              <a:rPr lang="ar-EG" b="1" dirty="0"/>
              <a:t>/</a:t>
            </a:r>
            <a:r>
              <a:rPr lang="en-US" b="1" dirty="0" err="1"/>
              <a:t>etc</a:t>
            </a:r>
            <a:r>
              <a:rPr lang="en-US" dirty="0"/>
              <a:t> </a:t>
            </a:r>
            <a:r>
              <a:rPr lang="ar-EG" dirty="0"/>
              <a:t>يحتوي على ملفات الضبط والتحكم التي تحدد كيف يعمل النظام وكيف يتم تشغيل خدماته، وهو دليل مهم جدًا لإدارة النظام وصيانته.</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4EA960A-E73E-48F2-41E3-82647A8EAFD0}"/>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16603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75066-92E1-666A-3887-445EA7D390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F1B386-119C-AA09-8019-35C2847A06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425FEF-A769-44F0-7479-92EE299362D0}"/>
              </a:ext>
            </a:extLst>
          </p:cNvPr>
          <p:cNvSpPr>
            <a:spLocks noGrp="1"/>
          </p:cNvSpPr>
          <p:nvPr>
            <p:ph type="body" idx="1"/>
          </p:nvPr>
        </p:nvSpPr>
        <p:spPr/>
        <p:txBody>
          <a:bodyPr/>
          <a:lstStyle/>
          <a:p>
            <a:pPr algn="r" rtl="1">
              <a:buNone/>
            </a:pPr>
            <a:r>
              <a:rPr lang="ar-EG" b="1" dirty="0"/>
              <a:t>دليل البيانات المتغيرة (/</a:t>
            </a:r>
            <a:r>
              <a:rPr lang="en-US" b="1" dirty="0"/>
              <a:t>var)</a:t>
            </a:r>
            <a:r>
              <a:rPr lang="en-US" dirty="0"/>
              <a:t> </a:t>
            </a:r>
            <a:r>
              <a:rPr lang="ar-EG" dirty="0"/>
              <a:t>في نظام لينكس بناءً على ما ورد في سؤالك:</a:t>
            </a:r>
          </a:p>
          <a:p>
            <a:pPr algn="r" rtl="1">
              <a:buFont typeface="Arial" panose="020B0604020202020204" pitchFamily="34" charset="0"/>
              <a:buChar char="•"/>
            </a:pPr>
            <a:r>
              <a:rPr lang="ar-EG" b="1" dirty="0"/>
              <a:t>دليل /</a:t>
            </a:r>
            <a:r>
              <a:rPr lang="en-US" b="1" dirty="0"/>
              <a:t>var</a:t>
            </a:r>
            <a:r>
              <a:rPr lang="en-US" dirty="0"/>
              <a:t> </a:t>
            </a:r>
            <a:r>
              <a:rPr lang="ar-EG" dirty="0"/>
              <a:t>يُستخدم لتخزين الملفات التي تتغير بشكل متكرر أثناء تشغيل النظام، بحيث يتم فصل البيانات الديناميكية عن الملفات الثابتة الخاصة بالنظام.</a:t>
            </a:r>
          </a:p>
          <a:p>
            <a:pPr algn="r" rtl="1">
              <a:buFont typeface="Arial" panose="020B0604020202020204" pitchFamily="34" charset="0"/>
              <a:buChar char="•"/>
            </a:pPr>
            <a:r>
              <a:rPr lang="ar-EG" dirty="0"/>
              <a:t>هذا الترتيب يساعد النظام في تنظيم البيانات ويجعل من السهل إدارة الملفات التي تتغير باستمرار بدون التأثير على ملفات النظام الأساسية.</a:t>
            </a:r>
          </a:p>
          <a:p>
            <a:pPr algn="r" rtl="1">
              <a:buNone/>
            </a:pPr>
            <a:r>
              <a:rPr lang="ar-EG" dirty="0"/>
              <a:t>محتويات هامة داخل دليل /</a:t>
            </a:r>
            <a:r>
              <a:rPr lang="en-US" dirty="0"/>
              <a:t>var:</a:t>
            </a:r>
          </a:p>
          <a:p>
            <a:pPr algn="r" rtl="1">
              <a:buFont typeface="Arial" panose="020B0604020202020204" pitchFamily="34" charset="0"/>
              <a:buChar char="•"/>
            </a:pPr>
            <a:r>
              <a:rPr lang="en-US" b="1" dirty="0"/>
              <a:t>/var/log</a:t>
            </a:r>
            <a:br>
              <a:rPr lang="en-US" dirty="0"/>
            </a:br>
            <a:r>
              <a:rPr lang="ar-EG" dirty="0"/>
              <a:t>يحتوي على ملفات السجلات الخاصة بالنظام والتطبيقات، مثل سجلات الأخطاء، وسجلات الدخول، وسجلات خدمات النظام المختلفة.</a:t>
            </a:r>
          </a:p>
          <a:p>
            <a:pPr algn="r" rtl="1">
              <a:buFont typeface="Arial" panose="020B0604020202020204" pitchFamily="34" charset="0"/>
              <a:buChar char="•"/>
            </a:pPr>
            <a:r>
              <a:rPr lang="ar-EG" b="1" dirty="0"/>
              <a:t>/</a:t>
            </a:r>
            <a:r>
              <a:rPr lang="en-US" b="1" dirty="0"/>
              <a:t>var/spool</a:t>
            </a:r>
            <a:br>
              <a:rPr lang="en-US" dirty="0"/>
            </a:br>
            <a:r>
              <a:rPr lang="ar-EG" dirty="0"/>
              <a:t>يحتوي على قوائم انتظار الطباعة (</a:t>
            </a:r>
            <a:r>
              <a:rPr lang="en-US" dirty="0"/>
              <a:t>Print queues)، </a:t>
            </a:r>
            <a:r>
              <a:rPr lang="ar-EG" dirty="0"/>
              <a:t>قوائم انتظار البريد الإلكتروني، وكذلك أي مهام أخرى تنتظر التنفيذ أو المعالجة.</a:t>
            </a:r>
          </a:p>
          <a:p>
            <a:pPr algn="r" rtl="1">
              <a:buFont typeface="Arial" panose="020B0604020202020204" pitchFamily="34" charset="0"/>
              <a:buChar char="•"/>
            </a:pPr>
            <a:r>
              <a:rPr lang="ar-EG" b="1" dirty="0"/>
              <a:t>/</a:t>
            </a:r>
            <a:r>
              <a:rPr lang="en-US" b="1" dirty="0"/>
              <a:t>var/lib</a:t>
            </a:r>
            <a:br>
              <a:rPr lang="en-US" dirty="0"/>
            </a:br>
            <a:r>
              <a:rPr lang="ar-EG" dirty="0"/>
              <a:t>يحتوي على الحالة المتغيرة للبرامج وقواعد البيانات التي تحتاج إلى حفظ معلوماتها بين تشغيل النظام وفصله، مثل قواعد بيانات الحزم.</a:t>
            </a:r>
          </a:p>
          <a:p>
            <a:pPr algn="r" rtl="1">
              <a:buFont typeface="Arial" panose="020B0604020202020204" pitchFamily="34" charset="0"/>
              <a:buChar char="•"/>
            </a:pPr>
            <a:r>
              <a:rPr lang="ar-EG" b="1" dirty="0"/>
              <a:t>/</a:t>
            </a:r>
            <a:r>
              <a:rPr lang="en-US" b="1" dirty="0"/>
              <a:t>var/www</a:t>
            </a:r>
            <a:br>
              <a:rPr lang="en-US" dirty="0"/>
            </a:br>
            <a:r>
              <a:rPr lang="ar-EG" dirty="0"/>
              <a:t>يحتوي على ملفات خادم الويب (مثل </a:t>
            </a:r>
            <a:r>
              <a:rPr lang="en-US" dirty="0"/>
              <a:t>Apache </a:t>
            </a:r>
            <a:r>
              <a:rPr lang="ar-EG" dirty="0"/>
              <a:t>أو </a:t>
            </a:r>
            <a:r>
              <a:rPr lang="en-US" dirty="0"/>
              <a:t>Nginx) </a:t>
            </a:r>
            <a:r>
              <a:rPr lang="ar-EG" dirty="0"/>
              <a:t>التي تتم خدمة صفحات الويب منها.</a:t>
            </a:r>
          </a:p>
          <a:p>
            <a:pPr algn="r" rtl="1">
              <a:buFont typeface="Arial" panose="020B0604020202020204" pitchFamily="34" charset="0"/>
              <a:buChar char="•"/>
            </a:pPr>
            <a:r>
              <a:rPr lang="ar-EG" b="1" dirty="0"/>
              <a:t>/</a:t>
            </a:r>
            <a:r>
              <a:rPr lang="en-US" b="1" dirty="0"/>
              <a:t>var/cache</a:t>
            </a:r>
            <a:br>
              <a:rPr lang="en-US" dirty="0"/>
            </a:br>
            <a:r>
              <a:rPr lang="ar-EG" dirty="0"/>
              <a:t>يحتوي على بيانات مؤقتة مخزّنة (</a:t>
            </a:r>
            <a:r>
              <a:rPr lang="en-US" dirty="0"/>
              <a:t>Cache) </a:t>
            </a:r>
            <a:r>
              <a:rPr lang="ar-EG" dirty="0"/>
              <a:t>من قبل التطبيقات لتسريع الوصول إليها بدلاً من استرجاعها من المصدر كل مرة.</a:t>
            </a:r>
          </a:p>
          <a:p>
            <a:pPr algn="r" rtl="1"/>
            <a:r>
              <a:rPr lang="ar-EG" dirty="0"/>
              <a:t>بالتالي، دليل </a:t>
            </a:r>
            <a:r>
              <a:rPr lang="ar-EG" b="1" dirty="0"/>
              <a:t>/</a:t>
            </a:r>
            <a:r>
              <a:rPr lang="en-US" b="1" dirty="0"/>
              <a:t>var</a:t>
            </a:r>
            <a:r>
              <a:rPr lang="en-US" dirty="0"/>
              <a:t> </a:t>
            </a:r>
            <a:r>
              <a:rPr lang="ar-EG" dirty="0"/>
              <a:t>يتمحور حول البيانات المتغيرة والديناميكية، ويعد مكانًا رئيسيًا لتخزين المعلومات التي تتبدل وتتجدد أثناء عمل النظام والخدمات المختلفة.</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03F8A8E-87A4-807B-FB19-DAB89D576D5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82289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C29FA-66A4-3181-2605-4ED2490C8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2D880-0FBC-5BC5-0D4D-EC9CF3828A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A43A1D-4068-746E-B0CE-F6114824D928}"/>
              </a:ext>
            </a:extLst>
          </p:cNvPr>
          <p:cNvSpPr>
            <a:spLocks noGrp="1"/>
          </p:cNvSpPr>
          <p:nvPr>
            <p:ph type="body" idx="1"/>
          </p:nvPr>
        </p:nvSpPr>
        <p:spPr/>
        <p:txBody>
          <a:bodyPr/>
          <a:lstStyle/>
          <a:p>
            <a:pPr algn="r" rtl="1">
              <a:buNone/>
            </a:pPr>
            <a:r>
              <a:rPr lang="ar-EG" dirty="0"/>
              <a:t>بالطبع! إليك شرحًا باللغة العربية لمفهوم </a:t>
            </a:r>
            <a:r>
              <a:rPr lang="ar-EG" b="1" dirty="0"/>
              <a:t>ملفات الأجهزة (/</a:t>
            </a:r>
            <a:r>
              <a:rPr lang="en-US" b="1" dirty="0"/>
              <a:t>dev)</a:t>
            </a:r>
            <a:r>
              <a:rPr lang="en-US" dirty="0"/>
              <a:t> </a:t>
            </a:r>
            <a:r>
              <a:rPr lang="ar-EG" dirty="0"/>
              <a:t>في نظام لينكس:</a:t>
            </a:r>
          </a:p>
          <a:p>
            <a:pPr algn="r" rtl="1">
              <a:buFont typeface="Arial" panose="020B0604020202020204" pitchFamily="34" charset="0"/>
              <a:buChar char="•"/>
            </a:pPr>
            <a:r>
              <a:rPr lang="ar-EG" b="1" dirty="0"/>
              <a:t>دليل /</a:t>
            </a:r>
            <a:r>
              <a:rPr lang="en-US" b="1" dirty="0"/>
              <a:t>dev</a:t>
            </a:r>
            <a:r>
              <a:rPr lang="en-US" dirty="0"/>
              <a:t> </a:t>
            </a:r>
            <a:r>
              <a:rPr lang="ar-EG" dirty="0"/>
              <a:t>يحتوي على ملفات خاصة تُسمى ملفات الأجهزة (</a:t>
            </a:r>
            <a:r>
              <a:rPr lang="en-US" dirty="0"/>
              <a:t>device files)، </a:t>
            </a:r>
            <a:r>
              <a:rPr lang="ar-EG" dirty="0"/>
              <a:t>وهي تمثل واجهات للتواصل مع الأجهزة الفيزيائية والافتراضية الموجودة في النظام.</a:t>
            </a:r>
          </a:p>
          <a:p>
            <a:pPr algn="r" rtl="1">
              <a:buFont typeface="Arial" panose="020B0604020202020204" pitchFamily="34" charset="0"/>
              <a:buChar char="•"/>
            </a:pPr>
            <a:r>
              <a:rPr lang="ar-EG" dirty="0"/>
              <a:t>هذه الملفات ليست ملفات عادية، بل تُستخدم كوسيط بين النظام والعتاد (</a:t>
            </a:r>
            <a:r>
              <a:rPr lang="en-US" dirty="0"/>
              <a:t>hardware)، </a:t>
            </a:r>
            <a:r>
              <a:rPr lang="ar-EG" dirty="0"/>
              <a:t>بحيث يمكن للبرامج التعامل مع الأجهزة من خلال قراءة وكتابة هذه الملفات.</a:t>
            </a:r>
          </a:p>
          <a:p>
            <a:pPr algn="r" rtl="1">
              <a:buFont typeface="Arial" panose="020B0604020202020204" pitchFamily="34" charset="0"/>
              <a:buChar char="•"/>
            </a:pPr>
            <a:r>
              <a:rPr lang="ar-EG" dirty="0"/>
              <a:t>على سبيل المثال:</a:t>
            </a:r>
          </a:p>
          <a:p>
            <a:pPr marL="742950" lvl="1" indent="-285750" algn="r" rtl="1">
              <a:buFont typeface="Arial" panose="020B0604020202020204" pitchFamily="34" charset="0"/>
              <a:buChar char="•"/>
            </a:pPr>
            <a:r>
              <a:rPr lang="ar-EG" b="1" dirty="0"/>
              <a:t>/</a:t>
            </a:r>
            <a:r>
              <a:rPr lang="en-US" b="1" dirty="0"/>
              <a:t>dev/</a:t>
            </a:r>
            <a:r>
              <a:rPr lang="en-US" b="1" dirty="0" err="1"/>
              <a:t>sda</a:t>
            </a:r>
            <a:r>
              <a:rPr lang="en-US" dirty="0"/>
              <a:t> </a:t>
            </a:r>
            <a:r>
              <a:rPr lang="ar-EG" dirty="0"/>
              <a:t>يمثل أول قرص صلب مادي (</a:t>
            </a:r>
            <a:r>
              <a:rPr lang="en-US" dirty="0"/>
              <a:t>Hard Drive) </a:t>
            </a:r>
            <a:r>
              <a:rPr lang="ar-EG" dirty="0"/>
              <a:t>في النظام.</a:t>
            </a:r>
          </a:p>
          <a:p>
            <a:pPr marL="742950" lvl="1" indent="-285750" algn="r" rtl="1">
              <a:buFont typeface="Arial" panose="020B0604020202020204" pitchFamily="34" charset="0"/>
              <a:buChar char="•"/>
            </a:pPr>
            <a:r>
              <a:rPr lang="ar-EG" dirty="0"/>
              <a:t>هناك تسميات أخرى مثل /</a:t>
            </a:r>
            <a:r>
              <a:rPr lang="en-US" dirty="0"/>
              <a:t>dev/</a:t>
            </a:r>
            <a:r>
              <a:rPr lang="en-US" dirty="0" err="1"/>
              <a:t>sdb</a:t>
            </a:r>
            <a:r>
              <a:rPr lang="en-US" dirty="0"/>
              <a:t> </a:t>
            </a:r>
            <a:r>
              <a:rPr lang="ar-EG" dirty="0"/>
              <a:t>لقرص صلب ثاني وهكذا حسب عدد الأجهزة المرتبطة.</a:t>
            </a:r>
          </a:p>
          <a:p>
            <a:pPr algn="r" rtl="1">
              <a:buFont typeface="Arial" panose="020B0604020202020204" pitchFamily="34" charset="0"/>
              <a:buChar char="•"/>
            </a:pPr>
            <a:r>
              <a:rPr lang="ar-EG" dirty="0"/>
              <a:t>ملفات الأجهزة تشمل أنواعًا مختلفة، مثل ملفات أجهزة التخزين، وأجهزة الإدخال، وأجهزة الصوت، وغيرها.</a:t>
            </a:r>
          </a:p>
          <a:p>
            <a:pPr algn="r" rtl="1">
              <a:buFont typeface="Arial" panose="020B0604020202020204" pitchFamily="34" charset="0"/>
              <a:buChar char="•"/>
            </a:pPr>
            <a:r>
              <a:rPr lang="ar-EG" dirty="0"/>
              <a:t>هناك أيضًا ملفات خاصة مثل </a:t>
            </a:r>
            <a:r>
              <a:rPr lang="ar-EG" b="1" dirty="0"/>
              <a:t>/</a:t>
            </a:r>
            <a:r>
              <a:rPr lang="en-US" b="1" dirty="0"/>
              <a:t>dev/null</a:t>
            </a:r>
            <a:r>
              <a:rPr lang="en-US" dirty="0"/>
              <a:t>، </a:t>
            </a:r>
            <a:r>
              <a:rPr lang="ar-EG" dirty="0"/>
              <a:t>والتي تُعتبر "ثقب أسود" لحذف البيانات؛ أي كل ما يُكتب فيها يُتجاهل ولا يُخزن أو يعاد.</a:t>
            </a:r>
          </a:p>
          <a:p>
            <a:pPr algn="r" rtl="1"/>
            <a:r>
              <a:rPr lang="ar-EG" dirty="0"/>
              <a:t>بالتالي، دليل </a:t>
            </a:r>
            <a:r>
              <a:rPr lang="ar-EG" b="1" dirty="0"/>
              <a:t>/</a:t>
            </a:r>
            <a:r>
              <a:rPr lang="en-US" b="1" dirty="0"/>
              <a:t>dev</a:t>
            </a:r>
            <a:r>
              <a:rPr lang="en-US" dirty="0"/>
              <a:t> </a:t>
            </a:r>
            <a:r>
              <a:rPr lang="ar-EG" dirty="0"/>
              <a:t>هو الحلقة التي تسمح لنظام لينكس بالوصول والتحكم في جميع الأجهزة عبر ملفات تمثلها بشكل معياري وموحد.</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72C5DB5-34A5-9096-9202-331FE8F60E0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383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B0EF5-23D5-A893-AC16-DB3150924B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605642-C884-B263-3503-7DFDE11C73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951B98-65C6-9B84-EE6A-1275F3254768}"/>
              </a:ext>
            </a:extLst>
          </p:cNvPr>
          <p:cNvSpPr>
            <a:spLocks noGrp="1"/>
          </p:cNvSpPr>
          <p:nvPr>
            <p:ph type="body" idx="1"/>
          </p:nvPr>
        </p:nvSpPr>
        <p:spPr/>
        <p:txBody>
          <a:bodyPr/>
          <a:lstStyle/>
          <a:p>
            <a:pPr algn="r" rtl="1">
              <a:buNone/>
            </a:pPr>
            <a:r>
              <a:rPr lang="ar-EG" b="1" dirty="0"/>
              <a:t>مجلد /</a:t>
            </a:r>
            <a:r>
              <a:rPr lang="en-US" b="1" dirty="0" err="1"/>
              <a:t>usr</a:t>
            </a:r>
            <a:br>
              <a:rPr lang="en-US" dirty="0"/>
            </a:br>
            <a:r>
              <a:rPr lang="ar-EG" dirty="0"/>
              <a:t>يُعد أحد أهم المجلدات في هيكل نظام الملفات في لينكس، واسمه اختصارًا لـ </a:t>
            </a:r>
            <a:r>
              <a:rPr lang="en-US" b="1" dirty="0"/>
              <a:t>Unix System Resources</a:t>
            </a:r>
            <a:r>
              <a:rPr lang="en-US" dirty="0"/>
              <a:t>. </a:t>
            </a:r>
            <a:r>
              <a:rPr lang="ar-EG" dirty="0"/>
              <a:t>وظيفته الرئيسية هي تخزين ملفات ومكتبات البرامج والتطبيقات التي يُستخدمها جميع المستخدمين (وليس فقط </a:t>
            </a:r>
            <a:r>
              <a:rPr lang="en-US" dirty="0"/>
              <a:t>root).</a:t>
            </a:r>
          </a:p>
          <a:p>
            <a:pPr algn="r" rtl="1">
              <a:buNone/>
            </a:pPr>
            <a:r>
              <a:rPr lang="en-US" dirty="0"/>
              <a:t>🔹 </a:t>
            </a:r>
            <a:r>
              <a:rPr lang="ar-EG" dirty="0"/>
              <a:t>يحتوي على البرامج والتطبيقات المثبتة للنظام بشكل عام.</a:t>
            </a:r>
            <a:br>
              <a:rPr lang="ar-EG" dirty="0"/>
            </a:br>
            <a:r>
              <a:rPr lang="en-US" dirty="0"/>
              <a:t>🔹 </a:t>
            </a:r>
            <a:r>
              <a:rPr lang="ar-EG" dirty="0"/>
              <a:t>يشمل مكتبات، ملفات مساعدة (</a:t>
            </a:r>
            <a:r>
              <a:rPr lang="en-US" dirty="0"/>
              <a:t>documentation)، </a:t>
            </a:r>
            <a:r>
              <a:rPr lang="ar-EG" dirty="0"/>
              <a:t>وأيقونات متعلقة بهذه البرامج.</a:t>
            </a:r>
            <a:br>
              <a:rPr lang="ar-EG" dirty="0"/>
            </a:br>
            <a:r>
              <a:rPr lang="en-US" dirty="0"/>
              <a:t>🔹 </a:t>
            </a:r>
            <a:r>
              <a:rPr lang="ar-EG" dirty="0"/>
              <a:t>يُستخدم لتجميع الملفات التي لا تُعد ضرورية لتشغيل النظام في وضع الإنقاذ أو الإقلاع الأساسي (أي ليست حيوية مثل ملفات /</a:t>
            </a:r>
            <a:r>
              <a:rPr lang="en-US" dirty="0"/>
              <a:t>bin </a:t>
            </a:r>
            <a:r>
              <a:rPr lang="ar-EG" dirty="0"/>
              <a:t>أو /</a:t>
            </a:r>
            <a:r>
              <a:rPr lang="en-US" dirty="0" err="1"/>
              <a:t>sbin</a:t>
            </a:r>
            <a:r>
              <a:rPr lang="en-US" dirty="0"/>
              <a:t>).</a:t>
            </a:r>
          </a:p>
          <a:p>
            <a:pPr algn="r" rtl="1">
              <a:buNone/>
            </a:pPr>
            <a:r>
              <a:rPr lang="ar-EG" dirty="0"/>
              <a:t>ومن أبرز المجلدات الفرعية داخله:</a:t>
            </a:r>
          </a:p>
          <a:p>
            <a:pPr algn="r" rtl="1">
              <a:buFont typeface="Arial" panose="020B0604020202020204" pitchFamily="34" charset="0"/>
              <a:buChar char="•"/>
            </a:pPr>
            <a:r>
              <a:rPr lang="ar-EG" b="1" dirty="0"/>
              <a:t>/</a:t>
            </a:r>
            <a:r>
              <a:rPr lang="en-US" b="1" dirty="0" err="1"/>
              <a:t>usr</a:t>
            </a:r>
            <a:r>
              <a:rPr lang="en-US" b="1" dirty="0"/>
              <a:t>/bin:</a:t>
            </a:r>
            <a:r>
              <a:rPr lang="en-US" dirty="0"/>
              <a:t> </a:t>
            </a:r>
            <a:r>
              <a:rPr lang="ar-EG" dirty="0"/>
              <a:t>يحتوي على معظم أوامر المستخدمين العادية.</a:t>
            </a:r>
          </a:p>
          <a:p>
            <a:pPr algn="r" rtl="1">
              <a:buFont typeface="Arial" panose="020B0604020202020204" pitchFamily="34" charset="0"/>
              <a:buChar char="•"/>
            </a:pPr>
            <a:r>
              <a:rPr lang="ar-EG" b="1" dirty="0"/>
              <a:t>/</a:t>
            </a:r>
            <a:r>
              <a:rPr lang="en-US" b="1" dirty="0" err="1"/>
              <a:t>usr</a:t>
            </a:r>
            <a:r>
              <a:rPr lang="en-US" b="1" dirty="0"/>
              <a:t>/</a:t>
            </a:r>
            <a:r>
              <a:rPr lang="en-US" b="1" dirty="0" err="1"/>
              <a:t>sbin</a:t>
            </a:r>
            <a:r>
              <a:rPr lang="en-US" b="1" dirty="0"/>
              <a:t>:</a:t>
            </a:r>
            <a:r>
              <a:rPr lang="en-US" dirty="0"/>
              <a:t> </a:t>
            </a:r>
            <a:r>
              <a:rPr lang="ar-EG" dirty="0"/>
              <a:t>يحتوي على أوامر إدارة النظام التي يستخدمها عادةً </a:t>
            </a:r>
            <a:r>
              <a:rPr lang="en-US" dirty="0"/>
              <a:t>root.</a:t>
            </a:r>
          </a:p>
          <a:p>
            <a:pPr algn="r" rtl="1">
              <a:buFont typeface="Arial" panose="020B0604020202020204" pitchFamily="34" charset="0"/>
              <a:buChar char="•"/>
            </a:pPr>
            <a:r>
              <a:rPr lang="en-US" b="1" dirty="0"/>
              <a:t>/</a:t>
            </a:r>
            <a:r>
              <a:rPr lang="en-US" b="1" dirty="0" err="1"/>
              <a:t>usr</a:t>
            </a:r>
            <a:r>
              <a:rPr lang="en-US" b="1" dirty="0"/>
              <a:t>/lib:</a:t>
            </a:r>
            <a:r>
              <a:rPr lang="en-US" dirty="0"/>
              <a:t> </a:t>
            </a:r>
            <a:r>
              <a:rPr lang="ar-EG" dirty="0"/>
              <a:t>مكتبات ضرورية لتشغيل البرامج الموجودة في /</a:t>
            </a:r>
            <a:r>
              <a:rPr lang="en-US" dirty="0" err="1"/>
              <a:t>usr</a:t>
            </a:r>
            <a:r>
              <a:rPr lang="en-US" dirty="0"/>
              <a:t>/bin </a:t>
            </a:r>
            <a:r>
              <a:rPr lang="ar-EG" dirty="0"/>
              <a:t>و /</a:t>
            </a:r>
            <a:r>
              <a:rPr lang="en-US" dirty="0" err="1"/>
              <a:t>usr</a:t>
            </a:r>
            <a:r>
              <a:rPr lang="en-US" dirty="0"/>
              <a:t>/</a:t>
            </a:r>
            <a:r>
              <a:rPr lang="en-US" dirty="0" err="1"/>
              <a:t>sbin</a:t>
            </a:r>
            <a:r>
              <a:rPr lang="en-US" dirty="0"/>
              <a:t>.</a:t>
            </a:r>
          </a:p>
          <a:p>
            <a:pPr algn="r" rtl="1">
              <a:buFont typeface="Arial" panose="020B0604020202020204" pitchFamily="34" charset="0"/>
              <a:buChar char="•"/>
            </a:pPr>
            <a:r>
              <a:rPr lang="en-US" b="1" dirty="0"/>
              <a:t>/</a:t>
            </a:r>
            <a:r>
              <a:rPr lang="en-US" b="1" dirty="0" err="1"/>
              <a:t>usr</a:t>
            </a:r>
            <a:r>
              <a:rPr lang="en-US" b="1" dirty="0"/>
              <a:t>/share:</a:t>
            </a:r>
            <a:r>
              <a:rPr lang="en-US" dirty="0"/>
              <a:t> </a:t>
            </a:r>
            <a:r>
              <a:rPr lang="ar-EG" dirty="0"/>
              <a:t>ملفات لا تعتمد على معمارية الجهاز، مثل الوثائق، الصفحات اليدوية (</a:t>
            </a:r>
            <a:r>
              <a:rPr lang="en-US" dirty="0"/>
              <a:t>man pages)، </a:t>
            </a:r>
            <a:r>
              <a:rPr lang="ar-EG" dirty="0"/>
              <a:t>والملفات النصية.</a:t>
            </a:r>
          </a:p>
          <a:p>
            <a:pPr algn="r" rtl="1"/>
            <a:r>
              <a:rPr lang="ar-EG" dirty="0"/>
              <a:t>باختصار: مجلد </a:t>
            </a:r>
            <a:r>
              <a:rPr lang="ar-EG" b="1" dirty="0"/>
              <a:t>/</a:t>
            </a:r>
            <a:r>
              <a:rPr lang="en-US" b="1" dirty="0" err="1"/>
              <a:t>usr</a:t>
            </a:r>
            <a:r>
              <a:rPr lang="en-US" dirty="0"/>
              <a:t> </a:t>
            </a:r>
            <a:r>
              <a:rPr lang="ar-EG" dirty="0"/>
              <a:t>يجمع كل الموارد والبرامج المشتركة التي تُستخدم في النظام، وغالبًا يكون أكبر مجلد في النظام بعد فترة من الاستخدام لأنه يحتوي على معظم البرمجيات المثبتة.</a:t>
            </a:r>
            <a:endParaRPr lang="en-US" dirty="0"/>
          </a:p>
          <a:p>
            <a:pPr algn="r" rtl="1"/>
            <a:r>
              <a:rPr lang="en-US" b="1" dirty="0"/>
              <a:t>/</a:t>
            </a:r>
            <a:r>
              <a:rPr lang="en-US" b="1" dirty="0" err="1"/>
              <a:t>usr</a:t>
            </a:r>
            <a:r>
              <a:rPr lang="en-US" b="1" dirty="0"/>
              <a:t>/local</a:t>
            </a:r>
            <a:br>
              <a:rPr lang="en-US" dirty="0"/>
            </a:br>
            <a:r>
              <a:rPr lang="ar-EG" dirty="0"/>
              <a:t>هذا الدليل مخصص لتثبيت البرامج التي يضيفها مدير النظام (</a:t>
            </a:r>
            <a:r>
              <a:rPr lang="en-US" dirty="0"/>
              <a:t>System Administrator) </a:t>
            </a:r>
            <a:r>
              <a:rPr lang="ar-EG" dirty="0"/>
              <a:t>محليًا، خارج النظام الأساسي، بحيث يمكن إدارة البرامج المحليّة بشكل مستقل عن البرامج المثبتة بواسطة النظام.</a:t>
            </a:r>
          </a:p>
        </p:txBody>
      </p:sp>
      <p:sp>
        <p:nvSpPr>
          <p:cNvPr id="4" name="Slide Number Placeholder 3">
            <a:extLst>
              <a:ext uri="{FF2B5EF4-FFF2-40B4-BE49-F238E27FC236}">
                <a16:creationId xmlns:a16="http://schemas.microsoft.com/office/drawing/2014/main" id="{44FBEFAA-0E6D-069F-5151-19CAB7D24028}"/>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333018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BE109-0503-3071-8478-B91B65F39B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7943A0-9220-FFB8-4303-DDF99F42F4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0340F-A252-F7D2-D73E-09262E307C12}"/>
              </a:ext>
            </a:extLst>
          </p:cNvPr>
          <p:cNvSpPr>
            <a:spLocks noGrp="1"/>
          </p:cNvSpPr>
          <p:nvPr>
            <p:ph type="body" idx="1"/>
          </p:nvPr>
        </p:nvSpPr>
        <p:spPr/>
        <p:txBody>
          <a:bodyPr/>
          <a:lstStyle/>
          <a:p>
            <a:pPr algn="r" rtl="1">
              <a:buNone/>
            </a:pPr>
            <a:r>
              <a:rPr lang="ar-EG" b="1" dirty="0"/>
              <a:t>مجلدات افتراضية خاصة (</a:t>
            </a:r>
            <a:r>
              <a:rPr lang="en-US" b="1" dirty="0"/>
              <a:t>Special Virtual Directories):</a:t>
            </a:r>
            <a:br>
              <a:rPr lang="en-US" dirty="0"/>
            </a:br>
            <a:r>
              <a:rPr lang="ar-EG" dirty="0"/>
              <a:t>هي مجلدات مميزة في نظام لينكس لا تحتوي على ملفات حقيقية مخزنة على القرص، بل تُنشأ ملفاتها بشكل ديناميكي عند الحاجة لتوفير معلومات مباشرة من النظام والنواة. ومن أهمها:</a:t>
            </a:r>
          </a:p>
          <a:p>
            <a:pPr algn="r" rtl="1">
              <a:buNone/>
            </a:pPr>
            <a:r>
              <a:rPr lang="en-US" dirty="0"/>
              <a:t>🔹 </a:t>
            </a:r>
            <a:r>
              <a:rPr lang="en-US" b="1" dirty="0"/>
              <a:t>/proc:</a:t>
            </a:r>
            <a:br>
              <a:rPr lang="en-US" dirty="0"/>
            </a:br>
            <a:r>
              <a:rPr lang="ar-EG" dirty="0"/>
              <a:t>نظام ملفات افتراضي يعرض معلومات حول العمليات الجارية (</a:t>
            </a:r>
            <a:r>
              <a:rPr lang="en-US" dirty="0"/>
              <a:t>processes) </a:t>
            </a:r>
            <a:r>
              <a:rPr lang="ar-EG" dirty="0"/>
              <a:t>والنواة (</a:t>
            </a:r>
            <a:r>
              <a:rPr lang="en-US" dirty="0"/>
              <a:t>kernel) </a:t>
            </a:r>
            <a:r>
              <a:rPr lang="ar-EG" dirty="0"/>
              <a:t>على شكل ملفات نصية. يمكن من خلاله مثلًا معرفة استخدام المعالج، حالة الذاكرة، أو تفاصيل العمليات المفتوحة حاليًا.</a:t>
            </a:r>
          </a:p>
          <a:p>
            <a:pPr algn="r" rtl="1">
              <a:buNone/>
            </a:pPr>
            <a:r>
              <a:rPr lang="en-US" dirty="0"/>
              <a:t>🔹 </a:t>
            </a:r>
            <a:r>
              <a:rPr lang="en-US" b="1" dirty="0"/>
              <a:t>/sys:</a:t>
            </a:r>
            <a:br>
              <a:rPr lang="en-US" dirty="0"/>
            </a:br>
            <a:r>
              <a:rPr lang="ar-EG" dirty="0"/>
              <a:t>يحتوي على معلومات حول الأجهزة الموصولة بالنظام (</a:t>
            </a:r>
            <a:r>
              <a:rPr lang="en-US" dirty="0"/>
              <a:t>hardware)، </a:t>
            </a:r>
            <a:r>
              <a:rPr lang="ar-EG" dirty="0"/>
              <a:t>التعريفات (</a:t>
            </a:r>
            <a:r>
              <a:rPr lang="en-US" dirty="0"/>
              <a:t>drivers)، </a:t>
            </a:r>
            <a:r>
              <a:rPr lang="ar-EG" dirty="0"/>
              <a:t>وخصائص النواة. يتميز بأنه يُقدّم عرضًا أكثر تنظيمًا وهيكلية مقارنةً مع /</a:t>
            </a:r>
            <a:r>
              <a:rPr lang="en-US" dirty="0"/>
              <a:t>proc، </a:t>
            </a:r>
            <a:r>
              <a:rPr lang="ar-EG" dirty="0"/>
              <a:t>مما يسهل فهم وترتيب بيانات النواة والأجهزة.</a:t>
            </a:r>
          </a:p>
          <a:p>
            <a:pPr algn="r" rtl="1"/>
            <a:r>
              <a:rPr lang="ar-EG" dirty="0"/>
              <a:t>باختصار، هذان المجلدان هما جسر تواصل مباشر بين المستخدم/البرامج وبين قلب النظام (النواة)، حيث يتيحان قراءة معلومات النظام بشكل مباشر دون الحاجة لأدوات خاصة.</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F8EE39F-DFA1-91DD-AE9B-DEB4020BB5BD}"/>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469894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9E10E-9B47-8D57-A2A6-DDA1509907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0C653-7A4E-3F26-CABC-DFADC23790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AEC904-E568-88D6-1AD9-C3FA0DF897A8}"/>
              </a:ext>
            </a:extLst>
          </p:cNvPr>
          <p:cNvSpPr>
            <a:spLocks noGrp="1"/>
          </p:cNvSpPr>
          <p:nvPr>
            <p:ph type="body" idx="1"/>
          </p:nvPr>
        </p:nvSpPr>
        <p:spPr/>
        <p:txBody>
          <a:bodyPr/>
          <a:lstStyle/>
          <a:p>
            <a:pPr algn="r" rtl="1">
              <a:buNone/>
            </a:pPr>
            <a:r>
              <a:rPr lang="ar-EG" dirty="0"/>
              <a:t>بالطبع! إليك الشرح بالعربية بشكل مبسّط وواضح:</a:t>
            </a:r>
          </a:p>
          <a:p>
            <a:pPr algn="r" rtl="1">
              <a:buNone/>
            </a:pPr>
            <a:r>
              <a:rPr lang="en-US" dirty="0"/>
              <a:t>📂 </a:t>
            </a:r>
            <a:r>
              <a:rPr lang="ar-EG" b="1" dirty="0"/>
              <a:t>مجلدات مهمة أخرى في نظام لينكس:</a:t>
            </a:r>
            <a:endParaRPr lang="ar-EG" dirty="0"/>
          </a:p>
          <a:p>
            <a:pPr algn="r" rtl="1">
              <a:buNone/>
            </a:pPr>
            <a:r>
              <a:rPr lang="en-US" dirty="0"/>
              <a:t>🔹 </a:t>
            </a:r>
            <a:r>
              <a:rPr lang="en-US" b="1" dirty="0"/>
              <a:t>/boot:</a:t>
            </a:r>
            <a:br>
              <a:rPr lang="en-US" dirty="0"/>
            </a:br>
            <a:r>
              <a:rPr lang="ar-EG" dirty="0"/>
              <a:t>يحتوي على الملفات الضرورية لإقلاع النظام، مثل ملفات محمل الإقلاع (</a:t>
            </a:r>
            <a:r>
              <a:rPr lang="en-US" dirty="0"/>
              <a:t>boot loader) </a:t>
            </a:r>
            <a:r>
              <a:rPr lang="ar-EG" dirty="0"/>
              <a:t>وصور النواة (</a:t>
            </a:r>
            <a:r>
              <a:rPr lang="en-US" dirty="0"/>
              <a:t>kernel images). </a:t>
            </a:r>
            <a:r>
              <a:rPr lang="ar-EG" dirty="0"/>
              <a:t>هذه الملفات مهمة جدًا لبدء تشغيل النظام.</a:t>
            </a:r>
          </a:p>
          <a:p>
            <a:pPr algn="r" rtl="1">
              <a:buNone/>
            </a:pPr>
            <a:r>
              <a:rPr lang="en-US" dirty="0"/>
              <a:t>🔹 </a:t>
            </a:r>
            <a:r>
              <a:rPr lang="en-US" b="1" dirty="0"/>
              <a:t>/media </a:t>
            </a:r>
            <a:r>
              <a:rPr lang="ar-EG" b="1" dirty="0"/>
              <a:t>و /</a:t>
            </a:r>
            <a:r>
              <a:rPr lang="en-US" b="1" dirty="0" err="1"/>
              <a:t>mnt</a:t>
            </a:r>
            <a:r>
              <a:rPr lang="en-US" b="1" dirty="0"/>
              <a:t>:</a:t>
            </a:r>
            <a:br>
              <a:rPr lang="en-US" dirty="0"/>
            </a:br>
            <a:r>
              <a:rPr lang="ar-EG" dirty="0"/>
              <a:t>تُستخدم كنقاط تركيب (</a:t>
            </a:r>
            <a:r>
              <a:rPr lang="en-US" dirty="0"/>
              <a:t>mount points) </a:t>
            </a:r>
            <a:r>
              <a:rPr lang="ar-EG" dirty="0"/>
              <a:t>لتوصيل وسائط التخزين القابلة للإزالة مثل الأقراص المدمجة (</a:t>
            </a:r>
            <a:r>
              <a:rPr lang="en-US" dirty="0"/>
              <a:t>CD/DVD) </a:t>
            </a:r>
            <a:r>
              <a:rPr lang="ar-EG" dirty="0"/>
              <a:t>أو الفلاشات، وأيضًا لتوصيل أنظمة ملفات مؤقتة عند الحاجة.</a:t>
            </a:r>
          </a:p>
          <a:p>
            <a:pPr algn="r" rtl="1">
              <a:buNone/>
            </a:pPr>
            <a:r>
              <a:rPr lang="en-US" dirty="0"/>
              <a:t>🔹 </a:t>
            </a:r>
            <a:r>
              <a:rPr lang="en-US" b="1" dirty="0"/>
              <a:t>/opt:</a:t>
            </a:r>
            <a:br>
              <a:rPr lang="en-US" dirty="0"/>
            </a:br>
            <a:r>
              <a:rPr lang="ar-EG" dirty="0"/>
              <a:t>يُخصص لتثبيت البرامج الاختيارية أو الإضافية التي لا تأتي بشكل افتراضي مع النظام، مثل بعض التطبيقات التجارية أو الحزم الكبيرة الخاصة بمطورين محددين.</a:t>
            </a:r>
          </a:p>
          <a:p>
            <a:pPr algn="r" rtl="1">
              <a:buNone/>
            </a:pPr>
            <a:r>
              <a:rPr lang="en-US" dirty="0"/>
              <a:t>🔹 </a:t>
            </a:r>
            <a:r>
              <a:rPr lang="en-US" b="1" dirty="0"/>
              <a:t>/</a:t>
            </a:r>
            <a:r>
              <a:rPr lang="en-US" b="1" dirty="0" err="1"/>
              <a:t>srv</a:t>
            </a:r>
            <a:r>
              <a:rPr lang="en-US" b="1" dirty="0"/>
              <a:t>:</a:t>
            </a:r>
            <a:br>
              <a:rPr lang="en-US" dirty="0"/>
            </a:br>
            <a:r>
              <a:rPr lang="ar-EG" dirty="0"/>
              <a:t>يحتوي على البيانات الخاصة بالخدمات التي يقدّمها النظام للمستخدمين أو الشبكة، مثل بيانات مواقع الويب التي يديرها السيرفر أو ملفات </a:t>
            </a:r>
            <a:r>
              <a:rPr lang="en-US" dirty="0"/>
              <a:t>FTP </a:t>
            </a:r>
            <a:r>
              <a:rPr lang="ar-EG" dirty="0"/>
              <a:t>وغيرها.</a:t>
            </a:r>
          </a:p>
          <a:p>
            <a:pPr algn="r" rtl="1"/>
            <a:r>
              <a:rPr lang="ar-EG" dirty="0"/>
              <a:t>باختصار، هذه المجلدات تساعد على تنظيم ملفات النظام وتسهّل إدارة مكونات النظام والبرامج والخدمات.</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2156AEC-4324-B631-C00A-91E45E4EA51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558506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F70E3-B26D-DD6F-EDE4-AB0DD1B47A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EF468F-4F14-14B2-86B3-BDDDCF5174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7FCAB3-295C-6E7A-10E9-E8C40FCB5E59}"/>
              </a:ext>
            </a:extLst>
          </p:cNvPr>
          <p:cNvSpPr>
            <a:spLocks noGrp="1"/>
          </p:cNvSpPr>
          <p:nvPr>
            <p:ph type="body" idx="1"/>
          </p:nvPr>
        </p:nvSpPr>
        <p:spPr/>
        <p:txBody>
          <a:bodyPr/>
          <a:lstStyle/>
          <a:p>
            <a:pPr algn="r" rtl="1">
              <a:buNone/>
            </a:pPr>
            <a:r>
              <a:rPr lang="ar-EG" b="1" dirty="0"/>
              <a:t>أفضل الممارسات لإدارة نظام الملفات في لينكس:</a:t>
            </a:r>
            <a:endParaRPr lang="ar-EG" dirty="0"/>
          </a:p>
          <a:p>
            <a:pPr algn="r" rtl="1">
              <a:buNone/>
            </a:pPr>
            <a:r>
              <a:rPr lang="en-US" dirty="0"/>
              <a:t>🔹 </a:t>
            </a:r>
            <a:r>
              <a:rPr lang="ar-EG" b="1" dirty="0"/>
              <a:t>افصل بين بيانات النظام وبيانات المستخدمين:</a:t>
            </a:r>
            <a:br>
              <a:rPr lang="ar-EG" dirty="0"/>
            </a:br>
            <a:r>
              <a:rPr lang="ar-EG" dirty="0"/>
              <a:t>احرص دائمًا على تخزين ملفات المستخدمين داخل مجلد /</a:t>
            </a:r>
            <a:r>
              <a:rPr lang="en-US" dirty="0"/>
              <a:t>home، </a:t>
            </a:r>
            <a:r>
              <a:rPr lang="ar-EG" dirty="0"/>
              <a:t>ولا تخلطها مع ملفات النظام.</a:t>
            </a:r>
          </a:p>
          <a:p>
            <a:pPr algn="r" rtl="1">
              <a:buNone/>
            </a:pPr>
            <a:r>
              <a:rPr lang="en-US" dirty="0"/>
              <a:t>🔹 </a:t>
            </a:r>
            <a:r>
              <a:rPr lang="ar-EG" b="1" dirty="0"/>
              <a:t>لا تحفظ ملفات المستخدمين في مجلدات النظام الأساسية:</a:t>
            </a:r>
            <a:br>
              <a:rPr lang="ar-EG" dirty="0"/>
            </a:br>
            <a:r>
              <a:rPr lang="ar-EG" dirty="0"/>
              <a:t>مثل /</a:t>
            </a:r>
            <a:r>
              <a:rPr lang="en-US" dirty="0"/>
              <a:t>bin </a:t>
            </a:r>
            <a:r>
              <a:rPr lang="ar-EG" dirty="0"/>
              <a:t>أو /</a:t>
            </a:r>
            <a:r>
              <a:rPr lang="en-US" dirty="0" err="1"/>
              <a:t>sbin</a:t>
            </a:r>
            <a:r>
              <a:rPr lang="en-US" dirty="0"/>
              <a:t> </a:t>
            </a:r>
            <a:r>
              <a:rPr lang="ar-EG" dirty="0"/>
              <a:t>أو /</a:t>
            </a:r>
            <a:r>
              <a:rPr lang="en-US" dirty="0" err="1"/>
              <a:t>etc</a:t>
            </a:r>
            <a:r>
              <a:rPr lang="en-US" dirty="0"/>
              <a:t> </a:t>
            </a:r>
            <a:r>
              <a:rPr lang="ar-EG" dirty="0"/>
              <a:t>لأنها مخصّصة فقط لتشغيل النظام وبرامجه الأساسية، وأي تغيير فيها قد يؤثر سلبًا على استقرار النظام.</a:t>
            </a:r>
          </a:p>
          <a:p>
            <a:pPr algn="r" rtl="1">
              <a:buNone/>
            </a:pPr>
            <a:r>
              <a:rPr lang="en-US" dirty="0"/>
              <a:t>🔹 </a:t>
            </a:r>
            <a:r>
              <a:rPr lang="ar-EG" b="1" dirty="0"/>
              <a:t>قم بعمل نسخ احتياطية منتظمة لملفات الإعدادات المهمة في /</a:t>
            </a:r>
            <a:r>
              <a:rPr lang="en-US" b="1" dirty="0" err="1"/>
              <a:t>etc</a:t>
            </a:r>
            <a:r>
              <a:rPr lang="en-US" b="1" dirty="0"/>
              <a:t>:</a:t>
            </a:r>
            <a:br>
              <a:rPr lang="en-US" dirty="0"/>
            </a:br>
            <a:r>
              <a:rPr lang="ar-EG" dirty="0"/>
              <a:t>لأن فقدانها أو تلفها قد يؤدي إلى مشاكل كبيرة في تشغيل النظام أو الخدمات.</a:t>
            </a:r>
          </a:p>
          <a:p>
            <a:pPr algn="r" rtl="1">
              <a:buNone/>
            </a:pPr>
            <a:r>
              <a:rPr lang="en-US" dirty="0"/>
              <a:t>🔹 </a:t>
            </a:r>
            <a:r>
              <a:rPr lang="ar-EG" b="1" dirty="0"/>
              <a:t>كن حذرًا جدًا عند تعديل ملفات /</a:t>
            </a:r>
            <a:r>
              <a:rPr lang="en-US" b="1" dirty="0"/>
              <a:t>boot:</a:t>
            </a:r>
            <a:br>
              <a:rPr lang="en-US" dirty="0"/>
            </a:br>
            <a:r>
              <a:rPr lang="ar-EG" dirty="0"/>
              <a:t>لأنها تحتوي على ملفات إقلاع النظام وأي خطأ فيها قد يمنع النظام من الإقلاع نهائيًا.</a:t>
            </a:r>
          </a:p>
          <a:p>
            <a:pPr algn="r" rtl="1">
              <a:buNone/>
            </a:pPr>
            <a:r>
              <a:rPr lang="en-US" dirty="0"/>
              <a:t>🔹 </a:t>
            </a:r>
            <a:r>
              <a:rPr lang="ar-EG" b="1" dirty="0"/>
              <a:t>تابع محتويات /</a:t>
            </a:r>
            <a:r>
              <a:rPr lang="en-US" b="1" dirty="0"/>
              <a:t>var/log </a:t>
            </a:r>
            <a:r>
              <a:rPr lang="ar-EG" b="1" dirty="0"/>
              <a:t>بشكل دوري:</a:t>
            </a:r>
            <a:br>
              <a:rPr lang="ar-EG" dirty="0"/>
            </a:br>
            <a:r>
              <a:rPr lang="ar-EG" dirty="0"/>
              <a:t>للكشف المبكر عن مشاكل النظام أو محاولات الاختراق والحفاظ على أمان النظام.</a:t>
            </a:r>
          </a:p>
          <a:p>
            <a:pPr algn="r" rtl="1">
              <a:buNone/>
            </a:pPr>
            <a:r>
              <a:rPr lang="en-US" dirty="0"/>
              <a:t>🔹 </a:t>
            </a:r>
            <a:r>
              <a:rPr lang="ar-EG" b="1" dirty="0"/>
              <a:t>نظّف محتويات /</a:t>
            </a:r>
            <a:r>
              <a:rPr lang="en-US" b="1" dirty="0" err="1"/>
              <a:t>tmp</a:t>
            </a:r>
            <a:r>
              <a:rPr lang="en-US" b="1" dirty="0"/>
              <a:t> </a:t>
            </a:r>
            <a:r>
              <a:rPr lang="ar-EG" b="1" dirty="0"/>
              <a:t>بشكل دوري:</a:t>
            </a:r>
            <a:br>
              <a:rPr lang="ar-EG" dirty="0"/>
            </a:br>
            <a:r>
              <a:rPr lang="ar-EG" dirty="0"/>
              <a:t>لأنه يحتوي على ملفات مؤقتة قد تستهلك مساحة التخزين دون فائدة إذا لم يتم حذفها بانتظام.</a:t>
            </a:r>
          </a:p>
          <a:p>
            <a:pPr algn="r" rtl="1"/>
            <a:r>
              <a:rPr lang="ar-EG" dirty="0"/>
              <a:t>باتباع هذه الممارسات، يمكنك الحفاظ على استقرار النظام وأمانه وكفاءته.</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B16AB55-6EB3-3505-7F84-3A16C9A9DFC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762420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88382-645B-EC3C-0190-337A8E5CE7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3C0C59-9B7B-8086-3B3D-7CB1280103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188E20-B7D5-B1BA-BE0A-94B8B47BFE0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A2114A0-FBD5-20D3-5359-5FF13051CC4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889080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3AA54-4E14-4208-E874-9D20B25FFC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698D86-C1EE-C619-51C0-F46C23B20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6EB28A-E3BE-97AC-F5FA-CD69E0430C59}"/>
              </a:ext>
            </a:extLst>
          </p:cNvPr>
          <p:cNvSpPr>
            <a:spLocks noGrp="1"/>
          </p:cNvSpPr>
          <p:nvPr>
            <p:ph type="body" idx="1"/>
          </p:nvPr>
        </p:nvSpPr>
        <p:spPr/>
        <p:txBody>
          <a:bodyPr/>
          <a:lstStyle/>
          <a:p>
            <a:pPr algn="r" rtl="1">
              <a:buNone/>
            </a:pPr>
            <a:r>
              <a:rPr lang="ar-EG" dirty="0"/>
              <a:t>بالطبع! إليك شرح </a:t>
            </a:r>
            <a:r>
              <a:rPr lang="ar-EG" b="1" dirty="0"/>
              <a:t>الهيكل الأساسي للأوامر (</a:t>
            </a:r>
            <a:r>
              <a:rPr lang="en-US" b="1" dirty="0"/>
              <a:t>Basic Command Structure)</a:t>
            </a:r>
            <a:r>
              <a:rPr lang="en-US" dirty="0"/>
              <a:t> </a:t>
            </a:r>
            <a:r>
              <a:rPr lang="ar-EG" dirty="0"/>
              <a:t>في نظام لينكس:</a:t>
            </a:r>
          </a:p>
          <a:p>
            <a:pPr algn="r" rtl="1">
              <a:buNone/>
            </a:pPr>
            <a:r>
              <a:rPr lang="ar-EG" b="1" dirty="0"/>
              <a:t>مكونات تركيب الأمر:</a:t>
            </a:r>
          </a:p>
          <a:p>
            <a:pPr algn="r" rtl="1">
              <a:buFont typeface="+mj-lt"/>
              <a:buAutoNum type="arabicPeriod"/>
            </a:pPr>
            <a:r>
              <a:rPr lang="ar-EG" b="1" dirty="0"/>
              <a:t>الأمر (</a:t>
            </a:r>
            <a:r>
              <a:rPr lang="en-US" b="1" dirty="0"/>
              <a:t>command):</a:t>
            </a:r>
            <a:endParaRPr lang="en-US" dirty="0"/>
          </a:p>
          <a:p>
            <a:pPr marL="742950" lvl="1" indent="-285750" algn="r" rtl="1">
              <a:buFont typeface="+mj-lt"/>
              <a:buAutoNum type="arabicPeriod"/>
            </a:pPr>
            <a:r>
              <a:rPr lang="ar-EG" dirty="0"/>
              <a:t>هو اسم البرنامج أو الأداة التي تريد تنفيذها في الطرفية (مثل: </a:t>
            </a:r>
            <a:r>
              <a:rPr lang="en-US" dirty="0"/>
              <a:t>ls, cp, rm, cat… </a:t>
            </a:r>
            <a:r>
              <a:rPr lang="ar-EG" dirty="0"/>
              <a:t>إلخ).</a:t>
            </a:r>
          </a:p>
          <a:p>
            <a:pPr algn="r" rtl="1">
              <a:buFont typeface="+mj-lt"/>
              <a:buAutoNum type="arabicPeriod"/>
            </a:pPr>
            <a:r>
              <a:rPr lang="ar-EG" b="1" dirty="0"/>
              <a:t>الخيارات (</a:t>
            </a:r>
            <a:r>
              <a:rPr lang="en-US" b="1" dirty="0"/>
              <a:t>options):</a:t>
            </a:r>
            <a:endParaRPr lang="en-US" dirty="0"/>
          </a:p>
          <a:p>
            <a:pPr marL="742950" lvl="1" indent="-285750" algn="r" rtl="1">
              <a:buFont typeface="+mj-lt"/>
              <a:buAutoNum type="arabicPeriod"/>
            </a:pPr>
            <a:r>
              <a:rPr lang="ar-EG" dirty="0"/>
              <a:t>هي رموز أو أعلام تكتب غالبًا بعد الأمر وتبدأ عادة بشرطة واحدة - (مثل: -</a:t>
            </a:r>
            <a:r>
              <a:rPr lang="en-US" dirty="0"/>
              <a:t>l, -a) </a:t>
            </a:r>
            <a:r>
              <a:rPr lang="ar-EG" dirty="0"/>
              <a:t>أو شرطتين -- (مثل: --</a:t>
            </a:r>
            <a:r>
              <a:rPr lang="en-US" dirty="0"/>
              <a:t>help)، </a:t>
            </a:r>
            <a:r>
              <a:rPr lang="ar-EG" dirty="0"/>
              <a:t>وتستخدم لتغيير أو تخصيص طريقة عمل الأمر.</a:t>
            </a:r>
          </a:p>
          <a:p>
            <a:pPr marL="742950" lvl="1" indent="-285750" algn="r" rtl="1">
              <a:buFont typeface="+mj-lt"/>
              <a:buAutoNum type="arabicPeriod"/>
            </a:pPr>
            <a:r>
              <a:rPr lang="ar-EG" dirty="0"/>
              <a:t>إضافية وليست إلزامية.</a:t>
            </a:r>
          </a:p>
          <a:p>
            <a:pPr algn="r" rtl="1">
              <a:buFont typeface="+mj-lt"/>
              <a:buAutoNum type="arabicPeriod"/>
            </a:pPr>
            <a:r>
              <a:rPr lang="ar-EG" b="1" dirty="0"/>
              <a:t>المعطيات (</a:t>
            </a:r>
            <a:r>
              <a:rPr lang="en-US" b="1" dirty="0"/>
              <a:t>arguments):</a:t>
            </a:r>
            <a:endParaRPr lang="en-US" dirty="0"/>
          </a:p>
          <a:p>
            <a:pPr marL="742950" lvl="1" indent="-285750" algn="r" rtl="1">
              <a:buFont typeface="+mj-lt"/>
              <a:buAutoNum type="arabicPeriod"/>
            </a:pPr>
            <a:r>
              <a:rPr lang="ar-EG" dirty="0"/>
              <a:t>هي الملفات أو المجلدات أو القيم أو البيانات التي تريد أن يعمل عليها الأمر، مثل اسم ملف لعرضه أو مجلد لحذفه.</a:t>
            </a:r>
          </a:p>
          <a:p>
            <a:pPr marL="742950" lvl="1" indent="-285750" algn="r" rtl="1">
              <a:buFont typeface="+mj-lt"/>
              <a:buAutoNum type="arabicPeriod"/>
            </a:pPr>
            <a:r>
              <a:rPr lang="ar-EG" dirty="0"/>
              <a:t>اختيارية حسب الأمر المستخدم.</a:t>
            </a:r>
          </a:p>
          <a:p>
            <a:pPr algn="r" rtl="1"/>
            <a:r>
              <a:rPr lang="ar-EG" b="1" dirty="0"/>
              <a:t>مثال توضيحي:</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8453406-1949-6926-CB46-4ACC271008B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32177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CDFE2-08F4-4E7E-435E-592EFB725C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BF8E06-6BD8-2B53-2039-997B3D6C05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744325-994A-3B7F-E547-95952619ECE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6BB8AB8-779A-E8B9-90D8-DB7884E4FF8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338351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6E5B1-3325-F76B-F512-A3D343615D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AA94D6-3114-CBBF-0347-52F314C6EB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3314EF-85C7-146D-6B18-A49691CBBC2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7CDB3E1-F339-5A44-8E52-8D508EF46EA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750347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DD2D2-CAC8-7C99-C36C-0F752CFEBA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1BB585-4123-4C6F-2594-11733C1237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E9ECFB-66A3-FF55-762E-4D0D816DB2E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2BB8324-5EDC-8CFF-8AF6-6728E0072B2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506619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66AC7-9B95-014C-EFE2-832A3332EF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AE6CE2-657A-AC39-6F79-5459263EE8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C1C073-9F78-D1B9-F4CF-FBD70F32BC7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A2B5770-14C4-CB30-0F68-15EF1B9C847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637913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CD0BB-9415-A0A0-7FFC-48FA700EBE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678CB9-4A5B-6308-A96F-20F3C49CF5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41D781-91C3-3AFD-5890-9391B81B021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77247D3-12CE-AC41-B15B-2743B30530A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711033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64798-1F75-0FA1-D2E1-102714630D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4C7B4-04C4-B183-97AB-557DBD2355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7ABB3-EFE4-69A9-01FE-27D1754761E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3E41489-87DF-2EED-BAD4-718D69D2EDB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921124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D8574-93D4-FD22-2806-2F5F13B2FC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5DDA14-7764-14EB-360A-5642FC2D72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751ECB-58C5-1DA9-9193-8460E8B515B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53AFC72-64C1-AAAA-ACD3-7DB25D41082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11529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E63DF-B782-8E01-8C13-E1E6FFC6A9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3A0E89-4CF9-6969-6EFC-7B6138C115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6363B9-A77E-456A-C58E-55DFEFD7500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67AC515-2151-4F84-72B6-4915A7184F2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457864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E2DCA-1146-989D-0840-6D7B26691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F7B88-E554-AD85-C520-5405B1A275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E43B56-7A1E-0BFE-B6FC-6E072EEB2C9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570697E-77E7-5D33-5994-1CF160AB1E5A}"/>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887596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E2DCA-1146-989D-0840-6D7B26691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F7B88-E554-AD85-C520-5405B1A275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E43B56-7A1E-0BFE-B6FC-6E072EEB2C9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570697E-77E7-5D33-5994-1CF160AB1E5A}"/>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34913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925ED-F08E-E2C8-6205-D0D13C7159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8195B3-E10D-AAE3-F57A-20E20BF43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DEDDE5-48F4-0717-E2A8-F00A49759BC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81894F2-26BB-356E-CD70-C8AE4AE30AD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57487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91B0C-3CF7-6753-84EF-915BD3C2BA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782218-02C4-FEA8-D604-C3FF84C6E7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C33357-6FA5-4F06-3F50-605502B33EE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A7799CD-C56F-D438-F2E0-5B7AB9009E7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443725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2379F-4DF3-6F43-7EAF-59A2C4AA2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449EC7-17A6-5789-55F0-700A8B561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1068D8-5795-6C60-274D-7AC58CCCE68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726BC65-20D4-3727-5F4A-AEEB1AA1495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40071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D56A5-BC7B-44F3-7A81-47342E630A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93F197-416F-97E4-5B46-3FA3AEE09A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ECD38F-1E6D-6585-53F6-D4757EA9B4D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D19DBF6-C812-6671-FB15-DB757B87556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014427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68E49-9BC2-26EB-7B61-B2A361B0F7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CE10E3-E1DF-AEF5-4488-F6727033BA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B29BF4-4ED7-1E0B-A120-303E329FD2E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1416A810-BA91-661C-EDCB-BA954876304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616875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D61C5-F67F-D270-3166-E2CDA9D493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405DF9-53BB-D846-AC68-BBDAA5F992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0B4528-BA57-378F-6D8C-9607EDE86AE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47B4193-A5D3-271F-C021-649BC6CB837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879421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CE8D9-E151-E75D-3B62-1AE3EC16EA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8B218F-8F60-1392-4319-9F6CFC884C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4AE715-56EA-C839-E15F-D44274BBF24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BBCC517-B9D6-11EF-1B8C-505A9ADEE9B8}"/>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458598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47C3F-F538-3247-99AE-3722A3E18B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0A58F6-8CBA-53A9-A514-12FA2B0D29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6E177-9EB6-5487-E8E7-789FEE32AE9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FD0F793-D78F-28C4-1CF9-9BB7D52E1CB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88652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1BBFF-898B-E3F4-6B90-6B4C89B2F2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54C93-D955-4C9A-E108-A8ECD196D2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655E49-47D4-02E8-E199-43D0EEF7AF0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CAC3367-813E-965C-7FDE-619A4A2819BF}"/>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492203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17C1E-BEC7-9304-543B-11F0B51039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6D1CD-5D4F-ACF8-B19F-09D8FFBA4A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1159E-C6B7-1A63-4A46-936F6D506D3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7986F96-850E-419B-A62D-0E79D4B763F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626311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AEADA-D933-8248-5A67-4D63C2CD38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902FF0-2463-B407-5146-6963B061E1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E3DB87-3CBB-5DFA-25CD-85D915EE2ED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0AF1512-D6AF-D2F7-5F21-B9D2F69E4B9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515521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100C1-C566-9845-6DA4-8AAFA10A7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E01839-46B4-4B0B-62E3-B1EBA6495C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002D01-2911-7577-D51A-795F0B449DC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CE23E3E-B470-3DEA-F28E-9B9658AA5EA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8972190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A38C6-AC99-4680-1CE7-0F8F861F6B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1A6EE-F102-233E-2686-7BB19385D4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9E31A1-DBAF-69E1-770D-7463FB7A9B4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87F4EA5-1447-3E34-D633-B5F103DC9B1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6391056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FD6FA-A639-CB78-D029-B8AB21569F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F8CB06-0DED-CA16-5C92-F8E503BCF2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4C3175-345D-42AE-487A-9D39A17603A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4C0D923-DA31-2BCC-D738-9F13127E28AB}"/>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16893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9898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9160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79506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2894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0544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33131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46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26185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4732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400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36906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9387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49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17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31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1336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141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637935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71944" y="3336373"/>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Ahmed Omar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2721386" cy="707886"/>
          </a:xfrm>
          <a:prstGeom prst="rect">
            <a:avLst/>
          </a:prstGeom>
          <a:noFill/>
        </p:spPr>
        <p:txBody>
          <a:bodyPr wrap="none" rtlCol="0">
            <a:spAutoFit/>
          </a:bodyPr>
          <a:lstStyle/>
          <a:p>
            <a:r>
              <a:rPr lang="en-US" sz="2000" dirty="0">
                <a:latin typeface="Alexandria" charset="0"/>
                <a:cs typeface="Alexandria" charset="0"/>
              </a:rPr>
              <a:t>IT391 </a:t>
            </a:r>
          </a:p>
          <a:p>
            <a:r>
              <a:rPr lang="en-US" sz="2000" dirty="0">
                <a:latin typeface="Alexandria" charset="0"/>
                <a:cs typeface="Alexandria" charset="0"/>
              </a:rPr>
              <a:t>System Administration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3EEA227-24AC-21BC-0409-6D0B0F4A2354}"/>
              </a:ext>
            </a:extLst>
          </p:cNvPr>
          <p:cNvSpPr txBox="1"/>
          <p:nvPr/>
        </p:nvSpPr>
        <p:spPr>
          <a:xfrm>
            <a:off x="766034" y="2296810"/>
            <a:ext cx="6919330" cy="954107"/>
          </a:xfrm>
          <a:prstGeom prst="rect">
            <a:avLst/>
          </a:prstGeom>
          <a:noFill/>
        </p:spPr>
        <p:txBody>
          <a:bodyPr wrap="square">
            <a:spAutoFit/>
          </a:bodyPr>
          <a:lstStyle/>
          <a:p>
            <a:pPr algn="l"/>
            <a:endParaRPr lang="en-US" sz="800" b="0" i="0" u="none" strike="noStrike" baseline="0" dirty="0">
              <a:solidFill>
                <a:srgbClr val="000000"/>
              </a:solidFill>
              <a:latin typeface="Calibri" panose="020F0502020204030204" pitchFamily="34" charset="0"/>
            </a:endParaRPr>
          </a:p>
          <a:p>
            <a:endParaRPr lang="en-US" sz="800" b="0" i="0" u="none" strike="noStrike" baseline="0" dirty="0">
              <a:latin typeface="Calibri" panose="020F0502020204030204" pitchFamily="34" charset="0"/>
            </a:endParaRPr>
          </a:p>
          <a:p>
            <a:r>
              <a:rPr lang="en-US" sz="4000" b="1" dirty="0">
                <a:latin typeface="Alexandria"/>
              </a:rPr>
              <a:t>System Administration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93124" y="3163174"/>
            <a:ext cx="18473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8</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Ahmed Omar</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72138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IT391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System Administration 1</a:t>
            </a:r>
          </a:p>
        </p:txBody>
      </p:sp>
      <p:sp>
        <p:nvSpPr>
          <p:cNvPr id="8" name="TextBox 7">
            <a:extLst>
              <a:ext uri="{FF2B5EF4-FFF2-40B4-BE49-F238E27FC236}">
                <a16:creationId xmlns:a16="http://schemas.microsoft.com/office/drawing/2014/main" id="{FFED6D39-B086-D328-BC83-0CA6D65156CA}"/>
              </a:ext>
            </a:extLst>
          </p:cNvPr>
          <p:cNvSpPr txBox="1"/>
          <p:nvPr/>
        </p:nvSpPr>
        <p:spPr>
          <a:xfrm>
            <a:off x="6413779" y="3170430"/>
            <a:ext cx="381373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Linux File System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883" y="1660127"/>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Agenda</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548283" y="135573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F906B191-BC80-69CD-AD2E-E43B163E2C53}"/>
              </a:ext>
            </a:extLst>
          </p:cNvPr>
          <p:cNvSpPr/>
          <p:nvPr/>
        </p:nvSpPr>
        <p:spPr>
          <a:xfrm>
            <a:off x="3548283" y="2428703"/>
            <a:ext cx="7413884"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q"/>
            </a:pPr>
            <a:r>
              <a:rPr lang="en-US" sz="2400" b="1" dirty="0">
                <a:solidFill>
                  <a:schemeClr val="tx1"/>
                </a:solidFill>
                <a:latin typeface="Alexandria"/>
              </a:rPr>
              <a:t>Linux File System Hierarchy</a:t>
            </a:r>
          </a:p>
          <a:p>
            <a:pPr marL="342900" indent="-342900">
              <a:lnSpc>
                <a:spcPct val="150000"/>
              </a:lnSpc>
              <a:buFont typeface="Wingdings" panose="05000000000000000000" pitchFamily="2" charset="2"/>
              <a:buChar char="q"/>
            </a:pPr>
            <a:r>
              <a:rPr lang="en-US" sz="2400" b="1" dirty="0">
                <a:solidFill>
                  <a:schemeClr val="tx1"/>
                </a:solidFill>
                <a:latin typeface="Alexandria"/>
              </a:rPr>
              <a:t>The Filesystem Hierarchy Standard (FHS) </a:t>
            </a:r>
            <a:endParaRPr lang="ar-EG" sz="2400" b="1" dirty="0">
              <a:solidFill>
                <a:schemeClr val="tx1"/>
              </a:solidFill>
              <a:latin typeface="Alexandria"/>
            </a:endParaRPr>
          </a:p>
          <a:p>
            <a:pPr marL="342900" indent="-342900">
              <a:lnSpc>
                <a:spcPct val="150000"/>
              </a:lnSpc>
              <a:buFont typeface="Wingdings" panose="05000000000000000000" pitchFamily="2" charset="2"/>
              <a:buChar char="q"/>
            </a:pPr>
            <a:r>
              <a:rPr lang="en-US" sz="2400" b="1" dirty="0">
                <a:solidFill>
                  <a:schemeClr val="tx1"/>
                </a:solidFill>
                <a:latin typeface="Alexandria"/>
              </a:rPr>
              <a:t>Basic Command Structure</a:t>
            </a:r>
          </a:p>
          <a:p>
            <a:pPr marL="342900" indent="-342900">
              <a:lnSpc>
                <a:spcPct val="150000"/>
              </a:lnSpc>
              <a:buFont typeface="Wingdings" panose="05000000000000000000" pitchFamily="2" charset="2"/>
              <a:buChar char="q"/>
            </a:pPr>
            <a:r>
              <a:rPr lang="en-US" sz="2400" b="1" dirty="0">
                <a:solidFill>
                  <a:schemeClr val="tx1"/>
                </a:solidFill>
                <a:latin typeface="Alexandria"/>
              </a:rPr>
              <a:t>Command, Options, and Arguments </a:t>
            </a:r>
          </a:p>
          <a:p>
            <a:pPr marL="342900" indent="-342900">
              <a:lnSpc>
                <a:spcPct val="150000"/>
              </a:lnSpc>
              <a:buFont typeface="Wingdings" panose="05000000000000000000" pitchFamily="2" charset="2"/>
              <a:buChar char="q"/>
            </a:pPr>
            <a:r>
              <a:rPr lang="en-US" sz="2400" b="1" dirty="0">
                <a:solidFill>
                  <a:schemeClr val="tx1"/>
                </a:solidFill>
                <a:latin typeface="Alexandria"/>
              </a:rPr>
              <a:t>File System Navigation and Manipulation Commands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25AC1-CF55-100D-B229-0A8E371BD27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1748D37-565C-5031-8DF7-1356470857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CEAFB62-6C51-39CA-4004-926B69E34F7F}"/>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196A61E3-791B-4F60-770D-7A0B2DB18A9A}"/>
              </a:ext>
            </a:extLst>
          </p:cNvPr>
          <p:cNvSpPr/>
          <p:nvPr/>
        </p:nvSpPr>
        <p:spPr>
          <a:xfrm>
            <a:off x="237994" y="1787236"/>
            <a:ext cx="11466325" cy="2443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ü"/>
            </a:pPr>
            <a:r>
              <a:rPr lang="en-US" sz="2800" dirty="0">
                <a:solidFill>
                  <a:schemeClr val="tx1"/>
                </a:solidFill>
                <a:latin typeface="Alexandria"/>
              </a:rPr>
              <a:t>All files on a Linux system are stored on </a:t>
            </a:r>
            <a:r>
              <a:rPr lang="en-US" sz="2800" b="1" dirty="0">
                <a:solidFill>
                  <a:schemeClr val="tx1"/>
                </a:solidFill>
                <a:latin typeface="Alexandria"/>
              </a:rPr>
              <a:t>file systems </a:t>
            </a:r>
            <a:r>
              <a:rPr lang="en-US" sz="2800" dirty="0">
                <a:solidFill>
                  <a:schemeClr val="tx1"/>
                </a:solidFill>
                <a:latin typeface="Alexandria"/>
              </a:rPr>
              <a:t>which are organized into a </a:t>
            </a:r>
            <a:r>
              <a:rPr lang="en-US" sz="2800" b="1" dirty="0">
                <a:solidFill>
                  <a:schemeClr val="tx1"/>
                </a:solidFill>
                <a:latin typeface="Alexandria"/>
              </a:rPr>
              <a:t>single inverted tree </a:t>
            </a:r>
            <a:r>
              <a:rPr lang="en-US" sz="2800" dirty="0">
                <a:solidFill>
                  <a:schemeClr val="tx1"/>
                </a:solidFill>
                <a:latin typeface="Alexandria"/>
              </a:rPr>
              <a:t>of directories, know as a file system hierarchy.</a:t>
            </a:r>
          </a:p>
          <a:p>
            <a:pPr marL="342900" indent="-342900" algn="just">
              <a:lnSpc>
                <a:spcPct val="150000"/>
              </a:lnSpc>
              <a:buFont typeface="Wingdings" panose="05000000000000000000" pitchFamily="2" charset="2"/>
              <a:buChar char="ü"/>
            </a:pPr>
            <a:r>
              <a:rPr lang="en-US" sz="2800" dirty="0">
                <a:solidFill>
                  <a:schemeClr val="tx1"/>
                </a:solidFill>
                <a:latin typeface="Alexandria"/>
              </a:rPr>
              <a:t>In the inverted tree, </a:t>
            </a:r>
            <a:r>
              <a:rPr lang="en-US" sz="2800" b="1" u="sng" dirty="0">
                <a:solidFill>
                  <a:schemeClr val="tx1"/>
                </a:solidFill>
                <a:latin typeface="Alexandria"/>
              </a:rPr>
              <a:t>root</a:t>
            </a:r>
            <a:r>
              <a:rPr lang="en-US" sz="2800" dirty="0">
                <a:solidFill>
                  <a:schemeClr val="tx1"/>
                </a:solidFill>
                <a:latin typeface="Alexandria"/>
              </a:rPr>
              <a:t> lies at the </a:t>
            </a:r>
            <a:r>
              <a:rPr lang="en-US" sz="2800" b="1" dirty="0">
                <a:solidFill>
                  <a:schemeClr val="tx1"/>
                </a:solidFill>
                <a:latin typeface="Alexandria"/>
              </a:rPr>
              <a:t>top</a:t>
            </a:r>
            <a:r>
              <a:rPr lang="en-US" sz="2800" dirty="0">
                <a:solidFill>
                  <a:schemeClr val="tx1"/>
                </a:solidFill>
                <a:latin typeface="Alexandria"/>
              </a:rPr>
              <a:t> and the branches of directories and sub-directories stretch below the root.</a:t>
            </a:r>
          </a:p>
        </p:txBody>
      </p:sp>
      <p:pic>
        <p:nvPicPr>
          <p:cNvPr id="3" name="Picture 2">
            <a:extLst>
              <a:ext uri="{FF2B5EF4-FFF2-40B4-BE49-F238E27FC236}">
                <a16:creationId xmlns:a16="http://schemas.microsoft.com/office/drawing/2014/main" id="{B54142F5-DACB-71E8-BC4D-C746727A804B}"/>
              </a:ext>
            </a:extLst>
          </p:cNvPr>
          <p:cNvPicPr>
            <a:picLocks noChangeAspect="1"/>
          </p:cNvPicPr>
          <p:nvPr/>
        </p:nvPicPr>
        <p:blipFill>
          <a:blip r:embed="rId4"/>
          <a:stretch>
            <a:fillRect/>
          </a:stretch>
        </p:blipFill>
        <p:spPr>
          <a:xfrm>
            <a:off x="1670304" y="4212436"/>
            <a:ext cx="8253983" cy="2645564"/>
          </a:xfrm>
          <a:prstGeom prst="rect">
            <a:avLst/>
          </a:prstGeom>
        </p:spPr>
      </p:pic>
    </p:spTree>
    <p:extLst>
      <p:ext uri="{BB962C8B-B14F-4D97-AF65-F5344CB8AC3E}">
        <p14:creationId xmlns:p14="http://schemas.microsoft.com/office/powerpoint/2010/main" val="3135034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C935E-E4A2-1C40-B555-BD243788742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F2A8BAB-26D3-54C0-EDDC-B459209D6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4BF6FA9-3387-4FF1-B750-E4832BC4CB4E}"/>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4ACCAA1F-DA64-A53A-80CD-D71BCA5D5C8A}"/>
              </a:ext>
            </a:extLst>
          </p:cNvPr>
          <p:cNvSpPr/>
          <p:nvPr/>
        </p:nvSpPr>
        <p:spPr>
          <a:xfrm>
            <a:off x="237994" y="1787236"/>
            <a:ext cx="11466325" cy="2443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ü"/>
            </a:pPr>
            <a:r>
              <a:rPr lang="en-US" sz="2800" dirty="0">
                <a:solidFill>
                  <a:schemeClr val="tx1"/>
                </a:solidFill>
                <a:latin typeface="Alexandria"/>
              </a:rPr>
              <a:t>Understanding the Linux file system hierarchy is essential for effective </a:t>
            </a:r>
            <a:r>
              <a:rPr lang="en-US" sz="2800" b="1" dirty="0">
                <a:solidFill>
                  <a:schemeClr val="tx1"/>
                </a:solidFill>
                <a:latin typeface="Alexandria"/>
              </a:rPr>
              <a:t>system administration</a:t>
            </a:r>
            <a:r>
              <a:rPr lang="en-US" sz="2800" dirty="0">
                <a:solidFill>
                  <a:schemeClr val="tx1"/>
                </a:solidFill>
                <a:latin typeface="Alexandria"/>
              </a:rPr>
              <a:t>, </a:t>
            </a:r>
            <a:r>
              <a:rPr lang="en-US" sz="2800" b="1" dirty="0">
                <a:solidFill>
                  <a:schemeClr val="tx1"/>
                </a:solidFill>
                <a:latin typeface="Alexandria"/>
              </a:rPr>
              <a:t>troubleshooting</a:t>
            </a:r>
            <a:r>
              <a:rPr lang="en-US" sz="2800" dirty="0">
                <a:solidFill>
                  <a:schemeClr val="tx1"/>
                </a:solidFill>
                <a:latin typeface="Alexandria"/>
              </a:rPr>
              <a:t>, and </a:t>
            </a:r>
            <a:r>
              <a:rPr lang="en-US" sz="2800" b="1" dirty="0">
                <a:solidFill>
                  <a:schemeClr val="tx1"/>
                </a:solidFill>
                <a:latin typeface="Alexandria"/>
              </a:rPr>
              <a:t>security management</a:t>
            </a:r>
            <a:r>
              <a:rPr lang="en-US" sz="2800" dirty="0">
                <a:solidFill>
                  <a:schemeClr val="tx1"/>
                </a:solidFill>
                <a:latin typeface="Alexandria"/>
              </a:rPr>
              <a:t>.</a:t>
            </a:r>
          </a:p>
        </p:txBody>
      </p:sp>
      <p:pic>
        <p:nvPicPr>
          <p:cNvPr id="3" name="Picture 2">
            <a:extLst>
              <a:ext uri="{FF2B5EF4-FFF2-40B4-BE49-F238E27FC236}">
                <a16:creationId xmlns:a16="http://schemas.microsoft.com/office/drawing/2014/main" id="{F2FD08B5-33D6-E912-BE4B-89F16C428E0F}"/>
              </a:ext>
            </a:extLst>
          </p:cNvPr>
          <p:cNvPicPr>
            <a:picLocks noChangeAspect="1"/>
          </p:cNvPicPr>
          <p:nvPr/>
        </p:nvPicPr>
        <p:blipFill>
          <a:blip r:embed="rId4"/>
          <a:stretch>
            <a:fillRect/>
          </a:stretch>
        </p:blipFill>
        <p:spPr>
          <a:xfrm>
            <a:off x="1670304" y="4212436"/>
            <a:ext cx="8253983" cy="2645564"/>
          </a:xfrm>
          <a:prstGeom prst="rect">
            <a:avLst/>
          </a:prstGeom>
        </p:spPr>
      </p:pic>
    </p:spTree>
    <p:extLst>
      <p:ext uri="{BB962C8B-B14F-4D97-AF65-F5344CB8AC3E}">
        <p14:creationId xmlns:p14="http://schemas.microsoft.com/office/powerpoint/2010/main" val="3123572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B1388-A8D4-F8AB-7482-48E1A18EDB4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E928900-5924-B441-FCA0-D2A7545663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0DE4CF1-13E3-4F4F-A44E-7F83331C00F7}"/>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6E41A2FE-4418-94AE-7883-B257B4E3ADCA}"/>
              </a:ext>
            </a:extLst>
          </p:cNvPr>
          <p:cNvSpPr/>
          <p:nvPr/>
        </p:nvSpPr>
        <p:spPr>
          <a:xfrm>
            <a:off x="237994" y="1787235"/>
            <a:ext cx="11332213" cy="3187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anose="05000000000000000000" pitchFamily="2" charset="2"/>
              <a:buChar char="ü"/>
            </a:pPr>
            <a:r>
              <a:rPr lang="en-US" sz="2800" dirty="0">
                <a:solidFill>
                  <a:schemeClr val="tx1"/>
                </a:solidFill>
                <a:latin typeface="Alexandria"/>
              </a:rPr>
              <a:t>The Filesystem Hierarchy Standard (</a:t>
            </a:r>
            <a:r>
              <a:rPr lang="en-US" sz="2800" b="1" dirty="0">
                <a:solidFill>
                  <a:schemeClr val="tx1"/>
                </a:solidFill>
                <a:latin typeface="Alexandria"/>
              </a:rPr>
              <a:t>FHS</a:t>
            </a:r>
            <a:r>
              <a:rPr lang="en-US" sz="2800" dirty="0">
                <a:solidFill>
                  <a:schemeClr val="tx1"/>
                </a:solidFill>
                <a:latin typeface="Alexandria"/>
              </a:rPr>
              <a:t>) is a reference describing the conventions used for the layout of Unix-like systems.</a:t>
            </a:r>
          </a:p>
          <a:p>
            <a:pPr marL="342900" indent="-342900" algn="just">
              <a:buFont typeface="Wingdings" panose="05000000000000000000" pitchFamily="2" charset="2"/>
              <a:buChar char="ü"/>
            </a:pPr>
            <a:r>
              <a:rPr lang="en-US" sz="2800" dirty="0">
                <a:solidFill>
                  <a:schemeClr val="tx1"/>
                </a:solidFill>
                <a:latin typeface="Alexandria"/>
              </a:rPr>
              <a:t>Current version: FHS 3.0, released on June 3, 2015.</a:t>
            </a:r>
          </a:p>
          <a:p>
            <a:pPr marL="342900" indent="-342900" algn="just">
              <a:buFont typeface="Wingdings" panose="05000000000000000000" pitchFamily="2" charset="2"/>
              <a:buChar char="ü"/>
            </a:pPr>
            <a:r>
              <a:rPr lang="en-US" sz="2800" b="1" dirty="0">
                <a:solidFill>
                  <a:schemeClr val="tx1"/>
                </a:solidFill>
                <a:latin typeface="Alexandria"/>
              </a:rPr>
              <a:t>Purpose</a:t>
            </a:r>
            <a:r>
              <a:rPr lang="en-US" sz="2800" dirty="0">
                <a:solidFill>
                  <a:schemeClr val="tx1"/>
                </a:solidFill>
                <a:latin typeface="Alexandria"/>
              </a:rPr>
              <a:t>: To standardize the directory structure and file locations across Unix-like operating systems, ensuring consistency and compatibility</a:t>
            </a:r>
          </a:p>
          <a:p>
            <a:pPr marL="342900" indent="-342900" algn="just">
              <a:lnSpc>
                <a:spcPct val="150000"/>
              </a:lnSpc>
              <a:buFont typeface="Wingdings" panose="05000000000000000000" pitchFamily="2" charset="2"/>
              <a:buChar char="ü"/>
            </a:pPr>
            <a:endParaRPr lang="en-US" sz="2800" dirty="0">
              <a:solidFill>
                <a:schemeClr val="tx1"/>
              </a:solidFill>
              <a:latin typeface="Alexandria"/>
            </a:endParaRPr>
          </a:p>
        </p:txBody>
      </p:sp>
      <p:pic>
        <p:nvPicPr>
          <p:cNvPr id="6" name="Picture 5">
            <a:extLst>
              <a:ext uri="{FF2B5EF4-FFF2-40B4-BE49-F238E27FC236}">
                <a16:creationId xmlns:a16="http://schemas.microsoft.com/office/drawing/2014/main" id="{73264A05-AD0D-E559-8392-775CCEE071AB}"/>
              </a:ext>
            </a:extLst>
          </p:cNvPr>
          <p:cNvPicPr>
            <a:picLocks noChangeAspect="1"/>
          </p:cNvPicPr>
          <p:nvPr/>
        </p:nvPicPr>
        <p:blipFill>
          <a:blip r:embed="rId4"/>
          <a:stretch>
            <a:fillRect/>
          </a:stretch>
        </p:blipFill>
        <p:spPr>
          <a:xfrm>
            <a:off x="2175884" y="4291584"/>
            <a:ext cx="7502966" cy="2566416"/>
          </a:xfrm>
          <a:prstGeom prst="rect">
            <a:avLst/>
          </a:prstGeom>
        </p:spPr>
      </p:pic>
    </p:spTree>
    <p:extLst>
      <p:ext uri="{BB962C8B-B14F-4D97-AF65-F5344CB8AC3E}">
        <p14:creationId xmlns:p14="http://schemas.microsoft.com/office/powerpoint/2010/main" val="1579239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087F6-51BB-DD35-017E-D8D6BACCB4C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E708BBB-69F1-C48A-457D-44BD9AAE76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06809A4-F0A5-3AE9-D52E-113B68C0BA75}"/>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3D44F38D-868F-6C9E-FD0F-15020CA6F2E7}"/>
              </a:ext>
            </a:extLst>
          </p:cNvPr>
          <p:cNvSpPr/>
          <p:nvPr/>
        </p:nvSpPr>
        <p:spPr>
          <a:xfrm>
            <a:off x="237995" y="1787235"/>
            <a:ext cx="7906262" cy="4698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latin typeface="Alexandria"/>
              </a:rPr>
              <a:t>Key Benefits:</a:t>
            </a:r>
          </a:p>
          <a:p>
            <a:pPr marL="342900" indent="-342900">
              <a:lnSpc>
                <a:spcPct val="150000"/>
              </a:lnSpc>
              <a:buFont typeface="Wingdings" panose="05000000000000000000" pitchFamily="2" charset="2"/>
              <a:buChar char="ü"/>
            </a:pPr>
            <a:r>
              <a:rPr lang="en-US" sz="2400" dirty="0">
                <a:solidFill>
                  <a:schemeClr val="tx1"/>
                </a:solidFill>
                <a:latin typeface="Alexandria"/>
              </a:rPr>
              <a:t>Ensures consistency across different Linux distributions</a:t>
            </a:r>
          </a:p>
          <a:p>
            <a:pPr marL="342900" indent="-342900">
              <a:lnSpc>
                <a:spcPct val="150000"/>
              </a:lnSpc>
              <a:buFont typeface="Wingdings" panose="05000000000000000000" pitchFamily="2" charset="2"/>
              <a:buChar char="ü"/>
            </a:pPr>
            <a:r>
              <a:rPr lang="en-US" sz="2400" dirty="0">
                <a:solidFill>
                  <a:schemeClr val="tx1"/>
                </a:solidFill>
                <a:latin typeface="Alexandria"/>
              </a:rPr>
              <a:t>Provides predictability for software developers and system administrators</a:t>
            </a:r>
          </a:p>
          <a:p>
            <a:pPr marL="342900" indent="-342900">
              <a:lnSpc>
                <a:spcPct val="150000"/>
              </a:lnSpc>
              <a:buFont typeface="Wingdings" panose="05000000000000000000" pitchFamily="2" charset="2"/>
              <a:buChar char="ü"/>
            </a:pPr>
            <a:r>
              <a:rPr lang="en-US" sz="2400" dirty="0">
                <a:solidFill>
                  <a:schemeClr val="tx1"/>
                </a:solidFill>
                <a:latin typeface="Alexandria"/>
              </a:rPr>
              <a:t>Facilitates interoperability between different Unix-like systems</a:t>
            </a:r>
          </a:p>
          <a:p>
            <a:pPr marL="342900" indent="-342900">
              <a:lnSpc>
                <a:spcPct val="150000"/>
              </a:lnSpc>
              <a:buFont typeface="Wingdings" panose="05000000000000000000" pitchFamily="2" charset="2"/>
              <a:buChar char="ü"/>
            </a:pPr>
            <a:r>
              <a:rPr lang="en-US" sz="2400" dirty="0">
                <a:solidFill>
                  <a:schemeClr val="tx1"/>
                </a:solidFill>
                <a:latin typeface="Alexandria"/>
              </a:rPr>
              <a:t>Standardizes locations of important files and directories</a:t>
            </a:r>
            <a:endParaRPr lang="en-US" sz="3600" dirty="0">
              <a:solidFill>
                <a:schemeClr val="tx1"/>
              </a:solidFill>
              <a:latin typeface="Alexandria"/>
            </a:endParaRPr>
          </a:p>
        </p:txBody>
      </p:sp>
      <p:pic>
        <p:nvPicPr>
          <p:cNvPr id="5" name="Picture 4">
            <a:extLst>
              <a:ext uri="{FF2B5EF4-FFF2-40B4-BE49-F238E27FC236}">
                <a16:creationId xmlns:a16="http://schemas.microsoft.com/office/drawing/2014/main" id="{EC3444F0-2415-373E-C856-31B00D9F710E}"/>
              </a:ext>
            </a:extLst>
          </p:cNvPr>
          <p:cNvPicPr>
            <a:picLocks noChangeAspect="1"/>
          </p:cNvPicPr>
          <p:nvPr/>
        </p:nvPicPr>
        <p:blipFill>
          <a:blip r:embed="rId4"/>
          <a:stretch>
            <a:fillRect/>
          </a:stretch>
        </p:blipFill>
        <p:spPr>
          <a:xfrm>
            <a:off x="8144257" y="2621280"/>
            <a:ext cx="3873660" cy="2745486"/>
          </a:xfrm>
          <a:prstGeom prst="rect">
            <a:avLst/>
          </a:prstGeom>
        </p:spPr>
      </p:pic>
    </p:spTree>
    <p:extLst>
      <p:ext uri="{BB962C8B-B14F-4D97-AF65-F5344CB8AC3E}">
        <p14:creationId xmlns:p14="http://schemas.microsoft.com/office/powerpoint/2010/main" val="2885689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544A1-0BCE-99E6-BEC8-CB98EBBFEE6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A56C58E-DD1C-412C-7749-BB866C3F7C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1E5CEF7-3418-FD11-B525-71A42BBC6FFB}"/>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BBB19500-7CE1-4471-ED79-F99EA1C103F0}"/>
              </a:ext>
            </a:extLst>
          </p:cNvPr>
          <p:cNvSpPr/>
          <p:nvPr/>
        </p:nvSpPr>
        <p:spPr>
          <a:xfrm>
            <a:off x="237995" y="1787235"/>
            <a:ext cx="11745996" cy="4698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latin typeface="Alexandria"/>
              </a:rPr>
              <a:t>Root Directory (/)</a:t>
            </a:r>
          </a:p>
          <a:p>
            <a:pPr marL="457200" indent="-457200" algn="just">
              <a:buFont typeface="Wingdings" panose="05000000000000000000" pitchFamily="2" charset="2"/>
              <a:buChar char="§"/>
            </a:pPr>
            <a:r>
              <a:rPr lang="en-US" sz="2800" dirty="0">
                <a:solidFill>
                  <a:schemeClr val="tx1"/>
                </a:solidFill>
                <a:latin typeface="Alexandria"/>
              </a:rPr>
              <a:t>is the </a:t>
            </a:r>
            <a:r>
              <a:rPr lang="en-US" sz="2800" b="1" dirty="0">
                <a:solidFill>
                  <a:schemeClr val="tx1"/>
                </a:solidFill>
                <a:latin typeface="Alexandria"/>
              </a:rPr>
              <a:t>topmost</a:t>
            </a:r>
            <a:r>
              <a:rPr lang="en-US" sz="2800" dirty="0">
                <a:solidFill>
                  <a:schemeClr val="tx1"/>
                </a:solidFill>
                <a:latin typeface="Alexandria"/>
              </a:rPr>
              <a:t> directory in the Linux filesystem hierarchy. All other files and directories are descendants of this directory.</a:t>
            </a:r>
          </a:p>
          <a:p>
            <a:pPr marL="457200" indent="-457200" algn="just">
              <a:buFont typeface="Wingdings" panose="05000000000000000000" pitchFamily="2" charset="2"/>
              <a:buChar char="§"/>
            </a:pPr>
            <a:r>
              <a:rPr lang="en-US" sz="2800" dirty="0">
                <a:solidFill>
                  <a:schemeClr val="tx1"/>
                </a:solidFill>
                <a:latin typeface="Alexandria"/>
              </a:rPr>
              <a:t>Represented by a forward </a:t>
            </a:r>
            <a:r>
              <a:rPr lang="en-US" sz="2800" b="1" dirty="0">
                <a:solidFill>
                  <a:schemeClr val="tx1"/>
                </a:solidFill>
                <a:latin typeface="Alexandria"/>
              </a:rPr>
              <a:t>slash</a:t>
            </a:r>
            <a:r>
              <a:rPr lang="en-US" sz="2800" dirty="0">
                <a:solidFill>
                  <a:schemeClr val="tx1"/>
                </a:solidFill>
                <a:latin typeface="Alexandria"/>
              </a:rPr>
              <a:t> </a:t>
            </a:r>
            <a:r>
              <a:rPr lang="en-US" sz="2800" b="1" dirty="0">
                <a:solidFill>
                  <a:schemeClr val="tx1"/>
                </a:solidFill>
                <a:effectLst>
                  <a:outerShdw blurRad="38100" dist="38100" dir="2700000" algn="tl">
                    <a:srgbClr val="000000">
                      <a:alpha val="43137"/>
                    </a:srgbClr>
                  </a:outerShdw>
                </a:effectLst>
                <a:latin typeface="Alexandria"/>
              </a:rPr>
              <a:t>/</a:t>
            </a:r>
          </a:p>
          <a:p>
            <a:pPr marL="457200" indent="-457200" algn="just">
              <a:buFont typeface="Wingdings" panose="05000000000000000000" pitchFamily="2" charset="2"/>
              <a:buChar char="§"/>
            </a:pPr>
            <a:r>
              <a:rPr lang="en-US" sz="2800" dirty="0">
                <a:solidFill>
                  <a:schemeClr val="tx1"/>
                </a:solidFill>
                <a:latin typeface="Alexandria"/>
              </a:rPr>
              <a:t>All other directories and files appear under the root directory, even if they are stored on different physical or virtual devices.</a:t>
            </a:r>
          </a:p>
          <a:p>
            <a:pPr marL="457200" indent="-457200" algn="just">
              <a:buFont typeface="Wingdings" panose="05000000000000000000" pitchFamily="2" charset="2"/>
              <a:buChar char="§"/>
            </a:pPr>
            <a:r>
              <a:rPr lang="en-US" sz="2800" dirty="0">
                <a:solidFill>
                  <a:schemeClr val="tx1"/>
                </a:solidFill>
                <a:latin typeface="Alexandria"/>
              </a:rPr>
              <a:t>Only the </a:t>
            </a:r>
            <a:r>
              <a:rPr lang="en-US" sz="2800" b="1" dirty="0">
                <a:solidFill>
                  <a:schemeClr val="tx1"/>
                </a:solidFill>
                <a:latin typeface="Alexandria"/>
              </a:rPr>
              <a:t>root user </a:t>
            </a:r>
            <a:r>
              <a:rPr lang="en-US" sz="2800" dirty="0">
                <a:solidFill>
                  <a:schemeClr val="tx1"/>
                </a:solidFill>
                <a:latin typeface="Alexandria"/>
              </a:rPr>
              <a:t>has </a:t>
            </a:r>
            <a:r>
              <a:rPr lang="en-US" sz="2800" b="1" dirty="0">
                <a:solidFill>
                  <a:schemeClr val="tx1"/>
                </a:solidFill>
                <a:latin typeface="Alexandria"/>
              </a:rPr>
              <a:t>write</a:t>
            </a:r>
            <a:r>
              <a:rPr lang="en-US" sz="2800" dirty="0">
                <a:solidFill>
                  <a:schemeClr val="tx1"/>
                </a:solidFill>
                <a:latin typeface="Alexandria"/>
              </a:rPr>
              <a:t> permission in the root directory, ensuring system stability and security.</a:t>
            </a:r>
          </a:p>
        </p:txBody>
      </p:sp>
    </p:spTree>
    <p:extLst>
      <p:ext uri="{BB962C8B-B14F-4D97-AF65-F5344CB8AC3E}">
        <p14:creationId xmlns:p14="http://schemas.microsoft.com/office/powerpoint/2010/main" val="2759363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A81AA-C2C0-838C-79FB-6137A3EA37A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FDCE368-083A-DD19-8486-18D4CD7F6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A7E37BE-D1D6-AC48-068F-790E94342EDD}"/>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89840A2F-1560-9334-DAD7-CD556026899A}"/>
              </a:ext>
            </a:extLst>
          </p:cNvPr>
          <p:cNvSpPr/>
          <p:nvPr/>
        </p:nvSpPr>
        <p:spPr>
          <a:xfrm>
            <a:off x="237995" y="1787235"/>
            <a:ext cx="7052821" cy="489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latin typeface="Alexandria"/>
              </a:rPr>
              <a:t>User Directories (/home)</a:t>
            </a:r>
          </a:p>
          <a:p>
            <a:pPr algn="just"/>
            <a:r>
              <a:rPr lang="en-US" sz="2800" b="0" i="0" u="none" strike="noStrike" baseline="0" dirty="0">
                <a:solidFill>
                  <a:schemeClr val="tx1"/>
                </a:solidFill>
                <a:latin typeface="T3Font_30"/>
              </a:rPr>
              <a:t>The </a:t>
            </a:r>
            <a:r>
              <a:rPr lang="en-US" sz="2800" b="1" i="0" u="none" strike="noStrike" baseline="0" dirty="0">
                <a:solidFill>
                  <a:schemeClr val="tx1"/>
                </a:solidFill>
                <a:latin typeface="T3Font_30"/>
              </a:rPr>
              <a:t>/home </a:t>
            </a:r>
            <a:r>
              <a:rPr lang="en-US" sz="2800" b="0" i="0" u="none" strike="noStrike" baseline="0" dirty="0">
                <a:solidFill>
                  <a:schemeClr val="tx1"/>
                </a:solidFill>
                <a:latin typeface="T3Font_30"/>
              </a:rPr>
              <a:t>directory contains personal directories for every user on the system, providing each with a dedicated space for their files and configurations.</a:t>
            </a:r>
            <a:endParaRPr lang="en-US" sz="2800" b="1" dirty="0">
              <a:solidFill>
                <a:schemeClr val="tx1"/>
              </a:solidFill>
              <a:latin typeface="Alexandria"/>
            </a:endParaRPr>
          </a:p>
        </p:txBody>
      </p:sp>
      <p:pic>
        <p:nvPicPr>
          <p:cNvPr id="5" name="Picture 4">
            <a:extLst>
              <a:ext uri="{FF2B5EF4-FFF2-40B4-BE49-F238E27FC236}">
                <a16:creationId xmlns:a16="http://schemas.microsoft.com/office/drawing/2014/main" id="{6F227FF4-A7DB-7C57-0F9C-CBC10406E372}"/>
              </a:ext>
            </a:extLst>
          </p:cNvPr>
          <p:cNvPicPr>
            <a:picLocks noChangeAspect="1"/>
          </p:cNvPicPr>
          <p:nvPr/>
        </p:nvPicPr>
        <p:blipFill>
          <a:blip r:embed="rId4"/>
          <a:stretch>
            <a:fillRect/>
          </a:stretch>
        </p:blipFill>
        <p:spPr>
          <a:xfrm>
            <a:off x="7411991" y="2450764"/>
            <a:ext cx="4572000" cy="3371850"/>
          </a:xfrm>
          <a:prstGeom prst="rect">
            <a:avLst/>
          </a:prstGeom>
        </p:spPr>
      </p:pic>
    </p:spTree>
    <p:extLst>
      <p:ext uri="{BB962C8B-B14F-4D97-AF65-F5344CB8AC3E}">
        <p14:creationId xmlns:p14="http://schemas.microsoft.com/office/powerpoint/2010/main" val="1959526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9FD3D-FFA2-C650-73F0-85EA3CB0CC3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9F75F51-4FCB-6FF6-D178-BB97FBA3B3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3A12990-8068-CA92-1BA8-A642399E4F45}"/>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EB9EABD0-928D-452D-96AF-A42B8C23B950}"/>
              </a:ext>
            </a:extLst>
          </p:cNvPr>
          <p:cNvSpPr/>
          <p:nvPr/>
        </p:nvSpPr>
        <p:spPr>
          <a:xfrm>
            <a:off x="237995" y="1787235"/>
            <a:ext cx="7052821" cy="489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accent1"/>
                </a:solidFill>
                <a:latin typeface="Alexandria"/>
              </a:rPr>
              <a:t>User Directories (/home)</a:t>
            </a:r>
          </a:p>
          <a:p>
            <a:pPr algn="just">
              <a:lnSpc>
                <a:spcPct val="150000"/>
              </a:lnSpc>
            </a:pPr>
            <a:r>
              <a:rPr lang="en-US" sz="2800" b="1" dirty="0">
                <a:solidFill>
                  <a:schemeClr val="tx1"/>
                </a:solidFill>
                <a:latin typeface="Alexandria"/>
              </a:rPr>
              <a:t>Key Characteristics:</a:t>
            </a:r>
          </a:p>
          <a:p>
            <a:pPr marL="457200" indent="-457200" algn="l">
              <a:buFont typeface="Wingdings" panose="05000000000000000000" pitchFamily="2" charset="2"/>
              <a:buChar char="§"/>
            </a:pPr>
            <a:r>
              <a:rPr lang="en-US" sz="2400" b="0" i="0" u="none" strike="noStrike" baseline="0" dirty="0">
                <a:solidFill>
                  <a:schemeClr val="tx1"/>
                </a:solidFill>
                <a:latin typeface="Alexandria"/>
              </a:rPr>
              <a:t> Each user gets a personal subdirectory (e.g., </a:t>
            </a:r>
            <a:r>
              <a:rPr lang="en-US" sz="2400" b="1" i="0" u="none" strike="noStrike" baseline="0" dirty="0">
                <a:solidFill>
                  <a:schemeClr val="tx1"/>
                </a:solidFill>
                <a:latin typeface="Alexandria"/>
              </a:rPr>
              <a:t>/home/username</a:t>
            </a:r>
            <a:r>
              <a:rPr lang="en-US" sz="2400" b="0" i="0" u="none" strike="noStrike" baseline="0" dirty="0">
                <a:solidFill>
                  <a:schemeClr val="tx1"/>
                </a:solidFill>
                <a:latin typeface="Alexandria"/>
              </a:rPr>
              <a:t>)</a:t>
            </a:r>
          </a:p>
          <a:p>
            <a:pPr marL="457200" indent="-457200" algn="l">
              <a:buFont typeface="Wingdings" panose="05000000000000000000" pitchFamily="2" charset="2"/>
              <a:buChar char="§"/>
            </a:pPr>
            <a:r>
              <a:rPr lang="en-US" sz="2400" b="0" i="0" u="none" strike="noStrike" baseline="0" dirty="0">
                <a:solidFill>
                  <a:schemeClr val="tx1"/>
                </a:solidFill>
                <a:latin typeface="Alexandria"/>
              </a:rPr>
              <a:t>User directories are private by default with restricted permissions</a:t>
            </a:r>
          </a:p>
          <a:p>
            <a:pPr marL="457200" indent="-457200" algn="l">
              <a:buFont typeface="Wingdings" panose="05000000000000000000" pitchFamily="2" charset="2"/>
              <a:buChar char="§"/>
            </a:pPr>
            <a:r>
              <a:rPr lang="en-US" sz="2400" b="0" i="0" u="none" strike="noStrike" baseline="0" dirty="0">
                <a:solidFill>
                  <a:schemeClr val="tx1"/>
                </a:solidFill>
                <a:latin typeface="Alexandria"/>
              </a:rPr>
              <a:t> Contains user-specific configuration files (dot files like .</a:t>
            </a:r>
            <a:r>
              <a:rPr lang="en-US" sz="2400" b="0" i="0" u="none" strike="noStrike" baseline="0" dirty="0" err="1">
                <a:solidFill>
                  <a:schemeClr val="tx1"/>
                </a:solidFill>
                <a:latin typeface="Alexandria"/>
              </a:rPr>
              <a:t>bashrc</a:t>
            </a:r>
            <a:r>
              <a:rPr lang="en-US" sz="2400" b="0" i="0" u="none" strike="noStrike" baseline="0" dirty="0">
                <a:solidFill>
                  <a:schemeClr val="tx1"/>
                </a:solidFill>
                <a:latin typeface="Alexandria"/>
              </a:rPr>
              <a:t>)</a:t>
            </a:r>
          </a:p>
          <a:p>
            <a:pPr marL="457200" indent="-457200" algn="l">
              <a:buFont typeface="Wingdings" panose="05000000000000000000" pitchFamily="2" charset="2"/>
              <a:buChar char="§"/>
            </a:pPr>
            <a:r>
              <a:rPr lang="en-US" sz="2400" b="0" i="0" u="none" strike="noStrike" baseline="0" dirty="0">
                <a:solidFill>
                  <a:schemeClr val="tx1"/>
                </a:solidFill>
                <a:latin typeface="Alexandria"/>
              </a:rPr>
              <a:t> Often mounted as a separate partition for easier backups and upgrades</a:t>
            </a:r>
            <a:endParaRPr lang="en-US" sz="2400" b="1" dirty="0">
              <a:solidFill>
                <a:schemeClr val="tx1"/>
              </a:solidFill>
              <a:latin typeface="Alexandria"/>
            </a:endParaRPr>
          </a:p>
        </p:txBody>
      </p:sp>
      <p:pic>
        <p:nvPicPr>
          <p:cNvPr id="5" name="Picture 4">
            <a:extLst>
              <a:ext uri="{FF2B5EF4-FFF2-40B4-BE49-F238E27FC236}">
                <a16:creationId xmlns:a16="http://schemas.microsoft.com/office/drawing/2014/main" id="{D29D84BD-9939-2946-CFC2-CB2BD8DF0F50}"/>
              </a:ext>
            </a:extLst>
          </p:cNvPr>
          <p:cNvPicPr>
            <a:picLocks noChangeAspect="1"/>
          </p:cNvPicPr>
          <p:nvPr/>
        </p:nvPicPr>
        <p:blipFill>
          <a:blip r:embed="rId4"/>
          <a:stretch>
            <a:fillRect/>
          </a:stretch>
        </p:blipFill>
        <p:spPr>
          <a:xfrm>
            <a:off x="7411991" y="2450764"/>
            <a:ext cx="4572000" cy="3371850"/>
          </a:xfrm>
          <a:prstGeom prst="rect">
            <a:avLst/>
          </a:prstGeom>
        </p:spPr>
      </p:pic>
    </p:spTree>
    <p:extLst>
      <p:ext uri="{BB962C8B-B14F-4D97-AF65-F5344CB8AC3E}">
        <p14:creationId xmlns:p14="http://schemas.microsoft.com/office/powerpoint/2010/main" val="51226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17FFA-E577-8E19-AD23-70D6763781B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E11561B-6B7E-5564-C79B-D1A9A0AF88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141A9F9-ED6A-0B6D-CD95-C53A17DB908D}"/>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3CC6C58F-AC22-1FEB-BC70-4FA97DB99626}"/>
              </a:ext>
            </a:extLst>
          </p:cNvPr>
          <p:cNvSpPr/>
          <p:nvPr/>
        </p:nvSpPr>
        <p:spPr>
          <a:xfrm>
            <a:off x="237995" y="1787235"/>
            <a:ext cx="11745996" cy="489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latin typeface="Alexandria"/>
              </a:rPr>
              <a:t>Core System Directories</a:t>
            </a:r>
          </a:p>
          <a:p>
            <a:pPr algn="just"/>
            <a:r>
              <a:rPr lang="en-US" sz="2800" dirty="0">
                <a:solidFill>
                  <a:schemeClr val="tx1"/>
                </a:solidFill>
                <a:latin typeface="Alexandria"/>
              </a:rPr>
              <a:t>Core system directories contain </a:t>
            </a:r>
            <a:r>
              <a:rPr lang="en-US" sz="2800" b="1" dirty="0">
                <a:solidFill>
                  <a:schemeClr val="tx1"/>
                </a:solidFill>
                <a:latin typeface="Alexandria"/>
              </a:rPr>
              <a:t>essential</a:t>
            </a:r>
            <a:r>
              <a:rPr lang="en-US" sz="2800" dirty="0">
                <a:solidFill>
                  <a:schemeClr val="tx1"/>
                </a:solidFill>
                <a:latin typeface="Alexandria"/>
              </a:rPr>
              <a:t> binaries and libraries needed for </a:t>
            </a:r>
            <a:r>
              <a:rPr lang="en-US" sz="2800" b="1" dirty="0">
                <a:solidFill>
                  <a:schemeClr val="tx1"/>
                </a:solidFill>
                <a:latin typeface="Alexandria"/>
              </a:rPr>
              <a:t>basic system functionality</a:t>
            </a:r>
            <a:r>
              <a:rPr lang="en-US" sz="2800" dirty="0">
                <a:solidFill>
                  <a:schemeClr val="tx1"/>
                </a:solidFill>
                <a:latin typeface="Alexandria"/>
              </a:rPr>
              <a:t>.</a:t>
            </a:r>
          </a:p>
          <a:p>
            <a:pPr algn="just"/>
            <a:endParaRPr lang="en-US" sz="2800" dirty="0">
              <a:solidFill>
                <a:schemeClr val="tx1"/>
              </a:solidFill>
              <a:latin typeface="Alexandria"/>
            </a:endParaRPr>
          </a:p>
          <a:p>
            <a:pPr marL="457200" indent="-457200" algn="just">
              <a:buFont typeface="Wingdings" panose="05000000000000000000" pitchFamily="2" charset="2"/>
              <a:buChar char="q"/>
            </a:pPr>
            <a:r>
              <a:rPr lang="en-US" sz="2800" b="1" dirty="0">
                <a:solidFill>
                  <a:schemeClr val="accent1"/>
                </a:solidFill>
                <a:latin typeface="Alexandria"/>
              </a:rPr>
              <a:t>/bin </a:t>
            </a:r>
            <a:r>
              <a:rPr lang="en-US" sz="2800" dirty="0">
                <a:solidFill>
                  <a:schemeClr val="tx1"/>
                </a:solidFill>
                <a:latin typeface="Alexandria"/>
              </a:rPr>
              <a:t>(binaries)</a:t>
            </a:r>
          </a:p>
          <a:p>
            <a:pPr lvl="1" algn="just"/>
            <a:r>
              <a:rPr lang="en-US" sz="2800" dirty="0">
                <a:solidFill>
                  <a:schemeClr val="tx1"/>
                </a:solidFill>
                <a:latin typeface="Alexandria"/>
              </a:rPr>
              <a:t>Essential user command binaries</a:t>
            </a:r>
          </a:p>
          <a:p>
            <a:pPr marL="457200" indent="-457200" algn="just">
              <a:buFont typeface="Wingdings" panose="05000000000000000000" pitchFamily="2" charset="2"/>
              <a:buChar char="q"/>
            </a:pPr>
            <a:r>
              <a:rPr lang="en-US" sz="2800" b="1" dirty="0">
                <a:solidFill>
                  <a:schemeClr val="accent1"/>
                </a:solidFill>
                <a:latin typeface="Alexandria"/>
              </a:rPr>
              <a:t>/</a:t>
            </a:r>
            <a:r>
              <a:rPr lang="en-US" sz="2800" b="1" dirty="0" err="1">
                <a:solidFill>
                  <a:schemeClr val="accent1"/>
                </a:solidFill>
                <a:latin typeface="Alexandria"/>
              </a:rPr>
              <a:t>sbin</a:t>
            </a:r>
            <a:r>
              <a:rPr lang="en-US" sz="2800" b="1" dirty="0">
                <a:solidFill>
                  <a:schemeClr val="accent1"/>
                </a:solidFill>
                <a:latin typeface="Alexandria"/>
              </a:rPr>
              <a:t> </a:t>
            </a:r>
            <a:r>
              <a:rPr lang="en-US" sz="2800" dirty="0">
                <a:solidFill>
                  <a:schemeClr val="tx1"/>
                </a:solidFill>
                <a:latin typeface="Alexandria"/>
              </a:rPr>
              <a:t>(system binaries)</a:t>
            </a:r>
          </a:p>
          <a:p>
            <a:pPr lvl="1" algn="just"/>
            <a:r>
              <a:rPr lang="en-US" sz="2800" dirty="0">
                <a:solidFill>
                  <a:schemeClr val="tx1"/>
                </a:solidFill>
                <a:latin typeface="Alexandria"/>
              </a:rPr>
              <a:t>System administration binaries - Primarily used by root/superuser</a:t>
            </a:r>
          </a:p>
          <a:p>
            <a:pPr marL="457200" indent="-457200" algn="just">
              <a:buFont typeface="Wingdings" panose="05000000000000000000" pitchFamily="2" charset="2"/>
              <a:buChar char="q"/>
            </a:pPr>
            <a:r>
              <a:rPr lang="en-US" sz="2800" b="1" dirty="0">
                <a:solidFill>
                  <a:schemeClr val="accent1"/>
                </a:solidFill>
                <a:latin typeface="Alexandria"/>
              </a:rPr>
              <a:t>/lib </a:t>
            </a:r>
            <a:r>
              <a:rPr lang="en-US" sz="2800" dirty="0">
                <a:solidFill>
                  <a:schemeClr val="tx1"/>
                </a:solidFill>
                <a:latin typeface="Alexandria"/>
              </a:rPr>
              <a:t>(libraries)</a:t>
            </a:r>
          </a:p>
          <a:p>
            <a:pPr lvl="1" algn="just"/>
            <a:r>
              <a:rPr lang="en-US" sz="2800" dirty="0">
                <a:solidFill>
                  <a:schemeClr val="tx1"/>
                </a:solidFill>
                <a:latin typeface="Alexandria"/>
              </a:rPr>
              <a:t>Essential shared libraries and kernel modules</a:t>
            </a:r>
          </a:p>
        </p:txBody>
      </p:sp>
    </p:spTree>
    <p:extLst>
      <p:ext uri="{BB962C8B-B14F-4D97-AF65-F5344CB8AC3E}">
        <p14:creationId xmlns:p14="http://schemas.microsoft.com/office/powerpoint/2010/main" val="2099175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E4F89-A21E-91AC-5A4D-FC7F57663EC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7B10525-51DA-33B9-569A-2F5232B5F2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AF332E6-C0E0-2F88-0152-4576837B56F5}"/>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A414667D-5299-7E0E-9A85-394D08F93873}"/>
              </a:ext>
            </a:extLst>
          </p:cNvPr>
          <p:cNvSpPr/>
          <p:nvPr/>
        </p:nvSpPr>
        <p:spPr>
          <a:xfrm>
            <a:off x="237995" y="1787235"/>
            <a:ext cx="11745996" cy="489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800" b="1" dirty="0">
                <a:solidFill>
                  <a:schemeClr val="accent1"/>
                </a:solidFill>
                <a:latin typeface="Alexandria"/>
              </a:rPr>
              <a:t>Configuration Directories (/</a:t>
            </a:r>
            <a:r>
              <a:rPr lang="en-US" sz="2800" b="1" dirty="0" err="1">
                <a:solidFill>
                  <a:schemeClr val="accent1"/>
                </a:solidFill>
                <a:latin typeface="Alexandria"/>
              </a:rPr>
              <a:t>etc</a:t>
            </a:r>
            <a:r>
              <a:rPr lang="en-US" sz="2800" b="1" dirty="0">
                <a:solidFill>
                  <a:schemeClr val="accent1"/>
                </a:solidFill>
                <a:latin typeface="Alexandria"/>
              </a:rPr>
              <a:t>)</a:t>
            </a:r>
          </a:p>
          <a:p>
            <a:pPr algn="just">
              <a:lnSpc>
                <a:spcPct val="150000"/>
              </a:lnSpc>
            </a:pPr>
            <a:endParaRPr lang="en-US" sz="1050" b="1" dirty="0">
              <a:solidFill>
                <a:schemeClr val="tx1"/>
              </a:solidFill>
              <a:latin typeface="Alexandria"/>
            </a:endParaRPr>
          </a:p>
          <a:p>
            <a:pPr algn="just"/>
            <a:r>
              <a:rPr lang="en-US" sz="2800" dirty="0">
                <a:solidFill>
                  <a:schemeClr val="tx1"/>
                </a:solidFill>
                <a:latin typeface="Alexandria"/>
              </a:rPr>
              <a:t>The </a:t>
            </a:r>
            <a:r>
              <a:rPr lang="en-US" sz="2800" b="1" dirty="0">
                <a:solidFill>
                  <a:schemeClr val="tx1"/>
                </a:solidFill>
                <a:latin typeface="Alexandria"/>
              </a:rPr>
              <a:t>/</a:t>
            </a:r>
            <a:r>
              <a:rPr lang="en-US" sz="2800" b="1" dirty="0" err="1">
                <a:solidFill>
                  <a:schemeClr val="tx1"/>
                </a:solidFill>
                <a:latin typeface="Alexandria"/>
              </a:rPr>
              <a:t>etc</a:t>
            </a:r>
            <a:r>
              <a:rPr lang="en-US" sz="2800" b="1" dirty="0">
                <a:solidFill>
                  <a:schemeClr val="tx1"/>
                </a:solidFill>
                <a:latin typeface="Alexandria"/>
              </a:rPr>
              <a:t> </a:t>
            </a:r>
            <a:r>
              <a:rPr lang="en-US" sz="2800" dirty="0">
                <a:solidFill>
                  <a:schemeClr val="tx1"/>
                </a:solidFill>
                <a:latin typeface="Alexandria"/>
              </a:rPr>
              <a:t>directory contains system-wide configuration files and shell scripts used to boot and initialize system settings: </a:t>
            </a:r>
          </a:p>
          <a:p>
            <a:pPr algn="just"/>
            <a:endParaRPr lang="en-US" sz="1200" dirty="0">
              <a:solidFill>
                <a:schemeClr val="tx1"/>
              </a:solidFill>
              <a:latin typeface="Alexandria"/>
            </a:endParaRPr>
          </a:p>
          <a:p>
            <a:pPr marL="914400" lvl="1" indent="-457200" algn="just">
              <a:lnSpc>
                <a:spcPct val="150000"/>
              </a:lnSpc>
              <a:buFont typeface="Wingdings" panose="05000000000000000000" pitchFamily="2" charset="2"/>
              <a:buChar char="§"/>
            </a:pPr>
            <a:r>
              <a:rPr lang="en-US" sz="2800" dirty="0">
                <a:solidFill>
                  <a:schemeClr val="tx1"/>
                </a:solidFill>
                <a:latin typeface="Alexandria"/>
              </a:rPr>
              <a:t>System configuration files</a:t>
            </a:r>
          </a:p>
          <a:p>
            <a:pPr marL="914400" lvl="1" indent="-457200" algn="just">
              <a:lnSpc>
                <a:spcPct val="150000"/>
              </a:lnSpc>
              <a:buFont typeface="Wingdings" panose="05000000000000000000" pitchFamily="2" charset="2"/>
              <a:buChar char="§"/>
            </a:pPr>
            <a:r>
              <a:rPr lang="en-US" sz="2800" dirty="0">
                <a:solidFill>
                  <a:schemeClr val="tx1"/>
                </a:solidFill>
                <a:latin typeface="Alexandria"/>
              </a:rPr>
              <a:t>Startup and shutdown shell scripts</a:t>
            </a:r>
          </a:p>
          <a:p>
            <a:pPr marL="914400" lvl="1" indent="-457200" algn="just">
              <a:lnSpc>
                <a:spcPct val="150000"/>
              </a:lnSpc>
              <a:buFont typeface="Wingdings" panose="05000000000000000000" pitchFamily="2" charset="2"/>
              <a:buChar char="§"/>
            </a:pPr>
            <a:r>
              <a:rPr lang="en-US" sz="2800" dirty="0">
                <a:solidFill>
                  <a:schemeClr val="tx1"/>
                </a:solidFill>
                <a:latin typeface="Alexandria"/>
              </a:rPr>
              <a:t>User and group information</a:t>
            </a:r>
          </a:p>
          <a:p>
            <a:pPr marL="914400" lvl="1" indent="-457200" algn="just">
              <a:lnSpc>
                <a:spcPct val="150000"/>
              </a:lnSpc>
              <a:buFont typeface="Wingdings" panose="05000000000000000000" pitchFamily="2" charset="2"/>
              <a:buChar char="§"/>
            </a:pPr>
            <a:r>
              <a:rPr lang="en-US" sz="2800" dirty="0">
                <a:solidFill>
                  <a:schemeClr val="tx1"/>
                </a:solidFill>
                <a:latin typeface="Alexandria"/>
              </a:rPr>
              <a:t>Network configuration</a:t>
            </a:r>
          </a:p>
        </p:txBody>
      </p:sp>
    </p:spTree>
    <p:extLst>
      <p:ext uri="{BB962C8B-B14F-4D97-AF65-F5344CB8AC3E}">
        <p14:creationId xmlns:p14="http://schemas.microsoft.com/office/powerpoint/2010/main" val="170856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FF535-0AFF-373B-1D15-38D0227B23E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FB077E4-88C2-6EBD-E2A6-8C4106AB9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58855C4-88A4-855E-8A2F-C31A3A78C7EA}"/>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1D44A526-5255-B84F-7EAD-340D63F7DAF7}"/>
              </a:ext>
            </a:extLst>
          </p:cNvPr>
          <p:cNvSpPr/>
          <p:nvPr/>
        </p:nvSpPr>
        <p:spPr>
          <a:xfrm>
            <a:off x="237995" y="1787235"/>
            <a:ext cx="11745996" cy="489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800" b="1" dirty="0">
                <a:solidFill>
                  <a:schemeClr val="accent1"/>
                </a:solidFill>
                <a:latin typeface="Alexandria"/>
              </a:rPr>
              <a:t>Variable Data Directories (/var)</a:t>
            </a:r>
          </a:p>
          <a:p>
            <a:pPr algn="just">
              <a:lnSpc>
                <a:spcPct val="150000"/>
              </a:lnSpc>
            </a:pPr>
            <a:r>
              <a:rPr lang="en-US" sz="2800" dirty="0">
                <a:solidFill>
                  <a:schemeClr val="tx1"/>
                </a:solidFill>
                <a:latin typeface="Alexandria"/>
              </a:rPr>
              <a:t>The </a:t>
            </a:r>
            <a:r>
              <a:rPr lang="en-US" sz="2800" b="1" dirty="0">
                <a:solidFill>
                  <a:schemeClr val="tx1"/>
                </a:solidFill>
                <a:latin typeface="Alexandria"/>
              </a:rPr>
              <a:t>/var </a:t>
            </a:r>
            <a:r>
              <a:rPr lang="en-US" sz="2800" dirty="0">
                <a:solidFill>
                  <a:schemeClr val="tx1"/>
                </a:solidFill>
                <a:latin typeface="Alexandria"/>
              </a:rPr>
              <a:t>directory stores files that change frequently during system operation, keeping dynamic data separate from static system files.</a:t>
            </a:r>
          </a:p>
          <a:p>
            <a:pPr marL="800100" lvl="1" indent="-342900" algn="just">
              <a:lnSpc>
                <a:spcPct val="150000"/>
              </a:lnSpc>
              <a:buFont typeface="Wingdings" panose="05000000000000000000" pitchFamily="2" charset="2"/>
              <a:buChar char="§"/>
            </a:pPr>
            <a:r>
              <a:rPr lang="en-US" sz="2400" b="1" dirty="0">
                <a:solidFill>
                  <a:schemeClr val="tx1"/>
                </a:solidFill>
                <a:latin typeface="Alexandria"/>
              </a:rPr>
              <a:t> /var/log </a:t>
            </a:r>
            <a:r>
              <a:rPr lang="en-US" sz="2400" dirty="0">
                <a:solidFill>
                  <a:schemeClr val="tx1"/>
                </a:solidFill>
                <a:latin typeface="Alexandria"/>
              </a:rPr>
              <a:t>- System and application log files</a:t>
            </a:r>
          </a:p>
          <a:p>
            <a:pPr marL="800100" lvl="1" indent="-342900" algn="just">
              <a:lnSpc>
                <a:spcPct val="150000"/>
              </a:lnSpc>
              <a:buFont typeface="Wingdings" panose="05000000000000000000" pitchFamily="2" charset="2"/>
              <a:buChar char="§"/>
            </a:pPr>
            <a:r>
              <a:rPr lang="en-US" sz="2400" b="1" dirty="0">
                <a:solidFill>
                  <a:schemeClr val="tx1"/>
                </a:solidFill>
                <a:latin typeface="Alexandria"/>
              </a:rPr>
              <a:t> /var/spool </a:t>
            </a:r>
            <a:r>
              <a:rPr lang="en-US" sz="2400" dirty="0">
                <a:solidFill>
                  <a:schemeClr val="tx1"/>
                </a:solidFill>
                <a:latin typeface="Alexandria"/>
              </a:rPr>
              <a:t>- Print queues, mail queues, and other queued work</a:t>
            </a:r>
          </a:p>
          <a:p>
            <a:pPr marL="800100" lvl="1" indent="-342900" algn="just">
              <a:lnSpc>
                <a:spcPct val="150000"/>
              </a:lnSpc>
              <a:buFont typeface="Wingdings" panose="05000000000000000000" pitchFamily="2" charset="2"/>
              <a:buChar char="§"/>
            </a:pPr>
            <a:r>
              <a:rPr lang="en-US" sz="2400" b="1" dirty="0">
                <a:solidFill>
                  <a:schemeClr val="tx1"/>
                </a:solidFill>
                <a:latin typeface="Alexandria"/>
              </a:rPr>
              <a:t>/var/lib </a:t>
            </a:r>
            <a:r>
              <a:rPr lang="en-US" sz="2400" dirty="0">
                <a:solidFill>
                  <a:schemeClr val="tx1"/>
                </a:solidFill>
                <a:latin typeface="Alexandria"/>
              </a:rPr>
              <a:t>- Variable state information and databases</a:t>
            </a:r>
          </a:p>
          <a:p>
            <a:pPr marL="800100" lvl="1" indent="-342900" algn="just">
              <a:lnSpc>
                <a:spcPct val="150000"/>
              </a:lnSpc>
              <a:buFont typeface="Wingdings" panose="05000000000000000000" pitchFamily="2" charset="2"/>
              <a:buChar char="§"/>
            </a:pPr>
            <a:r>
              <a:rPr lang="en-US" sz="2400" dirty="0">
                <a:solidFill>
                  <a:schemeClr val="tx1"/>
                </a:solidFill>
                <a:latin typeface="Alexandria"/>
              </a:rPr>
              <a:t> </a:t>
            </a:r>
            <a:r>
              <a:rPr lang="en-US" sz="2400" b="1" dirty="0">
                <a:solidFill>
                  <a:schemeClr val="tx1"/>
                </a:solidFill>
                <a:latin typeface="Alexandria"/>
              </a:rPr>
              <a:t>/var/www </a:t>
            </a:r>
            <a:r>
              <a:rPr lang="en-US" sz="2400" dirty="0">
                <a:solidFill>
                  <a:schemeClr val="tx1"/>
                </a:solidFill>
                <a:latin typeface="Alexandria"/>
              </a:rPr>
              <a:t>- Web server data files</a:t>
            </a:r>
          </a:p>
          <a:p>
            <a:pPr marL="800100" lvl="1" indent="-342900" algn="just">
              <a:lnSpc>
                <a:spcPct val="150000"/>
              </a:lnSpc>
              <a:buFont typeface="Wingdings" panose="05000000000000000000" pitchFamily="2" charset="2"/>
              <a:buChar char="§"/>
            </a:pPr>
            <a:r>
              <a:rPr lang="en-US" sz="2400" dirty="0">
                <a:solidFill>
                  <a:schemeClr val="tx1"/>
                </a:solidFill>
                <a:latin typeface="Alexandria"/>
              </a:rPr>
              <a:t> </a:t>
            </a:r>
            <a:r>
              <a:rPr lang="en-US" sz="2400" b="1" dirty="0">
                <a:solidFill>
                  <a:schemeClr val="tx1"/>
                </a:solidFill>
                <a:latin typeface="Alexandria"/>
              </a:rPr>
              <a:t>/var/cache </a:t>
            </a:r>
            <a:r>
              <a:rPr lang="en-US" sz="2400" dirty="0">
                <a:solidFill>
                  <a:schemeClr val="tx1"/>
                </a:solidFill>
                <a:latin typeface="Alexandria"/>
              </a:rPr>
              <a:t>- Application cache data</a:t>
            </a:r>
          </a:p>
          <a:p>
            <a:pPr algn="just">
              <a:lnSpc>
                <a:spcPct val="150000"/>
              </a:lnSpc>
            </a:pPr>
            <a:endParaRPr lang="en-US" sz="2800" dirty="0">
              <a:solidFill>
                <a:schemeClr val="tx1"/>
              </a:solidFill>
              <a:latin typeface="Alexandria"/>
            </a:endParaRPr>
          </a:p>
        </p:txBody>
      </p:sp>
    </p:spTree>
    <p:extLst>
      <p:ext uri="{BB962C8B-B14F-4D97-AF65-F5344CB8AC3E}">
        <p14:creationId xmlns:p14="http://schemas.microsoft.com/office/powerpoint/2010/main" val="3378178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E6272-53D9-6052-C370-4B45BBC9C98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AE54C77-B2ED-71CA-23CB-9BFAD0A4B5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9801289-99CD-93E7-61C2-11088B5A3491}"/>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80C5FFC3-606C-5B44-8DFD-DED8FDDE54BD}"/>
              </a:ext>
            </a:extLst>
          </p:cNvPr>
          <p:cNvSpPr/>
          <p:nvPr/>
        </p:nvSpPr>
        <p:spPr>
          <a:xfrm>
            <a:off x="237995" y="1787235"/>
            <a:ext cx="11745996" cy="489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800" b="1" dirty="0">
                <a:solidFill>
                  <a:schemeClr val="accent1"/>
                </a:solidFill>
                <a:latin typeface="Alexandria"/>
              </a:rPr>
              <a:t>device files (/dev)</a:t>
            </a:r>
          </a:p>
          <a:p>
            <a:pPr algn="just">
              <a:lnSpc>
                <a:spcPct val="150000"/>
              </a:lnSpc>
            </a:pPr>
            <a:endParaRPr lang="en-US" sz="2800" b="1" dirty="0">
              <a:solidFill>
                <a:schemeClr val="accent1"/>
              </a:solidFill>
              <a:latin typeface="Alexandria"/>
            </a:endParaRPr>
          </a:p>
          <a:p>
            <a:pPr algn="just">
              <a:lnSpc>
                <a:spcPct val="150000"/>
              </a:lnSpc>
            </a:pPr>
            <a:r>
              <a:rPr lang="en-US" sz="2800" dirty="0">
                <a:solidFill>
                  <a:schemeClr val="tx1"/>
                </a:solidFill>
                <a:latin typeface="Alexandria"/>
              </a:rPr>
              <a:t>Contains device files that act as interfaces to physical and virtual devices.</a:t>
            </a:r>
            <a:endParaRPr lang="en-US" sz="2400" b="1" dirty="0">
              <a:solidFill>
                <a:schemeClr val="tx1"/>
              </a:solidFill>
              <a:latin typeface="Alexandria"/>
            </a:endParaRPr>
          </a:p>
          <a:p>
            <a:pPr marL="914400" lvl="1" indent="-457200" algn="just">
              <a:lnSpc>
                <a:spcPct val="150000"/>
              </a:lnSpc>
              <a:buFont typeface="Wingdings" panose="05000000000000000000" pitchFamily="2" charset="2"/>
              <a:buChar char="§"/>
            </a:pPr>
            <a:r>
              <a:rPr lang="en-US" sz="2800" dirty="0">
                <a:solidFill>
                  <a:schemeClr val="tx1"/>
                </a:solidFill>
                <a:latin typeface="Alexandria"/>
              </a:rPr>
              <a:t>Special files representing hardware devices</a:t>
            </a:r>
          </a:p>
          <a:p>
            <a:pPr marL="914400" lvl="1" indent="-457200" algn="just">
              <a:lnSpc>
                <a:spcPct val="150000"/>
              </a:lnSpc>
              <a:buFont typeface="Wingdings" panose="05000000000000000000" pitchFamily="2" charset="2"/>
              <a:buChar char="§"/>
            </a:pPr>
            <a:r>
              <a:rPr lang="en-US" sz="2800" b="1" dirty="0">
                <a:solidFill>
                  <a:schemeClr val="tx1"/>
                </a:solidFill>
                <a:latin typeface="Alexandria"/>
              </a:rPr>
              <a:t>/dev/</a:t>
            </a:r>
            <a:r>
              <a:rPr lang="en-US" sz="2800" b="1" dirty="0" err="1">
                <a:solidFill>
                  <a:schemeClr val="tx1"/>
                </a:solidFill>
                <a:latin typeface="Alexandria"/>
              </a:rPr>
              <a:t>sda</a:t>
            </a:r>
            <a:r>
              <a:rPr lang="en-US" sz="2800" b="1" dirty="0">
                <a:solidFill>
                  <a:schemeClr val="tx1"/>
                </a:solidFill>
                <a:latin typeface="Alexandria"/>
              </a:rPr>
              <a:t> </a:t>
            </a:r>
            <a:r>
              <a:rPr lang="en-US" sz="2800" dirty="0">
                <a:solidFill>
                  <a:schemeClr val="tx1"/>
                </a:solidFill>
                <a:latin typeface="Alexandria"/>
              </a:rPr>
              <a:t>represents the first hard drive</a:t>
            </a:r>
          </a:p>
          <a:p>
            <a:pPr marL="914400" lvl="1" indent="-457200" algn="just">
              <a:lnSpc>
                <a:spcPct val="150000"/>
              </a:lnSpc>
              <a:buFont typeface="Wingdings" panose="05000000000000000000" pitchFamily="2" charset="2"/>
              <a:buChar char="§"/>
            </a:pPr>
            <a:r>
              <a:rPr lang="en-US" sz="2800" b="1" dirty="0">
                <a:solidFill>
                  <a:schemeClr val="tx1"/>
                </a:solidFill>
                <a:latin typeface="Alexandria"/>
              </a:rPr>
              <a:t>/dev/null </a:t>
            </a:r>
            <a:r>
              <a:rPr lang="en-US" sz="2800" dirty="0">
                <a:solidFill>
                  <a:schemeClr val="tx1"/>
                </a:solidFill>
                <a:latin typeface="Alexandria"/>
              </a:rPr>
              <a:t>discards all written data</a:t>
            </a:r>
          </a:p>
        </p:txBody>
      </p:sp>
    </p:spTree>
    <p:extLst>
      <p:ext uri="{BB962C8B-B14F-4D97-AF65-F5344CB8AC3E}">
        <p14:creationId xmlns:p14="http://schemas.microsoft.com/office/powerpoint/2010/main" val="2337600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88027-8D29-9CC4-1E3F-E5C5C4D46CF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1ED3F35-97A7-104D-AD76-FEFE60ABCE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8A501FB-8E51-C360-A2F6-610BF935251F}"/>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129E7576-2966-DF54-41D1-3E457BAE83BF}"/>
              </a:ext>
            </a:extLst>
          </p:cNvPr>
          <p:cNvSpPr/>
          <p:nvPr/>
        </p:nvSpPr>
        <p:spPr>
          <a:xfrm>
            <a:off x="237994" y="1787235"/>
            <a:ext cx="11745997"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accent1"/>
                </a:solidFill>
                <a:latin typeface="Alexandria"/>
              </a:rPr>
              <a:t>Unix System Resources</a:t>
            </a:r>
            <a:r>
              <a:rPr lang="ar-EG" sz="2800" b="1" dirty="0">
                <a:solidFill>
                  <a:schemeClr val="accent1"/>
                </a:solidFill>
                <a:latin typeface="Alexandria"/>
              </a:rPr>
              <a:t> </a:t>
            </a:r>
            <a:r>
              <a:rPr lang="en-US" sz="2800" b="1" dirty="0">
                <a:solidFill>
                  <a:schemeClr val="accent1"/>
                </a:solidFill>
                <a:latin typeface="Alexandria"/>
              </a:rPr>
              <a:t>(/</a:t>
            </a:r>
            <a:r>
              <a:rPr lang="en-US" sz="2800" b="1" dirty="0" err="1">
                <a:solidFill>
                  <a:schemeClr val="accent1"/>
                </a:solidFill>
                <a:latin typeface="Alexandria"/>
              </a:rPr>
              <a:t>usr</a:t>
            </a:r>
            <a:r>
              <a:rPr lang="en-US" sz="2800" b="1" dirty="0">
                <a:solidFill>
                  <a:schemeClr val="accent1"/>
                </a:solidFill>
                <a:latin typeface="Alexandria"/>
              </a:rPr>
              <a:t>)</a:t>
            </a:r>
          </a:p>
          <a:p>
            <a:pPr algn="just"/>
            <a:r>
              <a:rPr lang="en-US" sz="2800" dirty="0">
                <a:solidFill>
                  <a:schemeClr val="tx1"/>
                </a:solidFill>
                <a:latin typeface="Alexandria"/>
              </a:rPr>
              <a:t>The </a:t>
            </a:r>
            <a:r>
              <a:rPr lang="en-US" sz="2800" b="1" dirty="0">
                <a:solidFill>
                  <a:schemeClr val="tx1"/>
                </a:solidFill>
                <a:latin typeface="Alexandria"/>
              </a:rPr>
              <a:t>/</a:t>
            </a:r>
            <a:r>
              <a:rPr lang="en-US" sz="2800" b="1" dirty="0" err="1">
                <a:solidFill>
                  <a:schemeClr val="tx1"/>
                </a:solidFill>
                <a:latin typeface="Alexandria"/>
              </a:rPr>
              <a:t>usr</a:t>
            </a:r>
            <a:r>
              <a:rPr lang="en-US" sz="2800" b="1" dirty="0">
                <a:solidFill>
                  <a:schemeClr val="tx1"/>
                </a:solidFill>
                <a:latin typeface="Alexandria"/>
              </a:rPr>
              <a:t> </a:t>
            </a:r>
            <a:r>
              <a:rPr lang="en-US" sz="2800" dirty="0">
                <a:solidFill>
                  <a:schemeClr val="tx1"/>
                </a:solidFill>
                <a:latin typeface="Alexandria"/>
              </a:rPr>
              <a:t>directory contains read-only user data and system-wide applications, libraries, and documentation.</a:t>
            </a:r>
          </a:p>
          <a:p>
            <a:pPr algn="just">
              <a:lnSpc>
                <a:spcPct val="150000"/>
              </a:lnSpc>
            </a:pPr>
            <a:r>
              <a:rPr lang="en-US" sz="2800" b="1" dirty="0">
                <a:solidFill>
                  <a:schemeClr val="tx1"/>
                </a:solidFill>
                <a:latin typeface="Alexandria"/>
              </a:rPr>
              <a:t>Key Components:</a:t>
            </a:r>
          </a:p>
          <a:p>
            <a:pPr marL="914400" lvl="1" indent="-457200" algn="just">
              <a:buFont typeface="Wingdings" panose="05000000000000000000" pitchFamily="2" charset="2"/>
              <a:buChar char="q"/>
            </a:pPr>
            <a:r>
              <a:rPr lang="en-US" sz="2800" b="1" dirty="0">
                <a:solidFill>
                  <a:schemeClr val="tx1"/>
                </a:solidFill>
                <a:latin typeface="Alexandria"/>
              </a:rPr>
              <a:t>/</a:t>
            </a:r>
            <a:r>
              <a:rPr lang="en-US" sz="2800" b="1" dirty="0" err="1">
                <a:solidFill>
                  <a:schemeClr val="tx1"/>
                </a:solidFill>
                <a:latin typeface="Alexandria"/>
              </a:rPr>
              <a:t>usr</a:t>
            </a:r>
            <a:r>
              <a:rPr lang="en-US" sz="2800" b="1" dirty="0">
                <a:solidFill>
                  <a:schemeClr val="tx1"/>
                </a:solidFill>
                <a:latin typeface="Alexandria"/>
              </a:rPr>
              <a:t>/bin </a:t>
            </a:r>
            <a:r>
              <a:rPr lang="en-US" sz="2800" dirty="0">
                <a:solidFill>
                  <a:schemeClr val="tx1"/>
                </a:solidFill>
                <a:latin typeface="Alexandria"/>
              </a:rPr>
              <a:t>- User command binaries for regular system operation</a:t>
            </a:r>
          </a:p>
          <a:p>
            <a:pPr marL="914400" lvl="1" indent="-457200" algn="just">
              <a:buFont typeface="Wingdings" panose="05000000000000000000" pitchFamily="2" charset="2"/>
              <a:buChar char="q"/>
            </a:pPr>
            <a:r>
              <a:rPr lang="en-US" sz="2800" dirty="0">
                <a:solidFill>
                  <a:schemeClr val="tx1"/>
                </a:solidFill>
                <a:latin typeface="Alexandria"/>
              </a:rPr>
              <a:t> </a:t>
            </a:r>
            <a:r>
              <a:rPr lang="en-US" sz="2800" b="1" dirty="0">
                <a:solidFill>
                  <a:schemeClr val="tx1"/>
                </a:solidFill>
                <a:latin typeface="Alexandria"/>
              </a:rPr>
              <a:t>/</a:t>
            </a:r>
            <a:r>
              <a:rPr lang="en-US" sz="2800" b="1" dirty="0" err="1">
                <a:solidFill>
                  <a:schemeClr val="tx1"/>
                </a:solidFill>
                <a:latin typeface="Alexandria"/>
              </a:rPr>
              <a:t>usr</a:t>
            </a:r>
            <a:r>
              <a:rPr lang="en-US" sz="2800" b="1" dirty="0">
                <a:solidFill>
                  <a:schemeClr val="tx1"/>
                </a:solidFill>
                <a:latin typeface="Alexandria"/>
              </a:rPr>
              <a:t>/</a:t>
            </a:r>
            <a:r>
              <a:rPr lang="en-US" sz="2800" b="1" dirty="0" err="1">
                <a:solidFill>
                  <a:schemeClr val="tx1"/>
                </a:solidFill>
                <a:latin typeface="Alexandria"/>
              </a:rPr>
              <a:t>sbin</a:t>
            </a:r>
            <a:r>
              <a:rPr lang="en-US" sz="2800" b="1" dirty="0">
                <a:solidFill>
                  <a:schemeClr val="tx1"/>
                </a:solidFill>
                <a:latin typeface="Alexandria"/>
              </a:rPr>
              <a:t> </a:t>
            </a:r>
            <a:r>
              <a:rPr lang="en-US" sz="2800" dirty="0">
                <a:solidFill>
                  <a:schemeClr val="tx1"/>
                </a:solidFill>
                <a:latin typeface="Alexandria"/>
              </a:rPr>
              <a:t>- System administration binaries for regular operation</a:t>
            </a:r>
          </a:p>
          <a:p>
            <a:pPr marL="914400" lvl="1" indent="-457200" algn="just">
              <a:buFont typeface="Wingdings" panose="05000000000000000000" pitchFamily="2" charset="2"/>
              <a:buChar char="q"/>
            </a:pPr>
            <a:r>
              <a:rPr lang="en-US" sz="2800" b="1" dirty="0">
                <a:solidFill>
                  <a:schemeClr val="tx1"/>
                </a:solidFill>
                <a:latin typeface="Alexandria"/>
              </a:rPr>
              <a:t>/</a:t>
            </a:r>
            <a:r>
              <a:rPr lang="en-US" sz="2800" b="1" dirty="0" err="1">
                <a:solidFill>
                  <a:schemeClr val="tx1"/>
                </a:solidFill>
                <a:latin typeface="Alexandria"/>
              </a:rPr>
              <a:t>usr</a:t>
            </a:r>
            <a:r>
              <a:rPr lang="en-US" sz="2800" b="1" dirty="0">
                <a:solidFill>
                  <a:schemeClr val="tx1"/>
                </a:solidFill>
                <a:latin typeface="Alexandria"/>
              </a:rPr>
              <a:t>/lib </a:t>
            </a:r>
            <a:r>
              <a:rPr lang="en-US" sz="2800" dirty="0">
                <a:solidFill>
                  <a:schemeClr val="tx1"/>
                </a:solidFill>
                <a:latin typeface="Alexandria"/>
              </a:rPr>
              <a:t>- Libraries for programs in /</a:t>
            </a:r>
            <a:r>
              <a:rPr lang="en-US" sz="2800" dirty="0" err="1">
                <a:solidFill>
                  <a:schemeClr val="tx1"/>
                </a:solidFill>
                <a:latin typeface="Alexandria"/>
              </a:rPr>
              <a:t>usr</a:t>
            </a:r>
            <a:r>
              <a:rPr lang="en-US" sz="2800" dirty="0">
                <a:solidFill>
                  <a:schemeClr val="tx1"/>
                </a:solidFill>
                <a:latin typeface="Alexandria"/>
              </a:rPr>
              <a:t>/bin and /</a:t>
            </a:r>
            <a:r>
              <a:rPr lang="en-US" sz="2800" dirty="0" err="1">
                <a:solidFill>
                  <a:schemeClr val="tx1"/>
                </a:solidFill>
                <a:latin typeface="Alexandria"/>
              </a:rPr>
              <a:t>usr</a:t>
            </a:r>
            <a:r>
              <a:rPr lang="en-US" sz="2800" dirty="0">
                <a:solidFill>
                  <a:schemeClr val="tx1"/>
                </a:solidFill>
                <a:latin typeface="Alexandria"/>
              </a:rPr>
              <a:t>/</a:t>
            </a:r>
            <a:r>
              <a:rPr lang="en-US" sz="2800" dirty="0" err="1">
                <a:solidFill>
                  <a:schemeClr val="tx1"/>
                </a:solidFill>
                <a:latin typeface="Alexandria"/>
              </a:rPr>
              <a:t>sbin</a:t>
            </a:r>
            <a:endParaRPr lang="en-US" sz="2800" dirty="0">
              <a:solidFill>
                <a:schemeClr val="tx1"/>
              </a:solidFill>
              <a:latin typeface="Alexandria"/>
            </a:endParaRPr>
          </a:p>
          <a:p>
            <a:pPr marL="914400" lvl="1" indent="-457200" algn="just">
              <a:buFont typeface="Wingdings" panose="05000000000000000000" pitchFamily="2" charset="2"/>
              <a:buChar char="q"/>
            </a:pPr>
            <a:r>
              <a:rPr lang="en-US" sz="2800" b="1" dirty="0">
                <a:solidFill>
                  <a:schemeClr val="tx1"/>
                </a:solidFill>
                <a:latin typeface="Alexandria"/>
              </a:rPr>
              <a:t>/</a:t>
            </a:r>
            <a:r>
              <a:rPr lang="en-US" sz="2800" b="1" dirty="0" err="1">
                <a:solidFill>
                  <a:schemeClr val="tx1"/>
                </a:solidFill>
                <a:latin typeface="Alexandria"/>
              </a:rPr>
              <a:t>usr</a:t>
            </a:r>
            <a:r>
              <a:rPr lang="en-US" sz="2800" b="1" dirty="0">
                <a:solidFill>
                  <a:schemeClr val="tx1"/>
                </a:solidFill>
                <a:latin typeface="Alexandria"/>
              </a:rPr>
              <a:t>/share </a:t>
            </a:r>
            <a:r>
              <a:rPr lang="en-US" sz="2800" dirty="0">
                <a:solidFill>
                  <a:schemeClr val="tx1"/>
                </a:solidFill>
                <a:latin typeface="Alexandria"/>
              </a:rPr>
              <a:t>- Architecture-independent data shared across systems</a:t>
            </a:r>
          </a:p>
          <a:p>
            <a:pPr marL="914400" lvl="1" indent="-457200" algn="just">
              <a:buFont typeface="Wingdings" panose="05000000000000000000" pitchFamily="2" charset="2"/>
              <a:buChar char="q"/>
            </a:pPr>
            <a:r>
              <a:rPr lang="en-US" sz="2800" b="1" dirty="0">
                <a:solidFill>
                  <a:schemeClr val="tx1"/>
                </a:solidFill>
                <a:latin typeface="Alexandria"/>
              </a:rPr>
              <a:t>/</a:t>
            </a:r>
            <a:r>
              <a:rPr lang="en-US" sz="2800" b="1" dirty="0" err="1">
                <a:solidFill>
                  <a:schemeClr val="tx1"/>
                </a:solidFill>
                <a:latin typeface="Alexandria"/>
              </a:rPr>
              <a:t>usr</a:t>
            </a:r>
            <a:r>
              <a:rPr lang="en-US" sz="2800" b="1" dirty="0">
                <a:solidFill>
                  <a:schemeClr val="tx1"/>
                </a:solidFill>
                <a:latin typeface="Alexandria"/>
              </a:rPr>
              <a:t>/local </a:t>
            </a:r>
            <a:r>
              <a:rPr lang="en-US" sz="2800" dirty="0">
                <a:solidFill>
                  <a:schemeClr val="tx1"/>
                </a:solidFill>
                <a:latin typeface="Alexandria"/>
              </a:rPr>
              <a:t>- Custom local software installed by system administrator</a:t>
            </a:r>
          </a:p>
        </p:txBody>
      </p:sp>
    </p:spTree>
    <p:extLst>
      <p:ext uri="{BB962C8B-B14F-4D97-AF65-F5344CB8AC3E}">
        <p14:creationId xmlns:p14="http://schemas.microsoft.com/office/powerpoint/2010/main" val="3993393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3700-F14E-CF79-24F2-F8C265EF6F5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561BE9B-8A0A-3F55-551D-E1D8F09E71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3EBEB3E-C41B-D844-6D5D-17517FF5C99F}"/>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76F49E77-BD1B-E631-8F59-367063206B0E}"/>
              </a:ext>
            </a:extLst>
          </p:cNvPr>
          <p:cNvSpPr/>
          <p:nvPr/>
        </p:nvSpPr>
        <p:spPr>
          <a:xfrm>
            <a:off x="223001" y="1787236"/>
            <a:ext cx="11745997"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accent1"/>
                </a:solidFill>
                <a:latin typeface="Alexandria"/>
              </a:rPr>
              <a:t>Special Virtual Directories</a:t>
            </a:r>
          </a:p>
          <a:p>
            <a:pPr algn="just"/>
            <a:r>
              <a:rPr lang="en-US" sz="2800" dirty="0">
                <a:solidFill>
                  <a:schemeClr val="tx1"/>
                </a:solidFill>
                <a:latin typeface="Alexandria"/>
              </a:rPr>
              <a:t>These special directories serve unique purposes in the Linux filesystem, providing interfaces to system resources.</a:t>
            </a:r>
          </a:p>
          <a:p>
            <a:pPr marL="457200" indent="-457200" algn="just">
              <a:lnSpc>
                <a:spcPct val="150000"/>
              </a:lnSpc>
              <a:buFont typeface="Wingdings" panose="05000000000000000000" pitchFamily="2" charset="2"/>
              <a:buChar char="q"/>
            </a:pPr>
            <a:r>
              <a:rPr lang="en-US" sz="2800" b="1" dirty="0">
                <a:solidFill>
                  <a:schemeClr val="tx1"/>
                </a:solidFill>
                <a:latin typeface="Alexandria"/>
              </a:rPr>
              <a:t>/proc</a:t>
            </a:r>
          </a:p>
          <a:p>
            <a:pPr algn="just">
              <a:lnSpc>
                <a:spcPct val="150000"/>
              </a:lnSpc>
            </a:pPr>
            <a:r>
              <a:rPr lang="en-US" sz="2800" dirty="0">
                <a:solidFill>
                  <a:schemeClr val="tx1"/>
                </a:solidFill>
                <a:latin typeface="Alexandria"/>
              </a:rPr>
              <a:t>A virtual filesystem providing process and kernel information as files.</a:t>
            </a:r>
          </a:p>
          <a:p>
            <a:pPr marL="457200" indent="-457200" algn="just">
              <a:lnSpc>
                <a:spcPct val="150000"/>
              </a:lnSpc>
              <a:buFont typeface="Wingdings" panose="05000000000000000000" pitchFamily="2" charset="2"/>
              <a:buChar char="q"/>
            </a:pPr>
            <a:r>
              <a:rPr lang="en-US" sz="2800" b="1" dirty="0">
                <a:solidFill>
                  <a:schemeClr val="tx1"/>
                </a:solidFill>
                <a:latin typeface="Alexandria"/>
              </a:rPr>
              <a:t>/sys</a:t>
            </a:r>
          </a:p>
          <a:p>
            <a:pPr algn="just"/>
            <a:r>
              <a:rPr lang="en-US" sz="2800" dirty="0">
                <a:solidFill>
                  <a:schemeClr val="tx1"/>
                </a:solidFill>
                <a:latin typeface="Alexandria"/>
              </a:rPr>
              <a:t>Contains information about devices, drivers, and kernel features. Provides a more structured view of kernel objects than /proc.</a:t>
            </a:r>
          </a:p>
        </p:txBody>
      </p:sp>
    </p:spTree>
    <p:extLst>
      <p:ext uri="{BB962C8B-B14F-4D97-AF65-F5344CB8AC3E}">
        <p14:creationId xmlns:p14="http://schemas.microsoft.com/office/powerpoint/2010/main" val="2977786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1602A-1CBC-FB52-7B4F-79DC4E3E783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2F05390-6460-1E8A-0145-878AC536E9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7921D2D-019B-AD5F-E311-95EC1C1C4844}"/>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4DF9C137-E9CF-0EA8-D43F-9094E382777B}"/>
              </a:ext>
            </a:extLst>
          </p:cNvPr>
          <p:cNvSpPr/>
          <p:nvPr/>
        </p:nvSpPr>
        <p:spPr>
          <a:xfrm>
            <a:off x="88889" y="1787236"/>
            <a:ext cx="11745997"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accent1"/>
                </a:solidFill>
                <a:latin typeface="Alexandria"/>
              </a:rPr>
              <a:t>Other Important Directories</a:t>
            </a:r>
          </a:p>
          <a:p>
            <a:pPr marL="457200" indent="-457200" algn="just">
              <a:buFont typeface="Wingdings" panose="05000000000000000000" pitchFamily="2" charset="2"/>
              <a:buChar char="q"/>
            </a:pPr>
            <a:r>
              <a:rPr lang="en-US" sz="2800" b="1" dirty="0">
                <a:solidFill>
                  <a:schemeClr val="tx1"/>
                </a:solidFill>
                <a:latin typeface="Alexandria"/>
              </a:rPr>
              <a:t>/boot</a:t>
            </a:r>
          </a:p>
          <a:p>
            <a:pPr algn="just"/>
            <a:r>
              <a:rPr lang="en-US" sz="2800" dirty="0">
                <a:solidFill>
                  <a:schemeClr val="tx1"/>
                </a:solidFill>
                <a:latin typeface="Alexandria"/>
              </a:rPr>
              <a:t>Boot loader files, kernel images</a:t>
            </a:r>
          </a:p>
          <a:p>
            <a:pPr marL="457200" indent="-457200" algn="just">
              <a:buFont typeface="Wingdings" panose="05000000000000000000" pitchFamily="2" charset="2"/>
              <a:buChar char="q"/>
            </a:pPr>
            <a:r>
              <a:rPr lang="en-US" sz="2800" b="1" dirty="0">
                <a:solidFill>
                  <a:schemeClr val="tx1"/>
                </a:solidFill>
                <a:latin typeface="Alexandria"/>
              </a:rPr>
              <a:t>/media, /</a:t>
            </a:r>
            <a:r>
              <a:rPr lang="en-US" sz="2800" b="1" dirty="0" err="1">
                <a:solidFill>
                  <a:schemeClr val="tx1"/>
                </a:solidFill>
                <a:latin typeface="Alexandria"/>
              </a:rPr>
              <a:t>mnt</a:t>
            </a:r>
            <a:endParaRPr lang="en-US" sz="2800" b="1" dirty="0">
              <a:solidFill>
                <a:schemeClr val="tx1"/>
              </a:solidFill>
              <a:latin typeface="Alexandria"/>
            </a:endParaRPr>
          </a:p>
          <a:p>
            <a:pPr algn="just"/>
            <a:r>
              <a:rPr lang="en-US" sz="2800" dirty="0">
                <a:solidFill>
                  <a:schemeClr val="tx1"/>
                </a:solidFill>
                <a:latin typeface="Alexandria"/>
              </a:rPr>
              <a:t>Mount points for removable media and temporary filesystems</a:t>
            </a:r>
          </a:p>
          <a:p>
            <a:pPr marL="457200" indent="-457200" algn="just">
              <a:buFont typeface="Wingdings" panose="05000000000000000000" pitchFamily="2" charset="2"/>
              <a:buChar char="q"/>
            </a:pPr>
            <a:r>
              <a:rPr lang="en-US" sz="2800" b="1" dirty="0">
                <a:solidFill>
                  <a:schemeClr val="tx1"/>
                </a:solidFill>
                <a:latin typeface="Alexandria"/>
              </a:rPr>
              <a:t>/opt</a:t>
            </a:r>
          </a:p>
          <a:p>
            <a:pPr algn="just"/>
            <a:r>
              <a:rPr lang="en-US" sz="2800" dirty="0">
                <a:solidFill>
                  <a:schemeClr val="tx1"/>
                </a:solidFill>
                <a:latin typeface="Alexandria"/>
              </a:rPr>
              <a:t>Optional application software packages</a:t>
            </a:r>
          </a:p>
          <a:p>
            <a:pPr marL="457200" indent="-457200" algn="just">
              <a:buFont typeface="Wingdings" panose="05000000000000000000" pitchFamily="2" charset="2"/>
              <a:buChar char="q"/>
            </a:pPr>
            <a:r>
              <a:rPr lang="en-US" sz="2800" b="1" dirty="0">
                <a:solidFill>
                  <a:schemeClr val="tx1"/>
                </a:solidFill>
                <a:latin typeface="Alexandria"/>
              </a:rPr>
              <a:t>/</a:t>
            </a:r>
            <a:r>
              <a:rPr lang="en-US" sz="2800" b="1" dirty="0" err="1">
                <a:solidFill>
                  <a:schemeClr val="tx1"/>
                </a:solidFill>
                <a:latin typeface="Alexandria"/>
              </a:rPr>
              <a:t>srv</a:t>
            </a:r>
            <a:endParaRPr lang="en-US" sz="2800" b="1" dirty="0">
              <a:solidFill>
                <a:schemeClr val="tx1"/>
              </a:solidFill>
              <a:latin typeface="Alexandria"/>
            </a:endParaRPr>
          </a:p>
          <a:p>
            <a:pPr algn="just"/>
            <a:r>
              <a:rPr lang="en-US" sz="2800" dirty="0">
                <a:solidFill>
                  <a:schemeClr val="tx1"/>
                </a:solidFill>
                <a:latin typeface="Alexandria"/>
              </a:rPr>
              <a:t>Data for services provided by the system</a:t>
            </a:r>
          </a:p>
        </p:txBody>
      </p:sp>
    </p:spTree>
    <p:extLst>
      <p:ext uri="{BB962C8B-B14F-4D97-AF65-F5344CB8AC3E}">
        <p14:creationId xmlns:p14="http://schemas.microsoft.com/office/powerpoint/2010/main" val="230246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394DF-5429-8CD0-A8A6-B8EF2AFC2C5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C36E1EF-A9E8-C16E-027D-D5FF250B00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CAEB88B-4F7A-1BCE-9327-7E32B4FBAB1C}"/>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6773E2A7-5AE4-0C2E-22BD-BFD04E611802}"/>
              </a:ext>
            </a:extLst>
          </p:cNvPr>
          <p:cNvSpPr/>
          <p:nvPr/>
        </p:nvSpPr>
        <p:spPr>
          <a:xfrm>
            <a:off x="88889" y="1787236"/>
            <a:ext cx="11745997"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accent1"/>
                </a:solidFill>
                <a:latin typeface="Alexandria"/>
              </a:rPr>
              <a:t>Best Practices</a:t>
            </a:r>
          </a:p>
          <a:p>
            <a:pPr marL="457200" indent="-457200" algn="just">
              <a:lnSpc>
                <a:spcPct val="150000"/>
              </a:lnSpc>
              <a:buFont typeface="Wingdings" panose="05000000000000000000" pitchFamily="2" charset="2"/>
              <a:buChar char="ü"/>
            </a:pPr>
            <a:r>
              <a:rPr lang="en-US" sz="2400" dirty="0">
                <a:solidFill>
                  <a:schemeClr val="tx1"/>
                </a:solidFill>
                <a:latin typeface="Alexandria"/>
              </a:rPr>
              <a:t>Keep system and user data </a:t>
            </a:r>
            <a:r>
              <a:rPr lang="en-US" sz="2400" b="1" dirty="0">
                <a:solidFill>
                  <a:schemeClr val="tx1"/>
                </a:solidFill>
                <a:latin typeface="Alexandria"/>
              </a:rPr>
              <a:t>separate</a:t>
            </a:r>
            <a:r>
              <a:rPr lang="en-US" sz="2400" dirty="0">
                <a:solidFill>
                  <a:schemeClr val="tx1"/>
                </a:solidFill>
                <a:latin typeface="Alexandria"/>
              </a:rPr>
              <a:t> (use </a:t>
            </a:r>
            <a:r>
              <a:rPr lang="en-US" sz="2400" b="1" dirty="0">
                <a:solidFill>
                  <a:schemeClr val="tx1"/>
                </a:solidFill>
                <a:latin typeface="Alexandria"/>
              </a:rPr>
              <a:t>/home </a:t>
            </a:r>
            <a:r>
              <a:rPr lang="en-US" sz="2400" dirty="0">
                <a:solidFill>
                  <a:schemeClr val="tx1"/>
                </a:solidFill>
                <a:latin typeface="Alexandria"/>
              </a:rPr>
              <a:t>for user files)</a:t>
            </a:r>
          </a:p>
          <a:p>
            <a:pPr marL="457200" indent="-457200" algn="just">
              <a:lnSpc>
                <a:spcPct val="150000"/>
              </a:lnSpc>
              <a:buFont typeface="Wingdings" panose="05000000000000000000" pitchFamily="2" charset="2"/>
              <a:buChar char="ü"/>
            </a:pPr>
            <a:r>
              <a:rPr lang="en-US" sz="2400" dirty="0">
                <a:solidFill>
                  <a:schemeClr val="tx1"/>
                </a:solidFill>
                <a:latin typeface="Alexandria"/>
              </a:rPr>
              <a:t>Never store user files in system directories like </a:t>
            </a:r>
            <a:r>
              <a:rPr lang="en-US" sz="2400" b="1" dirty="0">
                <a:solidFill>
                  <a:schemeClr val="tx1"/>
                </a:solidFill>
                <a:latin typeface="Alexandria"/>
              </a:rPr>
              <a:t>/bin</a:t>
            </a:r>
            <a:r>
              <a:rPr lang="en-US" sz="2400" dirty="0">
                <a:solidFill>
                  <a:schemeClr val="tx1"/>
                </a:solidFill>
                <a:latin typeface="Alexandria"/>
              </a:rPr>
              <a:t>, </a:t>
            </a:r>
            <a:r>
              <a:rPr lang="en-US" sz="2400" b="1" dirty="0">
                <a:solidFill>
                  <a:schemeClr val="tx1"/>
                </a:solidFill>
                <a:latin typeface="Alexandria"/>
              </a:rPr>
              <a:t>/</a:t>
            </a:r>
            <a:r>
              <a:rPr lang="en-US" sz="2400" b="1" dirty="0" err="1">
                <a:solidFill>
                  <a:schemeClr val="tx1"/>
                </a:solidFill>
                <a:latin typeface="Alexandria"/>
              </a:rPr>
              <a:t>sbin</a:t>
            </a:r>
            <a:r>
              <a:rPr lang="en-US" sz="2400" dirty="0">
                <a:solidFill>
                  <a:schemeClr val="tx1"/>
                </a:solidFill>
                <a:latin typeface="Alexandria"/>
              </a:rPr>
              <a:t>, or </a:t>
            </a:r>
            <a:r>
              <a:rPr lang="en-US" sz="2400" b="1" dirty="0">
                <a:solidFill>
                  <a:schemeClr val="tx1"/>
                </a:solidFill>
                <a:latin typeface="Alexandria"/>
              </a:rPr>
              <a:t>/</a:t>
            </a:r>
            <a:r>
              <a:rPr lang="en-US" sz="2400" b="1" dirty="0" err="1">
                <a:solidFill>
                  <a:schemeClr val="tx1"/>
                </a:solidFill>
                <a:latin typeface="Alexandria"/>
              </a:rPr>
              <a:t>etc</a:t>
            </a:r>
            <a:endParaRPr lang="en-US" sz="2400" b="1" dirty="0">
              <a:solidFill>
                <a:schemeClr val="tx1"/>
              </a:solidFill>
              <a:latin typeface="Alexandria"/>
            </a:endParaRPr>
          </a:p>
          <a:p>
            <a:pPr marL="457200" indent="-457200" algn="just">
              <a:lnSpc>
                <a:spcPct val="150000"/>
              </a:lnSpc>
              <a:buFont typeface="Wingdings" panose="05000000000000000000" pitchFamily="2" charset="2"/>
              <a:buChar char="ü"/>
            </a:pPr>
            <a:r>
              <a:rPr lang="en-US" sz="2400" dirty="0">
                <a:solidFill>
                  <a:schemeClr val="tx1"/>
                </a:solidFill>
                <a:latin typeface="Alexandria"/>
              </a:rPr>
              <a:t>Regularly back up critical configuration files in </a:t>
            </a:r>
            <a:r>
              <a:rPr lang="en-US" sz="2400" b="1" dirty="0">
                <a:solidFill>
                  <a:schemeClr val="tx1"/>
                </a:solidFill>
                <a:latin typeface="Alexandria"/>
              </a:rPr>
              <a:t>/</a:t>
            </a:r>
            <a:r>
              <a:rPr lang="en-US" sz="2400" b="1" dirty="0" err="1">
                <a:solidFill>
                  <a:schemeClr val="tx1"/>
                </a:solidFill>
                <a:latin typeface="Alexandria"/>
              </a:rPr>
              <a:t>etc</a:t>
            </a:r>
            <a:endParaRPr lang="en-US" sz="2400" b="1" dirty="0">
              <a:solidFill>
                <a:schemeClr val="tx1"/>
              </a:solidFill>
              <a:latin typeface="Alexandria"/>
            </a:endParaRPr>
          </a:p>
          <a:p>
            <a:pPr marL="457200" indent="-457200" algn="just">
              <a:lnSpc>
                <a:spcPct val="150000"/>
              </a:lnSpc>
              <a:buFont typeface="Wingdings" panose="05000000000000000000" pitchFamily="2" charset="2"/>
              <a:buChar char="ü"/>
            </a:pPr>
            <a:r>
              <a:rPr lang="en-US" sz="2400" dirty="0">
                <a:solidFill>
                  <a:schemeClr val="tx1"/>
                </a:solidFill>
                <a:latin typeface="Alexandria"/>
              </a:rPr>
              <a:t>Be cautious when modifying files in</a:t>
            </a:r>
            <a:r>
              <a:rPr lang="en-US" sz="2400" b="1" dirty="0">
                <a:solidFill>
                  <a:schemeClr val="tx1"/>
                </a:solidFill>
                <a:latin typeface="Alexandria"/>
              </a:rPr>
              <a:t> /boot </a:t>
            </a:r>
            <a:r>
              <a:rPr lang="en-US" sz="2400" dirty="0">
                <a:solidFill>
                  <a:schemeClr val="tx1"/>
                </a:solidFill>
                <a:latin typeface="Alexandria"/>
              </a:rPr>
              <a:t>to avoid system boot failures</a:t>
            </a:r>
          </a:p>
          <a:p>
            <a:pPr marL="457200" indent="-457200" algn="just">
              <a:lnSpc>
                <a:spcPct val="150000"/>
              </a:lnSpc>
              <a:buFont typeface="Wingdings" panose="05000000000000000000" pitchFamily="2" charset="2"/>
              <a:buChar char="ü"/>
            </a:pPr>
            <a:r>
              <a:rPr lang="en-US" sz="2400" dirty="0">
                <a:solidFill>
                  <a:schemeClr val="tx1"/>
                </a:solidFill>
                <a:latin typeface="Alexandria"/>
              </a:rPr>
              <a:t>Monitor </a:t>
            </a:r>
            <a:r>
              <a:rPr lang="en-US" sz="2400" b="1" dirty="0">
                <a:solidFill>
                  <a:schemeClr val="tx1"/>
                </a:solidFill>
                <a:latin typeface="Alexandria"/>
              </a:rPr>
              <a:t>/var/log </a:t>
            </a:r>
            <a:r>
              <a:rPr lang="en-US" sz="2400" dirty="0">
                <a:solidFill>
                  <a:schemeClr val="tx1"/>
                </a:solidFill>
                <a:latin typeface="Alexandria"/>
              </a:rPr>
              <a:t>for system issues and security concerns</a:t>
            </a:r>
          </a:p>
          <a:p>
            <a:pPr marL="457200" indent="-457200" algn="just">
              <a:lnSpc>
                <a:spcPct val="150000"/>
              </a:lnSpc>
              <a:buFont typeface="Wingdings" panose="05000000000000000000" pitchFamily="2" charset="2"/>
              <a:buChar char="ü"/>
            </a:pPr>
            <a:r>
              <a:rPr lang="en-US" sz="2400" dirty="0">
                <a:solidFill>
                  <a:schemeClr val="tx1"/>
                </a:solidFill>
                <a:latin typeface="Alexandria"/>
              </a:rPr>
              <a:t>Clean </a:t>
            </a:r>
            <a:r>
              <a:rPr lang="en-US" sz="2400" b="1" dirty="0">
                <a:solidFill>
                  <a:schemeClr val="tx1"/>
                </a:solidFill>
                <a:latin typeface="Alexandria"/>
              </a:rPr>
              <a:t>/</a:t>
            </a:r>
            <a:r>
              <a:rPr lang="en-US" sz="2400" b="1" dirty="0" err="1">
                <a:solidFill>
                  <a:schemeClr val="tx1"/>
                </a:solidFill>
                <a:latin typeface="Alexandria"/>
              </a:rPr>
              <a:t>tmp</a:t>
            </a:r>
            <a:r>
              <a:rPr lang="en-US" sz="2400" b="1" dirty="0">
                <a:solidFill>
                  <a:schemeClr val="tx1"/>
                </a:solidFill>
                <a:latin typeface="Alexandria"/>
              </a:rPr>
              <a:t> </a:t>
            </a:r>
            <a:r>
              <a:rPr lang="en-US" sz="2400" dirty="0">
                <a:solidFill>
                  <a:schemeClr val="tx1"/>
                </a:solidFill>
                <a:latin typeface="Alexandria"/>
              </a:rPr>
              <a:t>periodically to free up disk space</a:t>
            </a:r>
          </a:p>
        </p:txBody>
      </p:sp>
    </p:spTree>
    <p:extLst>
      <p:ext uri="{BB962C8B-B14F-4D97-AF65-F5344CB8AC3E}">
        <p14:creationId xmlns:p14="http://schemas.microsoft.com/office/powerpoint/2010/main" val="4080359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AA542-9F37-577C-EFD2-0E5F5F0FD04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82D5CAE-C926-014D-2ED3-2107454492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13F0CC5-0A03-95DF-BDD9-3174F16C0C43}"/>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F31337A0-FF8E-9F42-5B5B-DB46AA91B2BD}"/>
              </a:ext>
            </a:extLst>
          </p:cNvPr>
          <p:cNvSpPr/>
          <p:nvPr/>
        </p:nvSpPr>
        <p:spPr>
          <a:xfrm>
            <a:off x="88889" y="1787237"/>
            <a:ext cx="7277099" cy="47842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err="1">
                <a:solidFill>
                  <a:schemeClr val="tx1"/>
                </a:solidFill>
                <a:latin typeface="Alexandria"/>
              </a:rPr>
              <a:t>pwd</a:t>
            </a:r>
            <a:r>
              <a:rPr lang="en-US" sz="2400" dirty="0">
                <a:solidFill>
                  <a:schemeClr val="tx1"/>
                </a:solidFill>
                <a:latin typeface="Alexandria"/>
              </a:rPr>
              <a:t> stands for "</a:t>
            </a:r>
            <a:r>
              <a:rPr lang="en-US" sz="2400" b="1" dirty="0">
                <a:solidFill>
                  <a:schemeClr val="tx1"/>
                </a:solidFill>
                <a:latin typeface="Alexandria"/>
              </a:rPr>
              <a:t>Print Working Directory</a:t>
            </a:r>
            <a:r>
              <a:rPr lang="en-US" sz="2400" dirty="0">
                <a:solidFill>
                  <a:schemeClr val="tx1"/>
                </a:solidFill>
                <a:latin typeface="Alexandria"/>
              </a:rPr>
              <a:t>" and is a fundamental Linux/Unix command that displays the absolute path of your current location in the file system.</a:t>
            </a:r>
          </a:p>
          <a:p>
            <a:pPr algn="just">
              <a:lnSpc>
                <a:spcPct val="150000"/>
              </a:lnSpc>
            </a:pPr>
            <a:endParaRPr lang="en-US" sz="2400" dirty="0">
              <a:solidFill>
                <a:schemeClr val="tx1"/>
              </a:solidFill>
              <a:latin typeface="Alexandria"/>
            </a:endParaRPr>
          </a:p>
          <a:p>
            <a:pPr algn="just">
              <a:lnSpc>
                <a:spcPct val="150000"/>
              </a:lnSpc>
            </a:pPr>
            <a:r>
              <a:rPr lang="en-US" sz="2400" b="1" dirty="0">
                <a:solidFill>
                  <a:schemeClr val="accent1"/>
                </a:solidFill>
                <a:effectLst>
                  <a:outerShdw blurRad="38100" dist="38100" dir="2700000" algn="tl">
                    <a:srgbClr val="000000">
                      <a:alpha val="43137"/>
                    </a:srgbClr>
                  </a:outerShdw>
                </a:effectLst>
                <a:latin typeface="Alexandria"/>
              </a:rPr>
              <a:t>Root/</a:t>
            </a:r>
            <a:r>
              <a:rPr lang="en-US" sz="2400" b="1" dirty="0">
                <a:solidFill>
                  <a:schemeClr val="tx1"/>
                </a:solidFill>
                <a:effectLst>
                  <a:outerShdw blurRad="38100" dist="38100" dir="2700000" algn="tl">
                    <a:srgbClr val="000000">
                      <a:alpha val="43137"/>
                    </a:srgbClr>
                  </a:outerShdw>
                </a:effectLst>
                <a:latin typeface="Alexandria"/>
              </a:rPr>
              <a:t>home/username</a:t>
            </a:r>
          </a:p>
        </p:txBody>
      </p:sp>
      <p:pic>
        <p:nvPicPr>
          <p:cNvPr id="5" name="Picture 4">
            <a:extLst>
              <a:ext uri="{FF2B5EF4-FFF2-40B4-BE49-F238E27FC236}">
                <a16:creationId xmlns:a16="http://schemas.microsoft.com/office/drawing/2014/main" id="{BFA4872F-76D3-61EE-90F9-9E932629F0EE}"/>
              </a:ext>
            </a:extLst>
          </p:cNvPr>
          <p:cNvPicPr>
            <a:picLocks noChangeAspect="1"/>
          </p:cNvPicPr>
          <p:nvPr/>
        </p:nvPicPr>
        <p:blipFill>
          <a:blip r:embed="rId4"/>
          <a:stretch>
            <a:fillRect/>
          </a:stretch>
        </p:blipFill>
        <p:spPr>
          <a:xfrm>
            <a:off x="7559040" y="3147690"/>
            <a:ext cx="4544071" cy="985398"/>
          </a:xfrm>
          <a:prstGeom prst="rect">
            <a:avLst/>
          </a:prstGeom>
        </p:spPr>
      </p:pic>
    </p:spTree>
    <p:extLst>
      <p:ext uri="{BB962C8B-B14F-4D97-AF65-F5344CB8AC3E}">
        <p14:creationId xmlns:p14="http://schemas.microsoft.com/office/powerpoint/2010/main" val="1235338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63F34-592F-68A7-D758-03ECA67CB06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17F4F68-66DA-2040-E3D3-5A5EA2E723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A70A954-572E-89A5-03F0-05FE56B952B9}"/>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Basic Command Structure</a:t>
            </a:r>
          </a:p>
        </p:txBody>
      </p:sp>
      <p:sp>
        <p:nvSpPr>
          <p:cNvPr id="2" name="Rectangle: Rounded Corners 1">
            <a:extLst>
              <a:ext uri="{FF2B5EF4-FFF2-40B4-BE49-F238E27FC236}">
                <a16:creationId xmlns:a16="http://schemas.microsoft.com/office/drawing/2014/main" id="{1152FE59-2F93-EDA7-15B0-06E6BB6E2036}"/>
              </a:ext>
            </a:extLst>
          </p:cNvPr>
          <p:cNvSpPr/>
          <p:nvPr/>
        </p:nvSpPr>
        <p:spPr>
          <a:xfrm>
            <a:off x="381928" y="1787236"/>
            <a:ext cx="11745997"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command [options] [arguments]</a:t>
            </a:r>
            <a:endParaRPr lang="ar-EG" sz="2400" b="1" dirty="0">
              <a:solidFill>
                <a:schemeClr val="accent1"/>
              </a:solidFill>
              <a:latin typeface="Alexandria"/>
            </a:endParaRPr>
          </a:p>
          <a:p>
            <a:pPr algn="just">
              <a:lnSpc>
                <a:spcPct val="150000"/>
              </a:lnSpc>
            </a:pPr>
            <a:endParaRPr lang="ar-EG" sz="2400" b="1" dirty="0">
              <a:solidFill>
                <a:schemeClr val="accent1"/>
              </a:solidFill>
              <a:latin typeface="Alexandria"/>
            </a:endParaRPr>
          </a:p>
          <a:p>
            <a:pPr>
              <a:buNone/>
            </a:pPr>
            <a:r>
              <a:rPr lang="en-US" sz="2400" b="1" u="sng" dirty="0">
                <a:solidFill>
                  <a:schemeClr val="tx1"/>
                </a:solidFill>
              </a:rPr>
              <a:t>Components</a:t>
            </a:r>
            <a:r>
              <a:rPr lang="en-US" sz="2400" b="1" dirty="0">
                <a:solidFill>
                  <a:schemeClr val="tx1"/>
                </a:solidFill>
              </a:rPr>
              <a:t>:</a:t>
            </a:r>
          </a:p>
          <a:p>
            <a:pPr marL="342900" indent="-342900">
              <a:lnSpc>
                <a:spcPct val="150000"/>
              </a:lnSpc>
              <a:buFont typeface="Wingdings" panose="05000000000000000000" pitchFamily="2" charset="2"/>
              <a:buChar char="q"/>
            </a:pPr>
            <a:r>
              <a:rPr lang="en-US" sz="2400" b="1" dirty="0">
                <a:solidFill>
                  <a:schemeClr val="tx1"/>
                </a:solidFill>
              </a:rPr>
              <a:t>command</a:t>
            </a:r>
            <a:r>
              <a:rPr lang="en-US" sz="2400" dirty="0">
                <a:solidFill>
                  <a:schemeClr val="tx1"/>
                </a:solidFill>
              </a:rPr>
              <a:t> - The program or utility to execute</a:t>
            </a:r>
          </a:p>
          <a:p>
            <a:pPr marL="342900" indent="-342900">
              <a:lnSpc>
                <a:spcPct val="150000"/>
              </a:lnSpc>
              <a:buFont typeface="Wingdings" panose="05000000000000000000" pitchFamily="2" charset="2"/>
              <a:buChar char="q"/>
            </a:pPr>
            <a:r>
              <a:rPr lang="en-US" sz="2400" b="1" dirty="0">
                <a:solidFill>
                  <a:schemeClr val="tx1"/>
                </a:solidFill>
              </a:rPr>
              <a:t>options</a:t>
            </a:r>
            <a:r>
              <a:rPr lang="en-US" sz="2400" dirty="0">
                <a:solidFill>
                  <a:schemeClr val="tx1"/>
                </a:solidFill>
              </a:rPr>
              <a:t> - Flags that modify the command's behavior (optional)</a:t>
            </a:r>
          </a:p>
          <a:p>
            <a:pPr marL="342900" indent="-342900">
              <a:lnSpc>
                <a:spcPct val="150000"/>
              </a:lnSpc>
              <a:buFont typeface="Wingdings" panose="05000000000000000000" pitchFamily="2" charset="2"/>
              <a:buChar char="q"/>
            </a:pPr>
            <a:r>
              <a:rPr lang="en-US" sz="2400" b="1" dirty="0">
                <a:solidFill>
                  <a:schemeClr val="tx1"/>
                </a:solidFill>
              </a:rPr>
              <a:t>arguments</a:t>
            </a:r>
            <a:r>
              <a:rPr lang="en-US" sz="2400" dirty="0">
                <a:solidFill>
                  <a:schemeClr val="tx1"/>
                </a:solidFill>
              </a:rPr>
              <a:t> - Files, directories, or other data the command operates on (optional)</a:t>
            </a:r>
          </a:p>
          <a:p>
            <a:pPr algn="just">
              <a:lnSpc>
                <a:spcPct val="150000"/>
              </a:lnSpc>
            </a:pPr>
            <a:endParaRPr lang="en-US" sz="2400" b="1" dirty="0">
              <a:solidFill>
                <a:schemeClr val="accent1"/>
              </a:solidFill>
              <a:latin typeface="Alexandria"/>
            </a:endParaRPr>
          </a:p>
        </p:txBody>
      </p:sp>
    </p:spTree>
    <p:extLst>
      <p:ext uri="{BB962C8B-B14F-4D97-AF65-F5344CB8AC3E}">
        <p14:creationId xmlns:p14="http://schemas.microsoft.com/office/powerpoint/2010/main" val="1980358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3FCD8-AFB3-DC88-89F1-F7E33D3B0D7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FA3D1BC-ED5A-4CA8-1B92-6DD8C99BE1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6F20266-01CA-8C80-1F67-8C58EB514D0A}"/>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Basic Command Structure</a:t>
            </a:r>
          </a:p>
        </p:txBody>
      </p:sp>
      <p:sp>
        <p:nvSpPr>
          <p:cNvPr id="2" name="Rectangle: Rounded Corners 1">
            <a:extLst>
              <a:ext uri="{FF2B5EF4-FFF2-40B4-BE49-F238E27FC236}">
                <a16:creationId xmlns:a16="http://schemas.microsoft.com/office/drawing/2014/main" id="{C200AD00-74F1-E869-6ABD-18A0DDDBCE3D}"/>
              </a:ext>
            </a:extLst>
          </p:cNvPr>
          <p:cNvSpPr/>
          <p:nvPr/>
        </p:nvSpPr>
        <p:spPr>
          <a:xfrm>
            <a:off x="381928" y="1787236"/>
            <a:ext cx="11745997"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command [options] [arguments]</a:t>
            </a:r>
            <a:endParaRPr lang="ar-EG" sz="2400" b="1" dirty="0">
              <a:solidFill>
                <a:schemeClr val="accent1"/>
              </a:solidFill>
              <a:latin typeface="Alexandria"/>
            </a:endParaRPr>
          </a:p>
          <a:p>
            <a:pPr algn="just">
              <a:lnSpc>
                <a:spcPct val="150000"/>
              </a:lnSpc>
            </a:pPr>
            <a:endParaRPr lang="ar-EG" sz="2400" b="1" dirty="0">
              <a:solidFill>
                <a:schemeClr val="accent1"/>
              </a:solidFill>
              <a:latin typeface="Alexandria"/>
            </a:endParaRPr>
          </a:p>
          <a:p>
            <a:pPr>
              <a:buNone/>
            </a:pPr>
            <a:r>
              <a:rPr lang="en-US" sz="2400" b="1" u="sng" dirty="0">
                <a:solidFill>
                  <a:schemeClr val="tx1"/>
                </a:solidFill>
              </a:rPr>
              <a:t>Short Options</a:t>
            </a:r>
            <a:endParaRPr lang="ar-EG" sz="2400" b="1" u="sng" dirty="0">
              <a:solidFill>
                <a:schemeClr val="tx1"/>
              </a:solidFill>
            </a:endParaRPr>
          </a:p>
          <a:p>
            <a:pPr>
              <a:buNone/>
            </a:pPr>
            <a:endParaRPr lang="ar-EG" sz="2400" b="1" u="sng" dirty="0">
              <a:solidFill>
                <a:schemeClr val="tx1"/>
              </a:solidFill>
            </a:endParaRPr>
          </a:p>
          <a:p>
            <a:pPr algn="just">
              <a:lnSpc>
                <a:spcPct val="150000"/>
              </a:lnSpc>
            </a:pPr>
            <a:r>
              <a:rPr lang="en-US" sz="2400" dirty="0">
                <a:solidFill>
                  <a:schemeClr val="tx1"/>
                </a:solidFill>
                <a:latin typeface="Alexandria"/>
              </a:rPr>
              <a:t>Single character preceded by a single dash </a:t>
            </a:r>
            <a:r>
              <a:rPr lang="en-US" sz="2400" b="1" dirty="0">
                <a:solidFill>
                  <a:schemeClr val="tx1"/>
                </a:solidFill>
                <a:latin typeface="Alexandria"/>
              </a:rPr>
              <a:t>(-)</a:t>
            </a:r>
            <a:endParaRPr lang="ar-EG" sz="2400" b="1" dirty="0">
              <a:solidFill>
                <a:schemeClr val="tx1"/>
              </a:solidFill>
              <a:latin typeface="Alexandria"/>
            </a:endParaRPr>
          </a:p>
          <a:p>
            <a:pPr marL="342900" indent="-342900" algn="just">
              <a:lnSpc>
                <a:spcPct val="150000"/>
              </a:lnSpc>
              <a:buFont typeface="Wingdings" panose="05000000000000000000" pitchFamily="2" charset="2"/>
              <a:buChar char="§"/>
            </a:pPr>
            <a:r>
              <a:rPr lang="en-US" sz="2400" b="1" dirty="0">
                <a:solidFill>
                  <a:schemeClr val="accent1">
                    <a:lumMod val="60000"/>
                    <a:lumOff val="40000"/>
                  </a:schemeClr>
                </a:solidFill>
                <a:latin typeface="Alexandria"/>
              </a:rPr>
              <a:t>ls -l</a:t>
            </a:r>
            <a:r>
              <a:rPr lang="en-US" sz="2400" dirty="0">
                <a:solidFill>
                  <a:schemeClr val="tx1"/>
                </a:solidFill>
                <a:latin typeface="Alexandria"/>
              </a:rPr>
              <a:t>                    # Long format</a:t>
            </a:r>
            <a:endParaRPr lang="ar-EG" sz="2400" dirty="0">
              <a:solidFill>
                <a:schemeClr val="tx1"/>
              </a:solidFill>
              <a:latin typeface="Alexandria"/>
            </a:endParaRPr>
          </a:p>
          <a:p>
            <a:pPr marL="342900" indent="-342900" algn="just">
              <a:lnSpc>
                <a:spcPct val="150000"/>
              </a:lnSpc>
              <a:buFont typeface="Wingdings" panose="05000000000000000000" pitchFamily="2" charset="2"/>
              <a:buChar char="§"/>
            </a:pPr>
            <a:r>
              <a:rPr lang="en-US" sz="2400" b="1" dirty="0">
                <a:solidFill>
                  <a:schemeClr val="accent1">
                    <a:lumMod val="60000"/>
                    <a:lumOff val="40000"/>
                  </a:schemeClr>
                </a:solidFill>
                <a:latin typeface="Alexandria"/>
              </a:rPr>
              <a:t>ls -a</a:t>
            </a:r>
            <a:r>
              <a:rPr lang="en-US" sz="2400" dirty="0">
                <a:solidFill>
                  <a:schemeClr val="tx1"/>
                </a:solidFill>
                <a:latin typeface="Alexandria"/>
              </a:rPr>
              <a:t>                    # Show hidden files</a:t>
            </a:r>
            <a:endParaRPr lang="ar-EG" sz="2400" dirty="0">
              <a:solidFill>
                <a:schemeClr val="tx1"/>
              </a:solidFill>
              <a:latin typeface="Alexandria"/>
            </a:endParaRPr>
          </a:p>
          <a:p>
            <a:pPr marL="342900" indent="-342900" algn="just">
              <a:lnSpc>
                <a:spcPct val="150000"/>
              </a:lnSpc>
              <a:buFont typeface="Wingdings" panose="05000000000000000000" pitchFamily="2" charset="2"/>
              <a:buChar char="§"/>
            </a:pPr>
            <a:r>
              <a:rPr lang="en-US" sz="2400" b="1" dirty="0">
                <a:solidFill>
                  <a:schemeClr val="accent1">
                    <a:lumMod val="60000"/>
                    <a:lumOff val="40000"/>
                  </a:schemeClr>
                </a:solidFill>
                <a:latin typeface="Alexandria"/>
              </a:rPr>
              <a:t>ls -la</a:t>
            </a:r>
            <a:r>
              <a:rPr lang="en-US" sz="2400" dirty="0">
                <a:solidFill>
                  <a:schemeClr val="tx1"/>
                </a:solidFill>
                <a:latin typeface="Alexandria"/>
              </a:rPr>
              <a:t>                   # Combine both options</a:t>
            </a:r>
          </a:p>
        </p:txBody>
      </p:sp>
    </p:spTree>
    <p:extLst>
      <p:ext uri="{BB962C8B-B14F-4D97-AF65-F5344CB8AC3E}">
        <p14:creationId xmlns:p14="http://schemas.microsoft.com/office/powerpoint/2010/main" val="2086453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90A40-D180-443D-91EC-D9110D2CEC4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66B269C-89BC-C587-A043-23789F06EF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27CBB9C-1897-566A-98ED-A69713816287}"/>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Basic Command Structure</a:t>
            </a:r>
          </a:p>
        </p:txBody>
      </p:sp>
      <p:sp>
        <p:nvSpPr>
          <p:cNvPr id="2" name="Rectangle: Rounded Corners 1">
            <a:extLst>
              <a:ext uri="{FF2B5EF4-FFF2-40B4-BE49-F238E27FC236}">
                <a16:creationId xmlns:a16="http://schemas.microsoft.com/office/drawing/2014/main" id="{5E395EED-6E0B-FB8F-4D37-2846DF872427}"/>
              </a:ext>
            </a:extLst>
          </p:cNvPr>
          <p:cNvSpPr/>
          <p:nvPr/>
        </p:nvSpPr>
        <p:spPr>
          <a:xfrm>
            <a:off x="381928" y="1787236"/>
            <a:ext cx="11090744" cy="480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command [options] [arguments]</a:t>
            </a:r>
            <a:endParaRPr lang="ar-EG" sz="2400" b="1" dirty="0">
              <a:solidFill>
                <a:schemeClr val="accent1"/>
              </a:solidFill>
              <a:latin typeface="Alexandria"/>
            </a:endParaRPr>
          </a:p>
          <a:p>
            <a:pPr algn="just">
              <a:lnSpc>
                <a:spcPct val="150000"/>
              </a:lnSpc>
            </a:pPr>
            <a:endParaRPr lang="ar-EG" sz="2400" b="1" dirty="0">
              <a:solidFill>
                <a:schemeClr val="accent1"/>
              </a:solidFill>
              <a:latin typeface="Alexandria"/>
            </a:endParaRPr>
          </a:p>
          <a:p>
            <a:pPr>
              <a:buNone/>
            </a:pPr>
            <a:r>
              <a:rPr lang="en-US" sz="2400" b="1" u="sng" dirty="0">
                <a:solidFill>
                  <a:schemeClr val="tx1"/>
                </a:solidFill>
              </a:rPr>
              <a:t>Arguments</a:t>
            </a:r>
            <a:endParaRPr lang="ar-EG" sz="2400" b="1" u="sng" dirty="0">
              <a:solidFill>
                <a:schemeClr val="tx1"/>
              </a:solidFill>
            </a:endParaRPr>
          </a:p>
          <a:p>
            <a:pPr algn="just">
              <a:lnSpc>
                <a:spcPct val="150000"/>
              </a:lnSpc>
            </a:pPr>
            <a:r>
              <a:rPr lang="en-US" sz="2400" dirty="0">
                <a:solidFill>
                  <a:schemeClr val="tx1"/>
                </a:solidFill>
                <a:latin typeface="Alexandria"/>
              </a:rPr>
              <a:t>Arguments are the targets or inputs for commands:</a:t>
            </a:r>
            <a:endParaRPr lang="ar-EG" sz="2400" dirty="0">
              <a:solidFill>
                <a:schemeClr val="tx1"/>
              </a:solidFill>
              <a:latin typeface="Alexandria"/>
            </a:endParaRPr>
          </a:p>
          <a:p>
            <a:pPr marL="342900" indent="-342900" algn="just">
              <a:lnSpc>
                <a:spcPct val="150000"/>
              </a:lnSpc>
              <a:buFont typeface="Wingdings" panose="05000000000000000000" pitchFamily="2" charset="2"/>
              <a:buChar char="§"/>
            </a:pPr>
            <a:r>
              <a:rPr lang="en-US" sz="2400" b="1" dirty="0">
                <a:solidFill>
                  <a:schemeClr val="accent1">
                    <a:lumMod val="60000"/>
                    <a:lumOff val="40000"/>
                  </a:schemeClr>
                </a:solidFill>
                <a:latin typeface="Alexandria"/>
              </a:rPr>
              <a:t>ls /home                 </a:t>
            </a:r>
            <a:r>
              <a:rPr lang="en-US" sz="2400" dirty="0">
                <a:solidFill>
                  <a:schemeClr val="tx1"/>
                </a:solidFill>
                <a:latin typeface="Alexandria"/>
              </a:rPr>
              <a:t># Directory argument</a:t>
            </a:r>
            <a:endParaRPr lang="ar-EG" sz="2400" dirty="0">
              <a:solidFill>
                <a:schemeClr val="tx1"/>
              </a:solidFill>
              <a:latin typeface="Alexandria"/>
            </a:endParaRPr>
          </a:p>
          <a:p>
            <a:pPr marL="342900" indent="-342900" algn="just">
              <a:lnSpc>
                <a:spcPct val="150000"/>
              </a:lnSpc>
              <a:buFont typeface="Wingdings" panose="05000000000000000000" pitchFamily="2" charset="2"/>
              <a:buChar char="§"/>
            </a:pPr>
            <a:endParaRPr lang="ar-EG" sz="2400" dirty="0">
              <a:solidFill>
                <a:schemeClr val="tx1"/>
              </a:solidFill>
              <a:latin typeface="Alexandria"/>
            </a:endParaRPr>
          </a:p>
          <a:p>
            <a:pPr marL="342900" indent="-342900" algn="just">
              <a:lnSpc>
                <a:spcPct val="150000"/>
              </a:lnSpc>
              <a:buFont typeface="Wingdings" panose="05000000000000000000" pitchFamily="2" charset="2"/>
              <a:buChar char="§"/>
            </a:pPr>
            <a:r>
              <a:rPr lang="en-US" sz="2400" b="1" dirty="0">
                <a:solidFill>
                  <a:schemeClr val="accent1">
                    <a:lumMod val="60000"/>
                    <a:lumOff val="40000"/>
                  </a:schemeClr>
                </a:solidFill>
                <a:latin typeface="Alexandria"/>
              </a:rPr>
              <a:t>ls -l /home/user1                 </a:t>
            </a:r>
            <a:r>
              <a:rPr lang="en-US" sz="2400" dirty="0">
                <a:solidFill>
                  <a:schemeClr val="tx1"/>
                </a:solidFill>
                <a:latin typeface="Alexandria"/>
              </a:rPr>
              <a:t># Directory argument</a:t>
            </a:r>
          </a:p>
          <a:p>
            <a:pPr marL="342900" indent="-342900" algn="just">
              <a:lnSpc>
                <a:spcPct val="150000"/>
              </a:lnSpc>
              <a:buFont typeface="Wingdings" panose="05000000000000000000" pitchFamily="2" charset="2"/>
              <a:buChar char="§"/>
            </a:pPr>
            <a:r>
              <a:rPr lang="en-US" sz="2400" b="1" dirty="0">
                <a:solidFill>
                  <a:schemeClr val="accent1">
                    <a:lumMod val="60000"/>
                    <a:lumOff val="40000"/>
                  </a:schemeClr>
                </a:solidFill>
                <a:latin typeface="Alexandria"/>
              </a:rPr>
              <a:t>ls /home/user1 -l </a:t>
            </a:r>
            <a:endParaRPr lang="ar-EG" sz="2400" b="1" dirty="0">
              <a:solidFill>
                <a:schemeClr val="accent1">
                  <a:lumMod val="60000"/>
                  <a:lumOff val="40000"/>
                </a:schemeClr>
              </a:solidFill>
              <a:latin typeface="Alexandria"/>
            </a:endParaRPr>
          </a:p>
        </p:txBody>
      </p:sp>
    </p:spTree>
    <p:extLst>
      <p:ext uri="{BB962C8B-B14F-4D97-AF65-F5344CB8AC3E}">
        <p14:creationId xmlns:p14="http://schemas.microsoft.com/office/powerpoint/2010/main" val="1904654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B56F6-AED9-97BF-3A28-F735BD791EA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89E5B53-93BE-10E3-8237-278006926D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F54E773-BE58-13B5-34E7-D2437D0B9A1D}"/>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7EE9794D-919B-217D-63B4-46FE60E41902}"/>
              </a:ext>
            </a:extLst>
          </p:cNvPr>
          <p:cNvSpPr/>
          <p:nvPr/>
        </p:nvSpPr>
        <p:spPr>
          <a:xfrm>
            <a:off x="88889" y="1787237"/>
            <a:ext cx="11798311" cy="1528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ls -l </a:t>
            </a:r>
            <a:r>
              <a:rPr lang="en-US" sz="2400" dirty="0">
                <a:solidFill>
                  <a:schemeClr val="tx1"/>
                </a:solidFill>
                <a:latin typeface="Alexandria"/>
              </a:rPr>
              <a:t>(Long format) - Shows detailed information including permissions, ownership, size, and modification date:</a:t>
            </a:r>
          </a:p>
        </p:txBody>
      </p:sp>
      <p:pic>
        <p:nvPicPr>
          <p:cNvPr id="5" name="Picture 4">
            <a:extLst>
              <a:ext uri="{FF2B5EF4-FFF2-40B4-BE49-F238E27FC236}">
                <a16:creationId xmlns:a16="http://schemas.microsoft.com/office/drawing/2014/main" id="{DB69A53F-CD27-D2B4-A763-3481BD5FB5B7}"/>
              </a:ext>
            </a:extLst>
          </p:cNvPr>
          <p:cNvPicPr>
            <a:picLocks noChangeAspect="1"/>
          </p:cNvPicPr>
          <p:nvPr/>
        </p:nvPicPr>
        <p:blipFill>
          <a:blip r:embed="rId4"/>
          <a:stretch>
            <a:fillRect/>
          </a:stretch>
        </p:blipFill>
        <p:spPr>
          <a:xfrm>
            <a:off x="88889" y="3648427"/>
            <a:ext cx="6010656" cy="2838450"/>
          </a:xfrm>
          <a:prstGeom prst="rect">
            <a:avLst/>
          </a:prstGeom>
        </p:spPr>
      </p:pic>
      <p:pic>
        <p:nvPicPr>
          <p:cNvPr id="9" name="Picture 8">
            <a:extLst>
              <a:ext uri="{FF2B5EF4-FFF2-40B4-BE49-F238E27FC236}">
                <a16:creationId xmlns:a16="http://schemas.microsoft.com/office/drawing/2014/main" id="{72CC0E7A-6227-9C77-AE2B-F57B164B10B7}"/>
              </a:ext>
            </a:extLst>
          </p:cNvPr>
          <p:cNvPicPr>
            <a:picLocks noChangeAspect="1"/>
          </p:cNvPicPr>
          <p:nvPr/>
        </p:nvPicPr>
        <p:blipFill>
          <a:blip r:embed="rId5"/>
          <a:stretch>
            <a:fillRect/>
          </a:stretch>
        </p:blipFill>
        <p:spPr>
          <a:xfrm>
            <a:off x="6245236" y="3915127"/>
            <a:ext cx="5857875" cy="2305050"/>
          </a:xfrm>
          <a:prstGeom prst="rect">
            <a:avLst/>
          </a:prstGeom>
        </p:spPr>
      </p:pic>
    </p:spTree>
    <p:extLst>
      <p:ext uri="{BB962C8B-B14F-4D97-AF65-F5344CB8AC3E}">
        <p14:creationId xmlns:p14="http://schemas.microsoft.com/office/powerpoint/2010/main" val="41681945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7CA2F-796B-22CC-AA8C-7065BA94FD5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A270AD5-430A-916B-6287-C06112AF49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ED5F15D-6BD8-65DF-8294-985CE1763821}"/>
              </a:ext>
            </a:extLst>
          </p:cNvPr>
          <p:cNvSpPr txBox="1"/>
          <p:nvPr/>
        </p:nvSpPr>
        <p:spPr>
          <a:xfrm>
            <a:off x="345352" y="39727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B47323E1-EC3F-90B0-E236-C5515D7BCC45}"/>
              </a:ext>
            </a:extLst>
          </p:cNvPr>
          <p:cNvSpPr/>
          <p:nvPr/>
        </p:nvSpPr>
        <p:spPr>
          <a:xfrm>
            <a:off x="44444" y="838200"/>
            <a:ext cx="12103111" cy="59375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u="sng" dirty="0">
                <a:solidFill>
                  <a:schemeClr val="tx1"/>
                </a:solidFill>
                <a:latin typeface="Alexandria"/>
              </a:rPr>
              <a:t>File permissions</a:t>
            </a:r>
          </a:p>
          <a:p>
            <a:pPr algn="just">
              <a:lnSpc>
                <a:spcPct val="150000"/>
              </a:lnSpc>
            </a:pPr>
            <a:r>
              <a:rPr lang="en-US" sz="2400" b="1" dirty="0" err="1">
                <a:solidFill>
                  <a:schemeClr val="accent1"/>
                </a:solidFill>
                <a:latin typeface="Alexandria"/>
              </a:rPr>
              <a:t>drwxr</a:t>
            </a:r>
            <a:r>
              <a:rPr lang="en-US" sz="2400" b="1" dirty="0">
                <a:solidFill>
                  <a:schemeClr val="accent1"/>
                </a:solidFill>
                <a:latin typeface="Alexandria"/>
              </a:rPr>
              <a:t>-</a:t>
            </a:r>
            <a:r>
              <a:rPr lang="en-US" sz="2400" b="1" dirty="0" err="1">
                <a:solidFill>
                  <a:schemeClr val="accent1"/>
                </a:solidFill>
                <a:latin typeface="Alexandria"/>
              </a:rPr>
              <a:t>xr</a:t>
            </a:r>
            <a:r>
              <a:rPr lang="en-US" sz="2400" b="1" dirty="0">
                <a:solidFill>
                  <a:schemeClr val="accent1"/>
                </a:solidFill>
                <a:latin typeface="Alexandria"/>
              </a:rPr>
              <a:t>-x</a:t>
            </a:r>
          </a:p>
          <a:p>
            <a:pPr algn="just">
              <a:lnSpc>
                <a:spcPct val="150000"/>
              </a:lnSpc>
            </a:pPr>
            <a:r>
              <a:rPr lang="en-US" sz="2400" b="1" dirty="0">
                <a:solidFill>
                  <a:schemeClr val="tx1"/>
                </a:solidFill>
                <a:latin typeface="Alexandria"/>
              </a:rPr>
              <a:t>d</a:t>
            </a:r>
            <a:r>
              <a:rPr lang="en-US" sz="2400" dirty="0">
                <a:solidFill>
                  <a:schemeClr val="tx1"/>
                </a:solidFill>
                <a:latin typeface="Alexandria"/>
              </a:rPr>
              <a:t> : Indicates this is a directory</a:t>
            </a:r>
          </a:p>
          <a:p>
            <a:pPr algn="just">
              <a:lnSpc>
                <a:spcPct val="150000"/>
              </a:lnSpc>
            </a:pPr>
            <a:r>
              <a:rPr lang="en-US" sz="2400" b="1" dirty="0">
                <a:solidFill>
                  <a:schemeClr val="tx1"/>
                </a:solidFill>
                <a:latin typeface="Alexandria"/>
              </a:rPr>
              <a:t>- </a:t>
            </a:r>
            <a:r>
              <a:rPr lang="en-US" sz="2400" dirty="0">
                <a:solidFill>
                  <a:schemeClr val="tx1"/>
                </a:solidFill>
                <a:latin typeface="Alexandria"/>
              </a:rPr>
              <a:t>: Indicates this is a file</a:t>
            </a:r>
          </a:p>
          <a:p>
            <a:pPr algn="just">
              <a:lnSpc>
                <a:spcPct val="150000"/>
              </a:lnSpc>
            </a:pPr>
            <a:r>
              <a:rPr lang="ar-EG" sz="2400" b="1" u="sng" dirty="0">
                <a:solidFill>
                  <a:schemeClr val="tx1"/>
                </a:solidFill>
                <a:latin typeface="Alexandria"/>
              </a:rPr>
              <a:t> </a:t>
            </a:r>
            <a:r>
              <a:rPr lang="en-US" sz="2400" b="1" u="sng" dirty="0">
                <a:solidFill>
                  <a:schemeClr val="tx1"/>
                </a:solidFill>
                <a:latin typeface="Alexandria"/>
              </a:rPr>
              <a:t>Owner Permissions (User): </a:t>
            </a:r>
            <a:r>
              <a:rPr lang="en-US" sz="2400" b="1" u="sng" dirty="0" err="1">
                <a:solidFill>
                  <a:schemeClr val="tx1"/>
                </a:solidFill>
                <a:latin typeface="Alexandria"/>
              </a:rPr>
              <a:t>rwx</a:t>
            </a:r>
            <a:endParaRPr lang="ar-EG" sz="2400" b="1" u="sng" dirty="0">
              <a:solidFill>
                <a:schemeClr val="tx1"/>
              </a:solidFill>
              <a:latin typeface="Alexandria"/>
            </a:endParaRPr>
          </a:p>
          <a:p>
            <a:pPr algn="just"/>
            <a:r>
              <a:rPr lang="en-US" sz="2400" b="1" dirty="0">
                <a:solidFill>
                  <a:schemeClr val="accent1"/>
                </a:solidFill>
                <a:latin typeface="Alexandria"/>
              </a:rPr>
              <a:t>r</a:t>
            </a:r>
            <a:r>
              <a:rPr lang="en-US" sz="2400" dirty="0">
                <a:solidFill>
                  <a:schemeClr val="tx1"/>
                </a:solidFill>
                <a:latin typeface="Alexandria"/>
              </a:rPr>
              <a:t> - Read: Can list directory contents </a:t>
            </a:r>
          </a:p>
          <a:p>
            <a:pPr algn="just"/>
            <a:r>
              <a:rPr lang="en-US" sz="2400" b="1" dirty="0">
                <a:solidFill>
                  <a:schemeClr val="accent1"/>
                </a:solidFill>
                <a:latin typeface="Alexandria"/>
              </a:rPr>
              <a:t>w</a:t>
            </a:r>
            <a:r>
              <a:rPr lang="en-US" sz="2400" dirty="0">
                <a:solidFill>
                  <a:schemeClr val="tx1"/>
                </a:solidFill>
                <a:latin typeface="Alexandria"/>
              </a:rPr>
              <a:t> - Write: Can create, delete, rename files in directory </a:t>
            </a:r>
          </a:p>
          <a:p>
            <a:pPr algn="just"/>
            <a:r>
              <a:rPr lang="en-US" sz="2400" b="1" dirty="0">
                <a:solidFill>
                  <a:schemeClr val="accent1"/>
                </a:solidFill>
                <a:latin typeface="Alexandria"/>
              </a:rPr>
              <a:t>x</a:t>
            </a:r>
            <a:r>
              <a:rPr lang="en-US" sz="2400" dirty="0">
                <a:solidFill>
                  <a:schemeClr val="tx1"/>
                </a:solidFill>
                <a:latin typeface="Alexandria"/>
              </a:rPr>
              <a:t> - Execute: Can enter/access the directory (cd into it) </a:t>
            </a:r>
          </a:p>
          <a:p>
            <a:pPr algn="just">
              <a:lnSpc>
                <a:spcPct val="150000"/>
              </a:lnSpc>
            </a:pPr>
            <a:r>
              <a:rPr lang="en-US" sz="2400" b="1" u="sng" dirty="0">
                <a:solidFill>
                  <a:schemeClr val="tx1"/>
                </a:solidFill>
                <a:latin typeface="Alexandria"/>
              </a:rPr>
              <a:t>Group Permissions: r-x</a:t>
            </a:r>
            <a:endParaRPr lang="ar-EG" sz="2400" b="1" u="sng" dirty="0">
              <a:solidFill>
                <a:schemeClr val="tx1"/>
              </a:solidFill>
              <a:latin typeface="Alexandria"/>
            </a:endParaRPr>
          </a:p>
          <a:p>
            <a:pPr algn="just">
              <a:lnSpc>
                <a:spcPct val="150000"/>
              </a:lnSpc>
            </a:pPr>
            <a:r>
              <a:rPr lang="en-US" sz="2400" b="1" u="sng" dirty="0">
                <a:solidFill>
                  <a:schemeClr val="tx1"/>
                </a:solidFill>
                <a:latin typeface="Alexandria"/>
              </a:rPr>
              <a:t>2 - Link Count</a:t>
            </a:r>
            <a:endParaRPr lang="ar-EG" sz="2400" b="1" u="sng" dirty="0">
              <a:solidFill>
                <a:schemeClr val="tx1"/>
              </a:solidFill>
              <a:latin typeface="Alexandria"/>
            </a:endParaRPr>
          </a:p>
          <a:p>
            <a:pPr algn="just"/>
            <a:r>
              <a:rPr lang="en-US" sz="2400" dirty="0">
                <a:solidFill>
                  <a:schemeClr val="tx1">
                    <a:lumMod val="95000"/>
                    <a:lumOff val="5000"/>
                  </a:schemeClr>
                </a:solidFill>
                <a:latin typeface="Alexandria"/>
              </a:rPr>
              <a:t>For directories, this typically represents the number of subdirectories </a:t>
            </a:r>
            <a:r>
              <a:rPr lang="en-US" sz="2400" dirty="0">
                <a:solidFill>
                  <a:schemeClr val="tx1">
                    <a:lumMod val="95000"/>
                    <a:lumOff val="5000"/>
                  </a:schemeClr>
                </a:solidFill>
              </a:rPr>
              <a:t>A count of </a:t>
            </a:r>
            <a:r>
              <a:rPr lang="en-US" sz="2400" b="1" dirty="0">
                <a:solidFill>
                  <a:schemeClr val="tx1">
                    <a:lumMod val="95000"/>
                    <a:lumOff val="5000"/>
                  </a:schemeClr>
                </a:solidFill>
              </a:rPr>
              <a:t>2</a:t>
            </a:r>
            <a:r>
              <a:rPr lang="en-US" sz="2400" dirty="0">
                <a:solidFill>
                  <a:schemeClr val="tx1">
                    <a:lumMod val="95000"/>
                    <a:lumOff val="5000"/>
                  </a:schemeClr>
                </a:solidFill>
              </a:rPr>
              <a:t> usually means the directory is empty (no subdirectories)</a:t>
            </a:r>
            <a:r>
              <a:rPr lang="en-US" sz="2400" dirty="0">
                <a:solidFill>
                  <a:schemeClr val="tx1">
                    <a:lumMod val="95000"/>
                    <a:lumOff val="5000"/>
                  </a:schemeClr>
                </a:solidFill>
                <a:latin typeface="Alexandria"/>
              </a:rPr>
              <a:t> </a:t>
            </a:r>
          </a:p>
        </p:txBody>
      </p:sp>
    </p:spTree>
    <p:extLst>
      <p:ext uri="{BB962C8B-B14F-4D97-AF65-F5344CB8AC3E}">
        <p14:creationId xmlns:p14="http://schemas.microsoft.com/office/powerpoint/2010/main" val="37252579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7A532-B480-0E5A-8392-D8B42BBE76C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9D05EE7-906C-63DF-6B0E-27E38D875D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0BDEB55-0204-DC81-E300-8A8960FB13D7}"/>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65DC8F27-376B-DB88-A6F8-86A54F2F572E}"/>
              </a:ext>
            </a:extLst>
          </p:cNvPr>
          <p:cNvSpPr/>
          <p:nvPr/>
        </p:nvSpPr>
        <p:spPr>
          <a:xfrm>
            <a:off x="88889" y="1787237"/>
            <a:ext cx="11798311" cy="224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ls /</a:t>
            </a:r>
          </a:p>
          <a:p>
            <a:pPr algn="just">
              <a:lnSpc>
                <a:spcPct val="150000"/>
              </a:lnSpc>
            </a:pPr>
            <a:r>
              <a:rPr lang="en-US" sz="2400" dirty="0">
                <a:solidFill>
                  <a:schemeClr val="tx1"/>
                </a:solidFill>
                <a:latin typeface="Alexandria"/>
              </a:rPr>
              <a:t> lists the contents of the </a:t>
            </a:r>
            <a:r>
              <a:rPr lang="en-US" sz="2400" b="1" dirty="0">
                <a:solidFill>
                  <a:schemeClr val="tx1"/>
                </a:solidFill>
                <a:latin typeface="Alexandria"/>
              </a:rPr>
              <a:t>root</a:t>
            </a:r>
            <a:r>
              <a:rPr lang="en-US" sz="2400" dirty="0">
                <a:solidFill>
                  <a:schemeClr val="tx1"/>
                </a:solidFill>
                <a:latin typeface="Alexandria"/>
              </a:rPr>
              <a:t> directory, showing you the top-level directories of the Linux file system hierarchy. </a:t>
            </a:r>
          </a:p>
        </p:txBody>
      </p:sp>
      <p:pic>
        <p:nvPicPr>
          <p:cNvPr id="5" name="Picture 4">
            <a:extLst>
              <a:ext uri="{FF2B5EF4-FFF2-40B4-BE49-F238E27FC236}">
                <a16:creationId xmlns:a16="http://schemas.microsoft.com/office/drawing/2014/main" id="{11DB6B19-B17E-037E-37F4-1D1480604524}"/>
              </a:ext>
            </a:extLst>
          </p:cNvPr>
          <p:cNvPicPr>
            <a:picLocks noChangeAspect="1"/>
          </p:cNvPicPr>
          <p:nvPr/>
        </p:nvPicPr>
        <p:blipFill>
          <a:blip r:embed="rId4"/>
          <a:stretch>
            <a:fillRect/>
          </a:stretch>
        </p:blipFill>
        <p:spPr>
          <a:xfrm>
            <a:off x="767030" y="4207628"/>
            <a:ext cx="10657939" cy="2377462"/>
          </a:xfrm>
          <a:prstGeom prst="rect">
            <a:avLst/>
          </a:prstGeom>
        </p:spPr>
      </p:pic>
    </p:spTree>
    <p:extLst>
      <p:ext uri="{BB962C8B-B14F-4D97-AF65-F5344CB8AC3E}">
        <p14:creationId xmlns:p14="http://schemas.microsoft.com/office/powerpoint/2010/main" val="4117082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E83A9-11E3-AC5E-07FF-DC467731A78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6A4AF2C-9ECD-B083-2840-20D9C28F22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C9A6B13-F07D-604F-F0B8-1561B9BD22F6}"/>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30D8837A-9AAC-28EC-B3BD-8C52AEA841E5}"/>
              </a:ext>
            </a:extLst>
          </p:cNvPr>
          <p:cNvSpPr/>
          <p:nvPr/>
        </p:nvSpPr>
        <p:spPr>
          <a:xfrm>
            <a:off x="88889" y="1787237"/>
            <a:ext cx="11798311" cy="224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ls /</a:t>
            </a:r>
            <a:r>
              <a:rPr lang="en-US" sz="2400" b="1" dirty="0" err="1">
                <a:solidFill>
                  <a:schemeClr val="accent1"/>
                </a:solidFill>
                <a:latin typeface="Alexandria"/>
              </a:rPr>
              <a:t>usr</a:t>
            </a:r>
            <a:endParaRPr lang="en-US" sz="2400" b="1" dirty="0">
              <a:solidFill>
                <a:schemeClr val="accent1"/>
              </a:solidFill>
              <a:latin typeface="Alexandria"/>
            </a:endParaRPr>
          </a:p>
          <a:p>
            <a:pPr algn="just">
              <a:lnSpc>
                <a:spcPct val="150000"/>
              </a:lnSpc>
            </a:pPr>
            <a:r>
              <a:rPr lang="en-US" sz="2400" dirty="0">
                <a:solidFill>
                  <a:schemeClr val="tx1"/>
                </a:solidFill>
                <a:latin typeface="Alexandria"/>
              </a:rPr>
              <a:t>lists the contents of the </a:t>
            </a:r>
            <a:r>
              <a:rPr lang="en-US" sz="2400" b="1" dirty="0">
                <a:solidFill>
                  <a:schemeClr val="tx1"/>
                </a:solidFill>
                <a:latin typeface="Alexandria"/>
              </a:rPr>
              <a:t>/</a:t>
            </a:r>
            <a:r>
              <a:rPr lang="en-US" sz="2400" b="1" dirty="0" err="1">
                <a:solidFill>
                  <a:schemeClr val="tx1"/>
                </a:solidFill>
                <a:latin typeface="Alexandria"/>
              </a:rPr>
              <a:t>usr</a:t>
            </a:r>
            <a:r>
              <a:rPr lang="en-US" sz="2400" b="1" dirty="0">
                <a:solidFill>
                  <a:schemeClr val="tx1"/>
                </a:solidFill>
                <a:latin typeface="Alexandria"/>
              </a:rPr>
              <a:t> </a:t>
            </a:r>
            <a:r>
              <a:rPr lang="en-US" sz="2400" dirty="0">
                <a:solidFill>
                  <a:schemeClr val="tx1"/>
                </a:solidFill>
                <a:latin typeface="Alexandria"/>
              </a:rPr>
              <a:t>directory</a:t>
            </a:r>
          </a:p>
        </p:txBody>
      </p:sp>
      <p:pic>
        <p:nvPicPr>
          <p:cNvPr id="6" name="Picture 5">
            <a:extLst>
              <a:ext uri="{FF2B5EF4-FFF2-40B4-BE49-F238E27FC236}">
                <a16:creationId xmlns:a16="http://schemas.microsoft.com/office/drawing/2014/main" id="{26BC7DE7-B575-074A-5A33-DC6933CC51A8}"/>
              </a:ext>
            </a:extLst>
          </p:cNvPr>
          <p:cNvPicPr>
            <a:picLocks noChangeAspect="1"/>
          </p:cNvPicPr>
          <p:nvPr/>
        </p:nvPicPr>
        <p:blipFill>
          <a:blip r:embed="rId4"/>
          <a:stretch>
            <a:fillRect/>
          </a:stretch>
        </p:blipFill>
        <p:spPr>
          <a:xfrm>
            <a:off x="381928" y="4188737"/>
            <a:ext cx="11315700" cy="2400300"/>
          </a:xfrm>
          <a:prstGeom prst="rect">
            <a:avLst/>
          </a:prstGeom>
        </p:spPr>
      </p:pic>
    </p:spTree>
    <p:extLst>
      <p:ext uri="{BB962C8B-B14F-4D97-AF65-F5344CB8AC3E}">
        <p14:creationId xmlns:p14="http://schemas.microsoft.com/office/powerpoint/2010/main" val="2602643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EF0B8-19B9-0DFC-22AC-913F9A0A99C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EBC8F2D-BD1F-1165-C26F-9CB3FFA9B0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8BEB824-FB4D-AD47-175C-3D530B3965FC}"/>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A4BACA5D-BBEF-1032-5FB9-91C6F92244D0}"/>
              </a:ext>
            </a:extLst>
          </p:cNvPr>
          <p:cNvSpPr/>
          <p:nvPr/>
        </p:nvSpPr>
        <p:spPr>
          <a:xfrm>
            <a:off x="88889" y="1787236"/>
            <a:ext cx="7768872" cy="507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cd</a:t>
            </a:r>
          </a:p>
          <a:p>
            <a:pPr algn="just">
              <a:lnSpc>
                <a:spcPct val="150000"/>
              </a:lnSpc>
            </a:pPr>
            <a:r>
              <a:rPr lang="en-US" sz="2400" dirty="0">
                <a:solidFill>
                  <a:schemeClr val="tx1"/>
                </a:solidFill>
                <a:latin typeface="Alexandria"/>
              </a:rPr>
              <a:t>The cd command stands for "</a:t>
            </a:r>
            <a:r>
              <a:rPr lang="en-US" sz="2400" b="1" dirty="0">
                <a:solidFill>
                  <a:schemeClr val="tx1"/>
                </a:solidFill>
                <a:latin typeface="Alexandria"/>
              </a:rPr>
              <a:t>Change Directory</a:t>
            </a:r>
            <a:r>
              <a:rPr lang="en-US" sz="2400" dirty="0">
                <a:solidFill>
                  <a:schemeClr val="tx1"/>
                </a:solidFill>
                <a:latin typeface="Alexandria"/>
              </a:rPr>
              <a:t>" and is used to navigate between directories in the Linux file system.</a:t>
            </a:r>
          </a:p>
          <a:p>
            <a:pPr algn="just">
              <a:lnSpc>
                <a:spcPct val="150000"/>
              </a:lnSpc>
            </a:pPr>
            <a:r>
              <a:rPr lang="en-US" sz="2400" b="1" dirty="0">
                <a:solidFill>
                  <a:schemeClr val="accent1"/>
                </a:solidFill>
                <a:latin typeface="Alexandria"/>
              </a:rPr>
              <a:t>cd</a:t>
            </a:r>
            <a:r>
              <a:rPr lang="en-US" sz="2400" dirty="0">
                <a:solidFill>
                  <a:schemeClr val="tx1"/>
                </a:solidFill>
                <a:latin typeface="Alexandria"/>
              </a:rPr>
              <a:t>          # Takes you to your home directory</a:t>
            </a:r>
          </a:p>
          <a:p>
            <a:pPr algn="just">
              <a:lnSpc>
                <a:spcPct val="150000"/>
              </a:lnSpc>
            </a:pPr>
            <a:r>
              <a:rPr lang="en-US" sz="2400" b="1" dirty="0">
                <a:solidFill>
                  <a:schemeClr val="accent1"/>
                </a:solidFill>
                <a:latin typeface="Alexandria"/>
              </a:rPr>
              <a:t>cd ~        </a:t>
            </a:r>
            <a:r>
              <a:rPr lang="en-US" sz="2400" dirty="0">
                <a:solidFill>
                  <a:schemeClr val="tx1"/>
                </a:solidFill>
                <a:latin typeface="Alexandria"/>
              </a:rPr>
              <a:t># Same as above (~ represents home)</a:t>
            </a:r>
          </a:p>
          <a:p>
            <a:pPr algn="just">
              <a:lnSpc>
                <a:spcPct val="150000"/>
              </a:lnSpc>
            </a:pPr>
            <a:r>
              <a:rPr lang="en-US" sz="2400" b="1" dirty="0">
                <a:solidFill>
                  <a:schemeClr val="accent1"/>
                </a:solidFill>
                <a:latin typeface="Alexandria"/>
              </a:rPr>
              <a:t>cd /                        </a:t>
            </a:r>
            <a:r>
              <a:rPr lang="en-US" sz="2400" dirty="0">
                <a:solidFill>
                  <a:schemeClr val="tx1"/>
                </a:solidFill>
                <a:latin typeface="Alexandria"/>
              </a:rPr>
              <a:t>#Go to the root directory</a:t>
            </a:r>
          </a:p>
          <a:p>
            <a:pPr algn="just">
              <a:lnSpc>
                <a:spcPct val="150000"/>
              </a:lnSpc>
            </a:pPr>
            <a:r>
              <a:rPr lang="en-US" sz="2400" b="1" dirty="0">
                <a:solidFill>
                  <a:schemeClr val="accent1"/>
                </a:solidFill>
                <a:latin typeface="Alexandria"/>
              </a:rPr>
              <a:t>cd ..                       </a:t>
            </a:r>
            <a:r>
              <a:rPr lang="en-US" sz="2400" dirty="0">
                <a:solidFill>
                  <a:schemeClr val="tx1"/>
                </a:solidFill>
                <a:latin typeface="Alexandria"/>
              </a:rPr>
              <a:t># Go up one directory level</a:t>
            </a:r>
          </a:p>
          <a:p>
            <a:pPr algn="just">
              <a:lnSpc>
                <a:spcPct val="150000"/>
              </a:lnSpc>
            </a:pPr>
            <a:r>
              <a:rPr lang="en-US" sz="2400" b="1" dirty="0">
                <a:solidFill>
                  <a:schemeClr val="accent1"/>
                </a:solidFill>
                <a:latin typeface="Alexandria"/>
              </a:rPr>
              <a:t>cd -                       </a:t>
            </a:r>
            <a:r>
              <a:rPr lang="en-US" sz="2400" dirty="0">
                <a:solidFill>
                  <a:schemeClr val="tx1"/>
                </a:solidFill>
                <a:latin typeface="Alexandria"/>
              </a:rPr>
              <a:t># Go back to previous directory</a:t>
            </a:r>
          </a:p>
          <a:p>
            <a:pPr algn="just">
              <a:lnSpc>
                <a:spcPct val="150000"/>
              </a:lnSpc>
            </a:pPr>
            <a:r>
              <a:rPr lang="en-US" sz="2400" b="1" dirty="0">
                <a:solidFill>
                  <a:schemeClr val="accent1"/>
                </a:solidFill>
                <a:latin typeface="Alexandria"/>
              </a:rPr>
              <a:t>cd /path/to/directory       </a:t>
            </a:r>
            <a:r>
              <a:rPr lang="en-US" sz="2400" dirty="0">
                <a:solidFill>
                  <a:schemeClr val="tx1"/>
                </a:solidFill>
                <a:latin typeface="Alexandria"/>
              </a:rPr>
              <a:t># Go to specific directory</a:t>
            </a:r>
          </a:p>
        </p:txBody>
      </p:sp>
      <p:pic>
        <p:nvPicPr>
          <p:cNvPr id="5" name="Picture 4">
            <a:extLst>
              <a:ext uri="{FF2B5EF4-FFF2-40B4-BE49-F238E27FC236}">
                <a16:creationId xmlns:a16="http://schemas.microsoft.com/office/drawing/2014/main" id="{3EAB518E-8D0C-556F-D213-0C7FCACA5294}"/>
              </a:ext>
            </a:extLst>
          </p:cNvPr>
          <p:cNvPicPr>
            <a:picLocks noChangeAspect="1"/>
          </p:cNvPicPr>
          <p:nvPr/>
        </p:nvPicPr>
        <p:blipFill>
          <a:blip r:embed="rId4"/>
          <a:stretch>
            <a:fillRect/>
          </a:stretch>
        </p:blipFill>
        <p:spPr>
          <a:xfrm>
            <a:off x="7976881" y="2637663"/>
            <a:ext cx="4126230" cy="1582674"/>
          </a:xfrm>
          <a:prstGeom prst="rect">
            <a:avLst/>
          </a:prstGeom>
        </p:spPr>
      </p:pic>
      <p:pic>
        <p:nvPicPr>
          <p:cNvPr id="8" name="Picture 7">
            <a:extLst>
              <a:ext uri="{FF2B5EF4-FFF2-40B4-BE49-F238E27FC236}">
                <a16:creationId xmlns:a16="http://schemas.microsoft.com/office/drawing/2014/main" id="{E7D7BC65-C77F-C31C-C942-0A3861DB412A}"/>
              </a:ext>
            </a:extLst>
          </p:cNvPr>
          <p:cNvPicPr>
            <a:picLocks noChangeAspect="1"/>
          </p:cNvPicPr>
          <p:nvPr/>
        </p:nvPicPr>
        <p:blipFill>
          <a:blip r:embed="rId5"/>
          <a:stretch>
            <a:fillRect/>
          </a:stretch>
        </p:blipFill>
        <p:spPr>
          <a:xfrm>
            <a:off x="7857761" y="4838568"/>
            <a:ext cx="4629150" cy="874776"/>
          </a:xfrm>
          <a:prstGeom prst="rect">
            <a:avLst/>
          </a:prstGeom>
        </p:spPr>
      </p:pic>
    </p:spTree>
    <p:extLst>
      <p:ext uri="{BB962C8B-B14F-4D97-AF65-F5344CB8AC3E}">
        <p14:creationId xmlns:p14="http://schemas.microsoft.com/office/powerpoint/2010/main" val="20855151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F1020-0D0E-4B55-2899-12BF65614CB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F995292-4540-12F7-6DFA-0A44E63A48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55F152F-3819-D5ED-2F1C-A012336C4A3B}"/>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A568A674-79BD-F293-1646-CC05F84D9D38}"/>
              </a:ext>
            </a:extLst>
          </p:cNvPr>
          <p:cNvSpPr/>
          <p:nvPr/>
        </p:nvSpPr>
        <p:spPr>
          <a:xfrm>
            <a:off x="88889" y="1787236"/>
            <a:ext cx="6867409" cy="507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dirty="0">
                <a:solidFill>
                  <a:schemeClr val="tx1"/>
                </a:solidFill>
                <a:latin typeface="Alexandria"/>
              </a:rPr>
              <a:t>An </a:t>
            </a:r>
            <a:r>
              <a:rPr lang="en-US" sz="2400" b="1" dirty="0">
                <a:solidFill>
                  <a:schemeClr val="tx1"/>
                </a:solidFill>
                <a:latin typeface="Alexandria"/>
              </a:rPr>
              <a:t>absolute path </a:t>
            </a:r>
            <a:r>
              <a:rPr lang="en-US" sz="2400" dirty="0">
                <a:solidFill>
                  <a:schemeClr val="tx1"/>
                </a:solidFill>
                <a:latin typeface="Alexandria"/>
              </a:rPr>
              <a:t>specifies the complete location of a file or directory from the root directory (/). It always starts with a forward slash.</a:t>
            </a:r>
          </a:p>
          <a:p>
            <a:pPr algn="just">
              <a:lnSpc>
                <a:spcPct val="150000"/>
              </a:lnSpc>
            </a:pPr>
            <a:endParaRPr lang="en-US" sz="2400" dirty="0">
              <a:solidFill>
                <a:schemeClr val="tx1"/>
              </a:solidFill>
              <a:latin typeface="Alexandria"/>
            </a:endParaRPr>
          </a:p>
          <a:p>
            <a:pPr algn="just">
              <a:lnSpc>
                <a:spcPct val="150000"/>
              </a:lnSpc>
            </a:pPr>
            <a:r>
              <a:rPr lang="en-US" sz="2400" dirty="0">
                <a:solidFill>
                  <a:schemeClr val="tx1"/>
                </a:solidFill>
                <a:latin typeface="Alexandria"/>
              </a:rPr>
              <a:t>A </a:t>
            </a:r>
            <a:r>
              <a:rPr lang="en-US" sz="2400" b="1" dirty="0">
                <a:solidFill>
                  <a:schemeClr val="tx1"/>
                </a:solidFill>
                <a:latin typeface="Alexandria"/>
              </a:rPr>
              <a:t>relative path </a:t>
            </a:r>
            <a:r>
              <a:rPr lang="en-US" sz="2400" dirty="0">
                <a:solidFill>
                  <a:schemeClr val="tx1"/>
                </a:solidFill>
                <a:latin typeface="Alexandria"/>
              </a:rPr>
              <a:t>specifies the location of a file or directory relative to </a:t>
            </a:r>
            <a:r>
              <a:rPr lang="en-US" sz="2400" b="1" u="sng" dirty="0">
                <a:solidFill>
                  <a:schemeClr val="accent1"/>
                </a:solidFill>
                <a:latin typeface="Alexandria"/>
              </a:rPr>
              <a:t>your current working </a:t>
            </a:r>
            <a:r>
              <a:rPr lang="en-US" sz="2400" dirty="0">
                <a:solidFill>
                  <a:schemeClr val="tx1"/>
                </a:solidFill>
                <a:latin typeface="Alexandria"/>
              </a:rPr>
              <a:t>directory. It does NOT start with a forward slash.</a:t>
            </a:r>
          </a:p>
        </p:txBody>
      </p:sp>
      <p:pic>
        <p:nvPicPr>
          <p:cNvPr id="6" name="Picture 5">
            <a:extLst>
              <a:ext uri="{FF2B5EF4-FFF2-40B4-BE49-F238E27FC236}">
                <a16:creationId xmlns:a16="http://schemas.microsoft.com/office/drawing/2014/main" id="{475C3FF9-06ED-5176-48FD-CD03736046A1}"/>
              </a:ext>
            </a:extLst>
          </p:cNvPr>
          <p:cNvPicPr>
            <a:picLocks noChangeAspect="1"/>
          </p:cNvPicPr>
          <p:nvPr/>
        </p:nvPicPr>
        <p:blipFill>
          <a:blip r:embed="rId4"/>
          <a:stretch>
            <a:fillRect/>
          </a:stretch>
        </p:blipFill>
        <p:spPr>
          <a:xfrm>
            <a:off x="7077075" y="2703194"/>
            <a:ext cx="5114925" cy="1076343"/>
          </a:xfrm>
          <a:prstGeom prst="rect">
            <a:avLst/>
          </a:prstGeom>
        </p:spPr>
      </p:pic>
      <p:pic>
        <p:nvPicPr>
          <p:cNvPr id="10" name="Picture 9">
            <a:extLst>
              <a:ext uri="{FF2B5EF4-FFF2-40B4-BE49-F238E27FC236}">
                <a16:creationId xmlns:a16="http://schemas.microsoft.com/office/drawing/2014/main" id="{06163251-FF02-CE51-77D2-8C7A50D61B41}"/>
              </a:ext>
            </a:extLst>
          </p:cNvPr>
          <p:cNvPicPr>
            <a:picLocks noChangeAspect="1"/>
          </p:cNvPicPr>
          <p:nvPr/>
        </p:nvPicPr>
        <p:blipFill>
          <a:blip r:embed="rId5"/>
          <a:stretch>
            <a:fillRect/>
          </a:stretch>
        </p:blipFill>
        <p:spPr>
          <a:xfrm>
            <a:off x="6983319" y="4237640"/>
            <a:ext cx="5425569" cy="899785"/>
          </a:xfrm>
          <a:prstGeom prst="rect">
            <a:avLst/>
          </a:prstGeom>
        </p:spPr>
      </p:pic>
    </p:spTree>
    <p:extLst>
      <p:ext uri="{BB962C8B-B14F-4D97-AF65-F5344CB8AC3E}">
        <p14:creationId xmlns:p14="http://schemas.microsoft.com/office/powerpoint/2010/main" val="9202724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E917-992A-DDDE-7A21-8C3DB35A5F9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02BA795-1C53-CE99-9241-4F0A7CAF41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56F4020-38C4-66B5-01A7-1BBFB11E6FFB}"/>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ACA69125-A5FB-E6F8-6477-5376BC7AD3EA}"/>
              </a:ext>
            </a:extLst>
          </p:cNvPr>
          <p:cNvSpPr/>
          <p:nvPr/>
        </p:nvSpPr>
        <p:spPr>
          <a:xfrm>
            <a:off x="88889" y="1787236"/>
            <a:ext cx="4726951" cy="507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Create file</a:t>
            </a:r>
          </a:p>
          <a:p>
            <a:pPr algn="just">
              <a:lnSpc>
                <a:spcPct val="150000"/>
              </a:lnSpc>
            </a:pPr>
            <a:r>
              <a:rPr lang="en-US" sz="2400" dirty="0">
                <a:solidFill>
                  <a:schemeClr val="tx1"/>
                </a:solidFill>
                <a:latin typeface="Alexandria"/>
              </a:rPr>
              <a:t>The </a:t>
            </a:r>
            <a:r>
              <a:rPr lang="en-US" sz="2400" b="1" dirty="0">
                <a:solidFill>
                  <a:schemeClr val="tx1"/>
                </a:solidFill>
                <a:latin typeface="Alexandria"/>
              </a:rPr>
              <a:t>touch</a:t>
            </a:r>
            <a:r>
              <a:rPr lang="en-US" sz="2400" dirty="0">
                <a:solidFill>
                  <a:schemeClr val="tx1"/>
                </a:solidFill>
                <a:latin typeface="Alexandria"/>
              </a:rPr>
              <a:t> command is used to create empty files and update file timestamps in Linux. </a:t>
            </a:r>
          </a:p>
          <a:p>
            <a:pPr algn="just">
              <a:lnSpc>
                <a:spcPct val="150000"/>
              </a:lnSpc>
            </a:pPr>
            <a:r>
              <a:rPr lang="en-US" sz="2400" dirty="0">
                <a:solidFill>
                  <a:schemeClr val="tx1"/>
                </a:solidFill>
                <a:latin typeface="Alexandria"/>
              </a:rPr>
              <a:t>If the file </a:t>
            </a:r>
            <a:r>
              <a:rPr lang="en-US" sz="2400" u="sng" dirty="0">
                <a:solidFill>
                  <a:schemeClr val="tx1"/>
                </a:solidFill>
                <a:latin typeface="Alexandria"/>
              </a:rPr>
              <a:t>already exists</a:t>
            </a:r>
            <a:r>
              <a:rPr lang="en-US" sz="2400" dirty="0">
                <a:solidFill>
                  <a:schemeClr val="tx1"/>
                </a:solidFill>
                <a:latin typeface="Alexandria"/>
              </a:rPr>
              <a:t>, touch updates its access and modification </a:t>
            </a:r>
            <a:r>
              <a:rPr lang="en-US" sz="2400" b="1" dirty="0">
                <a:solidFill>
                  <a:schemeClr val="tx1"/>
                </a:solidFill>
                <a:latin typeface="Alexandria"/>
              </a:rPr>
              <a:t>times</a:t>
            </a:r>
            <a:r>
              <a:rPr lang="en-US" sz="2400" dirty="0">
                <a:solidFill>
                  <a:schemeClr val="tx1"/>
                </a:solidFill>
                <a:latin typeface="Alexandria"/>
              </a:rPr>
              <a:t> to the current time</a:t>
            </a:r>
          </a:p>
        </p:txBody>
      </p:sp>
      <p:pic>
        <p:nvPicPr>
          <p:cNvPr id="5" name="Picture 4">
            <a:extLst>
              <a:ext uri="{FF2B5EF4-FFF2-40B4-BE49-F238E27FC236}">
                <a16:creationId xmlns:a16="http://schemas.microsoft.com/office/drawing/2014/main" id="{B4AA8963-32C8-BE21-134B-1F21652C7072}"/>
              </a:ext>
            </a:extLst>
          </p:cNvPr>
          <p:cNvPicPr>
            <a:picLocks noChangeAspect="1"/>
          </p:cNvPicPr>
          <p:nvPr/>
        </p:nvPicPr>
        <p:blipFill>
          <a:blip r:embed="rId4"/>
          <a:srcRect r="53176"/>
          <a:stretch>
            <a:fillRect/>
          </a:stretch>
        </p:blipFill>
        <p:spPr>
          <a:xfrm>
            <a:off x="5684607" y="2827193"/>
            <a:ext cx="5146813" cy="1495425"/>
          </a:xfrm>
          <a:prstGeom prst="rect">
            <a:avLst/>
          </a:prstGeom>
        </p:spPr>
      </p:pic>
      <p:pic>
        <p:nvPicPr>
          <p:cNvPr id="9" name="Picture 8">
            <a:extLst>
              <a:ext uri="{FF2B5EF4-FFF2-40B4-BE49-F238E27FC236}">
                <a16:creationId xmlns:a16="http://schemas.microsoft.com/office/drawing/2014/main" id="{801B5B0D-0B64-DD5F-AA38-452E09A3F340}"/>
              </a:ext>
            </a:extLst>
          </p:cNvPr>
          <p:cNvPicPr>
            <a:picLocks noChangeAspect="1"/>
          </p:cNvPicPr>
          <p:nvPr/>
        </p:nvPicPr>
        <p:blipFill>
          <a:blip r:embed="rId5"/>
          <a:srcRect b="33166"/>
          <a:stretch>
            <a:fillRect/>
          </a:stretch>
        </p:blipFill>
        <p:spPr>
          <a:xfrm>
            <a:off x="4933950" y="4851236"/>
            <a:ext cx="7258050" cy="1846136"/>
          </a:xfrm>
          <a:prstGeom prst="rect">
            <a:avLst/>
          </a:prstGeom>
        </p:spPr>
      </p:pic>
    </p:spTree>
    <p:extLst>
      <p:ext uri="{BB962C8B-B14F-4D97-AF65-F5344CB8AC3E}">
        <p14:creationId xmlns:p14="http://schemas.microsoft.com/office/powerpoint/2010/main" val="42397678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E917-992A-DDDE-7A21-8C3DB35A5F9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02BA795-1C53-CE99-9241-4F0A7CAF41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56F4020-38C4-66B5-01A7-1BBFB11E6FFB}"/>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ACA69125-A5FB-E6F8-6477-5376BC7AD3EA}"/>
              </a:ext>
            </a:extLst>
          </p:cNvPr>
          <p:cNvSpPr/>
          <p:nvPr/>
        </p:nvSpPr>
        <p:spPr>
          <a:xfrm>
            <a:off x="88889" y="1787236"/>
            <a:ext cx="4726951" cy="507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Write the file content</a:t>
            </a:r>
          </a:p>
          <a:p>
            <a:pPr algn="just">
              <a:lnSpc>
                <a:spcPct val="150000"/>
              </a:lnSpc>
            </a:pPr>
            <a:endParaRPr lang="en-US" sz="2400" b="1" dirty="0">
              <a:solidFill>
                <a:schemeClr val="tx1"/>
              </a:solidFill>
              <a:latin typeface="Alexandria"/>
            </a:endParaRPr>
          </a:p>
          <a:p>
            <a:pPr marL="457200" indent="-457200" algn="just">
              <a:lnSpc>
                <a:spcPct val="150000"/>
              </a:lnSpc>
              <a:buFont typeface="+mj-lt"/>
              <a:buAutoNum type="arabicPeriod"/>
            </a:pPr>
            <a:r>
              <a:rPr lang="en-US" sz="2400" b="1" dirty="0">
                <a:solidFill>
                  <a:schemeClr val="accent1"/>
                </a:solidFill>
                <a:latin typeface="Alexandria"/>
              </a:rPr>
              <a:t>nano file1</a:t>
            </a:r>
          </a:p>
          <a:p>
            <a:pPr marL="457200" indent="-457200" algn="just">
              <a:lnSpc>
                <a:spcPct val="150000"/>
              </a:lnSpc>
              <a:buFont typeface="+mj-lt"/>
              <a:buAutoNum type="arabicPeriod"/>
            </a:pPr>
            <a:r>
              <a:rPr lang="en-US" sz="2400" b="1" dirty="0">
                <a:solidFill>
                  <a:schemeClr val="tx1"/>
                </a:solidFill>
                <a:latin typeface="Alexandria"/>
              </a:rPr>
              <a:t>Ctrl +O</a:t>
            </a:r>
          </a:p>
          <a:p>
            <a:pPr marL="457200" indent="-457200" algn="just">
              <a:lnSpc>
                <a:spcPct val="150000"/>
              </a:lnSpc>
              <a:buFont typeface="+mj-lt"/>
              <a:buAutoNum type="arabicPeriod"/>
            </a:pPr>
            <a:r>
              <a:rPr lang="en-US" sz="2400" b="1" dirty="0">
                <a:solidFill>
                  <a:schemeClr val="tx1"/>
                </a:solidFill>
                <a:latin typeface="Alexandria"/>
              </a:rPr>
              <a:t>Enter</a:t>
            </a:r>
          </a:p>
          <a:p>
            <a:pPr marL="457200" indent="-457200" algn="just">
              <a:lnSpc>
                <a:spcPct val="150000"/>
              </a:lnSpc>
              <a:buFont typeface="+mj-lt"/>
              <a:buAutoNum type="arabicPeriod"/>
            </a:pPr>
            <a:r>
              <a:rPr lang="en-US" sz="2400" b="1" dirty="0">
                <a:solidFill>
                  <a:schemeClr val="tx1"/>
                </a:solidFill>
                <a:latin typeface="Alexandria"/>
              </a:rPr>
              <a:t>Ctrl +X</a:t>
            </a:r>
            <a:endParaRPr lang="en-US" sz="2400" dirty="0">
              <a:solidFill>
                <a:schemeClr val="tx1"/>
              </a:solidFill>
              <a:latin typeface="Alexandria"/>
            </a:endParaRPr>
          </a:p>
        </p:txBody>
      </p:sp>
      <p:pic>
        <p:nvPicPr>
          <p:cNvPr id="6" name="Picture 5">
            <a:extLst>
              <a:ext uri="{FF2B5EF4-FFF2-40B4-BE49-F238E27FC236}">
                <a16:creationId xmlns:a16="http://schemas.microsoft.com/office/drawing/2014/main" id="{7DDC5675-8EC5-3607-3D10-5C6D8713F3B9}"/>
              </a:ext>
            </a:extLst>
          </p:cNvPr>
          <p:cNvPicPr>
            <a:picLocks noChangeAspect="1"/>
          </p:cNvPicPr>
          <p:nvPr/>
        </p:nvPicPr>
        <p:blipFill>
          <a:blip r:embed="rId4"/>
          <a:stretch>
            <a:fillRect/>
          </a:stretch>
        </p:blipFill>
        <p:spPr>
          <a:xfrm>
            <a:off x="4288039" y="1971293"/>
            <a:ext cx="7815072" cy="4617744"/>
          </a:xfrm>
          <a:prstGeom prst="rect">
            <a:avLst/>
          </a:prstGeom>
        </p:spPr>
      </p:pic>
    </p:spTree>
    <p:extLst>
      <p:ext uri="{BB962C8B-B14F-4D97-AF65-F5344CB8AC3E}">
        <p14:creationId xmlns:p14="http://schemas.microsoft.com/office/powerpoint/2010/main" val="3966520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523AE-3A6A-7D84-E869-1C2DC535ADE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290F9C4-C371-FA76-71B7-213113D182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C3A8921-14EA-ABCB-8D75-9FFECD150A6D}"/>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30BA09EF-DC3E-1B77-69DD-6A70D7FA4CD2}"/>
              </a:ext>
            </a:extLst>
          </p:cNvPr>
          <p:cNvSpPr/>
          <p:nvPr/>
        </p:nvSpPr>
        <p:spPr>
          <a:xfrm>
            <a:off x="88889" y="1787236"/>
            <a:ext cx="6299719" cy="507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Read a file</a:t>
            </a:r>
          </a:p>
          <a:p>
            <a:pPr marL="342900" indent="-342900" algn="just">
              <a:lnSpc>
                <a:spcPct val="150000"/>
              </a:lnSpc>
              <a:buFont typeface="Wingdings" panose="05000000000000000000" pitchFamily="2" charset="2"/>
              <a:buChar char="q"/>
            </a:pPr>
            <a:r>
              <a:rPr lang="en-US" sz="2400" b="1" dirty="0">
                <a:solidFill>
                  <a:schemeClr val="accent1"/>
                </a:solidFill>
                <a:latin typeface="Alexandria"/>
              </a:rPr>
              <a:t>cat</a:t>
            </a:r>
          </a:p>
          <a:p>
            <a:pPr algn="just">
              <a:lnSpc>
                <a:spcPct val="150000"/>
              </a:lnSpc>
            </a:pPr>
            <a:r>
              <a:rPr lang="en-US" sz="2400" dirty="0">
                <a:solidFill>
                  <a:schemeClr val="tx1"/>
                </a:solidFill>
                <a:latin typeface="Alexandria"/>
              </a:rPr>
              <a:t>The cat command stands for "concatenate" and is one of the most versatile and commonly used commands in Linux. It </a:t>
            </a:r>
            <a:r>
              <a:rPr lang="en-US" sz="2400" b="1" dirty="0">
                <a:solidFill>
                  <a:schemeClr val="tx1"/>
                </a:solidFill>
                <a:latin typeface="Alexandria"/>
              </a:rPr>
              <a:t>reads</a:t>
            </a:r>
            <a:r>
              <a:rPr lang="en-US" sz="2400" dirty="0">
                <a:solidFill>
                  <a:schemeClr val="tx1"/>
                </a:solidFill>
                <a:latin typeface="Alexandria"/>
              </a:rPr>
              <a:t> files and </a:t>
            </a:r>
            <a:r>
              <a:rPr lang="en-US" sz="2400" b="1" dirty="0">
                <a:solidFill>
                  <a:schemeClr val="tx1"/>
                </a:solidFill>
                <a:latin typeface="Alexandria"/>
              </a:rPr>
              <a:t>displays</a:t>
            </a:r>
            <a:r>
              <a:rPr lang="en-US" sz="2400" dirty="0">
                <a:solidFill>
                  <a:schemeClr val="tx1"/>
                </a:solidFill>
                <a:latin typeface="Alexandria"/>
              </a:rPr>
              <a:t> their content, among other useful functions.</a:t>
            </a:r>
          </a:p>
        </p:txBody>
      </p:sp>
      <p:pic>
        <p:nvPicPr>
          <p:cNvPr id="12" name="Picture 11">
            <a:extLst>
              <a:ext uri="{FF2B5EF4-FFF2-40B4-BE49-F238E27FC236}">
                <a16:creationId xmlns:a16="http://schemas.microsoft.com/office/drawing/2014/main" id="{B088B9E7-A222-9D31-A56D-C3EDD74E9684}"/>
              </a:ext>
            </a:extLst>
          </p:cNvPr>
          <p:cNvPicPr>
            <a:picLocks noChangeAspect="1"/>
          </p:cNvPicPr>
          <p:nvPr/>
        </p:nvPicPr>
        <p:blipFill>
          <a:blip r:embed="rId4"/>
          <a:srcRect l="6648"/>
          <a:stretch>
            <a:fillRect/>
          </a:stretch>
        </p:blipFill>
        <p:spPr>
          <a:xfrm>
            <a:off x="6388608" y="3517374"/>
            <a:ext cx="6428759" cy="1610487"/>
          </a:xfrm>
          <a:prstGeom prst="rect">
            <a:avLst/>
          </a:prstGeom>
        </p:spPr>
      </p:pic>
    </p:spTree>
    <p:extLst>
      <p:ext uri="{BB962C8B-B14F-4D97-AF65-F5344CB8AC3E}">
        <p14:creationId xmlns:p14="http://schemas.microsoft.com/office/powerpoint/2010/main" val="1352485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CD9D8-33C6-5DCA-F402-61DE676FA35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EE2ABAE-4DD3-A68C-9FD0-A59C2942EA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9B1B9E4-C594-2EA4-4AE8-A8D0E301C438}"/>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587EDE3F-6BAA-EA93-F361-A32069D89450}"/>
              </a:ext>
            </a:extLst>
          </p:cNvPr>
          <p:cNvSpPr/>
          <p:nvPr/>
        </p:nvSpPr>
        <p:spPr>
          <a:xfrm>
            <a:off x="381928" y="1722793"/>
            <a:ext cx="11993383" cy="3638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Create a directory</a:t>
            </a:r>
          </a:p>
          <a:p>
            <a:pPr marL="342900" indent="-342900" algn="just">
              <a:lnSpc>
                <a:spcPct val="150000"/>
              </a:lnSpc>
              <a:buFont typeface="Wingdings" panose="05000000000000000000" pitchFamily="2" charset="2"/>
              <a:buChar char="q"/>
            </a:pPr>
            <a:r>
              <a:rPr lang="en-US" sz="2400" dirty="0">
                <a:solidFill>
                  <a:schemeClr val="tx1"/>
                </a:solidFill>
                <a:latin typeface="Alexandria"/>
              </a:rPr>
              <a:t>The </a:t>
            </a:r>
            <a:r>
              <a:rPr lang="en-US" sz="2400" b="1" dirty="0" err="1">
                <a:solidFill>
                  <a:schemeClr val="tx1"/>
                </a:solidFill>
                <a:latin typeface="Alexandria"/>
              </a:rPr>
              <a:t>mkdir</a:t>
            </a:r>
            <a:r>
              <a:rPr lang="en-US" sz="2400" dirty="0">
                <a:solidFill>
                  <a:schemeClr val="tx1"/>
                </a:solidFill>
                <a:latin typeface="Alexandria"/>
              </a:rPr>
              <a:t> command stands for "</a:t>
            </a:r>
            <a:r>
              <a:rPr lang="en-US" sz="2400" b="1" dirty="0">
                <a:solidFill>
                  <a:schemeClr val="tx1"/>
                </a:solidFill>
                <a:latin typeface="Alexandria"/>
              </a:rPr>
              <a:t>make directory</a:t>
            </a:r>
            <a:r>
              <a:rPr lang="en-US" sz="2400" dirty="0">
                <a:solidFill>
                  <a:schemeClr val="tx1"/>
                </a:solidFill>
                <a:latin typeface="Alexandria"/>
              </a:rPr>
              <a:t>" and is used to create directories (folders) in Linux. It's an essential command for organizing files and creating directory structures.</a:t>
            </a:r>
          </a:p>
          <a:p>
            <a:pPr algn="just">
              <a:lnSpc>
                <a:spcPct val="150000"/>
              </a:lnSpc>
            </a:pPr>
            <a:r>
              <a:rPr lang="en-US" sz="2400" b="1" dirty="0" err="1">
                <a:solidFill>
                  <a:schemeClr val="accent1"/>
                </a:solidFill>
                <a:latin typeface="Alexandria"/>
              </a:rPr>
              <a:t>mkdir</a:t>
            </a:r>
            <a:r>
              <a:rPr lang="en-US" sz="2400" b="1" dirty="0">
                <a:solidFill>
                  <a:schemeClr val="accent1"/>
                </a:solidFill>
                <a:latin typeface="Alexandria"/>
              </a:rPr>
              <a:t> </a:t>
            </a:r>
            <a:r>
              <a:rPr lang="en-US" sz="2400" b="1" dirty="0" err="1">
                <a:solidFill>
                  <a:schemeClr val="accent1"/>
                </a:solidFill>
                <a:latin typeface="Alexandria"/>
              </a:rPr>
              <a:t>directory_name</a:t>
            </a:r>
            <a:r>
              <a:rPr lang="en-US" sz="2400" b="1" dirty="0">
                <a:solidFill>
                  <a:schemeClr val="accent1"/>
                </a:solidFill>
                <a:latin typeface="Alexandria"/>
              </a:rPr>
              <a:t>        </a:t>
            </a:r>
            <a:r>
              <a:rPr lang="en-US" sz="2400" dirty="0">
                <a:solidFill>
                  <a:schemeClr val="accent1"/>
                </a:solidFill>
                <a:latin typeface="Alexandria"/>
              </a:rPr>
              <a:t># Create single directory</a:t>
            </a:r>
          </a:p>
          <a:p>
            <a:pPr algn="just">
              <a:lnSpc>
                <a:spcPct val="150000"/>
              </a:lnSpc>
            </a:pPr>
            <a:r>
              <a:rPr lang="en-US" sz="2400" b="1" dirty="0" err="1">
                <a:solidFill>
                  <a:schemeClr val="accent1"/>
                </a:solidFill>
                <a:latin typeface="Alexandria"/>
              </a:rPr>
              <a:t>mkdir</a:t>
            </a:r>
            <a:r>
              <a:rPr lang="en-US" sz="2400" b="1" dirty="0">
                <a:solidFill>
                  <a:schemeClr val="accent1"/>
                </a:solidFill>
                <a:latin typeface="Alexandria"/>
              </a:rPr>
              <a:t> dir1 dir2 dir3       </a:t>
            </a:r>
            <a:r>
              <a:rPr lang="en-US" sz="2400" dirty="0">
                <a:solidFill>
                  <a:schemeClr val="accent1"/>
                </a:solidFill>
                <a:latin typeface="Alexandria"/>
              </a:rPr>
              <a:t># Create multiple directories</a:t>
            </a:r>
          </a:p>
          <a:p>
            <a:pPr algn="just">
              <a:lnSpc>
                <a:spcPct val="150000"/>
              </a:lnSpc>
            </a:pPr>
            <a:r>
              <a:rPr lang="en-US" sz="2400" b="1" dirty="0" err="1">
                <a:solidFill>
                  <a:schemeClr val="accent1"/>
                </a:solidFill>
                <a:latin typeface="Alexandria"/>
              </a:rPr>
              <a:t>mkdir</a:t>
            </a:r>
            <a:r>
              <a:rPr lang="en-US" sz="2400" b="1" dirty="0">
                <a:solidFill>
                  <a:schemeClr val="accent1"/>
                </a:solidFill>
                <a:latin typeface="Alexandria"/>
              </a:rPr>
              <a:t> -p dir3/dir4   </a:t>
            </a:r>
            <a:r>
              <a:rPr lang="en-US" sz="2400" dirty="0">
                <a:solidFill>
                  <a:schemeClr val="accent1"/>
                </a:solidFill>
                <a:latin typeface="Alexandria"/>
              </a:rPr>
              <a:t># This will create all missing directories i.e. dir3 and dir4 </a:t>
            </a:r>
          </a:p>
        </p:txBody>
      </p:sp>
      <p:pic>
        <p:nvPicPr>
          <p:cNvPr id="5" name="Picture 4">
            <a:extLst>
              <a:ext uri="{FF2B5EF4-FFF2-40B4-BE49-F238E27FC236}">
                <a16:creationId xmlns:a16="http://schemas.microsoft.com/office/drawing/2014/main" id="{46FF247E-6AB8-3F32-6D9A-6D3E65B51AE2}"/>
              </a:ext>
            </a:extLst>
          </p:cNvPr>
          <p:cNvPicPr>
            <a:picLocks noChangeAspect="1"/>
          </p:cNvPicPr>
          <p:nvPr/>
        </p:nvPicPr>
        <p:blipFill>
          <a:blip r:embed="rId4"/>
          <a:stretch>
            <a:fillRect/>
          </a:stretch>
        </p:blipFill>
        <p:spPr>
          <a:xfrm>
            <a:off x="2752725" y="5476875"/>
            <a:ext cx="6686550" cy="1381125"/>
          </a:xfrm>
          <a:prstGeom prst="rect">
            <a:avLst/>
          </a:prstGeom>
        </p:spPr>
      </p:pic>
    </p:spTree>
    <p:extLst>
      <p:ext uri="{BB962C8B-B14F-4D97-AF65-F5344CB8AC3E}">
        <p14:creationId xmlns:p14="http://schemas.microsoft.com/office/powerpoint/2010/main" val="7108226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4AA81-78F1-2378-4F8B-AC84D3BDFE9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2780161-9CB4-D838-1595-F92352BD2F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E1AAE63-2C9F-74C8-6427-A9685F1EE8C4}"/>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674C7A67-5701-38F0-3D5F-13CAEE61BDD3}"/>
              </a:ext>
            </a:extLst>
          </p:cNvPr>
          <p:cNvSpPr/>
          <p:nvPr/>
        </p:nvSpPr>
        <p:spPr>
          <a:xfrm>
            <a:off x="381929" y="1722792"/>
            <a:ext cx="4019384" cy="4580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Create a directory</a:t>
            </a:r>
          </a:p>
          <a:p>
            <a:pPr marL="342900" indent="-342900" algn="just">
              <a:lnSpc>
                <a:spcPct val="150000"/>
              </a:lnSpc>
              <a:buFont typeface="Wingdings" panose="05000000000000000000" pitchFamily="2" charset="2"/>
              <a:buChar char="q"/>
            </a:pPr>
            <a:r>
              <a:rPr lang="en-US" sz="2400" dirty="0">
                <a:solidFill>
                  <a:schemeClr val="tx1"/>
                </a:solidFill>
                <a:latin typeface="Alexandria"/>
              </a:rPr>
              <a:t>The </a:t>
            </a:r>
            <a:r>
              <a:rPr lang="en-US" sz="2400" b="1" dirty="0">
                <a:solidFill>
                  <a:schemeClr val="tx1"/>
                </a:solidFill>
                <a:latin typeface="Alexandria"/>
              </a:rPr>
              <a:t>ls -R</a:t>
            </a:r>
            <a:r>
              <a:rPr lang="en-US" sz="2400" dirty="0">
                <a:solidFill>
                  <a:schemeClr val="tx1"/>
                </a:solidFill>
                <a:latin typeface="Alexandria"/>
              </a:rPr>
              <a:t> command performs a recursive listing that displays the contents of the current directory and all its subdirectories in a hierarchical manner.</a:t>
            </a:r>
            <a:endParaRPr lang="en-US" sz="2400" dirty="0">
              <a:solidFill>
                <a:schemeClr val="accent1"/>
              </a:solidFill>
              <a:latin typeface="Alexandria"/>
            </a:endParaRPr>
          </a:p>
        </p:txBody>
      </p:sp>
      <p:pic>
        <p:nvPicPr>
          <p:cNvPr id="6" name="Picture 5">
            <a:extLst>
              <a:ext uri="{FF2B5EF4-FFF2-40B4-BE49-F238E27FC236}">
                <a16:creationId xmlns:a16="http://schemas.microsoft.com/office/drawing/2014/main" id="{B8794068-8A18-3A67-98E5-384CD16992B0}"/>
              </a:ext>
            </a:extLst>
          </p:cNvPr>
          <p:cNvPicPr>
            <a:picLocks noChangeAspect="1"/>
          </p:cNvPicPr>
          <p:nvPr/>
        </p:nvPicPr>
        <p:blipFill>
          <a:blip r:embed="rId4"/>
          <a:stretch>
            <a:fillRect/>
          </a:stretch>
        </p:blipFill>
        <p:spPr>
          <a:xfrm>
            <a:off x="4905565" y="1853184"/>
            <a:ext cx="6757249" cy="4078033"/>
          </a:xfrm>
          <a:prstGeom prst="rect">
            <a:avLst/>
          </a:prstGeom>
        </p:spPr>
      </p:pic>
    </p:spTree>
    <p:extLst>
      <p:ext uri="{BB962C8B-B14F-4D97-AF65-F5344CB8AC3E}">
        <p14:creationId xmlns:p14="http://schemas.microsoft.com/office/powerpoint/2010/main" val="28489357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6D51B-2787-0AE8-F5E8-6DA61597395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770E50E-B40D-4CA5-201B-C3FFC91FD2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68CCBA1-F898-1D7F-D454-89962415D3A7}"/>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48FD5055-B6D5-8D7F-B99B-C05F5CFD10A8}"/>
              </a:ext>
            </a:extLst>
          </p:cNvPr>
          <p:cNvSpPr/>
          <p:nvPr/>
        </p:nvSpPr>
        <p:spPr>
          <a:xfrm>
            <a:off x="1242440" y="1837319"/>
            <a:ext cx="9652087" cy="2114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Create a directory</a:t>
            </a:r>
          </a:p>
          <a:p>
            <a:pPr marL="342900" indent="-342900" algn="just">
              <a:lnSpc>
                <a:spcPct val="150000"/>
              </a:lnSpc>
              <a:buFont typeface="Wingdings" panose="05000000000000000000" pitchFamily="2" charset="2"/>
              <a:buChar char="q"/>
            </a:pPr>
            <a:r>
              <a:rPr lang="en-US" sz="2400" b="1" dirty="0">
                <a:solidFill>
                  <a:schemeClr val="tx1"/>
                </a:solidFill>
                <a:latin typeface="Alexandria"/>
              </a:rPr>
              <a:t>Create parent directory </a:t>
            </a:r>
            <a:r>
              <a:rPr lang="en-US" sz="2400" b="1" dirty="0">
                <a:solidFill>
                  <a:schemeClr val="accent1"/>
                </a:solidFill>
                <a:latin typeface="Alexandria"/>
              </a:rPr>
              <a:t>work</a:t>
            </a:r>
            <a:r>
              <a:rPr lang="en-US" sz="2400" b="1" dirty="0">
                <a:solidFill>
                  <a:schemeClr val="tx1"/>
                </a:solidFill>
                <a:latin typeface="Alexandria"/>
              </a:rPr>
              <a:t> and child directory </a:t>
            </a:r>
            <a:r>
              <a:rPr lang="en-US" sz="2400" b="1" dirty="0">
                <a:solidFill>
                  <a:schemeClr val="accent1"/>
                </a:solidFill>
                <a:latin typeface="Alexandria"/>
              </a:rPr>
              <a:t>project</a:t>
            </a:r>
            <a:endParaRPr lang="en-US" sz="2400" dirty="0">
              <a:solidFill>
                <a:schemeClr val="accent1"/>
              </a:solidFill>
              <a:latin typeface="Alexandria"/>
            </a:endParaRPr>
          </a:p>
        </p:txBody>
      </p:sp>
      <p:pic>
        <p:nvPicPr>
          <p:cNvPr id="5" name="Picture 4">
            <a:extLst>
              <a:ext uri="{FF2B5EF4-FFF2-40B4-BE49-F238E27FC236}">
                <a16:creationId xmlns:a16="http://schemas.microsoft.com/office/drawing/2014/main" id="{B032D4B4-CE22-D641-95A8-32846251D8B7}"/>
              </a:ext>
            </a:extLst>
          </p:cNvPr>
          <p:cNvPicPr>
            <a:picLocks noChangeAspect="1"/>
          </p:cNvPicPr>
          <p:nvPr/>
        </p:nvPicPr>
        <p:blipFill>
          <a:blip r:embed="rId4"/>
          <a:stretch>
            <a:fillRect/>
          </a:stretch>
        </p:blipFill>
        <p:spPr>
          <a:xfrm>
            <a:off x="1407604" y="4099179"/>
            <a:ext cx="8791575" cy="2000250"/>
          </a:xfrm>
          <a:prstGeom prst="rect">
            <a:avLst/>
          </a:prstGeom>
        </p:spPr>
      </p:pic>
    </p:spTree>
    <p:extLst>
      <p:ext uri="{BB962C8B-B14F-4D97-AF65-F5344CB8AC3E}">
        <p14:creationId xmlns:p14="http://schemas.microsoft.com/office/powerpoint/2010/main" val="1118876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56715-67D9-6BF8-B060-8CB52843F7C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F593536-4DFB-6425-EFCD-860C4B5DDA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E91CD6E-D666-B148-8ED3-2329643AA197}"/>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4A7859DE-C86F-75EF-5184-354BC7CA7DCE}"/>
              </a:ext>
            </a:extLst>
          </p:cNvPr>
          <p:cNvSpPr/>
          <p:nvPr/>
        </p:nvSpPr>
        <p:spPr>
          <a:xfrm>
            <a:off x="1242440" y="1837319"/>
            <a:ext cx="9652087" cy="2114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Create a directory</a:t>
            </a:r>
          </a:p>
          <a:p>
            <a:pPr marL="342900" indent="-342900" algn="just">
              <a:lnSpc>
                <a:spcPct val="150000"/>
              </a:lnSpc>
              <a:buFont typeface="Wingdings" panose="05000000000000000000" pitchFamily="2" charset="2"/>
              <a:buChar char="q"/>
            </a:pPr>
            <a:r>
              <a:rPr lang="en-US" sz="2400" b="1" dirty="0">
                <a:solidFill>
                  <a:schemeClr val="tx1"/>
                </a:solidFill>
                <a:latin typeface="Alexandria"/>
              </a:rPr>
              <a:t>Create two children directories </a:t>
            </a:r>
            <a:r>
              <a:rPr lang="en-US" sz="2400" b="1" dirty="0">
                <a:solidFill>
                  <a:schemeClr val="accent1"/>
                </a:solidFill>
                <a:latin typeface="Alexandria"/>
              </a:rPr>
              <a:t>project2 </a:t>
            </a:r>
            <a:r>
              <a:rPr lang="en-US" sz="2400" b="1" dirty="0">
                <a:solidFill>
                  <a:schemeClr val="tx1"/>
                </a:solidFill>
                <a:latin typeface="Alexandria"/>
              </a:rPr>
              <a:t>and</a:t>
            </a:r>
            <a:r>
              <a:rPr lang="en-US" sz="2400" b="1" dirty="0">
                <a:solidFill>
                  <a:schemeClr val="accent1"/>
                </a:solidFill>
                <a:latin typeface="Alexandria"/>
              </a:rPr>
              <a:t> project3 </a:t>
            </a:r>
            <a:endParaRPr lang="en-US" sz="2400" dirty="0">
              <a:solidFill>
                <a:schemeClr val="accent1"/>
              </a:solidFill>
              <a:latin typeface="Alexandria"/>
            </a:endParaRPr>
          </a:p>
        </p:txBody>
      </p:sp>
      <p:pic>
        <p:nvPicPr>
          <p:cNvPr id="6" name="Picture 5">
            <a:extLst>
              <a:ext uri="{FF2B5EF4-FFF2-40B4-BE49-F238E27FC236}">
                <a16:creationId xmlns:a16="http://schemas.microsoft.com/office/drawing/2014/main" id="{E706225B-A694-2E2F-FE68-DC3F946B1E92}"/>
              </a:ext>
            </a:extLst>
          </p:cNvPr>
          <p:cNvPicPr>
            <a:picLocks noChangeAspect="1"/>
          </p:cNvPicPr>
          <p:nvPr/>
        </p:nvPicPr>
        <p:blipFill>
          <a:blip r:embed="rId4"/>
          <a:stretch>
            <a:fillRect/>
          </a:stretch>
        </p:blipFill>
        <p:spPr>
          <a:xfrm>
            <a:off x="890777" y="4328802"/>
            <a:ext cx="10737939" cy="1591805"/>
          </a:xfrm>
          <a:prstGeom prst="rect">
            <a:avLst/>
          </a:prstGeom>
        </p:spPr>
      </p:pic>
    </p:spTree>
    <p:extLst>
      <p:ext uri="{BB962C8B-B14F-4D97-AF65-F5344CB8AC3E}">
        <p14:creationId xmlns:p14="http://schemas.microsoft.com/office/powerpoint/2010/main" val="210760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AC3FD-CA33-F1B2-F8E5-96AAE8AD436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E911AA2-F8B7-C368-1274-34AE11D03A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37F2115-27C6-B29A-5448-1BA3556CFC62}"/>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D4D07682-DA00-6E3E-773E-8FCE460A756E}"/>
              </a:ext>
            </a:extLst>
          </p:cNvPr>
          <p:cNvSpPr/>
          <p:nvPr/>
        </p:nvSpPr>
        <p:spPr>
          <a:xfrm>
            <a:off x="645032" y="1683707"/>
            <a:ext cx="11546968" cy="3490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accent1"/>
                </a:solidFill>
                <a:latin typeface="Alexandria"/>
              </a:rPr>
              <a:t>Copy a file</a:t>
            </a:r>
          </a:p>
          <a:p>
            <a:pPr marL="342900" indent="-342900" algn="just">
              <a:lnSpc>
                <a:spcPct val="150000"/>
              </a:lnSpc>
              <a:buFont typeface="Wingdings" panose="05000000000000000000" pitchFamily="2" charset="2"/>
              <a:buChar char="q"/>
            </a:pPr>
            <a:r>
              <a:rPr lang="en-US" sz="2400" b="1" dirty="0">
                <a:solidFill>
                  <a:schemeClr val="tx1"/>
                </a:solidFill>
                <a:latin typeface="Alexandria"/>
              </a:rPr>
              <a:t>The cp command stands for "copy" and is used to copy files and directories in Linux. It's one of the most fundamental file management commands.</a:t>
            </a:r>
          </a:p>
          <a:p>
            <a:pPr marL="342900" indent="-342900" algn="just">
              <a:lnSpc>
                <a:spcPct val="150000"/>
              </a:lnSpc>
              <a:buFont typeface="Wingdings" panose="05000000000000000000" pitchFamily="2" charset="2"/>
              <a:buChar char="q"/>
            </a:pPr>
            <a:r>
              <a:rPr lang="en-US" sz="2400" b="1" dirty="0">
                <a:solidFill>
                  <a:schemeClr val="accent1"/>
                </a:solidFill>
                <a:latin typeface="Alexandria"/>
              </a:rPr>
              <a:t>cp [options] </a:t>
            </a:r>
            <a:r>
              <a:rPr lang="en-US" sz="2400" b="1" i="1" dirty="0">
                <a:solidFill>
                  <a:schemeClr val="accent6"/>
                </a:solidFill>
                <a:latin typeface="Alexandria"/>
              </a:rPr>
              <a:t>source</a:t>
            </a:r>
            <a:r>
              <a:rPr lang="en-US" sz="2400" b="1" dirty="0">
                <a:solidFill>
                  <a:schemeClr val="accent1"/>
                </a:solidFill>
                <a:latin typeface="Alexandria"/>
              </a:rPr>
              <a:t> destination</a:t>
            </a:r>
          </a:p>
          <a:p>
            <a:pPr algn="just">
              <a:lnSpc>
                <a:spcPct val="150000"/>
              </a:lnSpc>
            </a:pPr>
            <a:r>
              <a:rPr lang="en-US" sz="2400" b="1" dirty="0">
                <a:solidFill>
                  <a:schemeClr val="tx1"/>
                </a:solidFill>
                <a:latin typeface="Alexandria"/>
              </a:rPr>
              <a:t># Copy file to another directory</a:t>
            </a:r>
          </a:p>
          <a:p>
            <a:pPr algn="just">
              <a:lnSpc>
                <a:spcPct val="150000"/>
              </a:lnSpc>
            </a:pPr>
            <a:r>
              <a:rPr lang="en-US" sz="2400" b="1" dirty="0">
                <a:solidFill>
                  <a:schemeClr val="accent1"/>
                </a:solidFill>
                <a:latin typeface="Alexandria"/>
              </a:rPr>
              <a:t>cp </a:t>
            </a:r>
            <a:r>
              <a:rPr lang="en-US" sz="2400" b="1" dirty="0">
                <a:solidFill>
                  <a:schemeClr val="accent6"/>
                </a:solidFill>
                <a:latin typeface="Alexandria"/>
              </a:rPr>
              <a:t>file1</a:t>
            </a:r>
            <a:r>
              <a:rPr lang="en-US" sz="2400" b="1" dirty="0">
                <a:solidFill>
                  <a:schemeClr val="accent1"/>
                </a:solidFill>
                <a:latin typeface="Alexandria"/>
              </a:rPr>
              <a:t> /work/project/</a:t>
            </a:r>
          </a:p>
        </p:txBody>
      </p:sp>
      <p:pic>
        <p:nvPicPr>
          <p:cNvPr id="5" name="Picture 4">
            <a:extLst>
              <a:ext uri="{FF2B5EF4-FFF2-40B4-BE49-F238E27FC236}">
                <a16:creationId xmlns:a16="http://schemas.microsoft.com/office/drawing/2014/main" id="{232E8B24-1F9F-7A68-D1E0-BB41E1D39B15}"/>
              </a:ext>
            </a:extLst>
          </p:cNvPr>
          <p:cNvPicPr>
            <a:picLocks noChangeAspect="1"/>
          </p:cNvPicPr>
          <p:nvPr/>
        </p:nvPicPr>
        <p:blipFill>
          <a:blip r:embed="rId4"/>
          <a:stretch>
            <a:fillRect/>
          </a:stretch>
        </p:blipFill>
        <p:spPr>
          <a:xfrm>
            <a:off x="645032" y="5251084"/>
            <a:ext cx="5991225" cy="1428750"/>
          </a:xfrm>
          <a:prstGeom prst="rect">
            <a:avLst/>
          </a:prstGeom>
        </p:spPr>
      </p:pic>
      <p:pic>
        <p:nvPicPr>
          <p:cNvPr id="6" name="Picture 5">
            <a:extLst>
              <a:ext uri="{FF2B5EF4-FFF2-40B4-BE49-F238E27FC236}">
                <a16:creationId xmlns:a16="http://schemas.microsoft.com/office/drawing/2014/main" id="{778DB1B8-6312-C95B-13B2-C45CDD5D7316}"/>
              </a:ext>
            </a:extLst>
          </p:cNvPr>
          <p:cNvPicPr>
            <a:picLocks noChangeAspect="1"/>
          </p:cNvPicPr>
          <p:nvPr/>
        </p:nvPicPr>
        <p:blipFill>
          <a:blip r:embed="rId5"/>
          <a:stretch>
            <a:fillRect/>
          </a:stretch>
        </p:blipFill>
        <p:spPr>
          <a:xfrm>
            <a:off x="6636257" y="5512694"/>
            <a:ext cx="5868792" cy="845952"/>
          </a:xfrm>
          <a:prstGeom prst="rect">
            <a:avLst/>
          </a:prstGeom>
        </p:spPr>
      </p:pic>
    </p:spTree>
    <p:extLst>
      <p:ext uri="{BB962C8B-B14F-4D97-AF65-F5344CB8AC3E}">
        <p14:creationId xmlns:p14="http://schemas.microsoft.com/office/powerpoint/2010/main" val="653360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BD801-4CE0-D944-48D0-C31AAE6FBF3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CB79E95-5947-D7D1-0401-C2741D61D5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325E6C0-D7FD-5EA4-ACC3-F65A744EFDE8}"/>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32D5D590-F3BA-DA4F-6427-10CA3A05D5B3}"/>
              </a:ext>
            </a:extLst>
          </p:cNvPr>
          <p:cNvSpPr/>
          <p:nvPr/>
        </p:nvSpPr>
        <p:spPr>
          <a:xfrm>
            <a:off x="645032" y="1683707"/>
            <a:ext cx="11546968" cy="3490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 Copy file with new name</a:t>
            </a:r>
            <a:endParaRPr lang="ar-EG" sz="2400" b="1" dirty="0">
              <a:solidFill>
                <a:schemeClr val="tx1"/>
              </a:solidFill>
              <a:latin typeface="Alexandria"/>
            </a:endParaRPr>
          </a:p>
          <a:p>
            <a:pPr algn="just">
              <a:lnSpc>
                <a:spcPct val="150000"/>
              </a:lnSpc>
            </a:pPr>
            <a:r>
              <a:rPr lang="en-US" sz="2400" b="1" dirty="0">
                <a:solidFill>
                  <a:schemeClr val="accent1"/>
                </a:solidFill>
                <a:latin typeface="Alexandria"/>
              </a:rPr>
              <a:t>cp filename newname</a:t>
            </a:r>
          </a:p>
          <a:p>
            <a:pPr algn="just">
              <a:lnSpc>
                <a:spcPct val="150000"/>
              </a:lnSpc>
            </a:pPr>
            <a:endParaRPr lang="ar-EG" sz="2400" b="1" dirty="0">
              <a:solidFill>
                <a:schemeClr val="accent1"/>
              </a:solidFill>
              <a:latin typeface="Alexandria"/>
            </a:endParaRPr>
          </a:p>
        </p:txBody>
      </p:sp>
      <p:pic>
        <p:nvPicPr>
          <p:cNvPr id="8" name="Picture 7">
            <a:extLst>
              <a:ext uri="{FF2B5EF4-FFF2-40B4-BE49-F238E27FC236}">
                <a16:creationId xmlns:a16="http://schemas.microsoft.com/office/drawing/2014/main" id="{8D1E6261-D7D5-2D65-F890-54937701E487}"/>
              </a:ext>
            </a:extLst>
          </p:cNvPr>
          <p:cNvPicPr>
            <a:picLocks noChangeAspect="1"/>
          </p:cNvPicPr>
          <p:nvPr/>
        </p:nvPicPr>
        <p:blipFill>
          <a:blip r:embed="rId4"/>
          <a:stretch>
            <a:fillRect/>
          </a:stretch>
        </p:blipFill>
        <p:spPr>
          <a:xfrm>
            <a:off x="1344172" y="3905885"/>
            <a:ext cx="10202796" cy="2129155"/>
          </a:xfrm>
          <a:prstGeom prst="rect">
            <a:avLst/>
          </a:prstGeom>
        </p:spPr>
      </p:pic>
    </p:spTree>
    <p:extLst>
      <p:ext uri="{BB962C8B-B14F-4D97-AF65-F5344CB8AC3E}">
        <p14:creationId xmlns:p14="http://schemas.microsoft.com/office/powerpoint/2010/main" val="29757008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7B10C8-2259-E9C8-7D4E-86C4D77E444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4C254EF-EBB7-F938-46A5-A259DC2EF5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1F79076-C561-6273-65AA-DF652D0FC26E}"/>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FFA34D8B-DA21-53E9-CB7E-E929CB199641}"/>
              </a:ext>
            </a:extLst>
          </p:cNvPr>
          <p:cNvSpPr/>
          <p:nvPr/>
        </p:nvSpPr>
        <p:spPr>
          <a:xfrm>
            <a:off x="645032" y="1683707"/>
            <a:ext cx="11546968" cy="3490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 Copy entire directory</a:t>
            </a:r>
          </a:p>
          <a:p>
            <a:pPr algn="just">
              <a:lnSpc>
                <a:spcPct val="150000"/>
              </a:lnSpc>
            </a:pPr>
            <a:r>
              <a:rPr lang="en-US" sz="2400" b="1" dirty="0">
                <a:solidFill>
                  <a:schemeClr val="accent1"/>
                </a:solidFill>
                <a:latin typeface="Alexandria"/>
              </a:rPr>
              <a:t>cp </a:t>
            </a:r>
            <a:r>
              <a:rPr lang="en-US" sz="2400" b="1" dirty="0">
                <a:solidFill>
                  <a:schemeClr val="accent2"/>
                </a:solidFill>
                <a:latin typeface="Alexandria"/>
              </a:rPr>
              <a:t>-r </a:t>
            </a:r>
            <a:r>
              <a:rPr lang="en-US" sz="2400" b="1" dirty="0" err="1">
                <a:solidFill>
                  <a:schemeClr val="accent1"/>
                </a:solidFill>
                <a:latin typeface="Alexandria"/>
              </a:rPr>
              <a:t>source_directory</a:t>
            </a:r>
            <a:r>
              <a:rPr lang="en-US" sz="2400" b="1" dirty="0">
                <a:solidFill>
                  <a:schemeClr val="accent1"/>
                </a:solidFill>
                <a:latin typeface="Alexandria"/>
              </a:rPr>
              <a:t>/ </a:t>
            </a:r>
            <a:r>
              <a:rPr lang="en-US" sz="2400" b="1" dirty="0" err="1">
                <a:solidFill>
                  <a:schemeClr val="accent1"/>
                </a:solidFill>
                <a:latin typeface="Alexandria"/>
              </a:rPr>
              <a:t>destination_directory</a:t>
            </a:r>
            <a:r>
              <a:rPr lang="en-US" sz="2400" b="1" dirty="0">
                <a:solidFill>
                  <a:schemeClr val="accent1"/>
                </a:solidFill>
                <a:latin typeface="Alexandria"/>
              </a:rPr>
              <a:t>/</a:t>
            </a:r>
          </a:p>
          <a:p>
            <a:pPr algn="just">
              <a:lnSpc>
                <a:spcPct val="150000"/>
              </a:lnSpc>
            </a:pPr>
            <a:endParaRPr lang="en-US" sz="2400" b="1" dirty="0">
              <a:solidFill>
                <a:schemeClr val="accent1"/>
              </a:solidFill>
              <a:latin typeface="Alexandria"/>
            </a:endParaRPr>
          </a:p>
          <a:p>
            <a:pPr algn="just">
              <a:lnSpc>
                <a:spcPct val="150000"/>
              </a:lnSpc>
            </a:pPr>
            <a:r>
              <a:rPr lang="en-US" sz="2400" b="1" dirty="0">
                <a:solidFill>
                  <a:schemeClr val="tx1"/>
                </a:solidFill>
                <a:latin typeface="Alexandria"/>
              </a:rPr>
              <a:t># Copy multiple directories</a:t>
            </a:r>
          </a:p>
          <a:p>
            <a:pPr algn="just">
              <a:lnSpc>
                <a:spcPct val="150000"/>
              </a:lnSpc>
            </a:pPr>
            <a:r>
              <a:rPr lang="en-US" sz="2400" b="1" dirty="0">
                <a:solidFill>
                  <a:schemeClr val="accent1"/>
                </a:solidFill>
                <a:latin typeface="Alexandria"/>
              </a:rPr>
              <a:t>cp -r </a:t>
            </a:r>
            <a:r>
              <a:rPr lang="en-US" sz="2400" b="1" dirty="0">
                <a:solidFill>
                  <a:schemeClr val="accent6"/>
                </a:solidFill>
                <a:latin typeface="Alexandria"/>
              </a:rPr>
              <a:t>dir1/</a:t>
            </a:r>
            <a:r>
              <a:rPr lang="en-US" sz="2400" b="1" dirty="0">
                <a:solidFill>
                  <a:schemeClr val="accent1"/>
                </a:solidFill>
                <a:latin typeface="Alexandria"/>
              </a:rPr>
              <a:t> </a:t>
            </a:r>
            <a:r>
              <a:rPr lang="en-US" sz="2400" b="1" dirty="0">
                <a:solidFill>
                  <a:schemeClr val="accent2">
                    <a:lumMod val="75000"/>
                  </a:schemeClr>
                </a:solidFill>
                <a:latin typeface="Alexandria"/>
              </a:rPr>
              <a:t>dir2/</a:t>
            </a:r>
            <a:r>
              <a:rPr lang="en-US" sz="2400" b="1" dirty="0">
                <a:solidFill>
                  <a:schemeClr val="accent1"/>
                </a:solidFill>
                <a:latin typeface="Alexandria"/>
              </a:rPr>
              <a:t> </a:t>
            </a:r>
            <a:r>
              <a:rPr lang="en-US" sz="2400" b="1" dirty="0">
                <a:solidFill>
                  <a:schemeClr val="accent6">
                    <a:lumMod val="75000"/>
                  </a:schemeClr>
                </a:solidFill>
                <a:latin typeface="Alexandria"/>
              </a:rPr>
              <a:t>dir3/</a:t>
            </a:r>
            <a:r>
              <a:rPr lang="en-US" sz="2400" b="1" dirty="0">
                <a:solidFill>
                  <a:schemeClr val="accent1"/>
                </a:solidFill>
                <a:latin typeface="Alexandria"/>
              </a:rPr>
              <a:t> /destination/</a:t>
            </a:r>
            <a:endParaRPr lang="ar-EG" sz="2400" b="1" dirty="0">
              <a:solidFill>
                <a:schemeClr val="accent1"/>
              </a:solidFill>
              <a:latin typeface="Alexandria"/>
            </a:endParaRPr>
          </a:p>
        </p:txBody>
      </p:sp>
      <p:pic>
        <p:nvPicPr>
          <p:cNvPr id="5" name="Picture 4">
            <a:extLst>
              <a:ext uri="{FF2B5EF4-FFF2-40B4-BE49-F238E27FC236}">
                <a16:creationId xmlns:a16="http://schemas.microsoft.com/office/drawing/2014/main" id="{D354ED7A-8E42-39D8-2F6E-B0E372A1A379}"/>
              </a:ext>
            </a:extLst>
          </p:cNvPr>
          <p:cNvPicPr>
            <a:picLocks noChangeAspect="1"/>
          </p:cNvPicPr>
          <p:nvPr/>
        </p:nvPicPr>
        <p:blipFill>
          <a:blip r:embed="rId4"/>
          <a:stretch>
            <a:fillRect/>
          </a:stretch>
        </p:blipFill>
        <p:spPr>
          <a:xfrm>
            <a:off x="1255585" y="5479166"/>
            <a:ext cx="10133267" cy="408051"/>
          </a:xfrm>
          <a:prstGeom prst="rect">
            <a:avLst/>
          </a:prstGeom>
        </p:spPr>
      </p:pic>
      <p:pic>
        <p:nvPicPr>
          <p:cNvPr id="9" name="Picture 8">
            <a:extLst>
              <a:ext uri="{FF2B5EF4-FFF2-40B4-BE49-F238E27FC236}">
                <a16:creationId xmlns:a16="http://schemas.microsoft.com/office/drawing/2014/main" id="{06620371-889D-D549-FDE2-CA3B29CAB3E2}"/>
              </a:ext>
            </a:extLst>
          </p:cNvPr>
          <p:cNvPicPr>
            <a:picLocks noChangeAspect="1"/>
          </p:cNvPicPr>
          <p:nvPr/>
        </p:nvPicPr>
        <p:blipFill>
          <a:blip r:embed="rId5"/>
          <a:stretch>
            <a:fillRect/>
          </a:stretch>
        </p:blipFill>
        <p:spPr>
          <a:xfrm>
            <a:off x="1255585" y="6028562"/>
            <a:ext cx="8471345" cy="1018413"/>
          </a:xfrm>
          <a:prstGeom prst="rect">
            <a:avLst/>
          </a:prstGeom>
        </p:spPr>
      </p:pic>
    </p:spTree>
    <p:extLst>
      <p:ext uri="{BB962C8B-B14F-4D97-AF65-F5344CB8AC3E}">
        <p14:creationId xmlns:p14="http://schemas.microsoft.com/office/powerpoint/2010/main" val="824911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85E9F-9469-578E-DFD0-B2ED08068B1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294412F-3AF8-B94B-104A-091E1C974F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6F09FFC-48B8-9B6F-6588-825224501CB6}"/>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586DABCA-578D-D3FB-D412-4E5FBCD34065}"/>
              </a:ext>
            </a:extLst>
          </p:cNvPr>
          <p:cNvSpPr/>
          <p:nvPr/>
        </p:nvSpPr>
        <p:spPr>
          <a:xfrm>
            <a:off x="208008" y="1606916"/>
            <a:ext cx="10484375" cy="24042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Copy Directory Contents (Not the Directory Itself)</a:t>
            </a:r>
          </a:p>
          <a:p>
            <a:pPr marL="342900" indent="-342900" algn="just">
              <a:lnSpc>
                <a:spcPct val="150000"/>
              </a:lnSpc>
              <a:buFont typeface="Wingdings" panose="05000000000000000000" pitchFamily="2" charset="2"/>
              <a:buChar char="q"/>
            </a:pPr>
            <a:r>
              <a:rPr lang="en-US" sz="2400" b="1" dirty="0">
                <a:solidFill>
                  <a:schemeClr val="tx1"/>
                </a:solidFill>
                <a:latin typeface="Alexandria"/>
              </a:rPr>
              <a:t>Method 1: Using </a:t>
            </a:r>
            <a:r>
              <a:rPr lang="en-US" sz="2400" b="1" dirty="0">
                <a:solidFill>
                  <a:schemeClr val="accent1"/>
                </a:solidFill>
                <a:latin typeface="Alexandria"/>
              </a:rPr>
              <a:t>/.</a:t>
            </a:r>
            <a:r>
              <a:rPr lang="en-US" sz="2400" b="1" dirty="0">
                <a:solidFill>
                  <a:schemeClr val="tx1"/>
                </a:solidFill>
                <a:latin typeface="Alexandria"/>
              </a:rPr>
              <a:t> (Recommended)</a:t>
            </a:r>
          </a:p>
          <a:p>
            <a:pPr algn="just">
              <a:lnSpc>
                <a:spcPct val="150000"/>
              </a:lnSpc>
            </a:pPr>
            <a:r>
              <a:rPr lang="en-US" sz="2400" b="1" dirty="0">
                <a:solidFill>
                  <a:schemeClr val="accent1"/>
                </a:solidFill>
                <a:latin typeface="Alexandria"/>
              </a:rPr>
              <a:t>cp -a /</a:t>
            </a:r>
            <a:r>
              <a:rPr lang="en-US" sz="2400" b="1" dirty="0" err="1">
                <a:solidFill>
                  <a:schemeClr val="accent1"/>
                </a:solidFill>
                <a:latin typeface="Alexandria"/>
              </a:rPr>
              <a:t>etc</a:t>
            </a:r>
            <a:r>
              <a:rPr lang="en-US" sz="2400" b="1" dirty="0">
                <a:solidFill>
                  <a:schemeClr val="accent1"/>
                </a:solidFill>
                <a:latin typeface="Alexandria"/>
              </a:rPr>
              <a:t>/. /home/project2/</a:t>
            </a:r>
          </a:p>
          <a:p>
            <a:pPr algn="just">
              <a:lnSpc>
                <a:spcPct val="150000"/>
              </a:lnSpc>
            </a:pPr>
            <a:r>
              <a:rPr lang="en-US" sz="3200" b="1" dirty="0">
                <a:solidFill>
                  <a:schemeClr val="accent6"/>
                </a:solidFill>
                <a:latin typeface="Alexandria"/>
              </a:rPr>
              <a:t>(.)</a:t>
            </a:r>
            <a:r>
              <a:rPr lang="en-US" sz="2400" b="1" dirty="0">
                <a:solidFill>
                  <a:schemeClr val="accent6"/>
                </a:solidFill>
                <a:latin typeface="Alexandria"/>
              </a:rPr>
              <a:t> means all contents of /</a:t>
            </a:r>
            <a:r>
              <a:rPr lang="en-US" sz="2400" b="1" dirty="0" err="1">
                <a:solidFill>
                  <a:schemeClr val="accent6"/>
                </a:solidFill>
                <a:latin typeface="Alexandria"/>
              </a:rPr>
              <a:t>etc</a:t>
            </a:r>
            <a:r>
              <a:rPr lang="en-US" sz="2400" b="1" dirty="0">
                <a:solidFill>
                  <a:schemeClr val="accent6"/>
                </a:solidFill>
                <a:latin typeface="Alexandria"/>
              </a:rPr>
              <a:t> directory</a:t>
            </a:r>
          </a:p>
          <a:p>
            <a:pPr algn="just">
              <a:lnSpc>
                <a:spcPct val="150000"/>
              </a:lnSpc>
            </a:pPr>
            <a:endParaRPr lang="ar-EG" sz="2400" b="1" dirty="0">
              <a:solidFill>
                <a:schemeClr val="accent2">
                  <a:lumMod val="75000"/>
                </a:schemeClr>
              </a:solidFill>
              <a:latin typeface="Alexandria"/>
            </a:endParaRPr>
          </a:p>
        </p:txBody>
      </p:sp>
      <p:pic>
        <p:nvPicPr>
          <p:cNvPr id="6" name="Picture 5">
            <a:extLst>
              <a:ext uri="{FF2B5EF4-FFF2-40B4-BE49-F238E27FC236}">
                <a16:creationId xmlns:a16="http://schemas.microsoft.com/office/drawing/2014/main" id="{8D4D6D2A-7FCB-B980-2E23-D8871A4DAEB6}"/>
              </a:ext>
            </a:extLst>
          </p:cNvPr>
          <p:cNvPicPr>
            <a:picLocks noChangeAspect="1"/>
          </p:cNvPicPr>
          <p:nvPr/>
        </p:nvPicPr>
        <p:blipFill>
          <a:blip r:embed="rId4"/>
          <a:stretch>
            <a:fillRect/>
          </a:stretch>
        </p:blipFill>
        <p:spPr>
          <a:xfrm>
            <a:off x="1695431" y="4011167"/>
            <a:ext cx="7509527" cy="3725042"/>
          </a:xfrm>
          <a:prstGeom prst="rect">
            <a:avLst/>
          </a:prstGeom>
        </p:spPr>
      </p:pic>
    </p:spTree>
    <p:extLst>
      <p:ext uri="{BB962C8B-B14F-4D97-AF65-F5344CB8AC3E}">
        <p14:creationId xmlns:p14="http://schemas.microsoft.com/office/powerpoint/2010/main" val="24501407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3C542-FDA3-1822-588C-D3B41B3EEC6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960E47F-2B84-142B-7840-FD8D2A64F1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58BF156-E105-C490-0D41-31AC5422571E}"/>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CE124B53-28A1-739B-9D8F-160036558CD3}"/>
              </a:ext>
            </a:extLst>
          </p:cNvPr>
          <p:cNvSpPr/>
          <p:nvPr/>
        </p:nvSpPr>
        <p:spPr>
          <a:xfrm>
            <a:off x="208008" y="1793435"/>
            <a:ext cx="10484375" cy="1900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Copy Directory Contents (Not the Directory Itself)</a:t>
            </a:r>
          </a:p>
          <a:p>
            <a:pPr marL="342900" indent="-342900" algn="just">
              <a:lnSpc>
                <a:spcPct val="150000"/>
              </a:lnSpc>
              <a:buFont typeface="Wingdings" panose="05000000000000000000" pitchFamily="2" charset="2"/>
              <a:buChar char="q"/>
            </a:pPr>
            <a:r>
              <a:rPr lang="en-US" sz="2400" b="1" dirty="0">
                <a:solidFill>
                  <a:schemeClr val="tx1"/>
                </a:solidFill>
                <a:latin typeface="Alexandria"/>
              </a:rPr>
              <a:t>Method 1: Using </a:t>
            </a:r>
            <a:r>
              <a:rPr lang="en-US" sz="2400" b="1" dirty="0">
                <a:solidFill>
                  <a:schemeClr val="accent1"/>
                </a:solidFill>
                <a:latin typeface="Alexandria"/>
              </a:rPr>
              <a:t>/.</a:t>
            </a:r>
            <a:r>
              <a:rPr lang="en-US" sz="2400" b="1" dirty="0">
                <a:solidFill>
                  <a:schemeClr val="tx1"/>
                </a:solidFill>
                <a:latin typeface="Alexandria"/>
              </a:rPr>
              <a:t> (Recommended)</a:t>
            </a:r>
          </a:p>
          <a:p>
            <a:pPr algn="just">
              <a:lnSpc>
                <a:spcPct val="150000"/>
              </a:lnSpc>
            </a:pPr>
            <a:r>
              <a:rPr lang="en-US" sz="2400" b="1" dirty="0">
                <a:solidFill>
                  <a:schemeClr val="accent1"/>
                </a:solidFill>
                <a:latin typeface="Alexandria"/>
              </a:rPr>
              <a:t>cp -a /</a:t>
            </a:r>
            <a:r>
              <a:rPr lang="en-US" sz="2400" b="1" dirty="0" err="1">
                <a:solidFill>
                  <a:schemeClr val="accent1"/>
                </a:solidFill>
                <a:latin typeface="Alexandria"/>
              </a:rPr>
              <a:t>etc</a:t>
            </a:r>
            <a:r>
              <a:rPr lang="en-US" sz="2400" b="1" dirty="0">
                <a:solidFill>
                  <a:schemeClr val="accent1"/>
                </a:solidFill>
                <a:latin typeface="Alexandria"/>
              </a:rPr>
              <a:t>/. /home/project2/</a:t>
            </a:r>
          </a:p>
          <a:p>
            <a:pPr algn="just">
              <a:lnSpc>
                <a:spcPct val="150000"/>
              </a:lnSpc>
            </a:pPr>
            <a:endParaRPr lang="ar-EG" sz="2400" b="1" dirty="0">
              <a:solidFill>
                <a:schemeClr val="accent2">
                  <a:lumMod val="75000"/>
                </a:schemeClr>
              </a:solidFill>
              <a:latin typeface="Alexandria"/>
            </a:endParaRPr>
          </a:p>
        </p:txBody>
      </p:sp>
      <p:pic>
        <p:nvPicPr>
          <p:cNvPr id="5" name="Picture 4">
            <a:extLst>
              <a:ext uri="{FF2B5EF4-FFF2-40B4-BE49-F238E27FC236}">
                <a16:creationId xmlns:a16="http://schemas.microsoft.com/office/drawing/2014/main" id="{E19D2162-C345-22EF-02F0-2E86B5E059E2}"/>
              </a:ext>
            </a:extLst>
          </p:cNvPr>
          <p:cNvPicPr>
            <a:picLocks noChangeAspect="1"/>
          </p:cNvPicPr>
          <p:nvPr/>
        </p:nvPicPr>
        <p:blipFill>
          <a:blip r:embed="rId4"/>
          <a:stretch>
            <a:fillRect/>
          </a:stretch>
        </p:blipFill>
        <p:spPr>
          <a:xfrm>
            <a:off x="1962721" y="3743130"/>
            <a:ext cx="7327583" cy="3853001"/>
          </a:xfrm>
          <a:prstGeom prst="rect">
            <a:avLst/>
          </a:prstGeom>
        </p:spPr>
      </p:pic>
    </p:spTree>
    <p:extLst>
      <p:ext uri="{BB962C8B-B14F-4D97-AF65-F5344CB8AC3E}">
        <p14:creationId xmlns:p14="http://schemas.microsoft.com/office/powerpoint/2010/main" val="41290404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ECDD3-C8AB-395A-9B77-4A21D67EAD5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3156685-2FBE-4AC4-A711-7D41E7C6E7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3A80FD4-AD7F-F570-F39F-58DB1FC5E185}"/>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4777440E-017F-9D79-A5E4-E86B74E0BDBA}"/>
              </a:ext>
            </a:extLst>
          </p:cNvPr>
          <p:cNvSpPr/>
          <p:nvPr/>
        </p:nvSpPr>
        <p:spPr>
          <a:xfrm>
            <a:off x="732264" y="1695899"/>
            <a:ext cx="6419677" cy="5064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The mv command stands for "</a:t>
            </a:r>
            <a:r>
              <a:rPr lang="en-US" sz="2400" b="1" dirty="0">
                <a:solidFill>
                  <a:schemeClr val="accent6"/>
                </a:solidFill>
                <a:latin typeface="Alexandria"/>
              </a:rPr>
              <a:t>move</a:t>
            </a:r>
            <a:r>
              <a:rPr lang="en-US" sz="2400" b="1" dirty="0">
                <a:solidFill>
                  <a:schemeClr val="tx1"/>
                </a:solidFill>
                <a:latin typeface="Alexandria"/>
              </a:rPr>
              <a:t>" and is used to move (</a:t>
            </a:r>
            <a:r>
              <a:rPr lang="en-US" sz="2400" b="1" dirty="0">
                <a:solidFill>
                  <a:schemeClr val="accent6"/>
                </a:solidFill>
                <a:latin typeface="Alexandria"/>
              </a:rPr>
              <a:t>rename</a:t>
            </a:r>
            <a:r>
              <a:rPr lang="en-US" sz="2400" b="1" dirty="0">
                <a:solidFill>
                  <a:schemeClr val="tx1"/>
                </a:solidFill>
                <a:latin typeface="Alexandria"/>
              </a:rPr>
              <a:t>) files and directories in Linux. </a:t>
            </a:r>
          </a:p>
          <a:p>
            <a:pPr algn="just">
              <a:lnSpc>
                <a:spcPct val="150000"/>
              </a:lnSpc>
            </a:pPr>
            <a:r>
              <a:rPr lang="en-US" sz="2400" b="1" i="1" dirty="0">
                <a:solidFill>
                  <a:schemeClr val="tx1"/>
                </a:solidFill>
                <a:effectLst/>
              </a:rPr>
              <a:t># Rename a file</a:t>
            </a:r>
            <a:r>
              <a:rPr lang="en-US" sz="2400" b="1" dirty="0">
                <a:solidFill>
                  <a:schemeClr val="tx1"/>
                </a:solidFill>
              </a:rPr>
              <a:t> </a:t>
            </a:r>
          </a:p>
          <a:p>
            <a:pPr algn="just">
              <a:lnSpc>
                <a:spcPct val="150000"/>
              </a:lnSpc>
            </a:pPr>
            <a:r>
              <a:rPr lang="en-US" sz="2400" b="1" dirty="0">
                <a:solidFill>
                  <a:schemeClr val="accent1"/>
                </a:solidFill>
                <a:effectLst/>
              </a:rPr>
              <a:t>mv</a:t>
            </a:r>
            <a:r>
              <a:rPr lang="en-US" sz="2400" b="1" dirty="0">
                <a:solidFill>
                  <a:schemeClr val="accent1"/>
                </a:solidFill>
              </a:rPr>
              <a:t> oldname.txt newname.txt </a:t>
            </a:r>
          </a:p>
          <a:p>
            <a:pPr algn="just">
              <a:lnSpc>
                <a:spcPct val="150000"/>
              </a:lnSpc>
            </a:pPr>
            <a:r>
              <a:rPr lang="en-US" sz="2400" b="1" i="1" dirty="0">
                <a:solidFill>
                  <a:schemeClr val="tx1"/>
                </a:solidFill>
                <a:effectLst/>
              </a:rPr>
              <a:t># Move file to another directory</a:t>
            </a:r>
            <a:r>
              <a:rPr lang="en-US" sz="2400" b="1" dirty="0">
                <a:solidFill>
                  <a:schemeClr val="tx1"/>
                </a:solidFill>
              </a:rPr>
              <a:t> </a:t>
            </a:r>
          </a:p>
          <a:p>
            <a:pPr algn="just">
              <a:lnSpc>
                <a:spcPct val="150000"/>
              </a:lnSpc>
            </a:pPr>
            <a:r>
              <a:rPr lang="en-US" sz="2400" b="1" dirty="0">
                <a:solidFill>
                  <a:schemeClr val="accent1"/>
                </a:solidFill>
              </a:rPr>
              <a:t>mv file.txt /home/user/Documents/ </a:t>
            </a:r>
          </a:p>
          <a:p>
            <a:pPr algn="just">
              <a:lnSpc>
                <a:spcPct val="150000"/>
              </a:lnSpc>
            </a:pPr>
            <a:endParaRPr lang="ar-EG" sz="2400" b="1" dirty="0">
              <a:solidFill>
                <a:schemeClr val="accent2">
                  <a:lumMod val="75000"/>
                </a:schemeClr>
              </a:solidFill>
              <a:latin typeface="Alexandria"/>
            </a:endParaRPr>
          </a:p>
        </p:txBody>
      </p:sp>
      <p:pic>
        <p:nvPicPr>
          <p:cNvPr id="6" name="Picture 5">
            <a:extLst>
              <a:ext uri="{FF2B5EF4-FFF2-40B4-BE49-F238E27FC236}">
                <a16:creationId xmlns:a16="http://schemas.microsoft.com/office/drawing/2014/main" id="{CFDE7A03-42A0-EA37-AA5B-B25BC0ED482E}"/>
              </a:ext>
            </a:extLst>
          </p:cNvPr>
          <p:cNvPicPr>
            <a:picLocks noChangeAspect="1"/>
          </p:cNvPicPr>
          <p:nvPr/>
        </p:nvPicPr>
        <p:blipFill>
          <a:blip r:embed="rId4"/>
          <a:stretch>
            <a:fillRect/>
          </a:stretch>
        </p:blipFill>
        <p:spPr>
          <a:xfrm>
            <a:off x="7216728" y="3386811"/>
            <a:ext cx="4767263" cy="668655"/>
          </a:xfrm>
          <a:prstGeom prst="rect">
            <a:avLst/>
          </a:prstGeom>
        </p:spPr>
      </p:pic>
      <p:pic>
        <p:nvPicPr>
          <p:cNvPr id="9" name="Picture 8">
            <a:extLst>
              <a:ext uri="{FF2B5EF4-FFF2-40B4-BE49-F238E27FC236}">
                <a16:creationId xmlns:a16="http://schemas.microsoft.com/office/drawing/2014/main" id="{E36CF9EA-280C-5C1A-AEC6-B3462AFDF8B0}"/>
              </a:ext>
            </a:extLst>
          </p:cNvPr>
          <p:cNvPicPr>
            <a:picLocks noChangeAspect="1"/>
          </p:cNvPicPr>
          <p:nvPr/>
        </p:nvPicPr>
        <p:blipFill>
          <a:blip r:embed="rId5"/>
          <a:stretch>
            <a:fillRect/>
          </a:stretch>
        </p:blipFill>
        <p:spPr>
          <a:xfrm>
            <a:off x="7216729" y="4426668"/>
            <a:ext cx="4975272" cy="1076343"/>
          </a:xfrm>
          <a:prstGeom prst="rect">
            <a:avLst/>
          </a:prstGeom>
        </p:spPr>
      </p:pic>
    </p:spTree>
    <p:extLst>
      <p:ext uri="{BB962C8B-B14F-4D97-AF65-F5344CB8AC3E}">
        <p14:creationId xmlns:p14="http://schemas.microsoft.com/office/powerpoint/2010/main" val="23221480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C0C3D-1105-E9C0-8EE9-7E736965B01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FCC5EF2-9F6A-A6A6-7E2F-876722F8FC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8BB4FBF-1AAB-4DAA-6981-3AD0E88935CA}"/>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A0D98866-54A0-B469-F782-19E16E0B3208}"/>
              </a:ext>
            </a:extLst>
          </p:cNvPr>
          <p:cNvSpPr/>
          <p:nvPr/>
        </p:nvSpPr>
        <p:spPr>
          <a:xfrm>
            <a:off x="732264" y="1695899"/>
            <a:ext cx="9765048" cy="183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i="1" dirty="0">
                <a:solidFill>
                  <a:schemeClr val="tx1"/>
                </a:solidFill>
                <a:effectLst/>
              </a:rPr>
              <a:t># Move file and rename it</a:t>
            </a:r>
            <a:r>
              <a:rPr lang="en-US" sz="2400" b="1" dirty="0">
                <a:solidFill>
                  <a:schemeClr val="tx1"/>
                </a:solidFill>
              </a:rPr>
              <a:t> </a:t>
            </a:r>
          </a:p>
          <a:p>
            <a:pPr algn="just">
              <a:lnSpc>
                <a:spcPct val="150000"/>
              </a:lnSpc>
            </a:pPr>
            <a:r>
              <a:rPr lang="en-US" sz="2400" b="1" dirty="0">
                <a:solidFill>
                  <a:schemeClr val="accent1"/>
                </a:solidFill>
              </a:rPr>
              <a:t>mv filename /des/newname</a:t>
            </a:r>
          </a:p>
          <a:p>
            <a:pPr algn="just">
              <a:lnSpc>
                <a:spcPct val="150000"/>
              </a:lnSpc>
            </a:pPr>
            <a:endParaRPr lang="ar-EG" sz="2400" b="1" dirty="0">
              <a:solidFill>
                <a:schemeClr val="accent2">
                  <a:lumMod val="75000"/>
                </a:schemeClr>
              </a:solidFill>
              <a:latin typeface="Alexandria"/>
            </a:endParaRPr>
          </a:p>
        </p:txBody>
      </p:sp>
      <p:pic>
        <p:nvPicPr>
          <p:cNvPr id="10" name="Picture 9">
            <a:extLst>
              <a:ext uri="{FF2B5EF4-FFF2-40B4-BE49-F238E27FC236}">
                <a16:creationId xmlns:a16="http://schemas.microsoft.com/office/drawing/2014/main" id="{26CBD25D-ED88-A4F4-5B9F-050384346E25}"/>
              </a:ext>
            </a:extLst>
          </p:cNvPr>
          <p:cNvPicPr>
            <a:picLocks noChangeAspect="1"/>
          </p:cNvPicPr>
          <p:nvPr/>
        </p:nvPicPr>
        <p:blipFill>
          <a:blip r:embed="rId4"/>
          <a:stretch>
            <a:fillRect/>
          </a:stretch>
        </p:blipFill>
        <p:spPr>
          <a:xfrm>
            <a:off x="230505" y="3886273"/>
            <a:ext cx="11487150" cy="2099999"/>
          </a:xfrm>
          <a:prstGeom prst="rect">
            <a:avLst/>
          </a:prstGeom>
        </p:spPr>
      </p:pic>
    </p:spTree>
    <p:extLst>
      <p:ext uri="{BB962C8B-B14F-4D97-AF65-F5344CB8AC3E}">
        <p14:creationId xmlns:p14="http://schemas.microsoft.com/office/powerpoint/2010/main" val="536632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6DE29-564B-5D85-5AB8-D1B47986C1C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C1242BA-E267-72B9-0470-C557296D03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AFB4E7B-02EC-C89C-4B88-5169EE844F24}"/>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E911A337-2C73-8746-FB14-282DAB9F6AA3}"/>
              </a:ext>
            </a:extLst>
          </p:cNvPr>
          <p:cNvSpPr/>
          <p:nvPr/>
        </p:nvSpPr>
        <p:spPr>
          <a:xfrm>
            <a:off x="732264" y="1695899"/>
            <a:ext cx="9765048" cy="4351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i="1" dirty="0">
                <a:solidFill>
                  <a:schemeClr val="tx1"/>
                </a:solidFill>
                <a:effectLst/>
              </a:rPr>
              <a:t>Update (-u)</a:t>
            </a:r>
          </a:p>
          <a:p>
            <a:pPr algn="just">
              <a:lnSpc>
                <a:spcPct val="150000"/>
              </a:lnSpc>
            </a:pPr>
            <a:r>
              <a:rPr lang="en-US" sz="2400" b="1" dirty="0">
                <a:solidFill>
                  <a:schemeClr val="tx1"/>
                </a:solidFill>
              </a:rPr>
              <a:t>Move only when source is newer than destination:</a:t>
            </a:r>
          </a:p>
          <a:p>
            <a:pPr algn="just">
              <a:lnSpc>
                <a:spcPct val="150000"/>
              </a:lnSpc>
            </a:pPr>
            <a:r>
              <a:rPr lang="en-US" sz="2400" b="1" dirty="0">
                <a:solidFill>
                  <a:schemeClr val="tx1"/>
                </a:solidFill>
                <a:latin typeface="Alexandria"/>
              </a:rPr>
              <a:t># Move only if source is newer</a:t>
            </a:r>
          </a:p>
          <a:p>
            <a:pPr algn="just">
              <a:lnSpc>
                <a:spcPct val="150000"/>
              </a:lnSpc>
            </a:pPr>
            <a:r>
              <a:rPr lang="en-US" sz="2400" b="1" dirty="0">
                <a:solidFill>
                  <a:schemeClr val="accent1"/>
                </a:solidFill>
                <a:latin typeface="Alexandria"/>
              </a:rPr>
              <a:t>mv -u source destination</a:t>
            </a:r>
          </a:p>
          <a:p>
            <a:pPr algn="just">
              <a:lnSpc>
                <a:spcPct val="150000"/>
              </a:lnSpc>
            </a:pPr>
            <a:r>
              <a:rPr lang="en-US" sz="2400" b="1" dirty="0">
                <a:solidFill>
                  <a:schemeClr val="tx1"/>
                </a:solidFill>
                <a:latin typeface="Alexandria"/>
              </a:rPr>
              <a:t># Update move for multiple files</a:t>
            </a:r>
          </a:p>
          <a:p>
            <a:pPr algn="just">
              <a:lnSpc>
                <a:spcPct val="150000"/>
              </a:lnSpc>
            </a:pPr>
            <a:r>
              <a:rPr lang="en-US" sz="2400" b="1" dirty="0">
                <a:solidFill>
                  <a:schemeClr val="accent1"/>
                </a:solidFill>
                <a:latin typeface="Alexandria"/>
              </a:rPr>
              <a:t>mv -u *.txt </a:t>
            </a:r>
            <a:r>
              <a:rPr lang="en-US" sz="2400" b="1" dirty="0" err="1">
                <a:solidFill>
                  <a:schemeClr val="accent1"/>
                </a:solidFill>
                <a:latin typeface="Alexandria"/>
              </a:rPr>
              <a:t>updated_files</a:t>
            </a:r>
            <a:r>
              <a:rPr lang="en-US" sz="2400" b="1" dirty="0">
                <a:solidFill>
                  <a:schemeClr val="accent1"/>
                </a:solidFill>
                <a:latin typeface="Alexandria"/>
              </a:rPr>
              <a:t>/</a:t>
            </a:r>
          </a:p>
          <a:p>
            <a:pPr algn="just">
              <a:lnSpc>
                <a:spcPct val="150000"/>
              </a:lnSpc>
            </a:pPr>
            <a:endParaRPr lang="en-US" sz="2400" b="1" dirty="0">
              <a:solidFill>
                <a:schemeClr val="tx1"/>
              </a:solidFill>
              <a:latin typeface="Alexandria"/>
            </a:endParaRPr>
          </a:p>
          <a:p>
            <a:pPr algn="just">
              <a:lnSpc>
                <a:spcPct val="150000"/>
              </a:lnSpc>
            </a:pPr>
            <a:endParaRPr lang="ar-EG" sz="2400" b="1" dirty="0">
              <a:solidFill>
                <a:schemeClr val="tx1"/>
              </a:solidFill>
              <a:latin typeface="Alexandria"/>
            </a:endParaRPr>
          </a:p>
        </p:txBody>
      </p:sp>
    </p:spTree>
    <p:extLst>
      <p:ext uri="{BB962C8B-B14F-4D97-AF65-F5344CB8AC3E}">
        <p14:creationId xmlns:p14="http://schemas.microsoft.com/office/powerpoint/2010/main" val="37121154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90892-1D16-DECE-D2BF-145FCE5CA2D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6767AF6-9927-008C-18E1-D914F83677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41CC425-4819-0DB3-694E-39D5073BB8B1}"/>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File System Hierarchy</a:t>
            </a:r>
          </a:p>
        </p:txBody>
      </p:sp>
      <p:sp>
        <p:nvSpPr>
          <p:cNvPr id="2" name="Rectangle: Rounded Corners 1">
            <a:extLst>
              <a:ext uri="{FF2B5EF4-FFF2-40B4-BE49-F238E27FC236}">
                <a16:creationId xmlns:a16="http://schemas.microsoft.com/office/drawing/2014/main" id="{DADD796E-C8FD-7429-FC66-637D21B8BEF5}"/>
              </a:ext>
            </a:extLst>
          </p:cNvPr>
          <p:cNvSpPr/>
          <p:nvPr/>
        </p:nvSpPr>
        <p:spPr>
          <a:xfrm>
            <a:off x="732264" y="1695899"/>
            <a:ext cx="9765048" cy="2693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chemeClr val="tx1"/>
                </a:solidFill>
                <a:latin typeface="Alexandria"/>
              </a:rPr>
              <a:t># Organize files by type</a:t>
            </a:r>
          </a:p>
          <a:p>
            <a:pPr algn="just">
              <a:lnSpc>
                <a:spcPct val="150000"/>
              </a:lnSpc>
            </a:pPr>
            <a:r>
              <a:rPr lang="en-US" sz="2400" b="1" dirty="0">
                <a:solidFill>
                  <a:schemeClr val="accent1"/>
                </a:solidFill>
                <a:latin typeface="Alexandria"/>
              </a:rPr>
              <a:t>mv *.pdf documents/    </a:t>
            </a:r>
            <a:r>
              <a:rPr lang="en-US" sz="2400" b="1" dirty="0">
                <a:solidFill>
                  <a:schemeClr val="tx1"/>
                </a:solidFill>
                <a:latin typeface="Alexandria"/>
              </a:rPr>
              <a:t># Moves all files ending with </a:t>
            </a:r>
            <a:r>
              <a:rPr lang="en-US" sz="2400" b="1" dirty="0">
                <a:solidFill>
                  <a:schemeClr val="accent6"/>
                </a:solidFill>
                <a:latin typeface="Alexandria"/>
              </a:rPr>
              <a:t>.pdf </a:t>
            </a:r>
            <a:r>
              <a:rPr lang="en-US" sz="2400" b="1" dirty="0">
                <a:solidFill>
                  <a:schemeClr val="tx1"/>
                </a:solidFill>
                <a:latin typeface="Alexandria"/>
              </a:rPr>
              <a:t>into the folder</a:t>
            </a:r>
            <a:endParaRPr lang="en-US" sz="2400" b="1" dirty="0">
              <a:solidFill>
                <a:schemeClr val="accent1"/>
              </a:solidFill>
              <a:latin typeface="Alexandria"/>
            </a:endParaRPr>
          </a:p>
          <a:p>
            <a:pPr algn="just">
              <a:lnSpc>
                <a:spcPct val="150000"/>
              </a:lnSpc>
            </a:pPr>
            <a:r>
              <a:rPr lang="en-US" sz="2400" b="1" dirty="0">
                <a:solidFill>
                  <a:schemeClr val="accent1"/>
                </a:solidFill>
                <a:latin typeface="Alexandria"/>
              </a:rPr>
              <a:t>mv *.jpg images/</a:t>
            </a:r>
          </a:p>
          <a:p>
            <a:pPr algn="just">
              <a:lnSpc>
                <a:spcPct val="150000"/>
              </a:lnSpc>
            </a:pPr>
            <a:r>
              <a:rPr lang="en-US" sz="2400" b="1" dirty="0">
                <a:solidFill>
                  <a:schemeClr val="accent1"/>
                </a:solidFill>
                <a:latin typeface="Alexandria"/>
              </a:rPr>
              <a:t>mv *.mp3 music/</a:t>
            </a:r>
            <a:endParaRPr lang="ar-EG" sz="2400" b="1" dirty="0">
              <a:solidFill>
                <a:schemeClr val="accent1"/>
              </a:solidFill>
              <a:latin typeface="Alexandria"/>
            </a:endParaRPr>
          </a:p>
        </p:txBody>
      </p:sp>
    </p:spTree>
    <p:extLst>
      <p:ext uri="{BB962C8B-B14F-4D97-AF65-F5344CB8AC3E}">
        <p14:creationId xmlns:p14="http://schemas.microsoft.com/office/powerpoint/2010/main" val="39741190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339192-A492-4BE6-8626-0937EC225443}"/>
</file>

<file path=customXml/itemProps2.xml><?xml version="1.0" encoding="utf-8"?>
<ds:datastoreItem xmlns:ds="http://schemas.openxmlformats.org/officeDocument/2006/customXml" ds:itemID="{01D59397-554E-45CC-B477-2E2625BA167D}"/>
</file>

<file path=customXml/itemProps3.xml><?xml version="1.0" encoding="utf-8"?>
<ds:datastoreItem xmlns:ds="http://schemas.openxmlformats.org/officeDocument/2006/customXml" ds:itemID="{062C4BF7-644A-4377-9DA1-E7E51BDDB441}"/>
</file>

<file path=docProps/app.xml><?xml version="1.0" encoding="utf-8"?>
<Properties xmlns="http://schemas.openxmlformats.org/officeDocument/2006/extended-properties" xmlns:vt="http://schemas.openxmlformats.org/officeDocument/2006/docPropsVTypes">
  <TotalTime>8586</TotalTime>
  <Words>4385</Words>
  <Application>Microsoft Office PowerPoint</Application>
  <PresentationFormat>Widescreen</PresentationFormat>
  <Paragraphs>408</Paragraphs>
  <Slides>45</Slides>
  <Notes>44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45</vt:i4>
      </vt:variant>
    </vt:vector>
  </HeadingPairs>
  <TitlesOfParts>
    <vt:vector size="54" baseType="lpstr">
      <vt:lpstr>Alexandria</vt:lpstr>
      <vt:lpstr>Arial</vt:lpstr>
      <vt:lpstr>Calibri</vt:lpstr>
      <vt:lpstr>Calibri Light</vt:lpstr>
      <vt:lpstr>Roboto Light</vt:lpstr>
      <vt:lpstr>T3Font_30</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Omar</cp:lastModifiedBy>
  <cp:revision>597</cp:revision>
  <dcterms:created xsi:type="dcterms:W3CDTF">2023-04-29T09:08:00Z</dcterms:created>
  <dcterms:modified xsi:type="dcterms:W3CDTF">2025-07-31T13:44:17Z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