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sldIdLst>
    <p:sldId id="573" r:id="rId5"/>
    <p:sldId id="529" r:id="rId6"/>
    <p:sldId id="574" r:id="rId7"/>
    <p:sldId id="575" r:id="rId8"/>
    <p:sldId id="576" r:id="rId9"/>
    <p:sldId id="577" r:id="rId10"/>
    <p:sldId id="578" r:id="rId11"/>
    <p:sldId id="579" r:id="rId12"/>
    <p:sldId id="580" r:id="rId13"/>
    <p:sldId id="581" r:id="rId14"/>
    <p:sldId id="582" r:id="rId15"/>
    <p:sldId id="583" r:id="rId16"/>
    <p:sldId id="584" r:id="rId17"/>
    <p:sldId id="585" r:id="rId18"/>
    <p:sldId id="586" r:id="rId19"/>
    <p:sldId id="587" r:id="rId20"/>
    <p:sldId id="531" r:id="rId21"/>
    <p:sldId id="532" r:id="rId22"/>
    <p:sldId id="533" r:id="rId23"/>
    <p:sldId id="534" r:id="rId24"/>
    <p:sldId id="535" r:id="rId25"/>
    <p:sldId id="536" r:id="rId26"/>
    <p:sldId id="537" r:id="rId27"/>
    <p:sldId id="538" r:id="rId28"/>
    <p:sldId id="539" r:id="rId29"/>
    <p:sldId id="540" r:id="rId30"/>
    <p:sldId id="541" r:id="rId31"/>
    <p:sldId id="588" r:id="rId32"/>
    <p:sldId id="549" r:id="rId33"/>
    <p:sldId id="552" r:id="rId34"/>
    <p:sldId id="553" r:id="rId35"/>
    <p:sldId id="554" r:id="rId36"/>
    <p:sldId id="556" r:id="rId37"/>
    <p:sldId id="555" r:id="rId38"/>
    <p:sldId id="557" r:id="rId39"/>
    <p:sldId id="558" r:id="rId40"/>
    <p:sldId id="564" r:id="rId41"/>
    <p:sldId id="565" r:id="rId42"/>
    <p:sldId id="517"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73"/>
            <p14:sldId id="529"/>
            <p14:sldId id="574"/>
            <p14:sldId id="575"/>
            <p14:sldId id="576"/>
            <p14:sldId id="577"/>
            <p14:sldId id="578"/>
            <p14:sldId id="579"/>
            <p14:sldId id="580"/>
            <p14:sldId id="581"/>
            <p14:sldId id="582"/>
            <p14:sldId id="583"/>
            <p14:sldId id="584"/>
            <p14:sldId id="585"/>
            <p14:sldId id="586"/>
            <p14:sldId id="587"/>
            <p14:sldId id="531"/>
            <p14:sldId id="532"/>
            <p14:sldId id="533"/>
            <p14:sldId id="534"/>
            <p14:sldId id="535"/>
            <p14:sldId id="536"/>
            <p14:sldId id="537"/>
            <p14:sldId id="538"/>
            <p14:sldId id="539"/>
            <p14:sldId id="540"/>
            <p14:sldId id="541"/>
            <p14:sldId id="588"/>
            <p14:sldId id="549"/>
            <p14:sldId id="552"/>
            <p14:sldId id="553"/>
            <p14:sldId id="554"/>
            <p14:sldId id="556"/>
            <p14:sldId id="555"/>
            <p14:sldId id="557"/>
            <p14:sldId id="558"/>
            <p14:sldId id="564"/>
            <p14:sldId id="565"/>
            <p14:sldId id="517"/>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669BBC"/>
    <a:srgbClr val="000000"/>
    <a:srgbClr val="2D3956"/>
    <a:srgbClr val="8E5A6D"/>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738" autoAdjust="0"/>
  </p:normalViewPr>
  <p:slideViewPr>
    <p:cSldViewPr snapToGrid="0">
      <p:cViewPr>
        <p:scale>
          <a:sx n="66" d="100"/>
          <a:sy n="66" d="100"/>
        </p:scale>
        <p:origin x="44" y="10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6" r:id="rId13"/>
    <p:sldLayoutId id="2147483667" r:id="rId1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6200343" y="-320675"/>
            <a:ext cx="7410450" cy="7410450"/>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Grp="1" noChangeAspect="1"/>
          </p:cNvPicPr>
          <p:nvPr>
            <p:ph type="pic" sz="quarter" idx="10"/>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19394" b="19394"/>
          <a:stretch>
            <a:fillRect/>
          </a:stretch>
        </p:blipFill>
        <p:spPr>
          <a:xfrm>
            <a:off x="190500" y="266700"/>
            <a:ext cx="3022600" cy="1193800"/>
          </a:xfrm>
          <a:prstGeom prst="rect">
            <a:avLst/>
          </a:prstGeom>
        </p:spPr>
      </p:pic>
      <p:sp>
        <p:nvSpPr>
          <p:cNvPr id="5" name="TextBox 4">
            <a:extLst>
              <a:ext uri="{FF2B5EF4-FFF2-40B4-BE49-F238E27FC236}">
                <a16:creationId xmlns:a16="http://schemas.microsoft.com/office/drawing/2014/main" id="{25760A6C-566F-B7E3-1EEE-CB29F0CF0113}"/>
              </a:ext>
            </a:extLst>
          </p:cNvPr>
          <p:cNvSpPr txBox="1"/>
          <p:nvPr/>
        </p:nvSpPr>
        <p:spPr>
          <a:xfrm>
            <a:off x="136396" y="2351959"/>
            <a:ext cx="4457375" cy="954107"/>
          </a:xfrm>
          <a:prstGeom prst="rect">
            <a:avLst/>
          </a:prstGeom>
          <a:noFill/>
        </p:spPr>
        <p:txBody>
          <a:bodyPr wrap="square" rtlCol="0">
            <a:spAutoFit/>
          </a:bodyPr>
          <a:lstStyle/>
          <a:p>
            <a:pPr algn="ctr"/>
            <a:r>
              <a:rPr lang="en-US" sz="2800" b="1" dirty="0">
                <a:solidFill>
                  <a:srgbClr val="00B0F0"/>
                </a:solidFill>
              </a:rPr>
              <a:t>International Business Management </a:t>
            </a:r>
            <a:r>
              <a:rPr lang="en-US" sz="2800" dirty="0"/>
              <a:t>​</a:t>
            </a:r>
            <a:endParaRPr lang="en-US" sz="2800" dirty="0">
              <a:solidFill>
                <a:srgbClr val="00B0F0"/>
              </a:solidFill>
              <a:latin typeface="Book Antiqua" panose="02040602050305030304" pitchFamily="18" charset="0"/>
            </a:endParaRPr>
          </a:p>
        </p:txBody>
      </p:sp>
      <p:sp>
        <p:nvSpPr>
          <p:cNvPr id="6"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en-US" sz="2800" b="1" dirty="0" smtClean="0">
                <a:solidFill>
                  <a:schemeClr val="bg1"/>
                </a:solidFill>
                <a:latin typeface="Alexandria" charset="0"/>
                <a:cs typeface="Alexandria" charset="0"/>
              </a:rPr>
              <a:t>2</a:t>
            </a:r>
            <a:endParaRPr lang="en-US" sz="2800" b="1" dirty="0">
              <a:solidFill>
                <a:schemeClr val="bg1"/>
              </a:solidFill>
              <a:latin typeface="Alexandria" charset="0"/>
              <a:cs typeface="Alexandria" charset="0"/>
            </a:endParaRPr>
          </a:p>
        </p:txBody>
      </p:sp>
      <p:sp>
        <p:nvSpPr>
          <p:cNvPr id="7" name="Rectangle 6"/>
          <p:cNvSpPr/>
          <p:nvPr/>
        </p:nvSpPr>
        <p:spPr>
          <a:xfrm>
            <a:off x="673099" y="3447534"/>
            <a:ext cx="5118101" cy="461665"/>
          </a:xfrm>
          <a:prstGeom prst="rect">
            <a:avLst/>
          </a:prstGeom>
        </p:spPr>
        <p:txBody>
          <a:bodyPr wrap="square">
            <a:spAutoFit/>
          </a:bodyPr>
          <a:lstStyle/>
          <a:p>
            <a:r>
              <a:rPr lang="en-US" sz="2400" dirty="0">
                <a:latin typeface="Times New Roman" panose="02020603050405020304" pitchFamily="18" charset="0"/>
                <a:cs typeface="Times New Roman" panose="02020603050405020304" pitchFamily="18" charset="0"/>
              </a:rPr>
              <a:t>Prepared </a:t>
            </a:r>
            <a:r>
              <a:rPr lang="en-US" sz="2400" dirty="0" smtClean="0">
                <a:latin typeface="Times New Roman" panose="02020603050405020304" pitchFamily="18" charset="0"/>
                <a:cs typeface="Times New Roman" panose="02020603050405020304" pitchFamily="18" charset="0"/>
              </a:rPr>
              <a:t>by </a:t>
            </a:r>
            <a:endParaRPr lang="en-US" sz="24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781F72BC-06B8-4FB5-F2D5-D8EA1BFF812E}"/>
              </a:ext>
            </a:extLst>
          </p:cNvPr>
          <p:cNvSpPr txBox="1"/>
          <p:nvPr/>
        </p:nvSpPr>
        <p:spPr>
          <a:xfrm>
            <a:off x="833017" y="4353914"/>
            <a:ext cx="4798263" cy="707886"/>
          </a:xfrm>
          <a:prstGeom prst="rect">
            <a:avLst/>
          </a:prstGeom>
          <a:noFill/>
        </p:spPr>
        <p:txBody>
          <a:bodyPr wrap="square" rtlCol="0">
            <a:spAutoFit/>
          </a:bodyPr>
          <a:lstStyle/>
          <a:p>
            <a:r>
              <a:rPr lang="en-US" sz="2000" b="1" dirty="0">
                <a:latin typeface="Simplified Arabic" panose="02020603050405020304" pitchFamily="18" charset="-78"/>
                <a:cs typeface="Simplified Arabic" panose="02020603050405020304" pitchFamily="18" charset="-78"/>
              </a:rPr>
              <a:t>MGM </a:t>
            </a:r>
            <a:r>
              <a:rPr lang="en-US" sz="2000" b="1" dirty="0" smtClean="0">
                <a:latin typeface="Simplified Arabic" panose="02020603050405020304" pitchFamily="18" charset="-78"/>
                <a:cs typeface="Simplified Arabic" panose="02020603050405020304" pitchFamily="18" charset="-78"/>
              </a:rPr>
              <a:t>506</a:t>
            </a:r>
            <a:endParaRPr lang="en-US" sz="2000" b="1" dirty="0" smtClean="0">
              <a:latin typeface="Calibri" panose="020F0502020204030204" pitchFamily="34" charset="0"/>
              <a:cs typeface="Calibri" panose="020F0502020204030204" pitchFamily="34" charset="0"/>
            </a:endParaRPr>
          </a:p>
          <a:p>
            <a:endParaRPr lang="en-US" sz="2000" dirty="0">
              <a:latin typeface="Times New Roman" panose="02020603050405020304" pitchFamily="18" charset="0"/>
              <a:cs typeface="Times New Roman" panose="02020603050405020304" pitchFamily="18" charset="0"/>
            </a:endParaRPr>
          </a:p>
        </p:txBody>
      </p:sp>
      <p:sp>
        <p:nvSpPr>
          <p:cNvPr id="11" name="Rectangle 10"/>
          <p:cNvSpPr/>
          <p:nvPr/>
        </p:nvSpPr>
        <p:spPr>
          <a:xfrm>
            <a:off x="558802" y="3930063"/>
            <a:ext cx="2419868" cy="400110"/>
          </a:xfrm>
          <a:prstGeom prst="rect">
            <a:avLst/>
          </a:prstGeom>
        </p:spPr>
        <p:txBody>
          <a:bodyPr wrap="square">
            <a:spAutoFit/>
          </a:bodyPr>
          <a:lstStyle/>
          <a:p>
            <a:r>
              <a:rPr lang="en-US" sz="2000" dirty="0">
                <a:latin typeface="Times New Roman" panose="02020603050405020304" pitchFamily="18" charset="0"/>
                <a:cs typeface="Times New Roman" panose="02020603050405020304" pitchFamily="18" charset="0"/>
              </a:rPr>
              <a:t>Dr. </a:t>
            </a:r>
            <a:r>
              <a:rPr lang="en-US" sz="2000" dirty="0" err="1">
                <a:latin typeface="Times New Roman" panose="02020603050405020304" pitchFamily="18" charset="0"/>
                <a:cs typeface="Times New Roman" panose="02020603050405020304" pitchFamily="18" charset="0"/>
              </a:rPr>
              <a:t>Badur</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elgasim</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174008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62625" y="1345306"/>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85750" indent="-285750">
              <a:buFont typeface="Arial" panose="020B0604020202020204" pitchFamily="34" charset="0"/>
              <a:buChar char="•"/>
            </a:pPr>
            <a:r>
              <a:rPr lang="en-US" sz="2800" b="1" dirty="0">
                <a:solidFill>
                  <a:srgbClr val="292526"/>
                </a:solidFill>
                <a:latin typeface="BellCentennialBT-NameAndNumber"/>
              </a:rPr>
              <a:t>international Business Environmental Factors</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8" name="TextBox 17"/>
          <p:cNvSpPr txBox="1"/>
          <p:nvPr/>
        </p:nvSpPr>
        <p:spPr>
          <a:xfrm>
            <a:off x="2650377" y="543490"/>
            <a:ext cx="5466489" cy="584775"/>
          </a:xfrm>
          <a:prstGeom prst="rect">
            <a:avLst/>
          </a:prstGeom>
          <a:noFill/>
        </p:spPr>
        <p:txBody>
          <a:bodyPr wrap="square" rtlCol="0">
            <a:spAutoFit/>
          </a:bodyPr>
          <a:lstStyle/>
          <a:p>
            <a:r>
              <a:rPr lang="en-US" sz="3200" b="1" dirty="0" smtClean="0">
                <a:latin typeface="Times New Roman" panose="02020603050405020304" pitchFamily="18" charset="0"/>
                <a:cs typeface="Times New Roman" panose="02020603050405020304" pitchFamily="18" charset="0"/>
              </a:rPr>
              <a:t>Learning objectives </a:t>
            </a:r>
            <a:endParaRPr lang="en-US" sz="3200" b="1" dirty="0">
              <a:latin typeface="Times New Roman" panose="02020603050405020304" pitchFamily="18" charset="0"/>
              <a:cs typeface="Times New Roman" panose="02020603050405020304" pitchFamily="18" charset="0"/>
            </a:endParaRPr>
          </a:p>
        </p:txBody>
      </p:sp>
      <p:sp>
        <p:nvSpPr>
          <p:cNvPr id="20" name="Rectangle 19"/>
          <p:cNvSpPr/>
          <p:nvPr/>
        </p:nvSpPr>
        <p:spPr>
          <a:xfrm>
            <a:off x="391177" y="3446602"/>
            <a:ext cx="11420935" cy="1077218"/>
          </a:xfrm>
          <a:prstGeom prst="rect">
            <a:avLst/>
          </a:prstGeom>
        </p:spPr>
        <p:txBody>
          <a:bodyPr wrap="square">
            <a:spAutoFit/>
          </a:bodyPr>
          <a:lstStyle/>
          <a:p>
            <a:pPr marL="457200" indent="-457200">
              <a:buFont typeface="Arial" panose="020B0604020202020204" pitchFamily="34" charset="0"/>
              <a:buChar char="•"/>
            </a:pPr>
            <a:r>
              <a:rPr lang="en-US" sz="3200" b="1" dirty="0" smtClean="0"/>
              <a:t> Problems </a:t>
            </a:r>
            <a:r>
              <a:rPr lang="en-US" sz="3200" b="1" dirty="0"/>
              <a:t>of corruption and bribery and their effect on </a:t>
            </a:r>
            <a:r>
              <a:rPr lang="en-US" sz="3200" b="1" dirty="0" smtClean="0"/>
              <a:t> international management</a:t>
            </a:r>
            <a:endParaRPr lang="en-US" sz="3200" b="1" dirty="0"/>
          </a:p>
        </p:txBody>
      </p:sp>
      <p:sp>
        <p:nvSpPr>
          <p:cNvPr id="21" name="Rectangle 20"/>
          <p:cNvSpPr/>
          <p:nvPr/>
        </p:nvSpPr>
        <p:spPr>
          <a:xfrm>
            <a:off x="391177" y="2665483"/>
            <a:ext cx="9310249" cy="584775"/>
          </a:xfrm>
          <a:prstGeom prst="rect">
            <a:avLst/>
          </a:prstGeom>
        </p:spPr>
        <p:txBody>
          <a:bodyPr wrap="square">
            <a:spAutoFit/>
          </a:bodyPr>
          <a:lstStyle/>
          <a:p>
            <a:pPr marL="457200" indent="-457200">
              <a:buFont typeface="Arial" panose="020B0604020202020204" pitchFamily="34" charset="0"/>
              <a:buChar char="•"/>
            </a:pPr>
            <a:r>
              <a:rPr lang="en-US" sz="3200" b="1" dirty="0" smtClean="0"/>
              <a:t>The </a:t>
            </a:r>
            <a:r>
              <a:rPr lang="en-US" sz="3200" b="1" dirty="0"/>
              <a:t>ecological aspects of international </a:t>
            </a:r>
            <a:r>
              <a:rPr lang="en-US" sz="3200" b="1" dirty="0" smtClean="0"/>
              <a:t>business</a:t>
            </a:r>
            <a:endParaRPr lang="en-US" sz="3200" b="1" dirty="0"/>
          </a:p>
        </p:txBody>
      </p:sp>
      <p:sp>
        <p:nvSpPr>
          <p:cNvPr id="22" name="Rectangle 21"/>
          <p:cNvSpPr/>
          <p:nvPr/>
        </p:nvSpPr>
        <p:spPr>
          <a:xfrm>
            <a:off x="442888" y="2061511"/>
            <a:ext cx="10129837" cy="584775"/>
          </a:xfrm>
          <a:prstGeom prst="rect">
            <a:avLst/>
          </a:prstGeom>
        </p:spPr>
        <p:txBody>
          <a:bodyPr wrap="square">
            <a:spAutoFit/>
          </a:bodyPr>
          <a:lstStyle/>
          <a:p>
            <a:pPr marL="457200" indent="-457200">
              <a:buFont typeface="Arial" panose="020B0604020202020204" pitchFamily="34" charset="0"/>
              <a:buChar char="•"/>
            </a:pPr>
            <a:r>
              <a:rPr lang="en-US" sz="3200" b="1" dirty="0" smtClean="0"/>
              <a:t>The </a:t>
            </a:r>
            <a:r>
              <a:rPr lang="en-US" sz="3200" b="1" dirty="0"/>
              <a:t>special </a:t>
            </a:r>
            <a:r>
              <a:rPr lang="en-US" sz="3200" b="1" dirty="0" smtClean="0"/>
              <a:t>concerns </a:t>
            </a:r>
            <a:r>
              <a:rPr lang="en-US" sz="3200" b="1" dirty="0"/>
              <a:t>of developing </a:t>
            </a:r>
            <a:r>
              <a:rPr lang="en-US" sz="3200" b="1" dirty="0" smtClean="0"/>
              <a:t>countries</a:t>
            </a:r>
            <a:endParaRPr lang="en-US" sz="3200" b="1" dirty="0"/>
          </a:p>
        </p:txBody>
      </p:sp>
      <p:sp>
        <p:nvSpPr>
          <p:cNvPr id="23" name="Rectangle 22"/>
          <p:cNvSpPr/>
          <p:nvPr/>
        </p:nvSpPr>
        <p:spPr>
          <a:xfrm>
            <a:off x="391177" y="4554638"/>
            <a:ext cx="8785296" cy="584775"/>
          </a:xfrm>
          <a:prstGeom prst="rect">
            <a:avLst/>
          </a:prstGeom>
        </p:spPr>
        <p:txBody>
          <a:bodyPr wrap="square">
            <a:spAutoFit/>
          </a:bodyPr>
          <a:lstStyle/>
          <a:p>
            <a:pPr marL="457200" indent="-457200">
              <a:buFont typeface="Arial" panose="020B0604020202020204" pitchFamily="34" charset="0"/>
              <a:buChar char="•"/>
            </a:pPr>
            <a:r>
              <a:rPr lang="en-US" sz="3200" b="1" dirty="0" smtClean="0"/>
              <a:t>The </a:t>
            </a:r>
            <a:r>
              <a:rPr lang="en-US" sz="3200" b="1" dirty="0" smtClean="0"/>
              <a:t>issue of free </a:t>
            </a:r>
            <a:r>
              <a:rPr lang="en-US" sz="3200" b="1" dirty="0"/>
              <a:t>trade</a:t>
            </a:r>
          </a:p>
        </p:txBody>
      </p:sp>
    </p:spTree>
    <p:extLst>
      <p:ext uri="{BB962C8B-B14F-4D97-AF65-F5344CB8AC3E}">
        <p14:creationId xmlns:p14="http://schemas.microsoft.com/office/powerpoint/2010/main" val="22655902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45307"/>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457200" indent="-457200" algn="just">
              <a:buFont typeface="Arial" panose="020B0604020202020204" pitchFamily="34" charset="0"/>
              <a:buChar char="•"/>
            </a:pPr>
            <a:r>
              <a:rPr lang="en-US" sz="2800" dirty="0">
                <a:solidFill>
                  <a:schemeClr val="tx1"/>
                </a:solidFill>
                <a:latin typeface="Times New Roman" panose="02020603050405020304" pitchFamily="18" charset="0"/>
                <a:cs typeface="Times New Roman" panose="02020603050405020304" pitchFamily="18" charset="0"/>
              </a:rPr>
              <a:t>International business environment </a:t>
            </a:r>
            <a:r>
              <a:rPr lang="en-US" sz="2800" dirty="0" smtClean="0">
                <a:solidFill>
                  <a:schemeClr val="tx1"/>
                </a:solidFill>
                <a:latin typeface="Times New Roman" panose="02020603050405020304" pitchFamily="18" charset="0"/>
                <a:cs typeface="Times New Roman" panose="02020603050405020304" pitchFamily="18" charset="0"/>
              </a:rPr>
              <a:t>means the </a:t>
            </a:r>
            <a:r>
              <a:rPr lang="en-US" sz="2800" dirty="0">
                <a:solidFill>
                  <a:schemeClr val="tx1"/>
                </a:solidFill>
                <a:latin typeface="Times New Roman" panose="02020603050405020304" pitchFamily="18" charset="0"/>
                <a:cs typeface="Times New Roman" panose="02020603050405020304" pitchFamily="18" charset="0"/>
              </a:rPr>
              <a:t>factors/activities those surround/encircle the international business. </a:t>
            </a:r>
            <a:endParaRPr lang="en-US" sz="2800" dirty="0" smtClean="0">
              <a:solidFill>
                <a:schemeClr val="tx1"/>
              </a:solidFill>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en-US" sz="2800" dirty="0" smtClean="0">
              <a:solidFill>
                <a:schemeClr val="tx1"/>
              </a:solidFill>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dirty="0" smtClean="0">
                <a:solidFill>
                  <a:schemeClr val="tx1"/>
                </a:solidFill>
                <a:latin typeface="Times New Roman" panose="02020603050405020304" pitchFamily="18" charset="0"/>
                <a:cs typeface="Times New Roman" panose="02020603050405020304" pitchFamily="18" charset="0"/>
              </a:rPr>
              <a:t>In other words</a:t>
            </a:r>
            <a:r>
              <a:rPr lang="en-US" sz="2800" dirty="0">
                <a:solidFill>
                  <a:schemeClr val="tx1"/>
                </a:solidFill>
                <a:latin typeface="Times New Roman" panose="02020603050405020304" pitchFamily="18" charset="0"/>
                <a:cs typeface="Times New Roman" panose="02020603050405020304" pitchFamily="18" charset="0"/>
              </a:rPr>
              <a:t>, business environment means the factors that affect or influence the </a:t>
            </a:r>
            <a:r>
              <a:rPr lang="en-US" sz="2800" dirty="0" smtClean="0">
                <a:solidFill>
                  <a:schemeClr val="tx1"/>
                </a:solidFill>
                <a:latin typeface="Times New Roman" panose="02020603050405020304" pitchFamily="18" charset="0"/>
                <a:cs typeface="Times New Roman" panose="02020603050405020304" pitchFamily="18" charset="0"/>
              </a:rPr>
              <a:t>MNCs and </a:t>
            </a:r>
            <a:r>
              <a:rPr lang="en-US" sz="2800" dirty="0">
                <a:solidFill>
                  <a:schemeClr val="tx1"/>
                </a:solidFill>
                <a:latin typeface="Times New Roman" panose="02020603050405020304" pitchFamily="18" charset="0"/>
                <a:cs typeface="Times New Roman" panose="02020603050405020304" pitchFamily="18" charset="0"/>
              </a:rPr>
              <a:t>transactional companies</a:t>
            </a:r>
            <a:r>
              <a:rPr lang="en-US" sz="2800" dirty="0" smtClean="0">
                <a:solidFill>
                  <a:schemeClr val="tx1"/>
                </a:solidFill>
                <a:latin typeface="Times New Roman" panose="02020603050405020304" pitchFamily="18" charset="0"/>
                <a:cs typeface="Times New Roman" panose="02020603050405020304" pitchFamily="18" charset="0"/>
              </a:rPr>
              <a:t>.</a:t>
            </a:r>
          </a:p>
          <a:p>
            <a:pPr marL="457200" indent="-457200" algn="just">
              <a:buFont typeface="Arial" panose="020B0604020202020204" pitchFamily="34" charset="0"/>
              <a:buChar char="•"/>
            </a:pPr>
            <a:endParaRPr lang="en-US" sz="2800" dirty="0">
              <a:solidFill>
                <a:schemeClr val="tx1"/>
              </a:solidFill>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dirty="0">
                <a:solidFill>
                  <a:schemeClr val="tx1"/>
                </a:solidFill>
                <a:latin typeface="Times New Roman" panose="02020603050405020304" pitchFamily="18" charset="0"/>
                <a:cs typeface="Times New Roman" panose="02020603050405020304" pitchFamily="18" charset="0"/>
              </a:rPr>
              <a:t>Factors that affect International Business include </a:t>
            </a:r>
            <a:r>
              <a:rPr lang="en-US" sz="2800" dirty="0" smtClean="0">
                <a:solidFill>
                  <a:schemeClr val="tx1"/>
                </a:solidFill>
                <a:latin typeface="Times New Roman" panose="02020603050405020304" pitchFamily="18" charset="0"/>
                <a:cs typeface="Times New Roman" panose="02020603050405020304" pitchFamily="18" charset="0"/>
              </a:rPr>
              <a:t>:</a:t>
            </a:r>
          </a:p>
          <a:p>
            <a:pPr marL="457200" indent="-457200" algn="just">
              <a:buFont typeface="Arial" panose="020B0604020202020204" pitchFamily="34" charset="0"/>
              <a:buChar char="•"/>
            </a:pPr>
            <a:endParaRPr lang="en-US" sz="2800" dirty="0" smtClean="0">
              <a:solidFill>
                <a:schemeClr val="tx1"/>
              </a:solidFill>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dirty="0" smtClean="0">
                <a:solidFill>
                  <a:schemeClr val="tx1"/>
                </a:solidFill>
                <a:latin typeface="Times New Roman" panose="02020603050405020304" pitchFamily="18" charset="0"/>
                <a:cs typeface="Times New Roman" panose="02020603050405020304" pitchFamily="18" charset="0"/>
              </a:rPr>
              <a:t>Social </a:t>
            </a:r>
            <a:r>
              <a:rPr lang="en-US" sz="2800" dirty="0">
                <a:solidFill>
                  <a:schemeClr val="tx1"/>
                </a:solidFill>
                <a:latin typeface="Times New Roman" panose="02020603050405020304" pitchFamily="18" charset="0"/>
                <a:cs typeface="Times New Roman" panose="02020603050405020304" pitchFamily="18" charset="0"/>
              </a:rPr>
              <a:t>and Cultural </a:t>
            </a:r>
            <a:r>
              <a:rPr lang="en-US" sz="2800" dirty="0" smtClean="0">
                <a:solidFill>
                  <a:schemeClr val="tx1"/>
                </a:solidFill>
                <a:latin typeface="Times New Roman" panose="02020603050405020304" pitchFamily="18" charset="0"/>
                <a:cs typeface="Times New Roman" panose="02020603050405020304" pitchFamily="18" charset="0"/>
              </a:rPr>
              <a:t>factors (S</a:t>
            </a:r>
            <a:r>
              <a:rPr lang="en-US" sz="2800" dirty="0">
                <a:solidFill>
                  <a:schemeClr val="tx1"/>
                </a:solidFill>
                <a:latin typeface="Times New Roman" panose="02020603050405020304" pitchFamily="18" charset="0"/>
                <a:cs typeface="Times New Roman" panose="02020603050405020304" pitchFamily="18" charset="0"/>
              </a:rPr>
              <a:t>), Technological factors (T), Economic factors (E), Political/Governmental </a:t>
            </a:r>
            <a:r>
              <a:rPr lang="en-US" sz="2800" dirty="0" smtClean="0">
                <a:solidFill>
                  <a:schemeClr val="tx1"/>
                </a:solidFill>
                <a:latin typeface="Times New Roman" panose="02020603050405020304" pitchFamily="18" charset="0"/>
                <a:cs typeface="Times New Roman" panose="02020603050405020304" pitchFamily="18" charset="0"/>
              </a:rPr>
              <a:t>factors (P</a:t>
            </a:r>
            <a:r>
              <a:rPr lang="en-US" sz="2800" dirty="0">
                <a:solidFill>
                  <a:schemeClr val="tx1"/>
                </a:solidFill>
                <a:latin typeface="Times New Roman" panose="02020603050405020304" pitchFamily="18" charset="0"/>
                <a:cs typeface="Times New Roman" panose="02020603050405020304" pitchFamily="18" charset="0"/>
              </a:rPr>
              <a:t>), International factors (I) and Natural factors (N). (STEPIN)</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159824" y="624806"/>
            <a:ext cx="7540782"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Meaning of international Business Environment</a:t>
            </a:r>
          </a:p>
        </p:txBody>
      </p:sp>
    </p:spTree>
    <p:extLst>
      <p:ext uri="{BB962C8B-B14F-4D97-AF65-F5344CB8AC3E}">
        <p14:creationId xmlns:p14="http://schemas.microsoft.com/office/powerpoint/2010/main" val="25117008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96254" y="1390133"/>
            <a:ext cx="11922826" cy="519616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457200" indent="-457200" algn="just">
              <a:buFont typeface="Arial" panose="020B0604020202020204" pitchFamily="34" charset="0"/>
              <a:buChar char="•"/>
            </a:pPr>
            <a:r>
              <a:rPr lang="en-US" sz="2800" dirty="0" smtClean="0">
                <a:solidFill>
                  <a:schemeClr val="tx1"/>
                </a:solidFill>
                <a:latin typeface="Times New Roman" panose="02020603050405020304" pitchFamily="18" charset="0"/>
                <a:cs typeface="Times New Roman" panose="02020603050405020304" pitchFamily="18" charset="0"/>
              </a:rPr>
              <a:t>Environmental analysis defined  </a:t>
            </a:r>
            <a:r>
              <a:rPr lang="en-US" sz="2800" dirty="0">
                <a:solidFill>
                  <a:schemeClr val="tx1"/>
                </a:solidFill>
                <a:latin typeface="Times New Roman" panose="02020603050405020304" pitchFamily="18" charset="0"/>
                <a:cs typeface="Times New Roman" panose="02020603050405020304" pitchFamily="18" charset="0"/>
              </a:rPr>
              <a:t>as, the process </a:t>
            </a:r>
            <a:r>
              <a:rPr lang="en-US" sz="2800" dirty="0" smtClean="0">
                <a:solidFill>
                  <a:schemeClr val="tx1"/>
                </a:solidFill>
                <a:latin typeface="Times New Roman" panose="02020603050405020304" pitchFamily="18" charset="0"/>
                <a:cs typeface="Times New Roman" panose="02020603050405020304" pitchFamily="18" charset="0"/>
              </a:rPr>
              <a:t>by which </a:t>
            </a:r>
            <a:r>
              <a:rPr lang="en-US" sz="2800" dirty="0">
                <a:solidFill>
                  <a:schemeClr val="tx1"/>
                </a:solidFill>
                <a:latin typeface="Times New Roman" panose="02020603050405020304" pitchFamily="18" charset="0"/>
                <a:cs typeface="Times New Roman" panose="02020603050405020304" pitchFamily="18" charset="0"/>
              </a:rPr>
              <a:t>strategists monitor the economic, governmental / legal, </a:t>
            </a:r>
            <a:r>
              <a:rPr lang="en-US" sz="2800" dirty="0" smtClean="0">
                <a:solidFill>
                  <a:schemeClr val="tx1"/>
                </a:solidFill>
                <a:latin typeface="Times New Roman" panose="02020603050405020304" pitchFamily="18" charset="0"/>
                <a:cs typeface="Times New Roman" panose="02020603050405020304" pitchFamily="18" charset="0"/>
              </a:rPr>
              <a:t>market/competitive, supplier </a:t>
            </a:r>
            <a:r>
              <a:rPr lang="en-US" sz="2800" dirty="0">
                <a:solidFill>
                  <a:schemeClr val="tx1"/>
                </a:solidFill>
                <a:latin typeface="Times New Roman" panose="02020603050405020304" pitchFamily="18" charset="0"/>
                <a:cs typeface="Times New Roman" panose="02020603050405020304" pitchFamily="18" charset="0"/>
              </a:rPr>
              <a:t>/ technological, geographic and social settings to determine </a:t>
            </a:r>
            <a:r>
              <a:rPr lang="en-US" sz="2800" dirty="0" smtClean="0">
                <a:solidFill>
                  <a:schemeClr val="tx1"/>
                </a:solidFill>
                <a:latin typeface="Times New Roman" panose="02020603050405020304" pitchFamily="18" charset="0"/>
                <a:cs typeface="Times New Roman" panose="02020603050405020304" pitchFamily="18" charset="0"/>
              </a:rPr>
              <a:t>opportunities and </a:t>
            </a:r>
            <a:r>
              <a:rPr lang="en-US" sz="2800" dirty="0">
                <a:solidFill>
                  <a:schemeClr val="tx1"/>
                </a:solidFill>
                <a:latin typeface="Times New Roman" panose="02020603050405020304" pitchFamily="18" charset="0"/>
                <a:cs typeface="Times New Roman" panose="02020603050405020304" pitchFamily="18" charset="0"/>
              </a:rPr>
              <a:t>threats to their </a:t>
            </a:r>
            <a:r>
              <a:rPr lang="en-US" sz="2800" dirty="0" smtClean="0">
                <a:solidFill>
                  <a:schemeClr val="tx1"/>
                </a:solidFill>
                <a:latin typeface="Times New Roman" panose="02020603050405020304" pitchFamily="18" charset="0"/>
                <a:cs typeface="Times New Roman" panose="02020603050405020304" pitchFamily="18" charset="0"/>
              </a:rPr>
              <a:t>firms.</a:t>
            </a:r>
          </a:p>
          <a:p>
            <a:pPr marL="457200" indent="-457200" algn="just">
              <a:buFont typeface="Arial" panose="020B0604020202020204" pitchFamily="34" charset="0"/>
              <a:buChar char="•"/>
            </a:pPr>
            <a:endParaRPr lang="en-US" sz="2800" dirty="0">
              <a:solidFill>
                <a:schemeClr val="tx1"/>
              </a:solidFill>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dirty="0">
                <a:solidFill>
                  <a:schemeClr val="tx1"/>
                </a:solidFill>
                <a:latin typeface="Times New Roman" panose="02020603050405020304" pitchFamily="18" charset="0"/>
                <a:cs typeface="Times New Roman" panose="02020603050405020304" pitchFamily="18" charset="0"/>
              </a:rPr>
              <a:t>Business environmental factors are broadly divided into internal </a:t>
            </a:r>
            <a:r>
              <a:rPr lang="en-US" sz="2800" dirty="0" smtClean="0">
                <a:solidFill>
                  <a:schemeClr val="tx1"/>
                </a:solidFill>
                <a:latin typeface="Times New Roman" panose="02020603050405020304" pitchFamily="18" charset="0"/>
                <a:cs typeface="Times New Roman" panose="02020603050405020304" pitchFamily="18" charset="0"/>
              </a:rPr>
              <a:t>environmental factors </a:t>
            </a:r>
            <a:r>
              <a:rPr lang="en-US" sz="2800" dirty="0">
                <a:solidFill>
                  <a:schemeClr val="tx1"/>
                </a:solidFill>
                <a:latin typeface="Times New Roman" panose="02020603050405020304" pitchFamily="18" charset="0"/>
                <a:cs typeface="Times New Roman" panose="02020603050405020304" pitchFamily="18" charset="0"/>
              </a:rPr>
              <a:t>and external environmental </a:t>
            </a:r>
            <a:r>
              <a:rPr lang="en-US" sz="2800" dirty="0" smtClean="0">
                <a:solidFill>
                  <a:schemeClr val="tx1"/>
                </a:solidFill>
                <a:latin typeface="Times New Roman" panose="02020603050405020304" pitchFamily="18" charset="0"/>
                <a:cs typeface="Times New Roman" panose="02020603050405020304" pitchFamily="18" charset="0"/>
              </a:rPr>
              <a:t>factors.</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42608052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45306"/>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600" dirty="0">
                <a:solidFill>
                  <a:schemeClr val="tx1"/>
                </a:solidFill>
                <a:latin typeface="Times New Roman" panose="02020603050405020304" pitchFamily="18" charset="0"/>
                <a:cs typeface="Times New Roman" panose="02020603050405020304" pitchFamily="18" charset="0"/>
              </a:rPr>
              <a:t>Internal environmental </a:t>
            </a:r>
            <a:r>
              <a:rPr lang="en-US" sz="2600" dirty="0" smtClean="0">
                <a:solidFill>
                  <a:schemeClr val="tx1"/>
                </a:solidFill>
                <a:latin typeface="Times New Roman" panose="02020603050405020304" pitchFamily="18" charset="0"/>
                <a:cs typeface="Times New Roman" panose="02020603050405020304" pitchFamily="18" charset="0"/>
              </a:rPr>
              <a:t>factors influence/affect </a:t>
            </a:r>
            <a:r>
              <a:rPr lang="en-US" sz="2600" dirty="0">
                <a:solidFill>
                  <a:schemeClr val="tx1"/>
                </a:solidFill>
                <a:latin typeface="Times New Roman" panose="02020603050405020304" pitchFamily="18" charset="0"/>
                <a:cs typeface="Times New Roman" panose="02020603050405020304" pitchFamily="18" charset="0"/>
              </a:rPr>
              <a:t>the business from within. They include: </a:t>
            </a:r>
            <a:endParaRPr lang="en-US" sz="2600" dirty="0" smtClean="0">
              <a:solidFill>
                <a:schemeClr val="tx1"/>
              </a:solidFill>
              <a:latin typeface="Times New Roman" panose="02020603050405020304" pitchFamily="18" charset="0"/>
              <a:cs typeface="Times New Roman" panose="02020603050405020304" pitchFamily="18" charset="0"/>
            </a:endParaRPr>
          </a:p>
          <a:p>
            <a:pPr algn="just"/>
            <a:endParaRPr lang="en-US" sz="2600" dirty="0" smtClean="0">
              <a:solidFill>
                <a:schemeClr val="tx1"/>
              </a:solidFill>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600" dirty="0" smtClean="0">
                <a:solidFill>
                  <a:schemeClr val="tx1"/>
                </a:solidFill>
                <a:latin typeface="Times New Roman" panose="02020603050405020304" pitchFamily="18" charset="0"/>
                <a:cs typeface="Times New Roman" panose="02020603050405020304" pitchFamily="18" charset="0"/>
              </a:rPr>
              <a:t>human </a:t>
            </a:r>
            <a:r>
              <a:rPr lang="en-US" sz="2600" dirty="0">
                <a:solidFill>
                  <a:schemeClr val="tx1"/>
                </a:solidFill>
                <a:latin typeface="Times New Roman" panose="02020603050405020304" pitchFamily="18" charset="0"/>
                <a:cs typeface="Times New Roman" panose="02020603050405020304" pitchFamily="18" charset="0"/>
              </a:rPr>
              <a:t>resource </a:t>
            </a:r>
            <a:r>
              <a:rPr lang="en-US" sz="2600" dirty="0" smtClean="0">
                <a:solidFill>
                  <a:schemeClr val="tx1"/>
                </a:solidFill>
                <a:latin typeface="Times New Roman" panose="02020603050405020304" pitchFamily="18" charset="0"/>
                <a:cs typeface="Times New Roman" panose="02020603050405020304" pitchFamily="18" charset="0"/>
              </a:rPr>
              <a:t>management, trade </a:t>
            </a:r>
            <a:r>
              <a:rPr lang="en-US" sz="2600" dirty="0">
                <a:solidFill>
                  <a:schemeClr val="tx1"/>
                </a:solidFill>
                <a:latin typeface="Times New Roman" panose="02020603050405020304" pitchFamily="18" charset="0"/>
                <a:cs typeface="Times New Roman" panose="02020603050405020304" pitchFamily="18" charset="0"/>
              </a:rPr>
              <a:t>unions, </a:t>
            </a:r>
            <a:r>
              <a:rPr lang="en-US" sz="2600" dirty="0" smtClean="0">
                <a:solidFill>
                  <a:schemeClr val="tx1"/>
                </a:solidFill>
                <a:latin typeface="Times New Roman" panose="02020603050405020304" pitchFamily="18" charset="0"/>
                <a:cs typeface="Times New Roman" panose="02020603050405020304" pitchFamily="18" charset="0"/>
              </a:rPr>
              <a:t>organization </a:t>
            </a:r>
            <a:r>
              <a:rPr lang="en-US" sz="2600" dirty="0">
                <a:solidFill>
                  <a:schemeClr val="tx1"/>
                </a:solidFill>
                <a:latin typeface="Times New Roman" panose="02020603050405020304" pitchFamily="18" charset="0"/>
                <a:cs typeface="Times New Roman" panose="02020603050405020304" pitchFamily="18" charset="0"/>
              </a:rPr>
              <a:t>structure, financial management, marketing </a:t>
            </a:r>
            <a:r>
              <a:rPr lang="en-US" sz="2600" dirty="0" smtClean="0">
                <a:solidFill>
                  <a:schemeClr val="tx1"/>
                </a:solidFill>
                <a:latin typeface="Times New Roman" panose="02020603050405020304" pitchFamily="18" charset="0"/>
                <a:cs typeface="Times New Roman" panose="02020603050405020304" pitchFamily="18" charset="0"/>
              </a:rPr>
              <a:t>management and production management</a:t>
            </a:r>
            <a:r>
              <a:rPr lang="en-US" sz="2600" dirty="0">
                <a:solidFill>
                  <a:schemeClr val="tx1"/>
                </a:solidFill>
                <a:latin typeface="Times New Roman" panose="02020603050405020304" pitchFamily="18" charset="0"/>
                <a:cs typeface="Times New Roman" panose="02020603050405020304" pitchFamily="18" charset="0"/>
              </a:rPr>
              <a:t>, management/leadership style etc</a:t>
            </a:r>
            <a:r>
              <a:rPr lang="en-US" sz="2600" dirty="0" smtClean="0">
                <a:solidFill>
                  <a:schemeClr val="tx1"/>
                </a:solidFill>
                <a:latin typeface="Times New Roman" panose="02020603050405020304" pitchFamily="18" charset="0"/>
                <a:cs typeface="Times New Roman" panose="02020603050405020304" pitchFamily="18" charset="0"/>
              </a:rPr>
              <a:t>.</a:t>
            </a:r>
          </a:p>
          <a:p>
            <a:pPr marL="457200" indent="-457200" algn="just">
              <a:buFont typeface="Arial" panose="020B0604020202020204" pitchFamily="34" charset="0"/>
              <a:buChar char="•"/>
            </a:pPr>
            <a:endParaRPr lang="en-US" sz="2600" dirty="0">
              <a:solidFill>
                <a:schemeClr val="tx1"/>
              </a:solidFill>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600" dirty="0">
                <a:solidFill>
                  <a:schemeClr val="tx1"/>
                </a:solidFill>
                <a:latin typeface="Times New Roman" panose="02020603050405020304" pitchFamily="18" charset="0"/>
                <a:cs typeface="Times New Roman" panose="02020603050405020304" pitchFamily="18" charset="0"/>
              </a:rPr>
              <a:t>External environmental factors are further divided </a:t>
            </a:r>
            <a:r>
              <a:rPr lang="en-US" sz="2600" dirty="0" smtClean="0">
                <a:solidFill>
                  <a:schemeClr val="tx1"/>
                </a:solidFill>
                <a:latin typeface="Times New Roman" panose="02020603050405020304" pitchFamily="18" charset="0"/>
                <a:cs typeface="Times New Roman" panose="02020603050405020304" pitchFamily="18" charset="0"/>
              </a:rPr>
              <a:t>into: </a:t>
            </a:r>
            <a:r>
              <a:rPr lang="en-US" sz="2600" dirty="0">
                <a:solidFill>
                  <a:schemeClr val="tx1"/>
                </a:solidFill>
                <a:latin typeface="Times New Roman" panose="02020603050405020304" pitchFamily="18" charset="0"/>
                <a:cs typeface="Times New Roman" panose="02020603050405020304" pitchFamily="18" charset="0"/>
              </a:rPr>
              <a:t>micro external </a:t>
            </a:r>
            <a:r>
              <a:rPr lang="en-US" sz="2600" dirty="0" smtClean="0">
                <a:solidFill>
                  <a:schemeClr val="tx1"/>
                </a:solidFill>
                <a:latin typeface="Times New Roman" panose="02020603050405020304" pitchFamily="18" charset="0"/>
                <a:cs typeface="Times New Roman" panose="02020603050405020304" pitchFamily="18" charset="0"/>
              </a:rPr>
              <a:t>factors and </a:t>
            </a:r>
            <a:r>
              <a:rPr lang="en-US" sz="2600" dirty="0">
                <a:solidFill>
                  <a:schemeClr val="tx1"/>
                </a:solidFill>
                <a:latin typeface="Times New Roman" panose="02020603050405020304" pitchFamily="18" charset="0"/>
                <a:cs typeface="Times New Roman" panose="02020603050405020304" pitchFamily="18" charset="0"/>
              </a:rPr>
              <a:t>macro external environmental </a:t>
            </a:r>
            <a:r>
              <a:rPr lang="en-US" sz="2600" dirty="0" smtClean="0">
                <a:solidFill>
                  <a:schemeClr val="tx1"/>
                </a:solidFill>
                <a:latin typeface="Times New Roman" panose="02020603050405020304" pitchFamily="18" charset="0"/>
                <a:cs typeface="Times New Roman" panose="02020603050405020304" pitchFamily="18" charset="0"/>
              </a:rPr>
              <a:t>factors.</a:t>
            </a:r>
            <a:endParaRPr lang="en-US" sz="26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6766336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45307"/>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457200" indent="-457200" algn="just">
              <a:buFont typeface="Arial" panose="020B0604020202020204" pitchFamily="34" charset="0"/>
              <a:buChar char="•"/>
            </a:pPr>
            <a:endParaRPr lang="en-US" sz="2600" dirty="0" smtClean="0">
              <a:solidFill>
                <a:prstClr val="black"/>
              </a:solidFill>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600" dirty="0" smtClean="0">
                <a:solidFill>
                  <a:prstClr val="black"/>
                </a:solidFill>
                <a:latin typeface="Times New Roman" panose="02020603050405020304" pitchFamily="18" charset="0"/>
                <a:cs typeface="Times New Roman" panose="02020603050405020304" pitchFamily="18" charset="0"/>
              </a:rPr>
              <a:t>Micro </a:t>
            </a:r>
            <a:r>
              <a:rPr lang="en-US" sz="2600" dirty="0">
                <a:solidFill>
                  <a:prstClr val="black"/>
                </a:solidFill>
                <a:latin typeface="Times New Roman" panose="02020603050405020304" pitchFamily="18" charset="0"/>
                <a:cs typeface="Times New Roman" panose="02020603050405020304" pitchFamily="18" charset="0"/>
              </a:rPr>
              <a:t>external environmental factors include: competitors, customers, market intermediaries, suppliers of raw materials, bankers and other suppliers of finance, shareholders, and other stakeholders of the business firm</a:t>
            </a:r>
            <a:r>
              <a:rPr lang="en-US" sz="2600" dirty="0" smtClean="0">
                <a:solidFill>
                  <a:prstClr val="black"/>
                </a:solidFill>
                <a:latin typeface="Times New Roman" panose="02020603050405020304" pitchFamily="18" charset="0"/>
                <a:cs typeface="Times New Roman" panose="02020603050405020304" pitchFamily="18" charset="0"/>
              </a:rPr>
              <a:t>.</a:t>
            </a:r>
          </a:p>
          <a:p>
            <a:pPr marL="457200" indent="-457200" algn="just">
              <a:buFont typeface="Arial" panose="020B0604020202020204" pitchFamily="34" charset="0"/>
              <a:buChar char="•"/>
            </a:pPr>
            <a:endParaRPr lang="en-US" sz="2600" dirty="0">
              <a:solidFill>
                <a:prstClr val="black"/>
              </a:solidFill>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600" dirty="0">
                <a:solidFill>
                  <a:prstClr val="black"/>
                </a:solidFill>
                <a:latin typeface="Times New Roman" panose="02020603050405020304" pitchFamily="18" charset="0"/>
                <a:cs typeface="Times New Roman" panose="02020603050405020304" pitchFamily="18" charset="0"/>
              </a:rPr>
              <a:t>External macro environmental factors include: social and cultural </a:t>
            </a:r>
            <a:r>
              <a:rPr lang="en-US" sz="2600" dirty="0" smtClean="0">
                <a:solidFill>
                  <a:prstClr val="black"/>
                </a:solidFill>
                <a:latin typeface="Times New Roman" panose="02020603050405020304" pitchFamily="18" charset="0"/>
                <a:cs typeface="Times New Roman" panose="02020603050405020304" pitchFamily="18" charset="0"/>
              </a:rPr>
              <a:t>factors, technological </a:t>
            </a:r>
            <a:r>
              <a:rPr lang="en-US" sz="2600" dirty="0">
                <a:solidFill>
                  <a:prstClr val="black"/>
                </a:solidFill>
                <a:latin typeface="Times New Roman" panose="02020603050405020304" pitchFamily="18" charset="0"/>
                <a:cs typeface="Times New Roman" panose="02020603050405020304" pitchFamily="18" charset="0"/>
              </a:rPr>
              <a:t>factors, economic factors, political and governmental </a:t>
            </a:r>
            <a:r>
              <a:rPr lang="en-US" sz="2600" dirty="0" smtClean="0">
                <a:solidFill>
                  <a:prstClr val="black"/>
                </a:solidFill>
                <a:latin typeface="Times New Roman" panose="02020603050405020304" pitchFamily="18" charset="0"/>
                <a:cs typeface="Times New Roman" panose="02020603050405020304" pitchFamily="18" charset="0"/>
              </a:rPr>
              <a:t>factors, international </a:t>
            </a:r>
            <a:r>
              <a:rPr lang="en-US" sz="2600" dirty="0">
                <a:solidFill>
                  <a:prstClr val="black"/>
                </a:solidFill>
                <a:latin typeface="Times New Roman" panose="02020603050405020304" pitchFamily="18" charset="0"/>
                <a:cs typeface="Times New Roman" panose="02020603050405020304" pitchFamily="18" charset="0"/>
              </a:rPr>
              <a:t>factors and natural factors</a:t>
            </a:r>
            <a:endParaRPr lang="en-US" sz="2600" dirty="0" smtClean="0">
              <a:solidFill>
                <a:prstClr val="black"/>
              </a:solidFill>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40355628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45307"/>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457200" indent="-457200" algn="just">
              <a:buFont typeface="Arial" panose="020B0604020202020204" pitchFamily="34" charset="0"/>
              <a:buChar char="•"/>
            </a:pPr>
            <a:r>
              <a:rPr lang="en-US" sz="2600" dirty="0">
                <a:solidFill>
                  <a:srgbClr val="292526"/>
                </a:solidFill>
                <a:latin typeface="Times New Roman" panose="02020603050405020304" pitchFamily="18" charset="0"/>
                <a:cs typeface="Times New Roman" panose="02020603050405020304" pitchFamily="18" charset="0"/>
              </a:rPr>
              <a:t>Social and cultural factors in various countries of the globe affect </a:t>
            </a:r>
            <a:r>
              <a:rPr lang="en-US" sz="2600" dirty="0" smtClean="0">
                <a:solidFill>
                  <a:srgbClr val="292526"/>
                </a:solidFill>
                <a:latin typeface="Times New Roman" panose="02020603050405020304" pitchFamily="18" charset="0"/>
                <a:cs typeface="Times New Roman" panose="02020603050405020304" pitchFamily="18" charset="0"/>
              </a:rPr>
              <a:t>the international </a:t>
            </a:r>
            <a:r>
              <a:rPr lang="en-US" sz="2600" dirty="0">
                <a:solidFill>
                  <a:srgbClr val="292526"/>
                </a:solidFill>
                <a:latin typeface="Times New Roman" panose="02020603050405020304" pitchFamily="18" charset="0"/>
                <a:cs typeface="Times New Roman" panose="02020603050405020304" pitchFamily="18" charset="0"/>
              </a:rPr>
              <a:t>business. These factors include attitude of the people to work, </a:t>
            </a:r>
            <a:r>
              <a:rPr lang="en-US" sz="2600" dirty="0" smtClean="0">
                <a:solidFill>
                  <a:srgbClr val="292526"/>
                </a:solidFill>
                <a:latin typeface="Times New Roman" panose="02020603050405020304" pitchFamily="18" charset="0"/>
                <a:cs typeface="Times New Roman" panose="02020603050405020304" pitchFamily="18" charset="0"/>
              </a:rPr>
              <a:t>attitude to </a:t>
            </a:r>
            <a:r>
              <a:rPr lang="en-US" sz="2600" dirty="0">
                <a:solidFill>
                  <a:srgbClr val="292526"/>
                </a:solidFill>
                <a:latin typeface="Times New Roman" panose="02020603050405020304" pitchFamily="18" charset="0"/>
                <a:cs typeface="Times New Roman" panose="02020603050405020304" pitchFamily="18" charset="0"/>
              </a:rPr>
              <a:t>wealth, family, marriage, religion, education, ethics, human relations, </a:t>
            </a:r>
            <a:r>
              <a:rPr lang="en-US" sz="2600" dirty="0" smtClean="0">
                <a:solidFill>
                  <a:srgbClr val="292526"/>
                </a:solidFill>
                <a:latin typeface="Times New Roman" panose="02020603050405020304" pitchFamily="18" charset="0"/>
                <a:cs typeface="Times New Roman" panose="02020603050405020304" pitchFamily="18" charset="0"/>
              </a:rPr>
              <a:t>social responsibilities.</a:t>
            </a:r>
          </a:p>
          <a:p>
            <a:pPr marL="457200" indent="-457200" algn="just">
              <a:buFont typeface="Arial" panose="020B0604020202020204" pitchFamily="34" charset="0"/>
              <a:buChar char="•"/>
            </a:pPr>
            <a:endParaRPr lang="en-US" sz="2600" dirty="0" smtClean="0">
              <a:solidFill>
                <a:srgbClr val="292526"/>
              </a:solidFill>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dirty="0" smtClean="0">
                <a:solidFill>
                  <a:srgbClr val="292526"/>
                </a:solidFill>
                <a:latin typeface="Times New Roman" panose="02020603050405020304" pitchFamily="18" charset="0"/>
                <a:cs typeface="Times New Roman" panose="02020603050405020304" pitchFamily="18" charset="0"/>
              </a:rPr>
              <a:t>Technological factors </a:t>
            </a:r>
            <a:r>
              <a:rPr lang="en-US" sz="2800" dirty="0">
                <a:solidFill>
                  <a:srgbClr val="292526"/>
                </a:solidFill>
                <a:latin typeface="Times New Roman" panose="02020603050405020304" pitchFamily="18" charset="0"/>
                <a:cs typeface="Times New Roman" panose="02020603050405020304" pitchFamily="18" charset="0"/>
              </a:rPr>
              <a:t>enabled international business to take the </a:t>
            </a:r>
            <a:r>
              <a:rPr lang="en-US" sz="2800" dirty="0" smtClean="0">
                <a:solidFill>
                  <a:srgbClr val="292526"/>
                </a:solidFill>
                <a:latin typeface="Times New Roman" panose="02020603050405020304" pitchFamily="18" charset="0"/>
                <a:cs typeface="Times New Roman" panose="02020603050405020304" pitchFamily="18" charset="0"/>
              </a:rPr>
              <a:t>shape of </a:t>
            </a:r>
            <a:r>
              <a:rPr lang="en-US" sz="2800" dirty="0">
                <a:solidFill>
                  <a:srgbClr val="292526"/>
                </a:solidFill>
                <a:latin typeface="Times New Roman" panose="02020603050405020304" pitchFamily="18" charset="0"/>
                <a:cs typeface="Times New Roman" panose="02020603050405020304" pitchFamily="18" charset="0"/>
              </a:rPr>
              <a:t>transnational business through the concept of global business. </a:t>
            </a:r>
            <a:endParaRPr lang="en-US" sz="2600" dirty="0" smtClean="0">
              <a:solidFill>
                <a:srgbClr val="292526"/>
              </a:solidFill>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en-US" sz="2600" b="1"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36256427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45306"/>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lnSpc>
                <a:spcPct val="150000"/>
              </a:lnSpc>
            </a:pPr>
            <a:r>
              <a:rPr lang="en-US" sz="2600" b="1" dirty="0" smtClean="0">
                <a:solidFill>
                  <a:schemeClr val="tx1"/>
                </a:solidFill>
                <a:latin typeface="Times New Roman" panose="02020603050405020304" pitchFamily="18" charset="0"/>
                <a:cs typeface="Times New Roman" panose="02020603050405020304" pitchFamily="18" charset="0"/>
              </a:rPr>
              <a:t>Spreads </a:t>
            </a:r>
            <a:r>
              <a:rPr lang="en-US" sz="2600" b="1" dirty="0">
                <a:solidFill>
                  <a:schemeClr val="tx1"/>
                </a:solidFill>
                <a:latin typeface="Times New Roman" panose="02020603050405020304" pitchFamily="18" charset="0"/>
                <a:cs typeface="Times New Roman" panose="02020603050405020304" pitchFamily="18" charset="0"/>
              </a:rPr>
              <a:t>technology from advanced countries to developing countries by:</a:t>
            </a:r>
          </a:p>
          <a:p>
            <a:pPr marL="457200" indent="-457200" algn="just">
              <a:lnSpc>
                <a:spcPct val="150000"/>
              </a:lnSpc>
              <a:buFont typeface="Arial" panose="020B0604020202020204" pitchFamily="34" charset="0"/>
              <a:buChar char="•"/>
            </a:pPr>
            <a:r>
              <a:rPr lang="en-US" sz="2600" dirty="0">
                <a:solidFill>
                  <a:schemeClr val="tx1"/>
                </a:solidFill>
                <a:latin typeface="Times New Roman" panose="02020603050405020304" pitchFamily="18" charset="0"/>
                <a:cs typeface="Times New Roman" panose="02020603050405020304" pitchFamily="18" charset="0"/>
              </a:rPr>
              <a:t>E</a:t>
            </a:r>
            <a:r>
              <a:rPr lang="en-US" sz="2600" dirty="0" smtClean="0">
                <a:solidFill>
                  <a:schemeClr val="tx1"/>
                </a:solidFill>
                <a:latin typeface="Times New Roman" panose="02020603050405020304" pitchFamily="18" charset="0"/>
                <a:cs typeface="Times New Roman" panose="02020603050405020304" pitchFamily="18" charset="0"/>
              </a:rPr>
              <a:t>stablishing </a:t>
            </a:r>
            <a:r>
              <a:rPr lang="en-US" sz="2600" dirty="0">
                <a:solidFill>
                  <a:schemeClr val="tx1"/>
                </a:solidFill>
                <a:latin typeface="Times New Roman" panose="02020603050405020304" pitchFamily="18" charset="0"/>
                <a:cs typeface="Times New Roman" panose="02020603050405020304" pitchFamily="18" charset="0"/>
              </a:rPr>
              <a:t>the subsidiaries in developing countries</a:t>
            </a:r>
          </a:p>
          <a:p>
            <a:pPr marL="457200" indent="-457200" algn="just">
              <a:lnSpc>
                <a:spcPct val="150000"/>
              </a:lnSpc>
              <a:buFont typeface="Arial" panose="020B0604020202020204" pitchFamily="34" charset="0"/>
              <a:buChar char="•"/>
            </a:pPr>
            <a:r>
              <a:rPr lang="en-US" sz="2600" dirty="0">
                <a:solidFill>
                  <a:schemeClr val="tx1"/>
                </a:solidFill>
                <a:latin typeface="Times New Roman" panose="02020603050405020304" pitchFamily="18" charset="0"/>
                <a:cs typeface="Times New Roman" panose="02020603050405020304" pitchFamily="18" charset="0"/>
              </a:rPr>
              <a:t>E</a:t>
            </a:r>
            <a:r>
              <a:rPr lang="en-US" sz="2600" dirty="0" smtClean="0">
                <a:solidFill>
                  <a:schemeClr val="tx1"/>
                </a:solidFill>
                <a:latin typeface="Times New Roman" panose="02020603050405020304" pitchFamily="18" charset="0"/>
                <a:cs typeface="Times New Roman" panose="02020603050405020304" pitchFamily="18" charset="0"/>
              </a:rPr>
              <a:t>stablishing </a:t>
            </a:r>
            <a:r>
              <a:rPr lang="en-US" sz="2600" dirty="0">
                <a:solidFill>
                  <a:schemeClr val="tx1"/>
                </a:solidFill>
                <a:latin typeface="Times New Roman" panose="02020603050405020304" pitchFamily="18" charset="0"/>
                <a:cs typeface="Times New Roman" panose="02020603050405020304" pitchFamily="18" charset="0"/>
              </a:rPr>
              <a:t>joint ventures with the host </a:t>
            </a:r>
            <a:r>
              <a:rPr lang="en-US" sz="2600" dirty="0" smtClean="0">
                <a:solidFill>
                  <a:schemeClr val="tx1"/>
                </a:solidFill>
                <a:latin typeface="Times New Roman" panose="02020603050405020304" pitchFamily="18" charset="0"/>
                <a:cs typeface="Times New Roman" panose="02020603050405020304" pitchFamily="18" charset="0"/>
              </a:rPr>
              <a:t>country’s companies</a:t>
            </a:r>
            <a:endParaRPr lang="en-US" sz="2600" dirty="0">
              <a:solidFill>
                <a:schemeClr val="tx1"/>
              </a:solidFill>
              <a:latin typeface="Times New Roman" panose="02020603050405020304" pitchFamily="18" charset="0"/>
              <a:cs typeface="Times New Roman" panose="02020603050405020304" pitchFamily="18" charset="0"/>
            </a:endParaRPr>
          </a:p>
          <a:p>
            <a:pPr marL="457200" indent="-457200" algn="just">
              <a:lnSpc>
                <a:spcPct val="150000"/>
              </a:lnSpc>
              <a:buFont typeface="Arial" panose="020B0604020202020204" pitchFamily="34" charset="0"/>
              <a:buChar char="•"/>
            </a:pPr>
            <a:r>
              <a:rPr lang="en-US" sz="2600" dirty="0" smtClean="0">
                <a:solidFill>
                  <a:schemeClr val="tx1"/>
                </a:solidFill>
                <a:latin typeface="Times New Roman" panose="02020603050405020304" pitchFamily="18" charset="0"/>
                <a:cs typeface="Times New Roman" panose="02020603050405020304" pitchFamily="18" charset="0"/>
              </a:rPr>
              <a:t> Acquiring </a:t>
            </a:r>
            <a:r>
              <a:rPr lang="en-US" sz="2600" dirty="0">
                <a:solidFill>
                  <a:schemeClr val="tx1"/>
                </a:solidFill>
                <a:latin typeface="Times New Roman" panose="02020603050405020304" pitchFamily="18" charset="0"/>
                <a:cs typeface="Times New Roman" panose="02020603050405020304" pitchFamily="18" charset="0"/>
              </a:rPr>
              <a:t>the host </a:t>
            </a:r>
            <a:r>
              <a:rPr lang="en-US" sz="2600" dirty="0" smtClean="0">
                <a:solidFill>
                  <a:schemeClr val="tx1"/>
                </a:solidFill>
                <a:latin typeface="Times New Roman" panose="02020603050405020304" pitchFamily="18" charset="0"/>
                <a:cs typeface="Times New Roman" panose="02020603050405020304" pitchFamily="18" charset="0"/>
              </a:rPr>
              <a:t>country’s companies </a:t>
            </a:r>
            <a:r>
              <a:rPr lang="en-US" sz="2600" dirty="0">
                <a:solidFill>
                  <a:schemeClr val="tx1"/>
                </a:solidFill>
                <a:latin typeface="Times New Roman" panose="02020603050405020304" pitchFamily="18" charset="0"/>
                <a:cs typeface="Times New Roman" panose="02020603050405020304" pitchFamily="18" charset="0"/>
              </a:rPr>
              <a:t>or by merging with the </a:t>
            </a:r>
            <a:r>
              <a:rPr lang="en-US" sz="2600" dirty="0" smtClean="0">
                <a:solidFill>
                  <a:schemeClr val="tx1"/>
                </a:solidFill>
                <a:latin typeface="Times New Roman" panose="02020603050405020304" pitchFamily="18" charset="0"/>
                <a:cs typeface="Times New Roman" panose="02020603050405020304" pitchFamily="18" charset="0"/>
              </a:rPr>
              <a:t>host country’s firms</a:t>
            </a:r>
            <a:endParaRPr lang="en-US" sz="2600" dirty="0">
              <a:solidFill>
                <a:schemeClr val="tx1"/>
              </a:solidFill>
              <a:latin typeface="Times New Roman" panose="02020603050405020304" pitchFamily="18" charset="0"/>
              <a:cs typeface="Times New Roman" panose="02020603050405020304" pitchFamily="18" charset="0"/>
            </a:endParaRPr>
          </a:p>
          <a:p>
            <a:pPr marL="457200" indent="-457200" algn="just">
              <a:lnSpc>
                <a:spcPct val="150000"/>
              </a:lnSpc>
              <a:buFont typeface="Arial" panose="020B0604020202020204" pitchFamily="34" charset="0"/>
              <a:buChar char="•"/>
            </a:pPr>
            <a:r>
              <a:rPr lang="en-US" sz="2600" dirty="0">
                <a:solidFill>
                  <a:schemeClr val="tx1"/>
                </a:solidFill>
                <a:latin typeface="Times New Roman" panose="02020603050405020304" pitchFamily="18" charset="0"/>
                <a:cs typeface="Times New Roman" panose="02020603050405020304" pitchFamily="18" charset="0"/>
              </a:rPr>
              <a:t>A</a:t>
            </a:r>
            <a:r>
              <a:rPr lang="en-US" sz="2600" dirty="0" smtClean="0">
                <a:solidFill>
                  <a:schemeClr val="tx1"/>
                </a:solidFill>
                <a:latin typeface="Times New Roman" panose="02020603050405020304" pitchFamily="18" charset="0"/>
                <a:cs typeface="Times New Roman" panose="02020603050405020304" pitchFamily="18" charset="0"/>
              </a:rPr>
              <a:t>rranging </a:t>
            </a:r>
            <a:r>
              <a:rPr lang="en-US" sz="2600" dirty="0">
                <a:solidFill>
                  <a:schemeClr val="tx1"/>
                </a:solidFill>
                <a:latin typeface="Times New Roman" panose="02020603050405020304" pitchFamily="18" charset="0"/>
                <a:cs typeface="Times New Roman" panose="02020603050405020304" pitchFamily="18" charset="0"/>
              </a:rPr>
              <a:t>technological transfer to the companies of developing </a:t>
            </a:r>
            <a:r>
              <a:rPr lang="en-US" sz="2600" dirty="0" smtClean="0">
                <a:solidFill>
                  <a:schemeClr val="tx1"/>
                </a:solidFill>
                <a:latin typeface="Times New Roman" panose="02020603050405020304" pitchFamily="18" charset="0"/>
                <a:cs typeface="Times New Roman" panose="02020603050405020304" pitchFamily="18" charset="0"/>
              </a:rPr>
              <a:t>countries through </a:t>
            </a:r>
            <a:r>
              <a:rPr lang="en-US" sz="2600" dirty="0">
                <a:solidFill>
                  <a:schemeClr val="tx1"/>
                </a:solidFill>
                <a:latin typeface="Times New Roman" panose="02020603050405020304" pitchFamily="18" charset="0"/>
                <a:cs typeface="Times New Roman" panose="02020603050405020304" pitchFamily="18" charset="0"/>
              </a:rPr>
              <a:t>technological alliances.</a:t>
            </a:r>
            <a:endParaRPr lang="en-US" sz="26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512410" y="642611"/>
            <a:ext cx="3337388" cy="523220"/>
          </a:xfrm>
          <a:prstGeom prst="rect">
            <a:avLst/>
          </a:prstGeom>
        </p:spPr>
        <p:txBody>
          <a:bodyPr wrap="none">
            <a:spAutoFit/>
          </a:bodyPr>
          <a:lstStyle/>
          <a:p>
            <a:pPr algn="just"/>
            <a:r>
              <a:rPr lang="en-US" sz="2800" b="1" dirty="0">
                <a:latin typeface="Times New Roman" panose="02020603050405020304" pitchFamily="18" charset="0"/>
                <a:cs typeface="Times New Roman" panose="02020603050405020304" pitchFamily="18" charset="0"/>
              </a:rPr>
              <a:t>Technology Transfer</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010865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45307"/>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457200" indent="-457200" algn="just">
              <a:lnSpc>
                <a:spcPct val="150000"/>
              </a:lnSpc>
              <a:buFont typeface="Arial" panose="020B0604020202020204" pitchFamily="34" charset="0"/>
              <a:buChar char="•"/>
            </a:pPr>
            <a:endParaRPr lang="en-US" sz="2600" dirty="0" smtClean="0">
              <a:solidFill>
                <a:schemeClr val="tx1"/>
              </a:solidFill>
              <a:latin typeface="Times New Roman" panose="02020603050405020304" pitchFamily="18" charset="0"/>
              <a:cs typeface="Times New Roman" panose="02020603050405020304" pitchFamily="18" charset="0"/>
            </a:endParaRPr>
          </a:p>
          <a:p>
            <a:pPr marL="457200" indent="-457200" algn="just">
              <a:lnSpc>
                <a:spcPct val="150000"/>
              </a:lnSpc>
              <a:buFont typeface="Arial" panose="020B0604020202020204" pitchFamily="34" charset="0"/>
              <a:buChar char="•"/>
            </a:pPr>
            <a:r>
              <a:rPr lang="en-US" sz="2600" dirty="0" smtClean="0">
                <a:solidFill>
                  <a:schemeClr val="tx1"/>
                </a:solidFill>
                <a:latin typeface="Times New Roman" panose="02020603050405020304" pitchFamily="18" charset="0"/>
                <a:cs typeface="Times New Roman" panose="02020603050405020304" pitchFamily="18" charset="0"/>
              </a:rPr>
              <a:t>Capital </a:t>
            </a:r>
            <a:r>
              <a:rPr lang="en-US" sz="2600" dirty="0">
                <a:solidFill>
                  <a:schemeClr val="tx1"/>
                </a:solidFill>
                <a:latin typeface="Times New Roman" panose="02020603050405020304" pitchFamily="18" charset="0"/>
                <a:cs typeface="Times New Roman" panose="02020603050405020304" pitchFamily="18" charset="0"/>
              </a:rPr>
              <a:t>flow rather than trade or product flow across the globe.</a:t>
            </a:r>
          </a:p>
          <a:p>
            <a:pPr marL="457200" indent="-457200" algn="just">
              <a:lnSpc>
                <a:spcPct val="150000"/>
              </a:lnSpc>
              <a:buFont typeface="Arial" panose="020B0604020202020204" pitchFamily="34" charset="0"/>
              <a:buChar char="•"/>
            </a:pPr>
            <a:r>
              <a:rPr lang="en-US" sz="2600" dirty="0" smtClean="0">
                <a:solidFill>
                  <a:schemeClr val="tx1"/>
                </a:solidFill>
                <a:latin typeface="Times New Roman" panose="02020603050405020304" pitchFamily="18" charset="0"/>
                <a:cs typeface="Times New Roman" panose="02020603050405020304" pitchFamily="18" charset="0"/>
              </a:rPr>
              <a:t>Establishment </a:t>
            </a:r>
            <a:r>
              <a:rPr lang="en-US" sz="2600" dirty="0">
                <a:solidFill>
                  <a:schemeClr val="tx1"/>
                </a:solidFill>
                <a:latin typeface="Times New Roman" panose="02020603050405020304" pitchFamily="18" charset="0"/>
                <a:cs typeface="Times New Roman" panose="02020603050405020304" pitchFamily="18" charset="0"/>
              </a:rPr>
              <a:t>of production facilities in various countries.</a:t>
            </a:r>
          </a:p>
          <a:p>
            <a:pPr marL="457200" indent="-457200" algn="just">
              <a:lnSpc>
                <a:spcPct val="150000"/>
              </a:lnSpc>
              <a:buFont typeface="Arial" panose="020B0604020202020204" pitchFamily="34" charset="0"/>
              <a:buChar char="•"/>
            </a:pPr>
            <a:r>
              <a:rPr lang="en-US" sz="2600" dirty="0" smtClean="0">
                <a:solidFill>
                  <a:schemeClr val="tx1"/>
                </a:solidFill>
                <a:latin typeface="Times New Roman" panose="02020603050405020304" pitchFamily="18" charset="0"/>
                <a:cs typeface="Times New Roman" panose="02020603050405020304" pitchFamily="18" charset="0"/>
              </a:rPr>
              <a:t> </a:t>
            </a:r>
            <a:r>
              <a:rPr lang="en-US" sz="2600" dirty="0">
                <a:solidFill>
                  <a:schemeClr val="tx1"/>
                </a:solidFill>
                <a:latin typeface="Times New Roman" panose="02020603050405020304" pitchFamily="18" charset="0"/>
                <a:cs typeface="Times New Roman" panose="02020603050405020304" pitchFamily="18" charset="0"/>
              </a:rPr>
              <a:t>Technological revolution delinked the relation between the size </a:t>
            </a:r>
            <a:r>
              <a:rPr lang="en-US" sz="2600" dirty="0" smtClean="0">
                <a:solidFill>
                  <a:schemeClr val="tx1"/>
                </a:solidFill>
                <a:latin typeface="Times New Roman" panose="02020603050405020304" pitchFamily="18" charset="0"/>
                <a:cs typeface="Times New Roman" panose="02020603050405020304" pitchFamily="18" charset="0"/>
              </a:rPr>
              <a:t>of production </a:t>
            </a:r>
            <a:r>
              <a:rPr lang="en-US" sz="2600" dirty="0">
                <a:solidFill>
                  <a:schemeClr val="tx1"/>
                </a:solidFill>
                <a:latin typeface="Times New Roman" panose="02020603050405020304" pitchFamily="18" charset="0"/>
                <a:cs typeface="Times New Roman" panose="02020603050405020304" pitchFamily="18" charset="0"/>
              </a:rPr>
              <a:t>and level of employment.</a:t>
            </a:r>
          </a:p>
          <a:p>
            <a:pPr marL="457200" indent="-457200" algn="just">
              <a:lnSpc>
                <a:spcPct val="150000"/>
              </a:lnSpc>
              <a:buFont typeface="Arial" panose="020B0604020202020204" pitchFamily="34" charset="0"/>
              <a:buChar char="•"/>
            </a:pPr>
            <a:r>
              <a:rPr lang="en-US" sz="2600" dirty="0" smtClean="0">
                <a:solidFill>
                  <a:schemeClr val="tx1"/>
                </a:solidFill>
                <a:latin typeface="Times New Roman" panose="02020603050405020304" pitchFamily="18" charset="0"/>
                <a:cs typeface="Times New Roman" panose="02020603050405020304" pitchFamily="18" charset="0"/>
              </a:rPr>
              <a:t>Primary </a:t>
            </a:r>
            <a:r>
              <a:rPr lang="en-US" sz="2600" dirty="0">
                <a:solidFill>
                  <a:schemeClr val="tx1"/>
                </a:solidFill>
                <a:latin typeface="Times New Roman" panose="02020603050405020304" pitchFamily="18" charset="0"/>
                <a:cs typeface="Times New Roman" panose="02020603050405020304" pitchFamily="18" charset="0"/>
              </a:rPr>
              <a:t>products are delinked from the industrial economies.</a:t>
            </a:r>
          </a:p>
          <a:p>
            <a:pPr marL="457200" indent="-457200" algn="just">
              <a:lnSpc>
                <a:spcPct val="150000"/>
              </a:lnSpc>
              <a:buFont typeface="Arial" panose="020B0604020202020204" pitchFamily="34" charset="0"/>
              <a:buChar char="•"/>
            </a:pPr>
            <a:endParaRPr lang="en-US" sz="26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p:cNvSpPr txBox="1"/>
          <p:nvPr/>
        </p:nvSpPr>
        <p:spPr>
          <a:xfrm>
            <a:off x="2550695" y="642611"/>
            <a:ext cx="5929162"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Economical Factors </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168961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45307"/>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457200" indent="-457200" algn="just">
              <a:buFont typeface="Arial" panose="020B0604020202020204" pitchFamily="34" charset="0"/>
              <a:buChar char="•"/>
            </a:pPr>
            <a:r>
              <a:rPr lang="en-US" sz="2800" dirty="0">
                <a:solidFill>
                  <a:srgbClr val="292526"/>
                </a:solidFill>
                <a:latin typeface="Times New Roman" panose="02020603050405020304" pitchFamily="18" charset="0"/>
                <a:cs typeface="Times New Roman" panose="02020603050405020304" pitchFamily="18" charset="0"/>
              </a:rPr>
              <a:t>International business managers should understand these </a:t>
            </a:r>
            <a:r>
              <a:rPr lang="en-US" sz="2800" dirty="0" smtClean="0">
                <a:solidFill>
                  <a:srgbClr val="292526"/>
                </a:solidFill>
                <a:latin typeface="Times New Roman" panose="02020603050405020304" pitchFamily="18" charset="0"/>
                <a:cs typeface="Times New Roman" panose="02020603050405020304" pitchFamily="18" charset="0"/>
              </a:rPr>
              <a:t>differences and </a:t>
            </a:r>
            <a:r>
              <a:rPr lang="en-US" sz="2800" dirty="0">
                <a:solidFill>
                  <a:srgbClr val="292526"/>
                </a:solidFill>
                <a:latin typeface="Times New Roman" panose="02020603050405020304" pitchFamily="18" charset="0"/>
                <a:cs typeface="Times New Roman" panose="02020603050405020304" pitchFamily="18" charset="0"/>
              </a:rPr>
              <a:t>existence of various groups in the host countries in order to foresee the </a:t>
            </a:r>
            <a:r>
              <a:rPr lang="en-US" sz="2800" dirty="0" smtClean="0">
                <a:solidFill>
                  <a:srgbClr val="292526"/>
                </a:solidFill>
                <a:latin typeface="Times New Roman" panose="02020603050405020304" pitchFamily="18" charset="0"/>
                <a:cs typeface="Times New Roman" panose="02020603050405020304" pitchFamily="18" charset="0"/>
              </a:rPr>
              <a:t>possible political </a:t>
            </a:r>
            <a:r>
              <a:rPr lang="en-US" sz="2800" dirty="0">
                <a:solidFill>
                  <a:srgbClr val="292526"/>
                </a:solidFill>
                <a:latin typeface="Times New Roman" panose="02020603050405020304" pitchFamily="18" charset="0"/>
                <a:cs typeface="Times New Roman" panose="02020603050405020304" pitchFamily="18" charset="0"/>
              </a:rPr>
              <a:t>tensions and instabilities</a:t>
            </a:r>
            <a:r>
              <a:rPr lang="en-US" sz="2800" dirty="0" smtClean="0">
                <a:solidFill>
                  <a:srgbClr val="292526"/>
                </a:solidFill>
                <a:latin typeface="Times New Roman" panose="02020603050405020304" pitchFamily="18" charset="0"/>
                <a:cs typeface="Times New Roman" panose="02020603050405020304" pitchFamily="18" charset="0"/>
              </a:rPr>
              <a:t>.</a:t>
            </a:r>
          </a:p>
          <a:p>
            <a:pPr marL="457200" indent="-457200" algn="just">
              <a:buFont typeface="Arial" panose="020B0604020202020204" pitchFamily="34" charset="0"/>
              <a:buChar char="•"/>
            </a:pPr>
            <a:endParaRPr lang="en-US" sz="2800" b="1" dirty="0">
              <a:solidFill>
                <a:srgbClr val="292526"/>
              </a:solidFill>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dirty="0" smtClean="0">
                <a:solidFill>
                  <a:srgbClr val="292526"/>
                </a:solidFill>
                <a:latin typeface="Times New Roman" panose="02020603050405020304" pitchFamily="18" charset="0"/>
                <a:cs typeface="Times New Roman" panose="02020603050405020304" pitchFamily="18" charset="0"/>
              </a:rPr>
              <a:t>Managers in </a:t>
            </a:r>
            <a:r>
              <a:rPr lang="en-US" sz="2800" dirty="0">
                <a:solidFill>
                  <a:srgbClr val="292526"/>
                </a:solidFill>
                <a:latin typeface="Times New Roman" panose="02020603050405020304" pitchFamily="18" charset="0"/>
                <a:cs typeface="Times New Roman" panose="02020603050405020304" pitchFamily="18" charset="0"/>
              </a:rPr>
              <a:t>multi-political party environment find it difficult to articulate the </a:t>
            </a:r>
            <a:r>
              <a:rPr lang="en-US" sz="2800" dirty="0" smtClean="0">
                <a:solidFill>
                  <a:srgbClr val="292526"/>
                </a:solidFill>
                <a:latin typeface="Times New Roman" panose="02020603050405020304" pitchFamily="18" charset="0"/>
                <a:cs typeface="Times New Roman" panose="02020603050405020304" pitchFamily="18" charset="0"/>
              </a:rPr>
              <a:t>company’s interest </a:t>
            </a:r>
            <a:r>
              <a:rPr lang="en-US" sz="2800" dirty="0">
                <a:solidFill>
                  <a:srgbClr val="292526"/>
                </a:solidFill>
                <a:latin typeface="Times New Roman" panose="02020603050405020304" pitchFamily="18" charset="0"/>
                <a:cs typeface="Times New Roman" panose="02020603050405020304" pitchFamily="18" charset="0"/>
              </a:rPr>
              <a:t>and formulae its mission in order to balance them with the ideology of </a:t>
            </a:r>
            <a:r>
              <a:rPr lang="en-US" sz="2800" dirty="0" smtClean="0">
                <a:solidFill>
                  <a:srgbClr val="292526"/>
                </a:solidFill>
                <a:latin typeface="Times New Roman" panose="02020603050405020304" pitchFamily="18" charset="0"/>
                <a:cs typeface="Times New Roman" panose="02020603050405020304" pitchFamily="18" charset="0"/>
              </a:rPr>
              <a:t>the political </a:t>
            </a:r>
            <a:r>
              <a:rPr lang="en-US" sz="2800" dirty="0">
                <a:solidFill>
                  <a:srgbClr val="292526"/>
                </a:solidFill>
                <a:latin typeface="Times New Roman" panose="02020603050405020304" pitchFamily="18" charset="0"/>
                <a:cs typeface="Times New Roman" panose="02020603050405020304" pitchFamily="18" charset="0"/>
              </a:rPr>
              <a:t>parties</a:t>
            </a:r>
            <a:r>
              <a:rPr lang="en-US" sz="2800" dirty="0" smtClean="0">
                <a:solidFill>
                  <a:srgbClr val="292526"/>
                </a:solidFill>
                <a:latin typeface="Times New Roman" panose="02020603050405020304" pitchFamily="18" charset="0"/>
                <a:cs typeface="Times New Roman" panose="02020603050405020304" pitchFamily="18" charset="0"/>
              </a:rPr>
              <a:t>.</a:t>
            </a:r>
          </a:p>
          <a:p>
            <a:pPr marL="457200" indent="-457200" algn="just">
              <a:buFont typeface="Arial" panose="020B0604020202020204" pitchFamily="34" charset="0"/>
              <a:buChar char="•"/>
            </a:pPr>
            <a:endParaRPr lang="en-US" sz="2800" dirty="0">
              <a:solidFill>
                <a:srgbClr val="292526"/>
              </a:solidFill>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dirty="0">
                <a:solidFill>
                  <a:srgbClr val="292526"/>
                </a:solidFill>
                <a:latin typeface="Times New Roman" panose="02020603050405020304" pitchFamily="18" charset="0"/>
                <a:cs typeface="Times New Roman" panose="02020603050405020304" pitchFamily="18" charset="0"/>
              </a:rPr>
              <a:t>The political system of the country should hold, all the groups with </a:t>
            </a:r>
            <a:r>
              <a:rPr lang="en-US" sz="2800" dirty="0" smtClean="0">
                <a:solidFill>
                  <a:srgbClr val="292526"/>
                </a:solidFill>
                <a:latin typeface="Times New Roman" panose="02020603050405020304" pitchFamily="18" charset="0"/>
                <a:cs typeface="Times New Roman" panose="02020603050405020304" pitchFamily="18" charset="0"/>
              </a:rPr>
              <a:t>different ideologies</a:t>
            </a:r>
            <a:endParaRPr lang="en-US" sz="2400" b="1"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p:cNvSpPr txBox="1"/>
          <p:nvPr/>
        </p:nvSpPr>
        <p:spPr>
          <a:xfrm>
            <a:off x="2348564" y="545524"/>
            <a:ext cx="3590223"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Political Factors</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757954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2788" y="1251694"/>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457200" indent="-457200" algn="just">
              <a:lnSpc>
                <a:spcPct val="150000"/>
              </a:lnSpc>
              <a:buFont typeface="Arial" panose="020B0604020202020204" pitchFamily="34" charset="0"/>
              <a:buChar char="•"/>
            </a:pPr>
            <a:r>
              <a:rPr lang="en-US" sz="2800" dirty="0">
                <a:solidFill>
                  <a:srgbClr val="292526"/>
                </a:solidFill>
                <a:latin typeface="Times New Roman" panose="02020603050405020304" pitchFamily="18" charset="0"/>
                <a:cs typeface="Times New Roman" panose="02020603050405020304" pitchFamily="18" charset="0"/>
              </a:rPr>
              <a:t>Laws of the land directly affect the international business wherever </a:t>
            </a:r>
            <a:r>
              <a:rPr lang="en-US" sz="2800" dirty="0" smtClean="0">
                <a:solidFill>
                  <a:srgbClr val="292526"/>
                </a:solidFill>
                <a:latin typeface="Times New Roman" panose="02020603050405020304" pitchFamily="18" charset="0"/>
                <a:cs typeface="Times New Roman" panose="02020603050405020304" pitchFamily="18" charset="0"/>
              </a:rPr>
              <a:t>they operate</a:t>
            </a:r>
            <a:r>
              <a:rPr lang="en-US" sz="2800" dirty="0">
                <a:solidFill>
                  <a:srgbClr val="292526"/>
                </a:solidFill>
                <a:latin typeface="Times New Roman" panose="02020603050405020304" pitchFamily="18" charset="0"/>
                <a:cs typeface="Times New Roman" panose="02020603050405020304" pitchFamily="18" charset="0"/>
              </a:rPr>
              <a:t>. </a:t>
            </a:r>
          </a:p>
          <a:p>
            <a:pPr marL="457200" indent="-457200" algn="just">
              <a:lnSpc>
                <a:spcPct val="150000"/>
              </a:lnSpc>
              <a:buFont typeface="Arial" panose="020B0604020202020204" pitchFamily="34" charset="0"/>
              <a:buChar char="•"/>
            </a:pPr>
            <a:r>
              <a:rPr lang="en-US" sz="2800" dirty="0" smtClean="0">
                <a:solidFill>
                  <a:srgbClr val="292526"/>
                </a:solidFill>
                <a:latin typeface="Times New Roman" panose="02020603050405020304" pitchFamily="18" charset="0"/>
                <a:cs typeface="Times New Roman" panose="02020603050405020304" pitchFamily="18" charset="0"/>
              </a:rPr>
              <a:t> </a:t>
            </a:r>
            <a:r>
              <a:rPr lang="en-US" sz="2800" dirty="0">
                <a:solidFill>
                  <a:srgbClr val="292526"/>
                </a:solidFill>
                <a:latin typeface="Times New Roman" panose="02020603050405020304" pitchFamily="18" charset="0"/>
                <a:cs typeface="Times New Roman" panose="02020603050405020304" pitchFamily="18" charset="0"/>
              </a:rPr>
              <a:t>international business managers should be aware of the </a:t>
            </a:r>
            <a:r>
              <a:rPr lang="en-US" sz="2800" dirty="0" smtClean="0">
                <a:solidFill>
                  <a:srgbClr val="292526"/>
                </a:solidFill>
                <a:latin typeface="Times New Roman" panose="02020603050405020304" pitchFamily="18" charset="0"/>
                <a:cs typeface="Times New Roman" panose="02020603050405020304" pitchFamily="18" charset="0"/>
              </a:rPr>
              <a:t>legal systems </a:t>
            </a:r>
            <a:r>
              <a:rPr lang="en-US" sz="2800" dirty="0">
                <a:solidFill>
                  <a:srgbClr val="292526"/>
                </a:solidFill>
                <a:latin typeface="Times New Roman" panose="02020603050405020304" pitchFamily="18" charset="0"/>
                <a:cs typeface="Times New Roman" panose="02020603050405020304" pitchFamily="18" charset="0"/>
              </a:rPr>
              <a:t>and the laws that are in-force in various foreign countries </a:t>
            </a:r>
            <a:r>
              <a:rPr lang="en-US" sz="2800" dirty="0" smtClean="0">
                <a:solidFill>
                  <a:srgbClr val="292526"/>
                </a:solidFill>
                <a:latin typeface="Times New Roman" panose="02020603050405020304" pitchFamily="18" charset="0"/>
                <a:cs typeface="Times New Roman" panose="02020603050405020304" pitchFamily="18" charset="0"/>
              </a:rPr>
              <a:t>.</a:t>
            </a:r>
          </a:p>
          <a:p>
            <a:pPr marL="457200" indent="-457200" algn="just">
              <a:lnSpc>
                <a:spcPct val="150000"/>
              </a:lnSpc>
              <a:buFont typeface="Arial" panose="020B0604020202020204" pitchFamily="34" charset="0"/>
              <a:buChar char="•"/>
            </a:pPr>
            <a:r>
              <a:rPr lang="en-US" sz="2800" dirty="0" smtClean="0">
                <a:solidFill>
                  <a:srgbClr val="292526"/>
                </a:solidFill>
                <a:latin typeface="Times New Roman" panose="02020603050405020304" pitchFamily="18" charset="0"/>
                <a:cs typeface="Times New Roman" panose="02020603050405020304" pitchFamily="18" charset="0"/>
              </a:rPr>
              <a:t>Different </a:t>
            </a:r>
            <a:r>
              <a:rPr lang="en-US" sz="2800" dirty="0">
                <a:solidFill>
                  <a:srgbClr val="292526"/>
                </a:solidFill>
                <a:latin typeface="Times New Roman" panose="02020603050405020304" pitchFamily="18" charset="0"/>
                <a:cs typeface="Times New Roman" panose="02020603050405020304" pitchFamily="18" charset="0"/>
              </a:rPr>
              <a:t>forms of laws like the </a:t>
            </a:r>
            <a:r>
              <a:rPr lang="en-US" sz="2800" dirty="0" smtClean="0">
                <a:solidFill>
                  <a:srgbClr val="292526"/>
                </a:solidFill>
                <a:latin typeface="Times New Roman" panose="02020603050405020304" pitchFamily="18" charset="0"/>
                <a:cs typeface="Times New Roman" panose="02020603050405020304" pitchFamily="18" charset="0"/>
              </a:rPr>
              <a:t>common law</a:t>
            </a:r>
            <a:r>
              <a:rPr lang="en-US" sz="2800" dirty="0">
                <a:solidFill>
                  <a:srgbClr val="292526"/>
                </a:solidFill>
                <a:latin typeface="Times New Roman" panose="02020603050405020304" pitchFamily="18" charset="0"/>
                <a:cs typeface="Times New Roman" panose="02020603050405020304" pitchFamily="18" charset="0"/>
              </a:rPr>
              <a:t>, civil laws, contract laws and theoretical laws and the degree of </a:t>
            </a:r>
            <a:r>
              <a:rPr lang="en-US" sz="2800" dirty="0" smtClean="0">
                <a:solidFill>
                  <a:srgbClr val="292526"/>
                </a:solidFill>
                <a:latin typeface="Times New Roman" panose="02020603050405020304" pitchFamily="18" charset="0"/>
                <a:cs typeface="Times New Roman" panose="02020603050405020304" pitchFamily="18" charset="0"/>
              </a:rPr>
              <a:t>independence of </a:t>
            </a:r>
            <a:r>
              <a:rPr lang="en-US" sz="2800" dirty="0">
                <a:solidFill>
                  <a:srgbClr val="292526"/>
                </a:solidFill>
                <a:latin typeface="Times New Roman" panose="02020603050405020304" pitchFamily="18" charset="0"/>
                <a:cs typeface="Times New Roman" panose="02020603050405020304" pitchFamily="18" charset="0"/>
              </a:rPr>
              <a:t>the judiciary system vary from country to country.</a:t>
            </a:r>
            <a:endParaRPr lang="en-US" sz="2600" b="1"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318937" y="642611"/>
            <a:ext cx="3419526" cy="523220"/>
          </a:xfrm>
          <a:prstGeom prst="rect">
            <a:avLst/>
          </a:prstGeom>
        </p:spPr>
        <p:txBody>
          <a:bodyPr wrap="none">
            <a:spAutoFit/>
          </a:bodyPr>
          <a:lstStyle/>
          <a:p>
            <a:r>
              <a:rPr lang="en-US" sz="2800" b="1" dirty="0">
                <a:solidFill>
                  <a:srgbClr val="292526"/>
                </a:solidFill>
                <a:latin typeface="TimesNewRoman,Bold"/>
              </a:rPr>
              <a:t>Legal Environment</a:t>
            </a:r>
            <a:endParaRPr lang="en-US" sz="2800" dirty="0"/>
          </a:p>
        </p:txBody>
      </p:sp>
    </p:spTree>
    <p:extLst>
      <p:ext uri="{BB962C8B-B14F-4D97-AF65-F5344CB8AC3E}">
        <p14:creationId xmlns:p14="http://schemas.microsoft.com/office/powerpoint/2010/main" val="34075295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17303"/>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Rectangle 10"/>
          <p:cNvSpPr/>
          <p:nvPr/>
        </p:nvSpPr>
        <p:spPr>
          <a:xfrm>
            <a:off x="570679" y="1416177"/>
            <a:ext cx="11218762" cy="4401205"/>
          </a:xfrm>
          <a:prstGeom prst="rect">
            <a:avLst/>
          </a:prstGeom>
        </p:spPr>
        <p:txBody>
          <a:bodyPr wrap="square">
            <a:spAutoFit/>
          </a:bodyPr>
          <a:lstStyle/>
          <a:p>
            <a:pPr marL="457200" lvl="0" indent="-457200" algn="just">
              <a:buFont typeface="Arial" panose="020B0604020202020204" pitchFamily="34" charset="0"/>
              <a:buChar char="•"/>
            </a:pPr>
            <a:r>
              <a:rPr lang="en-US" sz="2800" dirty="0">
                <a:solidFill>
                  <a:prstClr val="black"/>
                </a:solidFill>
                <a:latin typeface="Times New Roman" panose="02020603050405020304" pitchFamily="18" charset="0"/>
                <a:cs typeface="Times New Roman" panose="02020603050405020304" pitchFamily="18" charset="0"/>
              </a:rPr>
              <a:t>Bribery and Corruption Often, in the course of doing business and carrying out normal daily transactions abroad, there is no escaping from encounters with briberies and corruption. </a:t>
            </a:r>
            <a:endParaRPr lang="en-US" sz="2800" dirty="0" smtClean="0">
              <a:solidFill>
                <a:prstClr val="black"/>
              </a:solidFill>
              <a:latin typeface="Times New Roman" panose="02020603050405020304" pitchFamily="18" charset="0"/>
              <a:cs typeface="Times New Roman" panose="02020603050405020304" pitchFamily="18" charset="0"/>
            </a:endParaRPr>
          </a:p>
          <a:p>
            <a:pPr lvl="0" algn="just"/>
            <a:endParaRPr lang="en-US" sz="2800" dirty="0">
              <a:solidFill>
                <a:prstClr val="black"/>
              </a:solidFill>
              <a:latin typeface="Times New Roman" panose="02020603050405020304" pitchFamily="18" charset="0"/>
              <a:cs typeface="Times New Roman" panose="02020603050405020304" pitchFamily="18" charset="0"/>
            </a:endParaRPr>
          </a:p>
          <a:p>
            <a:pPr marL="457200" lvl="0" indent="-457200" algn="just">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Bribery </a:t>
            </a:r>
            <a:r>
              <a:rPr lang="en-US" sz="2800" dirty="0">
                <a:solidFill>
                  <a:prstClr val="black"/>
                </a:solidFill>
                <a:latin typeface="Times New Roman" panose="02020603050405020304" pitchFamily="18" charset="0"/>
                <a:cs typeface="Times New Roman" panose="02020603050405020304" pitchFamily="18" charset="0"/>
              </a:rPr>
              <a:t>and corruption are commonplace when doing business in many places. </a:t>
            </a:r>
            <a:endParaRPr lang="en-US" sz="2800" dirty="0" smtClean="0">
              <a:solidFill>
                <a:prstClr val="black"/>
              </a:solidFill>
              <a:latin typeface="Times New Roman" panose="02020603050405020304" pitchFamily="18" charset="0"/>
              <a:cs typeface="Times New Roman" panose="02020603050405020304" pitchFamily="18" charset="0"/>
            </a:endParaRPr>
          </a:p>
          <a:p>
            <a:pPr marL="457200" lvl="0" indent="-457200" algn="just">
              <a:buFont typeface="Arial" panose="020B0604020202020204" pitchFamily="34" charset="0"/>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457200" lvl="0" indent="-457200" algn="just">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No </a:t>
            </a:r>
            <a:r>
              <a:rPr lang="en-US" sz="2800" dirty="0">
                <a:solidFill>
                  <a:prstClr val="black"/>
                </a:solidFill>
                <a:latin typeface="Times New Roman" panose="02020603050405020304" pitchFamily="18" charset="0"/>
                <a:cs typeface="Times New Roman" panose="02020603050405020304" pitchFamily="18" charset="0"/>
              </a:rPr>
              <a:t>geographic location or country has a hold on </a:t>
            </a:r>
            <a:r>
              <a:rPr lang="en-US" sz="2800" dirty="0" smtClean="0">
                <a:solidFill>
                  <a:prstClr val="black"/>
                </a:solidFill>
                <a:latin typeface="Times New Roman" panose="02020603050405020304" pitchFamily="18" charset="0"/>
                <a:cs typeface="Times New Roman" panose="02020603050405020304" pitchFamily="18" charset="0"/>
              </a:rPr>
              <a:t>corruption.</a:t>
            </a:r>
          </a:p>
          <a:p>
            <a:pPr marL="457200" lvl="0" indent="-457200" algn="just">
              <a:buFont typeface="Arial" panose="020B0604020202020204" pitchFamily="34" charset="0"/>
              <a:buChar char="•"/>
            </a:pPr>
            <a:endParaRPr lang="en-US" sz="2800" dirty="0" smtClean="0">
              <a:solidFill>
                <a:prstClr val="black"/>
              </a:solidFill>
              <a:latin typeface="Times New Roman" panose="02020603050405020304" pitchFamily="18" charset="0"/>
              <a:cs typeface="Times New Roman" panose="02020603050405020304" pitchFamily="18" charset="0"/>
            </a:endParaRPr>
          </a:p>
          <a:p>
            <a:pPr marL="457200" lvl="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Some cases of misdeeds receive wide publicity, many others go unnoticed</a:t>
            </a: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9" name="TextBox 8"/>
          <p:cNvSpPr txBox="1"/>
          <p:nvPr/>
        </p:nvSpPr>
        <p:spPr>
          <a:xfrm>
            <a:off x="2360817" y="565667"/>
            <a:ext cx="5466489" cy="584775"/>
          </a:xfrm>
          <a:prstGeom prst="rect">
            <a:avLst/>
          </a:prstGeom>
          <a:noFill/>
        </p:spPr>
        <p:txBody>
          <a:bodyPr wrap="square" rtlCol="0">
            <a:spAutoFit/>
          </a:bodyPr>
          <a:lstStyle/>
          <a:p>
            <a:r>
              <a:rPr lang="en-US" sz="3200" b="1" dirty="0" smtClean="0">
                <a:latin typeface="Times New Roman" panose="02020603050405020304" pitchFamily="18" charset="0"/>
                <a:cs typeface="Times New Roman" panose="02020603050405020304" pitchFamily="18" charset="0"/>
              </a:rPr>
              <a:t>Ethical Issues </a:t>
            </a:r>
            <a:endParaRPr lang="en-US" sz="3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631367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2788" y="1371485"/>
            <a:ext cx="11678037" cy="529248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341041" y="1439979"/>
            <a:ext cx="11539783" cy="4780796"/>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dirty="0">
                <a:solidFill>
                  <a:prstClr val="black"/>
                </a:solidFill>
                <a:latin typeface="Times New Roman" panose="02020603050405020304" pitchFamily="18" charset="0"/>
                <a:cs typeface="Times New Roman" panose="02020603050405020304" pitchFamily="18" charset="0"/>
              </a:rPr>
              <a:t>Besides its harmful effect on the moral fabric of society, corruption has economical costs. </a:t>
            </a:r>
            <a:endParaRPr lang="en-US" sz="32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The </a:t>
            </a:r>
            <a:r>
              <a:rPr lang="en-US" sz="3200" dirty="0">
                <a:solidFill>
                  <a:prstClr val="black"/>
                </a:solidFill>
                <a:latin typeface="Times New Roman" panose="02020603050405020304" pitchFamily="18" charset="0"/>
                <a:cs typeface="Times New Roman" panose="02020603050405020304" pitchFamily="18" charset="0"/>
              </a:rPr>
              <a:t>bribes that bureaucrats receive to approve licenses inflate business costs. Tax officials who take bribes and allow incomes to go unreported deprive the national treasuries of significant revenues. </a:t>
            </a:r>
            <a:endParaRPr lang="en-US" sz="32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Bribery </a:t>
            </a:r>
            <a:r>
              <a:rPr lang="en-US" sz="3200" dirty="0">
                <a:solidFill>
                  <a:prstClr val="black"/>
                </a:solidFill>
                <a:latin typeface="Times New Roman" panose="02020603050405020304" pitchFamily="18" charset="0"/>
                <a:cs typeface="Times New Roman" panose="02020603050405020304" pitchFamily="18" charset="0"/>
              </a:rPr>
              <a:t>is also responsible for depressed investment and economic growth. The real cost of corruption must also include the loss of confidence in the system and the stifling of entrepreneurial initiatives. The cost of bribes and illegal payments</a:t>
            </a:r>
          </a:p>
        </p:txBody>
      </p:sp>
    </p:spTree>
    <p:extLst>
      <p:ext uri="{BB962C8B-B14F-4D97-AF65-F5344CB8AC3E}">
        <p14:creationId xmlns:p14="http://schemas.microsoft.com/office/powerpoint/2010/main" val="23725897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32333" y="1126540"/>
            <a:ext cx="11678037" cy="52625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78170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98434" y="21586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203" y="30713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98203" y="1504367"/>
            <a:ext cx="10905423" cy="4410438"/>
          </a:xfrm>
          <a:prstGeom prst="rect">
            <a:avLst/>
          </a:prstGeom>
        </p:spPr>
        <p:txBody>
          <a:bodyPr wrap="square">
            <a:spAutoFit/>
          </a:bodyPr>
          <a:lstStyle/>
          <a:p>
            <a:pPr lvl="0" algn="just">
              <a:lnSpc>
                <a:spcPct val="90000"/>
              </a:lnSpc>
              <a:spcBef>
                <a:spcPts val="1000"/>
              </a:spcBef>
            </a:pPr>
            <a:r>
              <a:rPr lang="en-US" sz="3200" b="1" dirty="0">
                <a:solidFill>
                  <a:prstClr val="black"/>
                </a:solidFill>
                <a:latin typeface="Times New Roman" panose="02020603050405020304" pitchFamily="18" charset="0"/>
                <a:cs typeface="Times New Roman" panose="02020603050405020304" pitchFamily="18" charset="0"/>
              </a:rPr>
              <a:t>There are two types of bribes: </a:t>
            </a:r>
            <a:endParaRPr lang="en-US" sz="3200" b="1" dirty="0" smtClean="0">
              <a:solidFill>
                <a:prstClr val="black"/>
              </a:solidFill>
              <a:latin typeface="Times New Roman" panose="02020603050405020304" pitchFamily="18" charset="0"/>
              <a:cs typeface="Times New Roman" panose="02020603050405020304" pitchFamily="18" charset="0"/>
            </a:endParaRPr>
          </a:p>
          <a:p>
            <a:pPr marL="457200" lvl="0" indent="-457200" algn="just">
              <a:lnSpc>
                <a:spcPct val="90000"/>
              </a:lnSpc>
              <a:spcBef>
                <a:spcPts val="1000"/>
              </a:spcBef>
              <a:buFont typeface="Arial" panose="020B0604020202020204" pitchFamily="34" charset="0"/>
              <a:buChar char="•"/>
            </a:pPr>
            <a:r>
              <a:rPr lang="en-US" sz="2800" dirty="0">
                <a:solidFill>
                  <a:prstClr val="black"/>
                </a:solidFill>
                <a:latin typeface="Times New Roman" panose="02020603050405020304" pitchFamily="18" charset="0"/>
                <a:cs typeface="Times New Roman" panose="02020603050405020304" pitchFamily="18" charset="0"/>
              </a:rPr>
              <a:t>T</a:t>
            </a:r>
            <a:r>
              <a:rPr lang="en-US" sz="2800" dirty="0" smtClean="0">
                <a:solidFill>
                  <a:prstClr val="black"/>
                </a:solidFill>
                <a:latin typeface="Times New Roman" panose="02020603050405020304" pitchFamily="18" charset="0"/>
                <a:cs typeface="Times New Roman" panose="02020603050405020304" pitchFamily="18" charset="0"/>
              </a:rPr>
              <a:t>he </a:t>
            </a:r>
            <a:r>
              <a:rPr lang="en-US" sz="2800" dirty="0" smtClean="0">
                <a:solidFill>
                  <a:prstClr val="black"/>
                </a:solidFill>
                <a:latin typeface="Times New Roman" panose="02020603050405020304" pitchFamily="18" charset="0"/>
                <a:cs typeface="Times New Roman" panose="02020603050405020304" pitchFamily="18" charset="0"/>
              </a:rPr>
              <a:t>white mail </a:t>
            </a:r>
            <a:r>
              <a:rPr lang="en-US" sz="2800" dirty="0">
                <a:solidFill>
                  <a:prstClr val="black"/>
                </a:solidFill>
                <a:latin typeface="Times New Roman" panose="02020603050405020304" pitchFamily="18" charset="0"/>
                <a:cs typeface="Times New Roman" panose="02020603050405020304" pitchFamily="18" charset="0"/>
              </a:rPr>
              <a:t>bribe and the lubrication bribe or “speed money.” </a:t>
            </a:r>
            <a:endParaRPr lang="en-US" sz="2800" dirty="0" smtClean="0">
              <a:solidFill>
                <a:prstClr val="black"/>
              </a:solidFill>
              <a:latin typeface="Times New Roman" panose="02020603050405020304" pitchFamily="18" charset="0"/>
              <a:cs typeface="Times New Roman" panose="02020603050405020304" pitchFamily="18" charset="0"/>
            </a:endParaRPr>
          </a:p>
          <a:p>
            <a:pPr marL="457200" lvl="0" indent="-4572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The </a:t>
            </a:r>
            <a:r>
              <a:rPr lang="en-US" sz="2800" dirty="0">
                <a:solidFill>
                  <a:prstClr val="black"/>
                </a:solidFill>
                <a:latin typeface="Times New Roman" panose="02020603050405020304" pitchFamily="18" charset="0"/>
                <a:cs typeface="Times New Roman" panose="02020603050405020304" pitchFamily="18" charset="0"/>
              </a:rPr>
              <a:t>lubrication bribe is paid to facilitate the process of normal bureaucratic functioning, such as the processing of a visa, clearing of import papers, and issuing of a driver’s license. It does not involve any act that is not allowed by law</a:t>
            </a:r>
            <a:r>
              <a:rPr lang="en-US" sz="2800" dirty="0" smtClean="0">
                <a:solidFill>
                  <a:prstClr val="black"/>
                </a:solidFill>
                <a:latin typeface="Times New Roman" panose="02020603050405020304" pitchFamily="18" charset="0"/>
                <a:cs typeface="Times New Roman" panose="02020603050405020304" pitchFamily="18" charset="0"/>
              </a:rPr>
              <a:t>.</a:t>
            </a:r>
          </a:p>
          <a:p>
            <a:pPr marL="457200" lvl="0" indent="-4572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 </a:t>
            </a:r>
            <a:r>
              <a:rPr lang="en-US" sz="2800" dirty="0">
                <a:solidFill>
                  <a:prstClr val="black"/>
                </a:solidFill>
                <a:latin typeface="Times New Roman" panose="02020603050405020304" pitchFamily="18" charset="0"/>
                <a:cs typeface="Times New Roman" panose="02020603050405020304" pitchFamily="18" charset="0"/>
              </a:rPr>
              <a:t>It is facilitation money and is given in situations where delay could disrupt normal business functions and, therefore, be costly. The lubrication bribe has been almost institutionalized in some developing countries. </a:t>
            </a:r>
          </a:p>
        </p:txBody>
      </p:sp>
    </p:spTree>
    <p:extLst>
      <p:ext uri="{BB962C8B-B14F-4D97-AF65-F5344CB8AC3E}">
        <p14:creationId xmlns:p14="http://schemas.microsoft.com/office/powerpoint/2010/main" val="37349523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05809"/>
            <a:ext cx="11678037" cy="52804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85217" y="1555655"/>
            <a:ext cx="11161388" cy="4739759"/>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a:t>
            </a:r>
            <a:endParaRPr lang="en-US" sz="28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 </a:t>
            </a:r>
            <a:r>
              <a:rPr lang="en-US" sz="2800" dirty="0">
                <a:solidFill>
                  <a:prstClr val="black"/>
                </a:solidFill>
                <a:latin typeface="Times New Roman" panose="02020603050405020304" pitchFamily="18" charset="0"/>
                <a:cs typeface="Times New Roman" panose="02020603050405020304" pitchFamily="18" charset="0"/>
              </a:rPr>
              <a:t>There are also other differences between the two types of bribes. </a:t>
            </a:r>
            <a:endParaRPr lang="en-US" sz="28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The </a:t>
            </a:r>
            <a:r>
              <a:rPr lang="en-US" sz="2800" dirty="0">
                <a:solidFill>
                  <a:prstClr val="black"/>
                </a:solidFill>
                <a:latin typeface="Times New Roman" panose="02020603050405020304" pitchFamily="18" charset="0"/>
                <a:cs typeface="Times New Roman" panose="02020603050405020304" pitchFamily="18" charset="0"/>
              </a:rPr>
              <a:t>differences are in the method, the amount of payment, and the outcome</a:t>
            </a:r>
            <a:r>
              <a:rPr lang="en-US" sz="2800" dirty="0" smtClean="0">
                <a:solidFill>
                  <a:prstClr val="black"/>
                </a:solidFill>
                <a:latin typeface="Times New Roman" panose="02020603050405020304" pitchFamily="18" charset="0"/>
                <a:cs typeface="Times New Roman" panose="02020603050405020304" pitchFamily="18" charset="0"/>
              </a:rPr>
              <a:t>.</a:t>
            </a:r>
          </a:p>
          <a:p>
            <a:pPr marL="228600" indent="-228600" algn="just">
              <a:lnSpc>
                <a:spcPct val="90000"/>
              </a:lnSpc>
              <a:spcBef>
                <a:spcPts val="1000"/>
              </a:spcBef>
              <a:buFont typeface="Arial" panose="020B0604020202020204" pitchFamily="34" charset="0"/>
              <a:buChar char="•"/>
            </a:pPr>
            <a:r>
              <a:rPr lang="en-US" sz="2800" dirty="0">
                <a:solidFill>
                  <a:prstClr val="black"/>
                </a:solidFill>
                <a:latin typeface="Times New Roman" panose="02020603050405020304" pitchFamily="18" charset="0"/>
                <a:cs typeface="Times New Roman" panose="02020603050405020304" pitchFamily="18" charset="0"/>
              </a:rPr>
              <a:t>lubrication money is paid to low-level bureaucrats.</a:t>
            </a:r>
          </a:p>
          <a:p>
            <a:pPr marL="228600" lvl="0" indent="-2286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The </a:t>
            </a:r>
            <a:r>
              <a:rPr lang="en-US" sz="2800" dirty="0">
                <a:solidFill>
                  <a:prstClr val="black"/>
                </a:solidFill>
                <a:latin typeface="Times New Roman" panose="02020603050405020304" pitchFamily="18" charset="0"/>
                <a:cs typeface="Times New Roman" panose="02020603050405020304" pitchFamily="18" charset="0"/>
              </a:rPr>
              <a:t>white mail bribe is elicited by high-level government officials</a:t>
            </a:r>
            <a:endParaRPr lang="en-US" sz="28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 </a:t>
            </a:r>
            <a:r>
              <a:rPr lang="en-US" sz="2800" dirty="0">
                <a:solidFill>
                  <a:prstClr val="black"/>
                </a:solidFill>
                <a:latin typeface="Times New Roman" panose="02020603050405020304" pitchFamily="18" charset="0"/>
                <a:cs typeface="Times New Roman" panose="02020603050405020304" pitchFamily="18" charset="0"/>
              </a:rPr>
              <a:t>Lubrication money is a relatively small amount, and transactions take place directly between the client and the functionary for the purpose of starting the bureaucratic wheel rolling. </a:t>
            </a:r>
            <a:endParaRPr lang="en-US" sz="28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Except </a:t>
            </a:r>
            <a:r>
              <a:rPr lang="en-US" sz="2800" dirty="0">
                <a:solidFill>
                  <a:prstClr val="black"/>
                </a:solidFill>
                <a:latin typeface="Times New Roman" panose="02020603050405020304" pitchFamily="18" charset="0"/>
                <a:cs typeface="Times New Roman" panose="02020603050405020304" pitchFamily="18" charset="0"/>
              </a:rPr>
              <a:t>for the payment, it involves no illegal act. </a:t>
            </a:r>
          </a:p>
        </p:txBody>
      </p:sp>
    </p:spTree>
    <p:extLst>
      <p:ext uri="{BB962C8B-B14F-4D97-AF65-F5344CB8AC3E}">
        <p14:creationId xmlns:p14="http://schemas.microsoft.com/office/powerpoint/2010/main" val="5662087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26443" y="1265715"/>
            <a:ext cx="11678037"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885524" y="1714997"/>
            <a:ext cx="10759877" cy="3063403"/>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2800" dirty="0">
                <a:solidFill>
                  <a:prstClr val="black"/>
                </a:solidFill>
                <a:latin typeface="Times New Roman" panose="02020603050405020304" pitchFamily="18" charset="0"/>
                <a:cs typeface="Times New Roman" panose="02020603050405020304" pitchFamily="18" charset="0"/>
              </a:rPr>
              <a:t>The </a:t>
            </a:r>
            <a:r>
              <a:rPr lang="en-US" sz="2800" dirty="0" smtClean="0">
                <a:solidFill>
                  <a:prstClr val="black"/>
                </a:solidFill>
                <a:latin typeface="Times New Roman" panose="02020603050405020304" pitchFamily="18" charset="0"/>
                <a:cs typeface="Times New Roman" panose="02020603050405020304" pitchFamily="18" charset="0"/>
              </a:rPr>
              <a:t>white mail </a:t>
            </a:r>
            <a:r>
              <a:rPr lang="en-US" sz="2800" dirty="0">
                <a:solidFill>
                  <a:prstClr val="black"/>
                </a:solidFill>
                <a:latin typeface="Times New Roman" panose="02020603050405020304" pitchFamily="18" charset="0"/>
                <a:cs typeface="Times New Roman" panose="02020603050405020304" pitchFamily="18" charset="0"/>
              </a:rPr>
              <a:t>bribe involves large amounts of money and generally includes an elaborate system for concealing it</a:t>
            </a:r>
            <a:r>
              <a:rPr lang="en-US" sz="2800" dirty="0" smtClean="0">
                <a:solidFill>
                  <a:prstClr val="black"/>
                </a:solidFill>
                <a:latin typeface="Times New Roman" panose="02020603050405020304" pitchFamily="18" charset="0"/>
                <a:cs typeface="Times New Roman" panose="02020603050405020304" pitchFamily="18" charset="0"/>
              </a:rPr>
              <a:t>.</a:t>
            </a:r>
          </a:p>
          <a:p>
            <a:pPr marL="228600" lvl="0" indent="-2286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 </a:t>
            </a:r>
            <a:r>
              <a:rPr lang="en-US" sz="2800" dirty="0">
                <a:solidFill>
                  <a:prstClr val="black"/>
                </a:solidFill>
                <a:latin typeface="Times New Roman" panose="02020603050405020304" pitchFamily="18" charset="0"/>
                <a:cs typeface="Times New Roman" panose="02020603050405020304" pitchFamily="18" charset="0"/>
              </a:rPr>
              <a:t>The recipients of </a:t>
            </a:r>
            <a:r>
              <a:rPr lang="en-US" sz="2800" dirty="0" smtClean="0">
                <a:solidFill>
                  <a:prstClr val="black"/>
                </a:solidFill>
                <a:latin typeface="Times New Roman" panose="02020603050405020304" pitchFamily="18" charset="0"/>
                <a:cs typeface="Times New Roman" panose="02020603050405020304" pitchFamily="18" charset="0"/>
              </a:rPr>
              <a:t>white mail </a:t>
            </a:r>
            <a:r>
              <a:rPr lang="en-US" sz="2800" dirty="0">
                <a:solidFill>
                  <a:prstClr val="black"/>
                </a:solidFill>
                <a:latin typeface="Times New Roman" panose="02020603050405020304" pitchFamily="18" charset="0"/>
                <a:cs typeface="Times New Roman" panose="02020603050405020304" pitchFamily="18" charset="0"/>
              </a:rPr>
              <a:t>are high-level government officials, and often, it involves illegal transactions. </a:t>
            </a:r>
            <a:endParaRPr lang="en-US" sz="28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Because </a:t>
            </a:r>
            <a:r>
              <a:rPr lang="en-US" sz="2800" dirty="0">
                <a:solidFill>
                  <a:prstClr val="black"/>
                </a:solidFill>
                <a:latin typeface="Times New Roman" panose="02020603050405020304" pitchFamily="18" charset="0"/>
                <a:cs typeface="Times New Roman" panose="02020603050405020304" pitchFamily="18" charset="0"/>
              </a:rPr>
              <a:t>of their illegality, the MNCs making these payments hide them with false accounting, fictitious bookkeeping entries, and bogus documentation</a:t>
            </a:r>
          </a:p>
        </p:txBody>
      </p:sp>
    </p:spTree>
    <p:extLst>
      <p:ext uri="{BB962C8B-B14F-4D97-AF65-F5344CB8AC3E}">
        <p14:creationId xmlns:p14="http://schemas.microsoft.com/office/powerpoint/2010/main" val="40961756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5"/>
            <a:ext cx="11642949"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85217" y="1629811"/>
            <a:ext cx="11487708" cy="4524315"/>
          </a:xfrm>
          <a:prstGeom prst="rect">
            <a:avLst/>
          </a:prstGeom>
        </p:spPr>
        <p:txBody>
          <a:bodyPr wrap="square">
            <a:spAutoFit/>
          </a:bodyPr>
          <a:lstStyle/>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The </a:t>
            </a:r>
            <a:r>
              <a:rPr lang="en-US" sz="3200" dirty="0">
                <a:latin typeface="Times New Roman" panose="02020603050405020304" pitchFamily="18" charset="0"/>
                <a:cs typeface="Times New Roman" panose="02020603050405020304" pitchFamily="18" charset="0"/>
              </a:rPr>
              <a:t>term corporate social responsibility(CSR) refers to the obligations of business organizations toward society</a:t>
            </a:r>
            <a:r>
              <a:rPr lang="en-US" sz="3200" dirty="0" smtClean="0">
                <a:latin typeface="Times New Roman" panose="02020603050405020304" pitchFamily="18" charset="0"/>
                <a:cs typeface="Times New Roman" panose="02020603050405020304" pitchFamily="18" charset="0"/>
              </a:rPr>
              <a:t>.</a:t>
            </a:r>
          </a:p>
          <a:p>
            <a:pPr marL="457200" indent="-457200" algn="just">
              <a:buFont typeface="Arial" panose="020B0604020202020204" pitchFamily="34" charset="0"/>
              <a:buChar char="•"/>
            </a:pPr>
            <a:endParaRPr lang="en-US" sz="3200" dirty="0" smtClean="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Society allows organizations to operate within certain parameters. These parameters are defined by society and, therefore, may vary across nations</a:t>
            </a:r>
            <a:r>
              <a:rPr lang="en-US" sz="3200" dirty="0" smtClean="0">
                <a:latin typeface="Times New Roman" panose="02020603050405020304" pitchFamily="18" charset="0"/>
                <a:cs typeface="Times New Roman" panose="02020603050405020304" pitchFamily="18" charset="0"/>
              </a:rPr>
              <a:t>.</a:t>
            </a:r>
          </a:p>
          <a:p>
            <a:pPr algn="just"/>
            <a:endParaRPr lang="en-US" sz="3200" dirty="0" smtClean="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The variations, however, are typically not in substance but in procedures. </a:t>
            </a:r>
          </a:p>
        </p:txBody>
      </p:sp>
      <p:sp>
        <p:nvSpPr>
          <p:cNvPr id="11" name="Rectangle 10"/>
          <p:cNvSpPr/>
          <p:nvPr/>
        </p:nvSpPr>
        <p:spPr>
          <a:xfrm>
            <a:off x="2360739" y="525174"/>
            <a:ext cx="5896166" cy="584775"/>
          </a:xfrm>
          <a:prstGeom prst="rect">
            <a:avLst/>
          </a:prstGeom>
        </p:spPr>
        <p:txBody>
          <a:bodyPr wrap="none">
            <a:spAutoFit/>
          </a:bodyPr>
          <a:lstStyle/>
          <a:p>
            <a:pPr lvl="0" algn="just"/>
            <a:r>
              <a:rPr lang="en-US" sz="3200" b="1" dirty="0">
                <a:latin typeface="Times New Roman" panose="02020603050405020304" pitchFamily="18" charset="0"/>
                <a:cs typeface="Times New Roman" panose="02020603050405020304" pitchFamily="18" charset="0"/>
              </a:rPr>
              <a:t>Social Responsibilities of MNCs:</a:t>
            </a:r>
          </a:p>
        </p:txBody>
      </p:sp>
    </p:spTree>
    <p:extLst>
      <p:ext uri="{BB962C8B-B14F-4D97-AF65-F5344CB8AC3E}">
        <p14:creationId xmlns:p14="http://schemas.microsoft.com/office/powerpoint/2010/main" val="17003272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11"/>
          <p:cNvSpPr/>
          <p:nvPr/>
        </p:nvSpPr>
        <p:spPr>
          <a:xfrm>
            <a:off x="498434" y="1872999"/>
            <a:ext cx="10892560" cy="4031873"/>
          </a:xfrm>
          <a:prstGeom prst="rect">
            <a:avLst/>
          </a:prstGeom>
        </p:spPr>
        <p:txBody>
          <a:bodyPr wrap="square">
            <a:spAutoFit/>
          </a:bodyPr>
          <a:lstStyle/>
          <a:p>
            <a:pPr marL="457200" lvl="0" indent="-457200" algn="just">
              <a:buFont typeface="Arial" panose="020B0604020202020204" pitchFamily="34" charset="0"/>
              <a:buChar char="•"/>
            </a:pPr>
            <a:r>
              <a:rPr lang="en-US" sz="3200" dirty="0">
                <a:solidFill>
                  <a:prstClr val="black"/>
                </a:solidFill>
                <a:latin typeface="Times New Roman" panose="02020603050405020304" pitchFamily="18" charset="0"/>
                <a:cs typeface="Times New Roman" panose="02020603050405020304" pitchFamily="18" charset="0"/>
              </a:rPr>
              <a:t>Business is expected to operate in a manner consistent with society’s interests. This is true for all nations and all businesses; MNCs are no exceptions</a:t>
            </a:r>
            <a:r>
              <a:rPr lang="en-US" sz="3200" dirty="0" smtClean="0">
                <a:solidFill>
                  <a:prstClr val="black"/>
                </a:solidFill>
                <a:latin typeface="Times New Roman" panose="02020603050405020304" pitchFamily="18" charset="0"/>
                <a:cs typeface="Times New Roman" panose="02020603050405020304" pitchFamily="18" charset="0"/>
              </a:rPr>
              <a:t>.</a:t>
            </a:r>
          </a:p>
          <a:p>
            <a:pPr lvl="0" algn="just"/>
            <a:endParaRPr lang="en-US" sz="3200" dirty="0">
              <a:solidFill>
                <a:prstClr val="black"/>
              </a:solidFill>
              <a:latin typeface="Times New Roman" panose="02020603050405020304" pitchFamily="18" charset="0"/>
              <a:cs typeface="Times New Roman" panose="02020603050405020304" pitchFamily="18" charset="0"/>
            </a:endParaRPr>
          </a:p>
          <a:p>
            <a:pPr marL="457200" lvl="0" indent="-457200" algn="just">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 </a:t>
            </a:r>
            <a:r>
              <a:rPr lang="en-US" sz="3200" dirty="0">
                <a:solidFill>
                  <a:prstClr val="black"/>
                </a:solidFill>
                <a:latin typeface="Times New Roman" panose="02020603050405020304" pitchFamily="18" charset="0"/>
                <a:cs typeface="Times New Roman" panose="02020603050405020304" pitchFamily="18" charset="0"/>
              </a:rPr>
              <a:t>In the United  States, while some believe that the social responsibility of business is limited to the  economic sphere, the majority accept that business has noneconomic obligations as  well. </a:t>
            </a:r>
          </a:p>
        </p:txBody>
      </p:sp>
    </p:spTree>
    <p:extLst>
      <p:ext uri="{BB962C8B-B14F-4D97-AF65-F5344CB8AC3E}">
        <p14:creationId xmlns:p14="http://schemas.microsoft.com/office/powerpoint/2010/main" val="3631964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9628" y="1345306"/>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342900" indent="-342900">
              <a:lnSpc>
                <a:spcPct val="150000"/>
              </a:lnSpc>
              <a:buFont typeface="Arial" panose="020B0604020202020204" pitchFamily="34" charset="0"/>
              <a:buChar char="•"/>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149628" y="1403994"/>
            <a:ext cx="11006860" cy="4337598"/>
          </a:xfrm>
          <a:prstGeom prst="rect">
            <a:avLst/>
          </a:prstGeom>
        </p:spPr>
        <p:txBody>
          <a:bodyPr wrap="square">
            <a:spAutoFit/>
          </a:bodyPr>
          <a:lstStyle/>
          <a:p>
            <a:pPr marL="457200" lvl="0" indent="-457200" algn="just">
              <a:lnSpc>
                <a:spcPct val="90000"/>
              </a:lnSpc>
              <a:spcBef>
                <a:spcPts val="1000"/>
              </a:spcBef>
              <a:buFont typeface="Arial" panose="020B0604020202020204" pitchFamily="34" charset="0"/>
              <a:buChar char="•"/>
            </a:pPr>
            <a:r>
              <a:rPr lang="en-US" sz="3200" b="1" dirty="0">
                <a:solidFill>
                  <a:prstClr val="black"/>
                </a:solidFill>
                <a:latin typeface="Times New Roman" panose="02020603050405020304" pitchFamily="18" charset="0"/>
                <a:cs typeface="Times New Roman" panose="02020603050405020304" pitchFamily="18" charset="0"/>
              </a:rPr>
              <a:t>Although the domain of corporate social responsibility is not very well-defined, there are certain areas of agreement</a:t>
            </a:r>
            <a:r>
              <a:rPr lang="en-US" sz="3200" b="1" dirty="0" smtClean="0">
                <a:solidFill>
                  <a:prstClr val="black"/>
                </a:solidFill>
                <a:latin typeface="Times New Roman" panose="02020603050405020304" pitchFamily="18" charset="0"/>
                <a:cs typeface="Times New Roman" panose="02020603050405020304" pitchFamily="18" charset="0"/>
              </a:rPr>
              <a:t>.</a:t>
            </a:r>
          </a:p>
          <a:p>
            <a:pPr marL="457200" lvl="0" indent="-457200" algn="just">
              <a:lnSpc>
                <a:spcPct val="90000"/>
              </a:lnSpc>
              <a:spcBef>
                <a:spcPts val="1000"/>
              </a:spcBef>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in </a:t>
            </a:r>
            <a:r>
              <a:rPr lang="en-US" sz="3200" dirty="0">
                <a:solidFill>
                  <a:prstClr val="black"/>
                </a:solidFill>
                <a:latin typeface="Times New Roman" panose="02020603050405020304" pitchFamily="18" charset="0"/>
                <a:cs typeface="Times New Roman" panose="02020603050405020304" pitchFamily="18" charset="0"/>
              </a:rPr>
              <a:t>addition to providing employment for people and goods and services to consumers, business is expected to help preserve the environment, sell safe products, treat its employees equitably, and be truthful with its customers</a:t>
            </a:r>
            <a:r>
              <a:rPr lang="en-US" sz="3200" dirty="0" smtClean="0">
                <a:solidFill>
                  <a:prstClr val="black"/>
                </a:solidFill>
                <a:latin typeface="Times New Roman" panose="02020603050405020304" pitchFamily="18" charset="0"/>
                <a:cs typeface="Times New Roman" panose="02020603050405020304" pitchFamily="18" charset="0"/>
              </a:rPr>
              <a:t>.</a:t>
            </a:r>
          </a:p>
          <a:p>
            <a:pPr marL="457200" lvl="0" indent="-457200" algn="just">
              <a:lnSpc>
                <a:spcPct val="90000"/>
              </a:lnSpc>
              <a:spcBef>
                <a:spcPts val="1000"/>
              </a:spcBef>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 </a:t>
            </a:r>
            <a:r>
              <a:rPr lang="en-US" sz="3200" dirty="0">
                <a:solidFill>
                  <a:prstClr val="black"/>
                </a:solidFill>
                <a:latin typeface="Times New Roman" panose="02020603050405020304" pitchFamily="18" charset="0"/>
                <a:cs typeface="Times New Roman" panose="02020603050405020304" pitchFamily="18" charset="0"/>
              </a:rPr>
              <a:t>In some cases, business is also expected to train the hardcore unemployed, contribute to education and the arts, and help revitalize urban slum areas.</a:t>
            </a:r>
          </a:p>
        </p:txBody>
      </p:sp>
    </p:spTree>
    <p:extLst>
      <p:ext uri="{BB962C8B-B14F-4D97-AF65-F5344CB8AC3E}">
        <p14:creationId xmlns:p14="http://schemas.microsoft.com/office/powerpoint/2010/main" val="17810896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512167"/>
            <a:ext cx="11678037" cy="50741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98434" y="1511835"/>
            <a:ext cx="11047185" cy="4780796"/>
          </a:xfrm>
          <a:prstGeom prst="rect">
            <a:avLst/>
          </a:prstGeom>
        </p:spPr>
        <p:txBody>
          <a:bodyPr wrap="square">
            <a:spAutoFit/>
          </a:bodyPr>
          <a:lstStyle/>
          <a:p>
            <a:pPr marL="457200" lvl="0" indent="-457200" algn="just">
              <a:lnSpc>
                <a:spcPct val="90000"/>
              </a:lnSpc>
              <a:spcBef>
                <a:spcPts val="1000"/>
              </a:spcBef>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One </a:t>
            </a:r>
            <a:r>
              <a:rPr lang="en-US" sz="3200" dirty="0">
                <a:solidFill>
                  <a:prstClr val="black"/>
                </a:solidFill>
                <a:latin typeface="Times New Roman" panose="02020603050405020304" pitchFamily="18" charset="0"/>
                <a:cs typeface="Times New Roman" panose="02020603050405020304" pitchFamily="18" charset="0"/>
              </a:rPr>
              <a:t>way of analyzing MNC social responsibility is the stakeholder approach. Similar to a domestic firm, an MNC has stakeholders, whose prosperity and fortune are directly tied to the operation of the company. </a:t>
            </a:r>
            <a:endParaRPr lang="en-US" sz="3200" dirty="0" smtClean="0">
              <a:solidFill>
                <a:prstClr val="black"/>
              </a:solidFill>
              <a:latin typeface="Times New Roman" panose="02020603050405020304" pitchFamily="18" charset="0"/>
              <a:cs typeface="Times New Roman" panose="02020603050405020304" pitchFamily="18" charset="0"/>
            </a:endParaRPr>
          </a:p>
          <a:p>
            <a:pPr marL="457200" lvl="0" indent="-457200" algn="just">
              <a:lnSpc>
                <a:spcPct val="90000"/>
              </a:lnSpc>
              <a:spcBef>
                <a:spcPts val="1000"/>
              </a:spcBef>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Actions </a:t>
            </a:r>
            <a:r>
              <a:rPr lang="en-US" sz="3200" dirty="0">
                <a:solidFill>
                  <a:prstClr val="black"/>
                </a:solidFill>
                <a:latin typeface="Times New Roman" panose="02020603050405020304" pitchFamily="18" charset="0"/>
                <a:cs typeface="Times New Roman" panose="02020603050405020304" pitchFamily="18" charset="0"/>
              </a:rPr>
              <a:t>taken by the company will have a direct impact on its stakeholders. </a:t>
            </a:r>
            <a:endParaRPr lang="en-US" sz="3200" dirty="0" smtClean="0">
              <a:solidFill>
                <a:prstClr val="black"/>
              </a:solidFill>
              <a:latin typeface="Times New Roman" panose="02020603050405020304" pitchFamily="18" charset="0"/>
              <a:cs typeface="Times New Roman" panose="02020603050405020304" pitchFamily="18" charset="0"/>
            </a:endParaRPr>
          </a:p>
          <a:p>
            <a:pPr marL="457200" lvl="0" indent="-457200" algn="just">
              <a:lnSpc>
                <a:spcPct val="90000"/>
              </a:lnSpc>
              <a:spcBef>
                <a:spcPts val="1000"/>
              </a:spcBef>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The </a:t>
            </a:r>
            <a:r>
              <a:rPr lang="en-US" sz="3200" dirty="0">
                <a:solidFill>
                  <a:prstClr val="black"/>
                </a:solidFill>
                <a:latin typeface="Times New Roman" panose="02020603050405020304" pitchFamily="18" charset="0"/>
                <a:cs typeface="Times New Roman" panose="02020603050405020304" pitchFamily="18" charset="0"/>
              </a:rPr>
              <a:t>major stakeholders of a typical firm are stockholders, customers, suppliers, creditors, employees, the community within which the firm exists and from which it draws its inputs, and the general public. </a:t>
            </a:r>
          </a:p>
        </p:txBody>
      </p:sp>
      <p:sp>
        <p:nvSpPr>
          <p:cNvPr id="11" name="TextBox 10"/>
          <p:cNvSpPr txBox="1"/>
          <p:nvPr/>
        </p:nvSpPr>
        <p:spPr>
          <a:xfrm>
            <a:off x="2309212" y="498334"/>
            <a:ext cx="5329279" cy="535531"/>
          </a:xfrm>
          <a:prstGeom prst="rect">
            <a:avLst/>
          </a:prstGeom>
          <a:noFill/>
        </p:spPr>
        <p:txBody>
          <a:bodyPr wrap="none" rtlCol="0">
            <a:spAutoFit/>
          </a:bodyPr>
          <a:lstStyle/>
          <a:p>
            <a:pPr lvl="0" algn="just">
              <a:lnSpc>
                <a:spcPct val="90000"/>
              </a:lnSpc>
              <a:spcBef>
                <a:spcPts val="1000"/>
              </a:spcBef>
            </a:pPr>
            <a:r>
              <a:rPr lang="en-US" sz="3200" b="1" dirty="0">
                <a:latin typeface="Times New Roman" panose="02020603050405020304" pitchFamily="18" charset="0"/>
                <a:cs typeface="Times New Roman" panose="02020603050405020304" pitchFamily="18" charset="0"/>
              </a:rPr>
              <a:t>The Stakeholder Perspective:</a:t>
            </a:r>
          </a:p>
        </p:txBody>
      </p:sp>
    </p:spTree>
    <p:extLst>
      <p:ext uri="{BB962C8B-B14F-4D97-AF65-F5344CB8AC3E}">
        <p14:creationId xmlns:p14="http://schemas.microsoft.com/office/powerpoint/2010/main" val="17036992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13963" y="1345306"/>
            <a:ext cx="11678037" cy="51253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717326" y="1296137"/>
            <a:ext cx="11271309" cy="5174493"/>
          </a:xfrm>
          <a:prstGeom prst="rect">
            <a:avLst/>
          </a:prstGeom>
        </p:spPr>
        <p:txBody>
          <a:bodyPr wrap="square">
            <a:spAutoFit/>
          </a:bodyPr>
          <a:lstStyle/>
          <a:p>
            <a:pPr marL="457200" indent="-457200" algn="just">
              <a:lnSpc>
                <a:spcPct val="150000"/>
              </a:lnSpc>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Stockholders </a:t>
            </a:r>
            <a:r>
              <a:rPr lang="en-US" sz="3200" dirty="0">
                <a:latin typeface="Times New Roman" panose="02020603050405020304" pitchFamily="18" charset="0"/>
                <a:cs typeface="Times New Roman" panose="02020603050405020304" pitchFamily="18" charset="0"/>
              </a:rPr>
              <a:t>want higher returns on their investment in the firm. </a:t>
            </a:r>
            <a:endParaRPr lang="en-US" sz="3200" dirty="0" smtClean="0">
              <a:latin typeface="Times New Roman" panose="02020603050405020304" pitchFamily="18" charset="0"/>
              <a:cs typeface="Times New Roman" panose="02020603050405020304" pitchFamily="18" charset="0"/>
            </a:endParaRPr>
          </a:p>
          <a:p>
            <a:pPr marL="457200" indent="-457200" algn="just">
              <a:lnSpc>
                <a:spcPct val="150000"/>
              </a:lnSpc>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Customers </a:t>
            </a:r>
            <a:r>
              <a:rPr lang="en-US" sz="3200" dirty="0">
                <a:latin typeface="Times New Roman" panose="02020603050405020304" pitchFamily="18" charset="0"/>
                <a:cs typeface="Times New Roman" panose="02020603050405020304" pitchFamily="18" charset="0"/>
              </a:rPr>
              <a:t>want good-quality products that are worth their money. </a:t>
            </a:r>
            <a:endParaRPr lang="en-US" sz="3200" dirty="0" smtClean="0">
              <a:latin typeface="Times New Roman" panose="02020603050405020304" pitchFamily="18" charset="0"/>
              <a:cs typeface="Times New Roman" panose="02020603050405020304" pitchFamily="18" charset="0"/>
            </a:endParaRPr>
          </a:p>
          <a:p>
            <a:pPr marL="457200" indent="-457200" algn="just">
              <a:lnSpc>
                <a:spcPct val="150000"/>
              </a:lnSpc>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Suppliers </a:t>
            </a:r>
            <a:r>
              <a:rPr lang="en-US" sz="3200" dirty="0">
                <a:latin typeface="Times New Roman" panose="02020603050405020304" pitchFamily="18" charset="0"/>
                <a:cs typeface="Times New Roman" panose="02020603050405020304" pitchFamily="18" charset="0"/>
              </a:rPr>
              <a:t>depend on the firm for their continued operation and are interested in a dependable business partner</a:t>
            </a:r>
            <a:r>
              <a:rPr lang="en-US" sz="3200" dirty="0" smtClean="0">
                <a:latin typeface="Times New Roman" panose="02020603050405020304" pitchFamily="18" charset="0"/>
                <a:cs typeface="Times New Roman" panose="02020603050405020304" pitchFamily="18" charset="0"/>
              </a:rPr>
              <a:t>.</a:t>
            </a:r>
          </a:p>
          <a:p>
            <a:pPr marL="457200" indent="-457200" algn="just">
              <a:lnSpc>
                <a:spcPct val="150000"/>
              </a:lnSpc>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Creditors want the firm to safeguard their capital with sound business practices. </a:t>
            </a:r>
          </a:p>
        </p:txBody>
      </p:sp>
    </p:spTree>
    <p:extLst>
      <p:ext uri="{BB962C8B-B14F-4D97-AF65-F5344CB8AC3E}">
        <p14:creationId xmlns:p14="http://schemas.microsoft.com/office/powerpoint/2010/main" val="33463425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8626" y="997266"/>
            <a:ext cx="11678037" cy="52573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228626" y="0"/>
            <a:ext cx="1404457" cy="91296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13443" y="8429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13443" y="231325"/>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13442" y="1114922"/>
            <a:ext cx="11370257" cy="4337598"/>
          </a:xfrm>
          <a:prstGeom prst="rect">
            <a:avLst/>
          </a:prstGeom>
        </p:spPr>
        <p:txBody>
          <a:bodyPr wrap="square">
            <a:spAutoFit/>
          </a:bodyPr>
          <a:lstStyle/>
          <a:p>
            <a:pPr marL="457200" lvl="0" indent="-457200" algn="just">
              <a:lnSpc>
                <a:spcPct val="90000"/>
              </a:lnSpc>
              <a:spcBef>
                <a:spcPts val="1000"/>
              </a:spcBef>
              <a:buFont typeface="Arial" panose="020B0604020202020204" pitchFamily="34" charset="0"/>
              <a:buChar char="•"/>
            </a:pPr>
            <a:r>
              <a:rPr lang="en-US" sz="3200" dirty="0">
                <a:solidFill>
                  <a:prstClr val="black"/>
                </a:solidFill>
                <a:latin typeface="Times New Roman" panose="02020603050405020304" pitchFamily="18" charset="0"/>
                <a:cs typeface="Times New Roman" panose="02020603050405020304" pitchFamily="18" charset="0"/>
              </a:rPr>
              <a:t>Employees want jobs that are economically and psychologically rewarding and secure. </a:t>
            </a:r>
            <a:endParaRPr lang="en-US" sz="3200" dirty="0" smtClean="0">
              <a:solidFill>
                <a:prstClr val="black"/>
              </a:solidFill>
              <a:latin typeface="Times New Roman" panose="02020603050405020304" pitchFamily="18" charset="0"/>
              <a:cs typeface="Times New Roman" panose="02020603050405020304" pitchFamily="18" charset="0"/>
            </a:endParaRPr>
          </a:p>
          <a:p>
            <a:pPr marL="457200" lvl="0" indent="-457200" algn="just">
              <a:lnSpc>
                <a:spcPct val="90000"/>
              </a:lnSpc>
              <a:spcBef>
                <a:spcPts val="1000"/>
              </a:spcBef>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The </a:t>
            </a:r>
            <a:r>
              <a:rPr lang="en-US" sz="3200" dirty="0">
                <a:solidFill>
                  <a:prstClr val="black"/>
                </a:solidFill>
                <a:latin typeface="Times New Roman" panose="02020603050405020304" pitchFamily="18" charset="0"/>
                <a:cs typeface="Times New Roman" panose="02020603050405020304" pitchFamily="18" charset="0"/>
              </a:rPr>
              <a:t>local community expects the firm to act as a good neighbor and to be a responsible member of the community through its participation and contributions to various civic causes and activities. </a:t>
            </a:r>
            <a:endParaRPr lang="en-US" sz="3200" dirty="0" smtClean="0">
              <a:solidFill>
                <a:prstClr val="black"/>
              </a:solidFill>
              <a:latin typeface="Times New Roman" panose="02020603050405020304" pitchFamily="18" charset="0"/>
              <a:cs typeface="Times New Roman" panose="02020603050405020304" pitchFamily="18" charset="0"/>
            </a:endParaRPr>
          </a:p>
          <a:p>
            <a:pPr marL="457200" lvl="0" indent="-457200" algn="just">
              <a:lnSpc>
                <a:spcPct val="90000"/>
              </a:lnSpc>
              <a:spcBef>
                <a:spcPts val="1000"/>
              </a:spcBef>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The </a:t>
            </a:r>
            <a:r>
              <a:rPr lang="en-US" sz="3200" dirty="0">
                <a:solidFill>
                  <a:prstClr val="black"/>
                </a:solidFill>
                <a:latin typeface="Times New Roman" panose="02020603050405020304" pitchFamily="18" charset="0"/>
                <a:cs typeface="Times New Roman" panose="02020603050405020304" pitchFamily="18" charset="0"/>
              </a:rPr>
              <a:t>general public is interested in the firm’s continuous contributions to </a:t>
            </a:r>
            <a:r>
              <a:rPr lang="en-US" sz="3200" dirty="0" smtClean="0">
                <a:solidFill>
                  <a:prstClr val="black"/>
                </a:solidFill>
                <a:latin typeface="Times New Roman" panose="02020603050405020304" pitchFamily="18" charset="0"/>
                <a:cs typeface="Times New Roman" panose="02020603050405020304" pitchFamily="18" charset="0"/>
              </a:rPr>
              <a:t>society and wants </a:t>
            </a:r>
            <a:r>
              <a:rPr lang="en-US" sz="3200" dirty="0">
                <a:solidFill>
                  <a:prstClr val="black"/>
                </a:solidFill>
                <a:latin typeface="Times New Roman" panose="02020603050405020304" pitchFamily="18" charset="0"/>
                <a:cs typeface="Times New Roman" panose="02020603050405020304" pitchFamily="18" charset="0"/>
              </a:rPr>
              <a:t>the firm to safeguard the ecosystem through environ-mentally safe business practices. </a:t>
            </a:r>
          </a:p>
        </p:txBody>
      </p:sp>
    </p:spTree>
    <p:extLst>
      <p:ext uri="{BB962C8B-B14F-4D97-AF65-F5344CB8AC3E}">
        <p14:creationId xmlns:p14="http://schemas.microsoft.com/office/powerpoint/2010/main" val="14468957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Rectangle 10"/>
          <p:cNvSpPr/>
          <p:nvPr/>
        </p:nvSpPr>
        <p:spPr>
          <a:xfrm>
            <a:off x="567890" y="1872999"/>
            <a:ext cx="11097929" cy="4486356"/>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2800" dirty="0">
                <a:solidFill>
                  <a:prstClr val="black"/>
                </a:solidFill>
                <a:latin typeface="Times New Roman" panose="02020603050405020304" pitchFamily="18" charset="0"/>
                <a:cs typeface="Times New Roman" panose="02020603050405020304" pitchFamily="18" charset="0"/>
              </a:rPr>
              <a:t>NGOs expect that MNCs will safeguard the natural environment, act with integrity, be fair to all with whom they deal, help poor countries, respect human rights, apply the same standards of conduct used at home to all other countries, and contribute to the economic development of the host countries. </a:t>
            </a:r>
            <a:endParaRPr lang="en-US" sz="28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Host </a:t>
            </a:r>
            <a:r>
              <a:rPr lang="en-US" sz="2800" dirty="0">
                <a:solidFill>
                  <a:prstClr val="black"/>
                </a:solidFill>
                <a:latin typeface="Times New Roman" panose="02020603050405020304" pitchFamily="18" charset="0"/>
                <a:cs typeface="Times New Roman" panose="02020603050405020304" pitchFamily="18" charset="0"/>
              </a:rPr>
              <a:t>governments’ demands include increased employment and advancement for locals, a fair share of taxes, transfer of technology, obeying of local laws and respect for local customs and culture, fair competition with local firms, and negotiation of equitable business agreements. Often, these claims are in conflict with one another. Satisfying one claim has an impact on others.</a:t>
            </a:r>
          </a:p>
        </p:txBody>
      </p:sp>
      <p:sp>
        <p:nvSpPr>
          <p:cNvPr id="12" name="Rectangle 11"/>
          <p:cNvSpPr/>
          <p:nvPr/>
        </p:nvSpPr>
        <p:spPr>
          <a:xfrm>
            <a:off x="1883359" y="312916"/>
            <a:ext cx="7657630" cy="1077218"/>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a:spAutoFit/>
          </a:bodyPr>
          <a:lstStyle/>
          <a:p>
            <a:r>
              <a:rPr lang="en-US" sz="3200" b="1" dirty="0" smtClean="0"/>
              <a:t>host </a:t>
            </a:r>
            <a:r>
              <a:rPr lang="en-US" sz="3200" b="1" dirty="0"/>
              <a:t>governments and nongovernmental organizations (NGOs).</a:t>
            </a:r>
            <a:endParaRPr lang="en-US" dirty="0"/>
          </a:p>
        </p:txBody>
      </p:sp>
    </p:spTree>
    <p:extLst>
      <p:ext uri="{BB962C8B-B14F-4D97-AF65-F5344CB8AC3E}">
        <p14:creationId xmlns:p14="http://schemas.microsoft.com/office/powerpoint/2010/main" val="32661444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234441"/>
            <a:ext cx="11678037" cy="53518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Rectangle 10"/>
          <p:cNvSpPr/>
          <p:nvPr/>
        </p:nvSpPr>
        <p:spPr>
          <a:xfrm>
            <a:off x="559641" y="1714997"/>
            <a:ext cx="11321184" cy="4337598"/>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dirty="0">
                <a:solidFill>
                  <a:prstClr val="black"/>
                </a:solidFill>
                <a:latin typeface="Times New Roman" panose="02020603050405020304" pitchFamily="18" charset="0"/>
                <a:cs typeface="Times New Roman" panose="02020603050405020304" pitchFamily="18" charset="0"/>
              </a:rPr>
              <a:t>Ensuring that MNCs fulfill their social responsibility to the world community requires guidelines or a code of conduct, and it also requires some form of regulating and monitoring. </a:t>
            </a:r>
            <a:endParaRPr lang="en-US" sz="32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Today</a:t>
            </a:r>
            <a:r>
              <a:rPr lang="en-US" sz="3200" dirty="0">
                <a:solidFill>
                  <a:prstClr val="black"/>
                </a:solidFill>
                <a:latin typeface="Times New Roman" panose="02020603050405020304" pitchFamily="18" charset="0"/>
                <a:cs typeface="Times New Roman" panose="02020603050405020304" pitchFamily="18" charset="0"/>
              </a:rPr>
              <a:t>, there exist no comprehensive guidelines governing the behavior of MNCs, and there is no global institution for monitoring them. </a:t>
            </a:r>
            <a:endParaRPr lang="en-US" sz="32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Given </a:t>
            </a:r>
            <a:r>
              <a:rPr lang="en-US" sz="3200" dirty="0">
                <a:solidFill>
                  <a:prstClr val="black"/>
                </a:solidFill>
                <a:latin typeface="Times New Roman" panose="02020603050405020304" pitchFamily="18" charset="0"/>
                <a:cs typeface="Times New Roman" panose="02020603050405020304" pitchFamily="18" charset="0"/>
              </a:rPr>
              <a:t>the complexity of issues involved, it is doubtful that either will be developed soon. The monitoring aspect represents a less pressing problem. </a:t>
            </a:r>
          </a:p>
        </p:txBody>
      </p:sp>
    </p:spTree>
    <p:extLst>
      <p:ext uri="{BB962C8B-B14F-4D97-AF65-F5344CB8AC3E}">
        <p14:creationId xmlns:p14="http://schemas.microsoft.com/office/powerpoint/2010/main" val="678849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371477" y="1943822"/>
            <a:ext cx="10738483" cy="3322961"/>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dirty="0">
                <a:solidFill>
                  <a:prstClr val="black"/>
                </a:solidFill>
                <a:latin typeface="Times New Roman" panose="02020603050405020304" pitchFamily="18" charset="0"/>
                <a:cs typeface="Times New Roman" panose="02020603050405020304" pitchFamily="18" charset="0"/>
              </a:rPr>
              <a:t>At present, national governments are doing this job. However, while developed countries are well equipped to monitor and force compliance, developing countries do not have the infrastructure to do so</a:t>
            </a:r>
            <a:r>
              <a:rPr lang="en-US" sz="3200" dirty="0" smtClean="0">
                <a:solidFill>
                  <a:prstClr val="black"/>
                </a:solidFill>
                <a:latin typeface="Times New Roman" panose="02020603050405020304" pitchFamily="18" charset="0"/>
                <a:cs typeface="Times New Roman" panose="02020603050405020304" pitchFamily="18" charset="0"/>
              </a:rPr>
              <a:t>.</a:t>
            </a:r>
          </a:p>
          <a:p>
            <a:pPr marL="228600" lvl="0" indent="-228600" algn="just">
              <a:lnSpc>
                <a:spcPct val="90000"/>
              </a:lnSpc>
              <a:spcBef>
                <a:spcPts val="1000"/>
              </a:spcBef>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 </a:t>
            </a:r>
            <a:r>
              <a:rPr lang="en-US" sz="3200" dirty="0">
                <a:solidFill>
                  <a:prstClr val="black"/>
                </a:solidFill>
                <a:latin typeface="Times New Roman" panose="02020603050405020304" pitchFamily="18" charset="0"/>
                <a:cs typeface="Times New Roman" panose="02020603050405020304" pitchFamily="18" charset="0"/>
              </a:rPr>
              <a:t>In the absence of comprehensive guidelines, there are several institutions, both private and governmental, that have assumed a limited role in dealing with the conduct of MNCs</a:t>
            </a:r>
          </a:p>
        </p:txBody>
      </p:sp>
    </p:spTree>
    <p:extLst>
      <p:ext uri="{BB962C8B-B14F-4D97-AF65-F5344CB8AC3E}">
        <p14:creationId xmlns:p14="http://schemas.microsoft.com/office/powerpoint/2010/main" val="11480619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403699"/>
            <a:ext cx="11678037" cy="51826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662064" y="1548136"/>
            <a:ext cx="10687050" cy="4564070"/>
          </a:xfrm>
          <a:prstGeom prst="rect">
            <a:avLst/>
          </a:prstGeom>
        </p:spPr>
        <p:txBody>
          <a:bodyPr wrap="square">
            <a:spAutoFit/>
          </a:bodyPr>
          <a:lstStyle/>
          <a:p>
            <a:pPr marL="228600" lvl="0" indent="-228600" algn="just">
              <a:lnSpc>
                <a:spcPct val="150000"/>
              </a:lnSpc>
              <a:spcBef>
                <a:spcPts val="1000"/>
              </a:spcBef>
              <a:buFont typeface="Arial" panose="020B0604020202020204" pitchFamily="34" charset="0"/>
              <a:buChar char="•"/>
            </a:pPr>
            <a:r>
              <a:rPr lang="en-US" sz="3200" dirty="0">
                <a:solidFill>
                  <a:prstClr val="black"/>
                </a:solidFill>
                <a:latin typeface="Times New Roman" panose="02020603050405020304" pitchFamily="18" charset="0"/>
                <a:cs typeface="Times New Roman" panose="02020603050405020304" pitchFamily="18" charset="0"/>
              </a:rPr>
              <a:t>Among the institutions that have assumed leadership in promoting ethical conduct and establishing codes and guidelines are the International Chamber of Commerce (ICC), </a:t>
            </a:r>
            <a:endParaRPr lang="en-US" sz="32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150000"/>
              </a:lnSpc>
              <a:spcBef>
                <a:spcPts val="1000"/>
              </a:spcBef>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the </a:t>
            </a:r>
            <a:r>
              <a:rPr lang="en-US" sz="3200" dirty="0">
                <a:solidFill>
                  <a:prstClr val="black"/>
                </a:solidFill>
                <a:latin typeface="Times New Roman" panose="02020603050405020304" pitchFamily="18" charset="0"/>
                <a:cs typeface="Times New Roman" panose="02020603050405020304" pitchFamily="18" charset="0"/>
              </a:rPr>
              <a:t>Organization for Economic Cooperation and Development (OECD), the International Labor Organization (ILO), and the UN Commission on Transnational Corporations</a:t>
            </a:r>
          </a:p>
        </p:txBody>
      </p:sp>
    </p:spTree>
    <p:extLst>
      <p:ext uri="{BB962C8B-B14F-4D97-AF65-F5344CB8AC3E}">
        <p14:creationId xmlns:p14="http://schemas.microsoft.com/office/powerpoint/2010/main" val="10744865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5"/>
            <a:ext cx="11678037"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98434" y="1752689"/>
            <a:ext cx="11302140" cy="3894399"/>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dirty="0">
                <a:solidFill>
                  <a:prstClr val="black"/>
                </a:solidFill>
                <a:latin typeface="Times New Roman" panose="02020603050405020304" pitchFamily="18" charset="0"/>
                <a:cs typeface="Times New Roman" panose="02020603050405020304" pitchFamily="18" charset="0"/>
              </a:rPr>
              <a:t>The major areas that these codes cover are the relationship between national governments, the public, and the MNCs, environmental protection, consumer protection, employment practices, and human rights. </a:t>
            </a:r>
            <a:endParaRPr lang="en-US" sz="32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endParaRPr lang="en-US" sz="32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MNCs </a:t>
            </a:r>
            <a:r>
              <a:rPr lang="en-US" sz="3200" dirty="0">
                <a:solidFill>
                  <a:prstClr val="black"/>
                </a:solidFill>
                <a:latin typeface="Times New Roman" panose="02020603050405020304" pitchFamily="18" charset="0"/>
                <a:cs typeface="Times New Roman" panose="02020603050405020304" pitchFamily="18" charset="0"/>
              </a:rPr>
              <a:t>are morally bound to recognize these codes and consider them in their international activities. The incentive to do so is both moral and economic</a:t>
            </a:r>
          </a:p>
        </p:txBody>
      </p:sp>
    </p:spTree>
    <p:extLst>
      <p:ext uri="{BB962C8B-B14F-4D97-AF65-F5344CB8AC3E}">
        <p14:creationId xmlns:p14="http://schemas.microsoft.com/office/powerpoint/2010/main" val="27398036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5"/>
            <a:ext cx="11678037"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Rectangle 10"/>
          <p:cNvSpPr/>
          <p:nvPr/>
        </p:nvSpPr>
        <p:spPr>
          <a:xfrm>
            <a:off x="941044" y="2103962"/>
            <a:ext cx="10549915" cy="3539430"/>
          </a:xfrm>
          <a:prstGeom prst="rect">
            <a:avLst/>
          </a:prstGeom>
        </p:spPr>
        <p:txBody>
          <a:bodyPr wrap="square">
            <a:spAutoFit/>
          </a:bodyPr>
          <a:lstStyle/>
          <a:p>
            <a:pPr marL="457200" indent="-457200" algn="just">
              <a:buFont typeface="Arial" panose="020B0604020202020204" pitchFamily="34" charset="0"/>
              <a:buChar char="•"/>
            </a:pPr>
            <a:r>
              <a:rPr lang="en-US" sz="2800" dirty="0">
                <a:solidFill>
                  <a:prstClr val="black"/>
                </a:solidFill>
                <a:latin typeface="Times New Roman" panose="02020603050405020304" pitchFamily="18" charset="0"/>
                <a:cs typeface="Times New Roman" panose="02020603050405020304" pitchFamily="18" charset="0"/>
              </a:rPr>
              <a:t>With the rising volume of international trade and increased interdependencies among nations, corruption and bribery are but two of the many sociotechnical issues that international managers have to deal with. </a:t>
            </a:r>
            <a:endParaRPr lang="en-US" sz="2800" dirty="0" smtClean="0">
              <a:solidFill>
                <a:prstClr val="black"/>
              </a:solidFill>
              <a:latin typeface="Times New Roman" panose="02020603050405020304" pitchFamily="18" charset="0"/>
              <a:cs typeface="Times New Roman" panose="02020603050405020304" pitchFamily="18" charset="0"/>
            </a:endParaRPr>
          </a:p>
          <a:p>
            <a:pPr algn="just"/>
            <a:endParaRPr lang="en-US" sz="2800" dirty="0">
              <a:solidFill>
                <a:prstClr val="black"/>
              </a:solidFill>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Additionally</a:t>
            </a:r>
            <a:r>
              <a:rPr lang="en-US" sz="2800" dirty="0">
                <a:solidFill>
                  <a:prstClr val="black"/>
                </a:solidFill>
                <a:latin typeface="Times New Roman" panose="02020603050405020304" pitchFamily="18" charset="0"/>
                <a:cs typeface="Times New Roman" panose="02020603050405020304" pitchFamily="18" charset="0"/>
              </a:rPr>
              <a:t>, international managers are faced with many ecological problems stemming from worldwide  industrial activities that threaten life on Earth.</a:t>
            </a:r>
            <a:endParaRPr lang="en-US" sz="2800" dirty="0"/>
          </a:p>
        </p:txBody>
      </p:sp>
      <p:sp>
        <p:nvSpPr>
          <p:cNvPr id="9" name="Rectangle 8"/>
          <p:cNvSpPr/>
          <p:nvPr/>
        </p:nvSpPr>
        <p:spPr>
          <a:xfrm>
            <a:off x="1800054" y="369584"/>
            <a:ext cx="8273787" cy="138499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a:spAutoFit/>
          </a:bodyPr>
          <a:lstStyle/>
          <a:p>
            <a:r>
              <a:rPr lang="en-US" sz="2800" b="1" dirty="0">
                <a:solidFill>
                  <a:prstClr val="black"/>
                </a:solidFill>
                <a:latin typeface="Times New Roman" panose="02020603050405020304" pitchFamily="18" charset="0"/>
                <a:ea typeface="+mj-ea"/>
                <a:cs typeface="Times New Roman" panose="02020603050405020304" pitchFamily="18" charset="0"/>
              </a:rPr>
              <a:t>Major social </a:t>
            </a:r>
            <a:r>
              <a:rPr lang="en-US" sz="2800" b="1" dirty="0" smtClean="0">
                <a:solidFill>
                  <a:prstClr val="black"/>
                </a:solidFill>
                <a:latin typeface="Times New Roman" panose="02020603050405020304" pitchFamily="18" charset="0"/>
                <a:ea typeface="+mj-ea"/>
                <a:cs typeface="Times New Roman" panose="02020603050405020304" pitchFamily="18" charset="0"/>
              </a:rPr>
              <a:t>Ecological issues </a:t>
            </a:r>
            <a:r>
              <a:rPr lang="en-US" sz="2800" b="1" dirty="0">
                <a:solidFill>
                  <a:prstClr val="black"/>
                </a:solidFill>
                <a:latin typeface="Times New Roman" panose="02020603050405020304" pitchFamily="18" charset="0"/>
                <a:ea typeface="+mj-ea"/>
                <a:cs typeface="Times New Roman" panose="02020603050405020304" pitchFamily="18" charset="0"/>
              </a:rPr>
              <a:t>arising from the operations of MNCs</a:t>
            </a:r>
            <a:br>
              <a:rPr lang="en-US" sz="2800" b="1" dirty="0">
                <a:solidFill>
                  <a:prstClr val="black"/>
                </a:solidFill>
                <a:latin typeface="Times New Roman" panose="02020603050405020304" pitchFamily="18" charset="0"/>
                <a:ea typeface="+mj-ea"/>
                <a:cs typeface="Times New Roman" panose="02020603050405020304" pitchFamily="18" charset="0"/>
              </a:rPr>
            </a:b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748709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466158"/>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676434" y="1738594"/>
            <a:ext cx="11342645" cy="4092402"/>
          </a:xfrm>
          <a:prstGeom prst="rect">
            <a:avLst/>
          </a:prstGeom>
        </p:spPr>
        <p:txBody>
          <a:bodyPr wrap="square">
            <a:spAutoFit/>
          </a:bodyPr>
          <a:lstStyle/>
          <a:p>
            <a:pPr marL="228600" lvl="0" indent="-228600">
              <a:lnSpc>
                <a:spcPct val="90000"/>
              </a:lnSpc>
              <a:spcBef>
                <a:spcPts val="1000"/>
              </a:spcBef>
              <a:buFont typeface="Arial" panose="020B0604020202020204" pitchFamily="34" charset="0"/>
              <a:buChar char="•"/>
            </a:pPr>
            <a:r>
              <a:rPr lang="en-US" sz="2800" b="1" dirty="0">
                <a:solidFill>
                  <a:prstClr val="black"/>
                </a:solidFill>
                <a:latin typeface="Times New Roman" panose="02020603050405020304" pitchFamily="18" charset="0"/>
                <a:cs typeface="Times New Roman" panose="02020603050405020304" pitchFamily="18" charset="0"/>
              </a:rPr>
              <a:t>Ecological impact of industrial operations </a:t>
            </a:r>
          </a:p>
          <a:p>
            <a:pPr marL="228600" lvl="0" indent="-228600">
              <a:lnSpc>
                <a:spcPct val="90000"/>
              </a:lnSpc>
              <a:spcBef>
                <a:spcPts val="1000"/>
              </a:spcBef>
              <a:buFont typeface="Arial" panose="020B0604020202020204" pitchFamily="34" charset="0"/>
              <a:buChar char="•"/>
            </a:pPr>
            <a:r>
              <a:rPr lang="en-US" sz="2800" dirty="0">
                <a:solidFill>
                  <a:prstClr val="black"/>
                </a:solidFill>
                <a:latin typeface="Times New Roman" panose="02020603050405020304" pitchFamily="18" charset="0"/>
                <a:cs typeface="Times New Roman" panose="02020603050405020304" pitchFamily="18" charset="0"/>
              </a:rPr>
              <a:t>Deforestation </a:t>
            </a:r>
          </a:p>
          <a:p>
            <a:pPr marL="228600" lvl="0" indent="-228600">
              <a:lnSpc>
                <a:spcPct val="90000"/>
              </a:lnSpc>
              <a:spcBef>
                <a:spcPts val="1000"/>
              </a:spcBef>
              <a:buFont typeface="Arial" panose="020B0604020202020204" pitchFamily="34" charset="0"/>
              <a:buChar char="•"/>
            </a:pPr>
            <a:r>
              <a:rPr lang="en-US" sz="2800" dirty="0">
                <a:solidFill>
                  <a:prstClr val="black"/>
                </a:solidFill>
                <a:latin typeface="Times New Roman" panose="02020603050405020304" pitchFamily="18" charset="0"/>
                <a:cs typeface="Times New Roman" panose="02020603050405020304" pitchFamily="18" charset="0"/>
              </a:rPr>
              <a:t>Desertification </a:t>
            </a:r>
          </a:p>
          <a:p>
            <a:pPr marL="228600" lvl="0" indent="-228600">
              <a:lnSpc>
                <a:spcPct val="90000"/>
              </a:lnSpc>
              <a:spcBef>
                <a:spcPts val="1000"/>
              </a:spcBef>
              <a:buFont typeface="Arial" panose="020B0604020202020204" pitchFamily="34" charset="0"/>
              <a:buChar char="•"/>
            </a:pPr>
            <a:r>
              <a:rPr lang="en-US" sz="2800" dirty="0">
                <a:solidFill>
                  <a:prstClr val="black"/>
                </a:solidFill>
                <a:latin typeface="Times New Roman" panose="02020603050405020304" pitchFamily="18" charset="0"/>
                <a:cs typeface="Times New Roman" panose="02020603050405020304" pitchFamily="18" charset="0"/>
              </a:rPr>
              <a:t>Pollution Poverty resulting from environmental degradation </a:t>
            </a:r>
          </a:p>
          <a:p>
            <a:pPr marL="228600" lvl="0" indent="-228600">
              <a:lnSpc>
                <a:spcPct val="90000"/>
              </a:lnSpc>
              <a:spcBef>
                <a:spcPts val="1000"/>
              </a:spcBef>
              <a:buFont typeface="Arial" panose="020B0604020202020204" pitchFamily="34" charset="0"/>
              <a:buChar char="•"/>
            </a:pPr>
            <a:r>
              <a:rPr lang="en-US" sz="2800" b="1" dirty="0">
                <a:solidFill>
                  <a:prstClr val="black"/>
                </a:solidFill>
                <a:latin typeface="Times New Roman" panose="02020603050405020304" pitchFamily="18" charset="0"/>
                <a:cs typeface="Times New Roman" panose="02020603050405020304" pitchFamily="18" charset="0"/>
              </a:rPr>
              <a:t>The use of global commons </a:t>
            </a:r>
          </a:p>
          <a:p>
            <a:pPr marL="228600" lvl="0" indent="-228600">
              <a:lnSpc>
                <a:spcPct val="90000"/>
              </a:lnSpc>
              <a:spcBef>
                <a:spcPts val="1000"/>
              </a:spcBef>
              <a:buFont typeface="Arial" panose="020B0604020202020204" pitchFamily="34" charset="0"/>
              <a:buChar char="•"/>
            </a:pPr>
            <a:r>
              <a:rPr lang="en-US" sz="2800" dirty="0">
                <a:solidFill>
                  <a:prstClr val="black"/>
                </a:solidFill>
                <a:latin typeface="Times New Roman" panose="02020603050405020304" pitchFamily="18" charset="0"/>
                <a:cs typeface="Times New Roman" panose="02020603050405020304" pitchFamily="18" charset="0"/>
              </a:rPr>
              <a:t>The oceans </a:t>
            </a:r>
          </a:p>
          <a:p>
            <a:pPr marL="228600" lvl="0" indent="-228600">
              <a:lnSpc>
                <a:spcPct val="90000"/>
              </a:lnSpc>
              <a:spcBef>
                <a:spcPts val="1000"/>
              </a:spcBef>
              <a:buFont typeface="Arial" panose="020B0604020202020204" pitchFamily="34" charset="0"/>
              <a:buChar char="•"/>
            </a:pPr>
            <a:r>
              <a:rPr lang="en-US" sz="2800" dirty="0">
                <a:solidFill>
                  <a:prstClr val="black"/>
                </a:solidFill>
                <a:latin typeface="Times New Roman" panose="02020603050405020304" pitchFamily="18" charset="0"/>
                <a:cs typeface="Times New Roman" panose="02020603050405020304" pitchFamily="18" charset="0"/>
              </a:rPr>
              <a:t>Outer space </a:t>
            </a:r>
          </a:p>
          <a:p>
            <a:pPr marL="228600" lvl="0" indent="-228600">
              <a:lnSpc>
                <a:spcPct val="90000"/>
              </a:lnSpc>
              <a:spcBef>
                <a:spcPts val="1000"/>
              </a:spcBef>
              <a:buFont typeface="Arial" panose="020B0604020202020204" pitchFamily="34" charset="0"/>
              <a:buChar char="•"/>
            </a:pPr>
            <a:r>
              <a:rPr lang="en-US" sz="2800" dirty="0">
                <a:solidFill>
                  <a:prstClr val="black"/>
                </a:solidFill>
                <a:latin typeface="Times New Roman" panose="02020603050405020304" pitchFamily="18" charset="0"/>
                <a:cs typeface="Times New Roman" panose="02020603050405020304" pitchFamily="18" charset="0"/>
              </a:rPr>
              <a:t>Antarctica </a:t>
            </a:r>
          </a:p>
        </p:txBody>
      </p:sp>
    </p:spTree>
    <p:extLst>
      <p:ext uri="{BB962C8B-B14F-4D97-AF65-F5344CB8AC3E}">
        <p14:creationId xmlns:p14="http://schemas.microsoft.com/office/powerpoint/2010/main" val="7245796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251694"/>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11"/>
          <p:cNvSpPr/>
          <p:nvPr/>
        </p:nvSpPr>
        <p:spPr>
          <a:xfrm>
            <a:off x="633216" y="1612723"/>
            <a:ext cx="11093687" cy="4612545"/>
          </a:xfrm>
          <a:prstGeom prst="rect">
            <a:avLst/>
          </a:prstGeom>
        </p:spPr>
        <p:txBody>
          <a:bodyPr wrap="square">
            <a:spAutoFit/>
          </a:bodyPr>
          <a:lstStyle/>
          <a:p>
            <a:pPr marL="228600" lvl="0" indent="-228600" algn="just">
              <a:lnSpc>
                <a:spcPct val="15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All </a:t>
            </a:r>
            <a:r>
              <a:rPr lang="en-US" sz="2800" dirty="0">
                <a:solidFill>
                  <a:prstClr val="black"/>
                </a:solidFill>
                <a:latin typeface="Times New Roman" panose="02020603050405020304" pitchFamily="18" charset="0"/>
                <a:cs typeface="Times New Roman" panose="02020603050405020304" pitchFamily="18" charset="0"/>
              </a:rPr>
              <a:t>modern industries affect the environment to some degree</a:t>
            </a:r>
            <a:r>
              <a:rPr lang="en-US" sz="2800" dirty="0" smtClean="0">
                <a:solidFill>
                  <a:prstClr val="black"/>
                </a:solidFill>
                <a:latin typeface="Times New Roman" panose="02020603050405020304" pitchFamily="18" charset="0"/>
                <a:cs typeface="Times New Roman" panose="02020603050405020304" pitchFamily="18" charset="0"/>
              </a:rPr>
              <a:t>.</a:t>
            </a:r>
          </a:p>
          <a:p>
            <a:pPr marL="228600" lvl="0" indent="-2286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 </a:t>
            </a:r>
            <a:r>
              <a:rPr lang="en-US" sz="2800" dirty="0">
                <a:solidFill>
                  <a:prstClr val="black"/>
                </a:solidFill>
                <a:latin typeface="Times New Roman" panose="02020603050405020304" pitchFamily="18" charset="0"/>
                <a:cs typeface="Times New Roman" panose="02020603050405020304" pitchFamily="18" charset="0"/>
              </a:rPr>
              <a:t>For generations, industrialization has taken place without much concern for its environmental consequences</a:t>
            </a:r>
            <a:r>
              <a:rPr lang="en-US" sz="2800" dirty="0" smtClean="0">
                <a:solidFill>
                  <a:prstClr val="black"/>
                </a:solidFill>
                <a:latin typeface="Times New Roman" panose="02020603050405020304" pitchFamily="18" charset="0"/>
                <a:cs typeface="Times New Roman" panose="02020603050405020304" pitchFamily="18" charset="0"/>
              </a:rPr>
              <a:t>.</a:t>
            </a:r>
          </a:p>
          <a:p>
            <a:pPr marL="228600" lvl="0" indent="-2286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 </a:t>
            </a:r>
            <a:r>
              <a:rPr lang="en-US" sz="2800" dirty="0">
                <a:solidFill>
                  <a:prstClr val="black"/>
                </a:solidFill>
                <a:latin typeface="Times New Roman" panose="02020603050405020304" pitchFamily="18" charset="0"/>
                <a:cs typeface="Times New Roman" panose="02020603050405020304" pitchFamily="18" charset="0"/>
              </a:rPr>
              <a:t>The developed countries of today, the first group of nations to industrialize, either were not completely aware of the negative impact of industrialization on the environment </a:t>
            </a:r>
            <a:r>
              <a:rPr lang="en-US" sz="2800" dirty="0" smtClean="0">
                <a:solidFill>
                  <a:prstClr val="black"/>
                </a:solidFill>
                <a:latin typeface="Times New Roman" panose="02020603050405020304" pitchFamily="18" charset="0"/>
                <a:cs typeface="Times New Roman" panose="02020603050405020304" pitchFamily="18" charset="0"/>
              </a:rPr>
              <a:t>. </a:t>
            </a:r>
            <a:endParaRPr lang="en-US" sz="2800" dirty="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But </a:t>
            </a:r>
            <a:r>
              <a:rPr lang="en-US" sz="2800" dirty="0">
                <a:solidFill>
                  <a:prstClr val="black"/>
                </a:solidFill>
                <a:latin typeface="Times New Roman" panose="02020603050405020304" pitchFamily="18" charset="0"/>
                <a:cs typeface="Times New Roman" panose="02020603050405020304" pitchFamily="18" charset="0"/>
              </a:rPr>
              <a:t>after decades of industrialization and economic development, the resulting adverse environmental impact is very much evident</a:t>
            </a:r>
          </a:p>
          <a:p>
            <a:pPr marL="228600" lvl="0" indent="-228600" algn="just">
              <a:lnSpc>
                <a:spcPct val="150000"/>
              </a:lnSpc>
              <a:spcBef>
                <a:spcPts val="1000"/>
              </a:spcBef>
              <a:buFont typeface="Arial" panose="020B0604020202020204" pitchFamily="34" charset="0"/>
              <a:buChar char="•"/>
            </a:pPr>
            <a:endParaRPr lang="en-US" sz="2800" dirty="0" smtClean="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9753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83318"/>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85217" y="1573292"/>
            <a:ext cx="11092074" cy="3672800"/>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000" dirty="0">
                <a:solidFill>
                  <a:prstClr val="black"/>
                </a:solidFill>
                <a:latin typeface="Times New Roman" panose="02020603050405020304" pitchFamily="18" charset="0"/>
                <a:cs typeface="Times New Roman" panose="02020603050405020304" pitchFamily="18" charset="0"/>
              </a:rPr>
              <a:t>Human activities are radically disturbing the symbiotic relationship between the atmosphere, soil, water, plants, and animals</a:t>
            </a:r>
            <a:r>
              <a:rPr lang="en-US" sz="3000" dirty="0" smtClean="0">
                <a:solidFill>
                  <a:prstClr val="black"/>
                </a:solidFill>
                <a:latin typeface="Times New Roman" panose="02020603050405020304" pitchFamily="18" charset="0"/>
                <a:cs typeface="Times New Roman" panose="02020603050405020304" pitchFamily="18" charset="0"/>
              </a:rPr>
              <a:t>.</a:t>
            </a:r>
          </a:p>
          <a:p>
            <a:pPr marL="228600" lvl="0" indent="-228600" algn="just">
              <a:lnSpc>
                <a:spcPct val="90000"/>
              </a:lnSpc>
              <a:spcBef>
                <a:spcPts val="1000"/>
              </a:spcBef>
              <a:buFont typeface="Arial" panose="020B0604020202020204" pitchFamily="34" charset="0"/>
              <a:buChar char="•"/>
            </a:pPr>
            <a:r>
              <a:rPr lang="en-US" sz="3000" dirty="0" smtClean="0">
                <a:solidFill>
                  <a:prstClr val="black"/>
                </a:solidFill>
                <a:latin typeface="Times New Roman" panose="02020603050405020304" pitchFamily="18" charset="0"/>
                <a:cs typeface="Times New Roman" panose="02020603050405020304" pitchFamily="18" charset="0"/>
              </a:rPr>
              <a:t> </a:t>
            </a:r>
            <a:r>
              <a:rPr lang="en-US" sz="3000" dirty="0">
                <a:solidFill>
                  <a:prstClr val="black"/>
                </a:solidFill>
                <a:latin typeface="Times New Roman" panose="02020603050405020304" pitchFamily="18" charset="0"/>
                <a:cs typeface="Times New Roman" panose="02020603050405020304" pitchFamily="18" charset="0"/>
              </a:rPr>
              <a:t>Desertification, deforestation, pollution, and the poverty associated with environmental degradation are posing life-threatening problems to developing countries. </a:t>
            </a:r>
            <a:endParaRPr lang="en-US" sz="30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3000" dirty="0" smtClean="0">
                <a:solidFill>
                  <a:prstClr val="black"/>
                </a:solidFill>
                <a:latin typeface="Times New Roman" panose="02020603050405020304" pitchFamily="18" charset="0"/>
                <a:cs typeface="Times New Roman" panose="02020603050405020304" pitchFamily="18" charset="0"/>
              </a:rPr>
              <a:t>The </a:t>
            </a:r>
            <a:r>
              <a:rPr lang="en-US" sz="3000" dirty="0">
                <a:solidFill>
                  <a:prstClr val="black"/>
                </a:solidFill>
                <a:latin typeface="Times New Roman" panose="02020603050405020304" pitchFamily="18" charset="0"/>
                <a:cs typeface="Times New Roman" panose="02020603050405020304" pitchFamily="18" charset="0"/>
              </a:rPr>
              <a:t>disappearance of rainforests in the tropics, the loss of plant and animal species, and changes in rainfall patterns are disasters for the entire human race and for life on Earth. </a:t>
            </a:r>
          </a:p>
        </p:txBody>
      </p:sp>
    </p:spTree>
    <p:extLst>
      <p:ext uri="{BB962C8B-B14F-4D97-AF65-F5344CB8AC3E}">
        <p14:creationId xmlns:p14="http://schemas.microsoft.com/office/powerpoint/2010/main" val="40445210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428146"/>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Rectangle 10"/>
          <p:cNvSpPr/>
          <p:nvPr/>
        </p:nvSpPr>
        <p:spPr>
          <a:xfrm>
            <a:off x="498434" y="1714997"/>
            <a:ext cx="10992060" cy="3894399"/>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dirty="0">
                <a:solidFill>
                  <a:prstClr val="black"/>
                </a:solidFill>
                <a:latin typeface="Times New Roman" panose="02020603050405020304" pitchFamily="18" charset="0"/>
                <a:cs typeface="Times New Roman" panose="02020603050405020304" pitchFamily="18" charset="0"/>
              </a:rPr>
              <a:t>Increase in toxic chemicals, toxic wastes, and acidification is creating life-threatening challenges to industrial nations</a:t>
            </a:r>
            <a:r>
              <a:rPr lang="en-US" sz="3200" dirty="0" smtClean="0">
                <a:solidFill>
                  <a:prstClr val="black"/>
                </a:solidFill>
                <a:latin typeface="Times New Roman" panose="02020603050405020304" pitchFamily="18" charset="0"/>
                <a:cs typeface="Times New Roman" panose="02020603050405020304" pitchFamily="18" charset="0"/>
              </a:rPr>
              <a:t>.</a:t>
            </a:r>
          </a:p>
          <a:p>
            <a:pPr marL="228600" lvl="0" indent="-228600" algn="just">
              <a:lnSpc>
                <a:spcPct val="90000"/>
              </a:lnSpc>
              <a:spcBef>
                <a:spcPts val="1000"/>
              </a:spcBef>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 </a:t>
            </a:r>
            <a:r>
              <a:rPr lang="en-US" sz="3200" dirty="0">
                <a:solidFill>
                  <a:prstClr val="black"/>
                </a:solidFill>
                <a:latin typeface="Times New Roman" panose="02020603050405020304" pitchFamily="18" charset="0"/>
                <a:cs typeface="Times New Roman" panose="02020603050405020304" pitchFamily="18" charset="0"/>
              </a:rPr>
              <a:t>Regardless of the level of economic development and geographical location, all nations suffer from the release of carbon dioxide and other gases into the atmosphere due to industrialization. </a:t>
            </a:r>
            <a:endParaRPr lang="en-US" sz="32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These </a:t>
            </a:r>
            <a:r>
              <a:rPr lang="en-US" sz="3200" dirty="0">
                <a:solidFill>
                  <a:prstClr val="black"/>
                </a:solidFill>
                <a:latin typeface="Times New Roman" panose="02020603050405020304" pitchFamily="18" charset="0"/>
                <a:cs typeface="Times New Roman" panose="02020603050405020304" pitchFamily="18" charset="0"/>
              </a:rPr>
              <a:t>fumes react with the ozone layer and may produce irreversible damage to the ecosystem</a:t>
            </a:r>
          </a:p>
        </p:txBody>
      </p:sp>
    </p:spTree>
    <p:extLst>
      <p:ext uri="{BB962C8B-B14F-4D97-AF65-F5344CB8AC3E}">
        <p14:creationId xmlns:p14="http://schemas.microsoft.com/office/powerpoint/2010/main" val="20424680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617469" y="2227897"/>
            <a:ext cx="11125181" cy="3322961"/>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dirty="0">
                <a:solidFill>
                  <a:prstClr val="black"/>
                </a:solidFill>
                <a:latin typeface="Times New Roman" panose="02020603050405020304" pitchFamily="18" charset="0"/>
                <a:cs typeface="Times New Roman" panose="02020603050405020304" pitchFamily="18" charset="0"/>
              </a:rPr>
              <a:t>The global commons most in contention are the oceans, outer space, and Antarctica. At present, the ability to exploit these resources is limited to the MNCs from developed countries</a:t>
            </a:r>
            <a:r>
              <a:rPr lang="en-US" sz="3200" dirty="0" smtClean="0">
                <a:solidFill>
                  <a:prstClr val="black"/>
                </a:solidFill>
                <a:latin typeface="Times New Roman" panose="02020603050405020304" pitchFamily="18" charset="0"/>
                <a:cs typeface="Times New Roman" panose="02020603050405020304" pitchFamily="18" charset="0"/>
              </a:rPr>
              <a:t>.</a:t>
            </a:r>
          </a:p>
          <a:p>
            <a:pPr marL="228600" lvl="0" indent="-228600" algn="just">
              <a:lnSpc>
                <a:spcPct val="90000"/>
              </a:lnSpc>
              <a:spcBef>
                <a:spcPts val="1000"/>
              </a:spcBef>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 </a:t>
            </a:r>
            <a:r>
              <a:rPr lang="en-US" sz="3200" dirty="0">
                <a:solidFill>
                  <a:prstClr val="black"/>
                </a:solidFill>
                <a:latin typeface="Times New Roman" panose="02020603050405020304" pitchFamily="18" charset="0"/>
                <a:cs typeface="Times New Roman" panose="02020603050405020304" pitchFamily="18" charset="0"/>
              </a:rPr>
              <a:t>As more nations industrialize and develop technological capabilities, the rate of exploitation will increase. The consequences of unrestricted exploitation of these resources can be disastrous</a:t>
            </a:r>
          </a:p>
        </p:txBody>
      </p:sp>
    </p:spTree>
    <p:extLst>
      <p:ext uri="{BB962C8B-B14F-4D97-AF65-F5344CB8AC3E}">
        <p14:creationId xmlns:p14="http://schemas.microsoft.com/office/powerpoint/2010/main" val="42831811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2788" y="1421330"/>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523664" y="1633537"/>
            <a:ext cx="11058525" cy="3839000"/>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2800" dirty="0">
                <a:solidFill>
                  <a:prstClr val="black"/>
                </a:solidFill>
                <a:latin typeface="Times New Roman" panose="02020603050405020304" pitchFamily="18" charset="0"/>
                <a:cs typeface="Times New Roman" panose="02020603050405020304" pitchFamily="18" charset="0"/>
              </a:rPr>
              <a:t>The Use of Global Commons Developing countries have long complained about their relationship with developed countries. They assert that the relationship is more favorable to developed countries. </a:t>
            </a:r>
            <a:endParaRPr lang="en-US" sz="28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They </a:t>
            </a:r>
            <a:r>
              <a:rPr lang="en-US" sz="2800" dirty="0">
                <a:solidFill>
                  <a:prstClr val="black"/>
                </a:solidFill>
                <a:latin typeface="Times New Roman" panose="02020603050405020304" pitchFamily="18" charset="0"/>
                <a:cs typeface="Times New Roman" panose="02020603050405020304" pitchFamily="18" charset="0"/>
              </a:rPr>
              <a:t>feel that rich nations are taking advantage of their lack of technological sophistication. </a:t>
            </a:r>
            <a:endParaRPr lang="en-US" sz="28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Developing </a:t>
            </a:r>
            <a:r>
              <a:rPr lang="en-US" sz="2800" dirty="0">
                <a:solidFill>
                  <a:prstClr val="black"/>
                </a:solidFill>
                <a:latin typeface="Times New Roman" panose="02020603050405020304" pitchFamily="18" charset="0"/>
                <a:cs typeface="Times New Roman" panose="02020603050405020304" pitchFamily="18" charset="0"/>
              </a:rPr>
              <a:t>countries claim that not only are their natural resources being exploited to the benefit of industrialized countries, but also the “global commons” are exploited disproportionately by the MNCs from rich nations. </a:t>
            </a:r>
          </a:p>
        </p:txBody>
      </p:sp>
    </p:spTree>
    <p:extLst>
      <p:ext uri="{BB962C8B-B14F-4D97-AF65-F5344CB8AC3E}">
        <p14:creationId xmlns:p14="http://schemas.microsoft.com/office/powerpoint/2010/main" val="1835877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45306"/>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85217" y="54738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635267" y="1863335"/>
            <a:ext cx="11245558" cy="3839000"/>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2800" dirty="0">
                <a:solidFill>
                  <a:prstClr val="black"/>
                </a:solidFill>
                <a:latin typeface="Times New Roman" panose="02020603050405020304" pitchFamily="18" charset="0"/>
                <a:cs typeface="Times New Roman" panose="02020603050405020304" pitchFamily="18" charset="0"/>
              </a:rPr>
              <a:t>The Oceans In the Earth’s wheel of life, the oceans provide the balance … they play a critical role in maintaining its life-support systems, in moderating its climate, and in sustaining animals and </a:t>
            </a:r>
            <a:r>
              <a:rPr lang="en-US" sz="2800" dirty="0" smtClean="0">
                <a:solidFill>
                  <a:prstClr val="black"/>
                </a:solidFill>
                <a:latin typeface="Times New Roman" panose="02020603050405020304" pitchFamily="18" charset="0"/>
                <a:cs typeface="Times New Roman" panose="02020603050405020304" pitchFamily="18" charset="0"/>
              </a:rPr>
              <a:t>plant.</a:t>
            </a:r>
          </a:p>
          <a:p>
            <a:pPr marL="228600" lvl="0" indent="-2286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The </a:t>
            </a:r>
            <a:r>
              <a:rPr lang="en-US" sz="2800" dirty="0">
                <a:solidFill>
                  <a:prstClr val="black"/>
                </a:solidFill>
                <a:latin typeface="Times New Roman" panose="02020603050405020304" pitchFamily="18" charset="0"/>
                <a:cs typeface="Times New Roman" panose="02020603050405020304" pitchFamily="18" charset="0"/>
              </a:rPr>
              <a:t>oceans also provide the ultimate sink for the by-products of human activities. Huge closed septic tanks, they receive wastes from cities, farms, and industries. </a:t>
            </a:r>
            <a:endParaRPr lang="en-US" sz="28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Without </a:t>
            </a:r>
            <a:r>
              <a:rPr lang="en-US" sz="2800" dirty="0">
                <a:solidFill>
                  <a:prstClr val="black"/>
                </a:solidFill>
                <a:latin typeface="Times New Roman" panose="02020603050405020304" pitchFamily="18" charset="0"/>
                <a:cs typeface="Times New Roman" panose="02020603050405020304" pitchFamily="18" charset="0"/>
              </a:rPr>
              <a:t>an international ecosystem approach to protecting the oceans from excessive exploitation, contamination and abuse may endanger life as we know it on Earth</a:t>
            </a:r>
          </a:p>
        </p:txBody>
      </p:sp>
    </p:spTree>
    <p:extLst>
      <p:ext uri="{BB962C8B-B14F-4D97-AF65-F5344CB8AC3E}">
        <p14:creationId xmlns:p14="http://schemas.microsoft.com/office/powerpoint/2010/main" val="36752687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76860" y="1898428"/>
            <a:ext cx="11406399" cy="4337598"/>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dirty="0">
                <a:solidFill>
                  <a:prstClr val="black"/>
                </a:solidFill>
                <a:latin typeface="Times New Roman" panose="02020603050405020304" pitchFamily="18" charset="0"/>
                <a:cs typeface="Times New Roman" panose="02020603050405020304" pitchFamily="18" charset="0"/>
              </a:rPr>
              <a:t>Outer Space. Telecommunication and the use of space are other areas of contention between the rich and poor countries</a:t>
            </a:r>
            <a:r>
              <a:rPr lang="en-US" sz="3200" dirty="0" smtClean="0">
                <a:solidFill>
                  <a:prstClr val="black"/>
                </a:solidFill>
                <a:latin typeface="Times New Roman" panose="02020603050405020304" pitchFamily="18" charset="0"/>
                <a:cs typeface="Times New Roman" panose="02020603050405020304" pitchFamily="18" charset="0"/>
              </a:rPr>
              <a:t>.</a:t>
            </a:r>
          </a:p>
          <a:p>
            <a:pPr marL="228600" lvl="0" indent="-228600" algn="just">
              <a:lnSpc>
                <a:spcPct val="90000"/>
              </a:lnSpc>
              <a:spcBef>
                <a:spcPts val="1000"/>
              </a:spcBef>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 </a:t>
            </a:r>
            <a:r>
              <a:rPr lang="en-US" sz="3200" dirty="0">
                <a:solidFill>
                  <a:prstClr val="black"/>
                </a:solidFill>
                <a:latin typeface="Times New Roman" panose="02020603050405020304" pitchFamily="18" charset="0"/>
                <a:cs typeface="Times New Roman" panose="02020603050405020304" pitchFamily="18" charset="0"/>
              </a:rPr>
              <a:t>As new technologies are developed, international management will have to deal with additional difficulties. Radio frequencies and space are becoming crowded. Every day, a new satellite is launched into space to orbit the Earth. </a:t>
            </a:r>
            <a:endParaRPr lang="en-US" sz="32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These </a:t>
            </a:r>
            <a:r>
              <a:rPr lang="en-US" sz="3200" dirty="0">
                <a:solidFill>
                  <a:prstClr val="black"/>
                </a:solidFill>
                <a:latin typeface="Times New Roman" panose="02020603050405020304" pitchFamily="18" charset="0"/>
                <a:cs typeface="Times New Roman" panose="02020603050405020304" pitchFamily="18" charset="0"/>
              </a:rPr>
              <a:t>satellites are used for various purposes, from weather forecasting to crop estimation to telecommunication. In particular, the geostationary </a:t>
            </a:r>
          </a:p>
        </p:txBody>
      </p:sp>
    </p:spTree>
    <p:extLst>
      <p:ext uri="{BB962C8B-B14F-4D97-AF65-F5344CB8AC3E}">
        <p14:creationId xmlns:p14="http://schemas.microsoft.com/office/powerpoint/2010/main" val="3294431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712269" y="2104875"/>
            <a:ext cx="10454386" cy="4095480"/>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The </a:t>
            </a:r>
            <a:r>
              <a:rPr lang="en-US" sz="2800" dirty="0">
                <a:solidFill>
                  <a:prstClr val="black"/>
                </a:solidFill>
                <a:latin typeface="Times New Roman" panose="02020603050405020304" pitchFamily="18" charset="0"/>
                <a:cs typeface="Times New Roman" panose="02020603050405020304" pitchFamily="18" charset="0"/>
              </a:rPr>
              <a:t>premise of expanding international trade is that all participants will benefit from it. </a:t>
            </a:r>
            <a:endParaRPr lang="en-US" sz="28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To </a:t>
            </a:r>
            <a:r>
              <a:rPr lang="en-US" sz="2800" dirty="0">
                <a:solidFill>
                  <a:prstClr val="black"/>
                </a:solidFill>
                <a:latin typeface="Times New Roman" panose="02020603050405020304" pitchFamily="18" charset="0"/>
                <a:cs typeface="Times New Roman" panose="02020603050405020304" pitchFamily="18" charset="0"/>
              </a:rPr>
              <a:t>increase international trade, we have to remove the barriers to free trade. </a:t>
            </a:r>
            <a:endParaRPr lang="en-US" sz="28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To </a:t>
            </a:r>
            <a:r>
              <a:rPr lang="en-US" sz="2800" dirty="0">
                <a:solidFill>
                  <a:prstClr val="black"/>
                </a:solidFill>
                <a:latin typeface="Times New Roman" panose="02020603050405020304" pitchFamily="18" charset="0"/>
                <a:cs typeface="Times New Roman" panose="02020603050405020304" pitchFamily="18" charset="0"/>
              </a:rPr>
              <a:t>begin to do this, bilateral and multilateral trade agreements have been established. </a:t>
            </a:r>
            <a:endParaRPr lang="en-US" sz="28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2800" dirty="0" smtClean="0">
                <a:solidFill>
                  <a:prstClr val="black"/>
                </a:solidFill>
                <a:latin typeface="Times New Roman" panose="02020603050405020304" pitchFamily="18" charset="0"/>
                <a:cs typeface="Times New Roman" panose="02020603050405020304" pitchFamily="18" charset="0"/>
              </a:rPr>
              <a:t>The </a:t>
            </a:r>
            <a:r>
              <a:rPr lang="en-US" sz="2800" dirty="0">
                <a:solidFill>
                  <a:prstClr val="black"/>
                </a:solidFill>
                <a:latin typeface="Times New Roman" panose="02020603050405020304" pitchFamily="18" charset="0"/>
                <a:cs typeface="Times New Roman" panose="02020603050405020304" pitchFamily="18" charset="0"/>
              </a:rPr>
              <a:t>most important multilateral trade agreements take place under the auspices of the WTO. </a:t>
            </a:r>
          </a:p>
        </p:txBody>
      </p:sp>
      <p:sp>
        <p:nvSpPr>
          <p:cNvPr id="2" name="Rectangle 1"/>
          <p:cNvSpPr/>
          <p:nvPr/>
        </p:nvSpPr>
        <p:spPr>
          <a:xfrm>
            <a:off x="2316480" y="726885"/>
            <a:ext cx="6096000" cy="1106970"/>
          </a:xfrm>
          <a:prstGeom prst="rect">
            <a:avLst/>
          </a:prstGeom>
        </p:spPr>
        <p:txBody>
          <a:bodyPr>
            <a:spAutoFit/>
          </a:bodyPr>
          <a:lstStyle/>
          <a:p>
            <a:pPr lvl="0" algn="just">
              <a:lnSpc>
                <a:spcPct val="90000"/>
              </a:lnSpc>
              <a:spcBef>
                <a:spcPts val="1000"/>
              </a:spcBef>
            </a:pPr>
            <a:r>
              <a:rPr lang="en-US" sz="3200" b="1" dirty="0">
                <a:solidFill>
                  <a:prstClr val="black"/>
                </a:solidFill>
                <a:latin typeface="Times New Roman" panose="02020603050405020304" pitchFamily="18" charset="0"/>
                <a:cs typeface="Times New Roman" panose="02020603050405020304" pitchFamily="18" charset="0"/>
              </a:rPr>
              <a:t>The Issue of Free Trade. </a:t>
            </a:r>
          </a:p>
          <a:p>
            <a:pPr marL="228600" lvl="0" indent="-228600" algn="just">
              <a:lnSpc>
                <a:spcPct val="90000"/>
              </a:lnSpc>
              <a:spcBef>
                <a:spcPts val="1000"/>
              </a:spcBef>
              <a:buFont typeface="Arial" panose="020B0604020202020204" pitchFamily="34" charset="0"/>
              <a:buChar char="•"/>
            </a:pPr>
            <a:endParaRPr lang="en-US" sz="3200" b="1"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891033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910805" y="2302624"/>
            <a:ext cx="10369551" cy="3008003"/>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dirty="0">
                <a:solidFill>
                  <a:prstClr val="black"/>
                </a:solidFill>
                <a:latin typeface="Times New Roman" panose="02020603050405020304" pitchFamily="18" charset="0"/>
                <a:cs typeface="Times New Roman" panose="02020603050405020304" pitchFamily="18" charset="0"/>
              </a:rPr>
              <a:t>These agreements are aimed at reducing tariff and nontariff trade barriers. </a:t>
            </a:r>
            <a:endParaRPr lang="en-US" sz="32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Free </a:t>
            </a:r>
            <a:r>
              <a:rPr lang="en-US" sz="3200" dirty="0">
                <a:solidFill>
                  <a:prstClr val="black"/>
                </a:solidFill>
                <a:latin typeface="Times New Roman" panose="02020603050405020304" pitchFamily="18" charset="0"/>
                <a:cs typeface="Times New Roman" panose="02020603050405020304" pitchFamily="18" charset="0"/>
              </a:rPr>
              <a:t>trade and open markets have consequences for domestic industries. </a:t>
            </a:r>
            <a:endParaRPr lang="en-US" sz="3200"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3200" dirty="0" smtClean="0">
                <a:solidFill>
                  <a:prstClr val="black"/>
                </a:solidFill>
                <a:latin typeface="Times New Roman" panose="02020603050405020304" pitchFamily="18" charset="0"/>
                <a:cs typeface="Times New Roman" panose="02020603050405020304" pitchFamily="18" charset="0"/>
              </a:rPr>
              <a:t>Foreign </a:t>
            </a:r>
            <a:r>
              <a:rPr lang="en-US" sz="3200" dirty="0">
                <a:solidFill>
                  <a:prstClr val="black"/>
                </a:solidFill>
                <a:latin typeface="Times New Roman" panose="02020603050405020304" pitchFamily="18" charset="0"/>
                <a:cs typeface="Times New Roman" panose="02020603050405020304" pitchFamily="18" charset="0"/>
              </a:rPr>
              <a:t>competition forces inefficient domestic businesses out of the market and out of being</a:t>
            </a:r>
          </a:p>
        </p:txBody>
      </p:sp>
    </p:spTree>
    <p:extLst>
      <p:ext uri="{BB962C8B-B14F-4D97-AF65-F5344CB8AC3E}">
        <p14:creationId xmlns:p14="http://schemas.microsoft.com/office/powerpoint/2010/main" val="2521646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7824" y="1242438"/>
            <a:ext cx="11816351" cy="50055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95063" y="9011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79881" y="33621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8" y="48385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346402" y="6323557"/>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Content Placeholder 2"/>
          <p:cNvSpPr txBox="1">
            <a:spLocks/>
          </p:cNvSpPr>
          <p:nvPr/>
        </p:nvSpPr>
        <p:spPr>
          <a:xfrm>
            <a:off x="548640" y="1679023"/>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b="1" dirty="0"/>
              <a:t>Resources: </a:t>
            </a:r>
          </a:p>
          <a:p>
            <a:r>
              <a:rPr lang="en-US" b="1" dirty="0"/>
              <a:t>Kamal </a:t>
            </a:r>
            <a:r>
              <a:rPr lang="en-US" b="1" dirty="0" err="1"/>
              <a:t>Fatehi</a:t>
            </a:r>
            <a:r>
              <a:rPr lang="en-US" b="1" dirty="0"/>
              <a:t>  &amp;  </a:t>
            </a:r>
            <a:r>
              <a:rPr lang="en-US" b="1" dirty="0" err="1"/>
              <a:t>Jeongho</a:t>
            </a:r>
            <a:r>
              <a:rPr lang="en-US" b="1" dirty="0"/>
              <a:t> Choi</a:t>
            </a:r>
          </a:p>
          <a:p>
            <a:pPr marL="0" indent="0">
              <a:buFont typeface="Arial" panose="020B0604020202020204" pitchFamily="34" charset="0"/>
              <a:buNone/>
            </a:pPr>
            <a:r>
              <a:rPr lang="en-US" dirty="0"/>
              <a:t>International Business </a:t>
            </a:r>
            <a:r>
              <a:rPr lang="en-US" dirty="0" smtClean="0"/>
              <a:t>Management Succeeding </a:t>
            </a:r>
            <a:r>
              <a:rPr lang="en-US" dirty="0"/>
              <a:t>in a Culturally Diverse World, Second </a:t>
            </a:r>
            <a:r>
              <a:rPr lang="en-US" dirty="0" smtClean="0"/>
              <a:t>Edition</a:t>
            </a:r>
          </a:p>
          <a:p>
            <a:pPr marL="0" indent="0">
              <a:buFont typeface="Arial" panose="020B0604020202020204" pitchFamily="34" charset="0"/>
              <a:buNone/>
            </a:pPr>
            <a:endParaRPr lang="en-US" dirty="0"/>
          </a:p>
          <a:p>
            <a:r>
              <a:rPr lang="en-US" b="1" dirty="0"/>
              <a:t>Dr. P. SUBBA </a:t>
            </a:r>
            <a:r>
              <a:rPr lang="en-US" b="1" dirty="0" smtClean="0"/>
              <a:t>RAO</a:t>
            </a:r>
          </a:p>
          <a:p>
            <a:pPr marL="0" indent="0">
              <a:buNone/>
            </a:pPr>
            <a:r>
              <a:rPr lang="en-US" dirty="0" smtClean="0"/>
              <a:t>International Business</a:t>
            </a:r>
            <a:r>
              <a:rPr lang="en-US" dirty="0"/>
              <a:t> </a:t>
            </a:r>
            <a:r>
              <a:rPr lang="en-US" dirty="0" smtClean="0"/>
              <a:t>Environment</a:t>
            </a:r>
            <a:r>
              <a:rPr lang="en-US" b="1" dirty="0" smtClean="0"/>
              <a:t>.</a:t>
            </a:r>
            <a:r>
              <a:rPr lang="en-US" dirty="0"/>
              <a:t> Second </a:t>
            </a:r>
            <a:r>
              <a:rPr lang="en-US" dirty="0" smtClean="0"/>
              <a:t>Edition</a:t>
            </a:r>
            <a:endParaRPr lang="en-US" dirty="0"/>
          </a:p>
        </p:txBody>
      </p:sp>
    </p:spTree>
    <p:extLst>
      <p:ext uri="{BB962C8B-B14F-4D97-AF65-F5344CB8AC3E}">
        <p14:creationId xmlns:p14="http://schemas.microsoft.com/office/powerpoint/2010/main" val="33445572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5221ee99d17410c2e92f9bbd0e0b665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8f112be96feb5cfdf5b4bd30a2b8b6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E1F317-BBAA-46E0-8717-1F7BA745316E}">
  <ds:schemaRefs>
    <ds:schemaRef ds:uri="http://schemas.microsoft.com/sharepoint/v3/contenttype/forms"/>
  </ds:schemaRefs>
</ds:datastoreItem>
</file>

<file path=customXml/itemProps2.xml><?xml version="1.0" encoding="utf-8"?>
<ds:datastoreItem xmlns:ds="http://schemas.openxmlformats.org/officeDocument/2006/customXml" ds:itemID="{2256EF18-DCD0-424F-8C3C-B14917066E31}"/>
</file>

<file path=customXml/itemProps3.xml><?xml version="1.0" encoding="utf-8"?>
<ds:datastoreItem xmlns:ds="http://schemas.openxmlformats.org/officeDocument/2006/customXml" ds:itemID="{4C8F0747-01DB-4516-AB49-CF17B7668206}">
  <ds:schemaRefs>
    <ds:schemaRef ds:uri="49100919-8a76-4266-be0c-7dc583902cb4"/>
    <ds:schemaRef ds:uri="http://www.w3.org/XML/1998/namespace"/>
    <ds:schemaRef ds:uri="http://schemas.microsoft.com/office/2006/documentManagement/types"/>
    <ds:schemaRef ds:uri="d13aca44-ef33-4cf4-9980-7f0b00e6eeb9"/>
    <ds:schemaRef ds:uri="http://purl.org/dc/terms/"/>
    <ds:schemaRef ds:uri="http://purl.org/dc/elements/1.1/"/>
    <ds:schemaRef ds:uri="http://purl.org/dc/dcmitype/"/>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14752</TotalTime>
  <Words>2516</Words>
  <Application>Microsoft Office PowerPoint</Application>
  <PresentationFormat>Widescreen</PresentationFormat>
  <Paragraphs>361</Paragraphs>
  <Slides>40</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40</vt:i4>
      </vt:variant>
    </vt:vector>
  </HeadingPairs>
  <TitlesOfParts>
    <vt:vector size="52" baseType="lpstr">
      <vt:lpstr>Alexandria</vt:lpstr>
      <vt:lpstr>Arial</vt:lpstr>
      <vt:lpstr>BellCentennialBT-NameAndNumber</vt:lpstr>
      <vt:lpstr>Book Antiqua</vt:lpstr>
      <vt:lpstr>Calibri</vt:lpstr>
      <vt:lpstr>Calibri Light</vt:lpstr>
      <vt:lpstr>Roboto Light</vt:lpstr>
      <vt:lpstr>Simplified Arabic</vt:lpstr>
      <vt:lpstr>Times New Roman</vt:lpstr>
      <vt:lpstr>TimesNewRoman,Bold</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USER</cp:lastModifiedBy>
  <cp:revision>131</cp:revision>
  <dcterms:created xsi:type="dcterms:W3CDTF">2023-04-29T09:08:23Z</dcterms:created>
  <dcterms:modified xsi:type="dcterms:W3CDTF">2025-06-03T12:45:19Z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