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4">
  <p:sldMasterIdLst>
    <p:sldMasterId id="2147483648" r:id="rId1"/>
  </p:sldMasterIdLst>
  <p:notesMasterIdLst>
    <p:notesMasterId r:id="rId42"/>
  </p:notesMasterIdLst>
  <p:sldIdLst>
    <p:sldId id="281" r:id="rId2"/>
    <p:sldId id="299" r:id="rId3"/>
    <p:sldId id="612" r:id="rId4"/>
    <p:sldId id="572" r:id="rId5"/>
    <p:sldId id="579" r:id="rId6"/>
    <p:sldId id="580" r:id="rId7"/>
    <p:sldId id="616" r:id="rId8"/>
    <p:sldId id="575" r:id="rId9"/>
    <p:sldId id="581" r:id="rId10"/>
    <p:sldId id="582" r:id="rId11"/>
    <p:sldId id="583" r:id="rId12"/>
    <p:sldId id="571" r:id="rId13"/>
    <p:sldId id="573" r:id="rId14"/>
    <p:sldId id="584" r:id="rId15"/>
    <p:sldId id="585" r:id="rId16"/>
    <p:sldId id="586" r:id="rId17"/>
    <p:sldId id="587" r:id="rId18"/>
    <p:sldId id="588" r:id="rId19"/>
    <p:sldId id="589" r:id="rId20"/>
    <p:sldId id="590" r:id="rId21"/>
    <p:sldId id="591" r:id="rId22"/>
    <p:sldId id="617" r:id="rId23"/>
    <p:sldId id="592" r:id="rId24"/>
    <p:sldId id="593" r:id="rId25"/>
    <p:sldId id="594" r:id="rId26"/>
    <p:sldId id="595" r:id="rId27"/>
    <p:sldId id="596" r:id="rId28"/>
    <p:sldId id="597" r:id="rId29"/>
    <p:sldId id="599" r:id="rId30"/>
    <p:sldId id="618" r:id="rId31"/>
    <p:sldId id="619" r:id="rId32"/>
    <p:sldId id="620" r:id="rId33"/>
    <p:sldId id="621" r:id="rId34"/>
    <p:sldId id="622" r:id="rId35"/>
    <p:sldId id="623" r:id="rId36"/>
    <p:sldId id="624" r:id="rId37"/>
    <p:sldId id="625" r:id="rId38"/>
    <p:sldId id="626" r:id="rId39"/>
    <p:sldId id="628" r:id="rId40"/>
    <p:sldId id="44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000099"/>
    <a:srgbClr val="24A9E1"/>
    <a:srgbClr val="FF9518"/>
    <a:srgbClr val="66FF33"/>
    <a:srgbClr val="660066"/>
    <a:srgbClr val="996633"/>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0" d="100"/>
          <a:sy n="90" d="100"/>
        </p:scale>
        <p:origin x="39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19/11/2022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8.png"/><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6.png"/><Relationship Id="rId5" Type="http://schemas.openxmlformats.org/officeDocument/2006/relationships/image" Target="../media/image10.emf"/><Relationship Id="rId10" Type="http://schemas.openxmlformats.org/officeDocument/2006/relationships/image" Target="../media/image15.png"/><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9.png"/><Relationship Id="rId5" Type="http://schemas.openxmlformats.org/officeDocument/2006/relationships/image" Target="../media/image10.emf"/><Relationship Id="rId10" Type="http://schemas.openxmlformats.org/officeDocument/2006/relationships/hyperlink" Target="#_bookmark4"/><Relationship Id="rId4" Type="http://schemas.openxmlformats.org/officeDocument/2006/relationships/image" Target="../media/image9.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hyperlink" Target="#_bookmark7"/><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32219" y="3575228"/>
            <a:ext cx="4904559" cy="1446550"/>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a:t>
            </a:r>
            <a:r>
              <a:rPr lang="fr-FR" altLang="en-US" sz="2800" b="1" dirty="0" smtClean="0">
                <a:solidFill>
                  <a:schemeClr val="bg1"/>
                </a:solidFill>
                <a:latin typeface="Tajawal Medium" panose="00000600000000000000" pitchFamily="2" charset="-78"/>
                <a:cs typeface="Tajawal Medium" panose="00000600000000000000" pitchFamily="2" charset="-78"/>
              </a:rPr>
              <a:t>08</a:t>
            </a:r>
            <a:r>
              <a:rPr lang="fr-FR" altLang="en-US" sz="2800" dirty="0" smtClean="0">
                <a:solidFill>
                  <a:schemeClr val="bg1"/>
                </a:solidFill>
                <a:latin typeface="Tajawal Medium" panose="00000600000000000000" pitchFamily="2" charset="-78"/>
                <a:cs typeface="Tajawal Medium" panose="00000600000000000000" pitchFamily="2" charset="-78"/>
              </a:rPr>
              <a:t>:</a:t>
            </a:r>
            <a:endParaRPr lang="fr-FR" alt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3200" b="1" dirty="0"/>
              <a:t>E</a:t>
            </a:r>
            <a:r>
              <a:rPr lang="en-US" sz="3200" b="1" dirty="0" smtClean="0"/>
              <a:t>valuation</a:t>
            </a:r>
            <a:endParaRPr lang="fr-FR" sz="3200" b="1" dirty="0"/>
          </a:p>
          <a:p>
            <a:pPr algn="ct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964806" y="554566"/>
            <a:ext cx="2923310" cy="5907194"/>
          </a:xfrm>
          <a:prstGeom prst="rect">
            <a:avLst/>
          </a:prstGeom>
        </p:spPr>
      </p:pic>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861543" y="2959735"/>
            <a:ext cx="589971" cy="1138773"/>
          </a:xfrm>
          <a:prstGeom prst="rect">
            <a:avLst/>
          </a:prstGeom>
          <a:noFill/>
        </p:spPr>
        <p:txBody>
          <a:bodyPr wrap="square" rtlCol="0">
            <a:spAutoFit/>
          </a:bodyPr>
          <a:lstStyle/>
          <a:p>
            <a:pPr algn="ctr"/>
            <a:r>
              <a:rPr lang="fr-FR" altLang="en-US" sz="2000" b="1" dirty="0" smtClean="0"/>
              <a:t>«</a:t>
            </a:r>
            <a:endParaRPr lang="fr-FR" altLang="en-US" sz="2400" b="1" dirty="0"/>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8" name="Rectangle 1"/>
          <p:cNvSpPr>
            <a:spLocks noChangeArrowheads="1"/>
          </p:cNvSpPr>
          <p:nvPr/>
        </p:nvSpPr>
        <p:spPr bwMode="auto">
          <a:xfrm>
            <a:off x="5276886" y="6675827"/>
            <a:ext cx="720843"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rgbClr val="202124"/>
                </a:solidFill>
                <a:effectLst/>
                <a:latin typeface="inherit"/>
              </a:rPr>
              <a:t>“</a:t>
            </a:r>
            <a:endParaRPr kumimoji="0" lang="fr-FR" altLang="fr-FR" sz="1800" b="1" i="0" u="none" strike="noStrike" cap="none" normalizeH="0" baseline="0" dirty="0" smtClean="0">
              <a:ln>
                <a:noFill/>
              </a:ln>
              <a:solidFill>
                <a:schemeClr val="tx1"/>
              </a:solidFill>
              <a:effectLst/>
              <a:latin typeface="Arial" panose="020B0604020202020204" pitchFamily="34" charset="0"/>
            </a:endParaRPr>
          </a:p>
        </p:txBody>
      </p:sp>
      <p:sp>
        <p:nvSpPr>
          <p:cNvPr id="20" name="Zone de texte 11"/>
          <p:cNvSpPr txBox="1"/>
          <p:nvPr/>
        </p:nvSpPr>
        <p:spPr>
          <a:xfrm>
            <a:off x="1263112" y="384810"/>
            <a:ext cx="6328166"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Session5:Evaluation</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21"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Rectangle 1"/>
          <p:cNvSpPr>
            <a:spLocks noChangeArrowheads="1"/>
          </p:cNvSpPr>
          <p:nvPr/>
        </p:nvSpPr>
        <p:spPr bwMode="auto">
          <a:xfrm>
            <a:off x="3083668" y="3002123"/>
            <a:ext cx="3099348" cy="138499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chemeClr val="tx1"/>
              </a:solidFill>
              <a:effectLst/>
              <a:latin typeface="+mn-lt"/>
            </a:endParaRPr>
          </a:p>
          <a:p>
            <a:pPr lvl="0" algn="ctr"/>
            <a:r>
              <a:rPr lang="fr-FR" altLang="fr-FR" b="1" dirty="0" smtClean="0">
                <a:latin typeface="+mn-lt"/>
              </a:rPr>
              <a:t>« </a:t>
            </a:r>
            <a:r>
              <a:rPr lang="en-US" altLang="fr-FR" b="1" dirty="0">
                <a:latin typeface="+mn-lt"/>
              </a:rPr>
              <a:t>It is the desire that creates the desirable, and the project that sets the </a:t>
            </a:r>
            <a:r>
              <a:rPr lang="en-US" altLang="fr-FR" b="1" dirty="0" smtClean="0">
                <a:latin typeface="+mn-lt"/>
              </a:rPr>
              <a:t>end</a:t>
            </a:r>
            <a:r>
              <a:rPr kumimoji="0" lang="fr-FR" altLang="fr-FR" sz="2000" b="1" i="0" u="none" strike="noStrike" cap="none" normalizeH="0" baseline="0" dirty="0" smtClean="0">
                <a:ln>
                  <a:noFill/>
                </a:ln>
                <a:solidFill>
                  <a:schemeClr val="tx1"/>
                </a:solidFill>
                <a:effectLst/>
                <a:latin typeface="+mn-lt"/>
              </a:rPr>
              <a:t>.</a:t>
            </a:r>
            <a:r>
              <a:rPr kumimoji="0" lang="fr-FR" altLang="fr-FR" sz="2000" b="1" i="0" u="none" strike="noStrike" cap="none" normalizeH="0" baseline="0" dirty="0" smtClean="0">
                <a:ln>
                  <a:noFill/>
                </a:ln>
                <a:solidFill>
                  <a:schemeClr val="tx1"/>
                </a:solidFill>
                <a:effectLst/>
                <a:latin typeface="+mn-lt"/>
              </a:rPr>
              <a:t> </a:t>
            </a:r>
            <a:r>
              <a:rPr kumimoji="0" lang="fr-FR" altLang="fr-FR" b="1" i="0" u="none" strike="noStrike" cap="none" normalizeH="0" baseline="0" dirty="0" smtClean="0">
                <a:ln>
                  <a:noFill/>
                </a:ln>
                <a:solidFill>
                  <a:schemeClr val="tx1"/>
                </a:solidFill>
                <a:effectLst/>
                <a:latin typeface="+mn-lt"/>
              </a:rPr>
              <a:t>»</a:t>
            </a:r>
          </a:p>
          <a:p>
            <a:pPr lvl="0" algn="r"/>
            <a:r>
              <a:rPr lang="en-US" altLang="fr-FR" sz="1100" b="1" i="1" dirty="0" smtClean="0"/>
              <a:t>Simone </a:t>
            </a:r>
            <a:r>
              <a:rPr lang="en-US" altLang="fr-FR" sz="1100" b="1" i="1" dirty="0"/>
              <a:t>de Beauvoir</a:t>
            </a:r>
            <a:endParaRPr kumimoji="0" lang="fr-FR" altLang="fr-FR" sz="1100" b="1" i="1" u="none" strike="noStrike" cap="none" normalizeH="0" baseline="0" dirty="0" smtClean="0">
              <a:ln>
                <a:noFill/>
              </a:ln>
              <a:solidFill>
                <a:schemeClr val="tx1"/>
              </a:solidFill>
              <a:effectLst/>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12" name="Zone de texte 11"/>
          <p:cNvSpPr txBox="1"/>
          <p:nvPr/>
        </p:nvSpPr>
        <p:spPr>
          <a:xfrm>
            <a:off x="1945341" y="384810"/>
            <a:ext cx="6769275" cy="77163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 5:</a:t>
            </a:r>
            <a:r>
              <a:rPr lang="en-US" altLang="en-US" sz="2400" b="1" dirty="0" smtClean="0">
                <a:solidFill>
                  <a:srgbClr val="FF9518"/>
                </a:solidFill>
                <a:latin typeface="Tajawal Medium" panose="00000600000000000000" pitchFamily="2" charset="-78"/>
                <a:cs typeface="Tajawal Medium" panose="00000600000000000000" pitchFamily="2" charset="-78"/>
                <a:sym typeface="+mn-ea"/>
              </a:rPr>
              <a:t>E</a:t>
            </a:r>
            <a:r>
              <a:rPr lang="en-US" sz="2400" b="1" dirty="0" smtClean="0">
                <a:solidFill>
                  <a:srgbClr val="FF9518"/>
                </a:solidFill>
                <a:latin typeface="Tajawal Medium" panose="00000600000000000000" pitchFamily="2" charset="-78"/>
                <a:cs typeface="Tajawal Medium" panose="00000600000000000000" pitchFamily="2" charset="-78"/>
              </a:rPr>
              <a:t>valuation</a:t>
            </a:r>
          </a:p>
          <a:p>
            <a:pPr algn="ctr"/>
            <a:r>
              <a:rPr lang="fr-FR" sz="2000" b="1" dirty="0" smtClean="0">
                <a:solidFill>
                  <a:srgbClr val="FF9518"/>
                </a:solidFill>
                <a:latin typeface="Tajawal Medium" panose="00000600000000000000" pitchFamily="2" charset="-78"/>
                <a:cs typeface="Tajawal Medium" panose="00000600000000000000" pitchFamily="2" charset="-78"/>
                <a:sym typeface="+mn-ea"/>
              </a:rPr>
              <a:t> </a:t>
            </a:r>
            <a:r>
              <a:rPr lang="fr-FR" b="1" dirty="0" smtClean="0">
                <a:solidFill>
                  <a:srgbClr val="FF9518"/>
                </a:solidFill>
                <a:latin typeface="Tajawal Medium" panose="00000600000000000000" pitchFamily="2" charset="-78"/>
                <a:cs typeface="Tajawal Medium" panose="00000600000000000000" pitchFamily="2" charset="-78"/>
                <a:sym typeface="+mn-ea"/>
              </a:rPr>
              <a:t>(</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353199"/>
            <a:ext cx="8340542" cy="317009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ü"/>
            </a:pPr>
            <a:r>
              <a:rPr lang="en-US" sz="2400" b="1" dirty="0">
                <a:solidFill>
                  <a:srgbClr val="FF0000"/>
                </a:solidFill>
              </a:rPr>
              <a:t>An overview of chapter </a:t>
            </a:r>
            <a:r>
              <a:rPr lang="en-US" sz="2400" b="1" dirty="0" smtClean="0">
                <a:solidFill>
                  <a:srgbClr val="FF0000"/>
                </a:solidFill>
              </a:rPr>
              <a:t>5</a:t>
            </a:r>
            <a:endParaRPr lang="fr-FR" sz="2400" b="1" dirty="0">
              <a:solidFill>
                <a:srgbClr val="FF0000"/>
              </a:solidFill>
            </a:endParaRPr>
          </a:p>
          <a:p>
            <a:pPr marL="285750" lvl="0" indent="-285750" algn="just">
              <a:lnSpc>
                <a:spcPct val="150000"/>
              </a:lnSpc>
              <a:buFont typeface="Wingdings" panose="05000000000000000000" pitchFamily="2" charset="2"/>
              <a:buChar char="ü"/>
            </a:pPr>
            <a:endParaRPr lang="en-US" sz="2400" b="1" dirty="0">
              <a:solidFill>
                <a:srgbClr val="0070C0"/>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p>
        </p:txBody>
      </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grpSp>
        <p:nvGrpSpPr>
          <p:cNvPr id="27" name="Group 26"/>
          <p:cNvGrpSpPr>
            <a:grpSpLocks/>
          </p:cNvGrpSpPr>
          <p:nvPr/>
        </p:nvGrpSpPr>
        <p:grpSpPr bwMode="auto">
          <a:xfrm>
            <a:off x="566926" y="2588383"/>
            <a:ext cx="9520518" cy="2488756"/>
            <a:chOff x="1417" y="274"/>
            <a:chExt cx="8948" cy="1643"/>
          </a:xfrm>
        </p:grpSpPr>
        <p:sp>
          <p:nvSpPr>
            <p:cNvPr id="28" name="Freeform 27"/>
            <p:cNvSpPr>
              <a:spLocks/>
            </p:cNvSpPr>
            <p:nvPr/>
          </p:nvSpPr>
          <p:spPr bwMode="auto">
            <a:xfrm>
              <a:off x="1417" y="278"/>
              <a:ext cx="1316" cy="1622"/>
            </a:xfrm>
            <a:custGeom>
              <a:avLst/>
              <a:gdLst>
                <a:gd name="T0" fmla="+- 0 2619 1417"/>
                <a:gd name="T1" fmla="*/ T0 w 1316"/>
                <a:gd name="T2" fmla="+- 0 279 279"/>
                <a:gd name="T3" fmla="*/ 279 h 1622"/>
                <a:gd name="T4" fmla="+- 0 1531 1417"/>
                <a:gd name="T5" fmla="*/ T4 w 1316"/>
                <a:gd name="T6" fmla="+- 0 279 279"/>
                <a:gd name="T7" fmla="*/ 279 h 1622"/>
                <a:gd name="T8" fmla="+- 0 1487 1417"/>
                <a:gd name="T9" fmla="*/ T8 w 1316"/>
                <a:gd name="T10" fmla="+- 0 288 279"/>
                <a:gd name="T11" fmla="*/ 288 h 1622"/>
                <a:gd name="T12" fmla="+- 0 1451 1417"/>
                <a:gd name="T13" fmla="*/ T12 w 1316"/>
                <a:gd name="T14" fmla="+- 0 312 279"/>
                <a:gd name="T15" fmla="*/ 312 h 1622"/>
                <a:gd name="T16" fmla="+- 0 1426 1417"/>
                <a:gd name="T17" fmla="*/ T16 w 1316"/>
                <a:gd name="T18" fmla="+- 0 348 279"/>
                <a:gd name="T19" fmla="*/ 348 h 1622"/>
                <a:gd name="T20" fmla="+- 0 1417 1417"/>
                <a:gd name="T21" fmla="*/ T20 w 1316"/>
                <a:gd name="T22" fmla="+- 0 392 279"/>
                <a:gd name="T23" fmla="*/ 392 h 1622"/>
                <a:gd name="T24" fmla="+- 0 1417 1417"/>
                <a:gd name="T25" fmla="*/ T24 w 1316"/>
                <a:gd name="T26" fmla="+- 0 1787 279"/>
                <a:gd name="T27" fmla="*/ 1787 h 1622"/>
                <a:gd name="T28" fmla="+- 0 1426 1417"/>
                <a:gd name="T29" fmla="*/ T28 w 1316"/>
                <a:gd name="T30" fmla="+- 0 1831 279"/>
                <a:gd name="T31" fmla="*/ 1831 h 1622"/>
                <a:gd name="T32" fmla="+- 0 1451 1417"/>
                <a:gd name="T33" fmla="*/ T32 w 1316"/>
                <a:gd name="T34" fmla="+- 0 1867 279"/>
                <a:gd name="T35" fmla="*/ 1867 h 1622"/>
                <a:gd name="T36" fmla="+- 0 1487 1417"/>
                <a:gd name="T37" fmla="*/ T36 w 1316"/>
                <a:gd name="T38" fmla="+- 0 1891 279"/>
                <a:gd name="T39" fmla="*/ 1891 h 1622"/>
                <a:gd name="T40" fmla="+- 0 1531 1417"/>
                <a:gd name="T41" fmla="*/ T40 w 1316"/>
                <a:gd name="T42" fmla="+- 0 1900 279"/>
                <a:gd name="T43" fmla="*/ 1900 h 1622"/>
                <a:gd name="T44" fmla="+- 0 2619 1417"/>
                <a:gd name="T45" fmla="*/ T44 w 1316"/>
                <a:gd name="T46" fmla="+- 0 1900 279"/>
                <a:gd name="T47" fmla="*/ 1900 h 1622"/>
                <a:gd name="T48" fmla="+- 0 2663 1417"/>
                <a:gd name="T49" fmla="*/ T48 w 1316"/>
                <a:gd name="T50" fmla="+- 0 1891 279"/>
                <a:gd name="T51" fmla="*/ 1891 h 1622"/>
                <a:gd name="T52" fmla="+- 0 2699 1417"/>
                <a:gd name="T53" fmla="*/ T52 w 1316"/>
                <a:gd name="T54" fmla="+- 0 1867 279"/>
                <a:gd name="T55" fmla="*/ 1867 h 1622"/>
                <a:gd name="T56" fmla="+- 0 2724 1417"/>
                <a:gd name="T57" fmla="*/ T56 w 1316"/>
                <a:gd name="T58" fmla="+- 0 1831 279"/>
                <a:gd name="T59" fmla="*/ 1831 h 1622"/>
                <a:gd name="T60" fmla="+- 0 2733 1417"/>
                <a:gd name="T61" fmla="*/ T60 w 1316"/>
                <a:gd name="T62" fmla="+- 0 1787 279"/>
                <a:gd name="T63" fmla="*/ 1787 h 1622"/>
                <a:gd name="T64" fmla="+- 0 2733 1417"/>
                <a:gd name="T65" fmla="*/ T64 w 1316"/>
                <a:gd name="T66" fmla="+- 0 392 279"/>
                <a:gd name="T67" fmla="*/ 392 h 1622"/>
                <a:gd name="T68" fmla="+- 0 2724 1417"/>
                <a:gd name="T69" fmla="*/ T68 w 1316"/>
                <a:gd name="T70" fmla="+- 0 348 279"/>
                <a:gd name="T71" fmla="*/ 348 h 1622"/>
                <a:gd name="T72" fmla="+- 0 2699 1417"/>
                <a:gd name="T73" fmla="*/ T72 w 1316"/>
                <a:gd name="T74" fmla="+- 0 312 279"/>
                <a:gd name="T75" fmla="*/ 312 h 1622"/>
                <a:gd name="T76" fmla="+- 0 2663 1417"/>
                <a:gd name="T77" fmla="*/ T76 w 1316"/>
                <a:gd name="T78" fmla="+- 0 288 279"/>
                <a:gd name="T79" fmla="*/ 288 h 1622"/>
                <a:gd name="T80" fmla="+- 0 2619 1417"/>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9" name="Freeform 28"/>
            <p:cNvSpPr>
              <a:spLocks/>
            </p:cNvSpPr>
            <p:nvPr/>
          </p:nvSpPr>
          <p:spPr bwMode="auto">
            <a:xfrm>
              <a:off x="2947" y="278"/>
              <a:ext cx="1316" cy="1622"/>
            </a:xfrm>
            <a:custGeom>
              <a:avLst/>
              <a:gdLst>
                <a:gd name="T0" fmla="+- 0 4150 2948"/>
                <a:gd name="T1" fmla="*/ T0 w 1316"/>
                <a:gd name="T2" fmla="+- 0 279 279"/>
                <a:gd name="T3" fmla="*/ 279 h 1622"/>
                <a:gd name="T4" fmla="+- 0 3061 2948"/>
                <a:gd name="T5" fmla="*/ T4 w 1316"/>
                <a:gd name="T6" fmla="+- 0 279 279"/>
                <a:gd name="T7" fmla="*/ 279 h 1622"/>
                <a:gd name="T8" fmla="+- 0 3017 2948"/>
                <a:gd name="T9" fmla="*/ T8 w 1316"/>
                <a:gd name="T10" fmla="+- 0 288 279"/>
                <a:gd name="T11" fmla="*/ 288 h 1622"/>
                <a:gd name="T12" fmla="+- 0 2981 2948"/>
                <a:gd name="T13" fmla="*/ T12 w 1316"/>
                <a:gd name="T14" fmla="+- 0 312 279"/>
                <a:gd name="T15" fmla="*/ 312 h 1622"/>
                <a:gd name="T16" fmla="+- 0 2957 2948"/>
                <a:gd name="T17" fmla="*/ T16 w 1316"/>
                <a:gd name="T18" fmla="+- 0 348 279"/>
                <a:gd name="T19" fmla="*/ 348 h 1622"/>
                <a:gd name="T20" fmla="+- 0 2948 2948"/>
                <a:gd name="T21" fmla="*/ T20 w 1316"/>
                <a:gd name="T22" fmla="+- 0 392 279"/>
                <a:gd name="T23" fmla="*/ 392 h 1622"/>
                <a:gd name="T24" fmla="+- 0 2948 2948"/>
                <a:gd name="T25" fmla="*/ T24 w 1316"/>
                <a:gd name="T26" fmla="+- 0 1787 279"/>
                <a:gd name="T27" fmla="*/ 1787 h 1622"/>
                <a:gd name="T28" fmla="+- 0 2957 2948"/>
                <a:gd name="T29" fmla="*/ T28 w 1316"/>
                <a:gd name="T30" fmla="+- 0 1831 279"/>
                <a:gd name="T31" fmla="*/ 1831 h 1622"/>
                <a:gd name="T32" fmla="+- 0 2981 2948"/>
                <a:gd name="T33" fmla="*/ T32 w 1316"/>
                <a:gd name="T34" fmla="+- 0 1867 279"/>
                <a:gd name="T35" fmla="*/ 1867 h 1622"/>
                <a:gd name="T36" fmla="+- 0 3017 2948"/>
                <a:gd name="T37" fmla="*/ T36 w 1316"/>
                <a:gd name="T38" fmla="+- 0 1891 279"/>
                <a:gd name="T39" fmla="*/ 1891 h 1622"/>
                <a:gd name="T40" fmla="+- 0 3061 2948"/>
                <a:gd name="T41" fmla="*/ T40 w 1316"/>
                <a:gd name="T42" fmla="+- 0 1900 279"/>
                <a:gd name="T43" fmla="*/ 1900 h 1622"/>
                <a:gd name="T44" fmla="+- 0 4150 2948"/>
                <a:gd name="T45" fmla="*/ T44 w 1316"/>
                <a:gd name="T46" fmla="+- 0 1900 279"/>
                <a:gd name="T47" fmla="*/ 1900 h 1622"/>
                <a:gd name="T48" fmla="+- 0 4194 2948"/>
                <a:gd name="T49" fmla="*/ T48 w 1316"/>
                <a:gd name="T50" fmla="+- 0 1891 279"/>
                <a:gd name="T51" fmla="*/ 1891 h 1622"/>
                <a:gd name="T52" fmla="+- 0 4230 2948"/>
                <a:gd name="T53" fmla="*/ T52 w 1316"/>
                <a:gd name="T54" fmla="+- 0 1867 279"/>
                <a:gd name="T55" fmla="*/ 1867 h 1622"/>
                <a:gd name="T56" fmla="+- 0 4254 2948"/>
                <a:gd name="T57" fmla="*/ T56 w 1316"/>
                <a:gd name="T58" fmla="+- 0 1831 279"/>
                <a:gd name="T59" fmla="*/ 1831 h 1622"/>
                <a:gd name="T60" fmla="+- 0 4263 2948"/>
                <a:gd name="T61" fmla="*/ T60 w 1316"/>
                <a:gd name="T62" fmla="+- 0 1787 279"/>
                <a:gd name="T63" fmla="*/ 1787 h 1622"/>
                <a:gd name="T64" fmla="+- 0 4263 2948"/>
                <a:gd name="T65" fmla="*/ T64 w 1316"/>
                <a:gd name="T66" fmla="+- 0 392 279"/>
                <a:gd name="T67" fmla="*/ 392 h 1622"/>
                <a:gd name="T68" fmla="+- 0 4254 2948"/>
                <a:gd name="T69" fmla="*/ T68 w 1316"/>
                <a:gd name="T70" fmla="+- 0 348 279"/>
                <a:gd name="T71" fmla="*/ 348 h 1622"/>
                <a:gd name="T72" fmla="+- 0 4230 2948"/>
                <a:gd name="T73" fmla="*/ T72 w 1316"/>
                <a:gd name="T74" fmla="+- 0 312 279"/>
                <a:gd name="T75" fmla="*/ 312 h 1622"/>
                <a:gd name="T76" fmla="+- 0 4194 2948"/>
                <a:gd name="T77" fmla="*/ T76 w 1316"/>
                <a:gd name="T78" fmla="+- 0 288 279"/>
                <a:gd name="T79" fmla="*/ 288 h 1622"/>
                <a:gd name="T80" fmla="+- 0 4150 2948"/>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0" name="Line 9"/>
            <p:cNvCxnSpPr>
              <a:cxnSpLocks noChangeShapeType="1"/>
            </p:cNvCxnSpPr>
            <p:nvPr/>
          </p:nvCxnSpPr>
          <p:spPr bwMode="auto">
            <a:xfrm>
              <a:off x="2714" y="1017"/>
              <a:ext cx="196" cy="0"/>
            </a:xfrm>
            <a:prstGeom prst="line">
              <a:avLst/>
            </a:prstGeom>
            <a:noFill/>
            <a:ln w="63500">
              <a:solidFill>
                <a:srgbClr val="55B6B2"/>
              </a:solidFill>
              <a:round/>
              <a:headEnd/>
              <a:tailEnd/>
            </a:ln>
            <a:extLst>
              <a:ext uri="{909E8E84-426E-40DD-AFC4-6F175D3DCCD1}">
                <a14:hiddenFill xmlns:a14="http://schemas.microsoft.com/office/drawing/2010/main">
                  <a:noFill/>
                </a14:hiddenFill>
              </a:ext>
            </a:extLst>
          </p:spPr>
        </p:cxnSp>
        <p:sp>
          <p:nvSpPr>
            <p:cNvPr id="31" name="Freeform 30"/>
            <p:cNvSpPr>
              <a:spLocks/>
            </p:cNvSpPr>
            <p:nvPr/>
          </p:nvSpPr>
          <p:spPr bwMode="auto">
            <a:xfrm>
              <a:off x="2825" y="814"/>
              <a:ext cx="218" cy="405"/>
            </a:xfrm>
            <a:custGeom>
              <a:avLst/>
              <a:gdLst>
                <a:gd name="T0" fmla="+- 0 2826 2826"/>
                <a:gd name="T1" fmla="*/ T0 w 218"/>
                <a:gd name="T2" fmla="+- 0 815 815"/>
                <a:gd name="T3" fmla="*/ 815 h 405"/>
                <a:gd name="T4" fmla="+- 0 2826 2826"/>
                <a:gd name="T5" fmla="*/ T4 w 218"/>
                <a:gd name="T6" fmla="+- 0 1219 815"/>
                <a:gd name="T7" fmla="*/ 1219 h 405"/>
                <a:gd name="T8" fmla="+- 0 3043 2826"/>
                <a:gd name="T9" fmla="*/ T8 w 218"/>
                <a:gd name="T10" fmla="+- 0 1017 815"/>
                <a:gd name="T11" fmla="*/ 1017 h 405"/>
                <a:gd name="T12" fmla="+- 0 2826 2826"/>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2" name="Line 11"/>
            <p:cNvCxnSpPr>
              <a:cxnSpLocks noChangeShapeType="1"/>
            </p:cNvCxnSpPr>
            <p:nvPr/>
          </p:nvCxnSpPr>
          <p:spPr bwMode="auto">
            <a:xfrm>
              <a:off x="4263" y="1017"/>
              <a:ext cx="195" cy="0"/>
            </a:xfrm>
            <a:prstGeom prst="line">
              <a:avLst/>
            </a:prstGeom>
            <a:noFill/>
            <a:ln w="63500">
              <a:solidFill>
                <a:srgbClr val="F4B228"/>
              </a:solidFill>
              <a:round/>
              <a:headEnd/>
              <a:tailEnd/>
            </a:ln>
            <a:extLst>
              <a:ext uri="{909E8E84-426E-40DD-AFC4-6F175D3DCCD1}">
                <a14:hiddenFill xmlns:a14="http://schemas.microsoft.com/office/drawing/2010/main">
                  <a:noFill/>
                </a14:hiddenFill>
              </a:ext>
            </a:extLst>
          </p:spPr>
        </p:cxnSp>
        <p:sp>
          <p:nvSpPr>
            <p:cNvPr id="33" name="Freeform 32"/>
            <p:cNvSpPr>
              <a:spLocks/>
            </p:cNvSpPr>
            <p:nvPr/>
          </p:nvSpPr>
          <p:spPr bwMode="auto">
            <a:xfrm>
              <a:off x="4542" y="295"/>
              <a:ext cx="1265" cy="1622"/>
            </a:xfrm>
            <a:custGeom>
              <a:avLst/>
              <a:gdLst>
                <a:gd name="T0" fmla="+- 0 5683 4532"/>
                <a:gd name="T1" fmla="*/ T0 w 1265"/>
                <a:gd name="T2" fmla="+- 0 279 279"/>
                <a:gd name="T3" fmla="*/ 279 h 1622"/>
                <a:gd name="T4" fmla="+- 0 4645 4532"/>
                <a:gd name="T5" fmla="*/ T4 w 1265"/>
                <a:gd name="T6" fmla="+- 0 279 279"/>
                <a:gd name="T7" fmla="*/ 279 h 1622"/>
                <a:gd name="T8" fmla="+- 0 4601 4532"/>
                <a:gd name="T9" fmla="*/ T8 w 1265"/>
                <a:gd name="T10" fmla="+- 0 288 279"/>
                <a:gd name="T11" fmla="*/ 288 h 1622"/>
                <a:gd name="T12" fmla="+- 0 4565 4532"/>
                <a:gd name="T13" fmla="*/ T12 w 1265"/>
                <a:gd name="T14" fmla="+- 0 312 279"/>
                <a:gd name="T15" fmla="*/ 312 h 1622"/>
                <a:gd name="T16" fmla="+- 0 4541 4532"/>
                <a:gd name="T17" fmla="*/ T16 w 1265"/>
                <a:gd name="T18" fmla="+- 0 348 279"/>
                <a:gd name="T19" fmla="*/ 348 h 1622"/>
                <a:gd name="T20" fmla="+- 0 4532 4532"/>
                <a:gd name="T21" fmla="*/ T20 w 1265"/>
                <a:gd name="T22" fmla="+- 0 392 279"/>
                <a:gd name="T23" fmla="*/ 392 h 1622"/>
                <a:gd name="T24" fmla="+- 0 4532 4532"/>
                <a:gd name="T25" fmla="*/ T24 w 1265"/>
                <a:gd name="T26" fmla="+- 0 1787 279"/>
                <a:gd name="T27" fmla="*/ 1787 h 1622"/>
                <a:gd name="T28" fmla="+- 0 4541 4532"/>
                <a:gd name="T29" fmla="*/ T28 w 1265"/>
                <a:gd name="T30" fmla="+- 0 1831 279"/>
                <a:gd name="T31" fmla="*/ 1831 h 1622"/>
                <a:gd name="T32" fmla="+- 0 4565 4532"/>
                <a:gd name="T33" fmla="*/ T32 w 1265"/>
                <a:gd name="T34" fmla="+- 0 1867 279"/>
                <a:gd name="T35" fmla="*/ 1867 h 1622"/>
                <a:gd name="T36" fmla="+- 0 4601 4532"/>
                <a:gd name="T37" fmla="*/ T36 w 1265"/>
                <a:gd name="T38" fmla="+- 0 1891 279"/>
                <a:gd name="T39" fmla="*/ 1891 h 1622"/>
                <a:gd name="T40" fmla="+- 0 4645 4532"/>
                <a:gd name="T41" fmla="*/ T40 w 1265"/>
                <a:gd name="T42" fmla="+- 0 1900 279"/>
                <a:gd name="T43" fmla="*/ 1900 h 1622"/>
                <a:gd name="T44" fmla="+- 0 5683 4532"/>
                <a:gd name="T45" fmla="*/ T44 w 1265"/>
                <a:gd name="T46" fmla="+- 0 1900 279"/>
                <a:gd name="T47" fmla="*/ 1900 h 1622"/>
                <a:gd name="T48" fmla="+- 0 5727 4532"/>
                <a:gd name="T49" fmla="*/ T48 w 1265"/>
                <a:gd name="T50" fmla="+- 0 1891 279"/>
                <a:gd name="T51" fmla="*/ 1891 h 1622"/>
                <a:gd name="T52" fmla="+- 0 5763 4532"/>
                <a:gd name="T53" fmla="*/ T52 w 1265"/>
                <a:gd name="T54" fmla="+- 0 1867 279"/>
                <a:gd name="T55" fmla="*/ 1867 h 1622"/>
                <a:gd name="T56" fmla="+- 0 5787 4532"/>
                <a:gd name="T57" fmla="*/ T56 w 1265"/>
                <a:gd name="T58" fmla="+- 0 1831 279"/>
                <a:gd name="T59" fmla="*/ 1831 h 1622"/>
                <a:gd name="T60" fmla="+- 0 5796 4532"/>
                <a:gd name="T61" fmla="*/ T60 w 1265"/>
                <a:gd name="T62" fmla="+- 0 1787 279"/>
                <a:gd name="T63" fmla="*/ 1787 h 1622"/>
                <a:gd name="T64" fmla="+- 0 5796 4532"/>
                <a:gd name="T65" fmla="*/ T64 w 1265"/>
                <a:gd name="T66" fmla="+- 0 392 279"/>
                <a:gd name="T67" fmla="*/ 392 h 1622"/>
                <a:gd name="T68" fmla="+- 0 5787 4532"/>
                <a:gd name="T69" fmla="*/ T68 w 1265"/>
                <a:gd name="T70" fmla="+- 0 348 279"/>
                <a:gd name="T71" fmla="*/ 348 h 1622"/>
                <a:gd name="T72" fmla="+- 0 5763 4532"/>
                <a:gd name="T73" fmla="*/ T72 w 1265"/>
                <a:gd name="T74" fmla="+- 0 312 279"/>
                <a:gd name="T75" fmla="*/ 312 h 1622"/>
                <a:gd name="T76" fmla="+- 0 5727 4532"/>
                <a:gd name="T77" fmla="*/ T76 w 1265"/>
                <a:gd name="T78" fmla="+- 0 288 279"/>
                <a:gd name="T79" fmla="*/ 288 h 1622"/>
                <a:gd name="T80" fmla="+- 0 5683 4532"/>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4" name="Freeform 33"/>
            <p:cNvSpPr>
              <a:spLocks/>
            </p:cNvSpPr>
            <p:nvPr/>
          </p:nvSpPr>
          <p:spPr bwMode="auto">
            <a:xfrm>
              <a:off x="4374" y="814"/>
              <a:ext cx="218" cy="405"/>
            </a:xfrm>
            <a:custGeom>
              <a:avLst/>
              <a:gdLst>
                <a:gd name="T0" fmla="+- 0 4374 4374"/>
                <a:gd name="T1" fmla="*/ T0 w 218"/>
                <a:gd name="T2" fmla="+- 0 815 815"/>
                <a:gd name="T3" fmla="*/ 815 h 405"/>
                <a:gd name="T4" fmla="+- 0 4374 4374"/>
                <a:gd name="T5" fmla="*/ T4 w 218"/>
                <a:gd name="T6" fmla="+- 0 1219 815"/>
                <a:gd name="T7" fmla="*/ 1219 h 405"/>
                <a:gd name="T8" fmla="+- 0 4592 4374"/>
                <a:gd name="T9" fmla="*/ T8 w 218"/>
                <a:gd name="T10" fmla="+- 0 1017 815"/>
                <a:gd name="T11" fmla="*/ 1017 h 405"/>
                <a:gd name="T12" fmla="+- 0 4374 4374"/>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5" name="Line 14"/>
            <p:cNvCxnSpPr>
              <a:cxnSpLocks noChangeShapeType="1"/>
            </p:cNvCxnSpPr>
            <p:nvPr/>
          </p:nvCxnSpPr>
          <p:spPr bwMode="auto">
            <a:xfrm>
              <a:off x="5799" y="1017"/>
              <a:ext cx="195" cy="0"/>
            </a:xfrm>
            <a:prstGeom prst="line">
              <a:avLst/>
            </a:prstGeom>
            <a:noFill/>
            <a:ln w="63500">
              <a:solidFill>
                <a:srgbClr val="FF681E"/>
              </a:solidFill>
              <a:round/>
              <a:headEnd/>
              <a:tailEnd/>
            </a:ln>
            <a:extLst>
              <a:ext uri="{909E8E84-426E-40DD-AFC4-6F175D3DCCD1}">
                <a14:hiddenFill xmlns:a14="http://schemas.microsoft.com/office/drawing/2010/main">
                  <a:noFill/>
                </a14:hiddenFill>
              </a:ext>
            </a:extLst>
          </p:spPr>
        </p:cxnSp>
        <p:sp>
          <p:nvSpPr>
            <p:cNvPr id="36" name="Freeform 35"/>
            <p:cNvSpPr>
              <a:spLocks/>
            </p:cNvSpPr>
            <p:nvPr/>
          </p:nvSpPr>
          <p:spPr bwMode="auto">
            <a:xfrm>
              <a:off x="6083" y="278"/>
              <a:ext cx="1265" cy="1622"/>
            </a:xfrm>
            <a:custGeom>
              <a:avLst/>
              <a:gdLst>
                <a:gd name="T0" fmla="+- 0 7234 6083"/>
                <a:gd name="T1" fmla="*/ T0 w 1265"/>
                <a:gd name="T2" fmla="+- 0 279 279"/>
                <a:gd name="T3" fmla="*/ 279 h 1622"/>
                <a:gd name="T4" fmla="+- 0 6197 6083"/>
                <a:gd name="T5" fmla="*/ T4 w 1265"/>
                <a:gd name="T6" fmla="+- 0 279 279"/>
                <a:gd name="T7" fmla="*/ 279 h 1622"/>
                <a:gd name="T8" fmla="+- 0 6153 6083"/>
                <a:gd name="T9" fmla="*/ T8 w 1265"/>
                <a:gd name="T10" fmla="+- 0 288 279"/>
                <a:gd name="T11" fmla="*/ 288 h 1622"/>
                <a:gd name="T12" fmla="+- 0 6117 6083"/>
                <a:gd name="T13" fmla="*/ T12 w 1265"/>
                <a:gd name="T14" fmla="+- 0 312 279"/>
                <a:gd name="T15" fmla="*/ 312 h 1622"/>
                <a:gd name="T16" fmla="+- 0 6092 6083"/>
                <a:gd name="T17" fmla="*/ T16 w 1265"/>
                <a:gd name="T18" fmla="+- 0 348 279"/>
                <a:gd name="T19" fmla="*/ 348 h 1622"/>
                <a:gd name="T20" fmla="+- 0 6083 6083"/>
                <a:gd name="T21" fmla="*/ T20 w 1265"/>
                <a:gd name="T22" fmla="+- 0 392 279"/>
                <a:gd name="T23" fmla="*/ 392 h 1622"/>
                <a:gd name="T24" fmla="+- 0 6083 6083"/>
                <a:gd name="T25" fmla="*/ T24 w 1265"/>
                <a:gd name="T26" fmla="+- 0 1787 279"/>
                <a:gd name="T27" fmla="*/ 1787 h 1622"/>
                <a:gd name="T28" fmla="+- 0 6092 6083"/>
                <a:gd name="T29" fmla="*/ T28 w 1265"/>
                <a:gd name="T30" fmla="+- 0 1831 279"/>
                <a:gd name="T31" fmla="*/ 1831 h 1622"/>
                <a:gd name="T32" fmla="+- 0 6117 6083"/>
                <a:gd name="T33" fmla="*/ T32 w 1265"/>
                <a:gd name="T34" fmla="+- 0 1867 279"/>
                <a:gd name="T35" fmla="*/ 1867 h 1622"/>
                <a:gd name="T36" fmla="+- 0 6153 6083"/>
                <a:gd name="T37" fmla="*/ T36 w 1265"/>
                <a:gd name="T38" fmla="+- 0 1891 279"/>
                <a:gd name="T39" fmla="*/ 1891 h 1622"/>
                <a:gd name="T40" fmla="+- 0 6197 6083"/>
                <a:gd name="T41" fmla="*/ T40 w 1265"/>
                <a:gd name="T42" fmla="+- 0 1900 279"/>
                <a:gd name="T43" fmla="*/ 1900 h 1622"/>
                <a:gd name="T44" fmla="+- 0 7234 6083"/>
                <a:gd name="T45" fmla="*/ T44 w 1265"/>
                <a:gd name="T46" fmla="+- 0 1900 279"/>
                <a:gd name="T47" fmla="*/ 1900 h 1622"/>
                <a:gd name="T48" fmla="+- 0 7278 6083"/>
                <a:gd name="T49" fmla="*/ T48 w 1265"/>
                <a:gd name="T50" fmla="+- 0 1891 279"/>
                <a:gd name="T51" fmla="*/ 1891 h 1622"/>
                <a:gd name="T52" fmla="+- 0 7315 6083"/>
                <a:gd name="T53" fmla="*/ T52 w 1265"/>
                <a:gd name="T54" fmla="+- 0 1867 279"/>
                <a:gd name="T55" fmla="*/ 1867 h 1622"/>
                <a:gd name="T56" fmla="+- 0 7339 6083"/>
                <a:gd name="T57" fmla="*/ T56 w 1265"/>
                <a:gd name="T58" fmla="+- 0 1831 279"/>
                <a:gd name="T59" fmla="*/ 1831 h 1622"/>
                <a:gd name="T60" fmla="+- 0 7348 6083"/>
                <a:gd name="T61" fmla="*/ T60 w 1265"/>
                <a:gd name="T62" fmla="+- 0 1787 279"/>
                <a:gd name="T63" fmla="*/ 1787 h 1622"/>
                <a:gd name="T64" fmla="+- 0 7348 6083"/>
                <a:gd name="T65" fmla="*/ T64 w 1265"/>
                <a:gd name="T66" fmla="+- 0 392 279"/>
                <a:gd name="T67" fmla="*/ 392 h 1622"/>
                <a:gd name="T68" fmla="+- 0 7339 6083"/>
                <a:gd name="T69" fmla="*/ T68 w 1265"/>
                <a:gd name="T70" fmla="+- 0 348 279"/>
                <a:gd name="T71" fmla="*/ 348 h 1622"/>
                <a:gd name="T72" fmla="+- 0 7315 6083"/>
                <a:gd name="T73" fmla="*/ T72 w 1265"/>
                <a:gd name="T74" fmla="+- 0 312 279"/>
                <a:gd name="T75" fmla="*/ 312 h 1622"/>
                <a:gd name="T76" fmla="+- 0 7278 6083"/>
                <a:gd name="T77" fmla="*/ T76 w 1265"/>
                <a:gd name="T78" fmla="+- 0 288 279"/>
                <a:gd name="T79" fmla="*/ 288 h 1622"/>
                <a:gd name="T80" fmla="+- 0 7234 6083"/>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7" name="Freeform 36"/>
            <p:cNvSpPr>
              <a:spLocks/>
            </p:cNvSpPr>
            <p:nvPr/>
          </p:nvSpPr>
          <p:spPr bwMode="auto">
            <a:xfrm>
              <a:off x="5910" y="814"/>
              <a:ext cx="218" cy="405"/>
            </a:xfrm>
            <a:custGeom>
              <a:avLst/>
              <a:gdLst>
                <a:gd name="T0" fmla="+- 0 5910 5910"/>
                <a:gd name="T1" fmla="*/ T0 w 218"/>
                <a:gd name="T2" fmla="+- 0 815 815"/>
                <a:gd name="T3" fmla="*/ 815 h 405"/>
                <a:gd name="T4" fmla="+- 0 5910 5910"/>
                <a:gd name="T5" fmla="*/ T4 w 218"/>
                <a:gd name="T6" fmla="+- 0 1219 815"/>
                <a:gd name="T7" fmla="*/ 1219 h 405"/>
                <a:gd name="T8" fmla="+- 0 6128 5910"/>
                <a:gd name="T9" fmla="*/ T8 w 218"/>
                <a:gd name="T10" fmla="+- 0 1017 815"/>
                <a:gd name="T11" fmla="*/ 1017 h 405"/>
                <a:gd name="T12" fmla="+- 0 5910 5910"/>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8" name="Freeform 37"/>
            <p:cNvSpPr>
              <a:spLocks/>
            </p:cNvSpPr>
            <p:nvPr/>
          </p:nvSpPr>
          <p:spPr bwMode="auto">
            <a:xfrm>
              <a:off x="7582" y="274"/>
              <a:ext cx="1265" cy="1627"/>
            </a:xfrm>
            <a:custGeom>
              <a:avLst/>
              <a:gdLst>
                <a:gd name="T0" fmla="+- 0 8733 7582"/>
                <a:gd name="T1" fmla="*/ T0 w 1265"/>
                <a:gd name="T2" fmla="+- 0 274 274"/>
                <a:gd name="T3" fmla="*/ 274 h 1627"/>
                <a:gd name="T4" fmla="+- 0 7695 7582"/>
                <a:gd name="T5" fmla="*/ T4 w 1265"/>
                <a:gd name="T6" fmla="+- 0 274 274"/>
                <a:gd name="T7" fmla="*/ 274 h 1627"/>
                <a:gd name="T8" fmla="+- 0 7651 7582"/>
                <a:gd name="T9" fmla="*/ T8 w 1265"/>
                <a:gd name="T10" fmla="+- 0 283 274"/>
                <a:gd name="T11" fmla="*/ 283 h 1627"/>
                <a:gd name="T12" fmla="+- 0 7615 7582"/>
                <a:gd name="T13" fmla="*/ T12 w 1265"/>
                <a:gd name="T14" fmla="+- 0 307 274"/>
                <a:gd name="T15" fmla="*/ 307 h 1627"/>
                <a:gd name="T16" fmla="+- 0 7591 7582"/>
                <a:gd name="T17" fmla="*/ T16 w 1265"/>
                <a:gd name="T18" fmla="+- 0 343 274"/>
                <a:gd name="T19" fmla="*/ 343 h 1627"/>
                <a:gd name="T20" fmla="+- 0 7582 7582"/>
                <a:gd name="T21" fmla="*/ T20 w 1265"/>
                <a:gd name="T22" fmla="+- 0 387 274"/>
                <a:gd name="T23" fmla="*/ 387 h 1627"/>
                <a:gd name="T24" fmla="+- 0 7582 7582"/>
                <a:gd name="T25" fmla="*/ T24 w 1265"/>
                <a:gd name="T26" fmla="+- 0 1787 274"/>
                <a:gd name="T27" fmla="*/ 1787 h 1627"/>
                <a:gd name="T28" fmla="+- 0 7591 7582"/>
                <a:gd name="T29" fmla="*/ T28 w 1265"/>
                <a:gd name="T30" fmla="+- 0 1831 274"/>
                <a:gd name="T31" fmla="*/ 1831 h 1627"/>
                <a:gd name="T32" fmla="+- 0 7615 7582"/>
                <a:gd name="T33" fmla="*/ T32 w 1265"/>
                <a:gd name="T34" fmla="+- 0 1867 274"/>
                <a:gd name="T35" fmla="*/ 1867 h 1627"/>
                <a:gd name="T36" fmla="+- 0 7651 7582"/>
                <a:gd name="T37" fmla="*/ T36 w 1265"/>
                <a:gd name="T38" fmla="+- 0 1891 274"/>
                <a:gd name="T39" fmla="*/ 1891 h 1627"/>
                <a:gd name="T40" fmla="+- 0 7695 7582"/>
                <a:gd name="T41" fmla="*/ T40 w 1265"/>
                <a:gd name="T42" fmla="+- 0 1900 274"/>
                <a:gd name="T43" fmla="*/ 1900 h 1627"/>
                <a:gd name="T44" fmla="+- 0 8733 7582"/>
                <a:gd name="T45" fmla="*/ T44 w 1265"/>
                <a:gd name="T46" fmla="+- 0 1900 274"/>
                <a:gd name="T47" fmla="*/ 1900 h 1627"/>
                <a:gd name="T48" fmla="+- 0 8777 7582"/>
                <a:gd name="T49" fmla="*/ T48 w 1265"/>
                <a:gd name="T50" fmla="+- 0 1891 274"/>
                <a:gd name="T51" fmla="*/ 1891 h 1627"/>
                <a:gd name="T52" fmla="+- 0 8813 7582"/>
                <a:gd name="T53" fmla="*/ T52 w 1265"/>
                <a:gd name="T54" fmla="+- 0 1867 274"/>
                <a:gd name="T55" fmla="*/ 1867 h 1627"/>
                <a:gd name="T56" fmla="+- 0 8837 7582"/>
                <a:gd name="T57" fmla="*/ T56 w 1265"/>
                <a:gd name="T58" fmla="+- 0 1831 274"/>
                <a:gd name="T59" fmla="*/ 1831 h 1627"/>
                <a:gd name="T60" fmla="+- 0 8846 7582"/>
                <a:gd name="T61" fmla="*/ T60 w 1265"/>
                <a:gd name="T62" fmla="+- 0 1787 274"/>
                <a:gd name="T63" fmla="*/ 1787 h 1627"/>
                <a:gd name="T64" fmla="+- 0 8846 7582"/>
                <a:gd name="T65" fmla="*/ T64 w 1265"/>
                <a:gd name="T66" fmla="+- 0 387 274"/>
                <a:gd name="T67" fmla="*/ 387 h 1627"/>
                <a:gd name="T68" fmla="+- 0 8837 7582"/>
                <a:gd name="T69" fmla="*/ T68 w 1265"/>
                <a:gd name="T70" fmla="+- 0 343 274"/>
                <a:gd name="T71" fmla="*/ 343 h 1627"/>
                <a:gd name="T72" fmla="+- 0 8813 7582"/>
                <a:gd name="T73" fmla="*/ T72 w 1265"/>
                <a:gd name="T74" fmla="+- 0 307 274"/>
                <a:gd name="T75" fmla="*/ 307 h 1627"/>
                <a:gd name="T76" fmla="+- 0 8777 7582"/>
                <a:gd name="T77" fmla="*/ T76 w 1265"/>
                <a:gd name="T78" fmla="+- 0 283 274"/>
                <a:gd name="T79" fmla="*/ 283 h 1627"/>
                <a:gd name="T80" fmla="+- 0 8733 7582"/>
                <a:gd name="T81" fmla="*/ T80 w 1265"/>
                <a:gd name="T82" fmla="+- 0 274 274"/>
                <a:gd name="T83" fmla="*/ 274 h 162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7">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9" name="Line 18"/>
            <p:cNvCxnSpPr>
              <a:cxnSpLocks noChangeShapeType="1"/>
            </p:cNvCxnSpPr>
            <p:nvPr/>
          </p:nvCxnSpPr>
          <p:spPr bwMode="auto">
            <a:xfrm>
              <a:off x="7353" y="1017"/>
              <a:ext cx="196" cy="0"/>
            </a:xfrm>
            <a:prstGeom prst="line">
              <a:avLst/>
            </a:prstGeom>
            <a:noFill/>
            <a:ln w="63500">
              <a:solidFill>
                <a:srgbClr val="D52A2F"/>
              </a:solidFill>
              <a:round/>
              <a:headEnd/>
              <a:tailEnd/>
            </a:ln>
            <a:extLst>
              <a:ext uri="{909E8E84-426E-40DD-AFC4-6F175D3DCCD1}">
                <a14:hiddenFill xmlns:a14="http://schemas.microsoft.com/office/drawing/2010/main">
                  <a:noFill/>
                </a14:hiddenFill>
              </a:ext>
            </a:extLst>
          </p:spPr>
        </p:cxnSp>
        <p:sp>
          <p:nvSpPr>
            <p:cNvPr id="40" name="Freeform 39"/>
            <p:cNvSpPr>
              <a:spLocks/>
            </p:cNvSpPr>
            <p:nvPr/>
          </p:nvSpPr>
          <p:spPr bwMode="auto">
            <a:xfrm>
              <a:off x="7464" y="814"/>
              <a:ext cx="218" cy="405"/>
            </a:xfrm>
            <a:custGeom>
              <a:avLst/>
              <a:gdLst>
                <a:gd name="T0" fmla="+- 0 7465 7465"/>
                <a:gd name="T1" fmla="*/ T0 w 218"/>
                <a:gd name="T2" fmla="+- 0 815 815"/>
                <a:gd name="T3" fmla="*/ 815 h 405"/>
                <a:gd name="T4" fmla="+- 0 7465 7465"/>
                <a:gd name="T5" fmla="*/ T4 w 218"/>
                <a:gd name="T6" fmla="+- 0 1219 815"/>
                <a:gd name="T7" fmla="*/ 1219 h 405"/>
                <a:gd name="T8" fmla="+- 0 7682 7465"/>
                <a:gd name="T9" fmla="*/ T8 w 218"/>
                <a:gd name="T10" fmla="+- 0 1017 815"/>
                <a:gd name="T11" fmla="*/ 1017 h 405"/>
                <a:gd name="T12" fmla="+- 0 7465 7465"/>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2" name="Line 21"/>
            <p:cNvCxnSpPr>
              <a:cxnSpLocks noChangeShapeType="1"/>
            </p:cNvCxnSpPr>
            <p:nvPr/>
          </p:nvCxnSpPr>
          <p:spPr bwMode="auto">
            <a:xfrm>
              <a:off x="8843" y="1017"/>
              <a:ext cx="195" cy="0"/>
            </a:xfrm>
            <a:prstGeom prst="line">
              <a:avLst/>
            </a:prstGeom>
            <a:noFill/>
            <a:ln w="63500">
              <a:solidFill>
                <a:srgbClr val="368DDD"/>
              </a:solidFill>
              <a:round/>
              <a:headEnd/>
              <a:tailEnd/>
            </a:ln>
            <a:extLst>
              <a:ext uri="{909E8E84-426E-40DD-AFC4-6F175D3DCCD1}">
                <a14:hiddenFill xmlns:a14="http://schemas.microsoft.com/office/drawing/2010/main">
                  <a:noFill/>
                </a14:hiddenFill>
              </a:ext>
            </a:extLst>
          </p:spPr>
        </p:cxnSp>
        <p:sp>
          <p:nvSpPr>
            <p:cNvPr id="44" name="Text Box 23"/>
            <p:cNvSpPr txBox="1">
              <a:spLocks noChangeArrowheads="1"/>
            </p:cNvSpPr>
            <p:nvPr/>
          </p:nvSpPr>
          <p:spPr bwMode="auto">
            <a:xfrm>
              <a:off x="1515" y="493"/>
              <a:ext cx="1045" cy="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98000"/>
                </a:lnSpc>
                <a:spcAft>
                  <a:spcPts val="0"/>
                </a:spcAft>
              </a:pPr>
              <a:endParaRPr lang="en-US" sz="1100" b="1" dirty="0" smtClean="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endParaRPr lang="en-US" sz="1100" b="1" dirty="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endParaRPr lang="en-US" sz="1100" b="1" dirty="0" smtClean="0">
                <a:solidFill>
                  <a:srgbClr val="FFFFFF"/>
                </a:solidFill>
                <a:latin typeface="Tahoma" panose="020B0604030504040204" pitchFamily="34" charset="0"/>
                <a:ea typeface="Tahoma" panose="020B0604030504040204" pitchFamily="34" charset="0"/>
              </a:endParaRPr>
            </a:p>
            <a:p>
              <a:pPr marR="11430" indent="-635" algn="ctr">
                <a:lnSpc>
                  <a:spcPct val="98000"/>
                </a:lnSpc>
                <a:spcAft>
                  <a:spcPts val="0"/>
                </a:spcAft>
              </a:pPr>
              <a:r>
                <a:rPr lang="en-US" sz="1600" b="1" dirty="0" smtClean="0">
                  <a:solidFill>
                    <a:srgbClr val="FFFFFF"/>
                  </a:solidFill>
                  <a:latin typeface="Tahoma" panose="020B0604030504040204" pitchFamily="34" charset="0"/>
                  <a:ea typeface="Tahoma" panose="020B0604030504040204" pitchFamily="34" charset="0"/>
                </a:rPr>
                <a:t>Evaluation </a:t>
              </a:r>
              <a:r>
                <a:rPr lang="en-US" sz="1600" b="1" dirty="0">
                  <a:solidFill>
                    <a:srgbClr val="FFFFFF"/>
                  </a:solidFill>
                  <a:latin typeface="Tahoma" panose="020B0604030504040204" pitchFamily="34" charset="0"/>
                  <a:ea typeface="Tahoma" panose="020B0604030504040204" pitchFamily="34" charset="0"/>
                </a:rPr>
                <a:t>overview</a:t>
              </a:r>
              <a:endParaRPr lang="fr-FR" sz="1600" b="1" dirty="0">
                <a:solidFill>
                  <a:srgbClr val="FFFFFF"/>
                </a:solidFill>
                <a:latin typeface="Tahoma" panose="020B0604030504040204" pitchFamily="34" charset="0"/>
                <a:ea typeface="Tahoma" panose="020B0604030504040204" pitchFamily="34" charset="0"/>
              </a:endParaRPr>
            </a:p>
          </p:txBody>
        </p:sp>
        <p:sp>
          <p:nvSpPr>
            <p:cNvPr id="45" name="Text Box 24"/>
            <p:cNvSpPr txBox="1">
              <a:spLocks noChangeArrowheads="1"/>
            </p:cNvSpPr>
            <p:nvPr/>
          </p:nvSpPr>
          <p:spPr bwMode="auto">
            <a:xfrm>
              <a:off x="3075" y="459"/>
              <a:ext cx="1065"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46050" algn="ctr">
                <a:lnSpc>
                  <a:spcPct val="98000"/>
                </a:lnSpc>
              </a:pPr>
              <a:endParaRPr lang="fr-FR" sz="1100" b="1" dirty="0">
                <a:solidFill>
                  <a:srgbClr val="FFFFFF"/>
                </a:solidFill>
                <a:latin typeface="Tahoma" panose="020B0604030504040204" pitchFamily="34" charset="0"/>
                <a:ea typeface="Tahoma" panose="020B0604030504040204" pitchFamily="34" charset="0"/>
              </a:endParaRPr>
            </a:p>
          </p:txBody>
        </p:sp>
        <p:sp>
          <p:nvSpPr>
            <p:cNvPr id="46" name="Text Box 25"/>
            <p:cNvSpPr txBox="1">
              <a:spLocks noChangeArrowheads="1"/>
            </p:cNvSpPr>
            <p:nvPr/>
          </p:nvSpPr>
          <p:spPr bwMode="auto">
            <a:xfrm>
              <a:off x="4606" y="463"/>
              <a:ext cx="1045" cy="1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2700" algn="ctr">
                <a:lnSpc>
                  <a:spcPct val="98000"/>
                </a:lnSpc>
                <a:spcAft>
                  <a:spcPts val="0"/>
                </a:spcAft>
              </a:pPr>
              <a:endParaRPr lang="fr-FR" sz="1200" b="1" dirty="0">
                <a:effectLst/>
                <a:latin typeface="Tahoma" panose="020B0604030504040204" pitchFamily="34" charset="0"/>
                <a:ea typeface="Tahoma" panose="020B0604030504040204" pitchFamily="34" charset="0"/>
              </a:endParaRPr>
            </a:p>
          </p:txBody>
        </p:sp>
        <p:sp>
          <p:nvSpPr>
            <p:cNvPr id="47" name="Text Box 26"/>
            <p:cNvSpPr txBox="1">
              <a:spLocks noChangeArrowheads="1"/>
            </p:cNvSpPr>
            <p:nvPr/>
          </p:nvSpPr>
          <p:spPr bwMode="auto">
            <a:xfrm>
              <a:off x="6257" y="678"/>
              <a:ext cx="983" cy="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0160" indent="55880" algn="ctr">
                <a:lnSpc>
                  <a:spcPct val="98000"/>
                </a:lnSpc>
                <a:spcAft>
                  <a:spcPts val="0"/>
                </a:spcAft>
              </a:pPr>
              <a:endParaRPr lang="fr-FR" sz="1200" b="1" dirty="0">
                <a:effectLst/>
                <a:latin typeface="Tahoma" panose="020B0604030504040204" pitchFamily="34" charset="0"/>
                <a:ea typeface="Tahoma" panose="020B0604030504040204" pitchFamily="34" charset="0"/>
              </a:endParaRPr>
            </a:p>
          </p:txBody>
        </p:sp>
        <p:sp>
          <p:nvSpPr>
            <p:cNvPr id="48" name="Text Box 27"/>
            <p:cNvSpPr txBox="1">
              <a:spLocks noChangeArrowheads="1"/>
            </p:cNvSpPr>
            <p:nvPr/>
          </p:nvSpPr>
          <p:spPr bwMode="auto">
            <a:xfrm>
              <a:off x="7870" y="683"/>
              <a:ext cx="684"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0650" indent="-121285">
                <a:lnSpc>
                  <a:spcPct val="98000"/>
                </a:lnSpc>
                <a:spcAft>
                  <a:spcPts val="0"/>
                </a:spcAft>
              </a:pPr>
              <a:endParaRPr lang="fr-FR" sz="1400" b="1" dirty="0">
                <a:effectLst/>
                <a:latin typeface="Tahoma" panose="020B0604030504040204" pitchFamily="34" charset="0"/>
                <a:ea typeface="Tahoma" panose="020B0604030504040204" pitchFamily="34" charset="0"/>
              </a:endParaRPr>
            </a:p>
          </p:txBody>
        </p:sp>
        <p:sp>
          <p:nvSpPr>
            <p:cNvPr id="49" name="Text Box 28"/>
            <p:cNvSpPr txBox="1">
              <a:spLocks noChangeArrowheads="1"/>
            </p:cNvSpPr>
            <p:nvPr/>
          </p:nvSpPr>
          <p:spPr bwMode="auto">
            <a:xfrm>
              <a:off x="9184" y="567"/>
              <a:ext cx="1181"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71755" indent="-72390">
                <a:lnSpc>
                  <a:spcPct val="98000"/>
                </a:lnSpc>
                <a:spcAft>
                  <a:spcPts val="0"/>
                </a:spcAft>
              </a:pPr>
              <a:endParaRPr lang="en-US" sz="1200" b="1" dirty="0" smtClean="0">
                <a:solidFill>
                  <a:srgbClr val="FFFFFF"/>
                </a:solidFill>
                <a:effectLst/>
                <a:latin typeface="Tahoma" panose="020B0604030504040204" pitchFamily="34" charset="0"/>
                <a:ea typeface="Tahoma" panose="020B0604030504040204" pitchFamily="34" charset="0"/>
              </a:endParaRPr>
            </a:p>
            <a:p>
              <a:pPr marL="71755" indent="-72390">
                <a:lnSpc>
                  <a:spcPct val="98000"/>
                </a:lnSpc>
                <a:spcAft>
                  <a:spcPts val="0"/>
                </a:spcAft>
              </a:pPr>
              <a:endParaRPr lang="en-US" sz="1200" b="1" dirty="0">
                <a:solidFill>
                  <a:srgbClr val="FFFFFF"/>
                </a:solidFill>
                <a:latin typeface="Tahoma" panose="020B0604030504040204" pitchFamily="34" charset="0"/>
                <a:ea typeface="Tahoma" panose="020B0604030504040204" pitchFamily="34" charset="0"/>
              </a:endParaRPr>
            </a:p>
          </p:txBody>
        </p:sp>
      </p:grpSp>
      <p:sp>
        <p:nvSpPr>
          <p:cNvPr id="6" name="Rectangle 5"/>
          <p:cNvSpPr/>
          <p:nvPr/>
        </p:nvSpPr>
        <p:spPr>
          <a:xfrm>
            <a:off x="2329559" y="3244334"/>
            <a:ext cx="1238395" cy="1057469"/>
          </a:xfrm>
          <a:prstGeom prst="rect">
            <a:avLst/>
          </a:prstGeom>
        </p:spPr>
        <p:txBody>
          <a:bodyPr wrap="square">
            <a:spAutoFit/>
          </a:bodyPr>
          <a:lstStyle/>
          <a:p>
            <a:pPr marR="11430" indent="-635" algn="ctr">
              <a:lnSpc>
                <a:spcPct val="98000"/>
              </a:lnSpc>
            </a:pPr>
            <a:r>
              <a:rPr lang="en-US" sz="1600" b="1" dirty="0">
                <a:solidFill>
                  <a:srgbClr val="FFFFFF"/>
                </a:solidFill>
                <a:latin typeface="Tahoma" panose="020B0604030504040204" pitchFamily="34" charset="0"/>
                <a:ea typeface="Tahoma" panose="020B0604030504040204" pitchFamily="34" charset="0"/>
              </a:rPr>
              <a:t>Planning for evaluation</a:t>
            </a:r>
            <a:endParaRPr lang="fr-FR" sz="1600" b="1" dirty="0">
              <a:solidFill>
                <a:srgbClr val="FFFFFF"/>
              </a:solidFill>
              <a:latin typeface="Tahoma" panose="020B0604030504040204" pitchFamily="34" charset="0"/>
              <a:ea typeface="Tahoma" panose="020B0604030504040204" pitchFamily="34" charset="0"/>
            </a:endParaRPr>
          </a:p>
        </p:txBody>
      </p:sp>
      <p:sp>
        <p:nvSpPr>
          <p:cNvPr id="8" name="TextBox 7"/>
          <p:cNvSpPr txBox="1"/>
          <p:nvPr/>
        </p:nvSpPr>
        <p:spPr>
          <a:xfrm>
            <a:off x="3939752" y="3219749"/>
            <a:ext cx="1254436" cy="1200329"/>
          </a:xfrm>
          <a:prstGeom prst="rect">
            <a:avLst/>
          </a:prstGeom>
          <a:noFill/>
        </p:spPr>
        <p:txBody>
          <a:bodyPr wrap="square" rtlCol="0">
            <a:spAutoFit/>
          </a:bodyPr>
          <a:lstStyle/>
          <a:p>
            <a:pPr algn="ctr"/>
            <a:r>
              <a:rPr lang="en-US" b="1" dirty="0">
                <a:solidFill>
                  <a:srgbClr val="FFFFFF"/>
                </a:solidFill>
                <a:latin typeface="Tahoma" panose="020B0604030504040204" pitchFamily="34" charset="0"/>
                <a:ea typeface="Tahoma" panose="020B0604030504040204" pitchFamily="34" charset="0"/>
              </a:rPr>
              <a:t>Undertaking evaluation</a:t>
            </a:r>
            <a:endParaRPr lang="fr-FR" b="1" dirty="0">
              <a:solidFill>
                <a:srgbClr val="FFFFFF"/>
              </a:solidFill>
              <a:latin typeface="Tahoma" panose="020B0604030504040204" pitchFamily="34" charset="0"/>
              <a:ea typeface="Tahoma" panose="020B0604030504040204" pitchFamily="34" charset="0"/>
            </a:endParaRPr>
          </a:p>
        </p:txBody>
      </p:sp>
      <p:sp>
        <p:nvSpPr>
          <p:cNvPr id="13" name="TextBox 12"/>
          <p:cNvSpPr txBox="1"/>
          <p:nvPr/>
        </p:nvSpPr>
        <p:spPr>
          <a:xfrm>
            <a:off x="5728447" y="3090503"/>
            <a:ext cx="899366" cy="1754326"/>
          </a:xfrm>
          <a:prstGeom prst="rect">
            <a:avLst/>
          </a:prstGeom>
          <a:noFill/>
        </p:spPr>
        <p:txBody>
          <a:bodyPr wrap="square" rtlCol="0">
            <a:spAutoFit/>
          </a:bodyPr>
          <a:lstStyle/>
          <a:p>
            <a:pPr algn="ctr"/>
            <a:r>
              <a:rPr lang="en-US" b="1" dirty="0">
                <a:solidFill>
                  <a:srgbClr val="FFFFFF"/>
                </a:solidFill>
                <a:latin typeface="Tahoma" panose="020B0604030504040204" pitchFamily="34" charset="0"/>
                <a:ea typeface="Tahoma" panose="020B0604030504040204" pitchFamily="34" charset="0"/>
              </a:rPr>
              <a:t>Follow-up and using evaluation</a:t>
            </a:r>
            <a:endParaRPr lang="fr-FR" b="1" dirty="0">
              <a:solidFill>
                <a:srgbClr val="FFFFFF"/>
              </a:solidFill>
              <a:latin typeface="Tahoma" panose="020B0604030504040204" pitchFamily="34" charset="0"/>
              <a:ea typeface="Tahoma" panose="020B0604030504040204" pitchFamily="34" charset="0"/>
            </a:endParaRPr>
          </a:p>
        </p:txBody>
      </p:sp>
      <p:sp>
        <p:nvSpPr>
          <p:cNvPr id="15" name="TextBox 14"/>
          <p:cNvSpPr txBox="1"/>
          <p:nvPr/>
        </p:nvSpPr>
        <p:spPr>
          <a:xfrm>
            <a:off x="7209371" y="2663272"/>
            <a:ext cx="1284479" cy="2031325"/>
          </a:xfrm>
          <a:prstGeom prst="rect">
            <a:avLst/>
          </a:prstGeom>
          <a:noFill/>
        </p:spPr>
        <p:txBody>
          <a:bodyPr wrap="square" rtlCol="0">
            <a:spAutoFit/>
          </a:bodyPr>
          <a:lstStyle/>
          <a:p>
            <a:pPr algn="ctr"/>
            <a:endParaRPr lang="en-US" b="1" dirty="0" smtClean="0">
              <a:solidFill>
                <a:srgbClr val="FFFFFF"/>
              </a:solidFill>
              <a:latin typeface="Tahoma" panose="020B0604030504040204" pitchFamily="34" charset="0"/>
              <a:ea typeface="Tahoma" panose="020B0604030504040204" pitchFamily="34" charset="0"/>
            </a:endParaRPr>
          </a:p>
          <a:p>
            <a:pPr algn="ctr"/>
            <a:r>
              <a:rPr lang="en-US" b="1" dirty="0" smtClean="0">
                <a:solidFill>
                  <a:srgbClr val="FFFFFF"/>
                </a:solidFill>
                <a:latin typeface="Tahoma" panose="020B0604030504040204" pitchFamily="34" charset="0"/>
                <a:ea typeface="Tahoma" panose="020B0604030504040204" pitchFamily="34" charset="0"/>
              </a:rPr>
              <a:t>Accountability </a:t>
            </a:r>
            <a:r>
              <a:rPr lang="en-US" b="1" dirty="0">
                <a:solidFill>
                  <a:srgbClr val="FFFFFF"/>
                </a:solidFill>
                <a:latin typeface="Tahoma" panose="020B0604030504040204" pitchFamily="34" charset="0"/>
                <a:ea typeface="Tahoma" panose="020B0604030504040204" pitchFamily="34" charset="0"/>
              </a:rPr>
              <a:t>and learning from evaluation</a:t>
            </a:r>
            <a:endParaRPr lang="fr-FR" b="1" dirty="0">
              <a:solidFill>
                <a:srgbClr val="FFFFFF"/>
              </a:solidFill>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3643683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4" name="Rectangle 13"/>
          <p:cNvSpPr/>
          <p:nvPr/>
        </p:nvSpPr>
        <p:spPr>
          <a:xfrm>
            <a:off x="201478" y="1281481"/>
            <a:ext cx="8340542" cy="4555093"/>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algn="ctr"/>
            <a:r>
              <a:rPr lang="en-US" sz="2000" b="1" dirty="0" smtClean="0">
                <a:solidFill>
                  <a:srgbClr val="0070C0"/>
                </a:solidFill>
                <a:latin typeface="Times New Roman" panose="02020603050405020304" pitchFamily="18" charset="0"/>
                <a:cs typeface="Times New Roman" panose="02020603050405020304" pitchFamily="18" charset="0"/>
              </a:rPr>
              <a:t>1</a:t>
            </a:r>
            <a:r>
              <a:rPr lang="en-US" sz="2000" b="1" dirty="0">
                <a:solidFill>
                  <a:srgbClr val="0070C0"/>
                </a:solidFill>
                <a:latin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cs typeface="Times New Roman" panose="02020603050405020304" pitchFamily="18" charset="0"/>
              </a:rPr>
              <a:t>Evaluation overview</a:t>
            </a:r>
            <a:endParaRPr lang="en-US" sz="2000" b="1" dirty="0">
              <a:solidFill>
                <a:srgbClr val="0070C0"/>
              </a:solidFill>
              <a:latin typeface="Times New Roman" panose="02020603050405020304" pitchFamily="18" charset="0"/>
              <a:cs typeface="Times New Roman" panose="02020603050405020304" pitchFamily="18" charset="0"/>
            </a:endParaRPr>
          </a:p>
          <a:p>
            <a:pPr algn="ctr"/>
            <a:endParaRPr lang="fr-FR" sz="2000" b="1" dirty="0">
              <a:solidFill>
                <a:srgbClr val="0070C0"/>
              </a:solidFill>
              <a:latin typeface="Times New Roman" panose="02020603050405020304" pitchFamily="18" charset="0"/>
              <a:cs typeface="Times New Roman" panose="02020603050405020304" pitchFamily="18" charset="0"/>
            </a:endParaRPr>
          </a:p>
          <a:p>
            <a:pPr marL="342900" indent="-342900" algn="just" eaLnBrk="0" fontAlgn="base" hangingPunct="0">
              <a:lnSpc>
                <a:spcPct val="150000"/>
              </a:lnSpc>
              <a:spcBef>
                <a:spcPct val="0"/>
              </a:spcBef>
              <a:spcAft>
                <a:spcPct val="0"/>
              </a:spcAft>
              <a:buFont typeface="Wingdings" panose="05000000000000000000" pitchFamily="2" charset="2"/>
              <a:buChar char="Ø"/>
            </a:pPr>
            <a:r>
              <a:rPr lang="en-US" sz="2000" b="1" dirty="0">
                <a:solidFill>
                  <a:schemeClr val="dk1"/>
                </a:solidFill>
                <a:latin typeface="Times New Roman" panose="02020603050405020304" pitchFamily="18" charset="0"/>
                <a:cs typeface="Times New Roman" panose="02020603050405020304" pitchFamily="18" charset="0"/>
              </a:rPr>
              <a:t>Evaluation is defined as the systematic and objective assessment of an ongoing or completed intervention, including a project, </a:t>
            </a:r>
            <a:r>
              <a:rPr lang="en-US" sz="2000" b="1" dirty="0" smtClean="0">
                <a:solidFill>
                  <a:schemeClr val="dk1"/>
                </a:solidFill>
                <a:latin typeface="Times New Roman" panose="02020603050405020304" pitchFamily="18" charset="0"/>
                <a:cs typeface="Times New Roman" panose="02020603050405020304" pitchFamily="18" charset="0"/>
              </a:rPr>
              <a:t>program, </a:t>
            </a:r>
            <a:r>
              <a:rPr lang="en-US" sz="2000" b="1" dirty="0">
                <a:solidFill>
                  <a:schemeClr val="dk1"/>
                </a:solidFill>
                <a:latin typeface="Times New Roman" panose="02020603050405020304" pitchFamily="18" charset="0"/>
                <a:cs typeface="Times New Roman" panose="02020603050405020304" pitchFamily="18" charset="0"/>
              </a:rPr>
              <a:t>strategy or policy, its design, implementation and results. </a:t>
            </a:r>
          </a:p>
          <a:p>
            <a:pPr marL="342900" indent="-342900" algn="just" eaLnBrk="0" fontAlgn="base" hangingPunct="0">
              <a:lnSpc>
                <a:spcPct val="150000"/>
              </a:lnSpc>
              <a:spcBef>
                <a:spcPct val="0"/>
              </a:spcBef>
              <a:spcAft>
                <a:spcPct val="0"/>
              </a:spcAft>
              <a:buFont typeface="Wingdings" panose="05000000000000000000" pitchFamily="2" charset="2"/>
              <a:buChar char="Ø"/>
            </a:pPr>
            <a:r>
              <a:rPr lang="en-US" sz="2000" b="1" dirty="0" smtClean="0">
                <a:solidFill>
                  <a:schemeClr val="dk1"/>
                </a:solidFill>
                <a:latin typeface="Times New Roman" panose="02020603050405020304" pitchFamily="18" charset="0"/>
                <a:cs typeface="Times New Roman" panose="02020603050405020304" pitchFamily="18" charset="0"/>
              </a:rPr>
              <a:t>Evaluation </a:t>
            </a:r>
            <a:r>
              <a:rPr lang="en-US" sz="2000" b="1" dirty="0">
                <a:solidFill>
                  <a:schemeClr val="dk1"/>
                </a:solidFill>
                <a:latin typeface="Times New Roman" panose="02020603050405020304" pitchFamily="18" charset="0"/>
                <a:cs typeface="Times New Roman" panose="02020603050405020304" pitchFamily="18" charset="0"/>
              </a:rPr>
              <a:t>is about accountability and learning by informing stakeholders on the extent to which resources have been used efficiently and effectively to achieve results, and providing empirical knowledge about which elements of an intervention worked or did not work </a:t>
            </a:r>
            <a:r>
              <a:rPr lang="en-US" sz="2000" b="1" dirty="0" smtClean="0">
                <a:solidFill>
                  <a:schemeClr val="dk1"/>
                </a:solidFill>
                <a:latin typeface="Times New Roman" panose="02020603050405020304" pitchFamily="18" charset="0"/>
                <a:cs typeface="Times New Roman" panose="02020603050405020304" pitchFamily="18" charset="0"/>
              </a:rPr>
              <a:t>and</a:t>
            </a:r>
            <a:endParaRPr lang="fr-FR" sz="2000" b="1" dirty="0">
              <a:solidFill>
                <a:schemeClr val="dk1"/>
              </a:solidFill>
              <a:latin typeface="Times New Roman" panose="02020603050405020304" pitchFamily="18" charset="0"/>
              <a:cs typeface="Times New Roman" panose="02020603050405020304" pitchFamily="18" charset="0"/>
            </a:endParaRPr>
          </a:p>
        </p:txBody>
      </p:sp>
      <p:grpSp>
        <p:nvGrpSpPr>
          <p:cNvPr id="51" name="Group 50"/>
          <p:cNvGrpSpPr>
            <a:grpSpLocks/>
          </p:cNvGrpSpPr>
          <p:nvPr/>
        </p:nvGrpSpPr>
        <p:grpSpPr bwMode="auto">
          <a:xfrm>
            <a:off x="2428365" y="1436485"/>
            <a:ext cx="529590" cy="597946"/>
            <a:chOff x="980" y="1491"/>
            <a:chExt cx="834" cy="834"/>
          </a:xfrm>
        </p:grpSpPr>
        <p:sp>
          <p:nvSpPr>
            <p:cNvPr id="52" name="Freeform 51"/>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3"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28" name="Zone de texte 11"/>
          <p:cNvSpPr txBox="1"/>
          <p:nvPr/>
        </p:nvSpPr>
        <p:spPr>
          <a:xfrm>
            <a:off x="1945341" y="384810"/>
            <a:ext cx="6769275" cy="77163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Session5:</a:t>
            </a:r>
            <a:r>
              <a:rPr lang="en-US" altLang="en-US" sz="2400" b="1" dirty="0" smtClean="0">
                <a:solidFill>
                  <a:srgbClr val="FF9518"/>
                </a:solidFill>
                <a:latin typeface="Tajawal Medium" panose="00000600000000000000" pitchFamily="2" charset="-78"/>
                <a:cs typeface="Tajawal Medium" panose="00000600000000000000" pitchFamily="2" charset="-78"/>
                <a:sym typeface="+mn-ea"/>
              </a:rPr>
              <a:t>E</a:t>
            </a:r>
            <a:r>
              <a:rPr lang="en-US" sz="2400" b="1" dirty="0" smtClean="0">
                <a:solidFill>
                  <a:srgbClr val="FF9518"/>
                </a:solidFill>
                <a:latin typeface="Tajawal Medium" panose="00000600000000000000" pitchFamily="2" charset="-78"/>
                <a:cs typeface="Tajawal Medium" panose="00000600000000000000" pitchFamily="2" charset="-78"/>
              </a:rPr>
              <a:t>valuation</a:t>
            </a:r>
          </a:p>
          <a:p>
            <a:pPr algn="ctr"/>
            <a:r>
              <a:rPr lang="fr-FR" sz="2000" b="1" dirty="0" smtClean="0">
                <a:solidFill>
                  <a:srgbClr val="FF9518"/>
                </a:solidFill>
                <a:latin typeface="Tajawal Medium" panose="00000600000000000000" pitchFamily="2" charset="-78"/>
                <a:cs typeface="Tajawal Medium" panose="00000600000000000000" pitchFamily="2" charset="-78"/>
                <a:sym typeface="+mn-ea"/>
              </a:rPr>
              <a:t> </a:t>
            </a:r>
            <a:r>
              <a:rPr lang="fr-FR" b="1" dirty="0" smtClean="0">
                <a:solidFill>
                  <a:srgbClr val="FF9518"/>
                </a:solidFill>
                <a:latin typeface="Tajawal Medium" panose="00000600000000000000" pitchFamily="2" charset="-78"/>
                <a:cs typeface="Tajawal Medium" panose="00000600000000000000" pitchFamily="2" charset="-78"/>
                <a:sym typeface="+mn-ea"/>
              </a:rPr>
              <a:t>(</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extLst>
      <p:ext uri="{BB962C8B-B14F-4D97-AF65-F5344CB8AC3E}">
        <p14:creationId xmlns:p14="http://schemas.microsoft.com/office/powerpoint/2010/main" val="21427902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015663"/>
          </a:xfrm>
          <a:prstGeom prst="rect">
            <a:avLst/>
          </a:prstGeom>
          <a:noFill/>
        </p:spPr>
        <p:txBody>
          <a:bodyPr wrap="square" rtlCol="0" anchor="t">
            <a:spAutoFit/>
          </a:bodyPr>
          <a:lstStyle/>
          <a:p>
            <a:pPr algn="ctr"/>
            <a:r>
              <a:rPr lang="en-US" sz="2400" b="1" dirty="0" smtClean="0">
                <a:solidFill>
                  <a:srgbClr val="FF9518"/>
                </a:solidFill>
                <a:latin typeface="Tajawal Medium" panose="00000600000000000000" pitchFamily="2" charset="-78"/>
                <a:cs typeface="Tajawal Medium" panose="00000600000000000000" pitchFamily="2" charset="-78"/>
              </a:rPr>
              <a:t>Session 5: Evaluation</a:t>
            </a:r>
            <a:r>
              <a:rPr lang="fr-FR" sz="2400" b="1" dirty="0" smtClean="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a:solidFill>
                  <a:srgbClr val="FF9518"/>
                </a:solidFill>
                <a:latin typeface="Tajawal Medium" panose="00000600000000000000" pitchFamily="2" charset="-78"/>
                <a:cs typeface="Tajawal Medium" panose="00000600000000000000" pitchFamily="2" charset="-78"/>
                <a:sym typeface="+mn-ea"/>
              </a:rPr>
              <a:t>Part1)</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93121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42549" y="2534415"/>
            <a:ext cx="8134166" cy="332398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gn="just" eaLnBrk="0" fontAlgn="base" hangingPunct="0">
              <a:lnSpc>
                <a:spcPct val="150000"/>
              </a:lnSpc>
              <a:spcBef>
                <a:spcPct val="0"/>
              </a:spcBef>
              <a:spcAft>
                <a:spcPct val="0"/>
              </a:spcAf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There are four important roles to distinguish within the evaluation process: </a:t>
            </a:r>
            <a:endParaRPr lang="en-US" sz="2000" b="1" dirty="0" smtClean="0">
              <a:latin typeface="Times New Roman" panose="02020603050405020304" pitchFamily="18" charset="0"/>
              <a:cs typeface="Times New Roman" panose="02020603050405020304" pitchFamily="18" charset="0"/>
            </a:endParaRPr>
          </a:p>
          <a:p>
            <a:pPr marL="342900" indent="-342900" algn="ctr" eaLnBrk="0" fontAlgn="base" hangingPunct="0">
              <a:lnSpc>
                <a:spcPct val="150000"/>
              </a:lnSpc>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cs typeface="Times New Roman" panose="02020603050405020304" pitchFamily="18" charset="0"/>
              </a:rPr>
              <a:t>a) the evaluation commissioner;</a:t>
            </a:r>
            <a:endParaRPr lang="fr-FR" sz="2000" b="1" dirty="0">
              <a:latin typeface="Times New Roman" panose="02020603050405020304" pitchFamily="18" charset="0"/>
              <a:cs typeface="Times New Roman" panose="02020603050405020304" pitchFamily="18" charset="0"/>
            </a:endParaRPr>
          </a:p>
          <a:p>
            <a:pPr marL="342900" indent="-342900" algn="ctr" eaLnBrk="0" fontAlgn="base" hangingPunct="0">
              <a:lnSpc>
                <a:spcPct val="150000"/>
              </a:lnSpc>
              <a:spcBef>
                <a:spcPct val="0"/>
              </a:spcBef>
              <a:spcAft>
                <a:spcPct val="0"/>
              </a:spcAf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(b) the evaluation manager</a:t>
            </a:r>
            <a:r>
              <a:rPr lang="en-US" sz="2000" b="1" dirty="0" smtClean="0">
                <a:latin typeface="Times New Roman" panose="02020603050405020304" pitchFamily="18" charset="0"/>
                <a:cs typeface="Times New Roman" panose="02020603050405020304" pitchFamily="18" charset="0"/>
              </a:rPr>
              <a:t>;</a:t>
            </a:r>
          </a:p>
          <a:p>
            <a:pPr marL="342900" indent="-342900" algn="ctr" eaLnBrk="0" fontAlgn="base" hangingPunct="0">
              <a:lnSpc>
                <a:spcPct val="150000"/>
              </a:lnSpc>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(c) the evaluator; </a:t>
            </a:r>
            <a:endParaRPr lang="en-US" sz="2000" b="1" dirty="0" smtClean="0">
              <a:latin typeface="Times New Roman" panose="02020603050405020304" pitchFamily="18" charset="0"/>
              <a:cs typeface="Times New Roman" panose="02020603050405020304" pitchFamily="18" charset="0"/>
            </a:endParaRPr>
          </a:p>
          <a:p>
            <a:pPr marL="342900" indent="-342900" algn="ctr" eaLnBrk="0" fontAlgn="base" hangingPunct="0">
              <a:lnSpc>
                <a:spcPct val="150000"/>
              </a:lnSpc>
              <a:spcBef>
                <a:spcPct val="0"/>
              </a:spcBef>
              <a:spcAft>
                <a:spcPct val="0"/>
              </a:spcAf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and </a:t>
            </a:r>
            <a:r>
              <a:rPr lang="en-US" sz="2000" b="1" dirty="0">
                <a:latin typeface="Times New Roman" panose="02020603050405020304" pitchFamily="18" charset="0"/>
                <a:cs typeface="Times New Roman" panose="02020603050405020304" pitchFamily="18" charset="0"/>
              </a:rPr>
              <a:t>(d) the evaluation user.</a:t>
            </a:r>
            <a:endParaRPr lang="fr-FR" sz="2000" b="1" dirty="0">
              <a:latin typeface="Times New Roman" panose="02020603050405020304" pitchFamily="18" charset="0"/>
              <a:cs typeface="Times New Roman" panose="02020603050405020304" pitchFamily="18" charset="0"/>
            </a:endParaRPr>
          </a:p>
          <a:p>
            <a:pPr marL="342900" lvl="0" indent="-342900" algn="just" eaLnBrk="0" fontAlgn="base" hangingPunct="0">
              <a:lnSpc>
                <a:spcPct val="150000"/>
              </a:lnSpc>
              <a:spcBef>
                <a:spcPct val="0"/>
              </a:spcBef>
              <a:spcAft>
                <a:spcPct val="0"/>
              </a:spcAft>
              <a:buFont typeface="Wingdings" panose="05000000000000000000" pitchFamily="2" charset="2"/>
              <a:buChar char="Ø"/>
            </a:pPr>
            <a:endParaRPr lang="en-US" altLang="fr-FR" sz="20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950275" y="1236037"/>
            <a:ext cx="7102384" cy="738664"/>
          </a:xfrm>
          <a:prstGeom prst="rect">
            <a:avLst/>
          </a:prstGeom>
          <a:noFill/>
        </p:spPr>
        <p:txBody>
          <a:bodyPr wrap="square" rtlCol="0">
            <a:spAutoFit/>
          </a:bodyPr>
          <a:lstStyle/>
          <a:p>
            <a:r>
              <a:rPr lang="en-US" dirty="0"/>
              <a:t> </a:t>
            </a:r>
            <a:endParaRPr lang="fr-FR" dirty="0"/>
          </a:p>
          <a:p>
            <a:pPr lvl="2" algn="ctr"/>
            <a:r>
              <a:rPr lang="en-US" sz="2400" b="1" dirty="0" smtClean="0">
                <a:solidFill>
                  <a:schemeClr val="accent2"/>
                </a:solidFill>
                <a:latin typeface="Times New Roman" panose="02020603050405020304" pitchFamily="18" charset="0"/>
                <a:cs typeface="Times New Roman" panose="02020603050405020304" pitchFamily="18" charset="0"/>
              </a:rPr>
              <a:t>R</a:t>
            </a:r>
            <a:r>
              <a:rPr lang="en-US" sz="2400" b="1" dirty="0" smtClean="0">
                <a:solidFill>
                  <a:schemeClr val="accent2"/>
                </a:solidFill>
                <a:latin typeface="Times New Roman" panose="02020603050405020304" pitchFamily="18" charset="0"/>
                <a:cs typeface="Times New Roman" panose="02020603050405020304" pitchFamily="18" charset="0"/>
              </a:rPr>
              <a:t>oles in Evaluation </a:t>
            </a:r>
            <a:endParaRPr lang="fr-FR" dirty="0"/>
          </a:p>
        </p:txBody>
      </p:sp>
    </p:spTree>
    <p:extLst>
      <p:ext uri="{BB962C8B-B14F-4D97-AF65-F5344CB8AC3E}">
        <p14:creationId xmlns:p14="http://schemas.microsoft.com/office/powerpoint/2010/main" val="412919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66797" y="520484"/>
            <a:ext cx="6251575" cy="830997"/>
          </a:xfrm>
          <a:prstGeom prst="rect">
            <a:avLst/>
          </a:prstGeom>
          <a:noFill/>
        </p:spPr>
        <p:txBody>
          <a:bodyPr wrap="square" rtlCol="0" anchor="t">
            <a:spAutoFit/>
          </a:bodyPr>
          <a:lstStyle/>
          <a:p>
            <a:pPr algn="ctr"/>
            <a:r>
              <a:rPr lang="en-US" sz="2000" b="1" dirty="0">
                <a:solidFill>
                  <a:srgbClr val="FF9518"/>
                </a:solidFill>
                <a:latin typeface="Tajawal Medium" panose="00000600000000000000" pitchFamily="2" charset="-78"/>
                <a:cs typeface="Tajawal Medium" panose="00000600000000000000" pitchFamily="2" charset="-78"/>
              </a:rPr>
              <a:t>Session 5: Evaluation</a:t>
            </a:r>
            <a:r>
              <a:rPr lang="fr-FR"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400" b="1" dirty="0">
                <a:solidFill>
                  <a:srgbClr val="FF9518"/>
                </a:solidFill>
                <a:latin typeface="Tajawal Medium" panose="00000600000000000000" pitchFamily="2" charset="-78"/>
                <a:cs typeface="Tajawal Medium" panose="00000600000000000000" pitchFamily="2" charset="-78"/>
                <a:sym typeface="+mn-ea"/>
              </a:rPr>
              <a:t>Part1</a:t>
            </a:r>
            <a:r>
              <a:rPr lang="fr-FR" altLang="en-US" sz="2000" b="1" dirty="0">
                <a:solidFill>
                  <a:srgbClr val="FF9518"/>
                </a:solidFill>
                <a:latin typeface="Tajawal Medium" panose="00000600000000000000" pitchFamily="2" charset="-78"/>
                <a:cs typeface="Tajawal Medium" panose="00000600000000000000" pitchFamily="2" charset="-78"/>
                <a:sym typeface="+mn-ea"/>
              </a:rPr>
              <a:t>)</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472439" y="2286768"/>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39" name="Group 38"/>
          <p:cNvGrpSpPr>
            <a:grpSpLocks/>
          </p:cNvGrpSpPr>
          <p:nvPr/>
        </p:nvGrpSpPr>
        <p:grpSpPr bwMode="auto">
          <a:xfrm>
            <a:off x="1132101" y="1983102"/>
            <a:ext cx="711426" cy="697230"/>
            <a:chOff x="0" y="0"/>
            <a:chExt cx="979" cy="1098"/>
          </a:xfrm>
        </p:grpSpPr>
        <p:sp>
          <p:nvSpPr>
            <p:cNvPr id="40" name="AutoShape 43"/>
            <p:cNvSpPr>
              <a:spLocks/>
            </p:cNvSpPr>
            <p:nvPr/>
          </p:nvSpPr>
          <p:spPr bwMode="auto">
            <a:xfrm>
              <a:off x="0" y="0"/>
              <a:ext cx="979" cy="1098"/>
            </a:xfrm>
            <a:custGeom>
              <a:avLst/>
              <a:gdLst>
                <a:gd name="T0" fmla="*/ 429 w 979"/>
                <a:gd name="T1" fmla="*/ 808 h 1098"/>
                <a:gd name="T2" fmla="*/ 297 w 979"/>
                <a:gd name="T3" fmla="*/ 886 h 1098"/>
                <a:gd name="T4" fmla="*/ 20 w 979"/>
                <a:gd name="T5" fmla="*/ 779 h 1098"/>
                <a:gd name="T6" fmla="*/ 44 w 979"/>
                <a:gd name="T7" fmla="*/ 735 h 1098"/>
                <a:gd name="T8" fmla="*/ 200 w 979"/>
                <a:gd name="T9" fmla="*/ 672 h 1098"/>
                <a:gd name="T10" fmla="*/ 317 w 979"/>
                <a:gd name="T11" fmla="*/ 675 h 1098"/>
                <a:gd name="T12" fmla="*/ 394 w 979"/>
                <a:gd name="T13" fmla="*/ 725 h 1098"/>
                <a:gd name="T14" fmla="*/ 414 w 979"/>
                <a:gd name="T15" fmla="*/ 782 h 1098"/>
                <a:gd name="T16" fmla="*/ 424 w 979"/>
                <a:gd name="T17" fmla="*/ 755 h 1098"/>
                <a:gd name="T18" fmla="*/ 401 w 979"/>
                <a:gd name="T19" fmla="*/ 678 h 1098"/>
                <a:gd name="T20" fmla="*/ 349 w 979"/>
                <a:gd name="T21" fmla="*/ 662 h 1098"/>
                <a:gd name="T22" fmla="*/ 242 w 979"/>
                <a:gd name="T23" fmla="*/ 647 h 1098"/>
                <a:gd name="T24" fmla="*/ 106 w 979"/>
                <a:gd name="T25" fmla="*/ 679 h 1098"/>
                <a:gd name="T26" fmla="*/ 8 w 979"/>
                <a:gd name="T27" fmla="*/ 745 h 1098"/>
                <a:gd name="T28" fmla="*/ 1 w 979"/>
                <a:gd name="T29" fmla="*/ 901 h 1098"/>
                <a:gd name="T30" fmla="*/ 323 w 979"/>
                <a:gd name="T31" fmla="*/ 888 h 1098"/>
                <a:gd name="T32" fmla="*/ 375 w 979"/>
                <a:gd name="T33" fmla="*/ 855 h 1098"/>
                <a:gd name="T34" fmla="*/ 829 w 979"/>
                <a:gd name="T35" fmla="*/ 1076 h 1098"/>
                <a:gd name="T36" fmla="*/ 812 w 979"/>
                <a:gd name="T37" fmla="*/ 918 h 1098"/>
                <a:gd name="T38" fmla="*/ 345 w 979"/>
                <a:gd name="T39" fmla="*/ 1071 h 1098"/>
                <a:gd name="T40" fmla="*/ 345 w 979"/>
                <a:gd name="T41" fmla="*/ 956 h 1098"/>
                <a:gd name="T42" fmla="*/ 392 w 979"/>
                <a:gd name="T43" fmla="*/ 907 h 1098"/>
                <a:gd name="T44" fmla="*/ 488 w 979"/>
                <a:gd name="T45" fmla="*/ 868 h 1098"/>
                <a:gd name="T46" fmla="*/ 563 w 979"/>
                <a:gd name="T47" fmla="*/ 855 h 1098"/>
                <a:gd name="T48" fmla="*/ 640 w 979"/>
                <a:gd name="T49" fmla="*/ 862 h 1098"/>
                <a:gd name="T50" fmla="*/ 737 w 979"/>
                <a:gd name="T51" fmla="*/ 892 h 1098"/>
                <a:gd name="T52" fmla="*/ 809 w 979"/>
                <a:gd name="T53" fmla="*/ 944 h 1098"/>
                <a:gd name="T54" fmla="*/ 794 w 979"/>
                <a:gd name="T55" fmla="*/ 904 h 1098"/>
                <a:gd name="T56" fmla="*/ 719 w 979"/>
                <a:gd name="T57" fmla="*/ 864 h 1098"/>
                <a:gd name="T58" fmla="*/ 669 w 979"/>
                <a:gd name="T59" fmla="*/ 848 h 1098"/>
                <a:gd name="T60" fmla="*/ 572 w 979"/>
                <a:gd name="T61" fmla="*/ 835 h 1098"/>
                <a:gd name="T62" fmla="*/ 507 w 979"/>
                <a:gd name="T63" fmla="*/ 843 h 1098"/>
                <a:gd name="T64" fmla="*/ 357 w 979"/>
                <a:gd name="T65" fmla="*/ 905 h 1098"/>
                <a:gd name="T66" fmla="*/ 323 w 979"/>
                <a:gd name="T67" fmla="*/ 972 h 1098"/>
                <a:gd name="T68" fmla="*/ 323 w 979"/>
                <a:gd name="T69" fmla="*/ 1096 h 1098"/>
                <a:gd name="T70" fmla="*/ 826 w 979"/>
                <a:gd name="T71" fmla="*/ 1096 h 1098"/>
                <a:gd name="T72" fmla="*/ 829 w 979"/>
                <a:gd name="T73" fmla="*/ 1076 h 1098"/>
                <a:gd name="T74" fmla="*/ 971 w 979"/>
                <a:gd name="T75" fmla="*/ 21 h 1098"/>
                <a:gd name="T76" fmla="*/ 958 w 979"/>
                <a:gd name="T77" fmla="*/ 391 h 1098"/>
                <a:gd name="T78" fmla="*/ 518 w 979"/>
                <a:gd name="T79" fmla="*/ 426 h 1098"/>
                <a:gd name="T80" fmla="*/ 454 w 979"/>
                <a:gd name="T81" fmla="*/ 405 h 1098"/>
                <a:gd name="T82" fmla="*/ 409 w 979"/>
                <a:gd name="T83" fmla="*/ 379 h 1098"/>
                <a:gd name="T84" fmla="*/ 411 w 979"/>
                <a:gd name="T85" fmla="*/ 29 h 1098"/>
                <a:gd name="T86" fmla="*/ 942 w 979"/>
                <a:gd name="T87" fmla="*/ 21 h 1098"/>
                <a:gd name="T88" fmla="*/ 953 w 979"/>
                <a:gd name="T89" fmla="*/ 5 h 1098"/>
                <a:gd name="T90" fmla="*/ 930 w 979"/>
                <a:gd name="T91" fmla="*/ 1 h 1098"/>
                <a:gd name="T92" fmla="*/ 416 w 979"/>
                <a:gd name="T93" fmla="*/ 4 h 1098"/>
                <a:gd name="T94" fmla="*/ 390 w 979"/>
                <a:gd name="T95" fmla="*/ 39 h 1098"/>
                <a:gd name="T96" fmla="*/ 388 w 979"/>
                <a:gd name="T97" fmla="*/ 375 h 1098"/>
                <a:gd name="T98" fmla="*/ 415 w 979"/>
                <a:gd name="T99" fmla="*/ 422 h 1098"/>
                <a:gd name="T100" fmla="*/ 469 w 979"/>
                <a:gd name="T101" fmla="*/ 426 h 1098"/>
                <a:gd name="T102" fmla="*/ 497 w 979"/>
                <a:gd name="T103" fmla="*/ 427 h 1098"/>
                <a:gd name="T104" fmla="*/ 511 w 979"/>
                <a:gd name="T105" fmla="*/ 540 h 1098"/>
                <a:gd name="T106" fmla="*/ 606 w 979"/>
                <a:gd name="T107" fmla="*/ 443 h 1098"/>
                <a:gd name="T108" fmla="*/ 651 w 979"/>
                <a:gd name="T109" fmla="*/ 425 h 1098"/>
                <a:gd name="T110" fmla="*/ 937 w 979"/>
                <a:gd name="T111" fmla="*/ 426 h 1098"/>
                <a:gd name="T112" fmla="*/ 963 w 979"/>
                <a:gd name="T113" fmla="*/ 416 h 1098"/>
                <a:gd name="T114" fmla="*/ 979 w 979"/>
                <a:gd name="T115" fmla="*/ 375 h 1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9" h="1098">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1" name="Picture 4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44" y="560"/>
              <a:ext cx="2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 y="373"/>
              <a:ext cx="262"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77" y="52"/>
              <a:ext cx="208" cy="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Rectangle 18"/>
          <p:cNvSpPr/>
          <p:nvPr/>
        </p:nvSpPr>
        <p:spPr>
          <a:xfrm>
            <a:off x="2011678" y="1289925"/>
            <a:ext cx="6096000" cy="224676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eaLnBrk="0" fontAlgn="base" hangingPunct="0">
              <a:spcBef>
                <a:spcPct val="0"/>
              </a:spcBef>
              <a:spcAft>
                <a:spcPct val="0"/>
              </a:spcAf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 </a:t>
            </a:r>
            <a:r>
              <a:rPr lang="en-US" sz="2000" b="1" dirty="0">
                <a:solidFill>
                  <a:srgbClr val="C00000"/>
                </a:solidFill>
                <a:latin typeface="Times New Roman" panose="02020603050405020304" pitchFamily="18" charset="0"/>
                <a:cs typeface="Times New Roman" panose="02020603050405020304" pitchFamily="18" charset="0"/>
              </a:rPr>
              <a:t>evaluation commissioner </a:t>
            </a:r>
            <a:r>
              <a:rPr lang="en-US" sz="2000" b="1" dirty="0">
                <a:latin typeface="Times New Roman" panose="02020603050405020304" pitchFamily="18" charset="0"/>
                <a:cs typeface="Times New Roman" panose="02020603050405020304" pitchFamily="18" charset="0"/>
              </a:rPr>
              <a:t>is the party or stakeholder who decides that an evaluation should take place. This could be </a:t>
            </a:r>
            <a:r>
              <a:rPr lang="en-US" sz="2000" b="1" dirty="0">
                <a:latin typeface="Times New Roman" panose="02020603050405020304" pitchFamily="18" charset="0"/>
                <a:cs typeface="Times New Roman" panose="02020603050405020304" pitchFamily="18" charset="0"/>
              </a:rPr>
              <a:t>the program </a:t>
            </a:r>
            <a:r>
              <a:rPr lang="en-US" sz="2000" b="1" dirty="0">
                <a:latin typeface="Times New Roman" panose="02020603050405020304" pitchFamily="18" charset="0"/>
                <a:cs typeface="Times New Roman" panose="02020603050405020304" pitchFamily="18" charset="0"/>
              </a:rPr>
              <a:t>manager, relevant </a:t>
            </a:r>
            <a:r>
              <a:rPr lang="en-US" sz="2000" b="1" dirty="0">
                <a:latin typeface="Times New Roman" panose="02020603050405020304" pitchFamily="18" charset="0"/>
                <a:cs typeface="Times New Roman" panose="02020603050405020304" pitchFamily="18" charset="0"/>
              </a:rPr>
              <a:t>chief </a:t>
            </a:r>
            <a:r>
              <a:rPr lang="en-US" sz="2000" b="1" dirty="0">
                <a:latin typeface="Times New Roman" panose="02020603050405020304" pitchFamily="18" charset="0"/>
                <a:cs typeface="Times New Roman" panose="02020603050405020304" pitchFamily="18" charset="0"/>
              </a:rPr>
              <a:t>of mission (</a:t>
            </a:r>
            <a:r>
              <a:rPr lang="en-US" sz="2000" b="1" dirty="0" err="1">
                <a:latin typeface="Times New Roman" panose="02020603050405020304" pitchFamily="18" charset="0"/>
                <a:cs typeface="Times New Roman" panose="02020603050405020304" pitchFamily="18" charset="0"/>
              </a:rPr>
              <a:t>CoM</a:t>
            </a:r>
            <a:r>
              <a:rPr lang="en-US" sz="2000" b="1" dirty="0">
                <a:latin typeface="Times New Roman" panose="02020603050405020304" pitchFamily="18" charset="0"/>
                <a:cs typeface="Times New Roman" panose="02020603050405020304" pitchFamily="18" charset="0"/>
              </a:rPr>
              <a:t>), a thematic specialist or unit(s) from Headquarters and/or from a regional/country office, the donor or any combination of these stakeholders.</a:t>
            </a:r>
            <a:endParaRPr lang="fr-FR" sz="2000" b="1" dirty="0">
              <a:latin typeface="Times New Roman" panose="02020603050405020304" pitchFamily="18" charset="0"/>
              <a:cs typeface="Times New Roman" panose="02020603050405020304" pitchFamily="18" charset="0"/>
            </a:endParaRPr>
          </a:p>
        </p:txBody>
      </p:sp>
      <p:grpSp>
        <p:nvGrpSpPr>
          <p:cNvPr id="45" name="Group 44"/>
          <p:cNvGrpSpPr>
            <a:grpSpLocks/>
          </p:cNvGrpSpPr>
          <p:nvPr/>
        </p:nvGrpSpPr>
        <p:grpSpPr bwMode="auto">
          <a:xfrm>
            <a:off x="1022788" y="3928976"/>
            <a:ext cx="775970" cy="532130"/>
            <a:chOff x="0" y="0"/>
            <a:chExt cx="1222" cy="838"/>
          </a:xfrm>
        </p:grpSpPr>
        <p:sp>
          <p:nvSpPr>
            <p:cNvPr id="46" name="AutoShape 48"/>
            <p:cNvSpPr>
              <a:spLocks/>
            </p:cNvSpPr>
            <p:nvPr/>
          </p:nvSpPr>
          <p:spPr bwMode="auto">
            <a:xfrm>
              <a:off x="82" y="184"/>
              <a:ext cx="376" cy="641"/>
            </a:xfrm>
            <a:custGeom>
              <a:avLst/>
              <a:gdLst>
                <a:gd name="T0" fmla="+- 0 165 83"/>
                <a:gd name="T1" fmla="*/ T0 w 376"/>
                <a:gd name="T2" fmla="+- 0 185 185"/>
                <a:gd name="T3" fmla="*/ 185 h 641"/>
                <a:gd name="T4" fmla="+- 0 106 83"/>
                <a:gd name="T5" fmla="*/ T4 w 376"/>
                <a:gd name="T6" fmla="+- 0 216 185"/>
                <a:gd name="T7" fmla="*/ 216 h 641"/>
                <a:gd name="T8" fmla="+- 0 83 83"/>
                <a:gd name="T9" fmla="*/ T8 w 376"/>
                <a:gd name="T10" fmla="+- 0 280 185"/>
                <a:gd name="T11" fmla="*/ 280 h 641"/>
                <a:gd name="T12" fmla="+- 0 90 83"/>
                <a:gd name="T13" fmla="*/ T12 w 376"/>
                <a:gd name="T14" fmla="+- 0 535 185"/>
                <a:gd name="T15" fmla="*/ 535 h 641"/>
                <a:gd name="T16" fmla="+- 0 139 83"/>
                <a:gd name="T17" fmla="*/ T16 w 376"/>
                <a:gd name="T18" fmla="+- 0 585 185"/>
                <a:gd name="T19" fmla="*/ 585 h 641"/>
                <a:gd name="T20" fmla="+- 0 326 83"/>
                <a:gd name="T21" fmla="*/ T20 w 376"/>
                <a:gd name="T22" fmla="+- 0 592 185"/>
                <a:gd name="T23" fmla="*/ 592 h 641"/>
                <a:gd name="T24" fmla="+- 0 330 83"/>
                <a:gd name="T25" fmla="*/ T24 w 376"/>
                <a:gd name="T26" fmla="+- 0 788 185"/>
                <a:gd name="T27" fmla="*/ 788 h 641"/>
                <a:gd name="T28" fmla="+- 0 356 83"/>
                <a:gd name="T29" fmla="*/ T28 w 376"/>
                <a:gd name="T30" fmla="+- 0 818 185"/>
                <a:gd name="T31" fmla="*/ 818 h 641"/>
                <a:gd name="T32" fmla="+- 0 377 83"/>
                <a:gd name="T33" fmla="*/ T32 w 376"/>
                <a:gd name="T34" fmla="+- 0 825 185"/>
                <a:gd name="T35" fmla="*/ 825 h 641"/>
                <a:gd name="T36" fmla="+- 0 381 83"/>
                <a:gd name="T37" fmla="*/ T36 w 376"/>
                <a:gd name="T38" fmla="+- 0 825 185"/>
                <a:gd name="T39" fmla="*/ 825 h 641"/>
                <a:gd name="T40" fmla="+- 0 420 83"/>
                <a:gd name="T41" fmla="*/ T40 w 376"/>
                <a:gd name="T42" fmla="+- 0 809 185"/>
                <a:gd name="T43" fmla="*/ 809 h 641"/>
                <a:gd name="T44" fmla="+- 0 380 83"/>
                <a:gd name="T45" fmla="*/ T44 w 376"/>
                <a:gd name="T46" fmla="+- 0 792 185"/>
                <a:gd name="T47" fmla="*/ 792 h 641"/>
                <a:gd name="T48" fmla="+- 0 367 83"/>
                <a:gd name="T49" fmla="*/ T48 w 376"/>
                <a:gd name="T50" fmla="+- 0 790 185"/>
                <a:gd name="T51" fmla="*/ 790 h 641"/>
                <a:gd name="T52" fmla="+- 0 359 83"/>
                <a:gd name="T53" fmla="*/ T52 w 376"/>
                <a:gd name="T54" fmla="+- 0 770 185"/>
                <a:gd name="T55" fmla="*/ 770 h 641"/>
                <a:gd name="T56" fmla="+- 0 176 83"/>
                <a:gd name="T57" fmla="*/ T56 w 376"/>
                <a:gd name="T58" fmla="+- 0 559 185"/>
                <a:gd name="T59" fmla="*/ 559 h 641"/>
                <a:gd name="T60" fmla="+- 0 133 83"/>
                <a:gd name="T61" fmla="*/ T60 w 376"/>
                <a:gd name="T62" fmla="+- 0 541 185"/>
                <a:gd name="T63" fmla="*/ 541 h 641"/>
                <a:gd name="T64" fmla="+- 0 116 83"/>
                <a:gd name="T65" fmla="*/ T64 w 376"/>
                <a:gd name="T66" fmla="+- 0 499 185"/>
                <a:gd name="T67" fmla="*/ 499 h 641"/>
                <a:gd name="T68" fmla="+- 0 119 83"/>
                <a:gd name="T69" fmla="*/ T68 w 376"/>
                <a:gd name="T70" fmla="+- 0 257 185"/>
                <a:gd name="T71" fmla="*/ 257 h 641"/>
                <a:gd name="T72" fmla="+- 0 148 83"/>
                <a:gd name="T73" fmla="*/ T72 w 376"/>
                <a:gd name="T74" fmla="+- 0 224 185"/>
                <a:gd name="T75" fmla="*/ 224 h 641"/>
                <a:gd name="T76" fmla="+- 0 248 83"/>
                <a:gd name="T77" fmla="*/ T76 w 376"/>
                <a:gd name="T78" fmla="+- 0 217 185"/>
                <a:gd name="T79" fmla="*/ 217 h 641"/>
                <a:gd name="T80" fmla="+- 0 237 83"/>
                <a:gd name="T81" fmla="*/ T80 w 376"/>
                <a:gd name="T82" fmla="+- 0 208 185"/>
                <a:gd name="T83" fmla="*/ 208 h 641"/>
                <a:gd name="T84" fmla="+- 0 204 83"/>
                <a:gd name="T85" fmla="*/ T84 w 376"/>
                <a:gd name="T86" fmla="+- 0 189 185"/>
                <a:gd name="T87" fmla="*/ 189 h 641"/>
                <a:gd name="T88" fmla="+- 0 222 83"/>
                <a:gd name="T89" fmla="*/ T88 w 376"/>
                <a:gd name="T90" fmla="+- 0 295 185"/>
                <a:gd name="T91" fmla="*/ 295 h 641"/>
                <a:gd name="T92" fmla="+- 0 201 83"/>
                <a:gd name="T93" fmla="*/ T92 w 376"/>
                <a:gd name="T94" fmla="+- 0 311 185"/>
                <a:gd name="T95" fmla="*/ 311 h 641"/>
                <a:gd name="T96" fmla="+- 0 235 83"/>
                <a:gd name="T97" fmla="*/ T96 w 376"/>
                <a:gd name="T98" fmla="+- 0 345 185"/>
                <a:gd name="T99" fmla="*/ 345 h 641"/>
                <a:gd name="T100" fmla="+- 0 393 83"/>
                <a:gd name="T101" fmla="*/ T100 w 376"/>
                <a:gd name="T102" fmla="+- 0 515 185"/>
                <a:gd name="T103" fmla="*/ 515 h 641"/>
                <a:gd name="T104" fmla="+- 0 403 83"/>
                <a:gd name="T105" fmla="*/ T104 w 376"/>
                <a:gd name="T106" fmla="+- 0 782 185"/>
                <a:gd name="T107" fmla="*/ 782 h 641"/>
                <a:gd name="T108" fmla="+- 0 431 83"/>
                <a:gd name="T109" fmla="*/ T108 w 376"/>
                <a:gd name="T110" fmla="+- 0 792 185"/>
                <a:gd name="T111" fmla="*/ 792 h 641"/>
                <a:gd name="T112" fmla="+- 0 436 83"/>
                <a:gd name="T113" fmla="*/ T112 w 376"/>
                <a:gd name="T114" fmla="+- 0 770 185"/>
                <a:gd name="T115" fmla="*/ 770 h 641"/>
                <a:gd name="T116" fmla="+- 0 432 83"/>
                <a:gd name="T117" fmla="*/ T116 w 376"/>
                <a:gd name="T118" fmla="+- 0 516 185"/>
                <a:gd name="T119" fmla="*/ 516 h 641"/>
                <a:gd name="T120" fmla="+- 0 402 83"/>
                <a:gd name="T121" fmla="*/ T120 w 376"/>
                <a:gd name="T122" fmla="+- 0 486 185"/>
                <a:gd name="T123" fmla="*/ 486 h 641"/>
                <a:gd name="T124" fmla="+- 0 268 83"/>
                <a:gd name="T125" fmla="*/ T124 w 376"/>
                <a:gd name="T126" fmla="+- 0 482 185"/>
                <a:gd name="T127" fmla="*/ 482 h 641"/>
                <a:gd name="T128" fmla="+- 0 431 83"/>
                <a:gd name="T129" fmla="*/ T128 w 376"/>
                <a:gd name="T130" fmla="+- 0 370 185"/>
                <a:gd name="T131" fmla="*/ 370 h 641"/>
                <a:gd name="T132" fmla="+- 0 452 83"/>
                <a:gd name="T133" fmla="*/ T132 w 376"/>
                <a:gd name="T134" fmla="+- 0 349 185"/>
                <a:gd name="T135" fmla="*/ 349 h 641"/>
                <a:gd name="T136" fmla="+- 0 414 83"/>
                <a:gd name="T137" fmla="*/ T136 w 376"/>
                <a:gd name="T138" fmla="+- 0 345 185"/>
                <a:gd name="T139" fmla="*/ 345 h 641"/>
                <a:gd name="T140" fmla="+- 0 292 83"/>
                <a:gd name="T141" fmla="*/ T140 w 376"/>
                <a:gd name="T142" fmla="+- 0 345 185"/>
                <a:gd name="T143" fmla="*/ 345 h 641"/>
                <a:gd name="T144" fmla="+- 0 284 83"/>
                <a:gd name="T145" fmla="*/ T144 w 376"/>
                <a:gd name="T146" fmla="+- 0 341 185"/>
                <a:gd name="T147" fmla="*/ 341 h 641"/>
                <a:gd name="T148" fmla="+- 0 431 83"/>
                <a:gd name="T149" fmla="*/ T148 w 376"/>
                <a:gd name="T150" fmla="+- 0 370 185"/>
                <a:gd name="T151" fmla="*/ 370 h 641"/>
                <a:gd name="T152" fmla="+- 0 276 83"/>
                <a:gd name="T153" fmla="*/ T152 w 376"/>
                <a:gd name="T154" fmla="+- 0 375 185"/>
                <a:gd name="T155" fmla="*/ 375 h 641"/>
                <a:gd name="T156" fmla="+- 0 402 83"/>
                <a:gd name="T157" fmla="*/ T156 w 376"/>
                <a:gd name="T158" fmla="+- 0 378 185"/>
                <a:gd name="T159" fmla="*/ 378 h 641"/>
                <a:gd name="T160" fmla="+- 0 431 83"/>
                <a:gd name="T161" fmla="*/ T160 w 376"/>
                <a:gd name="T162" fmla="+- 0 370 185"/>
                <a:gd name="T163" fmla="*/ 370 h 641"/>
                <a:gd name="T164" fmla="+- 0 182 83"/>
                <a:gd name="T165" fmla="*/ T164 w 376"/>
                <a:gd name="T166" fmla="+- 0 217 185"/>
                <a:gd name="T167" fmla="*/ 217 h 641"/>
                <a:gd name="T168" fmla="+- 0 205 83"/>
                <a:gd name="T169" fmla="*/ T168 w 376"/>
                <a:gd name="T170" fmla="+- 0 225 185"/>
                <a:gd name="T171" fmla="*/ 225 h 641"/>
                <a:gd name="T172" fmla="+- 0 221 83"/>
                <a:gd name="T173" fmla="*/ T172 w 376"/>
                <a:gd name="T174" fmla="+- 0 238 185"/>
                <a:gd name="T175" fmla="*/ 238 h 641"/>
                <a:gd name="T176" fmla="+- 0 239 83"/>
                <a:gd name="T177" fmla="*/ T176 w 376"/>
                <a:gd name="T178" fmla="+- 0 254 185"/>
                <a:gd name="T179" fmla="*/ 254 h 641"/>
                <a:gd name="T180" fmla="+- 0 304 83"/>
                <a:gd name="T181" fmla="*/ T180 w 376"/>
                <a:gd name="T182" fmla="+- 0 302 185"/>
                <a:gd name="T183" fmla="*/ 302 h 641"/>
                <a:gd name="T184" fmla="+- 0 426 83"/>
                <a:gd name="T185" fmla="*/ T184 w 376"/>
                <a:gd name="T186" fmla="+- 0 311 185"/>
                <a:gd name="T187" fmla="*/ 311 h 641"/>
                <a:gd name="T188" fmla="+- 0 424 83"/>
                <a:gd name="T189" fmla="*/ T188 w 376"/>
                <a:gd name="T190" fmla="+- 0 337 185"/>
                <a:gd name="T191" fmla="*/ 337 h 641"/>
                <a:gd name="T192" fmla="+- 0 453 83"/>
                <a:gd name="T193" fmla="*/ T192 w 376"/>
                <a:gd name="T194" fmla="+- 0 345 185"/>
                <a:gd name="T195" fmla="*/ 345 h 641"/>
                <a:gd name="T196" fmla="+- 0 456 83"/>
                <a:gd name="T197" fmla="*/ T196 w 376"/>
                <a:gd name="T198" fmla="+- 0 307 185"/>
                <a:gd name="T199" fmla="*/ 307 h 641"/>
                <a:gd name="T200" fmla="+- 0 430 83"/>
                <a:gd name="T201" fmla="*/ T200 w 376"/>
                <a:gd name="T202" fmla="+- 0 275 185"/>
                <a:gd name="T203" fmla="*/ 275 h 641"/>
                <a:gd name="T204" fmla="+- 0 408 83"/>
                <a:gd name="T205" fmla="*/ T204 w 376"/>
                <a:gd name="T206" fmla="+- 0 269 185"/>
                <a:gd name="T207" fmla="*/ 269 h 641"/>
                <a:gd name="T208" fmla="+- 0 315 83"/>
                <a:gd name="T209" fmla="*/ T208 w 376"/>
                <a:gd name="T210" fmla="+- 0 269 185"/>
                <a:gd name="T211" fmla="*/ 269 h 641"/>
                <a:gd name="T212" fmla="+- 0 260 83"/>
                <a:gd name="T213" fmla="*/ T212 w 376"/>
                <a:gd name="T214" fmla="+- 0 228 185"/>
                <a:gd name="T215" fmla="*/ 228 h 641"/>
                <a:gd name="T216" fmla="+- 0 248 83"/>
                <a:gd name="T217" fmla="*/ T216 w 376"/>
                <a:gd name="T218" fmla="+- 0 217 185"/>
                <a:gd name="T219" fmla="*/ 217 h 6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Lst>
              <a:rect l="0" t="0" r="r" b="b"/>
              <a:pathLst>
                <a:path w="376" h="641">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7" name="Picture 4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AutoShape 50"/>
            <p:cNvSpPr>
              <a:spLocks/>
            </p:cNvSpPr>
            <p:nvPr/>
          </p:nvSpPr>
          <p:spPr bwMode="auto">
            <a:xfrm>
              <a:off x="0" y="184"/>
              <a:ext cx="1140" cy="654"/>
            </a:xfrm>
            <a:custGeom>
              <a:avLst/>
              <a:gdLst>
                <a:gd name="T0" fmla="*/ 281 w 1140"/>
                <a:gd name="T1" fmla="+- 0 640 185"/>
                <a:gd name="T2" fmla="*/ 640 h 654"/>
                <a:gd name="T3" fmla="*/ 72 w 1140"/>
                <a:gd name="T4" fmla="+- 0 601 185"/>
                <a:gd name="T5" fmla="*/ 601 h 654"/>
                <a:gd name="T6" fmla="*/ 33 w 1140"/>
                <a:gd name="T7" fmla="+- 0 285 185"/>
                <a:gd name="T8" fmla="*/ 285 h 654"/>
                <a:gd name="T9" fmla="*/ 0 w 1140"/>
                <a:gd name="T10" fmla="+- 0 285 185"/>
                <a:gd name="T11" fmla="*/ 285 h 654"/>
                <a:gd name="T12" fmla="*/ 37 w 1140"/>
                <a:gd name="T13" fmla="+- 0 612 185"/>
                <a:gd name="T14" fmla="*/ 612 h 654"/>
                <a:gd name="T15" fmla="*/ 132 w 1140"/>
                <a:gd name="T16" fmla="+- 0 805 185"/>
                <a:gd name="T17" fmla="*/ 805 h 654"/>
                <a:gd name="T18" fmla="*/ 248 w 1140"/>
                <a:gd name="T19" fmla="+- 0 838 185"/>
                <a:gd name="T20" fmla="*/ 838 h 654"/>
                <a:gd name="T21" fmla="*/ 165 w 1140"/>
                <a:gd name="T22" fmla="+- 0 673 185"/>
                <a:gd name="T23" fmla="*/ 673 h 654"/>
                <a:gd name="T24" fmla="*/ 297 w 1140"/>
                <a:gd name="T25" fmla="+- 0 648 185"/>
                <a:gd name="T26" fmla="*/ 648 h 654"/>
                <a:gd name="T27" fmla="*/ 321 w 1140"/>
                <a:gd name="T28" fmla="+- 0 409 185"/>
                <a:gd name="T29" fmla="*/ 409 h 654"/>
                <a:gd name="T30" fmla="*/ 321 w 1140"/>
                <a:gd name="T31" fmla="+- 0 442 185"/>
                <a:gd name="T32" fmla="*/ 442 h 654"/>
                <a:gd name="T33" fmla="*/ 479 w 1140"/>
                <a:gd name="T34" fmla="+- 0 805 185"/>
                <a:gd name="T35" fmla="*/ 805 h 654"/>
                <a:gd name="T36" fmla="*/ 743 w 1140"/>
                <a:gd name="T37" fmla="+- 0 805 185"/>
                <a:gd name="T38" fmla="*/ 805 h 654"/>
                <a:gd name="T39" fmla="*/ 901 w 1140"/>
                <a:gd name="T40" fmla="+- 0 442 185"/>
                <a:gd name="T41" fmla="*/ 442 h 654"/>
                <a:gd name="T42" fmla="*/ 1139 w 1140"/>
                <a:gd name="T43" fmla="+- 0 499 185"/>
                <a:gd name="T44" fmla="*/ 499 h 654"/>
                <a:gd name="T45" fmla="*/ 1117 w 1140"/>
                <a:gd name="T46" fmla="+- 0 217 185"/>
                <a:gd name="T47" fmla="*/ 217 h 654"/>
                <a:gd name="T48" fmla="*/ 1106 w 1140"/>
                <a:gd name="T49" fmla="+- 0 280 185"/>
                <a:gd name="T50" fmla="*/ 280 h 654"/>
                <a:gd name="T51" fmla="*/ 1089 w 1140"/>
                <a:gd name="T52" fmla="+- 0 541 185"/>
                <a:gd name="T53" fmla="*/ 541 h 654"/>
                <a:gd name="T54" fmla="*/ 863 w 1140"/>
                <a:gd name="T55" fmla="+- 0 559 185"/>
                <a:gd name="T56" fmla="*/ 559 h 654"/>
                <a:gd name="T57" fmla="*/ 855 w 1140"/>
                <a:gd name="T58" fmla="+- 0 790 185"/>
                <a:gd name="T59" fmla="*/ 790 h 654"/>
                <a:gd name="T60" fmla="*/ 831 w 1140"/>
                <a:gd name="T61" fmla="+- 0 790 185"/>
                <a:gd name="T62" fmla="*/ 790 h 654"/>
                <a:gd name="T63" fmla="*/ 819 w 1140"/>
                <a:gd name="T64" fmla="+- 0 776 185"/>
                <a:gd name="T65" fmla="*/ 776 h 654"/>
                <a:gd name="T66" fmla="*/ 987 w 1140"/>
                <a:gd name="T67" fmla="+- 0 515 185"/>
                <a:gd name="T68" fmla="*/ 515 h 654"/>
                <a:gd name="T69" fmla="*/ 987 w 1140"/>
                <a:gd name="T70" fmla="+- 0 345 185"/>
                <a:gd name="T71" fmla="*/ 345 h 654"/>
                <a:gd name="T72" fmla="*/ 1021 w 1140"/>
                <a:gd name="T73" fmla="+- 0 311 185"/>
                <a:gd name="T74" fmla="*/ 311 h 654"/>
                <a:gd name="T75" fmla="*/ 938 w 1140"/>
                <a:gd name="T76" fmla="+- 0 341 185"/>
                <a:gd name="T77" fmla="*/ 341 h 654"/>
                <a:gd name="T78" fmla="*/ 925 w 1140"/>
                <a:gd name="T79" fmla="+- 0 345 185"/>
                <a:gd name="T80" fmla="*/ 345 h 654"/>
                <a:gd name="T81" fmla="*/ 798 w 1140"/>
                <a:gd name="T82" fmla="+- 0 337 185"/>
                <a:gd name="T83" fmla="*/ 337 h 654"/>
                <a:gd name="T84" fmla="*/ 804 w 1140"/>
                <a:gd name="T85" fmla="+- 0 303 185"/>
                <a:gd name="T86" fmla="*/ 303 h 654"/>
                <a:gd name="T87" fmla="*/ 918 w 1140"/>
                <a:gd name="T88" fmla="+- 0 302 185"/>
                <a:gd name="T89" fmla="*/ 302 h 654"/>
                <a:gd name="T90" fmla="*/ 992 w 1140"/>
                <a:gd name="T91" fmla="+- 0 246 185"/>
                <a:gd name="T92" fmla="*/ 246 h 654"/>
                <a:gd name="T93" fmla="*/ 1017 w 1140"/>
                <a:gd name="T94" fmla="+- 0 225 185"/>
                <a:gd name="T95" fmla="*/ 225 h 654"/>
                <a:gd name="T96" fmla="*/ 1052 w 1140"/>
                <a:gd name="T97" fmla="+- 0 217 185"/>
                <a:gd name="T98" fmla="*/ 217 h 654"/>
                <a:gd name="T99" fmla="*/ 1103 w 1140"/>
                <a:gd name="T100" fmla="+- 0 257 185"/>
                <a:gd name="T101" fmla="*/ 257 h 654"/>
                <a:gd name="T102" fmla="*/ 1090 w 1140"/>
                <a:gd name="T103" fmla="+- 0 195 185"/>
                <a:gd name="T104" fmla="*/ 195 h 654"/>
                <a:gd name="T105" fmla="*/ 1018 w 1140"/>
                <a:gd name="T106" fmla="+- 0 189 185"/>
                <a:gd name="T107" fmla="*/ 189 h 654"/>
                <a:gd name="T108" fmla="*/ 978 w 1140"/>
                <a:gd name="T109" fmla="+- 0 213 185"/>
                <a:gd name="T110" fmla="*/ 213 h 654"/>
                <a:gd name="T111" fmla="*/ 953 w 1140"/>
                <a:gd name="T112" fmla="+- 0 234 185"/>
                <a:gd name="T113" fmla="*/ 234 h 654"/>
                <a:gd name="T114" fmla="*/ 797 w 1140"/>
                <a:gd name="T115" fmla="+- 0 273 185"/>
                <a:gd name="T116" fmla="*/ 273 h 654"/>
                <a:gd name="T117" fmla="*/ 763 w 1140"/>
                <a:gd name="T118" fmla="+- 0 323 185"/>
                <a:gd name="T119" fmla="*/ 323 h 654"/>
                <a:gd name="T120" fmla="*/ 770 w 1140"/>
                <a:gd name="T121" fmla="+- 0 349 185"/>
                <a:gd name="T122" fmla="*/ 349 h 654"/>
                <a:gd name="T123" fmla="*/ 820 w 1140"/>
                <a:gd name="T124" fmla="+- 0 378 185"/>
                <a:gd name="T125" fmla="*/ 378 h 654"/>
                <a:gd name="T126" fmla="*/ 954 w 1140"/>
                <a:gd name="T127" fmla="+- 0 370 185"/>
                <a:gd name="T128" fmla="*/ 370 h 654"/>
                <a:gd name="T129" fmla="*/ 820 w 1140"/>
                <a:gd name="T130" fmla="+- 0 487 185"/>
                <a:gd name="T131" fmla="*/ 487 h 654"/>
                <a:gd name="T132" fmla="*/ 786 w 1140"/>
                <a:gd name="T133" fmla="+- 0 537 185"/>
                <a:gd name="T134" fmla="*/ 537 h 654"/>
                <a:gd name="T135" fmla="*/ 802 w 1140"/>
                <a:gd name="T136" fmla="+- 0 809 185"/>
                <a:gd name="T137" fmla="*/ 809 h 654"/>
                <a:gd name="T138" fmla="*/ 845 w 1140"/>
                <a:gd name="T139" fmla="+- 0 825 185"/>
                <a:gd name="T140" fmla="*/ 825 h 654"/>
                <a:gd name="T141" fmla="*/ 882 w 1140"/>
                <a:gd name="T142" fmla="+- 0 806 185"/>
                <a:gd name="T143" fmla="*/ 806 h 654"/>
                <a:gd name="T144" fmla="*/ 896 w 1140"/>
                <a:gd name="T145" fmla="+- 0 768 185"/>
                <a:gd name="T146" fmla="*/ 768 h 654"/>
                <a:gd name="T147" fmla="*/ 1082 w 1140"/>
                <a:gd name="T148" fmla="+- 0 585 185"/>
                <a:gd name="T149" fmla="*/ 585 h 654"/>
                <a:gd name="T150" fmla="*/ 1139 w 1140"/>
                <a:gd name="T151" fmla="+- 0 499 185"/>
                <a:gd name="T152" fmla="*/ 499 h 654"/>
              </a:gdLst>
              <a:ahLst/>
              <a:cxnLst>
                <a:cxn ang="0">
                  <a:pos x="T0" y="T2"/>
                </a:cxn>
                <a:cxn ang="0">
                  <a:pos x="T3" y="T5"/>
                </a:cxn>
                <a:cxn ang="0">
                  <a:pos x="T6" y="T8"/>
                </a:cxn>
                <a:cxn ang="0">
                  <a:pos x="T9" y="T11"/>
                </a:cxn>
                <a:cxn ang="0">
                  <a:pos x="T12" y="T14"/>
                </a:cxn>
                <a:cxn ang="0">
                  <a:pos x="T15" y="T17"/>
                </a:cxn>
                <a:cxn ang="0">
                  <a:pos x="T18" y="T20"/>
                </a:cxn>
                <a:cxn ang="0">
                  <a:pos x="T21" y="T23"/>
                </a:cxn>
                <a:cxn ang="0">
                  <a:pos x="T24" y="T26"/>
                </a:cxn>
                <a:cxn ang="0">
                  <a:pos x="T27" y="T29"/>
                </a:cxn>
                <a:cxn ang="0">
                  <a:pos x="T30" y="T32"/>
                </a:cxn>
                <a:cxn ang="0">
                  <a:pos x="T33" y="T35"/>
                </a:cxn>
                <a:cxn ang="0">
                  <a:pos x="T36" y="T38"/>
                </a:cxn>
                <a:cxn ang="0">
                  <a:pos x="T39" y="T41"/>
                </a:cxn>
                <a:cxn ang="0">
                  <a:pos x="T42" y="T44"/>
                </a:cxn>
                <a:cxn ang="0">
                  <a:pos x="T45" y="T47"/>
                </a:cxn>
                <a:cxn ang="0">
                  <a:pos x="T48" y="T50"/>
                </a:cxn>
                <a:cxn ang="0">
                  <a:pos x="T51" y="T53"/>
                </a:cxn>
                <a:cxn ang="0">
                  <a:pos x="T54" y="T56"/>
                </a:cxn>
                <a:cxn ang="0">
                  <a:pos x="T57" y="T59"/>
                </a:cxn>
                <a:cxn ang="0">
                  <a:pos x="T60" y="T62"/>
                </a:cxn>
                <a:cxn ang="0">
                  <a:pos x="T63" y="T65"/>
                </a:cxn>
                <a:cxn ang="0">
                  <a:pos x="T66" y="T68"/>
                </a:cxn>
                <a:cxn ang="0">
                  <a:pos x="T69" y="T71"/>
                </a:cxn>
                <a:cxn ang="0">
                  <a:pos x="T72" y="T74"/>
                </a:cxn>
                <a:cxn ang="0">
                  <a:pos x="T75" y="T77"/>
                </a:cxn>
                <a:cxn ang="0">
                  <a:pos x="T78" y="T80"/>
                </a:cxn>
                <a:cxn ang="0">
                  <a:pos x="T81" y="T83"/>
                </a:cxn>
                <a:cxn ang="0">
                  <a:pos x="T84" y="T86"/>
                </a:cxn>
                <a:cxn ang="0">
                  <a:pos x="T87" y="T89"/>
                </a:cxn>
                <a:cxn ang="0">
                  <a:pos x="T90" y="T92"/>
                </a:cxn>
                <a:cxn ang="0">
                  <a:pos x="T93" y="T95"/>
                </a:cxn>
                <a:cxn ang="0">
                  <a:pos x="T96" y="T98"/>
                </a:cxn>
                <a:cxn ang="0">
                  <a:pos x="T99" y="T101"/>
                </a:cxn>
                <a:cxn ang="0">
                  <a:pos x="T102" y="T104"/>
                </a:cxn>
                <a:cxn ang="0">
                  <a:pos x="T105" y="T107"/>
                </a:cxn>
                <a:cxn ang="0">
                  <a:pos x="T108" y="T110"/>
                </a:cxn>
                <a:cxn ang="0">
                  <a:pos x="T111" y="T113"/>
                </a:cxn>
                <a:cxn ang="0">
                  <a:pos x="T114" y="T116"/>
                </a:cxn>
                <a:cxn ang="0">
                  <a:pos x="T117" y="T119"/>
                </a:cxn>
                <a:cxn ang="0">
                  <a:pos x="T120" y="T122"/>
                </a:cxn>
                <a:cxn ang="0">
                  <a:pos x="T123" y="T125"/>
                </a:cxn>
                <a:cxn ang="0">
                  <a:pos x="T126" y="T128"/>
                </a:cxn>
                <a:cxn ang="0">
                  <a:pos x="T129" y="T131"/>
                </a:cxn>
                <a:cxn ang="0">
                  <a:pos x="T132" y="T134"/>
                </a:cxn>
                <a:cxn ang="0">
                  <a:pos x="T135" y="T137"/>
                </a:cxn>
                <a:cxn ang="0">
                  <a:pos x="T138" y="T140"/>
                </a:cxn>
                <a:cxn ang="0">
                  <a:pos x="T141" y="T143"/>
                </a:cxn>
                <a:cxn ang="0">
                  <a:pos x="T144" y="T146"/>
                </a:cxn>
                <a:cxn ang="0">
                  <a:pos x="T147" y="T149"/>
                </a:cxn>
                <a:cxn ang="0">
                  <a:pos x="T150" y="T152"/>
                </a:cxn>
              </a:cxnLst>
              <a:rect l="0" t="0" r="r" b="b"/>
              <a:pathLst>
                <a:path w="1140" h="654">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pic>
          <p:nvPicPr>
            <p:cNvPr id="49" name="Picture 4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74" y="0"/>
              <a:ext cx="166"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49"/>
            <p:cNvSpPr>
              <a:spLocks/>
            </p:cNvSpPr>
            <p:nvPr/>
          </p:nvSpPr>
          <p:spPr bwMode="auto">
            <a:xfrm>
              <a:off x="924" y="277"/>
              <a:ext cx="298" cy="561"/>
            </a:xfrm>
            <a:custGeom>
              <a:avLst/>
              <a:gdLst>
                <a:gd name="T0" fmla="+- 0 1214 925"/>
                <a:gd name="T1" fmla="*/ T0 w 298"/>
                <a:gd name="T2" fmla="+- 0 277 277"/>
                <a:gd name="T3" fmla="*/ 277 h 561"/>
                <a:gd name="T4" fmla="+- 0 1205 925"/>
                <a:gd name="T5" fmla="*/ T4 w 298"/>
                <a:gd name="T6" fmla="+- 0 277 277"/>
                <a:gd name="T7" fmla="*/ 277 h 561"/>
                <a:gd name="T8" fmla="+- 0 1196 925"/>
                <a:gd name="T9" fmla="*/ T8 w 298"/>
                <a:gd name="T10" fmla="+- 0 277 277"/>
                <a:gd name="T11" fmla="*/ 277 h 561"/>
                <a:gd name="T12" fmla="+- 0 1189 925"/>
                <a:gd name="T13" fmla="*/ T12 w 298"/>
                <a:gd name="T14" fmla="+- 0 285 277"/>
                <a:gd name="T15" fmla="*/ 285 h 561"/>
                <a:gd name="T16" fmla="+- 0 1189 925"/>
                <a:gd name="T17" fmla="*/ T16 w 298"/>
                <a:gd name="T18" fmla="+- 0 508 277"/>
                <a:gd name="T19" fmla="*/ 508 h 561"/>
                <a:gd name="T20" fmla="+- 0 1178 925"/>
                <a:gd name="T21" fmla="*/ T20 w 298"/>
                <a:gd name="T22" fmla="+- 0 560 277"/>
                <a:gd name="T23" fmla="*/ 560 h 561"/>
                <a:gd name="T24" fmla="+- 0 1150 925"/>
                <a:gd name="T25" fmla="*/ T24 w 298"/>
                <a:gd name="T26" fmla="+- 0 601 277"/>
                <a:gd name="T27" fmla="*/ 601 h 561"/>
                <a:gd name="T28" fmla="+- 0 1108 925"/>
                <a:gd name="T29" fmla="*/ T28 w 298"/>
                <a:gd name="T30" fmla="+- 0 630 277"/>
                <a:gd name="T31" fmla="*/ 630 h 561"/>
                <a:gd name="T32" fmla="+- 0 1057 925"/>
                <a:gd name="T33" fmla="*/ T32 w 298"/>
                <a:gd name="T34" fmla="+- 0 640 277"/>
                <a:gd name="T35" fmla="*/ 640 h 561"/>
                <a:gd name="T36" fmla="+- 0 932 925"/>
                <a:gd name="T37" fmla="*/ T36 w 298"/>
                <a:gd name="T38" fmla="+- 0 640 277"/>
                <a:gd name="T39" fmla="*/ 640 h 561"/>
                <a:gd name="T40" fmla="+- 0 925 925"/>
                <a:gd name="T41" fmla="*/ T40 w 298"/>
                <a:gd name="T42" fmla="+- 0 648 277"/>
                <a:gd name="T43" fmla="*/ 648 h 561"/>
                <a:gd name="T44" fmla="+- 0 925 925"/>
                <a:gd name="T45" fmla="*/ T44 w 298"/>
                <a:gd name="T46" fmla="+- 0 666 277"/>
                <a:gd name="T47" fmla="*/ 666 h 561"/>
                <a:gd name="T48" fmla="+- 0 932 925"/>
                <a:gd name="T49" fmla="*/ T48 w 298"/>
                <a:gd name="T50" fmla="+- 0 673 277"/>
                <a:gd name="T51" fmla="*/ 673 h 561"/>
                <a:gd name="T52" fmla="+- 0 1057 925"/>
                <a:gd name="T53" fmla="*/ T52 w 298"/>
                <a:gd name="T54" fmla="+- 0 673 277"/>
                <a:gd name="T55" fmla="*/ 673 h 561"/>
                <a:gd name="T56" fmla="+- 0 1057 925"/>
                <a:gd name="T57" fmla="*/ T56 w 298"/>
                <a:gd name="T58" fmla="+- 0 805 277"/>
                <a:gd name="T59" fmla="*/ 805 h 561"/>
                <a:gd name="T60" fmla="+- 0 974 925"/>
                <a:gd name="T61" fmla="*/ T60 w 298"/>
                <a:gd name="T62" fmla="+- 0 805 277"/>
                <a:gd name="T63" fmla="*/ 805 h 561"/>
                <a:gd name="T64" fmla="+- 0 974 925"/>
                <a:gd name="T65" fmla="*/ T64 w 298"/>
                <a:gd name="T66" fmla="+- 0 838 277"/>
                <a:gd name="T67" fmla="*/ 838 h 561"/>
                <a:gd name="T68" fmla="+- 0 1172 925"/>
                <a:gd name="T69" fmla="*/ T68 w 298"/>
                <a:gd name="T70" fmla="+- 0 838 277"/>
                <a:gd name="T71" fmla="*/ 838 h 561"/>
                <a:gd name="T72" fmla="+- 0 1172 925"/>
                <a:gd name="T73" fmla="*/ T72 w 298"/>
                <a:gd name="T74" fmla="+- 0 805 277"/>
                <a:gd name="T75" fmla="*/ 805 h 561"/>
                <a:gd name="T76" fmla="+- 0 1090 925"/>
                <a:gd name="T77" fmla="*/ T76 w 298"/>
                <a:gd name="T78" fmla="+- 0 805 277"/>
                <a:gd name="T79" fmla="*/ 805 h 561"/>
                <a:gd name="T80" fmla="+- 0 1090 925"/>
                <a:gd name="T81" fmla="*/ T80 w 298"/>
                <a:gd name="T82" fmla="+- 0 670 277"/>
                <a:gd name="T83" fmla="*/ 670 h 561"/>
                <a:gd name="T84" fmla="+- 0 1143 925"/>
                <a:gd name="T85" fmla="*/ T84 w 298"/>
                <a:gd name="T86" fmla="+- 0 649 277"/>
                <a:gd name="T87" fmla="*/ 649 h 561"/>
                <a:gd name="T88" fmla="+- 0 1185 925"/>
                <a:gd name="T89" fmla="*/ T88 w 298"/>
                <a:gd name="T90" fmla="+- 0 612 277"/>
                <a:gd name="T91" fmla="*/ 612 h 561"/>
                <a:gd name="T92" fmla="+- 0 1212 925"/>
                <a:gd name="T93" fmla="*/ T92 w 298"/>
                <a:gd name="T94" fmla="+- 0 564 277"/>
                <a:gd name="T95" fmla="*/ 564 h 561"/>
                <a:gd name="T96" fmla="+- 0 1222 925"/>
                <a:gd name="T97" fmla="*/ T96 w 298"/>
                <a:gd name="T98" fmla="+- 0 508 277"/>
                <a:gd name="T99" fmla="*/ 508 h 561"/>
                <a:gd name="T100" fmla="+- 0 1222 925"/>
                <a:gd name="T101" fmla="*/ T100 w 298"/>
                <a:gd name="T102" fmla="+- 0 285 277"/>
                <a:gd name="T103" fmla="*/ 285 h 561"/>
                <a:gd name="T104" fmla="+- 0 1214 925"/>
                <a:gd name="T105" fmla="*/ T104 w 298"/>
                <a:gd name="T106" fmla="+- 0 277 277"/>
                <a:gd name="T107" fmla="*/ 277 h 56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Lst>
              <a:rect l="0" t="0" r="r" b="b"/>
              <a:pathLst>
                <a:path w="298" h="561">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1" name="Google Shape;147;p17">
            <a:extLst>
              <a:ext uri="{FF2B5EF4-FFF2-40B4-BE49-F238E27FC236}">
                <a16:creationId xmlns:a16="http://schemas.microsoft.com/office/drawing/2014/main" id="{80322594-E6FB-3E55-B632-4BDDEBE70A4E}"/>
              </a:ext>
            </a:extLst>
          </p:cNvPr>
          <p:cNvSpPr/>
          <p:nvPr/>
        </p:nvSpPr>
        <p:spPr>
          <a:xfrm rot="-5400000">
            <a:off x="424538" y="410250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44" name="Rectangle 43"/>
          <p:cNvSpPr/>
          <p:nvPr/>
        </p:nvSpPr>
        <p:spPr>
          <a:xfrm>
            <a:off x="2011678" y="3593232"/>
            <a:ext cx="6096000" cy="3170099"/>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444500" marR="112395" indent="-342900" algn="just">
              <a:spcBef>
                <a:spcPts val="815"/>
              </a:spcBef>
              <a:buFont typeface="Wingdings" panose="05000000000000000000" pitchFamily="2" charset="2"/>
              <a:buChar char="Ø"/>
            </a:pPr>
            <a:r>
              <a:rPr lang="en-US" sz="2000" b="1" dirty="0">
                <a:solidFill>
                  <a:srgbClr val="C00000"/>
                </a:solidFill>
                <a:latin typeface="Times New Roman" panose="02020603050405020304" pitchFamily="18" charset="0"/>
                <a:cs typeface="Times New Roman" panose="02020603050405020304" pitchFamily="18" charset="0"/>
              </a:rPr>
              <a:t>The evaluation manager </a:t>
            </a:r>
            <a:r>
              <a:rPr lang="en-US" sz="2000" b="1" dirty="0">
                <a:latin typeface="Times New Roman" panose="02020603050405020304" pitchFamily="18" charset="0"/>
                <a:cs typeface="Times New Roman" panose="02020603050405020304" pitchFamily="18" charset="0"/>
              </a:rPr>
              <a:t>is the person who is in charge of managing the evaluation. It is possible that the evaluation manager is from the same entity or office that commissioned  the  evaluation.  </a:t>
            </a:r>
            <a:r>
              <a:rPr lang="en-US" sz="2000" b="1" dirty="0">
                <a:latin typeface="Times New Roman" panose="02020603050405020304" pitchFamily="18" charset="0"/>
                <a:cs typeface="Times New Roman" panose="02020603050405020304" pitchFamily="18" charset="0"/>
              </a:rPr>
              <a:t>Most  </a:t>
            </a:r>
            <a:r>
              <a:rPr lang="en-US" sz="2000" b="1" dirty="0" smtClean="0">
                <a:latin typeface="Times New Roman" panose="02020603050405020304" pitchFamily="18" charset="0"/>
                <a:cs typeface="Times New Roman" panose="02020603050405020304" pitchFamily="18" charset="0"/>
              </a:rPr>
              <a:t>often,  </a:t>
            </a:r>
            <a:r>
              <a:rPr lang="en-US" sz="2000" b="1" dirty="0">
                <a:latin typeface="Times New Roman" panose="02020603050405020304" pitchFamily="18" charset="0"/>
                <a:cs typeface="Times New Roman" panose="02020603050405020304" pitchFamily="18" charset="0"/>
              </a:rPr>
              <a:t>the  evaluation  manager  is  the </a:t>
            </a:r>
            <a:r>
              <a:rPr lang="en-US" sz="2000" b="1" dirty="0" smtClean="0">
                <a:latin typeface="Times New Roman" panose="02020603050405020304" pitchFamily="18" charset="0"/>
                <a:cs typeface="Times New Roman" panose="02020603050405020304" pitchFamily="18" charset="0"/>
              </a:rPr>
              <a:t>program </a:t>
            </a:r>
            <a:r>
              <a:rPr lang="en-US" sz="2000" b="1" dirty="0">
                <a:latin typeface="Times New Roman" panose="02020603050405020304" pitchFamily="18" charset="0"/>
                <a:cs typeface="Times New Roman" panose="02020603050405020304" pitchFamily="18" charset="0"/>
              </a:rPr>
              <a:t>or project manager</a:t>
            </a:r>
            <a:r>
              <a:rPr lang="en-US" sz="2000" b="1" dirty="0">
                <a:latin typeface="Times New Roman" panose="02020603050405020304" pitchFamily="18" charset="0"/>
                <a:cs typeface="Times New Roman" panose="02020603050405020304" pitchFamily="18" charset="0"/>
              </a:rPr>
              <a:t>.</a:t>
            </a:r>
            <a:endParaRPr lang="fr-FR" sz="2000" b="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 It </a:t>
            </a:r>
            <a:r>
              <a:rPr lang="en-US" sz="2000" b="1" dirty="0">
                <a:latin typeface="Times New Roman" panose="02020603050405020304" pitchFamily="18" charset="0"/>
                <a:cs typeface="Times New Roman" panose="02020603050405020304" pitchFamily="18" charset="0"/>
              </a:rPr>
              <a:t>is important to note that, at times, several stakeholders may be part of an evaluation management committee, overseeing the evaluation process together.</a:t>
            </a:r>
            <a:endParaRPr lang="fr-F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0897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a:solidFill>
                  <a:srgbClr val="FF9518"/>
                </a:solidFill>
                <a:latin typeface="Tajawal Medium" panose="00000600000000000000" pitchFamily="2" charset="-78"/>
                <a:cs typeface="Tajawal Medium" panose="00000600000000000000" pitchFamily="2" charset="-78"/>
                <a:sym typeface="+mn-ea"/>
              </a:rPr>
              <a:t>Part1</a:t>
            </a:r>
            <a:r>
              <a:rPr lang="fr-FR" altLang="en-US" sz="2400" b="1" dirty="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520551" y="1910934"/>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9" name="Rectangle 18"/>
          <p:cNvSpPr/>
          <p:nvPr/>
        </p:nvSpPr>
        <p:spPr>
          <a:xfrm>
            <a:off x="2011678" y="1394430"/>
            <a:ext cx="6096000" cy="101566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a:buFont typeface="Wingdings" panose="05000000000000000000" pitchFamily="2" charset="2"/>
              <a:buChar char="Ø"/>
            </a:pPr>
            <a:r>
              <a:rPr lang="en-US" sz="2000" b="1" dirty="0">
                <a:solidFill>
                  <a:srgbClr val="C00000"/>
                </a:solidFill>
                <a:latin typeface="Times New Roman" panose="02020603050405020304" pitchFamily="18" charset="0"/>
                <a:cs typeface="Times New Roman" panose="02020603050405020304" pitchFamily="18" charset="0"/>
              </a:rPr>
              <a:t>An evaluator </a:t>
            </a:r>
            <a:r>
              <a:rPr lang="en-US" sz="2000" b="1" dirty="0">
                <a:latin typeface="Times New Roman" panose="02020603050405020304" pitchFamily="18" charset="0"/>
                <a:cs typeface="Times New Roman" panose="02020603050405020304" pitchFamily="18" charset="0"/>
              </a:rPr>
              <a:t>is charged with conducting the evaluation. </a:t>
            </a:r>
            <a:r>
              <a:rPr lang="en-US" sz="2000" b="1" dirty="0">
                <a:latin typeface="Times New Roman" panose="02020603050405020304" pitchFamily="18" charset="0"/>
                <a:cs typeface="Times New Roman" panose="02020603050405020304" pitchFamily="18" charset="0"/>
              </a:rPr>
              <a:t>Evaluators can be external </a:t>
            </a:r>
            <a:r>
              <a:rPr lang="en-US" sz="2000" b="1" dirty="0" smtClean="0">
                <a:latin typeface="Times New Roman" panose="02020603050405020304" pitchFamily="18" charset="0"/>
                <a:cs typeface="Times New Roman" panose="02020603050405020304" pitchFamily="18" charset="0"/>
              </a:rPr>
              <a:t>consultants, </a:t>
            </a:r>
            <a:r>
              <a:rPr lang="en-US" sz="2000" b="1" dirty="0">
                <a:latin typeface="Times New Roman" panose="02020603050405020304" pitchFamily="18" charset="0"/>
                <a:cs typeface="Times New Roman" panose="02020603050405020304" pitchFamily="18" charset="0"/>
              </a:rPr>
              <a:t>donors, partner organizations and governments.</a:t>
            </a:r>
            <a:endParaRPr lang="fr-FR" sz="2000" b="1" dirty="0">
              <a:latin typeface="Times New Roman" panose="02020603050405020304" pitchFamily="18" charset="0"/>
              <a:cs typeface="Times New Roman" panose="02020603050405020304" pitchFamily="18" charset="0"/>
            </a:endParaRPr>
          </a:p>
        </p:txBody>
      </p:sp>
      <p:sp>
        <p:nvSpPr>
          <p:cNvPr id="51" name="Google Shape;147;p17">
            <a:extLst>
              <a:ext uri="{FF2B5EF4-FFF2-40B4-BE49-F238E27FC236}">
                <a16:creationId xmlns:a16="http://schemas.microsoft.com/office/drawing/2014/main" id="{80322594-E6FB-3E55-B632-4BDDEBE70A4E}"/>
              </a:ext>
            </a:extLst>
          </p:cNvPr>
          <p:cNvSpPr/>
          <p:nvPr/>
        </p:nvSpPr>
        <p:spPr>
          <a:xfrm rot="-5400000">
            <a:off x="503964" y="3370891"/>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44" name="Rectangle 43"/>
          <p:cNvSpPr/>
          <p:nvPr/>
        </p:nvSpPr>
        <p:spPr>
          <a:xfrm>
            <a:off x="1994263" y="2473227"/>
            <a:ext cx="6113415" cy="25545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444500" marR="112395" indent="-342900" algn="just">
              <a:spcBef>
                <a:spcPts val="815"/>
              </a:spcBef>
              <a:spcAft>
                <a:spcPts val="0"/>
              </a:spcAft>
              <a:buFont typeface="Wingdings" panose="05000000000000000000" pitchFamily="2" charset="2"/>
              <a:buChar char="Ø"/>
            </a:pPr>
            <a:r>
              <a:rPr lang="en-US" sz="2000" b="1" dirty="0">
                <a:solidFill>
                  <a:srgbClr val="C00000"/>
                </a:solidFill>
                <a:latin typeface="Times New Roman" panose="02020603050405020304" pitchFamily="18" charset="0"/>
                <a:cs typeface="Times New Roman" panose="02020603050405020304" pitchFamily="18" charset="0"/>
              </a:rPr>
              <a:t>The evaluation users </a:t>
            </a:r>
            <a:r>
              <a:rPr lang="en-US" sz="2000" b="1" dirty="0">
                <a:latin typeface="Times New Roman" panose="02020603050405020304" pitchFamily="18" charset="0"/>
                <a:cs typeface="Times New Roman" panose="02020603050405020304" pitchFamily="18" charset="0"/>
              </a:rPr>
              <a:t>are key players for guaranteeing the full utilization and benefits of evaluation. They can be direct users, who are, for instance, directly concerned with the implementation of the recommendations and accountability purposes, as well as indirect users that can be more interested with the learning dimension of the evaluation.</a:t>
            </a:r>
            <a:endParaRPr lang="fr-FR" sz="20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1207232" y="5120031"/>
            <a:ext cx="7419216" cy="1323439"/>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US" sz="2000" b="1" dirty="0">
                <a:latin typeface="Times New Roman" panose="02020603050405020304" pitchFamily="18" charset="0"/>
                <a:cs typeface="Times New Roman" panose="02020603050405020304" pitchFamily="18" charset="0"/>
              </a:rPr>
              <a:t>In addition to these roles, there are other stakeholder engagement and reference groups that play an important </a:t>
            </a:r>
            <a:r>
              <a:rPr lang="en-US" sz="2000" b="1" dirty="0">
                <a:latin typeface="Times New Roman" panose="02020603050405020304" pitchFamily="18" charset="0"/>
                <a:cs typeface="Times New Roman" panose="02020603050405020304" pitchFamily="18" charset="0"/>
                <a:hlinkClick r:id="rId10" action="ppaction://hlinkfile"/>
              </a:rPr>
              <a:t>role, for instance in terms of quality assurance. For further information on reference groups, see Information box.</a:t>
            </a:r>
            <a:endParaRPr lang="fr-FR" sz="2000" b="1" dirty="0">
              <a:latin typeface="Times New Roman" panose="02020603050405020304" pitchFamily="18" charset="0"/>
              <a:cs typeface="Times New Roman" panose="02020603050405020304" pitchFamily="18" charset="0"/>
            </a:endParaRPr>
          </a:p>
        </p:txBody>
      </p:sp>
      <p:pic>
        <p:nvPicPr>
          <p:cNvPr id="33" name="image8.png"/>
          <p:cNvPicPr/>
          <p:nvPr/>
        </p:nvPicPr>
        <p:blipFill>
          <a:blip r:embed="rId11" cstate="print"/>
          <a:stretch>
            <a:fillRect/>
          </a:stretch>
        </p:blipFill>
        <p:spPr>
          <a:xfrm>
            <a:off x="1085337" y="1592853"/>
            <a:ext cx="650875" cy="781050"/>
          </a:xfrm>
          <a:prstGeom prst="rect">
            <a:avLst/>
          </a:prstGeom>
        </p:spPr>
      </p:pic>
      <p:grpSp>
        <p:nvGrpSpPr>
          <p:cNvPr id="34" name="Group 33"/>
          <p:cNvGrpSpPr>
            <a:grpSpLocks/>
          </p:cNvGrpSpPr>
          <p:nvPr/>
        </p:nvGrpSpPr>
        <p:grpSpPr bwMode="auto">
          <a:xfrm>
            <a:off x="922006" y="3096488"/>
            <a:ext cx="958850" cy="734695"/>
            <a:chOff x="-1" y="0"/>
            <a:chExt cx="1510" cy="1157"/>
          </a:xfrm>
        </p:grpSpPr>
        <p:sp>
          <p:nvSpPr>
            <p:cNvPr id="35" name="AutoShape 54"/>
            <p:cNvSpPr>
              <a:spLocks/>
            </p:cNvSpPr>
            <p:nvPr/>
          </p:nvSpPr>
          <p:spPr bwMode="auto">
            <a:xfrm>
              <a:off x="-1" y="0"/>
              <a:ext cx="1510" cy="1157"/>
            </a:xfrm>
            <a:custGeom>
              <a:avLst/>
              <a:gdLst>
                <a:gd name="T0" fmla="*/ 449 w 1510"/>
                <a:gd name="T1" fmla="*/ 763 h 1157"/>
                <a:gd name="T2" fmla="*/ 627 w 1510"/>
                <a:gd name="T3" fmla="*/ 721 h 1157"/>
                <a:gd name="T4" fmla="*/ 634 w 1510"/>
                <a:gd name="T5" fmla="*/ 385 h 1157"/>
                <a:gd name="T6" fmla="*/ 830 w 1510"/>
                <a:gd name="T7" fmla="*/ 377 h 1157"/>
                <a:gd name="T8" fmla="*/ 863 w 1510"/>
                <a:gd name="T9" fmla="*/ 592 h 1157"/>
                <a:gd name="T10" fmla="*/ 940 w 1510"/>
                <a:gd name="T11" fmla="*/ 763 h 1157"/>
                <a:gd name="T12" fmla="*/ 923 w 1510"/>
                <a:gd name="T13" fmla="*/ 742 h 1157"/>
                <a:gd name="T14" fmla="*/ 886 w 1510"/>
                <a:gd name="T15" fmla="*/ 442 h 1157"/>
                <a:gd name="T16" fmla="*/ 869 w 1510"/>
                <a:gd name="T17" fmla="*/ 356 h 1157"/>
                <a:gd name="T18" fmla="*/ 624 w 1510"/>
                <a:gd name="T19" fmla="*/ 356 h 1157"/>
                <a:gd name="T20" fmla="*/ 605 w 1510"/>
                <a:gd name="T21" fmla="*/ 542 h 1157"/>
                <a:gd name="T22" fmla="*/ 457 w 1510"/>
                <a:gd name="T23" fmla="*/ 741 h 1157"/>
                <a:gd name="T24" fmla="*/ 1079 w 1510"/>
                <a:gd name="T25" fmla="*/ 763 h 1157"/>
                <a:gd name="T26" fmla="*/ 1488 w 1510"/>
                <a:gd name="T27" fmla="*/ 556 h 1157"/>
                <a:gd name="T28" fmla="*/ 1288 w 1510"/>
                <a:gd name="T29" fmla="*/ 899 h 1157"/>
                <a:gd name="T30" fmla="*/ 1214 w 1510"/>
                <a:gd name="T31" fmla="*/ 823 h 1157"/>
                <a:gd name="T32" fmla="*/ 1345 w 1510"/>
                <a:gd name="T33" fmla="*/ 793 h 1157"/>
                <a:gd name="T34" fmla="*/ 1328 w 1510"/>
                <a:gd name="T35" fmla="*/ 522 h 1157"/>
                <a:gd name="T36" fmla="*/ 1199 w 1510"/>
                <a:gd name="T37" fmla="*/ 440 h 1157"/>
                <a:gd name="T38" fmla="*/ 1008 w 1510"/>
                <a:gd name="T39" fmla="*/ 251 h 1157"/>
                <a:gd name="T40" fmla="*/ 889 w 1510"/>
                <a:gd name="T41" fmla="*/ 264 h 1157"/>
                <a:gd name="T42" fmla="*/ 700 w 1510"/>
                <a:gd name="T43" fmla="*/ 107 h 1157"/>
                <a:gd name="T44" fmla="*/ 383 w 1510"/>
                <a:gd name="T45" fmla="*/ 353 h 1157"/>
                <a:gd name="T46" fmla="*/ 303 w 1510"/>
                <a:gd name="T47" fmla="*/ 404 h 1157"/>
                <a:gd name="T48" fmla="*/ 100 w 1510"/>
                <a:gd name="T49" fmla="*/ 636 h 1157"/>
                <a:gd name="T50" fmla="*/ 340 w 1510"/>
                <a:gd name="T51" fmla="*/ 847 h 1157"/>
                <a:gd name="T52" fmla="*/ 288 w 1510"/>
                <a:gd name="T53" fmla="*/ 900 h 1157"/>
                <a:gd name="T54" fmla="*/ 29 w 1510"/>
                <a:gd name="T55" fmla="*/ 678 h 1157"/>
                <a:gd name="T56" fmla="*/ 209 w 1510"/>
                <a:gd name="T57" fmla="*/ 338 h 1157"/>
                <a:gd name="T58" fmla="*/ 341 w 1510"/>
                <a:gd name="T59" fmla="*/ 214 h 1157"/>
                <a:gd name="T60" fmla="*/ 722 w 1510"/>
                <a:gd name="T61" fmla="*/ 32 h 1157"/>
                <a:gd name="T62" fmla="*/ 937 w 1510"/>
                <a:gd name="T63" fmla="*/ 174 h 1157"/>
                <a:gd name="T64" fmla="*/ 1268 w 1510"/>
                <a:gd name="T65" fmla="*/ 393 h 1157"/>
                <a:gd name="T66" fmla="*/ 1430 w 1510"/>
                <a:gd name="T67" fmla="*/ 504 h 1157"/>
                <a:gd name="T68" fmla="*/ 1390 w 1510"/>
                <a:gd name="T69" fmla="*/ 441 h 1157"/>
                <a:gd name="T70" fmla="*/ 1258 w 1510"/>
                <a:gd name="T71" fmla="*/ 308 h 1157"/>
                <a:gd name="T72" fmla="*/ 934 w 1510"/>
                <a:gd name="T73" fmla="*/ 144 h 1157"/>
                <a:gd name="T74" fmla="*/ 721 w 1510"/>
                <a:gd name="T75" fmla="*/ 9 h 1157"/>
                <a:gd name="T76" fmla="*/ 368 w 1510"/>
                <a:gd name="T77" fmla="*/ 131 h 1157"/>
                <a:gd name="T78" fmla="*/ 176 w 1510"/>
                <a:gd name="T79" fmla="*/ 329 h 1157"/>
                <a:gd name="T80" fmla="*/ 7 w 1510"/>
                <a:gd name="T81" fmla="*/ 686 h 1157"/>
                <a:gd name="T82" fmla="*/ 340 w 1510"/>
                <a:gd name="T83" fmla="*/ 922 h 1157"/>
                <a:gd name="T84" fmla="*/ 376 w 1510"/>
                <a:gd name="T85" fmla="*/ 856 h 1157"/>
                <a:gd name="T86" fmla="*/ 218 w 1510"/>
                <a:gd name="T87" fmla="*/ 777 h 1157"/>
                <a:gd name="T88" fmla="*/ 253 w 1510"/>
                <a:gd name="T89" fmla="*/ 430 h 1157"/>
                <a:gd name="T90" fmla="*/ 405 w 1510"/>
                <a:gd name="T91" fmla="*/ 360 h 1157"/>
                <a:gd name="T92" fmla="*/ 731 w 1510"/>
                <a:gd name="T93" fmla="*/ 141 h 1157"/>
                <a:gd name="T94" fmla="*/ 933 w 1510"/>
                <a:gd name="T95" fmla="*/ 279 h 1157"/>
                <a:gd name="T96" fmla="*/ 1178 w 1510"/>
                <a:gd name="T97" fmla="*/ 472 h 1157"/>
                <a:gd name="T98" fmla="*/ 1236 w 1510"/>
                <a:gd name="T99" fmla="*/ 522 h 1157"/>
                <a:gd name="T100" fmla="*/ 1385 w 1510"/>
                <a:gd name="T101" fmla="*/ 695 h 1157"/>
                <a:gd name="T102" fmla="*/ 1218 w 1510"/>
                <a:gd name="T103" fmla="*/ 800 h 1157"/>
                <a:gd name="T104" fmla="*/ 1109 w 1510"/>
                <a:gd name="T105" fmla="*/ 862 h 1157"/>
                <a:gd name="T106" fmla="*/ 1332 w 1510"/>
                <a:gd name="T107" fmla="*/ 911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0" h="1157">
                  <a:moveTo>
                    <a:pt x="1098" y="741"/>
                  </a:moveTo>
                  <a:lnTo>
                    <a:pt x="1042" y="741"/>
                  </a:lnTo>
                  <a:lnTo>
                    <a:pt x="1042" y="772"/>
                  </a:lnTo>
                  <a:lnTo>
                    <a:pt x="744" y="1122"/>
                  </a:lnTo>
                  <a:lnTo>
                    <a:pt x="445" y="772"/>
                  </a:lnTo>
                  <a:lnTo>
                    <a:pt x="449" y="763"/>
                  </a:lnTo>
                  <a:lnTo>
                    <a:pt x="577" y="763"/>
                  </a:lnTo>
                  <a:lnTo>
                    <a:pt x="606" y="763"/>
                  </a:lnTo>
                  <a:lnTo>
                    <a:pt x="621" y="757"/>
                  </a:lnTo>
                  <a:lnTo>
                    <a:pt x="626" y="743"/>
                  </a:lnTo>
                  <a:lnTo>
                    <a:pt x="626" y="742"/>
                  </a:lnTo>
                  <a:lnTo>
                    <a:pt x="627" y="721"/>
                  </a:lnTo>
                  <a:lnTo>
                    <a:pt x="627" y="699"/>
                  </a:lnTo>
                  <a:lnTo>
                    <a:pt x="627" y="625"/>
                  </a:lnTo>
                  <a:lnTo>
                    <a:pt x="627" y="488"/>
                  </a:lnTo>
                  <a:lnTo>
                    <a:pt x="626" y="417"/>
                  </a:lnTo>
                  <a:lnTo>
                    <a:pt x="628" y="398"/>
                  </a:lnTo>
                  <a:lnTo>
                    <a:pt x="634" y="385"/>
                  </a:lnTo>
                  <a:lnTo>
                    <a:pt x="646" y="378"/>
                  </a:lnTo>
                  <a:lnTo>
                    <a:pt x="665" y="376"/>
                  </a:lnTo>
                  <a:lnTo>
                    <a:pt x="706" y="378"/>
                  </a:lnTo>
                  <a:lnTo>
                    <a:pt x="748" y="378"/>
                  </a:lnTo>
                  <a:lnTo>
                    <a:pt x="789" y="378"/>
                  </a:lnTo>
                  <a:lnTo>
                    <a:pt x="830" y="377"/>
                  </a:lnTo>
                  <a:lnTo>
                    <a:pt x="846" y="378"/>
                  </a:lnTo>
                  <a:lnTo>
                    <a:pt x="857" y="384"/>
                  </a:lnTo>
                  <a:lnTo>
                    <a:pt x="862" y="395"/>
                  </a:lnTo>
                  <a:lnTo>
                    <a:pt x="864" y="410"/>
                  </a:lnTo>
                  <a:lnTo>
                    <a:pt x="863" y="467"/>
                  </a:lnTo>
                  <a:lnTo>
                    <a:pt x="863" y="592"/>
                  </a:lnTo>
                  <a:lnTo>
                    <a:pt x="864" y="723"/>
                  </a:lnTo>
                  <a:lnTo>
                    <a:pt x="864" y="745"/>
                  </a:lnTo>
                  <a:lnTo>
                    <a:pt x="869" y="758"/>
                  </a:lnTo>
                  <a:lnTo>
                    <a:pt x="882" y="763"/>
                  </a:lnTo>
                  <a:lnTo>
                    <a:pt x="907" y="763"/>
                  </a:lnTo>
                  <a:lnTo>
                    <a:pt x="940" y="763"/>
                  </a:lnTo>
                  <a:lnTo>
                    <a:pt x="1036" y="763"/>
                  </a:lnTo>
                  <a:lnTo>
                    <a:pt x="1042" y="772"/>
                  </a:lnTo>
                  <a:lnTo>
                    <a:pt x="1042" y="741"/>
                  </a:lnTo>
                  <a:lnTo>
                    <a:pt x="1007" y="741"/>
                  </a:lnTo>
                  <a:lnTo>
                    <a:pt x="965" y="741"/>
                  </a:lnTo>
                  <a:lnTo>
                    <a:pt x="923" y="742"/>
                  </a:lnTo>
                  <a:lnTo>
                    <a:pt x="905" y="740"/>
                  </a:lnTo>
                  <a:lnTo>
                    <a:pt x="893" y="734"/>
                  </a:lnTo>
                  <a:lnTo>
                    <a:pt x="887" y="723"/>
                  </a:lnTo>
                  <a:lnTo>
                    <a:pt x="885" y="704"/>
                  </a:lnTo>
                  <a:lnTo>
                    <a:pt x="886" y="627"/>
                  </a:lnTo>
                  <a:lnTo>
                    <a:pt x="886" y="442"/>
                  </a:lnTo>
                  <a:lnTo>
                    <a:pt x="886" y="388"/>
                  </a:lnTo>
                  <a:lnTo>
                    <a:pt x="885" y="377"/>
                  </a:lnTo>
                  <a:lnTo>
                    <a:pt x="885" y="376"/>
                  </a:lnTo>
                  <a:lnTo>
                    <a:pt x="884" y="372"/>
                  </a:lnTo>
                  <a:lnTo>
                    <a:pt x="879" y="362"/>
                  </a:lnTo>
                  <a:lnTo>
                    <a:pt x="869" y="356"/>
                  </a:lnTo>
                  <a:lnTo>
                    <a:pt x="863" y="356"/>
                  </a:lnTo>
                  <a:lnTo>
                    <a:pt x="853" y="355"/>
                  </a:lnTo>
                  <a:lnTo>
                    <a:pt x="748" y="356"/>
                  </a:lnTo>
                  <a:lnTo>
                    <a:pt x="695" y="355"/>
                  </a:lnTo>
                  <a:lnTo>
                    <a:pt x="642" y="355"/>
                  </a:lnTo>
                  <a:lnTo>
                    <a:pt x="624" y="356"/>
                  </a:lnTo>
                  <a:lnTo>
                    <a:pt x="612" y="363"/>
                  </a:lnTo>
                  <a:lnTo>
                    <a:pt x="606" y="375"/>
                  </a:lnTo>
                  <a:lnTo>
                    <a:pt x="604" y="393"/>
                  </a:lnTo>
                  <a:lnTo>
                    <a:pt x="605" y="442"/>
                  </a:lnTo>
                  <a:lnTo>
                    <a:pt x="606" y="492"/>
                  </a:lnTo>
                  <a:lnTo>
                    <a:pt x="605" y="542"/>
                  </a:lnTo>
                  <a:lnTo>
                    <a:pt x="605" y="592"/>
                  </a:lnTo>
                  <a:lnTo>
                    <a:pt x="604" y="627"/>
                  </a:lnTo>
                  <a:lnTo>
                    <a:pt x="602" y="663"/>
                  </a:lnTo>
                  <a:lnTo>
                    <a:pt x="601" y="699"/>
                  </a:lnTo>
                  <a:lnTo>
                    <a:pt x="599" y="735"/>
                  </a:lnTo>
                  <a:lnTo>
                    <a:pt x="457" y="741"/>
                  </a:lnTo>
                  <a:lnTo>
                    <a:pt x="442" y="742"/>
                  </a:lnTo>
                  <a:lnTo>
                    <a:pt x="426" y="742"/>
                  </a:lnTo>
                  <a:lnTo>
                    <a:pt x="389" y="741"/>
                  </a:lnTo>
                  <a:lnTo>
                    <a:pt x="744" y="1156"/>
                  </a:lnTo>
                  <a:lnTo>
                    <a:pt x="773" y="1122"/>
                  </a:lnTo>
                  <a:lnTo>
                    <a:pt x="1079" y="763"/>
                  </a:lnTo>
                  <a:lnTo>
                    <a:pt x="1097" y="742"/>
                  </a:lnTo>
                  <a:lnTo>
                    <a:pt x="1098" y="741"/>
                  </a:lnTo>
                  <a:close/>
                  <a:moveTo>
                    <a:pt x="1510" y="677"/>
                  </a:moveTo>
                  <a:lnTo>
                    <a:pt x="1506" y="610"/>
                  </a:lnTo>
                  <a:lnTo>
                    <a:pt x="1488" y="556"/>
                  </a:lnTo>
                  <a:lnTo>
                    <a:pt x="1488" y="640"/>
                  </a:lnTo>
                  <a:lnTo>
                    <a:pt x="1485" y="710"/>
                  </a:lnTo>
                  <a:lnTo>
                    <a:pt x="1457" y="779"/>
                  </a:lnTo>
                  <a:lnTo>
                    <a:pt x="1409" y="839"/>
                  </a:lnTo>
                  <a:lnTo>
                    <a:pt x="1346" y="881"/>
                  </a:lnTo>
                  <a:lnTo>
                    <a:pt x="1288" y="899"/>
                  </a:lnTo>
                  <a:lnTo>
                    <a:pt x="1230" y="904"/>
                  </a:lnTo>
                  <a:lnTo>
                    <a:pt x="1111" y="903"/>
                  </a:lnTo>
                  <a:lnTo>
                    <a:pt x="1128" y="872"/>
                  </a:lnTo>
                  <a:lnTo>
                    <a:pt x="1153" y="846"/>
                  </a:lnTo>
                  <a:lnTo>
                    <a:pt x="1183" y="830"/>
                  </a:lnTo>
                  <a:lnTo>
                    <a:pt x="1214" y="823"/>
                  </a:lnTo>
                  <a:lnTo>
                    <a:pt x="1234" y="822"/>
                  </a:lnTo>
                  <a:lnTo>
                    <a:pt x="1253" y="821"/>
                  </a:lnTo>
                  <a:lnTo>
                    <a:pt x="1273" y="819"/>
                  </a:lnTo>
                  <a:lnTo>
                    <a:pt x="1292" y="816"/>
                  </a:lnTo>
                  <a:lnTo>
                    <a:pt x="1322" y="803"/>
                  </a:lnTo>
                  <a:lnTo>
                    <a:pt x="1345" y="793"/>
                  </a:lnTo>
                  <a:lnTo>
                    <a:pt x="1384" y="753"/>
                  </a:lnTo>
                  <a:lnTo>
                    <a:pt x="1406" y="700"/>
                  </a:lnTo>
                  <a:lnTo>
                    <a:pt x="1410" y="637"/>
                  </a:lnTo>
                  <a:lnTo>
                    <a:pt x="1395" y="586"/>
                  </a:lnTo>
                  <a:lnTo>
                    <a:pt x="1361" y="543"/>
                  </a:lnTo>
                  <a:lnTo>
                    <a:pt x="1328" y="522"/>
                  </a:lnTo>
                  <a:lnTo>
                    <a:pt x="1315" y="513"/>
                  </a:lnTo>
                  <a:lnTo>
                    <a:pt x="1261" y="500"/>
                  </a:lnTo>
                  <a:lnTo>
                    <a:pt x="1228" y="498"/>
                  </a:lnTo>
                  <a:lnTo>
                    <a:pt x="1210" y="491"/>
                  </a:lnTo>
                  <a:lnTo>
                    <a:pt x="1203" y="473"/>
                  </a:lnTo>
                  <a:lnTo>
                    <a:pt x="1199" y="440"/>
                  </a:lnTo>
                  <a:lnTo>
                    <a:pt x="1181" y="373"/>
                  </a:lnTo>
                  <a:lnTo>
                    <a:pt x="1138" y="315"/>
                  </a:lnTo>
                  <a:lnTo>
                    <a:pt x="1078" y="272"/>
                  </a:lnTo>
                  <a:lnTo>
                    <a:pt x="1056" y="266"/>
                  </a:lnTo>
                  <a:lnTo>
                    <a:pt x="1008" y="251"/>
                  </a:lnTo>
                  <a:lnTo>
                    <a:pt x="932" y="257"/>
                  </a:lnTo>
                  <a:lnTo>
                    <a:pt x="927" y="258"/>
                  </a:lnTo>
                  <a:lnTo>
                    <a:pt x="922" y="258"/>
                  </a:lnTo>
                  <a:lnTo>
                    <a:pt x="918" y="261"/>
                  </a:lnTo>
                  <a:lnTo>
                    <a:pt x="902" y="266"/>
                  </a:lnTo>
                  <a:lnTo>
                    <a:pt x="889" y="264"/>
                  </a:lnTo>
                  <a:lnTo>
                    <a:pt x="878" y="256"/>
                  </a:lnTo>
                  <a:lnTo>
                    <a:pt x="868" y="242"/>
                  </a:lnTo>
                  <a:lnTo>
                    <a:pt x="822" y="179"/>
                  </a:lnTo>
                  <a:lnTo>
                    <a:pt x="765" y="134"/>
                  </a:lnTo>
                  <a:lnTo>
                    <a:pt x="740" y="123"/>
                  </a:lnTo>
                  <a:lnTo>
                    <a:pt x="700" y="107"/>
                  </a:lnTo>
                  <a:lnTo>
                    <a:pt x="630" y="101"/>
                  </a:lnTo>
                  <a:lnTo>
                    <a:pt x="557" y="115"/>
                  </a:lnTo>
                  <a:lnTo>
                    <a:pt x="488" y="151"/>
                  </a:lnTo>
                  <a:lnTo>
                    <a:pt x="434" y="206"/>
                  </a:lnTo>
                  <a:lnTo>
                    <a:pt x="398" y="274"/>
                  </a:lnTo>
                  <a:lnTo>
                    <a:pt x="383" y="353"/>
                  </a:lnTo>
                  <a:lnTo>
                    <a:pt x="383" y="363"/>
                  </a:lnTo>
                  <a:lnTo>
                    <a:pt x="383" y="377"/>
                  </a:lnTo>
                  <a:lnTo>
                    <a:pt x="383" y="402"/>
                  </a:lnTo>
                  <a:lnTo>
                    <a:pt x="376" y="406"/>
                  </a:lnTo>
                  <a:lnTo>
                    <a:pt x="330" y="405"/>
                  </a:lnTo>
                  <a:lnTo>
                    <a:pt x="303" y="404"/>
                  </a:lnTo>
                  <a:lnTo>
                    <a:pt x="276" y="405"/>
                  </a:lnTo>
                  <a:lnTo>
                    <a:pt x="250" y="409"/>
                  </a:lnTo>
                  <a:lnTo>
                    <a:pt x="183" y="440"/>
                  </a:lnTo>
                  <a:lnTo>
                    <a:pt x="134" y="490"/>
                  </a:lnTo>
                  <a:lnTo>
                    <a:pt x="105" y="557"/>
                  </a:lnTo>
                  <a:lnTo>
                    <a:pt x="100" y="636"/>
                  </a:lnTo>
                  <a:lnTo>
                    <a:pt x="117" y="704"/>
                  </a:lnTo>
                  <a:lnTo>
                    <a:pt x="157" y="761"/>
                  </a:lnTo>
                  <a:lnTo>
                    <a:pt x="215" y="801"/>
                  </a:lnTo>
                  <a:lnTo>
                    <a:pt x="288" y="821"/>
                  </a:lnTo>
                  <a:lnTo>
                    <a:pt x="318" y="830"/>
                  </a:lnTo>
                  <a:lnTo>
                    <a:pt x="340" y="847"/>
                  </a:lnTo>
                  <a:lnTo>
                    <a:pt x="358" y="869"/>
                  </a:lnTo>
                  <a:lnTo>
                    <a:pt x="375" y="891"/>
                  </a:lnTo>
                  <a:lnTo>
                    <a:pt x="372" y="902"/>
                  </a:lnTo>
                  <a:lnTo>
                    <a:pt x="344" y="902"/>
                  </a:lnTo>
                  <a:lnTo>
                    <a:pt x="316" y="901"/>
                  </a:lnTo>
                  <a:lnTo>
                    <a:pt x="288" y="900"/>
                  </a:lnTo>
                  <a:lnTo>
                    <a:pt x="260" y="896"/>
                  </a:lnTo>
                  <a:lnTo>
                    <a:pt x="193" y="876"/>
                  </a:lnTo>
                  <a:lnTo>
                    <a:pt x="134" y="843"/>
                  </a:lnTo>
                  <a:lnTo>
                    <a:pt x="87" y="798"/>
                  </a:lnTo>
                  <a:lnTo>
                    <a:pt x="51" y="742"/>
                  </a:lnTo>
                  <a:lnTo>
                    <a:pt x="29" y="678"/>
                  </a:lnTo>
                  <a:lnTo>
                    <a:pt x="22" y="606"/>
                  </a:lnTo>
                  <a:lnTo>
                    <a:pt x="32" y="533"/>
                  </a:lnTo>
                  <a:lnTo>
                    <a:pt x="57" y="468"/>
                  </a:lnTo>
                  <a:lnTo>
                    <a:pt x="97" y="412"/>
                  </a:lnTo>
                  <a:lnTo>
                    <a:pt x="148" y="368"/>
                  </a:lnTo>
                  <a:lnTo>
                    <a:pt x="209" y="338"/>
                  </a:lnTo>
                  <a:lnTo>
                    <a:pt x="278" y="324"/>
                  </a:lnTo>
                  <a:lnTo>
                    <a:pt x="293" y="321"/>
                  </a:lnTo>
                  <a:lnTo>
                    <a:pt x="304" y="315"/>
                  </a:lnTo>
                  <a:lnTo>
                    <a:pt x="311" y="305"/>
                  </a:lnTo>
                  <a:lnTo>
                    <a:pt x="315" y="290"/>
                  </a:lnTo>
                  <a:lnTo>
                    <a:pt x="341" y="214"/>
                  </a:lnTo>
                  <a:lnTo>
                    <a:pt x="382" y="148"/>
                  </a:lnTo>
                  <a:lnTo>
                    <a:pt x="435" y="94"/>
                  </a:lnTo>
                  <a:lnTo>
                    <a:pt x="499" y="54"/>
                  </a:lnTo>
                  <a:lnTo>
                    <a:pt x="572" y="29"/>
                  </a:lnTo>
                  <a:lnTo>
                    <a:pt x="651" y="23"/>
                  </a:lnTo>
                  <a:lnTo>
                    <a:pt x="722" y="32"/>
                  </a:lnTo>
                  <a:lnTo>
                    <a:pt x="787" y="56"/>
                  </a:lnTo>
                  <a:lnTo>
                    <a:pt x="845" y="94"/>
                  </a:lnTo>
                  <a:lnTo>
                    <a:pt x="895" y="146"/>
                  </a:lnTo>
                  <a:lnTo>
                    <a:pt x="907" y="159"/>
                  </a:lnTo>
                  <a:lnTo>
                    <a:pt x="921" y="169"/>
                  </a:lnTo>
                  <a:lnTo>
                    <a:pt x="937" y="174"/>
                  </a:lnTo>
                  <a:lnTo>
                    <a:pt x="1029" y="175"/>
                  </a:lnTo>
                  <a:lnTo>
                    <a:pt x="1096" y="192"/>
                  </a:lnTo>
                  <a:lnTo>
                    <a:pt x="1154" y="224"/>
                  </a:lnTo>
                  <a:lnTo>
                    <a:pt x="1203" y="268"/>
                  </a:lnTo>
                  <a:lnTo>
                    <a:pt x="1242" y="325"/>
                  </a:lnTo>
                  <a:lnTo>
                    <a:pt x="1268" y="393"/>
                  </a:lnTo>
                  <a:lnTo>
                    <a:pt x="1273" y="406"/>
                  </a:lnTo>
                  <a:lnTo>
                    <a:pt x="1280" y="416"/>
                  </a:lnTo>
                  <a:lnTo>
                    <a:pt x="1289" y="423"/>
                  </a:lnTo>
                  <a:lnTo>
                    <a:pt x="1303" y="428"/>
                  </a:lnTo>
                  <a:lnTo>
                    <a:pt x="1375" y="458"/>
                  </a:lnTo>
                  <a:lnTo>
                    <a:pt x="1430" y="504"/>
                  </a:lnTo>
                  <a:lnTo>
                    <a:pt x="1468" y="565"/>
                  </a:lnTo>
                  <a:lnTo>
                    <a:pt x="1488" y="640"/>
                  </a:lnTo>
                  <a:lnTo>
                    <a:pt x="1488" y="556"/>
                  </a:lnTo>
                  <a:lnTo>
                    <a:pt x="1485" y="545"/>
                  </a:lnTo>
                  <a:lnTo>
                    <a:pt x="1445" y="488"/>
                  </a:lnTo>
                  <a:lnTo>
                    <a:pt x="1390" y="441"/>
                  </a:lnTo>
                  <a:lnTo>
                    <a:pt x="1319" y="410"/>
                  </a:lnTo>
                  <a:lnTo>
                    <a:pt x="1307" y="405"/>
                  </a:lnTo>
                  <a:lnTo>
                    <a:pt x="1298" y="398"/>
                  </a:lnTo>
                  <a:lnTo>
                    <a:pt x="1291" y="388"/>
                  </a:lnTo>
                  <a:lnTo>
                    <a:pt x="1285" y="373"/>
                  </a:lnTo>
                  <a:lnTo>
                    <a:pt x="1258" y="308"/>
                  </a:lnTo>
                  <a:lnTo>
                    <a:pt x="1219" y="252"/>
                  </a:lnTo>
                  <a:lnTo>
                    <a:pt x="1171" y="207"/>
                  </a:lnTo>
                  <a:lnTo>
                    <a:pt x="1114" y="175"/>
                  </a:lnTo>
                  <a:lnTo>
                    <a:pt x="1049" y="157"/>
                  </a:lnTo>
                  <a:lnTo>
                    <a:pt x="953" y="150"/>
                  </a:lnTo>
                  <a:lnTo>
                    <a:pt x="934" y="144"/>
                  </a:lnTo>
                  <a:lnTo>
                    <a:pt x="917" y="134"/>
                  </a:lnTo>
                  <a:lnTo>
                    <a:pt x="901" y="119"/>
                  </a:lnTo>
                  <a:lnTo>
                    <a:pt x="845" y="68"/>
                  </a:lnTo>
                  <a:lnTo>
                    <a:pt x="784" y="32"/>
                  </a:lnTo>
                  <a:lnTo>
                    <a:pt x="758" y="23"/>
                  </a:lnTo>
                  <a:lnTo>
                    <a:pt x="721" y="9"/>
                  </a:lnTo>
                  <a:lnTo>
                    <a:pt x="656" y="0"/>
                  </a:lnTo>
                  <a:lnTo>
                    <a:pt x="591" y="3"/>
                  </a:lnTo>
                  <a:lnTo>
                    <a:pt x="528" y="18"/>
                  </a:lnTo>
                  <a:lnTo>
                    <a:pt x="469" y="45"/>
                  </a:lnTo>
                  <a:lnTo>
                    <a:pt x="415" y="83"/>
                  </a:lnTo>
                  <a:lnTo>
                    <a:pt x="368" y="131"/>
                  </a:lnTo>
                  <a:lnTo>
                    <a:pt x="330" y="188"/>
                  </a:lnTo>
                  <a:lnTo>
                    <a:pt x="301" y="255"/>
                  </a:lnTo>
                  <a:lnTo>
                    <a:pt x="294" y="275"/>
                  </a:lnTo>
                  <a:lnTo>
                    <a:pt x="283" y="290"/>
                  </a:lnTo>
                  <a:lnTo>
                    <a:pt x="269" y="300"/>
                  </a:lnTo>
                  <a:lnTo>
                    <a:pt x="176" y="329"/>
                  </a:lnTo>
                  <a:lnTo>
                    <a:pt x="115" y="365"/>
                  </a:lnTo>
                  <a:lnTo>
                    <a:pt x="67" y="412"/>
                  </a:lnTo>
                  <a:lnTo>
                    <a:pt x="31" y="472"/>
                  </a:lnTo>
                  <a:lnTo>
                    <a:pt x="8" y="543"/>
                  </a:lnTo>
                  <a:lnTo>
                    <a:pt x="0" y="617"/>
                  </a:lnTo>
                  <a:lnTo>
                    <a:pt x="7" y="686"/>
                  </a:lnTo>
                  <a:lnTo>
                    <a:pt x="30" y="749"/>
                  </a:lnTo>
                  <a:lnTo>
                    <a:pt x="68" y="807"/>
                  </a:lnTo>
                  <a:lnTo>
                    <a:pt x="122" y="860"/>
                  </a:lnTo>
                  <a:lnTo>
                    <a:pt x="191" y="900"/>
                  </a:lnTo>
                  <a:lnTo>
                    <a:pt x="264" y="918"/>
                  </a:lnTo>
                  <a:lnTo>
                    <a:pt x="340" y="922"/>
                  </a:lnTo>
                  <a:lnTo>
                    <a:pt x="419" y="919"/>
                  </a:lnTo>
                  <a:lnTo>
                    <a:pt x="420" y="916"/>
                  </a:lnTo>
                  <a:lnTo>
                    <a:pt x="423" y="912"/>
                  </a:lnTo>
                  <a:lnTo>
                    <a:pt x="415" y="902"/>
                  </a:lnTo>
                  <a:lnTo>
                    <a:pt x="392" y="875"/>
                  </a:lnTo>
                  <a:lnTo>
                    <a:pt x="376" y="856"/>
                  </a:lnTo>
                  <a:lnTo>
                    <a:pt x="361" y="837"/>
                  </a:lnTo>
                  <a:lnTo>
                    <a:pt x="347" y="821"/>
                  </a:lnTo>
                  <a:lnTo>
                    <a:pt x="332" y="810"/>
                  </a:lnTo>
                  <a:lnTo>
                    <a:pt x="315" y="803"/>
                  </a:lnTo>
                  <a:lnTo>
                    <a:pt x="294" y="800"/>
                  </a:lnTo>
                  <a:lnTo>
                    <a:pt x="218" y="777"/>
                  </a:lnTo>
                  <a:lnTo>
                    <a:pt x="161" y="730"/>
                  </a:lnTo>
                  <a:lnTo>
                    <a:pt x="127" y="663"/>
                  </a:lnTo>
                  <a:lnTo>
                    <a:pt x="122" y="583"/>
                  </a:lnTo>
                  <a:lnTo>
                    <a:pt x="144" y="519"/>
                  </a:lnTo>
                  <a:lnTo>
                    <a:pt x="189" y="464"/>
                  </a:lnTo>
                  <a:lnTo>
                    <a:pt x="253" y="430"/>
                  </a:lnTo>
                  <a:lnTo>
                    <a:pt x="334" y="425"/>
                  </a:lnTo>
                  <a:lnTo>
                    <a:pt x="351" y="427"/>
                  </a:lnTo>
                  <a:lnTo>
                    <a:pt x="405" y="434"/>
                  </a:lnTo>
                  <a:lnTo>
                    <a:pt x="405" y="425"/>
                  </a:lnTo>
                  <a:lnTo>
                    <a:pt x="405" y="406"/>
                  </a:lnTo>
                  <a:lnTo>
                    <a:pt x="405" y="360"/>
                  </a:lnTo>
                  <a:lnTo>
                    <a:pt x="419" y="282"/>
                  </a:lnTo>
                  <a:lnTo>
                    <a:pt x="455" y="214"/>
                  </a:lnTo>
                  <a:lnTo>
                    <a:pt x="510" y="162"/>
                  </a:lnTo>
                  <a:lnTo>
                    <a:pt x="580" y="131"/>
                  </a:lnTo>
                  <a:lnTo>
                    <a:pt x="658" y="123"/>
                  </a:lnTo>
                  <a:lnTo>
                    <a:pt x="731" y="141"/>
                  </a:lnTo>
                  <a:lnTo>
                    <a:pt x="794" y="182"/>
                  </a:lnTo>
                  <a:lnTo>
                    <a:pt x="845" y="244"/>
                  </a:lnTo>
                  <a:lnTo>
                    <a:pt x="863" y="274"/>
                  </a:lnTo>
                  <a:lnTo>
                    <a:pt x="879" y="288"/>
                  </a:lnTo>
                  <a:lnTo>
                    <a:pt x="899" y="289"/>
                  </a:lnTo>
                  <a:lnTo>
                    <a:pt x="933" y="279"/>
                  </a:lnTo>
                  <a:lnTo>
                    <a:pt x="1003" y="272"/>
                  </a:lnTo>
                  <a:lnTo>
                    <a:pt x="1068" y="292"/>
                  </a:lnTo>
                  <a:lnTo>
                    <a:pt x="1123" y="332"/>
                  </a:lnTo>
                  <a:lnTo>
                    <a:pt x="1161" y="386"/>
                  </a:lnTo>
                  <a:lnTo>
                    <a:pt x="1178" y="446"/>
                  </a:lnTo>
                  <a:lnTo>
                    <a:pt x="1178" y="472"/>
                  </a:lnTo>
                  <a:lnTo>
                    <a:pt x="1177" y="485"/>
                  </a:lnTo>
                  <a:lnTo>
                    <a:pt x="1179" y="502"/>
                  </a:lnTo>
                  <a:lnTo>
                    <a:pt x="1186" y="515"/>
                  </a:lnTo>
                  <a:lnTo>
                    <a:pt x="1199" y="521"/>
                  </a:lnTo>
                  <a:lnTo>
                    <a:pt x="1216" y="523"/>
                  </a:lnTo>
                  <a:lnTo>
                    <a:pt x="1236" y="522"/>
                  </a:lnTo>
                  <a:lnTo>
                    <a:pt x="1255" y="522"/>
                  </a:lnTo>
                  <a:lnTo>
                    <a:pt x="1303" y="533"/>
                  </a:lnTo>
                  <a:lnTo>
                    <a:pt x="1344" y="558"/>
                  </a:lnTo>
                  <a:lnTo>
                    <a:pt x="1374" y="596"/>
                  </a:lnTo>
                  <a:lnTo>
                    <a:pt x="1388" y="643"/>
                  </a:lnTo>
                  <a:lnTo>
                    <a:pt x="1385" y="695"/>
                  </a:lnTo>
                  <a:lnTo>
                    <a:pt x="1366" y="740"/>
                  </a:lnTo>
                  <a:lnTo>
                    <a:pt x="1332" y="775"/>
                  </a:lnTo>
                  <a:lnTo>
                    <a:pt x="1285" y="795"/>
                  </a:lnTo>
                  <a:lnTo>
                    <a:pt x="1263" y="798"/>
                  </a:lnTo>
                  <a:lnTo>
                    <a:pt x="1241" y="800"/>
                  </a:lnTo>
                  <a:lnTo>
                    <a:pt x="1218" y="800"/>
                  </a:lnTo>
                  <a:lnTo>
                    <a:pt x="1196" y="802"/>
                  </a:lnTo>
                  <a:lnTo>
                    <a:pt x="1184" y="803"/>
                  </a:lnTo>
                  <a:lnTo>
                    <a:pt x="1169" y="802"/>
                  </a:lnTo>
                  <a:lnTo>
                    <a:pt x="1162" y="809"/>
                  </a:lnTo>
                  <a:lnTo>
                    <a:pt x="1135" y="835"/>
                  </a:lnTo>
                  <a:lnTo>
                    <a:pt x="1109" y="862"/>
                  </a:lnTo>
                  <a:lnTo>
                    <a:pt x="1057" y="915"/>
                  </a:lnTo>
                  <a:lnTo>
                    <a:pt x="1064" y="925"/>
                  </a:lnTo>
                  <a:lnTo>
                    <a:pt x="1159" y="926"/>
                  </a:lnTo>
                  <a:lnTo>
                    <a:pt x="1206" y="926"/>
                  </a:lnTo>
                  <a:lnTo>
                    <a:pt x="1253" y="925"/>
                  </a:lnTo>
                  <a:lnTo>
                    <a:pt x="1332" y="911"/>
                  </a:lnTo>
                  <a:lnTo>
                    <a:pt x="1346" y="904"/>
                  </a:lnTo>
                  <a:lnTo>
                    <a:pt x="1399" y="877"/>
                  </a:lnTo>
                  <a:lnTo>
                    <a:pt x="1453" y="826"/>
                  </a:lnTo>
                  <a:lnTo>
                    <a:pt x="1491" y="758"/>
                  </a:lnTo>
                  <a:lnTo>
                    <a:pt x="1510" y="677"/>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257881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5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9940" y="744786"/>
            <a:ext cx="8340542" cy="5509200"/>
          </a:xfrm>
          <a:prstGeom prst="rect">
            <a:avLst/>
          </a:prstGeom>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lvl="2" algn="ctr"/>
            <a:r>
              <a:rPr lang="en-US" sz="2400" b="1" dirty="0" smtClean="0">
                <a:solidFill>
                  <a:schemeClr val="accent2"/>
                </a:solidFill>
                <a:latin typeface="Times New Roman" panose="02020603050405020304" pitchFamily="18" charset="0"/>
                <a:cs typeface="Times New Roman" panose="02020603050405020304" pitchFamily="18" charset="0"/>
              </a:rPr>
              <a:t>The evaluation stages</a:t>
            </a:r>
            <a:endParaRPr lang="en-US" sz="2400" b="1" dirty="0" smtClean="0">
              <a:solidFill>
                <a:schemeClr val="accent2"/>
              </a:solidFill>
              <a:latin typeface="Times New Roman" panose="02020603050405020304" pitchFamily="18" charset="0"/>
              <a:cs typeface="Times New Roman" panose="02020603050405020304" pitchFamily="18" charset="0"/>
            </a:endParaRPr>
          </a:p>
          <a:p>
            <a:pPr lvl="2" algn="ctr"/>
            <a:endParaRPr lang="fr-FR" sz="2400" b="1" dirty="0">
              <a:solidFill>
                <a:schemeClr val="accent2"/>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marL="190500" lvl="0" indent="-190500" algn="ctr">
              <a:tabLst>
                <a:tab pos="189865" algn="l"/>
                <a:tab pos="190500" algn="l"/>
              </a:tabLst>
            </a:pP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marL="190500" lvl="0" indent="-190500" algn="ctr">
              <a:tabLst>
                <a:tab pos="189865" algn="l"/>
                <a:tab pos="190500" algn="l"/>
              </a:tabLst>
            </a:pPr>
            <a:endParaRPr lang="en-US" b="1" dirty="0">
              <a:latin typeface="Trebuchet MS" panose="020B0603020202020204" pitchFamily="34" charset="0"/>
              <a:ea typeface="Trebuchet MS" panose="020B0603020202020204" pitchFamily="34" charset="0"/>
              <a:cs typeface="Trebuchet MS" panose="020B0603020202020204" pitchFamily="34"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13" name="Group 12"/>
          <p:cNvGrpSpPr>
            <a:grpSpLocks/>
          </p:cNvGrpSpPr>
          <p:nvPr/>
        </p:nvGrpSpPr>
        <p:grpSpPr bwMode="auto">
          <a:xfrm>
            <a:off x="757642" y="1831343"/>
            <a:ext cx="7778028" cy="2558412"/>
            <a:chOff x="1786" y="252"/>
            <a:chExt cx="8323" cy="3028"/>
          </a:xfrm>
        </p:grpSpPr>
        <p:sp>
          <p:nvSpPr>
            <p:cNvPr id="15" name="Freeform 14"/>
            <p:cNvSpPr>
              <a:spLocks/>
            </p:cNvSpPr>
            <p:nvPr/>
          </p:nvSpPr>
          <p:spPr bwMode="auto">
            <a:xfrm>
              <a:off x="3015" y="262"/>
              <a:ext cx="7094" cy="1135"/>
            </a:xfrm>
            <a:custGeom>
              <a:avLst/>
              <a:gdLst>
                <a:gd name="T0" fmla="+- 0 3015 3015"/>
                <a:gd name="T1" fmla="*/ T0 w 7094"/>
                <a:gd name="T2" fmla="+- 0 263 263"/>
                <a:gd name="T3" fmla="*/ 263 h 1135"/>
                <a:gd name="T4" fmla="+- 0 3015 3015"/>
                <a:gd name="T5" fmla="*/ T4 w 7094"/>
                <a:gd name="T6" fmla="+- 0 1398 263"/>
                <a:gd name="T7" fmla="*/ 1398 h 1135"/>
                <a:gd name="T8" fmla="+- 0 9869 3015"/>
                <a:gd name="T9" fmla="*/ T8 w 7094"/>
                <a:gd name="T10" fmla="+- 0 1398 263"/>
                <a:gd name="T11" fmla="*/ 1398 h 1135"/>
                <a:gd name="T12" fmla="+- 0 9945 3015"/>
                <a:gd name="T13" fmla="*/ T12 w 7094"/>
                <a:gd name="T14" fmla="+- 0 1385 263"/>
                <a:gd name="T15" fmla="*/ 1385 h 1135"/>
                <a:gd name="T16" fmla="+- 0 10011 3015"/>
                <a:gd name="T17" fmla="*/ T16 w 7094"/>
                <a:gd name="T18" fmla="+- 0 1351 263"/>
                <a:gd name="T19" fmla="*/ 1351 h 1135"/>
                <a:gd name="T20" fmla="+- 0 10063 3015"/>
                <a:gd name="T21" fmla="*/ T20 w 7094"/>
                <a:gd name="T22" fmla="+- 0 1299 263"/>
                <a:gd name="T23" fmla="*/ 1299 h 1135"/>
                <a:gd name="T24" fmla="+- 0 10097 3015"/>
                <a:gd name="T25" fmla="*/ T24 w 7094"/>
                <a:gd name="T26" fmla="+- 0 1233 263"/>
                <a:gd name="T27" fmla="*/ 1233 h 1135"/>
                <a:gd name="T28" fmla="+- 0 10109 3015"/>
                <a:gd name="T29" fmla="*/ T28 w 7094"/>
                <a:gd name="T30" fmla="+- 0 1158 263"/>
                <a:gd name="T31" fmla="*/ 1158 h 1135"/>
                <a:gd name="T32" fmla="+- 0 10109 3015"/>
                <a:gd name="T33" fmla="*/ T32 w 7094"/>
                <a:gd name="T34" fmla="+- 0 503 263"/>
                <a:gd name="T35" fmla="*/ 503 h 1135"/>
                <a:gd name="T36" fmla="+- 0 10097 3015"/>
                <a:gd name="T37" fmla="*/ T36 w 7094"/>
                <a:gd name="T38" fmla="+- 0 427 263"/>
                <a:gd name="T39" fmla="*/ 427 h 1135"/>
                <a:gd name="T40" fmla="+- 0 10063 3015"/>
                <a:gd name="T41" fmla="*/ T40 w 7094"/>
                <a:gd name="T42" fmla="+- 0 361 263"/>
                <a:gd name="T43" fmla="*/ 361 h 1135"/>
                <a:gd name="T44" fmla="+- 0 10011 3015"/>
                <a:gd name="T45" fmla="*/ T44 w 7094"/>
                <a:gd name="T46" fmla="+- 0 309 263"/>
                <a:gd name="T47" fmla="*/ 309 h 1135"/>
                <a:gd name="T48" fmla="+- 0 9945 3015"/>
                <a:gd name="T49" fmla="*/ T48 w 7094"/>
                <a:gd name="T50" fmla="+- 0 275 263"/>
                <a:gd name="T51" fmla="*/ 275 h 1135"/>
                <a:gd name="T52" fmla="+- 0 9869 3015"/>
                <a:gd name="T53" fmla="*/ T52 w 7094"/>
                <a:gd name="T54" fmla="+- 0 263 263"/>
                <a:gd name="T55" fmla="*/ 263 h 1135"/>
                <a:gd name="T56" fmla="+- 0 3015 3015"/>
                <a:gd name="T57" fmla="*/ T56 w 7094"/>
                <a:gd name="T58" fmla="+- 0 263 263"/>
                <a:gd name="T59" fmla="*/ 263 h 113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094" h="1135">
                  <a:moveTo>
                    <a:pt x="0" y="0"/>
                  </a:moveTo>
                  <a:lnTo>
                    <a:pt x="0" y="1135"/>
                  </a:lnTo>
                  <a:lnTo>
                    <a:pt x="6854" y="1135"/>
                  </a:lnTo>
                  <a:lnTo>
                    <a:pt x="6930" y="1122"/>
                  </a:lnTo>
                  <a:lnTo>
                    <a:pt x="6996" y="1088"/>
                  </a:lnTo>
                  <a:lnTo>
                    <a:pt x="7048" y="1036"/>
                  </a:lnTo>
                  <a:lnTo>
                    <a:pt x="7082" y="970"/>
                  </a:lnTo>
                  <a:lnTo>
                    <a:pt x="7094" y="895"/>
                  </a:lnTo>
                  <a:lnTo>
                    <a:pt x="7094" y="240"/>
                  </a:lnTo>
                  <a:lnTo>
                    <a:pt x="7082" y="164"/>
                  </a:lnTo>
                  <a:lnTo>
                    <a:pt x="7048" y="98"/>
                  </a:lnTo>
                  <a:lnTo>
                    <a:pt x="6996" y="46"/>
                  </a:lnTo>
                  <a:lnTo>
                    <a:pt x="6930" y="12"/>
                  </a:lnTo>
                  <a:lnTo>
                    <a:pt x="6854" y="0"/>
                  </a:lnTo>
                  <a:lnTo>
                    <a:pt x="0" y="0"/>
                  </a:lnTo>
                  <a:close/>
                </a:path>
              </a:pathLst>
            </a:custGeom>
            <a:noFill/>
            <a:ln w="12700">
              <a:solidFill>
                <a:srgbClr val="6950A1"/>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6" name="Freeform 15"/>
            <p:cNvSpPr>
              <a:spLocks/>
            </p:cNvSpPr>
            <p:nvPr/>
          </p:nvSpPr>
          <p:spPr bwMode="auto">
            <a:xfrm>
              <a:off x="3015" y="1764"/>
              <a:ext cx="7094" cy="1135"/>
            </a:xfrm>
            <a:custGeom>
              <a:avLst/>
              <a:gdLst>
                <a:gd name="T0" fmla="+- 0 3015 3015"/>
                <a:gd name="T1" fmla="*/ T0 w 7094"/>
                <a:gd name="T2" fmla="+- 0 1765 1765"/>
                <a:gd name="T3" fmla="*/ 1765 h 1135"/>
                <a:gd name="T4" fmla="+- 0 3015 3015"/>
                <a:gd name="T5" fmla="*/ T4 w 7094"/>
                <a:gd name="T6" fmla="+- 0 2900 1765"/>
                <a:gd name="T7" fmla="*/ 2900 h 1135"/>
                <a:gd name="T8" fmla="+- 0 9869 3015"/>
                <a:gd name="T9" fmla="*/ T8 w 7094"/>
                <a:gd name="T10" fmla="+- 0 2900 1765"/>
                <a:gd name="T11" fmla="*/ 2900 h 1135"/>
                <a:gd name="T12" fmla="+- 0 9945 3015"/>
                <a:gd name="T13" fmla="*/ T12 w 7094"/>
                <a:gd name="T14" fmla="+- 0 2888 1765"/>
                <a:gd name="T15" fmla="*/ 2888 h 1135"/>
                <a:gd name="T16" fmla="+- 0 10011 3015"/>
                <a:gd name="T17" fmla="*/ T16 w 7094"/>
                <a:gd name="T18" fmla="+- 0 2854 1765"/>
                <a:gd name="T19" fmla="*/ 2854 h 1135"/>
                <a:gd name="T20" fmla="+- 0 10063 3015"/>
                <a:gd name="T21" fmla="*/ T20 w 7094"/>
                <a:gd name="T22" fmla="+- 0 2802 1765"/>
                <a:gd name="T23" fmla="*/ 2802 h 1135"/>
                <a:gd name="T24" fmla="+- 0 10097 3015"/>
                <a:gd name="T25" fmla="*/ T24 w 7094"/>
                <a:gd name="T26" fmla="+- 0 2736 1765"/>
                <a:gd name="T27" fmla="*/ 2736 h 1135"/>
                <a:gd name="T28" fmla="+- 0 10109 3015"/>
                <a:gd name="T29" fmla="*/ T28 w 7094"/>
                <a:gd name="T30" fmla="+- 0 2660 1765"/>
                <a:gd name="T31" fmla="*/ 2660 h 1135"/>
                <a:gd name="T32" fmla="+- 0 10109 3015"/>
                <a:gd name="T33" fmla="*/ T32 w 7094"/>
                <a:gd name="T34" fmla="+- 0 2005 1765"/>
                <a:gd name="T35" fmla="*/ 2005 h 1135"/>
                <a:gd name="T36" fmla="+- 0 10097 3015"/>
                <a:gd name="T37" fmla="*/ T36 w 7094"/>
                <a:gd name="T38" fmla="+- 0 1929 1765"/>
                <a:gd name="T39" fmla="*/ 1929 h 1135"/>
                <a:gd name="T40" fmla="+- 0 10063 3015"/>
                <a:gd name="T41" fmla="*/ T40 w 7094"/>
                <a:gd name="T42" fmla="+- 0 1863 1765"/>
                <a:gd name="T43" fmla="*/ 1863 h 1135"/>
                <a:gd name="T44" fmla="+- 0 10011 3015"/>
                <a:gd name="T45" fmla="*/ T44 w 7094"/>
                <a:gd name="T46" fmla="+- 0 1811 1765"/>
                <a:gd name="T47" fmla="*/ 1811 h 1135"/>
                <a:gd name="T48" fmla="+- 0 9945 3015"/>
                <a:gd name="T49" fmla="*/ T48 w 7094"/>
                <a:gd name="T50" fmla="+- 0 1777 1765"/>
                <a:gd name="T51" fmla="*/ 1777 h 1135"/>
                <a:gd name="T52" fmla="+- 0 9869 3015"/>
                <a:gd name="T53" fmla="*/ T52 w 7094"/>
                <a:gd name="T54" fmla="+- 0 1765 1765"/>
                <a:gd name="T55" fmla="*/ 1765 h 1135"/>
                <a:gd name="T56" fmla="+- 0 3015 3015"/>
                <a:gd name="T57" fmla="*/ T56 w 7094"/>
                <a:gd name="T58" fmla="+- 0 1765 1765"/>
                <a:gd name="T59" fmla="*/ 1765 h 113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094" h="1135">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w="12700">
              <a:solidFill>
                <a:srgbClr val="8B79B8"/>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1786" y="252"/>
              <a:ext cx="1239" cy="1525"/>
            </a:xfrm>
            <a:custGeom>
              <a:avLst/>
              <a:gdLst>
                <a:gd name="T0" fmla="+- 0 3025 1787"/>
                <a:gd name="T1" fmla="*/ T0 w 1239"/>
                <a:gd name="T2" fmla="+- 0 253 253"/>
                <a:gd name="T3" fmla="*/ 253 h 1525"/>
                <a:gd name="T4" fmla="+- 0 2420 1787"/>
                <a:gd name="T5" fmla="*/ T4 w 1239"/>
                <a:gd name="T6" fmla="+- 0 651 253"/>
                <a:gd name="T7" fmla="*/ 651 h 1525"/>
                <a:gd name="T8" fmla="+- 0 1787 1787"/>
                <a:gd name="T9" fmla="*/ T8 w 1239"/>
                <a:gd name="T10" fmla="+- 0 253 253"/>
                <a:gd name="T11" fmla="*/ 253 h 1525"/>
                <a:gd name="T12" fmla="+- 0 1787 1787"/>
                <a:gd name="T13" fmla="*/ T12 w 1239"/>
                <a:gd name="T14" fmla="+- 0 1411 253"/>
                <a:gd name="T15" fmla="*/ 1411 h 1525"/>
                <a:gd name="T16" fmla="+- 0 2434 1787"/>
                <a:gd name="T17" fmla="*/ T16 w 1239"/>
                <a:gd name="T18" fmla="+- 0 1777 253"/>
                <a:gd name="T19" fmla="*/ 1777 h 1525"/>
                <a:gd name="T20" fmla="+- 0 3025 1787"/>
                <a:gd name="T21" fmla="*/ T20 w 1239"/>
                <a:gd name="T22" fmla="+- 0 1411 253"/>
                <a:gd name="T23" fmla="*/ 1411 h 1525"/>
                <a:gd name="T24" fmla="+- 0 3025 1787"/>
                <a:gd name="T25" fmla="*/ T24 w 1239"/>
                <a:gd name="T26" fmla="+- 0 253 253"/>
                <a:gd name="T27" fmla="*/ 253 h 1525"/>
              </a:gdLst>
              <a:ahLst/>
              <a:cxnLst>
                <a:cxn ang="0">
                  <a:pos x="T1" y="T3"/>
                </a:cxn>
                <a:cxn ang="0">
                  <a:pos x="T5" y="T7"/>
                </a:cxn>
                <a:cxn ang="0">
                  <a:pos x="T9" y="T11"/>
                </a:cxn>
                <a:cxn ang="0">
                  <a:pos x="T13" y="T15"/>
                </a:cxn>
                <a:cxn ang="0">
                  <a:pos x="T17" y="T19"/>
                </a:cxn>
                <a:cxn ang="0">
                  <a:pos x="T21" y="T23"/>
                </a:cxn>
                <a:cxn ang="0">
                  <a:pos x="T25" y="T27"/>
                </a:cxn>
              </a:cxnLst>
              <a:rect l="0" t="0" r="r" b="b"/>
              <a:pathLst>
                <a:path w="1239" h="1525">
                  <a:moveTo>
                    <a:pt x="1238" y="0"/>
                  </a:moveTo>
                  <a:lnTo>
                    <a:pt x="633" y="398"/>
                  </a:lnTo>
                  <a:lnTo>
                    <a:pt x="0" y="0"/>
                  </a:lnTo>
                  <a:lnTo>
                    <a:pt x="0" y="1158"/>
                  </a:lnTo>
                  <a:lnTo>
                    <a:pt x="647" y="1524"/>
                  </a:lnTo>
                  <a:lnTo>
                    <a:pt x="1238" y="1158"/>
                  </a:lnTo>
                  <a:lnTo>
                    <a:pt x="1238"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1786" y="1755"/>
              <a:ext cx="1239" cy="1525"/>
            </a:xfrm>
            <a:custGeom>
              <a:avLst/>
              <a:gdLst>
                <a:gd name="T0" fmla="+- 0 3025 1787"/>
                <a:gd name="T1" fmla="*/ T0 w 1239"/>
                <a:gd name="T2" fmla="+- 0 1755 1755"/>
                <a:gd name="T3" fmla="*/ 1755 h 1525"/>
                <a:gd name="T4" fmla="+- 0 2420 1787"/>
                <a:gd name="T5" fmla="*/ T4 w 1239"/>
                <a:gd name="T6" fmla="+- 0 2153 1755"/>
                <a:gd name="T7" fmla="*/ 2153 h 1525"/>
                <a:gd name="T8" fmla="+- 0 1787 1787"/>
                <a:gd name="T9" fmla="*/ T8 w 1239"/>
                <a:gd name="T10" fmla="+- 0 1755 1755"/>
                <a:gd name="T11" fmla="*/ 1755 h 1525"/>
                <a:gd name="T12" fmla="+- 0 1787 1787"/>
                <a:gd name="T13" fmla="*/ T12 w 1239"/>
                <a:gd name="T14" fmla="+- 0 2914 1755"/>
                <a:gd name="T15" fmla="*/ 2914 h 1525"/>
                <a:gd name="T16" fmla="+- 0 2434 1787"/>
                <a:gd name="T17" fmla="*/ T16 w 1239"/>
                <a:gd name="T18" fmla="+- 0 3280 1755"/>
                <a:gd name="T19" fmla="*/ 3280 h 1525"/>
                <a:gd name="T20" fmla="+- 0 3025 1787"/>
                <a:gd name="T21" fmla="*/ T20 w 1239"/>
                <a:gd name="T22" fmla="+- 0 2914 1755"/>
                <a:gd name="T23" fmla="*/ 2914 h 1525"/>
                <a:gd name="T24" fmla="+- 0 3025 1787"/>
                <a:gd name="T25" fmla="*/ T24 w 1239"/>
                <a:gd name="T26" fmla="+- 0 1755 1755"/>
                <a:gd name="T27" fmla="*/ 1755 h 1525"/>
              </a:gdLst>
              <a:ahLst/>
              <a:cxnLst>
                <a:cxn ang="0">
                  <a:pos x="T1" y="T3"/>
                </a:cxn>
                <a:cxn ang="0">
                  <a:pos x="T5" y="T7"/>
                </a:cxn>
                <a:cxn ang="0">
                  <a:pos x="T9" y="T11"/>
                </a:cxn>
                <a:cxn ang="0">
                  <a:pos x="T13" y="T15"/>
                </a:cxn>
                <a:cxn ang="0">
                  <a:pos x="T17" y="T19"/>
                </a:cxn>
                <a:cxn ang="0">
                  <a:pos x="T21" y="T23"/>
                </a:cxn>
                <a:cxn ang="0">
                  <a:pos x="T25" y="T27"/>
                </a:cxn>
              </a:cxnLst>
              <a:rect l="0" t="0" r="r" b="b"/>
              <a:pathLst>
                <a:path w="1239" h="1525">
                  <a:moveTo>
                    <a:pt x="1238" y="0"/>
                  </a:moveTo>
                  <a:lnTo>
                    <a:pt x="633" y="398"/>
                  </a:lnTo>
                  <a:lnTo>
                    <a:pt x="0" y="0"/>
                  </a:lnTo>
                  <a:lnTo>
                    <a:pt x="0" y="1159"/>
                  </a:lnTo>
                  <a:lnTo>
                    <a:pt x="647" y="1525"/>
                  </a:lnTo>
                  <a:lnTo>
                    <a:pt x="1238" y="1159"/>
                  </a:lnTo>
                  <a:lnTo>
                    <a:pt x="1238" y="0"/>
                  </a:lnTo>
                  <a:close/>
                </a:path>
              </a:pathLst>
            </a:custGeom>
            <a:solidFill>
              <a:srgbClr val="8B79B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9" name="Text Box 83"/>
            <p:cNvSpPr txBox="1">
              <a:spLocks noChangeArrowheads="1"/>
            </p:cNvSpPr>
            <p:nvPr/>
          </p:nvSpPr>
          <p:spPr bwMode="auto">
            <a:xfrm>
              <a:off x="1881" y="670"/>
              <a:ext cx="1051" cy="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48260" indent="-48895" algn="ctr">
                <a:lnSpc>
                  <a:spcPct val="102000"/>
                </a:lnSpc>
                <a:spcBef>
                  <a:spcPts val="10"/>
                </a:spcBef>
                <a:spcAft>
                  <a:spcPts val="0"/>
                </a:spcAft>
              </a:pPr>
              <a:r>
                <a:rPr lang="en-US" sz="1600" b="1" dirty="0">
                  <a:solidFill>
                    <a:srgbClr val="FFFFFF"/>
                  </a:solidFill>
                  <a:effectLst/>
                  <a:latin typeface="Times New Roman" panose="02020603050405020304" pitchFamily="18" charset="0"/>
                  <a:ea typeface="Trebuchet MS" panose="020B0603020202020204" pitchFamily="34" charset="0"/>
                  <a:cs typeface="Times New Roman" panose="02020603050405020304" pitchFamily="18" charset="0"/>
                </a:rPr>
                <a:t>Planning</a:t>
              </a:r>
              <a:r>
                <a:rPr lang="en-US" sz="1600" b="1" spc="15" dirty="0">
                  <a:solidFill>
                    <a:srgbClr val="FFFFF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rgbClr val="FFFFFF"/>
                  </a:solidFill>
                  <a:effectLst/>
                  <a:latin typeface="Times New Roman" panose="02020603050405020304" pitchFamily="18" charset="0"/>
                  <a:ea typeface="Trebuchet MS" panose="020B0603020202020204" pitchFamily="34" charset="0"/>
                  <a:cs typeface="Times New Roman" panose="02020603050405020304" pitchFamily="18" charset="0"/>
                </a:rPr>
                <a:t>for</a:t>
              </a:r>
              <a:r>
                <a:rPr lang="en-US" sz="1600" b="1" spc="-265" dirty="0">
                  <a:solidFill>
                    <a:srgbClr val="FFFFF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rgbClr val="FFFFFF"/>
                  </a:solidFill>
                  <a:effectLst/>
                  <a:latin typeface="Times New Roman" panose="02020603050405020304" pitchFamily="18" charset="0"/>
                  <a:ea typeface="Trebuchet MS" panose="020B0603020202020204" pitchFamily="34" charset="0"/>
                  <a:cs typeface="Times New Roman" panose="02020603050405020304" pitchFamily="18" charset="0"/>
                </a:rPr>
                <a:t>evaluation</a:t>
              </a: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21" name="Text Box 84"/>
            <p:cNvSpPr txBox="1">
              <a:spLocks noChangeArrowheads="1"/>
            </p:cNvSpPr>
            <p:nvPr/>
          </p:nvSpPr>
          <p:spPr bwMode="auto">
            <a:xfrm>
              <a:off x="3015" y="310"/>
              <a:ext cx="6918" cy="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90500" indent="-190500" algn="ctr">
                <a:spcBef>
                  <a:spcPts val="10"/>
                </a:spcBef>
                <a:spcAft>
                  <a:spcPts val="0"/>
                </a:spcAft>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Define the purpose and evaluability of evaluation</a:t>
              </a:r>
              <a:endParaRPr lang="fr-FR" sz="2000" b="1" dirty="0">
                <a:solidFill>
                  <a:schemeClr val="dk1"/>
                </a:solidFill>
                <a:latin typeface="Times New Roman" panose="02020603050405020304" pitchFamily="18" charset="0"/>
                <a:cs typeface="Times New Roman" panose="02020603050405020304" pitchFamily="18" charset="0"/>
              </a:endParaRPr>
            </a:p>
            <a:p>
              <a:pPr marL="190500" indent="-190500" algn="ctr">
                <a:spcBef>
                  <a:spcPts val="40"/>
                </a:spcBef>
                <a:spcAft>
                  <a:spcPts val="0"/>
                </a:spcAft>
                <a:tabLst>
                  <a:tab pos="189865" algn="l"/>
                  <a:tab pos="190500" algn="l"/>
                </a:tabLst>
              </a:pPr>
              <a:r>
                <a:rPr lang="en-US" sz="2000" b="1" dirty="0">
                  <a:solidFill>
                    <a:schemeClr val="dk1"/>
                  </a:solidFill>
                  <a:latin typeface="Times New Roman" panose="02020603050405020304" pitchFamily="18" charset="0"/>
                  <a:cs typeface="Times New Roman" panose="02020603050405020304" pitchFamily="18" charset="0"/>
                </a:rPr>
                <a:t>Prepare evaluation terms of reference </a:t>
              </a:r>
              <a:r>
                <a:rPr lang="en-US" sz="2000" b="1" dirty="0">
                  <a:solidFill>
                    <a:schemeClr val="dk1"/>
                  </a:solidFill>
                  <a:latin typeface="Times New Roman" panose="02020603050405020304" pitchFamily="18" charset="0"/>
                  <a:cs typeface="Times New Roman" panose="02020603050405020304" pitchFamily="18" charset="0"/>
                </a:rPr>
                <a:t>&amp; Select </a:t>
              </a:r>
              <a:r>
                <a:rPr lang="en-US" sz="2000" b="1" dirty="0">
                  <a:solidFill>
                    <a:schemeClr val="dk1"/>
                  </a:solidFill>
                  <a:latin typeface="Times New Roman" panose="02020603050405020304" pitchFamily="18" charset="0"/>
                  <a:cs typeface="Times New Roman" panose="02020603050405020304" pitchFamily="18" charset="0"/>
                </a:rPr>
                <a:t>evaluator(s)</a:t>
              </a:r>
              <a:endParaRPr lang="fr-FR" sz="2000" b="1" dirty="0">
                <a:solidFill>
                  <a:schemeClr val="dk1"/>
                </a:solidFill>
                <a:latin typeface="Times New Roman" panose="02020603050405020304" pitchFamily="18" charset="0"/>
                <a:cs typeface="Times New Roman" panose="02020603050405020304" pitchFamily="18" charset="0"/>
              </a:endParaRPr>
            </a:p>
          </p:txBody>
        </p:sp>
        <p:sp>
          <p:nvSpPr>
            <p:cNvPr id="22" name="Text Box 85"/>
            <p:cNvSpPr txBox="1">
              <a:spLocks noChangeArrowheads="1"/>
            </p:cNvSpPr>
            <p:nvPr/>
          </p:nvSpPr>
          <p:spPr bwMode="auto">
            <a:xfrm>
              <a:off x="1855" y="2147"/>
              <a:ext cx="1103" cy="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64770" indent="-65405" algn="ctr">
                <a:lnSpc>
                  <a:spcPct val="102000"/>
                </a:lnSpc>
                <a:spcBef>
                  <a:spcPts val="10"/>
                </a:spcBef>
                <a:spcAft>
                  <a:spcPts val="0"/>
                </a:spcAft>
              </a:pPr>
              <a:r>
                <a:rPr lang="en-US" sz="1600" b="1" dirty="0">
                  <a:solidFill>
                    <a:srgbClr val="FFFFFF"/>
                  </a:solidFill>
                  <a:latin typeface="Times New Roman" panose="02020603050405020304" pitchFamily="18" charset="0"/>
                  <a:ea typeface="Trebuchet MS" panose="020B0603020202020204" pitchFamily="34" charset="0"/>
                  <a:cs typeface="Times New Roman" panose="02020603050405020304" pitchFamily="18" charset="0"/>
                </a:rPr>
                <a:t>Undertaking evaluation</a:t>
              </a:r>
              <a:endParaRPr lang="fr-FR" sz="1600" b="1" dirty="0">
                <a:solidFill>
                  <a:srgbClr val="FFFFFF"/>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23" name="Text Box 86"/>
            <p:cNvSpPr txBox="1">
              <a:spLocks noChangeArrowheads="1"/>
            </p:cNvSpPr>
            <p:nvPr/>
          </p:nvSpPr>
          <p:spPr bwMode="auto">
            <a:xfrm>
              <a:off x="3052" y="1693"/>
              <a:ext cx="7057" cy="1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90500" indent="-190500" algn="ctr">
                <a:spcBef>
                  <a:spcPts val="10"/>
                </a:spcBef>
                <a:tabLst>
                  <a:tab pos="189865" algn="l"/>
                  <a:tab pos="190500" algn="l"/>
                </a:tabLst>
              </a:pPr>
              <a:endParaRPr lang="en-US" sz="1600" b="1" dirty="0" smtClean="0">
                <a:solidFill>
                  <a:schemeClr val="dk1"/>
                </a:solidFill>
                <a:latin typeface="Times New Roman" panose="02020603050405020304" pitchFamily="18" charset="0"/>
                <a:cs typeface="Times New Roman" panose="02020603050405020304" pitchFamily="18" charset="0"/>
              </a:endParaRPr>
            </a:p>
            <a:p>
              <a:pPr marL="190500" indent="-190500" algn="ctr">
                <a:spcBef>
                  <a:spcPts val="10"/>
                </a:spcBef>
                <a:tabLst>
                  <a:tab pos="189865" algn="l"/>
                  <a:tab pos="190500" algn="l"/>
                </a:tabLst>
              </a:pPr>
              <a:r>
                <a:rPr lang="en-US" sz="1600" b="1" dirty="0" smtClean="0">
                  <a:solidFill>
                    <a:schemeClr val="dk1"/>
                  </a:solidFill>
                  <a:latin typeface="Times New Roman" panose="02020603050405020304" pitchFamily="18" charset="0"/>
                  <a:cs typeface="Times New Roman" panose="02020603050405020304" pitchFamily="18" charset="0"/>
                </a:rPr>
                <a:t>Supervise </a:t>
              </a:r>
              <a:r>
                <a:rPr lang="en-US" sz="1600" b="1" dirty="0">
                  <a:solidFill>
                    <a:schemeClr val="dk1"/>
                  </a:solidFill>
                  <a:latin typeface="Times New Roman" panose="02020603050405020304" pitchFamily="18" charset="0"/>
                  <a:cs typeface="Times New Roman" panose="02020603050405020304" pitchFamily="18" charset="0"/>
                </a:rPr>
                <a:t>evaluation implementation and </a:t>
              </a:r>
              <a:r>
                <a:rPr lang="en-US" sz="1600" b="1" dirty="0" err="1">
                  <a:solidFill>
                    <a:schemeClr val="dk1"/>
                  </a:solidFill>
                  <a:latin typeface="Times New Roman" panose="02020603050405020304" pitchFamily="18" charset="0"/>
                  <a:cs typeface="Times New Roman" panose="02020603050405020304" pitchFamily="18" charset="0"/>
                </a:rPr>
                <a:t>workplan</a:t>
              </a:r>
              <a:r>
                <a:rPr lang="fr-FR" sz="1600" b="1" dirty="0">
                  <a:solidFill>
                    <a:schemeClr val="dk1"/>
                  </a:solidFill>
                  <a:latin typeface="Times New Roman" panose="02020603050405020304" pitchFamily="18" charset="0"/>
                  <a:cs typeface="Times New Roman" panose="02020603050405020304" pitchFamily="18" charset="0"/>
                </a:rPr>
                <a:t> </a:t>
              </a:r>
              <a:r>
                <a:rPr lang="en-US" sz="1600" b="1" dirty="0">
                  <a:solidFill>
                    <a:schemeClr val="dk1"/>
                  </a:solidFill>
                  <a:latin typeface="Times New Roman" panose="02020603050405020304" pitchFamily="18" charset="0"/>
                  <a:cs typeface="Times New Roman" panose="02020603050405020304" pitchFamily="18" charset="0"/>
                </a:rPr>
                <a:t>Evaluation </a:t>
              </a:r>
              <a:r>
                <a:rPr lang="en-US" sz="1600" b="1" dirty="0">
                  <a:solidFill>
                    <a:schemeClr val="dk1"/>
                  </a:solidFill>
                  <a:latin typeface="Times New Roman" panose="02020603050405020304" pitchFamily="18" charset="0"/>
                  <a:cs typeface="Times New Roman" panose="02020603050405020304" pitchFamily="18" charset="0"/>
                </a:rPr>
                <a:t>deliverables</a:t>
              </a:r>
              <a:endParaRPr lang="fr-FR" sz="1600" b="1" dirty="0">
                <a:solidFill>
                  <a:schemeClr val="dk1"/>
                </a:solidFill>
                <a:latin typeface="Times New Roman" panose="02020603050405020304" pitchFamily="18" charset="0"/>
                <a:cs typeface="Times New Roman" panose="02020603050405020304" pitchFamily="18" charset="0"/>
              </a:endParaRPr>
            </a:p>
            <a:p>
              <a:pPr marL="190500" indent="-190500" algn="ctr">
                <a:spcBef>
                  <a:spcPts val="35"/>
                </a:spcBef>
                <a:tabLst>
                  <a:tab pos="189865" algn="l"/>
                  <a:tab pos="190500" algn="l"/>
                </a:tabLst>
              </a:pPr>
              <a:r>
                <a:rPr lang="en-US" sz="1600" b="1" dirty="0">
                  <a:solidFill>
                    <a:schemeClr val="dk1"/>
                  </a:solidFill>
                  <a:latin typeface="Times New Roman" panose="02020603050405020304" pitchFamily="18" charset="0"/>
                  <a:cs typeface="Times New Roman" panose="02020603050405020304" pitchFamily="18" charset="0"/>
                </a:rPr>
                <a:t>Provide feedback on all phases of the </a:t>
              </a:r>
              <a:r>
                <a:rPr lang="en-US" sz="1600" b="1" dirty="0">
                  <a:solidFill>
                    <a:schemeClr val="dk1"/>
                  </a:solidFill>
                  <a:latin typeface="Times New Roman" panose="02020603050405020304" pitchFamily="18" charset="0"/>
                  <a:cs typeface="Times New Roman" panose="02020603050405020304" pitchFamily="18" charset="0"/>
                </a:rPr>
                <a:t>evaluation</a:t>
              </a:r>
              <a:r>
                <a:rPr lang="fr-FR" sz="1600" b="1" dirty="0">
                  <a:solidFill>
                    <a:schemeClr val="dk1"/>
                  </a:solidFill>
                  <a:latin typeface="Times New Roman" panose="02020603050405020304" pitchFamily="18" charset="0"/>
                  <a:cs typeface="Times New Roman" panose="02020603050405020304" pitchFamily="18" charset="0"/>
                </a:rPr>
                <a:t>&amp; </a:t>
              </a:r>
              <a:r>
                <a:rPr lang="en-US" sz="1600" b="1" dirty="0">
                  <a:solidFill>
                    <a:schemeClr val="dk1"/>
                  </a:solidFill>
                  <a:latin typeface="Times New Roman" panose="02020603050405020304" pitchFamily="18" charset="0"/>
                  <a:cs typeface="Times New Roman" panose="02020603050405020304" pitchFamily="18" charset="0"/>
                </a:rPr>
                <a:t>Ensure </a:t>
              </a:r>
              <a:r>
                <a:rPr lang="en-US" sz="1600" b="1" dirty="0">
                  <a:solidFill>
                    <a:schemeClr val="dk1"/>
                  </a:solidFill>
                  <a:latin typeface="Times New Roman" panose="02020603050405020304" pitchFamily="18" charset="0"/>
                  <a:cs typeface="Times New Roman" panose="02020603050405020304" pitchFamily="18" charset="0"/>
                </a:rPr>
                <a:t>evaluation quality</a:t>
              </a:r>
              <a:endParaRPr lang="fr-FR" sz="1600" b="1" dirty="0">
                <a:solidFill>
                  <a:schemeClr val="dk1"/>
                </a:solidFill>
                <a:latin typeface="Times New Roman" panose="02020603050405020304" pitchFamily="18" charset="0"/>
                <a:cs typeface="Times New Roman" panose="02020603050405020304" pitchFamily="18" charset="0"/>
              </a:endParaRPr>
            </a:p>
          </p:txBody>
        </p:sp>
      </p:grpSp>
      <p:grpSp>
        <p:nvGrpSpPr>
          <p:cNvPr id="24" name="Group 23"/>
          <p:cNvGrpSpPr>
            <a:grpSpLocks/>
          </p:cNvGrpSpPr>
          <p:nvPr/>
        </p:nvGrpSpPr>
        <p:grpSpPr bwMode="auto">
          <a:xfrm>
            <a:off x="757642" y="4442690"/>
            <a:ext cx="7778028" cy="1461721"/>
            <a:chOff x="0" y="0"/>
            <a:chExt cx="8322" cy="1525"/>
          </a:xfrm>
        </p:grpSpPr>
        <p:sp>
          <p:nvSpPr>
            <p:cNvPr id="25" name="Freeform 24"/>
            <p:cNvSpPr>
              <a:spLocks/>
            </p:cNvSpPr>
            <p:nvPr/>
          </p:nvSpPr>
          <p:spPr bwMode="auto">
            <a:xfrm>
              <a:off x="1228" y="10"/>
              <a:ext cx="7094" cy="1135"/>
            </a:xfrm>
            <a:custGeom>
              <a:avLst/>
              <a:gdLst>
                <a:gd name="T0" fmla="+- 0 1229 1229"/>
                <a:gd name="T1" fmla="*/ T0 w 7094"/>
                <a:gd name="T2" fmla="+- 0 10 10"/>
                <a:gd name="T3" fmla="*/ 10 h 1135"/>
                <a:gd name="T4" fmla="+- 0 1229 1229"/>
                <a:gd name="T5" fmla="*/ T4 w 7094"/>
                <a:gd name="T6" fmla="+- 0 1145 10"/>
                <a:gd name="T7" fmla="*/ 1145 h 1135"/>
                <a:gd name="T8" fmla="+- 0 8082 1229"/>
                <a:gd name="T9" fmla="*/ T8 w 7094"/>
                <a:gd name="T10" fmla="+- 0 1145 10"/>
                <a:gd name="T11" fmla="*/ 1145 h 1135"/>
                <a:gd name="T12" fmla="+- 0 8158 1229"/>
                <a:gd name="T13" fmla="*/ T12 w 7094"/>
                <a:gd name="T14" fmla="+- 0 1133 10"/>
                <a:gd name="T15" fmla="*/ 1133 h 1135"/>
                <a:gd name="T16" fmla="+- 0 8224 1229"/>
                <a:gd name="T17" fmla="*/ T16 w 7094"/>
                <a:gd name="T18" fmla="+- 0 1099 10"/>
                <a:gd name="T19" fmla="*/ 1099 h 1135"/>
                <a:gd name="T20" fmla="+- 0 8276 1229"/>
                <a:gd name="T21" fmla="*/ T20 w 7094"/>
                <a:gd name="T22" fmla="+- 0 1047 10"/>
                <a:gd name="T23" fmla="*/ 1047 h 1135"/>
                <a:gd name="T24" fmla="+- 0 8310 1229"/>
                <a:gd name="T25" fmla="*/ T24 w 7094"/>
                <a:gd name="T26" fmla="+- 0 981 10"/>
                <a:gd name="T27" fmla="*/ 981 h 1135"/>
                <a:gd name="T28" fmla="+- 0 8322 1229"/>
                <a:gd name="T29" fmla="*/ T28 w 7094"/>
                <a:gd name="T30" fmla="+- 0 905 10"/>
                <a:gd name="T31" fmla="*/ 905 h 1135"/>
                <a:gd name="T32" fmla="+- 0 8322 1229"/>
                <a:gd name="T33" fmla="*/ T32 w 7094"/>
                <a:gd name="T34" fmla="+- 0 250 10"/>
                <a:gd name="T35" fmla="*/ 250 h 1135"/>
                <a:gd name="T36" fmla="+- 0 8310 1229"/>
                <a:gd name="T37" fmla="*/ T36 w 7094"/>
                <a:gd name="T38" fmla="+- 0 174 10"/>
                <a:gd name="T39" fmla="*/ 174 h 1135"/>
                <a:gd name="T40" fmla="+- 0 8276 1229"/>
                <a:gd name="T41" fmla="*/ T40 w 7094"/>
                <a:gd name="T42" fmla="+- 0 108 10"/>
                <a:gd name="T43" fmla="*/ 108 h 1135"/>
                <a:gd name="T44" fmla="+- 0 8224 1229"/>
                <a:gd name="T45" fmla="*/ T44 w 7094"/>
                <a:gd name="T46" fmla="+- 0 56 10"/>
                <a:gd name="T47" fmla="*/ 56 h 1135"/>
                <a:gd name="T48" fmla="+- 0 8158 1229"/>
                <a:gd name="T49" fmla="*/ T48 w 7094"/>
                <a:gd name="T50" fmla="+- 0 22 10"/>
                <a:gd name="T51" fmla="*/ 22 h 1135"/>
                <a:gd name="T52" fmla="+- 0 8082 1229"/>
                <a:gd name="T53" fmla="*/ T52 w 7094"/>
                <a:gd name="T54" fmla="+- 0 10 10"/>
                <a:gd name="T55" fmla="*/ 10 h 1135"/>
                <a:gd name="T56" fmla="+- 0 1229 1229"/>
                <a:gd name="T57" fmla="*/ T56 w 7094"/>
                <a:gd name="T58" fmla="+- 0 10 10"/>
                <a:gd name="T59" fmla="*/ 10 h 113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7094" h="1135">
                  <a:moveTo>
                    <a:pt x="0" y="0"/>
                  </a:moveTo>
                  <a:lnTo>
                    <a:pt x="0" y="1135"/>
                  </a:lnTo>
                  <a:lnTo>
                    <a:pt x="6853" y="1135"/>
                  </a:lnTo>
                  <a:lnTo>
                    <a:pt x="6929" y="1123"/>
                  </a:lnTo>
                  <a:lnTo>
                    <a:pt x="6995" y="1089"/>
                  </a:lnTo>
                  <a:lnTo>
                    <a:pt x="7047" y="1037"/>
                  </a:lnTo>
                  <a:lnTo>
                    <a:pt x="7081" y="971"/>
                  </a:lnTo>
                  <a:lnTo>
                    <a:pt x="7093" y="895"/>
                  </a:lnTo>
                  <a:lnTo>
                    <a:pt x="7093" y="240"/>
                  </a:lnTo>
                  <a:lnTo>
                    <a:pt x="7081" y="164"/>
                  </a:lnTo>
                  <a:lnTo>
                    <a:pt x="7047" y="98"/>
                  </a:lnTo>
                  <a:lnTo>
                    <a:pt x="6995" y="46"/>
                  </a:lnTo>
                  <a:lnTo>
                    <a:pt x="6929" y="12"/>
                  </a:lnTo>
                  <a:lnTo>
                    <a:pt x="6853" y="0"/>
                  </a:lnTo>
                  <a:lnTo>
                    <a:pt x="0" y="0"/>
                  </a:lnTo>
                  <a:close/>
                </a:path>
              </a:pathLst>
            </a:custGeom>
            <a:noFill/>
            <a:ln w="12700">
              <a:solidFill>
                <a:srgbClr val="C5BCDD"/>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26" name="Freeform 25"/>
            <p:cNvSpPr>
              <a:spLocks/>
            </p:cNvSpPr>
            <p:nvPr/>
          </p:nvSpPr>
          <p:spPr bwMode="auto">
            <a:xfrm>
              <a:off x="0" y="0"/>
              <a:ext cx="1239" cy="1525"/>
            </a:xfrm>
            <a:custGeom>
              <a:avLst/>
              <a:gdLst>
                <a:gd name="T0" fmla="*/ 1239 w 1239"/>
                <a:gd name="T1" fmla="*/ 0 h 1525"/>
                <a:gd name="T2" fmla="*/ 634 w 1239"/>
                <a:gd name="T3" fmla="*/ 398 h 1525"/>
                <a:gd name="T4" fmla="*/ 0 w 1239"/>
                <a:gd name="T5" fmla="*/ 0 h 1525"/>
                <a:gd name="T6" fmla="*/ 0 w 1239"/>
                <a:gd name="T7" fmla="*/ 1159 h 1525"/>
                <a:gd name="T8" fmla="*/ 648 w 1239"/>
                <a:gd name="T9" fmla="*/ 1525 h 1525"/>
                <a:gd name="T10" fmla="*/ 1239 w 1239"/>
                <a:gd name="T11" fmla="*/ 1159 h 1525"/>
                <a:gd name="T12" fmla="*/ 1239 w 1239"/>
                <a:gd name="T13" fmla="*/ 0 h 1525"/>
              </a:gdLst>
              <a:ahLst/>
              <a:cxnLst>
                <a:cxn ang="0">
                  <a:pos x="T0" y="T1"/>
                </a:cxn>
                <a:cxn ang="0">
                  <a:pos x="T2" y="T3"/>
                </a:cxn>
                <a:cxn ang="0">
                  <a:pos x="T4" y="T5"/>
                </a:cxn>
                <a:cxn ang="0">
                  <a:pos x="T6" y="T7"/>
                </a:cxn>
                <a:cxn ang="0">
                  <a:pos x="T8" y="T9"/>
                </a:cxn>
                <a:cxn ang="0">
                  <a:pos x="T10" y="T11"/>
                </a:cxn>
                <a:cxn ang="0">
                  <a:pos x="T12" y="T13"/>
                </a:cxn>
              </a:cxnLst>
              <a:rect l="0" t="0" r="r" b="b"/>
              <a:pathLst>
                <a:path w="1239" h="1525">
                  <a:moveTo>
                    <a:pt x="1239" y="0"/>
                  </a:moveTo>
                  <a:lnTo>
                    <a:pt x="634" y="398"/>
                  </a:lnTo>
                  <a:lnTo>
                    <a:pt x="0" y="0"/>
                  </a:lnTo>
                  <a:lnTo>
                    <a:pt x="0" y="1159"/>
                  </a:lnTo>
                  <a:lnTo>
                    <a:pt x="648" y="1525"/>
                  </a:lnTo>
                  <a:lnTo>
                    <a:pt x="1239" y="1159"/>
                  </a:lnTo>
                  <a:lnTo>
                    <a:pt x="1239" y="0"/>
                  </a:lnTo>
                  <a:close/>
                </a:path>
              </a:pathLst>
            </a:custGeom>
            <a:solidFill>
              <a:srgbClr val="C5BC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7" name="Text Box 90"/>
            <p:cNvSpPr txBox="1">
              <a:spLocks noChangeArrowheads="1"/>
            </p:cNvSpPr>
            <p:nvPr/>
          </p:nvSpPr>
          <p:spPr bwMode="auto">
            <a:xfrm>
              <a:off x="0" y="431"/>
              <a:ext cx="1266" cy="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64770" marR="11430" indent="-65405" algn="ctr">
                <a:lnSpc>
                  <a:spcPct val="102000"/>
                </a:lnSpc>
                <a:spcBef>
                  <a:spcPts val="10"/>
                </a:spcBef>
              </a:pPr>
              <a:r>
                <a:rPr lang="en-US" sz="1600" b="1" dirty="0">
                  <a:solidFill>
                    <a:srgbClr val="FFFFFF"/>
                  </a:solidFill>
                  <a:latin typeface="Times New Roman" panose="02020603050405020304" pitchFamily="18" charset="0"/>
                  <a:ea typeface="Trebuchet MS" panose="020B0603020202020204" pitchFamily="34" charset="0"/>
                  <a:cs typeface="Times New Roman" panose="02020603050405020304" pitchFamily="18" charset="0"/>
                </a:rPr>
                <a:t>Follow-up and using evaluation</a:t>
              </a:r>
              <a:endParaRPr lang="fr-FR" sz="1600" b="1" dirty="0">
                <a:solidFill>
                  <a:srgbClr val="FFFFFF"/>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28" name="Text Box 91"/>
            <p:cNvSpPr txBox="1">
              <a:spLocks noChangeArrowheads="1"/>
            </p:cNvSpPr>
            <p:nvPr/>
          </p:nvSpPr>
          <p:spPr bwMode="auto">
            <a:xfrm>
              <a:off x="1578" y="195"/>
              <a:ext cx="6227" cy="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90500" marR="11430" indent="-190500" algn="ctr">
                <a:lnSpc>
                  <a:spcPct val="102000"/>
                </a:lnSpc>
                <a:spcBef>
                  <a:spcPts val="10"/>
                </a:spcBef>
                <a:spcAft>
                  <a:spcPts val="0"/>
                </a:spcAft>
                <a:tabLst>
                  <a:tab pos="189865" algn="l"/>
                  <a:tab pos="190500" algn="l"/>
                </a:tabLst>
              </a:pPr>
              <a:r>
                <a:rPr lang="en-US" sz="1600" b="1" dirty="0">
                  <a:solidFill>
                    <a:schemeClr val="dk1"/>
                  </a:solidFill>
                  <a:latin typeface="Times New Roman" panose="02020603050405020304" pitchFamily="18" charset="0"/>
                  <a:cs typeface="Times New Roman" panose="02020603050405020304" pitchFamily="18" charset="0"/>
                </a:rPr>
                <a:t>Follow-up on the implementation of recommendations and use of the report</a:t>
              </a:r>
              <a:endParaRPr lang="fr-FR" sz="1600" b="1" dirty="0">
                <a:solidFill>
                  <a:schemeClr val="dk1"/>
                </a:solidFill>
                <a:latin typeface="Times New Roman" panose="02020603050405020304" pitchFamily="18" charset="0"/>
                <a:cs typeface="Times New Roman" panose="02020603050405020304" pitchFamily="18" charset="0"/>
              </a:endParaRPr>
            </a:p>
            <a:p>
              <a:pPr marL="190500" indent="-190500" algn="ctr">
                <a:spcBef>
                  <a:spcPts val="150"/>
                </a:spcBef>
                <a:spcAft>
                  <a:spcPts val="0"/>
                </a:spcAft>
                <a:tabLst>
                  <a:tab pos="189865" algn="l"/>
                  <a:tab pos="190500" algn="l"/>
                </a:tabLst>
              </a:pPr>
              <a:r>
                <a:rPr lang="en-US" sz="1600" b="1" dirty="0">
                  <a:solidFill>
                    <a:schemeClr val="dk1"/>
                  </a:solidFill>
                  <a:latin typeface="Times New Roman" panose="02020603050405020304" pitchFamily="18" charset="0"/>
                  <a:cs typeface="Times New Roman" panose="02020603050405020304" pitchFamily="18" charset="0"/>
                </a:rPr>
                <a:t>Using and disseminating the evaluation</a:t>
              </a:r>
              <a:endParaRPr lang="fr-FR" sz="1600" b="1" dirty="0">
                <a:solidFill>
                  <a:schemeClr val="dk1"/>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2238954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a:solidFill>
                  <a:srgbClr val="FF9518"/>
                </a:solidFill>
                <a:latin typeface="Tajawal Medium" panose="00000600000000000000" pitchFamily="2" charset="-78"/>
                <a:cs typeface="Tajawal Medium" panose="00000600000000000000" pitchFamily="2" charset="-78"/>
                <a:sym typeface="+mn-ea"/>
              </a:rPr>
              <a:t>Part1</a:t>
            </a:r>
            <a:r>
              <a:rPr lang="fr-FR" altLang="en-US" sz="2400" b="1" dirty="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42549" y="1916100"/>
            <a:ext cx="8134166" cy="467820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a:t>
            </a:r>
            <a:r>
              <a:rPr lang="en-US" sz="2000" b="1" dirty="0" smtClean="0">
                <a:latin typeface="Times New Roman" panose="02020603050405020304" pitchFamily="18" charset="0"/>
                <a:cs typeface="Times New Roman" panose="02020603050405020304" pitchFamily="18" charset="0"/>
              </a:rPr>
              <a:t>he </a:t>
            </a:r>
            <a:r>
              <a:rPr lang="en-US" sz="2000" b="1" dirty="0">
                <a:latin typeface="Times New Roman" panose="02020603050405020304" pitchFamily="18" charset="0"/>
                <a:cs typeface="Times New Roman" panose="02020603050405020304" pitchFamily="18" charset="0"/>
              </a:rPr>
              <a:t>first step of planning happens during project </a:t>
            </a:r>
            <a:r>
              <a:rPr lang="en-US" sz="2000" b="1" dirty="0" smtClean="0">
                <a:latin typeface="Times New Roman" panose="02020603050405020304" pitchFamily="18" charset="0"/>
                <a:cs typeface="Times New Roman" panose="02020603050405020304" pitchFamily="18" charset="0"/>
              </a:rPr>
              <a:t>development. </a:t>
            </a:r>
            <a:r>
              <a:rPr lang="en-US" sz="2000" b="1" dirty="0">
                <a:latin typeface="Times New Roman" panose="02020603050405020304" pitchFamily="18" charset="0"/>
                <a:cs typeface="Times New Roman" panose="02020603050405020304" pitchFamily="18" charset="0"/>
              </a:rPr>
              <a:t>Project developers provide a brief description of the evaluation, including its purpose, timing, intended use and methodology. </a:t>
            </a:r>
            <a:r>
              <a:rPr lang="en-US" sz="2000" b="1" dirty="0">
                <a:latin typeface="Times New Roman" panose="02020603050405020304" pitchFamily="18" charset="0"/>
                <a:cs typeface="Times New Roman" panose="02020603050405020304" pitchFamily="18" charset="0"/>
              </a:rPr>
              <a:t>The cost of evaluation must also be included in the budget at the planning </a:t>
            </a:r>
            <a:r>
              <a:rPr lang="en-US" sz="2000" b="1" dirty="0" smtClean="0">
                <a:latin typeface="Times New Roman" panose="02020603050405020304" pitchFamily="18" charset="0"/>
                <a:cs typeface="Times New Roman" panose="02020603050405020304" pitchFamily="18" charset="0"/>
              </a:rPr>
              <a:t>stage.</a:t>
            </a:r>
            <a:endParaRPr lang="fr-FR" sz="2000" b="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If </a:t>
            </a:r>
            <a:r>
              <a:rPr lang="en-US" sz="2000" b="1" dirty="0">
                <a:latin typeface="Times New Roman" panose="02020603050405020304" pitchFamily="18" charset="0"/>
                <a:cs typeface="Times New Roman" panose="02020603050405020304" pitchFamily="18" charset="0"/>
              </a:rPr>
              <a:t>no evaluation of the project is foreseen at the project development stage, an appropriate justification must be provided. Reasons for this may include the </a:t>
            </a:r>
            <a:r>
              <a:rPr lang="en-US" sz="2000" b="1" dirty="0" smtClean="0">
                <a:latin typeface="Times New Roman" panose="02020603050405020304" pitchFamily="18" charset="0"/>
                <a:cs typeface="Times New Roman" panose="02020603050405020304" pitchFamily="18" charset="0"/>
              </a:rPr>
              <a:t>following:</a:t>
            </a:r>
            <a:endParaRPr lang="fr-FR" sz="2000" b="1" dirty="0">
              <a:latin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ü"/>
            </a:pPr>
            <a:r>
              <a:rPr lang="en-US" sz="2000" b="1" dirty="0" smtClean="0">
                <a:solidFill>
                  <a:srgbClr val="660066"/>
                </a:solidFill>
                <a:latin typeface="Times New Roman" panose="02020603050405020304" pitchFamily="18" charset="0"/>
                <a:cs typeface="Times New Roman" panose="02020603050405020304" pitchFamily="18" charset="0"/>
              </a:rPr>
              <a:t>The </a:t>
            </a:r>
            <a:r>
              <a:rPr lang="en-US" sz="2000" b="1" dirty="0">
                <a:solidFill>
                  <a:srgbClr val="660066"/>
                </a:solidFill>
                <a:latin typeface="Times New Roman" panose="02020603050405020304" pitchFamily="18" charset="0"/>
                <a:cs typeface="Times New Roman" panose="02020603050405020304" pitchFamily="18" charset="0"/>
              </a:rPr>
              <a:t>expected donor has indicated, prior to the submission of the proposal, that it will not fund an </a:t>
            </a:r>
            <a:r>
              <a:rPr lang="en-US" sz="2000" b="1" dirty="0" smtClean="0">
                <a:solidFill>
                  <a:srgbClr val="660066"/>
                </a:solidFill>
                <a:latin typeface="Times New Roman" panose="02020603050405020304" pitchFamily="18" charset="0"/>
                <a:cs typeface="Times New Roman" panose="02020603050405020304" pitchFamily="18" charset="0"/>
              </a:rPr>
              <a:t>evaluation;</a:t>
            </a:r>
            <a:endParaRPr lang="fr-FR" sz="2000" b="1" dirty="0">
              <a:solidFill>
                <a:srgbClr val="660066"/>
              </a:solidFill>
              <a:latin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ü"/>
            </a:pPr>
            <a:r>
              <a:rPr lang="en-US" sz="2000" b="1" dirty="0" smtClean="0">
                <a:solidFill>
                  <a:srgbClr val="660066"/>
                </a:solidFill>
                <a:latin typeface="Times New Roman" panose="02020603050405020304" pitchFamily="18" charset="0"/>
                <a:cs typeface="Times New Roman" panose="02020603050405020304" pitchFamily="18" charset="0"/>
              </a:rPr>
              <a:t>The </a:t>
            </a:r>
            <a:r>
              <a:rPr lang="en-US" sz="2000" b="1" dirty="0">
                <a:solidFill>
                  <a:srgbClr val="660066"/>
                </a:solidFill>
                <a:latin typeface="Times New Roman" panose="02020603050405020304" pitchFamily="18" charset="0"/>
                <a:cs typeface="Times New Roman" panose="02020603050405020304" pitchFamily="18" charset="0"/>
              </a:rPr>
              <a:t>donor plans to conduct its own evaluation, outside of the </a:t>
            </a:r>
            <a:r>
              <a:rPr lang="en-US" sz="2000" b="1" dirty="0" smtClean="0">
                <a:solidFill>
                  <a:srgbClr val="660066"/>
                </a:solidFill>
                <a:latin typeface="Times New Roman" panose="02020603050405020304" pitchFamily="18" charset="0"/>
                <a:cs typeface="Times New Roman" panose="02020603050405020304" pitchFamily="18" charset="0"/>
              </a:rPr>
              <a:t>implementation cycle;</a:t>
            </a:r>
            <a:endParaRPr lang="fr-FR" sz="2000" b="1" dirty="0">
              <a:solidFill>
                <a:srgbClr val="660066"/>
              </a:solidFill>
              <a:latin typeface="Times New Roman" panose="02020603050405020304" pitchFamily="18" charset="0"/>
              <a:cs typeface="Times New Roman" panose="02020603050405020304" pitchFamily="18" charset="0"/>
            </a:endParaRPr>
          </a:p>
          <a:p>
            <a:pPr marL="342900" indent="-342900" algn="ctr">
              <a:buFont typeface="Wingdings" panose="05000000000000000000" pitchFamily="2" charset="2"/>
              <a:buChar char="ü"/>
            </a:pPr>
            <a:r>
              <a:rPr lang="en-US" sz="2000" b="1" dirty="0" smtClean="0">
                <a:solidFill>
                  <a:srgbClr val="660066"/>
                </a:solidFill>
                <a:latin typeface="Times New Roman" panose="02020603050405020304" pitchFamily="18" charset="0"/>
                <a:cs typeface="Times New Roman" panose="02020603050405020304" pitchFamily="18" charset="0"/>
              </a:rPr>
              <a:t>Other </a:t>
            </a:r>
            <a:r>
              <a:rPr lang="en-US" sz="2000" b="1" dirty="0">
                <a:solidFill>
                  <a:srgbClr val="660066"/>
                </a:solidFill>
                <a:latin typeface="Times New Roman" panose="02020603050405020304" pitchFamily="18" charset="0"/>
                <a:cs typeface="Times New Roman" panose="02020603050405020304" pitchFamily="18" charset="0"/>
              </a:rPr>
              <a:t>evaluative approaches have been agreed upon with the donor, such as project performance </a:t>
            </a:r>
            <a:r>
              <a:rPr lang="en-US" sz="2000" b="1" dirty="0" smtClean="0">
                <a:solidFill>
                  <a:srgbClr val="660066"/>
                </a:solidFill>
                <a:latin typeface="Times New Roman" panose="02020603050405020304" pitchFamily="18" charset="0"/>
                <a:cs typeface="Times New Roman" panose="02020603050405020304" pitchFamily="18" charset="0"/>
              </a:rPr>
              <a:t>reviews or </a:t>
            </a:r>
            <a:r>
              <a:rPr lang="en-US" sz="2000" b="1" dirty="0">
                <a:solidFill>
                  <a:srgbClr val="660066"/>
                </a:solidFill>
                <a:latin typeface="Times New Roman" panose="02020603050405020304" pitchFamily="18" charset="0"/>
                <a:cs typeface="Times New Roman" panose="02020603050405020304" pitchFamily="18" charset="0"/>
              </a:rPr>
              <a:t>after-action </a:t>
            </a:r>
            <a:r>
              <a:rPr lang="en-US" sz="2000" b="1" dirty="0" smtClean="0">
                <a:solidFill>
                  <a:srgbClr val="660066"/>
                </a:solidFill>
                <a:latin typeface="Times New Roman" panose="02020603050405020304" pitchFamily="18" charset="0"/>
                <a:cs typeface="Times New Roman" panose="02020603050405020304" pitchFamily="18" charset="0"/>
              </a:rPr>
              <a:t>reviews.</a:t>
            </a:r>
            <a:endParaRPr lang="fr-FR" sz="2000" b="1" dirty="0">
              <a:solidFill>
                <a:srgbClr val="660066"/>
              </a:solidFill>
              <a:latin typeface="Times New Roman" panose="02020603050405020304" pitchFamily="18" charset="0"/>
              <a:cs typeface="Times New Roman" panose="02020603050405020304" pitchFamily="18" charset="0"/>
            </a:endParaRPr>
          </a:p>
          <a:p>
            <a:pPr algn="ctr"/>
            <a:r>
              <a:rPr lang="en-US" dirty="0">
                <a:solidFill>
                  <a:srgbClr val="660066"/>
                </a:solidFill>
              </a:rPr>
              <a:t> </a:t>
            </a:r>
            <a:endParaRPr lang="fr-FR" dirty="0">
              <a:solidFill>
                <a:srgbClr val="660066"/>
              </a:solidFill>
            </a:endParaRPr>
          </a:p>
        </p:txBody>
      </p:sp>
      <p:sp>
        <p:nvSpPr>
          <p:cNvPr id="18" name="TextBox 17"/>
          <p:cNvSpPr txBox="1"/>
          <p:nvPr/>
        </p:nvSpPr>
        <p:spPr>
          <a:xfrm>
            <a:off x="1201787" y="1226844"/>
            <a:ext cx="7001692" cy="677108"/>
          </a:xfrm>
          <a:prstGeom prst="rect">
            <a:avLst/>
          </a:prstGeom>
          <a:noFill/>
        </p:spPr>
        <p:txBody>
          <a:bodyPr wrap="square" rtlCol="0">
            <a:spAutoFit/>
          </a:bodyPr>
          <a:lstStyle/>
          <a:p>
            <a:r>
              <a:rPr lang="en-US" dirty="0"/>
              <a:t> </a:t>
            </a:r>
            <a:endParaRPr lang="fr-FR" dirty="0"/>
          </a:p>
          <a:p>
            <a:pPr algn="ctr"/>
            <a:r>
              <a:rPr lang="en-US" sz="2000" b="1" dirty="0" smtClean="0">
                <a:solidFill>
                  <a:srgbClr val="0070C0"/>
                </a:solidFill>
                <a:latin typeface="Times New Roman" panose="02020603050405020304" pitchFamily="18" charset="0"/>
                <a:cs typeface="Times New Roman" panose="02020603050405020304" pitchFamily="18" charset="0"/>
              </a:rPr>
              <a:t>2. Planning of Evaluation</a:t>
            </a:r>
            <a:endParaRPr lang="fr-FR" sz="2000" b="1" dirty="0">
              <a:solidFill>
                <a:srgbClr val="0070C0"/>
              </a:solidFill>
              <a:latin typeface="Times New Roman" panose="02020603050405020304" pitchFamily="18" charset="0"/>
              <a:cs typeface="Times New Roman" panose="02020603050405020304" pitchFamily="18" charset="0"/>
            </a:endParaRPr>
          </a:p>
        </p:txBody>
      </p:sp>
      <p:sp>
        <p:nvSpPr>
          <p:cNvPr id="45" name="Rectangle 4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grpSp>
        <p:nvGrpSpPr>
          <p:cNvPr id="49" name="Group 48"/>
          <p:cNvGrpSpPr>
            <a:grpSpLocks/>
          </p:cNvGrpSpPr>
          <p:nvPr/>
        </p:nvGrpSpPr>
        <p:grpSpPr bwMode="auto">
          <a:xfrm>
            <a:off x="2244999" y="1274670"/>
            <a:ext cx="529590" cy="597946"/>
            <a:chOff x="980" y="1491"/>
            <a:chExt cx="834" cy="834"/>
          </a:xfrm>
        </p:grpSpPr>
        <p:sp>
          <p:nvSpPr>
            <p:cNvPr id="50" name="Freeform 49"/>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1"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9888962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a:solidFill>
                  <a:srgbClr val="FF9518"/>
                </a:solidFill>
                <a:latin typeface="Tajawal Medium" panose="00000600000000000000" pitchFamily="2" charset="-78"/>
                <a:cs typeface="Tajawal Medium" panose="00000600000000000000" pitchFamily="2" charset="-78"/>
                <a:sym typeface="+mn-ea"/>
              </a:rPr>
              <a:t>Part1</a:t>
            </a:r>
            <a:r>
              <a:rPr lang="fr-FR" altLang="en-US" sz="2400" b="1" dirty="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15217" y="1950943"/>
            <a:ext cx="8161497" cy="255454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eaLnBrk="0" fontAlgn="base" hangingPunct="0">
              <a:spcBef>
                <a:spcPct val="0"/>
              </a:spcBef>
              <a:spcAft>
                <a:spcPct val="0"/>
              </a:spcAft>
            </a:pPr>
            <a:r>
              <a:rPr lang="en-US" sz="2000" b="1" u="sng" dirty="0" smtClean="0">
                <a:solidFill>
                  <a:srgbClr val="C00000"/>
                </a:solidFill>
                <a:latin typeface="Times New Roman" panose="02020603050405020304" pitchFamily="18" charset="0"/>
                <a:cs typeface="Times New Roman" panose="02020603050405020304" pitchFamily="18" charset="0"/>
              </a:rPr>
              <a:t>Define </a:t>
            </a:r>
            <a:r>
              <a:rPr lang="en-US" sz="2000" b="1" u="sng" dirty="0">
                <a:solidFill>
                  <a:srgbClr val="C00000"/>
                </a:solidFill>
                <a:latin typeface="Times New Roman" panose="02020603050405020304" pitchFamily="18" charset="0"/>
                <a:cs typeface="Times New Roman" panose="02020603050405020304" pitchFamily="18" charset="0"/>
              </a:rPr>
              <a:t>the purpose and evaluability of </a:t>
            </a:r>
            <a:r>
              <a:rPr lang="en-US" sz="2000" b="1" u="sng" dirty="0" smtClean="0">
                <a:solidFill>
                  <a:srgbClr val="C00000"/>
                </a:solidFill>
                <a:latin typeface="Times New Roman" panose="02020603050405020304" pitchFamily="18" charset="0"/>
                <a:cs typeface="Times New Roman" panose="02020603050405020304" pitchFamily="18" charset="0"/>
              </a:rPr>
              <a:t>evaluation</a:t>
            </a:r>
            <a:endParaRPr lang="en-US" sz="2000" b="1" u="sng" dirty="0" smtClean="0">
              <a:solidFill>
                <a:srgbClr val="C0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endParaRPr lang="en-US" sz="2000" b="1" dirty="0">
              <a:solidFill>
                <a:srgbClr val="C00000"/>
              </a:solidFill>
              <a:latin typeface="Times New Roman" panose="02020603050405020304" pitchFamily="18" charset="0"/>
              <a:cs typeface="Times New Roman" panose="02020603050405020304" pitchFamily="18" charset="0"/>
            </a:endParaRPr>
          </a:p>
          <a:p>
            <a:pPr marL="342900" indent="-342900" algn="just" eaLnBrk="0" fontAlgn="base" hangingPunct="0">
              <a:spcBef>
                <a:spcPct val="0"/>
              </a:spcBef>
              <a:spcAft>
                <a:spcPct val="0"/>
              </a:spcAf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The first step in planning for an evaluation is defining the purpose and evaluability of an evaluation. The evaluation purpose describes the overall reason why the evaluation is being conducted and its expected results. </a:t>
            </a:r>
            <a:r>
              <a:rPr lang="en-US" sz="2000" b="1" dirty="0">
                <a:latin typeface="Times New Roman" panose="02020603050405020304" pitchFamily="18" charset="0"/>
                <a:cs typeface="Times New Roman" panose="02020603050405020304" pitchFamily="18" charset="0"/>
              </a:rPr>
              <a:t>Agencies and organizations may use different terminology, and </a:t>
            </a:r>
            <a:r>
              <a:rPr lang="en-US" sz="2000" b="1" dirty="0" smtClean="0">
                <a:latin typeface="Times New Roman" panose="02020603050405020304" pitchFamily="18" charset="0"/>
                <a:cs typeface="Times New Roman" panose="02020603050405020304" pitchFamily="18" charset="0"/>
              </a:rPr>
              <a:t>it </a:t>
            </a:r>
            <a:r>
              <a:rPr lang="en-US" sz="2000" b="1" dirty="0">
                <a:latin typeface="Times New Roman" panose="02020603050405020304" pitchFamily="18" charset="0"/>
                <a:cs typeface="Times New Roman" panose="02020603050405020304" pitchFamily="18" charset="0"/>
              </a:rPr>
              <a:t>is open to accept such terminology when preparing the evaluation </a:t>
            </a:r>
            <a:r>
              <a:rPr lang="en-US" sz="2000" b="1" dirty="0" smtClean="0">
                <a:latin typeface="Times New Roman" panose="02020603050405020304" pitchFamily="18" charset="0"/>
                <a:cs typeface="Times New Roman" panose="02020603050405020304" pitchFamily="18" charset="0"/>
              </a:rPr>
              <a:t>.</a:t>
            </a:r>
            <a:endParaRPr lang="en-US" altLang="fr-F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05418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92552"/>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a:solidFill>
                  <a:srgbClr val="FF9518"/>
                </a:solidFill>
                <a:latin typeface="Tajawal Medium" panose="00000600000000000000" pitchFamily="2" charset="-78"/>
                <a:cs typeface="Tajawal Medium" panose="00000600000000000000" pitchFamily="2" charset="-78"/>
                <a:sym typeface="+mn-ea"/>
              </a:rPr>
              <a:t>Part1</a:t>
            </a:r>
            <a:r>
              <a:rPr lang="fr-FR" altLang="en-US" sz="2400" b="1" dirty="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347611327"/>
              </p:ext>
            </p:extLst>
          </p:nvPr>
        </p:nvGraphicFramePr>
        <p:xfrm>
          <a:off x="290690" y="1549603"/>
          <a:ext cx="8306762" cy="5337403"/>
        </p:xfrm>
        <a:graphic>
          <a:graphicData uri="http://schemas.openxmlformats.org/drawingml/2006/table">
            <a:tbl>
              <a:tblPr firstRow="1" firstCol="1" bandRow="1">
                <a:tableStyleId>{5C22544A-7EE6-4342-B048-85BDC9FD1C3A}</a:tableStyleId>
              </a:tblPr>
              <a:tblGrid>
                <a:gridCol w="8306762">
                  <a:extLst>
                    <a:ext uri="{9D8B030D-6E8A-4147-A177-3AD203B41FA5}">
                      <a16:colId xmlns:a16="http://schemas.microsoft.com/office/drawing/2014/main" val="1983744775"/>
                    </a:ext>
                  </a:extLst>
                </a:gridCol>
              </a:tblGrid>
              <a:tr h="616495">
                <a:tc>
                  <a:txBody>
                    <a:bodyPr/>
                    <a:lstStyle/>
                    <a:p>
                      <a:pPr marL="124460" marR="135890" algn="ctr">
                        <a:spcBef>
                          <a:spcPts val="435"/>
                        </a:spcBef>
                        <a:spcAft>
                          <a:spcPts val="0"/>
                        </a:spcAft>
                      </a:pPr>
                      <a:r>
                        <a:rPr lang="en-US" sz="2400" dirty="0" smtClean="0">
                          <a:solidFill>
                            <a:srgbClr val="000099"/>
                          </a:solidFill>
                          <a:effectLst/>
                          <a:latin typeface="Times New Roman" panose="02020603050405020304" pitchFamily="18" charset="0"/>
                          <a:cs typeface="Times New Roman" panose="02020603050405020304" pitchFamily="18" charset="0"/>
                        </a:rPr>
                        <a:t>Guiding</a:t>
                      </a:r>
                      <a:r>
                        <a:rPr lang="en-US" sz="2400" spc="80" dirty="0" smtClean="0">
                          <a:solidFill>
                            <a:srgbClr val="000099"/>
                          </a:solidFill>
                          <a:effectLst/>
                          <a:latin typeface="Times New Roman" panose="02020603050405020304" pitchFamily="18" charset="0"/>
                          <a:cs typeface="Times New Roman" panose="02020603050405020304" pitchFamily="18" charset="0"/>
                        </a:rPr>
                        <a:t> </a:t>
                      </a:r>
                      <a:r>
                        <a:rPr lang="en-US" sz="2400" dirty="0">
                          <a:solidFill>
                            <a:srgbClr val="000099"/>
                          </a:solidFill>
                          <a:effectLst/>
                          <a:latin typeface="Times New Roman" panose="02020603050405020304" pitchFamily="18" charset="0"/>
                          <a:cs typeface="Times New Roman" panose="02020603050405020304" pitchFamily="18" charset="0"/>
                        </a:rPr>
                        <a:t>questions</a:t>
                      </a:r>
                      <a:r>
                        <a:rPr lang="en-US" sz="2400" spc="85" dirty="0">
                          <a:solidFill>
                            <a:srgbClr val="000099"/>
                          </a:solidFill>
                          <a:effectLst/>
                          <a:latin typeface="Times New Roman" panose="02020603050405020304" pitchFamily="18" charset="0"/>
                          <a:cs typeface="Times New Roman" panose="02020603050405020304" pitchFamily="18" charset="0"/>
                        </a:rPr>
                        <a:t> </a:t>
                      </a:r>
                      <a:r>
                        <a:rPr lang="en-US" sz="2400" dirty="0">
                          <a:solidFill>
                            <a:srgbClr val="000099"/>
                          </a:solidFill>
                          <a:effectLst/>
                          <a:latin typeface="Times New Roman" panose="02020603050405020304" pitchFamily="18" charset="0"/>
                          <a:cs typeface="Times New Roman" panose="02020603050405020304" pitchFamily="18" charset="0"/>
                        </a:rPr>
                        <a:t>to</a:t>
                      </a:r>
                      <a:r>
                        <a:rPr lang="en-US" sz="2400" spc="80" dirty="0">
                          <a:solidFill>
                            <a:srgbClr val="000099"/>
                          </a:solidFill>
                          <a:effectLst/>
                          <a:latin typeface="Times New Roman" panose="02020603050405020304" pitchFamily="18" charset="0"/>
                          <a:cs typeface="Times New Roman" panose="02020603050405020304" pitchFamily="18" charset="0"/>
                        </a:rPr>
                        <a:t> </a:t>
                      </a:r>
                      <a:r>
                        <a:rPr lang="en-US" sz="2400" dirty="0">
                          <a:solidFill>
                            <a:srgbClr val="000099"/>
                          </a:solidFill>
                          <a:effectLst/>
                          <a:latin typeface="Times New Roman" panose="02020603050405020304" pitchFamily="18" charset="0"/>
                          <a:cs typeface="Times New Roman" panose="02020603050405020304" pitchFamily="18" charset="0"/>
                        </a:rPr>
                        <a:t>define</a:t>
                      </a:r>
                      <a:r>
                        <a:rPr lang="en-US" sz="2400" spc="85" dirty="0">
                          <a:solidFill>
                            <a:srgbClr val="000099"/>
                          </a:solidFill>
                          <a:effectLst/>
                          <a:latin typeface="Times New Roman" panose="02020603050405020304" pitchFamily="18" charset="0"/>
                          <a:cs typeface="Times New Roman" panose="02020603050405020304" pitchFamily="18" charset="0"/>
                        </a:rPr>
                        <a:t> </a:t>
                      </a:r>
                      <a:r>
                        <a:rPr lang="en-US" sz="2400" dirty="0">
                          <a:solidFill>
                            <a:srgbClr val="000099"/>
                          </a:solidFill>
                          <a:effectLst/>
                          <a:latin typeface="Times New Roman" panose="02020603050405020304" pitchFamily="18" charset="0"/>
                          <a:cs typeface="Times New Roman" panose="02020603050405020304" pitchFamily="18" charset="0"/>
                        </a:rPr>
                        <a:t>evaluation</a:t>
                      </a:r>
                      <a:r>
                        <a:rPr lang="en-US" sz="2400" spc="80" dirty="0">
                          <a:solidFill>
                            <a:srgbClr val="000099"/>
                          </a:solidFill>
                          <a:effectLst/>
                          <a:latin typeface="Times New Roman" panose="02020603050405020304" pitchFamily="18" charset="0"/>
                          <a:cs typeface="Times New Roman" panose="02020603050405020304" pitchFamily="18" charset="0"/>
                        </a:rPr>
                        <a:t> </a:t>
                      </a:r>
                      <a:r>
                        <a:rPr lang="en-US" sz="2400" dirty="0">
                          <a:solidFill>
                            <a:srgbClr val="000099"/>
                          </a:solidFill>
                          <a:effectLst/>
                          <a:latin typeface="Times New Roman" panose="02020603050405020304" pitchFamily="18" charset="0"/>
                          <a:cs typeface="Times New Roman" panose="02020603050405020304" pitchFamily="18" charset="0"/>
                        </a:rPr>
                        <a:t>purpose</a:t>
                      </a:r>
                      <a:endParaRPr lang="fr-FR" sz="2400" dirty="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1235979115"/>
                  </a:ext>
                </a:extLst>
              </a:tr>
              <a:tr h="4681185">
                <a:tc>
                  <a:txBody>
                    <a:bodyPr/>
                    <a:lstStyle/>
                    <a:p>
                      <a:pPr>
                        <a:spcBef>
                          <a:spcPts val="30"/>
                        </a:spcBef>
                        <a:spcAft>
                          <a:spcPts val="0"/>
                        </a:spcAft>
                      </a:pPr>
                      <a:r>
                        <a:rPr lang="en-US" sz="1150" dirty="0">
                          <a:effectLst/>
                        </a:rPr>
                        <a:t> </a:t>
                      </a:r>
                      <a:endParaRPr lang="fr-FR" sz="1100" dirty="0">
                        <a:effectLst/>
                      </a:endParaRPr>
                    </a:p>
                    <a:p>
                      <a:pPr marL="342900" lvl="0" indent="-342900" algn="ctr">
                        <a:spcAft>
                          <a:spcPts val="0"/>
                        </a:spcAft>
                        <a:buSzPts val="1000"/>
                        <a:buFont typeface="Trebuchet MS" panose="020B0603020202020204" pitchFamily="34" charset="0"/>
                        <a:buChar char="•"/>
                        <a:tabLst>
                          <a:tab pos="457200" algn="l"/>
                        </a:tabLst>
                      </a:pPr>
                      <a:r>
                        <a:rPr lang="en-US" sz="2400" dirty="0">
                          <a:solidFill>
                            <a:srgbClr val="FFFF00"/>
                          </a:solidFill>
                          <a:effectLst/>
                          <a:latin typeface="Times New Roman" panose="02020603050405020304" pitchFamily="18" charset="0"/>
                          <a:cs typeface="Times New Roman" panose="02020603050405020304" pitchFamily="18" charset="0"/>
                        </a:rPr>
                        <a:t>Who</a:t>
                      </a:r>
                      <a:r>
                        <a:rPr lang="en-US" sz="2400" spc="-2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are</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the</a:t>
                      </a:r>
                      <a:r>
                        <a:rPr lang="en-US" sz="2400" spc="-2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intended</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users</a:t>
                      </a:r>
                      <a:r>
                        <a:rPr lang="en-US" sz="2400" spc="-2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of</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the</a:t>
                      </a:r>
                      <a:r>
                        <a:rPr lang="en-US" sz="2400" spc="-2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evaluation?</a:t>
                      </a:r>
                      <a:endParaRPr lang="fr-FR" sz="2400" dirty="0">
                        <a:solidFill>
                          <a:srgbClr val="FFFF00"/>
                        </a:solidFill>
                        <a:effectLst/>
                        <a:latin typeface="Times New Roman" panose="02020603050405020304" pitchFamily="18" charset="0"/>
                        <a:cs typeface="Times New Roman" panose="02020603050405020304" pitchFamily="18" charset="0"/>
                      </a:endParaRPr>
                    </a:p>
                    <a:p>
                      <a:pPr marL="342900" marR="224155" lvl="0" indent="-342900" algn="ctr">
                        <a:lnSpc>
                          <a:spcPct val="102000"/>
                        </a:lnSpc>
                        <a:spcBef>
                          <a:spcPts val="180"/>
                        </a:spcBef>
                        <a:spcAft>
                          <a:spcPts val="0"/>
                        </a:spcAft>
                        <a:buSzPts val="1000"/>
                        <a:buFont typeface="Trebuchet MS" panose="020B0603020202020204" pitchFamily="34" charset="0"/>
                        <a:buChar char="•"/>
                        <a:tabLst>
                          <a:tab pos="457200" algn="l"/>
                        </a:tabLst>
                      </a:pPr>
                      <a:r>
                        <a:rPr lang="en-US" sz="2400" dirty="0">
                          <a:solidFill>
                            <a:srgbClr val="FFFF00"/>
                          </a:solidFill>
                          <a:effectLst/>
                          <a:latin typeface="Times New Roman" panose="02020603050405020304" pitchFamily="18" charset="0"/>
                          <a:cs typeface="Times New Roman" panose="02020603050405020304" pitchFamily="18" charset="0"/>
                        </a:rPr>
                        <a:t>What does the evaluation strive to assess (the intervention, specific thematic components, a strategy,</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collaboration)?</a:t>
                      </a:r>
                      <a:endParaRPr lang="fr-FR" sz="2400" dirty="0">
                        <a:solidFill>
                          <a:srgbClr val="FFFF00"/>
                        </a:solidFill>
                        <a:effectLst/>
                        <a:latin typeface="Times New Roman" panose="02020603050405020304" pitchFamily="18" charset="0"/>
                        <a:cs typeface="Times New Roman" panose="02020603050405020304" pitchFamily="18" charset="0"/>
                      </a:endParaRPr>
                    </a:p>
                    <a:p>
                      <a:pPr marL="342900" marR="222885" lvl="0" indent="-342900" algn="ctr">
                        <a:lnSpc>
                          <a:spcPct val="102000"/>
                        </a:lnSpc>
                        <a:spcBef>
                          <a:spcPts val="150"/>
                        </a:spcBef>
                        <a:spcAft>
                          <a:spcPts val="0"/>
                        </a:spcAft>
                        <a:buSzPts val="1000"/>
                        <a:buFont typeface="Trebuchet MS" panose="020B0603020202020204" pitchFamily="34" charset="0"/>
                        <a:buChar char="•"/>
                        <a:tabLst>
                          <a:tab pos="457200" algn="l"/>
                        </a:tabLst>
                      </a:pPr>
                      <a:r>
                        <a:rPr lang="en-US" sz="2400" dirty="0">
                          <a:solidFill>
                            <a:srgbClr val="FFFF00"/>
                          </a:solidFill>
                          <a:effectLst/>
                          <a:latin typeface="Times New Roman" panose="02020603050405020304" pitchFamily="18" charset="0"/>
                          <a:cs typeface="Times New Roman" panose="02020603050405020304" pitchFamily="18" charset="0"/>
                        </a:rPr>
                        <a:t>What</a:t>
                      </a:r>
                      <a:r>
                        <a:rPr lang="en-US" sz="2400" spc="-1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are</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the</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priority</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evaluation</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aspects</a:t>
                      </a:r>
                      <a:r>
                        <a:rPr lang="en-US" sz="2400" spc="-1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to</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err="1">
                          <a:solidFill>
                            <a:srgbClr val="FFFF00"/>
                          </a:solidFill>
                          <a:effectLst/>
                          <a:latin typeface="Times New Roman" panose="02020603050405020304" pitchFamily="18" charset="0"/>
                          <a:cs typeface="Times New Roman" panose="02020603050405020304" pitchFamily="18" charset="0"/>
                        </a:rPr>
                        <a:t>analyse</a:t>
                      </a:r>
                      <a:r>
                        <a:rPr lang="en-US" sz="2400" dirty="0">
                          <a:solidFill>
                            <a:srgbClr val="FFFF00"/>
                          </a:solidFill>
                          <a:effectLst/>
                          <a:latin typeface="Times New Roman" panose="02020603050405020304" pitchFamily="18" charset="0"/>
                          <a:cs typeface="Times New Roman" panose="02020603050405020304" pitchFamily="18" charset="0"/>
                        </a:rPr>
                        <a:t>,</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considering</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that</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not</a:t>
                      </a:r>
                      <a:r>
                        <a:rPr lang="en-US" sz="2400" spc="-1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necessarily</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all</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evaluation</a:t>
                      </a:r>
                      <a:r>
                        <a:rPr lang="en-US" sz="2400" spc="-26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criteria need to be covered (such as relevance, performance and implementation processes, impact,</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coherence</a:t>
                      </a:r>
                      <a:r>
                        <a:rPr lang="en-US" sz="2400" spc="-2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and</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sustainability)?</a:t>
                      </a:r>
                      <a:endParaRPr lang="fr-FR" sz="2400" dirty="0">
                        <a:solidFill>
                          <a:srgbClr val="FFFF00"/>
                        </a:solidFill>
                        <a:effectLst/>
                        <a:latin typeface="Times New Roman" panose="02020603050405020304" pitchFamily="18" charset="0"/>
                        <a:cs typeface="Times New Roman" panose="02020603050405020304" pitchFamily="18" charset="0"/>
                      </a:endParaRPr>
                    </a:p>
                    <a:p>
                      <a:pPr marL="342900" marR="223520" lvl="0" indent="-342900" algn="ctr">
                        <a:lnSpc>
                          <a:spcPct val="102000"/>
                        </a:lnSpc>
                        <a:spcBef>
                          <a:spcPts val="155"/>
                        </a:spcBef>
                        <a:spcAft>
                          <a:spcPts val="0"/>
                        </a:spcAft>
                        <a:buSzPts val="1000"/>
                        <a:buFont typeface="Trebuchet MS" panose="020B0603020202020204" pitchFamily="34" charset="0"/>
                        <a:buChar char="•"/>
                        <a:tabLst>
                          <a:tab pos="457200" algn="l"/>
                        </a:tabLst>
                      </a:pPr>
                      <a:r>
                        <a:rPr lang="en-US" sz="2400" dirty="0">
                          <a:solidFill>
                            <a:srgbClr val="FFFF00"/>
                          </a:solidFill>
                          <a:effectLst/>
                          <a:latin typeface="Times New Roman" panose="02020603050405020304" pitchFamily="18" charset="0"/>
                          <a:cs typeface="Times New Roman" panose="02020603050405020304" pitchFamily="18" charset="0"/>
                        </a:rPr>
                        <a:t>What is the expected result (such as to draw any specific recommendations, identify challenges and</a:t>
                      </a:r>
                      <a:r>
                        <a:rPr lang="en-US" sz="2400" spc="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lessons</a:t>
                      </a:r>
                      <a:r>
                        <a:rPr lang="en-US" sz="2400" spc="-25"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learned,</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gather</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good</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practices</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and</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inform</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next</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phases</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of</a:t>
                      </a:r>
                      <a:r>
                        <a:rPr lang="en-US" sz="2400" spc="-20" dirty="0">
                          <a:solidFill>
                            <a:srgbClr val="FFFF00"/>
                          </a:solidFill>
                          <a:effectLst/>
                          <a:latin typeface="Times New Roman" panose="02020603050405020304" pitchFamily="18" charset="0"/>
                          <a:cs typeface="Times New Roman" panose="02020603050405020304" pitchFamily="18" charset="0"/>
                        </a:rPr>
                        <a:t> </a:t>
                      </a:r>
                      <a:r>
                        <a:rPr lang="en-US" sz="2400" dirty="0">
                          <a:solidFill>
                            <a:srgbClr val="FFFF00"/>
                          </a:solidFill>
                          <a:effectLst/>
                          <a:latin typeface="Times New Roman" panose="02020603050405020304" pitchFamily="18" charset="0"/>
                          <a:cs typeface="Times New Roman" panose="02020603050405020304" pitchFamily="18" charset="0"/>
                        </a:rPr>
                        <a:t>implementation)?</a:t>
                      </a:r>
                      <a:endParaRPr lang="fr-FR" sz="2400" dirty="0">
                        <a:solidFill>
                          <a:srgbClr val="FFFF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195236638"/>
                  </a:ext>
                </a:extLst>
              </a:tr>
            </a:tbl>
          </a:graphicData>
        </a:graphic>
      </p:graphicFrame>
    </p:spTree>
    <p:extLst>
      <p:ext uri="{BB962C8B-B14F-4D97-AF65-F5344CB8AC3E}">
        <p14:creationId xmlns:p14="http://schemas.microsoft.com/office/powerpoint/2010/main" val="5923518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093220"/>
            <a:ext cx="8340542" cy="8956298"/>
          </a:xfrm>
          <a:prstGeom prst="rect">
            <a:avLst/>
          </a:prstGeom>
        </p:spPr>
        <p:txBody>
          <a:bodyPr wrap="square">
            <a:spAutoFit/>
          </a:bodyPr>
          <a:lstStyle/>
          <a:p>
            <a:pPr lvl="0"/>
            <a:endParaRPr lang="en-US" b="1" dirty="0" smtClean="0"/>
          </a:p>
          <a:p>
            <a:pPr lvl="1" algn="just">
              <a:lnSpc>
                <a:spcPct val="150000"/>
              </a:lnSpc>
            </a:pPr>
            <a:endParaRPr lang="en-US" sz="2000" b="1" dirty="0" smtClean="0">
              <a:solidFill>
                <a:schemeClr val="dk1"/>
              </a:solidFill>
              <a:latin typeface="Times New Roman" panose="02020603050405020304" pitchFamily="18" charset="0"/>
              <a:cs typeface="Times New Roman" panose="02020603050405020304" pitchFamily="18" charset="0"/>
            </a:endParaRPr>
          </a:p>
          <a:p>
            <a:pPr marL="800100" lvl="1" indent="-342900" algn="just">
              <a:lnSpc>
                <a:spcPct val="150000"/>
              </a:lnSpc>
              <a:buFont typeface="Wingdings" panose="05000000000000000000" pitchFamily="2" charset="2"/>
              <a:buChar char="ü"/>
            </a:pPr>
            <a:r>
              <a:rPr lang="en-US" sz="2000" b="1" dirty="0" smtClean="0">
                <a:solidFill>
                  <a:schemeClr val="dk1"/>
                </a:solidFill>
                <a:latin typeface="Times New Roman" panose="02020603050405020304" pitchFamily="18" charset="0"/>
                <a:cs typeface="Times New Roman" panose="02020603050405020304" pitchFamily="18" charset="0"/>
              </a:rPr>
              <a:t>Assessing </a:t>
            </a:r>
            <a:r>
              <a:rPr lang="en-US" sz="2000" b="1" dirty="0">
                <a:solidFill>
                  <a:schemeClr val="dk1"/>
                </a:solidFill>
                <a:latin typeface="Times New Roman" panose="02020603050405020304" pitchFamily="18" charset="0"/>
                <a:cs typeface="Times New Roman" panose="02020603050405020304" pitchFamily="18" charset="0"/>
              </a:rPr>
              <a:t>the </a:t>
            </a:r>
            <a:r>
              <a:rPr lang="en-US" sz="2000" b="1" dirty="0">
                <a:solidFill>
                  <a:srgbClr val="C00000"/>
                </a:solidFill>
                <a:latin typeface="Times New Roman" panose="02020603050405020304" pitchFamily="18" charset="0"/>
                <a:cs typeface="Times New Roman" panose="02020603050405020304" pitchFamily="18" charset="0"/>
              </a:rPr>
              <a:t>evaluability</a:t>
            </a:r>
            <a:r>
              <a:rPr lang="en-US" sz="2000" b="1" dirty="0">
                <a:solidFill>
                  <a:schemeClr val="dk1"/>
                </a:solidFill>
                <a:latin typeface="Times New Roman" panose="02020603050405020304" pitchFamily="18" charset="0"/>
                <a:cs typeface="Times New Roman" panose="02020603050405020304" pitchFamily="18" charset="0"/>
              </a:rPr>
              <a:t> – in other words feasibility – of an evaluation is an essential part of the evaluation planning process, increasing the likelihood that the evaluation will be able to produce credible information in a timely manner or by limiting its scope</a:t>
            </a:r>
            <a:r>
              <a:rPr lang="en-US" sz="2000" b="1" dirty="0" smtClean="0">
                <a:solidFill>
                  <a:schemeClr val="dk1"/>
                </a:solidFill>
                <a:latin typeface="Times New Roman" panose="02020603050405020304" pitchFamily="18" charset="0"/>
                <a:cs typeface="Times New Roman" panose="02020603050405020304" pitchFamily="18" charset="0"/>
              </a:rPr>
              <a:t>.</a:t>
            </a:r>
          </a:p>
          <a:p>
            <a:pPr marL="800100" lvl="1" indent="-342900" algn="just">
              <a:lnSpc>
                <a:spcPct val="150000"/>
              </a:lnSpc>
              <a:buFont typeface="Wingdings" panose="05000000000000000000" pitchFamily="2" charset="2"/>
              <a:buChar char="ü"/>
            </a:pPr>
            <a:r>
              <a:rPr lang="en-US" sz="2000" b="1" dirty="0" smtClean="0">
                <a:solidFill>
                  <a:schemeClr val="dk1"/>
                </a:solidFill>
                <a:latin typeface="Times New Roman" panose="02020603050405020304" pitchFamily="18" charset="0"/>
                <a:cs typeface="Times New Roman" panose="02020603050405020304" pitchFamily="18" charset="0"/>
              </a:rPr>
              <a:t> </a:t>
            </a:r>
            <a:r>
              <a:rPr lang="en-US" sz="2000" b="1" dirty="0">
                <a:solidFill>
                  <a:schemeClr val="dk1"/>
                </a:solidFill>
                <a:latin typeface="Times New Roman" panose="02020603050405020304" pitchFamily="18" charset="0"/>
                <a:cs typeface="Times New Roman" panose="02020603050405020304" pitchFamily="18" charset="0"/>
              </a:rPr>
              <a:t>It encourages evaluation managers to set realistic expectations of an evaluation on the basis of the contextual realities on the ground, including financial realities and timing, as well as on the monitoring and data collection mechanisms already in place.</a:t>
            </a:r>
            <a:endParaRPr lang="fr-FR" sz="2000" b="1" dirty="0">
              <a:solidFill>
                <a:schemeClr val="dk1"/>
              </a:solidFill>
              <a:latin typeface="Times New Roman" panose="02020603050405020304" pitchFamily="18" charset="0"/>
              <a:cs typeface="Times New Roman" panose="02020603050405020304" pitchFamily="18" charset="0"/>
            </a:endParaRPr>
          </a:p>
          <a:p>
            <a:pPr lvl="0" algn="ctr">
              <a:lnSpc>
                <a:spcPct val="150000"/>
              </a:lnSpc>
            </a:pPr>
            <a:endParaRPr lang="en-US" b="1" dirty="0">
              <a:solidFill>
                <a:srgbClr val="0070C0"/>
              </a:solidFill>
              <a:latin typeface="Times New Roman" panose="02020603050405020304" pitchFamily="18" charset="0"/>
              <a:cs typeface="Times New Roman" panose="02020603050405020304" pitchFamily="18" charset="0"/>
            </a:endParaRPr>
          </a:p>
          <a:p>
            <a:pPr lvl="0">
              <a:lnSpc>
                <a:spcPct val="150000"/>
              </a:lnSpc>
            </a:pPr>
            <a:endParaRPr lang="en-US"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9834854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1666" y="905935"/>
            <a:ext cx="8330353" cy="5087369"/>
          </a:xfrm>
          <a:prstGeom prst="rect">
            <a:avLst/>
          </a:prstGeom>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r>
              <a:rPr lang="en-US" b="1" dirty="0" smtClean="0">
                <a:solidFill>
                  <a:srgbClr val="C00000"/>
                </a:solidFill>
                <a:latin typeface="Times New Roman" panose="02020603050405020304" pitchFamily="18" charset="0"/>
                <a:cs typeface="Times New Roman" panose="02020603050405020304" pitchFamily="18" charset="0"/>
              </a:rPr>
              <a:t>Types of Evaluation</a:t>
            </a:r>
          </a:p>
          <a:p>
            <a:pPr lvl="0" algn="ctr"/>
            <a:endParaRPr lang="en-US" b="1" dirty="0" smtClean="0">
              <a:solidFill>
                <a:srgbClr val="C00000"/>
              </a:solidFill>
              <a:latin typeface="Times New Roman" panose="02020603050405020304" pitchFamily="18" charset="0"/>
              <a:cs typeface="Times New Roman" panose="02020603050405020304" pitchFamily="18" charset="0"/>
            </a:endParaRPr>
          </a:p>
          <a:p>
            <a:pPr marL="800100" lvl="1" indent="-342900" algn="just">
              <a:buFont typeface="Wingdings" panose="05000000000000000000" pitchFamily="2" charset="2"/>
              <a:buChar char="ü"/>
            </a:pPr>
            <a:r>
              <a:rPr lang="en-US" sz="2000" b="1" dirty="0">
                <a:solidFill>
                  <a:schemeClr val="dk1"/>
                </a:solidFill>
                <a:latin typeface="Times New Roman" panose="02020603050405020304" pitchFamily="18" charset="0"/>
                <a:cs typeface="Times New Roman" panose="02020603050405020304" pitchFamily="18" charset="0"/>
              </a:rPr>
              <a:t>Evaluation types can be defined according to the following elements, and evaluations can be a combination of the different categories:</a:t>
            </a:r>
            <a:endParaRPr lang="fr-FR" sz="2000"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r>
              <a:rPr lang="en-US" sz="2000" b="1" dirty="0">
                <a:solidFill>
                  <a:schemeClr val="dk1"/>
                </a:solidFill>
                <a:latin typeface="Times New Roman" panose="02020603050405020304" pitchFamily="18" charset="0"/>
                <a:cs typeface="Times New Roman" panose="02020603050405020304" pitchFamily="18" charset="0"/>
              </a:rPr>
              <a:t> </a:t>
            </a:r>
            <a:endParaRPr lang="fr-FR" sz="2000" b="1" dirty="0">
              <a:solidFill>
                <a:schemeClr val="dk1"/>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pSp>
        <p:nvGrpSpPr>
          <p:cNvPr id="13" name="Group 12"/>
          <p:cNvGrpSpPr>
            <a:grpSpLocks/>
          </p:cNvGrpSpPr>
          <p:nvPr/>
        </p:nvGrpSpPr>
        <p:grpSpPr bwMode="auto">
          <a:xfrm>
            <a:off x="2838718" y="3607483"/>
            <a:ext cx="2403475" cy="2514645"/>
            <a:chOff x="4060" y="407"/>
            <a:chExt cx="3785" cy="3799"/>
          </a:xfrm>
        </p:grpSpPr>
        <p:sp>
          <p:nvSpPr>
            <p:cNvPr id="15" name="Freeform 14"/>
            <p:cNvSpPr>
              <a:spLocks/>
            </p:cNvSpPr>
            <p:nvPr/>
          </p:nvSpPr>
          <p:spPr bwMode="auto">
            <a:xfrm>
              <a:off x="5989" y="407"/>
              <a:ext cx="1854" cy="1854"/>
            </a:xfrm>
            <a:custGeom>
              <a:avLst/>
              <a:gdLst>
                <a:gd name="T0" fmla="+- 0 5989 5989"/>
                <a:gd name="T1" fmla="*/ T0 w 1854"/>
                <a:gd name="T2" fmla="+- 0 2261 407"/>
                <a:gd name="T3" fmla="*/ 2261 h 1854"/>
                <a:gd name="T4" fmla="+- 0 7843 5989"/>
                <a:gd name="T5" fmla="*/ T4 w 1854"/>
                <a:gd name="T6" fmla="+- 0 2261 407"/>
                <a:gd name="T7" fmla="*/ 2261 h 1854"/>
                <a:gd name="T8" fmla="+- 0 7841 5989"/>
                <a:gd name="T9" fmla="*/ T8 w 1854"/>
                <a:gd name="T10" fmla="+- 0 2184 407"/>
                <a:gd name="T11" fmla="*/ 2184 h 1854"/>
                <a:gd name="T12" fmla="+- 0 7837 5989"/>
                <a:gd name="T13" fmla="*/ T12 w 1854"/>
                <a:gd name="T14" fmla="+- 0 2109 407"/>
                <a:gd name="T15" fmla="*/ 2109 h 1854"/>
                <a:gd name="T16" fmla="+- 0 7829 5989"/>
                <a:gd name="T17" fmla="*/ T16 w 1854"/>
                <a:gd name="T18" fmla="+- 0 2034 407"/>
                <a:gd name="T19" fmla="*/ 2034 h 1854"/>
                <a:gd name="T20" fmla="+- 0 7819 5989"/>
                <a:gd name="T21" fmla="*/ T20 w 1854"/>
                <a:gd name="T22" fmla="+- 0 1960 407"/>
                <a:gd name="T23" fmla="*/ 1960 h 1854"/>
                <a:gd name="T24" fmla="+- 0 7805 5989"/>
                <a:gd name="T25" fmla="*/ T24 w 1854"/>
                <a:gd name="T26" fmla="+- 0 1887 407"/>
                <a:gd name="T27" fmla="*/ 1887 h 1854"/>
                <a:gd name="T28" fmla="+- 0 7789 5989"/>
                <a:gd name="T29" fmla="*/ T28 w 1854"/>
                <a:gd name="T30" fmla="+- 0 1815 407"/>
                <a:gd name="T31" fmla="*/ 1815 h 1854"/>
                <a:gd name="T32" fmla="+- 0 7770 5989"/>
                <a:gd name="T33" fmla="*/ T32 w 1854"/>
                <a:gd name="T34" fmla="+- 0 1745 407"/>
                <a:gd name="T35" fmla="*/ 1745 h 1854"/>
                <a:gd name="T36" fmla="+- 0 7748 5989"/>
                <a:gd name="T37" fmla="*/ T36 w 1854"/>
                <a:gd name="T38" fmla="+- 0 1675 407"/>
                <a:gd name="T39" fmla="*/ 1675 h 1854"/>
                <a:gd name="T40" fmla="+- 0 7724 5989"/>
                <a:gd name="T41" fmla="*/ T40 w 1854"/>
                <a:gd name="T42" fmla="+- 0 1607 407"/>
                <a:gd name="T43" fmla="*/ 1607 h 1854"/>
                <a:gd name="T44" fmla="+- 0 7697 5989"/>
                <a:gd name="T45" fmla="*/ T44 w 1854"/>
                <a:gd name="T46" fmla="+- 0 1539 407"/>
                <a:gd name="T47" fmla="*/ 1539 h 1854"/>
                <a:gd name="T48" fmla="+- 0 7668 5989"/>
                <a:gd name="T49" fmla="*/ T48 w 1854"/>
                <a:gd name="T50" fmla="+- 0 1474 407"/>
                <a:gd name="T51" fmla="*/ 1474 h 1854"/>
                <a:gd name="T52" fmla="+- 0 7636 5989"/>
                <a:gd name="T53" fmla="*/ T52 w 1854"/>
                <a:gd name="T54" fmla="+- 0 1409 407"/>
                <a:gd name="T55" fmla="*/ 1409 h 1854"/>
                <a:gd name="T56" fmla="+- 0 7602 5989"/>
                <a:gd name="T57" fmla="*/ T56 w 1854"/>
                <a:gd name="T58" fmla="+- 0 1346 407"/>
                <a:gd name="T59" fmla="*/ 1346 h 1854"/>
                <a:gd name="T60" fmla="+- 0 7565 5989"/>
                <a:gd name="T61" fmla="*/ T60 w 1854"/>
                <a:gd name="T62" fmla="+- 0 1284 407"/>
                <a:gd name="T63" fmla="*/ 1284 h 1854"/>
                <a:gd name="T64" fmla="+- 0 7526 5989"/>
                <a:gd name="T65" fmla="*/ T64 w 1854"/>
                <a:gd name="T66" fmla="+- 0 1225 407"/>
                <a:gd name="T67" fmla="*/ 1225 h 1854"/>
                <a:gd name="T68" fmla="+- 0 7485 5989"/>
                <a:gd name="T69" fmla="*/ T68 w 1854"/>
                <a:gd name="T70" fmla="+- 0 1166 407"/>
                <a:gd name="T71" fmla="*/ 1166 h 1854"/>
                <a:gd name="T72" fmla="+- 0 7442 5989"/>
                <a:gd name="T73" fmla="*/ T72 w 1854"/>
                <a:gd name="T74" fmla="+- 0 1109 407"/>
                <a:gd name="T75" fmla="*/ 1109 h 1854"/>
                <a:gd name="T76" fmla="+- 0 7397 5989"/>
                <a:gd name="T77" fmla="*/ T76 w 1854"/>
                <a:gd name="T78" fmla="+- 0 1055 407"/>
                <a:gd name="T79" fmla="*/ 1055 h 1854"/>
                <a:gd name="T80" fmla="+- 0 7349 5989"/>
                <a:gd name="T81" fmla="*/ T80 w 1854"/>
                <a:gd name="T82" fmla="+- 0 1001 407"/>
                <a:gd name="T83" fmla="*/ 1001 h 1854"/>
                <a:gd name="T84" fmla="+- 0 7300 5989"/>
                <a:gd name="T85" fmla="*/ T84 w 1854"/>
                <a:gd name="T86" fmla="+- 0 950 407"/>
                <a:gd name="T87" fmla="*/ 950 h 1854"/>
                <a:gd name="T88" fmla="+- 0 7249 5989"/>
                <a:gd name="T89" fmla="*/ T88 w 1854"/>
                <a:gd name="T90" fmla="+- 0 901 407"/>
                <a:gd name="T91" fmla="*/ 901 h 1854"/>
                <a:gd name="T92" fmla="+- 0 7195 5989"/>
                <a:gd name="T93" fmla="*/ T92 w 1854"/>
                <a:gd name="T94" fmla="+- 0 853 407"/>
                <a:gd name="T95" fmla="*/ 853 h 1854"/>
                <a:gd name="T96" fmla="+- 0 7141 5989"/>
                <a:gd name="T97" fmla="*/ T96 w 1854"/>
                <a:gd name="T98" fmla="+- 0 808 407"/>
                <a:gd name="T99" fmla="*/ 808 h 1854"/>
                <a:gd name="T100" fmla="+- 0 7084 5989"/>
                <a:gd name="T101" fmla="*/ T100 w 1854"/>
                <a:gd name="T102" fmla="+- 0 765 407"/>
                <a:gd name="T103" fmla="*/ 765 h 1854"/>
                <a:gd name="T104" fmla="+- 0 7026 5989"/>
                <a:gd name="T105" fmla="*/ T104 w 1854"/>
                <a:gd name="T106" fmla="+- 0 724 407"/>
                <a:gd name="T107" fmla="*/ 724 h 1854"/>
                <a:gd name="T108" fmla="+- 0 6966 5989"/>
                <a:gd name="T109" fmla="*/ T108 w 1854"/>
                <a:gd name="T110" fmla="+- 0 685 407"/>
                <a:gd name="T111" fmla="*/ 685 h 1854"/>
                <a:gd name="T112" fmla="+- 0 6904 5989"/>
                <a:gd name="T113" fmla="*/ T112 w 1854"/>
                <a:gd name="T114" fmla="+- 0 648 407"/>
                <a:gd name="T115" fmla="*/ 648 h 1854"/>
                <a:gd name="T116" fmla="+- 0 6841 5989"/>
                <a:gd name="T117" fmla="*/ T116 w 1854"/>
                <a:gd name="T118" fmla="+- 0 614 407"/>
                <a:gd name="T119" fmla="*/ 614 h 1854"/>
                <a:gd name="T120" fmla="+- 0 6777 5989"/>
                <a:gd name="T121" fmla="*/ T120 w 1854"/>
                <a:gd name="T122" fmla="+- 0 582 407"/>
                <a:gd name="T123" fmla="*/ 582 h 1854"/>
                <a:gd name="T124" fmla="+- 0 6711 5989"/>
                <a:gd name="T125" fmla="*/ T124 w 1854"/>
                <a:gd name="T126" fmla="+- 0 553 407"/>
                <a:gd name="T127" fmla="*/ 553 h 1854"/>
                <a:gd name="T128" fmla="+- 0 6643 5989"/>
                <a:gd name="T129" fmla="*/ T128 w 1854"/>
                <a:gd name="T130" fmla="+- 0 526 407"/>
                <a:gd name="T131" fmla="*/ 526 h 1854"/>
                <a:gd name="T132" fmla="+- 0 6575 5989"/>
                <a:gd name="T133" fmla="*/ T132 w 1854"/>
                <a:gd name="T134" fmla="+- 0 502 407"/>
                <a:gd name="T135" fmla="*/ 502 h 1854"/>
                <a:gd name="T136" fmla="+- 0 6505 5989"/>
                <a:gd name="T137" fmla="*/ T136 w 1854"/>
                <a:gd name="T138" fmla="+- 0 480 407"/>
                <a:gd name="T139" fmla="*/ 480 h 1854"/>
                <a:gd name="T140" fmla="+- 0 6435 5989"/>
                <a:gd name="T141" fmla="*/ T140 w 1854"/>
                <a:gd name="T142" fmla="+- 0 461 407"/>
                <a:gd name="T143" fmla="*/ 461 h 1854"/>
                <a:gd name="T144" fmla="+- 0 6363 5989"/>
                <a:gd name="T145" fmla="*/ T144 w 1854"/>
                <a:gd name="T146" fmla="+- 0 445 407"/>
                <a:gd name="T147" fmla="*/ 445 h 1854"/>
                <a:gd name="T148" fmla="+- 0 6290 5989"/>
                <a:gd name="T149" fmla="*/ T148 w 1854"/>
                <a:gd name="T150" fmla="+- 0 432 407"/>
                <a:gd name="T151" fmla="*/ 432 h 1854"/>
                <a:gd name="T152" fmla="+- 0 6216 5989"/>
                <a:gd name="T153" fmla="*/ T152 w 1854"/>
                <a:gd name="T154" fmla="+- 0 421 407"/>
                <a:gd name="T155" fmla="*/ 421 h 1854"/>
                <a:gd name="T156" fmla="+- 0 6141 5989"/>
                <a:gd name="T157" fmla="*/ T156 w 1854"/>
                <a:gd name="T158" fmla="+- 0 413 407"/>
                <a:gd name="T159" fmla="*/ 413 h 1854"/>
                <a:gd name="T160" fmla="+- 0 6066 5989"/>
                <a:gd name="T161" fmla="*/ T160 w 1854"/>
                <a:gd name="T162" fmla="+- 0 409 407"/>
                <a:gd name="T163" fmla="*/ 409 h 1854"/>
                <a:gd name="T164" fmla="+- 0 5989 5989"/>
                <a:gd name="T165" fmla="*/ T164 w 1854"/>
                <a:gd name="T166" fmla="+- 0 407 407"/>
                <a:gd name="T167" fmla="*/ 407 h 1854"/>
                <a:gd name="T168" fmla="+- 0 5989 5989"/>
                <a:gd name="T169" fmla="*/ T168 w 1854"/>
                <a:gd name="T170" fmla="+- 0 2261 407"/>
                <a:gd name="T171" fmla="*/ 2261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1854"/>
                  </a:moveTo>
                  <a:lnTo>
                    <a:pt x="1854" y="1854"/>
                  </a:lnTo>
                  <a:lnTo>
                    <a:pt x="1852" y="1777"/>
                  </a:lnTo>
                  <a:lnTo>
                    <a:pt x="1848" y="1702"/>
                  </a:lnTo>
                  <a:lnTo>
                    <a:pt x="1840" y="1627"/>
                  </a:lnTo>
                  <a:lnTo>
                    <a:pt x="1830" y="1553"/>
                  </a:lnTo>
                  <a:lnTo>
                    <a:pt x="1816" y="1480"/>
                  </a:lnTo>
                  <a:lnTo>
                    <a:pt x="1800" y="1408"/>
                  </a:lnTo>
                  <a:lnTo>
                    <a:pt x="1781" y="1338"/>
                  </a:lnTo>
                  <a:lnTo>
                    <a:pt x="1759" y="1268"/>
                  </a:lnTo>
                  <a:lnTo>
                    <a:pt x="1735" y="1200"/>
                  </a:lnTo>
                  <a:lnTo>
                    <a:pt x="1708" y="1132"/>
                  </a:lnTo>
                  <a:lnTo>
                    <a:pt x="1679" y="1067"/>
                  </a:lnTo>
                  <a:lnTo>
                    <a:pt x="1647" y="1002"/>
                  </a:lnTo>
                  <a:lnTo>
                    <a:pt x="1613" y="939"/>
                  </a:lnTo>
                  <a:lnTo>
                    <a:pt x="1576" y="877"/>
                  </a:lnTo>
                  <a:lnTo>
                    <a:pt x="1537" y="818"/>
                  </a:lnTo>
                  <a:lnTo>
                    <a:pt x="1496" y="759"/>
                  </a:lnTo>
                  <a:lnTo>
                    <a:pt x="1453" y="702"/>
                  </a:lnTo>
                  <a:lnTo>
                    <a:pt x="1408" y="648"/>
                  </a:lnTo>
                  <a:lnTo>
                    <a:pt x="1360" y="594"/>
                  </a:lnTo>
                  <a:lnTo>
                    <a:pt x="1311" y="543"/>
                  </a:lnTo>
                  <a:lnTo>
                    <a:pt x="1260" y="494"/>
                  </a:lnTo>
                  <a:lnTo>
                    <a:pt x="1206" y="446"/>
                  </a:lnTo>
                  <a:lnTo>
                    <a:pt x="1152" y="401"/>
                  </a:lnTo>
                  <a:lnTo>
                    <a:pt x="1095" y="358"/>
                  </a:lnTo>
                  <a:lnTo>
                    <a:pt x="1037" y="317"/>
                  </a:lnTo>
                  <a:lnTo>
                    <a:pt x="977" y="278"/>
                  </a:lnTo>
                  <a:lnTo>
                    <a:pt x="915" y="241"/>
                  </a:lnTo>
                  <a:lnTo>
                    <a:pt x="852" y="207"/>
                  </a:lnTo>
                  <a:lnTo>
                    <a:pt x="788" y="175"/>
                  </a:lnTo>
                  <a:lnTo>
                    <a:pt x="722" y="146"/>
                  </a:lnTo>
                  <a:lnTo>
                    <a:pt x="654" y="119"/>
                  </a:lnTo>
                  <a:lnTo>
                    <a:pt x="586" y="95"/>
                  </a:lnTo>
                  <a:lnTo>
                    <a:pt x="516" y="73"/>
                  </a:lnTo>
                  <a:lnTo>
                    <a:pt x="446" y="54"/>
                  </a:lnTo>
                  <a:lnTo>
                    <a:pt x="374" y="38"/>
                  </a:lnTo>
                  <a:lnTo>
                    <a:pt x="301" y="25"/>
                  </a:lnTo>
                  <a:lnTo>
                    <a:pt x="227" y="14"/>
                  </a:lnTo>
                  <a:lnTo>
                    <a:pt x="152" y="6"/>
                  </a:lnTo>
                  <a:lnTo>
                    <a:pt x="77" y="2"/>
                  </a:lnTo>
                  <a:lnTo>
                    <a:pt x="0" y="0"/>
                  </a:lnTo>
                  <a:lnTo>
                    <a:pt x="0" y="1854"/>
                  </a:lnTo>
                  <a:close/>
                </a:path>
              </a:pathLst>
            </a:custGeom>
            <a:noFill/>
            <a:ln w="38100">
              <a:solidFill>
                <a:srgbClr val="368DDD"/>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6" name="Freeform 15"/>
            <p:cNvSpPr>
              <a:spLocks/>
            </p:cNvSpPr>
            <p:nvPr/>
          </p:nvSpPr>
          <p:spPr bwMode="auto">
            <a:xfrm>
              <a:off x="4062" y="2352"/>
              <a:ext cx="1854" cy="1854"/>
            </a:xfrm>
            <a:custGeom>
              <a:avLst/>
              <a:gdLst>
                <a:gd name="T0" fmla="+- 0 5916 4063"/>
                <a:gd name="T1" fmla="*/ T0 w 1854"/>
                <a:gd name="T2" fmla="+- 0 2352 2352"/>
                <a:gd name="T3" fmla="*/ 2352 h 1854"/>
                <a:gd name="T4" fmla="+- 0 4063 4063"/>
                <a:gd name="T5" fmla="*/ T4 w 1854"/>
                <a:gd name="T6" fmla="+- 0 2352 2352"/>
                <a:gd name="T7" fmla="*/ 2352 h 1854"/>
                <a:gd name="T8" fmla="+- 0 4064 4063"/>
                <a:gd name="T9" fmla="*/ T8 w 1854"/>
                <a:gd name="T10" fmla="+- 0 2429 2352"/>
                <a:gd name="T11" fmla="*/ 2429 h 1854"/>
                <a:gd name="T12" fmla="+- 0 4069 4063"/>
                <a:gd name="T13" fmla="*/ T12 w 1854"/>
                <a:gd name="T14" fmla="+- 0 2504 2352"/>
                <a:gd name="T15" fmla="*/ 2504 h 1854"/>
                <a:gd name="T16" fmla="+- 0 4076 4063"/>
                <a:gd name="T17" fmla="*/ T16 w 1854"/>
                <a:gd name="T18" fmla="+- 0 2579 2352"/>
                <a:gd name="T19" fmla="*/ 2579 h 1854"/>
                <a:gd name="T20" fmla="+- 0 4087 4063"/>
                <a:gd name="T21" fmla="*/ T20 w 1854"/>
                <a:gd name="T22" fmla="+- 0 2653 2352"/>
                <a:gd name="T23" fmla="*/ 2653 h 1854"/>
                <a:gd name="T24" fmla="+- 0 4100 4063"/>
                <a:gd name="T25" fmla="*/ T24 w 1854"/>
                <a:gd name="T26" fmla="+- 0 2726 2352"/>
                <a:gd name="T27" fmla="*/ 2726 h 1854"/>
                <a:gd name="T28" fmla="+- 0 4117 4063"/>
                <a:gd name="T29" fmla="*/ T28 w 1854"/>
                <a:gd name="T30" fmla="+- 0 2798 2352"/>
                <a:gd name="T31" fmla="*/ 2798 h 1854"/>
                <a:gd name="T32" fmla="+- 0 4135 4063"/>
                <a:gd name="T33" fmla="*/ T32 w 1854"/>
                <a:gd name="T34" fmla="+- 0 2868 2352"/>
                <a:gd name="T35" fmla="*/ 2868 h 1854"/>
                <a:gd name="T36" fmla="+- 0 4157 4063"/>
                <a:gd name="T37" fmla="*/ T36 w 1854"/>
                <a:gd name="T38" fmla="+- 0 2938 2352"/>
                <a:gd name="T39" fmla="*/ 2938 h 1854"/>
                <a:gd name="T40" fmla="+- 0 4181 4063"/>
                <a:gd name="T41" fmla="*/ T40 w 1854"/>
                <a:gd name="T42" fmla="+- 0 3007 2352"/>
                <a:gd name="T43" fmla="*/ 3007 h 1854"/>
                <a:gd name="T44" fmla="+- 0 4208 4063"/>
                <a:gd name="T45" fmla="*/ T44 w 1854"/>
                <a:gd name="T46" fmla="+- 0 3074 2352"/>
                <a:gd name="T47" fmla="*/ 3074 h 1854"/>
                <a:gd name="T48" fmla="+- 0 4238 4063"/>
                <a:gd name="T49" fmla="*/ T48 w 1854"/>
                <a:gd name="T50" fmla="+- 0 3140 2352"/>
                <a:gd name="T51" fmla="*/ 3140 h 1854"/>
                <a:gd name="T52" fmla="+- 0 4270 4063"/>
                <a:gd name="T53" fmla="*/ T52 w 1854"/>
                <a:gd name="T54" fmla="+- 0 3204 2352"/>
                <a:gd name="T55" fmla="*/ 3204 h 1854"/>
                <a:gd name="T56" fmla="+- 0 4304 4063"/>
                <a:gd name="T57" fmla="*/ T56 w 1854"/>
                <a:gd name="T58" fmla="+- 0 3267 2352"/>
                <a:gd name="T59" fmla="*/ 3267 h 1854"/>
                <a:gd name="T60" fmla="+- 0 4340 4063"/>
                <a:gd name="T61" fmla="*/ T60 w 1854"/>
                <a:gd name="T62" fmla="+- 0 3329 2352"/>
                <a:gd name="T63" fmla="*/ 3329 h 1854"/>
                <a:gd name="T64" fmla="+- 0 4379 4063"/>
                <a:gd name="T65" fmla="*/ T64 w 1854"/>
                <a:gd name="T66" fmla="+- 0 3389 2352"/>
                <a:gd name="T67" fmla="*/ 3389 h 1854"/>
                <a:gd name="T68" fmla="+- 0 4420 4063"/>
                <a:gd name="T69" fmla="*/ T68 w 1854"/>
                <a:gd name="T70" fmla="+- 0 3447 2352"/>
                <a:gd name="T71" fmla="*/ 3447 h 1854"/>
                <a:gd name="T72" fmla="+- 0 4464 4063"/>
                <a:gd name="T73" fmla="*/ T72 w 1854"/>
                <a:gd name="T74" fmla="+- 0 3504 2352"/>
                <a:gd name="T75" fmla="*/ 3504 h 1854"/>
                <a:gd name="T76" fmla="+- 0 4509 4063"/>
                <a:gd name="T77" fmla="*/ T76 w 1854"/>
                <a:gd name="T78" fmla="+- 0 3559 2352"/>
                <a:gd name="T79" fmla="*/ 3559 h 1854"/>
                <a:gd name="T80" fmla="+- 0 4556 4063"/>
                <a:gd name="T81" fmla="*/ T80 w 1854"/>
                <a:gd name="T82" fmla="+- 0 3612 2352"/>
                <a:gd name="T83" fmla="*/ 3612 h 1854"/>
                <a:gd name="T84" fmla="+- 0 4606 4063"/>
                <a:gd name="T85" fmla="*/ T84 w 1854"/>
                <a:gd name="T86" fmla="+- 0 3663 2352"/>
                <a:gd name="T87" fmla="*/ 3663 h 1854"/>
                <a:gd name="T88" fmla="+- 0 4657 4063"/>
                <a:gd name="T89" fmla="*/ T88 w 1854"/>
                <a:gd name="T90" fmla="+- 0 3712 2352"/>
                <a:gd name="T91" fmla="*/ 3712 h 1854"/>
                <a:gd name="T92" fmla="+- 0 4710 4063"/>
                <a:gd name="T93" fmla="*/ T92 w 1854"/>
                <a:gd name="T94" fmla="+- 0 3760 2352"/>
                <a:gd name="T95" fmla="*/ 3760 h 1854"/>
                <a:gd name="T96" fmla="+- 0 4765 4063"/>
                <a:gd name="T97" fmla="*/ T96 w 1854"/>
                <a:gd name="T98" fmla="+- 0 3805 2352"/>
                <a:gd name="T99" fmla="*/ 3805 h 1854"/>
                <a:gd name="T100" fmla="+- 0 4822 4063"/>
                <a:gd name="T101" fmla="*/ T100 w 1854"/>
                <a:gd name="T102" fmla="+- 0 3848 2352"/>
                <a:gd name="T103" fmla="*/ 3848 h 1854"/>
                <a:gd name="T104" fmla="+- 0 4880 4063"/>
                <a:gd name="T105" fmla="*/ T104 w 1854"/>
                <a:gd name="T106" fmla="+- 0 3889 2352"/>
                <a:gd name="T107" fmla="*/ 3889 h 1854"/>
                <a:gd name="T108" fmla="+- 0 4940 4063"/>
                <a:gd name="T109" fmla="*/ T108 w 1854"/>
                <a:gd name="T110" fmla="+- 0 3928 2352"/>
                <a:gd name="T111" fmla="*/ 3928 h 1854"/>
                <a:gd name="T112" fmla="+- 0 5001 4063"/>
                <a:gd name="T113" fmla="*/ T112 w 1854"/>
                <a:gd name="T114" fmla="+- 0 3965 2352"/>
                <a:gd name="T115" fmla="*/ 3965 h 1854"/>
                <a:gd name="T116" fmla="+- 0 5064 4063"/>
                <a:gd name="T117" fmla="*/ T116 w 1854"/>
                <a:gd name="T118" fmla="+- 0 3999 2352"/>
                <a:gd name="T119" fmla="*/ 3999 h 1854"/>
                <a:gd name="T120" fmla="+- 0 5129 4063"/>
                <a:gd name="T121" fmla="*/ T120 w 1854"/>
                <a:gd name="T122" fmla="+- 0 4031 2352"/>
                <a:gd name="T123" fmla="*/ 4031 h 1854"/>
                <a:gd name="T124" fmla="+- 0 5195 4063"/>
                <a:gd name="T125" fmla="*/ T124 w 1854"/>
                <a:gd name="T126" fmla="+- 0 4060 2352"/>
                <a:gd name="T127" fmla="*/ 4060 h 1854"/>
                <a:gd name="T128" fmla="+- 0 5262 4063"/>
                <a:gd name="T129" fmla="*/ T128 w 1854"/>
                <a:gd name="T130" fmla="+- 0 4087 2352"/>
                <a:gd name="T131" fmla="*/ 4087 h 1854"/>
                <a:gd name="T132" fmla="+- 0 5330 4063"/>
                <a:gd name="T133" fmla="*/ T132 w 1854"/>
                <a:gd name="T134" fmla="+- 0 4111 2352"/>
                <a:gd name="T135" fmla="*/ 4111 h 1854"/>
                <a:gd name="T136" fmla="+- 0 5400 4063"/>
                <a:gd name="T137" fmla="*/ T136 w 1854"/>
                <a:gd name="T138" fmla="+- 0 4133 2352"/>
                <a:gd name="T139" fmla="*/ 4133 h 1854"/>
                <a:gd name="T140" fmla="+- 0 5471 4063"/>
                <a:gd name="T141" fmla="*/ T140 w 1854"/>
                <a:gd name="T142" fmla="+- 0 4152 2352"/>
                <a:gd name="T143" fmla="*/ 4152 h 1854"/>
                <a:gd name="T144" fmla="+- 0 5543 4063"/>
                <a:gd name="T145" fmla="*/ T144 w 1854"/>
                <a:gd name="T146" fmla="+- 0 4168 2352"/>
                <a:gd name="T147" fmla="*/ 4168 h 1854"/>
                <a:gd name="T148" fmla="+- 0 5616 4063"/>
                <a:gd name="T149" fmla="*/ T148 w 1854"/>
                <a:gd name="T150" fmla="+- 0 4182 2352"/>
                <a:gd name="T151" fmla="*/ 4182 h 1854"/>
                <a:gd name="T152" fmla="+- 0 5689 4063"/>
                <a:gd name="T153" fmla="*/ T152 w 1854"/>
                <a:gd name="T154" fmla="+- 0 4192 2352"/>
                <a:gd name="T155" fmla="*/ 4192 h 1854"/>
                <a:gd name="T156" fmla="+- 0 5764 4063"/>
                <a:gd name="T157" fmla="*/ T156 w 1854"/>
                <a:gd name="T158" fmla="+- 0 4200 2352"/>
                <a:gd name="T159" fmla="*/ 4200 h 1854"/>
                <a:gd name="T160" fmla="+- 0 5840 4063"/>
                <a:gd name="T161" fmla="*/ T160 w 1854"/>
                <a:gd name="T162" fmla="+- 0 4204 2352"/>
                <a:gd name="T163" fmla="*/ 4204 h 1854"/>
                <a:gd name="T164" fmla="+- 0 5916 4063"/>
                <a:gd name="T165" fmla="*/ T164 w 1854"/>
                <a:gd name="T166" fmla="+- 0 4206 2352"/>
                <a:gd name="T167" fmla="*/ 4206 h 1854"/>
                <a:gd name="T168" fmla="+- 0 5916 4063"/>
                <a:gd name="T169" fmla="*/ T168 w 1854"/>
                <a:gd name="T170" fmla="+- 0 2352 2352"/>
                <a:gd name="T171" fmla="*/ 2352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3" y="0"/>
                  </a:moveTo>
                  <a:lnTo>
                    <a:pt x="0" y="0"/>
                  </a:lnTo>
                  <a:lnTo>
                    <a:pt x="1" y="77"/>
                  </a:lnTo>
                  <a:lnTo>
                    <a:pt x="6" y="152"/>
                  </a:lnTo>
                  <a:lnTo>
                    <a:pt x="13" y="227"/>
                  </a:lnTo>
                  <a:lnTo>
                    <a:pt x="24" y="301"/>
                  </a:lnTo>
                  <a:lnTo>
                    <a:pt x="37" y="374"/>
                  </a:lnTo>
                  <a:lnTo>
                    <a:pt x="54" y="446"/>
                  </a:lnTo>
                  <a:lnTo>
                    <a:pt x="72" y="516"/>
                  </a:lnTo>
                  <a:lnTo>
                    <a:pt x="94" y="586"/>
                  </a:lnTo>
                  <a:lnTo>
                    <a:pt x="118" y="655"/>
                  </a:lnTo>
                  <a:lnTo>
                    <a:pt x="145" y="722"/>
                  </a:lnTo>
                  <a:lnTo>
                    <a:pt x="175" y="788"/>
                  </a:lnTo>
                  <a:lnTo>
                    <a:pt x="207" y="852"/>
                  </a:lnTo>
                  <a:lnTo>
                    <a:pt x="241" y="915"/>
                  </a:lnTo>
                  <a:lnTo>
                    <a:pt x="277" y="977"/>
                  </a:lnTo>
                  <a:lnTo>
                    <a:pt x="316" y="1037"/>
                  </a:lnTo>
                  <a:lnTo>
                    <a:pt x="357" y="1095"/>
                  </a:lnTo>
                  <a:lnTo>
                    <a:pt x="401" y="1152"/>
                  </a:lnTo>
                  <a:lnTo>
                    <a:pt x="446" y="1207"/>
                  </a:lnTo>
                  <a:lnTo>
                    <a:pt x="493" y="1260"/>
                  </a:lnTo>
                  <a:lnTo>
                    <a:pt x="543" y="1311"/>
                  </a:lnTo>
                  <a:lnTo>
                    <a:pt x="594" y="1360"/>
                  </a:lnTo>
                  <a:lnTo>
                    <a:pt x="647" y="1408"/>
                  </a:lnTo>
                  <a:lnTo>
                    <a:pt x="702" y="1453"/>
                  </a:lnTo>
                  <a:lnTo>
                    <a:pt x="759" y="1496"/>
                  </a:lnTo>
                  <a:lnTo>
                    <a:pt x="817" y="1537"/>
                  </a:lnTo>
                  <a:lnTo>
                    <a:pt x="877" y="1576"/>
                  </a:lnTo>
                  <a:lnTo>
                    <a:pt x="938" y="1613"/>
                  </a:lnTo>
                  <a:lnTo>
                    <a:pt x="1001" y="1647"/>
                  </a:lnTo>
                  <a:lnTo>
                    <a:pt x="1066" y="1679"/>
                  </a:lnTo>
                  <a:lnTo>
                    <a:pt x="1132" y="1708"/>
                  </a:lnTo>
                  <a:lnTo>
                    <a:pt x="1199" y="1735"/>
                  </a:lnTo>
                  <a:lnTo>
                    <a:pt x="1267" y="1759"/>
                  </a:lnTo>
                  <a:lnTo>
                    <a:pt x="1337" y="1781"/>
                  </a:lnTo>
                  <a:lnTo>
                    <a:pt x="1408" y="1800"/>
                  </a:lnTo>
                  <a:lnTo>
                    <a:pt x="1480" y="1816"/>
                  </a:lnTo>
                  <a:lnTo>
                    <a:pt x="1553" y="1830"/>
                  </a:lnTo>
                  <a:lnTo>
                    <a:pt x="1626" y="1840"/>
                  </a:lnTo>
                  <a:lnTo>
                    <a:pt x="1701" y="1848"/>
                  </a:lnTo>
                  <a:lnTo>
                    <a:pt x="1777" y="1852"/>
                  </a:lnTo>
                  <a:lnTo>
                    <a:pt x="1853" y="1854"/>
                  </a:lnTo>
                  <a:lnTo>
                    <a:pt x="1853" y="0"/>
                  </a:lnTo>
                  <a:close/>
                </a:path>
              </a:pathLst>
            </a:custGeom>
            <a:noFill/>
            <a:ln w="38100">
              <a:solidFill>
                <a:srgbClr val="FF681E"/>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5991" y="2343"/>
              <a:ext cx="1854" cy="1854"/>
            </a:xfrm>
            <a:custGeom>
              <a:avLst/>
              <a:gdLst>
                <a:gd name="T0" fmla="+- 0 5991 5991"/>
                <a:gd name="T1" fmla="*/ T0 w 1854"/>
                <a:gd name="T2" fmla="+- 0 2344 2344"/>
                <a:gd name="T3" fmla="*/ 2344 h 1854"/>
                <a:gd name="T4" fmla="+- 0 5991 5991"/>
                <a:gd name="T5" fmla="*/ T4 w 1854"/>
                <a:gd name="T6" fmla="+- 0 4198 2344"/>
                <a:gd name="T7" fmla="*/ 4198 h 1854"/>
                <a:gd name="T8" fmla="+- 0 6067 5991"/>
                <a:gd name="T9" fmla="*/ T8 w 1854"/>
                <a:gd name="T10" fmla="+- 0 4196 2344"/>
                <a:gd name="T11" fmla="*/ 4196 h 1854"/>
                <a:gd name="T12" fmla="+- 0 6143 5991"/>
                <a:gd name="T13" fmla="*/ T12 w 1854"/>
                <a:gd name="T14" fmla="+- 0 4191 2344"/>
                <a:gd name="T15" fmla="*/ 4191 h 1854"/>
                <a:gd name="T16" fmla="+- 0 6218 5991"/>
                <a:gd name="T17" fmla="*/ T16 w 1854"/>
                <a:gd name="T18" fmla="+- 0 4184 2344"/>
                <a:gd name="T19" fmla="*/ 4184 h 1854"/>
                <a:gd name="T20" fmla="+- 0 6292 5991"/>
                <a:gd name="T21" fmla="*/ T20 w 1854"/>
                <a:gd name="T22" fmla="+- 0 4173 2344"/>
                <a:gd name="T23" fmla="*/ 4173 h 1854"/>
                <a:gd name="T24" fmla="+- 0 6365 5991"/>
                <a:gd name="T25" fmla="*/ T24 w 1854"/>
                <a:gd name="T26" fmla="+- 0 4160 2344"/>
                <a:gd name="T27" fmla="*/ 4160 h 1854"/>
                <a:gd name="T28" fmla="+- 0 6436 5991"/>
                <a:gd name="T29" fmla="*/ T28 w 1854"/>
                <a:gd name="T30" fmla="+- 0 4144 2344"/>
                <a:gd name="T31" fmla="*/ 4144 h 1854"/>
                <a:gd name="T32" fmla="+- 0 6507 5991"/>
                <a:gd name="T33" fmla="*/ T32 w 1854"/>
                <a:gd name="T34" fmla="+- 0 4125 2344"/>
                <a:gd name="T35" fmla="*/ 4125 h 1854"/>
                <a:gd name="T36" fmla="+- 0 6577 5991"/>
                <a:gd name="T37" fmla="*/ T36 w 1854"/>
                <a:gd name="T38" fmla="+- 0 4103 2344"/>
                <a:gd name="T39" fmla="*/ 4103 h 1854"/>
                <a:gd name="T40" fmla="+- 0 6645 5991"/>
                <a:gd name="T41" fmla="*/ T40 w 1854"/>
                <a:gd name="T42" fmla="+- 0 4079 2344"/>
                <a:gd name="T43" fmla="*/ 4079 h 1854"/>
                <a:gd name="T44" fmla="+- 0 6713 5991"/>
                <a:gd name="T45" fmla="*/ T44 w 1854"/>
                <a:gd name="T46" fmla="+- 0 4052 2344"/>
                <a:gd name="T47" fmla="*/ 4052 h 1854"/>
                <a:gd name="T48" fmla="+- 0 6778 5991"/>
                <a:gd name="T49" fmla="*/ T48 w 1854"/>
                <a:gd name="T50" fmla="+- 0 4023 2344"/>
                <a:gd name="T51" fmla="*/ 4023 h 1854"/>
                <a:gd name="T52" fmla="+- 0 6843 5991"/>
                <a:gd name="T53" fmla="*/ T52 w 1854"/>
                <a:gd name="T54" fmla="+- 0 3991 2344"/>
                <a:gd name="T55" fmla="*/ 3991 h 1854"/>
                <a:gd name="T56" fmla="+- 0 6906 5991"/>
                <a:gd name="T57" fmla="*/ T56 w 1854"/>
                <a:gd name="T58" fmla="+- 0 3956 2344"/>
                <a:gd name="T59" fmla="*/ 3956 h 1854"/>
                <a:gd name="T60" fmla="+- 0 6967 5991"/>
                <a:gd name="T61" fmla="*/ T60 w 1854"/>
                <a:gd name="T62" fmla="+- 0 3920 2344"/>
                <a:gd name="T63" fmla="*/ 3920 h 1854"/>
                <a:gd name="T64" fmla="+- 0 7027 5991"/>
                <a:gd name="T65" fmla="*/ T64 w 1854"/>
                <a:gd name="T66" fmla="+- 0 3881 2344"/>
                <a:gd name="T67" fmla="*/ 3881 h 1854"/>
                <a:gd name="T68" fmla="+- 0 7086 5991"/>
                <a:gd name="T69" fmla="*/ T68 w 1854"/>
                <a:gd name="T70" fmla="+- 0 3840 2344"/>
                <a:gd name="T71" fmla="*/ 3840 h 1854"/>
                <a:gd name="T72" fmla="+- 0 7142 5991"/>
                <a:gd name="T73" fmla="*/ T72 w 1854"/>
                <a:gd name="T74" fmla="+- 0 3797 2344"/>
                <a:gd name="T75" fmla="*/ 3797 h 1854"/>
                <a:gd name="T76" fmla="+- 0 7197 5991"/>
                <a:gd name="T77" fmla="*/ T76 w 1854"/>
                <a:gd name="T78" fmla="+- 0 3751 2344"/>
                <a:gd name="T79" fmla="*/ 3751 h 1854"/>
                <a:gd name="T80" fmla="+- 0 7250 5991"/>
                <a:gd name="T81" fmla="*/ T80 w 1854"/>
                <a:gd name="T82" fmla="+- 0 3704 2344"/>
                <a:gd name="T83" fmla="*/ 3704 h 1854"/>
                <a:gd name="T84" fmla="+- 0 7302 5991"/>
                <a:gd name="T85" fmla="*/ T84 w 1854"/>
                <a:gd name="T86" fmla="+- 0 3655 2344"/>
                <a:gd name="T87" fmla="*/ 3655 h 1854"/>
                <a:gd name="T88" fmla="+- 0 7351 5991"/>
                <a:gd name="T89" fmla="*/ T88 w 1854"/>
                <a:gd name="T90" fmla="+- 0 3603 2344"/>
                <a:gd name="T91" fmla="*/ 3603 h 1854"/>
                <a:gd name="T92" fmla="+- 0 7398 5991"/>
                <a:gd name="T93" fmla="*/ T92 w 1854"/>
                <a:gd name="T94" fmla="+- 0 3550 2344"/>
                <a:gd name="T95" fmla="*/ 3550 h 1854"/>
                <a:gd name="T96" fmla="+- 0 7444 5991"/>
                <a:gd name="T97" fmla="*/ T96 w 1854"/>
                <a:gd name="T98" fmla="+- 0 3495 2344"/>
                <a:gd name="T99" fmla="*/ 3495 h 1854"/>
                <a:gd name="T100" fmla="+- 0 7487 5991"/>
                <a:gd name="T101" fmla="*/ T100 w 1854"/>
                <a:gd name="T102" fmla="+- 0 3439 2344"/>
                <a:gd name="T103" fmla="*/ 3439 h 1854"/>
                <a:gd name="T104" fmla="+- 0 7528 5991"/>
                <a:gd name="T105" fmla="*/ T104 w 1854"/>
                <a:gd name="T106" fmla="+- 0 3380 2344"/>
                <a:gd name="T107" fmla="*/ 3380 h 1854"/>
                <a:gd name="T108" fmla="+- 0 7567 5991"/>
                <a:gd name="T109" fmla="*/ T108 w 1854"/>
                <a:gd name="T110" fmla="+- 0 3320 2344"/>
                <a:gd name="T111" fmla="*/ 3320 h 1854"/>
                <a:gd name="T112" fmla="+- 0 7603 5991"/>
                <a:gd name="T113" fmla="*/ T112 w 1854"/>
                <a:gd name="T114" fmla="+- 0 3259 2344"/>
                <a:gd name="T115" fmla="*/ 3259 h 1854"/>
                <a:gd name="T116" fmla="+- 0 7638 5991"/>
                <a:gd name="T117" fmla="*/ T116 w 1854"/>
                <a:gd name="T118" fmla="+- 0 3196 2344"/>
                <a:gd name="T119" fmla="*/ 3196 h 1854"/>
                <a:gd name="T120" fmla="+- 0 7670 5991"/>
                <a:gd name="T121" fmla="*/ T120 w 1854"/>
                <a:gd name="T122" fmla="+- 0 3131 2344"/>
                <a:gd name="T123" fmla="*/ 3131 h 1854"/>
                <a:gd name="T124" fmla="+- 0 7699 5991"/>
                <a:gd name="T125" fmla="*/ T124 w 1854"/>
                <a:gd name="T126" fmla="+- 0 3065 2344"/>
                <a:gd name="T127" fmla="*/ 3065 h 1854"/>
                <a:gd name="T128" fmla="+- 0 7726 5991"/>
                <a:gd name="T129" fmla="*/ T128 w 1854"/>
                <a:gd name="T130" fmla="+- 0 2998 2344"/>
                <a:gd name="T131" fmla="*/ 2998 h 1854"/>
                <a:gd name="T132" fmla="+- 0 7750 5991"/>
                <a:gd name="T133" fmla="*/ T132 w 1854"/>
                <a:gd name="T134" fmla="+- 0 2930 2344"/>
                <a:gd name="T135" fmla="*/ 2930 h 1854"/>
                <a:gd name="T136" fmla="+- 0 7772 5991"/>
                <a:gd name="T137" fmla="*/ T136 w 1854"/>
                <a:gd name="T138" fmla="+- 0 2860 2344"/>
                <a:gd name="T139" fmla="*/ 2860 h 1854"/>
                <a:gd name="T140" fmla="+- 0 7791 5991"/>
                <a:gd name="T141" fmla="*/ T140 w 1854"/>
                <a:gd name="T142" fmla="+- 0 2789 2344"/>
                <a:gd name="T143" fmla="*/ 2789 h 1854"/>
                <a:gd name="T144" fmla="+- 0 7807 5991"/>
                <a:gd name="T145" fmla="*/ T144 w 1854"/>
                <a:gd name="T146" fmla="+- 0 2718 2344"/>
                <a:gd name="T147" fmla="*/ 2718 h 1854"/>
                <a:gd name="T148" fmla="+- 0 7820 5991"/>
                <a:gd name="T149" fmla="*/ T148 w 1854"/>
                <a:gd name="T150" fmla="+- 0 2645 2344"/>
                <a:gd name="T151" fmla="*/ 2645 h 1854"/>
                <a:gd name="T152" fmla="+- 0 7831 5991"/>
                <a:gd name="T153" fmla="*/ T152 w 1854"/>
                <a:gd name="T154" fmla="+- 0 2571 2344"/>
                <a:gd name="T155" fmla="*/ 2571 h 1854"/>
                <a:gd name="T156" fmla="+- 0 7838 5991"/>
                <a:gd name="T157" fmla="*/ T156 w 1854"/>
                <a:gd name="T158" fmla="+- 0 2496 2344"/>
                <a:gd name="T159" fmla="*/ 2496 h 1854"/>
                <a:gd name="T160" fmla="+- 0 7843 5991"/>
                <a:gd name="T161" fmla="*/ T160 w 1854"/>
                <a:gd name="T162" fmla="+- 0 2420 2344"/>
                <a:gd name="T163" fmla="*/ 2420 h 1854"/>
                <a:gd name="T164" fmla="+- 0 7845 5991"/>
                <a:gd name="T165" fmla="*/ T164 w 1854"/>
                <a:gd name="T166" fmla="+- 0 2344 2344"/>
                <a:gd name="T167" fmla="*/ 2344 h 1854"/>
                <a:gd name="T168" fmla="+- 0 5991 5991"/>
                <a:gd name="T169" fmla="*/ T168 w 1854"/>
                <a:gd name="T170" fmla="+- 0 2344 2344"/>
                <a:gd name="T171" fmla="*/ 2344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0"/>
                  </a:moveTo>
                  <a:lnTo>
                    <a:pt x="0" y="1854"/>
                  </a:lnTo>
                  <a:lnTo>
                    <a:pt x="76" y="1852"/>
                  </a:lnTo>
                  <a:lnTo>
                    <a:pt x="152" y="1847"/>
                  </a:lnTo>
                  <a:lnTo>
                    <a:pt x="227" y="1840"/>
                  </a:lnTo>
                  <a:lnTo>
                    <a:pt x="301" y="1829"/>
                  </a:lnTo>
                  <a:lnTo>
                    <a:pt x="374" y="1816"/>
                  </a:lnTo>
                  <a:lnTo>
                    <a:pt x="445" y="1800"/>
                  </a:lnTo>
                  <a:lnTo>
                    <a:pt x="516" y="1781"/>
                  </a:lnTo>
                  <a:lnTo>
                    <a:pt x="586" y="1759"/>
                  </a:lnTo>
                  <a:lnTo>
                    <a:pt x="654" y="1735"/>
                  </a:lnTo>
                  <a:lnTo>
                    <a:pt x="722" y="1708"/>
                  </a:lnTo>
                  <a:lnTo>
                    <a:pt x="787" y="1679"/>
                  </a:lnTo>
                  <a:lnTo>
                    <a:pt x="852" y="1647"/>
                  </a:lnTo>
                  <a:lnTo>
                    <a:pt x="915" y="1612"/>
                  </a:lnTo>
                  <a:lnTo>
                    <a:pt x="976" y="1576"/>
                  </a:lnTo>
                  <a:lnTo>
                    <a:pt x="1036" y="1537"/>
                  </a:lnTo>
                  <a:lnTo>
                    <a:pt x="1095" y="1496"/>
                  </a:lnTo>
                  <a:lnTo>
                    <a:pt x="1151" y="1453"/>
                  </a:lnTo>
                  <a:lnTo>
                    <a:pt x="1206" y="1407"/>
                  </a:lnTo>
                  <a:lnTo>
                    <a:pt x="1259" y="1360"/>
                  </a:lnTo>
                  <a:lnTo>
                    <a:pt x="1311" y="1311"/>
                  </a:lnTo>
                  <a:lnTo>
                    <a:pt x="1360" y="1259"/>
                  </a:lnTo>
                  <a:lnTo>
                    <a:pt x="1407" y="1206"/>
                  </a:lnTo>
                  <a:lnTo>
                    <a:pt x="1453" y="1151"/>
                  </a:lnTo>
                  <a:lnTo>
                    <a:pt x="1496" y="1095"/>
                  </a:lnTo>
                  <a:lnTo>
                    <a:pt x="1537" y="1036"/>
                  </a:lnTo>
                  <a:lnTo>
                    <a:pt x="1576" y="976"/>
                  </a:lnTo>
                  <a:lnTo>
                    <a:pt x="1612" y="915"/>
                  </a:lnTo>
                  <a:lnTo>
                    <a:pt x="1647" y="852"/>
                  </a:lnTo>
                  <a:lnTo>
                    <a:pt x="1679" y="787"/>
                  </a:lnTo>
                  <a:lnTo>
                    <a:pt x="1708" y="721"/>
                  </a:lnTo>
                  <a:lnTo>
                    <a:pt x="1735" y="654"/>
                  </a:lnTo>
                  <a:lnTo>
                    <a:pt x="1759" y="586"/>
                  </a:lnTo>
                  <a:lnTo>
                    <a:pt x="1781" y="516"/>
                  </a:lnTo>
                  <a:lnTo>
                    <a:pt x="1800" y="445"/>
                  </a:lnTo>
                  <a:lnTo>
                    <a:pt x="1816" y="374"/>
                  </a:lnTo>
                  <a:lnTo>
                    <a:pt x="1829" y="301"/>
                  </a:lnTo>
                  <a:lnTo>
                    <a:pt x="1840" y="227"/>
                  </a:lnTo>
                  <a:lnTo>
                    <a:pt x="1847" y="152"/>
                  </a:lnTo>
                  <a:lnTo>
                    <a:pt x="1852" y="76"/>
                  </a:lnTo>
                  <a:lnTo>
                    <a:pt x="1854" y="0"/>
                  </a:lnTo>
                  <a:lnTo>
                    <a:pt x="0" y="0"/>
                  </a:lnTo>
                  <a:close/>
                </a:path>
              </a:pathLst>
            </a:custGeom>
            <a:noFill/>
            <a:ln w="38100">
              <a:solidFill>
                <a:srgbClr val="F4B228"/>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4060" y="415"/>
              <a:ext cx="1854" cy="1854"/>
            </a:xfrm>
            <a:custGeom>
              <a:avLst/>
              <a:gdLst>
                <a:gd name="T0" fmla="+- 0 5915 4061"/>
                <a:gd name="T1" fmla="*/ T0 w 1854"/>
                <a:gd name="T2" fmla="+- 0 2269 415"/>
                <a:gd name="T3" fmla="*/ 2269 h 1854"/>
                <a:gd name="T4" fmla="+- 0 5915 4061"/>
                <a:gd name="T5" fmla="*/ T4 w 1854"/>
                <a:gd name="T6" fmla="+- 0 415 415"/>
                <a:gd name="T7" fmla="*/ 415 h 1854"/>
                <a:gd name="T8" fmla="+- 0 5838 4061"/>
                <a:gd name="T9" fmla="*/ T8 w 1854"/>
                <a:gd name="T10" fmla="+- 0 417 415"/>
                <a:gd name="T11" fmla="*/ 417 h 1854"/>
                <a:gd name="T12" fmla="+- 0 5762 4061"/>
                <a:gd name="T13" fmla="*/ T12 w 1854"/>
                <a:gd name="T14" fmla="+- 0 422 415"/>
                <a:gd name="T15" fmla="*/ 422 h 1854"/>
                <a:gd name="T16" fmla="+- 0 5688 4061"/>
                <a:gd name="T17" fmla="*/ T16 w 1854"/>
                <a:gd name="T18" fmla="+- 0 429 415"/>
                <a:gd name="T19" fmla="*/ 429 h 1854"/>
                <a:gd name="T20" fmla="+- 0 5614 4061"/>
                <a:gd name="T21" fmla="*/ T20 w 1854"/>
                <a:gd name="T22" fmla="+- 0 440 415"/>
                <a:gd name="T23" fmla="*/ 440 h 1854"/>
                <a:gd name="T24" fmla="+- 0 5541 4061"/>
                <a:gd name="T25" fmla="*/ T24 w 1854"/>
                <a:gd name="T26" fmla="+- 0 453 415"/>
                <a:gd name="T27" fmla="*/ 453 h 1854"/>
                <a:gd name="T28" fmla="+- 0 5469 4061"/>
                <a:gd name="T29" fmla="*/ T28 w 1854"/>
                <a:gd name="T30" fmla="+- 0 469 415"/>
                <a:gd name="T31" fmla="*/ 469 h 1854"/>
                <a:gd name="T32" fmla="+- 0 5398 4061"/>
                <a:gd name="T33" fmla="*/ T32 w 1854"/>
                <a:gd name="T34" fmla="+- 0 488 415"/>
                <a:gd name="T35" fmla="*/ 488 h 1854"/>
                <a:gd name="T36" fmla="+- 0 5329 4061"/>
                <a:gd name="T37" fmla="*/ T36 w 1854"/>
                <a:gd name="T38" fmla="+- 0 510 415"/>
                <a:gd name="T39" fmla="*/ 510 h 1854"/>
                <a:gd name="T40" fmla="+- 0 5260 4061"/>
                <a:gd name="T41" fmla="*/ T40 w 1854"/>
                <a:gd name="T42" fmla="+- 0 534 415"/>
                <a:gd name="T43" fmla="*/ 534 h 1854"/>
                <a:gd name="T44" fmla="+- 0 5193 4061"/>
                <a:gd name="T45" fmla="*/ T44 w 1854"/>
                <a:gd name="T46" fmla="+- 0 561 415"/>
                <a:gd name="T47" fmla="*/ 561 h 1854"/>
                <a:gd name="T48" fmla="+- 0 5127 4061"/>
                <a:gd name="T49" fmla="*/ T48 w 1854"/>
                <a:gd name="T50" fmla="+- 0 590 415"/>
                <a:gd name="T51" fmla="*/ 590 h 1854"/>
                <a:gd name="T52" fmla="+- 0 5063 4061"/>
                <a:gd name="T53" fmla="*/ T52 w 1854"/>
                <a:gd name="T54" fmla="+- 0 622 415"/>
                <a:gd name="T55" fmla="*/ 622 h 1854"/>
                <a:gd name="T56" fmla="+- 0 5000 4061"/>
                <a:gd name="T57" fmla="*/ T56 w 1854"/>
                <a:gd name="T58" fmla="+- 0 657 415"/>
                <a:gd name="T59" fmla="*/ 657 h 1854"/>
                <a:gd name="T60" fmla="+- 0 4938 4061"/>
                <a:gd name="T61" fmla="*/ T60 w 1854"/>
                <a:gd name="T62" fmla="+- 0 693 415"/>
                <a:gd name="T63" fmla="*/ 693 h 1854"/>
                <a:gd name="T64" fmla="+- 0 4878 4061"/>
                <a:gd name="T65" fmla="*/ T64 w 1854"/>
                <a:gd name="T66" fmla="+- 0 732 415"/>
                <a:gd name="T67" fmla="*/ 732 h 1854"/>
                <a:gd name="T68" fmla="+- 0 4820 4061"/>
                <a:gd name="T69" fmla="*/ T68 w 1854"/>
                <a:gd name="T70" fmla="+- 0 773 415"/>
                <a:gd name="T71" fmla="*/ 773 h 1854"/>
                <a:gd name="T72" fmla="+- 0 4763 4061"/>
                <a:gd name="T73" fmla="*/ T72 w 1854"/>
                <a:gd name="T74" fmla="+- 0 816 415"/>
                <a:gd name="T75" fmla="*/ 816 h 1854"/>
                <a:gd name="T76" fmla="+- 0 4708 4061"/>
                <a:gd name="T77" fmla="*/ T76 w 1854"/>
                <a:gd name="T78" fmla="+- 0 862 415"/>
                <a:gd name="T79" fmla="*/ 862 h 1854"/>
                <a:gd name="T80" fmla="+- 0 4655 4061"/>
                <a:gd name="T81" fmla="*/ T80 w 1854"/>
                <a:gd name="T82" fmla="+- 0 909 415"/>
                <a:gd name="T83" fmla="*/ 909 h 1854"/>
                <a:gd name="T84" fmla="+- 0 4604 4061"/>
                <a:gd name="T85" fmla="*/ T84 w 1854"/>
                <a:gd name="T86" fmla="+- 0 958 415"/>
                <a:gd name="T87" fmla="*/ 958 h 1854"/>
                <a:gd name="T88" fmla="+- 0 4554 4061"/>
                <a:gd name="T89" fmla="*/ T88 w 1854"/>
                <a:gd name="T90" fmla="+- 0 1010 415"/>
                <a:gd name="T91" fmla="*/ 1010 h 1854"/>
                <a:gd name="T92" fmla="+- 0 4507 4061"/>
                <a:gd name="T93" fmla="*/ T92 w 1854"/>
                <a:gd name="T94" fmla="+- 0 1063 415"/>
                <a:gd name="T95" fmla="*/ 1063 h 1854"/>
                <a:gd name="T96" fmla="+- 0 4462 4061"/>
                <a:gd name="T97" fmla="*/ T96 w 1854"/>
                <a:gd name="T98" fmla="+- 0 1118 415"/>
                <a:gd name="T99" fmla="*/ 1118 h 1854"/>
                <a:gd name="T100" fmla="+- 0 4419 4061"/>
                <a:gd name="T101" fmla="*/ T100 w 1854"/>
                <a:gd name="T102" fmla="+- 0 1174 415"/>
                <a:gd name="T103" fmla="*/ 1174 h 1854"/>
                <a:gd name="T104" fmla="+- 0 4377 4061"/>
                <a:gd name="T105" fmla="*/ T104 w 1854"/>
                <a:gd name="T106" fmla="+- 0 1233 415"/>
                <a:gd name="T107" fmla="*/ 1233 h 1854"/>
                <a:gd name="T108" fmla="+- 0 4339 4061"/>
                <a:gd name="T109" fmla="*/ T108 w 1854"/>
                <a:gd name="T110" fmla="+- 0 1293 415"/>
                <a:gd name="T111" fmla="*/ 1293 h 1854"/>
                <a:gd name="T112" fmla="+- 0 4302 4061"/>
                <a:gd name="T113" fmla="*/ T112 w 1854"/>
                <a:gd name="T114" fmla="+- 0 1354 415"/>
                <a:gd name="T115" fmla="*/ 1354 h 1854"/>
                <a:gd name="T116" fmla="+- 0 4268 4061"/>
                <a:gd name="T117" fmla="*/ T116 w 1854"/>
                <a:gd name="T118" fmla="+- 0 1417 415"/>
                <a:gd name="T119" fmla="*/ 1417 h 1854"/>
                <a:gd name="T120" fmla="+- 0 4236 4061"/>
                <a:gd name="T121" fmla="*/ T120 w 1854"/>
                <a:gd name="T122" fmla="+- 0 1482 415"/>
                <a:gd name="T123" fmla="*/ 1482 h 1854"/>
                <a:gd name="T124" fmla="+- 0 4207 4061"/>
                <a:gd name="T125" fmla="*/ T124 w 1854"/>
                <a:gd name="T126" fmla="+- 0 1548 415"/>
                <a:gd name="T127" fmla="*/ 1548 h 1854"/>
                <a:gd name="T128" fmla="+- 0 4180 4061"/>
                <a:gd name="T129" fmla="*/ T128 w 1854"/>
                <a:gd name="T130" fmla="+- 0 1615 415"/>
                <a:gd name="T131" fmla="*/ 1615 h 1854"/>
                <a:gd name="T132" fmla="+- 0 4155 4061"/>
                <a:gd name="T133" fmla="*/ T132 w 1854"/>
                <a:gd name="T134" fmla="+- 0 1683 415"/>
                <a:gd name="T135" fmla="*/ 1683 h 1854"/>
                <a:gd name="T136" fmla="+- 0 4134 4061"/>
                <a:gd name="T137" fmla="*/ T136 w 1854"/>
                <a:gd name="T138" fmla="+- 0 1753 415"/>
                <a:gd name="T139" fmla="*/ 1753 h 1854"/>
                <a:gd name="T140" fmla="+- 0 4115 4061"/>
                <a:gd name="T141" fmla="*/ T140 w 1854"/>
                <a:gd name="T142" fmla="+- 0 1824 415"/>
                <a:gd name="T143" fmla="*/ 1824 h 1854"/>
                <a:gd name="T144" fmla="+- 0 4099 4061"/>
                <a:gd name="T145" fmla="*/ T144 w 1854"/>
                <a:gd name="T146" fmla="+- 0 1895 415"/>
                <a:gd name="T147" fmla="*/ 1895 h 1854"/>
                <a:gd name="T148" fmla="+- 0 4085 4061"/>
                <a:gd name="T149" fmla="*/ T148 w 1854"/>
                <a:gd name="T150" fmla="+- 0 1968 415"/>
                <a:gd name="T151" fmla="*/ 1968 h 1854"/>
                <a:gd name="T152" fmla="+- 0 4075 4061"/>
                <a:gd name="T153" fmla="*/ T152 w 1854"/>
                <a:gd name="T154" fmla="+- 0 2042 415"/>
                <a:gd name="T155" fmla="*/ 2042 h 1854"/>
                <a:gd name="T156" fmla="+- 0 4067 4061"/>
                <a:gd name="T157" fmla="*/ T156 w 1854"/>
                <a:gd name="T158" fmla="+- 0 2117 415"/>
                <a:gd name="T159" fmla="*/ 2117 h 1854"/>
                <a:gd name="T160" fmla="+- 0 4062 4061"/>
                <a:gd name="T161" fmla="*/ T160 w 1854"/>
                <a:gd name="T162" fmla="+- 0 2193 415"/>
                <a:gd name="T163" fmla="*/ 2193 h 1854"/>
                <a:gd name="T164" fmla="+- 0 4061 4061"/>
                <a:gd name="T165" fmla="*/ T164 w 1854"/>
                <a:gd name="T166" fmla="+- 0 2269 415"/>
                <a:gd name="T167" fmla="*/ 2269 h 1854"/>
                <a:gd name="T168" fmla="+- 0 5915 4061"/>
                <a:gd name="T169" fmla="*/ T168 w 1854"/>
                <a:gd name="T170" fmla="+- 0 2269 415"/>
                <a:gd name="T171" fmla="*/ 2269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4" y="1854"/>
                  </a:moveTo>
                  <a:lnTo>
                    <a:pt x="1854" y="0"/>
                  </a:lnTo>
                  <a:lnTo>
                    <a:pt x="1777" y="2"/>
                  </a:lnTo>
                  <a:lnTo>
                    <a:pt x="1701" y="7"/>
                  </a:lnTo>
                  <a:lnTo>
                    <a:pt x="1627" y="14"/>
                  </a:lnTo>
                  <a:lnTo>
                    <a:pt x="1553" y="25"/>
                  </a:lnTo>
                  <a:lnTo>
                    <a:pt x="1480" y="38"/>
                  </a:lnTo>
                  <a:lnTo>
                    <a:pt x="1408" y="54"/>
                  </a:lnTo>
                  <a:lnTo>
                    <a:pt x="1337" y="73"/>
                  </a:lnTo>
                  <a:lnTo>
                    <a:pt x="1268" y="95"/>
                  </a:lnTo>
                  <a:lnTo>
                    <a:pt x="1199" y="119"/>
                  </a:lnTo>
                  <a:lnTo>
                    <a:pt x="1132" y="146"/>
                  </a:lnTo>
                  <a:lnTo>
                    <a:pt x="1066" y="175"/>
                  </a:lnTo>
                  <a:lnTo>
                    <a:pt x="1002" y="207"/>
                  </a:lnTo>
                  <a:lnTo>
                    <a:pt x="939" y="242"/>
                  </a:lnTo>
                  <a:lnTo>
                    <a:pt x="877" y="278"/>
                  </a:lnTo>
                  <a:lnTo>
                    <a:pt x="817" y="317"/>
                  </a:lnTo>
                  <a:lnTo>
                    <a:pt x="759" y="358"/>
                  </a:lnTo>
                  <a:lnTo>
                    <a:pt x="702" y="401"/>
                  </a:lnTo>
                  <a:lnTo>
                    <a:pt x="647" y="447"/>
                  </a:lnTo>
                  <a:lnTo>
                    <a:pt x="594" y="494"/>
                  </a:lnTo>
                  <a:lnTo>
                    <a:pt x="543" y="543"/>
                  </a:lnTo>
                  <a:lnTo>
                    <a:pt x="493" y="595"/>
                  </a:lnTo>
                  <a:lnTo>
                    <a:pt x="446" y="648"/>
                  </a:lnTo>
                  <a:lnTo>
                    <a:pt x="401" y="703"/>
                  </a:lnTo>
                  <a:lnTo>
                    <a:pt x="358" y="759"/>
                  </a:lnTo>
                  <a:lnTo>
                    <a:pt x="316" y="818"/>
                  </a:lnTo>
                  <a:lnTo>
                    <a:pt x="278" y="878"/>
                  </a:lnTo>
                  <a:lnTo>
                    <a:pt x="241" y="939"/>
                  </a:lnTo>
                  <a:lnTo>
                    <a:pt x="207" y="1002"/>
                  </a:lnTo>
                  <a:lnTo>
                    <a:pt x="175" y="1067"/>
                  </a:lnTo>
                  <a:lnTo>
                    <a:pt x="146" y="1133"/>
                  </a:lnTo>
                  <a:lnTo>
                    <a:pt x="119" y="1200"/>
                  </a:lnTo>
                  <a:lnTo>
                    <a:pt x="94" y="1268"/>
                  </a:lnTo>
                  <a:lnTo>
                    <a:pt x="73" y="1338"/>
                  </a:lnTo>
                  <a:lnTo>
                    <a:pt x="54" y="1409"/>
                  </a:lnTo>
                  <a:lnTo>
                    <a:pt x="38" y="1480"/>
                  </a:lnTo>
                  <a:lnTo>
                    <a:pt x="24" y="1553"/>
                  </a:lnTo>
                  <a:lnTo>
                    <a:pt x="14" y="1627"/>
                  </a:lnTo>
                  <a:lnTo>
                    <a:pt x="6" y="1702"/>
                  </a:lnTo>
                  <a:lnTo>
                    <a:pt x="1" y="1778"/>
                  </a:lnTo>
                  <a:lnTo>
                    <a:pt x="0" y="1854"/>
                  </a:lnTo>
                  <a:lnTo>
                    <a:pt x="1854" y="1854"/>
                  </a:lnTo>
                  <a:close/>
                </a:path>
              </a:pathLst>
            </a:custGeom>
            <a:noFill/>
            <a:ln w="38100">
              <a:solidFill>
                <a:srgbClr val="55B6B2"/>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9" name="Text Box 169"/>
            <p:cNvSpPr txBox="1">
              <a:spLocks noChangeArrowheads="1"/>
            </p:cNvSpPr>
            <p:nvPr/>
          </p:nvSpPr>
          <p:spPr bwMode="auto">
            <a:xfrm>
              <a:off x="4526" y="1411"/>
              <a:ext cx="1180"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b="1" spc="-10" dirty="0">
                  <a:solidFill>
                    <a:srgbClr val="C00000"/>
                  </a:solidFill>
                  <a:effectLst/>
                  <a:latin typeface="Trebuchet MS" panose="020B0603020202020204" pitchFamily="34" charset="0"/>
                  <a:ea typeface="Trebuchet MS" panose="020B0603020202020204" pitchFamily="34" charset="0"/>
                  <a:cs typeface="Trebuchet MS" panose="020B0603020202020204" pitchFamily="34" charset="0"/>
                </a:rPr>
                <a:t>Timing</a:t>
              </a:r>
              <a:endParaRPr lang="fr-FR" sz="2400" b="1" dirty="0">
                <a:solidFill>
                  <a:srgbClr val="C00000"/>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1" name="Text Box 170"/>
            <p:cNvSpPr txBox="1">
              <a:spLocks noChangeArrowheads="1"/>
            </p:cNvSpPr>
            <p:nvPr/>
          </p:nvSpPr>
          <p:spPr bwMode="auto">
            <a:xfrm>
              <a:off x="6269" y="1360"/>
              <a:ext cx="1302" cy="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Bef>
                  <a:spcPts val="10"/>
                </a:spcBef>
                <a:spcAft>
                  <a:spcPts val="0"/>
                </a:spcAft>
              </a:pPr>
              <a:r>
                <a:rPr lang="en-US" sz="1600" b="1" dirty="0">
                  <a:solidFill>
                    <a:srgbClr val="55B6B2"/>
                  </a:solidFill>
                  <a:effectLst/>
                  <a:latin typeface="Trebuchet MS" panose="020B0603020202020204" pitchFamily="34" charset="0"/>
                  <a:ea typeface="Trebuchet MS" panose="020B0603020202020204" pitchFamily="34" charset="0"/>
                  <a:cs typeface="Trebuchet MS" panose="020B0603020202020204" pitchFamily="34" charset="0"/>
                </a:rPr>
                <a:t>Purpos</a:t>
              </a:r>
              <a:r>
                <a:rPr lang="en-US" sz="1600" dirty="0">
                  <a:solidFill>
                    <a:srgbClr val="55B6B2"/>
                  </a:solidFill>
                  <a:effectLst/>
                  <a:latin typeface="Trebuchet MS" panose="020B0603020202020204" pitchFamily="34" charset="0"/>
                  <a:ea typeface="Trebuchet MS" panose="020B0603020202020204" pitchFamily="34" charset="0"/>
                  <a:cs typeface="Trebuchet MS" panose="020B0603020202020204" pitchFamily="34" charset="0"/>
                </a:rPr>
                <a:t>e</a:t>
              </a:r>
              <a:endParaRPr lang="fr-FR" sz="20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2" name="Text Box 171"/>
            <p:cNvSpPr txBox="1">
              <a:spLocks noChangeArrowheads="1"/>
            </p:cNvSpPr>
            <p:nvPr/>
          </p:nvSpPr>
          <p:spPr bwMode="auto">
            <a:xfrm>
              <a:off x="4060" y="2381"/>
              <a:ext cx="1929" cy="1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102000"/>
                </a:lnSpc>
                <a:spcBef>
                  <a:spcPts val="10"/>
                </a:spcBef>
                <a:spcAft>
                  <a:spcPts val="0"/>
                </a:spcAft>
              </a:pPr>
              <a:r>
                <a:rPr lang="en-US" sz="12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Scope and</a:t>
              </a:r>
              <a:r>
                <a:rPr lang="en-US" sz="12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technical</a:t>
              </a:r>
              <a:r>
                <a:rPr lang="en-US" sz="12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specificities</a:t>
              </a:r>
              <a:r>
                <a:rPr lang="en-US" sz="12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of</a:t>
              </a:r>
              <a:r>
                <a:rPr lang="en-US" sz="1200" b="1" spc="-23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3" name="Text Box 172"/>
            <p:cNvSpPr txBox="1">
              <a:spLocks noChangeArrowheads="1"/>
            </p:cNvSpPr>
            <p:nvPr/>
          </p:nvSpPr>
          <p:spPr bwMode="auto">
            <a:xfrm>
              <a:off x="6198" y="2684"/>
              <a:ext cx="1373" cy="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Bef>
                  <a:spcPts val="10"/>
                </a:spcBef>
                <a:spcAft>
                  <a:spcPts val="0"/>
                </a:spcAft>
              </a:pPr>
              <a:r>
                <a:rPr lang="en-US" sz="14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Who</a:t>
              </a:r>
              <a:r>
                <a:rPr lang="en-US" sz="1400" b="1" spc="-40"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conducts</a:t>
              </a:r>
              <a:r>
                <a:rPr lang="en-US" sz="1400" b="1" spc="-35"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it</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grpSp>
    </p:spTree>
    <p:extLst>
      <p:ext uri="{BB962C8B-B14F-4D97-AF65-F5344CB8AC3E}">
        <p14:creationId xmlns:p14="http://schemas.microsoft.com/office/powerpoint/2010/main" val="34164201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7" y="1121281"/>
            <a:ext cx="8341389" cy="2062103"/>
          </a:xfrm>
          <a:prstGeom prst="rect">
            <a:avLst/>
          </a:prstGeom>
        </p:spPr>
        <p:txBody>
          <a:bodyPr wrap="square">
            <a:spAutoFit/>
          </a:bodyPr>
          <a:lstStyle/>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algn="ctr"/>
            <a:r>
              <a:rPr lang="en-US" sz="2000" b="1" dirty="0" smtClean="0">
                <a:solidFill>
                  <a:srgbClr val="C00000"/>
                </a:solidFill>
                <a:latin typeface="Times New Roman" panose="02020603050405020304" pitchFamily="18" charset="0"/>
                <a:cs typeface="Times New Roman" panose="02020603050405020304" pitchFamily="18" charset="0"/>
              </a:rPr>
              <a:t>Evaluation </a:t>
            </a:r>
            <a:r>
              <a:rPr lang="en-US" sz="2000" b="1" dirty="0">
                <a:solidFill>
                  <a:srgbClr val="C00000"/>
                </a:solidFill>
                <a:latin typeface="Times New Roman" panose="02020603050405020304" pitchFamily="18" charset="0"/>
                <a:cs typeface="Times New Roman" panose="02020603050405020304" pitchFamily="18" charset="0"/>
              </a:rPr>
              <a:t>type according to timing</a:t>
            </a:r>
            <a:endParaRPr lang="fr-FR" sz="2000" b="1" dirty="0">
              <a:solidFill>
                <a:srgbClr val="C00000"/>
              </a:solidFill>
              <a:latin typeface="Times New Roman" panose="02020603050405020304" pitchFamily="18" charset="0"/>
              <a:cs typeface="Times New Roman" panose="02020603050405020304" pitchFamily="18" charset="0"/>
            </a:endParaRPr>
          </a:p>
          <a:p>
            <a:pPr algn="ctr"/>
            <a:endParaRPr lang="en-US" b="1" dirty="0">
              <a:solidFill>
                <a:srgbClr val="0070C0"/>
              </a:solidFill>
              <a:latin typeface="Times New Roman" panose="02020603050405020304" pitchFamily="18" charset="0"/>
              <a:cs typeface="Times New Roman" panose="02020603050405020304" pitchFamily="18" charset="0"/>
            </a:endParaRPr>
          </a:p>
          <a:p>
            <a:pPr lvl="1" algn="just"/>
            <a:endParaRPr lang="en-US"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p:txBody>
      </p:sp>
      <p:grpSp>
        <p:nvGrpSpPr>
          <p:cNvPr id="13" name="Group 12"/>
          <p:cNvGrpSpPr>
            <a:grpSpLocks/>
          </p:cNvGrpSpPr>
          <p:nvPr/>
        </p:nvGrpSpPr>
        <p:grpSpPr bwMode="auto">
          <a:xfrm>
            <a:off x="2987037" y="2603863"/>
            <a:ext cx="2746964" cy="2638970"/>
            <a:chOff x="3862" y="407"/>
            <a:chExt cx="4181" cy="4122"/>
          </a:xfrm>
        </p:grpSpPr>
        <p:sp>
          <p:nvSpPr>
            <p:cNvPr id="15" name="Freeform 14"/>
            <p:cNvSpPr>
              <a:spLocks/>
            </p:cNvSpPr>
            <p:nvPr/>
          </p:nvSpPr>
          <p:spPr bwMode="auto">
            <a:xfrm>
              <a:off x="6187" y="730"/>
              <a:ext cx="1854" cy="1854"/>
            </a:xfrm>
            <a:custGeom>
              <a:avLst/>
              <a:gdLst>
                <a:gd name="T0" fmla="+- 0 6188 6188"/>
                <a:gd name="T1" fmla="*/ T0 w 1854"/>
                <a:gd name="T2" fmla="+- 0 2584 730"/>
                <a:gd name="T3" fmla="*/ 2584 h 1854"/>
                <a:gd name="T4" fmla="+- 0 8041 6188"/>
                <a:gd name="T5" fmla="*/ T4 w 1854"/>
                <a:gd name="T6" fmla="+- 0 2584 730"/>
                <a:gd name="T7" fmla="*/ 2584 h 1854"/>
                <a:gd name="T8" fmla="+- 0 8040 6188"/>
                <a:gd name="T9" fmla="*/ T8 w 1854"/>
                <a:gd name="T10" fmla="+- 0 2508 730"/>
                <a:gd name="T11" fmla="*/ 2508 h 1854"/>
                <a:gd name="T12" fmla="+- 0 8035 6188"/>
                <a:gd name="T13" fmla="*/ T12 w 1854"/>
                <a:gd name="T14" fmla="+- 0 2432 730"/>
                <a:gd name="T15" fmla="*/ 2432 h 1854"/>
                <a:gd name="T16" fmla="+- 0 8028 6188"/>
                <a:gd name="T17" fmla="*/ T16 w 1854"/>
                <a:gd name="T18" fmla="+- 0 2357 730"/>
                <a:gd name="T19" fmla="*/ 2357 h 1854"/>
                <a:gd name="T20" fmla="+- 0 8017 6188"/>
                <a:gd name="T21" fmla="*/ T20 w 1854"/>
                <a:gd name="T22" fmla="+- 0 2283 730"/>
                <a:gd name="T23" fmla="*/ 2283 h 1854"/>
                <a:gd name="T24" fmla="+- 0 8004 6188"/>
                <a:gd name="T25" fmla="*/ T24 w 1854"/>
                <a:gd name="T26" fmla="+- 0 2210 730"/>
                <a:gd name="T27" fmla="*/ 2210 h 1854"/>
                <a:gd name="T28" fmla="+- 0 7987 6188"/>
                <a:gd name="T29" fmla="*/ T28 w 1854"/>
                <a:gd name="T30" fmla="+- 0 2138 730"/>
                <a:gd name="T31" fmla="*/ 2138 h 1854"/>
                <a:gd name="T32" fmla="+- 0 7968 6188"/>
                <a:gd name="T33" fmla="*/ T32 w 1854"/>
                <a:gd name="T34" fmla="+- 0 2068 730"/>
                <a:gd name="T35" fmla="*/ 2068 h 1854"/>
                <a:gd name="T36" fmla="+- 0 7947 6188"/>
                <a:gd name="T37" fmla="*/ T36 w 1854"/>
                <a:gd name="T38" fmla="+- 0 1998 730"/>
                <a:gd name="T39" fmla="*/ 1998 h 1854"/>
                <a:gd name="T40" fmla="+- 0 7922 6188"/>
                <a:gd name="T41" fmla="*/ T40 w 1854"/>
                <a:gd name="T42" fmla="+- 0 1930 730"/>
                <a:gd name="T43" fmla="*/ 1930 h 1854"/>
                <a:gd name="T44" fmla="+- 0 7896 6188"/>
                <a:gd name="T45" fmla="*/ T44 w 1854"/>
                <a:gd name="T46" fmla="+- 0 1862 730"/>
                <a:gd name="T47" fmla="*/ 1862 h 1854"/>
                <a:gd name="T48" fmla="+- 0 7866 6188"/>
                <a:gd name="T49" fmla="*/ T48 w 1854"/>
                <a:gd name="T50" fmla="+- 0 1797 730"/>
                <a:gd name="T51" fmla="*/ 1797 h 1854"/>
                <a:gd name="T52" fmla="+- 0 7834 6188"/>
                <a:gd name="T53" fmla="*/ T52 w 1854"/>
                <a:gd name="T54" fmla="+- 0 1732 730"/>
                <a:gd name="T55" fmla="*/ 1732 h 1854"/>
                <a:gd name="T56" fmla="+- 0 7800 6188"/>
                <a:gd name="T57" fmla="*/ T56 w 1854"/>
                <a:gd name="T58" fmla="+- 0 1669 730"/>
                <a:gd name="T59" fmla="*/ 1669 h 1854"/>
                <a:gd name="T60" fmla="+- 0 7764 6188"/>
                <a:gd name="T61" fmla="*/ T60 w 1854"/>
                <a:gd name="T62" fmla="+- 0 1607 730"/>
                <a:gd name="T63" fmla="*/ 1607 h 1854"/>
                <a:gd name="T64" fmla="+- 0 7725 6188"/>
                <a:gd name="T65" fmla="*/ T64 w 1854"/>
                <a:gd name="T66" fmla="+- 0 1548 730"/>
                <a:gd name="T67" fmla="*/ 1548 h 1854"/>
                <a:gd name="T68" fmla="+- 0 7684 6188"/>
                <a:gd name="T69" fmla="*/ T68 w 1854"/>
                <a:gd name="T70" fmla="+- 0 1489 730"/>
                <a:gd name="T71" fmla="*/ 1489 h 1854"/>
                <a:gd name="T72" fmla="+- 0 7640 6188"/>
                <a:gd name="T73" fmla="*/ T72 w 1854"/>
                <a:gd name="T74" fmla="+- 0 1433 730"/>
                <a:gd name="T75" fmla="*/ 1433 h 1854"/>
                <a:gd name="T76" fmla="+- 0 7595 6188"/>
                <a:gd name="T77" fmla="*/ T76 w 1854"/>
                <a:gd name="T78" fmla="+- 0 1378 730"/>
                <a:gd name="T79" fmla="*/ 1378 h 1854"/>
                <a:gd name="T80" fmla="+- 0 7548 6188"/>
                <a:gd name="T81" fmla="*/ T80 w 1854"/>
                <a:gd name="T82" fmla="+- 0 1324 730"/>
                <a:gd name="T83" fmla="*/ 1324 h 1854"/>
                <a:gd name="T84" fmla="+- 0 7498 6188"/>
                <a:gd name="T85" fmla="*/ T84 w 1854"/>
                <a:gd name="T86" fmla="+- 0 1273 730"/>
                <a:gd name="T87" fmla="*/ 1273 h 1854"/>
                <a:gd name="T88" fmla="+- 0 7447 6188"/>
                <a:gd name="T89" fmla="*/ T88 w 1854"/>
                <a:gd name="T90" fmla="+- 0 1224 730"/>
                <a:gd name="T91" fmla="*/ 1224 h 1854"/>
                <a:gd name="T92" fmla="+- 0 7394 6188"/>
                <a:gd name="T93" fmla="*/ T92 w 1854"/>
                <a:gd name="T94" fmla="+- 0 1176 730"/>
                <a:gd name="T95" fmla="*/ 1176 h 1854"/>
                <a:gd name="T96" fmla="+- 0 7339 6188"/>
                <a:gd name="T97" fmla="*/ T96 w 1854"/>
                <a:gd name="T98" fmla="+- 0 1131 730"/>
                <a:gd name="T99" fmla="*/ 1131 h 1854"/>
                <a:gd name="T100" fmla="+- 0 7282 6188"/>
                <a:gd name="T101" fmla="*/ T100 w 1854"/>
                <a:gd name="T102" fmla="+- 0 1088 730"/>
                <a:gd name="T103" fmla="*/ 1088 h 1854"/>
                <a:gd name="T104" fmla="+- 0 7224 6188"/>
                <a:gd name="T105" fmla="*/ T104 w 1854"/>
                <a:gd name="T106" fmla="+- 0 1047 730"/>
                <a:gd name="T107" fmla="*/ 1047 h 1854"/>
                <a:gd name="T108" fmla="+- 0 7164 6188"/>
                <a:gd name="T109" fmla="*/ T108 w 1854"/>
                <a:gd name="T110" fmla="+- 0 1008 730"/>
                <a:gd name="T111" fmla="*/ 1008 h 1854"/>
                <a:gd name="T112" fmla="+- 0 7102 6188"/>
                <a:gd name="T113" fmla="*/ T112 w 1854"/>
                <a:gd name="T114" fmla="+- 0 971 730"/>
                <a:gd name="T115" fmla="*/ 971 h 1854"/>
                <a:gd name="T116" fmla="+- 0 7039 6188"/>
                <a:gd name="T117" fmla="*/ T116 w 1854"/>
                <a:gd name="T118" fmla="+- 0 937 730"/>
                <a:gd name="T119" fmla="*/ 937 h 1854"/>
                <a:gd name="T120" fmla="+- 0 6975 6188"/>
                <a:gd name="T121" fmla="*/ T120 w 1854"/>
                <a:gd name="T122" fmla="+- 0 905 730"/>
                <a:gd name="T123" fmla="*/ 905 h 1854"/>
                <a:gd name="T124" fmla="+- 0 6909 6188"/>
                <a:gd name="T125" fmla="*/ T124 w 1854"/>
                <a:gd name="T126" fmla="+- 0 876 730"/>
                <a:gd name="T127" fmla="*/ 876 h 1854"/>
                <a:gd name="T128" fmla="+- 0 6842 6188"/>
                <a:gd name="T129" fmla="*/ T128 w 1854"/>
                <a:gd name="T130" fmla="+- 0 849 730"/>
                <a:gd name="T131" fmla="*/ 849 h 1854"/>
                <a:gd name="T132" fmla="+- 0 6773 6188"/>
                <a:gd name="T133" fmla="*/ T132 w 1854"/>
                <a:gd name="T134" fmla="+- 0 825 730"/>
                <a:gd name="T135" fmla="*/ 825 h 1854"/>
                <a:gd name="T136" fmla="+- 0 6704 6188"/>
                <a:gd name="T137" fmla="*/ T136 w 1854"/>
                <a:gd name="T138" fmla="+- 0 803 730"/>
                <a:gd name="T139" fmla="*/ 803 h 1854"/>
                <a:gd name="T140" fmla="+- 0 6633 6188"/>
                <a:gd name="T141" fmla="*/ T140 w 1854"/>
                <a:gd name="T142" fmla="+- 0 784 730"/>
                <a:gd name="T143" fmla="*/ 784 h 1854"/>
                <a:gd name="T144" fmla="+- 0 6561 6188"/>
                <a:gd name="T145" fmla="*/ T144 w 1854"/>
                <a:gd name="T146" fmla="+- 0 768 730"/>
                <a:gd name="T147" fmla="*/ 768 h 1854"/>
                <a:gd name="T148" fmla="+- 0 6488 6188"/>
                <a:gd name="T149" fmla="*/ T148 w 1854"/>
                <a:gd name="T150" fmla="+- 0 755 730"/>
                <a:gd name="T151" fmla="*/ 755 h 1854"/>
                <a:gd name="T152" fmla="+- 0 6414 6188"/>
                <a:gd name="T153" fmla="*/ T152 w 1854"/>
                <a:gd name="T154" fmla="+- 0 744 730"/>
                <a:gd name="T155" fmla="*/ 744 h 1854"/>
                <a:gd name="T156" fmla="+- 0 6340 6188"/>
                <a:gd name="T157" fmla="*/ T156 w 1854"/>
                <a:gd name="T158" fmla="+- 0 736 730"/>
                <a:gd name="T159" fmla="*/ 736 h 1854"/>
                <a:gd name="T160" fmla="+- 0 6264 6188"/>
                <a:gd name="T161" fmla="*/ T160 w 1854"/>
                <a:gd name="T162" fmla="+- 0 732 730"/>
                <a:gd name="T163" fmla="*/ 732 h 1854"/>
                <a:gd name="T164" fmla="+- 0 6188 6188"/>
                <a:gd name="T165" fmla="*/ T164 w 1854"/>
                <a:gd name="T166" fmla="+- 0 730 730"/>
                <a:gd name="T167" fmla="*/ 730 h 1854"/>
                <a:gd name="T168" fmla="+- 0 6188 6188"/>
                <a:gd name="T169" fmla="*/ T168 w 1854"/>
                <a:gd name="T170" fmla="+- 0 2584 730"/>
                <a:gd name="T171" fmla="*/ 2584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1854"/>
                  </a:moveTo>
                  <a:lnTo>
                    <a:pt x="1853" y="1854"/>
                  </a:lnTo>
                  <a:lnTo>
                    <a:pt x="1852" y="1778"/>
                  </a:lnTo>
                  <a:lnTo>
                    <a:pt x="1847" y="1702"/>
                  </a:lnTo>
                  <a:lnTo>
                    <a:pt x="1840" y="1627"/>
                  </a:lnTo>
                  <a:lnTo>
                    <a:pt x="1829" y="1553"/>
                  </a:lnTo>
                  <a:lnTo>
                    <a:pt x="1816" y="1480"/>
                  </a:lnTo>
                  <a:lnTo>
                    <a:pt x="1799" y="1408"/>
                  </a:lnTo>
                  <a:lnTo>
                    <a:pt x="1780" y="1338"/>
                  </a:lnTo>
                  <a:lnTo>
                    <a:pt x="1759" y="1268"/>
                  </a:lnTo>
                  <a:lnTo>
                    <a:pt x="1734" y="1200"/>
                  </a:lnTo>
                  <a:lnTo>
                    <a:pt x="1708" y="1132"/>
                  </a:lnTo>
                  <a:lnTo>
                    <a:pt x="1678" y="1067"/>
                  </a:lnTo>
                  <a:lnTo>
                    <a:pt x="1646" y="1002"/>
                  </a:lnTo>
                  <a:lnTo>
                    <a:pt x="1612" y="939"/>
                  </a:lnTo>
                  <a:lnTo>
                    <a:pt x="1576" y="877"/>
                  </a:lnTo>
                  <a:lnTo>
                    <a:pt x="1537" y="818"/>
                  </a:lnTo>
                  <a:lnTo>
                    <a:pt x="1496" y="759"/>
                  </a:lnTo>
                  <a:lnTo>
                    <a:pt x="1452" y="703"/>
                  </a:lnTo>
                  <a:lnTo>
                    <a:pt x="1407" y="648"/>
                  </a:lnTo>
                  <a:lnTo>
                    <a:pt x="1360" y="594"/>
                  </a:lnTo>
                  <a:lnTo>
                    <a:pt x="1310" y="543"/>
                  </a:lnTo>
                  <a:lnTo>
                    <a:pt x="1259" y="494"/>
                  </a:lnTo>
                  <a:lnTo>
                    <a:pt x="1206" y="446"/>
                  </a:lnTo>
                  <a:lnTo>
                    <a:pt x="1151" y="401"/>
                  </a:lnTo>
                  <a:lnTo>
                    <a:pt x="1094" y="358"/>
                  </a:lnTo>
                  <a:lnTo>
                    <a:pt x="1036" y="317"/>
                  </a:lnTo>
                  <a:lnTo>
                    <a:pt x="976" y="278"/>
                  </a:lnTo>
                  <a:lnTo>
                    <a:pt x="914" y="241"/>
                  </a:lnTo>
                  <a:lnTo>
                    <a:pt x="851" y="207"/>
                  </a:lnTo>
                  <a:lnTo>
                    <a:pt x="787" y="175"/>
                  </a:lnTo>
                  <a:lnTo>
                    <a:pt x="721" y="146"/>
                  </a:lnTo>
                  <a:lnTo>
                    <a:pt x="654" y="119"/>
                  </a:lnTo>
                  <a:lnTo>
                    <a:pt x="585" y="95"/>
                  </a:lnTo>
                  <a:lnTo>
                    <a:pt x="516" y="73"/>
                  </a:lnTo>
                  <a:lnTo>
                    <a:pt x="445" y="54"/>
                  </a:lnTo>
                  <a:lnTo>
                    <a:pt x="373" y="38"/>
                  </a:lnTo>
                  <a:lnTo>
                    <a:pt x="300" y="25"/>
                  </a:lnTo>
                  <a:lnTo>
                    <a:pt x="226" y="14"/>
                  </a:lnTo>
                  <a:lnTo>
                    <a:pt x="152" y="6"/>
                  </a:lnTo>
                  <a:lnTo>
                    <a:pt x="76" y="2"/>
                  </a:lnTo>
                  <a:lnTo>
                    <a:pt x="0" y="0"/>
                  </a:lnTo>
                  <a:lnTo>
                    <a:pt x="0" y="1854"/>
                  </a:lnTo>
                  <a:close/>
                </a:path>
              </a:pathLst>
            </a:custGeom>
            <a:noFill/>
            <a:ln w="38100">
              <a:solidFill>
                <a:srgbClr val="368DDD"/>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6" name="Freeform 15"/>
            <p:cNvSpPr>
              <a:spLocks/>
            </p:cNvSpPr>
            <p:nvPr/>
          </p:nvSpPr>
          <p:spPr bwMode="auto">
            <a:xfrm>
              <a:off x="4261" y="2675"/>
              <a:ext cx="1854" cy="1854"/>
            </a:xfrm>
            <a:custGeom>
              <a:avLst/>
              <a:gdLst>
                <a:gd name="T0" fmla="+- 0 6115 4261"/>
                <a:gd name="T1" fmla="*/ T0 w 1854"/>
                <a:gd name="T2" fmla="+- 0 2675 2675"/>
                <a:gd name="T3" fmla="*/ 2675 h 1854"/>
                <a:gd name="T4" fmla="+- 0 4261 4261"/>
                <a:gd name="T5" fmla="*/ T4 w 1854"/>
                <a:gd name="T6" fmla="+- 0 2675 2675"/>
                <a:gd name="T7" fmla="*/ 2675 h 1854"/>
                <a:gd name="T8" fmla="+- 0 4263 4261"/>
                <a:gd name="T9" fmla="*/ T8 w 1854"/>
                <a:gd name="T10" fmla="+- 0 2752 2675"/>
                <a:gd name="T11" fmla="*/ 2752 h 1854"/>
                <a:gd name="T12" fmla="+- 0 4267 4261"/>
                <a:gd name="T13" fmla="*/ T12 w 1854"/>
                <a:gd name="T14" fmla="+- 0 2827 2675"/>
                <a:gd name="T15" fmla="*/ 2827 h 1854"/>
                <a:gd name="T16" fmla="+- 0 4275 4261"/>
                <a:gd name="T17" fmla="*/ T16 w 1854"/>
                <a:gd name="T18" fmla="+- 0 2902 2675"/>
                <a:gd name="T19" fmla="*/ 2902 h 1854"/>
                <a:gd name="T20" fmla="+- 0 4285 4261"/>
                <a:gd name="T21" fmla="*/ T20 w 1854"/>
                <a:gd name="T22" fmla="+- 0 2976 2675"/>
                <a:gd name="T23" fmla="*/ 2976 h 1854"/>
                <a:gd name="T24" fmla="+- 0 4299 4261"/>
                <a:gd name="T25" fmla="*/ T24 w 1854"/>
                <a:gd name="T26" fmla="+- 0 3049 2675"/>
                <a:gd name="T27" fmla="*/ 3049 h 1854"/>
                <a:gd name="T28" fmla="+- 0 4315 4261"/>
                <a:gd name="T29" fmla="*/ T28 w 1854"/>
                <a:gd name="T30" fmla="+- 0 3121 2675"/>
                <a:gd name="T31" fmla="*/ 3121 h 1854"/>
                <a:gd name="T32" fmla="+- 0 4334 4261"/>
                <a:gd name="T33" fmla="*/ T32 w 1854"/>
                <a:gd name="T34" fmla="+- 0 3191 2675"/>
                <a:gd name="T35" fmla="*/ 3191 h 1854"/>
                <a:gd name="T36" fmla="+- 0 4356 4261"/>
                <a:gd name="T37" fmla="*/ T36 w 1854"/>
                <a:gd name="T38" fmla="+- 0 3261 2675"/>
                <a:gd name="T39" fmla="*/ 3261 h 1854"/>
                <a:gd name="T40" fmla="+- 0 4380 4261"/>
                <a:gd name="T41" fmla="*/ T40 w 1854"/>
                <a:gd name="T42" fmla="+- 0 3330 2675"/>
                <a:gd name="T43" fmla="*/ 3330 h 1854"/>
                <a:gd name="T44" fmla="+- 0 4407 4261"/>
                <a:gd name="T45" fmla="*/ T44 w 1854"/>
                <a:gd name="T46" fmla="+- 0 3397 2675"/>
                <a:gd name="T47" fmla="*/ 3397 h 1854"/>
                <a:gd name="T48" fmla="+- 0 4436 4261"/>
                <a:gd name="T49" fmla="*/ T48 w 1854"/>
                <a:gd name="T50" fmla="+- 0 3463 2675"/>
                <a:gd name="T51" fmla="*/ 3463 h 1854"/>
                <a:gd name="T52" fmla="+- 0 4468 4261"/>
                <a:gd name="T53" fmla="*/ T52 w 1854"/>
                <a:gd name="T54" fmla="+- 0 3527 2675"/>
                <a:gd name="T55" fmla="*/ 3527 h 1854"/>
                <a:gd name="T56" fmla="+- 0 4502 4261"/>
                <a:gd name="T57" fmla="*/ T56 w 1854"/>
                <a:gd name="T58" fmla="+- 0 3590 2675"/>
                <a:gd name="T59" fmla="*/ 3590 h 1854"/>
                <a:gd name="T60" fmla="+- 0 4539 4261"/>
                <a:gd name="T61" fmla="*/ T60 w 1854"/>
                <a:gd name="T62" fmla="+- 0 3652 2675"/>
                <a:gd name="T63" fmla="*/ 3652 h 1854"/>
                <a:gd name="T64" fmla="+- 0 4578 4261"/>
                <a:gd name="T65" fmla="*/ T64 w 1854"/>
                <a:gd name="T66" fmla="+- 0 3712 2675"/>
                <a:gd name="T67" fmla="*/ 3712 h 1854"/>
                <a:gd name="T68" fmla="+- 0 4619 4261"/>
                <a:gd name="T69" fmla="*/ T68 w 1854"/>
                <a:gd name="T70" fmla="+- 0 3770 2675"/>
                <a:gd name="T71" fmla="*/ 3770 h 1854"/>
                <a:gd name="T72" fmla="+- 0 4662 4261"/>
                <a:gd name="T73" fmla="*/ T72 w 1854"/>
                <a:gd name="T74" fmla="+- 0 3827 2675"/>
                <a:gd name="T75" fmla="*/ 3827 h 1854"/>
                <a:gd name="T76" fmla="+- 0 4707 4261"/>
                <a:gd name="T77" fmla="*/ T76 w 1854"/>
                <a:gd name="T78" fmla="+- 0 3882 2675"/>
                <a:gd name="T79" fmla="*/ 3882 h 1854"/>
                <a:gd name="T80" fmla="+- 0 4755 4261"/>
                <a:gd name="T81" fmla="*/ T80 w 1854"/>
                <a:gd name="T82" fmla="+- 0 3935 2675"/>
                <a:gd name="T83" fmla="*/ 3935 h 1854"/>
                <a:gd name="T84" fmla="+- 0 4804 4261"/>
                <a:gd name="T85" fmla="*/ T84 w 1854"/>
                <a:gd name="T86" fmla="+- 0 3986 2675"/>
                <a:gd name="T87" fmla="*/ 3986 h 1854"/>
                <a:gd name="T88" fmla="+- 0 4855 4261"/>
                <a:gd name="T89" fmla="*/ T88 w 1854"/>
                <a:gd name="T90" fmla="+- 0 4035 2675"/>
                <a:gd name="T91" fmla="*/ 4035 h 1854"/>
                <a:gd name="T92" fmla="+- 0 4908 4261"/>
                <a:gd name="T93" fmla="*/ T92 w 1854"/>
                <a:gd name="T94" fmla="+- 0 4083 2675"/>
                <a:gd name="T95" fmla="*/ 4083 h 1854"/>
                <a:gd name="T96" fmla="+- 0 4963 4261"/>
                <a:gd name="T97" fmla="*/ T96 w 1854"/>
                <a:gd name="T98" fmla="+- 0 4128 2675"/>
                <a:gd name="T99" fmla="*/ 4128 h 1854"/>
                <a:gd name="T100" fmla="+- 0 5020 4261"/>
                <a:gd name="T101" fmla="*/ T100 w 1854"/>
                <a:gd name="T102" fmla="+- 0 4171 2675"/>
                <a:gd name="T103" fmla="*/ 4171 h 1854"/>
                <a:gd name="T104" fmla="+- 0 5078 4261"/>
                <a:gd name="T105" fmla="*/ T104 w 1854"/>
                <a:gd name="T106" fmla="+- 0 4212 2675"/>
                <a:gd name="T107" fmla="*/ 4212 h 1854"/>
                <a:gd name="T108" fmla="+- 0 5138 4261"/>
                <a:gd name="T109" fmla="*/ T108 w 1854"/>
                <a:gd name="T110" fmla="+- 0 4251 2675"/>
                <a:gd name="T111" fmla="*/ 4251 h 1854"/>
                <a:gd name="T112" fmla="+- 0 5200 4261"/>
                <a:gd name="T113" fmla="*/ T112 w 1854"/>
                <a:gd name="T114" fmla="+- 0 4288 2675"/>
                <a:gd name="T115" fmla="*/ 4288 h 1854"/>
                <a:gd name="T116" fmla="+- 0 5263 4261"/>
                <a:gd name="T117" fmla="*/ T116 w 1854"/>
                <a:gd name="T118" fmla="+- 0 4322 2675"/>
                <a:gd name="T119" fmla="*/ 4322 h 1854"/>
                <a:gd name="T120" fmla="+- 0 5327 4261"/>
                <a:gd name="T121" fmla="*/ T120 w 1854"/>
                <a:gd name="T122" fmla="+- 0 4354 2675"/>
                <a:gd name="T123" fmla="*/ 4354 h 1854"/>
                <a:gd name="T124" fmla="+- 0 5393 4261"/>
                <a:gd name="T125" fmla="*/ T124 w 1854"/>
                <a:gd name="T126" fmla="+- 0 4383 2675"/>
                <a:gd name="T127" fmla="*/ 4383 h 1854"/>
                <a:gd name="T128" fmla="+- 0 5460 4261"/>
                <a:gd name="T129" fmla="*/ T128 w 1854"/>
                <a:gd name="T130" fmla="+- 0 4410 2675"/>
                <a:gd name="T131" fmla="*/ 4410 h 1854"/>
                <a:gd name="T132" fmla="+- 0 5529 4261"/>
                <a:gd name="T133" fmla="*/ T132 w 1854"/>
                <a:gd name="T134" fmla="+- 0 4434 2675"/>
                <a:gd name="T135" fmla="*/ 4434 h 1854"/>
                <a:gd name="T136" fmla="+- 0 5598 4261"/>
                <a:gd name="T137" fmla="*/ T136 w 1854"/>
                <a:gd name="T138" fmla="+- 0 4456 2675"/>
                <a:gd name="T139" fmla="*/ 4456 h 1854"/>
                <a:gd name="T140" fmla="+- 0 5669 4261"/>
                <a:gd name="T141" fmla="*/ T140 w 1854"/>
                <a:gd name="T142" fmla="+- 0 4475 2675"/>
                <a:gd name="T143" fmla="*/ 4475 h 1854"/>
                <a:gd name="T144" fmla="+- 0 5741 4261"/>
                <a:gd name="T145" fmla="*/ T144 w 1854"/>
                <a:gd name="T146" fmla="+- 0 4491 2675"/>
                <a:gd name="T147" fmla="*/ 4491 h 1854"/>
                <a:gd name="T148" fmla="+- 0 5814 4261"/>
                <a:gd name="T149" fmla="*/ T148 w 1854"/>
                <a:gd name="T150" fmla="+- 0 4505 2675"/>
                <a:gd name="T151" fmla="*/ 4505 h 1854"/>
                <a:gd name="T152" fmla="+- 0 5888 4261"/>
                <a:gd name="T153" fmla="*/ T152 w 1854"/>
                <a:gd name="T154" fmla="+- 0 4515 2675"/>
                <a:gd name="T155" fmla="*/ 4515 h 1854"/>
                <a:gd name="T156" fmla="+- 0 5963 4261"/>
                <a:gd name="T157" fmla="*/ T156 w 1854"/>
                <a:gd name="T158" fmla="+- 0 4523 2675"/>
                <a:gd name="T159" fmla="*/ 4523 h 1854"/>
                <a:gd name="T160" fmla="+- 0 6038 4261"/>
                <a:gd name="T161" fmla="*/ T160 w 1854"/>
                <a:gd name="T162" fmla="+- 0 4527 2675"/>
                <a:gd name="T163" fmla="*/ 4527 h 1854"/>
                <a:gd name="T164" fmla="+- 0 6115 4261"/>
                <a:gd name="T165" fmla="*/ T164 w 1854"/>
                <a:gd name="T166" fmla="+- 0 4529 2675"/>
                <a:gd name="T167" fmla="*/ 4529 h 1854"/>
                <a:gd name="T168" fmla="+- 0 6115 4261"/>
                <a:gd name="T169" fmla="*/ T168 w 1854"/>
                <a:gd name="T170" fmla="+- 0 2675 2675"/>
                <a:gd name="T171" fmla="*/ 2675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4" y="0"/>
                  </a:moveTo>
                  <a:lnTo>
                    <a:pt x="0" y="0"/>
                  </a:lnTo>
                  <a:lnTo>
                    <a:pt x="2" y="77"/>
                  </a:lnTo>
                  <a:lnTo>
                    <a:pt x="6" y="152"/>
                  </a:lnTo>
                  <a:lnTo>
                    <a:pt x="14" y="227"/>
                  </a:lnTo>
                  <a:lnTo>
                    <a:pt x="24" y="301"/>
                  </a:lnTo>
                  <a:lnTo>
                    <a:pt x="38" y="374"/>
                  </a:lnTo>
                  <a:lnTo>
                    <a:pt x="54" y="446"/>
                  </a:lnTo>
                  <a:lnTo>
                    <a:pt x="73" y="516"/>
                  </a:lnTo>
                  <a:lnTo>
                    <a:pt x="95" y="586"/>
                  </a:lnTo>
                  <a:lnTo>
                    <a:pt x="119" y="655"/>
                  </a:lnTo>
                  <a:lnTo>
                    <a:pt x="146" y="722"/>
                  </a:lnTo>
                  <a:lnTo>
                    <a:pt x="175" y="788"/>
                  </a:lnTo>
                  <a:lnTo>
                    <a:pt x="207" y="852"/>
                  </a:lnTo>
                  <a:lnTo>
                    <a:pt x="241" y="915"/>
                  </a:lnTo>
                  <a:lnTo>
                    <a:pt x="278" y="977"/>
                  </a:lnTo>
                  <a:lnTo>
                    <a:pt x="317" y="1037"/>
                  </a:lnTo>
                  <a:lnTo>
                    <a:pt x="358" y="1095"/>
                  </a:lnTo>
                  <a:lnTo>
                    <a:pt x="401" y="1152"/>
                  </a:lnTo>
                  <a:lnTo>
                    <a:pt x="446" y="1207"/>
                  </a:lnTo>
                  <a:lnTo>
                    <a:pt x="494" y="1260"/>
                  </a:lnTo>
                  <a:lnTo>
                    <a:pt x="543" y="1311"/>
                  </a:lnTo>
                  <a:lnTo>
                    <a:pt x="594" y="1360"/>
                  </a:lnTo>
                  <a:lnTo>
                    <a:pt x="647" y="1408"/>
                  </a:lnTo>
                  <a:lnTo>
                    <a:pt x="702" y="1453"/>
                  </a:lnTo>
                  <a:lnTo>
                    <a:pt x="759" y="1496"/>
                  </a:lnTo>
                  <a:lnTo>
                    <a:pt x="817" y="1537"/>
                  </a:lnTo>
                  <a:lnTo>
                    <a:pt x="877" y="1576"/>
                  </a:lnTo>
                  <a:lnTo>
                    <a:pt x="939" y="1613"/>
                  </a:lnTo>
                  <a:lnTo>
                    <a:pt x="1002" y="1647"/>
                  </a:lnTo>
                  <a:lnTo>
                    <a:pt x="1066" y="1679"/>
                  </a:lnTo>
                  <a:lnTo>
                    <a:pt x="1132" y="1708"/>
                  </a:lnTo>
                  <a:lnTo>
                    <a:pt x="1199" y="1735"/>
                  </a:lnTo>
                  <a:lnTo>
                    <a:pt x="1268" y="1759"/>
                  </a:lnTo>
                  <a:lnTo>
                    <a:pt x="1337" y="1781"/>
                  </a:lnTo>
                  <a:lnTo>
                    <a:pt x="1408" y="1800"/>
                  </a:lnTo>
                  <a:lnTo>
                    <a:pt x="1480" y="1816"/>
                  </a:lnTo>
                  <a:lnTo>
                    <a:pt x="1553" y="1830"/>
                  </a:lnTo>
                  <a:lnTo>
                    <a:pt x="1627" y="1840"/>
                  </a:lnTo>
                  <a:lnTo>
                    <a:pt x="1702" y="1848"/>
                  </a:lnTo>
                  <a:lnTo>
                    <a:pt x="1777" y="1852"/>
                  </a:lnTo>
                  <a:lnTo>
                    <a:pt x="1854" y="1854"/>
                  </a:lnTo>
                  <a:lnTo>
                    <a:pt x="1854" y="0"/>
                  </a:lnTo>
                  <a:close/>
                </a:path>
              </a:pathLst>
            </a:custGeom>
            <a:noFill/>
            <a:ln w="38100">
              <a:solidFill>
                <a:srgbClr val="FF681E"/>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6189" y="2667"/>
              <a:ext cx="1854" cy="1854"/>
            </a:xfrm>
            <a:custGeom>
              <a:avLst/>
              <a:gdLst>
                <a:gd name="T0" fmla="+- 0 6189 6189"/>
                <a:gd name="T1" fmla="*/ T0 w 1854"/>
                <a:gd name="T2" fmla="+- 0 2667 2667"/>
                <a:gd name="T3" fmla="*/ 2667 h 1854"/>
                <a:gd name="T4" fmla="+- 0 6189 6189"/>
                <a:gd name="T5" fmla="*/ T4 w 1854"/>
                <a:gd name="T6" fmla="+- 0 4521 2667"/>
                <a:gd name="T7" fmla="*/ 4521 h 1854"/>
                <a:gd name="T8" fmla="+- 0 6266 6189"/>
                <a:gd name="T9" fmla="*/ T8 w 1854"/>
                <a:gd name="T10" fmla="+- 0 4519 2667"/>
                <a:gd name="T11" fmla="*/ 4519 h 1854"/>
                <a:gd name="T12" fmla="+- 0 6341 6189"/>
                <a:gd name="T13" fmla="*/ T12 w 1854"/>
                <a:gd name="T14" fmla="+- 0 4515 2667"/>
                <a:gd name="T15" fmla="*/ 4515 h 1854"/>
                <a:gd name="T16" fmla="+- 0 6416 6189"/>
                <a:gd name="T17" fmla="*/ T16 w 1854"/>
                <a:gd name="T18" fmla="+- 0 4507 2667"/>
                <a:gd name="T19" fmla="*/ 4507 h 1854"/>
                <a:gd name="T20" fmla="+- 0 6490 6189"/>
                <a:gd name="T21" fmla="*/ T20 w 1854"/>
                <a:gd name="T22" fmla="+- 0 4496 2667"/>
                <a:gd name="T23" fmla="*/ 4496 h 1854"/>
                <a:gd name="T24" fmla="+- 0 6563 6189"/>
                <a:gd name="T25" fmla="*/ T24 w 1854"/>
                <a:gd name="T26" fmla="+- 0 4483 2667"/>
                <a:gd name="T27" fmla="*/ 4483 h 1854"/>
                <a:gd name="T28" fmla="+- 0 6635 6189"/>
                <a:gd name="T29" fmla="*/ T28 w 1854"/>
                <a:gd name="T30" fmla="+- 0 4467 2667"/>
                <a:gd name="T31" fmla="*/ 4467 h 1854"/>
                <a:gd name="T32" fmla="+- 0 6706 6189"/>
                <a:gd name="T33" fmla="*/ T32 w 1854"/>
                <a:gd name="T34" fmla="+- 0 4448 2667"/>
                <a:gd name="T35" fmla="*/ 4448 h 1854"/>
                <a:gd name="T36" fmla="+- 0 6775 6189"/>
                <a:gd name="T37" fmla="*/ T36 w 1854"/>
                <a:gd name="T38" fmla="+- 0 4426 2667"/>
                <a:gd name="T39" fmla="*/ 4426 h 1854"/>
                <a:gd name="T40" fmla="+- 0 6844 6189"/>
                <a:gd name="T41" fmla="*/ T40 w 1854"/>
                <a:gd name="T42" fmla="+- 0 4402 2667"/>
                <a:gd name="T43" fmla="*/ 4402 h 1854"/>
                <a:gd name="T44" fmla="+- 0 6911 6189"/>
                <a:gd name="T45" fmla="*/ T44 w 1854"/>
                <a:gd name="T46" fmla="+- 0 4375 2667"/>
                <a:gd name="T47" fmla="*/ 4375 h 1854"/>
                <a:gd name="T48" fmla="+- 0 6977 6189"/>
                <a:gd name="T49" fmla="*/ T48 w 1854"/>
                <a:gd name="T50" fmla="+- 0 4346 2667"/>
                <a:gd name="T51" fmla="*/ 4346 h 1854"/>
                <a:gd name="T52" fmla="+- 0 7041 6189"/>
                <a:gd name="T53" fmla="*/ T52 w 1854"/>
                <a:gd name="T54" fmla="+- 0 4314 2667"/>
                <a:gd name="T55" fmla="*/ 4314 h 1854"/>
                <a:gd name="T56" fmla="+- 0 7104 6189"/>
                <a:gd name="T57" fmla="*/ T56 w 1854"/>
                <a:gd name="T58" fmla="+- 0 4280 2667"/>
                <a:gd name="T59" fmla="*/ 4280 h 1854"/>
                <a:gd name="T60" fmla="+- 0 7166 6189"/>
                <a:gd name="T61" fmla="*/ T60 w 1854"/>
                <a:gd name="T62" fmla="+- 0 4243 2667"/>
                <a:gd name="T63" fmla="*/ 4243 h 1854"/>
                <a:gd name="T64" fmla="+- 0 7226 6189"/>
                <a:gd name="T65" fmla="*/ T64 w 1854"/>
                <a:gd name="T66" fmla="+- 0 4204 2667"/>
                <a:gd name="T67" fmla="*/ 4204 h 1854"/>
                <a:gd name="T68" fmla="+- 0 7284 6189"/>
                <a:gd name="T69" fmla="*/ T68 w 1854"/>
                <a:gd name="T70" fmla="+- 0 4163 2667"/>
                <a:gd name="T71" fmla="*/ 4163 h 1854"/>
                <a:gd name="T72" fmla="+- 0 7341 6189"/>
                <a:gd name="T73" fmla="*/ T72 w 1854"/>
                <a:gd name="T74" fmla="+- 0 4120 2667"/>
                <a:gd name="T75" fmla="*/ 4120 h 1854"/>
                <a:gd name="T76" fmla="+- 0 7396 6189"/>
                <a:gd name="T77" fmla="*/ T76 w 1854"/>
                <a:gd name="T78" fmla="+- 0 4075 2667"/>
                <a:gd name="T79" fmla="*/ 4075 h 1854"/>
                <a:gd name="T80" fmla="+- 0 7449 6189"/>
                <a:gd name="T81" fmla="*/ T80 w 1854"/>
                <a:gd name="T82" fmla="+- 0 4027 2667"/>
                <a:gd name="T83" fmla="*/ 4027 h 1854"/>
                <a:gd name="T84" fmla="+- 0 7500 6189"/>
                <a:gd name="T85" fmla="*/ T84 w 1854"/>
                <a:gd name="T86" fmla="+- 0 3978 2667"/>
                <a:gd name="T87" fmla="*/ 3978 h 1854"/>
                <a:gd name="T88" fmla="+- 0 7549 6189"/>
                <a:gd name="T89" fmla="*/ T88 w 1854"/>
                <a:gd name="T90" fmla="+- 0 3927 2667"/>
                <a:gd name="T91" fmla="*/ 3927 h 1854"/>
                <a:gd name="T92" fmla="+- 0 7597 6189"/>
                <a:gd name="T93" fmla="*/ T92 w 1854"/>
                <a:gd name="T94" fmla="+- 0 3873 2667"/>
                <a:gd name="T95" fmla="*/ 3873 h 1854"/>
                <a:gd name="T96" fmla="+- 0 7642 6189"/>
                <a:gd name="T97" fmla="*/ T96 w 1854"/>
                <a:gd name="T98" fmla="+- 0 3818 2667"/>
                <a:gd name="T99" fmla="*/ 3818 h 1854"/>
                <a:gd name="T100" fmla="+- 0 7685 6189"/>
                <a:gd name="T101" fmla="*/ T100 w 1854"/>
                <a:gd name="T102" fmla="+- 0 3762 2667"/>
                <a:gd name="T103" fmla="*/ 3762 h 1854"/>
                <a:gd name="T104" fmla="+- 0 7726 6189"/>
                <a:gd name="T105" fmla="*/ T104 w 1854"/>
                <a:gd name="T106" fmla="+- 0 3703 2667"/>
                <a:gd name="T107" fmla="*/ 3703 h 1854"/>
                <a:gd name="T108" fmla="+- 0 7765 6189"/>
                <a:gd name="T109" fmla="*/ T108 w 1854"/>
                <a:gd name="T110" fmla="+- 0 3643 2667"/>
                <a:gd name="T111" fmla="*/ 3643 h 1854"/>
                <a:gd name="T112" fmla="+- 0 7802 6189"/>
                <a:gd name="T113" fmla="*/ T112 w 1854"/>
                <a:gd name="T114" fmla="+- 0 3582 2667"/>
                <a:gd name="T115" fmla="*/ 3582 h 1854"/>
                <a:gd name="T116" fmla="+- 0 7836 6189"/>
                <a:gd name="T117" fmla="*/ T116 w 1854"/>
                <a:gd name="T118" fmla="+- 0 3519 2667"/>
                <a:gd name="T119" fmla="*/ 3519 h 1854"/>
                <a:gd name="T120" fmla="+- 0 7868 6189"/>
                <a:gd name="T121" fmla="*/ T120 w 1854"/>
                <a:gd name="T122" fmla="+- 0 3454 2667"/>
                <a:gd name="T123" fmla="*/ 3454 h 1854"/>
                <a:gd name="T124" fmla="+- 0 7897 6189"/>
                <a:gd name="T125" fmla="*/ T124 w 1854"/>
                <a:gd name="T126" fmla="+- 0 3389 2667"/>
                <a:gd name="T127" fmla="*/ 3389 h 1854"/>
                <a:gd name="T128" fmla="+- 0 7924 6189"/>
                <a:gd name="T129" fmla="*/ T128 w 1854"/>
                <a:gd name="T130" fmla="+- 0 3321 2667"/>
                <a:gd name="T131" fmla="*/ 3321 h 1854"/>
                <a:gd name="T132" fmla="+- 0 7949 6189"/>
                <a:gd name="T133" fmla="*/ T132 w 1854"/>
                <a:gd name="T134" fmla="+- 0 3253 2667"/>
                <a:gd name="T135" fmla="*/ 3253 h 1854"/>
                <a:gd name="T136" fmla="+- 0 7970 6189"/>
                <a:gd name="T137" fmla="*/ T136 w 1854"/>
                <a:gd name="T138" fmla="+- 0 3183 2667"/>
                <a:gd name="T139" fmla="*/ 3183 h 1854"/>
                <a:gd name="T140" fmla="+- 0 7989 6189"/>
                <a:gd name="T141" fmla="*/ T140 w 1854"/>
                <a:gd name="T142" fmla="+- 0 3113 2667"/>
                <a:gd name="T143" fmla="*/ 3113 h 1854"/>
                <a:gd name="T144" fmla="+- 0 8005 6189"/>
                <a:gd name="T145" fmla="*/ T144 w 1854"/>
                <a:gd name="T146" fmla="+- 0 3041 2667"/>
                <a:gd name="T147" fmla="*/ 3041 h 1854"/>
                <a:gd name="T148" fmla="+- 0 8019 6189"/>
                <a:gd name="T149" fmla="*/ T148 w 1854"/>
                <a:gd name="T150" fmla="+- 0 2968 2667"/>
                <a:gd name="T151" fmla="*/ 2968 h 1854"/>
                <a:gd name="T152" fmla="+- 0 8029 6189"/>
                <a:gd name="T153" fmla="*/ T152 w 1854"/>
                <a:gd name="T154" fmla="+- 0 2894 2667"/>
                <a:gd name="T155" fmla="*/ 2894 h 1854"/>
                <a:gd name="T156" fmla="+- 0 8037 6189"/>
                <a:gd name="T157" fmla="*/ T156 w 1854"/>
                <a:gd name="T158" fmla="+- 0 2819 2667"/>
                <a:gd name="T159" fmla="*/ 2819 h 1854"/>
                <a:gd name="T160" fmla="+- 0 8042 6189"/>
                <a:gd name="T161" fmla="*/ T160 w 1854"/>
                <a:gd name="T162" fmla="+- 0 2744 2667"/>
                <a:gd name="T163" fmla="*/ 2744 h 1854"/>
                <a:gd name="T164" fmla="+- 0 8043 6189"/>
                <a:gd name="T165" fmla="*/ T164 w 1854"/>
                <a:gd name="T166" fmla="+- 0 2667 2667"/>
                <a:gd name="T167" fmla="*/ 2667 h 1854"/>
                <a:gd name="T168" fmla="+- 0 6189 6189"/>
                <a:gd name="T169" fmla="*/ T168 w 1854"/>
                <a:gd name="T170" fmla="+- 0 2667 2667"/>
                <a:gd name="T171" fmla="*/ 2667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0"/>
                  </a:moveTo>
                  <a:lnTo>
                    <a:pt x="0" y="1854"/>
                  </a:lnTo>
                  <a:lnTo>
                    <a:pt x="77" y="1852"/>
                  </a:lnTo>
                  <a:lnTo>
                    <a:pt x="152" y="1848"/>
                  </a:lnTo>
                  <a:lnTo>
                    <a:pt x="227" y="1840"/>
                  </a:lnTo>
                  <a:lnTo>
                    <a:pt x="301" y="1829"/>
                  </a:lnTo>
                  <a:lnTo>
                    <a:pt x="374" y="1816"/>
                  </a:lnTo>
                  <a:lnTo>
                    <a:pt x="446" y="1800"/>
                  </a:lnTo>
                  <a:lnTo>
                    <a:pt x="517" y="1781"/>
                  </a:lnTo>
                  <a:lnTo>
                    <a:pt x="586" y="1759"/>
                  </a:lnTo>
                  <a:lnTo>
                    <a:pt x="655" y="1735"/>
                  </a:lnTo>
                  <a:lnTo>
                    <a:pt x="722" y="1708"/>
                  </a:lnTo>
                  <a:lnTo>
                    <a:pt x="788" y="1679"/>
                  </a:lnTo>
                  <a:lnTo>
                    <a:pt x="852" y="1647"/>
                  </a:lnTo>
                  <a:lnTo>
                    <a:pt x="915" y="1613"/>
                  </a:lnTo>
                  <a:lnTo>
                    <a:pt x="977" y="1576"/>
                  </a:lnTo>
                  <a:lnTo>
                    <a:pt x="1037" y="1537"/>
                  </a:lnTo>
                  <a:lnTo>
                    <a:pt x="1095" y="1496"/>
                  </a:lnTo>
                  <a:lnTo>
                    <a:pt x="1152" y="1453"/>
                  </a:lnTo>
                  <a:lnTo>
                    <a:pt x="1207" y="1408"/>
                  </a:lnTo>
                  <a:lnTo>
                    <a:pt x="1260" y="1360"/>
                  </a:lnTo>
                  <a:lnTo>
                    <a:pt x="1311" y="1311"/>
                  </a:lnTo>
                  <a:lnTo>
                    <a:pt x="1360" y="1260"/>
                  </a:lnTo>
                  <a:lnTo>
                    <a:pt x="1408" y="1206"/>
                  </a:lnTo>
                  <a:lnTo>
                    <a:pt x="1453" y="1151"/>
                  </a:lnTo>
                  <a:lnTo>
                    <a:pt x="1496" y="1095"/>
                  </a:lnTo>
                  <a:lnTo>
                    <a:pt x="1537" y="1036"/>
                  </a:lnTo>
                  <a:lnTo>
                    <a:pt x="1576" y="976"/>
                  </a:lnTo>
                  <a:lnTo>
                    <a:pt x="1613" y="915"/>
                  </a:lnTo>
                  <a:lnTo>
                    <a:pt x="1647" y="852"/>
                  </a:lnTo>
                  <a:lnTo>
                    <a:pt x="1679" y="787"/>
                  </a:lnTo>
                  <a:lnTo>
                    <a:pt x="1708" y="722"/>
                  </a:lnTo>
                  <a:lnTo>
                    <a:pt x="1735" y="654"/>
                  </a:lnTo>
                  <a:lnTo>
                    <a:pt x="1760" y="586"/>
                  </a:lnTo>
                  <a:lnTo>
                    <a:pt x="1781" y="516"/>
                  </a:lnTo>
                  <a:lnTo>
                    <a:pt x="1800" y="446"/>
                  </a:lnTo>
                  <a:lnTo>
                    <a:pt x="1816" y="374"/>
                  </a:lnTo>
                  <a:lnTo>
                    <a:pt x="1830" y="301"/>
                  </a:lnTo>
                  <a:lnTo>
                    <a:pt x="1840" y="227"/>
                  </a:lnTo>
                  <a:lnTo>
                    <a:pt x="1848" y="152"/>
                  </a:lnTo>
                  <a:lnTo>
                    <a:pt x="1853" y="77"/>
                  </a:lnTo>
                  <a:lnTo>
                    <a:pt x="1854" y="0"/>
                  </a:lnTo>
                  <a:lnTo>
                    <a:pt x="0" y="0"/>
                  </a:lnTo>
                  <a:close/>
                </a:path>
              </a:pathLst>
            </a:custGeom>
            <a:noFill/>
            <a:ln w="38100">
              <a:solidFill>
                <a:srgbClr val="F4B228"/>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3862" y="407"/>
              <a:ext cx="1854" cy="1854"/>
            </a:xfrm>
            <a:custGeom>
              <a:avLst/>
              <a:gdLst>
                <a:gd name="T0" fmla="+- 0 5716 3862"/>
                <a:gd name="T1" fmla="*/ T0 w 1854"/>
                <a:gd name="T2" fmla="+- 0 2261 407"/>
                <a:gd name="T3" fmla="*/ 2261 h 1854"/>
                <a:gd name="T4" fmla="+- 0 5716 3862"/>
                <a:gd name="T5" fmla="*/ T4 w 1854"/>
                <a:gd name="T6" fmla="+- 0 407 407"/>
                <a:gd name="T7" fmla="*/ 407 h 1854"/>
                <a:gd name="T8" fmla="+- 0 5640 3862"/>
                <a:gd name="T9" fmla="*/ T8 w 1854"/>
                <a:gd name="T10" fmla="+- 0 409 407"/>
                <a:gd name="T11" fmla="*/ 409 h 1854"/>
                <a:gd name="T12" fmla="+- 0 5564 3862"/>
                <a:gd name="T13" fmla="*/ T12 w 1854"/>
                <a:gd name="T14" fmla="+- 0 413 407"/>
                <a:gd name="T15" fmla="*/ 413 h 1854"/>
                <a:gd name="T16" fmla="+- 0 5489 3862"/>
                <a:gd name="T17" fmla="*/ T16 w 1854"/>
                <a:gd name="T18" fmla="+- 0 421 407"/>
                <a:gd name="T19" fmla="*/ 421 h 1854"/>
                <a:gd name="T20" fmla="+- 0 5415 3862"/>
                <a:gd name="T21" fmla="*/ T20 w 1854"/>
                <a:gd name="T22" fmla="+- 0 431 407"/>
                <a:gd name="T23" fmla="*/ 431 h 1854"/>
                <a:gd name="T24" fmla="+- 0 5343 3862"/>
                <a:gd name="T25" fmla="*/ T24 w 1854"/>
                <a:gd name="T26" fmla="+- 0 445 407"/>
                <a:gd name="T27" fmla="*/ 445 h 1854"/>
                <a:gd name="T28" fmla="+- 0 5271 3862"/>
                <a:gd name="T29" fmla="*/ T28 w 1854"/>
                <a:gd name="T30" fmla="+- 0 461 407"/>
                <a:gd name="T31" fmla="*/ 461 h 1854"/>
                <a:gd name="T32" fmla="+- 0 5200 3862"/>
                <a:gd name="T33" fmla="*/ T32 w 1854"/>
                <a:gd name="T34" fmla="+- 0 480 407"/>
                <a:gd name="T35" fmla="*/ 480 h 1854"/>
                <a:gd name="T36" fmla="+- 0 5130 3862"/>
                <a:gd name="T37" fmla="*/ T36 w 1854"/>
                <a:gd name="T38" fmla="+- 0 502 407"/>
                <a:gd name="T39" fmla="*/ 502 h 1854"/>
                <a:gd name="T40" fmla="+- 0 5062 3862"/>
                <a:gd name="T41" fmla="*/ T40 w 1854"/>
                <a:gd name="T42" fmla="+- 0 526 407"/>
                <a:gd name="T43" fmla="*/ 526 h 1854"/>
                <a:gd name="T44" fmla="+- 0 4995 3862"/>
                <a:gd name="T45" fmla="*/ T44 w 1854"/>
                <a:gd name="T46" fmla="+- 0 553 407"/>
                <a:gd name="T47" fmla="*/ 553 h 1854"/>
                <a:gd name="T48" fmla="+- 0 4929 3862"/>
                <a:gd name="T49" fmla="*/ T48 w 1854"/>
                <a:gd name="T50" fmla="+- 0 582 407"/>
                <a:gd name="T51" fmla="*/ 582 h 1854"/>
                <a:gd name="T52" fmla="+- 0 4864 3862"/>
                <a:gd name="T53" fmla="*/ T52 w 1854"/>
                <a:gd name="T54" fmla="+- 0 614 407"/>
                <a:gd name="T55" fmla="*/ 614 h 1854"/>
                <a:gd name="T56" fmla="+- 0 4801 3862"/>
                <a:gd name="T57" fmla="*/ T56 w 1854"/>
                <a:gd name="T58" fmla="+- 0 648 407"/>
                <a:gd name="T59" fmla="*/ 648 h 1854"/>
                <a:gd name="T60" fmla="+- 0 4740 3862"/>
                <a:gd name="T61" fmla="*/ T60 w 1854"/>
                <a:gd name="T62" fmla="+- 0 685 407"/>
                <a:gd name="T63" fmla="*/ 685 h 1854"/>
                <a:gd name="T64" fmla="+- 0 4680 3862"/>
                <a:gd name="T65" fmla="*/ T64 w 1854"/>
                <a:gd name="T66" fmla="+- 0 724 407"/>
                <a:gd name="T67" fmla="*/ 724 h 1854"/>
                <a:gd name="T68" fmla="+- 0 4621 3862"/>
                <a:gd name="T69" fmla="*/ T68 w 1854"/>
                <a:gd name="T70" fmla="+- 0 765 407"/>
                <a:gd name="T71" fmla="*/ 765 h 1854"/>
                <a:gd name="T72" fmla="+- 0 4565 3862"/>
                <a:gd name="T73" fmla="*/ T72 w 1854"/>
                <a:gd name="T74" fmla="+- 0 808 407"/>
                <a:gd name="T75" fmla="*/ 808 h 1854"/>
                <a:gd name="T76" fmla="+- 0 4510 3862"/>
                <a:gd name="T77" fmla="*/ T76 w 1854"/>
                <a:gd name="T78" fmla="+- 0 853 407"/>
                <a:gd name="T79" fmla="*/ 853 h 1854"/>
                <a:gd name="T80" fmla="+- 0 4457 3862"/>
                <a:gd name="T81" fmla="*/ T80 w 1854"/>
                <a:gd name="T82" fmla="+- 0 901 407"/>
                <a:gd name="T83" fmla="*/ 901 h 1854"/>
                <a:gd name="T84" fmla="+- 0 4405 3862"/>
                <a:gd name="T85" fmla="*/ T84 w 1854"/>
                <a:gd name="T86" fmla="+- 0 950 407"/>
                <a:gd name="T87" fmla="*/ 950 h 1854"/>
                <a:gd name="T88" fmla="+- 0 4356 3862"/>
                <a:gd name="T89" fmla="*/ T88 w 1854"/>
                <a:gd name="T90" fmla="+- 0 1001 407"/>
                <a:gd name="T91" fmla="*/ 1001 h 1854"/>
                <a:gd name="T92" fmla="+- 0 4309 3862"/>
                <a:gd name="T93" fmla="*/ T92 w 1854"/>
                <a:gd name="T94" fmla="+- 0 1054 407"/>
                <a:gd name="T95" fmla="*/ 1054 h 1854"/>
                <a:gd name="T96" fmla="+- 0 4263 3862"/>
                <a:gd name="T97" fmla="*/ T96 w 1854"/>
                <a:gd name="T98" fmla="+- 0 1109 407"/>
                <a:gd name="T99" fmla="*/ 1109 h 1854"/>
                <a:gd name="T100" fmla="+- 0 4220 3862"/>
                <a:gd name="T101" fmla="*/ T100 w 1854"/>
                <a:gd name="T102" fmla="+- 0 1166 407"/>
                <a:gd name="T103" fmla="*/ 1166 h 1854"/>
                <a:gd name="T104" fmla="+- 0 4179 3862"/>
                <a:gd name="T105" fmla="*/ T104 w 1854"/>
                <a:gd name="T106" fmla="+- 0 1224 407"/>
                <a:gd name="T107" fmla="*/ 1224 h 1854"/>
                <a:gd name="T108" fmla="+- 0 4140 3862"/>
                <a:gd name="T109" fmla="*/ T108 w 1854"/>
                <a:gd name="T110" fmla="+- 0 1284 407"/>
                <a:gd name="T111" fmla="*/ 1284 h 1854"/>
                <a:gd name="T112" fmla="+- 0 4104 3862"/>
                <a:gd name="T113" fmla="*/ T112 w 1854"/>
                <a:gd name="T114" fmla="+- 0 1346 407"/>
                <a:gd name="T115" fmla="*/ 1346 h 1854"/>
                <a:gd name="T116" fmla="+- 0 4069 3862"/>
                <a:gd name="T117" fmla="*/ T116 w 1854"/>
                <a:gd name="T118" fmla="+- 0 1409 407"/>
                <a:gd name="T119" fmla="*/ 1409 h 1854"/>
                <a:gd name="T120" fmla="+- 0 4038 3862"/>
                <a:gd name="T121" fmla="*/ T120 w 1854"/>
                <a:gd name="T122" fmla="+- 0 1473 407"/>
                <a:gd name="T123" fmla="*/ 1473 h 1854"/>
                <a:gd name="T124" fmla="+- 0 4008 3862"/>
                <a:gd name="T125" fmla="*/ T124 w 1854"/>
                <a:gd name="T126" fmla="+- 0 1539 407"/>
                <a:gd name="T127" fmla="*/ 1539 h 1854"/>
                <a:gd name="T128" fmla="+- 0 3981 3862"/>
                <a:gd name="T129" fmla="*/ T128 w 1854"/>
                <a:gd name="T130" fmla="+- 0 1606 407"/>
                <a:gd name="T131" fmla="*/ 1606 h 1854"/>
                <a:gd name="T132" fmla="+- 0 3957 3862"/>
                <a:gd name="T133" fmla="*/ T132 w 1854"/>
                <a:gd name="T134" fmla="+- 0 1675 407"/>
                <a:gd name="T135" fmla="*/ 1675 h 1854"/>
                <a:gd name="T136" fmla="+- 0 3935 3862"/>
                <a:gd name="T137" fmla="*/ T136 w 1854"/>
                <a:gd name="T138" fmla="+- 0 1745 407"/>
                <a:gd name="T139" fmla="*/ 1745 h 1854"/>
                <a:gd name="T140" fmla="+- 0 3916 3862"/>
                <a:gd name="T141" fmla="*/ T140 w 1854"/>
                <a:gd name="T142" fmla="+- 0 1815 407"/>
                <a:gd name="T143" fmla="*/ 1815 h 1854"/>
                <a:gd name="T144" fmla="+- 0 3900 3862"/>
                <a:gd name="T145" fmla="*/ T144 w 1854"/>
                <a:gd name="T146" fmla="+- 0 1887 407"/>
                <a:gd name="T147" fmla="*/ 1887 h 1854"/>
                <a:gd name="T148" fmla="+- 0 3887 3862"/>
                <a:gd name="T149" fmla="*/ T148 w 1854"/>
                <a:gd name="T150" fmla="+- 0 1960 407"/>
                <a:gd name="T151" fmla="*/ 1960 h 1854"/>
                <a:gd name="T152" fmla="+- 0 3876 3862"/>
                <a:gd name="T153" fmla="*/ T152 w 1854"/>
                <a:gd name="T154" fmla="+- 0 2034 407"/>
                <a:gd name="T155" fmla="*/ 2034 h 1854"/>
                <a:gd name="T156" fmla="+- 0 3869 3862"/>
                <a:gd name="T157" fmla="*/ T156 w 1854"/>
                <a:gd name="T158" fmla="+- 0 2109 407"/>
                <a:gd name="T159" fmla="*/ 2109 h 1854"/>
                <a:gd name="T160" fmla="+- 0 3864 3862"/>
                <a:gd name="T161" fmla="*/ T160 w 1854"/>
                <a:gd name="T162" fmla="+- 0 2184 407"/>
                <a:gd name="T163" fmla="*/ 2184 h 1854"/>
                <a:gd name="T164" fmla="+- 0 3862 3862"/>
                <a:gd name="T165" fmla="*/ T164 w 1854"/>
                <a:gd name="T166" fmla="+- 0 2261 407"/>
                <a:gd name="T167" fmla="*/ 2261 h 1854"/>
                <a:gd name="T168" fmla="+- 0 5716 3862"/>
                <a:gd name="T169" fmla="*/ T168 w 1854"/>
                <a:gd name="T170" fmla="+- 0 2261 407"/>
                <a:gd name="T171" fmla="*/ 2261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4" y="1854"/>
                  </a:moveTo>
                  <a:lnTo>
                    <a:pt x="1854" y="0"/>
                  </a:lnTo>
                  <a:lnTo>
                    <a:pt x="1778" y="2"/>
                  </a:lnTo>
                  <a:lnTo>
                    <a:pt x="1702" y="6"/>
                  </a:lnTo>
                  <a:lnTo>
                    <a:pt x="1627" y="14"/>
                  </a:lnTo>
                  <a:lnTo>
                    <a:pt x="1553" y="24"/>
                  </a:lnTo>
                  <a:lnTo>
                    <a:pt x="1481" y="38"/>
                  </a:lnTo>
                  <a:lnTo>
                    <a:pt x="1409" y="54"/>
                  </a:lnTo>
                  <a:lnTo>
                    <a:pt x="1338" y="73"/>
                  </a:lnTo>
                  <a:lnTo>
                    <a:pt x="1268" y="95"/>
                  </a:lnTo>
                  <a:lnTo>
                    <a:pt x="1200" y="119"/>
                  </a:lnTo>
                  <a:lnTo>
                    <a:pt x="1133" y="146"/>
                  </a:lnTo>
                  <a:lnTo>
                    <a:pt x="1067" y="175"/>
                  </a:lnTo>
                  <a:lnTo>
                    <a:pt x="1002" y="207"/>
                  </a:lnTo>
                  <a:lnTo>
                    <a:pt x="939" y="241"/>
                  </a:lnTo>
                  <a:lnTo>
                    <a:pt x="878" y="278"/>
                  </a:lnTo>
                  <a:lnTo>
                    <a:pt x="818" y="317"/>
                  </a:lnTo>
                  <a:lnTo>
                    <a:pt x="759" y="358"/>
                  </a:lnTo>
                  <a:lnTo>
                    <a:pt x="703" y="401"/>
                  </a:lnTo>
                  <a:lnTo>
                    <a:pt x="648" y="446"/>
                  </a:lnTo>
                  <a:lnTo>
                    <a:pt x="595" y="494"/>
                  </a:lnTo>
                  <a:lnTo>
                    <a:pt x="543" y="543"/>
                  </a:lnTo>
                  <a:lnTo>
                    <a:pt x="494" y="594"/>
                  </a:lnTo>
                  <a:lnTo>
                    <a:pt x="447" y="647"/>
                  </a:lnTo>
                  <a:lnTo>
                    <a:pt x="401" y="702"/>
                  </a:lnTo>
                  <a:lnTo>
                    <a:pt x="358" y="759"/>
                  </a:lnTo>
                  <a:lnTo>
                    <a:pt x="317" y="817"/>
                  </a:lnTo>
                  <a:lnTo>
                    <a:pt x="278" y="877"/>
                  </a:lnTo>
                  <a:lnTo>
                    <a:pt x="242" y="939"/>
                  </a:lnTo>
                  <a:lnTo>
                    <a:pt x="207" y="1002"/>
                  </a:lnTo>
                  <a:lnTo>
                    <a:pt x="176" y="1066"/>
                  </a:lnTo>
                  <a:lnTo>
                    <a:pt x="146" y="1132"/>
                  </a:lnTo>
                  <a:lnTo>
                    <a:pt x="119" y="1199"/>
                  </a:lnTo>
                  <a:lnTo>
                    <a:pt x="95" y="1268"/>
                  </a:lnTo>
                  <a:lnTo>
                    <a:pt x="73" y="1338"/>
                  </a:lnTo>
                  <a:lnTo>
                    <a:pt x="54" y="1408"/>
                  </a:lnTo>
                  <a:lnTo>
                    <a:pt x="38" y="1480"/>
                  </a:lnTo>
                  <a:lnTo>
                    <a:pt x="25" y="1553"/>
                  </a:lnTo>
                  <a:lnTo>
                    <a:pt x="14" y="1627"/>
                  </a:lnTo>
                  <a:lnTo>
                    <a:pt x="7" y="1702"/>
                  </a:lnTo>
                  <a:lnTo>
                    <a:pt x="2" y="1777"/>
                  </a:lnTo>
                  <a:lnTo>
                    <a:pt x="0" y="1854"/>
                  </a:lnTo>
                  <a:lnTo>
                    <a:pt x="1854" y="1854"/>
                  </a:lnTo>
                  <a:close/>
                </a:path>
              </a:pathLst>
            </a:custGeom>
            <a:noFill/>
            <a:ln w="38100">
              <a:solidFill>
                <a:srgbClr val="55B6B2"/>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9" name="Text Box 179"/>
            <p:cNvSpPr txBox="1">
              <a:spLocks noChangeArrowheads="1"/>
            </p:cNvSpPr>
            <p:nvPr/>
          </p:nvSpPr>
          <p:spPr bwMode="auto">
            <a:xfrm>
              <a:off x="4616" y="1402"/>
              <a:ext cx="545"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1" name="Text Box 180"/>
            <p:cNvSpPr txBox="1">
              <a:spLocks noChangeArrowheads="1"/>
            </p:cNvSpPr>
            <p:nvPr/>
          </p:nvSpPr>
          <p:spPr bwMode="auto">
            <a:xfrm>
              <a:off x="6708" y="1734"/>
              <a:ext cx="671"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2" name="Text Box 181"/>
            <p:cNvSpPr txBox="1">
              <a:spLocks noChangeArrowheads="1"/>
            </p:cNvSpPr>
            <p:nvPr/>
          </p:nvSpPr>
          <p:spPr bwMode="auto">
            <a:xfrm>
              <a:off x="4725" y="2981"/>
              <a:ext cx="1350" cy="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102000"/>
                </a:lnSpc>
                <a:spcBef>
                  <a:spcPts val="10"/>
                </a:spcBef>
                <a:spcAft>
                  <a:spcPts val="0"/>
                </a:spcAft>
              </a:pP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Scope and</a:t>
              </a:r>
              <a:r>
                <a:rPr lang="en-US" sz="11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technical</a:t>
              </a:r>
              <a:r>
                <a:rPr lang="en-US" sz="11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specificities</a:t>
              </a:r>
              <a:r>
                <a:rPr lang="en-US" sz="11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of</a:t>
              </a:r>
              <a:r>
                <a:rPr lang="en-US" sz="1100" b="1" spc="-23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3" name="Text Box 182"/>
            <p:cNvSpPr txBox="1">
              <a:spLocks noChangeArrowheads="1"/>
            </p:cNvSpPr>
            <p:nvPr/>
          </p:nvSpPr>
          <p:spPr bwMode="auto">
            <a:xfrm>
              <a:off x="6397" y="3138"/>
              <a:ext cx="1373"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p:txBody>
        </p:sp>
      </p:grpSp>
      <p:sp>
        <p:nvSpPr>
          <p:cNvPr id="24" name="Text Box 169"/>
          <p:cNvSpPr txBox="1">
            <a:spLocks noChangeArrowheads="1"/>
          </p:cNvSpPr>
          <p:nvPr/>
        </p:nvSpPr>
        <p:spPr bwMode="auto">
          <a:xfrm>
            <a:off x="3239134" y="3279274"/>
            <a:ext cx="749300" cy="221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b="1" spc="-10" dirty="0">
                <a:solidFill>
                  <a:srgbClr val="C00000"/>
                </a:solidFill>
                <a:effectLst/>
                <a:latin typeface="Trebuchet MS" panose="020B0603020202020204" pitchFamily="34" charset="0"/>
                <a:ea typeface="Trebuchet MS" panose="020B0603020202020204" pitchFamily="34" charset="0"/>
                <a:cs typeface="Trebuchet MS" panose="020B0603020202020204" pitchFamily="34" charset="0"/>
              </a:rPr>
              <a:t>Timing</a:t>
            </a:r>
            <a:endParaRPr lang="fr-FR" sz="2400" b="1" dirty="0">
              <a:solidFill>
                <a:srgbClr val="C00000"/>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5" name="Text Box 170"/>
          <p:cNvSpPr txBox="1">
            <a:spLocks noChangeArrowheads="1"/>
          </p:cNvSpPr>
          <p:nvPr/>
        </p:nvSpPr>
        <p:spPr bwMode="auto">
          <a:xfrm>
            <a:off x="4598486" y="3619986"/>
            <a:ext cx="826770" cy="40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Bef>
                <a:spcPts val="10"/>
              </a:spcBef>
              <a:spcAft>
                <a:spcPts val="0"/>
              </a:spcAft>
            </a:pPr>
            <a:r>
              <a:rPr lang="en-US" sz="1600" b="1" dirty="0">
                <a:solidFill>
                  <a:srgbClr val="55B6B2"/>
                </a:solidFill>
                <a:effectLst/>
                <a:latin typeface="Trebuchet MS" panose="020B0603020202020204" pitchFamily="34" charset="0"/>
                <a:ea typeface="Trebuchet MS" panose="020B0603020202020204" pitchFamily="34" charset="0"/>
                <a:cs typeface="Trebuchet MS" panose="020B0603020202020204" pitchFamily="34" charset="0"/>
              </a:rPr>
              <a:t>Purpos</a:t>
            </a:r>
            <a:r>
              <a:rPr lang="en-US" sz="1600" dirty="0">
                <a:solidFill>
                  <a:srgbClr val="55B6B2"/>
                </a:solidFill>
                <a:effectLst/>
                <a:latin typeface="Trebuchet MS" panose="020B0603020202020204" pitchFamily="34" charset="0"/>
                <a:ea typeface="Trebuchet MS" panose="020B0603020202020204" pitchFamily="34" charset="0"/>
                <a:cs typeface="Trebuchet MS" panose="020B0603020202020204" pitchFamily="34" charset="0"/>
              </a:rPr>
              <a:t>e</a:t>
            </a:r>
            <a:endParaRPr lang="fr-FR" sz="20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6" name="Text Box 172"/>
          <p:cNvSpPr txBox="1">
            <a:spLocks noChangeArrowheads="1"/>
          </p:cNvSpPr>
          <p:nvPr/>
        </p:nvSpPr>
        <p:spPr bwMode="auto">
          <a:xfrm>
            <a:off x="4562110" y="4374452"/>
            <a:ext cx="871855" cy="55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Bef>
                <a:spcPts val="10"/>
              </a:spcBef>
              <a:spcAft>
                <a:spcPts val="0"/>
              </a:spcAft>
            </a:pPr>
            <a:r>
              <a:rPr lang="en-US" sz="14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Who</a:t>
            </a:r>
            <a:r>
              <a:rPr lang="en-US" sz="1400" b="1" spc="-40"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conducts</a:t>
            </a:r>
            <a:r>
              <a:rPr lang="en-US" sz="1400" b="1" spc="-35"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it</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6" name="Rectangle 5"/>
          <p:cNvSpPr/>
          <p:nvPr/>
        </p:nvSpPr>
        <p:spPr>
          <a:xfrm>
            <a:off x="1402077" y="5358243"/>
            <a:ext cx="7121197" cy="92333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spcBef>
                <a:spcPts val="55"/>
              </a:spcBef>
              <a:spcAft>
                <a:spcPts val="0"/>
              </a:spcAft>
            </a:pPr>
            <a:r>
              <a:rPr lang="en-US" sz="1200" b="1" dirty="0">
                <a:latin typeface="Trebuchet MS" panose="020B0603020202020204" pitchFamily="34" charset="0"/>
                <a:ea typeface="Trebuchet MS" panose="020B0603020202020204" pitchFamily="34" charset="0"/>
                <a:cs typeface="Trebuchet MS" panose="020B0603020202020204" pitchFamily="34" charset="0"/>
              </a:rPr>
              <a:t>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One</a:t>
            </a:r>
            <a:r>
              <a:rPr lang="en-US" b="1" spc="-20"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distinction</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is</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made</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on</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basis</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a:t>
            </a:r>
            <a:r>
              <a:rPr lang="en-US" b="1" u="sng" spc="-2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timing</a:t>
            </a:r>
            <a:r>
              <a:rPr lang="en-US"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evaluation</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exercise;</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other</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words,</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when</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a:t>
            </a:r>
            <a:r>
              <a:rPr lang="en-US" b="1" spc="-2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intervention</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life</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cycle,</a:t>
            </a:r>
            <a:r>
              <a:rPr lang="en-US"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evaluation</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is</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conducted.</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7223263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grpSp>
        <p:nvGrpSpPr>
          <p:cNvPr id="13" name="Group 12"/>
          <p:cNvGrpSpPr>
            <a:grpSpLocks/>
          </p:cNvGrpSpPr>
          <p:nvPr/>
        </p:nvGrpSpPr>
        <p:grpSpPr bwMode="auto">
          <a:xfrm>
            <a:off x="406484" y="2355215"/>
            <a:ext cx="8129185" cy="2146935"/>
            <a:chOff x="1490" y="229"/>
            <a:chExt cx="8925" cy="3381"/>
          </a:xfrm>
        </p:grpSpPr>
        <p:sp>
          <p:nvSpPr>
            <p:cNvPr id="15" name="Freeform 14"/>
            <p:cNvSpPr>
              <a:spLocks/>
            </p:cNvSpPr>
            <p:nvPr/>
          </p:nvSpPr>
          <p:spPr bwMode="auto">
            <a:xfrm>
              <a:off x="1490" y="1191"/>
              <a:ext cx="8919" cy="2419"/>
            </a:xfrm>
            <a:custGeom>
              <a:avLst/>
              <a:gdLst>
                <a:gd name="T0" fmla="+- 0 10410 1491"/>
                <a:gd name="T1" fmla="*/ T0 w 8919"/>
                <a:gd name="T2" fmla="+- 0 2400 1191"/>
                <a:gd name="T3" fmla="*/ 2400 h 2419"/>
                <a:gd name="T4" fmla="+- 0 9257 1491"/>
                <a:gd name="T5" fmla="*/ T4 w 8919"/>
                <a:gd name="T6" fmla="+- 0 1191 1191"/>
                <a:gd name="T7" fmla="*/ 1191 h 2419"/>
                <a:gd name="T8" fmla="+- 0 9257 1491"/>
                <a:gd name="T9" fmla="*/ T8 w 8919"/>
                <a:gd name="T10" fmla="+- 0 1700 1191"/>
                <a:gd name="T11" fmla="*/ 1700 h 2419"/>
                <a:gd name="T12" fmla="+- 0 1491 1491"/>
                <a:gd name="T13" fmla="*/ T12 w 8919"/>
                <a:gd name="T14" fmla="+- 0 1700 1191"/>
                <a:gd name="T15" fmla="*/ 1700 h 2419"/>
                <a:gd name="T16" fmla="+- 0 1491 1491"/>
                <a:gd name="T17" fmla="*/ T16 w 8919"/>
                <a:gd name="T18" fmla="+- 0 3096 1191"/>
                <a:gd name="T19" fmla="*/ 3096 h 2419"/>
                <a:gd name="T20" fmla="+- 0 9257 1491"/>
                <a:gd name="T21" fmla="*/ T20 w 8919"/>
                <a:gd name="T22" fmla="+- 0 3096 1191"/>
                <a:gd name="T23" fmla="*/ 3096 h 2419"/>
                <a:gd name="T24" fmla="+- 0 9257 1491"/>
                <a:gd name="T25" fmla="*/ T24 w 8919"/>
                <a:gd name="T26" fmla="+- 0 3610 1191"/>
                <a:gd name="T27" fmla="*/ 3610 h 2419"/>
                <a:gd name="T28" fmla="+- 0 10410 1491"/>
                <a:gd name="T29" fmla="*/ T28 w 8919"/>
                <a:gd name="T30" fmla="+- 0 2400 1191"/>
                <a:gd name="T31" fmla="*/ 2400 h 2419"/>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8919" h="2419">
                  <a:moveTo>
                    <a:pt x="8919" y="1209"/>
                  </a:moveTo>
                  <a:lnTo>
                    <a:pt x="7766" y="0"/>
                  </a:lnTo>
                  <a:lnTo>
                    <a:pt x="7766" y="509"/>
                  </a:lnTo>
                  <a:lnTo>
                    <a:pt x="0" y="509"/>
                  </a:lnTo>
                  <a:lnTo>
                    <a:pt x="0" y="1905"/>
                  </a:lnTo>
                  <a:lnTo>
                    <a:pt x="7766" y="1905"/>
                  </a:lnTo>
                  <a:lnTo>
                    <a:pt x="7766" y="2419"/>
                  </a:lnTo>
                  <a:lnTo>
                    <a:pt x="8919" y="1209"/>
                  </a:lnTo>
                  <a:close/>
                </a:path>
              </a:pathLst>
            </a:custGeom>
            <a:solidFill>
              <a:srgbClr val="E8E5F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6" name="Freeform 15"/>
            <p:cNvSpPr>
              <a:spLocks/>
            </p:cNvSpPr>
            <p:nvPr/>
          </p:nvSpPr>
          <p:spPr bwMode="auto">
            <a:xfrm>
              <a:off x="1858" y="1956"/>
              <a:ext cx="1322" cy="888"/>
            </a:xfrm>
            <a:custGeom>
              <a:avLst/>
              <a:gdLst>
                <a:gd name="T0" fmla="+- 0 2964 1858"/>
                <a:gd name="T1" fmla="*/ T0 w 1322"/>
                <a:gd name="T2" fmla="+- 0 1957 1957"/>
                <a:gd name="T3" fmla="*/ 1957 h 888"/>
                <a:gd name="T4" fmla="+- 0 2074 1858"/>
                <a:gd name="T5" fmla="*/ T4 w 1322"/>
                <a:gd name="T6" fmla="+- 0 1957 1957"/>
                <a:gd name="T7" fmla="*/ 1957 h 888"/>
                <a:gd name="T8" fmla="+- 0 2006 1858"/>
                <a:gd name="T9" fmla="*/ T8 w 1322"/>
                <a:gd name="T10" fmla="+- 0 1968 1957"/>
                <a:gd name="T11" fmla="*/ 1968 h 888"/>
                <a:gd name="T12" fmla="+- 0 1947 1858"/>
                <a:gd name="T13" fmla="*/ T12 w 1322"/>
                <a:gd name="T14" fmla="+- 0 1998 1957"/>
                <a:gd name="T15" fmla="*/ 1998 h 888"/>
                <a:gd name="T16" fmla="+- 0 1900 1858"/>
                <a:gd name="T17" fmla="*/ T16 w 1322"/>
                <a:gd name="T18" fmla="+- 0 2045 1957"/>
                <a:gd name="T19" fmla="*/ 2045 h 888"/>
                <a:gd name="T20" fmla="+- 0 1869 1858"/>
                <a:gd name="T21" fmla="*/ T20 w 1322"/>
                <a:gd name="T22" fmla="+- 0 2104 1957"/>
                <a:gd name="T23" fmla="*/ 2104 h 888"/>
                <a:gd name="T24" fmla="+- 0 1858 1858"/>
                <a:gd name="T25" fmla="*/ T24 w 1322"/>
                <a:gd name="T26" fmla="+- 0 2172 1957"/>
                <a:gd name="T27" fmla="*/ 2172 h 888"/>
                <a:gd name="T28" fmla="+- 0 1858 1858"/>
                <a:gd name="T29" fmla="*/ T28 w 1322"/>
                <a:gd name="T30" fmla="+- 0 2628 1957"/>
                <a:gd name="T31" fmla="*/ 2628 h 888"/>
                <a:gd name="T32" fmla="+- 0 1869 1858"/>
                <a:gd name="T33" fmla="*/ T32 w 1322"/>
                <a:gd name="T34" fmla="+- 0 2696 1957"/>
                <a:gd name="T35" fmla="*/ 2696 h 888"/>
                <a:gd name="T36" fmla="+- 0 1900 1858"/>
                <a:gd name="T37" fmla="*/ T36 w 1322"/>
                <a:gd name="T38" fmla="+- 0 2756 1957"/>
                <a:gd name="T39" fmla="*/ 2756 h 888"/>
                <a:gd name="T40" fmla="+- 0 1947 1858"/>
                <a:gd name="T41" fmla="*/ T40 w 1322"/>
                <a:gd name="T42" fmla="+- 0 2802 1957"/>
                <a:gd name="T43" fmla="*/ 2802 h 888"/>
                <a:gd name="T44" fmla="+- 0 2006 1858"/>
                <a:gd name="T45" fmla="*/ T44 w 1322"/>
                <a:gd name="T46" fmla="+- 0 2833 1957"/>
                <a:gd name="T47" fmla="*/ 2833 h 888"/>
                <a:gd name="T48" fmla="+- 0 2074 1858"/>
                <a:gd name="T49" fmla="*/ T48 w 1322"/>
                <a:gd name="T50" fmla="+- 0 2844 1957"/>
                <a:gd name="T51" fmla="*/ 2844 h 888"/>
                <a:gd name="T52" fmla="+- 0 2964 1858"/>
                <a:gd name="T53" fmla="*/ T52 w 1322"/>
                <a:gd name="T54" fmla="+- 0 2844 1957"/>
                <a:gd name="T55" fmla="*/ 2844 h 888"/>
                <a:gd name="T56" fmla="+- 0 3032 1858"/>
                <a:gd name="T57" fmla="*/ T56 w 1322"/>
                <a:gd name="T58" fmla="+- 0 2833 1957"/>
                <a:gd name="T59" fmla="*/ 2833 h 888"/>
                <a:gd name="T60" fmla="+- 0 3091 1858"/>
                <a:gd name="T61" fmla="*/ T60 w 1322"/>
                <a:gd name="T62" fmla="+- 0 2802 1957"/>
                <a:gd name="T63" fmla="*/ 2802 h 888"/>
                <a:gd name="T64" fmla="+- 0 3138 1858"/>
                <a:gd name="T65" fmla="*/ T64 w 1322"/>
                <a:gd name="T66" fmla="+- 0 2756 1957"/>
                <a:gd name="T67" fmla="*/ 2756 h 888"/>
                <a:gd name="T68" fmla="+- 0 3169 1858"/>
                <a:gd name="T69" fmla="*/ T68 w 1322"/>
                <a:gd name="T70" fmla="+- 0 2696 1957"/>
                <a:gd name="T71" fmla="*/ 2696 h 888"/>
                <a:gd name="T72" fmla="+- 0 3180 1858"/>
                <a:gd name="T73" fmla="*/ T72 w 1322"/>
                <a:gd name="T74" fmla="+- 0 2628 1957"/>
                <a:gd name="T75" fmla="*/ 2628 h 888"/>
                <a:gd name="T76" fmla="+- 0 3180 1858"/>
                <a:gd name="T77" fmla="*/ T76 w 1322"/>
                <a:gd name="T78" fmla="+- 0 2172 1957"/>
                <a:gd name="T79" fmla="*/ 2172 h 888"/>
                <a:gd name="T80" fmla="+- 0 3169 1858"/>
                <a:gd name="T81" fmla="*/ T80 w 1322"/>
                <a:gd name="T82" fmla="+- 0 2104 1957"/>
                <a:gd name="T83" fmla="*/ 2104 h 888"/>
                <a:gd name="T84" fmla="+- 0 3138 1858"/>
                <a:gd name="T85" fmla="*/ T84 w 1322"/>
                <a:gd name="T86" fmla="+- 0 2045 1957"/>
                <a:gd name="T87" fmla="*/ 2045 h 888"/>
                <a:gd name="T88" fmla="+- 0 3091 1858"/>
                <a:gd name="T89" fmla="*/ T88 w 1322"/>
                <a:gd name="T90" fmla="+- 0 1998 1957"/>
                <a:gd name="T91" fmla="*/ 1998 h 888"/>
                <a:gd name="T92" fmla="+- 0 3032 1858"/>
                <a:gd name="T93" fmla="*/ T92 w 1322"/>
                <a:gd name="T94" fmla="+- 0 1968 1957"/>
                <a:gd name="T95" fmla="*/ 1968 h 888"/>
                <a:gd name="T96" fmla="+- 0 2964 1858"/>
                <a:gd name="T97" fmla="*/ T96 w 1322"/>
                <a:gd name="T98" fmla="+- 0 1957 1957"/>
                <a:gd name="T99" fmla="*/ 1957 h 8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1322" h="888">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3694" y="1956"/>
              <a:ext cx="1322" cy="888"/>
            </a:xfrm>
            <a:custGeom>
              <a:avLst/>
              <a:gdLst>
                <a:gd name="T0" fmla="+- 0 4800 3695"/>
                <a:gd name="T1" fmla="*/ T0 w 1322"/>
                <a:gd name="T2" fmla="+- 0 1957 1957"/>
                <a:gd name="T3" fmla="*/ 1957 h 888"/>
                <a:gd name="T4" fmla="+- 0 3911 3695"/>
                <a:gd name="T5" fmla="*/ T4 w 1322"/>
                <a:gd name="T6" fmla="+- 0 1957 1957"/>
                <a:gd name="T7" fmla="*/ 1957 h 888"/>
                <a:gd name="T8" fmla="+- 0 3843 3695"/>
                <a:gd name="T9" fmla="*/ T8 w 1322"/>
                <a:gd name="T10" fmla="+- 0 1968 1957"/>
                <a:gd name="T11" fmla="*/ 1968 h 888"/>
                <a:gd name="T12" fmla="+- 0 3783 3695"/>
                <a:gd name="T13" fmla="*/ T12 w 1322"/>
                <a:gd name="T14" fmla="+- 0 1998 1957"/>
                <a:gd name="T15" fmla="*/ 1998 h 888"/>
                <a:gd name="T16" fmla="+- 0 3737 3695"/>
                <a:gd name="T17" fmla="*/ T16 w 1322"/>
                <a:gd name="T18" fmla="+- 0 2045 1957"/>
                <a:gd name="T19" fmla="*/ 2045 h 888"/>
                <a:gd name="T20" fmla="+- 0 3706 3695"/>
                <a:gd name="T21" fmla="*/ T20 w 1322"/>
                <a:gd name="T22" fmla="+- 0 2104 1957"/>
                <a:gd name="T23" fmla="*/ 2104 h 888"/>
                <a:gd name="T24" fmla="+- 0 3695 3695"/>
                <a:gd name="T25" fmla="*/ T24 w 1322"/>
                <a:gd name="T26" fmla="+- 0 2172 1957"/>
                <a:gd name="T27" fmla="*/ 2172 h 888"/>
                <a:gd name="T28" fmla="+- 0 3695 3695"/>
                <a:gd name="T29" fmla="*/ T28 w 1322"/>
                <a:gd name="T30" fmla="+- 0 2628 1957"/>
                <a:gd name="T31" fmla="*/ 2628 h 888"/>
                <a:gd name="T32" fmla="+- 0 3706 3695"/>
                <a:gd name="T33" fmla="*/ T32 w 1322"/>
                <a:gd name="T34" fmla="+- 0 2696 1957"/>
                <a:gd name="T35" fmla="*/ 2696 h 888"/>
                <a:gd name="T36" fmla="+- 0 3737 3695"/>
                <a:gd name="T37" fmla="*/ T36 w 1322"/>
                <a:gd name="T38" fmla="+- 0 2756 1957"/>
                <a:gd name="T39" fmla="*/ 2756 h 888"/>
                <a:gd name="T40" fmla="+- 0 3783 3695"/>
                <a:gd name="T41" fmla="*/ T40 w 1322"/>
                <a:gd name="T42" fmla="+- 0 2802 1957"/>
                <a:gd name="T43" fmla="*/ 2802 h 888"/>
                <a:gd name="T44" fmla="+- 0 3843 3695"/>
                <a:gd name="T45" fmla="*/ T44 w 1322"/>
                <a:gd name="T46" fmla="+- 0 2833 1957"/>
                <a:gd name="T47" fmla="*/ 2833 h 888"/>
                <a:gd name="T48" fmla="+- 0 3911 3695"/>
                <a:gd name="T49" fmla="*/ T48 w 1322"/>
                <a:gd name="T50" fmla="+- 0 2844 1957"/>
                <a:gd name="T51" fmla="*/ 2844 h 888"/>
                <a:gd name="T52" fmla="+- 0 4800 3695"/>
                <a:gd name="T53" fmla="*/ T52 w 1322"/>
                <a:gd name="T54" fmla="+- 0 2844 1957"/>
                <a:gd name="T55" fmla="*/ 2844 h 888"/>
                <a:gd name="T56" fmla="+- 0 4869 3695"/>
                <a:gd name="T57" fmla="*/ T56 w 1322"/>
                <a:gd name="T58" fmla="+- 0 2833 1957"/>
                <a:gd name="T59" fmla="*/ 2833 h 888"/>
                <a:gd name="T60" fmla="+- 0 4928 3695"/>
                <a:gd name="T61" fmla="*/ T60 w 1322"/>
                <a:gd name="T62" fmla="+- 0 2802 1957"/>
                <a:gd name="T63" fmla="*/ 2802 h 888"/>
                <a:gd name="T64" fmla="+- 0 4975 3695"/>
                <a:gd name="T65" fmla="*/ T64 w 1322"/>
                <a:gd name="T66" fmla="+- 0 2756 1957"/>
                <a:gd name="T67" fmla="*/ 2756 h 888"/>
                <a:gd name="T68" fmla="+- 0 5005 3695"/>
                <a:gd name="T69" fmla="*/ T68 w 1322"/>
                <a:gd name="T70" fmla="+- 0 2696 1957"/>
                <a:gd name="T71" fmla="*/ 2696 h 888"/>
                <a:gd name="T72" fmla="+- 0 5016 3695"/>
                <a:gd name="T73" fmla="*/ T72 w 1322"/>
                <a:gd name="T74" fmla="+- 0 2628 1957"/>
                <a:gd name="T75" fmla="*/ 2628 h 888"/>
                <a:gd name="T76" fmla="+- 0 5016 3695"/>
                <a:gd name="T77" fmla="*/ T76 w 1322"/>
                <a:gd name="T78" fmla="+- 0 2172 1957"/>
                <a:gd name="T79" fmla="*/ 2172 h 888"/>
                <a:gd name="T80" fmla="+- 0 5005 3695"/>
                <a:gd name="T81" fmla="*/ T80 w 1322"/>
                <a:gd name="T82" fmla="+- 0 2104 1957"/>
                <a:gd name="T83" fmla="*/ 2104 h 888"/>
                <a:gd name="T84" fmla="+- 0 4975 3695"/>
                <a:gd name="T85" fmla="*/ T84 w 1322"/>
                <a:gd name="T86" fmla="+- 0 2045 1957"/>
                <a:gd name="T87" fmla="*/ 2045 h 888"/>
                <a:gd name="T88" fmla="+- 0 4928 3695"/>
                <a:gd name="T89" fmla="*/ T88 w 1322"/>
                <a:gd name="T90" fmla="+- 0 1998 1957"/>
                <a:gd name="T91" fmla="*/ 1998 h 888"/>
                <a:gd name="T92" fmla="+- 0 4869 3695"/>
                <a:gd name="T93" fmla="*/ T92 w 1322"/>
                <a:gd name="T94" fmla="+- 0 1968 1957"/>
                <a:gd name="T95" fmla="*/ 1968 h 888"/>
                <a:gd name="T96" fmla="+- 0 4800 3695"/>
                <a:gd name="T97" fmla="*/ T96 w 1322"/>
                <a:gd name="T98" fmla="+- 0 1957 1957"/>
                <a:gd name="T99" fmla="*/ 1957 h 8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1322" h="888">
                  <a:moveTo>
                    <a:pt x="1105" y="0"/>
                  </a:moveTo>
                  <a:lnTo>
                    <a:pt x="216" y="0"/>
                  </a:lnTo>
                  <a:lnTo>
                    <a:pt x="148" y="11"/>
                  </a:lnTo>
                  <a:lnTo>
                    <a:pt x="88" y="41"/>
                  </a:lnTo>
                  <a:lnTo>
                    <a:pt x="42" y="88"/>
                  </a:lnTo>
                  <a:lnTo>
                    <a:pt x="11" y="147"/>
                  </a:lnTo>
                  <a:lnTo>
                    <a:pt x="0" y="215"/>
                  </a:lnTo>
                  <a:lnTo>
                    <a:pt x="0" y="671"/>
                  </a:lnTo>
                  <a:lnTo>
                    <a:pt x="11" y="739"/>
                  </a:lnTo>
                  <a:lnTo>
                    <a:pt x="42" y="799"/>
                  </a:lnTo>
                  <a:lnTo>
                    <a:pt x="88" y="845"/>
                  </a:lnTo>
                  <a:lnTo>
                    <a:pt x="148" y="876"/>
                  </a:lnTo>
                  <a:lnTo>
                    <a:pt x="216" y="887"/>
                  </a:lnTo>
                  <a:lnTo>
                    <a:pt x="1105" y="887"/>
                  </a:lnTo>
                  <a:lnTo>
                    <a:pt x="1174" y="876"/>
                  </a:lnTo>
                  <a:lnTo>
                    <a:pt x="1233" y="845"/>
                  </a:lnTo>
                  <a:lnTo>
                    <a:pt x="1280" y="799"/>
                  </a:lnTo>
                  <a:lnTo>
                    <a:pt x="1310" y="739"/>
                  </a:lnTo>
                  <a:lnTo>
                    <a:pt x="1321" y="671"/>
                  </a:lnTo>
                  <a:lnTo>
                    <a:pt x="1321" y="215"/>
                  </a:lnTo>
                  <a:lnTo>
                    <a:pt x="1310" y="147"/>
                  </a:lnTo>
                  <a:lnTo>
                    <a:pt x="1280" y="88"/>
                  </a:lnTo>
                  <a:lnTo>
                    <a:pt x="1233" y="41"/>
                  </a:lnTo>
                  <a:lnTo>
                    <a:pt x="1174" y="11"/>
                  </a:lnTo>
                  <a:lnTo>
                    <a:pt x="1105"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5557" y="1956"/>
              <a:ext cx="1322" cy="888"/>
            </a:xfrm>
            <a:custGeom>
              <a:avLst/>
              <a:gdLst>
                <a:gd name="T0" fmla="+- 0 6663 5557"/>
                <a:gd name="T1" fmla="*/ T0 w 1322"/>
                <a:gd name="T2" fmla="+- 0 1957 1957"/>
                <a:gd name="T3" fmla="*/ 1957 h 888"/>
                <a:gd name="T4" fmla="+- 0 5773 5557"/>
                <a:gd name="T5" fmla="*/ T4 w 1322"/>
                <a:gd name="T6" fmla="+- 0 1957 1957"/>
                <a:gd name="T7" fmla="*/ 1957 h 888"/>
                <a:gd name="T8" fmla="+- 0 5705 5557"/>
                <a:gd name="T9" fmla="*/ T8 w 1322"/>
                <a:gd name="T10" fmla="+- 0 1968 1957"/>
                <a:gd name="T11" fmla="*/ 1968 h 888"/>
                <a:gd name="T12" fmla="+- 0 5646 5557"/>
                <a:gd name="T13" fmla="*/ T12 w 1322"/>
                <a:gd name="T14" fmla="+- 0 1998 1957"/>
                <a:gd name="T15" fmla="*/ 1998 h 888"/>
                <a:gd name="T16" fmla="+- 0 5599 5557"/>
                <a:gd name="T17" fmla="*/ T16 w 1322"/>
                <a:gd name="T18" fmla="+- 0 2045 1957"/>
                <a:gd name="T19" fmla="*/ 2045 h 888"/>
                <a:gd name="T20" fmla="+- 0 5568 5557"/>
                <a:gd name="T21" fmla="*/ T20 w 1322"/>
                <a:gd name="T22" fmla="+- 0 2104 1957"/>
                <a:gd name="T23" fmla="*/ 2104 h 888"/>
                <a:gd name="T24" fmla="+- 0 5557 5557"/>
                <a:gd name="T25" fmla="*/ T24 w 1322"/>
                <a:gd name="T26" fmla="+- 0 2172 1957"/>
                <a:gd name="T27" fmla="*/ 2172 h 888"/>
                <a:gd name="T28" fmla="+- 0 5557 5557"/>
                <a:gd name="T29" fmla="*/ T28 w 1322"/>
                <a:gd name="T30" fmla="+- 0 2628 1957"/>
                <a:gd name="T31" fmla="*/ 2628 h 888"/>
                <a:gd name="T32" fmla="+- 0 5568 5557"/>
                <a:gd name="T33" fmla="*/ T32 w 1322"/>
                <a:gd name="T34" fmla="+- 0 2696 1957"/>
                <a:gd name="T35" fmla="*/ 2696 h 888"/>
                <a:gd name="T36" fmla="+- 0 5599 5557"/>
                <a:gd name="T37" fmla="*/ T36 w 1322"/>
                <a:gd name="T38" fmla="+- 0 2756 1957"/>
                <a:gd name="T39" fmla="*/ 2756 h 888"/>
                <a:gd name="T40" fmla="+- 0 5646 5557"/>
                <a:gd name="T41" fmla="*/ T40 w 1322"/>
                <a:gd name="T42" fmla="+- 0 2802 1957"/>
                <a:gd name="T43" fmla="*/ 2802 h 888"/>
                <a:gd name="T44" fmla="+- 0 5705 5557"/>
                <a:gd name="T45" fmla="*/ T44 w 1322"/>
                <a:gd name="T46" fmla="+- 0 2833 1957"/>
                <a:gd name="T47" fmla="*/ 2833 h 888"/>
                <a:gd name="T48" fmla="+- 0 5773 5557"/>
                <a:gd name="T49" fmla="*/ T48 w 1322"/>
                <a:gd name="T50" fmla="+- 0 2844 1957"/>
                <a:gd name="T51" fmla="*/ 2844 h 888"/>
                <a:gd name="T52" fmla="+- 0 6663 5557"/>
                <a:gd name="T53" fmla="*/ T52 w 1322"/>
                <a:gd name="T54" fmla="+- 0 2844 1957"/>
                <a:gd name="T55" fmla="*/ 2844 h 888"/>
                <a:gd name="T56" fmla="+- 0 6731 5557"/>
                <a:gd name="T57" fmla="*/ T56 w 1322"/>
                <a:gd name="T58" fmla="+- 0 2833 1957"/>
                <a:gd name="T59" fmla="*/ 2833 h 888"/>
                <a:gd name="T60" fmla="+- 0 6790 5557"/>
                <a:gd name="T61" fmla="*/ T60 w 1322"/>
                <a:gd name="T62" fmla="+- 0 2802 1957"/>
                <a:gd name="T63" fmla="*/ 2802 h 888"/>
                <a:gd name="T64" fmla="+- 0 6837 5557"/>
                <a:gd name="T65" fmla="*/ T64 w 1322"/>
                <a:gd name="T66" fmla="+- 0 2756 1957"/>
                <a:gd name="T67" fmla="*/ 2756 h 888"/>
                <a:gd name="T68" fmla="+- 0 6868 5557"/>
                <a:gd name="T69" fmla="*/ T68 w 1322"/>
                <a:gd name="T70" fmla="+- 0 2696 1957"/>
                <a:gd name="T71" fmla="*/ 2696 h 888"/>
                <a:gd name="T72" fmla="+- 0 6879 5557"/>
                <a:gd name="T73" fmla="*/ T72 w 1322"/>
                <a:gd name="T74" fmla="+- 0 2628 1957"/>
                <a:gd name="T75" fmla="*/ 2628 h 888"/>
                <a:gd name="T76" fmla="+- 0 6879 5557"/>
                <a:gd name="T77" fmla="*/ T76 w 1322"/>
                <a:gd name="T78" fmla="+- 0 2172 1957"/>
                <a:gd name="T79" fmla="*/ 2172 h 888"/>
                <a:gd name="T80" fmla="+- 0 6868 5557"/>
                <a:gd name="T81" fmla="*/ T80 w 1322"/>
                <a:gd name="T82" fmla="+- 0 2104 1957"/>
                <a:gd name="T83" fmla="*/ 2104 h 888"/>
                <a:gd name="T84" fmla="+- 0 6837 5557"/>
                <a:gd name="T85" fmla="*/ T84 w 1322"/>
                <a:gd name="T86" fmla="+- 0 2045 1957"/>
                <a:gd name="T87" fmla="*/ 2045 h 888"/>
                <a:gd name="T88" fmla="+- 0 6790 5557"/>
                <a:gd name="T89" fmla="*/ T88 w 1322"/>
                <a:gd name="T90" fmla="+- 0 1998 1957"/>
                <a:gd name="T91" fmla="*/ 1998 h 888"/>
                <a:gd name="T92" fmla="+- 0 6731 5557"/>
                <a:gd name="T93" fmla="*/ T92 w 1322"/>
                <a:gd name="T94" fmla="+- 0 1968 1957"/>
                <a:gd name="T95" fmla="*/ 1968 h 888"/>
                <a:gd name="T96" fmla="+- 0 6663 5557"/>
                <a:gd name="T97" fmla="*/ T96 w 1322"/>
                <a:gd name="T98" fmla="+- 0 1957 1957"/>
                <a:gd name="T99" fmla="*/ 1957 h 8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1322" h="888">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19" name="Freeform 18"/>
            <p:cNvSpPr>
              <a:spLocks/>
            </p:cNvSpPr>
            <p:nvPr/>
          </p:nvSpPr>
          <p:spPr bwMode="auto">
            <a:xfrm>
              <a:off x="7368" y="1956"/>
              <a:ext cx="1322" cy="888"/>
            </a:xfrm>
            <a:custGeom>
              <a:avLst/>
              <a:gdLst>
                <a:gd name="T0" fmla="+- 0 8474 7369"/>
                <a:gd name="T1" fmla="*/ T0 w 1322"/>
                <a:gd name="T2" fmla="+- 0 1957 1957"/>
                <a:gd name="T3" fmla="*/ 1957 h 888"/>
                <a:gd name="T4" fmla="+- 0 7585 7369"/>
                <a:gd name="T5" fmla="*/ T4 w 1322"/>
                <a:gd name="T6" fmla="+- 0 1957 1957"/>
                <a:gd name="T7" fmla="*/ 1957 h 888"/>
                <a:gd name="T8" fmla="+- 0 7516 7369"/>
                <a:gd name="T9" fmla="*/ T8 w 1322"/>
                <a:gd name="T10" fmla="+- 0 1968 1957"/>
                <a:gd name="T11" fmla="*/ 1968 h 888"/>
                <a:gd name="T12" fmla="+- 0 7457 7369"/>
                <a:gd name="T13" fmla="*/ T12 w 1322"/>
                <a:gd name="T14" fmla="+- 0 1998 1957"/>
                <a:gd name="T15" fmla="*/ 1998 h 888"/>
                <a:gd name="T16" fmla="+- 0 7410 7369"/>
                <a:gd name="T17" fmla="*/ T16 w 1322"/>
                <a:gd name="T18" fmla="+- 0 2045 1957"/>
                <a:gd name="T19" fmla="*/ 2045 h 888"/>
                <a:gd name="T20" fmla="+- 0 7380 7369"/>
                <a:gd name="T21" fmla="*/ T20 w 1322"/>
                <a:gd name="T22" fmla="+- 0 2104 1957"/>
                <a:gd name="T23" fmla="*/ 2104 h 888"/>
                <a:gd name="T24" fmla="+- 0 7369 7369"/>
                <a:gd name="T25" fmla="*/ T24 w 1322"/>
                <a:gd name="T26" fmla="+- 0 2172 1957"/>
                <a:gd name="T27" fmla="*/ 2172 h 888"/>
                <a:gd name="T28" fmla="+- 0 7369 7369"/>
                <a:gd name="T29" fmla="*/ T28 w 1322"/>
                <a:gd name="T30" fmla="+- 0 2628 1957"/>
                <a:gd name="T31" fmla="*/ 2628 h 888"/>
                <a:gd name="T32" fmla="+- 0 7380 7369"/>
                <a:gd name="T33" fmla="*/ T32 w 1322"/>
                <a:gd name="T34" fmla="+- 0 2696 1957"/>
                <a:gd name="T35" fmla="*/ 2696 h 888"/>
                <a:gd name="T36" fmla="+- 0 7410 7369"/>
                <a:gd name="T37" fmla="*/ T36 w 1322"/>
                <a:gd name="T38" fmla="+- 0 2756 1957"/>
                <a:gd name="T39" fmla="*/ 2756 h 888"/>
                <a:gd name="T40" fmla="+- 0 7457 7369"/>
                <a:gd name="T41" fmla="*/ T40 w 1322"/>
                <a:gd name="T42" fmla="+- 0 2802 1957"/>
                <a:gd name="T43" fmla="*/ 2802 h 888"/>
                <a:gd name="T44" fmla="+- 0 7516 7369"/>
                <a:gd name="T45" fmla="*/ T44 w 1322"/>
                <a:gd name="T46" fmla="+- 0 2833 1957"/>
                <a:gd name="T47" fmla="*/ 2833 h 888"/>
                <a:gd name="T48" fmla="+- 0 7585 7369"/>
                <a:gd name="T49" fmla="*/ T48 w 1322"/>
                <a:gd name="T50" fmla="+- 0 2844 1957"/>
                <a:gd name="T51" fmla="*/ 2844 h 888"/>
                <a:gd name="T52" fmla="+- 0 8474 7369"/>
                <a:gd name="T53" fmla="*/ T52 w 1322"/>
                <a:gd name="T54" fmla="+- 0 2844 1957"/>
                <a:gd name="T55" fmla="*/ 2844 h 888"/>
                <a:gd name="T56" fmla="+- 0 8542 7369"/>
                <a:gd name="T57" fmla="*/ T56 w 1322"/>
                <a:gd name="T58" fmla="+- 0 2833 1957"/>
                <a:gd name="T59" fmla="*/ 2833 h 888"/>
                <a:gd name="T60" fmla="+- 0 8602 7369"/>
                <a:gd name="T61" fmla="*/ T60 w 1322"/>
                <a:gd name="T62" fmla="+- 0 2802 1957"/>
                <a:gd name="T63" fmla="*/ 2802 h 888"/>
                <a:gd name="T64" fmla="+- 0 8649 7369"/>
                <a:gd name="T65" fmla="*/ T64 w 1322"/>
                <a:gd name="T66" fmla="+- 0 2756 1957"/>
                <a:gd name="T67" fmla="*/ 2756 h 888"/>
                <a:gd name="T68" fmla="+- 0 8679 7369"/>
                <a:gd name="T69" fmla="*/ T68 w 1322"/>
                <a:gd name="T70" fmla="+- 0 2696 1957"/>
                <a:gd name="T71" fmla="*/ 2696 h 888"/>
                <a:gd name="T72" fmla="+- 0 8690 7369"/>
                <a:gd name="T73" fmla="*/ T72 w 1322"/>
                <a:gd name="T74" fmla="+- 0 2628 1957"/>
                <a:gd name="T75" fmla="*/ 2628 h 888"/>
                <a:gd name="T76" fmla="+- 0 8690 7369"/>
                <a:gd name="T77" fmla="*/ T76 w 1322"/>
                <a:gd name="T78" fmla="+- 0 2172 1957"/>
                <a:gd name="T79" fmla="*/ 2172 h 888"/>
                <a:gd name="T80" fmla="+- 0 8679 7369"/>
                <a:gd name="T81" fmla="*/ T80 w 1322"/>
                <a:gd name="T82" fmla="+- 0 2104 1957"/>
                <a:gd name="T83" fmla="*/ 2104 h 888"/>
                <a:gd name="T84" fmla="+- 0 8649 7369"/>
                <a:gd name="T85" fmla="*/ T84 w 1322"/>
                <a:gd name="T86" fmla="+- 0 2045 1957"/>
                <a:gd name="T87" fmla="*/ 2045 h 888"/>
                <a:gd name="T88" fmla="+- 0 8602 7369"/>
                <a:gd name="T89" fmla="*/ T88 w 1322"/>
                <a:gd name="T90" fmla="+- 0 1998 1957"/>
                <a:gd name="T91" fmla="*/ 1998 h 888"/>
                <a:gd name="T92" fmla="+- 0 8542 7369"/>
                <a:gd name="T93" fmla="*/ T92 w 1322"/>
                <a:gd name="T94" fmla="+- 0 1968 1957"/>
                <a:gd name="T95" fmla="*/ 1968 h 888"/>
                <a:gd name="T96" fmla="+- 0 8474 7369"/>
                <a:gd name="T97" fmla="*/ T96 w 1322"/>
                <a:gd name="T98" fmla="+- 0 1957 1957"/>
                <a:gd name="T99" fmla="*/ 1957 h 8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1322" h="888">
                  <a:moveTo>
                    <a:pt x="1105" y="0"/>
                  </a:moveTo>
                  <a:lnTo>
                    <a:pt x="216" y="0"/>
                  </a:lnTo>
                  <a:lnTo>
                    <a:pt x="147" y="11"/>
                  </a:lnTo>
                  <a:lnTo>
                    <a:pt x="88" y="41"/>
                  </a:lnTo>
                  <a:lnTo>
                    <a:pt x="41" y="88"/>
                  </a:lnTo>
                  <a:lnTo>
                    <a:pt x="11" y="147"/>
                  </a:lnTo>
                  <a:lnTo>
                    <a:pt x="0" y="215"/>
                  </a:lnTo>
                  <a:lnTo>
                    <a:pt x="0" y="671"/>
                  </a:lnTo>
                  <a:lnTo>
                    <a:pt x="11" y="739"/>
                  </a:lnTo>
                  <a:lnTo>
                    <a:pt x="41" y="799"/>
                  </a:lnTo>
                  <a:lnTo>
                    <a:pt x="88" y="845"/>
                  </a:lnTo>
                  <a:lnTo>
                    <a:pt x="147" y="876"/>
                  </a:lnTo>
                  <a:lnTo>
                    <a:pt x="216" y="887"/>
                  </a:lnTo>
                  <a:lnTo>
                    <a:pt x="1105" y="887"/>
                  </a:lnTo>
                  <a:lnTo>
                    <a:pt x="1173" y="876"/>
                  </a:lnTo>
                  <a:lnTo>
                    <a:pt x="1233" y="845"/>
                  </a:lnTo>
                  <a:lnTo>
                    <a:pt x="1280" y="799"/>
                  </a:lnTo>
                  <a:lnTo>
                    <a:pt x="1310" y="739"/>
                  </a:lnTo>
                  <a:lnTo>
                    <a:pt x="1321" y="671"/>
                  </a:lnTo>
                  <a:lnTo>
                    <a:pt x="1321" y="215"/>
                  </a:lnTo>
                  <a:lnTo>
                    <a:pt x="1310" y="147"/>
                  </a:lnTo>
                  <a:lnTo>
                    <a:pt x="1280" y="88"/>
                  </a:lnTo>
                  <a:lnTo>
                    <a:pt x="1233" y="41"/>
                  </a:lnTo>
                  <a:lnTo>
                    <a:pt x="1173" y="11"/>
                  </a:lnTo>
                  <a:lnTo>
                    <a:pt x="1105"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1" name="Freeform 20"/>
            <p:cNvSpPr>
              <a:spLocks/>
            </p:cNvSpPr>
            <p:nvPr/>
          </p:nvSpPr>
          <p:spPr bwMode="auto">
            <a:xfrm>
              <a:off x="9093" y="1956"/>
              <a:ext cx="1322" cy="888"/>
            </a:xfrm>
            <a:custGeom>
              <a:avLst/>
              <a:gdLst>
                <a:gd name="T0" fmla="+- 0 10199 9093"/>
                <a:gd name="T1" fmla="*/ T0 w 1322"/>
                <a:gd name="T2" fmla="+- 0 1957 1957"/>
                <a:gd name="T3" fmla="*/ 1957 h 888"/>
                <a:gd name="T4" fmla="+- 0 9309 9093"/>
                <a:gd name="T5" fmla="*/ T4 w 1322"/>
                <a:gd name="T6" fmla="+- 0 1957 1957"/>
                <a:gd name="T7" fmla="*/ 1957 h 888"/>
                <a:gd name="T8" fmla="+- 0 9241 9093"/>
                <a:gd name="T9" fmla="*/ T8 w 1322"/>
                <a:gd name="T10" fmla="+- 0 1968 1957"/>
                <a:gd name="T11" fmla="*/ 1968 h 888"/>
                <a:gd name="T12" fmla="+- 0 9182 9093"/>
                <a:gd name="T13" fmla="*/ T12 w 1322"/>
                <a:gd name="T14" fmla="+- 0 1998 1957"/>
                <a:gd name="T15" fmla="*/ 1998 h 888"/>
                <a:gd name="T16" fmla="+- 0 9135 9093"/>
                <a:gd name="T17" fmla="*/ T16 w 1322"/>
                <a:gd name="T18" fmla="+- 0 2045 1957"/>
                <a:gd name="T19" fmla="*/ 2045 h 888"/>
                <a:gd name="T20" fmla="+- 0 9104 9093"/>
                <a:gd name="T21" fmla="*/ T20 w 1322"/>
                <a:gd name="T22" fmla="+- 0 2104 1957"/>
                <a:gd name="T23" fmla="*/ 2104 h 888"/>
                <a:gd name="T24" fmla="+- 0 9093 9093"/>
                <a:gd name="T25" fmla="*/ T24 w 1322"/>
                <a:gd name="T26" fmla="+- 0 2172 1957"/>
                <a:gd name="T27" fmla="*/ 2172 h 888"/>
                <a:gd name="T28" fmla="+- 0 9093 9093"/>
                <a:gd name="T29" fmla="*/ T28 w 1322"/>
                <a:gd name="T30" fmla="+- 0 2628 1957"/>
                <a:gd name="T31" fmla="*/ 2628 h 888"/>
                <a:gd name="T32" fmla="+- 0 9104 9093"/>
                <a:gd name="T33" fmla="*/ T32 w 1322"/>
                <a:gd name="T34" fmla="+- 0 2696 1957"/>
                <a:gd name="T35" fmla="*/ 2696 h 888"/>
                <a:gd name="T36" fmla="+- 0 9135 9093"/>
                <a:gd name="T37" fmla="*/ T36 w 1322"/>
                <a:gd name="T38" fmla="+- 0 2756 1957"/>
                <a:gd name="T39" fmla="*/ 2756 h 888"/>
                <a:gd name="T40" fmla="+- 0 9182 9093"/>
                <a:gd name="T41" fmla="*/ T40 w 1322"/>
                <a:gd name="T42" fmla="+- 0 2802 1957"/>
                <a:gd name="T43" fmla="*/ 2802 h 888"/>
                <a:gd name="T44" fmla="+- 0 9241 9093"/>
                <a:gd name="T45" fmla="*/ T44 w 1322"/>
                <a:gd name="T46" fmla="+- 0 2833 1957"/>
                <a:gd name="T47" fmla="*/ 2833 h 888"/>
                <a:gd name="T48" fmla="+- 0 9309 9093"/>
                <a:gd name="T49" fmla="*/ T48 w 1322"/>
                <a:gd name="T50" fmla="+- 0 2844 1957"/>
                <a:gd name="T51" fmla="*/ 2844 h 888"/>
                <a:gd name="T52" fmla="+- 0 10199 9093"/>
                <a:gd name="T53" fmla="*/ T52 w 1322"/>
                <a:gd name="T54" fmla="+- 0 2844 1957"/>
                <a:gd name="T55" fmla="*/ 2844 h 888"/>
                <a:gd name="T56" fmla="+- 0 10267 9093"/>
                <a:gd name="T57" fmla="*/ T56 w 1322"/>
                <a:gd name="T58" fmla="+- 0 2833 1957"/>
                <a:gd name="T59" fmla="*/ 2833 h 888"/>
                <a:gd name="T60" fmla="+- 0 10326 9093"/>
                <a:gd name="T61" fmla="*/ T60 w 1322"/>
                <a:gd name="T62" fmla="+- 0 2802 1957"/>
                <a:gd name="T63" fmla="*/ 2802 h 888"/>
                <a:gd name="T64" fmla="+- 0 10373 9093"/>
                <a:gd name="T65" fmla="*/ T64 w 1322"/>
                <a:gd name="T66" fmla="+- 0 2756 1957"/>
                <a:gd name="T67" fmla="*/ 2756 h 888"/>
                <a:gd name="T68" fmla="+- 0 10404 9093"/>
                <a:gd name="T69" fmla="*/ T68 w 1322"/>
                <a:gd name="T70" fmla="+- 0 2696 1957"/>
                <a:gd name="T71" fmla="*/ 2696 h 888"/>
                <a:gd name="T72" fmla="+- 0 10415 9093"/>
                <a:gd name="T73" fmla="*/ T72 w 1322"/>
                <a:gd name="T74" fmla="+- 0 2628 1957"/>
                <a:gd name="T75" fmla="*/ 2628 h 888"/>
                <a:gd name="T76" fmla="+- 0 10415 9093"/>
                <a:gd name="T77" fmla="*/ T76 w 1322"/>
                <a:gd name="T78" fmla="+- 0 2172 1957"/>
                <a:gd name="T79" fmla="*/ 2172 h 888"/>
                <a:gd name="T80" fmla="+- 0 10404 9093"/>
                <a:gd name="T81" fmla="*/ T80 w 1322"/>
                <a:gd name="T82" fmla="+- 0 2104 1957"/>
                <a:gd name="T83" fmla="*/ 2104 h 888"/>
                <a:gd name="T84" fmla="+- 0 10373 9093"/>
                <a:gd name="T85" fmla="*/ T84 w 1322"/>
                <a:gd name="T86" fmla="+- 0 2045 1957"/>
                <a:gd name="T87" fmla="*/ 2045 h 888"/>
                <a:gd name="T88" fmla="+- 0 10326 9093"/>
                <a:gd name="T89" fmla="*/ T88 w 1322"/>
                <a:gd name="T90" fmla="+- 0 1998 1957"/>
                <a:gd name="T91" fmla="*/ 1998 h 888"/>
                <a:gd name="T92" fmla="+- 0 10267 9093"/>
                <a:gd name="T93" fmla="*/ T92 w 1322"/>
                <a:gd name="T94" fmla="+- 0 1968 1957"/>
                <a:gd name="T95" fmla="*/ 1968 h 888"/>
                <a:gd name="T96" fmla="+- 0 10199 9093"/>
                <a:gd name="T97" fmla="*/ T96 w 1322"/>
                <a:gd name="T98" fmla="+- 0 1957 1957"/>
                <a:gd name="T99" fmla="*/ 1957 h 8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1322" h="888">
                  <a:moveTo>
                    <a:pt x="1106" y="0"/>
                  </a:moveTo>
                  <a:lnTo>
                    <a:pt x="216" y="0"/>
                  </a:lnTo>
                  <a:lnTo>
                    <a:pt x="148" y="11"/>
                  </a:lnTo>
                  <a:lnTo>
                    <a:pt x="89" y="41"/>
                  </a:lnTo>
                  <a:lnTo>
                    <a:pt x="42" y="88"/>
                  </a:lnTo>
                  <a:lnTo>
                    <a:pt x="11" y="147"/>
                  </a:lnTo>
                  <a:lnTo>
                    <a:pt x="0" y="215"/>
                  </a:lnTo>
                  <a:lnTo>
                    <a:pt x="0" y="671"/>
                  </a:lnTo>
                  <a:lnTo>
                    <a:pt x="11" y="739"/>
                  </a:lnTo>
                  <a:lnTo>
                    <a:pt x="42" y="799"/>
                  </a:lnTo>
                  <a:lnTo>
                    <a:pt x="89" y="845"/>
                  </a:lnTo>
                  <a:lnTo>
                    <a:pt x="148" y="876"/>
                  </a:lnTo>
                  <a:lnTo>
                    <a:pt x="216" y="887"/>
                  </a:lnTo>
                  <a:lnTo>
                    <a:pt x="1106" y="887"/>
                  </a:lnTo>
                  <a:lnTo>
                    <a:pt x="1174" y="876"/>
                  </a:lnTo>
                  <a:lnTo>
                    <a:pt x="1233" y="845"/>
                  </a:lnTo>
                  <a:lnTo>
                    <a:pt x="1280" y="799"/>
                  </a:lnTo>
                  <a:lnTo>
                    <a:pt x="1311" y="739"/>
                  </a:lnTo>
                  <a:lnTo>
                    <a:pt x="1322" y="671"/>
                  </a:lnTo>
                  <a:lnTo>
                    <a:pt x="1322" y="215"/>
                  </a:lnTo>
                  <a:lnTo>
                    <a:pt x="1311" y="147"/>
                  </a:lnTo>
                  <a:lnTo>
                    <a:pt x="1280" y="88"/>
                  </a:lnTo>
                  <a:lnTo>
                    <a:pt x="1233" y="41"/>
                  </a:lnTo>
                  <a:lnTo>
                    <a:pt x="1174" y="11"/>
                  </a:lnTo>
                  <a:lnTo>
                    <a:pt x="1106"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2" name="Rectangle 21"/>
            <p:cNvSpPr>
              <a:spLocks noChangeArrowheads="1"/>
            </p:cNvSpPr>
            <p:nvPr/>
          </p:nvSpPr>
          <p:spPr bwMode="auto">
            <a:xfrm>
              <a:off x="4275" y="1298"/>
              <a:ext cx="160" cy="222"/>
            </a:xfrm>
            <a:prstGeom prst="rect">
              <a:avLst/>
            </a:prstGeom>
            <a:solidFill>
              <a:srgbClr val="6950A1"/>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sp>
          <p:nvSpPr>
            <p:cNvPr id="23" name="Freeform 22"/>
            <p:cNvSpPr>
              <a:spLocks/>
            </p:cNvSpPr>
            <p:nvPr/>
          </p:nvSpPr>
          <p:spPr bwMode="auto">
            <a:xfrm>
              <a:off x="4083" y="1404"/>
              <a:ext cx="546" cy="294"/>
            </a:xfrm>
            <a:custGeom>
              <a:avLst/>
              <a:gdLst>
                <a:gd name="T0" fmla="+- 0 4628 4083"/>
                <a:gd name="T1" fmla="*/ T0 w 546"/>
                <a:gd name="T2" fmla="+- 0 1404 1404"/>
                <a:gd name="T3" fmla="*/ 1404 h 294"/>
                <a:gd name="T4" fmla="+- 0 4083 4083"/>
                <a:gd name="T5" fmla="*/ T4 w 546"/>
                <a:gd name="T6" fmla="+- 0 1404 1404"/>
                <a:gd name="T7" fmla="*/ 1404 h 294"/>
                <a:gd name="T8" fmla="+- 0 4356 4083"/>
                <a:gd name="T9" fmla="*/ T8 w 546"/>
                <a:gd name="T10" fmla="+- 0 1697 1404"/>
                <a:gd name="T11" fmla="*/ 1697 h 294"/>
                <a:gd name="T12" fmla="+- 0 4628 4083"/>
                <a:gd name="T13" fmla="*/ T12 w 546"/>
                <a:gd name="T14" fmla="+- 0 1404 1404"/>
                <a:gd name="T15" fmla="*/ 1404 h 294"/>
              </a:gdLst>
              <a:ahLst/>
              <a:cxnLst>
                <a:cxn ang="0">
                  <a:pos x="T1" y="T3"/>
                </a:cxn>
                <a:cxn ang="0">
                  <a:pos x="T5" y="T7"/>
                </a:cxn>
                <a:cxn ang="0">
                  <a:pos x="T9" y="T11"/>
                </a:cxn>
                <a:cxn ang="0">
                  <a:pos x="T13" y="T15"/>
                </a:cxn>
              </a:cxnLst>
              <a:rect l="0" t="0" r="r" b="b"/>
              <a:pathLst>
                <a:path w="546" h="294">
                  <a:moveTo>
                    <a:pt x="545" y="0"/>
                  </a:moveTo>
                  <a:lnTo>
                    <a:pt x="0" y="0"/>
                  </a:lnTo>
                  <a:lnTo>
                    <a:pt x="273" y="293"/>
                  </a:lnTo>
                  <a:lnTo>
                    <a:pt x="545" y="0"/>
                  </a:lnTo>
                  <a:close/>
                </a:path>
              </a:pathLst>
            </a:custGeom>
            <a:solidFill>
              <a:srgbClr val="6950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4" name="Text Box 192"/>
            <p:cNvSpPr txBox="1">
              <a:spLocks noChangeArrowheads="1"/>
            </p:cNvSpPr>
            <p:nvPr/>
          </p:nvSpPr>
          <p:spPr bwMode="auto">
            <a:xfrm>
              <a:off x="1971" y="2231"/>
              <a:ext cx="1052"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Bef>
                  <a:spcPts val="30"/>
                </a:spcBef>
                <a:spcAft>
                  <a:spcPts val="0"/>
                </a:spcAft>
              </a:pP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Ex-ante</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5" name="Text Box 193"/>
            <p:cNvSpPr txBox="1">
              <a:spLocks noChangeArrowheads="1"/>
            </p:cNvSpPr>
            <p:nvPr/>
          </p:nvSpPr>
          <p:spPr bwMode="auto">
            <a:xfrm>
              <a:off x="3845" y="2231"/>
              <a:ext cx="1038" cy="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30"/>
                </a:spcBef>
                <a:spcAft>
                  <a:spcPts val="0"/>
                </a:spcAft>
              </a:pPr>
              <a:r>
                <a:rPr lang="en-US" sz="1400" b="1" dirty="0">
                  <a:solidFill>
                    <a:srgbClr val="FFFFFF"/>
                  </a:solidFill>
                  <a:effectLst/>
                  <a:latin typeface="Trebuchet MS" panose="020B0603020202020204" pitchFamily="34" charset="0"/>
                  <a:ea typeface="Trebuchet MS" panose="020B0603020202020204" pitchFamily="34" charset="0"/>
                  <a:cs typeface="Trebuchet MS" panose="020B0603020202020204" pitchFamily="34" charset="0"/>
                </a:rPr>
                <a:t>Real-time</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6" name="Text Box 194"/>
            <p:cNvSpPr txBox="1">
              <a:spLocks noChangeArrowheads="1"/>
            </p:cNvSpPr>
            <p:nvPr/>
          </p:nvSpPr>
          <p:spPr bwMode="auto">
            <a:xfrm>
              <a:off x="5816" y="2231"/>
              <a:ext cx="820"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30"/>
                </a:spcBef>
                <a:spcAft>
                  <a:spcPts val="0"/>
                </a:spcAft>
              </a:pPr>
              <a:r>
                <a:rPr lang="en-US"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Midterm</a:t>
              </a:r>
              <a:endParaRPr lang="fr-FR"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27" name="Text Box 195"/>
            <p:cNvSpPr txBox="1">
              <a:spLocks noChangeArrowheads="1"/>
            </p:cNvSpPr>
            <p:nvPr/>
          </p:nvSpPr>
          <p:spPr bwMode="auto">
            <a:xfrm>
              <a:off x="7804" y="2231"/>
              <a:ext cx="678" cy="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30"/>
                </a:spcBef>
              </a:pPr>
              <a:r>
                <a:rPr lang="en-US"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Final</a:t>
              </a:r>
              <a:endParaRPr lang="fr-FR"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28" name="Text Box 196"/>
            <p:cNvSpPr txBox="1">
              <a:spLocks noChangeArrowheads="1"/>
            </p:cNvSpPr>
            <p:nvPr/>
          </p:nvSpPr>
          <p:spPr bwMode="auto">
            <a:xfrm>
              <a:off x="9379" y="2231"/>
              <a:ext cx="734"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30"/>
                </a:spcBef>
              </a:pPr>
              <a:r>
                <a:rPr lang="en-US"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rPr>
                <a:t>Ex-post</a:t>
              </a:r>
              <a:endParaRPr lang="fr-FR" sz="1400" b="1" dirty="0">
                <a:solidFill>
                  <a:srgbClr val="FFFFFF"/>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29" name="Text Box 197"/>
            <p:cNvSpPr txBox="1">
              <a:spLocks noChangeArrowheads="1"/>
            </p:cNvSpPr>
            <p:nvPr/>
          </p:nvSpPr>
          <p:spPr bwMode="auto">
            <a:xfrm>
              <a:off x="3694" y="229"/>
              <a:ext cx="1322" cy="1087"/>
            </a:xfrm>
            <a:prstGeom prst="rect">
              <a:avLst/>
            </a:prstGeom>
            <a:solidFill>
              <a:srgbClr val="6950A1"/>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209550" algn="ctr">
                <a:lnSpc>
                  <a:spcPct val="90000"/>
                </a:lnSpc>
                <a:spcBef>
                  <a:spcPts val="30"/>
                </a:spcBef>
                <a:spcAft>
                  <a:spcPts val="0"/>
                </a:spcAft>
              </a:pPr>
              <a:r>
                <a:rPr lang="en-US" sz="1400" b="1" dirty="0">
                  <a:solidFill>
                    <a:schemeClr val="bg1"/>
                  </a:solidFill>
                  <a:latin typeface="Trebuchet MS" panose="020B0603020202020204" pitchFamily="34" charset="0"/>
                  <a:ea typeface="Trebuchet MS" panose="020B0603020202020204" pitchFamily="34" charset="0"/>
                  <a:cs typeface="Trebuchet MS" panose="020B0603020202020204" pitchFamily="34" charset="0"/>
                </a:rPr>
                <a:t>Mostly used in</a:t>
              </a:r>
              <a:endParaRPr lang="fr-FR" sz="1400" b="1" dirty="0">
                <a:solidFill>
                  <a:schemeClr val="bg1"/>
                </a:solidFill>
                <a:latin typeface="Trebuchet MS" panose="020B0603020202020204" pitchFamily="34" charset="0"/>
                <a:ea typeface="Trebuchet MS" panose="020B0603020202020204" pitchFamily="34" charset="0"/>
                <a:cs typeface="Trebuchet MS" panose="020B0603020202020204" pitchFamily="34" charset="0"/>
              </a:endParaRPr>
            </a:p>
            <a:p>
              <a:pPr marR="15875" algn="ctr">
                <a:lnSpc>
                  <a:spcPts val="1225"/>
                </a:lnSpc>
                <a:spcBef>
                  <a:spcPts val="30"/>
                </a:spcBef>
                <a:spcAft>
                  <a:spcPts val="0"/>
                </a:spcAft>
              </a:pPr>
              <a:r>
                <a:rPr lang="en-US" sz="1400" b="1" dirty="0">
                  <a:solidFill>
                    <a:schemeClr val="bg1"/>
                  </a:solidFill>
                  <a:latin typeface="Trebuchet MS" panose="020B0603020202020204" pitchFamily="34" charset="0"/>
                  <a:ea typeface="Trebuchet MS" panose="020B0603020202020204" pitchFamily="34" charset="0"/>
                  <a:cs typeface="Trebuchet MS" panose="020B0603020202020204" pitchFamily="34" charset="0"/>
                </a:rPr>
                <a:t>emergencies</a:t>
              </a:r>
              <a:endParaRPr lang="fr-FR" sz="1400" b="1" dirty="0">
                <a:solidFill>
                  <a:schemeClr val="bg1"/>
                </a:solidFill>
                <a:latin typeface="Trebuchet MS" panose="020B0603020202020204" pitchFamily="34" charset="0"/>
                <a:ea typeface="Trebuchet MS" panose="020B0603020202020204" pitchFamily="34" charset="0"/>
                <a:cs typeface="Trebuchet MS" panose="020B0603020202020204" pitchFamily="34" charset="0"/>
              </a:endParaRPr>
            </a:p>
          </p:txBody>
        </p:sp>
      </p:grpSp>
    </p:spTree>
    <p:extLst>
      <p:ext uri="{BB962C8B-B14F-4D97-AF65-F5344CB8AC3E}">
        <p14:creationId xmlns:p14="http://schemas.microsoft.com/office/powerpoint/2010/main" val="868180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487680" y="1615722"/>
            <a:ext cx="8054340" cy="1200329"/>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en-US" b="1" dirty="0">
                <a:latin typeface="Times New Roman" panose="02020603050405020304" pitchFamily="18" charset="0"/>
                <a:cs typeface="Times New Roman" panose="02020603050405020304" pitchFamily="18" charset="0"/>
              </a:rPr>
              <a:t>An </a:t>
            </a:r>
            <a:r>
              <a:rPr lang="en-US" b="1" u="sng" dirty="0">
                <a:solidFill>
                  <a:srgbClr val="66FF33"/>
                </a:solidFill>
                <a:latin typeface="Times New Roman" panose="02020603050405020304" pitchFamily="18" charset="0"/>
                <a:cs typeface="Times New Roman" panose="02020603050405020304" pitchFamily="18" charset="0"/>
              </a:rPr>
              <a:t>ex-ante evaluati</a:t>
            </a:r>
            <a:r>
              <a:rPr lang="en-US" b="1" dirty="0">
                <a:latin typeface="Times New Roman" panose="02020603050405020304" pitchFamily="18" charset="0"/>
                <a:cs typeface="Times New Roman" panose="02020603050405020304" pitchFamily="18" charset="0"/>
              </a:rPr>
              <a:t>on is performed before the implementation of an intervention to assess the validity of the design, target populations and objectives. An ex-ante evaluation includes criteria and analysis that are not covered by needs assessments, appraisals or feasibility studies</a:t>
            </a:r>
            <a:r>
              <a:rPr lang="en-US" b="1" dirty="0" smtClean="0">
                <a:latin typeface="Times New Roman" panose="02020603050405020304" pitchFamily="18" charset="0"/>
                <a:cs typeface="Times New Roman" panose="02020603050405020304" pitchFamily="18" charset="0"/>
              </a:rPr>
              <a:t>.</a:t>
            </a:r>
            <a:endParaRPr lang="en-US" sz="2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496380" y="3351346"/>
            <a:ext cx="8039290" cy="92333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just"/>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Real-time evaluations </a:t>
            </a:r>
            <a:r>
              <a:rPr lang="en-US" b="1" dirty="0">
                <a:latin typeface="Times New Roman" panose="02020603050405020304" pitchFamily="18" charset="0"/>
                <a:ea typeface="Trebuchet MS" panose="020B0603020202020204" pitchFamily="34" charset="0"/>
                <a:cs typeface="Times New Roman" panose="02020603050405020304" pitchFamily="18" charset="0"/>
              </a:rPr>
              <a:t>are mostly used in emergencies, at the early stages of</a:t>
            </a:r>
            <a:r>
              <a:rPr lang="en-US"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implementation, to provide instant feedback to intervention managers about an</a:t>
            </a:r>
            <a:r>
              <a:rPr lang="en-US"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ongoing</a:t>
            </a:r>
            <a:r>
              <a:rPr lang="en-US"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operation.</a:t>
            </a:r>
            <a:endParaRPr lang="fr-FR" b="1" dirty="0">
              <a:latin typeface="Times New Roman" panose="02020603050405020304" pitchFamily="18" charset="0"/>
              <a:cs typeface="Times New Roman" panose="02020603050405020304" pitchFamily="18" charset="0"/>
            </a:endParaRPr>
          </a:p>
        </p:txBody>
      </p:sp>
      <p:sp>
        <p:nvSpPr>
          <p:cNvPr id="6" name="Rectangle 5"/>
          <p:cNvSpPr/>
          <p:nvPr/>
        </p:nvSpPr>
        <p:spPr>
          <a:xfrm>
            <a:off x="522506" y="4919738"/>
            <a:ext cx="8013163" cy="120032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 midterm evaluation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is carried out during an intervention’s implementation and for the purpose of improving its performance or, in some cases, to amend its objective, if it has become unrealistic due to unexpected factors or implementation challenges.</a:t>
            </a:r>
            <a:endParaRPr lang="fr-FR"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41146191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37" name="Rectangle 36"/>
          <p:cNvSpPr/>
          <p:nvPr/>
        </p:nvSpPr>
        <p:spPr>
          <a:xfrm>
            <a:off x="548640" y="1689683"/>
            <a:ext cx="7822596" cy="14976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algn="just"/>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 final, or terminal, evaluation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is undertaken at the end, or close to the end, of an intervention to examine the overall performance and achievement of results, also for the benefit of stakeholders not directly involved in the management and implementation of the intervention (such as donors and governmental entities).</a:t>
            </a:r>
            <a:endParaRPr lang="fr-FR"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38" name="Rectangle 37"/>
          <p:cNvSpPr/>
          <p:nvPr/>
        </p:nvSpPr>
        <p:spPr>
          <a:xfrm>
            <a:off x="561700" y="3906019"/>
            <a:ext cx="7822596" cy="1497654"/>
          </a:xfrm>
          <a:prstGeom prst="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pPr lvl="0" algn="just"/>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ex-post evaluation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is implemented some months after the end of an intervention to assess the immediate and medium-term outcomes and sustainability of results. It includes the extent to which the intervention has contributed to direct or indirect changes; however, it is not as robust as an impact evaluation.</a:t>
            </a:r>
            <a:endPar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40601391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8"/>
          <p:cNvSpPr>
            <a:spLocks noChangeArrowheads="1"/>
          </p:cNvSpPr>
          <p:nvPr/>
        </p:nvSpPr>
        <p:spPr bwMode="auto">
          <a:xfrm>
            <a:off x="740229" y="-343118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r-FR" sz="10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t>Evaluation according to purpose</a:t>
            </a:r>
            <a:endParaRPr kumimoji="0" lang="fr-FR" altLang="fr-FR"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grpSp>
        <p:nvGrpSpPr>
          <p:cNvPr id="15" name="Group 14"/>
          <p:cNvGrpSpPr>
            <a:grpSpLocks/>
          </p:cNvGrpSpPr>
          <p:nvPr/>
        </p:nvGrpSpPr>
        <p:grpSpPr bwMode="auto">
          <a:xfrm>
            <a:off x="3244034" y="1740566"/>
            <a:ext cx="2402840" cy="2443682"/>
            <a:chOff x="3943" y="237"/>
            <a:chExt cx="3784" cy="3790"/>
          </a:xfrm>
        </p:grpSpPr>
        <p:sp>
          <p:nvSpPr>
            <p:cNvPr id="16" name="Freeform 15"/>
            <p:cNvSpPr>
              <a:spLocks/>
            </p:cNvSpPr>
            <p:nvPr/>
          </p:nvSpPr>
          <p:spPr bwMode="auto">
            <a:xfrm>
              <a:off x="3944" y="2173"/>
              <a:ext cx="1854" cy="1854"/>
            </a:xfrm>
            <a:custGeom>
              <a:avLst/>
              <a:gdLst>
                <a:gd name="T0" fmla="+- 0 5798 3945"/>
                <a:gd name="T1" fmla="*/ T0 w 1854"/>
                <a:gd name="T2" fmla="+- 0 2174 2174"/>
                <a:gd name="T3" fmla="*/ 2174 h 1854"/>
                <a:gd name="T4" fmla="+- 0 3945 3945"/>
                <a:gd name="T5" fmla="*/ T4 w 1854"/>
                <a:gd name="T6" fmla="+- 0 2174 2174"/>
                <a:gd name="T7" fmla="*/ 2174 h 1854"/>
                <a:gd name="T8" fmla="+- 0 3946 3945"/>
                <a:gd name="T9" fmla="*/ T8 w 1854"/>
                <a:gd name="T10" fmla="+- 0 2250 2174"/>
                <a:gd name="T11" fmla="*/ 2250 h 1854"/>
                <a:gd name="T12" fmla="+- 0 3951 3945"/>
                <a:gd name="T13" fmla="*/ T12 w 1854"/>
                <a:gd name="T14" fmla="+- 0 2326 2174"/>
                <a:gd name="T15" fmla="*/ 2326 h 1854"/>
                <a:gd name="T16" fmla="+- 0 3959 3945"/>
                <a:gd name="T17" fmla="*/ T16 w 1854"/>
                <a:gd name="T18" fmla="+- 0 2401 2174"/>
                <a:gd name="T19" fmla="*/ 2401 h 1854"/>
                <a:gd name="T20" fmla="+- 0 3969 3945"/>
                <a:gd name="T21" fmla="*/ T20 w 1854"/>
                <a:gd name="T22" fmla="+- 0 2475 2174"/>
                <a:gd name="T23" fmla="*/ 2475 h 1854"/>
                <a:gd name="T24" fmla="+- 0 3983 3945"/>
                <a:gd name="T25" fmla="*/ T24 w 1854"/>
                <a:gd name="T26" fmla="+- 0 2547 2174"/>
                <a:gd name="T27" fmla="*/ 2547 h 1854"/>
                <a:gd name="T28" fmla="+- 0 3999 3945"/>
                <a:gd name="T29" fmla="*/ T28 w 1854"/>
                <a:gd name="T30" fmla="+- 0 2619 2174"/>
                <a:gd name="T31" fmla="*/ 2619 h 1854"/>
                <a:gd name="T32" fmla="+- 0 4018 3945"/>
                <a:gd name="T33" fmla="*/ T32 w 1854"/>
                <a:gd name="T34" fmla="+- 0 2690 2174"/>
                <a:gd name="T35" fmla="*/ 2690 h 1854"/>
                <a:gd name="T36" fmla="+- 0 4039 3945"/>
                <a:gd name="T37" fmla="*/ T36 w 1854"/>
                <a:gd name="T38" fmla="+- 0 2760 2174"/>
                <a:gd name="T39" fmla="*/ 2760 h 1854"/>
                <a:gd name="T40" fmla="+- 0 4064 3945"/>
                <a:gd name="T41" fmla="*/ T40 w 1854"/>
                <a:gd name="T42" fmla="+- 0 2828 2174"/>
                <a:gd name="T43" fmla="*/ 2828 h 1854"/>
                <a:gd name="T44" fmla="+- 0 4091 3945"/>
                <a:gd name="T45" fmla="*/ T44 w 1854"/>
                <a:gd name="T46" fmla="+- 0 2895 2174"/>
                <a:gd name="T47" fmla="*/ 2895 h 1854"/>
                <a:gd name="T48" fmla="+- 0 4120 3945"/>
                <a:gd name="T49" fmla="*/ T48 w 1854"/>
                <a:gd name="T50" fmla="+- 0 2961 2174"/>
                <a:gd name="T51" fmla="*/ 2961 h 1854"/>
                <a:gd name="T52" fmla="+- 0 4152 3945"/>
                <a:gd name="T53" fmla="*/ T52 w 1854"/>
                <a:gd name="T54" fmla="+- 0 3026 2174"/>
                <a:gd name="T55" fmla="*/ 3026 h 1854"/>
                <a:gd name="T56" fmla="+- 0 4186 3945"/>
                <a:gd name="T57" fmla="*/ T56 w 1854"/>
                <a:gd name="T58" fmla="+- 0 3089 2174"/>
                <a:gd name="T59" fmla="*/ 3089 h 1854"/>
                <a:gd name="T60" fmla="+- 0 4223 3945"/>
                <a:gd name="T61" fmla="*/ T60 w 1854"/>
                <a:gd name="T62" fmla="+- 0 3150 2174"/>
                <a:gd name="T63" fmla="*/ 3150 h 1854"/>
                <a:gd name="T64" fmla="+- 0 4261 3945"/>
                <a:gd name="T65" fmla="*/ T64 w 1854"/>
                <a:gd name="T66" fmla="+- 0 3210 2174"/>
                <a:gd name="T67" fmla="*/ 3210 h 1854"/>
                <a:gd name="T68" fmla="+- 0 4303 3945"/>
                <a:gd name="T69" fmla="*/ T68 w 1854"/>
                <a:gd name="T70" fmla="+- 0 3269 2174"/>
                <a:gd name="T71" fmla="*/ 3269 h 1854"/>
                <a:gd name="T72" fmla="+- 0 4346 3945"/>
                <a:gd name="T73" fmla="*/ T72 w 1854"/>
                <a:gd name="T74" fmla="+- 0 3325 2174"/>
                <a:gd name="T75" fmla="*/ 3325 h 1854"/>
                <a:gd name="T76" fmla="+- 0 4391 3945"/>
                <a:gd name="T77" fmla="*/ T76 w 1854"/>
                <a:gd name="T78" fmla="+- 0 3380 2174"/>
                <a:gd name="T79" fmla="*/ 3380 h 1854"/>
                <a:gd name="T80" fmla="+- 0 4438 3945"/>
                <a:gd name="T81" fmla="*/ T80 w 1854"/>
                <a:gd name="T82" fmla="+- 0 3433 2174"/>
                <a:gd name="T83" fmla="*/ 3433 h 1854"/>
                <a:gd name="T84" fmla="+- 0 4488 3945"/>
                <a:gd name="T85" fmla="*/ T84 w 1854"/>
                <a:gd name="T86" fmla="+- 0 3485 2174"/>
                <a:gd name="T87" fmla="*/ 3485 h 1854"/>
                <a:gd name="T88" fmla="+- 0 4539 3945"/>
                <a:gd name="T89" fmla="*/ T88 w 1854"/>
                <a:gd name="T90" fmla="+- 0 3534 2174"/>
                <a:gd name="T91" fmla="*/ 3534 h 1854"/>
                <a:gd name="T92" fmla="+- 0 4592 3945"/>
                <a:gd name="T93" fmla="*/ T92 w 1854"/>
                <a:gd name="T94" fmla="+- 0 3581 2174"/>
                <a:gd name="T95" fmla="*/ 3581 h 1854"/>
                <a:gd name="T96" fmla="+- 0 4647 3945"/>
                <a:gd name="T97" fmla="*/ T96 w 1854"/>
                <a:gd name="T98" fmla="+- 0 3627 2174"/>
                <a:gd name="T99" fmla="*/ 3627 h 1854"/>
                <a:gd name="T100" fmla="+- 0 4704 3945"/>
                <a:gd name="T101" fmla="*/ T100 w 1854"/>
                <a:gd name="T102" fmla="+- 0 3670 2174"/>
                <a:gd name="T103" fmla="*/ 3670 h 1854"/>
                <a:gd name="T104" fmla="+- 0 4762 3945"/>
                <a:gd name="T105" fmla="*/ T104 w 1854"/>
                <a:gd name="T106" fmla="+- 0 3711 2174"/>
                <a:gd name="T107" fmla="*/ 3711 h 1854"/>
                <a:gd name="T108" fmla="+- 0 4822 3945"/>
                <a:gd name="T109" fmla="*/ T108 w 1854"/>
                <a:gd name="T110" fmla="+- 0 3750 2174"/>
                <a:gd name="T111" fmla="*/ 3750 h 1854"/>
                <a:gd name="T112" fmla="+- 0 4884 3945"/>
                <a:gd name="T113" fmla="*/ T112 w 1854"/>
                <a:gd name="T114" fmla="+- 0 3786 2174"/>
                <a:gd name="T115" fmla="*/ 3786 h 1854"/>
                <a:gd name="T116" fmla="+- 0 4947 3945"/>
                <a:gd name="T117" fmla="*/ T116 w 1854"/>
                <a:gd name="T118" fmla="+- 0 3821 2174"/>
                <a:gd name="T119" fmla="*/ 3821 h 1854"/>
                <a:gd name="T120" fmla="+- 0 5011 3945"/>
                <a:gd name="T121" fmla="*/ T120 w 1854"/>
                <a:gd name="T122" fmla="+- 0 3852 2174"/>
                <a:gd name="T123" fmla="*/ 3852 h 1854"/>
                <a:gd name="T124" fmla="+- 0 5077 3945"/>
                <a:gd name="T125" fmla="*/ T124 w 1854"/>
                <a:gd name="T126" fmla="+- 0 3882 2174"/>
                <a:gd name="T127" fmla="*/ 3882 h 1854"/>
                <a:gd name="T128" fmla="+- 0 5144 3945"/>
                <a:gd name="T129" fmla="*/ T128 w 1854"/>
                <a:gd name="T130" fmla="+- 0 3909 2174"/>
                <a:gd name="T131" fmla="*/ 3909 h 1854"/>
                <a:gd name="T132" fmla="+- 0 5213 3945"/>
                <a:gd name="T133" fmla="*/ T132 w 1854"/>
                <a:gd name="T134" fmla="+- 0 3933 2174"/>
                <a:gd name="T135" fmla="*/ 3933 h 1854"/>
                <a:gd name="T136" fmla="+- 0 5282 3945"/>
                <a:gd name="T137" fmla="*/ T136 w 1854"/>
                <a:gd name="T138" fmla="+- 0 3955 2174"/>
                <a:gd name="T139" fmla="*/ 3955 h 1854"/>
                <a:gd name="T140" fmla="+- 0 5353 3945"/>
                <a:gd name="T141" fmla="*/ T140 w 1854"/>
                <a:gd name="T142" fmla="+- 0 3974 2174"/>
                <a:gd name="T143" fmla="*/ 3974 h 1854"/>
                <a:gd name="T144" fmla="+- 0 5425 3945"/>
                <a:gd name="T145" fmla="*/ T144 w 1854"/>
                <a:gd name="T146" fmla="+- 0 3990 2174"/>
                <a:gd name="T147" fmla="*/ 3990 h 1854"/>
                <a:gd name="T148" fmla="+- 0 5498 3945"/>
                <a:gd name="T149" fmla="*/ T148 w 1854"/>
                <a:gd name="T150" fmla="+- 0 4003 2174"/>
                <a:gd name="T151" fmla="*/ 4003 h 1854"/>
                <a:gd name="T152" fmla="+- 0 5572 3945"/>
                <a:gd name="T153" fmla="*/ T152 w 1854"/>
                <a:gd name="T154" fmla="+- 0 4014 2174"/>
                <a:gd name="T155" fmla="*/ 4014 h 1854"/>
                <a:gd name="T156" fmla="+- 0 5646 3945"/>
                <a:gd name="T157" fmla="*/ T156 w 1854"/>
                <a:gd name="T158" fmla="+- 0 4021 2174"/>
                <a:gd name="T159" fmla="*/ 4021 h 1854"/>
                <a:gd name="T160" fmla="+- 0 5722 3945"/>
                <a:gd name="T161" fmla="*/ T160 w 1854"/>
                <a:gd name="T162" fmla="+- 0 4026 2174"/>
                <a:gd name="T163" fmla="*/ 4026 h 1854"/>
                <a:gd name="T164" fmla="+- 0 5798 3945"/>
                <a:gd name="T165" fmla="*/ T164 w 1854"/>
                <a:gd name="T166" fmla="+- 0 4028 2174"/>
                <a:gd name="T167" fmla="*/ 4028 h 1854"/>
                <a:gd name="T168" fmla="+- 0 5798 3945"/>
                <a:gd name="T169" fmla="*/ T168 w 1854"/>
                <a:gd name="T170" fmla="+- 0 2174 2174"/>
                <a:gd name="T171" fmla="*/ 2174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3" y="0"/>
                  </a:moveTo>
                  <a:lnTo>
                    <a:pt x="0" y="0"/>
                  </a:lnTo>
                  <a:lnTo>
                    <a:pt x="1" y="76"/>
                  </a:lnTo>
                  <a:lnTo>
                    <a:pt x="6" y="152"/>
                  </a:lnTo>
                  <a:lnTo>
                    <a:pt x="14" y="227"/>
                  </a:lnTo>
                  <a:lnTo>
                    <a:pt x="24" y="301"/>
                  </a:lnTo>
                  <a:lnTo>
                    <a:pt x="38" y="373"/>
                  </a:lnTo>
                  <a:lnTo>
                    <a:pt x="54" y="445"/>
                  </a:lnTo>
                  <a:lnTo>
                    <a:pt x="73" y="516"/>
                  </a:lnTo>
                  <a:lnTo>
                    <a:pt x="94" y="586"/>
                  </a:lnTo>
                  <a:lnTo>
                    <a:pt x="119" y="654"/>
                  </a:lnTo>
                  <a:lnTo>
                    <a:pt x="146" y="721"/>
                  </a:lnTo>
                  <a:lnTo>
                    <a:pt x="175" y="787"/>
                  </a:lnTo>
                  <a:lnTo>
                    <a:pt x="207" y="852"/>
                  </a:lnTo>
                  <a:lnTo>
                    <a:pt x="241" y="915"/>
                  </a:lnTo>
                  <a:lnTo>
                    <a:pt x="278" y="976"/>
                  </a:lnTo>
                  <a:lnTo>
                    <a:pt x="316" y="1036"/>
                  </a:lnTo>
                  <a:lnTo>
                    <a:pt x="358" y="1095"/>
                  </a:lnTo>
                  <a:lnTo>
                    <a:pt x="401" y="1151"/>
                  </a:lnTo>
                  <a:lnTo>
                    <a:pt x="446" y="1206"/>
                  </a:lnTo>
                  <a:lnTo>
                    <a:pt x="493" y="1259"/>
                  </a:lnTo>
                  <a:lnTo>
                    <a:pt x="543" y="1311"/>
                  </a:lnTo>
                  <a:lnTo>
                    <a:pt x="594" y="1360"/>
                  </a:lnTo>
                  <a:lnTo>
                    <a:pt x="647" y="1407"/>
                  </a:lnTo>
                  <a:lnTo>
                    <a:pt x="702" y="1453"/>
                  </a:lnTo>
                  <a:lnTo>
                    <a:pt x="759" y="1496"/>
                  </a:lnTo>
                  <a:lnTo>
                    <a:pt x="817" y="1537"/>
                  </a:lnTo>
                  <a:lnTo>
                    <a:pt x="877" y="1576"/>
                  </a:lnTo>
                  <a:lnTo>
                    <a:pt x="939" y="1612"/>
                  </a:lnTo>
                  <a:lnTo>
                    <a:pt x="1002" y="1647"/>
                  </a:lnTo>
                  <a:lnTo>
                    <a:pt x="1066" y="1678"/>
                  </a:lnTo>
                  <a:lnTo>
                    <a:pt x="1132" y="1708"/>
                  </a:lnTo>
                  <a:lnTo>
                    <a:pt x="1199" y="1735"/>
                  </a:lnTo>
                  <a:lnTo>
                    <a:pt x="1268" y="1759"/>
                  </a:lnTo>
                  <a:lnTo>
                    <a:pt x="1337" y="1781"/>
                  </a:lnTo>
                  <a:lnTo>
                    <a:pt x="1408" y="1800"/>
                  </a:lnTo>
                  <a:lnTo>
                    <a:pt x="1480" y="1816"/>
                  </a:lnTo>
                  <a:lnTo>
                    <a:pt x="1553" y="1829"/>
                  </a:lnTo>
                  <a:lnTo>
                    <a:pt x="1627" y="1840"/>
                  </a:lnTo>
                  <a:lnTo>
                    <a:pt x="1701" y="1847"/>
                  </a:lnTo>
                  <a:lnTo>
                    <a:pt x="1777" y="1852"/>
                  </a:lnTo>
                  <a:lnTo>
                    <a:pt x="1853" y="1854"/>
                  </a:lnTo>
                  <a:lnTo>
                    <a:pt x="1853" y="0"/>
                  </a:lnTo>
                  <a:close/>
                </a:path>
              </a:pathLst>
            </a:custGeom>
            <a:noFill/>
            <a:ln w="38100">
              <a:solidFill>
                <a:srgbClr val="FF681E"/>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5873" y="2165"/>
              <a:ext cx="1854" cy="1854"/>
            </a:xfrm>
            <a:custGeom>
              <a:avLst/>
              <a:gdLst>
                <a:gd name="T0" fmla="+- 0 5873 5873"/>
                <a:gd name="T1" fmla="*/ T0 w 1854"/>
                <a:gd name="T2" fmla="+- 0 2166 2166"/>
                <a:gd name="T3" fmla="*/ 2166 h 1854"/>
                <a:gd name="T4" fmla="+- 0 5873 5873"/>
                <a:gd name="T5" fmla="*/ T4 w 1854"/>
                <a:gd name="T6" fmla="+- 0 4019 2166"/>
                <a:gd name="T7" fmla="*/ 4019 h 1854"/>
                <a:gd name="T8" fmla="+- 0 5950 5873"/>
                <a:gd name="T9" fmla="*/ T8 w 1854"/>
                <a:gd name="T10" fmla="+- 0 4018 2166"/>
                <a:gd name="T11" fmla="*/ 4018 h 1854"/>
                <a:gd name="T12" fmla="+- 0 6025 5873"/>
                <a:gd name="T13" fmla="*/ T12 w 1854"/>
                <a:gd name="T14" fmla="+- 0 4013 2166"/>
                <a:gd name="T15" fmla="*/ 4013 h 1854"/>
                <a:gd name="T16" fmla="+- 0 6100 5873"/>
                <a:gd name="T17" fmla="*/ T16 w 1854"/>
                <a:gd name="T18" fmla="+- 0 4006 2166"/>
                <a:gd name="T19" fmla="*/ 4006 h 1854"/>
                <a:gd name="T20" fmla="+- 0 6174 5873"/>
                <a:gd name="T21" fmla="*/ T20 w 1854"/>
                <a:gd name="T22" fmla="+- 0 3995 2166"/>
                <a:gd name="T23" fmla="*/ 3995 h 1854"/>
                <a:gd name="T24" fmla="+- 0 6247 5873"/>
                <a:gd name="T25" fmla="*/ T24 w 1854"/>
                <a:gd name="T26" fmla="+- 0 3982 2166"/>
                <a:gd name="T27" fmla="*/ 3982 h 1854"/>
                <a:gd name="T28" fmla="+- 0 6319 5873"/>
                <a:gd name="T29" fmla="*/ T28 w 1854"/>
                <a:gd name="T30" fmla="+- 0 3965 2166"/>
                <a:gd name="T31" fmla="*/ 3965 h 1854"/>
                <a:gd name="T32" fmla="+- 0 6389 5873"/>
                <a:gd name="T33" fmla="*/ T32 w 1854"/>
                <a:gd name="T34" fmla="+- 0 3946 2166"/>
                <a:gd name="T35" fmla="*/ 3946 h 1854"/>
                <a:gd name="T36" fmla="+- 0 6459 5873"/>
                <a:gd name="T37" fmla="*/ T36 w 1854"/>
                <a:gd name="T38" fmla="+- 0 3925 2166"/>
                <a:gd name="T39" fmla="*/ 3925 h 1854"/>
                <a:gd name="T40" fmla="+- 0 6528 5873"/>
                <a:gd name="T41" fmla="*/ T40 w 1854"/>
                <a:gd name="T42" fmla="+- 0 3900 2166"/>
                <a:gd name="T43" fmla="*/ 3900 h 1854"/>
                <a:gd name="T44" fmla="+- 0 6595 5873"/>
                <a:gd name="T45" fmla="*/ T44 w 1854"/>
                <a:gd name="T46" fmla="+- 0 3874 2166"/>
                <a:gd name="T47" fmla="*/ 3874 h 1854"/>
                <a:gd name="T48" fmla="+- 0 6661 5873"/>
                <a:gd name="T49" fmla="*/ T48 w 1854"/>
                <a:gd name="T50" fmla="+- 0 3844 2166"/>
                <a:gd name="T51" fmla="*/ 3844 h 1854"/>
                <a:gd name="T52" fmla="+- 0 6725 5873"/>
                <a:gd name="T53" fmla="*/ T52 w 1854"/>
                <a:gd name="T54" fmla="+- 0 3812 2166"/>
                <a:gd name="T55" fmla="*/ 3812 h 1854"/>
                <a:gd name="T56" fmla="+- 0 6788 5873"/>
                <a:gd name="T57" fmla="*/ T56 w 1854"/>
                <a:gd name="T58" fmla="+- 0 3778 2166"/>
                <a:gd name="T59" fmla="*/ 3778 h 1854"/>
                <a:gd name="T60" fmla="+- 0 6850 5873"/>
                <a:gd name="T61" fmla="*/ T60 w 1854"/>
                <a:gd name="T62" fmla="+- 0 3742 2166"/>
                <a:gd name="T63" fmla="*/ 3742 h 1854"/>
                <a:gd name="T64" fmla="+- 0 6910 5873"/>
                <a:gd name="T65" fmla="*/ T64 w 1854"/>
                <a:gd name="T66" fmla="+- 0 3703 2166"/>
                <a:gd name="T67" fmla="*/ 3703 h 1854"/>
                <a:gd name="T68" fmla="+- 0 6968 5873"/>
                <a:gd name="T69" fmla="*/ T68 w 1854"/>
                <a:gd name="T70" fmla="+- 0 3662 2166"/>
                <a:gd name="T71" fmla="*/ 3662 h 1854"/>
                <a:gd name="T72" fmla="+- 0 7025 5873"/>
                <a:gd name="T73" fmla="*/ T72 w 1854"/>
                <a:gd name="T74" fmla="+- 0 3618 2166"/>
                <a:gd name="T75" fmla="*/ 3618 h 1854"/>
                <a:gd name="T76" fmla="+- 0 7080 5873"/>
                <a:gd name="T77" fmla="*/ T76 w 1854"/>
                <a:gd name="T78" fmla="+- 0 3573 2166"/>
                <a:gd name="T79" fmla="*/ 3573 h 1854"/>
                <a:gd name="T80" fmla="+- 0 7133 5873"/>
                <a:gd name="T81" fmla="*/ T80 w 1854"/>
                <a:gd name="T82" fmla="+- 0 3526 2166"/>
                <a:gd name="T83" fmla="*/ 3526 h 1854"/>
                <a:gd name="T84" fmla="+- 0 7184 5873"/>
                <a:gd name="T85" fmla="*/ T84 w 1854"/>
                <a:gd name="T86" fmla="+- 0 3476 2166"/>
                <a:gd name="T87" fmla="*/ 3476 h 1854"/>
                <a:gd name="T88" fmla="+- 0 7233 5873"/>
                <a:gd name="T89" fmla="*/ T88 w 1854"/>
                <a:gd name="T90" fmla="+- 0 3425 2166"/>
                <a:gd name="T91" fmla="*/ 3425 h 1854"/>
                <a:gd name="T92" fmla="+- 0 7281 5873"/>
                <a:gd name="T93" fmla="*/ T92 w 1854"/>
                <a:gd name="T94" fmla="+- 0 3372 2166"/>
                <a:gd name="T95" fmla="*/ 3372 h 1854"/>
                <a:gd name="T96" fmla="+- 0 7326 5873"/>
                <a:gd name="T97" fmla="*/ T96 w 1854"/>
                <a:gd name="T98" fmla="+- 0 3317 2166"/>
                <a:gd name="T99" fmla="*/ 3317 h 1854"/>
                <a:gd name="T100" fmla="+- 0 7369 5873"/>
                <a:gd name="T101" fmla="*/ T100 w 1854"/>
                <a:gd name="T102" fmla="+- 0 3260 2166"/>
                <a:gd name="T103" fmla="*/ 3260 h 1854"/>
                <a:gd name="T104" fmla="+- 0 7410 5873"/>
                <a:gd name="T105" fmla="*/ T104 w 1854"/>
                <a:gd name="T106" fmla="+- 0 3202 2166"/>
                <a:gd name="T107" fmla="*/ 3202 h 1854"/>
                <a:gd name="T108" fmla="+- 0 7449 5873"/>
                <a:gd name="T109" fmla="*/ T108 w 1854"/>
                <a:gd name="T110" fmla="+- 0 3142 2166"/>
                <a:gd name="T111" fmla="*/ 3142 h 1854"/>
                <a:gd name="T112" fmla="+- 0 7486 5873"/>
                <a:gd name="T113" fmla="*/ T112 w 1854"/>
                <a:gd name="T114" fmla="+- 0 3080 2166"/>
                <a:gd name="T115" fmla="*/ 3080 h 1854"/>
                <a:gd name="T116" fmla="+- 0 7520 5873"/>
                <a:gd name="T117" fmla="*/ T116 w 1854"/>
                <a:gd name="T118" fmla="+- 0 3017 2166"/>
                <a:gd name="T119" fmla="*/ 3017 h 1854"/>
                <a:gd name="T120" fmla="+- 0 7552 5873"/>
                <a:gd name="T121" fmla="*/ T120 w 1854"/>
                <a:gd name="T122" fmla="+- 0 2953 2166"/>
                <a:gd name="T123" fmla="*/ 2953 h 1854"/>
                <a:gd name="T124" fmla="+- 0 7581 5873"/>
                <a:gd name="T125" fmla="*/ T124 w 1854"/>
                <a:gd name="T126" fmla="+- 0 2887 2166"/>
                <a:gd name="T127" fmla="*/ 2887 h 1854"/>
                <a:gd name="T128" fmla="+- 0 7608 5873"/>
                <a:gd name="T129" fmla="*/ T128 w 1854"/>
                <a:gd name="T130" fmla="+- 0 2820 2166"/>
                <a:gd name="T131" fmla="*/ 2820 h 1854"/>
                <a:gd name="T132" fmla="+- 0 7632 5873"/>
                <a:gd name="T133" fmla="*/ T132 w 1854"/>
                <a:gd name="T134" fmla="+- 0 2752 2166"/>
                <a:gd name="T135" fmla="*/ 2752 h 1854"/>
                <a:gd name="T136" fmla="+- 0 7654 5873"/>
                <a:gd name="T137" fmla="*/ T136 w 1854"/>
                <a:gd name="T138" fmla="+- 0 2682 2166"/>
                <a:gd name="T139" fmla="*/ 2682 h 1854"/>
                <a:gd name="T140" fmla="+- 0 7673 5873"/>
                <a:gd name="T141" fmla="*/ T140 w 1854"/>
                <a:gd name="T142" fmla="+- 0 2611 2166"/>
                <a:gd name="T143" fmla="*/ 2611 h 1854"/>
                <a:gd name="T144" fmla="+- 0 7689 5873"/>
                <a:gd name="T145" fmla="*/ T144 w 1854"/>
                <a:gd name="T146" fmla="+- 0 2539 2166"/>
                <a:gd name="T147" fmla="*/ 2539 h 1854"/>
                <a:gd name="T148" fmla="+- 0 7703 5873"/>
                <a:gd name="T149" fmla="*/ T148 w 1854"/>
                <a:gd name="T150" fmla="+- 0 2466 2166"/>
                <a:gd name="T151" fmla="*/ 2466 h 1854"/>
                <a:gd name="T152" fmla="+- 0 7713 5873"/>
                <a:gd name="T153" fmla="*/ T152 w 1854"/>
                <a:gd name="T154" fmla="+- 0 2392 2166"/>
                <a:gd name="T155" fmla="*/ 2392 h 1854"/>
                <a:gd name="T156" fmla="+- 0 7721 5873"/>
                <a:gd name="T157" fmla="*/ T156 w 1854"/>
                <a:gd name="T158" fmla="+- 0 2318 2166"/>
                <a:gd name="T159" fmla="*/ 2318 h 1854"/>
                <a:gd name="T160" fmla="+- 0 7725 5873"/>
                <a:gd name="T161" fmla="*/ T160 w 1854"/>
                <a:gd name="T162" fmla="+- 0 2242 2166"/>
                <a:gd name="T163" fmla="*/ 2242 h 1854"/>
                <a:gd name="T164" fmla="+- 0 7727 5873"/>
                <a:gd name="T165" fmla="*/ T164 w 1854"/>
                <a:gd name="T166" fmla="+- 0 2166 2166"/>
                <a:gd name="T167" fmla="*/ 2166 h 1854"/>
                <a:gd name="T168" fmla="+- 0 5873 5873"/>
                <a:gd name="T169" fmla="*/ T168 w 1854"/>
                <a:gd name="T170" fmla="+- 0 2166 2166"/>
                <a:gd name="T171" fmla="*/ 2166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0"/>
                  </a:moveTo>
                  <a:lnTo>
                    <a:pt x="0" y="1853"/>
                  </a:lnTo>
                  <a:lnTo>
                    <a:pt x="77" y="1852"/>
                  </a:lnTo>
                  <a:lnTo>
                    <a:pt x="152" y="1847"/>
                  </a:lnTo>
                  <a:lnTo>
                    <a:pt x="227" y="1840"/>
                  </a:lnTo>
                  <a:lnTo>
                    <a:pt x="301" y="1829"/>
                  </a:lnTo>
                  <a:lnTo>
                    <a:pt x="374" y="1816"/>
                  </a:lnTo>
                  <a:lnTo>
                    <a:pt x="446" y="1799"/>
                  </a:lnTo>
                  <a:lnTo>
                    <a:pt x="516" y="1780"/>
                  </a:lnTo>
                  <a:lnTo>
                    <a:pt x="586" y="1759"/>
                  </a:lnTo>
                  <a:lnTo>
                    <a:pt x="655" y="1734"/>
                  </a:lnTo>
                  <a:lnTo>
                    <a:pt x="722" y="1708"/>
                  </a:lnTo>
                  <a:lnTo>
                    <a:pt x="788" y="1678"/>
                  </a:lnTo>
                  <a:lnTo>
                    <a:pt x="852" y="1646"/>
                  </a:lnTo>
                  <a:lnTo>
                    <a:pt x="915" y="1612"/>
                  </a:lnTo>
                  <a:lnTo>
                    <a:pt x="977" y="1576"/>
                  </a:lnTo>
                  <a:lnTo>
                    <a:pt x="1037" y="1537"/>
                  </a:lnTo>
                  <a:lnTo>
                    <a:pt x="1095" y="1496"/>
                  </a:lnTo>
                  <a:lnTo>
                    <a:pt x="1152" y="1452"/>
                  </a:lnTo>
                  <a:lnTo>
                    <a:pt x="1207" y="1407"/>
                  </a:lnTo>
                  <a:lnTo>
                    <a:pt x="1260" y="1360"/>
                  </a:lnTo>
                  <a:lnTo>
                    <a:pt x="1311" y="1310"/>
                  </a:lnTo>
                  <a:lnTo>
                    <a:pt x="1360" y="1259"/>
                  </a:lnTo>
                  <a:lnTo>
                    <a:pt x="1408" y="1206"/>
                  </a:lnTo>
                  <a:lnTo>
                    <a:pt x="1453" y="1151"/>
                  </a:lnTo>
                  <a:lnTo>
                    <a:pt x="1496" y="1094"/>
                  </a:lnTo>
                  <a:lnTo>
                    <a:pt x="1537" y="1036"/>
                  </a:lnTo>
                  <a:lnTo>
                    <a:pt x="1576" y="976"/>
                  </a:lnTo>
                  <a:lnTo>
                    <a:pt x="1613" y="914"/>
                  </a:lnTo>
                  <a:lnTo>
                    <a:pt x="1647" y="851"/>
                  </a:lnTo>
                  <a:lnTo>
                    <a:pt x="1679" y="787"/>
                  </a:lnTo>
                  <a:lnTo>
                    <a:pt x="1708" y="721"/>
                  </a:lnTo>
                  <a:lnTo>
                    <a:pt x="1735" y="654"/>
                  </a:lnTo>
                  <a:lnTo>
                    <a:pt x="1759" y="586"/>
                  </a:lnTo>
                  <a:lnTo>
                    <a:pt x="1781" y="516"/>
                  </a:lnTo>
                  <a:lnTo>
                    <a:pt x="1800" y="445"/>
                  </a:lnTo>
                  <a:lnTo>
                    <a:pt x="1816" y="373"/>
                  </a:lnTo>
                  <a:lnTo>
                    <a:pt x="1830" y="300"/>
                  </a:lnTo>
                  <a:lnTo>
                    <a:pt x="1840" y="226"/>
                  </a:lnTo>
                  <a:lnTo>
                    <a:pt x="1848" y="152"/>
                  </a:lnTo>
                  <a:lnTo>
                    <a:pt x="1852" y="76"/>
                  </a:lnTo>
                  <a:lnTo>
                    <a:pt x="1854" y="0"/>
                  </a:lnTo>
                  <a:lnTo>
                    <a:pt x="0" y="0"/>
                  </a:lnTo>
                  <a:close/>
                </a:path>
              </a:pathLst>
            </a:custGeom>
            <a:noFill/>
            <a:ln w="38100">
              <a:solidFill>
                <a:srgbClr val="F4B228"/>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3943" y="237"/>
              <a:ext cx="1854" cy="1854"/>
            </a:xfrm>
            <a:custGeom>
              <a:avLst/>
              <a:gdLst>
                <a:gd name="T0" fmla="+- 0 5797 3943"/>
                <a:gd name="T1" fmla="*/ T0 w 1854"/>
                <a:gd name="T2" fmla="+- 0 2091 237"/>
                <a:gd name="T3" fmla="*/ 2091 h 1854"/>
                <a:gd name="T4" fmla="+- 0 5797 3943"/>
                <a:gd name="T5" fmla="*/ T4 w 1854"/>
                <a:gd name="T6" fmla="+- 0 237 237"/>
                <a:gd name="T7" fmla="*/ 237 h 1854"/>
                <a:gd name="T8" fmla="+- 0 5720 3943"/>
                <a:gd name="T9" fmla="*/ T8 w 1854"/>
                <a:gd name="T10" fmla="+- 0 239 237"/>
                <a:gd name="T11" fmla="*/ 239 h 1854"/>
                <a:gd name="T12" fmla="+- 0 5645 3943"/>
                <a:gd name="T13" fmla="*/ T12 w 1854"/>
                <a:gd name="T14" fmla="+- 0 243 237"/>
                <a:gd name="T15" fmla="*/ 243 h 1854"/>
                <a:gd name="T16" fmla="+- 0 5570 3943"/>
                <a:gd name="T17" fmla="*/ T16 w 1854"/>
                <a:gd name="T18" fmla="+- 0 251 237"/>
                <a:gd name="T19" fmla="*/ 251 h 1854"/>
                <a:gd name="T20" fmla="+- 0 5496 3943"/>
                <a:gd name="T21" fmla="*/ T20 w 1854"/>
                <a:gd name="T22" fmla="+- 0 261 237"/>
                <a:gd name="T23" fmla="*/ 261 h 1854"/>
                <a:gd name="T24" fmla="+- 0 5423 3943"/>
                <a:gd name="T25" fmla="*/ T24 w 1854"/>
                <a:gd name="T26" fmla="+- 0 275 237"/>
                <a:gd name="T27" fmla="*/ 275 h 1854"/>
                <a:gd name="T28" fmla="+- 0 5351 3943"/>
                <a:gd name="T29" fmla="*/ T28 w 1854"/>
                <a:gd name="T30" fmla="+- 0 291 237"/>
                <a:gd name="T31" fmla="*/ 291 h 1854"/>
                <a:gd name="T32" fmla="+- 0 5280 3943"/>
                <a:gd name="T33" fmla="*/ T32 w 1854"/>
                <a:gd name="T34" fmla="+- 0 310 237"/>
                <a:gd name="T35" fmla="*/ 310 h 1854"/>
                <a:gd name="T36" fmla="+- 0 5211 3943"/>
                <a:gd name="T37" fmla="*/ T36 w 1854"/>
                <a:gd name="T38" fmla="+- 0 332 237"/>
                <a:gd name="T39" fmla="*/ 332 h 1854"/>
                <a:gd name="T40" fmla="+- 0 5142 3943"/>
                <a:gd name="T41" fmla="*/ T40 w 1854"/>
                <a:gd name="T42" fmla="+- 0 356 237"/>
                <a:gd name="T43" fmla="*/ 356 h 1854"/>
                <a:gd name="T44" fmla="+- 0 5075 3943"/>
                <a:gd name="T45" fmla="*/ T44 w 1854"/>
                <a:gd name="T46" fmla="+- 0 383 237"/>
                <a:gd name="T47" fmla="*/ 383 h 1854"/>
                <a:gd name="T48" fmla="+- 0 5009 3943"/>
                <a:gd name="T49" fmla="*/ T48 w 1854"/>
                <a:gd name="T50" fmla="+- 0 412 237"/>
                <a:gd name="T51" fmla="*/ 412 h 1854"/>
                <a:gd name="T52" fmla="+- 0 4945 3943"/>
                <a:gd name="T53" fmla="*/ T52 w 1854"/>
                <a:gd name="T54" fmla="+- 0 444 237"/>
                <a:gd name="T55" fmla="*/ 444 h 1854"/>
                <a:gd name="T56" fmla="+- 0 4882 3943"/>
                <a:gd name="T57" fmla="*/ T56 w 1854"/>
                <a:gd name="T58" fmla="+- 0 478 237"/>
                <a:gd name="T59" fmla="*/ 478 h 1854"/>
                <a:gd name="T60" fmla="+- 0 4820 3943"/>
                <a:gd name="T61" fmla="*/ T60 w 1854"/>
                <a:gd name="T62" fmla="+- 0 515 237"/>
                <a:gd name="T63" fmla="*/ 515 h 1854"/>
                <a:gd name="T64" fmla="+- 0 4760 3943"/>
                <a:gd name="T65" fmla="*/ T64 w 1854"/>
                <a:gd name="T66" fmla="+- 0 554 237"/>
                <a:gd name="T67" fmla="*/ 554 h 1854"/>
                <a:gd name="T68" fmla="+- 0 4702 3943"/>
                <a:gd name="T69" fmla="*/ T68 w 1854"/>
                <a:gd name="T70" fmla="+- 0 595 237"/>
                <a:gd name="T71" fmla="*/ 595 h 1854"/>
                <a:gd name="T72" fmla="+- 0 4645 3943"/>
                <a:gd name="T73" fmla="*/ T72 w 1854"/>
                <a:gd name="T74" fmla="+- 0 638 237"/>
                <a:gd name="T75" fmla="*/ 638 h 1854"/>
                <a:gd name="T76" fmla="+- 0 4590 3943"/>
                <a:gd name="T77" fmla="*/ T76 w 1854"/>
                <a:gd name="T78" fmla="+- 0 683 237"/>
                <a:gd name="T79" fmla="*/ 683 h 1854"/>
                <a:gd name="T80" fmla="+- 0 4537 3943"/>
                <a:gd name="T81" fmla="*/ T80 w 1854"/>
                <a:gd name="T82" fmla="+- 0 731 237"/>
                <a:gd name="T83" fmla="*/ 731 h 1854"/>
                <a:gd name="T84" fmla="+- 0 4486 3943"/>
                <a:gd name="T85" fmla="*/ T84 w 1854"/>
                <a:gd name="T86" fmla="+- 0 780 237"/>
                <a:gd name="T87" fmla="*/ 780 h 1854"/>
                <a:gd name="T88" fmla="+- 0 4437 3943"/>
                <a:gd name="T89" fmla="*/ T88 w 1854"/>
                <a:gd name="T90" fmla="+- 0 831 237"/>
                <a:gd name="T91" fmla="*/ 831 h 1854"/>
                <a:gd name="T92" fmla="+- 0 4389 3943"/>
                <a:gd name="T93" fmla="*/ T92 w 1854"/>
                <a:gd name="T94" fmla="+- 0 885 237"/>
                <a:gd name="T95" fmla="*/ 885 h 1854"/>
                <a:gd name="T96" fmla="+- 0 4344 3943"/>
                <a:gd name="T97" fmla="*/ T96 w 1854"/>
                <a:gd name="T98" fmla="+- 0 940 237"/>
                <a:gd name="T99" fmla="*/ 940 h 1854"/>
                <a:gd name="T100" fmla="+- 0 4301 3943"/>
                <a:gd name="T101" fmla="*/ T100 w 1854"/>
                <a:gd name="T102" fmla="+- 0 996 237"/>
                <a:gd name="T103" fmla="*/ 996 h 1854"/>
                <a:gd name="T104" fmla="+- 0 4260 3943"/>
                <a:gd name="T105" fmla="*/ T104 w 1854"/>
                <a:gd name="T106" fmla="+- 0 1055 237"/>
                <a:gd name="T107" fmla="*/ 1055 h 1854"/>
                <a:gd name="T108" fmla="+- 0 4221 3943"/>
                <a:gd name="T109" fmla="*/ T108 w 1854"/>
                <a:gd name="T110" fmla="+- 0 1114 237"/>
                <a:gd name="T111" fmla="*/ 1114 h 1854"/>
                <a:gd name="T112" fmla="+- 0 4184 3943"/>
                <a:gd name="T113" fmla="*/ T112 w 1854"/>
                <a:gd name="T114" fmla="+- 0 1176 237"/>
                <a:gd name="T115" fmla="*/ 1176 h 1854"/>
                <a:gd name="T116" fmla="+- 0 4150 3943"/>
                <a:gd name="T117" fmla="*/ T116 w 1854"/>
                <a:gd name="T118" fmla="+- 0 1239 237"/>
                <a:gd name="T119" fmla="*/ 1239 h 1854"/>
                <a:gd name="T120" fmla="+- 0 4118 3943"/>
                <a:gd name="T121" fmla="*/ T120 w 1854"/>
                <a:gd name="T122" fmla="+- 0 1304 237"/>
                <a:gd name="T123" fmla="*/ 1304 h 1854"/>
                <a:gd name="T124" fmla="+- 0 4089 3943"/>
                <a:gd name="T125" fmla="*/ T124 w 1854"/>
                <a:gd name="T126" fmla="+- 0 1369 237"/>
                <a:gd name="T127" fmla="*/ 1369 h 1854"/>
                <a:gd name="T128" fmla="+- 0 4062 3943"/>
                <a:gd name="T129" fmla="*/ T128 w 1854"/>
                <a:gd name="T130" fmla="+- 0 1437 237"/>
                <a:gd name="T131" fmla="*/ 1437 h 1854"/>
                <a:gd name="T132" fmla="+- 0 4038 3943"/>
                <a:gd name="T133" fmla="*/ T132 w 1854"/>
                <a:gd name="T134" fmla="+- 0 1505 237"/>
                <a:gd name="T135" fmla="*/ 1505 h 1854"/>
                <a:gd name="T136" fmla="+- 0 4016 3943"/>
                <a:gd name="T137" fmla="*/ T136 w 1854"/>
                <a:gd name="T138" fmla="+- 0 1575 237"/>
                <a:gd name="T139" fmla="*/ 1575 h 1854"/>
                <a:gd name="T140" fmla="+- 0 3997 3943"/>
                <a:gd name="T141" fmla="*/ T140 w 1854"/>
                <a:gd name="T142" fmla="+- 0 1645 237"/>
                <a:gd name="T143" fmla="*/ 1645 h 1854"/>
                <a:gd name="T144" fmla="+- 0 3981 3943"/>
                <a:gd name="T145" fmla="*/ T144 w 1854"/>
                <a:gd name="T146" fmla="+- 0 1717 237"/>
                <a:gd name="T147" fmla="*/ 1717 h 1854"/>
                <a:gd name="T148" fmla="+- 0 3967 3943"/>
                <a:gd name="T149" fmla="*/ T148 w 1854"/>
                <a:gd name="T150" fmla="+- 0 1790 237"/>
                <a:gd name="T151" fmla="*/ 1790 h 1854"/>
                <a:gd name="T152" fmla="+- 0 3957 3943"/>
                <a:gd name="T153" fmla="*/ T152 w 1854"/>
                <a:gd name="T154" fmla="+- 0 1864 237"/>
                <a:gd name="T155" fmla="*/ 1864 h 1854"/>
                <a:gd name="T156" fmla="+- 0 3949 3943"/>
                <a:gd name="T157" fmla="*/ T156 w 1854"/>
                <a:gd name="T158" fmla="+- 0 1939 237"/>
                <a:gd name="T159" fmla="*/ 1939 h 1854"/>
                <a:gd name="T160" fmla="+- 0 3945 3943"/>
                <a:gd name="T161" fmla="*/ T160 w 1854"/>
                <a:gd name="T162" fmla="+- 0 2014 237"/>
                <a:gd name="T163" fmla="*/ 2014 h 1854"/>
                <a:gd name="T164" fmla="+- 0 3943 3943"/>
                <a:gd name="T165" fmla="*/ T164 w 1854"/>
                <a:gd name="T166" fmla="+- 0 2091 237"/>
                <a:gd name="T167" fmla="*/ 2091 h 1854"/>
                <a:gd name="T168" fmla="+- 0 5797 3943"/>
                <a:gd name="T169" fmla="*/ T168 w 1854"/>
                <a:gd name="T170" fmla="+- 0 2091 237"/>
                <a:gd name="T171" fmla="*/ 2091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4" y="1854"/>
                  </a:moveTo>
                  <a:lnTo>
                    <a:pt x="1854" y="0"/>
                  </a:lnTo>
                  <a:lnTo>
                    <a:pt x="1777" y="2"/>
                  </a:lnTo>
                  <a:lnTo>
                    <a:pt x="1702" y="6"/>
                  </a:lnTo>
                  <a:lnTo>
                    <a:pt x="1627" y="14"/>
                  </a:lnTo>
                  <a:lnTo>
                    <a:pt x="1553" y="24"/>
                  </a:lnTo>
                  <a:lnTo>
                    <a:pt x="1480" y="38"/>
                  </a:lnTo>
                  <a:lnTo>
                    <a:pt x="1408" y="54"/>
                  </a:lnTo>
                  <a:lnTo>
                    <a:pt x="1337" y="73"/>
                  </a:lnTo>
                  <a:lnTo>
                    <a:pt x="1268" y="95"/>
                  </a:lnTo>
                  <a:lnTo>
                    <a:pt x="1199" y="119"/>
                  </a:lnTo>
                  <a:lnTo>
                    <a:pt x="1132" y="146"/>
                  </a:lnTo>
                  <a:lnTo>
                    <a:pt x="1066" y="175"/>
                  </a:lnTo>
                  <a:lnTo>
                    <a:pt x="1002" y="207"/>
                  </a:lnTo>
                  <a:lnTo>
                    <a:pt x="939" y="241"/>
                  </a:lnTo>
                  <a:lnTo>
                    <a:pt x="877" y="278"/>
                  </a:lnTo>
                  <a:lnTo>
                    <a:pt x="817" y="317"/>
                  </a:lnTo>
                  <a:lnTo>
                    <a:pt x="759" y="358"/>
                  </a:lnTo>
                  <a:lnTo>
                    <a:pt x="702" y="401"/>
                  </a:lnTo>
                  <a:lnTo>
                    <a:pt x="647" y="446"/>
                  </a:lnTo>
                  <a:lnTo>
                    <a:pt x="594" y="494"/>
                  </a:lnTo>
                  <a:lnTo>
                    <a:pt x="543" y="543"/>
                  </a:lnTo>
                  <a:lnTo>
                    <a:pt x="494" y="594"/>
                  </a:lnTo>
                  <a:lnTo>
                    <a:pt x="446" y="648"/>
                  </a:lnTo>
                  <a:lnTo>
                    <a:pt x="401" y="703"/>
                  </a:lnTo>
                  <a:lnTo>
                    <a:pt x="358" y="759"/>
                  </a:lnTo>
                  <a:lnTo>
                    <a:pt x="317" y="818"/>
                  </a:lnTo>
                  <a:lnTo>
                    <a:pt x="278" y="877"/>
                  </a:lnTo>
                  <a:lnTo>
                    <a:pt x="241" y="939"/>
                  </a:lnTo>
                  <a:lnTo>
                    <a:pt x="207" y="1002"/>
                  </a:lnTo>
                  <a:lnTo>
                    <a:pt x="175" y="1067"/>
                  </a:lnTo>
                  <a:lnTo>
                    <a:pt x="146" y="1132"/>
                  </a:lnTo>
                  <a:lnTo>
                    <a:pt x="119" y="1200"/>
                  </a:lnTo>
                  <a:lnTo>
                    <a:pt x="95" y="1268"/>
                  </a:lnTo>
                  <a:lnTo>
                    <a:pt x="73" y="1338"/>
                  </a:lnTo>
                  <a:lnTo>
                    <a:pt x="54" y="1408"/>
                  </a:lnTo>
                  <a:lnTo>
                    <a:pt x="38" y="1480"/>
                  </a:lnTo>
                  <a:lnTo>
                    <a:pt x="24" y="1553"/>
                  </a:lnTo>
                  <a:lnTo>
                    <a:pt x="14" y="1627"/>
                  </a:lnTo>
                  <a:lnTo>
                    <a:pt x="6" y="1702"/>
                  </a:lnTo>
                  <a:lnTo>
                    <a:pt x="2" y="1777"/>
                  </a:lnTo>
                  <a:lnTo>
                    <a:pt x="0" y="1854"/>
                  </a:lnTo>
                  <a:lnTo>
                    <a:pt x="1854" y="1854"/>
                  </a:lnTo>
                  <a:close/>
                </a:path>
              </a:pathLst>
            </a:custGeom>
            <a:noFill/>
            <a:ln w="38100">
              <a:solidFill>
                <a:srgbClr val="55B6B2"/>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9" name="Text Box 205"/>
            <p:cNvSpPr txBox="1">
              <a:spLocks noChangeArrowheads="1"/>
            </p:cNvSpPr>
            <p:nvPr/>
          </p:nvSpPr>
          <p:spPr bwMode="auto">
            <a:xfrm>
              <a:off x="4553" y="1234"/>
              <a:ext cx="1084"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sz="1400" b="1" spc="-10" dirty="0">
                  <a:solidFill>
                    <a:srgbClr val="55B6B2"/>
                  </a:solidFill>
                  <a:effectLst/>
                  <a:latin typeface="Trebuchet MS" panose="020B0603020202020204" pitchFamily="34" charset="0"/>
                  <a:ea typeface="Trebuchet MS" panose="020B0603020202020204" pitchFamily="34" charset="0"/>
                  <a:cs typeface="Trebuchet MS" panose="020B0603020202020204" pitchFamily="34" charset="0"/>
                </a:rPr>
                <a:t>Timing</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1" name="Text Box 206"/>
            <p:cNvSpPr txBox="1">
              <a:spLocks noChangeArrowheads="1"/>
            </p:cNvSpPr>
            <p:nvPr/>
          </p:nvSpPr>
          <p:spPr bwMode="auto">
            <a:xfrm>
              <a:off x="4320" y="2260"/>
              <a:ext cx="1431" cy="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102000"/>
                </a:lnSpc>
                <a:spcBef>
                  <a:spcPts val="10"/>
                </a:spcBef>
                <a:spcAft>
                  <a:spcPts val="0"/>
                </a:spcAft>
              </a:pP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Scope and</a:t>
              </a:r>
              <a:r>
                <a:rPr lang="en-US" sz="11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technical</a:t>
              </a:r>
              <a:r>
                <a:rPr lang="en-US" sz="11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specificities</a:t>
              </a:r>
              <a:r>
                <a:rPr lang="en-US" sz="1100" b="1"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of</a:t>
              </a:r>
              <a:r>
                <a:rPr lang="en-US" sz="1100" b="1" spc="-23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2" name="Text Box 207"/>
            <p:cNvSpPr txBox="1">
              <a:spLocks noChangeArrowheads="1"/>
            </p:cNvSpPr>
            <p:nvPr/>
          </p:nvSpPr>
          <p:spPr bwMode="auto">
            <a:xfrm>
              <a:off x="6081" y="2637"/>
              <a:ext cx="1373"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spcBef>
                  <a:spcPts val="10"/>
                </a:spcBef>
                <a:spcAft>
                  <a:spcPts val="0"/>
                </a:spcAft>
              </a:pPr>
              <a:r>
                <a:rPr lang="en-US" sz="11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Who</a:t>
              </a:r>
              <a:r>
                <a:rPr lang="en-US" sz="1100" b="1" spc="-40"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conducts</a:t>
              </a:r>
              <a:r>
                <a:rPr lang="en-US" sz="1100" b="1" spc="-35"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it</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grpSp>
      <p:sp>
        <p:nvSpPr>
          <p:cNvPr id="8" name="Rectangle 12"/>
          <p:cNvSpPr>
            <a:spLocks noChangeArrowheads="1"/>
          </p:cNvSpPr>
          <p:nvPr/>
        </p:nvSpPr>
        <p:spPr bwMode="auto">
          <a:xfrm>
            <a:off x="740229" y="-297081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t/>
            </a:r>
            <a:b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b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32" name="Text Box 200"/>
          <p:cNvSpPr txBox="1">
            <a:spLocks noChangeArrowheads="1"/>
          </p:cNvSpPr>
          <p:nvPr/>
        </p:nvSpPr>
        <p:spPr bwMode="auto">
          <a:xfrm>
            <a:off x="4530360" y="1689461"/>
            <a:ext cx="1215390" cy="1258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20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349885">
              <a:spcBef>
                <a:spcPts val="1000"/>
              </a:spcBef>
              <a:spcAft>
                <a:spcPts val="0"/>
              </a:spcAft>
            </a:pPr>
            <a:r>
              <a:rPr lang="en-US" dirty="0">
                <a:solidFill>
                  <a:srgbClr val="368DDD"/>
                </a:solidFill>
                <a:effectLst/>
                <a:latin typeface="Trebuchet MS" panose="020B0603020202020204" pitchFamily="34" charset="0"/>
                <a:ea typeface="Trebuchet MS" panose="020B0603020202020204" pitchFamily="34" charset="0"/>
                <a:cs typeface="Trebuchet MS" panose="020B0603020202020204" pitchFamily="34" charset="0"/>
              </a:rPr>
              <a:t>Purpose</a:t>
            </a:r>
            <a:endParaRPr lang="fr-FR" sz="24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36" name="Rectangle 35"/>
          <p:cNvSpPr/>
          <p:nvPr/>
        </p:nvSpPr>
        <p:spPr>
          <a:xfrm>
            <a:off x="2148224" y="1267480"/>
            <a:ext cx="4531250" cy="400110"/>
          </a:xfrm>
          <a:prstGeom prst="rect">
            <a:avLst/>
          </a:prstGeom>
        </p:spPr>
        <p:txBody>
          <a:bodyPr wrap="square">
            <a:spAutoFit/>
          </a:bodyPr>
          <a:lstStyle/>
          <a:p>
            <a:pPr algn="ctr"/>
            <a:r>
              <a:rPr lang="fr-FR" spc="75" dirty="0">
                <a:latin typeface="Trebuchet MS" panose="020B0603020202020204" pitchFamily="34" charset="0"/>
                <a:ea typeface="Trebuchet MS" panose="020B0603020202020204" pitchFamily="34" charset="0"/>
                <a:cs typeface="Trebuchet MS" panose="020B0603020202020204" pitchFamily="34" charset="0"/>
              </a:rPr>
              <a:t> </a:t>
            </a:r>
            <a:r>
              <a:rPr lang="en-US" sz="2000" b="1" dirty="0">
                <a:solidFill>
                  <a:srgbClr val="C00000"/>
                </a:solidFill>
                <a:latin typeface="Times New Roman" panose="02020603050405020304" pitchFamily="18" charset="0"/>
                <a:cs typeface="Times New Roman" panose="02020603050405020304" pitchFamily="18" charset="0"/>
              </a:rPr>
              <a:t>Evaluation according to purpose</a:t>
            </a:r>
            <a:endParaRPr lang="fr-FR" sz="2000" b="1" dirty="0">
              <a:solidFill>
                <a:srgbClr val="C00000"/>
              </a:solidFill>
              <a:latin typeface="Times New Roman" panose="02020603050405020304" pitchFamily="18" charset="0"/>
              <a:cs typeface="Times New Roman" panose="02020603050405020304" pitchFamily="18" charset="0"/>
            </a:endParaRPr>
          </a:p>
        </p:txBody>
      </p:sp>
      <p:sp>
        <p:nvSpPr>
          <p:cNvPr id="37" name="Rectangle 36"/>
          <p:cNvSpPr/>
          <p:nvPr/>
        </p:nvSpPr>
        <p:spPr>
          <a:xfrm>
            <a:off x="1442365" y="4348331"/>
            <a:ext cx="7107075" cy="2002856"/>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marL="899795" marR="97790" algn="just">
              <a:lnSpc>
                <a:spcPct val="102000"/>
              </a:lnSpc>
              <a:spcBef>
                <a:spcPts val="455"/>
              </a:spcBef>
            </a:pP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Evaluations defined by their purpose can be formative or summative.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Formative evaluation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is conducted during implementation for the purposes of improving performance. It is intended to assist managers adjust and improve project, </a:t>
            </a:r>
            <a:r>
              <a:rPr lang="en-US" b="1" dirty="0" err="1">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programme</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and strategy implementation based on findings, as well as stakeholders’</a:t>
            </a:r>
            <a:endParaRPr lang="fr-FR"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r>
              <a:rPr lang="en-US" sz="1400" dirty="0">
                <a:latin typeface="Trebuchet MS" panose="020B0603020202020204" pitchFamily="34" charset="0"/>
                <a:ea typeface="Trebuchet MS" panose="020B0603020202020204" pitchFamily="34" charset="0"/>
                <a:cs typeface="Trebuchet MS" panose="020B0603020202020204" pitchFamily="34" charset="0"/>
              </a:rPr>
              <a:t> </a:t>
            </a: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6457079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grpSp>
        <p:nvGrpSpPr>
          <p:cNvPr id="15" name="Group 14"/>
          <p:cNvGrpSpPr>
            <a:grpSpLocks/>
          </p:cNvGrpSpPr>
          <p:nvPr/>
        </p:nvGrpSpPr>
        <p:grpSpPr bwMode="auto">
          <a:xfrm>
            <a:off x="3248293" y="2128203"/>
            <a:ext cx="2609669" cy="2601595"/>
            <a:chOff x="3968" y="407"/>
            <a:chExt cx="3969" cy="4097"/>
          </a:xfrm>
        </p:grpSpPr>
        <p:sp>
          <p:nvSpPr>
            <p:cNvPr id="16" name="Freeform 15"/>
            <p:cNvSpPr>
              <a:spLocks/>
            </p:cNvSpPr>
            <p:nvPr/>
          </p:nvSpPr>
          <p:spPr bwMode="auto">
            <a:xfrm>
              <a:off x="5897" y="407"/>
              <a:ext cx="1854" cy="1854"/>
            </a:xfrm>
            <a:custGeom>
              <a:avLst/>
              <a:gdLst>
                <a:gd name="T0" fmla="+- 0 5897 5897"/>
                <a:gd name="T1" fmla="*/ T0 w 1854"/>
                <a:gd name="T2" fmla="+- 0 2261 407"/>
                <a:gd name="T3" fmla="*/ 2261 h 1854"/>
                <a:gd name="T4" fmla="+- 0 7751 5897"/>
                <a:gd name="T5" fmla="*/ T4 w 1854"/>
                <a:gd name="T6" fmla="+- 0 2261 407"/>
                <a:gd name="T7" fmla="*/ 2261 h 1854"/>
                <a:gd name="T8" fmla="+- 0 7749 5897"/>
                <a:gd name="T9" fmla="*/ T8 w 1854"/>
                <a:gd name="T10" fmla="+- 0 2185 407"/>
                <a:gd name="T11" fmla="*/ 2185 h 1854"/>
                <a:gd name="T12" fmla="+- 0 7744 5897"/>
                <a:gd name="T13" fmla="*/ T12 w 1854"/>
                <a:gd name="T14" fmla="+- 0 2109 407"/>
                <a:gd name="T15" fmla="*/ 2109 h 1854"/>
                <a:gd name="T16" fmla="+- 0 7737 5897"/>
                <a:gd name="T17" fmla="*/ T16 w 1854"/>
                <a:gd name="T18" fmla="+- 0 2034 407"/>
                <a:gd name="T19" fmla="*/ 2034 h 1854"/>
                <a:gd name="T20" fmla="+- 0 7726 5897"/>
                <a:gd name="T21" fmla="*/ T20 w 1854"/>
                <a:gd name="T22" fmla="+- 0 1960 407"/>
                <a:gd name="T23" fmla="*/ 1960 h 1854"/>
                <a:gd name="T24" fmla="+- 0 7713 5897"/>
                <a:gd name="T25" fmla="*/ T24 w 1854"/>
                <a:gd name="T26" fmla="+- 0 1888 407"/>
                <a:gd name="T27" fmla="*/ 1888 h 1854"/>
                <a:gd name="T28" fmla="+- 0 7697 5897"/>
                <a:gd name="T29" fmla="*/ T28 w 1854"/>
                <a:gd name="T30" fmla="+- 0 1816 407"/>
                <a:gd name="T31" fmla="*/ 1816 h 1854"/>
                <a:gd name="T32" fmla="+- 0 7678 5897"/>
                <a:gd name="T33" fmla="*/ T32 w 1854"/>
                <a:gd name="T34" fmla="+- 0 1745 407"/>
                <a:gd name="T35" fmla="*/ 1745 h 1854"/>
                <a:gd name="T36" fmla="+- 0 7656 5897"/>
                <a:gd name="T37" fmla="*/ T36 w 1854"/>
                <a:gd name="T38" fmla="+- 0 1675 407"/>
                <a:gd name="T39" fmla="*/ 1675 h 1854"/>
                <a:gd name="T40" fmla="+- 0 7632 5897"/>
                <a:gd name="T41" fmla="*/ T40 w 1854"/>
                <a:gd name="T42" fmla="+- 0 1607 407"/>
                <a:gd name="T43" fmla="*/ 1607 h 1854"/>
                <a:gd name="T44" fmla="+- 0 7605 5897"/>
                <a:gd name="T45" fmla="*/ T44 w 1854"/>
                <a:gd name="T46" fmla="+- 0 1540 407"/>
                <a:gd name="T47" fmla="*/ 1540 h 1854"/>
                <a:gd name="T48" fmla="+- 0 7576 5897"/>
                <a:gd name="T49" fmla="*/ T48 w 1854"/>
                <a:gd name="T50" fmla="+- 0 1474 407"/>
                <a:gd name="T51" fmla="*/ 1474 h 1854"/>
                <a:gd name="T52" fmla="+- 0 7544 5897"/>
                <a:gd name="T53" fmla="*/ T52 w 1854"/>
                <a:gd name="T54" fmla="+- 0 1409 407"/>
                <a:gd name="T55" fmla="*/ 1409 h 1854"/>
                <a:gd name="T56" fmla="+- 0 7509 5897"/>
                <a:gd name="T57" fmla="*/ T56 w 1854"/>
                <a:gd name="T58" fmla="+- 0 1346 407"/>
                <a:gd name="T59" fmla="*/ 1346 h 1854"/>
                <a:gd name="T60" fmla="+- 0 7473 5897"/>
                <a:gd name="T61" fmla="*/ T60 w 1854"/>
                <a:gd name="T62" fmla="+- 0 1285 407"/>
                <a:gd name="T63" fmla="*/ 1285 h 1854"/>
                <a:gd name="T64" fmla="+- 0 7434 5897"/>
                <a:gd name="T65" fmla="*/ T64 w 1854"/>
                <a:gd name="T66" fmla="+- 0 1225 407"/>
                <a:gd name="T67" fmla="*/ 1225 h 1854"/>
                <a:gd name="T68" fmla="+- 0 7393 5897"/>
                <a:gd name="T69" fmla="*/ T68 w 1854"/>
                <a:gd name="T70" fmla="+- 0 1166 407"/>
                <a:gd name="T71" fmla="*/ 1166 h 1854"/>
                <a:gd name="T72" fmla="+- 0 7350 5897"/>
                <a:gd name="T73" fmla="*/ T72 w 1854"/>
                <a:gd name="T74" fmla="+- 0 1110 407"/>
                <a:gd name="T75" fmla="*/ 1110 h 1854"/>
                <a:gd name="T76" fmla="+- 0 7304 5897"/>
                <a:gd name="T77" fmla="*/ T76 w 1854"/>
                <a:gd name="T78" fmla="+- 0 1055 407"/>
                <a:gd name="T79" fmla="*/ 1055 h 1854"/>
                <a:gd name="T80" fmla="+- 0 7257 5897"/>
                <a:gd name="T81" fmla="*/ T80 w 1854"/>
                <a:gd name="T82" fmla="+- 0 1002 407"/>
                <a:gd name="T83" fmla="*/ 1002 h 1854"/>
                <a:gd name="T84" fmla="+- 0 7208 5897"/>
                <a:gd name="T85" fmla="*/ T84 w 1854"/>
                <a:gd name="T86" fmla="+- 0 950 407"/>
                <a:gd name="T87" fmla="*/ 950 h 1854"/>
                <a:gd name="T88" fmla="+- 0 7156 5897"/>
                <a:gd name="T89" fmla="*/ T88 w 1854"/>
                <a:gd name="T90" fmla="+- 0 901 407"/>
                <a:gd name="T91" fmla="*/ 901 h 1854"/>
                <a:gd name="T92" fmla="+- 0 7103 5897"/>
                <a:gd name="T93" fmla="*/ T92 w 1854"/>
                <a:gd name="T94" fmla="+- 0 854 407"/>
                <a:gd name="T95" fmla="*/ 854 h 1854"/>
                <a:gd name="T96" fmla="+- 0 7048 5897"/>
                <a:gd name="T97" fmla="*/ T96 w 1854"/>
                <a:gd name="T98" fmla="+- 0 808 407"/>
                <a:gd name="T99" fmla="*/ 808 h 1854"/>
                <a:gd name="T100" fmla="+- 0 6992 5897"/>
                <a:gd name="T101" fmla="*/ T100 w 1854"/>
                <a:gd name="T102" fmla="+- 0 765 407"/>
                <a:gd name="T103" fmla="*/ 765 h 1854"/>
                <a:gd name="T104" fmla="+- 0 6933 5897"/>
                <a:gd name="T105" fmla="*/ T104 w 1854"/>
                <a:gd name="T106" fmla="+- 0 724 407"/>
                <a:gd name="T107" fmla="*/ 724 h 1854"/>
                <a:gd name="T108" fmla="+- 0 6873 5897"/>
                <a:gd name="T109" fmla="*/ T108 w 1854"/>
                <a:gd name="T110" fmla="+- 0 685 407"/>
                <a:gd name="T111" fmla="*/ 685 h 1854"/>
                <a:gd name="T112" fmla="+- 0 6812 5897"/>
                <a:gd name="T113" fmla="*/ T112 w 1854"/>
                <a:gd name="T114" fmla="+- 0 649 407"/>
                <a:gd name="T115" fmla="*/ 649 h 1854"/>
                <a:gd name="T116" fmla="+- 0 6749 5897"/>
                <a:gd name="T117" fmla="*/ T116 w 1854"/>
                <a:gd name="T118" fmla="+- 0 614 407"/>
                <a:gd name="T119" fmla="*/ 614 h 1854"/>
                <a:gd name="T120" fmla="+- 0 6684 5897"/>
                <a:gd name="T121" fmla="*/ T120 w 1854"/>
                <a:gd name="T122" fmla="+- 0 583 407"/>
                <a:gd name="T123" fmla="*/ 583 h 1854"/>
                <a:gd name="T124" fmla="+- 0 6618 5897"/>
                <a:gd name="T125" fmla="*/ T124 w 1854"/>
                <a:gd name="T126" fmla="+- 0 553 407"/>
                <a:gd name="T127" fmla="*/ 553 h 1854"/>
                <a:gd name="T128" fmla="+- 0 6551 5897"/>
                <a:gd name="T129" fmla="*/ T128 w 1854"/>
                <a:gd name="T130" fmla="+- 0 526 407"/>
                <a:gd name="T131" fmla="*/ 526 h 1854"/>
                <a:gd name="T132" fmla="+- 0 6483 5897"/>
                <a:gd name="T133" fmla="*/ T132 w 1854"/>
                <a:gd name="T134" fmla="+- 0 502 407"/>
                <a:gd name="T135" fmla="*/ 502 h 1854"/>
                <a:gd name="T136" fmla="+- 0 6413 5897"/>
                <a:gd name="T137" fmla="*/ T136 w 1854"/>
                <a:gd name="T138" fmla="+- 0 480 407"/>
                <a:gd name="T139" fmla="*/ 480 h 1854"/>
                <a:gd name="T140" fmla="+- 0 6342 5897"/>
                <a:gd name="T141" fmla="*/ T140 w 1854"/>
                <a:gd name="T142" fmla="+- 0 461 407"/>
                <a:gd name="T143" fmla="*/ 461 h 1854"/>
                <a:gd name="T144" fmla="+- 0 6271 5897"/>
                <a:gd name="T145" fmla="*/ T144 w 1854"/>
                <a:gd name="T146" fmla="+- 0 445 407"/>
                <a:gd name="T147" fmla="*/ 445 h 1854"/>
                <a:gd name="T148" fmla="+- 0 6198 5897"/>
                <a:gd name="T149" fmla="*/ T148 w 1854"/>
                <a:gd name="T150" fmla="+- 0 432 407"/>
                <a:gd name="T151" fmla="*/ 432 h 1854"/>
                <a:gd name="T152" fmla="+- 0 6124 5897"/>
                <a:gd name="T153" fmla="*/ T152 w 1854"/>
                <a:gd name="T154" fmla="+- 0 421 407"/>
                <a:gd name="T155" fmla="*/ 421 h 1854"/>
                <a:gd name="T156" fmla="+- 0 6049 5897"/>
                <a:gd name="T157" fmla="*/ T156 w 1854"/>
                <a:gd name="T158" fmla="+- 0 414 407"/>
                <a:gd name="T159" fmla="*/ 414 h 1854"/>
                <a:gd name="T160" fmla="+- 0 5973 5897"/>
                <a:gd name="T161" fmla="*/ T160 w 1854"/>
                <a:gd name="T162" fmla="+- 0 409 407"/>
                <a:gd name="T163" fmla="*/ 409 h 1854"/>
                <a:gd name="T164" fmla="+- 0 5897 5897"/>
                <a:gd name="T165" fmla="*/ T164 w 1854"/>
                <a:gd name="T166" fmla="+- 0 407 407"/>
                <a:gd name="T167" fmla="*/ 407 h 1854"/>
                <a:gd name="T168" fmla="+- 0 5897 5897"/>
                <a:gd name="T169" fmla="*/ T168 w 1854"/>
                <a:gd name="T170" fmla="+- 0 2261 407"/>
                <a:gd name="T171" fmla="*/ 2261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1854"/>
                  </a:moveTo>
                  <a:lnTo>
                    <a:pt x="1854" y="1854"/>
                  </a:lnTo>
                  <a:lnTo>
                    <a:pt x="1852" y="1778"/>
                  </a:lnTo>
                  <a:lnTo>
                    <a:pt x="1847" y="1702"/>
                  </a:lnTo>
                  <a:lnTo>
                    <a:pt x="1840" y="1627"/>
                  </a:lnTo>
                  <a:lnTo>
                    <a:pt x="1829" y="1553"/>
                  </a:lnTo>
                  <a:lnTo>
                    <a:pt x="1816" y="1481"/>
                  </a:lnTo>
                  <a:lnTo>
                    <a:pt x="1800" y="1409"/>
                  </a:lnTo>
                  <a:lnTo>
                    <a:pt x="1781" y="1338"/>
                  </a:lnTo>
                  <a:lnTo>
                    <a:pt x="1759" y="1268"/>
                  </a:lnTo>
                  <a:lnTo>
                    <a:pt x="1735" y="1200"/>
                  </a:lnTo>
                  <a:lnTo>
                    <a:pt x="1708" y="1133"/>
                  </a:lnTo>
                  <a:lnTo>
                    <a:pt x="1679" y="1067"/>
                  </a:lnTo>
                  <a:lnTo>
                    <a:pt x="1647" y="1002"/>
                  </a:lnTo>
                  <a:lnTo>
                    <a:pt x="1612" y="939"/>
                  </a:lnTo>
                  <a:lnTo>
                    <a:pt x="1576" y="878"/>
                  </a:lnTo>
                  <a:lnTo>
                    <a:pt x="1537" y="818"/>
                  </a:lnTo>
                  <a:lnTo>
                    <a:pt x="1496" y="759"/>
                  </a:lnTo>
                  <a:lnTo>
                    <a:pt x="1453" y="703"/>
                  </a:lnTo>
                  <a:lnTo>
                    <a:pt x="1407" y="648"/>
                  </a:lnTo>
                  <a:lnTo>
                    <a:pt x="1360" y="595"/>
                  </a:lnTo>
                  <a:lnTo>
                    <a:pt x="1311" y="543"/>
                  </a:lnTo>
                  <a:lnTo>
                    <a:pt x="1259" y="494"/>
                  </a:lnTo>
                  <a:lnTo>
                    <a:pt x="1206" y="447"/>
                  </a:lnTo>
                  <a:lnTo>
                    <a:pt x="1151" y="401"/>
                  </a:lnTo>
                  <a:lnTo>
                    <a:pt x="1095" y="358"/>
                  </a:lnTo>
                  <a:lnTo>
                    <a:pt x="1036" y="317"/>
                  </a:lnTo>
                  <a:lnTo>
                    <a:pt x="976" y="278"/>
                  </a:lnTo>
                  <a:lnTo>
                    <a:pt x="915" y="242"/>
                  </a:lnTo>
                  <a:lnTo>
                    <a:pt x="852" y="207"/>
                  </a:lnTo>
                  <a:lnTo>
                    <a:pt x="787" y="176"/>
                  </a:lnTo>
                  <a:lnTo>
                    <a:pt x="721" y="146"/>
                  </a:lnTo>
                  <a:lnTo>
                    <a:pt x="654" y="119"/>
                  </a:lnTo>
                  <a:lnTo>
                    <a:pt x="586" y="95"/>
                  </a:lnTo>
                  <a:lnTo>
                    <a:pt x="516" y="73"/>
                  </a:lnTo>
                  <a:lnTo>
                    <a:pt x="445" y="54"/>
                  </a:lnTo>
                  <a:lnTo>
                    <a:pt x="374" y="38"/>
                  </a:lnTo>
                  <a:lnTo>
                    <a:pt x="301" y="25"/>
                  </a:lnTo>
                  <a:lnTo>
                    <a:pt x="227" y="14"/>
                  </a:lnTo>
                  <a:lnTo>
                    <a:pt x="152" y="7"/>
                  </a:lnTo>
                  <a:lnTo>
                    <a:pt x="76" y="2"/>
                  </a:lnTo>
                  <a:lnTo>
                    <a:pt x="0" y="0"/>
                  </a:lnTo>
                  <a:lnTo>
                    <a:pt x="0" y="1854"/>
                  </a:lnTo>
                  <a:close/>
                </a:path>
              </a:pathLst>
            </a:custGeom>
            <a:noFill/>
            <a:ln w="38100">
              <a:solidFill>
                <a:srgbClr val="368DDD"/>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3968" y="2459"/>
              <a:ext cx="1854" cy="1830"/>
            </a:xfrm>
            <a:custGeom>
              <a:avLst/>
              <a:gdLst>
                <a:gd name="T0" fmla="+- 0 5824 3970"/>
                <a:gd name="T1" fmla="*/ T0 w 1854"/>
                <a:gd name="T2" fmla="+- 0 2352 2352"/>
                <a:gd name="T3" fmla="*/ 2352 h 1854"/>
                <a:gd name="T4" fmla="+- 0 3970 3970"/>
                <a:gd name="T5" fmla="*/ T4 w 1854"/>
                <a:gd name="T6" fmla="+- 0 2352 2352"/>
                <a:gd name="T7" fmla="*/ 2352 h 1854"/>
                <a:gd name="T8" fmla="+- 0 3972 3970"/>
                <a:gd name="T9" fmla="*/ T8 w 1854"/>
                <a:gd name="T10" fmla="+- 0 2429 2352"/>
                <a:gd name="T11" fmla="*/ 2429 h 1854"/>
                <a:gd name="T12" fmla="+- 0 3977 3970"/>
                <a:gd name="T13" fmla="*/ T12 w 1854"/>
                <a:gd name="T14" fmla="+- 0 2504 2352"/>
                <a:gd name="T15" fmla="*/ 2504 h 1854"/>
                <a:gd name="T16" fmla="+- 0 3984 3970"/>
                <a:gd name="T17" fmla="*/ T16 w 1854"/>
                <a:gd name="T18" fmla="+- 0 2579 2352"/>
                <a:gd name="T19" fmla="*/ 2579 h 1854"/>
                <a:gd name="T20" fmla="+- 0 3995 3970"/>
                <a:gd name="T21" fmla="*/ T20 w 1854"/>
                <a:gd name="T22" fmla="+- 0 2653 2352"/>
                <a:gd name="T23" fmla="*/ 2653 h 1854"/>
                <a:gd name="T24" fmla="+- 0 4008 3970"/>
                <a:gd name="T25" fmla="*/ T24 w 1854"/>
                <a:gd name="T26" fmla="+- 0 2726 2352"/>
                <a:gd name="T27" fmla="*/ 2726 h 1854"/>
                <a:gd name="T28" fmla="+- 0 4024 3970"/>
                <a:gd name="T29" fmla="*/ T28 w 1854"/>
                <a:gd name="T30" fmla="+- 0 2798 2352"/>
                <a:gd name="T31" fmla="*/ 2798 h 1854"/>
                <a:gd name="T32" fmla="+- 0 4043 3970"/>
                <a:gd name="T33" fmla="*/ T32 w 1854"/>
                <a:gd name="T34" fmla="+- 0 2869 2352"/>
                <a:gd name="T35" fmla="*/ 2869 h 1854"/>
                <a:gd name="T36" fmla="+- 0 4065 3970"/>
                <a:gd name="T37" fmla="*/ T36 w 1854"/>
                <a:gd name="T38" fmla="+- 0 2938 2352"/>
                <a:gd name="T39" fmla="*/ 2938 h 1854"/>
                <a:gd name="T40" fmla="+- 0 4089 3970"/>
                <a:gd name="T41" fmla="*/ T40 w 1854"/>
                <a:gd name="T42" fmla="+- 0 3007 2352"/>
                <a:gd name="T43" fmla="*/ 3007 h 1854"/>
                <a:gd name="T44" fmla="+- 0 4116 3970"/>
                <a:gd name="T45" fmla="*/ T44 w 1854"/>
                <a:gd name="T46" fmla="+- 0 3074 2352"/>
                <a:gd name="T47" fmla="*/ 3074 h 1854"/>
                <a:gd name="T48" fmla="+- 0 4146 3970"/>
                <a:gd name="T49" fmla="*/ T48 w 1854"/>
                <a:gd name="T50" fmla="+- 0 3140 2352"/>
                <a:gd name="T51" fmla="*/ 3140 h 1854"/>
                <a:gd name="T52" fmla="+- 0 4177 3970"/>
                <a:gd name="T53" fmla="*/ T52 w 1854"/>
                <a:gd name="T54" fmla="+- 0 3204 2352"/>
                <a:gd name="T55" fmla="*/ 3204 h 1854"/>
                <a:gd name="T56" fmla="+- 0 4212 3970"/>
                <a:gd name="T57" fmla="*/ T56 w 1854"/>
                <a:gd name="T58" fmla="+- 0 3267 2352"/>
                <a:gd name="T59" fmla="*/ 3267 h 1854"/>
                <a:gd name="T60" fmla="+- 0 4248 3970"/>
                <a:gd name="T61" fmla="*/ T60 w 1854"/>
                <a:gd name="T62" fmla="+- 0 3329 2352"/>
                <a:gd name="T63" fmla="*/ 3329 h 1854"/>
                <a:gd name="T64" fmla="+- 0 4287 3970"/>
                <a:gd name="T65" fmla="*/ T64 w 1854"/>
                <a:gd name="T66" fmla="+- 0 3389 2352"/>
                <a:gd name="T67" fmla="*/ 3389 h 1854"/>
                <a:gd name="T68" fmla="+- 0 4328 3970"/>
                <a:gd name="T69" fmla="*/ T68 w 1854"/>
                <a:gd name="T70" fmla="+- 0 3447 2352"/>
                <a:gd name="T71" fmla="*/ 3447 h 1854"/>
                <a:gd name="T72" fmla="+- 0 4371 3970"/>
                <a:gd name="T73" fmla="*/ T72 w 1854"/>
                <a:gd name="T74" fmla="+- 0 3504 2352"/>
                <a:gd name="T75" fmla="*/ 3504 h 1854"/>
                <a:gd name="T76" fmla="+- 0 4417 3970"/>
                <a:gd name="T77" fmla="*/ T76 w 1854"/>
                <a:gd name="T78" fmla="+- 0 3559 2352"/>
                <a:gd name="T79" fmla="*/ 3559 h 1854"/>
                <a:gd name="T80" fmla="+- 0 4464 3970"/>
                <a:gd name="T81" fmla="*/ T80 w 1854"/>
                <a:gd name="T82" fmla="+- 0 3612 2352"/>
                <a:gd name="T83" fmla="*/ 3612 h 1854"/>
                <a:gd name="T84" fmla="+- 0 4513 3970"/>
                <a:gd name="T85" fmla="*/ T84 w 1854"/>
                <a:gd name="T86" fmla="+- 0 3663 2352"/>
                <a:gd name="T87" fmla="*/ 3663 h 1854"/>
                <a:gd name="T88" fmla="+- 0 4565 3970"/>
                <a:gd name="T89" fmla="*/ T88 w 1854"/>
                <a:gd name="T90" fmla="+- 0 3712 2352"/>
                <a:gd name="T91" fmla="*/ 3712 h 1854"/>
                <a:gd name="T92" fmla="+- 0 4618 3970"/>
                <a:gd name="T93" fmla="*/ T92 w 1854"/>
                <a:gd name="T94" fmla="+- 0 3760 2352"/>
                <a:gd name="T95" fmla="*/ 3760 h 1854"/>
                <a:gd name="T96" fmla="+- 0 4673 3970"/>
                <a:gd name="T97" fmla="*/ T96 w 1854"/>
                <a:gd name="T98" fmla="+- 0 3805 2352"/>
                <a:gd name="T99" fmla="*/ 3805 h 1854"/>
                <a:gd name="T100" fmla="+- 0 4729 3970"/>
                <a:gd name="T101" fmla="*/ T100 w 1854"/>
                <a:gd name="T102" fmla="+- 0 3848 2352"/>
                <a:gd name="T103" fmla="*/ 3848 h 1854"/>
                <a:gd name="T104" fmla="+- 0 4788 3970"/>
                <a:gd name="T105" fmla="*/ T104 w 1854"/>
                <a:gd name="T106" fmla="+- 0 3889 2352"/>
                <a:gd name="T107" fmla="*/ 3889 h 1854"/>
                <a:gd name="T108" fmla="+- 0 4848 3970"/>
                <a:gd name="T109" fmla="*/ T108 w 1854"/>
                <a:gd name="T110" fmla="+- 0 3928 2352"/>
                <a:gd name="T111" fmla="*/ 3928 h 1854"/>
                <a:gd name="T112" fmla="+- 0 4909 3970"/>
                <a:gd name="T113" fmla="*/ T112 w 1854"/>
                <a:gd name="T114" fmla="+- 0 3965 2352"/>
                <a:gd name="T115" fmla="*/ 3965 h 1854"/>
                <a:gd name="T116" fmla="+- 0 4972 3970"/>
                <a:gd name="T117" fmla="*/ T116 w 1854"/>
                <a:gd name="T118" fmla="+- 0 3999 2352"/>
                <a:gd name="T119" fmla="*/ 3999 h 1854"/>
                <a:gd name="T120" fmla="+- 0 5037 3970"/>
                <a:gd name="T121" fmla="*/ T120 w 1854"/>
                <a:gd name="T122" fmla="+- 0 4031 2352"/>
                <a:gd name="T123" fmla="*/ 4031 h 1854"/>
                <a:gd name="T124" fmla="+- 0 5103 3970"/>
                <a:gd name="T125" fmla="*/ T124 w 1854"/>
                <a:gd name="T126" fmla="+- 0 4060 2352"/>
                <a:gd name="T127" fmla="*/ 4060 h 1854"/>
                <a:gd name="T128" fmla="+- 0 5170 3970"/>
                <a:gd name="T129" fmla="*/ T128 w 1854"/>
                <a:gd name="T130" fmla="+- 0 4087 2352"/>
                <a:gd name="T131" fmla="*/ 4087 h 1854"/>
                <a:gd name="T132" fmla="+- 0 5238 3970"/>
                <a:gd name="T133" fmla="*/ T132 w 1854"/>
                <a:gd name="T134" fmla="+- 0 4112 2352"/>
                <a:gd name="T135" fmla="*/ 4112 h 1854"/>
                <a:gd name="T136" fmla="+- 0 5308 3970"/>
                <a:gd name="T137" fmla="*/ T136 w 1854"/>
                <a:gd name="T138" fmla="+- 0 4133 2352"/>
                <a:gd name="T139" fmla="*/ 4133 h 1854"/>
                <a:gd name="T140" fmla="+- 0 5379 3970"/>
                <a:gd name="T141" fmla="*/ T140 w 1854"/>
                <a:gd name="T142" fmla="+- 0 4152 2352"/>
                <a:gd name="T143" fmla="*/ 4152 h 1854"/>
                <a:gd name="T144" fmla="+- 0 5451 3970"/>
                <a:gd name="T145" fmla="*/ T144 w 1854"/>
                <a:gd name="T146" fmla="+- 0 4168 2352"/>
                <a:gd name="T147" fmla="*/ 4168 h 1854"/>
                <a:gd name="T148" fmla="+- 0 5523 3970"/>
                <a:gd name="T149" fmla="*/ T148 w 1854"/>
                <a:gd name="T150" fmla="+- 0 4182 2352"/>
                <a:gd name="T151" fmla="*/ 4182 h 1854"/>
                <a:gd name="T152" fmla="+- 0 5597 3970"/>
                <a:gd name="T153" fmla="*/ T152 w 1854"/>
                <a:gd name="T154" fmla="+- 0 4192 2352"/>
                <a:gd name="T155" fmla="*/ 4192 h 1854"/>
                <a:gd name="T156" fmla="+- 0 5672 3970"/>
                <a:gd name="T157" fmla="*/ T156 w 1854"/>
                <a:gd name="T158" fmla="+- 0 4200 2352"/>
                <a:gd name="T159" fmla="*/ 4200 h 1854"/>
                <a:gd name="T160" fmla="+- 0 5748 3970"/>
                <a:gd name="T161" fmla="*/ T160 w 1854"/>
                <a:gd name="T162" fmla="+- 0 4205 2352"/>
                <a:gd name="T163" fmla="*/ 4205 h 1854"/>
                <a:gd name="T164" fmla="+- 0 5824 3970"/>
                <a:gd name="T165" fmla="*/ T164 w 1854"/>
                <a:gd name="T166" fmla="+- 0 4206 2352"/>
                <a:gd name="T167" fmla="*/ 4206 h 1854"/>
                <a:gd name="T168" fmla="+- 0 5824 3970"/>
                <a:gd name="T169" fmla="*/ T168 w 1854"/>
                <a:gd name="T170" fmla="+- 0 2352 2352"/>
                <a:gd name="T171" fmla="*/ 2352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4" y="0"/>
                  </a:moveTo>
                  <a:lnTo>
                    <a:pt x="0" y="0"/>
                  </a:lnTo>
                  <a:lnTo>
                    <a:pt x="2" y="77"/>
                  </a:lnTo>
                  <a:lnTo>
                    <a:pt x="7" y="152"/>
                  </a:lnTo>
                  <a:lnTo>
                    <a:pt x="14" y="227"/>
                  </a:lnTo>
                  <a:lnTo>
                    <a:pt x="25" y="301"/>
                  </a:lnTo>
                  <a:lnTo>
                    <a:pt x="38" y="374"/>
                  </a:lnTo>
                  <a:lnTo>
                    <a:pt x="54" y="446"/>
                  </a:lnTo>
                  <a:lnTo>
                    <a:pt x="73" y="517"/>
                  </a:lnTo>
                  <a:lnTo>
                    <a:pt x="95" y="586"/>
                  </a:lnTo>
                  <a:lnTo>
                    <a:pt x="119" y="655"/>
                  </a:lnTo>
                  <a:lnTo>
                    <a:pt x="146" y="722"/>
                  </a:lnTo>
                  <a:lnTo>
                    <a:pt x="176" y="788"/>
                  </a:lnTo>
                  <a:lnTo>
                    <a:pt x="207" y="852"/>
                  </a:lnTo>
                  <a:lnTo>
                    <a:pt x="242" y="915"/>
                  </a:lnTo>
                  <a:lnTo>
                    <a:pt x="278" y="977"/>
                  </a:lnTo>
                  <a:lnTo>
                    <a:pt x="317" y="1037"/>
                  </a:lnTo>
                  <a:lnTo>
                    <a:pt x="358" y="1095"/>
                  </a:lnTo>
                  <a:lnTo>
                    <a:pt x="401" y="1152"/>
                  </a:lnTo>
                  <a:lnTo>
                    <a:pt x="447" y="1207"/>
                  </a:lnTo>
                  <a:lnTo>
                    <a:pt x="494" y="1260"/>
                  </a:lnTo>
                  <a:lnTo>
                    <a:pt x="543" y="1311"/>
                  </a:lnTo>
                  <a:lnTo>
                    <a:pt x="595" y="1360"/>
                  </a:lnTo>
                  <a:lnTo>
                    <a:pt x="648" y="1408"/>
                  </a:lnTo>
                  <a:lnTo>
                    <a:pt x="703" y="1453"/>
                  </a:lnTo>
                  <a:lnTo>
                    <a:pt x="759" y="1496"/>
                  </a:lnTo>
                  <a:lnTo>
                    <a:pt x="818" y="1537"/>
                  </a:lnTo>
                  <a:lnTo>
                    <a:pt x="878" y="1576"/>
                  </a:lnTo>
                  <a:lnTo>
                    <a:pt x="939" y="1613"/>
                  </a:lnTo>
                  <a:lnTo>
                    <a:pt x="1002" y="1647"/>
                  </a:lnTo>
                  <a:lnTo>
                    <a:pt x="1067" y="1679"/>
                  </a:lnTo>
                  <a:lnTo>
                    <a:pt x="1133" y="1708"/>
                  </a:lnTo>
                  <a:lnTo>
                    <a:pt x="1200" y="1735"/>
                  </a:lnTo>
                  <a:lnTo>
                    <a:pt x="1268" y="1760"/>
                  </a:lnTo>
                  <a:lnTo>
                    <a:pt x="1338" y="1781"/>
                  </a:lnTo>
                  <a:lnTo>
                    <a:pt x="1409" y="1800"/>
                  </a:lnTo>
                  <a:lnTo>
                    <a:pt x="1481" y="1816"/>
                  </a:lnTo>
                  <a:lnTo>
                    <a:pt x="1553" y="1830"/>
                  </a:lnTo>
                  <a:lnTo>
                    <a:pt x="1627" y="1840"/>
                  </a:lnTo>
                  <a:lnTo>
                    <a:pt x="1702" y="1848"/>
                  </a:lnTo>
                  <a:lnTo>
                    <a:pt x="1778" y="1853"/>
                  </a:lnTo>
                  <a:lnTo>
                    <a:pt x="1854" y="1854"/>
                  </a:lnTo>
                  <a:lnTo>
                    <a:pt x="1854" y="0"/>
                  </a:lnTo>
                  <a:close/>
                </a:path>
              </a:pathLst>
            </a:custGeom>
            <a:noFill/>
            <a:ln w="38100">
              <a:solidFill>
                <a:srgbClr val="FF681E"/>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6083" y="2650"/>
              <a:ext cx="1854" cy="1854"/>
            </a:xfrm>
            <a:custGeom>
              <a:avLst/>
              <a:gdLst>
                <a:gd name="T0" fmla="+- 0 6083 6083"/>
                <a:gd name="T1" fmla="*/ T0 w 1854"/>
                <a:gd name="T2" fmla="+- 0 2650 2650"/>
                <a:gd name="T3" fmla="*/ 2650 h 1854"/>
                <a:gd name="T4" fmla="+- 0 6083 6083"/>
                <a:gd name="T5" fmla="*/ T4 w 1854"/>
                <a:gd name="T6" fmla="+- 0 4504 2650"/>
                <a:gd name="T7" fmla="*/ 4504 h 1854"/>
                <a:gd name="T8" fmla="+- 0 6159 6083"/>
                <a:gd name="T9" fmla="*/ T8 w 1854"/>
                <a:gd name="T10" fmla="+- 0 4502 2650"/>
                <a:gd name="T11" fmla="*/ 4502 h 1854"/>
                <a:gd name="T12" fmla="+- 0 6235 6083"/>
                <a:gd name="T13" fmla="*/ T12 w 1854"/>
                <a:gd name="T14" fmla="+- 0 4498 2650"/>
                <a:gd name="T15" fmla="*/ 4498 h 1854"/>
                <a:gd name="T16" fmla="+- 0 6310 6083"/>
                <a:gd name="T17" fmla="*/ T16 w 1854"/>
                <a:gd name="T18" fmla="+- 0 4490 2650"/>
                <a:gd name="T19" fmla="*/ 4490 h 1854"/>
                <a:gd name="T20" fmla="+- 0 6384 6083"/>
                <a:gd name="T21" fmla="*/ T20 w 1854"/>
                <a:gd name="T22" fmla="+- 0 4479 2650"/>
                <a:gd name="T23" fmla="*/ 4479 h 1854"/>
                <a:gd name="T24" fmla="+- 0 6457 6083"/>
                <a:gd name="T25" fmla="*/ T24 w 1854"/>
                <a:gd name="T26" fmla="+- 0 4466 2650"/>
                <a:gd name="T27" fmla="*/ 4466 h 1854"/>
                <a:gd name="T28" fmla="+- 0 6529 6083"/>
                <a:gd name="T29" fmla="*/ T28 w 1854"/>
                <a:gd name="T30" fmla="+- 0 4450 2650"/>
                <a:gd name="T31" fmla="*/ 4450 h 1854"/>
                <a:gd name="T32" fmla="+- 0 6599 6083"/>
                <a:gd name="T33" fmla="*/ T32 w 1854"/>
                <a:gd name="T34" fmla="+- 0 4431 2650"/>
                <a:gd name="T35" fmla="*/ 4431 h 1854"/>
                <a:gd name="T36" fmla="+- 0 6669 6083"/>
                <a:gd name="T37" fmla="*/ T36 w 1854"/>
                <a:gd name="T38" fmla="+- 0 4409 2650"/>
                <a:gd name="T39" fmla="*/ 4409 h 1854"/>
                <a:gd name="T40" fmla="+- 0 6737 6083"/>
                <a:gd name="T41" fmla="*/ T40 w 1854"/>
                <a:gd name="T42" fmla="+- 0 4385 2650"/>
                <a:gd name="T43" fmla="*/ 4385 h 1854"/>
                <a:gd name="T44" fmla="+- 0 6805 6083"/>
                <a:gd name="T45" fmla="*/ T44 w 1854"/>
                <a:gd name="T46" fmla="+- 0 4358 2650"/>
                <a:gd name="T47" fmla="*/ 4358 h 1854"/>
                <a:gd name="T48" fmla="+- 0 6870 6083"/>
                <a:gd name="T49" fmla="*/ T48 w 1854"/>
                <a:gd name="T50" fmla="+- 0 4329 2650"/>
                <a:gd name="T51" fmla="*/ 4329 h 1854"/>
                <a:gd name="T52" fmla="+- 0 6935 6083"/>
                <a:gd name="T53" fmla="*/ T52 w 1854"/>
                <a:gd name="T54" fmla="+- 0 4297 2650"/>
                <a:gd name="T55" fmla="*/ 4297 h 1854"/>
                <a:gd name="T56" fmla="+- 0 6998 6083"/>
                <a:gd name="T57" fmla="*/ T56 w 1854"/>
                <a:gd name="T58" fmla="+- 0 4263 2650"/>
                <a:gd name="T59" fmla="*/ 4263 h 1854"/>
                <a:gd name="T60" fmla="+- 0 7060 6083"/>
                <a:gd name="T61" fmla="*/ T60 w 1854"/>
                <a:gd name="T62" fmla="+- 0 4226 2650"/>
                <a:gd name="T63" fmla="*/ 4226 h 1854"/>
                <a:gd name="T64" fmla="+- 0 7119 6083"/>
                <a:gd name="T65" fmla="*/ T64 w 1854"/>
                <a:gd name="T66" fmla="+- 0 4187 2650"/>
                <a:gd name="T67" fmla="*/ 4187 h 1854"/>
                <a:gd name="T68" fmla="+- 0 7178 6083"/>
                <a:gd name="T69" fmla="*/ T68 w 1854"/>
                <a:gd name="T70" fmla="+- 0 4146 2650"/>
                <a:gd name="T71" fmla="*/ 4146 h 1854"/>
                <a:gd name="T72" fmla="+- 0 7234 6083"/>
                <a:gd name="T73" fmla="*/ T72 w 1854"/>
                <a:gd name="T74" fmla="+- 0 4103 2650"/>
                <a:gd name="T75" fmla="*/ 4103 h 1854"/>
                <a:gd name="T76" fmla="+- 0 7289 6083"/>
                <a:gd name="T77" fmla="*/ T76 w 1854"/>
                <a:gd name="T78" fmla="+- 0 4057 2650"/>
                <a:gd name="T79" fmla="*/ 4057 h 1854"/>
                <a:gd name="T80" fmla="+- 0 7343 6083"/>
                <a:gd name="T81" fmla="*/ T80 w 1854"/>
                <a:gd name="T82" fmla="+- 0 4010 2650"/>
                <a:gd name="T83" fmla="*/ 4010 h 1854"/>
                <a:gd name="T84" fmla="+- 0 7394 6083"/>
                <a:gd name="T85" fmla="*/ T84 w 1854"/>
                <a:gd name="T86" fmla="+- 0 3961 2650"/>
                <a:gd name="T87" fmla="*/ 3961 h 1854"/>
                <a:gd name="T88" fmla="+- 0 7443 6083"/>
                <a:gd name="T89" fmla="*/ T88 w 1854"/>
                <a:gd name="T90" fmla="+- 0 3910 2650"/>
                <a:gd name="T91" fmla="*/ 3910 h 1854"/>
                <a:gd name="T92" fmla="+- 0 7491 6083"/>
                <a:gd name="T93" fmla="*/ T92 w 1854"/>
                <a:gd name="T94" fmla="+- 0 3856 2650"/>
                <a:gd name="T95" fmla="*/ 3856 h 1854"/>
                <a:gd name="T96" fmla="+- 0 7536 6083"/>
                <a:gd name="T97" fmla="*/ T96 w 1854"/>
                <a:gd name="T98" fmla="+- 0 3801 2650"/>
                <a:gd name="T99" fmla="*/ 3801 h 1854"/>
                <a:gd name="T100" fmla="+- 0 7579 6083"/>
                <a:gd name="T101" fmla="*/ T100 w 1854"/>
                <a:gd name="T102" fmla="+- 0 3745 2650"/>
                <a:gd name="T103" fmla="*/ 3745 h 1854"/>
                <a:gd name="T104" fmla="+- 0 7620 6083"/>
                <a:gd name="T105" fmla="*/ T104 w 1854"/>
                <a:gd name="T106" fmla="+- 0 3686 2650"/>
                <a:gd name="T107" fmla="*/ 3686 h 1854"/>
                <a:gd name="T108" fmla="+- 0 7659 6083"/>
                <a:gd name="T109" fmla="*/ T108 w 1854"/>
                <a:gd name="T110" fmla="+- 0 3626 2650"/>
                <a:gd name="T111" fmla="*/ 3626 h 1854"/>
                <a:gd name="T112" fmla="+- 0 7696 6083"/>
                <a:gd name="T113" fmla="*/ T112 w 1854"/>
                <a:gd name="T114" fmla="+- 0 3565 2650"/>
                <a:gd name="T115" fmla="*/ 3565 h 1854"/>
                <a:gd name="T116" fmla="+- 0 7730 6083"/>
                <a:gd name="T117" fmla="*/ T116 w 1854"/>
                <a:gd name="T118" fmla="+- 0 3502 2650"/>
                <a:gd name="T119" fmla="*/ 3502 h 1854"/>
                <a:gd name="T120" fmla="+- 0 7762 6083"/>
                <a:gd name="T121" fmla="*/ T120 w 1854"/>
                <a:gd name="T122" fmla="+- 0 3437 2650"/>
                <a:gd name="T123" fmla="*/ 3437 h 1854"/>
                <a:gd name="T124" fmla="+- 0 7791 6083"/>
                <a:gd name="T125" fmla="*/ T124 w 1854"/>
                <a:gd name="T126" fmla="+- 0 3372 2650"/>
                <a:gd name="T127" fmla="*/ 3372 h 1854"/>
                <a:gd name="T128" fmla="+- 0 7818 6083"/>
                <a:gd name="T129" fmla="*/ T128 w 1854"/>
                <a:gd name="T130" fmla="+- 0 3304 2650"/>
                <a:gd name="T131" fmla="*/ 3304 h 1854"/>
                <a:gd name="T132" fmla="+- 0 7842 6083"/>
                <a:gd name="T133" fmla="*/ T132 w 1854"/>
                <a:gd name="T134" fmla="+- 0 3236 2650"/>
                <a:gd name="T135" fmla="*/ 3236 h 1854"/>
                <a:gd name="T136" fmla="+- 0 7864 6083"/>
                <a:gd name="T137" fmla="*/ T136 w 1854"/>
                <a:gd name="T138" fmla="+- 0 3166 2650"/>
                <a:gd name="T139" fmla="*/ 3166 h 1854"/>
                <a:gd name="T140" fmla="+- 0 7883 6083"/>
                <a:gd name="T141" fmla="*/ T140 w 1854"/>
                <a:gd name="T142" fmla="+- 0 3096 2650"/>
                <a:gd name="T143" fmla="*/ 3096 h 1854"/>
                <a:gd name="T144" fmla="+- 0 7899 6083"/>
                <a:gd name="T145" fmla="*/ T144 w 1854"/>
                <a:gd name="T146" fmla="+- 0 3024 2650"/>
                <a:gd name="T147" fmla="*/ 3024 h 1854"/>
                <a:gd name="T148" fmla="+- 0 7912 6083"/>
                <a:gd name="T149" fmla="*/ T148 w 1854"/>
                <a:gd name="T150" fmla="+- 0 2951 2650"/>
                <a:gd name="T151" fmla="*/ 2951 h 1854"/>
                <a:gd name="T152" fmla="+- 0 7923 6083"/>
                <a:gd name="T153" fmla="*/ T152 w 1854"/>
                <a:gd name="T154" fmla="+- 0 2877 2650"/>
                <a:gd name="T155" fmla="*/ 2877 h 1854"/>
                <a:gd name="T156" fmla="+- 0 7931 6083"/>
                <a:gd name="T157" fmla="*/ T156 w 1854"/>
                <a:gd name="T158" fmla="+- 0 2802 2650"/>
                <a:gd name="T159" fmla="*/ 2802 h 1854"/>
                <a:gd name="T160" fmla="+- 0 7935 6083"/>
                <a:gd name="T161" fmla="*/ T160 w 1854"/>
                <a:gd name="T162" fmla="+- 0 2727 2650"/>
                <a:gd name="T163" fmla="*/ 2727 h 1854"/>
                <a:gd name="T164" fmla="+- 0 7937 6083"/>
                <a:gd name="T165" fmla="*/ T164 w 1854"/>
                <a:gd name="T166" fmla="+- 0 2650 2650"/>
                <a:gd name="T167" fmla="*/ 2650 h 1854"/>
                <a:gd name="T168" fmla="+- 0 6083 6083"/>
                <a:gd name="T169" fmla="*/ T168 w 1854"/>
                <a:gd name="T170" fmla="+- 0 2650 2650"/>
                <a:gd name="T171" fmla="*/ 2650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0"/>
                  </a:moveTo>
                  <a:lnTo>
                    <a:pt x="0" y="1854"/>
                  </a:lnTo>
                  <a:lnTo>
                    <a:pt x="76" y="1852"/>
                  </a:lnTo>
                  <a:lnTo>
                    <a:pt x="152" y="1848"/>
                  </a:lnTo>
                  <a:lnTo>
                    <a:pt x="227" y="1840"/>
                  </a:lnTo>
                  <a:lnTo>
                    <a:pt x="301" y="1829"/>
                  </a:lnTo>
                  <a:lnTo>
                    <a:pt x="374" y="1816"/>
                  </a:lnTo>
                  <a:lnTo>
                    <a:pt x="446" y="1800"/>
                  </a:lnTo>
                  <a:lnTo>
                    <a:pt x="516" y="1781"/>
                  </a:lnTo>
                  <a:lnTo>
                    <a:pt x="586" y="1759"/>
                  </a:lnTo>
                  <a:lnTo>
                    <a:pt x="654" y="1735"/>
                  </a:lnTo>
                  <a:lnTo>
                    <a:pt x="722" y="1708"/>
                  </a:lnTo>
                  <a:lnTo>
                    <a:pt x="787" y="1679"/>
                  </a:lnTo>
                  <a:lnTo>
                    <a:pt x="852" y="1647"/>
                  </a:lnTo>
                  <a:lnTo>
                    <a:pt x="915" y="1613"/>
                  </a:lnTo>
                  <a:lnTo>
                    <a:pt x="977" y="1576"/>
                  </a:lnTo>
                  <a:lnTo>
                    <a:pt x="1036" y="1537"/>
                  </a:lnTo>
                  <a:lnTo>
                    <a:pt x="1095" y="1496"/>
                  </a:lnTo>
                  <a:lnTo>
                    <a:pt x="1151" y="1453"/>
                  </a:lnTo>
                  <a:lnTo>
                    <a:pt x="1206" y="1407"/>
                  </a:lnTo>
                  <a:lnTo>
                    <a:pt x="1260" y="1360"/>
                  </a:lnTo>
                  <a:lnTo>
                    <a:pt x="1311" y="1311"/>
                  </a:lnTo>
                  <a:lnTo>
                    <a:pt x="1360" y="1260"/>
                  </a:lnTo>
                  <a:lnTo>
                    <a:pt x="1408" y="1206"/>
                  </a:lnTo>
                  <a:lnTo>
                    <a:pt x="1453" y="1151"/>
                  </a:lnTo>
                  <a:lnTo>
                    <a:pt x="1496" y="1095"/>
                  </a:lnTo>
                  <a:lnTo>
                    <a:pt x="1537" y="1036"/>
                  </a:lnTo>
                  <a:lnTo>
                    <a:pt x="1576" y="976"/>
                  </a:lnTo>
                  <a:lnTo>
                    <a:pt x="1613" y="915"/>
                  </a:lnTo>
                  <a:lnTo>
                    <a:pt x="1647" y="852"/>
                  </a:lnTo>
                  <a:lnTo>
                    <a:pt x="1679" y="787"/>
                  </a:lnTo>
                  <a:lnTo>
                    <a:pt x="1708" y="722"/>
                  </a:lnTo>
                  <a:lnTo>
                    <a:pt x="1735" y="654"/>
                  </a:lnTo>
                  <a:lnTo>
                    <a:pt x="1759" y="586"/>
                  </a:lnTo>
                  <a:lnTo>
                    <a:pt x="1781" y="516"/>
                  </a:lnTo>
                  <a:lnTo>
                    <a:pt x="1800" y="446"/>
                  </a:lnTo>
                  <a:lnTo>
                    <a:pt x="1816" y="374"/>
                  </a:lnTo>
                  <a:lnTo>
                    <a:pt x="1829" y="301"/>
                  </a:lnTo>
                  <a:lnTo>
                    <a:pt x="1840" y="227"/>
                  </a:lnTo>
                  <a:lnTo>
                    <a:pt x="1848" y="152"/>
                  </a:lnTo>
                  <a:lnTo>
                    <a:pt x="1852" y="77"/>
                  </a:lnTo>
                  <a:lnTo>
                    <a:pt x="1854" y="0"/>
                  </a:lnTo>
                  <a:lnTo>
                    <a:pt x="0" y="0"/>
                  </a:lnTo>
                  <a:close/>
                </a:path>
              </a:pathLst>
            </a:custGeom>
            <a:noFill/>
            <a:ln w="38100">
              <a:solidFill>
                <a:srgbClr val="F4B228"/>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9" name="Freeform 18"/>
            <p:cNvSpPr>
              <a:spLocks/>
            </p:cNvSpPr>
            <p:nvPr/>
          </p:nvSpPr>
          <p:spPr bwMode="auto">
            <a:xfrm>
              <a:off x="3968" y="415"/>
              <a:ext cx="1854" cy="1854"/>
            </a:xfrm>
            <a:custGeom>
              <a:avLst/>
              <a:gdLst>
                <a:gd name="T0" fmla="+- 0 5822 3969"/>
                <a:gd name="T1" fmla="*/ T0 w 1854"/>
                <a:gd name="T2" fmla="+- 0 2269 416"/>
                <a:gd name="T3" fmla="*/ 2269 h 1854"/>
                <a:gd name="T4" fmla="+- 0 5822 3969"/>
                <a:gd name="T5" fmla="*/ T4 w 1854"/>
                <a:gd name="T6" fmla="+- 0 416 416"/>
                <a:gd name="T7" fmla="*/ 416 h 1854"/>
                <a:gd name="T8" fmla="+- 0 5746 3969"/>
                <a:gd name="T9" fmla="*/ T8 w 1854"/>
                <a:gd name="T10" fmla="+- 0 417 416"/>
                <a:gd name="T11" fmla="*/ 417 h 1854"/>
                <a:gd name="T12" fmla="+- 0 5670 3969"/>
                <a:gd name="T13" fmla="*/ T12 w 1854"/>
                <a:gd name="T14" fmla="+- 0 422 416"/>
                <a:gd name="T15" fmla="*/ 422 h 1854"/>
                <a:gd name="T16" fmla="+- 0 5596 3969"/>
                <a:gd name="T17" fmla="*/ T16 w 1854"/>
                <a:gd name="T18" fmla="+- 0 429 416"/>
                <a:gd name="T19" fmla="*/ 429 h 1854"/>
                <a:gd name="T20" fmla="+- 0 5522 3969"/>
                <a:gd name="T21" fmla="*/ T20 w 1854"/>
                <a:gd name="T22" fmla="+- 0 440 416"/>
                <a:gd name="T23" fmla="*/ 440 h 1854"/>
                <a:gd name="T24" fmla="+- 0 5449 3969"/>
                <a:gd name="T25" fmla="*/ T24 w 1854"/>
                <a:gd name="T26" fmla="+- 0 453 416"/>
                <a:gd name="T27" fmla="*/ 453 h 1854"/>
                <a:gd name="T28" fmla="+- 0 5377 3969"/>
                <a:gd name="T29" fmla="*/ T28 w 1854"/>
                <a:gd name="T30" fmla="+- 0 470 416"/>
                <a:gd name="T31" fmla="*/ 470 h 1854"/>
                <a:gd name="T32" fmla="+- 0 5306 3969"/>
                <a:gd name="T33" fmla="*/ T32 w 1854"/>
                <a:gd name="T34" fmla="+- 0 489 416"/>
                <a:gd name="T35" fmla="*/ 489 h 1854"/>
                <a:gd name="T36" fmla="+- 0 5237 3969"/>
                <a:gd name="T37" fmla="*/ T36 w 1854"/>
                <a:gd name="T38" fmla="+- 0 510 416"/>
                <a:gd name="T39" fmla="*/ 510 h 1854"/>
                <a:gd name="T40" fmla="+- 0 5168 3969"/>
                <a:gd name="T41" fmla="*/ T40 w 1854"/>
                <a:gd name="T42" fmla="+- 0 535 416"/>
                <a:gd name="T43" fmla="*/ 535 h 1854"/>
                <a:gd name="T44" fmla="+- 0 5101 3969"/>
                <a:gd name="T45" fmla="*/ T44 w 1854"/>
                <a:gd name="T46" fmla="+- 0 561 416"/>
                <a:gd name="T47" fmla="*/ 561 h 1854"/>
                <a:gd name="T48" fmla="+- 0 5035 3969"/>
                <a:gd name="T49" fmla="*/ T48 w 1854"/>
                <a:gd name="T50" fmla="+- 0 591 416"/>
                <a:gd name="T51" fmla="*/ 591 h 1854"/>
                <a:gd name="T52" fmla="+- 0 4971 3969"/>
                <a:gd name="T53" fmla="*/ T52 w 1854"/>
                <a:gd name="T54" fmla="+- 0 623 416"/>
                <a:gd name="T55" fmla="*/ 623 h 1854"/>
                <a:gd name="T56" fmla="+- 0 4908 3969"/>
                <a:gd name="T57" fmla="*/ T56 w 1854"/>
                <a:gd name="T58" fmla="+- 0 657 416"/>
                <a:gd name="T59" fmla="*/ 657 h 1854"/>
                <a:gd name="T60" fmla="+- 0 4846 3969"/>
                <a:gd name="T61" fmla="*/ T60 w 1854"/>
                <a:gd name="T62" fmla="+- 0 693 416"/>
                <a:gd name="T63" fmla="*/ 693 h 1854"/>
                <a:gd name="T64" fmla="+- 0 4786 3969"/>
                <a:gd name="T65" fmla="*/ T64 w 1854"/>
                <a:gd name="T66" fmla="+- 0 732 416"/>
                <a:gd name="T67" fmla="*/ 732 h 1854"/>
                <a:gd name="T68" fmla="+- 0 4728 3969"/>
                <a:gd name="T69" fmla="*/ T68 w 1854"/>
                <a:gd name="T70" fmla="+- 0 773 416"/>
                <a:gd name="T71" fmla="*/ 773 h 1854"/>
                <a:gd name="T72" fmla="+- 0 4671 3969"/>
                <a:gd name="T73" fmla="*/ T72 w 1854"/>
                <a:gd name="T74" fmla="+- 0 817 416"/>
                <a:gd name="T75" fmla="*/ 817 h 1854"/>
                <a:gd name="T76" fmla="+- 0 4616 3969"/>
                <a:gd name="T77" fmla="*/ T76 w 1854"/>
                <a:gd name="T78" fmla="+- 0 862 416"/>
                <a:gd name="T79" fmla="*/ 862 h 1854"/>
                <a:gd name="T80" fmla="+- 0 4563 3969"/>
                <a:gd name="T81" fmla="*/ T80 w 1854"/>
                <a:gd name="T82" fmla="+- 0 909 416"/>
                <a:gd name="T83" fmla="*/ 909 h 1854"/>
                <a:gd name="T84" fmla="+- 0 4512 3969"/>
                <a:gd name="T85" fmla="*/ T84 w 1854"/>
                <a:gd name="T86" fmla="+- 0 959 416"/>
                <a:gd name="T87" fmla="*/ 959 h 1854"/>
                <a:gd name="T88" fmla="+- 0 4462 3969"/>
                <a:gd name="T89" fmla="*/ T88 w 1854"/>
                <a:gd name="T90" fmla="+- 0 1010 416"/>
                <a:gd name="T91" fmla="*/ 1010 h 1854"/>
                <a:gd name="T92" fmla="+- 0 4415 3969"/>
                <a:gd name="T93" fmla="*/ T92 w 1854"/>
                <a:gd name="T94" fmla="+- 0 1063 416"/>
                <a:gd name="T95" fmla="*/ 1063 h 1854"/>
                <a:gd name="T96" fmla="+- 0 4370 3969"/>
                <a:gd name="T97" fmla="*/ T96 w 1854"/>
                <a:gd name="T98" fmla="+- 0 1118 416"/>
                <a:gd name="T99" fmla="*/ 1118 h 1854"/>
                <a:gd name="T100" fmla="+- 0 4326 3969"/>
                <a:gd name="T101" fmla="*/ T100 w 1854"/>
                <a:gd name="T102" fmla="+- 0 1175 416"/>
                <a:gd name="T103" fmla="*/ 1175 h 1854"/>
                <a:gd name="T104" fmla="+- 0 4285 3969"/>
                <a:gd name="T105" fmla="*/ T104 w 1854"/>
                <a:gd name="T106" fmla="+- 0 1233 416"/>
                <a:gd name="T107" fmla="*/ 1233 h 1854"/>
                <a:gd name="T108" fmla="+- 0 4247 3969"/>
                <a:gd name="T109" fmla="*/ T108 w 1854"/>
                <a:gd name="T110" fmla="+- 0 1293 416"/>
                <a:gd name="T111" fmla="*/ 1293 h 1854"/>
                <a:gd name="T112" fmla="+- 0 4210 3969"/>
                <a:gd name="T113" fmla="*/ T112 w 1854"/>
                <a:gd name="T114" fmla="+- 0 1355 416"/>
                <a:gd name="T115" fmla="*/ 1355 h 1854"/>
                <a:gd name="T116" fmla="+- 0 4176 3969"/>
                <a:gd name="T117" fmla="*/ T116 w 1854"/>
                <a:gd name="T118" fmla="+- 0 1418 416"/>
                <a:gd name="T119" fmla="*/ 1418 h 1854"/>
                <a:gd name="T120" fmla="+- 0 4144 3969"/>
                <a:gd name="T121" fmla="*/ T120 w 1854"/>
                <a:gd name="T122" fmla="+- 0 1482 416"/>
                <a:gd name="T123" fmla="*/ 1482 h 1854"/>
                <a:gd name="T124" fmla="+- 0 4114 3969"/>
                <a:gd name="T125" fmla="*/ T124 w 1854"/>
                <a:gd name="T126" fmla="+- 0 1548 416"/>
                <a:gd name="T127" fmla="*/ 1548 h 1854"/>
                <a:gd name="T128" fmla="+- 0 4088 3969"/>
                <a:gd name="T129" fmla="*/ T128 w 1854"/>
                <a:gd name="T130" fmla="+- 0 1615 416"/>
                <a:gd name="T131" fmla="*/ 1615 h 1854"/>
                <a:gd name="T132" fmla="+- 0 4063 3969"/>
                <a:gd name="T133" fmla="*/ T132 w 1854"/>
                <a:gd name="T134" fmla="+- 0 1684 416"/>
                <a:gd name="T135" fmla="*/ 1684 h 1854"/>
                <a:gd name="T136" fmla="+- 0 4042 3969"/>
                <a:gd name="T137" fmla="*/ T136 w 1854"/>
                <a:gd name="T138" fmla="+- 0 1753 416"/>
                <a:gd name="T139" fmla="*/ 1753 h 1854"/>
                <a:gd name="T140" fmla="+- 0 4023 3969"/>
                <a:gd name="T141" fmla="*/ T140 w 1854"/>
                <a:gd name="T142" fmla="+- 0 1824 416"/>
                <a:gd name="T143" fmla="*/ 1824 h 1854"/>
                <a:gd name="T144" fmla="+- 0 4006 3969"/>
                <a:gd name="T145" fmla="*/ T144 w 1854"/>
                <a:gd name="T146" fmla="+- 0 1896 416"/>
                <a:gd name="T147" fmla="*/ 1896 h 1854"/>
                <a:gd name="T148" fmla="+- 0 3993 3969"/>
                <a:gd name="T149" fmla="*/ T148 w 1854"/>
                <a:gd name="T150" fmla="+- 0 1969 416"/>
                <a:gd name="T151" fmla="*/ 1969 h 1854"/>
                <a:gd name="T152" fmla="+- 0 3983 3969"/>
                <a:gd name="T153" fmla="*/ T152 w 1854"/>
                <a:gd name="T154" fmla="+- 0 2043 416"/>
                <a:gd name="T155" fmla="*/ 2043 h 1854"/>
                <a:gd name="T156" fmla="+- 0 3975 3969"/>
                <a:gd name="T157" fmla="*/ T156 w 1854"/>
                <a:gd name="T158" fmla="+- 0 2117 416"/>
                <a:gd name="T159" fmla="*/ 2117 h 1854"/>
                <a:gd name="T160" fmla="+- 0 3970 3969"/>
                <a:gd name="T161" fmla="*/ T160 w 1854"/>
                <a:gd name="T162" fmla="+- 0 2193 416"/>
                <a:gd name="T163" fmla="*/ 2193 h 1854"/>
                <a:gd name="T164" fmla="+- 0 3969 3969"/>
                <a:gd name="T165" fmla="*/ T164 w 1854"/>
                <a:gd name="T166" fmla="+- 0 2269 416"/>
                <a:gd name="T167" fmla="*/ 2269 h 1854"/>
                <a:gd name="T168" fmla="+- 0 5822 3969"/>
                <a:gd name="T169" fmla="*/ T168 w 1854"/>
                <a:gd name="T170" fmla="+- 0 2269 416"/>
                <a:gd name="T171" fmla="*/ 2269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3" y="1853"/>
                  </a:moveTo>
                  <a:lnTo>
                    <a:pt x="1853" y="0"/>
                  </a:lnTo>
                  <a:lnTo>
                    <a:pt x="1777" y="1"/>
                  </a:lnTo>
                  <a:lnTo>
                    <a:pt x="1701" y="6"/>
                  </a:lnTo>
                  <a:lnTo>
                    <a:pt x="1627" y="13"/>
                  </a:lnTo>
                  <a:lnTo>
                    <a:pt x="1553" y="24"/>
                  </a:lnTo>
                  <a:lnTo>
                    <a:pt x="1480" y="37"/>
                  </a:lnTo>
                  <a:lnTo>
                    <a:pt x="1408" y="54"/>
                  </a:lnTo>
                  <a:lnTo>
                    <a:pt x="1337" y="73"/>
                  </a:lnTo>
                  <a:lnTo>
                    <a:pt x="1268" y="94"/>
                  </a:lnTo>
                  <a:lnTo>
                    <a:pt x="1199" y="119"/>
                  </a:lnTo>
                  <a:lnTo>
                    <a:pt x="1132" y="145"/>
                  </a:lnTo>
                  <a:lnTo>
                    <a:pt x="1066" y="175"/>
                  </a:lnTo>
                  <a:lnTo>
                    <a:pt x="1002" y="207"/>
                  </a:lnTo>
                  <a:lnTo>
                    <a:pt x="939" y="241"/>
                  </a:lnTo>
                  <a:lnTo>
                    <a:pt x="877" y="277"/>
                  </a:lnTo>
                  <a:lnTo>
                    <a:pt x="817" y="316"/>
                  </a:lnTo>
                  <a:lnTo>
                    <a:pt x="759" y="357"/>
                  </a:lnTo>
                  <a:lnTo>
                    <a:pt x="702" y="401"/>
                  </a:lnTo>
                  <a:lnTo>
                    <a:pt x="647" y="446"/>
                  </a:lnTo>
                  <a:lnTo>
                    <a:pt x="594" y="493"/>
                  </a:lnTo>
                  <a:lnTo>
                    <a:pt x="543" y="543"/>
                  </a:lnTo>
                  <a:lnTo>
                    <a:pt x="493" y="594"/>
                  </a:lnTo>
                  <a:lnTo>
                    <a:pt x="446" y="647"/>
                  </a:lnTo>
                  <a:lnTo>
                    <a:pt x="401" y="702"/>
                  </a:lnTo>
                  <a:lnTo>
                    <a:pt x="357" y="759"/>
                  </a:lnTo>
                  <a:lnTo>
                    <a:pt x="316" y="817"/>
                  </a:lnTo>
                  <a:lnTo>
                    <a:pt x="278" y="877"/>
                  </a:lnTo>
                  <a:lnTo>
                    <a:pt x="241" y="939"/>
                  </a:lnTo>
                  <a:lnTo>
                    <a:pt x="207" y="1002"/>
                  </a:lnTo>
                  <a:lnTo>
                    <a:pt x="175" y="1066"/>
                  </a:lnTo>
                  <a:lnTo>
                    <a:pt x="145" y="1132"/>
                  </a:lnTo>
                  <a:lnTo>
                    <a:pt x="119" y="1199"/>
                  </a:lnTo>
                  <a:lnTo>
                    <a:pt x="94" y="1268"/>
                  </a:lnTo>
                  <a:lnTo>
                    <a:pt x="73" y="1337"/>
                  </a:lnTo>
                  <a:lnTo>
                    <a:pt x="54" y="1408"/>
                  </a:lnTo>
                  <a:lnTo>
                    <a:pt x="37" y="1480"/>
                  </a:lnTo>
                  <a:lnTo>
                    <a:pt x="24" y="1553"/>
                  </a:lnTo>
                  <a:lnTo>
                    <a:pt x="14" y="1627"/>
                  </a:lnTo>
                  <a:lnTo>
                    <a:pt x="6" y="1701"/>
                  </a:lnTo>
                  <a:lnTo>
                    <a:pt x="1" y="1777"/>
                  </a:lnTo>
                  <a:lnTo>
                    <a:pt x="0" y="1853"/>
                  </a:lnTo>
                  <a:lnTo>
                    <a:pt x="1853" y="1853"/>
                  </a:lnTo>
                  <a:close/>
                </a:path>
              </a:pathLst>
            </a:custGeom>
            <a:noFill/>
            <a:ln w="38100">
              <a:solidFill>
                <a:srgbClr val="55B6B2"/>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21" name="Text Box 223"/>
            <p:cNvSpPr txBox="1">
              <a:spLocks noChangeArrowheads="1"/>
            </p:cNvSpPr>
            <p:nvPr/>
          </p:nvSpPr>
          <p:spPr bwMode="auto">
            <a:xfrm>
              <a:off x="4723" y="1411"/>
              <a:ext cx="545"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sz="1000" spc="-10">
                  <a:solidFill>
                    <a:srgbClr val="55B6B2"/>
                  </a:solidFill>
                  <a:effectLst/>
                  <a:latin typeface="Trebuchet MS" panose="020B0603020202020204" pitchFamily="34" charset="0"/>
                  <a:ea typeface="Trebuchet MS" panose="020B0603020202020204" pitchFamily="34" charset="0"/>
                  <a:cs typeface="Trebuchet MS" panose="020B0603020202020204" pitchFamily="34" charset="0"/>
                </a:rPr>
                <a:t>Timing</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2" name="Text Box 224"/>
            <p:cNvSpPr txBox="1">
              <a:spLocks noChangeArrowheads="1"/>
            </p:cNvSpPr>
            <p:nvPr/>
          </p:nvSpPr>
          <p:spPr bwMode="auto">
            <a:xfrm>
              <a:off x="6418" y="1411"/>
              <a:ext cx="671"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sz="1000">
                  <a:solidFill>
                    <a:srgbClr val="368DDD"/>
                  </a:solidFill>
                  <a:effectLst/>
                  <a:latin typeface="Trebuchet MS" panose="020B0603020202020204" pitchFamily="34" charset="0"/>
                  <a:ea typeface="Trebuchet MS" panose="020B0603020202020204" pitchFamily="34" charset="0"/>
                  <a:cs typeface="Trebuchet MS" panose="020B0603020202020204" pitchFamily="34" charset="0"/>
                </a:rPr>
                <a:t>Purpose</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3" name="Text Box 225"/>
            <p:cNvSpPr txBox="1">
              <a:spLocks noChangeArrowheads="1"/>
            </p:cNvSpPr>
            <p:nvPr/>
          </p:nvSpPr>
          <p:spPr bwMode="auto">
            <a:xfrm>
              <a:off x="4434" y="2658"/>
              <a:ext cx="1123" cy="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635" algn="ctr">
                <a:lnSpc>
                  <a:spcPct val="102000"/>
                </a:lnSpc>
                <a:spcBef>
                  <a:spcPts val="10"/>
                </a:spcBef>
                <a:spcAft>
                  <a:spcPts val="0"/>
                </a:spcAft>
              </a:pPr>
              <a:r>
                <a:rPr lang="en-US" sz="10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Scope and</a:t>
              </a:r>
              <a:r>
                <a:rPr lang="en-US" sz="1000"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0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technical</a:t>
              </a:r>
              <a:r>
                <a:rPr lang="en-US" sz="1000"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0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specificities</a:t>
              </a:r>
              <a:r>
                <a:rPr lang="en-US" sz="1000" spc="5"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0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of</a:t>
              </a:r>
              <a:r>
                <a:rPr lang="en-US" sz="1000" spc="-23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0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rPr>
                <a:t>evaluation</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4" name="Text Box 226"/>
            <p:cNvSpPr txBox="1">
              <a:spLocks noChangeArrowheads="1"/>
            </p:cNvSpPr>
            <p:nvPr/>
          </p:nvSpPr>
          <p:spPr bwMode="auto">
            <a:xfrm>
              <a:off x="6290" y="3121"/>
              <a:ext cx="1373"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sz="100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Who</a:t>
              </a:r>
              <a:r>
                <a:rPr lang="en-US" sz="1000" spc="-4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00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conducts</a:t>
              </a:r>
              <a:r>
                <a:rPr lang="en-US" sz="1000" spc="-35">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00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it</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p:txBody>
        </p:sp>
      </p:grpSp>
      <p:sp>
        <p:nvSpPr>
          <p:cNvPr id="8" name="Rectangle 7"/>
          <p:cNvSpPr/>
          <p:nvPr/>
        </p:nvSpPr>
        <p:spPr>
          <a:xfrm>
            <a:off x="302470" y="4766613"/>
            <a:ext cx="8246972" cy="92339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899795">
              <a:lnSpc>
                <a:spcPct val="102000"/>
              </a:lnSpc>
              <a:spcBef>
                <a:spcPts val="510"/>
              </a:spcBef>
              <a:spcAft>
                <a:spcPts val="0"/>
              </a:spcAft>
            </a:pPr>
            <a:r>
              <a:rPr lang="en-US" b="1" dirty="0">
                <a:latin typeface="Times New Roman" panose="02020603050405020304" pitchFamily="18" charset="0"/>
                <a:ea typeface="Trebuchet MS" panose="020B0603020202020204" pitchFamily="34" charset="0"/>
                <a:cs typeface="Times New Roman" panose="02020603050405020304" pitchFamily="18" charset="0"/>
              </a:rPr>
              <a:t>A</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third</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distinction</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is</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made</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according</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to</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person(s)</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who</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conduct(s)</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evaluation</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exercise.</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There</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are</a:t>
            </a:r>
            <a:r>
              <a:rPr lang="en-US" b="1" spc="-2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three</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types</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evaluation</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based</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on</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who</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conducts</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evaluation:</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internal;</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external;</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and</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mixed.</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8767085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1667" y="1388535"/>
            <a:ext cx="8330352" cy="7709803"/>
          </a:xfrm>
          <a:prstGeom prst="rect">
            <a:avLst/>
          </a:prstGeom>
        </p:spPr>
        <p:txBody>
          <a:bodyPr wrap="square">
            <a:spAutoFit/>
          </a:bodyPr>
          <a:lstStyle/>
          <a:p>
            <a:pPr lvl="2" algn="ctr"/>
            <a:endParaRPr lang="en-US" sz="2400" b="1" dirty="0">
              <a:solidFill>
                <a:schemeClr val="accent2"/>
              </a:solidFill>
              <a:latin typeface="Times New Roman" panose="02020603050405020304" pitchFamily="18" charset="0"/>
              <a:cs typeface="Times New Roman" panose="02020603050405020304" pitchFamily="18" charset="0"/>
            </a:endParaRPr>
          </a:p>
          <a:p>
            <a:pPr lvl="2" algn="ctr"/>
            <a:r>
              <a:rPr lang="en-US" sz="2400" b="1" dirty="0" smtClean="0">
                <a:solidFill>
                  <a:schemeClr val="accent2"/>
                </a:solidFill>
                <a:latin typeface="Times New Roman" panose="02020603050405020304" pitchFamily="18" charset="0"/>
                <a:cs typeface="Times New Roman" panose="02020603050405020304" pitchFamily="18" charset="0"/>
              </a:rPr>
              <a:t>Internal Evaluation</a:t>
            </a:r>
          </a:p>
          <a:p>
            <a:pPr lvl="2" algn="ctr"/>
            <a:endParaRPr lang="fr-FR" sz="2400" b="1" dirty="0">
              <a:solidFill>
                <a:schemeClr val="accent2"/>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a:t>
            </a:r>
            <a:r>
              <a:rPr lang="en-US" b="1" dirty="0">
                <a:solidFill>
                  <a:srgbClr val="C00000"/>
                </a:solidFill>
                <a:latin typeface="Times New Roman" panose="02020603050405020304" pitchFamily="18" charset="0"/>
                <a:cs typeface="Times New Roman" panose="02020603050405020304" pitchFamily="18" charset="0"/>
              </a:rPr>
              <a:t>internal evaluation </a:t>
            </a:r>
            <a:r>
              <a:rPr lang="en-US" b="1" dirty="0">
                <a:latin typeface="Times New Roman" panose="02020603050405020304" pitchFamily="18" charset="0"/>
                <a:cs typeface="Times New Roman" panose="02020603050405020304" pitchFamily="18" charset="0"/>
              </a:rPr>
              <a:t>is conducted by an </a:t>
            </a:r>
            <a:r>
              <a:rPr lang="en-US" b="1" dirty="0" smtClean="0">
                <a:latin typeface="Times New Roman" panose="02020603050405020304" pitchFamily="18" charset="0"/>
                <a:cs typeface="Times New Roman" panose="02020603050405020304" pitchFamily="18" charset="0"/>
              </a:rPr>
              <a:t>individual </a:t>
            </a:r>
            <a:r>
              <a:rPr lang="en-US" b="1" dirty="0">
                <a:latin typeface="Times New Roman" panose="02020603050405020304" pitchFamily="18" charset="0"/>
                <a:cs typeface="Times New Roman" panose="02020603050405020304" pitchFamily="18" charset="0"/>
              </a:rPr>
              <a:t>staff member or a team composed of IOM staff.</a:t>
            </a:r>
            <a:endParaRPr lang="fr-FR" b="1" dirty="0">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An </a:t>
            </a:r>
            <a:r>
              <a:rPr lang="en-US" b="1" dirty="0">
                <a:solidFill>
                  <a:srgbClr val="C00000"/>
                </a:solidFill>
                <a:latin typeface="Times New Roman" panose="02020603050405020304" pitchFamily="18" charset="0"/>
                <a:cs typeface="Times New Roman" panose="02020603050405020304" pitchFamily="18" charset="0"/>
              </a:rPr>
              <a:t>independent internal evaluation </a:t>
            </a:r>
            <a:r>
              <a:rPr lang="en-US" b="1" dirty="0">
                <a:latin typeface="Times New Roman" panose="02020603050405020304" pitchFamily="18" charset="0"/>
                <a:cs typeface="Times New Roman" panose="02020603050405020304" pitchFamily="18" charset="0"/>
              </a:rPr>
              <a:t>is conducted by someone who did not directly participate in the conceptualization, development and/or implementation of the intervention to be evaluated. Within IOM, internal independent evaluations are conducted by OIG/Evaluation, regional M&amp;E officers and trained staff on the IOM Internal Evaluation roster. Evaluations of interventions conducted by staff members from the implementing office are also considered independent internal evaluations, as long as the evaluators were not involved in its development and implementation.</a:t>
            </a:r>
            <a:endParaRPr lang="fr-FR" b="1" dirty="0">
              <a:latin typeface="Times New Roman" panose="02020603050405020304" pitchFamily="18" charset="0"/>
              <a:cs typeface="Times New Roman" panose="02020603050405020304" pitchFamily="18" charset="0"/>
            </a:endParaRPr>
          </a:p>
          <a:p>
            <a:pPr lvl="1" algn="ctr"/>
            <a:r>
              <a:rPr lang="en-US" b="1" dirty="0">
                <a:solidFill>
                  <a:srgbClr val="24A9E1"/>
                </a:solidFill>
                <a:latin typeface="Times New Roman" panose="02020603050405020304" pitchFamily="18" charset="0"/>
                <a:cs typeface="Times New Roman" panose="02020603050405020304" pitchFamily="18" charset="0"/>
              </a:rPr>
              <a:t>A self-evaluation is an internal evaluation done by those who are or were entrusted with the development and/or delivery of the project or </a:t>
            </a:r>
            <a:r>
              <a:rPr lang="en-US" b="1" dirty="0" smtClean="0">
                <a:solidFill>
                  <a:srgbClr val="24A9E1"/>
                </a:solidFill>
                <a:latin typeface="Times New Roman" panose="02020603050405020304" pitchFamily="18" charset="0"/>
                <a:cs typeface="Times New Roman" panose="02020603050405020304" pitchFamily="18" charset="0"/>
              </a:rPr>
              <a:t>program.</a:t>
            </a:r>
            <a:r>
              <a:rPr lang="en-US" b="1" dirty="0" smtClean="0">
                <a:solidFill>
                  <a:srgbClr val="24A9E1"/>
                </a:solidFill>
                <a:latin typeface="Times New Roman" panose="02020603050405020304" pitchFamily="18" charset="0"/>
                <a:cs typeface="Times New Roman" panose="02020603050405020304" pitchFamily="18" charset="0"/>
              </a:rPr>
              <a:t> </a:t>
            </a:r>
            <a:endParaRPr lang="en-US" b="1" dirty="0">
              <a:solidFill>
                <a:srgbClr val="24A9E1"/>
              </a:solidFill>
              <a:latin typeface="Times New Roman" panose="02020603050405020304" pitchFamily="18" charset="0"/>
              <a:cs typeface="Times New Roman" panose="02020603050405020304" pitchFamily="18" charset="0"/>
            </a:endParaRPr>
          </a:p>
          <a:p>
            <a:pPr lvl="0" algn="ctr">
              <a:lnSpc>
                <a:spcPct val="150000"/>
              </a:lnSpc>
            </a:pPr>
            <a:endParaRPr lang="en-US" b="1" dirty="0" smtClean="0">
              <a:solidFill>
                <a:srgbClr val="24A9E1"/>
              </a:solidFill>
            </a:endParaRPr>
          </a:p>
          <a:p>
            <a:pPr lvl="0" algn="ctr">
              <a:lnSpc>
                <a:spcPct val="150000"/>
              </a:lnSpc>
            </a:pPr>
            <a:endParaRPr lang="en-US" b="1" dirty="0"/>
          </a:p>
          <a:p>
            <a:pPr lvl="0" algn="ctr">
              <a:lnSpc>
                <a:spcPct val="150000"/>
              </a:lnSpc>
            </a:pP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29345874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28600" y="1168400"/>
            <a:ext cx="8313420" cy="5078313"/>
          </a:xfrm>
          <a:prstGeom prst="rect">
            <a:avLst/>
          </a:prstGeom>
        </p:spPr>
        <p:txBody>
          <a:bodyPr wrap="square">
            <a:spAutoFit/>
          </a:bodyPr>
          <a:lstStyle/>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2" indent="-285750" algn="ctr">
              <a:lnSpc>
                <a:spcPct val="150000"/>
              </a:lnSpc>
              <a:buFont typeface="Arial" panose="020B0604020202020204" pitchFamily="34" charset="0"/>
              <a:buChar char="•"/>
            </a:pPr>
            <a:r>
              <a:rPr lang="en-US" sz="2400" b="1" dirty="0">
                <a:solidFill>
                  <a:schemeClr val="accent2"/>
                </a:solidFill>
                <a:latin typeface="Times New Roman" panose="02020603050405020304" pitchFamily="18" charset="0"/>
                <a:cs typeface="Times New Roman" panose="02020603050405020304" pitchFamily="18" charset="0"/>
              </a:rPr>
              <a:t>External </a:t>
            </a:r>
            <a:r>
              <a:rPr lang="en-US" sz="2400" b="1" dirty="0" smtClean="0">
                <a:solidFill>
                  <a:schemeClr val="accent2"/>
                </a:solidFill>
                <a:latin typeface="Times New Roman" panose="02020603050405020304" pitchFamily="18" charset="0"/>
                <a:cs typeface="Times New Roman" panose="02020603050405020304" pitchFamily="18" charset="0"/>
              </a:rPr>
              <a:t>Evaluation</a:t>
            </a:r>
            <a:endParaRPr lang="en-US" sz="2400" b="1" dirty="0">
              <a:solidFill>
                <a:schemeClr val="accent2"/>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marL="742950" lvl="1" indent="-285750" algn="just">
              <a:lnSpc>
                <a:spcPct val="150000"/>
              </a:lnSpc>
              <a:buFont typeface="Wingdings" panose="05000000000000000000" pitchFamily="2" charset="2"/>
              <a:buChar char="Ø"/>
            </a:pPr>
            <a:r>
              <a:rPr lang="en-US" b="1" dirty="0">
                <a:solidFill>
                  <a:srgbClr val="00B050"/>
                </a:solidFill>
                <a:latin typeface="Times New Roman" panose="02020603050405020304" pitchFamily="18" charset="0"/>
                <a:cs typeface="Times New Roman" panose="02020603050405020304" pitchFamily="18" charset="0"/>
              </a:rPr>
              <a:t>An external evaluation </a:t>
            </a:r>
            <a:r>
              <a:rPr lang="en-US" b="1" dirty="0">
                <a:latin typeface="Times New Roman" panose="02020603050405020304" pitchFamily="18" charset="0"/>
                <a:cs typeface="Times New Roman" panose="02020603050405020304" pitchFamily="18" charset="0"/>
              </a:rPr>
              <a:t>is conducted by someone recruited externally, mainly by the implementing organization and/or the donor.</a:t>
            </a:r>
            <a:endParaRPr lang="fr-FR" b="1" dirty="0">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These are often considered independent evaluations, with reservations expressed by some organizations given the interference of management in the </a:t>
            </a:r>
            <a:r>
              <a:rPr lang="en-US" b="1" dirty="0" smtClean="0">
                <a:latin typeface="Times New Roman" panose="02020603050405020304" pitchFamily="18" charset="0"/>
                <a:cs typeface="Times New Roman" panose="02020603050405020304" pitchFamily="18" charset="0"/>
              </a:rPr>
              <a:t>recruitment.</a:t>
            </a:r>
            <a:endParaRPr lang="en-US"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31062861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1666" y="1219201"/>
            <a:ext cx="8330353" cy="4385816"/>
          </a:xfrm>
          <a:prstGeom prst="rect">
            <a:avLst/>
          </a:prstGeom>
        </p:spPr>
        <p:txBody>
          <a:bodyPr wrap="square">
            <a:spAutoFit/>
          </a:bodyPr>
          <a:lstStyle/>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2" indent="-285750" algn="ctr">
              <a:lnSpc>
                <a:spcPct val="150000"/>
              </a:lnSpc>
              <a:buFont typeface="Arial" panose="020B0604020202020204" pitchFamily="34" charset="0"/>
              <a:buChar char="•"/>
            </a:pPr>
            <a:r>
              <a:rPr lang="en-US" sz="2400" b="1" dirty="0" smtClean="0">
                <a:solidFill>
                  <a:schemeClr val="accent2"/>
                </a:solidFill>
                <a:latin typeface="Times New Roman" panose="02020603050405020304" pitchFamily="18" charset="0"/>
                <a:cs typeface="Times New Roman" panose="02020603050405020304" pitchFamily="18" charset="0"/>
              </a:rPr>
              <a:t>Mixed Evaluation</a:t>
            </a:r>
            <a:endParaRPr lang="en-US" sz="2400" b="1" dirty="0">
              <a:solidFill>
                <a:schemeClr val="accent2"/>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marL="742950" lvl="1" indent="-285750" algn="just">
              <a:lnSpc>
                <a:spcPct val="150000"/>
              </a:lnSpc>
              <a:buFont typeface="Wingdings" panose="05000000000000000000" pitchFamily="2" charset="2"/>
              <a:buChar char="Ø"/>
            </a:pPr>
            <a:r>
              <a:rPr lang="en-US" b="1" dirty="0">
                <a:solidFill>
                  <a:srgbClr val="FF66CC"/>
                </a:solidFill>
                <a:latin typeface="Times New Roman" panose="02020603050405020304" pitchFamily="18" charset="0"/>
                <a:cs typeface="Times New Roman" panose="02020603050405020304" pitchFamily="18" charset="0"/>
              </a:rPr>
              <a:t>Mixed evaluations </a:t>
            </a:r>
            <a:r>
              <a:rPr lang="en-US" b="1" dirty="0">
                <a:latin typeface="Times New Roman" panose="02020603050405020304" pitchFamily="18" charset="0"/>
                <a:cs typeface="Times New Roman" panose="02020603050405020304" pitchFamily="18" charset="0"/>
              </a:rPr>
              <a:t>include both internal and external evaluators who conduct the evaluation together. Each evaluator may have her/his own specific role within the team.</a:t>
            </a:r>
            <a:endParaRPr lang="en-US" b="1" dirty="0">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lvl="0" algn="ctr"/>
            <a:endParaRPr lang="en-US" b="1" dirty="0" smtClean="0"/>
          </a:p>
        </p:txBody>
      </p:sp>
    </p:spTree>
    <p:extLst>
      <p:ext uri="{BB962C8B-B14F-4D97-AF65-F5344CB8AC3E}">
        <p14:creationId xmlns:p14="http://schemas.microsoft.com/office/powerpoint/2010/main" val="9817204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54" name="Text Box 254"/>
          <p:cNvSpPr txBox="1">
            <a:spLocks noChangeArrowheads="1"/>
          </p:cNvSpPr>
          <p:nvPr/>
        </p:nvSpPr>
        <p:spPr bwMode="auto">
          <a:xfrm>
            <a:off x="219940" y="1999614"/>
            <a:ext cx="8390660" cy="3709710"/>
          </a:xfrm>
          <a:prstGeom prst="rect">
            <a:avLst/>
          </a:prstGeom>
          <a:ln/>
          <a:extLst/>
        </p:spPr>
        <p:style>
          <a:lnRef idx="1">
            <a:schemeClr val="accent1"/>
          </a:lnRef>
          <a:fillRef idx="2">
            <a:schemeClr val="accent1"/>
          </a:fillRef>
          <a:effectRef idx="1">
            <a:schemeClr val="accent1"/>
          </a:effectRef>
          <a:fontRef idx="minor">
            <a:schemeClr val="dk1"/>
          </a:fontRef>
        </p:style>
        <p:txBody>
          <a:bodyPr rot="0" vert="horz" wrap="square" lIns="0" tIns="0" rIns="0" bIns="0" anchor="t" anchorCtr="0" upright="1">
            <a:noAutofit/>
          </a:bodyPr>
          <a:lstStyle/>
          <a:p>
            <a:pPr>
              <a:spcAft>
                <a:spcPts val="0"/>
              </a:spcAft>
            </a:pPr>
            <a:r>
              <a:rPr lang="en-US" sz="120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algn="just">
              <a:spcBef>
                <a:spcPts val="20"/>
              </a:spcBef>
              <a:spcAft>
                <a:spcPts val="0"/>
              </a:spcAft>
            </a:pPr>
            <a:r>
              <a:rPr lang="en-US" sz="150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4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just">
              <a:lnSpc>
                <a:spcPct val="102000"/>
              </a:lnSpc>
              <a:spcBef>
                <a:spcPts val="5"/>
              </a:spcBef>
              <a:spcAft>
                <a:spcPts val="0"/>
              </a:spcAft>
              <a:buFont typeface="Wingdings" panose="05000000000000000000" pitchFamily="2" charset="2"/>
              <a:buChar char="Ø"/>
            </a:pPr>
            <a:r>
              <a:rPr lang="en-US" sz="1600" b="1" dirty="0" smtClean="0">
                <a:effectLst/>
                <a:latin typeface="Times New Roman" panose="02020603050405020304" pitchFamily="18" charset="0"/>
                <a:ea typeface="Trebuchet MS" panose="020B0603020202020204" pitchFamily="34" charset="0"/>
                <a:cs typeface="Times New Roman" panose="02020603050405020304" pitchFamily="18" charset="0"/>
              </a:rPr>
              <a:t>Joint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evaluations are conducted by a group of agencies, including perhaps with the participation of donors.</a:t>
            </a:r>
            <a:r>
              <a:rPr lang="en-US" sz="16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There</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are</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“various</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degrees</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t>
            </a:r>
            <a:r>
              <a:rPr lang="en-US" sz="1600" b="1" dirty="0" err="1">
                <a:effectLst/>
                <a:latin typeface="Times New Roman" panose="02020603050405020304" pitchFamily="18" charset="0"/>
                <a:ea typeface="Trebuchet MS" panose="020B0603020202020204" pitchFamily="34" charset="0"/>
                <a:cs typeface="Times New Roman" panose="02020603050405020304" pitchFamily="18" charset="0"/>
              </a:rPr>
              <a:t>jointness</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t>
            </a:r>
            <a:r>
              <a:rPr lang="en-US" sz="1600" b="1" spc="10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depending</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on</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extent</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to</a:t>
            </a:r>
            <a:r>
              <a:rPr lang="en-US" sz="1600" b="1" spc="10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which</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individual</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partners</a:t>
            </a:r>
            <a:r>
              <a:rPr lang="en-US" sz="1600" b="1" spc="10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cooperate</a:t>
            </a:r>
            <a:r>
              <a:rPr lang="en-US" sz="1600" b="1" spc="-2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in the evaluation process, merge their evaluation resources and combine their evaluation reporting</a:t>
            </a:r>
            <a:r>
              <a:rPr lang="en-US" sz="1600" b="1" dirty="0" smtClean="0">
                <a:effectLst/>
                <a:latin typeface="Times New Roman" panose="02020603050405020304" pitchFamily="18" charset="0"/>
                <a:ea typeface="Trebuchet MS" panose="020B0603020202020204" pitchFamily="34" charset="0"/>
                <a:cs typeface="Times New Roman" panose="02020603050405020304" pitchFamily="18" charset="0"/>
              </a:rPr>
              <a:t>.”</a:t>
            </a:r>
          </a:p>
          <a:p>
            <a:pPr marL="542925" marR="244475" indent="-285750" algn="just">
              <a:lnSpc>
                <a:spcPct val="102000"/>
              </a:lnSpc>
              <a:spcBef>
                <a:spcPts val="5"/>
              </a:spcBef>
              <a:spcAft>
                <a:spcPts val="0"/>
              </a:spcAft>
              <a:buFont typeface="Wingdings" panose="05000000000000000000" pitchFamily="2" charset="2"/>
              <a:buChar char="Ø"/>
            </a:pPr>
            <a:r>
              <a:rPr lang="en-US" sz="1600" b="1" spc="5" dirty="0" smtClean="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An agency can participate as a lead agency for conducting the joint evaluation or it can act simply as a</a:t>
            </a:r>
            <a:r>
              <a:rPr lang="en-US" sz="1600" b="1" spc="-26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participant</a:t>
            </a:r>
            <a:r>
              <a:rPr lang="en-US" sz="1600" b="1" spc="-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in</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joint</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exercise.</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z="1600" b="1" spc="-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group</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agencies</a:t>
            </a:r>
            <a:r>
              <a:rPr lang="en-US" sz="1600" b="1" spc="-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can</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also</a:t>
            </a:r>
            <a:r>
              <a:rPr lang="en-US" sz="1600" b="1" spc="-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lead</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process,</a:t>
            </a:r>
            <a:r>
              <a:rPr lang="en-US" sz="1600" b="1" spc="-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various</a:t>
            </a:r>
            <a:r>
              <a:rPr lang="en-US" sz="1600" b="1" spc="-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roles</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1600" b="1" spc="-26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responsibilities</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can</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be</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defined</a:t>
            </a:r>
            <a:r>
              <a:rPr lang="en-US" sz="1600" b="1" spc="-3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during</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planning</a:t>
            </a:r>
            <a:r>
              <a:rPr lang="en-US" sz="1600" b="1" spc="-4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stage</a:t>
            </a:r>
            <a:r>
              <a:rPr lang="en-US" sz="1600" b="1" dirty="0" smtClean="0">
                <a:effectLst/>
                <a:latin typeface="Times New Roman" panose="02020603050405020304" pitchFamily="18" charset="0"/>
                <a:ea typeface="Trebuchet MS" panose="020B0603020202020204" pitchFamily="34" charset="0"/>
                <a:cs typeface="Times New Roman" panose="02020603050405020304" pitchFamily="18" charset="0"/>
              </a:rPr>
              <a:t>.</a:t>
            </a: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542925" marR="154940" indent="-285750" algn="just">
              <a:lnSpc>
                <a:spcPct val="102000"/>
              </a:lnSpc>
              <a:spcBef>
                <a:spcPts val="5"/>
              </a:spcBef>
              <a:spcAft>
                <a:spcPts val="0"/>
              </a:spcAft>
              <a:buFont typeface="Wingdings" panose="05000000000000000000" pitchFamily="2" charset="2"/>
              <a:buChar char="Ø"/>
            </a:pPr>
            <a:r>
              <a:rPr lang="en-US" sz="1600" b="1" dirty="0" smtClean="0">
                <a:effectLst/>
                <a:latin typeface="Times New Roman" panose="02020603050405020304" pitchFamily="18" charset="0"/>
                <a:ea typeface="Trebuchet MS" panose="020B0603020202020204" pitchFamily="34" charset="0"/>
                <a:cs typeface="Times New Roman" panose="02020603050405020304" pitchFamily="18" charset="0"/>
              </a:rPr>
              <a:t>While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joint evaluations are very useful and encouraged, the organization of joint evaluations is more</a:t>
            </a:r>
            <a:r>
              <a:rPr lang="en-US" sz="16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demanding than a single external or internal evaluation due to the coordination required between</a:t>
            </a:r>
            <a:r>
              <a:rPr lang="en-US" sz="16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participating</a:t>
            </a:r>
            <a:r>
              <a:rPr lang="en-US" sz="1600" b="1" spc="2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parties</a:t>
            </a:r>
            <a:r>
              <a:rPr lang="en-US" sz="1600" b="1" spc="2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for</a:t>
            </a:r>
            <a:r>
              <a:rPr lang="en-US" sz="1600" b="1" spc="3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2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planning,</a:t>
            </a:r>
            <a:r>
              <a:rPr lang="en-US" sz="1600" b="1" spc="3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establishment</a:t>
            </a:r>
            <a:r>
              <a:rPr lang="en-US" sz="1600" b="1" spc="2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1600" b="1" spc="3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err="1">
                <a:effectLst/>
                <a:latin typeface="Times New Roman" panose="02020603050405020304" pitchFamily="18" charset="0"/>
                <a:ea typeface="Trebuchet MS" panose="020B0603020202020204" pitchFamily="34" charset="0"/>
                <a:cs typeface="Times New Roman" panose="02020603050405020304" pitchFamily="18" charset="0"/>
              </a:rPr>
              <a:t>ToR</a:t>
            </a:r>
            <a:r>
              <a:rPr lang="en-US" sz="1600" b="1" spc="2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1600" b="1" spc="3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financing</a:t>
            </a:r>
            <a:r>
              <a:rPr lang="en-US" sz="1600" b="1" spc="2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1600" b="1" spc="3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the</a:t>
            </a:r>
            <a:r>
              <a:rPr lang="en-US" sz="1600" b="1" spc="2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exercise</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a:t>
            </a:r>
            <a:endParaRPr lang="fr-FR" sz="1400" b="1" dirty="0">
              <a:effectLst/>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55" name="Group 54"/>
          <p:cNvGrpSpPr>
            <a:grpSpLocks/>
          </p:cNvGrpSpPr>
          <p:nvPr/>
        </p:nvGrpSpPr>
        <p:grpSpPr bwMode="auto">
          <a:xfrm>
            <a:off x="2643225" y="1378942"/>
            <a:ext cx="529590" cy="529590"/>
            <a:chOff x="1010" y="7493"/>
            <a:chExt cx="834" cy="834"/>
          </a:xfrm>
        </p:grpSpPr>
        <p:sp>
          <p:nvSpPr>
            <p:cNvPr id="56" name="Freeform 55"/>
            <p:cNvSpPr>
              <a:spLocks/>
            </p:cNvSpPr>
            <p:nvPr/>
          </p:nvSpPr>
          <p:spPr bwMode="auto">
            <a:xfrm>
              <a:off x="1010" y="7493"/>
              <a:ext cx="834" cy="834"/>
            </a:xfrm>
            <a:custGeom>
              <a:avLst/>
              <a:gdLst>
                <a:gd name="T0" fmla="+- 0 1428 1011"/>
                <a:gd name="T1" fmla="*/ T0 w 834"/>
                <a:gd name="T2" fmla="+- 0 7493 7493"/>
                <a:gd name="T3" fmla="*/ 7493 h 834"/>
                <a:gd name="T4" fmla="+- 0 1353 1011"/>
                <a:gd name="T5" fmla="*/ T4 w 834"/>
                <a:gd name="T6" fmla="+- 0 7500 7493"/>
                <a:gd name="T7" fmla="*/ 7500 h 834"/>
                <a:gd name="T8" fmla="+- 0 1282 1011"/>
                <a:gd name="T9" fmla="*/ T8 w 834"/>
                <a:gd name="T10" fmla="+- 0 7520 7493"/>
                <a:gd name="T11" fmla="*/ 7520 h 834"/>
                <a:gd name="T12" fmla="+- 0 1217 1011"/>
                <a:gd name="T13" fmla="*/ T12 w 834"/>
                <a:gd name="T14" fmla="+- 0 7550 7493"/>
                <a:gd name="T15" fmla="*/ 7550 h 834"/>
                <a:gd name="T16" fmla="+- 0 1159 1011"/>
                <a:gd name="T17" fmla="*/ T16 w 834"/>
                <a:gd name="T18" fmla="+- 0 7592 7493"/>
                <a:gd name="T19" fmla="*/ 7592 h 834"/>
                <a:gd name="T20" fmla="+- 0 1109 1011"/>
                <a:gd name="T21" fmla="*/ T20 w 834"/>
                <a:gd name="T22" fmla="+- 0 7642 7493"/>
                <a:gd name="T23" fmla="*/ 7642 h 834"/>
                <a:gd name="T24" fmla="+- 0 1067 1011"/>
                <a:gd name="T25" fmla="*/ T24 w 834"/>
                <a:gd name="T26" fmla="+- 0 7700 7493"/>
                <a:gd name="T27" fmla="*/ 7700 h 834"/>
                <a:gd name="T28" fmla="+- 0 1037 1011"/>
                <a:gd name="T29" fmla="*/ T28 w 834"/>
                <a:gd name="T30" fmla="+- 0 7765 7493"/>
                <a:gd name="T31" fmla="*/ 7765 h 834"/>
                <a:gd name="T32" fmla="+- 0 1017 1011"/>
                <a:gd name="T33" fmla="*/ T32 w 834"/>
                <a:gd name="T34" fmla="+- 0 7835 7493"/>
                <a:gd name="T35" fmla="*/ 7835 h 834"/>
                <a:gd name="T36" fmla="+- 0 1011 1011"/>
                <a:gd name="T37" fmla="*/ T36 w 834"/>
                <a:gd name="T38" fmla="+- 0 7910 7493"/>
                <a:gd name="T39" fmla="*/ 7910 h 834"/>
                <a:gd name="T40" fmla="+- 0 1017 1011"/>
                <a:gd name="T41" fmla="*/ T40 w 834"/>
                <a:gd name="T42" fmla="+- 0 7985 7493"/>
                <a:gd name="T43" fmla="*/ 7985 h 834"/>
                <a:gd name="T44" fmla="+- 0 1037 1011"/>
                <a:gd name="T45" fmla="*/ T44 w 834"/>
                <a:gd name="T46" fmla="+- 0 8056 7493"/>
                <a:gd name="T47" fmla="*/ 8056 h 834"/>
                <a:gd name="T48" fmla="+- 0 1067 1011"/>
                <a:gd name="T49" fmla="*/ T48 w 834"/>
                <a:gd name="T50" fmla="+- 0 8121 7493"/>
                <a:gd name="T51" fmla="*/ 8121 h 834"/>
                <a:gd name="T52" fmla="+- 0 1109 1011"/>
                <a:gd name="T53" fmla="*/ T52 w 834"/>
                <a:gd name="T54" fmla="+- 0 8179 7493"/>
                <a:gd name="T55" fmla="*/ 8179 h 834"/>
                <a:gd name="T56" fmla="+- 0 1159 1011"/>
                <a:gd name="T57" fmla="*/ T56 w 834"/>
                <a:gd name="T58" fmla="+- 0 8229 7493"/>
                <a:gd name="T59" fmla="*/ 8229 h 834"/>
                <a:gd name="T60" fmla="+- 0 1217 1011"/>
                <a:gd name="T61" fmla="*/ T60 w 834"/>
                <a:gd name="T62" fmla="+- 0 8270 7493"/>
                <a:gd name="T63" fmla="*/ 8270 h 834"/>
                <a:gd name="T64" fmla="+- 0 1282 1011"/>
                <a:gd name="T65" fmla="*/ T64 w 834"/>
                <a:gd name="T66" fmla="+- 0 8301 7493"/>
                <a:gd name="T67" fmla="*/ 8301 h 834"/>
                <a:gd name="T68" fmla="+- 0 1353 1011"/>
                <a:gd name="T69" fmla="*/ T68 w 834"/>
                <a:gd name="T70" fmla="+- 0 8321 7493"/>
                <a:gd name="T71" fmla="*/ 8321 h 834"/>
                <a:gd name="T72" fmla="+- 0 1428 1011"/>
                <a:gd name="T73" fmla="*/ T72 w 834"/>
                <a:gd name="T74" fmla="+- 0 8327 7493"/>
                <a:gd name="T75" fmla="*/ 8327 h 834"/>
                <a:gd name="T76" fmla="+- 0 1502 1011"/>
                <a:gd name="T77" fmla="*/ T76 w 834"/>
                <a:gd name="T78" fmla="+- 0 8321 7493"/>
                <a:gd name="T79" fmla="*/ 8321 h 834"/>
                <a:gd name="T80" fmla="+- 0 1573 1011"/>
                <a:gd name="T81" fmla="*/ T80 w 834"/>
                <a:gd name="T82" fmla="+- 0 8301 7493"/>
                <a:gd name="T83" fmla="*/ 8301 h 834"/>
                <a:gd name="T84" fmla="+- 0 1638 1011"/>
                <a:gd name="T85" fmla="*/ T84 w 834"/>
                <a:gd name="T86" fmla="+- 0 8270 7493"/>
                <a:gd name="T87" fmla="*/ 8270 h 834"/>
                <a:gd name="T88" fmla="+- 0 1696 1011"/>
                <a:gd name="T89" fmla="*/ T88 w 834"/>
                <a:gd name="T90" fmla="+- 0 8229 7493"/>
                <a:gd name="T91" fmla="*/ 8229 h 834"/>
                <a:gd name="T92" fmla="+- 0 1746 1011"/>
                <a:gd name="T93" fmla="*/ T92 w 834"/>
                <a:gd name="T94" fmla="+- 0 8179 7493"/>
                <a:gd name="T95" fmla="*/ 8179 h 834"/>
                <a:gd name="T96" fmla="+- 0 1788 1011"/>
                <a:gd name="T97" fmla="*/ T96 w 834"/>
                <a:gd name="T98" fmla="+- 0 8121 7493"/>
                <a:gd name="T99" fmla="*/ 8121 h 834"/>
                <a:gd name="T100" fmla="+- 0 1818 1011"/>
                <a:gd name="T101" fmla="*/ T100 w 834"/>
                <a:gd name="T102" fmla="+- 0 8056 7493"/>
                <a:gd name="T103" fmla="*/ 8056 h 834"/>
                <a:gd name="T104" fmla="+- 0 1838 1011"/>
                <a:gd name="T105" fmla="*/ T104 w 834"/>
                <a:gd name="T106" fmla="+- 0 7985 7493"/>
                <a:gd name="T107" fmla="*/ 7985 h 834"/>
                <a:gd name="T108" fmla="+- 0 1844 1011"/>
                <a:gd name="T109" fmla="*/ T108 w 834"/>
                <a:gd name="T110" fmla="+- 0 7910 7493"/>
                <a:gd name="T111" fmla="*/ 7910 h 834"/>
                <a:gd name="T112" fmla="+- 0 1838 1011"/>
                <a:gd name="T113" fmla="*/ T112 w 834"/>
                <a:gd name="T114" fmla="+- 0 7835 7493"/>
                <a:gd name="T115" fmla="*/ 7835 h 834"/>
                <a:gd name="T116" fmla="+- 0 1818 1011"/>
                <a:gd name="T117" fmla="*/ T116 w 834"/>
                <a:gd name="T118" fmla="+- 0 7765 7493"/>
                <a:gd name="T119" fmla="*/ 7765 h 834"/>
                <a:gd name="T120" fmla="+- 0 1788 1011"/>
                <a:gd name="T121" fmla="*/ T120 w 834"/>
                <a:gd name="T122" fmla="+- 0 7700 7493"/>
                <a:gd name="T123" fmla="*/ 7700 h 834"/>
                <a:gd name="T124" fmla="+- 0 1746 1011"/>
                <a:gd name="T125" fmla="*/ T124 w 834"/>
                <a:gd name="T126" fmla="+- 0 7642 7493"/>
                <a:gd name="T127" fmla="*/ 7642 h 834"/>
                <a:gd name="T128" fmla="+- 0 1696 1011"/>
                <a:gd name="T129" fmla="*/ T128 w 834"/>
                <a:gd name="T130" fmla="+- 0 7592 7493"/>
                <a:gd name="T131" fmla="*/ 7592 h 834"/>
                <a:gd name="T132" fmla="+- 0 1638 1011"/>
                <a:gd name="T133" fmla="*/ T132 w 834"/>
                <a:gd name="T134" fmla="+- 0 7550 7493"/>
                <a:gd name="T135" fmla="*/ 7550 h 834"/>
                <a:gd name="T136" fmla="+- 0 1573 1011"/>
                <a:gd name="T137" fmla="*/ T136 w 834"/>
                <a:gd name="T138" fmla="+- 0 7520 7493"/>
                <a:gd name="T139" fmla="*/ 7520 h 834"/>
                <a:gd name="T140" fmla="+- 0 1502 1011"/>
                <a:gd name="T141" fmla="*/ T140 w 834"/>
                <a:gd name="T142" fmla="+- 0 7500 7493"/>
                <a:gd name="T143" fmla="*/ 7500 h 834"/>
                <a:gd name="T144" fmla="+- 0 1428 1011"/>
                <a:gd name="T145" fmla="*/ T144 w 834"/>
                <a:gd name="T146" fmla="+- 0 7493 7493"/>
                <a:gd name="T147" fmla="*/ 7493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7" name="Freeform 56"/>
            <p:cNvSpPr>
              <a:spLocks/>
            </p:cNvSpPr>
            <p:nvPr/>
          </p:nvSpPr>
          <p:spPr bwMode="auto">
            <a:xfrm>
              <a:off x="1010" y="7493"/>
              <a:ext cx="834" cy="834"/>
            </a:xfrm>
            <a:custGeom>
              <a:avLst/>
              <a:gdLst>
                <a:gd name="T0" fmla="+- 0 1428 1011"/>
                <a:gd name="T1" fmla="*/ T0 w 834"/>
                <a:gd name="T2" fmla="+- 0 8327 7493"/>
                <a:gd name="T3" fmla="*/ 8327 h 834"/>
                <a:gd name="T4" fmla="+- 0 1502 1011"/>
                <a:gd name="T5" fmla="*/ T4 w 834"/>
                <a:gd name="T6" fmla="+- 0 8321 7493"/>
                <a:gd name="T7" fmla="*/ 8321 h 834"/>
                <a:gd name="T8" fmla="+- 0 1573 1011"/>
                <a:gd name="T9" fmla="*/ T8 w 834"/>
                <a:gd name="T10" fmla="+- 0 8301 7493"/>
                <a:gd name="T11" fmla="*/ 8301 h 834"/>
                <a:gd name="T12" fmla="+- 0 1638 1011"/>
                <a:gd name="T13" fmla="*/ T12 w 834"/>
                <a:gd name="T14" fmla="+- 0 8270 7493"/>
                <a:gd name="T15" fmla="*/ 8270 h 834"/>
                <a:gd name="T16" fmla="+- 0 1696 1011"/>
                <a:gd name="T17" fmla="*/ T16 w 834"/>
                <a:gd name="T18" fmla="+- 0 8229 7493"/>
                <a:gd name="T19" fmla="*/ 8229 h 834"/>
                <a:gd name="T20" fmla="+- 0 1746 1011"/>
                <a:gd name="T21" fmla="*/ T20 w 834"/>
                <a:gd name="T22" fmla="+- 0 8179 7493"/>
                <a:gd name="T23" fmla="*/ 8179 h 834"/>
                <a:gd name="T24" fmla="+- 0 1788 1011"/>
                <a:gd name="T25" fmla="*/ T24 w 834"/>
                <a:gd name="T26" fmla="+- 0 8121 7493"/>
                <a:gd name="T27" fmla="*/ 8121 h 834"/>
                <a:gd name="T28" fmla="+- 0 1818 1011"/>
                <a:gd name="T29" fmla="*/ T28 w 834"/>
                <a:gd name="T30" fmla="+- 0 8056 7493"/>
                <a:gd name="T31" fmla="*/ 8056 h 834"/>
                <a:gd name="T32" fmla="+- 0 1838 1011"/>
                <a:gd name="T33" fmla="*/ T32 w 834"/>
                <a:gd name="T34" fmla="+- 0 7985 7493"/>
                <a:gd name="T35" fmla="*/ 7985 h 834"/>
                <a:gd name="T36" fmla="+- 0 1844 1011"/>
                <a:gd name="T37" fmla="*/ T36 w 834"/>
                <a:gd name="T38" fmla="+- 0 7910 7493"/>
                <a:gd name="T39" fmla="*/ 7910 h 834"/>
                <a:gd name="T40" fmla="+- 0 1838 1011"/>
                <a:gd name="T41" fmla="*/ T40 w 834"/>
                <a:gd name="T42" fmla="+- 0 7835 7493"/>
                <a:gd name="T43" fmla="*/ 7835 h 834"/>
                <a:gd name="T44" fmla="+- 0 1818 1011"/>
                <a:gd name="T45" fmla="*/ T44 w 834"/>
                <a:gd name="T46" fmla="+- 0 7765 7493"/>
                <a:gd name="T47" fmla="*/ 7765 h 834"/>
                <a:gd name="T48" fmla="+- 0 1788 1011"/>
                <a:gd name="T49" fmla="*/ T48 w 834"/>
                <a:gd name="T50" fmla="+- 0 7700 7493"/>
                <a:gd name="T51" fmla="*/ 7700 h 834"/>
                <a:gd name="T52" fmla="+- 0 1746 1011"/>
                <a:gd name="T53" fmla="*/ T52 w 834"/>
                <a:gd name="T54" fmla="+- 0 7642 7493"/>
                <a:gd name="T55" fmla="*/ 7642 h 834"/>
                <a:gd name="T56" fmla="+- 0 1696 1011"/>
                <a:gd name="T57" fmla="*/ T56 w 834"/>
                <a:gd name="T58" fmla="+- 0 7592 7493"/>
                <a:gd name="T59" fmla="*/ 7592 h 834"/>
                <a:gd name="T60" fmla="+- 0 1638 1011"/>
                <a:gd name="T61" fmla="*/ T60 w 834"/>
                <a:gd name="T62" fmla="+- 0 7550 7493"/>
                <a:gd name="T63" fmla="*/ 7550 h 834"/>
                <a:gd name="T64" fmla="+- 0 1573 1011"/>
                <a:gd name="T65" fmla="*/ T64 w 834"/>
                <a:gd name="T66" fmla="+- 0 7520 7493"/>
                <a:gd name="T67" fmla="*/ 7520 h 834"/>
                <a:gd name="T68" fmla="+- 0 1502 1011"/>
                <a:gd name="T69" fmla="*/ T68 w 834"/>
                <a:gd name="T70" fmla="+- 0 7500 7493"/>
                <a:gd name="T71" fmla="*/ 7500 h 834"/>
                <a:gd name="T72" fmla="+- 0 1428 1011"/>
                <a:gd name="T73" fmla="*/ T72 w 834"/>
                <a:gd name="T74" fmla="+- 0 7493 7493"/>
                <a:gd name="T75" fmla="*/ 7493 h 834"/>
                <a:gd name="T76" fmla="+- 0 1353 1011"/>
                <a:gd name="T77" fmla="*/ T76 w 834"/>
                <a:gd name="T78" fmla="+- 0 7500 7493"/>
                <a:gd name="T79" fmla="*/ 7500 h 834"/>
                <a:gd name="T80" fmla="+- 0 1282 1011"/>
                <a:gd name="T81" fmla="*/ T80 w 834"/>
                <a:gd name="T82" fmla="+- 0 7520 7493"/>
                <a:gd name="T83" fmla="*/ 7520 h 834"/>
                <a:gd name="T84" fmla="+- 0 1217 1011"/>
                <a:gd name="T85" fmla="*/ T84 w 834"/>
                <a:gd name="T86" fmla="+- 0 7550 7493"/>
                <a:gd name="T87" fmla="*/ 7550 h 834"/>
                <a:gd name="T88" fmla="+- 0 1159 1011"/>
                <a:gd name="T89" fmla="*/ T88 w 834"/>
                <a:gd name="T90" fmla="+- 0 7592 7493"/>
                <a:gd name="T91" fmla="*/ 7592 h 834"/>
                <a:gd name="T92" fmla="+- 0 1109 1011"/>
                <a:gd name="T93" fmla="*/ T92 w 834"/>
                <a:gd name="T94" fmla="+- 0 7642 7493"/>
                <a:gd name="T95" fmla="*/ 7642 h 834"/>
                <a:gd name="T96" fmla="+- 0 1067 1011"/>
                <a:gd name="T97" fmla="*/ T96 w 834"/>
                <a:gd name="T98" fmla="+- 0 7700 7493"/>
                <a:gd name="T99" fmla="*/ 7700 h 834"/>
                <a:gd name="T100" fmla="+- 0 1037 1011"/>
                <a:gd name="T101" fmla="*/ T100 w 834"/>
                <a:gd name="T102" fmla="+- 0 7765 7493"/>
                <a:gd name="T103" fmla="*/ 7765 h 834"/>
                <a:gd name="T104" fmla="+- 0 1017 1011"/>
                <a:gd name="T105" fmla="*/ T104 w 834"/>
                <a:gd name="T106" fmla="+- 0 7835 7493"/>
                <a:gd name="T107" fmla="*/ 7835 h 834"/>
                <a:gd name="T108" fmla="+- 0 1011 1011"/>
                <a:gd name="T109" fmla="*/ T108 w 834"/>
                <a:gd name="T110" fmla="+- 0 7910 7493"/>
                <a:gd name="T111" fmla="*/ 7910 h 834"/>
                <a:gd name="T112" fmla="+- 0 1017 1011"/>
                <a:gd name="T113" fmla="*/ T112 w 834"/>
                <a:gd name="T114" fmla="+- 0 7985 7493"/>
                <a:gd name="T115" fmla="*/ 7985 h 834"/>
                <a:gd name="T116" fmla="+- 0 1037 1011"/>
                <a:gd name="T117" fmla="*/ T116 w 834"/>
                <a:gd name="T118" fmla="+- 0 8056 7493"/>
                <a:gd name="T119" fmla="*/ 8056 h 834"/>
                <a:gd name="T120" fmla="+- 0 1067 1011"/>
                <a:gd name="T121" fmla="*/ T120 w 834"/>
                <a:gd name="T122" fmla="+- 0 8121 7493"/>
                <a:gd name="T123" fmla="*/ 8121 h 834"/>
                <a:gd name="T124" fmla="+- 0 1109 1011"/>
                <a:gd name="T125" fmla="*/ T124 w 834"/>
                <a:gd name="T126" fmla="+- 0 8179 7493"/>
                <a:gd name="T127" fmla="*/ 8179 h 834"/>
                <a:gd name="T128" fmla="+- 0 1159 1011"/>
                <a:gd name="T129" fmla="*/ T128 w 834"/>
                <a:gd name="T130" fmla="+- 0 8229 7493"/>
                <a:gd name="T131" fmla="*/ 8229 h 834"/>
                <a:gd name="T132" fmla="+- 0 1217 1011"/>
                <a:gd name="T133" fmla="*/ T132 w 834"/>
                <a:gd name="T134" fmla="+- 0 8270 7493"/>
                <a:gd name="T135" fmla="*/ 8270 h 834"/>
                <a:gd name="T136" fmla="+- 0 1282 1011"/>
                <a:gd name="T137" fmla="*/ T136 w 834"/>
                <a:gd name="T138" fmla="+- 0 8301 7493"/>
                <a:gd name="T139" fmla="*/ 8301 h 834"/>
                <a:gd name="T140" fmla="+- 0 1353 1011"/>
                <a:gd name="T141" fmla="*/ T140 w 834"/>
                <a:gd name="T142" fmla="+- 0 8321 7493"/>
                <a:gd name="T143" fmla="*/ 8321 h 834"/>
                <a:gd name="T144" fmla="+- 0 1428 1011"/>
                <a:gd name="T145" fmla="*/ T144 w 834"/>
                <a:gd name="T146" fmla="+- 0 8327 7493"/>
                <a:gd name="T147" fmla="*/ 8327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1" y="828"/>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9"/>
                  </a:lnTo>
                  <a:lnTo>
                    <a:pt x="685" y="99"/>
                  </a:lnTo>
                  <a:lnTo>
                    <a:pt x="627" y="57"/>
                  </a:lnTo>
                  <a:lnTo>
                    <a:pt x="562" y="27"/>
                  </a:lnTo>
                  <a:lnTo>
                    <a:pt x="491" y="7"/>
                  </a:lnTo>
                  <a:lnTo>
                    <a:pt x="417" y="0"/>
                  </a:lnTo>
                  <a:lnTo>
                    <a:pt x="342" y="7"/>
                  </a:lnTo>
                  <a:lnTo>
                    <a:pt x="271" y="27"/>
                  </a:lnTo>
                  <a:lnTo>
                    <a:pt x="206" y="57"/>
                  </a:lnTo>
                  <a:lnTo>
                    <a:pt x="148" y="99"/>
                  </a:lnTo>
                  <a:lnTo>
                    <a:pt x="98" y="149"/>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8"/>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58" name="AutoShape 241"/>
            <p:cNvSpPr>
              <a:spLocks/>
            </p:cNvSpPr>
            <p:nvPr/>
          </p:nvSpPr>
          <p:spPr bwMode="auto">
            <a:xfrm>
              <a:off x="1197" y="7577"/>
              <a:ext cx="462" cy="578"/>
            </a:xfrm>
            <a:custGeom>
              <a:avLst/>
              <a:gdLst>
                <a:gd name="T0" fmla="+- 0 1533 1198"/>
                <a:gd name="T1" fmla="*/ T0 w 462"/>
                <a:gd name="T2" fmla="+- 0 8106 7578"/>
                <a:gd name="T3" fmla="*/ 8106 h 578"/>
                <a:gd name="T4" fmla="+- 0 1521 1198"/>
                <a:gd name="T5" fmla="*/ T4 w 462"/>
                <a:gd name="T6" fmla="+- 0 8087 7578"/>
                <a:gd name="T7" fmla="*/ 8087 h 578"/>
                <a:gd name="T8" fmla="+- 0 1468 1198"/>
                <a:gd name="T9" fmla="*/ T8 w 462"/>
                <a:gd name="T10" fmla="+- 0 8083 7578"/>
                <a:gd name="T11" fmla="*/ 8083 h 578"/>
                <a:gd name="T12" fmla="+- 0 1347 1198"/>
                <a:gd name="T13" fmla="*/ T12 w 462"/>
                <a:gd name="T14" fmla="+- 0 8083 7578"/>
                <a:gd name="T15" fmla="*/ 8083 h 578"/>
                <a:gd name="T16" fmla="+- 0 1326 1198"/>
                <a:gd name="T17" fmla="*/ T16 w 462"/>
                <a:gd name="T18" fmla="+- 0 8095 7578"/>
                <a:gd name="T19" fmla="*/ 8095 h 578"/>
                <a:gd name="T20" fmla="+- 0 1321 1198"/>
                <a:gd name="T21" fmla="*/ T20 w 462"/>
                <a:gd name="T22" fmla="+- 0 8125 7578"/>
                <a:gd name="T23" fmla="*/ 8125 h 578"/>
                <a:gd name="T24" fmla="+- 0 1328 1198"/>
                <a:gd name="T25" fmla="*/ T24 w 462"/>
                <a:gd name="T26" fmla="+- 0 8147 7578"/>
                <a:gd name="T27" fmla="*/ 8147 h 578"/>
                <a:gd name="T28" fmla="+- 0 1350 1198"/>
                <a:gd name="T29" fmla="*/ T28 w 462"/>
                <a:gd name="T30" fmla="+- 0 8156 7578"/>
                <a:gd name="T31" fmla="*/ 8156 h 578"/>
                <a:gd name="T32" fmla="+- 0 1424 1198"/>
                <a:gd name="T33" fmla="*/ T32 w 462"/>
                <a:gd name="T34" fmla="+- 0 8155 7578"/>
                <a:gd name="T35" fmla="*/ 8155 h 578"/>
                <a:gd name="T36" fmla="+- 0 1505 1198"/>
                <a:gd name="T37" fmla="*/ T36 w 462"/>
                <a:gd name="T38" fmla="+- 0 8153 7578"/>
                <a:gd name="T39" fmla="*/ 8153 h 578"/>
                <a:gd name="T40" fmla="+- 0 1528 1198"/>
                <a:gd name="T41" fmla="*/ T40 w 462"/>
                <a:gd name="T42" fmla="+- 0 8143 7578"/>
                <a:gd name="T43" fmla="*/ 8143 h 578"/>
                <a:gd name="T44" fmla="+- 0 1534 1198"/>
                <a:gd name="T45" fmla="*/ T44 w 462"/>
                <a:gd name="T46" fmla="+- 0 8119 7578"/>
                <a:gd name="T47" fmla="*/ 8119 h 578"/>
                <a:gd name="T48" fmla="+- 0 1651 1198"/>
                <a:gd name="T49" fmla="*/ T48 w 462"/>
                <a:gd name="T50" fmla="+- 0 7747 7578"/>
                <a:gd name="T51" fmla="*/ 7747 h 578"/>
                <a:gd name="T52" fmla="+- 0 1610 1198"/>
                <a:gd name="T53" fmla="*/ T52 w 462"/>
                <a:gd name="T54" fmla="+- 0 7670 7578"/>
                <a:gd name="T55" fmla="*/ 7670 h 578"/>
                <a:gd name="T56" fmla="+- 0 1608 1198"/>
                <a:gd name="T57" fmla="*/ T56 w 462"/>
                <a:gd name="T58" fmla="+- 0 7839 7578"/>
                <a:gd name="T59" fmla="*/ 7839 h 578"/>
                <a:gd name="T60" fmla="+- 0 1584 1198"/>
                <a:gd name="T61" fmla="*/ T60 w 462"/>
                <a:gd name="T62" fmla="+- 0 7899 7578"/>
                <a:gd name="T63" fmla="*/ 7899 h 578"/>
                <a:gd name="T64" fmla="+- 0 1548 1198"/>
                <a:gd name="T65" fmla="*/ T64 w 462"/>
                <a:gd name="T66" fmla="+- 0 7955 7578"/>
                <a:gd name="T67" fmla="*/ 7955 h 578"/>
                <a:gd name="T68" fmla="+- 0 1529 1198"/>
                <a:gd name="T69" fmla="*/ T68 w 462"/>
                <a:gd name="T70" fmla="+- 0 7987 7578"/>
                <a:gd name="T71" fmla="*/ 7987 h 578"/>
                <a:gd name="T72" fmla="+- 0 1506 1198"/>
                <a:gd name="T73" fmla="*/ T72 w 462"/>
                <a:gd name="T74" fmla="+- 0 7991 7578"/>
                <a:gd name="T75" fmla="*/ 7991 h 578"/>
                <a:gd name="T76" fmla="+- 0 1485 1198"/>
                <a:gd name="T77" fmla="*/ T76 w 462"/>
                <a:gd name="T78" fmla="+- 0 7990 7578"/>
                <a:gd name="T79" fmla="*/ 7990 h 578"/>
                <a:gd name="T80" fmla="+- 0 1423 1198"/>
                <a:gd name="T81" fmla="*/ T80 w 462"/>
                <a:gd name="T82" fmla="+- 0 7990 7578"/>
                <a:gd name="T83" fmla="*/ 7990 h 578"/>
                <a:gd name="T84" fmla="+- 0 1397 1198"/>
                <a:gd name="T85" fmla="*/ T84 w 462"/>
                <a:gd name="T86" fmla="+- 0 7990 7578"/>
                <a:gd name="T87" fmla="*/ 7990 h 578"/>
                <a:gd name="T88" fmla="+- 0 1345 1198"/>
                <a:gd name="T89" fmla="*/ T88 w 462"/>
                <a:gd name="T90" fmla="+- 0 7992 7578"/>
                <a:gd name="T91" fmla="*/ 7992 h 578"/>
                <a:gd name="T92" fmla="+- 0 1307 1198"/>
                <a:gd name="T93" fmla="*/ T92 w 462"/>
                <a:gd name="T94" fmla="+- 0 7970 7578"/>
                <a:gd name="T95" fmla="*/ 7970 h 578"/>
                <a:gd name="T96" fmla="+- 0 1282 1198"/>
                <a:gd name="T97" fmla="*/ T96 w 462"/>
                <a:gd name="T98" fmla="+- 0 7924 7578"/>
                <a:gd name="T99" fmla="*/ 7924 h 578"/>
                <a:gd name="T100" fmla="+- 0 1249 1198"/>
                <a:gd name="T101" fmla="*/ T100 w 462"/>
                <a:gd name="T102" fmla="+- 0 7849 7578"/>
                <a:gd name="T103" fmla="*/ 7849 h 578"/>
                <a:gd name="T104" fmla="+- 0 1254 1198"/>
                <a:gd name="T105" fmla="*/ T104 w 462"/>
                <a:gd name="T106" fmla="+- 0 7749 7578"/>
                <a:gd name="T107" fmla="*/ 7749 h 578"/>
                <a:gd name="T108" fmla="+- 0 1318 1198"/>
                <a:gd name="T109" fmla="*/ T108 w 462"/>
                <a:gd name="T110" fmla="+- 0 7662 7578"/>
                <a:gd name="T111" fmla="*/ 7662 h 578"/>
                <a:gd name="T112" fmla="+- 0 1410 1198"/>
                <a:gd name="T113" fmla="*/ T112 w 462"/>
                <a:gd name="T114" fmla="+- 0 7627 7578"/>
                <a:gd name="T115" fmla="*/ 7627 h 578"/>
                <a:gd name="T116" fmla="+- 0 1517 1198"/>
                <a:gd name="T117" fmla="*/ T116 w 462"/>
                <a:gd name="T118" fmla="+- 0 7650 7578"/>
                <a:gd name="T119" fmla="*/ 7650 h 578"/>
                <a:gd name="T120" fmla="+- 0 1588 1198"/>
                <a:gd name="T121" fmla="*/ T120 w 462"/>
                <a:gd name="T122" fmla="+- 0 7722 7578"/>
                <a:gd name="T123" fmla="*/ 7722 h 578"/>
                <a:gd name="T124" fmla="+- 0 1610 1198"/>
                <a:gd name="T125" fmla="*/ T124 w 462"/>
                <a:gd name="T126" fmla="+- 0 7807 7578"/>
                <a:gd name="T127" fmla="*/ 7807 h 578"/>
                <a:gd name="T128" fmla="+- 0 1568 1198"/>
                <a:gd name="T129" fmla="*/ T128 w 462"/>
                <a:gd name="T130" fmla="+- 0 7627 7578"/>
                <a:gd name="T131" fmla="*/ 7627 h 578"/>
                <a:gd name="T132" fmla="+- 0 1492 1198"/>
                <a:gd name="T133" fmla="*/ T132 w 462"/>
                <a:gd name="T134" fmla="+- 0 7587 7578"/>
                <a:gd name="T135" fmla="*/ 7587 h 578"/>
                <a:gd name="T136" fmla="+- 0 1342 1198"/>
                <a:gd name="T137" fmla="*/ T136 w 462"/>
                <a:gd name="T138" fmla="+- 0 7594 7578"/>
                <a:gd name="T139" fmla="*/ 7594 h 578"/>
                <a:gd name="T140" fmla="+- 0 1226 1198"/>
                <a:gd name="T141" fmla="*/ T140 w 462"/>
                <a:gd name="T142" fmla="+- 0 7695 7578"/>
                <a:gd name="T143" fmla="*/ 7695 h 578"/>
                <a:gd name="T144" fmla="+- 0 1198 1198"/>
                <a:gd name="T145" fmla="*/ T144 w 462"/>
                <a:gd name="T146" fmla="+- 0 7844 7578"/>
                <a:gd name="T147" fmla="*/ 7844 h 578"/>
                <a:gd name="T148" fmla="+- 0 1238 1198"/>
                <a:gd name="T149" fmla="*/ T148 w 462"/>
                <a:gd name="T150" fmla="+- 0 7947 7578"/>
                <a:gd name="T151" fmla="*/ 7947 h 578"/>
                <a:gd name="T152" fmla="+- 0 1269 1198"/>
                <a:gd name="T153" fmla="*/ T152 w 462"/>
                <a:gd name="T154" fmla="+- 0 8003 7578"/>
                <a:gd name="T155" fmla="*/ 8003 h 578"/>
                <a:gd name="T156" fmla="+- 0 1290 1198"/>
                <a:gd name="T157" fmla="*/ T156 w 462"/>
                <a:gd name="T158" fmla="+- 0 8043 7578"/>
                <a:gd name="T159" fmla="*/ 8043 h 578"/>
                <a:gd name="T160" fmla="+- 0 1338 1198"/>
                <a:gd name="T161" fmla="*/ T160 w 462"/>
                <a:gd name="T162" fmla="+- 0 8046 7578"/>
                <a:gd name="T163" fmla="*/ 8046 h 578"/>
                <a:gd name="T164" fmla="+- 0 1479 1198"/>
                <a:gd name="T165" fmla="*/ T164 w 462"/>
                <a:gd name="T166" fmla="+- 0 8046 7578"/>
                <a:gd name="T167" fmla="*/ 8046 h 578"/>
                <a:gd name="T168" fmla="+- 0 1544 1198"/>
                <a:gd name="T169" fmla="*/ T168 w 462"/>
                <a:gd name="T170" fmla="+- 0 8045 7578"/>
                <a:gd name="T171" fmla="*/ 8045 h 578"/>
                <a:gd name="T172" fmla="+- 0 1557 1198"/>
                <a:gd name="T173" fmla="*/ T172 w 462"/>
                <a:gd name="T174" fmla="+- 0 8038 7578"/>
                <a:gd name="T175" fmla="*/ 8038 h 578"/>
                <a:gd name="T176" fmla="+- 0 1587 1198"/>
                <a:gd name="T177" fmla="*/ T176 w 462"/>
                <a:gd name="T178" fmla="+- 0 7991 7578"/>
                <a:gd name="T179" fmla="*/ 7991 h 578"/>
                <a:gd name="T180" fmla="+- 0 1621 1198"/>
                <a:gd name="T181" fmla="*/ T180 w 462"/>
                <a:gd name="T182" fmla="+- 0 7936 7578"/>
                <a:gd name="T183" fmla="*/ 7936 h 578"/>
                <a:gd name="T184" fmla="+- 0 1659 1198"/>
                <a:gd name="T185" fmla="*/ T184 w 462"/>
                <a:gd name="T186" fmla="+- 0 7824 7578"/>
                <a:gd name="T187" fmla="*/ 7824 h 57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Lst>
              <a:rect l="0" t="0" r="r" b="b"/>
              <a:pathLst>
                <a:path w="462" h="578">
                  <a:moveTo>
                    <a:pt x="336" y="541"/>
                  </a:moveTo>
                  <a:lnTo>
                    <a:pt x="335" y="528"/>
                  </a:lnTo>
                  <a:lnTo>
                    <a:pt x="331" y="517"/>
                  </a:lnTo>
                  <a:lnTo>
                    <a:pt x="323" y="509"/>
                  </a:lnTo>
                  <a:lnTo>
                    <a:pt x="311" y="506"/>
                  </a:lnTo>
                  <a:lnTo>
                    <a:pt x="270" y="505"/>
                  </a:lnTo>
                  <a:lnTo>
                    <a:pt x="230" y="505"/>
                  </a:lnTo>
                  <a:lnTo>
                    <a:pt x="149" y="505"/>
                  </a:lnTo>
                  <a:lnTo>
                    <a:pt x="137" y="509"/>
                  </a:lnTo>
                  <a:lnTo>
                    <a:pt x="128" y="517"/>
                  </a:lnTo>
                  <a:lnTo>
                    <a:pt x="123" y="531"/>
                  </a:lnTo>
                  <a:lnTo>
                    <a:pt x="123" y="547"/>
                  </a:lnTo>
                  <a:lnTo>
                    <a:pt x="125" y="559"/>
                  </a:lnTo>
                  <a:lnTo>
                    <a:pt x="130" y="569"/>
                  </a:lnTo>
                  <a:lnTo>
                    <a:pt x="139" y="576"/>
                  </a:lnTo>
                  <a:lnTo>
                    <a:pt x="152" y="578"/>
                  </a:lnTo>
                  <a:lnTo>
                    <a:pt x="171" y="577"/>
                  </a:lnTo>
                  <a:lnTo>
                    <a:pt x="226" y="577"/>
                  </a:lnTo>
                  <a:lnTo>
                    <a:pt x="226" y="576"/>
                  </a:lnTo>
                  <a:lnTo>
                    <a:pt x="307" y="575"/>
                  </a:lnTo>
                  <a:lnTo>
                    <a:pt x="321" y="572"/>
                  </a:lnTo>
                  <a:lnTo>
                    <a:pt x="330" y="565"/>
                  </a:lnTo>
                  <a:lnTo>
                    <a:pt x="335" y="554"/>
                  </a:lnTo>
                  <a:lnTo>
                    <a:pt x="336" y="541"/>
                  </a:lnTo>
                  <a:close/>
                  <a:moveTo>
                    <a:pt x="461" y="246"/>
                  </a:moveTo>
                  <a:lnTo>
                    <a:pt x="453" y="169"/>
                  </a:lnTo>
                  <a:lnTo>
                    <a:pt x="420" y="100"/>
                  </a:lnTo>
                  <a:lnTo>
                    <a:pt x="412" y="92"/>
                  </a:lnTo>
                  <a:lnTo>
                    <a:pt x="412" y="229"/>
                  </a:lnTo>
                  <a:lnTo>
                    <a:pt x="410" y="261"/>
                  </a:lnTo>
                  <a:lnTo>
                    <a:pt x="401" y="291"/>
                  </a:lnTo>
                  <a:lnTo>
                    <a:pt x="386" y="321"/>
                  </a:lnTo>
                  <a:lnTo>
                    <a:pt x="362" y="359"/>
                  </a:lnTo>
                  <a:lnTo>
                    <a:pt x="350" y="377"/>
                  </a:lnTo>
                  <a:lnTo>
                    <a:pt x="338" y="397"/>
                  </a:lnTo>
                  <a:lnTo>
                    <a:pt x="331" y="409"/>
                  </a:lnTo>
                  <a:lnTo>
                    <a:pt x="322" y="413"/>
                  </a:lnTo>
                  <a:lnTo>
                    <a:pt x="308" y="413"/>
                  </a:lnTo>
                  <a:lnTo>
                    <a:pt x="295" y="412"/>
                  </a:lnTo>
                  <a:lnTo>
                    <a:pt x="287" y="412"/>
                  </a:lnTo>
                  <a:lnTo>
                    <a:pt x="266" y="412"/>
                  </a:lnTo>
                  <a:lnTo>
                    <a:pt x="225" y="412"/>
                  </a:lnTo>
                  <a:lnTo>
                    <a:pt x="225" y="410"/>
                  </a:lnTo>
                  <a:lnTo>
                    <a:pt x="199" y="412"/>
                  </a:lnTo>
                  <a:lnTo>
                    <a:pt x="172" y="414"/>
                  </a:lnTo>
                  <a:lnTo>
                    <a:pt x="147" y="414"/>
                  </a:lnTo>
                  <a:lnTo>
                    <a:pt x="125" y="407"/>
                  </a:lnTo>
                  <a:lnTo>
                    <a:pt x="109" y="392"/>
                  </a:lnTo>
                  <a:lnTo>
                    <a:pt x="96" y="370"/>
                  </a:lnTo>
                  <a:lnTo>
                    <a:pt x="84" y="346"/>
                  </a:lnTo>
                  <a:lnTo>
                    <a:pt x="73" y="323"/>
                  </a:lnTo>
                  <a:lnTo>
                    <a:pt x="51" y="271"/>
                  </a:lnTo>
                  <a:lnTo>
                    <a:pt x="46" y="221"/>
                  </a:lnTo>
                  <a:lnTo>
                    <a:pt x="56" y="171"/>
                  </a:lnTo>
                  <a:lnTo>
                    <a:pt x="83" y="123"/>
                  </a:lnTo>
                  <a:lnTo>
                    <a:pt x="120" y="84"/>
                  </a:lnTo>
                  <a:lnTo>
                    <a:pt x="164" y="59"/>
                  </a:lnTo>
                  <a:lnTo>
                    <a:pt x="212" y="49"/>
                  </a:lnTo>
                  <a:lnTo>
                    <a:pt x="266" y="53"/>
                  </a:lnTo>
                  <a:lnTo>
                    <a:pt x="319" y="72"/>
                  </a:lnTo>
                  <a:lnTo>
                    <a:pt x="360" y="102"/>
                  </a:lnTo>
                  <a:lnTo>
                    <a:pt x="390" y="144"/>
                  </a:lnTo>
                  <a:lnTo>
                    <a:pt x="408" y="197"/>
                  </a:lnTo>
                  <a:lnTo>
                    <a:pt x="412" y="229"/>
                  </a:lnTo>
                  <a:lnTo>
                    <a:pt x="412" y="92"/>
                  </a:lnTo>
                  <a:lnTo>
                    <a:pt x="370" y="49"/>
                  </a:lnTo>
                  <a:lnTo>
                    <a:pt x="364" y="43"/>
                  </a:lnTo>
                  <a:lnTo>
                    <a:pt x="294" y="9"/>
                  </a:lnTo>
                  <a:lnTo>
                    <a:pt x="219" y="0"/>
                  </a:lnTo>
                  <a:lnTo>
                    <a:pt x="144" y="16"/>
                  </a:lnTo>
                  <a:lnTo>
                    <a:pt x="78" y="56"/>
                  </a:lnTo>
                  <a:lnTo>
                    <a:pt x="28" y="117"/>
                  </a:lnTo>
                  <a:lnTo>
                    <a:pt x="1" y="190"/>
                  </a:lnTo>
                  <a:lnTo>
                    <a:pt x="0" y="266"/>
                  </a:lnTo>
                  <a:lnTo>
                    <a:pt x="25" y="341"/>
                  </a:lnTo>
                  <a:lnTo>
                    <a:pt x="40" y="369"/>
                  </a:lnTo>
                  <a:lnTo>
                    <a:pt x="55" y="397"/>
                  </a:lnTo>
                  <a:lnTo>
                    <a:pt x="71" y="425"/>
                  </a:lnTo>
                  <a:lnTo>
                    <a:pt x="86" y="453"/>
                  </a:lnTo>
                  <a:lnTo>
                    <a:pt x="92" y="465"/>
                  </a:lnTo>
                  <a:lnTo>
                    <a:pt x="100" y="468"/>
                  </a:lnTo>
                  <a:lnTo>
                    <a:pt x="140" y="468"/>
                  </a:lnTo>
                  <a:lnTo>
                    <a:pt x="191" y="468"/>
                  </a:lnTo>
                  <a:lnTo>
                    <a:pt x="281" y="468"/>
                  </a:lnTo>
                  <a:lnTo>
                    <a:pt x="323" y="468"/>
                  </a:lnTo>
                  <a:lnTo>
                    <a:pt x="346" y="467"/>
                  </a:lnTo>
                  <a:lnTo>
                    <a:pt x="356" y="465"/>
                  </a:lnTo>
                  <a:lnTo>
                    <a:pt x="359" y="460"/>
                  </a:lnTo>
                  <a:lnTo>
                    <a:pt x="389" y="414"/>
                  </a:lnTo>
                  <a:lnTo>
                    <a:pt x="389" y="413"/>
                  </a:lnTo>
                  <a:lnTo>
                    <a:pt x="403" y="392"/>
                  </a:lnTo>
                  <a:lnTo>
                    <a:pt x="423" y="358"/>
                  </a:lnTo>
                  <a:lnTo>
                    <a:pt x="442" y="322"/>
                  </a:lnTo>
                  <a:lnTo>
                    <a:pt x="461" y="2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6" name="Rectangle 5"/>
          <p:cNvSpPr/>
          <p:nvPr/>
        </p:nvSpPr>
        <p:spPr>
          <a:xfrm>
            <a:off x="2542904" y="1546158"/>
            <a:ext cx="4171406" cy="461665"/>
          </a:xfrm>
          <a:prstGeom prst="rect">
            <a:avLst/>
          </a:prstGeom>
        </p:spPr>
        <p:txBody>
          <a:bodyPr wrap="square">
            <a:spAutoFit/>
          </a:bodyPr>
          <a:lstStyle/>
          <a:p>
            <a:pPr algn="ctr"/>
            <a:r>
              <a:rPr lang="en-US" sz="2400" b="1" dirty="0">
                <a:solidFill>
                  <a:srgbClr val="000099"/>
                </a:solidFill>
                <a:latin typeface="Times New Roman" panose="02020603050405020304" pitchFamily="18" charset="0"/>
                <a:cs typeface="Times New Roman" panose="02020603050405020304" pitchFamily="18" charset="0"/>
              </a:rPr>
              <a:t>Joint evaluations </a:t>
            </a:r>
            <a:endParaRPr lang="fr-FR" sz="2400" b="1" dirty="0">
              <a:solidFill>
                <a:srgbClr val="0000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437158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77800" y="838203"/>
            <a:ext cx="8364220" cy="3908762"/>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2"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lvl="2" algn="ctr"/>
            <a:r>
              <a:rPr lang="en-US" sz="2000" b="1" dirty="0" smtClean="0">
                <a:solidFill>
                  <a:schemeClr val="accent2">
                    <a:lumMod val="75000"/>
                  </a:schemeClr>
                </a:solidFill>
                <a:latin typeface="Times New Roman" panose="02020603050405020304" pitchFamily="18" charset="0"/>
                <a:cs typeface="Times New Roman" panose="02020603050405020304" pitchFamily="18" charset="0"/>
              </a:rPr>
              <a:t>Considering </a:t>
            </a:r>
            <a:r>
              <a:rPr lang="en-US" sz="2000" b="1" dirty="0">
                <a:solidFill>
                  <a:schemeClr val="accent2">
                    <a:lumMod val="75000"/>
                  </a:schemeClr>
                </a:solidFill>
                <a:latin typeface="Times New Roman" panose="02020603050405020304" pitchFamily="18" charset="0"/>
                <a:cs typeface="Times New Roman" panose="02020603050405020304" pitchFamily="18" charset="0"/>
              </a:rPr>
              <a:t>the cost of an external evaluation when developing projects</a:t>
            </a:r>
            <a:endParaRPr lang="fr-FR" sz="2000" b="1" dirty="0">
              <a:solidFill>
                <a:schemeClr val="accent2">
                  <a:lumMod val="75000"/>
                </a:schemeClr>
              </a:solidFill>
              <a:latin typeface="Times New Roman" panose="02020603050405020304" pitchFamily="18" charset="0"/>
              <a:cs typeface="Times New Roman" panose="02020603050405020304" pitchFamily="18" charset="0"/>
            </a:endParaRPr>
          </a:p>
          <a:p>
            <a:pPr lvl="2" algn="ctr"/>
            <a:endParaRPr lang="en-US" sz="2000" b="1" dirty="0">
              <a:solidFill>
                <a:schemeClr val="accent2"/>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13" name="Text Box 287"/>
          <p:cNvSpPr txBox="1">
            <a:spLocks noChangeArrowheads="1"/>
          </p:cNvSpPr>
          <p:nvPr/>
        </p:nvSpPr>
        <p:spPr bwMode="auto">
          <a:xfrm>
            <a:off x="201479" y="2031364"/>
            <a:ext cx="8409122" cy="4272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a:spcBef>
                <a:spcPts val="35"/>
              </a:spcBef>
              <a:spcAft>
                <a:spcPts val="0"/>
              </a:spcAft>
            </a:pPr>
            <a:r>
              <a:rPr lang="en-US" sz="95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542925" marR="244475" indent="-285750" algn="just">
              <a:lnSpc>
                <a:spcPct val="102000"/>
              </a:lnSpc>
              <a:spcBef>
                <a:spcPts val="5"/>
              </a:spcBef>
              <a:buFont typeface="Wingdings" panose="05000000000000000000" pitchFamily="2" charset="2"/>
              <a:buChar char="Ø"/>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When in the development phase of the project cycle, project developers should consult with procurement and human resource officers to estimate the standard market rates for each projected evaluation team member and, if necessary, seek advice from OIG/Evaluation</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just">
              <a:lnSpc>
                <a:spcPct val="102000"/>
              </a:lnSpc>
              <a:spcBef>
                <a:spcPts val="5"/>
              </a:spcBef>
              <a:buFont typeface="Wingdings" panose="05000000000000000000" pitchFamily="2" charset="2"/>
              <a:buChar char="Ø"/>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Project developers will also need to estimate the duration of the evaluation based on its objective and scope to anticipate the potential cost of the evaluation.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evaluator fees are often calculated using a daily rate, and project developers should estimate how many days are required for each of the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following:</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endPar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just">
              <a:lnSpc>
                <a:spcPct val="102000"/>
              </a:lnSpc>
              <a:spcBef>
                <a:spcPts val="5"/>
              </a:spcBef>
              <a:buFont typeface="Wingdings" panose="05000000000000000000" pitchFamily="2" charset="2"/>
              <a:buChar char="Ø"/>
            </a:pP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02000"/>
              </a:lnSpc>
              <a:spcBef>
                <a:spcPts val="5"/>
              </a:spcBef>
              <a:buFont typeface="Wingdings" panose="05000000000000000000" pitchFamily="2" charset="2"/>
              <a:buChar char="§"/>
              <a:tabLst>
                <a:tab pos="503555" algn="l"/>
                <a:tab pos="504190" algn="l"/>
              </a:tabLst>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Initial document and literature review;</a:t>
            </a:r>
            <a:endParaRPr lang="fr-FR"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02000"/>
              </a:lnSpc>
              <a:spcBef>
                <a:spcPts val="5"/>
              </a:spcBef>
              <a:buFont typeface="Wingdings" panose="05000000000000000000" pitchFamily="2" charset="2"/>
              <a:buChar char="§"/>
              <a:tabLst>
                <a:tab pos="503555" algn="l"/>
                <a:tab pos="504190" algn="l"/>
              </a:tabLst>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Travel (if relevant);</a:t>
            </a:r>
            <a:endParaRPr lang="fr-FR"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02000"/>
              </a:lnSpc>
              <a:spcBef>
                <a:spcPts val="5"/>
              </a:spcBef>
              <a:buFont typeface="Wingdings" panose="05000000000000000000" pitchFamily="2" charset="2"/>
              <a:buChar char="§"/>
              <a:tabLst>
                <a:tab pos="503555" algn="l"/>
                <a:tab pos="504190" algn="l"/>
              </a:tabLst>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Preparation of the inception report;</a:t>
            </a:r>
            <a:endParaRPr lang="fr-FR"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02000"/>
              </a:lnSpc>
              <a:spcBef>
                <a:spcPts val="5"/>
              </a:spcBef>
              <a:buFont typeface="Wingdings" panose="05000000000000000000" pitchFamily="2" charset="2"/>
              <a:buChar char="§"/>
              <a:tabLst>
                <a:tab pos="503555" algn="l"/>
                <a:tab pos="504190" algn="l"/>
              </a:tabLst>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Data collection and analysis</a:t>
            </a:r>
            <a:r>
              <a:rPr lang="en-US" sz="1600" b="1" dirty="0" smtClean="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t>
            </a:r>
            <a:endParaRPr lang="fr-FR"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02000"/>
              </a:lnSpc>
              <a:spcBef>
                <a:spcPts val="5"/>
              </a:spcBef>
              <a:buFont typeface="Wingdings" panose="05000000000000000000" pitchFamily="2" charset="2"/>
              <a:buChar char="§"/>
              <a:tabLst>
                <a:tab pos="503555" algn="l"/>
                <a:tab pos="504190" algn="l"/>
              </a:tabLst>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Presentation of initial findings;</a:t>
            </a:r>
            <a:endParaRPr lang="fr-FR"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02000"/>
              </a:lnSpc>
              <a:spcBef>
                <a:spcPts val="5"/>
              </a:spcBef>
              <a:buFont typeface="Wingdings" panose="05000000000000000000" pitchFamily="2" charset="2"/>
              <a:buChar char="§"/>
              <a:tabLst>
                <a:tab pos="503555" algn="l"/>
                <a:tab pos="504190" algn="l"/>
              </a:tabLst>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Preparation of the draft report;</a:t>
            </a:r>
            <a:endParaRPr lang="fr-FR"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02000"/>
              </a:lnSpc>
              <a:spcBef>
                <a:spcPts val="5"/>
              </a:spcBef>
              <a:buFont typeface="Wingdings" panose="05000000000000000000" pitchFamily="2" charset="2"/>
              <a:buChar char="§"/>
              <a:tabLst>
                <a:tab pos="503555" algn="l"/>
                <a:tab pos="504190" algn="l"/>
              </a:tabLst>
            </a:pPr>
            <a:r>
              <a:rPr lang="en-US" sz="1600" b="1" dirty="0" smtClean="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Revisions </a:t>
            </a: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and finalization of the evaluation repor</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2536198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744876"/>
            <a:ext cx="8340542" cy="307776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sz="2000" b="1" dirty="0">
                <a:solidFill>
                  <a:srgbClr val="C00000"/>
                </a:solidFill>
                <a:latin typeface="Times New Roman" panose="02020603050405020304" pitchFamily="18" charset="0"/>
                <a:cs typeface="Times New Roman" panose="02020603050405020304" pitchFamily="18" charset="0"/>
              </a:rPr>
              <a:t>Evaluation types according to technical specificities and </a:t>
            </a:r>
            <a:r>
              <a:rPr lang="en-US" sz="2000" b="1" dirty="0" smtClean="0">
                <a:solidFill>
                  <a:srgbClr val="C00000"/>
                </a:solidFill>
                <a:latin typeface="Times New Roman" panose="02020603050405020304" pitchFamily="18" charset="0"/>
                <a:cs typeface="Times New Roman" panose="02020603050405020304" pitchFamily="18" charset="0"/>
              </a:rPr>
              <a:t>scope</a:t>
            </a: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smtClean="0"/>
          </a:p>
        </p:txBody>
      </p:sp>
      <p:grpSp>
        <p:nvGrpSpPr>
          <p:cNvPr id="15" name="Group 14"/>
          <p:cNvGrpSpPr>
            <a:grpSpLocks/>
          </p:cNvGrpSpPr>
          <p:nvPr/>
        </p:nvGrpSpPr>
        <p:grpSpPr bwMode="auto">
          <a:xfrm>
            <a:off x="3129464" y="2157743"/>
            <a:ext cx="2435861" cy="2610621"/>
            <a:chOff x="4174" y="406"/>
            <a:chExt cx="3784" cy="3791"/>
          </a:xfrm>
        </p:grpSpPr>
        <p:sp>
          <p:nvSpPr>
            <p:cNvPr id="16" name="Freeform 15"/>
            <p:cNvSpPr>
              <a:spLocks/>
            </p:cNvSpPr>
            <p:nvPr/>
          </p:nvSpPr>
          <p:spPr bwMode="auto">
            <a:xfrm>
              <a:off x="6102" y="406"/>
              <a:ext cx="1854" cy="1854"/>
            </a:xfrm>
            <a:custGeom>
              <a:avLst/>
              <a:gdLst>
                <a:gd name="T0" fmla="+- 0 6103 6103"/>
                <a:gd name="T1" fmla="*/ T0 w 1854"/>
                <a:gd name="T2" fmla="+- 0 2260 407"/>
                <a:gd name="T3" fmla="*/ 2260 h 1854"/>
                <a:gd name="T4" fmla="+- 0 7956 6103"/>
                <a:gd name="T5" fmla="*/ T4 w 1854"/>
                <a:gd name="T6" fmla="+- 0 2260 407"/>
                <a:gd name="T7" fmla="*/ 2260 h 1854"/>
                <a:gd name="T8" fmla="+- 0 7955 6103"/>
                <a:gd name="T9" fmla="*/ T8 w 1854"/>
                <a:gd name="T10" fmla="+- 0 2184 407"/>
                <a:gd name="T11" fmla="*/ 2184 h 1854"/>
                <a:gd name="T12" fmla="+- 0 7950 6103"/>
                <a:gd name="T13" fmla="*/ T12 w 1854"/>
                <a:gd name="T14" fmla="+- 0 2108 407"/>
                <a:gd name="T15" fmla="*/ 2108 h 1854"/>
                <a:gd name="T16" fmla="+- 0 7943 6103"/>
                <a:gd name="T17" fmla="*/ T16 w 1854"/>
                <a:gd name="T18" fmla="+- 0 2034 407"/>
                <a:gd name="T19" fmla="*/ 2034 h 1854"/>
                <a:gd name="T20" fmla="+- 0 7932 6103"/>
                <a:gd name="T21" fmla="*/ T20 w 1854"/>
                <a:gd name="T22" fmla="+- 0 1960 407"/>
                <a:gd name="T23" fmla="*/ 1960 h 1854"/>
                <a:gd name="T24" fmla="+- 0 7919 6103"/>
                <a:gd name="T25" fmla="*/ T24 w 1854"/>
                <a:gd name="T26" fmla="+- 0 1887 407"/>
                <a:gd name="T27" fmla="*/ 1887 h 1854"/>
                <a:gd name="T28" fmla="+- 0 7902 6103"/>
                <a:gd name="T29" fmla="*/ T28 w 1854"/>
                <a:gd name="T30" fmla="+- 0 1815 407"/>
                <a:gd name="T31" fmla="*/ 1815 h 1854"/>
                <a:gd name="T32" fmla="+- 0 7883 6103"/>
                <a:gd name="T33" fmla="*/ T32 w 1854"/>
                <a:gd name="T34" fmla="+- 0 1744 407"/>
                <a:gd name="T35" fmla="*/ 1744 h 1854"/>
                <a:gd name="T36" fmla="+- 0 7862 6103"/>
                <a:gd name="T37" fmla="*/ T36 w 1854"/>
                <a:gd name="T38" fmla="+- 0 1675 407"/>
                <a:gd name="T39" fmla="*/ 1675 h 1854"/>
                <a:gd name="T40" fmla="+- 0 7837 6103"/>
                <a:gd name="T41" fmla="*/ T40 w 1854"/>
                <a:gd name="T42" fmla="+- 0 1606 407"/>
                <a:gd name="T43" fmla="*/ 1606 h 1854"/>
                <a:gd name="T44" fmla="+- 0 7811 6103"/>
                <a:gd name="T45" fmla="*/ T44 w 1854"/>
                <a:gd name="T46" fmla="+- 0 1539 407"/>
                <a:gd name="T47" fmla="*/ 1539 h 1854"/>
                <a:gd name="T48" fmla="+- 0 7781 6103"/>
                <a:gd name="T49" fmla="*/ T48 w 1854"/>
                <a:gd name="T50" fmla="+- 0 1473 407"/>
                <a:gd name="T51" fmla="*/ 1473 h 1854"/>
                <a:gd name="T52" fmla="+- 0 7749 6103"/>
                <a:gd name="T53" fmla="*/ T52 w 1854"/>
                <a:gd name="T54" fmla="+- 0 1409 407"/>
                <a:gd name="T55" fmla="*/ 1409 h 1854"/>
                <a:gd name="T56" fmla="+- 0 7715 6103"/>
                <a:gd name="T57" fmla="*/ T56 w 1854"/>
                <a:gd name="T58" fmla="+- 0 1346 407"/>
                <a:gd name="T59" fmla="*/ 1346 h 1854"/>
                <a:gd name="T60" fmla="+- 0 7679 6103"/>
                <a:gd name="T61" fmla="*/ T60 w 1854"/>
                <a:gd name="T62" fmla="+- 0 1284 407"/>
                <a:gd name="T63" fmla="*/ 1284 h 1854"/>
                <a:gd name="T64" fmla="+- 0 7640 6103"/>
                <a:gd name="T65" fmla="*/ T64 w 1854"/>
                <a:gd name="T66" fmla="+- 0 1224 407"/>
                <a:gd name="T67" fmla="*/ 1224 h 1854"/>
                <a:gd name="T68" fmla="+- 0 7599 6103"/>
                <a:gd name="T69" fmla="*/ T68 w 1854"/>
                <a:gd name="T70" fmla="+- 0 1166 407"/>
                <a:gd name="T71" fmla="*/ 1166 h 1854"/>
                <a:gd name="T72" fmla="+- 0 7555 6103"/>
                <a:gd name="T73" fmla="*/ T72 w 1854"/>
                <a:gd name="T74" fmla="+- 0 1109 407"/>
                <a:gd name="T75" fmla="*/ 1109 h 1854"/>
                <a:gd name="T76" fmla="+- 0 7510 6103"/>
                <a:gd name="T77" fmla="*/ T76 w 1854"/>
                <a:gd name="T78" fmla="+- 0 1054 407"/>
                <a:gd name="T79" fmla="*/ 1054 h 1854"/>
                <a:gd name="T80" fmla="+- 0 7463 6103"/>
                <a:gd name="T81" fmla="*/ T80 w 1854"/>
                <a:gd name="T82" fmla="+- 0 1001 407"/>
                <a:gd name="T83" fmla="*/ 1001 h 1854"/>
                <a:gd name="T84" fmla="+- 0 7413 6103"/>
                <a:gd name="T85" fmla="*/ T84 w 1854"/>
                <a:gd name="T86" fmla="+- 0 950 407"/>
                <a:gd name="T87" fmla="*/ 950 h 1854"/>
                <a:gd name="T88" fmla="+- 0 7362 6103"/>
                <a:gd name="T89" fmla="*/ T88 w 1854"/>
                <a:gd name="T90" fmla="+- 0 900 407"/>
                <a:gd name="T91" fmla="*/ 900 h 1854"/>
                <a:gd name="T92" fmla="+- 0 7309 6103"/>
                <a:gd name="T93" fmla="*/ T92 w 1854"/>
                <a:gd name="T94" fmla="+- 0 853 407"/>
                <a:gd name="T95" fmla="*/ 853 h 1854"/>
                <a:gd name="T96" fmla="+- 0 7254 6103"/>
                <a:gd name="T97" fmla="*/ T96 w 1854"/>
                <a:gd name="T98" fmla="+- 0 808 407"/>
                <a:gd name="T99" fmla="*/ 808 h 1854"/>
                <a:gd name="T100" fmla="+- 0 7197 6103"/>
                <a:gd name="T101" fmla="*/ T100 w 1854"/>
                <a:gd name="T102" fmla="+- 0 764 407"/>
                <a:gd name="T103" fmla="*/ 764 h 1854"/>
                <a:gd name="T104" fmla="+- 0 7139 6103"/>
                <a:gd name="T105" fmla="*/ T104 w 1854"/>
                <a:gd name="T106" fmla="+- 0 723 407"/>
                <a:gd name="T107" fmla="*/ 723 h 1854"/>
                <a:gd name="T108" fmla="+- 0 7079 6103"/>
                <a:gd name="T109" fmla="*/ T108 w 1854"/>
                <a:gd name="T110" fmla="+- 0 685 407"/>
                <a:gd name="T111" fmla="*/ 685 h 1854"/>
                <a:gd name="T112" fmla="+- 0 7017 6103"/>
                <a:gd name="T113" fmla="*/ T112 w 1854"/>
                <a:gd name="T114" fmla="+- 0 648 407"/>
                <a:gd name="T115" fmla="*/ 648 h 1854"/>
                <a:gd name="T116" fmla="+- 0 6954 6103"/>
                <a:gd name="T117" fmla="*/ T116 w 1854"/>
                <a:gd name="T118" fmla="+- 0 614 407"/>
                <a:gd name="T119" fmla="*/ 614 h 1854"/>
                <a:gd name="T120" fmla="+- 0 6890 6103"/>
                <a:gd name="T121" fmla="*/ T120 w 1854"/>
                <a:gd name="T122" fmla="+- 0 582 407"/>
                <a:gd name="T123" fmla="*/ 582 h 1854"/>
                <a:gd name="T124" fmla="+- 0 6824 6103"/>
                <a:gd name="T125" fmla="*/ T124 w 1854"/>
                <a:gd name="T126" fmla="+- 0 553 407"/>
                <a:gd name="T127" fmla="*/ 553 h 1854"/>
                <a:gd name="T128" fmla="+- 0 6757 6103"/>
                <a:gd name="T129" fmla="*/ T128 w 1854"/>
                <a:gd name="T130" fmla="+- 0 526 407"/>
                <a:gd name="T131" fmla="*/ 526 h 1854"/>
                <a:gd name="T132" fmla="+- 0 6688 6103"/>
                <a:gd name="T133" fmla="*/ T132 w 1854"/>
                <a:gd name="T134" fmla="+- 0 501 407"/>
                <a:gd name="T135" fmla="*/ 501 h 1854"/>
                <a:gd name="T136" fmla="+- 0 6619 6103"/>
                <a:gd name="T137" fmla="*/ T136 w 1854"/>
                <a:gd name="T138" fmla="+- 0 480 407"/>
                <a:gd name="T139" fmla="*/ 480 h 1854"/>
                <a:gd name="T140" fmla="+- 0 6548 6103"/>
                <a:gd name="T141" fmla="*/ T140 w 1854"/>
                <a:gd name="T142" fmla="+- 0 461 407"/>
                <a:gd name="T143" fmla="*/ 461 h 1854"/>
                <a:gd name="T144" fmla="+- 0 6476 6103"/>
                <a:gd name="T145" fmla="*/ T144 w 1854"/>
                <a:gd name="T146" fmla="+- 0 445 407"/>
                <a:gd name="T147" fmla="*/ 445 h 1854"/>
                <a:gd name="T148" fmla="+- 0 6403 6103"/>
                <a:gd name="T149" fmla="*/ T148 w 1854"/>
                <a:gd name="T150" fmla="+- 0 431 407"/>
                <a:gd name="T151" fmla="*/ 431 h 1854"/>
                <a:gd name="T152" fmla="+- 0 6329 6103"/>
                <a:gd name="T153" fmla="*/ T152 w 1854"/>
                <a:gd name="T154" fmla="+- 0 421 407"/>
                <a:gd name="T155" fmla="*/ 421 h 1854"/>
                <a:gd name="T156" fmla="+- 0 6255 6103"/>
                <a:gd name="T157" fmla="*/ T156 w 1854"/>
                <a:gd name="T158" fmla="+- 0 413 407"/>
                <a:gd name="T159" fmla="*/ 413 h 1854"/>
                <a:gd name="T160" fmla="+- 0 6179 6103"/>
                <a:gd name="T161" fmla="*/ T160 w 1854"/>
                <a:gd name="T162" fmla="+- 0 408 407"/>
                <a:gd name="T163" fmla="*/ 408 h 1854"/>
                <a:gd name="T164" fmla="+- 0 6103 6103"/>
                <a:gd name="T165" fmla="*/ T164 w 1854"/>
                <a:gd name="T166" fmla="+- 0 407 407"/>
                <a:gd name="T167" fmla="*/ 407 h 1854"/>
                <a:gd name="T168" fmla="+- 0 6103 6103"/>
                <a:gd name="T169" fmla="*/ T168 w 1854"/>
                <a:gd name="T170" fmla="+- 0 2260 407"/>
                <a:gd name="T171" fmla="*/ 2260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1853"/>
                  </a:moveTo>
                  <a:lnTo>
                    <a:pt x="1853" y="1853"/>
                  </a:lnTo>
                  <a:lnTo>
                    <a:pt x="1852" y="1777"/>
                  </a:lnTo>
                  <a:lnTo>
                    <a:pt x="1847" y="1701"/>
                  </a:lnTo>
                  <a:lnTo>
                    <a:pt x="1840" y="1627"/>
                  </a:lnTo>
                  <a:lnTo>
                    <a:pt x="1829" y="1553"/>
                  </a:lnTo>
                  <a:lnTo>
                    <a:pt x="1816" y="1480"/>
                  </a:lnTo>
                  <a:lnTo>
                    <a:pt x="1799" y="1408"/>
                  </a:lnTo>
                  <a:lnTo>
                    <a:pt x="1780" y="1337"/>
                  </a:lnTo>
                  <a:lnTo>
                    <a:pt x="1759" y="1268"/>
                  </a:lnTo>
                  <a:lnTo>
                    <a:pt x="1734" y="1199"/>
                  </a:lnTo>
                  <a:lnTo>
                    <a:pt x="1708" y="1132"/>
                  </a:lnTo>
                  <a:lnTo>
                    <a:pt x="1678" y="1066"/>
                  </a:lnTo>
                  <a:lnTo>
                    <a:pt x="1646" y="1002"/>
                  </a:lnTo>
                  <a:lnTo>
                    <a:pt x="1612" y="939"/>
                  </a:lnTo>
                  <a:lnTo>
                    <a:pt x="1576" y="877"/>
                  </a:lnTo>
                  <a:lnTo>
                    <a:pt x="1537" y="817"/>
                  </a:lnTo>
                  <a:lnTo>
                    <a:pt x="1496" y="759"/>
                  </a:lnTo>
                  <a:lnTo>
                    <a:pt x="1452" y="702"/>
                  </a:lnTo>
                  <a:lnTo>
                    <a:pt x="1407" y="647"/>
                  </a:lnTo>
                  <a:lnTo>
                    <a:pt x="1360" y="594"/>
                  </a:lnTo>
                  <a:lnTo>
                    <a:pt x="1310" y="543"/>
                  </a:lnTo>
                  <a:lnTo>
                    <a:pt x="1259" y="493"/>
                  </a:lnTo>
                  <a:lnTo>
                    <a:pt x="1206" y="446"/>
                  </a:lnTo>
                  <a:lnTo>
                    <a:pt x="1151" y="401"/>
                  </a:lnTo>
                  <a:lnTo>
                    <a:pt x="1094" y="357"/>
                  </a:lnTo>
                  <a:lnTo>
                    <a:pt x="1036" y="316"/>
                  </a:lnTo>
                  <a:lnTo>
                    <a:pt x="976" y="278"/>
                  </a:lnTo>
                  <a:lnTo>
                    <a:pt x="914" y="241"/>
                  </a:lnTo>
                  <a:lnTo>
                    <a:pt x="851" y="207"/>
                  </a:lnTo>
                  <a:lnTo>
                    <a:pt x="787" y="175"/>
                  </a:lnTo>
                  <a:lnTo>
                    <a:pt x="721" y="146"/>
                  </a:lnTo>
                  <a:lnTo>
                    <a:pt x="654" y="119"/>
                  </a:lnTo>
                  <a:lnTo>
                    <a:pt x="585" y="94"/>
                  </a:lnTo>
                  <a:lnTo>
                    <a:pt x="516" y="73"/>
                  </a:lnTo>
                  <a:lnTo>
                    <a:pt x="445" y="54"/>
                  </a:lnTo>
                  <a:lnTo>
                    <a:pt x="373" y="38"/>
                  </a:lnTo>
                  <a:lnTo>
                    <a:pt x="300" y="24"/>
                  </a:lnTo>
                  <a:lnTo>
                    <a:pt x="226" y="14"/>
                  </a:lnTo>
                  <a:lnTo>
                    <a:pt x="152" y="6"/>
                  </a:lnTo>
                  <a:lnTo>
                    <a:pt x="76" y="1"/>
                  </a:lnTo>
                  <a:lnTo>
                    <a:pt x="0" y="0"/>
                  </a:lnTo>
                  <a:lnTo>
                    <a:pt x="0" y="1853"/>
                  </a:lnTo>
                  <a:close/>
                </a:path>
              </a:pathLst>
            </a:custGeom>
            <a:noFill/>
            <a:ln w="38100">
              <a:solidFill>
                <a:srgbClr val="368DDD"/>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7" name="Freeform 16"/>
            <p:cNvSpPr>
              <a:spLocks/>
            </p:cNvSpPr>
            <p:nvPr/>
          </p:nvSpPr>
          <p:spPr bwMode="auto">
            <a:xfrm>
              <a:off x="6104" y="2343"/>
              <a:ext cx="1854" cy="1854"/>
            </a:xfrm>
            <a:custGeom>
              <a:avLst/>
              <a:gdLst>
                <a:gd name="T0" fmla="+- 0 6104 6104"/>
                <a:gd name="T1" fmla="*/ T0 w 1854"/>
                <a:gd name="T2" fmla="+- 0 2344 2344"/>
                <a:gd name="T3" fmla="*/ 2344 h 1854"/>
                <a:gd name="T4" fmla="+- 0 6104 6104"/>
                <a:gd name="T5" fmla="*/ T4 w 1854"/>
                <a:gd name="T6" fmla="+- 0 4197 2344"/>
                <a:gd name="T7" fmla="*/ 4197 h 1854"/>
                <a:gd name="T8" fmla="+- 0 6181 6104"/>
                <a:gd name="T9" fmla="*/ T8 w 1854"/>
                <a:gd name="T10" fmla="+- 0 4196 2344"/>
                <a:gd name="T11" fmla="*/ 4196 h 1854"/>
                <a:gd name="T12" fmla="+- 0 6256 6104"/>
                <a:gd name="T13" fmla="*/ T12 w 1854"/>
                <a:gd name="T14" fmla="+- 0 4191 2344"/>
                <a:gd name="T15" fmla="*/ 4191 h 1854"/>
                <a:gd name="T16" fmla="+- 0 6331 6104"/>
                <a:gd name="T17" fmla="*/ T16 w 1854"/>
                <a:gd name="T18" fmla="+- 0 4183 2344"/>
                <a:gd name="T19" fmla="*/ 4183 h 1854"/>
                <a:gd name="T20" fmla="+- 0 6405 6104"/>
                <a:gd name="T21" fmla="*/ T20 w 1854"/>
                <a:gd name="T22" fmla="+- 0 4173 2344"/>
                <a:gd name="T23" fmla="*/ 4173 h 1854"/>
                <a:gd name="T24" fmla="+- 0 6478 6104"/>
                <a:gd name="T25" fmla="*/ T24 w 1854"/>
                <a:gd name="T26" fmla="+- 0 4160 2344"/>
                <a:gd name="T27" fmla="*/ 4160 h 1854"/>
                <a:gd name="T28" fmla="+- 0 6550 6104"/>
                <a:gd name="T29" fmla="*/ T28 w 1854"/>
                <a:gd name="T30" fmla="+- 0 4143 2344"/>
                <a:gd name="T31" fmla="*/ 4143 h 1854"/>
                <a:gd name="T32" fmla="+- 0 6621 6104"/>
                <a:gd name="T33" fmla="*/ T32 w 1854"/>
                <a:gd name="T34" fmla="+- 0 4124 2344"/>
                <a:gd name="T35" fmla="*/ 4124 h 1854"/>
                <a:gd name="T36" fmla="+- 0 6690 6104"/>
                <a:gd name="T37" fmla="*/ T36 w 1854"/>
                <a:gd name="T38" fmla="+- 0 4103 2344"/>
                <a:gd name="T39" fmla="*/ 4103 h 1854"/>
                <a:gd name="T40" fmla="+- 0 6759 6104"/>
                <a:gd name="T41" fmla="*/ T40 w 1854"/>
                <a:gd name="T42" fmla="+- 0 4078 2344"/>
                <a:gd name="T43" fmla="*/ 4078 h 1854"/>
                <a:gd name="T44" fmla="+- 0 6826 6104"/>
                <a:gd name="T45" fmla="*/ T44 w 1854"/>
                <a:gd name="T46" fmla="+- 0 4052 2344"/>
                <a:gd name="T47" fmla="*/ 4052 h 1854"/>
                <a:gd name="T48" fmla="+- 0 6892 6104"/>
                <a:gd name="T49" fmla="*/ T48 w 1854"/>
                <a:gd name="T50" fmla="+- 0 4022 2344"/>
                <a:gd name="T51" fmla="*/ 4022 h 1854"/>
                <a:gd name="T52" fmla="+- 0 6956 6104"/>
                <a:gd name="T53" fmla="*/ T52 w 1854"/>
                <a:gd name="T54" fmla="+- 0 3990 2344"/>
                <a:gd name="T55" fmla="*/ 3990 h 1854"/>
                <a:gd name="T56" fmla="+- 0 7019 6104"/>
                <a:gd name="T57" fmla="*/ T56 w 1854"/>
                <a:gd name="T58" fmla="+- 0 3956 2344"/>
                <a:gd name="T59" fmla="*/ 3956 h 1854"/>
                <a:gd name="T60" fmla="+- 0 7081 6104"/>
                <a:gd name="T61" fmla="*/ T60 w 1854"/>
                <a:gd name="T62" fmla="+- 0 3919 2344"/>
                <a:gd name="T63" fmla="*/ 3919 h 1854"/>
                <a:gd name="T64" fmla="+- 0 7141 6104"/>
                <a:gd name="T65" fmla="*/ T64 w 1854"/>
                <a:gd name="T66" fmla="+- 0 3881 2344"/>
                <a:gd name="T67" fmla="*/ 3881 h 1854"/>
                <a:gd name="T68" fmla="+- 0 7199 6104"/>
                <a:gd name="T69" fmla="*/ T68 w 1854"/>
                <a:gd name="T70" fmla="+- 0 3840 2344"/>
                <a:gd name="T71" fmla="*/ 3840 h 1854"/>
                <a:gd name="T72" fmla="+- 0 7256 6104"/>
                <a:gd name="T73" fmla="*/ T72 w 1854"/>
                <a:gd name="T74" fmla="+- 0 3796 2344"/>
                <a:gd name="T75" fmla="*/ 3796 h 1854"/>
                <a:gd name="T76" fmla="+- 0 7311 6104"/>
                <a:gd name="T77" fmla="*/ T76 w 1854"/>
                <a:gd name="T78" fmla="+- 0 3751 2344"/>
                <a:gd name="T79" fmla="*/ 3751 h 1854"/>
                <a:gd name="T80" fmla="+- 0 7364 6104"/>
                <a:gd name="T81" fmla="*/ T80 w 1854"/>
                <a:gd name="T82" fmla="+- 0 3704 2344"/>
                <a:gd name="T83" fmla="*/ 3704 h 1854"/>
                <a:gd name="T84" fmla="+- 0 7415 6104"/>
                <a:gd name="T85" fmla="*/ T84 w 1854"/>
                <a:gd name="T86" fmla="+- 0 3654 2344"/>
                <a:gd name="T87" fmla="*/ 3654 h 1854"/>
                <a:gd name="T88" fmla="+- 0 7464 6104"/>
                <a:gd name="T89" fmla="*/ T88 w 1854"/>
                <a:gd name="T90" fmla="+- 0 3603 2344"/>
                <a:gd name="T91" fmla="*/ 3603 h 1854"/>
                <a:gd name="T92" fmla="+- 0 7512 6104"/>
                <a:gd name="T93" fmla="*/ T92 w 1854"/>
                <a:gd name="T94" fmla="+- 0 3550 2344"/>
                <a:gd name="T95" fmla="*/ 3550 h 1854"/>
                <a:gd name="T96" fmla="+- 0 7557 6104"/>
                <a:gd name="T97" fmla="*/ T96 w 1854"/>
                <a:gd name="T98" fmla="+- 0 3495 2344"/>
                <a:gd name="T99" fmla="*/ 3495 h 1854"/>
                <a:gd name="T100" fmla="+- 0 7600 6104"/>
                <a:gd name="T101" fmla="*/ T100 w 1854"/>
                <a:gd name="T102" fmla="+- 0 3438 2344"/>
                <a:gd name="T103" fmla="*/ 3438 h 1854"/>
                <a:gd name="T104" fmla="+- 0 7641 6104"/>
                <a:gd name="T105" fmla="*/ T104 w 1854"/>
                <a:gd name="T106" fmla="+- 0 3380 2344"/>
                <a:gd name="T107" fmla="*/ 3380 h 1854"/>
                <a:gd name="T108" fmla="+- 0 7680 6104"/>
                <a:gd name="T109" fmla="*/ T108 w 1854"/>
                <a:gd name="T110" fmla="+- 0 3320 2344"/>
                <a:gd name="T111" fmla="*/ 3320 h 1854"/>
                <a:gd name="T112" fmla="+- 0 7717 6104"/>
                <a:gd name="T113" fmla="*/ T112 w 1854"/>
                <a:gd name="T114" fmla="+- 0 3258 2344"/>
                <a:gd name="T115" fmla="*/ 3258 h 1854"/>
                <a:gd name="T116" fmla="+- 0 7751 6104"/>
                <a:gd name="T117" fmla="*/ T116 w 1854"/>
                <a:gd name="T118" fmla="+- 0 3195 2344"/>
                <a:gd name="T119" fmla="*/ 3195 h 1854"/>
                <a:gd name="T120" fmla="+- 0 7783 6104"/>
                <a:gd name="T121" fmla="*/ T120 w 1854"/>
                <a:gd name="T122" fmla="+- 0 3131 2344"/>
                <a:gd name="T123" fmla="*/ 3131 h 1854"/>
                <a:gd name="T124" fmla="+- 0 7812 6104"/>
                <a:gd name="T125" fmla="*/ T124 w 1854"/>
                <a:gd name="T126" fmla="+- 0 3065 2344"/>
                <a:gd name="T127" fmla="*/ 3065 h 1854"/>
                <a:gd name="T128" fmla="+- 0 7839 6104"/>
                <a:gd name="T129" fmla="*/ T128 w 1854"/>
                <a:gd name="T130" fmla="+- 0 2998 2344"/>
                <a:gd name="T131" fmla="*/ 2998 h 1854"/>
                <a:gd name="T132" fmla="+- 0 7864 6104"/>
                <a:gd name="T133" fmla="*/ T132 w 1854"/>
                <a:gd name="T134" fmla="+- 0 2929 2344"/>
                <a:gd name="T135" fmla="*/ 2929 h 1854"/>
                <a:gd name="T136" fmla="+- 0 7885 6104"/>
                <a:gd name="T137" fmla="*/ T136 w 1854"/>
                <a:gd name="T138" fmla="+- 0 2860 2344"/>
                <a:gd name="T139" fmla="*/ 2860 h 1854"/>
                <a:gd name="T140" fmla="+- 0 7904 6104"/>
                <a:gd name="T141" fmla="*/ T140 w 1854"/>
                <a:gd name="T142" fmla="+- 0 2789 2344"/>
                <a:gd name="T143" fmla="*/ 2789 h 1854"/>
                <a:gd name="T144" fmla="+- 0 7920 6104"/>
                <a:gd name="T145" fmla="*/ T144 w 1854"/>
                <a:gd name="T146" fmla="+- 0 2717 2344"/>
                <a:gd name="T147" fmla="*/ 2717 h 1854"/>
                <a:gd name="T148" fmla="+- 0 7934 6104"/>
                <a:gd name="T149" fmla="*/ T148 w 1854"/>
                <a:gd name="T150" fmla="+- 0 2644 2344"/>
                <a:gd name="T151" fmla="*/ 2644 h 1854"/>
                <a:gd name="T152" fmla="+- 0 7944 6104"/>
                <a:gd name="T153" fmla="*/ T152 w 1854"/>
                <a:gd name="T154" fmla="+- 0 2570 2344"/>
                <a:gd name="T155" fmla="*/ 2570 h 1854"/>
                <a:gd name="T156" fmla="+- 0 7952 6104"/>
                <a:gd name="T157" fmla="*/ T156 w 1854"/>
                <a:gd name="T158" fmla="+- 0 2496 2344"/>
                <a:gd name="T159" fmla="*/ 2496 h 1854"/>
                <a:gd name="T160" fmla="+- 0 7956 6104"/>
                <a:gd name="T161" fmla="*/ T160 w 1854"/>
                <a:gd name="T162" fmla="+- 0 2420 2344"/>
                <a:gd name="T163" fmla="*/ 2420 h 1854"/>
                <a:gd name="T164" fmla="+- 0 7958 6104"/>
                <a:gd name="T165" fmla="*/ T164 w 1854"/>
                <a:gd name="T166" fmla="+- 0 2344 2344"/>
                <a:gd name="T167" fmla="*/ 2344 h 1854"/>
                <a:gd name="T168" fmla="+- 0 6104 6104"/>
                <a:gd name="T169" fmla="*/ T168 w 1854"/>
                <a:gd name="T170" fmla="+- 0 2344 2344"/>
                <a:gd name="T171" fmla="*/ 2344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0" y="0"/>
                  </a:moveTo>
                  <a:lnTo>
                    <a:pt x="0" y="1853"/>
                  </a:lnTo>
                  <a:lnTo>
                    <a:pt x="77" y="1852"/>
                  </a:lnTo>
                  <a:lnTo>
                    <a:pt x="152" y="1847"/>
                  </a:lnTo>
                  <a:lnTo>
                    <a:pt x="227" y="1839"/>
                  </a:lnTo>
                  <a:lnTo>
                    <a:pt x="301" y="1829"/>
                  </a:lnTo>
                  <a:lnTo>
                    <a:pt x="374" y="1816"/>
                  </a:lnTo>
                  <a:lnTo>
                    <a:pt x="446" y="1799"/>
                  </a:lnTo>
                  <a:lnTo>
                    <a:pt x="517" y="1780"/>
                  </a:lnTo>
                  <a:lnTo>
                    <a:pt x="586" y="1759"/>
                  </a:lnTo>
                  <a:lnTo>
                    <a:pt x="655" y="1734"/>
                  </a:lnTo>
                  <a:lnTo>
                    <a:pt x="722" y="1708"/>
                  </a:lnTo>
                  <a:lnTo>
                    <a:pt x="788" y="1678"/>
                  </a:lnTo>
                  <a:lnTo>
                    <a:pt x="852" y="1646"/>
                  </a:lnTo>
                  <a:lnTo>
                    <a:pt x="915" y="1612"/>
                  </a:lnTo>
                  <a:lnTo>
                    <a:pt x="977" y="1575"/>
                  </a:lnTo>
                  <a:lnTo>
                    <a:pt x="1037" y="1537"/>
                  </a:lnTo>
                  <a:lnTo>
                    <a:pt x="1095" y="1496"/>
                  </a:lnTo>
                  <a:lnTo>
                    <a:pt x="1152" y="1452"/>
                  </a:lnTo>
                  <a:lnTo>
                    <a:pt x="1207" y="1407"/>
                  </a:lnTo>
                  <a:lnTo>
                    <a:pt x="1260" y="1360"/>
                  </a:lnTo>
                  <a:lnTo>
                    <a:pt x="1311" y="1310"/>
                  </a:lnTo>
                  <a:lnTo>
                    <a:pt x="1360" y="1259"/>
                  </a:lnTo>
                  <a:lnTo>
                    <a:pt x="1408" y="1206"/>
                  </a:lnTo>
                  <a:lnTo>
                    <a:pt x="1453" y="1151"/>
                  </a:lnTo>
                  <a:lnTo>
                    <a:pt x="1496" y="1094"/>
                  </a:lnTo>
                  <a:lnTo>
                    <a:pt x="1537" y="1036"/>
                  </a:lnTo>
                  <a:lnTo>
                    <a:pt x="1576" y="976"/>
                  </a:lnTo>
                  <a:lnTo>
                    <a:pt x="1613" y="914"/>
                  </a:lnTo>
                  <a:lnTo>
                    <a:pt x="1647" y="851"/>
                  </a:lnTo>
                  <a:lnTo>
                    <a:pt x="1679" y="787"/>
                  </a:lnTo>
                  <a:lnTo>
                    <a:pt x="1708" y="721"/>
                  </a:lnTo>
                  <a:lnTo>
                    <a:pt x="1735" y="654"/>
                  </a:lnTo>
                  <a:lnTo>
                    <a:pt x="1760" y="585"/>
                  </a:lnTo>
                  <a:lnTo>
                    <a:pt x="1781" y="516"/>
                  </a:lnTo>
                  <a:lnTo>
                    <a:pt x="1800" y="445"/>
                  </a:lnTo>
                  <a:lnTo>
                    <a:pt x="1816" y="373"/>
                  </a:lnTo>
                  <a:lnTo>
                    <a:pt x="1830" y="300"/>
                  </a:lnTo>
                  <a:lnTo>
                    <a:pt x="1840" y="226"/>
                  </a:lnTo>
                  <a:lnTo>
                    <a:pt x="1848" y="152"/>
                  </a:lnTo>
                  <a:lnTo>
                    <a:pt x="1852" y="76"/>
                  </a:lnTo>
                  <a:lnTo>
                    <a:pt x="1854" y="0"/>
                  </a:lnTo>
                  <a:lnTo>
                    <a:pt x="0" y="0"/>
                  </a:lnTo>
                  <a:close/>
                </a:path>
              </a:pathLst>
            </a:custGeom>
            <a:noFill/>
            <a:ln w="38100">
              <a:solidFill>
                <a:srgbClr val="F4B228"/>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8" name="Freeform 17"/>
            <p:cNvSpPr>
              <a:spLocks/>
            </p:cNvSpPr>
            <p:nvPr/>
          </p:nvSpPr>
          <p:spPr bwMode="auto">
            <a:xfrm>
              <a:off x="4174" y="414"/>
              <a:ext cx="1854" cy="1854"/>
            </a:xfrm>
            <a:custGeom>
              <a:avLst/>
              <a:gdLst>
                <a:gd name="T0" fmla="+- 0 6028 4174"/>
                <a:gd name="T1" fmla="*/ T0 w 1854"/>
                <a:gd name="T2" fmla="+- 0 2269 415"/>
                <a:gd name="T3" fmla="*/ 2269 h 1854"/>
                <a:gd name="T4" fmla="+- 0 6028 4174"/>
                <a:gd name="T5" fmla="*/ T4 w 1854"/>
                <a:gd name="T6" fmla="+- 0 415 415"/>
                <a:gd name="T7" fmla="*/ 415 h 1854"/>
                <a:gd name="T8" fmla="+- 0 5951 4174"/>
                <a:gd name="T9" fmla="*/ T8 w 1854"/>
                <a:gd name="T10" fmla="+- 0 417 415"/>
                <a:gd name="T11" fmla="*/ 417 h 1854"/>
                <a:gd name="T12" fmla="+- 0 5876 4174"/>
                <a:gd name="T13" fmla="*/ T12 w 1854"/>
                <a:gd name="T14" fmla="+- 0 421 415"/>
                <a:gd name="T15" fmla="*/ 421 h 1854"/>
                <a:gd name="T16" fmla="+- 0 5801 4174"/>
                <a:gd name="T17" fmla="*/ T16 w 1854"/>
                <a:gd name="T18" fmla="+- 0 429 415"/>
                <a:gd name="T19" fmla="*/ 429 h 1854"/>
                <a:gd name="T20" fmla="+- 0 5727 4174"/>
                <a:gd name="T21" fmla="*/ T20 w 1854"/>
                <a:gd name="T22" fmla="+- 0 439 415"/>
                <a:gd name="T23" fmla="*/ 439 h 1854"/>
                <a:gd name="T24" fmla="+- 0 5654 4174"/>
                <a:gd name="T25" fmla="*/ T24 w 1854"/>
                <a:gd name="T26" fmla="+- 0 453 415"/>
                <a:gd name="T27" fmla="*/ 453 h 1854"/>
                <a:gd name="T28" fmla="+- 0 5582 4174"/>
                <a:gd name="T29" fmla="*/ T28 w 1854"/>
                <a:gd name="T30" fmla="+- 0 469 415"/>
                <a:gd name="T31" fmla="*/ 469 h 1854"/>
                <a:gd name="T32" fmla="+- 0 5512 4174"/>
                <a:gd name="T33" fmla="*/ T32 w 1854"/>
                <a:gd name="T34" fmla="+- 0 488 415"/>
                <a:gd name="T35" fmla="*/ 488 h 1854"/>
                <a:gd name="T36" fmla="+- 0 5442 4174"/>
                <a:gd name="T37" fmla="*/ T36 w 1854"/>
                <a:gd name="T38" fmla="+- 0 509 415"/>
                <a:gd name="T39" fmla="*/ 509 h 1854"/>
                <a:gd name="T40" fmla="+- 0 5374 4174"/>
                <a:gd name="T41" fmla="*/ T40 w 1854"/>
                <a:gd name="T42" fmla="+- 0 534 415"/>
                <a:gd name="T43" fmla="*/ 534 h 1854"/>
                <a:gd name="T44" fmla="+- 0 5306 4174"/>
                <a:gd name="T45" fmla="*/ T44 w 1854"/>
                <a:gd name="T46" fmla="+- 0 561 415"/>
                <a:gd name="T47" fmla="*/ 561 h 1854"/>
                <a:gd name="T48" fmla="+- 0 5241 4174"/>
                <a:gd name="T49" fmla="*/ T48 w 1854"/>
                <a:gd name="T50" fmla="+- 0 590 415"/>
                <a:gd name="T51" fmla="*/ 590 h 1854"/>
                <a:gd name="T52" fmla="+- 0 5176 4174"/>
                <a:gd name="T53" fmla="*/ T52 w 1854"/>
                <a:gd name="T54" fmla="+- 0 622 415"/>
                <a:gd name="T55" fmla="*/ 622 h 1854"/>
                <a:gd name="T56" fmla="+- 0 5113 4174"/>
                <a:gd name="T57" fmla="*/ T56 w 1854"/>
                <a:gd name="T58" fmla="+- 0 656 415"/>
                <a:gd name="T59" fmla="*/ 656 h 1854"/>
                <a:gd name="T60" fmla="+- 0 5051 4174"/>
                <a:gd name="T61" fmla="*/ T60 w 1854"/>
                <a:gd name="T62" fmla="+- 0 693 415"/>
                <a:gd name="T63" fmla="*/ 693 h 1854"/>
                <a:gd name="T64" fmla="+- 0 4992 4174"/>
                <a:gd name="T65" fmla="*/ T64 w 1854"/>
                <a:gd name="T66" fmla="+- 0 732 415"/>
                <a:gd name="T67" fmla="*/ 732 h 1854"/>
                <a:gd name="T68" fmla="+- 0 4933 4174"/>
                <a:gd name="T69" fmla="*/ T68 w 1854"/>
                <a:gd name="T70" fmla="+- 0 773 415"/>
                <a:gd name="T71" fmla="*/ 773 h 1854"/>
                <a:gd name="T72" fmla="+- 0 4876 4174"/>
                <a:gd name="T73" fmla="*/ T72 w 1854"/>
                <a:gd name="T74" fmla="+- 0 816 415"/>
                <a:gd name="T75" fmla="*/ 816 h 1854"/>
                <a:gd name="T76" fmla="+- 0 4822 4174"/>
                <a:gd name="T77" fmla="*/ T76 w 1854"/>
                <a:gd name="T78" fmla="+- 0 861 415"/>
                <a:gd name="T79" fmla="*/ 861 h 1854"/>
                <a:gd name="T80" fmla="+- 0 4768 4174"/>
                <a:gd name="T81" fmla="*/ T80 w 1854"/>
                <a:gd name="T82" fmla="+- 0 909 415"/>
                <a:gd name="T83" fmla="*/ 909 h 1854"/>
                <a:gd name="T84" fmla="+- 0 4717 4174"/>
                <a:gd name="T85" fmla="*/ T84 w 1854"/>
                <a:gd name="T86" fmla="+- 0 958 415"/>
                <a:gd name="T87" fmla="*/ 958 h 1854"/>
                <a:gd name="T88" fmla="+- 0 4668 4174"/>
                <a:gd name="T89" fmla="*/ T88 w 1854"/>
                <a:gd name="T90" fmla="+- 0 1009 415"/>
                <a:gd name="T91" fmla="*/ 1009 h 1854"/>
                <a:gd name="T92" fmla="+- 0 4620 4174"/>
                <a:gd name="T93" fmla="*/ T92 w 1854"/>
                <a:gd name="T94" fmla="+- 0 1062 415"/>
                <a:gd name="T95" fmla="*/ 1062 h 1854"/>
                <a:gd name="T96" fmla="+- 0 4575 4174"/>
                <a:gd name="T97" fmla="*/ T96 w 1854"/>
                <a:gd name="T98" fmla="+- 0 1117 415"/>
                <a:gd name="T99" fmla="*/ 1117 h 1854"/>
                <a:gd name="T100" fmla="+- 0 4532 4174"/>
                <a:gd name="T101" fmla="*/ T100 w 1854"/>
                <a:gd name="T102" fmla="+- 0 1174 415"/>
                <a:gd name="T103" fmla="*/ 1174 h 1854"/>
                <a:gd name="T104" fmla="+- 0 4491 4174"/>
                <a:gd name="T105" fmla="*/ T104 w 1854"/>
                <a:gd name="T106" fmla="+- 0 1232 415"/>
                <a:gd name="T107" fmla="*/ 1232 h 1854"/>
                <a:gd name="T108" fmla="+- 0 4452 4174"/>
                <a:gd name="T109" fmla="*/ T108 w 1854"/>
                <a:gd name="T110" fmla="+- 0 1292 415"/>
                <a:gd name="T111" fmla="*/ 1292 h 1854"/>
                <a:gd name="T112" fmla="+- 0 4415 4174"/>
                <a:gd name="T113" fmla="*/ T112 w 1854"/>
                <a:gd name="T114" fmla="+- 0 1354 415"/>
                <a:gd name="T115" fmla="*/ 1354 h 1854"/>
                <a:gd name="T116" fmla="+- 0 4381 4174"/>
                <a:gd name="T117" fmla="*/ T116 w 1854"/>
                <a:gd name="T118" fmla="+- 0 1417 415"/>
                <a:gd name="T119" fmla="*/ 1417 h 1854"/>
                <a:gd name="T120" fmla="+- 0 4349 4174"/>
                <a:gd name="T121" fmla="*/ T120 w 1854"/>
                <a:gd name="T122" fmla="+- 0 1481 415"/>
                <a:gd name="T123" fmla="*/ 1481 h 1854"/>
                <a:gd name="T124" fmla="+- 0 4320 4174"/>
                <a:gd name="T125" fmla="*/ T124 w 1854"/>
                <a:gd name="T126" fmla="+- 0 1547 415"/>
                <a:gd name="T127" fmla="*/ 1547 h 1854"/>
                <a:gd name="T128" fmla="+- 0 4293 4174"/>
                <a:gd name="T129" fmla="*/ T128 w 1854"/>
                <a:gd name="T130" fmla="+- 0 1614 415"/>
                <a:gd name="T131" fmla="*/ 1614 h 1854"/>
                <a:gd name="T132" fmla="+- 0 4269 4174"/>
                <a:gd name="T133" fmla="*/ T132 w 1854"/>
                <a:gd name="T134" fmla="+- 0 1683 415"/>
                <a:gd name="T135" fmla="*/ 1683 h 1854"/>
                <a:gd name="T136" fmla="+- 0 4247 4174"/>
                <a:gd name="T137" fmla="*/ T136 w 1854"/>
                <a:gd name="T138" fmla="+- 0 1752 415"/>
                <a:gd name="T139" fmla="*/ 1752 h 1854"/>
                <a:gd name="T140" fmla="+- 0 4228 4174"/>
                <a:gd name="T141" fmla="*/ T140 w 1854"/>
                <a:gd name="T142" fmla="+- 0 1823 415"/>
                <a:gd name="T143" fmla="*/ 1823 h 1854"/>
                <a:gd name="T144" fmla="+- 0 4212 4174"/>
                <a:gd name="T145" fmla="*/ T144 w 1854"/>
                <a:gd name="T146" fmla="+- 0 1895 415"/>
                <a:gd name="T147" fmla="*/ 1895 h 1854"/>
                <a:gd name="T148" fmla="+- 0 4199 4174"/>
                <a:gd name="T149" fmla="*/ T148 w 1854"/>
                <a:gd name="T150" fmla="+- 0 1968 415"/>
                <a:gd name="T151" fmla="*/ 1968 h 1854"/>
                <a:gd name="T152" fmla="+- 0 4188 4174"/>
                <a:gd name="T153" fmla="*/ T152 w 1854"/>
                <a:gd name="T154" fmla="+- 0 2042 415"/>
                <a:gd name="T155" fmla="*/ 2042 h 1854"/>
                <a:gd name="T156" fmla="+- 0 4180 4174"/>
                <a:gd name="T157" fmla="*/ T156 w 1854"/>
                <a:gd name="T158" fmla="+- 0 2117 415"/>
                <a:gd name="T159" fmla="*/ 2117 h 1854"/>
                <a:gd name="T160" fmla="+- 0 4176 4174"/>
                <a:gd name="T161" fmla="*/ T160 w 1854"/>
                <a:gd name="T162" fmla="+- 0 2192 415"/>
                <a:gd name="T163" fmla="*/ 2192 h 1854"/>
                <a:gd name="T164" fmla="+- 0 4174 4174"/>
                <a:gd name="T165" fmla="*/ T164 w 1854"/>
                <a:gd name="T166" fmla="+- 0 2269 415"/>
                <a:gd name="T167" fmla="*/ 2269 h 1854"/>
                <a:gd name="T168" fmla="+- 0 6028 4174"/>
                <a:gd name="T169" fmla="*/ T168 w 1854"/>
                <a:gd name="T170" fmla="+- 0 2269 415"/>
                <a:gd name="T171" fmla="*/ 2269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4" y="1854"/>
                  </a:moveTo>
                  <a:lnTo>
                    <a:pt x="1854" y="0"/>
                  </a:lnTo>
                  <a:lnTo>
                    <a:pt x="1777" y="2"/>
                  </a:lnTo>
                  <a:lnTo>
                    <a:pt x="1702" y="6"/>
                  </a:lnTo>
                  <a:lnTo>
                    <a:pt x="1627" y="14"/>
                  </a:lnTo>
                  <a:lnTo>
                    <a:pt x="1553" y="24"/>
                  </a:lnTo>
                  <a:lnTo>
                    <a:pt x="1480" y="38"/>
                  </a:lnTo>
                  <a:lnTo>
                    <a:pt x="1408" y="54"/>
                  </a:lnTo>
                  <a:lnTo>
                    <a:pt x="1338" y="73"/>
                  </a:lnTo>
                  <a:lnTo>
                    <a:pt x="1268" y="94"/>
                  </a:lnTo>
                  <a:lnTo>
                    <a:pt x="1200" y="119"/>
                  </a:lnTo>
                  <a:lnTo>
                    <a:pt x="1132" y="146"/>
                  </a:lnTo>
                  <a:lnTo>
                    <a:pt x="1067" y="175"/>
                  </a:lnTo>
                  <a:lnTo>
                    <a:pt x="1002" y="207"/>
                  </a:lnTo>
                  <a:lnTo>
                    <a:pt x="939" y="241"/>
                  </a:lnTo>
                  <a:lnTo>
                    <a:pt x="877" y="278"/>
                  </a:lnTo>
                  <a:lnTo>
                    <a:pt x="818" y="317"/>
                  </a:lnTo>
                  <a:lnTo>
                    <a:pt x="759" y="358"/>
                  </a:lnTo>
                  <a:lnTo>
                    <a:pt x="702" y="401"/>
                  </a:lnTo>
                  <a:lnTo>
                    <a:pt x="648" y="446"/>
                  </a:lnTo>
                  <a:lnTo>
                    <a:pt x="594" y="494"/>
                  </a:lnTo>
                  <a:lnTo>
                    <a:pt x="543" y="543"/>
                  </a:lnTo>
                  <a:lnTo>
                    <a:pt x="494" y="594"/>
                  </a:lnTo>
                  <a:lnTo>
                    <a:pt x="446" y="647"/>
                  </a:lnTo>
                  <a:lnTo>
                    <a:pt x="401" y="702"/>
                  </a:lnTo>
                  <a:lnTo>
                    <a:pt x="358" y="759"/>
                  </a:lnTo>
                  <a:lnTo>
                    <a:pt x="317" y="817"/>
                  </a:lnTo>
                  <a:lnTo>
                    <a:pt x="278" y="877"/>
                  </a:lnTo>
                  <a:lnTo>
                    <a:pt x="241" y="939"/>
                  </a:lnTo>
                  <a:lnTo>
                    <a:pt x="207" y="1002"/>
                  </a:lnTo>
                  <a:lnTo>
                    <a:pt x="175" y="1066"/>
                  </a:lnTo>
                  <a:lnTo>
                    <a:pt x="146" y="1132"/>
                  </a:lnTo>
                  <a:lnTo>
                    <a:pt x="119" y="1199"/>
                  </a:lnTo>
                  <a:lnTo>
                    <a:pt x="95" y="1268"/>
                  </a:lnTo>
                  <a:lnTo>
                    <a:pt x="73" y="1337"/>
                  </a:lnTo>
                  <a:lnTo>
                    <a:pt x="54" y="1408"/>
                  </a:lnTo>
                  <a:lnTo>
                    <a:pt x="38" y="1480"/>
                  </a:lnTo>
                  <a:lnTo>
                    <a:pt x="25" y="1553"/>
                  </a:lnTo>
                  <a:lnTo>
                    <a:pt x="14" y="1627"/>
                  </a:lnTo>
                  <a:lnTo>
                    <a:pt x="6" y="1702"/>
                  </a:lnTo>
                  <a:lnTo>
                    <a:pt x="2" y="1777"/>
                  </a:lnTo>
                  <a:lnTo>
                    <a:pt x="0" y="1854"/>
                  </a:lnTo>
                  <a:lnTo>
                    <a:pt x="1854" y="1854"/>
                  </a:lnTo>
                  <a:close/>
                </a:path>
              </a:pathLst>
            </a:custGeom>
            <a:noFill/>
            <a:ln w="38100">
              <a:solidFill>
                <a:srgbClr val="55B6B2"/>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19" name="Text Box 318"/>
            <p:cNvSpPr txBox="1">
              <a:spLocks noChangeArrowheads="1"/>
            </p:cNvSpPr>
            <p:nvPr/>
          </p:nvSpPr>
          <p:spPr bwMode="auto">
            <a:xfrm>
              <a:off x="4948" y="1301"/>
              <a:ext cx="1587" cy="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sz="1100" b="1" spc="-10" dirty="0">
                  <a:solidFill>
                    <a:srgbClr val="55B6B2"/>
                  </a:solidFill>
                  <a:effectLst/>
                  <a:latin typeface="Trebuchet MS" panose="020B0603020202020204" pitchFamily="34" charset="0"/>
                  <a:ea typeface="Trebuchet MS" panose="020B0603020202020204" pitchFamily="34" charset="0"/>
                  <a:cs typeface="Trebuchet MS" panose="020B0603020202020204" pitchFamily="34" charset="0"/>
                </a:rPr>
                <a:t>Timing</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1" name="Text Box 319"/>
            <p:cNvSpPr txBox="1">
              <a:spLocks noChangeArrowheads="1"/>
            </p:cNvSpPr>
            <p:nvPr/>
          </p:nvSpPr>
          <p:spPr bwMode="auto">
            <a:xfrm>
              <a:off x="6623" y="1410"/>
              <a:ext cx="1062"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sz="1100" b="1" dirty="0">
                  <a:solidFill>
                    <a:srgbClr val="368DDD"/>
                  </a:solidFill>
                  <a:effectLst/>
                  <a:latin typeface="Trebuchet MS" panose="020B0603020202020204" pitchFamily="34" charset="0"/>
                  <a:ea typeface="Trebuchet MS" panose="020B0603020202020204" pitchFamily="34" charset="0"/>
                  <a:cs typeface="Trebuchet MS" panose="020B0603020202020204" pitchFamily="34" charset="0"/>
                </a:rPr>
                <a:t>Purpose</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22" name="Text Box 320"/>
            <p:cNvSpPr txBox="1">
              <a:spLocks noChangeArrowheads="1"/>
            </p:cNvSpPr>
            <p:nvPr/>
          </p:nvSpPr>
          <p:spPr bwMode="auto">
            <a:xfrm>
              <a:off x="6312" y="2815"/>
              <a:ext cx="1373"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Bef>
                  <a:spcPts val="10"/>
                </a:spcBef>
                <a:spcAft>
                  <a:spcPts val="0"/>
                </a:spcAft>
              </a:pPr>
              <a:r>
                <a:rPr lang="en-US" sz="11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Who</a:t>
              </a:r>
              <a:r>
                <a:rPr lang="en-US" sz="1100" b="1" spc="-40"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conducts</a:t>
              </a:r>
              <a:r>
                <a:rPr lang="en-US" sz="1100" b="1" spc="-35"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100" b="1" dirty="0">
                  <a:solidFill>
                    <a:srgbClr val="F4B228"/>
                  </a:solidFill>
                  <a:effectLst/>
                  <a:latin typeface="Trebuchet MS" panose="020B0603020202020204" pitchFamily="34" charset="0"/>
                  <a:ea typeface="Trebuchet MS" panose="020B0603020202020204" pitchFamily="34" charset="0"/>
                  <a:cs typeface="Trebuchet MS" panose="020B0603020202020204" pitchFamily="34" charset="0"/>
                </a:rPr>
                <a:t>it</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p:txBody>
        </p:sp>
      </p:grpSp>
      <p:sp>
        <p:nvSpPr>
          <p:cNvPr id="8" name="Rectangle 12"/>
          <p:cNvSpPr>
            <a:spLocks noChangeArrowheads="1"/>
          </p:cNvSpPr>
          <p:nvPr/>
        </p:nvSpPr>
        <p:spPr bwMode="auto">
          <a:xfrm>
            <a:off x="0" y="6226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t/>
            </a:r>
            <a:br>
              <a:rPr kumimoji="0" lang="en-US" altLang="fr-FR" sz="1100" b="0" i="0" u="none" strike="noStrike" cap="none" normalizeH="0" baseline="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br>
            <a:endParaRPr kumimoji="0" lang="fr-FR" altLang="fr-FR"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37" name="Freeform 36"/>
          <p:cNvSpPr>
            <a:spLocks/>
          </p:cNvSpPr>
          <p:nvPr/>
        </p:nvSpPr>
        <p:spPr bwMode="auto">
          <a:xfrm>
            <a:off x="2952207" y="3492178"/>
            <a:ext cx="1219029" cy="1162050"/>
          </a:xfrm>
          <a:custGeom>
            <a:avLst/>
            <a:gdLst>
              <a:gd name="T0" fmla="+- 0 5824 3970"/>
              <a:gd name="T1" fmla="*/ T0 w 1854"/>
              <a:gd name="T2" fmla="+- 0 2352 2352"/>
              <a:gd name="T3" fmla="*/ 2352 h 1854"/>
              <a:gd name="T4" fmla="+- 0 3970 3970"/>
              <a:gd name="T5" fmla="*/ T4 w 1854"/>
              <a:gd name="T6" fmla="+- 0 2352 2352"/>
              <a:gd name="T7" fmla="*/ 2352 h 1854"/>
              <a:gd name="T8" fmla="+- 0 3972 3970"/>
              <a:gd name="T9" fmla="*/ T8 w 1854"/>
              <a:gd name="T10" fmla="+- 0 2429 2352"/>
              <a:gd name="T11" fmla="*/ 2429 h 1854"/>
              <a:gd name="T12" fmla="+- 0 3977 3970"/>
              <a:gd name="T13" fmla="*/ T12 w 1854"/>
              <a:gd name="T14" fmla="+- 0 2504 2352"/>
              <a:gd name="T15" fmla="*/ 2504 h 1854"/>
              <a:gd name="T16" fmla="+- 0 3984 3970"/>
              <a:gd name="T17" fmla="*/ T16 w 1854"/>
              <a:gd name="T18" fmla="+- 0 2579 2352"/>
              <a:gd name="T19" fmla="*/ 2579 h 1854"/>
              <a:gd name="T20" fmla="+- 0 3995 3970"/>
              <a:gd name="T21" fmla="*/ T20 w 1854"/>
              <a:gd name="T22" fmla="+- 0 2653 2352"/>
              <a:gd name="T23" fmla="*/ 2653 h 1854"/>
              <a:gd name="T24" fmla="+- 0 4008 3970"/>
              <a:gd name="T25" fmla="*/ T24 w 1854"/>
              <a:gd name="T26" fmla="+- 0 2726 2352"/>
              <a:gd name="T27" fmla="*/ 2726 h 1854"/>
              <a:gd name="T28" fmla="+- 0 4024 3970"/>
              <a:gd name="T29" fmla="*/ T28 w 1854"/>
              <a:gd name="T30" fmla="+- 0 2798 2352"/>
              <a:gd name="T31" fmla="*/ 2798 h 1854"/>
              <a:gd name="T32" fmla="+- 0 4043 3970"/>
              <a:gd name="T33" fmla="*/ T32 w 1854"/>
              <a:gd name="T34" fmla="+- 0 2869 2352"/>
              <a:gd name="T35" fmla="*/ 2869 h 1854"/>
              <a:gd name="T36" fmla="+- 0 4065 3970"/>
              <a:gd name="T37" fmla="*/ T36 w 1854"/>
              <a:gd name="T38" fmla="+- 0 2938 2352"/>
              <a:gd name="T39" fmla="*/ 2938 h 1854"/>
              <a:gd name="T40" fmla="+- 0 4089 3970"/>
              <a:gd name="T41" fmla="*/ T40 w 1854"/>
              <a:gd name="T42" fmla="+- 0 3007 2352"/>
              <a:gd name="T43" fmla="*/ 3007 h 1854"/>
              <a:gd name="T44" fmla="+- 0 4116 3970"/>
              <a:gd name="T45" fmla="*/ T44 w 1854"/>
              <a:gd name="T46" fmla="+- 0 3074 2352"/>
              <a:gd name="T47" fmla="*/ 3074 h 1854"/>
              <a:gd name="T48" fmla="+- 0 4146 3970"/>
              <a:gd name="T49" fmla="*/ T48 w 1854"/>
              <a:gd name="T50" fmla="+- 0 3140 2352"/>
              <a:gd name="T51" fmla="*/ 3140 h 1854"/>
              <a:gd name="T52" fmla="+- 0 4177 3970"/>
              <a:gd name="T53" fmla="*/ T52 w 1854"/>
              <a:gd name="T54" fmla="+- 0 3204 2352"/>
              <a:gd name="T55" fmla="*/ 3204 h 1854"/>
              <a:gd name="T56" fmla="+- 0 4212 3970"/>
              <a:gd name="T57" fmla="*/ T56 w 1854"/>
              <a:gd name="T58" fmla="+- 0 3267 2352"/>
              <a:gd name="T59" fmla="*/ 3267 h 1854"/>
              <a:gd name="T60" fmla="+- 0 4248 3970"/>
              <a:gd name="T61" fmla="*/ T60 w 1854"/>
              <a:gd name="T62" fmla="+- 0 3329 2352"/>
              <a:gd name="T63" fmla="*/ 3329 h 1854"/>
              <a:gd name="T64" fmla="+- 0 4287 3970"/>
              <a:gd name="T65" fmla="*/ T64 w 1854"/>
              <a:gd name="T66" fmla="+- 0 3389 2352"/>
              <a:gd name="T67" fmla="*/ 3389 h 1854"/>
              <a:gd name="T68" fmla="+- 0 4328 3970"/>
              <a:gd name="T69" fmla="*/ T68 w 1854"/>
              <a:gd name="T70" fmla="+- 0 3447 2352"/>
              <a:gd name="T71" fmla="*/ 3447 h 1854"/>
              <a:gd name="T72" fmla="+- 0 4371 3970"/>
              <a:gd name="T73" fmla="*/ T72 w 1854"/>
              <a:gd name="T74" fmla="+- 0 3504 2352"/>
              <a:gd name="T75" fmla="*/ 3504 h 1854"/>
              <a:gd name="T76" fmla="+- 0 4417 3970"/>
              <a:gd name="T77" fmla="*/ T76 w 1854"/>
              <a:gd name="T78" fmla="+- 0 3559 2352"/>
              <a:gd name="T79" fmla="*/ 3559 h 1854"/>
              <a:gd name="T80" fmla="+- 0 4464 3970"/>
              <a:gd name="T81" fmla="*/ T80 w 1854"/>
              <a:gd name="T82" fmla="+- 0 3612 2352"/>
              <a:gd name="T83" fmla="*/ 3612 h 1854"/>
              <a:gd name="T84" fmla="+- 0 4513 3970"/>
              <a:gd name="T85" fmla="*/ T84 w 1854"/>
              <a:gd name="T86" fmla="+- 0 3663 2352"/>
              <a:gd name="T87" fmla="*/ 3663 h 1854"/>
              <a:gd name="T88" fmla="+- 0 4565 3970"/>
              <a:gd name="T89" fmla="*/ T88 w 1854"/>
              <a:gd name="T90" fmla="+- 0 3712 2352"/>
              <a:gd name="T91" fmla="*/ 3712 h 1854"/>
              <a:gd name="T92" fmla="+- 0 4618 3970"/>
              <a:gd name="T93" fmla="*/ T92 w 1854"/>
              <a:gd name="T94" fmla="+- 0 3760 2352"/>
              <a:gd name="T95" fmla="*/ 3760 h 1854"/>
              <a:gd name="T96" fmla="+- 0 4673 3970"/>
              <a:gd name="T97" fmla="*/ T96 w 1854"/>
              <a:gd name="T98" fmla="+- 0 3805 2352"/>
              <a:gd name="T99" fmla="*/ 3805 h 1854"/>
              <a:gd name="T100" fmla="+- 0 4729 3970"/>
              <a:gd name="T101" fmla="*/ T100 w 1854"/>
              <a:gd name="T102" fmla="+- 0 3848 2352"/>
              <a:gd name="T103" fmla="*/ 3848 h 1854"/>
              <a:gd name="T104" fmla="+- 0 4788 3970"/>
              <a:gd name="T105" fmla="*/ T104 w 1854"/>
              <a:gd name="T106" fmla="+- 0 3889 2352"/>
              <a:gd name="T107" fmla="*/ 3889 h 1854"/>
              <a:gd name="T108" fmla="+- 0 4848 3970"/>
              <a:gd name="T109" fmla="*/ T108 w 1854"/>
              <a:gd name="T110" fmla="+- 0 3928 2352"/>
              <a:gd name="T111" fmla="*/ 3928 h 1854"/>
              <a:gd name="T112" fmla="+- 0 4909 3970"/>
              <a:gd name="T113" fmla="*/ T112 w 1854"/>
              <a:gd name="T114" fmla="+- 0 3965 2352"/>
              <a:gd name="T115" fmla="*/ 3965 h 1854"/>
              <a:gd name="T116" fmla="+- 0 4972 3970"/>
              <a:gd name="T117" fmla="*/ T116 w 1854"/>
              <a:gd name="T118" fmla="+- 0 3999 2352"/>
              <a:gd name="T119" fmla="*/ 3999 h 1854"/>
              <a:gd name="T120" fmla="+- 0 5037 3970"/>
              <a:gd name="T121" fmla="*/ T120 w 1854"/>
              <a:gd name="T122" fmla="+- 0 4031 2352"/>
              <a:gd name="T123" fmla="*/ 4031 h 1854"/>
              <a:gd name="T124" fmla="+- 0 5103 3970"/>
              <a:gd name="T125" fmla="*/ T124 w 1854"/>
              <a:gd name="T126" fmla="+- 0 4060 2352"/>
              <a:gd name="T127" fmla="*/ 4060 h 1854"/>
              <a:gd name="T128" fmla="+- 0 5170 3970"/>
              <a:gd name="T129" fmla="*/ T128 w 1854"/>
              <a:gd name="T130" fmla="+- 0 4087 2352"/>
              <a:gd name="T131" fmla="*/ 4087 h 1854"/>
              <a:gd name="T132" fmla="+- 0 5238 3970"/>
              <a:gd name="T133" fmla="*/ T132 w 1854"/>
              <a:gd name="T134" fmla="+- 0 4112 2352"/>
              <a:gd name="T135" fmla="*/ 4112 h 1854"/>
              <a:gd name="T136" fmla="+- 0 5308 3970"/>
              <a:gd name="T137" fmla="*/ T136 w 1854"/>
              <a:gd name="T138" fmla="+- 0 4133 2352"/>
              <a:gd name="T139" fmla="*/ 4133 h 1854"/>
              <a:gd name="T140" fmla="+- 0 5379 3970"/>
              <a:gd name="T141" fmla="*/ T140 w 1854"/>
              <a:gd name="T142" fmla="+- 0 4152 2352"/>
              <a:gd name="T143" fmla="*/ 4152 h 1854"/>
              <a:gd name="T144" fmla="+- 0 5451 3970"/>
              <a:gd name="T145" fmla="*/ T144 w 1854"/>
              <a:gd name="T146" fmla="+- 0 4168 2352"/>
              <a:gd name="T147" fmla="*/ 4168 h 1854"/>
              <a:gd name="T148" fmla="+- 0 5523 3970"/>
              <a:gd name="T149" fmla="*/ T148 w 1854"/>
              <a:gd name="T150" fmla="+- 0 4182 2352"/>
              <a:gd name="T151" fmla="*/ 4182 h 1854"/>
              <a:gd name="T152" fmla="+- 0 5597 3970"/>
              <a:gd name="T153" fmla="*/ T152 w 1854"/>
              <a:gd name="T154" fmla="+- 0 4192 2352"/>
              <a:gd name="T155" fmla="*/ 4192 h 1854"/>
              <a:gd name="T156" fmla="+- 0 5672 3970"/>
              <a:gd name="T157" fmla="*/ T156 w 1854"/>
              <a:gd name="T158" fmla="+- 0 4200 2352"/>
              <a:gd name="T159" fmla="*/ 4200 h 1854"/>
              <a:gd name="T160" fmla="+- 0 5748 3970"/>
              <a:gd name="T161" fmla="*/ T160 w 1854"/>
              <a:gd name="T162" fmla="+- 0 4205 2352"/>
              <a:gd name="T163" fmla="*/ 4205 h 1854"/>
              <a:gd name="T164" fmla="+- 0 5824 3970"/>
              <a:gd name="T165" fmla="*/ T164 w 1854"/>
              <a:gd name="T166" fmla="+- 0 4206 2352"/>
              <a:gd name="T167" fmla="*/ 4206 h 1854"/>
              <a:gd name="T168" fmla="+- 0 5824 3970"/>
              <a:gd name="T169" fmla="*/ T168 w 1854"/>
              <a:gd name="T170" fmla="+- 0 2352 2352"/>
              <a:gd name="T171" fmla="*/ 2352 h 18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Lst>
            <a:rect l="0" t="0" r="r" b="b"/>
            <a:pathLst>
              <a:path w="1854" h="1854">
                <a:moveTo>
                  <a:pt x="1854" y="0"/>
                </a:moveTo>
                <a:lnTo>
                  <a:pt x="0" y="0"/>
                </a:lnTo>
                <a:lnTo>
                  <a:pt x="2" y="77"/>
                </a:lnTo>
                <a:lnTo>
                  <a:pt x="7" y="152"/>
                </a:lnTo>
                <a:lnTo>
                  <a:pt x="14" y="227"/>
                </a:lnTo>
                <a:lnTo>
                  <a:pt x="25" y="301"/>
                </a:lnTo>
                <a:lnTo>
                  <a:pt x="38" y="374"/>
                </a:lnTo>
                <a:lnTo>
                  <a:pt x="54" y="446"/>
                </a:lnTo>
                <a:lnTo>
                  <a:pt x="73" y="517"/>
                </a:lnTo>
                <a:lnTo>
                  <a:pt x="95" y="586"/>
                </a:lnTo>
                <a:lnTo>
                  <a:pt x="119" y="655"/>
                </a:lnTo>
                <a:lnTo>
                  <a:pt x="146" y="722"/>
                </a:lnTo>
                <a:lnTo>
                  <a:pt x="176" y="788"/>
                </a:lnTo>
                <a:lnTo>
                  <a:pt x="207" y="852"/>
                </a:lnTo>
                <a:lnTo>
                  <a:pt x="242" y="915"/>
                </a:lnTo>
                <a:lnTo>
                  <a:pt x="278" y="977"/>
                </a:lnTo>
                <a:lnTo>
                  <a:pt x="317" y="1037"/>
                </a:lnTo>
                <a:lnTo>
                  <a:pt x="358" y="1095"/>
                </a:lnTo>
                <a:lnTo>
                  <a:pt x="401" y="1152"/>
                </a:lnTo>
                <a:lnTo>
                  <a:pt x="447" y="1207"/>
                </a:lnTo>
                <a:lnTo>
                  <a:pt x="494" y="1260"/>
                </a:lnTo>
                <a:lnTo>
                  <a:pt x="543" y="1311"/>
                </a:lnTo>
                <a:lnTo>
                  <a:pt x="595" y="1360"/>
                </a:lnTo>
                <a:lnTo>
                  <a:pt x="648" y="1408"/>
                </a:lnTo>
                <a:lnTo>
                  <a:pt x="703" y="1453"/>
                </a:lnTo>
                <a:lnTo>
                  <a:pt x="759" y="1496"/>
                </a:lnTo>
                <a:lnTo>
                  <a:pt x="818" y="1537"/>
                </a:lnTo>
                <a:lnTo>
                  <a:pt x="878" y="1576"/>
                </a:lnTo>
                <a:lnTo>
                  <a:pt x="939" y="1613"/>
                </a:lnTo>
                <a:lnTo>
                  <a:pt x="1002" y="1647"/>
                </a:lnTo>
                <a:lnTo>
                  <a:pt x="1067" y="1679"/>
                </a:lnTo>
                <a:lnTo>
                  <a:pt x="1133" y="1708"/>
                </a:lnTo>
                <a:lnTo>
                  <a:pt x="1200" y="1735"/>
                </a:lnTo>
                <a:lnTo>
                  <a:pt x="1268" y="1760"/>
                </a:lnTo>
                <a:lnTo>
                  <a:pt x="1338" y="1781"/>
                </a:lnTo>
                <a:lnTo>
                  <a:pt x="1409" y="1800"/>
                </a:lnTo>
                <a:lnTo>
                  <a:pt x="1481" y="1816"/>
                </a:lnTo>
                <a:lnTo>
                  <a:pt x="1553" y="1830"/>
                </a:lnTo>
                <a:lnTo>
                  <a:pt x="1627" y="1840"/>
                </a:lnTo>
                <a:lnTo>
                  <a:pt x="1702" y="1848"/>
                </a:lnTo>
                <a:lnTo>
                  <a:pt x="1778" y="1853"/>
                </a:lnTo>
                <a:lnTo>
                  <a:pt x="1854" y="1854"/>
                </a:lnTo>
                <a:lnTo>
                  <a:pt x="1854" y="0"/>
                </a:lnTo>
                <a:close/>
              </a:path>
            </a:pathLst>
          </a:custGeom>
          <a:noFill/>
          <a:ln w="38100">
            <a:solidFill>
              <a:srgbClr val="FF681E"/>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38" name="TextBox 37"/>
          <p:cNvSpPr txBox="1"/>
          <p:nvPr/>
        </p:nvSpPr>
        <p:spPr>
          <a:xfrm>
            <a:off x="3059977" y="3190147"/>
            <a:ext cx="1158067" cy="1215717"/>
          </a:xfrm>
          <a:prstGeom prst="rect">
            <a:avLst/>
          </a:prstGeom>
          <a:noFill/>
        </p:spPr>
        <p:txBody>
          <a:bodyPr wrap="square" rtlCol="0">
            <a:spAutoFit/>
          </a:bodyPr>
          <a:lstStyle/>
          <a:p>
            <a:pPr lvl="0" algn="ctr"/>
            <a:endParaRPr lang="en-US" b="1" dirty="0"/>
          </a:p>
          <a:p>
            <a:pPr algn="ctr"/>
            <a:r>
              <a:rPr lang="en-US" sz="1100" b="1" dirty="0">
                <a:solidFill>
                  <a:schemeClr val="accent2">
                    <a:lumMod val="75000"/>
                  </a:schemeClr>
                </a:solidFill>
                <a:latin typeface="Trebuchet MS" panose="020B0603020202020204" pitchFamily="34" charset="0"/>
                <a:ea typeface="Trebuchet MS" panose="020B0603020202020204" pitchFamily="34" charset="0"/>
                <a:cs typeface="Trebuchet MS" panose="020B0603020202020204" pitchFamily="34" charset="0"/>
              </a:rPr>
              <a:t>Scope and technical specificities of evaluation</a:t>
            </a:r>
            <a:endParaRPr lang="fr-FR" sz="1100" b="1" dirty="0">
              <a:solidFill>
                <a:schemeClr val="accent2">
                  <a:lumMod val="75000"/>
                </a:schemeClr>
              </a:solidFill>
              <a:latin typeface="Trebuchet MS" panose="020B0603020202020204" pitchFamily="34" charset="0"/>
              <a:ea typeface="Trebuchet MS" panose="020B0603020202020204" pitchFamily="34" charset="0"/>
              <a:cs typeface="Trebuchet MS" panose="020B0603020202020204" pitchFamily="34" charset="0"/>
            </a:endParaRPr>
          </a:p>
          <a:p>
            <a:endParaRPr lang="fr-FR" sz="1100" b="1" dirty="0">
              <a:solidFill>
                <a:schemeClr val="accent2">
                  <a:lumMod val="75000"/>
                </a:schemeClr>
              </a:solidFill>
              <a:latin typeface="Trebuchet MS" panose="020B0603020202020204" pitchFamily="34" charset="0"/>
              <a:ea typeface="Trebuchet MS" panose="020B0603020202020204" pitchFamily="34" charset="0"/>
              <a:cs typeface="Trebuchet MS" panose="020B0603020202020204" pitchFamily="34" charset="0"/>
            </a:endParaRPr>
          </a:p>
        </p:txBody>
      </p:sp>
      <p:sp>
        <p:nvSpPr>
          <p:cNvPr id="44" name="TextBox 43"/>
          <p:cNvSpPr txBox="1"/>
          <p:nvPr/>
        </p:nvSpPr>
        <p:spPr>
          <a:xfrm>
            <a:off x="130614" y="4898668"/>
            <a:ext cx="8479749" cy="2862322"/>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just">
              <a:lnSpc>
                <a:spcPct val="150000"/>
              </a:lnSpc>
            </a:pP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fourth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group of evaluation types is defined according to technical specificities and scope. This group is the most diversified, and the most common types of evaluation are presented here, with additional references provided in </a:t>
            </a: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a:t>
            </a:r>
          </a:p>
          <a:p>
            <a:pPr algn="just">
              <a:lnSpc>
                <a:spcPct val="150000"/>
              </a:lnSpc>
            </a:pP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hlinkClick r:id="rId8" action="ppaction://hlinkfile"/>
              </a:rPr>
              <a:t>Resources box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and within the annexes.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scope of an evaluation allows the understanding of what will be covered and what type of evaluation may be conducted.</a:t>
            </a:r>
            <a:endParaRPr lang="fr-FR"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p>
        </p:txBody>
      </p:sp>
    </p:spTree>
    <p:extLst>
      <p:ext uri="{BB962C8B-B14F-4D97-AF65-F5344CB8AC3E}">
        <p14:creationId xmlns:p14="http://schemas.microsoft.com/office/powerpoint/2010/main" val="137031803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0" y="-131234"/>
            <a:ext cx="8542020" cy="1587501"/>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28600" y="296336"/>
            <a:ext cx="8313420" cy="635897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pPr algn="ctr"/>
            <a:r>
              <a:rPr lang="en-US" sz="2400" b="1" dirty="0" smtClean="0">
                <a:solidFill>
                  <a:schemeClr val="accent2"/>
                </a:solidFill>
                <a:latin typeface="Times New Roman" panose="02020603050405020304" pitchFamily="18" charset="0"/>
                <a:cs typeface="Times New Roman" panose="02020603050405020304" pitchFamily="18" charset="0"/>
              </a:rPr>
              <a:t>Evaluation criteria</a:t>
            </a:r>
          </a:p>
          <a:p>
            <a:pPr algn="ctr"/>
            <a:endParaRPr lang="fr-FR" sz="2400" b="1" dirty="0">
              <a:solidFill>
                <a:schemeClr val="accent2"/>
              </a:solidFill>
              <a:latin typeface="Times New Roman" panose="02020603050405020304" pitchFamily="18" charset="0"/>
              <a:cs typeface="Times New Roman" panose="02020603050405020304" pitchFamily="18" charset="0"/>
            </a:endParaRPr>
          </a:p>
          <a:p>
            <a:pPr marL="542925" marR="244475" indent="-285750" algn="just">
              <a:lnSpc>
                <a:spcPct val="150000"/>
              </a:lnSpc>
              <a:spcBef>
                <a:spcPts val="5"/>
              </a:spcBef>
              <a:buFont typeface="Wingdings" panose="05000000000000000000" pitchFamily="2" charset="2"/>
              <a:buChar char="Ø"/>
            </a:pP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Evaluation uses a set of criteria for the assessment of an intervention. </a:t>
            </a:r>
            <a:endPar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just">
              <a:lnSpc>
                <a:spcPct val="150000"/>
              </a:lnSpc>
              <a:spcBef>
                <a:spcPts val="5"/>
              </a:spcBef>
              <a:buFont typeface="Wingdings" panose="05000000000000000000" pitchFamily="2" charset="2"/>
              <a:buChar char="Ø"/>
            </a:pP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Evaluation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criteria are standards by which an intervention can be addressed. While several criteria exist, IOM primarily uses two established references for evaluation criteria: </a:t>
            </a:r>
            <a:endPar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542925" marR="244475" indent="-285750" algn="ctr">
              <a:lnSpc>
                <a:spcPct val="150000"/>
              </a:lnSpc>
              <a:spcBef>
                <a:spcPts val="5"/>
              </a:spcBef>
              <a:buFont typeface="Wingdings" panose="05000000000000000000" pitchFamily="2" charset="2"/>
              <a:buChar char="Ø"/>
            </a:pPr>
            <a:r>
              <a:rPr lang="en-US" sz="1600" b="1" dirty="0" smtClean="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a:t>
            </a:r>
            <a:r>
              <a:rPr lang="en-US" sz="1600" b="1" dirty="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a) </a:t>
            </a:r>
            <a:r>
              <a:rPr lang="en-US" sz="16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 OECD/DAC criteria</a:t>
            </a:r>
            <a:r>
              <a:rPr lang="en-US" sz="1600" b="1" dirty="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 which had originally been developed for development-orientated interventions and were adjusted in December 2019 to also be relevant for humanitarian interventions</a:t>
            </a:r>
            <a:r>
              <a:rPr lang="en-US" sz="1600" b="1" dirty="0" smtClean="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a:t>
            </a:r>
          </a:p>
          <a:p>
            <a:pPr marL="542925" marR="244475" indent="-285750" algn="ctr">
              <a:lnSpc>
                <a:spcPct val="150000"/>
              </a:lnSpc>
              <a:spcBef>
                <a:spcPts val="5"/>
              </a:spcBef>
              <a:buFont typeface="Wingdings" panose="05000000000000000000" pitchFamily="2" charset="2"/>
              <a:buChar char="Ø"/>
            </a:pPr>
            <a:r>
              <a:rPr lang="en-US" sz="1600" b="1" dirty="0" smtClean="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(b) </a:t>
            </a:r>
            <a:r>
              <a:rPr lang="en-US" sz="16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 Active Learning Network for Accountability and Performance </a:t>
            </a:r>
            <a:r>
              <a:rPr lang="en-US" sz="1600" b="1" dirty="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(ALNAP) criteria, which were developed for humanitarian </a:t>
            </a:r>
            <a:r>
              <a:rPr lang="en-US" sz="1600" b="1" dirty="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While </a:t>
            </a:r>
            <a:r>
              <a:rPr lang="en-US" sz="1600" b="1" dirty="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at times it may be feasible to include the entire population in the data collection process, at other times, this may not be necessary nor feasible due to time, resource and context-specific constraints, so a sample is </a:t>
            </a:r>
            <a:r>
              <a:rPr lang="en-US" sz="1600" b="1" dirty="0">
                <a:solidFill>
                  <a:srgbClr val="7030A0"/>
                </a:solidFill>
                <a:latin typeface="Times New Roman" panose="02020603050405020304" pitchFamily="18" charset="0"/>
                <a:ea typeface="Trebuchet MS" panose="020B0603020202020204" pitchFamily="34" charset="0"/>
                <a:cs typeface="Times New Roman" panose="02020603050405020304" pitchFamily="18" charset="0"/>
              </a:rPr>
              <a:t>selected.</a:t>
            </a:r>
          </a:p>
        </p:txBody>
      </p:sp>
    </p:spTree>
    <p:extLst>
      <p:ext uri="{BB962C8B-B14F-4D97-AF65-F5344CB8AC3E}">
        <p14:creationId xmlns:p14="http://schemas.microsoft.com/office/powerpoint/2010/main" val="11300484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27</a:t>
            </a:fld>
            <a:endParaRPr lang="en-US"/>
          </a:p>
        </p:txBody>
      </p:sp>
      <p:sp>
        <p:nvSpPr>
          <p:cNvPr id="12" name="Zone de texte 11"/>
          <p:cNvSpPr txBox="1"/>
          <p:nvPr/>
        </p:nvSpPr>
        <p:spPr>
          <a:xfrm>
            <a:off x="1940507" y="384810"/>
            <a:ext cx="6774109" cy="1015663"/>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566058" y="1319640"/>
            <a:ext cx="8324306" cy="923330"/>
          </a:xfrm>
          <a:prstGeom prst="rect">
            <a:avLst/>
          </a:prstGeom>
        </p:spPr>
        <p:txBody>
          <a:bodyPr wrap="square">
            <a:spAutoFit/>
          </a:bodyPr>
          <a:lstStyle/>
          <a:p>
            <a:pPr lvl="0" algn="ctr"/>
            <a:endParaRPr lang="en-US" b="1" dirty="0" smtClean="0"/>
          </a:p>
          <a:p>
            <a:pPr lvl="0" algn="ctr"/>
            <a:r>
              <a:rPr lang="en-US" b="1" dirty="0" smtClean="0">
                <a:solidFill>
                  <a:srgbClr val="C00000"/>
                </a:solidFill>
                <a:latin typeface="Times New Roman" panose="02020603050405020304" pitchFamily="18" charset="0"/>
                <a:cs typeface="Times New Roman" panose="02020603050405020304" pitchFamily="18" charset="0"/>
              </a:rPr>
              <a:t>Selecting </a:t>
            </a:r>
            <a:r>
              <a:rPr lang="en-US" b="1" dirty="0">
                <a:solidFill>
                  <a:srgbClr val="C00000"/>
                </a:solidFill>
                <a:latin typeface="Times New Roman" panose="02020603050405020304" pitchFamily="18" charset="0"/>
                <a:cs typeface="Times New Roman" panose="02020603050405020304" pitchFamily="18" charset="0"/>
              </a:rPr>
              <a:t>evaluation criteria</a:t>
            </a:r>
          </a:p>
          <a:p>
            <a:pPr lvl="0" algn="ctr"/>
            <a:endParaRPr lang="en-US" b="1" dirty="0" smtClean="0"/>
          </a:p>
        </p:txBody>
      </p:sp>
      <p:graphicFrame>
        <p:nvGraphicFramePr>
          <p:cNvPr id="6" name="Table 5"/>
          <p:cNvGraphicFramePr>
            <a:graphicFrameLocks noGrp="1"/>
          </p:cNvGraphicFramePr>
          <p:nvPr>
            <p:extLst>
              <p:ext uri="{D42A27DB-BD31-4B8C-83A1-F6EECF244321}">
                <p14:modId xmlns:p14="http://schemas.microsoft.com/office/powerpoint/2010/main" val="1244565403"/>
              </p:ext>
            </p:extLst>
          </p:nvPr>
        </p:nvGraphicFramePr>
        <p:xfrm>
          <a:off x="308821" y="1970183"/>
          <a:ext cx="8226849" cy="4492831"/>
        </p:xfrm>
        <a:graphic>
          <a:graphicData uri="http://schemas.openxmlformats.org/drawingml/2006/table">
            <a:tbl>
              <a:tblPr firstRow="1" firstCol="1" bandRow="1">
                <a:tableStyleId>{00A15C55-8517-42AA-B614-E9B94910E393}</a:tableStyleId>
              </a:tblPr>
              <a:tblGrid>
                <a:gridCol w="1493141">
                  <a:extLst>
                    <a:ext uri="{9D8B030D-6E8A-4147-A177-3AD203B41FA5}">
                      <a16:colId xmlns:a16="http://schemas.microsoft.com/office/drawing/2014/main" val="1623741988"/>
                    </a:ext>
                  </a:extLst>
                </a:gridCol>
                <a:gridCol w="3358660">
                  <a:extLst>
                    <a:ext uri="{9D8B030D-6E8A-4147-A177-3AD203B41FA5}">
                      <a16:colId xmlns:a16="http://schemas.microsoft.com/office/drawing/2014/main" val="684053172"/>
                    </a:ext>
                  </a:extLst>
                </a:gridCol>
                <a:gridCol w="3375048">
                  <a:extLst>
                    <a:ext uri="{9D8B030D-6E8A-4147-A177-3AD203B41FA5}">
                      <a16:colId xmlns:a16="http://schemas.microsoft.com/office/drawing/2014/main" val="1063014407"/>
                    </a:ext>
                  </a:extLst>
                </a:gridCol>
              </a:tblGrid>
              <a:tr h="616263">
                <a:tc>
                  <a:txBody>
                    <a:bodyPr/>
                    <a:lstStyle/>
                    <a:p>
                      <a:pPr marL="170180" indent="138430" algn="ctr">
                        <a:spcBef>
                          <a:spcPts val="625"/>
                        </a:spcBef>
                        <a:spcAft>
                          <a:spcPts val="0"/>
                        </a:spcAft>
                      </a:pPr>
                      <a:r>
                        <a:rPr lang="en-US" sz="1600" dirty="0">
                          <a:solidFill>
                            <a:schemeClr val="bg1"/>
                          </a:solidFill>
                          <a:effectLst/>
                        </a:rPr>
                        <a:t>Type of</a:t>
                      </a:r>
                      <a:r>
                        <a:rPr lang="en-US" sz="1600" spc="5" dirty="0">
                          <a:solidFill>
                            <a:schemeClr val="bg1"/>
                          </a:solidFill>
                          <a:effectLst/>
                        </a:rPr>
                        <a:t> </a:t>
                      </a:r>
                      <a:r>
                        <a:rPr lang="en-US" sz="1600" dirty="0">
                          <a:solidFill>
                            <a:schemeClr val="bg1"/>
                          </a:solidFill>
                          <a:effectLst/>
                        </a:rPr>
                        <a:t>intervention</a:t>
                      </a:r>
                      <a:endParaRPr lang="fr-FR" sz="20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algn="ctr">
                        <a:spcBef>
                          <a:spcPts val="15"/>
                        </a:spcBef>
                        <a:spcAft>
                          <a:spcPts val="0"/>
                        </a:spcAft>
                      </a:pPr>
                      <a:r>
                        <a:rPr lang="en-US" sz="1600" dirty="0">
                          <a:solidFill>
                            <a:schemeClr val="bg1"/>
                          </a:solidFill>
                          <a:effectLst/>
                        </a:rPr>
                        <a:t> </a:t>
                      </a:r>
                      <a:endParaRPr lang="fr-FR" sz="2000" dirty="0">
                        <a:solidFill>
                          <a:schemeClr val="bg1"/>
                        </a:solidFill>
                        <a:effectLst/>
                      </a:endParaRPr>
                    </a:p>
                    <a:p>
                      <a:pPr marL="420370" algn="ctr">
                        <a:spcAft>
                          <a:spcPts val="0"/>
                        </a:spcAft>
                      </a:pPr>
                      <a:r>
                        <a:rPr lang="en-US" sz="1600" dirty="0">
                          <a:solidFill>
                            <a:schemeClr val="bg1"/>
                          </a:solidFill>
                          <a:effectLst/>
                        </a:rPr>
                        <a:t>Development</a:t>
                      </a:r>
                      <a:r>
                        <a:rPr lang="en-US" sz="1600" spc="220" dirty="0">
                          <a:solidFill>
                            <a:schemeClr val="bg1"/>
                          </a:solidFill>
                          <a:effectLst/>
                        </a:rPr>
                        <a:t> </a:t>
                      </a:r>
                      <a:r>
                        <a:rPr lang="en-US" sz="1600" dirty="0">
                          <a:solidFill>
                            <a:schemeClr val="bg1"/>
                          </a:solidFill>
                          <a:effectLst/>
                        </a:rPr>
                        <a:t>intervention</a:t>
                      </a:r>
                      <a:endParaRPr lang="fr-FR" sz="20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algn="ctr">
                        <a:spcBef>
                          <a:spcPts val="15"/>
                        </a:spcBef>
                        <a:spcAft>
                          <a:spcPts val="0"/>
                        </a:spcAft>
                      </a:pPr>
                      <a:r>
                        <a:rPr lang="en-US" sz="1600" dirty="0">
                          <a:solidFill>
                            <a:schemeClr val="bg1"/>
                          </a:solidFill>
                          <a:effectLst/>
                        </a:rPr>
                        <a:t> </a:t>
                      </a:r>
                      <a:endParaRPr lang="fr-FR" sz="2000" dirty="0">
                        <a:solidFill>
                          <a:schemeClr val="bg1"/>
                        </a:solidFill>
                        <a:effectLst/>
                      </a:endParaRPr>
                    </a:p>
                    <a:p>
                      <a:pPr marL="422275" algn="ctr">
                        <a:spcAft>
                          <a:spcPts val="0"/>
                        </a:spcAft>
                      </a:pPr>
                      <a:r>
                        <a:rPr lang="en-US" sz="1600" dirty="0">
                          <a:solidFill>
                            <a:schemeClr val="bg1"/>
                          </a:solidFill>
                          <a:effectLst/>
                        </a:rPr>
                        <a:t>Humanitarian</a:t>
                      </a:r>
                      <a:r>
                        <a:rPr lang="en-US" sz="1600" spc="170" dirty="0">
                          <a:solidFill>
                            <a:schemeClr val="bg1"/>
                          </a:solidFill>
                          <a:effectLst/>
                        </a:rPr>
                        <a:t> </a:t>
                      </a:r>
                      <a:r>
                        <a:rPr lang="en-US" sz="1600" dirty="0">
                          <a:solidFill>
                            <a:schemeClr val="bg1"/>
                          </a:solidFill>
                          <a:effectLst/>
                        </a:rPr>
                        <a:t>intervention</a:t>
                      </a:r>
                      <a:endParaRPr lang="fr-FR" sz="2000" dirty="0">
                        <a:solidFill>
                          <a:schemeClr val="bg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1179963663"/>
                  </a:ext>
                </a:extLst>
              </a:tr>
              <a:tr h="306999">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00965" algn="ctr">
                        <a:lnSpc>
                          <a:spcPts val="1105"/>
                        </a:lnSpc>
                        <a:spcBef>
                          <a:spcPts val="775"/>
                        </a:spcBef>
                        <a:spcAft>
                          <a:spcPts val="0"/>
                        </a:spcAft>
                      </a:pPr>
                      <a:r>
                        <a:rPr lang="en-US" sz="1200" b="1" dirty="0">
                          <a:effectLst/>
                        </a:rPr>
                        <a:t>Development</a:t>
                      </a:r>
                      <a:r>
                        <a:rPr lang="en-US" sz="1200" b="1" spc="260" dirty="0">
                          <a:effectLst/>
                        </a:rPr>
                        <a:t> </a:t>
                      </a:r>
                      <a:r>
                        <a:rPr lang="en-US" sz="1200" b="1" dirty="0">
                          <a:effectLst/>
                        </a:rPr>
                        <a:t>interventions</a:t>
                      </a:r>
                      <a:r>
                        <a:rPr lang="en-US" sz="1200" b="1" spc="245" dirty="0">
                          <a:effectLst/>
                        </a:rPr>
                        <a:t> </a:t>
                      </a:r>
                      <a:r>
                        <a:rPr lang="en-US" sz="1200" b="1" dirty="0">
                          <a:effectLst/>
                        </a:rPr>
                        <a:t>focus</a:t>
                      </a:r>
                      <a:r>
                        <a:rPr lang="en-US" sz="1200" b="1" spc="245" dirty="0">
                          <a:effectLst/>
                        </a:rPr>
                        <a:t> </a:t>
                      </a:r>
                      <a:r>
                        <a:rPr lang="en-US" sz="1200" b="1" dirty="0">
                          <a:effectLst/>
                        </a:rPr>
                        <a:t>on</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rowSpan="5">
                  <a:txBody>
                    <a:bodyPr/>
                    <a:lstStyle/>
                    <a:p>
                      <a:pPr marL="100965" marR="109855" algn="just">
                        <a:lnSpc>
                          <a:spcPct val="102000"/>
                        </a:lnSpc>
                        <a:spcBef>
                          <a:spcPts val="175"/>
                        </a:spcBef>
                        <a:spcAft>
                          <a:spcPts val="0"/>
                        </a:spcAft>
                      </a:pPr>
                      <a:r>
                        <a:rPr lang="en-US" sz="1200" b="1" dirty="0">
                          <a:effectLst/>
                        </a:rPr>
                        <a:t>Humanitarian</a:t>
                      </a:r>
                      <a:r>
                        <a:rPr lang="en-US" sz="1200" b="1" spc="500" dirty="0">
                          <a:effectLst/>
                        </a:rPr>
                        <a:t> </a:t>
                      </a:r>
                      <a:r>
                        <a:rPr lang="en-US" sz="1200" b="1" dirty="0">
                          <a:effectLst/>
                        </a:rPr>
                        <a:t>interventions</a:t>
                      </a:r>
                      <a:r>
                        <a:rPr lang="en-US" sz="1200" b="1" spc="500" dirty="0">
                          <a:effectLst/>
                        </a:rPr>
                        <a:t> </a:t>
                      </a:r>
                      <a:r>
                        <a:rPr lang="en-US" sz="1200" b="1" dirty="0">
                          <a:effectLst/>
                        </a:rPr>
                        <a:t>focus</a:t>
                      </a:r>
                      <a:r>
                        <a:rPr lang="en-US" sz="1200" b="1" spc="5" dirty="0">
                          <a:effectLst/>
                        </a:rPr>
                        <a:t> </a:t>
                      </a:r>
                      <a:r>
                        <a:rPr lang="en-US" sz="1200" b="1" spc="-5" dirty="0">
                          <a:effectLst/>
                        </a:rPr>
                        <a:t>on saving lives, alleviating </a:t>
                      </a:r>
                      <a:r>
                        <a:rPr lang="en-US" sz="1200" b="1" dirty="0">
                          <a:effectLst/>
                        </a:rPr>
                        <a:t>suffering and</a:t>
                      </a:r>
                      <a:r>
                        <a:rPr lang="en-US" sz="1200" b="1" spc="5" dirty="0">
                          <a:effectLst/>
                        </a:rPr>
                        <a:t> </a:t>
                      </a:r>
                      <a:r>
                        <a:rPr lang="en-US" sz="1200" b="1" dirty="0">
                          <a:effectLst/>
                        </a:rPr>
                        <a:t>maintaining</a:t>
                      </a:r>
                      <a:r>
                        <a:rPr lang="en-US" sz="1200" b="1" spc="5" dirty="0">
                          <a:effectLst/>
                        </a:rPr>
                        <a:t> </a:t>
                      </a:r>
                      <a:r>
                        <a:rPr lang="en-US" sz="1200" b="1" dirty="0">
                          <a:effectLst/>
                        </a:rPr>
                        <a:t>human</a:t>
                      </a:r>
                      <a:r>
                        <a:rPr lang="en-US" sz="1200" b="1" spc="5" dirty="0">
                          <a:effectLst/>
                        </a:rPr>
                        <a:t> </a:t>
                      </a:r>
                      <a:r>
                        <a:rPr lang="en-US" sz="1200" b="1" dirty="0">
                          <a:effectLst/>
                        </a:rPr>
                        <a:t>dignity</a:t>
                      </a:r>
                      <a:r>
                        <a:rPr lang="en-US" sz="1200" b="1" spc="5" dirty="0">
                          <a:effectLst/>
                        </a:rPr>
                        <a:t> </a:t>
                      </a:r>
                      <a:r>
                        <a:rPr lang="en-US" sz="1200" b="1" dirty="0">
                          <a:effectLst/>
                        </a:rPr>
                        <a:t>during</a:t>
                      </a:r>
                      <a:r>
                        <a:rPr lang="en-US" sz="1200" b="1" spc="5" dirty="0">
                          <a:effectLst/>
                        </a:rPr>
                        <a:t> </a:t>
                      </a:r>
                      <a:r>
                        <a:rPr lang="en-US" sz="1200" b="1" dirty="0">
                          <a:effectLst/>
                        </a:rPr>
                        <a:t>and</a:t>
                      </a:r>
                      <a:r>
                        <a:rPr lang="en-US" sz="1200" b="1" spc="5" dirty="0">
                          <a:effectLst/>
                        </a:rPr>
                        <a:t> </a:t>
                      </a:r>
                      <a:r>
                        <a:rPr lang="en-US" sz="1200" b="1" dirty="0">
                          <a:effectLst/>
                        </a:rPr>
                        <a:t>after human-induced crises and natural</a:t>
                      </a:r>
                      <a:r>
                        <a:rPr lang="en-US" sz="1200" b="1" spc="5" dirty="0">
                          <a:effectLst/>
                        </a:rPr>
                        <a:t> </a:t>
                      </a:r>
                      <a:r>
                        <a:rPr lang="en-US" sz="1200" b="1" dirty="0">
                          <a:effectLst/>
                        </a:rPr>
                        <a:t>disasters,</a:t>
                      </a:r>
                      <a:r>
                        <a:rPr lang="en-US" sz="1200" b="1" spc="5" dirty="0">
                          <a:effectLst/>
                        </a:rPr>
                        <a:t> </a:t>
                      </a:r>
                      <a:r>
                        <a:rPr lang="en-US" sz="1200" b="1" dirty="0">
                          <a:effectLst/>
                        </a:rPr>
                        <a:t>as</a:t>
                      </a:r>
                      <a:r>
                        <a:rPr lang="en-US" sz="1200" b="1" spc="5" dirty="0">
                          <a:effectLst/>
                        </a:rPr>
                        <a:t> </a:t>
                      </a:r>
                      <a:r>
                        <a:rPr lang="en-US" sz="1200" b="1" dirty="0">
                          <a:effectLst/>
                        </a:rPr>
                        <a:t>well</a:t>
                      </a:r>
                      <a:r>
                        <a:rPr lang="en-US" sz="1200" b="1" spc="5" dirty="0">
                          <a:effectLst/>
                        </a:rPr>
                        <a:t> </a:t>
                      </a:r>
                      <a:r>
                        <a:rPr lang="en-US" sz="1200" b="1" dirty="0">
                          <a:effectLst/>
                        </a:rPr>
                        <a:t>as</a:t>
                      </a:r>
                      <a:r>
                        <a:rPr lang="en-US" sz="1200" b="1" spc="5" dirty="0">
                          <a:effectLst/>
                        </a:rPr>
                        <a:t> </a:t>
                      </a:r>
                      <a:r>
                        <a:rPr lang="en-US" sz="1200" b="1" dirty="0">
                          <a:effectLst/>
                        </a:rPr>
                        <a:t>preventing</a:t>
                      </a:r>
                      <a:r>
                        <a:rPr lang="en-US" sz="1200" b="1" spc="5" dirty="0">
                          <a:effectLst/>
                        </a:rPr>
                        <a:t> </a:t>
                      </a:r>
                      <a:r>
                        <a:rPr lang="en-US" sz="1200" b="1" dirty="0">
                          <a:effectLst/>
                        </a:rPr>
                        <a:t>and</a:t>
                      </a:r>
                      <a:r>
                        <a:rPr lang="en-US" sz="1200" b="1" spc="-275" dirty="0">
                          <a:effectLst/>
                        </a:rPr>
                        <a:t> </a:t>
                      </a:r>
                      <a:r>
                        <a:rPr lang="en-US" sz="1800" b="1" kern="1200" dirty="0">
                          <a:solidFill>
                            <a:schemeClr val="dk1"/>
                          </a:solidFill>
                          <a:effectLst/>
                          <a:latin typeface="+mn-lt"/>
                          <a:ea typeface="+mn-ea"/>
                          <a:cs typeface="+mn-cs"/>
                        </a:rPr>
                        <a:t>preparing</a:t>
                      </a:r>
                      <a:r>
                        <a:rPr lang="en-US" sz="1200" b="1" spc="-35" dirty="0">
                          <a:effectLst/>
                        </a:rPr>
                        <a:t> </a:t>
                      </a:r>
                      <a:r>
                        <a:rPr lang="en-US" sz="1200" b="1" dirty="0">
                          <a:effectLst/>
                        </a:rPr>
                        <a:t>for</a:t>
                      </a:r>
                      <a:r>
                        <a:rPr lang="en-US" sz="1200" b="1" spc="-30" dirty="0">
                          <a:effectLst/>
                        </a:rPr>
                        <a:t> </a:t>
                      </a:r>
                      <a:r>
                        <a:rPr lang="en-US" sz="1200" b="1" dirty="0" smtClean="0">
                          <a:effectLst/>
                        </a:rPr>
                        <a:t>them.</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730712031"/>
                  </a:ext>
                </a:extLst>
              </a:tr>
              <a:tr h="168229">
                <a:tc>
                  <a:txBody>
                    <a:bodyPr/>
                    <a:lstStyle/>
                    <a:p>
                      <a:pPr>
                        <a:spcAft>
                          <a:spcPts val="0"/>
                        </a:spcAft>
                      </a:pPr>
                      <a:r>
                        <a:rPr lang="en-US" sz="7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00965" algn="ctr">
                        <a:lnSpc>
                          <a:spcPts val="990"/>
                        </a:lnSpc>
                        <a:spcAft>
                          <a:spcPts val="0"/>
                        </a:spcAft>
                      </a:pPr>
                      <a:r>
                        <a:rPr lang="en-US" sz="1200" b="1" dirty="0">
                          <a:effectLst/>
                        </a:rPr>
                        <a:t>responding</a:t>
                      </a:r>
                      <a:r>
                        <a:rPr lang="en-US" sz="1200" b="1" spc="160" dirty="0">
                          <a:effectLst/>
                        </a:rPr>
                        <a:t> </a:t>
                      </a:r>
                      <a:r>
                        <a:rPr lang="en-US" sz="1200" b="1" dirty="0">
                          <a:effectLst/>
                        </a:rPr>
                        <a:t>to</a:t>
                      </a:r>
                      <a:r>
                        <a:rPr lang="en-US" sz="1200" b="1" spc="160" dirty="0">
                          <a:effectLst/>
                        </a:rPr>
                        <a:t> </a:t>
                      </a:r>
                      <a:r>
                        <a:rPr lang="en-US" sz="1200" b="1" dirty="0">
                          <a:effectLst/>
                        </a:rPr>
                        <a:t>ongoing</a:t>
                      </a:r>
                      <a:r>
                        <a:rPr lang="en-US" sz="1200" b="1" spc="160" dirty="0">
                          <a:effectLst/>
                        </a:rPr>
                        <a:t> </a:t>
                      </a:r>
                      <a:r>
                        <a:rPr lang="en-US" sz="1200" b="1" dirty="0">
                          <a:effectLst/>
                        </a:rPr>
                        <a:t>structural</a:t>
                      </a:r>
                      <a:r>
                        <a:rPr lang="en-US" sz="1200" b="1" spc="165" dirty="0">
                          <a:effectLst/>
                        </a:rPr>
                        <a:t> </a:t>
                      </a:r>
                      <a:r>
                        <a:rPr lang="en-US" sz="1200" b="1" dirty="0">
                          <a:effectLst/>
                        </a:rPr>
                        <a:t>issues,</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vMerge="1">
                  <a:txBody>
                    <a:bodyPr/>
                    <a:lstStyle/>
                    <a:p>
                      <a:endParaRPr lang="fr-FR"/>
                    </a:p>
                  </a:txBody>
                  <a:tcPr/>
                </a:tc>
                <a:extLst>
                  <a:ext uri="{0D108BD9-81ED-4DB2-BD59-A6C34878D82A}">
                    <a16:rowId xmlns:a16="http://schemas.microsoft.com/office/drawing/2014/main" val="984871995"/>
                  </a:ext>
                </a:extLst>
              </a:tr>
              <a:tr h="172106">
                <a:tc>
                  <a:txBody>
                    <a:bodyPr/>
                    <a:lstStyle/>
                    <a:p>
                      <a:pPr marL="181610">
                        <a:lnSpc>
                          <a:spcPts val="1010"/>
                        </a:lnSpc>
                        <a:spcAft>
                          <a:spcPts val="0"/>
                        </a:spcAft>
                      </a:pPr>
                      <a:r>
                        <a:rPr lang="en-US" sz="1600" dirty="0">
                          <a:effectLst/>
                        </a:rPr>
                        <a:t>Description</a:t>
                      </a:r>
                      <a:endParaRPr lang="fr-FR" sz="20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00965" algn="ctr">
                        <a:lnSpc>
                          <a:spcPts val="1010"/>
                        </a:lnSpc>
                        <a:spcAft>
                          <a:spcPts val="0"/>
                        </a:spcAft>
                      </a:pPr>
                      <a:r>
                        <a:rPr lang="en-US" sz="1200" b="1" dirty="0">
                          <a:effectLst/>
                        </a:rPr>
                        <a:t>particularly</a:t>
                      </a:r>
                      <a:r>
                        <a:rPr lang="en-US" sz="1200" b="1" spc="180" dirty="0">
                          <a:effectLst/>
                        </a:rPr>
                        <a:t> </a:t>
                      </a:r>
                      <a:r>
                        <a:rPr lang="en-US" sz="1200" b="1" dirty="0">
                          <a:effectLst/>
                        </a:rPr>
                        <a:t>systemic</a:t>
                      </a:r>
                      <a:r>
                        <a:rPr lang="en-US" sz="1200" b="1" spc="180" dirty="0">
                          <a:effectLst/>
                        </a:rPr>
                        <a:t> </a:t>
                      </a:r>
                      <a:r>
                        <a:rPr lang="en-US" sz="1200" b="1" dirty="0">
                          <a:effectLst/>
                        </a:rPr>
                        <a:t>poverty,</a:t>
                      </a:r>
                      <a:r>
                        <a:rPr lang="en-US" sz="1200" b="1" spc="180" dirty="0">
                          <a:effectLst/>
                        </a:rPr>
                        <a:t> </a:t>
                      </a:r>
                      <a:r>
                        <a:rPr lang="en-US" sz="1200" b="1" dirty="0">
                          <a:effectLst/>
                        </a:rPr>
                        <a:t>that</a:t>
                      </a:r>
                      <a:r>
                        <a:rPr lang="en-US" sz="1200" b="1" spc="180" dirty="0">
                          <a:effectLst/>
                        </a:rPr>
                        <a:t> </a:t>
                      </a:r>
                      <a:r>
                        <a:rPr lang="en-US" sz="1200" b="1" dirty="0">
                          <a:effectLst/>
                        </a:rPr>
                        <a:t>may</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vMerge="1">
                  <a:txBody>
                    <a:bodyPr/>
                    <a:lstStyle/>
                    <a:p>
                      <a:endParaRPr lang="fr-FR"/>
                    </a:p>
                  </a:txBody>
                  <a:tcPr/>
                </a:tc>
                <a:extLst>
                  <a:ext uri="{0D108BD9-81ED-4DB2-BD59-A6C34878D82A}">
                    <a16:rowId xmlns:a16="http://schemas.microsoft.com/office/drawing/2014/main" val="2051622888"/>
                  </a:ext>
                </a:extLst>
              </a:tr>
              <a:tr h="169005">
                <a:tc>
                  <a:txBody>
                    <a:bodyPr/>
                    <a:lstStyle/>
                    <a:p>
                      <a:pPr>
                        <a:spcAft>
                          <a:spcPts val="0"/>
                        </a:spcAft>
                      </a:pPr>
                      <a:r>
                        <a:rPr lang="en-US" sz="7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00965" algn="ctr">
                        <a:lnSpc>
                          <a:spcPts val="995"/>
                        </a:lnSpc>
                        <a:spcAft>
                          <a:spcPts val="0"/>
                        </a:spcAft>
                      </a:pPr>
                      <a:r>
                        <a:rPr lang="en-US" sz="1200" b="1" dirty="0">
                          <a:effectLst/>
                        </a:rPr>
                        <a:t>hinder</a:t>
                      </a:r>
                      <a:r>
                        <a:rPr lang="en-US" sz="1200" b="1" spc="80" dirty="0">
                          <a:effectLst/>
                        </a:rPr>
                        <a:t> </a:t>
                      </a:r>
                      <a:r>
                        <a:rPr lang="en-US" sz="1200" b="1" dirty="0">
                          <a:effectLst/>
                        </a:rPr>
                        <a:t>socioeconomic</a:t>
                      </a:r>
                      <a:r>
                        <a:rPr lang="en-US" sz="1200" b="1" spc="310" dirty="0">
                          <a:effectLst/>
                        </a:rPr>
                        <a:t> </a:t>
                      </a:r>
                      <a:r>
                        <a:rPr lang="en-US" sz="1200" b="1" dirty="0">
                          <a:effectLst/>
                        </a:rPr>
                        <a:t>and</a:t>
                      </a:r>
                      <a:r>
                        <a:rPr lang="en-US" sz="1200" b="1" spc="310" dirty="0">
                          <a:effectLst/>
                        </a:rPr>
                        <a:t> </a:t>
                      </a:r>
                      <a:r>
                        <a:rPr lang="en-US" sz="1200" b="1" dirty="0">
                          <a:effectLst/>
                        </a:rPr>
                        <a:t>institutional</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vMerge="1">
                  <a:txBody>
                    <a:bodyPr/>
                    <a:lstStyle/>
                    <a:p>
                      <a:endParaRPr lang="fr-FR"/>
                    </a:p>
                  </a:txBody>
                  <a:tcPr/>
                </a:tc>
                <a:extLst>
                  <a:ext uri="{0D108BD9-81ED-4DB2-BD59-A6C34878D82A}">
                    <a16:rowId xmlns:a16="http://schemas.microsoft.com/office/drawing/2014/main" val="273800716"/>
                  </a:ext>
                </a:extLst>
              </a:tr>
              <a:tr h="286068">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00965" algn="ctr">
                        <a:lnSpc>
                          <a:spcPts val="1120"/>
                        </a:lnSpc>
                        <a:spcAft>
                          <a:spcPts val="0"/>
                        </a:spcAft>
                      </a:pPr>
                      <a:r>
                        <a:rPr lang="en-US" sz="1200" b="1" dirty="0">
                          <a:effectLst/>
                        </a:rPr>
                        <a:t>development</a:t>
                      </a:r>
                      <a:r>
                        <a:rPr lang="en-US" sz="1200" b="1" spc="65" dirty="0">
                          <a:effectLst/>
                        </a:rPr>
                        <a:t> </a:t>
                      </a:r>
                      <a:r>
                        <a:rPr lang="en-US" sz="1200" b="1" dirty="0">
                          <a:effectLst/>
                        </a:rPr>
                        <a:t>in</a:t>
                      </a:r>
                      <a:r>
                        <a:rPr lang="en-US" sz="1200" b="1" spc="70" dirty="0">
                          <a:effectLst/>
                        </a:rPr>
                        <a:t> </a:t>
                      </a:r>
                      <a:r>
                        <a:rPr lang="en-US" sz="1200" b="1" dirty="0">
                          <a:effectLst/>
                        </a:rPr>
                        <a:t>a</a:t>
                      </a:r>
                      <a:r>
                        <a:rPr lang="en-US" sz="1200" b="1" spc="70" dirty="0">
                          <a:effectLst/>
                        </a:rPr>
                        <a:t> </a:t>
                      </a:r>
                      <a:r>
                        <a:rPr lang="en-US" sz="1200" b="1" dirty="0">
                          <a:effectLst/>
                        </a:rPr>
                        <a:t>given</a:t>
                      </a:r>
                      <a:r>
                        <a:rPr lang="en-US" sz="1200" b="1" spc="70" dirty="0">
                          <a:effectLst/>
                        </a:rPr>
                        <a:t> </a:t>
                      </a:r>
                      <a:r>
                        <a:rPr lang="en-US" sz="1200" b="1" dirty="0" smtClean="0">
                          <a:effectLst/>
                        </a:rPr>
                        <a:t>context.</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vMerge="1">
                  <a:txBody>
                    <a:bodyPr/>
                    <a:lstStyle/>
                    <a:p>
                      <a:endParaRPr lang="fr-FR"/>
                    </a:p>
                  </a:txBody>
                  <a:tcPr/>
                </a:tc>
                <a:extLst>
                  <a:ext uri="{0D108BD9-81ED-4DB2-BD59-A6C34878D82A}">
                    <a16:rowId xmlns:a16="http://schemas.microsoft.com/office/drawing/2014/main" val="1593311414"/>
                  </a:ext>
                </a:extLst>
              </a:tr>
              <a:tr h="1060543">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00965" algn="ctr">
                        <a:spcBef>
                          <a:spcPts val="140"/>
                        </a:spcBef>
                        <a:spcAft>
                          <a:spcPts val="0"/>
                        </a:spcAft>
                      </a:pPr>
                      <a:r>
                        <a:rPr lang="en-US" sz="1200" b="1" dirty="0">
                          <a:effectLst/>
                        </a:rPr>
                        <a:t>OECD/DAC</a:t>
                      </a:r>
                      <a:r>
                        <a:rPr lang="en-US" sz="1200" b="1" spc="60" dirty="0">
                          <a:effectLst/>
                        </a:rPr>
                        <a:t> </a:t>
                      </a:r>
                      <a:r>
                        <a:rPr lang="en-US" sz="1200" b="1" dirty="0">
                          <a:effectLst/>
                        </a:rPr>
                        <a:t>criteria</a:t>
                      </a:r>
                      <a:endParaRPr lang="fr-FR" sz="1600" b="1" dirty="0">
                        <a:effectLst/>
                      </a:endParaRPr>
                    </a:p>
                    <a:p>
                      <a:pPr algn="ctr">
                        <a:spcBef>
                          <a:spcPts val="30"/>
                        </a:spcBef>
                        <a:spcAft>
                          <a:spcPts val="0"/>
                        </a:spcAft>
                      </a:pPr>
                      <a:r>
                        <a:rPr lang="en-US" sz="1200" b="1" dirty="0">
                          <a:effectLst/>
                        </a:rPr>
                        <a:t> </a:t>
                      </a:r>
                      <a:endParaRPr lang="fr-FR" sz="1600" b="1" dirty="0">
                        <a:effectLst/>
                      </a:endParaRPr>
                    </a:p>
                    <a:p>
                      <a:pPr marL="469265" marR="133985" indent="-266700" algn="ctr">
                        <a:lnSpc>
                          <a:spcPct val="102000"/>
                        </a:lnSpc>
                        <a:spcAft>
                          <a:spcPts val="0"/>
                        </a:spcAft>
                      </a:pPr>
                      <a:r>
                        <a:rPr lang="en-US" sz="1200" b="1" dirty="0">
                          <a:effectLst/>
                        </a:rPr>
                        <a:t>🢂</a:t>
                      </a:r>
                      <a:r>
                        <a:rPr lang="en-US" sz="1200" b="1" spc="215" dirty="0">
                          <a:effectLst/>
                        </a:rPr>
                        <a:t> </a:t>
                      </a:r>
                      <a:r>
                        <a:rPr lang="en-US" sz="1200" b="1" dirty="0">
                          <a:effectLst/>
                        </a:rPr>
                        <a:t>ALNAP criteria may also be applied</a:t>
                      </a:r>
                      <a:r>
                        <a:rPr lang="en-US" sz="1200" b="1" spc="5" dirty="0">
                          <a:effectLst/>
                        </a:rPr>
                        <a:t> </a:t>
                      </a:r>
                      <a:r>
                        <a:rPr lang="en-US" sz="1200" b="1" dirty="0">
                          <a:effectLst/>
                        </a:rPr>
                        <a:t>to</a:t>
                      </a:r>
                      <a:r>
                        <a:rPr lang="en-US" sz="1200" b="1" spc="5" dirty="0">
                          <a:effectLst/>
                        </a:rPr>
                        <a:t> </a:t>
                      </a:r>
                      <a:r>
                        <a:rPr lang="en-US" sz="1200" b="1" dirty="0">
                          <a:effectLst/>
                        </a:rPr>
                        <a:t>development</a:t>
                      </a:r>
                      <a:r>
                        <a:rPr lang="en-US" sz="1200" b="1" spc="5" dirty="0">
                          <a:effectLst/>
                        </a:rPr>
                        <a:t> </a:t>
                      </a:r>
                      <a:r>
                        <a:rPr lang="en-US" sz="1200" b="1" dirty="0">
                          <a:effectLst/>
                        </a:rPr>
                        <a:t>interventions,</a:t>
                      </a:r>
                      <a:r>
                        <a:rPr lang="en-US" sz="1200" b="1" spc="-260" dirty="0">
                          <a:effectLst/>
                        </a:rPr>
                        <a:t> </a:t>
                      </a:r>
                      <a:r>
                        <a:rPr lang="en-US" sz="1200" b="1" dirty="0">
                          <a:effectLst/>
                        </a:rPr>
                        <a:t>where</a:t>
                      </a:r>
                      <a:r>
                        <a:rPr lang="en-US" sz="1200" b="1" spc="-75" dirty="0">
                          <a:effectLst/>
                        </a:rPr>
                        <a:t> </a:t>
                      </a:r>
                      <a:r>
                        <a:rPr lang="en-US" sz="1200" b="1" dirty="0">
                          <a:effectLst/>
                        </a:rPr>
                        <a:t>appropriate.</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00965" algn="ctr">
                        <a:spcBef>
                          <a:spcPts val="140"/>
                        </a:spcBef>
                        <a:spcAft>
                          <a:spcPts val="0"/>
                        </a:spcAft>
                      </a:pPr>
                      <a:r>
                        <a:rPr lang="en-US" sz="1200" b="1" dirty="0">
                          <a:effectLst/>
                        </a:rPr>
                        <a:t>ALNAP</a:t>
                      </a:r>
                      <a:r>
                        <a:rPr lang="en-US" sz="1200" b="1" spc="-20" dirty="0">
                          <a:effectLst/>
                        </a:rPr>
                        <a:t> </a:t>
                      </a:r>
                      <a:r>
                        <a:rPr lang="en-US" sz="1200" b="1" dirty="0">
                          <a:effectLst/>
                        </a:rPr>
                        <a:t>criteria</a:t>
                      </a:r>
                      <a:endParaRPr lang="fr-FR" sz="1600" b="1" dirty="0">
                        <a:effectLst/>
                      </a:endParaRPr>
                    </a:p>
                    <a:p>
                      <a:pPr algn="ctr">
                        <a:spcBef>
                          <a:spcPts val="30"/>
                        </a:spcBef>
                        <a:spcAft>
                          <a:spcPts val="0"/>
                        </a:spcAft>
                      </a:pPr>
                      <a:r>
                        <a:rPr lang="en-US" sz="1200" b="1" dirty="0">
                          <a:effectLst/>
                        </a:rPr>
                        <a:t> </a:t>
                      </a:r>
                      <a:endParaRPr lang="fr-FR" sz="1600" b="1" dirty="0">
                        <a:effectLst/>
                      </a:endParaRPr>
                    </a:p>
                    <a:p>
                      <a:pPr marL="469265" marR="130810" indent="-266700" algn="ctr">
                        <a:lnSpc>
                          <a:spcPct val="102000"/>
                        </a:lnSpc>
                        <a:spcAft>
                          <a:spcPts val="0"/>
                        </a:spcAft>
                      </a:pPr>
                      <a:r>
                        <a:rPr lang="en-US" sz="1200" b="1" dirty="0" smtClean="0">
                          <a:effectLst/>
                        </a:rPr>
                        <a:t>The </a:t>
                      </a:r>
                      <a:r>
                        <a:rPr lang="en-US" sz="1200" b="1" dirty="0">
                          <a:effectLst/>
                        </a:rPr>
                        <a:t>revised OECD/DAC criteria</a:t>
                      </a:r>
                      <a:r>
                        <a:rPr lang="en-US" sz="1200" b="1" spc="5" dirty="0">
                          <a:effectLst/>
                        </a:rPr>
                        <a:t> </a:t>
                      </a:r>
                      <a:r>
                        <a:rPr lang="en-US" sz="1200" b="1" dirty="0">
                          <a:effectLst/>
                        </a:rPr>
                        <a:t>may</a:t>
                      </a:r>
                      <a:r>
                        <a:rPr lang="en-US" sz="1200" b="1" spc="-75" dirty="0">
                          <a:effectLst/>
                        </a:rPr>
                        <a:t> </a:t>
                      </a:r>
                      <a:r>
                        <a:rPr lang="en-US" sz="1200" b="1" dirty="0">
                          <a:effectLst/>
                        </a:rPr>
                        <a:t>also</a:t>
                      </a:r>
                      <a:r>
                        <a:rPr lang="en-US" sz="1200" b="1" spc="-75" dirty="0">
                          <a:effectLst/>
                        </a:rPr>
                        <a:t> </a:t>
                      </a:r>
                      <a:r>
                        <a:rPr lang="en-US" sz="1200" b="1" dirty="0">
                          <a:effectLst/>
                        </a:rPr>
                        <a:t>be</a:t>
                      </a:r>
                      <a:r>
                        <a:rPr lang="en-US" sz="1200" b="1" spc="-75" dirty="0">
                          <a:effectLst/>
                        </a:rPr>
                        <a:t> </a:t>
                      </a:r>
                      <a:r>
                        <a:rPr lang="en-US" sz="1200" b="1" dirty="0">
                          <a:effectLst/>
                        </a:rPr>
                        <a:t>applied</a:t>
                      </a:r>
                      <a:r>
                        <a:rPr lang="en-US" sz="1200" b="1" spc="-70" dirty="0">
                          <a:effectLst/>
                        </a:rPr>
                        <a:t> </a:t>
                      </a:r>
                      <a:r>
                        <a:rPr lang="en-US" sz="1200" b="1" dirty="0">
                          <a:effectLst/>
                        </a:rPr>
                        <a:t>to</a:t>
                      </a:r>
                      <a:r>
                        <a:rPr lang="en-US" sz="1200" b="1" spc="-75" dirty="0">
                          <a:effectLst/>
                        </a:rPr>
                        <a:t> </a:t>
                      </a:r>
                      <a:r>
                        <a:rPr lang="en-US" sz="1200" b="1" dirty="0">
                          <a:effectLst/>
                        </a:rPr>
                        <a:t>humanitarian</a:t>
                      </a:r>
                      <a:r>
                        <a:rPr lang="en-US" sz="1200" b="1" spc="-245" dirty="0">
                          <a:effectLst/>
                        </a:rPr>
                        <a:t> </a:t>
                      </a:r>
                      <a:r>
                        <a:rPr lang="en-US" sz="1200" b="1" dirty="0">
                          <a:effectLst/>
                        </a:rPr>
                        <a:t>interventions,</a:t>
                      </a:r>
                      <a:r>
                        <a:rPr lang="en-US" sz="1200" b="1" spc="80" dirty="0">
                          <a:effectLst/>
                        </a:rPr>
                        <a:t> </a:t>
                      </a:r>
                      <a:r>
                        <a:rPr lang="en-US" sz="1200" b="1" dirty="0">
                          <a:effectLst/>
                        </a:rPr>
                        <a:t>where</a:t>
                      </a:r>
                      <a:r>
                        <a:rPr lang="en-US" sz="1200" b="1" spc="80" dirty="0">
                          <a:effectLst/>
                        </a:rPr>
                        <a:t> </a:t>
                      </a:r>
                      <a:r>
                        <a:rPr lang="en-US" sz="1200" b="1" dirty="0">
                          <a:effectLst/>
                        </a:rPr>
                        <a:t>appropriate.</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2311138967"/>
                  </a:ext>
                </a:extLst>
              </a:tr>
              <a:tr h="638032">
                <a:tc>
                  <a:txBody>
                    <a:bodyPr/>
                    <a:lstStyle/>
                    <a:p>
                      <a:pPr marL="306705" marR="222250" indent="-86360" algn="ctr">
                        <a:spcBef>
                          <a:spcPts val="735"/>
                        </a:spcBef>
                        <a:spcAft>
                          <a:spcPts val="0"/>
                        </a:spcAft>
                      </a:pPr>
                      <a:r>
                        <a:rPr lang="en-US" sz="1800" dirty="0">
                          <a:effectLst/>
                        </a:rPr>
                        <a:t>Evaluation</a:t>
                      </a:r>
                      <a:r>
                        <a:rPr lang="en-US" sz="1800" spc="-235" dirty="0">
                          <a:effectLst/>
                        </a:rPr>
                        <a:t> </a:t>
                      </a:r>
                      <a:r>
                        <a:rPr lang="en-US" sz="1800" dirty="0">
                          <a:effectLst/>
                        </a:rPr>
                        <a:t>criteria</a:t>
                      </a:r>
                      <a:endParaRPr lang="fr-FR" sz="24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algn="ctr">
                        <a:spcBef>
                          <a:spcPts val="5"/>
                        </a:spcBef>
                        <a:spcAft>
                          <a:spcPts val="0"/>
                        </a:spcAft>
                      </a:pPr>
                      <a:r>
                        <a:rPr lang="en-US" sz="1800" b="1" dirty="0">
                          <a:solidFill>
                            <a:srgbClr val="FF66CC"/>
                          </a:solidFill>
                          <a:effectLst/>
                        </a:rPr>
                        <a:t> </a:t>
                      </a:r>
                      <a:endParaRPr lang="fr-FR" sz="1600" b="1" dirty="0">
                        <a:solidFill>
                          <a:srgbClr val="FF66CC"/>
                        </a:solidFill>
                        <a:effectLst/>
                      </a:endParaRPr>
                    </a:p>
                    <a:p>
                      <a:pPr marL="342900" lvl="0" indent="-342900" algn="ctr">
                        <a:spcAft>
                          <a:spcPts val="0"/>
                        </a:spcAft>
                        <a:buSzPts val="1000"/>
                        <a:buFont typeface="Trebuchet MS" panose="020B0603020202020204" pitchFamily="34" charset="0"/>
                        <a:buChar char="•"/>
                        <a:tabLst>
                          <a:tab pos="456565" algn="l"/>
                          <a:tab pos="457200" algn="l"/>
                        </a:tabLst>
                      </a:pPr>
                      <a:r>
                        <a:rPr lang="en-US" sz="1200" b="1" dirty="0">
                          <a:solidFill>
                            <a:srgbClr val="FF66CC"/>
                          </a:solidFill>
                          <a:effectLst/>
                        </a:rPr>
                        <a:t>Relevance</a:t>
                      </a:r>
                      <a:endParaRPr lang="fr-FR" sz="1600" b="1" dirty="0">
                        <a:solidFill>
                          <a:srgbClr val="FF66CC"/>
                        </a:solidFill>
                        <a:effectLst/>
                      </a:endParaRPr>
                    </a:p>
                    <a:p>
                      <a:pPr marL="342900" lvl="0" indent="-342900" algn="ctr">
                        <a:spcBef>
                          <a:spcPts val="180"/>
                        </a:spcBef>
                        <a:spcAft>
                          <a:spcPts val="0"/>
                        </a:spcAft>
                        <a:buSzPts val="1000"/>
                        <a:buFont typeface="Trebuchet MS" panose="020B0603020202020204" pitchFamily="34" charset="0"/>
                        <a:buChar char="•"/>
                        <a:tabLst>
                          <a:tab pos="456565" algn="l"/>
                          <a:tab pos="457200" algn="l"/>
                        </a:tabLst>
                      </a:pPr>
                      <a:r>
                        <a:rPr lang="en-US" sz="1200" b="1" dirty="0" smtClean="0">
                          <a:solidFill>
                            <a:srgbClr val="FF66CC"/>
                          </a:solidFill>
                          <a:effectLst/>
                        </a:rPr>
                        <a:t>Coherence</a:t>
                      </a:r>
                      <a:endParaRPr lang="fr-FR" sz="1600" b="1" dirty="0">
                        <a:solidFill>
                          <a:srgbClr val="FF66CC"/>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456565" indent="-191135" algn="ctr">
                        <a:spcBef>
                          <a:spcPts val="175"/>
                        </a:spcBef>
                        <a:spcAft>
                          <a:spcPts val="0"/>
                        </a:spcAft>
                        <a:tabLst>
                          <a:tab pos="456565" algn="l"/>
                          <a:tab pos="457200" algn="l"/>
                        </a:tabLst>
                      </a:pPr>
                      <a:r>
                        <a:rPr lang="en-US" sz="1200" b="1" dirty="0">
                          <a:solidFill>
                            <a:srgbClr val="FF9518"/>
                          </a:solidFill>
                          <a:effectLst/>
                        </a:rPr>
                        <a:t>Appropriateness</a:t>
                      </a:r>
                      <a:endParaRPr lang="fr-FR" sz="1600" b="1" dirty="0">
                        <a:solidFill>
                          <a:srgbClr val="FF9518"/>
                        </a:solidFill>
                        <a:effectLst/>
                      </a:endParaRPr>
                    </a:p>
                    <a:p>
                      <a:pPr marL="456565" indent="-191135" algn="ctr">
                        <a:spcBef>
                          <a:spcPts val="180"/>
                        </a:spcBef>
                        <a:spcAft>
                          <a:spcPts val="0"/>
                        </a:spcAft>
                        <a:tabLst>
                          <a:tab pos="456565" algn="l"/>
                          <a:tab pos="457200" algn="l"/>
                        </a:tabLst>
                      </a:pPr>
                      <a:r>
                        <a:rPr lang="en-US" sz="1200" b="1" dirty="0">
                          <a:solidFill>
                            <a:srgbClr val="FF9518"/>
                          </a:solidFill>
                          <a:effectLst/>
                        </a:rPr>
                        <a:t>Effectiveness</a:t>
                      </a:r>
                      <a:endParaRPr lang="fr-FR" sz="1600" b="1" dirty="0">
                        <a:solidFill>
                          <a:srgbClr val="FF9518"/>
                        </a:solidFill>
                        <a:effectLst/>
                      </a:endParaRPr>
                    </a:p>
                    <a:p>
                      <a:pPr marL="456565" indent="-191135" algn="ctr">
                        <a:lnSpc>
                          <a:spcPts val="1160"/>
                        </a:lnSpc>
                        <a:spcBef>
                          <a:spcPts val="180"/>
                        </a:spcBef>
                        <a:spcAft>
                          <a:spcPts val="0"/>
                        </a:spcAft>
                        <a:tabLst>
                          <a:tab pos="456565" algn="l"/>
                          <a:tab pos="457200" algn="l"/>
                        </a:tabLst>
                      </a:pPr>
                      <a:r>
                        <a:rPr lang="en-US" sz="1200" b="1" dirty="0">
                          <a:solidFill>
                            <a:srgbClr val="FF9518"/>
                          </a:solidFill>
                          <a:effectLst/>
                        </a:rPr>
                        <a:t>Efficiency</a:t>
                      </a:r>
                      <a:endParaRPr lang="fr-FR" sz="1600" b="1" dirty="0">
                        <a:solidFill>
                          <a:srgbClr val="FF9518"/>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2630284123"/>
                  </a:ext>
                </a:extLst>
              </a:tr>
              <a:tr h="207767">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66CC"/>
                          </a:solidFill>
                          <a:effectLst/>
                        </a:rPr>
                        <a:t>Efficiency</a:t>
                      </a:r>
                      <a:endParaRPr lang="fr-FR" sz="1600" b="1" dirty="0">
                        <a:solidFill>
                          <a:srgbClr val="FF66CC"/>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lnSpc>
                          <a:spcPts val="1160"/>
                        </a:lnSpc>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9518"/>
                          </a:solidFill>
                          <a:effectLst/>
                        </a:rPr>
                        <a:t>Impact</a:t>
                      </a:r>
                      <a:endParaRPr lang="fr-FR" sz="1600" b="1" dirty="0">
                        <a:solidFill>
                          <a:srgbClr val="FF9518"/>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2573203722"/>
                  </a:ext>
                </a:extLst>
              </a:tr>
              <a:tr h="207767">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66CC"/>
                          </a:solidFill>
                          <a:effectLst/>
                        </a:rPr>
                        <a:t>Effectiveness</a:t>
                      </a:r>
                      <a:endParaRPr lang="fr-FR" sz="1600" b="1" dirty="0">
                        <a:solidFill>
                          <a:srgbClr val="FF66CC"/>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lnSpc>
                          <a:spcPts val="1160"/>
                        </a:lnSpc>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9518"/>
                          </a:solidFill>
                          <a:effectLst/>
                        </a:rPr>
                        <a:t>Coherence</a:t>
                      </a:r>
                      <a:endParaRPr lang="fr-FR" sz="1600" b="1" dirty="0">
                        <a:solidFill>
                          <a:srgbClr val="FF9518"/>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570548558"/>
                  </a:ext>
                </a:extLst>
              </a:tr>
              <a:tr h="207767">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66CC"/>
                          </a:solidFill>
                          <a:effectLst/>
                        </a:rPr>
                        <a:t>Impact</a:t>
                      </a:r>
                      <a:endParaRPr lang="fr-FR" sz="1600" b="1" dirty="0">
                        <a:solidFill>
                          <a:srgbClr val="FF66CC"/>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lnSpc>
                          <a:spcPts val="1160"/>
                        </a:lnSpc>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9518"/>
                          </a:solidFill>
                          <a:effectLst/>
                        </a:rPr>
                        <a:t>Coverage</a:t>
                      </a:r>
                      <a:endParaRPr lang="fr-FR" sz="1600" b="1" dirty="0">
                        <a:solidFill>
                          <a:srgbClr val="FF9518"/>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4149205866"/>
                  </a:ext>
                </a:extLst>
              </a:tr>
              <a:tr h="207767">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66CC"/>
                          </a:solidFill>
                          <a:effectLst/>
                        </a:rPr>
                        <a:t>Sustainability</a:t>
                      </a:r>
                      <a:endParaRPr lang="fr-FR" sz="1600" b="1" dirty="0">
                        <a:solidFill>
                          <a:srgbClr val="FF66CC"/>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9518"/>
                          </a:solidFill>
                          <a:effectLst/>
                        </a:rPr>
                        <a:t>Coordination</a:t>
                      </a:r>
                      <a:endParaRPr lang="fr-FR" sz="1600" b="1" dirty="0">
                        <a:solidFill>
                          <a:srgbClr val="FF9518"/>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1280727816"/>
                  </a:ext>
                </a:extLst>
              </a:tr>
              <a:tr h="217070">
                <a:tc>
                  <a:txBody>
                    <a:bodyPr/>
                    <a:lstStyle/>
                    <a:p>
                      <a:pPr>
                        <a:spcAft>
                          <a:spcPts val="0"/>
                        </a:spcAft>
                      </a:pPr>
                      <a:r>
                        <a:rPr lang="en-US" sz="9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algn="ctr">
                        <a:spcAft>
                          <a:spcPts val="0"/>
                        </a:spcAft>
                      </a:pPr>
                      <a:r>
                        <a:rPr lang="en-US" sz="1100" b="1" dirty="0">
                          <a:effectLst/>
                        </a:rPr>
                        <a:t> </a:t>
                      </a:r>
                      <a:endParaRPr lang="fr-FR" sz="16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a:spcBef>
                          <a:spcPts val="80"/>
                        </a:spcBef>
                        <a:spcAft>
                          <a:spcPts val="0"/>
                        </a:spcAft>
                        <a:buSzPts val="1000"/>
                        <a:buFont typeface="Trebuchet MS" panose="020B0603020202020204" pitchFamily="34" charset="0"/>
                        <a:buChar char="•"/>
                        <a:tabLst>
                          <a:tab pos="456565" algn="l"/>
                          <a:tab pos="457200" algn="l"/>
                        </a:tabLst>
                      </a:pPr>
                      <a:r>
                        <a:rPr lang="en-US" sz="1200" b="1" dirty="0">
                          <a:solidFill>
                            <a:srgbClr val="FF9518"/>
                          </a:solidFill>
                          <a:effectLst/>
                        </a:rPr>
                        <a:t>Connectedness</a:t>
                      </a:r>
                      <a:endParaRPr lang="fr-FR" sz="1600" b="1" dirty="0">
                        <a:solidFill>
                          <a:srgbClr val="FF9518"/>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56768386"/>
                  </a:ext>
                </a:extLst>
              </a:tr>
            </a:tbl>
          </a:graphicData>
        </a:graphic>
      </p:graphicFrame>
    </p:spTree>
    <p:extLst>
      <p:ext uri="{BB962C8B-B14F-4D97-AF65-F5344CB8AC3E}">
        <p14:creationId xmlns:p14="http://schemas.microsoft.com/office/powerpoint/2010/main" val="40258646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28</a:t>
            </a:fld>
            <a:endParaRPr lang="en-US"/>
          </a:p>
        </p:txBody>
      </p:sp>
      <p:sp>
        <p:nvSpPr>
          <p:cNvPr id="12" name="Zone de texte 11"/>
          <p:cNvSpPr txBox="1"/>
          <p:nvPr/>
        </p:nvSpPr>
        <p:spPr>
          <a:xfrm>
            <a:off x="1940507" y="384810"/>
            <a:ext cx="6774109" cy="1200329"/>
          </a:xfrm>
          <a:prstGeom prst="rect">
            <a:avLst/>
          </a:prstGeom>
          <a:noFill/>
        </p:spPr>
        <p:txBody>
          <a:bodyPr wrap="square" rtlCol="0" anchor="t">
            <a:spAutoFit/>
          </a:bodyPr>
          <a:lstStyle/>
          <a:p>
            <a:pPr algn="ctr"/>
            <a:endParaRPr lang="en-US" sz="2000" b="1" dirty="0" smtClean="0">
              <a:solidFill>
                <a:srgbClr val="FF9518"/>
              </a:solidFill>
              <a:latin typeface="Tajawal Medium" panose="00000600000000000000" pitchFamily="2" charset="-78"/>
              <a:cs typeface="Tajawal Medium" panose="00000600000000000000" pitchFamily="2" charset="-78"/>
            </a:endParaRPr>
          </a:p>
          <a:p>
            <a:pPr algn="ctr"/>
            <a:r>
              <a:rPr lang="en-US" sz="2000" b="1" dirty="0" smtClean="0">
                <a:solidFill>
                  <a:srgbClr val="FF9518"/>
                </a:solidFill>
                <a:latin typeface="Tajawal Medium" panose="00000600000000000000" pitchFamily="2" charset="-78"/>
                <a:cs typeface="Tajawal Medium" panose="00000600000000000000" pitchFamily="2" charset="-78"/>
              </a:rPr>
              <a:t>Session </a:t>
            </a:r>
            <a:r>
              <a:rPr lang="en-US" sz="2000" b="1" dirty="0">
                <a:solidFill>
                  <a:srgbClr val="FF9518"/>
                </a:solidFill>
                <a:latin typeface="Tajawal Medium" panose="00000600000000000000" pitchFamily="2" charset="-78"/>
                <a:cs typeface="Tajawal Medium" panose="00000600000000000000" pitchFamily="2" charset="-78"/>
              </a:rPr>
              <a:t>5: Evaluation</a:t>
            </a:r>
            <a:r>
              <a:rPr lang="fr-FR"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400" b="1" dirty="0">
                <a:solidFill>
                  <a:srgbClr val="FF9518"/>
                </a:solidFill>
                <a:latin typeface="Tajawal Medium" panose="00000600000000000000" pitchFamily="2" charset="-78"/>
                <a:cs typeface="Tajawal Medium" panose="00000600000000000000" pitchFamily="2" charset="-78"/>
                <a:sym typeface="+mn-ea"/>
              </a:rPr>
              <a:t>Part1</a:t>
            </a:r>
            <a:r>
              <a:rPr lang="fr-FR" altLang="en-US" sz="2000" b="1" dirty="0">
                <a:solidFill>
                  <a:srgbClr val="FF9518"/>
                </a:solidFill>
                <a:latin typeface="Tajawal Medium" panose="00000600000000000000" pitchFamily="2" charset="-78"/>
                <a:cs typeface="Tajawal Medium" panose="00000600000000000000" pitchFamily="2" charset="-78"/>
                <a:sym typeface="+mn-ea"/>
              </a:rPr>
              <a:t>)</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580899"/>
            <a:ext cx="8340542" cy="4370427"/>
          </a:xfrm>
          <a:prstGeom prst="rect">
            <a:avLst/>
          </a:prstGeom>
          <a:ln>
            <a:solidFill>
              <a:schemeClr val="accent1"/>
            </a:solidFill>
          </a:ln>
        </p:spPr>
        <p:style>
          <a:lnRef idx="2">
            <a:schemeClr val="dk1"/>
          </a:lnRef>
          <a:fillRef idx="1">
            <a:schemeClr val="lt1"/>
          </a:fillRef>
          <a:effectRef idx="0">
            <a:schemeClr val="dk1"/>
          </a:effectRef>
          <a:fontRef idx="minor">
            <a:schemeClr val="dk1"/>
          </a:fontRef>
        </p:style>
        <p:txBody>
          <a:bodyPr wrap="square">
            <a:spAutoFit/>
          </a:bodyPr>
          <a:lstStyle/>
          <a:p>
            <a:pPr lvl="0" algn="ctr"/>
            <a:endParaRPr lang="en-US" b="1" dirty="0"/>
          </a:p>
          <a:p>
            <a:pPr algn="ctr"/>
            <a:r>
              <a:rPr lang="en-US" b="1" dirty="0" smtClean="0">
                <a:solidFill>
                  <a:srgbClr val="C00000"/>
                </a:solidFill>
                <a:latin typeface="Times New Roman" panose="02020603050405020304" pitchFamily="18" charset="0"/>
                <a:cs typeface="Times New Roman" panose="02020603050405020304" pitchFamily="18" charset="0"/>
              </a:rPr>
              <a:t>OECD/DAC </a:t>
            </a:r>
            <a:r>
              <a:rPr lang="en-US" b="1" dirty="0">
                <a:solidFill>
                  <a:srgbClr val="C00000"/>
                </a:solidFill>
                <a:latin typeface="Times New Roman" panose="02020603050405020304" pitchFamily="18" charset="0"/>
                <a:cs typeface="Times New Roman" panose="02020603050405020304" pitchFamily="18" charset="0"/>
              </a:rPr>
              <a:t>and ALNAP </a:t>
            </a:r>
            <a:r>
              <a:rPr lang="en-US" b="1" dirty="0" smtClean="0">
                <a:solidFill>
                  <a:srgbClr val="C00000"/>
                </a:solidFill>
                <a:latin typeface="Times New Roman" panose="02020603050405020304" pitchFamily="18" charset="0"/>
                <a:cs typeface="Times New Roman" panose="02020603050405020304" pitchFamily="18" charset="0"/>
              </a:rPr>
              <a:t>evaluation principles</a:t>
            </a:r>
            <a:endParaRPr lang="fr-FR" sz="2400" b="1" dirty="0">
              <a:solidFill>
                <a:srgbClr val="00B0F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1600"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Principle one</a:t>
            </a:r>
            <a:endParaRPr lang="fr-FR" sz="1600"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endParaRPr>
          </a:p>
          <a:p>
            <a:pPr algn="just"/>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criteria should be applied thoughtfully to support high-quality, useful evaluation. They should be contextualized – understood in the context of the individual evaluation, the intervention being evaluated and the stakeholders involved. The evaluation questions (what you are trying to find out) and what you intend to do with the answers should inform how the criteria are specifically interpreted and </a:t>
            </a:r>
            <a:r>
              <a:rPr lang="en-US" sz="1600" b="1" dirty="0" err="1">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analysed</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algn="just"/>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endParaRPr lang="fr-FR"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just">
              <a:buFont typeface="Wingdings" panose="05000000000000000000" pitchFamily="2" charset="2"/>
              <a:buChar char="Ø"/>
            </a:pPr>
            <a:r>
              <a:rPr lang="en-US" sz="1600"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Principle two</a:t>
            </a:r>
            <a:endParaRPr lang="fr-FR" sz="1600"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endParaRPr>
          </a:p>
          <a:p>
            <a:pPr algn="just"/>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Use of the criteria depends on the purpose of the evaluation. The criteria should not be applied mechanistically. Instead, they should be covered according to the needs of the relevant stakeholders and the context of the evaluation. More or less time and resources may be devoted to the evaluative analysis for each criterion depending on the evaluation purpose. </a:t>
            </a:r>
            <a:r>
              <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Data availability, resource constraints, timing and methodological considerations may also influence how (and whether) a particular criterion is </a:t>
            </a:r>
            <a:r>
              <a:rPr lang="en-US" sz="16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covered.</a:t>
            </a:r>
            <a:endParaRPr lang="en-US" sz="16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a:p>
            <a:pPr lvl="0" algn="ctr"/>
            <a:endParaRPr lang="en-US" b="1" dirty="0"/>
          </a:p>
        </p:txBody>
      </p:sp>
    </p:spTree>
    <p:extLst>
      <p:ext uri="{BB962C8B-B14F-4D97-AF65-F5344CB8AC3E}">
        <p14:creationId xmlns:p14="http://schemas.microsoft.com/office/powerpoint/2010/main" val="14716099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29</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52400" y="1413934"/>
            <a:ext cx="8432799" cy="638386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algn="ctr"/>
            <a:r>
              <a:rPr lang="en-US" b="1" dirty="0" smtClean="0">
                <a:solidFill>
                  <a:srgbClr val="C00000"/>
                </a:solidFill>
                <a:latin typeface="Times New Roman" panose="02020603050405020304" pitchFamily="18" charset="0"/>
                <a:cs typeface="Times New Roman" panose="02020603050405020304" pitchFamily="18" charset="0"/>
              </a:rPr>
              <a:t>OECD/DAC </a:t>
            </a:r>
            <a:r>
              <a:rPr lang="en-US" b="1" dirty="0">
                <a:solidFill>
                  <a:srgbClr val="C00000"/>
                </a:solidFill>
                <a:latin typeface="Times New Roman" panose="02020603050405020304" pitchFamily="18" charset="0"/>
                <a:cs typeface="Times New Roman" panose="02020603050405020304" pitchFamily="18" charset="0"/>
              </a:rPr>
              <a:t>and ALNAP evaluation </a:t>
            </a:r>
            <a:r>
              <a:rPr lang="en-US" b="1" dirty="0" smtClean="0">
                <a:solidFill>
                  <a:srgbClr val="C00000"/>
                </a:solidFill>
                <a:latin typeface="Times New Roman" panose="02020603050405020304" pitchFamily="18" charset="0"/>
                <a:cs typeface="Times New Roman" panose="02020603050405020304" pitchFamily="18" charset="0"/>
              </a:rPr>
              <a:t>Criteria</a:t>
            </a:r>
            <a:endParaRPr lang="fr-FR" sz="2400" b="1" dirty="0">
              <a:solidFill>
                <a:srgbClr val="00B0F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1550599327"/>
              </p:ext>
            </p:extLst>
          </p:nvPr>
        </p:nvGraphicFramePr>
        <p:xfrm>
          <a:off x="351244" y="1523999"/>
          <a:ext cx="8127999" cy="5349240"/>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638140">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4694891">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r>
                        <a:rPr lang="en-US" sz="1800" b="1" kern="1200" dirty="0" smtClean="0">
                          <a:solidFill>
                            <a:srgbClr val="FF0000"/>
                          </a:solidFill>
                          <a:effectLst/>
                          <a:latin typeface="+mn-lt"/>
                          <a:ea typeface="+mn-ea"/>
                          <a:cs typeface="+mn-cs"/>
                        </a:rPr>
                        <a:t>             Relevance</a:t>
                      </a:r>
                      <a:endParaRPr lang="fr-FR" dirty="0">
                        <a:solidFill>
                          <a:srgbClr val="FF0000"/>
                        </a:solidFill>
                      </a:endParaRPr>
                    </a:p>
                  </a:txBody>
                  <a:tcPr/>
                </a:tc>
                <a:tc>
                  <a:txBody>
                    <a:bodyPr/>
                    <a:lstStyle/>
                    <a:p>
                      <a:pPr marL="0" algn="just" defTabSz="914400" rtl="0" eaLnBrk="1" latinLnBrk="0" hangingPunct="1"/>
                      <a:r>
                        <a:rPr lang="en-US" sz="1800" b="1" kern="1200" dirty="0" smtClean="0">
                          <a:solidFill>
                            <a:schemeClr val="dk1"/>
                          </a:solidFill>
                          <a:effectLst/>
                          <a:latin typeface="+mn-lt"/>
                          <a:ea typeface="+mn-ea"/>
                          <a:cs typeface="+mn-cs"/>
                        </a:rPr>
                        <a:t>Relevance</a:t>
                      </a:r>
                      <a:r>
                        <a:rPr lang="en-US" sz="1200" b="1" kern="1200" dirty="0" smtClean="0">
                          <a:solidFill>
                            <a:schemeClr val="dk1"/>
                          </a:solidFill>
                          <a:effectLst/>
                          <a:latin typeface="+mn-lt"/>
                          <a:ea typeface="+mn-ea"/>
                          <a:cs typeface="+mn-cs"/>
                        </a:rPr>
                        <a:t> is the extent to which the intervention objectives and design respond to beneficiaries, global, country, and partner/ institution needs, policies, and priorities; and continue to do so if circumstances change.</a:t>
                      </a:r>
                      <a:endParaRPr lang="fr-FR" sz="1800" kern="1200" dirty="0" smtClean="0">
                        <a:solidFill>
                          <a:schemeClr val="dk1"/>
                        </a:solidFill>
                        <a:effectLst/>
                        <a:latin typeface="+mn-lt"/>
                        <a:ea typeface="+mn-ea"/>
                        <a:cs typeface="+mn-cs"/>
                      </a:endParaRPr>
                    </a:p>
                    <a:p>
                      <a:pPr algn="just"/>
                      <a:r>
                        <a:rPr lang="en-US" sz="1200" b="1" kern="1200" dirty="0" smtClean="0">
                          <a:solidFill>
                            <a:schemeClr val="dk1"/>
                          </a:solidFill>
                          <a:effectLst/>
                          <a:latin typeface="+mn-lt"/>
                          <a:ea typeface="+mn-ea"/>
                          <a:cs typeface="+mn-cs"/>
                        </a:rPr>
                        <a:t>Relevance</a:t>
                      </a:r>
                      <a:endParaRPr lang="fr-FR" sz="1200" kern="1200" dirty="0" smtClean="0">
                        <a:solidFill>
                          <a:schemeClr val="dk1"/>
                        </a:solidFill>
                        <a:effectLst/>
                        <a:latin typeface="+mn-lt"/>
                        <a:ea typeface="+mn-ea"/>
                        <a:cs typeface="+mn-cs"/>
                      </a:endParaRPr>
                    </a:p>
                    <a:p>
                      <a:pPr algn="just"/>
                      <a:r>
                        <a:rPr lang="en-US" sz="1200" b="1" i="1" kern="1200" dirty="0" smtClean="0">
                          <a:solidFill>
                            <a:schemeClr val="dk1"/>
                          </a:solidFill>
                          <a:effectLst/>
                          <a:latin typeface="+mn-lt"/>
                          <a:ea typeface="+mn-ea"/>
                          <a:cs typeface="+mn-cs"/>
                        </a:rPr>
                        <a:t>Note</a:t>
                      </a:r>
                      <a:r>
                        <a:rPr lang="en-US" sz="1200" b="1" kern="1200" dirty="0" smtClean="0">
                          <a:solidFill>
                            <a:schemeClr val="dk1"/>
                          </a:solidFill>
                          <a:effectLst/>
                          <a:latin typeface="+mn-lt"/>
                          <a:ea typeface="+mn-ea"/>
                          <a:cs typeface="+mn-cs"/>
                        </a:rPr>
                        <a:t>: “</a:t>
                      </a:r>
                      <a:r>
                        <a:rPr lang="en-US" sz="1200" b="1" kern="1200" dirty="0" smtClean="0">
                          <a:solidFill>
                            <a:srgbClr val="0070C0"/>
                          </a:solidFill>
                          <a:effectLst/>
                          <a:latin typeface="+mn-lt"/>
                          <a:ea typeface="+mn-ea"/>
                          <a:cs typeface="+mn-cs"/>
                        </a:rPr>
                        <a:t>Respond to</a:t>
                      </a:r>
                      <a:r>
                        <a:rPr lang="en-US" sz="1200" b="1" kern="1200" dirty="0" smtClean="0">
                          <a:solidFill>
                            <a:schemeClr val="dk1"/>
                          </a:solidFill>
                          <a:effectLst/>
                          <a:latin typeface="+mn-lt"/>
                          <a:ea typeface="+mn-ea"/>
                          <a:cs typeface="+mn-cs"/>
                        </a:rPr>
                        <a:t>” means that the objectives and design of the intervention are sensitive to the economic, environmental, equity, social, political economy and capacity conditions in which it takes place.</a:t>
                      </a:r>
                      <a:r>
                        <a:rPr lang="en-US" sz="1800" b="1" kern="1200" dirty="0" smtClean="0">
                          <a:solidFill>
                            <a:schemeClr val="dk1"/>
                          </a:solidFill>
                          <a:effectLst/>
                          <a:latin typeface="+mn-lt"/>
                          <a:ea typeface="+mn-ea"/>
                          <a:cs typeface="+mn-cs"/>
                        </a:rPr>
                        <a:t> </a:t>
                      </a:r>
                      <a:r>
                        <a:rPr lang="en-US" sz="1400" b="1" kern="1200" dirty="0" smtClean="0">
                          <a:solidFill>
                            <a:srgbClr val="0070C0"/>
                          </a:solidFill>
                          <a:effectLst/>
                          <a:latin typeface="+mn-lt"/>
                          <a:ea typeface="+mn-ea"/>
                          <a:cs typeface="+mn-cs"/>
                        </a:rPr>
                        <a:t>“Partner/institution” </a:t>
                      </a:r>
                      <a:r>
                        <a:rPr lang="en-US" sz="1100" b="1" kern="1200" dirty="0" smtClean="0">
                          <a:solidFill>
                            <a:schemeClr val="dk1"/>
                          </a:solidFill>
                          <a:effectLst/>
                          <a:latin typeface="+mn-lt"/>
                          <a:ea typeface="+mn-ea"/>
                          <a:cs typeface="+mn-cs"/>
                        </a:rPr>
                        <a:t>includes government (national, regional, local), civil society organizations, private entities and international bodies involved in funding, implementing and/or overseeing the intervention. Relevance assessment involves looking at differences and trade-offs between different priorities or needs. It requires </a:t>
                      </a:r>
                      <a:r>
                        <a:rPr lang="en-US" sz="1100" b="1" kern="1200" dirty="0" err="1" smtClean="0">
                          <a:solidFill>
                            <a:schemeClr val="dk1"/>
                          </a:solidFill>
                          <a:effectLst/>
                          <a:latin typeface="+mn-lt"/>
                          <a:ea typeface="+mn-ea"/>
                          <a:cs typeface="+mn-cs"/>
                        </a:rPr>
                        <a:t>analysing</a:t>
                      </a:r>
                      <a:r>
                        <a:rPr lang="en-US" sz="1100" b="1" kern="1200" dirty="0" smtClean="0">
                          <a:solidFill>
                            <a:schemeClr val="dk1"/>
                          </a:solidFill>
                          <a:effectLst/>
                          <a:latin typeface="+mn-lt"/>
                          <a:ea typeface="+mn-ea"/>
                          <a:cs typeface="+mn-cs"/>
                        </a:rPr>
                        <a:t> any changes in the context to assess the extent to which the intervention can be (or has been) adapted to remain relevant</a:t>
                      </a:r>
                      <a:endParaRPr lang="fr-FR" b="1" dirty="0"/>
                    </a:p>
                  </a:txBody>
                  <a:tcPr/>
                </a:tc>
                <a:tc>
                  <a:txBody>
                    <a:bodyPr/>
                    <a:lstStyle/>
                    <a:p>
                      <a:pPr marL="171450" lvl="0" indent="-171450" algn="ctr" defTabSz="914400" rtl="0" eaLnBrk="1" latinLnBrk="0" hangingPunct="1">
                        <a:buFont typeface="Wingdings" panose="05000000000000000000" pitchFamily="2" charset="2"/>
                        <a:buChar char="ü"/>
                      </a:pPr>
                      <a:r>
                        <a:rPr lang="en-US" sz="1200" b="1" kern="1200" dirty="0" smtClean="0">
                          <a:solidFill>
                            <a:schemeClr val="dk1"/>
                          </a:solidFill>
                          <a:effectLst/>
                          <a:latin typeface="+mn-lt"/>
                          <a:ea typeface="+mn-ea"/>
                          <a:cs typeface="+mn-cs"/>
                        </a:rPr>
                        <a:t>Do the intervention’s expected outcomes and outputs remain valid and pertinent either as originally planned or as subsequently modified?</a:t>
                      </a:r>
                      <a:endParaRPr lang="fr-FR" sz="1200" b="1" kern="1200" dirty="0" smtClean="0">
                        <a:solidFill>
                          <a:schemeClr val="dk1"/>
                        </a:solidFill>
                        <a:effectLst/>
                        <a:latin typeface="+mn-lt"/>
                        <a:ea typeface="+mn-ea"/>
                        <a:cs typeface="+mn-cs"/>
                      </a:endParaRPr>
                    </a:p>
                    <a:p>
                      <a:pPr marL="171450" lvl="0" indent="-171450" algn="ctr" defTabSz="914400" rtl="0" eaLnBrk="1" latinLnBrk="0" hangingPunct="1">
                        <a:buFont typeface="Wingdings" panose="05000000000000000000" pitchFamily="2" charset="2"/>
                        <a:buChar char="ü"/>
                      </a:pPr>
                      <a:r>
                        <a:rPr lang="en-US" sz="1200" b="1" kern="1200" dirty="0" smtClean="0">
                          <a:solidFill>
                            <a:schemeClr val="dk1"/>
                          </a:solidFill>
                          <a:effectLst/>
                          <a:latin typeface="+mn-lt"/>
                          <a:ea typeface="+mn-ea"/>
                          <a:cs typeface="+mn-cs"/>
                        </a:rPr>
                        <a:t>Are the project activities and outputs consistent with the intended outcomes and objective?</a:t>
                      </a:r>
                      <a:endParaRPr lang="fr-FR" sz="1200" b="1" kern="1200" dirty="0" smtClean="0">
                        <a:solidFill>
                          <a:schemeClr val="dk1"/>
                        </a:solidFill>
                        <a:effectLst/>
                        <a:latin typeface="+mn-lt"/>
                        <a:ea typeface="+mn-ea"/>
                        <a:cs typeface="+mn-cs"/>
                      </a:endParaRPr>
                    </a:p>
                    <a:p>
                      <a:pPr marL="171450" lvl="0" indent="-171450" algn="ctr">
                        <a:buFont typeface="Wingdings" panose="05000000000000000000" pitchFamily="2" charset="2"/>
                        <a:buChar char="ü"/>
                      </a:pPr>
                      <a:r>
                        <a:rPr lang="en-US" sz="1200" b="1" kern="1200" dirty="0" smtClean="0">
                          <a:solidFill>
                            <a:schemeClr val="dk1"/>
                          </a:solidFill>
                          <a:effectLst/>
                          <a:latin typeface="+mn-lt"/>
                          <a:ea typeface="+mn-ea"/>
                          <a:cs typeface="+mn-cs"/>
                        </a:rPr>
                        <a:t>Do the project activities and outputs take into account relevant policies, guidelines and beneficiary needs?</a:t>
                      </a:r>
                      <a:endParaRPr lang="fr-FR" sz="1200" b="1" kern="1200" dirty="0" smtClean="0">
                        <a:solidFill>
                          <a:schemeClr val="dk1"/>
                        </a:solidFill>
                        <a:effectLst/>
                        <a:latin typeface="+mn-lt"/>
                        <a:ea typeface="+mn-ea"/>
                        <a:cs typeface="+mn-cs"/>
                      </a:endParaRPr>
                    </a:p>
                    <a:p>
                      <a:pPr marL="171450" lvl="0" indent="-171450" algn="ctr">
                        <a:buFont typeface="Wingdings" panose="05000000000000000000" pitchFamily="2" charset="2"/>
                        <a:buChar char="ü"/>
                      </a:pPr>
                      <a:r>
                        <a:rPr lang="en-US" sz="1200" b="1" kern="1200" dirty="0" smtClean="0">
                          <a:solidFill>
                            <a:schemeClr val="dk1"/>
                          </a:solidFill>
                          <a:effectLst/>
                          <a:latin typeface="+mn-lt"/>
                          <a:ea typeface="+mn-ea"/>
                          <a:cs typeface="+mn-cs"/>
                        </a:rPr>
                        <a:t>Does the project still respond to the needs of the other target groups/stakeholders?</a:t>
                      </a:r>
                      <a:endParaRPr lang="fr-FR" sz="1200" b="1" kern="1200" dirty="0" smtClean="0">
                        <a:solidFill>
                          <a:schemeClr val="dk1"/>
                        </a:solidFill>
                        <a:effectLst/>
                        <a:latin typeface="+mn-lt"/>
                        <a:ea typeface="+mn-ea"/>
                        <a:cs typeface="+mn-cs"/>
                      </a:endParaRPr>
                    </a:p>
                    <a:p>
                      <a:pPr marL="171450" lvl="0" indent="-171450" algn="ctr">
                        <a:buFont typeface="Wingdings" panose="05000000000000000000" pitchFamily="2" charset="2"/>
                        <a:buChar char="ü"/>
                      </a:pPr>
                      <a:r>
                        <a:rPr lang="en-US" sz="1200" b="1" kern="1200" dirty="0" smtClean="0">
                          <a:solidFill>
                            <a:schemeClr val="dk1"/>
                          </a:solidFill>
                          <a:effectLst/>
                          <a:latin typeface="+mn-lt"/>
                          <a:ea typeface="+mn-ea"/>
                          <a:cs typeface="+mn-cs"/>
                        </a:rPr>
                        <a:t>Is the intervention well-designed (results matrix, Theory of Change and risk analysis in particular) to address needs and priorities?</a:t>
                      </a:r>
                      <a:endParaRPr lang="fr-FR" sz="1200" b="1" kern="1200" dirty="0" smtClean="0">
                        <a:solidFill>
                          <a:schemeClr val="dk1"/>
                        </a:solidFill>
                        <a:effectLst/>
                        <a:latin typeface="+mn-lt"/>
                        <a:ea typeface="+mn-ea"/>
                        <a:cs typeface="+mn-cs"/>
                      </a:endParaRPr>
                    </a:p>
                    <a:p>
                      <a:pPr marL="171450" lvl="0" indent="-171450" algn="ctr">
                        <a:buFont typeface="Wingdings" panose="05000000000000000000" pitchFamily="2" charset="2"/>
                        <a:buChar char="ü"/>
                      </a:pPr>
                      <a:r>
                        <a:rPr lang="en-US" sz="1200" b="1" kern="1200" dirty="0" smtClean="0">
                          <a:solidFill>
                            <a:schemeClr val="dk1"/>
                          </a:solidFill>
                          <a:effectLst/>
                          <a:latin typeface="+mn-lt"/>
                          <a:ea typeface="+mn-ea"/>
                          <a:cs typeface="+mn-cs"/>
                        </a:rPr>
                        <a:t>Is the project aligned with and supportive of IOM national, regional and/or global strategies?</a:t>
                      </a:r>
                      <a:endParaRPr lang="fr-FR" sz="1200" b="1" kern="1200" dirty="0" smtClean="0">
                        <a:solidFill>
                          <a:schemeClr val="dk1"/>
                        </a:solidFill>
                        <a:effectLst/>
                        <a:latin typeface="+mn-lt"/>
                        <a:ea typeface="+mn-ea"/>
                        <a:cs typeface="+mn-cs"/>
                      </a:endParaRPr>
                    </a:p>
                    <a:p>
                      <a:pPr marL="171450" lvl="0" indent="-171450" algn="ctr">
                        <a:buFont typeface="Wingdings" panose="05000000000000000000" pitchFamily="2" charset="2"/>
                        <a:buChar char="ü"/>
                      </a:pPr>
                      <a:r>
                        <a:rPr lang="en-US" sz="1200" b="1" kern="1200" dirty="0" smtClean="0">
                          <a:solidFill>
                            <a:schemeClr val="dk1"/>
                          </a:solidFill>
                          <a:effectLst/>
                          <a:latin typeface="+mn-lt"/>
                          <a:ea typeface="+mn-ea"/>
                          <a:cs typeface="+mn-cs"/>
                        </a:rPr>
                        <a:t>Is the project aligned with and supportive of national strategies?</a:t>
                      </a:r>
                      <a:endParaRPr lang="fr-FR" sz="1200" b="1" kern="1200" dirty="0" smtClean="0">
                        <a:solidFill>
                          <a:schemeClr val="dk1"/>
                        </a:solidFill>
                        <a:effectLst/>
                        <a:latin typeface="+mn-lt"/>
                        <a:ea typeface="+mn-ea"/>
                        <a:cs typeface="+mn-cs"/>
                      </a:endParaRPr>
                    </a:p>
                    <a:p>
                      <a:pPr lvl="0" algn="ctr"/>
                      <a:r>
                        <a:rPr lang="en-US" sz="1200" b="1" kern="1200" dirty="0" smtClean="0">
                          <a:solidFill>
                            <a:schemeClr val="dk1"/>
                          </a:solidFill>
                          <a:effectLst/>
                          <a:latin typeface="+mn-lt"/>
                          <a:ea typeface="+mn-ea"/>
                          <a:cs typeface="+mn-cs"/>
                        </a:rPr>
                        <a:t>Is the project in line with donor priorities?</a:t>
                      </a:r>
                      <a:endParaRPr lang="fr-FR" sz="12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385265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30</a:t>
            </a:fld>
            <a:endParaRPr lang="en-US"/>
          </a:p>
        </p:txBody>
      </p:sp>
      <p:sp>
        <p:nvSpPr>
          <p:cNvPr id="12" name="Zone de texte 11"/>
          <p:cNvSpPr txBox="1"/>
          <p:nvPr/>
        </p:nvSpPr>
        <p:spPr>
          <a:xfrm>
            <a:off x="1940507" y="384810"/>
            <a:ext cx="6774109" cy="584775"/>
          </a:xfrm>
          <a:prstGeom prst="rect">
            <a:avLst/>
          </a:prstGeom>
          <a:noFill/>
        </p:spPr>
        <p:txBody>
          <a:bodyPr wrap="square" rtlCol="0" anchor="t">
            <a:spAutoFit/>
          </a:bodyPr>
          <a:lstStyle/>
          <a:p>
            <a:pPr algn="ctr"/>
            <a:r>
              <a:rPr lang="en-US" sz="2800" b="1">
                <a:solidFill>
                  <a:srgbClr val="FF9518"/>
                </a:solidFill>
                <a:latin typeface="Tajawal Medium" panose="00000600000000000000" pitchFamily="2" charset="-78"/>
                <a:cs typeface="Tajawal Medium" panose="00000600000000000000" pitchFamily="2" charset="-78"/>
              </a:rPr>
              <a:t>Session 5: Evaluation</a:t>
            </a:r>
            <a:r>
              <a:rPr lang="fr-FR" sz="2800" b="1">
                <a:solidFill>
                  <a:srgbClr val="FF9518"/>
                </a:solidFill>
                <a:latin typeface="Tajawal Medium" panose="00000600000000000000" pitchFamily="2" charset="-78"/>
                <a:cs typeface="Tajawal Medium" panose="00000600000000000000" pitchFamily="2" charset="-78"/>
                <a:sym typeface="+mn-ea"/>
              </a:rPr>
              <a:t> (</a:t>
            </a:r>
            <a:r>
              <a:rPr lang="fr-FR" altLang="en-US" sz="3200" b="1">
                <a:solidFill>
                  <a:srgbClr val="FF9518"/>
                </a:solidFill>
                <a:latin typeface="Tajawal Medium" panose="00000600000000000000" pitchFamily="2" charset="-78"/>
                <a:cs typeface="Tajawal Medium" panose="00000600000000000000" pitchFamily="2" charset="-78"/>
                <a:sym typeface="+mn-ea"/>
              </a:rPr>
              <a:t>Part1</a:t>
            </a:r>
            <a:r>
              <a:rPr lang="fr-FR" altLang="en-US" sz="2800" b="1">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299079"/>
            <a:ext cx="8340542" cy="607858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3834559655"/>
              </p:ext>
            </p:extLst>
          </p:nvPr>
        </p:nvGraphicFramePr>
        <p:xfrm>
          <a:off x="351244" y="1611079"/>
          <a:ext cx="8127999" cy="4572000"/>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359835">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359835">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pPr algn="ctr"/>
                      <a:r>
                        <a:rPr lang="en-US" sz="1800" b="1" kern="1200" dirty="0" smtClean="0">
                          <a:solidFill>
                            <a:srgbClr val="00B050"/>
                          </a:solidFill>
                          <a:effectLst/>
                          <a:latin typeface="+mn-lt"/>
                          <a:ea typeface="+mn-ea"/>
                          <a:cs typeface="+mn-cs"/>
                        </a:rPr>
                        <a:t>Appropriateness</a:t>
                      </a:r>
                      <a:endParaRPr lang="fr-FR" sz="1800" kern="1200" dirty="0">
                        <a:solidFill>
                          <a:srgbClr val="00B050"/>
                        </a:solidFill>
                        <a:effectLst/>
                        <a:latin typeface="+mn-lt"/>
                        <a:ea typeface="+mn-ea"/>
                        <a:cs typeface="+mn-cs"/>
                      </a:endParaRPr>
                    </a:p>
                  </a:txBody>
                  <a:tcPr/>
                </a:tc>
                <a:tc>
                  <a:txBody>
                    <a:bodyPr/>
                    <a:lstStyle/>
                    <a:p>
                      <a:pPr marL="171450" lvl="0" indent="-171450" algn="ctr" defTabSz="914400" rtl="0" eaLnBrk="1" latinLnBrk="0" hangingPunct="1">
                        <a:buFont typeface="Wingdings" panose="05000000000000000000" pitchFamily="2" charset="2"/>
                        <a:buChar char="ü"/>
                      </a:pPr>
                      <a:endParaRPr lang="en-US" sz="1200" b="1" kern="1200" dirty="0" smtClean="0">
                        <a:solidFill>
                          <a:schemeClr val="dk1"/>
                        </a:solidFill>
                        <a:effectLst/>
                        <a:latin typeface="+mn-lt"/>
                        <a:ea typeface="+mn-ea"/>
                        <a:cs typeface="+mn-cs"/>
                      </a:endParaRPr>
                    </a:p>
                    <a:p>
                      <a:pPr marL="171450" lvl="0" indent="-171450" algn="ctr" defTabSz="914400" rtl="0" eaLnBrk="1" latinLnBrk="0" hangingPunct="1">
                        <a:buFont typeface="Wingdings" panose="05000000000000000000" pitchFamily="2" charset="2"/>
                        <a:buChar char="ü"/>
                      </a:pPr>
                      <a:endParaRPr lang="en-US" sz="1200" b="1" kern="1200" dirty="0" smtClean="0">
                        <a:solidFill>
                          <a:schemeClr val="dk1"/>
                        </a:solidFill>
                        <a:effectLst/>
                        <a:latin typeface="+mn-lt"/>
                        <a:ea typeface="+mn-ea"/>
                        <a:cs typeface="+mn-cs"/>
                      </a:endParaRPr>
                    </a:p>
                    <a:p>
                      <a:pPr marL="171450" lvl="0" indent="-171450" algn="ctr" defTabSz="914400" rtl="0" eaLnBrk="1" latinLnBrk="0" hangingPunct="1">
                        <a:buFont typeface="Wingdings" panose="05000000000000000000" pitchFamily="2" charset="2"/>
                        <a:buChar char="ü"/>
                      </a:pPr>
                      <a:endParaRPr lang="en-US" sz="1200" b="1" kern="1200" dirty="0" smtClean="0">
                        <a:solidFill>
                          <a:schemeClr val="dk1"/>
                        </a:solidFill>
                        <a:effectLst/>
                        <a:latin typeface="+mn-lt"/>
                        <a:ea typeface="+mn-ea"/>
                        <a:cs typeface="+mn-cs"/>
                      </a:endParaRPr>
                    </a:p>
                    <a:p>
                      <a:pPr marL="171450" lvl="0" indent="-171450" algn="ctr" defTabSz="914400" rtl="0" eaLnBrk="1" latinLnBrk="0" hangingPunct="1">
                        <a:buFont typeface="Wingdings" panose="05000000000000000000" pitchFamily="2" charset="2"/>
                        <a:buChar char="ü"/>
                      </a:pPr>
                      <a:endParaRPr lang="en-US" sz="1800" b="1" kern="1200" dirty="0" smtClean="0">
                        <a:solidFill>
                          <a:schemeClr val="dk1"/>
                        </a:solidFill>
                        <a:effectLst/>
                        <a:latin typeface="+mn-lt"/>
                        <a:ea typeface="+mn-ea"/>
                        <a:cs typeface="+mn-cs"/>
                      </a:endParaRPr>
                    </a:p>
                    <a:p>
                      <a:pPr marL="171450" lvl="0" indent="-171450" algn="ctr" defTabSz="914400" rtl="0" eaLnBrk="1" latinLnBrk="0" hangingPunct="1">
                        <a:buFont typeface="Wingdings" panose="05000000000000000000" pitchFamily="2" charset="2"/>
                        <a:buChar char="ü"/>
                      </a:pPr>
                      <a:r>
                        <a:rPr lang="en-US" sz="1800" b="1" kern="1200" dirty="0" smtClean="0">
                          <a:solidFill>
                            <a:schemeClr val="dk1"/>
                          </a:solidFill>
                          <a:effectLst/>
                          <a:latin typeface="+mn-lt"/>
                          <a:ea typeface="+mn-ea"/>
                          <a:cs typeface="+mn-cs"/>
                        </a:rPr>
                        <a:t>The analysis of appropriateness examines “the extent to which humanitarian activities are tailored to local needs, increasing ownership, accountability and cost-effectiveness accordingly.”</a:t>
                      </a:r>
                      <a:endParaRPr lang="fr-FR" sz="1800" b="1" kern="1200" dirty="0">
                        <a:solidFill>
                          <a:schemeClr val="dk1"/>
                        </a:solidFill>
                        <a:effectLst/>
                        <a:latin typeface="+mn-lt"/>
                        <a:ea typeface="+mn-ea"/>
                        <a:cs typeface="+mn-cs"/>
                      </a:endParaRPr>
                    </a:p>
                  </a:txBody>
                  <a:tcPr/>
                </a:tc>
                <a:tc>
                  <a:txBody>
                    <a:bodyPr/>
                    <a:lstStyle/>
                    <a:p>
                      <a:pPr marL="285750" lvl="0" indent="-285750" algn="ctr">
                        <a:buFont typeface="Wingdings" panose="05000000000000000000" pitchFamily="2" charset="2"/>
                        <a:buChar char="ü"/>
                      </a:pPr>
                      <a:r>
                        <a:rPr lang="en-US" sz="1800" b="1" kern="1200" dirty="0" smtClean="0">
                          <a:solidFill>
                            <a:schemeClr val="dk1"/>
                          </a:solidFill>
                          <a:effectLst/>
                          <a:latin typeface="+mn-lt"/>
                          <a:ea typeface="+mn-ea"/>
                          <a:cs typeface="+mn-cs"/>
                        </a:rPr>
                        <a:t>To what extent were tools and technologies used adapted to the local context?</a:t>
                      </a:r>
                      <a:endParaRPr lang="fr-FR" sz="1800" b="1" kern="1200" dirty="0" smtClean="0">
                        <a:solidFill>
                          <a:schemeClr val="dk1"/>
                        </a:solidFill>
                        <a:effectLst/>
                        <a:latin typeface="+mn-lt"/>
                        <a:ea typeface="+mn-ea"/>
                        <a:cs typeface="+mn-cs"/>
                      </a:endParaRPr>
                    </a:p>
                    <a:p>
                      <a:pPr marL="285750" lvl="0" indent="-285750" algn="ctr">
                        <a:buFont typeface="Wingdings" panose="05000000000000000000" pitchFamily="2" charset="2"/>
                        <a:buChar char="ü"/>
                      </a:pPr>
                      <a:r>
                        <a:rPr lang="en-US" sz="1800" b="1" kern="1200" dirty="0" smtClean="0">
                          <a:solidFill>
                            <a:schemeClr val="dk1"/>
                          </a:solidFill>
                          <a:effectLst/>
                          <a:latin typeface="+mn-lt"/>
                          <a:ea typeface="+mn-ea"/>
                          <a:cs typeface="+mn-cs"/>
                        </a:rPr>
                        <a:t>To what extent were local stakeholders and beneficiaries consulted and involved in the implementation of activities?</a:t>
                      </a:r>
                      <a:endParaRPr lang="fr-FR" sz="1800" b="1" kern="1200" dirty="0" smtClean="0">
                        <a:solidFill>
                          <a:schemeClr val="dk1"/>
                        </a:solidFill>
                        <a:effectLst/>
                        <a:latin typeface="+mn-lt"/>
                        <a:ea typeface="+mn-ea"/>
                        <a:cs typeface="+mn-cs"/>
                      </a:endParaRPr>
                    </a:p>
                    <a:p>
                      <a:pPr marL="285750" indent="-285750" algn="ctr">
                        <a:buFont typeface="Wingdings" panose="05000000000000000000" pitchFamily="2" charset="2"/>
                        <a:buChar char="ü"/>
                      </a:pPr>
                      <a:r>
                        <a:rPr lang="en-US" sz="1800" b="1" kern="1200" dirty="0" smtClean="0">
                          <a:solidFill>
                            <a:schemeClr val="dk1"/>
                          </a:solidFill>
                          <a:effectLst/>
                          <a:latin typeface="+mn-lt"/>
                          <a:ea typeface="+mn-ea"/>
                          <a:cs typeface="+mn-cs"/>
                        </a:rPr>
                        <a:t>To what extent were the delivered supplies adapted to local needs?</a:t>
                      </a:r>
                      <a:endParaRPr lang="fr-FR" sz="18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13735162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110067" y="-149791"/>
            <a:ext cx="8532692" cy="1613042"/>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31</a:t>
            </a:fld>
            <a:endParaRPr lang="en-US"/>
          </a:p>
        </p:txBody>
      </p:sp>
      <p:sp>
        <p:nvSpPr>
          <p:cNvPr id="14" name="Rectangle 13"/>
          <p:cNvSpPr/>
          <p:nvPr/>
        </p:nvSpPr>
        <p:spPr>
          <a:xfrm>
            <a:off x="203200" y="1405468"/>
            <a:ext cx="8338820" cy="603993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1197587605"/>
              </p:ext>
            </p:extLst>
          </p:nvPr>
        </p:nvGraphicFramePr>
        <p:xfrm>
          <a:off x="351244" y="1558830"/>
          <a:ext cx="8127999" cy="5169676"/>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641046">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4366387">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pPr algn="ctr"/>
                      <a:r>
                        <a:rPr lang="en-US" sz="1800" b="1" kern="1200" dirty="0" smtClean="0">
                          <a:solidFill>
                            <a:srgbClr val="FF9518"/>
                          </a:solidFill>
                          <a:effectLst/>
                          <a:latin typeface="+mn-lt"/>
                          <a:ea typeface="+mn-ea"/>
                          <a:cs typeface="+mn-cs"/>
                        </a:rPr>
                        <a:t>Coherence</a:t>
                      </a:r>
                      <a:endParaRPr lang="fr-FR" sz="1800" kern="1200" dirty="0">
                        <a:solidFill>
                          <a:srgbClr val="FF9518"/>
                        </a:solidFill>
                        <a:effectLst/>
                        <a:latin typeface="+mn-lt"/>
                        <a:ea typeface="+mn-ea"/>
                        <a:cs typeface="+mn-cs"/>
                      </a:endParaRPr>
                    </a:p>
                  </a:txBody>
                  <a:tcPr/>
                </a:tc>
                <a:tc>
                  <a:txBody>
                    <a:bodyPr/>
                    <a:lstStyle/>
                    <a:p>
                      <a:pPr>
                        <a:spcBef>
                          <a:spcPts val="55"/>
                        </a:spcBef>
                        <a:spcAft>
                          <a:spcPts val="0"/>
                        </a:spcAft>
                      </a:pPr>
                      <a:r>
                        <a:rPr lang="en-US" sz="1100" b="1" kern="1200" dirty="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b="1" kern="1200" dirty="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86360" marR="71755" algn="just">
                        <a:lnSpc>
                          <a:spcPct val="102000"/>
                        </a:lnSpc>
                        <a:spcAft>
                          <a:spcPts val="0"/>
                        </a:spcAft>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The </a:t>
                      </a:r>
                      <a:r>
                        <a:rPr lang="en-US" sz="1100" b="1" kern="1200" dirty="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extent to which other interventions (particularly policies) support or undermine the intervention, and vice versa. Includes internal coherence and external coherence: Internal coherence addresses the synergies and interlinkages between the intervention and other interventions carried out by the same institution/government, as well as the consistency of the intervention with the relevant international norms and standards to which that institution/government adheres. External coherence considers the consistency of the intervention with other actors’ interventions in the same context. This includes complementarity, harmonization and coordination with others, and the extent to which the intervention is adding value while avoiding duplication of effort</a:t>
                      </a: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a:t>
                      </a:r>
                      <a:endParaRPr lang="fr-FR" sz="1100" b="1" kern="1200" dirty="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171450" lvl="0" indent="-171450" algn="ctr">
                        <a:buFont typeface="Wingdings" panose="05000000000000000000" pitchFamily="2" charset="2"/>
                        <a:buChar char="ü"/>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Do synergies exist with other interventions carried out by IOM as well as intervention partners?</a:t>
                      </a:r>
                      <a:endParaRPr lang="fr-FR"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171450" lvl="0" indent="-171450" algn="ctr">
                        <a:buFont typeface="Wingdings" panose="05000000000000000000" pitchFamily="2" charset="2"/>
                        <a:buChar char="ü"/>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To what extent do the other implemented interventions support or undermine the intervention?</a:t>
                      </a:r>
                      <a:endParaRPr lang="fr-FR"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171450" lvl="0" indent="-171450" algn="ctr">
                        <a:buFont typeface="Wingdings" panose="05000000000000000000" pitchFamily="2" charset="2"/>
                        <a:buChar char="ü"/>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To what extent is the intervention consistent with international norms and standards to be applied to the existing context?</a:t>
                      </a:r>
                      <a:endParaRPr lang="fr-FR"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171450" lvl="0" indent="-171450" algn="ctr">
                        <a:buFont typeface="Wingdings" panose="05000000000000000000" pitchFamily="2" charset="2"/>
                        <a:buChar char="ü"/>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To what extent is the intervention consistent with other actors’ interventions in the same context?</a:t>
                      </a:r>
                      <a:endParaRPr lang="fr-FR"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171450" indent="-171450" algn="ctr">
                        <a:buFont typeface="Wingdings" panose="05000000000000000000" pitchFamily="2" charset="2"/>
                        <a:buChar char="ü"/>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To what extent does the intervention add value/avoid duplication in the given context?</a:t>
                      </a:r>
                    </a:p>
                    <a:p>
                      <a:pPr marL="171450" marR="144145" lvl="0" indent="-171450" algn="ctr" defTabSz="914400" rtl="0" eaLnBrk="1" latinLnBrk="0" hangingPunct="1">
                        <a:lnSpc>
                          <a:spcPct val="102000"/>
                        </a:lnSpc>
                        <a:spcBef>
                          <a:spcPts val="775"/>
                        </a:spcBef>
                        <a:spcAft>
                          <a:spcPts val="0"/>
                        </a:spcAft>
                        <a:buSzPts val="1000"/>
                        <a:buFont typeface="Wingdings" panose="05000000000000000000" pitchFamily="2" charset="2"/>
                        <a:buChar char="ü"/>
                        <a:tabLst>
                          <a:tab pos="254635" algn="l"/>
                        </a:tabLst>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Are security, developmental, trade and military policies including humanitarian components consistent?</a:t>
                      </a:r>
                      <a:endParaRPr lang="fr-FR"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171450" marR="144145" lvl="0" indent="-171450" algn="ctr" defTabSz="914400" rtl="0" eaLnBrk="1" latinLnBrk="0" hangingPunct="1">
                        <a:lnSpc>
                          <a:spcPct val="102000"/>
                        </a:lnSpc>
                        <a:spcBef>
                          <a:spcPts val="295"/>
                        </a:spcBef>
                        <a:spcAft>
                          <a:spcPts val="0"/>
                        </a:spcAft>
                        <a:buSzPts val="1000"/>
                        <a:buFont typeface="Wingdings" panose="05000000000000000000" pitchFamily="2" charset="2"/>
                        <a:buChar char="ü"/>
                        <a:tabLst>
                          <a:tab pos="254635" algn="l"/>
                        </a:tabLst>
                      </a:pPr>
                      <a:r>
                        <a:rPr lang="en-US"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To what extent are these policies concretely applied during interventions, taking into account humanitarian and human rights considerations?</a:t>
                      </a:r>
                      <a:endParaRPr lang="fr-FR" sz="11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endParaRPr lang="fr-FR" sz="1100" b="1" kern="1200" dirty="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92984763"/>
                  </a:ext>
                </a:extLst>
              </a:tr>
            </a:tbl>
          </a:graphicData>
        </a:graphic>
      </p:graphicFrame>
      <p:sp>
        <p:nvSpPr>
          <p:cNvPr id="8" name="Rectangle 7"/>
          <p:cNvSpPr/>
          <p:nvPr/>
        </p:nvSpPr>
        <p:spPr>
          <a:xfrm>
            <a:off x="2133597" y="453474"/>
            <a:ext cx="6096000" cy="1384995"/>
          </a:xfrm>
          <a:prstGeom prst="rect">
            <a:avLst/>
          </a:prstGeom>
        </p:spPr>
        <p:txBody>
          <a:bodyPr wrap="square">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a:solidFill>
                  <a:srgbClr val="FF9518"/>
                </a:solidFill>
                <a:latin typeface="Tajawal Medium" panose="00000600000000000000" pitchFamily="2" charset="-78"/>
                <a:cs typeface="Tajawal Medium" panose="00000600000000000000" pitchFamily="2" charset="-78"/>
                <a:sym typeface="+mn-ea"/>
              </a:rPr>
              <a:t>Part1</a:t>
            </a:r>
            <a:r>
              <a:rPr lang="fr-FR" altLang="en-US" sz="2400" b="1" dirty="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Tree>
    <p:extLst>
      <p:ext uri="{BB962C8B-B14F-4D97-AF65-F5344CB8AC3E}">
        <p14:creationId xmlns:p14="http://schemas.microsoft.com/office/powerpoint/2010/main" val="88761711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172226" y="-170691"/>
            <a:ext cx="8542020" cy="1614805"/>
          </a:xfrm>
          <a:prstGeom prst="rect">
            <a:avLst/>
          </a:prstGeom>
        </p:spPr>
      </p:pic>
      <p:sp>
        <p:nvSpPr>
          <p:cNvPr id="20" name="TextBox 7"/>
          <p:cNvSpPr txBox="1"/>
          <p:nvPr/>
        </p:nvSpPr>
        <p:spPr>
          <a:xfrm>
            <a:off x="-69979" y="459510"/>
            <a:ext cx="2117888"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 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32</a:t>
            </a:fld>
            <a:endParaRPr lang="en-US"/>
          </a:p>
        </p:txBody>
      </p:sp>
      <p:sp>
        <p:nvSpPr>
          <p:cNvPr id="12" name="Zone de texte 11"/>
          <p:cNvSpPr txBox="1"/>
          <p:nvPr/>
        </p:nvSpPr>
        <p:spPr>
          <a:xfrm>
            <a:off x="1940507" y="494877"/>
            <a:ext cx="6774109" cy="1508105"/>
          </a:xfrm>
          <a:prstGeom prst="rect">
            <a:avLst/>
          </a:prstGeom>
          <a:noFill/>
        </p:spPr>
        <p:txBody>
          <a:bodyPr wrap="square" rtlCol="0" anchor="t">
            <a:spAutoFit/>
          </a:bodyPr>
          <a:lstStyle/>
          <a:p>
            <a:pPr algn="ctr"/>
            <a:r>
              <a:rPr lang="en-US" sz="2400" b="1" dirty="0">
                <a:solidFill>
                  <a:srgbClr val="FF9518"/>
                </a:solidFill>
                <a:latin typeface="Tajawal Medium" panose="00000600000000000000" pitchFamily="2" charset="-78"/>
                <a:cs typeface="Tajawal Medium" panose="00000600000000000000" pitchFamily="2" charset="-78"/>
              </a:rPr>
              <a:t>Session 5: Evaluation</a:t>
            </a:r>
            <a:r>
              <a:rPr lang="fr-FR" sz="2400" b="1" dirty="0">
                <a:solidFill>
                  <a:srgbClr val="FF9518"/>
                </a:solidFill>
                <a:latin typeface="Tajawal Medium" panose="00000600000000000000" pitchFamily="2" charset="-78"/>
                <a:cs typeface="Tajawal Medium" panose="00000600000000000000" pitchFamily="2" charset="-78"/>
                <a:sym typeface="+mn-ea"/>
              </a:rPr>
              <a:t> (</a:t>
            </a:r>
            <a:r>
              <a:rPr lang="fr-FR" altLang="en-US" sz="2800" b="1" dirty="0">
                <a:solidFill>
                  <a:srgbClr val="FF9518"/>
                </a:solidFill>
                <a:latin typeface="Tajawal Medium" panose="00000600000000000000" pitchFamily="2" charset="-78"/>
                <a:cs typeface="Tajawal Medium" panose="00000600000000000000" pitchFamily="2" charset="-78"/>
                <a:sym typeface="+mn-ea"/>
              </a:rPr>
              <a:t>Part1</a:t>
            </a:r>
            <a:r>
              <a:rPr lang="fr-FR" altLang="en-US" sz="2400" b="1" dirty="0">
                <a:solidFill>
                  <a:srgbClr val="FF9518"/>
                </a:solidFill>
                <a:latin typeface="Tajawal Medium" panose="00000600000000000000" pitchFamily="2" charset="-78"/>
                <a:cs typeface="Tajawal Medium" panose="00000600000000000000" pitchFamily="2" charset="-78"/>
                <a:sym typeface="+mn-ea"/>
              </a:rPr>
              <a:t>)</a:t>
            </a:r>
            <a:endParaRPr lang="fr-FR" altLang="en-US" sz="32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35467" y="1608670"/>
            <a:ext cx="8406553" cy="577139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3469117222"/>
              </p:ext>
            </p:extLst>
          </p:nvPr>
        </p:nvGraphicFramePr>
        <p:xfrm>
          <a:off x="351244" y="1541415"/>
          <a:ext cx="8127999" cy="5673634"/>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644034">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5029600">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pPr algn="ctr"/>
                      <a:r>
                        <a:rPr lang="en-US" sz="1800" b="1" kern="1200" dirty="0" smtClean="0">
                          <a:solidFill>
                            <a:srgbClr val="C00000"/>
                          </a:solidFill>
                          <a:effectLst/>
                          <a:latin typeface="+mn-lt"/>
                          <a:ea typeface="+mn-ea"/>
                          <a:cs typeface="+mn-cs"/>
                        </a:rPr>
                        <a:t>Effectiveness</a:t>
                      </a:r>
                      <a:endParaRPr lang="fr-FR" sz="1800" kern="1200" dirty="0">
                        <a:solidFill>
                          <a:srgbClr val="C00000"/>
                        </a:solidFill>
                        <a:effectLst/>
                        <a:latin typeface="+mn-lt"/>
                        <a:ea typeface="+mn-ea"/>
                        <a:cs typeface="+mn-cs"/>
                      </a:endParaRPr>
                    </a:p>
                  </a:txBody>
                  <a:tcPr/>
                </a:tc>
                <a:tc>
                  <a:txBody>
                    <a:bodyPr/>
                    <a:lstStyle/>
                    <a:p>
                      <a:pPr marL="0" lvl="0" indent="0" algn="just" defTabSz="914400" rtl="0" eaLnBrk="1" latinLnBrk="0" hangingPunct="1">
                        <a:buFont typeface="Wingdings" panose="05000000000000000000" pitchFamily="2" charset="2"/>
                        <a:buNone/>
                      </a:pPr>
                      <a:r>
                        <a:rPr lang="en-US" sz="1400" b="1" kern="1200" dirty="0" smtClean="0">
                          <a:solidFill>
                            <a:schemeClr val="dk1"/>
                          </a:solidFill>
                          <a:effectLst/>
                          <a:latin typeface="+mn-lt"/>
                          <a:ea typeface="+mn-ea"/>
                          <a:cs typeface="+mn-cs"/>
                        </a:rPr>
                        <a:t> </a:t>
                      </a:r>
                      <a:r>
                        <a:rPr lang="en-US" sz="1400" b="1" kern="1200" dirty="0" smtClean="0">
                          <a:solidFill>
                            <a:srgbClr val="000099"/>
                          </a:solidFill>
                          <a:effectLst/>
                          <a:latin typeface="+mn-lt"/>
                          <a:ea typeface="+mn-ea"/>
                          <a:cs typeface="+mn-cs"/>
                        </a:rPr>
                        <a:t>Effectiveness </a:t>
                      </a:r>
                      <a:r>
                        <a:rPr lang="en-US" sz="1400" b="1" kern="1200" dirty="0" smtClean="0">
                          <a:solidFill>
                            <a:schemeClr val="dk1"/>
                          </a:solidFill>
                          <a:effectLst/>
                          <a:latin typeface="+mn-lt"/>
                          <a:ea typeface="+mn-ea"/>
                          <a:cs typeface="+mn-cs"/>
                        </a:rPr>
                        <a:t> considers “The extent to which the intervention achieved, or is expected to achieve, its objectives, and its results, including any differential results across groups.</a:t>
                      </a:r>
                      <a:endParaRPr lang="fr-FR" sz="1400" b="1" kern="1200" dirty="0" smtClean="0">
                        <a:solidFill>
                          <a:schemeClr val="dk1"/>
                        </a:solidFill>
                        <a:effectLst/>
                        <a:latin typeface="+mn-lt"/>
                        <a:ea typeface="+mn-ea"/>
                        <a:cs typeface="+mn-cs"/>
                      </a:endParaRPr>
                    </a:p>
                    <a:p>
                      <a:pPr marL="0" lvl="0" indent="0" algn="just" defTabSz="914400" rtl="0" eaLnBrk="1" latinLnBrk="0" hangingPunct="1">
                        <a:buFont typeface="Wingdings" panose="05000000000000000000" pitchFamily="2" charset="2"/>
                        <a:buNone/>
                      </a:pPr>
                      <a:r>
                        <a:rPr lang="en-US" sz="1400" b="1" kern="1200" dirty="0" smtClean="0">
                          <a:solidFill>
                            <a:schemeClr val="dk1"/>
                          </a:solidFill>
                          <a:effectLst/>
                          <a:latin typeface="+mn-lt"/>
                          <a:ea typeface="+mn-ea"/>
                          <a:cs typeface="+mn-cs"/>
                        </a:rPr>
                        <a:t> </a:t>
                      </a:r>
                      <a:endParaRPr lang="fr-FR" sz="1400" b="1" kern="1200" dirty="0" smtClean="0">
                        <a:solidFill>
                          <a:schemeClr val="dk1"/>
                        </a:solidFill>
                        <a:effectLst/>
                        <a:latin typeface="+mn-lt"/>
                        <a:ea typeface="+mn-ea"/>
                        <a:cs typeface="+mn-cs"/>
                      </a:endParaRPr>
                    </a:p>
                    <a:p>
                      <a:pPr marL="0" lvl="0" indent="0" algn="just" defTabSz="914400" rtl="0" eaLnBrk="1" latinLnBrk="0" hangingPunct="1">
                        <a:buFont typeface="Wingdings" panose="05000000000000000000" pitchFamily="2" charset="2"/>
                        <a:buNone/>
                      </a:pPr>
                      <a:r>
                        <a:rPr lang="en-US" sz="1400" b="1" kern="1200" dirty="0" smtClean="0">
                          <a:solidFill>
                            <a:schemeClr val="dk1"/>
                          </a:solidFill>
                          <a:effectLst/>
                          <a:latin typeface="+mn-lt"/>
                          <a:ea typeface="+mn-ea"/>
                          <a:cs typeface="+mn-cs"/>
                        </a:rPr>
                        <a:t> Analysis of effectiveness involves taking account of the relative importance of the objectives or results.”</a:t>
                      </a:r>
                      <a:endParaRPr lang="fr-FR" sz="1400" b="1" kern="1200" dirty="0" smtClean="0">
                        <a:solidFill>
                          <a:schemeClr val="dk1"/>
                        </a:solidFill>
                        <a:effectLst/>
                        <a:latin typeface="+mn-lt"/>
                        <a:ea typeface="+mn-ea"/>
                        <a:cs typeface="+mn-cs"/>
                      </a:endParaRPr>
                    </a:p>
                    <a:p>
                      <a:pPr marL="0" lvl="0" indent="0" algn="just" defTabSz="914400" rtl="0" eaLnBrk="1" latinLnBrk="0" hangingPunct="1">
                        <a:buFont typeface="Wingdings" panose="05000000000000000000" pitchFamily="2" charset="2"/>
                        <a:buNone/>
                      </a:pPr>
                      <a:r>
                        <a:rPr lang="en-US" sz="1400" b="1" kern="1200" dirty="0" smtClean="0">
                          <a:solidFill>
                            <a:schemeClr val="dk1"/>
                          </a:solidFill>
                          <a:effectLst/>
                          <a:latin typeface="+mn-lt"/>
                          <a:ea typeface="+mn-ea"/>
                          <a:cs typeface="+mn-cs"/>
                        </a:rPr>
                        <a:t>effectiveness is defined as “The extent to which an activity achieves its purpose, or whether this can be expected to happen on the basis of the outputs.”</a:t>
                      </a:r>
                      <a:endParaRPr lang="fr-FR" sz="1400" b="1" kern="1200" dirty="0">
                        <a:solidFill>
                          <a:schemeClr val="dk1"/>
                        </a:solidFill>
                        <a:effectLst/>
                        <a:latin typeface="+mn-lt"/>
                        <a:ea typeface="+mn-ea"/>
                        <a:cs typeface="+mn-cs"/>
                      </a:endParaRPr>
                    </a:p>
                  </a:txBody>
                  <a:tcPr/>
                </a:tc>
                <a:tc>
                  <a:txBody>
                    <a:bodyPr/>
                    <a:lstStyle/>
                    <a:p>
                      <a:pPr marL="285750" lvl="0" indent="-285750" algn="ctr">
                        <a:buFont typeface="Wingdings" panose="05000000000000000000" pitchFamily="2" charset="2"/>
                        <a:buChar char="ü"/>
                      </a:pPr>
                      <a:r>
                        <a:rPr lang="en-US" sz="1400" b="1" kern="1200" dirty="0" smtClean="0">
                          <a:solidFill>
                            <a:schemeClr val="dk1"/>
                          </a:solidFill>
                          <a:effectLst/>
                          <a:latin typeface="+mn-lt"/>
                          <a:ea typeface="+mn-ea"/>
                          <a:cs typeface="+mn-cs"/>
                        </a:rPr>
                        <a:t>To what extent did the intervention achieve its objectives, including the timely delivery of relief assistance?</a:t>
                      </a:r>
                      <a:endParaRPr lang="fr-FR" sz="1400" b="1" kern="1200" dirty="0" smtClean="0">
                        <a:solidFill>
                          <a:schemeClr val="dk1"/>
                        </a:solidFill>
                        <a:effectLst/>
                        <a:latin typeface="+mn-lt"/>
                        <a:ea typeface="+mn-ea"/>
                        <a:cs typeface="+mn-cs"/>
                      </a:endParaRPr>
                    </a:p>
                    <a:p>
                      <a:pPr marL="285750" lvl="0" indent="-285750" algn="ctr">
                        <a:buFont typeface="Wingdings" panose="05000000000000000000" pitchFamily="2" charset="2"/>
                        <a:buChar char="ü"/>
                      </a:pPr>
                      <a:r>
                        <a:rPr lang="en-US" sz="1400" b="1" kern="1200" dirty="0" smtClean="0">
                          <a:solidFill>
                            <a:schemeClr val="dk1"/>
                          </a:solidFill>
                          <a:effectLst/>
                          <a:latin typeface="+mn-lt"/>
                          <a:ea typeface="+mn-ea"/>
                          <a:cs typeface="+mn-cs"/>
                        </a:rPr>
                        <a:t>Have the outputs and outcomes been achieved in accordance with the stated plans?</a:t>
                      </a:r>
                      <a:endParaRPr lang="fr-FR" sz="1400" b="1" kern="1200" dirty="0" smtClean="0">
                        <a:solidFill>
                          <a:schemeClr val="dk1"/>
                        </a:solidFill>
                        <a:effectLst/>
                        <a:latin typeface="+mn-lt"/>
                        <a:ea typeface="+mn-ea"/>
                        <a:cs typeface="+mn-cs"/>
                      </a:endParaRPr>
                    </a:p>
                    <a:p>
                      <a:pPr marL="285750" lvl="0" indent="-285750" algn="ctr">
                        <a:buFont typeface="Wingdings" panose="05000000000000000000" pitchFamily="2" charset="2"/>
                        <a:buChar char="ü"/>
                      </a:pPr>
                      <a:r>
                        <a:rPr lang="en-US" sz="1400" b="1" kern="1200" dirty="0" smtClean="0">
                          <a:solidFill>
                            <a:schemeClr val="dk1"/>
                          </a:solidFill>
                          <a:effectLst/>
                          <a:latin typeface="+mn-lt"/>
                          <a:ea typeface="+mn-ea"/>
                          <a:cs typeface="+mn-cs"/>
                        </a:rPr>
                        <a:t>Are the target beneficiaries being reached as expected?</a:t>
                      </a:r>
                      <a:endParaRPr lang="fr-FR" sz="1400" b="1" kern="1200" dirty="0" smtClean="0">
                        <a:solidFill>
                          <a:schemeClr val="dk1"/>
                        </a:solidFill>
                        <a:effectLst/>
                        <a:latin typeface="+mn-lt"/>
                        <a:ea typeface="+mn-ea"/>
                        <a:cs typeface="+mn-cs"/>
                      </a:endParaRPr>
                    </a:p>
                    <a:p>
                      <a:pPr marL="285750" lvl="0" indent="-285750" algn="ctr">
                        <a:buFont typeface="Wingdings" panose="05000000000000000000" pitchFamily="2" charset="2"/>
                        <a:buChar char="ü"/>
                      </a:pPr>
                      <a:r>
                        <a:rPr lang="en-US" sz="1400" b="1" kern="1200" dirty="0" smtClean="0">
                          <a:solidFill>
                            <a:schemeClr val="dk1"/>
                          </a:solidFill>
                          <a:effectLst/>
                          <a:latin typeface="+mn-lt"/>
                          <a:ea typeface="+mn-ea"/>
                          <a:cs typeface="+mn-cs"/>
                        </a:rPr>
                        <a:t>Are the target beneficiaries satisfied with the services provided?</a:t>
                      </a:r>
                      <a:endParaRPr lang="fr-FR" sz="1400" b="1" kern="1200" dirty="0" smtClean="0">
                        <a:solidFill>
                          <a:schemeClr val="dk1"/>
                        </a:solidFill>
                        <a:effectLst/>
                        <a:latin typeface="+mn-lt"/>
                        <a:ea typeface="+mn-ea"/>
                        <a:cs typeface="+mn-cs"/>
                      </a:endParaRPr>
                    </a:p>
                    <a:p>
                      <a:pPr marL="285750" lvl="0" indent="-285750" algn="ctr">
                        <a:buFont typeface="Wingdings" panose="05000000000000000000" pitchFamily="2" charset="2"/>
                        <a:buChar char="ü"/>
                      </a:pPr>
                      <a:r>
                        <a:rPr lang="en-US" sz="1400" b="1" kern="1200" dirty="0" smtClean="0">
                          <a:solidFill>
                            <a:schemeClr val="dk1"/>
                          </a:solidFill>
                          <a:effectLst/>
                          <a:latin typeface="+mn-lt"/>
                          <a:ea typeface="+mn-ea"/>
                          <a:cs typeface="+mn-cs"/>
                        </a:rPr>
                        <a:t>What are the major factors influencing the achievement of the intervention’s desired outcomes?</a:t>
                      </a:r>
                      <a:endParaRPr lang="fr-FR" sz="1400" b="1" kern="1200" dirty="0" smtClean="0">
                        <a:solidFill>
                          <a:schemeClr val="dk1"/>
                        </a:solidFill>
                        <a:effectLst/>
                        <a:latin typeface="+mn-lt"/>
                        <a:ea typeface="+mn-ea"/>
                        <a:cs typeface="+mn-cs"/>
                      </a:endParaRPr>
                    </a:p>
                    <a:p>
                      <a:pPr marL="285750" indent="-285750" algn="ctr">
                        <a:buFont typeface="Wingdings" panose="05000000000000000000" pitchFamily="2" charset="2"/>
                        <a:buChar char="ü"/>
                      </a:pPr>
                      <a:r>
                        <a:rPr lang="en-US" sz="1400" b="1" kern="1200" dirty="0" smtClean="0">
                          <a:solidFill>
                            <a:schemeClr val="dk1"/>
                          </a:solidFill>
                          <a:effectLst/>
                          <a:latin typeface="+mn-lt"/>
                          <a:ea typeface="+mn-ea"/>
                          <a:cs typeface="+mn-cs"/>
                        </a:rPr>
                        <a:t>To what extent has the project adapted or is able to adapt to changing external conditions in order to ensure project outcomes?</a:t>
                      </a:r>
                      <a:endParaRPr lang="fr-FR" sz="14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31076918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33</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239812"/>
            <a:ext cx="8340542" cy="580158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388802524"/>
              </p:ext>
            </p:extLst>
          </p:nvPr>
        </p:nvGraphicFramePr>
        <p:xfrm>
          <a:off x="351244" y="1750423"/>
          <a:ext cx="8127999" cy="3657600"/>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359835">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359835">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r>
                        <a:rPr lang="en-US" sz="1800" b="1" kern="1200" dirty="0" smtClean="0">
                          <a:solidFill>
                            <a:schemeClr val="accent4">
                              <a:lumMod val="75000"/>
                            </a:schemeClr>
                          </a:solidFill>
                          <a:effectLst/>
                          <a:latin typeface="+mn-lt"/>
                          <a:ea typeface="+mn-ea"/>
                          <a:cs typeface="+mn-cs"/>
                        </a:rPr>
                        <a:t>             Coverage</a:t>
                      </a:r>
                      <a:endParaRPr lang="fr-FR" sz="1800" b="1" kern="1200" dirty="0">
                        <a:solidFill>
                          <a:schemeClr val="accent4">
                            <a:lumMod val="75000"/>
                          </a:schemeClr>
                        </a:solidFill>
                        <a:effectLst/>
                        <a:latin typeface="+mn-lt"/>
                        <a:ea typeface="+mn-ea"/>
                        <a:cs typeface="+mn-cs"/>
                      </a:endParaRPr>
                    </a:p>
                  </a:txBody>
                  <a:tcPr/>
                </a:tc>
                <a:tc>
                  <a:txBody>
                    <a:bodyPr/>
                    <a:lstStyle/>
                    <a:p>
                      <a:pPr marL="0" lvl="0" indent="0" algn="just" defTabSz="914400" rtl="0" eaLnBrk="1" latinLnBrk="0" hangingPunct="1">
                        <a:buFont typeface="Wingdings" panose="05000000000000000000" pitchFamily="2" charset="2"/>
                        <a:buNone/>
                      </a:pPr>
                      <a:endParaRPr lang="en-US" sz="1400" b="1" kern="1200" dirty="0" smtClean="0">
                        <a:solidFill>
                          <a:srgbClr val="000099"/>
                        </a:solidFill>
                        <a:effectLst/>
                        <a:latin typeface="+mn-lt"/>
                        <a:ea typeface="+mn-ea"/>
                        <a:cs typeface="+mn-cs"/>
                      </a:endParaRPr>
                    </a:p>
                    <a:p>
                      <a:pPr marL="0" lvl="0" indent="0" algn="just" defTabSz="914400" rtl="0" eaLnBrk="1" latinLnBrk="0" hangingPunct="1">
                        <a:buFont typeface="Wingdings" panose="05000000000000000000" pitchFamily="2" charset="2"/>
                        <a:buNone/>
                      </a:pPr>
                      <a:endParaRPr lang="en-US" sz="1400" b="1" kern="1200" dirty="0" smtClean="0">
                        <a:solidFill>
                          <a:srgbClr val="000099"/>
                        </a:solidFill>
                        <a:effectLst/>
                        <a:latin typeface="+mn-lt"/>
                        <a:ea typeface="+mn-ea"/>
                        <a:cs typeface="+mn-cs"/>
                      </a:endParaRPr>
                    </a:p>
                    <a:p>
                      <a:pPr marL="0" lvl="0" indent="0" algn="just" defTabSz="914400" rtl="0" eaLnBrk="1" latinLnBrk="0" hangingPunct="1">
                        <a:buFont typeface="Wingdings" panose="05000000000000000000" pitchFamily="2" charset="2"/>
                        <a:buNone/>
                      </a:pPr>
                      <a:endParaRPr lang="en-US" sz="1400" b="1" kern="1200" dirty="0" smtClean="0">
                        <a:solidFill>
                          <a:srgbClr val="000099"/>
                        </a:solidFill>
                        <a:effectLst/>
                        <a:latin typeface="+mn-lt"/>
                        <a:ea typeface="+mn-ea"/>
                        <a:cs typeface="+mn-cs"/>
                      </a:endParaRPr>
                    </a:p>
                    <a:p>
                      <a:pPr marL="0" lvl="0" indent="0" algn="just" defTabSz="914400" rtl="0" eaLnBrk="1" latinLnBrk="0" hangingPunct="1">
                        <a:buFont typeface="Wingdings" panose="05000000000000000000" pitchFamily="2" charset="2"/>
                        <a:buNone/>
                      </a:pPr>
                      <a:endParaRPr lang="en-US" sz="1400" b="1" kern="1200" dirty="0" smtClean="0">
                        <a:solidFill>
                          <a:srgbClr val="000099"/>
                        </a:solidFill>
                        <a:effectLst/>
                        <a:latin typeface="+mn-lt"/>
                        <a:ea typeface="+mn-ea"/>
                        <a:cs typeface="+mn-cs"/>
                      </a:endParaRPr>
                    </a:p>
                    <a:p>
                      <a:pPr marL="0" lvl="0" indent="0" algn="just" defTabSz="914400" rtl="0" eaLnBrk="1" latinLnBrk="0" hangingPunct="1">
                        <a:buFont typeface="Wingdings" panose="05000000000000000000" pitchFamily="2" charset="2"/>
                        <a:buNone/>
                      </a:pPr>
                      <a:r>
                        <a:rPr lang="en-US" sz="1400" b="1" kern="1200" dirty="0" smtClean="0">
                          <a:solidFill>
                            <a:srgbClr val="000099"/>
                          </a:solidFill>
                          <a:effectLst/>
                          <a:latin typeface="+mn-lt"/>
                          <a:ea typeface="+mn-ea"/>
                          <a:cs typeface="+mn-cs"/>
                        </a:rPr>
                        <a:t>Coverage</a:t>
                      </a:r>
                      <a:r>
                        <a:rPr lang="en-US" sz="1400" b="1" kern="1200" dirty="0" smtClean="0">
                          <a:solidFill>
                            <a:schemeClr val="dk1"/>
                          </a:solidFill>
                          <a:effectLst/>
                          <a:latin typeface="+mn-lt"/>
                          <a:ea typeface="+mn-ea"/>
                          <a:cs typeface="+mn-cs"/>
                        </a:rPr>
                        <a:t> is defined as “The extent to which major population groups facing life-threatening suffering were reached by humanitarian action”.</a:t>
                      </a:r>
                      <a:endParaRPr lang="fr-FR" sz="1400" b="1" kern="1200" dirty="0" smtClean="0">
                        <a:solidFill>
                          <a:schemeClr val="dk1"/>
                        </a:solidFill>
                        <a:effectLst/>
                        <a:latin typeface="+mn-lt"/>
                        <a:ea typeface="+mn-ea"/>
                        <a:cs typeface="+mn-cs"/>
                      </a:endParaRPr>
                    </a:p>
                    <a:p>
                      <a:pPr marL="0" lvl="0" indent="0" algn="just" defTabSz="914400" rtl="0" eaLnBrk="1" latinLnBrk="0" hangingPunct="1">
                        <a:buFont typeface="Wingdings" panose="05000000000000000000" pitchFamily="2" charset="2"/>
                        <a:buNone/>
                      </a:pPr>
                      <a:r>
                        <a:rPr lang="en-US" sz="1400" b="1" kern="1200" dirty="0" smtClean="0">
                          <a:solidFill>
                            <a:schemeClr val="dk1"/>
                          </a:solidFill>
                          <a:effectLst/>
                          <a:latin typeface="+mn-lt"/>
                          <a:ea typeface="+mn-ea"/>
                          <a:cs typeface="+mn-cs"/>
                        </a:rPr>
                        <a:t> Coverage can often be included in the analysis of effectiveness.</a:t>
                      </a:r>
                      <a:endParaRPr lang="fr-FR" sz="1400" b="1" kern="1200" dirty="0">
                        <a:solidFill>
                          <a:schemeClr val="dk1"/>
                        </a:solidFill>
                        <a:effectLst/>
                        <a:latin typeface="+mn-lt"/>
                        <a:ea typeface="+mn-ea"/>
                        <a:cs typeface="+mn-cs"/>
                      </a:endParaRPr>
                    </a:p>
                  </a:txBody>
                  <a:tcPr/>
                </a:tc>
                <a:tc>
                  <a:txBody>
                    <a:bodyPr/>
                    <a:lstStyle/>
                    <a:p>
                      <a:pPr marL="285750" lvl="0" indent="-285750" algn="ctr">
                        <a:buFont typeface="Wingdings" panose="05000000000000000000" pitchFamily="2" charset="2"/>
                        <a:buChar char="ü"/>
                      </a:pPr>
                      <a:r>
                        <a:rPr lang="en-US" sz="1600" b="1" kern="1200" dirty="0" smtClean="0">
                          <a:solidFill>
                            <a:schemeClr val="dk1"/>
                          </a:solidFill>
                          <a:effectLst/>
                          <a:latin typeface="+mn-lt"/>
                          <a:ea typeface="+mn-ea"/>
                          <a:cs typeface="+mn-cs"/>
                        </a:rPr>
                        <a:t>Who were the major groups in need of humanitarian assistance? Of these groups, who were provided with humanitarian assistance?</a:t>
                      </a:r>
                    </a:p>
                    <a:p>
                      <a:pPr marL="0" lvl="0" indent="0" algn="ctr">
                        <a:buFont typeface="Wingdings" panose="05000000000000000000" pitchFamily="2" charset="2"/>
                        <a:buNone/>
                      </a:pPr>
                      <a:endParaRPr lang="fr-FR" sz="1600" b="1" kern="1200" dirty="0" smtClean="0">
                        <a:solidFill>
                          <a:schemeClr val="dk1"/>
                        </a:solidFill>
                        <a:effectLst/>
                        <a:latin typeface="+mn-lt"/>
                        <a:ea typeface="+mn-ea"/>
                        <a:cs typeface="+mn-cs"/>
                      </a:endParaRPr>
                    </a:p>
                    <a:p>
                      <a:pPr marL="285750" indent="-285750" algn="ctr">
                        <a:buFont typeface="Wingdings" panose="05000000000000000000" pitchFamily="2" charset="2"/>
                        <a:buChar char="ü"/>
                      </a:pPr>
                      <a:r>
                        <a:rPr lang="en-US" sz="1600" b="1" kern="1200" dirty="0" smtClean="0">
                          <a:solidFill>
                            <a:schemeClr val="dk1"/>
                          </a:solidFill>
                          <a:effectLst/>
                          <a:latin typeface="+mn-lt"/>
                          <a:ea typeface="+mn-ea"/>
                          <a:cs typeface="+mn-cs"/>
                        </a:rPr>
                        <a:t>Is the assistance and protection proportionate to their needs and devoid of extraneous political agendas?</a:t>
                      </a:r>
                      <a:endParaRPr lang="fr-FR" sz="16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79068855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144233" y="-157234"/>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34</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299079"/>
            <a:ext cx="8340542" cy="607858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1912851946"/>
              </p:ext>
            </p:extLst>
          </p:nvPr>
        </p:nvGraphicFramePr>
        <p:xfrm>
          <a:off x="351244" y="1750423"/>
          <a:ext cx="8127999" cy="4084320"/>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359835">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359835">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pPr algn="ctr"/>
                      <a:r>
                        <a:rPr lang="en-US" sz="1800" b="1" kern="1200" dirty="0" smtClean="0">
                          <a:solidFill>
                            <a:schemeClr val="accent6">
                              <a:lumMod val="75000"/>
                            </a:schemeClr>
                          </a:solidFill>
                          <a:effectLst/>
                          <a:latin typeface="+mn-lt"/>
                          <a:ea typeface="+mn-ea"/>
                          <a:cs typeface="+mn-cs"/>
                        </a:rPr>
                        <a:t>Coordination</a:t>
                      </a:r>
                    </a:p>
                  </a:txBody>
                  <a:tcPr/>
                </a:tc>
                <a:tc>
                  <a:txBody>
                    <a:bodyPr/>
                    <a:lstStyle/>
                    <a:p>
                      <a:pPr algn="just"/>
                      <a:r>
                        <a:rPr lang="en-US" sz="1800" b="1" kern="1200" dirty="0" smtClean="0">
                          <a:solidFill>
                            <a:schemeClr val="accent6">
                              <a:lumMod val="75000"/>
                            </a:schemeClr>
                          </a:solidFill>
                          <a:effectLst/>
                          <a:latin typeface="+mn-lt"/>
                          <a:ea typeface="+mn-ea"/>
                          <a:cs typeface="+mn-cs"/>
                        </a:rPr>
                        <a:t>Coordination</a:t>
                      </a:r>
                      <a:r>
                        <a:rPr lang="en-US" sz="1800" b="1" kern="1200" dirty="0" smtClean="0">
                          <a:solidFill>
                            <a:schemeClr val="dk1"/>
                          </a:solidFill>
                          <a:effectLst/>
                          <a:latin typeface="+mn-lt"/>
                          <a:ea typeface="+mn-ea"/>
                          <a:cs typeface="+mn-cs"/>
                        </a:rPr>
                        <a:t> is “The extent to which the interventions of different actors are harmonized with each other, promote synergy, avoid prevent gaps, duplication and resource conflicts”.</a:t>
                      </a:r>
                      <a:endParaRPr lang="fr-FR" sz="1800" b="1" kern="1200" dirty="0" smtClean="0">
                        <a:solidFill>
                          <a:schemeClr val="dk1"/>
                        </a:solidFill>
                        <a:effectLst/>
                        <a:latin typeface="+mn-lt"/>
                        <a:ea typeface="+mn-ea"/>
                        <a:cs typeface="+mn-cs"/>
                      </a:endParaRPr>
                    </a:p>
                    <a:p>
                      <a:pPr algn="just"/>
                      <a:r>
                        <a:rPr lang="en-US" sz="1800" b="1" kern="1200" dirty="0" smtClean="0">
                          <a:solidFill>
                            <a:schemeClr val="dk1"/>
                          </a:solidFill>
                          <a:effectLst/>
                          <a:latin typeface="+mn-lt"/>
                          <a:ea typeface="+mn-ea"/>
                          <a:cs typeface="+mn-cs"/>
                        </a:rPr>
                        <a:t> </a:t>
                      </a:r>
                      <a:endParaRPr lang="fr-FR" sz="1800" b="1" kern="1200" dirty="0" smtClean="0">
                        <a:solidFill>
                          <a:schemeClr val="dk1"/>
                        </a:solidFill>
                        <a:effectLst/>
                        <a:latin typeface="+mn-lt"/>
                        <a:ea typeface="+mn-ea"/>
                        <a:cs typeface="+mn-cs"/>
                      </a:endParaRPr>
                    </a:p>
                    <a:p>
                      <a:pPr algn="just"/>
                      <a:r>
                        <a:rPr lang="en-US" sz="1800" b="1" kern="1200" dirty="0" smtClean="0">
                          <a:solidFill>
                            <a:schemeClr val="dk1"/>
                          </a:solidFill>
                          <a:effectLst/>
                          <a:latin typeface="+mn-lt"/>
                          <a:ea typeface="+mn-ea"/>
                          <a:cs typeface="+mn-cs"/>
                        </a:rPr>
                        <a:t>Coordination can often be included in the analysis of effectiveness.</a:t>
                      </a:r>
                      <a:endParaRPr lang="fr-FR" b="1" dirty="0"/>
                    </a:p>
                  </a:txBody>
                  <a:tcPr/>
                </a:tc>
                <a:tc>
                  <a:txBody>
                    <a:bodyPr/>
                    <a:lstStyle/>
                    <a:p>
                      <a:pPr marL="342900" lvl="0" indent="-342900" algn="ctr">
                        <a:buFont typeface="Wingdings" panose="05000000000000000000" pitchFamily="2" charset="2"/>
                        <a:buChar char="ü"/>
                      </a:pPr>
                      <a:r>
                        <a:rPr lang="en-US" sz="2000" b="1" kern="1200" dirty="0" smtClean="0">
                          <a:solidFill>
                            <a:schemeClr val="dk1"/>
                          </a:solidFill>
                          <a:effectLst/>
                          <a:latin typeface="+mn-lt"/>
                          <a:ea typeface="+mn-ea"/>
                          <a:cs typeface="+mn-cs"/>
                        </a:rPr>
                        <a:t>Are the different actors involved in an emergency response coordination?</a:t>
                      </a:r>
                      <a:endParaRPr lang="fr-FR" sz="2000" b="1" kern="1200" dirty="0" smtClean="0">
                        <a:solidFill>
                          <a:schemeClr val="dk1"/>
                        </a:solidFill>
                        <a:effectLst/>
                        <a:latin typeface="+mn-lt"/>
                        <a:ea typeface="+mn-ea"/>
                        <a:cs typeface="+mn-cs"/>
                      </a:endParaRPr>
                    </a:p>
                    <a:p>
                      <a:pPr marL="342900" indent="-342900" algn="ctr">
                        <a:buFont typeface="Wingdings" panose="05000000000000000000" pitchFamily="2" charset="2"/>
                        <a:buChar char="ü"/>
                      </a:pPr>
                      <a:r>
                        <a:rPr lang="en-US" sz="2000" b="1" kern="1200" dirty="0" smtClean="0">
                          <a:solidFill>
                            <a:schemeClr val="dk1"/>
                          </a:solidFill>
                          <a:effectLst/>
                          <a:latin typeface="+mn-lt"/>
                          <a:ea typeface="+mn-ea"/>
                          <a:cs typeface="+mn-cs"/>
                        </a:rPr>
                        <a:t>Are the point of views from other actors of the overall system taken into account in the intervention strategy?</a:t>
                      </a:r>
                      <a:endParaRPr lang="fr-FR" sz="20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14863689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35</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86267" y="1244601"/>
            <a:ext cx="8355753" cy="6359264"/>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algn="ctr"/>
            <a:r>
              <a:rPr lang="en-US" b="1" dirty="0" smtClean="0">
                <a:solidFill>
                  <a:srgbClr val="C00000"/>
                </a:solidFill>
                <a:latin typeface="Times New Roman" panose="02020603050405020304" pitchFamily="18" charset="0"/>
                <a:cs typeface="Times New Roman" panose="02020603050405020304" pitchFamily="18" charset="0"/>
              </a:rPr>
              <a:t>OECD/DAC </a:t>
            </a:r>
            <a:r>
              <a:rPr lang="en-US" b="1" dirty="0">
                <a:solidFill>
                  <a:srgbClr val="C00000"/>
                </a:solidFill>
                <a:latin typeface="Times New Roman" panose="02020603050405020304" pitchFamily="18" charset="0"/>
                <a:cs typeface="Times New Roman" panose="02020603050405020304" pitchFamily="18" charset="0"/>
              </a:rPr>
              <a:t>and ALNAP evaluation </a:t>
            </a:r>
            <a:r>
              <a:rPr lang="en-US" b="1" dirty="0" smtClean="0">
                <a:solidFill>
                  <a:srgbClr val="C00000"/>
                </a:solidFill>
                <a:latin typeface="Times New Roman" panose="02020603050405020304" pitchFamily="18" charset="0"/>
                <a:cs typeface="Times New Roman" panose="02020603050405020304" pitchFamily="18" charset="0"/>
              </a:rPr>
              <a:t>Criteria</a:t>
            </a:r>
            <a:endParaRPr lang="fr-FR" sz="2400" b="1" dirty="0">
              <a:solidFill>
                <a:srgbClr val="00B0F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3972744108"/>
              </p:ext>
            </p:extLst>
          </p:nvPr>
        </p:nvGraphicFramePr>
        <p:xfrm>
          <a:off x="618310" y="1482270"/>
          <a:ext cx="7541622" cy="5597335"/>
        </p:xfrm>
        <a:graphic>
          <a:graphicData uri="http://schemas.openxmlformats.org/drawingml/2006/table">
            <a:tbl>
              <a:tblPr firstRow="1" bandRow="1">
                <a:tableStyleId>{F5AB1C69-6EDB-4FF4-983F-18BD219EF322}</a:tableStyleId>
              </a:tblPr>
              <a:tblGrid>
                <a:gridCol w="2513874">
                  <a:extLst>
                    <a:ext uri="{9D8B030D-6E8A-4147-A177-3AD203B41FA5}">
                      <a16:colId xmlns:a16="http://schemas.microsoft.com/office/drawing/2014/main" val="1481612503"/>
                    </a:ext>
                  </a:extLst>
                </a:gridCol>
                <a:gridCol w="2513874">
                  <a:extLst>
                    <a:ext uri="{9D8B030D-6E8A-4147-A177-3AD203B41FA5}">
                      <a16:colId xmlns:a16="http://schemas.microsoft.com/office/drawing/2014/main" val="3713516075"/>
                    </a:ext>
                  </a:extLst>
                </a:gridCol>
                <a:gridCol w="2513874">
                  <a:extLst>
                    <a:ext uri="{9D8B030D-6E8A-4147-A177-3AD203B41FA5}">
                      <a16:colId xmlns:a16="http://schemas.microsoft.com/office/drawing/2014/main" val="1443078651"/>
                    </a:ext>
                  </a:extLst>
                </a:gridCol>
              </a:tblGrid>
              <a:tr h="609065">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4369014">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pPr algn="ctr"/>
                      <a:r>
                        <a:rPr lang="en-US" sz="1800" b="1" dirty="0" smtClean="0">
                          <a:solidFill>
                            <a:srgbClr val="FF66CC"/>
                          </a:solidFill>
                          <a:effectLst/>
                          <a:latin typeface="Tahoma" panose="020B0604030504040204" pitchFamily="34" charset="0"/>
                          <a:ea typeface="Trebuchet MS" panose="020B0603020202020204" pitchFamily="34" charset="0"/>
                          <a:cs typeface="Trebuchet MS" panose="020B0603020202020204" pitchFamily="34" charset="0"/>
                        </a:rPr>
                        <a:t>Efficiency</a:t>
                      </a:r>
                      <a:endParaRPr lang="en-US" sz="1800" b="1" kern="1200" dirty="0" smtClean="0">
                        <a:solidFill>
                          <a:srgbClr val="FF66CC"/>
                        </a:solidFill>
                        <a:effectLst/>
                        <a:latin typeface="+mn-lt"/>
                        <a:ea typeface="+mn-ea"/>
                        <a:cs typeface="+mn-cs"/>
                      </a:endParaRPr>
                    </a:p>
                  </a:txBody>
                  <a:tcPr/>
                </a:tc>
                <a:tc>
                  <a:txBody>
                    <a:bodyPr/>
                    <a:lstStyle/>
                    <a:p>
                      <a:pPr marL="86360" marR="71755" algn="just">
                        <a:lnSpc>
                          <a:spcPct val="102000"/>
                        </a:lnSpc>
                        <a:spcBef>
                          <a:spcPts val="75"/>
                        </a:spcBef>
                        <a:spcAft>
                          <a:spcPts val="0"/>
                        </a:spcAft>
                      </a:pPr>
                      <a:endParaRPr lang="en-US" sz="1000" b="1" dirty="0" smtClean="0">
                        <a:effectLst/>
                        <a:latin typeface="Tahoma" panose="020B0604030504040204" pitchFamily="34" charset="0"/>
                        <a:ea typeface="Trebuchet MS" panose="020B0603020202020204" pitchFamily="34" charset="0"/>
                        <a:cs typeface="Trebuchet MS" panose="020B0603020202020204" pitchFamily="34" charset="0"/>
                      </a:endParaRPr>
                    </a:p>
                    <a:p>
                      <a:pPr marL="86360" marR="71755" algn="just">
                        <a:lnSpc>
                          <a:spcPct val="102000"/>
                        </a:lnSpc>
                        <a:spcBef>
                          <a:spcPts val="75"/>
                        </a:spcBef>
                        <a:spcAft>
                          <a:spcPts val="0"/>
                        </a:spcAft>
                      </a:pPr>
                      <a:endParaRPr lang="en-US" sz="1000" b="1" dirty="0" smtClean="0">
                        <a:effectLst/>
                        <a:latin typeface="Tahoma" panose="020B0604030504040204" pitchFamily="34" charset="0"/>
                        <a:ea typeface="Trebuchet MS" panose="020B0603020202020204" pitchFamily="34" charset="0"/>
                        <a:cs typeface="Trebuchet MS" panose="020B0603020202020204" pitchFamily="34" charset="0"/>
                      </a:endParaRPr>
                    </a:p>
                    <a:p>
                      <a:pPr marL="86360" marR="71755" algn="just">
                        <a:lnSpc>
                          <a:spcPct val="102000"/>
                        </a:lnSpc>
                        <a:spcBef>
                          <a:spcPts val="75"/>
                        </a:spcBef>
                        <a:spcAft>
                          <a:spcPts val="0"/>
                        </a:spcAft>
                      </a:pPr>
                      <a:endParaRPr lang="en-US" sz="1000" b="1" dirty="0" smtClean="0">
                        <a:effectLst/>
                        <a:latin typeface="Tahoma" panose="020B0604030504040204" pitchFamily="34" charset="0"/>
                        <a:ea typeface="Trebuchet MS" panose="020B0603020202020204" pitchFamily="34" charset="0"/>
                        <a:cs typeface="Trebuchet MS" panose="020B0603020202020204" pitchFamily="34" charset="0"/>
                      </a:endParaRPr>
                    </a:p>
                    <a:p>
                      <a:pPr marL="86360" marR="71755" algn="just">
                        <a:lnSpc>
                          <a:spcPct val="102000"/>
                        </a:lnSpc>
                        <a:spcBef>
                          <a:spcPts val="75"/>
                        </a:spcBef>
                        <a:spcAft>
                          <a:spcPts val="0"/>
                        </a:spcAft>
                      </a:pPr>
                      <a:r>
                        <a:rPr lang="en-US" sz="1800" b="1" kern="1200" dirty="0" smtClean="0">
                          <a:solidFill>
                            <a:srgbClr val="FF66CC"/>
                          </a:solidFill>
                          <a:effectLst/>
                          <a:latin typeface="Tahoma" panose="020B0604030504040204" pitchFamily="34" charset="0"/>
                          <a:ea typeface="Trebuchet MS" panose="020B0603020202020204" pitchFamily="34" charset="0"/>
                          <a:cs typeface="Trebuchet MS" panose="020B0603020202020204" pitchFamily="34" charset="0"/>
                        </a:rPr>
                        <a:t>Efficiency </a:t>
                      </a:r>
                      <a:r>
                        <a:rPr lang="en-US" sz="10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Is</a:t>
                      </a:r>
                      <a:r>
                        <a:rPr lang="en-US" sz="1800" b="1" kern="1200" dirty="0" smtClean="0">
                          <a:solidFill>
                            <a:srgbClr val="FF66CC"/>
                          </a:solidFill>
                          <a:effectLst/>
                          <a:latin typeface="Tahoma" panose="020B0604030504040204" pitchFamily="34" charset="0"/>
                          <a:ea typeface="Trebuchet MS" panose="020B0603020202020204" pitchFamily="34" charset="0"/>
                          <a:cs typeface="Trebuchet MS" panose="020B0603020202020204" pitchFamily="34" charset="0"/>
                        </a:rPr>
                        <a:t> </a:t>
                      </a:r>
                      <a:r>
                        <a:rPr lang="en-US" sz="1000" b="1" dirty="0" err="1" smtClean="0">
                          <a:solidFill>
                            <a:srgbClr val="6950A1"/>
                          </a:solidFill>
                          <a:effectLst/>
                          <a:latin typeface="Trebuchet MS" panose="020B0603020202020204" pitchFamily="34" charset="0"/>
                          <a:ea typeface="Trebuchet MS" panose="020B0603020202020204" pitchFamily="34" charset="0"/>
                          <a:cs typeface="Trebuchet MS" panose="020B0603020202020204" pitchFamily="34" charset="0"/>
                        </a:rPr>
                        <a:t>c</a:t>
                      </a:r>
                      <a:r>
                        <a:rPr lang="en-US" sz="1000" b="1" dirty="0" err="1" smtClean="0">
                          <a:effectLst/>
                          <a:latin typeface="Trebuchet MS" panose="020B0603020202020204" pitchFamily="34" charset="0"/>
                          <a:ea typeface="Trebuchet MS" panose="020B0603020202020204" pitchFamily="34" charset="0"/>
                          <a:cs typeface="Trebuchet MS" panose="020B0603020202020204" pitchFamily="34" charset="0"/>
                        </a:rPr>
                        <a:t>onsidereded</a:t>
                      </a:r>
                      <a:r>
                        <a:rPr lang="en-US" sz="1000" b="1" dirty="0" smtClean="0">
                          <a:effectLst/>
                          <a:latin typeface="Trebuchet MS" panose="020B0603020202020204" pitchFamily="34" charset="0"/>
                          <a:ea typeface="Trebuchet MS" panose="020B0603020202020204" pitchFamily="34" charset="0"/>
                          <a:cs typeface="Trebuchet MS" panose="020B0603020202020204" pitchFamily="34" charset="0"/>
                        </a:rPr>
                        <a:t> as an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extent to which the intervention delivers,</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or is likely to deliver, results in an economic and</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timely</a:t>
                      </a:r>
                      <a:r>
                        <a:rPr lang="en-US" sz="1000" b="1"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way.</a:t>
                      </a:r>
                      <a:endParaRPr lang="fr-FR" sz="1100" b="1" dirty="0">
                        <a:effectLst/>
                        <a:latin typeface="Trebuchet MS" panose="020B0603020202020204" pitchFamily="34" charset="0"/>
                        <a:ea typeface="Trebuchet MS" panose="020B0603020202020204" pitchFamily="34" charset="0"/>
                        <a:cs typeface="Trebuchet MS" panose="020B0603020202020204" pitchFamily="34" charset="0"/>
                      </a:endParaRPr>
                    </a:p>
                    <a:p>
                      <a:pPr>
                        <a:spcBef>
                          <a:spcPts val="55"/>
                        </a:spcBef>
                        <a:spcAft>
                          <a:spcPts val="0"/>
                        </a:spcAft>
                      </a:pP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b="1" dirty="0">
                        <a:effectLst/>
                        <a:latin typeface="Trebuchet MS" panose="020B0603020202020204" pitchFamily="34" charset="0"/>
                        <a:ea typeface="Trebuchet MS" panose="020B0603020202020204" pitchFamily="34" charset="0"/>
                        <a:cs typeface="Trebuchet MS" panose="020B0603020202020204" pitchFamily="34" charset="0"/>
                      </a:endParaRPr>
                    </a:p>
                    <a:p>
                      <a:pPr marL="86360" marR="71755" algn="just">
                        <a:lnSpc>
                          <a:spcPct val="102000"/>
                        </a:lnSpc>
                        <a:spcAft>
                          <a:spcPts val="0"/>
                        </a:spcAft>
                      </a:pPr>
                      <a:r>
                        <a:rPr lang="en-US" sz="1000" b="1" i="1"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 “Economic” is the conversion of inputs</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(funds, expertise, natural resources, time, etc.)</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into outputs, outcomes and impacts, in the</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most cost-effective way possible, as compared</a:t>
                      </a:r>
                      <a:r>
                        <a:rPr lang="en-US" sz="1000" b="1" spc="-2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to feasible alternatives in the context. “Timely”</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delivery is within the intended time frame, or a</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time frame reasonably adjusted to the demands</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of the evolving context. This may include</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assessing operational efficiency (how well the</a:t>
                      </a:r>
                      <a:r>
                        <a:rPr lang="en-US" sz="10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intervention</a:t>
                      </a:r>
                      <a:r>
                        <a:rPr lang="en-US" sz="1000" b="1" spc="-5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was</a:t>
                      </a:r>
                      <a:r>
                        <a:rPr lang="en-US" sz="1000" b="1" spc="-5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managed</a:t>
                      </a:r>
                      <a:r>
                        <a:rPr lang="en-US" sz="1000" dirty="0" smtClean="0">
                          <a:effectLst/>
                          <a:latin typeface="Trebuchet MS" panose="020B0603020202020204" pitchFamily="34" charset="0"/>
                          <a:ea typeface="Trebuchet MS" panose="020B0603020202020204" pitchFamily="34" charset="0"/>
                          <a:cs typeface="Trebuchet MS" panose="020B0603020202020204" pitchFamily="34" charset="0"/>
                        </a:rPr>
                        <a:t>).”</a:t>
                      </a:r>
                    </a:p>
                    <a:p>
                      <a:pPr marL="86360">
                        <a:spcBef>
                          <a:spcPts val="500"/>
                        </a:spcBef>
                        <a:spcAft>
                          <a:spcPts val="0"/>
                        </a:spcAft>
                      </a:pPr>
                      <a:r>
                        <a:rPr lang="en-US" sz="10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ALNAP also includes the criterion of efficiency</a:t>
                      </a:r>
                      <a:endParaRPr lang="fr-FR" sz="10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86360">
                        <a:spcBef>
                          <a:spcPts val="40"/>
                        </a:spcBef>
                        <a:spcAft>
                          <a:spcPts val="0"/>
                        </a:spcAft>
                      </a:pPr>
                      <a:r>
                        <a:rPr lang="en-US" sz="10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and considers it to look at “[t]he outputs</a:t>
                      </a:r>
                      <a:endParaRPr lang="fr-FR" sz="10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86360" marR="69850">
                        <a:lnSpc>
                          <a:spcPct val="102000"/>
                        </a:lnSpc>
                        <a:spcBef>
                          <a:spcPts val="40"/>
                        </a:spcBef>
                        <a:spcAft>
                          <a:spcPts val="0"/>
                        </a:spcAft>
                      </a:pPr>
                      <a:r>
                        <a:rPr lang="en-US" sz="10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 qualitative and quantitative – achieved as a result of inputs”.</a:t>
                      </a:r>
                      <a:endParaRPr lang="fr-FR" sz="10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86360" marR="71755" algn="just">
                        <a:lnSpc>
                          <a:spcPct val="102000"/>
                        </a:lnSpc>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defTabSz="914400" rtl="0" eaLnBrk="1" latinLnBrk="0" hangingPunct="1">
                        <a:buFont typeface="Wingdings" panose="05000000000000000000" pitchFamily="2" charset="2"/>
                        <a:buChar char="ü"/>
                      </a:pPr>
                      <a:r>
                        <a:rPr lang="en-US" sz="1400" b="1" kern="1200" dirty="0" smtClean="0">
                          <a:solidFill>
                            <a:schemeClr val="dk1"/>
                          </a:solidFill>
                          <a:effectLst/>
                          <a:latin typeface="+mn-lt"/>
                          <a:ea typeface="+mn-ea"/>
                          <a:cs typeface="+mn-cs"/>
                        </a:rPr>
                        <a:t>Were the project activities undertaken and were the outputs delivered on time?</a:t>
                      </a:r>
                      <a:endParaRPr lang="fr-FR" sz="1400" b="1" kern="1200" dirty="0" smtClean="0">
                        <a:solidFill>
                          <a:schemeClr val="dk1"/>
                        </a:solidFill>
                        <a:effectLst/>
                        <a:latin typeface="+mn-lt"/>
                        <a:ea typeface="+mn-ea"/>
                        <a:cs typeface="+mn-cs"/>
                      </a:endParaRPr>
                    </a:p>
                    <a:p>
                      <a:pPr marL="342900" lvl="0" indent="-342900" algn="ctr" defTabSz="914400" rtl="0" eaLnBrk="1" latinLnBrk="0" hangingPunct="1">
                        <a:buFont typeface="Wingdings" panose="05000000000000000000" pitchFamily="2" charset="2"/>
                        <a:buChar char="ü"/>
                      </a:pPr>
                      <a:r>
                        <a:rPr lang="en-US" sz="1400" b="1" kern="1200" dirty="0" smtClean="0">
                          <a:solidFill>
                            <a:schemeClr val="dk1"/>
                          </a:solidFill>
                          <a:effectLst/>
                          <a:latin typeface="+mn-lt"/>
                          <a:ea typeface="+mn-ea"/>
                          <a:cs typeface="+mn-cs"/>
                        </a:rPr>
                        <a:t>Was the project implemented in the most efficient way compared to alternative means of implementation?</a:t>
                      </a:r>
                      <a:endParaRPr lang="fr-FR" sz="1400" b="1" kern="1200" dirty="0" smtClean="0">
                        <a:solidFill>
                          <a:schemeClr val="dk1"/>
                        </a:solidFill>
                        <a:effectLst/>
                        <a:latin typeface="+mn-lt"/>
                        <a:ea typeface="+mn-ea"/>
                        <a:cs typeface="+mn-cs"/>
                      </a:endParaRPr>
                    </a:p>
                    <a:p>
                      <a:pPr marL="342900" lvl="0" indent="-342900" algn="ctr" defTabSz="914400" rtl="0" eaLnBrk="1" latinLnBrk="0" hangingPunct="1">
                        <a:buFont typeface="Wingdings" panose="05000000000000000000" pitchFamily="2" charset="2"/>
                        <a:buChar char="ü"/>
                      </a:pPr>
                      <a:r>
                        <a:rPr lang="en-US" sz="1400" b="1" kern="1200" dirty="0" smtClean="0">
                          <a:solidFill>
                            <a:schemeClr val="dk1"/>
                          </a:solidFill>
                          <a:effectLst/>
                          <a:latin typeface="+mn-lt"/>
                          <a:ea typeface="+mn-ea"/>
                          <a:cs typeface="+mn-cs"/>
                        </a:rPr>
                        <a:t>How well are the resources (funds, expertise and time) being converted into results?</a:t>
                      </a:r>
                      <a:endParaRPr lang="fr-FR" sz="1400" b="1" kern="1200" dirty="0" smtClean="0">
                        <a:solidFill>
                          <a:schemeClr val="dk1"/>
                        </a:solidFill>
                        <a:effectLst/>
                        <a:latin typeface="+mn-lt"/>
                        <a:ea typeface="+mn-ea"/>
                        <a:cs typeface="+mn-cs"/>
                      </a:endParaRPr>
                    </a:p>
                    <a:p>
                      <a:pPr marL="342900" indent="-342900" algn="ctr" defTabSz="914400" rtl="0" eaLnBrk="1" latinLnBrk="0" hangingPunct="1">
                        <a:buFont typeface="Wingdings" panose="05000000000000000000" pitchFamily="2" charset="2"/>
                        <a:buChar char="ü"/>
                      </a:pPr>
                      <a:r>
                        <a:rPr lang="en-US" sz="1400" b="1" kern="1200" dirty="0" smtClean="0">
                          <a:solidFill>
                            <a:schemeClr val="dk1"/>
                          </a:solidFill>
                          <a:effectLst/>
                          <a:latin typeface="+mn-lt"/>
                          <a:ea typeface="+mn-ea"/>
                          <a:cs typeface="+mn-cs"/>
                        </a:rPr>
                        <a:t>To what extent are disbursements/ provision of inputs for activities implemented as scheduled?</a:t>
                      </a:r>
                      <a:endParaRPr lang="fr-FR" sz="14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r h="348037">
                <a:tc>
                  <a:txBody>
                    <a:bodyPr/>
                    <a:lstStyle/>
                    <a:p>
                      <a:endParaRPr lang="fr-FR" dirty="0">
                        <a:solidFill>
                          <a:srgbClr val="FF0000"/>
                        </a:solidFill>
                      </a:endParaRPr>
                    </a:p>
                  </a:txBody>
                  <a:tcPr/>
                </a:tc>
                <a:tc>
                  <a:txBody>
                    <a:bodyPr/>
                    <a:lstStyle/>
                    <a:p>
                      <a:pPr marL="86360">
                        <a:spcBef>
                          <a:spcPts val="500"/>
                        </a:spcBef>
                        <a:spcAft>
                          <a:spcPts val="0"/>
                        </a:spcAft>
                      </a:pPr>
                      <a:endParaRPr lang="fr-FR" sz="105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lvl="0" algn="ctr"/>
                      <a:endParaRPr lang="fr-FR" sz="1200" b="1" kern="1200" dirty="0">
                        <a:solidFill>
                          <a:schemeClr val="dk1"/>
                        </a:solidFill>
                        <a:effectLst/>
                        <a:latin typeface="+mn-lt"/>
                        <a:ea typeface="+mn-ea"/>
                        <a:cs typeface="+mn-cs"/>
                      </a:endParaRPr>
                    </a:p>
                  </a:txBody>
                  <a:tcPr/>
                </a:tc>
                <a:extLst>
                  <a:ext uri="{0D108BD9-81ED-4DB2-BD59-A6C34878D82A}">
                    <a16:rowId xmlns:a16="http://schemas.microsoft.com/office/drawing/2014/main" val="2619155123"/>
                  </a:ext>
                </a:extLst>
              </a:tr>
            </a:tbl>
          </a:graphicData>
        </a:graphic>
      </p:graphicFrame>
    </p:spTree>
    <p:extLst>
      <p:ext uri="{BB962C8B-B14F-4D97-AF65-F5344CB8AC3E}">
        <p14:creationId xmlns:p14="http://schemas.microsoft.com/office/powerpoint/2010/main" val="22218485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36</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9940" y="944034"/>
            <a:ext cx="8322080" cy="638043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algn="ctr"/>
            <a:r>
              <a:rPr lang="en-US" b="1" dirty="0" smtClean="0">
                <a:solidFill>
                  <a:srgbClr val="C00000"/>
                </a:solidFill>
                <a:latin typeface="Times New Roman" panose="02020603050405020304" pitchFamily="18" charset="0"/>
                <a:cs typeface="Times New Roman" panose="02020603050405020304" pitchFamily="18" charset="0"/>
              </a:rPr>
              <a:t>OECD/DAC </a:t>
            </a:r>
            <a:r>
              <a:rPr lang="en-US" b="1" dirty="0">
                <a:solidFill>
                  <a:srgbClr val="C00000"/>
                </a:solidFill>
                <a:latin typeface="Times New Roman" panose="02020603050405020304" pitchFamily="18" charset="0"/>
                <a:cs typeface="Times New Roman" panose="02020603050405020304" pitchFamily="18" charset="0"/>
              </a:rPr>
              <a:t>and ALNAP evaluation </a:t>
            </a:r>
            <a:r>
              <a:rPr lang="en-US" b="1" dirty="0" smtClean="0">
                <a:solidFill>
                  <a:srgbClr val="C00000"/>
                </a:solidFill>
                <a:latin typeface="Times New Roman" panose="02020603050405020304" pitchFamily="18" charset="0"/>
                <a:cs typeface="Times New Roman" panose="02020603050405020304" pitchFamily="18" charset="0"/>
              </a:rPr>
              <a:t>Criteria</a:t>
            </a:r>
            <a:endParaRPr lang="fr-FR" sz="2400" b="1" dirty="0">
              <a:solidFill>
                <a:srgbClr val="00B0F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3170422557"/>
              </p:ext>
            </p:extLst>
          </p:nvPr>
        </p:nvGraphicFramePr>
        <p:xfrm>
          <a:off x="351244" y="1541412"/>
          <a:ext cx="8127999" cy="5517515"/>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635018">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4827335">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r>
                        <a:rPr lang="en-US" sz="1800" b="1" kern="1200" dirty="0" smtClean="0">
                          <a:solidFill>
                            <a:srgbClr val="FF0000"/>
                          </a:solidFill>
                          <a:effectLst/>
                          <a:latin typeface="+mn-lt"/>
                          <a:ea typeface="+mn-ea"/>
                          <a:cs typeface="+mn-cs"/>
                        </a:rPr>
                        <a:t>             </a:t>
                      </a:r>
                      <a:r>
                        <a:rPr lang="en-US" sz="2400" b="1" kern="1200" dirty="0" smtClean="0">
                          <a:solidFill>
                            <a:srgbClr val="002060"/>
                          </a:solidFill>
                          <a:effectLst/>
                          <a:latin typeface="+mn-lt"/>
                          <a:ea typeface="+mn-ea"/>
                          <a:cs typeface="+mn-cs"/>
                        </a:rPr>
                        <a:t>Impact</a:t>
                      </a:r>
                      <a:endParaRPr lang="fr-FR" sz="2400" dirty="0">
                        <a:solidFill>
                          <a:srgbClr val="002060"/>
                        </a:solidFill>
                      </a:endParaRPr>
                    </a:p>
                  </a:txBody>
                  <a:tcPr/>
                </a:tc>
                <a:tc>
                  <a:txBody>
                    <a:bodyPr/>
                    <a:lstStyle/>
                    <a:p>
                      <a:pPr marL="86360" marR="71755" algn="just">
                        <a:lnSpc>
                          <a:spcPct val="102000"/>
                        </a:lnSpc>
                        <a:spcBef>
                          <a:spcPts val="75"/>
                        </a:spcBef>
                        <a:spcAft>
                          <a:spcPts val="0"/>
                        </a:spcAft>
                      </a:pPr>
                      <a:r>
                        <a:rPr lang="en-US" sz="1200" b="1" spc="-5" dirty="0">
                          <a:effectLst/>
                          <a:latin typeface="Tahoma" panose="020B0604030504040204" pitchFamily="34" charset="0"/>
                          <a:ea typeface="Trebuchet MS" panose="020B0603020202020204" pitchFamily="34" charset="0"/>
                          <a:cs typeface="Trebuchet MS" panose="020B0603020202020204" pitchFamily="34" charset="0"/>
                        </a:rPr>
                        <a:t>Impact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within OECD/DAC looks at “the</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extent</a:t>
                      </a:r>
                      <a:r>
                        <a:rPr lang="en-US" sz="12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to</a:t>
                      </a:r>
                      <a:r>
                        <a:rPr lang="en-US" sz="12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which</a:t>
                      </a:r>
                      <a:r>
                        <a:rPr lang="en-US" sz="12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200" spc="12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intervention</a:t>
                      </a:r>
                      <a:r>
                        <a:rPr lang="en-US" sz="12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has</a:t>
                      </a:r>
                      <a:r>
                        <a:rPr lang="en-US" sz="1200" spc="12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generated</a:t>
                      </a:r>
                      <a:r>
                        <a:rPr lang="en-US" sz="12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or is expected to generate significant positive or</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negative, intended or unintended, higher-level</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effects.</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400"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p>
                      <a:pPr marL="86360" marR="71755" algn="just">
                        <a:lnSpc>
                          <a:spcPct val="102000"/>
                        </a:lnSpc>
                        <a:spcAft>
                          <a:spcPts val="0"/>
                        </a:spcAft>
                      </a:pPr>
                      <a:r>
                        <a:rPr lang="en-US" sz="1200" i="1" dirty="0">
                          <a:effectLst/>
                          <a:latin typeface="Trebuchet MS" panose="020B0603020202020204" pitchFamily="34" charset="0"/>
                          <a:ea typeface="Trebuchet MS" panose="020B0603020202020204" pitchFamily="34" charset="0"/>
                          <a:cs typeface="Trebuchet MS" panose="020B0603020202020204" pitchFamily="34" charset="0"/>
                        </a:rPr>
                        <a:t>Note</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 Impact addresses the ultimate significance</a:t>
                      </a:r>
                      <a:r>
                        <a:rPr lang="en-US" sz="12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2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potentially</a:t>
                      </a:r>
                      <a:r>
                        <a:rPr lang="en-US" sz="12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transformative</a:t>
                      </a:r>
                      <a:r>
                        <a:rPr lang="en-US" sz="12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effects</a:t>
                      </a:r>
                      <a:r>
                        <a:rPr lang="en-US" sz="1200" spc="2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200" spc="-2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the intervention. It seeks to identify social,</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environmental</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economic</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effects</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of</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200" spc="-2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intervention</a:t>
                      </a:r>
                      <a:r>
                        <a:rPr lang="en-US" sz="12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that</a:t>
                      </a:r>
                      <a:r>
                        <a:rPr lang="en-US" sz="12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are</a:t>
                      </a:r>
                      <a:r>
                        <a:rPr lang="en-US" sz="12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longer</a:t>
                      </a:r>
                      <a:r>
                        <a:rPr lang="en-US" sz="12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term</a:t>
                      </a:r>
                      <a:r>
                        <a:rPr lang="en-US" sz="1200" spc="1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200" spc="1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broader</a:t>
                      </a:r>
                      <a:r>
                        <a:rPr lang="en-US" sz="1200" spc="-2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2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scope</a:t>
                      </a:r>
                      <a:r>
                        <a:rPr lang="en-US" sz="12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than</a:t>
                      </a:r>
                      <a:r>
                        <a:rPr lang="en-US" sz="12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those</a:t>
                      </a:r>
                      <a:r>
                        <a:rPr lang="en-US" sz="12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already</a:t>
                      </a:r>
                      <a:r>
                        <a:rPr lang="en-US" sz="12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captured</a:t>
                      </a:r>
                      <a:r>
                        <a:rPr lang="en-US" sz="1200"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under</a:t>
                      </a:r>
                      <a:r>
                        <a:rPr lang="en-US" sz="12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200" spc="-2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effectiveness criterion. Beyond the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immediate</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results,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this criterion seeks to capture the</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indirect, secondary and potential consequences</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of the intervention. It does so by examining</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the</a:t>
                      </a:r>
                      <a:r>
                        <a:rPr lang="en-US" sz="12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holistic</a:t>
                      </a:r>
                      <a:r>
                        <a:rPr lang="en-US" sz="12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and</a:t>
                      </a:r>
                      <a:r>
                        <a:rPr lang="en-US" sz="12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enduring</a:t>
                      </a:r>
                      <a:r>
                        <a:rPr lang="en-US" sz="12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changes</a:t>
                      </a:r>
                      <a:r>
                        <a:rPr lang="en-US" sz="12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in</a:t>
                      </a:r>
                      <a:r>
                        <a:rPr lang="en-US" sz="1200" spc="-3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systems</a:t>
                      </a:r>
                      <a:r>
                        <a:rPr lang="en-US" sz="1200" spc="-3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200" spc="-2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norms, and potential effects on people’s well-</a:t>
                      </a:r>
                      <a:r>
                        <a:rPr lang="en-US" sz="1200" spc="-26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being, human rights, gender equality, and the</a:t>
                      </a:r>
                      <a:r>
                        <a:rPr lang="en-US" sz="1200"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dirty="0">
                          <a:effectLst/>
                          <a:latin typeface="Trebuchet MS" panose="020B0603020202020204" pitchFamily="34" charset="0"/>
                          <a:ea typeface="Trebuchet MS" panose="020B0603020202020204" pitchFamily="34" charset="0"/>
                          <a:cs typeface="Trebuchet MS" panose="020B0603020202020204" pitchFamily="34" charset="0"/>
                        </a:rPr>
                        <a:t>environment</a:t>
                      </a:r>
                      <a:r>
                        <a:rPr lang="en-US" sz="1200" dirty="0" smtClean="0">
                          <a:effectLst/>
                          <a:latin typeface="Trebuchet MS" panose="020B0603020202020204" pitchFamily="34" charset="0"/>
                          <a:ea typeface="Trebuchet MS" panose="020B0603020202020204" pitchFamily="34" charset="0"/>
                          <a:cs typeface="Trebuchet MS" panose="020B0603020202020204" pitchFamily="34" charset="0"/>
                        </a:rPr>
                        <a:t>.”</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lvl="0" indent="-342900" algn="ctr" defTabSz="914400" rtl="0" eaLnBrk="1" latinLnBrk="0" hangingPunct="1">
                        <a:buFont typeface="Wingdings" panose="05000000000000000000" pitchFamily="2" charset="2"/>
                        <a:buChar char="ü"/>
                      </a:pPr>
                      <a:r>
                        <a:rPr lang="en-US" sz="1800" b="1" kern="1200" dirty="0" smtClean="0">
                          <a:solidFill>
                            <a:schemeClr val="dk1"/>
                          </a:solidFill>
                          <a:effectLst/>
                          <a:latin typeface="+mn-lt"/>
                          <a:ea typeface="+mn-ea"/>
                          <a:cs typeface="+mn-cs"/>
                        </a:rPr>
                        <a:t>What significant change(s) does the intervention bring or is expected to bring, whether positive or negative, intended or unintended?</a:t>
                      </a:r>
                      <a:endParaRPr lang="fr-FR" sz="1800" b="1" kern="1200" dirty="0" smtClean="0">
                        <a:solidFill>
                          <a:schemeClr val="dk1"/>
                        </a:solidFill>
                        <a:effectLst/>
                        <a:latin typeface="+mn-lt"/>
                        <a:ea typeface="+mn-ea"/>
                        <a:cs typeface="+mn-cs"/>
                      </a:endParaRPr>
                    </a:p>
                    <a:p>
                      <a:pPr marL="342900" lvl="0" indent="-342900" algn="ctr" defTabSz="914400" rtl="0" eaLnBrk="1" latinLnBrk="0" hangingPunct="1">
                        <a:buFont typeface="Wingdings" panose="05000000000000000000" pitchFamily="2" charset="2"/>
                        <a:buChar char="ü"/>
                      </a:pPr>
                      <a:r>
                        <a:rPr lang="en-US" sz="1800" b="1" kern="1200" dirty="0" smtClean="0">
                          <a:solidFill>
                            <a:schemeClr val="dk1"/>
                          </a:solidFill>
                          <a:effectLst/>
                          <a:latin typeface="+mn-lt"/>
                          <a:ea typeface="+mn-ea"/>
                          <a:cs typeface="+mn-cs"/>
                        </a:rPr>
                        <a:t>Does the impact come from the intervention, from external factors or from both?</a:t>
                      </a:r>
                      <a:endParaRPr lang="fr-FR" sz="1800" b="1" kern="1200" dirty="0" smtClean="0">
                        <a:solidFill>
                          <a:schemeClr val="dk1"/>
                        </a:solidFill>
                        <a:effectLst/>
                        <a:latin typeface="+mn-lt"/>
                        <a:ea typeface="+mn-ea"/>
                        <a:cs typeface="+mn-cs"/>
                      </a:endParaRPr>
                    </a:p>
                    <a:p>
                      <a:pPr marL="342900" lvl="0" indent="-342900" algn="ctr" defTabSz="914400" rtl="0" eaLnBrk="1" latinLnBrk="0" hangingPunct="1">
                        <a:buFont typeface="Wingdings" panose="05000000000000000000" pitchFamily="2" charset="2"/>
                        <a:buChar char="ü"/>
                      </a:pPr>
                      <a:r>
                        <a:rPr lang="en-US" sz="1800" b="1" kern="1200" dirty="0" smtClean="0">
                          <a:solidFill>
                            <a:schemeClr val="dk1"/>
                          </a:solidFill>
                          <a:effectLst/>
                          <a:latin typeface="+mn-lt"/>
                          <a:ea typeface="+mn-ea"/>
                          <a:cs typeface="+mn-cs"/>
                        </a:rPr>
                        <a:t>Did the intervention take timely measures for mitigating any unplanned negative impacts</a:t>
                      </a:r>
                      <a:r>
                        <a:rPr lang="en-US" sz="1400" b="1" kern="1200" dirty="0" smtClean="0">
                          <a:solidFill>
                            <a:schemeClr val="dk1"/>
                          </a:solidFill>
                          <a:effectLst/>
                          <a:latin typeface="+mn-lt"/>
                          <a:ea typeface="+mn-ea"/>
                          <a:cs typeface="+mn-cs"/>
                        </a:rPr>
                        <a:t>?</a:t>
                      </a:r>
                      <a:endParaRPr lang="fr-FR" sz="14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75835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Lecture6</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37</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180545"/>
            <a:ext cx="8340542" cy="635558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algn="ctr"/>
            <a:r>
              <a:rPr lang="en-US" b="1" dirty="0" smtClean="0">
                <a:solidFill>
                  <a:srgbClr val="C00000"/>
                </a:solidFill>
                <a:latin typeface="Times New Roman" panose="02020603050405020304" pitchFamily="18" charset="0"/>
                <a:cs typeface="Times New Roman" panose="02020603050405020304" pitchFamily="18" charset="0"/>
              </a:rPr>
              <a:t>OECD/DAC </a:t>
            </a:r>
            <a:r>
              <a:rPr lang="en-US" b="1" dirty="0">
                <a:solidFill>
                  <a:srgbClr val="C00000"/>
                </a:solidFill>
                <a:latin typeface="Times New Roman" panose="02020603050405020304" pitchFamily="18" charset="0"/>
                <a:cs typeface="Times New Roman" panose="02020603050405020304" pitchFamily="18" charset="0"/>
              </a:rPr>
              <a:t>and ALNAP evaluation </a:t>
            </a:r>
            <a:r>
              <a:rPr lang="en-US" b="1" dirty="0" smtClean="0">
                <a:solidFill>
                  <a:srgbClr val="C00000"/>
                </a:solidFill>
                <a:latin typeface="Times New Roman" panose="02020603050405020304" pitchFamily="18" charset="0"/>
                <a:cs typeface="Times New Roman" panose="02020603050405020304" pitchFamily="18" charset="0"/>
              </a:rPr>
              <a:t>Criteria</a:t>
            </a:r>
            <a:endParaRPr lang="fr-FR" sz="2400" b="1" dirty="0">
              <a:solidFill>
                <a:srgbClr val="00B0F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1513715331"/>
              </p:ext>
            </p:extLst>
          </p:nvPr>
        </p:nvGraphicFramePr>
        <p:xfrm>
          <a:off x="406485" y="1750424"/>
          <a:ext cx="7964754" cy="6116828"/>
        </p:xfrm>
        <a:graphic>
          <a:graphicData uri="http://schemas.openxmlformats.org/drawingml/2006/table">
            <a:tbl>
              <a:tblPr firstRow="1" bandRow="1">
                <a:tableStyleId>{F5AB1C69-6EDB-4FF4-983F-18BD219EF322}</a:tableStyleId>
              </a:tblPr>
              <a:tblGrid>
                <a:gridCol w="2654918">
                  <a:extLst>
                    <a:ext uri="{9D8B030D-6E8A-4147-A177-3AD203B41FA5}">
                      <a16:colId xmlns:a16="http://schemas.microsoft.com/office/drawing/2014/main" val="1481612503"/>
                    </a:ext>
                  </a:extLst>
                </a:gridCol>
                <a:gridCol w="2654918">
                  <a:extLst>
                    <a:ext uri="{9D8B030D-6E8A-4147-A177-3AD203B41FA5}">
                      <a16:colId xmlns:a16="http://schemas.microsoft.com/office/drawing/2014/main" val="3713516075"/>
                    </a:ext>
                  </a:extLst>
                </a:gridCol>
                <a:gridCol w="2654918">
                  <a:extLst>
                    <a:ext uri="{9D8B030D-6E8A-4147-A177-3AD203B41FA5}">
                      <a16:colId xmlns:a16="http://schemas.microsoft.com/office/drawing/2014/main" val="1443078651"/>
                    </a:ext>
                  </a:extLst>
                </a:gridCol>
              </a:tblGrid>
              <a:tr h="562517">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4621849">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r>
                        <a:rPr lang="en-US" sz="1800" b="1" kern="1200" dirty="0" smtClean="0">
                          <a:solidFill>
                            <a:srgbClr val="FF0000"/>
                          </a:solidFill>
                          <a:effectLst/>
                          <a:latin typeface="+mn-lt"/>
                          <a:ea typeface="+mn-ea"/>
                          <a:cs typeface="+mn-cs"/>
                        </a:rPr>
                        <a:t>             </a:t>
                      </a:r>
                      <a:r>
                        <a:rPr lang="en-US" sz="1800" b="1" kern="1200" dirty="0" smtClean="0">
                          <a:solidFill>
                            <a:schemeClr val="accent2">
                              <a:lumMod val="75000"/>
                            </a:schemeClr>
                          </a:solidFill>
                          <a:effectLst/>
                          <a:latin typeface="Tahoma" panose="020B0604030504040204" pitchFamily="34" charset="0"/>
                          <a:ea typeface="Trebuchet MS" panose="020B0603020202020204" pitchFamily="34" charset="0"/>
                          <a:cs typeface="Trebuchet MS" panose="020B0603020202020204" pitchFamily="34" charset="0"/>
                        </a:rPr>
                        <a:t>Susta</a:t>
                      </a:r>
                      <a:r>
                        <a:rPr lang="en-US" sz="1800" b="1" dirty="0" smtClean="0">
                          <a:solidFill>
                            <a:schemeClr val="accent2">
                              <a:lumMod val="75000"/>
                            </a:schemeClr>
                          </a:solidFill>
                          <a:effectLst/>
                          <a:latin typeface="Tahoma" panose="020B0604030504040204" pitchFamily="34" charset="0"/>
                          <a:ea typeface="Trebuchet MS" panose="020B0603020202020204" pitchFamily="34" charset="0"/>
                          <a:cs typeface="Trebuchet MS" panose="020B0603020202020204" pitchFamily="34" charset="0"/>
                        </a:rPr>
                        <a:t>inability</a:t>
                      </a:r>
                      <a:endParaRPr lang="fr-FR" dirty="0">
                        <a:solidFill>
                          <a:schemeClr val="accent2">
                            <a:lumMod val="75000"/>
                          </a:schemeClr>
                        </a:solidFill>
                      </a:endParaRPr>
                    </a:p>
                  </a:txBody>
                  <a:tcPr/>
                </a:tc>
                <a:tc>
                  <a:txBody>
                    <a:bodyPr/>
                    <a:lstStyle/>
                    <a:p>
                      <a:pPr marL="86360" marR="71755" algn="just">
                        <a:lnSpc>
                          <a:spcPct val="102000"/>
                        </a:lnSpc>
                        <a:spcBef>
                          <a:spcPts val="75"/>
                        </a:spcBef>
                        <a:spcAft>
                          <a:spcPts val="0"/>
                        </a:spcAft>
                      </a:pPr>
                      <a:r>
                        <a:rPr lang="en-US" sz="1400" b="1" kern="1200" dirty="0">
                          <a:solidFill>
                            <a:schemeClr val="accent2">
                              <a:lumMod val="75000"/>
                            </a:schemeClr>
                          </a:solidFill>
                          <a:effectLst/>
                          <a:latin typeface="Trebuchet MS" panose="020B0603020202020204" pitchFamily="34" charset="0"/>
                          <a:ea typeface="Trebuchet MS" panose="020B0603020202020204" pitchFamily="34" charset="0"/>
                          <a:cs typeface="Trebuchet MS" panose="020B0603020202020204" pitchFamily="34" charset="0"/>
                        </a:rPr>
                        <a:t>Sustainability</a:t>
                      </a:r>
                      <a:r>
                        <a:rPr lang="en-US" sz="1400" kern="1200" dirty="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kern="1200" dirty="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refers to “the extent to which the net benefits of the intervention continue, or are likely to continue</a:t>
                      </a:r>
                      <a:r>
                        <a:rPr lang="en-US" sz="14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a:t>
                      </a:r>
                    </a:p>
                    <a:p>
                      <a:pPr marL="86360" marR="71755" lvl="0" indent="0" algn="just" defTabSz="914400" rtl="0" eaLnBrk="1" fontAlgn="auto" latinLnBrk="0" hangingPunct="1">
                        <a:lnSpc>
                          <a:spcPct val="102000"/>
                        </a:lnSpc>
                        <a:spcBef>
                          <a:spcPts val="75"/>
                        </a:spcBef>
                        <a:spcAft>
                          <a:spcPts val="0"/>
                        </a:spcAft>
                        <a:buClrTx/>
                        <a:buSzTx/>
                        <a:buFontTx/>
                        <a:buNone/>
                        <a:tabLst/>
                        <a:defRPr/>
                      </a:pPr>
                      <a:r>
                        <a:rPr lang="en-US" sz="14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Note: Includes an examination of the financial, economic, social, environmental, and institutional capacities of the systems needed to sustain net benefits over time. Involves analyses of resilience, risks and potential trade- offs. Depending on the timing of the evaluation, this may involve </a:t>
                      </a:r>
                      <a:r>
                        <a:rPr lang="en-US" sz="1400" b="1" kern="1200" dirty="0" err="1"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analysing</a:t>
                      </a:r>
                      <a:r>
                        <a:rPr lang="en-US" sz="14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rPr>
                        <a:t> the actual flow of net benefits or estimating the likelihood of net benefits continuing over the medium and long- term.”</a:t>
                      </a:r>
                      <a:endParaRPr lang="fr-FR" sz="1400" b="1" kern="1200" dirty="0" smtClean="0">
                        <a:solidFill>
                          <a:schemeClr val="dk1"/>
                        </a:solidFill>
                        <a:effectLst/>
                        <a:latin typeface="Trebuchet MS" panose="020B0603020202020204" pitchFamily="34" charset="0"/>
                        <a:ea typeface="Trebuchet MS" panose="020B0603020202020204" pitchFamily="34" charset="0"/>
                        <a:cs typeface="Trebuchet MS" panose="020B0603020202020204" pitchFamily="34" charset="0"/>
                      </a:endParaRPr>
                    </a:p>
                    <a:p>
                      <a:pPr marL="86360" marR="71755" algn="just">
                        <a:lnSpc>
                          <a:spcPct val="102000"/>
                        </a:lnSpc>
                        <a:spcBef>
                          <a:spcPts val="75"/>
                        </a:spcBef>
                        <a:spcAft>
                          <a:spcPts val="0"/>
                        </a:spcAft>
                      </a:pPr>
                      <a:endParaRPr lang="fr-FR" sz="12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marR="144145" lvl="0" indent="-342900" algn="ctr" defTabSz="914400" rtl="0" eaLnBrk="1" latinLnBrk="0" hangingPunct="1">
                        <a:lnSpc>
                          <a:spcPct val="102000"/>
                        </a:lnSpc>
                        <a:spcAft>
                          <a:spcPts val="0"/>
                        </a:spcAft>
                        <a:buSzPts val="1000"/>
                        <a:buFont typeface="Wingdings" panose="05000000000000000000" pitchFamily="2" charset="2"/>
                        <a:buChar char="ü"/>
                        <a:tabLst>
                          <a:tab pos="254635" algn="l"/>
                        </a:tabLst>
                      </a:pPr>
                      <a:r>
                        <a:rPr lang="en-US" sz="1400" b="1" kern="1200" dirty="0">
                          <a:solidFill>
                            <a:schemeClr val="dk1"/>
                          </a:solidFill>
                          <a:effectLst/>
                          <a:latin typeface="+mn-lt"/>
                          <a:ea typeface="+mn-ea"/>
                          <a:cs typeface="+mn-cs"/>
                        </a:rPr>
                        <a:t>Are structures, resources and processes in place to ensure the benefits generated by the project are continued after the external support ceases</a:t>
                      </a:r>
                      <a:r>
                        <a:rPr lang="en-US" sz="1400" b="1" kern="1200" dirty="0" smtClean="0">
                          <a:solidFill>
                            <a:schemeClr val="dk1"/>
                          </a:solidFill>
                          <a:effectLst/>
                          <a:latin typeface="+mn-lt"/>
                          <a:ea typeface="+mn-ea"/>
                          <a:cs typeface="+mn-cs"/>
                        </a:rPr>
                        <a:t>?</a:t>
                      </a:r>
                      <a:endParaRPr lang="fr-FR" sz="1400" b="1" kern="1200" dirty="0" smtClean="0">
                        <a:solidFill>
                          <a:schemeClr val="dk1"/>
                        </a:solidFill>
                        <a:effectLst/>
                        <a:latin typeface="+mn-lt"/>
                        <a:ea typeface="+mn-ea"/>
                        <a:cs typeface="+mn-cs"/>
                      </a:endParaRPr>
                    </a:p>
                    <a:p>
                      <a:pPr marL="342900" marR="144145" lvl="0" indent="-342900" algn="ctr" defTabSz="914400" rtl="0" eaLnBrk="1" latinLnBrk="0" hangingPunct="1">
                        <a:lnSpc>
                          <a:spcPct val="102000"/>
                        </a:lnSpc>
                        <a:spcBef>
                          <a:spcPts val="240"/>
                        </a:spcBef>
                        <a:spcAft>
                          <a:spcPts val="0"/>
                        </a:spcAft>
                        <a:buSzPts val="1000"/>
                        <a:buFont typeface="Wingdings" panose="05000000000000000000" pitchFamily="2" charset="2"/>
                        <a:buChar char="ü"/>
                        <a:tabLst>
                          <a:tab pos="254635" algn="l"/>
                        </a:tabLst>
                      </a:pPr>
                      <a:r>
                        <a:rPr lang="en-US" sz="1400" b="1" kern="1200" dirty="0" smtClean="0">
                          <a:solidFill>
                            <a:schemeClr val="dk1"/>
                          </a:solidFill>
                          <a:effectLst/>
                          <a:latin typeface="+mn-lt"/>
                          <a:ea typeface="+mn-ea"/>
                          <a:cs typeface="+mn-cs"/>
                        </a:rPr>
                        <a:t>Is the project supported by local institutions and well-integrated into local social and cultural structures?</a:t>
                      </a:r>
                      <a:endParaRPr lang="fr-FR" sz="1400" b="1" kern="1200" dirty="0" smtClean="0">
                        <a:solidFill>
                          <a:schemeClr val="dk1"/>
                        </a:solidFill>
                        <a:effectLst/>
                        <a:latin typeface="+mn-lt"/>
                        <a:ea typeface="+mn-ea"/>
                        <a:cs typeface="+mn-cs"/>
                      </a:endParaRPr>
                    </a:p>
                    <a:p>
                      <a:pPr marL="342900" marR="144145" lvl="0" indent="-342900" algn="ctr" defTabSz="914400" rtl="0" eaLnBrk="1" latinLnBrk="0" hangingPunct="1">
                        <a:lnSpc>
                          <a:spcPct val="102000"/>
                        </a:lnSpc>
                        <a:spcBef>
                          <a:spcPts val="295"/>
                        </a:spcBef>
                        <a:spcAft>
                          <a:spcPts val="0"/>
                        </a:spcAft>
                        <a:buSzPts val="1000"/>
                        <a:buFont typeface="Wingdings" panose="05000000000000000000" pitchFamily="2" charset="2"/>
                        <a:buChar char="ü"/>
                        <a:tabLst>
                          <a:tab pos="254635" algn="l"/>
                        </a:tabLst>
                      </a:pPr>
                      <a:r>
                        <a:rPr lang="en-US" sz="1400" b="1" kern="1200" dirty="0" smtClean="0">
                          <a:solidFill>
                            <a:schemeClr val="dk1"/>
                          </a:solidFill>
                          <a:effectLst/>
                          <a:latin typeface="+mn-lt"/>
                          <a:ea typeface="+mn-ea"/>
                          <a:cs typeface="+mn-cs"/>
                        </a:rPr>
                        <a:t>Do the partners benefiting from the intervention have adequate capacities (technical, financial, managerial) for ensuring that the benefits are retained in the long run, and are they committed to do so?</a:t>
                      </a:r>
                      <a:endParaRPr lang="fr-FR" sz="1400" b="1" kern="1200" dirty="0" smtClean="0">
                        <a:solidFill>
                          <a:schemeClr val="dk1"/>
                        </a:solidFill>
                        <a:effectLst/>
                        <a:latin typeface="+mn-lt"/>
                        <a:ea typeface="+mn-ea"/>
                        <a:cs typeface="+mn-cs"/>
                      </a:endParaRPr>
                    </a:p>
                    <a:p>
                      <a:pPr marL="342900" marR="144145" lvl="0" indent="-342900" algn="ctr" defTabSz="914400" rtl="0" eaLnBrk="1" latinLnBrk="0" hangingPunct="1">
                        <a:lnSpc>
                          <a:spcPct val="102000"/>
                        </a:lnSpc>
                        <a:spcBef>
                          <a:spcPts val="270"/>
                        </a:spcBef>
                        <a:spcAft>
                          <a:spcPts val="0"/>
                        </a:spcAft>
                        <a:buSzPts val="1000"/>
                        <a:buFont typeface="Wingdings" panose="05000000000000000000" pitchFamily="2" charset="2"/>
                        <a:buChar char="ü"/>
                        <a:tabLst>
                          <a:tab pos="254635" algn="l"/>
                        </a:tabLst>
                      </a:pPr>
                      <a:r>
                        <a:rPr lang="en-US" sz="1400" b="1" kern="1200" dirty="0" smtClean="0">
                          <a:solidFill>
                            <a:schemeClr val="dk1"/>
                          </a:solidFill>
                          <a:effectLst/>
                          <a:latin typeface="+mn-lt"/>
                          <a:ea typeface="+mn-ea"/>
                          <a:cs typeface="+mn-cs"/>
                        </a:rPr>
                        <a:t>To what extent have target groups, and possibly other relevant interest groups and stakeholders, been involved in discussions about sustainability?</a:t>
                      </a:r>
                      <a:endParaRPr lang="fr-FR" sz="1400" b="1" kern="1200" dirty="0" smtClean="0">
                        <a:solidFill>
                          <a:schemeClr val="dk1"/>
                        </a:solidFill>
                        <a:effectLst/>
                        <a:latin typeface="+mn-lt"/>
                        <a:ea typeface="+mn-ea"/>
                        <a:cs typeface="+mn-cs"/>
                      </a:endParaRPr>
                    </a:p>
                    <a:p>
                      <a:pPr marL="342900" marR="143510" lvl="0" indent="-342900" algn="just">
                        <a:lnSpc>
                          <a:spcPts val="1200"/>
                        </a:lnSpc>
                        <a:spcAft>
                          <a:spcPts val="0"/>
                        </a:spcAft>
                        <a:buSzPts val="1000"/>
                        <a:buFont typeface="Trebuchet MS" panose="020B0603020202020204" pitchFamily="34" charset="0"/>
                        <a:buChar char="•"/>
                        <a:tabLst>
                          <a:tab pos="254635" algn="l"/>
                        </a:tabLst>
                      </a:pPr>
                      <a:endParaRPr lang="fr-FR" sz="105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42154222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38</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9940" y="1087968"/>
            <a:ext cx="8322080" cy="638043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algn="ctr"/>
            <a:endParaRPr lang="en-US" b="1" dirty="0" smtClean="0">
              <a:solidFill>
                <a:srgbClr val="C00000"/>
              </a:solidFill>
              <a:latin typeface="Times New Roman" panose="02020603050405020304" pitchFamily="18" charset="0"/>
              <a:cs typeface="Times New Roman" panose="02020603050405020304" pitchFamily="18" charset="0"/>
            </a:endParaRPr>
          </a:p>
          <a:p>
            <a:pPr algn="ctr"/>
            <a:r>
              <a:rPr lang="en-US" b="1" dirty="0" smtClean="0">
                <a:solidFill>
                  <a:srgbClr val="C00000"/>
                </a:solidFill>
                <a:latin typeface="Times New Roman" panose="02020603050405020304" pitchFamily="18" charset="0"/>
                <a:cs typeface="Times New Roman" panose="02020603050405020304" pitchFamily="18" charset="0"/>
              </a:rPr>
              <a:t>OECD/DAC </a:t>
            </a:r>
            <a:r>
              <a:rPr lang="en-US" b="1" dirty="0">
                <a:solidFill>
                  <a:srgbClr val="C00000"/>
                </a:solidFill>
                <a:latin typeface="Times New Roman" panose="02020603050405020304" pitchFamily="18" charset="0"/>
                <a:cs typeface="Times New Roman" panose="02020603050405020304" pitchFamily="18" charset="0"/>
              </a:rPr>
              <a:t>and ALNAP evaluation </a:t>
            </a:r>
            <a:r>
              <a:rPr lang="en-US" b="1" dirty="0" smtClean="0">
                <a:solidFill>
                  <a:srgbClr val="C00000"/>
                </a:solidFill>
                <a:latin typeface="Times New Roman" panose="02020603050405020304" pitchFamily="18" charset="0"/>
                <a:cs typeface="Times New Roman" panose="02020603050405020304" pitchFamily="18" charset="0"/>
              </a:rPr>
              <a:t>Criteria</a:t>
            </a:r>
            <a:endParaRPr lang="fr-FR" sz="2400" b="1" dirty="0">
              <a:solidFill>
                <a:srgbClr val="00B0F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smtClean="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graphicFrame>
        <p:nvGraphicFramePr>
          <p:cNvPr id="13" name="Table 12"/>
          <p:cNvGraphicFramePr>
            <a:graphicFrameLocks noGrp="1"/>
          </p:cNvGraphicFramePr>
          <p:nvPr>
            <p:extLst>
              <p:ext uri="{D42A27DB-BD31-4B8C-83A1-F6EECF244321}">
                <p14:modId xmlns:p14="http://schemas.microsoft.com/office/powerpoint/2010/main" val="3426011791"/>
              </p:ext>
            </p:extLst>
          </p:nvPr>
        </p:nvGraphicFramePr>
        <p:xfrm>
          <a:off x="351244" y="1750423"/>
          <a:ext cx="8127999" cy="3749040"/>
        </p:xfrm>
        <a:graphic>
          <a:graphicData uri="http://schemas.openxmlformats.org/drawingml/2006/table">
            <a:tbl>
              <a:tblPr firstRow="1" bandRow="1">
                <a:tableStyleId>{F5AB1C69-6EDB-4FF4-983F-18BD219EF322}</a:tableStyleId>
              </a:tblPr>
              <a:tblGrid>
                <a:gridCol w="2709333">
                  <a:extLst>
                    <a:ext uri="{9D8B030D-6E8A-4147-A177-3AD203B41FA5}">
                      <a16:colId xmlns:a16="http://schemas.microsoft.com/office/drawing/2014/main" val="1481612503"/>
                    </a:ext>
                  </a:extLst>
                </a:gridCol>
                <a:gridCol w="2709333">
                  <a:extLst>
                    <a:ext uri="{9D8B030D-6E8A-4147-A177-3AD203B41FA5}">
                      <a16:colId xmlns:a16="http://schemas.microsoft.com/office/drawing/2014/main" val="3713516075"/>
                    </a:ext>
                  </a:extLst>
                </a:gridCol>
                <a:gridCol w="2709333">
                  <a:extLst>
                    <a:ext uri="{9D8B030D-6E8A-4147-A177-3AD203B41FA5}">
                      <a16:colId xmlns:a16="http://schemas.microsoft.com/office/drawing/2014/main" val="1443078651"/>
                    </a:ext>
                  </a:extLst>
                </a:gridCol>
              </a:tblGrid>
              <a:tr h="359835">
                <a:tc>
                  <a:txBody>
                    <a:bodyPr/>
                    <a:lstStyle/>
                    <a:p>
                      <a:pPr algn="ctr"/>
                      <a:r>
                        <a:rPr lang="fr-FR" dirty="0" err="1" smtClean="0"/>
                        <a:t>Criteria</a:t>
                      </a:r>
                      <a:endParaRPr lang="fr-FR" dirty="0"/>
                    </a:p>
                  </a:txBody>
                  <a:tcPr/>
                </a:tc>
                <a:tc>
                  <a:txBody>
                    <a:bodyPr/>
                    <a:lstStyle/>
                    <a:p>
                      <a:pPr algn="ctr"/>
                      <a:r>
                        <a:rPr lang="fr-FR" dirty="0" err="1" smtClean="0"/>
                        <a:t>Definition</a:t>
                      </a:r>
                      <a:endParaRPr lang="fr-FR" dirty="0"/>
                    </a:p>
                  </a:txBody>
                  <a:tcPr/>
                </a:tc>
                <a:tc>
                  <a:txBody>
                    <a:bodyPr/>
                    <a:lstStyle/>
                    <a:p>
                      <a:pPr algn="ctr"/>
                      <a:r>
                        <a:rPr lang="en-US" sz="1800" b="1" kern="1200" dirty="0" smtClean="0">
                          <a:solidFill>
                            <a:schemeClr val="lt1"/>
                          </a:solidFill>
                          <a:effectLst/>
                          <a:latin typeface="+mn-lt"/>
                          <a:ea typeface="+mn-ea"/>
                          <a:cs typeface="+mn-cs"/>
                        </a:rPr>
                        <a:t>Sample evaluation </a:t>
                      </a:r>
                      <a:r>
                        <a:rPr lang="fr-FR" dirty="0" smtClean="0"/>
                        <a:t>Questions</a:t>
                      </a:r>
                      <a:endParaRPr lang="fr-FR" dirty="0"/>
                    </a:p>
                  </a:txBody>
                  <a:tcPr/>
                </a:tc>
                <a:extLst>
                  <a:ext uri="{0D108BD9-81ED-4DB2-BD59-A6C34878D82A}">
                    <a16:rowId xmlns:a16="http://schemas.microsoft.com/office/drawing/2014/main" val="1450345583"/>
                  </a:ext>
                </a:extLst>
              </a:tr>
              <a:tr h="359835">
                <a:tc>
                  <a:txBody>
                    <a:bodyPr/>
                    <a:lstStyle/>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pPr algn="ctr"/>
                      <a:r>
                        <a:rPr lang="en-US" sz="1800" b="1" kern="1200" dirty="0" smtClean="0">
                          <a:solidFill>
                            <a:srgbClr val="7030A0"/>
                          </a:solidFill>
                          <a:effectLst/>
                          <a:latin typeface="+mn-lt"/>
                          <a:ea typeface="+mn-ea"/>
                          <a:cs typeface="+mn-cs"/>
                        </a:rPr>
                        <a:t>Connectedness</a:t>
                      </a:r>
                      <a:endParaRPr lang="fr-FR" dirty="0">
                        <a:solidFill>
                          <a:srgbClr val="7030A0"/>
                        </a:solidFill>
                      </a:endParaRPr>
                    </a:p>
                  </a:txBody>
                  <a:tcPr/>
                </a:tc>
                <a:tc>
                  <a:txBody>
                    <a:bodyPr/>
                    <a:lstStyle/>
                    <a:p>
                      <a:r>
                        <a:rPr lang="en-US" sz="1800" b="1" kern="1200" dirty="0" smtClean="0">
                          <a:solidFill>
                            <a:schemeClr val="dk1"/>
                          </a:solidFill>
                          <a:effectLst/>
                          <a:latin typeface="+mn-lt"/>
                          <a:ea typeface="+mn-ea"/>
                          <a:cs typeface="+mn-cs"/>
                        </a:rPr>
                        <a:t>C</a:t>
                      </a:r>
                      <a:r>
                        <a:rPr lang="en-US" sz="1800" b="1" kern="1200" dirty="0" smtClean="0">
                          <a:solidFill>
                            <a:srgbClr val="7030A0"/>
                          </a:solidFill>
                          <a:effectLst/>
                          <a:latin typeface="+mn-lt"/>
                          <a:ea typeface="+mn-ea"/>
                          <a:cs typeface="+mn-cs"/>
                        </a:rPr>
                        <a:t>onnectedness</a:t>
                      </a:r>
                      <a:r>
                        <a:rPr lang="en-US" sz="1800" b="1" kern="1200" dirty="0" smtClean="0">
                          <a:solidFill>
                            <a:schemeClr val="dk1"/>
                          </a:solidFill>
                          <a:effectLst/>
                          <a:latin typeface="+mn-lt"/>
                          <a:ea typeface="+mn-ea"/>
                          <a:cs typeface="+mn-cs"/>
                        </a:rPr>
                        <a:t> </a:t>
                      </a:r>
                      <a:r>
                        <a:rPr lang="en-US" sz="1800" kern="1200" dirty="0" smtClean="0">
                          <a:solidFill>
                            <a:schemeClr val="dk1"/>
                          </a:solidFill>
                          <a:effectLst/>
                          <a:latin typeface="+mn-lt"/>
                          <a:ea typeface="+mn-ea"/>
                          <a:cs typeface="+mn-cs"/>
                        </a:rPr>
                        <a:t>looks at “The extent to which activities of a short-term emergency nature are carried out in a context that takes longer-term and interconnected problems into account”.</a:t>
                      </a:r>
                      <a:endParaRPr lang="fr-FR" sz="1800" kern="1200" dirty="0" smtClean="0">
                        <a:solidFill>
                          <a:schemeClr val="dk1"/>
                        </a:solidFill>
                        <a:effectLst/>
                        <a:latin typeface="+mn-lt"/>
                        <a:ea typeface="+mn-ea"/>
                        <a:cs typeface="+mn-cs"/>
                      </a:endParaRPr>
                    </a:p>
                    <a:p>
                      <a:r>
                        <a:rPr lang="en-US" sz="1800" kern="1200" dirty="0" smtClean="0">
                          <a:solidFill>
                            <a:schemeClr val="dk1"/>
                          </a:solidFill>
                          <a:effectLst/>
                          <a:latin typeface="+mn-lt"/>
                          <a:ea typeface="+mn-ea"/>
                          <a:cs typeface="+mn-cs"/>
                        </a:rPr>
                        <a:t> </a:t>
                      </a:r>
                      <a:r>
                        <a:rPr lang="en-US" sz="1800" b="1" kern="1200" dirty="0" smtClean="0">
                          <a:solidFill>
                            <a:schemeClr val="dk1"/>
                          </a:solidFill>
                          <a:effectLst/>
                          <a:latin typeface="+mn-lt"/>
                          <a:ea typeface="+mn-ea"/>
                          <a:cs typeface="+mn-cs"/>
                        </a:rPr>
                        <a:t>Adds a humanitarian dimension to sustainability.</a:t>
                      </a:r>
                      <a:endParaRPr lang="fr-FR" b="1" dirty="0"/>
                    </a:p>
                  </a:txBody>
                  <a:tcPr/>
                </a:tc>
                <a:tc>
                  <a:txBody>
                    <a:bodyPr/>
                    <a:lstStyle/>
                    <a:p>
                      <a:pPr marL="285750" lvl="0" indent="-285750" algn="ctr">
                        <a:buFont typeface="Wingdings" panose="05000000000000000000" pitchFamily="2" charset="2"/>
                        <a:buChar char="ü"/>
                      </a:pPr>
                      <a:r>
                        <a:rPr lang="en-US" sz="1800" kern="1200" dirty="0" smtClean="0">
                          <a:solidFill>
                            <a:schemeClr val="dk1"/>
                          </a:solidFill>
                          <a:effectLst/>
                          <a:latin typeface="+mn-lt"/>
                          <a:ea typeface="+mn-ea"/>
                          <a:cs typeface="+mn-cs"/>
                        </a:rPr>
                        <a:t>To what extent are the project activities connected to longer-term development concerns?</a:t>
                      </a:r>
                      <a:endParaRPr lang="fr-FR" sz="1800" kern="1200" dirty="0" smtClean="0">
                        <a:solidFill>
                          <a:schemeClr val="dk1"/>
                        </a:solidFill>
                        <a:effectLst/>
                        <a:latin typeface="+mn-lt"/>
                        <a:ea typeface="+mn-ea"/>
                        <a:cs typeface="+mn-cs"/>
                      </a:endParaRPr>
                    </a:p>
                    <a:p>
                      <a:pPr marL="285750" indent="-285750" algn="ctr">
                        <a:buFont typeface="Wingdings" panose="05000000000000000000" pitchFamily="2" charset="2"/>
                        <a:buChar char="ü"/>
                      </a:pPr>
                      <a:r>
                        <a:rPr lang="en-US" sz="1800" kern="1200" dirty="0" smtClean="0">
                          <a:solidFill>
                            <a:schemeClr val="dk1"/>
                          </a:solidFill>
                          <a:effectLst/>
                          <a:latin typeface="+mn-lt"/>
                          <a:ea typeface="+mn-ea"/>
                          <a:cs typeface="+mn-cs"/>
                        </a:rPr>
                        <a:t>What steps have been taken to promote retention of gains from these interventions?</a:t>
                      </a:r>
                      <a:endParaRPr lang="fr-FR" sz="1200" b="1" kern="1200" dirty="0">
                        <a:solidFill>
                          <a:schemeClr val="dk1"/>
                        </a:solidFill>
                        <a:effectLst/>
                        <a:latin typeface="+mn-lt"/>
                        <a:ea typeface="+mn-ea"/>
                        <a:cs typeface="+mn-cs"/>
                      </a:endParaRPr>
                    </a:p>
                  </a:txBody>
                  <a:tcPr/>
                </a:tc>
                <a:extLst>
                  <a:ext uri="{0D108BD9-81ED-4DB2-BD59-A6C34878D82A}">
                    <a16:rowId xmlns:a16="http://schemas.microsoft.com/office/drawing/2014/main" val="392984763"/>
                  </a:ext>
                </a:extLst>
              </a:tr>
            </a:tbl>
          </a:graphicData>
        </a:graphic>
      </p:graphicFrame>
    </p:spTree>
    <p:extLst>
      <p:ext uri="{BB962C8B-B14F-4D97-AF65-F5344CB8AC3E}">
        <p14:creationId xmlns:p14="http://schemas.microsoft.com/office/powerpoint/2010/main" val="295676157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Lecture8</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39</a:t>
            </a:fld>
            <a:endParaRPr lang="en-US"/>
          </a:p>
        </p:txBody>
      </p:sp>
      <p:sp>
        <p:nvSpPr>
          <p:cNvPr id="12" name="Zone de texte 11"/>
          <p:cNvSpPr txBox="1"/>
          <p:nvPr/>
        </p:nvSpPr>
        <p:spPr>
          <a:xfrm>
            <a:off x="1940507" y="384810"/>
            <a:ext cx="6774109" cy="1569660"/>
          </a:xfrm>
          <a:prstGeom prst="rect">
            <a:avLst/>
          </a:prstGeom>
          <a:noFill/>
        </p:spPr>
        <p:txBody>
          <a:bodyPr wrap="square" rtlCol="0" anchor="t">
            <a:spAutoFit/>
          </a:bodyPr>
          <a:lstStyle/>
          <a:p>
            <a:pPr algn="ctr"/>
            <a:r>
              <a:rPr lang="en-US" sz="2800" b="1" dirty="0">
                <a:solidFill>
                  <a:srgbClr val="FF9518"/>
                </a:solidFill>
                <a:latin typeface="Tajawal Medium" panose="00000600000000000000" pitchFamily="2" charset="-78"/>
                <a:cs typeface="Tajawal Medium" panose="00000600000000000000" pitchFamily="2" charset="-78"/>
              </a:rPr>
              <a:t>Session 5: Evaluation</a:t>
            </a:r>
            <a:r>
              <a:rPr lang="fr-FR" sz="2800" b="1" dirty="0">
                <a:solidFill>
                  <a:srgbClr val="FF9518"/>
                </a:solidFill>
                <a:latin typeface="Tajawal Medium" panose="00000600000000000000" pitchFamily="2" charset="-78"/>
                <a:cs typeface="Tajawal Medium" panose="00000600000000000000" pitchFamily="2" charset="-78"/>
                <a:sym typeface="+mn-ea"/>
              </a:rPr>
              <a:t> (</a:t>
            </a:r>
            <a:r>
              <a:rPr lang="fr-FR" altLang="en-US" sz="3200" b="1" dirty="0">
                <a:solidFill>
                  <a:srgbClr val="FF9518"/>
                </a:solidFill>
                <a:latin typeface="Tajawal Medium" panose="00000600000000000000" pitchFamily="2" charset="-78"/>
                <a:cs typeface="Tajawal Medium" panose="00000600000000000000" pitchFamily="2" charset="-78"/>
                <a:sym typeface="+mn-ea"/>
              </a:rPr>
              <a:t>Part1</a:t>
            </a:r>
            <a:r>
              <a:rPr lang="fr-FR" altLang="en-US" sz="2800" b="1" dirty="0">
                <a:solidFill>
                  <a:srgbClr val="FF9518"/>
                </a:solidFill>
                <a:latin typeface="Tajawal Medium" panose="00000600000000000000" pitchFamily="2" charset="-78"/>
                <a:cs typeface="Tajawal Medium" panose="00000600000000000000" pitchFamily="2" charset="-78"/>
                <a:sym typeface="+mn-ea"/>
              </a:rPr>
              <a:t>)</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447360"/>
            <a:ext cx="8340542" cy="977190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marL="542925" marR="244475" indent="-285750" algn="just">
              <a:lnSpc>
                <a:spcPct val="150000"/>
              </a:lnSpc>
              <a:spcBef>
                <a:spcPts val="5"/>
              </a:spcBef>
              <a:buFont typeface="Wingdings" panose="05000000000000000000" pitchFamily="2" charset="2"/>
              <a:buChar char="Ø"/>
            </a:pP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The focus on given criteria may change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at different stages of the intervention life cycle</a:t>
            </a: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t>
            </a:r>
          </a:p>
          <a:p>
            <a:pPr marL="542925" marR="244475" indent="-285750" algn="just">
              <a:lnSpc>
                <a:spcPct val="150000"/>
              </a:lnSpc>
              <a:spcBef>
                <a:spcPts val="5"/>
              </a:spcBef>
              <a:buFont typeface="Wingdings" panose="05000000000000000000" pitchFamily="2" charset="2"/>
              <a:buChar char="Ø"/>
            </a:pP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In an ex-ante evaluation</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the focus could be on relevance, while for a midterm evaluation, it could shift towards effectiveness and efficiency so that recommendations for improvement can be made during implementation</a:t>
            </a: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t>
            </a:r>
          </a:p>
          <a:p>
            <a:pPr marL="542925" marR="244475" indent="-285750" algn="ctr">
              <a:lnSpc>
                <a:spcPct val="150000"/>
              </a:lnSpc>
              <a:spcBef>
                <a:spcPts val="5"/>
              </a:spcBef>
              <a:buFont typeface="Wingdings" panose="05000000000000000000" pitchFamily="2" charset="2"/>
              <a:buChar char="Ø"/>
            </a:pPr>
            <a:r>
              <a:rPr lang="en-US"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By the end of the life cycle, </a:t>
            </a:r>
            <a:r>
              <a:rPr lang="en-US"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final and ex-post evaluations </a:t>
            </a:r>
            <a:r>
              <a:rPr lang="en-US"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are better able to assess the overall performance, sustainability and impact of the intervention.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However, the evaluation criteria must always take account of the specific requirements of the evaluation and the interest of end users of the evaluation and of other stakeholders.</a:t>
            </a:r>
            <a:endParaRPr 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lvl="0"/>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pPr algn="ctr"/>
            <a:endParaRPr lang="fr-FR" sz="2400" b="1" dirty="0">
              <a:solidFill>
                <a:schemeClr val="accent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0792265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8" name="Espace réservé du numéro de diapositive 7"/>
          <p:cNvSpPr>
            <a:spLocks noGrp="1"/>
          </p:cNvSpPr>
          <p:nvPr>
            <p:ph type="sldNum" sz="quarter" idx="12"/>
          </p:nvPr>
        </p:nvSpPr>
        <p:spPr/>
        <p:txBody>
          <a:bodyPr/>
          <a:lstStyle/>
          <a:p>
            <a:fld id="{FDED41F8-FC0F-4085-8150-313B6CF05213}" type="slidenum">
              <a:rPr lang="en-US" smtClean="0"/>
              <a:t>40</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
        <p:nvSpPr>
          <p:cNvPr id="2" name="Rectangle 1"/>
          <p:cNvSpPr/>
          <p:nvPr/>
        </p:nvSpPr>
        <p:spPr>
          <a:xfrm>
            <a:off x="130615" y="399527"/>
            <a:ext cx="1842118" cy="461665"/>
          </a:xfrm>
          <a:prstGeom prst="rect">
            <a:avLst/>
          </a:prstGeom>
        </p:spPr>
        <p:txBody>
          <a:bodyPr wrap="square">
            <a:spAutoFit/>
          </a:bodyPr>
          <a:lstStyle/>
          <a:p>
            <a:pPr algn="ctr"/>
            <a:r>
              <a:rPr lang="fr-FR" altLang="en-US" sz="2400" b="1" dirty="0">
                <a:solidFill>
                  <a:schemeClr val="bg1"/>
                </a:solidFill>
                <a:latin typeface="Tajawal Medium" panose="00000600000000000000" pitchFamily="2" charset="-78"/>
                <a:cs typeface="Tajawal Medium" panose="00000600000000000000" pitchFamily="2" charset="-78"/>
                <a:sym typeface="+mn-ea"/>
              </a:rPr>
              <a:t>Lecture8</a:t>
            </a:r>
            <a:endParaRPr lang="en-US" sz="2400" b="1"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23069</TotalTime>
  <Words>4711</Words>
  <Application>Microsoft Office PowerPoint</Application>
  <PresentationFormat>Widescreen</PresentationFormat>
  <Paragraphs>832</Paragraphs>
  <Slides>40</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SimSun</vt:lpstr>
      <vt:lpstr>Arial</vt:lpstr>
      <vt:lpstr>Calibri</vt:lpstr>
      <vt:lpstr>Calibri Light</vt:lpstr>
      <vt:lpstr>inherit</vt:lpstr>
      <vt:lpstr>Tahoma</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352</cp:revision>
  <dcterms:created xsi:type="dcterms:W3CDTF">2021-08-03T13:03:00Z</dcterms:created>
  <dcterms:modified xsi:type="dcterms:W3CDTF">2022-11-24T18:11:58Z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