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42"/>
  </p:notesMasterIdLst>
  <p:sldIdLst>
    <p:sldId id="357" r:id="rId2"/>
    <p:sldId id="345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22" r:id="rId11"/>
    <p:sldId id="368" r:id="rId12"/>
    <p:sldId id="369" r:id="rId13"/>
    <p:sldId id="370" r:id="rId14"/>
    <p:sldId id="371" r:id="rId15"/>
    <p:sldId id="372" r:id="rId16"/>
    <p:sldId id="373" r:id="rId17"/>
    <p:sldId id="374" r:id="rId18"/>
    <p:sldId id="375" r:id="rId19"/>
    <p:sldId id="376" r:id="rId20"/>
    <p:sldId id="378" r:id="rId21"/>
    <p:sldId id="379" r:id="rId22"/>
    <p:sldId id="380" r:id="rId23"/>
    <p:sldId id="381" r:id="rId24"/>
    <p:sldId id="382" r:id="rId25"/>
    <p:sldId id="383" r:id="rId26"/>
    <p:sldId id="384" r:id="rId27"/>
    <p:sldId id="385" r:id="rId28"/>
    <p:sldId id="386" r:id="rId29"/>
    <p:sldId id="387" r:id="rId30"/>
    <p:sldId id="388" r:id="rId31"/>
    <p:sldId id="390" r:id="rId32"/>
    <p:sldId id="392" r:id="rId33"/>
    <p:sldId id="393" r:id="rId34"/>
    <p:sldId id="394" r:id="rId35"/>
    <p:sldId id="391" r:id="rId36"/>
    <p:sldId id="395" r:id="rId37"/>
    <p:sldId id="396" r:id="rId38"/>
    <p:sldId id="397" r:id="rId39"/>
    <p:sldId id="359" r:id="rId40"/>
    <p:sldId id="360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7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A3723-4E47-4CE7-A430-57FFAF04E91C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CD5922-EF21-47BE-96AB-0C6C9B361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54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28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76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03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826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00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660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756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613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506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540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79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849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963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5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116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1972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090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701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561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910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383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486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1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8542" y="364616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7150" y="2346421"/>
            <a:ext cx="6026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96648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3122940"/>
            <a:ext cx="156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PMG212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419791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629" y="4827387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buClr>
                <a:schemeClr val="dk1"/>
              </a:buClr>
              <a:buSzPts val="5200"/>
            </a:pPr>
            <a:r>
              <a:rPr lang="ar-EG" sz="32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مقرر: إداره وقت المشروع</a:t>
            </a:r>
            <a:endParaRPr lang="en-US" sz="32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>
              <a:buClr>
                <a:schemeClr val="dk1"/>
              </a:buClr>
              <a:buSzPts val="5200"/>
            </a:pP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فصل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دراسي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الثالث 2023 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69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6747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1131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28033" y="1660511"/>
            <a:ext cx="7612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Project Management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437433" y="2526500"/>
            <a:ext cx="8578137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order to understand project management, one must begin with the definition of a project. </a:t>
            </a:r>
          </a:p>
          <a:p>
            <a:pPr algn="just">
              <a:spcAft>
                <a:spcPts val="1800"/>
              </a:spcAft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project can be any series of activities and tasks.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7349" y="5530261"/>
            <a:ext cx="2782366" cy="127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9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71743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Meaning of “ Project “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685800">
              <a:defRPr/>
            </a:pPr>
            <a:r>
              <a:rPr lang="en-US" sz="2000" b="1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project: </a:t>
            </a:r>
            <a:r>
              <a:rPr lang="en-US" sz="20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is a temporary endeavor undertaken to create a unique product, service, or result</a:t>
            </a:r>
            <a:r>
              <a:rPr lang="en-US" sz="2000" kern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en-US" sz="2000" kern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0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b="1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characteristic:</a:t>
            </a:r>
          </a:p>
          <a:p>
            <a:pPr marL="1003300" lvl="1" indent="-546100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/>
            </a:pPr>
            <a:r>
              <a:rPr lang="en-GB" sz="2000" u="sng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Projects are temporary.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Has definite beginning and end, the end is reached when the project’s objective have been achieved.</a:t>
            </a:r>
          </a:p>
          <a:p>
            <a:pPr marL="1003300" lvl="1" indent="-546100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/>
            </a:pPr>
            <a:r>
              <a:rPr lang="en-GB" sz="2000" u="sng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Projects are unique.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Every project creates a unique product, service, or results.</a:t>
            </a:r>
          </a:p>
          <a:p>
            <a:pPr marL="1003300" lvl="1" indent="-546100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/>
            </a:pPr>
            <a:r>
              <a:rPr lang="en-GB" sz="2000" u="sng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Progressively elaborated.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b="1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Progressively: </a:t>
            </a:r>
            <a:r>
              <a:rPr lang="en-GB" sz="20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proceeding in steps.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b="1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Elaborated: </a:t>
            </a:r>
            <a:r>
              <a:rPr lang="en-GB" sz="20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worked with care and detail.</a:t>
            </a:r>
            <a:endParaRPr lang="en-US" sz="2000" kern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2288" y="2387447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373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Meaning of “ Project “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155119"/>
            <a:ext cx="7591914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defTabSz="685800"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temporary nature of projects indicates that a project has a definite beginning and end.</a:t>
            </a:r>
          </a:p>
          <a:p>
            <a:pPr marL="285750" lvl="0" indent="-285750" algn="just" defTabSz="685800"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Temporary </a:t>
            </a:r>
            <a:r>
              <a:rPr lang="en-US" sz="2400" u="sng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does not necessarily </a:t>
            </a: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mean a project has </a:t>
            </a:r>
            <a:r>
              <a:rPr lang="en-US" sz="2400" u="sng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short duration</a:t>
            </a: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marL="285750" lvl="0" indent="-285750" algn="just" defTabSz="685800"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</a:t>
            </a:r>
            <a:r>
              <a:rPr lang="en-US" sz="2400" u="sng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end of the project</a:t>
            </a: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is reached when </a:t>
            </a:r>
            <a:r>
              <a:rPr lang="en-US" sz="2400" u="sng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one or more of the following </a:t>
            </a: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is true: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project’s objectives have been achieved;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objectives will not or cannot be met;</a:t>
            </a:r>
          </a:p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3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Ending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411780" y="2295656"/>
            <a:ext cx="859046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Funding is exhausted or no longer available for allocation to the project;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need for the project no longer exists (e.g., the customer no longer wants the project completed, a change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strategy or priority ends the project, the organizational management provides direction to end the project);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human or physical resources are no longer available; or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400" kern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project is terminated for legal cause or convenience.</a:t>
            </a:r>
          </a:p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8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04852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33209" y="613045"/>
            <a:ext cx="72731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 Life Cycle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 Process Groups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E89CDAB-ABCB-480A-98C3-892112AFA1D5}"/>
              </a:ext>
            </a:extLst>
          </p:cNvPr>
          <p:cNvSpPr/>
          <p:nvPr/>
        </p:nvSpPr>
        <p:spPr>
          <a:xfrm>
            <a:off x="5126573" y="1672185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Initiation 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Down Arrow 5">
            <a:extLst>
              <a:ext uri="{FF2B5EF4-FFF2-40B4-BE49-F238E27FC236}">
                <a16:creationId xmlns:a16="http://schemas.microsoft.com/office/drawing/2014/main" xmlns="" id="{AD4174B9-5CD3-4AEF-B09E-48151588CBB3}"/>
              </a:ext>
            </a:extLst>
          </p:cNvPr>
          <p:cNvSpPr/>
          <p:nvPr/>
        </p:nvSpPr>
        <p:spPr>
          <a:xfrm>
            <a:off x="8665701" y="3111330"/>
            <a:ext cx="349008" cy="495590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A0B879FB-B0CE-48D7-9ACB-EC18C7225EBA}"/>
              </a:ext>
            </a:extLst>
          </p:cNvPr>
          <p:cNvSpPr/>
          <p:nvPr/>
        </p:nvSpPr>
        <p:spPr>
          <a:xfrm>
            <a:off x="7181397" y="2984425"/>
            <a:ext cx="1752018" cy="126905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70DFDB89-D929-4E40-85EC-0908725AD4E1}"/>
              </a:ext>
            </a:extLst>
          </p:cNvPr>
          <p:cNvSpPr/>
          <p:nvPr/>
        </p:nvSpPr>
        <p:spPr>
          <a:xfrm>
            <a:off x="5126573" y="2740093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Planning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162F6AB0-014F-4DB9-B783-97CB7AF89DC4}"/>
              </a:ext>
            </a:extLst>
          </p:cNvPr>
          <p:cNvSpPr/>
          <p:nvPr/>
        </p:nvSpPr>
        <p:spPr>
          <a:xfrm>
            <a:off x="7819773" y="3603721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Controlling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6EFA89B0-199C-497C-8BFD-E8D27067CDFA}"/>
              </a:ext>
            </a:extLst>
          </p:cNvPr>
          <p:cNvSpPr/>
          <p:nvPr/>
        </p:nvSpPr>
        <p:spPr>
          <a:xfrm>
            <a:off x="2424113" y="3615161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5FEC7FD0-DAC9-428B-A465-A6C8F4EEDB61}"/>
              </a:ext>
            </a:extLst>
          </p:cNvPr>
          <p:cNvSpPr/>
          <p:nvPr/>
        </p:nvSpPr>
        <p:spPr>
          <a:xfrm>
            <a:off x="5146374" y="4342043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Closeout </a:t>
            </a:r>
          </a:p>
        </p:txBody>
      </p:sp>
      <p:sp>
        <p:nvSpPr>
          <p:cNvPr id="25" name="Down Arrow 15">
            <a:extLst>
              <a:ext uri="{FF2B5EF4-FFF2-40B4-BE49-F238E27FC236}">
                <a16:creationId xmlns:a16="http://schemas.microsoft.com/office/drawing/2014/main" xmlns="" id="{445BC1B1-5A00-4B69-88C6-F840BF3EA2EF}"/>
              </a:ext>
            </a:extLst>
          </p:cNvPr>
          <p:cNvSpPr/>
          <p:nvPr/>
        </p:nvSpPr>
        <p:spPr>
          <a:xfrm>
            <a:off x="5979481" y="2370253"/>
            <a:ext cx="349008" cy="418755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D6953E02-D29E-4F5C-86C6-F6DC0EA87801}"/>
              </a:ext>
            </a:extLst>
          </p:cNvPr>
          <p:cNvSpPr/>
          <p:nvPr/>
        </p:nvSpPr>
        <p:spPr>
          <a:xfrm>
            <a:off x="3374555" y="2992666"/>
            <a:ext cx="1752018" cy="126905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Down Arrow 17">
            <a:extLst>
              <a:ext uri="{FF2B5EF4-FFF2-40B4-BE49-F238E27FC236}">
                <a16:creationId xmlns:a16="http://schemas.microsoft.com/office/drawing/2014/main" xmlns="" id="{1E3B95EB-BB9B-4136-B4D6-4E6F4FAA2A9D}"/>
              </a:ext>
            </a:extLst>
          </p:cNvPr>
          <p:cNvSpPr/>
          <p:nvPr/>
        </p:nvSpPr>
        <p:spPr>
          <a:xfrm>
            <a:off x="3293261" y="3119571"/>
            <a:ext cx="349008" cy="495590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BD6CBC19-9202-460F-A199-0FBFA9592223}"/>
              </a:ext>
            </a:extLst>
          </p:cNvPr>
          <p:cNvSpPr/>
          <p:nvPr/>
        </p:nvSpPr>
        <p:spPr>
          <a:xfrm rot="16200000">
            <a:off x="8682704" y="4409488"/>
            <a:ext cx="400289" cy="184894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AEFD760C-93FB-4DEC-8EFD-A8AA7819CEB9}"/>
              </a:ext>
            </a:extLst>
          </p:cNvPr>
          <p:cNvSpPr/>
          <p:nvPr/>
        </p:nvSpPr>
        <p:spPr>
          <a:xfrm rot="16200000">
            <a:off x="3267620" y="4425969"/>
            <a:ext cx="400289" cy="184894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ight Arrow 20">
            <a:extLst>
              <a:ext uri="{FF2B5EF4-FFF2-40B4-BE49-F238E27FC236}">
                <a16:creationId xmlns:a16="http://schemas.microsoft.com/office/drawing/2014/main" xmlns="" id="{920950DD-9562-4BB2-A902-5B1CFE44F85A}"/>
              </a:ext>
            </a:extLst>
          </p:cNvPr>
          <p:cNvSpPr/>
          <p:nvPr/>
        </p:nvSpPr>
        <p:spPr>
          <a:xfrm>
            <a:off x="3375317" y="4591656"/>
            <a:ext cx="1751256" cy="282693"/>
          </a:xfrm>
          <a:prstGeom prst="right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ight Arrow 22">
            <a:extLst>
              <a:ext uri="{FF2B5EF4-FFF2-40B4-BE49-F238E27FC236}">
                <a16:creationId xmlns:a16="http://schemas.microsoft.com/office/drawing/2014/main" xmlns="" id="{D8780BE7-0332-4CEF-B843-919322F07946}"/>
              </a:ext>
            </a:extLst>
          </p:cNvPr>
          <p:cNvSpPr/>
          <p:nvPr/>
        </p:nvSpPr>
        <p:spPr>
          <a:xfrm rot="10800000">
            <a:off x="7224040" y="4602659"/>
            <a:ext cx="1751256" cy="282693"/>
          </a:xfrm>
          <a:prstGeom prst="right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86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3624" y="735790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1st PM Process Group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initiation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Selection of the best project given resource limits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Recognizing the benefits of the project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Preparation of the documents to sanction the project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Assigning of the project manager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03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3624" y="735790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2nd PM Process Group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Definition of the work requirements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Definition of the quality and quantity of work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Definition of the resources needed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Scheduling the activities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Evaluation of the various risks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02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3624" y="735790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3rd PM Process Group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execution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Negotiating for the project team members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Directing and managing the work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Working with the team members to help them improve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2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3624" y="735790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4th PM Process Group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Tracking progress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Comparing actual outcome to predicted outcome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Analyzing variances and impacts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Making adjustments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79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3624" y="735790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5th PM Process Group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closure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Verifying that all of the work has been accomplished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Contractual closure of the contract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Financial closure of the charge numbers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Administrative closure of the </a:t>
            </a:r>
            <a:r>
              <a:rPr lang="en-US" sz="2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papework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11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4485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249001" y="101762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Successful 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Successful project management can then be defined as having achieved the project objectives: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Within time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Within cost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At the desired performance/technology level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While utilizing the assigned resources effectively and efficiently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Accepted by the customer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0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665484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249001" y="101762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Benefits of 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Identification of functional responsibilities to ensure that all activities are accounted for, regardless of personnel turnover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Minimizing the need for continuous reporting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Identification of time limits for scheduling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51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249001" y="101762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Benefits of 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Identification of a methodology for trade-off analysis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Measurement of accomplishment against plans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Early identification of problems so that corrective action may follow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Improved estimating capability for future planning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Knowing when objectives cannot be met or will be exceeded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78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0787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249001" y="101762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Obstacles of 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Project complexity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Customer’s special requirements and scope changes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Organizational restructuring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Project risks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Changes in technology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Forward planning and pricing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69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06225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 can mean different things to different people. 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Quite often, people misunderstand the concept because they have ongoing projects within their company and feel that they are using project management to control these activities.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6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such a case, the following might be considered an appropriate definition: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 is the art of creating the illusion that any outcome is the result of a series of predetermined, deliberate acts when, in fact, it was dumb luck.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9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 is designed to make better use of existing resources by getting work to flow horizontally as well as vertically within the company. 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00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 is the planning, organizing, directing, and controlling of company resources for a relatively short-term objective that has been established to complete specific goals and objectives. 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29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Classical management is usually considered to have five functions or principles: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Planning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Organizing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Staffing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Controlling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Directing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28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Today, the definition of project success has been modified to include completion: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Within the allocated time period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Within the budgeted cost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At the proper performance or specification level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 acceptance by the customer/user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991" y="1970902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27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Today, the definition of project success has been modified to include completion: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 minimum or mutually agreed upon scope changes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Without disturbing the main work flow of the organization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Without changing the corporate culture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9100" y="2155119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1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37067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MANAGER’S ROLE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project manager is responsible for coordinating and integrating activities across multiple, functional lines. 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integration activities performed by the project manager include: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Integrating the activities necessary to develop a project plan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9100" y="2155119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09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MANAGER’S ROLE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85904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integration activities performed by the project manager include: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Integrating the activities necessary to execute the plan</a:t>
            </a:r>
          </a:p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Integrating the activities necessary to make changes to the plan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9100" y="2155119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0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Integration management.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5DDF6C59-1914-4017-AE57-6AF147CB2A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49" y="2270121"/>
            <a:ext cx="9333707" cy="351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5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02" y="235256"/>
            <a:ext cx="2383737" cy="1125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79621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FUNCTIONAL MANAGER’S ROLE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52521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The functional manager has the responsibility to define how the task will be done and where the task will be done (i.e., the technical criteria).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96327D7-9E77-423A-BCB6-B3EB3EC66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4130" y="2336510"/>
            <a:ext cx="4064826" cy="332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52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FUNCTIONAL MANAGER’S ROLE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52521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The functional manager has the responsibility to provide sufficient resources to accomplish the objective within the project’s constraints (i.e., who will get the job done).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96327D7-9E77-423A-BCB6-B3EB3EC66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4130" y="2336510"/>
            <a:ext cx="4064826" cy="332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4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57606" y="1055232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FUNCTIONAL MANAGER’S ROLE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906628" y="2337966"/>
            <a:ext cx="52521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● The functional manager has the responsibility for the deliverable.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8500D02-0832-44EA-8CC2-04D1FE6FD4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621" y="3494608"/>
            <a:ext cx="7842935" cy="23145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79FBC64-A01D-4822-8AED-79857B21E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3450" y="1774681"/>
            <a:ext cx="2476500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21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=""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0821" y="2581704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8243684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690569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446</TotalTime>
  <Words>1449</Words>
  <Application>Microsoft Office PowerPoint</Application>
  <PresentationFormat>Widescreen</PresentationFormat>
  <Paragraphs>332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Calibri Light</vt:lpstr>
      <vt:lpstr>Roboto Light</vt:lpstr>
      <vt:lpstr>Tahoma</vt:lpstr>
      <vt:lpstr>Tajawal Medium</vt:lpstr>
      <vt:lpstr>Times New Roman</vt:lpstr>
      <vt:lpstr>Wingdings</vt:lpstr>
      <vt:lpstr>Wingdings 3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102</cp:revision>
  <dcterms:created xsi:type="dcterms:W3CDTF">2021-08-03T13:03:26Z</dcterms:created>
  <dcterms:modified xsi:type="dcterms:W3CDTF">2024-01-31T15:00:29Z</dcterms:modified>
</cp:coreProperties>
</file>