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52"/>
  </p:notesMasterIdLst>
  <p:sldIdLst>
    <p:sldId id="480" r:id="rId5"/>
    <p:sldId id="303" r:id="rId6"/>
    <p:sldId id="271" r:id="rId7"/>
    <p:sldId id="313" r:id="rId8"/>
    <p:sldId id="589" r:id="rId9"/>
    <p:sldId id="718" r:id="rId10"/>
    <p:sldId id="719" r:id="rId11"/>
    <p:sldId id="720" r:id="rId12"/>
    <p:sldId id="688" r:id="rId13"/>
    <p:sldId id="687" r:id="rId14"/>
    <p:sldId id="689" r:id="rId15"/>
    <p:sldId id="690" r:id="rId16"/>
    <p:sldId id="692" r:id="rId17"/>
    <p:sldId id="693" r:id="rId18"/>
    <p:sldId id="691" r:id="rId19"/>
    <p:sldId id="694" r:id="rId20"/>
    <p:sldId id="695" r:id="rId21"/>
    <p:sldId id="696" r:id="rId22"/>
    <p:sldId id="697" r:id="rId23"/>
    <p:sldId id="698" r:id="rId24"/>
    <p:sldId id="699" r:id="rId25"/>
    <p:sldId id="700" r:id="rId26"/>
    <p:sldId id="701" r:id="rId27"/>
    <p:sldId id="703" r:id="rId28"/>
    <p:sldId id="702" r:id="rId29"/>
    <p:sldId id="704" r:id="rId30"/>
    <p:sldId id="705" r:id="rId31"/>
    <p:sldId id="706" r:id="rId32"/>
    <p:sldId id="707" r:id="rId33"/>
    <p:sldId id="708" r:id="rId34"/>
    <p:sldId id="709" r:id="rId35"/>
    <p:sldId id="710" r:id="rId36"/>
    <p:sldId id="711" r:id="rId37"/>
    <p:sldId id="712" r:id="rId38"/>
    <p:sldId id="713" r:id="rId39"/>
    <p:sldId id="714" r:id="rId40"/>
    <p:sldId id="715" r:id="rId41"/>
    <p:sldId id="716" r:id="rId42"/>
    <p:sldId id="717" r:id="rId43"/>
    <p:sldId id="721" r:id="rId44"/>
    <p:sldId id="722" r:id="rId45"/>
    <p:sldId id="724" r:id="rId46"/>
    <p:sldId id="723" r:id="rId47"/>
    <p:sldId id="725" r:id="rId48"/>
    <p:sldId id="726" r:id="rId49"/>
    <p:sldId id="727" r:id="rId50"/>
    <p:sldId id="349" r:id="rId5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271"/>
            <p14:sldId id="313"/>
            <p14:sldId id="589"/>
            <p14:sldId id="718"/>
            <p14:sldId id="719"/>
            <p14:sldId id="720"/>
            <p14:sldId id="688"/>
            <p14:sldId id="687"/>
            <p14:sldId id="689"/>
            <p14:sldId id="690"/>
            <p14:sldId id="692"/>
            <p14:sldId id="693"/>
            <p14:sldId id="691"/>
            <p14:sldId id="694"/>
            <p14:sldId id="695"/>
            <p14:sldId id="696"/>
            <p14:sldId id="697"/>
            <p14:sldId id="698"/>
            <p14:sldId id="699"/>
            <p14:sldId id="700"/>
            <p14:sldId id="701"/>
            <p14:sldId id="703"/>
            <p14:sldId id="702"/>
            <p14:sldId id="704"/>
            <p14:sldId id="705"/>
            <p14:sldId id="706"/>
            <p14:sldId id="707"/>
            <p14:sldId id="708"/>
            <p14:sldId id="709"/>
            <p14:sldId id="710"/>
            <p14:sldId id="711"/>
            <p14:sldId id="712"/>
            <p14:sldId id="713"/>
            <p14:sldId id="714"/>
            <p14:sldId id="715"/>
            <p14:sldId id="716"/>
            <p14:sldId id="717"/>
            <p14:sldId id="721"/>
            <p14:sldId id="722"/>
            <p14:sldId id="724"/>
            <p14:sldId id="723"/>
            <p14:sldId id="725"/>
            <p14:sldId id="726"/>
            <p14:sldId id="727"/>
            <p14:sldId id="349"/>
          </p14:sldIdLst>
        </p14:section>
        <p14:section name="Untitled Section" id="{2F6AD2C2-46A9-4BC4-94FF-3A698A8E8EFB}">
          <p14:sldIdLst/>
        </p14:section>
      </p14:section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AEEF"/>
    <a:srgbClr val="FFD200"/>
    <a:srgbClr val="203E5F"/>
    <a:srgbClr val="F58221"/>
    <a:srgbClr val="000000"/>
    <a:srgbClr val="669BBC"/>
    <a:srgbClr val="2D3956"/>
    <a:srgbClr val="8E5A6D"/>
    <a:srgbClr val="FAC748"/>
    <a:srgbClr val="852F4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E1990857-EE72-62A3-9833-DEDF77D3AF16}" v="30" dt="2026-03-20T16:31:17.006"/>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79" d="100"/>
          <a:sy n="79" d="100"/>
        </p:scale>
        <p:origin x="821" y="7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slide" Target="slides/slide46.xml"/><Relationship Id="rId55" Type="http://schemas.openxmlformats.org/officeDocument/2006/relationships/theme" Target="theme/theme1.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presProps" Target="presProps.xml"/><Relationship Id="rId58" Type="http://schemas.microsoft.com/office/2015/10/relationships/revisionInfo" Target="revisionInfo.xml"/><Relationship Id="rId5" Type="http://schemas.openxmlformats.org/officeDocument/2006/relationships/slide" Target="slides/slide1.xml"/><Relationship Id="rId19" Type="http://schemas.openxmlformats.org/officeDocument/2006/relationships/slide" Target="slides/slide15.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56" Type="http://schemas.openxmlformats.org/officeDocument/2006/relationships/tableStyles" Target="tableStyles.xml"/><Relationship Id="rId8" Type="http://schemas.openxmlformats.org/officeDocument/2006/relationships/slide" Target="slides/slide4.xml"/><Relationship Id="rId51" Type="http://schemas.openxmlformats.org/officeDocument/2006/relationships/slide" Target="slides/slide47.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20" Type="http://schemas.openxmlformats.org/officeDocument/2006/relationships/slide" Target="slides/slide16.xml"/><Relationship Id="rId41" Type="http://schemas.openxmlformats.org/officeDocument/2006/relationships/slide" Target="slides/slide37.xml"/><Relationship Id="rId54" Type="http://schemas.openxmlformats.org/officeDocument/2006/relationships/viewProps" Target="viewProps.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 Id="rId57" Type="http://schemas.microsoft.com/office/2016/11/relationships/changesInfo" Target="changesInfos/changesInfo1.xml"/><Relationship Id="rId10" Type="http://schemas.openxmlformats.org/officeDocument/2006/relationships/slide" Target="slides/slide6.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notesMaster" Target="notesMasters/notesMaster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Rahaf Darwish" userId="S::rahafdarwish@midocean.edu.km::a510750d-cd69-4bc9-aa08-c9adb5c50624" providerId="AD" clId="Web-{E1990857-EE72-62A3-9833-DEDF77D3AF16}"/>
    <pc:docChg chg="modSld">
      <pc:chgData name="Rahaf Darwish" userId="S::rahafdarwish@midocean.edu.km::a510750d-cd69-4bc9-aa08-c9adb5c50624" providerId="AD" clId="Web-{E1990857-EE72-62A3-9833-DEDF77D3AF16}" dt="2026-03-20T16:31:17.006" v="29" actId="1076"/>
      <pc:docMkLst>
        <pc:docMk/>
      </pc:docMkLst>
      <pc:sldChg chg="modSp">
        <pc:chgData name="Rahaf Darwish" userId="S::rahafdarwish@midocean.edu.km::a510750d-cd69-4bc9-aa08-c9adb5c50624" providerId="AD" clId="Web-{E1990857-EE72-62A3-9833-DEDF77D3AF16}" dt="2026-03-20T16:28:34.547" v="25" actId="1076"/>
        <pc:sldMkLst>
          <pc:docMk/>
          <pc:sldMk cId="0" sldId="313"/>
        </pc:sldMkLst>
        <pc:graphicFrameChg chg="mod modGraphic">
          <ac:chgData name="Rahaf Darwish" userId="S::rahafdarwish@midocean.edu.km::a510750d-cd69-4bc9-aa08-c9adb5c50624" providerId="AD" clId="Web-{E1990857-EE72-62A3-9833-DEDF77D3AF16}" dt="2026-03-20T16:28:34.547" v="25" actId="1076"/>
          <ac:graphicFrameMkLst>
            <pc:docMk/>
            <pc:sldMk cId="0" sldId="313"/>
            <ac:graphicFrameMk id="4" creationId="{A81F2DD7-9C35-EF89-2B39-0A9126B9D87B}"/>
          </ac:graphicFrameMkLst>
        </pc:graphicFrameChg>
      </pc:sldChg>
      <pc:sldChg chg="modSp">
        <pc:chgData name="Rahaf Darwish" userId="S::rahafdarwish@midocean.edu.km::a510750d-cd69-4bc9-aa08-c9adb5c50624" providerId="AD" clId="Web-{E1990857-EE72-62A3-9833-DEDF77D3AF16}" dt="2026-03-20T16:24:44.687" v="7" actId="1076"/>
        <pc:sldMkLst>
          <pc:docMk/>
          <pc:sldMk cId="732903243" sldId="687"/>
        </pc:sldMkLst>
        <pc:spChg chg="mod">
          <ac:chgData name="Rahaf Darwish" userId="S::rahafdarwish@midocean.edu.km::a510750d-cd69-4bc9-aa08-c9adb5c50624" providerId="AD" clId="Web-{E1990857-EE72-62A3-9833-DEDF77D3AF16}" dt="2026-03-20T16:24:44.687" v="7" actId="1076"/>
          <ac:spMkLst>
            <pc:docMk/>
            <pc:sldMk cId="732903243" sldId="687"/>
            <ac:spMk id="3" creationId="{DA90AE2A-7027-1CCD-D109-597C455FF1FC}"/>
          </ac:spMkLst>
        </pc:spChg>
      </pc:sldChg>
      <pc:sldChg chg="modSp">
        <pc:chgData name="Rahaf Darwish" userId="S::rahafdarwish@midocean.edu.km::a510750d-cd69-4bc9-aa08-c9adb5c50624" providerId="AD" clId="Web-{E1990857-EE72-62A3-9833-DEDF77D3AF16}" dt="2026-03-20T16:25:03.298" v="8" actId="1076"/>
        <pc:sldMkLst>
          <pc:docMk/>
          <pc:sldMk cId="2766373068" sldId="693"/>
        </pc:sldMkLst>
        <pc:spChg chg="mod">
          <ac:chgData name="Rahaf Darwish" userId="S::rahafdarwish@midocean.edu.km::a510750d-cd69-4bc9-aa08-c9adb5c50624" providerId="AD" clId="Web-{E1990857-EE72-62A3-9833-DEDF77D3AF16}" dt="2026-03-20T16:25:03.298" v="8" actId="1076"/>
          <ac:spMkLst>
            <pc:docMk/>
            <pc:sldMk cId="2766373068" sldId="693"/>
            <ac:spMk id="3" creationId="{CD1B8E21-A9CC-5FD9-D250-3594D6001BAE}"/>
          </ac:spMkLst>
        </pc:spChg>
      </pc:sldChg>
      <pc:sldChg chg="modSp">
        <pc:chgData name="Rahaf Darwish" userId="S::rahafdarwish@midocean.edu.km::a510750d-cd69-4bc9-aa08-c9adb5c50624" providerId="AD" clId="Web-{E1990857-EE72-62A3-9833-DEDF77D3AF16}" dt="2026-03-20T16:25:18.659" v="9" actId="1076"/>
        <pc:sldMkLst>
          <pc:docMk/>
          <pc:sldMk cId="1382573739" sldId="696"/>
        </pc:sldMkLst>
        <pc:spChg chg="mod">
          <ac:chgData name="Rahaf Darwish" userId="S::rahafdarwish@midocean.edu.km::a510750d-cd69-4bc9-aa08-c9adb5c50624" providerId="AD" clId="Web-{E1990857-EE72-62A3-9833-DEDF77D3AF16}" dt="2026-03-20T16:25:18.659" v="9" actId="1076"/>
          <ac:spMkLst>
            <pc:docMk/>
            <pc:sldMk cId="1382573739" sldId="696"/>
            <ac:spMk id="3" creationId="{89B02A1F-4349-0261-AC55-F7EB2CFF5059}"/>
          </ac:spMkLst>
        </pc:spChg>
      </pc:sldChg>
      <pc:sldChg chg="modSp">
        <pc:chgData name="Rahaf Darwish" userId="S::rahafdarwish@midocean.edu.km::a510750d-cd69-4bc9-aa08-c9adb5c50624" providerId="AD" clId="Web-{E1990857-EE72-62A3-9833-DEDF77D3AF16}" dt="2026-03-20T16:25:27.831" v="10" actId="1076"/>
        <pc:sldMkLst>
          <pc:docMk/>
          <pc:sldMk cId="1079495382" sldId="697"/>
        </pc:sldMkLst>
        <pc:spChg chg="mod">
          <ac:chgData name="Rahaf Darwish" userId="S::rahafdarwish@midocean.edu.km::a510750d-cd69-4bc9-aa08-c9adb5c50624" providerId="AD" clId="Web-{E1990857-EE72-62A3-9833-DEDF77D3AF16}" dt="2026-03-20T16:25:27.831" v="10" actId="1076"/>
          <ac:spMkLst>
            <pc:docMk/>
            <pc:sldMk cId="1079495382" sldId="697"/>
            <ac:spMk id="2" creationId="{5CCF7E6C-C027-8573-DA8E-AE06A2936DED}"/>
          </ac:spMkLst>
        </pc:spChg>
      </pc:sldChg>
      <pc:sldChg chg="modSp">
        <pc:chgData name="Rahaf Darwish" userId="S::rahafdarwish@midocean.edu.km::a510750d-cd69-4bc9-aa08-c9adb5c50624" providerId="AD" clId="Web-{E1990857-EE72-62A3-9833-DEDF77D3AF16}" dt="2026-03-20T16:29:59.988" v="28" actId="1076"/>
        <pc:sldMkLst>
          <pc:docMk/>
          <pc:sldMk cId="131364016" sldId="698"/>
        </pc:sldMkLst>
        <pc:spChg chg="mod">
          <ac:chgData name="Rahaf Darwish" userId="S::rahafdarwish@midocean.edu.km::a510750d-cd69-4bc9-aa08-c9adb5c50624" providerId="AD" clId="Web-{E1990857-EE72-62A3-9833-DEDF77D3AF16}" dt="2026-03-20T16:29:59.988" v="28" actId="1076"/>
          <ac:spMkLst>
            <pc:docMk/>
            <pc:sldMk cId="131364016" sldId="698"/>
            <ac:spMk id="2" creationId="{CA2DFE89-76D8-45EC-3EEF-8A135DB9B2D3}"/>
          </ac:spMkLst>
        </pc:spChg>
      </pc:sldChg>
      <pc:sldChg chg="modSp">
        <pc:chgData name="Rahaf Darwish" userId="S::rahafdarwish@midocean.edu.km::a510750d-cd69-4bc9-aa08-c9adb5c50624" providerId="AD" clId="Web-{E1990857-EE72-62A3-9833-DEDF77D3AF16}" dt="2026-03-20T16:31:17.006" v="29" actId="1076"/>
        <pc:sldMkLst>
          <pc:docMk/>
          <pc:sldMk cId="3972239990" sldId="699"/>
        </pc:sldMkLst>
        <pc:spChg chg="mod">
          <ac:chgData name="Rahaf Darwish" userId="S::rahafdarwish@midocean.edu.km::a510750d-cd69-4bc9-aa08-c9adb5c50624" providerId="AD" clId="Web-{E1990857-EE72-62A3-9833-DEDF77D3AF16}" dt="2026-03-20T16:31:17.006" v="29" actId="1076"/>
          <ac:spMkLst>
            <pc:docMk/>
            <pc:sldMk cId="3972239990" sldId="699"/>
            <ac:spMk id="2" creationId="{1D15D793-689C-46D2-09CF-BD46A9CF10D6}"/>
          </ac:spMkLst>
        </pc:spChg>
      </pc:sldChg>
      <pc:sldChg chg="modSp">
        <pc:chgData name="Rahaf Darwish" userId="S::rahafdarwish@midocean.edu.km::a510750d-cd69-4bc9-aa08-c9adb5c50624" providerId="AD" clId="Web-{E1990857-EE72-62A3-9833-DEDF77D3AF16}" dt="2026-03-20T16:26:00.584" v="14" actId="1076"/>
        <pc:sldMkLst>
          <pc:docMk/>
          <pc:sldMk cId="3655661795" sldId="700"/>
        </pc:sldMkLst>
        <pc:spChg chg="mod">
          <ac:chgData name="Rahaf Darwish" userId="S::rahafdarwish@midocean.edu.km::a510750d-cd69-4bc9-aa08-c9adb5c50624" providerId="AD" clId="Web-{E1990857-EE72-62A3-9833-DEDF77D3AF16}" dt="2026-03-20T16:26:00.584" v="14" actId="1076"/>
          <ac:spMkLst>
            <pc:docMk/>
            <pc:sldMk cId="3655661795" sldId="700"/>
            <ac:spMk id="3" creationId="{47352509-CB24-EC11-95E3-A39FABBA97BB}"/>
          </ac:spMkLst>
        </pc:spChg>
      </pc:sldChg>
      <pc:sldChg chg="modSp">
        <pc:chgData name="Rahaf Darwish" userId="S::rahafdarwish@midocean.edu.km::a510750d-cd69-4bc9-aa08-c9adb5c50624" providerId="AD" clId="Web-{E1990857-EE72-62A3-9833-DEDF77D3AF16}" dt="2026-03-20T16:26:14.304" v="15" actId="1076"/>
        <pc:sldMkLst>
          <pc:docMk/>
          <pc:sldMk cId="4155735220" sldId="701"/>
        </pc:sldMkLst>
        <pc:spChg chg="mod">
          <ac:chgData name="Rahaf Darwish" userId="S::rahafdarwish@midocean.edu.km::a510750d-cd69-4bc9-aa08-c9adb5c50624" providerId="AD" clId="Web-{E1990857-EE72-62A3-9833-DEDF77D3AF16}" dt="2026-03-20T16:26:14.304" v="15" actId="1076"/>
          <ac:spMkLst>
            <pc:docMk/>
            <pc:sldMk cId="4155735220" sldId="701"/>
            <ac:spMk id="3" creationId="{51D1A333-D4E4-C0F7-BF79-FF6188F7FB67}"/>
          </ac:spMkLst>
        </pc:spChg>
      </pc:sldChg>
      <pc:sldChg chg="modSp">
        <pc:chgData name="Rahaf Darwish" userId="S::rahafdarwish@midocean.edu.km::a510750d-cd69-4bc9-aa08-c9adb5c50624" providerId="AD" clId="Web-{E1990857-EE72-62A3-9833-DEDF77D3AF16}" dt="2026-03-20T16:26:24.836" v="17" actId="1076"/>
        <pc:sldMkLst>
          <pc:docMk/>
          <pc:sldMk cId="3872079687" sldId="702"/>
        </pc:sldMkLst>
        <pc:spChg chg="mod">
          <ac:chgData name="Rahaf Darwish" userId="S::rahafdarwish@midocean.edu.km::a510750d-cd69-4bc9-aa08-c9adb5c50624" providerId="AD" clId="Web-{E1990857-EE72-62A3-9833-DEDF77D3AF16}" dt="2026-03-20T16:26:24.836" v="17" actId="1076"/>
          <ac:spMkLst>
            <pc:docMk/>
            <pc:sldMk cId="3872079687" sldId="702"/>
            <ac:spMk id="3" creationId="{5EE52E3C-232F-C85E-6D1D-2A26441890DA}"/>
          </ac:spMkLst>
        </pc:spChg>
      </pc:sldChg>
      <pc:sldChg chg="modSp">
        <pc:chgData name="Rahaf Darwish" userId="S::rahafdarwish@midocean.edu.km::a510750d-cd69-4bc9-aa08-c9adb5c50624" providerId="AD" clId="Web-{E1990857-EE72-62A3-9833-DEDF77D3AF16}" dt="2026-03-20T16:26:22.429" v="16" actId="1076"/>
        <pc:sldMkLst>
          <pc:docMk/>
          <pc:sldMk cId="3954070785" sldId="703"/>
        </pc:sldMkLst>
        <pc:spChg chg="mod">
          <ac:chgData name="Rahaf Darwish" userId="S::rahafdarwish@midocean.edu.km::a510750d-cd69-4bc9-aa08-c9adb5c50624" providerId="AD" clId="Web-{E1990857-EE72-62A3-9833-DEDF77D3AF16}" dt="2026-03-20T16:26:22.429" v="16" actId="1076"/>
          <ac:spMkLst>
            <pc:docMk/>
            <pc:sldMk cId="3954070785" sldId="703"/>
            <ac:spMk id="3" creationId="{27ED17E8-C782-03C0-29DA-61951E1F57D5}"/>
          </ac:spMkLst>
        </pc:spChg>
      </pc:sldChg>
      <pc:sldChg chg="modSp">
        <pc:chgData name="Rahaf Darwish" userId="S::rahafdarwish@midocean.edu.km::a510750d-cd69-4bc9-aa08-c9adb5c50624" providerId="AD" clId="Web-{E1990857-EE72-62A3-9833-DEDF77D3AF16}" dt="2026-03-20T16:26:29.649" v="18" actId="1076"/>
        <pc:sldMkLst>
          <pc:docMk/>
          <pc:sldMk cId="2865758337" sldId="704"/>
        </pc:sldMkLst>
        <pc:spChg chg="mod">
          <ac:chgData name="Rahaf Darwish" userId="S::rahafdarwish@midocean.edu.km::a510750d-cd69-4bc9-aa08-c9adb5c50624" providerId="AD" clId="Web-{E1990857-EE72-62A3-9833-DEDF77D3AF16}" dt="2026-03-20T16:26:29.649" v="18" actId="1076"/>
          <ac:spMkLst>
            <pc:docMk/>
            <pc:sldMk cId="2865758337" sldId="704"/>
            <ac:spMk id="3" creationId="{AB6F86AB-A28E-E513-709B-925E2B2EFBB0}"/>
          </ac:spMkLst>
        </pc:spChg>
      </pc:sldChg>
      <pc:sldChg chg="modSp">
        <pc:chgData name="Rahaf Darwish" userId="S::rahafdarwish@midocean.edu.km::a510750d-cd69-4bc9-aa08-c9adb5c50624" providerId="AD" clId="Web-{E1990857-EE72-62A3-9833-DEDF77D3AF16}" dt="2026-03-20T16:26:40.618" v="19" actId="1076"/>
        <pc:sldMkLst>
          <pc:docMk/>
          <pc:sldMk cId="2380080459" sldId="706"/>
        </pc:sldMkLst>
        <pc:spChg chg="mod">
          <ac:chgData name="Rahaf Darwish" userId="S::rahafdarwish@midocean.edu.km::a510750d-cd69-4bc9-aa08-c9adb5c50624" providerId="AD" clId="Web-{E1990857-EE72-62A3-9833-DEDF77D3AF16}" dt="2026-03-20T16:26:40.618" v="19" actId="1076"/>
          <ac:spMkLst>
            <pc:docMk/>
            <pc:sldMk cId="2380080459" sldId="706"/>
            <ac:spMk id="3" creationId="{6127452C-99CD-1C80-FE98-8D6D863F5526}"/>
          </ac:spMkLst>
        </pc:spChg>
      </pc:sldChg>
      <pc:sldChg chg="modSp">
        <pc:chgData name="Rahaf Darwish" userId="S::rahafdarwish@midocean.edu.km::a510750d-cd69-4bc9-aa08-c9adb5c50624" providerId="AD" clId="Web-{E1990857-EE72-62A3-9833-DEDF77D3AF16}" dt="2026-03-20T16:26:45.009" v="20" actId="1076"/>
        <pc:sldMkLst>
          <pc:docMk/>
          <pc:sldMk cId="3894338758" sldId="707"/>
        </pc:sldMkLst>
        <pc:spChg chg="mod">
          <ac:chgData name="Rahaf Darwish" userId="S::rahafdarwish@midocean.edu.km::a510750d-cd69-4bc9-aa08-c9adb5c50624" providerId="AD" clId="Web-{E1990857-EE72-62A3-9833-DEDF77D3AF16}" dt="2026-03-20T16:26:45.009" v="20" actId="1076"/>
          <ac:spMkLst>
            <pc:docMk/>
            <pc:sldMk cId="3894338758" sldId="707"/>
            <ac:spMk id="3" creationId="{CAA90252-46A0-2D9C-9FF7-4E4B0B7A3EF5}"/>
          </ac:spMkLst>
        </pc:spChg>
      </pc:sldChg>
      <pc:sldChg chg="modSp">
        <pc:chgData name="Rahaf Darwish" userId="S::rahafdarwish@midocean.edu.km::a510750d-cd69-4bc9-aa08-c9adb5c50624" providerId="AD" clId="Web-{E1990857-EE72-62A3-9833-DEDF77D3AF16}" dt="2026-03-20T16:24:24.294" v="5" actId="1076"/>
        <pc:sldMkLst>
          <pc:docMk/>
          <pc:sldMk cId="1386804570" sldId="718"/>
        </pc:sldMkLst>
        <pc:spChg chg="mod">
          <ac:chgData name="Rahaf Darwish" userId="S::rahafdarwish@midocean.edu.km::a510750d-cd69-4bc9-aa08-c9adb5c50624" providerId="AD" clId="Web-{E1990857-EE72-62A3-9833-DEDF77D3AF16}" dt="2026-03-20T16:24:24.294" v="5" actId="1076"/>
          <ac:spMkLst>
            <pc:docMk/>
            <pc:sldMk cId="1386804570" sldId="718"/>
            <ac:spMk id="3" creationId="{60BF5C70-EB63-88D5-EBD7-600384775596}"/>
          </ac:spMkLst>
        </pc:spChg>
      </pc:sldChg>
      <pc:sldChg chg="modSp">
        <pc:chgData name="Rahaf Darwish" userId="S::rahafdarwish@midocean.edu.km::a510750d-cd69-4bc9-aa08-c9adb5c50624" providerId="AD" clId="Web-{E1990857-EE72-62A3-9833-DEDF77D3AF16}" dt="2026-03-20T16:24:35.874" v="6" actId="1076"/>
        <pc:sldMkLst>
          <pc:docMk/>
          <pc:sldMk cId="1041881836" sldId="720"/>
        </pc:sldMkLst>
        <pc:spChg chg="mod">
          <ac:chgData name="Rahaf Darwish" userId="S::rahafdarwish@midocean.edu.km::a510750d-cd69-4bc9-aa08-c9adb5c50624" providerId="AD" clId="Web-{E1990857-EE72-62A3-9833-DEDF77D3AF16}" dt="2026-03-20T16:24:35.874" v="6" actId="1076"/>
          <ac:spMkLst>
            <pc:docMk/>
            <pc:sldMk cId="1041881836" sldId="720"/>
            <ac:spMk id="3" creationId="{CCD46F56-B47B-73AC-70FC-0C877DF48C5C}"/>
          </ac:spMkLst>
        </pc:sp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3/20/2026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ar-SY"/>
          </a:p>
        </p:txBody>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ar-SY"/>
          </a:p>
        </p:txBody>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ar-SY"/>
          </a:p>
        </p:txBody>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4</a:t>
            </a:fld>
            <a:endParaRPr 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ar-SY"/>
          </a:p>
        </p:txBody>
      </p:sp>
      <p:sp>
        <p:nvSpPr>
          <p:cNvPr id="4" name="Slide Number Placeholder 3"/>
          <p:cNvSpPr>
            <a:spLocks noGrp="1"/>
          </p:cNvSpPr>
          <p:nvPr>
            <p:ph type="sldNum" sz="quarter" idx="5"/>
          </p:nvPr>
        </p:nvSpPr>
        <p:spPr/>
        <p:txBody>
          <a:bodyPr/>
          <a:lstStyle/>
          <a:p>
            <a:fld id="{E88088B5-5D3D-41C5-9929-9FAB3A249D9E}" type="slidenum">
              <a:rPr lang="en-US" smtClean="0"/>
              <a:t>19</a:t>
            </a:fld>
            <a:endParaRPr lang="en-US"/>
          </a:p>
        </p:txBody>
      </p:sp>
    </p:spTree>
    <p:extLst>
      <p:ext uri="{BB962C8B-B14F-4D97-AF65-F5344CB8AC3E}">
        <p14:creationId xmlns:p14="http://schemas.microsoft.com/office/powerpoint/2010/main" val="126594437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EE9AEE2-0361-C015-855C-04EB51592678}"/>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A200A83A-604C-76F9-01ED-FA4005319556}"/>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81BCD939-0A42-3B27-B56C-A6075C3AD85C}"/>
              </a:ext>
            </a:extLst>
          </p:cNvPr>
          <p:cNvSpPr>
            <a:spLocks noGrp="1"/>
          </p:cNvSpPr>
          <p:nvPr>
            <p:ph type="body" idx="1"/>
          </p:nvPr>
        </p:nvSpPr>
        <p:spPr/>
        <p:txBody>
          <a:bodyPr/>
          <a:lstStyle/>
          <a:p>
            <a:endParaRPr lang="ar-SY"/>
          </a:p>
        </p:txBody>
      </p:sp>
      <p:sp>
        <p:nvSpPr>
          <p:cNvPr id="4" name="Slide Number Placeholder 3">
            <a:extLst>
              <a:ext uri="{FF2B5EF4-FFF2-40B4-BE49-F238E27FC236}">
                <a16:creationId xmlns:a16="http://schemas.microsoft.com/office/drawing/2014/main" id="{2D4A64CA-71FF-0707-A047-FF125C564B6D}"/>
              </a:ext>
            </a:extLst>
          </p:cNvPr>
          <p:cNvSpPr>
            <a:spLocks noGrp="1"/>
          </p:cNvSpPr>
          <p:nvPr>
            <p:ph type="sldNum" sz="quarter" idx="5"/>
          </p:nvPr>
        </p:nvSpPr>
        <p:spPr/>
        <p:txBody>
          <a:bodyPr/>
          <a:lstStyle/>
          <a:p>
            <a:fld id="{E88088B5-5D3D-41C5-9929-9FAB3A249D9E}" type="slidenum">
              <a:rPr lang="en-US" smtClean="0"/>
              <a:t>20</a:t>
            </a:fld>
            <a:endParaRPr lang="en-US"/>
          </a:p>
        </p:txBody>
      </p:sp>
    </p:spTree>
    <p:extLst>
      <p:ext uri="{BB962C8B-B14F-4D97-AF65-F5344CB8AC3E}">
        <p14:creationId xmlns:p14="http://schemas.microsoft.com/office/powerpoint/2010/main" val="259835272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54AE8B1-C4A9-5956-DD4D-D8DBF4A403AF}"/>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C7FF46BE-A7F2-A9AA-B3DC-A10EAE33557E}"/>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759E34FF-85FC-2259-A663-D4D520F1513C}"/>
              </a:ext>
            </a:extLst>
          </p:cNvPr>
          <p:cNvSpPr>
            <a:spLocks noGrp="1"/>
          </p:cNvSpPr>
          <p:nvPr>
            <p:ph type="body" idx="1"/>
          </p:nvPr>
        </p:nvSpPr>
        <p:spPr/>
        <p:txBody>
          <a:bodyPr/>
          <a:lstStyle/>
          <a:p>
            <a:endParaRPr lang="ar-SY"/>
          </a:p>
        </p:txBody>
      </p:sp>
      <p:sp>
        <p:nvSpPr>
          <p:cNvPr id="4" name="Slide Number Placeholder 3">
            <a:extLst>
              <a:ext uri="{FF2B5EF4-FFF2-40B4-BE49-F238E27FC236}">
                <a16:creationId xmlns:a16="http://schemas.microsoft.com/office/drawing/2014/main" id="{CA3E7375-83DC-E1C2-426D-F2797CC34BF2}"/>
              </a:ext>
            </a:extLst>
          </p:cNvPr>
          <p:cNvSpPr>
            <a:spLocks noGrp="1"/>
          </p:cNvSpPr>
          <p:nvPr>
            <p:ph type="sldNum" sz="quarter" idx="5"/>
          </p:nvPr>
        </p:nvSpPr>
        <p:spPr/>
        <p:txBody>
          <a:bodyPr/>
          <a:lstStyle/>
          <a:p>
            <a:fld id="{E88088B5-5D3D-41C5-9929-9FAB3A249D9E}" type="slidenum">
              <a:rPr lang="en-US" smtClean="0"/>
              <a:t>21</a:t>
            </a:fld>
            <a:endParaRPr lang="en-US"/>
          </a:p>
        </p:txBody>
      </p:sp>
    </p:spTree>
    <p:extLst>
      <p:ext uri="{BB962C8B-B14F-4D97-AF65-F5344CB8AC3E}">
        <p14:creationId xmlns:p14="http://schemas.microsoft.com/office/powerpoint/2010/main" val="3991683942"/>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ECFA34E-B565-3765-4286-101E160A6333}"/>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3A723CF8-47F7-C9DB-8D29-54CC6CDDAA0C}"/>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B0848757-43DB-A6ED-E9C8-61F468DADBA6}"/>
              </a:ext>
            </a:extLst>
          </p:cNvPr>
          <p:cNvSpPr>
            <a:spLocks noGrp="1"/>
          </p:cNvSpPr>
          <p:nvPr>
            <p:ph type="body" idx="1"/>
          </p:nvPr>
        </p:nvSpPr>
        <p:spPr/>
        <p:txBody>
          <a:bodyPr/>
          <a:lstStyle/>
          <a:p>
            <a:endParaRPr lang="ar-SY"/>
          </a:p>
        </p:txBody>
      </p:sp>
      <p:sp>
        <p:nvSpPr>
          <p:cNvPr id="4" name="Slide Number Placeholder 3">
            <a:extLst>
              <a:ext uri="{FF2B5EF4-FFF2-40B4-BE49-F238E27FC236}">
                <a16:creationId xmlns:a16="http://schemas.microsoft.com/office/drawing/2014/main" id="{BAB817CC-541D-078F-63D6-7DED66A46654}"/>
              </a:ext>
            </a:extLst>
          </p:cNvPr>
          <p:cNvSpPr>
            <a:spLocks noGrp="1"/>
          </p:cNvSpPr>
          <p:nvPr>
            <p:ph type="sldNum" sz="quarter" idx="5"/>
          </p:nvPr>
        </p:nvSpPr>
        <p:spPr/>
        <p:txBody>
          <a:bodyPr/>
          <a:lstStyle/>
          <a:p>
            <a:fld id="{E88088B5-5D3D-41C5-9929-9FAB3A249D9E}" type="slidenum">
              <a:rPr lang="en-US" smtClean="0"/>
              <a:t>32</a:t>
            </a:fld>
            <a:endParaRPr lang="en-US"/>
          </a:p>
        </p:txBody>
      </p:sp>
    </p:spTree>
    <p:extLst>
      <p:ext uri="{BB962C8B-B14F-4D97-AF65-F5344CB8AC3E}">
        <p14:creationId xmlns:p14="http://schemas.microsoft.com/office/powerpoint/2010/main" val="1129106807"/>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5E878DC-82A1-EC37-828F-5FEADBA97CE5}"/>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1299517-8BAF-8800-CBBE-A8F8A477C772}"/>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FF99B02B-55FA-F539-E426-41D9295F28AD}"/>
              </a:ext>
            </a:extLst>
          </p:cNvPr>
          <p:cNvSpPr>
            <a:spLocks noGrp="1"/>
          </p:cNvSpPr>
          <p:nvPr>
            <p:ph type="body" idx="1"/>
          </p:nvPr>
        </p:nvSpPr>
        <p:spPr/>
        <p:txBody>
          <a:bodyPr/>
          <a:lstStyle/>
          <a:p>
            <a:endParaRPr lang="ar-SY"/>
          </a:p>
        </p:txBody>
      </p:sp>
      <p:sp>
        <p:nvSpPr>
          <p:cNvPr id="4" name="Slide Number Placeholder 3">
            <a:extLst>
              <a:ext uri="{FF2B5EF4-FFF2-40B4-BE49-F238E27FC236}">
                <a16:creationId xmlns:a16="http://schemas.microsoft.com/office/drawing/2014/main" id="{1056AB74-A3F8-B8C4-431E-366F995AB629}"/>
              </a:ext>
            </a:extLst>
          </p:cNvPr>
          <p:cNvSpPr>
            <a:spLocks noGrp="1"/>
          </p:cNvSpPr>
          <p:nvPr>
            <p:ph type="sldNum" sz="quarter" idx="5"/>
          </p:nvPr>
        </p:nvSpPr>
        <p:spPr/>
        <p:txBody>
          <a:bodyPr/>
          <a:lstStyle/>
          <a:p>
            <a:fld id="{E88088B5-5D3D-41C5-9929-9FAB3A249D9E}" type="slidenum">
              <a:rPr lang="en-US" smtClean="0"/>
              <a:t>34</a:t>
            </a:fld>
            <a:endParaRPr lang="en-US"/>
          </a:p>
        </p:txBody>
      </p:sp>
    </p:spTree>
    <p:extLst>
      <p:ext uri="{BB962C8B-B14F-4D97-AF65-F5344CB8AC3E}">
        <p14:creationId xmlns:p14="http://schemas.microsoft.com/office/powerpoint/2010/main" val="3519006540"/>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06323F9-205B-B50B-FBC2-DACA5F0AC401}"/>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CF3AA98-1C81-B2BC-FCA9-882EC1D492E3}"/>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CAB132B7-52A7-6D57-CF9B-6FB2275D3892}"/>
              </a:ext>
            </a:extLst>
          </p:cNvPr>
          <p:cNvSpPr>
            <a:spLocks noGrp="1"/>
          </p:cNvSpPr>
          <p:nvPr>
            <p:ph type="body" idx="1"/>
          </p:nvPr>
        </p:nvSpPr>
        <p:spPr/>
        <p:txBody>
          <a:bodyPr/>
          <a:lstStyle/>
          <a:p>
            <a:endParaRPr lang="ar-SY"/>
          </a:p>
        </p:txBody>
      </p:sp>
      <p:sp>
        <p:nvSpPr>
          <p:cNvPr id="4" name="Slide Number Placeholder 3">
            <a:extLst>
              <a:ext uri="{FF2B5EF4-FFF2-40B4-BE49-F238E27FC236}">
                <a16:creationId xmlns:a16="http://schemas.microsoft.com/office/drawing/2014/main" id="{071D6CEB-2563-D566-129F-3F71223E82DB}"/>
              </a:ext>
            </a:extLst>
          </p:cNvPr>
          <p:cNvSpPr>
            <a:spLocks noGrp="1"/>
          </p:cNvSpPr>
          <p:nvPr>
            <p:ph type="sldNum" sz="quarter" idx="5"/>
          </p:nvPr>
        </p:nvSpPr>
        <p:spPr/>
        <p:txBody>
          <a:bodyPr/>
          <a:lstStyle/>
          <a:p>
            <a:fld id="{E88088B5-5D3D-41C5-9929-9FAB3A249D9E}" type="slidenum">
              <a:rPr lang="en-US" smtClean="0"/>
              <a:t>40</a:t>
            </a:fld>
            <a:endParaRPr lang="en-US"/>
          </a:p>
        </p:txBody>
      </p:sp>
    </p:spTree>
    <p:extLst>
      <p:ext uri="{BB962C8B-B14F-4D97-AF65-F5344CB8AC3E}">
        <p14:creationId xmlns:p14="http://schemas.microsoft.com/office/powerpoint/2010/main" val="2508919513"/>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2CEE32D-56C5-F615-C63D-46D4FCA6136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A25EB43A-2BA0-B611-53A4-07710E37FE31}"/>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DD9F8E9B-B415-E529-74B6-721A626A1244}"/>
              </a:ext>
            </a:extLst>
          </p:cNvPr>
          <p:cNvSpPr>
            <a:spLocks noGrp="1"/>
          </p:cNvSpPr>
          <p:nvPr>
            <p:ph type="body" idx="1"/>
          </p:nvPr>
        </p:nvSpPr>
        <p:spPr/>
        <p:txBody>
          <a:bodyPr/>
          <a:lstStyle/>
          <a:p>
            <a:endParaRPr lang="ar-SY"/>
          </a:p>
        </p:txBody>
      </p:sp>
      <p:sp>
        <p:nvSpPr>
          <p:cNvPr id="4" name="Slide Number Placeholder 3">
            <a:extLst>
              <a:ext uri="{FF2B5EF4-FFF2-40B4-BE49-F238E27FC236}">
                <a16:creationId xmlns:a16="http://schemas.microsoft.com/office/drawing/2014/main" id="{F0BC3B72-E5F2-229A-4A54-D82E35C0B95D}"/>
              </a:ext>
            </a:extLst>
          </p:cNvPr>
          <p:cNvSpPr>
            <a:spLocks noGrp="1"/>
          </p:cNvSpPr>
          <p:nvPr>
            <p:ph type="sldNum" sz="quarter" idx="5"/>
          </p:nvPr>
        </p:nvSpPr>
        <p:spPr/>
        <p:txBody>
          <a:bodyPr/>
          <a:lstStyle/>
          <a:p>
            <a:fld id="{E88088B5-5D3D-41C5-9929-9FAB3A249D9E}" type="slidenum">
              <a:rPr lang="en-US" smtClean="0"/>
              <a:t>41</a:t>
            </a:fld>
            <a:endParaRPr lang="en-US"/>
          </a:p>
        </p:txBody>
      </p:sp>
    </p:spTree>
    <p:extLst>
      <p:ext uri="{BB962C8B-B14F-4D97-AF65-F5344CB8AC3E}">
        <p14:creationId xmlns:p14="http://schemas.microsoft.com/office/powerpoint/2010/main" val="160865015"/>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1A90BFF-527A-D343-F639-6DCA38A429F5}"/>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7C15D28-6BE1-F15F-127A-331B9296EEBC}"/>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4B65A0C7-44A3-80F3-E873-EB2B90953575}"/>
              </a:ext>
            </a:extLst>
          </p:cNvPr>
          <p:cNvSpPr>
            <a:spLocks noGrp="1"/>
          </p:cNvSpPr>
          <p:nvPr>
            <p:ph type="body" idx="1"/>
          </p:nvPr>
        </p:nvSpPr>
        <p:spPr/>
        <p:txBody>
          <a:bodyPr/>
          <a:lstStyle/>
          <a:p>
            <a:endParaRPr lang="ar-SY"/>
          </a:p>
        </p:txBody>
      </p:sp>
      <p:sp>
        <p:nvSpPr>
          <p:cNvPr id="4" name="Slide Number Placeholder 3">
            <a:extLst>
              <a:ext uri="{FF2B5EF4-FFF2-40B4-BE49-F238E27FC236}">
                <a16:creationId xmlns:a16="http://schemas.microsoft.com/office/drawing/2014/main" id="{D250A790-0C01-9BDE-98AB-1A67588C93C6}"/>
              </a:ext>
            </a:extLst>
          </p:cNvPr>
          <p:cNvSpPr>
            <a:spLocks noGrp="1"/>
          </p:cNvSpPr>
          <p:nvPr>
            <p:ph type="sldNum" sz="quarter" idx="5"/>
          </p:nvPr>
        </p:nvSpPr>
        <p:spPr/>
        <p:txBody>
          <a:bodyPr/>
          <a:lstStyle/>
          <a:p>
            <a:fld id="{E88088B5-5D3D-41C5-9929-9FAB3A249D9E}" type="slidenum">
              <a:rPr lang="en-US" smtClean="0"/>
              <a:t>43</a:t>
            </a:fld>
            <a:endParaRPr lang="en-US"/>
          </a:p>
        </p:txBody>
      </p:sp>
    </p:spTree>
    <p:extLst>
      <p:ext uri="{BB962C8B-B14F-4D97-AF65-F5344CB8AC3E}">
        <p14:creationId xmlns:p14="http://schemas.microsoft.com/office/powerpoint/2010/main" val="3330366781"/>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AE1AB24-5AB7-F96F-C51D-3DDA744BCEF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E4B81CA2-B523-ED4C-0BDB-3D26DDACD2A0}"/>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8F8FC6B2-CCBA-6622-5BE8-0EE2BC7B5EE3}"/>
              </a:ext>
            </a:extLst>
          </p:cNvPr>
          <p:cNvSpPr>
            <a:spLocks noGrp="1"/>
          </p:cNvSpPr>
          <p:nvPr>
            <p:ph type="body" idx="1"/>
          </p:nvPr>
        </p:nvSpPr>
        <p:spPr/>
        <p:txBody>
          <a:bodyPr/>
          <a:lstStyle/>
          <a:p>
            <a:endParaRPr lang="ar-SY"/>
          </a:p>
        </p:txBody>
      </p:sp>
      <p:sp>
        <p:nvSpPr>
          <p:cNvPr id="4" name="Slide Number Placeholder 3">
            <a:extLst>
              <a:ext uri="{FF2B5EF4-FFF2-40B4-BE49-F238E27FC236}">
                <a16:creationId xmlns:a16="http://schemas.microsoft.com/office/drawing/2014/main" id="{F742924F-7008-1E10-D247-460FD275F5B5}"/>
              </a:ext>
            </a:extLst>
          </p:cNvPr>
          <p:cNvSpPr>
            <a:spLocks noGrp="1"/>
          </p:cNvSpPr>
          <p:nvPr>
            <p:ph type="sldNum" sz="quarter" idx="5"/>
          </p:nvPr>
        </p:nvSpPr>
        <p:spPr/>
        <p:txBody>
          <a:bodyPr/>
          <a:lstStyle/>
          <a:p>
            <a:fld id="{E88088B5-5D3D-41C5-9929-9FAB3A249D9E}" type="slidenum">
              <a:rPr lang="en-US" smtClean="0"/>
              <a:t>44</a:t>
            </a:fld>
            <a:endParaRPr lang="en-US"/>
          </a:p>
        </p:txBody>
      </p:sp>
    </p:spTree>
    <p:extLst>
      <p:ext uri="{BB962C8B-B14F-4D97-AF65-F5344CB8AC3E}">
        <p14:creationId xmlns:p14="http://schemas.microsoft.com/office/powerpoint/2010/main" val="1512038986"/>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6675B27-FDB7-BD1C-5D37-AFF0086906D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B6AB42B-1E6E-E1AF-5D9E-B412DE2AAE88}"/>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29AAC5EF-B7BB-B70A-039E-371FCE3908D0}"/>
              </a:ext>
            </a:extLst>
          </p:cNvPr>
          <p:cNvSpPr>
            <a:spLocks noGrp="1"/>
          </p:cNvSpPr>
          <p:nvPr>
            <p:ph type="body" idx="1"/>
          </p:nvPr>
        </p:nvSpPr>
        <p:spPr/>
        <p:txBody>
          <a:bodyPr/>
          <a:lstStyle/>
          <a:p>
            <a:endParaRPr lang="ar-SY"/>
          </a:p>
        </p:txBody>
      </p:sp>
      <p:sp>
        <p:nvSpPr>
          <p:cNvPr id="4" name="Slide Number Placeholder 3">
            <a:extLst>
              <a:ext uri="{FF2B5EF4-FFF2-40B4-BE49-F238E27FC236}">
                <a16:creationId xmlns:a16="http://schemas.microsoft.com/office/drawing/2014/main" id="{C23E8B41-2085-8566-02F2-BA01BB7A8A29}"/>
              </a:ext>
            </a:extLst>
          </p:cNvPr>
          <p:cNvSpPr>
            <a:spLocks noGrp="1"/>
          </p:cNvSpPr>
          <p:nvPr>
            <p:ph type="sldNum" sz="quarter" idx="5"/>
          </p:nvPr>
        </p:nvSpPr>
        <p:spPr/>
        <p:txBody>
          <a:bodyPr/>
          <a:lstStyle/>
          <a:p>
            <a:fld id="{E88088B5-5D3D-41C5-9929-9FAB3A249D9E}" type="slidenum">
              <a:rPr lang="en-US" smtClean="0"/>
              <a:t>45</a:t>
            </a:fld>
            <a:endParaRPr lang="en-US"/>
          </a:p>
        </p:txBody>
      </p:sp>
    </p:spTree>
    <p:extLst>
      <p:ext uri="{BB962C8B-B14F-4D97-AF65-F5344CB8AC3E}">
        <p14:creationId xmlns:p14="http://schemas.microsoft.com/office/powerpoint/2010/main" val="4146780054"/>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3C182DE-E487-B796-213C-F4EBE76A2B4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317893C1-B134-3A31-4836-17DA5CAC5A59}"/>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7310F21E-4A33-1EE4-0258-0A8B4C259838}"/>
              </a:ext>
            </a:extLst>
          </p:cNvPr>
          <p:cNvSpPr>
            <a:spLocks noGrp="1"/>
          </p:cNvSpPr>
          <p:nvPr>
            <p:ph type="body" idx="1"/>
          </p:nvPr>
        </p:nvSpPr>
        <p:spPr/>
        <p:txBody>
          <a:bodyPr/>
          <a:lstStyle/>
          <a:p>
            <a:endParaRPr lang="ar-SY"/>
          </a:p>
        </p:txBody>
      </p:sp>
      <p:sp>
        <p:nvSpPr>
          <p:cNvPr id="4" name="Slide Number Placeholder 3">
            <a:extLst>
              <a:ext uri="{FF2B5EF4-FFF2-40B4-BE49-F238E27FC236}">
                <a16:creationId xmlns:a16="http://schemas.microsoft.com/office/drawing/2014/main" id="{2CC64C6D-4988-118D-9897-169CA59B6ED4}"/>
              </a:ext>
            </a:extLst>
          </p:cNvPr>
          <p:cNvSpPr>
            <a:spLocks noGrp="1"/>
          </p:cNvSpPr>
          <p:nvPr>
            <p:ph type="sldNum" sz="quarter" idx="5"/>
          </p:nvPr>
        </p:nvSpPr>
        <p:spPr/>
        <p:txBody>
          <a:bodyPr/>
          <a:lstStyle/>
          <a:p>
            <a:fld id="{E88088B5-5D3D-41C5-9929-9FAB3A249D9E}" type="slidenum">
              <a:rPr lang="en-US" smtClean="0"/>
              <a:t>46</a:t>
            </a:fld>
            <a:endParaRPr lang="en-US"/>
          </a:p>
        </p:txBody>
      </p:sp>
    </p:spTree>
    <p:extLst>
      <p:ext uri="{BB962C8B-B14F-4D97-AF65-F5344CB8AC3E}">
        <p14:creationId xmlns:p14="http://schemas.microsoft.com/office/powerpoint/2010/main" val="155124042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3/20/2026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3/20/2026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3/20/2026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3/20/2026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3/20/2026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3/20/2026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3/20/2026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3/20/2026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3/20/2026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3/20/2026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3/20/2026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8.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336298949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20">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3/20/2026</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 id="2147483663" r:id="rId15"/>
    <p:sldLayoutId id="2147483664" r:id="rId16"/>
    <p:sldLayoutId id="2147483666" r:id="rId17"/>
    <p:sldLayoutId id="2147483667" r:id="rId18"/>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3.xml"/><Relationship Id="rId5" Type="http://schemas.openxmlformats.org/officeDocument/2006/relationships/image" Target="../media/image6.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7.jpeg"/><Relationship Id="rId1" Type="http://schemas.openxmlformats.org/officeDocument/2006/relationships/slideLayout" Target="../slideLayouts/slideLayout14.xml"/></Relationships>
</file>

<file path=ppt/slides/_rels/slide4.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3.xml"/><Relationship Id="rId1" Type="http://schemas.openxmlformats.org/officeDocument/2006/relationships/slideLayout" Target="../slideLayouts/slideLayout15.xml"/><Relationship Id="rId4" Type="http://schemas.openxmlformats.org/officeDocument/2006/relationships/image" Target="../media/image6.png"/></Relationships>
</file>

<file path=ppt/slides/_rels/slide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9.jpeg"/><Relationship Id="rId1" Type="http://schemas.openxmlformats.org/officeDocument/2006/relationships/slideLayout" Target="../slideLayouts/slideLayout17.xml"/></Relationships>
</file>

<file path=ppt/slides/_rels/slide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9.jpeg"/><Relationship Id="rId1" Type="http://schemas.openxmlformats.org/officeDocument/2006/relationships/slideLayout" Target="../slideLayouts/slideLayout17.xml"/></Relationships>
</file>

<file path=ppt/slides/_rels/slide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1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9.jpeg"/><Relationship Id="rId1" Type="http://schemas.openxmlformats.org/officeDocument/2006/relationships/slideLayout" Target="../slideLayouts/slideLayout17.xml"/></Relationships>
</file>

<file path=ppt/slides/_rels/slide1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1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13.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1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9.jpeg"/><Relationship Id="rId1" Type="http://schemas.openxmlformats.org/officeDocument/2006/relationships/slideLayout" Target="../slideLayouts/slideLayout17.xml"/></Relationships>
</file>

<file path=ppt/slides/_rels/slide15.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1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1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1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9.jpeg"/><Relationship Id="rId1" Type="http://schemas.openxmlformats.org/officeDocument/2006/relationships/slideLayout" Target="../slideLayouts/slideLayout17.xml"/></Relationships>
</file>

<file path=ppt/slides/_rels/slide1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xml"/><Relationship Id="rId1" Type="http://schemas.openxmlformats.org/officeDocument/2006/relationships/slideLayout" Target="../slideLayouts/slideLayout16.xml"/></Relationships>
</file>

<file path=ppt/slides/_rels/slide2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5.xml"/><Relationship Id="rId1" Type="http://schemas.openxmlformats.org/officeDocument/2006/relationships/slideLayout" Target="../slideLayouts/slideLayout16.xml"/></Relationships>
</file>

<file path=ppt/slides/_rels/slide2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6.xml"/><Relationship Id="rId1" Type="http://schemas.openxmlformats.org/officeDocument/2006/relationships/slideLayout" Target="../slideLayouts/slideLayout16.xml"/><Relationship Id="rId4" Type="http://schemas.openxmlformats.org/officeDocument/2006/relationships/image" Target="../media/image12.png"/></Relationships>
</file>

<file path=ppt/slides/_rels/slide22.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6.png"/><Relationship Id="rId1" Type="http://schemas.openxmlformats.org/officeDocument/2006/relationships/slideLayout" Target="../slideLayouts/slideLayout17.xml"/></Relationships>
</file>

<file path=ppt/slides/_rels/slide23.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6.png"/><Relationship Id="rId1" Type="http://schemas.openxmlformats.org/officeDocument/2006/relationships/slideLayout" Target="../slideLayouts/slideLayout17.xml"/></Relationships>
</file>

<file path=ppt/slides/_rels/slide24.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6.png"/><Relationship Id="rId1" Type="http://schemas.openxmlformats.org/officeDocument/2006/relationships/slideLayout" Target="../slideLayouts/slideLayout17.xml"/></Relationships>
</file>

<file path=ppt/slides/_rels/slide25.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6.png"/><Relationship Id="rId1" Type="http://schemas.openxmlformats.org/officeDocument/2006/relationships/slideLayout" Target="../slideLayouts/slideLayout17.xml"/></Relationships>
</file>

<file path=ppt/slides/_rels/slide26.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6.png"/><Relationship Id="rId1" Type="http://schemas.openxmlformats.org/officeDocument/2006/relationships/slideLayout" Target="../slideLayouts/slideLayout17.xml"/></Relationships>
</file>

<file path=ppt/slides/_rels/slide2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9.jpeg"/><Relationship Id="rId1" Type="http://schemas.openxmlformats.org/officeDocument/2006/relationships/slideLayout" Target="../slideLayouts/slideLayout17.xml"/></Relationships>
</file>

<file path=ppt/slides/_rels/slide2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9.jpeg"/><Relationship Id="rId1" Type="http://schemas.openxmlformats.org/officeDocument/2006/relationships/slideLayout" Target="../slideLayouts/slideLayout17.xml"/></Relationships>
</file>

<file path=ppt/slides/_rels/slide29.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6.png"/><Relationship Id="rId1" Type="http://schemas.openxmlformats.org/officeDocument/2006/relationships/slideLayout" Target="../slideLayouts/slideLayout17.xml"/></Relationships>
</file>

<file path=ppt/slides/_rels/slide30.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6.png"/><Relationship Id="rId1" Type="http://schemas.openxmlformats.org/officeDocument/2006/relationships/slideLayout" Target="../slideLayouts/slideLayout17.xml"/></Relationships>
</file>

<file path=ppt/slides/_rels/slide31.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6.png"/><Relationship Id="rId1" Type="http://schemas.openxmlformats.org/officeDocument/2006/relationships/slideLayout" Target="../slideLayouts/slideLayout17.xml"/></Relationships>
</file>

<file path=ppt/slides/_rels/slide3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7.xml"/><Relationship Id="rId1" Type="http://schemas.openxmlformats.org/officeDocument/2006/relationships/slideLayout" Target="../slideLayouts/slideLayout16.xml"/></Relationships>
</file>

<file path=ppt/slides/_rels/slide3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9.jpeg"/><Relationship Id="rId1" Type="http://schemas.openxmlformats.org/officeDocument/2006/relationships/slideLayout" Target="../slideLayouts/slideLayout17.xml"/></Relationships>
</file>

<file path=ppt/slides/_rels/slide3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8.xml"/><Relationship Id="rId1" Type="http://schemas.openxmlformats.org/officeDocument/2006/relationships/slideLayout" Target="../slideLayouts/slideLayout16.xml"/></Relationships>
</file>

<file path=ppt/slides/_rels/slide35.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6.png"/><Relationship Id="rId1" Type="http://schemas.openxmlformats.org/officeDocument/2006/relationships/slideLayout" Target="../slideLayouts/slideLayout17.xml"/></Relationships>
</file>

<file path=ppt/slides/_rels/slide3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9.jpeg"/><Relationship Id="rId1" Type="http://schemas.openxmlformats.org/officeDocument/2006/relationships/slideLayout" Target="../slideLayouts/slideLayout17.xml"/></Relationships>
</file>

<file path=ppt/slides/_rels/slide3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9.jpeg"/><Relationship Id="rId1" Type="http://schemas.openxmlformats.org/officeDocument/2006/relationships/slideLayout" Target="../slideLayouts/slideLayout17.xml"/></Relationships>
</file>

<file path=ppt/slides/_rels/slide3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9.jpeg"/><Relationship Id="rId1" Type="http://schemas.openxmlformats.org/officeDocument/2006/relationships/slideLayout" Target="../slideLayouts/slideLayout17.xml"/></Relationships>
</file>

<file path=ppt/slides/_rels/slide3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9.jpeg"/><Relationship Id="rId1" Type="http://schemas.openxmlformats.org/officeDocument/2006/relationships/slideLayout" Target="../slideLayouts/slideLayout17.xml"/></Relationships>
</file>

<file path=ppt/slides/_rels/slide4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9.xml"/><Relationship Id="rId1" Type="http://schemas.openxmlformats.org/officeDocument/2006/relationships/slideLayout" Target="../slideLayouts/slideLayout16.xml"/></Relationships>
</file>

<file path=ppt/slides/_rels/slide4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0.xml"/><Relationship Id="rId1" Type="http://schemas.openxmlformats.org/officeDocument/2006/relationships/slideLayout" Target="../slideLayouts/slideLayout16.xml"/></Relationships>
</file>

<file path=ppt/slides/_rels/slide4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9.jpeg"/><Relationship Id="rId1" Type="http://schemas.openxmlformats.org/officeDocument/2006/relationships/slideLayout" Target="../slideLayouts/slideLayout17.xml"/></Relationships>
</file>

<file path=ppt/slides/_rels/slide4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1.xml"/><Relationship Id="rId1" Type="http://schemas.openxmlformats.org/officeDocument/2006/relationships/slideLayout" Target="../slideLayouts/slideLayout16.xml"/></Relationships>
</file>

<file path=ppt/slides/_rels/slide4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2.xml"/><Relationship Id="rId1" Type="http://schemas.openxmlformats.org/officeDocument/2006/relationships/slideLayout" Target="../slideLayouts/slideLayout16.xml"/></Relationships>
</file>

<file path=ppt/slides/_rels/slide4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3.xml"/><Relationship Id="rId1" Type="http://schemas.openxmlformats.org/officeDocument/2006/relationships/slideLayout" Target="../slideLayouts/slideLayout16.xml"/></Relationships>
</file>

<file path=ppt/slides/_rels/slide4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4.xml"/><Relationship Id="rId1" Type="http://schemas.openxmlformats.org/officeDocument/2006/relationships/slideLayout" Target="../slideLayouts/slideLayout16.xml"/></Relationships>
</file>

<file path=ppt/slides/_rels/slide47.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16.jpeg"/><Relationship Id="rId1" Type="http://schemas.openxmlformats.org/officeDocument/2006/relationships/slideLayout" Target="../slideLayouts/slideLayout18.xml"/><Relationship Id="rId5" Type="http://schemas.openxmlformats.org/officeDocument/2006/relationships/image" Target="../media/image19.png"/><Relationship Id="rId4" Type="http://schemas.openxmlformats.org/officeDocument/2006/relationships/image" Target="../media/image18.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763270" y="3794125"/>
            <a:ext cx="5216525" cy="398780"/>
          </a:xfrm>
          <a:prstGeom prst="rect">
            <a:avLst/>
          </a:prstGeom>
          <a:noFill/>
        </p:spPr>
        <p:txBody>
          <a:bodyPr wrap="square" rtlCol="0">
            <a:spAutoFit/>
          </a:bodyPr>
          <a:lstStyle/>
          <a:p>
            <a:r>
              <a:rPr lang="en-US" sz="2000">
                <a:latin typeface="Alexandria" charset="0"/>
                <a:cs typeface="Alexandria" charset="0"/>
              </a:rPr>
              <a:t>Prepared by Dr. Ahmad Muhammad</a:t>
            </a:r>
          </a:p>
        </p:txBody>
      </p:sp>
      <p:sp>
        <p:nvSpPr>
          <p:cNvPr id="31" name="TextBox 30"/>
          <p:cNvSpPr txBox="1"/>
          <p:nvPr/>
        </p:nvSpPr>
        <p:spPr>
          <a:xfrm>
            <a:off x="194617" y="2347575"/>
            <a:ext cx="5231945" cy="1446550"/>
          </a:xfrm>
          <a:prstGeom prst="rect">
            <a:avLst/>
          </a:prstGeom>
          <a:noFill/>
        </p:spPr>
        <p:txBody>
          <a:bodyPr wrap="none" rtlCol="0">
            <a:spAutoFit/>
          </a:bodyPr>
          <a:lstStyle/>
          <a:p>
            <a:r>
              <a:rPr lang="en-US" sz="4400" b="1">
                <a:solidFill>
                  <a:srgbClr val="00B0F0"/>
                </a:solidFill>
                <a:latin typeface="Alexandria" charset="0"/>
                <a:cs typeface="Alexandria" charset="0"/>
              </a:rPr>
              <a:t>Master Of Real Estate</a:t>
            </a:r>
          </a:p>
          <a:p>
            <a:r>
              <a:rPr lang="en-US" sz="4400" b="1">
                <a:solidFill>
                  <a:srgbClr val="00B0F0"/>
                </a:solidFill>
                <a:latin typeface="Alexandria" charset="0"/>
                <a:cs typeface="Alexandria" charset="0"/>
              </a:rPr>
              <a:t>Management</a:t>
            </a:r>
          </a:p>
        </p:txBody>
      </p:sp>
      <p:sp>
        <p:nvSpPr>
          <p:cNvPr id="34" name="Rectangle: Rounded Corners 33"/>
          <p:cNvSpPr/>
          <p:nvPr/>
        </p:nvSpPr>
        <p:spPr>
          <a:xfrm>
            <a:off x="-540265" y="5843657"/>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a:solidFill>
                  <a:schemeClr val="bg1"/>
                </a:solidFill>
                <a:latin typeface="Alexandria" charset="0"/>
                <a:cs typeface="Alexandria" charset="0"/>
              </a:rPr>
              <a:t>Lecture 8</a:t>
            </a:r>
          </a:p>
        </p:txBody>
      </p:sp>
      <p:sp>
        <p:nvSpPr>
          <p:cNvPr id="46" name="TextBox 45"/>
          <p:cNvSpPr txBox="1"/>
          <p:nvPr/>
        </p:nvSpPr>
        <p:spPr>
          <a:xfrm>
            <a:off x="329269" y="5104240"/>
            <a:ext cx="2995244" cy="707886"/>
          </a:xfrm>
          <a:prstGeom prst="rect">
            <a:avLst/>
          </a:prstGeom>
          <a:noFill/>
        </p:spPr>
        <p:txBody>
          <a:bodyPr wrap="none" rtlCol="0">
            <a:spAutoFit/>
          </a:bodyPr>
          <a:lstStyle/>
          <a:p>
            <a:pPr lvl="0"/>
            <a:r>
              <a:rPr lang="en-US" sz="2000">
                <a:latin typeface="Alexandria"/>
              </a:rPr>
              <a:t>MKT600</a:t>
            </a:r>
          </a:p>
          <a:p>
            <a:pPr lvl="0"/>
            <a:r>
              <a:rPr lang="en-US" sz="2000">
                <a:latin typeface="Alexandria"/>
              </a:rPr>
              <a:t>Digital Marketing Concepts</a:t>
            </a: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10" name="Rectangle: Rounded Corners 9"/>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a:solidFill>
                  <a:schemeClr val="tx1"/>
                </a:solidFill>
                <a:latin typeface="Alexandria" charset="0"/>
                <a:cs typeface="Alexandria" charset="0"/>
              </a:rPr>
              <a:t>Lecture 8</a:t>
            </a:r>
          </a:p>
        </p:txBody>
      </p:sp>
      <p:sp>
        <p:nvSpPr>
          <p:cNvPr id="12" name="TextBox 11"/>
          <p:cNvSpPr txBox="1"/>
          <p:nvPr/>
        </p:nvSpPr>
        <p:spPr>
          <a:xfrm>
            <a:off x="459185" y="6187539"/>
            <a:ext cx="4886463" cy="521970"/>
          </a:xfrm>
          <a:prstGeom prst="rect">
            <a:avLst/>
          </a:prstGeom>
          <a:noFill/>
        </p:spPr>
        <p:txBody>
          <a:bodyPr wrap="square" rtlCol="0">
            <a:spAutoFit/>
          </a:bodyPr>
          <a:lstStyle/>
          <a:p>
            <a:r>
              <a:rPr lang="en-US" sz="2800" b="1">
                <a:solidFill>
                  <a:srgbClr val="00B0F0"/>
                </a:solidFill>
                <a:latin typeface="Alexandria" charset="0"/>
                <a:cs typeface="Alexandria" charset="0"/>
              </a:rPr>
              <a:t>Dr. Ahmad Muhammad</a:t>
            </a:r>
          </a:p>
        </p:txBody>
      </p:sp>
      <p:sp>
        <p:nvSpPr>
          <p:cNvPr id="13" name="TextBox 12"/>
          <p:cNvSpPr txBox="1"/>
          <p:nvPr/>
        </p:nvSpPr>
        <p:spPr>
          <a:xfrm>
            <a:off x="459185" y="5830966"/>
            <a:ext cx="4886463" cy="460375"/>
          </a:xfrm>
          <a:prstGeom prst="rect">
            <a:avLst/>
          </a:prstGeom>
          <a:noFill/>
        </p:spPr>
        <p:txBody>
          <a:bodyPr wrap="square" rtlCol="0">
            <a:spAutoFit/>
          </a:bodyPr>
          <a:lstStyle/>
          <a:p>
            <a:r>
              <a:rPr lang="en-US" sz="2400">
                <a:solidFill>
                  <a:srgbClr val="00B0F0"/>
                </a:solidFill>
                <a:latin typeface="Alexandria" charset="0"/>
                <a:cs typeface="Alexandria" charset="0"/>
              </a:rPr>
              <a:t>Prepared by</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3" name="TextBox 2">
            <a:extLst>
              <a:ext uri="{FF2B5EF4-FFF2-40B4-BE49-F238E27FC236}">
                <a16:creationId xmlns:a16="http://schemas.microsoft.com/office/drawing/2014/main" id="{E77995CF-A97E-2ED8-4C56-4FFD606CEECD}"/>
              </a:ext>
            </a:extLst>
          </p:cNvPr>
          <p:cNvSpPr txBox="1"/>
          <p:nvPr/>
        </p:nvSpPr>
        <p:spPr>
          <a:xfrm>
            <a:off x="6390992" y="2673364"/>
            <a:ext cx="5231945" cy="1446550"/>
          </a:xfrm>
          <a:prstGeom prst="rect">
            <a:avLst/>
          </a:prstGeom>
          <a:noFill/>
        </p:spPr>
        <p:txBody>
          <a:bodyPr wrap="none" rtlCol="0">
            <a:spAutoFit/>
          </a:bodyPr>
          <a:lstStyle/>
          <a:p>
            <a:r>
              <a:rPr lang="en-US" sz="4400" b="1">
                <a:solidFill>
                  <a:srgbClr val="00B0F0"/>
                </a:solidFill>
                <a:latin typeface="Alexandria" charset="0"/>
                <a:cs typeface="Alexandria" charset="0"/>
              </a:rPr>
              <a:t>Master Of Real Estate</a:t>
            </a:r>
          </a:p>
          <a:p>
            <a:r>
              <a:rPr lang="en-US" sz="4400" b="1">
                <a:solidFill>
                  <a:srgbClr val="00B0F0"/>
                </a:solidFill>
                <a:latin typeface="Alexandria" charset="0"/>
                <a:cs typeface="Alexandria" charset="0"/>
              </a:rPr>
              <a:t>Management</a:t>
            </a:r>
          </a:p>
        </p:txBody>
      </p:sp>
      <p:sp>
        <p:nvSpPr>
          <p:cNvPr id="7" name="TextBox 6">
            <a:extLst>
              <a:ext uri="{FF2B5EF4-FFF2-40B4-BE49-F238E27FC236}">
                <a16:creationId xmlns:a16="http://schemas.microsoft.com/office/drawing/2014/main" id="{A5D3DCC8-CE4E-0313-BA44-0C26C3EE4B4E}"/>
              </a:ext>
            </a:extLst>
          </p:cNvPr>
          <p:cNvSpPr txBox="1"/>
          <p:nvPr/>
        </p:nvSpPr>
        <p:spPr>
          <a:xfrm>
            <a:off x="6384738" y="4873773"/>
            <a:ext cx="2995244" cy="707886"/>
          </a:xfrm>
          <a:prstGeom prst="rect">
            <a:avLst/>
          </a:prstGeom>
          <a:noFill/>
        </p:spPr>
        <p:txBody>
          <a:bodyPr wrap="none" rtlCol="0">
            <a:spAutoFit/>
          </a:bodyPr>
          <a:lstStyle/>
          <a:p>
            <a:pPr lvl="0"/>
            <a:r>
              <a:rPr lang="en-US" sz="2000">
                <a:latin typeface="Alexandria"/>
              </a:rPr>
              <a:t>MKT600</a:t>
            </a:r>
          </a:p>
          <a:p>
            <a:pPr lvl="0"/>
            <a:r>
              <a:rPr lang="en-US" sz="2000">
                <a:latin typeface="Alexandria"/>
              </a:rPr>
              <a:t>Digital Marketing Concepts</a:t>
            </a: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1" name="TextBox 40"/>
          <p:cNvSpPr txBox="1"/>
          <p:nvPr/>
        </p:nvSpPr>
        <p:spPr>
          <a:xfrm>
            <a:off x="6301339" y="1259391"/>
            <a:ext cx="4448013" cy="400110"/>
          </a:xfrm>
          <a:prstGeom prst="rect">
            <a:avLst/>
          </a:prstGeom>
          <a:noFill/>
        </p:spPr>
        <p:txBody>
          <a:bodyPr wrap="none" rtlCol="0">
            <a:spAutoFit/>
          </a:bodyPr>
          <a:lstStyle/>
          <a:p>
            <a:r>
              <a:rPr lang="en-US" sz="2000" b="1">
                <a:solidFill>
                  <a:srgbClr val="00B0F0"/>
                </a:solidFill>
                <a:latin typeface="Alexandria" charset="0"/>
                <a:cs typeface="Alexandria" charset="0"/>
              </a:rPr>
              <a:t>Mobile Marketing and Real Estate Apps</a:t>
            </a:r>
          </a:p>
        </p:txBody>
      </p:sp>
      <p:sp>
        <p:nvSpPr>
          <p:cNvPr id="42" name="TextBox 41"/>
          <p:cNvSpPr txBox="1"/>
          <p:nvPr/>
        </p:nvSpPr>
        <p:spPr>
          <a:xfrm>
            <a:off x="5071247" y="1139330"/>
            <a:ext cx="917148" cy="306705"/>
          </a:xfrm>
          <a:prstGeom prst="rect">
            <a:avLst/>
          </a:prstGeom>
          <a:noFill/>
        </p:spPr>
        <p:txBody>
          <a:bodyPr wrap="square" rtlCol="0">
            <a:spAutoFit/>
          </a:bodyPr>
          <a:lstStyle/>
          <a:p>
            <a:pPr algn="ctr"/>
            <a:r>
              <a:rPr lang="en-US" sz="1400">
                <a:solidFill>
                  <a:schemeClr val="bg1"/>
                </a:solidFill>
                <a:latin typeface="Alexandria" charset="0"/>
                <a:cs typeface="Alexandria" charset="0"/>
              </a:rPr>
              <a:t>Chapter</a:t>
            </a:r>
          </a:p>
        </p:txBody>
      </p:sp>
      <p:sp>
        <p:nvSpPr>
          <p:cNvPr id="43" name="TextBox 42"/>
          <p:cNvSpPr txBox="1"/>
          <p:nvPr/>
        </p:nvSpPr>
        <p:spPr>
          <a:xfrm>
            <a:off x="5005221" y="1354195"/>
            <a:ext cx="942618" cy="706755"/>
          </a:xfrm>
          <a:prstGeom prst="rect">
            <a:avLst/>
          </a:prstGeom>
          <a:noFill/>
        </p:spPr>
        <p:txBody>
          <a:bodyPr wrap="square" rtlCol="0">
            <a:spAutoFit/>
          </a:bodyPr>
          <a:lstStyle/>
          <a:p>
            <a:pPr algn="ctr"/>
            <a:r>
              <a:rPr lang="en-US" sz="4000" b="1">
                <a:solidFill>
                  <a:schemeClr val="bg1"/>
                </a:solidFill>
                <a:latin typeface="Alexandria" charset="0"/>
                <a:cs typeface="Alexandria" charset="0"/>
              </a:rPr>
              <a:t>08</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135817" y="3364243"/>
            <a:ext cx="4024333"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9" y="1412953"/>
            <a:ext cx="4113898" cy="460375"/>
          </a:xfrm>
          <a:prstGeom prst="rect">
            <a:avLst/>
          </a:prstGeom>
          <a:noFill/>
        </p:spPr>
        <p:txBody>
          <a:bodyPr wrap="square" rtlCol="0">
            <a:spAutoFit/>
          </a:bodyPr>
          <a:lstStyle/>
          <a:p>
            <a:r>
              <a:rPr lang="en-US" sz="2400" b="1">
                <a:solidFill>
                  <a:srgbClr val="00B0F0"/>
                </a:solidFill>
                <a:latin typeface="Alexandria" charset="0"/>
                <a:cs typeface="Alexandria" charset="0"/>
              </a:rPr>
              <a:t>Lecture Objectives</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algn="ctr"/>
            <a:r>
              <a:rPr lang="en-US" sz="1600">
                <a:solidFill>
                  <a:schemeClr val="bg1"/>
                </a:solidFill>
                <a:latin typeface="Alexandria" charset="0"/>
                <a:cs typeface="Alexandria" charset="0"/>
              </a:rPr>
              <a:t>Chapter</a:t>
            </a:r>
          </a:p>
        </p:txBody>
      </p:sp>
      <p:sp>
        <p:nvSpPr>
          <p:cNvPr id="34" name="TextBox 33"/>
          <p:cNvSpPr txBox="1"/>
          <p:nvPr/>
        </p:nvSpPr>
        <p:spPr>
          <a:xfrm>
            <a:off x="3571580" y="1599946"/>
            <a:ext cx="819100" cy="706755"/>
          </a:xfrm>
          <a:prstGeom prst="rect">
            <a:avLst/>
          </a:prstGeom>
          <a:noFill/>
        </p:spPr>
        <p:txBody>
          <a:bodyPr wrap="square" rtlCol="0">
            <a:spAutoFit/>
          </a:bodyPr>
          <a:lstStyle/>
          <a:p>
            <a:pPr algn="ctr"/>
            <a:r>
              <a:rPr lang="en-US" sz="4000" b="1">
                <a:solidFill>
                  <a:schemeClr val="bg1"/>
                </a:solidFill>
                <a:latin typeface="Alexandria" charset="0"/>
                <a:cs typeface="Alexandria" charset="0"/>
              </a:rPr>
              <a:t>08</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3" name="Google Shape;8400;p58">
            <a:extLst>
              <a:ext uri="{FF2B5EF4-FFF2-40B4-BE49-F238E27FC236}">
                <a16:creationId xmlns:a16="http://schemas.microsoft.com/office/drawing/2014/main" id="{FFEED5F5-99A7-22E0-35AD-8241A6082070}"/>
              </a:ext>
            </a:extLst>
          </p:cNvPr>
          <p:cNvSpPr/>
          <p:nvPr/>
        </p:nvSpPr>
        <p:spPr>
          <a:xfrm>
            <a:off x="7960866" y="1301750"/>
            <a:ext cx="939088" cy="730103"/>
          </a:xfrm>
          <a:custGeom>
            <a:avLst/>
            <a:gdLst/>
            <a:ahLst/>
            <a:cxnLst/>
            <a:rect l="l" t="t" r="r" b="b"/>
            <a:pathLst>
              <a:path w="11847" h="11846" extrusionOk="0">
                <a:moveTo>
                  <a:pt x="10744" y="3718"/>
                </a:moveTo>
                <a:lnTo>
                  <a:pt x="10428" y="4348"/>
                </a:lnTo>
                <a:cubicBezTo>
                  <a:pt x="10397" y="4442"/>
                  <a:pt x="10397" y="4568"/>
                  <a:pt x="10428" y="4663"/>
                </a:cubicBezTo>
                <a:lnTo>
                  <a:pt x="10744" y="5293"/>
                </a:lnTo>
                <a:lnTo>
                  <a:pt x="9483" y="4915"/>
                </a:lnTo>
                <a:lnTo>
                  <a:pt x="9105" y="4505"/>
                </a:lnTo>
                <a:lnTo>
                  <a:pt x="9483" y="4127"/>
                </a:lnTo>
                <a:lnTo>
                  <a:pt x="10744" y="3718"/>
                </a:lnTo>
                <a:close/>
                <a:moveTo>
                  <a:pt x="4443" y="3497"/>
                </a:moveTo>
                <a:cubicBezTo>
                  <a:pt x="4884" y="3497"/>
                  <a:pt x="5262" y="3781"/>
                  <a:pt x="5419" y="4190"/>
                </a:cubicBezTo>
                <a:lnTo>
                  <a:pt x="4443" y="4190"/>
                </a:lnTo>
                <a:cubicBezTo>
                  <a:pt x="4253" y="4190"/>
                  <a:pt x="4096" y="4348"/>
                  <a:pt x="4096" y="4568"/>
                </a:cubicBezTo>
                <a:cubicBezTo>
                  <a:pt x="4096" y="4663"/>
                  <a:pt x="4253" y="4820"/>
                  <a:pt x="4443" y="4820"/>
                </a:cubicBezTo>
                <a:lnTo>
                  <a:pt x="5419" y="4820"/>
                </a:lnTo>
                <a:cubicBezTo>
                  <a:pt x="5262" y="5230"/>
                  <a:pt x="4915" y="5545"/>
                  <a:pt x="4443" y="5545"/>
                </a:cubicBezTo>
                <a:cubicBezTo>
                  <a:pt x="3844" y="5545"/>
                  <a:pt x="3434" y="5072"/>
                  <a:pt x="3434" y="4505"/>
                </a:cubicBezTo>
                <a:cubicBezTo>
                  <a:pt x="3434" y="3970"/>
                  <a:pt x="3907" y="3497"/>
                  <a:pt x="4443" y="3497"/>
                </a:cubicBezTo>
                <a:close/>
                <a:moveTo>
                  <a:pt x="4443" y="2080"/>
                </a:moveTo>
                <a:cubicBezTo>
                  <a:pt x="5671" y="2080"/>
                  <a:pt x="6679" y="2993"/>
                  <a:pt x="6837" y="4159"/>
                </a:cubicBezTo>
                <a:lnTo>
                  <a:pt x="6144" y="4159"/>
                </a:lnTo>
                <a:cubicBezTo>
                  <a:pt x="5986" y="3371"/>
                  <a:pt x="5262" y="2773"/>
                  <a:pt x="4443" y="2773"/>
                </a:cubicBezTo>
                <a:cubicBezTo>
                  <a:pt x="3497" y="2773"/>
                  <a:pt x="2710" y="3560"/>
                  <a:pt x="2710" y="4505"/>
                </a:cubicBezTo>
                <a:cubicBezTo>
                  <a:pt x="2710" y="5451"/>
                  <a:pt x="3497" y="6238"/>
                  <a:pt x="4443" y="6238"/>
                </a:cubicBezTo>
                <a:cubicBezTo>
                  <a:pt x="5262" y="6238"/>
                  <a:pt x="5986" y="5671"/>
                  <a:pt x="6144" y="4883"/>
                </a:cubicBezTo>
                <a:lnTo>
                  <a:pt x="6837" y="4883"/>
                </a:lnTo>
                <a:cubicBezTo>
                  <a:pt x="6679" y="6049"/>
                  <a:pt x="5671" y="6963"/>
                  <a:pt x="4443" y="6963"/>
                </a:cubicBezTo>
                <a:cubicBezTo>
                  <a:pt x="3119" y="6963"/>
                  <a:pt x="2017" y="5860"/>
                  <a:pt x="2017" y="4505"/>
                </a:cubicBezTo>
                <a:cubicBezTo>
                  <a:pt x="2017" y="3182"/>
                  <a:pt x="3119" y="2080"/>
                  <a:pt x="4443" y="2080"/>
                </a:cubicBezTo>
                <a:close/>
                <a:moveTo>
                  <a:pt x="4474" y="662"/>
                </a:moveTo>
                <a:cubicBezTo>
                  <a:pt x="6459" y="662"/>
                  <a:pt x="8097" y="2206"/>
                  <a:pt x="8255" y="4127"/>
                </a:cubicBezTo>
                <a:lnTo>
                  <a:pt x="7562" y="4127"/>
                </a:lnTo>
                <a:cubicBezTo>
                  <a:pt x="7372" y="2584"/>
                  <a:pt x="6049" y="1355"/>
                  <a:pt x="4443" y="1355"/>
                </a:cubicBezTo>
                <a:cubicBezTo>
                  <a:pt x="2710" y="1355"/>
                  <a:pt x="1324" y="2773"/>
                  <a:pt x="1324" y="4474"/>
                </a:cubicBezTo>
                <a:cubicBezTo>
                  <a:pt x="1324" y="6175"/>
                  <a:pt x="2741" y="7593"/>
                  <a:pt x="4443" y="7593"/>
                </a:cubicBezTo>
                <a:cubicBezTo>
                  <a:pt x="6049" y="7593"/>
                  <a:pt x="7372" y="6364"/>
                  <a:pt x="7562" y="4820"/>
                </a:cubicBezTo>
                <a:lnTo>
                  <a:pt x="8255" y="4820"/>
                </a:lnTo>
                <a:cubicBezTo>
                  <a:pt x="8097" y="6774"/>
                  <a:pt x="6459" y="8286"/>
                  <a:pt x="4474" y="8286"/>
                </a:cubicBezTo>
                <a:cubicBezTo>
                  <a:pt x="2395" y="8286"/>
                  <a:pt x="662" y="6616"/>
                  <a:pt x="662" y="4474"/>
                </a:cubicBezTo>
                <a:cubicBezTo>
                  <a:pt x="662" y="2363"/>
                  <a:pt x="2363" y="662"/>
                  <a:pt x="4474" y="662"/>
                </a:cubicBezTo>
                <a:close/>
                <a:moveTo>
                  <a:pt x="5734" y="8822"/>
                </a:moveTo>
                <a:lnTo>
                  <a:pt x="6049" y="9767"/>
                </a:lnTo>
                <a:lnTo>
                  <a:pt x="2836" y="9767"/>
                </a:lnTo>
                <a:lnTo>
                  <a:pt x="3151" y="8822"/>
                </a:lnTo>
                <a:cubicBezTo>
                  <a:pt x="3529" y="8916"/>
                  <a:pt x="4001" y="9011"/>
                  <a:pt x="4443" y="9011"/>
                </a:cubicBezTo>
                <a:cubicBezTo>
                  <a:pt x="4884" y="9011"/>
                  <a:pt x="5356" y="8916"/>
                  <a:pt x="5734" y="8822"/>
                </a:cubicBezTo>
                <a:close/>
                <a:moveTo>
                  <a:pt x="6522" y="10428"/>
                </a:moveTo>
                <a:cubicBezTo>
                  <a:pt x="6963" y="10428"/>
                  <a:pt x="7372" y="10680"/>
                  <a:pt x="7530" y="11121"/>
                </a:cubicBezTo>
                <a:lnTo>
                  <a:pt x="1418" y="11121"/>
                </a:lnTo>
                <a:cubicBezTo>
                  <a:pt x="1576" y="10743"/>
                  <a:pt x="1922" y="10428"/>
                  <a:pt x="2395" y="10428"/>
                </a:cubicBezTo>
                <a:close/>
                <a:moveTo>
                  <a:pt x="4474" y="0"/>
                </a:moveTo>
                <a:cubicBezTo>
                  <a:pt x="1985" y="0"/>
                  <a:pt x="0" y="1985"/>
                  <a:pt x="0" y="4474"/>
                </a:cubicBezTo>
                <a:cubicBezTo>
                  <a:pt x="0" y="6238"/>
                  <a:pt x="1040" y="7813"/>
                  <a:pt x="2552" y="8538"/>
                </a:cubicBezTo>
                <a:lnTo>
                  <a:pt x="2143" y="9767"/>
                </a:lnTo>
                <a:cubicBezTo>
                  <a:pt x="1324" y="9861"/>
                  <a:pt x="693" y="10586"/>
                  <a:pt x="693" y="11499"/>
                </a:cubicBezTo>
                <a:cubicBezTo>
                  <a:pt x="693" y="11688"/>
                  <a:pt x="851" y="11846"/>
                  <a:pt x="1040" y="11846"/>
                </a:cubicBezTo>
                <a:lnTo>
                  <a:pt x="7971" y="11846"/>
                </a:lnTo>
                <a:cubicBezTo>
                  <a:pt x="8192" y="11846"/>
                  <a:pt x="8349" y="11688"/>
                  <a:pt x="8349" y="11499"/>
                </a:cubicBezTo>
                <a:cubicBezTo>
                  <a:pt x="8349" y="10617"/>
                  <a:pt x="7719" y="9924"/>
                  <a:pt x="6900" y="9767"/>
                </a:cubicBezTo>
                <a:lnTo>
                  <a:pt x="6490" y="8538"/>
                </a:lnTo>
                <a:cubicBezTo>
                  <a:pt x="7782" y="7908"/>
                  <a:pt x="8727" y="6679"/>
                  <a:pt x="8979" y="5230"/>
                </a:cubicBezTo>
                <a:lnTo>
                  <a:pt x="9137" y="5388"/>
                </a:lnTo>
                <a:cubicBezTo>
                  <a:pt x="9168" y="5419"/>
                  <a:pt x="9200" y="5451"/>
                  <a:pt x="9263" y="5451"/>
                </a:cubicBezTo>
                <a:lnTo>
                  <a:pt x="11374" y="6175"/>
                </a:lnTo>
                <a:cubicBezTo>
                  <a:pt x="11403" y="6183"/>
                  <a:pt x="11435" y="6186"/>
                  <a:pt x="11466" y="6186"/>
                </a:cubicBezTo>
                <a:cubicBezTo>
                  <a:pt x="11569" y="6186"/>
                  <a:pt x="11672" y="6145"/>
                  <a:pt x="11720" y="6049"/>
                </a:cubicBezTo>
                <a:cubicBezTo>
                  <a:pt x="11815" y="5923"/>
                  <a:pt x="11846" y="5766"/>
                  <a:pt x="11783" y="5671"/>
                </a:cubicBezTo>
                <a:lnTo>
                  <a:pt x="11153" y="4442"/>
                </a:lnTo>
                <a:lnTo>
                  <a:pt x="11783" y="3214"/>
                </a:lnTo>
                <a:cubicBezTo>
                  <a:pt x="11815" y="3151"/>
                  <a:pt x="11783" y="2993"/>
                  <a:pt x="11689" y="2899"/>
                </a:cubicBezTo>
                <a:cubicBezTo>
                  <a:pt x="11641" y="2802"/>
                  <a:pt x="11519" y="2761"/>
                  <a:pt x="11422" y="2761"/>
                </a:cubicBezTo>
                <a:cubicBezTo>
                  <a:pt x="11392" y="2761"/>
                  <a:pt x="11364" y="2765"/>
                  <a:pt x="11342" y="2773"/>
                </a:cubicBezTo>
                <a:lnTo>
                  <a:pt x="9200" y="3497"/>
                </a:lnTo>
                <a:cubicBezTo>
                  <a:pt x="9168" y="3497"/>
                  <a:pt x="9105" y="3529"/>
                  <a:pt x="9105" y="3560"/>
                </a:cubicBezTo>
                <a:lnTo>
                  <a:pt x="8916" y="3718"/>
                </a:lnTo>
                <a:cubicBezTo>
                  <a:pt x="8570" y="1607"/>
                  <a:pt x="6742" y="0"/>
                  <a:pt x="4474"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graphicFrame>
        <p:nvGraphicFramePr>
          <p:cNvPr id="4" name="Table 3">
            <a:extLst>
              <a:ext uri="{FF2B5EF4-FFF2-40B4-BE49-F238E27FC236}">
                <a16:creationId xmlns:a16="http://schemas.microsoft.com/office/drawing/2014/main" id="{A81F2DD7-9C35-EF89-2B39-0A9126B9D87B}"/>
              </a:ext>
            </a:extLst>
          </p:cNvPr>
          <p:cNvGraphicFramePr>
            <a:graphicFrameLocks noGrp="1"/>
          </p:cNvGraphicFramePr>
          <p:nvPr>
            <p:extLst>
              <p:ext uri="{D42A27DB-BD31-4B8C-83A1-F6EECF244321}">
                <p14:modId xmlns:p14="http://schemas.microsoft.com/office/powerpoint/2010/main" val="701488729"/>
              </p:ext>
            </p:extLst>
          </p:nvPr>
        </p:nvGraphicFramePr>
        <p:xfrm>
          <a:off x="1912175" y="2322315"/>
          <a:ext cx="10062695" cy="4036180"/>
        </p:xfrm>
        <a:graphic>
          <a:graphicData uri="http://schemas.openxmlformats.org/drawingml/2006/table">
            <a:tbl>
              <a:tblPr/>
              <a:tblGrid>
                <a:gridCol w="10062695">
                  <a:extLst>
                    <a:ext uri="{9D8B030D-6E8A-4147-A177-3AD203B41FA5}">
                      <a16:colId xmlns:a16="http://schemas.microsoft.com/office/drawing/2014/main" val="3939082968"/>
                    </a:ext>
                  </a:extLst>
                </a:gridCol>
              </a:tblGrid>
              <a:tr h="3731380">
                <a:tc>
                  <a:txBody>
                    <a:bodyPr/>
                    <a:lstStyle/>
                    <a:p>
                      <a:pPr marL="285750" indent="-285750" algn="just">
                        <a:lnSpc>
                          <a:spcPct val="100000"/>
                        </a:lnSpc>
                        <a:buFont typeface="Wingdings" panose="05000000000000000000" pitchFamily="2" charset="2"/>
                        <a:buChar char="ü"/>
                      </a:pPr>
                      <a:r>
                        <a:rPr lang="en-US" sz="1400" b="0">
                          <a:effectLst/>
                          <a:latin typeface="Alexandria"/>
                        </a:rPr>
                        <a:t>Interpret the concept of “marketing illusion” as an outcome of the interaction between digital marketing techniques and consumer </a:t>
                      </a:r>
                      <a:r>
                        <a:rPr lang="en-US" sz="1400" b="0" err="1">
                          <a:effectLst/>
                          <a:latin typeface="Alexandria"/>
                        </a:rPr>
                        <a:t>behaviour</a:t>
                      </a:r>
                      <a:r>
                        <a:rPr lang="en-US" sz="1400" b="0">
                          <a:effectLst/>
                          <a:latin typeface="Alexandria"/>
                        </a:rPr>
                        <a:t>, and </a:t>
                      </a:r>
                      <a:r>
                        <a:rPr lang="en-US" sz="1400" b="0" err="1">
                          <a:effectLst/>
                          <a:latin typeface="Alexandria"/>
                        </a:rPr>
                        <a:t>analyse</a:t>
                      </a:r>
                      <a:r>
                        <a:rPr lang="en-US" sz="1400" b="0">
                          <a:effectLst/>
                          <a:latin typeface="Alexandria"/>
                        </a:rPr>
                        <a:t> its core characteristics, namely the creation of artificial need, the exploitation of non-rational moments, and the distortion of personal priorities.</a:t>
                      </a:r>
                      <a:endParaRPr lang="ar-SY" sz="1400" b="0">
                        <a:effectLst/>
                        <a:latin typeface="Alexandria"/>
                      </a:endParaRPr>
                    </a:p>
                    <a:p>
                      <a:pPr marL="285750" indent="-285750" algn="just">
                        <a:lnSpc>
                          <a:spcPct val="100000"/>
                        </a:lnSpc>
                        <a:buFont typeface="Wingdings" panose="05000000000000000000" pitchFamily="2" charset="2"/>
                        <a:buChar char="ü"/>
                      </a:pPr>
                      <a:r>
                        <a:rPr lang="en-US" sz="1400" b="0">
                          <a:effectLst/>
                          <a:latin typeface="Alexandria"/>
                        </a:rPr>
                        <a:t>Demonstrate an understanding of the concept of mobile marketing, while identifying its unique characteristics that make it an interactive, personal, and measurable tool.</a:t>
                      </a:r>
                      <a:endParaRPr lang="ar-SY" sz="1400" b="0">
                        <a:effectLst/>
                        <a:latin typeface="Alexandria"/>
                      </a:endParaRPr>
                    </a:p>
                    <a:p>
                      <a:pPr marL="285750" indent="-285750" algn="just">
                        <a:lnSpc>
                          <a:spcPct val="100000"/>
                        </a:lnSpc>
                        <a:buFont typeface="Wingdings" panose="05000000000000000000" pitchFamily="2" charset="2"/>
                        <a:buChar char="ü"/>
                      </a:pPr>
                      <a:r>
                        <a:rPr lang="en-US" sz="1400" b="0">
                          <a:effectLst/>
                          <a:latin typeface="Alexandria"/>
                        </a:rPr>
                        <a:t>Apply the methodology of mobile marketing strategy by formulating the three principal questions: </a:t>
                      </a:r>
                      <a:r>
                        <a:rPr lang="en-US" sz="1400" b="0" err="1">
                          <a:effectLst/>
                          <a:latin typeface="Alexandria"/>
                        </a:rPr>
                        <a:t>analysing</a:t>
                      </a:r>
                      <a:r>
                        <a:rPr lang="en-US" sz="1400" b="0">
                          <a:effectLst/>
                          <a:latin typeface="Alexandria"/>
                        </a:rPr>
                        <a:t> the current situation, defining the future vision, and proposing implementation mechanisms.</a:t>
                      </a:r>
                      <a:endParaRPr lang="ar-SY" sz="1400" b="0">
                        <a:effectLst/>
                        <a:latin typeface="Alexandria"/>
                      </a:endParaRPr>
                    </a:p>
                    <a:p>
                      <a:pPr marL="285750" indent="-285750" algn="just">
                        <a:lnSpc>
                          <a:spcPct val="100000"/>
                        </a:lnSpc>
                        <a:buFont typeface="Wingdings" panose="05000000000000000000" pitchFamily="2" charset="2"/>
                        <a:buChar char="ü"/>
                      </a:pPr>
                      <a:r>
                        <a:rPr lang="en-US" sz="1400" b="0">
                          <a:effectLst/>
                          <a:latin typeface="Alexandria"/>
                        </a:rPr>
                        <a:t>Classify mobile advertising content channels (responsive websites, AMP, instant articles, various forms of advertising, text messages, push notifications, in-game advertising, and QR codes) according to their characteristics, advantages, and practical limitations.</a:t>
                      </a:r>
                      <a:endParaRPr lang="ar-SY" sz="1400" b="0">
                        <a:effectLst/>
                        <a:latin typeface="Alexandria"/>
                      </a:endParaRPr>
                    </a:p>
                    <a:p>
                      <a:pPr marL="285750" indent="-285750" algn="just">
                        <a:lnSpc>
                          <a:spcPct val="100000"/>
                        </a:lnSpc>
                        <a:buFont typeface="Wingdings" panose="05000000000000000000" pitchFamily="2" charset="2"/>
                        <a:buChar char="ü"/>
                      </a:pPr>
                      <a:r>
                        <a:rPr lang="en-US" sz="1400" b="0">
                          <a:effectLst/>
                          <a:latin typeface="Alexandria"/>
                        </a:rPr>
                        <a:t>Discuss the effectiveness of advertising through mobile devices, with particular emphasis on the importance of personalization, spatial integration (So-Lo-Mo), and the utilization of the device’s unique capabilities, such as geolocation (GPS) and direct connectivity.</a:t>
                      </a:r>
                      <a:endParaRPr lang="ar-SY" sz="1400" b="0">
                        <a:effectLst/>
                        <a:latin typeface="Alexandria"/>
                      </a:endParaRPr>
                    </a:p>
                    <a:p>
                      <a:pPr marL="285750" indent="-285750" algn="just">
                        <a:lnSpc>
                          <a:spcPct val="100000"/>
                        </a:lnSpc>
                        <a:buFont typeface="Wingdings" panose="05000000000000000000" pitchFamily="2" charset="2"/>
                        <a:buChar char="ü"/>
                      </a:pPr>
                      <a:r>
                        <a:rPr lang="en-US" sz="1400" b="0">
                          <a:effectLst/>
                          <a:latin typeface="Alexandria"/>
                        </a:rPr>
                        <a:t>Relate the emergence of real estate applications to the mobile revolution, and identify the fundamental determinants of their function (spatial and temporal interactivity, data-driven personalization, and content enrichment).</a:t>
                      </a:r>
                      <a:endParaRPr lang="ar-SY" sz="1400" b="0">
                        <a:effectLst/>
                        <a:latin typeface="Alexandria"/>
                      </a:endParaRPr>
                    </a:p>
                    <a:p>
                      <a:pPr marL="285750" indent="-285750" algn="just">
                        <a:lnSpc>
                          <a:spcPct val="100000"/>
                        </a:lnSpc>
                        <a:buFont typeface="Wingdings" panose="05000000000000000000" pitchFamily="2" charset="2"/>
                        <a:buChar char="ü"/>
                      </a:pPr>
                      <a:r>
                        <a:rPr lang="en-US" sz="1400" b="0" err="1">
                          <a:effectLst/>
                          <a:latin typeface="Alexandria"/>
                        </a:rPr>
                        <a:t>Analyse</a:t>
                      </a:r>
                      <a:r>
                        <a:rPr lang="en-US" sz="1400" b="0">
                          <a:effectLst/>
                          <a:latin typeface="Alexandria"/>
                        </a:rPr>
                        <a:t> the functional classification of real estate applications (multi-source listing applications, developer applications, brokerage applications, and property management applications) and evaluate the strategic importance of each type within the institution’s integrated digital marketing mix.</a:t>
                      </a:r>
                    </a:p>
                  </a:txBody>
                  <a:tcPr>
                    <a:lnL w="7620" cap="flat" cmpd="sng" algn="ctr">
                      <a:solidFill>
                        <a:srgbClr val="E6E6E6"/>
                      </a:solidFill>
                      <a:prstDash val="solid"/>
                      <a:round/>
                      <a:headEnd type="none" w="med" len="med"/>
                      <a:tailEnd type="none" w="med" len="med"/>
                    </a:lnL>
                    <a:lnR w="7620" cap="flat" cmpd="sng" algn="ctr">
                      <a:solidFill>
                        <a:srgbClr val="E6E6E6"/>
                      </a:solidFill>
                      <a:prstDash val="solid"/>
                      <a:round/>
                      <a:headEnd type="none" w="med" len="med"/>
                      <a:tailEnd type="none" w="med" len="med"/>
                    </a:lnR>
                    <a:lnT w="7620" cap="flat" cmpd="sng" algn="ctr">
                      <a:solidFill>
                        <a:srgbClr val="E6E6E6"/>
                      </a:solidFill>
                      <a:prstDash val="solid"/>
                      <a:round/>
                      <a:headEnd type="none" w="med" len="med"/>
                      <a:tailEnd type="none" w="med" len="med"/>
                    </a:lnT>
                    <a:lnB w="7620" cap="flat" cmpd="sng" algn="ctr">
                      <a:solidFill>
                        <a:srgbClr val="E6E6E6"/>
                      </a:solidFill>
                      <a:prstDash val="solid"/>
                      <a:round/>
                      <a:headEnd type="none" w="med" len="med"/>
                      <a:tailEnd type="none" w="med" len="med"/>
                    </a:lnB>
                    <a:solidFill>
                      <a:srgbClr val="F5F5F5"/>
                    </a:solidFill>
                  </a:tcPr>
                </a:tc>
                <a:extLst>
                  <a:ext uri="{0D108BD9-81ED-4DB2-BD59-A6C34878D82A}">
                    <a16:rowId xmlns:a16="http://schemas.microsoft.com/office/drawing/2014/main" val="2748106173"/>
                  </a:ext>
                </a:extLst>
              </a:tr>
              <a:tr h="284295">
                <a:tc>
                  <a:txBody>
                    <a:bodyPr/>
                    <a:lstStyle/>
                    <a:p>
                      <a:pPr marL="0" indent="0" algn="just" rtl="0">
                        <a:lnSpc>
                          <a:spcPct val="100000"/>
                        </a:lnSpc>
                        <a:buFont typeface="Wingdings" panose="05000000000000000000" pitchFamily="2" charset="2"/>
                        <a:buNone/>
                      </a:pPr>
                      <a:endParaRPr lang="ar-SY" sz="1400" b="0">
                        <a:latin typeface="Alexandria"/>
                      </a:endParaRPr>
                    </a:p>
                  </a:txBody>
                  <a:tcPr>
                    <a:lnT w="7620" cap="flat" cmpd="sng" algn="ctr">
                      <a:solidFill>
                        <a:srgbClr val="E6E6E6"/>
                      </a:solidFill>
                      <a:prstDash val="solid"/>
                      <a:round/>
                      <a:headEnd type="none" w="med" len="med"/>
                      <a:tailEnd type="none" w="med" len="med"/>
                    </a:lnT>
                  </a:tcPr>
                </a:tc>
                <a:extLst>
                  <a:ext uri="{0D108BD9-81ED-4DB2-BD59-A6C34878D82A}">
                    <a16:rowId xmlns:a16="http://schemas.microsoft.com/office/drawing/2014/main" val="238035580"/>
                  </a:ext>
                </a:extLst>
              </a:tr>
            </a:tbl>
          </a:graphicData>
        </a:graphic>
      </p:graphicFrame>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1EB0452-8A87-F952-25CB-1BA18E91EF98}"/>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84C6121D-5876-1A56-EE4D-9BD52F8387F8}"/>
              </a:ext>
            </a:extLst>
          </p:cNvPr>
          <p:cNvSpPr/>
          <p:nvPr/>
        </p:nvSpPr>
        <p:spPr>
          <a:xfrm>
            <a:off x="617280" y="1685495"/>
            <a:ext cx="10812720" cy="505943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82C95FB1-FA08-D543-06C9-E40CF296F0BB}"/>
              </a:ext>
            </a:extLst>
          </p:cNvPr>
          <p:cNvSpPr txBox="1"/>
          <p:nvPr/>
        </p:nvSpPr>
        <p:spPr>
          <a:xfrm>
            <a:off x="2474476" y="1031734"/>
            <a:ext cx="4870876" cy="400110"/>
          </a:xfrm>
          <a:prstGeom prst="rect">
            <a:avLst/>
          </a:prstGeom>
          <a:noFill/>
        </p:spPr>
        <p:txBody>
          <a:bodyPr wrap="square" rtlCol="0">
            <a:spAutoFit/>
          </a:bodyPr>
          <a:lstStyle/>
          <a:p>
            <a:r>
              <a:rPr lang="en-US" sz="2000" b="1">
                <a:latin typeface="Alexandria" charset="0"/>
                <a:cs typeface="Alexandria" charset="0"/>
              </a:rPr>
              <a:t>Introduction</a:t>
            </a:r>
          </a:p>
        </p:txBody>
      </p:sp>
      <p:sp>
        <p:nvSpPr>
          <p:cNvPr id="5" name="Rectangle 4">
            <a:extLst>
              <a:ext uri="{FF2B5EF4-FFF2-40B4-BE49-F238E27FC236}">
                <a16:creationId xmlns:a16="http://schemas.microsoft.com/office/drawing/2014/main" id="{6283D332-3D9E-4531-2398-C88F8CBD10B1}"/>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5A77EB94-518E-7448-3DE1-B01A2D964E62}"/>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C2D925C9-F8F0-2D0E-0BFE-0438A6873E44}"/>
              </a:ext>
            </a:extLst>
          </p:cNvPr>
          <p:cNvSpPr txBox="1"/>
          <p:nvPr/>
        </p:nvSpPr>
        <p:spPr>
          <a:xfrm>
            <a:off x="1214179" y="1231789"/>
            <a:ext cx="966228" cy="768350"/>
          </a:xfrm>
          <a:prstGeom prst="rect">
            <a:avLst/>
          </a:prstGeom>
          <a:noFill/>
        </p:spPr>
        <p:txBody>
          <a:bodyPr wrap="square" rtlCol="0">
            <a:spAutoFit/>
          </a:bodyPr>
          <a:lstStyle/>
          <a:p>
            <a:pPr algn="ctr"/>
            <a:r>
              <a:rPr lang="en-US" sz="4400" b="1">
                <a:solidFill>
                  <a:schemeClr val="bg1"/>
                </a:solidFill>
                <a:latin typeface="Alexandria" charset="0"/>
                <a:cs typeface="Alexandria" charset="0"/>
              </a:rPr>
              <a:t>08</a:t>
            </a:r>
          </a:p>
        </p:txBody>
      </p:sp>
      <p:pic>
        <p:nvPicPr>
          <p:cNvPr id="7" name="Graphic 21">
            <a:extLst>
              <a:ext uri="{FF2B5EF4-FFF2-40B4-BE49-F238E27FC236}">
                <a16:creationId xmlns:a16="http://schemas.microsoft.com/office/drawing/2014/main" id="{E8AD793B-284F-744F-2768-9051ED89CAF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CBF8A109-526E-8242-1C62-690234C963F9}"/>
              </a:ext>
            </a:extLst>
          </p:cNvPr>
          <p:cNvSpPr txBox="1"/>
          <p:nvPr/>
        </p:nvSpPr>
        <p:spPr>
          <a:xfrm>
            <a:off x="762000" y="2212520"/>
            <a:ext cx="10261038" cy="3613746"/>
          </a:xfrm>
          <a:prstGeom prst="rect">
            <a:avLst/>
          </a:prstGeom>
          <a:noFill/>
        </p:spPr>
        <p:txBody>
          <a:bodyPr wrap="square" rtlCol="0">
            <a:spAutoFit/>
          </a:bodyPr>
          <a:lstStyle/>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400" i="0" u="none" strike="noStrike" kern="1200" cap="none" spc="0" normalizeH="0" baseline="0" noProof="0">
                <a:ln>
                  <a:noFill/>
                </a:ln>
                <a:solidFill>
                  <a:prstClr val="black"/>
                </a:solidFill>
                <a:effectLst/>
                <a:uLnTx/>
                <a:uFillTx/>
                <a:latin typeface="Alexandria" charset="0"/>
                <a:ea typeface="+mn-ea"/>
                <a:cs typeface="Alexandria" charset="0"/>
              </a:rPr>
              <a:t>Today, smartphones have become an indispensable part of people’s lives. In the past, house keys and wallets were considered the essential items people took with them when leaving home. Today, however, smartphones have come to precede almost everything else, to the point that many people cannot move from one place to another without them.</a:t>
            </a:r>
          </a:p>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400" i="0" u="none" strike="noStrike" kern="1200" cap="none" spc="0" normalizeH="0" baseline="0" noProof="0">
                <a:ln>
                  <a:noFill/>
                </a:ln>
                <a:solidFill>
                  <a:prstClr val="black"/>
                </a:solidFill>
                <a:effectLst/>
                <a:uLnTx/>
                <a:uFillTx/>
                <a:latin typeface="Alexandria" charset="0"/>
                <a:ea typeface="+mn-ea"/>
                <a:cs typeface="Alexandria" charset="0"/>
              </a:rPr>
              <a:t>Naturally, this development has contributed to marketers’ growing desire to reach consumers more aggressively. Marketers are now able to communicate with consumers regardless of time or location and mobilize them around products, services, brands, content, and more. Whereas shopping once required leaving the house, it has now become a routine activity comparable to brushing one’s teeth before going to bed.</a:t>
            </a:r>
          </a:p>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400" i="0" u="none" strike="noStrike" kern="1200" cap="none" spc="0" normalizeH="0" baseline="0" noProof="0">
                <a:ln>
                  <a:noFill/>
                </a:ln>
                <a:solidFill>
                  <a:prstClr val="black"/>
                </a:solidFill>
                <a:effectLst/>
                <a:uLnTx/>
                <a:uFillTx/>
                <a:latin typeface="Alexandria" charset="0"/>
                <a:ea typeface="+mn-ea"/>
                <a:cs typeface="Alexandria" charset="0"/>
              </a:rPr>
              <a:t>Of course, the consumer’s belief that they need a product may also be regarded as a marketing illusion. For example, when a consumer is making final preparations before going to bed and browsing social media on a smartphone one last time before sleeping, they may suddenly encounter a product and feel compelled either to purchase it or to seek more detailed information about it, even at the expense of their sleep. In this sense, confusing consumers about their priorities may be considered a form of marketing illusion.</a:t>
            </a:r>
          </a:p>
        </p:txBody>
      </p:sp>
    </p:spTree>
    <p:extLst>
      <p:ext uri="{BB962C8B-B14F-4D97-AF65-F5344CB8AC3E}">
        <p14:creationId xmlns:p14="http://schemas.microsoft.com/office/powerpoint/2010/main" val="181877285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AC6CF0D-14D2-404C-7226-9C94E089EF04}"/>
            </a:ext>
          </a:extLst>
        </p:cNvPr>
        <p:cNvGrpSpPr/>
        <p:nvPr/>
      </p:nvGrpSpPr>
      <p:grpSpPr>
        <a:xfrm>
          <a:off x="0" y="0"/>
          <a:ext cx="0" cy="0"/>
          <a:chOff x="0" y="0"/>
          <a:chExt cx="0" cy="0"/>
        </a:xfrm>
      </p:grpSpPr>
      <p:sp>
        <p:nvSpPr>
          <p:cNvPr id="2" name="Rectangle 1">
            <a:extLst>
              <a:ext uri="{FF2B5EF4-FFF2-40B4-BE49-F238E27FC236}">
                <a16:creationId xmlns:a16="http://schemas.microsoft.com/office/drawing/2014/main" id="{C652FE8E-B80C-9F38-B92D-03AAC4736B12}"/>
              </a:ext>
            </a:extLst>
          </p:cNvPr>
          <p:cNvSpPr/>
          <p:nvPr/>
        </p:nvSpPr>
        <p:spPr>
          <a:xfrm>
            <a:off x="395813" y="1546921"/>
            <a:ext cx="5607665" cy="271840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5" name="Picture Placeholder 4">
            <a:extLst>
              <a:ext uri="{FF2B5EF4-FFF2-40B4-BE49-F238E27FC236}">
                <a16:creationId xmlns:a16="http://schemas.microsoft.com/office/drawing/2014/main" id="{CBE5CD58-87CB-DC9E-285B-96483BA320E6}"/>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a:fillRect/>
          </a:stretch>
        </p:blipFill>
        <p:spPr>
          <a:xfrm>
            <a:off x="6096000" y="1397680"/>
            <a:ext cx="4962146" cy="2495550"/>
          </a:xfrm>
        </p:spPr>
      </p:pic>
      <p:sp>
        <p:nvSpPr>
          <p:cNvPr id="18" name="Rectangle 17">
            <a:extLst>
              <a:ext uri="{FF2B5EF4-FFF2-40B4-BE49-F238E27FC236}">
                <a16:creationId xmlns:a16="http://schemas.microsoft.com/office/drawing/2014/main" id="{836CA848-8209-ADC5-1E22-EB8C432F225A}"/>
              </a:ext>
            </a:extLst>
          </p:cNvPr>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a:extLst>
              <a:ext uri="{FF2B5EF4-FFF2-40B4-BE49-F238E27FC236}">
                <a16:creationId xmlns:a16="http://schemas.microsoft.com/office/drawing/2014/main" id="{1F833BFC-3F4D-902F-33A8-9770941C7106}"/>
              </a:ext>
            </a:extLst>
          </p:cNvPr>
          <p:cNvSpPr txBox="1"/>
          <p:nvPr/>
        </p:nvSpPr>
        <p:spPr>
          <a:xfrm>
            <a:off x="5692422" y="3499567"/>
            <a:ext cx="1091009" cy="337185"/>
          </a:xfrm>
          <a:prstGeom prst="rect">
            <a:avLst/>
          </a:prstGeom>
          <a:noFill/>
        </p:spPr>
        <p:txBody>
          <a:bodyPr wrap="square" rtlCol="0">
            <a:spAutoFit/>
          </a:bodyPr>
          <a:lstStyle/>
          <a:p>
            <a:pPr algn="ctr"/>
            <a:r>
              <a:rPr lang="en-US" sz="1600">
                <a:solidFill>
                  <a:schemeClr val="bg1"/>
                </a:solidFill>
                <a:latin typeface="Alexandria" charset="0"/>
                <a:cs typeface="Alexandria" charset="0"/>
              </a:rPr>
              <a:t>Chapter</a:t>
            </a:r>
          </a:p>
        </p:txBody>
      </p:sp>
      <p:sp>
        <p:nvSpPr>
          <p:cNvPr id="23" name="TextBox 22">
            <a:extLst>
              <a:ext uri="{FF2B5EF4-FFF2-40B4-BE49-F238E27FC236}">
                <a16:creationId xmlns:a16="http://schemas.microsoft.com/office/drawing/2014/main" id="{5E513B20-036A-641F-37A6-AAB7BEEB4028}"/>
              </a:ext>
            </a:extLst>
          </p:cNvPr>
          <p:cNvSpPr txBox="1"/>
          <p:nvPr/>
        </p:nvSpPr>
        <p:spPr>
          <a:xfrm>
            <a:off x="5826569" y="3769896"/>
            <a:ext cx="819100" cy="645160"/>
          </a:xfrm>
          <a:prstGeom prst="rect">
            <a:avLst/>
          </a:prstGeom>
          <a:noFill/>
        </p:spPr>
        <p:txBody>
          <a:bodyPr wrap="square" rtlCol="0">
            <a:spAutoFit/>
          </a:bodyPr>
          <a:lstStyle/>
          <a:p>
            <a:pPr algn="ctr"/>
            <a:r>
              <a:rPr lang="en-US" sz="3600" b="1">
                <a:solidFill>
                  <a:schemeClr val="bg1"/>
                </a:solidFill>
                <a:latin typeface="Alexandria" charset="0"/>
                <a:cs typeface="Alexandria" charset="0"/>
              </a:rPr>
              <a:t>08</a:t>
            </a:r>
          </a:p>
        </p:txBody>
      </p:sp>
      <p:sp>
        <p:nvSpPr>
          <p:cNvPr id="29" name="Rectangle 28">
            <a:extLst>
              <a:ext uri="{FF2B5EF4-FFF2-40B4-BE49-F238E27FC236}">
                <a16:creationId xmlns:a16="http://schemas.microsoft.com/office/drawing/2014/main" id="{E9A80941-399D-0617-E50C-53687541E7E1}"/>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E8AB1498-53D7-39BA-486E-06E28F032908}"/>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60BF5C70-EB63-88D5-EBD7-600384775596}"/>
              </a:ext>
            </a:extLst>
          </p:cNvPr>
          <p:cNvSpPr txBox="1"/>
          <p:nvPr/>
        </p:nvSpPr>
        <p:spPr>
          <a:xfrm>
            <a:off x="535920" y="1591803"/>
            <a:ext cx="5111050" cy="2644250"/>
          </a:xfrm>
          <a:prstGeom prst="rect">
            <a:avLst/>
          </a:prstGeom>
          <a:noFill/>
        </p:spPr>
        <p:txBody>
          <a:bodyPr wrap="square" rtlCol="0">
            <a:spAutoFit/>
          </a:bodyPr>
          <a:lstStyle/>
          <a:p>
            <a:pPr algn="just">
              <a:lnSpc>
                <a:spcPct val="150000"/>
              </a:lnSpc>
            </a:pPr>
            <a:r>
              <a:rPr lang="en-US" sz="1400">
                <a:latin typeface="Alexandria"/>
              </a:rPr>
              <a:t>“Marketing illusion” is a contemporary </a:t>
            </a:r>
            <a:r>
              <a:rPr lang="en-US" sz="1400" err="1">
                <a:latin typeface="Alexandria"/>
              </a:rPr>
              <a:t>behavioural</a:t>
            </a:r>
            <a:r>
              <a:rPr lang="en-US" sz="1400">
                <a:latin typeface="Alexandria"/>
              </a:rPr>
              <a:t> and psychological phenomenon in which the consumer’s desire is stimulated, or a sense of need for a given product is created (whether a good, a service, information, or other types of products), not as a result of a genuine need or an objective evaluation, but rather as a direct consequence of advanced digital marketing techniques that have become deeply embedded in daily life, most notably mobile phone applications.</a:t>
            </a:r>
          </a:p>
        </p:txBody>
      </p:sp>
    </p:spTree>
    <p:extLst>
      <p:ext uri="{BB962C8B-B14F-4D97-AF65-F5344CB8AC3E}">
        <p14:creationId xmlns:p14="http://schemas.microsoft.com/office/powerpoint/2010/main" val="1386804570"/>
      </p:ext>
    </p:extLst>
  </p:cSld>
  <p:clrMapOvr>
    <a:masterClrMapping/>
  </p:clrMapOvr>
  <p:transition spd="slow">
    <p:comb/>
  </p:transition>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78243B6-34C1-61FE-E43D-C0BB79663D12}"/>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D25B8B9D-81BF-98FB-D627-A20B811C164F}"/>
              </a:ext>
            </a:extLst>
          </p:cNvPr>
          <p:cNvSpPr/>
          <p:nvPr/>
        </p:nvSpPr>
        <p:spPr>
          <a:xfrm>
            <a:off x="617280" y="1685495"/>
            <a:ext cx="10812720" cy="505943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C3745851-EB1E-3AEB-1C80-19A5E73BD527}"/>
              </a:ext>
            </a:extLst>
          </p:cNvPr>
          <p:cNvSpPr txBox="1"/>
          <p:nvPr/>
        </p:nvSpPr>
        <p:spPr>
          <a:xfrm>
            <a:off x="2474476" y="1031734"/>
            <a:ext cx="4870876" cy="400110"/>
          </a:xfrm>
          <a:prstGeom prst="rect">
            <a:avLst/>
          </a:prstGeom>
          <a:noFill/>
        </p:spPr>
        <p:txBody>
          <a:bodyPr wrap="square" rtlCol="0">
            <a:spAutoFit/>
          </a:bodyPr>
          <a:lstStyle/>
          <a:p>
            <a:r>
              <a:rPr lang="en-US" sz="2000" b="1">
                <a:latin typeface="Alexandria" charset="0"/>
                <a:cs typeface="Alexandria" charset="0"/>
              </a:rPr>
              <a:t>Introduction</a:t>
            </a:r>
          </a:p>
        </p:txBody>
      </p:sp>
      <p:sp>
        <p:nvSpPr>
          <p:cNvPr id="5" name="Rectangle 4">
            <a:extLst>
              <a:ext uri="{FF2B5EF4-FFF2-40B4-BE49-F238E27FC236}">
                <a16:creationId xmlns:a16="http://schemas.microsoft.com/office/drawing/2014/main" id="{4EE8A0F8-49C1-D592-175E-3D86743CC90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262C4FED-EB9E-F046-07B6-4D794378F6F9}"/>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6D27B895-7121-AC58-1B6E-70F0E8957AF4}"/>
              </a:ext>
            </a:extLst>
          </p:cNvPr>
          <p:cNvSpPr txBox="1"/>
          <p:nvPr/>
        </p:nvSpPr>
        <p:spPr>
          <a:xfrm>
            <a:off x="1214179" y="1231789"/>
            <a:ext cx="966228" cy="768350"/>
          </a:xfrm>
          <a:prstGeom prst="rect">
            <a:avLst/>
          </a:prstGeom>
          <a:noFill/>
        </p:spPr>
        <p:txBody>
          <a:bodyPr wrap="square" rtlCol="0">
            <a:spAutoFit/>
          </a:bodyPr>
          <a:lstStyle/>
          <a:p>
            <a:pPr algn="ctr"/>
            <a:r>
              <a:rPr lang="en-US" sz="4400" b="1">
                <a:solidFill>
                  <a:schemeClr val="bg1"/>
                </a:solidFill>
                <a:latin typeface="Alexandria" charset="0"/>
                <a:cs typeface="Alexandria" charset="0"/>
              </a:rPr>
              <a:t>08</a:t>
            </a:r>
          </a:p>
        </p:txBody>
      </p:sp>
      <p:pic>
        <p:nvPicPr>
          <p:cNvPr id="7" name="Graphic 21">
            <a:extLst>
              <a:ext uri="{FF2B5EF4-FFF2-40B4-BE49-F238E27FC236}">
                <a16:creationId xmlns:a16="http://schemas.microsoft.com/office/drawing/2014/main" id="{BF5A8902-713C-F662-DF31-34218111345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EB778965-2BD5-634E-CCA0-4C27691312F0}"/>
              </a:ext>
            </a:extLst>
          </p:cNvPr>
          <p:cNvSpPr txBox="1"/>
          <p:nvPr/>
        </p:nvSpPr>
        <p:spPr>
          <a:xfrm>
            <a:off x="762000" y="2212520"/>
            <a:ext cx="10261038" cy="3613746"/>
          </a:xfrm>
          <a:prstGeom prst="rect">
            <a:avLst/>
          </a:prstGeom>
          <a:noFill/>
        </p:spPr>
        <p:txBody>
          <a:bodyPr wrap="square" rtlCol="0">
            <a:spAutoFit/>
          </a:bodyPr>
          <a:lstStyle/>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400" i="0" u="none" strike="noStrike" kern="1200" cap="none" spc="0" normalizeH="0" baseline="0" noProof="0">
                <a:ln>
                  <a:noFill/>
                </a:ln>
                <a:solidFill>
                  <a:prstClr val="black"/>
                </a:solidFill>
                <a:effectLst/>
                <a:uLnTx/>
                <a:uFillTx/>
                <a:latin typeface="Alexandria" charset="0"/>
                <a:ea typeface="+mn-ea"/>
                <a:cs typeface="Alexandria" charset="0"/>
              </a:rPr>
              <a:t>This illusion manifests itself through several fundamental characteristics, including:</a:t>
            </a:r>
          </a:p>
          <a:p>
            <a:pPr marL="342900" marR="0" lvl="0" indent="-342900" algn="just" defTabSz="914400" rtl="0" eaLnBrk="1" fontAlgn="auto" latinLnBrk="0" hangingPunct="1">
              <a:lnSpc>
                <a:spcPct val="150000"/>
              </a:lnSpc>
              <a:spcBef>
                <a:spcPts val="0"/>
              </a:spcBef>
              <a:spcAft>
                <a:spcPts val="0"/>
              </a:spcAft>
              <a:buClrTx/>
              <a:buSzTx/>
              <a:buFont typeface="+mj-lt"/>
              <a:buAutoNum type="arabicPeriod"/>
              <a:tabLst/>
              <a:defRPr/>
            </a:pPr>
            <a:r>
              <a:rPr kumimoji="0" lang="en-US" sz="1400" b="1" i="0" u="none" strike="noStrike" kern="1200" cap="none" spc="0" normalizeH="0" baseline="0" noProof="0">
                <a:ln>
                  <a:noFill/>
                </a:ln>
                <a:solidFill>
                  <a:prstClr val="black"/>
                </a:solidFill>
                <a:effectLst/>
                <a:uLnTx/>
                <a:uFillTx/>
                <a:latin typeface="Alexandria" charset="0"/>
                <a:ea typeface="+mn-ea"/>
                <a:cs typeface="Alexandria" charset="0"/>
              </a:rPr>
              <a:t>The creation of artificial need: </a:t>
            </a:r>
            <a:r>
              <a:rPr kumimoji="0" lang="en-US" sz="1400" i="0" u="none" strike="noStrike" kern="1200" cap="none" spc="0" normalizeH="0" baseline="0" noProof="0">
                <a:ln>
                  <a:noFill/>
                </a:ln>
                <a:solidFill>
                  <a:prstClr val="black"/>
                </a:solidFill>
                <a:effectLst/>
                <a:uLnTx/>
                <a:uFillTx/>
                <a:latin typeface="Alexandria" charset="0"/>
                <a:ea typeface="+mn-ea"/>
                <a:cs typeface="Alexandria" charset="0"/>
              </a:rPr>
              <a:t>This refers to the transformation of the product from being a merely potential option into an element that appears “necessary” or “urgent” in the eyes of the consumer, through psychological mechanisms such as insistence, artificial scarcity, or emotional association with life situations (such as comfort or social distinction).</a:t>
            </a:r>
          </a:p>
          <a:p>
            <a:pPr marL="342900" marR="0" lvl="0" indent="-342900" algn="just" defTabSz="914400" rtl="0" eaLnBrk="1" fontAlgn="auto" latinLnBrk="0" hangingPunct="1">
              <a:lnSpc>
                <a:spcPct val="150000"/>
              </a:lnSpc>
              <a:spcBef>
                <a:spcPts val="0"/>
              </a:spcBef>
              <a:spcAft>
                <a:spcPts val="0"/>
              </a:spcAft>
              <a:buClrTx/>
              <a:buSzTx/>
              <a:buFont typeface="+mj-lt"/>
              <a:buAutoNum type="arabicPeriod"/>
              <a:tabLst/>
              <a:defRPr/>
            </a:pPr>
            <a:r>
              <a:rPr kumimoji="0" lang="en-US" sz="1400" b="1" i="0" u="none" strike="noStrike" kern="1200" cap="none" spc="0" normalizeH="0" baseline="0" noProof="0">
                <a:ln>
                  <a:noFill/>
                </a:ln>
                <a:solidFill>
                  <a:prstClr val="black"/>
                </a:solidFill>
                <a:effectLst/>
                <a:uLnTx/>
                <a:uFillTx/>
                <a:latin typeface="Alexandria" charset="0"/>
                <a:ea typeface="+mn-ea"/>
                <a:cs typeface="Alexandria" charset="0"/>
              </a:rPr>
              <a:t>Exploiting non-rational moments: </a:t>
            </a:r>
            <a:r>
              <a:rPr kumimoji="0" lang="en-US" sz="1400" i="0" u="none" strike="noStrike" kern="1200" cap="none" spc="0" normalizeH="0" baseline="0" noProof="0">
                <a:ln>
                  <a:noFill/>
                </a:ln>
                <a:solidFill>
                  <a:prstClr val="black"/>
                </a:solidFill>
                <a:effectLst/>
                <a:uLnTx/>
                <a:uFillTx/>
                <a:latin typeface="Alexandria" charset="0"/>
                <a:ea typeface="+mn-ea"/>
                <a:cs typeface="Alexandria" charset="0"/>
              </a:rPr>
              <a:t>Digital marketing operates by penetrating personal spaces and quiet moments (such as browsing before sleep), when the consumer’s critical barriers are lowered. The marketing stimulus is thus presented at a time when the consumer is more likely to make impulsive or insufficiently considered purchasing decisions.</a:t>
            </a:r>
          </a:p>
          <a:p>
            <a:pPr marL="342900" marR="0" lvl="0" indent="-342900" algn="just" defTabSz="914400" rtl="0" eaLnBrk="1" fontAlgn="auto" latinLnBrk="0" hangingPunct="1">
              <a:lnSpc>
                <a:spcPct val="150000"/>
              </a:lnSpc>
              <a:spcBef>
                <a:spcPts val="0"/>
              </a:spcBef>
              <a:spcAft>
                <a:spcPts val="0"/>
              </a:spcAft>
              <a:buClrTx/>
              <a:buSzTx/>
              <a:buFont typeface="+mj-lt"/>
              <a:buAutoNum type="arabicPeriod"/>
              <a:tabLst/>
              <a:defRPr/>
            </a:pPr>
            <a:r>
              <a:rPr kumimoji="0" lang="en-US" sz="1400" b="1" i="0" u="none" strike="noStrike" kern="1200" cap="none" spc="0" normalizeH="0" baseline="0" noProof="0">
                <a:ln>
                  <a:noFill/>
                </a:ln>
                <a:solidFill>
                  <a:prstClr val="black"/>
                </a:solidFill>
                <a:effectLst/>
                <a:uLnTx/>
                <a:uFillTx/>
                <a:latin typeface="Alexandria" charset="0"/>
                <a:ea typeface="+mn-ea"/>
                <a:cs typeface="Alexandria" charset="0"/>
              </a:rPr>
              <a:t>Distorting priorities: </a:t>
            </a:r>
            <a:r>
              <a:rPr kumimoji="0" lang="en-US" sz="1400" i="0" u="none" strike="noStrike" kern="1200" cap="none" spc="0" normalizeH="0" baseline="0" noProof="0">
                <a:ln>
                  <a:noFill/>
                </a:ln>
                <a:solidFill>
                  <a:prstClr val="black"/>
                </a:solidFill>
                <a:effectLst/>
                <a:uLnTx/>
                <a:uFillTx/>
                <a:latin typeface="Alexandria" charset="0"/>
                <a:ea typeface="+mn-ea"/>
                <a:cs typeface="Alexandria" charset="0"/>
              </a:rPr>
              <a:t>In fact, marketing illusion creates an imbalance in the consumer’s hierarchy of personal priorities. As in the example we presented, it may render the acquisition of a transient product (seen in a pop-up advertisement) more urgent than preserving time for rest or sleep. In other words, it reorders the individual’s needs according to a marketing agenda rather than in accordance with his or her values or genuine long-term benefits.</a:t>
            </a:r>
          </a:p>
        </p:txBody>
      </p:sp>
    </p:spTree>
    <p:extLst>
      <p:ext uri="{BB962C8B-B14F-4D97-AF65-F5344CB8AC3E}">
        <p14:creationId xmlns:p14="http://schemas.microsoft.com/office/powerpoint/2010/main" val="54174487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E30AAC2-DCBC-4697-C83D-F6A4790E07F5}"/>
            </a:ext>
          </a:extLst>
        </p:cNvPr>
        <p:cNvGrpSpPr/>
        <p:nvPr/>
      </p:nvGrpSpPr>
      <p:grpSpPr>
        <a:xfrm>
          <a:off x="0" y="0"/>
          <a:ext cx="0" cy="0"/>
          <a:chOff x="0" y="0"/>
          <a:chExt cx="0" cy="0"/>
        </a:xfrm>
      </p:grpSpPr>
      <p:sp>
        <p:nvSpPr>
          <p:cNvPr id="2" name="Rectangle 1">
            <a:extLst>
              <a:ext uri="{FF2B5EF4-FFF2-40B4-BE49-F238E27FC236}">
                <a16:creationId xmlns:a16="http://schemas.microsoft.com/office/drawing/2014/main" id="{76CC2217-657E-8882-3C1A-CCB739360394}"/>
              </a:ext>
            </a:extLst>
          </p:cNvPr>
          <p:cNvSpPr/>
          <p:nvPr/>
        </p:nvSpPr>
        <p:spPr>
          <a:xfrm>
            <a:off x="395813" y="1546920"/>
            <a:ext cx="5607665" cy="4906408"/>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5" name="Picture Placeholder 4">
            <a:extLst>
              <a:ext uri="{FF2B5EF4-FFF2-40B4-BE49-F238E27FC236}">
                <a16:creationId xmlns:a16="http://schemas.microsoft.com/office/drawing/2014/main" id="{6F3BEB5E-D3E7-AB70-615D-3E7A1FDF6AA3}"/>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a:fillRect/>
          </a:stretch>
        </p:blipFill>
        <p:spPr>
          <a:xfrm>
            <a:off x="6096000" y="1397680"/>
            <a:ext cx="4962146" cy="2495550"/>
          </a:xfrm>
        </p:spPr>
      </p:pic>
      <p:sp>
        <p:nvSpPr>
          <p:cNvPr id="18" name="Rectangle 17">
            <a:extLst>
              <a:ext uri="{FF2B5EF4-FFF2-40B4-BE49-F238E27FC236}">
                <a16:creationId xmlns:a16="http://schemas.microsoft.com/office/drawing/2014/main" id="{5AFFE7B8-85DA-BD34-0D63-D026E1BA84A6}"/>
              </a:ext>
            </a:extLst>
          </p:cNvPr>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a:extLst>
              <a:ext uri="{FF2B5EF4-FFF2-40B4-BE49-F238E27FC236}">
                <a16:creationId xmlns:a16="http://schemas.microsoft.com/office/drawing/2014/main" id="{2BAAA2B8-E79B-C27B-C7DF-97C416725D20}"/>
              </a:ext>
            </a:extLst>
          </p:cNvPr>
          <p:cNvSpPr txBox="1"/>
          <p:nvPr/>
        </p:nvSpPr>
        <p:spPr>
          <a:xfrm>
            <a:off x="5692422" y="3499567"/>
            <a:ext cx="1091009" cy="337185"/>
          </a:xfrm>
          <a:prstGeom prst="rect">
            <a:avLst/>
          </a:prstGeom>
          <a:noFill/>
        </p:spPr>
        <p:txBody>
          <a:bodyPr wrap="square" rtlCol="0">
            <a:spAutoFit/>
          </a:bodyPr>
          <a:lstStyle/>
          <a:p>
            <a:pPr algn="ctr"/>
            <a:r>
              <a:rPr lang="en-US" sz="1600">
                <a:solidFill>
                  <a:schemeClr val="bg1"/>
                </a:solidFill>
                <a:latin typeface="Alexandria" charset="0"/>
                <a:cs typeface="Alexandria" charset="0"/>
              </a:rPr>
              <a:t>Chapter</a:t>
            </a:r>
          </a:p>
        </p:txBody>
      </p:sp>
      <p:sp>
        <p:nvSpPr>
          <p:cNvPr id="23" name="TextBox 22">
            <a:extLst>
              <a:ext uri="{FF2B5EF4-FFF2-40B4-BE49-F238E27FC236}">
                <a16:creationId xmlns:a16="http://schemas.microsoft.com/office/drawing/2014/main" id="{F4DD9D3A-1D34-054B-D669-E0E2D489485A}"/>
              </a:ext>
            </a:extLst>
          </p:cNvPr>
          <p:cNvSpPr txBox="1"/>
          <p:nvPr/>
        </p:nvSpPr>
        <p:spPr>
          <a:xfrm>
            <a:off x="5826569" y="3769896"/>
            <a:ext cx="819100" cy="645160"/>
          </a:xfrm>
          <a:prstGeom prst="rect">
            <a:avLst/>
          </a:prstGeom>
          <a:noFill/>
        </p:spPr>
        <p:txBody>
          <a:bodyPr wrap="square" rtlCol="0">
            <a:spAutoFit/>
          </a:bodyPr>
          <a:lstStyle/>
          <a:p>
            <a:pPr algn="ctr"/>
            <a:r>
              <a:rPr lang="en-US" sz="3600" b="1">
                <a:solidFill>
                  <a:schemeClr val="bg1"/>
                </a:solidFill>
                <a:latin typeface="Alexandria" charset="0"/>
                <a:cs typeface="Alexandria" charset="0"/>
              </a:rPr>
              <a:t>08</a:t>
            </a:r>
          </a:p>
        </p:txBody>
      </p:sp>
      <p:sp>
        <p:nvSpPr>
          <p:cNvPr id="29" name="Rectangle 28">
            <a:extLst>
              <a:ext uri="{FF2B5EF4-FFF2-40B4-BE49-F238E27FC236}">
                <a16:creationId xmlns:a16="http://schemas.microsoft.com/office/drawing/2014/main" id="{32D685E2-2F1E-3102-6A28-CAD885FEE457}"/>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9CA15690-2987-9E24-FB79-8193B3D3161E}"/>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CCD46F56-B47B-73AC-70FC-0C877DF48C5C}"/>
              </a:ext>
            </a:extLst>
          </p:cNvPr>
          <p:cNvSpPr txBox="1"/>
          <p:nvPr/>
        </p:nvSpPr>
        <p:spPr>
          <a:xfrm>
            <a:off x="535920" y="1560911"/>
            <a:ext cx="5111050" cy="4906408"/>
          </a:xfrm>
          <a:prstGeom prst="rect">
            <a:avLst/>
          </a:prstGeom>
          <a:noFill/>
        </p:spPr>
        <p:txBody>
          <a:bodyPr wrap="square" rtlCol="0">
            <a:spAutoFit/>
          </a:bodyPr>
          <a:lstStyle/>
          <a:p>
            <a:pPr algn="just">
              <a:lnSpc>
                <a:spcPct val="150000"/>
              </a:lnSpc>
            </a:pPr>
            <a:r>
              <a:rPr lang="en-US" sz="1400">
                <a:latin typeface="Alexandria"/>
              </a:rPr>
              <a:t>The nature of digital channels further contributes to reinforcing this illusion, as they enable continuous access to the consumer, present products in an attractive and direct manner, and facilitate the purchasing process through only a few steps (such as “buy now with the click of a button”), thereby eliminating the periods of deliberation and reflection that were present in traditional purchasing processes.</a:t>
            </a:r>
          </a:p>
          <a:p>
            <a:pPr algn="just">
              <a:lnSpc>
                <a:spcPct val="150000"/>
              </a:lnSpc>
            </a:pPr>
            <a:r>
              <a:rPr lang="en-US" sz="1400">
                <a:latin typeface="Alexandria"/>
              </a:rPr>
              <a:t>In summary, marketing illusion is the product of a gap created by modern marketing channels between “induced desire” (generated by intelligent and intensive marketing campaigns) and “actual need” (as determined by the consumer after rational consideration and a balancing of benefits and costs). It is a concept of great importance in contemporary marketing and consumer </a:t>
            </a:r>
            <a:r>
              <a:rPr lang="en-US" sz="1400" err="1">
                <a:latin typeface="Alexandria"/>
              </a:rPr>
              <a:t>behaviour</a:t>
            </a:r>
            <a:r>
              <a:rPr lang="en-US" sz="1400">
                <a:latin typeface="Alexandria"/>
              </a:rPr>
              <a:t> studies, as it highlights the immense persuasive power of digital channels and the ethical issues associated with their use.</a:t>
            </a:r>
          </a:p>
        </p:txBody>
      </p:sp>
    </p:spTree>
    <p:extLst>
      <p:ext uri="{BB962C8B-B14F-4D97-AF65-F5344CB8AC3E}">
        <p14:creationId xmlns:p14="http://schemas.microsoft.com/office/powerpoint/2010/main" val="1041881836"/>
      </p:ext>
    </p:extLst>
  </p:cSld>
  <p:clrMapOvr>
    <a:masterClrMapping/>
  </p:clrMapOvr>
  <p:transition spd="slow">
    <p:comb/>
  </p:transition>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D08C449-EB84-67F1-49FA-CC6F5BCFF08B}"/>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BD3DE57B-85FB-89EA-65F5-F76CD7AFDE08}"/>
              </a:ext>
            </a:extLst>
          </p:cNvPr>
          <p:cNvSpPr/>
          <p:nvPr/>
        </p:nvSpPr>
        <p:spPr>
          <a:xfrm>
            <a:off x="617280" y="1685495"/>
            <a:ext cx="10812720" cy="505943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3C7CF64A-A06E-49DB-53D1-AF70BC320C74}"/>
              </a:ext>
            </a:extLst>
          </p:cNvPr>
          <p:cNvSpPr txBox="1"/>
          <p:nvPr/>
        </p:nvSpPr>
        <p:spPr>
          <a:xfrm>
            <a:off x="2474476" y="1031734"/>
            <a:ext cx="4870876" cy="400110"/>
          </a:xfrm>
          <a:prstGeom prst="rect">
            <a:avLst/>
          </a:prstGeom>
          <a:noFill/>
        </p:spPr>
        <p:txBody>
          <a:bodyPr wrap="square" rtlCol="0">
            <a:spAutoFit/>
          </a:bodyPr>
          <a:lstStyle/>
          <a:p>
            <a:r>
              <a:rPr lang="en-US" sz="2000" b="1">
                <a:latin typeface="Alexandria" charset="0"/>
                <a:cs typeface="Alexandria" charset="0"/>
              </a:rPr>
              <a:t>Mobile marketing</a:t>
            </a:r>
          </a:p>
        </p:txBody>
      </p:sp>
      <p:sp>
        <p:nvSpPr>
          <p:cNvPr id="5" name="Rectangle 4">
            <a:extLst>
              <a:ext uri="{FF2B5EF4-FFF2-40B4-BE49-F238E27FC236}">
                <a16:creationId xmlns:a16="http://schemas.microsoft.com/office/drawing/2014/main" id="{13BE7239-7BAD-66E2-64C4-B42A86DB5025}"/>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36261C07-D79C-9314-765C-13D42C5DAB6A}"/>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BC24EC3E-748B-5594-CF86-27CD09ECAB8C}"/>
              </a:ext>
            </a:extLst>
          </p:cNvPr>
          <p:cNvSpPr txBox="1"/>
          <p:nvPr/>
        </p:nvSpPr>
        <p:spPr>
          <a:xfrm>
            <a:off x="1214179" y="1231789"/>
            <a:ext cx="966228" cy="768350"/>
          </a:xfrm>
          <a:prstGeom prst="rect">
            <a:avLst/>
          </a:prstGeom>
          <a:noFill/>
        </p:spPr>
        <p:txBody>
          <a:bodyPr wrap="square" rtlCol="0">
            <a:spAutoFit/>
          </a:bodyPr>
          <a:lstStyle/>
          <a:p>
            <a:pPr algn="ctr"/>
            <a:r>
              <a:rPr lang="en-US" sz="4400" b="1">
                <a:solidFill>
                  <a:schemeClr val="bg1"/>
                </a:solidFill>
                <a:latin typeface="Alexandria" charset="0"/>
                <a:cs typeface="Alexandria" charset="0"/>
              </a:rPr>
              <a:t>08</a:t>
            </a:r>
          </a:p>
        </p:txBody>
      </p:sp>
      <p:pic>
        <p:nvPicPr>
          <p:cNvPr id="7" name="Graphic 21">
            <a:extLst>
              <a:ext uri="{FF2B5EF4-FFF2-40B4-BE49-F238E27FC236}">
                <a16:creationId xmlns:a16="http://schemas.microsoft.com/office/drawing/2014/main" id="{DD8FEDA2-AEFE-0DEC-3D10-42ADE45A8D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631FECFA-F274-52FC-8689-22947F280775}"/>
              </a:ext>
            </a:extLst>
          </p:cNvPr>
          <p:cNvSpPr txBox="1"/>
          <p:nvPr/>
        </p:nvSpPr>
        <p:spPr>
          <a:xfrm>
            <a:off x="762000" y="2212520"/>
            <a:ext cx="10261038" cy="3290581"/>
          </a:xfrm>
          <a:prstGeom prst="rect">
            <a:avLst/>
          </a:prstGeom>
          <a:noFill/>
        </p:spPr>
        <p:txBody>
          <a:bodyPr wrap="square" rtlCol="0">
            <a:spAutoFit/>
          </a:bodyPr>
          <a:lstStyle/>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400" i="0" u="none" strike="noStrike" kern="1200" cap="none" spc="0" normalizeH="0" baseline="0" noProof="0">
                <a:ln>
                  <a:noFill/>
                </a:ln>
                <a:solidFill>
                  <a:prstClr val="black"/>
                </a:solidFill>
                <a:effectLst/>
                <a:uLnTx/>
                <a:uFillTx/>
                <a:latin typeface="Alexandria" charset="0"/>
                <a:ea typeface="+mn-ea"/>
                <a:cs typeface="Alexandria" charset="0"/>
              </a:rPr>
              <a:t>Mobile marketing refers to those activities that use and leverage mobile devices, e.g., tablets, phones, or watches, to connect with target audiences and to promote a brand’s products or services.</a:t>
            </a:r>
          </a:p>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400" i="0" u="none" strike="noStrike" kern="1200" cap="none" spc="0" normalizeH="0" baseline="0" noProof="0">
                <a:ln>
                  <a:noFill/>
                </a:ln>
                <a:solidFill>
                  <a:prstClr val="black"/>
                </a:solidFill>
                <a:effectLst/>
                <a:uLnTx/>
                <a:uFillTx/>
                <a:latin typeface="Alexandria" charset="0"/>
                <a:ea typeface="+mn-ea"/>
                <a:cs typeface="Alexandria" charset="0"/>
              </a:rPr>
              <a:t>With the help of mobile devices and technology, mobile marketing is a complementary digital marketing tool that provides the opportunity to reach the target audience at the right time, in the right place, and through the right medium. It enables the delivery of personalized messages to this audience, encourages immediate action at the moment the message is sent, can be measured effectively, is relatively low in cost, may be used either independently or in conjunction with other marketing tools, and adds an interactive dimension to these tools.</a:t>
            </a:r>
          </a:p>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400" i="0" u="none" strike="noStrike" kern="1200" cap="none" spc="0" normalizeH="0" baseline="0" noProof="0">
                <a:ln>
                  <a:noFill/>
                </a:ln>
                <a:solidFill>
                  <a:prstClr val="black"/>
                </a:solidFill>
                <a:effectLst/>
                <a:uLnTx/>
                <a:uFillTx/>
                <a:latin typeface="Alexandria" charset="0"/>
                <a:ea typeface="+mn-ea"/>
                <a:cs typeface="Alexandria" charset="0"/>
              </a:rPr>
              <a:t>Mobile marketing emerged with the widespread use of devices known as cell phones or mobile phones in the 1990s. It has continued to support marketers by adapting to the new digital world order as internet access was incorporated into mobile phones and these devices evolved into smartphones. Accordingly, SMS, MMS, and Bluetooth were among the most commonly used mobile marketing techniques during the mobile phone era.</a:t>
            </a:r>
          </a:p>
        </p:txBody>
      </p:sp>
    </p:spTree>
    <p:extLst>
      <p:ext uri="{BB962C8B-B14F-4D97-AF65-F5344CB8AC3E}">
        <p14:creationId xmlns:p14="http://schemas.microsoft.com/office/powerpoint/2010/main" val="107527293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AE7B97B-AB14-C0D1-1E8E-E8476A3FE889}"/>
            </a:ext>
          </a:extLst>
        </p:cNvPr>
        <p:cNvGrpSpPr/>
        <p:nvPr/>
      </p:nvGrpSpPr>
      <p:grpSpPr>
        <a:xfrm>
          <a:off x="0" y="0"/>
          <a:ext cx="0" cy="0"/>
          <a:chOff x="0" y="0"/>
          <a:chExt cx="0" cy="0"/>
        </a:xfrm>
      </p:grpSpPr>
      <p:sp>
        <p:nvSpPr>
          <p:cNvPr id="2" name="Rectangle 1">
            <a:extLst>
              <a:ext uri="{FF2B5EF4-FFF2-40B4-BE49-F238E27FC236}">
                <a16:creationId xmlns:a16="http://schemas.microsoft.com/office/drawing/2014/main" id="{0C4D3E31-FD4C-B4B8-3F9C-3FFB1500735D}"/>
              </a:ext>
            </a:extLst>
          </p:cNvPr>
          <p:cNvSpPr/>
          <p:nvPr/>
        </p:nvSpPr>
        <p:spPr>
          <a:xfrm>
            <a:off x="395813" y="1546920"/>
            <a:ext cx="5607665" cy="3613747"/>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5" name="Picture Placeholder 4">
            <a:extLst>
              <a:ext uri="{FF2B5EF4-FFF2-40B4-BE49-F238E27FC236}">
                <a16:creationId xmlns:a16="http://schemas.microsoft.com/office/drawing/2014/main" id="{55C2463A-AEAF-1F04-9923-29EFAE36B7F7}"/>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a:fillRect/>
          </a:stretch>
        </p:blipFill>
        <p:spPr>
          <a:xfrm>
            <a:off x="6096000" y="1397680"/>
            <a:ext cx="4962146" cy="2495550"/>
          </a:xfrm>
        </p:spPr>
      </p:pic>
      <p:sp>
        <p:nvSpPr>
          <p:cNvPr id="18" name="Rectangle 17">
            <a:extLst>
              <a:ext uri="{FF2B5EF4-FFF2-40B4-BE49-F238E27FC236}">
                <a16:creationId xmlns:a16="http://schemas.microsoft.com/office/drawing/2014/main" id="{E0425E2E-566B-B3CF-411D-4652513FF8E8}"/>
              </a:ext>
            </a:extLst>
          </p:cNvPr>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a:extLst>
              <a:ext uri="{FF2B5EF4-FFF2-40B4-BE49-F238E27FC236}">
                <a16:creationId xmlns:a16="http://schemas.microsoft.com/office/drawing/2014/main" id="{FB1F5475-9270-1D44-83D3-008E156E3984}"/>
              </a:ext>
            </a:extLst>
          </p:cNvPr>
          <p:cNvSpPr txBox="1"/>
          <p:nvPr/>
        </p:nvSpPr>
        <p:spPr>
          <a:xfrm>
            <a:off x="5692422" y="3499567"/>
            <a:ext cx="1091009" cy="337185"/>
          </a:xfrm>
          <a:prstGeom prst="rect">
            <a:avLst/>
          </a:prstGeom>
          <a:noFill/>
        </p:spPr>
        <p:txBody>
          <a:bodyPr wrap="square" rtlCol="0">
            <a:spAutoFit/>
          </a:bodyPr>
          <a:lstStyle/>
          <a:p>
            <a:pPr algn="ctr"/>
            <a:r>
              <a:rPr lang="en-US" sz="1600">
                <a:solidFill>
                  <a:schemeClr val="bg1"/>
                </a:solidFill>
                <a:latin typeface="Alexandria" charset="0"/>
                <a:cs typeface="Alexandria" charset="0"/>
              </a:rPr>
              <a:t>Chapter</a:t>
            </a:r>
          </a:p>
        </p:txBody>
      </p:sp>
      <p:sp>
        <p:nvSpPr>
          <p:cNvPr id="23" name="TextBox 22">
            <a:extLst>
              <a:ext uri="{FF2B5EF4-FFF2-40B4-BE49-F238E27FC236}">
                <a16:creationId xmlns:a16="http://schemas.microsoft.com/office/drawing/2014/main" id="{F87F981C-7927-D18E-C9B5-5EA0AE0E1FC3}"/>
              </a:ext>
            </a:extLst>
          </p:cNvPr>
          <p:cNvSpPr txBox="1"/>
          <p:nvPr/>
        </p:nvSpPr>
        <p:spPr>
          <a:xfrm>
            <a:off x="5826569" y="3769896"/>
            <a:ext cx="819100" cy="645160"/>
          </a:xfrm>
          <a:prstGeom prst="rect">
            <a:avLst/>
          </a:prstGeom>
          <a:noFill/>
        </p:spPr>
        <p:txBody>
          <a:bodyPr wrap="square" rtlCol="0">
            <a:spAutoFit/>
          </a:bodyPr>
          <a:lstStyle/>
          <a:p>
            <a:pPr algn="ctr"/>
            <a:r>
              <a:rPr lang="en-US" sz="3600" b="1">
                <a:solidFill>
                  <a:schemeClr val="bg1"/>
                </a:solidFill>
                <a:latin typeface="Alexandria" charset="0"/>
                <a:cs typeface="Alexandria" charset="0"/>
              </a:rPr>
              <a:t>08</a:t>
            </a:r>
          </a:p>
        </p:txBody>
      </p:sp>
      <p:sp>
        <p:nvSpPr>
          <p:cNvPr id="29" name="Rectangle 28">
            <a:extLst>
              <a:ext uri="{FF2B5EF4-FFF2-40B4-BE49-F238E27FC236}">
                <a16:creationId xmlns:a16="http://schemas.microsoft.com/office/drawing/2014/main" id="{3D3B2FF7-D613-5187-ECA1-C5CD226807CC}"/>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383786A7-3E95-75D3-C0EB-59387F94BD98}"/>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DA90AE2A-7027-1CCD-D109-597C455FF1FC}"/>
              </a:ext>
            </a:extLst>
          </p:cNvPr>
          <p:cNvSpPr txBox="1"/>
          <p:nvPr/>
        </p:nvSpPr>
        <p:spPr>
          <a:xfrm>
            <a:off x="494731" y="1550614"/>
            <a:ext cx="5111050" cy="3613746"/>
          </a:xfrm>
          <a:prstGeom prst="rect">
            <a:avLst/>
          </a:prstGeom>
          <a:noFill/>
        </p:spPr>
        <p:txBody>
          <a:bodyPr wrap="square" rtlCol="0">
            <a:spAutoFit/>
          </a:bodyPr>
          <a:lstStyle/>
          <a:p>
            <a:pPr algn="just">
              <a:lnSpc>
                <a:spcPct val="150000"/>
              </a:lnSpc>
            </a:pPr>
            <a:r>
              <a:rPr lang="en-US" sz="1400">
                <a:latin typeface="Alexandria"/>
              </a:rPr>
              <a:t>Before diving into a variety of mobile marketing tactics and activities, let’s first develop a mobile marketing strategy. Your mobile marketing strategy is a subset of your overarching digital marketing strategy. This means your mobile marketing strategies should support and align with both your marketing and digital marketing goals and objectives. That said, since so many people are now accessing the internet using mobile devices, i.e., smartphones and tablets, a mobile marketing strategy may represent the core digital marketing strategy for a particular organization. This strategic decision will largely be driven by the target audiences and their mobile </a:t>
            </a:r>
            <a:r>
              <a:rPr lang="en-US" sz="1400" err="1">
                <a:latin typeface="Alexandria"/>
              </a:rPr>
              <a:t>behaviours</a:t>
            </a:r>
            <a:r>
              <a:rPr lang="en-US" sz="1400">
                <a:latin typeface="Alexandria"/>
              </a:rPr>
              <a:t>.</a:t>
            </a:r>
          </a:p>
        </p:txBody>
      </p:sp>
      <p:sp>
        <p:nvSpPr>
          <p:cNvPr id="4" name="TextBox 3">
            <a:extLst>
              <a:ext uri="{FF2B5EF4-FFF2-40B4-BE49-F238E27FC236}">
                <a16:creationId xmlns:a16="http://schemas.microsoft.com/office/drawing/2014/main" id="{25C82839-E6D9-3EDF-8191-40F57A8C26A4}"/>
              </a:ext>
            </a:extLst>
          </p:cNvPr>
          <p:cNvSpPr txBox="1"/>
          <p:nvPr/>
        </p:nvSpPr>
        <p:spPr>
          <a:xfrm>
            <a:off x="6857574" y="4093367"/>
            <a:ext cx="4870876" cy="400110"/>
          </a:xfrm>
          <a:prstGeom prst="rect">
            <a:avLst/>
          </a:prstGeom>
          <a:noFill/>
        </p:spPr>
        <p:txBody>
          <a:bodyPr wrap="square" rtlCol="0">
            <a:spAutoFit/>
          </a:bodyPr>
          <a:lstStyle/>
          <a:p>
            <a:r>
              <a:rPr lang="en-US" sz="2000" b="1">
                <a:latin typeface="Alexandria" charset="0"/>
                <a:cs typeface="Alexandria" charset="0"/>
              </a:rPr>
              <a:t>Mobile Marketing Strategy</a:t>
            </a:r>
          </a:p>
        </p:txBody>
      </p:sp>
    </p:spTree>
    <p:extLst>
      <p:ext uri="{BB962C8B-B14F-4D97-AF65-F5344CB8AC3E}">
        <p14:creationId xmlns:p14="http://schemas.microsoft.com/office/powerpoint/2010/main" val="732903243"/>
      </p:ext>
    </p:extLst>
  </p:cSld>
  <p:clrMapOvr>
    <a:masterClrMapping/>
  </p:clrMapOvr>
  <p:transition spd="slow">
    <p:comb/>
  </p:transition>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CB16C80-BBA1-C4C1-C930-92769352F1EE}"/>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79926FFC-8127-D68A-8959-9AC19AF77891}"/>
              </a:ext>
            </a:extLst>
          </p:cNvPr>
          <p:cNvSpPr/>
          <p:nvPr/>
        </p:nvSpPr>
        <p:spPr>
          <a:xfrm>
            <a:off x="617280" y="1685495"/>
            <a:ext cx="10812720" cy="505943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8A19875B-D124-41BD-1150-DFAB5CFAF8F9}"/>
              </a:ext>
            </a:extLst>
          </p:cNvPr>
          <p:cNvSpPr txBox="1"/>
          <p:nvPr/>
        </p:nvSpPr>
        <p:spPr>
          <a:xfrm>
            <a:off x="2474476" y="1031734"/>
            <a:ext cx="4870876" cy="400110"/>
          </a:xfrm>
          <a:prstGeom prst="rect">
            <a:avLst/>
          </a:prstGeom>
          <a:noFill/>
        </p:spPr>
        <p:txBody>
          <a:bodyPr wrap="square" rtlCol="0">
            <a:spAutoFit/>
          </a:bodyPr>
          <a:lstStyle/>
          <a:p>
            <a:r>
              <a:rPr lang="en-US" sz="2000" b="1">
                <a:latin typeface="Alexandria" charset="0"/>
                <a:cs typeface="Alexandria" charset="0"/>
              </a:rPr>
              <a:t>Mobile Marketing Strategy</a:t>
            </a:r>
          </a:p>
        </p:txBody>
      </p:sp>
      <p:sp>
        <p:nvSpPr>
          <p:cNvPr id="5" name="Rectangle 4">
            <a:extLst>
              <a:ext uri="{FF2B5EF4-FFF2-40B4-BE49-F238E27FC236}">
                <a16:creationId xmlns:a16="http://schemas.microsoft.com/office/drawing/2014/main" id="{44E11957-AA92-F708-5B8A-11B68967AB51}"/>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72F3C64-D6A5-5F23-6C3E-F618BAD88254}"/>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6EE18D00-9E5D-AE10-8B6E-81E2AA61CAA5}"/>
              </a:ext>
            </a:extLst>
          </p:cNvPr>
          <p:cNvSpPr txBox="1"/>
          <p:nvPr/>
        </p:nvSpPr>
        <p:spPr>
          <a:xfrm>
            <a:off x="1214179" y="1231789"/>
            <a:ext cx="966228" cy="768350"/>
          </a:xfrm>
          <a:prstGeom prst="rect">
            <a:avLst/>
          </a:prstGeom>
          <a:noFill/>
        </p:spPr>
        <p:txBody>
          <a:bodyPr wrap="square" rtlCol="0">
            <a:spAutoFit/>
          </a:bodyPr>
          <a:lstStyle/>
          <a:p>
            <a:pPr algn="ctr"/>
            <a:r>
              <a:rPr lang="en-US" sz="4400" b="1">
                <a:solidFill>
                  <a:schemeClr val="bg1"/>
                </a:solidFill>
                <a:latin typeface="Alexandria" charset="0"/>
                <a:cs typeface="Alexandria" charset="0"/>
              </a:rPr>
              <a:t>08</a:t>
            </a:r>
          </a:p>
        </p:txBody>
      </p:sp>
      <p:pic>
        <p:nvPicPr>
          <p:cNvPr id="7" name="Graphic 21">
            <a:extLst>
              <a:ext uri="{FF2B5EF4-FFF2-40B4-BE49-F238E27FC236}">
                <a16:creationId xmlns:a16="http://schemas.microsoft.com/office/drawing/2014/main" id="{981A8A19-72AC-254B-0FD4-A3EC8A55DD7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3D42C3D9-1965-6361-A891-68BE9FC55057}"/>
              </a:ext>
            </a:extLst>
          </p:cNvPr>
          <p:cNvSpPr txBox="1"/>
          <p:nvPr/>
        </p:nvSpPr>
        <p:spPr>
          <a:xfrm>
            <a:off x="762000" y="2095405"/>
            <a:ext cx="10261038" cy="4583242"/>
          </a:xfrm>
          <a:prstGeom prst="rect">
            <a:avLst/>
          </a:prstGeom>
          <a:noFill/>
        </p:spPr>
        <p:txBody>
          <a:bodyPr wrap="square" rtlCol="0">
            <a:spAutoFit/>
          </a:bodyPr>
          <a:lstStyle/>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400" i="0" u="none" strike="noStrike" kern="1200" cap="none" spc="0" normalizeH="0" baseline="0" noProof="0">
                <a:ln>
                  <a:noFill/>
                </a:ln>
                <a:solidFill>
                  <a:prstClr val="black"/>
                </a:solidFill>
                <a:effectLst/>
                <a:uLnTx/>
                <a:uFillTx/>
                <a:latin typeface="Alexandria" charset="0"/>
                <a:ea typeface="+mn-ea"/>
                <a:cs typeface="Alexandria" charset="0"/>
              </a:rPr>
              <a:t>To begin developing your mobile marketing strategy, you will want to ask the following key questions:</a:t>
            </a:r>
          </a:p>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400" b="1" i="0" u="none" strike="noStrike" kern="1200" cap="none" spc="0" normalizeH="0" baseline="0" noProof="0">
                <a:ln>
                  <a:noFill/>
                </a:ln>
                <a:solidFill>
                  <a:prstClr val="black"/>
                </a:solidFill>
                <a:effectLst/>
                <a:uLnTx/>
                <a:uFillTx/>
                <a:latin typeface="Alexandria" charset="0"/>
                <a:ea typeface="+mn-ea"/>
                <a:cs typeface="Alexandria" charset="0"/>
              </a:rPr>
              <a:t>• Where is our mobile strategy today?</a:t>
            </a:r>
          </a:p>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400" i="0" u="none" strike="noStrike" kern="1200" cap="none" spc="0" normalizeH="0" baseline="0" noProof="0">
                <a:ln>
                  <a:noFill/>
                </a:ln>
                <a:solidFill>
                  <a:prstClr val="black"/>
                </a:solidFill>
                <a:effectLst/>
                <a:uLnTx/>
                <a:uFillTx/>
                <a:latin typeface="Alexandria" charset="0"/>
                <a:ea typeface="+mn-ea"/>
                <a:cs typeface="Alexandria" charset="0"/>
              </a:rPr>
              <a:t> Ask yourself what mobile experiences have we already created, e.g., mobile-friendly website, mobile app, mobile marketing campaigns / outreach, email marketing campaigns, etc.? In essence, you want to take inventory of your mobile activities and then compare them to your competition. This approach is often referred to as situational analysis. Situational analysis is the process of critically evaluating the internal and external conditions that affect your organization. Some common business frameworks used for this activity are SWOT Analysis, PESTLE Analysis, Porter’s Five Forces, 5 C Analysis, and VRIO Analysis.</a:t>
            </a:r>
          </a:p>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400" b="1" i="0" u="none" strike="noStrike" kern="1200" cap="none" spc="0" normalizeH="0" baseline="0" noProof="0">
                <a:ln>
                  <a:noFill/>
                </a:ln>
                <a:solidFill>
                  <a:prstClr val="black"/>
                </a:solidFill>
                <a:effectLst/>
                <a:uLnTx/>
                <a:uFillTx/>
                <a:latin typeface="Alexandria" charset="0"/>
                <a:ea typeface="+mn-ea"/>
                <a:cs typeface="Alexandria" charset="0"/>
              </a:rPr>
              <a:t> • Where do we want our mobile strategy to be in the future?</a:t>
            </a:r>
          </a:p>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400" i="0" u="none" strike="noStrike" kern="1200" cap="none" spc="0" normalizeH="0" baseline="0" noProof="0">
                <a:ln>
                  <a:noFill/>
                </a:ln>
                <a:solidFill>
                  <a:prstClr val="black"/>
                </a:solidFill>
                <a:effectLst/>
                <a:uLnTx/>
                <a:uFillTx/>
                <a:latin typeface="Alexandria" charset="0"/>
                <a:ea typeface="+mn-ea"/>
                <a:cs typeface="Alexandria" charset="0"/>
              </a:rPr>
              <a:t>When answering this question, think about what the ideal mobile customer experience should be. This experience should add significant value to your mobile audiences such that they are willing to give you their time and/or money for that “wow” experience.</a:t>
            </a:r>
          </a:p>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400" b="1" i="0" u="none" strike="noStrike" kern="1200" cap="none" spc="0" normalizeH="0" baseline="0" noProof="0">
                <a:ln>
                  <a:noFill/>
                </a:ln>
                <a:solidFill>
                  <a:prstClr val="black"/>
                </a:solidFill>
                <a:effectLst/>
                <a:uLnTx/>
                <a:uFillTx/>
                <a:latin typeface="Alexandria" charset="0"/>
                <a:ea typeface="+mn-ea"/>
                <a:cs typeface="Alexandria" charset="0"/>
              </a:rPr>
              <a:t> • How do we get there?</a:t>
            </a:r>
          </a:p>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400" i="0" u="none" strike="noStrike" kern="1200" cap="none" spc="0" normalizeH="0" baseline="0" noProof="0">
                <a:ln>
                  <a:noFill/>
                </a:ln>
                <a:solidFill>
                  <a:prstClr val="black"/>
                </a:solidFill>
                <a:effectLst/>
                <a:uLnTx/>
                <a:uFillTx/>
                <a:latin typeface="Alexandria" charset="0"/>
                <a:ea typeface="+mn-ea"/>
                <a:cs typeface="Alexandria" charset="0"/>
              </a:rPr>
              <a:t> In this final step, explore ways to deliver those mobile experiences that provide a sustainable competitive advantage. And as part of these considerations, identify the various mobile channels you want to use, e.g., a mobile website, mobile app, social media optimized for mobile, text messaging, etc.</a:t>
            </a:r>
          </a:p>
        </p:txBody>
      </p:sp>
    </p:spTree>
    <p:extLst>
      <p:ext uri="{BB962C8B-B14F-4D97-AF65-F5344CB8AC3E}">
        <p14:creationId xmlns:p14="http://schemas.microsoft.com/office/powerpoint/2010/main" val="31285779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8626D37-E15C-AD0F-F4DF-EB6770D1C84A}"/>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8ABE09CC-E3D7-7ACB-CF01-1EE56E6D3B3F}"/>
              </a:ext>
            </a:extLst>
          </p:cNvPr>
          <p:cNvSpPr/>
          <p:nvPr/>
        </p:nvSpPr>
        <p:spPr>
          <a:xfrm>
            <a:off x="617280" y="1685495"/>
            <a:ext cx="10812720" cy="505943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6DB9F020-1DCF-1E86-62B5-F8900CFA3B7C}"/>
              </a:ext>
            </a:extLst>
          </p:cNvPr>
          <p:cNvSpPr txBox="1"/>
          <p:nvPr/>
        </p:nvSpPr>
        <p:spPr>
          <a:xfrm>
            <a:off x="2474476" y="1031734"/>
            <a:ext cx="4870876" cy="400110"/>
          </a:xfrm>
          <a:prstGeom prst="rect">
            <a:avLst/>
          </a:prstGeom>
          <a:noFill/>
        </p:spPr>
        <p:txBody>
          <a:bodyPr wrap="square" rtlCol="0">
            <a:spAutoFit/>
          </a:bodyPr>
          <a:lstStyle/>
          <a:p>
            <a:r>
              <a:rPr lang="en-US" sz="2000" b="1">
                <a:latin typeface="Alexandria" charset="0"/>
                <a:cs typeface="Alexandria" charset="0"/>
              </a:rPr>
              <a:t>Mobile Marketing Strategy</a:t>
            </a:r>
          </a:p>
        </p:txBody>
      </p:sp>
      <p:sp>
        <p:nvSpPr>
          <p:cNvPr id="5" name="Rectangle 4">
            <a:extLst>
              <a:ext uri="{FF2B5EF4-FFF2-40B4-BE49-F238E27FC236}">
                <a16:creationId xmlns:a16="http://schemas.microsoft.com/office/drawing/2014/main" id="{275F794B-5CA8-C1F6-D63C-6AC543FFD051}"/>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499F14D5-B1E5-A5B9-E9CF-D8DE035D9D12}"/>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1BB2BD97-0A23-B4C8-5D60-BB13AE28689F}"/>
              </a:ext>
            </a:extLst>
          </p:cNvPr>
          <p:cNvSpPr txBox="1"/>
          <p:nvPr/>
        </p:nvSpPr>
        <p:spPr>
          <a:xfrm>
            <a:off x="1214179" y="1231789"/>
            <a:ext cx="966228" cy="768350"/>
          </a:xfrm>
          <a:prstGeom prst="rect">
            <a:avLst/>
          </a:prstGeom>
          <a:noFill/>
        </p:spPr>
        <p:txBody>
          <a:bodyPr wrap="square" rtlCol="0">
            <a:spAutoFit/>
          </a:bodyPr>
          <a:lstStyle/>
          <a:p>
            <a:pPr algn="ctr"/>
            <a:r>
              <a:rPr lang="en-US" sz="4400" b="1">
                <a:solidFill>
                  <a:schemeClr val="bg1"/>
                </a:solidFill>
                <a:latin typeface="Alexandria" charset="0"/>
                <a:cs typeface="Alexandria" charset="0"/>
              </a:rPr>
              <a:t>08</a:t>
            </a:r>
          </a:p>
        </p:txBody>
      </p:sp>
      <p:pic>
        <p:nvPicPr>
          <p:cNvPr id="7" name="Graphic 21">
            <a:extLst>
              <a:ext uri="{FF2B5EF4-FFF2-40B4-BE49-F238E27FC236}">
                <a16:creationId xmlns:a16="http://schemas.microsoft.com/office/drawing/2014/main" id="{1F896555-3C3B-845F-423E-C54A511BCB9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432D6ABD-AE68-59E3-9C9C-19581A0C25D8}"/>
              </a:ext>
            </a:extLst>
          </p:cNvPr>
          <p:cNvSpPr txBox="1"/>
          <p:nvPr/>
        </p:nvSpPr>
        <p:spPr>
          <a:xfrm>
            <a:off x="762000" y="2095405"/>
            <a:ext cx="10261038" cy="4583242"/>
          </a:xfrm>
          <a:prstGeom prst="rect">
            <a:avLst/>
          </a:prstGeom>
          <a:noFill/>
        </p:spPr>
        <p:txBody>
          <a:bodyPr wrap="square" rtlCol="0">
            <a:spAutoFit/>
          </a:bodyPr>
          <a:lstStyle/>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400" b="1" i="0" u="none" strike="noStrike" kern="1200" cap="none" spc="0" normalizeH="0" baseline="0" noProof="0">
                <a:ln>
                  <a:noFill/>
                </a:ln>
                <a:solidFill>
                  <a:prstClr val="black"/>
                </a:solidFill>
                <a:effectLst/>
                <a:uLnTx/>
                <a:uFillTx/>
                <a:latin typeface="Alexandria" charset="0"/>
                <a:ea typeface="+mn-ea"/>
                <a:cs typeface="Alexandria" charset="0"/>
              </a:rPr>
              <a:t>Mobile Advertising Content Channels</a:t>
            </a:r>
          </a:p>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400" i="0" u="none" strike="noStrike" kern="1200" cap="none" spc="0" normalizeH="0" baseline="0" noProof="0">
                <a:ln>
                  <a:noFill/>
                </a:ln>
                <a:solidFill>
                  <a:prstClr val="black"/>
                </a:solidFill>
                <a:effectLst/>
                <a:uLnTx/>
                <a:uFillTx/>
                <a:latin typeface="Alexandria" charset="0"/>
                <a:ea typeface="+mn-ea"/>
                <a:cs typeface="Alexandria" charset="0"/>
              </a:rPr>
              <a:t>Like other areas of digital marketing, content is a core element of mobile marketing. To ensure that your content is viewed, you need to make sure your content is optimized for a mobile experience. When reviewing your mobile content, think about the following areas:</a:t>
            </a:r>
          </a:p>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400" i="0" u="none" strike="noStrike" kern="1200" cap="none" spc="0" normalizeH="0" baseline="0" noProof="0">
                <a:ln>
                  <a:noFill/>
                </a:ln>
                <a:solidFill>
                  <a:prstClr val="black"/>
                </a:solidFill>
                <a:effectLst/>
                <a:uLnTx/>
                <a:uFillTx/>
                <a:latin typeface="Alexandria" charset="0"/>
                <a:ea typeface="+mn-ea"/>
                <a:cs typeface="Alexandria" charset="0"/>
              </a:rPr>
              <a:t> </a:t>
            </a:r>
            <a:r>
              <a:rPr kumimoji="0" lang="en-US" sz="1400" b="1" i="0" u="none" strike="noStrike" kern="1200" cap="none" spc="0" normalizeH="0" baseline="0" noProof="0">
                <a:ln>
                  <a:noFill/>
                </a:ln>
                <a:solidFill>
                  <a:prstClr val="black"/>
                </a:solidFill>
                <a:effectLst/>
                <a:uLnTx/>
                <a:uFillTx/>
                <a:latin typeface="Alexandria" charset="0"/>
                <a:ea typeface="+mn-ea"/>
                <a:cs typeface="Alexandria" charset="0"/>
              </a:rPr>
              <a:t>• Website: </a:t>
            </a:r>
            <a:r>
              <a:rPr kumimoji="0" lang="en-US" sz="1400" i="0" u="none" strike="noStrike" kern="1200" cap="none" spc="0" normalizeH="0" baseline="0" noProof="0">
                <a:ln>
                  <a:noFill/>
                </a:ln>
                <a:solidFill>
                  <a:prstClr val="black"/>
                </a:solidFill>
                <a:effectLst/>
                <a:uLnTx/>
                <a:uFillTx/>
                <a:latin typeface="Alexandria" charset="0"/>
                <a:ea typeface="+mn-ea"/>
                <a:cs typeface="Alexandria" charset="0"/>
              </a:rPr>
              <a:t>If your website is not mobile-friendly, not only will mobile visitors leave quickly, but your SEO will also suffer. </a:t>
            </a:r>
          </a:p>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400" b="1" i="0" u="none" strike="noStrike" kern="1200" cap="none" spc="0" normalizeH="0" baseline="0" noProof="0">
                <a:ln>
                  <a:noFill/>
                </a:ln>
                <a:solidFill>
                  <a:prstClr val="black"/>
                </a:solidFill>
                <a:effectLst/>
                <a:uLnTx/>
                <a:uFillTx/>
                <a:latin typeface="Alexandria" charset="0"/>
                <a:ea typeface="+mn-ea"/>
                <a:cs typeface="Alexandria" charset="0"/>
              </a:rPr>
              <a:t>• Email: </a:t>
            </a:r>
            <a:r>
              <a:rPr kumimoji="0" lang="en-US" sz="1400" i="0" u="none" strike="noStrike" kern="1200" cap="none" spc="0" normalizeH="0" baseline="0" noProof="0">
                <a:ln>
                  <a:noFill/>
                </a:ln>
                <a:solidFill>
                  <a:prstClr val="black"/>
                </a:solidFill>
                <a:effectLst/>
                <a:uLnTx/>
                <a:uFillTx/>
                <a:latin typeface="Alexandria" charset="0"/>
                <a:ea typeface="+mn-ea"/>
                <a:cs typeface="Alexandria" charset="0"/>
              </a:rPr>
              <a:t>Many marketers use email to promote products, news, and developments with their target audiences. Many readers will open these emails on their mobile devices. So, make sure the email service you are using offers mobile-optimized versions of your email messages. </a:t>
            </a:r>
          </a:p>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400" b="1" i="0" u="none" strike="noStrike" kern="1200" cap="none" spc="0" normalizeH="0" baseline="0" noProof="0">
                <a:ln>
                  <a:noFill/>
                </a:ln>
                <a:solidFill>
                  <a:prstClr val="black"/>
                </a:solidFill>
                <a:effectLst/>
                <a:uLnTx/>
                <a:uFillTx/>
                <a:latin typeface="Alexandria" charset="0"/>
                <a:ea typeface="+mn-ea"/>
                <a:cs typeface="Alexandria" charset="0"/>
              </a:rPr>
              <a:t>• Mobile App: </a:t>
            </a:r>
            <a:r>
              <a:rPr kumimoji="0" lang="en-US" sz="1400" i="0" u="none" strike="noStrike" kern="1200" cap="none" spc="0" normalizeH="0" baseline="0" noProof="0">
                <a:ln>
                  <a:noFill/>
                </a:ln>
                <a:solidFill>
                  <a:prstClr val="black"/>
                </a:solidFill>
                <a:effectLst/>
                <a:uLnTx/>
                <a:uFillTx/>
                <a:latin typeface="Alexandria" charset="0"/>
                <a:ea typeface="+mn-ea"/>
                <a:cs typeface="Alexandria" charset="0"/>
              </a:rPr>
              <a:t>Organizing, properly presenting, and prioritizing your mobile app content is crucial in fostering maximum engagement and use. </a:t>
            </a:r>
          </a:p>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400" b="1" i="0" u="none" strike="noStrike" kern="1200" cap="none" spc="0" normalizeH="0" baseline="0" noProof="0">
                <a:ln>
                  <a:noFill/>
                </a:ln>
                <a:solidFill>
                  <a:prstClr val="black"/>
                </a:solidFill>
                <a:effectLst/>
                <a:uLnTx/>
                <a:uFillTx/>
                <a:latin typeface="Alexandria" charset="0"/>
                <a:ea typeface="+mn-ea"/>
                <a:cs typeface="Alexandria" charset="0"/>
              </a:rPr>
              <a:t>• Social Media: </a:t>
            </a:r>
            <a:r>
              <a:rPr kumimoji="0" lang="en-US" sz="1400" i="0" u="none" strike="noStrike" kern="1200" cap="none" spc="0" normalizeH="0" baseline="0" noProof="0">
                <a:ln>
                  <a:noFill/>
                </a:ln>
                <a:solidFill>
                  <a:prstClr val="black"/>
                </a:solidFill>
                <a:effectLst/>
                <a:uLnTx/>
                <a:uFillTx/>
                <a:latin typeface="Alexandria" charset="0"/>
                <a:ea typeface="+mn-ea"/>
                <a:cs typeface="Alexandria" charset="0"/>
              </a:rPr>
              <a:t>According to </a:t>
            </a:r>
            <a:r>
              <a:rPr kumimoji="0" lang="en-US" sz="1400" i="0" u="none" strike="noStrike" kern="1200" cap="none" spc="0" normalizeH="0" baseline="0" noProof="0" err="1">
                <a:ln>
                  <a:noFill/>
                </a:ln>
                <a:solidFill>
                  <a:prstClr val="black"/>
                </a:solidFill>
                <a:effectLst/>
                <a:uLnTx/>
                <a:uFillTx/>
                <a:latin typeface="Alexandria" charset="0"/>
                <a:ea typeface="+mn-ea"/>
                <a:cs typeface="Alexandria" charset="0"/>
              </a:rPr>
              <a:t>Statcounter</a:t>
            </a:r>
            <a:r>
              <a:rPr kumimoji="0" lang="en-US" sz="1400" i="0" u="none" strike="noStrike" kern="1200" cap="none" spc="0" normalizeH="0" baseline="0" noProof="0">
                <a:ln>
                  <a:noFill/>
                </a:ln>
                <a:solidFill>
                  <a:prstClr val="black"/>
                </a:solidFill>
                <a:effectLst/>
                <a:uLnTx/>
                <a:uFillTx/>
                <a:latin typeface="Alexandria" charset="0"/>
                <a:ea typeface="+mn-ea"/>
                <a:cs typeface="Alexandria" charset="0"/>
              </a:rPr>
              <a:t>, 78% of smartphone users access social media on their mobile devices once per day. So, mobile users are a dominant audience on social media. Since social media platforms often format and present their content differently, make sure your posts conform to the correct specifications and that they are also consistent with the way content is viewed and shared on mobile devices. This is one reason why platform-specific content is recommended, as opposed to reposting the exact same content across all your channels.</a:t>
            </a:r>
          </a:p>
        </p:txBody>
      </p:sp>
    </p:spTree>
    <p:extLst>
      <p:ext uri="{BB962C8B-B14F-4D97-AF65-F5344CB8AC3E}">
        <p14:creationId xmlns:p14="http://schemas.microsoft.com/office/powerpoint/2010/main" val="208015134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4356D18-4089-7DDD-8A0F-CB785FFB54D7}"/>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B8C3C711-E099-C7FD-693A-E0602C5AC0E3}"/>
              </a:ext>
            </a:extLst>
          </p:cNvPr>
          <p:cNvSpPr/>
          <p:nvPr/>
        </p:nvSpPr>
        <p:spPr>
          <a:xfrm>
            <a:off x="617280" y="1685495"/>
            <a:ext cx="10812720" cy="505943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AD2C9527-8B25-427A-5DC1-AAC8A8ED21A5}"/>
              </a:ext>
            </a:extLst>
          </p:cNvPr>
          <p:cNvSpPr txBox="1"/>
          <p:nvPr/>
        </p:nvSpPr>
        <p:spPr>
          <a:xfrm>
            <a:off x="2474476" y="1031734"/>
            <a:ext cx="4870876" cy="400110"/>
          </a:xfrm>
          <a:prstGeom prst="rect">
            <a:avLst/>
          </a:prstGeom>
          <a:noFill/>
        </p:spPr>
        <p:txBody>
          <a:bodyPr wrap="square" rtlCol="0">
            <a:spAutoFit/>
          </a:bodyPr>
          <a:lstStyle/>
          <a:p>
            <a:r>
              <a:rPr lang="en-US" sz="2000" b="1">
                <a:latin typeface="Alexandria" charset="0"/>
                <a:cs typeface="Alexandria" charset="0"/>
              </a:rPr>
              <a:t>Mobile Marketing Strategy</a:t>
            </a:r>
          </a:p>
        </p:txBody>
      </p:sp>
      <p:sp>
        <p:nvSpPr>
          <p:cNvPr id="5" name="Rectangle 4">
            <a:extLst>
              <a:ext uri="{FF2B5EF4-FFF2-40B4-BE49-F238E27FC236}">
                <a16:creationId xmlns:a16="http://schemas.microsoft.com/office/drawing/2014/main" id="{2EA47037-B133-969F-3F49-83A67A542D9C}"/>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3DC7D019-BFB0-1C1D-FBC6-B15182898C2D}"/>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0486AE85-B4CD-4399-AFE5-0042065D67C1}"/>
              </a:ext>
            </a:extLst>
          </p:cNvPr>
          <p:cNvSpPr txBox="1"/>
          <p:nvPr/>
        </p:nvSpPr>
        <p:spPr>
          <a:xfrm>
            <a:off x="1214179" y="1231789"/>
            <a:ext cx="966228" cy="768350"/>
          </a:xfrm>
          <a:prstGeom prst="rect">
            <a:avLst/>
          </a:prstGeom>
          <a:noFill/>
        </p:spPr>
        <p:txBody>
          <a:bodyPr wrap="square" rtlCol="0">
            <a:spAutoFit/>
          </a:bodyPr>
          <a:lstStyle/>
          <a:p>
            <a:pPr algn="ctr"/>
            <a:r>
              <a:rPr lang="en-US" sz="4400" b="1">
                <a:solidFill>
                  <a:schemeClr val="bg1"/>
                </a:solidFill>
                <a:latin typeface="Alexandria" charset="0"/>
                <a:cs typeface="Alexandria" charset="0"/>
              </a:rPr>
              <a:t>08</a:t>
            </a:r>
          </a:p>
        </p:txBody>
      </p:sp>
      <p:pic>
        <p:nvPicPr>
          <p:cNvPr id="7" name="Graphic 21">
            <a:extLst>
              <a:ext uri="{FF2B5EF4-FFF2-40B4-BE49-F238E27FC236}">
                <a16:creationId xmlns:a16="http://schemas.microsoft.com/office/drawing/2014/main" id="{E785A96B-8F9C-0658-E815-1464201E218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0F610BD0-4C0E-85C7-EA9D-AEAA8867A5A7}"/>
              </a:ext>
            </a:extLst>
          </p:cNvPr>
          <p:cNvSpPr txBox="1"/>
          <p:nvPr/>
        </p:nvSpPr>
        <p:spPr>
          <a:xfrm>
            <a:off x="762000" y="2198900"/>
            <a:ext cx="4685072" cy="3936912"/>
          </a:xfrm>
          <a:prstGeom prst="rect">
            <a:avLst/>
          </a:prstGeom>
          <a:noFill/>
        </p:spPr>
        <p:txBody>
          <a:bodyPr wrap="square" rtlCol="0">
            <a:spAutoFit/>
          </a:bodyPr>
          <a:lstStyle/>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400" i="0" u="none" strike="noStrike" kern="1200" cap="none" spc="0" normalizeH="0" baseline="0" noProof="0">
                <a:ln>
                  <a:noFill/>
                </a:ln>
                <a:solidFill>
                  <a:prstClr val="black"/>
                </a:solidFill>
                <a:effectLst/>
                <a:uLnTx/>
                <a:uFillTx/>
                <a:latin typeface="Alexandria" charset="0"/>
                <a:ea typeface="+mn-ea"/>
                <a:cs typeface="Alexandria" charset="0"/>
              </a:rPr>
              <a:t>Now, let’s look at several specific, mobile-optimized content options:</a:t>
            </a:r>
          </a:p>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400" b="1" i="0" u="none" strike="noStrike" kern="1200" cap="none" spc="0" normalizeH="0" baseline="0" noProof="0">
                <a:ln>
                  <a:noFill/>
                </a:ln>
                <a:solidFill>
                  <a:prstClr val="black"/>
                </a:solidFill>
                <a:effectLst/>
                <a:uLnTx/>
                <a:uFillTx/>
                <a:latin typeface="Alexandria" charset="0"/>
                <a:ea typeface="+mn-ea"/>
                <a:cs typeface="Alexandria" charset="0"/>
              </a:rPr>
              <a:t>Responsive Web Design</a:t>
            </a:r>
          </a:p>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400" i="0" u="none" strike="noStrike" kern="1200" cap="none" spc="0" normalizeH="0" baseline="0" noProof="0">
                <a:ln>
                  <a:noFill/>
                </a:ln>
                <a:solidFill>
                  <a:prstClr val="black"/>
                </a:solidFill>
                <a:effectLst/>
                <a:uLnTx/>
                <a:uFillTx/>
                <a:latin typeface="Alexandria" charset="0"/>
                <a:ea typeface="+mn-ea"/>
                <a:cs typeface="Alexandria" charset="0"/>
              </a:rPr>
              <a:t>Responsive web design is about creating websites and webpages that deliver an optimal customer experience regardless of screen size. A responsive website will automatically adjust the content for different screen sizes, e.g., a large desktop monitor, laptop, tablet (vertical or horizontal orientation), and mobile phones. As the screen size increases or decreases, webpage elements will automatically reshuffle, resize, hide, shrink, or enlarge to make them look good on all devices. </a:t>
            </a:r>
          </a:p>
        </p:txBody>
      </p:sp>
      <p:pic>
        <p:nvPicPr>
          <p:cNvPr id="8" name="Picture 7">
            <a:extLst>
              <a:ext uri="{FF2B5EF4-FFF2-40B4-BE49-F238E27FC236}">
                <a16:creationId xmlns:a16="http://schemas.microsoft.com/office/drawing/2014/main" id="{725F45EA-3CAD-F6C2-3CE5-CAA939187BB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850194" y="1953910"/>
            <a:ext cx="5488730" cy="4545213"/>
          </a:xfrm>
          <a:prstGeom prst="rect">
            <a:avLst/>
          </a:prstGeom>
        </p:spPr>
      </p:pic>
    </p:spTree>
    <p:extLst>
      <p:ext uri="{BB962C8B-B14F-4D97-AF65-F5344CB8AC3E}">
        <p14:creationId xmlns:p14="http://schemas.microsoft.com/office/powerpoint/2010/main" val="348790029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B6FBC16-6DE6-E658-43F1-66A1B32D0C52}"/>
            </a:ext>
          </a:extLst>
        </p:cNvPr>
        <p:cNvGrpSpPr/>
        <p:nvPr/>
      </p:nvGrpSpPr>
      <p:grpSpPr>
        <a:xfrm>
          <a:off x="0" y="0"/>
          <a:ext cx="0" cy="0"/>
          <a:chOff x="0" y="0"/>
          <a:chExt cx="0" cy="0"/>
        </a:xfrm>
      </p:grpSpPr>
      <p:sp>
        <p:nvSpPr>
          <p:cNvPr id="2" name="Rectangle 1">
            <a:extLst>
              <a:ext uri="{FF2B5EF4-FFF2-40B4-BE49-F238E27FC236}">
                <a16:creationId xmlns:a16="http://schemas.microsoft.com/office/drawing/2014/main" id="{F39E39F8-12A4-17A7-7AC1-33B5FA496F8B}"/>
              </a:ext>
            </a:extLst>
          </p:cNvPr>
          <p:cNvSpPr/>
          <p:nvPr/>
        </p:nvSpPr>
        <p:spPr>
          <a:xfrm>
            <a:off x="395813" y="1546921"/>
            <a:ext cx="5607665" cy="3159908"/>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5" name="Picture Placeholder 4">
            <a:extLst>
              <a:ext uri="{FF2B5EF4-FFF2-40B4-BE49-F238E27FC236}">
                <a16:creationId xmlns:a16="http://schemas.microsoft.com/office/drawing/2014/main" id="{F541ACDE-B04B-010C-BD6B-1AF70552E072}"/>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a:fillRect/>
          </a:stretch>
        </p:blipFill>
        <p:spPr>
          <a:xfrm>
            <a:off x="6096000" y="1397680"/>
            <a:ext cx="4962146" cy="2495550"/>
          </a:xfrm>
        </p:spPr>
      </p:pic>
      <p:sp>
        <p:nvSpPr>
          <p:cNvPr id="18" name="Rectangle 17">
            <a:extLst>
              <a:ext uri="{FF2B5EF4-FFF2-40B4-BE49-F238E27FC236}">
                <a16:creationId xmlns:a16="http://schemas.microsoft.com/office/drawing/2014/main" id="{59E518A8-BA88-9AF2-DBC3-4AEE1D841CCD}"/>
              </a:ext>
            </a:extLst>
          </p:cNvPr>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a:extLst>
              <a:ext uri="{FF2B5EF4-FFF2-40B4-BE49-F238E27FC236}">
                <a16:creationId xmlns:a16="http://schemas.microsoft.com/office/drawing/2014/main" id="{6CC654D8-419F-63BA-A817-236CBC65264E}"/>
              </a:ext>
            </a:extLst>
          </p:cNvPr>
          <p:cNvSpPr txBox="1"/>
          <p:nvPr/>
        </p:nvSpPr>
        <p:spPr>
          <a:xfrm>
            <a:off x="5692422" y="3499567"/>
            <a:ext cx="1091009" cy="337185"/>
          </a:xfrm>
          <a:prstGeom prst="rect">
            <a:avLst/>
          </a:prstGeom>
          <a:noFill/>
        </p:spPr>
        <p:txBody>
          <a:bodyPr wrap="square" rtlCol="0">
            <a:spAutoFit/>
          </a:bodyPr>
          <a:lstStyle/>
          <a:p>
            <a:pPr algn="ctr"/>
            <a:r>
              <a:rPr lang="en-US" sz="1600">
                <a:solidFill>
                  <a:schemeClr val="bg1"/>
                </a:solidFill>
                <a:latin typeface="Alexandria" charset="0"/>
                <a:cs typeface="Alexandria" charset="0"/>
              </a:rPr>
              <a:t>Chapter</a:t>
            </a:r>
          </a:p>
        </p:txBody>
      </p:sp>
      <p:sp>
        <p:nvSpPr>
          <p:cNvPr id="23" name="TextBox 22">
            <a:extLst>
              <a:ext uri="{FF2B5EF4-FFF2-40B4-BE49-F238E27FC236}">
                <a16:creationId xmlns:a16="http://schemas.microsoft.com/office/drawing/2014/main" id="{E2C2511A-FBB7-E4FE-F23A-B07427D95349}"/>
              </a:ext>
            </a:extLst>
          </p:cNvPr>
          <p:cNvSpPr txBox="1"/>
          <p:nvPr/>
        </p:nvSpPr>
        <p:spPr>
          <a:xfrm>
            <a:off x="5826569" y="3769896"/>
            <a:ext cx="819100" cy="645160"/>
          </a:xfrm>
          <a:prstGeom prst="rect">
            <a:avLst/>
          </a:prstGeom>
          <a:noFill/>
        </p:spPr>
        <p:txBody>
          <a:bodyPr wrap="square" rtlCol="0">
            <a:spAutoFit/>
          </a:bodyPr>
          <a:lstStyle/>
          <a:p>
            <a:pPr algn="ctr"/>
            <a:r>
              <a:rPr lang="en-US" sz="3600" b="1">
                <a:solidFill>
                  <a:schemeClr val="bg1"/>
                </a:solidFill>
                <a:latin typeface="Alexandria" charset="0"/>
                <a:cs typeface="Alexandria" charset="0"/>
              </a:rPr>
              <a:t>08</a:t>
            </a:r>
          </a:p>
        </p:txBody>
      </p:sp>
      <p:sp>
        <p:nvSpPr>
          <p:cNvPr id="29" name="Rectangle 28">
            <a:extLst>
              <a:ext uri="{FF2B5EF4-FFF2-40B4-BE49-F238E27FC236}">
                <a16:creationId xmlns:a16="http://schemas.microsoft.com/office/drawing/2014/main" id="{34ABC030-8482-B6B4-2E31-93D4D2B6C37A}"/>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92D8D5D3-77D0-6B59-0561-44BBF6654D80}"/>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CD1B8E21-A9CC-5FD9-D250-3594D6001BAE}"/>
              </a:ext>
            </a:extLst>
          </p:cNvPr>
          <p:cNvSpPr txBox="1"/>
          <p:nvPr/>
        </p:nvSpPr>
        <p:spPr>
          <a:xfrm>
            <a:off x="535920" y="1643290"/>
            <a:ext cx="5111050" cy="2967415"/>
          </a:xfrm>
          <a:prstGeom prst="rect">
            <a:avLst/>
          </a:prstGeom>
          <a:noFill/>
        </p:spPr>
        <p:txBody>
          <a:bodyPr wrap="square" rtlCol="0">
            <a:spAutoFit/>
          </a:bodyPr>
          <a:lstStyle/>
          <a:p>
            <a:pPr algn="just">
              <a:lnSpc>
                <a:spcPct val="150000"/>
              </a:lnSpc>
            </a:pPr>
            <a:r>
              <a:rPr lang="en-US" sz="1400">
                <a:latin typeface="Alexandria"/>
              </a:rPr>
              <a:t>Most web building technologies, e.g., WordPress, Wix, Weebly, Squarespace, etc., have responsive web design built right into their platforms. Or in other cases, these transformations are likely to be coded into your webpages by developers in conjunction with the design or marketing teams. As a marketer, if you are building standalone landing pages and/or other webpages, do make sure that they are responsive by testing and viewing your webpages on a variety of screens. For example, this can clarify whether your call-to-action buttons are visible or not before scrolling. </a:t>
            </a:r>
          </a:p>
        </p:txBody>
      </p:sp>
      <p:sp>
        <p:nvSpPr>
          <p:cNvPr id="4" name="TextBox 3">
            <a:extLst>
              <a:ext uri="{FF2B5EF4-FFF2-40B4-BE49-F238E27FC236}">
                <a16:creationId xmlns:a16="http://schemas.microsoft.com/office/drawing/2014/main" id="{FF108FBF-22D7-FCAD-3E4B-9732E2476B6B}"/>
              </a:ext>
            </a:extLst>
          </p:cNvPr>
          <p:cNvSpPr txBox="1"/>
          <p:nvPr/>
        </p:nvSpPr>
        <p:spPr>
          <a:xfrm>
            <a:off x="6857574" y="4093367"/>
            <a:ext cx="4870876" cy="400110"/>
          </a:xfrm>
          <a:prstGeom prst="rect">
            <a:avLst/>
          </a:prstGeom>
          <a:noFill/>
        </p:spPr>
        <p:txBody>
          <a:bodyPr wrap="square" rtlCol="0">
            <a:spAutoFit/>
          </a:bodyPr>
          <a:lstStyle/>
          <a:p>
            <a:r>
              <a:rPr lang="en-US" sz="2000" b="1">
                <a:latin typeface="Alexandria" charset="0"/>
                <a:cs typeface="Alexandria" charset="0"/>
              </a:rPr>
              <a:t>Mobile Marketing Strategy</a:t>
            </a:r>
          </a:p>
        </p:txBody>
      </p:sp>
    </p:spTree>
    <p:extLst>
      <p:ext uri="{BB962C8B-B14F-4D97-AF65-F5344CB8AC3E}">
        <p14:creationId xmlns:p14="http://schemas.microsoft.com/office/powerpoint/2010/main" val="2766373068"/>
      </p:ext>
    </p:extLst>
  </p:cSld>
  <p:clrMapOvr>
    <a:masterClrMapping/>
  </p:clrMapOvr>
  <p:transition spd="slow">
    <p:comb/>
  </p:transition>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56583BE-52AB-9D9D-5B21-AD63F561D552}"/>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0DE4E050-87E9-22E0-2405-BAE0F7FE7631}"/>
              </a:ext>
            </a:extLst>
          </p:cNvPr>
          <p:cNvSpPr/>
          <p:nvPr/>
        </p:nvSpPr>
        <p:spPr>
          <a:xfrm>
            <a:off x="617280" y="1685495"/>
            <a:ext cx="10812720" cy="505943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1EB31A7A-9159-3378-573E-219EE0D7D1F9}"/>
              </a:ext>
            </a:extLst>
          </p:cNvPr>
          <p:cNvSpPr txBox="1"/>
          <p:nvPr/>
        </p:nvSpPr>
        <p:spPr>
          <a:xfrm>
            <a:off x="2474476" y="1031734"/>
            <a:ext cx="4870876" cy="400110"/>
          </a:xfrm>
          <a:prstGeom prst="rect">
            <a:avLst/>
          </a:prstGeom>
          <a:noFill/>
        </p:spPr>
        <p:txBody>
          <a:bodyPr wrap="square" rtlCol="0">
            <a:spAutoFit/>
          </a:bodyPr>
          <a:lstStyle/>
          <a:p>
            <a:r>
              <a:rPr lang="en-US" sz="2000" b="1">
                <a:latin typeface="Alexandria" charset="0"/>
                <a:cs typeface="Alexandria" charset="0"/>
              </a:rPr>
              <a:t>Mobile Marketing Strategy</a:t>
            </a:r>
          </a:p>
        </p:txBody>
      </p:sp>
      <p:sp>
        <p:nvSpPr>
          <p:cNvPr id="5" name="Rectangle 4">
            <a:extLst>
              <a:ext uri="{FF2B5EF4-FFF2-40B4-BE49-F238E27FC236}">
                <a16:creationId xmlns:a16="http://schemas.microsoft.com/office/drawing/2014/main" id="{8224930D-3E70-5DB6-92E5-9590307AF027}"/>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3D829BD5-264C-BF92-F544-1E593E1D1AE6}"/>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99C49C68-1003-3993-8334-4CC7184E4D74}"/>
              </a:ext>
            </a:extLst>
          </p:cNvPr>
          <p:cNvSpPr txBox="1"/>
          <p:nvPr/>
        </p:nvSpPr>
        <p:spPr>
          <a:xfrm>
            <a:off x="1214179" y="1231789"/>
            <a:ext cx="966228" cy="768350"/>
          </a:xfrm>
          <a:prstGeom prst="rect">
            <a:avLst/>
          </a:prstGeom>
          <a:noFill/>
        </p:spPr>
        <p:txBody>
          <a:bodyPr wrap="square" rtlCol="0">
            <a:spAutoFit/>
          </a:bodyPr>
          <a:lstStyle/>
          <a:p>
            <a:pPr algn="ctr"/>
            <a:r>
              <a:rPr lang="en-US" sz="4400" b="1">
                <a:solidFill>
                  <a:schemeClr val="bg1"/>
                </a:solidFill>
                <a:latin typeface="Alexandria" charset="0"/>
                <a:cs typeface="Alexandria" charset="0"/>
              </a:rPr>
              <a:t>08</a:t>
            </a:r>
          </a:p>
        </p:txBody>
      </p:sp>
      <p:pic>
        <p:nvPicPr>
          <p:cNvPr id="7" name="Graphic 21">
            <a:extLst>
              <a:ext uri="{FF2B5EF4-FFF2-40B4-BE49-F238E27FC236}">
                <a16:creationId xmlns:a16="http://schemas.microsoft.com/office/drawing/2014/main" id="{E499D436-66D7-A7CC-0376-3A998BF7E15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DB313182-9EC3-0AA3-9C06-02648A9F57C6}"/>
              </a:ext>
            </a:extLst>
          </p:cNvPr>
          <p:cNvSpPr txBox="1"/>
          <p:nvPr/>
        </p:nvSpPr>
        <p:spPr>
          <a:xfrm>
            <a:off x="762000" y="2095405"/>
            <a:ext cx="4154129" cy="4583242"/>
          </a:xfrm>
          <a:prstGeom prst="rect">
            <a:avLst/>
          </a:prstGeom>
          <a:noFill/>
        </p:spPr>
        <p:txBody>
          <a:bodyPr wrap="square" rtlCol="0">
            <a:spAutoFit/>
          </a:bodyPr>
          <a:lstStyle/>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400" b="1" i="0" u="none" strike="noStrike" kern="1200" cap="none" spc="0" normalizeH="0" baseline="0" noProof="0">
                <a:ln>
                  <a:noFill/>
                </a:ln>
                <a:solidFill>
                  <a:prstClr val="black"/>
                </a:solidFill>
                <a:effectLst/>
                <a:uLnTx/>
                <a:uFillTx/>
                <a:latin typeface="Alexandria" charset="0"/>
                <a:ea typeface="+mn-ea"/>
                <a:cs typeface="Alexandria" charset="0"/>
              </a:rPr>
              <a:t>Google’s Accelerated Mobile Pages (AMPs)</a:t>
            </a:r>
          </a:p>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400" i="0" u="none" strike="noStrike" kern="1200" cap="none" spc="0" normalizeH="0" baseline="0" noProof="0">
                <a:ln>
                  <a:noFill/>
                </a:ln>
                <a:solidFill>
                  <a:prstClr val="black"/>
                </a:solidFill>
                <a:effectLst/>
                <a:uLnTx/>
                <a:uFillTx/>
                <a:latin typeface="Alexandria" charset="0"/>
                <a:ea typeface="+mn-ea"/>
                <a:cs typeface="Alexandria" charset="0"/>
              </a:rPr>
              <a:t>In early 2016, Google launched an open-source project and released the infrastructure for accelerated mobile pages. Accelerated mobile pages (AMPs) are essentially stripped-down versions of existing webpages that load significantly faster on mobile devices. AMP-enabled pages often remove elements like videos, ads, and animations and keep the most relevant content and images. For mobile users, not only can AMPs reduce the time to load, they can also reduce the amount of bandwidth required to view content, which on mobile devices is an important consideration. All of this sounds like a promising mobile experience.</a:t>
            </a:r>
          </a:p>
        </p:txBody>
      </p:sp>
      <p:pic>
        <p:nvPicPr>
          <p:cNvPr id="8" name="Picture 7">
            <a:extLst>
              <a:ext uri="{FF2B5EF4-FFF2-40B4-BE49-F238E27FC236}">
                <a16:creationId xmlns:a16="http://schemas.microsoft.com/office/drawing/2014/main" id="{37683BEA-DED3-9378-9549-4C0B4C981EE5}"/>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397910" y="1887794"/>
            <a:ext cx="5702709" cy="4701243"/>
          </a:xfrm>
          <a:prstGeom prst="rect">
            <a:avLst/>
          </a:prstGeom>
        </p:spPr>
      </p:pic>
    </p:spTree>
    <p:extLst>
      <p:ext uri="{BB962C8B-B14F-4D97-AF65-F5344CB8AC3E}">
        <p14:creationId xmlns:p14="http://schemas.microsoft.com/office/powerpoint/2010/main" val="383858252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A4A1007-F154-0436-D868-39768E416C84}"/>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B2562060-4ED6-A4FC-34ED-8B357CFB7417}"/>
              </a:ext>
            </a:extLst>
          </p:cNvPr>
          <p:cNvSpPr/>
          <p:nvPr/>
        </p:nvSpPr>
        <p:spPr>
          <a:xfrm>
            <a:off x="617280" y="1685495"/>
            <a:ext cx="10812720" cy="505943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652FDE82-67BF-3444-53CA-FDDF228F352F}"/>
              </a:ext>
            </a:extLst>
          </p:cNvPr>
          <p:cNvSpPr txBox="1"/>
          <p:nvPr/>
        </p:nvSpPr>
        <p:spPr>
          <a:xfrm>
            <a:off x="2474476" y="1031734"/>
            <a:ext cx="4870876" cy="400110"/>
          </a:xfrm>
          <a:prstGeom prst="rect">
            <a:avLst/>
          </a:prstGeom>
          <a:noFill/>
        </p:spPr>
        <p:txBody>
          <a:bodyPr wrap="square" rtlCol="0">
            <a:spAutoFit/>
          </a:bodyPr>
          <a:lstStyle/>
          <a:p>
            <a:r>
              <a:rPr lang="en-US" sz="2000" b="1">
                <a:latin typeface="Alexandria" charset="0"/>
                <a:cs typeface="Alexandria" charset="0"/>
              </a:rPr>
              <a:t>Mobile Marketing Strategy</a:t>
            </a:r>
          </a:p>
        </p:txBody>
      </p:sp>
      <p:sp>
        <p:nvSpPr>
          <p:cNvPr id="5" name="Rectangle 4">
            <a:extLst>
              <a:ext uri="{FF2B5EF4-FFF2-40B4-BE49-F238E27FC236}">
                <a16:creationId xmlns:a16="http://schemas.microsoft.com/office/drawing/2014/main" id="{ECA635C8-A14C-E6D3-3EF7-D4D72E74DC45}"/>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C561A8FF-05C2-5B37-F3E1-F97068F74363}"/>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B1B32D25-F3D9-E3F8-28F2-CCC3D88C7895}"/>
              </a:ext>
            </a:extLst>
          </p:cNvPr>
          <p:cNvSpPr txBox="1"/>
          <p:nvPr/>
        </p:nvSpPr>
        <p:spPr>
          <a:xfrm>
            <a:off x="1214179" y="1231789"/>
            <a:ext cx="966228" cy="768350"/>
          </a:xfrm>
          <a:prstGeom prst="rect">
            <a:avLst/>
          </a:prstGeom>
          <a:noFill/>
        </p:spPr>
        <p:txBody>
          <a:bodyPr wrap="square" rtlCol="0">
            <a:spAutoFit/>
          </a:bodyPr>
          <a:lstStyle/>
          <a:p>
            <a:pPr algn="ctr"/>
            <a:r>
              <a:rPr lang="en-US" sz="4400" b="1">
                <a:solidFill>
                  <a:schemeClr val="bg1"/>
                </a:solidFill>
                <a:latin typeface="Alexandria" charset="0"/>
                <a:cs typeface="Alexandria" charset="0"/>
              </a:rPr>
              <a:t>08</a:t>
            </a:r>
          </a:p>
        </p:txBody>
      </p:sp>
      <p:pic>
        <p:nvPicPr>
          <p:cNvPr id="7" name="Graphic 21">
            <a:extLst>
              <a:ext uri="{FF2B5EF4-FFF2-40B4-BE49-F238E27FC236}">
                <a16:creationId xmlns:a16="http://schemas.microsoft.com/office/drawing/2014/main" id="{3528A985-FEAE-0CDA-A6FC-CB0719E33D6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76C7D76D-4B30-4E0F-2B11-4FA0840DB7A7}"/>
              </a:ext>
            </a:extLst>
          </p:cNvPr>
          <p:cNvSpPr txBox="1"/>
          <p:nvPr/>
        </p:nvSpPr>
        <p:spPr>
          <a:xfrm>
            <a:off x="762000" y="2095405"/>
            <a:ext cx="10397613" cy="3936912"/>
          </a:xfrm>
          <a:prstGeom prst="rect">
            <a:avLst/>
          </a:prstGeom>
          <a:noFill/>
        </p:spPr>
        <p:txBody>
          <a:bodyPr wrap="square" rtlCol="0">
            <a:spAutoFit/>
          </a:bodyPr>
          <a:lstStyle/>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400" i="0" u="none" strike="noStrike" kern="1200" cap="none" spc="0" normalizeH="0" baseline="0" noProof="0">
                <a:ln>
                  <a:noFill/>
                </a:ln>
                <a:solidFill>
                  <a:prstClr val="black"/>
                </a:solidFill>
                <a:effectLst/>
                <a:uLnTx/>
                <a:uFillTx/>
                <a:latin typeface="Alexandria" charset="0"/>
                <a:ea typeface="+mn-ea"/>
                <a:cs typeface="Alexandria" charset="0"/>
              </a:rPr>
              <a:t>However, to make AMPs work, marketers must use Google’s infrastructure, which has three key components: </a:t>
            </a:r>
          </a:p>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400" b="1" i="0" u="none" strike="noStrike" kern="1200" cap="none" spc="0" normalizeH="0" baseline="0" noProof="0">
                <a:ln>
                  <a:noFill/>
                </a:ln>
                <a:solidFill>
                  <a:prstClr val="black"/>
                </a:solidFill>
                <a:effectLst/>
                <a:uLnTx/>
                <a:uFillTx/>
                <a:latin typeface="Alexandria" charset="0"/>
                <a:ea typeface="+mn-ea"/>
                <a:cs typeface="Alexandria" charset="0"/>
              </a:rPr>
              <a:t>• AMP HTML:</a:t>
            </a:r>
          </a:p>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400" i="0" u="none" strike="noStrike" kern="1200" cap="none" spc="0" normalizeH="0" baseline="0" noProof="0">
                <a:ln>
                  <a:noFill/>
                </a:ln>
                <a:solidFill>
                  <a:prstClr val="black"/>
                </a:solidFill>
                <a:effectLst/>
                <a:uLnTx/>
                <a:uFillTx/>
                <a:latin typeface="Alexandria" charset="0"/>
                <a:ea typeface="+mn-ea"/>
                <a:cs typeface="Alexandria" charset="0"/>
              </a:rPr>
              <a:t> AMP HTML is a subset of regular HTML with a few AMP-specific tags, called AMP HTML components. These custom components, combined with the restrictive HTML, mean that AMP pages must be coded slightly differently than standard webpages. Note: you can have both AMP and non-AMP pages, but their underlying code will differ. </a:t>
            </a:r>
          </a:p>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400" b="1" i="0" u="none" strike="noStrike" kern="1200" cap="none" spc="0" normalizeH="0" baseline="0" noProof="0">
                <a:ln>
                  <a:noFill/>
                </a:ln>
                <a:solidFill>
                  <a:prstClr val="black"/>
                </a:solidFill>
                <a:effectLst/>
                <a:uLnTx/>
                <a:uFillTx/>
                <a:latin typeface="Alexandria" charset="0"/>
                <a:ea typeface="+mn-ea"/>
                <a:cs typeface="Alexandria" charset="0"/>
              </a:rPr>
              <a:t>• AMP JavaScript (JS): </a:t>
            </a:r>
          </a:p>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400" i="0" u="none" strike="noStrike" kern="1200" cap="none" spc="0" normalizeH="0" baseline="0" noProof="0">
                <a:ln>
                  <a:noFill/>
                </a:ln>
                <a:solidFill>
                  <a:prstClr val="black"/>
                </a:solidFill>
                <a:effectLst/>
                <a:uLnTx/>
                <a:uFillTx/>
                <a:latin typeface="Alexandria" charset="0"/>
                <a:ea typeface="+mn-ea"/>
                <a:cs typeface="Alexandria" charset="0"/>
              </a:rPr>
              <a:t>The AMP JS library handles resources and asynchronous loading. Unfortunately, third-party JavaScript is not allowed, which for some organizations may present an issue. For example, many social media sharing buttons use third-party </a:t>
            </a:r>
            <a:r>
              <a:rPr kumimoji="0" lang="en-US" sz="1400" i="0" u="none" strike="noStrike" kern="1200" cap="none" spc="0" normalizeH="0" baseline="0" noProof="0" err="1">
                <a:ln>
                  <a:noFill/>
                </a:ln>
                <a:solidFill>
                  <a:prstClr val="black"/>
                </a:solidFill>
                <a:effectLst/>
                <a:uLnTx/>
                <a:uFillTx/>
                <a:latin typeface="Alexandria" charset="0"/>
                <a:ea typeface="+mn-ea"/>
                <a:cs typeface="Alexandria" charset="0"/>
              </a:rPr>
              <a:t>javascript</a:t>
            </a:r>
            <a:r>
              <a:rPr kumimoji="0" lang="en-US" sz="1400" i="0" u="none" strike="noStrike" kern="1200" cap="none" spc="0" normalizeH="0" baseline="0" noProof="0">
                <a:ln>
                  <a:noFill/>
                </a:ln>
                <a:solidFill>
                  <a:prstClr val="black"/>
                </a:solidFill>
                <a:effectLst/>
                <a:uLnTx/>
                <a:uFillTx/>
                <a:latin typeface="Alexandria" charset="0"/>
                <a:ea typeface="+mn-ea"/>
                <a:cs typeface="Alexandria" charset="0"/>
              </a:rPr>
              <a:t>. So, these buttons would not be available on these pages. </a:t>
            </a:r>
          </a:p>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400" b="1" i="0" u="none" strike="noStrike" kern="1200" cap="none" spc="0" normalizeH="0" baseline="0" noProof="0">
                <a:ln>
                  <a:noFill/>
                </a:ln>
                <a:solidFill>
                  <a:prstClr val="black"/>
                </a:solidFill>
                <a:effectLst/>
                <a:uLnTx/>
                <a:uFillTx/>
                <a:latin typeface="Alexandria" charset="0"/>
                <a:ea typeface="+mn-ea"/>
                <a:cs typeface="Alexandria" charset="0"/>
              </a:rPr>
              <a:t>• AMP Cache:</a:t>
            </a:r>
          </a:p>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400" i="0" u="none" strike="noStrike" kern="1200" cap="none" spc="0" normalizeH="0" baseline="0" noProof="0">
                <a:ln>
                  <a:noFill/>
                </a:ln>
                <a:solidFill>
                  <a:prstClr val="black"/>
                </a:solidFill>
                <a:effectLst/>
                <a:uLnTx/>
                <a:uFillTx/>
                <a:latin typeface="Alexandria" charset="0"/>
                <a:ea typeface="+mn-ea"/>
                <a:cs typeface="Alexandria" charset="0"/>
              </a:rPr>
              <a:t> To allow pages to load even faster, marketers can have their AMP-enabled pages cached (stored) and delivered from Google’s content delivery network (CDN). Since Google’s AMP CDN has cached versions of your pages, it can deliver those pages much more quickly.</a:t>
            </a:r>
          </a:p>
        </p:txBody>
      </p:sp>
    </p:spTree>
    <p:extLst>
      <p:ext uri="{BB962C8B-B14F-4D97-AF65-F5344CB8AC3E}">
        <p14:creationId xmlns:p14="http://schemas.microsoft.com/office/powerpoint/2010/main" val="152257636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C67890E-5B13-3963-440B-CA2B56C36A54}"/>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92EFBCAA-95E7-5C9B-DE2D-60EABC167466}"/>
              </a:ext>
            </a:extLst>
          </p:cNvPr>
          <p:cNvSpPr/>
          <p:nvPr/>
        </p:nvSpPr>
        <p:spPr>
          <a:xfrm>
            <a:off x="617280" y="1685495"/>
            <a:ext cx="10812720" cy="505943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85B14105-CFBA-3523-2923-9E3A892E9DCF}"/>
              </a:ext>
            </a:extLst>
          </p:cNvPr>
          <p:cNvSpPr txBox="1"/>
          <p:nvPr/>
        </p:nvSpPr>
        <p:spPr>
          <a:xfrm>
            <a:off x="2474476" y="1031734"/>
            <a:ext cx="4870876" cy="400110"/>
          </a:xfrm>
          <a:prstGeom prst="rect">
            <a:avLst/>
          </a:prstGeom>
          <a:noFill/>
        </p:spPr>
        <p:txBody>
          <a:bodyPr wrap="square" rtlCol="0">
            <a:spAutoFit/>
          </a:bodyPr>
          <a:lstStyle/>
          <a:p>
            <a:r>
              <a:rPr lang="en-US" sz="2000" b="1">
                <a:latin typeface="Alexandria" charset="0"/>
                <a:cs typeface="Alexandria" charset="0"/>
              </a:rPr>
              <a:t>Mobile Marketing Strategy</a:t>
            </a:r>
          </a:p>
        </p:txBody>
      </p:sp>
      <p:sp>
        <p:nvSpPr>
          <p:cNvPr id="5" name="Rectangle 4">
            <a:extLst>
              <a:ext uri="{FF2B5EF4-FFF2-40B4-BE49-F238E27FC236}">
                <a16:creationId xmlns:a16="http://schemas.microsoft.com/office/drawing/2014/main" id="{B3BFF322-F88D-7456-BCC7-F6F6FA27CEF1}"/>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29BC1157-8110-02C9-F5A7-3C2460BF4011}"/>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CD842B10-37F8-8369-43DF-F2F6A0667D08}"/>
              </a:ext>
            </a:extLst>
          </p:cNvPr>
          <p:cNvSpPr txBox="1"/>
          <p:nvPr/>
        </p:nvSpPr>
        <p:spPr>
          <a:xfrm>
            <a:off x="1214179" y="1231789"/>
            <a:ext cx="966228" cy="768350"/>
          </a:xfrm>
          <a:prstGeom prst="rect">
            <a:avLst/>
          </a:prstGeom>
          <a:noFill/>
        </p:spPr>
        <p:txBody>
          <a:bodyPr wrap="square" rtlCol="0">
            <a:spAutoFit/>
          </a:bodyPr>
          <a:lstStyle/>
          <a:p>
            <a:pPr algn="ctr"/>
            <a:r>
              <a:rPr lang="en-US" sz="4400" b="1">
                <a:solidFill>
                  <a:schemeClr val="bg1"/>
                </a:solidFill>
                <a:latin typeface="Alexandria" charset="0"/>
                <a:cs typeface="Alexandria" charset="0"/>
              </a:rPr>
              <a:t>08</a:t>
            </a:r>
          </a:p>
        </p:txBody>
      </p:sp>
      <p:pic>
        <p:nvPicPr>
          <p:cNvPr id="7" name="Graphic 21">
            <a:extLst>
              <a:ext uri="{FF2B5EF4-FFF2-40B4-BE49-F238E27FC236}">
                <a16:creationId xmlns:a16="http://schemas.microsoft.com/office/drawing/2014/main" id="{37B66ACC-6C1A-CC9C-E552-0B4376ACD33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96FFB50F-9EC0-693A-0D25-AFBB62810C83}"/>
              </a:ext>
            </a:extLst>
          </p:cNvPr>
          <p:cNvSpPr txBox="1"/>
          <p:nvPr/>
        </p:nvSpPr>
        <p:spPr>
          <a:xfrm>
            <a:off x="850490" y="2253790"/>
            <a:ext cx="10112477" cy="3613746"/>
          </a:xfrm>
          <a:prstGeom prst="rect">
            <a:avLst/>
          </a:prstGeom>
          <a:noFill/>
        </p:spPr>
        <p:txBody>
          <a:bodyPr wrap="square" rtlCol="0">
            <a:spAutoFit/>
          </a:bodyPr>
          <a:lstStyle/>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400" i="0" u="none" strike="noStrike" kern="1200" cap="none" spc="0" normalizeH="0" baseline="0" noProof="0">
                <a:ln>
                  <a:noFill/>
                </a:ln>
                <a:solidFill>
                  <a:prstClr val="black"/>
                </a:solidFill>
                <a:effectLst/>
                <a:uLnTx/>
                <a:uFillTx/>
                <a:latin typeface="Alexandria" charset="0"/>
                <a:ea typeface="+mn-ea"/>
                <a:cs typeface="Alexandria" charset="0"/>
              </a:rPr>
              <a:t>While faster page loading times are compelling, there are several fundamental issues with AMPs</a:t>
            </a:r>
          </a:p>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400" b="1" i="0" u="none" strike="noStrike" kern="1200" cap="none" spc="0" normalizeH="0" baseline="0" noProof="0">
                <a:ln>
                  <a:noFill/>
                </a:ln>
                <a:solidFill>
                  <a:prstClr val="black"/>
                </a:solidFill>
                <a:effectLst/>
                <a:uLnTx/>
                <a:uFillTx/>
                <a:latin typeface="Alexandria" charset="0"/>
                <a:ea typeface="+mn-ea"/>
                <a:cs typeface="Alexandria" charset="0"/>
              </a:rPr>
              <a:t>• Difficult to Implement: </a:t>
            </a:r>
            <a:r>
              <a:rPr kumimoji="0" lang="en-US" sz="1400" i="0" u="none" strike="noStrike" kern="1200" cap="none" spc="0" normalizeH="0" baseline="0" noProof="0">
                <a:ln>
                  <a:noFill/>
                </a:ln>
                <a:solidFill>
                  <a:prstClr val="black"/>
                </a:solidFill>
                <a:effectLst/>
                <a:uLnTx/>
                <a:uFillTx/>
                <a:latin typeface="Alexandria" charset="0"/>
                <a:ea typeface="+mn-ea"/>
                <a:cs typeface="Alexandria" charset="0"/>
              </a:rPr>
              <a:t>While there is an easy-to-use WordPress plugin to create AMP-enabled pages, if your website is using a different web platform, creating valid AMP-enabled pages can be challenging and may require working with your website developers. This may also impact your ability to update and maintain these pages. </a:t>
            </a:r>
          </a:p>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400" b="1" i="0" u="none" strike="noStrike" kern="1200" cap="none" spc="0" normalizeH="0" baseline="0" noProof="0">
                <a:ln>
                  <a:noFill/>
                </a:ln>
                <a:solidFill>
                  <a:prstClr val="black"/>
                </a:solidFill>
                <a:effectLst/>
                <a:uLnTx/>
                <a:uFillTx/>
                <a:latin typeface="Alexandria" charset="0"/>
                <a:ea typeface="+mn-ea"/>
                <a:cs typeface="Alexandria" charset="0"/>
              </a:rPr>
              <a:t>• Lack of Analytics: </a:t>
            </a:r>
            <a:r>
              <a:rPr kumimoji="0" lang="en-US" sz="1400" i="0" u="none" strike="noStrike" kern="1200" cap="none" spc="0" normalizeH="0" baseline="0" noProof="0">
                <a:ln>
                  <a:noFill/>
                </a:ln>
                <a:solidFill>
                  <a:prstClr val="black"/>
                </a:solidFill>
                <a:effectLst/>
                <a:uLnTx/>
                <a:uFillTx/>
                <a:latin typeface="Alexandria" charset="0"/>
                <a:ea typeface="+mn-ea"/>
                <a:cs typeface="Alexandria" charset="0"/>
              </a:rPr>
              <a:t>Unfortunately, you cannot use standard analytics tags because the AMP pages live on Google’s servers. As a result, you may not get the analytics you need to assess your marketing activities, e.g., engagement, traffic, etc. </a:t>
            </a:r>
          </a:p>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400" i="0" u="none" strike="noStrike" kern="1200" cap="none" spc="0" normalizeH="0" baseline="0" noProof="0">
                <a:ln>
                  <a:noFill/>
                </a:ln>
                <a:solidFill>
                  <a:prstClr val="black"/>
                </a:solidFill>
                <a:effectLst/>
                <a:uLnTx/>
                <a:uFillTx/>
                <a:latin typeface="Alexandria" charset="0"/>
                <a:ea typeface="+mn-ea"/>
                <a:cs typeface="Alexandria" charset="0"/>
              </a:rPr>
              <a:t>• Decreased Ad Revenue: While there are AMP-optimized ads, AMP-enabled pages usually reduce the number of ads shown, which can significantly impact your website’s ad revenue. </a:t>
            </a:r>
          </a:p>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400" b="1" i="0" u="none" strike="noStrike" kern="1200" cap="none" spc="0" normalizeH="0" baseline="0" noProof="0">
                <a:ln>
                  <a:noFill/>
                </a:ln>
                <a:solidFill>
                  <a:prstClr val="black"/>
                </a:solidFill>
                <a:effectLst/>
                <a:uLnTx/>
                <a:uFillTx/>
                <a:latin typeface="Alexandria" charset="0"/>
                <a:ea typeface="+mn-ea"/>
                <a:cs typeface="Alexandria" charset="0"/>
              </a:rPr>
              <a:t>• Fewer Leads: </a:t>
            </a:r>
            <a:r>
              <a:rPr kumimoji="0" lang="en-US" sz="1400" i="0" u="none" strike="noStrike" kern="1200" cap="none" spc="0" normalizeH="0" baseline="0" noProof="0">
                <a:ln>
                  <a:noFill/>
                </a:ln>
                <a:solidFill>
                  <a:prstClr val="black"/>
                </a:solidFill>
                <a:effectLst/>
                <a:uLnTx/>
                <a:uFillTx/>
                <a:latin typeface="Alexandria" charset="0"/>
                <a:ea typeface="+mn-ea"/>
                <a:cs typeface="Alexandria" charset="0"/>
              </a:rPr>
              <a:t>Unfortunately, AMP strips out lead magnet forms and downloadable assets, which reduces your ability to gather leads. </a:t>
            </a:r>
          </a:p>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400" b="1" i="0" u="none" strike="noStrike" kern="1200" cap="none" spc="0" normalizeH="0" baseline="0" noProof="0">
                <a:ln>
                  <a:noFill/>
                </a:ln>
                <a:solidFill>
                  <a:prstClr val="black"/>
                </a:solidFill>
                <a:effectLst/>
                <a:uLnTx/>
                <a:uFillTx/>
                <a:latin typeface="Alexandria" charset="0"/>
                <a:ea typeface="+mn-ea"/>
                <a:cs typeface="Alexandria" charset="0"/>
              </a:rPr>
              <a:t>• Less Social Sharing: </a:t>
            </a:r>
            <a:r>
              <a:rPr kumimoji="0" lang="en-US" sz="1400" i="0" u="none" strike="noStrike" kern="1200" cap="none" spc="0" normalizeH="0" baseline="0" noProof="0">
                <a:ln>
                  <a:noFill/>
                </a:ln>
                <a:solidFill>
                  <a:prstClr val="black"/>
                </a:solidFill>
                <a:effectLst/>
                <a:uLnTx/>
                <a:uFillTx/>
                <a:latin typeface="Alexandria" charset="0"/>
                <a:ea typeface="+mn-ea"/>
                <a:cs typeface="Alexandria" charset="0"/>
              </a:rPr>
              <a:t>Many social sharing buttons use JavaScript. Since AMP does not allow third-party JavaScript, these buttons may not be shown, making it more difficult for viewers to easily share your content.</a:t>
            </a:r>
          </a:p>
        </p:txBody>
      </p:sp>
    </p:spTree>
    <p:extLst>
      <p:ext uri="{BB962C8B-B14F-4D97-AF65-F5344CB8AC3E}">
        <p14:creationId xmlns:p14="http://schemas.microsoft.com/office/powerpoint/2010/main" val="83748841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FC52D23-D9BD-2704-0162-E812EBE90428}"/>
            </a:ext>
          </a:extLst>
        </p:cNvPr>
        <p:cNvGrpSpPr/>
        <p:nvPr/>
      </p:nvGrpSpPr>
      <p:grpSpPr>
        <a:xfrm>
          <a:off x="0" y="0"/>
          <a:ext cx="0" cy="0"/>
          <a:chOff x="0" y="0"/>
          <a:chExt cx="0" cy="0"/>
        </a:xfrm>
      </p:grpSpPr>
      <p:sp>
        <p:nvSpPr>
          <p:cNvPr id="2" name="Rectangle 1">
            <a:extLst>
              <a:ext uri="{FF2B5EF4-FFF2-40B4-BE49-F238E27FC236}">
                <a16:creationId xmlns:a16="http://schemas.microsoft.com/office/drawing/2014/main" id="{5CCCE0A7-8A54-BD5D-0BAA-B0F1D8ACCB28}"/>
              </a:ext>
            </a:extLst>
          </p:cNvPr>
          <p:cNvSpPr/>
          <p:nvPr/>
        </p:nvSpPr>
        <p:spPr>
          <a:xfrm>
            <a:off x="395813" y="1546921"/>
            <a:ext cx="5607665" cy="2868135"/>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5" name="Picture Placeholder 4">
            <a:extLst>
              <a:ext uri="{FF2B5EF4-FFF2-40B4-BE49-F238E27FC236}">
                <a16:creationId xmlns:a16="http://schemas.microsoft.com/office/drawing/2014/main" id="{4528E6EF-493C-7E3D-E6EF-A7864EFB5B33}"/>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a:fillRect/>
          </a:stretch>
        </p:blipFill>
        <p:spPr>
          <a:xfrm>
            <a:off x="6096000" y="1397680"/>
            <a:ext cx="4962146" cy="2495550"/>
          </a:xfrm>
        </p:spPr>
      </p:pic>
      <p:sp>
        <p:nvSpPr>
          <p:cNvPr id="18" name="Rectangle 17">
            <a:extLst>
              <a:ext uri="{FF2B5EF4-FFF2-40B4-BE49-F238E27FC236}">
                <a16:creationId xmlns:a16="http://schemas.microsoft.com/office/drawing/2014/main" id="{EF857379-16C2-8488-9158-35C76909F96F}"/>
              </a:ext>
            </a:extLst>
          </p:cNvPr>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a:extLst>
              <a:ext uri="{FF2B5EF4-FFF2-40B4-BE49-F238E27FC236}">
                <a16:creationId xmlns:a16="http://schemas.microsoft.com/office/drawing/2014/main" id="{2D7E469D-7F4F-50A5-9871-372569736475}"/>
              </a:ext>
            </a:extLst>
          </p:cNvPr>
          <p:cNvSpPr txBox="1"/>
          <p:nvPr/>
        </p:nvSpPr>
        <p:spPr>
          <a:xfrm>
            <a:off x="5692422" y="3499567"/>
            <a:ext cx="1091009" cy="337185"/>
          </a:xfrm>
          <a:prstGeom prst="rect">
            <a:avLst/>
          </a:prstGeom>
          <a:noFill/>
        </p:spPr>
        <p:txBody>
          <a:bodyPr wrap="square" rtlCol="0">
            <a:spAutoFit/>
          </a:bodyPr>
          <a:lstStyle/>
          <a:p>
            <a:pPr algn="ctr"/>
            <a:r>
              <a:rPr lang="en-US" sz="1600">
                <a:solidFill>
                  <a:schemeClr val="bg1"/>
                </a:solidFill>
                <a:latin typeface="Alexandria" charset="0"/>
                <a:cs typeface="Alexandria" charset="0"/>
              </a:rPr>
              <a:t>Chapter</a:t>
            </a:r>
          </a:p>
        </p:txBody>
      </p:sp>
      <p:sp>
        <p:nvSpPr>
          <p:cNvPr id="23" name="TextBox 22">
            <a:extLst>
              <a:ext uri="{FF2B5EF4-FFF2-40B4-BE49-F238E27FC236}">
                <a16:creationId xmlns:a16="http://schemas.microsoft.com/office/drawing/2014/main" id="{8F07A9D0-646F-83FC-0C6E-A16293903D46}"/>
              </a:ext>
            </a:extLst>
          </p:cNvPr>
          <p:cNvSpPr txBox="1"/>
          <p:nvPr/>
        </p:nvSpPr>
        <p:spPr>
          <a:xfrm>
            <a:off x="5826569" y="3769896"/>
            <a:ext cx="819100" cy="645160"/>
          </a:xfrm>
          <a:prstGeom prst="rect">
            <a:avLst/>
          </a:prstGeom>
          <a:noFill/>
        </p:spPr>
        <p:txBody>
          <a:bodyPr wrap="square" rtlCol="0">
            <a:spAutoFit/>
          </a:bodyPr>
          <a:lstStyle/>
          <a:p>
            <a:pPr algn="ctr"/>
            <a:r>
              <a:rPr lang="en-US" sz="3600" b="1">
                <a:solidFill>
                  <a:schemeClr val="bg1"/>
                </a:solidFill>
                <a:latin typeface="Alexandria" charset="0"/>
                <a:cs typeface="Alexandria" charset="0"/>
              </a:rPr>
              <a:t>08</a:t>
            </a:r>
          </a:p>
        </p:txBody>
      </p:sp>
      <p:sp>
        <p:nvSpPr>
          <p:cNvPr id="29" name="Rectangle 28">
            <a:extLst>
              <a:ext uri="{FF2B5EF4-FFF2-40B4-BE49-F238E27FC236}">
                <a16:creationId xmlns:a16="http://schemas.microsoft.com/office/drawing/2014/main" id="{D39F9BF2-21E7-2AF0-3309-EDECABB4977C}"/>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09113ABA-940B-530E-4B93-CE86685BC614}"/>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89B02A1F-4349-0261-AC55-F7EB2CFF5059}"/>
              </a:ext>
            </a:extLst>
          </p:cNvPr>
          <p:cNvSpPr txBox="1"/>
          <p:nvPr/>
        </p:nvSpPr>
        <p:spPr>
          <a:xfrm>
            <a:off x="535920" y="1653587"/>
            <a:ext cx="5111050" cy="2644250"/>
          </a:xfrm>
          <a:prstGeom prst="rect">
            <a:avLst/>
          </a:prstGeom>
          <a:noFill/>
        </p:spPr>
        <p:txBody>
          <a:bodyPr wrap="square" rtlCol="0">
            <a:spAutoFit/>
          </a:bodyPr>
          <a:lstStyle/>
          <a:p>
            <a:pPr algn="just">
              <a:lnSpc>
                <a:spcPct val="150000"/>
              </a:lnSpc>
            </a:pPr>
            <a:r>
              <a:rPr lang="en-US" sz="1400">
                <a:latin typeface="Alexandria"/>
              </a:rPr>
              <a:t>Given the above issues, AMP-enabled pages are being used less and less. AMP-enabled pages tend to work best for large media sites that have time-sensitive news / content that is primarily being viewed on mobile devices. As mentioned in our SEO chapter, there are many other ways to optimize your webpages and improve your SEO, while maintaining control of your webpages. So, you will need to decide if AMP-enabled pages best support your specific mobile marketing strategy or not.</a:t>
            </a:r>
          </a:p>
        </p:txBody>
      </p:sp>
      <p:sp>
        <p:nvSpPr>
          <p:cNvPr id="4" name="TextBox 3">
            <a:extLst>
              <a:ext uri="{FF2B5EF4-FFF2-40B4-BE49-F238E27FC236}">
                <a16:creationId xmlns:a16="http://schemas.microsoft.com/office/drawing/2014/main" id="{FE05426A-C5A9-69F6-FDA7-8066767C4666}"/>
              </a:ext>
            </a:extLst>
          </p:cNvPr>
          <p:cNvSpPr txBox="1"/>
          <p:nvPr/>
        </p:nvSpPr>
        <p:spPr>
          <a:xfrm>
            <a:off x="6857574" y="4093367"/>
            <a:ext cx="4870876" cy="400110"/>
          </a:xfrm>
          <a:prstGeom prst="rect">
            <a:avLst/>
          </a:prstGeom>
          <a:noFill/>
        </p:spPr>
        <p:txBody>
          <a:bodyPr wrap="square" rtlCol="0">
            <a:spAutoFit/>
          </a:bodyPr>
          <a:lstStyle/>
          <a:p>
            <a:r>
              <a:rPr lang="en-US" sz="2000" b="1">
                <a:latin typeface="Alexandria" charset="0"/>
                <a:cs typeface="Alexandria" charset="0"/>
              </a:rPr>
              <a:t>Mobile Marketing Strategy</a:t>
            </a:r>
          </a:p>
        </p:txBody>
      </p:sp>
    </p:spTree>
    <p:extLst>
      <p:ext uri="{BB962C8B-B14F-4D97-AF65-F5344CB8AC3E}">
        <p14:creationId xmlns:p14="http://schemas.microsoft.com/office/powerpoint/2010/main" val="1382573739"/>
      </p:ext>
    </p:extLst>
  </p:cSld>
  <p:clrMapOvr>
    <a:masterClrMapping/>
  </p:clrMapOvr>
  <p:transition spd="slow">
    <p:comb/>
  </p:transition>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DF82D18-43D7-651D-118A-CF79C5E199FF}"/>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7C9BB2E1-E88F-D39B-9968-CFAB6A26D630}"/>
              </a:ext>
            </a:extLst>
          </p:cNvPr>
          <p:cNvSpPr/>
          <p:nvPr/>
        </p:nvSpPr>
        <p:spPr>
          <a:xfrm>
            <a:off x="373626" y="1685495"/>
            <a:ext cx="11056374" cy="505943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514815AD-BF05-0CB3-C157-7116EF9E0D63}"/>
              </a:ext>
            </a:extLst>
          </p:cNvPr>
          <p:cNvSpPr txBox="1"/>
          <p:nvPr/>
        </p:nvSpPr>
        <p:spPr>
          <a:xfrm>
            <a:off x="2474476" y="1031734"/>
            <a:ext cx="4870876" cy="400110"/>
          </a:xfrm>
          <a:prstGeom prst="rect">
            <a:avLst/>
          </a:prstGeom>
          <a:noFill/>
        </p:spPr>
        <p:txBody>
          <a:bodyPr wrap="square" rtlCol="0">
            <a:spAutoFit/>
          </a:bodyPr>
          <a:lstStyle/>
          <a:p>
            <a:r>
              <a:rPr lang="en-US" sz="2000" b="1">
                <a:latin typeface="Alexandria" charset="0"/>
                <a:cs typeface="Alexandria" charset="0"/>
              </a:rPr>
              <a:t>Mobile Marketing Strategy</a:t>
            </a:r>
          </a:p>
        </p:txBody>
      </p:sp>
      <p:sp>
        <p:nvSpPr>
          <p:cNvPr id="5" name="Rectangle 4">
            <a:extLst>
              <a:ext uri="{FF2B5EF4-FFF2-40B4-BE49-F238E27FC236}">
                <a16:creationId xmlns:a16="http://schemas.microsoft.com/office/drawing/2014/main" id="{E035465F-52D1-DE99-2978-CE2CACFDDE7B}"/>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BAC76B62-A12F-D09D-E0D1-CCA26D0A0654}"/>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E78833AC-E94F-2958-722F-E524ED7917FA}"/>
              </a:ext>
            </a:extLst>
          </p:cNvPr>
          <p:cNvSpPr txBox="1"/>
          <p:nvPr/>
        </p:nvSpPr>
        <p:spPr>
          <a:xfrm>
            <a:off x="1214179" y="1231789"/>
            <a:ext cx="966228" cy="768350"/>
          </a:xfrm>
          <a:prstGeom prst="rect">
            <a:avLst/>
          </a:prstGeom>
          <a:noFill/>
        </p:spPr>
        <p:txBody>
          <a:bodyPr wrap="square" rtlCol="0">
            <a:spAutoFit/>
          </a:bodyPr>
          <a:lstStyle/>
          <a:p>
            <a:pPr algn="ctr"/>
            <a:r>
              <a:rPr lang="en-US" sz="4400" b="1">
                <a:solidFill>
                  <a:schemeClr val="bg1"/>
                </a:solidFill>
                <a:latin typeface="Alexandria" charset="0"/>
                <a:cs typeface="Alexandria" charset="0"/>
              </a:rPr>
              <a:t>08</a:t>
            </a:r>
          </a:p>
        </p:txBody>
      </p:sp>
      <p:pic>
        <p:nvPicPr>
          <p:cNvPr id="7" name="Graphic 21">
            <a:extLst>
              <a:ext uri="{FF2B5EF4-FFF2-40B4-BE49-F238E27FC236}">
                <a16:creationId xmlns:a16="http://schemas.microsoft.com/office/drawing/2014/main" id="{88125542-00B4-BB60-730A-649964D0F779}"/>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5CCF7E6C-C027-8573-DA8E-AE06A2936DED}"/>
              </a:ext>
            </a:extLst>
          </p:cNvPr>
          <p:cNvSpPr txBox="1"/>
          <p:nvPr/>
        </p:nvSpPr>
        <p:spPr>
          <a:xfrm>
            <a:off x="466302" y="1762008"/>
            <a:ext cx="10876066" cy="4906408"/>
          </a:xfrm>
          <a:prstGeom prst="rect">
            <a:avLst/>
          </a:prstGeom>
          <a:noFill/>
        </p:spPr>
        <p:txBody>
          <a:bodyPr wrap="square" rtlCol="0">
            <a:spAutoFit/>
          </a:bodyPr>
          <a:lstStyle/>
          <a:p>
            <a:pPr marL="0" marR="0" lvl="0" indent="0" algn="ctr" defTabSz="914400" rtl="0" eaLnBrk="1" fontAlgn="auto" latinLnBrk="0" hangingPunct="1">
              <a:lnSpc>
                <a:spcPct val="150000"/>
              </a:lnSpc>
              <a:spcBef>
                <a:spcPts val="0"/>
              </a:spcBef>
              <a:spcAft>
                <a:spcPts val="0"/>
              </a:spcAft>
              <a:buClrTx/>
              <a:buSzTx/>
              <a:buFontTx/>
              <a:buNone/>
              <a:tabLst/>
              <a:defRPr/>
            </a:pPr>
            <a:r>
              <a:rPr kumimoji="0" lang="en-US" sz="1400" b="1" i="0" u="none" strike="noStrike" kern="1200" cap="none" spc="0" normalizeH="0" baseline="0" noProof="0">
                <a:ln>
                  <a:noFill/>
                </a:ln>
                <a:solidFill>
                  <a:prstClr val="black"/>
                </a:solidFill>
                <a:effectLst/>
                <a:uLnTx/>
                <a:uFillTx/>
                <a:latin typeface="Alexandria" charset="0"/>
                <a:ea typeface="+mn-ea"/>
                <a:cs typeface="Alexandria" charset="0"/>
              </a:rPr>
              <a:t>Facebook Instant Articles (IA)</a:t>
            </a:r>
          </a:p>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400" i="0" u="none" strike="noStrike" kern="1200" cap="none" spc="0" normalizeH="0" baseline="0" noProof="0">
                <a:ln>
                  <a:noFill/>
                </a:ln>
                <a:solidFill>
                  <a:prstClr val="black"/>
                </a:solidFill>
                <a:effectLst/>
                <a:uLnTx/>
                <a:uFillTx/>
                <a:latin typeface="Alexandria" charset="0"/>
                <a:ea typeface="+mn-ea"/>
                <a:cs typeface="Alexandria" charset="0"/>
              </a:rPr>
              <a:t>Instant Articles are Facebook’s native publishing platform and are similar to Google’s AMP. IAs are optimized for fast loading speeds and allow users to stay on the platform to read them.</a:t>
            </a:r>
          </a:p>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400" i="0" u="none" strike="noStrike" kern="1200" cap="none" spc="0" normalizeH="0" baseline="0" noProof="0">
                <a:ln>
                  <a:noFill/>
                </a:ln>
                <a:solidFill>
                  <a:prstClr val="black"/>
                </a:solidFill>
                <a:effectLst/>
                <a:uLnTx/>
                <a:uFillTx/>
                <a:latin typeface="Alexandria" charset="0"/>
                <a:ea typeface="+mn-ea"/>
                <a:cs typeface="Alexandria" charset="0"/>
              </a:rPr>
              <a:t> To address many of the issues mentioned with AMP, Facebook Instant Articles have added several features over the years:</a:t>
            </a:r>
          </a:p>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400" b="1" i="0" u="none" strike="noStrike" kern="1200" cap="none" spc="0" normalizeH="0" baseline="0" noProof="0">
                <a:ln>
                  <a:noFill/>
                </a:ln>
                <a:solidFill>
                  <a:prstClr val="black"/>
                </a:solidFill>
                <a:effectLst/>
                <a:uLnTx/>
                <a:uFillTx/>
                <a:latin typeface="Alexandria" charset="0"/>
                <a:ea typeface="+mn-ea"/>
                <a:cs typeface="Alexandria" charset="0"/>
              </a:rPr>
              <a:t>• Circulation and Navigation Features: </a:t>
            </a:r>
            <a:r>
              <a:rPr kumimoji="0" lang="en-US" sz="1400" i="0" u="none" strike="noStrike" kern="1200" cap="none" spc="0" normalizeH="0" baseline="0" noProof="0">
                <a:ln>
                  <a:noFill/>
                </a:ln>
                <a:solidFill>
                  <a:prstClr val="black"/>
                </a:solidFill>
                <a:effectLst/>
                <a:uLnTx/>
                <a:uFillTx/>
                <a:latin typeface="Alexandria" charset="0"/>
                <a:ea typeface="+mn-ea"/>
                <a:cs typeface="Alexandria" charset="0"/>
              </a:rPr>
              <a:t>The features allow marketers to insert buttons into their articles that link to other content or make it easy for viewers to share content, e.g., one button click to share via Facebook Messenger. </a:t>
            </a:r>
          </a:p>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400" b="1" i="0" u="none" strike="noStrike" kern="1200" cap="none" spc="0" normalizeH="0" baseline="0" noProof="0">
                <a:ln>
                  <a:noFill/>
                </a:ln>
                <a:solidFill>
                  <a:prstClr val="black"/>
                </a:solidFill>
                <a:effectLst/>
                <a:uLnTx/>
                <a:uFillTx/>
                <a:latin typeface="Alexandria" charset="0"/>
                <a:ea typeface="+mn-ea"/>
                <a:cs typeface="Alexandria" charset="0"/>
              </a:rPr>
              <a:t>• Subscriptions: </a:t>
            </a:r>
            <a:r>
              <a:rPr kumimoji="0" lang="en-US" sz="1400" i="0" u="none" strike="noStrike" kern="1200" cap="none" spc="0" normalizeH="0" baseline="0" noProof="0">
                <a:ln>
                  <a:noFill/>
                </a:ln>
                <a:solidFill>
                  <a:prstClr val="black"/>
                </a:solidFill>
                <a:effectLst/>
                <a:uLnTx/>
                <a:uFillTx/>
                <a:latin typeface="Alexandria" charset="0"/>
                <a:ea typeface="+mn-ea"/>
                <a:cs typeface="Alexandria" charset="0"/>
              </a:rPr>
              <a:t>Understanding that many marketers wanted to drive subscriptions, Facebook added the ability to insert subscription buttons directly into articles, as well. </a:t>
            </a:r>
          </a:p>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400" b="1" i="0" u="none" strike="noStrike" kern="1200" cap="none" spc="0" normalizeH="0" baseline="0" noProof="0">
                <a:ln>
                  <a:noFill/>
                </a:ln>
                <a:solidFill>
                  <a:prstClr val="black"/>
                </a:solidFill>
                <a:effectLst/>
                <a:uLnTx/>
                <a:uFillTx/>
                <a:latin typeface="Alexandria" charset="0"/>
                <a:ea typeface="+mn-ea"/>
                <a:cs typeface="Alexandria" charset="0"/>
              </a:rPr>
              <a:t>• Call-to-Action Buttons: </a:t>
            </a:r>
            <a:r>
              <a:rPr kumimoji="0" lang="en-US" sz="1400" i="0" u="none" strike="noStrike" kern="1200" cap="none" spc="0" normalizeH="0" baseline="0" noProof="0">
                <a:ln>
                  <a:noFill/>
                </a:ln>
                <a:solidFill>
                  <a:prstClr val="black"/>
                </a:solidFill>
                <a:effectLst/>
                <a:uLnTx/>
                <a:uFillTx/>
                <a:latin typeface="Alexandria" charset="0"/>
                <a:ea typeface="+mn-ea"/>
                <a:cs typeface="Alexandria" charset="0"/>
              </a:rPr>
              <a:t>Facebook IA offers the ability to include call-to-action buttons directly in articles. The analytics related to these clicks can be monitored via your Facebook Insights analytics. </a:t>
            </a:r>
          </a:p>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400" b="1" i="0" u="none" strike="noStrike" kern="1200" cap="none" spc="0" normalizeH="0" baseline="0" noProof="0">
                <a:ln>
                  <a:noFill/>
                </a:ln>
                <a:solidFill>
                  <a:prstClr val="black"/>
                </a:solidFill>
                <a:effectLst/>
                <a:uLnTx/>
                <a:uFillTx/>
                <a:latin typeface="Alexandria" charset="0"/>
                <a:ea typeface="+mn-ea"/>
                <a:cs typeface="Alexandria" charset="0"/>
              </a:rPr>
              <a:t>• Page-Like Option: </a:t>
            </a:r>
            <a:r>
              <a:rPr kumimoji="0" lang="en-US" sz="1400" i="0" u="none" strike="noStrike" kern="1200" cap="none" spc="0" normalizeH="0" baseline="0" noProof="0">
                <a:ln>
                  <a:noFill/>
                </a:ln>
                <a:solidFill>
                  <a:prstClr val="black"/>
                </a:solidFill>
                <a:effectLst/>
                <a:uLnTx/>
                <a:uFillTx/>
                <a:latin typeface="Alexandria" charset="0"/>
                <a:ea typeface="+mn-ea"/>
                <a:cs typeface="Alexandria" charset="0"/>
              </a:rPr>
              <a:t>This feature allows viewers to like a Facebook page, i.e., the Facebook page managed by the publisher of the article, directly from within the article. </a:t>
            </a:r>
          </a:p>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400" b="1" i="0" u="none" strike="noStrike" kern="1200" cap="none" spc="0" normalizeH="0" baseline="0" noProof="0">
                <a:ln>
                  <a:noFill/>
                </a:ln>
                <a:solidFill>
                  <a:prstClr val="black"/>
                </a:solidFill>
                <a:effectLst/>
                <a:uLnTx/>
                <a:uFillTx/>
                <a:latin typeface="Alexandria" charset="0"/>
                <a:ea typeface="+mn-ea"/>
                <a:cs typeface="Alexandria" charset="0"/>
              </a:rPr>
              <a:t>• No Code Instant Articles Builder: </a:t>
            </a:r>
            <a:r>
              <a:rPr kumimoji="0" lang="en-US" sz="1400" i="0" u="none" strike="noStrike" kern="1200" cap="none" spc="0" normalizeH="0" baseline="0" noProof="0">
                <a:ln>
                  <a:noFill/>
                </a:ln>
                <a:solidFill>
                  <a:prstClr val="black"/>
                </a:solidFill>
                <a:effectLst/>
                <a:uLnTx/>
                <a:uFillTx/>
                <a:latin typeface="Alexandria" charset="0"/>
                <a:ea typeface="+mn-ea"/>
                <a:cs typeface="Alexandria" charset="0"/>
              </a:rPr>
              <a:t>Facebook offers an Instant Articles builder that does not require coding. Simply download and install the builder and follow the guide to get started.</a:t>
            </a:r>
          </a:p>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400" b="1" i="0" u="none" strike="noStrike" kern="1200" cap="none" spc="0" normalizeH="0" baseline="0" noProof="0">
                <a:ln>
                  <a:noFill/>
                </a:ln>
                <a:solidFill>
                  <a:prstClr val="black"/>
                </a:solidFill>
                <a:effectLst/>
                <a:uLnTx/>
                <a:uFillTx/>
                <a:latin typeface="Alexandria" charset="0"/>
                <a:ea typeface="+mn-ea"/>
                <a:cs typeface="Alexandria" charset="0"/>
              </a:rPr>
              <a:t>• Third-Party Analytics Tracking: </a:t>
            </a:r>
            <a:r>
              <a:rPr kumimoji="0" lang="en-US" sz="1400" i="0" u="none" strike="noStrike" kern="1200" cap="none" spc="0" normalizeH="0" baseline="0" noProof="0">
                <a:ln>
                  <a:noFill/>
                </a:ln>
                <a:solidFill>
                  <a:prstClr val="black"/>
                </a:solidFill>
                <a:effectLst/>
                <a:uLnTx/>
                <a:uFillTx/>
                <a:latin typeface="Alexandria" charset="0"/>
                <a:ea typeface="+mn-ea"/>
                <a:cs typeface="Alexandria" charset="0"/>
              </a:rPr>
              <a:t>Instant Articles </a:t>
            </a:r>
            <a:r>
              <a:rPr kumimoji="0" lang="en-US" sz="1400" i="0" u="none" strike="noStrike" kern="1200" cap="none" spc="0" normalizeH="0" baseline="0" noProof="0" err="1">
                <a:ln>
                  <a:noFill/>
                </a:ln>
                <a:solidFill>
                  <a:prstClr val="black"/>
                </a:solidFill>
                <a:effectLst/>
                <a:uLnTx/>
                <a:uFillTx/>
                <a:latin typeface="Alexandria" charset="0"/>
                <a:ea typeface="+mn-ea"/>
                <a:cs typeface="Alexandria" charset="0"/>
              </a:rPr>
              <a:t>integratewith</a:t>
            </a:r>
            <a:r>
              <a:rPr kumimoji="0" lang="en-US" sz="1400" i="0" u="none" strike="noStrike" kern="1200" cap="none" spc="0" normalizeH="0" baseline="0" noProof="0">
                <a:ln>
                  <a:noFill/>
                </a:ln>
                <a:solidFill>
                  <a:prstClr val="black"/>
                </a:solidFill>
                <a:effectLst/>
                <a:uLnTx/>
                <a:uFillTx/>
                <a:latin typeface="Alexandria" charset="0"/>
                <a:ea typeface="+mn-ea"/>
                <a:cs typeface="Alexandria" charset="0"/>
              </a:rPr>
              <a:t> many popular analytics tools, like Google Analytics, etc.</a:t>
            </a:r>
          </a:p>
        </p:txBody>
      </p:sp>
    </p:spTree>
    <p:extLst>
      <p:ext uri="{BB962C8B-B14F-4D97-AF65-F5344CB8AC3E}">
        <p14:creationId xmlns:p14="http://schemas.microsoft.com/office/powerpoint/2010/main" val="107949538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DC5EAA5-D6CA-C7B1-2DF5-CFFA45460AB7}"/>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1E94A6F8-F8A2-B7CE-A6FC-E1ADD58035DC}"/>
              </a:ext>
            </a:extLst>
          </p:cNvPr>
          <p:cNvSpPr/>
          <p:nvPr/>
        </p:nvSpPr>
        <p:spPr>
          <a:xfrm>
            <a:off x="373626" y="1685494"/>
            <a:ext cx="11056374" cy="517250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0DD1417E-2C67-6651-E7F8-08ABC5386B85}"/>
              </a:ext>
            </a:extLst>
          </p:cNvPr>
          <p:cNvSpPr txBox="1"/>
          <p:nvPr/>
        </p:nvSpPr>
        <p:spPr>
          <a:xfrm>
            <a:off x="2474476" y="1031734"/>
            <a:ext cx="4870876" cy="400110"/>
          </a:xfrm>
          <a:prstGeom prst="rect">
            <a:avLst/>
          </a:prstGeom>
          <a:noFill/>
        </p:spPr>
        <p:txBody>
          <a:bodyPr wrap="square" rtlCol="0">
            <a:spAutoFit/>
          </a:bodyPr>
          <a:lstStyle/>
          <a:p>
            <a:r>
              <a:rPr lang="en-US" sz="2000" b="1">
                <a:latin typeface="Alexandria" charset="0"/>
                <a:cs typeface="Alexandria" charset="0"/>
              </a:rPr>
              <a:t>Mobile Marketing Strategy</a:t>
            </a:r>
          </a:p>
        </p:txBody>
      </p:sp>
      <p:sp>
        <p:nvSpPr>
          <p:cNvPr id="5" name="Rectangle 4">
            <a:extLst>
              <a:ext uri="{FF2B5EF4-FFF2-40B4-BE49-F238E27FC236}">
                <a16:creationId xmlns:a16="http://schemas.microsoft.com/office/drawing/2014/main" id="{E76DDD53-2CE7-7AB2-BD8D-5D203F0BCD82}"/>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E581918D-C447-AA7D-C620-A0E6CD2E17BA}"/>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967D9BE7-1ABB-347E-10AB-92C0B618148F}"/>
              </a:ext>
            </a:extLst>
          </p:cNvPr>
          <p:cNvSpPr txBox="1"/>
          <p:nvPr/>
        </p:nvSpPr>
        <p:spPr>
          <a:xfrm>
            <a:off x="1214179" y="1231789"/>
            <a:ext cx="966228" cy="768350"/>
          </a:xfrm>
          <a:prstGeom prst="rect">
            <a:avLst/>
          </a:prstGeom>
          <a:noFill/>
        </p:spPr>
        <p:txBody>
          <a:bodyPr wrap="square" rtlCol="0">
            <a:spAutoFit/>
          </a:bodyPr>
          <a:lstStyle/>
          <a:p>
            <a:pPr algn="ctr"/>
            <a:r>
              <a:rPr lang="en-US" sz="4400" b="1">
                <a:solidFill>
                  <a:schemeClr val="bg1"/>
                </a:solidFill>
                <a:latin typeface="Alexandria" charset="0"/>
                <a:cs typeface="Alexandria" charset="0"/>
              </a:rPr>
              <a:t>08</a:t>
            </a:r>
          </a:p>
        </p:txBody>
      </p:sp>
      <p:pic>
        <p:nvPicPr>
          <p:cNvPr id="7" name="Graphic 21">
            <a:extLst>
              <a:ext uri="{FF2B5EF4-FFF2-40B4-BE49-F238E27FC236}">
                <a16:creationId xmlns:a16="http://schemas.microsoft.com/office/drawing/2014/main" id="{88571FC9-22BE-43DD-D630-1A1247A5FC56}"/>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CA2DFE89-76D8-45EC-3EEF-8A135DB9B2D3}"/>
              </a:ext>
            </a:extLst>
          </p:cNvPr>
          <p:cNvSpPr txBox="1"/>
          <p:nvPr/>
        </p:nvSpPr>
        <p:spPr>
          <a:xfrm>
            <a:off x="553934" y="1937564"/>
            <a:ext cx="10876066" cy="4906408"/>
          </a:xfrm>
          <a:prstGeom prst="rect">
            <a:avLst/>
          </a:prstGeom>
          <a:noFill/>
        </p:spPr>
        <p:txBody>
          <a:bodyPr wrap="square" rtlCol="0">
            <a:spAutoFit/>
          </a:bodyPr>
          <a:lstStyle/>
          <a:p>
            <a:pPr marL="0" marR="0" lvl="0" indent="0" defTabSz="914400" rtl="0" eaLnBrk="1" fontAlgn="auto" latinLnBrk="0" hangingPunct="1">
              <a:lnSpc>
                <a:spcPct val="150000"/>
              </a:lnSpc>
              <a:spcBef>
                <a:spcPts val="0"/>
              </a:spcBef>
              <a:spcAft>
                <a:spcPts val="0"/>
              </a:spcAft>
              <a:buClrTx/>
              <a:buSzTx/>
              <a:buFontTx/>
              <a:buNone/>
              <a:tabLst/>
              <a:defRPr/>
            </a:pPr>
            <a:r>
              <a:rPr kumimoji="0" lang="en-US" sz="1400" i="0" u="none" strike="noStrike" kern="1200" cap="none" spc="0" normalizeH="0" baseline="0" noProof="0">
                <a:ln>
                  <a:noFill/>
                </a:ln>
                <a:solidFill>
                  <a:prstClr val="black"/>
                </a:solidFill>
                <a:effectLst/>
                <a:uLnTx/>
                <a:uFillTx/>
                <a:latin typeface="Alexandria" charset="0"/>
                <a:ea typeface="+mn-ea"/>
                <a:cs typeface="Alexandria" charset="0"/>
              </a:rPr>
              <a:t>While Facebook has done quite a bit to address many of the issues highlighted with AMP-enabled pages, there are still some drawbacks: </a:t>
            </a:r>
          </a:p>
          <a:p>
            <a:pPr marL="0" marR="0" lvl="0" indent="0" defTabSz="914400" rtl="0" eaLnBrk="1" fontAlgn="auto" latinLnBrk="0" hangingPunct="1">
              <a:lnSpc>
                <a:spcPct val="150000"/>
              </a:lnSpc>
              <a:spcBef>
                <a:spcPts val="0"/>
              </a:spcBef>
              <a:spcAft>
                <a:spcPts val="0"/>
              </a:spcAft>
              <a:buClrTx/>
              <a:buSzTx/>
              <a:buFontTx/>
              <a:buNone/>
              <a:tabLst/>
              <a:defRPr/>
            </a:pPr>
            <a:r>
              <a:rPr kumimoji="0" lang="en-US" sz="1400" b="1" i="0" u="none" strike="noStrike" kern="1200" cap="none" spc="0" normalizeH="0" baseline="0" noProof="0">
                <a:ln>
                  <a:noFill/>
                </a:ln>
                <a:solidFill>
                  <a:prstClr val="black"/>
                </a:solidFill>
                <a:effectLst/>
                <a:uLnTx/>
                <a:uFillTx/>
                <a:latin typeface="Alexandria" charset="0"/>
                <a:ea typeface="+mn-ea"/>
                <a:cs typeface="Alexandria" charset="0"/>
              </a:rPr>
              <a:t>• Reliance on Facebook: </a:t>
            </a:r>
            <a:r>
              <a:rPr kumimoji="0" lang="en-US" sz="1400" i="0" u="none" strike="noStrike" kern="1200" cap="none" spc="0" normalizeH="0" baseline="0" noProof="0">
                <a:ln>
                  <a:noFill/>
                </a:ln>
                <a:solidFill>
                  <a:prstClr val="black"/>
                </a:solidFill>
                <a:effectLst/>
                <a:uLnTx/>
                <a:uFillTx/>
                <a:latin typeface="Alexandria" charset="0"/>
                <a:ea typeface="+mn-ea"/>
                <a:cs typeface="Alexandria" charset="0"/>
              </a:rPr>
              <a:t>While Facebook does have billions of active users, marketers are depending on Facebook, and their constantly changing algorithms, to reach their target audiences. </a:t>
            </a:r>
          </a:p>
          <a:p>
            <a:pPr marL="0" marR="0" lvl="0" indent="0" defTabSz="914400" rtl="0" eaLnBrk="1" fontAlgn="auto" latinLnBrk="0" hangingPunct="1">
              <a:lnSpc>
                <a:spcPct val="150000"/>
              </a:lnSpc>
              <a:spcBef>
                <a:spcPts val="0"/>
              </a:spcBef>
              <a:spcAft>
                <a:spcPts val="0"/>
              </a:spcAft>
              <a:buClrTx/>
              <a:buSzTx/>
              <a:buFontTx/>
              <a:buNone/>
              <a:tabLst/>
              <a:defRPr/>
            </a:pPr>
            <a:r>
              <a:rPr kumimoji="0" lang="en-US" sz="1400" b="1" i="0" u="none" strike="noStrike" kern="1200" cap="none" spc="0" normalizeH="0" baseline="0" noProof="0">
                <a:ln>
                  <a:noFill/>
                </a:ln>
                <a:solidFill>
                  <a:prstClr val="black"/>
                </a:solidFill>
                <a:effectLst/>
                <a:uLnTx/>
                <a:uFillTx/>
                <a:latin typeface="Alexandria" charset="0"/>
                <a:ea typeface="+mn-ea"/>
                <a:cs typeface="Alexandria" charset="0"/>
              </a:rPr>
              <a:t>• Limited Analytics Functionality: </a:t>
            </a:r>
            <a:r>
              <a:rPr kumimoji="0" lang="en-US" sz="1400" i="0" u="none" strike="noStrike" kern="1200" cap="none" spc="0" normalizeH="0" baseline="0" noProof="0">
                <a:ln>
                  <a:noFill/>
                </a:ln>
                <a:solidFill>
                  <a:prstClr val="black"/>
                </a:solidFill>
                <a:effectLst/>
                <a:uLnTx/>
                <a:uFillTx/>
                <a:latin typeface="Alexandria" charset="0"/>
                <a:ea typeface="+mn-ea"/>
                <a:cs typeface="Alexandria" charset="0"/>
              </a:rPr>
              <a:t>While you can integrate third-party analytics tags, the integration method (</a:t>
            </a:r>
            <a:r>
              <a:rPr kumimoji="0" lang="en-US" sz="1400" i="0" u="none" strike="noStrike" kern="1200" cap="none" spc="0" normalizeH="0" baseline="0" noProof="0" err="1">
                <a:ln>
                  <a:noFill/>
                </a:ln>
                <a:solidFill>
                  <a:prstClr val="black"/>
                </a:solidFill>
                <a:effectLst/>
                <a:uLnTx/>
                <a:uFillTx/>
                <a:latin typeface="Alexandria" charset="0"/>
                <a:ea typeface="+mn-ea"/>
                <a:cs typeface="Alexandria" charset="0"/>
              </a:rPr>
              <a:t>iframes</a:t>
            </a:r>
            <a:r>
              <a:rPr kumimoji="0" lang="en-US" sz="1400" i="0" u="none" strike="noStrike" kern="1200" cap="none" spc="0" normalizeH="0" baseline="0" noProof="0">
                <a:ln>
                  <a:noFill/>
                </a:ln>
                <a:solidFill>
                  <a:prstClr val="black"/>
                </a:solidFill>
                <a:effectLst/>
                <a:uLnTx/>
                <a:uFillTx/>
                <a:latin typeface="Alexandria" charset="0"/>
                <a:ea typeface="+mn-ea"/>
                <a:cs typeface="Alexandria" charset="0"/>
              </a:rPr>
              <a:t>) does not capture </a:t>
            </a:r>
            <a:r>
              <a:rPr kumimoji="0" lang="en-US" sz="1400" i="0" u="none" strike="noStrike" kern="1200" cap="none" spc="0" normalizeH="0" baseline="0" noProof="0" err="1">
                <a:ln>
                  <a:noFill/>
                </a:ln>
                <a:solidFill>
                  <a:prstClr val="black"/>
                </a:solidFill>
                <a:effectLst/>
                <a:uLnTx/>
                <a:uFillTx/>
                <a:latin typeface="Alexandria" charset="0"/>
                <a:ea typeface="+mn-ea"/>
                <a:cs typeface="Alexandria" charset="0"/>
              </a:rPr>
              <a:t>behavioural</a:t>
            </a:r>
            <a:r>
              <a:rPr kumimoji="0" lang="en-US" sz="1400" i="0" u="none" strike="noStrike" kern="1200" cap="none" spc="0" normalizeH="0" baseline="0" noProof="0">
                <a:ln>
                  <a:noFill/>
                </a:ln>
                <a:solidFill>
                  <a:prstClr val="black"/>
                </a:solidFill>
                <a:effectLst/>
                <a:uLnTx/>
                <a:uFillTx/>
                <a:latin typeface="Alexandria" charset="0"/>
                <a:ea typeface="+mn-ea"/>
                <a:cs typeface="Alexandria" charset="0"/>
              </a:rPr>
              <a:t> analytics. Without these insights, you cannot track viewers’ </a:t>
            </a:r>
            <a:r>
              <a:rPr kumimoji="0" lang="en-US" sz="1400" i="0" u="none" strike="noStrike" kern="1200" cap="none" spc="0" normalizeH="0" baseline="0" noProof="0" err="1">
                <a:ln>
                  <a:noFill/>
                </a:ln>
                <a:solidFill>
                  <a:prstClr val="black"/>
                </a:solidFill>
                <a:effectLst/>
                <a:uLnTx/>
                <a:uFillTx/>
                <a:latin typeface="Alexandria" charset="0"/>
                <a:ea typeface="+mn-ea"/>
                <a:cs typeface="Alexandria" charset="0"/>
              </a:rPr>
              <a:t>behaviours</a:t>
            </a:r>
            <a:r>
              <a:rPr kumimoji="0" lang="en-US" sz="1400" i="0" u="none" strike="noStrike" kern="1200" cap="none" spc="0" normalizeH="0" baseline="0" noProof="0">
                <a:ln>
                  <a:noFill/>
                </a:ln>
                <a:solidFill>
                  <a:prstClr val="black"/>
                </a:solidFill>
                <a:effectLst/>
                <a:uLnTx/>
                <a:uFillTx/>
                <a:latin typeface="Alexandria" charset="0"/>
                <a:ea typeface="+mn-ea"/>
                <a:cs typeface="Alexandria" charset="0"/>
              </a:rPr>
              <a:t> and your understanding of your audience’s activities is not complete. Tracking viewer </a:t>
            </a:r>
            <a:r>
              <a:rPr kumimoji="0" lang="en-US" sz="1400" i="0" u="none" strike="noStrike" kern="1200" cap="none" spc="0" normalizeH="0" baseline="0" noProof="0" err="1">
                <a:ln>
                  <a:noFill/>
                </a:ln>
                <a:solidFill>
                  <a:prstClr val="black"/>
                </a:solidFill>
                <a:effectLst/>
                <a:uLnTx/>
                <a:uFillTx/>
                <a:latin typeface="Alexandria" charset="0"/>
                <a:ea typeface="+mn-ea"/>
                <a:cs typeface="Alexandria" charset="0"/>
              </a:rPr>
              <a:t>behaviour</a:t>
            </a:r>
            <a:r>
              <a:rPr kumimoji="0" lang="en-US" sz="1400" i="0" u="none" strike="noStrike" kern="1200" cap="none" spc="0" normalizeH="0" baseline="0" noProof="0">
                <a:ln>
                  <a:noFill/>
                </a:ln>
                <a:solidFill>
                  <a:prstClr val="black"/>
                </a:solidFill>
                <a:effectLst/>
                <a:uLnTx/>
                <a:uFillTx/>
                <a:latin typeface="Alexandria" charset="0"/>
                <a:ea typeface="+mn-ea"/>
                <a:cs typeface="Alexandria" charset="0"/>
              </a:rPr>
              <a:t> is a powerful way to define areas for improvement and to adjust your content strategy to achieve organizational goals and objectives. </a:t>
            </a:r>
          </a:p>
          <a:p>
            <a:pPr marL="0" marR="0" lvl="0" indent="0" defTabSz="914400" rtl="0" eaLnBrk="1" fontAlgn="auto" latinLnBrk="0" hangingPunct="1">
              <a:lnSpc>
                <a:spcPct val="150000"/>
              </a:lnSpc>
              <a:spcBef>
                <a:spcPts val="0"/>
              </a:spcBef>
              <a:spcAft>
                <a:spcPts val="0"/>
              </a:spcAft>
              <a:buClrTx/>
              <a:buSzTx/>
              <a:buFontTx/>
              <a:buNone/>
              <a:tabLst/>
              <a:defRPr/>
            </a:pPr>
            <a:r>
              <a:rPr kumimoji="0" lang="en-US" sz="1400" b="1" i="0" u="none" strike="noStrike" kern="1200" cap="none" spc="0" normalizeH="0" baseline="0" noProof="0">
                <a:ln>
                  <a:noFill/>
                </a:ln>
                <a:solidFill>
                  <a:prstClr val="black"/>
                </a:solidFill>
                <a:effectLst/>
                <a:uLnTx/>
                <a:uFillTx/>
                <a:latin typeface="Alexandria" charset="0"/>
                <a:ea typeface="+mn-ea"/>
                <a:cs typeface="Alexandria" charset="0"/>
              </a:rPr>
              <a:t>• Brand Identity Issues: </a:t>
            </a:r>
            <a:r>
              <a:rPr kumimoji="0" lang="en-US" sz="1400" i="0" u="none" strike="noStrike" kern="1200" cap="none" spc="0" normalizeH="0" baseline="0" noProof="0">
                <a:ln>
                  <a:noFill/>
                </a:ln>
                <a:solidFill>
                  <a:prstClr val="black"/>
                </a:solidFill>
                <a:effectLst/>
                <a:uLnTx/>
                <a:uFillTx/>
                <a:latin typeface="Alexandria" charset="0"/>
                <a:ea typeface="+mn-ea"/>
                <a:cs typeface="Alexandria" charset="0"/>
              </a:rPr>
              <a:t>Even though your Instant Articles can be housed in your own content management system, all your content is converted to a single Facebook template / design. While there is a logo bar at the top and some </a:t>
            </a:r>
            <a:r>
              <a:rPr kumimoji="0" lang="en-US" sz="1400" i="0" u="none" strike="noStrike" kern="1200" cap="none" spc="0" normalizeH="0" baseline="0" noProof="0" err="1">
                <a:ln>
                  <a:noFill/>
                </a:ln>
                <a:solidFill>
                  <a:prstClr val="black"/>
                </a:solidFill>
                <a:effectLst/>
                <a:uLnTx/>
                <a:uFillTx/>
                <a:latin typeface="Alexandria" charset="0"/>
                <a:ea typeface="+mn-ea"/>
                <a:cs typeface="Alexandria" charset="0"/>
              </a:rPr>
              <a:t>colour</a:t>
            </a:r>
            <a:r>
              <a:rPr kumimoji="0" lang="en-US" sz="1400" i="0" u="none" strike="noStrike" kern="1200" cap="none" spc="0" normalizeH="0" baseline="0" noProof="0">
                <a:ln>
                  <a:noFill/>
                </a:ln>
                <a:solidFill>
                  <a:prstClr val="black"/>
                </a:solidFill>
                <a:effectLst/>
                <a:uLnTx/>
                <a:uFillTx/>
                <a:latin typeface="Alexandria" charset="0"/>
                <a:ea typeface="+mn-ea"/>
                <a:cs typeface="Alexandria" charset="0"/>
              </a:rPr>
              <a:t> and font choices, your articles become more “Facebook-like” and will not completely reflect your brand identity or design. From a marketing point of view, there is a risk of losing a visual connection with your target audience who will not experience the “look” and “feel” of your brand. </a:t>
            </a:r>
          </a:p>
          <a:p>
            <a:pPr marL="0" marR="0" lvl="0" indent="0" defTabSz="914400" rtl="0" eaLnBrk="1" fontAlgn="auto" latinLnBrk="0" hangingPunct="1">
              <a:lnSpc>
                <a:spcPct val="150000"/>
              </a:lnSpc>
              <a:spcBef>
                <a:spcPts val="0"/>
              </a:spcBef>
              <a:spcAft>
                <a:spcPts val="0"/>
              </a:spcAft>
              <a:buClrTx/>
              <a:buSzTx/>
              <a:buFontTx/>
              <a:buNone/>
              <a:tabLst/>
              <a:defRPr/>
            </a:pPr>
            <a:r>
              <a:rPr kumimoji="0" lang="en-US" sz="1400" b="1" i="0" u="none" strike="noStrike" kern="1200" cap="none" spc="0" normalizeH="0" baseline="0" noProof="0">
                <a:ln>
                  <a:noFill/>
                </a:ln>
                <a:solidFill>
                  <a:prstClr val="black"/>
                </a:solidFill>
                <a:effectLst/>
                <a:uLnTx/>
                <a:uFillTx/>
                <a:latin typeface="Alexandria" charset="0"/>
                <a:ea typeface="+mn-ea"/>
                <a:cs typeface="Alexandria" charset="0"/>
              </a:rPr>
              <a:t>• Ad Restrictions: </a:t>
            </a:r>
            <a:r>
              <a:rPr kumimoji="0" lang="en-US" sz="1400" i="0" u="none" strike="noStrike" kern="1200" cap="none" spc="0" normalizeH="0" baseline="0" noProof="0">
                <a:ln>
                  <a:noFill/>
                </a:ln>
                <a:solidFill>
                  <a:prstClr val="black"/>
                </a:solidFill>
                <a:effectLst/>
                <a:uLnTx/>
                <a:uFillTx/>
                <a:latin typeface="Alexandria" charset="0"/>
                <a:ea typeface="+mn-ea"/>
                <a:cs typeface="Alexandria" charset="0"/>
              </a:rPr>
              <a:t>There are still some limitations when it comes to ads within Instant Articles. For example, ads cannot exceed 15% of the content and no autoplay videos.</a:t>
            </a:r>
          </a:p>
          <a:p>
            <a:pPr marL="0" marR="0" lvl="0" indent="0" defTabSz="914400" rtl="0" eaLnBrk="1" fontAlgn="auto" latinLnBrk="0" hangingPunct="1">
              <a:lnSpc>
                <a:spcPct val="150000"/>
              </a:lnSpc>
              <a:spcBef>
                <a:spcPts val="0"/>
              </a:spcBef>
              <a:spcAft>
                <a:spcPts val="0"/>
              </a:spcAft>
              <a:buClrTx/>
              <a:buSzTx/>
              <a:buFontTx/>
              <a:buNone/>
              <a:tabLst/>
              <a:defRPr/>
            </a:pPr>
            <a:r>
              <a:rPr kumimoji="0" lang="en-US" sz="1400" i="0" u="none" strike="noStrike" kern="1200" cap="none" spc="0" normalizeH="0" baseline="0" noProof="0">
                <a:ln>
                  <a:noFill/>
                </a:ln>
                <a:solidFill>
                  <a:prstClr val="black"/>
                </a:solidFill>
                <a:effectLst/>
                <a:uLnTx/>
                <a:uFillTx/>
                <a:latin typeface="Alexandria" charset="0"/>
                <a:ea typeface="+mn-ea"/>
                <a:cs typeface="Alexandria" charset="0"/>
              </a:rPr>
              <a:t> Overall, Facebook Instant Articles can be a compelling distribution channel for your content. That said, make sure it is part of your broader mobile marketing strategy.</a:t>
            </a:r>
          </a:p>
        </p:txBody>
      </p:sp>
    </p:spTree>
    <p:extLst>
      <p:ext uri="{BB962C8B-B14F-4D97-AF65-F5344CB8AC3E}">
        <p14:creationId xmlns:p14="http://schemas.microsoft.com/office/powerpoint/2010/main" val="13136401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6992F9F-439D-6A8A-42F9-64ABDD459948}"/>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D3D208B5-AD3C-13D1-6A7C-6B9569B21391}"/>
              </a:ext>
            </a:extLst>
          </p:cNvPr>
          <p:cNvSpPr/>
          <p:nvPr/>
        </p:nvSpPr>
        <p:spPr>
          <a:xfrm>
            <a:off x="373626" y="1685494"/>
            <a:ext cx="11056374" cy="517250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F8F4172D-7C39-91BC-AD7A-4172E478CC9C}"/>
              </a:ext>
            </a:extLst>
          </p:cNvPr>
          <p:cNvSpPr txBox="1"/>
          <p:nvPr/>
        </p:nvSpPr>
        <p:spPr>
          <a:xfrm>
            <a:off x="2474476" y="1031734"/>
            <a:ext cx="4870876" cy="400110"/>
          </a:xfrm>
          <a:prstGeom prst="rect">
            <a:avLst/>
          </a:prstGeom>
          <a:noFill/>
        </p:spPr>
        <p:txBody>
          <a:bodyPr wrap="square" rtlCol="0">
            <a:spAutoFit/>
          </a:bodyPr>
          <a:lstStyle/>
          <a:p>
            <a:r>
              <a:rPr lang="en-US" sz="2000" b="1">
                <a:latin typeface="Alexandria" charset="0"/>
                <a:cs typeface="Alexandria" charset="0"/>
              </a:rPr>
              <a:t>Mobile Marketing Strategy</a:t>
            </a:r>
          </a:p>
        </p:txBody>
      </p:sp>
      <p:sp>
        <p:nvSpPr>
          <p:cNvPr id="5" name="Rectangle 4">
            <a:extLst>
              <a:ext uri="{FF2B5EF4-FFF2-40B4-BE49-F238E27FC236}">
                <a16:creationId xmlns:a16="http://schemas.microsoft.com/office/drawing/2014/main" id="{0EFFB4F9-1A42-604F-CA36-5C879B9F3EB0}"/>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A2E7A85C-B4C6-3712-917F-2A0B6D419135}"/>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C983F459-6D0D-EB74-433D-3E015AC18D18}"/>
              </a:ext>
            </a:extLst>
          </p:cNvPr>
          <p:cNvSpPr txBox="1"/>
          <p:nvPr/>
        </p:nvSpPr>
        <p:spPr>
          <a:xfrm>
            <a:off x="1214179" y="1231789"/>
            <a:ext cx="966228" cy="768350"/>
          </a:xfrm>
          <a:prstGeom prst="rect">
            <a:avLst/>
          </a:prstGeom>
          <a:noFill/>
        </p:spPr>
        <p:txBody>
          <a:bodyPr wrap="square" rtlCol="0">
            <a:spAutoFit/>
          </a:bodyPr>
          <a:lstStyle/>
          <a:p>
            <a:pPr algn="ctr"/>
            <a:r>
              <a:rPr lang="en-US" sz="4400" b="1">
                <a:solidFill>
                  <a:schemeClr val="bg1"/>
                </a:solidFill>
                <a:latin typeface="Alexandria" charset="0"/>
                <a:cs typeface="Alexandria" charset="0"/>
              </a:rPr>
              <a:t>08</a:t>
            </a:r>
          </a:p>
        </p:txBody>
      </p:sp>
      <p:pic>
        <p:nvPicPr>
          <p:cNvPr id="7" name="Graphic 21">
            <a:extLst>
              <a:ext uri="{FF2B5EF4-FFF2-40B4-BE49-F238E27FC236}">
                <a16:creationId xmlns:a16="http://schemas.microsoft.com/office/drawing/2014/main" id="{83819FC9-A9AE-46FF-7A66-C920E4844EB8}"/>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1D15D793-689C-46D2-09CF-BD46A9CF10D6}"/>
              </a:ext>
            </a:extLst>
          </p:cNvPr>
          <p:cNvSpPr txBox="1"/>
          <p:nvPr/>
        </p:nvSpPr>
        <p:spPr>
          <a:xfrm>
            <a:off x="373626" y="2181942"/>
            <a:ext cx="5563407" cy="4260077"/>
          </a:xfrm>
          <a:prstGeom prst="rect">
            <a:avLst/>
          </a:prstGeom>
          <a:noFill/>
        </p:spPr>
        <p:txBody>
          <a:bodyPr wrap="square" rtlCol="0">
            <a:spAutoFit/>
          </a:bodyPr>
          <a:lstStyle/>
          <a:p>
            <a:pPr marL="0" marR="0" lvl="0" indent="0" defTabSz="914400" rtl="0" eaLnBrk="1" fontAlgn="auto" latinLnBrk="0" hangingPunct="1">
              <a:lnSpc>
                <a:spcPct val="150000"/>
              </a:lnSpc>
              <a:spcBef>
                <a:spcPts val="0"/>
              </a:spcBef>
              <a:spcAft>
                <a:spcPts val="0"/>
              </a:spcAft>
              <a:buClrTx/>
              <a:buSzTx/>
              <a:buFontTx/>
              <a:buNone/>
              <a:tabLst/>
              <a:defRPr/>
            </a:pPr>
            <a:r>
              <a:rPr kumimoji="0" lang="en-US" sz="1400" b="1" i="0" u="none" strike="noStrike" kern="1200" cap="none" spc="0" normalizeH="0" baseline="0" noProof="0" dirty="0">
                <a:ln>
                  <a:noFill/>
                </a:ln>
                <a:solidFill>
                  <a:prstClr val="black"/>
                </a:solidFill>
                <a:effectLst/>
                <a:uLnTx/>
                <a:uFillTx/>
                <a:latin typeface="Alexandria" charset="0"/>
                <a:ea typeface="+mn-ea"/>
                <a:cs typeface="Alexandria" charset="0"/>
              </a:rPr>
              <a:t>Mobile Ads</a:t>
            </a:r>
          </a:p>
          <a:p>
            <a:pPr marL="0" marR="0" lvl="0" indent="0" defTabSz="914400" rtl="0" eaLnBrk="1" fontAlgn="auto" latinLnBrk="0" hangingPunct="1">
              <a:lnSpc>
                <a:spcPct val="150000"/>
              </a:lnSpc>
              <a:spcBef>
                <a:spcPts val="0"/>
              </a:spcBef>
              <a:spcAft>
                <a:spcPts val="0"/>
              </a:spcAft>
              <a:buClrTx/>
              <a:buSzTx/>
              <a:buFontTx/>
              <a:buNone/>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Most advertising networks like Google Ads, Facebook Ads, Twitter Ads, LinkedIn Ads, etc. allow marketers to target their ads to mobile devices. Mobile ad spending now exceeds desktop, which highlights the importance of this advertising channel.</a:t>
            </a:r>
          </a:p>
          <a:p>
            <a:pPr marL="0" marR="0" lvl="0" indent="0" defTabSz="914400" rtl="0" eaLnBrk="1" fontAlgn="auto" latinLnBrk="0" hangingPunct="1">
              <a:lnSpc>
                <a:spcPct val="150000"/>
              </a:lnSpc>
              <a:spcBef>
                <a:spcPts val="0"/>
              </a:spcBef>
              <a:spcAft>
                <a:spcPts val="0"/>
              </a:spcAft>
              <a:buClrTx/>
              <a:buSzTx/>
              <a:buFontTx/>
              <a:buNone/>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Digital marketing agency, Marketo, also stated that Facebook mobile ads were five times (5×) more effective than their desktop versions. So, mobile advertising can clearly be an effective alternative to desktop advertising. </a:t>
            </a:r>
          </a:p>
          <a:p>
            <a:pPr marL="0" marR="0" lvl="0" indent="0" defTabSz="914400" rtl="0" eaLnBrk="1" fontAlgn="auto" latinLnBrk="0" hangingPunct="1">
              <a:lnSpc>
                <a:spcPct val="150000"/>
              </a:lnSpc>
              <a:spcBef>
                <a:spcPts val="0"/>
              </a:spcBef>
              <a:spcAft>
                <a:spcPts val="0"/>
              </a:spcAft>
              <a:buClrTx/>
              <a:buSzTx/>
              <a:buFontTx/>
              <a:buNone/>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Given that these ads are displayed on mobile devices, it may present more convenient and direct ways for potential customers to connect with you, e.g., to call you. To do this, simply use the “call extension” option, e.g., in Google Ads, which allows the person to call your organization directly by simply clicking on your call-to-action button or link.</a:t>
            </a:r>
          </a:p>
        </p:txBody>
      </p:sp>
      <p:pic>
        <p:nvPicPr>
          <p:cNvPr id="8" name="Picture 7">
            <a:extLst>
              <a:ext uri="{FF2B5EF4-FFF2-40B4-BE49-F238E27FC236}">
                <a16:creationId xmlns:a16="http://schemas.microsoft.com/office/drawing/2014/main" id="{C1B0BBB1-84B5-1C29-6E9E-56868361F3B4}"/>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901813" y="2228392"/>
            <a:ext cx="5306961" cy="4086707"/>
          </a:xfrm>
          <a:prstGeom prst="rect">
            <a:avLst/>
          </a:prstGeom>
        </p:spPr>
      </p:pic>
    </p:spTree>
    <p:extLst>
      <p:ext uri="{BB962C8B-B14F-4D97-AF65-F5344CB8AC3E}">
        <p14:creationId xmlns:p14="http://schemas.microsoft.com/office/powerpoint/2010/main" val="397223999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726DCEF-AAFF-4935-3BD4-4341886DE260}"/>
            </a:ext>
          </a:extLst>
        </p:cNvPr>
        <p:cNvGrpSpPr/>
        <p:nvPr/>
      </p:nvGrpSpPr>
      <p:grpSpPr>
        <a:xfrm>
          <a:off x="0" y="0"/>
          <a:ext cx="0" cy="0"/>
          <a:chOff x="0" y="0"/>
          <a:chExt cx="0" cy="0"/>
        </a:xfrm>
      </p:grpSpPr>
      <p:sp>
        <p:nvSpPr>
          <p:cNvPr id="2" name="Rectangle 1">
            <a:extLst>
              <a:ext uri="{FF2B5EF4-FFF2-40B4-BE49-F238E27FC236}">
                <a16:creationId xmlns:a16="http://schemas.microsoft.com/office/drawing/2014/main" id="{77ED7F04-7752-9A1C-DD4D-2238ECDB544D}"/>
              </a:ext>
            </a:extLst>
          </p:cNvPr>
          <p:cNvSpPr/>
          <p:nvPr/>
        </p:nvSpPr>
        <p:spPr>
          <a:xfrm>
            <a:off x="395813" y="1546921"/>
            <a:ext cx="5607665" cy="448396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9" name="Rectangle 28">
            <a:extLst>
              <a:ext uri="{FF2B5EF4-FFF2-40B4-BE49-F238E27FC236}">
                <a16:creationId xmlns:a16="http://schemas.microsoft.com/office/drawing/2014/main" id="{44B10B8D-EB57-A368-F382-0F6F17BE8AEB}"/>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3DFBAB73-8E2B-29DB-D5F8-398628CB548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47352509-CB24-EC11-95E3-A39FABBA97BB}"/>
              </a:ext>
            </a:extLst>
          </p:cNvPr>
          <p:cNvSpPr txBox="1"/>
          <p:nvPr/>
        </p:nvSpPr>
        <p:spPr>
          <a:xfrm>
            <a:off x="649190" y="1550614"/>
            <a:ext cx="5111050" cy="4583242"/>
          </a:xfrm>
          <a:prstGeom prst="rect">
            <a:avLst/>
          </a:prstGeom>
          <a:noFill/>
        </p:spPr>
        <p:txBody>
          <a:bodyPr wrap="square" rtlCol="0">
            <a:spAutoFit/>
          </a:bodyPr>
          <a:lstStyle/>
          <a:p>
            <a:pPr algn="just">
              <a:lnSpc>
                <a:spcPct val="150000"/>
              </a:lnSpc>
            </a:pPr>
            <a:r>
              <a:rPr lang="en-US" sz="1400">
                <a:latin typeface="Alexandria"/>
              </a:rPr>
              <a:t>Like other digital marketing ads, there are a variety of mobile ad types. Depending on your goals, target audience, and the platform, you will need to select the appropriate type. That said, the following is a list of the most commonly used mobile advertising formats: </a:t>
            </a:r>
          </a:p>
          <a:p>
            <a:pPr algn="just">
              <a:lnSpc>
                <a:spcPct val="150000"/>
              </a:lnSpc>
            </a:pPr>
            <a:r>
              <a:rPr lang="en-US" sz="1400" b="1">
                <a:latin typeface="Alexandria"/>
              </a:rPr>
              <a:t>• Display (Banner) Ads:</a:t>
            </a:r>
          </a:p>
          <a:p>
            <a:pPr algn="just">
              <a:lnSpc>
                <a:spcPct val="150000"/>
              </a:lnSpc>
            </a:pPr>
            <a:r>
              <a:rPr lang="en-US" sz="1400">
                <a:latin typeface="Alexandria"/>
              </a:rPr>
              <a:t> Display (banner) ads are the oldest version of mobile ads. Display ads are usually embedded directly on a webpage or in an app. In most cases, they use images (or graphics with text) that are designed to grab the audience’s attention. Many of the same considerations for website display ads apply to mobile display ads. Even though display ads are cost-efficient and widely used, marketers are quickly exploring other options like interactive ads and video ads.</a:t>
            </a:r>
          </a:p>
        </p:txBody>
      </p:sp>
      <p:pic>
        <p:nvPicPr>
          <p:cNvPr id="10" name="Picture 9">
            <a:extLst>
              <a:ext uri="{FF2B5EF4-FFF2-40B4-BE49-F238E27FC236}">
                <a16:creationId xmlns:a16="http://schemas.microsoft.com/office/drawing/2014/main" id="{BEA7F368-D2A0-5904-E0BE-7631448F38AD}"/>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003478" y="1546922"/>
            <a:ext cx="6008091" cy="2868134"/>
          </a:xfrm>
          <a:prstGeom prst="rect">
            <a:avLst/>
          </a:prstGeom>
        </p:spPr>
      </p:pic>
      <p:sp>
        <p:nvSpPr>
          <p:cNvPr id="11" name="TextBox 10">
            <a:extLst>
              <a:ext uri="{FF2B5EF4-FFF2-40B4-BE49-F238E27FC236}">
                <a16:creationId xmlns:a16="http://schemas.microsoft.com/office/drawing/2014/main" id="{F93B3AA0-A80A-D51F-3FF3-87EDFB579CB2}"/>
              </a:ext>
            </a:extLst>
          </p:cNvPr>
          <p:cNvSpPr txBox="1"/>
          <p:nvPr/>
        </p:nvSpPr>
        <p:spPr>
          <a:xfrm>
            <a:off x="6707655" y="4752129"/>
            <a:ext cx="4870876" cy="400110"/>
          </a:xfrm>
          <a:prstGeom prst="rect">
            <a:avLst/>
          </a:prstGeom>
          <a:noFill/>
        </p:spPr>
        <p:txBody>
          <a:bodyPr wrap="square" rtlCol="0">
            <a:spAutoFit/>
          </a:bodyPr>
          <a:lstStyle/>
          <a:p>
            <a:r>
              <a:rPr lang="en-US" sz="2000" b="1">
                <a:latin typeface="Alexandria" charset="0"/>
                <a:cs typeface="Alexandria" charset="0"/>
              </a:rPr>
              <a:t>Mobile Marketing Strategy</a:t>
            </a:r>
          </a:p>
        </p:txBody>
      </p:sp>
    </p:spTree>
    <p:extLst>
      <p:ext uri="{BB962C8B-B14F-4D97-AF65-F5344CB8AC3E}">
        <p14:creationId xmlns:p14="http://schemas.microsoft.com/office/powerpoint/2010/main" val="3655661795"/>
      </p:ext>
    </p:extLst>
  </p:cSld>
  <p:clrMapOvr>
    <a:masterClrMapping/>
  </p:clrMapOvr>
  <p:transition spd="slow">
    <p:comb/>
  </p:transition>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19F418E-98A9-92B5-5472-B3D598C4CE84}"/>
            </a:ext>
          </a:extLst>
        </p:cNvPr>
        <p:cNvGrpSpPr/>
        <p:nvPr/>
      </p:nvGrpSpPr>
      <p:grpSpPr>
        <a:xfrm>
          <a:off x="0" y="0"/>
          <a:ext cx="0" cy="0"/>
          <a:chOff x="0" y="0"/>
          <a:chExt cx="0" cy="0"/>
        </a:xfrm>
      </p:grpSpPr>
      <p:sp>
        <p:nvSpPr>
          <p:cNvPr id="2" name="Rectangle 1">
            <a:extLst>
              <a:ext uri="{FF2B5EF4-FFF2-40B4-BE49-F238E27FC236}">
                <a16:creationId xmlns:a16="http://schemas.microsoft.com/office/drawing/2014/main" id="{D8B3A000-7D75-4926-6ECD-7898155646AF}"/>
              </a:ext>
            </a:extLst>
          </p:cNvPr>
          <p:cNvSpPr/>
          <p:nvPr/>
        </p:nvSpPr>
        <p:spPr>
          <a:xfrm>
            <a:off x="395813" y="1546921"/>
            <a:ext cx="5607665" cy="4906408"/>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9" name="Rectangle 28">
            <a:extLst>
              <a:ext uri="{FF2B5EF4-FFF2-40B4-BE49-F238E27FC236}">
                <a16:creationId xmlns:a16="http://schemas.microsoft.com/office/drawing/2014/main" id="{C8574F6A-8445-6664-1402-57560AF0A222}"/>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AF3CA0AB-B090-A124-F3A0-32D55AD8321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51D1A333-D4E4-C0F7-BF79-FF6188F7FB67}"/>
              </a:ext>
            </a:extLst>
          </p:cNvPr>
          <p:cNvSpPr txBox="1"/>
          <p:nvPr/>
        </p:nvSpPr>
        <p:spPr>
          <a:xfrm>
            <a:off x="494731" y="1560911"/>
            <a:ext cx="5111050" cy="4906408"/>
          </a:xfrm>
          <a:prstGeom prst="rect">
            <a:avLst/>
          </a:prstGeom>
          <a:noFill/>
        </p:spPr>
        <p:txBody>
          <a:bodyPr wrap="square" rtlCol="0">
            <a:spAutoFit/>
          </a:bodyPr>
          <a:lstStyle/>
          <a:p>
            <a:pPr algn="just">
              <a:lnSpc>
                <a:spcPct val="150000"/>
              </a:lnSpc>
            </a:pPr>
            <a:r>
              <a:rPr lang="en-US" sz="1400" b="1">
                <a:latin typeface="Alexandria"/>
              </a:rPr>
              <a:t>• Video Ads:</a:t>
            </a:r>
          </a:p>
          <a:p>
            <a:pPr algn="just">
              <a:lnSpc>
                <a:spcPct val="150000"/>
              </a:lnSpc>
            </a:pPr>
            <a:r>
              <a:rPr lang="en-US" sz="1400">
                <a:latin typeface="Alexandria"/>
              </a:rPr>
              <a:t> Video advertising is a powerful way to convert your target audience. Product videos can be particularly helpful during the purchase decision-making process. Videos can effectively deliver a full visual experience, which helps prospective customers better understand the products or services. And since more people are watching videos on their phones, optimizing YouTube ads and pre-roll video ads can potentially reach a very large audience / viewership. When creating mobile video ads, here are some tips for better ROI: </a:t>
            </a:r>
          </a:p>
          <a:p>
            <a:pPr algn="just">
              <a:lnSpc>
                <a:spcPct val="150000"/>
              </a:lnSpc>
            </a:pPr>
            <a:r>
              <a:rPr lang="en-US" sz="1400">
                <a:latin typeface="Alexandria"/>
              </a:rPr>
              <a:t>◦ Keep it simple </a:t>
            </a:r>
          </a:p>
          <a:p>
            <a:pPr algn="just">
              <a:lnSpc>
                <a:spcPct val="150000"/>
              </a:lnSpc>
            </a:pPr>
            <a:r>
              <a:rPr lang="en-US" sz="1400">
                <a:latin typeface="Alexandria"/>
              </a:rPr>
              <a:t>◦ Use your creativity </a:t>
            </a:r>
          </a:p>
          <a:p>
            <a:pPr algn="just">
              <a:lnSpc>
                <a:spcPct val="150000"/>
              </a:lnSpc>
            </a:pPr>
            <a:r>
              <a:rPr lang="en-US" sz="1400">
                <a:latin typeface="Alexandria"/>
              </a:rPr>
              <a:t>◦ Keep it short and focused </a:t>
            </a:r>
          </a:p>
          <a:p>
            <a:pPr algn="just">
              <a:lnSpc>
                <a:spcPct val="150000"/>
              </a:lnSpc>
            </a:pPr>
            <a:r>
              <a:rPr lang="en-US" sz="1400">
                <a:latin typeface="Alexandria"/>
              </a:rPr>
              <a:t>◦ Make sure the audio is not too loud </a:t>
            </a:r>
          </a:p>
          <a:p>
            <a:pPr algn="just">
              <a:lnSpc>
                <a:spcPct val="150000"/>
              </a:lnSpc>
            </a:pPr>
            <a:r>
              <a:rPr lang="en-US" sz="1400">
                <a:latin typeface="Alexandria"/>
              </a:rPr>
              <a:t>◦ Display a call-to-action</a:t>
            </a:r>
          </a:p>
        </p:txBody>
      </p:sp>
      <p:pic>
        <p:nvPicPr>
          <p:cNvPr id="10" name="Picture 9">
            <a:extLst>
              <a:ext uri="{FF2B5EF4-FFF2-40B4-BE49-F238E27FC236}">
                <a16:creationId xmlns:a16="http://schemas.microsoft.com/office/drawing/2014/main" id="{E00522D9-319E-1C11-9136-1900C8F56450}"/>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003478" y="1546922"/>
            <a:ext cx="6008091" cy="2868134"/>
          </a:xfrm>
          <a:prstGeom prst="rect">
            <a:avLst/>
          </a:prstGeom>
        </p:spPr>
      </p:pic>
      <p:sp>
        <p:nvSpPr>
          <p:cNvPr id="11" name="TextBox 10">
            <a:extLst>
              <a:ext uri="{FF2B5EF4-FFF2-40B4-BE49-F238E27FC236}">
                <a16:creationId xmlns:a16="http://schemas.microsoft.com/office/drawing/2014/main" id="{B528B5FF-FA04-2D20-1460-5FE3F428FDC8}"/>
              </a:ext>
            </a:extLst>
          </p:cNvPr>
          <p:cNvSpPr txBox="1"/>
          <p:nvPr/>
        </p:nvSpPr>
        <p:spPr>
          <a:xfrm>
            <a:off x="6707655" y="4752129"/>
            <a:ext cx="4870876" cy="400110"/>
          </a:xfrm>
          <a:prstGeom prst="rect">
            <a:avLst/>
          </a:prstGeom>
          <a:noFill/>
        </p:spPr>
        <p:txBody>
          <a:bodyPr wrap="square" rtlCol="0">
            <a:spAutoFit/>
          </a:bodyPr>
          <a:lstStyle/>
          <a:p>
            <a:r>
              <a:rPr lang="en-US" sz="2000" b="1">
                <a:latin typeface="Alexandria" charset="0"/>
                <a:cs typeface="Alexandria" charset="0"/>
              </a:rPr>
              <a:t>Mobile Marketing Strategy</a:t>
            </a:r>
          </a:p>
        </p:txBody>
      </p:sp>
    </p:spTree>
    <p:extLst>
      <p:ext uri="{BB962C8B-B14F-4D97-AF65-F5344CB8AC3E}">
        <p14:creationId xmlns:p14="http://schemas.microsoft.com/office/powerpoint/2010/main" val="4155735220"/>
      </p:ext>
    </p:extLst>
  </p:cSld>
  <p:clrMapOvr>
    <a:masterClrMapping/>
  </p:clrMapOvr>
  <p:transition spd="slow">
    <p:comb/>
  </p:transition>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271C7D6-1BE2-EDD4-250F-912D4338BB45}"/>
            </a:ext>
          </a:extLst>
        </p:cNvPr>
        <p:cNvGrpSpPr/>
        <p:nvPr/>
      </p:nvGrpSpPr>
      <p:grpSpPr>
        <a:xfrm>
          <a:off x="0" y="0"/>
          <a:ext cx="0" cy="0"/>
          <a:chOff x="0" y="0"/>
          <a:chExt cx="0" cy="0"/>
        </a:xfrm>
      </p:grpSpPr>
      <p:sp>
        <p:nvSpPr>
          <p:cNvPr id="2" name="Rectangle 1">
            <a:extLst>
              <a:ext uri="{FF2B5EF4-FFF2-40B4-BE49-F238E27FC236}">
                <a16:creationId xmlns:a16="http://schemas.microsoft.com/office/drawing/2014/main" id="{F78A94AC-5917-1A0C-C4F7-F7932538C165}"/>
              </a:ext>
            </a:extLst>
          </p:cNvPr>
          <p:cNvSpPr/>
          <p:nvPr/>
        </p:nvSpPr>
        <p:spPr>
          <a:xfrm>
            <a:off x="395813" y="1546921"/>
            <a:ext cx="5607665" cy="4260077"/>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9" name="Rectangle 28">
            <a:extLst>
              <a:ext uri="{FF2B5EF4-FFF2-40B4-BE49-F238E27FC236}">
                <a16:creationId xmlns:a16="http://schemas.microsoft.com/office/drawing/2014/main" id="{10C22291-6661-C6C3-FF14-D0D300126E3B}"/>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625019DB-E7D1-FE7B-73AB-328C1E1FC69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27ED17E8-C782-03C0-29DA-61951E1F57D5}"/>
              </a:ext>
            </a:extLst>
          </p:cNvPr>
          <p:cNvSpPr txBox="1"/>
          <p:nvPr/>
        </p:nvSpPr>
        <p:spPr>
          <a:xfrm>
            <a:off x="494731" y="1560911"/>
            <a:ext cx="5111050" cy="4260077"/>
          </a:xfrm>
          <a:prstGeom prst="rect">
            <a:avLst/>
          </a:prstGeom>
          <a:noFill/>
        </p:spPr>
        <p:txBody>
          <a:bodyPr wrap="square" rtlCol="0">
            <a:spAutoFit/>
          </a:bodyPr>
          <a:lstStyle/>
          <a:p>
            <a:pPr algn="just">
              <a:lnSpc>
                <a:spcPct val="150000"/>
              </a:lnSpc>
            </a:pPr>
            <a:r>
              <a:rPr lang="en-US" sz="1400" b="1">
                <a:latin typeface="Alexandria"/>
              </a:rPr>
              <a:t>• Full-screen or Interstitial Mobile Advertising:</a:t>
            </a:r>
          </a:p>
          <a:p>
            <a:pPr algn="just">
              <a:lnSpc>
                <a:spcPct val="150000"/>
              </a:lnSpc>
            </a:pPr>
            <a:r>
              <a:rPr lang="en-US" sz="1400">
                <a:latin typeface="Alexandria"/>
              </a:rPr>
              <a:t> Interstitial ads are the full-screen videos or graphics that are usually placed at app transition points. To remove or close them, users can usually click the X button (often in the top right hand corner). Say, for example, you are playing a video game. You have just managed </a:t>
            </a:r>
            <a:r>
              <a:rPr lang="en-US" sz="1400" err="1">
                <a:latin typeface="Alexandria"/>
              </a:rPr>
              <a:t>toclear</a:t>
            </a:r>
            <a:r>
              <a:rPr lang="en-US" sz="1400">
                <a:latin typeface="Alexandria"/>
              </a:rPr>
              <a:t> Level 1 and are ready to go to the next level. But, before moving on, you see an ad or a short video ad pop up. These are interstitial mobile ads. </a:t>
            </a:r>
          </a:p>
          <a:p>
            <a:pPr algn="just">
              <a:lnSpc>
                <a:spcPct val="150000"/>
              </a:lnSpc>
            </a:pPr>
            <a:r>
              <a:rPr lang="en-US" sz="1400">
                <a:latin typeface="Alexandria"/>
              </a:rPr>
              <a:t>Interstitial ads get higher click-through rates compared to display ads. However, show these ads only at transition points, so that you do not interrupt the content flow. Ad types may include text, graphics, or rich media. Since these ads fill up the entire or majority of the screen, they are hard to ignore and tend to get noticed.</a:t>
            </a:r>
          </a:p>
        </p:txBody>
      </p:sp>
      <p:pic>
        <p:nvPicPr>
          <p:cNvPr id="10" name="Picture 9">
            <a:extLst>
              <a:ext uri="{FF2B5EF4-FFF2-40B4-BE49-F238E27FC236}">
                <a16:creationId xmlns:a16="http://schemas.microsoft.com/office/drawing/2014/main" id="{2B211F1D-2310-6DF8-EE74-A5FF6DC1952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003478" y="1546922"/>
            <a:ext cx="6008091" cy="2868134"/>
          </a:xfrm>
          <a:prstGeom prst="rect">
            <a:avLst/>
          </a:prstGeom>
        </p:spPr>
      </p:pic>
      <p:sp>
        <p:nvSpPr>
          <p:cNvPr id="11" name="TextBox 10">
            <a:extLst>
              <a:ext uri="{FF2B5EF4-FFF2-40B4-BE49-F238E27FC236}">
                <a16:creationId xmlns:a16="http://schemas.microsoft.com/office/drawing/2014/main" id="{5EAF11C4-2BDD-9592-A2A1-5CC2A7A4BCFA}"/>
              </a:ext>
            </a:extLst>
          </p:cNvPr>
          <p:cNvSpPr txBox="1"/>
          <p:nvPr/>
        </p:nvSpPr>
        <p:spPr>
          <a:xfrm>
            <a:off x="6707655" y="4752129"/>
            <a:ext cx="4870876" cy="400110"/>
          </a:xfrm>
          <a:prstGeom prst="rect">
            <a:avLst/>
          </a:prstGeom>
          <a:noFill/>
        </p:spPr>
        <p:txBody>
          <a:bodyPr wrap="square" rtlCol="0">
            <a:spAutoFit/>
          </a:bodyPr>
          <a:lstStyle/>
          <a:p>
            <a:r>
              <a:rPr lang="en-US" sz="2000" b="1">
                <a:latin typeface="Alexandria" charset="0"/>
                <a:cs typeface="Alexandria" charset="0"/>
              </a:rPr>
              <a:t>Mobile Marketing Strategy</a:t>
            </a:r>
          </a:p>
        </p:txBody>
      </p:sp>
    </p:spTree>
    <p:extLst>
      <p:ext uri="{BB962C8B-B14F-4D97-AF65-F5344CB8AC3E}">
        <p14:creationId xmlns:p14="http://schemas.microsoft.com/office/powerpoint/2010/main" val="3954070785"/>
      </p:ext>
    </p:extLst>
  </p:cSld>
  <p:clrMapOvr>
    <a:masterClrMapping/>
  </p:clrMapOvr>
  <p:transition spd="slow">
    <p:comb/>
  </p:transition>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4C170E0-6A26-4C65-56D3-C50F9D54FE98}"/>
            </a:ext>
          </a:extLst>
        </p:cNvPr>
        <p:cNvGrpSpPr/>
        <p:nvPr/>
      </p:nvGrpSpPr>
      <p:grpSpPr>
        <a:xfrm>
          <a:off x="0" y="0"/>
          <a:ext cx="0" cy="0"/>
          <a:chOff x="0" y="0"/>
          <a:chExt cx="0" cy="0"/>
        </a:xfrm>
      </p:grpSpPr>
      <p:sp>
        <p:nvSpPr>
          <p:cNvPr id="2" name="Rectangle 1">
            <a:extLst>
              <a:ext uri="{FF2B5EF4-FFF2-40B4-BE49-F238E27FC236}">
                <a16:creationId xmlns:a16="http://schemas.microsoft.com/office/drawing/2014/main" id="{517D739F-F1C6-4DDC-355E-1C42C06488FE}"/>
              </a:ext>
            </a:extLst>
          </p:cNvPr>
          <p:cNvSpPr/>
          <p:nvPr/>
        </p:nvSpPr>
        <p:spPr>
          <a:xfrm>
            <a:off x="395813" y="1546921"/>
            <a:ext cx="5607665" cy="513029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9" name="Rectangle 28">
            <a:extLst>
              <a:ext uri="{FF2B5EF4-FFF2-40B4-BE49-F238E27FC236}">
                <a16:creationId xmlns:a16="http://schemas.microsoft.com/office/drawing/2014/main" id="{EC2E83EA-FC20-B9E4-4409-4A16C1E3A82D}"/>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F4B5ED77-FD38-76B7-77AE-645B6924AD6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5EE52E3C-232F-C85E-6D1D-2A26441890DA}"/>
              </a:ext>
            </a:extLst>
          </p:cNvPr>
          <p:cNvSpPr txBox="1"/>
          <p:nvPr/>
        </p:nvSpPr>
        <p:spPr>
          <a:xfrm>
            <a:off x="494731" y="1550614"/>
            <a:ext cx="5111050" cy="5229573"/>
          </a:xfrm>
          <a:prstGeom prst="rect">
            <a:avLst/>
          </a:prstGeom>
          <a:noFill/>
        </p:spPr>
        <p:txBody>
          <a:bodyPr wrap="square" rtlCol="0">
            <a:spAutoFit/>
          </a:bodyPr>
          <a:lstStyle/>
          <a:p>
            <a:pPr algn="just">
              <a:lnSpc>
                <a:spcPct val="150000"/>
              </a:lnSpc>
            </a:pPr>
            <a:r>
              <a:rPr lang="en-US" sz="1400" b="1">
                <a:latin typeface="Alexandria"/>
              </a:rPr>
              <a:t>• Native App-based Ads:</a:t>
            </a:r>
          </a:p>
          <a:p>
            <a:pPr algn="just">
              <a:lnSpc>
                <a:spcPct val="150000"/>
              </a:lnSpc>
            </a:pPr>
            <a:r>
              <a:rPr lang="en-US" sz="1400">
                <a:latin typeface="Alexandria"/>
              </a:rPr>
              <a:t> Native ads are similar to display ads but are created to more closely match the style, design, and tone of the content in which they are embedded. Since the ads match the content and other elements of the app, they blend in much more seamlessly and more importantly, cannot be blocked. As a result, these ads get displayed to targeted audiences without causing significant interruptions in the flow of content. A popular example of native mobile advertising is Facebook ads. Users scroll through their page/news feeds and see ads (sponsored posts) inserted between non-paid / organic posts. To create high quality native mobile ads that highlight your brand, be sure to include the following key elements: </a:t>
            </a:r>
          </a:p>
          <a:p>
            <a:pPr algn="just">
              <a:lnSpc>
                <a:spcPct val="150000"/>
              </a:lnSpc>
            </a:pPr>
            <a:r>
              <a:rPr lang="en-US" sz="1400">
                <a:latin typeface="Alexandria"/>
              </a:rPr>
              <a:t>◦ Headline </a:t>
            </a:r>
          </a:p>
          <a:p>
            <a:pPr algn="just">
              <a:lnSpc>
                <a:spcPct val="150000"/>
              </a:lnSpc>
            </a:pPr>
            <a:r>
              <a:rPr lang="en-US" sz="1400">
                <a:latin typeface="Alexandria"/>
              </a:rPr>
              <a:t>◦ Detailed description </a:t>
            </a:r>
          </a:p>
          <a:p>
            <a:pPr algn="just">
              <a:lnSpc>
                <a:spcPct val="150000"/>
              </a:lnSpc>
            </a:pPr>
            <a:r>
              <a:rPr lang="en-US" sz="1400">
                <a:latin typeface="Alexandria"/>
              </a:rPr>
              <a:t>◦ Brand logo or name </a:t>
            </a:r>
          </a:p>
          <a:p>
            <a:pPr algn="just">
              <a:lnSpc>
                <a:spcPct val="150000"/>
              </a:lnSpc>
            </a:pPr>
            <a:r>
              <a:rPr lang="en-US" sz="1400">
                <a:latin typeface="Alexandria"/>
              </a:rPr>
              <a:t>◦ URL</a:t>
            </a:r>
          </a:p>
        </p:txBody>
      </p:sp>
      <p:pic>
        <p:nvPicPr>
          <p:cNvPr id="10" name="Picture 9">
            <a:extLst>
              <a:ext uri="{FF2B5EF4-FFF2-40B4-BE49-F238E27FC236}">
                <a16:creationId xmlns:a16="http://schemas.microsoft.com/office/drawing/2014/main" id="{D30AD0CA-E57D-B6C2-1CE5-B8F7ABFA7094}"/>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003478" y="1546922"/>
            <a:ext cx="6008091" cy="2868134"/>
          </a:xfrm>
          <a:prstGeom prst="rect">
            <a:avLst/>
          </a:prstGeom>
        </p:spPr>
      </p:pic>
      <p:sp>
        <p:nvSpPr>
          <p:cNvPr id="11" name="TextBox 10">
            <a:extLst>
              <a:ext uri="{FF2B5EF4-FFF2-40B4-BE49-F238E27FC236}">
                <a16:creationId xmlns:a16="http://schemas.microsoft.com/office/drawing/2014/main" id="{49A8331C-2088-F740-092D-B69469BAB224}"/>
              </a:ext>
            </a:extLst>
          </p:cNvPr>
          <p:cNvSpPr txBox="1"/>
          <p:nvPr/>
        </p:nvSpPr>
        <p:spPr>
          <a:xfrm>
            <a:off x="6707655" y="4752129"/>
            <a:ext cx="4870876" cy="400110"/>
          </a:xfrm>
          <a:prstGeom prst="rect">
            <a:avLst/>
          </a:prstGeom>
          <a:noFill/>
        </p:spPr>
        <p:txBody>
          <a:bodyPr wrap="square" rtlCol="0">
            <a:spAutoFit/>
          </a:bodyPr>
          <a:lstStyle/>
          <a:p>
            <a:r>
              <a:rPr lang="en-US" sz="2000" b="1">
                <a:latin typeface="Alexandria" charset="0"/>
                <a:cs typeface="Alexandria" charset="0"/>
              </a:rPr>
              <a:t>Mobile Marketing Strategy</a:t>
            </a:r>
          </a:p>
        </p:txBody>
      </p:sp>
    </p:spTree>
    <p:extLst>
      <p:ext uri="{BB962C8B-B14F-4D97-AF65-F5344CB8AC3E}">
        <p14:creationId xmlns:p14="http://schemas.microsoft.com/office/powerpoint/2010/main" val="3872079687"/>
      </p:ext>
    </p:extLst>
  </p:cSld>
  <p:clrMapOvr>
    <a:masterClrMapping/>
  </p:clrMapOvr>
  <p:transition spd="slow">
    <p:comb/>
  </p:transition>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E75E05F-B4E9-7C36-7ED5-39884D520522}"/>
            </a:ext>
          </a:extLst>
        </p:cNvPr>
        <p:cNvGrpSpPr/>
        <p:nvPr/>
      </p:nvGrpSpPr>
      <p:grpSpPr>
        <a:xfrm>
          <a:off x="0" y="0"/>
          <a:ext cx="0" cy="0"/>
          <a:chOff x="0" y="0"/>
          <a:chExt cx="0" cy="0"/>
        </a:xfrm>
      </p:grpSpPr>
      <p:sp>
        <p:nvSpPr>
          <p:cNvPr id="2" name="Rectangle 1">
            <a:extLst>
              <a:ext uri="{FF2B5EF4-FFF2-40B4-BE49-F238E27FC236}">
                <a16:creationId xmlns:a16="http://schemas.microsoft.com/office/drawing/2014/main" id="{2A65E191-C247-85D5-604D-912C1766DF36}"/>
              </a:ext>
            </a:extLst>
          </p:cNvPr>
          <p:cNvSpPr/>
          <p:nvPr/>
        </p:nvSpPr>
        <p:spPr>
          <a:xfrm>
            <a:off x="395813" y="1546921"/>
            <a:ext cx="5607665" cy="393691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9" name="Rectangle 28">
            <a:extLst>
              <a:ext uri="{FF2B5EF4-FFF2-40B4-BE49-F238E27FC236}">
                <a16:creationId xmlns:a16="http://schemas.microsoft.com/office/drawing/2014/main" id="{63ECE228-D5B8-05FB-063D-A9315F102CBA}"/>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C264C00B-5F8E-C47C-F1F2-6AF2DC6687C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AB6F86AB-A28E-E513-709B-925E2B2EFBB0}"/>
              </a:ext>
            </a:extLst>
          </p:cNvPr>
          <p:cNvSpPr txBox="1"/>
          <p:nvPr/>
        </p:nvSpPr>
        <p:spPr>
          <a:xfrm>
            <a:off x="494731" y="1457938"/>
            <a:ext cx="5111050" cy="3936912"/>
          </a:xfrm>
          <a:prstGeom prst="rect">
            <a:avLst/>
          </a:prstGeom>
          <a:noFill/>
        </p:spPr>
        <p:txBody>
          <a:bodyPr wrap="square" rtlCol="0">
            <a:spAutoFit/>
          </a:bodyPr>
          <a:lstStyle/>
          <a:p>
            <a:pPr algn="just">
              <a:lnSpc>
                <a:spcPct val="150000"/>
              </a:lnSpc>
            </a:pPr>
            <a:r>
              <a:rPr lang="en-US" sz="1400" b="1">
                <a:latin typeface="Alexandria"/>
              </a:rPr>
              <a:t>• Interactive / Playable Mobile Ads:</a:t>
            </a:r>
          </a:p>
          <a:p>
            <a:pPr algn="just">
              <a:lnSpc>
                <a:spcPct val="150000"/>
              </a:lnSpc>
            </a:pPr>
            <a:r>
              <a:rPr lang="en-US" sz="1400">
                <a:latin typeface="Alexandria"/>
              </a:rPr>
              <a:t> Interactive ads are a type of gamified video or multimedia ad. These are preferred by savvy marketers who want to create interactive advertising experiences. Games are a natural way to generate customers’ interest. Playable mobile ads work especially well when marketing other apps. For example, if your app is about finding directions on a map, a playable mobile ad could provide a short and quick demo that lets users try a simplified version before downloading the app. These short interactive demos deliver a powerful ad experience, that ultimately gets prospective customers to spend more time interacting with the ad, engaging with the brand, and converting.</a:t>
            </a:r>
          </a:p>
        </p:txBody>
      </p:sp>
      <p:pic>
        <p:nvPicPr>
          <p:cNvPr id="10" name="Picture 9">
            <a:extLst>
              <a:ext uri="{FF2B5EF4-FFF2-40B4-BE49-F238E27FC236}">
                <a16:creationId xmlns:a16="http://schemas.microsoft.com/office/drawing/2014/main" id="{D9A72C0E-31E7-A9F4-CA04-F18D9917BE4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003478" y="1546922"/>
            <a:ext cx="6008091" cy="2868134"/>
          </a:xfrm>
          <a:prstGeom prst="rect">
            <a:avLst/>
          </a:prstGeom>
        </p:spPr>
      </p:pic>
      <p:sp>
        <p:nvSpPr>
          <p:cNvPr id="11" name="TextBox 10">
            <a:extLst>
              <a:ext uri="{FF2B5EF4-FFF2-40B4-BE49-F238E27FC236}">
                <a16:creationId xmlns:a16="http://schemas.microsoft.com/office/drawing/2014/main" id="{559DCAE7-CCA4-9BEC-EC4A-089568C08420}"/>
              </a:ext>
            </a:extLst>
          </p:cNvPr>
          <p:cNvSpPr txBox="1"/>
          <p:nvPr/>
        </p:nvSpPr>
        <p:spPr>
          <a:xfrm>
            <a:off x="6707655" y="4752129"/>
            <a:ext cx="4870876" cy="400110"/>
          </a:xfrm>
          <a:prstGeom prst="rect">
            <a:avLst/>
          </a:prstGeom>
          <a:noFill/>
        </p:spPr>
        <p:txBody>
          <a:bodyPr wrap="square" rtlCol="0">
            <a:spAutoFit/>
          </a:bodyPr>
          <a:lstStyle/>
          <a:p>
            <a:r>
              <a:rPr lang="en-US" sz="2000" b="1">
                <a:latin typeface="Alexandria" charset="0"/>
                <a:cs typeface="Alexandria" charset="0"/>
              </a:rPr>
              <a:t>Mobile Marketing Strategy</a:t>
            </a:r>
          </a:p>
        </p:txBody>
      </p:sp>
    </p:spTree>
    <p:extLst>
      <p:ext uri="{BB962C8B-B14F-4D97-AF65-F5344CB8AC3E}">
        <p14:creationId xmlns:p14="http://schemas.microsoft.com/office/powerpoint/2010/main" val="2865758337"/>
      </p:ext>
    </p:extLst>
  </p:cSld>
  <p:clrMapOvr>
    <a:masterClrMapping/>
  </p:clrMapOvr>
  <p:transition spd="slow">
    <p:comb/>
  </p:transition>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7F28796-0429-C210-EB12-80F58DF58B8E}"/>
            </a:ext>
          </a:extLst>
        </p:cNvPr>
        <p:cNvGrpSpPr/>
        <p:nvPr/>
      </p:nvGrpSpPr>
      <p:grpSpPr>
        <a:xfrm>
          <a:off x="0" y="0"/>
          <a:ext cx="0" cy="0"/>
          <a:chOff x="0" y="0"/>
          <a:chExt cx="0" cy="0"/>
        </a:xfrm>
      </p:grpSpPr>
      <p:sp>
        <p:nvSpPr>
          <p:cNvPr id="2" name="Rectangle 1">
            <a:extLst>
              <a:ext uri="{FF2B5EF4-FFF2-40B4-BE49-F238E27FC236}">
                <a16:creationId xmlns:a16="http://schemas.microsoft.com/office/drawing/2014/main" id="{080A6409-7845-9731-58A4-6B94AD76BAC9}"/>
              </a:ext>
            </a:extLst>
          </p:cNvPr>
          <p:cNvSpPr/>
          <p:nvPr/>
        </p:nvSpPr>
        <p:spPr>
          <a:xfrm>
            <a:off x="395813" y="1546921"/>
            <a:ext cx="5607665" cy="4160797"/>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5" name="Picture Placeholder 4">
            <a:extLst>
              <a:ext uri="{FF2B5EF4-FFF2-40B4-BE49-F238E27FC236}">
                <a16:creationId xmlns:a16="http://schemas.microsoft.com/office/drawing/2014/main" id="{F800B0B3-D4AD-11E7-A8B7-EA7705E85321}"/>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a:fillRect/>
          </a:stretch>
        </p:blipFill>
        <p:spPr>
          <a:xfrm>
            <a:off x="6096000" y="1397680"/>
            <a:ext cx="4962146" cy="2495550"/>
          </a:xfrm>
        </p:spPr>
      </p:pic>
      <p:sp>
        <p:nvSpPr>
          <p:cNvPr id="18" name="Rectangle 17">
            <a:extLst>
              <a:ext uri="{FF2B5EF4-FFF2-40B4-BE49-F238E27FC236}">
                <a16:creationId xmlns:a16="http://schemas.microsoft.com/office/drawing/2014/main" id="{604CCD3F-F3BE-D6A8-F4ED-521D6A3CF136}"/>
              </a:ext>
            </a:extLst>
          </p:cNvPr>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a:extLst>
              <a:ext uri="{FF2B5EF4-FFF2-40B4-BE49-F238E27FC236}">
                <a16:creationId xmlns:a16="http://schemas.microsoft.com/office/drawing/2014/main" id="{6E66C2F1-25CA-AA71-832D-015AC52A0A7E}"/>
              </a:ext>
            </a:extLst>
          </p:cNvPr>
          <p:cNvSpPr txBox="1"/>
          <p:nvPr/>
        </p:nvSpPr>
        <p:spPr>
          <a:xfrm>
            <a:off x="5692422" y="3499567"/>
            <a:ext cx="1091009" cy="337185"/>
          </a:xfrm>
          <a:prstGeom prst="rect">
            <a:avLst/>
          </a:prstGeom>
          <a:noFill/>
        </p:spPr>
        <p:txBody>
          <a:bodyPr wrap="square" rtlCol="0">
            <a:spAutoFit/>
          </a:bodyPr>
          <a:lstStyle/>
          <a:p>
            <a:pPr algn="ctr"/>
            <a:r>
              <a:rPr lang="en-US" sz="1600">
                <a:solidFill>
                  <a:schemeClr val="bg1"/>
                </a:solidFill>
                <a:latin typeface="Alexandria" charset="0"/>
                <a:cs typeface="Alexandria" charset="0"/>
              </a:rPr>
              <a:t>Chapter</a:t>
            </a:r>
          </a:p>
        </p:txBody>
      </p:sp>
      <p:sp>
        <p:nvSpPr>
          <p:cNvPr id="23" name="TextBox 22">
            <a:extLst>
              <a:ext uri="{FF2B5EF4-FFF2-40B4-BE49-F238E27FC236}">
                <a16:creationId xmlns:a16="http://schemas.microsoft.com/office/drawing/2014/main" id="{59B3F321-2037-262F-FE8B-875CC9565D69}"/>
              </a:ext>
            </a:extLst>
          </p:cNvPr>
          <p:cNvSpPr txBox="1"/>
          <p:nvPr/>
        </p:nvSpPr>
        <p:spPr>
          <a:xfrm>
            <a:off x="5826569" y="3769896"/>
            <a:ext cx="819100" cy="645160"/>
          </a:xfrm>
          <a:prstGeom prst="rect">
            <a:avLst/>
          </a:prstGeom>
          <a:noFill/>
        </p:spPr>
        <p:txBody>
          <a:bodyPr wrap="square" rtlCol="0">
            <a:spAutoFit/>
          </a:bodyPr>
          <a:lstStyle/>
          <a:p>
            <a:pPr algn="ctr"/>
            <a:r>
              <a:rPr lang="en-US" sz="3600" b="1">
                <a:solidFill>
                  <a:schemeClr val="bg1"/>
                </a:solidFill>
                <a:latin typeface="Alexandria" charset="0"/>
                <a:cs typeface="Alexandria" charset="0"/>
              </a:rPr>
              <a:t>08</a:t>
            </a:r>
          </a:p>
        </p:txBody>
      </p:sp>
      <p:sp>
        <p:nvSpPr>
          <p:cNvPr id="29" name="Rectangle 28">
            <a:extLst>
              <a:ext uri="{FF2B5EF4-FFF2-40B4-BE49-F238E27FC236}">
                <a16:creationId xmlns:a16="http://schemas.microsoft.com/office/drawing/2014/main" id="{2D2CC07B-D70C-F5A8-E230-617E46A139F8}"/>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69434232-8FBD-A9E1-5B85-1BD732D49560}"/>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05732EFD-563E-9720-AAE4-2AEC6173829C}"/>
              </a:ext>
            </a:extLst>
          </p:cNvPr>
          <p:cNvSpPr txBox="1"/>
          <p:nvPr/>
        </p:nvSpPr>
        <p:spPr>
          <a:xfrm>
            <a:off x="505028" y="1447641"/>
            <a:ext cx="5111050" cy="4260077"/>
          </a:xfrm>
          <a:prstGeom prst="rect">
            <a:avLst/>
          </a:prstGeom>
          <a:noFill/>
        </p:spPr>
        <p:txBody>
          <a:bodyPr wrap="square" rtlCol="0">
            <a:spAutoFit/>
          </a:bodyPr>
          <a:lstStyle/>
          <a:p>
            <a:pPr algn="just">
              <a:lnSpc>
                <a:spcPct val="150000"/>
              </a:lnSpc>
            </a:pPr>
            <a:r>
              <a:rPr lang="en-US" sz="1400" b="1">
                <a:latin typeface="Alexandria"/>
              </a:rPr>
              <a:t>SMS &amp; MMS:</a:t>
            </a:r>
          </a:p>
          <a:p>
            <a:pPr algn="just">
              <a:lnSpc>
                <a:spcPct val="150000"/>
              </a:lnSpc>
            </a:pPr>
            <a:r>
              <a:rPr lang="en-US" sz="1400">
                <a:latin typeface="Alexandria"/>
              </a:rPr>
              <a:t> SMS stands for short message service and is often also referred to as a text message. MMS stands for multimedia message service and includes text messages with audio, video, or images. Many brands, have been using SMS successfully to advertise their products and promotions and drive real results. Specifically, X has used an SMS holiday campaign to offer holiday specials, weekly deals, and cheerful holiday messages. Many SMS campaigns have been quite successful, but if possible do consider MMS campaigns. Like other marketing activities, providing more interactive and visual content can help get your audience’s attention and be more memorable. Set aside an appropriate budget and explore both of these underutilized options because they may deliver surprising results.</a:t>
            </a:r>
          </a:p>
        </p:txBody>
      </p:sp>
      <p:sp>
        <p:nvSpPr>
          <p:cNvPr id="4" name="TextBox 3">
            <a:extLst>
              <a:ext uri="{FF2B5EF4-FFF2-40B4-BE49-F238E27FC236}">
                <a16:creationId xmlns:a16="http://schemas.microsoft.com/office/drawing/2014/main" id="{77363990-DE08-75EC-D1AA-F333E1280265}"/>
              </a:ext>
            </a:extLst>
          </p:cNvPr>
          <p:cNvSpPr txBox="1"/>
          <p:nvPr/>
        </p:nvSpPr>
        <p:spPr>
          <a:xfrm>
            <a:off x="6857574" y="4093367"/>
            <a:ext cx="4870876" cy="400110"/>
          </a:xfrm>
          <a:prstGeom prst="rect">
            <a:avLst/>
          </a:prstGeom>
          <a:noFill/>
        </p:spPr>
        <p:txBody>
          <a:bodyPr wrap="square" rtlCol="0">
            <a:spAutoFit/>
          </a:bodyPr>
          <a:lstStyle/>
          <a:p>
            <a:r>
              <a:rPr lang="en-US" sz="2000" b="1">
                <a:latin typeface="Alexandria" charset="0"/>
                <a:cs typeface="Alexandria" charset="0"/>
              </a:rPr>
              <a:t>Mobile Marketing Strategy</a:t>
            </a:r>
          </a:p>
        </p:txBody>
      </p:sp>
    </p:spTree>
    <p:extLst>
      <p:ext uri="{BB962C8B-B14F-4D97-AF65-F5344CB8AC3E}">
        <p14:creationId xmlns:p14="http://schemas.microsoft.com/office/powerpoint/2010/main" val="4211628194"/>
      </p:ext>
    </p:extLst>
  </p:cSld>
  <p:clrMapOvr>
    <a:masterClrMapping/>
  </p:clrMapOvr>
  <p:transition spd="slow">
    <p:comb/>
  </p:transition>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C437568-731E-E0A8-FD82-0997FCE41613}"/>
            </a:ext>
          </a:extLst>
        </p:cNvPr>
        <p:cNvGrpSpPr/>
        <p:nvPr/>
      </p:nvGrpSpPr>
      <p:grpSpPr>
        <a:xfrm>
          <a:off x="0" y="0"/>
          <a:ext cx="0" cy="0"/>
          <a:chOff x="0" y="0"/>
          <a:chExt cx="0" cy="0"/>
        </a:xfrm>
      </p:grpSpPr>
      <p:sp>
        <p:nvSpPr>
          <p:cNvPr id="2" name="Rectangle 1">
            <a:extLst>
              <a:ext uri="{FF2B5EF4-FFF2-40B4-BE49-F238E27FC236}">
                <a16:creationId xmlns:a16="http://schemas.microsoft.com/office/drawing/2014/main" id="{A59F2FE3-ABF8-F1BF-3C40-E36D87ADE9B4}"/>
              </a:ext>
            </a:extLst>
          </p:cNvPr>
          <p:cNvSpPr/>
          <p:nvPr/>
        </p:nvSpPr>
        <p:spPr>
          <a:xfrm>
            <a:off x="395813" y="1546922"/>
            <a:ext cx="5607665" cy="3171684"/>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5" name="Picture Placeholder 4">
            <a:extLst>
              <a:ext uri="{FF2B5EF4-FFF2-40B4-BE49-F238E27FC236}">
                <a16:creationId xmlns:a16="http://schemas.microsoft.com/office/drawing/2014/main" id="{9A2B6A32-A833-493B-AB5D-D2004C5DF9BB}"/>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a:fillRect/>
          </a:stretch>
        </p:blipFill>
        <p:spPr>
          <a:xfrm>
            <a:off x="6096000" y="1397680"/>
            <a:ext cx="4962146" cy="2495550"/>
          </a:xfrm>
        </p:spPr>
      </p:pic>
      <p:sp>
        <p:nvSpPr>
          <p:cNvPr id="18" name="Rectangle 17">
            <a:extLst>
              <a:ext uri="{FF2B5EF4-FFF2-40B4-BE49-F238E27FC236}">
                <a16:creationId xmlns:a16="http://schemas.microsoft.com/office/drawing/2014/main" id="{1B2766A9-6AD0-5FB3-9731-A57745C4FD69}"/>
              </a:ext>
            </a:extLst>
          </p:cNvPr>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a:extLst>
              <a:ext uri="{FF2B5EF4-FFF2-40B4-BE49-F238E27FC236}">
                <a16:creationId xmlns:a16="http://schemas.microsoft.com/office/drawing/2014/main" id="{38C34E61-D0E8-D314-CAF3-C8341740F875}"/>
              </a:ext>
            </a:extLst>
          </p:cNvPr>
          <p:cNvSpPr txBox="1"/>
          <p:nvPr/>
        </p:nvSpPr>
        <p:spPr>
          <a:xfrm>
            <a:off x="5692422" y="3499567"/>
            <a:ext cx="1091009" cy="337185"/>
          </a:xfrm>
          <a:prstGeom prst="rect">
            <a:avLst/>
          </a:prstGeom>
          <a:noFill/>
        </p:spPr>
        <p:txBody>
          <a:bodyPr wrap="square" rtlCol="0">
            <a:spAutoFit/>
          </a:bodyPr>
          <a:lstStyle/>
          <a:p>
            <a:pPr algn="ctr"/>
            <a:r>
              <a:rPr lang="en-US" sz="1600">
                <a:solidFill>
                  <a:schemeClr val="bg1"/>
                </a:solidFill>
                <a:latin typeface="Alexandria" charset="0"/>
                <a:cs typeface="Alexandria" charset="0"/>
              </a:rPr>
              <a:t>Chapter</a:t>
            </a:r>
          </a:p>
        </p:txBody>
      </p:sp>
      <p:sp>
        <p:nvSpPr>
          <p:cNvPr id="23" name="TextBox 22">
            <a:extLst>
              <a:ext uri="{FF2B5EF4-FFF2-40B4-BE49-F238E27FC236}">
                <a16:creationId xmlns:a16="http://schemas.microsoft.com/office/drawing/2014/main" id="{4F69938D-A020-116B-38CB-2AE4D9F9A75E}"/>
              </a:ext>
            </a:extLst>
          </p:cNvPr>
          <p:cNvSpPr txBox="1"/>
          <p:nvPr/>
        </p:nvSpPr>
        <p:spPr>
          <a:xfrm>
            <a:off x="5826569" y="3769896"/>
            <a:ext cx="819100" cy="645160"/>
          </a:xfrm>
          <a:prstGeom prst="rect">
            <a:avLst/>
          </a:prstGeom>
          <a:noFill/>
        </p:spPr>
        <p:txBody>
          <a:bodyPr wrap="square" rtlCol="0">
            <a:spAutoFit/>
          </a:bodyPr>
          <a:lstStyle/>
          <a:p>
            <a:pPr algn="ctr"/>
            <a:r>
              <a:rPr lang="en-US" sz="3600" b="1">
                <a:solidFill>
                  <a:schemeClr val="bg1"/>
                </a:solidFill>
                <a:latin typeface="Alexandria" charset="0"/>
                <a:cs typeface="Alexandria" charset="0"/>
              </a:rPr>
              <a:t>08</a:t>
            </a:r>
          </a:p>
        </p:txBody>
      </p:sp>
      <p:sp>
        <p:nvSpPr>
          <p:cNvPr id="29" name="Rectangle 28">
            <a:extLst>
              <a:ext uri="{FF2B5EF4-FFF2-40B4-BE49-F238E27FC236}">
                <a16:creationId xmlns:a16="http://schemas.microsoft.com/office/drawing/2014/main" id="{601EFED2-2482-338A-AD88-4106A97F695F}"/>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9FEF8F6A-EC6F-32F3-A5C9-A4AAC506182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6127452C-99CD-1C80-FE98-8D6D863F5526}"/>
              </a:ext>
            </a:extLst>
          </p:cNvPr>
          <p:cNvSpPr txBox="1"/>
          <p:nvPr/>
        </p:nvSpPr>
        <p:spPr>
          <a:xfrm>
            <a:off x="535920" y="1550614"/>
            <a:ext cx="5111050" cy="2644250"/>
          </a:xfrm>
          <a:prstGeom prst="rect">
            <a:avLst/>
          </a:prstGeom>
          <a:noFill/>
        </p:spPr>
        <p:txBody>
          <a:bodyPr wrap="square" rtlCol="0">
            <a:spAutoFit/>
          </a:bodyPr>
          <a:lstStyle/>
          <a:p>
            <a:pPr algn="just">
              <a:lnSpc>
                <a:spcPct val="150000"/>
              </a:lnSpc>
            </a:pPr>
            <a:r>
              <a:rPr lang="en-US" sz="1400" b="1">
                <a:latin typeface="Alexandria"/>
              </a:rPr>
              <a:t>Location-based Ads:</a:t>
            </a:r>
          </a:p>
          <a:p>
            <a:pPr algn="just">
              <a:lnSpc>
                <a:spcPct val="150000"/>
              </a:lnSpc>
            </a:pPr>
            <a:r>
              <a:rPr lang="en-US" sz="1400">
                <a:latin typeface="Alexandria"/>
              </a:rPr>
              <a:t> Location-based (also called geofencing or geo-targeting) ads refer to mobile marketing messages sent to a target audience based on their location. By tracking the location of the mobile device, marketers can send targeted messages to individuals when they are within a specific geographic area. Many ad platforms like Google Ads and Facebook Ads allow marketers to specify locations or geographic areas where their ads will be shown.</a:t>
            </a:r>
          </a:p>
        </p:txBody>
      </p:sp>
      <p:sp>
        <p:nvSpPr>
          <p:cNvPr id="4" name="TextBox 3">
            <a:extLst>
              <a:ext uri="{FF2B5EF4-FFF2-40B4-BE49-F238E27FC236}">
                <a16:creationId xmlns:a16="http://schemas.microsoft.com/office/drawing/2014/main" id="{F575AB35-82DA-3831-75F0-23A51BD21456}"/>
              </a:ext>
            </a:extLst>
          </p:cNvPr>
          <p:cNvSpPr txBox="1"/>
          <p:nvPr/>
        </p:nvSpPr>
        <p:spPr>
          <a:xfrm>
            <a:off x="6857574" y="4093367"/>
            <a:ext cx="4870876" cy="400110"/>
          </a:xfrm>
          <a:prstGeom prst="rect">
            <a:avLst/>
          </a:prstGeom>
          <a:noFill/>
        </p:spPr>
        <p:txBody>
          <a:bodyPr wrap="square" rtlCol="0">
            <a:spAutoFit/>
          </a:bodyPr>
          <a:lstStyle/>
          <a:p>
            <a:r>
              <a:rPr lang="en-US" sz="2000" b="1">
                <a:latin typeface="Alexandria" charset="0"/>
                <a:cs typeface="Alexandria" charset="0"/>
              </a:rPr>
              <a:t>Mobile Marketing Strategy</a:t>
            </a:r>
          </a:p>
        </p:txBody>
      </p:sp>
    </p:spTree>
    <p:extLst>
      <p:ext uri="{BB962C8B-B14F-4D97-AF65-F5344CB8AC3E}">
        <p14:creationId xmlns:p14="http://schemas.microsoft.com/office/powerpoint/2010/main" val="2380080459"/>
      </p:ext>
    </p:extLst>
  </p:cSld>
  <p:clrMapOvr>
    <a:masterClrMapping/>
  </p:clrMapOvr>
  <p:transition spd="slow">
    <p:comb/>
  </p:transition>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D360D4A-3474-3473-A773-4F55AA8CCB11}"/>
            </a:ext>
          </a:extLst>
        </p:cNvPr>
        <p:cNvGrpSpPr/>
        <p:nvPr/>
      </p:nvGrpSpPr>
      <p:grpSpPr>
        <a:xfrm>
          <a:off x="0" y="0"/>
          <a:ext cx="0" cy="0"/>
          <a:chOff x="0" y="0"/>
          <a:chExt cx="0" cy="0"/>
        </a:xfrm>
      </p:grpSpPr>
      <p:sp>
        <p:nvSpPr>
          <p:cNvPr id="2" name="Rectangle 1">
            <a:extLst>
              <a:ext uri="{FF2B5EF4-FFF2-40B4-BE49-F238E27FC236}">
                <a16:creationId xmlns:a16="http://schemas.microsoft.com/office/drawing/2014/main" id="{F58D4734-5E4E-08B5-EE1E-120FDF51E6E1}"/>
              </a:ext>
            </a:extLst>
          </p:cNvPr>
          <p:cNvSpPr/>
          <p:nvPr/>
        </p:nvSpPr>
        <p:spPr>
          <a:xfrm>
            <a:off x="395813" y="1507285"/>
            <a:ext cx="5607665" cy="497684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9" name="Rectangle 28">
            <a:extLst>
              <a:ext uri="{FF2B5EF4-FFF2-40B4-BE49-F238E27FC236}">
                <a16:creationId xmlns:a16="http://schemas.microsoft.com/office/drawing/2014/main" id="{AFB01BC6-646B-2F94-71B2-0369E33DA044}"/>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CD357276-95F8-4C8C-4BA8-D93CACD3D83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CAA90252-46A0-2D9C-9FF7-4E4B0B7A3EF5}"/>
              </a:ext>
            </a:extLst>
          </p:cNvPr>
          <p:cNvSpPr txBox="1"/>
          <p:nvPr/>
        </p:nvSpPr>
        <p:spPr>
          <a:xfrm>
            <a:off x="495195" y="1548475"/>
            <a:ext cx="5111050" cy="4583242"/>
          </a:xfrm>
          <a:prstGeom prst="rect">
            <a:avLst/>
          </a:prstGeom>
          <a:noFill/>
        </p:spPr>
        <p:txBody>
          <a:bodyPr wrap="square" rtlCol="0">
            <a:spAutoFit/>
          </a:bodyPr>
          <a:lstStyle/>
          <a:p>
            <a:pPr algn="just">
              <a:lnSpc>
                <a:spcPct val="150000"/>
              </a:lnSpc>
            </a:pPr>
            <a:r>
              <a:rPr lang="en-US" sz="1400" b="1">
                <a:latin typeface="Alexandria"/>
              </a:rPr>
              <a:t>Mobile Apps &amp; Push Notifications</a:t>
            </a:r>
          </a:p>
          <a:p>
            <a:pPr algn="just">
              <a:lnSpc>
                <a:spcPct val="150000"/>
              </a:lnSpc>
            </a:pPr>
            <a:r>
              <a:rPr lang="en-US" sz="1400">
                <a:latin typeface="Alexandria"/>
              </a:rPr>
              <a:t>Mobile apps are programs that get downloaded onto your smartphone, smartwatch, or tablet. These apps usually serve a very specific purpose, e.g., email apps, social networking apps, or game apps. App-based marketing has risen quickly due to the increase in smartphone, smartwatch, and tablet daily usage.</a:t>
            </a:r>
          </a:p>
          <a:p>
            <a:pPr algn="just">
              <a:lnSpc>
                <a:spcPct val="150000"/>
              </a:lnSpc>
            </a:pPr>
            <a:r>
              <a:rPr lang="en-US" sz="1400">
                <a:latin typeface="Alexandria"/>
              </a:rPr>
              <a:t>Once an app has been downloaded, the app developer can communicate with the user via push notifications. Push notifications are messages or notifications that pop up on these mobile devices without the need to open the app. While these notifications only reach an audience of one, i.e., the smartphone user, they should push valuable information or insights directly to the user. To make sure that your push notifications are beneficial and not annoying.</a:t>
            </a:r>
          </a:p>
        </p:txBody>
      </p:sp>
      <p:pic>
        <p:nvPicPr>
          <p:cNvPr id="5" name="Picture 4">
            <a:extLst>
              <a:ext uri="{FF2B5EF4-FFF2-40B4-BE49-F238E27FC236}">
                <a16:creationId xmlns:a16="http://schemas.microsoft.com/office/drawing/2014/main" id="{A416C80F-25F4-0F8C-3AF5-A339C0DF7817}"/>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003478" y="1546920"/>
            <a:ext cx="4064754" cy="4937215"/>
          </a:xfrm>
          <a:prstGeom prst="rect">
            <a:avLst/>
          </a:prstGeom>
        </p:spPr>
      </p:pic>
    </p:spTree>
    <p:extLst>
      <p:ext uri="{BB962C8B-B14F-4D97-AF65-F5344CB8AC3E}">
        <p14:creationId xmlns:p14="http://schemas.microsoft.com/office/powerpoint/2010/main" val="3894338758"/>
      </p:ext>
    </p:extLst>
  </p:cSld>
  <p:clrMapOvr>
    <a:masterClrMapping/>
  </p:clrMapOvr>
  <p:transition spd="slow">
    <p:comb/>
  </p:transition>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F650A74-DA87-A2BD-FE5E-46780706E8DF}"/>
            </a:ext>
          </a:extLst>
        </p:cNvPr>
        <p:cNvGrpSpPr/>
        <p:nvPr/>
      </p:nvGrpSpPr>
      <p:grpSpPr>
        <a:xfrm>
          <a:off x="0" y="0"/>
          <a:ext cx="0" cy="0"/>
          <a:chOff x="0" y="0"/>
          <a:chExt cx="0" cy="0"/>
        </a:xfrm>
      </p:grpSpPr>
      <p:sp>
        <p:nvSpPr>
          <p:cNvPr id="2" name="Rectangle 1">
            <a:extLst>
              <a:ext uri="{FF2B5EF4-FFF2-40B4-BE49-F238E27FC236}">
                <a16:creationId xmlns:a16="http://schemas.microsoft.com/office/drawing/2014/main" id="{9C7F9C32-3005-078D-31A6-467DAAA7E316}"/>
              </a:ext>
            </a:extLst>
          </p:cNvPr>
          <p:cNvSpPr/>
          <p:nvPr/>
        </p:nvSpPr>
        <p:spPr>
          <a:xfrm>
            <a:off x="395813" y="1507286"/>
            <a:ext cx="5607665" cy="366055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9" name="Rectangle 28">
            <a:extLst>
              <a:ext uri="{FF2B5EF4-FFF2-40B4-BE49-F238E27FC236}">
                <a16:creationId xmlns:a16="http://schemas.microsoft.com/office/drawing/2014/main" id="{00E35D20-3C30-D36D-8DDF-CF95B70F9BAC}"/>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016FD7C6-4AE0-AF88-CA88-DCEE422BA39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D1838E01-9735-44A2-671D-E9027724FFE6}"/>
              </a:ext>
            </a:extLst>
          </p:cNvPr>
          <p:cNvSpPr txBox="1"/>
          <p:nvPr/>
        </p:nvSpPr>
        <p:spPr>
          <a:xfrm>
            <a:off x="495195" y="1507286"/>
            <a:ext cx="5111050" cy="3613746"/>
          </a:xfrm>
          <a:prstGeom prst="rect">
            <a:avLst/>
          </a:prstGeom>
          <a:noFill/>
        </p:spPr>
        <p:txBody>
          <a:bodyPr wrap="square" rtlCol="0">
            <a:spAutoFit/>
          </a:bodyPr>
          <a:lstStyle/>
          <a:p>
            <a:pPr algn="just">
              <a:lnSpc>
                <a:spcPct val="150000"/>
              </a:lnSpc>
            </a:pPr>
            <a:r>
              <a:rPr lang="en-US" sz="1400">
                <a:latin typeface="Alexandria"/>
              </a:rPr>
              <a:t>marketers should make sure their notifications follow these three tips:</a:t>
            </a:r>
          </a:p>
          <a:p>
            <a:pPr algn="just">
              <a:lnSpc>
                <a:spcPct val="150000"/>
              </a:lnSpc>
            </a:pPr>
            <a:r>
              <a:rPr lang="en-US" sz="1400" b="1">
                <a:latin typeface="Alexandria"/>
              </a:rPr>
              <a:t>• Relevant and Timely: </a:t>
            </a:r>
            <a:r>
              <a:rPr lang="en-US" sz="1400">
                <a:latin typeface="Alexandria"/>
              </a:rPr>
              <a:t>Because notifications are disruptive, make sure your notifications are triggered by the user’s </a:t>
            </a:r>
            <a:r>
              <a:rPr lang="en-US" sz="1400" err="1">
                <a:latin typeface="Alexandria"/>
              </a:rPr>
              <a:t>behaviour</a:t>
            </a:r>
            <a:r>
              <a:rPr lang="en-US" sz="1400">
                <a:latin typeface="Alexandria"/>
              </a:rPr>
              <a:t>, location, or preferences.</a:t>
            </a:r>
          </a:p>
          <a:p>
            <a:pPr algn="just">
              <a:lnSpc>
                <a:spcPct val="150000"/>
              </a:lnSpc>
            </a:pPr>
            <a:r>
              <a:rPr lang="en-US" sz="1400" b="1">
                <a:latin typeface="Alexandria"/>
              </a:rPr>
              <a:t>• Personalized: </a:t>
            </a:r>
            <a:r>
              <a:rPr lang="en-US" sz="1400">
                <a:latin typeface="Alexandria"/>
              </a:rPr>
              <a:t>Since you have access to the individual’s </a:t>
            </a:r>
            <a:r>
              <a:rPr lang="en-US" sz="1400" err="1">
                <a:latin typeface="Alexandria"/>
              </a:rPr>
              <a:t>behaviour’s</a:t>
            </a:r>
            <a:r>
              <a:rPr lang="en-US" sz="1400">
                <a:latin typeface="Alexandria"/>
              </a:rPr>
              <a:t>, locations, and preferences, make sure the content of the notification appeals to them personally. </a:t>
            </a:r>
          </a:p>
          <a:p>
            <a:pPr algn="just">
              <a:lnSpc>
                <a:spcPct val="150000"/>
              </a:lnSpc>
            </a:pPr>
            <a:r>
              <a:rPr lang="en-US" sz="1400" b="1">
                <a:latin typeface="Alexandria"/>
              </a:rPr>
              <a:t>• Actionable: </a:t>
            </a:r>
            <a:r>
              <a:rPr lang="en-US" sz="1400">
                <a:latin typeface="Alexandria"/>
              </a:rPr>
              <a:t>The notifications should make it clear what you want the user to do next. Without a specific action or request, it becomes easy for users to dismiss and ultimately, ignore your notifications.</a:t>
            </a:r>
          </a:p>
        </p:txBody>
      </p:sp>
      <p:pic>
        <p:nvPicPr>
          <p:cNvPr id="5" name="Picture 4">
            <a:extLst>
              <a:ext uri="{FF2B5EF4-FFF2-40B4-BE49-F238E27FC236}">
                <a16:creationId xmlns:a16="http://schemas.microsoft.com/office/drawing/2014/main" id="{14AC8FC2-EF7B-2FC2-3CC0-B19FC071D2B0}"/>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003478" y="1546920"/>
            <a:ext cx="4064754" cy="4937215"/>
          </a:xfrm>
          <a:prstGeom prst="rect">
            <a:avLst/>
          </a:prstGeom>
        </p:spPr>
      </p:pic>
    </p:spTree>
    <p:extLst>
      <p:ext uri="{BB962C8B-B14F-4D97-AF65-F5344CB8AC3E}">
        <p14:creationId xmlns:p14="http://schemas.microsoft.com/office/powerpoint/2010/main" val="3029381596"/>
      </p:ext>
    </p:extLst>
  </p:cSld>
  <p:clrMapOvr>
    <a:masterClrMapping/>
  </p:clrMapOvr>
  <p:transition spd="slow">
    <p:comb/>
  </p:transition>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FCF1432-2621-0F46-8E29-4BF82B5D42FA}"/>
            </a:ext>
          </a:extLst>
        </p:cNvPr>
        <p:cNvGrpSpPr/>
        <p:nvPr/>
      </p:nvGrpSpPr>
      <p:grpSpPr>
        <a:xfrm>
          <a:off x="0" y="0"/>
          <a:ext cx="0" cy="0"/>
          <a:chOff x="0" y="0"/>
          <a:chExt cx="0" cy="0"/>
        </a:xfrm>
      </p:grpSpPr>
      <p:sp>
        <p:nvSpPr>
          <p:cNvPr id="2" name="Rectangle 1">
            <a:extLst>
              <a:ext uri="{FF2B5EF4-FFF2-40B4-BE49-F238E27FC236}">
                <a16:creationId xmlns:a16="http://schemas.microsoft.com/office/drawing/2014/main" id="{B6AEF10C-7E87-E792-D0F9-5EF4E1D156AB}"/>
              </a:ext>
            </a:extLst>
          </p:cNvPr>
          <p:cNvSpPr/>
          <p:nvPr/>
        </p:nvSpPr>
        <p:spPr>
          <a:xfrm>
            <a:off x="395813" y="1507286"/>
            <a:ext cx="5607665" cy="426007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9" name="Rectangle 28">
            <a:extLst>
              <a:ext uri="{FF2B5EF4-FFF2-40B4-BE49-F238E27FC236}">
                <a16:creationId xmlns:a16="http://schemas.microsoft.com/office/drawing/2014/main" id="{79C3DDE4-76DD-9FC0-88D2-2F234F3C60C4}"/>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0A7C7992-6806-9CAE-7617-7CF1C4AE715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AE94B4F5-53DD-794A-AD3D-60794A1D97D1}"/>
              </a:ext>
            </a:extLst>
          </p:cNvPr>
          <p:cNvSpPr txBox="1"/>
          <p:nvPr/>
        </p:nvSpPr>
        <p:spPr>
          <a:xfrm>
            <a:off x="495195" y="1507286"/>
            <a:ext cx="5111050" cy="4260077"/>
          </a:xfrm>
          <a:prstGeom prst="rect">
            <a:avLst/>
          </a:prstGeom>
          <a:noFill/>
        </p:spPr>
        <p:txBody>
          <a:bodyPr wrap="square" rtlCol="0">
            <a:spAutoFit/>
          </a:bodyPr>
          <a:lstStyle/>
          <a:p>
            <a:pPr algn="just">
              <a:lnSpc>
                <a:spcPct val="150000"/>
              </a:lnSpc>
            </a:pPr>
            <a:r>
              <a:rPr lang="en-US" sz="1400">
                <a:latin typeface="Alexandria"/>
              </a:rPr>
              <a:t>The following types of push notifications generally perform well: </a:t>
            </a:r>
          </a:p>
          <a:p>
            <a:pPr algn="just">
              <a:lnSpc>
                <a:spcPct val="150000"/>
              </a:lnSpc>
            </a:pPr>
            <a:r>
              <a:rPr lang="en-US" sz="1400">
                <a:latin typeface="Alexandria"/>
              </a:rPr>
              <a:t>• Offer a promotion, e.g., a time-limited discount or something else that creates urgency </a:t>
            </a:r>
          </a:p>
          <a:p>
            <a:pPr algn="just">
              <a:lnSpc>
                <a:spcPct val="150000"/>
              </a:lnSpc>
            </a:pPr>
            <a:r>
              <a:rPr lang="en-US" sz="1400">
                <a:latin typeface="Alexandria"/>
              </a:rPr>
              <a:t>• Pique the user’s curiosity </a:t>
            </a:r>
          </a:p>
          <a:p>
            <a:pPr algn="just">
              <a:lnSpc>
                <a:spcPct val="150000"/>
              </a:lnSpc>
            </a:pPr>
            <a:r>
              <a:rPr lang="en-US" sz="1400">
                <a:latin typeface="Alexandria"/>
              </a:rPr>
              <a:t>• Help users meet their goals </a:t>
            </a:r>
          </a:p>
          <a:p>
            <a:pPr algn="just">
              <a:lnSpc>
                <a:spcPct val="150000"/>
              </a:lnSpc>
            </a:pPr>
            <a:r>
              <a:rPr lang="en-US" sz="1400">
                <a:latin typeface="Alexandria"/>
              </a:rPr>
              <a:t>• Nudge users when they become inactive </a:t>
            </a:r>
          </a:p>
          <a:p>
            <a:pPr algn="just">
              <a:lnSpc>
                <a:spcPct val="150000"/>
              </a:lnSpc>
            </a:pPr>
            <a:r>
              <a:rPr lang="en-US" sz="1400">
                <a:latin typeface="Alexandria"/>
              </a:rPr>
              <a:t>• Remind users to do something </a:t>
            </a:r>
          </a:p>
          <a:p>
            <a:pPr algn="just">
              <a:lnSpc>
                <a:spcPct val="150000"/>
              </a:lnSpc>
            </a:pPr>
            <a:r>
              <a:rPr lang="en-US" sz="1400">
                <a:latin typeface="Alexandria"/>
              </a:rPr>
              <a:t>• Present an exciting update or event </a:t>
            </a:r>
          </a:p>
          <a:p>
            <a:pPr algn="just">
              <a:lnSpc>
                <a:spcPct val="150000"/>
              </a:lnSpc>
            </a:pPr>
            <a:r>
              <a:rPr lang="en-US" sz="1400">
                <a:latin typeface="Alexandria"/>
              </a:rPr>
              <a:t>• Make users feel like an insider </a:t>
            </a:r>
          </a:p>
          <a:p>
            <a:pPr algn="just">
              <a:lnSpc>
                <a:spcPct val="150000"/>
              </a:lnSpc>
            </a:pPr>
            <a:r>
              <a:rPr lang="en-US" sz="1400">
                <a:latin typeface="Alexandria"/>
              </a:rPr>
              <a:t>• Show a message preview, e.g., an email message preview </a:t>
            </a:r>
          </a:p>
          <a:p>
            <a:pPr algn="just">
              <a:lnSpc>
                <a:spcPct val="150000"/>
              </a:lnSpc>
            </a:pPr>
            <a:r>
              <a:rPr lang="en-US" sz="1400">
                <a:latin typeface="Alexandria"/>
              </a:rPr>
              <a:t>• Tell users when people they follow are active </a:t>
            </a:r>
          </a:p>
          <a:p>
            <a:pPr algn="just">
              <a:lnSpc>
                <a:spcPct val="150000"/>
              </a:lnSpc>
            </a:pPr>
            <a:r>
              <a:rPr lang="en-US" sz="1400">
                <a:latin typeface="Alexandria"/>
              </a:rPr>
              <a:t>• Make personalized suggestions </a:t>
            </a:r>
          </a:p>
          <a:p>
            <a:pPr algn="just">
              <a:lnSpc>
                <a:spcPct val="150000"/>
              </a:lnSpc>
            </a:pPr>
            <a:r>
              <a:rPr lang="en-US" sz="1400">
                <a:latin typeface="Alexandria"/>
              </a:rPr>
              <a:t>• Include multimedia</a:t>
            </a:r>
          </a:p>
        </p:txBody>
      </p:sp>
      <p:pic>
        <p:nvPicPr>
          <p:cNvPr id="5" name="Picture 4">
            <a:extLst>
              <a:ext uri="{FF2B5EF4-FFF2-40B4-BE49-F238E27FC236}">
                <a16:creationId xmlns:a16="http://schemas.microsoft.com/office/drawing/2014/main" id="{F0F5A728-54D4-81ED-0434-9BFD96DF8EAA}"/>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003478" y="1546920"/>
            <a:ext cx="4064754" cy="4937215"/>
          </a:xfrm>
          <a:prstGeom prst="rect">
            <a:avLst/>
          </a:prstGeom>
        </p:spPr>
      </p:pic>
    </p:spTree>
    <p:extLst>
      <p:ext uri="{BB962C8B-B14F-4D97-AF65-F5344CB8AC3E}">
        <p14:creationId xmlns:p14="http://schemas.microsoft.com/office/powerpoint/2010/main" val="3012550207"/>
      </p:ext>
    </p:extLst>
  </p:cSld>
  <p:clrMapOvr>
    <a:masterClrMapping/>
  </p:clrMapOvr>
  <p:transition spd="slow">
    <p:comb/>
  </p:transition>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9BAE454-2204-3E69-B33F-BE8ED22BDF4B}"/>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430A0AF4-79A4-69D3-E210-BB8F497303EC}"/>
              </a:ext>
            </a:extLst>
          </p:cNvPr>
          <p:cNvSpPr/>
          <p:nvPr/>
        </p:nvSpPr>
        <p:spPr>
          <a:xfrm>
            <a:off x="373626" y="1685494"/>
            <a:ext cx="11056374" cy="474480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B4CDC9B8-60DB-CB55-B191-45F1D9B89D12}"/>
              </a:ext>
            </a:extLst>
          </p:cNvPr>
          <p:cNvSpPr txBox="1"/>
          <p:nvPr/>
        </p:nvSpPr>
        <p:spPr>
          <a:xfrm>
            <a:off x="2474476" y="1031734"/>
            <a:ext cx="4870876" cy="400110"/>
          </a:xfrm>
          <a:prstGeom prst="rect">
            <a:avLst/>
          </a:prstGeom>
          <a:noFill/>
        </p:spPr>
        <p:txBody>
          <a:bodyPr wrap="square" rtlCol="0">
            <a:spAutoFit/>
          </a:bodyPr>
          <a:lstStyle/>
          <a:p>
            <a:r>
              <a:rPr lang="en-US" sz="2000" b="1">
                <a:latin typeface="Alexandria" charset="0"/>
                <a:cs typeface="Alexandria" charset="0"/>
              </a:rPr>
              <a:t>Mobile Marketing Strategy</a:t>
            </a:r>
          </a:p>
        </p:txBody>
      </p:sp>
      <p:sp>
        <p:nvSpPr>
          <p:cNvPr id="5" name="Rectangle 4">
            <a:extLst>
              <a:ext uri="{FF2B5EF4-FFF2-40B4-BE49-F238E27FC236}">
                <a16:creationId xmlns:a16="http://schemas.microsoft.com/office/drawing/2014/main" id="{AFCDD6E9-ABDC-3F84-10B1-C5DAAA63D590}"/>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E7C685D3-27A1-46E6-F340-7DCE019BC437}"/>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7B6790E8-EEA6-98FF-EB6C-FB68C2CAF415}"/>
              </a:ext>
            </a:extLst>
          </p:cNvPr>
          <p:cNvSpPr txBox="1"/>
          <p:nvPr/>
        </p:nvSpPr>
        <p:spPr>
          <a:xfrm>
            <a:off x="1214179" y="1231789"/>
            <a:ext cx="966228" cy="768350"/>
          </a:xfrm>
          <a:prstGeom prst="rect">
            <a:avLst/>
          </a:prstGeom>
          <a:noFill/>
        </p:spPr>
        <p:txBody>
          <a:bodyPr wrap="square" rtlCol="0">
            <a:spAutoFit/>
          </a:bodyPr>
          <a:lstStyle/>
          <a:p>
            <a:pPr algn="ctr"/>
            <a:r>
              <a:rPr lang="en-US" sz="4400" b="1">
                <a:solidFill>
                  <a:schemeClr val="bg1"/>
                </a:solidFill>
                <a:latin typeface="Alexandria" charset="0"/>
                <a:cs typeface="Alexandria" charset="0"/>
              </a:rPr>
              <a:t>08</a:t>
            </a:r>
          </a:p>
        </p:txBody>
      </p:sp>
      <p:pic>
        <p:nvPicPr>
          <p:cNvPr id="7" name="Graphic 21">
            <a:extLst>
              <a:ext uri="{FF2B5EF4-FFF2-40B4-BE49-F238E27FC236}">
                <a16:creationId xmlns:a16="http://schemas.microsoft.com/office/drawing/2014/main" id="{B5B05B95-1A16-81F7-6EC4-D81BDD59296E}"/>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A05EF05E-51D5-FFBB-903B-989174D1B549}"/>
              </a:ext>
            </a:extLst>
          </p:cNvPr>
          <p:cNvSpPr txBox="1"/>
          <p:nvPr/>
        </p:nvSpPr>
        <p:spPr>
          <a:xfrm>
            <a:off x="553934" y="2253789"/>
            <a:ext cx="10876066" cy="3936912"/>
          </a:xfrm>
          <a:prstGeom prst="rect">
            <a:avLst/>
          </a:prstGeom>
          <a:noFill/>
        </p:spPr>
        <p:txBody>
          <a:bodyPr wrap="square" rtlCol="0">
            <a:spAutoFit/>
          </a:bodyPr>
          <a:lstStyle/>
          <a:p>
            <a:pPr marL="0" marR="0" lvl="0" indent="0" defTabSz="914400" rtl="0" eaLnBrk="1" fontAlgn="auto" latinLnBrk="0" hangingPunct="1">
              <a:lnSpc>
                <a:spcPct val="150000"/>
              </a:lnSpc>
              <a:spcBef>
                <a:spcPts val="0"/>
              </a:spcBef>
              <a:spcAft>
                <a:spcPts val="0"/>
              </a:spcAft>
              <a:buClrTx/>
              <a:buSzTx/>
              <a:buFontTx/>
              <a:buNone/>
              <a:tabLst/>
              <a:defRPr/>
            </a:pPr>
            <a:r>
              <a:rPr kumimoji="0" lang="en-US" sz="1400" i="0" u="none" strike="noStrike" kern="1200" cap="none" spc="0" normalizeH="0" baseline="0" noProof="0">
                <a:ln>
                  <a:noFill/>
                </a:ln>
                <a:solidFill>
                  <a:prstClr val="black"/>
                </a:solidFill>
                <a:effectLst/>
                <a:uLnTx/>
                <a:uFillTx/>
                <a:latin typeface="Alexandria" charset="0"/>
                <a:ea typeface="+mn-ea"/>
                <a:cs typeface="Alexandria" charset="0"/>
              </a:rPr>
              <a:t>Now that we have covered what works, let’s review a few practices to avoid. Steer clear of these common mistakes:</a:t>
            </a:r>
          </a:p>
          <a:p>
            <a:pPr marL="0" marR="0" lvl="0" indent="0" defTabSz="914400" rtl="0" eaLnBrk="1" fontAlgn="auto" latinLnBrk="0" hangingPunct="1">
              <a:lnSpc>
                <a:spcPct val="150000"/>
              </a:lnSpc>
              <a:spcBef>
                <a:spcPts val="0"/>
              </a:spcBef>
              <a:spcAft>
                <a:spcPts val="0"/>
              </a:spcAft>
              <a:buClrTx/>
              <a:buSzTx/>
              <a:buFontTx/>
              <a:buNone/>
              <a:tabLst/>
              <a:defRPr/>
            </a:pPr>
            <a:r>
              <a:rPr kumimoji="0" lang="en-US" sz="1400" b="1" i="0" u="none" strike="noStrike" kern="1200" cap="none" spc="0" normalizeH="0" baseline="0" noProof="0">
                <a:ln>
                  <a:noFill/>
                </a:ln>
                <a:solidFill>
                  <a:prstClr val="black"/>
                </a:solidFill>
                <a:effectLst/>
                <a:uLnTx/>
                <a:uFillTx/>
                <a:latin typeface="Alexandria" charset="0"/>
                <a:ea typeface="+mn-ea"/>
                <a:cs typeface="Alexandria" charset="0"/>
              </a:rPr>
              <a:t>• Generic Blasts: </a:t>
            </a:r>
            <a:r>
              <a:rPr kumimoji="0" lang="en-US" sz="1400" i="0" u="none" strike="noStrike" kern="1200" cap="none" spc="0" normalizeH="0" baseline="0" noProof="0">
                <a:ln>
                  <a:noFill/>
                </a:ln>
                <a:solidFill>
                  <a:prstClr val="black"/>
                </a:solidFill>
                <a:effectLst/>
                <a:uLnTx/>
                <a:uFillTx/>
                <a:latin typeface="Alexandria" charset="0"/>
                <a:ea typeface="+mn-ea"/>
                <a:cs typeface="Alexandria" charset="0"/>
              </a:rPr>
              <a:t>Mobile users get push notifications all day every day. The last thing they need is to be the subject of a generic mass marketing campaign blast that isn’t relevant to them. Make sure you segment your audience, so you are not contributing to the daily digital noise. </a:t>
            </a:r>
          </a:p>
          <a:p>
            <a:pPr marL="0" marR="0" lvl="0" indent="0" defTabSz="914400" rtl="0" eaLnBrk="1" fontAlgn="auto" latinLnBrk="0" hangingPunct="1">
              <a:lnSpc>
                <a:spcPct val="150000"/>
              </a:lnSpc>
              <a:spcBef>
                <a:spcPts val="0"/>
              </a:spcBef>
              <a:spcAft>
                <a:spcPts val="0"/>
              </a:spcAft>
              <a:buClrTx/>
              <a:buSzTx/>
              <a:buFontTx/>
              <a:buNone/>
              <a:tabLst/>
              <a:defRPr/>
            </a:pPr>
            <a:r>
              <a:rPr kumimoji="0" lang="en-US" sz="1400" b="1" i="0" u="none" strike="noStrike" kern="1200" cap="none" spc="0" normalizeH="0" baseline="0" noProof="0">
                <a:ln>
                  <a:noFill/>
                </a:ln>
                <a:solidFill>
                  <a:prstClr val="black"/>
                </a:solidFill>
                <a:effectLst/>
                <a:uLnTx/>
                <a:uFillTx/>
                <a:latin typeface="Alexandria" charset="0"/>
                <a:ea typeface="+mn-ea"/>
                <a:cs typeface="Alexandria" charset="0"/>
              </a:rPr>
              <a:t>• Wrong Time: </a:t>
            </a:r>
            <a:r>
              <a:rPr kumimoji="0" lang="en-US" sz="1400" i="0" u="none" strike="noStrike" kern="1200" cap="none" spc="0" normalizeH="0" baseline="0" noProof="0">
                <a:ln>
                  <a:noFill/>
                </a:ln>
                <a:solidFill>
                  <a:prstClr val="black"/>
                </a:solidFill>
                <a:effectLst/>
                <a:uLnTx/>
                <a:uFillTx/>
                <a:latin typeface="Alexandria" charset="0"/>
                <a:ea typeface="+mn-ea"/>
                <a:cs typeface="Alexandria" charset="0"/>
              </a:rPr>
              <a:t>Make sure your notifications are localized to the user’s time zone and be mindful of the most appropriate time to send them. A user who appreciates a midday work-related notification might be annoyed by the same notification when winding down to go to bed. </a:t>
            </a:r>
          </a:p>
          <a:p>
            <a:pPr marL="0" marR="0" lvl="0" indent="0" defTabSz="914400" rtl="0" eaLnBrk="1" fontAlgn="auto" latinLnBrk="0" hangingPunct="1">
              <a:lnSpc>
                <a:spcPct val="150000"/>
              </a:lnSpc>
              <a:spcBef>
                <a:spcPts val="0"/>
              </a:spcBef>
              <a:spcAft>
                <a:spcPts val="0"/>
              </a:spcAft>
              <a:buClrTx/>
              <a:buSzTx/>
              <a:buFontTx/>
              <a:buNone/>
              <a:tabLst/>
              <a:defRPr/>
            </a:pPr>
            <a:r>
              <a:rPr kumimoji="0" lang="en-US" sz="1400" i="0" u="none" strike="noStrike" kern="1200" cap="none" spc="0" normalizeH="0" baseline="0" noProof="0">
                <a:ln>
                  <a:noFill/>
                </a:ln>
                <a:solidFill>
                  <a:prstClr val="black"/>
                </a:solidFill>
                <a:effectLst/>
                <a:uLnTx/>
                <a:uFillTx/>
                <a:latin typeface="Alexandria" charset="0"/>
                <a:ea typeface="+mn-ea"/>
                <a:cs typeface="Alexandria" charset="0"/>
              </a:rPr>
              <a:t>• Clickbait: While you do want to pique your user’s curiosity, be sure to deliver on your notification promise. If not, you will simply annoy your user and they may start ignoring other notifications.</a:t>
            </a:r>
          </a:p>
          <a:p>
            <a:pPr marL="0" marR="0" lvl="0" indent="0" defTabSz="914400" rtl="0" eaLnBrk="1" fontAlgn="auto" latinLnBrk="0" hangingPunct="1">
              <a:lnSpc>
                <a:spcPct val="150000"/>
              </a:lnSpc>
              <a:spcBef>
                <a:spcPts val="0"/>
              </a:spcBef>
              <a:spcAft>
                <a:spcPts val="0"/>
              </a:spcAft>
              <a:buClrTx/>
              <a:buSzTx/>
              <a:buFontTx/>
              <a:buNone/>
              <a:tabLst/>
              <a:defRPr/>
            </a:pPr>
            <a:r>
              <a:rPr kumimoji="0" lang="en-US" sz="1400" b="1" i="0" u="none" strike="noStrike" kern="1200" cap="none" spc="0" normalizeH="0" baseline="0" noProof="0">
                <a:ln>
                  <a:noFill/>
                </a:ln>
                <a:solidFill>
                  <a:prstClr val="black"/>
                </a:solidFill>
                <a:effectLst/>
                <a:uLnTx/>
                <a:uFillTx/>
                <a:latin typeface="Alexandria" charset="0"/>
                <a:ea typeface="+mn-ea"/>
                <a:cs typeface="Alexandria" charset="0"/>
              </a:rPr>
              <a:t>• Multimedia without Context: </a:t>
            </a:r>
            <a:r>
              <a:rPr kumimoji="0" lang="en-US" sz="1400" i="0" u="none" strike="noStrike" kern="1200" cap="none" spc="0" normalizeH="0" baseline="0" noProof="0">
                <a:ln>
                  <a:noFill/>
                </a:ln>
                <a:solidFill>
                  <a:prstClr val="black"/>
                </a:solidFill>
                <a:effectLst/>
                <a:uLnTx/>
                <a:uFillTx/>
                <a:latin typeface="Alexandria" charset="0"/>
                <a:ea typeface="+mn-ea"/>
                <a:cs typeface="Alexandria" charset="0"/>
              </a:rPr>
              <a:t>Visual media like images, videos, and animated GIFs can make or break the user experience. When done well, these notifications can delight and engage users. But some mobile devices may struggle to display rich media properly. So, always make sure your message makes sense both with and without the multimedia content.</a:t>
            </a:r>
          </a:p>
          <a:p>
            <a:pPr marL="0" marR="0" lvl="0" indent="0" defTabSz="914400" rtl="0" eaLnBrk="1" fontAlgn="auto" latinLnBrk="0" hangingPunct="1">
              <a:lnSpc>
                <a:spcPct val="150000"/>
              </a:lnSpc>
              <a:spcBef>
                <a:spcPts val="0"/>
              </a:spcBef>
              <a:spcAft>
                <a:spcPts val="0"/>
              </a:spcAft>
              <a:buClrTx/>
              <a:buSzTx/>
              <a:buFontTx/>
              <a:buNone/>
              <a:tabLst/>
              <a:defRPr/>
            </a:pPr>
            <a:r>
              <a:rPr kumimoji="0" lang="en-US" sz="1400" i="0" u="none" strike="noStrike" kern="1200" cap="none" spc="0" normalizeH="0" baseline="0" noProof="0">
                <a:ln>
                  <a:noFill/>
                </a:ln>
                <a:solidFill>
                  <a:prstClr val="black"/>
                </a:solidFill>
                <a:effectLst/>
                <a:uLnTx/>
                <a:uFillTx/>
                <a:latin typeface="Alexandria" charset="0"/>
                <a:ea typeface="+mn-ea"/>
                <a:cs typeface="Alexandria" charset="0"/>
              </a:rPr>
              <a:t>When you create and send push notifications, think like a user, and respect their time and experience. The more you understand your user, the easier it is to keep them informed, entertained, and engaged.</a:t>
            </a:r>
          </a:p>
        </p:txBody>
      </p:sp>
    </p:spTree>
    <p:extLst>
      <p:ext uri="{BB962C8B-B14F-4D97-AF65-F5344CB8AC3E}">
        <p14:creationId xmlns:p14="http://schemas.microsoft.com/office/powerpoint/2010/main" val="196421260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327AE97-17EE-066E-2D30-43C0B6C6455F}"/>
            </a:ext>
          </a:extLst>
        </p:cNvPr>
        <p:cNvGrpSpPr/>
        <p:nvPr/>
      </p:nvGrpSpPr>
      <p:grpSpPr>
        <a:xfrm>
          <a:off x="0" y="0"/>
          <a:ext cx="0" cy="0"/>
          <a:chOff x="0" y="0"/>
          <a:chExt cx="0" cy="0"/>
        </a:xfrm>
      </p:grpSpPr>
      <p:sp>
        <p:nvSpPr>
          <p:cNvPr id="2" name="Rectangle 1">
            <a:extLst>
              <a:ext uri="{FF2B5EF4-FFF2-40B4-BE49-F238E27FC236}">
                <a16:creationId xmlns:a16="http://schemas.microsoft.com/office/drawing/2014/main" id="{3D7EA739-26CA-3D4E-B245-B760980F6B3B}"/>
              </a:ext>
            </a:extLst>
          </p:cNvPr>
          <p:cNvSpPr/>
          <p:nvPr/>
        </p:nvSpPr>
        <p:spPr>
          <a:xfrm>
            <a:off x="395813" y="1546922"/>
            <a:ext cx="5607665" cy="2946555"/>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5" name="Picture Placeholder 4">
            <a:extLst>
              <a:ext uri="{FF2B5EF4-FFF2-40B4-BE49-F238E27FC236}">
                <a16:creationId xmlns:a16="http://schemas.microsoft.com/office/drawing/2014/main" id="{1D2542C1-F5DE-8B98-B57A-38BADEA69A6D}"/>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a:fillRect/>
          </a:stretch>
        </p:blipFill>
        <p:spPr>
          <a:xfrm>
            <a:off x="6096000" y="1397680"/>
            <a:ext cx="4962146" cy="2495550"/>
          </a:xfrm>
        </p:spPr>
      </p:pic>
      <p:sp>
        <p:nvSpPr>
          <p:cNvPr id="18" name="Rectangle 17">
            <a:extLst>
              <a:ext uri="{FF2B5EF4-FFF2-40B4-BE49-F238E27FC236}">
                <a16:creationId xmlns:a16="http://schemas.microsoft.com/office/drawing/2014/main" id="{922B0835-221D-14DB-FEF0-EFD0E77149B9}"/>
              </a:ext>
            </a:extLst>
          </p:cNvPr>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a:extLst>
              <a:ext uri="{FF2B5EF4-FFF2-40B4-BE49-F238E27FC236}">
                <a16:creationId xmlns:a16="http://schemas.microsoft.com/office/drawing/2014/main" id="{FF29531E-71F6-88B8-12A4-E34ED4E53AAD}"/>
              </a:ext>
            </a:extLst>
          </p:cNvPr>
          <p:cNvSpPr txBox="1"/>
          <p:nvPr/>
        </p:nvSpPr>
        <p:spPr>
          <a:xfrm>
            <a:off x="5692422" y="3499567"/>
            <a:ext cx="1091009" cy="337185"/>
          </a:xfrm>
          <a:prstGeom prst="rect">
            <a:avLst/>
          </a:prstGeom>
          <a:noFill/>
        </p:spPr>
        <p:txBody>
          <a:bodyPr wrap="square" rtlCol="0">
            <a:spAutoFit/>
          </a:bodyPr>
          <a:lstStyle/>
          <a:p>
            <a:pPr algn="ctr"/>
            <a:r>
              <a:rPr lang="en-US" sz="1600">
                <a:solidFill>
                  <a:schemeClr val="bg1"/>
                </a:solidFill>
                <a:latin typeface="Alexandria" charset="0"/>
                <a:cs typeface="Alexandria" charset="0"/>
              </a:rPr>
              <a:t>Chapter</a:t>
            </a:r>
          </a:p>
        </p:txBody>
      </p:sp>
      <p:sp>
        <p:nvSpPr>
          <p:cNvPr id="23" name="TextBox 22">
            <a:extLst>
              <a:ext uri="{FF2B5EF4-FFF2-40B4-BE49-F238E27FC236}">
                <a16:creationId xmlns:a16="http://schemas.microsoft.com/office/drawing/2014/main" id="{9C735AEB-E0BD-B45C-2577-60F585F3873E}"/>
              </a:ext>
            </a:extLst>
          </p:cNvPr>
          <p:cNvSpPr txBox="1"/>
          <p:nvPr/>
        </p:nvSpPr>
        <p:spPr>
          <a:xfrm>
            <a:off x="5826569" y="3769896"/>
            <a:ext cx="819100" cy="645160"/>
          </a:xfrm>
          <a:prstGeom prst="rect">
            <a:avLst/>
          </a:prstGeom>
          <a:noFill/>
        </p:spPr>
        <p:txBody>
          <a:bodyPr wrap="square" rtlCol="0">
            <a:spAutoFit/>
          </a:bodyPr>
          <a:lstStyle/>
          <a:p>
            <a:pPr algn="ctr"/>
            <a:r>
              <a:rPr lang="en-US" sz="3600" b="1">
                <a:solidFill>
                  <a:schemeClr val="bg1"/>
                </a:solidFill>
                <a:latin typeface="Alexandria" charset="0"/>
                <a:cs typeface="Alexandria" charset="0"/>
              </a:rPr>
              <a:t>08</a:t>
            </a:r>
          </a:p>
        </p:txBody>
      </p:sp>
      <p:sp>
        <p:nvSpPr>
          <p:cNvPr id="29" name="Rectangle 28">
            <a:extLst>
              <a:ext uri="{FF2B5EF4-FFF2-40B4-BE49-F238E27FC236}">
                <a16:creationId xmlns:a16="http://schemas.microsoft.com/office/drawing/2014/main" id="{DC580F34-E44A-8255-E9AC-50646FA033FE}"/>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A47A6E75-EF0D-33A1-2871-45CC66CBE314}"/>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B0953E92-6DC6-478E-A741-9A8A652E4DC1}"/>
              </a:ext>
            </a:extLst>
          </p:cNvPr>
          <p:cNvSpPr txBox="1"/>
          <p:nvPr/>
        </p:nvSpPr>
        <p:spPr>
          <a:xfrm>
            <a:off x="535111" y="1620671"/>
            <a:ext cx="5111050" cy="2321085"/>
          </a:xfrm>
          <a:prstGeom prst="rect">
            <a:avLst/>
          </a:prstGeom>
          <a:noFill/>
        </p:spPr>
        <p:txBody>
          <a:bodyPr wrap="square" rtlCol="0">
            <a:spAutoFit/>
          </a:bodyPr>
          <a:lstStyle/>
          <a:p>
            <a:pPr algn="just">
              <a:lnSpc>
                <a:spcPct val="150000"/>
              </a:lnSpc>
            </a:pPr>
            <a:r>
              <a:rPr lang="en-US" sz="1400" b="1">
                <a:latin typeface="Alexandria"/>
              </a:rPr>
              <a:t>Mobile In-Game Ads:</a:t>
            </a:r>
          </a:p>
          <a:p>
            <a:pPr algn="just">
              <a:lnSpc>
                <a:spcPct val="150000"/>
              </a:lnSpc>
            </a:pPr>
            <a:r>
              <a:rPr lang="en-US" sz="1400">
                <a:latin typeface="Alexandria"/>
              </a:rPr>
              <a:t> In-game mobile ads refer to ads placed within mobile games, which appear during gameplay. The ads that perform best and deliver the highest conversions are those integrated directly into the game such that they become an extension of the gaming experience. These seamless ad experiences can improve engagement, retention, and conversion rates.</a:t>
            </a:r>
          </a:p>
        </p:txBody>
      </p:sp>
      <p:sp>
        <p:nvSpPr>
          <p:cNvPr id="4" name="TextBox 3">
            <a:extLst>
              <a:ext uri="{FF2B5EF4-FFF2-40B4-BE49-F238E27FC236}">
                <a16:creationId xmlns:a16="http://schemas.microsoft.com/office/drawing/2014/main" id="{7495C738-C164-1AAC-9029-028668555CF8}"/>
              </a:ext>
            </a:extLst>
          </p:cNvPr>
          <p:cNvSpPr txBox="1"/>
          <p:nvPr/>
        </p:nvSpPr>
        <p:spPr>
          <a:xfrm>
            <a:off x="6857574" y="4093367"/>
            <a:ext cx="4870876" cy="400110"/>
          </a:xfrm>
          <a:prstGeom prst="rect">
            <a:avLst/>
          </a:prstGeom>
          <a:noFill/>
        </p:spPr>
        <p:txBody>
          <a:bodyPr wrap="square" rtlCol="0">
            <a:spAutoFit/>
          </a:bodyPr>
          <a:lstStyle/>
          <a:p>
            <a:r>
              <a:rPr lang="en-US" sz="2000" b="1">
                <a:latin typeface="Alexandria" charset="0"/>
                <a:cs typeface="Alexandria" charset="0"/>
              </a:rPr>
              <a:t>Mobile Marketing Strategy</a:t>
            </a:r>
          </a:p>
        </p:txBody>
      </p:sp>
    </p:spTree>
    <p:extLst>
      <p:ext uri="{BB962C8B-B14F-4D97-AF65-F5344CB8AC3E}">
        <p14:creationId xmlns:p14="http://schemas.microsoft.com/office/powerpoint/2010/main" val="422006529"/>
      </p:ext>
    </p:extLst>
  </p:cSld>
  <p:clrMapOvr>
    <a:masterClrMapping/>
  </p:clrMapOvr>
  <p:transition spd="slow">
    <p:comb/>
  </p:transition>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7BA5484-1745-69FE-F936-E2B432D88D63}"/>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B7C03652-3852-8A2B-6D53-C79541F230EE}"/>
              </a:ext>
            </a:extLst>
          </p:cNvPr>
          <p:cNvSpPr/>
          <p:nvPr/>
        </p:nvSpPr>
        <p:spPr>
          <a:xfrm>
            <a:off x="373626" y="1685494"/>
            <a:ext cx="11056374" cy="474480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FBD882F2-51CB-9568-F74C-3B9F0EAC0D75}"/>
              </a:ext>
            </a:extLst>
          </p:cNvPr>
          <p:cNvSpPr txBox="1"/>
          <p:nvPr/>
        </p:nvSpPr>
        <p:spPr>
          <a:xfrm>
            <a:off x="2474476" y="1031734"/>
            <a:ext cx="4870876" cy="400110"/>
          </a:xfrm>
          <a:prstGeom prst="rect">
            <a:avLst/>
          </a:prstGeom>
          <a:noFill/>
        </p:spPr>
        <p:txBody>
          <a:bodyPr wrap="square" rtlCol="0">
            <a:spAutoFit/>
          </a:bodyPr>
          <a:lstStyle/>
          <a:p>
            <a:r>
              <a:rPr lang="en-US" sz="2000" b="1">
                <a:latin typeface="Alexandria" charset="0"/>
                <a:cs typeface="Alexandria" charset="0"/>
              </a:rPr>
              <a:t>Mobile Marketing Strategy</a:t>
            </a:r>
          </a:p>
        </p:txBody>
      </p:sp>
      <p:sp>
        <p:nvSpPr>
          <p:cNvPr id="5" name="Rectangle 4">
            <a:extLst>
              <a:ext uri="{FF2B5EF4-FFF2-40B4-BE49-F238E27FC236}">
                <a16:creationId xmlns:a16="http://schemas.microsoft.com/office/drawing/2014/main" id="{23E18909-4D26-F57A-F19D-E63B0B783D52}"/>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42D525DD-A484-5E7D-D127-ADAF5D082E2F}"/>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BB82746D-6187-6AC1-0891-1AFDD40E6386}"/>
              </a:ext>
            </a:extLst>
          </p:cNvPr>
          <p:cNvSpPr txBox="1"/>
          <p:nvPr/>
        </p:nvSpPr>
        <p:spPr>
          <a:xfrm>
            <a:off x="1214179" y="1231789"/>
            <a:ext cx="966228" cy="768350"/>
          </a:xfrm>
          <a:prstGeom prst="rect">
            <a:avLst/>
          </a:prstGeom>
          <a:noFill/>
        </p:spPr>
        <p:txBody>
          <a:bodyPr wrap="square" rtlCol="0">
            <a:spAutoFit/>
          </a:bodyPr>
          <a:lstStyle/>
          <a:p>
            <a:pPr algn="ctr"/>
            <a:r>
              <a:rPr lang="en-US" sz="4400" b="1">
                <a:solidFill>
                  <a:schemeClr val="bg1"/>
                </a:solidFill>
                <a:latin typeface="Alexandria" charset="0"/>
                <a:cs typeface="Alexandria" charset="0"/>
              </a:rPr>
              <a:t>08</a:t>
            </a:r>
          </a:p>
        </p:txBody>
      </p:sp>
      <p:pic>
        <p:nvPicPr>
          <p:cNvPr id="7" name="Graphic 21">
            <a:extLst>
              <a:ext uri="{FF2B5EF4-FFF2-40B4-BE49-F238E27FC236}">
                <a16:creationId xmlns:a16="http://schemas.microsoft.com/office/drawing/2014/main" id="{4968CA5E-35D5-004B-3672-E5DD85342536}"/>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946BAE6E-6E53-0458-1C4C-36C0807BA003}"/>
              </a:ext>
            </a:extLst>
          </p:cNvPr>
          <p:cNvSpPr txBox="1"/>
          <p:nvPr/>
        </p:nvSpPr>
        <p:spPr>
          <a:xfrm>
            <a:off x="553934" y="2253789"/>
            <a:ext cx="10876066" cy="3613746"/>
          </a:xfrm>
          <a:prstGeom prst="rect">
            <a:avLst/>
          </a:prstGeom>
          <a:noFill/>
        </p:spPr>
        <p:txBody>
          <a:bodyPr wrap="square" rtlCol="0">
            <a:spAutoFit/>
          </a:bodyPr>
          <a:lstStyle/>
          <a:p>
            <a:pPr marL="0" marR="0" lvl="0" indent="0" defTabSz="914400" rtl="0" eaLnBrk="1" fontAlgn="auto" latinLnBrk="0" hangingPunct="1">
              <a:lnSpc>
                <a:spcPct val="150000"/>
              </a:lnSpc>
              <a:spcBef>
                <a:spcPts val="0"/>
              </a:spcBef>
              <a:spcAft>
                <a:spcPts val="0"/>
              </a:spcAft>
              <a:buClrTx/>
              <a:buSzTx/>
              <a:buFontTx/>
              <a:buNone/>
              <a:tabLst/>
              <a:defRPr/>
            </a:pPr>
            <a:r>
              <a:rPr kumimoji="0" lang="en-US" sz="1400" i="0" u="none" strike="noStrike" kern="1200" cap="none" spc="0" normalizeH="0" baseline="0" noProof="0">
                <a:ln>
                  <a:noFill/>
                </a:ln>
                <a:solidFill>
                  <a:prstClr val="black"/>
                </a:solidFill>
                <a:effectLst/>
                <a:uLnTx/>
                <a:uFillTx/>
                <a:latin typeface="Alexandria" charset="0"/>
                <a:ea typeface="+mn-ea"/>
                <a:cs typeface="Alexandria" charset="0"/>
              </a:rPr>
              <a:t>Many marketers have concerns about the effectiveness of mobile in-game ads. However, in this article, 4 Common Myths about Mobile In-game Advertising, author, Kori Wallace, refutes the following four myths:</a:t>
            </a:r>
          </a:p>
          <a:p>
            <a:pPr marL="0" marR="0" lvl="0" indent="0" defTabSz="914400" rtl="0" eaLnBrk="1" fontAlgn="auto" latinLnBrk="0" hangingPunct="1">
              <a:lnSpc>
                <a:spcPct val="150000"/>
              </a:lnSpc>
              <a:spcBef>
                <a:spcPts val="0"/>
              </a:spcBef>
              <a:spcAft>
                <a:spcPts val="0"/>
              </a:spcAft>
              <a:buClrTx/>
              <a:buSzTx/>
              <a:buFontTx/>
              <a:buNone/>
              <a:tabLst/>
              <a:defRPr/>
            </a:pPr>
            <a:r>
              <a:rPr kumimoji="0" lang="en-US" sz="1400" b="1" i="0" u="none" strike="noStrike" kern="1200" cap="none" spc="0" normalizeH="0" baseline="0" noProof="0">
                <a:ln>
                  <a:noFill/>
                </a:ln>
                <a:solidFill>
                  <a:prstClr val="black"/>
                </a:solidFill>
                <a:effectLst/>
                <a:uLnTx/>
                <a:uFillTx/>
                <a:latin typeface="Alexandria" charset="0"/>
                <a:ea typeface="+mn-ea"/>
                <a:cs typeface="Alexandria" charset="0"/>
              </a:rPr>
              <a:t>• Advertising interrupts the gaming experience: </a:t>
            </a:r>
            <a:r>
              <a:rPr kumimoji="0" lang="en-US" sz="1400" i="0" u="none" strike="noStrike" kern="1200" cap="none" spc="0" normalizeH="0" baseline="0" noProof="0">
                <a:ln>
                  <a:noFill/>
                </a:ln>
                <a:solidFill>
                  <a:prstClr val="black"/>
                </a:solidFill>
                <a:effectLst/>
                <a:uLnTx/>
                <a:uFillTx/>
                <a:latin typeface="Alexandria" charset="0"/>
                <a:ea typeface="+mn-ea"/>
                <a:cs typeface="Alexandria" charset="0"/>
              </a:rPr>
              <a:t>A 2019 report done by </a:t>
            </a:r>
            <a:r>
              <a:rPr kumimoji="0" lang="en-US" sz="1400" i="0" u="none" strike="noStrike" kern="1200" cap="none" spc="0" normalizeH="0" baseline="0" noProof="0" err="1">
                <a:ln>
                  <a:noFill/>
                </a:ln>
                <a:solidFill>
                  <a:prstClr val="black"/>
                </a:solidFill>
                <a:effectLst/>
                <a:uLnTx/>
                <a:uFillTx/>
                <a:latin typeface="Alexandria" charset="0"/>
                <a:ea typeface="+mn-ea"/>
                <a:cs typeface="Alexandria" charset="0"/>
              </a:rPr>
              <a:t>Tapjoy</a:t>
            </a:r>
            <a:r>
              <a:rPr kumimoji="0" lang="en-US" sz="1400" i="0" u="none" strike="noStrike" kern="1200" cap="none" spc="0" normalizeH="0" baseline="0" noProof="0">
                <a:ln>
                  <a:noFill/>
                </a:ln>
                <a:solidFill>
                  <a:prstClr val="black"/>
                </a:solidFill>
                <a:effectLst/>
                <a:uLnTx/>
                <a:uFillTx/>
                <a:latin typeface="Alexandria" charset="0"/>
                <a:ea typeface="+mn-ea"/>
                <a:cs typeface="Alexandria" charset="0"/>
              </a:rPr>
              <a:t> states that gamers understand the role advertising plays in mobile games and even actively engage with ads. </a:t>
            </a:r>
          </a:p>
          <a:p>
            <a:pPr marL="0" marR="0" lvl="0" indent="0" defTabSz="914400" rtl="0" eaLnBrk="1" fontAlgn="auto" latinLnBrk="0" hangingPunct="1">
              <a:lnSpc>
                <a:spcPct val="150000"/>
              </a:lnSpc>
              <a:spcBef>
                <a:spcPts val="0"/>
              </a:spcBef>
              <a:spcAft>
                <a:spcPts val="0"/>
              </a:spcAft>
              <a:buClrTx/>
              <a:buSzTx/>
              <a:buFontTx/>
              <a:buNone/>
              <a:tabLst/>
              <a:defRPr/>
            </a:pPr>
            <a:r>
              <a:rPr kumimoji="0" lang="en-US" sz="1400" b="1" i="0" u="none" strike="noStrike" kern="1200" cap="none" spc="0" normalizeH="0" baseline="0" noProof="0">
                <a:ln>
                  <a:noFill/>
                </a:ln>
                <a:solidFill>
                  <a:prstClr val="black"/>
                </a:solidFill>
                <a:effectLst/>
                <a:uLnTx/>
                <a:uFillTx/>
                <a:latin typeface="Alexandria" charset="0"/>
                <a:ea typeface="+mn-ea"/>
                <a:cs typeface="Alexandria" charset="0"/>
              </a:rPr>
              <a:t>• Gaming environments aren’t brand safe: </a:t>
            </a:r>
            <a:r>
              <a:rPr kumimoji="0" lang="en-US" sz="1400" i="0" u="none" strike="noStrike" kern="1200" cap="none" spc="0" normalizeH="0" baseline="0" noProof="0">
                <a:ln>
                  <a:noFill/>
                </a:ln>
                <a:solidFill>
                  <a:prstClr val="black"/>
                </a:solidFill>
                <a:effectLst/>
                <a:uLnTx/>
                <a:uFillTx/>
                <a:latin typeface="Alexandria" charset="0"/>
                <a:ea typeface="+mn-ea"/>
                <a:cs typeface="Alexandria" charset="0"/>
              </a:rPr>
              <a:t>When many people think of video games, they think of games that have “risky or adult content”. However, in the world of mobile games, most brands have found that the games, especially the free-to-play apps, are fairly brand safe. </a:t>
            </a:r>
          </a:p>
          <a:p>
            <a:pPr marL="0" marR="0" lvl="0" indent="0" defTabSz="914400" rtl="0" eaLnBrk="1" fontAlgn="auto" latinLnBrk="0" hangingPunct="1">
              <a:lnSpc>
                <a:spcPct val="150000"/>
              </a:lnSpc>
              <a:spcBef>
                <a:spcPts val="0"/>
              </a:spcBef>
              <a:spcAft>
                <a:spcPts val="0"/>
              </a:spcAft>
              <a:buClrTx/>
              <a:buSzTx/>
              <a:buFontTx/>
              <a:buNone/>
              <a:tabLst/>
              <a:defRPr/>
            </a:pPr>
            <a:r>
              <a:rPr kumimoji="0" lang="en-US" sz="1400" b="1" i="0" u="none" strike="noStrike" kern="1200" cap="none" spc="0" normalizeH="0" baseline="0" noProof="0">
                <a:ln>
                  <a:noFill/>
                </a:ln>
                <a:solidFill>
                  <a:prstClr val="black"/>
                </a:solidFill>
                <a:effectLst/>
                <a:uLnTx/>
                <a:uFillTx/>
                <a:latin typeface="Alexandria" charset="0"/>
                <a:ea typeface="+mn-ea"/>
                <a:cs typeface="Alexandria" charset="0"/>
              </a:rPr>
              <a:t>• Gaming is a niche audience (young males): </a:t>
            </a:r>
            <a:r>
              <a:rPr kumimoji="0" lang="en-US" sz="1400" i="0" u="none" strike="noStrike" kern="1200" cap="none" spc="0" normalizeH="0" baseline="0" noProof="0">
                <a:ln>
                  <a:noFill/>
                </a:ln>
                <a:solidFill>
                  <a:prstClr val="black"/>
                </a:solidFill>
                <a:effectLst/>
                <a:uLnTx/>
                <a:uFillTx/>
                <a:latin typeface="Alexandria" charset="0"/>
                <a:ea typeface="+mn-ea"/>
                <a:cs typeface="Alexandria" charset="0"/>
              </a:rPr>
              <a:t>Statistics show that gamers, especially those playing on mobile, are increasingly female. Certain types of mobile games, such as puzzles, draw even more women players than men. And they’re not necessarily young gamers either. Jun Group research found that 56 percent of mobile gamers are age 35 and over. </a:t>
            </a:r>
          </a:p>
          <a:p>
            <a:pPr marL="0" marR="0" lvl="0" indent="0" defTabSz="914400" rtl="0" eaLnBrk="1" fontAlgn="auto" latinLnBrk="0" hangingPunct="1">
              <a:lnSpc>
                <a:spcPct val="150000"/>
              </a:lnSpc>
              <a:spcBef>
                <a:spcPts val="0"/>
              </a:spcBef>
              <a:spcAft>
                <a:spcPts val="0"/>
              </a:spcAft>
              <a:buClrTx/>
              <a:buSzTx/>
              <a:buFontTx/>
              <a:buNone/>
              <a:tabLst/>
              <a:defRPr/>
            </a:pPr>
            <a:r>
              <a:rPr kumimoji="0" lang="en-US" sz="1400" b="1" i="0" u="none" strike="noStrike" kern="1200" cap="none" spc="0" normalizeH="0" baseline="0" noProof="0">
                <a:ln>
                  <a:noFill/>
                </a:ln>
                <a:solidFill>
                  <a:prstClr val="black"/>
                </a:solidFill>
                <a:effectLst/>
                <a:uLnTx/>
                <a:uFillTx/>
                <a:latin typeface="Alexandria" charset="0"/>
                <a:ea typeface="+mn-ea"/>
                <a:cs typeface="Alexandria" charset="0"/>
              </a:rPr>
              <a:t>• It is impossible to measure success: </a:t>
            </a:r>
            <a:r>
              <a:rPr kumimoji="0" lang="en-US" sz="1400" i="0" u="none" strike="noStrike" kern="1200" cap="none" spc="0" normalizeH="0" baseline="0" noProof="0">
                <a:ln>
                  <a:noFill/>
                </a:ln>
                <a:solidFill>
                  <a:prstClr val="black"/>
                </a:solidFill>
                <a:effectLst/>
                <a:uLnTx/>
                <a:uFillTx/>
                <a:latin typeface="Alexandria" charset="0"/>
                <a:ea typeface="+mn-ea"/>
                <a:cs typeface="Alexandria" charset="0"/>
              </a:rPr>
              <a:t>Mobile in-game advertising is quite measurable and in some cases, marketers can even integrate third-party tools to validate the analytics and results.</a:t>
            </a:r>
          </a:p>
        </p:txBody>
      </p:sp>
    </p:spTree>
    <p:extLst>
      <p:ext uri="{BB962C8B-B14F-4D97-AF65-F5344CB8AC3E}">
        <p14:creationId xmlns:p14="http://schemas.microsoft.com/office/powerpoint/2010/main" val="281159629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D0D2441-67AF-0043-60BD-A8C31FCD5045}"/>
            </a:ext>
          </a:extLst>
        </p:cNvPr>
        <p:cNvGrpSpPr/>
        <p:nvPr/>
      </p:nvGrpSpPr>
      <p:grpSpPr>
        <a:xfrm>
          <a:off x="0" y="0"/>
          <a:ext cx="0" cy="0"/>
          <a:chOff x="0" y="0"/>
          <a:chExt cx="0" cy="0"/>
        </a:xfrm>
      </p:grpSpPr>
      <p:sp>
        <p:nvSpPr>
          <p:cNvPr id="2" name="Rectangle 1">
            <a:extLst>
              <a:ext uri="{FF2B5EF4-FFF2-40B4-BE49-F238E27FC236}">
                <a16:creationId xmlns:a16="http://schemas.microsoft.com/office/drawing/2014/main" id="{47964335-1069-556A-1F43-0A01204A3400}"/>
              </a:ext>
            </a:extLst>
          </p:cNvPr>
          <p:cNvSpPr/>
          <p:nvPr/>
        </p:nvSpPr>
        <p:spPr>
          <a:xfrm>
            <a:off x="395813" y="1507286"/>
            <a:ext cx="5607665" cy="4677204"/>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9" name="Rectangle 28">
            <a:extLst>
              <a:ext uri="{FF2B5EF4-FFF2-40B4-BE49-F238E27FC236}">
                <a16:creationId xmlns:a16="http://schemas.microsoft.com/office/drawing/2014/main" id="{C5D3A83C-3473-E48F-C9D5-1BDE5EBFF07C}"/>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C891D04A-0FB0-11C6-9133-9393016A49D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BA8B17AB-605F-5288-0D16-8411D4382D10}"/>
              </a:ext>
            </a:extLst>
          </p:cNvPr>
          <p:cNvSpPr txBox="1"/>
          <p:nvPr/>
        </p:nvSpPr>
        <p:spPr>
          <a:xfrm>
            <a:off x="495195" y="1507286"/>
            <a:ext cx="5111050" cy="4583242"/>
          </a:xfrm>
          <a:prstGeom prst="rect">
            <a:avLst/>
          </a:prstGeom>
          <a:noFill/>
        </p:spPr>
        <p:txBody>
          <a:bodyPr wrap="square" rtlCol="0">
            <a:spAutoFit/>
          </a:bodyPr>
          <a:lstStyle/>
          <a:p>
            <a:pPr algn="just">
              <a:lnSpc>
                <a:spcPct val="150000"/>
              </a:lnSpc>
            </a:pPr>
            <a:r>
              <a:rPr lang="en-US" sz="1400" b="1">
                <a:latin typeface="Alexandria"/>
              </a:rPr>
              <a:t>Action Codes</a:t>
            </a:r>
          </a:p>
          <a:p>
            <a:pPr algn="just">
              <a:lnSpc>
                <a:spcPct val="150000"/>
              </a:lnSpc>
            </a:pPr>
            <a:r>
              <a:rPr lang="en-US" sz="1400">
                <a:latin typeface="Alexandria"/>
              </a:rPr>
              <a:t>Action codes include scannable, visual codes like QR codes or bar codes (see images). In many cases, these codes are presented offline, e.g., transit ads, posters, magazine ads, or product labels, and when scanned by mobile devices, people are sent to a related, online landing page. One very recent use of these codes has been the rise of digital menus in restaurants during the pandemic. Many restaurants simply printed QR codes and left them on their tables. Diners could then scan the codes to pull up the restaurant menu and this avoided the need to print menus or navigate pandemic safety issues with people sharing menus. QR codes have also been used to verify COVID-19 vaccinations. Now that more people have been using QR, there may be even more areas where marketers can use them.</a:t>
            </a:r>
          </a:p>
        </p:txBody>
      </p:sp>
      <p:pic>
        <p:nvPicPr>
          <p:cNvPr id="6" name="Picture 5">
            <a:extLst>
              <a:ext uri="{FF2B5EF4-FFF2-40B4-BE49-F238E27FC236}">
                <a16:creationId xmlns:a16="http://schemas.microsoft.com/office/drawing/2014/main" id="{CD97ED90-4189-2E4B-586F-7049783F6F55}"/>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096000" y="1507286"/>
            <a:ext cx="3572374" cy="4677204"/>
          </a:xfrm>
          <a:prstGeom prst="rect">
            <a:avLst/>
          </a:prstGeom>
        </p:spPr>
      </p:pic>
    </p:spTree>
    <p:extLst>
      <p:ext uri="{BB962C8B-B14F-4D97-AF65-F5344CB8AC3E}">
        <p14:creationId xmlns:p14="http://schemas.microsoft.com/office/powerpoint/2010/main" val="3022937101"/>
      </p:ext>
    </p:extLst>
  </p:cSld>
  <p:clrMapOvr>
    <a:masterClrMapping/>
  </p:clrMapOvr>
  <p:transition spd="slow">
    <p:comb/>
  </p:transition>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B96CFBF-5434-7A56-7A0E-65A077DD58B8}"/>
            </a:ext>
          </a:extLst>
        </p:cNvPr>
        <p:cNvGrpSpPr/>
        <p:nvPr/>
      </p:nvGrpSpPr>
      <p:grpSpPr>
        <a:xfrm>
          <a:off x="0" y="0"/>
          <a:ext cx="0" cy="0"/>
          <a:chOff x="0" y="0"/>
          <a:chExt cx="0" cy="0"/>
        </a:xfrm>
      </p:grpSpPr>
      <p:sp>
        <p:nvSpPr>
          <p:cNvPr id="2" name="Rectangle 1">
            <a:extLst>
              <a:ext uri="{FF2B5EF4-FFF2-40B4-BE49-F238E27FC236}">
                <a16:creationId xmlns:a16="http://schemas.microsoft.com/office/drawing/2014/main" id="{22E0F310-BA6A-AD2D-0834-ADA53A87D98E}"/>
              </a:ext>
            </a:extLst>
          </p:cNvPr>
          <p:cNvSpPr/>
          <p:nvPr/>
        </p:nvSpPr>
        <p:spPr>
          <a:xfrm>
            <a:off x="395813" y="1546922"/>
            <a:ext cx="5607665" cy="336433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5" name="Picture Placeholder 4">
            <a:extLst>
              <a:ext uri="{FF2B5EF4-FFF2-40B4-BE49-F238E27FC236}">
                <a16:creationId xmlns:a16="http://schemas.microsoft.com/office/drawing/2014/main" id="{BA363BF3-EA39-44E5-FD88-6436A3CBC289}"/>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a:fillRect/>
          </a:stretch>
        </p:blipFill>
        <p:spPr>
          <a:xfrm>
            <a:off x="6096000" y="1397680"/>
            <a:ext cx="4962146" cy="2495550"/>
          </a:xfrm>
        </p:spPr>
      </p:pic>
      <p:sp>
        <p:nvSpPr>
          <p:cNvPr id="18" name="Rectangle 17">
            <a:extLst>
              <a:ext uri="{FF2B5EF4-FFF2-40B4-BE49-F238E27FC236}">
                <a16:creationId xmlns:a16="http://schemas.microsoft.com/office/drawing/2014/main" id="{4465CCBE-CA65-B767-F498-6C2D651E6127}"/>
              </a:ext>
            </a:extLst>
          </p:cNvPr>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a:extLst>
              <a:ext uri="{FF2B5EF4-FFF2-40B4-BE49-F238E27FC236}">
                <a16:creationId xmlns:a16="http://schemas.microsoft.com/office/drawing/2014/main" id="{F6F6944D-F488-A355-D3B9-2301B31EE9DB}"/>
              </a:ext>
            </a:extLst>
          </p:cNvPr>
          <p:cNvSpPr txBox="1"/>
          <p:nvPr/>
        </p:nvSpPr>
        <p:spPr>
          <a:xfrm>
            <a:off x="5692422" y="3499567"/>
            <a:ext cx="1091009" cy="337185"/>
          </a:xfrm>
          <a:prstGeom prst="rect">
            <a:avLst/>
          </a:prstGeom>
          <a:noFill/>
        </p:spPr>
        <p:txBody>
          <a:bodyPr wrap="square" rtlCol="0">
            <a:spAutoFit/>
          </a:bodyPr>
          <a:lstStyle/>
          <a:p>
            <a:pPr algn="ctr"/>
            <a:r>
              <a:rPr lang="en-US" sz="1600">
                <a:solidFill>
                  <a:schemeClr val="bg1"/>
                </a:solidFill>
                <a:latin typeface="Alexandria" charset="0"/>
                <a:cs typeface="Alexandria" charset="0"/>
              </a:rPr>
              <a:t>Chapter</a:t>
            </a:r>
          </a:p>
        </p:txBody>
      </p:sp>
      <p:sp>
        <p:nvSpPr>
          <p:cNvPr id="23" name="TextBox 22">
            <a:extLst>
              <a:ext uri="{FF2B5EF4-FFF2-40B4-BE49-F238E27FC236}">
                <a16:creationId xmlns:a16="http://schemas.microsoft.com/office/drawing/2014/main" id="{3ED8C808-EF11-429A-BC6E-D6E64C4ED25F}"/>
              </a:ext>
            </a:extLst>
          </p:cNvPr>
          <p:cNvSpPr txBox="1"/>
          <p:nvPr/>
        </p:nvSpPr>
        <p:spPr>
          <a:xfrm>
            <a:off x="5826569" y="3769896"/>
            <a:ext cx="819100" cy="645160"/>
          </a:xfrm>
          <a:prstGeom prst="rect">
            <a:avLst/>
          </a:prstGeom>
          <a:noFill/>
        </p:spPr>
        <p:txBody>
          <a:bodyPr wrap="square" rtlCol="0">
            <a:spAutoFit/>
          </a:bodyPr>
          <a:lstStyle/>
          <a:p>
            <a:pPr algn="ctr"/>
            <a:r>
              <a:rPr lang="en-US" sz="3600" b="1">
                <a:solidFill>
                  <a:schemeClr val="bg1"/>
                </a:solidFill>
                <a:latin typeface="Alexandria" charset="0"/>
                <a:cs typeface="Alexandria" charset="0"/>
              </a:rPr>
              <a:t>08</a:t>
            </a:r>
          </a:p>
        </p:txBody>
      </p:sp>
      <p:sp>
        <p:nvSpPr>
          <p:cNvPr id="29" name="Rectangle 28">
            <a:extLst>
              <a:ext uri="{FF2B5EF4-FFF2-40B4-BE49-F238E27FC236}">
                <a16:creationId xmlns:a16="http://schemas.microsoft.com/office/drawing/2014/main" id="{8B336D71-DDBB-83E7-ACC1-93D32EE4713D}"/>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C3D7D8A4-AF12-A668-5EBF-6F2FC15E3830}"/>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A696B9DB-ED77-B11A-A608-911E57D7A314}"/>
              </a:ext>
            </a:extLst>
          </p:cNvPr>
          <p:cNvSpPr txBox="1"/>
          <p:nvPr/>
        </p:nvSpPr>
        <p:spPr>
          <a:xfrm>
            <a:off x="535111" y="1620671"/>
            <a:ext cx="5111050" cy="3290581"/>
          </a:xfrm>
          <a:prstGeom prst="rect">
            <a:avLst/>
          </a:prstGeom>
          <a:noFill/>
        </p:spPr>
        <p:txBody>
          <a:bodyPr wrap="square" rtlCol="0">
            <a:spAutoFit/>
          </a:bodyPr>
          <a:lstStyle/>
          <a:p>
            <a:pPr algn="just">
              <a:lnSpc>
                <a:spcPct val="150000"/>
              </a:lnSpc>
            </a:pPr>
            <a:r>
              <a:rPr lang="en-US" sz="1400" b="1">
                <a:latin typeface="Alexandria"/>
              </a:rPr>
              <a:t>Mobile Email:</a:t>
            </a:r>
          </a:p>
          <a:p>
            <a:pPr algn="just">
              <a:lnSpc>
                <a:spcPct val="150000"/>
              </a:lnSpc>
            </a:pPr>
            <a:r>
              <a:rPr lang="en-US" sz="1400">
                <a:latin typeface="Alexandria"/>
              </a:rPr>
              <a:t> Reading emails on mobile phones is considered one of the top 5 activities for smartphone users globally. And according to a recent Mobile Ecosystem Forum survey of smartphone users in ten markets worldwide, almost five in 10 respondents preferred receiving business communications via email. So, mobile-friendly emails are essential in communicating and converting your target audiences. That said, marketers do need to provide compelling and valuable emails because if they do not, people will either delete or ignore their messages. </a:t>
            </a:r>
          </a:p>
        </p:txBody>
      </p:sp>
      <p:sp>
        <p:nvSpPr>
          <p:cNvPr id="4" name="TextBox 3">
            <a:extLst>
              <a:ext uri="{FF2B5EF4-FFF2-40B4-BE49-F238E27FC236}">
                <a16:creationId xmlns:a16="http://schemas.microsoft.com/office/drawing/2014/main" id="{1AF2B986-4276-0010-663F-74E680E6E724}"/>
              </a:ext>
            </a:extLst>
          </p:cNvPr>
          <p:cNvSpPr txBox="1"/>
          <p:nvPr/>
        </p:nvSpPr>
        <p:spPr>
          <a:xfrm>
            <a:off x="6857574" y="4093367"/>
            <a:ext cx="4870876" cy="400110"/>
          </a:xfrm>
          <a:prstGeom prst="rect">
            <a:avLst/>
          </a:prstGeom>
          <a:noFill/>
        </p:spPr>
        <p:txBody>
          <a:bodyPr wrap="square" rtlCol="0">
            <a:spAutoFit/>
          </a:bodyPr>
          <a:lstStyle/>
          <a:p>
            <a:r>
              <a:rPr lang="en-US" sz="2000" b="1">
                <a:latin typeface="Alexandria" charset="0"/>
                <a:cs typeface="Alexandria" charset="0"/>
              </a:rPr>
              <a:t>Mobile Marketing Strategy</a:t>
            </a:r>
          </a:p>
        </p:txBody>
      </p:sp>
    </p:spTree>
    <p:extLst>
      <p:ext uri="{BB962C8B-B14F-4D97-AF65-F5344CB8AC3E}">
        <p14:creationId xmlns:p14="http://schemas.microsoft.com/office/powerpoint/2010/main" val="2392019463"/>
      </p:ext>
    </p:extLst>
  </p:cSld>
  <p:clrMapOvr>
    <a:masterClrMapping/>
  </p:clrMapOvr>
  <p:transition spd="slow">
    <p:comb/>
  </p:transition>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1C61541-417D-7A81-4A76-5124EA0901AC}"/>
            </a:ext>
          </a:extLst>
        </p:cNvPr>
        <p:cNvGrpSpPr/>
        <p:nvPr/>
      </p:nvGrpSpPr>
      <p:grpSpPr>
        <a:xfrm>
          <a:off x="0" y="0"/>
          <a:ext cx="0" cy="0"/>
          <a:chOff x="0" y="0"/>
          <a:chExt cx="0" cy="0"/>
        </a:xfrm>
      </p:grpSpPr>
      <p:sp>
        <p:nvSpPr>
          <p:cNvPr id="2" name="Rectangle 1">
            <a:extLst>
              <a:ext uri="{FF2B5EF4-FFF2-40B4-BE49-F238E27FC236}">
                <a16:creationId xmlns:a16="http://schemas.microsoft.com/office/drawing/2014/main" id="{873A7854-714E-89F9-D911-E67B33E73172}"/>
              </a:ext>
            </a:extLst>
          </p:cNvPr>
          <p:cNvSpPr/>
          <p:nvPr/>
        </p:nvSpPr>
        <p:spPr>
          <a:xfrm>
            <a:off x="395813" y="1546922"/>
            <a:ext cx="5607665" cy="3064407"/>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5" name="Picture Placeholder 4">
            <a:extLst>
              <a:ext uri="{FF2B5EF4-FFF2-40B4-BE49-F238E27FC236}">
                <a16:creationId xmlns:a16="http://schemas.microsoft.com/office/drawing/2014/main" id="{EDEEB442-79B4-5B26-F71C-1AEE54609389}"/>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a:fillRect/>
          </a:stretch>
        </p:blipFill>
        <p:spPr>
          <a:xfrm>
            <a:off x="6096000" y="1397680"/>
            <a:ext cx="4962146" cy="2495550"/>
          </a:xfrm>
        </p:spPr>
      </p:pic>
      <p:sp>
        <p:nvSpPr>
          <p:cNvPr id="18" name="Rectangle 17">
            <a:extLst>
              <a:ext uri="{FF2B5EF4-FFF2-40B4-BE49-F238E27FC236}">
                <a16:creationId xmlns:a16="http://schemas.microsoft.com/office/drawing/2014/main" id="{DD113733-666D-2878-EB10-C9ADEEB7A6EF}"/>
              </a:ext>
            </a:extLst>
          </p:cNvPr>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a:extLst>
              <a:ext uri="{FF2B5EF4-FFF2-40B4-BE49-F238E27FC236}">
                <a16:creationId xmlns:a16="http://schemas.microsoft.com/office/drawing/2014/main" id="{3CA40835-3C71-2321-DD2B-7669A3C621BB}"/>
              </a:ext>
            </a:extLst>
          </p:cNvPr>
          <p:cNvSpPr txBox="1"/>
          <p:nvPr/>
        </p:nvSpPr>
        <p:spPr>
          <a:xfrm>
            <a:off x="5692422" y="3499567"/>
            <a:ext cx="1091009" cy="337185"/>
          </a:xfrm>
          <a:prstGeom prst="rect">
            <a:avLst/>
          </a:prstGeom>
          <a:noFill/>
        </p:spPr>
        <p:txBody>
          <a:bodyPr wrap="square" rtlCol="0">
            <a:spAutoFit/>
          </a:bodyPr>
          <a:lstStyle/>
          <a:p>
            <a:pPr algn="ctr"/>
            <a:r>
              <a:rPr lang="en-US" sz="1600">
                <a:solidFill>
                  <a:schemeClr val="bg1"/>
                </a:solidFill>
                <a:latin typeface="Alexandria" charset="0"/>
                <a:cs typeface="Alexandria" charset="0"/>
              </a:rPr>
              <a:t>Chapter</a:t>
            </a:r>
          </a:p>
        </p:txBody>
      </p:sp>
      <p:sp>
        <p:nvSpPr>
          <p:cNvPr id="23" name="TextBox 22">
            <a:extLst>
              <a:ext uri="{FF2B5EF4-FFF2-40B4-BE49-F238E27FC236}">
                <a16:creationId xmlns:a16="http://schemas.microsoft.com/office/drawing/2014/main" id="{3593DCB2-5689-669D-7145-E8B21FF6F551}"/>
              </a:ext>
            </a:extLst>
          </p:cNvPr>
          <p:cNvSpPr txBox="1"/>
          <p:nvPr/>
        </p:nvSpPr>
        <p:spPr>
          <a:xfrm>
            <a:off x="5826569" y="3769896"/>
            <a:ext cx="819100" cy="645160"/>
          </a:xfrm>
          <a:prstGeom prst="rect">
            <a:avLst/>
          </a:prstGeom>
          <a:noFill/>
        </p:spPr>
        <p:txBody>
          <a:bodyPr wrap="square" rtlCol="0">
            <a:spAutoFit/>
          </a:bodyPr>
          <a:lstStyle/>
          <a:p>
            <a:pPr algn="ctr"/>
            <a:r>
              <a:rPr lang="en-US" sz="3600" b="1">
                <a:solidFill>
                  <a:schemeClr val="bg1"/>
                </a:solidFill>
                <a:latin typeface="Alexandria" charset="0"/>
                <a:cs typeface="Alexandria" charset="0"/>
              </a:rPr>
              <a:t>08</a:t>
            </a:r>
          </a:p>
        </p:txBody>
      </p:sp>
      <p:sp>
        <p:nvSpPr>
          <p:cNvPr id="29" name="Rectangle 28">
            <a:extLst>
              <a:ext uri="{FF2B5EF4-FFF2-40B4-BE49-F238E27FC236}">
                <a16:creationId xmlns:a16="http://schemas.microsoft.com/office/drawing/2014/main" id="{74CA93A4-0FB7-5F5D-3DD4-CEDAFFB21012}"/>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62791684-22B7-AB78-ABBB-909C2D2B0646}"/>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DD098BB7-50A9-B9AB-9303-25125B610FE6}"/>
              </a:ext>
            </a:extLst>
          </p:cNvPr>
          <p:cNvSpPr txBox="1"/>
          <p:nvPr/>
        </p:nvSpPr>
        <p:spPr>
          <a:xfrm>
            <a:off x="535111" y="1620671"/>
            <a:ext cx="5111050" cy="2644250"/>
          </a:xfrm>
          <a:prstGeom prst="rect">
            <a:avLst/>
          </a:prstGeom>
          <a:noFill/>
        </p:spPr>
        <p:txBody>
          <a:bodyPr wrap="square" rtlCol="0">
            <a:spAutoFit/>
          </a:bodyPr>
          <a:lstStyle/>
          <a:p>
            <a:pPr algn="just">
              <a:lnSpc>
                <a:spcPct val="150000"/>
              </a:lnSpc>
            </a:pPr>
            <a:r>
              <a:rPr lang="en-US" sz="1400" b="1">
                <a:latin typeface="Alexandria"/>
              </a:rPr>
              <a:t>Keys to success</a:t>
            </a:r>
          </a:p>
          <a:p>
            <a:pPr algn="just">
              <a:lnSpc>
                <a:spcPct val="150000"/>
              </a:lnSpc>
            </a:pPr>
            <a:r>
              <a:rPr lang="en-US" sz="1400">
                <a:latin typeface="Alexandria"/>
              </a:rPr>
              <a:t> As you can see, there are many similarities between website and mobile advertising. However, to deliver a successful mobile marketing experience, consider the size of the screen, the communication opportunities, e.g., calling, the GPS capabilities, and the portability that make mobile experiences personalized, special, and unique. Take advantage of these built-in features to deliver richer and more interactive experiences for your mobile audiences. </a:t>
            </a:r>
          </a:p>
        </p:txBody>
      </p:sp>
      <p:sp>
        <p:nvSpPr>
          <p:cNvPr id="4" name="TextBox 3">
            <a:extLst>
              <a:ext uri="{FF2B5EF4-FFF2-40B4-BE49-F238E27FC236}">
                <a16:creationId xmlns:a16="http://schemas.microsoft.com/office/drawing/2014/main" id="{1A1882BB-F801-CFF1-019F-604561658978}"/>
              </a:ext>
            </a:extLst>
          </p:cNvPr>
          <p:cNvSpPr txBox="1"/>
          <p:nvPr/>
        </p:nvSpPr>
        <p:spPr>
          <a:xfrm>
            <a:off x="6857574" y="4093367"/>
            <a:ext cx="4870876" cy="400110"/>
          </a:xfrm>
          <a:prstGeom prst="rect">
            <a:avLst/>
          </a:prstGeom>
          <a:noFill/>
        </p:spPr>
        <p:txBody>
          <a:bodyPr wrap="square" rtlCol="0">
            <a:spAutoFit/>
          </a:bodyPr>
          <a:lstStyle/>
          <a:p>
            <a:r>
              <a:rPr lang="en-US" sz="2000" b="1">
                <a:latin typeface="Alexandria" charset="0"/>
                <a:cs typeface="Alexandria" charset="0"/>
              </a:rPr>
              <a:t>Mobile Marketing Strategy</a:t>
            </a:r>
          </a:p>
        </p:txBody>
      </p:sp>
    </p:spTree>
    <p:extLst>
      <p:ext uri="{BB962C8B-B14F-4D97-AF65-F5344CB8AC3E}">
        <p14:creationId xmlns:p14="http://schemas.microsoft.com/office/powerpoint/2010/main" val="91485366"/>
      </p:ext>
    </p:extLst>
  </p:cSld>
  <p:clrMapOvr>
    <a:masterClrMapping/>
  </p:clrMapOvr>
  <p:transition spd="slow">
    <p:comb/>
  </p:transition>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D521131-3523-D0AC-72F2-D4CECD3299B4}"/>
            </a:ext>
          </a:extLst>
        </p:cNvPr>
        <p:cNvGrpSpPr/>
        <p:nvPr/>
      </p:nvGrpSpPr>
      <p:grpSpPr>
        <a:xfrm>
          <a:off x="0" y="0"/>
          <a:ext cx="0" cy="0"/>
          <a:chOff x="0" y="0"/>
          <a:chExt cx="0" cy="0"/>
        </a:xfrm>
      </p:grpSpPr>
      <p:sp>
        <p:nvSpPr>
          <p:cNvPr id="2" name="Rectangle 1">
            <a:extLst>
              <a:ext uri="{FF2B5EF4-FFF2-40B4-BE49-F238E27FC236}">
                <a16:creationId xmlns:a16="http://schemas.microsoft.com/office/drawing/2014/main" id="{DF106995-C7CF-30E7-3239-C3F9BD600F1A}"/>
              </a:ext>
            </a:extLst>
          </p:cNvPr>
          <p:cNvSpPr/>
          <p:nvPr/>
        </p:nvSpPr>
        <p:spPr>
          <a:xfrm>
            <a:off x="395813" y="1546922"/>
            <a:ext cx="5607665" cy="3687495"/>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5" name="Picture Placeholder 4">
            <a:extLst>
              <a:ext uri="{FF2B5EF4-FFF2-40B4-BE49-F238E27FC236}">
                <a16:creationId xmlns:a16="http://schemas.microsoft.com/office/drawing/2014/main" id="{B12B4969-4E2C-7929-B5E3-FBF9B0CF4CF5}"/>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a:fillRect/>
          </a:stretch>
        </p:blipFill>
        <p:spPr>
          <a:xfrm>
            <a:off x="6096000" y="1397680"/>
            <a:ext cx="4962146" cy="2495550"/>
          </a:xfrm>
        </p:spPr>
      </p:pic>
      <p:sp>
        <p:nvSpPr>
          <p:cNvPr id="18" name="Rectangle 17">
            <a:extLst>
              <a:ext uri="{FF2B5EF4-FFF2-40B4-BE49-F238E27FC236}">
                <a16:creationId xmlns:a16="http://schemas.microsoft.com/office/drawing/2014/main" id="{DA02D052-44F1-759A-983C-215959363DCE}"/>
              </a:ext>
            </a:extLst>
          </p:cNvPr>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a:extLst>
              <a:ext uri="{FF2B5EF4-FFF2-40B4-BE49-F238E27FC236}">
                <a16:creationId xmlns:a16="http://schemas.microsoft.com/office/drawing/2014/main" id="{64EF6838-AEE0-00F7-D79C-E8114ABEB58C}"/>
              </a:ext>
            </a:extLst>
          </p:cNvPr>
          <p:cNvSpPr txBox="1"/>
          <p:nvPr/>
        </p:nvSpPr>
        <p:spPr>
          <a:xfrm>
            <a:off x="5692422" y="3499567"/>
            <a:ext cx="1091009" cy="337185"/>
          </a:xfrm>
          <a:prstGeom prst="rect">
            <a:avLst/>
          </a:prstGeom>
          <a:noFill/>
        </p:spPr>
        <p:txBody>
          <a:bodyPr wrap="square" rtlCol="0">
            <a:spAutoFit/>
          </a:bodyPr>
          <a:lstStyle/>
          <a:p>
            <a:pPr algn="ctr"/>
            <a:r>
              <a:rPr lang="en-US" sz="1600">
                <a:solidFill>
                  <a:schemeClr val="bg1"/>
                </a:solidFill>
                <a:latin typeface="Alexandria" charset="0"/>
                <a:cs typeface="Alexandria" charset="0"/>
              </a:rPr>
              <a:t>Chapter</a:t>
            </a:r>
          </a:p>
        </p:txBody>
      </p:sp>
      <p:sp>
        <p:nvSpPr>
          <p:cNvPr id="23" name="TextBox 22">
            <a:extLst>
              <a:ext uri="{FF2B5EF4-FFF2-40B4-BE49-F238E27FC236}">
                <a16:creationId xmlns:a16="http://schemas.microsoft.com/office/drawing/2014/main" id="{5894C5E5-AB8A-DFFC-D6C7-6A8D118CE097}"/>
              </a:ext>
            </a:extLst>
          </p:cNvPr>
          <p:cNvSpPr txBox="1"/>
          <p:nvPr/>
        </p:nvSpPr>
        <p:spPr>
          <a:xfrm>
            <a:off x="5826569" y="3769896"/>
            <a:ext cx="819100" cy="645160"/>
          </a:xfrm>
          <a:prstGeom prst="rect">
            <a:avLst/>
          </a:prstGeom>
          <a:noFill/>
        </p:spPr>
        <p:txBody>
          <a:bodyPr wrap="square" rtlCol="0">
            <a:spAutoFit/>
          </a:bodyPr>
          <a:lstStyle/>
          <a:p>
            <a:pPr algn="ctr"/>
            <a:r>
              <a:rPr lang="en-US" sz="3600" b="1">
                <a:solidFill>
                  <a:schemeClr val="bg1"/>
                </a:solidFill>
                <a:latin typeface="Alexandria" charset="0"/>
                <a:cs typeface="Alexandria" charset="0"/>
              </a:rPr>
              <a:t>08</a:t>
            </a:r>
          </a:p>
        </p:txBody>
      </p:sp>
      <p:sp>
        <p:nvSpPr>
          <p:cNvPr id="29" name="Rectangle 28">
            <a:extLst>
              <a:ext uri="{FF2B5EF4-FFF2-40B4-BE49-F238E27FC236}">
                <a16:creationId xmlns:a16="http://schemas.microsoft.com/office/drawing/2014/main" id="{FB40BFC6-6415-56A1-5491-3EA7E2BC0D6F}"/>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DF98120D-D1B2-4F0C-DAB9-FA0EBE19E029}"/>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2E09010E-9680-B0DC-E16C-20BCB1894285}"/>
              </a:ext>
            </a:extLst>
          </p:cNvPr>
          <p:cNvSpPr txBox="1"/>
          <p:nvPr/>
        </p:nvSpPr>
        <p:spPr>
          <a:xfrm>
            <a:off x="535111" y="1620671"/>
            <a:ext cx="5111050" cy="3613746"/>
          </a:xfrm>
          <a:prstGeom prst="rect">
            <a:avLst/>
          </a:prstGeom>
          <a:noFill/>
        </p:spPr>
        <p:txBody>
          <a:bodyPr wrap="square" rtlCol="0">
            <a:spAutoFit/>
          </a:bodyPr>
          <a:lstStyle/>
          <a:p>
            <a:pPr algn="just">
              <a:lnSpc>
                <a:spcPct val="150000"/>
              </a:lnSpc>
            </a:pPr>
            <a:r>
              <a:rPr lang="en-US" sz="1400">
                <a:latin typeface="Alexandria"/>
              </a:rPr>
              <a:t>Also, consider mobile marketing in conjunction with other marketing channels – online or offline. Success happens when all marketing channels support and promote each other, i.e., when your marketing activities are well integrated. Marketers are increasingly combining their social, local, and mobile activities, also called So-Lo-Mo, into one comprehensive strategy. Since social media is increasingly more mobile-friendly and mobile is targeting local customers and driving local conversions, the three areas work well to build on each other. This results in customer touchpoints across multiple marketing communication channels and strengthens a brand’s overall marketing and messaging strategies.</a:t>
            </a:r>
          </a:p>
        </p:txBody>
      </p:sp>
      <p:sp>
        <p:nvSpPr>
          <p:cNvPr id="4" name="TextBox 3">
            <a:extLst>
              <a:ext uri="{FF2B5EF4-FFF2-40B4-BE49-F238E27FC236}">
                <a16:creationId xmlns:a16="http://schemas.microsoft.com/office/drawing/2014/main" id="{2D7CDC8F-7E26-4B78-6687-AEE431639E43}"/>
              </a:ext>
            </a:extLst>
          </p:cNvPr>
          <p:cNvSpPr txBox="1"/>
          <p:nvPr/>
        </p:nvSpPr>
        <p:spPr>
          <a:xfrm>
            <a:off x="6857574" y="4093367"/>
            <a:ext cx="4870876" cy="400110"/>
          </a:xfrm>
          <a:prstGeom prst="rect">
            <a:avLst/>
          </a:prstGeom>
          <a:noFill/>
        </p:spPr>
        <p:txBody>
          <a:bodyPr wrap="square" rtlCol="0">
            <a:spAutoFit/>
          </a:bodyPr>
          <a:lstStyle/>
          <a:p>
            <a:r>
              <a:rPr lang="en-US" sz="2000" b="1">
                <a:latin typeface="Alexandria" charset="0"/>
                <a:cs typeface="Alexandria" charset="0"/>
              </a:rPr>
              <a:t>Mobile Marketing Strategy</a:t>
            </a:r>
          </a:p>
        </p:txBody>
      </p:sp>
    </p:spTree>
    <p:extLst>
      <p:ext uri="{BB962C8B-B14F-4D97-AF65-F5344CB8AC3E}">
        <p14:creationId xmlns:p14="http://schemas.microsoft.com/office/powerpoint/2010/main" val="1646151505"/>
      </p:ext>
    </p:extLst>
  </p:cSld>
  <p:clrMapOvr>
    <a:masterClrMapping/>
  </p:clrMapOvr>
  <p:transition spd="slow">
    <p:comb/>
  </p:transition>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62CC9D8-EA6C-1EE3-5D22-108DD1E74B6C}"/>
            </a:ext>
          </a:extLst>
        </p:cNvPr>
        <p:cNvGrpSpPr/>
        <p:nvPr/>
      </p:nvGrpSpPr>
      <p:grpSpPr>
        <a:xfrm>
          <a:off x="0" y="0"/>
          <a:ext cx="0" cy="0"/>
          <a:chOff x="0" y="0"/>
          <a:chExt cx="0" cy="0"/>
        </a:xfrm>
      </p:grpSpPr>
      <p:sp>
        <p:nvSpPr>
          <p:cNvPr id="2" name="Rectangle 1">
            <a:extLst>
              <a:ext uri="{FF2B5EF4-FFF2-40B4-BE49-F238E27FC236}">
                <a16:creationId xmlns:a16="http://schemas.microsoft.com/office/drawing/2014/main" id="{098BCB3A-669A-33F4-22C2-C6C944950443}"/>
              </a:ext>
            </a:extLst>
          </p:cNvPr>
          <p:cNvSpPr/>
          <p:nvPr/>
        </p:nvSpPr>
        <p:spPr>
          <a:xfrm>
            <a:off x="395813" y="1546922"/>
            <a:ext cx="5607665" cy="433382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5" name="Picture Placeholder 4">
            <a:extLst>
              <a:ext uri="{FF2B5EF4-FFF2-40B4-BE49-F238E27FC236}">
                <a16:creationId xmlns:a16="http://schemas.microsoft.com/office/drawing/2014/main" id="{64B1A366-640C-2993-9D59-700B7660EF61}"/>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a:fillRect/>
          </a:stretch>
        </p:blipFill>
        <p:spPr>
          <a:xfrm>
            <a:off x="6096000" y="1397680"/>
            <a:ext cx="4962146" cy="2495550"/>
          </a:xfrm>
        </p:spPr>
      </p:pic>
      <p:sp>
        <p:nvSpPr>
          <p:cNvPr id="18" name="Rectangle 17">
            <a:extLst>
              <a:ext uri="{FF2B5EF4-FFF2-40B4-BE49-F238E27FC236}">
                <a16:creationId xmlns:a16="http://schemas.microsoft.com/office/drawing/2014/main" id="{C1D6A87C-62A1-10B7-E7F4-E7053DDCDBA2}"/>
              </a:ext>
            </a:extLst>
          </p:cNvPr>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a:extLst>
              <a:ext uri="{FF2B5EF4-FFF2-40B4-BE49-F238E27FC236}">
                <a16:creationId xmlns:a16="http://schemas.microsoft.com/office/drawing/2014/main" id="{4AF4F515-E365-ECD4-2E9B-27B78351FC97}"/>
              </a:ext>
            </a:extLst>
          </p:cNvPr>
          <p:cNvSpPr txBox="1"/>
          <p:nvPr/>
        </p:nvSpPr>
        <p:spPr>
          <a:xfrm>
            <a:off x="5692422" y="3499567"/>
            <a:ext cx="1091009" cy="337185"/>
          </a:xfrm>
          <a:prstGeom prst="rect">
            <a:avLst/>
          </a:prstGeom>
          <a:noFill/>
        </p:spPr>
        <p:txBody>
          <a:bodyPr wrap="square" rtlCol="0">
            <a:spAutoFit/>
          </a:bodyPr>
          <a:lstStyle/>
          <a:p>
            <a:pPr algn="ctr"/>
            <a:r>
              <a:rPr lang="en-US" sz="1600">
                <a:solidFill>
                  <a:schemeClr val="bg1"/>
                </a:solidFill>
                <a:latin typeface="Alexandria" charset="0"/>
                <a:cs typeface="Alexandria" charset="0"/>
              </a:rPr>
              <a:t>Chapter</a:t>
            </a:r>
          </a:p>
        </p:txBody>
      </p:sp>
      <p:sp>
        <p:nvSpPr>
          <p:cNvPr id="23" name="TextBox 22">
            <a:extLst>
              <a:ext uri="{FF2B5EF4-FFF2-40B4-BE49-F238E27FC236}">
                <a16:creationId xmlns:a16="http://schemas.microsoft.com/office/drawing/2014/main" id="{584A2042-5200-A490-91F7-B30C04490493}"/>
              </a:ext>
            </a:extLst>
          </p:cNvPr>
          <p:cNvSpPr txBox="1"/>
          <p:nvPr/>
        </p:nvSpPr>
        <p:spPr>
          <a:xfrm>
            <a:off x="5826569" y="3769896"/>
            <a:ext cx="819100" cy="645160"/>
          </a:xfrm>
          <a:prstGeom prst="rect">
            <a:avLst/>
          </a:prstGeom>
          <a:noFill/>
        </p:spPr>
        <p:txBody>
          <a:bodyPr wrap="square" rtlCol="0">
            <a:spAutoFit/>
          </a:bodyPr>
          <a:lstStyle/>
          <a:p>
            <a:pPr algn="ctr"/>
            <a:r>
              <a:rPr lang="en-US" sz="3600" b="1">
                <a:solidFill>
                  <a:schemeClr val="bg1"/>
                </a:solidFill>
                <a:latin typeface="Alexandria" charset="0"/>
                <a:cs typeface="Alexandria" charset="0"/>
              </a:rPr>
              <a:t>08</a:t>
            </a:r>
          </a:p>
        </p:txBody>
      </p:sp>
      <p:sp>
        <p:nvSpPr>
          <p:cNvPr id="29" name="Rectangle 28">
            <a:extLst>
              <a:ext uri="{FF2B5EF4-FFF2-40B4-BE49-F238E27FC236}">
                <a16:creationId xmlns:a16="http://schemas.microsoft.com/office/drawing/2014/main" id="{8FC13F72-C6FD-7A9E-F82B-37ABE06D20C7}"/>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EAACC9E2-6653-D686-A65D-014D047A2D0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C52F03EE-52E4-8A17-5997-B95536FA595C}"/>
              </a:ext>
            </a:extLst>
          </p:cNvPr>
          <p:cNvSpPr txBox="1"/>
          <p:nvPr/>
        </p:nvSpPr>
        <p:spPr>
          <a:xfrm>
            <a:off x="535111" y="1620671"/>
            <a:ext cx="5111050" cy="4260077"/>
          </a:xfrm>
          <a:prstGeom prst="rect">
            <a:avLst/>
          </a:prstGeom>
          <a:noFill/>
        </p:spPr>
        <p:txBody>
          <a:bodyPr wrap="square" rtlCol="0">
            <a:spAutoFit/>
          </a:bodyPr>
          <a:lstStyle/>
          <a:p>
            <a:pPr algn="just">
              <a:lnSpc>
                <a:spcPct val="150000"/>
              </a:lnSpc>
            </a:pPr>
            <a:r>
              <a:rPr lang="en-US" sz="1400">
                <a:latin typeface="Alexandria"/>
              </a:rPr>
              <a:t> And, finally, don’t forget to personalize your mobile interactions and ads. Customers connect and respond best to personalized messages customized for them, whether that be by geographic area, specific location, or </a:t>
            </a:r>
            <a:r>
              <a:rPr lang="en-US" sz="1400" err="1">
                <a:latin typeface="Alexandria"/>
              </a:rPr>
              <a:t>behaviours</a:t>
            </a:r>
            <a:r>
              <a:rPr lang="en-US" sz="1400">
                <a:latin typeface="Alexandria"/>
              </a:rPr>
              <a:t>. For example, Best Buy and Subway use geo-location technology to deliver targeted messages to customers who have opted-in to their mobile marketing programs. Many marketers wonder about the willingness of their target audiences to opt into mobile marketing programs. However, a recent study by Google found that almost half of the women surveyed would share their location if offered a $5 store credit. And, that percentage jumped to 83% when offered a $25 store credit. So, with the appropriate incentive, marketers can encourage customers to participate in mobile campaigns and initiatives. </a:t>
            </a:r>
          </a:p>
        </p:txBody>
      </p:sp>
      <p:sp>
        <p:nvSpPr>
          <p:cNvPr id="4" name="TextBox 3">
            <a:extLst>
              <a:ext uri="{FF2B5EF4-FFF2-40B4-BE49-F238E27FC236}">
                <a16:creationId xmlns:a16="http://schemas.microsoft.com/office/drawing/2014/main" id="{91415840-123C-1F69-9CE9-1AE6DB2F170F}"/>
              </a:ext>
            </a:extLst>
          </p:cNvPr>
          <p:cNvSpPr txBox="1"/>
          <p:nvPr/>
        </p:nvSpPr>
        <p:spPr>
          <a:xfrm>
            <a:off x="6857574" y="4093367"/>
            <a:ext cx="4870876" cy="400110"/>
          </a:xfrm>
          <a:prstGeom prst="rect">
            <a:avLst/>
          </a:prstGeom>
          <a:noFill/>
        </p:spPr>
        <p:txBody>
          <a:bodyPr wrap="square" rtlCol="0">
            <a:spAutoFit/>
          </a:bodyPr>
          <a:lstStyle/>
          <a:p>
            <a:r>
              <a:rPr lang="en-US" sz="2000" b="1">
                <a:latin typeface="Alexandria" charset="0"/>
                <a:cs typeface="Alexandria" charset="0"/>
              </a:rPr>
              <a:t>Mobile Marketing Strategy</a:t>
            </a:r>
          </a:p>
        </p:txBody>
      </p:sp>
    </p:spTree>
    <p:extLst>
      <p:ext uri="{BB962C8B-B14F-4D97-AF65-F5344CB8AC3E}">
        <p14:creationId xmlns:p14="http://schemas.microsoft.com/office/powerpoint/2010/main" val="4245678338"/>
      </p:ext>
    </p:extLst>
  </p:cSld>
  <p:clrMapOvr>
    <a:masterClrMapping/>
  </p:clrMapOvr>
  <p:transition spd="slow">
    <p:comb/>
  </p:transition>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02B815F-6B5C-5699-AE63-005C150DB44B}"/>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A66D52EA-0AB6-2A79-4626-F05084B0A129}"/>
              </a:ext>
            </a:extLst>
          </p:cNvPr>
          <p:cNvSpPr/>
          <p:nvPr/>
        </p:nvSpPr>
        <p:spPr>
          <a:xfrm>
            <a:off x="373626" y="1685494"/>
            <a:ext cx="11056374" cy="474480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F1AD69BE-63D0-8BB4-BA37-3466A0DCCF2E}"/>
              </a:ext>
            </a:extLst>
          </p:cNvPr>
          <p:cNvSpPr txBox="1"/>
          <p:nvPr/>
        </p:nvSpPr>
        <p:spPr>
          <a:xfrm>
            <a:off x="2474476" y="1031734"/>
            <a:ext cx="4870876" cy="400110"/>
          </a:xfrm>
          <a:prstGeom prst="rect">
            <a:avLst/>
          </a:prstGeom>
          <a:noFill/>
        </p:spPr>
        <p:txBody>
          <a:bodyPr wrap="square" rtlCol="0">
            <a:spAutoFit/>
          </a:bodyPr>
          <a:lstStyle/>
          <a:p>
            <a:r>
              <a:rPr lang="en-US" sz="2000" b="1">
                <a:latin typeface="Alexandria" charset="0"/>
                <a:cs typeface="Alexandria" charset="0"/>
              </a:rPr>
              <a:t>Real Estate Applications</a:t>
            </a:r>
          </a:p>
        </p:txBody>
      </p:sp>
      <p:sp>
        <p:nvSpPr>
          <p:cNvPr id="5" name="Rectangle 4">
            <a:extLst>
              <a:ext uri="{FF2B5EF4-FFF2-40B4-BE49-F238E27FC236}">
                <a16:creationId xmlns:a16="http://schemas.microsoft.com/office/drawing/2014/main" id="{45F79EED-0646-455B-2FF9-FE409F5AF46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B16D289-57DD-88BD-E011-DA97BF42FE42}"/>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B8693414-4046-9E19-4A4E-24BF339F0261}"/>
              </a:ext>
            </a:extLst>
          </p:cNvPr>
          <p:cNvSpPr txBox="1"/>
          <p:nvPr/>
        </p:nvSpPr>
        <p:spPr>
          <a:xfrm>
            <a:off x="1214179" y="1231789"/>
            <a:ext cx="966228" cy="768350"/>
          </a:xfrm>
          <a:prstGeom prst="rect">
            <a:avLst/>
          </a:prstGeom>
          <a:noFill/>
        </p:spPr>
        <p:txBody>
          <a:bodyPr wrap="square" rtlCol="0">
            <a:spAutoFit/>
          </a:bodyPr>
          <a:lstStyle/>
          <a:p>
            <a:pPr algn="ctr"/>
            <a:r>
              <a:rPr lang="en-US" sz="4400" b="1">
                <a:solidFill>
                  <a:schemeClr val="bg1"/>
                </a:solidFill>
                <a:latin typeface="Alexandria" charset="0"/>
                <a:cs typeface="Alexandria" charset="0"/>
              </a:rPr>
              <a:t>08</a:t>
            </a:r>
          </a:p>
        </p:txBody>
      </p:sp>
      <p:pic>
        <p:nvPicPr>
          <p:cNvPr id="7" name="Graphic 21">
            <a:extLst>
              <a:ext uri="{FF2B5EF4-FFF2-40B4-BE49-F238E27FC236}">
                <a16:creationId xmlns:a16="http://schemas.microsoft.com/office/drawing/2014/main" id="{A444D092-1B9C-02B2-BFD9-CC670D5D5E0A}"/>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14B7057D-E1DA-0D43-A3D1-1F7395F25BC0}"/>
              </a:ext>
            </a:extLst>
          </p:cNvPr>
          <p:cNvSpPr txBox="1"/>
          <p:nvPr/>
        </p:nvSpPr>
        <p:spPr>
          <a:xfrm>
            <a:off x="553934" y="2253789"/>
            <a:ext cx="10876066" cy="3613746"/>
          </a:xfrm>
          <a:prstGeom prst="rect">
            <a:avLst/>
          </a:prstGeom>
          <a:noFill/>
        </p:spPr>
        <p:txBody>
          <a:bodyPr wrap="square" rtlCol="0">
            <a:spAutoFit/>
          </a:bodyPr>
          <a:lstStyle/>
          <a:p>
            <a:pPr marL="0" marR="0" lvl="0" indent="0" defTabSz="914400" rtl="0" eaLnBrk="1" fontAlgn="auto" latinLnBrk="0" hangingPunct="1">
              <a:lnSpc>
                <a:spcPct val="150000"/>
              </a:lnSpc>
              <a:spcBef>
                <a:spcPts val="0"/>
              </a:spcBef>
              <a:spcAft>
                <a:spcPts val="0"/>
              </a:spcAft>
              <a:buClrTx/>
              <a:buSzTx/>
              <a:buFontTx/>
              <a:buNone/>
              <a:tabLst/>
              <a:defRPr/>
            </a:pPr>
            <a:r>
              <a:rPr kumimoji="0" lang="en-US" sz="1400" i="0" u="none" strike="noStrike" kern="1200" cap="none" spc="0" normalizeH="0" baseline="0" noProof="0">
                <a:ln>
                  <a:noFill/>
                </a:ln>
                <a:solidFill>
                  <a:prstClr val="black"/>
                </a:solidFill>
                <a:effectLst/>
                <a:uLnTx/>
                <a:uFillTx/>
                <a:latin typeface="Alexandria" charset="0"/>
                <a:ea typeface="+mn-ea"/>
                <a:cs typeface="Alexandria" charset="0"/>
              </a:rPr>
              <a:t>In the context of the contemporary digital revolution, and with the widespread use of mobile devices as a primary platform for interaction with the digital world, mobile applications have emerged as one of the most influential tools in reshaping the dynamics of numerous economic sectors, foremost among them the real estate sector. This growing influence is attributable to the distinctive nature of the real estate product, which is characterized by its high value, immovability, and the lengthy purchasing decision cycle associated with it. Real estate applications have contributed to overcoming many of the traditional obstacles that have hindered search, purchase, and management processes in this sector, transforming them into more efficient and transparent interactive digital experiences.</a:t>
            </a:r>
          </a:p>
          <a:p>
            <a:pPr marL="0" marR="0" lvl="0" indent="0" defTabSz="914400" rtl="0" eaLnBrk="1" fontAlgn="auto" latinLnBrk="0" hangingPunct="1">
              <a:lnSpc>
                <a:spcPct val="150000"/>
              </a:lnSpc>
              <a:spcBef>
                <a:spcPts val="0"/>
              </a:spcBef>
              <a:spcAft>
                <a:spcPts val="0"/>
              </a:spcAft>
              <a:buClrTx/>
              <a:buSzTx/>
              <a:buFontTx/>
              <a:buNone/>
              <a:tabLst/>
              <a:defRPr/>
            </a:pPr>
            <a:r>
              <a:rPr kumimoji="0" lang="en-US" sz="1400" i="0" u="none" strike="noStrike" kern="1200" cap="none" spc="0" normalizeH="0" baseline="0" noProof="0">
                <a:ln>
                  <a:noFill/>
                </a:ln>
                <a:solidFill>
                  <a:prstClr val="black"/>
                </a:solidFill>
                <a:effectLst/>
                <a:uLnTx/>
                <a:uFillTx/>
                <a:latin typeface="Alexandria" charset="0"/>
                <a:ea typeface="+mn-ea"/>
                <a:cs typeface="Alexandria" charset="0"/>
              </a:rPr>
              <a:t>The emergence of real estate applications represents a qualitative shift in the mechanisms of interaction among the key actors in the real estate market, including developers, investors, buyers, tenants, brokers, and management companies. Their role is not limited to serving merely as marketing channels; rather, they extend beyond that to form integrated operational platforms that contribute to managing the life cycle of the customer relationship, beginning with the stages of awareness and discovery, passing through the stages of evaluation, negotiation, and purchase, and culminating in post-sale services and property management.</a:t>
            </a:r>
          </a:p>
        </p:txBody>
      </p:sp>
    </p:spTree>
    <p:extLst>
      <p:ext uri="{BB962C8B-B14F-4D97-AF65-F5344CB8AC3E}">
        <p14:creationId xmlns:p14="http://schemas.microsoft.com/office/powerpoint/2010/main" val="74263894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55799AD-3444-4CA0-88EA-8186C31C2971}"/>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C5D7C390-4A45-52D4-ED71-861CBFEAA3F0}"/>
              </a:ext>
            </a:extLst>
          </p:cNvPr>
          <p:cNvSpPr/>
          <p:nvPr/>
        </p:nvSpPr>
        <p:spPr>
          <a:xfrm>
            <a:off x="373626" y="1685494"/>
            <a:ext cx="11056374" cy="474480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2F13D722-44DE-ED63-4163-B1334C3C7C94}"/>
              </a:ext>
            </a:extLst>
          </p:cNvPr>
          <p:cNvSpPr txBox="1"/>
          <p:nvPr/>
        </p:nvSpPr>
        <p:spPr>
          <a:xfrm>
            <a:off x="2474476" y="1031734"/>
            <a:ext cx="4870876" cy="400110"/>
          </a:xfrm>
          <a:prstGeom prst="rect">
            <a:avLst/>
          </a:prstGeom>
          <a:noFill/>
        </p:spPr>
        <p:txBody>
          <a:bodyPr wrap="square" rtlCol="0">
            <a:spAutoFit/>
          </a:bodyPr>
          <a:lstStyle/>
          <a:p>
            <a:r>
              <a:rPr lang="en-US" sz="2000" b="1">
                <a:latin typeface="Alexandria" charset="0"/>
                <a:cs typeface="Alexandria" charset="0"/>
              </a:rPr>
              <a:t>Real Estate Applications</a:t>
            </a:r>
          </a:p>
        </p:txBody>
      </p:sp>
      <p:sp>
        <p:nvSpPr>
          <p:cNvPr id="5" name="Rectangle 4">
            <a:extLst>
              <a:ext uri="{FF2B5EF4-FFF2-40B4-BE49-F238E27FC236}">
                <a16:creationId xmlns:a16="http://schemas.microsoft.com/office/drawing/2014/main" id="{344CB77D-350A-8FB7-CDDF-CF6C51E9D0DA}"/>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25C017CB-CC70-E7A8-062D-DF79394E9C55}"/>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32B36F01-4B53-FBA8-CAA2-5B070D57C6DE}"/>
              </a:ext>
            </a:extLst>
          </p:cNvPr>
          <p:cNvSpPr txBox="1"/>
          <p:nvPr/>
        </p:nvSpPr>
        <p:spPr>
          <a:xfrm>
            <a:off x="1214179" y="1231789"/>
            <a:ext cx="966228" cy="768350"/>
          </a:xfrm>
          <a:prstGeom prst="rect">
            <a:avLst/>
          </a:prstGeom>
          <a:noFill/>
        </p:spPr>
        <p:txBody>
          <a:bodyPr wrap="square" rtlCol="0">
            <a:spAutoFit/>
          </a:bodyPr>
          <a:lstStyle/>
          <a:p>
            <a:pPr algn="ctr"/>
            <a:r>
              <a:rPr lang="en-US" sz="4400" b="1">
                <a:solidFill>
                  <a:schemeClr val="bg1"/>
                </a:solidFill>
                <a:latin typeface="Alexandria" charset="0"/>
                <a:cs typeface="Alexandria" charset="0"/>
              </a:rPr>
              <a:t>08</a:t>
            </a:r>
          </a:p>
        </p:txBody>
      </p:sp>
      <p:pic>
        <p:nvPicPr>
          <p:cNvPr id="7" name="Graphic 21">
            <a:extLst>
              <a:ext uri="{FF2B5EF4-FFF2-40B4-BE49-F238E27FC236}">
                <a16:creationId xmlns:a16="http://schemas.microsoft.com/office/drawing/2014/main" id="{F6A47398-0B92-9FCD-AFF8-1A3506F7CE43}"/>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DDF969CB-92ED-227F-CD7C-674C9A49428D}"/>
              </a:ext>
            </a:extLst>
          </p:cNvPr>
          <p:cNvSpPr txBox="1"/>
          <p:nvPr/>
        </p:nvSpPr>
        <p:spPr>
          <a:xfrm>
            <a:off x="553934" y="2253789"/>
            <a:ext cx="10876066" cy="3613746"/>
          </a:xfrm>
          <a:prstGeom prst="rect">
            <a:avLst/>
          </a:prstGeom>
          <a:noFill/>
        </p:spPr>
        <p:txBody>
          <a:bodyPr wrap="square" rtlCol="0">
            <a:spAutoFit/>
          </a:bodyPr>
          <a:lstStyle/>
          <a:p>
            <a:pPr marL="0" marR="0" lvl="0" indent="0" defTabSz="914400" rtl="0" eaLnBrk="1" fontAlgn="auto" latinLnBrk="0" hangingPunct="1">
              <a:lnSpc>
                <a:spcPct val="150000"/>
              </a:lnSpc>
              <a:spcBef>
                <a:spcPts val="0"/>
              </a:spcBef>
              <a:spcAft>
                <a:spcPts val="0"/>
              </a:spcAft>
              <a:buClrTx/>
              <a:buSzTx/>
              <a:buFontTx/>
              <a:buNone/>
              <a:tabLst/>
              <a:defRPr/>
            </a:pPr>
            <a:r>
              <a:rPr kumimoji="0" lang="en-US" sz="1400" b="1" i="0" u="none" strike="noStrike" kern="1200" cap="none" spc="0" normalizeH="0" baseline="0" noProof="0">
                <a:ln>
                  <a:noFill/>
                </a:ln>
                <a:solidFill>
                  <a:prstClr val="black"/>
                </a:solidFill>
                <a:effectLst/>
                <a:uLnTx/>
                <a:uFillTx/>
                <a:latin typeface="Alexandria" charset="0"/>
                <a:ea typeface="+mn-ea"/>
                <a:cs typeface="Alexandria" charset="0"/>
              </a:rPr>
              <a:t>The Concept and Fundamental Determinants of Real Estate Applications</a:t>
            </a:r>
          </a:p>
          <a:p>
            <a:pPr marL="0" marR="0" lvl="0" indent="0" defTabSz="914400" rtl="0" eaLnBrk="1" fontAlgn="auto" latinLnBrk="0" hangingPunct="1">
              <a:lnSpc>
                <a:spcPct val="150000"/>
              </a:lnSpc>
              <a:spcBef>
                <a:spcPts val="0"/>
              </a:spcBef>
              <a:spcAft>
                <a:spcPts val="0"/>
              </a:spcAft>
              <a:buClrTx/>
              <a:buSzTx/>
              <a:buFontTx/>
              <a:buNone/>
              <a:tabLst/>
              <a:defRPr/>
            </a:pPr>
            <a:r>
              <a:rPr kumimoji="0" lang="en-US" sz="1400" i="0" u="none" strike="noStrike" kern="1200" cap="none" spc="0" normalizeH="0" baseline="0" noProof="0">
                <a:ln>
                  <a:noFill/>
                </a:ln>
                <a:solidFill>
                  <a:prstClr val="black"/>
                </a:solidFill>
                <a:effectLst/>
                <a:uLnTx/>
                <a:uFillTx/>
                <a:latin typeface="Alexandria" charset="0"/>
                <a:ea typeface="+mn-ea"/>
                <a:cs typeface="Alexandria" charset="0"/>
              </a:rPr>
              <a:t>Real estate applications may be defined as software systems specifically designed to operate on mobile devices (smartphones and tablets), with the aim of providing services and interactive platforms that bring together the various parties in the real estate market and facilitate real estate-related processes and information. In their operation, these applications are based on a set of fundamental determinants that constitute the essence of their function and added value, which may be summarized as follows:</a:t>
            </a:r>
            <a:endParaRPr lang="en-US" sz="1400">
              <a:solidFill>
                <a:prstClr val="black"/>
              </a:solidFill>
              <a:latin typeface="Alexandria" charset="0"/>
              <a:cs typeface="Alexandria" charset="0"/>
            </a:endParaRPr>
          </a:p>
          <a:p>
            <a:pPr marL="0" marR="0" lvl="0" indent="0" defTabSz="914400" rtl="0" eaLnBrk="1" fontAlgn="auto" latinLnBrk="0" hangingPunct="1">
              <a:lnSpc>
                <a:spcPct val="150000"/>
              </a:lnSpc>
              <a:spcBef>
                <a:spcPts val="0"/>
              </a:spcBef>
              <a:spcAft>
                <a:spcPts val="0"/>
              </a:spcAft>
              <a:buClrTx/>
              <a:buSzTx/>
              <a:buFontTx/>
              <a:buNone/>
              <a:tabLst/>
              <a:defRPr/>
            </a:pPr>
            <a:r>
              <a:rPr kumimoji="0" lang="en-US" sz="1400" b="1" i="0" u="none" strike="noStrike" kern="1200" cap="none" spc="0" normalizeH="0" baseline="0" noProof="0">
                <a:ln>
                  <a:noFill/>
                </a:ln>
                <a:solidFill>
                  <a:prstClr val="black"/>
                </a:solidFill>
                <a:effectLst/>
                <a:uLnTx/>
                <a:uFillTx/>
                <a:latin typeface="Alexandria" charset="0"/>
                <a:ea typeface="+mn-ea"/>
                <a:cs typeface="Alexandria" charset="0"/>
              </a:rPr>
              <a:t>1.Spatial and temporal interactivity: </a:t>
            </a:r>
            <a:r>
              <a:rPr kumimoji="0" lang="en-US" sz="1400" i="0" u="none" strike="noStrike" kern="1200" cap="none" spc="0" normalizeH="0" baseline="0" noProof="0">
                <a:ln>
                  <a:noFill/>
                </a:ln>
                <a:solidFill>
                  <a:prstClr val="black"/>
                </a:solidFill>
                <a:effectLst/>
                <a:uLnTx/>
                <a:uFillTx/>
                <a:latin typeface="Alexandria" charset="0"/>
                <a:ea typeface="+mn-ea"/>
                <a:cs typeface="Alexandria" charset="0"/>
              </a:rPr>
              <a:t>These applications exploit the close attachment of mobile devices to the user, thereby enabling access to real estate information and services at any time and from any place, thus transcending the constraints of official working hours and the geographical locations of real estate offices.</a:t>
            </a:r>
          </a:p>
          <a:p>
            <a:pPr marL="0" marR="0" lvl="0" indent="0" defTabSz="914400" rtl="0" eaLnBrk="1" fontAlgn="auto" latinLnBrk="0" hangingPunct="1">
              <a:lnSpc>
                <a:spcPct val="150000"/>
              </a:lnSpc>
              <a:spcBef>
                <a:spcPts val="0"/>
              </a:spcBef>
              <a:spcAft>
                <a:spcPts val="0"/>
              </a:spcAft>
              <a:buClrTx/>
              <a:buSzTx/>
              <a:buFontTx/>
              <a:buNone/>
              <a:tabLst/>
              <a:defRPr/>
            </a:pPr>
            <a:r>
              <a:rPr kumimoji="0" lang="en-US" sz="1400" b="1" i="0" u="none" strike="noStrike" kern="1200" cap="none" spc="0" normalizeH="0" baseline="0" noProof="0">
                <a:ln>
                  <a:noFill/>
                </a:ln>
                <a:solidFill>
                  <a:prstClr val="black"/>
                </a:solidFill>
                <a:effectLst/>
                <a:uLnTx/>
                <a:uFillTx/>
                <a:latin typeface="Alexandria" charset="0"/>
                <a:ea typeface="+mn-ea"/>
                <a:cs typeface="Alexandria" charset="0"/>
              </a:rPr>
              <a:t>2.Data-driven personalization: </a:t>
            </a:r>
            <a:r>
              <a:rPr kumimoji="0" lang="en-US" sz="1400" i="0" u="none" strike="noStrike" kern="1200" cap="none" spc="0" normalizeH="0" baseline="0" noProof="0">
                <a:ln>
                  <a:noFill/>
                </a:ln>
                <a:solidFill>
                  <a:prstClr val="black"/>
                </a:solidFill>
                <a:effectLst/>
                <a:uLnTx/>
                <a:uFillTx/>
                <a:latin typeface="Alexandria" charset="0"/>
                <a:ea typeface="+mn-ea"/>
                <a:cs typeface="Alexandria" charset="0"/>
              </a:rPr>
              <a:t>Applications rely on the collection and analysis of users’ data and </a:t>
            </a:r>
            <a:r>
              <a:rPr kumimoji="0" lang="en-US" sz="1400" i="0" u="none" strike="noStrike" kern="1200" cap="none" spc="0" normalizeH="0" baseline="0" noProof="0" err="1">
                <a:ln>
                  <a:noFill/>
                </a:ln>
                <a:solidFill>
                  <a:prstClr val="black"/>
                </a:solidFill>
                <a:effectLst/>
                <a:uLnTx/>
                <a:uFillTx/>
                <a:latin typeface="Alexandria" charset="0"/>
                <a:ea typeface="+mn-ea"/>
                <a:cs typeface="Alexandria" charset="0"/>
              </a:rPr>
              <a:t>behaviours</a:t>
            </a:r>
            <a:r>
              <a:rPr kumimoji="0" lang="en-US" sz="1400" i="0" u="none" strike="noStrike" kern="1200" cap="none" spc="0" normalizeH="0" baseline="0" noProof="0">
                <a:ln>
                  <a:noFill/>
                </a:ln>
                <a:solidFill>
                  <a:prstClr val="black"/>
                </a:solidFill>
                <a:effectLst/>
                <a:uLnTx/>
                <a:uFillTx/>
                <a:latin typeface="Alexandria" charset="0"/>
                <a:ea typeface="+mn-ea"/>
                <a:cs typeface="Alexandria" charset="0"/>
              </a:rPr>
              <a:t> (such as search activities, recorded preferences, and recurrent geographical locations) in order to provide a personalized experience, presenting the properties and services most relevant to each individual user.</a:t>
            </a:r>
          </a:p>
        </p:txBody>
      </p:sp>
    </p:spTree>
    <p:extLst>
      <p:ext uri="{BB962C8B-B14F-4D97-AF65-F5344CB8AC3E}">
        <p14:creationId xmlns:p14="http://schemas.microsoft.com/office/powerpoint/2010/main" val="251909333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810F668-E9B3-997E-C3B7-F7C1CDE87F18}"/>
            </a:ext>
          </a:extLst>
        </p:cNvPr>
        <p:cNvGrpSpPr/>
        <p:nvPr/>
      </p:nvGrpSpPr>
      <p:grpSpPr>
        <a:xfrm>
          <a:off x="0" y="0"/>
          <a:ext cx="0" cy="0"/>
          <a:chOff x="0" y="0"/>
          <a:chExt cx="0" cy="0"/>
        </a:xfrm>
      </p:grpSpPr>
      <p:sp>
        <p:nvSpPr>
          <p:cNvPr id="2" name="Rectangle 1">
            <a:extLst>
              <a:ext uri="{FF2B5EF4-FFF2-40B4-BE49-F238E27FC236}">
                <a16:creationId xmlns:a16="http://schemas.microsoft.com/office/drawing/2014/main" id="{D8F2B0BC-7092-6FFB-2B77-534056478A2E}"/>
              </a:ext>
            </a:extLst>
          </p:cNvPr>
          <p:cNvSpPr/>
          <p:nvPr/>
        </p:nvSpPr>
        <p:spPr>
          <a:xfrm>
            <a:off x="395813" y="1546922"/>
            <a:ext cx="5607665" cy="433382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5" name="Picture Placeholder 4">
            <a:extLst>
              <a:ext uri="{FF2B5EF4-FFF2-40B4-BE49-F238E27FC236}">
                <a16:creationId xmlns:a16="http://schemas.microsoft.com/office/drawing/2014/main" id="{F68B7334-BF26-908D-3DD3-C3C22A22BCB4}"/>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a:fillRect/>
          </a:stretch>
        </p:blipFill>
        <p:spPr>
          <a:xfrm>
            <a:off x="6096000" y="1397680"/>
            <a:ext cx="4962146" cy="2495550"/>
          </a:xfrm>
        </p:spPr>
      </p:pic>
      <p:sp>
        <p:nvSpPr>
          <p:cNvPr id="18" name="Rectangle 17">
            <a:extLst>
              <a:ext uri="{FF2B5EF4-FFF2-40B4-BE49-F238E27FC236}">
                <a16:creationId xmlns:a16="http://schemas.microsoft.com/office/drawing/2014/main" id="{EBEB0777-1A7F-ED2A-F4FD-C70DE896D8A9}"/>
              </a:ext>
            </a:extLst>
          </p:cNvPr>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a:extLst>
              <a:ext uri="{FF2B5EF4-FFF2-40B4-BE49-F238E27FC236}">
                <a16:creationId xmlns:a16="http://schemas.microsoft.com/office/drawing/2014/main" id="{317631DE-B3E0-D8CB-2344-CAA4C69DE172}"/>
              </a:ext>
            </a:extLst>
          </p:cNvPr>
          <p:cNvSpPr txBox="1"/>
          <p:nvPr/>
        </p:nvSpPr>
        <p:spPr>
          <a:xfrm>
            <a:off x="5692422" y="3499567"/>
            <a:ext cx="1091009" cy="337185"/>
          </a:xfrm>
          <a:prstGeom prst="rect">
            <a:avLst/>
          </a:prstGeom>
          <a:noFill/>
        </p:spPr>
        <p:txBody>
          <a:bodyPr wrap="square" rtlCol="0">
            <a:spAutoFit/>
          </a:bodyPr>
          <a:lstStyle/>
          <a:p>
            <a:pPr algn="ctr"/>
            <a:r>
              <a:rPr lang="en-US" sz="1600">
                <a:solidFill>
                  <a:schemeClr val="bg1"/>
                </a:solidFill>
                <a:latin typeface="Alexandria" charset="0"/>
                <a:cs typeface="Alexandria" charset="0"/>
              </a:rPr>
              <a:t>Chapter</a:t>
            </a:r>
          </a:p>
        </p:txBody>
      </p:sp>
      <p:sp>
        <p:nvSpPr>
          <p:cNvPr id="23" name="TextBox 22">
            <a:extLst>
              <a:ext uri="{FF2B5EF4-FFF2-40B4-BE49-F238E27FC236}">
                <a16:creationId xmlns:a16="http://schemas.microsoft.com/office/drawing/2014/main" id="{C859838E-4D57-904F-B278-47C64D5FA5A6}"/>
              </a:ext>
            </a:extLst>
          </p:cNvPr>
          <p:cNvSpPr txBox="1"/>
          <p:nvPr/>
        </p:nvSpPr>
        <p:spPr>
          <a:xfrm>
            <a:off x="5826569" y="3769896"/>
            <a:ext cx="819100" cy="645160"/>
          </a:xfrm>
          <a:prstGeom prst="rect">
            <a:avLst/>
          </a:prstGeom>
          <a:noFill/>
        </p:spPr>
        <p:txBody>
          <a:bodyPr wrap="square" rtlCol="0">
            <a:spAutoFit/>
          </a:bodyPr>
          <a:lstStyle/>
          <a:p>
            <a:pPr algn="ctr"/>
            <a:r>
              <a:rPr lang="en-US" sz="3600" b="1">
                <a:solidFill>
                  <a:schemeClr val="bg1"/>
                </a:solidFill>
                <a:latin typeface="Alexandria" charset="0"/>
                <a:cs typeface="Alexandria" charset="0"/>
              </a:rPr>
              <a:t>08</a:t>
            </a:r>
          </a:p>
        </p:txBody>
      </p:sp>
      <p:sp>
        <p:nvSpPr>
          <p:cNvPr id="29" name="Rectangle 28">
            <a:extLst>
              <a:ext uri="{FF2B5EF4-FFF2-40B4-BE49-F238E27FC236}">
                <a16:creationId xmlns:a16="http://schemas.microsoft.com/office/drawing/2014/main" id="{33ACB1FC-76B9-5231-6D3B-B92FF0D31D02}"/>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7E088EE3-140A-41CA-ADC9-6BEBFD822C2E}"/>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7B9D2426-6232-CBC3-4A57-4C5B59634007}"/>
              </a:ext>
            </a:extLst>
          </p:cNvPr>
          <p:cNvSpPr txBox="1"/>
          <p:nvPr/>
        </p:nvSpPr>
        <p:spPr>
          <a:xfrm>
            <a:off x="535111" y="1620671"/>
            <a:ext cx="5111050" cy="4260077"/>
          </a:xfrm>
          <a:prstGeom prst="rect">
            <a:avLst/>
          </a:prstGeom>
          <a:noFill/>
        </p:spPr>
        <p:txBody>
          <a:bodyPr wrap="square" rtlCol="0">
            <a:spAutoFit/>
          </a:bodyPr>
          <a:lstStyle/>
          <a:p>
            <a:pPr algn="just">
              <a:lnSpc>
                <a:spcPct val="150000"/>
              </a:lnSpc>
            </a:pPr>
            <a:r>
              <a:rPr lang="en-US" sz="1400" b="1">
                <a:latin typeface="Alexandria"/>
              </a:rPr>
              <a:t>3.Content enrichment and diversification: </a:t>
            </a:r>
            <a:r>
              <a:rPr lang="en-US" sz="1400">
                <a:latin typeface="Alexandria"/>
              </a:rPr>
              <a:t>Applications are not limited to presenting textual information; rather, they integrate rich multimedia content such as high-resolution images, introductory videos, virtual tours using 360-degree technology or virtual reality, and interactive maps, thereby helping to form an accurate mental image of the property prior to its physical inspection.</a:t>
            </a:r>
          </a:p>
          <a:p>
            <a:pPr algn="just">
              <a:lnSpc>
                <a:spcPct val="150000"/>
              </a:lnSpc>
            </a:pPr>
            <a:r>
              <a:rPr lang="en-US" sz="1400" b="1">
                <a:latin typeface="Alexandria"/>
              </a:rPr>
              <a:t>4.Integration with other services and systems: </a:t>
            </a:r>
            <a:r>
              <a:rPr lang="en-US" sz="1400">
                <a:latin typeface="Alexandria"/>
              </a:rPr>
              <a:t>Modern real estate applications are characterized by their ability to integrate with multiple external systems, such as maps (for calculating distance and time), banking services (for financing inquiries and instalment calculations), and customer relationship management (CRM) systems, thereby creating an integrated digital ecosystem that serves the user.</a:t>
            </a:r>
          </a:p>
        </p:txBody>
      </p:sp>
      <p:sp>
        <p:nvSpPr>
          <p:cNvPr id="4" name="TextBox 3">
            <a:extLst>
              <a:ext uri="{FF2B5EF4-FFF2-40B4-BE49-F238E27FC236}">
                <a16:creationId xmlns:a16="http://schemas.microsoft.com/office/drawing/2014/main" id="{57EF4CEC-CC80-20C4-7051-922D4F0B22A3}"/>
              </a:ext>
            </a:extLst>
          </p:cNvPr>
          <p:cNvSpPr txBox="1"/>
          <p:nvPr/>
        </p:nvSpPr>
        <p:spPr>
          <a:xfrm>
            <a:off x="6857574" y="4093367"/>
            <a:ext cx="4870876" cy="400110"/>
          </a:xfrm>
          <a:prstGeom prst="rect">
            <a:avLst/>
          </a:prstGeom>
          <a:noFill/>
        </p:spPr>
        <p:txBody>
          <a:bodyPr wrap="square" rtlCol="0">
            <a:spAutoFit/>
          </a:bodyPr>
          <a:lstStyle/>
          <a:p>
            <a:r>
              <a:rPr lang="en-US" sz="2000" b="1">
                <a:latin typeface="Alexandria" charset="0"/>
                <a:cs typeface="Alexandria" charset="0"/>
              </a:rPr>
              <a:t>Real Estate Applications</a:t>
            </a:r>
          </a:p>
        </p:txBody>
      </p:sp>
    </p:spTree>
    <p:extLst>
      <p:ext uri="{BB962C8B-B14F-4D97-AF65-F5344CB8AC3E}">
        <p14:creationId xmlns:p14="http://schemas.microsoft.com/office/powerpoint/2010/main" val="579976710"/>
      </p:ext>
    </p:extLst>
  </p:cSld>
  <p:clrMapOvr>
    <a:masterClrMapping/>
  </p:clrMapOvr>
  <p:transition spd="slow">
    <p:comb/>
  </p:transition>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6E0513E-FE76-815D-214C-C234A2AF406F}"/>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42B15F84-E873-569E-C36B-BBBA6F75A7AA}"/>
              </a:ext>
            </a:extLst>
          </p:cNvPr>
          <p:cNvSpPr/>
          <p:nvPr/>
        </p:nvSpPr>
        <p:spPr>
          <a:xfrm>
            <a:off x="373626" y="1685494"/>
            <a:ext cx="11056374" cy="474480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40C469FD-49C3-F69B-6278-ABA59AB3D5BF}"/>
              </a:ext>
            </a:extLst>
          </p:cNvPr>
          <p:cNvSpPr txBox="1"/>
          <p:nvPr/>
        </p:nvSpPr>
        <p:spPr>
          <a:xfrm>
            <a:off x="2474476" y="1031734"/>
            <a:ext cx="4870876" cy="400110"/>
          </a:xfrm>
          <a:prstGeom prst="rect">
            <a:avLst/>
          </a:prstGeom>
          <a:noFill/>
        </p:spPr>
        <p:txBody>
          <a:bodyPr wrap="square" rtlCol="0">
            <a:spAutoFit/>
          </a:bodyPr>
          <a:lstStyle/>
          <a:p>
            <a:r>
              <a:rPr lang="en-US" sz="2000" b="1">
                <a:latin typeface="Alexandria" charset="0"/>
                <a:cs typeface="Alexandria" charset="0"/>
              </a:rPr>
              <a:t>Real Estate Applications</a:t>
            </a:r>
          </a:p>
        </p:txBody>
      </p:sp>
      <p:sp>
        <p:nvSpPr>
          <p:cNvPr id="5" name="Rectangle 4">
            <a:extLst>
              <a:ext uri="{FF2B5EF4-FFF2-40B4-BE49-F238E27FC236}">
                <a16:creationId xmlns:a16="http://schemas.microsoft.com/office/drawing/2014/main" id="{C242CAF7-3AF0-B0F1-F966-442840F084A7}"/>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3338004E-727B-66FC-75C8-2CA5171F30AC}"/>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E7BB8B2F-5B73-4FF4-74E6-BD711DAC66D2}"/>
              </a:ext>
            </a:extLst>
          </p:cNvPr>
          <p:cNvSpPr txBox="1"/>
          <p:nvPr/>
        </p:nvSpPr>
        <p:spPr>
          <a:xfrm>
            <a:off x="1214179" y="1231789"/>
            <a:ext cx="966228" cy="768350"/>
          </a:xfrm>
          <a:prstGeom prst="rect">
            <a:avLst/>
          </a:prstGeom>
          <a:noFill/>
        </p:spPr>
        <p:txBody>
          <a:bodyPr wrap="square" rtlCol="0">
            <a:spAutoFit/>
          </a:bodyPr>
          <a:lstStyle/>
          <a:p>
            <a:pPr algn="ctr"/>
            <a:r>
              <a:rPr lang="en-US" sz="4400" b="1">
                <a:solidFill>
                  <a:schemeClr val="bg1"/>
                </a:solidFill>
                <a:latin typeface="Alexandria" charset="0"/>
                <a:cs typeface="Alexandria" charset="0"/>
              </a:rPr>
              <a:t>08</a:t>
            </a:r>
          </a:p>
        </p:txBody>
      </p:sp>
      <p:pic>
        <p:nvPicPr>
          <p:cNvPr id="7" name="Graphic 21">
            <a:extLst>
              <a:ext uri="{FF2B5EF4-FFF2-40B4-BE49-F238E27FC236}">
                <a16:creationId xmlns:a16="http://schemas.microsoft.com/office/drawing/2014/main" id="{1F3D13EF-EA7E-EF84-C99F-33550913D3C2}"/>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86DB39C5-74F3-21CB-26C4-3B6D7ADE5676}"/>
              </a:ext>
            </a:extLst>
          </p:cNvPr>
          <p:cNvSpPr txBox="1"/>
          <p:nvPr/>
        </p:nvSpPr>
        <p:spPr>
          <a:xfrm>
            <a:off x="553934" y="2253789"/>
            <a:ext cx="10876066" cy="3290581"/>
          </a:xfrm>
          <a:prstGeom prst="rect">
            <a:avLst/>
          </a:prstGeom>
          <a:noFill/>
        </p:spPr>
        <p:txBody>
          <a:bodyPr wrap="square" rtlCol="0">
            <a:spAutoFit/>
          </a:bodyPr>
          <a:lstStyle/>
          <a:p>
            <a:pPr marL="0" marR="0" lvl="0" indent="0" defTabSz="914400" rtl="0" eaLnBrk="1" fontAlgn="auto" latinLnBrk="0" hangingPunct="1">
              <a:lnSpc>
                <a:spcPct val="150000"/>
              </a:lnSpc>
              <a:spcBef>
                <a:spcPts val="0"/>
              </a:spcBef>
              <a:spcAft>
                <a:spcPts val="0"/>
              </a:spcAft>
              <a:buClrTx/>
              <a:buSzTx/>
              <a:buFontTx/>
              <a:buNone/>
              <a:tabLst/>
              <a:defRPr/>
            </a:pPr>
            <a:r>
              <a:rPr kumimoji="0" lang="en-US" sz="1400" b="1" i="0" u="none" strike="noStrike" kern="1200" cap="none" spc="0" normalizeH="0" baseline="0" noProof="0">
                <a:ln>
                  <a:noFill/>
                </a:ln>
                <a:solidFill>
                  <a:prstClr val="black"/>
                </a:solidFill>
                <a:effectLst/>
                <a:uLnTx/>
                <a:uFillTx/>
                <a:latin typeface="Alexandria" charset="0"/>
                <a:ea typeface="+mn-ea"/>
                <a:cs typeface="Alexandria" charset="0"/>
              </a:rPr>
              <a:t>The Functional Classification of Real Estate Applications</a:t>
            </a:r>
          </a:p>
          <a:p>
            <a:pPr marL="0" marR="0" lvl="0" indent="0" defTabSz="914400" rtl="0" eaLnBrk="1" fontAlgn="auto" latinLnBrk="0" hangingPunct="1">
              <a:lnSpc>
                <a:spcPct val="150000"/>
              </a:lnSpc>
              <a:spcBef>
                <a:spcPts val="0"/>
              </a:spcBef>
              <a:spcAft>
                <a:spcPts val="0"/>
              </a:spcAft>
              <a:buClrTx/>
              <a:buSzTx/>
              <a:buFontTx/>
              <a:buNone/>
              <a:tabLst/>
              <a:defRPr/>
            </a:pPr>
            <a:r>
              <a:rPr kumimoji="0" lang="en-US" sz="1400" i="0" u="none" strike="noStrike" kern="1200" cap="none" spc="0" normalizeH="0" baseline="0" noProof="0">
                <a:ln>
                  <a:noFill/>
                </a:ln>
                <a:solidFill>
                  <a:prstClr val="black"/>
                </a:solidFill>
                <a:effectLst/>
                <a:uLnTx/>
                <a:uFillTx/>
                <a:latin typeface="Alexandria" charset="0"/>
                <a:ea typeface="+mn-ea"/>
                <a:cs typeface="Alexandria" charset="0"/>
              </a:rPr>
              <a:t>Real estate applications in the digital market may be classified according to the primary function they perform and the entity that develops them, as follows:</a:t>
            </a:r>
            <a:endParaRPr lang="en-US" sz="1400">
              <a:solidFill>
                <a:prstClr val="black"/>
              </a:solidFill>
              <a:latin typeface="Alexandria" charset="0"/>
              <a:cs typeface="Alexandria" charset="0"/>
            </a:endParaRPr>
          </a:p>
          <a:p>
            <a:pPr marL="0" marR="0" lvl="0" indent="0" defTabSz="914400" rtl="0" eaLnBrk="1" fontAlgn="auto" latinLnBrk="0" hangingPunct="1">
              <a:lnSpc>
                <a:spcPct val="150000"/>
              </a:lnSpc>
              <a:spcBef>
                <a:spcPts val="0"/>
              </a:spcBef>
              <a:spcAft>
                <a:spcPts val="0"/>
              </a:spcAft>
              <a:buClrTx/>
              <a:buSzTx/>
              <a:buFontTx/>
              <a:buNone/>
              <a:tabLst/>
              <a:defRPr/>
            </a:pPr>
            <a:r>
              <a:rPr kumimoji="0" lang="en-US" sz="1400" b="1" i="0" u="none" strike="noStrike" kern="1200" cap="none" spc="0" normalizeH="0" baseline="0" noProof="0">
                <a:ln>
                  <a:noFill/>
                </a:ln>
                <a:solidFill>
                  <a:prstClr val="black"/>
                </a:solidFill>
                <a:effectLst/>
                <a:uLnTx/>
                <a:uFillTx/>
                <a:latin typeface="Alexandria" charset="0"/>
                <a:ea typeface="+mn-ea"/>
                <a:cs typeface="Alexandria" charset="0"/>
              </a:rPr>
              <a:t>1.Aggregator Listing Apps: </a:t>
            </a:r>
            <a:r>
              <a:rPr kumimoji="0" lang="en-US" sz="1400" i="0" u="none" strike="noStrike" kern="1200" cap="none" spc="0" normalizeH="0" baseline="0" noProof="0">
                <a:ln>
                  <a:noFill/>
                </a:ln>
                <a:solidFill>
                  <a:prstClr val="black"/>
                </a:solidFill>
                <a:effectLst/>
                <a:uLnTx/>
                <a:uFillTx/>
                <a:latin typeface="Alexandria" charset="0"/>
                <a:ea typeface="+mn-ea"/>
                <a:cs typeface="Alexandria" charset="0"/>
              </a:rPr>
              <a:t>This category represents the most common and widespread model in real estate markets. Their operating model is based on sourcing real estate data and listings from multiple origins (developers, real estate offices, and individuals) and consolidating them into a single database that is searchable and categorizable. These applications provide end users (those seeking to buy or rent) with advanced search tools based on filtering results according to specific criteria (price, location, area, property type, finishing, etc.). The core value of these applications lies in providing an “open marketplace” that enhances transparency, broadens consumer choice, and facilitates comparison among different listings in one place. These applications usually generate revenue through paid advertisements, premium subscriptions for brokers, or commissions on successful referrals.</a:t>
            </a:r>
          </a:p>
        </p:txBody>
      </p:sp>
    </p:spTree>
    <p:extLst>
      <p:ext uri="{BB962C8B-B14F-4D97-AF65-F5344CB8AC3E}">
        <p14:creationId xmlns:p14="http://schemas.microsoft.com/office/powerpoint/2010/main" val="240609511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D0D7721-5A31-35F6-17CB-19D02C30EFFA}"/>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A973A3F3-15DD-5BE8-E136-739A6C51E6B8}"/>
              </a:ext>
            </a:extLst>
          </p:cNvPr>
          <p:cNvSpPr/>
          <p:nvPr/>
        </p:nvSpPr>
        <p:spPr>
          <a:xfrm>
            <a:off x="373626" y="1685494"/>
            <a:ext cx="11056374" cy="474480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861BFAB8-48EC-54E3-405F-0EFEF27997B7}"/>
              </a:ext>
            </a:extLst>
          </p:cNvPr>
          <p:cNvSpPr txBox="1"/>
          <p:nvPr/>
        </p:nvSpPr>
        <p:spPr>
          <a:xfrm>
            <a:off x="2474476" y="1031734"/>
            <a:ext cx="4870876" cy="400110"/>
          </a:xfrm>
          <a:prstGeom prst="rect">
            <a:avLst/>
          </a:prstGeom>
          <a:noFill/>
        </p:spPr>
        <p:txBody>
          <a:bodyPr wrap="square" rtlCol="0">
            <a:spAutoFit/>
          </a:bodyPr>
          <a:lstStyle/>
          <a:p>
            <a:r>
              <a:rPr lang="en-US" sz="2000" b="1">
                <a:latin typeface="Alexandria" charset="0"/>
                <a:cs typeface="Alexandria" charset="0"/>
              </a:rPr>
              <a:t>Real Estate Applications</a:t>
            </a:r>
          </a:p>
        </p:txBody>
      </p:sp>
      <p:sp>
        <p:nvSpPr>
          <p:cNvPr id="5" name="Rectangle 4">
            <a:extLst>
              <a:ext uri="{FF2B5EF4-FFF2-40B4-BE49-F238E27FC236}">
                <a16:creationId xmlns:a16="http://schemas.microsoft.com/office/drawing/2014/main" id="{9F616299-E6F7-1B5A-7FAB-FDAA825604F6}"/>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1B607968-E2C0-F7C2-D8E8-FE386019E8A8}"/>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23D3F750-B203-F50B-B602-12748D8D7E8B}"/>
              </a:ext>
            </a:extLst>
          </p:cNvPr>
          <p:cNvSpPr txBox="1"/>
          <p:nvPr/>
        </p:nvSpPr>
        <p:spPr>
          <a:xfrm>
            <a:off x="1214179" y="1231789"/>
            <a:ext cx="966228" cy="768350"/>
          </a:xfrm>
          <a:prstGeom prst="rect">
            <a:avLst/>
          </a:prstGeom>
          <a:noFill/>
        </p:spPr>
        <p:txBody>
          <a:bodyPr wrap="square" rtlCol="0">
            <a:spAutoFit/>
          </a:bodyPr>
          <a:lstStyle/>
          <a:p>
            <a:pPr algn="ctr"/>
            <a:r>
              <a:rPr lang="en-US" sz="4400" b="1">
                <a:solidFill>
                  <a:schemeClr val="bg1"/>
                </a:solidFill>
                <a:latin typeface="Alexandria" charset="0"/>
                <a:cs typeface="Alexandria" charset="0"/>
              </a:rPr>
              <a:t>08</a:t>
            </a:r>
          </a:p>
        </p:txBody>
      </p:sp>
      <p:pic>
        <p:nvPicPr>
          <p:cNvPr id="7" name="Graphic 21">
            <a:extLst>
              <a:ext uri="{FF2B5EF4-FFF2-40B4-BE49-F238E27FC236}">
                <a16:creationId xmlns:a16="http://schemas.microsoft.com/office/drawing/2014/main" id="{5031A188-10FE-C8DA-C3E2-5A1B5650A8DA}"/>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1C23CD31-1353-A7BB-5735-17A4D9BA82F8}"/>
              </a:ext>
            </a:extLst>
          </p:cNvPr>
          <p:cNvSpPr txBox="1"/>
          <p:nvPr/>
        </p:nvSpPr>
        <p:spPr>
          <a:xfrm>
            <a:off x="463780" y="2095404"/>
            <a:ext cx="10876066" cy="4260077"/>
          </a:xfrm>
          <a:prstGeom prst="rect">
            <a:avLst/>
          </a:prstGeom>
          <a:noFill/>
        </p:spPr>
        <p:txBody>
          <a:bodyPr wrap="square" rtlCol="0">
            <a:spAutoFit/>
          </a:bodyPr>
          <a:lstStyle/>
          <a:p>
            <a:pPr marL="0" marR="0" lvl="0" indent="0" defTabSz="914400" rtl="0" eaLnBrk="1" fontAlgn="auto" latinLnBrk="0" hangingPunct="1">
              <a:lnSpc>
                <a:spcPct val="150000"/>
              </a:lnSpc>
              <a:spcBef>
                <a:spcPts val="0"/>
              </a:spcBef>
              <a:spcAft>
                <a:spcPts val="0"/>
              </a:spcAft>
              <a:buClrTx/>
              <a:buSzTx/>
              <a:buFontTx/>
              <a:buNone/>
              <a:tabLst/>
              <a:defRPr/>
            </a:pPr>
            <a:r>
              <a:rPr kumimoji="0" lang="en-US" sz="1400" b="1" i="0" u="none" strike="noStrike" kern="1200" cap="none" spc="0" normalizeH="0" baseline="0" noProof="0">
                <a:ln>
                  <a:noFill/>
                </a:ln>
                <a:solidFill>
                  <a:prstClr val="black"/>
                </a:solidFill>
                <a:effectLst/>
                <a:uLnTx/>
                <a:uFillTx/>
                <a:latin typeface="Alexandria" charset="0"/>
                <a:ea typeface="+mn-ea"/>
                <a:cs typeface="Alexandria" charset="0"/>
              </a:rPr>
              <a:t>2.Developer Proprietary Apps: </a:t>
            </a:r>
            <a:r>
              <a:rPr kumimoji="0" lang="en-US" sz="1400" i="0" u="none" strike="noStrike" kern="1200" cap="none" spc="0" normalizeH="0" baseline="0" noProof="0">
                <a:ln>
                  <a:noFill/>
                </a:ln>
                <a:solidFill>
                  <a:prstClr val="black"/>
                </a:solidFill>
                <a:effectLst/>
                <a:uLnTx/>
                <a:uFillTx/>
                <a:latin typeface="Alexandria" charset="0"/>
                <a:ea typeface="+mn-ea"/>
                <a:cs typeface="Alexandria" charset="0"/>
              </a:rPr>
              <a:t>Real estate development companies design and program these applications specifically to serve as the official and exclusive digital platform for their projects. This category is characterized by a high degree of control over content and user experience, as it fully reflects the company’s brand identity. These applications provide in-depth and exclusive content about the company’s projects, including interactive catalogues, three-dimensional models, immersive virtual tours, and periodic updates on construction progress. They also often include interactive tools such as financing calculators, appointment calendars with sales teams, and direct communication channels. These applications constitute a strategic instrument for building a long-term relationship with prospective customers, strengthening their brand loyalty, and maintaining full control over the sales funnel without reliance on intermediary platforms.</a:t>
            </a:r>
          </a:p>
          <a:p>
            <a:pPr marL="0" marR="0" lvl="0" indent="0" defTabSz="914400" rtl="0" eaLnBrk="1" fontAlgn="auto" latinLnBrk="0" hangingPunct="1">
              <a:lnSpc>
                <a:spcPct val="150000"/>
              </a:lnSpc>
              <a:spcBef>
                <a:spcPts val="0"/>
              </a:spcBef>
              <a:spcAft>
                <a:spcPts val="0"/>
              </a:spcAft>
              <a:buClrTx/>
              <a:buSzTx/>
              <a:buFontTx/>
              <a:buNone/>
              <a:tabLst/>
              <a:defRPr/>
            </a:pPr>
            <a:r>
              <a:rPr kumimoji="0" lang="en-US" sz="1400" b="1" i="0" u="none" strike="noStrike" kern="1200" cap="none" spc="0" normalizeH="0" baseline="0" noProof="0">
                <a:ln>
                  <a:noFill/>
                </a:ln>
                <a:solidFill>
                  <a:prstClr val="black"/>
                </a:solidFill>
                <a:effectLst/>
                <a:uLnTx/>
                <a:uFillTx/>
                <a:latin typeface="Alexandria" charset="0"/>
                <a:ea typeface="+mn-ea"/>
                <a:cs typeface="Alexandria" charset="0"/>
              </a:rPr>
              <a:t>3.Brokerage and Customer Relationship Management (CRM) Apps: </a:t>
            </a:r>
            <a:r>
              <a:rPr kumimoji="0" lang="en-US" sz="1400" i="0" u="none" strike="noStrike" kern="1200" cap="none" spc="0" normalizeH="0" baseline="0" noProof="0">
                <a:ln>
                  <a:noFill/>
                </a:ln>
                <a:solidFill>
                  <a:prstClr val="black"/>
                </a:solidFill>
                <a:effectLst/>
                <a:uLnTx/>
                <a:uFillTx/>
                <a:latin typeface="Alexandria" charset="0"/>
                <a:ea typeface="+mn-ea"/>
                <a:cs typeface="Alexandria" charset="0"/>
              </a:rPr>
              <a:t>These applications are primarily targeted at real estate brokers and sales agents, with the aim of organizing their work and increasing their productive efficiency. They provide specialized tools for managing property listings, organizing customer databases, scheduling appointments and site visits, generating quotations and delivering them electronically, and enabling instant communication with the work team and management. Some advanced applications also allow integration with the company’s centralized customer relationship management systems, thereby enabling precise monitoring of each broker’s performance and the analysis of market data. These applications contribute to raising the level of professionalism in the brokerage sector and reducing routine administrative effort.</a:t>
            </a:r>
          </a:p>
        </p:txBody>
      </p:sp>
    </p:spTree>
    <p:extLst>
      <p:ext uri="{BB962C8B-B14F-4D97-AF65-F5344CB8AC3E}">
        <p14:creationId xmlns:p14="http://schemas.microsoft.com/office/powerpoint/2010/main" val="316575885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B46E7C1-16E1-5865-DC2B-68C03683DDBA}"/>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EB8C8C7C-F77E-1143-1C3B-8273FB1CD525}"/>
              </a:ext>
            </a:extLst>
          </p:cNvPr>
          <p:cNvSpPr/>
          <p:nvPr/>
        </p:nvSpPr>
        <p:spPr>
          <a:xfrm>
            <a:off x="373626" y="1685494"/>
            <a:ext cx="11056374" cy="474480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31329AA0-2CF8-41B7-7B54-D89E56DCDE52}"/>
              </a:ext>
            </a:extLst>
          </p:cNvPr>
          <p:cNvSpPr txBox="1"/>
          <p:nvPr/>
        </p:nvSpPr>
        <p:spPr>
          <a:xfrm>
            <a:off x="2474476" y="1031734"/>
            <a:ext cx="4870876" cy="400110"/>
          </a:xfrm>
          <a:prstGeom prst="rect">
            <a:avLst/>
          </a:prstGeom>
          <a:noFill/>
        </p:spPr>
        <p:txBody>
          <a:bodyPr wrap="square" rtlCol="0">
            <a:spAutoFit/>
          </a:bodyPr>
          <a:lstStyle/>
          <a:p>
            <a:r>
              <a:rPr lang="en-US" sz="2000" b="1">
                <a:latin typeface="Alexandria" charset="0"/>
                <a:cs typeface="Alexandria" charset="0"/>
              </a:rPr>
              <a:t>Real Estate Applications</a:t>
            </a:r>
          </a:p>
        </p:txBody>
      </p:sp>
      <p:sp>
        <p:nvSpPr>
          <p:cNvPr id="5" name="Rectangle 4">
            <a:extLst>
              <a:ext uri="{FF2B5EF4-FFF2-40B4-BE49-F238E27FC236}">
                <a16:creationId xmlns:a16="http://schemas.microsoft.com/office/drawing/2014/main" id="{10B286CF-C2D9-3537-1765-DD0E59F945A9}"/>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8EC85FEF-84BB-A15A-D968-6BCB21B6E70F}"/>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01E2DFD0-D625-20C9-B7CA-71E0A560C731}"/>
              </a:ext>
            </a:extLst>
          </p:cNvPr>
          <p:cNvSpPr txBox="1"/>
          <p:nvPr/>
        </p:nvSpPr>
        <p:spPr>
          <a:xfrm>
            <a:off x="1214179" y="1231789"/>
            <a:ext cx="966228" cy="768350"/>
          </a:xfrm>
          <a:prstGeom prst="rect">
            <a:avLst/>
          </a:prstGeom>
          <a:noFill/>
        </p:spPr>
        <p:txBody>
          <a:bodyPr wrap="square" rtlCol="0">
            <a:spAutoFit/>
          </a:bodyPr>
          <a:lstStyle/>
          <a:p>
            <a:pPr algn="ctr"/>
            <a:r>
              <a:rPr lang="en-US" sz="4400" b="1">
                <a:solidFill>
                  <a:schemeClr val="bg1"/>
                </a:solidFill>
                <a:latin typeface="Alexandria" charset="0"/>
                <a:cs typeface="Alexandria" charset="0"/>
              </a:rPr>
              <a:t>08</a:t>
            </a:r>
          </a:p>
        </p:txBody>
      </p:sp>
      <p:pic>
        <p:nvPicPr>
          <p:cNvPr id="7" name="Graphic 21">
            <a:extLst>
              <a:ext uri="{FF2B5EF4-FFF2-40B4-BE49-F238E27FC236}">
                <a16:creationId xmlns:a16="http://schemas.microsoft.com/office/drawing/2014/main" id="{8EB503C8-1188-15DB-A62A-5E2ED909007E}"/>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C901C739-6328-E1F2-227E-25093FF8B695}"/>
              </a:ext>
            </a:extLst>
          </p:cNvPr>
          <p:cNvSpPr txBox="1"/>
          <p:nvPr/>
        </p:nvSpPr>
        <p:spPr>
          <a:xfrm>
            <a:off x="463780" y="2095404"/>
            <a:ext cx="10876066" cy="3613746"/>
          </a:xfrm>
          <a:prstGeom prst="rect">
            <a:avLst/>
          </a:prstGeom>
          <a:noFill/>
        </p:spPr>
        <p:txBody>
          <a:bodyPr wrap="square" rtlCol="0">
            <a:spAutoFit/>
          </a:bodyPr>
          <a:lstStyle/>
          <a:p>
            <a:pPr marL="0" marR="0" lvl="0" indent="0" defTabSz="914400" rtl="0" eaLnBrk="1" fontAlgn="auto" latinLnBrk="0" hangingPunct="1">
              <a:lnSpc>
                <a:spcPct val="150000"/>
              </a:lnSpc>
              <a:spcBef>
                <a:spcPts val="0"/>
              </a:spcBef>
              <a:spcAft>
                <a:spcPts val="0"/>
              </a:spcAft>
              <a:buClrTx/>
              <a:buSzTx/>
              <a:buFontTx/>
              <a:buNone/>
              <a:tabLst/>
              <a:defRPr/>
            </a:pPr>
            <a:r>
              <a:rPr kumimoji="0" lang="en-US" sz="1400" b="1" i="0" u="none" strike="noStrike" kern="1200" cap="none" spc="0" normalizeH="0" baseline="0" noProof="0">
                <a:ln>
                  <a:noFill/>
                </a:ln>
                <a:solidFill>
                  <a:prstClr val="black"/>
                </a:solidFill>
                <a:effectLst/>
                <a:uLnTx/>
                <a:uFillTx/>
                <a:latin typeface="Alexandria" charset="0"/>
                <a:ea typeface="+mn-ea"/>
                <a:cs typeface="Alexandria" charset="0"/>
              </a:rPr>
              <a:t>4.Property and Community Management Apps: </a:t>
            </a:r>
            <a:r>
              <a:rPr kumimoji="0" lang="en-US" sz="1400" i="0" u="none" strike="noStrike" kern="1200" cap="none" spc="0" normalizeH="0" baseline="0" noProof="0">
                <a:ln>
                  <a:noFill/>
                </a:ln>
                <a:solidFill>
                  <a:prstClr val="black"/>
                </a:solidFill>
                <a:effectLst/>
                <a:uLnTx/>
                <a:uFillTx/>
                <a:latin typeface="Alexandria" charset="0"/>
                <a:ea typeface="+mn-ea"/>
                <a:cs typeface="Alexandria" charset="0"/>
              </a:rPr>
              <a:t>This category represents an extension of the real estate service life cycle into the post-handover and occupancy stage. These applications are specifically designed for residents of large residential complexes and multi-unit developments, with the aim of improving their living experience and facilitating their interaction with the building or community management. These applications provide a wide range of operational and social services, including:</a:t>
            </a:r>
          </a:p>
          <a:p>
            <a:pPr marL="285750" marR="0" lvl="0" indent="-285750" defTabSz="914400" rtl="0"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en-US" sz="1400" i="0" u="none" strike="noStrike" kern="1200" cap="none" spc="0" normalizeH="0" baseline="0" noProof="0">
                <a:ln>
                  <a:noFill/>
                </a:ln>
                <a:solidFill>
                  <a:prstClr val="black"/>
                </a:solidFill>
                <a:effectLst/>
                <a:uLnTx/>
                <a:uFillTx/>
                <a:latin typeface="Alexandria" charset="0"/>
                <a:ea typeface="+mn-ea"/>
                <a:cs typeface="Alexandria" charset="0"/>
              </a:rPr>
              <a:t>submitting maintenance requests and tracking their implementation status;</a:t>
            </a:r>
            <a:endParaRPr lang="en-US" sz="1400">
              <a:solidFill>
                <a:prstClr val="black"/>
              </a:solidFill>
              <a:latin typeface="Alexandria" charset="0"/>
              <a:cs typeface="Alexandria" charset="0"/>
            </a:endParaRPr>
          </a:p>
          <a:p>
            <a:pPr marL="285750" marR="0" lvl="0" indent="-285750" defTabSz="914400" rtl="0"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en-US" sz="1400" i="0" u="none" strike="noStrike" kern="1200" cap="none" spc="0" normalizeH="0" baseline="0" noProof="0">
                <a:ln>
                  <a:noFill/>
                </a:ln>
                <a:solidFill>
                  <a:prstClr val="black"/>
                </a:solidFill>
                <a:effectLst/>
                <a:uLnTx/>
                <a:uFillTx/>
                <a:latin typeface="Alexandria" charset="0"/>
                <a:ea typeface="+mn-ea"/>
                <a:cs typeface="Alexandria" charset="0"/>
              </a:rPr>
              <a:t>booking and using shared facilities (such as gyms, swimming pools, and event halls);</a:t>
            </a:r>
          </a:p>
          <a:p>
            <a:pPr marL="285750" marR="0" lvl="0" indent="-285750" defTabSz="914400" rtl="0"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en-US" sz="1400" i="0" u="none" strike="noStrike" kern="1200" cap="none" spc="0" normalizeH="0" baseline="0" noProof="0">
                <a:ln>
                  <a:noFill/>
                </a:ln>
                <a:solidFill>
                  <a:prstClr val="black"/>
                </a:solidFill>
                <a:effectLst/>
                <a:uLnTx/>
                <a:uFillTx/>
                <a:latin typeface="Alexandria" charset="0"/>
                <a:ea typeface="+mn-ea"/>
                <a:cs typeface="Alexandria" charset="0"/>
              </a:rPr>
              <a:t>paying service charges and monthly maintenance fees electronically;</a:t>
            </a:r>
            <a:endParaRPr lang="en-US" sz="1400">
              <a:solidFill>
                <a:prstClr val="black"/>
              </a:solidFill>
              <a:latin typeface="Alexandria" charset="0"/>
              <a:cs typeface="Alexandria" charset="0"/>
            </a:endParaRPr>
          </a:p>
          <a:p>
            <a:pPr marL="285750" marR="0" lvl="0" indent="-285750" defTabSz="914400" rtl="0"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en-US" sz="1400" i="0" u="none" strike="noStrike" kern="1200" cap="none" spc="0" normalizeH="0" baseline="0" noProof="0">
                <a:ln>
                  <a:noFill/>
                </a:ln>
                <a:solidFill>
                  <a:prstClr val="black"/>
                </a:solidFill>
                <a:effectLst/>
                <a:uLnTx/>
                <a:uFillTx/>
                <a:latin typeface="Alexandria" charset="0"/>
                <a:ea typeface="+mn-ea"/>
                <a:cs typeface="Alexandria" charset="0"/>
              </a:rPr>
              <a:t>receiving important announcements and notifications from management; and</a:t>
            </a:r>
          </a:p>
          <a:p>
            <a:pPr marL="285750" marR="0" lvl="0" indent="-285750" defTabSz="914400" rtl="0"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en-US" sz="1400" i="0" u="none" strike="noStrike" kern="1200" cap="none" spc="0" normalizeH="0" baseline="0" noProof="0">
                <a:ln>
                  <a:noFill/>
                </a:ln>
                <a:solidFill>
                  <a:prstClr val="black"/>
                </a:solidFill>
                <a:effectLst/>
                <a:uLnTx/>
                <a:uFillTx/>
                <a:latin typeface="Alexandria" charset="0"/>
                <a:ea typeface="+mn-ea"/>
                <a:cs typeface="Alexandria" charset="0"/>
              </a:rPr>
              <a:t>creating closed social networking channels among residents in order to strengthen community interaction.</a:t>
            </a:r>
            <a:endParaRPr lang="en-US" sz="1400">
              <a:solidFill>
                <a:prstClr val="black"/>
              </a:solidFill>
              <a:latin typeface="Alexandria" charset="0"/>
              <a:cs typeface="Alexandria" charset="0"/>
            </a:endParaRPr>
          </a:p>
          <a:p>
            <a:pPr marL="0" marR="0" lvl="0" indent="0" defTabSz="914400" rtl="0" eaLnBrk="1" fontAlgn="auto" latinLnBrk="0" hangingPunct="1">
              <a:lnSpc>
                <a:spcPct val="150000"/>
              </a:lnSpc>
              <a:spcBef>
                <a:spcPts val="0"/>
              </a:spcBef>
              <a:spcAft>
                <a:spcPts val="0"/>
              </a:spcAft>
              <a:buClrTx/>
              <a:buSzTx/>
              <a:buFontTx/>
              <a:buNone/>
              <a:tabLst/>
              <a:defRPr/>
            </a:pPr>
            <a:r>
              <a:rPr kumimoji="0" lang="en-US" sz="1400" i="0" u="none" strike="noStrike" kern="1200" cap="none" spc="0" normalizeH="0" baseline="0" noProof="0">
                <a:ln>
                  <a:noFill/>
                </a:ln>
                <a:solidFill>
                  <a:prstClr val="black"/>
                </a:solidFill>
                <a:effectLst/>
                <a:uLnTx/>
                <a:uFillTx/>
                <a:latin typeface="Alexandria" charset="0"/>
                <a:ea typeface="+mn-ea"/>
                <a:cs typeface="Alexandria" charset="0"/>
              </a:rPr>
              <a:t>These applications contribute to increasing residents’ satisfaction levels, reducing the administrative burden on property management teams, and enhancing the sense of belonging to the residential community.</a:t>
            </a:r>
          </a:p>
        </p:txBody>
      </p:sp>
    </p:spTree>
    <p:extLst>
      <p:ext uri="{BB962C8B-B14F-4D97-AF65-F5344CB8AC3E}">
        <p14:creationId xmlns:p14="http://schemas.microsoft.com/office/powerpoint/2010/main" val="47780921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155DB8B-B199-9CE3-65D3-64AEEB9E1BD1}"/>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604C84A5-CC07-2D4D-8A02-3E5677EE0937}"/>
              </a:ext>
            </a:extLst>
          </p:cNvPr>
          <p:cNvSpPr/>
          <p:nvPr/>
        </p:nvSpPr>
        <p:spPr>
          <a:xfrm>
            <a:off x="373626" y="1685494"/>
            <a:ext cx="11056374" cy="517250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E5B2B177-538E-A89F-BED9-49F8B948D41C}"/>
              </a:ext>
            </a:extLst>
          </p:cNvPr>
          <p:cNvSpPr txBox="1"/>
          <p:nvPr/>
        </p:nvSpPr>
        <p:spPr>
          <a:xfrm>
            <a:off x="2474476" y="1031734"/>
            <a:ext cx="4870876" cy="400110"/>
          </a:xfrm>
          <a:prstGeom prst="rect">
            <a:avLst/>
          </a:prstGeom>
          <a:noFill/>
        </p:spPr>
        <p:txBody>
          <a:bodyPr wrap="square" rtlCol="0">
            <a:spAutoFit/>
          </a:bodyPr>
          <a:lstStyle/>
          <a:p>
            <a:r>
              <a:rPr lang="en-US" sz="2000" b="1">
                <a:latin typeface="Alexandria" charset="0"/>
                <a:cs typeface="Alexandria" charset="0"/>
              </a:rPr>
              <a:t>Real Estate Applications</a:t>
            </a:r>
          </a:p>
        </p:txBody>
      </p:sp>
      <p:sp>
        <p:nvSpPr>
          <p:cNvPr id="5" name="Rectangle 4">
            <a:extLst>
              <a:ext uri="{FF2B5EF4-FFF2-40B4-BE49-F238E27FC236}">
                <a16:creationId xmlns:a16="http://schemas.microsoft.com/office/drawing/2014/main" id="{3E24296A-3537-D6F9-8E13-D3043216D35F}"/>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5B309C6A-DD4F-4F40-8CBB-2D1DE0C2C921}"/>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F0558E08-F73A-B5E4-64D2-480CDA8F9F5C}"/>
              </a:ext>
            </a:extLst>
          </p:cNvPr>
          <p:cNvSpPr txBox="1"/>
          <p:nvPr/>
        </p:nvSpPr>
        <p:spPr>
          <a:xfrm>
            <a:off x="1214179" y="1231789"/>
            <a:ext cx="966228" cy="768350"/>
          </a:xfrm>
          <a:prstGeom prst="rect">
            <a:avLst/>
          </a:prstGeom>
          <a:noFill/>
        </p:spPr>
        <p:txBody>
          <a:bodyPr wrap="square" rtlCol="0">
            <a:spAutoFit/>
          </a:bodyPr>
          <a:lstStyle/>
          <a:p>
            <a:pPr algn="ctr"/>
            <a:r>
              <a:rPr lang="en-US" sz="4400" b="1">
                <a:solidFill>
                  <a:schemeClr val="bg1"/>
                </a:solidFill>
                <a:latin typeface="Alexandria" charset="0"/>
                <a:cs typeface="Alexandria" charset="0"/>
              </a:rPr>
              <a:t>08</a:t>
            </a:r>
          </a:p>
        </p:txBody>
      </p:sp>
      <p:pic>
        <p:nvPicPr>
          <p:cNvPr id="7" name="Graphic 21">
            <a:extLst>
              <a:ext uri="{FF2B5EF4-FFF2-40B4-BE49-F238E27FC236}">
                <a16:creationId xmlns:a16="http://schemas.microsoft.com/office/drawing/2014/main" id="{43B70879-77F3-F28C-70C8-DF33DC8AAAA1}"/>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8B4AA531-9CF6-C342-E5E3-762F2612D56B}"/>
              </a:ext>
            </a:extLst>
          </p:cNvPr>
          <p:cNvSpPr txBox="1"/>
          <p:nvPr/>
        </p:nvSpPr>
        <p:spPr>
          <a:xfrm>
            <a:off x="463780" y="2095404"/>
            <a:ext cx="10876066" cy="4583242"/>
          </a:xfrm>
          <a:prstGeom prst="rect">
            <a:avLst/>
          </a:prstGeom>
          <a:noFill/>
        </p:spPr>
        <p:txBody>
          <a:bodyPr wrap="square" rtlCol="0">
            <a:spAutoFit/>
          </a:bodyPr>
          <a:lstStyle/>
          <a:p>
            <a:pPr marL="0" marR="0" lvl="0" indent="0" defTabSz="914400" rtl="0" eaLnBrk="1" fontAlgn="auto" latinLnBrk="0" hangingPunct="1">
              <a:lnSpc>
                <a:spcPct val="150000"/>
              </a:lnSpc>
              <a:spcBef>
                <a:spcPts val="0"/>
              </a:spcBef>
              <a:spcAft>
                <a:spcPts val="0"/>
              </a:spcAft>
              <a:buClrTx/>
              <a:buSzTx/>
              <a:buFontTx/>
              <a:buNone/>
              <a:tabLst/>
              <a:defRPr/>
            </a:pPr>
            <a:r>
              <a:rPr kumimoji="0" lang="en-US" sz="1400" b="1" i="0" u="none" strike="noStrike" kern="1200" cap="none" spc="0" normalizeH="0" baseline="0" noProof="0">
                <a:ln>
                  <a:noFill/>
                </a:ln>
                <a:solidFill>
                  <a:prstClr val="black"/>
                </a:solidFill>
                <a:effectLst/>
                <a:uLnTx/>
                <a:uFillTx/>
                <a:latin typeface="Alexandria" charset="0"/>
                <a:ea typeface="+mn-ea"/>
                <a:cs typeface="Alexandria" charset="0"/>
              </a:rPr>
              <a:t>The Strategic Importance of Real Estate Applications within the Integrated Digital Marketing Mix</a:t>
            </a:r>
          </a:p>
          <a:p>
            <a:pPr marL="0" marR="0" lvl="0" indent="0" defTabSz="914400" rtl="0" eaLnBrk="1" fontAlgn="auto" latinLnBrk="0" hangingPunct="1">
              <a:lnSpc>
                <a:spcPct val="150000"/>
              </a:lnSpc>
              <a:spcBef>
                <a:spcPts val="0"/>
              </a:spcBef>
              <a:spcAft>
                <a:spcPts val="0"/>
              </a:spcAft>
              <a:buClrTx/>
              <a:buSzTx/>
              <a:buFontTx/>
              <a:buNone/>
              <a:tabLst/>
              <a:defRPr/>
            </a:pPr>
            <a:r>
              <a:rPr kumimoji="0" lang="en-US" sz="1400" i="0" u="none" strike="noStrike" kern="1200" cap="none" spc="0" normalizeH="0" baseline="0" noProof="0">
                <a:ln>
                  <a:noFill/>
                </a:ln>
                <a:solidFill>
                  <a:prstClr val="black"/>
                </a:solidFill>
                <a:effectLst/>
                <a:uLnTx/>
                <a:uFillTx/>
                <a:latin typeface="Alexandria" charset="0"/>
                <a:ea typeface="+mn-ea"/>
                <a:cs typeface="Alexandria" charset="0"/>
              </a:rPr>
              <a:t>Within the framework of the integrated digital marketing strategy of real estate institutions, mobile applications acquire multidimensional strategic importance:</a:t>
            </a:r>
            <a:endParaRPr lang="en-US" sz="1400">
              <a:solidFill>
                <a:prstClr val="black"/>
              </a:solidFill>
              <a:latin typeface="Alexandria" charset="0"/>
              <a:cs typeface="Alexandria" charset="0"/>
            </a:endParaRPr>
          </a:p>
          <a:p>
            <a:pPr marL="0" marR="0" lvl="0" indent="0" defTabSz="914400" rtl="0" eaLnBrk="1" fontAlgn="auto" latinLnBrk="0" hangingPunct="1">
              <a:lnSpc>
                <a:spcPct val="150000"/>
              </a:lnSpc>
              <a:spcBef>
                <a:spcPts val="0"/>
              </a:spcBef>
              <a:spcAft>
                <a:spcPts val="0"/>
              </a:spcAft>
              <a:buClrTx/>
              <a:buSzTx/>
              <a:buFontTx/>
              <a:buNone/>
              <a:tabLst/>
              <a:defRPr/>
            </a:pPr>
            <a:r>
              <a:rPr kumimoji="0" lang="en-US" sz="1400" b="1" i="0" u="none" strike="noStrike" kern="1200" cap="none" spc="0" normalizeH="0" baseline="0" noProof="0">
                <a:ln>
                  <a:noFill/>
                </a:ln>
                <a:solidFill>
                  <a:prstClr val="black"/>
                </a:solidFill>
                <a:effectLst/>
                <a:uLnTx/>
                <a:uFillTx/>
                <a:latin typeface="Alexandria" charset="0"/>
                <a:ea typeface="+mn-ea"/>
                <a:cs typeface="Alexandria" charset="0"/>
              </a:rPr>
              <a:t>1.A direct and non-intermediated communication channel: </a:t>
            </a:r>
            <a:r>
              <a:rPr kumimoji="0" lang="en-US" sz="1400" i="0" u="none" strike="noStrike" kern="1200" cap="none" spc="0" normalizeH="0" baseline="0" noProof="0">
                <a:ln>
                  <a:noFill/>
                </a:ln>
                <a:solidFill>
                  <a:prstClr val="black"/>
                </a:solidFill>
                <a:effectLst/>
                <a:uLnTx/>
                <a:uFillTx/>
                <a:latin typeface="Alexandria" charset="0"/>
                <a:ea typeface="+mn-ea"/>
                <a:cs typeface="Alexandria" charset="0"/>
              </a:rPr>
              <a:t>Applications provide a permanent and direct channel of communication with customers, independent of fluctuations in social media platform algorithms or the limitations of email. This enables companies to establish digital ownership of their relationship with customers.</a:t>
            </a:r>
          </a:p>
          <a:p>
            <a:pPr marL="0" marR="0" lvl="0" indent="0" defTabSz="914400" rtl="0" eaLnBrk="1" fontAlgn="auto" latinLnBrk="0" hangingPunct="1">
              <a:lnSpc>
                <a:spcPct val="150000"/>
              </a:lnSpc>
              <a:spcBef>
                <a:spcPts val="0"/>
              </a:spcBef>
              <a:spcAft>
                <a:spcPts val="0"/>
              </a:spcAft>
              <a:buClrTx/>
              <a:buSzTx/>
              <a:buFontTx/>
              <a:buNone/>
              <a:tabLst/>
              <a:defRPr/>
            </a:pPr>
            <a:r>
              <a:rPr kumimoji="0" lang="en-US" sz="1400" b="1" i="0" u="none" strike="noStrike" kern="1200" cap="none" spc="0" normalizeH="0" baseline="0" noProof="0">
                <a:ln>
                  <a:noFill/>
                </a:ln>
                <a:solidFill>
                  <a:prstClr val="black"/>
                </a:solidFill>
                <a:effectLst/>
                <a:uLnTx/>
                <a:uFillTx/>
                <a:latin typeface="Alexandria" charset="0"/>
                <a:ea typeface="+mn-ea"/>
                <a:cs typeface="Alexandria" charset="0"/>
              </a:rPr>
              <a:t>2.A rich source of first-party data: </a:t>
            </a:r>
            <a:r>
              <a:rPr kumimoji="0" lang="en-US" sz="1400" i="0" u="none" strike="noStrike" kern="1200" cap="none" spc="0" normalizeH="0" baseline="0" noProof="0">
                <a:ln>
                  <a:noFill/>
                </a:ln>
                <a:solidFill>
                  <a:prstClr val="black"/>
                </a:solidFill>
                <a:effectLst/>
                <a:uLnTx/>
                <a:uFillTx/>
                <a:latin typeface="Alexandria" charset="0"/>
                <a:ea typeface="+mn-ea"/>
                <a:cs typeface="Alexandria" charset="0"/>
              </a:rPr>
              <a:t>Applications constitute a highly important source for collecting accurate and reliable data on the </a:t>
            </a:r>
            <a:r>
              <a:rPr kumimoji="0" lang="en-US" sz="1400" i="0" u="none" strike="noStrike" kern="1200" cap="none" spc="0" normalizeH="0" baseline="0" noProof="0" err="1">
                <a:ln>
                  <a:noFill/>
                </a:ln>
                <a:solidFill>
                  <a:prstClr val="black"/>
                </a:solidFill>
                <a:effectLst/>
                <a:uLnTx/>
                <a:uFillTx/>
                <a:latin typeface="Alexandria" charset="0"/>
                <a:ea typeface="+mn-ea"/>
                <a:cs typeface="Alexandria" charset="0"/>
              </a:rPr>
              <a:t>behaviour</a:t>
            </a:r>
            <a:r>
              <a:rPr kumimoji="0" lang="en-US" sz="1400" i="0" u="none" strike="noStrike" kern="1200" cap="none" spc="0" normalizeH="0" baseline="0" noProof="0">
                <a:ln>
                  <a:noFill/>
                </a:ln>
                <a:solidFill>
                  <a:prstClr val="black"/>
                </a:solidFill>
                <a:effectLst/>
                <a:uLnTx/>
                <a:uFillTx/>
                <a:latin typeface="Alexandria" charset="0"/>
                <a:ea typeface="+mn-ea"/>
                <a:cs typeface="Alexandria" charset="0"/>
              </a:rPr>
              <a:t> and preferences of prospective and current customers. The analysis of these data enables companies to gain a profound understanding of their audience, design highly personalized offers and marketing messages, and make strategic decisions based on real evidence.</a:t>
            </a:r>
            <a:endParaRPr lang="en-US" sz="1400">
              <a:solidFill>
                <a:prstClr val="black"/>
              </a:solidFill>
              <a:latin typeface="Alexandria" charset="0"/>
              <a:cs typeface="Alexandria" charset="0"/>
            </a:endParaRPr>
          </a:p>
          <a:p>
            <a:pPr marL="0" marR="0" lvl="0" indent="0" defTabSz="914400" rtl="0" eaLnBrk="1" fontAlgn="auto" latinLnBrk="0" hangingPunct="1">
              <a:lnSpc>
                <a:spcPct val="150000"/>
              </a:lnSpc>
              <a:spcBef>
                <a:spcPts val="0"/>
              </a:spcBef>
              <a:spcAft>
                <a:spcPts val="0"/>
              </a:spcAft>
              <a:buClrTx/>
              <a:buSzTx/>
              <a:buFontTx/>
              <a:buNone/>
              <a:tabLst/>
              <a:defRPr/>
            </a:pPr>
            <a:r>
              <a:rPr kumimoji="0" lang="en-US" sz="1400" b="1" i="0" u="none" strike="noStrike" kern="1200" cap="none" spc="0" normalizeH="0" baseline="0" noProof="0">
                <a:ln>
                  <a:noFill/>
                </a:ln>
                <a:solidFill>
                  <a:prstClr val="black"/>
                </a:solidFill>
                <a:effectLst/>
                <a:uLnTx/>
                <a:uFillTx/>
                <a:latin typeface="Alexandria" charset="0"/>
                <a:ea typeface="+mn-ea"/>
                <a:cs typeface="Alexandria" charset="0"/>
              </a:rPr>
              <a:t>3.Enhancing brand loyalty: </a:t>
            </a:r>
            <a:r>
              <a:rPr kumimoji="0" lang="en-US" sz="1400" i="0" u="none" strike="noStrike" kern="1200" cap="none" spc="0" normalizeH="0" baseline="0" noProof="0">
                <a:ln>
                  <a:noFill/>
                </a:ln>
                <a:solidFill>
                  <a:prstClr val="black"/>
                </a:solidFill>
                <a:effectLst/>
                <a:uLnTx/>
                <a:uFillTx/>
                <a:latin typeface="Alexandria" charset="0"/>
                <a:ea typeface="+mn-ea"/>
                <a:cs typeface="Alexandria" charset="0"/>
              </a:rPr>
              <a:t>By providing a distinguished user experience, exclusive content, and value-added services (such as construction progress tracking or property management), applications contribute to building an emotional relationship and trust with the brand, which is positively reflected in customer loyalty and word-of-mouth recommendations.</a:t>
            </a:r>
          </a:p>
          <a:p>
            <a:pPr marL="0" marR="0" lvl="0" indent="0" defTabSz="914400" rtl="0" eaLnBrk="1" fontAlgn="auto" latinLnBrk="0" hangingPunct="1">
              <a:lnSpc>
                <a:spcPct val="150000"/>
              </a:lnSpc>
              <a:spcBef>
                <a:spcPts val="0"/>
              </a:spcBef>
              <a:spcAft>
                <a:spcPts val="0"/>
              </a:spcAft>
              <a:buClrTx/>
              <a:buSzTx/>
              <a:buFontTx/>
              <a:buNone/>
              <a:tabLst/>
              <a:defRPr/>
            </a:pPr>
            <a:r>
              <a:rPr kumimoji="0" lang="en-US" sz="1400" b="1" i="0" u="none" strike="noStrike" kern="1200" cap="none" spc="0" normalizeH="0" baseline="0" noProof="0">
                <a:ln>
                  <a:noFill/>
                </a:ln>
                <a:solidFill>
                  <a:prstClr val="black"/>
                </a:solidFill>
                <a:effectLst/>
                <a:uLnTx/>
                <a:uFillTx/>
                <a:latin typeface="Alexandria" charset="0"/>
                <a:ea typeface="+mn-ea"/>
                <a:cs typeface="Alexandria" charset="0"/>
              </a:rPr>
              <a:t>4.Improving the efficiency of marketing expenditure: </a:t>
            </a:r>
            <a:r>
              <a:rPr kumimoji="0" lang="en-US" sz="1400" i="0" u="none" strike="noStrike" kern="1200" cap="none" spc="0" normalizeH="0" baseline="0" noProof="0">
                <a:ln>
                  <a:noFill/>
                </a:ln>
                <a:solidFill>
                  <a:prstClr val="black"/>
                </a:solidFill>
                <a:effectLst/>
                <a:uLnTx/>
                <a:uFillTx/>
                <a:latin typeface="Alexandria" charset="0"/>
                <a:ea typeface="+mn-ea"/>
                <a:cs typeface="Alexandria" charset="0"/>
              </a:rPr>
              <a:t>Precise targeting based on data derived from the application helps direct advertising expenditure toward the segments most likely to convert into actual customers, thereby increasing marketing return on investment.</a:t>
            </a:r>
          </a:p>
        </p:txBody>
      </p:sp>
    </p:spTree>
    <p:extLst>
      <p:ext uri="{BB962C8B-B14F-4D97-AF65-F5344CB8AC3E}">
        <p14:creationId xmlns:p14="http://schemas.microsoft.com/office/powerpoint/2010/main" val="348737032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a:solidFill>
                  <a:schemeClr val="bg1"/>
                </a:solidFill>
                <a:latin typeface="Alexandria" charset="0"/>
                <a:cs typeface="Alexandria"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d34e7bbcb48818fd0d833e9894516321">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a86f5df151fbcf5ce167cf3c41d5309a"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lcf76f155ced4ddcb4097134ff3c332f xmlns="d13aca44-ef33-4cf4-9980-7f0b00e6eeb9">
      <Terms xmlns="http://schemas.microsoft.com/office/infopath/2007/PartnerControls"/>
    </lcf76f155ced4ddcb4097134ff3c332f>
    <TaxCatchAll xmlns="49100919-8a76-4266-be0c-7dc583902cb4" xsi:nil="true"/>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313186C8-16F6-4B85-A342-9C3E49B02CD6}">
  <ds:schemaRefs>
    <ds:schemaRef ds:uri="49100919-8a76-4266-be0c-7dc583902cb4"/>
    <ds:schemaRef ds:uri="d13aca44-ef33-4cf4-9980-7f0b00e6eeb9"/>
    <ds:schemaRef ds:uri="http://purl.org/dc/elements/1.1/"/>
    <ds:schemaRef ds:uri="http://purl.org/dc/terms/"/>
    <ds:schemaRef ds:uri="http://schemas.microsoft.com/internal/obd"/>
    <ds:schemaRef ds:uri="http://schemas.microsoft.com/office/2006/documentManagement/types"/>
    <ds:schemaRef ds:uri="http://schemas.microsoft.com/office/2006/metadata/contentType"/>
    <ds:schemaRef ds:uri="http://schemas.microsoft.com/office/2006/metadata/properties"/>
    <ds:schemaRef ds:uri="http://schemas.microsoft.com/office/2006/metadata/properties/metaAttributes"/>
    <ds:schemaRef ds:uri="http://schemas.microsoft.com/office/infopath/2007/PartnerControls"/>
    <ds:schemaRef ds:uri="http://schemas.openxmlformats.org/package/2006/metadata/core-properties"/>
    <ds:schemaRef ds:uri="http://www.w3.org/2001/XMLSchema"/>
  </ds:schemaRefs>
</ds:datastoreItem>
</file>

<file path=customXml/itemProps2.xml><?xml version="1.0" encoding="utf-8"?>
<ds:datastoreItem xmlns:ds="http://schemas.openxmlformats.org/officeDocument/2006/customXml" ds:itemID="{ACC9A911-23AF-4D6B-960B-1A780C58D828}">
  <ds:schemaRefs>
    <ds:schemaRef ds:uri="49100919-8a76-4266-be0c-7dc583902cb4"/>
    <ds:schemaRef ds:uri="688354b5-287c-4cda-825e-1d7935aea40e"/>
    <ds:schemaRef ds:uri="aca13214-df29-4e3c-a050-857c0bf7bd8e"/>
    <ds:schemaRef ds:uri="d13aca44-ef33-4cf4-9980-7f0b00e6eeb9"/>
    <ds:schemaRef ds:uri="http://purl.org/dc/dcmitype/"/>
    <ds:schemaRef ds:uri="http://purl.org/dc/elements/1.1/"/>
    <ds:schemaRef ds:uri="http://purl.org/dc/terms/"/>
    <ds:schemaRef ds:uri="http://schemas.microsoft.com/office/2006/documentManagement/types"/>
    <ds:schemaRef ds:uri="http://schemas.microsoft.com/office/2006/metadata/properties"/>
    <ds:schemaRef ds:uri="http://schemas.microsoft.com/office/infopath/2007/PartnerControls"/>
    <ds:schemaRef ds:uri="http://schemas.openxmlformats.org/package/2006/metadata/core-properties"/>
    <ds:schemaRef ds:uri="http://www.w3.org/XML/1998/namespace"/>
  </ds:schemaRefs>
</ds:datastoreItem>
</file>

<file path=customXml/itemProps3.xml><?xml version="1.0" encoding="utf-8"?>
<ds:datastoreItem xmlns:ds="http://schemas.openxmlformats.org/officeDocument/2006/customXml" ds:itemID="{B6922925-B650-4EA1-A7DB-D7297A7637D2}">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0</TotalTime>
  <Words>7340</Words>
  <Application>Microsoft Office PowerPoint</Application>
  <PresentationFormat>شاشة عريضة</PresentationFormat>
  <Paragraphs>300</Paragraphs>
  <Slides>47</Slides>
  <Notes>14</Notes>
  <HiddenSlides>0</HiddenSlides>
  <MMClips>0</MMClips>
  <ScaleCrop>false</ScaleCrop>
  <HeadingPairs>
    <vt:vector size="6" baseType="variant">
      <vt:variant>
        <vt:lpstr>الخطوط المستخدمة</vt:lpstr>
      </vt:variant>
      <vt:variant>
        <vt:i4>6</vt:i4>
      </vt:variant>
      <vt:variant>
        <vt:lpstr>نسق</vt:lpstr>
      </vt:variant>
      <vt:variant>
        <vt:i4>1</vt:i4>
      </vt:variant>
      <vt:variant>
        <vt:lpstr>عناوين الشرائح</vt:lpstr>
      </vt:variant>
      <vt:variant>
        <vt:i4>47</vt:i4>
      </vt:variant>
    </vt:vector>
  </HeadingPairs>
  <TitlesOfParts>
    <vt:vector size="54" baseType="lpstr">
      <vt:lpstr>Alexandria</vt:lpstr>
      <vt:lpstr>Arial</vt:lpstr>
      <vt:lpstr>Calibri</vt:lpstr>
      <vt:lpstr>Calibri Light</vt:lpstr>
      <vt:lpstr>Roboto Light</vt:lpstr>
      <vt:lpstr>Wingdings</vt:lpstr>
      <vt:lpstr>Office Theme</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Reham Darwish</cp:lastModifiedBy>
  <cp:revision>2</cp:revision>
  <cp:lastPrinted>2026-02-11T09:32:33Z</cp:lastPrinted>
  <dcterms:created xsi:type="dcterms:W3CDTF">2023-04-29T09:08:00Z</dcterms:created>
  <dcterms:modified xsi:type="dcterms:W3CDTF">2026-03-20T16:38:06Z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y fmtid="{D5CDD505-2E9C-101B-9397-08002B2CF9AE}" pid="5" name="MediaServiceImageTags">
    <vt:lpwstr/>
  </property>
</Properties>
</file>