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303" r:id="rId6"/>
    <p:sldId id="271" r:id="rId7"/>
    <p:sldId id="313" r:id="rId8"/>
    <p:sldId id="549" r:id="rId9"/>
    <p:sldId id="511" r:id="rId10"/>
    <p:sldId id="513" r:id="rId11"/>
    <p:sldId id="559" r:id="rId12"/>
    <p:sldId id="560" r:id="rId13"/>
    <p:sldId id="517" r:id="rId14"/>
    <p:sldId id="562" r:id="rId15"/>
    <p:sldId id="563" r:id="rId16"/>
    <p:sldId id="564" r:id="rId17"/>
    <p:sldId id="256" r:id="rId18"/>
    <p:sldId id="518" r:id="rId19"/>
    <p:sldId id="519" r:id="rId20"/>
    <p:sldId id="522" r:id="rId21"/>
    <p:sldId id="523" r:id="rId22"/>
    <p:sldId id="524" r:id="rId23"/>
    <p:sldId id="525" r:id="rId24"/>
    <p:sldId id="550" r:id="rId25"/>
    <p:sldId id="516" r:id="rId26"/>
    <p:sldId id="515" r:id="rId27"/>
    <p:sldId id="276" r:id="rId28"/>
    <p:sldId id="526" r:id="rId29"/>
    <p:sldId id="551" r:id="rId30"/>
    <p:sldId id="528" r:id="rId31"/>
    <p:sldId id="552" r:id="rId32"/>
    <p:sldId id="529" r:id="rId33"/>
    <p:sldId id="521" r:id="rId34"/>
    <p:sldId id="531" r:id="rId35"/>
    <p:sldId id="530" r:id="rId36"/>
    <p:sldId id="554" r:id="rId37"/>
    <p:sldId id="553" r:id="rId38"/>
    <p:sldId id="496" r:id="rId39"/>
    <p:sldId id="497" r:id="rId40"/>
    <p:sldId id="532" r:id="rId41"/>
    <p:sldId id="498" r:id="rId42"/>
    <p:sldId id="555" r:id="rId43"/>
    <p:sldId id="534" r:id="rId44"/>
    <p:sldId id="499" r:id="rId45"/>
    <p:sldId id="500" r:id="rId46"/>
    <p:sldId id="501" r:id="rId47"/>
    <p:sldId id="502" r:id="rId48"/>
    <p:sldId id="561" r:id="rId49"/>
    <p:sldId id="30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60"/>
            <p14:sldId id="517"/>
            <p14:sldId id="562"/>
            <p14:sldId id="563"/>
            <p14:sldId id="564"/>
            <p14:sldId id="256"/>
            <p14:sldId id="518"/>
            <p14:sldId id="519"/>
            <p14:sldId id="522"/>
            <p14:sldId id="523"/>
            <p14:sldId id="524"/>
            <p14:sldId id="525"/>
            <p14:sldId id="550"/>
            <p14:sldId id="516"/>
            <p14:sldId id="515"/>
            <p14:sldId id="276"/>
            <p14:sldId id="526"/>
            <p14:sldId id="551"/>
            <p14:sldId id="528"/>
            <p14:sldId id="552"/>
            <p14:sldId id="529"/>
            <p14:sldId id="521"/>
            <p14:sldId id="531"/>
            <p14:sldId id="530"/>
            <p14:sldId id="554"/>
            <p14:sldId id="553"/>
            <p14:sldId id="496"/>
            <p14:sldId id="497"/>
            <p14:sldId id="532"/>
            <p14:sldId id="498"/>
            <p14:sldId id="555"/>
            <p14:sldId id="534"/>
            <p14:sldId id="499"/>
            <p14:sldId id="500"/>
            <p14:sldId id="501"/>
            <p14:sldId id="502"/>
            <p14:sldId id="561"/>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5"/>
    <a:srgbClr val="FF9900"/>
    <a:srgbClr val="FFCC00"/>
    <a:srgbClr val="C0D402"/>
    <a:srgbClr val="76E3FF"/>
    <a:srgbClr val="FFC1FB"/>
    <a:srgbClr val="A3DBFF"/>
    <a:srgbClr val="48599F"/>
    <a:srgbClr val="FCC704"/>
    <a:srgbClr val="C88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5"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6207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stats.gov.sa/" TargetMode="Externa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untourism.int/un-tourism-world-tourism-barometer-data" TargetMode="Externa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7.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92360" y="2951593"/>
            <a:ext cx="6395780"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Market conditions: indicators and demographics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07966" y="4884389"/>
            <a:ext cx="5157140" cy="1631216"/>
          </a:xfrm>
          <a:prstGeom prst="rect">
            <a:avLst/>
          </a:prstGeom>
          <a:noFill/>
        </p:spPr>
        <p:txBody>
          <a:bodyPr wrap="square">
            <a:spAutoFit/>
          </a:bodyPr>
          <a:lstStyle/>
          <a:p>
            <a:pPr algn="just"/>
            <a:r>
              <a:rPr lang="en-US" sz="2000" dirty="0">
                <a:latin typeface="Alexandria"/>
              </a:rPr>
              <a:t>National, and local economic conditions affect property demand. </a:t>
            </a:r>
            <a:r>
              <a:rPr lang="en-US" sz="2000" dirty="0"/>
              <a:t>key real estate market indicators </a:t>
            </a:r>
            <a:r>
              <a:rPr lang="en-US" sz="2000" dirty="0">
                <a:latin typeface="Alexandria"/>
              </a:rPr>
              <a:t>and </a:t>
            </a:r>
            <a:r>
              <a:rPr lang="en-US" sz="2000" dirty="0"/>
              <a:t>economic indicators with consumer Demographics </a:t>
            </a:r>
            <a:r>
              <a:rPr lang="en-US" sz="2000" dirty="0">
                <a:latin typeface="Alexandria"/>
              </a:rPr>
              <a:t>shape consumer confidence and business investment activity.</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571900"/>
            <a:ext cx="8417320" cy="3699474"/>
          </a:xfrm>
          <a:prstGeom prst="rect">
            <a:avLst/>
          </a:prstGeom>
          <a:noFill/>
        </p:spPr>
        <p:txBody>
          <a:bodyPr wrap="square" rtlCol="0">
            <a:spAutoFit/>
          </a:bodyPr>
          <a:lstStyle/>
          <a:p>
            <a:pPr>
              <a:lnSpc>
                <a:spcPct val="200000"/>
              </a:lnSpc>
            </a:pPr>
            <a:r>
              <a:rPr lang="en-US" sz="2000" dirty="0">
                <a:latin typeface="Alexandria" charset="0"/>
              </a:rPr>
              <a:t>1.  Introduction</a:t>
            </a:r>
          </a:p>
          <a:p>
            <a:pPr>
              <a:lnSpc>
                <a:spcPct val="200000"/>
              </a:lnSpc>
            </a:pPr>
            <a:r>
              <a:rPr lang="en-US" sz="2000" dirty="0">
                <a:latin typeface="Alexandria" charset="0"/>
              </a:rPr>
              <a:t>2. Market indicators</a:t>
            </a:r>
          </a:p>
          <a:p>
            <a:pPr>
              <a:lnSpc>
                <a:spcPct val="200000"/>
              </a:lnSpc>
            </a:pPr>
            <a:r>
              <a:rPr lang="en-US" sz="2000" dirty="0">
                <a:latin typeface="Alexandria" charset="0"/>
              </a:rPr>
              <a:t>3. </a:t>
            </a:r>
            <a:r>
              <a:rPr lang="en-US" sz="2000" dirty="0"/>
              <a:t>Economic Indicators</a:t>
            </a:r>
            <a:endParaRPr lang="en-US" sz="2000" dirty="0">
              <a:latin typeface="Alexandria" charset="0"/>
            </a:endParaRPr>
          </a:p>
          <a:p>
            <a:pPr>
              <a:lnSpc>
                <a:spcPct val="200000"/>
              </a:lnSpc>
            </a:pPr>
            <a:r>
              <a:rPr lang="en-US" sz="2000" dirty="0">
                <a:latin typeface="Alexandria" charset="0"/>
              </a:rPr>
              <a:t>4. </a:t>
            </a:r>
            <a:r>
              <a:rPr lang="en-US" sz="2000" dirty="0">
                <a:latin typeface="Alexandria"/>
              </a:rPr>
              <a:t>Visitor Profiles and Tourism Trends</a:t>
            </a:r>
            <a:endParaRPr lang="en-US" sz="2000" dirty="0">
              <a:latin typeface="Alexandria" charset="0"/>
            </a:endParaRPr>
          </a:p>
          <a:p>
            <a:pPr>
              <a:lnSpc>
                <a:spcPct val="200000"/>
              </a:lnSpc>
            </a:pPr>
            <a:r>
              <a:rPr lang="en-US" sz="2000" dirty="0"/>
              <a:t>5. Consumer Demographics</a:t>
            </a:r>
            <a:endParaRPr lang="en-US" sz="2000" dirty="0">
              <a:latin typeface="Alexandria" charset="0"/>
            </a:endParaRPr>
          </a:p>
          <a:p>
            <a:pPr>
              <a:lnSpc>
                <a:spcPct val="200000"/>
              </a:lnSpc>
            </a:pPr>
            <a:r>
              <a:rPr lang="en-US" sz="2000" dirty="0">
                <a:latin typeface="Alexandria" charset="0"/>
              </a:rPr>
              <a:t>6. </a:t>
            </a:r>
            <a:r>
              <a:rPr lang="en-US" sz="2000" dirty="0"/>
              <a:t>City Real Estate Market (Example)</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514699"/>
            <a:ext cx="8417320" cy="4661276"/>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marL="457200" lvl="0" indent="-457200">
              <a:lnSpc>
                <a:spcPct val="150000"/>
              </a:lnSpc>
              <a:buFont typeface="+mj-lt"/>
              <a:buAutoNum type="arabicPeriod"/>
            </a:pPr>
            <a:r>
              <a:rPr lang="en-US" sz="2000" b="1" dirty="0">
                <a:latin typeface="Alexandria"/>
              </a:rPr>
              <a:t>Explain</a:t>
            </a:r>
            <a:r>
              <a:rPr lang="en-US" sz="2000" dirty="0">
                <a:latin typeface="Alexandria"/>
              </a:rPr>
              <a:t> the purpose and scope of real estate market analysis .</a:t>
            </a:r>
          </a:p>
          <a:p>
            <a:pPr marL="457200" lvl="0" indent="-457200">
              <a:lnSpc>
                <a:spcPct val="150000"/>
              </a:lnSpc>
              <a:buFont typeface="+mj-lt"/>
              <a:buAutoNum type="arabicPeriod"/>
            </a:pPr>
            <a:r>
              <a:rPr lang="en-US" sz="2000" b="1" dirty="0">
                <a:latin typeface="Alexandria"/>
              </a:rPr>
              <a:t>Identify and interpret</a:t>
            </a:r>
            <a:r>
              <a:rPr lang="en-US" sz="2000" dirty="0">
                <a:latin typeface="Alexandria"/>
              </a:rPr>
              <a:t> key real estate market indicators.</a:t>
            </a:r>
          </a:p>
          <a:p>
            <a:pPr marL="457200" lvl="0" indent="-457200">
              <a:lnSpc>
                <a:spcPct val="150000"/>
              </a:lnSpc>
              <a:buFont typeface="+mj-lt"/>
              <a:buAutoNum type="arabicPeriod"/>
            </a:pPr>
            <a:r>
              <a:rPr lang="en-US" sz="2000" b="1" dirty="0">
                <a:latin typeface="Alexandria"/>
              </a:rPr>
              <a:t>Analyze</a:t>
            </a:r>
            <a:r>
              <a:rPr lang="en-US" sz="2000" dirty="0">
                <a:latin typeface="Alexandria"/>
              </a:rPr>
              <a:t> economic indicators such as employment levels, income trends.</a:t>
            </a:r>
          </a:p>
          <a:p>
            <a:pPr marL="457200" lvl="0" indent="-457200">
              <a:lnSpc>
                <a:spcPct val="150000"/>
              </a:lnSpc>
              <a:buFont typeface="+mj-lt"/>
              <a:buAutoNum type="arabicPeriod"/>
            </a:pPr>
            <a:r>
              <a:rPr lang="en-US" sz="2000" b="1" dirty="0">
                <a:latin typeface="Alexandria"/>
              </a:rPr>
              <a:t>Evaluate</a:t>
            </a:r>
            <a:r>
              <a:rPr lang="en-US" sz="2000" dirty="0">
                <a:latin typeface="Alexandria"/>
              </a:rPr>
              <a:t> the influence of visitor profiles and tourism trends on real estate markets.</a:t>
            </a:r>
          </a:p>
          <a:p>
            <a:pPr marL="457200" lvl="0" indent="-457200">
              <a:lnSpc>
                <a:spcPct val="150000"/>
              </a:lnSpc>
              <a:buFont typeface="+mj-lt"/>
              <a:buAutoNum type="arabicPeriod"/>
            </a:pPr>
            <a:r>
              <a:rPr lang="en-US" sz="2000" b="1" dirty="0">
                <a:latin typeface="Alexandria"/>
              </a:rPr>
              <a:t>Assess</a:t>
            </a:r>
            <a:r>
              <a:rPr lang="en-US" sz="2000" dirty="0">
                <a:latin typeface="Alexandria"/>
              </a:rPr>
              <a:t> consumer demographic characteristics, including population. structure, household income, psychographics.</a:t>
            </a:r>
          </a:p>
          <a:p>
            <a:pPr marL="457200" lvl="0" indent="-457200">
              <a:lnSpc>
                <a:spcPct val="150000"/>
              </a:lnSpc>
              <a:buFont typeface="+mj-lt"/>
              <a:buAutoNum type="arabicPeriod"/>
            </a:pPr>
            <a:r>
              <a:rPr lang="en-US" sz="2000" b="1" dirty="0">
                <a:latin typeface="Alexandria"/>
              </a:rPr>
              <a:t>Apply</a:t>
            </a:r>
            <a:r>
              <a:rPr lang="en-US" sz="2000" dirty="0">
                <a:latin typeface="Alexandria"/>
              </a:rPr>
              <a:t> market indicators, economic data, and demographic analysis to a real-world city example.</a:t>
            </a:r>
            <a:endParaRPr lang="en-US" sz="1400" dirty="0">
              <a:latin typeface="Alexandria"/>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472630"/>
            <a:ext cx="4955591" cy="31104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95756" y="1626400"/>
            <a:ext cx="4420450" cy="2653034"/>
          </a:xfrm>
          <a:prstGeom prst="rect">
            <a:avLst/>
          </a:prstGeom>
        </p:spPr>
        <p:txBody>
          <a:bodyPr wrap="square">
            <a:spAutoFit/>
          </a:bodyPr>
          <a:lstStyle/>
          <a:p>
            <a:pPr>
              <a:lnSpc>
                <a:spcPct val="120000"/>
              </a:lnSpc>
            </a:pPr>
            <a:r>
              <a:rPr lang="en-US" sz="2000" dirty="0">
                <a:latin typeface="Alexandria"/>
              </a:rPr>
              <a:t>The strength of the national economy influences whether businesses expand their space, what new online and bricks-and-mortar store concepts are introduced, when families move up to pricier homes, and whether travelers book more hotel room nights.</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175706"/>
          </a:xfrm>
          <a:prstGeom prst="rect">
            <a:avLst/>
          </a:prstGeom>
        </p:spPr>
        <p:txBody>
          <a:bodyPr wrap="square">
            <a:spAutoFit/>
          </a:bodyPr>
          <a:lstStyle/>
          <a:p>
            <a:pPr>
              <a:lnSpc>
                <a:spcPct val="120000"/>
              </a:lnSpc>
            </a:pPr>
            <a:r>
              <a:rPr lang="en-US" sz="2000" b="1" dirty="0">
                <a:latin typeface="Alexandria"/>
              </a:rPr>
              <a:t>market analysis requires some consideration of the national economic climate.</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عنصر نائب للصورة 3">
            <a:extLst>
              <a:ext uri="{FF2B5EF4-FFF2-40B4-BE49-F238E27FC236}">
                <a16:creationId xmlns:a16="http://schemas.microsoft.com/office/drawing/2014/main" id="{9D9B61FE-F2BD-2123-AE05-1B27AA8E33BE}"/>
              </a:ext>
            </a:extLst>
          </p:cNvPr>
          <p:cNvPicPr>
            <a:picLocks noGrp="1" noChangeAspect="1"/>
          </p:cNvPicPr>
          <p:nvPr>
            <p:ph type="pic" sz="quarter" idx="10"/>
          </p:nvPr>
        </p:nvPicPr>
        <p:blipFill>
          <a:blip r:embed="rId3"/>
          <a:srcRect t="12215" b="12215"/>
          <a:stretch>
            <a:fillRect/>
          </a:stretch>
        </p:blipFill>
        <p:spPr>
          <a:xfrm>
            <a:off x="6343987" y="933450"/>
            <a:ext cx="4962146" cy="2495550"/>
          </a:xfrm>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50310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latin typeface="Alexandria" charset="0"/>
              </a:rPr>
              <a:t>1.Introduction</a:t>
            </a:r>
            <a:endParaRPr lang="en-US" sz="2800" b="1" dirty="0">
              <a:latin typeface="Alexandria" charset="0"/>
            </a:endParaRP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خطط انسيابي: محطة طرفية 1">
            <a:extLst>
              <a:ext uri="{FF2B5EF4-FFF2-40B4-BE49-F238E27FC236}">
                <a16:creationId xmlns:a16="http://schemas.microsoft.com/office/drawing/2014/main" id="{DE8966F4-C96C-7E64-6A43-666EC04A61C9}"/>
              </a:ext>
            </a:extLst>
          </p:cNvPr>
          <p:cNvSpPr/>
          <p:nvPr/>
        </p:nvSpPr>
        <p:spPr>
          <a:xfrm>
            <a:off x="1254176" y="2289746"/>
            <a:ext cx="10013430" cy="1021585"/>
          </a:xfrm>
          <a:prstGeom prst="flowChartTerminator">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The analyst should be aware of current and future macroeconomic factors when drawing conclusions about the advisability of starting a new project or investing in an existing building.</a:t>
            </a:r>
          </a:p>
        </p:txBody>
      </p:sp>
      <p:sp>
        <p:nvSpPr>
          <p:cNvPr id="4" name="مخطط انسيابي: محطة طرفية 3">
            <a:extLst>
              <a:ext uri="{FF2B5EF4-FFF2-40B4-BE49-F238E27FC236}">
                <a16:creationId xmlns:a16="http://schemas.microsoft.com/office/drawing/2014/main" id="{0EE280F7-ACB7-E76F-2EB7-1B8DE2C3FA53}"/>
              </a:ext>
            </a:extLst>
          </p:cNvPr>
          <p:cNvSpPr/>
          <p:nvPr/>
        </p:nvSpPr>
        <p:spPr>
          <a:xfrm>
            <a:off x="1359108" y="4057461"/>
            <a:ext cx="10013430" cy="1021585"/>
          </a:xfrm>
          <a:prstGeom prst="flowChartTerminator">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At the same time, experienced researchers understand that the national economy is cyclical. Conditions observed today may change dramatically by the time a new building breaks ground, let alone by the time it is ready for occupancy.</a:t>
            </a:r>
          </a:p>
        </p:txBody>
      </p:sp>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BFA73BC0-3D91-AAFF-D554-5D411CAE16DD}"/>
              </a:ext>
            </a:extLst>
          </p:cNvPr>
          <p:cNvSpPr txBox="1"/>
          <p:nvPr/>
        </p:nvSpPr>
        <p:spPr>
          <a:xfrm>
            <a:off x="617280" y="792143"/>
            <a:ext cx="8326179" cy="671851"/>
          </a:xfrm>
          <a:prstGeom prst="rect">
            <a:avLst/>
          </a:prstGeom>
          <a:noFill/>
        </p:spPr>
        <p:txBody>
          <a:bodyPr wrap="square" rtlCol="0">
            <a:spAutoFit/>
          </a:bodyPr>
          <a:lstStyle/>
          <a:p>
            <a:pPr>
              <a:lnSpc>
                <a:spcPct val="150000"/>
              </a:lnSpc>
            </a:pPr>
            <a:r>
              <a:rPr lang="en-US" sz="2800" dirty="0">
                <a:latin typeface="Alexandria" charset="0"/>
              </a:rPr>
              <a:t>1. Introduction</a:t>
            </a:r>
            <a:endParaRPr lang="en-US" sz="2800" b="1" dirty="0">
              <a:latin typeface="Alexandria" charset="0"/>
            </a:endParaRPr>
          </a:p>
        </p:txBody>
      </p:sp>
      <p:sp>
        <p:nvSpPr>
          <p:cNvPr id="9" name="TextBox 47">
            <a:extLst>
              <a:ext uri="{FF2B5EF4-FFF2-40B4-BE49-F238E27FC236}">
                <a16:creationId xmlns:a16="http://schemas.microsoft.com/office/drawing/2014/main" id="{C95545B6-209D-5A4A-A77B-DE762260F6EA}"/>
              </a:ext>
            </a:extLst>
          </p:cNvPr>
          <p:cNvSpPr txBox="1"/>
          <p:nvPr/>
        </p:nvSpPr>
        <p:spPr>
          <a:xfrm>
            <a:off x="1304145" y="1884006"/>
            <a:ext cx="9167512" cy="2352952"/>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a:rPr>
              <a:t>Local conditions may not precisely mirror national trends.</a:t>
            </a:r>
          </a:p>
          <a:p>
            <a:pPr marL="342900" indent="-342900">
              <a:lnSpc>
                <a:spcPct val="150000"/>
              </a:lnSpc>
              <a:buFont typeface="Arial" panose="020B0604020202020204" pitchFamily="34" charset="0"/>
              <a:buChar char="•"/>
            </a:pPr>
            <a:r>
              <a:rPr lang="en-US" sz="2000" dirty="0">
                <a:latin typeface="Alexandria"/>
              </a:rPr>
              <a:t> Not every metropolitan area benefits from a national economic boom, and some communities will survive a national recession relatively unscathed. </a:t>
            </a:r>
          </a:p>
          <a:p>
            <a:pPr marL="342900" indent="-342900">
              <a:lnSpc>
                <a:spcPct val="150000"/>
              </a:lnSpc>
              <a:buFont typeface="Arial" panose="020B0604020202020204" pitchFamily="34" charset="0"/>
              <a:buChar char="•"/>
            </a:pPr>
            <a:r>
              <a:rPr lang="en-US" sz="2000" b="1" dirty="0">
                <a:solidFill>
                  <a:schemeClr val="accent2">
                    <a:lumMod val="75000"/>
                  </a:schemeClr>
                </a:solidFill>
                <a:latin typeface="Alexandria"/>
              </a:rPr>
              <a:t>As a result, real estate market studies usually give greater weight to metropolitan area economic indicators than to nationwide statistics.</a:t>
            </a:r>
          </a:p>
        </p:txBody>
      </p:sp>
      <p:pic>
        <p:nvPicPr>
          <p:cNvPr id="10" name="صورة 9">
            <a:extLst>
              <a:ext uri="{FF2B5EF4-FFF2-40B4-BE49-F238E27FC236}">
                <a16:creationId xmlns:a16="http://schemas.microsoft.com/office/drawing/2014/main" id="{EC56DED4-C90D-DCB4-2561-D0D05004F692}"/>
              </a:ext>
            </a:extLst>
          </p:cNvPr>
          <p:cNvPicPr>
            <a:picLocks noChangeAspect="1"/>
          </p:cNvPicPr>
          <p:nvPr/>
        </p:nvPicPr>
        <p:blipFill>
          <a:blip r:embed="rId3"/>
          <a:stretch>
            <a:fillRect/>
          </a:stretch>
        </p:blipFill>
        <p:spPr>
          <a:xfrm>
            <a:off x="4614862" y="4379882"/>
            <a:ext cx="2962275" cy="1543050"/>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4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شكل بيضاوي 10">
            <a:extLst>
              <a:ext uri="{FF2B5EF4-FFF2-40B4-BE49-F238E27FC236}">
                <a16:creationId xmlns:a16="http://schemas.microsoft.com/office/drawing/2014/main" id="{A45EA2C6-05DC-FAB8-DECB-892CF57201E3}"/>
              </a:ext>
            </a:extLst>
          </p:cNvPr>
          <p:cNvSpPr/>
          <p:nvPr/>
        </p:nvSpPr>
        <p:spPr>
          <a:xfrm>
            <a:off x="2424706" y="1814133"/>
            <a:ext cx="4002373" cy="3193553"/>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lumMod val="85000"/>
                    <a:lumOff val="15000"/>
                  </a:schemeClr>
                </a:solidFill>
                <a:latin typeface="Alexandria"/>
              </a:rPr>
              <a:t>Employment growth at local businesses that use office space (banking, insurance, legal services, consulting, information providers, tech services) will be the key demand determinant for new class A office space</a:t>
            </a:r>
            <a:endParaRPr lang="ar-SY" sz="2000" dirty="0">
              <a:solidFill>
                <a:schemeClr val="tx1">
                  <a:lumMod val="85000"/>
                  <a:lumOff val="15000"/>
                </a:schemeClr>
              </a:solidFill>
              <a:latin typeface="Alexandria"/>
            </a:endParaRPr>
          </a:p>
        </p:txBody>
      </p:sp>
      <p:sp>
        <p:nvSpPr>
          <p:cNvPr id="12" name="شكل بيضاوي 11">
            <a:extLst>
              <a:ext uri="{FF2B5EF4-FFF2-40B4-BE49-F238E27FC236}">
                <a16:creationId xmlns:a16="http://schemas.microsoft.com/office/drawing/2014/main" id="{4B2D61DD-44CF-EC61-E6BE-090941D9206C}"/>
              </a:ext>
            </a:extLst>
          </p:cNvPr>
          <p:cNvSpPr/>
          <p:nvPr/>
        </p:nvSpPr>
        <p:spPr>
          <a:xfrm>
            <a:off x="5870476" y="2154836"/>
            <a:ext cx="3072983" cy="2548328"/>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lumMod val="85000"/>
                    <a:lumOff val="15000"/>
                  </a:schemeClr>
                </a:solidFill>
                <a:latin typeface="Alexandria"/>
              </a:rPr>
              <a:t>The need for additional hotel rooms depends on continued growth in local tourist, convention, and business visitation.</a:t>
            </a:r>
            <a:endParaRPr lang="ar-SY" sz="2000" dirty="0">
              <a:solidFill>
                <a:schemeClr val="tx1">
                  <a:lumMod val="85000"/>
                  <a:lumOff val="15000"/>
                </a:schemeClr>
              </a:solidFill>
              <a:latin typeface="Alexandria"/>
            </a:endParaRPr>
          </a:p>
        </p:txBody>
      </p:sp>
      <p:sp>
        <p:nvSpPr>
          <p:cNvPr id="16" name="TextBox 47">
            <a:extLst>
              <a:ext uri="{FF2B5EF4-FFF2-40B4-BE49-F238E27FC236}">
                <a16:creationId xmlns:a16="http://schemas.microsoft.com/office/drawing/2014/main" id="{0C1CAF61-0BE7-813A-9C19-D55252A1C2AF}"/>
              </a:ext>
            </a:extLst>
          </p:cNvPr>
          <p:cNvSpPr txBox="1"/>
          <p:nvPr/>
        </p:nvSpPr>
        <p:spPr>
          <a:xfrm>
            <a:off x="991849" y="5052793"/>
            <a:ext cx="10208301" cy="967957"/>
          </a:xfrm>
          <a:prstGeom prst="rect">
            <a:avLst/>
          </a:prstGeom>
          <a:solidFill>
            <a:schemeClr val="accent4">
              <a:lumMod val="20000"/>
              <a:lumOff val="80000"/>
            </a:schemeClr>
          </a:solidFill>
        </p:spPr>
        <p:txBody>
          <a:bodyPr wrap="square" rtlCol="0">
            <a:spAutoFit/>
          </a:bodyPr>
          <a:lstStyle/>
          <a:p>
            <a:pPr marL="342900" indent="-342900">
              <a:lnSpc>
                <a:spcPct val="150000"/>
              </a:lnSpc>
              <a:buFont typeface="Arial" panose="020B0604020202020204" pitchFamily="34" charset="0"/>
              <a:buChar char="•"/>
            </a:pPr>
            <a:r>
              <a:rPr lang="en-US" sz="2000" b="1" dirty="0">
                <a:latin typeface="Alexandria"/>
              </a:rPr>
              <a:t>Metropolitan market dynamics are the most important factors considered in projecting housing demand.</a:t>
            </a:r>
            <a:endParaRPr lang="en-US" sz="1600" b="1" dirty="0">
              <a:latin typeface="Alexandria"/>
              <a:cs typeface="Alexandria" charset="0"/>
            </a:endParaRPr>
          </a:p>
        </p:txBody>
      </p:sp>
      <p:sp>
        <p:nvSpPr>
          <p:cNvPr id="17" name="TextBox 2">
            <a:extLst>
              <a:ext uri="{FF2B5EF4-FFF2-40B4-BE49-F238E27FC236}">
                <a16:creationId xmlns:a16="http://schemas.microsoft.com/office/drawing/2014/main" id="{7D79C776-57AF-A53A-D3D2-6F7AF78820E0}"/>
              </a:ext>
            </a:extLst>
          </p:cNvPr>
          <p:cNvSpPr txBox="1"/>
          <p:nvPr/>
        </p:nvSpPr>
        <p:spPr>
          <a:xfrm>
            <a:off x="689640" y="964250"/>
            <a:ext cx="8326179" cy="671851"/>
          </a:xfrm>
          <a:prstGeom prst="rect">
            <a:avLst/>
          </a:prstGeom>
          <a:noFill/>
        </p:spPr>
        <p:txBody>
          <a:bodyPr wrap="square" rtlCol="0">
            <a:spAutoFit/>
          </a:bodyPr>
          <a:lstStyle/>
          <a:p>
            <a:pPr>
              <a:lnSpc>
                <a:spcPct val="150000"/>
              </a:lnSpc>
            </a:pPr>
            <a:r>
              <a:rPr lang="en-US" sz="2800" dirty="0">
                <a:latin typeface="Alexandria" charset="0"/>
              </a:rPr>
              <a:t>1. Introduction</a:t>
            </a:r>
            <a:endParaRPr lang="en-US" sz="2800" b="1" dirty="0">
              <a:latin typeface="Alexandria" charset="0"/>
            </a:endParaRP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617280" y="1971847"/>
            <a:ext cx="6563009" cy="393954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latin typeface="Alexandria"/>
              </a:rPr>
              <a:t>The market analyst must also devote considerable attention to supply factors that affect development feasibility. Typically, supply-side analysis considers: </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 </a:t>
            </a:r>
            <a:r>
              <a:rPr lang="en-US" sz="2000" b="1" dirty="0">
                <a:latin typeface="Alexandria"/>
              </a:rPr>
              <a:t>Macroeconomic trends</a:t>
            </a:r>
            <a:r>
              <a:rPr lang="en-US" sz="2000" dirty="0">
                <a:latin typeface="Alexandria"/>
              </a:rPr>
              <a:t> affecting the market and current conditions (metropolitan area or countywide absorption, vacancy rates, and rents and prices). </a:t>
            </a:r>
          </a:p>
          <a:p>
            <a:pPr marL="342900" indent="-342900">
              <a:buFont typeface="Arial" panose="020B0604020202020204" pitchFamily="34" charset="0"/>
              <a:buChar char="•"/>
            </a:pPr>
            <a:r>
              <a:rPr lang="en-US" sz="2000" b="1" dirty="0">
                <a:latin typeface="Alexandria"/>
              </a:rPr>
              <a:t>local area market performance indicators </a:t>
            </a:r>
            <a:r>
              <a:rPr lang="en-US" sz="2000" dirty="0">
                <a:latin typeface="Alexandria"/>
              </a:rPr>
              <a:t>and construction activity.</a:t>
            </a:r>
          </a:p>
          <a:p>
            <a:pPr marL="342900" indent="-342900">
              <a:buFont typeface="Arial" panose="020B0604020202020204" pitchFamily="34" charset="0"/>
              <a:buChar char="•"/>
            </a:pPr>
            <a:r>
              <a:rPr lang="en-US" sz="2000" b="1" dirty="0">
                <a:latin typeface="Alexandria"/>
              </a:rPr>
              <a:t>Characteristics of competitive </a:t>
            </a:r>
            <a:r>
              <a:rPr lang="en-US" sz="2000" dirty="0">
                <a:latin typeface="Alexandria"/>
              </a:rPr>
              <a:t>buildings, both existing and proposed. </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E14B05C-E5CC-4832-1860-6FD309BA7812}"/>
              </a:ext>
            </a:extLst>
          </p:cNvPr>
          <p:cNvSpPr txBox="1"/>
          <p:nvPr/>
        </p:nvSpPr>
        <p:spPr>
          <a:xfrm>
            <a:off x="762000" y="1009380"/>
            <a:ext cx="8326179" cy="671851"/>
          </a:xfrm>
          <a:prstGeom prst="rect">
            <a:avLst/>
          </a:prstGeom>
          <a:noFill/>
        </p:spPr>
        <p:txBody>
          <a:bodyPr wrap="square" rtlCol="0">
            <a:spAutoFit/>
          </a:bodyPr>
          <a:lstStyle/>
          <a:p>
            <a:pPr>
              <a:lnSpc>
                <a:spcPct val="150000"/>
              </a:lnSpc>
            </a:pPr>
            <a:r>
              <a:rPr lang="en-US" sz="2800" dirty="0">
                <a:latin typeface="Alexandria" charset="0"/>
              </a:rPr>
              <a:t>1. Introduction</a:t>
            </a:r>
            <a:endParaRPr lang="en-US" sz="2800" b="1" dirty="0">
              <a:latin typeface="Alexandria" charset="0"/>
            </a:endParaRPr>
          </a:p>
        </p:txBody>
      </p:sp>
      <p:pic>
        <p:nvPicPr>
          <p:cNvPr id="8" name="صورة 7">
            <a:extLst>
              <a:ext uri="{FF2B5EF4-FFF2-40B4-BE49-F238E27FC236}">
                <a16:creationId xmlns:a16="http://schemas.microsoft.com/office/drawing/2014/main" id="{71C493A5-3BBD-764D-EBE8-942E4892D976}"/>
              </a:ext>
            </a:extLst>
          </p:cNvPr>
          <p:cNvPicPr>
            <a:picLocks noChangeAspect="1"/>
          </p:cNvPicPr>
          <p:nvPr/>
        </p:nvPicPr>
        <p:blipFill>
          <a:blip r:embed="rId3"/>
          <a:stretch>
            <a:fillRect/>
          </a:stretch>
        </p:blipFill>
        <p:spPr>
          <a:xfrm>
            <a:off x="7125957" y="2409719"/>
            <a:ext cx="4268705" cy="3196602"/>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762000" y="2132316"/>
            <a:ext cx="8927707" cy="3276282"/>
          </a:xfrm>
          <a:prstGeom prst="rect">
            <a:avLst/>
          </a:prstGeom>
          <a:noFill/>
        </p:spPr>
        <p:txBody>
          <a:bodyPr wrap="square" rtlCol="0">
            <a:spAutoFit/>
          </a:bodyPr>
          <a:lstStyle/>
          <a:p>
            <a:pPr>
              <a:lnSpc>
                <a:spcPct val="150000"/>
              </a:lnSpc>
            </a:pPr>
            <a:r>
              <a:rPr lang="en-US" sz="2000" b="1" dirty="0">
                <a:latin typeface="Alexandria"/>
              </a:rPr>
              <a:t>Real Estate Market Indicators </a:t>
            </a:r>
          </a:p>
          <a:p>
            <a:pPr>
              <a:lnSpc>
                <a:spcPct val="150000"/>
              </a:lnSpc>
            </a:pPr>
            <a:r>
              <a:rPr lang="en-US" sz="2000" b="1" dirty="0">
                <a:latin typeface="Alexandria"/>
              </a:rPr>
              <a:t>Number of Transactions (Market Activity)</a:t>
            </a:r>
            <a:endParaRPr lang="en-US" sz="2000" dirty="0">
              <a:latin typeface="Alexandria"/>
            </a:endParaRPr>
          </a:p>
          <a:p>
            <a:pPr lvl="1">
              <a:lnSpc>
                <a:spcPct val="150000"/>
              </a:lnSpc>
            </a:pPr>
            <a:r>
              <a:rPr lang="en-US" sz="2000" dirty="0">
                <a:latin typeface="Alexandria"/>
              </a:rPr>
              <a:t>Measures the volume of buying and selling activity in the market.</a:t>
            </a:r>
          </a:p>
          <a:p>
            <a:pPr lvl="1">
              <a:lnSpc>
                <a:spcPct val="150000"/>
              </a:lnSpc>
            </a:pPr>
            <a:r>
              <a:rPr lang="en-US" sz="2000" dirty="0">
                <a:latin typeface="Alexandria"/>
              </a:rPr>
              <a:t>An </a:t>
            </a:r>
            <a:r>
              <a:rPr lang="en-US" sz="2000" b="1" dirty="0">
                <a:latin typeface="Alexandria"/>
              </a:rPr>
              <a:t>increase in transactions</a:t>
            </a:r>
            <a:r>
              <a:rPr lang="en-US" sz="2000" dirty="0">
                <a:latin typeface="Alexandria"/>
              </a:rPr>
              <a:t> indicates rising demand and investor confidence, while a </a:t>
            </a:r>
            <a:r>
              <a:rPr lang="en-US" sz="2000" b="1" dirty="0">
                <a:latin typeface="Alexandria"/>
              </a:rPr>
              <a:t>decrease</a:t>
            </a:r>
            <a:r>
              <a:rPr lang="en-US" sz="2000" dirty="0">
                <a:latin typeface="Alexandria"/>
              </a:rPr>
              <a:t> may reflect economic uncertainty or affordability constraints.</a:t>
            </a:r>
          </a:p>
          <a:p>
            <a:pPr lvl="1">
              <a:lnSpc>
                <a:spcPct val="150000"/>
              </a:lnSpc>
            </a:pPr>
            <a:r>
              <a:rPr lang="en-US" sz="2000" i="1" dirty="0">
                <a:latin typeface="Alexandria"/>
              </a:rPr>
              <a:t>Example:</a:t>
            </a:r>
            <a:r>
              <a:rPr lang="en-US" sz="2000" dirty="0">
                <a:latin typeface="Alexandria"/>
              </a:rPr>
              <a:t> Annual residential transactions increased from </a:t>
            </a:r>
            <a:r>
              <a:rPr lang="en-US" sz="2000" b="1" dirty="0">
                <a:latin typeface="Alexandria"/>
              </a:rPr>
              <a:t>18,500 units in 2022 to 21,000 units in 2024</a:t>
            </a:r>
            <a:r>
              <a:rPr lang="en-US" sz="2000" dirty="0">
                <a:latin typeface="Alexandria"/>
              </a:rPr>
              <a:t> (+13.5%), signaling an expanding market.</a:t>
            </a: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F6E31D6-F0F9-AD0A-3B21-6A02FE130113}"/>
              </a:ext>
            </a:extLst>
          </p:cNvPr>
          <p:cNvSpPr txBox="1"/>
          <p:nvPr/>
        </p:nvSpPr>
        <p:spPr>
          <a:xfrm>
            <a:off x="762000" y="1009380"/>
            <a:ext cx="8326179" cy="671851"/>
          </a:xfrm>
          <a:prstGeom prst="rect">
            <a:avLst/>
          </a:prstGeom>
          <a:noFill/>
        </p:spPr>
        <p:txBody>
          <a:bodyPr wrap="square" rtlCol="0">
            <a:spAutoFit/>
          </a:bodyPr>
          <a:lstStyle/>
          <a:p>
            <a:pPr>
              <a:lnSpc>
                <a:spcPct val="150000"/>
              </a:lnSpc>
            </a:pPr>
            <a:r>
              <a:rPr lang="en-US" sz="2800" dirty="0">
                <a:latin typeface="Alexandria" charset="0"/>
              </a:rPr>
              <a:t>2. Market indicators</a:t>
            </a:r>
            <a:endParaRPr lang="en-US" sz="2800" b="1" dirty="0">
              <a:latin typeface="Alexandria" charset="0"/>
            </a:endParaRPr>
          </a:p>
        </p:txBody>
      </p:sp>
      <p:pic>
        <p:nvPicPr>
          <p:cNvPr id="2" name="صورة 1">
            <a:extLst>
              <a:ext uri="{FF2B5EF4-FFF2-40B4-BE49-F238E27FC236}">
                <a16:creationId xmlns:a16="http://schemas.microsoft.com/office/drawing/2014/main" id="{C8FE86C6-662E-2800-BBCF-1F4A6FD5601F}"/>
              </a:ext>
            </a:extLst>
          </p:cNvPr>
          <p:cNvPicPr>
            <a:picLocks noChangeAspect="1"/>
          </p:cNvPicPr>
          <p:nvPr/>
        </p:nvPicPr>
        <p:blipFill>
          <a:blip r:embed="rId3"/>
          <a:stretch>
            <a:fillRect/>
          </a:stretch>
        </p:blipFill>
        <p:spPr>
          <a:xfrm>
            <a:off x="9250426" y="2028583"/>
            <a:ext cx="2143125" cy="2143125"/>
          </a:xfrm>
          <a:prstGeom prst="rect">
            <a:avLst/>
          </a:prstGeom>
        </p:spPr>
      </p:pic>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617280" y="1918756"/>
            <a:ext cx="7678839" cy="4199611"/>
          </a:xfrm>
          <a:prstGeom prst="rect">
            <a:avLst/>
          </a:prstGeom>
          <a:noFill/>
        </p:spPr>
        <p:txBody>
          <a:bodyPr wrap="square" rtlCol="0">
            <a:spAutoFit/>
          </a:bodyPr>
          <a:lstStyle/>
          <a:p>
            <a:pPr>
              <a:lnSpc>
                <a:spcPct val="150000"/>
              </a:lnSpc>
            </a:pPr>
            <a:r>
              <a:rPr lang="en-US" sz="2000" b="1" dirty="0">
                <a:latin typeface="Alexandria"/>
              </a:rPr>
              <a:t>Average Property Prices</a:t>
            </a:r>
            <a:endParaRPr lang="en-US" sz="2000" dirty="0">
              <a:latin typeface="Alexandria"/>
            </a:endParaRPr>
          </a:p>
          <a:p>
            <a:pPr>
              <a:lnSpc>
                <a:spcPct val="150000"/>
              </a:lnSpc>
            </a:pPr>
            <a:r>
              <a:rPr lang="en-US" sz="2000" dirty="0">
                <a:latin typeface="Alexandria"/>
              </a:rPr>
              <a:t>Reflect overall market valuation and price trends influenced by demand, supply, income levels, and construction costs.</a:t>
            </a:r>
          </a:p>
          <a:p>
            <a:pPr>
              <a:lnSpc>
                <a:spcPct val="150000"/>
              </a:lnSpc>
            </a:pPr>
            <a:r>
              <a:rPr lang="en-US" sz="2000" b="1" dirty="0">
                <a:latin typeface="Alexandria"/>
              </a:rPr>
              <a:t>Rising prices</a:t>
            </a:r>
            <a:r>
              <a:rPr lang="en-US" sz="2000" dirty="0">
                <a:latin typeface="Alexandria"/>
              </a:rPr>
              <a:t> suggest demand exceeds supply</a:t>
            </a:r>
          </a:p>
          <a:p>
            <a:pPr>
              <a:lnSpc>
                <a:spcPct val="150000"/>
              </a:lnSpc>
            </a:pPr>
            <a:r>
              <a:rPr lang="en-US" sz="2000" b="1" dirty="0">
                <a:latin typeface="Alexandria"/>
              </a:rPr>
              <a:t>stable or declining prices</a:t>
            </a:r>
            <a:r>
              <a:rPr lang="en-US" sz="2000" dirty="0">
                <a:latin typeface="Alexandria"/>
              </a:rPr>
              <a:t> may indicate market saturation or weakening demand.</a:t>
            </a:r>
          </a:p>
          <a:p>
            <a:pPr>
              <a:lnSpc>
                <a:spcPct val="150000"/>
              </a:lnSpc>
            </a:pPr>
            <a:r>
              <a:rPr lang="en-US" sz="2000" i="1" dirty="0">
                <a:latin typeface="Alexandria"/>
              </a:rPr>
              <a:t>Example:</a:t>
            </a:r>
            <a:r>
              <a:rPr lang="en-US" sz="2000" dirty="0">
                <a:latin typeface="Alexandria"/>
              </a:rPr>
              <a:t> The average apartment price rose from </a:t>
            </a:r>
            <a:r>
              <a:rPr lang="en-US" sz="2000" b="1" dirty="0">
                <a:latin typeface="Alexandria"/>
              </a:rPr>
              <a:t>$1,200/m² to $1,320/m²</a:t>
            </a:r>
            <a:r>
              <a:rPr lang="en-US" sz="2000" dirty="0">
                <a:latin typeface="Alexandria"/>
              </a:rPr>
              <a:t> over two years (+10%), driven by limited new supply and strong household income growth.</a:t>
            </a: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AF9CFDE-37CC-F999-200C-C1B46E4C71D2}"/>
              </a:ext>
            </a:extLst>
          </p:cNvPr>
          <p:cNvSpPr txBox="1"/>
          <p:nvPr/>
        </p:nvSpPr>
        <p:spPr>
          <a:xfrm>
            <a:off x="762000" y="1009380"/>
            <a:ext cx="8326179" cy="671851"/>
          </a:xfrm>
          <a:prstGeom prst="rect">
            <a:avLst/>
          </a:prstGeom>
          <a:noFill/>
        </p:spPr>
        <p:txBody>
          <a:bodyPr wrap="square" rtlCol="0">
            <a:spAutoFit/>
          </a:bodyPr>
          <a:lstStyle/>
          <a:p>
            <a:pPr>
              <a:lnSpc>
                <a:spcPct val="150000"/>
              </a:lnSpc>
            </a:pPr>
            <a:r>
              <a:rPr lang="en-US" sz="2800" dirty="0">
                <a:latin typeface="Alexandria" charset="0"/>
              </a:rPr>
              <a:t>2. Market indicators</a:t>
            </a:r>
            <a:endParaRPr lang="en-US" sz="2800" b="1" dirty="0">
              <a:latin typeface="Alexandria" charset="0"/>
            </a:endParaRPr>
          </a:p>
        </p:txBody>
      </p:sp>
      <p:pic>
        <p:nvPicPr>
          <p:cNvPr id="2" name="صورة 1">
            <a:extLst>
              <a:ext uri="{FF2B5EF4-FFF2-40B4-BE49-F238E27FC236}">
                <a16:creationId xmlns:a16="http://schemas.microsoft.com/office/drawing/2014/main" id="{6626D727-69E3-943F-48E6-742A45858DCC}"/>
              </a:ext>
            </a:extLst>
          </p:cNvPr>
          <p:cNvPicPr>
            <a:picLocks noChangeAspect="1"/>
          </p:cNvPicPr>
          <p:nvPr/>
        </p:nvPicPr>
        <p:blipFill>
          <a:blip r:embed="rId3"/>
          <a:stretch>
            <a:fillRect/>
          </a:stretch>
        </p:blipFill>
        <p:spPr>
          <a:xfrm>
            <a:off x="8629650" y="2929405"/>
            <a:ext cx="2800350" cy="1628775"/>
          </a:xfrm>
          <a:prstGeom prst="rect">
            <a:avLst/>
          </a:prstGeom>
        </p:spPr>
      </p:pic>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762000" y="1833356"/>
            <a:ext cx="10145658" cy="2246769"/>
          </a:xfrm>
          <a:prstGeom prst="rect">
            <a:avLst/>
          </a:prstGeom>
          <a:noFill/>
        </p:spPr>
        <p:txBody>
          <a:bodyPr wrap="square" rtlCol="0">
            <a:spAutoFit/>
          </a:bodyPr>
          <a:lstStyle/>
          <a:p>
            <a:r>
              <a:rPr lang="en-US" sz="2000" b="1" dirty="0">
                <a:latin typeface="Alexandria"/>
              </a:rPr>
              <a:t>Occupancy Rates</a:t>
            </a:r>
            <a:endParaRPr lang="en-US" sz="2000" dirty="0">
              <a:latin typeface="Alexandria"/>
            </a:endParaRPr>
          </a:p>
          <a:p>
            <a:r>
              <a:rPr lang="en-US" sz="2000" dirty="0">
                <a:latin typeface="Alexandria"/>
              </a:rPr>
              <a:t>Indicate the level of absorption of existing real estate stock, particularly relevant for rental and commercial markets.</a:t>
            </a:r>
          </a:p>
          <a:p>
            <a:r>
              <a:rPr lang="en-US" sz="2000" b="1" dirty="0">
                <a:latin typeface="Alexandria"/>
              </a:rPr>
              <a:t>High occupancy rates</a:t>
            </a:r>
            <a:r>
              <a:rPr lang="en-US" sz="2000" dirty="0">
                <a:latin typeface="Alexandria"/>
              </a:rPr>
              <a:t> reflect strong demand and support rental growth</a:t>
            </a:r>
          </a:p>
          <a:p>
            <a:r>
              <a:rPr lang="en-US" sz="2000" b="1" dirty="0">
                <a:latin typeface="Alexandria"/>
              </a:rPr>
              <a:t>lower rates</a:t>
            </a:r>
            <a:r>
              <a:rPr lang="en-US" sz="2000" dirty="0">
                <a:latin typeface="Alexandria"/>
              </a:rPr>
              <a:t> may signal oversupply.</a:t>
            </a:r>
          </a:p>
          <a:p>
            <a:r>
              <a:rPr lang="en-US" sz="2000" i="1" dirty="0">
                <a:latin typeface="Alexandria"/>
              </a:rPr>
              <a:t>Example:</a:t>
            </a:r>
            <a:r>
              <a:rPr lang="en-US" sz="2000" dirty="0">
                <a:latin typeface="Alexandria"/>
              </a:rPr>
              <a:t> Residential occupancy reached </a:t>
            </a:r>
            <a:r>
              <a:rPr lang="en-US" sz="2000" b="1" dirty="0">
                <a:latin typeface="Alexandria"/>
              </a:rPr>
              <a:t>96%</a:t>
            </a:r>
            <a:r>
              <a:rPr lang="en-US" sz="2000" dirty="0">
                <a:latin typeface="Alexandria"/>
              </a:rPr>
              <a:t>, while office occupancy remained at </a:t>
            </a:r>
            <a:r>
              <a:rPr lang="en-US" sz="2000" b="1" dirty="0">
                <a:latin typeface="Alexandria"/>
              </a:rPr>
              <a:t>88%</a:t>
            </a:r>
            <a:r>
              <a:rPr lang="en-US" sz="2000" dirty="0">
                <a:latin typeface="Alexandria"/>
              </a:rPr>
              <a:t>, showing stronger demand for housing compared to office space</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EF808E2-1360-1A61-9494-306C247D0CCF}"/>
              </a:ext>
            </a:extLst>
          </p:cNvPr>
          <p:cNvSpPr txBox="1"/>
          <p:nvPr/>
        </p:nvSpPr>
        <p:spPr>
          <a:xfrm>
            <a:off x="762000" y="1009380"/>
            <a:ext cx="8326179" cy="671851"/>
          </a:xfrm>
          <a:prstGeom prst="rect">
            <a:avLst/>
          </a:prstGeom>
          <a:noFill/>
        </p:spPr>
        <p:txBody>
          <a:bodyPr wrap="square" rtlCol="0">
            <a:spAutoFit/>
          </a:bodyPr>
          <a:lstStyle/>
          <a:p>
            <a:pPr>
              <a:lnSpc>
                <a:spcPct val="150000"/>
              </a:lnSpc>
            </a:pPr>
            <a:r>
              <a:rPr lang="en-US" sz="2800" dirty="0">
                <a:latin typeface="Alexandria" charset="0"/>
              </a:rPr>
              <a:t>2. Market indicators</a:t>
            </a:r>
            <a:endParaRPr lang="en-US" sz="2800" b="1" dirty="0">
              <a:latin typeface="Alexandria" charset="0"/>
            </a:endParaRPr>
          </a:p>
        </p:txBody>
      </p:sp>
      <p:pic>
        <p:nvPicPr>
          <p:cNvPr id="2" name="صورة 1">
            <a:extLst>
              <a:ext uri="{FF2B5EF4-FFF2-40B4-BE49-F238E27FC236}">
                <a16:creationId xmlns:a16="http://schemas.microsoft.com/office/drawing/2014/main" id="{7ECBEB37-F0EF-7E04-069C-2E31BB832F13}"/>
              </a:ext>
            </a:extLst>
          </p:cNvPr>
          <p:cNvPicPr>
            <a:picLocks noChangeAspect="1"/>
          </p:cNvPicPr>
          <p:nvPr/>
        </p:nvPicPr>
        <p:blipFill>
          <a:blip r:embed="rId3"/>
          <a:stretch>
            <a:fillRect/>
          </a:stretch>
        </p:blipFill>
        <p:spPr>
          <a:xfrm>
            <a:off x="6688345" y="3950396"/>
            <a:ext cx="2143125" cy="2143125"/>
          </a:xfrm>
          <a:prstGeom prst="rect">
            <a:avLst/>
          </a:prstGeom>
        </p:spPr>
      </p:pic>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795478"/>
            <a:ext cx="9285695" cy="2554545"/>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en-US" sz="2000" dirty="0">
                <a:latin typeface="Alexandria"/>
              </a:rPr>
              <a:t>Brokers and private data vendors are the usual sources of raw information on conditions in the metropolitan area and the submarket, both current and historical. </a:t>
            </a:r>
          </a:p>
          <a:p>
            <a:pPr marL="342900" indent="-342900">
              <a:buFont typeface="Arial" panose="020B0604020202020204" pitchFamily="34" charset="0"/>
              <a:buChar char="•"/>
            </a:pPr>
            <a:r>
              <a:rPr lang="en-US" sz="2000" dirty="0">
                <a:latin typeface="Alexandria"/>
              </a:rPr>
              <a:t>However, market analysts, appraisers, and economic development professionals must verify, analyze, and interpret the statistics. </a:t>
            </a:r>
          </a:p>
          <a:p>
            <a:pPr marL="342900" indent="-342900">
              <a:buFont typeface="Arial" panose="020B0604020202020204" pitchFamily="34" charset="0"/>
              <a:buChar char="•"/>
            </a:pPr>
            <a:r>
              <a:rPr lang="en-US" sz="2000" dirty="0">
                <a:latin typeface="Alexandria"/>
              </a:rPr>
              <a:t>To go beyond the numbers, they need to understand the physical character, tenancy, and performance of key competitors.</a:t>
            </a:r>
          </a:p>
          <a:p>
            <a:pPr marL="342900" indent="-342900">
              <a:buFont typeface="Arial" panose="020B0604020202020204" pitchFamily="34" charset="0"/>
              <a:buChar char="•"/>
            </a:pPr>
            <a:r>
              <a:rPr lang="en-US" sz="2000" dirty="0">
                <a:latin typeface="Alexandria"/>
              </a:rPr>
              <a:t>learning about the competition requires field visits and personal or telephone interviews with building owners or managers.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59FB2190-416A-28A9-0ABD-41C795BFBD99}"/>
              </a:ext>
            </a:extLst>
          </p:cNvPr>
          <p:cNvSpPr txBox="1"/>
          <p:nvPr/>
        </p:nvSpPr>
        <p:spPr>
          <a:xfrm>
            <a:off x="1240228" y="1058881"/>
            <a:ext cx="9471239" cy="523220"/>
          </a:xfrm>
          <a:prstGeom prst="rect">
            <a:avLst/>
          </a:prstGeom>
          <a:noFill/>
        </p:spPr>
        <p:txBody>
          <a:bodyPr wrap="square" rtlCol="0">
            <a:spAutoFit/>
          </a:bodyPr>
          <a:lstStyle/>
          <a:p>
            <a:r>
              <a:rPr lang="en-US" sz="2800" dirty="0"/>
              <a:t>3.Economic Indicators</a:t>
            </a:r>
          </a:p>
        </p:txBody>
      </p:sp>
      <p:pic>
        <p:nvPicPr>
          <p:cNvPr id="2" name="صورة 1">
            <a:extLst>
              <a:ext uri="{FF2B5EF4-FFF2-40B4-BE49-F238E27FC236}">
                <a16:creationId xmlns:a16="http://schemas.microsoft.com/office/drawing/2014/main" id="{7972A429-435F-A64D-CEDE-0FF6C0C4C795}"/>
              </a:ext>
            </a:extLst>
          </p:cNvPr>
          <p:cNvPicPr>
            <a:picLocks noChangeAspect="1"/>
          </p:cNvPicPr>
          <p:nvPr/>
        </p:nvPicPr>
        <p:blipFill>
          <a:blip r:embed="rId3"/>
          <a:stretch>
            <a:fillRect/>
          </a:stretch>
        </p:blipFill>
        <p:spPr>
          <a:xfrm>
            <a:off x="6522110" y="4036855"/>
            <a:ext cx="2619375" cy="174307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181062" y="150523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A07634C-FDE2-F1BE-4709-568312368A6F}"/>
              </a:ext>
            </a:extLst>
          </p:cNvPr>
          <p:cNvSpPr txBox="1"/>
          <p:nvPr/>
        </p:nvSpPr>
        <p:spPr>
          <a:xfrm>
            <a:off x="1333001" y="1797784"/>
            <a:ext cx="8935261" cy="1631216"/>
          </a:xfrm>
          <a:prstGeom prst="rect">
            <a:avLst/>
          </a:prstGeom>
          <a:solidFill>
            <a:schemeClr val="bg1"/>
          </a:solidFill>
        </p:spPr>
        <p:txBody>
          <a:bodyPr wrap="square" rtlCol="0">
            <a:spAutoFit/>
          </a:bodyPr>
          <a:lstStyle/>
          <a:p>
            <a:r>
              <a:rPr lang="en-US" sz="2000" dirty="0">
                <a:latin typeface="Alexandria"/>
              </a:rPr>
              <a:t>Real estate developers and their financial partners will want to understand :</a:t>
            </a:r>
          </a:p>
          <a:p>
            <a:pPr marL="342900" indent="-342900">
              <a:buFont typeface="Wingdings" panose="05000000000000000000" pitchFamily="2" charset="2"/>
              <a:buChar char="§"/>
            </a:pPr>
            <a:r>
              <a:rPr lang="en-US" sz="2000" dirty="0">
                <a:latin typeface="Alexandria"/>
              </a:rPr>
              <a:t>The drivers of economic growth—the mix of industries</a:t>
            </a:r>
          </a:p>
          <a:p>
            <a:pPr marL="342900" indent="-342900">
              <a:buFont typeface="Wingdings" panose="05000000000000000000" pitchFamily="2" charset="2"/>
              <a:buChar char="§"/>
            </a:pPr>
            <a:r>
              <a:rPr lang="en-US" sz="2000" dirty="0">
                <a:latin typeface="Alexandria"/>
              </a:rPr>
              <a:t>The area’s largest employers</a:t>
            </a:r>
          </a:p>
          <a:p>
            <a:pPr marL="342900" indent="-342900">
              <a:buFont typeface="Wingdings" panose="05000000000000000000" pitchFamily="2" charset="2"/>
              <a:buChar char="§"/>
            </a:pPr>
            <a:r>
              <a:rPr lang="en-US" sz="2000" dirty="0">
                <a:latin typeface="Alexandria"/>
              </a:rPr>
              <a:t>The nature of new and expanding businesses. </a:t>
            </a:r>
          </a:p>
          <a:p>
            <a:endParaRPr lang="en-US" sz="2000" dirty="0">
              <a:latin typeface="Alexandria"/>
            </a:endParaRPr>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شكل بيضاوي 2">
            <a:extLst>
              <a:ext uri="{FF2B5EF4-FFF2-40B4-BE49-F238E27FC236}">
                <a16:creationId xmlns:a16="http://schemas.microsoft.com/office/drawing/2014/main" id="{D5EAAB83-459A-5E4D-C6A8-32A76E723A8A}"/>
              </a:ext>
            </a:extLst>
          </p:cNvPr>
          <p:cNvSpPr/>
          <p:nvPr/>
        </p:nvSpPr>
        <p:spPr>
          <a:xfrm>
            <a:off x="2849004" y="3397757"/>
            <a:ext cx="5903251" cy="1955009"/>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lumMod val="85000"/>
                    <a:lumOff val="15000"/>
                  </a:schemeClr>
                </a:solidFill>
                <a:latin typeface="Alexandria"/>
              </a:rPr>
              <a:t>Investors must have confidence in the market’s continued economic vibrancy, and so they look for evidence of a growing labor force and new job creation. </a:t>
            </a:r>
          </a:p>
        </p:txBody>
      </p:sp>
      <p:sp>
        <p:nvSpPr>
          <p:cNvPr id="4" name="TextBox 2">
            <a:extLst>
              <a:ext uri="{FF2B5EF4-FFF2-40B4-BE49-F238E27FC236}">
                <a16:creationId xmlns:a16="http://schemas.microsoft.com/office/drawing/2014/main" id="{069F6B00-3D3D-9D99-3986-22EB25A1CC48}"/>
              </a:ext>
            </a:extLst>
          </p:cNvPr>
          <p:cNvSpPr txBox="1"/>
          <p:nvPr/>
        </p:nvSpPr>
        <p:spPr>
          <a:xfrm>
            <a:off x="1240228" y="983931"/>
            <a:ext cx="9471239" cy="523220"/>
          </a:xfrm>
          <a:prstGeom prst="rect">
            <a:avLst/>
          </a:prstGeom>
          <a:noFill/>
        </p:spPr>
        <p:txBody>
          <a:bodyPr wrap="square" rtlCol="0">
            <a:spAutoFit/>
          </a:bodyPr>
          <a:lstStyle/>
          <a:p>
            <a:r>
              <a:rPr lang="en-US" sz="2800" dirty="0">
                <a:latin typeface="Alexandria"/>
              </a:rPr>
              <a:t>3.Economic Indicators</a:t>
            </a:r>
          </a:p>
        </p:txBody>
      </p:sp>
    </p:spTree>
    <p:extLst>
      <p:ext uri="{BB962C8B-B14F-4D97-AF65-F5344CB8AC3E}">
        <p14:creationId xmlns:p14="http://schemas.microsoft.com/office/powerpoint/2010/main" val="3344012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حابة 1">
            <a:extLst>
              <a:ext uri="{FF2B5EF4-FFF2-40B4-BE49-F238E27FC236}">
                <a16:creationId xmlns:a16="http://schemas.microsoft.com/office/drawing/2014/main" id="{51B8A716-E5E0-9530-B23B-CA6B8C6548C4}"/>
              </a:ext>
            </a:extLst>
          </p:cNvPr>
          <p:cNvSpPr/>
          <p:nvPr/>
        </p:nvSpPr>
        <p:spPr>
          <a:xfrm>
            <a:off x="2101121" y="1914605"/>
            <a:ext cx="7989757" cy="3399126"/>
          </a:xfrm>
          <a:prstGeom prst="cloud">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tx1"/>
                </a:solidFill>
                <a:latin typeface="Alexandria"/>
              </a:rPr>
              <a:t>In today’s economy, the largest employers in many markets are hospitals, universities, school districts, supermarket chains, and discount department stores. </a:t>
            </a:r>
          </a:p>
          <a:p>
            <a:pPr algn="ctr"/>
            <a:r>
              <a:rPr lang="en-US" sz="2000" b="1" dirty="0">
                <a:solidFill>
                  <a:srgbClr val="0087C5"/>
                </a:solidFill>
                <a:latin typeface="Alexandria"/>
              </a:rPr>
              <a:t>The mix of industries found in a metropolitan area will determine the strength of demand for different types of properties.</a:t>
            </a:r>
            <a:endParaRPr lang="ar-SY" sz="2000" b="1" dirty="0">
              <a:solidFill>
                <a:srgbClr val="0087C5"/>
              </a:solidFill>
              <a:latin typeface="Alexandria"/>
            </a:endParaRPr>
          </a:p>
        </p:txBody>
      </p:sp>
      <p:sp>
        <p:nvSpPr>
          <p:cNvPr id="3" name="TextBox 2">
            <a:extLst>
              <a:ext uri="{FF2B5EF4-FFF2-40B4-BE49-F238E27FC236}">
                <a16:creationId xmlns:a16="http://schemas.microsoft.com/office/drawing/2014/main" id="{C3B00962-920A-283C-482C-2E01710EED05}"/>
              </a:ext>
            </a:extLst>
          </p:cNvPr>
          <p:cNvSpPr txBox="1"/>
          <p:nvPr/>
        </p:nvSpPr>
        <p:spPr>
          <a:xfrm>
            <a:off x="1240228" y="983931"/>
            <a:ext cx="9471239" cy="523220"/>
          </a:xfrm>
          <a:prstGeom prst="rect">
            <a:avLst/>
          </a:prstGeom>
          <a:noFill/>
        </p:spPr>
        <p:txBody>
          <a:bodyPr wrap="square" rtlCol="0">
            <a:spAutoFit/>
          </a:bodyPr>
          <a:lstStyle/>
          <a:p>
            <a:r>
              <a:rPr lang="en-US" sz="2800" dirty="0">
                <a:latin typeface="Alexandria"/>
              </a:rPr>
              <a:t>3.Economic Indicators</a:t>
            </a:r>
          </a:p>
        </p:txBody>
      </p:sp>
    </p:spTree>
    <p:extLst>
      <p:ext uri="{BB962C8B-B14F-4D97-AF65-F5344CB8AC3E}">
        <p14:creationId xmlns:p14="http://schemas.microsoft.com/office/powerpoint/2010/main" val="2611003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76131" y="1423930"/>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685EFAC6-1BA5-CEA1-F5B3-02F66E1204E4}"/>
              </a:ext>
            </a:extLst>
          </p:cNvPr>
          <p:cNvSpPr txBox="1"/>
          <p:nvPr/>
        </p:nvSpPr>
        <p:spPr>
          <a:xfrm>
            <a:off x="1333002" y="1997839"/>
            <a:ext cx="6039050" cy="3170099"/>
          </a:xfrm>
          <a:prstGeom prst="rect">
            <a:avLst/>
          </a:prstGeom>
          <a:noFill/>
        </p:spPr>
        <p:txBody>
          <a:bodyPr wrap="square" rtlCol="0">
            <a:spAutoFit/>
          </a:bodyPr>
          <a:lstStyle/>
          <a:p>
            <a:r>
              <a:rPr lang="en-US" sz="2000" dirty="0">
                <a:latin typeface="Alexandria"/>
              </a:rPr>
              <a:t>■ Tourist destinations and convention cities will need far more hotel rooms than their resident populations would support. </a:t>
            </a:r>
          </a:p>
          <a:p>
            <a:endParaRPr lang="en-US" sz="2000" dirty="0">
              <a:latin typeface="Alexandria"/>
            </a:endParaRPr>
          </a:p>
          <a:p>
            <a:r>
              <a:rPr lang="en-US" sz="2000" dirty="0">
                <a:latin typeface="Alexandria"/>
              </a:rPr>
              <a:t>■ A city located at the confluence of three interstate highways is often a center for warehousing and distribution uses. </a:t>
            </a:r>
          </a:p>
          <a:p>
            <a:r>
              <a:rPr lang="en-US" sz="2000" dirty="0">
                <a:latin typeface="Alexandria"/>
              </a:rPr>
              <a:t>Deepwater ports, intermodal rail centers, and international air cargo terminals also create above-average demand for warehouse space.</a:t>
            </a:r>
            <a:endParaRPr lang="en-US" sz="2000" b="1" dirty="0">
              <a:solidFill>
                <a:srgbClr val="F58221"/>
              </a:solidFill>
              <a:latin typeface="Alexandria"/>
            </a:endParaRPr>
          </a:p>
        </p:txBody>
      </p:sp>
      <p:sp>
        <p:nvSpPr>
          <p:cNvPr id="6" name="TextBox 2">
            <a:extLst>
              <a:ext uri="{FF2B5EF4-FFF2-40B4-BE49-F238E27FC236}">
                <a16:creationId xmlns:a16="http://schemas.microsoft.com/office/drawing/2014/main" id="{42E3BEF8-08A4-50A2-438A-9B2DF478BBA7}"/>
              </a:ext>
            </a:extLst>
          </p:cNvPr>
          <p:cNvSpPr txBox="1"/>
          <p:nvPr/>
        </p:nvSpPr>
        <p:spPr>
          <a:xfrm>
            <a:off x="1210248" y="873652"/>
            <a:ext cx="9471239" cy="523220"/>
          </a:xfrm>
          <a:prstGeom prst="rect">
            <a:avLst/>
          </a:prstGeom>
          <a:noFill/>
        </p:spPr>
        <p:txBody>
          <a:bodyPr wrap="square" rtlCol="0">
            <a:spAutoFit/>
          </a:bodyPr>
          <a:lstStyle/>
          <a:p>
            <a:r>
              <a:rPr lang="en-US" sz="2800" dirty="0">
                <a:latin typeface="Alexandria"/>
              </a:rPr>
              <a:t>3.Economic Indicators</a:t>
            </a:r>
          </a:p>
        </p:txBody>
      </p:sp>
      <p:pic>
        <p:nvPicPr>
          <p:cNvPr id="8" name="صورة 7">
            <a:extLst>
              <a:ext uri="{FF2B5EF4-FFF2-40B4-BE49-F238E27FC236}">
                <a16:creationId xmlns:a16="http://schemas.microsoft.com/office/drawing/2014/main" id="{C6231A25-A001-FF30-9D8E-7A8B6D499B3E}"/>
              </a:ext>
            </a:extLst>
          </p:cNvPr>
          <p:cNvPicPr>
            <a:picLocks noChangeAspect="1"/>
          </p:cNvPicPr>
          <p:nvPr/>
        </p:nvPicPr>
        <p:blipFill>
          <a:blip r:embed="rId3"/>
          <a:stretch>
            <a:fillRect/>
          </a:stretch>
        </p:blipFill>
        <p:spPr>
          <a:xfrm>
            <a:off x="7587279" y="2190998"/>
            <a:ext cx="2619375" cy="2635605"/>
          </a:xfrm>
          <a:prstGeom prst="rect">
            <a:avLst/>
          </a:prstGeom>
        </p:spPr>
      </p:pic>
    </p:spTree>
    <p:extLst>
      <p:ext uri="{BB962C8B-B14F-4D97-AF65-F5344CB8AC3E}">
        <p14:creationId xmlns:p14="http://schemas.microsoft.com/office/powerpoint/2010/main" val="41613487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333001" y="147711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2E434C7A-9B6E-22F3-6497-AAF25B8D21E5}"/>
              </a:ext>
            </a:extLst>
          </p:cNvPr>
          <p:cNvSpPr txBox="1"/>
          <p:nvPr/>
        </p:nvSpPr>
        <p:spPr>
          <a:xfrm>
            <a:off x="4706911" y="1646636"/>
            <a:ext cx="5444816" cy="400110"/>
          </a:xfrm>
          <a:prstGeom prst="rect">
            <a:avLst/>
          </a:prstGeom>
          <a:solidFill>
            <a:schemeClr val="bg1"/>
          </a:solidFill>
        </p:spPr>
        <p:txBody>
          <a:bodyPr wrap="square" rtlCol="0">
            <a:spAutoFit/>
          </a:bodyPr>
          <a:lstStyle/>
          <a:p>
            <a:r>
              <a:rPr lang="en-US" sz="2000" b="1" dirty="0">
                <a:latin typeface="Alexandria"/>
              </a:rPr>
              <a:t>Employment Statistics</a:t>
            </a:r>
            <a:endParaRPr lang="en-US" sz="2000" b="1" dirty="0">
              <a:solidFill>
                <a:srgbClr val="F58221"/>
              </a:solidFill>
              <a:latin typeface="Alexandria"/>
            </a:endParaRPr>
          </a:p>
        </p:txBody>
      </p:sp>
      <p:sp>
        <p:nvSpPr>
          <p:cNvPr id="2" name="TextBox 2">
            <a:extLst>
              <a:ext uri="{FF2B5EF4-FFF2-40B4-BE49-F238E27FC236}">
                <a16:creationId xmlns:a16="http://schemas.microsoft.com/office/drawing/2014/main" id="{42BB0901-99D7-0C0E-599E-E482645A5394}"/>
              </a:ext>
            </a:extLst>
          </p:cNvPr>
          <p:cNvSpPr txBox="1"/>
          <p:nvPr/>
        </p:nvSpPr>
        <p:spPr>
          <a:xfrm>
            <a:off x="1210248" y="873652"/>
            <a:ext cx="9471239" cy="954107"/>
          </a:xfrm>
          <a:prstGeom prst="rect">
            <a:avLst/>
          </a:prstGeom>
          <a:noFill/>
        </p:spPr>
        <p:txBody>
          <a:bodyPr wrap="square" rtlCol="0">
            <a:spAutoFit/>
          </a:bodyPr>
          <a:lstStyle/>
          <a:p>
            <a:r>
              <a:rPr lang="en-US" sz="2800" dirty="0">
                <a:latin typeface="Alexandria"/>
              </a:rPr>
              <a:t>3.Economic Indicators -Employment Statistics</a:t>
            </a:r>
          </a:p>
          <a:p>
            <a:r>
              <a:rPr lang="en-US" sz="2800" dirty="0">
                <a:latin typeface="Alexandria"/>
              </a:rPr>
              <a:t> </a:t>
            </a:r>
          </a:p>
        </p:txBody>
      </p:sp>
      <p:sp>
        <p:nvSpPr>
          <p:cNvPr id="3" name="شكل بيضاوي 2">
            <a:extLst>
              <a:ext uri="{FF2B5EF4-FFF2-40B4-BE49-F238E27FC236}">
                <a16:creationId xmlns:a16="http://schemas.microsoft.com/office/drawing/2014/main" id="{604FB268-2501-517C-BFD4-0A813AFD04AD}"/>
              </a:ext>
            </a:extLst>
          </p:cNvPr>
          <p:cNvSpPr/>
          <p:nvPr/>
        </p:nvSpPr>
        <p:spPr>
          <a:xfrm>
            <a:off x="1633170" y="2216266"/>
            <a:ext cx="4352327" cy="3119567"/>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Government agencies publish At-place statistics count jobs according to their location; the data are calculated from sample surveys and reports filed by employers. Monthly and annual reports on employment by industry</a:t>
            </a:r>
            <a:endParaRPr lang="ar-SY" sz="2000" dirty="0">
              <a:solidFill>
                <a:schemeClr val="tx1"/>
              </a:solidFill>
              <a:latin typeface="Alexandria"/>
            </a:endParaRPr>
          </a:p>
        </p:txBody>
      </p:sp>
      <p:sp>
        <p:nvSpPr>
          <p:cNvPr id="7" name="شكل بيضاوي 6">
            <a:extLst>
              <a:ext uri="{FF2B5EF4-FFF2-40B4-BE49-F238E27FC236}">
                <a16:creationId xmlns:a16="http://schemas.microsoft.com/office/drawing/2014/main" id="{0C7AFEB8-6B36-5BB2-E4A6-348A57CA0DB1}"/>
              </a:ext>
            </a:extLst>
          </p:cNvPr>
          <p:cNvSpPr/>
          <p:nvPr/>
        </p:nvSpPr>
        <p:spPr>
          <a:xfrm>
            <a:off x="5892448" y="2185049"/>
            <a:ext cx="4510726" cy="3193553"/>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worker-based statistics (including unemployment rates and much of the information about the occupation and education of the labor force) from the BLS are tabulated by the respondent’s place of residence.</a:t>
            </a:r>
            <a:endParaRPr lang="ar-SY" sz="2000" dirty="0">
              <a:solidFill>
                <a:schemeClr val="tx1"/>
              </a:solidFill>
              <a:latin typeface="Alexandria"/>
            </a:endParaRPr>
          </a:p>
        </p:txBody>
      </p:sp>
    </p:spTree>
    <p:extLst>
      <p:ext uri="{BB962C8B-B14F-4D97-AF65-F5344CB8AC3E}">
        <p14:creationId xmlns:p14="http://schemas.microsoft.com/office/powerpoint/2010/main" val="2451175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descr="صورة تحتوي على نص, لقطة شاشة, برمجيات, صفحة ويب&#10;&#10;قد يكون المحتوى الذي تم إنشاؤه بواسطة الذكاء الاصطناعي غير صحيح.">
            <a:extLst>
              <a:ext uri="{FF2B5EF4-FFF2-40B4-BE49-F238E27FC236}">
                <a16:creationId xmlns:a16="http://schemas.microsoft.com/office/drawing/2014/main" id="{1153DCD3-2A78-D666-49D8-7EB9F9BBFB2C}"/>
              </a:ext>
            </a:extLst>
          </p:cNvPr>
          <p:cNvPicPr>
            <a:picLocks noChangeAspect="1"/>
          </p:cNvPicPr>
          <p:nvPr/>
        </p:nvPicPr>
        <p:blipFill>
          <a:blip r:embed="rId3"/>
          <a:srcRect l="6717" t="19554" r="4782" b="21355"/>
          <a:stretch>
            <a:fillRect/>
          </a:stretch>
        </p:blipFill>
        <p:spPr>
          <a:xfrm>
            <a:off x="1503257" y="2103942"/>
            <a:ext cx="8854362" cy="3338511"/>
          </a:xfrm>
          <a:prstGeom prst="rect">
            <a:avLst/>
          </a:prstGeom>
        </p:spPr>
      </p:pic>
      <p:sp>
        <p:nvSpPr>
          <p:cNvPr id="8" name="TextBox 2">
            <a:extLst>
              <a:ext uri="{FF2B5EF4-FFF2-40B4-BE49-F238E27FC236}">
                <a16:creationId xmlns:a16="http://schemas.microsoft.com/office/drawing/2014/main" id="{9C522C8F-2B46-8882-6997-316EF07093BB}"/>
              </a:ext>
            </a:extLst>
          </p:cNvPr>
          <p:cNvSpPr txBox="1"/>
          <p:nvPr/>
        </p:nvSpPr>
        <p:spPr>
          <a:xfrm>
            <a:off x="1240228" y="983931"/>
            <a:ext cx="9471239" cy="523220"/>
          </a:xfrm>
          <a:prstGeom prst="rect">
            <a:avLst/>
          </a:prstGeom>
          <a:noFill/>
        </p:spPr>
        <p:txBody>
          <a:bodyPr wrap="square" rtlCol="0">
            <a:spAutoFit/>
          </a:bodyPr>
          <a:lstStyle/>
          <a:p>
            <a:r>
              <a:rPr lang="en-US" sz="2800" dirty="0">
                <a:latin typeface="Alexandria"/>
              </a:rPr>
              <a:t>3.Economic Indicators - Employment Statistics  </a:t>
            </a:r>
          </a:p>
        </p:txBody>
      </p:sp>
    </p:spTree>
    <p:extLst>
      <p:ext uri="{BB962C8B-B14F-4D97-AF65-F5344CB8AC3E}">
        <p14:creationId xmlns:p14="http://schemas.microsoft.com/office/powerpoint/2010/main" val="1160811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154463"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240228" y="1757896"/>
            <a:ext cx="5147683" cy="4062651"/>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Market Analysis Employment Section – example </a:t>
            </a:r>
            <a:r>
              <a:rPr lang="en-US" sz="2000" b="1" dirty="0">
                <a:latin typeface="Alexandria"/>
                <a:hlinkClick r:id="rId2"/>
              </a:rPr>
              <a:t>www.stats.gov.sa</a:t>
            </a:r>
            <a:endParaRPr lang="en-US" sz="2000" b="1" dirty="0">
              <a:latin typeface="Alexandria"/>
            </a:endParaRPr>
          </a:p>
          <a:p>
            <a:r>
              <a:rPr lang="en-US" i="1" dirty="0">
                <a:latin typeface="Alexandria"/>
              </a:rPr>
              <a:t>“The labor market in Saudi Arabia demonstrates strong performance with an overall unemployment rate of ~3% in 2025 and a high labor force participation rate (~67–68%). Saudi nationals experienced declining unemployment and increased workforce participation, particularly among women and core working-age groups. </a:t>
            </a:r>
          </a:p>
          <a:p>
            <a:r>
              <a:rPr lang="en-US" i="1" dirty="0">
                <a:latin typeface="Alexandria"/>
              </a:rPr>
              <a:t>These positive trends align with government reforms under Vision 2030, which focus on economic diversification, private sector growth, and increased local workforce involvement.”</a:t>
            </a:r>
            <a:r>
              <a:rPr lang="en-US" dirty="0">
                <a:latin typeface="Alexandria"/>
              </a:rPr>
              <a:t> </a:t>
            </a:r>
            <a:endParaRPr lang="ar-SY" dirty="0">
              <a:latin typeface="Alexandria"/>
            </a:endParaRP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B80BA12A-F567-8210-5872-016288E11B79}"/>
              </a:ext>
            </a:extLst>
          </p:cNvPr>
          <p:cNvSpPr txBox="1"/>
          <p:nvPr/>
        </p:nvSpPr>
        <p:spPr>
          <a:xfrm>
            <a:off x="1240228" y="983931"/>
            <a:ext cx="9471239" cy="523220"/>
          </a:xfrm>
          <a:prstGeom prst="rect">
            <a:avLst/>
          </a:prstGeom>
          <a:noFill/>
        </p:spPr>
        <p:txBody>
          <a:bodyPr wrap="square" rtlCol="0">
            <a:spAutoFit/>
          </a:bodyPr>
          <a:lstStyle/>
          <a:p>
            <a:r>
              <a:rPr lang="en-US" sz="2800" dirty="0">
                <a:latin typeface="Alexandria"/>
              </a:rPr>
              <a:t>3.Economic Indicators - Employment Statistics</a:t>
            </a:r>
          </a:p>
        </p:txBody>
      </p:sp>
      <p:pic>
        <p:nvPicPr>
          <p:cNvPr id="9" name="صورة 8" descr="صورة تحتوي على نص, لقطة شاشة, برمجيات, برامج الوسائط المتعددة&#10;&#10;قد يكون المحتوى الذي تم إنشاؤه بواسطة الذكاء الاصطناعي غير صحيح.">
            <a:extLst>
              <a:ext uri="{FF2B5EF4-FFF2-40B4-BE49-F238E27FC236}">
                <a16:creationId xmlns:a16="http://schemas.microsoft.com/office/drawing/2014/main" id="{1DEA9FEC-0A17-0603-32DC-0C5DAD50E84D}"/>
              </a:ext>
            </a:extLst>
          </p:cNvPr>
          <p:cNvPicPr>
            <a:picLocks noChangeAspect="1"/>
          </p:cNvPicPr>
          <p:nvPr/>
        </p:nvPicPr>
        <p:blipFill>
          <a:blip r:embed="rId4"/>
          <a:srcRect l="66139" t="16854" r="904" b="31159"/>
          <a:stretch>
            <a:fillRect/>
          </a:stretch>
        </p:blipFill>
        <p:spPr>
          <a:xfrm>
            <a:off x="6473676" y="1757896"/>
            <a:ext cx="3854547" cy="4062651"/>
          </a:xfrm>
          <a:prstGeom prst="rect">
            <a:avLst/>
          </a:prstGeom>
        </p:spPr>
      </p:pic>
    </p:spTree>
    <p:extLst>
      <p:ext uri="{BB962C8B-B14F-4D97-AF65-F5344CB8AC3E}">
        <p14:creationId xmlns:p14="http://schemas.microsoft.com/office/powerpoint/2010/main" val="820346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112F15D-88F8-FCAA-5A51-D65258C0414E}"/>
              </a:ext>
            </a:extLst>
          </p:cNvPr>
          <p:cNvSpPr txBox="1"/>
          <p:nvPr/>
        </p:nvSpPr>
        <p:spPr>
          <a:xfrm>
            <a:off x="1286614" y="1727172"/>
            <a:ext cx="9010212" cy="1015663"/>
          </a:xfrm>
          <a:prstGeom prst="rect">
            <a:avLst/>
          </a:prstGeom>
          <a:solidFill>
            <a:schemeClr val="accent4">
              <a:lumMod val="20000"/>
              <a:lumOff val="80000"/>
            </a:schemeClr>
          </a:solidFill>
        </p:spPr>
        <p:txBody>
          <a:bodyPr wrap="square" rtlCol="0">
            <a:spAutoFit/>
          </a:bodyPr>
          <a:lstStyle/>
          <a:p>
            <a:r>
              <a:rPr lang="en-US" sz="2000" dirty="0">
                <a:latin typeface="Alexandria"/>
              </a:rPr>
              <a:t>The economic overview should include data about total growth in nonfarm jobs over the preceding five to 10 years and about how those jobs are distributed by major industry group. </a:t>
            </a:r>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63DAEB1-6866-5E0B-BB30-4B04B6FD28F1}"/>
              </a:ext>
            </a:extLst>
          </p:cNvPr>
          <p:cNvSpPr txBox="1"/>
          <p:nvPr/>
        </p:nvSpPr>
        <p:spPr>
          <a:xfrm>
            <a:off x="1240228" y="961255"/>
            <a:ext cx="9471239" cy="523220"/>
          </a:xfrm>
          <a:prstGeom prst="rect">
            <a:avLst/>
          </a:prstGeom>
          <a:noFill/>
        </p:spPr>
        <p:txBody>
          <a:bodyPr wrap="square" rtlCol="0">
            <a:spAutoFit/>
          </a:bodyPr>
          <a:lstStyle/>
          <a:p>
            <a:r>
              <a:rPr lang="en-US" sz="2800" dirty="0">
                <a:latin typeface="Alexandria"/>
              </a:rPr>
              <a:t>3.Economic Indicators - Employment Statistics </a:t>
            </a:r>
          </a:p>
        </p:txBody>
      </p:sp>
      <p:pic>
        <p:nvPicPr>
          <p:cNvPr id="15" name="صورة 14" descr="صورة تحتوي على نص, لقطة شاشة, تخطيط, رسم بياني&#10;&#10;قد يكون المحتوى الذي تم إنشاؤه بواسطة الذكاء الاصطناعي غير صحيح.">
            <a:extLst>
              <a:ext uri="{FF2B5EF4-FFF2-40B4-BE49-F238E27FC236}">
                <a16:creationId xmlns:a16="http://schemas.microsoft.com/office/drawing/2014/main" id="{2DCE90C4-DBA4-C3D3-6028-8BA5D45A4855}"/>
              </a:ext>
            </a:extLst>
          </p:cNvPr>
          <p:cNvPicPr>
            <a:picLocks noChangeAspect="1"/>
          </p:cNvPicPr>
          <p:nvPr/>
        </p:nvPicPr>
        <p:blipFill>
          <a:blip r:embed="rId3"/>
          <a:srcRect l="7210" t="21335" r="5893" b="18373"/>
          <a:stretch>
            <a:fillRect/>
          </a:stretch>
        </p:blipFill>
        <p:spPr>
          <a:xfrm>
            <a:off x="1610169" y="2876826"/>
            <a:ext cx="8379501" cy="2931005"/>
          </a:xfrm>
          <a:prstGeom prst="rect">
            <a:avLst/>
          </a:prstGeom>
        </p:spPr>
      </p:pic>
    </p:spTree>
    <p:extLst>
      <p:ext uri="{BB962C8B-B14F-4D97-AF65-F5344CB8AC3E}">
        <p14:creationId xmlns:p14="http://schemas.microsoft.com/office/powerpoint/2010/main" val="1802017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descr="صورة تحتوي على نص, لقطة شاشة, رقم, خط&#10;&#10;قد يكون المحتوى الذي تم إنشاؤه بواسطة الذكاء الاصطناعي غير صحيح.">
            <a:extLst>
              <a:ext uri="{FF2B5EF4-FFF2-40B4-BE49-F238E27FC236}">
                <a16:creationId xmlns:a16="http://schemas.microsoft.com/office/drawing/2014/main" id="{FFB97DF1-2959-D6E3-B361-1E562C943AA1}"/>
              </a:ext>
            </a:extLst>
          </p:cNvPr>
          <p:cNvPicPr>
            <a:picLocks noChangeAspect="1"/>
          </p:cNvPicPr>
          <p:nvPr/>
        </p:nvPicPr>
        <p:blipFill>
          <a:blip r:embed="rId3"/>
          <a:srcRect l="50000" t="24392" r="4578" b="15858"/>
          <a:stretch>
            <a:fillRect/>
          </a:stretch>
        </p:blipFill>
        <p:spPr>
          <a:xfrm>
            <a:off x="807155" y="1890793"/>
            <a:ext cx="5516153" cy="3878917"/>
          </a:xfrm>
          <a:prstGeom prst="rect">
            <a:avLst/>
          </a:prstGeom>
        </p:spPr>
      </p:pic>
      <p:sp>
        <p:nvSpPr>
          <p:cNvPr id="8" name="TextBox 2">
            <a:extLst>
              <a:ext uri="{FF2B5EF4-FFF2-40B4-BE49-F238E27FC236}">
                <a16:creationId xmlns:a16="http://schemas.microsoft.com/office/drawing/2014/main" id="{2FAA828B-A893-5BA6-BED8-56284B31F8A9}"/>
              </a:ext>
            </a:extLst>
          </p:cNvPr>
          <p:cNvSpPr txBox="1"/>
          <p:nvPr/>
        </p:nvSpPr>
        <p:spPr>
          <a:xfrm>
            <a:off x="807155" y="1088290"/>
            <a:ext cx="9471239" cy="523220"/>
          </a:xfrm>
          <a:prstGeom prst="rect">
            <a:avLst/>
          </a:prstGeom>
          <a:noFill/>
        </p:spPr>
        <p:txBody>
          <a:bodyPr wrap="square" rtlCol="0">
            <a:spAutoFit/>
          </a:bodyPr>
          <a:lstStyle/>
          <a:p>
            <a:r>
              <a:rPr lang="en-US" sz="2800" dirty="0">
                <a:latin typeface="Alexandria"/>
              </a:rPr>
              <a:t>3.Economic Indicators - Employment Statistics </a:t>
            </a:r>
          </a:p>
        </p:txBody>
      </p:sp>
      <p:sp>
        <p:nvSpPr>
          <p:cNvPr id="9" name="TextBox 47">
            <a:extLst>
              <a:ext uri="{FF2B5EF4-FFF2-40B4-BE49-F238E27FC236}">
                <a16:creationId xmlns:a16="http://schemas.microsoft.com/office/drawing/2014/main" id="{F1BC57A8-FF3C-55F0-6F68-44384DCAAC61}"/>
              </a:ext>
            </a:extLst>
          </p:cNvPr>
          <p:cNvSpPr txBox="1"/>
          <p:nvPr/>
        </p:nvSpPr>
        <p:spPr>
          <a:xfrm>
            <a:off x="6323308" y="2153181"/>
            <a:ext cx="3411116" cy="3477875"/>
          </a:xfrm>
          <a:prstGeom prst="rect">
            <a:avLst/>
          </a:prstGeom>
          <a:solidFill>
            <a:schemeClr val="bg1"/>
          </a:solidFill>
        </p:spPr>
        <p:txBody>
          <a:bodyPr wrap="square" rtlCol="0">
            <a:spAutoFit/>
          </a:bodyPr>
          <a:lstStyle/>
          <a:p>
            <a:r>
              <a:rPr lang="en-US" sz="2000" dirty="0">
                <a:latin typeface="Alexandria"/>
              </a:rPr>
              <a:t>The numbers illustrate a very slow economic recovery. </a:t>
            </a:r>
          </a:p>
          <a:p>
            <a:r>
              <a:rPr lang="en-US" sz="2000" dirty="0">
                <a:latin typeface="Alexandria"/>
              </a:rPr>
              <a:t>Nonfarm employment peaked at more than 1.2 million </a:t>
            </a:r>
          </a:p>
          <a:p>
            <a:r>
              <a:rPr lang="en-US" sz="2000" dirty="0">
                <a:latin typeface="Alexandria"/>
              </a:rPr>
              <a:t>jobs in 2007. Ten years later, total jobs had not yet </a:t>
            </a:r>
          </a:p>
          <a:p>
            <a:r>
              <a:rPr lang="en-US" sz="2000" dirty="0">
                <a:latin typeface="Alexandria"/>
              </a:rPr>
              <a:t>returned to 2007 levels. </a:t>
            </a:r>
          </a:p>
          <a:p>
            <a:r>
              <a:rPr lang="en-US" sz="2000" dirty="0"/>
              <a:t>While the percentage gains look small, the number of jobs stabilized in 2011 and has increased each year after that.</a:t>
            </a:r>
            <a:endParaRPr lang="en-US" sz="2000" dirty="0">
              <a:latin typeface="Alexandria"/>
            </a:endParaRPr>
          </a:p>
        </p:txBody>
      </p:sp>
    </p:spTree>
    <p:extLst>
      <p:ext uri="{BB962C8B-B14F-4D97-AF65-F5344CB8AC3E}">
        <p14:creationId xmlns:p14="http://schemas.microsoft.com/office/powerpoint/2010/main" val="12192043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266006" y="16378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FBB0998-FF37-9586-31D4-CC64692B9AC4}"/>
              </a:ext>
            </a:extLst>
          </p:cNvPr>
          <p:cNvSpPr txBox="1"/>
          <p:nvPr/>
        </p:nvSpPr>
        <p:spPr>
          <a:xfrm>
            <a:off x="1266006" y="852989"/>
            <a:ext cx="8155773" cy="671851"/>
          </a:xfrm>
          <a:prstGeom prst="rect">
            <a:avLst/>
          </a:prstGeom>
          <a:noFill/>
        </p:spPr>
        <p:txBody>
          <a:bodyPr wrap="square">
            <a:spAutoFit/>
          </a:bodyPr>
          <a:lstStyle/>
          <a:p>
            <a:pPr>
              <a:lnSpc>
                <a:spcPct val="150000"/>
              </a:lnSpc>
            </a:pPr>
            <a:r>
              <a:rPr lang="en-US" sz="2800" dirty="0">
                <a:latin typeface="Alexandria"/>
              </a:rPr>
              <a:t>3. Economic Indicators - Economic Diversity</a:t>
            </a:r>
          </a:p>
        </p:txBody>
      </p:sp>
      <p:sp>
        <p:nvSpPr>
          <p:cNvPr id="3" name="دمعة 2">
            <a:extLst>
              <a:ext uri="{FF2B5EF4-FFF2-40B4-BE49-F238E27FC236}">
                <a16:creationId xmlns:a16="http://schemas.microsoft.com/office/drawing/2014/main" id="{C4027831-3E03-CD22-88C6-0C6F009BE8BE}"/>
              </a:ext>
            </a:extLst>
          </p:cNvPr>
          <p:cNvSpPr/>
          <p:nvPr/>
        </p:nvSpPr>
        <p:spPr>
          <a:xfrm>
            <a:off x="1333001" y="1863984"/>
            <a:ext cx="8282728" cy="3835424"/>
          </a:xfrm>
          <a:prstGeom prst="teardrop">
            <a:avLst>
              <a:gd name="adj" fmla="val 152797"/>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Most officials seek new industry that will shake up the mix of jobs and breathe new life into the economy.</a:t>
            </a:r>
          </a:p>
          <a:p>
            <a:pPr algn="ctr"/>
            <a:r>
              <a:rPr lang="en-US" sz="2000" dirty="0">
                <a:solidFill>
                  <a:schemeClr val="tx1"/>
                </a:solidFill>
                <a:latin typeface="Alexandria"/>
              </a:rPr>
              <a:t> In general, greater diversity in a local economy makes it less vulnerable to economic downturns and less risky as a location for investment.</a:t>
            </a:r>
          </a:p>
          <a:p>
            <a:pPr algn="ctr"/>
            <a:r>
              <a:rPr lang="en-US" sz="2000" dirty="0">
                <a:solidFill>
                  <a:schemeClr val="tx1"/>
                </a:solidFill>
                <a:latin typeface="Alexandria"/>
              </a:rPr>
              <a:t> An area that depends on a few large employers or a single industry will be more vulnerable to recession. </a:t>
            </a:r>
            <a:r>
              <a:rPr lang="en-US" sz="2000" b="1" dirty="0">
                <a:solidFill>
                  <a:schemeClr val="tx1"/>
                </a:solidFill>
                <a:latin typeface="Alexandria"/>
              </a:rPr>
              <a:t>This dependence will affect both absorption of new space and continued strong occupancy in existing buildings</a:t>
            </a:r>
            <a:endParaRPr lang="ar-SY" sz="2000" b="1" dirty="0">
              <a:solidFill>
                <a:schemeClr val="tx1"/>
              </a:solidFill>
              <a:latin typeface="Alexandria"/>
            </a:endParaRPr>
          </a:p>
        </p:txBody>
      </p:sp>
    </p:spTree>
    <p:extLst>
      <p:ext uri="{BB962C8B-B14F-4D97-AF65-F5344CB8AC3E}">
        <p14:creationId xmlns:p14="http://schemas.microsoft.com/office/powerpoint/2010/main" val="28017386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B324F7D0-FA75-25D3-D1A6-598C6955CCBF}"/>
              </a:ext>
            </a:extLst>
          </p:cNvPr>
          <p:cNvSpPr txBox="1"/>
          <p:nvPr/>
        </p:nvSpPr>
        <p:spPr>
          <a:xfrm>
            <a:off x="915649" y="2055247"/>
            <a:ext cx="10360702" cy="967957"/>
          </a:xfrm>
          <a:prstGeom prst="rect">
            <a:avLst/>
          </a:prstGeom>
          <a:solidFill>
            <a:schemeClr val="accent4">
              <a:lumMod val="20000"/>
              <a:lumOff val="80000"/>
            </a:schemeClr>
          </a:solidFill>
        </p:spPr>
        <p:txBody>
          <a:bodyPr wrap="square" rtlCol="0">
            <a:spAutoFit/>
          </a:bodyPr>
          <a:lstStyle/>
          <a:p>
            <a:pPr>
              <a:lnSpc>
                <a:spcPct val="150000"/>
              </a:lnSpc>
            </a:pPr>
            <a:r>
              <a:rPr lang="en-US" sz="2000" dirty="0">
                <a:latin typeface="Alexandria"/>
              </a:rPr>
              <a:t>One way to present these data is to use </a:t>
            </a:r>
            <a:r>
              <a:rPr lang="en-US" sz="2000" b="1" dirty="0">
                <a:latin typeface="Alexandria"/>
              </a:rPr>
              <a:t>location quotients (LQs), </a:t>
            </a:r>
            <a:r>
              <a:rPr lang="en-US" sz="2000" dirty="0">
                <a:latin typeface="Alexandria"/>
              </a:rPr>
              <a:t>which are ratios that compare the concentration of employment by industry in a defined area.</a:t>
            </a:r>
          </a:p>
        </p:txBody>
      </p:sp>
      <p:sp>
        <p:nvSpPr>
          <p:cNvPr id="5" name="مربع نص 4">
            <a:extLst>
              <a:ext uri="{FF2B5EF4-FFF2-40B4-BE49-F238E27FC236}">
                <a16:creationId xmlns:a16="http://schemas.microsoft.com/office/drawing/2014/main" id="{6E4C7605-C659-81AE-0B9C-8271FD218ACC}"/>
              </a:ext>
            </a:extLst>
          </p:cNvPr>
          <p:cNvSpPr txBox="1"/>
          <p:nvPr/>
        </p:nvSpPr>
        <p:spPr>
          <a:xfrm>
            <a:off x="762000" y="855099"/>
            <a:ext cx="8155773" cy="671851"/>
          </a:xfrm>
          <a:prstGeom prst="rect">
            <a:avLst/>
          </a:prstGeom>
          <a:noFill/>
        </p:spPr>
        <p:txBody>
          <a:bodyPr wrap="square">
            <a:spAutoFit/>
          </a:bodyPr>
          <a:lstStyle/>
          <a:p>
            <a:pPr>
              <a:lnSpc>
                <a:spcPct val="150000"/>
              </a:lnSpc>
            </a:pPr>
            <a:r>
              <a:rPr lang="en-US" sz="2800" dirty="0">
                <a:latin typeface="Alexandria"/>
              </a:rPr>
              <a:t>3. Economic Indicators - Economic Diversity</a:t>
            </a:r>
          </a:p>
        </p:txBody>
      </p:sp>
      <p:sp>
        <p:nvSpPr>
          <p:cNvPr id="6" name="TextBox 47">
            <a:extLst>
              <a:ext uri="{FF2B5EF4-FFF2-40B4-BE49-F238E27FC236}">
                <a16:creationId xmlns:a16="http://schemas.microsoft.com/office/drawing/2014/main" id="{5FC43047-ABAA-B56E-69EA-943320AFE2CE}"/>
              </a:ext>
            </a:extLst>
          </p:cNvPr>
          <p:cNvSpPr txBox="1"/>
          <p:nvPr/>
        </p:nvSpPr>
        <p:spPr>
          <a:xfrm>
            <a:off x="1692732" y="3383670"/>
            <a:ext cx="4403268" cy="2126864"/>
          </a:xfrm>
          <a:prstGeom prst="rect">
            <a:avLst/>
          </a:prstGeom>
          <a:solidFill>
            <a:schemeClr val="accent6">
              <a:lumMod val="40000"/>
              <a:lumOff val="60000"/>
            </a:schemeClr>
          </a:solidFill>
        </p:spPr>
        <p:txBody>
          <a:bodyPr wrap="square" rtlCol="0">
            <a:spAutoFit/>
          </a:bodyPr>
          <a:lstStyle/>
          <a:p>
            <a:pPr>
              <a:lnSpc>
                <a:spcPct val="150000"/>
              </a:lnSpc>
            </a:pPr>
            <a:r>
              <a:rPr lang="en-US" dirty="0">
                <a:latin typeface="Alexandria"/>
              </a:rPr>
              <a:t>For example, an LQ of 1.0 in mining means that the region and the nation are equally specialized in mining; while an LQ of 1.8 means that the region has a higher concentration in mining than the nation.</a:t>
            </a:r>
            <a:endParaRPr lang="en-US" sz="2000" dirty="0">
              <a:latin typeface="Alexandria"/>
            </a:endParaRPr>
          </a:p>
        </p:txBody>
      </p:sp>
      <p:pic>
        <p:nvPicPr>
          <p:cNvPr id="9" name="صورة 8">
            <a:extLst>
              <a:ext uri="{FF2B5EF4-FFF2-40B4-BE49-F238E27FC236}">
                <a16:creationId xmlns:a16="http://schemas.microsoft.com/office/drawing/2014/main" id="{2672CDC7-5C35-4BC7-F6A4-781A2F0C7A14}"/>
              </a:ext>
            </a:extLst>
          </p:cNvPr>
          <p:cNvPicPr>
            <a:picLocks noChangeAspect="1"/>
          </p:cNvPicPr>
          <p:nvPr/>
        </p:nvPicPr>
        <p:blipFill>
          <a:blip r:embed="rId3"/>
          <a:stretch>
            <a:fillRect/>
          </a:stretch>
        </p:blipFill>
        <p:spPr>
          <a:xfrm>
            <a:off x="6394369" y="3181749"/>
            <a:ext cx="4492067" cy="253070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843289" y="1994179"/>
            <a:ext cx="10424076" cy="506292"/>
          </a:xfrm>
          <a:prstGeom prst="rect">
            <a:avLst/>
          </a:prstGeom>
          <a:solidFill>
            <a:schemeClr val="accent4">
              <a:lumMod val="20000"/>
              <a:lumOff val="80000"/>
            </a:schemeClr>
          </a:solidFill>
        </p:spPr>
        <p:txBody>
          <a:bodyPr wrap="square" rtlCol="0">
            <a:spAutoFit/>
          </a:bodyPr>
          <a:lstStyle/>
          <a:p>
            <a:pPr>
              <a:lnSpc>
                <a:spcPct val="150000"/>
              </a:lnSpc>
            </a:pPr>
            <a:r>
              <a:rPr lang="en-US" sz="2000" dirty="0">
                <a:latin typeface="Alexandria"/>
              </a:rPr>
              <a:t>Noting the top 10 or 20 largest employers is also helpful for portraying the area’s economic base.</a:t>
            </a:r>
          </a:p>
        </p:txBody>
      </p:sp>
      <p:sp>
        <p:nvSpPr>
          <p:cNvPr id="2" name="مربع نص 1">
            <a:extLst>
              <a:ext uri="{FF2B5EF4-FFF2-40B4-BE49-F238E27FC236}">
                <a16:creationId xmlns:a16="http://schemas.microsoft.com/office/drawing/2014/main" id="{BAB13E90-C038-3E0F-E768-6C0287A3AAB9}"/>
              </a:ext>
            </a:extLst>
          </p:cNvPr>
          <p:cNvSpPr txBox="1"/>
          <p:nvPr/>
        </p:nvSpPr>
        <p:spPr>
          <a:xfrm>
            <a:off x="617280" y="881712"/>
            <a:ext cx="9251430" cy="671851"/>
          </a:xfrm>
          <a:prstGeom prst="rect">
            <a:avLst/>
          </a:prstGeom>
          <a:noFill/>
        </p:spPr>
        <p:txBody>
          <a:bodyPr wrap="square">
            <a:spAutoFit/>
          </a:bodyPr>
          <a:lstStyle/>
          <a:p>
            <a:pPr>
              <a:lnSpc>
                <a:spcPct val="150000"/>
              </a:lnSpc>
            </a:pPr>
            <a:r>
              <a:rPr lang="en-US" sz="2800" dirty="0">
                <a:latin typeface="Alexandria"/>
              </a:rPr>
              <a:t>3. Economic Indicators - Key Employers and New Industries</a:t>
            </a:r>
          </a:p>
        </p:txBody>
      </p:sp>
      <p:sp>
        <p:nvSpPr>
          <p:cNvPr id="3" name="TextBox 47">
            <a:extLst>
              <a:ext uri="{FF2B5EF4-FFF2-40B4-BE49-F238E27FC236}">
                <a16:creationId xmlns:a16="http://schemas.microsoft.com/office/drawing/2014/main" id="{D2BEED34-66FD-F632-8B81-B57964EACF60}"/>
              </a:ext>
            </a:extLst>
          </p:cNvPr>
          <p:cNvSpPr txBox="1"/>
          <p:nvPr/>
        </p:nvSpPr>
        <p:spPr>
          <a:xfrm>
            <a:off x="843289" y="2640048"/>
            <a:ext cx="5252711" cy="3276282"/>
          </a:xfrm>
          <a:prstGeom prst="rect">
            <a:avLst/>
          </a:prstGeom>
          <a:solidFill>
            <a:schemeClr val="tx2">
              <a:lumMod val="20000"/>
              <a:lumOff val="80000"/>
            </a:schemeClr>
          </a:solidFill>
        </p:spPr>
        <p:txBody>
          <a:bodyPr wrap="square" rtlCol="0">
            <a:spAutoFit/>
          </a:bodyPr>
          <a:lstStyle/>
          <a:p>
            <a:pPr>
              <a:lnSpc>
                <a:spcPct val="150000"/>
              </a:lnSpc>
            </a:pPr>
            <a:r>
              <a:rPr lang="en-US" sz="2000" dirty="0">
                <a:latin typeface="Alexandria"/>
              </a:rPr>
              <a:t>It is useful to focus extra attention on the area’s largest private-sector businesses while noting whether their job counts or payrolls have grown over the preceding five years.</a:t>
            </a:r>
          </a:p>
          <a:p>
            <a:pPr>
              <a:lnSpc>
                <a:spcPct val="150000"/>
              </a:lnSpc>
            </a:pPr>
            <a:r>
              <a:rPr lang="en-US" sz="2000" dirty="0">
                <a:latin typeface="Alexandria"/>
              </a:rPr>
              <a:t>It will help clarify which segments of the economy are generating demand for space, bringing in new workers, and so on.</a:t>
            </a:r>
          </a:p>
        </p:txBody>
      </p:sp>
      <p:sp>
        <p:nvSpPr>
          <p:cNvPr id="5" name="TextBox 47">
            <a:extLst>
              <a:ext uri="{FF2B5EF4-FFF2-40B4-BE49-F238E27FC236}">
                <a16:creationId xmlns:a16="http://schemas.microsoft.com/office/drawing/2014/main" id="{0F51825F-2FD9-1084-0CF9-2FEA4EEA605C}"/>
              </a:ext>
            </a:extLst>
          </p:cNvPr>
          <p:cNvSpPr txBox="1"/>
          <p:nvPr/>
        </p:nvSpPr>
        <p:spPr>
          <a:xfrm>
            <a:off x="7118071" y="2611847"/>
            <a:ext cx="4149294" cy="3276282"/>
          </a:xfrm>
          <a:prstGeom prst="rect">
            <a:avLst/>
          </a:prstGeom>
          <a:solidFill>
            <a:schemeClr val="accent6">
              <a:lumMod val="40000"/>
              <a:lumOff val="60000"/>
            </a:schemeClr>
          </a:solidFill>
        </p:spPr>
        <p:txBody>
          <a:bodyPr wrap="square" rtlCol="0">
            <a:spAutoFit/>
          </a:bodyPr>
          <a:lstStyle/>
          <a:p>
            <a:pPr>
              <a:lnSpc>
                <a:spcPct val="150000"/>
              </a:lnSpc>
            </a:pPr>
            <a:r>
              <a:rPr lang="en-US" sz="2000" dirty="0">
                <a:latin typeface="Alexandria"/>
              </a:rPr>
              <a:t>-Local chambers of commerce</a:t>
            </a:r>
          </a:p>
          <a:p>
            <a:pPr marL="342900" indent="-342900">
              <a:lnSpc>
                <a:spcPct val="150000"/>
              </a:lnSpc>
              <a:buFontTx/>
              <a:buChar char="-"/>
            </a:pPr>
            <a:r>
              <a:rPr lang="en-US" sz="2000" dirty="0">
                <a:latin typeface="Alexandria"/>
              </a:rPr>
              <a:t>Economic development agencies</a:t>
            </a:r>
          </a:p>
          <a:p>
            <a:pPr marL="342900" indent="-342900">
              <a:lnSpc>
                <a:spcPct val="150000"/>
              </a:lnSpc>
              <a:buFontTx/>
              <a:buChar char="-"/>
            </a:pPr>
            <a:r>
              <a:rPr lang="en-US" sz="2000" dirty="0">
                <a:latin typeface="Alexandria"/>
              </a:rPr>
              <a:t> business magazines or newspapers </a:t>
            </a:r>
          </a:p>
          <a:p>
            <a:pPr marL="342900" indent="-342900">
              <a:lnSpc>
                <a:spcPct val="150000"/>
              </a:lnSpc>
              <a:buFontTx/>
              <a:buChar char="-"/>
            </a:pPr>
            <a:r>
              <a:rPr lang="en-US" sz="2000" dirty="0">
                <a:latin typeface="Alexandria"/>
              </a:rPr>
              <a:t>Telephone or in-person interviews</a:t>
            </a:r>
          </a:p>
          <a:p>
            <a:pPr marL="342900" indent="-342900">
              <a:lnSpc>
                <a:spcPct val="150000"/>
              </a:lnSpc>
              <a:buFontTx/>
              <a:buChar char="-"/>
            </a:pPr>
            <a:r>
              <a:rPr lang="en-US" sz="2000" dirty="0">
                <a:latin typeface="Alexandria"/>
              </a:rPr>
              <a:t> agency websites can also provide announcements and statistics</a:t>
            </a:r>
          </a:p>
        </p:txBody>
      </p:sp>
      <p:sp>
        <p:nvSpPr>
          <p:cNvPr id="8" name="سهم: لليمين 7">
            <a:extLst>
              <a:ext uri="{FF2B5EF4-FFF2-40B4-BE49-F238E27FC236}">
                <a16:creationId xmlns:a16="http://schemas.microsoft.com/office/drawing/2014/main" id="{C71F2B80-FD4D-404F-A0CD-E859289B938E}"/>
              </a:ext>
            </a:extLst>
          </p:cNvPr>
          <p:cNvSpPr/>
          <p:nvPr/>
        </p:nvSpPr>
        <p:spPr>
          <a:xfrm>
            <a:off x="6205928" y="3642611"/>
            <a:ext cx="869428" cy="714920"/>
          </a:xfrm>
          <a:prstGeom prst="rightArrow">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EAA34A0-E384-6F0F-3405-2F1CBD25DD04}"/>
              </a:ext>
            </a:extLst>
          </p:cNvPr>
          <p:cNvSpPr txBox="1"/>
          <p:nvPr/>
        </p:nvSpPr>
        <p:spPr>
          <a:xfrm>
            <a:off x="1118783" y="2019477"/>
            <a:ext cx="10330286" cy="3276282"/>
          </a:xfrm>
          <a:prstGeom prst="rect">
            <a:avLst/>
          </a:prstGeom>
          <a:noFill/>
        </p:spPr>
        <p:txBody>
          <a:bodyPr wrap="square" rtlCol="0">
            <a:spAutoFit/>
          </a:bodyPr>
          <a:lstStyle/>
          <a:p>
            <a:pPr>
              <a:lnSpc>
                <a:spcPct val="150000"/>
              </a:lnSpc>
            </a:pPr>
            <a:r>
              <a:rPr lang="en-US" sz="2000" dirty="0">
                <a:latin typeface="Alexandria"/>
              </a:rPr>
              <a:t>  -Labor force availability and skills are important to employers and are carefully considered when businesses make location decisions. </a:t>
            </a:r>
          </a:p>
          <a:p>
            <a:pPr>
              <a:lnSpc>
                <a:spcPct val="150000"/>
              </a:lnSpc>
            </a:pPr>
            <a:r>
              <a:rPr lang="en-US" sz="2000" dirty="0">
                <a:latin typeface="Alexandria"/>
              </a:rPr>
              <a:t>The report should provide background information about the educational attainment of the resident population, as well as brief descriptions of relevant community college training programs, nearby universities, and specialized trade schools. </a:t>
            </a:r>
          </a:p>
          <a:p>
            <a:pPr>
              <a:lnSpc>
                <a:spcPct val="150000"/>
              </a:lnSpc>
            </a:pPr>
            <a:r>
              <a:rPr lang="en-US" sz="2000" dirty="0">
                <a:latin typeface="Alexandria"/>
              </a:rPr>
              <a:t>-</a:t>
            </a:r>
            <a:r>
              <a:rPr lang="en-US" sz="2000" b="1" dirty="0">
                <a:solidFill>
                  <a:schemeClr val="accent2"/>
                </a:solidFill>
                <a:latin typeface="Alexandria"/>
              </a:rPr>
              <a:t>If the supply of available workers is too limited—or if the necessary skills cannot be found in the area—labor costs will rise and businesses may look to other locations for expansion</a:t>
            </a:r>
            <a:r>
              <a:rPr lang="en-US" sz="2000" dirty="0">
                <a:latin typeface="Alexandria"/>
              </a:rPr>
              <a:t>.</a:t>
            </a:r>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ربع نص 1">
            <a:extLst>
              <a:ext uri="{FF2B5EF4-FFF2-40B4-BE49-F238E27FC236}">
                <a16:creationId xmlns:a16="http://schemas.microsoft.com/office/drawing/2014/main" id="{8585939C-E753-66C6-0B76-D386B8CD703F}"/>
              </a:ext>
            </a:extLst>
          </p:cNvPr>
          <p:cNvSpPr txBox="1"/>
          <p:nvPr/>
        </p:nvSpPr>
        <p:spPr>
          <a:xfrm>
            <a:off x="930857" y="966646"/>
            <a:ext cx="9251430" cy="671851"/>
          </a:xfrm>
          <a:prstGeom prst="rect">
            <a:avLst/>
          </a:prstGeom>
          <a:noFill/>
        </p:spPr>
        <p:txBody>
          <a:bodyPr wrap="square">
            <a:spAutoFit/>
          </a:bodyPr>
          <a:lstStyle/>
          <a:p>
            <a:pPr>
              <a:lnSpc>
                <a:spcPct val="150000"/>
              </a:lnSpc>
            </a:pPr>
            <a:r>
              <a:rPr lang="en-US" sz="2800" dirty="0">
                <a:latin typeface="Alexandria"/>
              </a:rPr>
              <a:t>3. Economic Indicators - Labor Force Profile </a:t>
            </a:r>
          </a:p>
        </p:txBody>
      </p:sp>
    </p:spTree>
    <p:extLst>
      <p:ext uri="{BB962C8B-B14F-4D97-AF65-F5344CB8AC3E}">
        <p14:creationId xmlns:p14="http://schemas.microsoft.com/office/powerpoint/2010/main" val="3256284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912337" y="1919892"/>
            <a:ext cx="10105434" cy="4199611"/>
          </a:xfrm>
          <a:prstGeom prst="rect">
            <a:avLst/>
          </a:prstGeom>
          <a:noFill/>
        </p:spPr>
        <p:txBody>
          <a:bodyPr wrap="square" rtlCol="0">
            <a:spAutoFit/>
          </a:bodyPr>
          <a:lstStyle/>
          <a:p>
            <a:pPr>
              <a:lnSpc>
                <a:spcPct val="150000"/>
              </a:lnSpc>
            </a:pPr>
            <a:r>
              <a:rPr lang="en-US" sz="2000" dirty="0">
                <a:latin typeface="Alexandria"/>
              </a:rPr>
              <a:t>Visitor statistics are important in determining potential demand not only for hotels and resorts but also for entertainment, amusement, and cultural facilities.</a:t>
            </a:r>
          </a:p>
          <a:p>
            <a:pPr>
              <a:lnSpc>
                <a:spcPct val="150000"/>
              </a:lnSpc>
            </a:pPr>
            <a:r>
              <a:rPr lang="en-US" sz="2000" dirty="0">
                <a:latin typeface="Alexandria"/>
              </a:rPr>
              <a:t>Demand for hotel rooms, tourist information can include a variety of statistics:</a:t>
            </a:r>
          </a:p>
          <a:p>
            <a:pPr marL="342900" indent="-342900">
              <a:lnSpc>
                <a:spcPct val="150000"/>
              </a:lnSpc>
              <a:buFont typeface="Wingdings" panose="05000000000000000000" pitchFamily="2" charset="2"/>
              <a:buChar char="§"/>
            </a:pPr>
            <a:r>
              <a:rPr lang="en-US" sz="2000" dirty="0">
                <a:latin typeface="Alexandria"/>
              </a:rPr>
              <a:t>Trends in occupied hotel room nights</a:t>
            </a:r>
          </a:p>
          <a:p>
            <a:pPr marL="342900" indent="-342900">
              <a:lnSpc>
                <a:spcPct val="150000"/>
              </a:lnSpc>
              <a:buFont typeface="Wingdings" panose="05000000000000000000" pitchFamily="2" charset="2"/>
              <a:buChar char="§"/>
            </a:pPr>
            <a:r>
              <a:rPr lang="en-US" sz="2000" dirty="0">
                <a:latin typeface="Alexandria"/>
              </a:rPr>
              <a:t>Estimates of out-of-town visitation</a:t>
            </a:r>
          </a:p>
          <a:p>
            <a:pPr marL="342900" indent="-342900">
              <a:lnSpc>
                <a:spcPct val="150000"/>
              </a:lnSpc>
              <a:buFont typeface="Wingdings" panose="05000000000000000000" pitchFamily="2" charset="2"/>
              <a:buChar char="§"/>
            </a:pPr>
            <a:r>
              <a:rPr lang="en-US" sz="2000" dirty="0">
                <a:latin typeface="Alexandria"/>
              </a:rPr>
              <a:t>Patronage at museums, theme parks, concerts, and sporting events—reflected in ticket sales</a:t>
            </a:r>
          </a:p>
          <a:p>
            <a:pPr marL="342900" indent="-342900">
              <a:lnSpc>
                <a:spcPct val="150000"/>
              </a:lnSpc>
              <a:buFont typeface="Wingdings" panose="05000000000000000000" pitchFamily="2" charset="2"/>
              <a:buChar char="§"/>
            </a:pPr>
            <a:r>
              <a:rPr lang="en-US" sz="2000" dirty="0">
                <a:latin typeface="Alexandria"/>
              </a:rPr>
              <a:t>Breakdowns of visitors by type (convention attendees, business travelers, and pleasure visitors)</a:t>
            </a:r>
          </a:p>
          <a:p>
            <a:pPr marL="342900" indent="-342900">
              <a:lnSpc>
                <a:spcPct val="150000"/>
              </a:lnSpc>
              <a:buFontTx/>
              <a:buChar char="-"/>
            </a:pPr>
            <a:endParaRPr lang="en-US" sz="2000" dirty="0">
              <a:latin typeface="Alexandria"/>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ربع نص 2">
            <a:extLst>
              <a:ext uri="{FF2B5EF4-FFF2-40B4-BE49-F238E27FC236}">
                <a16:creationId xmlns:a16="http://schemas.microsoft.com/office/drawing/2014/main" id="{96FE43DC-D810-86A2-234D-E5998B1AF8D9}"/>
              </a:ext>
            </a:extLst>
          </p:cNvPr>
          <p:cNvSpPr txBox="1"/>
          <p:nvPr/>
        </p:nvSpPr>
        <p:spPr>
          <a:xfrm>
            <a:off x="761999" y="843549"/>
            <a:ext cx="9371351" cy="671851"/>
          </a:xfrm>
          <a:prstGeom prst="rect">
            <a:avLst/>
          </a:prstGeom>
          <a:noFill/>
        </p:spPr>
        <p:txBody>
          <a:bodyPr wrap="square">
            <a:spAutoFit/>
          </a:bodyPr>
          <a:lstStyle/>
          <a:p>
            <a:pPr>
              <a:lnSpc>
                <a:spcPct val="150000"/>
              </a:lnSpc>
            </a:pPr>
            <a:r>
              <a:rPr lang="en-US" sz="2800" dirty="0">
                <a:latin typeface="Alexandria"/>
              </a:rPr>
              <a:t>4. Visitor Profiles and Tourism Trends</a:t>
            </a:r>
          </a:p>
        </p:txBody>
      </p:sp>
      <p:pic>
        <p:nvPicPr>
          <p:cNvPr id="7" name="صورة 6">
            <a:extLst>
              <a:ext uri="{FF2B5EF4-FFF2-40B4-BE49-F238E27FC236}">
                <a16:creationId xmlns:a16="http://schemas.microsoft.com/office/drawing/2014/main" id="{9BC41074-E1CB-2B20-8525-28C921F7666D}"/>
              </a:ext>
            </a:extLst>
          </p:cNvPr>
          <p:cNvPicPr>
            <a:picLocks noChangeAspect="1"/>
          </p:cNvPicPr>
          <p:nvPr/>
        </p:nvPicPr>
        <p:blipFill>
          <a:blip r:embed="rId3"/>
          <a:stretch>
            <a:fillRect/>
          </a:stretch>
        </p:blipFill>
        <p:spPr>
          <a:xfrm>
            <a:off x="9353271" y="2512047"/>
            <a:ext cx="1833906" cy="1833906"/>
          </a:xfrm>
          <a:prstGeom prst="rect">
            <a:avLst/>
          </a:prstGeom>
        </p:spPr>
      </p:pic>
    </p:spTree>
    <p:extLst>
      <p:ext uri="{BB962C8B-B14F-4D97-AF65-F5344CB8AC3E}">
        <p14:creationId xmlns:p14="http://schemas.microsoft.com/office/powerpoint/2010/main" val="17595790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84FA727-8598-8F1A-8F14-DBFAD9D86133}"/>
              </a:ext>
            </a:extLst>
          </p:cNvPr>
          <p:cNvSpPr txBox="1"/>
          <p:nvPr/>
        </p:nvSpPr>
        <p:spPr>
          <a:xfrm>
            <a:off x="1185189" y="1875168"/>
            <a:ext cx="9821621" cy="707886"/>
          </a:xfrm>
          <a:prstGeom prst="rect">
            <a:avLst/>
          </a:prstGeom>
          <a:noFill/>
        </p:spPr>
        <p:txBody>
          <a:bodyPr wrap="square" rtlCol="0">
            <a:spAutoFit/>
          </a:bodyPr>
          <a:lstStyle/>
          <a:p>
            <a:r>
              <a:rPr lang="en-US" sz="2000" b="1" dirty="0">
                <a:hlinkClick r:id="rId2"/>
              </a:rPr>
              <a:t>https://www.untourism.int/un-tourism-world-tourism-barometer-data</a:t>
            </a:r>
            <a:endParaRPr lang="en-US" sz="2000" b="1" dirty="0"/>
          </a:p>
          <a:p>
            <a:endParaRPr lang="en-US" sz="2000" b="1" dirty="0"/>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ضلع سباعي 2">
            <a:extLst>
              <a:ext uri="{FF2B5EF4-FFF2-40B4-BE49-F238E27FC236}">
                <a16:creationId xmlns:a16="http://schemas.microsoft.com/office/drawing/2014/main" id="{2D3ECDBB-11D3-1ED8-F20A-26BDB7370AED}"/>
              </a:ext>
            </a:extLst>
          </p:cNvPr>
          <p:cNvSpPr/>
          <p:nvPr/>
        </p:nvSpPr>
        <p:spPr>
          <a:xfrm>
            <a:off x="3822492" y="2394385"/>
            <a:ext cx="4002374" cy="3316867"/>
          </a:xfrm>
          <a:prstGeom prst="heptagon">
            <a:avLst/>
          </a:prstGeom>
          <a:solidFill>
            <a:srgbClr val="76E3F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b="1" dirty="0">
                <a:solidFill>
                  <a:schemeClr val="tx1"/>
                </a:solidFill>
                <a:latin typeface="Alexandria"/>
              </a:rPr>
              <a:t>International tourist arrivals grew 5% in January-September 2025. </a:t>
            </a:r>
          </a:p>
          <a:p>
            <a:pPr algn="ctr"/>
            <a:r>
              <a:rPr lang="en-US" b="1" dirty="0">
                <a:solidFill>
                  <a:schemeClr val="tx1"/>
                </a:solidFill>
                <a:latin typeface="Alexandria"/>
              </a:rPr>
              <a:t>Over 1.1 billion tourists travelled internationally through September, about 50 million more than in the same period of 2024.</a:t>
            </a:r>
            <a:endParaRPr lang="ar-SY" dirty="0">
              <a:solidFill>
                <a:schemeClr val="tx1"/>
              </a:solidFill>
              <a:latin typeface="Alexandria"/>
            </a:endParaRPr>
          </a:p>
        </p:txBody>
      </p:sp>
      <p:sp>
        <p:nvSpPr>
          <p:cNvPr id="6" name="مربع نص 5">
            <a:extLst>
              <a:ext uri="{FF2B5EF4-FFF2-40B4-BE49-F238E27FC236}">
                <a16:creationId xmlns:a16="http://schemas.microsoft.com/office/drawing/2014/main" id="{FA1F5BCC-0DED-5424-FC00-855BD66889A4}"/>
              </a:ext>
            </a:extLst>
          </p:cNvPr>
          <p:cNvSpPr txBox="1"/>
          <p:nvPr/>
        </p:nvSpPr>
        <p:spPr>
          <a:xfrm>
            <a:off x="742931" y="918056"/>
            <a:ext cx="9371351" cy="671851"/>
          </a:xfrm>
          <a:prstGeom prst="rect">
            <a:avLst/>
          </a:prstGeom>
          <a:noFill/>
        </p:spPr>
        <p:txBody>
          <a:bodyPr wrap="square">
            <a:spAutoFit/>
          </a:bodyPr>
          <a:lstStyle/>
          <a:p>
            <a:pPr>
              <a:lnSpc>
                <a:spcPct val="150000"/>
              </a:lnSpc>
            </a:pPr>
            <a:r>
              <a:rPr lang="en-US" sz="2800" dirty="0">
                <a:latin typeface="Alexandria"/>
              </a:rPr>
              <a:t>4. Visitor Profiles and Tourism Trends</a:t>
            </a:r>
          </a:p>
        </p:txBody>
      </p:sp>
    </p:spTree>
    <p:extLst>
      <p:ext uri="{BB962C8B-B14F-4D97-AF65-F5344CB8AC3E}">
        <p14:creationId xmlns:p14="http://schemas.microsoft.com/office/powerpoint/2010/main" val="10351058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7DA7BF-3047-4BB4-4162-B06FA7EED257}"/>
              </a:ext>
            </a:extLst>
          </p:cNvPr>
          <p:cNvSpPr txBox="1"/>
          <p:nvPr/>
        </p:nvSpPr>
        <p:spPr>
          <a:xfrm>
            <a:off x="960721" y="1927292"/>
            <a:ext cx="6527789" cy="3785652"/>
          </a:xfrm>
          <a:prstGeom prst="rect">
            <a:avLst/>
          </a:prstGeom>
          <a:solidFill>
            <a:schemeClr val="bg1"/>
          </a:solidFill>
        </p:spPr>
        <p:txBody>
          <a:bodyPr wrap="square" rtlCol="0">
            <a:spAutoFit/>
          </a:bodyPr>
          <a:lstStyle/>
          <a:p>
            <a:r>
              <a:rPr lang="en-US" sz="2000" dirty="0">
                <a:latin typeface="Alexandria"/>
              </a:rPr>
              <a:t>Housing and retail market studies require considerable detail on local population and household demographics. </a:t>
            </a:r>
          </a:p>
          <a:p>
            <a:r>
              <a:rPr lang="en-US" sz="2000" dirty="0">
                <a:latin typeface="Alexandria"/>
              </a:rPr>
              <a:t>Along with population counts and trends (growth or decline over time), other data that are useful for understanding consumer characteristics include :</a:t>
            </a:r>
          </a:p>
          <a:p>
            <a:pPr marL="342900" indent="-342900">
              <a:buFont typeface="Arial" panose="020B0604020202020204" pitchFamily="34" charset="0"/>
              <a:buChar char="•"/>
            </a:pPr>
            <a:r>
              <a:rPr lang="en-US" sz="2000" dirty="0">
                <a:latin typeface="Alexandria"/>
              </a:rPr>
              <a:t>age distribution, median age</a:t>
            </a:r>
          </a:p>
          <a:p>
            <a:pPr marL="342900" indent="-342900">
              <a:buFont typeface="Arial" panose="020B0604020202020204" pitchFamily="34" charset="0"/>
              <a:buChar char="•"/>
            </a:pPr>
            <a:r>
              <a:rPr lang="en-US" sz="2000" dirty="0">
                <a:latin typeface="Alexandria"/>
              </a:rPr>
              <a:t>housing tenure (owners and renters)</a:t>
            </a:r>
          </a:p>
          <a:p>
            <a:pPr marL="342900" indent="-342900">
              <a:buFont typeface="Arial" panose="020B0604020202020204" pitchFamily="34" charset="0"/>
              <a:buChar char="•"/>
            </a:pPr>
            <a:r>
              <a:rPr lang="en-US" sz="2000" dirty="0">
                <a:latin typeface="Alexandria"/>
              </a:rPr>
              <a:t>household size</a:t>
            </a:r>
          </a:p>
          <a:p>
            <a:pPr marL="342900" indent="-342900">
              <a:buFont typeface="Arial" panose="020B0604020202020204" pitchFamily="34" charset="0"/>
              <a:buChar char="•"/>
            </a:pPr>
            <a:r>
              <a:rPr lang="en-US" sz="2000" dirty="0">
                <a:latin typeface="Alexandria"/>
              </a:rPr>
              <a:t>household composition (for example, singles versus families, households with and without children)</a:t>
            </a:r>
          </a:p>
          <a:p>
            <a:pPr marL="342900" indent="-342900">
              <a:buFont typeface="Arial" panose="020B0604020202020204" pitchFamily="34" charset="0"/>
              <a:buChar char="•"/>
            </a:pPr>
            <a:r>
              <a:rPr lang="en-US" sz="2000" dirty="0">
                <a:latin typeface="Alexandria"/>
              </a:rPr>
              <a:t>median and average house- hold incomes</a:t>
            </a:r>
          </a:p>
          <a:p>
            <a:endParaRPr lang="en-US" sz="2000" dirty="0">
              <a:latin typeface="Alexandria"/>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F1522814-A788-FE94-503D-7A409280D714}"/>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a:rPr>
              <a:t>5.Consumer Demographics</a:t>
            </a:r>
          </a:p>
        </p:txBody>
      </p:sp>
      <p:pic>
        <p:nvPicPr>
          <p:cNvPr id="6" name="صورة 5">
            <a:extLst>
              <a:ext uri="{FF2B5EF4-FFF2-40B4-BE49-F238E27FC236}">
                <a16:creationId xmlns:a16="http://schemas.microsoft.com/office/drawing/2014/main" id="{19F41D8F-73CE-6057-F698-B4266ACF1757}"/>
              </a:ext>
            </a:extLst>
          </p:cNvPr>
          <p:cNvPicPr>
            <a:picLocks noChangeAspect="1"/>
          </p:cNvPicPr>
          <p:nvPr/>
        </p:nvPicPr>
        <p:blipFill>
          <a:blip r:embed="rId3"/>
          <a:stretch>
            <a:fillRect/>
          </a:stretch>
        </p:blipFill>
        <p:spPr>
          <a:xfrm>
            <a:off x="7686314" y="1927292"/>
            <a:ext cx="3554958" cy="3165981"/>
          </a:xfrm>
          <a:prstGeom prst="rect">
            <a:avLst/>
          </a:prstGeom>
        </p:spPr>
      </p:pic>
    </p:spTree>
    <p:extLst>
      <p:ext uri="{BB962C8B-B14F-4D97-AF65-F5344CB8AC3E}">
        <p14:creationId xmlns:p14="http://schemas.microsoft.com/office/powerpoint/2010/main" val="19440470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a:extLst>
              <a:ext uri="{FF2B5EF4-FFF2-40B4-BE49-F238E27FC236}">
                <a16:creationId xmlns:a16="http://schemas.microsoft.com/office/drawing/2014/main" id="{1FE4AA10-D06E-B69A-4112-1C172EC3F8DE}"/>
              </a:ext>
            </a:extLst>
          </p:cNvPr>
          <p:cNvPicPr>
            <a:picLocks noChangeAspect="1"/>
          </p:cNvPicPr>
          <p:nvPr/>
        </p:nvPicPr>
        <p:blipFill>
          <a:blip r:embed="rId3"/>
          <a:srcRect l="12764" t="25620" r="2931" b="49782"/>
          <a:stretch>
            <a:fillRect/>
          </a:stretch>
        </p:blipFill>
        <p:spPr>
          <a:xfrm>
            <a:off x="907823" y="4101263"/>
            <a:ext cx="10238282" cy="1686977"/>
          </a:xfrm>
          <a:prstGeom prst="rect">
            <a:avLst/>
          </a:prstGeom>
        </p:spPr>
      </p:pic>
      <p:pic>
        <p:nvPicPr>
          <p:cNvPr id="9" name="صورة 8">
            <a:extLst>
              <a:ext uri="{FF2B5EF4-FFF2-40B4-BE49-F238E27FC236}">
                <a16:creationId xmlns:a16="http://schemas.microsoft.com/office/drawing/2014/main" id="{B9C86145-B4B9-1139-5AFA-C152FDEB17CE}"/>
              </a:ext>
            </a:extLst>
          </p:cNvPr>
          <p:cNvPicPr>
            <a:picLocks noChangeAspect="1"/>
          </p:cNvPicPr>
          <p:nvPr/>
        </p:nvPicPr>
        <p:blipFill>
          <a:blip r:embed="rId4"/>
          <a:srcRect l="12888" t="41936" r="1573" b="23620"/>
          <a:stretch>
            <a:fillRect/>
          </a:stretch>
        </p:blipFill>
        <p:spPr>
          <a:xfrm>
            <a:off x="907823" y="1739098"/>
            <a:ext cx="10388184" cy="2362165"/>
          </a:xfrm>
          <a:prstGeom prst="rect">
            <a:avLst/>
          </a:prstGeom>
        </p:spPr>
      </p:pic>
      <p:sp>
        <p:nvSpPr>
          <p:cNvPr id="11" name="TextBox 2">
            <a:extLst>
              <a:ext uri="{FF2B5EF4-FFF2-40B4-BE49-F238E27FC236}">
                <a16:creationId xmlns:a16="http://schemas.microsoft.com/office/drawing/2014/main" id="{3BAB2EE6-B611-04FD-F388-304E05818B2B}"/>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a:rPr>
              <a:t>5.Consumer Demographics</a:t>
            </a:r>
          </a:p>
        </p:txBody>
      </p:sp>
    </p:spTree>
    <p:extLst>
      <p:ext uri="{BB962C8B-B14F-4D97-AF65-F5344CB8AC3E}">
        <p14:creationId xmlns:p14="http://schemas.microsoft.com/office/powerpoint/2010/main" val="2524419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2D916850-F0AB-5B41-9641-0FC374885AA7}"/>
              </a:ext>
            </a:extLst>
          </p:cNvPr>
          <p:cNvSpPr txBox="1"/>
          <p:nvPr/>
        </p:nvSpPr>
        <p:spPr>
          <a:xfrm>
            <a:off x="742931" y="901030"/>
            <a:ext cx="9090617" cy="671851"/>
          </a:xfrm>
          <a:prstGeom prst="rect">
            <a:avLst/>
          </a:prstGeom>
          <a:noFill/>
        </p:spPr>
        <p:txBody>
          <a:bodyPr wrap="square" rtlCol="0">
            <a:spAutoFit/>
          </a:bodyPr>
          <a:lstStyle/>
          <a:p>
            <a:pPr>
              <a:lnSpc>
                <a:spcPct val="150000"/>
              </a:lnSpc>
            </a:pPr>
            <a:r>
              <a:rPr lang="en-US" sz="2800" dirty="0">
                <a:latin typeface="Alexandria"/>
              </a:rPr>
              <a:t>5. Consumer Demographics -Demographic Characteristics</a:t>
            </a:r>
          </a:p>
        </p:txBody>
      </p:sp>
      <p:sp>
        <p:nvSpPr>
          <p:cNvPr id="2" name="شكل بيضاوي 1">
            <a:extLst>
              <a:ext uri="{FF2B5EF4-FFF2-40B4-BE49-F238E27FC236}">
                <a16:creationId xmlns:a16="http://schemas.microsoft.com/office/drawing/2014/main" id="{463B6FB6-8015-A0D8-9ACB-58FC1B8F2B46}"/>
              </a:ext>
            </a:extLst>
          </p:cNvPr>
          <p:cNvSpPr/>
          <p:nvPr/>
        </p:nvSpPr>
        <p:spPr>
          <a:xfrm>
            <a:off x="1958715" y="1859918"/>
            <a:ext cx="8729272" cy="3807502"/>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342900" indent="-342900" algn="ctr">
              <a:buFont typeface="Arial" panose="020B0604020202020204" pitchFamily="34" charset="0"/>
              <a:buChar char="•"/>
            </a:pPr>
            <a:r>
              <a:rPr lang="en-US" sz="2000" dirty="0">
                <a:solidFill>
                  <a:schemeClr val="tx1"/>
                </a:solidFill>
                <a:latin typeface="Alexandria"/>
              </a:rPr>
              <a:t>Younger households are more likely than others to occupy smaller units and to rent rather than own. </a:t>
            </a:r>
          </a:p>
          <a:p>
            <a:pPr marL="342900" indent="-342900" algn="ctr">
              <a:buFont typeface="Arial" panose="020B0604020202020204" pitchFamily="34" charset="0"/>
              <a:buChar char="•"/>
            </a:pPr>
            <a:r>
              <a:rPr lang="en-US" sz="2000" dirty="0">
                <a:solidFill>
                  <a:schemeClr val="tx1"/>
                </a:solidFill>
                <a:latin typeface="Alexandria"/>
              </a:rPr>
              <a:t>Their retail expenditures are much different from those of families with children and those of seniors. </a:t>
            </a:r>
          </a:p>
          <a:p>
            <a:pPr marL="342900" indent="-342900" algn="ctr">
              <a:buFont typeface="Arial" panose="020B0604020202020204" pitchFamily="34" charset="0"/>
              <a:buChar char="•"/>
            </a:pPr>
            <a:r>
              <a:rPr lang="en-US" sz="2000" dirty="0">
                <a:solidFill>
                  <a:schemeClr val="tx1"/>
                </a:solidFill>
                <a:latin typeface="Alexandria"/>
              </a:rPr>
              <a:t>Young people spend an above-average percentage of their incomes on restaurant meals and entertainment. </a:t>
            </a:r>
          </a:p>
          <a:p>
            <a:pPr marL="342900" indent="-342900" algn="ctr">
              <a:buFont typeface="Arial" panose="020B0604020202020204" pitchFamily="34" charset="0"/>
              <a:buChar char="•"/>
            </a:pPr>
            <a:r>
              <a:rPr lang="en-US" sz="2000" dirty="0">
                <a:solidFill>
                  <a:schemeClr val="tx1"/>
                </a:solidFill>
                <a:latin typeface="Alexandria"/>
              </a:rPr>
              <a:t>Households with children spend more on food consumed at home and clothing.</a:t>
            </a:r>
          </a:p>
          <a:p>
            <a:pPr marL="342900" indent="-342900" algn="ctr">
              <a:buFont typeface="Arial" panose="020B0604020202020204" pitchFamily="34" charset="0"/>
              <a:buChar char="•"/>
            </a:pPr>
            <a:r>
              <a:rPr lang="en-US" sz="2000" dirty="0">
                <a:solidFill>
                  <a:schemeClr val="tx1"/>
                </a:solidFill>
                <a:latin typeface="Alexandria"/>
              </a:rPr>
              <a:t> Ethnicity  also is important because it helps shape housing preferences and shopping habits.</a:t>
            </a:r>
            <a:endParaRPr lang="ar-SY" sz="2000" dirty="0">
              <a:solidFill>
                <a:schemeClr val="tx1"/>
              </a:solidFill>
              <a:latin typeface="Alexandria"/>
            </a:endParaRPr>
          </a:p>
        </p:txBody>
      </p:sp>
    </p:spTree>
    <p:extLst>
      <p:ext uri="{BB962C8B-B14F-4D97-AF65-F5344CB8AC3E}">
        <p14:creationId xmlns:p14="http://schemas.microsoft.com/office/powerpoint/2010/main" val="16101694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43A441E-EECE-CF74-4442-D75C50B04D73}"/>
              </a:ext>
            </a:extLst>
          </p:cNvPr>
          <p:cNvSpPr txBox="1"/>
          <p:nvPr/>
        </p:nvSpPr>
        <p:spPr>
          <a:xfrm>
            <a:off x="943590" y="1749548"/>
            <a:ext cx="10304820" cy="1631216"/>
          </a:xfrm>
          <a:prstGeom prst="rect">
            <a:avLst/>
          </a:prstGeom>
          <a:solidFill>
            <a:schemeClr val="tx2">
              <a:lumMod val="20000"/>
              <a:lumOff val="80000"/>
            </a:schemeClr>
          </a:solidFill>
        </p:spPr>
        <p:txBody>
          <a:bodyPr wrap="square" rtlCol="0">
            <a:spAutoFit/>
          </a:bodyPr>
          <a:lstStyle/>
          <a:p>
            <a:r>
              <a:rPr lang="en-US" sz="2000" dirty="0">
                <a:latin typeface="Alexandria"/>
              </a:rPr>
              <a:t>In housing market studies, data on the distribution of households by income are often cross-tabulated with data on the age of the householder.</a:t>
            </a:r>
          </a:p>
          <a:p>
            <a:r>
              <a:rPr lang="en-US" sz="2000" dirty="0">
                <a:latin typeface="Alexandria"/>
              </a:rPr>
              <a:t>This tabulation allows the market analyst to zero in on the number of households that would  be age- and income-qualified or targeted for a proposed development. </a:t>
            </a:r>
          </a:p>
          <a:p>
            <a:r>
              <a:rPr lang="en-US" sz="2000" dirty="0">
                <a:latin typeface="Alexandria"/>
              </a:rPr>
              <a:t>For retirement housing, data on assets as well as current income help determine affordability</a:t>
            </a:r>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BAA1D8B1-E115-CEDE-50EE-6670AAB597E5}"/>
              </a:ext>
            </a:extLst>
          </p:cNvPr>
          <p:cNvSpPr txBox="1"/>
          <p:nvPr/>
        </p:nvSpPr>
        <p:spPr>
          <a:xfrm>
            <a:off x="742931" y="901030"/>
            <a:ext cx="8347499" cy="671851"/>
          </a:xfrm>
          <a:prstGeom prst="rect">
            <a:avLst/>
          </a:prstGeom>
          <a:noFill/>
        </p:spPr>
        <p:txBody>
          <a:bodyPr wrap="square" rtlCol="0">
            <a:spAutoFit/>
          </a:bodyPr>
          <a:lstStyle/>
          <a:p>
            <a:pPr>
              <a:lnSpc>
                <a:spcPct val="150000"/>
              </a:lnSpc>
            </a:pPr>
            <a:r>
              <a:rPr lang="en-US" sz="2800" dirty="0">
                <a:latin typeface="Alexandria"/>
              </a:rPr>
              <a:t>5.Consumer Demographics -Household Income   </a:t>
            </a:r>
          </a:p>
        </p:txBody>
      </p:sp>
      <p:pic>
        <p:nvPicPr>
          <p:cNvPr id="7" name="صورة 6" descr="صورة تحتوي على نص, لقطة شاشة, برمجيات, رقم&#10;&#10;قد يكون المحتوى الذي تم إنشاؤه بواسطة الذكاء الاصطناعي غير صحيح.">
            <a:extLst>
              <a:ext uri="{FF2B5EF4-FFF2-40B4-BE49-F238E27FC236}">
                <a16:creationId xmlns:a16="http://schemas.microsoft.com/office/drawing/2014/main" id="{13D7E6CA-32A1-E0CC-816D-5B7725B5A56F}"/>
              </a:ext>
            </a:extLst>
          </p:cNvPr>
          <p:cNvPicPr>
            <a:picLocks noChangeAspect="1"/>
          </p:cNvPicPr>
          <p:nvPr/>
        </p:nvPicPr>
        <p:blipFill>
          <a:blip r:embed="rId3"/>
          <a:srcRect l="11843" t="28103" r="1944" b="15629"/>
          <a:stretch>
            <a:fillRect/>
          </a:stretch>
        </p:blipFill>
        <p:spPr>
          <a:xfrm>
            <a:off x="742931" y="3429000"/>
            <a:ext cx="10505479" cy="2407284"/>
          </a:xfrm>
          <a:prstGeom prst="rect">
            <a:avLst/>
          </a:prstGeom>
        </p:spPr>
      </p:pic>
    </p:spTree>
    <p:extLst>
      <p:ext uri="{BB962C8B-B14F-4D97-AF65-F5344CB8AC3E}">
        <p14:creationId xmlns:p14="http://schemas.microsoft.com/office/powerpoint/2010/main" val="434698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807458-F41E-32A7-290B-1567BB958F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882864-CC6C-35D5-96EF-4785895ED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D207B0C-EB8B-BAFD-006C-17AD8C29B5CC}"/>
              </a:ext>
            </a:extLst>
          </p:cNvPr>
          <p:cNvSpPr/>
          <p:nvPr/>
        </p:nvSpPr>
        <p:spPr>
          <a:xfrm>
            <a:off x="742931"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932903D-39D7-F97D-0322-6C3650A891CE}"/>
              </a:ext>
            </a:extLst>
          </p:cNvPr>
          <p:cNvSpPr txBox="1"/>
          <p:nvPr/>
        </p:nvSpPr>
        <p:spPr>
          <a:xfrm>
            <a:off x="929586" y="2093409"/>
            <a:ext cx="7195084" cy="3477875"/>
          </a:xfrm>
          <a:prstGeom prst="rect">
            <a:avLst/>
          </a:prstGeom>
          <a:noFill/>
        </p:spPr>
        <p:txBody>
          <a:bodyPr wrap="square" rtlCol="0">
            <a:spAutoFit/>
          </a:bodyPr>
          <a:lstStyle/>
          <a:p>
            <a:r>
              <a:rPr lang="en-US" sz="2000" b="1" dirty="0">
                <a:latin typeface="Alexandria"/>
              </a:rPr>
              <a:t>Today’s market studies often include information on trade area psychographics.</a:t>
            </a:r>
          </a:p>
          <a:p>
            <a:endParaRPr lang="en-US" sz="2000" b="1" dirty="0">
              <a:latin typeface="Alexandria"/>
            </a:endParaRPr>
          </a:p>
          <a:p>
            <a:pPr marL="342900" indent="-342900">
              <a:buFontTx/>
              <a:buChar char="-"/>
            </a:pPr>
            <a:r>
              <a:rPr lang="en-US" sz="2000" dirty="0">
                <a:latin typeface="Alexandria"/>
              </a:rPr>
              <a:t>Reading and music preferences</a:t>
            </a:r>
          </a:p>
          <a:p>
            <a:pPr marL="342900" indent="-342900">
              <a:buFontTx/>
              <a:buChar char="-"/>
            </a:pPr>
            <a:r>
              <a:rPr lang="en-US" sz="2000" dirty="0">
                <a:latin typeface="Alexandria"/>
              </a:rPr>
              <a:t> Hobbies</a:t>
            </a:r>
          </a:p>
          <a:p>
            <a:pPr marL="342900" indent="-342900">
              <a:buFontTx/>
              <a:buChar char="-"/>
            </a:pPr>
            <a:r>
              <a:rPr lang="en-US" sz="2000" dirty="0">
                <a:latin typeface="Alexandria"/>
              </a:rPr>
              <a:t>Recreational pursuits </a:t>
            </a:r>
          </a:p>
          <a:p>
            <a:pPr marL="342900" indent="-342900">
              <a:buFontTx/>
              <a:buChar char="-"/>
            </a:pPr>
            <a:r>
              <a:rPr lang="en-US" sz="2000" dirty="0">
                <a:latin typeface="Alexandria"/>
              </a:rPr>
              <a:t>Community involvement </a:t>
            </a:r>
          </a:p>
          <a:p>
            <a:endParaRPr lang="en-US" sz="2000" dirty="0">
              <a:latin typeface="Alexandria"/>
            </a:endParaRPr>
          </a:p>
          <a:p>
            <a:r>
              <a:rPr lang="en-US" sz="2000" dirty="0">
                <a:latin typeface="Alexandria"/>
              </a:rPr>
              <a:t>They can  vary widely among residents in a given age or income bracket, and the differences influence shopping habits and housing preferences</a:t>
            </a:r>
            <a:endParaRPr lang="en-US" sz="2000"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682BE470-6B15-EA08-324B-917BEE0505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BF8DC9C2-A933-2C46-E154-7DAD54497CF9}"/>
              </a:ext>
            </a:extLst>
          </p:cNvPr>
          <p:cNvSpPr txBox="1"/>
          <p:nvPr/>
        </p:nvSpPr>
        <p:spPr>
          <a:xfrm>
            <a:off x="616982" y="849160"/>
            <a:ext cx="11394587" cy="671851"/>
          </a:xfrm>
          <a:prstGeom prst="rect">
            <a:avLst/>
          </a:prstGeom>
          <a:noFill/>
        </p:spPr>
        <p:txBody>
          <a:bodyPr wrap="square" rtlCol="0">
            <a:spAutoFit/>
          </a:bodyPr>
          <a:lstStyle/>
          <a:p>
            <a:pPr>
              <a:lnSpc>
                <a:spcPct val="150000"/>
              </a:lnSpc>
            </a:pPr>
            <a:r>
              <a:rPr lang="en-US" sz="2800" dirty="0">
                <a:latin typeface="Alexandria"/>
              </a:rPr>
              <a:t>5.</a:t>
            </a:r>
            <a:r>
              <a:rPr lang="en-US" sz="2800" dirty="0"/>
              <a:t> </a:t>
            </a:r>
            <a:r>
              <a:rPr lang="en-US" sz="2800" dirty="0">
                <a:latin typeface="Alexandria"/>
              </a:rPr>
              <a:t>Consumer Demographics –</a:t>
            </a:r>
            <a:r>
              <a:rPr lang="en-US" sz="2800" dirty="0"/>
              <a:t>Psychographics -Portraying Household Lifestyles</a:t>
            </a:r>
            <a:endParaRPr lang="en-US" sz="2800" dirty="0">
              <a:latin typeface="Alexandria"/>
            </a:endParaRPr>
          </a:p>
        </p:txBody>
      </p:sp>
      <p:pic>
        <p:nvPicPr>
          <p:cNvPr id="9" name="صورة 8">
            <a:extLst>
              <a:ext uri="{FF2B5EF4-FFF2-40B4-BE49-F238E27FC236}">
                <a16:creationId xmlns:a16="http://schemas.microsoft.com/office/drawing/2014/main" id="{A625FED3-CAC7-2039-74B8-7111F704E774}"/>
              </a:ext>
            </a:extLst>
          </p:cNvPr>
          <p:cNvPicPr>
            <a:picLocks noChangeAspect="1"/>
          </p:cNvPicPr>
          <p:nvPr/>
        </p:nvPicPr>
        <p:blipFill>
          <a:blip r:embed="rId4"/>
          <a:stretch>
            <a:fillRect/>
          </a:stretch>
        </p:blipFill>
        <p:spPr>
          <a:xfrm>
            <a:off x="7738404" y="2387678"/>
            <a:ext cx="3384296" cy="2082644"/>
          </a:xfrm>
          <a:prstGeom prst="rect">
            <a:avLst/>
          </a:prstGeom>
        </p:spPr>
      </p:pic>
    </p:spTree>
    <p:extLst>
      <p:ext uri="{BB962C8B-B14F-4D97-AF65-F5344CB8AC3E}">
        <p14:creationId xmlns:p14="http://schemas.microsoft.com/office/powerpoint/2010/main" val="11372516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صورة 1">
            <a:extLst>
              <a:ext uri="{FF2B5EF4-FFF2-40B4-BE49-F238E27FC236}">
                <a16:creationId xmlns:a16="http://schemas.microsoft.com/office/drawing/2014/main" id="{F473ED17-2043-8543-07A8-09B2E47B31B7}"/>
              </a:ext>
            </a:extLst>
          </p:cNvPr>
          <p:cNvPicPr>
            <a:picLocks noChangeAspect="1"/>
          </p:cNvPicPr>
          <p:nvPr/>
        </p:nvPicPr>
        <p:blipFill>
          <a:blip r:embed="rId3"/>
          <a:stretch>
            <a:fillRect/>
          </a:stretch>
        </p:blipFill>
        <p:spPr>
          <a:xfrm>
            <a:off x="852376" y="1730565"/>
            <a:ext cx="5833884" cy="3972247"/>
          </a:xfrm>
          <a:prstGeom prst="rect">
            <a:avLst/>
          </a:prstGeom>
        </p:spPr>
      </p:pic>
      <p:sp>
        <p:nvSpPr>
          <p:cNvPr id="3" name="TextBox 2">
            <a:extLst>
              <a:ext uri="{FF2B5EF4-FFF2-40B4-BE49-F238E27FC236}">
                <a16:creationId xmlns:a16="http://schemas.microsoft.com/office/drawing/2014/main" id="{720170F8-F169-B912-F8ED-1F28803CF34F}"/>
              </a:ext>
            </a:extLst>
          </p:cNvPr>
          <p:cNvSpPr txBox="1"/>
          <p:nvPr/>
        </p:nvSpPr>
        <p:spPr>
          <a:xfrm>
            <a:off x="616982" y="849160"/>
            <a:ext cx="11394587" cy="671851"/>
          </a:xfrm>
          <a:prstGeom prst="rect">
            <a:avLst/>
          </a:prstGeom>
          <a:noFill/>
        </p:spPr>
        <p:txBody>
          <a:bodyPr wrap="square" rtlCol="0">
            <a:spAutoFit/>
          </a:bodyPr>
          <a:lstStyle/>
          <a:p>
            <a:pPr>
              <a:lnSpc>
                <a:spcPct val="150000"/>
              </a:lnSpc>
            </a:pPr>
            <a:r>
              <a:rPr lang="en-US" sz="2800" dirty="0">
                <a:latin typeface="Alexandria"/>
              </a:rPr>
              <a:t>5. Consumer Demographics –Psychographics -Portraying Household Lifestyles</a:t>
            </a:r>
          </a:p>
        </p:txBody>
      </p:sp>
      <p:sp>
        <p:nvSpPr>
          <p:cNvPr id="4" name="TextBox 23">
            <a:extLst>
              <a:ext uri="{FF2B5EF4-FFF2-40B4-BE49-F238E27FC236}">
                <a16:creationId xmlns:a16="http://schemas.microsoft.com/office/drawing/2014/main" id="{85989A61-4D25-A2B2-61C8-8282FF3C1BE1}"/>
              </a:ext>
            </a:extLst>
          </p:cNvPr>
          <p:cNvSpPr txBox="1"/>
          <p:nvPr/>
        </p:nvSpPr>
        <p:spPr>
          <a:xfrm>
            <a:off x="6809387" y="2123665"/>
            <a:ext cx="4407109" cy="2862322"/>
          </a:xfrm>
          <a:prstGeom prst="rect">
            <a:avLst/>
          </a:prstGeom>
          <a:noFill/>
        </p:spPr>
        <p:txBody>
          <a:bodyPr wrap="square" rtlCol="0">
            <a:spAutoFit/>
          </a:bodyPr>
          <a:lstStyle/>
          <a:p>
            <a:r>
              <a:rPr lang="en-US" sz="2000" dirty="0">
                <a:latin typeface="Alexandria"/>
              </a:rPr>
              <a:t>Analysis of lifestyle clusters helps developers determine the types of stores, restaurants, and entertainment venues that would be best suited for a new shopping center. </a:t>
            </a:r>
          </a:p>
          <a:p>
            <a:r>
              <a:rPr lang="en-US" sz="2000" dirty="0">
                <a:latin typeface="Alexandria"/>
              </a:rPr>
              <a:t>Consumer preferences for home types, sizes, features, and amenities become more obvious when residential developers use lifestyle data.</a:t>
            </a:r>
            <a:endParaRPr lang="en-US" sz="2000" dirty="0">
              <a:solidFill>
                <a:srgbClr val="2D3956"/>
              </a:solidFill>
              <a:latin typeface="Alexandria"/>
              <a:cs typeface="Alexandria" charset="0"/>
            </a:endParaRPr>
          </a:p>
        </p:txBody>
      </p:sp>
    </p:spTree>
    <p:extLst>
      <p:ext uri="{BB962C8B-B14F-4D97-AF65-F5344CB8AC3E}">
        <p14:creationId xmlns:p14="http://schemas.microsoft.com/office/powerpoint/2010/main" val="34360939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
            <a:extLst>
              <a:ext uri="{FF2B5EF4-FFF2-40B4-BE49-F238E27FC236}">
                <a16:creationId xmlns:a16="http://schemas.microsoft.com/office/drawing/2014/main" id="{585FE422-C51D-EDF7-6304-D426588D5D6E}"/>
              </a:ext>
            </a:extLst>
          </p:cNvPr>
          <p:cNvSpPr txBox="1"/>
          <p:nvPr/>
        </p:nvSpPr>
        <p:spPr>
          <a:xfrm>
            <a:off x="907823" y="948010"/>
            <a:ext cx="8347499" cy="671851"/>
          </a:xfrm>
          <a:prstGeom prst="rect">
            <a:avLst/>
          </a:prstGeom>
          <a:noFill/>
        </p:spPr>
        <p:txBody>
          <a:bodyPr wrap="square" rtlCol="0">
            <a:spAutoFit/>
          </a:bodyPr>
          <a:lstStyle/>
          <a:p>
            <a:pPr>
              <a:lnSpc>
                <a:spcPct val="150000"/>
              </a:lnSpc>
            </a:pPr>
            <a:r>
              <a:rPr lang="en-US" sz="2800" dirty="0">
                <a:latin typeface="Alexandria"/>
              </a:rPr>
              <a:t>5. Consumer Demographics  -Housing Tenure </a:t>
            </a:r>
          </a:p>
        </p:txBody>
      </p:sp>
      <p:sp>
        <p:nvSpPr>
          <p:cNvPr id="2" name="TextBox 47">
            <a:extLst>
              <a:ext uri="{FF2B5EF4-FFF2-40B4-BE49-F238E27FC236}">
                <a16:creationId xmlns:a16="http://schemas.microsoft.com/office/drawing/2014/main" id="{3D4AA194-3FCB-6061-739D-69A4CC87B37A}"/>
              </a:ext>
            </a:extLst>
          </p:cNvPr>
          <p:cNvSpPr txBox="1"/>
          <p:nvPr/>
        </p:nvSpPr>
        <p:spPr>
          <a:xfrm>
            <a:off x="825500" y="1835789"/>
            <a:ext cx="10541000" cy="1323439"/>
          </a:xfrm>
          <a:prstGeom prst="rect">
            <a:avLst/>
          </a:prstGeom>
          <a:solidFill>
            <a:schemeClr val="accent4">
              <a:lumMod val="20000"/>
              <a:lumOff val="80000"/>
            </a:schemeClr>
          </a:solidFill>
        </p:spPr>
        <p:txBody>
          <a:bodyPr wrap="square" rtlCol="0">
            <a:spAutoFit/>
          </a:bodyPr>
          <a:lstStyle/>
          <a:p>
            <a:r>
              <a:rPr lang="en-US" sz="2000" dirty="0">
                <a:latin typeface="Alexandria"/>
              </a:rPr>
              <a:t>The extent to which trade area households own or rent their homes, while not a population indicator per se, is important not only for housing market studies but also for retailers.</a:t>
            </a:r>
          </a:p>
          <a:p>
            <a:r>
              <a:rPr lang="en-US" sz="2000" dirty="0">
                <a:latin typeface="Alexandria"/>
              </a:rPr>
              <a:t>obtaining information about existing tenants or buyers can be invaluable for identifying likely future customers.</a:t>
            </a:r>
            <a:endParaRPr lang="en-US" sz="2000" dirty="0">
              <a:latin typeface="Alexandria"/>
              <a:cs typeface="Alexandria" charset="0"/>
            </a:endParaRPr>
          </a:p>
        </p:txBody>
      </p:sp>
      <p:pic>
        <p:nvPicPr>
          <p:cNvPr id="7" name="صورة 6">
            <a:extLst>
              <a:ext uri="{FF2B5EF4-FFF2-40B4-BE49-F238E27FC236}">
                <a16:creationId xmlns:a16="http://schemas.microsoft.com/office/drawing/2014/main" id="{15B90135-9F42-461F-5AD9-67DA857B56E4}"/>
              </a:ext>
            </a:extLst>
          </p:cNvPr>
          <p:cNvPicPr>
            <a:picLocks noChangeAspect="1"/>
          </p:cNvPicPr>
          <p:nvPr/>
        </p:nvPicPr>
        <p:blipFill>
          <a:blip r:embed="rId3"/>
          <a:stretch>
            <a:fillRect/>
          </a:stretch>
        </p:blipFill>
        <p:spPr>
          <a:xfrm>
            <a:off x="4212237" y="3211161"/>
            <a:ext cx="2668248" cy="2486179"/>
          </a:xfrm>
          <a:prstGeom prst="rect">
            <a:avLst/>
          </a:prstGeom>
        </p:spPr>
      </p:pic>
    </p:spTree>
    <p:extLst>
      <p:ext uri="{BB962C8B-B14F-4D97-AF65-F5344CB8AC3E}">
        <p14:creationId xmlns:p14="http://schemas.microsoft.com/office/powerpoint/2010/main" val="31791112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762000" y="2021691"/>
            <a:ext cx="10541000" cy="2814617"/>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1. Economic Indicators</a:t>
            </a:r>
          </a:p>
          <a:p>
            <a:pPr>
              <a:lnSpc>
                <a:spcPct val="150000"/>
              </a:lnSpc>
            </a:pPr>
            <a:r>
              <a:rPr lang="en-US" sz="2000" b="1" dirty="0">
                <a:latin typeface="Alexandria"/>
              </a:rPr>
              <a:t>Employment Statistics</a:t>
            </a:r>
            <a:endParaRPr lang="en-US" sz="2000" dirty="0">
              <a:latin typeface="Alexandria"/>
            </a:endParaRPr>
          </a:p>
          <a:p>
            <a:pPr>
              <a:lnSpc>
                <a:spcPct val="150000"/>
              </a:lnSpc>
            </a:pPr>
            <a:r>
              <a:rPr lang="en-US" sz="2000" b="1" dirty="0">
                <a:latin typeface="Alexandria"/>
              </a:rPr>
              <a:t>Unemployment Rate:</a:t>
            </a:r>
            <a:r>
              <a:rPr lang="en-US" sz="2000" dirty="0">
                <a:latin typeface="Alexandria"/>
              </a:rPr>
              <a:t> 4.2% in 2025, down from 5.1% in 2023, indicating strengthening </a:t>
            </a:r>
            <a:r>
              <a:rPr lang="en-US" sz="2000" dirty="0" err="1">
                <a:latin typeface="Alexandria"/>
              </a:rPr>
              <a:t>labour</a:t>
            </a:r>
            <a:r>
              <a:rPr lang="en-US" sz="2000" dirty="0">
                <a:latin typeface="Alexandria"/>
              </a:rPr>
              <a:t> demand.</a:t>
            </a:r>
          </a:p>
          <a:p>
            <a:pPr>
              <a:lnSpc>
                <a:spcPct val="150000"/>
              </a:lnSpc>
            </a:pPr>
            <a:r>
              <a:rPr lang="en-US" sz="2000" b="1" dirty="0">
                <a:latin typeface="Alexandria"/>
              </a:rPr>
              <a:t>Employment Growth:</a:t>
            </a:r>
            <a:r>
              <a:rPr lang="en-US" sz="2000" dirty="0">
                <a:latin typeface="Alexandria"/>
              </a:rPr>
              <a:t> The total number of jobs expanded by </a:t>
            </a:r>
            <a:r>
              <a:rPr lang="en-US" sz="2000" b="1" dirty="0">
                <a:latin typeface="Alexandria"/>
              </a:rPr>
              <a:t>2.5% annually</a:t>
            </a:r>
            <a:r>
              <a:rPr lang="en-US" sz="2000" dirty="0">
                <a:latin typeface="Alexandria"/>
              </a:rPr>
              <a:t> over the past three years, outpacing the national average of 1.8%</a:t>
            </a: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617279" y="883709"/>
            <a:ext cx="10295559" cy="671851"/>
          </a:xfrm>
          <a:prstGeom prst="rect">
            <a:avLst/>
          </a:prstGeom>
          <a:noFill/>
        </p:spPr>
        <p:txBody>
          <a:bodyPr wrap="square" rtlCol="0">
            <a:spAutoFit/>
          </a:bodyPr>
          <a:lstStyle/>
          <a:p>
            <a:pPr>
              <a:lnSpc>
                <a:spcPct val="150000"/>
              </a:lnSpc>
            </a:pPr>
            <a:r>
              <a:rPr lang="en-US" sz="2800" dirty="0"/>
              <a:t>6. City Real Estate Market (Example)</a:t>
            </a:r>
            <a:endParaRPr lang="en-US" sz="2800" dirty="0">
              <a:latin typeface="Alexandria" charset="0"/>
            </a:endParaRPr>
          </a:p>
        </p:txBody>
      </p:sp>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1104248" y="2170306"/>
            <a:ext cx="9613720" cy="327628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1. Economic Indicators</a:t>
            </a:r>
          </a:p>
          <a:p>
            <a:pPr>
              <a:lnSpc>
                <a:spcPct val="150000"/>
              </a:lnSpc>
            </a:pPr>
            <a:r>
              <a:rPr lang="en-US" sz="2000" b="1" dirty="0">
                <a:latin typeface="Alexandria"/>
              </a:rPr>
              <a:t>Economic Diversity</a:t>
            </a:r>
            <a:endParaRPr lang="en-US" sz="2000" dirty="0">
              <a:latin typeface="Alexandria"/>
            </a:endParaRPr>
          </a:p>
          <a:p>
            <a:pPr>
              <a:lnSpc>
                <a:spcPct val="150000"/>
              </a:lnSpc>
            </a:pPr>
            <a:r>
              <a:rPr lang="en-US" sz="2000" dirty="0">
                <a:latin typeface="Alexandria"/>
              </a:rPr>
              <a:t>Economy is diversified across </a:t>
            </a:r>
            <a:r>
              <a:rPr lang="en-US" sz="2000" b="1" dirty="0">
                <a:latin typeface="Alexandria"/>
              </a:rPr>
              <a:t>five major sectors</a:t>
            </a:r>
            <a:r>
              <a:rPr lang="en-US" sz="2000" dirty="0">
                <a:latin typeface="Alexandria"/>
              </a:rPr>
              <a:t>: technology (22% of jobs), healthcare (18%), finance (15%), logistics (12%), and manufacturing (9%).</a:t>
            </a:r>
          </a:p>
          <a:p>
            <a:pPr>
              <a:lnSpc>
                <a:spcPct val="150000"/>
              </a:lnSpc>
            </a:pPr>
            <a:r>
              <a:rPr lang="en-US" sz="2000" dirty="0">
                <a:latin typeface="Alexandria"/>
              </a:rPr>
              <a:t>Economies with </a:t>
            </a:r>
            <a:r>
              <a:rPr lang="en-US" sz="2000" b="1" dirty="0">
                <a:latin typeface="Alexandria"/>
              </a:rPr>
              <a:t>diversified industry bases</a:t>
            </a:r>
            <a:r>
              <a:rPr lang="en-US" sz="2000" dirty="0">
                <a:latin typeface="Alexandria"/>
              </a:rPr>
              <a:t> tend to show more stable real estate growth than mono-sector cities (stability up to +40% in downturns) because multiple sectors attract more consistent employment growth. </a:t>
            </a:r>
          </a:p>
        </p:txBody>
      </p:sp>
      <p:sp>
        <p:nvSpPr>
          <p:cNvPr id="2" name="TextBox 2">
            <a:extLst>
              <a:ext uri="{FF2B5EF4-FFF2-40B4-BE49-F238E27FC236}">
                <a16:creationId xmlns:a16="http://schemas.microsoft.com/office/drawing/2014/main" id="{0B0153EC-6652-0B2B-424B-1849C2978F28}"/>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48B281BD-0276-4948-CCE2-6E21D536A360}"/>
              </a:ext>
            </a:extLst>
          </p:cNvPr>
          <p:cNvSpPr txBox="1"/>
          <p:nvPr/>
        </p:nvSpPr>
        <p:spPr>
          <a:xfrm>
            <a:off x="879501" y="1960052"/>
            <a:ext cx="10288278" cy="3737946"/>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1. Economic Indicators</a:t>
            </a:r>
          </a:p>
          <a:p>
            <a:pPr>
              <a:lnSpc>
                <a:spcPct val="150000"/>
              </a:lnSpc>
            </a:pPr>
            <a:r>
              <a:rPr lang="en-US" sz="2000" b="1" dirty="0">
                <a:latin typeface="Alexandria"/>
              </a:rPr>
              <a:t>Key Employers and New Industries</a:t>
            </a:r>
            <a:endParaRPr lang="en-US" sz="2000" dirty="0">
              <a:latin typeface="Alexandria"/>
            </a:endParaRPr>
          </a:p>
          <a:p>
            <a:pPr>
              <a:lnSpc>
                <a:spcPct val="150000"/>
              </a:lnSpc>
            </a:pPr>
            <a:r>
              <a:rPr lang="en-US" sz="2000" dirty="0">
                <a:latin typeface="Alexandria"/>
              </a:rPr>
              <a:t>Major employers include:</a:t>
            </a:r>
            <a:br>
              <a:rPr lang="en-US" sz="2000" dirty="0">
                <a:latin typeface="Alexandria"/>
              </a:rPr>
            </a:br>
            <a:r>
              <a:rPr lang="en-US" sz="2000" dirty="0">
                <a:latin typeface="Alexandria"/>
              </a:rPr>
              <a:t>—</a:t>
            </a:r>
            <a:r>
              <a:rPr lang="en-US" sz="2000" i="1" dirty="0">
                <a:latin typeface="Alexandria"/>
              </a:rPr>
              <a:t>Tech Solutions</a:t>
            </a:r>
            <a:r>
              <a:rPr lang="en-US" sz="2000" dirty="0">
                <a:latin typeface="Alexandria"/>
              </a:rPr>
              <a:t> (8,000 employees)</a:t>
            </a:r>
            <a:br>
              <a:rPr lang="en-US" sz="2000" dirty="0">
                <a:latin typeface="Alexandria"/>
              </a:rPr>
            </a:br>
            <a:r>
              <a:rPr lang="en-US" sz="2000" dirty="0">
                <a:latin typeface="Alexandria"/>
              </a:rPr>
              <a:t>— </a:t>
            </a:r>
            <a:r>
              <a:rPr lang="en-US" sz="2000" i="1" dirty="0">
                <a:latin typeface="Alexandria"/>
              </a:rPr>
              <a:t>Regional Health Network</a:t>
            </a:r>
            <a:r>
              <a:rPr lang="en-US" sz="2000" dirty="0">
                <a:latin typeface="Alexandria"/>
              </a:rPr>
              <a:t> (6,500 employees)</a:t>
            </a:r>
            <a:br>
              <a:rPr lang="en-US" sz="2000" dirty="0">
                <a:latin typeface="Alexandria"/>
              </a:rPr>
            </a:br>
            <a:r>
              <a:rPr lang="en-US" sz="2000" dirty="0">
                <a:latin typeface="Alexandria"/>
              </a:rPr>
              <a:t>— </a:t>
            </a:r>
            <a:r>
              <a:rPr lang="en-US" sz="2000" i="1" dirty="0" err="1">
                <a:latin typeface="Alexandria"/>
              </a:rPr>
              <a:t>FinanceCo</a:t>
            </a:r>
            <a:r>
              <a:rPr lang="en-US" sz="2000" i="1" dirty="0">
                <a:latin typeface="Alexandria"/>
              </a:rPr>
              <a:t> Bank</a:t>
            </a:r>
            <a:r>
              <a:rPr lang="en-US" sz="2000" dirty="0">
                <a:latin typeface="Alexandria"/>
              </a:rPr>
              <a:t> (4,200 employees)</a:t>
            </a:r>
          </a:p>
          <a:p>
            <a:pPr>
              <a:lnSpc>
                <a:spcPct val="150000"/>
              </a:lnSpc>
            </a:pPr>
            <a:r>
              <a:rPr lang="en-US" sz="2000" dirty="0">
                <a:latin typeface="Alexandria"/>
              </a:rPr>
              <a:t>Emerging industries (e.g., renewable energy and biotech) added </a:t>
            </a:r>
            <a:r>
              <a:rPr lang="en-US" sz="2000" b="1" dirty="0">
                <a:latin typeface="Alexandria"/>
              </a:rPr>
              <a:t>1,200 new jobs in 2025</a:t>
            </a:r>
            <a:r>
              <a:rPr lang="en-US" sz="2000" dirty="0">
                <a:latin typeface="Alexandria"/>
              </a:rPr>
              <a:t>, reflecting ongoing economic innovation.</a:t>
            </a:r>
          </a:p>
        </p:txBody>
      </p:sp>
      <p:sp>
        <p:nvSpPr>
          <p:cNvPr id="2" name="TextBox 2">
            <a:extLst>
              <a:ext uri="{FF2B5EF4-FFF2-40B4-BE49-F238E27FC236}">
                <a16:creationId xmlns:a16="http://schemas.microsoft.com/office/drawing/2014/main" id="{2D2756EF-D84C-3885-4A0D-486F93F78653}"/>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10AB8-E6A5-7AFB-4863-4DC39BA39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24883-4035-63F2-7A3B-E5D42C3EB42A}"/>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5DA5A1C-4B8C-2D23-AD00-27A52577B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E9AB97BB-B2B2-9BD4-0F79-3C380A03B48F}"/>
              </a:ext>
            </a:extLst>
          </p:cNvPr>
          <p:cNvSpPr txBox="1"/>
          <p:nvPr/>
        </p:nvSpPr>
        <p:spPr>
          <a:xfrm>
            <a:off x="893164" y="2252524"/>
            <a:ext cx="10405672" cy="2814617"/>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1. Economic Indicators</a:t>
            </a:r>
          </a:p>
          <a:p>
            <a:pPr>
              <a:lnSpc>
                <a:spcPct val="150000"/>
              </a:lnSpc>
            </a:pPr>
            <a:r>
              <a:rPr lang="en-US" sz="2000" b="1" dirty="0">
                <a:latin typeface="Alexandria"/>
              </a:rPr>
              <a:t>Labor Force Profile</a:t>
            </a:r>
            <a:endParaRPr lang="en-US" sz="2000" dirty="0">
              <a:latin typeface="Alexandria"/>
            </a:endParaRPr>
          </a:p>
          <a:p>
            <a:pPr>
              <a:lnSpc>
                <a:spcPct val="150000"/>
              </a:lnSpc>
            </a:pPr>
            <a:r>
              <a:rPr lang="en-US" sz="2000" dirty="0">
                <a:latin typeface="Alexandria"/>
              </a:rPr>
              <a:t>Total labor force: </a:t>
            </a:r>
            <a:r>
              <a:rPr lang="en-US" sz="2000" b="1" dirty="0">
                <a:latin typeface="Alexandria"/>
              </a:rPr>
              <a:t>450,000 persons</a:t>
            </a:r>
            <a:endParaRPr lang="en-US" sz="2000" dirty="0">
              <a:latin typeface="Alexandria"/>
            </a:endParaRPr>
          </a:p>
          <a:p>
            <a:pPr>
              <a:lnSpc>
                <a:spcPct val="150000"/>
              </a:lnSpc>
            </a:pPr>
            <a:r>
              <a:rPr lang="en-US" sz="2000" b="1" dirty="0">
                <a:latin typeface="Alexandria"/>
              </a:rPr>
              <a:t>Participation rate:</a:t>
            </a:r>
            <a:r>
              <a:rPr lang="en-US" sz="2000" dirty="0">
                <a:latin typeface="Alexandria"/>
              </a:rPr>
              <a:t> 66.8% (above national rate of 62.3%)</a:t>
            </a:r>
          </a:p>
          <a:p>
            <a:pPr>
              <a:lnSpc>
                <a:spcPct val="150000"/>
              </a:lnSpc>
            </a:pPr>
            <a:r>
              <a:rPr lang="en-US" sz="2000" b="1" dirty="0">
                <a:latin typeface="Alexandria"/>
              </a:rPr>
              <a:t>Average income growth over 3 years:</a:t>
            </a:r>
            <a:r>
              <a:rPr lang="en-US" sz="2000" dirty="0">
                <a:latin typeface="Alexandria"/>
              </a:rPr>
              <a:t> +6.1%</a:t>
            </a:r>
          </a:p>
          <a:p>
            <a:pPr>
              <a:lnSpc>
                <a:spcPct val="150000"/>
              </a:lnSpc>
            </a:pPr>
            <a:r>
              <a:rPr lang="en-US" sz="2000" dirty="0">
                <a:latin typeface="Alexandria"/>
              </a:rPr>
              <a:t>Median household income: </a:t>
            </a:r>
            <a:r>
              <a:rPr lang="en-US" sz="2000" b="1" dirty="0">
                <a:latin typeface="Alexandria"/>
              </a:rPr>
              <a:t>$67,000</a:t>
            </a:r>
            <a:r>
              <a:rPr lang="en-US" sz="2000" dirty="0">
                <a:latin typeface="Alexandria"/>
              </a:rPr>
              <a:t>, compared to $58,000 national median.</a:t>
            </a:r>
          </a:p>
        </p:txBody>
      </p:sp>
      <p:sp>
        <p:nvSpPr>
          <p:cNvPr id="2" name="TextBox 2">
            <a:extLst>
              <a:ext uri="{FF2B5EF4-FFF2-40B4-BE49-F238E27FC236}">
                <a16:creationId xmlns:a16="http://schemas.microsoft.com/office/drawing/2014/main" id="{110E3A00-42C8-EE88-2E6D-08E2C87424AF}"/>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1057679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110765" y="1774680"/>
            <a:ext cx="10090441" cy="4199611"/>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2. Visitor Profiles and Tourism Trends</a:t>
            </a:r>
          </a:p>
          <a:p>
            <a:pPr>
              <a:lnSpc>
                <a:spcPct val="150000"/>
              </a:lnSpc>
            </a:pPr>
            <a:r>
              <a:rPr lang="en-US" sz="2000" b="1" dirty="0">
                <a:latin typeface="Alexandria"/>
              </a:rPr>
              <a:t>Annual Visitors:</a:t>
            </a:r>
            <a:r>
              <a:rPr lang="en-US" sz="2000" dirty="0">
                <a:latin typeface="Alexandria"/>
              </a:rPr>
              <a:t> welcomed </a:t>
            </a:r>
            <a:r>
              <a:rPr lang="en-US" sz="2000" b="1" dirty="0">
                <a:latin typeface="Alexandria"/>
              </a:rPr>
              <a:t>3.8 million visitors in 2025</a:t>
            </a:r>
            <a:r>
              <a:rPr lang="en-US" sz="2000" dirty="0">
                <a:latin typeface="Alexandria"/>
              </a:rPr>
              <a:t>, up </a:t>
            </a:r>
            <a:r>
              <a:rPr lang="en-US" sz="2000" b="1" dirty="0">
                <a:latin typeface="Alexandria"/>
              </a:rPr>
              <a:t>12% year-over-year</a:t>
            </a:r>
            <a:r>
              <a:rPr lang="en-US" sz="2000" dirty="0">
                <a:latin typeface="Alexandria"/>
              </a:rPr>
              <a:t>.</a:t>
            </a:r>
          </a:p>
          <a:p>
            <a:pPr>
              <a:lnSpc>
                <a:spcPct val="150000"/>
              </a:lnSpc>
            </a:pPr>
            <a:r>
              <a:rPr lang="en-US" sz="2000" b="1" dirty="0">
                <a:latin typeface="Alexandria"/>
              </a:rPr>
              <a:t>Tourism Spending:</a:t>
            </a:r>
            <a:r>
              <a:rPr lang="en-US" sz="2000" dirty="0">
                <a:latin typeface="Alexandria"/>
              </a:rPr>
              <a:t> Total visitor spending reached </a:t>
            </a:r>
            <a:r>
              <a:rPr lang="en-US" sz="2000" b="1" dirty="0">
                <a:latin typeface="Alexandria"/>
              </a:rPr>
              <a:t>$1.45 billion</a:t>
            </a:r>
            <a:r>
              <a:rPr lang="en-US" sz="2000" dirty="0">
                <a:latin typeface="Alexandria"/>
              </a:rPr>
              <a:t> in 2025, supporting hospitality properties and short-term rentals.</a:t>
            </a:r>
          </a:p>
          <a:p>
            <a:pPr>
              <a:lnSpc>
                <a:spcPct val="150000"/>
              </a:lnSpc>
            </a:pPr>
            <a:r>
              <a:rPr lang="en-US" sz="2000" b="1" dirty="0">
                <a:latin typeface="Alexandria"/>
              </a:rPr>
              <a:t>Occupancy Trends:</a:t>
            </a:r>
            <a:r>
              <a:rPr lang="en-US" sz="2000" dirty="0">
                <a:latin typeface="Alexandria"/>
              </a:rPr>
              <a:t> Average hotel occupancy improved to </a:t>
            </a:r>
            <a:r>
              <a:rPr lang="en-US" sz="2000" b="1" dirty="0">
                <a:latin typeface="Alexandria"/>
              </a:rPr>
              <a:t>72% in 2025 from 66% in 2023</a:t>
            </a:r>
            <a:r>
              <a:rPr lang="en-US" sz="2000" dirty="0">
                <a:latin typeface="Alexandria"/>
              </a:rPr>
              <a:t>, driven by stronger business travel and event tourism.</a:t>
            </a:r>
          </a:p>
          <a:p>
            <a:pPr>
              <a:lnSpc>
                <a:spcPct val="150000"/>
              </a:lnSpc>
            </a:pPr>
            <a:r>
              <a:rPr lang="en-US" sz="2000" b="1" dirty="0">
                <a:latin typeface="Alexandria"/>
              </a:rPr>
              <a:t>Tourism Impact on Real Estate</a:t>
            </a:r>
            <a:endParaRPr lang="en-US" sz="2000" dirty="0">
              <a:latin typeface="Alexandria"/>
            </a:endParaRPr>
          </a:p>
          <a:p>
            <a:pPr>
              <a:lnSpc>
                <a:spcPct val="150000"/>
              </a:lnSpc>
            </a:pPr>
            <a:r>
              <a:rPr lang="en-US" sz="2000" dirty="0">
                <a:latin typeface="Alexandria"/>
              </a:rPr>
              <a:t>Visitor-related demand boosts rental markets in central districts and supports investment in hospitality real estate and mixed-use developments. </a:t>
            </a:r>
          </a:p>
        </p:txBody>
      </p:sp>
      <p:sp>
        <p:nvSpPr>
          <p:cNvPr id="2" name="TextBox 2">
            <a:extLst>
              <a:ext uri="{FF2B5EF4-FFF2-40B4-BE49-F238E27FC236}">
                <a16:creationId xmlns:a16="http://schemas.microsoft.com/office/drawing/2014/main" id="{6DB2F3CC-3B40-F908-AB16-97F69DFDE6C2}"/>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517361" y="17362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48" name="TextBox 47">
            <a:extLst>
              <a:ext uri="{FF2B5EF4-FFF2-40B4-BE49-F238E27FC236}">
                <a16:creationId xmlns:a16="http://schemas.microsoft.com/office/drawing/2014/main" id="{683484F6-5B70-D508-02D3-3711CFE2B98D}"/>
              </a:ext>
            </a:extLst>
          </p:cNvPr>
          <p:cNvSpPr txBox="1"/>
          <p:nvPr/>
        </p:nvSpPr>
        <p:spPr>
          <a:xfrm>
            <a:off x="1251663" y="1946483"/>
            <a:ext cx="9151511" cy="3939540"/>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3. Consumer Demographics</a:t>
            </a:r>
          </a:p>
          <a:p>
            <a:pPr>
              <a:lnSpc>
                <a:spcPct val="150000"/>
              </a:lnSpc>
            </a:pPr>
            <a:r>
              <a:rPr lang="en-US" sz="2000" b="1" dirty="0">
                <a:latin typeface="Alexandria"/>
              </a:rPr>
              <a:t>Demographic Characteristics</a:t>
            </a:r>
            <a:endParaRPr lang="en-US" sz="2000" dirty="0">
              <a:latin typeface="Alexandria"/>
            </a:endParaRPr>
          </a:p>
          <a:p>
            <a:pPr>
              <a:lnSpc>
                <a:spcPct val="150000"/>
              </a:lnSpc>
            </a:pPr>
            <a:r>
              <a:rPr lang="en-US" sz="2000" b="1" dirty="0">
                <a:latin typeface="Alexandria"/>
              </a:rPr>
              <a:t>Total Population:</a:t>
            </a:r>
            <a:r>
              <a:rPr lang="en-US" sz="2000" dirty="0">
                <a:latin typeface="Alexandria"/>
              </a:rPr>
              <a:t> 1.24 million</a:t>
            </a:r>
          </a:p>
          <a:p>
            <a:pPr>
              <a:lnSpc>
                <a:spcPct val="150000"/>
              </a:lnSpc>
            </a:pPr>
            <a:r>
              <a:rPr lang="en-US" sz="2000" b="1" dirty="0">
                <a:latin typeface="Alexandria"/>
              </a:rPr>
              <a:t>Population Growth (3-year):</a:t>
            </a:r>
            <a:r>
              <a:rPr lang="en-US" sz="2000" dirty="0">
                <a:latin typeface="Alexandria"/>
              </a:rPr>
              <a:t> +4.7%</a:t>
            </a:r>
          </a:p>
          <a:p>
            <a:pPr>
              <a:lnSpc>
                <a:spcPct val="150000"/>
              </a:lnSpc>
            </a:pPr>
            <a:r>
              <a:rPr lang="en-US" sz="2000" b="1" dirty="0">
                <a:latin typeface="Alexandria"/>
              </a:rPr>
              <a:t>Median Age:</a:t>
            </a:r>
            <a:r>
              <a:rPr lang="en-US" sz="2000" dirty="0">
                <a:latin typeface="Alexandria"/>
              </a:rPr>
              <a:t> 36.5 years</a:t>
            </a:r>
          </a:p>
          <a:p>
            <a:r>
              <a:rPr lang="en-US" sz="2000" b="1" dirty="0">
                <a:latin typeface="Alexandria"/>
              </a:rPr>
              <a:t>Age Breakdown:</a:t>
            </a:r>
            <a:br>
              <a:rPr lang="en-US" sz="2000" dirty="0">
                <a:latin typeface="Alexandria"/>
              </a:rPr>
            </a:br>
            <a:r>
              <a:rPr lang="en-US" sz="2000" dirty="0">
                <a:latin typeface="Alexandria"/>
              </a:rPr>
              <a:t>— 0–17 years: 24%</a:t>
            </a:r>
            <a:br>
              <a:rPr lang="en-US" sz="2000" dirty="0">
                <a:latin typeface="Alexandria"/>
              </a:rPr>
            </a:br>
            <a:r>
              <a:rPr lang="en-US" sz="2000" dirty="0">
                <a:latin typeface="Alexandria"/>
              </a:rPr>
              <a:t>— 18–34 years: 32%</a:t>
            </a:r>
            <a:br>
              <a:rPr lang="en-US" sz="2000" dirty="0">
                <a:latin typeface="Alexandria"/>
              </a:rPr>
            </a:br>
            <a:r>
              <a:rPr lang="en-US" sz="2000" dirty="0">
                <a:latin typeface="Alexandria"/>
              </a:rPr>
              <a:t>— 35–54 years: 28%</a:t>
            </a:r>
            <a:br>
              <a:rPr lang="en-US" sz="2000" dirty="0">
                <a:latin typeface="Alexandria"/>
              </a:rPr>
            </a:br>
            <a:r>
              <a:rPr lang="en-US" sz="2000" dirty="0">
                <a:latin typeface="Alexandria"/>
              </a:rPr>
              <a:t>— 55+ years: 16%</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8E4BC6DF-72FD-26B3-12D5-75B54C4D0085}"/>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9FBA1-26D7-6204-EFAC-FDA8A0E841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289190-F51B-4E82-2172-3B6BA3608C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5. Urban density gradient (illustrative).</a:t>
            </a:r>
          </a:p>
        </p:txBody>
      </p:sp>
      <p:sp>
        <p:nvSpPr>
          <p:cNvPr id="48" name="TextBox 47">
            <a:extLst>
              <a:ext uri="{FF2B5EF4-FFF2-40B4-BE49-F238E27FC236}">
                <a16:creationId xmlns:a16="http://schemas.microsoft.com/office/drawing/2014/main" id="{442E852C-E2A6-3450-9A8D-5B7CBEB7E490}"/>
              </a:ext>
            </a:extLst>
          </p:cNvPr>
          <p:cNvSpPr txBox="1"/>
          <p:nvPr/>
        </p:nvSpPr>
        <p:spPr>
          <a:xfrm>
            <a:off x="1226695" y="2005414"/>
            <a:ext cx="9176479" cy="3276282"/>
          </a:xfrm>
          <a:prstGeom prst="rect">
            <a:avLst/>
          </a:prstGeom>
          <a:solidFill>
            <a:schemeClr val="accent1">
              <a:lumMod val="20000"/>
              <a:lumOff val="80000"/>
            </a:schemeClr>
          </a:solidFill>
        </p:spPr>
        <p:txBody>
          <a:bodyPr wrap="square" rtlCol="0">
            <a:spAutoFit/>
          </a:bodyPr>
          <a:lstStyle/>
          <a:p>
            <a:pPr>
              <a:lnSpc>
                <a:spcPct val="150000"/>
              </a:lnSpc>
            </a:pPr>
            <a:r>
              <a:rPr lang="en-US" sz="2000" dirty="0">
                <a:latin typeface="Alexandria"/>
              </a:rPr>
              <a:t> </a:t>
            </a:r>
            <a:r>
              <a:rPr lang="en-US" sz="2000" b="1" dirty="0">
                <a:latin typeface="Alexandria"/>
              </a:rPr>
              <a:t>3. Consumer Demographics</a:t>
            </a:r>
          </a:p>
          <a:p>
            <a:pPr>
              <a:lnSpc>
                <a:spcPct val="150000"/>
              </a:lnSpc>
            </a:pPr>
            <a:r>
              <a:rPr lang="en-US" sz="2000" b="1" dirty="0"/>
              <a:t>Household Income</a:t>
            </a:r>
            <a:endParaRPr lang="en-US" sz="2000" dirty="0"/>
          </a:p>
          <a:p>
            <a:pPr>
              <a:lnSpc>
                <a:spcPct val="150000"/>
              </a:lnSpc>
            </a:pPr>
            <a:r>
              <a:rPr lang="en-US" sz="2000" b="1" dirty="0"/>
              <a:t>Median Household Income:</a:t>
            </a:r>
            <a:r>
              <a:rPr lang="en-US" sz="2000" dirty="0"/>
              <a:t> $67,000</a:t>
            </a:r>
          </a:p>
          <a:p>
            <a:pPr>
              <a:lnSpc>
                <a:spcPct val="150000"/>
              </a:lnSpc>
            </a:pPr>
            <a:r>
              <a:rPr lang="en-US" sz="2000" b="1" dirty="0"/>
              <a:t>Households with Income &gt; $100,000:</a:t>
            </a:r>
            <a:r>
              <a:rPr lang="en-US" sz="2000" dirty="0"/>
              <a:t> 28%</a:t>
            </a:r>
          </a:p>
          <a:p>
            <a:pPr>
              <a:lnSpc>
                <a:spcPct val="150000"/>
              </a:lnSpc>
            </a:pPr>
            <a:r>
              <a:rPr lang="en-US" sz="2000" b="1" dirty="0"/>
              <a:t>Households with Income &lt; $40,000:</a:t>
            </a:r>
            <a:r>
              <a:rPr lang="en-US" sz="2000" dirty="0"/>
              <a:t> 19%</a:t>
            </a:r>
          </a:p>
          <a:p>
            <a:pPr>
              <a:lnSpc>
                <a:spcPct val="150000"/>
              </a:lnSpc>
            </a:pPr>
            <a:r>
              <a:rPr lang="en-US" sz="2000" dirty="0"/>
              <a:t>Higher income brackets show increased demand for mid- to high-end housing and owner-occupied properties.</a:t>
            </a:r>
          </a:p>
        </p:txBody>
      </p:sp>
      <p:pic>
        <p:nvPicPr>
          <p:cNvPr id="7" name="Graphic 21">
            <a:extLst>
              <a:ext uri="{FF2B5EF4-FFF2-40B4-BE49-F238E27FC236}">
                <a16:creationId xmlns:a16="http://schemas.microsoft.com/office/drawing/2014/main" id="{8A55A5FB-B713-1847-FB17-2ABCB4486E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1B463B7B-C501-2C16-D3E4-C2D63B73463B}"/>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2976808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A3900-1550-19C3-B4CE-AB0DE45FC4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45093F-2153-F261-1BA3-32C43E8DE996}"/>
              </a:ext>
            </a:extLst>
          </p:cNvPr>
          <p:cNvSpPr/>
          <p:nvPr/>
        </p:nvSpPr>
        <p:spPr>
          <a:xfrm>
            <a:off x="825500" y="18204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410C2A69-4150-FE88-B621-6C9410B0B80E}"/>
              </a:ext>
            </a:extLst>
          </p:cNvPr>
          <p:cNvSpPr txBox="1"/>
          <p:nvPr/>
        </p:nvSpPr>
        <p:spPr>
          <a:xfrm>
            <a:off x="961360" y="2085723"/>
            <a:ext cx="10540999" cy="3737946"/>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3. Consumer Demographics</a:t>
            </a:r>
          </a:p>
          <a:p>
            <a:pPr>
              <a:lnSpc>
                <a:spcPct val="150000"/>
              </a:lnSpc>
            </a:pPr>
            <a:r>
              <a:rPr lang="en-US" sz="2000" b="1" dirty="0">
                <a:latin typeface="Alexandria"/>
              </a:rPr>
              <a:t>Psychographics</a:t>
            </a:r>
            <a:endParaRPr lang="en-US" sz="2000" dirty="0">
              <a:latin typeface="Alexandria"/>
            </a:endParaRPr>
          </a:p>
          <a:p>
            <a:pPr>
              <a:lnSpc>
                <a:spcPct val="150000"/>
              </a:lnSpc>
            </a:pPr>
            <a:r>
              <a:rPr lang="en-US" sz="2000" b="1" dirty="0">
                <a:latin typeface="Alexandria"/>
              </a:rPr>
              <a:t>Lifestyle Trends:</a:t>
            </a:r>
            <a:br>
              <a:rPr lang="en-US" sz="2000" dirty="0">
                <a:latin typeface="Alexandria"/>
              </a:rPr>
            </a:br>
            <a:r>
              <a:rPr lang="en-US" sz="2000" dirty="0">
                <a:latin typeface="Alexandria"/>
              </a:rPr>
              <a:t>— 46% of households prefer urban apartments.</a:t>
            </a:r>
            <a:br>
              <a:rPr lang="en-US" sz="2000" dirty="0">
                <a:latin typeface="Alexandria"/>
              </a:rPr>
            </a:br>
            <a:r>
              <a:rPr lang="en-US" sz="2000" dirty="0">
                <a:latin typeface="Alexandria"/>
              </a:rPr>
              <a:t>— 37% are first-time homebuyers planning purchases within 1–2 years.</a:t>
            </a:r>
            <a:br>
              <a:rPr lang="en-US" sz="2000" dirty="0">
                <a:latin typeface="Alexandria"/>
              </a:rPr>
            </a:br>
            <a:r>
              <a:rPr lang="en-US" sz="2000" dirty="0">
                <a:latin typeface="Alexandria"/>
              </a:rPr>
              <a:t>— 17% are investors focused on rental yields.</a:t>
            </a:r>
          </a:p>
          <a:p>
            <a:pPr>
              <a:lnSpc>
                <a:spcPct val="150000"/>
              </a:lnSpc>
            </a:pPr>
            <a:r>
              <a:rPr lang="en-US" sz="2000" dirty="0">
                <a:latin typeface="Alexandria"/>
              </a:rPr>
              <a:t>Younger demographics (18–34) exhibit stronger interest in walkable communities and proximity to employment centers.</a:t>
            </a:r>
          </a:p>
        </p:txBody>
      </p:sp>
      <p:pic>
        <p:nvPicPr>
          <p:cNvPr id="7" name="Graphic 21">
            <a:extLst>
              <a:ext uri="{FF2B5EF4-FFF2-40B4-BE49-F238E27FC236}">
                <a16:creationId xmlns:a16="http://schemas.microsoft.com/office/drawing/2014/main" id="{F50311C2-EC1F-A912-A203-9EC1C1873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C88BA984-FDBE-693C-1DEF-4A53DCA5254A}"/>
              </a:ext>
            </a:extLst>
          </p:cNvPr>
          <p:cNvSpPr txBox="1"/>
          <p:nvPr/>
        </p:nvSpPr>
        <p:spPr>
          <a:xfrm>
            <a:off x="825500" y="1009380"/>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3069953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0AC37-1F8E-335A-0C1E-935C43CE7F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143775-9680-8908-CBEE-CAA4C9793A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65C446C-1EC0-4379-0445-5D23CAAD78FA}"/>
              </a:ext>
            </a:extLst>
          </p:cNvPr>
          <p:cNvSpPr txBox="1"/>
          <p:nvPr/>
        </p:nvSpPr>
        <p:spPr>
          <a:xfrm>
            <a:off x="762000" y="2239485"/>
            <a:ext cx="10510603" cy="235295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Housing Tenure</a:t>
            </a:r>
            <a:endParaRPr lang="en-US" sz="2000" dirty="0">
              <a:latin typeface="Alexandria"/>
            </a:endParaRPr>
          </a:p>
          <a:p>
            <a:pPr>
              <a:lnSpc>
                <a:spcPct val="150000"/>
              </a:lnSpc>
            </a:pPr>
            <a:r>
              <a:rPr lang="en-US" sz="2000" b="1" dirty="0">
                <a:latin typeface="Alexandria"/>
              </a:rPr>
              <a:t>Owner-Occupied:</a:t>
            </a:r>
            <a:r>
              <a:rPr lang="en-US" sz="2000" dirty="0">
                <a:latin typeface="Alexandria"/>
              </a:rPr>
              <a:t> 57% of housing units</a:t>
            </a:r>
          </a:p>
          <a:p>
            <a:pPr>
              <a:lnSpc>
                <a:spcPct val="150000"/>
              </a:lnSpc>
            </a:pPr>
            <a:r>
              <a:rPr lang="en-US" sz="2000" b="1" dirty="0">
                <a:latin typeface="Alexandria"/>
              </a:rPr>
              <a:t>Renter-Occupied:</a:t>
            </a:r>
            <a:r>
              <a:rPr lang="en-US" sz="2000" dirty="0">
                <a:latin typeface="Alexandria"/>
              </a:rPr>
              <a:t> 39%</a:t>
            </a:r>
          </a:p>
          <a:p>
            <a:pPr>
              <a:lnSpc>
                <a:spcPct val="150000"/>
              </a:lnSpc>
            </a:pPr>
            <a:r>
              <a:rPr lang="en-US" sz="2000" b="1" dirty="0">
                <a:latin typeface="Alexandria"/>
              </a:rPr>
              <a:t>Vacancy Rate:</a:t>
            </a:r>
            <a:r>
              <a:rPr lang="en-US" sz="2000" dirty="0">
                <a:latin typeface="Alexandria"/>
              </a:rPr>
              <a:t> 4% (below the national urban average of ~6%)</a:t>
            </a:r>
          </a:p>
          <a:p>
            <a:pPr>
              <a:lnSpc>
                <a:spcPct val="150000"/>
              </a:lnSpc>
            </a:pPr>
            <a:r>
              <a:rPr lang="en-US" sz="2000" b="1" dirty="0">
                <a:latin typeface="Alexandria"/>
              </a:rPr>
              <a:t>New Housing Starts:</a:t>
            </a:r>
            <a:r>
              <a:rPr lang="en-US" sz="2000" dirty="0">
                <a:latin typeface="Alexandria"/>
              </a:rPr>
              <a:t> 8,500 units in 2025 vs. 7,800 in 2024 (+9% growth)</a:t>
            </a:r>
          </a:p>
        </p:txBody>
      </p:sp>
      <p:pic>
        <p:nvPicPr>
          <p:cNvPr id="7" name="Graphic 21">
            <a:extLst>
              <a:ext uri="{FF2B5EF4-FFF2-40B4-BE49-F238E27FC236}">
                <a16:creationId xmlns:a16="http://schemas.microsoft.com/office/drawing/2014/main" id="{5042EF73-20EB-34EC-CE78-A6B08E9A8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D1D81C9-E1A2-1D13-9BE0-69936C195A97}"/>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611845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56BDB-7B6F-549A-BB35-7BDF126D3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A3CB57-A7F4-1D33-5052-69B1D6154C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EDC80D7-FDFF-2EE3-0A1E-4B3E6C888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E4B9A354-364B-1CBF-38E6-47C47D8B3045}"/>
              </a:ext>
            </a:extLst>
          </p:cNvPr>
          <p:cNvSpPr txBox="1"/>
          <p:nvPr/>
        </p:nvSpPr>
        <p:spPr>
          <a:xfrm>
            <a:off x="753348" y="1988652"/>
            <a:ext cx="10540584" cy="3276282"/>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Summary</a:t>
            </a:r>
          </a:p>
          <a:p>
            <a:pPr>
              <a:lnSpc>
                <a:spcPct val="150000"/>
              </a:lnSpc>
            </a:pPr>
            <a:r>
              <a:rPr lang="en-US" sz="2000" dirty="0">
                <a:latin typeface="Alexandria"/>
              </a:rPr>
              <a:t>City presents a </a:t>
            </a:r>
            <a:r>
              <a:rPr lang="en-US" sz="2000" b="1" dirty="0">
                <a:latin typeface="Alexandria"/>
              </a:rPr>
              <a:t>dynamic real estate market</a:t>
            </a:r>
            <a:r>
              <a:rPr lang="en-US" sz="2000" dirty="0">
                <a:latin typeface="Alexandria"/>
              </a:rPr>
              <a:t> backed by strong employment growth, diversified economic sectors, rising tourism, and favorable demographic trends. </a:t>
            </a:r>
          </a:p>
          <a:p>
            <a:pPr>
              <a:lnSpc>
                <a:spcPct val="150000"/>
              </a:lnSpc>
            </a:pPr>
            <a:r>
              <a:rPr lang="en-US" sz="2000" b="1" dirty="0">
                <a:latin typeface="Alexandria"/>
              </a:rPr>
              <a:t>Owner-occupancy remains resilient</a:t>
            </a:r>
            <a:r>
              <a:rPr lang="en-US" sz="2000" dirty="0">
                <a:latin typeface="Alexandria"/>
              </a:rPr>
              <a:t>, while </a:t>
            </a:r>
            <a:r>
              <a:rPr lang="en-US" sz="2000" b="1" dirty="0">
                <a:latin typeface="Alexandria"/>
              </a:rPr>
              <a:t>rental demand is buoyed by young professionals and transient populations linked to tourism and business travel</a:t>
            </a:r>
            <a:r>
              <a:rPr lang="en-US" sz="2000" dirty="0">
                <a:latin typeface="Alexandria"/>
              </a:rPr>
              <a:t>. </a:t>
            </a:r>
          </a:p>
          <a:p>
            <a:pPr>
              <a:lnSpc>
                <a:spcPct val="150000"/>
              </a:lnSpc>
            </a:pPr>
            <a:r>
              <a:rPr lang="en-US" sz="2000" dirty="0">
                <a:latin typeface="Alexandria"/>
              </a:rPr>
              <a:t>Vacancy rates are low and housing starts are rising, suggesting continued upward pressure on prices and rent levels — particularly in core urban districts.</a:t>
            </a:r>
          </a:p>
        </p:txBody>
      </p:sp>
      <p:sp>
        <p:nvSpPr>
          <p:cNvPr id="3" name="TextBox 2">
            <a:extLst>
              <a:ext uri="{FF2B5EF4-FFF2-40B4-BE49-F238E27FC236}">
                <a16:creationId xmlns:a16="http://schemas.microsoft.com/office/drawing/2014/main" id="{5FAC4CC9-F9CA-2C8D-186F-FBA7BAC9C85A}"/>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267427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6283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1659470"/>
            <a:ext cx="4222539" cy="4199611"/>
          </a:xfrm>
          <a:prstGeom prst="rect">
            <a:avLst/>
          </a:prstGeom>
        </p:spPr>
        <p:txBody>
          <a:bodyPr wrap="square">
            <a:spAutoFit/>
          </a:bodyPr>
          <a:lstStyle/>
          <a:p>
            <a:pPr>
              <a:lnSpc>
                <a:spcPct val="150000"/>
              </a:lnSpc>
            </a:pPr>
            <a:r>
              <a:rPr lang="en-US" sz="2000" dirty="0">
                <a:latin typeface="Alexandria"/>
              </a:rPr>
              <a:t>The art and science of market analysis requires judgment and vision as well as facts. Once market analysts have completed fieldwork, collected data, and prepared maps and tables, they must synthesize the findings and reach conclusions about a proposed project’s marketability or the future performance of an existing property.</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عنصر نائب للصورة 10">
            <a:extLst>
              <a:ext uri="{FF2B5EF4-FFF2-40B4-BE49-F238E27FC236}">
                <a16:creationId xmlns:a16="http://schemas.microsoft.com/office/drawing/2014/main" id="{B5F798BD-151A-8FF1-2675-B0DBD7CE3E6F}"/>
              </a:ext>
            </a:extLst>
          </p:cNvPr>
          <p:cNvPicPr>
            <a:picLocks noGrp="1" noChangeAspect="1"/>
          </p:cNvPicPr>
          <p:nvPr>
            <p:ph type="pic" sz="quarter" idx="10"/>
          </p:nvPr>
        </p:nvPicPr>
        <p:blipFill>
          <a:blip r:embed="rId3"/>
          <a:srcRect t="5100" b="5100"/>
          <a:stretch>
            <a:fillRect/>
          </a:stretch>
        </p:blipFill>
        <p:spPr>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latin typeface="Alexandria"/>
              </a:rPr>
              <a:t>Exercise</a:t>
            </a:r>
          </a:p>
          <a:p>
            <a:r>
              <a:rPr lang="en-US" sz="2000" b="1" dirty="0">
                <a:latin typeface="Alexandria"/>
                <a:cs typeface="Alexandria" charset="0"/>
              </a:rPr>
              <a:t>Write market condition paragraph for market analysis </a:t>
            </a:r>
            <a:r>
              <a:rPr lang="en-US" sz="2000" b="1">
                <a:latin typeface="Alexandria"/>
                <a:cs typeface="Alexandria" charset="0"/>
              </a:rPr>
              <a:t>report at  </a:t>
            </a:r>
            <a:r>
              <a:rPr lang="en-US" sz="2000" b="1" dirty="0">
                <a:latin typeface="Alexandria"/>
                <a:cs typeface="Alexandria" charset="0"/>
              </a:rPr>
              <a:t>your city?</a:t>
            </a:r>
            <a:endParaRPr lang="en-US" sz="1400" b="1" dirty="0">
              <a:latin typeface="Alexandria"/>
              <a:cs typeface="Alexandria" charset="0"/>
            </a:endParaRPr>
          </a:p>
        </p:txBody>
      </p:sp>
    </p:spTree>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FA374D01-FBBE-479B-95DB-194AA73A4314}"/>
</file>

<file path=docProps/app.xml><?xml version="1.0" encoding="utf-8"?>
<Properties xmlns="http://schemas.openxmlformats.org/officeDocument/2006/extended-properties" xmlns:vt="http://schemas.openxmlformats.org/officeDocument/2006/docPropsVTypes">
  <TotalTime>34668</TotalTime>
  <Words>3285</Words>
  <Application>Microsoft Office PowerPoint</Application>
  <PresentationFormat>شاشة عريضة</PresentationFormat>
  <Paragraphs>260</Paragraphs>
  <Slides>47</Slides>
  <Notes>5</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47</vt:i4>
      </vt:variant>
    </vt:vector>
  </HeadingPairs>
  <TitlesOfParts>
    <vt:vector size="54"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225</cp:revision>
  <dcterms:created xsi:type="dcterms:W3CDTF">2023-04-29T09:08:00Z</dcterms:created>
  <dcterms:modified xsi:type="dcterms:W3CDTF">2026-01-28T13:41:47Z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