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557" r:id="rId6"/>
    <p:sldId id="313" r:id="rId7"/>
    <p:sldId id="271" r:id="rId8"/>
    <p:sldId id="551" r:id="rId9"/>
    <p:sldId id="482" r:id="rId10"/>
    <p:sldId id="256" r:id="rId11"/>
    <p:sldId id="508" r:id="rId12"/>
    <p:sldId id="552" r:id="rId13"/>
    <p:sldId id="553" r:id="rId14"/>
    <p:sldId id="554" r:id="rId15"/>
    <p:sldId id="555" r:id="rId16"/>
    <p:sldId id="556" r:id="rId17"/>
    <p:sldId id="483" r:id="rId18"/>
    <p:sldId id="558" r:id="rId19"/>
    <p:sldId id="487" r:id="rId20"/>
    <p:sldId id="485" r:id="rId21"/>
    <p:sldId id="559" r:id="rId22"/>
    <p:sldId id="560" r:id="rId23"/>
    <p:sldId id="561" r:id="rId24"/>
    <p:sldId id="581" r:id="rId25"/>
    <p:sldId id="582" r:id="rId26"/>
    <p:sldId id="585" r:id="rId27"/>
    <p:sldId id="586" r:id="rId28"/>
    <p:sldId id="488" r:id="rId29"/>
    <p:sldId id="562" r:id="rId30"/>
    <p:sldId id="563" r:id="rId31"/>
    <p:sldId id="486" r:id="rId32"/>
    <p:sldId id="489" r:id="rId33"/>
    <p:sldId id="564" r:id="rId34"/>
    <p:sldId id="587" r:id="rId35"/>
    <p:sldId id="589" r:id="rId36"/>
    <p:sldId id="588" r:id="rId37"/>
    <p:sldId id="590" r:id="rId38"/>
    <p:sldId id="492" r:id="rId39"/>
    <p:sldId id="565" r:id="rId40"/>
    <p:sldId id="566" r:id="rId41"/>
    <p:sldId id="567" r:id="rId42"/>
    <p:sldId id="568" r:id="rId43"/>
    <p:sldId id="569" r:id="rId44"/>
    <p:sldId id="570" r:id="rId45"/>
    <p:sldId id="571" r:id="rId46"/>
    <p:sldId id="572" r:id="rId47"/>
    <p:sldId id="573" r:id="rId48"/>
    <p:sldId id="574" r:id="rId49"/>
    <p:sldId id="575" r:id="rId50"/>
    <p:sldId id="576" r:id="rId51"/>
    <p:sldId id="577" r:id="rId52"/>
    <p:sldId id="578" r:id="rId53"/>
    <p:sldId id="579" r:id="rId54"/>
    <p:sldId id="580" r:id="rId55"/>
    <p:sldId id="549" r:id="rId56"/>
    <p:sldId id="510" r:id="rId57"/>
    <p:sldId id="511"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7"/>
            <p14:sldId id="313"/>
            <p14:sldId id="271"/>
            <p14:sldId id="551"/>
            <p14:sldId id="482"/>
            <p14:sldId id="256"/>
            <p14:sldId id="508"/>
            <p14:sldId id="552"/>
            <p14:sldId id="553"/>
            <p14:sldId id="554"/>
            <p14:sldId id="555"/>
            <p14:sldId id="556"/>
            <p14:sldId id="483"/>
            <p14:sldId id="558"/>
            <p14:sldId id="487"/>
            <p14:sldId id="485"/>
            <p14:sldId id="559"/>
            <p14:sldId id="560"/>
            <p14:sldId id="561"/>
            <p14:sldId id="581"/>
            <p14:sldId id="582"/>
            <p14:sldId id="585"/>
            <p14:sldId id="586"/>
            <p14:sldId id="488"/>
            <p14:sldId id="562"/>
            <p14:sldId id="563"/>
            <p14:sldId id="486"/>
            <p14:sldId id="489"/>
            <p14:sldId id="564"/>
            <p14:sldId id="587"/>
            <p14:sldId id="589"/>
            <p14:sldId id="588"/>
            <p14:sldId id="590"/>
            <p14:sldId id="492"/>
            <p14:sldId id="565"/>
            <p14:sldId id="566"/>
            <p14:sldId id="567"/>
            <p14:sldId id="568"/>
            <p14:sldId id="569"/>
            <p14:sldId id="570"/>
            <p14:sldId id="571"/>
            <p14:sldId id="572"/>
            <p14:sldId id="573"/>
            <p14:sldId id="574"/>
            <p14:sldId id="575"/>
            <p14:sldId id="576"/>
            <p14:sldId id="577"/>
            <p14:sldId id="578"/>
            <p14:sldId id="579"/>
            <p14:sldId id="580"/>
            <p14:sldId id="549"/>
            <p14:sldId id="510"/>
            <p14:sldId id="51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58" autoAdjust="0"/>
    <p:restoredTop sz="94660"/>
  </p:normalViewPr>
  <p:slideViewPr>
    <p:cSldViewPr snapToGrid="0">
      <p:cViewPr varScale="1">
        <p:scale>
          <a:sx n="80" d="100"/>
          <a:sy n="80" d="100"/>
        </p:scale>
        <p:origin x="71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0292047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489756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8293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75653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19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351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4.xml"/><Relationship Id="rId5" Type="http://schemas.openxmlformats.org/officeDocument/2006/relationships/image" Target="../media/image42.png"/><Relationship Id="rId4" Type="http://schemas.openxmlformats.org/officeDocument/2006/relationships/image" Target="../media/image41.svg"/></Relationships>
</file>

<file path=ppt/slides/_rels/slide5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latin typeface="Alexandria" charset="0"/>
                <a:cs typeface="Alexandria" charset="0"/>
              </a:rPr>
              <a:t>إعداد: د. شريهان محمد</a:t>
            </a:r>
          </a:p>
        </p:txBody>
      </p:sp>
      <p:sp>
        <p:nvSpPr>
          <p:cNvPr id="31" name="TextBox 30"/>
          <p:cNvSpPr txBox="1"/>
          <p:nvPr/>
        </p:nvSpPr>
        <p:spPr>
          <a:xfrm>
            <a:off x="702617" y="2406145"/>
            <a:ext cx="4543231" cy="830997"/>
          </a:xfrm>
          <a:prstGeom prst="rect">
            <a:avLst/>
          </a:prstGeom>
          <a:noFill/>
        </p:spPr>
        <p:txBody>
          <a:bodyPr wrap="none" rtlCol="0">
            <a:spAutoFit/>
          </a:bodyPr>
          <a:lstStyle/>
          <a:p>
            <a:r>
              <a:rPr lang="ar-EG" sz="48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8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effectLst>
                  <a:outerShdw blurRad="38100" dist="38100" dir="2700000" algn="tl">
                    <a:srgbClr val="000000">
                      <a:alpha val="43137"/>
                    </a:srgbClr>
                  </a:outerShdw>
                </a:effectLst>
                <a:latin typeface="Alexandria" charset="0"/>
                <a:cs typeface="Alexandria" charset="0"/>
              </a:rPr>
              <a:t>المحاضرة الثانية</a:t>
            </a:r>
          </a:p>
        </p:txBody>
      </p:sp>
      <p:sp>
        <p:nvSpPr>
          <p:cNvPr id="46" name="TextBox 45"/>
          <p:cNvSpPr txBox="1"/>
          <p:nvPr/>
        </p:nvSpPr>
        <p:spPr>
          <a:xfrm>
            <a:off x="357844" y="5247115"/>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DGM 131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F46B9CD-5A59-472D-AF4E-6E8E28BE7E5C}"/>
              </a:ext>
            </a:extLst>
          </p:cNvPr>
          <p:cNvSpPr txBox="1"/>
          <p:nvPr/>
        </p:nvSpPr>
        <p:spPr>
          <a:xfrm>
            <a:off x="4818187" y="2136658"/>
            <a:ext cx="5578143" cy="3662541"/>
          </a:xfrm>
          <a:prstGeom prst="rect">
            <a:avLst/>
          </a:prstGeom>
          <a:noFill/>
        </p:spPr>
        <p:txBody>
          <a:bodyPr wrap="square" rtlCol="0">
            <a:spAutoFit/>
          </a:bodyPr>
          <a:lstStyle/>
          <a:p>
            <a:pPr algn="ctr" rtl="1"/>
            <a:r>
              <a:rPr lang="ar-EG" sz="3200" b="1"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4000" b="1"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المسئولية الاجتماعية للإعلام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بالمسئولية الاجتماعية؟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أهمية الموازنة بين الحرية والمسئولية.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فلسفة الحرية داخل السياق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آليات وأدوات محاسبة الإعلام.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13" name="TextBox 12">
            <a:extLst>
              <a:ext uri="{FF2B5EF4-FFF2-40B4-BE49-F238E27FC236}">
                <a16:creationId xmlns:a16="http://schemas.microsoft.com/office/drawing/2014/main" id="{484536C8-B1AA-4C8E-A57C-0CC7DBA3C987}"/>
              </a:ext>
            </a:extLst>
          </p:cNvPr>
          <p:cNvSpPr txBox="1"/>
          <p:nvPr/>
        </p:nvSpPr>
        <p:spPr>
          <a:xfrm>
            <a:off x="3282167" y="135228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4" name="TextBox 13">
            <a:extLst>
              <a:ext uri="{FF2B5EF4-FFF2-40B4-BE49-F238E27FC236}">
                <a16:creationId xmlns:a16="http://schemas.microsoft.com/office/drawing/2014/main" id="{46A8ABA1-4C17-4B0C-B06B-CBF605A4EACC}"/>
              </a:ext>
            </a:extLst>
          </p:cNvPr>
          <p:cNvSpPr txBox="1"/>
          <p:nvPr/>
        </p:nvSpPr>
        <p:spPr>
          <a:xfrm>
            <a:off x="3415544" y="1720960"/>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الثانية</a:t>
            </a:r>
            <a:endParaRPr lang="en-US" sz="1600" b="1" dirty="0">
              <a:solidFill>
                <a:schemeClr val="bg1"/>
              </a:solidFill>
              <a:latin typeface="Sakkal Majalla" panose="02000000000000000000" pitchFamily="2" charset="-78"/>
              <a:cs typeface="Sakkal Majalla" panose="02000000000000000000" pitchFamily="2" charset="-78"/>
            </a:endParaRPr>
          </a:p>
        </p:txBody>
      </p:sp>
      <p:sp>
        <p:nvSpPr>
          <p:cNvPr id="15" name="TextBox 14">
            <a:extLst>
              <a:ext uri="{FF2B5EF4-FFF2-40B4-BE49-F238E27FC236}">
                <a16:creationId xmlns:a16="http://schemas.microsoft.com/office/drawing/2014/main" id="{961C3A38-C077-4936-8CC0-93267B186DD6}"/>
              </a:ext>
            </a:extLst>
          </p:cNvPr>
          <p:cNvSpPr txBox="1"/>
          <p:nvPr/>
        </p:nvSpPr>
        <p:spPr>
          <a:xfrm>
            <a:off x="5174681" y="1257315"/>
            <a:ext cx="6337108" cy="707886"/>
          </a:xfrm>
          <a:prstGeom prst="rect">
            <a:avLst/>
          </a:prstGeom>
          <a:noFill/>
        </p:spPr>
        <p:txBody>
          <a:bodyPr wrap="square" rtlCol="0">
            <a:spAutoFit/>
          </a:bodyPr>
          <a:lstStyle/>
          <a:p>
            <a:pPr algn="ctr"/>
            <a:r>
              <a:rPr lang="ar-EG"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تذكير بما تم دراسته في المحاضرة السابقة</a:t>
            </a:r>
            <a:endParaRPr lang="en-US"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847511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F46B9CD-5A59-472D-AF4E-6E8E28BE7E5C}"/>
              </a:ext>
            </a:extLst>
          </p:cNvPr>
          <p:cNvSpPr txBox="1"/>
          <p:nvPr/>
        </p:nvSpPr>
        <p:spPr>
          <a:xfrm>
            <a:off x="4422371" y="2136658"/>
            <a:ext cx="5973959" cy="4154984"/>
          </a:xfrm>
          <a:prstGeom prst="rect">
            <a:avLst/>
          </a:prstGeom>
          <a:noFill/>
        </p:spPr>
        <p:txBody>
          <a:bodyPr wrap="square" rtlCol="0">
            <a:spAutoFit/>
          </a:bodyPr>
          <a:lstStyle/>
          <a:p>
            <a:pPr algn="ctr" rtl="1"/>
            <a:r>
              <a:rPr lang="ar-EG" sz="2400" b="1"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4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الإطار التشريعي للعمل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ماهية التشريع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مصادر التشريع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خصائص التشريع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التشريعات الإعلامية "المميزات والعيوب".</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قانون الإعلام وعلاقته بالقوانين الأخرى.</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13" name="TextBox 12">
            <a:extLst>
              <a:ext uri="{FF2B5EF4-FFF2-40B4-BE49-F238E27FC236}">
                <a16:creationId xmlns:a16="http://schemas.microsoft.com/office/drawing/2014/main" id="{484536C8-B1AA-4C8E-A57C-0CC7DBA3C987}"/>
              </a:ext>
            </a:extLst>
          </p:cNvPr>
          <p:cNvSpPr txBox="1"/>
          <p:nvPr/>
        </p:nvSpPr>
        <p:spPr>
          <a:xfrm>
            <a:off x="3282167" y="135228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4" name="TextBox 13">
            <a:extLst>
              <a:ext uri="{FF2B5EF4-FFF2-40B4-BE49-F238E27FC236}">
                <a16:creationId xmlns:a16="http://schemas.microsoft.com/office/drawing/2014/main" id="{46A8ABA1-4C17-4B0C-B06B-CBF605A4EACC}"/>
              </a:ext>
            </a:extLst>
          </p:cNvPr>
          <p:cNvSpPr txBox="1"/>
          <p:nvPr/>
        </p:nvSpPr>
        <p:spPr>
          <a:xfrm>
            <a:off x="3415544" y="1720960"/>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الثانية</a:t>
            </a:r>
            <a:endParaRPr lang="en-US" sz="1600" b="1" dirty="0">
              <a:solidFill>
                <a:schemeClr val="bg1"/>
              </a:solidFill>
              <a:latin typeface="Sakkal Majalla" panose="02000000000000000000" pitchFamily="2" charset="-78"/>
              <a:cs typeface="Sakkal Majalla" panose="02000000000000000000" pitchFamily="2" charset="-78"/>
            </a:endParaRPr>
          </a:p>
        </p:txBody>
      </p:sp>
      <p:sp>
        <p:nvSpPr>
          <p:cNvPr id="15" name="TextBox 14">
            <a:extLst>
              <a:ext uri="{FF2B5EF4-FFF2-40B4-BE49-F238E27FC236}">
                <a16:creationId xmlns:a16="http://schemas.microsoft.com/office/drawing/2014/main" id="{961C3A38-C077-4936-8CC0-93267B186DD6}"/>
              </a:ext>
            </a:extLst>
          </p:cNvPr>
          <p:cNvSpPr txBox="1"/>
          <p:nvPr/>
        </p:nvSpPr>
        <p:spPr>
          <a:xfrm>
            <a:off x="6983206" y="1428772"/>
            <a:ext cx="3902032" cy="707886"/>
          </a:xfrm>
          <a:prstGeom prst="rect">
            <a:avLst/>
          </a:prstGeom>
          <a:noFill/>
        </p:spPr>
        <p:txBody>
          <a:bodyPr wrap="square" rtlCol="0">
            <a:spAutoFit/>
          </a:bodyPr>
          <a:lstStyle/>
          <a:p>
            <a:pPr algn="ctr"/>
            <a:r>
              <a:rPr lang="ar-EG"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825872" y="4953035"/>
            <a:ext cx="3355406" cy="646331"/>
          </a:xfrm>
          <a:prstGeom prst="rect">
            <a:avLst/>
          </a:prstGeom>
          <a:noFill/>
        </p:spPr>
        <p:txBody>
          <a:bodyPr wrap="none" rtlCol="0">
            <a:spAutoFit/>
          </a:bodyPr>
          <a:lstStyle/>
          <a:p>
            <a:r>
              <a:rPr lang="ar-SA" sz="3600" b="1"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ماهية التشريع الإعلامي</a:t>
            </a:r>
          </a:p>
        </p:txBody>
      </p:sp>
      <p:sp>
        <p:nvSpPr>
          <p:cNvPr id="2" name="TextBox 1">
            <a:extLst>
              <a:ext uri="{FF2B5EF4-FFF2-40B4-BE49-F238E27FC236}">
                <a16:creationId xmlns:a16="http://schemas.microsoft.com/office/drawing/2014/main" id="{972EF5BC-E5F7-C824-8A8C-D7C2E8180E68}"/>
              </a:ext>
            </a:extLst>
          </p:cNvPr>
          <p:cNvSpPr txBox="1"/>
          <p:nvPr/>
        </p:nvSpPr>
        <p:spPr>
          <a:xfrm>
            <a:off x="4819359"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الثانية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93ED6606-FAFD-4DF6-AE55-C998D343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id="{03705192-ED23-4BA2-B3A0-E42A71B915FC}"/>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42183" y="1780549"/>
            <a:ext cx="5649620" cy="3970318"/>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يُعد الإعلام </a:t>
            </a:r>
            <a:r>
              <a:rPr lang="ar-EG" sz="28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ظاهرة اجتماعية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حاجة ضرورية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لكل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مجتمع ودولة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لأنه جزء لا يتجزأ من البنيان الاجتماعي والسياسي - ووسيلة مهمة في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تكوين الرأي العام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منبراً معبراً عنه</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جهازاً فعالاً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لمعالجة قضايا المجتمع المُلحة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والعمل على حلها.</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وبذلك فهو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يؤدي دوراً مؤثراً في خلق التوعية السياسية والاجتماعية والاقتصادية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صقل المشاعر القومية والإنسانية وجعلها تصب في قناة واحدة لخلق المواطن الواعي الفعّال</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2050" name="Picture 2" descr="مسؤولية الإعلام الأخلاقية في الأزمات الإنسانية – ميثاق شرف للإعلاميين  السوريين">
            <a:extLst>
              <a:ext uri="{FF2B5EF4-FFF2-40B4-BE49-F238E27FC236}">
                <a16:creationId xmlns:a16="http://schemas.microsoft.com/office/drawing/2014/main" id="{9BF8DCDE-7371-6FD4-48D2-8EE0BC18E9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7723" y="2773018"/>
            <a:ext cx="2327442" cy="18983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5DFD605C-DFA5-45B8-8648-70C2B25C87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5265DDA8-47F1-4042-BC4C-EE59937E8118}"/>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47973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0388" y="1949518"/>
            <a:ext cx="5649620"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الأصل في الإعلام أن يكون حراً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باعتباره وجهاً من أوجه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حرية الرأي والتعبير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هي واحدة من أهم الحريات السياسية، التي تعدّها جميع الدساتير والتشريعات في مختلف دول العالم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حقوقاً مقدسة لكل مواطن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حيث تشكل «</a:t>
            </a:r>
            <a:r>
              <a:rPr lang="ar-EG" sz="32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حرية الصحافة والطباعة والنشر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الوجه العملي لممارسة هذا الحق.</a:t>
            </a:r>
          </a:p>
        </p:txBody>
      </p:sp>
      <p:pic>
        <p:nvPicPr>
          <p:cNvPr id="3074" name="Picture 2" descr="تأثير وسائل الاعلام على الشباب">
            <a:extLst>
              <a:ext uri="{FF2B5EF4-FFF2-40B4-BE49-F238E27FC236}">
                <a16:creationId xmlns:a16="http://schemas.microsoft.com/office/drawing/2014/main" id="{605C01F8-BDE4-0B48-98CB-AF44760108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22703" y="2713381"/>
            <a:ext cx="2246243" cy="191825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09DD9C00-5386-496B-8D1C-4EEE70535A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46A4502F-282A-467C-BCA2-DEB24E78CBC1}"/>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1914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32241" y="2317270"/>
            <a:ext cx="5599925"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بيد أن هذه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الحرية ليست بلا حدود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فإذا كانت الحرية عموماً لا تعني الفوضى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فكيف بحرية الإعلام التي تؤثر في الرأي العام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وتؤدي دوراً مهماً في تكوينه، فهي بلا شك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حرية مسؤولة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لها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ضوابط قانونية ينظمها المشرع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4098" name="Picture 2" descr="أريد تناقش أخلاقيات الإعلام والمستقبل الرقمي ضمن فعاليات الاسبوع الثقافي  -أريد">
            <a:extLst>
              <a:ext uri="{FF2B5EF4-FFF2-40B4-BE49-F238E27FC236}">
                <a16:creationId xmlns:a16="http://schemas.microsoft.com/office/drawing/2014/main" id="{875A1A96-55E7-12AE-1F9B-90D3C66D66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5549" y="2534479"/>
            <a:ext cx="2461619" cy="2169822"/>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1BFD9F3A-7466-4F8B-BC30-E12ECCFE00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413AE08-3D25-4A9C-9928-2008F7AEF070}"/>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6280" y="2227809"/>
            <a:ext cx="5599925" cy="2862322"/>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هنا كان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اهتمام المشرع</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جميع دول العالم بتنظيم الإعلام</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لوضعه في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خدمة الدولة والمجتمع والمواطن</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عملية التنظيم هذه هي التي تخلق ما يدعى بـ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الإعلامية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5122" name="Picture 2" descr="المساق: تشريعات إعلامية">
            <a:extLst>
              <a:ext uri="{FF2B5EF4-FFF2-40B4-BE49-F238E27FC236}">
                <a16:creationId xmlns:a16="http://schemas.microsoft.com/office/drawing/2014/main" id="{DC179CA6-15A2-985A-74FA-66B61987AA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3193" y="2633870"/>
            <a:ext cx="2394702" cy="2095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825739C2-7F88-428C-91FA-8E132C9DED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DE420C70-7E97-4A79-B9D8-842B2F2EB7D9}"/>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29024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42183" y="1701044"/>
            <a:ext cx="5599925"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الإعلامية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هي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 القواعد القانونية الناظمة للعملية الإعلامية ووسائلها ونشاطاتها كافة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صحافة ومطبوعات دورية وإذاعة وتلفاز وسينما وأفلام وثائقية ووكالات أنباء… إلخ) حيث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تبين هذه القواعد ضوابط النشاط الإعلامي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(حقوق الإعلاميين وواجباتهم) والمسؤولية الناجمة عن خرق هذه الضوابط.</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6146" name="Picture 2" descr="دراسة علمية توصي بتطوير التشريعات الصحفية الفلسطينية">
            <a:extLst>
              <a:ext uri="{FF2B5EF4-FFF2-40B4-BE49-F238E27FC236}">
                <a16:creationId xmlns:a16="http://schemas.microsoft.com/office/drawing/2014/main" id="{6EEA5237-543E-FF34-61C4-83542A72D4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8300" y="2697647"/>
            <a:ext cx="2548996" cy="18246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0C00EC49-0AF1-4726-8222-D8B3FACA22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CBD1715-74DE-42B9-A38A-7D49985675EB}"/>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4042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0269" y="2019090"/>
            <a:ext cx="5599925" cy="3416320"/>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وتعتبر التشريعات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فرع من فروع القانون</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وتحديداً فرع من فروع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العام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التي تتميز بطبيعتها الخاصة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تتصل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بالقانون الخاص</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الجزائي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إضافة إلى اتصالها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بالقانون الإداري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الدستوري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4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7170" name="Picture 2" descr="القانون الدولي الخاص - موضوع">
            <a:extLst>
              <a:ext uri="{FF2B5EF4-FFF2-40B4-BE49-F238E27FC236}">
                <a16:creationId xmlns:a16="http://schemas.microsoft.com/office/drawing/2014/main" id="{68714BF7-CB51-B2C9-AD7D-FB43785A30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6003" y="2542425"/>
            <a:ext cx="2526610" cy="228799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90A8E954-FEB8-4D89-9DC1-9F4B54E0B6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E3AB7DAB-1241-4B63-81D7-060A61D8C16F}"/>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36986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31791" y="1613874"/>
            <a:ext cx="5599925"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صلتها بالقانون الخاص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فذلك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يعود إلى</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قواعد القانون الخاص</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التي تحكم المسائل المتعلقة بالتعويض عن الضرر الناجم عن ممارسة النشاط الإعلامي بجميع صوره والمسؤولية المدنية المترتبة عليه.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وأما عن</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صلتها بالقانون الجزائي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فيتضح ذلك من خلال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بيان هذا الأخير للجرائم التي ترتكب في حال انتهاك التشريعات الإعلامية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العقوبات المفروضة عليها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8194" name="Picture 2" descr="مميزات الحصول على الماجستير في القانون">
            <a:extLst>
              <a:ext uri="{FF2B5EF4-FFF2-40B4-BE49-F238E27FC236}">
                <a16:creationId xmlns:a16="http://schemas.microsoft.com/office/drawing/2014/main" id="{DE7CC9A6-42B0-1CF1-CBB9-98EDA30277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7820" y="2778193"/>
            <a:ext cx="2428875" cy="1664598"/>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8646267A-E4B2-44CC-AB85-657BC4D604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A8FBB9D-7AB8-4688-BCB0-594C64B2E97B}"/>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32951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4548" y="2446467"/>
            <a:ext cx="5655035" cy="2308324"/>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وهناك كذلك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صلة بين هذه التشريعات والقانون الإداري</a:t>
            </a:r>
            <a:r>
              <a:rPr lang="ar-EG" sz="3600" b="1"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خلال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بيان الجهة الإدارية المختصة بمنح الترخيص لمزاولة العمل الإعلامي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9218" name="Picture 2" descr="Paano Ko Maalis ang Nilalaman Mula sa isang Saradong Pangkat sa Facebook?  »Adana İncekaş Law Firm">
            <a:extLst>
              <a:ext uri="{FF2B5EF4-FFF2-40B4-BE49-F238E27FC236}">
                <a16:creationId xmlns:a16="http://schemas.microsoft.com/office/drawing/2014/main" id="{25B18DB4-5439-48D2-F8EC-438428C54E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4089" y="2650613"/>
            <a:ext cx="2290555" cy="2019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3BE4ABEC-8820-4B66-B03D-1D09478936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29A1B63C-13B1-4E78-B707-149550C9F2F4}"/>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129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67200" y="1780803"/>
            <a:ext cx="5655035" cy="397031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وأخيراً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هناك ارتباط وثيق بين هذه التشريعات والقانون الدستوري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حيث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يتناول القانون الدستوري بناء نشاط السلطة العامة في الدولة وتنظيمه</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تتناول التشريعات الإعلامية نشاط الحكومة في تنظيم الوسائل الإعلامية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لتكون في خدمة المجتمع والدولة.</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0242" name="Picture 2" descr="What Is Mass Media Law? (with pictures)">
            <a:extLst>
              <a:ext uri="{FF2B5EF4-FFF2-40B4-BE49-F238E27FC236}">
                <a16:creationId xmlns:a16="http://schemas.microsoft.com/office/drawing/2014/main" id="{7759EEDC-8D53-2C24-0BB5-AE6A087205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8920" y="2623932"/>
            <a:ext cx="2273581" cy="20832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66A272E4-3D78-49C7-9E8A-3100D4BEF9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E50E163-C426-4A51-9672-A59FC35EF29A}"/>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02306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530623" y="4939748"/>
            <a:ext cx="3805805" cy="646331"/>
          </a:xfrm>
          <a:prstGeom prst="rect">
            <a:avLst/>
          </a:prstGeom>
          <a:noFill/>
        </p:spPr>
        <p:txBody>
          <a:bodyPr wrap="square" rtlCol="0">
            <a:spAutoFit/>
          </a:bodyPr>
          <a:lstStyle/>
          <a:p>
            <a:r>
              <a:rPr lang="ar-EG" sz="3600" b="1" dirty="0">
                <a:solidFill>
                  <a:schemeClr val="tx1">
                    <a:lumMod val="85000"/>
                    <a:lumOff val="1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مصادر</a:t>
            </a:r>
            <a:r>
              <a:rPr lang="ar-SA" sz="3600" b="1" dirty="0">
                <a:solidFill>
                  <a:schemeClr val="tx1">
                    <a:lumMod val="85000"/>
                    <a:lumOff val="1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التشريع الإعلامي</a:t>
            </a:r>
          </a:p>
        </p:txBody>
      </p:sp>
      <p:sp>
        <p:nvSpPr>
          <p:cNvPr id="2" name="TextBox 1">
            <a:extLst>
              <a:ext uri="{FF2B5EF4-FFF2-40B4-BE49-F238E27FC236}">
                <a16:creationId xmlns:a16="http://schemas.microsoft.com/office/drawing/2014/main" id="{972EF5BC-E5F7-C824-8A8C-D7C2E8180E68}"/>
              </a:ext>
            </a:extLst>
          </p:cNvPr>
          <p:cNvSpPr txBox="1"/>
          <p:nvPr/>
        </p:nvSpPr>
        <p:spPr>
          <a:xfrm>
            <a:off x="4809420" y="1160913"/>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الثانية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4024068C-6ADC-41E9-BDB9-343B8CA64A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id="{E3CCE8BB-00D3-4DA6-9933-C596BFEB00F2}"/>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84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52732" y="2052157"/>
            <a:ext cx="5599925" cy="3231654"/>
          </a:xfrm>
          <a:prstGeom prst="rect">
            <a:avLst/>
          </a:prstGeom>
          <a:noFill/>
        </p:spPr>
        <p:txBody>
          <a:bodyPr wrap="square" rtlCol="0">
            <a:spAutoFit/>
          </a:bodyPr>
          <a:lstStyle/>
          <a:p>
            <a:pPr algn="just" rtl="1"/>
            <a:r>
              <a:rPr lang="ar-EG" sz="3600" b="1"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الدستور: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يعدّ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الدستور المصدر الأساسي للتشريعات الإعلامية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حيث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يبين الحقوق الأساسية والحريات العامة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المضمونة للأفراد والجماعات والأحزاب، وبمعنى آخر يقوم الدستور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بوضع القواعد الأساسية لتنظيم المجتمع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1266" name="Picture 2" descr="ما الفرق بين الدستور والقانون | المرسال">
            <a:extLst>
              <a:ext uri="{FF2B5EF4-FFF2-40B4-BE49-F238E27FC236}">
                <a16:creationId xmlns:a16="http://schemas.microsoft.com/office/drawing/2014/main" id="{9DF8173F-2CD5-5E74-8983-9F48563103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9226" y="2663687"/>
            <a:ext cx="2395331" cy="207354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CED4EDF5-A667-4735-BCD0-8329EBA138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10E11A1-2DA1-4E3A-8619-FBDCC580DA77}"/>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630102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89046" y="2376898"/>
            <a:ext cx="5834265" cy="2554545"/>
          </a:xfrm>
          <a:prstGeom prst="rect">
            <a:avLst/>
          </a:prstGeom>
          <a:noFill/>
        </p:spPr>
        <p:txBody>
          <a:bodyPr wrap="square" rtlCol="0">
            <a:spAutoFit/>
          </a:bodyPr>
          <a:lstStyle/>
          <a:p>
            <a:pPr lvl="1"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هذه القواعد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تُستمد التشريعات الأخرى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تقوم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بتنظيم أجهزة السلطة ونشاطاتها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وبذلك فإن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النصوص القانونية التي تحكم النشاط الإعلامي تستند إلى قواعد الدستور ومبادئه الأساسية.</a:t>
            </a:r>
          </a:p>
        </p:txBody>
      </p:sp>
      <p:pic>
        <p:nvPicPr>
          <p:cNvPr id="12290" name="Picture 2" descr="Understand the Difference Between Law, Rule and Constitution.">
            <a:extLst>
              <a:ext uri="{FF2B5EF4-FFF2-40B4-BE49-F238E27FC236}">
                <a16:creationId xmlns:a16="http://schemas.microsoft.com/office/drawing/2014/main" id="{81B9C06E-9308-E1CB-DD5E-6344931A63C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799" y="2764825"/>
            <a:ext cx="2468011" cy="177869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181D1A98-280B-41F0-ACF7-2EB643DAAC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05C0E63-6C18-43A2-9459-F4398C93C11E}"/>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28635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4979" y="2081156"/>
            <a:ext cx="5649620" cy="3231654"/>
          </a:xfrm>
          <a:prstGeom prst="rect">
            <a:avLst/>
          </a:prstGeom>
          <a:noFill/>
        </p:spPr>
        <p:txBody>
          <a:bodyPr wrap="square" rtlCol="0">
            <a:spAutoFit/>
          </a:bodyPr>
          <a:lstStyle/>
          <a:p>
            <a:pPr algn="just" rtl="1"/>
            <a:r>
              <a:rPr lang="ar-EG" sz="3600" b="1"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القوانين والتشريعات:</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المصدر الثاني للتشريعات الإعلامية فهو القوانين الصادرة</a:t>
            </a:r>
            <a:r>
              <a:rPr lang="ar-EG" sz="3600" b="1"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السلطة التشريعية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الدولة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وفقاً لأحكام الدستور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إضافة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الأنظمة الإدارية الصادرة تنفيذاً لهذه القوانين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3314" name="Picture 2" descr="لا دستورية الإقامة الجبرية في ظلّ الحالة الاستثنائية في تونس | Legal Agenda">
            <a:extLst>
              <a:ext uri="{FF2B5EF4-FFF2-40B4-BE49-F238E27FC236}">
                <a16:creationId xmlns:a16="http://schemas.microsoft.com/office/drawing/2014/main" id="{69C53F0C-2ABD-6E98-793C-9458A9D78DE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853" y="2794713"/>
            <a:ext cx="2136913" cy="17885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D0D08119-28D5-4305-948C-BE974D4380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F765673C-3B2F-465A-B0C7-0B09B21C2BBF}"/>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400734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59368" y="1673061"/>
            <a:ext cx="5649620" cy="4031873"/>
          </a:xfrm>
          <a:prstGeom prst="rect">
            <a:avLst/>
          </a:prstGeom>
          <a:noFill/>
        </p:spPr>
        <p:txBody>
          <a:bodyPr wrap="square" rtlCol="0">
            <a:spAutoFit/>
          </a:bodyPr>
          <a:lstStyle/>
          <a:p>
            <a:pPr algn="just" rtl="1"/>
            <a:r>
              <a:rPr lang="ar-EG" sz="3200" b="1"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القانون الدولي والاتفاقيات والمعاهدات الدولية: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المصادر أيضًا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الدولي والمعاهدات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التي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تقرها السلطة التشريعية في الدولة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ذلك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الإعلان العالمي لحقوق الإنسان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والذي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يعدّ من أهم النصوص القانونية الدولية التي تشكل أساساً تستقي منه دساتير الدول أحكامها فيما يتعلق بحرية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solidFill>
                <a:srgbClr val="4472C4"/>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4338" name="Picture 2" descr="الفصل فى دعوى عدم دستورية التعويض عن أضرار بطلان العقود - المتحدة للخدمات  القانونية | United Legal Services">
            <a:extLst>
              <a:ext uri="{FF2B5EF4-FFF2-40B4-BE49-F238E27FC236}">
                <a16:creationId xmlns:a16="http://schemas.microsoft.com/office/drawing/2014/main" id="{6B6B5263-556C-3BAA-2682-E069C67E220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07823" y="2991678"/>
            <a:ext cx="2290944" cy="16498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1F292C51-EBD8-4659-95AB-3072855873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C61C1C9-ABC2-4079-8B24-4085500821ED}"/>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17028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91879" y="2381837"/>
            <a:ext cx="5559714"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ولاسيما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المادة 19</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منه والتي تنص على أن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لكل فرد الحق في حرية الرأي والتعبير، ويشمل هذا الحق حرية اعتناق الآراء دون تدخل، واستقاء المعلومات والأفكار وتلقيها ونقلها من خلال أية وسيلة كانت دون اعتبار للحدود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5362" name="Picture 2" descr="مرحبا بكم في الإصدار المصور من الإعلان العالمي لحقوق الإنسان">
            <a:extLst>
              <a:ext uri="{FF2B5EF4-FFF2-40B4-BE49-F238E27FC236}">
                <a16:creationId xmlns:a16="http://schemas.microsoft.com/office/drawing/2014/main" id="{D21C960B-BD1E-1F17-8A77-F0F397F8C6E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40496" y="2620604"/>
            <a:ext cx="2225537" cy="2077009"/>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85E3A8EA-F2C6-4F84-966C-8B7C9BCAAB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6E199E7E-9579-4A49-8EE6-28E1F925709E}"/>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532043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9753" y="2361956"/>
            <a:ext cx="5649620"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وكذلك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القرار رقم 59</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للجمعية العامة للأمم المتحدة والصادر عام 1946 والذي عُدّ أول نص دولي تناول الحقوق الإعلامية مؤكداً أن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حرية الإعلام حق إنساني أساسي وملك لكل الحريات التي كرست لها الأمم المتحدة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6386" name="Picture 2" descr="الجمعية العامة للأمم المتحدة - ويكيبيديا">
            <a:extLst>
              <a:ext uri="{FF2B5EF4-FFF2-40B4-BE49-F238E27FC236}">
                <a16:creationId xmlns:a16="http://schemas.microsoft.com/office/drawing/2014/main" id="{CDDA2775-72E0-94E4-EEC2-1B3F0B14FB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87783" y="2575816"/>
            <a:ext cx="2461774" cy="2226364"/>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79E12024-939A-43D8-BC97-1ADA8BC4A2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A17F1B0-54BD-4585-A9C9-B7176C1156F8}"/>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420089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35378" y="1919283"/>
            <a:ext cx="8637118" cy="3539430"/>
          </a:xfrm>
          <a:prstGeom prst="rect">
            <a:avLst/>
          </a:prstGeom>
          <a:noFill/>
        </p:spPr>
        <p:txBody>
          <a:bodyPr wrap="square" rtlCol="0">
            <a:spAutoFit/>
          </a:bodyPr>
          <a:lstStyle/>
          <a:p>
            <a:pPr algn="just" rtl="1"/>
            <a:r>
              <a:rPr lang="ar-EG" sz="32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اللوائح والقرارات التنفيذية: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لا تكتفي القوانين عادةً بوضع جميع التفاصيل المتعلقة بالتطبيق، ولذلك تصدر السلطة التنفيذية أو الجهات المختصة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لوائح وقرارات تساعد على تنفيذ القانون.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وتسمى هذه القواعد في بعض النظم: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اللوائح التنفيذية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القرارات التنظيمية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القرارات الإدارية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التعليمات التنفيذية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وتأتي أهميتها من أنها تحول المبادئ العامة التي يضعها القانون إلى إجراءات عملية.</a:t>
            </a:r>
            <a:endParaRPr lang="en-US" sz="32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9" name="Graphic 21">
            <a:extLst>
              <a:ext uri="{FF2B5EF4-FFF2-40B4-BE49-F238E27FC236}">
                <a16:creationId xmlns:a16="http://schemas.microsoft.com/office/drawing/2014/main" id="{85E3A8EA-F2C6-4F84-966C-8B7C9BCAAB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6E199E7E-9579-4A49-8EE6-28E1F925709E}"/>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119892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1178" y="2165504"/>
            <a:ext cx="5649620" cy="3046988"/>
          </a:xfrm>
          <a:prstGeom prst="rect">
            <a:avLst/>
          </a:prstGeom>
          <a:noFill/>
        </p:spPr>
        <p:txBody>
          <a:bodyPr wrap="square" rtlCol="0">
            <a:spAutoFit/>
          </a:bodyPr>
          <a:lstStyle/>
          <a:p>
            <a:pPr algn="just" rtl="1"/>
            <a:r>
              <a:rPr lang="ar-EG" sz="32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5- القضاء والأحكام القضائية: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يمثل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القضاء مصدرًا مهمًا في تفسير النصوص القانونية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وتحديد كيفية تطبيقها على الوقائع العملية.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وقد يكون النص القانوني عامًا، فتأتي الأحكام القضائية لتوضح كيفية تفسيره.</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9" name="Graphic 21">
            <a:extLst>
              <a:ext uri="{FF2B5EF4-FFF2-40B4-BE49-F238E27FC236}">
                <a16:creationId xmlns:a16="http://schemas.microsoft.com/office/drawing/2014/main" id="{79E12024-939A-43D8-BC97-1ADA8BC4A2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A17F1B0-54BD-4585-A9C9-B7176C1156F8}"/>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البعد القضائي في شخصية النبي (ص)">
            <a:extLst>
              <a:ext uri="{FF2B5EF4-FFF2-40B4-BE49-F238E27FC236}">
                <a16:creationId xmlns:a16="http://schemas.microsoft.com/office/drawing/2014/main" id="{988C33CA-A22C-44E5-9773-D6DFB53945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10914" y="2552700"/>
            <a:ext cx="2432279" cy="21940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25748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14849" y="1673061"/>
            <a:ext cx="5667171" cy="4031873"/>
          </a:xfrm>
          <a:prstGeom prst="rect">
            <a:avLst/>
          </a:prstGeom>
          <a:noFill/>
        </p:spPr>
        <p:txBody>
          <a:bodyPr wrap="square" rtlCol="0">
            <a:spAutoFit/>
          </a:bodyPr>
          <a:lstStyle/>
          <a:p>
            <a:pPr algn="just" rtl="1"/>
            <a:r>
              <a:rPr lang="ar-EG" sz="32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6- العرف: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العرف هو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 من الممارسات التي اعتاد الناس أو المؤسسات على اتباعها لفترة من الزمن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مع الاعتقاد بوجود إلزام أو مشروعية لها في بعض النظم القانونية.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ويكون دور العرف في المجال الإعلامي أكثر وضوحًا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بعض المجالات التي لم ينظمها القانون بصورة تفصيلية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9" name="Graphic 21">
            <a:extLst>
              <a:ext uri="{FF2B5EF4-FFF2-40B4-BE49-F238E27FC236}">
                <a16:creationId xmlns:a16="http://schemas.microsoft.com/office/drawing/2014/main" id="{85E3A8EA-F2C6-4F84-966C-8B7C9BCAAB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6E199E7E-9579-4A49-8EE6-28E1F925709E}"/>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المجتمع بلا قيم مجتمع بلا أمن">
            <a:extLst>
              <a:ext uri="{FF2B5EF4-FFF2-40B4-BE49-F238E27FC236}">
                <a16:creationId xmlns:a16="http://schemas.microsoft.com/office/drawing/2014/main" id="{4D0278C7-6491-4AF0-8669-E030F3AB78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2466975"/>
            <a:ext cx="2462330" cy="24246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537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1178" y="2165504"/>
            <a:ext cx="8715822" cy="3046988"/>
          </a:xfrm>
          <a:prstGeom prst="rect">
            <a:avLst/>
          </a:prstGeom>
          <a:noFill/>
        </p:spPr>
        <p:txBody>
          <a:bodyPr wrap="square" rtlCol="0">
            <a:spAutoFit/>
          </a:bodyPr>
          <a:lstStyle/>
          <a:p>
            <a:pPr algn="just" rtl="1"/>
            <a:r>
              <a:rPr lang="ar-EG" sz="32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7- مواثيق الشرف الإعلامي: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رغم أن مواثيق الشرف المهنية لا تكون دائمًا قوانين بالمعنى الفني، فإنها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تمثل مصدرًا مهمًا للقواعد المنظمة للسلوك الإعلامي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ومن المبادئ التي تتضمنها عادةً: "الدقة، الموضوعية، التحقق من المعلومات، احترام الخصوصية، تصحيح الأخطاء، عدم التمييز، احترام مصادر المعلومات، الفصل بين الخبر والرأي".</a:t>
            </a:r>
          </a:p>
        </p:txBody>
      </p:sp>
      <p:pic>
        <p:nvPicPr>
          <p:cNvPr id="9" name="Graphic 21">
            <a:extLst>
              <a:ext uri="{FF2B5EF4-FFF2-40B4-BE49-F238E27FC236}">
                <a16:creationId xmlns:a16="http://schemas.microsoft.com/office/drawing/2014/main" id="{79E12024-939A-43D8-BC97-1ADA8BC4A2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A17F1B0-54BD-4585-A9C9-B7176C1156F8}"/>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75331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646331"/>
          </a:xfrm>
          <a:prstGeom prst="rect">
            <a:avLst/>
          </a:prstGeom>
          <a:noFill/>
        </p:spPr>
        <p:txBody>
          <a:bodyPr wrap="square" rtlCol="0">
            <a:spAutoFit/>
          </a:bodyPr>
          <a:lstStyle/>
          <a:p>
            <a:pPr algn="ctr"/>
            <a:r>
              <a:rPr lang="ar-SA" sz="3600" b="1" dirty="0">
                <a:solidFill>
                  <a:schemeClr val="tx1">
                    <a:lumMod val="85000"/>
                    <a:lumOff val="1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خصائص التشريع الإعلامي</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الثانية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A7CA8B59-10F6-4C6B-B458-71490DDC6B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id="{6199744A-4F95-4037-9329-FDA71F9E2CCC}"/>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769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7838" y="1740614"/>
            <a:ext cx="5649620" cy="409342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تتميز التشريعات الإعلامية بالخصائص الآتية:</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التشريعات الإعلامية تحكمها قواعد خاصة.</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التشريعات الإعلامية غير مقننة.</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التشريعات الإعلامية حديثة العهد ومرنة.</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ارتباطه الوثيق بالحقوق والحريات العامة.</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5- الطبيعة المتغيرة للتشريع الإعلامي.</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6- تعدد مصادره.</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7- التوازن بين الحرية والمسؤولية.</a:t>
            </a:r>
            <a:endParaRPr lang="en-US"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7410" name="Picture 2" descr="وزارة الدولة للإعلام.. بين الإفصاح عن المعلومات وصراع الهيمنة على الإعلام -  مؤسسة حرية الفكر والتعبير">
            <a:extLst>
              <a:ext uri="{FF2B5EF4-FFF2-40B4-BE49-F238E27FC236}">
                <a16:creationId xmlns:a16="http://schemas.microsoft.com/office/drawing/2014/main" id="{3E383111-B22C-2FE5-6294-5832B1F8CD1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449" t="9716" r="41003" b="4007"/>
          <a:stretch/>
        </p:blipFill>
        <p:spPr bwMode="auto">
          <a:xfrm>
            <a:off x="1731420" y="2685131"/>
            <a:ext cx="2276060" cy="21024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3D6106EA-1B54-4BD0-B62C-741BEE556A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F1B83B7-01F8-4C87-8B09-4DCC8A5DF127}"/>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69490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9449" y="1924638"/>
            <a:ext cx="5649620" cy="3539430"/>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28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الإعلامية تحكمها قواعد خاصة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فهذه التشريعات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تصدر عن السلطة السياسية العليا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الدولة وتبدو وكأنها مستقلة، فتارةً تحكمها قواعد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الخاص</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وتارةً يرجع فيها إلى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المدني والجزائي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وعندما توضع لها قواعد خاصة؛ فإن المشرع يستلهمها من فكرة السلطة العامة ومن الامتيازات المعترف بها للإدارة العامة.</a:t>
            </a:r>
            <a:endParaRPr lang="en-US" sz="28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8434" name="Picture 2" descr="e3arabi - إي عربي – ما هي ‏أهمية التشريعات الإعلامية؟">
            <a:extLst>
              <a:ext uri="{FF2B5EF4-FFF2-40B4-BE49-F238E27FC236}">
                <a16:creationId xmlns:a16="http://schemas.microsoft.com/office/drawing/2014/main" id="{80B1D4F0-DEBA-EAB4-E9F3-F0B87AFCA5C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6558" y="2789506"/>
            <a:ext cx="2383737" cy="185861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14DAC36B-B0B9-412D-97D7-294F443436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EA84C9EC-2DE3-4FCA-9CB1-84CCC54BB33B}"/>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9112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52732" y="2287450"/>
            <a:ext cx="5649620" cy="2862322"/>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الإعلامية غير مقننة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إذ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وجود لقانون واحد للإعلام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كما هو الحال في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المدني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العقوبات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غيرها من القوانين المكتوبة المتعارف عليها.</a:t>
            </a:r>
          </a:p>
        </p:txBody>
      </p:sp>
      <p:pic>
        <p:nvPicPr>
          <p:cNvPr id="19458" name="Picture 2" descr="تخطيط و قياس فاعلية الحملات الإعلامية - تطوير الحقائب التدريبية">
            <a:extLst>
              <a:ext uri="{FF2B5EF4-FFF2-40B4-BE49-F238E27FC236}">
                <a16:creationId xmlns:a16="http://schemas.microsoft.com/office/drawing/2014/main" id="{5C7C9BF2-A63F-7CA0-8ABE-4CBAC3F86F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7105" y="2544912"/>
            <a:ext cx="2460374" cy="2305383"/>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21B11D82-4149-47DC-AE74-FCB83B60E8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92A6A7-85D5-451A-A905-D2E36DB44E7A}"/>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4582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7" y="2227813"/>
            <a:ext cx="5619802"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وإنما هناك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 من التشريعات والقوانين الناظمة للعملية الإعلامية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أبرزها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قانون يدعى بـ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المطبوعات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والذي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يحتوي نصوصاً متعددة حول عملية تنظيم المطبوعات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يقصد بها في أغلب الأحيان</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وسائل الإعلام المكتوبة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وسائل الإعلام المرئية أو المسموعة.</a:t>
            </a:r>
          </a:p>
        </p:txBody>
      </p:sp>
      <p:pic>
        <p:nvPicPr>
          <p:cNvPr id="20482" name="Picture 2" descr="في قانون المطبوعات - SEEDS Legal Clinic">
            <a:extLst>
              <a:ext uri="{FF2B5EF4-FFF2-40B4-BE49-F238E27FC236}">
                <a16:creationId xmlns:a16="http://schemas.microsoft.com/office/drawing/2014/main" id="{ABBCD106-7029-47E5-BD34-050FA231CC2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39147" y="2719287"/>
            <a:ext cx="2429192" cy="206143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0F702B26-9186-4E05-9AA6-1EFDC63405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452EF45-BE40-4F4F-A802-4D77B6DA1F96}"/>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00780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02423" y="1879946"/>
            <a:ext cx="5714996" cy="3539430"/>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الإعلامية حديثة العهد ومرنة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فالقوانين المدنية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وغيرها من فروع القانون وليدة قرون طويلة،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يرتبط أصلها بالحقوق الرومانية والتشريعات القديمة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الإعلامية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فهي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حديثة العهد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ظهرت بعد ظهور الطباعة وانتشار الصحافة. </a:t>
            </a:r>
          </a:p>
        </p:txBody>
      </p:sp>
      <p:pic>
        <p:nvPicPr>
          <p:cNvPr id="21506" name="Picture 2" descr="ردُّ قانونَي «المطبوعات» و«المرئي»">
            <a:extLst>
              <a:ext uri="{FF2B5EF4-FFF2-40B4-BE49-F238E27FC236}">
                <a16:creationId xmlns:a16="http://schemas.microsoft.com/office/drawing/2014/main" id="{A910CEC5-BB7D-855C-DF15-293B58A9B6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8616" y="2725736"/>
            <a:ext cx="211703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EAA9593A-39AE-4987-AAD9-E64710A8A1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3223B8E7-652E-401E-9AA2-7148372176C9}"/>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7205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796172"/>
            <a:ext cx="5649620" cy="3785652"/>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ارتباطه الوثيق بالحقوق والحريات العامة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أهم خصائص التشريع الإعلامي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أنه يرتبط مباشرةً بحقوق أساسية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وعلى رأسها: حرية الرأي، وحرية التعبير، وحرية الصحافة، والحق في المعرفة، والحق في الحصول على المعلومات.</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ولذلك فإن أي تشريع إعلامي يجب أن يحقق توازنًا بين حرية الإعلام وبين حماية الحقوق الأخرى.</a:t>
            </a:r>
            <a:endParaRPr lang="en-US" sz="30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9" name="Graphic 21">
            <a:extLst>
              <a:ext uri="{FF2B5EF4-FFF2-40B4-BE49-F238E27FC236}">
                <a16:creationId xmlns:a16="http://schemas.microsoft.com/office/drawing/2014/main" id="{14DAC36B-B0B9-412D-97D7-294F443436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EA84C9EC-2DE3-4FCA-9CB1-84CCC54BB33B}"/>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EBA09C3-D9C7-4162-8874-6E0CCC0F4896}"/>
              </a:ext>
            </a:extLst>
          </p:cNvPr>
          <p:cNvPicPr>
            <a:picLocks noChangeAspect="1"/>
          </p:cNvPicPr>
          <p:nvPr/>
        </p:nvPicPr>
        <p:blipFill>
          <a:blip r:embed="rId3"/>
          <a:stretch>
            <a:fillRect/>
          </a:stretch>
        </p:blipFill>
        <p:spPr>
          <a:xfrm>
            <a:off x="7579521" y="2419350"/>
            <a:ext cx="2609167" cy="2474360"/>
          </a:xfrm>
          <a:prstGeom prst="rect">
            <a:avLst/>
          </a:prstGeom>
        </p:spPr>
      </p:pic>
    </p:spTree>
    <p:extLst>
      <p:ext uri="{BB962C8B-B14F-4D97-AF65-F5344CB8AC3E}">
        <p14:creationId xmlns:p14="http://schemas.microsoft.com/office/powerpoint/2010/main" val="5269082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9523" y="1719810"/>
            <a:ext cx="8568827" cy="397031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5-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الطبيعة المُتغيرة للتشريع الإعلامي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الإعلام من أكثر المجالات سرعة في التطور، فقد انتقل الإعلام من: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الصحافة المطبوعة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الإذاعة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التلفزيون</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المواقع الإلكترونية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وسائل التواصل الاجتماعي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المنصات الرقمية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الذكاء الاصطناعي الإعلامي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لذلك تواجه التشريعات الإعلامية مشكلة مستمرة تتمثل في ضرورة مواكبة التطورات التكنولوجية.</a:t>
            </a:r>
          </a:p>
        </p:txBody>
      </p:sp>
      <p:pic>
        <p:nvPicPr>
          <p:cNvPr id="9" name="Graphic 21">
            <a:extLst>
              <a:ext uri="{FF2B5EF4-FFF2-40B4-BE49-F238E27FC236}">
                <a16:creationId xmlns:a16="http://schemas.microsoft.com/office/drawing/2014/main" id="{21B11D82-4149-47DC-AE74-FCB83B60E8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92A6A7-85D5-451A-A905-D2E36DB44E7A}"/>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14710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8742" y="1841377"/>
            <a:ext cx="5913401" cy="3754874"/>
          </a:xfrm>
          <a:prstGeom prst="rect">
            <a:avLst/>
          </a:prstGeom>
          <a:noFill/>
        </p:spPr>
        <p:txBody>
          <a:bodyPr wrap="square" rtlCol="0">
            <a:spAutoFit/>
          </a:bodyPr>
          <a:lstStyle/>
          <a:p>
            <a:pPr algn="just" rtl="1"/>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6- </a:t>
            </a:r>
            <a:r>
              <a:rPr lang="ar-EG" sz="34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تعدد مصادر التشريعات الإعلامية</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لا يعتمد التشريع الإعلامي </a:t>
            </a:r>
            <a:r>
              <a:rPr lang="ar-EG" sz="34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مصدر قانوني واحد</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بل يتأثر بـ: الدستور + القوانين + اللوائح + القضاء + الاتفاقيات الدولية + المبادئ القانونية + التنظيم المهني.</a:t>
            </a:r>
          </a:p>
          <a:p>
            <a:pPr algn="just" rtl="1"/>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وهذا يجعله مجالًا قانونيًا متداخلًا مع العديد من فروع القانون.</a:t>
            </a:r>
            <a:endParaRPr lang="en-US" sz="34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8434" name="Picture 2" descr="e3arabi - إي عربي – ما هي ‏أهمية التشريعات الإعلامية؟">
            <a:extLst>
              <a:ext uri="{FF2B5EF4-FFF2-40B4-BE49-F238E27FC236}">
                <a16:creationId xmlns:a16="http://schemas.microsoft.com/office/drawing/2014/main" id="{80B1D4F0-DEBA-EAB4-E9F3-F0B87AFCA5C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6558" y="2789506"/>
            <a:ext cx="2383737" cy="185861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14DAC36B-B0B9-412D-97D7-294F443436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EA84C9EC-2DE3-4FCA-9CB1-84CCC54BB33B}"/>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18845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052157"/>
            <a:ext cx="8475264" cy="3231654"/>
          </a:xfrm>
          <a:prstGeom prst="rect">
            <a:avLst/>
          </a:prstGeom>
          <a:noFill/>
        </p:spPr>
        <p:txBody>
          <a:bodyPr wrap="square" rtlCol="0">
            <a:spAutoFit/>
          </a:bodyPr>
          <a:lstStyle/>
          <a:p>
            <a:pPr algn="just" rtl="1"/>
            <a:r>
              <a:rPr lang="ar-EG" sz="32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7-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الإعلامية تراعي التوازن بين الحرية والمسئولية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latin typeface="Sakkal Majalla" panose="02000000000000000000" pitchFamily="2" charset="-78"/>
                <a:cs typeface="Sakkal Majalla" panose="02000000000000000000" pitchFamily="2" charset="-78"/>
              </a:rPr>
              <a:t>من أهم خصائص التشريع الإعلامي أنه </a:t>
            </a:r>
            <a:r>
              <a:rPr lang="ar-EG" sz="34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يحاول تحقيق توازن بين</a:t>
            </a:r>
            <a:r>
              <a:rPr lang="en-US" sz="34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b="1" dirty="0">
                <a:latin typeface="Sakkal Majalla" panose="02000000000000000000" pitchFamily="2" charset="-78"/>
                <a:cs typeface="Sakkal Majalla" panose="02000000000000000000" pitchFamily="2" charset="-78"/>
              </a:rPr>
              <a:t>حرية الإعلام</a:t>
            </a:r>
            <a:r>
              <a:rPr lang="en-US" sz="3200" b="1" dirty="0">
                <a:latin typeface="Sakkal Majalla" panose="02000000000000000000" pitchFamily="2" charset="-78"/>
                <a:cs typeface="Sakkal Majalla" panose="02000000000000000000" pitchFamily="2" charset="-78"/>
              </a:rPr>
              <a:t> </a:t>
            </a:r>
            <a:r>
              <a:rPr lang="ar-EG" sz="3200" dirty="0">
                <a:latin typeface="Sakkal Majalla" panose="02000000000000000000" pitchFamily="2" charset="-78"/>
                <a:cs typeface="Sakkal Majalla" panose="02000000000000000000" pitchFamily="2" charset="-78"/>
              </a:rPr>
              <a:t>و</a:t>
            </a:r>
            <a:r>
              <a:rPr lang="ar-EG" sz="3200" b="1" dirty="0">
                <a:latin typeface="Sakkal Majalla" panose="02000000000000000000" pitchFamily="2" charset="-78"/>
                <a:cs typeface="Sakkal Majalla" panose="02000000000000000000" pitchFamily="2" charset="-78"/>
              </a:rPr>
              <a:t>المسؤولية الإعلامية.</a:t>
            </a:r>
            <a:r>
              <a:rPr lang="en-US" sz="3200" b="1" dirty="0">
                <a:latin typeface="Sakkal Majalla" panose="02000000000000000000" pitchFamily="2" charset="-78"/>
                <a:cs typeface="Sakkal Majalla" panose="02000000000000000000" pitchFamily="2" charset="-78"/>
              </a:rPr>
              <a:t> </a:t>
            </a:r>
            <a:r>
              <a:rPr lang="ar-EG" sz="3200" dirty="0">
                <a:latin typeface="Sakkal Majalla" panose="02000000000000000000" pitchFamily="2" charset="-78"/>
                <a:cs typeface="Sakkal Majalla" panose="02000000000000000000" pitchFamily="2" charset="-78"/>
              </a:rPr>
              <a:t>فلا يمكن تصور حرية إعلامية بلا قيود قانونية على الأفعال التي تنتهك حقوق الآخرين، وفي الوقت نفسه لا ينبغي أن تتحول القيود القانونية إلى وسيلة لإهدار حرية التعبير.</a:t>
            </a:r>
          </a:p>
        </p:txBody>
      </p:sp>
      <p:pic>
        <p:nvPicPr>
          <p:cNvPr id="9" name="Graphic 21">
            <a:extLst>
              <a:ext uri="{FF2B5EF4-FFF2-40B4-BE49-F238E27FC236}">
                <a16:creationId xmlns:a16="http://schemas.microsoft.com/office/drawing/2014/main" id="{21B11D82-4149-47DC-AE74-FCB83B60E8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92A6A7-85D5-451A-A905-D2E36DB44E7A}"/>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368927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51602" y="4873523"/>
            <a:ext cx="4942047" cy="584775"/>
          </a:xfrm>
          <a:prstGeom prst="rect">
            <a:avLst/>
          </a:prstGeom>
          <a:noFill/>
        </p:spPr>
        <p:txBody>
          <a:bodyPr wrap="square" rtlCol="0">
            <a:spAutoFit/>
          </a:bodyPr>
          <a:lstStyle/>
          <a:p>
            <a:pPr algn="ctr"/>
            <a:r>
              <a:rPr lang="ar-EG" sz="3200" b="1" dirty="0">
                <a:solidFill>
                  <a:schemeClr val="tx1">
                    <a:lumMod val="85000"/>
                    <a:lumOff val="1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التشريعات الإعلامية "المميزات والعيوب"</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الثانية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D4F2B8C3-4A80-43C9-8842-5EFCFEDA0D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id="{8E7FBAAD-9703-4E97-A91E-B18BC010E6DB}"/>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6371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62673" y="1601655"/>
            <a:ext cx="5619802"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أولًا: </a:t>
            </a:r>
            <a:r>
              <a:rPr lang="ar-EG"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مميزات التشريع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يمتاز التشريع بأنه يصدر نتيجة لنشاط قوة عاقلة ومفكرة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يمر التشريع عبر لجان متخصصة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قبل صدوره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تبحث في مدى صلاحيته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ومدى استجابته للمطالب الشعبية، كما تقوم بالتنسيق بين أحكامه وأحكام التشريعات السابقة،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ثم يصدر التشريع منسجماً مع الظروف الاجتماعية وملبياً لحاجات المجتمع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23554" name="Picture 2" descr="258,700+ Law Illustrations, Royalty-Free Vector Graphics &amp; Clip Art -  iStock | Lawyer, Legal, Justice">
            <a:extLst>
              <a:ext uri="{FF2B5EF4-FFF2-40B4-BE49-F238E27FC236}">
                <a16:creationId xmlns:a16="http://schemas.microsoft.com/office/drawing/2014/main" id="{AB6FB3E3-B6D6-7E0D-96BB-72589A361D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20" y="2711211"/>
            <a:ext cx="2732433" cy="2028204"/>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2ECEA9BE-877C-456F-8FA1-A6E0E0D78C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3F7148F1-B864-4553-AF99-49919522F513}"/>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553585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0081" y="1999218"/>
            <a:ext cx="8507892"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يمتاز التشريع بسرعة إنشائه وتعديله وإلغائه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يمكن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عن طريق التشريع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سن القواعد القانونية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تتطلبها ظروف الحال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فإذا دعت دواعي العجلة إلى الإسراع في إصدار تشريع معين، أمكننا أن نصدره ونجعله نافذاً في فترة زمنية وجيزة، خلافا لما علية الحال في العرف الذي يتطلب وقتا طويلا لنشوئه. وكذلك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الوضع عندما يصبح التشريع غير ملائم لظروف المجتمع فانه يمكن التدخل بتعديل القواعد القانونية القائمة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إلغائها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كل ذلك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سرعة ويسر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كبيرين.</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9CAFA9-C849-4C63-A640-63CCEAF217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854036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2612" y="2416662"/>
            <a:ext cx="5619802" cy="2308324"/>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يمتاز التشريع بأنه واضح جلي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يرد التشريع في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وثيقة رسمية مكتوبة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لا تدع أي مجال للشك حول إثبات وجود القاعدة القانونية أو تاريخ نشأتها.</a:t>
            </a:r>
          </a:p>
        </p:txBody>
      </p:sp>
      <p:pic>
        <p:nvPicPr>
          <p:cNvPr id="24578" name="Picture 2" descr="البحث على موسوعات التشريعات القطرية عبر بوابة حكومي | التفاصيل - خدمات قطر">
            <a:extLst>
              <a:ext uri="{FF2B5EF4-FFF2-40B4-BE49-F238E27FC236}">
                <a16:creationId xmlns:a16="http://schemas.microsoft.com/office/drawing/2014/main" id="{DBB42E28-A90B-4B1C-B8B0-50DCC0BD9F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4322" y="2736498"/>
            <a:ext cx="24003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27BDB3B5-75B6-4BB9-BE4C-7AF05661ED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A9C105A-0601-445B-A142-CB625A70A714}"/>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10127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0026" y="2317267"/>
            <a:ext cx="5619802" cy="2862322"/>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يمتاز التشريع بعمومية قواعده</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فهو يصدر ليطبق على كل أجزاء الدولة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وبذلك يكون عاملًا هامًا في تحقيق الوحدة الوطنية وترسيخ التضامن بين أبناء الشعب الواحد.</a:t>
            </a:r>
          </a:p>
        </p:txBody>
      </p:sp>
      <p:pic>
        <p:nvPicPr>
          <p:cNvPr id="25602" name="Picture 2" descr="Legislation law dictionary glyph icon vector illustration - stock vector  3732102 | Crushpixel">
            <a:extLst>
              <a:ext uri="{FF2B5EF4-FFF2-40B4-BE49-F238E27FC236}">
                <a16:creationId xmlns:a16="http://schemas.microsoft.com/office/drawing/2014/main" id="{B3B93D7B-4DC2-B031-D427-887B02BE16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3617" y="2663691"/>
            <a:ext cx="2272312" cy="1993846"/>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C5401A2C-B726-415B-9DE6-48D04DF0AF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B26637C9-7F8E-4EE9-9B11-F63F2C6ADA44}"/>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88239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7" y="2009155"/>
            <a:ext cx="5619802"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ثانيًا: </a:t>
            </a:r>
            <a:r>
              <a:rPr lang="ar-EG" sz="30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عيوب التشريع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جمود صياغة التشريع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قواعده التشريع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توضع في عبارات محددة لا تتغير تلقائيًا مع تغير احتياجات المجتمع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فقد تتغير ظروف الحال ومع ذلك لا تتغير نصوص التشريع، وبذلك يصبح التشريع جامدًا غير مواكب للمستجدات التي تطرأ على المجتمع.</a:t>
            </a:r>
          </a:p>
        </p:txBody>
      </p:sp>
      <p:pic>
        <p:nvPicPr>
          <p:cNvPr id="26626" name="Picture 2" descr="قانوني، الإيقونات، على أبيض، الخلفية، المطرقة، الكتب، أيضا، مقاييس العدل،  إلى داخل، 3d، Illustration, دعوى, مطرقة القانون, مطرقة القاضي صورة الخلفية  للتحميل مجانا">
            <a:extLst>
              <a:ext uri="{FF2B5EF4-FFF2-40B4-BE49-F238E27FC236}">
                <a16:creationId xmlns:a16="http://schemas.microsoft.com/office/drawing/2014/main" id="{AFF21A6F-C565-9A64-C3CC-73F6579D4A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2002" y="2518939"/>
            <a:ext cx="2534478" cy="2403808"/>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8683CC3A-AD8F-416A-A758-2B65DE5CD9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0DDF304-E7D5-4A19-A13A-79CAA92A8698}"/>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746477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03643" y="2158240"/>
            <a:ext cx="5619802"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يخلو التشريع من النقص</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مهما بلغت قدرة المشرع ودقته لا يستطيع أن يتناول بالتنظيم القانوني كل المشكلات التي تواجه المجتمع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وهذا أمر طبيعي خصوصا وأننا نعرف أن التشريع من صنع البشر، وما هو من صنع البشر لابد وأن يفتقد إلى الكمال .</a:t>
            </a:r>
          </a:p>
        </p:txBody>
      </p:sp>
      <p:pic>
        <p:nvPicPr>
          <p:cNvPr id="27650" name="Picture 2" descr="مفهوم القانون والعدالة مطرقة القانون مع مقياس على خلفية رمادية صورة والصورة  للتنزيل المجاني - Pngtree">
            <a:extLst>
              <a:ext uri="{FF2B5EF4-FFF2-40B4-BE49-F238E27FC236}">
                <a16:creationId xmlns:a16="http://schemas.microsoft.com/office/drawing/2014/main" id="{8CF05904-D9EB-4C6A-BB52-2707E9FFD0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5408" y="2632965"/>
            <a:ext cx="2546036" cy="2112065"/>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875A401A-94BB-488A-94A6-CE3E4E8A33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DB687626-9E58-40EE-AE87-881D4B61D542}"/>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22962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51602" y="4873523"/>
            <a:ext cx="4942047" cy="584775"/>
          </a:xfrm>
          <a:prstGeom prst="rect">
            <a:avLst/>
          </a:prstGeom>
          <a:noFill/>
        </p:spPr>
        <p:txBody>
          <a:bodyPr wrap="square" rtlCol="0">
            <a:spAutoFit/>
          </a:bodyPr>
          <a:lstStyle/>
          <a:p>
            <a:pPr algn="ctr"/>
            <a:r>
              <a:rPr lang="ar-EG" sz="3200" b="1" dirty="0">
                <a:solidFill>
                  <a:schemeClr val="tx1">
                    <a:lumMod val="85000"/>
                    <a:lumOff val="1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قانون الإعلام وعلاقته بالقوانين الأخرى</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الثانية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0B673331-7E8C-490E-9417-CEBA3B468F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id="{2E29F619-3F83-4452-AFF3-11C11EF664CF}"/>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726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9958" y="1999213"/>
            <a:ext cx="8408501" cy="341632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علاقة قانون الإعلام بقانون العقوبات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ثمة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علاقة وطيدة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بين </a:t>
            </a:r>
            <a:r>
              <a:rPr lang="ar-EG" sz="36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الإعلام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6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العقوبات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يسمى أيضًا بالقانون الجنائي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 القواعد التي تحدد الأفعال التي جرمها المشرع</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العقوبات والتدابير المقررة لها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وكذلك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قواعد ملاحقة المجرم</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التحقيق معه</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محاكمته</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تنفيذ العقاب فيه</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8" name="Graphic 21">
            <a:extLst>
              <a:ext uri="{FF2B5EF4-FFF2-40B4-BE49-F238E27FC236}">
                <a16:creationId xmlns:a16="http://schemas.microsoft.com/office/drawing/2014/main" id="{29BD0E26-53A6-421C-97B6-4BE54AE9AF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D7245065-BEC0-4C81-830A-022E18FB292B}"/>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47206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02425" y="2188062"/>
            <a:ext cx="5619802"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المجال الإعلامي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نقصد بذلك،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العقوبات الخاصة بالصحافة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وكافة القواعد القانونية التي تتناول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كيفية توجيه الاتهامات في الجرائم الخاصة بالنشر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وأصل المحاكمات التي تصدر عن المحاكم في جرائم خاصة تُحدد المتسببين فيها.</a:t>
            </a:r>
            <a:endParaRPr lang="ar-EG" sz="3200"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28674" name="Picture 2" descr="13,200+ Criminal Lawyer Illustrations, Royalty-Free Vector Graphics &amp; Clip  Art - iStock | Defense lawyer, Jail, Litigation">
            <a:extLst>
              <a:ext uri="{FF2B5EF4-FFF2-40B4-BE49-F238E27FC236}">
                <a16:creationId xmlns:a16="http://schemas.microsoft.com/office/drawing/2014/main" id="{A8BF6F3D-00A5-DC4F-8518-118C13F6430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48288" y="2683566"/>
            <a:ext cx="2439613" cy="192119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071C8CB9-63FE-4222-93E5-A9E950E9EE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4872340C-80A7-47C3-B846-562AF6FF2924}"/>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973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9898" y="2051198"/>
            <a:ext cx="8448258"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أن ثمة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رابطة قوية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الجنائي وقانون الإعلام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نتجت عن قيام هذين الفرعين من فروع القانون العام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بإضفاء الحماية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الحريات العامة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 طريق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تسليط العقوبات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المتعدين عليها سواء من خلال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المطبوعات والنشر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قوانين العقوبات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يبدو جليًا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العلاقة بين قانوني الإعلام والقانون الجنائي قد نشأت واستندت معًا على بعض قواعد الإعلان العالمي لحقوق الإنسان.</a:t>
            </a:r>
          </a:p>
        </p:txBody>
      </p:sp>
      <p:pic>
        <p:nvPicPr>
          <p:cNvPr id="8" name="Graphic 21">
            <a:extLst>
              <a:ext uri="{FF2B5EF4-FFF2-40B4-BE49-F238E27FC236}">
                <a16:creationId xmlns:a16="http://schemas.microsoft.com/office/drawing/2014/main" id="{08E8ACB7-93F8-4DC3-AF00-75DB82BA52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12EE2E77-D265-421E-88BE-F74BAA830294}"/>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416758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3580" y="1939582"/>
            <a:ext cx="5874021" cy="3539430"/>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علاقة قانون الإعلام بالقانون الدستوري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يتضح جليًا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هنالك علاقة مشتركة تجمع بين قانون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الدستوري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بحكم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انتمائهما إلى فرع قانوني واحد هو القانون العام بمعناه الواسع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بحيث يختص كل واحد منهما بمعاجلة مختلف المواضيع المختلفة المتعلقة بنظرية الدولة.</a:t>
            </a:r>
          </a:p>
        </p:txBody>
      </p:sp>
      <p:pic>
        <p:nvPicPr>
          <p:cNvPr id="5" name="Picture 2" descr="شبكة المحامين العرب">
            <a:extLst>
              <a:ext uri="{FF2B5EF4-FFF2-40B4-BE49-F238E27FC236}">
                <a16:creationId xmlns:a16="http://schemas.microsoft.com/office/drawing/2014/main" id="{6C55C505-1ED0-DEFF-B03F-8E839CA11D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0380" y="2611887"/>
            <a:ext cx="2743200" cy="2022199"/>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268C4830-4FA9-428C-8085-AA5CCC7DF1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98BB79CA-1AFB-4BFE-9734-8000B98B9A90}"/>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706468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39348" y="2133054"/>
            <a:ext cx="8333185" cy="3046988"/>
          </a:xfrm>
          <a:prstGeom prst="rect">
            <a:avLst/>
          </a:prstGeom>
          <a:noFill/>
        </p:spPr>
        <p:txBody>
          <a:bodyPr wrap="square" rtlCol="0">
            <a:spAutoFit/>
          </a:bodyPr>
          <a:lstStyle/>
          <a:p>
            <a:pPr algn="just" rtl="1"/>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علاقة قانون الإعلام بالقانون الدولي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يختص القانون الدولي بحل النزاعات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تنشأ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بين الدول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تكون الدولة فيها طرفًا وكذلك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الإعلام يختص أيضًا بحل النزاعات الناشئة عن مسؤولية الدولة في مجالات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سواء عن فعل الأفراد المسيء للدول من خلال جرائم النشر أو من فعل الدولة المسيء للدول المُجاورة أو غيرها والذي ينتج عن طريق النشر والإذاعة والتلفزيون، إلخ.</a:t>
            </a:r>
          </a:p>
        </p:txBody>
      </p:sp>
      <p:pic>
        <p:nvPicPr>
          <p:cNvPr id="8" name="Graphic 21">
            <a:extLst>
              <a:ext uri="{FF2B5EF4-FFF2-40B4-BE49-F238E27FC236}">
                <a16:creationId xmlns:a16="http://schemas.microsoft.com/office/drawing/2014/main" id="{8D59FB75-CB57-4EA0-AEF1-87E96E5F53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88A52B07-F05B-42C0-92FC-552720EA5E8E}"/>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627575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8048" y="1681666"/>
            <a:ext cx="5700535"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وقد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تولدت هذه المسؤولية الدولية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الشعور بأن مثل هذه الأفعال المسيئة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تعرض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أمن الدول والسلام العالمي إلى المخاطر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وعليه، فقد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نصت أغلبية المعاهدات الدولية للإعلام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مكافحة هذه الأفعال الضارة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وتوقيع العقوبات عن طريق لجنة حرية الإعلام التابعة للأمم المتحدة على الدول المخالفة لنصوص هذه الاتفاقيات الإعلامية. </a:t>
            </a:r>
          </a:p>
        </p:txBody>
      </p:sp>
      <p:pic>
        <p:nvPicPr>
          <p:cNvPr id="30722" name="Picture 2" descr="ترتيب الأولويات في التشريع الإسلامي - وسيلة">
            <a:extLst>
              <a:ext uri="{FF2B5EF4-FFF2-40B4-BE49-F238E27FC236}">
                <a16:creationId xmlns:a16="http://schemas.microsoft.com/office/drawing/2014/main" id="{8F2AB422-81DB-6562-B02B-A5A8BBE9F63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5493" y="2565412"/>
            <a:ext cx="2429734" cy="233445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AEE42CC2-E467-404D-953C-9C1206F3DB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BFEA67B-7FB7-4A4B-8D77-F8800B9182B9}"/>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730766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8024" y="1681666"/>
            <a:ext cx="5619802"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علاقة قانون الإعلام بالقانون الإداري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دون شك أن علاقة قانون الإعلام بالقانون الإداري تتضح من خلال التعامل مع الإدارة العامة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مثل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اعتماد تصاريح ممارسة النشاط الإعلامي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كالبيع والتوزيع ومختلف الخدمات الإدارية الأخرى والقانون الإداري يسعى للمحافظة على النظام العام ومكوناته،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فهو يرتبط حينئذ بما يعرف بالحريات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2770" name="Picture 2" descr="258,700+ Law Illustrations, Royalty-Free Vector Graphics &amp; Clip Art -  iStock | Lawyer, Legal, Justice">
            <a:extLst>
              <a:ext uri="{FF2B5EF4-FFF2-40B4-BE49-F238E27FC236}">
                <a16:creationId xmlns:a16="http://schemas.microsoft.com/office/drawing/2014/main" id="{A4114035-7F2D-1716-F3A5-7C4073FB1F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9141" y="2723321"/>
            <a:ext cx="2483954" cy="2107383"/>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3A0FD927-6726-46DA-8FB7-DB5314913E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B2E6C26-D907-4850-BB04-CDF2D465F931}"/>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6174470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8146" y="2019593"/>
            <a:ext cx="8499705"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ولقد كان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لتقدم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وتطور مفهوم الوظائف الإدارية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للدولة خاصة في النظم السياسية الحديثة عقب تطور مفهوم الحريات في الوقت الحاضر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أثر في قيام وإعاقة نشاط الأفراد في التمتع بتلك الحريات والتدخل في تنفيذها.</a:t>
            </a:r>
          </a:p>
          <a:p>
            <a:pPr algn="just" rtl="1"/>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وباعتقادنا فإن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تلك الحريات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دون تدخل الدولة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تبقى حريات قانونية أو شكلية مُجردة حرية لا معنى لها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لأن تلك الحريات 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نسبية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ويجب أن توضع بين أيدي الأفراد الإمكانيات المادية والمعنوية كالتثقيف والعمل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لكي يتحول مفهوم الحرية الفردية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نوع من الحريات الاجتماعية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8" name="Graphic 21">
            <a:extLst>
              <a:ext uri="{FF2B5EF4-FFF2-40B4-BE49-F238E27FC236}">
                <a16:creationId xmlns:a16="http://schemas.microsoft.com/office/drawing/2014/main" id="{C3111433-9A41-4320-BFD8-804AE558F1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1E54FA18-79EB-48C6-995D-108C08723F26}"/>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98152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F46B9CD-5A59-472D-AF4E-6E8E28BE7E5C}"/>
              </a:ext>
            </a:extLst>
          </p:cNvPr>
          <p:cNvSpPr txBox="1"/>
          <p:nvPr/>
        </p:nvSpPr>
        <p:spPr>
          <a:xfrm>
            <a:off x="4422371" y="2136658"/>
            <a:ext cx="5973959" cy="3170099"/>
          </a:xfrm>
          <a:prstGeom prst="rect">
            <a:avLst/>
          </a:prstGeom>
          <a:noFill/>
        </p:spPr>
        <p:txBody>
          <a:bodyPr wrap="square" rtlCol="0">
            <a:spAutoFit/>
          </a:bodyPr>
          <a:lstStyle/>
          <a:p>
            <a:pPr algn="ctr" rtl="1"/>
            <a:r>
              <a:rPr lang="ar-EG" sz="2400" b="1"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4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الإطار التشريعي للعمل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ماهية التشريع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مصادر التشريع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خصائص التشريع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التشريعات الإعلامية "المميزات والعيوب".</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قانون الإعلام وعلاقته بالقوانين الأخرى.</a:t>
            </a:r>
          </a:p>
        </p:txBody>
      </p:sp>
      <p:sp>
        <p:nvSpPr>
          <p:cNvPr id="13" name="TextBox 12">
            <a:extLst>
              <a:ext uri="{FF2B5EF4-FFF2-40B4-BE49-F238E27FC236}">
                <a16:creationId xmlns:a16="http://schemas.microsoft.com/office/drawing/2014/main" id="{484536C8-B1AA-4C8E-A57C-0CC7DBA3C987}"/>
              </a:ext>
            </a:extLst>
          </p:cNvPr>
          <p:cNvSpPr txBox="1"/>
          <p:nvPr/>
        </p:nvSpPr>
        <p:spPr>
          <a:xfrm>
            <a:off x="3282167" y="135228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4" name="TextBox 13">
            <a:extLst>
              <a:ext uri="{FF2B5EF4-FFF2-40B4-BE49-F238E27FC236}">
                <a16:creationId xmlns:a16="http://schemas.microsoft.com/office/drawing/2014/main" id="{46A8ABA1-4C17-4B0C-B06B-CBF605A4EACC}"/>
              </a:ext>
            </a:extLst>
          </p:cNvPr>
          <p:cNvSpPr txBox="1"/>
          <p:nvPr/>
        </p:nvSpPr>
        <p:spPr>
          <a:xfrm>
            <a:off x="3415544" y="1720960"/>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الثانية</a:t>
            </a:r>
            <a:endParaRPr lang="en-US" sz="1600" b="1" dirty="0">
              <a:solidFill>
                <a:schemeClr val="bg1"/>
              </a:solidFill>
              <a:latin typeface="Sakkal Majalla" panose="02000000000000000000" pitchFamily="2" charset="-78"/>
              <a:cs typeface="Sakkal Majalla" panose="02000000000000000000" pitchFamily="2" charset="-78"/>
            </a:endParaRPr>
          </a:p>
        </p:txBody>
      </p:sp>
      <p:sp>
        <p:nvSpPr>
          <p:cNvPr id="15" name="TextBox 14">
            <a:extLst>
              <a:ext uri="{FF2B5EF4-FFF2-40B4-BE49-F238E27FC236}">
                <a16:creationId xmlns:a16="http://schemas.microsoft.com/office/drawing/2014/main" id="{961C3A38-C077-4936-8CC0-93267B186DD6}"/>
              </a:ext>
            </a:extLst>
          </p:cNvPr>
          <p:cNvSpPr txBox="1"/>
          <p:nvPr/>
        </p:nvSpPr>
        <p:spPr>
          <a:xfrm>
            <a:off x="6983206" y="1428772"/>
            <a:ext cx="3902032" cy="707886"/>
          </a:xfrm>
          <a:prstGeom prst="rect">
            <a:avLst/>
          </a:prstGeom>
          <a:noFill/>
        </p:spPr>
        <p:txBody>
          <a:bodyPr wrap="square" rtlCol="0">
            <a:spAutoFit/>
          </a:bodyPr>
          <a:lstStyle/>
          <a:p>
            <a:pPr algn="ctr"/>
            <a:r>
              <a:rPr lang="ar-EG"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3482796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8269" y="2009151"/>
            <a:ext cx="8468139" cy="3416320"/>
          </a:xfrm>
          <a:prstGeom prst="rect">
            <a:avLst/>
          </a:prstGeom>
          <a:noFill/>
        </p:spPr>
        <p:txBody>
          <a:bodyPr wrap="square" rtlCol="0">
            <a:spAutoFit/>
          </a:bodyPr>
          <a:lstStyle/>
          <a:p>
            <a:pPr algn="just" rtl="1"/>
            <a:r>
              <a:rPr lang="ar-EG" sz="36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المراجع المُقترحة: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ليلى عبد المجيد،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التشريعي والقانوني للإعلام التقليدي والإلكتروني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2020.</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Graphic 21">
            <a:extLst>
              <a:ext uri="{FF2B5EF4-FFF2-40B4-BE49-F238E27FC236}">
                <a16:creationId xmlns:a16="http://schemas.microsoft.com/office/drawing/2014/main" id="{DC569163-C9A6-4DD7-90E7-49C7F04A8D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1789BF6B-DF5E-40A4-BCDC-12A45D9B321A}"/>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59143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7295C248-93D8-41EB-875B-A233917BC368}"/>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5" name="Rectangle: Rounded Corners 14">
            <a:extLst>
              <a:ext uri="{FF2B5EF4-FFF2-40B4-BE49-F238E27FC236}">
                <a16:creationId xmlns:a16="http://schemas.microsoft.com/office/drawing/2014/main" id="{7D0ECDA1-2415-465A-9918-1445E7D0CD12}"/>
              </a:ext>
            </a:extLst>
          </p:cNvPr>
          <p:cNvSpPr/>
          <p:nvPr/>
        </p:nvSpPr>
        <p:spPr>
          <a:xfrm>
            <a:off x="6370224" y="41233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الثانية</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6" name="TextBox 15">
            <a:extLst>
              <a:ext uri="{FF2B5EF4-FFF2-40B4-BE49-F238E27FC236}">
                <a16:creationId xmlns:a16="http://schemas.microsoft.com/office/drawing/2014/main" id="{46EAE874-4E62-4015-9382-D3EAF20BDC28}"/>
              </a:ext>
            </a:extLst>
          </p:cNvPr>
          <p:cNvSpPr txBox="1"/>
          <p:nvPr/>
        </p:nvSpPr>
        <p:spPr>
          <a:xfrm>
            <a:off x="7562920" y="4832369"/>
            <a:ext cx="1233030"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DGM 131</a:t>
            </a:r>
          </a:p>
        </p:txBody>
      </p:sp>
      <p:sp>
        <p:nvSpPr>
          <p:cNvPr id="17" name="TextBox 16">
            <a:extLst>
              <a:ext uri="{FF2B5EF4-FFF2-40B4-BE49-F238E27FC236}">
                <a16:creationId xmlns:a16="http://schemas.microsoft.com/office/drawing/2014/main" id="{A1E77274-9D49-45A8-B05A-A4A875B77F0A}"/>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57277597-7F7A-4860-A129-0E60FE4473BD}"/>
</file>

<file path=docProps/app.xml><?xml version="1.0" encoding="utf-8"?>
<Properties xmlns="http://schemas.openxmlformats.org/officeDocument/2006/extended-properties" xmlns:vt="http://schemas.openxmlformats.org/officeDocument/2006/docPropsVTypes">
  <TotalTime>724</TotalTime>
  <Words>2284</Words>
  <Application>Microsoft Office PowerPoint</Application>
  <PresentationFormat>Widescreen</PresentationFormat>
  <Paragraphs>149</Paragraphs>
  <Slides>54</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54</vt:i4>
      </vt:variant>
    </vt:vector>
  </HeadingPairs>
  <TitlesOfParts>
    <vt:vector size="61" baseType="lpstr">
      <vt:lpstr>Alexandria</vt:lpstr>
      <vt:lpstr>Arial</vt:lpstr>
      <vt:lpstr>Calibri</vt:lpstr>
      <vt:lpstr>Calibri Light</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10</cp:revision>
  <dcterms:created xsi:type="dcterms:W3CDTF">2023-04-29T09:08:00Z</dcterms:created>
  <dcterms:modified xsi:type="dcterms:W3CDTF">2026-09-28T22:36:41Z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