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7"/>
  </p:notesMasterIdLst>
  <p:sldIdLst>
    <p:sldId id="303" r:id="rId2"/>
    <p:sldId id="271" r:id="rId3"/>
    <p:sldId id="542" r:id="rId4"/>
    <p:sldId id="313" r:id="rId5"/>
    <p:sldId id="501" r:id="rId6"/>
    <p:sldId id="502" r:id="rId7"/>
    <p:sldId id="503" r:id="rId8"/>
    <p:sldId id="505" r:id="rId9"/>
    <p:sldId id="521" r:id="rId10"/>
    <p:sldId id="522" r:id="rId11"/>
    <p:sldId id="504" r:id="rId12"/>
    <p:sldId id="506" r:id="rId13"/>
    <p:sldId id="523" r:id="rId14"/>
    <p:sldId id="524" r:id="rId15"/>
    <p:sldId id="525" r:id="rId16"/>
    <p:sldId id="507" r:id="rId17"/>
    <p:sldId id="508" r:id="rId18"/>
    <p:sldId id="509" r:id="rId19"/>
    <p:sldId id="511" r:id="rId20"/>
    <p:sldId id="510" r:id="rId21"/>
    <p:sldId id="513" r:id="rId22"/>
    <p:sldId id="512" r:id="rId23"/>
    <p:sldId id="516" r:id="rId24"/>
    <p:sldId id="515" r:id="rId25"/>
    <p:sldId id="514" r:id="rId26"/>
    <p:sldId id="518" r:id="rId27"/>
    <p:sldId id="526" r:id="rId28"/>
    <p:sldId id="528" r:id="rId29"/>
    <p:sldId id="527" r:id="rId30"/>
    <p:sldId id="529" r:id="rId31"/>
    <p:sldId id="530" r:id="rId32"/>
    <p:sldId id="531" r:id="rId33"/>
    <p:sldId id="532" r:id="rId34"/>
    <p:sldId id="533" r:id="rId35"/>
    <p:sldId id="534" r:id="rId36"/>
    <p:sldId id="535" r:id="rId37"/>
    <p:sldId id="536" r:id="rId38"/>
    <p:sldId id="538" r:id="rId39"/>
    <p:sldId id="539" r:id="rId40"/>
    <p:sldId id="517" r:id="rId41"/>
    <p:sldId id="537" r:id="rId42"/>
    <p:sldId id="541" r:id="rId43"/>
    <p:sldId id="540" r:id="rId44"/>
    <p:sldId id="481"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1"/>
            <p14:sldId id="542"/>
            <p14:sldId id="313"/>
            <p14:sldId id="501"/>
            <p14:sldId id="502"/>
            <p14:sldId id="503"/>
            <p14:sldId id="505"/>
            <p14:sldId id="521"/>
            <p14:sldId id="522"/>
            <p14:sldId id="504"/>
            <p14:sldId id="506"/>
            <p14:sldId id="523"/>
            <p14:sldId id="524"/>
            <p14:sldId id="525"/>
            <p14:sldId id="507"/>
            <p14:sldId id="508"/>
            <p14:sldId id="509"/>
            <p14:sldId id="511"/>
            <p14:sldId id="510"/>
            <p14:sldId id="513"/>
            <p14:sldId id="512"/>
            <p14:sldId id="516"/>
            <p14:sldId id="515"/>
            <p14:sldId id="514"/>
            <p14:sldId id="518"/>
            <p14:sldId id="526"/>
            <p14:sldId id="528"/>
            <p14:sldId id="527"/>
            <p14:sldId id="529"/>
            <p14:sldId id="530"/>
            <p14:sldId id="531"/>
            <p14:sldId id="532"/>
            <p14:sldId id="533"/>
            <p14:sldId id="534"/>
            <p14:sldId id="535"/>
            <p14:sldId id="536"/>
            <p14:sldId id="538"/>
            <p14:sldId id="539"/>
            <p14:sldId id="517"/>
            <p14:sldId id="537"/>
            <p14:sldId id="541"/>
            <p14:sldId id="540"/>
            <p14:sldId id="48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000000"/>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1" d="100"/>
          <a:sy n="61" d="100"/>
        </p:scale>
        <p:origin x="996"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12/5/2023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9164538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12/5/2023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12/5/2023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12/5/2023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12/5/2023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12/5/2023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12/5/2023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12/5/2023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12/5/2023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12/5/2023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12/5/2023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12/5/2023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12/5/2023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4"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hyperlink" Target="https://tweetreach.com/" TargetMode="External"/><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8" Type="http://schemas.openxmlformats.org/officeDocument/2006/relationships/image" Target="../media/image20.jpg"/><Relationship Id="rId3" Type="http://schemas.openxmlformats.org/officeDocument/2006/relationships/image" Target="../media/image18.png"/><Relationship Id="rId7"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6.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0" y="112556"/>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7338629" y="2791066"/>
            <a:ext cx="2642070"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الإعلام الجديد</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ar-EG" sz="2800" b="1" dirty="0">
                <a:solidFill>
                  <a:schemeClr val="tx1"/>
                </a:solidFill>
                <a:latin typeface="Times New Roman" panose="02020603050405020304" pitchFamily="18" charset="0"/>
                <a:cs typeface="Times New Roman" panose="02020603050405020304" pitchFamily="18" charset="0"/>
              </a:rPr>
              <a:t>10</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Hala Elalfy </a:t>
            </a:r>
            <a:r>
              <a:rPr lang="en-US" sz="2800" b="1" dirty="0" err="1">
                <a:solidFill>
                  <a:srgbClr val="00B0F0"/>
                </a:solidFill>
                <a:latin typeface="Times New Roman" panose="02020603050405020304" pitchFamily="18" charset="0"/>
                <a:cs typeface="Times New Roman" panose="02020603050405020304" pitchFamily="18" charset="0"/>
              </a:rPr>
              <a:t>Fawzy</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4" name="TextBox 3">
            <a:extLst>
              <a:ext uri="{FF2B5EF4-FFF2-40B4-BE49-F238E27FC236}">
                <a16:creationId xmlns:a16="http://schemas.microsoft.com/office/drawing/2014/main" id="{FE48CABE-8E1B-4086-79F8-D7B537B23462}"/>
              </a:ext>
            </a:extLst>
          </p:cNvPr>
          <p:cNvSpPr txBox="1"/>
          <p:nvPr/>
        </p:nvSpPr>
        <p:spPr>
          <a:xfrm>
            <a:off x="7124145" y="4857502"/>
            <a:ext cx="2156360" cy="707886"/>
          </a:xfrm>
          <a:prstGeom prst="rect">
            <a:avLst/>
          </a:prstGeom>
          <a:noFill/>
        </p:spPr>
        <p:txBody>
          <a:bodyPr wrap="none" rtlCol="0">
            <a:spAutoFit/>
          </a:bodyPr>
          <a:lstStyle/>
          <a:p>
            <a:r>
              <a:rPr lang="en-GB" sz="2000" b="1" dirty="0" err="1">
                <a:effectLst/>
                <a:latin typeface="Arial" panose="020B0604020202020204" pitchFamily="34" charset="0"/>
                <a:ea typeface="Times New Roman" panose="02020603050405020304" pitchFamily="18" charset="0"/>
                <a:cs typeface="Times New Roman" panose="02020603050405020304" pitchFamily="18" charset="0"/>
              </a:rPr>
              <a:t>PRL</a:t>
            </a:r>
            <a:r>
              <a:rPr lang="en-GB" sz="2000" b="1" dirty="0">
                <a:effectLst/>
                <a:latin typeface="Arial" panose="020B0604020202020204" pitchFamily="34" charset="0"/>
                <a:ea typeface="Times New Roman" panose="02020603050405020304" pitchFamily="18" charset="0"/>
                <a:cs typeface="Times New Roman" panose="02020603050405020304" pitchFamily="18" charset="0"/>
              </a:rPr>
              <a:t> 61</a:t>
            </a:r>
            <a:r>
              <a:rPr lang="ar-EG" sz="2000" b="1" dirty="0">
                <a:effectLst/>
                <a:latin typeface="Arial" panose="020B0604020202020204" pitchFamily="34" charset="0"/>
                <a:ea typeface="Times New Roman" panose="02020603050405020304" pitchFamily="18" charset="0"/>
                <a:cs typeface="Times New Roman" panose="02020603050405020304" pitchFamily="18" charset="0"/>
              </a:rPr>
              <a:t>3</a:t>
            </a:r>
            <a:endParaRPr lang="ar-EG" sz="2000" b="1" dirty="0">
              <a:latin typeface="Times New Roman" panose="02020603050405020304" pitchFamily="18" charset="0"/>
              <a:cs typeface="Times New Roman" panose="02020603050405020304" pitchFamily="18" charset="0"/>
            </a:endParaRPr>
          </a:p>
          <a:p>
            <a:r>
              <a:rPr lang="ar-EG" sz="2000" b="1" dirty="0">
                <a:latin typeface="Times New Roman" panose="02020603050405020304" pitchFamily="18" charset="0"/>
                <a:cs typeface="Times New Roman" panose="02020603050405020304" pitchFamily="18" charset="0"/>
              </a:rPr>
              <a:t>ماجستير العلاقات العامة</a:t>
            </a:r>
            <a:endParaRPr lang="en-US" sz="2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01632073"/>
      </p:ext>
    </p:extLst>
  </p:cSld>
  <p:clrMapOvr>
    <a:masterClrMapping/>
  </p:clrMapOvr>
  <p:transition spd="slow">
    <p:push dir="u"/>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a:xfrm>
            <a:off x="1676400" y="2460677"/>
            <a:ext cx="8492358" cy="3940089"/>
          </a:xfrm>
        </p:spPr>
      </p:pic>
      <p:sp>
        <p:nvSpPr>
          <p:cNvPr id="6" name="Rectangle 5">
            <a:extLst>
              <a:ext uri="{FF2B5EF4-FFF2-40B4-BE49-F238E27FC236}">
                <a16:creationId xmlns:a16="http://schemas.microsoft.com/office/drawing/2014/main" id="{625A65B4-F2A8-05FC-5604-83D2080647B6}"/>
              </a:ext>
            </a:extLst>
          </p:cNvPr>
          <p:cNvSpPr/>
          <p:nvPr/>
        </p:nvSpPr>
        <p:spPr>
          <a:xfrm>
            <a:off x="-1508238" y="621707"/>
            <a:ext cx="10625587"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1075373" y="1259391"/>
            <a:ext cx="10669937" cy="584775"/>
          </a:xfrm>
          <a:prstGeom prst="rect">
            <a:avLst/>
          </a:prstGeom>
          <a:noFill/>
        </p:spPr>
        <p:txBody>
          <a:bodyPr wrap="square" rtlCol="0">
            <a:spAutoFit/>
          </a:bodyPr>
          <a:lstStyle/>
          <a:p>
            <a:pPr algn="ctr"/>
            <a:r>
              <a:rPr lang="ar-SA" sz="3200" b="1">
                <a:solidFill>
                  <a:srgbClr val="00B0F0"/>
                </a:solidFill>
                <a:latin typeface="Times New Roman" panose="02020603050405020304" pitchFamily="18" charset="0"/>
                <a:cs typeface="Times New Roman" panose="02020603050405020304" pitchFamily="18" charset="0"/>
              </a:rPr>
              <a:t>تابع خطوات إنتاج حملة إعلامية</a:t>
            </a:r>
            <a:endParaRPr lang="ar-SA" sz="3200" b="1" dirty="0">
              <a:solidFill>
                <a:srgbClr val="00B0F0"/>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25738801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598250" y="935563"/>
            <a:ext cx="4113898" cy="523220"/>
          </a:xfrm>
          <a:prstGeom prst="rect">
            <a:avLst/>
          </a:prstGeom>
          <a:noFill/>
        </p:spPr>
        <p:txBody>
          <a:bodyPr wrap="square" rtlCol="0">
            <a:spAutoFit/>
          </a:bodyPr>
          <a:lstStyle/>
          <a:p>
            <a:pPr algn="r"/>
            <a:r>
              <a:rPr lang="ar-EG" sz="2800" b="1" dirty="0">
                <a:solidFill>
                  <a:srgbClr val="00B0F0"/>
                </a:solidFill>
                <a:latin typeface="Times New Roman" panose="02020603050405020304" pitchFamily="18" charset="0"/>
                <a:cs typeface="Times New Roman" panose="02020603050405020304" pitchFamily="18" charset="0"/>
              </a:rPr>
              <a:t>تذكير</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503488" y="1740929"/>
            <a:ext cx="8417320" cy="4401205"/>
          </a:xfrm>
          <a:prstGeom prst="rect">
            <a:avLst/>
          </a:prstGeom>
          <a:noFill/>
        </p:spPr>
        <p:txBody>
          <a:bodyPr wrap="square" rtlCol="0">
            <a:spAutoFit/>
          </a:bodyPr>
          <a:lstStyle/>
          <a:p>
            <a:pPr marR="459740" lvl="0" algn="r" rtl="1"/>
            <a:r>
              <a:rPr lang="ar-EG" sz="2800" dirty="0">
                <a:solidFill>
                  <a:schemeClr val="bg1"/>
                </a:solidFill>
                <a:latin typeface="Arial" panose="020B0604020202020204" pitchFamily="34" charset="0"/>
                <a:ea typeface="Calibri" panose="020F0502020204030204" pitchFamily="34" charset="0"/>
                <a:cs typeface="Simplified Arabic" panose="02020603050405020304" pitchFamily="18" charset="-78"/>
              </a:rPr>
              <a:t>خطوات تصميم حملات إقناعية بالاعتماد على الإعلام الجديد.</a:t>
            </a:r>
          </a:p>
          <a:p>
            <a:pPr marL="342900" marR="459740" indent="-342900" algn="r" rtl="1">
              <a:buFont typeface="Wingdings" panose="05000000000000000000" pitchFamily="2" charset="2"/>
              <a:buChar char=""/>
            </a:pPr>
            <a:r>
              <a:rPr lang="ar-EG" sz="2800" dirty="0">
                <a:solidFill>
                  <a:schemeClr val="bg1"/>
                </a:solidFill>
                <a:latin typeface="Arial" panose="020B0604020202020204" pitchFamily="34" charset="0"/>
                <a:ea typeface="Calibri" panose="020F0502020204030204" pitchFamily="34" charset="0"/>
                <a:cs typeface="Simplified Arabic" panose="02020603050405020304" pitchFamily="18" charset="-78"/>
              </a:rPr>
              <a:t> 	أهمية الحملات الإعلامية</a:t>
            </a:r>
          </a:p>
          <a:p>
            <a:pPr marL="342900" marR="459740" lvl="0" indent="-342900" algn="r" rtl="1">
              <a:buFont typeface="Wingdings" panose="05000000000000000000" pitchFamily="2" charset="2"/>
              <a:buChar char=""/>
            </a:pPr>
            <a:r>
              <a:rPr lang="ar-EG" sz="2800" dirty="0">
                <a:solidFill>
                  <a:schemeClr val="bg1"/>
                </a:solidFill>
                <a:latin typeface="Arial" panose="020B0604020202020204" pitchFamily="34" charset="0"/>
                <a:ea typeface="Calibri" panose="020F0502020204030204" pitchFamily="34" charset="0"/>
                <a:cs typeface="Simplified Arabic" panose="02020603050405020304" pitchFamily="18" charset="-78"/>
              </a:rPr>
              <a:t>	أنواع حملات الإعلامية.</a:t>
            </a:r>
          </a:p>
          <a:p>
            <a:pPr marL="342900" marR="459740" lvl="0" indent="-342900" algn="r" rtl="1">
              <a:buFont typeface="Wingdings" panose="05000000000000000000" pitchFamily="2" charset="2"/>
              <a:buChar char=""/>
            </a:pPr>
            <a:r>
              <a:rPr lang="ar-EG" sz="2800" dirty="0">
                <a:solidFill>
                  <a:schemeClr val="bg1"/>
                </a:solidFill>
                <a:latin typeface="Arial" panose="020B0604020202020204" pitchFamily="34" charset="0"/>
                <a:ea typeface="Calibri" panose="020F0502020204030204" pitchFamily="34" charset="0"/>
                <a:cs typeface="Simplified Arabic" panose="02020603050405020304" pitchFamily="18" charset="-78"/>
              </a:rPr>
              <a:t>	خصائص الرسائل الإقناعية.</a:t>
            </a:r>
          </a:p>
          <a:p>
            <a:pPr marL="342900" marR="459740" lvl="0" indent="-342900" algn="r" rtl="1">
              <a:buFont typeface="Wingdings" panose="05000000000000000000" pitchFamily="2" charset="2"/>
              <a:buChar char=""/>
            </a:pPr>
            <a:r>
              <a:rPr lang="ar-EG" sz="2800" dirty="0">
                <a:solidFill>
                  <a:schemeClr val="bg1"/>
                </a:solidFill>
                <a:latin typeface="Arial" panose="020B0604020202020204" pitchFamily="34" charset="0"/>
                <a:ea typeface="Calibri" panose="020F0502020204030204" pitchFamily="34" charset="0"/>
                <a:cs typeface="Simplified Arabic" panose="02020603050405020304" pitchFamily="18" charset="-78"/>
              </a:rPr>
              <a:t>	</a:t>
            </a:r>
            <a:r>
              <a:rPr lang="ar-EG" sz="2800" dirty="0" err="1">
                <a:solidFill>
                  <a:schemeClr val="bg1"/>
                </a:solidFill>
                <a:latin typeface="Arial" panose="020B0604020202020204" pitchFamily="34" charset="0"/>
                <a:ea typeface="Calibri" panose="020F0502020204030204" pitchFamily="34" charset="0"/>
                <a:cs typeface="Simplified Arabic" panose="02020603050405020304" pitchFamily="18" charset="-78"/>
              </a:rPr>
              <a:t>الاستمالات</a:t>
            </a:r>
            <a:r>
              <a:rPr lang="ar-EG" sz="2800" dirty="0">
                <a:solidFill>
                  <a:schemeClr val="bg1"/>
                </a:solidFill>
                <a:latin typeface="Arial" panose="020B0604020202020204" pitchFamily="34" charset="0"/>
                <a:ea typeface="Calibri" panose="020F0502020204030204" pitchFamily="34" charset="0"/>
                <a:cs typeface="Simplified Arabic" panose="02020603050405020304" pitchFamily="18" charset="-78"/>
              </a:rPr>
              <a:t> التي يجب أن تتوفر في بناء الحملات الإقناعية. </a:t>
            </a:r>
          </a:p>
          <a:p>
            <a:pPr marR="459740" lvl="0" algn="r" rtl="1"/>
            <a:r>
              <a:rPr lang="ar-EG" sz="2800" dirty="0">
                <a:solidFill>
                  <a:schemeClr val="bg1"/>
                </a:solidFill>
                <a:latin typeface="Arial" panose="020B0604020202020204" pitchFamily="34" charset="0"/>
                <a:ea typeface="Calibri" panose="020F0502020204030204" pitchFamily="34" charset="0"/>
                <a:cs typeface="Simplified Arabic" panose="02020603050405020304" pitchFamily="18" charset="-78"/>
              </a:rPr>
              <a:t>الخطوات الإجرائية لحملات التوعية الإعلامية.</a:t>
            </a:r>
          </a:p>
          <a:p>
            <a:pPr marL="850900" marR="459740" lvl="0" algn="r" rtl="1"/>
            <a:r>
              <a:rPr lang="ar-EG" sz="2800" dirty="0">
                <a:solidFill>
                  <a:schemeClr val="bg1"/>
                </a:solidFill>
                <a:latin typeface="Arial" panose="020B0604020202020204" pitchFamily="34" charset="0"/>
                <a:ea typeface="Calibri" panose="020F0502020204030204" pitchFamily="34" charset="0"/>
                <a:cs typeface="Simplified Arabic" panose="02020603050405020304" pitchFamily="18" charset="-78"/>
              </a:rPr>
              <a:t>الخطوة الأولى: تحديد المشكلة.</a:t>
            </a:r>
          </a:p>
          <a:p>
            <a:pPr marL="850900" marR="459740" lvl="0" algn="r" rtl="1"/>
            <a:r>
              <a:rPr lang="ar-EG" sz="2800" dirty="0">
                <a:solidFill>
                  <a:schemeClr val="bg1"/>
                </a:solidFill>
                <a:latin typeface="Arial" panose="020B0604020202020204" pitchFamily="34" charset="0"/>
                <a:ea typeface="Calibri" panose="020F0502020204030204" pitchFamily="34" charset="0"/>
                <a:cs typeface="Simplified Arabic" panose="02020603050405020304" pitchFamily="18" charset="-78"/>
              </a:rPr>
              <a:t>الخطوة الثانية: تحديد الأهداف والاستراتيجيات.</a:t>
            </a:r>
          </a:p>
          <a:p>
            <a:pPr marL="850900" marR="459740" lvl="0" algn="r" rtl="1"/>
            <a:r>
              <a:rPr lang="ar-EG" sz="2800" dirty="0">
                <a:solidFill>
                  <a:schemeClr val="bg1"/>
                </a:solidFill>
                <a:latin typeface="Arial" panose="020B0604020202020204" pitchFamily="34" charset="0"/>
                <a:ea typeface="Calibri" panose="020F0502020204030204" pitchFamily="34" charset="0"/>
                <a:cs typeface="Simplified Arabic" panose="02020603050405020304" pitchFamily="18" charset="-78"/>
              </a:rPr>
              <a:t>الخطوة الثالثة: تحديد الجمهور المستهدف (تجزئة الجمهور).</a:t>
            </a:r>
          </a:p>
          <a:p>
            <a:pPr marL="850900" marR="459740" lvl="0" algn="r" rtl="1"/>
            <a:r>
              <a:rPr lang="ar-EG" sz="2800" dirty="0">
                <a:solidFill>
                  <a:schemeClr val="bg1"/>
                </a:solidFill>
                <a:latin typeface="Arial" panose="020B0604020202020204" pitchFamily="34" charset="0"/>
                <a:ea typeface="Calibri" panose="020F0502020204030204" pitchFamily="34" charset="0"/>
                <a:cs typeface="Simplified Arabic" panose="02020603050405020304" pitchFamily="18" charset="-78"/>
              </a:rPr>
              <a:t>الخطوة الرابعة: تحديد العوامل الأخرى المحيطة</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673791787"/>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7304252" y="1296559"/>
            <a:ext cx="4113898" cy="523220"/>
          </a:xfrm>
          <a:prstGeom prst="rect">
            <a:avLst/>
          </a:prstGeom>
          <a:noFill/>
        </p:spPr>
        <p:txBody>
          <a:bodyPr wrap="square" rtlCol="0">
            <a:spAutoFit/>
          </a:bodyPr>
          <a:lstStyle/>
          <a:p>
            <a:pPr algn="r"/>
            <a:r>
              <a:rPr lang="ar-EG" sz="2800" b="1" dirty="0">
                <a:solidFill>
                  <a:srgbClr val="00B0F0"/>
                </a:solidFill>
                <a:latin typeface="Times New Roman" panose="02020603050405020304" pitchFamily="18" charset="0"/>
                <a:cs typeface="Times New Roman" panose="02020603050405020304" pitchFamily="18" charset="0"/>
              </a:rPr>
              <a:t>محتويات الفصل</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2677656"/>
          </a:xfrm>
          <a:prstGeom prst="rect">
            <a:avLst/>
          </a:prstGeom>
          <a:noFill/>
        </p:spPr>
        <p:txBody>
          <a:bodyPr wrap="square" rtlCol="0">
            <a:spAutoFit/>
          </a:bodyPr>
          <a:lstStyle/>
          <a:p>
            <a:pPr marL="342900" marR="459740" lvl="0" indent="-342900" algn="r" rtl="1">
              <a:buFont typeface="Wingdings" panose="05000000000000000000" pitchFamily="2" charset="2"/>
              <a:buChar char=""/>
            </a:pPr>
            <a:r>
              <a:rPr lang="ar-EG" sz="2800" dirty="0">
                <a:solidFill>
                  <a:schemeClr val="bg1"/>
                </a:solidFill>
                <a:latin typeface="Arial" panose="020B0604020202020204" pitchFamily="34" charset="0"/>
                <a:ea typeface="Calibri" panose="020F0502020204030204" pitchFamily="34" charset="0"/>
                <a:cs typeface="Simplified Arabic" panose="02020603050405020304" pitchFamily="18" charset="-78"/>
              </a:rPr>
              <a:t>الخطوة الخامسة: تحديد الوسائل والقنوات الاتصالية</a:t>
            </a:r>
          </a:p>
          <a:p>
            <a:pPr marL="342900" marR="459740" lvl="0" indent="-342900" algn="r" rtl="1">
              <a:buFont typeface="Wingdings" panose="05000000000000000000" pitchFamily="2" charset="2"/>
              <a:buChar char=""/>
            </a:pPr>
            <a:r>
              <a:rPr lang="ar-EG" sz="2800" dirty="0">
                <a:solidFill>
                  <a:schemeClr val="bg1"/>
                </a:solidFill>
                <a:latin typeface="Arial" panose="020B0604020202020204" pitchFamily="34" charset="0"/>
                <a:ea typeface="Calibri" panose="020F0502020204030204" pitchFamily="34" charset="0"/>
                <a:cs typeface="Simplified Arabic" panose="02020603050405020304" pitchFamily="18" charset="-78"/>
              </a:rPr>
              <a:t>الخطوة السادسة: تحديد الرسائل</a:t>
            </a:r>
          </a:p>
          <a:p>
            <a:pPr marL="342900" marR="459740" lvl="0" indent="-342900" algn="r" rtl="1">
              <a:buFont typeface="Wingdings" panose="05000000000000000000" pitchFamily="2" charset="2"/>
              <a:buChar char=""/>
            </a:pPr>
            <a:r>
              <a:rPr lang="ar-EG" sz="2800" dirty="0">
                <a:solidFill>
                  <a:schemeClr val="bg1"/>
                </a:solidFill>
                <a:latin typeface="Arial" panose="020B0604020202020204" pitchFamily="34" charset="0"/>
                <a:ea typeface="Calibri" panose="020F0502020204030204" pitchFamily="34" charset="0"/>
                <a:cs typeface="Simplified Arabic" panose="02020603050405020304" pitchFamily="18" charset="-78"/>
              </a:rPr>
              <a:t>الخطوة السابعة: تحديد الميزانية وكيفية الحصول عليها </a:t>
            </a:r>
          </a:p>
          <a:p>
            <a:pPr marL="342900" marR="459740" lvl="0" indent="-342900" algn="r" rtl="1">
              <a:buFont typeface="Wingdings" panose="05000000000000000000" pitchFamily="2" charset="2"/>
              <a:buChar char=""/>
            </a:pPr>
            <a:r>
              <a:rPr lang="ar-EG" sz="2800" dirty="0">
                <a:solidFill>
                  <a:schemeClr val="bg1"/>
                </a:solidFill>
                <a:latin typeface="Arial" panose="020B0604020202020204" pitchFamily="34" charset="0"/>
                <a:ea typeface="Calibri" panose="020F0502020204030204" pitchFamily="34" charset="0"/>
                <a:cs typeface="Simplified Arabic" panose="02020603050405020304" pitchFamily="18" charset="-78"/>
              </a:rPr>
              <a:t>الخطوة الثامنة: الجدولة والإدارة والتنفيذ </a:t>
            </a:r>
          </a:p>
          <a:p>
            <a:pPr marL="342900" marR="459740" lvl="0" indent="-342900" algn="r" rtl="1">
              <a:buFont typeface="Wingdings" panose="05000000000000000000" pitchFamily="2" charset="2"/>
              <a:buChar char=""/>
            </a:pPr>
            <a:r>
              <a:rPr lang="ar-EG" sz="2800" dirty="0">
                <a:solidFill>
                  <a:schemeClr val="bg1"/>
                </a:solidFill>
                <a:latin typeface="Arial" panose="020B0604020202020204" pitchFamily="34" charset="0"/>
                <a:ea typeface="Calibri" panose="020F0502020204030204" pitchFamily="34" charset="0"/>
                <a:cs typeface="Simplified Arabic" panose="02020603050405020304" pitchFamily="18" charset="-78"/>
              </a:rPr>
              <a:t>الخطوة التاسعة: التقييم (تقييم الأهداف- تقييم البرامج والأنشطة- تقييم الجانب الإعلامي- تقييم الإعلانات).</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69408148"/>
      </p:ext>
    </p:extLst>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1938992"/>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مجموعة من الجهود المنظمة التي تقوم بها جهة معينة أو منشأة ما بهدف ترويج أفكار معينة أو زيادة القبول لفكرة اجتماعية وذلك لإحداث تغيير في اتجاهات وسلوكيات الأفراد وإقناعهم بقبول فكرة أو سلوك اجتماعي معين أو بهدف ترويج خدمة أو منتج معين خلال فترة زمنية معينة وتحقيق نتيجة محددة والوصول إلى رد فعل يتلاءم مع هدف المرسل أو القائم بالاتصال ويوجه عام تهدف الحملات الإعلامية إلى نشر الثقافة والوعي الاجتماعي لإصلاح حال المجتمع وأفراد</a:t>
            </a:r>
            <a:r>
              <a:rPr lang="ar-EG" sz="2400" dirty="0">
                <a:solidFill>
                  <a:srgbClr val="2D3956"/>
                </a:solidFill>
                <a:latin typeface="Times New Roman" panose="02020603050405020304" pitchFamily="18" charset="0"/>
                <a:cs typeface="Times New Roman" panose="02020603050405020304" pitchFamily="18" charset="0"/>
              </a:rPr>
              <a:t>.</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مقدمة</a:t>
            </a:r>
            <a:endParaRPr lang="en-US" sz="4000" b="1" dirty="0"/>
          </a:p>
        </p:txBody>
      </p:sp>
    </p:spTree>
    <p:extLst>
      <p:ext uri="{BB962C8B-B14F-4D97-AF65-F5344CB8AC3E}">
        <p14:creationId xmlns:p14="http://schemas.microsoft.com/office/powerpoint/2010/main" val="1142408782"/>
      </p:ext>
    </p:extLst>
  </p:cSld>
  <p:clrMapOvr>
    <a:masterClrMapping/>
  </p:clrMapOvr>
  <p:transition spd="slow">
    <p:randomBar dir="vert"/>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308324"/>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 لكل من الوسائل الإعلامية والاتصالية مجموعة من المميزات ولكن لها أيضا مجموعة من المساوئ في تطبيقها على أي حملة إعلامية، ولكن كلما اتسمت حملات التوعية بالتكامل والتعاون بين وسائل الاتصال الشخصية وكذلك الوسائل الجماهيرية كلما كانت أكثر فعالية ونجاح فكلما تعددت المصادر للمعلومات والإعلام كلما أصبح سهلا أن تصل الحملة للجمهور المستهدف وتأتي أهمية الاتصال الجماهيري في مرحلة الوعي بينما يقوم الاتصال الشخصي بدور أكثر أهمية وخطورة في مرحلة تغيير الاتجاهات وتعديل السلوك</a:t>
            </a:r>
            <a:r>
              <a:rPr lang="ar-EG" sz="2400" dirty="0">
                <a:solidFill>
                  <a:srgbClr val="2D3956"/>
                </a:solidFill>
                <a:latin typeface="Times New Roman" panose="02020603050405020304" pitchFamily="18" charset="0"/>
                <a:cs typeface="Times New Roman" panose="02020603050405020304" pitchFamily="18" charset="0"/>
              </a:rPr>
              <a:t>.</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الخطوة الخامسة: تحديد الوسائل والقنوات الاتصالية</a:t>
            </a:r>
            <a:endParaRPr lang="en-US" sz="4000" b="1" dirty="0"/>
          </a:p>
        </p:txBody>
      </p:sp>
    </p:spTree>
    <p:extLst>
      <p:ext uri="{BB962C8B-B14F-4D97-AF65-F5344CB8AC3E}">
        <p14:creationId xmlns:p14="http://schemas.microsoft.com/office/powerpoint/2010/main" val="117628735"/>
      </p:ext>
    </p:extLst>
  </p:cSld>
  <p:clrMapOvr>
    <a:masterClrMapping/>
  </p:clrMapOvr>
  <p:transition spd="slow">
    <p:wip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2007677"/>
            <a:ext cx="10541000" cy="3785652"/>
          </a:xfrm>
          <a:prstGeom prst="rect">
            <a:avLst/>
          </a:prstGeom>
          <a:noFill/>
        </p:spPr>
        <p:txBody>
          <a:bodyPr wrap="square" rtlCol="0">
            <a:spAutoFit/>
          </a:bodyPr>
          <a:lstStyle/>
          <a:p>
            <a:pPr algn="just" rtl="1"/>
            <a:r>
              <a:rPr lang="ar-SA" sz="2400" u="sng" dirty="0">
                <a:solidFill>
                  <a:srgbClr val="2D3956"/>
                </a:solidFill>
                <a:latin typeface="Times New Roman" panose="02020603050405020304" pitchFamily="18" charset="0"/>
                <a:cs typeface="Times New Roman" panose="02020603050405020304" pitchFamily="18" charset="0"/>
              </a:rPr>
              <a:t>وهناك العديد من المعايير في اختيار الوسائل المختلفة تتمثل فيما يلي</a:t>
            </a:r>
            <a:r>
              <a:rPr lang="ar-SA" sz="2400" dirty="0">
                <a:solidFill>
                  <a:srgbClr val="2D3956"/>
                </a:solidFill>
                <a:latin typeface="Times New Roman" panose="02020603050405020304" pitchFamily="18" charset="0"/>
                <a:cs typeface="Times New Roman" panose="02020603050405020304" pitchFamily="18" charset="0"/>
              </a:rPr>
              <a:t>:</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حجم الجمهور الذي تصل إليه الوسيلة بالفعل.</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خصائص الجمهور لكل وسيلة.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إمكانية كل وسيلة لكي تصل إلى الجمهور ومعدلات ذلك الوصول.</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معدلات التعرض لإعلانات التوعية في كل وسيلة على حدة.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درجة إدراك كل فئة من فئات الجمهور للرسالة الموجهة.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تكلفة تغطية حملة التوعية في كل وسيلة من الوسائل الاتصالية.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معدل التكرار المطلوب للرسالة في كل وسيلة من الوسائل.</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الخصائص الفنية والتكنولوجية المتاحة لكل وسيلة والتي من خلالها يتم تقديم الرسالة.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الأثر المتوقع من كل وسيلة.</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تابع الخطوة الخامسة</a:t>
            </a:r>
            <a:endParaRPr lang="en-US" sz="4000" b="1" dirty="0"/>
          </a:p>
        </p:txBody>
      </p:sp>
    </p:spTree>
    <p:extLst>
      <p:ext uri="{BB962C8B-B14F-4D97-AF65-F5344CB8AC3E}">
        <p14:creationId xmlns:p14="http://schemas.microsoft.com/office/powerpoint/2010/main" val="372329710"/>
      </p:ext>
    </p:extLst>
  </p:cSld>
  <p:clrMapOvr>
    <a:masterClrMapping/>
  </p:clrMapOvr>
  <p:transition spd="slow">
    <p:push dir="u"/>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تحديد الوسائل والقنوات الاتصالية</a:t>
            </a:r>
            <a:endParaRPr lang="en-US" sz="4000" b="1" dirty="0"/>
          </a:p>
        </p:txBody>
      </p:sp>
      <p:pic>
        <p:nvPicPr>
          <p:cNvPr id="7" name="Picture 6">
            <a:extLst>
              <a:ext uri="{FF2B5EF4-FFF2-40B4-BE49-F238E27FC236}">
                <a16:creationId xmlns:a16="http://schemas.microsoft.com/office/drawing/2014/main" id="{F59E31BB-6EE5-38B2-DA54-6AB102D94C6D}"/>
              </a:ext>
            </a:extLst>
          </p:cNvPr>
          <p:cNvPicPr>
            <a:picLocks noChangeAspect="1"/>
          </p:cNvPicPr>
          <p:nvPr/>
        </p:nvPicPr>
        <p:blipFill>
          <a:blip r:embed="rId3"/>
          <a:stretch>
            <a:fillRect/>
          </a:stretch>
        </p:blipFill>
        <p:spPr>
          <a:xfrm>
            <a:off x="2180407" y="1875215"/>
            <a:ext cx="8145986" cy="4142419"/>
          </a:xfrm>
          <a:prstGeom prst="rect">
            <a:avLst/>
          </a:prstGeom>
        </p:spPr>
      </p:pic>
    </p:spTree>
    <p:extLst>
      <p:ext uri="{BB962C8B-B14F-4D97-AF65-F5344CB8AC3E}">
        <p14:creationId xmlns:p14="http://schemas.microsoft.com/office/powerpoint/2010/main" val="3033956105"/>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تابع الخطوة الخامسة</a:t>
            </a:r>
            <a:endParaRPr lang="en-US" sz="4000" b="1" dirty="0"/>
          </a:p>
        </p:txBody>
      </p:sp>
      <p:graphicFrame>
        <p:nvGraphicFramePr>
          <p:cNvPr id="4" name="Table 3">
            <a:extLst>
              <a:ext uri="{FF2B5EF4-FFF2-40B4-BE49-F238E27FC236}">
                <a16:creationId xmlns:a16="http://schemas.microsoft.com/office/drawing/2014/main" id="{DF2D7F49-9150-F4B7-CFD5-5F39E4FAFA1F}"/>
              </a:ext>
            </a:extLst>
          </p:cNvPr>
          <p:cNvGraphicFramePr>
            <a:graphicFrameLocks noGrp="1"/>
          </p:cNvGraphicFramePr>
          <p:nvPr>
            <p:extLst>
              <p:ext uri="{D42A27DB-BD31-4B8C-83A1-F6EECF244321}">
                <p14:modId xmlns:p14="http://schemas.microsoft.com/office/powerpoint/2010/main" val="1560009399"/>
              </p:ext>
            </p:extLst>
          </p:nvPr>
        </p:nvGraphicFramePr>
        <p:xfrm>
          <a:off x="787399" y="2215427"/>
          <a:ext cx="10515601" cy="3840480"/>
        </p:xfrm>
        <a:graphic>
          <a:graphicData uri="http://schemas.openxmlformats.org/drawingml/2006/table">
            <a:tbl>
              <a:tblPr rtl="1" firstRow="1" firstCol="1" bandRow="1"/>
              <a:tblGrid>
                <a:gridCol w="2851831">
                  <a:extLst>
                    <a:ext uri="{9D8B030D-6E8A-4147-A177-3AD203B41FA5}">
                      <a16:colId xmlns:a16="http://schemas.microsoft.com/office/drawing/2014/main" val="1229467915"/>
                    </a:ext>
                  </a:extLst>
                </a:gridCol>
                <a:gridCol w="3796132">
                  <a:extLst>
                    <a:ext uri="{9D8B030D-6E8A-4147-A177-3AD203B41FA5}">
                      <a16:colId xmlns:a16="http://schemas.microsoft.com/office/drawing/2014/main" val="3989664690"/>
                    </a:ext>
                  </a:extLst>
                </a:gridCol>
                <a:gridCol w="3867638">
                  <a:extLst>
                    <a:ext uri="{9D8B030D-6E8A-4147-A177-3AD203B41FA5}">
                      <a16:colId xmlns:a16="http://schemas.microsoft.com/office/drawing/2014/main" val="1101732955"/>
                    </a:ext>
                  </a:extLst>
                </a:gridCol>
              </a:tblGrid>
              <a:tr h="167640">
                <a:tc>
                  <a:txBody>
                    <a:bodyPr/>
                    <a:lstStyle/>
                    <a:p>
                      <a:pPr algn="just" rtl="1"/>
                      <a:r>
                        <a:rPr lang="ar-SA" sz="1800" b="1" kern="100">
                          <a:solidFill>
                            <a:srgbClr val="F8B81C"/>
                          </a:solidFill>
                          <a:effectLst/>
                          <a:latin typeface="Arial" panose="020B0604020202020204" pitchFamily="34" charset="0"/>
                          <a:ea typeface="Times New Roman" panose="02020603050405020304" pitchFamily="18" charset="0"/>
                          <a:cs typeface="Tahoma" panose="020B0604030504040204" pitchFamily="34" charset="0"/>
                        </a:rPr>
                        <a:t>المعيار</a:t>
                      </a:r>
                      <a:endParaRPr lang="en-US" sz="1400" kern="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FFFFFF"/>
                      </a:solidFill>
                      <a:prstDash val="solid"/>
                      <a:round/>
                      <a:headEnd type="none" w="med" len="med"/>
                      <a:tailEnd type="none" w="med" len="med"/>
                    </a:lnL>
                    <a:lnR>
                      <a:noFill/>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5B9BD5"/>
                    </a:solidFill>
                  </a:tcPr>
                </a:tc>
                <a:tc>
                  <a:txBody>
                    <a:bodyPr/>
                    <a:lstStyle/>
                    <a:p>
                      <a:pPr algn="just" rtl="1"/>
                      <a:r>
                        <a:rPr lang="ar-SA" sz="1800" b="1" kern="100">
                          <a:solidFill>
                            <a:srgbClr val="F8B81C"/>
                          </a:solidFill>
                          <a:effectLst/>
                          <a:latin typeface="Arial" panose="020B0604020202020204" pitchFamily="34" charset="0"/>
                          <a:ea typeface="Times New Roman" panose="02020603050405020304" pitchFamily="18" charset="0"/>
                          <a:cs typeface="Tahoma" panose="020B0604030504040204" pitchFamily="34" charset="0"/>
                        </a:rPr>
                        <a:t>فيسبوك</a:t>
                      </a:r>
                      <a:endParaRPr lang="en-US" sz="1400" kern="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a:noFill/>
                    </a:lnL>
                    <a:lnR>
                      <a:noFill/>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5B9BD5"/>
                    </a:solidFill>
                  </a:tcPr>
                </a:tc>
                <a:tc>
                  <a:txBody>
                    <a:bodyPr/>
                    <a:lstStyle/>
                    <a:p>
                      <a:pPr algn="just" rtl="1"/>
                      <a:r>
                        <a:rPr lang="ar-SA" sz="1800" b="1" kern="100">
                          <a:solidFill>
                            <a:srgbClr val="F8B81C"/>
                          </a:solidFill>
                          <a:effectLst/>
                          <a:latin typeface="Arial" panose="020B0604020202020204" pitchFamily="34" charset="0"/>
                          <a:ea typeface="Times New Roman" panose="02020603050405020304" pitchFamily="18" charset="0"/>
                          <a:cs typeface="Tahoma" panose="020B0604030504040204" pitchFamily="34" charset="0"/>
                        </a:rPr>
                        <a:t>تويتر</a:t>
                      </a:r>
                      <a:endParaRPr lang="en-US" sz="1400" kern="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a:noFill/>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5B9BD5"/>
                    </a:solidFill>
                  </a:tcPr>
                </a:tc>
                <a:extLst>
                  <a:ext uri="{0D108BD9-81ED-4DB2-BD59-A6C34878D82A}">
                    <a16:rowId xmlns:a16="http://schemas.microsoft.com/office/drawing/2014/main" val="2185860591"/>
                  </a:ext>
                </a:extLst>
              </a:tr>
              <a:tr h="335280">
                <a:tc>
                  <a:txBody>
                    <a:bodyPr/>
                    <a:lstStyle/>
                    <a:p>
                      <a:pPr algn="just" rtl="1"/>
                      <a:r>
                        <a:rPr lang="ar-SA" sz="1800" b="1" kern="100">
                          <a:solidFill>
                            <a:srgbClr val="FFFFFF"/>
                          </a:solidFill>
                          <a:effectLst/>
                          <a:latin typeface="Arial" panose="020B0604020202020204" pitchFamily="34" charset="0"/>
                          <a:ea typeface="Times New Roman" panose="02020603050405020304" pitchFamily="18" charset="0"/>
                          <a:cs typeface="Tahoma" panose="020B0604030504040204" pitchFamily="34" charset="0"/>
                        </a:rPr>
                        <a:t>الجمهور</a:t>
                      </a:r>
                      <a:endParaRPr lang="en-US" sz="1400" kern="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5B9BD5"/>
                    </a:solidFill>
                  </a:tcPr>
                </a:tc>
                <a:tc>
                  <a:txBody>
                    <a:bodyPr/>
                    <a:lstStyle/>
                    <a:p>
                      <a:pPr algn="just" rtl="1"/>
                      <a:r>
                        <a:rPr lang="ar-SA" sz="1800" kern="100">
                          <a:solidFill>
                            <a:srgbClr val="0A0A0A"/>
                          </a:solidFill>
                          <a:effectLst/>
                          <a:latin typeface="Arial" panose="020B0604020202020204" pitchFamily="34" charset="0"/>
                          <a:ea typeface="Times New Roman" panose="02020603050405020304" pitchFamily="18" charset="0"/>
                          <a:cs typeface="Tahoma" panose="020B0604030504040204" pitchFamily="34" charset="0"/>
                        </a:rPr>
                        <a:t>الأصدقاء فقط، وأصدقاء الأصدقاء والمتابعون للمنشورات العامة فقط</a:t>
                      </a:r>
                      <a:endParaRPr lang="en-US" sz="1400" kern="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6EE"/>
                    </a:solidFill>
                  </a:tcPr>
                </a:tc>
                <a:tc>
                  <a:txBody>
                    <a:bodyPr/>
                    <a:lstStyle/>
                    <a:p>
                      <a:pPr algn="just" rtl="1"/>
                      <a:r>
                        <a:rPr lang="ar-SA" sz="1800" kern="100">
                          <a:solidFill>
                            <a:srgbClr val="0A0A0A"/>
                          </a:solidFill>
                          <a:effectLst/>
                          <a:latin typeface="Arial" panose="020B0604020202020204" pitchFamily="34" charset="0"/>
                          <a:ea typeface="Times New Roman" panose="02020603050405020304" pitchFamily="18" charset="0"/>
                          <a:cs typeface="Tahoma" panose="020B0604030504040204" pitchFamily="34" charset="0"/>
                        </a:rPr>
                        <a:t>جميع المتابعين ومتابعيهم وجميع مستخدمي تويتر</a:t>
                      </a:r>
                      <a:endParaRPr lang="en-US" sz="1400" kern="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6EE"/>
                    </a:solidFill>
                  </a:tcPr>
                </a:tc>
                <a:extLst>
                  <a:ext uri="{0D108BD9-81ED-4DB2-BD59-A6C34878D82A}">
                    <a16:rowId xmlns:a16="http://schemas.microsoft.com/office/drawing/2014/main" val="289112100"/>
                  </a:ext>
                </a:extLst>
              </a:tr>
              <a:tr h="502920">
                <a:tc>
                  <a:txBody>
                    <a:bodyPr/>
                    <a:lstStyle/>
                    <a:p>
                      <a:pPr algn="just" rtl="1"/>
                      <a:r>
                        <a:rPr lang="ar-SA" sz="1800" b="1" kern="100">
                          <a:solidFill>
                            <a:srgbClr val="FFFFFF"/>
                          </a:solidFill>
                          <a:effectLst/>
                          <a:latin typeface="Arial" panose="020B0604020202020204" pitchFamily="34" charset="0"/>
                          <a:ea typeface="Times New Roman" panose="02020603050405020304" pitchFamily="18" charset="0"/>
                          <a:cs typeface="Tahoma" panose="020B0604030504040204" pitchFamily="34" charset="0"/>
                        </a:rPr>
                        <a:t>المحتوى</a:t>
                      </a:r>
                      <a:endParaRPr lang="en-US" sz="1400" kern="100">
                        <a:effectLst/>
                        <a:latin typeface="Arial" panose="020B0604020202020204" pitchFamily="34" charset="0"/>
                        <a:ea typeface="Times New Roman" panose="02020603050405020304" pitchFamily="18" charset="0"/>
                        <a:cs typeface="Times New Roman" panose="02020603050405020304" pitchFamily="18" charset="0"/>
                      </a:endParaRPr>
                    </a:p>
                    <a:p>
                      <a:pPr algn="just" rtl="1" fontAlgn="base">
                        <a:lnSpc>
                          <a:spcPts val="2280"/>
                        </a:lnSpc>
                      </a:pPr>
                      <a:r>
                        <a:rPr lang="ar-SA" sz="1800" kern="100">
                          <a:solidFill>
                            <a:srgbClr val="FFFFFF"/>
                          </a:solidFill>
                          <a:effectLst/>
                          <a:latin typeface="Arial" panose="020B0604020202020204" pitchFamily="34" charset="0"/>
                          <a:ea typeface="Times New Roman" panose="02020603050405020304" pitchFamily="18" charset="0"/>
                          <a:cs typeface="Tahoma" panose="020B0604030504040204" pitchFamily="34" charset="0"/>
                        </a:rPr>
                        <a:t>(</a:t>
                      </a:r>
                      <a:r>
                        <a:rPr lang="ar-SA" sz="1800" b="1" kern="100">
                          <a:solidFill>
                            <a:srgbClr val="FFFFFF"/>
                          </a:solidFill>
                          <a:effectLst/>
                          <a:latin typeface="Arial" panose="020B0604020202020204" pitchFamily="34" charset="0"/>
                          <a:ea typeface="Times New Roman" panose="02020603050405020304" pitchFamily="18" charset="0"/>
                          <a:cs typeface="Tahoma" panose="020B0604030504040204" pitchFamily="34" charset="0"/>
                        </a:rPr>
                        <a:t>حجم المحتوى ونوعه وتخصصه</a:t>
                      </a:r>
                      <a:r>
                        <a:rPr lang="ar-SA" sz="1800" kern="100">
                          <a:solidFill>
                            <a:srgbClr val="FFFFFF"/>
                          </a:solidFill>
                          <a:effectLst/>
                          <a:latin typeface="Arial" panose="020B0604020202020204" pitchFamily="34" charset="0"/>
                          <a:ea typeface="Times New Roman" panose="02020603050405020304" pitchFamily="18" charset="0"/>
                          <a:cs typeface="Tahoma" panose="020B0604030504040204" pitchFamily="34" charset="0"/>
                        </a:rPr>
                        <a:t>)</a:t>
                      </a:r>
                      <a:endParaRPr lang="en-US" sz="1400" kern="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5B9BD5"/>
                    </a:solidFill>
                  </a:tcPr>
                </a:tc>
                <a:tc>
                  <a:txBody>
                    <a:bodyPr/>
                    <a:lstStyle/>
                    <a:p>
                      <a:pPr algn="just" rtl="1"/>
                      <a:r>
                        <a:rPr lang="ar-SA" sz="1800" kern="100">
                          <a:solidFill>
                            <a:srgbClr val="0A0A0A"/>
                          </a:solidFill>
                          <a:effectLst/>
                          <a:latin typeface="Arial" panose="020B0604020202020204" pitchFamily="34" charset="0"/>
                          <a:ea typeface="Times New Roman" panose="02020603050405020304" pitchFamily="18" charset="0"/>
                          <a:cs typeface="Tahoma" panose="020B0604030504040204" pitchFamily="34" charset="0"/>
                        </a:rPr>
                        <a:t>لا يوجد حدود لحجم ونوع وشكل ومحتوى المنشور على فيسبوك</a:t>
                      </a:r>
                      <a:endParaRPr lang="en-US" sz="1400" kern="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EEAF6"/>
                    </a:solidFill>
                  </a:tcPr>
                </a:tc>
                <a:tc>
                  <a:txBody>
                    <a:bodyPr/>
                    <a:lstStyle/>
                    <a:p>
                      <a:pPr algn="just" rtl="1"/>
                      <a:r>
                        <a:rPr lang="ar-SA" sz="1800" kern="100">
                          <a:solidFill>
                            <a:srgbClr val="0A0A0A"/>
                          </a:solidFill>
                          <a:effectLst/>
                          <a:latin typeface="Arial" panose="020B0604020202020204" pitchFamily="34" charset="0"/>
                          <a:ea typeface="Times New Roman" panose="02020603050405020304" pitchFamily="18" charset="0"/>
                          <a:cs typeface="Tahoma" panose="020B0604030504040204" pitchFamily="34" charset="0"/>
                        </a:rPr>
                        <a:t>المنشور (التغريدة) محددة ب280 رمزا بما فيها الروابط بالإضافة إلى الصور والفيديوهات ولكن طول الفيديوهات أيضا محدد بمدة زمنية قصيرة</a:t>
                      </a:r>
                      <a:endParaRPr lang="en-US" sz="1400" kern="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EEAF6"/>
                    </a:solidFill>
                  </a:tcPr>
                </a:tc>
                <a:extLst>
                  <a:ext uri="{0D108BD9-81ED-4DB2-BD59-A6C34878D82A}">
                    <a16:rowId xmlns:a16="http://schemas.microsoft.com/office/drawing/2014/main" val="278678014"/>
                  </a:ext>
                </a:extLst>
              </a:tr>
              <a:tr h="502920">
                <a:tc>
                  <a:txBody>
                    <a:bodyPr/>
                    <a:lstStyle/>
                    <a:p>
                      <a:pPr algn="just" rtl="1"/>
                      <a:r>
                        <a:rPr lang="ar-SA" sz="1800" b="1" kern="100">
                          <a:solidFill>
                            <a:srgbClr val="FFFFFF"/>
                          </a:solidFill>
                          <a:effectLst/>
                          <a:latin typeface="Arial" panose="020B0604020202020204" pitchFamily="34" charset="0"/>
                          <a:ea typeface="Times New Roman" panose="02020603050405020304" pitchFamily="18" charset="0"/>
                          <a:cs typeface="Tahoma" panose="020B0604030504040204" pitchFamily="34" charset="0"/>
                        </a:rPr>
                        <a:t>طريقة المتابعة</a:t>
                      </a:r>
                      <a:endParaRPr lang="en-US" sz="1400" kern="100">
                        <a:effectLst/>
                        <a:latin typeface="Arial" panose="020B0604020202020204" pitchFamily="34" charset="0"/>
                        <a:ea typeface="Times New Roman" panose="02020603050405020304" pitchFamily="18" charset="0"/>
                        <a:cs typeface="Times New Roman" panose="02020603050405020304" pitchFamily="18" charset="0"/>
                      </a:endParaRPr>
                    </a:p>
                    <a:p>
                      <a:pPr algn="just" rtl="1" fontAlgn="base">
                        <a:lnSpc>
                          <a:spcPts val="2280"/>
                        </a:lnSpc>
                      </a:pPr>
                      <a:r>
                        <a:rPr lang="en-US" sz="1800" b="1" kern="100">
                          <a:solidFill>
                            <a:srgbClr val="FFFFFF"/>
                          </a:solidFill>
                          <a:effectLst/>
                          <a:latin typeface="Tahoma" panose="020B0604030504040204" pitchFamily="34" charset="0"/>
                          <a:ea typeface="Times New Roman" panose="02020603050405020304" pitchFamily="18" charset="0"/>
                          <a:cs typeface="Times New Roman" panose="02020603050405020304" pitchFamily="18" charset="0"/>
                        </a:rPr>
                        <a:t>)</a:t>
                      </a:r>
                      <a:r>
                        <a:rPr lang="ar-SA" sz="1800" b="1" kern="100">
                          <a:solidFill>
                            <a:srgbClr val="FFFFFF"/>
                          </a:solidFill>
                          <a:effectLst/>
                          <a:latin typeface="Arial" panose="020B0604020202020204" pitchFamily="34" charset="0"/>
                          <a:ea typeface="Times New Roman" panose="02020603050405020304" pitchFamily="18" charset="0"/>
                          <a:cs typeface="Tahoma" panose="020B0604030504040204" pitchFamily="34" charset="0"/>
                        </a:rPr>
                        <a:t>العلاقات بين المستخدمين)</a:t>
                      </a:r>
                      <a:endParaRPr lang="en-US" sz="1400" kern="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5B9BD5"/>
                    </a:solidFill>
                  </a:tcPr>
                </a:tc>
                <a:tc>
                  <a:txBody>
                    <a:bodyPr/>
                    <a:lstStyle/>
                    <a:p>
                      <a:pPr algn="just" rtl="1"/>
                      <a:r>
                        <a:rPr lang="ar-SA" sz="1800" kern="100">
                          <a:solidFill>
                            <a:srgbClr val="0A0A0A"/>
                          </a:solidFill>
                          <a:effectLst/>
                          <a:latin typeface="Arial" panose="020B0604020202020204" pitchFamily="34" charset="0"/>
                          <a:ea typeface="Times New Roman" panose="02020603050405020304" pitchFamily="18" charset="0"/>
                          <a:cs typeface="Tahoma" panose="020B0604030504040204" pitchFamily="34" charset="0"/>
                        </a:rPr>
                        <a:t>طلب صداقة يجب أن يقبله صاحب الحساب الشخصي، ولكن الصفحات العامة لا تشترط موافقة صاحب الصفحة</a:t>
                      </a:r>
                      <a:endParaRPr lang="en-US" sz="1400" kern="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6EE"/>
                    </a:solidFill>
                  </a:tcPr>
                </a:tc>
                <a:tc>
                  <a:txBody>
                    <a:bodyPr/>
                    <a:lstStyle/>
                    <a:p>
                      <a:pPr algn="just" rtl="1"/>
                      <a:r>
                        <a:rPr lang="ar-SA" sz="1800" kern="100">
                          <a:solidFill>
                            <a:srgbClr val="0A0A0A"/>
                          </a:solidFill>
                          <a:effectLst/>
                          <a:latin typeface="Arial" panose="020B0604020202020204" pitchFamily="34" charset="0"/>
                          <a:ea typeface="Times New Roman" panose="02020603050405020304" pitchFamily="18" charset="0"/>
                          <a:cs typeface="Tahoma" panose="020B0604030504040204" pitchFamily="34" charset="0"/>
                        </a:rPr>
                        <a:t>يمكن لأي شخص في العالم عمل متابعة لحساب تويتر الخاص بك بدون اشتراط موافقة صاحب الحساب، إلا إذا كان الحساب على وضع الخصوصية</a:t>
                      </a:r>
                      <a:r>
                        <a:rPr lang="en-US" sz="1800" kern="100">
                          <a:solidFill>
                            <a:srgbClr val="0A0A0A"/>
                          </a:solidFill>
                          <a:effectLst/>
                          <a:latin typeface="Tahoma" panose="020B0604030504040204" pitchFamily="34" charset="0"/>
                          <a:ea typeface="Times New Roman" panose="02020603050405020304" pitchFamily="18" charset="0"/>
                          <a:cs typeface="Times New Roman" panose="02020603050405020304" pitchFamily="18" charset="0"/>
                        </a:rPr>
                        <a:t>.</a:t>
                      </a:r>
                      <a:endParaRPr lang="en-US" sz="1400" kern="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6EE"/>
                    </a:solidFill>
                  </a:tcPr>
                </a:tc>
                <a:extLst>
                  <a:ext uri="{0D108BD9-81ED-4DB2-BD59-A6C34878D82A}">
                    <a16:rowId xmlns:a16="http://schemas.microsoft.com/office/drawing/2014/main" val="902739461"/>
                  </a:ext>
                </a:extLst>
              </a:tr>
              <a:tr h="335280">
                <a:tc>
                  <a:txBody>
                    <a:bodyPr/>
                    <a:lstStyle/>
                    <a:p>
                      <a:pPr algn="just" rtl="1"/>
                      <a:r>
                        <a:rPr lang="ar-SA" sz="1800" b="1" kern="100">
                          <a:solidFill>
                            <a:srgbClr val="FFFFFF"/>
                          </a:solidFill>
                          <a:effectLst/>
                          <a:latin typeface="Arial" panose="020B0604020202020204" pitchFamily="34" charset="0"/>
                          <a:ea typeface="Times New Roman" panose="02020603050405020304" pitchFamily="18" charset="0"/>
                          <a:cs typeface="Tahoma" panose="020B0604030504040204" pitchFamily="34" charset="0"/>
                        </a:rPr>
                        <a:t>المجموعات والصفحات والتطبيقات</a:t>
                      </a:r>
                      <a:endParaRPr lang="en-US" sz="1400" kern="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5B9BD5"/>
                    </a:solidFill>
                  </a:tcPr>
                </a:tc>
                <a:tc>
                  <a:txBody>
                    <a:bodyPr/>
                    <a:lstStyle/>
                    <a:p>
                      <a:pPr algn="just" rtl="1"/>
                      <a:r>
                        <a:rPr lang="ar-SA" sz="1800" kern="100">
                          <a:solidFill>
                            <a:srgbClr val="0A0A0A"/>
                          </a:solidFill>
                          <a:effectLst/>
                          <a:latin typeface="Arial" panose="020B0604020202020204" pitchFamily="34" charset="0"/>
                          <a:ea typeface="Times New Roman" panose="02020603050405020304" pitchFamily="18" charset="0"/>
                          <a:cs typeface="Tahoma" panose="020B0604030504040204" pitchFamily="34" charset="0"/>
                        </a:rPr>
                        <a:t>هذه الخدمات متوفرة وبشكل كبير وسلس على فيسبوك</a:t>
                      </a:r>
                      <a:endParaRPr lang="en-US" sz="1400" kern="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EEAF6"/>
                    </a:solidFill>
                  </a:tcPr>
                </a:tc>
                <a:tc>
                  <a:txBody>
                    <a:bodyPr/>
                    <a:lstStyle/>
                    <a:p>
                      <a:pPr algn="just" rtl="1"/>
                      <a:r>
                        <a:rPr lang="ar-SA" sz="1800" kern="100" dirty="0">
                          <a:solidFill>
                            <a:srgbClr val="0A0A0A"/>
                          </a:solidFill>
                          <a:effectLst/>
                          <a:latin typeface="Arial" panose="020B0604020202020204" pitchFamily="34" charset="0"/>
                          <a:ea typeface="Times New Roman" panose="02020603050405020304" pitchFamily="18" charset="0"/>
                          <a:cs typeface="Tahoma" panose="020B0604030504040204" pitchFamily="34" charset="0"/>
                        </a:rPr>
                        <a:t>لا توجد مجموعات على تويتر ولا صفحات عامة، ولكن توجد قوائم وعدد من التطبيقات المرتبطة بتويتر</a:t>
                      </a:r>
                      <a:endParaRPr lang="en-US" sz="1400" kern="1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EEAF6"/>
                    </a:solidFill>
                  </a:tcPr>
                </a:tc>
                <a:extLst>
                  <a:ext uri="{0D108BD9-81ED-4DB2-BD59-A6C34878D82A}">
                    <a16:rowId xmlns:a16="http://schemas.microsoft.com/office/drawing/2014/main" val="3741524646"/>
                  </a:ext>
                </a:extLst>
              </a:tr>
            </a:tbl>
          </a:graphicData>
        </a:graphic>
      </p:graphicFrame>
    </p:spTree>
    <p:extLst>
      <p:ext uri="{BB962C8B-B14F-4D97-AF65-F5344CB8AC3E}">
        <p14:creationId xmlns:p14="http://schemas.microsoft.com/office/powerpoint/2010/main" val="301233494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تابع الخطوة الخامسة</a:t>
            </a:r>
            <a:endParaRPr lang="en-US" sz="4000" b="1" dirty="0"/>
          </a:p>
        </p:txBody>
      </p:sp>
      <p:graphicFrame>
        <p:nvGraphicFramePr>
          <p:cNvPr id="4" name="Table 3">
            <a:extLst>
              <a:ext uri="{FF2B5EF4-FFF2-40B4-BE49-F238E27FC236}">
                <a16:creationId xmlns:a16="http://schemas.microsoft.com/office/drawing/2014/main" id="{5017265F-2CCE-12A8-9D75-200C3CF7C65E}"/>
              </a:ext>
            </a:extLst>
          </p:cNvPr>
          <p:cNvGraphicFramePr>
            <a:graphicFrameLocks noGrp="1"/>
          </p:cNvGraphicFramePr>
          <p:nvPr>
            <p:extLst>
              <p:ext uri="{D42A27DB-BD31-4B8C-83A1-F6EECF244321}">
                <p14:modId xmlns:p14="http://schemas.microsoft.com/office/powerpoint/2010/main" val="4189136710"/>
              </p:ext>
            </p:extLst>
          </p:nvPr>
        </p:nvGraphicFramePr>
        <p:xfrm>
          <a:off x="942308" y="2007677"/>
          <a:ext cx="10505084" cy="4389120"/>
        </p:xfrm>
        <a:graphic>
          <a:graphicData uri="http://schemas.openxmlformats.org/drawingml/2006/table">
            <a:tbl>
              <a:tblPr rtl="1" firstRow="1" firstCol="1" bandRow="1"/>
              <a:tblGrid>
                <a:gridCol w="2848979">
                  <a:extLst>
                    <a:ext uri="{9D8B030D-6E8A-4147-A177-3AD203B41FA5}">
                      <a16:colId xmlns:a16="http://schemas.microsoft.com/office/drawing/2014/main" val="1695428230"/>
                    </a:ext>
                  </a:extLst>
                </a:gridCol>
                <a:gridCol w="3792335">
                  <a:extLst>
                    <a:ext uri="{9D8B030D-6E8A-4147-A177-3AD203B41FA5}">
                      <a16:colId xmlns:a16="http://schemas.microsoft.com/office/drawing/2014/main" val="2090097174"/>
                    </a:ext>
                  </a:extLst>
                </a:gridCol>
                <a:gridCol w="3863770">
                  <a:extLst>
                    <a:ext uri="{9D8B030D-6E8A-4147-A177-3AD203B41FA5}">
                      <a16:colId xmlns:a16="http://schemas.microsoft.com/office/drawing/2014/main" val="1959036491"/>
                    </a:ext>
                  </a:extLst>
                </a:gridCol>
              </a:tblGrid>
              <a:tr h="0">
                <a:tc>
                  <a:txBody>
                    <a:bodyPr/>
                    <a:lstStyle/>
                    <a:p>
                      <a:pPr algn="just" rtl="1"/>
                      <a:r>
                        <a:rPr lang="ar-SA" sz="1800" b="1" kern="100">
                          <a:solidFill>
                            <a:srgbClr val="F8B81C"/>
                          </a:solidFill>
                          <a:effectLst/>
                          <a:latin typeface="Arial" panose="020B0604020202020204" pitchFamily="34" charset="0"/>
                          <a:ea typeface="Times New Roman" panose="02020603050405020304" pitchFamily="18" charset="0"/>
                          <a:cs typeface="Tahoma" panose="020B0604030504040204" pitchFamily="34" charset="0"/>
                        </a:rPr>
                        <a:t>المعيار</a:t>
                      </a:r>
                      <a:endParaRPr lang="en-US" sz="1800" kern="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FFFFFF"/>
                      </a:solidFill>
                      <a:prstDash val="solid"/>
                      <a:round/>
                      <a:headEnd type="none" w="med" len="med"/>
                      <a:tailEnd type="none" w="med" len="med"/>
                    </a:lnL>
                    <a:lnR>
                      <a:noFill/>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4472C4"/>
                    </a:solidFill>
                  </a:tcPr>
                </a:tc>
                <a:tc>
                  <a:txBody>
                    <a:bodyPr/>
                    <a:lstStyle/>
                    <a:p>
                      <a:pPr algn="just" rtl="1"/>
                      <a:r>
                        <a:rPr lang="ar-SA" sz="1800" b="1" kern="100">
                          <a:solidFill>
                            <a:srgbClr val="F8B81C"/>
                          </a:solidFill>
                          <a:effectLst/>
                          <a:latin typeface="Arial" panose="020B0604020202020204" pitchFamily="34" charset="0"/>
                          <a:ea typeface="Times New Roman" panose="02020603050405020304" pitchFamily="18" charset="0"/>
                          <a:cs typeface="Tahoma" panose="020B0604030504040204" pitchFamily="34" charset="0"/>
                        </a:rPr>
                        <a:t>فيسبوك</a:t>
                      </a:r>
                      <a:endParaRPr lang="en-US" sz="1800" kern="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a:noFill/>
                    </a:lnL>
                    <a:lnR>
                      <a:noFill/>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4472C4"/>
                    </a:solidFill>
                  </a:tcPr>
                </a:tc>
                <a:tc>
                  <a:txBody>
                    <a:bodyPr/>
                    <a:lstStyle/>
                    <a:p>
                      <a:pPr algn="just" rtl="1"/>
                      <a:r>
                        <a:rPr lang="ar-SA" sz="1800" b="1" kern="100">
                          <a:solidFill>
                            <a:srgbClr val="F8B81C"/>
                          </a:solidFill>
                          <a:effectLst/>
                          <a:latin typeface="Arial" panose="020B0604020202020204" pitchFamily="34" charset="0"/>
                          <a:ea typeface="Times New Roman" panose="02020603050405020304" pitchFamily="18" charset="0"/>
                          <a:cs typeface="Tahoma" panose="020B0604030504040204" pitchFamily="34" charset="0"/>
                        </a:rPr>
                        <a:t>تويتر</a:t>
                      </a:r>
                      <a:endParaRPr lang="en-US" sz="1800" kern="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a:noFill/>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4472C4"/>
                    </a:solidFill>
                  </a:tcPr>
                </a:tc>
                <a:extLst>
                  <a:ext uri="{0D108BD9-81ED-4DB2-BD59-A6C34878D82A}">
                    <a16:rowId xmlns:a16="http://schemas.microsoft.com/office/drawing/2014/main" val="1791220326"/>
                  </a:ext>
                </a:extLst>
              </a:tr>
              <a:tr h="0">
                <a:tc>
                  <a:txBody>
                    <a:bodyPr/>
                    <a:lstStyle/>
                    <a:p>
                      <a:pPr algn="just" rtl="1"/>
                      <a:r>
                        <a:rPr lang="ar-SA" sz="1800" b="1" kern="100" dirty="0">
                          <a:solidFill>
                            <a:srgbClr val="FFFFFF"/>
                          </a:solidFill>
                          <a:effectLst/>
                          <a:latin typeface="Arial" panose="020B0604020202020204" pitchFamily="34" charset="0"/>
                          <a:ea typeface="Times New Roman" panose="02020603050405020304" pitchFamily="18" charset="0"/>
                          <a:cs typeface="Tahoma" panose="020B0604030504040204" pitchFamily="34" charset="0"/>
                        </a:rPr>
                        <a:t>فترة مشاهدة المحتوى</a:t>
                      </a:r>
                      <a:endParaRPr lang="en-US" sz="1800" kern="1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5B9BD5"/>
                    </a:solidFill>
                  </a:tcPr>
                </a:tc>
                <a:tc>
                  <a:txBody>
                    <a:bodyPr/>
                    <a:lstStyle/>
                    <a:p>
                      <a:pPr algn="just" rtl="1"/>
                      <a:r>
                        <a:rPr lang="ar-SA" sz="1800" kern="100">
                          <a:solidFill>
                            <a:srgbClr val="0A0A0A"/>
                          </a:solidFill>
                          <a:effectLst/>
                          <a:latin typeface="Arial" panose="020B0604020202020204" pitchFamily="34" charset="0"/>
                          <a:ea typeface="Times New Roman" panose="02020603050405020304" pitchFamily="18" charset="0"/>
                          <a:cs typeface="Tahoma" panose="020B0604030504040204" pitchFamily="34" charset="0"/>
                        </a:rPr>
                        <a:t>المنشور يظهر للمتابعين لفترات كبيرة ومرات متعددة خلال اليوم الواحد، ويعود للظهور أيضا حال تفاعل الأصدقاء معه</a:t>
                      </a:r>
                      <a:endParaRPr lang="en-US" sz="1800" kern="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6EE"/>
                    </a:solidFill>
                  </a:tcPr>
                </a:tc>
                <a:tc>
                  <a:txBody>
                    <a:bodyPr/>
                    <a:lstStyle/>
                    <a:p>
                      <a:pPr algn="just" rtl="1"/>
                      <a:r>
                        <a:rPr lang="ar-SA" sz="1800" kern="100" dirty="0">
                          <a:solidFill>
                            <a:srgbClr val="0A0A0A"/>
                          </a:solidFill>
                          <a:effectLst/>
                          <a:latin typeface="Arial" panose="020B0604020202020204" pitchFamily="34" charset="0"/>
                          <a:ea typeface="Times New Roman" panose="02020603050405020304" pitchFamily="18" charset="0"/>
                          <a:cs typeface="Tahoma" panose="020B0604030504040204" pitchFamily="34" charset="0"/>
                        </a:rPr>
                        <a:t>التغريدة تنشر وتمر بشكل سريع وذلك بسبب كم التغريدات الهائل التي يتم نشرها خلال اليوم، لذلك إذا كنت مهتما بتغريدة معينة فعليك البحث عنها داخل حساب كاتبها</a:t>
                      </a:r>
                      <a:r>
                        <a:rPr lang="en-US" sz="1800" kern="100" dirty="0">
                          <a:solidFill>
                            <a:srgbClr val="0A0A0A"/>
                          </a:solidFill>
                          <a:effectLst/>
                          <a:latin typeface="Tahoma" panose="020B0604030504040204" pitchFamily="34" charset="0"/>
                          <a:ea typeface="Times New Roman" panose="02020603050405020304" pitchFamily="18" charset="0"/>
                          <a:cs typeface="Times New Roman" panose="02020603050405020304" pitchFamily="18" charset="0"/>
                        </a:rPr>
                        <a:t>.</a:t>
                      </a:r>
                      <a:endParaRPr lang="en-US" sz="1800" kern="1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6EE"/>
                    </a:solidFill>
                  </a:tcPr>
                </a:tc>
                <a:extLst>
                  <a:ext uri="{0D108BD9-81ED-4DB2-BD59-A6C34878D82A}">
                    <a16:rowId xmlns:a16="http://schemas.microsoft.com/office/drawing/2014/main" val="2568828041"/>
                  </a:ext>
                </a:extLst>
              </a:tr>
              <a:tr h="0">
                <a:tc>
                  <a:txBody>
                    <a:bodyPr/>
                    <a:lstStyle/>
                    <a:p>
                      <a:pPr algn="just" rtl="1"/>
                      <a:r>
                        <a:rPr lang="ar-SA" sz="1800" b="1" kern="100">
                          <a:solidFill>
                            <a:srgbClr val="FFFFFF"/>
                          </a:solidFill>
                          <a:effectLst/>
                          <a:latin typeface="Arial" panose="020B0604020202020204" pitchFamily="34" charset="0"/>
                          <a:ea typeface="Times New Roman" panose="02020603050405020304" pitchFamily="18" charset="0"/>
                          <a:cs typeface="Tahoma" panose="020B0604030504040204" pitchFamily="34" charset="0"/>
                        </a:rPr>
                        <a:t>مساحة الحوار</a:t>
                      </a:r>
                      <a:endParaRPr lang="en-US" sz="1800" kern="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5B9BD5"/>
                    </a:solidFill>
                  </a:tcPr>
                </a:tc>
                <a:tc>
                  <a:txBody>
                    <a:bodyPr/>
                    <a:lstStyle/>
                    <a:p>
                      <a:pPr algn="just" rtl="1"/>
                      <a:r>
                        <a:rPr lang="ar-SA" sz="1800" kern="100">
                          <a:solidFill>
                            <a:srgbClr val="0A0A0A"/>
                          </a:solidFill>
                          <a:effectLst/>
                          <a:latin typeface="Arial" panose="020B0604020202020204" pitchFamily="34" charset="0"/>
                          <a:ea typeface="Times New Roman" panose="02020603050405020304" pitchFamily="18" charset="0"/>
                          <a:cs typeface="Tahoma" panose="020B0604030504040204" pitchFamily="34" charset="0"/>
                        </a:rPr>
                        <a:t>توجد مساحة كبيرة للتعليقات والردود على نفس المنشور وداخل نفس المنشور</a:t>
                      </a:r>
                      <a:endParaRPr lang="en-US" sz="1800" kern="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EEAF6"/>
                    </a:solidFill>
                  </a:tcPr>
                </a:tc>
                <a:tc>
                  <a:txBody>
                    <a:bodyPr/>
                    <a:lstStyle/>
                    <a:p>
                      <a:pPr algn="just" rtl="1"/>
                      <a:r>
                        <a:rPr lang="ar-SA" sz="1800" kern="100">
                          <a:solidFill>
                            <a:srgbClr val="0A0A0A"/>
                          </a:solidFill>
                          <a:effectLst/>
                          <a:latin typeface="Arial" panose="020B0604020202020204" pitchFamily="34" charset="0"/>
                          <a:ea typeface="Times New Roman" panose="02020603050405020304" pitchFamily="18" charset="0"/>
                          <a:cs typeface="Tahoma" panose="020B0604030504040204" pitchFamily="34" charset="0"/>
                        </a:rPr>
                        <a:t>التعليق على أي تغريدة يعتبر تغريدة جديدة يتم نشرها في مقدمة التايم لاين دون أي ربط بينها وبين التغريدة الأصلية مما يؤدي إلى تشتيت الحوار والنقاش</a:t>
                      </a:r>
                      <a:r>
                        <a:rPr lang="en-US" sz="1800" kern="100">
                          <a:solidFill>
                            <a:srgbClr val="0A0A0A"/>
                          </a:solidFill>
                          <a:effectLst/>
                          <a:latin typeface="Tahoma" panose="020B0604030504040204" pitchFamily="34" charset="0"/>
                          <a:ea typeface="Times New Roman" panose="02020603050405020304" pitchFamily="18" charset="0"/>
                          <a:cs typeface="Times New Roman" panose="02020603050405020304" pitchFamily="18" charset="0"/>
                        </a:rPr>
                        <a:t>.</a:t>
                      </a:r>
                      <a:endParaRPr lang="en-US" sz="1800" kern="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EEAF6"/>
                    </a:solidFill>
                  </a:tcPr>
                </a:tc>
                <a:extLst>
                  <a:ext uri="{0D108BD9-81ED-4DB2-BD59-A6C34878D82A}">
                    <a16:rowId xmlns:a16="http://schemas.microsoft.com/office/drawing/2014/main" val="2236298401"/>
                  </a:ext>
                </a:extLst>
              </a:tr>
              <a:tr h="0">
                <a:tc>
                  <a:txBody>
                    <a:bodyPr/>
                    <a:lstStyle/>
                    <a:p>
                      <a:pPr algn="just" rtl="1"/>
                      <a:r>
                        <a:rPr lang="ar-SA" sz="1800" b="1" kern="100">
                          <a:solidFill>
                            <a:srgbClr val="FFFFFF"/>
                          </a:solidFill>
                          <a:effectLst/>
                          <a:latin typeface="Arial" panose="020B0604020202020204" pitchFamily="34" charset="0"/>
                          <a:ea typeface="Times New Roman" panose="02020603050405020304" pitchFamily="18" charset="0"/>
                          <a:cs typeface="Tahoma" panose="020B0604030504040204" pitchFamily="34" charset="0"/>
                        </a:rPr>
                        <a:t>تقييم الحملات</a:t>
                      </a:r>
                      <a:endParaRPr lang="en-US" sz="1800" kern="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5B9BD5"/>
                    </a:solidFill>
                  </a:tcPr>
                </a:tc>
                <a:tc>
                  <a:txBody>
                    <a:bodyPr/>
                    <a:lstStyle/>
                    <a:p>
                      <a:pPr algn="just" rtl="1"/>
                      <a:r>
                        <a:rPr lang="ar-SA" sz="1800" kern="100">
                          <a:solidFill>
                            <a:srgbClr val="0A0A0A"/>
                          </a:solidFill>
                          <a:effectLst/>
                          <a:latin typeface="Arial" panose="020B0604020202020204" pitchFamily="34" charset="0"/>
                          <a:ea typeface="Times New Roman" panose="02020603050405020304" pitchFamily="18" charset="0"/>
                          <a:cs typeface="Tahoma" panose="020B0604030504040204" pitchFamily="34" charset="0"/>
                        </a:rPr>
                        <a:t>لا توجد أدوات “مجانية” لقياس وتقييم الحملة على فيسبوك</a:t>
                      </a:r>
                      <a:endParaRPr lang="en-US" sz="1800" kern="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6EE"/>
                    </a:solidFill>
                  </a:tcPr>
                </a:tc>
                <a:tc>
                  <a:txBody>
                    <a:bodyPr/>
                    <a:lstStyle/>
                    <a:p>
                      <a:pPr algn="just" rtl="1"/>
                      <a:r>
                        <a:rPr lang="ar-SA" sz="1800" kern="100" dirty="0">
                          <a:solidFill>
                            <a:srgbClr val="0A0A0A"/>
                          </a:solidFill>
                          <a:effectLst/>
                          <a:latin typeface="Arial" panose="020B0604020202020204" pitchFamily="34" charset="0"/>
                          <a:ea typeface="Times New Roman" panose="02020603050405020304" pitchFamily="18" charset="0"/>
                          <a:cs typeface="Tahoma" panose="020B0604030504040204" pitchFamily="34" charset="0"/>
                        </a:rPr>
                        <a:t>توجد الكثير من الأدوات والمواقع التي تقوم بتقييم الحملة من خلال </a:t>
                      </a:r>
                      <a:r>
                        <a:rPr lang="ar-SA" sz="1800" kern="100" dirty="0" err="1">
                          <a:solidFill>
                            <a:srgbClr val="0A0A0A"/>
                          </a:solidFill>
                          <a:effectLst/>
                          <a:latin typeface="Arial" panose="020B0604020202020204" pitchFamily="34" charset="0"/>
                          <a:ea typeface="Times New Roman" panose="02020603050405020304" pitchFamily="18" charset="0"/>
                          <a:cs typeface="Tahoma" panose="020B0604030504040204" pitchFamily="34" charset="0"/>
                        </a:rPr>
                        <a:t>الهاشتاغ</a:t>
                      </a:r>
                      <a:r>
                        <a:rPr lang="ar-SA" sz="1800" kern="100" dirty="0">
                          <a:solidFill>
                            <a:srgbClr val="0A0A0A"/>
                          </a:solidFill>
                          <a:effectLst/>
                          <a:latin typeface="Arial" panose="020B0604020202020204" pitchFamily="34" charset="0"/>
                          <a:ea typeface="Times New Roman" panose="02020603050405020304" pitchFamily="18" charset="0"/>
                          <a:cs typeface="Tahoma" panose="020B0604030504040204" pitchFamily="34" charset="0"/>
                        </a:rPr>
                        <a:t> الخاص بالحملة وتقيس هذه المواقع التفاعل ونسبة الوصول وعدد التغريدات وغيرها من المعلومات، أبرزها </a:t>
                      </a:r>
                      <a:r>
                        <a:rPr lang="en-US" sz="1800" u="sng" kern="100" dirty="0" err="1">
                          <a:solidFill>
                            <a:srgbClr val="297A01"/>
                          </a:solidFill>
                          <a:effectLst/>
                          <a:latin typeface="inherit"/>
                          <a:ea typeface="Times New Roman" panose="02020603050405020304" pitchFamily="18" charset="0"/>
                          <a:cs typeface="Tahoma" panose="020B0604030504040204" pitchFamily="34" charset="0"/>
                          <a:hlinkClick r:id="rId3"/>
                        </a:rPr>
                        <a:t>TweetReach.com</a:t>
                      </a:r>
                      <a:endParaRPr lang="en-US" sz="1800" kern="1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6EE"/>
                    </a:solidFill>
                  </a:tcPr>
                </a:tc>
                <a:extLst>
                  <a:ext uri="{0D108BD9-81ED-4DB2-BD59-A6C34878D82A}">
                    <a16:rowId xmlns:a16="http://schemas.microsoft.com/office/drawing/2014/main" val="1145447586"/>
                  </a:ext>
                </a:extLst>
              </a:tr>
            </a:tbl>
          </a:graphicData>
        </a:graphic>
      </p:graphicFrame>
    </p:spTree>
    <p:extLst>
      <p:ext uri="{BB962C8B-B14F-4D97-AF65-F5344CB8AC3E}">
        <p14:creationId xmlns:p14="http://schemas.microsoft.com/office/powerpoint/2010/main" val="995553691"/>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431435"/>
          </a:xfrm>
          <a:prstGeom prst="rect">
            <a:avLst/>
          </a:prstGeom>
          <a:noFill/>
        </p:spPr>
        <p:txBody>
          <a:bodyPr wrap="square" rtlCol="0">
            <a:spAutoFit/>
          </a:bodyPr>
          <a:lstStyle/>
          <a:p>
            <a:pPr algn="ctr" rtl="1"/>
            <a:r>
              <a:rPr lang="ar-EG" sz="3200" b="1" dirty="0">
                <a:solidFill>
                  <a:srgbClr val="2D3956"/>
                </a:solidFill>
                <a:highlight>
                  <a:srgbClr val="FFFF00"/>
                </a:highlight>
                <a:latin typeface="Times New Roman" panose="02020603050405020304" pitchFamily="18" charset="0"/>
                <a:cs typeface="Times New Roman" panose="02020603050405020304" pitchFamily="18" charset="0"/>
              </a:rPr>
              <a:t>(</a:t>
            </a:r>
            <a:r>
              <a:rPr lang="ar-SA" sz="3200" b="1" dirty="0">
                <a:solidFill>
                  <a:srgbClr val="2D3956"/>
                </a:solidFill>
                <a:highlight>
                  <a:srgbClr val="FFFF00"/>
                </a:highlight>
                <a:latin typeface="Times New Roman" panose="02020603050405020304" pitchFamily="18" charset="0"/>
                <a:cs typeface="Times New Roman" panose="02020603050405020304" pitchFamily="18" charset="0"/>
              </a:rPr>
              <a:t>المحتوى هو الملك</a:t>
            </a:r>
            <a:r>
              <a:rPr lang="ar-EG" sz="3200" b="1" dirty="0">
                <a:solidFill>
                  <a:srgbClr val="2D3956"/>
                </a:solidFill>
                <a:highlight>
                  <a:srgbClr val="FFFF00"/>
                </a:highlight>
                <a:latin typeface="Times New Roman" panose="02020603050405020304" pitchFamily="18" charset="0"/>
                <a:cs typeface="Times New Roman" panose="02020603050405020304" pitchFamily="18" charset="0"/>
              </a:rPr>
              <a:t>)</a:t>
            </a:r>
          </a:p>
          <a:p>
            <a:pPr marL="342900" indent="-342900" algn="just" rtl="1">
              <a:buFont typeface="Arial" panose="020B0604020202020204" pitchFamily="34" charset="0"/>
              <a:buChar char="•"/>
            </a:pPr>
            <a:endParaRPr lang="ar-EG"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تعد الرسالة هي الأسلوب </a:t>
            </a:r>
            <a:r>
              <a:rPr lang="ar-SA" sz="2400" dirty="0" err="1">
                <a:solidFill>
                  <a:srgbClr val="2D3956"/>
                </a:solidFill>
                <a:latin typeface="Times New Roman" panose="02020603050405020304" pitchFamily="18" charset="0"/>
                <a:cs typeface="Times New Roman" panose="02020603050405020304" pitchFamily="18" charset="0"/>
              </a:rPr>
              <a:t>الإقناعي</a:t>
            </a:r>
            <a:r>
              <a:rPr lang="ar-SA" sz="2400" dirty="0">
                <a:solidFill>
                  <a:srgbClr val="2D3956"/>
                </a:solidFill>
                <a:latin typeface="Times New Roman" panose="02020603050405020304" pitchFamily="18" charset="0"/>
                <a:cs typeface="Times New Roman" panose="02020603050405020304" pitchFamily="18" charset="0"/>
              </a:rPr>
              <a:t> أو العنصر المحرك للاستراتيجية ويتم اختيار الرسالة أو أساليب الإقناع بعد اختيار الجمهور المستهدف ويتوجب على القائمين على الحملات الإعلامية أن يختاروا الاستراتيجيات وأساليب الإقناع الأكثر مناسبة لكل جمهور وذلك في ضوء الأهداف والاستنتاجات المسجلة في تحليل السلوك وتفسيره.</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الخطوة السادسة: تحديد الرسائل</a:t>
            </a:r>
            <a:endParaRPr lang="en-US" sz="4000" b="1" dirty="0"/>
          </a:p>
        </p:txBody>
      </p:sp>
    </p:spTree>
    <p:extLst>
      <p:ext uri="{BB962C8B-B14F-4D97-AF65-F5344CB8AC3E}">
        <p14:creationId xmlns:p14="http://schemas.microsoft.com/office/powerpoint/2010/main" val="160507728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408947"/>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وهناك العديد من الاعتبارات التي يجب وضعها في الاعتبار عند تصميم رسائل الحملات الإعلامية وعند صياغة الرسالة الإعلامية وهي:</a:t>
            </a:r>
            <a:endParaRPr lang="ar-EG" sz="2400" dirty="0">
              <a:solidFill>
                <a:srgbClr val="2D3956"/>
              </a:solidFill>
              <a:latin typeface="Times New Roman" panose="02020603050405020304" pitchFamily="18" charset="0"/>
              <a:cs typeface="Times New Roman" panose="02020603050405020304" pitchFamily="18" charset="0"/>
            </a:endParaRPr>
          </a:p>
          <a:p>
            <a:pPr marL="342900" lvl="0" indent="-342900" algn="justLow" rtl="1">
              <a:lnSpc>
                <a:spcPct val="115000"/>
              </a:lnSpc>
              <a:spcAft>
                <a:spcPts val="800"/>
              </a:spcAft>
              <a:buFont typeface="+mj-cs"/>
              <a:buAutoNum type="arabic1Minus"/>
            </a:pPr>
            <a:r>
              <a:rPr lang="ar-EG" sz="2000" dirty="0">
                <a:solidFill>
                  <a:srgbClr val="FF0000"/>
                </a:solidFill>
                <a:effectLst/>
                <a:latin typeface="Calibri" panose="020F0502020204030204" pitchFamily="34" charset="0"/>
                <a:ea typeface="Calibri" panose="020F0502020204030204" pitchFamily="34" charset="0"/>
                <a:cs typeface="Simplified Arabic" panose="02020603050405020304" pitchFamily="18" charset="-78"/>
              </a:rPr>
              <a:t>كم المعلومات التي تم وضعها في الرسالة الإعلامية.</a:t>
            </a:r>
            <a:endParaRPr lang="en-US" sz="1400"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15000"/>
              </a:lnSpc>
              <a:spcAft>
                <a:spcPts val="800"/>
              </a:spcAft>
              <a:buFont typeface="+mj-cs"/>
              <a:buAutoNum type="arabic1Minus"/>
            </a:pPr>
            <a:r>
              <a:rPr lang="ar-EG" sz="2000" dirty="0">
                <a:solidFill>
                  <a:srgbClr val="FF0000"/>
                </a:solidFill>
                <a:effectLst/>
                <a:latin typeface="Calibri" panose="020F0502020204030204" pitchFamily="34" charset="0"/>
                <a:ea typeface="Calibri" panose="020F0502020204030204" pitchFamily="34" charset="0"/>
                <a:cs typeface="Simplified Arabic" panose="02020603050405020304" pitchFamily="18" charset="-78"/>
              </a:rPr>
              <a:t>كيفية تقديم المعلومات في الحملة الإعلامية.</a:t>
            </a:r>
            <a:endParaRPr lang="en-US" sz="1400"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15000"/>
              </a:lnSpc>
              <a:spcAft>
                <a:spcPts val="800"/>
              </a:spcAft>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ولذا تتضح الحاجة لعمل موازنة بين حاجات الأفراد للمعلومات وحاجتهم للاستمتاع بما يستهلكونه ولو أن تنويع الأشكال المختلفة للرسائل الإعلامية يناسب تلك الحاجات ويتطلب قرار الاستغراق للرسالة الإعلامية أن يكون المتلقي يحتاج لتلك المعلومات التفصيلية عن موضوع الحملة، وتكون الحملة أكثر فعالية في حال تركيزها على التصوير بشكل مؤثر للقضية موضوع الحملة وأن تضفي الاستجابة العاطفية للمخاطر عليها.</a:t>
            </a:r>
            <a:endParaRPr lang="en-US" sz="24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تابع الخطوة السادسة</a:t>
            </a:r>
          </a:p>
        </p:txBody>
      </p:sp>
    </p:spTree>
    <p:extLst>
      <p:ext uri="{BB962C8B-B14F-4D97-AF65-F5344CB8AC3E}">
        <p14:creationId xmlns:p14="http://schemas.microsoft.com/office/powerpoint/2010/main" val="2122410463"/>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354765"/>
          </a:xfrm>
          <a:prstGeom prst="rect">
            <a:avLst/>
          </a:prstGeom>
          <a:noFill/>
        </p:spPr>
        <p:txBody>
          <a:bodyPr wrap="square" rtlCol="0">
            <a:spAutoFit/>
          </a:bodyPr>
          <a:lstStyle/>
          <a:p>
            <a:pPr marL="342900" indent="-342900" algn="just" rtl="1">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العناصر التي يجب اتباعها عند </a:t>
            </a:r>
            <a:r>
              <a:rPr lang="ar-EG" sz="2400" dirty="0" err="1">
                <a:solidFill>
                  <a:srgbClr val="2D3956"/>
                </a:solidFill>
                <a:latin typeface="Times New Roman" panose="02020603050405020304" pitchFamily="18" charset="0"/>
                <a:cs typeface="Times New Roman" panose="02020603050405020304" pitchFamily="18" charset="0"/>
              </a:rPr>
              <a:t>اعداد</a:t>
            </a:r>
            <a:r>
              <a:rPr lang="ar-EG" sz="2400" dirty="0">
                <a:solidFill>
                  <a:srgbClr val="2D3956"/>
                </a:solidFill>
                <a:latin typeface="Times New Roman" panose="02020603050405020304" pitchFamily="18" charset="0"/>
                <a:cs typeface="Times New Roman" panose="02020603050405020304" pitchFamily="18" charset="0"/>
              </a:rPr>
              <a:t> الرسائل الإعلامية: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 أ‌.	يجب الإعداد لصناعة الرسالة الإعلامية بحيث يؤخذ في الاعتبار الحجج المنطقية والرسالة الإعلامية التي يكون هدفها هو إقناع الجمهور المستهدف بالقضايا التي يريدها القائم بعملية الاتصال.</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ب‌.	لا ينبغي الاكتفاء برسالة واحدة لكي تقوم بكل متطلبات الحملة فالحملة المنظم لها جيدا يجب أن تشمل العديد من الرسائل المتنوعة المضمون.</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	يفضل الاعتماد على الوسائل البصرية لكي يتك جذب الانتباه للجمهور المستهدف سواء في المطبوعات أو التلفزيون على أنه يجب مراعاة الحذر والوضوح وتجنب التعقيد الذي من الممكن أن يضيع الهدف </a:t>
            </a:r>
            <a:r>
              <a:rPr lang="ar-SA" sz="2400" dirty="0" err="1">
                <a:solidFill>
                  <a:srgbClr val="2D3956"/>
                </a:solidFill>
                <a:latin typeface="Times New Roman" panose="02020603050405020304" pitchFamily="18" charset="0"/>
                <a:cs typeface="Times New Roman" panose="02020603050405020304" pitchFamily="18" charset="0"/>
              </a:rPr>
              <a:t>الاقناعي</a:t>
            </a:r>
            <a:r>
              <a:rPr lang="ar-SA" sz="2400" dirty="0">
                <a:solidFill>
                  <a:srgbClr val="2D3956"/>
                </a:solidFill>
                <a:latin typeface="Times New Roman" panose="02020603050405020304" pitchFamily="18" charset="0"/>
                <a:cs typeface="Times New Roman" panose="02020603050405020304" pitchFamily="18" charset="0"/>
              </a:rPr>
              <a:t>.</a:t>
            </a: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تابع الخطوة السادسة</a:t>
            </a:r>
          </a:p>
        </p:txBody>
      </p:sp>
    </p:spTree>
    <p:extLst>
      <p:ext uri="{BB962C8B-B14F-4D97-AF65-F5344CB8AC3E}">
        <p14:creationId xmlns:p14="http://schemas.microsoft.com/office/powerpoint/2010/main" val="2593716584"/>
      </p:ext>
    </p:extLst>
  </p:cSld>
  <p:clrMapOvr>
    <a:masterClrMapping/>
  </p:clrMapOvr>
  <p:transition spd="slow">
    <p:wip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477875"/>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كما أن صياغة الرسالة الإعلامية وتحديدها يتطلب تحديد وصياغة بعض العناصر والتي تتمثل فيما يلي:</a:t>
            </a:r>
            <a:endParaRPr lang="ar-EG"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r>
              <a:rPr lang="ar-SA" sz="2800" dirty="0">
                <a:solidFill>
                  <a:srgbClr val="2D3956"/>
                </a:solidFill>
                <a:highlight>
                  <a:srgbClr val="FFFF00"/>
                </a:highlight>
                <a:latin typeface="Times New Roman" panose="02020603050405020304" pitchFamily="18" charset="0"/>
                <a:cs typeface="Times New Roman" panose="02020603050405020304" pitchFamily="18" charset="0"/>
              </a:rPr>
              <a:t>شعار الحملة</a:t>
            </a:r>
            <a:r>
              <a:rPr lang="ar-SA" sz="2800" dirty="0">
                <a:solidFill>
                  <a:srgbClr val="2D3956"/>
                </a:solidFill>
                <a:latin typeface="Times New Roman" panose="02020603050405020304" pitchFamily="18" charset="0"/>
                <a:cs typeface="Times New Roman" panose="02020603050405020304" pitchFamily="18" charset="0"/>
              </a:rPr>
              <a:t>: </a:t>
            </a:r>
            <a:endParaRPr lang="ar-EG" sz="28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r>
              <a:rPr lang="ar-SA" sz="2800" dirty="0">
                <a:solidFill>
                  <a:srgbClr val="2D3956"/>
                </a:solidFill>
                <a:latin typeface="Times New Roman" panose="02020603050405020304" pitchFamily="18" charset="0"/>
                <a:cs typeface="Times New Roman" panose="02020603050405020304" pitchFamily="18" charset="0"/>
              </a:rPr>
              <a:t>هو عبارة عن كلمة أو جملة أو كلمتين تؤدي إلى معنى محدد ومن الممكن أن يستخدم كعنوان وعادة ما يكون عبارة عن جملة قصيرة تعبر عن طابع دائم للحملة أو الفكرة حيث أن الشعار في الاتصال الاجتماعي له نفس الأهداف التي نجدها في الشعارات الدعائية أو الدينية وهو يلخص في جملة واحدة بسيطة توضح محتوى الحملة، والشعارات التي تعتمد على الأفكار العامة كثيرا ما تكون فاقدة للتأثير وغير مجدية وبالتالي وجب أن تعبر الرسالة عن فكرة واضحة وتلك الفكرة لابد أن تعكس انشغالا ما</a:t>
            </a:r>
            <a:r>
              <a:rPr lang="ar-EG" sz="2800" dirty="0">
                <a:solidFill>
                  <a:srgbClr val="2D3956"/>
                </a:solidFill>
                <a:latin typeface="Times New Roman" panose="02020603050405020304" pitchFamily="18" charset="0"/>
                <a:cs typeface="Times New Roman" panose="02020603050405020304" pitchFamily="18" charset="0"/>
              </a:rPr>
              <a:t>.</a:t>
            </a:r>
            <a:endParaRPr lang="ar-SA" sz="28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تابع الخطوة السادسة</a:t>
            </a:r>
          </a:p>
        </p:txBody>
      </p:sp>
    </p:spTree>
    <p:extLst>
      <p:ext uri="{BB962C8B-B14F-4D97-AF65-F5344CB8AC3E}">
        <p14:creationId xmlns:p14="http://schemas.microsoft.com/office/powerpoint/2010/main" val="1654955340"/>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724096"/>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highlight>
                  <a:srgbClr val="FFFF00"/>
                </a:highlight>
                <a:latin typeface="Times New Roman" panose="02020603050405020304" pitchFamily="18" charset="0"/>
                <a:cs typeface="Times New Roman" panose="02020603050405020304" pitchFamily="18" charset="0"/>
              </a:rPr>
              <a:t>عنوان الحملة: </a:t>
            </a:r>
            <a:endParaRPr lang="ar-EG" sz="2400" dirty="0">
              <a:solidFill>
                <a:srgbClr val="2D3956"/>
              </a:solidFill>
              <a:highlight>
                <a:srgbClr val="FFFF00"/>
              </a:highlight>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يعد الإعلان مهم لأنه يهيئ للجو النفسي الذي يوضح طبيعة الحملة الإعلامية ويعتبر من العناصر المهمة في الإعلان حتى أن بعض خبراء التصميم يرون أن نجاح أو فشل إعلان الحملة يعود إلى سلامة العنوان وفعاليته وتتوقف درجة فاعلية العنوان على درجة التناسق والتوافق بينه وبين عناصر الإعلان الأخرى من الصور والرسوم والإشارات والشعارات والرسالة ذاتها</a:t>
            </a:r>
            <a:r>
              <a:rPr lang="ar-EG" sz="2400" dirty="0">
                <a:solidFill>
                  <a:srgbClr val="2D3956"/>
                </a:solidFill>
                <a:latin typeface="Times New Roman" panose="02020603050405020304" pitchFamily="18" charset="0"/>
                <a:cs typeface="Times New Roman" panose="02020603050405020304" pitchFamily="18" charset="0"/>
              </a:rPr>
              <a:t>.</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كما يجب أن يراعي اختلاف العناوين التي من الممكن استخدامها من قبل المصمم حسب اختلاف الهدف من الحملة، ومن تلك الأنواع</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العنوان المباشر</a:t>
            </a:r>
            <a:r>
              <a:rPr lang="ar-EG" sz="2400" dirty="0">
                <a:solidFill>
                  <a:srgbClr val="2D3956"/>
                </a:solidFill>
                <a:latin typeface="Times New Roman" panose="02020603050405020304" pitchFamily="18" charset="0"/>
                <a:cs typeface="Times New Roman" panose="02020603050405020304" pitchFamily="18" charset="0"/>
              </a:rPr>
              <a:t>- </a:t>
            </a:r>
            <a:r>
              <a:rPr lang="ar-SA" sz="2400" dirty="0">
                <a:solidFill>
                  <a:srgbClr val="2D3956"/>
                </a:solidFill>
                <a:latin typeface="Times New Roman" panose="02020603050405020304" pitchFamily="18" charset="0"/>
                <a:cs typeface="Times New Roman" panose="02020603050405020304" pitchFamily="18" charset="0"/>
              </a:rPr>
              <a:t>العنوان الاستفهامي</a:t>
            </a:r>
            <a:r>
              <a:rPr lang="ar-EG" sz="2400" dirty="0">
                <a:solidFill>
                  <a:srgbClr val="2D3956"/>
                </a:solidFill>
                <a:latin typeface="Times New Roman" panose="02020603050405020304" pitchFamily="18" charset="0"/>
                <a:cs typeface="Times New Roman" panose="02020603050405020304" pitchFamily="18" charset="0"/>
              </a:rPr>
              <a:t>- </a:t>
            </a:r>
            <a:r>
              <a:rPr lang="ar-SA" sz="2400" dirty="0">
                <a:solidFill>
                  <a:srgbClr val="2D3956"/>
                </a:solidFill>
                <a:latin typeface="Times New Roman" panose="02020603050405020304" pitchFamily="18" charset="0"/>
                <a:cs typeface="Times New Roman" panose="02020603050405020304" pitchFamily="18" charset="0"/>
              </a:rPr>
              <a:t>العنوان الآمر</a:t>
            </a:r>
            <a:r>
              <a:rPr lang="ar-EG" sz="2400" dirty="0">
                <a:solidFill>
                  <a:srgbClr val="2D3956"/>
                </a:solidFill>
                <a:latin typeface="Times New Roman" panose="02020603050405020304" pitchFamily="18" charset="0"/>
                <a:cs typeface="Times New Roman" panose="02020603050405020304" pitchFamily="18" charset="0"/>
              </a:rPr>
              <a:t>-  </a:t>
            </a:r>
            <a:r>
              <a:rPr lang="ar-SA" sz="2400" dirty="0">
                <a:solidFill>
                  <a:srgbClr val="2D3956"/>
                </a:solidFill>
                <a:latin typeface="Times New Roman" panose="02020603050405020304" pitchFamily="18" charset="0"/>
                <a:cs typeface="Times New Roman" panose="02020603050405020304" pitchFamily="18" charset="0"/>
              </a:rPr>
              <a:t>العنوان المثير للمشاعر</a:t>
            </a:r>
            <a:r>
              <a:rPr lang="ar-EG" sz="2400" dirty="0">
                <a:solidFill>
                  <a:srgbClr val="2D3956"/>
                </a:solidFill>
                <a:latin typeface="Times New Roman" panose="02020603050405020304" pitchFamily="18" charset="0"/>
                <a:cs typeface="Times New Roman" panose="02020603050405020304" pitchFamily="18" charset="0"/>
              </a:rPr>
              <a:t>-  </a:t>
            </a:r>
            <a:r>
              <a:rPr lang="ar-SA" sz="2400" dirty="0">
                <a:solidFill>
                  <a:srgbClr val="2D3956"/>
                </a:solidFill>
                <a:latin typeface="Times New Roman" panose="02020603050405020304" pitchFamily="18" charset="0"/>
                <a:cs typeface="Times New Roman" panose="02020603050405020304" pitchFamily="18" charset="0"/>
              </a:rPr>
              <a:t>العنوان المبهم.</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والعنوان يعد الصورة المميزة للنص حيث تتم قراءته عشر مرات أكثر من الأسطر التي تليه.</a:t>
            </a: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تابع الخطوة السادسة</a:t>
            </a:r>
          </a:p>
        </p:txBody>
      </p:sp>
    </p:spTree>
    <p:extLst>
      <p:ext uri="{BB962C8B-B14F-4D97-AF65-F5344CB8AC3E}">
        <p14:creationId xmlns:p14="http://schemas.microsoft.com/office/powerpoint/2010/main" val="3579245967"/>
      </p:ext>
    </p:extLst>
  </p:cSld>
  <p:clrMapOvr>
    <a:masterClrMapping/>
  </p:clrMapOvr>
  <p:transition spd="slow">
    <p:randomBar dir="vert"/>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923877"/>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وتمثل مزايا الرسائل الإعلامية للحملات الإعلامية عبر وسائل الإعلام الجديد في الآتي:</a:t>
            </a:r>
            <a:endParaRPr lang="ar-EG"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r>
              <a:rPr lang="ar-SA" sz="2000" dirty="0">
                <a:solidFill>
                  <a:srgbClr val="2D3956"/>
                </a:solidFill>
                <a:latin typeface="Times New Roman" panose="02020603050405020304" pitchFamily="18" charset="0"/>
                <a:cs typeface="Times New Roman" panose="02020603050405020304" pitchFamily="18" charset="0"/>
              </a:rPr>
              <a:t>السهولة في نقل الرسالة للآخرين دون أي تعقيد وإمكانية تمريرها للآخرين دون أن تمر على حراس البوابة الإعلامية كما كان في وسائل الإعلام التقليدية.</a:t>
            </a:r>
          </a:p>
          <a:p>
            <a:pPr marL="342900" indent="-342900" algn="just" rtl="1">
              <a:buFont typeface="Arial" panose="020B0604020202020204" pitchFamily="34" charset="0"/>
              <a:buChar char="•"/>
            </a:pPr>
            <a:r>
              <a:rPr lang="ar-SA" sz="2000" dirty="0">
                <a:solidFill>
                  <a:srgbClr val="2D3956"/>
                </a:solidFill>
                <a:latin typeface="Times New Roman" panose="02020603050405020304" pitchFamily="18" charset="0"/>
                <a:cs typeface="Times New Roman" panose="02020603050405020304" pitchFamily="18" charset="0"/>
              </a:rPr>
              <a:t>السهولة في الوصول إلى مستخدمي شبكة الإنترنت المتواجدين على الشبكة ومنهم العملاء والأصدقاء وزملاء العمل والعائلة.</a:t>
            </a:r>
          </a:p>
          <a:p>
            <a:pPr marL="342900" indent="-342900" algn="just" rtl="1">
              <a:buFont typeface="Arial" panose="020B0604020202020204" pitchFamily="34" charset="0"/>
              <a:buChar char="•"/>
            </a:pPr>
            <a:r>
              <a:rPr lang="ar-SA" sz="2000" dirty="0">
                <a:solidFill>
                  <a:srgbClr val="2D3956"/>
                </a:solidFill>
                <a:latin typeface="Times New Roman" panose="02020603050405020304" pitchFamily="18" charset="0"/>
                <a:cs typeface="Times New Roman" panose="02020603050405020304" pitchFamily="18" charset="0"/>
              </a:rPr>
              <a:t>إمكانية أن تضيف مصادر للآخرين كإعادة إرسال الرسالة من خلال إيصالها بالروابط التي تتعلق بالحملة الإعلامية</a:t>
            </a:r>
          </a:p>
          <a:p>
            <a:pPr marL="342900" indent="-342900" algn="just" rtl="1">
              <a:buFont typeface="Arial" panose="020B0604020202020204" pitchFamily="34" charset="0"/>
              <a:buChar char="•"/>
            </a:pPr>
            <a:r>
              <a:rPr lang="ar-SA" sz="2000" dirty="0">
                <a:solidFill>
                  <a:srgbClr val="2D3956"/>
                </a:solidFill>
                <a:latin typeface="Times New Roman" panose="02020603050405020304" pitchFamily="18" charset="0"/>
                <a:cs typeface="Times New Roman" panose="02020603050405020304" pitchFamily="18" charset="0"/>
              </a:rPr>
              <a:t>الانخفاض في التكلفة الخاصة بعرض رسالة الحملة وإمكانية تكرار عرضها لمرات متكررة وهو ما لا يتاح من خلال وسائل الإعلام التقليدية.</a:t>
            </a:r>
            <a:endParaRPr lang="ar-EG" sz="20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تابع الخطوة السادسة</a:t>
            </a:r>
          </a:p>
        </p:txBody>
      </p:sp>
    </p:spTree>
    <p:extLst>
      <p:ext uri="{BB962C8B-B14F-4D97-AF65-F5344CB8AC3E}">
        <p14:creationId xmlns:p14="http://schemas.microsoft.com/office/powerpoint/2010/main" val="3968159351"/>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756749" y="28317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61697" y="409903"/>
            <a:ext cx="107735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55455" y="61169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تحديد الرسائل</a:t>
            </a:r>
            <a:endParaRPr lang="en-US" sz="4000" b="1" dirty="0"/>
          </a:p>
        </p:txBody>
      </p:sp>
      <p:pic>
        <p:nvPicPr>
          <p:cNvPr id="7" name="Picture 6">
            <a:extLst>
              <a:ext uri="{FF2B5EF4-FFF2-40B4-BE49-F238E27FC236}">
                <a16:creationId xmlns:a16="http://schemas.microsoft.com/office/drawing/2014/main" id="{F6590B72-9A82-15A6-9970-27489BB794EF}"/>
              </a:ext>
            </a:extLst>
          </p:cNvPr>
          <p:cNvPicPr>
            <a:picLocks noChangeAspect="1"/>
          </p:cNvPicPr>
          <p:nvPr/>
        </p:nvPicPr>
        <p:blipFill>
          <a:blip r:embed="rId3"/>
          <a:stretch>
            <a:fillRect/>
          </a:stretch>
        </p:blipFill>
        <p:spPr>
          <a:xfrm>
            <a:off x="1700891" y="1650964"/>
            <a:ext cx="8988065" cy="4404944"/>
          </a:xfrm>
          <a:prstGeom prst="rect">
            <a:avLst/>
          </a:prstGeom>
        </p:spPr>
      </p:pic>
    </p:spTree>
    <p:extLst>
      <p:ext uri="{BB962C8B-B14F-4D97-AF65-F5344CB8AC3E}">
        <p14:creationId xmlns:p14="http://schemas.microsoft.com/office/powerpoint/2010/main" val="2332596197"/>
      </p:ext>
    </p:extLst>
  </p:cSld>
  <p:clrMapOvr>
    <a:masterClrMapping/>
  </p:clrMapOvr>
  <p:transition spd="slow">
    <p:push dir="u"/>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1938992"/>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	يتم تحديد الميزانية لكي تغطي الاحتياجات البشرية أو الإدارية أو الفنية ويصعب أن يتم تحديد الميزانية للحملة وفق أسس متفق عليها يتم تحديد على أساسها لكي تخصص للحملة وهناك الكثير من الأساليب التي تساعد على تحديد الميزانية، ولكن لا يوجد في تخطيط الحملات الإعلامية مبادئ محددة تساعد على تحديد تلك الميزانية باختلاف الأفراد القائمين عليها ولكن من الممكن تحديدها من خلال ما يجب أن يتم فعله، ولكن هذا الأمر ليس سهل ويختلف بقدر ما يجب أن يتم من حملة لأخرى.</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3200" b="1" dirty="0"/>
              <a:t>الخطوة السابعة: تحديد الميزانية وكيفية الحصول عليها </a:t>
            </a:r>
            <a:endParaRPr lang="en-US" sz="3200" b="1" dirty="0"/>
          </a:p>
        </p:txBody>
      </p:sp>
    </p:spTree>
    <p:extLst>
      <p:ext uri="{BB962C8B-B14F-4D97-AF65-F5344CB8AC3E}">
        <p14:creationId xmlns:p14="http://schemas.microsoft.com/office/powerpoint/2010/main" val="1133550355"/>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756561" y="28317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41378" y="48757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81299" y="650282"/>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تحديد الميزانية وكيفية الحصول عليها</a:t>
            </a:r>
            <a:endParaRPr lang="en-US" sz="4000" b="1" dirty="0"/>
          </a:p>
        </p:txBody>
      </p:sp>
      <p:pic>
        <p:nvPicPr>
          <p:cNvPr id="7" name="Picture 6">
            <a:extLst>
              <a:ext uri="{FF2B5EF4-FFF2-40B4-BE49-F238E27FC236}">
                <a16:creationId xmlns:a16="http://schemas.microsoft.com/office/drawing/2014/main" id="{4B60F46D-2DA7-9982-652D-64DD59E0429B}"/>
              </a:ext>
            </a:extLst>
          </p:cNvPr>
          <p:cNvPicPr>
            <a:picLocks noChangeAspect="1"/>
          </p:cNvPicPr>
          <p:nvPr/>
        </p:nvPicPr>
        <p:blipFill>
          <a:blip r:embed="rId3"/>
          <a:stretch>
            <a:fillRect/>
          </a:stretch>
        </p:blipFill>
        <p:spPr>
          <a:xfrm>
            <a:off x="1728178" y="1769059"/>
            <a:ext cx="8735644" cy="4286848"/>
          </a:xfrm>
          <a:prstGeom prst="rect">
            <a:avLst/>
          </a:prstGeom>
        </p:spPr>
      </p:pic>
    </p:spTree>
    <p:extLst>
      <p:ext uri="{BB962C8B-B14F-4D97-AF65-F5344CB8AC3E}">
        <p14:creationId xmlns:p14="http://schemas.microsoft.com/office/powerpoint/2010/main" val="2569249537"/>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25500" y="2141974"/>
            <a:ext cx="10541000" cy="3293209"/>
          </a:xfrm>
          <a:prstGeom prst="rect">
            <a:avLst/>
          </a:prstGeom>
          <a:noFill/>
        </p:spPr>
        <p:txBody>
          <a:bodyPr wrap="square" rtlCol="0">
            <a:spAutoFit/>
          </a:bodyPr>
          <a:lstStyle/>
          <a:p>
            <a:pPr algn="just" rtl="1"/>
            <a:r>
              <a:rPr lang="ar-SA" sz="2400" dirty="0">
                <a:solidFill>
                  <a:srgbClr val="2D3956"/>
                </a:solidFill>
                <a:latin typeface="Times New Roman" panose="02020603050405020304" pitchFamily="18" charset="0"/>
                <a:cs typeface="Times New Roman" panose="02020603050405020304" pitchFamily="18" charset="0"/>
              </a:rPr>
              <a:t>ومن النادر أن تجرى حملة وفق ميزانية مفتوحة ولكن الغالب هو أن يتم تحديد ميزانية الحملة وفق الاعتبارات التالية:</a:t>
            </a:r>
          </a:p>
          <a:p>
            <a:pPr marL="520700" indent="-520700" algn="just" rtl="1"/>
            <a:r>
              <a:rPr lang="ar-SA" sz="2000" dirty="0">
                <a:solidFill>
                  <a:srgbClr val="2D3956"/>
                </a:solidFill>
                <a:latin typeface="Times New Roman" panose="02020603050405020304" pitchFamily="18" charset="0"/>
                <a:cs typeface="Times New Roman" panose="02020603050405020304" pitchFamily="18" charset="0"/>
              </a:rPr>
              <a:t>(1)	حجم الحملة الإعلامية: وهل تضمنت الحملة منطقة واحدة أو هي حملة على المستوى الوطني موجهة لكل المناطق.</a:t>
            </a:r>
          </a:p>
          <a:p>
            <a:pPr marL="520700" indent="-520700" algn="just" rtl="1"/>
            <a:r>
              <a:rPr lang="ar-SA" sz="2000" dirty="0">
                <a:solidFill>
                  <a:srgbClr val="2D3956"/>
                </a:solidFill>
                <a:latin typeface="Times New Roman" panose="02020603050405020304" pitchFamily="18" charset="0"/>
                <a:cs typeface="Times New Roman" panose="02020603050405020304" pitchFamily="18" charset="0"/>
              </a:rPr>
              <a:t>(2)	أهداف الحملة: وما نوع تلك الأهداف المطلوب تحقيقها وما طبيعة تلك الأهداف.</a:t>
            </a:r>
          </a:p>
          <a:p>
            <a:pPr marL="520700" indent="-520700" algn="just" rtl="1"/>
            <a:r>
              <a:rPr lang="ar-SA" sz="2000" dirty="0">
                <a:solidFill>
                  <a:srgbClr val="2D3956"/>
                </a:solidFill>
                <a:latin typeface="Times New Roman" panose="02020603050405020304" pitchFamily="18" charset="0"/>
                <a:cs typeface="Times New Roman" panose="02020603050405020304" pitchFamily="18" charset="0"/>
              </a:rPr>
              <a:t>(3)	المواد الإعلامية المطلوب </a:t>
            </a:r>
            <a:r>
              <a:rPr lang="ar-SA" sz="2000" dirty="0" err="1">
                <a:solidFill>
                  <a:srgbClr val="2D3956"/>
                </a:solidFill>
                <a:latin typeface="Times New Roman" panose="02020603050405020304" pitchFamily="18" charset="0"/>
                <a:cs typeface="Times New Roman" panose="02020603050405020304" pitchFamily="18" charset="0"/>
              </a:rPr>
              <a:t>انتاجها</a:t>
            </a:r>
            <a:r>
              <a:rPr lang="ar-SA" sz="2000" dirty="0">
                <a:solidFill>
                  <a:srgbClr val="2D3956"/>
                </a:solidFill>
                <a:latin typeface="Times New Roman" panose="02020603050405020304" pitchFamily="18" charset="0"/>
                <a:cs typeface="Times New Roman" panose="02020603050405020304" pitchFamily="18" charset="0"/>
              </a:rPr>
              <a:t>: ونوعية المواد الاتصالية التي تتطلب إليها الحملة من (نشرات وملصقات وبرامج إذاعية وتلفزيونية وأفلام وثائقية) وفي أية وسائل اتصال سوف يتم تقديم تلك المواد.</a:t>
            </a:r>
          </a:p>
          <a:p>
            <a:pPr marL="520700" indent="-520700" algn="just" rtl="1"/>
            <a:r>
              <a:rPr lang="ar-SA" sz="2000" dirty="0">
                <a:solidFill>
                  <a:srgbClr val="2D3956"/>
                </a:solidFill>
                <a:latin typeface="Times New Roman" panose="02020603050405020304" pitchFamily="18" charset="0"/>
                <a:cs typeface="Times New Roman" panose="02020603050405020304" pitchFamily="18" charset="0"/>
              </a:rPr>
              <a:t>(4)	فعاليات الحملة الإعلامية: ما نوع الأنشطة والفعاليات التي تتضمنها الحملة من محاضرات ومعارض وندوات وورش ومسيرات ومهرجانات.</a:t>
            </a:r>
          </a:p>
          <a:p>
            <a:pPr marL="520700" indent="-520700" algn="just" rtl="1"/>
            <a:r>
              <a:rPr lang="ar-SA" sz="2000" dirty="0">
                <a:solidFill>
                  <a:srgbClr val="2D3956"/>
                </a:solidFill>
                <a:latin typeface="Times New Roman" panose="02020603050405020304" pitchFamily="18" charset="0"/>
                <a:cs typeface="Times New Roman" panose="02020603050405020304" pitchFamily="18" charset="0"/>
              </a:rPr>
              <a:t>(5)	مدة الحملة الإعلامية: وهي المدة الزمنية التي تتطلبها الحملة.</a:t>
            </a:r>
          </a:p>
          <a:p>
            <a:pPr marL="520700" indent="-520700" algn="just" rtl="1"/>
            <a:r>
              <a:rPr lang="ar-SA" sz="2000" dirty="0">
                <a:solidFill>
                  <a:srgbClr val="2D3956"/>
                </a:solidFill>
                <a:latin typeface="Times New Roman" panose="02020603050405020304" pitchFamily="18" charset="0"/>
                <a:cs typeface="Times New Roman" panose="02020603050405020304" pitchFamily="18" charset="0"/>
              </a:rPr>
              <a:t>(6)	الإمكانيات المادية التي تتوفر لدى الجهة التي ستقوم بالحملة الإعلامية ولابد من التخطيط للحملة في ضوء تلك </a:t>
            </a:r>
            <a:r>
              <a:rPr lang="ar-SA" sz="2000" dirty="0" err="1">
                <a:solidFill>
                  <a:srgbClr val="2D3956"/>
                </a:solidFill>
                <a:latin typeface="Times New Roman" panose="02020603050405020304" pitchFamily="18" charset="0"/>
                <a:cs typeface="Times New Roman" panose="02020603050405020304" pitchFamily="18" charset="0"/>
              </a:rPr>
              <a:t>الإمكانيا</a:t>
            </a:r>
            <a:r>
              <a:rPr lang="ar-EG" sz="2000" dirty="0">
                <a:solidFill>
                  <a:srgbClr val="2D3956"/>
                </a:solidFill>
                <a:latin typeface="Times New Roman" panose="02020603050405020304" pitchFamily="18" charset="0"/>
                <a:cs typeface="Times New Roman" panose="02020603050405020304" pitchFamily="18" charset="0"/>
              </a:rPr>
              <a:t>ت</a:t>
            </a:r>
            <a:r>
              <a:rPr lang="ar-SA" sz="2000" dirty="0">
                <a:solidFill>
                  <a:srgbClr val="2D3956"/>
                </a:solidFill>
                <a:latin typeface="Times New Roman" panose="02020603050405020304" pitchFamily="18" charset="0"/>
                <a:cs typeface="Times New Roman" panose="02020603050405020304" pitchFamily="18" charset="0"/>
              </a:rPr>
              <a:t>.</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تابع الخطوة السابعة</a:t>
            </a:r>
            <a:endParaRPr lang="en-US" sz="4000" b="1" dirty="0"/>
          </a:p>
        </p:txBody>
      </p:sp>
    </p:spTree>
    <p:extLst>
      <p:ext uri="{BB962C8B-B14F-4D97-AF65-F5344CB8AC3E}">
        <p14:creationId xmlns:p14="http://schemas.microsoft.com/office/powerpoint/2010/main" val="2155519972"/>
      </p:ext>
    </p:extLst>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57469" y="2905218"/>
            <a:ext cx="10541000" cy="1015663"/>
          </a:xfrm>
          <a:prstGeom prst="rect">
            <a:avLst/>
          </a:prstGeom>
          <a:noFill/>
        </p:spPr>
        <p:txBody>
          <a:bodyPr wrap="square" rtlCol="0">
            <a:spAutoFit/>
          </a:bodyPr>
          <a:lstStyle/>
          <a:p>
            <a:pPr algn="ctr" rtl="1"/>
            <a:r>
              <a:rPr lang="ar-EG" sz="6000" dirty="0">
                <a:solidFill>
                  <a:srgbClr val="2D3956"/>
                </a:solidFill>
                <a:latin typeface="Times New Roman" panose="02020603050405020304" pitchFamily="18" charset="0"/>
                <a:cs typeface="Times New Roman" panose="02020603050405020304" pitchFamily="18" charset="0"/>
              </a:rPr>
              <a:t>نموذج للميزانية </a:t>
            </a:r>
            <a:endParaRPr lang="ar-SA" sz="54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77776427"/>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73279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نموذج </a:t>
            </a:r>
            <a:r>
              <a:rPr lang="ar-EG" sz="4000" b="1" dirty="0" err="1"/>
              <a:t>للميذانية</a:t>
            </a:r>
            <a:endParaRPr lang="en-US" sz="4000" b="1" dirty="0"/>
          </a:p>
        </p:txBody>
      </p:sp>
      <p:pic>
        <p:nvPicPr>
          <p:cNvPr id="4" name="Picture 3">
            <a:extLst>
              <a:ext uri="{FF2B5EF4-FFF2-40B4-BE49-F238E27FC236}">
                <a16:creationId xmlns:a16="http://schemas.microsoft.com/office/drawing/2014/main" id="{893F9E43-1C63-5AD7-71B7-FF7B0433E5EE}"/>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3435172133"/>
      </p:ext>
    </p:extLst>
  </p:cSld>
  <p:clrMapOvr>
    <a:masterClrMapping/>
  </p:clrMapOvr>
  <mc:AlternateContent xmlns:mc="http://schemas.openxmlformats.org/markup-compatibility/2006">
    <mc:Choice xmlns:p14="http://schemas.microsoft.com/office/powerpoint/2010/main" Requires="p14">
      <p:transition spd="slow" p14:dur="2500">
        <p:checker/>
      </p:transition>
    </mc:Choice>
    <mc:Fallback>
      <p:transition spd="slow">
        <p:checker/>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461665"/>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يقصد </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مقدمة</a:t>
            </a:r>
            <a:endParaRPr lang="en-US" sz="4000" b="1" dirty="0"/>
          </a:p>
        </p:txBody>
      </p:sp>
      <p:pic>
        <p:nvPicPr>
          <p:cNvPr id="4" name="Picture 3">
            <a:extLst>
              <a:ext uri="{FF2B5EF4-FFF2-40B4-BE49-F238E27FC236}">
                <a16:creationId xmlns:a16="http://schemas.microsoft.com/office/drawing/2014/main" id="{77919ABE-0DF7-94F5-1E23-BAF5980FFA9B}"/>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4137984899"/>
      </p:ext>
    </p:extLst>
  </p:cSld>
  <p:clrMapOvr>
    <a:masterClrMapping/>
  </p:clrMapOvr>
  <mc:AlternateContent xmlns:mc="http://schemas.openxmlformats.org/markup-compatibility/2006">
    <mc:Choice xmlns:p14="http://schemas.microsoft.com/office/powerpoint/2010/main" Requires="p14">
      <p:transition spd="slow" p14:dur="4400">
        <p14:honeycomb/>
      </p:transition>
    </mc:Choice>
    <mc:Fallback>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42308" y="1790841"/>
            <a:ext cx="10541000" cy="3881832"/>
          </a:xfrm>
          <a:prstGeom prst="rect">
            <a:avLst/>
          </a:prstGeom>
          <a:noFill/>
        </p:spPr>
        <p:txBody>
          <a:bodyPr wrap="square" rtlCol="0">
            <a:spAutoFit/>
          </a:bodyPr>
          <a:lstStyle/>
          <a:p>
            <a:pPr marL="228600" indent="228600" algn="justLow" rtl="1">
              <a:lnSpc>
                <a:spcPct val="115000"/>
              </a:lnSpc>
              <a:spcAft>
                <a:spcPts val="800"/>
              </a:spcAft>
            </a:pPr>
            <a:r>
              <a:rPr lang="ar-EG" sz="2000" dirty="0">
                <a:effectLst/>
                <a:latin typeface="Calibri" panose="020F0502020204030204" pitchFamily="34" charset="0"/>
                <a:ea typeface="Calibri" panose="020F0502020204030204" pitchFamily="34" charset="0"/>
                <a:cs typeface="Simplified Arabic" panose="02020603050405020304" pitchFamily="18" charset="-78"/>
              </a:rPr>
              <a:t>يتم في تلك المرحلة وضع جدول زمني للحملة وبرنامج تنفيذي يشمل تحديد المراحل والخطوات التي ستتم في الحملة وتحديد مسبق للاستراتيجية ويشمل ما يلي:</a:t>
            </a:r>
            <a:endParaRPr lang="en-US" sz="14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15000"/>
              </a:lnSpc>
              <a:spcAft>
                <a:spcPts val="800"/>
              </a:spcAft>
              <a:buFont typeface="Symbol" panose="05050102010706020507" pitchFamily="18" charset="2"/>
              <a:buChar char=""/>
            </a:pPr>
            <a:r>
              <a:rPr lang="ar-EG" sz="2000" dirty="0">
                <a:effectLst/>
                <a:latin typeface="Calibri" panose="020F0502020204030204" pitchFamily="34" charset="0"/>
                <a:ea typeface="Calibri" panose="020F0502020204030204" pitchFamily="34" charset="0"/>
                <a:cs typeface="Simplified Arabic" panose="02020603050405020304" pitchFamily="18" charset="-78"/>
              </a:rPr>
              <a:t>الجدول الزمني للحملة: </a:t>
            </a:r>
            <a:endParaRPr lang="en-US" sz="1400" dirty="0">
              <a:effectLst/>
              <a:latin typeface="Calibri" panose="020F0502020204030204" pitchFamily="34" charset="0"/>
              <a:ea typeface="Calibri" panose="020F0502020204030204" pitchFamily="34" charset="0"/>
              <a:cs typeface="Simplified Arabic" panose="02020603050405020304" pitchFamily="18" charset="-78"/>
            </a:endParaRPr>
          </a:p>
          <a:p>
            <a:pPr marL="342900" lvl="0" indent="-342900" algn="justLow" rtl="1">
              <a:lnSpc>
                <a:spcPct val="115000"/>
              </a:lnSpc>
              <a:spcAft>
                <a:spcPts val="800"/>
              </a:spcAft>
              <a:buFont typeface="Simplified Arabic" panose="02020603050405020304" pitchFamily="18" charset="-78"/>
              <a:buChar char="-"/>
            </a:pPr>
            <a:r>
              <a:rPr lang="ar-EG" sz="2000" dirty="0">
                <a:effectLst/>
                <a:latin typeface="Calibri" panose="020F0502020204030204" pitchFamily="34" charset="0"/>
                <a:ea typeface="Calibri" panose="020F0502020204030204" pitchFamily="34" charset="0"/>
                <a:cs typeface="Simplified Arabic" panose="02020603050405020304" pitchFamily="18" charset="-78"/>
              </a:rPr>
              <a:t>الفترة التي ستطبق فيها الحملة: ويتم اختيار الفترة الزمنية التي سيتم تطبيق الحملة فيها بتحديد الفترة التي يكون الجمهور المستهدف لديه الاستعداد لتلقي الرسالة.</a:t>
            </a:r>
            <a:endParaRPr lang="en-US" sz="14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15000"/>
              </a:lnSpc>
              <a:spcAft>
                <a:spcPts val="800"/>
              </a:spcAft>
              <a:buFont typeface="Simplified Arabic" panose="02020603050405020304" pitchFamily="18" charset="-78"/>
              <a:buChar char="-"/>
            </a:pPr>
            <a:r>
              <a:rPr lang="ar-EG" sz="2000" dirty="0">
                <a:effectLst/>
                <a:latin typeface="Calibri" panose="020F0502020204030204" pitchFamily="34" charset="0"/>
                <a:ea typeface="Calibri" panose="020F0502020204030204" pitchFamily="34" charset="0"/>
                <a:cs typeface="Simplified Arabic" panose="02020603050405020304" pitchFamily="18" charset="-78"/>
              </a:rPr>
              <a:t>التوزيع الزمني للإعلانات: ويتم على فترات الحملة (أيام-أسابيع-شهور) وتنقسم إلى:</a:t>
            </a:r>
            <a:endParaRPr lang="en-US" sz="14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15000"/>
              </a:lnSpc>
              <a:spcAft>
                <a:spcPts val="800"/>
              </a:spcAft>
              <a:buFont typeface="Wingdings" panose="05000000000000000000" pitchFamily="2" charset="2"/>
              <a:buChar char=""/>
            </a:pPr>
            <a:r>
              <a:rPr lang="ar-EG" sz="2000" dirty="0">
                <a:effectLst/>
                <a:latin typeface="Calibri" panose="020F0502020204030204" pitchFamily="34" charset="0"/>
                <a:ea typeface="Calibri" panose="020F0502020204030204" pitchFamily="34" charset="0"/>
                <a:cs typeface="Simplified Arabic" panose="02020603050405020304" pitchFamily="18" charset="-78"/>
              </a:rPr>
              <a:t>توزيع مستمر: الاستمرار دون انقطاع خلال مدة الحملة ويستخدم بكثافة معينة تبعا للإمكانيات.</a:t>
            </a:r>
            <a:endParaRPr lang="en-US" sz="14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15000"/>
              </a:lnSpc>
              <a:spcAft>
                <a:spcPts val="800"/>
              </a:spcAft>
              <a:buFont typeface="Wingdings" panose="05000000000000000000" pitchFamily="2" charset="2"/>
              <a:buChar char=""/>
            </a:pPr>
            <a:r>
              <a:rPr lang="ar-EG" sz="2000" dirty="0">
                <a:effectLst/>
                <a:latin typeface="Calibri" panose="020F0502020204030204" pitchFamily="34" charset="0"/>
                <a:ea typeface="Calibri" panose="020F0502020204030204" pitchFamily="34" charset="0"/>
                <a:cs typeface="Simplified Arabic" panose="02020603050405020304" pitchFamily="18" charset="-78"/>
              </a:rPr>
              <a:t>توزيع متقطع: أي يتم الإعلان على فترات معينة ويتوقف الإعلان بصورة نهائية.</a:t>
            </a:r>
            <a:endParaRPr lang="en-US" sz="14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15000"/>
              </a:lnSpc>
              <a:spcAft>
                <a:spcPts val="800"/>
              </a:spcAft>
              <a:buFont typeface="Wingdings" panose="05000000000000000000" pitchFamily="2" charset="2"/>
              <a:buChar char=""/>
            </a:pPr>
            <a:r>
              <a:rPr lang="ar-EG" sz="2000" dirty="0">
                <a:effectLst/>
                <a:latin typeface="Calibri" panose="020F0502020204030204" pitchFamily="34" charset="0"/>
                <a:ea typeface="Calibri" panose="020F0502020204030204" pitchFamily="34" charset="0"/>
                <a:cs typeface="Simplified Arabic" panose="02020603050405020304" pitchFamily="18" charset="-78"/>
              </a:rPr>
              <a:t>توزيع مركز: تركيز الحملة لفترات زمنية من العام مثلا في شهر رمضان؟</a:t>
            </a:r>
            <a:endParaRPr lang="en-US" sz="14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الخطوة الثامنة: الجدولة والإدارة والتنفيذ </a:t>
            </a:r>
            <a:endParaRPr lang="en-US" sz="4000" b="1" dirty="0"/>
          </a:p>
        </p:txBody>
      </p:sp>
    </p:spTree>
    <p:extLst>
      <p:ext uri="{BB962C8B-B14F-4D97-AF65-F5344CB8AC3E}">
        <p14:creationId xmlns:p14="http://schemas.microsoft.com/office/powerpoint/2010/main" val="692043540"/>
      </p:ext>
    </p:extLst>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630748" y="3690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96768" y="46561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25431" y="665493"/>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الجدولة والإدارة والتنفيذ</a:t>
            </a:r>
            <a:endParaRPr lang="en-US" sz="4000" b="1" dirty="0"/>
          </a:p>
        </p:txBody>
      </p:sp>
      <p:pic>
        <p:nvPicPr>
          <p:cNvPr id="7" name="Picture 6">
            <a:extLst>
              <a:ext uri="{FF2B5EF4-FFF2-40B4-BE49-F238E27FC236}">
                <a16:creationId xmlns:a16="http://schemas.microsoft.com/office/drawing/2014/main" id="{0B5D9BDC-6319-8BCD-326E-4B0C7C8A01A0}"/>
              </a:ext>
            </a:extLst>
          </p:cNvPr>
          <p:cNvPicPr>
            <a:picLocks noChangeAspect="1"/>
          </p:cNvPicPr>
          <p:nvPr/>
        </p:nvPicPr>
        <p:blipFill>
          <a:blip r:embed="rId3"/>
          <a:stretch>
            <a:fillRect/>
          </a:stretch>
        </p:blipFill>
        <p:spPr>
          <a:xfrm>
            <a:off x="2065283" y="1605971"/>
            <a:ext cx="8087710" cy="4477375"/>
          </a:xfrm>
          <a:prstGeom prst="rect">
            <a:avLst/>
          </a:prstGeom>
        </p:spPr>
      </p:pic>
    </p:spTree>
    <p:extLst>
      <p:ext uri="{BB962C8B-B14F-4D97-AF65-F5344CB8AC3E}">
        <p14:creationId xmlns:p14="http://schemas.microsoft.com/office/powerpoint/2010/main" val="250152290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308324"/>
          </a:xfrm>
          <a:prstGeom prst="rect">
            <a:avLst/>
          </a:prstGeom>
          <a:noFill/>
        </p:spPr>
        <p:txBody>
          <a:bodyPr wrap="square" rtlCol="0">
            <a:spAutoFit/>
          </a:bodyPr>
          <a:lstStyle/>
          <a:p>
            <a:pPr algn="just" rtl="1"/>
            <a:r>
              <a:rPr lang="ar-SA" sz="2400" dirty="0">
                <a:solidFill>
                  <a:srgbClr val="2D3956"/>
                </a:solidFill>
                <a:latin typeface="Times New Roman" panose="02020603050405020304" pitchFamily="18" charset="0"/>
                <a:cs typeface="Times New Roman" panose="02020603050405020304" pitchFamily="18" charset="0"/>
              </a:rPr>
              <a:t>مدة الحملة: يتم وضع مجموعة من الأسئلة يجب الإجابة عليها</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ما الوقت اللازم لتنطلق حملة مكثفة لكي يتم الحصول على نتائج إيجابية؟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ما الوقت اللازم لإتمام الحملة وتحقيق الأهداف؟</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ما موعد بداية الحملة؟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ما موعد نهاية الحملة؟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ما الوقت اللازم لإقناع الجمهور وتعديل الاتجاهات؟</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تابع الخطوة الثامنة</a:t>
            </a:r>
            <a:endParaRPr lang="en-US" sz="4000" b="1" dirty="0"/>
          </a:p>
        </p:txBody>
      </p:sp>
    </p:spTree>
    <p:extLst>
      <p:ext uri="{BB962C8B-B14F-4D97-AF65-F5344CB8AC3E}">
        <p14:creationId xmlns:p14="http://schemas.microsoft.com/office/powerpoint/2010/main" val="12706513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046988"/>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وتعد مرحلة التنفيذ هي المرحلة التي تركز على بناء المهارات الفنية في المراحل المختلفة لعملية كسب التأييد وتحديد القضايا ووضع الغايات والأهداف والوصول إلى الجمهور المستهدف وإعداد ونقل الرسائل وجمع البيانات والحصول على التمويل، ثم تحديد الاختيارات واتخاذ الإجراءات العملية لبناء الاستراتيجيات لكي يتم كسب التأييد يلي ذلك العمل على تطبيق جميع الأمور السابقة بأسلوب حقيقي، حيث يجب تجميع أجزاء العمل في خطة تنفيذية واحدة لتوجيه المجموعة أثناء الحملة والخطة التنفيذية يجب أن تشمل آليات واضحة للمتابعة والتقييم.</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ويتم عرض الخطة التنفيذية في إطار بسيط، إن إعداد الخطة التنفيذية يقدم فرصة جيدة لفريق العمل حيث يتم إعداد الخطة التنفيذية بجهود كل الفريق من أجل أن يخلق لديهم الإحساس بالالتزام تجاه الخطة.</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تابع الخطوة الثامنة</a:t>
            </a:r>
          </a:p>
        </p:txBody>
      </p:sp>
    </p:spTree>
    <p:extLst>
      <p:ext uri="{BB962C8B-B14F-4D97-AF65-F5344CB8AC3E}">
        <p14:creationId xmlns:p14="http://schemas.microsoft.com/office/powerpoint/2010/main" val="41227619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682268"/>
            <a:ext cx="10541000" cy="1015663"/>
          </a:xfrm>
          <a:prstGeom prst="rect">
            <a:avLst/>
          </a:prstGeom>
          <a:noFill/>
        </p:spPr>
        <p:txBody>
          <a:bodyPr wrap="square" rtlCol="0">
            <a:spAutoFit/>
          </a:bodyPr>
          <a:lstStyle/>
          <a:p>
            <a:pPr algn="ctr" rtl="1"/>
            <a:r>
              <a:rPr lang="ar-EG" sz="6000" b="1" dirty="0">
                <a:solidFill>
                  <a:srgbClr val="2D3956"/>
                </a:solidFill>
                <a:latin typeface="Times New Roman" panose="02020603050405020304" pitchFamily="18" charset="0"/>
                <a:cs typeface="Times New Roman" panose="02020603050405020304" pitchFamily="18" charset="0"/>
              </a:rPr>
              <a:t>نموذج للجدولة</a:t>
            </a:r>
            <a:endParaRPr lang="ar-SA" sz="5400" b="1"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547068937"/>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461665"/>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يقصد </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مقدمة</a:t>
            </a:r>
            <a:endParaRPr lang="en-US" sz="4000" b="1" dirty="0"/>
          </a:p>
        </p:txBody>
      </p:sp>
      <p:pic>
        <p:nvPicPr>
          <p:cNvPr id="4" name="Picture 3">
            <a:extLst>
              <a:ext uri="{FF2B5EF4-FFF2-40B4-BE49-F238E27FC236}">
                <a16:creationId xmlns:a16="http://schemas.microsoft.com/office/drawing/2014/main" id="{78C55289-8050-14B9-96C2-A1A2114B6815}"/>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3119869400"/>
      </p:ext>
    </p:extLst>
  </p:cSld>
  <p:clrMapOvr>
    <a:masterClrMapping/>
  </p:clrMapOvr>
  <mc:AlternateContent xmlns:mc="http://schemas.openxmlformats.org/markup-compatibility/2006">
    <mc:Choice xmlns:p14="http://schemas.microsoft.com/office/powerpoint/2010/main" Requires="p14">
      <p:transition spd="slow" p14:dur="3900">
        <p14:glitter pattern="hexagon"/>
      </p:transition>
    </mc:Choice>
    <mc:Fallback>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739211"/>
          </a:xfrm>
          <a:prstGeom prst="rect">
            <a:avLst/>
          </a:prstGeom>
          <a:noFill/>
        </p:spPr>
        <p:txBody>
          <a:bodyPr wrap="square" rtlCol="0">
            <a:spAutoFit/>
          </a:bodyPr>
          <a:lstStyle/>
          <a:p>
            <a:pPr marL="342900" indent="-342900" algn="just" rtl="1">
              <a:buFont typeface="Arial" panose="020B0604020202020204" pitchFamily="34" charset="0"/>
              <a:buChar char="•"/>
            </a:pPr>
            <a:r>
              <a:rPr lang="ar-SA" sz="2800" b="1" dirty="0">
                <a:solidFill>
                  <a:srgbClr val="2D3956"/>
                </a:solidFill>
                <a:highlight>
                  <a:srgbClr val="FFFF00"/>
                </a:highlight>
                <a:latin typeface="Times New Roman" panose="02020603050405020304" pitchFamily="18" charset="0"/>
                <a:cs typeface="Times New Roman" panose="02020603050405020304" pitchFamily="18" charset="0"/>
              </a:rPr>
              <a:t>أولا المتابعة</a:t>
            </a:r>
            <a:r>
              <a:rPr lang="ar-SA" sz="2800" b="1" dirty="0">
                <a:solidFill>
                  <a:srgbClr val="2D3956"/>
                </a:solidFill>
                <a:latin typeface="Times New Roman" panose="02020603050405020304" pitchFamily="18" charset="0"/>
                <a:cs typeface="Times New Roman" panose="02020603050405020304" pitchFamily="18" charset="0"/>
              </a:rPr>
              <a:t>:</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تتم من خلال مرحلة التنفيذ تلك العملية هي عملية اتصالية وفكرية وتعد من العمليات المبدعة والخلاقة وليست مجرد عملية إدارية وبالتالي من الواجب أن يتم تكليف عناصر ذات قدرات خاصة للعمل في هذه المرحلة ويجب عليهم أن يكونوا مدركين جيدا للاستراتيجية المتعلقة بالحملة وأهدافها وتساهم في التخطيط للحملة وكذلك لديهم خبرات في مجال الاتصال والتنظيم وإلا فمن الممكن أن تتحول إلى مجرد عملية مراقبة إدارية لتقديم التقارير بصورة جامدة، وبالتالي فالمتابعة تعد من العمليات الاستشرافية التي يتم من خلالها ملاحظة التنفيذ لجمع كل المعلومات التي توضح مدى فاعلية الأنشطة المتعلقة بالعملية التوعوية</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الخطوة التاسعة: التقييم </a:t>
            </a:r>
            <a:endParaRPr lang="en-US" sz="4000" b="1" dirty="0"/>
          </a:p>
        </p:txBody>
      </p:sp>
    </p:spTree>
    <p:extLst>
      <p:ext uri="{BB962C8B-B14F-4D97-AF65-F5344CB8AC3E}">
        <p14:creationId xmlns:p14="http://schemas.microsoft.com/office/powerpoint/2010/main" val="352335620"/>
      </p:ext>
    </p:extLst>
  </p:cSld>
  <p:clrMapOvr>
    <a:masterClrMapping/>
  </p:clrMapOvr>
  <mc:AlternateContent xmlns:mc="http://schemas.openxmlformats.org/markup-compatibility/2006">
    <mc:Choice xmlns:p14="http://schemas.microsoft.com/office/powerpoint/2010/main" Requires="p14">
      <p:transition spd="slow" p14:dur="3900">
        <p14:glitter pattern="hexagon"/>
      </p:transition>
    </mc:Choice>
    <mc:Fallback>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677656"/>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ومن أهداف المتابعة ما يلي:</a:t>
            </a:r>
          </a:p>
          <a:p>
            <a:pPr marL="393700" indent="-393700" algn="just" rtl="1"/>
            <a:r>
              <a:rPr lang="ar-SA" sz="2400" dirty="0">
                <a:solidFill>
                  <a:srgbClr val="2D3956"/>
                </a:solidFill>
                <a:latin typeface="Times New Roman" panose="02020603050405020304" pitchFamily="18" charset="0"/>
                <a:cs typeface="Times New Roman" panose="02020603050405020304" pitchFamily="18" charset="0"/>
              </a:rPr>
              <a:t>(1)	التأكد من أن الحملة تسير في الاتجاه الصحيح وتطابق الخطة.</a:t>
            </a:r>
          </a:p>
          <a:p>
            <a:pPr marL="393700" indent="-393700" algn="just" rtl="1"/>
            <a:r>
              <a:rPr lang="ar-SA" sz="2400" dirty="0">
                <a:solidFill>
                  <a:srgbClr val="2D3956"/>
                </a:solidFill>
                <a:latin typeface="Times New Roman" panose="02020603050405020304" pitchFamily="18" charset="0"/>
                <a:cs typeface="Times New Roman" panose="02020603050405020304" pitchFamily="18" charset="0"/>
              </a:rPr>
              <a:t>(2)	تحديد المشكلات التي تظهر فور ظهورها والعمل على التعديلات التي تلزم على الرسالة الاتصالية أو على القنوات الاتصالية.</a:t>
            </a:r>
          </a:p>
          <a:p>
            <a:pPr marL="393700" indent="-393700" algn="just" rtl="1"/>
            <a:r>
              <a:rPr lang="ar-SA" sz="2400" dirty="0">
                <a:solidFill>
                  <a:srgbClr val="2D3956"/>
                </a:solidFill>
                <a:latin typeface="Times New Roman" panose="02020603050405020304" pitchFamily="18" charset="0"/>
                <a:cs typeface="Times New Roman" panose="02020603050405020304" pitchFamily="18" charset="0"/>
              </a:rPr>
              <a:t>(3)	العمل على توفير المعلومات الدقيقة عن الحملة الإعلامية وهو ما يتيح الفرصة لكي يتم اتخاذ القرارات المتعلقة بزيادة فعالية وكفاءة الحملة.</a:t>
            </a:r>
          </a:p>
          <a:p>
            <a:pPr marL="393700" indent="-393700" algn="just" rtl="1"/>
            <a:r>
              <a:rPr lang="ar-SA" sz="2400" dirty="0">
                <a:solidFill>
                  <a:srgbClr val="2D3956"/>
                </a:solidFill>
                <a:latin typeface="Times New Roman" panose="02020603050405020304" pitchFamily="18" charset="0"/>
                <a:cs typeface="Times New Roman" panose="02020603050405020304" pitchFamily="18" charset="0"/>
              </a:rPr>
              <a:t>(4)	العمل على إعادة التوزيع للرسائل بسرعة من أجل أن يحدث التأثير والتغير المطلوب.</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الخطوة التاسعة: التقييم </a:t>
            </a:r>
            <a:endParaRPr lang="en-US" sz="4000" b="1" dirty="0"/>
          </a:p>
        </p:txBody>
      </p:sp>
    </p:spTree>
    <p:extLst>
      <p:ext uri="{BB962C8B-B14F-4D97-AF65-F5344CB8AC3E}">
        <p14:creationId xmlns:p14="http://schemas.microsoft.com/office/powerpoint/2010/main" val="2003280445"/>
      </p:ext>
    </p:extLst>
  </p:cSld>
  <p:clrMapOvr>
    <a:masterClrMapping/>
  </p:clrMapOvr>
  <mc:AlternateContent xmlns:mc="http://schemas.openxmlformats.org/markup-compatibility/2006">
    <mc:Choice xmlns:p14="http://schemas.microsoft.com/office/powerpoint/2010/main" Requires="p14">
      <p:transition spd="slow" p14:dur="1400">
        <p14:ripple/>
      </p:transition>
    </mc:Choice>
    <mc:Fallback>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95405"/>
            <a:ext cx="10541000" cy="3785652"/>
          </a:xfrm>
          <a:prstGeom prst="rect">
            <a:avLst/>
          </a:prstGeom>
          <a:noFill/>
        </p:spPr>
        <p:txBody>
          <a:bodyPr wrap="square" rtlCol="0">
            <a:spAutoFit/>
          </a:bodyPr>
          <a:lstStyle/>
          <a:p>
            <a:pPr marL="342900" indent="-342900" algn="just" rtl="1">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تابع أهداف المتابعة</a:t>
            </a:r>
          </a:p>
          <a:p>
            <a:pPr marL="457200" indent="-393700" algn="just" rtl="1"/>
            <a:r>
              <a:rPr lang="ar-SA" sz="2000" dirty="0">
                <a:solidFill>
                  <a:srgbClr val="2D3956"/>
                </a:solidFill>
                <a:latin typeface="Times New Roman" panose="02020603050405020304" pitchFamily="18" charset="0"/>
                <a:cs typeface="Times New Roman" panose="02020603050405020304" pitchFamily="18" charset="0"/>
              </a:rPr>
              <a:t>(</a:t>
            </a:r>
            <a:r>
              <a:rPr lang="ar-SA" sz="2400" dirty="0">
                <a:solidFill>
                  <a:srgbClr val="2D3956"/>
                </a:solidFill>
                <a:latin typeface="Times New Roman" panose="02020603050405020304" pitchFamily="18" charset="0"/>
                <a:cs typeface="Times New Roman" panose="02020603050405020304" pitchFamily="18" charset="0"/>
              </a:rPr>
              <a:t>5)	التحقق من الالتزام بالبرنامج الزمني المحدد لإنتاج المواد واستلامها والفعاليات.</a:t>
            </a:r>
          </a:p>
          <a:p>
            <a:pPr marL="457200" indent="-393700" algn="just" rtl="1"/>
            <a:r>
              <a:rPr lang="ar-SA" sz="2400" dirty="0">
                <a:solidFill>
                  <a:srgbClr val="2D3956"/>
                </a:solidFill>
                <a:latin typeface="Times New Roman" panose="02020603050405020304" pitchFamily="18" charset="0"/>
                <a:cs typeface="Times New Roman" panose="02020603050405020304" pitchFamily="18" charset="0"/>
              </a:rPr>
              <a:t>(6)	التأكد من تحقيق أكبر قدر من المرونة في عملية التنفيذ وأن تتخلص عملية التنفيذ من الجمود أو الثبات الذي من الممكن أن يصيبها.</a:t>
            </a:r>
          </a:p>
          <a:p>
            <a:pPr marL="457200" indent="-393700" algn="just" rtl="1"/>
            <a:r>
              <a:rPr lang="ar-SA" sz="2400" dirty="0">
                <a:solidFill>
                  <a:srgbClr val="2D3956"/>
                </a:solidFill>
                <a:latin typeface="Times New Roman" panose="02020603050405020304" pitchFamily="18" charset="0"/>
                <a:cs typeface="Times New Roman" panose="02020603050405020304" pitchFamily="18" charset="0"/>
              </a:rPr>
              <a:t>(7)	العمل على تخليص الحملة من خطر الحد من التجديد والابتكار في الاستجابة للمعطيات حيث تقوم المتابعة برصد الفعاليات والأنشطة ومدى ما تقوم بتحقيقه من الانتشار والقبول في حالة اكتشاف أي نمطية أو أي نوع من الجمود الذي يتم التبليغ عنه لمعالجته فورا وبذلك تسهم في تحقيق المرونة والتجديد والابتكار.</a:t>
            </a:r>
          </a:p>
          <a:p>
            <a:pPr marL="457200" indent="-393700" algn="just" rtl="1"/>
            <a:r>
              <a:rPr lang="ar-SA" sz="2400" dirty="0">
                <a:solidFill>
                  <a:srgbClr val="2D3956"/>
                </a:solidFill>
                <a:latin typeface="Times New Roman" panose="02020603050405020304" pitchFamily="18" charset="0"/>
                <a:cs typeface="Times New Roman" panose="02020603050405020304" pitchFamily="18" charset="0"/>
              </a:rPr>
              <a:t>(8)	محاولة رصد ردود الأفعال تجاه الفعاليات المتعلقة بالحملة وأنشطتها وتبليغ القيادة بها لكي تقرر ما إذا كان هناك ضرورة لكي يتم أي تعديلات في التنفيذ</a:t>
            </a:r>
            <a:r>
              <a:rPr lang="ar-EG" sz="2400" dirty="0">
                <a:solidFill>
                  <a:srgbClr val="2D3956"/>
                </a:solidFill>
                <a:latin typeface="Times New Roman" panose="02020603050405020304" pitchFamily="18" charset="0"/>
                <a:cs typeface="Times New Roman" panose="02020603050405020304" pitchFamily="18" charset="0"/>
              </a:rPr>
              <a:t>.</a:t>
            </a:r>
            <a:endParaRPr lang="ar-SA" sz="24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الخطوة التاسعة: التقييم </a:t>
            </a:r>
            <a:endParaRPr lang="en-US" sz="4000" b="1" dirty="0"/>
          </a:p>
        </p:txBody>
      </p:sp>
    </p:spTree>
    <p:extLst>
      <p:ext uri="{BB962C8B-B14F-4D97-AF65-F5344CB8AC3E}">
        <p14:creationId xmlns:p14="http://schemas.microsoft.com/office/powerpoint/2010/main" val="1087179475"/>
      </p:ext>
    </p:extLst>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062103"/>
          </a:xfrm>
          <a:prstGeom prst="rect">
            <a:avLst/>
          </a:prstGeom>
          <a:noFill/>
        </p:spPr>
        <p:txBody>
          <a:bodyPr wrap="square" rtlCol="0">
            <a:spAutoFit/>
          </a:bodyPr>
          <a:lstStyle/>
          <a:p>
            <a:pPr marL="342900" indent="-342900" algn="just" rtl="1">
              <a:buFont typeface="Arial" panose="020B0604020202020204" pitchFamily="34" charset="0"/>
              <a:buChar char="•"/>
            </a:pPr>
            <a:r>
              <a:rPr lang="ar-SA" sz="3200" b="1" dirty="0">
                <a:solidFill>
                  <a:srgbClr val="2D3956"/>
                </a:solidFill>
                <a:highlight>
                  <a:srgbClr val="FFFF00"/>
                </a:highlight>
                <a:latin typeface="Times New Roman" panose="02020603050405020304" pitchFamily="18" charset="0"/>
                <a:cs typeface="Times New Roman" panose="02020603050405020304" pitchFamily="18" charset="0"/>
              </a:rPr>
              <a:t>ثانيا التقييم:</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إن عملية التقييم تعد من أهم المراحل التي تقوم بمشاركة الأنشطة الاتصالية التي من الواجب أن يضم القيام بالاتصال حيث أنه المسؤول عن إقامة هذه الأنشطة والشركاء المتعددين المساهمين في تلك الحملة ويجب أن تضم الحملة كل من يشارك بصورة أو بأخرى وبغض النظر عن مستوى المشاركة وأهمية الدور الذي يقوم به في الحملة</a:t>
            </a:r>
            <a:r>
              <a:rPr lang="ar-EG" sz="2400" dirty="0">
                <a:solidFill>
                  <a:srgbClr val="2D3956"/>
                </a:solidFill>
                <a:latin typeface="Times New Roman" panose="02020603050405020304" pitchFamily="18" charset="0"/>
                <a:cs typeface="Times New Roman" panose="02020603050405020304" pitchFamily="18" charset="0"/>
              </a:rPr>
              <a:t>.</a:t>
            </a:r>
            <a:endParaRPr lang="ar-SA" sz="24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الخطوة التاسعة: التقييم </a:t>
            </a:r>
            <a:endParaRPr lang="en-US" sz="4000" b="1" dirty="0"/>
          </a:p>
        </p:txBody>
      </p:sp>
    </p:spTree>
    <p:extLst>
      <p:ext uri="{BB962C8B-B14F-4D97-AF65-F5344CB8AC3E}">
        <p14:creationId xmlns:p14="http://schemas.microsoft.com/office/powerpoint/2010/main" val="1955516751"/>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95405"/>
            <a:ext cx="10541000" cy="3543278"/>
          </a:xfrm>
          <a:prstGeom prst="rect">
            <a:avLst/>
          </a:prstGeom>
          <a:noFill/>
        </p:spPr>
        <p:txBody>
          <a:bodyPr wrap="square" rtlCol="0">
            <a:spAutoFit/>
          </a:bodyPr>
          <a:lstStyle/>
          <a:p>
            <a:pPr marL="342900" indent="-342900" algn="just" rtl="1">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أسباب القيام بعملية التقييم</a:t>
            </a:r>
          </a:p>
          <a:p>
            <a:pPr indent="228600" algn="justLow" rtl="1">
              <a:lnSpc>
                <a:spcPct val="115000"/>
              </a:lnSpc>
              <a:spcAft>
                <a:spcPts val="800"/>
              </a:spcAft>
            </a:pPr>
            <a:r>
              <a:rPr lang="ar-EG" sz="2000" dirty="0">
                <a:effectLst/>
                <a:latin typeface="Calibri" panose="020F0502020204030204" pitchFamily="34" charset="0"/>
                <a:ea typeface="Calibri" panose="020F0502020204030204" pitchFamily="34" charset="0"/>
                <a:cs typeface="Simplified Arabic" panose="02020603050405020304" pitchFamily="18" charset="-78"/>
              </a:rPr>
              <a:t>ويتم إجراء التقييم للعديد من الأسباب:</a:t>
            </a:r>
            <a:endParaRPr lang="en-US" sz="14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15000"/>
              </a:lnSpc>
              <a:spcAft>
                <a:spcPts val="800"/>
              </a:spcAft>
              <a:buFont typeface="+mj-lt"/>
              <a:buAutoNum type="arabicPeriod"/>
            </a:pPr>
            <a:r>
              <a:rPr lang="ar-EG" sz="2000" dirty="0">
                <a:effectLst/>
                <a:latin typeface="Calibri" panose="020F0502020204030204" pitchFamily="34" charset="0"/>
                <a:ea typeface="Calibri" panose="020F0502020204030204" pitchFamily="34" charset="0"/>
                <a:cs typeface="Simplified Arabic" panose="02020603050405020304" pitchFamily="18" charset="-78"/>
              </a:rPr>
              <a:t>معرفة ما إذا كان النشاط الذي تقوم به الحملة يسير وفقا مخطط مسبق.</a:t>
            </a:r>
            <a:endParaRPr lang="en-US" sz="14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15000"/>
              </a:lnSpc>
              <a:spcAft>
                <a:spcPts val="800"/>
              </a:spcAft>
              <a:buFont typeface="+mj-lt"/>
              <a:buAutoNum type="arabicPeriod"/>
            </a:pPr>
            <a:r>
              <a:rPr lang="ar-EG" sz="2000" dirty="0">
                <a:effectLst/>
                <a:latin typeface="Calibri" panose="020F0502020204030204" pitchFamily="34" charset="0"/>
                <a:ea typeface="Calibri" panose="020F0502020204030204" pitchFamily="34" charset="0"/>
                <a:cs typeface="Simplified Arabic" panose="02020603050405020304" pitchFamily="18" charset="-78"/>
              </a:rPr>
              <a:t>التدخل لتقويم المعوج أو التجاوزات والضبط للمسار أثناء التنفيذ للحملة في حالة وجود خلل ما، ويسمح التقييم بما يلي:</a:t>
            </a:r>
            <a:endParaRPr lang="en-US" sz="14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15000"/>
              </a:lnSpc>
              <a:spcAft>
                <a:spcPts val="800"/>
              </a:spcAft>
              <a:buFont typeface="Simplified Arabic" panose="02020603050405020304" pitchFamily="18" charset="-78"/>
              <a:buChar char="-"/>
            </a:pPr>
            <a:r>
              <a:rPr lang="ar-EG" sz="2000" dirty="0">
                <a:effectLst/>
                <a:latin typeface="Calibri" panose="020F0502020204030204" pitchFamily="34" charset="0"/>
                <a:ea typeface="Calibri" panose="020F0502020204030204" pitchFamily="34" charset="0"/>
                <a:cs typeface="Simplified Arabic" panose="02020603050405020304" pitchFamily="18" charset="-78"/>
              </a:rPr>
              <a:t>تقدير الأنشطة والحكم على نجاحها.</a:t>
            </a:r>
            <a:endParaRPr lang="en-US" sz="14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15000"/>
              </a:lnSpc>
              <a:spcAft>
                <a:spcPts val="800"/>
              </a:spcAft>
              <a:buFont typeface="Simplified Arabic" panose="02020603050405020304" pitchFamily="18" charset="-78"/>
              <a:buChar char="-"/>
            </a:pPr>
            <a:r>
              <a:rPr lang="ar-EG" sz="2000" dirty="0">
                <a:effectLst/>
                <a:latin typeface="Calibri" panose="020F0502020204030204" pitchFamily="34" charset="0"/>
                <a:ea typeface="Calibri" panose="020F0502020204030204" pitchFamily="34" charset="0"/>
                <a:cs typeface="Simplified Arabic" panose="02020603050405020304" pitchFamily="18" charset="-78"/>
              </a:rPr>
              <a:t>تحديد اذا كانت الأهداف تسير في الاتجاه السليم.</a:t>
            </a:r>
            <a:endParaRPr lang="en-US" sz="14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15000"/>
              </a:lnSpc>
              <a:spcAft>
                <a:spcPts val="800"/>
              </a:spcAft>
              <a:buFont typeface="Simplified Arabic" panose="02020603050405020304" pitchFamily="18" charset="-78"/>
              <a:buChar char="-"/>
            </a:pPr>
            <a:r>
              <a:rPr lang="ar-EG" sz="2000" dirty="0">
                <a:effectLst/>
                <a:latin typeface="Calibri" panose="020F0502020204030204" pitchFamily="34" charset="0"/>
                <a:ea typeface="Calibri" panose="020F0502020204030204" pitchFamily="34" charset="0"/>
                <a:cs typeface="Simplified Arabic" panose="02020603050405020304" pitchFamily="18" charset="-78"/>
              </a:rPr>
              <a:t>توضيح أهم الصعوبات والتحديات التي تواجه تطبيق الحملة وما تتطلب من معالجات.</a:t>
            </a:r>
            <a:endParaRPr lang="en-US" sz="14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15000"/>
              </a:lnSpc>
              <a:spcAft>
                <a:spcPts val="800"/>
              </a:spcAft>
              <a:buFont typeface="Simplified Arabic" panose="02020603050405020304" pitchFamily="18" charset="-78"/>
              <a:buChar char="-"/>
            </a:pPr>
            <a:r>
              <a:rPr lang="ar-EG" sz="2000" dirty="0">
                <a:effectLst/>
                <a:latin typeface="Calibri" panose="020F0502020204030204" pitchFamily="34" charset="0"/>
                <a:ea typeface="Calibri" panose="020F0502020204030204" pitchFamily="34" charset="0"/>
                <a:cs typeface="Simplified Arabic" panose="02020603050405020304" pitchFamily="18" charset="-78"/>
              </a:rPr>
              <a:t>حصر الأهداف الأساسية التي تم تحقيقها في إطار الخطة وما اذا كانت لتلك النتائج تأثيرات على المشكلة التي تم تحديدها.</a:t>
            </a:r>
            <a:endParaRPr lang="en-US" sz="14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الخطوة التاسعة: التقييم </a:t>
            </a:r>
            <a:endParaRPr lang="en-US" sz="4000" b="1" dirty="0"/>
          </a:p>
        </p:txBody>
      </p:sp>
    </p:spTree>
    <p:extLst>
      <p:ext uri="{BB962C8B-B14F-4D97-AF65-F5344CB8AC3E}">
        <p14:creationId xmlns:p14="http://schemas.microsoft.com/office/powerpoint/2010/main" val="1743906010"/>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95405"/>
            <a:ext cx="10367579" cy="3785652"/>
          </a:xfrm>
          <a:prstGeom prst="rect">
            <a:avLst/>
          </a:prstGeom>
          <a:noFill/>
        </p:spPr>
        <p:txBody>
          <a:bodyPr wrap="square" rtlCol="0">
            <a:spAutoFit/>
          </a:bodyPr>
          <a:lstStyle/>
          <a:p>
            <a:pPr marL="457200" indent="-457200" algn="just" rtl="1"/>
            <a:r>
              <a:rPr lang="ar-EG" sz="2400" dirty="0">
                <a:solidFill>
                  <a:srgbClr val="2D3956"/>
                </a:solidFill>
                <a:latin typeface="Times New Roman" panose="02020603050405020304" pitchFamily="18" charset="0"/>
                <a:cs typeface="Times New Roman" panose="02020603050405020304" pitchFamily="18" charset="0"/>
              </a:rPr>
              <a:t>أهمية التقييم:</a:t>
            </a:r>
          </a:p>
          <a:p>
            <a:pPr marL="457200" indent="-457200" algn="just" rtl="1"/>
            <a:r>
              <a:rPr lang="ar-SA" sz="2400" dirty="0">
                <a:solidFill>
                  <a:srgbClr val="2D3956"/>
                </a:solidFill>
                <a:latin typeface="Times New Roman" panose="02020603050405020304" pitchFamily="18" charset="0"/>
                <a:cs typeface="Times New Roman" panose="02020603050405020304" pitchFamily="18" charset="0"/>
              </a:rPr>
              <a:t>(1)	تمد الإدارة العليا بالمعلومات الكاملة والدقيقة عما تم إنجازه من البرامج المتعلقة بالحملة، هذه البرامج التي تم وضعها من أجل أن تحقق الأهداف المطلوبة منها والتي تستمد من السياسة العامة للمؤسسة.</a:t>
            </a:r>
          </a:p>
          <a:p>
            <a:pPr marL="457200" indent="-457200" algn="just" rtl="1"/>
            <a:r>
              <a:rPr lang="ar-SA" sz="2400" dirty="0">
                <a:solidFill>
                  <a:srgbClr val="2D3956"/>
                </a:solidFill>
                <a:latin typeface="Times New Roman" panose="02020603050405020304" pitchFamily="18" charset="0"/>
                <a:cs typeface="Times New Roman" panose="02020603050405020304" pitchFamily="18" charset="0"/>
              </a:rPr>
              <a:t>(2)	تقيس النتائج التي قامت الحملة بتحقيقها وكذلك نسبة المؤيدين لتلك الحملة.</a:t>
            </a:r>
          </a:p>
          <a:p>
            <a:pPr marL="457200" indent="-457200" algn="just" rtl="1"/>
            <a:r>
              <a:rPr lang="ar-SA" sz="2400" dirty="0">
                <a:solidFill>
                  <a:srgbClr val="2D3956"/>
                </a:solidFill>
                <a:latin typeface="Times New Roman" panose="02020603050405020304" pitchFamily="18" charset="0"/>
                <a:cs typeface="Times New Roman" panose="02020603050405020304" pitchFamily="18" charset="0"/>
              </a:rPr>
              <a:t>(3)	تقف على السلبيات والأخطاء التي صاحبت الحملة والتي كانت تعد من العوائق أمام تنفيذ الحملة بالصورة المطلوبة.</a:t>
            </a:r>
          </a:p>
          <a:p>
            <a:pPr marL="457200" indent="-457200" algn="just" rtl="1"/>
            <a:r>
              <a:rPr lang="ar-SA" sz="2400" dirty="0">
                <a:solidFill>
                  <a:srgbClr val="2D3956"/>
                </a:solidFill>
                <a:latin typeface="Times New Roman" panose="02020603050405020304" pitchFamily="18" charset="0"/>
                <a:cs typeface="Times New Roman" panose="02020603050405020304" pitchFamily="18" charset="0"/>
              </a:rPr>
              <a:t>(4)	الوقوف على انطباعات الجمهور المستهدف وذلك بالتعرف على رأيه من خلال وسائل القياس التي تطبقها الحملة والتعرف على رضا الجمهور.</a:t>
            </a:r>
          </a:p>
          <a:p>
            <a:pPr marL="457200" indent="-457200" algn="just" rtl="1"/>
            <a:r>
              <a:rPr lang="ar-SA" sz="2400" dirty="0">
                <a:solidFill>
                  <a:srgbClr val="2D3956"/>
                </a:solidFill>
                <a:latin typeface="Times New Roman" panose="02020603050405020304" pitchFamily="18" charset="0"/>
                <a:cs typeface="Times New Roman" panose="02020603050405020304" pitchFamily="18" charset="0"/>
              </a:rPr>
              <a:t>(5)	الوقوف على أي جوانب قصور من الممكن أن تنتج عن الحملة والأقسام المكلفة بالتجهيز للحملة وتنفيذها ومحاسبة أي فرد قصر في عمله.</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الخطوة التاسعة: التقييم </a:t>
            </a:r>
            <a:endParaRPr lang="en-US" sz="4000" b="1" dirty="0"/>
          </a:p>
        </p:txBody>
      </p:sp>
    </p:spTree>
    <p:extLst>
      <p:ext uri="{BB962C8B-B14F-4D97-AF65-F5344CB8AC3E}">
        <p14:creationId xmlns:p14="http://schemas.microsoft.com/office/powerpoint/2010/main" val="2426868007"/>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677656"/>
          </a:xfrm>
          <a:prstGeom prst="rect">
            <a:avLst/>
          </a:prstGeom>
          <a:noFill/>
        </p:spPr>
        <p:txBody>
          <a:bodyPr wrap="square" rtlCol="0">
            <a:spAutoFit/>
          </a:bodyPr>
          <a:lstStyle/>
          <a:p>
            <a:pPr marL="342900" indent="-342900" algn="just" rtl="1">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تابع أهمية التقييم:</a:t>
            </a:r>
          </a:p>
          <a:p>
            <a:pPr marL="520700" indent="-520700" algn="just" rtl="1"/>
            <a:r>
              <a:rPr lang="ar-SA" sz="2400" dirty="0">
                <a:solidFill>
                  <a:srgbClr val="2D3956"/>
                </a:solidFill>
                <a:latin typeface="Times New Roman" panose="02020603050405020304" pitchFamily="18" charset="0"/>
                <a:cs typeface="Times New Roman" panose="02020603050405020304" pitchFamily="18" charset="0"/>
              </a:rPr>
              <a:t> (6)	معاونة المسؤولين على أن يطوروا أداء الحملات القادمة ويزيدوا من تأثيرها.</a:t>
            </a:r>
          </a:p>
          <a:p>
            <a:pPr marL="520700" indent="-520700" algn="just" rtl="1"/>
            <a:r>
              <a:rPr lang="ar-SA" sz="2400" dirty="0">
                <a:solidFill>
                  <a:srgbClr val="2D3956"/>
                </a:solidFill>
                <a:latin typeface="Times New Roman" panose="02020603050405020304" pitchFamily="18" charset="0"/>
                <a:cs typeface="Times New Roman" panose="02020603050405020304" pitchFamily="18" charset="0"/>
              </a:rPr>
              <a:t>(7)	الوقوف على الأدوات الفعالة وكذلك غير الفعالة التي تساهم في نجاح الحملة أو فشل الحملة وذلك من أجل تعزيز الجيد منها في الحملات المستقبلية.</a:t>
            </a:r>
          </a:p>
          <a:p>
            <a:pPr marL="520700" indent="-520700" algn="just" rtl="1"/>
            <a:r>
              <a:rPr lang="ar-SA" sz="2400" dirty="0">
                <a:solidFill>
                  <a:srgbClr val="2D3956"/>
                </a:solidFill>
                <a:latin typeface="Times New Roman" panose="02020603050405020304" pitchFamily="18" charset="0"/>
                <a:cs typeface="Times New Roman" panose="02020603050405020304" pitchFamily="18" charset="0"/>
              </a:rPr>
              <a:t>(8)	محاولة اكتشاف الحقائق والتعرف على جودة التخطيط ورصد النتائج والتحليل للنتائج ومقارنة ما خرجت به الحملة من نتائج في مقابل الأهداف التي وضعتها الحملة.</a:t>
            </a:r>
          </a:p>
          <a:p>
            <a:pPr marL="520700" indent="-520700" algn="just" rtl="1"/>
            <a:r>
              <a:rPr lang="ar-SA" sz="2400" dirty="0">
                <a:solidFill>
                  <a:srgbClr val="2D3956"/>
                </a:solidFill>
                <a:latin typeface="Times New Roman" panose="02020603050405020304" pitchFamily="18" charset="0"/>
                <a:cs typeface="Times New Roman" panose="02020603050405020304" pitchFamily="18" charset="0"/>
              </a:rPr>
              <a:t>(9)	الاستفادة من التجربة التي تمت بعد نهاية الحملة ومدى تأثير الحملة على علاقتها بالجمهور المستهدف</a:t>
            </a:r>
            <a:r>
              <a:rPr lang="ar-EG" sz="2000" dirty="0">
                <a:solidFill>
                  <a:srgbClr val="2D3956"/>
                </a:solidFill>
                <a:latin typeface="Times New Roman" panose="02020603050405020304" pitchFamily="18" charset="0"/>
                <a:cs typeface="Times New Roman" panose="02020603050405020304" pitchFamily="18" charset="0"/>
              </a:rPr>
              <a:t>.</a:t>
            </a:r>
            <a:endParaRPr lang="ar-SA" sz="24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الخطوة التاسعة: التقييم </a:t>
            </a:r>
            <a:endParaRPr lang="en-US" sz="4000" b="1" dirty="0"/>
          </a:p>
        </p:txBody>
      </p:sp>
    </p:spTree>
    <p:extLst>
      <p:ext uri="{BB962C8B-B14F-4D97-AF65-F5344CB8AC3E}">
        <p14:creationId xmlns:p14="http://schemas.microsoft.com/office/powerpoint/2010/main" val="410800862"/>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677656"/>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(1)	</a:t>
            </a:r>
            <a:r>
              <a:rPr lang="ar-SA" sz="2400" b="1" dirty="0">
                <a:solidFill>
                  <a:srgbClr val="2D3956"/>
                </a:solidFill>
                <a:highlight>
                  <a:srgbClr val="FFFF00"/>
                </a:highlight>
                <a:latin typeface="Times New Roman" panose="02020603050405020304" pitchFamily="18" charset="0"/>
                <a:cs typeface="Times New Roman" panose="02020603050405020304" pitchFamily="18" charset="0"/>
              </a:rPr>
              <a:t>التقييم القبلي: </a:t>
            </a:r>
            <a:r>
              <a:rPr lang="ar-SA" sz="2400" dirty="0">
                <a:solidFill>
                  <a:srgbClr val="2D3956"/>
                </a:solidFill>
                <a:latin typeface="Times New Roman" panose="02020603050405020304" pitchFamily="18" charset="0"/>
                <a:cs typeface="Times New Roman" panose="02020603050405020304" pitchFamily="18" charset="0"/>
              </a:rPr>
              <a:t>وهو الاختبارات الأولية للتأكد من صحة القرارات والاختبار لمدى فعالية الاستراتيجيات والبدائل لوسائل الاتصال والعمل على تحديد ما إذا كانت الأهداف التي تم وضعها تستحق كل ما تم إنفاقه وتشمل تلك المرحلة:</a:t>
            </a:r>
          </a:p>
          <a:p>
            <a:pPr marL="457200" indent="-457200" algn="just" rtl="1"/>
            <a:r>
              <a:rPr lang="ar-SA" sz="2400" dirty="0">
                <a:solidFill>
                  <a:srgbClr val="2D3956"/>
                </a:solidFill>
                <a:latin typeface="Times New Roman" panose="02020603050405020304" pitchFamily="18" charset="0"/>
                <a:cs typeface="Times New Roman" panose="02020603050405020304" pitchFamily="18" charset="0"/>
              </a:rPr>
              <a:t>-	التقييم للرسائل.</a:t>
            </a:r>
          </a:p>
          <a:p>
            <a:pPr marL="457200" indent="-457200" algn="just" rtl="1"/>
            <a:r>
              <a:rPr lang="ar-SA" sz="2400" dirty="0">
                <a:solidFill>
                  <a:srgbClr val="2D3956"/>
                </a:solidFill>
                <a:latin typeface="Times New Roman" panose="02020603050405020304" pitchFamily="18" charset="0"/>
                <a:cs typeface="Times New Roman" panose="02020603050405020304" pitchFamily="18" charset="0"/>
              </a:rPr>
              <a:t>-	مدى تأثير الرسائل ونجاحها في جذب الانتباه.</a:t>
            </a:r>
          </a:p>
          <a:p>
            <a:pPr marL="457200" indent="-457200" algn="just" rtl="1"/>
            <a:r>
              <a:rPr lang="ar-SA" sz="2400" dirty="0">
                <a:solidFill>
                  <a:srgbClr val="2D3956"/>
                </a:solidFill>
                <a:latin typeface="Times New Roman" panose="02020603050405020304" pitchFamily="18" charset="0"/>
                <a:cs typeface="Times New Roman" panose="02020603050405020304" pitchFamily="18" charset="0"/>
              </a:rPr>
              <a:t>-	التعبير عن أهداف الحملة.</a:t>
            </a:r>
          </a:p>
          <a:p>
            <a:pPr marL="457200" indent="-457200" algn="just" rtl="1"/>
            <a:r>
              <a:rPr lang="ar-SA" sz="2400" dirty="0">
                <a:solidFill>
                  <a:srgbClr val="2D3956"/>
                </a:solidFill>
                <a:latin typeface="Times New Roman" panose="02020603050405020304" pitchFamily="18" charset="0"/>
                <a:cs typeface="Times New Roman" panose="02020603050405020304" pitchFamily="18" charset="0"/>
              </a:rPr>
              <a:t>-	التعرف على مدى وضوح أهداف الحملة ومدى إثارتها للاهتمام.</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أنواع التقييم </a:t>
            </a:r>
            <a:endParaRPr lang="en-US" sz="4000" b="1" dirty="0"/>
          </a:p>
        </p:txBody>
      </p:sp>
    </p:spTree>
    <p:extLst>
      <p:ext uri="{BB962C8B-B14F-4D97-AF65-F5344CB8AC3E}">
        <p14:creationId xmlns:p14="http://schemas.microsoft.com/office/powerpoint/2010/main" val="31108247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108543"/>
          </a:xfrm>
          <a:prstGeom prst="rect">
            <a:avLst/>
          </a:prstGeom>
          <a:noFill/>
        </p:spPr>
        <p:txBody>
          <a:bodyPr wrap="square" rtlCol="0">
            <a:spAutoFit/>
          </a:bodyPr>
          <a:lstStyle/>
          <a:p>
            <a:pPr marL="630238" indent="-630238" algn="just" rtl="1"/>
            <a:r>
              <a:rPr lang="ar-SA" sz="2800" b="1" dirty="0">
                <a:solidFill>
                  <a:srgbClr val="2D3956"/>
                </a:solidFill>
                <a:highlight>
                  <a:srgbClr val="FFFF00"/>
                </a:highlight>
                <a:latin typeface="Times New Roman" panose="02020603050405020304" pitchFamily="18" charset="0"/>
                <a:cs typeface="Times New Roman" panose="02020603050405020304" pitchFamily="18" charset="0"/>
              </a:rPr>
              <a:t>(2</a:t>
            </a:r>
            <a:r>
              <a:rPr lang="ar-EG" sz="2800" b="1" dirty="0">
                <a:solidFill>
                  <a:srgbClr val="2D3956"/>
                </a:solidFill>
                <a:highlight>
                  <a:srgbClr val="FFFF00"/>
                </a:highlight>
                <a:latin typeface="Times New Roman" panose="02020603050405020304" pitchFamily="18" charset="0"/>
                <a:cs typeface="Times New Roman" panose="02020603050405020304" pitchFamily="18" charset="0"/>
              </a:rPr>
              <a:t>)</a:t>
            </a:r>
            <a:r>
              <a:rPr lang="ar-SA" sz="2800" b="1" dirty="0">
                <a:solidFill>
                  <a:srgbClr val="2D3956"/>
                </a:solidFill>
                <a:highlight>
                  <a:srgbClr val="FFFF00"/>
                </a:highlight>
                <a:latin typeface="Times New Roman" panose="02020603050405020304" pitchFamily="18" charset="0"/>
                <a:cs typeface="Times New Roman" panose="02020603050405020304" pitchFamily="18" charset="0"/>
              </a:rPr>
              <a:t> التقييم المرحلي:</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وفيه يتم التقويم للبرامج لكي يتم التعرف على:</a:t>
            </a:r>
          </a:p>
          <a:p>
            <a:pPr marL="393700" indent="-330200" algn="just" rtl="1"/>
            <a:r>
              <a:rPr lang="ar-SA" sz="2400" dirty="0">
                <a:solidFill>
                  <a:srgbClr val="2D3956"/>
                </a:solidFill>
                <a:latin typeface="Times New Roman" panose="02020603050405020304" pitchFamily="18" charset="0"/>
                <a:cs typeface="Times New Roman" panose="02020603050405020304" pitchFamily="18" charset="0"/>
              </a:rPr>
              <a:t>-	 مواطن الضعف وتلافيها في المراحل المتتابعة لتنفيذ الحملة وذلك لكي يتم التأكد من صحة الخطوات المتبعة والعمل على تصحيح مسارها إذا تطلب الأمر.</a:t>
            </a:r>
          </a:p>
          <a:p>
            <a:pPr marL="393700" indent="-330200" algn="just" rtl="1"/>
            <a:r>
              <a:rPr lang="ar-SA" sz="2400" dirty="0">
                <a:solidFill>
                  <a:srgbClr val="2D3956"/>
                </a:solidFill>
                <a:latin typeface="Times New Roman" panose="02020603050405020304" pitchFamily="18" charset="0"/>
                <a:cs typeface="Times New Roman" panose="02020603050405020304" pitchFamily="18" charset="0"/>
              </a:rPr>
              <a:t>-	 والتأكد من ملائمة الرسائل لظروف الحملة والتطورات فيها.</a:t>
            </a:r>
          </a:p>
          <a:p>
            <a:pPr marL="393700" indent="-330200" algn="just" rtl="1"/>
            <a:r>
              <a:rPr lang="ar-SA" sz="2400" dirty="0">
                <a:solidFill>
                  <a:srgbClr val="2D3956"/>
                </a:solidFill>
                <a:latin typeface="Times New Roman" panose="02020603050405020304" pitchFamily="18" charset="0"/>
                <a:cs typeface="Times New Roman" panose="02020603050405020304" pitchFamily="18" charset="0"/>
              </a:rPr>
              <a:t>-	كما تهدف تلك العملية إلى التعرف على ما إذا كان يتم تنفيذ الحملة في كل مرحلة من مراحلها وفق الخطة الموضوعة.</a:t>
            </a:r>
          </a:p>
          <a:p>
            <a:pPr marL="393700" indent="-330200" algn="just" rtl="1"/>
            <a:r>
              <a:rPr lang="ar-SA" sz="2400" dirty="0">
                <a:solidFill>
                  <a:srgbClr val="2D3956"/>
                </a:solidFill>
                <a:latin typeface="Times New Roman" panose="02020603050405020304" pitchFamily="18" charset="0"/>
                <a:cs typeface="Times New Roman" panose="02020603050405020304" pitchFamily="18" charset="0"/>
              </a:rPr>
              <a:t>-	وما إذا كانت البرامج بما تشمله من الأنشطة والفعاليات تحقق النتائج المرجوة منها.</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أنواع التقييم </a:t>
            </a:r>
            <a:endParaRPr lang="en-US" sz="4000" b="1" dirty="0"/>
          </a:p>
        </p:txBody>
      </p:sp>
    </p:spTree>
    <p:extLst>
      <p:ext uri="{BB962C8B-B14F-4D97-AF65-F5344CB8AC3E}">
        <p14:creationId xmlns:p14="http://schemas.microsoft.com/office/powerpoint/2010/main" val="925557487"/>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41703" y="1642465"/>
            <a:ext cx="10541000" cy="4216539"/>
          </a:xfrm>
          <a:prstGeom prst="rect">
            <a:avLst/>
          </a:prstGeom>
          <a:noFill/>
        </p:spPr>
        <p:txBody>
          <a:bodyPr wrap="square" rtlCol="0">
            <a:spAutoFit/>
          </a:bodyPr>
          <a:lstStyle/>
          <a:p>
            <a:pPr algn="just" rtl="1"/>
            <a:r>
              <a:rPr lang="ar-SA" sz="2800" b="1" dirty="0">
                <a:solidFill>
                  <a:srgbClr val="2D3956"/>
                </a:solidFill>
                <a:highlight>
                  <a:srgbClr val="FFFF00"/>
                </a:highlight>
                <a:latin typeface="Times New Roman" panose="02020603050405020304" pitchFamily="18" charset="0"/>
                <a:cs typeface="Times New Roman" panose="02020603050405020304" pitchFamily="18" charset="0"/>
              </a:rPr>
              <a:t>(3)</a:t>
            </a:r>
            <a:r>
              <a:rPr lang="ar-EG" sz="2800" b="1" dirty="0">
                <a:solidFill>
                  <a:srgbClr val="2D3956"/>
                </a:solidFill>
                <a:highlight>
                  <a:srgbClr val="FFFF00"/>
                </a:highlight>
                <a:latin typeface="Times New Roman" panose="02020603050405020304" pitchFamily="18" charset="0"/>
                <a:cs typeface="Times New Roman" panose="02020603050405020304" pitchFamily="18" charset="0"/>
              </a:rPr>
              <a:t> </a:t>
            </a:r>
            <a:r>
              <a:rPr lang="ar-SA" sz="2800" b="1" dirty="0">
                <a:solidFill>
                  <a:srgbClr val="2D3956"/>
                </a:solidFill>
                <a:highlight>
                  <a:srgbClr val="FFFF00"/>
                </a:highlight>
                <a:latin typeface="Times New Roman" panose="02020603050405020304" pitchFamily="18" charset="0"/>
                <a:cs typeface="Times New Roman" panose="02020603050405020304" pitchFamily="18" charset="0"/>
              </a:rPr>
              <a:t>التقييم النهائي أو البعدي:</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يجري بعد انتهار الحملة ويتعامل مع النتائج النهائية ويتميز بالشمول وهناك العديد من الطرق للتقييم النهائي للحملة ومن أهمها:</a:t>
            </a:r>
          </a:p>
          <a:p>
            <a:pPr marL="346075" indent="-346075" algn="just" rtl="1"/>
            <a:r>
              <a:rPr lang="ar-SA" sz="2400" dirty="0">
                <a:solidFill>
                  <a:srgbClr val="2D3956"/>
                </a:solidFill>
                <a:latin typeface="Times New Roman" panose="02020603050405020304" pitchFamily="18" charset="0"/>
                <a:cs typeface="Times New Roman" panose="02020603050405020304" pitchFamily="18" charset="0"/>
              </a:rPr>
              <a:t>1-	الاستقصاء لقياس الآراء والاتجاهات للتعرف على آراء الجمهور ومن الممكن أن تستخدم تلك الطريقة العينة على شرط أن تكون ممثلة للمجتمع وتتناسب في الحجم مع المجتمع الكلي وذلك مع مراعاة الدقة والموضوعية عند إعداد الاستقصاء وجمع البيانات وتسجيلها وتحليلها.</a:t>
            </a:r>
          </a:p>
          <a:p>
            <a:pPr marL="346075" indent="-346075" algn="just" rtl="1"/>
            <a:r>
              <a:rPr lang="ar-SA" sz="2400" dirty="0">
                <a:solidFill>
                  <a:srgbClr val="2D3956"/>
                </a:solidFill>
                <a:latin typeface="Times New Roman" panose="02020603050405020304" pitchFamily="18" charset="0"/>
                <a:cs typeface="Times New Roman" panose="02020603050405020304" pitchFamily="18" charset="0"/>
              </a:rPr>
              <a:t>2-	يحدد نموذج </a:t>
            </a:r>
            <a:r>
              <a:rPr lang="en-US" sz="2400" dirty="0">
                <a:solidFill>
                  <a:srgbClr val="2D3956"/>
                </a:solidFill>
                <a:latin typeface="Times New Roman" panose="02020603050405020304" pitchFamily="18" charset="0"/>
                <a:cs typeface="Times New Roman" panose="02020603050405020304" pitchFamily="18" charset="0"/>
              </a:rPr>
              <a:t>DAGMAR) </a:t>
            </a:r>
            <a:r>
              <a:rPr lang="ar-EG" sz="2400" dirty="0">
                <a:solidFill>
                  <a:srgbClr val="2D3956"/>
                </a:solidFill>
                <a:latin typeface="Times New Roman" panose="02020603050405020304" pitchFamily="18" charset="0"/>
                <a:cs typeface="Times New Roman" panose="02020603050405020304" pitchFamily="18" charset="0"/>
              </a:rPr>
              <a:t>) </a:t>
            </a:r>
            <a:r>
              <a:rPr lang="ar-SA" sz="2400" dirty="0">
                <a:solidFill>
                  <a:srgbClr val="2D3956"/>
                </a:solidFill>
                <a:latin typeface="Times New Roman" panose="02020603050405020304" pitchFamily="18" charset="0"/>
                <a:cs typeface="Times New Roman" panose="02020603050405020304" pitchFamily="18" charset="0"/>
              </a:rPr>
              <a:t>تقييم الحملة الإعلامية من خلال أربع متغيرات وهي:</a:t>
            </a:r>
          </a:p>
          <a:p>
            <a:pPr marL="520700" indent="-520700" algn="just" rtl="1"/>
            <a:r>
              <a:rPr lang="ar-SA" sz="2400" dirty="0">
                <a:solidFill>
                  <a:srgbClr val="2D3956"/>
                </a:solidFill>
                <a:latin typeface="Times New Roman" panose="02020603050405020304" pitchFamily="18" charset="0"/>
                <a:cs typeface="Times New Roman" panose="02020603050405020304" pitchFamily="18" charset="0"/>
              </a:rPr>
              <a:t>•	الوعي والإدراك لموضوع الرسالة.</a:t>
            </a:r>
          </a:p>
          <a:p>
            <a:pPr marL="520700" indent="-520700" algn="just" rtl="1"/>
            <a:r>
              <a:rPr lang="ar-SA" sz="2400" dirty="0">
                <a:solidFill>
                  <a:srgbClr val="2D3956"/>
                </a:solidFill>
                <a:latin typeface="Times New Roman" panose="02020603050405020304" pitchFamily="18" charset="0"/>
                <a:cs typeface="Times New Roman" panose="02020603050405020304" pitchFamily="18" charset="0"/>
              </a:rPr>
              <a:t>•	الاقتناع والإيمان بالفكرة.</a:t>
            </a:r>
          </a:p>
          <a:p>
            <a:pPr marL="520700" indent="-520700" algn="just" rtl="1"/>
            <a:r>
              <a:rPr lang="ar-SA" sz="2400" dirty="0">
                <a:solidFill>
                  <a:srgbClr val="2D3956"/>
                </a:solidFill>
                <a:latin typeface="Times New Roman" panose="02020603050405020304" pitchFamily="18" charset="0"/>
                <a:cs typeface="Times New Roman" panose="02020603050405020304" pitchFamily="18" charset="0"/>
              </a:rPr>
              <a:t>•	الاستيعاب والفهم لموضوع الرسالة.</a:t>
            </a:r>
          </a:p>
          <a:p>
            <a:pPr marL="520700" indent="-520700" algn="just" rtl="1"/>
            <a:r>
              <a:rPr lang="ar-SA" sz="2400" dirty="0">
                <a:solidFill>
                  <a:srgbClr val="2D3956"/>
                </a:solidFill>
                <a:latin typeface="Times New Roman" panose="02020603050405020304" pitchFamily="18" charset="0"/>
                <a:cs typeface="Times New Roman" panose="02020603050405020304" pitchFamily="18" charset="0"/>
              </a:rPr>
              <a:t>•	السلوك أو الفعل وهي آخر مرحلة من مراحل الإقناع.</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أنواع التقييم </a:t>
            </a:r>
            <a:endParaRPr lang="en-US" sz="4000" b="1" dirty="0"/>
          </a:p>
        </p:txBody>
      </p:sp>
    </p:spTree>
    <p:extLst>
      <p:ext uri="{BB962C8B-B14F-4D97-AF65-F5344CB8AC3E}">
        <p14:creationId xmlns:p14="http://schemas.microsoft.com/office/powerpoint/2010/main" val="9716499"/>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تقييم الحملة</a:t>
            </a:r>
            <a:endParaRPr lang="en-US" sz="4000" b="1" dirty="0"/>
          </a:p>
        </p:txBody>
      </p:sp>
      <p:pic>
        <p:nvPicPr>
          <p:cNvPr id="7" name="Picture 6">
            <a:extLst>
              <a:ext uri="{FF2B5EF4-FFF2-40B4-BE49-F238E27FC236}">
                <a16:creationId xmlns:a16="http://schemas.microsoft.com/office/drawing/2014/main" id="{8B1A02DA-BDE6-ED53-FABD-2C5C5328CF32}"/>
              </a:ext>
            </a:extLst>
          </p:cNvPr>
          <p:cNvPicPr>
            <a:picLocks noChangeAspect="1"/>
          </p:cNvPicPr>
          <p:nvPr/>
        </p:nvPicPr>
        <p:blipFill>
          <a:blip r:embed="rId3"/>
          <a:stretch>
            <a:fillRect/>
          </a:stretch>
        </p:blipFill>
        <p:spPr>
          <a:xfrm>
            <a:off x="2452127" y="1685495"/>
            <a:ext cx="7685101" cy="4334480"/>
          </a:xfrm>
          <a:prstGeom prst="rect">
            <a:avLst/>
          </a:prstGeom>
        </p:spPr>
      </p:pic>
    </p:spTree>
    <p:extLst>
      <p:ext uri="{BB962C8B-B14F-4D97-AF65-F5344CB8AC3E}">
        <p14:creationId xmlns:p14="http://schemas.microsoft.com/office/powerpoint/2010/main" val="236355533"/>
      </p:ext>
    </p:extLst>
  </p:cSld>
  <p:clrMapOvr>
    <a:masterClrMapping/>
  </p:clrMapOvr>
  <mc:AlternateContent xmlns:mc="http://schemas.openxmlformats.org/markup-compatibility/2006">
    <mc:Choice xmlns:p14="http://schemas.microsoft.com/office/powerpoint/2010/main" Requires="p14">
      <p:transition spd="slow" p14:dur="3900">
        <p14:glitter pattern="hexagon"/>
      </p:transition>
    </mc:Choice>
    <mc:Fallback>
      <p:transition spd="slow">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الخطوة التاسعة: التقييم </a:t>
            </a:r>
            <a:endParaRPr lang="en-US" sz="4000" b="1" dirty="0"/>
          </a:p>
        </p:txBody>
      </p:sp>
      <p:pic>
        <p:nvPicPr>
          <p:cNvPr id="7" name="Picture 6">
            <a:extLst>
              <a:ext uri="{FF2B5EF4-FFF2-40B4-BE49-F238E27FC236}">
                <a16:creationId xmlns:a16="http://schemas.microsoft.com/office/drawing/2014/main" id="{95C22950-B37F-D5A1-4BF8-FAFE53F1C757}"/>
              </a:ext>
            </a:extLst>
          </p:cNvPr>
          <p:cNvPicPr>
            <a:picLocks noChangeAspect="1"/>
          </p:cNvPicPr>
          <p:nvPr/>
        </p:nvPicPr>
        <p:blipFill rotWithShape="1">
          <a:blip r:embed="rId3"/>
          <a:srcRect t="31425" b="6735"/>
          <a:stretch/>
        </p:blipFill>
        <p:spPr>
          <a:xfrm>
            <a:off x="4343429" y="1589139"/>
            <a:ext cx="3539329" cy="4466768"/>
          </a:xfrm>
          <a:prstGeom prst="rect">
            <a:avLst/>
          </a:prstGeom>
        </p:spPr>
      </p:pic>
    </p:spTree>
    <p:extLst>
      <p:ext uri="{BB962C8B-B14F-4D97-AF65-F5344CB8AC3E}">
        <p14:creationId xmlns:p14="http://schemas.microsoft.com/office/powerpoint/2010/main" val="3276847007"/>
      </p:ext>
    </p:extLst>
  </p:cSld>
  <p:clrMapOvr>
    <a:masterClrMapping/>
  </p:clrMapOvr>
  <mc:AlternateContent xmlns:mc="http://schemas.openxmlformats.org/markup-compatibility/2006">
    <mc:Choice xmlns:p14="http://schemas.microsoft.com/office/powerpoint/2010/main" Requires="p14">
      <p:transition spd="slow" p14:dur="1250">
        <p14:flip dir="r"/>
      </p:transition>
    </mc:Choice>
    <mc:Fallback>
      <p:transition spd="slow">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العناصر التي يتم تقييمها</a:t>
            </a:r>
            <a:endParaRPr lang="en-US" sz="4000" b="1" dirty="0"/>
          </a:p>
        </p:txBody>
      </p:sp>
      <p:graphicFrame>
        <p:nvGraphicFramePr>
          <p:cNvPr id="4" name="Table 3">
            <a:extLst>
              <a:ext uri="{FF2B5EF4-FFF2-40B4-BE49-F238E27FC236}">
                <a16:creationId xmlns:a16="http://schemas.microsoft.com/office/drawing/2014/main" id="{8AB01AA0-BA9A-8F1A-1585-0FCD85460505}"/>
              </a:ext>
            </a:extLst>
          </p:cNvPr>
          <p:cNvGraphicFramePr>
            <a:graphicFrameLocks noGrp="1"/>
          </p:cNvGraphicFramePr>
          <p:nvPr>
            <p:extLst>
              <p:ext uri="{D42A27DB-BD31-4B8C-83A1-F6EECF244321}">
                <p14:modId xmlns:p14="http://schemas.microsoft.com/office/powerpoint/2010/main" val="896545787"/>
              </p:ext>
            </p:extLst>
          </p:nvPr>
        </p:nvGraphicFramePr>
        <p:xfrm>
          <a:off x="3721417" y="1373177"/>
          <a:ext cx="4749165" cy="5074920"/>
        </p:xfrm>
        <a:graphic>
          <a:graphicData uri="http://schemas.openxmlformats.org/drawingml/2006/table">
            <a:tbl>
              <a:tblPr rtl="1" firstRow="1" firstCol="1" bandRow="1"/>
              <a:tblGrid>
                <a:gridCol w="3689985">
                  <a:extLst>
                    <a:ext uri="{9D8B030D-6E8A-4147-A177-3AD203B41FA5}">
                      <a16:colId xmlns:a16="http://schemas.microsoft.com/office/drawing/2014/main" val="3570617059"/>
                    </a:ext>
                  </a:extLst>
                </a:gridCol>
                <a:gridCol w="1059180">
                  <a:extLst>
                    <a:ext uri="{9D8B030D-6E8A-4147-A177-3AD203B41FA5}">
                      <a16:colId xmlns:a16="http://schemas.microsoft.com/office/drawing/2014/main" val="2520387749"/>
                    </a:ext>
                  </a:extLst>
                </a:gridCol>
              </a:tblGrid>
              <a:tr h="0">
                <a:tc>
                  <a:txBody>
                    <a:bodyPr/>
                    <a:lstStyle/>
                    <a:p>
                      <a:pPr algn="just" rtl="1"/>
                      <a:r>
                        <a:rPr lang="ar-SA" sz="2000" b="1" kern="100">
                          <a:solidFill>
                            <a:srgbClr val="FFFFFF"/>
                          </a:solidFill>
                          <a:effectLst/>
                          <a:latin typeface="Arial" panose="020B0604020202020204" pitchFamily="34" charset="0"/>
                          <a:ea typeface="Calibri" panose="020F0502020204030204" pitchFamily="34" charset="0"/>
                          <a:cs typeface="Simplified Arabic" panose="02020603050405020304" pitchFamily="18" charset="-78"/>
                        </a:rPr>
                        <a:t>النشاط او المادة الإعلامية</a:t>
                      </a:r>
                      <a:endParaRPr lang="en-US" sz="1100" kern="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a:noFill/>
                    </a:lnL>
                    <a:lnR>
                      <a:noFill/>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5B9BD5"/>
                    </a:solidFill>
                  </a:tcPr>
                </a:tc>
                <a:tc>
                  <a:txBody>
                    <a:bodyPr/>
                    <a:lstStyle/>
                    <a:p>
                      <a:pPr algn="just" rtl="1"/>
                      <a:r>
                        <a:rPr lang="ar-SA" sz="2000" b="1" kern="100">
                          <a:solidFill>
                            <a:srgbClr val="FFFFFF"/>
                          </a:solidFill>
                          <a:effectLst/>
                          <a:latin typeface="Arial" panose="020B0604020202020204" pitchFamily="34" charset="0"/>
                          <a:ea typeface="Calibri" panose="020F0502020204030204" pitchFamily="34" charset="0"/>
                          <a:cs typeface="Simplified Arabic" panose="02020603050405020304" pitchFamily="18" charset="-78"/>
                        </a:rPr>
                        <a:t>التقييم</a:t>
                      </a:r>
                      <a:endParaRPr lang="en-US" sz="1100" kern="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a:noFill/>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5B9BD5"/>
                    </a:solidFill>
                  </a:tcPr>
                </a:tc>
                <a:extLst>
                  <a:ext uri="{0D108BD9-81ED-4DB2-BD59-A6C34878D82A}">
                    <a16:rowId xmlns:a16="http://schemas.microsoft.com/office/drawing/2014/main" val="2244392379"/>
                  </a:ext>
                </a:extLst>
              </a:tr>
              <a:tr h="0">
                <a:tc>
                  <a:txBody>
                    <a:bodyPr/>
                    <a:lstStyle/>
                    <a:p>
                      <a:pPr algn="just" rtl="1"/>
                      <a:r>
                        <a:rPr lang="ar-SA" sz="1800" kern="100">
                          <a:solidFill>
                            <a:srgbClr val="000000"/>
                          </a:solidFill>
                          <a:effectLst/>
                          <a:latin typeface="Arial" panose="020B0604020202020204" pitchFamily="34" charset="0"/>
                          <a:ea typeface="Calibri" panose="020F0502020204030204" pitchFamily="34" charset="0"/>
                          <a:cs typeface="Simplified Arabic" panose="02020603050405020304" pitchFamily="18" charset="-78"/>
                        </a:rPr>
                        <a:t>الرمز</a:t>
                      </a:r>
                      <a:endParaRPr lang="en-US" sz="1100" kern="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6EE"/>
                    </a:solidFill>
                  </a:tcPr>
                </a:tc>
                <a:tc>
                  <a:txBody>
                    <a:bodyPr/>
                    <a:lstStyle/>
                    <a:p>
                      <a:pPr algn="just" rtl="1"/>
                      <a:r>
                        <a:rPr lang="ar-SA" sz="1800" kern="100">
                          <a:effectLst/>
                          <a:latin typeface="Arial" panose="020B0604020202020204" pitchFamily="34" charset="0"/>
                          <a:ea typeface="Calibri" panose="020F0502020204030204" pitchFamily="34" charset="0"/>
                          <a:cs typeface="Simplified Arabic" panose="02020603050405020304" pitchFamily="18" charset="-78"/>
                        </a:rPr>
                        <a:t> </a:t>
                      </a:r>
                      <a:endParaRPr lang="en-US" sz="1100" kern="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6EE"/>
                    </a:solidFill>
                  </a:tcPr>
                </a:tc>
                <a:extLst>
                  <a:ext uri="{0D108BD9-81ED-4DB2-BD59-A6C34878D82A}">
                    <a16:rowId xmlns:a16="http://schemas.microsoft.com/office/drawing/2014/main" val="1023510065"/>
                  </a:ext>
                </a:extLst>
              </a:tr>
              <a:tr h="0">
                <a:tc>
                  <a:txBody>
                    <a:bodyPr/>
                    <a:lstStyle/>
                    <a:p>
                      <a:pPr algn="just" rtl="1"/>
                      <a:r>
                        <a:rPr lang="ar-SA" sz="1800" kern="100">
                          <a:solidFill>
                            <a:srgbClr val="000000"/>
                          </a:solidFill>
                          <a:effectLst/>
                          <a:latin typeface="Arial" panose="020B0604020202020204" pitchFamily="34" charset="0"/>
                          <a:ea typeface="Calibri" panose="020F0502020204030204" pitchFamily="34" charset="0"/>
                          <a:cs typeface="Simplified Arabic" panose="02020603050405020304" pitchFamily="18" charset="-78"/>
                        </a:rPr>
                        <a:t>الشعار </a:t>
                      </a:r>
                      <a:endParaRPr lang="en-US" sz="1100" kern="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EEAF6"/>
                    </a:solidFill>
                  </a:tcPr>
                </a:tc>
                <a:tc>
                  <a:txBody>
                    <a:bodyPr/>
                    <a:lstStyle/>
                    <a:p>
                      <a:pPr algn="just" rtl="1"/>
                      <a:r>
                        <a:rPr lang="ar-SA" sz="1800" kern="100">
                          <a:effectLst/>
                          <a:latin typeface="Arial" panose="020B0604020202020204" pitchFamily="34" charset="0"/>
                          <a:ea typeface="Calibri" panose="020F0502020204030204" pitchFamily="34" charset="0"/>
                          <a:cs typeface="Simplified Arabic" panose="02020603050405020304" pitchFamily="18" charset="-78"/>
                        </a:rPr>
                        <a:t> </a:t>
                      </a:r>
                      <a:endParaRPr lang="en-US" sz="1100" kern="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EEAF6"/>
                    </a:solidFill>
                  </a:tcPr>
                </a:tc>
                <a:extLst>
                  <a:ext uri="{0D108BD9-81ED-4DB2-BD59-A6C34878D82A}">
                    <a16:rowId xmlns:a16="http://schemas.microsoft.com/office/drawing/2014/main" val="4097160160"/>
                  </a:ext>
                </a:extLst>
              </a:tr>
              <a:tr h="0">
                <a:tc>
                  <a:txBody>
                    <a:bodyPr/>
                    <a:lstStyle/>
                    <a:p>
                      <a:pPr algn="just" rtl="1"/>
                      <a:r>
                        <a:rPr lang="ar-SA" sz="1800" kern="100" dirty="0">
                          <a:solidFill>
                            <a:srgbClr val="000000"/>
                          </a:solidFill>
                          <a:effectLst/>
                          <a:latin typeface="Arial" panose="020B0604020202020204" pitchFamily="34" charset="0"/>
                          <a:ea typeface="Calibri" panose="020F0502020204030204" pitchFamily="34" charset="0"/>
                          <a:cs typeface="Simplified Arabic" panose="02020603050405020304" pitchFamily="18" charset="-78"/>
                        </a:rPr>
                        <a:t>إعلان عن الحملة في صحيفة</a:t>
                      </a:r>
                      <a:endParaRPr lang="en-US" sz="1100" kern="1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6EE"/>
                    </a:solidFill>
                  </a:tcPr>
                </a:tc>
                <a:tc>
                  <a:txBody>
                    <a:bodyPr/>
                    <a:lstStyle/>
                    <a:p>
                      <a:pPr algn="just" rtl="1"/>
                      <a:r>
                        <a:rPr lang="ar-SA" sz="1800" kern="100">
                          <a:effectLst/>
                          <a:latin typeface="Arial" panose="020B0604020202020204" pitchFamily="34" charset="0"/>
                          <a:ea typeface="Calibri" panose="020F0502020204030204" pitchFamily="34" charset="0"/>
                          <a:cs typeface="Simplified Arabic" panose="02020603050405020304" pitchFamily="18" charset="-78"/>
                        </a:rPr>
                        <a:t> </a:t>
                      </a:r>
                      <a:endParaRPr lang="en-US" sz="1100" kern="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6EE"/>
                    </a:solidFill>
                  </a:tcPr>
                </a:tc>
                <a:extLst>
                  <a:ext uri="{0D108BD9-81ED-4DB2-BD59-A6C34878D82A}">
                    <a16:rowId xmlns:a16="http://schemas.microsoft.com/office/drawing/2014/main" val="628762300"/>
                  </a:ext>
                </a:extLst>
              </a:tr>
              <a:tr h="0">
                <a:tc>
                  <a:txBody>
                    <a:bodyPr/>
                    <a:lstStyle/>
                    <a:p>
                      <a:pPr algn="just" rtl="1"/>
                      <a:r>
                        <a:rPr lang="ar-SA" sz="1800" kern="100" dirty="0">
                          <a:solidFill>
                            <a:srgbClr val="000000"/>
                          </a:solidFill>
                          <a:effectLst/>
                          <a:latin typeface="Arial" panose="020B0604020202020204" pitchFamily="34" charset="0"/>
                          <a:ea typeface="Calibri" panose="020F0502020204030204" pitchFamily="34" charset="0"/>
                          <a:cs typeface="Simplified Arabic" panose="02020603050405020304" pitchFamily="18" charset="-78"/>
                        </a:rPr>
                        <a:t>إعلان عن الحملة </a:t>
                      </a:r>
                      <a:r>
                        <a:rPr lang="ar-SA" sz="1400" kern="100" dirty="0">
                          <a:solidFill>
                            <a:srgbClr val="000000"/>
                          </a:solidFill>
                          <a:effectLst/>
                          <a:latin typeface="Arial" panose="020B0604020202020204" pitchFamily="34" charset="0"/>
                          <a:ea typeface="Calibri" panose="020F0502020204030204" pitchFamily="34" charset="0"/>
                          <a:cs typeface="Simplified Arabic" panose="02020603050405020304" pitchFamily="18" charset="-78"/>
                        </a:rPr>
                        <a:t>(يناسب اللوحات الإعلانية بالشوارع  أو القاعات)</a:t>
                      </a:r>
                      <a:endParaRPr lang="en-US" sz="1100" kern="1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EEAF6"/>
                    </a:solidFill>
                  </a:tcPr>
                </a:tc>
                <a:tc>
                  <a:txBody>
                    <a:bodyPr/>
                    <a:lstStyle/>
                    <a:p>
                      <a:pPr algn="just" rtl="1"/>
                      <a:r>
                        <a:rPr lang="ar-SA" sz="1800" kern="100">
                          <a:effectLst/>
                          <a:latin typeface="Arial" panose="020B0604020202020204" pitchFamily="34" charset="0"/>
                          <a:ea typeface="Calibri" panose="020F0502020204030204" pitchFamily="34" charset="0"/>
                          <a:cs typeface="Simplified Arabic" panose="02020603050405020304" pitchFamily="18" charset="-78"/>
                        </a:rPr>
                        <a:t> </a:t>
                      </a:r>
                      <a:endParaRPr lang="en-US" sz="1100" kern="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EEAF6"/>
                    </a:solidFill>
                  </a:tcPr>
                </a:tc>
                <a:extLst>
                  <a:ext uri="{0D108BD9-81ED-4DB2-BD59-A6C34878D82A}">
                    <a16:rowId xmlns:a16="http://schemas.microsoft.com/office/drawing/2014/main" val="426350880"/>
                  </a:ext>
                </a:extLst>
              </a:tr>
              <a:tr h="0">
                <a:tc>
                  <a:txBody>
                    <a:bodyPr/>
                    <a:lstStyle/>
                    <a:p>
                      <a:pPr algn="just" rtl="1"/>
                      <a:r>
                        <a:rPr lang="ar-SA" sz="1800" kern="100" dirty="0">
                          <a:solidFill>
                            <a:srgbClr val="000000"/>
                          </a:solidFill>
                          <a:effectLst/>
                          <a:latin typeface="Arial" panose="020B0604020202020204" pitchFamily="34" charset="0"/>
                          <a:ea typeface="Calibri" panose="020F0502020204030204" pitchFamily="34" charset="0"/>
                          <a:cs typeface="Simplified Arabic" panose="02020603050405020304" pitchFamily="18" charset="-78"/>
                        </a:rPr>
                        <a:t>مطوية </a:t>
                      </a:r>
                      <a:endParaRPr lang="en-US" sz="1100" kern="1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6EE"/>
                    </a:solidFill>
                  </a:tcPr>
                </a:tc>
                <a:tc>
                  <a:txBody>
                    <a:bodyPr/>
                    <a:lstStyle/>
                    <a:p>
                      <a:pPr algn="just" rtl="1"/>
                      <a:r>
                        <a:rPr lang="ar-SA" sz="1800" kern="100">
                          <a:effectLst/>
                          <a:latin typeface="Arial" panose="020B0604020202020204" pitchFamily="34" charset="0"/>
                          <a:ea typeface="Calibri" panose="020F0502020204030204" pitchFamily="34" charset="0"/>
                          <a:cs typeface="Simplified Arabic" panose="02020603050405020304" pitchFamily="18" charset="-78"/>
                        </a:rPr>
                        <a:t> </a:t>
                      </a:r>
                      <a:endParaRPr lang="en-US" sz="1100" kern="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6EE"/>
                    </a:solidFill>
                  </a:tcPr>
                </a:tc>
                <a:extLst>
                  <a:ext uri="{0D108BD9-81ED-4DB2-BD59-A6C34878D82A}">
                    <a16:rowId xmlns:a16="http://schemas.microsoft.com/office/drawing/2014/main" val="2971777555"/>
                  </a:ext>
                </a:extLst>
              </a:tr>
              <a:tr h="0">
                <a:tc>
                  <a:txBody>
                    <a:bodyPr/>
                    <a:lstStyle/>
                    <a:p>
                      <a:pPr algn="just" rtl="1"/>
                      <a:r>
                        <a:rPr lang="ar-SA" sz="1800" kern="100">
                          <a:solidFill>
                            <a:srgbClr val="000000"/>
                          </a:solidFill>
                          <a:effectLst/>
                          <a:latin typeface="Arial" panose="020B0604020202020204" pitchFamily="34" charset="0"/>
                          <a:ea typeface="Calibri" panose="020F0502020204030204" pitchFamily="34" charset="0"/>
                          <a:cs typeface="Simplified Arabic" panose="02020603050405020304" pitchFamily="18" charset="-78"/>
                        </a:rPr>
                        <a:t>نشرات </a:t>
                      </a:r>
                      <a:endParaRPr lang="en-US" sz="1100" kern="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EEAF6"/>
                    </a:solidFill>
                  </a:tcPr>
                </a:tc>
                <a:tc>
                  <a:txBody>
                    <a:bodyPr/>
                    <a:lstStyle/>
                    <a:p>
                      <a:pPr algn="just" rtl="1"/>
                      <a:r>
                        <a:rPr lang="ar-SA" sz="1800" kern="100">
                          <a:effectLst/>
                          <a:latin typeface="Arial" panose="020B0604020202020204" pitchFamily="34" charset="0"/>
                          <a:ea typeface="Calibri" panose="020F0502020204030204" pitchFamily="34" charset="0"/>
                          <a:cs typeface="Simplified Arabic" panose="02020603050405020304" pitchFamily="18" charset="-78"/>
                        </a:rPr>
                        <a:t> </a:t>
                      </a:r>
                      <a:endParaRPr lang="en-US" sz="1100" kern="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EEAF6"/>
                    </a:solidFill>
                  </a:tcPr>
                </a:tc>
                <a:extLst>
                  <a:ext uri="{0D108BD9-81ED-4DB2-BD59-A6C34878D82A}">
                    <a16:rowId xmlns:a16="http://schemas.microsoft.com/office/drawing/2014/main" val="734174780"/>
                  </a:ext>
                </a:extLst>
              </a:tr>
              <a:tr h="0">
                <a:tc>
                  <a:txBody>
                    <a:bodyPr/>
                    <a:lstStyle/>
                    <a:p>
                      <a:pPr algn="just" rtl="1"/>
                      <a:r>
                        <a:rPr lang="ar-SA" sz="1800" kern="100">
                          <a:solidFill>
                            <a:srgbClr val="000000"/>
                          </a:solidFill>
                          <a:effectLst/>
                          <a:latin typeface="Arial" panose="020B0604020202020204" pitchFamily="34" charset="0"/>
                          <a:ea typeface="Calibri" panose="020F0502020204030204" pitchFamily="34" charset="0"/>
                          <a:cs typeface="Simplified Arabic" panose="02020603050405020304" pitchFamily="18" charset="-78"/>
                        </a:rPr>
                        <a:t>طاقية / كاب</a:t>
                      </a:r>
                      <a:endParaRPr lang="en-US" sz="1100" kern="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6EE"/>
                    </a:solidFill>
                  </a:tcPr>
                </a:tc>
                <a:tc>
                  <a:txBody>
                    <a:bodyPr/>
                    <a:lstStyle/>
                    <a:p>
                      <a:pPr algn="just" rtl="1"/>
                      <a:r>
                        <a:rPr lang="ar-SA" sz="1800" kern="100">
                          <a:effectLst/>
                          <a:latin typeface="Arial" panose="020B0604020202020204" pitchFamily="34" charset="0"/>
                          <a:ea typeface="Calibri" panose="020F0502020204030204" pitchFamily="34" charset="0"/>
                          <a:cs typeface="Simplified Arabic" panose="02020603050405020304" pitchFamily="18" charset="-78"/>
                        </a:rPr>
                        <a:t> </a:t>
                      </a:r>
                      <a:endParaRPr lang="en-US" sz="1100" kern="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6EE"/>
                    </a:solidFill>
                  </a:tcPr>
                </a:tc>
                <a:extLst>
                  <a:ext uri="{0D108BD9-81ED-4DB2-BD59-A6C34878D82A}">
                    <a16:rowId xmlns:a16="http://schemas.microsoft.com/office/drawing/2014/main" val="34588858"/>
                  </a:ext>
                </a:extLst>
              </a:tr>
              <a:tr h="0">
                <a:tc>
                  <a:txBody>
                    <a:bodyPr/>
                    <a:lstStyle/>
                    <a:p>
                      <a:pPr algn="just" rtl="1"/>
                      <a:r>
                        <a:rPr lang="ar-SA" sz="1800" kern="100">
                          <a:solidFill>
                            <a:srgbClr val="000000"/>
                          </a:solidFill>
                          <a:effectLst/>
                          <a:latin typeface="Arial" panose="020B0604020202020204" pitchFamily="34" charset="0"/>
                          <a:ea typeface="Calibri" panose="020F0502020204030204" pitchFamily="34" charset="0"/>
                          <a:cs typeface="Simplified Arabic" panose="02020603050405020304" pitchFamily="18" charset="-78"/>
                        </a:rPr>
                        <a:t>كوب</a:t>
                      </a:r>
                      <a:endParaRPr lang="en-US" sz="1100" kern="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EEAF6"/>
                    </a:solidFill>
                  </a:tcPr>
                </a:tc>
                <a:tc>
                  <a:txBody>
                    <a:bodyPr/>
                    <a:lstStyle/>
                    <a:p>
                      <a:pPr algn="just" rtl="1"/>
                      <a:r>
                        <a:rPr lang="ar-SA" sz="1800" kern="100">
                          <a:effectLst/>
                          <a:latin typeface="Arial" panose="020B0604020202020204" pitchFamily="34" charset="0"/>
                          <a:ea typeface="Calibri" panose="020F0502020204030204" pitchFamily="34" charset="0"/>
                          <a:cs typeface="Simplified Arabic" panose="02020603050405020304" pitchFamily="18" charset="-78"/>
                        </a:rPr>
                        <a:t> </a:t>
                      </a:r>
                      <a:endParaRPr lang="en-US" sz="1100" kern="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EEAF6"/>
                    </a:solidFill>
                  </a:tcPr>
                </a:tc>
                <a:extLst>
                  <a:ext uri="{0D108BD9-81ED-4DB2-BD59-A6C34878D82A}">
                    <a16:rowId xmlns:a16="http://schemas.microsoft.com/office/drawing/2014/main" val="2111772374"/>
                  </a:ext>
                </a:extLst>
              </a:tr>
              <a:tr h="0">
                <a:tc>
                  <a:txBody>
                    <a:bodyPr/>
                    <a:lstStyle/>
                    <a:p>
                      <a:pPr algn="just" rtl="1"/>
                      <a:r>
                        <a:rPr lang="ar-SA" sz="1800" kern="100">
                          <a:solidFill>
                            <a:srgbClr val="000000"/>
                          </a:solidFill>
                          <a:effectLst/>
                          <a:latin typeface="Arial" panose="020B0604020202020204" pitchFamily="34" charset="0"/>
                          <a:ea typeface="Calibri" panose="020F0502020204030204" pitchFamily="34" charset="0"/>
                          <a:cs typeface="Simplified Arabic" panose="02020603050405020304" pitchFamily="18" charset="-78"/>
                        </a:rPr>
                        <a:t>قميص</a:t>
                      </a:r>
                      <a:endParaRPr lang="en-US" sz="1100" kern="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6EE"/>
                    </a:solidFill>
                  </a:tcPr>
                </a:tc>
                <a:tc>
                  <a:txBody>
                    <a:bodyPr/>
                    <a:lstStyle/>
                    <a:p>
                      <a:pPr algn="just" rtl="1"/>
                      <a:r>
                        <a:rPr lang="ar-SA" sz="1800" kern="100">
                          <a:effectLst/>
                          <a:latin typeface="Arial" panose="020B0604020202020204" pitchFamily="34" charset="0"/>
                          <a:ea typeface="Calibri" panose="020F0502020204030204" pitchFamily="34" charset="0"/>
                          <a:cs typeface="Simplified Arabic" panose="02020603050405020304" pitchFamily="18" charset="-78"/>
                        </a:rPr>
                        <a:t> </a:t>
                      </a:r>
                      <a:endParaRPr lang="en-US" sz="1100" kern="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6EE"/>
                    </a:solidFill>
                  </a:tcPr>
                </a:tc>
                <a:extLst>
                  <a:ext uri="{0D108BD9-81ED-4DB2-BD59-A6C34878D82A}">
                    <a16:rowId xmlns:a16="http://schemas.microsoft.com/office/drawing/2014/main" val="1318945266"/>
                  </a:ext>
                </a:extLst>
              </a:tr>
              <a:tr h="0">
                <a:tc>
                  <a:txBody>
                    <a:bodyPr/>
                    <a:lstStyle/>
                    <a:p>
                      <a:pPr algn="just" rtl="1"/>
                      <a:r>
                        <a:rPr lang="ar-SA" sz="1800" kern="100">
                          <a:solidFill>
                            <a:srgbClr val="000000"/>
                          </a:solidFill>
                          <a:effectLst/>
                          <a:latin typeface="Arial" panose="020B0604020202020204" pitchFamily="34" charset="0"/>
                          <a:ea typeface="Calibri" panose="020F0502020204030204" pitchFamily="34" charset="0"/>
                          <a:cs typeface="Simplified Arabic" panose="02020603050405020304" pitchFamily="18" charset="-78"/>
                        </a:rPr>
                        <a:t>موقع على الفيس بوك</a:t>
                      </a:r>
                      <a:endParaRPr lang="en-US" sz="1100" kern="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EEAF6"/>
                    </a:solidFill>
                  </a:tcPr>
                </a:tc>
                <a:tc>
                  <a:txBody>
                    <a:bodyPr/>
                    <a:lstStyle/>
                    <a:p>
                      <a:pPr algn="just" rtl="1"/>
                      <a:r>
                        <a:rPr lang="ar-SA" sz="1800" kern="100">
                          <a:effectLst/>
                          <a:latin typeface="Arial" panose="020B0604020202020204" pitchFamily="34" charset="0"/>
                          <a:ea typeface="Calibri" panose="020F0502020204030204" pitchFamily="34" charset="0"/>
                          <a:cs typeface="Simplified Arabic" panose="02020603050405020304" pitchFamily="18" charset="-78"/>
                        </a:rPr>
                        <a:t> </a:t>
                      </a:r>
                      <a:endParaRPr lang="en-US" sz="1100" kern="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EEAF6"/>
                    </a:solidFill>
                  </a:tcPr>
                </a:tc>
                <a:extLst>
                  <a:ext uri="{0D108BD9-81ED-4DB2-BD59-A6C34878D82A}">
                    <a16:rowId xmlns:a16="http://schemas.microsoft.com/office/drawing/2014/main" val="4000517391"/>
                  </a:ext>
                </a:extLst>
              </a:tr>
              <a:tr h="0">
                <a:tc>
                  <a:txBody>
                    <a:bodyPr/>
                    <a:lstStyle/>
                    <a:p>
                      <a:pPr algn="just" rtl="1"/>
                      <a:r>
                        <a:rPr lang="ar-SA" sz="1800" kern="100">
                          <a:solidFill>
                            <a:srgbClr val="000000"/>
                          </a:solidFill>
                          <a:effectLst/>
                          <a:latin typeface="Arial" panose="020B0604020202020204" pitchFamily="34" charset="0"/>
                          <a:ea typeface="Calibri" panose="020F0502020204030204" pitchFamily="34" charset="0"/>
                          <a:cs typeface="Simplified Arabic" panose="02020603050405020304" pitchFamily="18" charset="-78"/>
                        </a:rPr>
                        <a:t>فيلم على اليوتيوب </a:t>
                      </a:r>
                      <a:endParaRPr lang="en-US" sz="1100" kern="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6EE"/>
                    </a:solidFill>
                  </a:tcPr>
                </a:tc>
                <a:tc>
                  <a:txBody>
                    <a:bodyPr/>
                    <a:lstStyle/>
                    <a:p>
                      <a:pPr algn="just" rtl="1"/>
                      <a:r>
                        <a:rPr lang="ar-SA" sz="1800" kern="100">
                          <a:effectLst/>
                          <a:latin typeface="Arial" panose="020B0604020202020204" pitchFamily="34" charset="0"/>
                          <a:ea typeface="Calibri" panose="020F0502020204030204" pitchFamily="34" charset="0"/>
                          <a:cs typeface="Simplified Arabic" panose="02020603050405020304" pitchFamily="18" charset="-78"/>
                        </a:rPr>
                        <a:t> </a:t>
                      </a:r>
                      <a:endParaRPr lang="en-US" sz="1100" kern="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6EE"/>
                    </a:solidFill>
                  </a:tcPr>
                </a:tc>
                <a:extLst>
                  <a:ext uri="{0D108BD9-81ED-4DB2-BD59-A6C34878D82A}">
                    <a16:rowId xmlns:a16="http://schemas.microsoft.com/office/drawing/2014/main" val="1062982578"/>
                  </a:ext>
                </a:extLst>
              </a:tr>
              <a:tr h="0">
                <a:tc>
                  <a:txBody>
                    <a:bodyPr/>
                    <a:lstStyle/>
                    <a:p>
                      <a:pPr algn="just" rtl="1"/>
                      <a:r>
                        <a:rPr lang="ar-SA" sz="1800" kern="100">
                          <a:solidFill>
                            <a:srgbClr val="000000"/>
                          </a:solidFill>
                          <a:effectLst/>
                          <a:latin typeface="Arial" panose="020B0604020202020204" pitchFamily="34" charset="0"/>
                          <a:ea typeface="Calibri" panose="020F0502020204030204" pitchFamily="34" charset="0"/>
                          <a:cs typeface="Simplified Arabic" panose="02020603050405020304" pitchFamily="18" charset="-78"/>
                        </a:rPr>
                        <a:t>مواد اخرى .......</a:t>
                      </a:r>
                      <a:endParaRPr lang="en-US" sz="1100" kern="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EEAF6"/>
                    </a:solidFill>
                  </a:tcPr>
                </a:tc>
                <a:tc>
                  <a:txBody>
                    <a:bodyPr/>
                    <a:lstStyle/>
                    <a:p>
                      <a:pPr algn="just" rtl="1"/>
                      <a:r>
                        <a:rPr lang="ar-SA" sz="1800" kern="100">
                          <a:effectLst/>
                          <a:latin typeface="Arial" panose="020B0604020202020204" pitchFamily="34" charset="0"/>
                          <a:ea typeface="Calibri" panose="020F0502020204030204" pitchFamily="34" charset="0"/>
                          <a:cs typeface="Simplified Arabic" panose="02020603050405020304" pitchFamily="18" charset="-78"/>
                        </a:rPr>
                        <a:t> </a:t>
                      </a:r>
                      <a:endParaRPr lang="en-US" sz="1100" kern="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EEAF6"/>
                    </a:solidFill>
                  </a:tcPr>
                </a:tc>
                <a:extLst>
                  <a:ext uri="{0D108BD9-81ED-4DB2-BD59-A6C34878D82A}">
                    <a16:rowId xmlns:a16="http://schemas.microsoft.com/office/drawing/2014/main" val="3423821105"/>
                  </a:ext>
                </a:extLst>
              </a:tr>
              <a:tr h="0">
                <a:tc>
                  <a:txBody>
                    <a:bodyPr/>
                    <a:lstStyle/>
                    <a:p>
                      <a:pPr algn="just" rtl="1"/>
                      <a:r>
                        <a:rPr lang="ar-SA" sz="1800" kern="100">
                          <a:solidFill>
                            <a:srgbClr val="000000"/>
                          </a:solidFill>
                          <a:effectLst/>
                          <a:latin typeface="Arial" panose="020B0604020202020204" pitchFamily="34" charset="0"/>
                          <a:ea typeface="Calibri" panose="020F0502020204030204" pitchFamily="34" charset="0"/>
                          <a:cs typeface="Simplified Arabic" panose="02020603050405020304" pitchFamily="18" charset="-78"/>
                        </a:rPr>
                        <a:t>مواد اخرى ......</a:t>
                      </a:r>
                      <a:endParaRPr lang="en-US" sz="1100" kern="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6EE"/>
                    </a:solidFill>
                  </a:tcPr>
                </a:tc>
                <a:tc>
                  <a:txBody>
                    <a:bodyPr/>
                    <a:lstStyle/>
                    <a:p>
                      <a:pPr algn="just" rtl="1"/>
                      <a:r>
                        <a:rPr lang="ar-SA" sz="1800" kern="100">
                          <a:effectLst/>
                          <a:latin typeface="Arial" panose="020B0604020202020204" pitchFamily="34" charset="0"/>
                          <a:ea typeface="Calibri" panose="020F0502020204030204" pitchFamily="34" charset="0"/>
                          <a:cs typeface="Simplified Arabic" panose="02020603050405020304" pitchFamily="18" charset="-78"/>
                        </a:rPr>
                        <a:t> </a:t>
                      </a:r>
                      <a:endParaRPr lang="en-US" sz="1100" kern="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6EE"/>
                    </a:solidFill>
                  </a:tcPr>
                </a:tc>
                <a:extLst>
                  <a:ext uri="{0D108BD9-81ED-4DB2-BD59-A6C34878D82A}">
                    <a16:rowId xmlns:a16="http://schemas.microsoft.com/office/drawing/2014/main" val="1494837534"/>
                  </a:ext>
                </a:extLst>
              </a:tr>
              <a:tr h="0">
                <a:tc>
                  <a:txBody>
                    <a:bodyPr/>
                    <a:lstStyle/>
                    <a:p>
                      <a:pPr algn="just" rtl="1"/>
                      <a:r>
                        <a:rPr lang="ar-SA" sz="1800" kern="100">
                          <a:solidFill>
                            <a:srgbClr val="000000"/>
                          </a:solidFill>
                          <a:effectLst/>
                          <a:latin typeface="Arial" panose="020B0604020202020204" pitchFamily="34" charset="0"/>
                          <a:ea typeface="Calibri" panose="020F0502020204030204" pitchFamily="34" charset="0"/>
                          <a:cs typeface="Simplified Arabic" panose="02020603050405020304" pitchFamily="18" charset="-78"/>
                        </a:rPr>
                        <a:t>محاضرة امام الطلاب (يشترك بها جميع افراد الفريق).</a:t>
                      </a:r>
                      <a:endParaRPr lang="en-US" sz="1100" kern="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EEAF6"/>
                    </a:solidFill>
                  </a:tcPr>
                </a:tc>
                <a:tc>
                  <a:txBody>
                    <a:bodyPr/>
                    <a:lstStyle/>
                    <a:p>
                      <a:pPr algn="just" rtl="1"/>
                      <a:r>
                        <a:rPr lang="ar-SA" sz="1800" kern="100" dirty="0">
                          <a:effectLst/>
                          <a:latin typeface="Arial" panose="020B0604020202020204" pitchFamily="34" charset="0"/>
                          <a:ea typeface="Calibri" panose="020F0502020204030204" pitchFamily="34" charset="0"/>
                          <a:cs typeface="Simplified Arabic" panose="02020603050405020304" pitchFamily="18" charset="-78"/>
                        </a:rPr>
                        <a:t> </a:t>
                      </a:r>
                      <a:endParaRPr lang="en-US" sz="1100" kern="1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EEAF6"/>
                    </a:solidFill>
                  </a:tcPr>
                </a:tc>
                <a:extLst>
                  <a:ext uri="{0D108BD9-81ED-4DB2-BD59-A6C34878D82A}">
                    <a16:rowId xmlns:a16="http://schemas.microsoft.com/office/drawing/2014/main" val="1968669125"/>
                  </a:ext>
                </a:extLst>
              </a:tr>
              <a:tr h="0">
                <a:tc>
                  <a:txBody>
                    <a:bodyPr/>
                    <a:lstStyle/>
                    <a:p>
                      <a:pPr algn="just" rtl="1"/>
                      <a:r>
                        <a:rPr lang="ar-SA" sz="1800" kern="100" dirty="0">
                          <a:solidFill>
                            <a:srgbClr val="000000"/>
                          </a:solidFill>
                          <a:effectLst/>
                          <a:latin typeface="Arial" panose="020B0604020202020204" pitchFamily="34" charset="0"/>
                          <a:ea typeface="Calibri" panose="020F0502020204030204" pitchFamily="34" charset="0"/>
                          <a:cs typeface="Simplified Arabic" panose="02020603050405020304" pitchFamily="18" charset="-78"/>
                        </a:rPr>
                        <a:t>تقرير مكتوب عن الحملة </a:t>
                      </a:r>
                      <a:r>
                        <a:rPr lang="ar-SA" sz="1100" kern="100" dirty="0">
                          <a:solidFill>
                            <a:srgbClr val="000000"/>
                          </a:solidFill>
                          <a:effectLst/>
                          <a:latin typeface="Arial" panose="020B0604020202020204" pitchFamily="34" charset="0"/>
                          <a:ea typeface="Calibri" panose="020F0502020204030204" pitchFamily="34" charset="0"/>
                          <a:cs typeface="Simplified Arabic" panose="02020603050405020304" pitchFamily="18" charset="-78"/>
                        </a:rPr>
                        <a:t>(يشتمل على الخطوات الإجرائية التسع للحملة).</a:t>
                      </a:r>
                      <a:endParaRPr lang="en-US" sz="1100" kern="1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6EE"/>
                    </a:solidFill>
                  </a:tcPr>
                </a:tc>
                <a:tc>
                  <a:txBody>
                    <a:bodyPr/>
                    <a:lstStyle/>
                    <a:p>
                      <a:pPr algn="just" rtl="1"/>
                      <a:r>
                        <a:rPr lang="ar-SA" sz="1800" kern="100" dirty="0">
                          <a:effectLst/>
                          <a:latin typeface="Arial" panose="020B0604020202020204" pitchFamily="34" charset="0"/>
                          <a:ea typeface="Calibri" panose="020F0502020204030204" pitchFamily="34" charset="0"/>
                          <a:cs typeface="Simplified Arabic" panose="02020603050405020304" pitchFamily="18" charset="-78"/>
                        </a:rPr>
                        <a:t> </a:t>
                      </a:r>
                      <a:endParaRPr lang="en-US" sz="1100" kern="1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6EE"/>
                    </a:solidFill>
                  </a:tcPr>
                </a:tc>
                <a:extLst>
                  <a:ext uri="{0D108BD9-81ED-4DB2-BD59-A6C34878D82A}">
                    <a16:rowId xmlns:a16="http://schemas.microsoft.com/office/drawing/2014/main" val="2527752507"/>
                  </a:ext>
                </a:extLst>
              </a:tr>
            </a:tbl>
          </a:graphicData>
        </a:graphic>
      </p:graphicFrame>
    </p:spTree>
    <p:extLst>
      <p:ext uri="{BB962C8B-B14F-4D97-AF65-F5344CB8AC3E}">
        <p14:creationId xmlns:p14="http://schemas.microsoft.com/office/powerpoint/2010/main" val="305581076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prestige"/>
      </p:transition>
    </mc:Choice>
    <mc:Fallback>
      <p:transition spd="slow">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1200329"/>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في الختام، يُشكّل تصميم حملات إقناعية باستخدام وسائل الإعلام الجديدة تحدّيًا مهمًا لتحقيق أهداف متنوعة. أهمية الحملات الإعلامية تتجلى في توجيه رسائل إيجابية وتثقيف الجمهور حول مسائل محددة. يجب أن تتسم الرسائل الإقناعية بالشفافية والاستفادة العامة والقدرة على التأثير الإيجابي.</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خاتمة</a:t>
            </a:r>
            <a:endParaRPr lang="en-US" sz="4000" b="1" dirty="0"/>
          </a:p>
        </p:txBody>
      </p:sp>
    </p:spTree>
    <p:extLst>
      <p:ext uri="{BB962C8B-B14F-4D97-AF65-F5344CB8AC3E}">
        <p14:creationId xmlns:p14="http://schemas.microsoft.com/office/powerpoint/2010/main" val="205448613"/>
      </p:ext>
    </p:extLst>
  </p:cSld>
  <p:clrMapOvr>
    <a:masterClrMapping/>
  </p:clrMapOvr>
  <mc:AlternateContent xmlns:mc="http://schemas.openxmlformats.org/markup-compatibility/2006">
    <mc:Choice xmlns:p14="http://schemas.microsoft.com/office/powerpoint/2010/main" Requires="p14">
      <p:transition spd="slow" p14:dur="1400">
        <p14:ripple/>
      </p:transition>
    </mc:Choice>
    <mc:Fallback>
      <p:transition spd="slow">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088995" y="2078951"/>
            <a:ext cx="3509515" cy="1656492"/>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648037196"/>
      </p:ext>
    </p:extLst>
  </p:cSld>
  <p:clrMapOvr>
    <a:masterClrMapping/>
  </p:clrMapOvr>
  <p:transition spd="slow">
    <p:wheel spokes="1"/>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mc:AlternateContent xmlns:mc="http://schemas.openxmlformats.org/markup-compatibility/2006">
    <mc:Choice xmlns:p14="http://schemas.microsoft.com/office/powerpoint/2010/main" Requires="p14">
      <p:transition spd="slow" p14:dur="4400">
        <p14:honeycomb/>
      </p:transition>
    </mc:Choice>
    <mc:Fallback>
      <p:transition spd="slow">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1633</TotalTime>
  <Words>3278</Words>
  <Application>Microsoft Office PowerPoint</Application>
  <PresentationFormat>Widescreen</PresentationFormat>
  <Paragraphs>369</Paragraphs>
  <Slides>45</Slides>
  <Notes>4</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45</vt:i4>
      </vt:variant>
    </vt:vector>
  </HeadingPairs>
  <TitlesOfParts>
    <vt:vector size="55" baseType="lpstr">
      <vt:lpstr>Arial</vt:lpstr>
      <vt:lpstr>Calibri</vt:lpstr>
      <vt:lpstr>Calibri Light</vt:lpstr>
      <vt:lpstr>inherit</vt:lpstr>
      <vt:lpstr>Simplified Arabic</vt:lpstr>
      <vt:lpstr>Symbol</vt:lpstr>
      <vt:lpstr>Tahoma</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Office</cp:lastModifiedBy>
  <cp:revision>29</cp:revision>
  <dcterms:created xsi:type="dcterms:W3CDTF">2023-04-29T09:08:23Z</dcterms:created>
  <dcterms:modified xsi:type="dcterms:W3CDTF">2023-12-05T05:34:00Z</dcterms:modified>
</cp:coreProperties>
</file>