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4"/>
  </p:notesMasterIdLst>
  <p:sldIdLst>
    <p:sldId id="480" r:id="rId5"/>
    <p:sldId id="303" r:id="rId6"/>
    <p:sldId id="271" r:id="rId7"/>
    <p:sldId id="313" r:id="rId8"/>
    <p:sldId id="549" r:id="rId9"/>
    <p:sldId id="511" r:id="rId10"/>
    <p:sldId id="513" r:id="rId11"/>
    <p:sldId id="559" r:id="rId12"/>
    <p:sldId id="517" r:id="rId13"/>
    <p:sldId id="562" r:id="rId14"/>
    <p:sldId id="563" r:id="rId15"/>
    <p:sldId id="564" r:id="rId16"/>
    <p:sldId id="579" r:id="rId17"/>
    <p:sldId id="256" r:id="rId18"/>
    <p:sldId id="518" r:id="rId19"/>
    <p:sldId id="565" r:id="rId20"/>
    <p:sldId id="584" r:id="rId21"/>
    <p:sldId id="582" r:id="rId22"/>
    <p:sldId id="566" r:id="rId23"/>
    <p:sldId id="574" r:id="rId24"/>
    <p:sldId id="577" r:id="rId25"/>
    <p:sldId id="578" r:id="rId26"/>
    <p:sldId id="519" r:id="rId27"/>
    <p:sldId id="583" r:id="rId28"/>
    <p:sldId id="580" r:id="rId29"/>
    <p:sldId id="550" r:id="rId30"/>
    <p:sldId id="581" r:id="rId31"/>
    <p:sldId id="560" r:id="rId32"/>
    <p:sldId id="522" r:id="rId33"/>
    <p:sldId id="573" r:id="rId34"/>
    <p:sldId id="276" r:id="rId35"/>
    <p:sldId id="524" r:id="rId36"/>
    <p:sldId id="551" r:id="rId37"/>
    <p:sldId id="516" r:id="rId38"/>
    <p:sldId id="526" r:id="rId39"/>
    <p:sldId id="528" r:id="rId40"/>
    <p:sldId id="571" r:id="rId41"/>
    <p:sldId id="570" r:id="rId42"/>
    <p:sldId id="572" r:id="rId43"/>
    <p:sldId id="552" r:id="rId44"/>
    <p:sldId id="531" r:id="rId45"/>
    <p:sldId id="521" r:id="rId46"/>
    <p:sldId id="532" r:id="rId47"/>
    <p:sldId id="568" r:id="rId48"/>
    <p:sldId id="553" r:id="rId49"/>
    <p:sldId id="496" r:id="rId50"/>
    <p:sldId id="497" r:id="rId51"/>
    <p:sldId id="306" r:id="rId52"/>
    <p:sldId id="349" r:id="rId5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313"/>
            <p14:sldId id="549"/>
            <p14:sldId id="511"/>
            <p14:sldId id="513"/>
            <p14:sldId id="559"/>
            <p14:sldId id="517"/>
            <p14:sldId id="562"/>
            <p14:sldId id="563"/>
            <p14:sldId id="564"/>
            <p14:sldId id="579"/>
            <p14:sldId id="256"/>
            <p14:sldId id="518"/>
            <p14:sldId id="565"/>
            <p14:sldId id="584"/>
            <p14:sldId id="582"/>
            <p14:sldId id="566"/>
            <p14:sldId id="574"/>
            <p14:sldId id="577"/>
            <p14:sldId id="578"/>
            <p14:sldId id="519"/>
            <p14:sldId id="583"/>
            <p14:sldId id="580"/>
            <p14:sldId id="550"/>
            <p14:sldId id="581"/>
            <p14:sldId id="560"/>
            <p14:sldId id="522"/>
            <p14:sldId id="573"/>
            <p14:sldId id="276"/>
            <p14:sldId id="524"/>
            <p14:sldId id="551"/>
            <p14:sldId id="516"/>
            <p14:sldId id="526"/>
            <p14:sldId id="528"/>
            <p14:sldId id="571"/>
            <p14:sldId id="570"/>
            <p14:sldId id="572"/>
            <p14:sldId id="552"/>
            <p14:sldId id="531"/>
            <p14:sldId id="521"/>
            <p14:sldId id="532"/>
            <p14:sldId id="568"/>
            <p14:sldId id="553"/>
            <p14:sldId id="496"/>
            <p14:sldId id="497"/>
            <p14:sldId id="306"/>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76E3FF"/>
    <a:srgbClr val="FFC1FB"/>
    <a:srgbClr val="A3DBFF"/>
    <a:srgbClr val="48599F"/>
    <a:srgbClr val="FCC704"/>
    <a:srgbClr val="C88800"/>
    <a:srgbClr val="FFC6C6"/>
    <a:srgbClr val="F58221"/>
    <a:srgbClr val="00AEEF"/>
    <a:srgbClr val="FFD2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3B4B98B0-60AC-42C2-AFA5-B58CD77FA1E5}" styleName="نمط فاتح 1 - تمييز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85" autoAdjust="0"/>
    <p:restoredTop sz="94660"/>
  </p:normalViewPr>
  <p:slideViewPr>
    <p:cSldViewPr snapToGrid="0">
      <p:cViewPr varScale="1">
        <p:scale>
          <a:sx n="64" d="100"/>
          <a:sy n="64" d="100"/>
        </p:scale>
        <p:origin x="966" y="7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presProps" Target="pres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tableStyles" Target="tableStyles.xml"/><Relationship Id="rId5" Type="http://schemas.openxmlformats.org/officeDocument/2006/relationships/slide" Target="slides/slide1.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viewProps" Target="viewProps.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theme" Target="theme/theme1.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6590D27-BEC4-48A3-8341-F551F1FEBAC6}" type="doc">
      <dgm:prSet loTypeId="urn:microsoft.com/office/officeart/2005/8/layout/radial3" loCatId="cycle" qsTypeId="urn:microsoft.com/office/officeart/2005/8/quickstyle/simple1" qsCatId="simple" csTypeId="urn:microsoft.com/office/officeart/2005/8/colors/accent1_2" csCatId="accent1" phldr="1"/>
      <dgm:spPr/>
      <dgm:t>
        <a:bodyPr/>
        <a:lstStyle/>
        <a:p>
          <a:pPr rtl="1"/>
          <a:endParaRPr lang="ar-SY"/>
        </a:p>
      </dgm:t>
    </dgm:pt>
    <dgm:pt modelId="{849B42D0-4309-44BC-AB83-CD11BD49F8CF}">
      <dgm:prSet phldrT="[نص]" custT="1"/>
      <dgm:spPr/>
      <dgm:t>
        <a:bodyPr/>
        <a:lstStyle/>
        <a:p>
          <a:pPr rtl="1"/>
          <a:r>
            <a:rPr lang="en-US" sz="1600" b="1" dirty="0">
              <a:latin typeface="Alexandria"/>
            </a:rPr>
            <a:t>6. Risk in Real Estate Investment</a:t>
          </a:r>
          <a:endParaRPr lang="ar-SY" sz="1600" dirty="0">
            <a:latin typeface="Alexandria"/>
          </a:endParaRPr>
        </a:p>
      </dgm:t>
    </dgm:pt>
    <dgm:pt modelId="{AD87056C-324B-4009-A0DB-38B4A2F92351}" type="parTrans" cxnId="{A4C59618-1896-4D19-8B6C-DB7BC8285D35}">
      <dgm:prSet/>
      <dgm:spPr/>
      <dgm:t>
        <a:bodyPr/>
        <a:lstStyle/>
        <a:p>
          <a:pPr rtl="1"/>
          <a:endParaRPr lang="ar-SY" sz="1600">
            <a:latin typeface="Alexandria"/>
          </a:endParaRPr>
        </a:p>
      </dgm:t>
    </dgm:pt>
    <dgm:pt modelId="{0D27AFC9-7DA4-4076-B72F-0DBBD90B07F8}" type="sibTrans" cxnId="{A4C59618-1896-4D19-8B6C-DB7BC8285D35}">
      <dgm:prSet/>
      <dgm:spPr/>
      <dgm:t>
        <a:bodyPr/>
        <a:lstStyle/>
        <a:p>
          <a:pPr rtl="1"/>
          <a:endParaRPr lang="ar-SY" sz="1600">
            <a:latin typeface="Alexandria"/>
          </a:endParaRPr>
        </a:p>
      </dgm:t>
    </dgm:pt>
    <dgm:pt modelId="{CB12953F-E480-4940-B01D-D1F73A8C0DED}">
      <dgm:prSet custT="1"/>
      <dgm:spPr/>
      <dgm:t>
        <a:bodyPr/>
        <a:lstStyle/>
        <a:p>
          <a:pPr rtl="1"/>
          <a:r>
            <a:rPr lang="en-US" sz="1600" b="1">
              <a:latin typeface="Alexandria"/>
            </a:rPr>
            <a:t>6.1 Market Risk</a:t>
          </a:r>
          <a:endParaRPr lang="en-US" sz="1600" b="1" dirty="0">
            <a:latin typeface="Alexandria"/>
          </a:endParaRPr>
        </a:p>
      </dgm:t>
    </dgm:pt>
    <dgm:pt modelId="{7BFF8FE5-1F83-4F21-A0F8-9F15DE0FA975}" type="parTrans" cxnId="{AB2883F5-6B83-4AFD-A759-7E1EC52879BA}">
      <dgm:prSet/>
      <dgm:spPr/>
      <dgm:t>
        <a:bodyPr/>
        <a:lstStyle/>
        <a:p>
          <a:pPr rtl="1"/>
          <a:endParaRPr lang="ar-SY" sz="1600">
            <a:latin typeface="Alexandria"/>
          </a:endParaRPr>
        </a:p>
      </dgm:t>
    </dgm:pt>
    <dgm:pt modelId="{3F1B178B-5EAE-441D-B245-AE1A2E09A53C}" type="sibTrans" cxnId="{AB2883F5-6B83-4AFD-A759-7E1EC52879BA}">
      <dgm:prSet/>
      <dgm:spPr/>
      <dgm:t>
        <a:bodyPr/>
        <a:lstStyle/>
        <a:p>
          <a:pPr rtl="1"/>
          <a:endParaRPr lang="ar-SY" sz="1600">
            <a:latin typeface="Alexandria"/>
          </a:endParaRPr>
        </a:p>
      </dgm:t>
    </dgm:pt>
    <dgm:pt modelId="{61C0940A-AB45-43DE-A5FB-D926D0D61DEC}">
      <dgm:prSet custT="1"/>
      <dgm:spPr/>
      <dgm:t>
        <a:bodyPr/>
        <a:lstStyle/>
        <a:p>
          <a:pPr rtl="1"/>
          <a:r>
            <a:rPr lang="en-US" sz="1600" b="1">
              <a:latin typeface="Alexandria"/>
            </a:rPr>
            <a:t>6.2 Construction Risk</a:t>
          </a:r>
          <a:endParaRPr lang="ar-SY" sz="1600">
            <a:latin typeface="Alexandria"/>
          </a:endParaRPr>
        </a:p>
      </dgm:t>
    </dgm:pt>
    <dgm:pt modelId="{682E47AF-D4CA-4CCE-AEB7-5A233457A0F9}" type="parTrans" cxnId="{7616C926-91FD-4916-A8FE-E508F1A0662B}">
      <dgm:prSet/>
      <dgm:spPr/>
      <dgm:t>
        <a:bodyPr/>
        <a:lstStyle/>
        <a:p>
          <a:pPr rtl="1"/>
          <a:endParaRPr lang="ar-SY" sz="1600">
            <a:latin typeface="Alexandria"/>
          </a:endParaRPr>
        </a:p>
      </dgm:t>
    </dgm:pt>
    <dgm:pt modelId="{60288682-72B3-4A93-854C-892110027984}" type="sibTrans" cxnId="{7616C926-91FD-4916-A8FE-E508F1A0662B}">
      <dgm:prSet/>
      <dgm:spPr/>
      <dgm:t>
        <a:bodyPr/>
        <a:lstStyle/>
        <a:p>
          <a:pPr rtl="1"/>
          <a:endParaRPr lang="ar-SY" sz="1600">
            <a:latin typeface="Alexandria"/>
          </a:endParaRPr>
        </a:p>
      </dgm:t>
    </dgm:pt>
    <dgm:pt modelId="{1C89FE2A-EBE7-43B3-A225-54C9F6F2F829}">
      <dgm:prSet custT="1"/>
      <dgm:spPr/>
      <dgm:t>
        <a:bodyPr/>
        <a:lstStyle/>
        <a:p>
          <a:pPr rtl="1"/>
          <a:r>
            <a:rPr lang="en-US" sz="1600" b="1" dirty="0">
              <a:latin typeface="Alexandria"/>
            </a:rPr>
            <a:t>6.3 Financial Risk</a:t>
          </a:r>
        </a:p>
      </dgm:t>
    </dgm:pt>
    <dgm:pt modelId="{8A767A85-CEC1-41B3-8D82-50C23749EBB0}" type="parTrans" cxnId="{5BEB12AC-5AA7-40E7-8AC8-46C33AF584EF}">
      <dgm:prSet/>
      <dgm:spPr/>
      <dgm:t>
        <a:bodyPr/>
        <a:lstStyle/>
        <a:p>
          <a:pPr rtl="1"/>
          <a:endParaRPr lang="ar-SY" sz="1600">
            <a:latin typeface="Alexandria"/>
          </a:endParaRPr>
        </a:p>
      </dgm:t>
    </dgm:pt>
    <dgm:pt modelId="{94A55E34-45CC-46AB-B07C-881CB80E737F}" type="sibTrans" cxnId="{5BEB12AC-5AA7-40E7-8AC8-46C33AF584EF}">
      <dgm:prSet/>
      <dgm:spPr/>
      <dgm:t>
        <a:bodyPr/>
        <a:lstStyle/>
        <a:p>
          <a:pPr rtl="1"/>
          <a:endParaRPr lang="ar-SY" sz="1600">
            <a:latin typeface="Alexandria"/>
          </a:endParaRPr>
        </a:p>
      </dgm:t>
    </dgm:pt>
    <dgm:pt modelId="{86D20D2A-438C-4A0E-9D0D-16ADDDFA37DD}">
      <dgm:prSet custT="1"/>
      <dgm:spPr/>
      <dgm:t>
        <a:bodyPr/>
        <a:lstStyle/>
        <a:p>
          <a:pPr rtl="1"/>
          <a:r>
            <a:rPr lang="en-US" sz="1600" b="1">
              <a:latin typeface="Alexandria"/>
            </a:rPr>
            <a:t>6.4 Regulatory Risk</a:t>
          </a:r>
          <a:endParaRPr lang="en-US" sz="1600" b="1" dirty="0">
            <a:latin typeface="Alexandria"/>
          </a:endParaRPr>
        </a:p>
      </dgm:t>
    </dgm:pt>
    <dgm:pt modelId="{73E9F6AF-B856-4E86-8C49-F362860AB75F}" type="parTrans" cxnId="{A547E05F-F098-47C5-984E-DBBF5AF6E3EA}">
      <dgm:prSet/>
      <dgm:spPr/>
      <dgm:t>
        <a:bodyPr/>
        <a:lstStyle/>
        <a:p>
          <a:pPr rtl="1"/>
          <a:endParaRPr lang="ar-SY" sz="1600">
            <a:latin typeface="Alexandria"/>
          </a:endParaRPr>
        </a:p>
      </dgm:t>
    </dgm:pt>
    <dgm:pt modelId="{530A7AC6-47DC-4542-954D-70A57714E483}" type="sibTrans" cxnId="{A547E05F-F098-47C5-984E-DBBF5AF6E3EA}">
      <dgm:prSet/>
      <dgm:spPr/>
      <dgm:t>
        <a:bodyPr/>
        <a:lstStyle/>
        <a:p>
          <a:pPr rtl="1"/>
          <a:endParaRPr lang="ar-SY" sz="1600">
            <a:latin typeface="Alexandria"/>
          </a:endParaRPr>
        </a:p>
      </dgm:t>
    </dgm:pt>
    <dgm:pt modelId="{FB366D34-FB6D-4188-AD13-45D7D7E62782}">
      <dgm:prSet custT="1"/>
      <dgm:spPr/>
      <dgm:t>
        <a:bodyPr/>
        <a:lstStyle/>
        <a:p>
          <a:pPr rtl="1"/>
          <a:r>
            <a:rPr lang="en-US" sz="1600" b="1" dirty="0">
              <a:latin typeface="Alexandria"/>
            </a:rPr>
            <a:t>6.5 Political &amp; Macroeconomic Risk</a:t>
          </a:r>
        </a:p>
      </dgm:t>
    </dgm:pt>
    <dgm:pt modelId="{AA7F9400-2E4D-4924-B39F-0467A7E000B4}" type="parTrans" cxnId="{F3873B98-F1E7-4545-905C-D6B084AC6412}">
      <dgm:prSet/>
      <dgm:spPr/>
      <dgm:t>
        <a:bodyPr/>
        <a:lstStyle/>
        <a:p>
          <a:pPr rtl="1"/>
          <a:endParaRPr lang="ar-SY" sz="1600">
            <a:latin typeface="Alexandria"/>
          </a:endParaRPr>
        </a:p>
      </dgm:t>
    </dgm:pt>
    <dgm:pt modelId="{C14BE83C-86D0-4F56-88B7-9A302E858055}" type="sibTrans" cxnId="{F3873B98-F1E7-4545-905C-D6B084AC6412}">
      <dgm:prSet/>
      <dgm:spPr/>
      <dgm:t>
        <a:bodyPr/>
        <a:lstStyle/>
        <a:p>
          <a:pPr rtl="1"/>
          <a:endParaRPr lang="ar-SY" sz="1600">
            <a:latin typeface="Alexandria"/>
          </a:endParaRPr>
        </a:p>
      </dgm:t>
    </dgm:pt>
    <dgm:pt modelId="{B9D17452-89A4-4F59-AD75-7A0029E97407}">
      <dgm:prSet/>
      <dgm:spPr/>
    </dgm:pt>
    <dgm:pt modelId="{20D80B6D-F746-4BF7-8F76-92A68036738F}" type="parTrans" cxnId="{538A324C-4F25-4463-865C-F84E9EBA726E}">
      <dgm:prSet/>
      <dgm:spPr/>
      <dgm:t>
        <a:bodyPr/>
        <a:lstStyle/>
        <a:p>
          <a:pPr rtl="1"/>
          <a:endParaRPr lang="ar-SY" sz="1600"/>
        </a:p>
      </dgm:t>
    </dgm:pt>
    <dgm:pt modelId="{50DA4018-99E9-4366-A1B7-884AA7AD4DE9}" type="sibTrans" cxnId="{538A324C-4F25-4463-865C-F84E9EBA726E}">
      <dgm:prSet/>
      <dgm:spPr/>
      <dgm:t>
        <a:bodyPr/>
        <a:lstStyle/>
        <a:p>
          <a:pPr rtl="1"/>
          <a:endParaRPr lang="ar-SY" sz="1600"/>
        </a:p>
      </dgm:t>
    </dgm:pt>
    <dgm:pt modelId="{51004DBB-8125-461F-816F-A669F09BA2FD}">
      <dgm:prSet/>
      <dgm:spPr/>
    </dgm:pt>
    <dgm:pt modelId="{91EDA02A-BBEA-4300-A3E9-EB1654F17C60}" type="parTrans" cxnId="{4B0AF8F6-74D1-4328-96EE-E6DF427C031A}">
      <dgm:prSet/>
      <dgm:spPr/>
      <dgm:t>
        <a:bodyPr/>
        <a:lstStyle/>
        <a:p>
          <a:pPr rtl="1"/>
          <a:endParaRPr lang="ar-SY" sz="1600"/>
        </a:p>
      </dgm:t>
    </dgm:pt>
    <dgm:pt modelId="{D2C35493-3F4E-4504-BBB7-67B702F239C9}" type="sibTrans" cxnId="{4B0AF8F6-74D1-4328-96EE-E6DF427C031A}">
      <dgm:prSet/>
      <dgm:spPr/>
      <dgm:t>
        <a:bodyPr/>
        <a:lstStyle/>
        <a:p>
          <a:pPr rtl="1"/>
          <a:endParaRPr lang="ar-SY" sz="1600"/>
        </a:p>
      </dgm:t>
    </dgm:pt>
    <dgm:pt modelId="{71159B60-6DAC-44DF-9196-F4C7CCE8E433}">
      <dgm:prSet/>
      <dgm:spPr/>
    </dgm:pt>
    <dgm:pt modelId="{B154827D-CB1C-40E6-B57F-1A888F292618}" type="parTrans" cxnId="{293E12C7-F763-4A84-9002-BA071B736E73}">
      <dgm:prSet/>
      <dgm:spPr/>
      <dgm:t>
        <a:bodyPr/>
        <a:lstStyle/>
        <a:p>
          <a:pPr rtl="1"/>
          <a:endParaRPr lang="ar-SY" sz="1600"/>
        </a:p>
      </dgm:t>
    </dgm:pt>
    <dgm:pt modelId="{B3DD35E2-D528-4ECB-9F68-E24E23D78EB4}" type="sibTrans" cxnId="{293E12C7-F763-4A84-9002-BA071B736E73}">
      <dgm:prSet/>
      <dgm:spPr/>
      <dgm:t>
        <a:bodyPr/>
        <a:lstStyle/>
        <a:p>
          <a:pPr rtl="1"/>
          <a:endParaRPr lang="ar-SY" sz="1600"/>
        </a:p>
      </dgm:t>
    </dgm:pt>
    <dgm:pt modelId="{2109CE83-3AA3-4520-B760-367432ED50C7}">
      <dgm:prSet/>
      <dgm:spPr/>
    </dgm:pt>
    <dgm:pt modelId="{0BC44579-94F8-4638-9C3A-77C15F6BBDE6}" type="parTrans" cxnId="{243CD039-9E78-497E-9E0A-41BF88131C53}">
      <dgm:prSet/>
      <dgm:spPr/>
      <dgm:t>
        <a:bodyPr/>
        <a:lstStyle/>
        <a:p>
          <a:pPr rtl="1"/>
          <a:endParaRPr lang="ar-SY" sz="1600"/>
        </a:p>
      </dgm:t>
    </dgm:pt>
    <dgm:pt modelId="{07C3A936-F373-4EC3-BB0B-30CFFAD478F5}" type="sibTrans" cxnId="{243CD039-9E78-497E-9E0A-41BF88131C53}">
      <dgm:prSet/>
      <dgm:spPr/>
      <dgm:t>
        <a:bodyPr/>
        <a:lstStyle/>
        <a:p>
          <a:pPr rtl="1"/>
          <a:endParaRPr lang="ar-SY" sz="1600"/>
        </a:p>
      </dgm:t>
    </dgm:pt>
    <dgm:pt modelId="{F772295B-69CB-4792-8903-38B2CD86BE3F}">
      <dgm:prSet/>
      <dgm:spPr/>
    </dgm:pt>
    <dgm:pt modelId="{1DEA259B-A16C-47B0-BF95-7476C871AE6A}" type="parTrans" cxnId="{D45AA746-965A-4E06-9C7D-6D7C1CE4EB4B}">
      <dgm:prSet/>
      <dgm:spPr/>
      <dgm:t>
        <a:bodyPr/>
        <a:lstStyle/>
        <a:p>
          <a:pPr rtl="1"/>
          <a:endParaRPr lang="ar-SY" sz="1600"/>
        </a:p>
      </dgm:t>
    </dgm:pt>
    <dgm:pt modelId="{CE79D133-74AB-4417-90B3-E47B60AAC038}" type="sibTrans" cxnId="{D45AA746-965A-4E06-9C7D-6D7C1CE4EB4B}">
      <dgm:prSet/>
      <dgm:spPr/>
      <dgm:t>
        <a:bodyPr/>
        <a:lstStyle/>
        <a:p>
          <a:pPr rtl="1"/>
          <a:endParaRPr lang="ar-SY" sz="1600"/>
        </a:p>
      </dgm:t>
    </dgm:pt>
    <dgm:pt modelId="{1E6932F6-0626-4A8C-82EB-0E059080F25B}">
      <dgm:prSet/>
      <dgm:spPr/>
    </dgm:pt>
    <dgm:pt modelId="{609176C3-28CB-44A6-AF17-6867967E8F2E}" type="parTrans" cxnId="{667AECD7-F8E0-4FE3-86EE-3D133E7F2C8C}">
      <dgm:prSet/>
      <dgm:spPr/>
      <dgm:t>
        <a:bodyPr/>
        <a:lstStyle/>
        <a:p>
          <a:pPr rtl="1"/>
          <a:endParaRPr lang="ar-SY" sz="1600"/>
        </a:p>
      </dgm:t>
    </dgm:pt>
    <dgm:pt modelId="{224528FB-1500-41AC-8C05-18C4E7A0F750}" type="sibTrans" cxnId="{667AECD7-F8E0-4FE3-86EE-3D133E7F2C8C}">
      <dgm:prSet/>
      <dgm:spPr/>
      <dgm:t>
        <a:bodyPr/>
        <a:lstStyle/>
        <a:p>
          <a:pPr rtl="1"/>
          <a:endParaRPr lang="ar-SY" sz="1600"/>
        </a:p>
      </dgm:t>
    </dgm:pt>
    <dgm:pt modelId="{554CFB0D-29E3-414F-9F07-481B5C323ABA}" type="pres">
      <dgm:prSet presAssocID="{D6590D27-BEC4-48A3-8341-F551F1FEBAC6}" presName="composite" presStyleCnt="0">
        <dgm:presLayoutVars>
          <dgm:chMax val="1"/>
          <dgm:dir/>
          <dgm:resizeHandles val="exact"/>
        </dgm:presLayoutVars>
      </dgm:prSet>
      <dgm:spPr/>
    </dgm:pt>
    <dgm:pt modelId="{33B1780A-7F66-4638-B74D-ECC7BC0FB0BB}" type="pres">
      <dgm:prSet presAssocID="{D6590D27-BEC4-48A3-8341-F551F1FEBAC6}" presName="radial" presStyleCnt="0">
        <dgm:presLayoutVars>
          <dgm:animLvl val="ctr"/>
        </dgm:presLayoutVars>
      </dgm:prSet>
      <dgm:spPr/>
    </dgm:pt>
    <dgm:pt modelId="{B1FE6166-8796-4D66-B931-B2FB1F60C3D5}" type="pres">
      <dgm:prSet presAssocID="{849B42D0-4309-44BC-AB83-CD11BD49F8CF}" presName="centerShape" presStyleLbl="vennNode1" presStyleIdx="0" presStyleCnt="6"/>
      <dgm:spPr/>
    </dgm:pt>
    <dgm:pt modelId="{123DEBEA-D987-4FCB-A35B-EEBF66208599}" type="pres">
      <dgm:prSet presAssocID="{FB366D34-FB6D-4188-AD13-45D7D7E62782}" presName="node" presStyleLbl="vennNode1" presStyleIdx="1" presStyleCnt="6" custScaleX="139823" custScaleY="128556">
        <dgm:presLayoutVars>
          <dgm:bulletEnabled val="1"/>
        </dgm:presLayoutVars>
      </dgm:prSet>
      <dgm:spPr/>
    </dgm:pt>
    <dgm:pt modelId="{42EC67EB-57BE-4EE3-B060-16CC97F17088}" type="pres">
      <dgm:prSet presAssocID="{CB12953F-E480-4940-B01D-D1F73A8C0DED}" presName="node" presStyleLbl="vennNode1" presStyleIdx="2" presStyleCnt="6">
        <dgm:presLayoutVars>
          <dgm:bulletEnabled val="1"/>
        </dgm:presLayoutVars>
      </dgm:prSet>
      <dgm:spPr/>
    </dgm:pt>
    <dgm:pt modelId="{144A10AE-E087-44BF-89E7-B6948BD60C7A}" type="pres">
      <dgm:prSet presAssocID="{61C0940A-AB45-43DE-A5FB-D926D0D61DEC}" presName="node" presStyleLbl="vennNode1" presStyleIdx="3" presStyleCnt="6">
        <dgm:presLayoutVars>
          <dgm:bulletEnabled val="1"/>
        </dgm:presLayoutVars>
      </dgm:prSet>
      <dgm:spPr/>
    </dgm:pt>
    <dgm:pt modelId="{F79BFFB3-5574-493E-B6E1-C5FD728D578F}" type="pres">
      <dgm:prSet presAssocID="{1C89FE2A-EBE7-43B3-A225-54C9F6F2F829}" presName="node" presStyleLbl="vennNode1" presStyleIdx="4" presStyleCnt="6">
        <dgm:presLayoutVars>
          <dgm:bulletEnabled val="1"/>
        </dgm:presLayoutVars>
      </dgm:prSet>
      <dgm:spPr/>
    </dgm:pt>
    <dgm:pt modelId="{EAEB12E7-A474-4AA6-8037-40135625AD46}" type="pres">
      <dgm:prSet presAssocID="{86D20D2A-438C-4A0E-9D0D-16ADDDFA37DD}" presName="node" presStyleLbl="vennNode1" presStyleIdx="5" presStyleCnt="6">
        <dgm:presLayoutVars>
          <dgm:bulletEnabled val="1"/>
        </dgm:presLayoutVars>
      </dgm:prSet>
      <dgm:spPr/>
    </dgm:pt>
  </dgm:ptLst>
  <dgm:cxnLst>
    <dgm:cxn modelId="{A4C59618-1896-4D19-8B6C-DB7BC8285D35}" srcId="{D6590D27-BEC4-48A3-8341-F551F1FEBAC6}" destId="{849B42D0-4309-44BC-AB83-CD11BD49F8CF}" srcOrd="0" destOrd="0" parTransId="{AD87056C-324B-4009-A0DB-38B4A2F92351}" sibTransId="{0D27AFC9-7DA4-4076-B72F-0DBBD90B07F8}"/>
    <dgm:cxn modelId="{C568641B-6F0F-4894-85DC-17BDEED2587A}" type="presOf" srcId="{CB12953F-E480-4940-B01D-D1F73A8C0DED}" destId="{42EC67EB-57BE-4EE3-B060-16CC97F17088}" srcOrd="0" destOrd="0" presId="urn:microsoft.com/office/officeart/2005/8/layout/radial3"/>
    <dgm:cxn modelId="{7616C926-91FD-4916-A8FE-E508F1A0662B}" srcId="{849B42D0-4309-44BC-AB83-CD11BD49F8CF}" destId="{61C0940A-AB45-43DE-A5FB-D926D0D61DEC}" srcOrd="2" destOrd="0" parTransId="{682E47AF-D4CA-4CCE-AEB7-5A233457A0F9}" sibTransId="{60288682-72B3-4A93-854C-892110027984}"/>
    <dgm:cxn modelId="{7D55ED2B-146E-4C8F-9A69-F4461E54B68F}" type="presOf" srcId="{FB366D34-FB6D-4188-AD13-45D7D7E62782}" destId="{123DEBEA-D987-4FCB-A35B-EEBF66208599}" srcOrd="0" destOrd="0" presId="urn:microsoft.com/office/officeart/2005/8/layout/radial3"/>
    <dgm:cxn modelId="{243CD039-9E78-497E-9E0A-41BF88131C53}" srcId="{D6590D27-BEC4-48A3-8341-F551F1FEBAC6}" destId="{2109CE83-3AA3-4520-B760-367432ED50C7}" srcOrd="4" destOrd="0" parTransId="{0BC44579-94F8-4638-9C3A-77C15F6BBDE6}" sibTransId="{07C3A936-F373-4EC3-BB0B-30CFFAD478F5}"/>
    <dgm:cxn modelId="{A547E05F-F098-47C5-984E-DBBF5AF6E3EA}" srcId="{849B42D0-4309-44BC-AB83-CD11BD49F8CF}" destId="{86D20D2A-438C-4A0E-9D0D-16ADDDFA37DD}" srcOrd="4" destOrd="0" parTransId="{73E9F6AF-B856-4E86-8C49-F362860AB75F}" sibTransId="{530A7AC6-47DC-4542-954D-70A57714E483}"/>
    <dgm:cxn modelId="{6D0D6B41-C943-47F2-9A69-3CF945B5037E}" type="presOf" srcId="{1C89FE2A-EBE7-43B3-A225-54C9F6F2F829}" destId="{F79BFFB3-5574-493E-B6E1-C5FD728D578F}" srcOrd="0" destOrd="0" presId="urn:microsoft.com/office/officeart/2005/8/layout/radial3"/>
    <dgm:cxn modelId="{FBDDFC45-8D68-4865-9E3E-1FE95F7CAEAB}" type="presOf" srcId="{849B42D0-4309-44BC-AB83-CD11BD49F8CF}" destId="{B1FE6166-8796-4D66-B931-B2FB1F60C3D5}" srcOrd="0" destOrd="0" presId="urn:microsoft.com/office/officeart/2005/8/layout/radial3"/>
    <dgm:cxn modelId="{D45AA746-965A-4E06-9C7D-6D7C1CE4EB4B}" srcId="{D6590D27-BEC4-48A3-8341-F551F1FEBAC6}" destId="{F772295B-69CB-4792-8903-38B2CD86BE3F}" srcOrd="5" destOrd="0" parTransId="{1DEA259B-A16C-47B0-BF95-7476C871AE6A}" sibTransId="{CE79D133-74AB-4417-90B3-E47B60AAC038}"/>
    <dgm:cxn modelId="{538A324C-4F25-4463-865C-F84E9EBA726E}" srcId="{D6590D27-BEC4-48A3-8341-F551F1FEBAC6}" destId="{B9D17452-89A4-4F59-AD75-7A0029E97407}" srcOrd="1" destOrd="0" parTransId="{20D80B6D-F746-4BF7-8F76-92A68036738F}" sibTransId="{50DA4018-99E9-4366-A1B7-884AA7AD4DE9}"/>
    <dgm:cxn modelId="{F3873B98-F1E7-4545-905C-D6B084AC6412}" srcId="{849B42D0-4309-44BC-AB83-CD11BD49F8CF}" destId="{FB366D34-FB6D-4188-AD13-45D7D7E62782}" srcOrd="0" destOrd="0" parTransId="{AA7F9400-2E4D-4924-B39F-0467A7E000B4}" sibTransId="{C14BE83C-86D0-4F56-88B7-9A302E858055}"/>
    <dgm:cxn modelId="{87E534A2-77AC-421F-ABFC-10ECFE1AD995}" type="presOf" srcId="{61C0940A-AB45-43DE-A5FB-D926D0D61DEC}" destId="{144A10AE-E087-44BF-89E7-B6948BD60C7A}" srcOrd="0" destOrd="0" presId="urn:microsoft.com/office/officeart/2005/8/layout/radial3"/>
    <dgm:cxn modelId="{5BEB12AC-5AA7-40E7-8AC8-46C33AF584EF}" srcId="{849B42D0-4309-44BC-AB83-CD11BD49F8CF}" destId="{1C89FE2A-EBE7-43B3-A225-54C9F6F2F829}" srcOrd="3" destOrd="0" parTransId="{8A767A85-CEC1-41B3-8D82-50C23749EBB0}" sibTransId="{94A55E34-45CC-46AB-B07C-881CB80E737F}"/>
    <dgm:cxn modelId="{15B3B5C3-DADC-4C7D-9360-BE730C4D1CCF}" type="presOf" srcId="{D6590D27-BEC4-48A3-8341-F551F1FEBAC6}" destId="{554CFB0D-29E3-414F-9F07-481B5C323ABA}" srcOrd="0" destOrd="0" presId="urn:microsoft.com/office/officeart/2005/8/layout/radial3"/>
    <dgm:cxn modelId="{293E12C7-F763-4A84-9002-BA071B736E73}" srcId="{D6590D27-BEC4-48A3-8341-F551F1FEBAC6}" destId="{71159B60-6DAC-44DF-9196-F4C7CCE8E433}" srcOrd="3" destOrd="0" parTransId="{B154827D-CB1C-40E6-B57F-1A888F292618}" sibTransId="{B3DD35E2-D528-4ECB-9F68-E24E23D78EB4}"/>
    <dgm:cxn modelId="{667AECD7-F8E0-4FE3-86EE-3D133E7F2C8C}" srcId="{D6590D27-BEC4-48A3-8341-F551F1FEBAC6}" destId="{1E6932F6-0626-4A8C-82EB-0E059080F25B}" srcOrd="6" destOrd="0" parTransId="{609176C3-28CB-44A6-AF17-6867967E8F2E}" sibTransId="{224528FB-1500-41AC-8C05-18C4E7A0F750}"/>
    <dgm:cxn modelId="{7951C5E7-ED65-401C-AAC8-1F04E8CB1D77}" type="presOf" srcId="{86D20D2A-438C-4A0E-9D0D-16ADDDFA37DD}" destId="{EAEB12E7-A474-4AA6-8037-40135625AD46}" srcOrd="0" destOrd="0" presId="urn:microsoft.com/office/officeart/2005/8/layout/radial3"/>
    <dgm:cxn modelId="{AB2883F5-6B83-4AFD-A759-7E1EC52879BA}" srcId="{849B42D0-4309-44BC-AB83-CD11BD49F8CF}" destId="{CB12953F-E480-4940-B01D-D1F73A8C0DED}" srcOrd="1" destOrd="0" parTransId="{7BFF8FE5-1F83-4F21-A0F8-9F15DE0FA975}" sibTransId="{3F1B178B-5EAE-441D-B245-AE1A2E09A53C}"/>
    <dgm:cxn modelId="{4B0AF8F6-74D1-4328-96EE-E6DF427C031A}" srcId="{D6590D27-BEC4-48A3-8341-F551F1FEBAC6}" destId="{51004DBB-8125-461F-816F-A669F09BA2FD}" srcOrd="2" destOrd="0" parTransId="{91EDA02A-BBEA-4300-A3E9-EB1654F17C60}" sibTransId="{D2C35493-3F4E-4504-BBB7-67B702F239C9}"/>
    <dgm:cxn modelId="{F05F1EF8-0C37-46DC-ADFB-384D7C07D3A2}" type="presParOf" srcId="{554CFB0D-29E3-414F-9F07-481B5C323ABA}" destId="{33B1780A-7F66-4638-B74D-ECC7BC0FB0BB}" srcOrd="0" destOrd="0" presId="urn:microsoft.com/office/officeart/2005/8/layout/radial3"/>
    <dgm:cxn modelId="{60686AD0-7C3B-4378-B376-4538CA9DE77F}" type="presParOf" srcId="{33B1780A-7F66-4638-B74D-ECC7BC0FB0BB}" destId="{B1FE6166-8796-4D66-B931-B2FB1F60C3D5}" srcOrd="0" destOrd="0" presId="urn:microsoft.com/office/officeart/2005/8/layout/radial3"/>
    <dgm:cxn modelId="{49A90EFC-82AB-4643-A58D-374869192F0D}" type="presParOf" srcId="{33B1780A-7F66-4638-B74D-ECC7BC0FB0BB}" destId="{123DEBEA-D987-4FCB-A35B-EEBF66208599}" srcOrd="1" destOrd="0" presId="urn:microsoft.com/office/officeart/2005/8/layout/radial3"/>
    <dgm:cxn modelId="{E572958A-948F-4AE2-8A69-67DEB86DAFDF}" type="presParOf" srcId="{33B1780A-7F66-4638-B74D-ECC7BC0FB0BB}" destId="{42EC67EB-57BE-4EE3-B060-16CC97F17088}" srcOrd="2" destOrd="0" presId="urn:microsoft.com/office/officeart/2005/8/layout/radial3"/>
    <dgm:cxn modelId="{95416431-D67D-4A99-83B5-251D19EEA53A}" type="presParOf" srcId="{33B1780A-7F66-4638-B74D-ECC7BC0FB0BB}" destId="{144A10AE-E087-44BF-89E7-B6948BD60C7A}" srcOrd="3" destOrd="0" presId="urn:microsoft.com/office/officeart/2005/8/layout/radial3"/>
    <dgm:cxn modelId="{118270AC-0FB1-4F65-A23F-80EE8CCF83D9}" type="presParOf" srcId="{33B1780A-7F66-4638-B74D-ECC7BC0FB0BB}" destId="{F79BFFB3-5574-493E-B6E1-C5FD728D578F}" srcOrd="4" destOrd="0" presId="urn:microsoft.com/office/officeart/2005/8/layout/radial3"/>
    <dgm:cxn modelId="{8F1F2A3D-FBE6-4254-BF62-E6CD0CE6BA3A}" type="presParOf" srcId="{33B1780A-7F66-4638-B74D-ECC7BC0FB0BB}" destId="{EAEB12E7-A474-4AA6-8037-40135625AD46}" srcOrd="5" destOrd="0" presId="urn:microsoft.com/office/officeart/2005/8/layout/radial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1FE6166-8796-4D66-B931-B2FB1F60C3D5}">
      <dsp:nvSpPr>
        <dsp:cNvPr id="0" name=""/>
        <dsp:cNvSpPr/>
      </dsp:nvSpPr>
      <dsp:spPr>
        <a:xfrm>
          <a:off x="2470892" y="1110922"/>
          <a:ext cx="2378412" cy="2378412"/>
        </a:xfrm>
        <a:prstGeom prst="ellipse">
          <a:avLst/>
        </a:prstGeom>
        <a:solidFill>
          <a:schemeClr val="accent1">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20320" tIns="20320" rIns="20320" bIns="20320" numCol="1" spcCol="1270" anchor="ctr" anchorCtr="0">
          <a:noAutofit/>
        </a:bodyPr>
        <a:lstStyle/>
        <a:p>
          <a:pPr marL="0" lvl="0" indent="0" algn="ctr" defTabSz="711200" rtl="1">
            <a:lnSpc>
              <a:spcPct val="90000"/>
            </a:lnSpc>
            <a:spcBef>
              <a:spcPct val="0"/>
            </a:spcBef>
            <a:spcAft>
              <a:spcPct val="35000"/>
            </a:spcAft>
            <a:buNone/>
          </a:pPr>
          <a:r>
            <a:rPr lang="en-US" sz="1600" b="1" kern="1200" dirty="0">
              <a:latin typeface="Alexandria"/>
            </a:rPr>
            <a:t>6. Risk in Real Estate Investment</a:t>
          </a:r>
          <a:endParaRPr lang="ar-SY" sz="1600" kern="1200" dirty="0">
            <a:latin typeface="Alexandria"/>
          </a:endParaRPr>
        </a:p>
      </dsp:txBody>
      <dsp:txXfrm>
        <a:off x="2819202" y="1459232"/>
        <a:ext cx="1681792" cy="1681792"/>
      </dsp:txXfrm>
    </dsp:sp>
    <dsp:sp modelId="{123DEBEA-D987-4FCB-A35B-EEBF66208599}">
      <dsp:nvSpPr>
        <dsp:cNvPr id="0" name=""/>
        <dsp:cNvSpPr/>
      </dsp:nvSpPr>
      <dsp:spPr>
        <a:xfrm>
          <a:off x="2828706" y="-11517"/>
          <a:ext cx="1662783" cy="1528795"/>
        </a:xfrm>
        <a:prstGeom prst="ellipse">
          <a:avLst/>
        </a:prstGeom>
        <a:solidFill>
          <a:schemeClr val="accent1">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20320" tIns="20320" rIns="20320" bIns="20320" numCol="1" spcCol="1270" anchor="ctr" anchorCtr="0">
          <a:noAutofit/>
        </a:bodyPr>
        <a:lstStyle/>
        <a:p>
          <a:pPr marL="0" lvl="0" indent="0" algn="ctr" defTabSz="711200" rtl="1">
            <a:lnSpc>
              <a:spcPct val="90000"/>
            </a:lnSpc>
            <a:spcBef>
              <a:spcPct val="0"/>
            </a:spcBef>
            <a:spcAft>
              <a:spcPct val="35000"/>
            </a:spcAft>
            <a:buNone/>
          </a:pPr>
          <a:r>
            <a:rPr lang="en-US" sz="1600" b="1" kern="1200" dirty="0">
              <a:latin typeface="Alexandria"/>
            </a:rPr>
            <a:t>6.5 Political &amp; Macroeconomic Risk</a:t>
          </a:r>
        </a:p>
      </dsp:txBody>
      <dsp:txXfrm>
        <a:off x="3072215" y="212370"/>
        <a:ext cx="1175765" cy="1081021"/>
      </dsp:txXfrm>
    </dsp:sp>
    <dsp:sp modelId="{42EC67EB-57BE-4EE3-B060-16CC97F17088}">
      <dsp:nvSpPr>
        <dsp:cNvPr id="0" name=""/>
        <dsp:cNvSpPr/>
      </dsp:nvSpPr>
      <dsp:spPr>
        <a:xfrm>
          <a:off x="4537016" y="1227399"/>
          <a:ext cx="1189206" cy="1189206"/>
        </a:xfrm>
        <a:prstGeom prst="ellipse">
          <a:avLst/>
        </a:prstGeom>
        <a:solidFill>
          <a:schemeClr val="accent1">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20320" tIns="20320" rIns="20320" bIns="20320" numCol="1" spcCol="1270" anchor="ctr" anchorCtr="0">
          <a:noAutofit/>
        </a:bodyPr>
        <a:lstStyle/>
        <a:p>
          <a:pPr marL="0" lvl="0" indent="0" algn="ctr" defTabSz="711200" rtl="1">
            <a:lnSpc>
              <a:spcPct val="90000"/>
            </a:lnSpc>
            <a:spcBef>
              <a:spcPct val="0"/>
            </a:spcBef>
            <a:spcAft>
              <a:spcPct val="35000"/>
            </a:spcAft>
            <a:buNone/>
          </a:pPr>
          <a:r>
            <a:rPr lang="en-US" sz="1600" b="1" kern="1200">
              <a:latin typeface="Alexandria"/>
            </a:rPr>
            <a:t>6.1 Market Risk</a:t>
          </a:r>
          <a:endParaRPr lang="en-US" sz="1600" b="1" kern="1200" dirty="0">
            <a:latin typeface="Alexandria"/>
          </a:endParaRPr>
        </a:p>
      </dsp:txBody>
      <dsp:txXfrm>
        <a:off x="4711171" y="1401554"/>
        <a:ext cx="840896" cy="840896"/>
      </dsp:txXfrm>
    </dsp:sp>
    <dsp:sp modelId="{144A10AE-E087-44BF-89E7-B6948BD60C7A}">
      <dsp:nvSpPr>
        <dsp:cNvPr id="0" name=""/>
        <dsp:cNvSpPr/>
      </dsp:nvSpPr>
      <dsp:spPr>
        <a:xfrm>
          <a:off x="3974945" y="2957276"/>
          <a:ext cx="1189206" cy="1189206"/>
        </a:xfrm>
        <a:prstGeom prst="ellipse">
          <a:avLst/>
        </a:prstGeom>
        <a:solidFill>
          <a:schemeClr val="accent1">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20320" tIns="20320" rIns="20320" bIns="20320" numCol="1" spcCol="1270" anchor="ctr" anchorCtr="0">
          <a:noAutofit/>
        </a:bodyPr>
        <a:lstStyle/>
        <a:p>
          <a:pPr marL="0" lvl="0" indent="0" algn="ctr" defTabSz="711200" rtl="1">
            <a:lnSpc>
              <a:spcPct val="90000"/>
            </a:lnSpc>
            <a:spcBef>
              <a:spcPct val="0"/>
            </a:spcBef>
            <a:spcAft>
              <a:spcPct val="35000"/>
            </a:spcAft>
            <a:buNone/>
          </a:pPr>
          <a:r>
            <a:rPr lang="en-US" sz="1600" b="1" kern="1200">
              <a:latin typeface="Alexandria"/>
            </a:rPr>
            <a:t>6.2 Construction Risk</a:t>
          </a:r>
          <a:endParaRPr lang="ar-SY" sz="1600" kern="1200">
            <a:latin typeface="Alexandria"/>
          </a:endParaRPr>
        </a:p>
      </dsp:txBody>
      <dsp:txXfrm>
        <a:off x="4149100" y="3131431"/>
        <a:ext cx="840896" cy="840896"/>
      </dsp:txXfrm>
    </dsp:sp>
    <dsp:sp modelId="{F79BFFB3-5574-493E-B6E1-C5FD728D578F}">
      <dsp:nvSpPr>
        <dsp:cNvPr id="0" name=""/>
        <dsp:cNvSpPr/>
      </dsp:nvSpPr>
      <dsp:spPr>
        <a:xfrm>
          <a:off x="2156045" y="2957276"/>
          <a:ext cx="1189206" cy="1189206"/>
        </a:xfrm>
        <a:prstGeom prst="ellipse">
          <a:avLst/>
        </a:prstGeom>
        <a:solidFill>
          <a:schemeClr val="accent1">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20320" tIns="20320" rIns="20320" bIns="20320" numCol="1" spcCol="1270" anchor="ctr" anchorCtr="0">
          <a:noAutofit/>
        </a:bodyPr>
        <a:lstStyle/>
        <a:p>
          <a:pPr marL="0" lvl="0" indent="0" algn="ctr" defTabSz="711200" rtl="1">
            <a:lnSpc>
              <a:spcPct val="90000"/>
            </a:lnSpc>
            <a:spcBef>
              <a:spcPct val="0"/>
            </a:spcBef>
            <a:spcAft>
              <a:spcPct val="35000"/>
            </a:spcAft>
            <a:buNone/>
          </a:pPr>
          <a:r>
            <a:rPr lang="en-US" sz="1600" b="1" kern="1200" dirty="0">
              <a:latin typeface="Alexandria"/>
            </a:rPr>
            <a:t>6.3 Financial Risk</a:t>
          </a:r>
        </a:p>
      </dsp:txBody>
      <dsp:txXfrm>
        <a:off x="2330200" y="3131431"/>
        <a:ext cx="840896" cy="840896"/>
      </dsp:txXfrm>
    </dsp:sp>
    <dsp:sp modelId="{EAEB12E7-A474-4AA6-8037-40135625AD46}">
      <dsp:nvSpPr>
        <dsp:cNvPr id="0" name=""/>
        <dsp:cNvSpPr/>
      </dsp:nvSpPr>
      <dsp:spPr>
        <a:xfrm>
          <a:off x="1593974" y="1227399"/>
          <a:ext cx="1189206" cy="1189206"/>
        </a:xfrm>
        <a:prstGeom prst="ellipse">
          <a:avLst/>
        </a:prstGeom>
        <a:solidFill>
          <a:schemeClr val="accent1">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20320" tIns="20320" rIns="20320" bIns="20320" numCol="1" spcCol="1270" anchor="ctr" anchorCtr="0">
          <a:noAutofit/>
        </a:bodyPr>
        <a:lstStyle/>
        <a:p>
          <a:pPr marL="0" lvl="0" indent="0" algn="ctr" defTabSz="711200" rtl="1">
            <a:lnSpc>
              <a:spcPct val="90000"/>
            </a:lnSpc>
            <a:spcBef>
              <a:spcPct val="0"/>
            </a:spcBef>
            <a:spcAft>
              <a:spcPct val="35000"/>
            </a:spcAft>
            <a:buNone/>
          </a:pPr>
          <a:r>
            <a:rPr lang="en-US" sz="1600" b="1" kern="1200">
              <a:latin typeface="Alexandria"/>
            </a:rPr>
            <a:t>6.4 Regulatory Risk</a:t>
          </a:r>
          <a:endParaRPr lang="en-US" sz="1600" b="1" kern="1200" dirty="0">
            <a:latin typeface="Alexandria"/>
          </a:endParaRPr>
        </a:p>
      </dsp:txBody>
      <dsp:txXfrm>
        <a:off x="1768129" y="1401554"/>
        <a:ext cx="840896" cy="840896"/>
      </dsp:txXfrm>
    </dsp:sp>
  </dsp:spTree>
</dsp:drawing>
</file>

<file path=ppt/diagrams/layout1.xml><?xml version="1.0" encoding="utf-8"?>
<dgm:layoutDef xmlns:dgm="http://schemas.openxmlformats.org/drawingml/2006/diagram" xmlns:a="http://schemas.openxmlformats.org/drawingml/2006/main" uniqueId="urn:microsoft.com/office/officeart/2005/8/layout/radial3">
  <dgm:title val=""/>
  <dgm:desc val=""/>
  <dgm:catLst>
    <dgm:cat type="relationship" pri="31000"/>
    <dgm:cat type="cycle" pri="12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omposite">
    <dgm:varLst>
      <dgm:chMax val="1"/>
      <dgm:dir/>
      <dgm:resizeHandles val="exact"/>
    </dgm:varLst>
    <dgm:alg type="composite">
      <dgm:param type="ar" val="1"/>
    </dgm:alg>
    <dgm:shape xmlns:r="http://schemas.openxmlformats.org/officeDocument/2006/relationships" r:blip="">
      <dgm:adjLst/>
    </dgm:shape>
    <dgm:presOf/>
    <dgm:constrLst/>
    <dgm:ruleLst/>
    <dgm:layoutNode name="radial">
      <dgm:varLst>
        <dgm:animLvl val="ctr"/>
      </dgm:varLst>
      <dgm:choose name="Name0">
        <dgm:if name="Name1" func="var" arg="dir" op="equ" val="norm">
          <dgm:choose name="Name2">
            <dgm:if name="Name3" axis="ch ch" ptType="node node" st="1 1" cnt="1 0" func="cnt" op="lte" val="1">
              <dgm:alg type="cycle">
                <dgm:param type="stAng" val="90"/>
                <dgm:param type="spanAng" val="360"/>
                <dgm:param type="ctrShpMap" val="fNode"/>
              </dgm:alg>
            </dgm:if>
            <dgm:else name="Name4">
              <dgm:alg type="cycle">
                <dgm:param type="stAng" val="0"/>
                <dgm:param type="spanAng" val="360"/>
                <dgm:param type="ctrShpMap" val="fNode"/>
              </dgm:alg>
            </dgm:else>
          </dgm:choose>
        </dgm:if>
        <dgm:else name="Name5">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h" for="ch" forName="centerShape" refType="h"/>
        <dgm:constr type="w" for="ch" forName="node" refType="w" fact="0.5"/>
        <dgm:constr type="h" for="ch" forName="node" refType="h" fact="0.5"/>
        <dgm:constr type="sp" refType="w" refFor="ch" refForName="node" fact="-0.2"/>
        <dgm:constr type="sibSp" refType="w" refFor="ch" refForName="node" fact="-0.2"/>
        <dgm:constr type="primFontSz" for="ch" forName="centerShape" val="65"/>
        <dgm:constr type="primFontSz" for="des" forName="node" val="65"/>
        <dgm:constr type="primFontSz" for="ch" forName="node" refType="primFontSz" refFor="ch" refForName="centerShape" op="lte"/>
      </dgm:constrLst>
      <dgm:ruleLst/>
      <dgm:forEach name="Name6" axis="ch" ptType="node" cnt="1">
        <dgm:layoutNode name="centerShape" styleLbl="vennNode1">
          <dgm:alg type="tx"/>
          <dgm:shape xmlns:r="http://schemas.openxmlformats.org/officeDocument/2006/relationships" type="ellipse" r:blip="">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7" axis="ch" ptType="node">
          <dgm:layoutNode name="node" styleLbl="vennNode1">
            <dgm:varLst>
              <dgm:bulletEnabled val="1"/>
            </dgm:varLst>
            <dgm:alg type="tx">
              <dgm:param type="txAnchorVertCh" val="mid"/>
            </dgm:alg>
            <dgm:shape xmlns:r="http://schemas.openxmlformats.org/officeDocument/2006/relationships" type="ellipse" r:blip="">
              <dgm:adjLst/>
            </dgm:shape>
            <dgm:presOf axis="desOrSelf" ptType="node"/>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2/20/2026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1C302D8-724A-DC86-FFEA-FE2E627B0A0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3AC0198-C397-4394-A940-515FBB6E3A2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503DC3E-3E24-A984-FD90-8A5C437585E4}"/>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15EBC62D-EECC-C669-18B8-95C40DDE5EEA}"/>
              </a:ext>
            </a:extLst>
          </p:cNvPr>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151103176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Y"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175926667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CB9940-A015-16C9-D506-9DE824F12732}"/>
            </a:ext>
          </a:extLst>
        </p:cNvPr>
        <p:cNvGrpSpPr/>
        <p:nvPr/>
      </p:nvGrpSpPr>
      <p:grpSpPr>
        <a:xfrm>
          <a:off x="0" y="0"/>
          <a:ext cx="0" cy="0"/>
          <a:chOff x="0" y="0"/>
          <a:chExt cx="0" cy="0"/>
        </a:xfrm>
      </p:grpSpPr>
      <p:sp>
        <p:nvSpPr>
          <p:cNvPr id="2" name="عنصر نائب لصورة الشريحة 1">
            <a:extLst>
              <a:ext uri="{FF2B5EF4-FFF2-40B4-BE49-F238E27FC236}">
                <a16:creationId xmlns:a16="http://schemas.microsoft.com/office/drawing/2014/main" id="{16519F12-2092-88A1-FD88-9A060A6C9CA6}"/>
              </a:ext>
            </a:extLst>
          </p:cNvPr>
          <p:cNvSpPr>
            <a:spLocks noGrp="1" noRot="1" noChangeAspect="1"/>
          </p:cNvSpPr>
          <p:nvPr>
            <p:ph type="sldImg"/>
          </p:nvPr>
        </p:nvSpPr>
        <p:spPr/>
      </p:sp>
      <p:sp>
        <p:nvSpPr>
          <p:cNvPr id="3" name="عنصر نائب للملاحظات 2">
            <a:extLst>
              <a:ext uri="{FF2B5EF4-FFF2-40B4-BE49-F238E27FC236}">
                <a16:creationId xmlns:a16="http://schemas.microsoft.com/office/drawing/2014/main" id="{707EE0DD-DAA3-BF99-EDA0-C2D1E0B2D9F6}"/>
              </a:ext>
            </a:extLst>
          </p:cNvPr>
          <p:cNvSpPr>
            <a:spLocks noGrp="1"/>
          </p:cNvSpPr>
          <p:nvPr>
            <p:ph type="body" idx="1"/>
          </p:nvPr>
        </p:nvSpPr>
        <p:spPr/>
        <p:txBody>
          <a:bodyPr/>
          <a:lstStyle/>
          <a:p>
            <a:endParaRPr lang="ar-SY" dirty="0"/>
          </a:p>
        </p:txBody>
      </p:sp>
      <p:sp>
        <p:nvSpPr>
          <p:cNvPr id="4" name="عنصر نائب لرقم الشريحة 3">
            <a:extLst>
              <a:ext uri="{FF2B5EF4-FFF2-40B4-BE49-F238E27FC236}">
                <a16:creationId xmlns:a16="http://schemas.microsoft.com/office/drawing/2014/main" id="{7AA52DDA-4F37-7ACA-53AA-CD5A18459256}"/>
              </a:ext>
            </a:extLst>
          </p:cNvPr>
          <p:cNvSpPr>
            <a:spLocks noGrp="1"/>
          </p:cNvSpPr>
          <p:nvPr>
            <p:ph type="sldNum" sz="quarter" idx="5"/>
          </p:nvPr>
        </p:nvSpPr>
        <p:spPr/>
        <p:txBody>
          <a:bodyPr/>
          <a:lstStyle/>
          <a:p>
            <a:fld id="{E88088B5-5D3D-41C5-9929-9FAB3A249D9E}" type="slidenum">
              <a:rPr lang="en-US" smtClean="0"/>
              <a:t>44</a:t>
            </a:fld>
            <a:endParaRPr lang="en-US"/>
          </a:p>
        </p:txBody>
      </p:sp>
    </p:spTree>
    <p:extLst>
      <p:ext uri="{BB962C8B-B14F-4D97-AF65-F5344CB8AC3E}">
        <p14:creationId xmlns:p14="http://schemas.microsoft.com/office/powerpoint/2010/main" val="138504301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2/20/2026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2/20/2026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2/20/2026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2/20/2026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2/20/2026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2/20/2026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2/20/2026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2/20/2026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2/20/2026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18.xml"/></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14.png"/></Relationships>
</file>

<file path=ppt/slides/_rels/slide1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6.png"/><Relationship Id="rId1" Type="http://schemas.openxmlformats.org/officeDocument/2006/relationships/slideLayout" Target="../slideLayouts/slideLayout1.xml"/><Relationship Id="rId4" Type="http://schemas.openxmlformats.org/officeDocument/2006/relationships/image" Target="../media/image16.png"/></Relationships>
</file>

<file path=ppt/slides/_rels/slide1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6.png"/><Relationship Id="rId1" Type="http://schemas.openxmlformats.org/officeDocument/2006/relationships/slideLayout" Target="../slideLayouts/slideLayout1.xml"/><Relationship Id="rId4" Type="http://schemas.openxmlformats.org/officeDocument/2006/relationships/image" Target="../media/image18.png"/></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6.png"/><Relationship Id="rId1" Type="http://schemas.openxmlformats.org/officeDocument/2006/relationships/slideLayout" Target="../slideLayouts/slideLayout1.xml"/><Relationship Id="rId5" Type="http://schemas.openxmlformats.org/officeDocument/2006/relationships/image" Target="../media/image150.png"/><Relationship Id="rId4" Type="http://schemas.openxmlformats.org/officeDocument/2006/relationships/image" Target="../media/image140.png"/></Relationships>
</file>

<file path=ppt/slides/_rels/slide21.xml.rels><?xml version="1.0" encoding="UTF-8" standalone="yes"?>
<Relationships xmlns="http://schemas.openxmlformats.org/package/2006/relationships"><Relationship Id="rId3" Type="http://schemas.openxmlformats.org/officeDocument/2006/relationships/image" Target="../media/image160.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170.png"/><Relationship Id="rId2" Type="http://schemas.openxmlformats.org/officeDocument/2006/relationships/image" Target="../media/image6.png"/><Relationship Id="rId1" Type="http://schemas.openxmlformats.org/officeDocument/2006/relationships/slideLayout" Target="../slideLayouts/slideLayout1.xml"/><Relationship Id="rId4" Type="http://schemas.openxmlformats.org/officeDocument/2006/relationships/image" Target="../media/image22.png"/></Relationships>
</file>

<file path=ppt/slides/_rels/slide23.xml.rels><?xml version="1.0" encoding="UTF-8" standalone="yes"?>
<Relationships xmlns="http://schemas.openxmlformats.org/package/2006/relationships"><Relationship Id="rId3" Type="http://schemas.openxmlformats.org/officeDocument/2006/relationships/image" Target="../media/image180.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6.png"/><Relationship Id="rId1" Type="http://schemas.openxmlformats.org/officeDocument/2006/relationships/slideLayout" Target="../slideLayouts/slideLayout1.xml"/><Relationship Id="rId4" Type="http://schemas.openxmlformats.org/officeDocument/2006/relationships/image" Target="../media/image25.png"/></Relationships>
</file>

<file path=ppt/slides/_rels/slide26.xml.rels><?xml version="1.0" encoding="UTF-8" standalone="yes"?>
<Relationships xmlns="http://schemas.openxmlformats.org/package/2006/relationships"><Relationship Id="rId3" Type="http://schemas.openxmlformats.org/officeDocument/2006/relationships/image" Target="../media/image200.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2.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210.png"/><Relationship Id="rId2" Type="http://schemas.openxmlformats.org/officeDocument/2006/relationships/image" Target="../media/image6.png"/><Relationship Id="rId1" Type="http://schemas.openxmlformats.org/officeDocument/2006/relationships/slideLayout" Target="../slideLayouts/slideLayout1.xml"/><Relationship Id="rId4" Type="http://schemas.openxmlformats.org/officeDocument/2006/relationships/image" Target="../media/image32.png"/></Relationships>
</file>

<file path=ppt/slides/_rels/slide41.xml.rels><?xml version="1.0" encoding="UTF-8" standalone="yes"?>
<Relationships xmlns="http://schemas.openxmlformats.org/package/2006/relationships"><Relationship Id="rId3" Type="http://schemas.openxmlformats.org/officeDocument/2006/relationships/image" Target="../media/image220.png"/><Relationship Id="rId2" Type="http://schemas.openxmlformats.org/officeDocument/2006/relationships/image" Target="../media/image6.png"/><Relationship Id="rId1" Type="http://schemas.openxmlformats.org/officeDocument/2006/relationships/slideLayout" Target="../slideLayouts/slideLayout1.xml"/><Relationship Id="rId4" Type="http://schemas.openxmlformats.org/officeDocument/2006/relationships/image" Target="../media/image33.png"/></Relationships>
</file>

<file path=ppt/slides/_rels/slide42.xml.rels><?xml version="1.0" encoding="UTF-8" standalone="yes"?>
<Relationships xmlns="http://schemas.openxmlformats.org/package/2006/relationships"><Relationship Id="rId3" Type="http://schemas.openxmlformats.org/officeDocument/2006/relationships/image" Target="../media/image230.png"/><Relationship Id="rId2" Type="http://schemas.openxmlformats.org/officeDocument/2006/relationships/image" Target="../media/image6.png"/><Relationship Id="rId1" Type="http://schemas.openxmlformats.org/officeDocument/2006/relationships/slideLayout" Target="../slideLayouts/slideLayout1.xml"/><Relationship Id="rId4" Type="http://schemas.openxmlformats.org/officeDocument/2006/relationships/image" Target="../media/image34.png"/></Relationships>
</file>

<file path=ppt/slides/_rels/slide4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4.xml.rels><?xml version="1.0" encoding="UTF-8" standalone="yes"?>
<Relationships xmlns="http://schemas.openxmlformats.org/package/2006/relationships"><Relationship Id="rId3" Type="http://schemas.openxmlformats.org/officeDocument/2006/relationships/image" Target="../media/image240.png"/><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45.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6.png"/><Relationship Id="rId1" Type="http://schemas.openxmlformats.org/officeDocument/2006/relationships/slideLayout" Target="../slideLayouts/slideLayout1.xml"/><Relationship Id="rId4" Type="http://schemas.openxmlformats.org/officeDocument/2006/relationships/image" Target="../media/image37.png"/></Relationships>
</file>

<file path=ppt/slides/_rels/slide47.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8.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6.png"/><Relationship Id="rId1" Type="http://schemas.openxmlformats.org/officeDocument/2006/relationships/slideLayout" Target="../slideLayouts/slideLayout18.xml"/></Relationships>
</file>

<file path=ppt/slides/_rels/slide49.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40.jpeg"/><Relationship Id="rId1" Type="http://schemas.openxmlformats.org/officeDocument/2006/relationships/slideLayout" Target="../slideLayouts/slideLayout17.xml"/><Relationship Id="rId5" Type="http://schemas.openxmlformats.org/officeDocument/2006/relationships/image" Target="../media/image43.png"/><Relationship Id="rId4" Type="http://schemas.openxmlformats.org/officeDocument/2006/relationships/image" Target="../media/image4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63270" y="3794125"/>
            <a:ext cx="5216525" cy="398780"/>
          </a:xfrm>
          <a:prstGeom prst="rect">
            <a:avLst/>
          </a:prstGeom>
          <a:noFill/>
        </p:spPr>
        <p:txBody>
          <a:bodyPr wrap="square" rtlCol="0">
            <a:spAutoFit/>
          </a:bodyPr>
          <a:lstStyle/>
          <a:p>
            <a:r>
              <a:rPr lang="en-US" sz="2000" b="1" dirty="0">
                <a:latin typeface="Alexandria" charset="0"/>
                <a:cs typeface="Alexandria" charset="0"/>
              </a:rPr>
              <a:t>Prepared by Dr. Rana Maya</a:t>
            </a:r>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6</a:t>
            </a:r>
          </a:p>
        </p:txBody>
      </p:sp>
      <p:sp>
        <p:nvSpPr>
          <p:cNvPr id="46" name="TextBox 45"/>
          <p:cNvSpPr txBox="1"/>
          <p:nvPr/>
        </p:nvSpPr>
        <p:spPr>
          <a:xfrm>
            <a:off x="329269" y="5104240"/>
            <a:ext cx="2999154" cy="707886"/>
          </a:xfrm>
          <a:prstGeom prst="rect">
            <a:avLst/>
          </a:prstGeom>
          <a:noFill/>
        </p:spPr>
        <p:txBody>
          <a:bodyPr wrap="none" rtlCol="0">
            <a:spAutoFit/>
          </a:bodyPr>
          <a:lstStyle/>
          <a:p>
            <a:r>
              <a:rPr lang="en-US" sz="2000" dirty="0">
                <a:latin typeface="Alexandria" charset="0"/>
                <a:cs typeface="Alexandria" charset="0"/>
              </a:rPr>
              <a:t>REA 621</a:t>
            </a:r>
          </a:p>
          <a:p>
            <a:r>
              <a:rPr lang="en-US" sz="2000" dirty="0">
                <a:latin typeface="Alexandria" charset="0"/>
                <a:cs typeface="Alexandria" charset="0"/>
              </a:rPr>
              <a:t>Real Estate market analysis</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32315"/>
    </mc:Choice>
    <mc:Fallback xmlns="">
      <p:transition spd="slow" advTm="132315"/>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193858" y="3009283"/>
            <a:ext cx="6217998" cy="954813"/>
          </a:xfrm>
          <a:prstGeom prst="rect">
            <a:avLst/>
          </a:prstGeom>
          <a:noFill/>
        </p:spPr>
        <p:txBody>
          <a:bodyPr wrap="square" rtlCol="0">
            <a:spAutoFit/>
          </a:bodyPr>
          <a:lstStyle/>
          <a:p>
            <a:pPr>
              <a:lnSpc>
                <a:spcPts val="3300"/>
              </a:lnSpc>
            </a:pPr>
            <a:r>
              <a:rPr lang="en-US" sz="3600" b="1" dirty="0">
                <a:solidFill>
                  <a:srgbClr val="00B0F0"/>
                </a:solidFill>
                <a:latin typeface="Alexandria" charset="0"/>
                <a:cs typeface="Alexandria" charset="0"/>
              </a:rPr>
              <a:t>Real Estate Financial Feasibility and Risk Assessment</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6</a:t>
            </a:r>
          </a:p>
        </p:txBody>
      </p:sp>
      <p:sp>
        <p:nvSpPr>
          <p:cNvPr id="11" name="TextBox 10"/>
          <p:cNvSpPr txBox="1"/>
          <p:nvPr/>
        </p:nvSpPr>
        <p:spPr>
          <a:xfrm>
            <a:off x="6370224" y="4802552"/>
            <a:ext cx="2999154" cy="707886"/>
          </a:xfrm>
          <a:prstGeom prst="rect">
            <a:avLst/>
          </a:prstGeom>
          <a:noFill/>
        </p:spPr>
        <p:txBody>
          <a:bodyPr wrap="none" rtlCol="0">
            <a:spAutoFit/>
          </a:bodyPr>
          <a:lstStyle/>
          <a:p>
            <a:r>
              <a:rPr lang="en-US" sz="2000" dirty="0">
                <a:latin typeface="Alexandria" charset="0"/>
                <a:cs typeface="Alexandria" charset="0"/>
              </a:rPr>
              <a:t>REA621</a:t>
            </a:r>
          </a:p>
          <a:p>
            <a:r>
              <a:rPr lang="en-US" sz="2000" dirty="0">
                <a:latin typeface="Alexandria" charset="0"/>
                <a:cs typeface="Alexandria" charset="0"/>
              </a:rPr>
              <a:t>Real Estate market analysis</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Rana Maya</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1119278" y="1155869"/>
            <a:ext cx="9936480" cy="4610100"/>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180431" y="4884389"/>
            <a:ext cx="5884675" cy="1631216"/>
          </a:xfrm>
          <a:prstGeom prst="rect">
            <a:avLst/>
          </a:prstGeom>
          <a:noFill/>
        </p:spPr>
        <p:txBody>
          <a:bodyPr wrap="square">
            <a:spAutoFit/>
          </a:bodyPr>
          <a:lstStyle/>
          <a:p>
            <a:pPr algn="just"/>
            <a:r>
              <a:rPr lang="en-US" sz="2000" dirty="0">
                <a:latin typeface="Alexandria"/>
              </a:rPr>
              <a:t>This lecture presents a comprehensive framework for analyzing real estate financial feasibility and assessing investment risk. It integrates theoretical foundations with practical tools commonly used by developers, investors, financial institutions, and consultants.</a:t>
            </a:r>
          </a:p>
        </p:txBody>
      </p:sp>
      <p:sp>
        <p:nvSpPr>
          <p:cNvPr id="41" name="TextBox 40"/>
          <p:cNvSpPr txBox="1"/>
          <p:nvPr/>
        </p:nvSpPr>
        <p:spPr>
          <a:xfrm>
            <a:off x="6301339" y="1259391"/>
            <a:ext cx="1430969" cy="523220"/>
          </a:xfrm>
          <a:prstGeom prst="rect">
            <a:avLst/>
          </a:prstGeom>
          <a:noFill/>
        </p:spPr>
        <p:txBody>
          <a:bodyPr wrap="none" rtlCol="0">
            <a:spAutoFit/>
          </a:bodyPr>
          <a:lstStyle/>
          <a:p>
            <a:r>
              <a:rPr lang="en-US" sz="2800" b="1" dirty="0">
                <a:solidFill>
                  <a:srgbClr val="00B0F0"/>
                </a:solidFill>
                <a:latin typeface="Alexandria" charset="0"/>
                <a:cs typeface="Alexandria" charset="0"/>
              </a:rPr>
              <a:t>Abstract</a:t>
            </a: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lecture</a:t>
            </a: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06</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Google Shape;6210;p53">
            <a:extLst>
              <a:ext uri="{FF2B5EF4-FFF2-40B4-BE49-F238E27FC236}">
                <a16:creationId xmlns:a16="http://schemas.microsoft.com/office/drawing/2014/main" id="{D608079A-B8CF-7D76-E8C0-112505C4B51E}"/>
              </a:ext>
            </a:extLst>
          </p:cNvPr>
          <p:cNvSpPr/>
          <p:nvPr/>
        </p:nvSpPr>
        <p:spPr>
          <a:xfrm>
            <a:off x="211313" y="4151963"/>
            <a:ext cx="696653" cy="732426"/>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14839" y="675757"/>
            <a:ext cx="4113898" cy="460375"/>
          </a:xfrm>
          <a:prstGeom prst="rect">
            <a:avLst/>
          </a:prstGeom>
          <a:noFill/>
        </p:spPr>
        <p:txBody>
          <a:bodyPr wrap="square" rtlCol="0">
            <a:spAutoFit/>
          </a:bodyPr>
          <a:lstStyle/>
          <a:p>
            <a:r>
              <a:rPr lang="en-US" sz="2400" b="1" dirty="0">
                <a:solidFill>
                  <a:srgbClr val="00B0F0"/>
                </a:solidFill>
                <a:latin typeface="Alexandria" charset="0"/>
                <a:cs typeface="Alexandria" charset="0"/>
              </a:rPr>
              <a:t>Contents</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404926" y="1194107"/>
            <a:ext cx="8417320" cy="4622804"/>
          </a:xfrm>
          <a:prstGeom prst="rect">
            <a:avLst/>
          </a:prstGeom>
          <a:noFill/>
        </p:spPr>
        <p:txBody>
          <a:bodyPr wrap="square" rtlCol="0">
            <a:spAutoFit/>
          </a:bodyPr>
          <a:lstStyle/>
          <a:p>
            <a:pPr>
              <a:lnSpc>
                <a:spcPct val="150000"/>
              </a:lnSpc>
            </a:pPr>
            <a:r>
              <a:rPr lang="en-US" sz="2000" dirty="0"/>
              <a:t>1. Introduction to Real Estate Financial Feasibility</a:t>
            </a:r>
            <a:endParaRPr lang="en-US" sz="2000" b="1" dirty="0">
              <a:latin typeface="Alexandria" charset="0"/>
            </a:endParaRPr>
          </a:p>
          <a:p>
            <a:pPr>
              <a:lnSpc>
                <a:spcPct val="200000"/>
              </a:lnSpc>
            </a:pPr>
            <a:r>
              <a:rPr lang="en-US" sz="2000" dirty="0"/>
              <a:t>2. The Real Estate Development Process and Financial Decision Points </a:t>
            </a:r>
          </a:p>
          <a:p>
            <a:pPr>
              <a:lnSpc>
                <a:spcPct val="200000"/>
              </a:lnSpc>
            </a:pPr>
            <a:r>
              <a:rPr lang="en-US" sz="2000" dirty="0"/>
              <a:t>3. Core Components of Financial Feasibility</a:t>
            </a:r>
            <a:endParaRPr lang="en-US" sz="2000" dirty="0">
              <a:latin typeface="Alexandria"/>
            </a:endParaRPr>
          </a:p>
          <a:p>
            <a:pPr>
              <a:lnSpc>
                <a:spcPct val="200000"/>
              </a:lnSpc>
            </a:pPr>
            <a:r>
              <a:rPr lang="en-US" sz="2000" dirty="0">
                <a:latin typeface="Alexandria"/>
              </a:rPr>
              <a:t>4. Investment Appraisal Techniques</a:t>
            </a:r>
          </a:p>
          <a:p>
            <a:pPr>
              <a:lnSpc>
                <a:spcPct val="200000"/>
              </a:lnSpc>
            </a:pPr>
            <a:r>
              <a:rPr lang="en-US" sz="2000" dirty="0"/>
              <a:t>5. Cash Flow Modeling in Real Estate</a:t>
            </a:r>
          </a:p>
          <a:p>
            <a:pPr>
              <a:lnSpc>
                <a:spcPct val="200000"/>
              </a:lnSpc>
            </a:pPr>
            <a:r>
              <a:rPr lang="en-US" sz="2000" dirty="0">
                <a:latin typeface="Alexandria"/>
              </a:rPr>
              <a:t>6. Risk in Real Estate Investment</a:t>
            </a:r>
            <a:endParaRPr lang="ar-SY" sz="2000" dirty="0">
              <a:latin typeface="Alexandria"/>
            </a:endParaRPr>
          </a:p>
          <a:p>
            <a:pPr>
              <a:lnSpc>
                <a:spcPct val="150000"/>
              </a:lnSpc>
            </a:pPr>
            <a:r>
              <a:rPr lang="en-US" sz="2000" dirty="0"/>
              <a:t>7</a:t>
            </a:r>
            <a:r>
              <a:rPr lang="en-US" sz="2000" b="1" dirty="0"/>
              <a:t>. </a:t>
            </a:r>
            <a:r>
              <a:rPr lang="en-US" sz="2000" dirty="0"/>
              <a:t>Sensitivity and Scenario Analysis</a:t>
            </a:r>
            <a:endParaRPr lang="en-US" sz="2000" b="1" dirty="0"/>
          </a:p>
          <a:p>
            <a:pPr>
              <a:lnSpc>
                <a:spcPct val="200000"/>
              </a:lnSpc>
            </a:pPr>
            <a:r>
              <a:rPr lang="en-US" sz="2000" dirty="0"/>
              <a:t>8.Case Study: Market Analysis &amp; Residential Development Feasibility</a:t>
            </a:r>
          </a:p>
        </p:txBody>
      </p:sp>
      <p:sp>
        <p:nvSpPr>
          <p:cNvPr id="32" name="Rectangle 31"/>
          <p:cNvSpPr/>
          <p:nvPr/>
        </p:nvSpPr>
        <p:spPr>
          <a:xfrm>
            <a:off x="3305631" y="1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361700" y="18828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497655" y="465821"/>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06</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A0CE13D-8B82-6754-F2AA-481839D5E7AD}"/>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FBBF0430-D5F7-E439-FCCD-42A84D634705}"/>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8C814B13-5583-6976-7E56-2FF84BD5002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41DDCDC4-4A68-C235-02E3-646EDC090D6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80F32A77-8190-F71C-804D-C55C75C35F68}"/>
              </a:ext>
            </a:extLst>
          </p:cNvPr>
          <p:cNvSpPr txBox="1"/>
          <p:nvPr/>
        </p:nvSpPr>
        <p:spPr>
          <a:xfrm>
            <a:off x="4570236" y="1054324"/>
            <a:ext cx="4113898" cy="460375"/>
          </a:xfrm>
          <a:prstGeom prst="rect">
            <a:avLst/>
          </a:prstGeom>
          <a:noFill/>
        </p:spPr>
        <p:txBody>
          <a:bodyPr wrap="square" rtlCol="0">
            <a:spAutoFit/>
          </a:bodyPr>
          <a:lstStyle/>
          <a:p>
            <a:pPr lvl="1"/>
            <a:r>
              <a:rPr lang="en-US" sz="2400" b="1" dirty="0">
                <a:solidFill>
                  <a:srgbClr val="00B0F0"/>
                </a:solidFill>
                <a:latin typeface="Alexandria" charset="0"/>
                <a:cs typeface="Alexandria" charset="0"/>
              </a:rPr>
              <a:t>Learning outcomes</a:t>
            </a:r>
          </a:p>
        </p:txBody>
      </p:sp>
      <p:sp>
        <p:nvSpPr>
          <p:cNvPr id="28" name="Rectangle 27">
            <a:extLst>
              <a:ext uri="{FF2B5EF4-FFF2-40B4-BE49-F238E27FC236}">
                <a16:creationId xmlns:a16="http://schemas.microsoft.com/office/drawing/2014/main" id="{4196B050-3D98-3F0A-4645-5D4635D89BCD}"/>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4B68AFF7-BDCB-B2B7-9E56-25BD78174603}"/>
              </a:ext>
            </a:extLst>
          </p:cNvPr>
          <p:cNvSpPr txBox="1"/>
          <p:nvPr/>
        </p:nvSpPr>
        <p:spPr>
          <a:xfrm>
            <a:off x="3497655" y="1514699"/>
            <a:ext cx="8417320" cy="4161139"/>
          </a:xfrm>
          <a:prstGeom prst="rect">
            <a:avLst/>
          </a:prstGeom>
          <a:noFill/>
        </p:spPr>
        <p:txBody>
          <a:bodyPr wrap="square" rtlCol="0">
            <a:spAutoFit/>
          </a:bodyPr>
          <a:lstStyle/>
          <a:p>
            <a:pPr>
              <a:lnSpc>
                <a:spcPct val="150000"/>
              </a:lnSpc>
            </a:pPr>
            <a:r>
              <a:rPr lang="en-US" sz="2000" dirty="0">
                <a:latin typeface="Alexandria"/>
              </a:rPr>
              <a:t>By the end of the lecture, you will be able to:</a:t>
            </a:r>
          </a:p>
          <a:p>
            <a:pPr marL="342900" lvl="0" indent="-342900">
              <a:lnSpc>
                <a:spcPct val="200000"/>
              </a:lnSpc>
              <a:buSzPct val="72000"/>
              <a:buFont typeface="Arial" panose="020B0604020202020204" pitchFamily="34" charset="0"/>
              <a:buChar char="•"/>
              <a:tabLst>
                <a:tab pos="457200" algn="l"/>
              </a:tabLst>
            </a:pPr>
            <a:r>
              <a:rPr lang="en-US" sz="2000" b="1" dirty="0">
                <a:latin typeface="Alexandria"/>
              </a:rPr>
              <a:t>Explain</a:t>
            </a:r>
            <a:r>
              <a:rPr lang="en-US" sz="2000" dirty="0">
                <a:latin typeface="Alexandria"/>
              </a:rPr>
              <a:t> the role of financial feasibility in the real estate development process.</a:t>
            </a:r>
          </a:p>
          <a:p>
            <a:pPr marL="342900" lvl="0" indent="-342900">
              <a:lnSpc>
                <a:spcPct val="200000"/>
              </a:lnSpc>
              <a:buSzPct val="72000"/>
              <a:buFont typeface="Arial" panose="020B0604020202020204" pitchFamily="34" charset="0"/>
              <a:buChar char="•"/>
              <a:tabLst>
                <a:tab pos="457200" algn="l"/>
              </a:tabLst>
            </a:pPr>
            <a:r>
              <a:rPr lang="en-US" sz="2000" b="1" dirty="0">
                <a:latin typeface="Alexandria"/>
              </a:rPr>
              <a:t>Construct</a:t>
            </a:r>
            <a:r>
              <a:rPr lang="en-US" sz="2000" dirty="0">
                <a:latin typeface="Alexandria"/>
              </a:rPr>
              <a:t> and interpret discounted cash flow models.</a:t>
            </a:r>
          </a:p>
          <a:p>
            <a:pPr marL="342900" lvl="0" indent="-342900">
              <a:lnSpc>
                <a:spcPct val="200000"/>
              </a:lnSpc>
              <a:buSzPct val="72000"/>
              <a:buFont typeface="Arial" panose="020B0604020202020204" pitchFamily="34" charset="0"/>
              <a:buChar char="•"/>
              <a:tabLst>
                <a:tab pos="457200" algn="l"/>
              </a:tabLst>
            </a:pPr>
            <a:r>
              <a:rPr lang="en-US" sz="2000" b="1" dirty="0">
                <a:latin typeface="Alexandria"/>
              </a:rPr>
              <a:t>Apply</a:t>
            </a:r>
            <a:r>
              <a:rPr lang="en-US" sz="2000" dirty="0">
                <a:latin typeface="Alexandria"/>
              </a:rPr>
              <a:t> key investment appraisal techniques to real estate projects.</a:t>
            </a:r>
          </a:p>
          <a:p>
            <a:pPr marL="342900" lvl="0" indent="-342900">
              <a:lnSpc>
                <a:spcPct val="200000"/>
              </a:lnSpc>
              <a:buSzPct val="72000"/>
              <a:buFont typeface="Arial" panose="020B0604020202020204" pitchFamily="34" charset="0"/>
              <a:buChar char="•"/>
              <a:tabLst>
                <a:tab pos="457200" algn="l"/>
              </a:tabLst>
            </a:pPr>
            <a:r>
              <a:rPr lang="en-US" sz="2000" b="1" dirty="0">
                <a:latin typeface="Alexandria"/>
              </a:rPr>
              <a:t>Identify</a:t>
            </a:r>
            <a:r>
              <a:rPr lang="en-US" sz="2000" dirty="0">
                <a:latin typeface="Alexandria"/>
              </a:rPr>
              <a:t> major sources of risk in real estate development and investment.</a:t>
            </a:r>
          </a:p>
          <a:p>
            <a:pPr marL="342900" lvl="0" indent="-342900">
              <a:lnSpc>
                <a:spcPct val="200000"/>
              </a:lnSpc>
              <a:buSzPct val="72000"/>
              <a:buFont typeface="Arial" panose="020B0604020202020204" pitchFamily="34" charset="0"/>
              <a:buChar char="•"/>
              <a:tabLst>
                <a:tab pos="457200" algn="l"/>
              </a:tabLst>
            </a:pPr>
            <a:r>
              <a:rPr lang="en-US" sz="2000" b="1" dirty="0">
                <a:latin typeface="Alexandria"/>
              </a:rPr>
              <a:t>Evaluate</a:t>
            </a:r>
            <a:r>
              <a:rPr lang="en-US" sz="2000" dirty="0">
                <a:latin typeface="Alexandria"/>
              </a:rPr>
              <a:t> project viability under varying market and financial conditions.</a:t>
            </a:r>
          </a:p>
        </p:txBody>
      </p:sp>
      <p:sp>
        <p:nvSpPr>
          <p:cNvPr id="32" name="Rectangle 31">
            <a:extLst>
              <a:ext uri="{FF2B5EF4-FFF2-40B4-BE49-F238E27FC236}">
                <a16:creationId xmlns:a16="http://schemas.microsoft.com/office/drawing/2014/main" id="{C7DA111B-67FD-1AD1-AD33-96EB663BEA3B}"/>
              </a:ext>
            </a:extLst>
          </p:cNvPr>
          <p:cNvSpPr/>
          <p:nvPr/>
        </p:nvSpPr>
        <p:spPr>
          <a:xfrm>
            <a:off x="3305631" y="1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996BBF77-A40D-00DA-B687-BB383EA6D7DD}"/>
              </a:ext>
            </a:extLst>
          </p:cNvPr>
          <p:cNvSpPr txBox="1"/>
          <p:nvPr/>
        </p:nvSpPr>
        <p:spPr>
          <a:xfrm>
            <a:off x="3361700" y="18828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a:extLst>
              <a:ext uri="{FF2B5EF4-FFF2-40B4-BE49-F238E27FC236}">
                <a16:creationId xmlns:a16="http://schemas.microsoft.com/office/drawing/2014/main" id="{E2B16C7B-405A-D8DD-B53C-B4BDEE13228A}"/>
              </a:ext>
            </a:extLst>
          </p:cNvPr>
          <p:cNvSpPr txBox="1"/>
          <p:nvPr/>
        </p:nvSpPr>
        <p:spPr>
          <a:xfrm>
            <a:off x="3497655" y="465821"/>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06</a:t>
            </a:r>
          </a:p>
        </p:txBody>
      </p:sp>
      <p:pic>
        <p:nvPicPr>
          <p:cNvPr id="6" name="Graphic 21">
            <a:extLst>
              <a:ext uri="{FF2B5EF4-FFF2-40B4-BE49-F238E27FC236}">
                <a16:creationId xmlns:a16="http://schemas.microsoft.com/office/drawing/2014/main" id="{1D0ACFC6-5DF9-402E-4360-1E7E4F0C38FD}"/>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57419719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2088AE-A07C-EB62-126A-6CCD111866BB}"/>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133634C2-CEA6-899C-8757-874EEF86715A}"/>
              </a:ext>
            </a:extLst>
          </p:cNvPr>
          <p:cNvSpPr/>
          <p:nvPr/>
        </p:nvSpPr>
        <p:spPr>
          <a:xfrm>
            <a:off x="1119120" y="1322729"/>
            <a:ext cx="4955591" cy="462244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id="{F056654B-C4AD-7A35-0AE8-8C267A74B9DC}"/>
              </a:ext>
            </a:extLst>
          </p:cNvPr>
          <p:cNvSpPr/>
          <p:nvPr/>
        </p:nvSpPr>
        <p:spPr>
          <a:xfrm>
            <a:off x="1251790" y="1445485"/>
            <a:ext cx="4420450" cy="4130361"/>
          </a:xfrm>
          <a:prstGeom prst="rect">
            <a:avLst/>
          </a:prstGeom>
        </p:spPr>
        <p:txBody>
          <a:bodyPr wrap="square">
            <a:spAutoFit/>
          </a:bodyPr>
          <a:lstStyle/>
          <a:p>
            <a:pPr>
              <a:lnSpc>
                <a:spcPct val="120000"/>
              </a:lnSpc>
            </a:pPr>
            <a:r>
              <a:rPr lang="en-US" sz="2000" dirty="0"/>
              <a:t>Financial feasibility analysis answers a fundamental question: </a:t>
            </a:r>
            <a:r>
              <a:rPr lang="en-US" sz="2000" b="1" dirty="0"/>
              <a:t>Will the project generate sufficient financial returns to justify the capital invested, given its risks?</a:t>
            </a:r>
            <a:r>
              <a:rPr lang="en-US" sz="2000" dirty="0"/>
              <a:t> This requires more than estimating profit. It involves systematic evaluation of projected revenues, development and operating costs, financing structures, timing of cash flows, and expected exit value, all adjusted for the time value of money</a:t>
            </a:r>
            <a:endParaRPr lang="en-US" sz="2000" dirty="0">
              <a:latin typeface="Alexandria"/>
            </a:endParaRPr>
          </a:p>
        </p:txBody>
      </p:sp>
      <p:sp>
        <p:nvSpPr>
          <p:cNvPr id="7" name="Rectangle 6">
            <a:extLst>
              <a:ext uri="{FF2B5EF4-FFF2-40B4-BE49-F238E27FC236}">
                <a16:creationId xmlns:a16="http://schemas.microsoft.com/office/drawing/2014/main" id="{00409D73-08CA-85B8-D363-6BBA61235086}"/>
              </a:ext>
            </a:extLst>
          </p:cNvPr>
          <p:cNvSpPr/>
          <p:nvPr/>
        </p:nvSpPr>
        <p:spPr>
          <a:xfrm>
            <a:off x="6849033" y="3519702"/>
            <a:ext cx="4215670" cy="1914370"/>
          </a:xfrm>
          <a:prstGeom prst="rect">
            <a:avLst/>
          </a:prstGeom>
        </p:spPr>
        <p:txBody>
          <a:bodyPr wrap="square">
            <a:spAutoFit/>
          </a:bodyPr>
          <a:lstStyle/>
          <a:p>
            <a:pPr>
              <a:lnSpc>
                <a:spcPct val="120000"/>
              </a:lnSpc>
            </a:pPr>
            <a:r>
              <a:rPr lang="en-US" sz="2000" b="1" dirty="0">
                <a:latin typeface="Alexandria"/>
              </a:rPr>
              <a:t>A project that appears profitable on a simple cost–revenue comparison may, after discounting future cash flows or accounting for risk exposure, prove financially unattractive.</a:t>
            </a:r>
          </a:p>
        </p:txBody>
      </p:sp>
      <p:sp>
        <p:nvSpPr>
          <p:cNvPr id="18" name="Rectangle 17">
            <a:extLst>
              <a:ext uri="{FF2B5EF4-FFF2-40B4-BE49-F238E27FC236}">
                <a16:creationId xmlns:a16="http://schemas.microsoft.com/office/drawing/2014/main" id="{A1082B17-2446-9C5C-1227-64A9AE49DA08}"/>
              </a:ext>
            </a:extLst>
          </p:cNvPr>
          <p:cNvSpPr/>
          <p:nvPr/>
        </p:nvSpPr>
        <p:spPr>
          <a:xfrm>
            <a:off x="5437994" y="3444751"/>
            <a:ext cx="1440505"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F5140AF0-65E4-0139-B24D-75BD7B6F9265}"/>
              </a:ext>
            </a:extLst>
          </p:cNvPr>
          <p:cNvSpPr txBox="1"/>
          <p:nvPr/>
        </p:nvSpPr>
        <p:spPr>
          <a:xfrm>
            <a:off x="5395416" y="3670578"/>
            <a:ext cx="1440505" cy="646331"/>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Why?</a:t>
            </a:r>
          </a:p>
        </p:txBody>
      </p:sp>
      <p:sp>
        <p:nvSpPr>
          <p:cNvPr id="29" name="Rectangle 28">
            <a:extLst>
              <a:ext uri="{FF2B5EF4-FFF2-40B4-BE49-F238E27FC236}">
                <a16:creationId xmlns:a16="http://schemas.microsoft.com/office/drawing/2014/main" id="{F44D7DBB-34FE-286F-CF72-FD841E9D321B}"/>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6B2A3B31-230B-AA20-E0D2-40E5D3F63F7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4" name="عنصر نائب للصورة 13">
            <a:extLst>
              <a:ext uri="{FF2B5EF4-FFF2-40B4-BE49-F238E27FC236}">
                <a16:creationId xmlns:a16="http://schemas.microsoft.com/office/drawing/2014/main" id="{2C41DE95-3524-77CF-8DBD-3E9099442695}"/>
              </a:ext>
            </a:extLst>
          </p:cNvPr>
          <p:cNvSpPr>
            <a:spLocks noGrp="1"/>
          </p:cNvSpPr>
          <p:nvPr>
            <p:ph type="pic" sz="quarter" idx="10"/>
          </p:nvPr>
        </p:nvSpPr>
        <p:spPr>
          <a:xfrm>
            <a:off x="6519759" y="949201"/>
            <a:ext cx="4349363" cy="2495550"/>
          </a:xfrm>
        </p:spPr>
      </p:sp>
      <p:pic>
        <p:nvPicPr>
          <p:cNvPr id="1026" name="Picture 2" descr="Feasibility Study; Technical, Market, Financial, Economic">
            <a:extLst>
              <a:ext uri="{FF2B5EF4-FFF2-40B4-BE49-F238E27FC236}">
                <a16:creationId xmlns:a16="http://schemas.microsoft.com/office/drawing/2014/main" id="{BA454F7E-3090-F056-5B0B-9ED649170FE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74790" y="758859"/>
            <a:ext cx="4465420" cy="2791679"/>
          </a:xfrm>
          <a:prstGeom prst="rect">
            <a:avLst/>
          </a:prstGeom>
          <a:solidFill>
            <a:schemeClr val="bg2"/>
          </a:solidFill>
        </p:spPr>
      </p:pic>
    </p:spTree>
    <p:extLst>
      <p:ext uri="{BB962C8B-B14F-4D97-AF65-F5344CB8AC3E}">
        <p14:creationId xmlns:p14="http://schemas.microsoft.com/office/powerpoint/2010/main" val="3523972359"/>
      </p:ext>
    </p:extLst>
  </p:cSld>
  <p:clrMapOvr>
    <a:masterClrMapping/>
  </p:clrMapOvr>
  <p:transition spd="slow">
    <p:comb/>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388BA6-1ECE-1A3B-C5E3-52405E07B36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E723B91-F0C9-8F09-23D2-42646265AC8B}"/>
              </a:ext>
            </a:extLst>
          </p:cNvPr>
          <p:cNvSpPr/>
          <p:nvPr/>
        </p:nvSpPr>
        <p:spPr>
          <a:xfrm>
            <a:off x="689640" y="1503107"/>
            <a:ext cx="10812720" cy="46338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Local conditions may not precisely mirror national trends. Not every metropolitan area benefits from a national economic boom, and some communities will survive a national recession relatively unscathed. As a result, real estate market studies usually give greater weight to metropolitan area economic indicators than to nationwide statistics.</a:t>
            </a:r>
          </a:p>
        </p:txBody>
      </p:sp>
      <p:sp>
        <p:nvSpPr>
          <p:cNvPr id="3" name="TextBox 2">
            <a:extLst>
              <a:ext uri="{FF2B5EF4-FFF2-40B4-BE49-F238E27FC236}">
                <a16:creationId xmlns:a16="http://schemas.microsoft.com/office/drawing/2014/main" id="{211B99A0-1B76-E693-EA4E-22ADE4CBB818}"/>
              </a:ext>
            </a:extLst>
          </p:cNvPr>
          <p:cNvSpPr txBox="1"/>
          <p:nvPr/>
        </p:nvSpPr>
        <p:spPr>
          <a:xfrm>
            <a:off x="699580" y="673455"/>
            <a:ext cx="8326179" cy="671851"/>
          </a:xfrm>
          <a:prstGeom prst="rect">
            <a:avLst/>
          </a:prstGeom>
          <a:noFill/>
        </p:spPr>
        <p:txBody>
          <a:bodyPr wrap="square" rtlCol="0">
            <a:spAutoFit/>
          </a:bodyPr>
          <a:lstStyle/>
          <a:p>
            <a:pPr>
              <a:lnSpc>
                <a:spcPct val="150000"/>
              </a:lnSpc>
            </a:pPr>
            <a:r>
              <a:rPr lang="en-US" sz="2800" dirty="0"/>
              <a:t>1. Introduction to Real Estate Financial Feasibility</a:t>
            </a:r>
            <a:endParaRPr lang="en-US" sz="2800" b="1" dirty="0">
              <a:latin typeface="Alexandria" charset="0"/>
            </a:endParaRPr>
          </a:p>
        </p:txBody>
      </p:sp>
      <p:pic>
        <p:nvPicPr>
          <p:cNvPr id="7" name="Graphic 21">
            <a:extLst>
              <a:ext uri="{FF2B5EF4-FFF2-40B4-BE49-F238E27FC236}">
                <a16:creationId xmlns:a16="http://schemas.microsoft.com/office/drawing/2014/main" id="{B87E4A04-D9A5-505B-BA49-9CB40F11B12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5" name="TextBox 47">
            <a:extLst>
              <a:ext uri="{FF2B5EF4-FFF2-40B4-BE49-F238E27FC236}">
                <a16:creationId xmlns:a16="http://schemas.microsoft.com/office/drawing/2014/main" id="{C8496C7D-0EAB-AC4A-DC75-683E230BCA2B}"/>
              </a:ext>
            </a:extLst>
          </p:cNvPr>
          <p:cNvSpPr txBox="1"/>
          <p:nvPr/>
        </p:nvSpPr>
        <p:spPr>
          <a:xfrm>
            <a:off x="1243502" y="1672006"/>
            <a:ext cx="9587918" cy="2352952"/>
          </a:xfrm>
          <a:prstGeom prst="rect">
            <a:avLst/>
          </a:prstGeom>
          <a:solidFill>
            <a:schemeClr val="bg1"/>
          </a:solidFill>
        </p:spPr>
        <p:txBody>
          <a:bodyPr wrap="square" rtlCol="0">
            <a:spAutoFit/>
          </a:bodyPr>
          <a:lstStyle/>
          <a:p>
            <a:pPr>
              <a:lnSpc>
                <a:spcPct val="150000"/>
              </a:lnSpc>
            </a:pPr>
            <a:r>
              <a:rPr lang="en-US" sz="2000" dirty="0">
                <a:latin typeface="Alexandria"/>
              </a:rPr>
              <a:t>Real estate development and investment decisions involve committing substantial capital under conditions of uncertainty over extended time horizons. Unlike many other asset classes, real estate is characterized by high capital intensity, limited liquidity, long development cycles, regulatory complexity, and strong sensitivity to macroeconomic conditions. </a:t>
            </a:r>
            <a:endParaRPr lang="en-US" sz="2000" b="1" dirty="0">
              <a:solidFill>
                <a:schemeClr val="accent2">
                  <a:lumMod val="75000"/>
                </a:schemeClr>
              </a:solidFill>
              <a:latin typeface="Alexandria"/>
            </a:endParaRPr>
          </a:p>
        </p:txBody>
      </p:sp>
      <p:sp>
        <p:nvSpPr>
          <p:cNvPr id="2" name="مستطيل: زوايا مستديرة 1">
            <a:extLst>
              <a:ext uri="{FF2B5EF4-FFF2-40B4-BE49-F238E27FC236}">
                <a16:creationId xmlns:a16="http://schemas.microsoft.com/office/drawing/2014/main" id="{7372068D-5829-2ED3-D1D7-821468B01B32}"/>
              </a:ext>
            </a:extLst>
          </p:cNvPr>
          <p:cNvSpPr/>
          <p:nvPr/>
        </p:nvSpPr>
        <p:spPr>
          <a:xfrm>
            <a:off x="1031571" y="4853424"/>
            <a:ext cx="10128857" cy="1002938"/>
          </a:xfrm>
          <a:prstGeom prst="roundRect">
            <a:avLst/>
          </a:prstGeom>
          <a:solidFill>
            <a:schemeClr val="accent1">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rtlCol="1" anchor="ctr"/>
          <a:lstStyle/>
          <a:p>
            <a:r>
              <a:rPr lang="en-US" sz="2000" b="1" dirty="0">
                <a:solidFill>
                  <a:schemeClr val="tx1"/>
                </a:solidFill>
                <a:latin typeface="Alexandria"/>
              </a:rPr>
              <a:t>For these reasons, financial feasibility and risk assessment form the foundation of rational real estate decision-making.</a:t>
            </a:r>
          </a:p>
        </p:txBody>
      </p:sp>
      <p:pic>
        <p:nvPicPr>
          <p:cNvPr id="6" name="صورة 5">
            <a:extLst>
              <a:ext uri="{FF2B5EF4-FFF2-40B4-BE49-F238E27FC236}">
                <a16:creationId xmlns:a16="http://schemas.microsoft.com/office/drawing/2014/main" id="{4ED36FA0-625A-35A3-39B4-6E8B947067FB}"/>
              </a:ext>
            </a:extLst>
          </p:cNvPr>
          <p:cNvPicPr>
            <a:picLocks noChangeAspect="1"/>
          </p:cNvPicPr>
          <p:nvPr/>
        </p:nvPicPr>
        <p:blipFill>
          <a:blip r:embed="rId3"/>
          <a:stretch>
            <a:fillRect/>
          </a:stretch>
        </p:blipFill>
        <p:spPr>
          <a:xfrm>
            <a:off x="4369258" y="3488960"/>
            <a:ext cx="3440617" cy="1345523"/>
          </a:xfrm>
          <a:prstGeom prst="rect">
            <a:avLst/>
          </a:prstGeom>
        </p:spPr>
      </p:pic>
    </p:spTree>
    <p:extLst>
      <p:ext uri="{BB962C8B-B14F-4D97-AF65-F5344CB8AC3E}">
        <p14:creationId xmlns:p14="http://schemas.microsoft.com/office/powerpoint/2010/main" val="29305365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5EE894E-2CA0-326E-D1FA-2B4926E6CF2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78FC07C-91BD-DA4E-EDB7-DFEBB49C1031}"/>
              </a:ext>
            </a:extLst>
          </p:cNvPr>
          <p:cNvSpPr/>
          <p:nvPr/>
        </p:nvSpPr>
        <p:spPr>
          <a:xfrm>
            <a:off x="617280" y="169544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pic>
        <p:nvPicPr>
          <p:cNvPr id="7" name="Graphic 21">
            <a:extLst>
              <a:ext uri="{FF2B5EF4-FFF2-40B4-BE49-F238E27FC236}">
                <a16:creationId xmlns:a16="http://schemas.microsoft.com/office/drawing/2014/main" id="{D94FB52F-3F59-94EB-9825-A7803F6732C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47">
            <a:extLst>
              <a:ext uri="{FF2B5EF4-FFF2-40B4-BE49-F238E27FC236}">
                <a16:creationId xmlns:a16="http://schemas.microsoft.com/office/drawing/2014/main" id="{C95545B6-209D-5A4A-A77B-DE762260F6EA}"/>
              </a:ext>
            </a:extLst>
          </p:cNvPr>
          <p:cNvSpPr txBox="1"/>
          <p:nvPr/>
        </p:nvSpPr>
        <p:spPr>
          <a:xfrm>
            <a:off x="1024675" y="1781638"/>
            <a:ext cx="9997929" cy="1891287"/>
          </a:xfrm>
          <a:prstGeom prst="rect">
            <a:avLst/>
          </a:prstGeom>
          <a:solidFill>
            <a:schemeClr val="bg1"/>
          </a:solidFill>
        </p:spPr>
        <p:txBody>
          <a:bodyPr wrap="square" rtlCol="0">
            <a:spAutoFit/>
          </a:bodyPr>
          <a:lstStyle/>
          <a:p>
            <a:pPr>
              <a:lnSpc>
                <a:spcPct val="150000"/>
              </a:lnSpc>
            </a:pPr>
            <a:r>
              <a:rPr lang="en-US" sz="2000" dirty="0"/>
              <a:t>Risk assessment complements feasibility analysis by recognizing that real estate projections are inherently uncertain. Market demand may shift, construction costs may escalate, interest rates may rise, regulatory frameworks may change, and economic cycles may affect absorption rates and property values. </a:t>
            </a:r>
            <a:endParaRPr lang="en-US" sz="2000" dirty="0">
              <a:latin typeface="Alexandria"/>
            </a:endParaRPr>
          </a:p>
        </p:txBody>
      </p:sp>
      <p:sp>
        <p:nvSpPr>
          <p:cNvPr id="4" name="مستطيل: زوايا مستديرة 3">
            <a:extLst>
              <a:ext uri="{FF2B5EF4-FFF2-40B4-BE49-F238E27FC236}">
                <a16:creationId xmlns:a16="http://schemas.microsoft.com/office/drawing/2014/main" id="{2423DC47-8207-CA6C-B0E0-0D03FCB09D7D}"/>
              </a:ext>
            </a:extLst>
          </p:cNvPr>
          <p:cNvSpPr/>
          <p:nvPr/>
        </p:nvSpPr>
        <p:spPr>
          <a:xfrm>
            <a:off x="1031571" y="4853424"/>
            <a:ext cx="10128857" cy="1002938"/>
          </a:xfrm>
          <a:prstGeom prst="roundRect">
            <a:avLst/>
          </a:prstGeom>
          <a:solidFill>
            <a:schemeClr val="accent1">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rtlCol="1" anchor="ctr"/>
          <a:lstStyle/>
          <a:p>
            <a:r>
              <a:rPr lang="en-US" sz="2000" b="1" dirty="0">
                <a:solidFill>
                  <a:schemeClr val="tx1"/>
                </a:solidFill>
              </a:rPr>
              <a:t>Therefore, modern real estate evaluation integrates quantitative financial modeling with structured risk analysis to ensure that decisions reflect both expected return and risk exposure.</a:t>
            </a:r>
            <a:endParaRPr lang="en-US" sz="2000" b="1" dirty="0">
              <a:solidFill>
                <a:schemeClr val="tx1"/>
              </a:solidFill>
              <a:latin typeface="Alexandria"/>
            </a:endParaRPr>
          </a:p>
        </p:txBody>
      </p:sp>
      <p:pic>
        <p:nvPicPr>
          <p:cNvPr id="5" name="صورة 4">
            <a:extLst>
              <a:ext uri="{FF2B5EF4-FFF2-40B4-BE49-F238E27FC236}">
                <a16:creationId xmlns:a16="http://schemas.microsoft.com/office/drawing/2014/main" id="{0909E56F-72A5-91B3-62A7-32EBCF952B52}"/>
              </a:ext>
            </a:extLst>
          </p:cNvPr>
          <p:cNvPicPr>
            <a:picLocks noChangeAspect="1"/>
          </p:cNvPicPr>
          <p:nvPr/>
        </p:nvPicPr>
        <p:blipFill>
          <a:blip r:embed="rId3"/>
          <a:stretch>
            <a:fillRect/>
          </a:stretch>
        </p:blipFill>
        <p:spPr>
          <a:xfrm>
            <a:off x="4555228" y="3284006"/>
            <a:ext cx="2667000" cy="1478115"/>
          </a:xfrm>
          <a:prstGeom prst="rect">
            <a:avLst/>
          </a:prstGeom>
        </p:spPr>
      </p:pic>
      <p:sp>
        <p:nvSpPr>
          <p:cNvPr id="6" name="TextBox 2">
            <a:extLst>
              <a:ext uri="{FF2B5EF4-FFF2-40B4-BE49-F238E27FC236}">
                <a16:creationId xmlns:a16="http://schemas.microsoft.com/office/drawing/2014/main" id="{5900AD61-D328-411B-30FC-6927CDE24DC2}"/>
              </a:ext>
            </a:extLst>
          </p:cNvPr>
          <p:cNvSpPr txBox="1"/>
          <p:nvPr/>
        </p:nvSpPr>
        <p:spPr>
          <a:xfrm>
            <a:off x="729561" y="900292"/>
            <a:ext cx="8326179" cy="671851"/>
          </a:xfrm>
          <a:prstGeom prst="rect">
            <a:avLst/>
          </a:prstGeom>
          <a:noFill/>
        </p:spPr>
        <p:txBody>
          <a:bodyPr wrap="square" rtlCol="0">
            <a:spAutoFit/>
          </a:bodyPr>
          <a:lstStyle/>
          <a:p>
            <a:pPr>
              <a:lnSpc>
                <a:spcPct val="150000"/>
              </a:lnSpc>
            </a:pPr>
            <a:r>
              <a:rPr lang="en-US" sz="2800" dirty="0"/>
              <a:t>1. Introduction to Real Estate Financial Feasibility</a:t>
            </a:r>
            <a:endParaRPr lang="en-US" sz="2800" b="1" dirty="0">
              <a:latin typeface="Alexandria" charset="0"/>
            </a:endParaRPr>
          </a:p>
        </p:txBody>
      </p:sp>
    </p:spTree>
    <p:extLst>
      <p:ext uri="{BB962C8B-B14F-4D97-AF65-F5344CB8AC3E}">
        <p14:creationId xmlns:p14="http://schemas.microsoft.com/office/powerpoint/2010/main" val="10165687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950A74E-3EF9-3990-D7BB-EDD4A2A6910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0C0DC04-29D6-FAC8-8B64-977C7ACBBD9D}"/>
              </a:ext>
            </a:extLst>
          </p:cNvPr>
          <p:cNvSpPr/>
          <p:nvPr/>
        </p:nvSpPr>
        <p:spPr>
          <a:xfrm>
            <a:off x="617280" y="183335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id="{60A3FC45-8244-7F64-D23E-F0AF60CF31A0}"/>
              </a:ext>
            </a:extLst>
          </p:cNvPr>
          <p:cNvSpPr txBox="1"/>
          <p:nvPr/>
        </p:nvSpPr>
        <p:spPr>
          <a:xfrm>
            <a:off x="1146950" y="2128421"/>
            <a:ext cx="9511057" cy="3785652"/>
          </a:xfrm>
          <a:prstGeom prst="rect">
            <a:avLst/>
          </a:prstGeom>
          <a:noFill/>
        </p:spPr>
        <p:txBody>
          <a:bodyPr wrap="square" rtlCol="0">
            <a:spAutoFit/>
          </a:bodyPr>
          <a:lstStyle/>
          <a:p>
            <a:r>
              <a:rPr lang="en-US" sz="2000" dirty="0"/>
              <a:t>Financial feasibility analysis determines whether a proposed real estate project is economically viable and capable of generating acceptable returns relative to risk.</a:t>
            </a:r>
          </a:p>
          <a:p>
            <a:r>
              <a:rPr lang="en-US" sz="2000" dirty="0"/>
              <a:t>A project is financially feasible if:</a:t>
            </a:r>
          </a:p>
          <a:p>
            <a:pPr marL="342900" indent="-342900">
              <a:lnSpc>
                <a:spcPct val="200000"/>
              </a:lnSpc>
              <a:buFont typeface="Wingdings" panose="05000000000000000000" pitchFamily="2" charset="2"/>
              <a:buChar char="Ø"/>
            </a:pPr>
            <a:r>
              <a:rPr lang="en-US" sz="2000" dirty="0"/>
              <a:t>Expected revenues exceed total costs</a:t>
            </a:r>
          </a:p>
          <a:p>
            <a:pPr marL="342900" indent="-342900">
              <a:lnSpc>
                <a:spcPct val="200000"/>
              </a:lnSpc>
              <a:buFont typeface="Wingdings" panose="05000000000000000000" pitchFamily="2" charset="2"/>
              <a:buChar char="Ø"/>
            </a:pPr>
            <a:r>
              <a:rPr lang="en-US" sz="2000" dirty="0"/>
              <a:t>The return meets investor expectations</a:t>
            </a:r>
          </a:p>
          <a:p>
            <a:pPr marL="342900" indent="-342900">
              <a:lnSpc>
                <a:spcPct val="200000"/>
              </a:lnSpc>
              <a:buFont typeface="Wingdings" panose="05000000000000000000" pitchFamily="2" charset="2"/>
              <a:buChar char="Ø"/>
            </a:pPr>
            <a:r>
              <a:rPr lang="en-US" sz="2000" dirty="0"/>
              <a:t>The project can sustain debt obligations</a:t>
            </a:r>
          </a:p>
          <a:p>
            <a:pPr marL="342900" indent="-342900">
              <a:lnSpc>
                <a:spcPct val="200000"/>
              </a:lnSpc>
              <a:buFont typeface="Wingdings" panose="05000000000000000000" pitchFamily="2" charset="2"/>
              <a:buChar char="Ø"/>
            </a:pPr>
            <a:r>
              <a:rPr lang="en-US" sz="2000" dirty="0"/>
              <a:t>Risk exposure is within acceptable limits</a:t>
            </a:r>
          </a:p>
          <a:p>
            <a:pPr marL="342900" indent="-342900">
              <a:buFont typeface="Wingdings" panose="05000000000000000000" pitchFamily="2" charset="2"/>
              <a:buChar char="§"/>
            </a:pPr>
            <a:endParaRPr lang="en-US" sz="2000" dirty="0">
              <a:latin typeface="Alexandria"/>
            </a:endParaRPr>
          </a:p>
        </p:txBody>
      </p:sp>
      <p:pic>
        <p:nvPicPr>
          <p:cNvPr id="7" name="Graphic 21">
            <a:extLst>
              <a:ext uri="{FF2B5EF4-FFF2-40B4-BE49-F238E27FC236}">
                <a16:creationId xmlns:a16="http://schemas.microsoft.com/office/drawing/2014/main" id="{9516CBF6-EB7E-D426-BC7B-5E8DA43CC0B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2">
            <a:extLst>
              <a:ext uri="{FF2B5EF4-FFF2-40B4-BE49-F238E27FC236}">
                <a16:creationId xmlns:a16="http://schemas.microsoft.com/office/drawing/2014/main" id="{732B9318-20E6-B63A-00BE-60B68D0184FA}"/>
              </a:ext>
            </a:extLst>
          </p:cNvPr>
          <p:cNvSpPr txBox="1"/>
          <p:nvPr/>
        </p:nvSpPr>
        <p:spPr>
          <a:xfrm>
            <a:off x="617280" y="1009380"/>
            <a:ext cx="8326179" cy="671851"/>
          </a:xfrm>
          <a:prstGeom prst="rect">
            <a:avLst/>
          </a:prstGeom>
          <a:noFill/>
        </p:spPr>
        <p:txBody>
          <a:bodyPr wrap="square" rtlCol="0">
            <a:spAutoFit/>
          </a:bodyPr>
          <a:lstStyle/>
          <a:p>
            <a:pPr>
              <a:lnSpc>
                <a:spcPct val="150000"/>
              </a:lnSpc>
            </a:pPr>
            <a:r>
              <a:rPr lang="en-US" sz="2800" dirty="0"/>
              <a:t>1. Introduction to Real Estate Financial Feasibility</a:t>
            </a:r>
            <a:endParaRPr lang="en-US" sz="2800" b="1" dirty="0">
              <a:latin typeface="Alexandria" charset="0"/>
            </a:endParaRPr>
          </a:p>
        </p:txBody>
      </p:sp>
      <p:pic>
        <p:nvPicPr>
          <p:cNvPr id="3" name="صورة 2">
            <a:extLst>
              <a:ext uri="{FF2B5EF4-FFF2-40B4-BE49-F238E27FC236}">
                <a16:creationId xmlns:a16="http://schemas.microsoft.com/office/drawing/2014/main" id="{A7CF4577-158A-0EE1-8655-2377382D71C6}"/>
              </a:ext>
            </a:extLst>
          </p:cNvPr>
          <p:cNvPicPr>
            <a:picLocks noChangeAspect="1"/>
          </p:cNvPicPr>
          <p:nvPr/>
        </p:nvPicPr>
        <p:blipFill>
          <a:blip r:embed="rId3"/>
          <a:stretch>
            <a:fillRect/>
          </a:stretch>
        </p:blipFill>
        <p:spPr>
          <a:xfrm>
            <a:off x="6371757" y="3189156"/>
            <a:ext cx="4286250" cy="2428875"/>
          </a:xfrm>
          <a:prstGeom prst="rect">
            <a:avLst/>
          </a:prstGeom>
        </p:spPr>
      </p:pic>
    </p:spTree>
    <p:extLst>
      <p:ext uri="{BB962C8B-B14F-4D97-AF65-F5344CB8AC3E}">
        <p14:creationId xmlns:p14="http://schemas.microsoft.com/office/powerpoint/2010/main" val="1123241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66810A8-DECE-0DC4-197A-4B7F4675A87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CEFDF53-3045-CB7E-F417-5D8383F00242}"/>
              </a:ext>
            </a:extLst>
          </p:cNvPr>
          <p:cNvSpPr/>
          <p:nvPr/>
        </p:nvSpPr>
        <p:spPr>
          <a:xfrm>
            <a:off x="617280" y="183335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id="{65CA5A46-4461-BC4C-4010-44FC016F74A4}"/>
              </a:ext>
            </a:extLst>
          </p:cNvPr>
          <p:cNvSpPr txBox="1"/>
          <p:nvPr/>
        </p:nvSpPr>
        <p:spPr>
          <a:xfrm>
            <a:off x="820804" y="2311045"/>
            <a:ext cx="10405672" cy="3170099"/>
          </a:xfrm>
          <a:prstGeom prst="rect">
            <a:avLst/>
          </a:prstGeom>
          <a:noFill/>
        </p:spPr>
        <p:txBody>
          <a:bodyPr wrap="square" rtlCol="0">
            <a:spAutoFit/>
          </a:bodyPr>
          <a:lstStyle/>
          <a:p>
            <a:r>
              <a:rPr lang="en-US" sz="2000" dirty="0">
                <a:latin typeface="Alexandria"/>
              </a:rPr>
              <a:t>Real estate projects are capital intensive, illiquid, and long-term. Therefore, financial evaluation must integrate:</a:t>
            </a:r>
          </a:p>
          <a:p>
            <a:pPr marL="342900" indent="-342900">
              <a:lnSpc>
                <a:spcPct val="150000"/>
              </a:lnSpc>
              <a:buFont typeface="Wingdings" panose="05000000000000000000" pitchFamily="2" charset="2"/>
              <a:buChar char="Ø"/>
            </a:pPr>
            <a:r>
              <a:rPr lang="en-US" sz="2000" dirty="0">
                <a:latin typeface="Alexandria"/>
              </a:rPr>
              <a:t>Time value of money</a:t>
            </a:r>
          </a:p>
          <a:p>
            <a:pPr marL="342900" indent="-342900">
              <a:lnSpc>
                <a:spcPct val="150000"/>
              </a:lnSpc>
              <a:buFont typeface="Wingdings" panose="05000000000000000000" pitchFamily="2" charset="2"/>
              <a:buChar char="Ø"/>
            </a:pPr>
            <a:r>
              <a:rPr lang="en-US" sz="2000" dirty="0">
                <a:latin typeface="Alexandria"/>
              </a:rPr>
              <a:t>Market uncertainty</a:t>
            </a:r>
          </a:p>
          <a:p>
            <a:pPr marL="342900" indent="-342900">
              <a:lnSpc>
                <a:spcPct val="150000"/>
              </a:lnSpc>
              <a:buFont typeface="Wingdings" panose="05000000000000000000" pitchFamily="2" charset="2"/>
              <a:buChar char="Ø"/>
            </a:pPr>
            <a:r>
              <a:rPr lang="en-US" sz="2000" dirty="0">
                <a:latin typeface="Alexandria"/>
              </a:rPr>
              <a:t>Financing structure</a:t>
            </a:r>
          </a:p>
          <a:p>
            <a:pPr marL="342900" indent="-342900">
              <a:lnSpc>
                <a:spcPct val="150000"/>
              </a:lnSpc>
              <a:buFont typeface="Wingdings" panose="05000000000000000000" pitchFamily="2" charset="2"/>
              <a:buChar char="Ø"/>
            </a:pPr>
            <a:r>
              <a:rPr lang="en-US" sz="2000" dirty="0">
                <a:latin typeface="Alexandria"/>
              </a:rPr>
              <a:t>Exit strategy</a:t>
            </a:r>
          </a:p>
          <a:p>
            <a:r>
              <a:rPr lang="en-US" sz="2000" dirty="0">
                <a:latin typeface="Alexandria"/>
              </a:rPr>
              <a:t>Unlike many industries, real estate feasibility depends heavily on location, absorption rates, and macroeconomic conditions.</a:t>
            </a:r>
          </a:p>
        </p:txBody>
      </p:sp>
      <p:pic>
        <p:nvPicPr>
          <p:cNvPr id="7" name="Graphic 21">
            <a:extLst>
              <a:ext uri="{FF2B5EF4-FFF2-40B4-BE49-F238E27FC236}">
                <a16:creationId xmlns:a16="http://schemas.microsoft.com/office/drawing/2014/main" id="{C22C2C84-4F4D-8F52-C9C2-13A72A428AD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2">
            <a:extLst>
              <a:ext uri="{FF2B5EF4-FFF2-40B4-BE49-F238E27FC236}">
                <a16:creationId xmlns:a16="http://schemas.microsoft.com/office/drawing/2014/main" id="{960FE51D-90CB-DDC7-C42A-B83DD071BB23}"/>
              </a:ext>
            </a:extLst>
          </p:cNvPr>
          <p:cNvSpPr txBox="1"/>
          <p:nvPr/>
        </p:nvSpPr>
        <p:spPr>
          <a:xfrm>
            <a:off x="617280" y="1009380"/>
            <a:ext cx="8326179" cy="671851"/>
          </a:xfrm>
          <a:prstGeom prst="rect">
            <a:avLst/>
          </a:prstGeom>
          <a:noFill/>
        </p:spPr>
        <p:txBody>
          <a:bodyPr wrap="square" rtlCol="0">
            <a:spAutoFit/>
          </a:bodyPr>
          <a:lstStyle/>
          <a:p>
            <a:pPr>
              <a:lnSpc>
                <a:spcPct val="150000"/>
              </a:lnSpc>
            </a:pPr>
            <a:r>
              <a:rPr lang="en-US" sz="2800" dirty="0"/>
              <a:t>1. Introduction to Real Estate Financial Feasibility</a:t>
            </a:r>
            <a:endParaRPr lang="en-US" sz="2800" b="1" dirty="0">
              <a:latin typeface="Alexandria" charset="0"/>
            </a:endParaRPr>
          </a:p>
        </p:txBody>
      </p:sp>
      <p:pic>
        <p:nvPicPr>
          <p:cNvPr id="5" name="صورة 4">
            <a:extLst>
              <a:ext uri="{FF2B5EF4-FFF2-40B4-BE49-F238E27FC236}">
                <a16:creationId xmlns:a16="http://schemas.microsoft.com/office/drawing/2014/main" id="{43626F29-798C-B897-0BA0-529C36D308B6}"/>
              </a:ext>
            </a:extLst>
          </p:cNvPr>
          <p:cNvPicPr>
            <a:picLocks noChangeAspect="1"/>
          </p:cNvPicPr>
          <p:nvPr/>
        </p:nvPicPr>
        <p:blipFill>
          <a:blip r:embed="rId3"/>
          <a:stretch>
            <a:fillRect/>
          </a:stretch>
        </p:blipFill>
        <p:spPr>
          <a:xfrm>
            <a:off x="6096000" y="2988664"/>
            <a:ext cx="2857500" cy="1600200"/>
          </a:xfrm>
          <a:prstGeom prst="rect">
            <a:avLst/>
          </a:prstGeom>
        </p:spPr>
      </p:pic>
    </p:spTree>
    <p:extLst>
      <p:ext uri="{BB962C8B-B14F-4D97-AF65-F5344CB8AC3E}">
        <p14:creationId xmlns:p14="http://schemas.microsoft.com/office/powerpoint/2010/main" val="32205277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15979A-BFBD-DD0C-24BA-C2CBF5BD0A9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E791D4F-DCC4-413E-8242-D488F5505AEF}"/>
              </a:ext>
            </a:extLst>
          </p:cNvPr>
          <p:cNvSpPr/>
          <p:nvPr/>
        </p:nvSpPr>
        <p:spPr>
          <a:xfrm>
            <a:off x="617280" y="183335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id="{E2715C1B-FECF-10CE-7ED4-5B3FC6A9D084}"/>
              </a:ext>
            </a:extLst>
          </p:cNvPr>
          <p:cNvSpPr txBox="1"/>
          <p:nvPr/>
        </p:nvSpPr>
        <p:spPr>
          <a:xfrm>
            <a:off x="761999" y="1833356"/>
            <a:ext cx="10373320" cy="967957"/>
          </a:xfrm>
          <a:prstGeom prst="rect">
            <a:avLst/>
          </a:prstGeom>
          <a:noFill/>
        </p:spPr>
        <p:txBody>
          <a:bodyPr wrap="square" rtlCol="0">
            <a:spAutoFit/>
          </a:bodyPr>
          <a:lstStyle/>
          <a:p>
            <a:pPr>
              <a:lnSpc>
                <a:spcPct val="150000"/>
              </a:lnSpc>
            </a:pPr>
            <a:r>
              <a:rPr lang="en-US" sz="2000" dirty="0">
                <a:latin typeface="Alexandria"/>
              </a:rPr>
              <a:t>Financial feasibility is not a single calculation; it is an ongoing evaluation across project stages:</a:t>
            </a:r>
          </a:p>
          <a:p>
            <a:pPr>
              <a:lnSpc>
                <a:spcPct val="150000"/>
              </a:lnSpc>
            </a:pPr>
            <a:r>
              <a:rPr lang="en-US" sz="2000" dirty="0">
                <a:latin typeface="Alexandria"/>
              </a:rPr>
              <a:t>Each stage introduces new risk and financial uncertainty.</a:t>
            </a:r>
          </a:p>
        </p:txBody>
      </p:sp>
      <p:pic>
        <p:nvPicPr>
          <p:cNvPr id="7" name="Graphic 21">
            <a:extLst>
              <a:ext uri="{FF2B5EF4-FFF2-40B4-BE49-F238E27FC236}">
                <a16:creationId xmlns:a16="http://schemas.microsoft.com/office/drawing/2014/main" id="{DBE79FCB-987C-C777-30B7-7643A02ED90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5" name="TextBox 2">
            <a:extLst>
              <a:ext uri="{FF2B5EF4-FFF2-40B4-BE49-F238E27FC236}">
                <a16:creationId xmlns:a16="http://schemas.microsoft.com/office/drawing/2014/main" id="{23610463-F53C-7DB6-1B3F-B12802DD6BE5}"/>
              </a:ext>
            </a:extLst>
          </p:cNvPr>
          <p:cNvSpPr txBox="1"/>
          <p:nvPr/>
        </p:nvSpPr>
        <p:spPr>
          <a:xfrm>
            <a:off x="761999" y="1225732"/>
            <a:ext cx="10480623" cy="523220"/>
          </a:xfrm>
          <a:prstGeom prst="rect">
            <a:avLst/>
          </a:prstGeom>
          <a:noFill/>
        </p:spPr>
        <p:txBody>
          <a:bodyPr wrap="square" rtlCol="0">
            <a:spAutoFit/>
          </a:bodyPr>
          <a:lstStyle/>
          <a:p>
            <a:r>
              <a:rPr lang="en-US" sz="2800" dirty="0"/>
              <a:t>2. The Real Estate Development Process and Financial Decision Points</a:t>
            </a:r>
            <a:endParaRPr lang="en-US" sz="2800" dirty="0">
              <a:latin typeface="Alexandria"/>
            </a:endParaRPr>
          </a:p>
        </p:txBody>
      </p:sp>
      <p:graphicFrame>
        <p:nvGraphicFramePr>
          <p:cNvPr id="3" name="جدول 2">
            <a:extLst>
              <a:ext uri="{FF2B5EF4-FFF2-40B4-BE49-F238E27FC236}">
                <a16:creationId xmlns:a16="http://schemas.microsoft.com/office/drawing/2014/main" id="{F11DE883-2310-BBBA-7948-68D895A592AD}"/>
              </a:ext>
            </a:extLst>
          </p:cNvPr>
          <p:cNvGraphicFramePr>
            <a:graphicFrameLocks noGrp="1"/>
          </p:cNvGraphicFramePr>
          <p:nvPr>
            <p:extLst>
              <p:ext uri="{D42A27DB-BD31-4B8C-83A1-F6EECF244321}">
                <p14:modId xmlns:p14="http://schemas.microsoft.com/office/powerpoint/2010/main" val="4176888899"/>
              </p:ext>
            </p:extLst>
          </p:nvPr>
        </p:nvGraphicFramePr>
        <p:xfrm>
          <a:off x="765840" y="2963300"/>
          <a:ext cx="10515600" cy="3078480"/>
        </p:xfrm>
        <a:graphic>
          <a:graphicData uri="http://schemas.openxmlformats.org/drawingml/2006/table">
            <a:tbl>
              <a:tblPr>
                <a:tableStyleId>{3B4B98B0-60AC-42C2-AFA5-B58CD77FA1E5}</a:tableStyleId>
              </a:tblPr>
              <a:tblGrid>
                <a:gridCol w="5257800">
                  <a:extLst>
                    <a:ext uri="{9D8B030D-6E8A-4147-A177-3AD203B41FA5}">
                      <a16:colId xmlns:a16="http://schemas.microsoft.com/office/drawing/2014/main" val="1361467262"/>
                    </a:ext>
                  </a:extLst>
                </a:gridCol>
                <a:gridCol w="5257800">
                  <a:extLst>
                    <a:ext uri="{9D8B030D-6E8A-4147-A177-3AD203B41FA5}">
                      <a16:colId xmlns:a16="http://schemas.microsoft.com/office/drawing/2014/main" val="3253442225"/>
                    </a:ext>
                  </a:extLst>
                </a:gridCol>
              </a:tblGrid>
              <a:tr h="0">
                <a:tc>
                  <a:txBody>
                    <a:bodyPr/>
                    <a:lstStyle/>
                    <a:p>
                      <a:pPr>
                        <a:buNone/>
                      </a:pPr>
                      <a:r>
                        <a:rPr lang="en-US" sz="2000" b="1" dirty="0"/>
                        <a:t>Stage</a:t>
                      </a:r>
                      <a:endParaRPr lang="en-US" sz="2000" b="1" dirty="0">
                        <a:latin typeface="Alexandria"/>
                      </a:endParaRPr>
                    </a:p>
                  </a:txBody>
                  <a:tcPr anchor="ctr"/>
                </a:tc>
                <a:tc>
                  <a:txBody>
                    <a:bodyPr/>
                    <a:lstStyle/>
                    <a:p>
                      <a:pPr>
                        <a:buNone/>
                      </a:pPr>
                      <a:r>
                        <a:rPr lang="en-US" sz="2000" b="1" dirty="0"/>
                        <a:t>Key Financial Question</a:t>
                      </a:r>
                      <a:endParaRPr lang="en-US" sz="2000" b="1" dirty="0">
                        <a:latin typeface="Alexandria"/>
                      </a:endParaRPr>
                    </a:p>
                  </a:txBody>
                  <a:tcPr anchor="ctr"/>
                </a:tc>
                <a:extLst>
                  <a:ext uri="{0D108BD9-81ED-4DB2-BD59-A6C34878D82A}">
                    <a16:rowId xmlns:a16="http://schemas.microsoft.com/office/drawing/2014/main" val="752841754"/>
                  </a:ext>
                </a:extLst>
              </a:tr>
              <a:tr h="0">
                <a:tc>
                  <a:txBody>
                    <a:bodyPr/>
                    <a:lstStyle/>
                    <a:p>
                      <a:pPr>
                        <a:buNone/>
                      </a:pPr>
                      <a:r>
                        <a:rPr lang="en-US" sz="2000"/>
                        <a:t>Land Acquisition</a:t>
                      </a:r>
                      <a:endParaRPr lang="en-US" sz="2000">
                        <a:latin typeface="Alexandria"/>
                      </a:endParaRPr>
                    </a:p>
                  </a:txBody>
                  <a:tcPr anchor="ctr"/>
                </a:tc>
                <a:tc>
                  <a:txBody>
                    <a:bodyPr/>
                    <a:lstStyle/>
                    <a:p>
                      <a:pPr>
                        <a:buNone/>
                      </a:pPr>
                      <a:r>
                        <a:rPr lang="en-US" sz="2000" dirty="0"/>
                        <a:t>Is land price justified by future development potential?</a:t>
                      </a:r>
                      <a:endParaRPr lang="en-US" sz="2000" dirty="0">
                        <a:latin typeface="Alexandria"/>
                      </a:endParaRPr>
                    </a:p>
                  </a:txBody>
                  <a:tcPr anchor="ctr"/>
                </a:tc>
                <a:extLst>
                  <a:ext uri="{0D108BD9-81ED-4DB2-BD59-A6C34878D82A}">
                    <a16:rowId xmlns:a16="http://schemas.microsoft.com/office/drawing/2014/main" val="508672570"/>
                  </a:ext>
                </a:extLst>
              </a:tr>
              <a:tr h="0">
                <a:tc>
                  <a:txBody>
                    <a:bodyPr/>
                    <a:lstStyle/>
                    <a:p>
                      <a:pPr>
                        <a:buNone/>
                      </a:pPr>
                      <a:r>
                        <a:rPr lang="en-US" sz="2000"/>
                        <a:t>Concept Design</a:t>
                      </a:r>
                      <a:endParaRPr lang="en-US" sz="2000">
                        <a:latin typeface="Alexandria"/>
                      </a:endParaRPr>
                    </a:p>
                  </a:txBody>
                  <a:tcPr anchor="ctr"/>
                </a:tc>
                <a:tc>
                  <a:txBody>
                    <a:bodyPr/>
                    <a:lstStyle/>
                    <a:p>
                      <a:pPr>
                        <a:buNone/>
                      </a:pPr>
                      <a:r>
                        <a:rPr lang="en-US" sz="2000"/>
                        <a:t>Is the project scale aligned with market demand?</a:t>
                      </a:r>
                      <a:endParaRPr lang="en-US" sz="2000">
                        <a:latin typeface="Alexandria"/>
                      </a:endParaRPr>
                    </a:p>
                  </a:txBody>
                  <a:tcPr anchor="ctr"/>
                </a:tc>
                <a:extLst>
                  <a:ext uri="{0D108BD9-81ED-4DB2-BD59-A6C34878D82A}">
                    <a16:rowId xmlns:a16="http://schemas.microsoft.com/office/drawing/2014/main" val="3505922962"/>
                  </a:ext>
                </a:extLst>
              </a:tr>
              <a:tr h="0">
                <a:tc>
                  <a:txBody>
                    <a:bodyPr/>
                    <a:lstStyle/>
                    <a:p>
                      <a:pPr>
                        <a:buNone/>
                      </a:pPr>
                      <a:r>
                        <a:rPr lang="en-US" sz="2000"/>
                        <a:t>Financing</a:t>
                      </a:r>
                      <a:endParaRPr lang="en-US" sz="2000">
                        <a:latin typeface="Alexandria"/>
                      </a:endParaRPr>
                    </a:p>
                  </a:txBody>
                  <a:tcPr anchor="ctr"/>
                </a:tc>
                <a:tc>
                  <a:txBody>
                    <a:bodyPr/>
                    <a:lstStyle/>
                    <a:p>
                      <a:pPr>
                        <a:buNone/>
                      </a:pPr>
                      <a:r>
                        <a:rPr lang="en-US" sz="2000" dirty="0"/>
                        <a:t>What is the optimal debt–equity ratio?</a:t>
                      </a:r>
                      <a:endParaRPr lang="en-US" sz="2000" dirty="0">
                        <a:latin typeface="Alexandria"/>
                      </a:endParaRPr>
                    </a:p>
                  </a:txBody>
                  <a:tcPr anchor="ctr"/>
                </a:tc>
                <a:extLst>
                  <a:ext uri="{0D108BD9-81ED-4DB2-BD59-A6C34878D82A}">
                    <a16:rowId xmlns:a16="http://schemas.microsoft.com/office/drawing/2014/main" val="1758544404"/>
                  </a:ext>
                </a:extLst>
              </a:tr>
              <a:tr h="0">
                <a:tc>
                  <a:txBody>
                    <a:bodyPr/>
                    <a:lstStyle/>
                    <a:p>
                      <a:pPr>
                        <a:buNone/>
                      </a:pPr>
                      <a:r>
                        <a:rPr lang="en-US" sz="2000"/>
                        <a:t>Construction</a:t>
                      </a:r>
                      <a:endParaRPr lang="en-US" sz="2000">
                        <a:latin typeface="Alexandria"/>
                      </a:endParaRPr>
                    </a:p>
                  </a:txBody>
                  <a:tcPr anchor="ctr"/>
                </a:tc>
                <a:tc>
                  <a:txBody>
                    <a:bodyPr/>
                    <a:lstStyle/>
                    <a:p>
                      <a:pPr>
                        <a:buNone/>
                      </a:pPr>
                      <a:r>
                        <a:rPr lang="en-US" sz="2000"/>
                        <a:t>Are costs within budget?</a:t>
                      </a:r>
                      <a:endParaRPr lang="en-US" sz="2000">
                        <a:latin typeface="Alexandria"/>
                      </a:endParaRPr>
                    </a:p>
                  </a:txBody>
                  <a:tcPr anchor="ctr"/>
                </a:tc>
                <a:extLst>
                  <a:ext uri="{0D108BD9-81ED-4DB2-BD59-A6C34878D82A}">
                    <a16:rowId xmlns:a16="http://schemas.microsoft.com/office/drawing/2014/main" val="1490231517"/>
                  </a:ext>
                </a:extLst>
              </a:tr>
              <a:tr h="0">
                <a:tc>
                  <a:txBody>
                    <a:bodyPr/>
                    <a:lstStyle/>
                    <a:p>
                      <a:pPr>
                        <a:buNone/>
                      </a:pPr>
                      <a:r>
                        <a:rPr lang="en-US" sz="2000"/>
                        <a:t>Operation</a:t>
                      </a:r>
                      <a:endParaRPr lang="en-US" sz="2000">
                        <a:latin typeface="Alexandria"/>
                      </a:endParaRPr>
                    </a:p>
                  </a:txBody>
                  <a:tcPr anchor="ctr"/>
                </a:tc>
                <a:tc>
                  <a:txBody>
                    <a:bodyPr/>
                    <a:lstStyle/>
                    <a:p>
                      <a:pPr>
                        <a:buNone/>
                      </a:pPr>
                      <a:r>
                        <a:rPr lang="en-US" sz="2000" dirty="0"/>
                        <a:t>Are rental/sales projections realistic?</a:t>
                      </a:r>
                      <a:endParaRPr lang="en-US" sz="2000" dirty="0">
                        <a:latin typeface="Alexandria"/>
                      </a:endParaRPr>
                    </a:p>
                  </a:txBody>
                  <a:tcPr anchor="ctr"/>
                </a:tc>
                <a:extLst>
                  <a:ext uri="{0D108BD9-81ED-4DB2-BD59-A6C34878D82A}">
                    <a16:rowId xmlns:a16="http://schemas.microsoft.com/office/drawing/2014/main" val="3308727720"/>
                  </a:ext>
                </a:extLst>
              </a:tr>
              <a:tr h="0">
                <a:tc>
                  <a:txBody>
                    <a:bodyPr/>
                    <a:lstStyle/>
                    <a:p>
                      <a:pPr>
                        <a:buNone/>
                      </a:pPr>
                      <a:r>
                        <a:rPr lang="en-US" sz="2000" dirty="0"/>
                        <a:t>Exit</a:t>
                      </a:r>
                      <a:endParaRPr lang="en-US" sz="2000" dirty="0">
                        <a:latin typeface="Alexandria"/>
                      </a:endParaRPr>
                    </a:p>
                  </a:txBody>
                  <a:tcPr anchor="ctr"/>
                </a:tc>
                <a:tc>
                  <a:txBody>
                    <a:bodyPr/>
                    <a:lstStyle/>
                    <a:p>
                      <a:pPr>
                        <a:buNone/>
                      </a:pPr>
                      <a:r>
                        <a:rPr lang="en-US" sz="2000" dirty="0"/>
                        <a:t>What is expected resale value?</a:t>
                      </a:r>
                      <a:endParaRPr lang="en-US" sz="2000" dirty="0">
                        <a:latin typeface="Alexandria"/>
                      </a:endParaRPr>
                    </a:p>
                  </a:txBody>
                  <a:tcPr anchor="ctr"/>
                </a:tc>
                <a:extLst>
                  <a:ext uri="{0D108BD9-81ED-4DB2-BD59-A6C34878D82A}">
                    <a16:rowId xmlns:a16="http://schemas.microsoft.com/office/drawing/2014/main" val="3986370564"/>
                  </a:ext>
                </a:extLst>
              </a:tr>
            </a:tbl>
          </a:graphicData>
        </a:graphic>
      </p:graphicFrame>
    </p:spTree>
    <p:extLst>
      <p:ext uri="{BB962C8B-B14F-4D97-AF65-F5344CB8AC3E}">
        <p14:creationId xmlns:p14="http://schemas.microsoft.com/office/powerpoint/2010/main" val="32644192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7A3A2B-01D6-ABF6-5126-84454DB9D87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546B9D7-8B18-9EE9-B717-2FA56D77B8A4}"/>
              </a:ext>
            </a:extLst>
          </p:cNvPr>
          <p:cNvSpPr/>
          <p:nvPr/>
        </p:nvSpPr>
        <p:spPr>
          <a:xfrm>
            <a:off x="617280" y="183335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id="{7C7EF4A8-6C03-099B-26EB-D83CB9CDF9D2}"/>
              </a:ext>
            </a:extLst>
          </p:cNvPr>
          <p:cNvSpPr txBox="1"/>
          <p:nvPr/>
        </p:nvSpPr>
        <p:spPr>
          <a:xfrm>
            <a:off x="1339214" y="2218575"/>
            <a:ext cx="4034852" cy="3170099"/>
          </a:xfrm>
          <a:prstGeom prst="rect">
            <a:avLst/>
          </a:prstGeom>
          <a:solidFill>
            <a:schemeClr val="accent1">
              <a:lumMod val="20000"/>
              <a:lumOff val="80000"/>
            </a:schemeClr>
          </a:solidFill>
        </p:spPr>
        <p:txBody>
          <a:bodyPr wrap="square" rtlCol="0">
            <a:spAutoFit/>
          </a:bodyPr>
          <a:lstStyle/>
          <a:p>
            <a:r>
              <a:rPr lang="en-US" sz="2000" b="1" dirty="0">
                <a:latin typeface="Alexandria"/>
              </a:rPr>
              <a:t>3.1 Market Analysis</a:t>
            </a:r>
          </a:p>
          <a:p>
            <a:r>
              <a:rPr lang="en-US" sz="2000" dirty="0">
                <a:latin typeface="Alexandria"/>
              </a:rPr>
              <a:t>Financial feasibility begins with realistic demand estimation:</a:t>
            </a:r>
          </a:p>
          <a:p>
            <a:pPr marL="342900" indent="-342900">
              <a:lnSpc>
                <a:spcPct val="150000"/>
              </a:lnSpc>
              <a:buFont typeface="Wingdings" panose="05000000000000000000" pitchFamily="2" charset="2"/>
              <a:buChar char="§"/>
            </a:pPr>
            <a:r>
              <a:rPr lang="en-US" sz="2000" dirty="0">
                <a:latin typeface="Alexandria"/>
              </a:rPr>
              <a:t>Target segment</a:t>
            </a:r>
          </a:p>
          <a:p>
            <a:pPr marL="342900" indent="-342900">
              <a:lnSpc>
                <a:spcPct val="150000"/>
              </a:lnSpc>
              <a:buFont typeface="Wingdings" panose="05000000000000000000" pitchFamily="2" charset="2"/>
              <a:buChar char="§"/>
            </a:pPr>
            <a:r>
              <a:rPr lang="en-US" sz="2000" dirty="0">
                <a:latin typeface="Alexandria"/>
              </a:rPr>
              <a:t>Expected selling price per m²</a:t>
            </a:r>
          </a:p>
          <a:p>
            <a:pPr marL="342900" indent="-342900">
              <a:lnSpc>
                <a:spcPct val="150000"/>
              </a:lnSpc>
              <a:buFont typeface="Wingdings" panose="05000000000000000000" pitchFamily="2" charset="2"/>
              <a:buChar char="§"/>
            </a:pPr>
            <a:r>
              <a:rPr lang="en-US" sz="2000" dirty="0">
                <a:latin typeface="Alexandria"/>
              </a:rPr>
              <a:t>Absorption rate</a:t>
            </a:r>
          </a:p>
          <a:p>
            <a:pPr marL="342900" indent="-342900">
              <a:lnSpc>
                <a:spcPct val="150000"/>
              </a:lnSpc>
              <a:buFont typeface="Wingdings" panose="05000000000000000000" pitchFamily="2" charset="2"/>
              <a:buChar char="§"/>
            </a:pPr>
            <a:r>
              <a:rPr lang="en-US" sz="2000" dirty="0">
                <a:latin typeface="Alexandria"/>
              </a:rPr>
              <a:t>Rental growth expectations</a:t>
            </a:r>
          </a:p>
          <a:p>
            <a:endParaRPr lang="en-US" sz="2000" dirty="0">
              <a:latin typeface="Alexandria"/>
            </a:endParaRPr>
          </a:p>
        </p:txBody>
      </p:sp>
      <p:pic>
        <p:nvPicPr>
          <p:cNvPr id="7" name="Graphic 21">
            <a:extLst>
              <a:ext uri="{FF2B5EF4-FFF2-40B4-BE49-F238E27FC236}">
                <a16:creationId xmlns:a16="http://schemas.microsoft.com/office/drawing/2014/main" id="{F375137D-6CCC-C327-C106-32F4D92F6BB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2">
            <a:extLst>
              <a:ext uri="{FF2B5EF4-FFF2-40B4-BE49-F238E27FC236}">
                <a16:creationId xmlns:a16="http://schemas.microsoft.com/office/drawing/2014/main" id="{67637650-F60C-2F11-FEE2-8AFB58F5CD8A}"/>
              </a:ext>
            </a:extLst>
          </p:cNvPr>
          <p:cNvSpPr txBox="1"/>
          <p:nvPr/>
        </p:nvSpPr>
        <p:spPr>
          <a:xfrm>
            <a:off x="752191" y="1091226"/>
            <a:ext cx="8326179" cy="523220"/>
          </a:xfrm>
          <a:prstGeom prst="rect">
            <a:avLst/>
          </a:prstGeom>
          <a:noFill/>
        </p:spPr>
        <p:txBody>
          <a:bodyPr wrap="square" rtlCol="0">
            <a:spAutoFit/>
          </a:bodyPr>
          <a:lstStyle/>
          <a:p>
            <a:r>
              <a:rPr lang="en-US" sz="2800" dirty="0"/>
              <a:t>3. Core Components of Financial Feasibility</a:t>
            </a:r>
            <a:endParaRPr lang="en-US" sz="2800" dirty="0">
              <a:latin typeface="Alexandria"/>
            </a:endParaRPr>
          </a:p>
        </p:txBody>
      </p:sp>
      <p:sp>
        <p:nvSpPr>
          <p:cNvPr id="3" name="TextBox 47">
            <a:extLst>
              <a:ext uri="{FF2B5EF4-FFF2-40B4-BE49-F238E27FC236}">
                <a16:creationId xmlns:a16="http://schemas.microsoft.com/office/drawing/2014/main" id="{773DD74B-399D-5118-2BDD-037386E057C3}"/>
              </a:ext>
            </a:extLst>
          </p:cNvPr>
          <p:cNvSpPr txBox="1"/>
          <p:nvPr/>
        </p:nvSpPr>
        <p:spPr>
          <a:xfrm>
            <a:off x="6096000" y="2218575"/>
            <a:ext cx="4434536" cy="3170099"/>
          </a:xfrm>
          <a:prstGeom prst="rect">
            <a:avLst/>
          </a:prstGeom>
          <a:solidFill>
            <a:schemeClr val="accent1">
              <a:lumMod val="20000"/>
              <a:lumOff val="80000"/>
            </a:schemeClr>
          </a:solidFill>
        </p:spPr>
        <p:txBody>
          <a:bodyPr wrap="square" rtlCol="0">
            <a:spAutoFit/>
          </a:bodyPr>
          <a:lstStyle/>
          <a:p>
            <a:r>
              <a:rPr lang="en-US" sz="2000" b="1" dirty="0">
                <a:latin typeface="Alexandria"/>
              </a:rPr>
              <a:t>Example:</a:t>
            </a:r>
          </a:p>
          <a:p>
            <a:r>
              <a:rPr lang="en-US" sz="2000" dirty="0">
                <a:latin typeface="Alexandria"/>
              </a:rPr>
              <a:t>A developer plans 50 residential units.</a:t>
            </a:r>
          </a:p>
          <a:p>
            <a:r>
              <a:rPr lang="en-US" sz="2000" dirty="0">
                <a:latin typeface="Alexandria"/>
              </a:rPr>
              <a:t>Market study shows:</a:t>
            </a:r>
          </a:p>
          <a:p>
            <a:r>
              <a:rPr lang="en-US" sz="2000" dirty="0">
                <a:latin typeface="Alexandria"/>
              </a:rPr>
              <a:t>Average selling price = $1,200/m²</a:t>
            </a:r>
          </a:p>
          <a:p>
            <a:r>
              <a:rPr lang="en-US" sz="2000" dirty="0">
                <a:latin typeface="Alexandria"/>
              </a:rPr>
              <a:t>Average unit size = 120 m²</a:t>
            </a:r>
          </a:p>
          <a:p>
            <a:r>
              <a:rPr lang="en-US" sz="2000" dirty="0">
                <a:latin typeface="Alexandria"/>
              </a:rPr>
              <a:t>Expected revenue per unit:</a:t>
            </a:r>
            <a:br>
              <a:rPr lang="en-US" sz="2000" dirty="0">
                <a:latin typeface="Alexandria"/>
              </a:rPr>
            </a:br>
            <a:r>
              <a:rPr lang="en-US" sz="2000" dirty="0">
                <a:latin typeface="Alexandria"/>
              </a:rPr>
              <a:t>= 1,200 × 120 = $144,000</a:t>
            </a:r>
          </a:p>
          <a:p>
            <a:r>
              <a:rPr lang="en-US" sz="2000" dirty="0">
                <a:latin typeface="Alexandria"/>
              </a:rPr>
              <a:t>Total Gross Revenue:</a:t>
            </a:r>
            <a:br>
              <a:rPr lang="en-US" sz="2000" dirty="0">
                <a:latin typeface="Alexandria"/>
              </a:rPr>
            </a:br>
            <a:r>
              <a:rPr lang="en-US" sz="2000" dirty="0">
                <a:latin typeface="Alexandria"/>
              </a:rPr>
              <a:t>= 144,000 × 50 = $7,200,000</a:t>
            </a:r>
          </a:p>
          <a:p>
            <a:endParaRPr lang="en-US" sz="2000" dirty="0">
              <a:latin typeface="Alexandria"/>
            </a:endParaRPr>
          </a:p>
        </p:txBody>
      </p:sp>
    </p:spTree>
    <p:extLst>
      <p:ext uri="{BB962C8B-B14F-4D97-AF65-F5344CB8AC3E}">
        <p14:creationId xmlns:p14="http://schemas.microsoft.com/office/powerpoint/2010/main" val="2544434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D8457D9-9094-7326-70B5-7E8BEE21713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F6D1DD4-4B31-1159-1FAD-F43C8C7E746D}"/>
              </a:ext>
            </a:extLst>
          </p:cNvPr>
          <p:cNvSpPr/>
          <p:nvPr/>
        </p:nvSpPr>
        <p:spPr>
          <a:xfrm>
            <a:off x="617280" y="183335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id="{27CB3541-5E36-D794-C00C-510E8A768EA7}"/>
              </a:ext>
            </a:extLst>
          </p:cNvPr>
          <p:cNvSpPr txBox="1"/>
          <p:nvPr/>
        </p:nvSpPr>
        <p:spPr>
          <a:xfrm>
            <a:off x="762000" y="2233550"/>
            <a:ext cx="4034852" cy="3276282"/>
          </a:xfrm>
          <a:prstGeom prst="rect">
            <a:avLst/>
          </a:prstGeom>
          <a:solidFill>
            <a:schemeClr val="accent1">
              <a:lumMod val="20000"/>
              <a:lumOff val="80000"/>
            </a:schemeClr>
          </a:solidFill>
        </p:spPr>
        <p:txBody>
          <a:bodyPr wrap="square" rtlCol="0">
            <a:spAutoFit/>
          </a:bodyPr>
          <a:lstStyle/>
          <a:p>
            <a:r>
              <a:rPr lang="en-US" sz="2000" b="1" dirty="0">
                <a:latin typeface="Alexandria"/>
              </a:rPr>
              <a:t>3.2 Cost Estimation</a:t>
            </a:r>
          </a:p>
          <a:p>
            <a:pPr marL="342900" indent="-342900">
              <a:buFont typeface="Arial" panose="020B0604020202020204" pitchFamily="34" charset="0"/>
              <a:buChar char="•"/>
            </a:pPr>
            <a:r>
              <a:rPr lang="en-US" sz="2000" dirty="0">
                <a:latin typeface="Alexandria"/>
              </a:rPr>
              <a:t>Costs include:</a:t>
            </a:r>
          </a:p>
          <a:p>
            <a:pPr marL="342900" indent="-342900">
              <a:buFont typeface="Arial" panose="020B0604020202020204" pitchFamily="34" charset="0"/>
              <a:buChar char="•"/>
            </a:pPr>
            <a:r>
              <a:rPr lang="en-US" sz="2000" dirty="0">
                <a:latin typeface="Alexandria"/>
              </a:rPr>
              <a:t>Land cost</a:t>
            </a:r>
          </a:p>
          <a:p>
            <a:pPr marL="342900" indent="-342900">
              <a:buFont typeface="Arial" panose="020B0604020202020204" pitchFamily="34" charset="0"/>
              <a:buChar char="•"/>
            </a:pPr>
            <a:r>
              <a:rPr lang="en-US" sz="2000" dirty="0">
                <a:latin typeface="Alexandria"/>
              </a:rPr>
              <a:t>Hard construction cost</a:t>
            </a:r>
          </a:p>
          <a:p>
            <a:pPr marL="342900" indent="-342900">
              <a:buFont typeface="Arial" panose="020B0604020202020204" pitchFamily="34" charset="0"/>
              <a:buChar char="•"/>
            </a:pPr>
            <a:r>
              <a:rPr lang="en-US" sz="2000" dirty="0">
                <a:latin typeface="Alexandria"/>
              </a:rPr>
              <a:t>Soft costs (design, permits)</a:t>
            </a:r>
          </a:p>
          <a:p>
            <a:pPr marL="342900" indent="-342900">
              <a:buFont typeface="Arial" panose="020B0604020202020204" pitchFamily="34" charset="0"/>
              <a:buChar char="•"/>
            </a:pPr>
            <a:r>
              <a:rPr lang="en-US" sz="2000" dirty="0">
                <a:latin typeface="Alexandria"/>
              </a:rPr>
              <a:t>Marketing cost</a:t>
            </a:r>
          </a:p>
          <a:p>
            <a:pPr marL="342900" indent="-342900">
              <a:buFont typeface="Arial" panose="020B0604020202020204" pitchFamily="34" charset="0"/>
              <a:buChar char="•"/>
            </a:pPr>
            <a:r>
              <a:rPr lang="en-US" sz="2000" dirty="0">
                <a:latin typeface="Alexandria"/>
              </a:rPr>
              <a:t>Financing cost</a:t>
            </a:r>
          </a:p>
          <a:p>
            <a:pPr marL="342900" indent="-342900">
              <a:buFont typeface="Arial" panose="020B0604020202020204" pitchFamily="34" charset="0"/>
              <a:buChar char="•"/>
            </a:pPr>
            <a:r>
              <a:rPr lang="en-US" sz="2000" dirty="0">
                <a:latin typeface="Alexandria"/>
              </a:rPr>
              <a:t>Contingency (5–10%)</a:t>
            </a:r>
          </a:p>
          <a:p>
            <a:endParaRPr lang="en-US" sz="2000" dirty="0">
              <a:latin typeface="Alexandria"/>
            </a:endParaRPr>
          </a:p>
          <a:p>
            <a:pPr>
              <a:lnSpc>
                <a:spcPct val="150000"/>
              </a:lnSpc>
            </a:pPr>
            <a:endParaRPr lang="en-US" sz="2000" dirty="0">
              <a:latin typeface="Alexandria"/>
            </a:endParaRPr>
          </a:p>
        </p:txBody>
      </p:sp>
      <p:pic>
        <p:nvPicPr>
          <p:cNvPr id="7" name="Graphic 21">
            <a:extLst>
              <a:ext uri="{FF2B5EF4-FFF2-40B4-BE49-F238E27FC236}">
                <a16:creationId xmlns:a16="http://schemas.microsoft.com/office/drawing/2014/main" id="{D4DC4084-C4A8-AF46-4000-6EB0570EC54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2">
            <a:extLst>
              <a:ext uri="{FF2B5EF4-FFF2-40B4-BE49-F238E27FC236}">
                <a16:creationId xmlns:a16="http://schemas.microsoft.com/office/drawing/2014/main" id="{0C272B30-2C7D-2274-E590-C2604ADBC2B9}"/>
              </a:ext>
            </a:extLst>
          </p:cNvPr>
          <p:cNvSpPr txBox="1"/>
          <p:nvPr/>
        </p:nvSpPr>
        <p:spPr>
          <a:xfrm>
            <a:off x="752191" y="1091226"/>
            <a:ext cx="8326179" cy="523220"/>
          </a:xfrm>
          <a:prstGeom prst="rect">
            <a:avLst/>
          </a:prstGeom>
          <a:noFill/>
        </p:spPr>
        <p:txBody>
          <a:bodyPr wrap="square" rtlCol="0">
            <a:spAutoFit/>
          </a:bodyPr>
          <a:lstStyle/>
          <a:p>
            <a:r>
              <a:rPr lang="en-US" sz="2800" dirty="0"/>
              <a:t>3. Core Components of Financial Feasibility</a:t>
            </a:r>
            <a:endParaRPr lang="en-US" sz="2800" dirty="0">
              <a:latin typeface="Alexandria"/>
            </a:endParaRPr>
          </a:p>
        </p:txBody>
      </p:sp>
      <p:graphicFrame>
        <p:nvGraphicFramePr>
          <p:cNvPr id="4" name="جدول 3">
            <a:extLst>
              <a:ext uri="{FF2B5EF4-FFF2-40B4-BE49-F238E27FC236}">
                <a16:creationId xmlns:a16="http://schemas.microsoft.com/office/drawing/2014/main" id="{E149F2CF-CD53-32DA-D50A-E881CA7C7692}"/>
              </a:ext>
            </a:extLst>
          </p:cNvPr>
          <p:cNvGraphicFramePr>
            <a:graphicFrameLocks noGrp="1"/>
          </p:cNvGraphicFramePr>
          <p:nvPr>
            <p:extLst>
              <p:ext uri="{D42A27DB-BD31-4B8C-83A1-F6EECF244321}">
                <p14:modId xmlns:p14="http://schemas.microsoft.com/office/powerpoint/2010/main" val="514382019"/>
              </p:ext>
            </p:extLst>
          </p:nvPr>
        </p:nvGraphicFramePr>
        <p:xfrm>
          <a:off x="5264529" y="2233550"/>
          <a:ext cx="5656474" cy="3169920"/>
        </p:xfrm>
        <a:graphic>
          <a:graphicData uri="http://schemas.openxmlformats.org/drawingml/2006/table">
            <a:tbl>
              <a:tblPr>
                <a:tableStyleId>{3B4B98B0-60AC-42C2-AFA5-B58CD77FA1E5}</a:tableStyleId>
              </a:tblPr>
              <a:tblGrid>
                <a:gridCol w="2828237">
                  <a:extLst>
                    <a:ext uri="{9D8B030D-6E8A-4147-A177-3AD203B41FA5}">
                      <a16:colId xmlns:a16="http://schemas.microsoft.com/office/drawing/2014/main" val="2726163052"/>
                    </a:ext>
                  </a:extLst>
                </a:gridCol>
                <a:gridCol w="2828237">
                  <a:extLst>
                    <a:ext uri="{9D8B030D-6E8A-4147-A177-3AD203B41FA5}">
                      <a16:colId xmlns:a16="http://schemas.microsoft.com/office/drawing/2014/main" val="1016673951"/>
                    </a:ext>
                  </a:extLst>
                </a:gridCol>
              </a:tblGrid>
              <a:tr h="0">
                <a:tc>
                  <a:txBody>
                    <a:bodyPr/>
                    <a:lstStyle/>
                    <a:p>
                      <a:pPr>
                        <a:buNone/>
                      </a:pPr>
                      <a:r>
                        <a:rPr lang="en-US" sz="2000" b="1" dirty="0"/>
                        <a:t>Cost Item</a:t>
                      </a:r>
                      <a:endParaRPr lang="en-US" sz="2000" b="1" dirty="0">
                        <a:latin typeface="Alexandria"/>
                      </a:endParaRPr>
                    </a:p>
                  </a:txBody>
                  <a:tcPr anchor="ctr"/>
                </a:tc>
                <a:tc>
                  <a:txBody>
                    <a:bodyPr/>
                    <a:lstStyle/>
                    <a:p>
                      <a:pPr>
                        <a:buNone/>
                      </a:pPr>
                      <a:r>
                        <a:rPr lang="en-US" sz="2000" b="1" dirty="0"/>
                        <a:t>Amount ($)</a:t>
                      </a:r>
                      <a:endParaRPr lang="en-US" sz="2000" b="1" dirty="0">
                        <a:latin typeface="Alexandria"/>
                      </a:endParaRPr>
                    </a:p>
                  </a:txBody>
                  <a:tcPr anchor="ctr"/>
                </a:tc>
                <a:extLst>
                  <a:ext uri="{0D108BD9-81ED-4DB2-BD59-A6C34878D82A}">
                    <a16:rowId xmlns:a16="http://schemas.microsoft.com/office/drawing/2014/main" val="1372258697"/>
                  </a:ext>
                </a:extLst>
              </a:tr>
              <a:tr h="0">
                <a:tc>
                  <a:txBody>
                    <a:bodyPr/>
                    <a:lstStyle/>
                    <a:p>
                      <a:pPr>
                        <a:buNone/>
                      </a:pPr>
                      <a:r>
                        <a:rPr lang="en-US" sz="2000"/>
                        <a:t>Land</a:t>
                      </a:r>
                      <a:endParaRPr lang="en-US" sz="2000">
                        <a:latin typeface="Alexandria"/>
                      </a:endParaRPr>
                    </a:p>
                  </a:txBody>
                  <a:tcPr anchor="ctr"/>
                </a:tc>
                <a:tc>
                  <a:txBody>
                    <a:bodyPr/>
                    <a:lstStyle/>
                    <a:p>
                      <a:pPr>
                        <a:buNone/>
                      </a:pPr>
                      <a:r>
                        <a:rPr lang="en-US" sz="2000" dirty="0"/>
                        <a:t>1200000</a:t>
                      </a:r>
                      <a:endParaRPr lang="ar-SY" sz="2000" dirty="0">
                        <a:latin typeface="Alexandria"/>
                      </a:endParaRPr>
                    </a:p>
                  </a:txBody>
                  <a:tcPr anchor="ctr"/>
                </a:tc>
                <a:extLst>
                  <a:ext uri="{0D108BD9-81ED-4DB2-BD59-A6C34878D82A}">
                    <a16:rowId xmlns:a16="http://schemas.microsoft.com/office/drawing/2014/main" val="598969976"/>
                  </a:ext>
                </a:extLst>
              </a:tr>
              <a:tr h="0">
                <a:tc>
                  <a:txBody>
                    <a:bodyPr/>
                    <a:lstStyle/>
                    <a:p>
                      <a:pPr>
                        <a:buNone/>
                      </a:pPr>
                      <a:r>
                        <a:rPr lang="en-US" sz="2000" dirty="0"/>
                        <a:t>Construction</a:t>
                      </a:r>
                      <a:endParaRPr lang="en-US" sz="2000" dirty="0">
                        <a:latin typeface="Alexandria"/>
                      </a:endParaRPr>
                    </a:p>
                  </a:txBody>
                  <a:tcPr anchor="ctr"/>
                </a:tc>
                <a:tc>
                  <a:txBody>
                    <a:bodyPr/>
                    <a:lstStyle/>
                    <a:p>
                      <a:pPr>
                        <a:buNone/>
                      </a:pPr>
                      <a:r>
                        <a:rPr lang="en-US" sz="2000" dirty="0">
                          <a:latin typeface="Alexandria"/>
                        </a:rPr>
                        <a:t>3000000</a:t>
                      </a:r>
                      <a:endParaRPr lang="ar-SY" sz="2000" dirty="0">
                        <a:latin typeface="Alexandria"/>
                      </a:endParaRPr>
                    </a:p>
                  </a:txBody>
                  <a:tcPr anchor="ctr"/>
                </a:tc>
                <a:extLst>
                  <a:ext uri="{0D108BD9-81ED-4DB2-BD59-A6C34878D82A}">
                    <a16:rowId xmlns:a16="http://schemas.microsoft.com/office/drawing/2014/main" val="869096760"/>
                  </a:ext>
                </a:extLst>
              </a:tr>
              <a:tr h="0">
                <a:tc>
                  <a:txBody>
                    <a:bodyPr/>
                    <a:lstStyle/>
                    <a:p>
                      <a:pPr>
                        <a:buNone/>
                      </a:pPr>
                      <a:r>
                        <a:rPr lang="en-US" sz="2000"/>
                        <a:t>Soft Costs</a:t>
                      </a:r>
                      <a:endParaRPr lang="en-US" sz="2000">
                        <a:latin typeface="Alexandria"/>
                      </a:endParaRPr>
                    </a:p>
                  </a:txBody>
                  <a:tcPr anchor="ctr"/>
                </a:tc>
                <a:tc>
                  <a:txBody>
                    <a:bodyPr/>
                    <a:lstStyle/>
                    <a:p>
                      <a:pPr>
                        <a:buNone/>
                      </a:pPr>
                      <a:r>
                        <a:rPr lang="en-US" sz="2000" dirty="0"/>
                        <a:t>400000</a:t>
                      </a:r>
                      <a:endParaRPr lang="ar-SY" sz="2000" dirty="0">
                        <a:latin typeface="Alexandria"/>
                      </a:endParaRPr>
                    </a:p>
                  </a:txBody>
                  <a:tcPr anchor="ctr"/>
                </a:tc>
                <a:extLst>
                  <a:ext uri="{0D108BD9-81ED-4DB2-BD59-A6C34878D82A}">
                    <a16:rowId xmlns:a16="http://schemas.microsoft.com/office/drawing/2014/main" val="1774623185"/>
                  </a:ext>
                </a:extLst>
              </a:tr>
              <a:tr h="0">
                <a:tc>
                  <a:txBody>
                    <a:bodyPr/>
                    <a:lstStyle/>
                    <a:p>
                      <a:pPr>
                        <a:buNone/>
                      </a:pPr>
                      <a:r>
                        <a:rPr lang="en-US" sz="2000" dirty="0"/>
                        <a:t>Marketing</a:t>
                      </a:r>
                      <a:endParaRPr lang="en-US" sz="2000" dirty="0">
                        <a:latin typeface="Alexandria"/>
                      </a:endParaRPr>
                    </a:p>
                  </a:txBody>
                  <a:tcPr anchor="ctr"/>
                </a:tc>
                <a:tc>
                  <a:txBody>
                    <a:bodyPr/>
                    <a:lstStyle/>
                    <a:p>
                      <a:pPr>
                        <a:buNone/>
                      </a:pPr>
                      <a:r>
                        <a:rPr lang="en-US" sz="2000" dirty="0"/>
                        <a:t>200000</a:t>
                      </a:r>
                      <a:endParaRPr lang="ar-SY" sz="2000" dirty="0">
                        <a:latin typeface="Alexandria"/>
                      </a:endParaRPr>
                    </a:p>
                  </a:txBody>
                  <a:tcPr anchor="ctr"/>
                </a:tc>
                <a:extLst>
                  <a:ext uri="{0D108BD9-81ED-4DB2-BD59-A6C34878D82A}">
                    <a16:rowId xmlns:a16="http://schemas.microsoft.com/office/drawing/2014/main" val="2480070433"/>
                  </a:ext>
                </a:extLst>
              </a:tr>
              <a:tr h="0">
                <a:tc>
                  <a:txBody>
                    <a:bodyPr/>
                    <a:lstStyle/>
                    <a:p>
                      <a:pPr>
                        <a:buNone/>
                      </a:pPr>
                      <a:r>
                        <a:rPr lang="en-US" sz="2000"/>
                        <a:t>Financing</a:t>
                      </a:r>
                      <a:endParaRPr lang="en-US" sz="2000">
                        <a:latin typeface="Alexandria"/>
                      </a:endParaRPr>
                    </a:p>
                  </a:txBody>
                  <a:tcPr anchor="ctr"/>
                </a:tc>
                <a:tc>
                  <a:txBody>
                    <a:bodyPr/>
                    <a:lstStyle/>
                    <a:p>
                      <a:pPr>
                        <a:buNone/>
                      </a:pPr>
                      <a:r>
                        <a:rPr lang="en-US" sz="2000" dirty="0"/>
                        <a:t>300000</a:t>
                      </a:r>
                      <a:endParaRPr lang="ar-SY" sz="2000" dirty="0">
                        <a:latin typeface="Alexandria"/>
                      </a:endParaRPr>
                    </a:p>
                  </a:txBody>
                  <a:tcPr anchor="ctr"/>
                </a:tc>
                <a:extLst>
                  <a:ext uri="{0D108BD9-81ED-4DB2-BD59-A6C34878D82A}">
                    <a16:rowId xmlns:a16="http://schemas.microsoft.com/office/drawing/2014/main" val="2317504183"/>
                  </a:ext>
                </a:extLst>
              </a:tr>
              <a:tr h="0">
                <a:tc>
                  <a:txBody>
                    <a:bodyPr/>
                    <a:lstStyle/>
                    <a:p>
                      <a:pPr>
                        <a:buNone/>
                      </a:pPr>
                      <a:r>
                        <a:rPr lang="en-US" sz="2000"/>
                        <a:t>Contingency</a:t>
                      </a:r>
                      <a:endParaRPr lang="en-US" sz="2000">
                        <a:latin typeface="Alexandria"/>
                      </a:endParaRPr>
                    </a:p>
                  </a:txBody>
                  <a:tcPr anchor="ctr"/>
                </a:tc>
                <a:tc>
                  <a:txBody>
                    <a:bodyPr/>
                    <a:lstStyle/>
                    <a:p>
                      <a:pPr>
                        <a:buNone/>
                      </a:pPr>
                      <a:r>
                        <a:rPr lang="en-US" sz="2000" dirty="0">
                          <a:latin typeface="Alexandria"/>
                        </a:rPr>
                        <a:t>250000</a:t>
                      </a:r>
                      <a:endParaRPr lang="ar-SY" sz="2000" dirty="0">
                        <a:latin typeface="Alexandria"/>
                      </a:endParaRPr>
                    </a:p>
                  </a:txBody>
                  <a:tcPr anchor="ctr"/>
                </a:tc>
                <a:extLst>
                  <a:ext uri="{0D108BD9-81ED-4DB2-BD59-A6C34878D82A}">
                    <a16:rowId xmlns:a16="http://schemas.microsoft.com/office/drawing/2014/main" val="809127505"/>
                  </a:ext>
                </a:extLst>
              </a:tr>
              <a:tr h="0">
                <a:tc>
                  <a:txBody>
                    <a:bodyPr/>
                    <a:lstStyle/>
                    <a:p>
                      <a:pPr>
                        <a:buNone/>
                      </a:pPr>
                      <a:r>
                        <a:rPr lang="en-US" sz="2000" b="1"/>
                        <a:t>Total Cost</a:t>
                      </a:r>
                      <a:endParaRPr lang="en-US" sz="2000">
                        <a:latin typeface="Alexandria"/>
                      </a:endParaRPr>
                    </a:p>
                  </a:txBody>
                  <a:tcPr anchor="ctr"/>
                </a:tc>
                <a:tc>
                  <a:txBody>
                    <a:bodyPr/>
                    <a:lstStyle/>
                    <a:p>
                      <a:pPr>
                        <a:buNone/>
                      </a:pPr>
                      <a:r>
                        <a:rPr lang="en-US" sz="2000" b="1" dirty="0"/>
                        <a:t>5350000</a:t>
                      </a:r>
                      <a:endParaRPr lang="ar-SY" sz="2000" dirty="0">
                        <a:latin typeface="Alexandria"/>
                      </a:endParaRPr>
                    </a:p>
                  </a:txBody>
                  <a:tcPr anchor="ctr"/>
                </a:tc>
                <a:extLst>
                  <a:ext uri="{0D108BD9-81ED-4DB2-BD59-A6C34878D82A}">
                    <a16:rowId xmlns:a16="http://schemas.microsoft.com/office/drawing/2014/main" val="4207298020"/>
                  </a:ext>
                </a:extLst>
              </a:tr>
            </a:tbl>
          </a:graphicData>
        </a:graphic>
      </p:graphicFrame>
    </p:spTree>
    <p:extLst>
      <p:ext uri="{BB962C8B-B14F-4D97-AF65-F5344CB8AC3E}">
        <p14:creationId xmlns:p14="http://schemas.microsoft.com/office/powerpoint/2010/main" val="17866892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201759" y="1698384"/>
            <a:ext cx="947123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333001" y="1741352"/>
            <a:ext cx="9285695" cy="4093428"/>
          </a:xfrm>
          <a:prstGeom prst="rect">
            <a:avLst/>
          </a:prstGeom>
          <a:solidFill>
            <a:schemeClr val="bg1"/>
          </a:solidFill>
        </p:spPr>
        <p:txBody>
          <a:bodyPr wrap="square" rtlCol="0">
            <a:spAutoFit/>
          </a:bodyPr>
          <a:lstStyle/>
          <a:p>
            <a:pPr>
              <a:lnSpc>
                <a:spcPct val="150000"/>
              </a:lnSpc>
            </a:pPr>
            <a:r>
              <a:rPr lang="en-US" sz="2000" b="1" dirty="0">
                <a:latin typeface="Alexandria"/>
              </a:rPr>
              <a:t>3.3 Time Value of Money</a:t>
            </a:r>
          </a:p>
          <a:p>
            <a:pPr>
              <a:lnSpc>
                <a:spcPct val="150000"/>
              </a:lnSpc>
            </a:pPr>
            <a:r>
              <a:rPr lang="en-US" sz="2000" dirty="0">
                <a:latin typeface="Alexandria"/>
              </a:rPr>
              <a:t>Money today is worth more than money tomorrow.</a:t>
            </a:r>
          </a:p>
          <a:p>
            <a:pPr>
              <a:lnSpc>
                <a:spcPct val="150000"/>
              </a:lnSpc>
            </a:pPr>
            <a:r>
              <a:rPr lang="en-US" sz="2000" dirty="0">
                <a:latin typeface="Alexandria"/>
              </a:rPr>
              <a:t>Future Value formula:</a:t>
            </a:r>
            <a:br>
              <a:rPr lang="en-US" sz="2000" dirty="0">
                <a:latin typeface="Alexandria"/>
              </a:rPr>
            </a:br>
            <a:r>
              <a:rPr lang="en-US" sz="2000" dirty="0">
                <a:latin typeface="Alexandria"/>
              </a:rPr>
              <a:t>FV = PV(1+r)^n</a:t>
            </a:r>
          </a:p>
          <a:p>
            <a:r>
              <a:rPr lang="en-US" sz="2000" dirty="0">
                <a:latin typeface="Alexandria"/>
              </a:rPr>
              <a:t>Present Value formula:</a:t>
            </a:r>
            <a:br>
              <a:rPr lang="en-US" sz="2000" dirty="0">
                <a:latin typeface="Alexandria"/>
              </a:rPr>
            </a:br>
            <a:r>
              <a:rPr lang="en-US" sz="2000" dirty="0">
                <a:latin typeface="Alexandria"/>
              </a:rPr>
              <a:t>PV = FV / (1+r)^n</a:t>
            </a:r>
          </a:p>
          <a:p>
            <a:r>
              <a:rPr lang="en-US" sz="2000" dirty="0">
                <a:latin typeface="Alexandria"/>
              </a:rPr>
              <a:t>If expected revenue of $7,200,000 is received after 3 years,</a:t>
            </a:r>
            <a:br>
              <a:rPr lang="en-US" sz="2000" dirty="0">
                <a:latin typeface="Alexandria"/>
              </a:rPr>
            </a:br>
            <a:r>
              <a:rPr lang="en-US" sz="2000" dirty="0">
                <a:latin typeface="Alexandria"/>
              </a:rPr>
              <a:t>and discount rate = 12%:</a:t>
            </a:r>
          </a:p>
          <a:p>
            <a:r>
              <a:rPr lang="en-US" sz="2000" dirty="0">
                <a:latin typeface="Alexandria"/>
              </a:rPr>
              <a:t>PV = 7,200,000 / (1.12)^3</a:t>
            </a:r>
            <a:br>
              <a:rPr lang="en-US" sz="2000" dirty="0">
                <a:latin typeface="Alexandria"/>
              </a:rPr>
            </a:br>
            <a:r>
              <a:rPr lang="en-US" sz="2000" dirty="0">
                <a:latin typeface="Alexandria"/>
              </a:rPr>
              <a:t>PV ≈ 5,124,000</a:t>
            </a:r>
          </a:p>
          <a:p>
            <a:r>
              <a:rPr lang="en-US" sz="2000" dirty="0">
                <a:latin typeface="Alexandria"/>
              </a:rPr>
              <a:t>This shows how timing affects feasibility.</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5C38B208-6F99-6D41-0079-8BFB952DF909}"/>
              </a:ext>
            </a:extLst>
          </p:cNvPr>
          <p:cNvSpPr txBox="1"/>
          <p:nvPr/>
        </p:nvSpPr>
        <p:spPr>
          <a:xfrm>
            <a:off x="1201759" y="1153680"/>
            <a:ext cx="8326179" cy="523220"/>
          </a:xfrm>
          <a:prstGeom prst="rect">
            <a:avLst/>
          </a:prstGeom>
          <a:noFill/>
        </p:spPr>
        <p:txBody>
          <a:bodyPr wrap="square" rtlCol="0">
            <a:spAutoFit/>
          </a:bodyPr>
          <a:lstStyle/>
          <a:p>
            <a:r>
              <a:rPr lang="en-US" sz="2800" dirty="0"/>
              <a:t>3. Core Components of Financial Feasibility</a:t>
            </a:r>
            <a:endParaRPr lang="en-US" sz="2800" dirty="0">
              <a:latin typeface="Alexandria"/>
            </a:endParaRPr>
          </a:p>
        </p:txBody>
      </p:sp>
      <p:sp>
        <p:nvSpPr>
          <p:cNvPr id="6" name="TextBox 47">
            <a:extLst>
              <a:ext uri="{FF2B5EF4-FFF2-40B4-BE49-F238E27FC236}">
                <a16:creationId xmlns:a16="http://schemas.microsoft.com/office/drawing/2014/main" id="{33F3EE7B-881C-A2B8-A2A2-33B138056A3B}"/>
              </a:ext>
            </a:extLst>
          </p:cNvPr>
          <p:cNvSpPr txBox="1"/>
          <p:nvPr/>
        </p:nvSpPr>
        <p:spPr>
          <a:xfrm>
            <a:off x="7525062" y="2283961"/>
            <a:ext cx="2938072" cy="1614288"/>
          </a:xfrm>
          <a:prstGeom prst="rect">
            <a:avLst/>
          </a:prstGeom>
          <a:solidFill>
            <a:schemeClr val="accent1">
              <a:lumMod val="20000"/>
              <a:lumOff val="80000"/>
            </a:schemeClr>
          </a:solidFill>
        </p:spPr>
        <p:txBody>
          <a:bodyPr wrap="square" rtlCol="0">
            <a:spAutoFit/>
          </a:bodyPr>
          <a:lstStyle/>
          <a:p>
            <a:r>
              <a:rPr lang="en-US" i="1" dirty="0"/>
              <a:t>FV</a:t>
            </a:r>
            <a:r>
              <a:rPr lang="en-US" dirty="0"/>
              <a:t>=Future value of money</a:t>
            </a:r>
          </a:p>
          <a:p>
            <a:r>
              <a:rPr lang="en-US" i="1" dirty="0"/>
              <a:t>PV</a:t>
            </a:r>
            <a:r>
              <a:rPr lang="en-US" dirty="0"/>
              <a:t>=Present value of money</a:t>
            </a:r>
          </a:p>
          <a:p>
            <a:r>
              <a:rPr lang="en-US" i="1" dirty="0"/>
              <a:t>R </a:t>
            </a:r>
            <a:r>
              <a:rPr lang="en-US" dirty="0"/>
              <a:t>=discount rate</a:t>
            </a:r>
          </a:p>
          <a:p>
            <a:r>
              <a:rPr lang="en-US" i="1" dirty="0"/>
              <a:t>N </a:t>
            </a:r>
            <a:r>
              <a:rPr lang="en-US" dirty="0"/>
              <a:t>=Number of years</a:t>
            </a:r>
            <a:endParaRPr lang="en-US" sz="2000" dirty="0">
              <a:latin typeface="Alexandria"/>
            </a:endParaRPr>
          </a:p>
          <a:p>
            <a:pPr>
              <a:lnSpc>
                <a:spcPct val="150000"/>
              </a:lnSpc>
            </a:pPr>
            <a:endParaRPr lang="en-US" sz="2000" dirty="0">
              <a:latin typeface="Alexandria"/>
            </a:endParaRPr>
          </a:p>
        </p:txBody>
      </p:sp>
      <p:pic>
        <p:nvPicPr>
          <p:cNvPr id="7" name="صورة 6">
            <a:extLst>
              <a:ext uri="{FF2B5EF4-FFF2-40B4-BE49-F238E27FC236}">
                <a16:creationId xmlns:a16="http://schemas.microsoft.com/office/drawing/2014/main" id="{06AE9C2F-6CAC-7975-5B4F-DC253564910C}"/>
              </a:ext>
            </a:extLst>
          </p:cNvPr>
          <p:cNvPicPr>
            <a:picLocks noChangeAspect="1"/>
          </p:cNvPicPr>
          <p:nvPr/>
        </p:nvPicPr>
        <p:blipFill>
          <a:blip r:embed="rId4"/>
          <a:stretch>
            <a:fillRect/>
          </a:stretch>
        </p:blipFill>
        <p:spPr>
          <a:xfrm>
            <a:off x="7587279" y="4091705"/>
            <a:ext cx="2619375" cy="1743075"/>
          </a:xfrm>
          <a:prstGeom prst="rect">
            <a:avLst/>
          </a:prstGeom>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A35C4D3-F5B8-A949-06CD-58A87455B17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EC59191-B3A7-2FD6-5807-059143766D23}"/>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350872C8-0F00-D19C-B046-4ED427D7238B}"/>
              </a:ext>
            </a:extLst>
          </p:cNvPr>
          <p:cNvSpPr/>
          <p:nvPr/>
        </p:nvSpPr>
        <p:spPr>
          <a:xfrm>
            <a:off x="1201759" y="156897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5A899EEC-5DA9-06D3-1557-FF98EB15DD9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23">
            <a:extLst>
              <a:ext uri="{FF2B5EF4-FFF2-40B4-BE49-F238E27FC236}">
                <a16:creationId xmlns:a16="http://schemas.microsoft.com/office/drawing/2014/main" id="{AAFC20CF-FE75-8783-9DAF-5496D187508F}"/>
              </a:ext>
            </a:extLst>
          </p:cNvPr>
          <p:cNvSpPr txBox="1"/>
          <p:nvPr/>
        </p:nvSpPr>
        <p:spPr>
          <a:xfrm>
            <a:off x="1333001" y="2178222"/>
            <a:ext cx="6117109" cy="3016210"/>
          </a:xfrm>
          <a:prstGeom prst="rect">
            <a:avLst/>
          </a:prstGeom>
          <a:solidFill>
            <a:schemeClr val="bg1"/>
          </a:solidFill>
        </p:spPr>
        <p:txBody>
          <a:bodyPr wrap="square" rtlCol="0">
            <a:spAutoFit/>
          </a:bodyPr>
          <a:lstStyle/>
          <a:p>
            <a:pPr>
              <a:lnSpc>
                <a:spcPct val="150000"/>
              </a:lnSpc>
            </a:pPr>
            <a:r>
              <a:rPr lang="en-US" sz="2000" b="1" dirty="0">
                <a:latin typeface="Alexandria"/>
              </a:rPr>
              <a:t>4.1 Net Present Value (NPV)</a:t>
            </a:r>
          </a:p>
          <a:p>
            <a:r>
              <a:rPr lang="en-US" sz="2000" dirty="0">
                <a:latin typeface="Alexandria"/>
              </a:rPr>
              <a:t>NPV = Present Value of Cash Inflows − Initial Investment</a:t>
            </a:r>
          </a:p>
          <a:p>
            <a:r>
              <a:rPr lang="en-US" sz="2000" dirty="0">
                <a:latin typeface="Alexandria"/>
              </a:rPr>
              <a:t>If:</a:t>
            </a:r>
          </a:p>
          <a:p>
            <a:r>
              <a:rPr lang="en-US" sz="2000" dirty="0">
                <a:latin typeface="Alexandria"/>
              </a:rPr>
              <a:t>PV of revenues = $6,000,000</a:t>
            </a:r>
            <a:br>
              <a:rPr lang="en-US" sz="2000" dirty="0">
                <a:latin typeface="Alexandria"/>
              </a:rPr>
            </a:br>
            <a:r>
              <a:rPr lang="en-US" sz="2000" dirty="0">
                <a:latin typeface="Alexandria"/>
              </a:rPr>
              <a:t>Total cost = $5,350,000</a:t>
            </a:r>
          </a:p>
          <a:p>
            <a:r>
              <a:rPr lang="en-US" sz="2000" dirty="0">
                <a:latin typeface="Alexandria"/>
              </a:rPr>
              <a:t>NPV = 650,000</a:t>
            </a:r>
          </a:p>
          <a:p>
            <a:r>
              <a:rPr lang="en-US" sz="2000" dirty="0">
                <a:latin typeface="Alexandria"/>
              </a:rPr>
              <a:t>If NPV &gt; 0 → financially feasible.</a:t>
            </a:r>
          </a:p>
          <a:p>
            <a:endParaRPr lang="en-US" sz="2000" dirty="0">
              <a:latin typeface="Alexandria"/>
            </a:endParaRPr>
          </a:p>
          <a:p>
            <a:r>
              <a:rPr lang="en-US" sz="2000" b="1" dirty="0">
                <a:solidFill>
                  <a:srgbClr val="C00000"/>
                </a:solidFill>
                <a:latin typeface="Alexandria"/>
              </a:rPr>
              <a:t>NPV is considered the most reliable decision tool</a:t>
            </a:r>
            <a:r>
              <a:rPr lang="en-US" sz="2000" b="1" dirty="0">
                <a:latin typeface="Alexandria"/>
              </a:rPr>
              <a:t>.</a:t>
            </a:r>
          </a:p>
        </p:txBody>
      </p:sp>
      <p:sp>
        <p:nvSpPr>
          <p:cNvPr id="3" name="TextBox 2">
            <a:extLst>
              <a:ext uri="{FF2B5EF4-FFF2-40B4-BE49-F238E27FC236}">
                <a16:creationId xmlns:a16="http://schemas.microsoft.com/office/drawing/2014/main" id="{5FF3C2ED-A768-E431-FD7F-AE49B3E9EDFF}"/>
              </a:ext>
            </a:extLst>
          </p:cNvPr>
          <p:cNvSpPr txBox="1"/>
          <p:nvPr/>
        </p:nvSpPr>
        <p:spPr>
          <a:xfrm>
            <a:off x="1201759" y="989367"/>
            <a:ext cx="8326179" cy="523220"/>
          </a:xfrm>
          <a:prstGeom prst="rect">
            <a:avLst/>
          </a:prstGeom>
          <a:noFill/>
        </p:spPr>
        <p:txBody>
          <a:bodyPr wrap="square" rtlCol="0">
            <a:spAutoFit/>
          </a:bodyPr>
          <a:lstStyle/>
          <a:p>
            <a:r>
              <a:rPr lang="en-US" sz="2800" dirty="0">
                <a:latin typeface="Alexandria"/>
              </a:rPr>
              <a:t>4. Investment Appraisal Techniques</a:t>
            </a:r>
          </a:p>
        </p:txBody>
      </p:sp>
      <p:pic>
        <p:nvPicPr>
          <p:cNvPr id="4" name="صورة 3">
            <a:extLst>
              <a:ext uri="{FF2B5EF4-FFF2-40B4-BE49-F238E27FC236}">
                <a16:creationId xmlns:a16="http://schemas.microsoft.com/office/drawing/2014/main" id="{3057AE64-5FC8-0799-AE4A-64443D7D6CBA}"/>
              </a:ext>
            </a:extLst>
          </p:cNvPr>
          <p:cNvPicPr>
            <a:picLocks noChangeAspect="1"/>
          </p:cNvPicPr>
          <p:nvPr/>
        </p:nvPicPr>
        <p:blipFill>
          <a:blip r:embed="rId3"/>
          <a:stretch>
            <a:fillRect/>
          </a:stretch>
        </p:blipFill>
        <p:spPr>
          <a:xfrm>
            <a:off x="7524687" y="1650005"/>
            <a:ext cx="2685041" cy="2248735"/>
          </a:xfrm>
          <a:prstGeom prst="rect">
            <a:avLst/>
          </a:prstGeom>
        </p:spPr>
      </p:pic>
      <p:pic>
        <p:nvPicPr>
          <p:cNvPr id="6" name="صورة 5">
            <a:extLst>
              <a:ext uri="{FF2B5EF4-FFF2-40B4-BE49-F238E27FC236}">
                <a16:creationId xmlns:a16="http://schemas.microsoft.com/office/drawing/2014/main" id="{E0E5FCA1-88D1-72A8-9AC6-FD0866A9424C}"/>
              </a:ext>
            </a:extLst>
          </p:cNvPr>
          <p:cNvPicPr>
            <a:picLocks noChangeAspect="1"/>
          </p:cNvPicPr>
          <p:nvPr/>
        </p:nvPicPr>
        <p:blipFill>
          <a:blip r:embed="rId4"/>
          <a:stretch>
            <a:fillRect/>
          </a:stretch>
        </p:blipFill>
        <p:spPr>
          <a:xfrm>
            <a:off x="7255829" y="4107938"/>
            <a:ext cx="3171825" cy="1438275"/>
          </a:xfrm>
          <a:prstGeom prst="rect">
            <a:avLst/>
          </a:prstGeom>
        </p:spPr>
      </p:pic>
    </p:spTree>
    <p:extLst>
      <p:ext uri="{BB962C8B-B14F-4D97-AF65-F5344CB8AC3E}">
        <p14:creationId xmlns:p14="http://schemas.microsoft.com/office/powerpoint/2010/main" val="334401288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86971D4-A300-C503-43F0-C425E0A9D3F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4A5BE9D-7136-8ACD-C950-8A834CF4071B}"/>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171BC4B0-198E-B182-D719-08CBF66F857A}"/>
              </a:ext>
            </a:extLst>
          </p:cNvPr>
          <p:cNvSpPr/>
          <p:nvPr/>
        </p:nvSpPr>
        <p:spPr>
          <a:xfrm>
            <a:off x="1201757" y="1718635"/>
            <a:ext cx="947123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BECA3216-ADCE-D7AE-83FB-359FD2006B4F}"/>
              </a:ext>
            </a:extLst>
          </p:cNvPr>
          <p:cNvSpPr txBox="1"/>
          <p:nvPr/>
        </p:nvSpPr>
        <p:spPr>
          <a:xfrm>
            <a:off x="1231737" y="2075353"/>
            <a:ext cx="4776819" cy="2246769"/>
          </a:xfrm>
          <a:prstGeom prst="rect">
            <a:avLst/>
          </a:prstGeom>
          <a:solidFill>
            <a:schemeClr val="bg1"/>
          </a:solidFill>
        </p:spPr>
        <p:txBody>
          <a:bodyPr wrap="square" rtlCol="0">
            <a:spAutoFit/>
          </a:bodyPr>
          <a:lstStyle/>
          <a:p>
            <a:r>
              <a:rPr lang="en-US" sz="2000" b="1" dirty="0">
                <a:latin typeface="Alexandria"/>
              </a:rPr>
              <a:t>4.2 Internal Rate of Return (IRR)</a:t>
            </a:r>
          </a:p>
          <a:p>
            <a:r>
              <a:rPr lang="en-US" sz="2000" dirty="0">
                <a:latin typeface="Alexandria"/>
              </a:rPr>
              <a:t>IRR is the discount rate that makes NPV = 0.</a:t>
            </a:r>
          </a:p>
          <a:p>
            <a:r>
              <a:rPr lang="en-US" sz="2000" dirty="0">
                <a:latin typeface="Alexandria"/>
              </a:rPr>
              <a:t>If project IRR = 18%</a:t>
            </a:r>
            <a:br>
              <a:rPr lang="en-US" sz="2000" dirty="0">
                <a:latin typeface="Alexandria"/>
              </a:rPr>
            </a:br>
            <a:r>
              <a:rPr lang="en-US" sz="2000" dirty="0">
                <a:latin typeface="Alexandria"/>
              </a:rPr>
              <a:t>Required return = 14%</a:t>
            </a:r>
          </a:p>
          <a:p>
            <a:r>
              <a:rPr lang="en-US" sz="2000" dirty="0">
                <a:latin typeface="Alexandria"/>
              </a:rPr>
              <a:t>Since IRR &gt; required return → Accept project.</a:t>
            </a:r>
          </a:p>
          <a:p>
            <a:pPr marL="342900" indent="-342900">
              <a:buFont typeface="Arial" panose="020B0604020202020204" pitchFamily="34" charset="0"/>
              <a:buChar char="•"/>
            </a:pPr>
            <a:endParaRPr lang="en-US" sz="2000" dirty="0">
              <a:latin typeface="Alexandria"/>
            </a:endParaRPr>
          </a:p>
        </p:txBody>
      </p:sp>
      <p:pic>
        <p:nvPicPr>
          <p:cNvPr id="5" name="Graphic 21">
            <a:extLst>
              <a:ext uri="{FF2B5EF4-FFF2-40B4-BE49-F238E27FC236}">
                <a16:creationId xmlns:a16="http://schemas.microsoft.com/office/drawing/2014/main" id="{221600A9-DE66-F9DB-AECC-D187604F78E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3">
            <a:extLst>
              <a:ext uri="{FF2B5EF4-FFF2-40B4-BE49-F238E27FC236}">
                <a16:creationId xmlns:a16="http://schemas.microsoft.com/office/drawing/2014/main" id="{0612235D-3091-5B87-016C-F135366C7D21}"/>
              </a:ext>
            </a:extLst>
          </p:cNvPr>
          <p:cNvSpPr txBox="1"/>
          <p:nvPr/>
        </p:nvSpPr>
        <p:spPr>
          <a:xfrm>
            <a:off x="6096000" y="2391650"/>
            <a:ext cx="4092316" cy="400110"/>
          </a:xfrm>
          <a:prstGeom prst="rect">
            <a:avLst/>
          </a:prstGeom>
          <a:solidFill>
            <a:schemeClr val="bg1"/>
          </a:solidFill>
        </p:spPr>
        <p:txBody>
          <a:bodyPr wrap="square" rtlCol="0">
            <a:spAutoFit/>
          </a:bodyPr>
          <a:lstStyle/>
          <a:p>
            <a:endParaRPr lang="en-US" sz="2000" dirty="0">
              <a:latin typeface="Alexandria"/>
            </a:endParaRPr>
          </a:p>
        </p:txBody>
      </p:sp>
      <p:sp>
        <p:nvSpPr>
          <p:cNvPr id="6" name="TextBox 2">
            <a:extLst>
              <a:ext uri="{FF2B5EF4-FFF2-40B4-BE49-F238E27FC236}">
                <a16:creationId xmlns:a16="http://schemas.microsoft.com/office/drawing/2014/main" id="{F1F33FF7-5754-B5C2-63DA-08D9DCDE36DE}"/>
              </a:ext>
            </a:extLst>
          </p:cNvPr>
          <p:cNvSpPr txBox="1"/>
          <p:nvPr/>
        </p:nvSpPr>
        <p:spPr>
          <a:xfrm>
            <a:off x="1201759" y="989367"/>
            <a:ext cx="8326179" cy="523220"/>
          </a:xfrm>
          <a:prstGeom prst="rect">
            <a:avLst/>
          </a:prstGeom>
          <a:noFill/>
        </p:spPr>
        <p:txBody>
          <a:bodyPr wrap="square" rtlCol="0">
            <a:spAutoFit/>
          </a:bodyPr>
          <a:lstStyle/>
          <a:p>
            <a:r>
              <a:rPr lang="en-US" sz="2800" dirty="0">
                <a:latin typeface="Alexandria"/>
              </a:rPr>
              <a:t>4. Investment Appraisal Techniques</a:t>
            </a:r>
          </a:p>
        </p:txBody>
      </p:sp>
      <p:pic>
        <p:nvPicPr>
          <p:cNvPr id="4" name="صورة 3">
            <a:extLst>
              <a:ext uri="{FF2B5EF4-FFF2-40B4-BE49-F238E27FC236}">
                <a16:creationId xmlns:a16="http://schemas.microsoft.com/office/drawing/2014/main" id="{F63922E1-485A-FC00-3D05-BD99FA1FA9AD}"/>
              </a:ext>
            </a:extLst>
          </p:cNvPr>
          <p:cNvPicPr>
            <a:picLocks noChangeAspect="1"/>
          </p:cNvPicPr>
          <p:nvPr/>
        </p:nvPicPr>
        <p:blipFill>
          <a:blip r:embed="rId3"/>
          <a:stretch>
            <a:fillRect/>
          </a:stretch>
        </p:blipFill>
        <p:spPr>
          <a:xfrm>
            <a:off x="5978576" y="2003992"/>
            <a:ext cx="4694420" cy="1907108"/>
          </a:xfrm>
          <a:prstGeom prst="rect">
            <a:avLst/>
          </a:prstGeom>
        </p:spPr>
      </p:pic>
      <p:pic>
        <p:nvPicPr>
          <p:cNvPr id="7" name="صورة 6">
            <a:extLst>
              <a:ext uri="{FF2B5EF4-FFF2-40B4-BE49-F238E27FC236}">
                <a16:creationId xmlns:a16="http://schemas.microsoft.com/office/drawing/2014/main" id="{5CA6A661-91A4-3FFE-3634-FAF446EEB304}"/>
              </a:ext>
            </a:extLst>
          </p:cNvPr>
          <p:cNvPicPr>
            <a:picLocks noChangeAspect="1"/>
          </p:cNvPicPr>
          <p:nvPr/>
        </p:nvPicPr>
        <p:blipFill>
          <a:blip r:embed="rId4"/>
          <a:stretch>
            <a:fillRect/>
          </a:stretch>
        </p:blipFill>
        <p:spPr>
          <a:xfrm>
            <a:off x="4829175" y="4034234"/>
            <a:ext cx="2533650" cy="1800225"/>
          </a:xfrm>
          <a:prstGeom prst="rect">
            <a:avLst/>
          </a:prstGeom>
        </p:spPr>
      </p:pic>
    </p:spTree>
    <p:extLst>
      <p:ext uri="{BB962C8B-B14F-4D97-AF65-F5344CB8AC3E}">
        <p14:creationId xmlns:p14="http://schemas.microsoft.com/office/powerpoint/2010/main" val="208339617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584763-2F24-00C8-6AC1-C9E9AAFA32F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376E61E-6E37-B9BD-329E-38BB97589D32}"/>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746ADE21-25C9-213F-F7AC-90B49E41C2F2}"/>
              </a:ext>
            </a:extLst>
          </p:cNvPr>
          <p:cNvSpPr/>
          <p:nvPr/>
        </p:nvSpPr>
        <p:spPr>
          <a:xfrm>
            <a:off x="1201757" y="1718635"/>
            <a:ext cx="947123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AF23E9EA-3EB9-4A9E-99F3-0F8BC350558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3">
            <a:extLst>
              <a:ext uri="{FF2B5EF4-FFF2-40B4-BE49-F238E27FC236}">
                <a16:creationId xmlns:a16="http://schemas.microsoft.com/office/drawing/2014/main" id="{171C5EED-2B50-6CB4-CE2F-F8DB019622A8}"/>
              </a:ext>
            </a:extLst>
          </p:cNvPr>
          <p:cNvSpPr txBox="1"/>
          <p:nvPr/>
        </p:nvSpPr>
        <p:spPr>
          <a:xfrm>
            <a:off x="6096000" y="2391650"/>
            <a:ext cx="4092316" cy="400110"/>
          </a:xfrm>
          <a:prstGeom prst="rect">
            <a:avLst/>
          </a:prstGeom>
          <a:solidFill>
            <a:schemeClr val="bg1"/>
          </a:solidFill>
        </p:spPr>
        <p:txBody>
          <a:bodyPr wrap="square" rtlCol="0">
            <a:spAutoFit/>
          </a:bodyPr>
          <a:lstStyle/>
          <a:p>
            <a:endParaRPr lang="en-US" sz="2000" dirty="0">
              <a:latin typeface="Alexandria"/>
            </a:endParaRPr>
          </a:p>
        </p:txBody>
      </p:sp>
      <p:sp>
        <p:nvSpPr>
          <p:cNvPr id="6" name="TextBox 2">
            <a:extLst>
              <a:ext uri="{FF2B5EF4-FFF2-40B4-BE49-F238E27FC236}">
                <a16:creationId xmlns:a16="http://schemas.microsoft.com/office/drawing/2014/main" id="{A40964B4-82DC-3EC1-140A-A541ED986660}"/>
              </a:ext>
            </a:extLst>
          </p:cNvPr>
          <p:cNvSpPr txBox="1"/>
          <p:nvPr/>
        </p:nvSpPr>
        <p:spPr>
          <a:xfrm>
            <a:off x="1201759" y="989367"/>
            <a:ext cx="8326179" cy="523220"/>
          </a:xfrm>
          <a:prstGeom prst="rect">
            <a:avLst/>
          </a:prstGeom>
          <a:noFill/>
        </p:spPr>
        <p:txBody>
          <a:bodyPr wrap="square" rtlCol="0">
            <a:spAutoFit/>
          </a:bodyPr>
          <a:lstStyle/>
          <a:p>
            <a:r>
              <a:rPr lang="en-US" sz="2800" dirty="0">
                <a:latin typeface="Alexandria"/>
              </a:rPr>
              <a:t>4. Investment Appraisal Techniques</a:t>
            </a:r>
          </a:p>
        </p:txBody>
      </p:sp>
      <p:sp>
        <p:nvSpPr>
          <p:cNvPr id="2" name="مستطيل: زوايا مستديرة 1">
            <a:extLst>
              <a:ext uri="{FF2B5EF4-FFF2-40B4-BE49-F238E27FC236}">
                <a16:creationId xmlns:a16="http://schemas.microsoft.com/office/drawing/2014/main" id="{2A91B199-DD22-3E16-37CE-1B077A4C6C6D}"/>
              </a:ext>
            </a:extLst>
          </p:cNvPr>
          <p:cNvSpPr/>
          <p:nvPr/>
        </p:nvSpPr>
        <p:spPr>
          <a:xfrm>
            <a:off x="1409784" y="2997808"/>
            <a:ext cx="9055183" cy="1543223"/>
          </a:xfrm>
          <a:prstGeom prst="roundRect">
            <a:avLst/>
          </a:prstGeom>
          <a:solidFill>
            <a:schemeClr val="accent4">
              <a:lumMod val="60000"/>
              <a:lumOff val="40000"/>
            </a:schemeClr>
          </a:solidFill>
        </p:spPr>
        <p:style>
          <a:lnRef idx="2">
            <a:schemeClr val="accent1">
              <a:shade val="15000"/>
            </a:schemeClr>
          </a:lnRef>
          <a:fillRef idx="1">
            <a:schemeClr val="accent1"/>
          </a:fillRef>
          <a:effectRef idx="0">
            <a:schemeClr val="accent1"/>
          </a:effectRef>
          <a:fontRef idx="minor">
            <a:schemeClr val="lt1"/>
          </a:fontRef>
        </p:style>
        <p:txBody>
          <a:bodyPr rtlCol="1" anchor="ctr"/>
          <a:lstStyle/>
          <a:p>
            <a:r>
              <a:rPr lang="en-US" sz="2000" b="1" dirty="0">
                <a:solidFill>
                  <a:schemeClr val="tx1"/>
                </a:solidFill>
              </a:rPr>
              <a:t>Generally, an IRR of around 5% to 10% might be considered good for very low-risk investments, an IRR in the range of 10% to 15% is common for moderate-risk investments, and in investments with higher risk, such as early-stage startups, investors might look for an IRR higher .</a:t>
            </a:r>
            <a:endParaRPr lang="en-US" sz="2400" b="1" dirty="0">
              <a:solidFill>
                <a:schemeClr val="tx1"/>
              </a:solidFill>
              <a:latin typeface="Alexandria"/>
            </a:endParaRPr>
          </a:p>
        </p:txBody>
      </p:sp>
      <p:sp>
        <p:nvSpPr>
          <p:cNvPr id="7" name="TextBox 23">
            <a:extLst>
              <a:ext uri="{FF2B5EF4-FFF2-40B4-BE49-F238E27FC236}">
                <a16:creationId xmlns:a16="http://schemas.microsoft.com/office/drawing/2014/main" id="{9A8EE8B4-8CFA-33AA-7469-2029C08B4FC7}"/>
              </a:ext>
            </a:extLst>
          </p:cNvPr>
          <p:cNvSpPr txBox="1"/>
          <p:nvPr/>
        </p:nvSpPr>
        <p:spPr>
          <a:xfrm>
            <a:off x="1519004" y="2004279"/>
            <a:ext cx="4461947" cy="707886"/>
          </a:xfrm>
          <a:prstGeom prst="rect">
            <a:avLst/>
          </a:prstGeom>
          <a:solidFill>
            <a:schemeClr val="bg1"/>
          </a:solidFill>
        </p:spPr>
        <p:txBody>
          <a:bodyPr wrap="square" rtlCol="0">
            <a:spAutoFit/>
          </a:bodyPr>
          <a:lstStyle/>
          <a:p>
            <a:r>
              <a:rPr lang="en-US" sz="2000" b="1" dirty="0">
                <a:latin typeface="Alexandria"/>
              </a:rPr>
              <a:t>4.2 Internal Rate of Return (IRR)</a:t>
            </a:r>
          </a:p>
          <a:p>
            <a:pPr marL="342900" indent="-342900">
              <a:buFont typeface="Arial" panose="020B0604020202020204" pitchFamily="34" charset="0"/>
              <a:buChar char="•"/>
            </a:pPr>
            <a:endParaRPr lang="en-US" sz="2000" dirty="0">
              <a:latin typeface="Alexandria"/>
            </a:endParaRPr>
          </a:p>
        </p:txBody>
      </p:sp>
    </p:spTree>
    <p:extLst>
      <p:ext uri="{BB962C8B-B14F-4D97-AF65-F5344CB8AC3E}">
        <p14:creationId xmlns:p14="http://schemas.microsoft.com/office/powerpoint/2010/main" val="286706084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C363A36-A308-D80E-A8B6-93E30CA45EA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C0EB47E-635C-31AA-7EF1-56E37178EACB}"/>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9263248F-DEF4-AFC4-3183-269E4D4F9B6A}"/>
              </a:ext>
            </a:extLst>
          </p:cNvPr>
          <p:cNvSpPr/>
          <p:nvPr/>
        </p:nvSpPr>
        <p:spPr>
          <a:xfrm>
            <a:off x="1201759" y="1698384"/>
            <a:ext cx="947123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C7716129-E329-20CF-9906-687B7B3C081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3">
            <a:extLst>
              <a:ext uri="{FF2B5EF4-FFF2-40B4-BE49-F238E27FC236}">
                <a16:creationId xmlns:a16="http://schemas.microsoft.com/office/drawing/2014/main" id="{DBF4FC37-DF9C-F5FB-7B01-98A1655EAC58}"/>
              </a:ext>
            </a:extLst>
          </p:cNvPr>
          <p:cNvSpPr txBox="1"/>
          <p:nvPr/>
        </p:nvSpPr>
        <p:spPr>
          <a:xfrm>
            <a:off x="1415544" y="2664352"/>
            <a:ext cx="5112769" cy="2246769"/>
          </a:xfrm>
          <a:prstGeom prst="rect">
            <a:avLst/>
          </a:prstGeom>
          <a:solidFill>
            <a:schemeClr val="bg1"/>
          </a:solidFill>
        </p:spPr>
        <p:txBody>
          <a:bodyPr wrap="square" rtlCol="0">
            <a:spAutoFit/>
          </a:bodyPr>
          <a:lstStyle/>
          <a:p>
            <a:r>
              <a:rPr lang="en-US" sz="2000" b="1" dirty="0">
                <a:latin typeface="Alexandria"/>
              </a:rPr>
              <a:t>4.3 Payback Period</a:t>
            </a:r>
          </a:p>
          <a:p>
            <a:r>
              <a:rPr lang="en-US" sz="2000" dirty="0">
                <a:latin typeface="Alexandria"/>
              </a:rPr>
              <a:t>Time required to recover initial investment.</a:t>
            </a:r>
          </a:p>
          <a:p>
            <a:r>
              <a:rPr lang="en-US" sz="2000" dirty="0">
                <a:latin typeface="Alexandria"/>
              </a:rPr>
              <a:t>If investment = $5,000,000</a:t>
            </a:r>
            <a:br>
              <a:rPr lang="en-US" sz="2000" dirty="0">
                <a:latin typeface="Alexandria"/>
              </a:rPr>
            </a:br>
            <a:r>
              <a:rPr lang="en-US" sz="2000" dirty="0">
                <a:latin typeface="Alexandria"/>
              </a:rPr>
              <a:t>Annual net cash flow = $1,250,000</a:t>
            </a:r>
          </a:p>
          <a:p>
            <a:r>
              <a:rPr lang="en-US" sz="2000" dirty="0">
                <a:latin typeface="Alexandria"/>
              </a:rPr>
              <a:t>Payback = 4 years</a:t>
            </a:r>
          </a:p>
          <a:p>
            <a:r>
              <a:rPr lang="en-US" sz="2000" b="1" dirty="0">
                <a:solidFill>
                  <a:srgbClr val="C00000"/>
                </a:solidFill>
                <a:latin typeface="Alexandria"/>
              </a:rPr>
              <a:t>Limitation: ignores time value of money</a:t>
            </a:r>
            <a:r>
              <a:rPr lang="en-US" sz="2000" dirty="0">
                <a:latin typeface="Alexandria"/>
              </a:rPr>
              <a:t>.</a:t>
            </a:r>
          </a:p>
          <a:p>
            <a:pPr marL="342900" indent="-342900">
              <a:buFont typeface="Arial" panose="020B0604020202020204" pitchFamily="34" charset="0"/>
              <a:buChar char="•"/>
            </a:pPr>
            <a:endParaRPr lang="en-US" sz="2000" dirty="0">
              <a:latin typeface="Alexandria"/>
            </a:endParaRPr>
          </a:p>
        </p:txBody>
      </p:sp>
      <p:sp>
        <p:nvSpPr>
          <p:cNvPr id="6" name="TextBox 2">
            <a:extLst>
              <a:ext uri="{FF2B5EF4-FFF2-40B4-BE49-F238E27FC236}">
                <a16:creationId xmlns:a16="http://schemas.microsoft.com/office/drawing/2014/main" id="{EDBB2DE6-A07F-6602-D85A-412DB7F2188E}"/>
              </a:ext>
            </a:extLst>
          </p:cNvPr>
          <p:cNvSpPr txBox="1"/>
          <p:nvPr/>
        </p:nvSpPr>
        <p:spPr>
          <a:xfrm>
            <a:off x="1201759" y="989367"/>
            <a:ext cx="8326179" cy="523220"/>
          </a:xfrm>
          <a:prstGeom prst="rect">
            <a:avLst/>
          </a:prstGeom>
          <a:noFill/>
        </p:spPr>
        <p:txBody>
          <a:bodyPr wrap="square" rtlCol="0">
            <a:spAutoFit/>
          </a:bodyPr>
          <a:lstStyle/>
          <a:p>
            <a:r>
              <a:rPr lang="en-US" sz="2800" dirty="0">
                <a:latin typeface="Alexandria"/>
              </a:rPr>
              <a:t>4. Investment Appraisal Techniques</a:t>
            </a:r>
          </a:p>
        </p:txBody>
      </p:sp>
      <p:pic>
        <p:nvPicPr>
          <p:cNvPr id="2" name="صورة 1">
            <a:extLst>
              <a:ext uri="{FF2B5EF4-FFF2-40B4-BE49-F238E27FC236}">
                <a16:creationId xmlns:a16="http://schemas.microsoft.com/office/drawing/2014/main" id="{5E125F2B-4980-DCBB-676E-3F557444489C}"/>
              </a:ext>
            </a:extLst>
          </p:cNvPr>
          <p:cNvPicPr>
            <a:picLocks noChangeAspect="1"/>
          </p:cNvPicPr>
          <p:nvPr/>
        </p:nvPicPr>
        <p:blipFill>
          <a:blip r:embed="rId3"/>
          <a:stretch>
            <a:fillRect/>
          </a:stretch>
        </p:blipFill>
        <p:spPr>
          <a:xfrm>
            <a:off x="6742097" y="1955335"/>
            <a:ext cx="3370251" cy="2975410"/>
          </a:xfrm>
          <a:prstGeom prst="rect">
            <a:avLst/>
          </a:prstGeom>
        </p:spPr>
      </p:pic>
    </p:spTree>
    <p:extLst>
      <p:ext uri="{BB962C8B-B14F-4D97-AF65-F5344CB8AC3E}">
        <p14:creationId xmlns:p14="http://schemas.microsoft.com/office/powerpoint/2010/main" val="314780400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D24A14F-F030-9E83-C3A6-C492F02EDB4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8240F05-9135-106C-3FD1-BA2D8E95D320}"/>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12C4A5C7-2080-35B4-D1AB-101B5629C5D8}"/>
              </a:ext>
            </a:extLst>
          </p:cNvPr>
          <p:cNvSpPr/>
          <p:nvPr/>
        </p:nvSpPr>
        <p:spPr>
          <a:xfrm>
            <a:off x="1201759" y="1698384"/>
            <a:ext cx="947123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F6376254-4970-A923-C183-2B8D2A0DE5A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231B8D12-FAB8-62AC-6F0A-B6E8DB5DE58B}"/>
              </a:ext>
            </a:extLst>
          </p:cNvPr>
          <p:cNvSpPr txBox="1"/>
          <p:nvPr/>
        </p:nvSpPr>
        <p:spPr>
          <a:xfrm>
            <a:off x="1201759" y="989367"/>
            <a:ext cx="8326179" cy="523220"/>
          </a:xfrm>
          <a:prstGeom prst="rect">
            <a:avLst/>
          </a:prstGeom>
          <a:noFill/>
        </p:spPr>
        <p:txBody>
          <a:bodyPr wrap="square" rtlCol="0">
            <a:spAutoFit/>
          </a:bodyPr>
          <a:lstStyle/>
          <a:p>
            <a:r>
              <a:rPr lang="en-US" sz="2800" dirty="0">
                <a:latin typeface="Alexandria"/>
              </a:rPr>
              <a:t>4. Investment Appraisal Techniques - exercise</a:t>
            </a:r>
          </a:p>
        </p:txBody>
      </p:sp>
      <p:sp>
        <p:nvSpPr>
          <p:cNvPr id="4" name="TextBox 23">
            <a:extLst>
              <a:ext uri="{FF2B5EF4-FFF2-40B4-BE49-F238E27FC236}">
                <a16:creationId xmlns:a16="http://schemas.microsoft.com/office/drawing/2014/main" id="{3E36E30E-AFA7-857A-A18E-730647DD4B81}"/>
              </a:ext>
            </a:extLst>
          </p:cNvPr>
          <p:cNvSpPr txBox="1"/>
          <p:nvPr/>
        </p:nvSpPr>
        <p:spPr>
          <a:xfrm>
            <a:off x="1333001" y="1955335"/>
            <a:ext cx="6072139" cy="3737946"/>
          </a:xfrm>
          <a:prstGeom prst="rect">
            <a:avLst/>
          </a:prstGeom>
          <a:solidFill>
            <a:schemeClr val="bg1"/>
          </a:solidFill>
        </p:spPr>
        <p:txBody>
          <a:bodyPr wrap="square" rtlCol="0">
            <a:spAutoFit/>
          </a:bodyPr>
          <a:lstStyle/>
          <a:p>
            <a:pPr marL="342900" indent="-342900">
              <a:lnSpc>
                <a:spcPct val="150000"/>
              </a:lnSpc>
              <a:buFont typeface="Wingdings" panose="05000000000000000000" pitchFamily="2" charset="2"/>
              <a:buChar char="Ø"/>
            </a:pPr>
            <a:r>
              <a:rPr lang="en-US" sz="2000" b="1" dirty="0">
                <a:latin typeface="Alexandria"/>
              </a:rPr>
              <a:t>Exercise 1 (Calculation)</a:t>
            </a:r>
          </a:p>
          <a:p>
            <a:pPr marL="342900" indent="-342900">
              <a:lnSpc>
                <a:spcPct val="150000"/>
              </a:lnSpc>
              <a:buFont typeface="Wingdings" panose="05000000000000000000" pitchFamily="2" charset="2"/>
              <a:buChar char="Ø"/>
            </a:pPr>
            <a:r>
              <a:rPr lang="en-US" sz="2000" dirty="0">
                <a:latin typeface="Alexandria"/>
              </a:rPr>
              <a:t>A project requires $4,000,000 initial investment.</a:t>
            </a:r>
            <a:br>
              <a:rPr lang="en-US" sz="2000" dirty="0">
                <a:latin typeface="Alexandria"/>
              </a:rPr>
            </a:br>
            <a:r>
              <a:rPr lang="en-US" sz="2000" dirty="0">
                <a:latin typeface="Alexandria"/>
              </a:rPr>
              <a:t>Expected annual cash flow = $900,000 for 6 years.</a:t>
            </a:r>
            <a:br>
              <a:rPr lang="en-US" sz="2000" dirty="0">
                <a:latin typeface="Alexandria"/>
              </a:rPr>
            </a:br>
            <a:r>
              <a:rPr lang="en-US" sz="2000" dirty="0">
                <a:latin typeface="Alexandria"/>
              </a:rPr>
              <a:t>Discount rate = 10%.</a:t>
            </a:r>
          </a:p>
          <a:p>
            <a:pPr>
              <a:lnSpc>
                <a:spcPct val="150000"/>
              </a:lnSpc>
            </a:pPr>
            <a:r>
              <a:rPr lang="en-US" sz="2000" dirty="0">
                <a:latin typeface="Alexandria"/>
              </a:rPr>
              <a:t>Calculate:</a:t>
            </a:r>
          </a:p>
          <a:p>
            <a:pPr marL="342900" indent="-342900">
              <a:lnSpc>
                <a:spcPct val="150000"/>
              </a:lnSpc>
              <a:buFont typeface="Wingdings" panose="05000000000000000000" pitchFamily="2" charset="2"/>
              <a:buChar char="Ø"/>
            </a:pPr>
            <a:r>
              <a:rPr lang="en-US" sz="2000" dirty="0">
                <a:latin typeface="Alexandria"/>
              </a:rPr>
              <a:t>NPV</a:t>
            </a:r>
          </a:p>
          <a:p>
            <a:pPr marL="342900" indent="-342900">
              <a:lnSpc>
                <a:spcPct val="150000"/>
              </a:lnSpc>
              <a:buFont typeface="Wingdings" panose="05000000000000000000" pitchFamily="2" charset="2"/>
              <a:buChar char="Ø"/>
            </a:pPr>
            <a:r>
              <a:rPr lang="en-US" sz="2000" dirty="0">
                <a:latin typeface="Alexandria"/>
              </a:rPr>
              <a:t>IRR (approximate)</a:t>
            </a:r>
          </a:p>
          <a:p>
            <a:pPr marL="342900" indent="-342900">
              <a:lnSpc>
                <a:spcPct val="150000"/>
              </a:lnSpc>
              <a:buFont typeface="Wingdings" panose="05000000000000000000" pitchFamily="2" charset="2"/>
              <a:buChar char="Ø"/>
            </a:pPr>
            <a:r>
              <a:rPr lang="en-US" sz="2000" dirty="0">
                <a:latin typeface="Alexandria"/>
              </a:rPr>
              <a:t>Payback period</a:t>
            </a:r>
          </a:p>
        </p:txBody>
      </p:sp>
      <p:pic>
        <p:nvPicPr>
          <p:cNvPr id="2" name="صورة 1">
            <a:extLst>
              <a:ext uri="{FF2B5EF4-FFF2-40B4-BE49-F238E27FC236}">
                <a16:creationId xmlns:a16="http://schemas.microsoft.com/office/drawing/2014/main" id="{32B8A5CD-E900-288E-3948-5ACD774A49C2}"/>
              </a:ext>
            </a:extLst>
          </p:cNvPr>
          <p:cNvPicPr>
            <a:picLocks noChangeAspect="1"/>
          </p:cNvPicPr>
          <p:nvPr/>
        </p:nvPicPr>
        <p:blipFill>
          <a:blip r:embed="rId3"/>
          <a:stretch>
            <a:fillRect/>
          </a:stretch>
        </p:blipFill>
        <p:spPr>
          <a:xfrm>
            <a:off x="7001639" y="2308485"/>
            <a:ext cx="3536859" cy="2455406"/>
          </a:xfrm>
          <a:prstGeom prst="rect">
            <a:avLst/>
          </a:prstGeom>
        </p:spPr>
      </p:pic>
    </p:spTree>
    <p:extLst>
      <p:ext uri="{BB962C8B-B14F-4D97-AF65-F5344CB8AC3E}">
        <p14:creationId xmlns:p14="http://schemas.microsoft.com/office/powerpoint/2010/main" val="405623433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3D7B29B-EAB1-3E04-FCA2-37DDA03616A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2D2EB9C-5304-E3E6-4FE8-F1EBD9AEA1A1}"/>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45AB4966-20FD-C20E-54CD-D52A23F6A915}"/>
              </a:ext>
            </a:extLst>
          </p:cNvPr>
          <p:cNvSpPr/>
          <p:nvPr/>
        </p:nvSpPr>
        <p:spPr>
          <a:xfrm>
            <a:off x="1048676" y="1504933"/>
            <a:ext cx="9345750" cy="47969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50000"/>
              </a:lnSpc>
            </a:pPr>
            <a:r>
              <a:rPr lang="en-US">
                <a:latin typeface="Alexandria"/>
              </a:rPr>
              <a:t>FV = PV(1+r)^n</a:t>
            </a:r>
            <a:endParaRPr lang="en-US" dirty="0">
              <a:latin typeface="Alexandria"/>
            </a:endParaRPr>
          </a:p>
        </p:txBody>
      </p:sp>
      <p:pic>
        <p:nvPicPr>
          <p:cNvPr id="5" name="Graphic 21">
            <a:extLst>
              <a:ext uri="{FF2B5EF4-FFF2-40B4-BE49-F238E27FC236}">
                <a16:creationId xmlns:a16="http://schemas.microsoft.com/office/drawing/2014/main" id="{3C61A8C7-819E-E567-54DA-CA6A8581B53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a14="http://schemas.microsoft.com/office/drawing/2010/main">
        <mc:Choice Requires="a14">
          <p:graphicFrame>
            <p:nvGraphicFramePr>
              <p:cNvPr id="4" name="جدول 3">
                <a:extLst>
                  <a:ext uri="{FF2B5EF4-FFF2-40B4-BE49-F238E27FC236}">
                    <a16:creationId xmlns:a16="http://schemas.microsoft.com/office/drawing/2014/main" id="{60BCF4BD-ADA8-7017-4D05-13002FF8AFED}"/>
                  </a:ext>
                </a:extLst>
              </p:cNvPr>
              <p:cNvGraphicFramePr>
                <a:graphicFrameLocks noGrp="1"/>
              </p:cNvGraphicFramePr>
              <p:nvPr>
                <p:extLst>
                  <p:ext uri="{D42A27DB-BD31-4B8C-83A1-F6EECF244321}">
                    <p14:modId xmlns:p14="http://schemas.microsoft.com/office/powerpoint/2010/main" val="1836010784"/>
                  </p:ext>
                </p:extLst>
              </p:nvPr>
            </p:nvGraphicFramePr>
            <p:xfrm>
              <a:off x="1201759" y="3439128"/>
              <a:ext cx="7871084" cy="2560320"/>
            </p:xfrm>
            <a:graphic>
              <a:graphicData uri="http://schemas.openxmlformats.org/drawingml/2006/table">
                <a:tbl>
                  <a:tblPr>
                    <a:tableStyleId>{3B4B98B0-60AC-42C2-AFA5-B58CD77FA1E5}</a:tableStyleId>
                  </a:tblPr>
                  <a:tblGrid>
                    <a:gridCol w="1967771">
                      <a:extLst>
                        <a:ext uri="{9D8B030D-6E8A-4147-A177-3AD203B41FA5}">
                          <a16:colId xmlns:a16="http://schemas.microsoft.com/office/drawing/2014/main" val="105088114"/>
                        </a:ext>
                      </a:extLst>
                    </a:gridCol>
                    <a:gridCol w="1967771">
                      <a:extLst>
                        <a:ext uri="{9D8B030D-6E8A-4147-A177-3AD203B41FA5}">
                          <a16:colId xmlns:a16="http://schemas.microsoft.com/office/drawing/2014/main" val="1530342721"/>
                        </a:ext>
                      </a:extLst>
                    </a:gridCol>
                    <a:gridCol w="1773165">
                      <a:extLst>
                        <a:ext uri="{9D8B030D-6E8A-4147-A177-3AD203B41FA5}">
                          <a16:colId xmlns:a16="http://schemas.microsoft.com/office/drawing/2014/main" val="2118065750"/>
                        </a:ext>
                      </a:extLst>
                    </a:gridCol>
                    <a:gridCol w="2162377">
                      <a:extLst>
                        <a:ext uri="{9D8B030D-6E8A-4147-A177-3AD203B41FA5}">
                          <a16:colId xmlns:a16="http://schemas.microsoft.com/office/drawing/2014/main" val="3974551296"/>
                        </a:ext>
                      </a:extLst>
                    </a:gridCol>
                  </a:tblGrid>
                  <a:tr h="0">
                    <a:tc>
                      <a:txBody>
                        <a:bodyPr/>
                        <a:lstStyle/>
                        <a:p>
                          <a:pPr>
                            <a:buNone/>
                          </a:pPr>
                          <a:r>
                            <a:rPr lang="en-US" b="1" dirty="0"/>
                            <a:t>Year</a:t>
                          </a:r>
                          <a:endParaRPr lang="en-US" b="1" dirty="0">
                            <a:latin typeface="Alexandria"/>
                          </a:endParaRPr>
                        </a:p>
                      </a:txBody>
                      <a:tcPr anchor="ctr"/>
                    </a:tc>
                    <a:tc>
                      <a:txBody>
                        <a:bodyPr/>
                        <a:lstStyle/>
                        <a:p>
                          <a:pPr>
                            <a:buNone/>
                          </a:pPr>
                          <a:r>
                            <a:rPr lang="en-US" b="1" dirty="0"/>
                            <a:t>Cash Flow</a:t>
                          </a:r>
                          <a:endParaRPr lang="en-US" b="1" dirty="0">
                            <a:latin typeface="Alexandria"/>
                          </a:endParaRPr>
                        </a:p>
                      </a:txBody>
                      <a:tcPr anchor="ctr"/>
                    </a:tc>
                    <a:tc>
                      <a:txBody>
                        <a:bodyPr/>
                        <a:lstStyle/>
                        <a:p>
                          <a:pPr>
                            <a:buNone/>
                          </a:pPr>
                          <a:r>
                            <a:rPr lang="en-US" b="1" dirty="0"/>
                            <a:t>PV Factor (10%)</a:t>
                          </a:r>
                          <a:endParaRPr lang="en-US" b="1" dirty="0">
                            <a:latin typeface="Alexandria"/>
                          </a:endParaRPr>
                        </a:p>
                      </a:txBody>
                      <a:tcPr anchor="ctr"/>
                    </a:tc>
                    <a:tc>
                      <a:txBody>
                        <a:bodyPr/>
                        <a:lstStyle/>
                        <a:p>
                          <a:pPr>
                            <a:buNone/>
                          </a:pPr>
                          <a:r>
                            <a:rPr lang="en-US" b="1" dirty="0"/>
                            <a:t>Present Value</a:t>
                          </a:r>
                          <a:endParaRPr lang="en-US" b="1" dirty="0">
                            <a:latin typeface="Alexandria"/>
                          </a:endParaRPr>
                        </a:p>
                      </a:txBody>
                      <a:tcPr anchor="ctr"/>
                    </a:tc>
                    <a:extLst>
                      <a:ext uri="{0D108BD9-81ED-4DB2-BD59-A6C34878D82A}">
                        <a16:rowId xmlns:a16="http://schemas.microsoft.com/office/drawing/2014/main" val="4221537588"/>
                      </a:ext>
                    </a:extLst>
                  </a:tr>
                  <a:tr h="0">
                    <a:tc>
                      <a:txBody>
                        <a:bodyPr/>
                        <a:lstStyle/>
                        <a:p>
                          <a:pPr>
                            <a:buNone/>
                          </a:pPr>
                          <a:r>
                            <a:rPr lang="en-US" dirty="0"/>
                            <a:t>1</a:t>
                          </a:r>
                          <a:endParaRPr lang="ar-SY" dirty="0">
                            <a:latin typeface="Alexandria"/>
                          </a:endParaRPr>
                        </a:p>
                      </a:txBody>
                      <a:tcPr anchor="ctr"/>
                    </a:tc>
                    <a:tc>
                      <a:txBody>
                        <a:bodyPr/>
                        <a:lstStyle/>
                        <a:p>
                          <a:pPr>
                            <a:buNone/>
                          </a:pPr>
                          <a:r>
                            <a:rPr lang="en-US" dirty="0"/>
                            <a:t>900000</a:t>
                          </a:r>
                          <a:endParaRPr lang="ar-SY" dirty="0">
                            <a:latin typeface="Alexandria"/>
                          </a:endParaRPr>
                        </a:p>
                      </a:txBody>
                      <a:tcPr anchor="ctr"/>
                    </a:tc>
                    <a:tc>
                      <a:txBody>
                        <a:bodyPr/>
                        <a:lstStyle/>
                        <a:p>
                          <a:pPr>
                            <a:buNone/>
                          </a:pPr>
                          <a:r>
                            <a:rPr lang="en-US" dirty="0"/>
                            <a:t>0.909</a:t>
                          </a:r>
                          <a:endParaRPr lang="ar-SY" dirty="0">
                            <a:latin typeface="Alexandria"/>
                          </a:endParaRPr>
                        </a:p>
                      </a:txBody>
                      <a:tcPr anchor="ctr"/>
                    </a:tc>
                    <a:tc>
                      <a:txBody>
                        <a:bodyPr/>
                        <a:lstStyle/>
                        <a:p>
                          <a:pPr>
                            <a:buNone/>
                          </a:pPr>
                          <a14:m>
                            <m:oMath xmlns:m="http://schemas.openxmlformats.org/officeDocument/2006/math">
                              <m:r>
                                <a:rPr lang="ar-SY" sz="1800" kern="1200" smtClean="0">
                                  <a:solidFill>
                                    <a:schemeClr val="tx1"/>
                                  </a:solidFill>
                                  <a:latin typeface="Cambria Math" panose="02040503050406030204" pitchFamily="18" charset="0"/>
                                </a:rPr>
                                <m:t>8</m:t>
                              </m:r>
                            </m:oMath>
                          </a14:m>
                          <a:r>
                            <a:rPr lang="en-US" sz="1800" kern="1200" dirty="0">
                              <a:solidFill>
                                <a:schemeClr val="tx1"/>
                              </a:solidFill>
                            </a:rPr>
                            <a:t>1</a:t>
                          </a:r>
                          <a14:m>
                            <m:oMath xmlns:m="http://schemas.openxmlformats.org/officeDocument/2006/math">
                              <m:r>
                                <a:rPr lang="ar-SY" sz="1800" kern="1200" smtClean="0">
                                  <a:solidFill>
                                    <a:schemeClr val="tx1"/>
                                  </a:solidFill>
                                  <a:latin typeface="Cambria Math" panose="02040503050406030204" pitchFamily="18" charset="0"/>
                                </a:rPr>
                                <m:t>8</m:t>
                              </m:r>
                              <m:r>
                                <a:rPr lang="en-US" sz="1800" kern="1200" smtClean="0">
                                  <a:solidFill>
                                    <a:schemeClr val="tx1"/>
                                  </a:solidFill>
                                  <a:latin typeface="Cambria Math" panose="02040503050406030204" pitchFamily="18" charset="0"/>
                                </a:rPr>
                                <m:t>,</m:t>
                              </m:r>
                              <m:r>
                                <a:rPr lang="en-US" sz="1800" kern="1200" smtClean="0">
                                  <a:solidFill>
                                    <a:schemeClr val="tx1"/>
                                  </a:solidFill>
                                  <a:latin typeface="Cambria Math" panose="02040503050406030204" pitchFamily="18" charset="0"/>
                                </a:rPr>
                                <m:t>100</m:t>
                              </m:r>
                            </m:oMath>
                          </a14:m>
                          <a:endParaRPr lang="ar-SY" sz="1800" kern="1200" dirty="0">
                            <a:solidFill>
                              <a:schemeClr val="tx1"/>
                            </a:solidFill>
                            <a:latin typeface="Alexandria"/>
                            <a:ea typeface="+mn-ea"/>
                            <a:cs typeface="+mn-cs"/>
                          </a:endParaRPr>
                        </a:p>
                      </a:txBody>
                      <a:tcPr anchor="ctr"/>
                    </a:tc>
                    <a:extLst>
                      <a:ext uri="{0D108BD9-81ED-4DB2-BD59-A6C34878D82A}">
                        <a16:rowId xmlns:a16="http://schemas.microsoft.com/office/drawing/2014/main" val="2501512439"/>
                      </a:ext>
                    </a:extLst>
                  </a:tr>
                  <a:tr h="0">
                    <a:tc>
                      <a:txBody>
                        <a:bodyPr/>
                        <a:lstStyle/>
                        <a:p>
                          <a:pPr>
                            <a:buNone/>
                          </a:pPr>
                          <a:r>
                            <a:rPr lang="en-US" dirty="0"/>
                            <a:t>2</a:t>
                          </a:r>
                          <a:endParaRPr lang="en-US" dirty="0">
                            <a:latin typeface="Alexandria"/>
                          </a:endParaRPr>
                        </a:p>
                      </a:txBody>
                      <a:tcPr anchor="ct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u="none" strike="noStrike" kern="1200" cap="none" spc="0" normalizeH="0" baseline="0" noProof="0">
                              <a:ln>
                                <a:noFill/>
                              </a:ln>
                              <a:solidFill>
                                <a:prstClr val="black"/>
                              </a:solidFill>
                              <a:effectLst/>
                              <a:uLnTx/>
                              <a:uFillTx/>
                            </a:rPr>
                            <a:t>900000</a:t>
                          </a:r>
                          <a:endParaRPr kumimoji="0" lang="ar-SY" sz="1800" b="0" i="0" u="none" strike="noStrike" kern="1200" cap="none" spc="0" normalizeH="0" baseline="0" noProof="0" dirty="0">
                            <a:ln>
                              <a:noFill/>
                            </a:ln>
                            <a:solidFill>
                              <a:prstClr val="black"/>
                            </a:solidFill>
                            <a:effectLst/>
                            <a:uLnTx/>
                            <a:uFillTx/>
                            <a:latin typeface="Alexandria"/>
                            <a:ea typeface="+mn-ea"/>
                            <a:cs typeface="Arial" panose="020B0604020202020204" pitchFamily="34" charset="0"/>
                          </a:endParaRPr>
                        </a:p>
                      </a:txBody>
                      <a:tcPr anchor="ctr"/>
                    </a:tc>
                    <a:tc>
                      <a:txBody>
                        <a:bodyPr/>
                        <a:lstStyle/>
                        <a:p>
                          <a:pPr>
                            <a:buNone/>
                          </a:pPr>
                          <a:r>
                            <a:rPr lang="en-US" sz="1800" kern="1200" dirty="0">
                              <a:solidFill>
                                <a:schemeClr val="tx1"/>
                              </a:solidFill>
                            </a:rPr>
                            <a:t>0.</a:t>
                          </a:r>
                          <a:r>
                            <a:rPr lang="ar-SY" sz="1800" kern="1200" dirty="0">
                              <a:solidFill>
                                <a:schemeClr val="tx1"/>
                              </a:solidFill>
                            </a:rPr>
                            <a:t> </a:t>
                          </a:r>
                          <a14:m>
                            <m:oMath xmlns:m="http://schemas.openxmlformats.org/officeDocument/2006/math">
                              <m:r>
                                <a:rPr lang="ar-SY" sz="1800" kern="1200">
                                  <a:solidFill>
                                    <a:schemeClr val="tx1"/>
                                  </a:solidFill>
                                  <a:latin typeface="Cambria Math" panose="02040503050406030204" pitchFamily="18" charset="0"/>
                                </a:rPr>
                                <m:t>8</m:t>
                              </m:r>
                            </m:oMath>
                          </a14:m>
                          <a:r>
                            <a:rPr lang="en-US" sz="1800" kern="1200" dirty="0">
                              <a:solidFill>
                                <a:schemeClr val="tx1"/>
                              </a:solidFill>
                            </a:rPr>
                            <a:t>26</a:t>
                          </a:r>
                          <a:endParaRPr lang="ar-SY" sz="1800" kern="1200" dirty="0">
                            <a:solidFill>
                              <a:schemeClr val="tx1"/>
                            </a:solidFill>
                            <a:latin typeface="Alexandria"/>
                            <a:ea typeface="+mn-ea"/>
                            <a:cs typeface="+mn-cs"/>
                          </a:endParaRPr>
                        </a:p>
                      </a:txBody>
                      <a:tcPr anchor="ctr"/>
                    </a:tc>
                    <a:tc>
                      <a:txBody>
                        <a:bodyPr/>
                        <a:lstStyle/>
                        <a:p>
                          <a:pPr>
                            <a:buNone/>
                          </a:pPr>
                          <a:r>
                            <a:rPr lang="en-US" dirty="0"/>
                            <a:t>743.400</a:t>
                          </a:r>
                          <a:endParaRPr lang="ar-SY" dirty="0">
                            <a:latin typeface="Alexandria"/>
                          </a:endParaRPr>
                        </a:p>
                      </a:txBody>
                      <a:tcPr anchor="ctr"/>
                    </a:tc>
                    <a:extLst>
                      <a:ext uri="{0D108BD9-81ED-4DB2-BD59-A6C34878D82A}">
                        <a16:rowId xmlns:a16="http://schemas.microsoft.com/office/drawing/2014/main" val="1196255601"/>
                      </a:ext>
                    </a:extLst>
                  </a:tr>
                  <a:tr h="0">
                    <a:tc>
                      <a:txBody>
                        <a:bodyPr/>
                        <a:lstStyle/>
                        <a:p>
                          <a:pPr>
                            <a:buNone/>
                          </a:pPr>
                          <a:r>
                            <a:rPr lang="en-US" dirty="0"/>
                            <a:t>3</a:t>
                          </a:r>
                          <a:endParaRPr lang="ar-SY" dirty="0">
                            <a:latin typeface="Alexandria"/>
                          </a:endParaRPr>
                        </a:p>
                      </a:txBody>
                      <a:tcPr anchor="ct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u="none" strike="noStrike" kern="1200" cap="none" spc="0" normalizeH="0" baseline="0" noProof="0">
                              <a:ln>
                                <a:noFill/>
                              </a:ln>
                              <a:solidFill>
                                <a:prstClr val="black"/>
                              </a:solidFill>
                              <a:effectLst/>
                              <a:uLnTx/>
                              <a:uFillTx/>
                            </a:rPr>
                            <a:t>900000</a:t>
                          </a:r>
                          <a:endParaRPr kumimoji="0" lang="ar-SY" sz="1800" b="0" i="0" u="none" strike="noStrike" kern="1200" cap="none" spc="0" normalizeH="0" baseline="0" noProof="0" dirty="0">
                            <a:ln>
                              <a:noFill/>
                            </a:ln>
                            <a:solidFill>
                              <a:prstClr val="black"/>
                            </a:solidFill>
                            <a:effectLst/>
                            <a:uLnTx/>
                            <a:uFillTx/>
                            <a:latin typeface="Alexandria"/>
                            <a:ea typeface="+mn-ea"/>
                            <a:cs typeface="Arial" panose="020B0604020202020204" pitchFamily="34" charset="0"/>
                          </a:endParaRPr>
                        </a:p>
                      </a:txBody>
                      <a:tcPr anchor="ctr"/>
                    </a:tc>
                    <a:tc>
                      <a:txBody>
                        <a:bodyPr/>
                        <a:lstStyle/>
                        <a:p>
                          <a:pPr>
                            <a:buNone/>
                          </a:pPr>
                          <a:r>
                            <a:rPr lang="en-US" dirty="0"/>
                            <a:t>0.751</a:t>
                          </a:r>
                          <a:endParaRPr lang="ar-SY" dirty="0">
                            <a:latin typeface="Alexandria"/>
                          </a:endParaRPr>
                        </a:p>
                      </a:txBody>
                      <a:tcPr anchor="ctr"/>
                    </a:tc>
                    <a:tc>
                      <a:txBody>
                        <a:bodyPr/>
                        <a:lstStyle/>
                        <a:p>
                          <a:pPr>
                            <a:buNone/>
                          </a:pPr>
                          <a:r>
                            <a:rPr lang="en-US" dirty="0"/>
                            <a:t>675.900</a:t>
                          </a:r>
                          <a:endParaRPr lang="ar-SY" dirty="0">
                            <a:latin typeface="Alexandria"/>
                          </a:endParaRPr>
                        </a:p>
                      </a:txBody>
                      <a:tcPr anchor="ctr"/>
                    </a:tc>
                    <a:extLst>
                      <a:ext uri="{0D108BD9-81ED-4DB2-BD59-A6C34878D82A}">
                        <a16:rowId xmlns:a16="http://schemas.microsoft.com/office/drawing/2014/main" val="3299641343"/>
                      </a:ext>
                    </a:extLst>
                  </a:tr>
                  <a:tr h="0">
                    <a:tc>
                      <a:txBody>
                        <a:bodyPr/>
                        <a:lstStyle/>
                        <a:p>
                          <a:pPr>
                            <a:buNone/>
                          </a:pPr>
                          <a:r>
                            <a:rPr lang="en-US" dirty="0"/>
                            <a:t>4</a:t>
                          </a:r>
                          <a:endParaRPr lang="ar-SY" dirty="0">
                            <a:latin typeface="Alexandria"/>
                          </a:endParaRPr>
                        </a:p>
                      </a:txBody>
                      <a:tcPr anchor="ct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u="none" strike="noStrike" kern="1200" cap="none" spc="0" normalizeH="0" baseline="0" noProof="0">
                              <a:ln>
                                <a:noFill/>
                              </a:ln>
                              <a:solidFill>
                                <a:prstClr val="black"/>
                              </a:solidFill>
                              <a:effectLst/>
                              <a:uLnTx/>
                              <a:uFillTx/>
                            </a:rPr>
                            <a:t>900000</a:t>
                          </a:r>
                          <a:endParaRPr kumimoji="0" lang="ar-SY" sz="1800" b="0" i="0" u="none" strike="noStrike" kern="1200" cap="none" spc="0" normalizeH="0" baseline="0" noProof="0" dirty="0">
                            <a:ln>
                              <a:noFill/>
                            </a:ln>
                            <a:solidFill>
                              <a:prstClr val="black"/>
                            </a:solidFill>
                            <a:effectLst/>
                            <a:uLnTx/>
                            <a:uFillTx/>
                            <a:latin typeface="Alexandria"/>
                            <a:ea typeface="+mn-ea"/>
                            <a:cs typeface="Arial" panose="020B0604020202020204" pitchFamily="34" charset="0"/>
                          </a:endParaRPr>
                        </a:p>
                      </a:txBody>
                      <a:tcPr anchor="ctr"/>
                    </a:tc>
                    <a:tc>
                      <a:txBody>
                        <a:bodyPr/>
                        <a:lstStyle/>
                        <a:p>
                          <a:pPr>
                            <a:buNone/>
                          </a:pPr>
                          <a:r>
                            <a:rPr lang="en-US" dirty="0"/>
                            <a:t>0.6</a:t>
                          </a:r>
                          <a14:m>
                            <m:oMath xmlns:m="http://schemas.openxmlformats.org/officeDocument/2006/math">
                              <m:r>
                                <a:rPr lang="ar-SY" smtClean="0">
                                  <a:latin typeface="Cambria Math" panose="02040503050406030204" pitchFamily="18" charset="0"/>
                                </a:rPr>
                                <m:t>8</m:t>
                              </m:r>
                            </m:oMath>
                          </a14:m>
                          <a:r>
                            <a:rPr lang="en-US" dirty="0"/>
                            <a:t>3</a:t>
                          </a:r>
                          <a:endParaRPr lang="ar-SY" dirty="0">
                            <a:latin typeface="Alexandria"/>
                          </a:endParaRPr>
                        </a:p>
                      </a:txBody>
                      <a:tcPr anchor="ctr"/>
                    </a:tc>
                    <a:tc>
                      <a:txBody>
                        <a:bodyPr/>
                        <a:lstStyle/>
                        <a:p>
                          <a:pPr>
                            <a:buNone/>
                          </a:pPr>
                          <a:r>
                            <a:rPr lang="en-US" dirty="0"/>
                            <a:t>614.700</a:t>
                          </a:r>
                          <a:endParaRPr lang="ar-SY" dirty="0">
                            <a:latin typeface="Alexandria"/>
                          </a:endParaRPr>
                        </a:p>
                      </a:txBody>
                      <a:tcPr anchor="ctr"/>
                    </a:tc>
                    <a:extLst>
                      <a:ext uri="{0D108BD9-81ED-4DB2-BD59-A6C34878D82A}">
                        <a16:rowId xmlns:a16="http://schemas.microsoft.com/office/drawing/2014/main" val="3823981423"/>
                      </a:ext>
                    </a:extLst>
                  </a:tr>
                  <a:tr h="0">
                    <a:tc>
                      <a:txBody>
                        <a:bodyPr/>
                        <a:lstStyle/>
                        <a:p>
                          <a:pPr>
                            <a:buNone/>
                          </a:pPr>
                          <a:r>
                            <a:rPr lang="en-US" dirty="0"/>
                            <a:t>5</a:t>
                          </a:r>
                          <a:endParaRPr lang="ar-SY" dirty="0">
                            <a:latin typeface="Alexandria"/>
                          </a:endParaRPr>
                        </a:p>
                      </a:txBody>
                      <a:tcPr anchor="ct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u="none" strike="noStrike" kern="1200" cap="none" spc="0" normalizeH="0" baseline="0" noProof="0">
                              <a:ln>
                                <a:noFill/>
                              </a:ln>
                              <a:solidFill>
                                <a:prstClr val="black"/>
                              </a:solidFill>
                              <a:effectLst/>
                              <a:uLnTx/>
                              <a:uFillTx/>
                            </a:rPr>
                            <a:t>900000</a:t>
                          </a:r>
                          <a:endParaRPr kumimoji="0" lang="ar-SY" sz="1800" b="0" i="0" u="none" strike="noStrike" kern="1200" cap="none" spc="0" normalizeH="0" baseline="0" noProof="0" dirty="0">
                            <a:ln>
                              <a:noFill/>
                            </a:ln>
                            <a:solidFill>
                              <a:prstClr val="black"/>
                            </a:solidFill>
                            <a:effectLst/>
                            <a:uLnTx/>
                            <a:uFillTx/>
                            <a:latin typeface="Alexandria"/>
                            <a:ea typeface="+mn-ea"/>
                            <a:cs typeface="Arial" panose="020B0604020202020204" pitchFamily="34" charset="0"/>
                          </a:endParaRPr>
                        </a:p>
                      </a:txBody>
                      <a:tcPr anchor="ctr"/>
                    </a:tc>
                    <a:tc>
                      <a:txBody>
                        <a:bodyPr/>
                        <a:lstStyle/>
                        <a:p>
                          <a:pPr>
                            <a:buNone/>
                          </a:pPr>
                          <a:r>
                            <a:rPr lang="en-US" dirty="0"/>
                            <a:t>0.621</a:t>
                          </a:r>
                          <a:endParaRPr lang="ar-SY" dirty="0">
                            <a:latin typeface="Alexandria"/>
                          </a:endParaRPr>
                        </a:p>
                      </a:txBody>
                      <a:tcPr anchor="ctr"/>
                    </a:tc>
                    <a:tc>
                      <a:txBody>
                        <a:bodyPr/>
                        <a:lstStyle/>
                        <a:p>
                          <a:pPr>
                            <a:buNone/>
                          </a:pPr>
                          <a:r>
                            <a:rPr lang="en-US" dirty="0"/>
                            <a:t>55</a:t>
                          </a:r>
                          <a14:m>
                            <m:oMath xmlns:m="http://schemas.openxmlformats.org/officeDocument/2006/math">
                              <m:r>
                                <a:rPr lang="ar-SY" smtClean="0">
                                  <a:latin typeface="Cambria Math" panose="02040503050406030204" pitchFamily="18" charset="0"/>
                                </a:rPr>
                                <m:t>8</m:t>
                              </m:r>
                            </m:oMath>
                          </a14:m>
                          <a:r>
                            <a:rPr lang="en-US" dirty="0"/>
                            <a:t>.900</a:t>
                          </a:r>
                          <a:endParaRPr lang="ar-SY" dirty="0">
                            <a:latin typeface="Alexandria"/>
                          </a:endParaRPr>
                        </a:p>
                      </a:txBody>
                      <a:tcPr anchor="ctr"/>
                    </a:tc>
                    <a:extLst>
                      <a:ext uri="{0D108BD9-81ED-4DB2-BD59-A6C34878D82A}">
                        <a16:rowId xmlns:a16="http://schemas.microsoft.com/office/drawing/2014/main" val="407343017"/>
                      </a:ext>
                    </a:extLst>
                  </a:tr>
                  <a:tr h="0">
                    <a:tc>
                      <a:txBody>
                        <a:bodyPr/>
                        <a:lstStyle/>
                        <a:p>
                          <a:pPr>
                            <a:buNone/>
                          </a:pPr>
                          <a:r>
                            <a:rPr lang="en-US" dirty="0"/>
                            <a:t>6</a:t>
                          </a:r>
                          <a:endParaRPr lang="ar-SY" dirty="0">
                            <a:latin typeface="Alexandria"/>
                          </a:endParaRPr>
                        </a:p>
                      </a:txBody>
                      <a:tcPr anchor="ct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u="none" strike="noStrike" kern="1200" cap="none" spc="0" normalizeH="0" baseline="0" noProof="0" dirty="0">
                              <a:ln>
                                <a:noFill/>
                              </a:ln>
                              <a:solidFill>
                                <a:prstClr val="black"/>
                              </a:solidFill>
                              <a:effectLst/>
                              <a:uLnTx/>
                              <a:uFillTx/>
                            </a:rPr>
                            <a:t>900000</a:t>
                          </a:r>
                          <a:endParaRPr kumimoji="0" lang="ar-SY" sz="1800" b="0" i="0" u="none" strike="noStrike" kern="1200" cap="none" spc="0" normalizeH="0" baseline="0" noProof="0" dirty="0">
                            <a:ln>
                              <a:noFill/>
                            </a:ln>
                            <a:solidFill>
                              <a:prstClr val="black"/>
                            </a:solidFill>
                            <a:effectLst/>
                            <a:uLnTx/>
                            <a:uFillTx/>
                            <a:latin typeface="Alexandria"/>
                            <a:ea typeface="+mn-ea"/>
                            <a:cs typeface="Arial" panose="020B0604020202020204" pitchFamily="34" charset="0"/>
                          </a:endParaRPr>
                        </a:p>
                      </a:txBody>
                      <a:tcPr anchor="ctr"/>
                    </a:tc>
                    <a:tc>
                      <a:txBody>
                        <a:bodyPr/>
                        <a:lstStyle/>
                        <a:p>
                          <a:pPr>
                            <a:buNone/>
                          </a:pPr>
                          <a:r>
                            <a:rPr lang="en-US" dirty="0"/>
                            <a:t>0.564</a:t>
                          </a:r>
                          <a:endParaRPr lang="ar-SY" dirty="0">
                            <a:latin typeface="Alexandria"/>
                          </a:endParaRPr>
                        </a:p>
                      </a:txBody>
                      <a:tcPr anchor="ctr"/>
                    </a:tc>
                    <a:tc>
                      <a:txBody>
                        <a:bodyPr/>
                        <a:lstStyle/>
                        <a:p>
                          <a:pPr>
                            <a:buNone/>
                          </a:pPr>
                          <a:r>
                            <a:rPr lang="en-US" dirty="0"/>
                            <a:t>507.600</a:t>
                          </a:r>
                          <a:endParaRPr lang="ar-SY" dirty="0">
                            <a:latin typeface="Alexandria"/>
                          </a:endParaRPr>
                        </a:p>
                      </a:txBody>
                      <a:tcPr anchor="ctr"/>
                    </a:tc>
                    <a:extLst>
                      <a:ext uri="{0D108BD9-81ED-4DB2-BD59-A6C34878D82A}">
                        <a16:rowId xmlns:a16="http://schemas.microsoft.com/office/drawing/2014/main" val="15017733"/>
                      </a:ext>
                    </a:extLst>
                  </a:tr>
                </a:tbl>
              </a:graphicData>
            </a:graphic>
          </p:graphicFrame>
        </mc:Choice>
        <mc:Fallback xmlns="">
          <p:graphicFrame>
            <p:nvGraphicFramePr>
              <p:cNvPr id="4" name="جدول 3">
                <a:extLst>
                  <a:ext uri="{FF2B5EF4-FFF2-40B4-BE49-F238E27FC236}">
                    <a16:creationId xmlns:a16="http://schemas.microsoft.com/office/drawing/2014/main" id="{60BCF4BD-ADA8-7017-4D05-13002FF8AFED}"/>
                  </a:ext>
                </a:extLst>
              </p:cNvPr>
              <p:cNvGraphicFramePr>
                <a:graphicFrameLocks noGrp="1"/>
              </p:cNvGraphicFramePr>
              <p:nvPr>
                <p:extLst>
                  <p:ext uri="{D42A27DB-BD31-4B8C-83A1-F6EECF244321}">
                    <p14:modId xmlns:p14="http://schemas.microsoft.com/office/powerpoint/2010/main" val="1836010784"/>
                  </p:ext>
                </p:extLst>
              </p:nvPr>
            </p:nvGraphicFramePr>
            <p:xfrm>
              <a:off x="1201759" y="3439128"/>
              <a:ext cx="7871084" cy="2560320"/>
            </p:xfrm>
            <a:graphic>
              <a:graphicData uri="http://schemas.openxmlformats.org/drawingml/2006/table">
                <a:tbl>
                  <a:tblPr>
                    <a:tableStyleId>{3B4B98B0-60AC-42C2-AFA5-B58CD77FA1E5}</a:tableStyleId>
                  </a:tblPr>
                  <a:tblGrid>
                    <a:gridCol w="1967771">
                      <a:extLst>
                        <a:ext uri="{9D8B030D-6E8A-4147-A177-3AD203B41FA5}">
                          <a16:colId xmlns:a16="http://schemas.microsoft.com/office/drawing/2014/main" val="105088114"/>
                        </a:ext>
                      </a:extLst>
                    </a:gridCol>
                    <a:gridCol w="1967771">
                      <a:extLst>
                        <a:ext uri="{9D8B030D-6E8A-4147-A177-3AD203B41FA5}">
                          <a16:colId xmlns:a16="http://schemas.microsoft.com/office/drawing/2014/main" val="1530342721"/>
                        </a:ext>
                      </a:extLst>
                    </a:gridCol>
                    <a:gridCol w="1773165">
                      <a:extLst>
                        <a:ext uri="{9D8B030D-6E8A-4147-A177-3AD203B41FA5}">
                          <a16:colId xmlns:a16="http://schemas.microsoft.com/office/drawing/2014/main" val="2118065750"/>
                        </a:ext>
                      </a:extLst>
                    </a:gridCol>
                    <a:gridCol w="2162377">
                      <a:extLst>
                        <a:ext uri="{9D8B030D-6E8A-4147-A177-3AD203B41FA5}">
                          <a16:colId xmlns:a16="http://schemas.microsoft.com/office/drawing/2014/main" val="3974551296"/>
                        </a:ext>
                      </a:extLst>
                    </a:gridCol>
                  </a:tblGrid>
                  <a:tr h="365760">
                    <a:tc>
                      <a:txBody>
                        <a:bodyPr/>
                        <a:lstStyle/>
                        <a:p>
                          <a:pPr>
                            <a:buNone/>
                          </a:pPr>
                          <a:r>
                            <a:rPr lang="en-US" b="1" dirty="0"/>
                            <a:t>Year</a:t>
                          </a:r>
                          <a:endParaRPr lang="en-US" b="1" dirty="0">
                            <a:latin typeface="Alexandria"/>
                          </a:endParaRPr>
                        </a:p>
                      </a:txBody>
                      <a:tcPr anchor="ctr"/>
                    </a:tc>
                    <a:tc>
                      <a:txBody>
                        <a:bodyPr/>
                        <a:lstStyle/>
                        <a:p>
                          <a:pPr>
                            <a:buNone/>
                          </a:pPr>
                          <a:r>
                            <a:rPr lang="en-US" b="1" dirty="0"/>
                            <a:t>Cash Flow</a:t>
                          </a:r>
                          <a:endParaRPr lang="en-US" b="1" dirty="0">
                            <a:latin typeface="Alexandria"/>
                          </a:endParaRPr>
                        </a:p>
                      </a:txBody>
                      <a:tcPr anchor="ctr"/>
                    </a:tc>
                    <a:tc>
                      <a:txBody>
                        <a:bodyPr/>
                        <a:lstStyle/>
                        <a:p>
                          <a:pPr>
                            <a:buNone/>
                          </a:pPr>
                          <a:r>
                            <a:rPr lang="en-US" b="1" dirty="0"/>
                            <a:t>PV Factor (10%)</a:t>
                          </a:r>
                          <a:endParaRPr lang="en-US" b="1" dirty="0">
                            <a:latin typeface="Alexandria"/>
                          </a:endParaRPr>
                        </a:p>
                      </a:txBody>
                      <a:tcPr anchor="ctr"/>
                    </a:tc>
                    <a:tc>
                      <a:txBody>
                        <a:bodyPr/>
                        <a:lstStyle/>
                        <a:p>
                          <a:pPr>
                            <a:buNone/>
                          </a:pPr>
                          <a:r>
                            <a:rPr lang="en-US" b="1" dirty="0"/>
                            <a:t>Present Value</a:t>
                          </a:r>
                          <a:endParaRPr lang="en-US" b="1" dirty="0">
                            <a:latin typeface="Alexandria"/>
                          </a:endParaRPr>
                        </a:p>
                      </a:txBody>
                      <a:tcPr anchor="ctr"/>
                    </a:tc>
                    <a:extLst>
                      <a:ext uri="{0D108BD9-81ED-4DB2-BD59-A6C34878D82A}">
                        <a16:rowId xmlns:a16="http://schemas.microsoft.com/office/drawing/2014/main" val="4221537588"/>
                      </a:ext>
                    </a:extLst>
                  </a:tr>
                  <a:tr h="365760">
                    <a:tc>
                      <a:txBody>
                        <a:bodyPr/>
                        <a:lstStyle/>
                        <a:p>
                          <a:pPr>
                            <a:buNone/>
                          </a:pPr>
                          <a:r>
                            <a:rPr lang="en-US" dirty="0"/>
                            <a:t>1</a:t>
                          </a:r>
                          <a:endParaRPr lang="ar-SY" dirty="0">
                            <a:latin typeface="Alexandria"/>
                          </a:endParaRPr>
                        </a:p>
                      </a:txBody>
                      <a:tcPr anchor="ctr"/>
                    </a:tc>
                    <a:tc>
                      <a:txBody>
                        <a:bodyPr/>
                        <a:lstStyle/>
                        <a:p>
                          <a:pPr>
                            <a:buNone/>
                          </a:pPr>
                          <a:r>
                            <a:rPr lang="en-US" dirty="0"/>
                            <a:t>900000</a:t>
                          </a:r>
                          <a:endParaRPr lang="ar-SY" dirty="0">
                            <a:latin typeface="Alexandria"/>
                          </a:endParaRPr>
                        </a:p>
                      </a:txBody>
                      <a:tcPr anchor="ctr"/>
                    </a:tc>
                    <a:tc>
                      <a:txBody>
                        <a:bodyPr/>
                        <a:lstStyle/>
                        <a:p>
                          <a:pPr>
                            <a:buNone/>
                          </a:pPr>
                          <a:r>
                            <a:rPr lang="en-US" dirty="0"/>
                            <a:t>0.909</a:t>
                          </a:r>
                          <a:endParaRPr lang="ar-SY" dirty="0">
                            <a:latin typeface="Alexandria"/>
                          </a:endParaRPr>
                        </a:p>
                      </a:txBody>
                      <a:tcPr anchor="ctr"/>
                    </a:tc>
                    <a:tc>
                      <a:txBody>
                        <a:bodyPr/>
                        <a:lstStyle/>
                        <a:p>
                          <a:endParaRPr lang="ar-SY"/>
                        </a:p>
                      </a:txBody>
                      <a:tcPr anchor="ctr">
                        <a:blipFill>
                          <a:blip r:embed="rId3"/>
                          <a:stretch>
                            <a:fillRect l="-263944" t="-108333" r="-282" b="-526667"/>
                          </a:stretch>
                        </a:blipFill>
                      </a:tcPr>
                    </a:tc>
                    <a:extLst>
                      <a:ext uri="{0D108BD9-81ED-4DB2-BD59-A6C34878D82A}">
                        <a16:rowId xmlns:a16="http://schemas.microsoft.com/office/drawing/2014/main" val="2501512439"/>
                      </a:ext>
                    </a:extLst>
                  </a:tr>
                  <a:tr h="365760">
                    <a:tc>
                      <a:txBody>
                        <a:bodyPr/>
                        <a:lstStyle/>
                        <a:p>
                          <a:pPr>
                            <a:buNone/>
                          </a:pPr>
                          <a:r>
                            <a:rPr lang="en-US" dirty="0"/>
                            <a:t>2</a:t>
                          </a:r>
                          <a:endParaRPr lang="en-US" dirty="0">
                            <a:latin typeface="Alexandria"/>
                          </a:endParaRPr>
                        </a:p>
                      </a:txBody>
                      <a:tcPr anchor="ct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u="none" strike="noStrike" kern="1200" cap="none" spc="0" normalizeH="0" baseline="0" noProof="0">
                              <a:ln>
                                <a:noFill/>
                              </a:ln>
                              <a:solidFill>
                                <a:prstClr val="black"/>
                              </a:solidFill>
                              <a:effectLst/>
                              <a:uLnTx/>
                              <a:uFillTx/>
                            </a:rPr>
                            <a:t>900000</a:t>
                          </a:r>
                          <a:endParaRPr kumimoji="0" lang="ar-SY" sz="1800" b="0" i="0" u="none" strike="noStrike" kern="1200" cap="none" spc="0" normalizeH="0" baseline="0" noProof="0" dirty="0">
                            <a:ln>
                              <a:noFill/>
                            </a:ln>
                            <a:solidFill>
                              <a:prstClr val="black"/>
                            </a:solidFill>
                            <a:effectLst/>
                            <a:uLnTx/>
                            <a:uFillTx/>
                            <a:latin typeface="Alexandria"/>
                            <a:ea typeface="+mn-ea"/>
                            <a:cs typeface="Arial" panose="020B0604020202020204" pitchFamily="34" charset="0"/>
                          </a:endParaRPr>
                        </a:p>
                      </a:txBody>
                      <a:tcPr anchor="ctr"/>
                    </a:tc>
                    <a:tc>
                      <a:txBody>
                        <a:bodyPr/>
                        <a:lstStyle/>
                        <a:p>
                          <a:endParaRPr lang="ar-SY"/>
                        </a:p>
                      </a:txBody>
                      <a:tcPr anchor="ctr">
                        <a:blipFill>
                          <a:blip r:embed="rId3"/>
                          <a:stretch>
                            <a:fillRect l="-221993" t="-208333" r="-122337" b="-426667"/>
                          </a:stretch>
                        </a:blipFill>
                      </a:tcPr>
                    </a:tc>
                    <a:tc>
                      <a:txBody>
                        <a:bodyPr/>
                        <a:lstStyle/>
                        <a:p>
                          <a:pPr>
                            <a:buNone/>
                          </a:pPr>
                          <a:r>
                            <a:rPr lang="en-US" dirty="0"/>
                            <a:t>743.400</a:t>
                          </a:r>
                          <a:endParaRPr lang="ar-SY" dirty="0">
                            <a:latin typeface="Alexandria"/>
                          </a:endParaRPr>
                        </a:p>
                      </a:txBody>
                      <a:tcPr anchor="ctr"/>
                    </a:tc>
                    <a:extLst>
                      <a:ext uri="{0D108BD9-81ED-4DB2-BD59-A6C34878D82A}">
                        <a16:rowId xmlns:a16="http://schemas.microsoft.com/office/drawing/2014/main" val="1196255601"/>
                      </a:ext>
                    </a:extLst>
                  </a:tr>
                  <a:tr h="365760">
                    <a:tc>
                      <a:txBody>
                        <a:bodyPr/>
                        <a:lstStyle/>
                        <a:p>
                          <a:pPr>
                            <a:buNone/>
                          </a:pPr>
                          <a:r>
                            <a:rPr lang="en-US" dirty="0"/>
                            <a:t>3</a:t>
                          </a:r>
                          <a:endParaRPr lang="ar-SY" dirty="0">
                            <a:latin typeface="Alexandria"/>
                          </a:endParaRPr>
                        </a:p>
                      </a:txBody>
                      <a:tcPr anchor="ct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u="none" strike="noStrike" kern="1200" cap="none" spc="0" normalizeH="0" baseline="0" noProof="0">
                              <a:ln>
                                <a:noFill/>
                              </a:ln>
                              <a:solidFill>
                                <a:prstClr val="black"/>
                              </a:solidFill>
                              <a:effectLst/>
                              <a:uLnTx/>
                              <a:uFillTx/>
                            </a:rPr>
                            <a:t>900000</a:t>
                          </a:r>
                          <a:endParaRPr kumimoji="0" lang="ar-SY" sz="1800" b="0" i="0" u="none" strike="noStrike" kern="1200" cap="none" spc="0" normalizeH="0" baseline="0" noProof="0" dirty="0">
                            <a:ln>
                              <a:noFill/>
                            </a:ln>
                            <a:solidFill>
                              <a:prstClr val="black"/>
                            </a:solidFill>
                            <a:effectLst/>
                            <a:uLnTx/>
                            <a:uFillTx/>
                            <a:latin typeface="Alexandria"/>
                            <a:ea typeface="+mn-ea"/>
                            <a:cs typeface="Arial" panose="020B0604020202020204" pitchFamily="34" charset="0"/>
                          </a:endParaRPr>
                        </a:p>
                      </a:txBody>
                      <a:tcPr anchor="ctr"/>
                    </a:tc>
                    <a:tc>
                      <a:txBody>
                        <a:bodyPr/>
                        <a:lstStyle/>
                        <a:p>
                          <a:pPr>
                            <a:buNone/>
                          </a:pPr>
                          <a:r>
                            <a:rPr lang="en-US" dirty="0"/>
                            <a:t>0.751</a:t>
                          </a:r>
                          <a:endParaRPr lang="ar-SY" dirty="0">
                            <a:latin typeface="Alexandria"/>
                          </a:endParaRPr>
                        </a:p>
                      </a:txBody>
                      <a:tcPr anchor="ctr"/>
                    </a:tc>
                    <a:tc>
                      <a:txBody>
                        <a:bodyPr/>
                        <a:lstStyle/>
                        <a:p>
                          <a:pPr>
                            <a:buNone/>
                          </a:pPr>
                          <a:r>
                            <a:rPr lang="en-US" dirty="0"/>
                            <a:t>675.900</a:t>
                          </a:r>
                          <a:endParaRPr lang="ar-SY" dirty="0">
                            <a:latin typeface="Alexandria"/>
                          </a:endParaRPr>
                        </a:p>
                      </a:txBody>
                      <a:tcPr anchor="ctr"/>
                    </a:tc>
                    <a:extLst>
                      <a:ext uri="{0D108BD9-81ED-4DB2-BD59-A6C34878D82A}">
                        <a16:rowId xmlns:a16="http://schemas.microsoft.com/office/drawing/2014/main" val="3299641343"/>
                      </a:ext>
                    </a:extLst>
                  </a:tr>
                  <a:tr h="365760">
                    <a:tc>
                      <a:txBody>
                        <a:bodyPr/>
                        <a:lstStyle/>
                        <a:p>
                          <a:pPr>
                            <a:buNone/>
                          </a:pPr>
                          <a:r>
                            <a:rPr lang="en-US" dirty="0"/>
                            <a:t>4</a:t>
                          </a:r>
                          <a:endParaRPr lang="ar-SY" dirty="0">
                            <a:latin typeface="Alexandria"/>
                          </a:endParaRPr>
                        </a:p>
                      </a:txBody>
                      <a:tcPr anchor="ct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u="none" strike="noStrike" kern="1200" cap="none" spc="0" normalizeH="0" baseline="0" noProof="0">
                              <a:ln>
                                <a:noFill/>
                              </a:ln>
                              <a:solidFill>
                                <a:prstClr val="black"/>
                              </a:solidFill>
                              <a:effectLst/>
                              <a:uLnTx/>
                              <a:uFillTx/>
                            </a:rPr>
                            <a:t>900000</a:t>
                          </a:r>
                          <a:endParaRPr kumimoji="0" lang="ar-SY" sz="1800" b="0" i="0" u="none" strike="noStrike" kern="1200" cap="none" spc="0" normalizeH="0" baseline="0" noProof="0" dirty="0">
                            <a:ln>
                              <a:noFill/>
                            </a:ln>
                            <a:solidFill>
                              <a:prstClr val="black"/>
                            </a:solidFill>
                            <a:effectLst/>
                            <a:uLnTx/>
                            <a:uFillTx/>
                            <a:latin typeface="Alexandria"/>
                            <a:ea typeface="+mn-ea"/>
                            <a:cs typeface="Arial" panose="020B0604020202020204" pitchFamily="34" charset="0"/>
                          </a:endParaRPr>
                        </a:p>
                      </a:txBody>
                      <a:tcPr anchor="ctr"/>
                    </a:tc>
                    <a:tc>
                      <a:txBody>
                        <a:bodyPr/>
                        <a:lstStyle/>
                        <a:p>
                          <a:endParaRPr lang="ar-SY"/>
                        </a:p>
                      </a:txBody>
                      <a:tcPr anchor="ctr">
                        <a:blipFill>
                          <a:blip r:embed="rId3"/>
                          <a:stretch>
                            <a:fillRect l="-221993" t="-410000" r="-122337" b="-225000"/>
                          </a:stretch>
                        </a:blipFill>
                      </a:tcPr>
                    </a:tc>
                    <a:tc>
                      <a:txBody>
                        <a:bodyPr/>
                        <a:lstStyle/>
                        <a:p>
                          <a:pPr>
                            <a:buNone/>
                          </a:pPr>
                          <a:r>
                            <a:rPr lang="en-US" dirty="0"/>
                            <a:t>614.700</a:t>
                          </a:r>
                          <a:endParaRPr lang="ar-SY" dirty="0">
                            <a:latin typeface="Alexandria"/>
                          </a:endParaRPr>
                        </a:p>
                      </a:txBody>
                      <a:tcPr anchor="ctr"/>
                    </a:tc>
                    <a:extLst>
                      <a:ext uri="{0D108BD9-81ED-4DB2-BD59-A6C34878D82A}">
                        <a16:rowId xmlns:a16="http://schemas.microsoft.com/office/drawing/2014/main" val="3823981423"/>
                      </a:ext>
                    </a:extLst>
                  </a:tr>
                  <a:tr h="365760">
                    <a:tc>
                      <a:txBody>
                        <a:bodyPr/>
                        <a:lstStyle/>
                        <a:p>
                          <a:pPr>
                            <a:buNone/>
                          </a:pPr>
                          <a:r>
                            <a:rPr lang="en-US" dirty="0"/>
                            <a:t>5</a:t>
                          </a:r>
                          <a:endParaRPr lang="ar-SY" dirty="0">
                            <a:latin typeface="Alexandria"/>
                          </a:endParaRPr>
                        </a:p>
                      </a:txBody>
                      <a:tcPr anchor="ct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u="none" strike="noStrike" kern="1200" cap="none" spc="0" normalizeH="0" baseline="0" noProof="0">
                              <a:ln>
                                <a:noFill/>
                              </a:ln>
                              <a:solidFill>
                                <a:prstClr val="black"/>
                              </a:solidFill>
                              <a:effectLst/>
                              <a:uLnTx/>
                              <a:uFillTx/>
                            </a:rPr>
                            <a:t>900000</a:t>
                          </a:r>
                          <a:endParaRPr kumimoji="0" lang="ar-SY" sz="1800" b="0" i="0" u="none" strike="noStrike" kern="1200" cap="none" spc="0" normalizeH="0" baseline="0" noProof="0" dirty="0">
                            <a:ln>
                              <a:noFill/>
                            </a:ln>
                            <a:solidFill>
                              <a:prstClr val="black"/>
                            </a:solidFill>
                            <a:effectLst/>
                            <a:uLnTx/>
                            <a:uFillTx/>
                            <a:latin typeface="Alexandria"/>
                            <a:ea typeface="+mn-ea"/>
                            <a:cs typeface="Arial" panose="020B0604020202020204" pitchFamily="34" charset="0"/>
                          </a:endParaRPr>
                        </a:p>
                      </a:txBody>
                      <a:tcPr anchor="ctr"/>
                    </a:tc>
                    <a:tc>
                      <a:txBody>
                        <a:bodyPr/>
                        <a:lstStyle/>
                        <a:p>
                          <a:pPr>
                            <a:buNone/>
                          </a:pPr>
                          <a:r>
                            <a:rPr lang="en-US" dirty="0"/>
                            <a:t>0.621</a:t>
                          </a:r>
                          <a:endParaRPr lang="ar-SY" dirty="0">
                            <a:latin typeface="Alexandria"/>
                          </a:endParaRPr>
                        </a:p>
                      </a:txBody>
                      <a:tcPr anchor="ctr"/>
                    </a:tc>
                    <a:tc>
                      <a:txBody>
                        <a:bodyPr/>
                        <a:lstStyle/>
                        <a:p>
                          <a:endParaRPr lang="ar-SY"/>
                        </a:p>
                      </a:txBody>
                      <a:tcPr anchor="ctr">
                        <a:blipFill>
                          <a:blip r:embed="rId3"/>
                          <a:stretch>
                            <a:fillRect l="-263944" t="-510000" r="-282" b="-125000"/>
                          </a:stretch>
                        </a:blipFill>
                      </a:tcPr>
                    </a:tc>
                    <a:extLst>
                      <a:ext uri="{0D108BD9-81ED-4DB2-BD59-A6C34878D82A}">
                        <a16:rowId xmlns:a16="http://schemas.microsoft.com/office/drawing/2014/main" val="407343017"/>
                      </a:ext>
                    </a:extLst>
                  </a:tr>
                  <a:tr h="365760">
                    <a:tc>
                      <a:txBody>
                        <a:bodyPr/>
                        <a:lstStyle/>
                        <a:p>
                          <a:pPr>
                            <a:buNone/>
                          </a:pPr>
                          <a:r>
                            <a:rPr lang="en-US" dirty="0"/>
                            <a:t>6</a:t>
                          </a:r>
                          <a:endParaRPr lang="ar-SY" dirty="0">
                            <a:latin typeface="Alexandria"/>
                          </a:endParaRPr>
                        </a:p>
                      </a:txBody>
                      <a:tcPr anchor="ct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u="none" strike="noStrike" kern="1200" cap="none" spc="0" normalizeH="0" baseline="0" noProof="0" dirty="0">
                              <a:ln>
                                <a:noFill/>
                              </a:ln>
                              <a:solidFill>
                                <a:prstClr val="black"/>
                              </a:solidFill>
                              <a:effectLst/>
                              <a:uLnTx/>
                              <a:uFillTx/>
                            </a:rPr>
                            <a:t>900000</a:t>
                          </a:r>
                          <a:endParaRPr kumimoji="0" lang="ar-SY" sz="1800" b="0" i="0" u="none" strike="noStrike" kern="1200" cap="none" spc="0" normalizeH="0" baseline="0" noProof="0" dirty="0">
                            <a:ln>
                              <a:noFill/>
                            </a:ln>
                            <a:solidFill>
                              <a:prstClr val="black"/>
                            </a:solidFill>
                            <a:effectLst/>
                            <a:uLnTx/>
                            <a:uFillTx/>
                            <a:latin typeface="Alexandria"/>
                            <a:ea typeface="+mn-ea"/>
                            <a:cs typeface="Arial" panose="020B0604020202020204" pitchFamily="34" charset="0"/>
                          </a:endParaRPr>
                        </a:p>
                      </a:txBody>
                      <a:tcPr anchor="ctr"/>
                    </a:tc>
                    <a:tc>
                      <a:txBody>
                        <a:bodyPr/>
                        <a:lstStyle/>
                        <a:p>
                          <a:pPr>
                            <a:buNone/>
                          </a:pPr>
                          <a:r>
                            <a:rPr lang="en-US" dirty="0"/>
                            <a:t>0.564</a:t>
                          </a:r>
                          <a:endParaRPr lang="ar-SY" dirty="0">
                            <a:latin typeface="Alexandria"/>
                          </a:endParaRPr>
                        </a:p>
                      </a:txBody>
                      <a:tcPr anchor="ctr"/>
                    </a:tc>
                    <a:tc>
                      <a:txBody>
                        <a:bodyPr/>
                        <a:lstStyle/>
                        <a:p>
                          <a:pPr>
                            <a:buNone/>
                          </a:pPr>
                          <a:r>
                            <a:rPr lang="en-US" dirty="0"/>
                            <a:t>507.600</a:t>
                          </a:r>
                          <a:endParaRPr lang="ar-SY" dirty="0">
                            <a:latin typeface="Alexandria"/>
                          </a:endParaRPr>
                        </a:p>
                      </a:txBody>
                      <a:tcPr anchor="ctr"/>
                    </a:tc>
                    <a:extLst>
                      <a:ext uri="{0D108BD9-81ED-4DB2-BD59-A6C34878D82A}">
                        <a16:rowId xmlns:a16="http://schemas.microsoft.com/office/drawing/2014/main" val="15017733"/>
                      </a:ext>
                    </a:extLst>
                  </a:tr>
                </a:tbl>
              </a:graphicData>
            </a:graphic>
          </p:graphicFrame>
        </mc:Fallback>
      </mc:AlternateContent>
      <mc:AlternateContent xmlns:mc="http://schemas.openxmlformats.org/markup-compatibility/2006" xmlns:a14="http://schemas.microsoft.com/office/drawing/2010/main">
        <mc:Choice Requires="a14">
          <p:sp>
            <p:nvSpPr>
              <p:cNvPr id="8" name="مستطيل: زوايا مستديرة 7">
                <a:extLst>
                  <a:ext uri="{FF2B5EF4-FFF2-40B4-BE49-F238E27FC236}">
                    <a16:creationId xmlns:a16="http://schemas.microsoft.com/office/drawing/2014/main" id="{4DBAF892-F87C-CC9D-72BE-02F16A0E1597}"/>
                  </a:ext>
                </a:extLst>
              </p:cNvPr>
              <p:cNvSpPr/>
              <p:nvPr/>
            </p:nvSpPr>
            <p:spPr>
              <a:xfrm>
                <a:off x="5319350" y="1784654"/>
                <a:ext cx="4762999" cy="1352002"/>
              </a:xfrm>
              <a:prstGeom prst="roundRect">
                <a:avLst/>
              </a:prstGeom>
              <a:solidFill>
                <a:schemeClr val="accent1">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rtlCol="1" anchor="ctr"/>
              <a:lstStyle/>
              <a:p>
                <a:r>
                  <a:rPr lang="pt-BR" sz="2000" dirty="0"/>
                  <a:t>​</a:t>
                </a:r>
                <a:endParaRPr lang="en-US" sz="2000" b="1" dirty="0">
                  <a:solidFill>
                    <a:schemeClr val="tx1"/>
                  </a:solidFill>
                  <a:latin typeface="Alexandria"/>
                </a:endParaRPr>
              </a:p>
              <a:p>
                <a:r>
                  <a:rPr lang="en-US" sz="2000" dirty="0">
                    <a:solidFill>
                      <a:schemeClr val="tx1"/>
                    </a:solidFill>
                    <a:latin typeface="Alexandria"/>
                  </a:rPr>
                  <a:t>.</a:t>
                </a:r>
                <a:r>
                  <a:rPr lang="en-US" sz="2000" b="1" dirty="0"/>
                  <a:t> </a:t>
                </a:r>
                <a:r>
                  <a:rPr lang="en-US" sz="2000" b="1" dirty="0">
                    <a:solidFill>
                      <a:schemeClr val="tx1"/>
                    </a:solidFill>
                  </a:rPr>
                  <a:t>Year 1 PV Factor</a:t>
                </a:r>
              </a:p>
              <a:p>
                <a:pPr/>
                <a14:m>
                  <m:oMathPara xmlns:m="http://schemas.openxmlformats.org/officeDocument/2006/math">
                    <m:oMathParaPr>
                      <m:jc m:val="centerGroup"/>
                    </m:oMathParaPr>
                    <m:oMath xmlns:m="http://schemas.openxmlformats.org/officeDocument/2006/math">
                      <m:r>
                        <a:rPr lang="en-US" i="1">
                          <a:solidFill>
                            <a:schemeClr val="tx1"/>
                          </a:solidFill>
                          <a:latin typeface="Cambria Math" panose="02040503050406030204" pitchFamily="18" charset="0"/>
                        </a:rPr>
                        <m:t>𝑃𝑉</m:t>
                      </m:r>
                      <m:r>
                        <a:rPr lang="en-US">
                          <a:solidFill>
                            <a:schemeClr val="tx1"/>
                          </a:solidFill>
                          <a:latin typeface="Cambria Math" panose="02040503050406030204" pitchFamily="18" charset="0"/>
                        </a:rPr>
                        <m:t>=</m:t>
                      </m:r>
                      <m:f>
                        <m:fPr>
                          <m:ctrlPr>
                            <a:rPr lang="ar-SY" i="1">
                              <a:solidFill>
                                <a:schemeClr val="tx1"/>
                              </a:solidFill>
                              <a:latin typeface="Cambria Math" panose="02040503050406030204" pitchFamily="18" charset="0"/>
                            </a:rPr>
                          </m:ctrlPr>
                        </m:fPr>
                        <m:num>
                          <m:r>
                            <a:rPr lang="ar-SY">
                              <a:solidFill>
                                <a:schemeClr val="tx1"/>
                              </a:solidFill>
                              <a:latin typeface="Cambria Math" panose="02040503050406030204" pitchFamily="18" charset="0"/>
                            </a:rPr>
                            <m:t>1</m:t>
                          </m:r>
                        </m:num>
                        <m:den>
                          <m:d>
                            <m:dPr>
                              <m:endChr m:val=""/>
                              <m:ctrlPr>
                                <a:rPr lang="ar-SY" i="1">
                                  <a:solidFill>
                                    <a:schemeClr val="tx1"/>
                                  </a:solidFill>
                                  <a:latin typeface="Cambria Math" panose="02040503050406030204" pitchFamily="18" charset="0"/>
                                </a:rPr>
                              </m:ctrlPr>
                            </m:dPr>
                            <m:e>
                              <m:r>
                                <a:rPr lang="ar-SY">
                                  <a:solidFill>
                                    <a:schemeClr val="tx1"/>
                                  </a:solidFill>
                                  <a:latin typeface="Cambria Math" panose="02040503050406030204" pitchFamily="18" charset="0"/>
                                </a:rPr>
                                <m:t>1</m:t>
                              </m:r>
                              <m:r>
                                <a:rPr lang="ar-SY">
                                  <a:solidFill>
                                    <a:schemeClr val="tx1"/>
                                  </a:solidFill>
                                  <a:latin typeface="Cambria Math" panose="02040503050406030204" pitchFamily="18" charset="0"/>
                                </a:rPr>
                                <m:t>.</m:t>
                              </m:r>
                              <m:r>
                                <a:rPr lang="ar-SY">
                                  <a:solidFill>
                                    <a:schemeClr val="tx1"/>
                                  </a:solidFill>
                                  <a:latin typeface="Cambria Math" panose="02040503050406030204" pitchFamily="18" charset="0"/>
                                </a:rPr>
                                <m:t>10</m:t>
                              </m:r>
                              <m:sSup>
                                <m:sSupPr>
                                  <m:ctrlPr>
                                    <a:rPr lang="ar-SY" i="1">
                                      <a:solidFill>
                                        <a:schemeClr val="tx1"/>
                                      </a:solidFill>
                                      <a:latin typeface="Cambria Math" panose="02040503050406030204" pitchFamily="18" charset="0"/>
                                    </a:rPr>
                                  </m:ctrlPr>
                                </m:sSupPr>
                                <m:e>
                                  <m:d>
                                    <m:dPr>
                                      <m:begChr m:val=""/>
                                      <m:endChr m:val=""/>
                                      <m:ctrlPr>
                                        <a:rPr lang="ar-SY" i="1">
                                          <a:solidFill>
                                            <a:schemeClr val="tx1"/>
                                          </a:solidFill>
                                          <a:latin typeface="Cambria Math" panose="02040503050406030204" pitchFamily="18" charset="0"/>
                                        </a:rPr>
                                      </m:ctrlPr>
                                    </m:dPr>
                                    <m:e>
                                      <m:r>
                                        <a:rPr lang="ar-SY">
                                          <a:solidFill>
                                            <a:schemeClr val="tx1"/>
                                          </a:solidFill>
                                          <a:latin typeface="Cambria Math" panose="02040503050406030204" pitchFamily="18" charset="0"/>
                                        </a:rPr>
                                        <m:t>)</m:t>
                                      </m:r>
                                    </m:e>
                                  </m:d>
                                </m:e>
                                <m:sup>
                                  <m:r>
                                    <a:rPr lang="ar-SY">
                                      <a:solidFill>
                                        <a:schemeClr val="tx1"/>
                                      </a:solidFill>
                                      <a:latin typeface="Cambria Math" panose="02040503050406030204" pitchFamily="18" charset="0"/>
                                    </a:rPr>
                                    <m:t>1</m:t>
                                  </m:r>
                                </m:sup>
                              </m:sSup>
                            </m:e>
                          </m:d>
                        </m:den>
                      </m:f>
                      <m:r>
                        <a:rPr lang="ar-SY">
                          <a:solidFill>
                            <a:schemeClr val="tx1"/>
                          </a:solidFill>
                          <a:latin typeface="Cambria Math" panose="02040503050406030204" pitchFamily="18" charset="0"/>
                        </a:rPr>
                        <m:t>=</m:t>
                      </m:r>
                      <m:f>
                        <m:fPr>
                          <m:ctrlPr>
                            <a:rPr lang="ar-SY" i="1">
                              <a:solidFill>
                                <a:schemeClr val="tx1"/>
                              </a:solidFill>
                              <a:latin typeface="Cambria Math" panose="02040503050406030204" pitchFamily="18" charset="0"/>
                            </a:rPr>
                          </m:ctrlPr>
                        </m:fPr>
                        <m:num>
                          <m:r>
                            <a:rPr lang="ar-SY">
                              <a:solidFill>
                                <a:schemeClr val="tx1"/>
                              </a:solidFill>
                              <a:latin typeface="Cambria Math" panose="02040503050406030204" pitchFamily="18" charset="0"/>
                            </a:rPr>
                            <m:t>1</m:t>
                          </m:r>
                        </m:num>
                        <m:den>
                          <m:r>
                            <a:rPr lang="ar-SY">
                              <a:solidFill>
                                <a:schemeClr val="tx1"/>
                              </a:solidFill>
                              <a:latin typeface="Cambria Math" panose="02040503050406030204" pitchFamily="18" charset="0"/>
                            </a:rPr>
                            <m:t>1</m:t>
                          </m:r>
                          <m:r>
                            <a:rPr lang="ar-SY">
                              <a:solidFill>
                                <a:schemeClr val="tx1"/>
                              </a:solidFill>
                              <a:latin typeface="Cambria Math" panose="02040503050406030204" pitchFamily="18" charset="0"/>
                            </a:rPr>
                            <m:t>.</m:t>
                          </m:r>
                          <m:r>
                            <a:rPr lang="ar-SY">
                              <a:solidFill>
                                <a:schemeClr val="tx1"/>
                              </a:solidFill>
                              <a:latin typeface="Cambria Math" panose="02040503050406030204" pitchFamily="18" charset="0"/>
                            </a:rPr>
                            <m:t>10</m:t>
                          </m:r>
                        </m:den>
                      </m:f>
                      <m:r>
                        <a:rPr lang="ar-SY">
                          <a:solidFill>
                            <a:schemeClr val="tx1"/>
                          </a:solidFill>
                          <a:latin typeface="Cambria Math" panose="02040503050406030204" pitchFamily="18" charset="0"/>
                        </a:rPr>
                        <m:t>=</m:t>
                      </m:r>
                      <m:r>
                        <a:rPr lang="ar-SY" smtClean="0">
                          <a:solidFill>
                            <a:schemeClr val="tx1"/>
                          </a:solidFill>
                          <a:latin typeface="Cambria Math" panose="02040503050406030204" pitchFamily="18" charset="0"/>
                        </a:rPr>
                        <m:t>0</m:t>
                      </m:r>
                      <m:r>
                        <a:rPr lang="ar-SY" smtClean="0">
                          <a:solidFill>
                            <a:schemeClr val="tx1"/>
                          </a:solidFill>
                          <a:latin typeface="Cambria Math" panose="02040503050406030204" pitchFamily="18" charset="0"/>
                        </a:rPr>
                        <m:t>.</m:t>
                      </m:r>
                      <m:r>
                        <a:rPr lang="ar-SY" smtClean="0">
                          <a:solidFill>
                            <a:schemeClr val="tx1"/>
                          </a:solidFill>
                          <a:latin typeface="Cambria Math" panose="02040503050406030204" pitchFamily="18" charset="0"/>
                        </a:rPr>
                        <m:t>909</m:t>
                      </m:r>
                    </m:oMath>
                  </m:oMathPara>
                </a14:m>
                <a:endParaRPr lang="ar-SY" sz="2000" dirty="0">
                  <a:solidFill>
                    <a:schemeClr val="tx1"/>
                  </a:solidFill>
                </a:endParaRPr>
              </a:p>
              <a:p>
                <a:endParaRPr lang="en-US" sz="2000" dirty="0">
                  <a:solidFill>
                    <a:schemeClr val="tx1"/>
                  </a:solidFill>
                  <a:latin typeface="Alexandria"/>
                </a:endParaRPr>
              </a:p>
            </p:txBody>
          </p:sp>
        </mc:Choice>
        <mc:Fallback xmlns="">
          <p:sp>
            <p:nvSpPr>
              <p:cNvPr id="8" name="مستطيل: زوايا مستديرة 7">
                <a:extLst>
                  <a:ext uri="{FF2B5EF4-FFF2-40B4-BE49-F238E27FC236}">
                    <a16:creationId xmlns:a16="http://schemas.microsoft.com/office/drawing/2014/main" id="{4DBAF892-F87C-CC9D-72BE-02F16A0E1597}"/>
                  </a:ext>
                </a:extLst>
              </p:cNvPr>
              <p:cNvSpPr>
                <a:spLocks noRot="1" noChangeAspect="1" noMove="1" noResize="1" noEditPoints="1" noAdjustHandles="1" noChangeArrowheads="1" noChangeShapeType="1" noTextEdit="1"/>
              </p:cNvSpPr>
              <p:nvPr/>
            </p:nvSpPr>
            <p:spPr>
              <a:xfrm>
                <a:off x="5319350" y="1784654"/>
                <a:ext cx="4762999" cy="1352002"/>
              </a:xfrm>
              <a:prstGeom prst="roundRect">
                <a:avLst/>
              </a:prstGeom>
              <a:blipFill>
                <a:blip r:embed="rId4"/>
                <a:stretch>
                  <a:fillRect/>
                </a:stretch>
              </a:blipFill>
            </p:spPr>
            <p:txBody>
              <a:bodyPr/>
              <a:lstStyle/>
              <a:p>
                <a:r>
                  <a:rPr lang="ar-SY">
                    <a:noFill/>
                  </a:rPr>
                  <a:t> </a:t>
                </a:r>
              </a:p>
            </p:txBody>
          </p:sp>
        </mc:Fallback>
      </mc:AlternateContent>
      <mc:AlternateContent xmlns:mc="http://schemas.openxmlformats.org/markup-compatibility/2006" xmlns:a14="http://schemas.microsoft.com/office/drawing/2010/main">
        <mc:Choice Requires="a14">
          <p:sp>
            <p:nvSpPr>
              <p:cNvPr id="9" name="مستطيل: زوايا مستديرة 8">
                <a:extLst>
                  <a:ext uri="{FF2B5EF4-FFF2-40B4-BE49-F238E27FC236}">
                    <a16:creationId xmlns:a16="http://schemas.microsoft.com/office/drawing/2014/main" id="{090ABE76-48D5-988D-CF92-81BACE1349C9}"/>
                  </a:ext>
                </a:extLst>
              </p:cNvPr>
              <p:cNvSpPr/>
              <p:nvPr/>
            </p:nvSpPr>
            <p:spPr>
              <a:xfrm>
                <a:off x="1333001" y="1698790"/>
                <a:ext cx="3673226" cy="1523729"/>
              </a:xfrm>
              <a:prstGeom prst="roundRect">
                <a:avLst/>
              </a:prstGeom>
              <a:solidFill>
                <a:schemeClr val="accent1">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rtlCol="1" anchor="ctr"/>
              <a:lstStyle/>
              <a:p>
                <a:r>
                  <a:rPr lang="en-US" sz="2000" b="1" dirty="0">
                    <a:solidFill>
                      <a:schemeClr val="tx1"/>
                    </a:solidFill>
                    <a:latin typeface="Alexandria"/>
                  </a:rPr>
                  <a:t>PV = FV / (1+r)^n</a:t>
                </a:r>
              </a:p>
              <a:p>
                <a:r>
                  <a:rPr lang="pt-BR" sz="2000" dirty="0">
                    <a:solidFill>
                      <a:schemeClr val="tx1"/>
                    </a:solidFill>
                  </a:rPr>
                  <a:t>​</a:t>
                </a:r>
                <a14:m>
                  <m:oMath xmlns:m="http://schemas.openxmlformats.org/officeDocument/2006/math">
                    <m:r>
                      <a:rPr lang="en-US" sz="2000" i="1" smtClean="0">
                        <a:solidFill>
                          <a:schemeClr val="tx1"/>
                        </a:solidFill>
                        <a:latin typeface="Cambria Math" panose="02040503050406030204" pitchFamily="18" charset="0"/>
                      </a:rPr>
                      <m:t>𝑃𝑉</m:t>
                    </m:r>
                    <m:r>
                      <m:rPr>
                        <m:nor/>
                      </m:rPr>
                      <a:rPr lang="en-US" sz="2000" i="1">
                        <a:solidFill>
                          <a:schemeClr val="tx1"/>
                        </a:solidFill>
                      </a:rPr>
                      <m:t> </m:t>
                    </m:r>
                    <m:r>
                      <a:rPr lang="en-US" sz="2000" i="1">
                        <a:solidFill>
                          <a:schemeClr val="tx1"/>
                        </a:solidFill>
                        <a:latin typeface="Cambria Math" panose="02040503050406030204" pitchFamily="18" charset="0"/>
                      </a:rPr>
                      <m:t>𝐹𝑎𝑐𝑡𝑜𝑟</m:t>
                    </m:r>
                    <m:r>
                      <a:rPr lang="en-US" sz="2000">
                        <a:solidFill>
                          <a:schemeClr val="tx1"/>
                        </a:solidFill>
                        <a:latin typeface="Cambria Math" panose="02040503050406030204" pitchFamily="18" charset="0"/>
                      </a:rPr>
                      <m:t>=</m:t>
                    </m:r>
                    <m:f>
                      <m:fPr>
                        <m:ctrlPr>
                          <a:rPr lang="ar-SY" sz="2000" i="1">
                            <a:solidFill>
                              <a:schemeClr val="tx1"/>
                            </a:solidFill>
                            <a:latin typeface="Cambria Math" panose="02040503050406030204" pitchFamily="18" charset="0"/>
                          </a:rPr>
                        </m:ctrlPr>
                      </m:fPr>
                      <m:num>
                        <m:r>
                          <a:rPr lang="ar-SY" sz="2000">
                            <a:solidFill>
                              <a:schemeClr val="tx1"/>
                            </a:solidFill>
                            <a:latin typeface="Cambria Math" panose="02040503050406030204" pitchFamily="18" charset="0"/>
                          </a:rPr>
                          <m:t>1</m:t>
                        </m:r>
                      </m:num>
                      <m:den>
                        <m:d>
                          <m:dPr>
                            <m:endChr m:val=""/>
                            <m:ctrlPr>
                              <a:rPr lang="ar-SY" sz="2000" i="1">
                                <a:solidFill>
                                  <a:schemeClr val="tx1"/>
                                </a:solidFill>
                                <a:latin typeface="Cambria Math" panose="02040503050406030204" pitchFamily="18" charset="0"/>
                              </a:rPr>
                            </m:ctrlPr>
                          </m:dPr>
                          <m:e>
                            <m:r>
                              <a:rPr lang="ar-SY" sz="2000">
                                <a:solidFill>
                                  <a:schemeClr val="tx1"/>
                                </a:solidFill>
                                <a:latin typeface="Cambria Math" panose="02040503050406030204" pitchFamily="18" charset="0"/>
                              </a:rPr>
                              <m:t>1</m:t>
                            </m:r>
                            <m:r>
                              <a:rPr lang="ar-SY" sz="2000">
                                <a:solidFill>
                                  <a:schemeClr val="tx1"/>
                                </a:solidFill>
                                <a:latin typeface="Cambria Math" panose="02040503050406030204" pitchFamily="18" charset="0"/>
                              </a:rPr>
                              <m:t>+</m:t>
                            </m:r>
                            <m:r>
                              <a:rPr lang="ar-SY" sz="2000" i="1">
                                <a:solidFill>
                                  <a:schemeClr val="tx1"/>
                                </a:solidFill>
                                <a:latin typeface="Cambria Math" panose="02040503050406030204" pitchFamily="18" charset="0"/>
                              </a:rPr>
                              <m:t>𝑟</m:t>
                            </m:r>
                            <m:sSup>
                              <m:sSupPr>
                                <m:ctrlPr>
                                  <a:rPr lang="ar-SY" sz="2000" i="1">
                                    <a:solidFill>
                                      <a:schemeClr val="tx1"/>
                                    </a:solidFill>
                                    <a:latin typeface="Cambria Math" panose="02040503050406030204" pitchFamily="18" charset="0"/>
                                  </a:rPr>
                                </m:ctrlPr>
                              </m:sSupPr>
                              <m:e>
                                <m:d>
                                  <m:dPr>
                                    <m:begChr m:val=""/>
                                    <m:endChr m:val=""/>
                                    <m:ctrlPr>
                                      <a:rPr lang="ar-SY" sz="2000" i="1">
                                        <a:solidFill>
                                          <a:schemeClr val="tx1"/>
                                        </a:solidFill>
                                        <a:latin typeface="Cambria Math" panose="02040503050406030204" pitchFamily="18" charset="0"/>
                                      </a:rPr>
                                    </m:ctrlPr>
                                  </m:dPr>
                                  <m:e>
                                    <m:r>
                                      <a:rPr lang="ar-SY" sz="2000">
                                        <a:solidFill>
                                          <a:schemeClr val="tx1"/>
                                        </a:solidFill>
                                        <a:latin typeface="Cambria Math" panose="02040503050406030204" pitchFamily="18" charset="0"/>
                                      </a:rPr>
                                      <m:t>)</m:t>
                                    </m:r>
                                  </m:e>
                                </m:d>
                              </m:e>
                              <m:sup>
                                <m:r>
                                  <a:rPr lang="ar-SY" sz="2000" i="1">
                                    <a:solidFill>
                                      <a:schemeClr val="tx1"/>
                                    </a:solidFill>
                                    <a:latin typeface="Cambria Math" panose="02040503050406030204" pitchFamily="18" charset="0"/>
                                  </a:rPr>
                                  <m:t>𝑡</m:t>
                                </m:r>
                              </m:sup>
                            </m:sSup>
                          </m:e>
                        </m:d>
                      </m:den>
                    </m:f>
                  </m:oMath>
                </a14:m>
                <a:endParaRPr lang="ar-SY" sz="2000" b="0" dirty="0">
                  <a:solidFill>
                    <a:schemeClr val="tx1"/>
                  </a:solidFill>
                </a:endParaRPr>
              </a:p>
              <a:p>
                <a:endParaRPr lang="en-US" sz="2000" dirty="0">
                  <a:solidFill>
                    <a:schemeClr val="tx1"/>
                  </a:solidFill>
                  <a:latin typeface="Alexandria"/>
                </a:endParaRPr>
              </a:p>
            </p:txBody>
          </p:sp>
        </mc:Choice>
        <mc:Fallback xmlns="">
          <p:sp>
            <p:nvSpPr>
              <p:cNvPr id="9" name="مستطيل: زوايا مستديرة 8">
                <a:extLst>
                  <a:ext uri="{FF2B5EF4-FFF2-40B4-BE49-F238E27FC236}">
                    <a16:creationId xmlns:a16="http://schemas.microsoft.com/office/drawing/2014/main" id="{090ABE76-48D5-988D-CF92-81BACE1349C9}"/>
                  </a:ext>
                </a:extLst>
              </p:cNvPr>
              <p:cNvSpPr>
                <a:spLocks noRot="1" noChangeAspect="1" noMove="1" noResize="1" noEditPoints="1" noAdjustHandles="1" noChangeArrowheads="1" noChangeShapeType="1" noTextEdit="1"/>
              </p:cNvSpPr>
              <p:nvPr/>
            </p:nvSpPr>
            <p:spPr>
              <a:xfrm>
                <a:off x="1333001" y="1698790"/>
                <a:ext cx="3673226" cy="1523729"/>
              </a:xfrm>
              <a:prstGeom prst="roundRect">
                <a:avLst/>
              </a:prstGeom>
              <a:blipFill>
                <a:blip r:embed="rId5"/>
                <a:stretch>
                  <a:fillRect/>
                </a:stretch>
              </a:blipFill>
            </p:spPr>
            <p:txBody>
              <a:bodyPr/>
              <a:lstStyle/>
              <a:p>
                <a:r>
                  <a:rPr lang="ar-SY">
                    <a:noFill/>
                  </a:rPr>
                  <a:t> </a:t>
                </a:r>
              </a:p>
            </p:txBody>
          </p:sp>
        </mc:Fallback>
      </mc:AlternateContent>
      <p:sp>
        <p:nvSpPr>
          <p:cNvPr id="10" name="TextBox 2">
            <a:extLst>
              <a:ext uri="{FF2B5EF4-FFF2-40B4-BE49-F238E27FC236}">
                <a16:creationId xmlns:a16="http://schemas.microsoft.com/office/drawing/2014/main" id="{4171CF77-7FA4-FEFF-48CE-AA30A035C8FE}"/>
              </a:ext>
            </a:extLst>
          </p:cNvPr>
          <p:cNvSpPr txBox="1"/>
          <p:nvPr/>
        </p:nvSpPr>
        <p:spPr>
          <a:xfrm>
            <a:off x="1201759" y="989367"/>
            <a:ext cx="8326179" cy="523220"/>
          </a:xfrm>
          <a:prstGeom prst="rect">
            <a:avLst/>
          </a:prstGeom>
          <a:noFill/>
        </p:spPr>
        <p:txBody>
          <a:bodyPr wrap="square" rtlCol="0">
            <a:spAutoFit/>
          </a:bodyPr>
          <a:lstStyle/>
          <a:p>
            <a:r>
              <a:rPr lang="en-US" sz="2800" dirty="0">
                <a:latin typeface="Alexandria"/>
              </a:rPr>
              <a:t>4. Investment Appraisal Techniques - exercise</a:t>
            </a:r>
          </a:p>
        </p:txBody>
      </p:sp>
    </p:spTree>
    <p:extLst>
      <p:ext uri="{BB962C8B-B14F-4D97-AF65-F5344CB8AC3E}">
        <p14:creationId xmlns:p14="http://schemas.microsoft.com/office/powerpoint/2010/main" val="268741608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E574B8A-D9CC-5E43-1B11-7762106EF1A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0F05AAB-A7A9-C102-C7AF-3C3B796B6228}"/>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5558B63B-9ACB-1E83-7F48-59565F045CC2}"/>
              </a:ext>
            </a:extLst>
          </p:cNvPr>
          <p:cNvSpPr/>
          <p:nvPr/>
        </p:nvSpPr>
        <p:spPr>
          <a:xfrm>
            <a:off x="1048676" y="1504933"/>
            <a:ext cx="9345750" cy="47969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a:extLst>
              <a:ext uri="{FF2B5EF4-FFF2-40B4-BE49-F238E27FC236}">
                <a16:creationId xmlns:a16="http://schemas.microsoft.com/office/drawing/2014/main" id="{8C4012FF-97FB-DA3D-8E53-CD67B798F55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a14="http://schemas.microsoft.com/office/drawing/2010/main">
        <mc:Choice Requires="a14">
          <p:sp>
            <p:nvSpPr>
              <p:cNvPr id="7" name="مستطيل: زوايا مستديرة 6">
                <a:extLst>
                  <a:ext uri="{FF2B5EF4-FFF2-40B4-BE49-F238E27FC236}">
                    <a16:creationId xmlns:a16="http://schemas.microsoft.com/office/drawing/2014/main" id="{144EB5C2-9595-EE01-42F7-D9688CE5C0AA}"/>
                  </a:ext>
                </a:extLst>
              </p:cNvPr>
              <p:cNvSpPr/>
              <p:nvPr/>
            </p:nvSpPr>
            <p:spPr>
              <a:xfrm>
                <a:off x="1333001" y="2114183"/>
                <a:ext cx="5412573" cy="3161877"/>
              </a:xfrm>
              <a:prstGeom prst="roundRect">
                <a:avLst/>
              </a:prstGeom>
              <a:solidFill>
                <a:schemeClr val="accent1">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rtlCol="1" anchor="ctr"/>
              <a:lstStyle/>
              <a:p>
                <a:r>
                  <a:rPr lang="en-US" sz="2000" b="1" dirty="0">
                    <a:solidFill>
                      <a:schemeClr val="tx1"/>
                    </a:solidFill>
                  </a:rPr>
                  <a:t>Total PV of Cash Inflows</a:t>
                </a:r>
              </a:p>
              <a:p>
                <a:pPr/>
                <a14:m>
                  <m:oMathPara xmlns:m="http://schemas.openxmlformats.org/officeDocument/2006/math">
                    <m:oMathParaPr>
                      <m:jc m:val="centerGroup"/>
                    </m:oMathParaPr>
                    <m:oMath xmlns:m="http://schemas.openxmlformats.org/officeDocument/2006/math">
                      <m:r>
                        <a:rPr lang="en-US">
                          <a:solidFill>
                            <a:schemeClr val="tx1"/>
                          </a:solidFill>
                          <a:latin typeface="Cambria Math" panose="02040503050406030204" pitchFamily="18" charset="0"/>
                        </a:rPr>
                        <m:t>=</m:t>
                      </m:r>
                      <m:r>
                        <a:rPr lang="en-US">
                          <a:solidFill>
                            <a:schemeClr val="tx1"/>
                          </a:solidFill>
                          <a:latin typeface="Cambria Math" panose="02040503050406030204" pitchFamily="18" charset="0"/>
                        </a:rPr>
                        <m:t>3</m:t>
                      </m:r>
                      <m:r>
                        <a:rPr lang="en-US">
                          <a:solidFill>
                            <a:schemeClr val="tx1"/>
                          </a:solidFill>
                          <a:latin typeface="Cambria Math" panose="02040503050406030204" pitchFamily="18" charset="0"/>
                        </a:rPr>
                        <m:t>,</m:t>
                      </m:r>
                      <m:r>
                        <a:rPr lang="en-US">
                          <a:solidFill>
                            <a:schemeClr val="tx1"/>
                          </a:solidFill>
                          <a:latin typeface="Cambria Math" panose="02040503050406030204" pitchFamily="18" charset="0"/>
                        </a:rPr>
                        <m:t>918</m:t>
                      </m:r>
                      <m:r>
                        <a:rPr lang="en-US">
                          <a:solidFill>
                            <a:schemeClr val="tx1"/>
                          </a:solidFill>
                          <a:latin typeface="Cambria Math" panose="02040503050406030204" pitchFamily="18" charset="0"/>
                        </a:rPr>
                        <m:t>,</m:t>
                      </m:r>
                      <m:r>
                        <a:rPr lang="en-US">
                          <a:solidFill>
                            <a:schemeClr val="tx1"/>
                          </a:solidFill>
                          <a:latin typeface="Cambria Math" panose="02040503050406030204" pitchFamily="18" charset="0"/>
                        </a:rPr>
                        <m:t>600</m:t>
                      </m:r>
                    </m:oMath>
                  </m:oMathPara>
                </a14:m>
                <a:endParaRPr lang="en-US" sz="2000" dirty="0">
                  <a:solidFill>
                    <a:schemeClr val="tx1"/>
                  </a:solidFill>
                </a:endParaRPr>
              </a:p>
              <a:p>
                <a:r>
                  <a:rPr lang="en-US" sz="2000" b="1" dirty="0">
                    <a:solidFill>
                      <a:schemeClr val="tx1"/>
                    </a:solidFill>
                  </a:rPr>
                  <a:t>NPV</a:t>
                </a:r>
              </a:p>
              <a:p>
                <a:pPr/>
                <a14:m>
                  <m:oMathPara xmlns:m="http://schemas.openxmlformats.org/officeDocument/2006/math">
                    <m:oMathParaPr>
                      <m:jc m:val="centerGroup"/>
                    </m:oMathParaPr>
                    <m:oMath xmlns:m="http://schemas.openxmlformats.org/officeDocument/2006/math">
                      <m:r>
                        <a:rPr lang="en-US" i="1">
                          <a:solidFill>
                            <a:schemeClr val="tx1"/>
                          </a:solidFill>
                          <a:latin typeface="Cambria Math" panose="02040503050406030204" pitchFamily="18" charset="0"/>
                        </a:rPr>
                        <m:t>𝑁𝑃𝑉</m:t>
                      </m:r>
                      <m:r>
                        <a:rPr lang="en-US">
                          <a:solidFill>
                            <a:schemeClr val="tx1"/>
                          </a:solidFill>
                          <a:latin typeface="Cambria Math" panose="02040503050406030204" pitchFamily="18" charset="0"/>
                        </a:rPr>
                        <m:t>=</m:t>
                      </m:r>
                      <m:r>
                        <a:rPr lang="en-US">
                          <a:solidFill>
                            <a:schemeClr val="tx1"/>
                          </a:solidFill>
                          <a:latin typeface="Cambria Math" panose="02040503050406030204" pitchFamily="18" charset="0"/>
                        </a:rPr>
                        <m:t>3</m:t>
                      </m:r>
                      <m:r>
                        <a:rPr lang="en-US">
                          <a:solidFill>
                            <a:schemeClr val="tx1"/>
                          </a:solidFill>
                          <a:latin typeface="Cambria Math" panose="02040503050406030204" pitchFamily="18" charset="0"/>
                        </a:rPr>
                        <m:t>,</m:t>
                      </m:r>
                      <m:r>
                        <a:rPr lang="en-US">
                          <a:solidFill>
                            <a:schemeClr val="tx1"/>
                          </a:solidFill>
                          <a:latin typeface="Cambria Math" panose="02040503050406030204" pitchFamily="18" charset="0"/>
                        </a:rPr>
                        <m:t>918</m:t>
                      </m:r>
                      <m:r>
                        <a:rPr lang="en-US">
                          <a:solidFill>
                            <a:schemeClr val="tx1"/>
                          </a:solidFill>
                          <a:latin typeface="Cambria Math" panose="02040503050406030204" pitchFamily="18" charset="0"/>
                        </a:rPr>
                        <m:t>,</m:t>
                      </m:r>
                      <m:r>
                        <a:rPr lang="en-US">
                          <a:solidFill>
                            <a:schemeClr val="tx1"/>
                          </a:solidFill>
                          <a:latin typeface="Cambria Math" panose="02040503050406030204" pitchFamily="18" charset="0"/>
                        </a:rPr>
                        <m:t>600</m:t>
                      </m:r>
                      <m:r>
                        <a:rPr lang="en-US">
                          <a:solidFill>
                            <a:schemeClr val="tx1"/>
                          </a:solidFill>
                          <a:latin typeface="Cambria Math" panose="02040503050406030204" pitchFamily="18" charset="0"/>
                        </a:rPr>
                        <m:t>−</m:t>
                      </m:r>
                      <m:r>
                        <a:rPr lang="en-US">
                          <a:solidFill>
                            <a:schemeClr val="tx1"/>
                          </a:solidFill>
                          <a:latin typeface="Cambria Math" panose="02040503050406030204" pitchFamily="18" charset="0"/>
                        </a:rPr>
                        <m:t>4</m:t>
                      </m:r>
                      <m:r>
                        <a:rPr lang="en-US">
                          <a:solidFill>
                            <a:schemeClr val="tx1"/>
                          </a:solidFill>
                          <a:latin typeface="Cambria Math" panose="02040503050406030204" pitchFamily="18" charset="0"/>
                        </a:rPr>
                        <m:t>,</m:t>
                      </m:r>
                      <m:r>
                        <a:rPr lang="en-US">
                          <a:solidFill>
                            <a:schemeClr val="tx1"/>
                          </a:solidFill>
                          <a:latin typeface="Cambria Math" panose="02040503050406030204" pitchFamily="18" charset="0"/>
                        </a:rPr>
                        <m:t>000</m:t>
                      </m:r>
                      <m:r>
                        <a:rPr lang="en-US">
                          <a:solidFill>
                            <a:schemeClr val="tx1"/>
                          </a:solidFill>
                          <a:latin typeface="Cambria Math" panose="02040503050406030204" pitchFamily="18" charset="0"/>
                        </a:rPr>
                        <m:t>,</m:t>
                      </m:r>
                      <m:r>
                        <a:rPr lang="en-US">
                          <a:solidFill>
                            <a:schemeClr val="tx1"/>
                          </a:solidFill>
                          <a:latin typeface="Cambria Math" panose="02040503050406030204" pitchFamily="18" charset="0"/>
                        </a:rPr>
                        <m:t>000</m:t>
                      </m:r>
                      <m:r>
                        <a:rPr lang="en-US">
                          <a:solidFill>
                            <a:schemeClr val="tx1"/>
                          </a:solidFill>
                          <a:latin typeface="Cambria Math" panose="02040503050406030204" pitchFamily="18" charset="0"/>
                        </a:rPr>
                        <m:t>=</m:t>
                      </m:r>
                      <m:borderBox>
                        <m:borderBoxPr>
                          <m:ctrlPr>
                            <a:rPr lang="ar-SY" i="1">
                              <a:solidFill>
                                <a:schemeClr val="tx1"/>
                              </a:solidFill>
                              <a:latin typeface="Cambria Math" panose="02040503050406030204" pitchFamily="18" charset="0"/>
                            </a:rPr>
                          </m:ctrlPr>
                        </m:borderBoxPr>
                        <m:e>
                          <m:r>
                            <a:rPr lang="ar-SY">
                              <a:solidFill>
                                <a:schemeClr val="tx1"/>
                              </a:solidFill>
                              <a:latin typeface="Cambria Math" panose="02040503050406030204" pitchFamily="18" charset="0"/>
                            </a:rPr>
                            <m:t>−</m:t>
                          </m:r>
                          <m:r>
                            <a:rPr lang="ar-SY">
                              <a:solidFill>
                                <a:schemeClr val="tx1"/>
                              </a:solidFill>
                              <a:latin typeface="Cambria Math" panose="02040503050406030204" pitchFamily="18" charset="0"/>
                            </a:rPr>
                            <m:t>81</m:t>
                          </m:r>
                          <m:r>
                            <a:rPr lang="ar-SY">
                              <a:solidFill>
                                <a:schemeClr val="tx1"/>
                              </a:solidFill>
                              <a:latin typeface="Cambria Math" panose="02040503050406030204" pitchFamily="18" charset="0"/>
                            </a:rPr>
                            <m:t>,</m:t>
                          </m:r>
                          <m:r>
                            <a:rPr lang="ar-SY">
                              <a:solidFill>
                                <a:schemeClr val="tx1"/>
                              </a:solidFill>
                              <a:latin typeface="Cambria Math" panose="02040503050406030204" pitchFamily="18" charset="0"/>
                            </a:rPr>
                            <m:t>400</m:t>
                          </m:r>
                        </m:e>
                      </m:borderBox>
                    </m:oMath>
                  </m:oMathPara>
                </a14:m>
                <a:endParaRPr lang="ar-SY" sz="2000" dirty="0">
                  <a:solidFill>
                    <a:schemeClr val="tx1"/>
                  </a:solidFill>
                </a:endParaRPr>
              </a:p>
              <a:p>
                <a:r>
                  <a:rPr lang="ar-SY" sz="2000" dirty="0">
                    <a:solidFill>
                      <a:schemeClr val="tx1"/>
                    </a:solidFill>
                  </a:rPr>
                  <a:t>✅ </a:t>
                </a:r>
                <a:r>
                  <a:rPr lang="en-US" sz="2000" b="1" dirty="0">
                    <a:solidFill>
                      <a:schemeClr val="tx1"/>
                    </a:solidFill>
                  </a:rPr>
                  <a:t>NPV ≈ –$81,400 → Project slightly unattractive</a:t>
                </a:r>
                <a:endParaRPr lang="en-US" sz="2000" dirty="0">
                  <a:solidFill>
                    <a:schemeClr val="tx1"/>
                  </a:solidFill>
                </a:endParaRPr>
              </a:p>
              <a:p>
                <a:endParaRPr lang="en-US" sz="2000" dirty="0">
                  <a:solidFill>
                    <a:schemeClr val="tx1"/>
                  </a:solidFill>
                  <a:latin typeface="Alexandria"/>
                </a:endParaRPr>
              </a:p>
            </p:txBody>
          </p:sp>
        </mc:Choice>
        <mc:Fallback xmlns="">
          <p:sp>
            <p:nvSpPr>
              <p:cNvPr id="7" name="مستطيل: زوايا مستديرة 6">
                <a:extLst>
                  <a:ext uri="{FF2B5EF4-FFF2-40B4-BE49-F238E27FC236}">
                    <a16:creationId xmlns:a16="http://schemas.microsoft.com/office/drawing/2014/main" id="{144EB5C2-9595-EE01-42F7-D9688CE5C0AA}"/>
                  </a:ext>
                </a:extLst>
              </p:cNvPr>
              <p:cNvSpPr>
                <a:spLocks noRot="1" noChangeAspect="1" noMove="1" noResize="1" noEditPoints="1" noAdjustHandles="1" noChangeArrowheads="1" noChangeShapeType="1" noTextEdit="1"/>
              </p:cNvSpPr>
              <p:nvPr/>
            </p:nvSpPr>
            <p:spPr>
              <a:xfrm>
                <a:off x="1333001" y="2114183"/>
                <a:ext cx="5412573" cy="3161877"/>
              </a:xfrm>
              <a:prstGeom prst="roundRect">
                <a:avLst/>
              </a:prstGeom>
              <a:blipFill>
                <a:blip r:embed="rId3"/>
                <a:stretch>
                  <a:fillRect/>
                </a:stretch>
              </a:blipFill>
            </p:spPr>
            <p:txBody>
              <a:bodyPr/>
              <a:lstStyle/>
              <a:p>
                <a:r>
                  <a:rPr lang="ar-SY">
                    <a:noFill/>
                  </a:rPr>
                  <a:t> </a:t>
                </a:r>
              </a:p>
            </p:txBody>
          </p:sp>
        </mc:Fallback>
      </mc:AlternateContent>
      <p:sp>
        <p:nvSpPr>
          <p:cNvPr id="4" name="TextBox 2">
            <a:extLst>
              <a:ext uri="{FF2B5EF4-FFF2-40B4-BE49-F238E27FC236}">
                <a16:creationId xmlns:a16="http://schemas.microsoft.com/office/drawing/2014/main" id="{0C36FA7A-AF46-DDBA-782D-378B3E8F70E1}"/>
              </a:ext>
            </a:extLst>
          </p:cNvPr>
          <p:cNvSpPr txBox="1"/>
          <p:nvPr/>
        </p:nvSpPr>
        <p:spPr>
          <a:xfrm>
            <a:off x="1201759" y="989367"/>
            <a:ext cx="8326179" cy="523220"/>
          </a:xfrm>
          <a:prstGeom prst="rect">
            <a:avLst/>
          </a:prstGeom>
          <a:noFill/>
        </p:spPr>
        <p:txBody>
          <a:bodyPr wrap="square" rtlCol="0">
            <a:spAutoFit/>
          </a:bodyPr>
          <a:lstStyle/>
          <a:p>
            <a:r>
              <a:rPr lang="en-US" sz="2800" dirty="0">
                <a:latin typeface="Alexandria"/>
              </a:rPr>
              <a:t>4. Investment Appraisal Techniques - exercise</a:t>
            </a:r>
          </a:p>
        </p:txBody>
      </p:sp>
      <p:sp>
        <p:nvSpPr>
          <p:cNvPr id="8" name="موجة مزدوجة 7">
            <a:extLst>
              <a:ext uri="{FF2B5EF4-FFF2-40B4-BE49-F238E27FC236}">
                <a16:creationId xmlns:a16="http://schemas.microsoft.com/office/drawing/2014/main" id="{5FAF11BA-5282-C22F-DF0A-39C709AE4DF0}"/>
              </a:ext>
            </a:extLst>
          </p:cNvPr>
          <p:cNvSpPr/>
          <p:nvPr/>
        </p:nvSpPr>
        <p:spPr>
          <a:xfrm>
            <a:off x="7390060" y="1673857"/>
            <a:ext cx="2137878" cy="4042528"/>
          </a:xfrm>
          <a:prstGeom prst="doubleWave">
            <a:avLst/>
          </a:prstGeom>
          <a:solidFill>
            <a:schemeClr val="accent4">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rtlCol="1" anchor="ctr"/>
          <a:lstStyle/>
          <a:p>
            <a:r>
              <a:rPr lang="en-US" b="1" dirty="0">
                <a:solidFill>
                  <a:schemeClr val="tx1"/>
                </a:solidFill>
              </a:rPr>
              <a:t>Why PV Factor Decreases Each Year</a:t>
            </a:r>
          </a:p>
          <a:p>
            <a:r>
              <a:rPr lang="en-US" dirty="0">
                <a:solidFill>
                  <a:schemeClr val="tx1"/>
                </a:solidFill>
              </a:rPr>
              <a:t>Money in the future is worth less  today due to:</a:t>
            </a:r>
          </a:p>
          <a:p>
            <a:pPr marL="285750" indent="-285750">
              <a:buFont typeface="Arial" panose="020B0604020202020204" pitchFamily="34" charset="0"/>
              <a:buChar char="•"/>
            </a:pPr>
            <a:r>
              <a:rPr lang="en-US" dirty="0">
                <a:solidFill>
                  <a:schemeClr val="tx1"/>
                </a:solidFill>
              </a:rPr>
              <a:t>Inflation</a:t>
            </a:r>
          </a:p>
          <a:p>
            <a:pPr marL="285750" indent="-285750">
              <a:buFont typeface="Arial" panose="020B0604020202020204" pitchFamily="34" charset="0"/>
              <a:buChar char="•"/>
            </a:pPr>
            <a:r>
              <a:rPr lang="en-US" dirty="0">
                <a:solidFill>
                  <a:schemeClr val="tx1"/>
                </a:solidFill>
              </a:rPr>
              <a:t>Risk</a:t>
            </a:r>
          </a:p>
          <a:p>
            <a:pPr marL="285750" indent="-285750">
              <a:buFont typeface="Arial" panose="020B0604020202020204" pitchFamily="34" charset="0"/>
              <a:buChar char="•"/>
            </a:pPr>
            <a:r>
              <a:rPr lang="en-US" dirty="0">
                <a:solidFill>
                  <a:schemeClr val="tx1"/>
                </a:solidFill>
              </a:rPr>
              <a:t>Opportunity cost</a:t>
            </a:r>
          </a:p>
          <a:p>
            <a:r>
              <a:rPr lang="en-US" dirty="0">
                <a:solidFill>
                  <a:schemeClr val="tx1"/>
                </a:solidFill>
              </a:rPr>
              <a:t>So the further the year → the smaller the PV factor.</a:t>
            </a:r>
          </a:p>
        </p:txBody>
      </p:sp>
    </p:spTree>
    <p:extLst>
      <p:ext uri="{BB962C8B-B14F-4D97-AF65-F5344CB8AC3E}">
        <p14:creationId xmlns:p14="http://schemas.microsoft.com/office/powerpoint/2010/main" val="327385546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1791DDC-3F11-0BAC-750C-A99474D37FE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027A596-85F1-2380-A9C4-E1BE7AC8C0E9}"/>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407B6722-0EA5-301D-C08E-64EB96321F26}"/>
              </a:ext>
            </a:extLst>
          </p:cNvPr>
          <p:cNvSpPr/>
          <p:nvPr/>
        </p:nvSpPr>
        <p:spPr>
          <a:xfrm>
            <a:off x="1048676" y="1504933"/>
            <a:ext cx="9345750" cy="47969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a:extLst>
              <a:ext uri="{FF2B5EF4-FFF2-40B4-BE49-F238E27FC236}">
                <a16:creationId xmlns:a16="http://schemas.microsoft.com/office/drawing/2014/main" id="{E7219064-E3F9-83C6-BD89-6082EF41BFD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a14="http://schemas.microsoft.com/office/drawing/2010/main">
        <mc:Choice Requires="a14">
          <p:sp>
            <p:nvSpPr>
              <p:cNvPr id="2" name="TextBox 23">
                <a:extLst>
                  <a:ext uri="{FF2B5EF4-FFF2-40B4-BE49-F238E27FC236}">
                    <a16:creationId xmlns:a16="http://schemas.microsoft.com/office/drawing/2014/main" id="{D3D27623-FA81-AC5D-C91F-A2A67D396498}"/>
                  </a:ext>
                </a:extLst>
              </p:cNvPr>
              <p:cNvSpPr txBox="1"/>
              <p:nvPr/>
            </p:nvSpPr>
            <p:spPr>
              <a:xfrm>
                <a:off x="1276406" y="1669150"/>
                <a:ext cx="8890290" cy="4687950"/>
              </a:xfrm>
              <a:prstGeom prst="rect">
                <a:avLst/>
              </a:prstGeom>
              <a:noFill/>
            </p:spPr>
            <p:txBody>
              <a:bodyPr wrap="square" rtlCol="0">
                <a:spAutoFit/>
              </a:bodyPr>
              <a:lstStyle/>
              <a:p>
                <a:r>
                  <a:rPr lang="en-US" sz="2000" b="1" dirty="0"/>
                  <a:t>2️⃣ Internal Rate of Return (IRR) (Approx.)</a:t>
                </a:r>
              </a:p>
              <a:p>
                <a:r>
                  <a:rPr lang="en-US" sz="2000" dirty="0"/>
                  <a:t>IRR is the rate where </a:t>
                </a:r>
                <a:r>
                  <a:rPr lang="en-US" sz="2000" b="1" dirty="0"/>
                  <a:t>NPV = 0</a:t>
                </a:r>
                <a:r>
                  <a:rPr lang="en-US" sz="2000" dirty="0"/>
                  <a:t>.</a:t>
                </a:r>
              </a:p>
              <a:p>
                <a:r>
                  <a:rPr lang="en-US" sz="2000" dirty="0"/>
                  <a:t>We test nearby rates:</a:t>
                </a:r>
              </a:p>
              <a:p>
                <a:r>
                  <a:rPr lang="en-US" sz="2000" b="1" dirty="0"/>
                  <a:t>At 9%</a:t>
                </a:r>
              </a:p>
              <a:p>
                <a:r>
                  <a:rPr lang="en-US" sz="2000" dirty="0"/>
                  <a:t>PV factor sum ≈ </a:t>
                </a:r>
                <a:r>
                  <a:rPr lang="en-US" sz="2000" b="1" dirty="0"/>
                  <a:t>4.06</a:t>
                </a:r>
                <a:endParaRPr lang="en-US" sz="2000" dirty="0"/>
              </a:p>
              <a:p>
                <a:pPr/>
                <a14:m>
                  <m:oMathPara xmlns:m="http://schemas.openxmlformats.org/officeDocument/2006/math">
                    <m:oMathParaPr>
                      <m:jc m:val="centerGroup"/>
                    </m:oMathParaPr>
                    <m:oMath xmlns:m="http://schemas.openxmlformats.org/officeDocument/2006/math">
                      <m:r>
                        <a:rPr lang="en-US" i="1">
                          <a:latin typeface="Cambria Math" panose="02040503050406030204" pitchFamily="18" charset="0"/>
                        </a:rPr>
                        <m:t>𝑁𝑃</m:t>
                      </m:r>
                      <m:sSub>
                        <m:sSubPr>
                          <m:ctrlPr>
                            <a:rPr lang="ar-SY" i="1">
                              <a:latin typeface="Cambria Math" panose="02040503050406030204" pitchFamily="18" charset="0"/>
                            </a:rPr>
                          </m:ctrlPr>
                        </m:sSubPr>
                        <m:e>
                          <m:r>
                            <a:rPr lang="ar-SY" i="1">
                              <a:latin typeface="Cambria Math" panose="02040503050406030204" pitchFamily="18" charset="0"/>
                            </a:rPr>
                            <m:t>𝑉</m:t>
                          </m:r>
                        </m:e>
                        <m:sub>
                          <m:r>
                            <a:rPr lang="ar-SY">
                              <a:latin typeface="Cambria Math" panose="02040503050406030204" pitchFamily="18" charset="0"/>
                            </a:rPr>
                            <m:t>9</m:t>
                          </m:r>
                          <m:r>
                            <a:rPr lang="ar-SY">
                              <a:latin typeface="Cambria Math" panose="02040503050406030204" pitchFamily="18" charset="0"/>
                            </a:rPr>
                            <m:t>%</m:t>
                          </m:r>
                        </m:sub>
                      </m:sSub>
                      <m:r>
                        <a:rPr lang="ar-SY">
                          <a:latin typeface="Cambria Math" panose="02040503050406030204" pitchFamily="18" charset="0"/>
                        </a:rPr>
                        <m:t>≈+</m:t>
                      </m:r>
                      <m:r>
                        <a:rPr lang="ar-SY">
                          <a:latin typeface="Cambria Math" panose="02040503050406030204" pitchFamily="18" charset="0"/>
                        </a:rPr>
                        <m:t>54</m:t>
                      </m:r>
                      <m:r>
                        <a:rPr lang="ar-SY">
                          <a:latin typeface="Cambria Math" panose="02040503050406030204" pitchFamily="18" charset="0"/>
                        </a:rPr>
                        <m:t>,</m:t>
                      </m:r>
                      <m:r>
                        <a:rPr lang="ar-SY">
                          <a:latin typeface="Cambria Math" panose="02040503050406030204" pitchFamily="18" charset="0"/>
                        </a:rPr>
                        <m:t>000</m:t>
                      </m:r>
                    </m:oMath>
                  </m:oMathPara>
                </a14:m>
                <a:endParaRPr lang="ar-SY" sz="2000" dirty="0"/>
              </a:p>
              <a:p>
                <a:r>
                  <a:rPr lang="en-US" sz="2000" b="1" dirty="0"/>
                  <a:t>At 10%</a:t>
                </a:r>
              </a:p>
              <a:p>
                <a:r>
                  <a:rPr lang="en-US" sz="2000" dirty="0"/>
                  <a:t>NPV = </a:t>
                </a:r>
                <a:r>
                  <a:rPr lang="en-US" sz="2000" b="1" dirty="0"/>
                  <a:t>–81,400</a:t>
                </a:r>
                <a:endParaRPr lang="en-US" sz="2000" dirty="0"/>
              </a:p>
              <a:p>
                <a:r>
                  <a:rPr lang="en-US" sz="2000" dirty="0"/>
                  <a:t>Now interpolate:</a:t>
                </a:r>
              </a:p>
              <a:p>
                <a:pPr/>
                <a14:m>
                  <m:oMathPara xmlns:m="http://schemas.openxmlformats.org/officeDocument/2006/math">
                    <m:oMathParaPr>
                      <m:jc m:val="centerGroup"/>
                    </m:oMathParaPr>
                    <m:oMath xmlns:m="http://schemas.openxmlformats.org/officeDocument/2006/math">
                      <m:r>
                        <a:rPr lang="en-US" i="1">
                          <a:latin typeface="Cambria Math" panose="02040503050406030204" pitchFamily="18" charset="0"/>
                        </a:rPr>
                        <m:t>𝐼𝑅𝑅</m:t>
                      </m:r>
                      <m:r>
                        <a:rPr lang="en-US">
                          <a:latin typeface="Cambria Math" panose="02040503050406030204" pitchFamily="18" charset="0"/>
                        </a:rPr>
                        <m:t>≈</m:t>
                      </m:r>
                      <m:r>
                        <a:rPr lang="en-US">
                          <a:latin typeface="Cambria Math" panose="02040503050406030204" pitchFamily="18" charset="0"/>
                        </a:rPr>
                        <m:t>9</m:t>
                      </m:r>
                      <m:r>
                        <a:rPr lang="en-US">
                          <a:latin typeface="Cambria Math" panose="02040503050406030204" pitchFamily="18" charset="0"/>
                        </a:rPr>
                        <m:t>%+</m:t>
                      </m:r>
                      <m:f>
                        <m:fPr>
                          <m:ctrlPr>
                            <a:rPr lang="ar-SY" i="1">
                              <a:latin typeface="Cambria Math" panose="02040503050406030204" pitchFamily="18" charset="0"/>
                            </a:rPr>
                          </m:ctrlPr>
                        </m:fPr>
                        <m:num>
                          <m:r>
                            <a:rPr lang="ar-SY">
                              <a:latin typeface="Cambria Math" panose="02040503050406030204" pitchFamily="18" charset="0"/>
                            </a:rPr>
                            <m:t>54</m:t>
                          </m:r>
                          <m:r>
                            <a:rPr lang="ar-SY">
                              <a:latin typeface="Cambria Math" panose="02040503050406030204" pitchFamily="18" charset="0"/>
                            </a:rPr>
                            <m:t>,</m:t>
                          </m:r>
                          <m:r>
                            <a:rPr lang="ar-SY">
                              <a:latin typeface="Cambria Math" panose="02040503050406030204" pitchFamily="18" charset="0"/>
                            </a:rPr>
                            <m:t>000</m:t>
                          </m:r>
                        </m:num>
                        <m:den>
                          <m:r>
                            <a:rPr lang="ar-SY">
                              <a:latin typeface="Cambria Math" panose="02040503050406030204" pitchFamily="18" charset="0"/>
                            </a:rPr>
                            <m:t>54</m:t>
                          </m:r>
                          <m:r>
                            <a:rPr lang="ar-SY">
                              <a:latin typeface="Cambria Math" panose="02040503050406030204" pitchFamily="18" charset="0"/>
                            </a:rPr>
                            <m:t>,</m:t>
                          </m:r>
                          <m:r>
                            <a:rPr lang="ar-SY">
                              <a:latin typeface="Cambria Math" panose="02040503050406030204" pitchFamily="18" charset="0"/>
                            </a:rPr>
                            <m:t>000</m:t>
                          </m:r>
                          <m:r>
                            <a:rPr lang="ar-SY">
                              <a:latin typeface="Cambria Math" panose="02040503050406030204" pitchFamily="18" charset="0"/>
                            </a:rPr>
                            <m:t>+</m:t>
                          </m:r>
                          <m:r>
                            <a:rPr lang="ar-SY">
                              <a:latin typeface="Cambria Math" panose="02040503050406030204" pitchFamily="18" charset="0"/>
                            </a:rPr>
                            <m:t>81</m:t>
                          </m:r>
                          <m:r>
                            <a:rPr lang="ar-SY">
                              <a:latin typeface="Cambria Math" panose="02040503050406030204" pitchFamily="18" charset="0"/>
                            </a:rPr>
                            <m:t>,</m:t>
                          </m:r>
                          <m:r>
                            <a:rPr lang="ar-SY">
                              <a:latin typeface="Cambria Math" panose="02040503050406030204" pitchFamily="18" charset="0"/>
                            </a:rPr>
                            <m:t>400</m:t>
                          </m:r>
                        </m:den>
                      </m:f>
                      <m:r>
                        <a:rPr lang="ar-SY">
                          <a:latin typeface="Cambria Math" panose="02040503050406030204" pitchFamily="18" charset="0"/>
                        </a:rPr>
                        <m:t>×</m:t>
                      </m:r>
                      <m:r>
                        <a:rPr lang="ar-SY">
                          <a:latin typeface="Cambria Math" panose="02040503050406030204" pitchFamily="18" charset="0"/>
                        </a:rPr>
                        <m:t>1</m:t>
                      </m:r>
                      <m:r>
                        <a:rPr lang="ar-SY">
                          <a:latin typeface="Cambria Math" panose="02040503050406030204" pitchFamily="18" charset="0"/>
                        </a:rPr>
                        <m:t>%</m:t>
                      </m:r>
                    </m:oMath>
                  </m:oMathPara>
                </a14:m>
                <a:endParaRPr lang="ar-SY" sz="2000" dirty="0"/>
              </a:p>
              <a:p>
                <a:pPr/>
                <a14:m>
                  <m:oMathPara xmlns:m="http://schemas.openxmlformats.org/officeDocument/2006/math">
                    <m:oMathParaPr>
                      <m:jc m:val="centerGroup"/>
                    </m:oMathParaPr>
                    <m:oMath xmlns:m="http://schemas.openxmlformats.org/officeDocument/2006/math">
                      <m:r>
                        <a:rPr lang="ar-SY" i="1">
                          <a:latin typeface="Cambria Math" panose="02040503050406030204" pitchFamily="18" charset="0"/>
                        </a:rPr>
                        <m:t>𝐼𝑅𝑅</m:t>
                      </m:r>
                      <m:r>
                        <a:rPr lang="ar-SY">
                          <a:latin typeface="Cambria Math" panose="02040503050406030204" pitchFamily="18" charset="0"/>
                        </a:rPr>
                        <m:t>≈</m:t>
                      </m:r>
                      <m:r>
                        <a:rPr lang="ar-SY">
                          <a:latin typeface="Cambria Math" panose="02040503050406030204" pitchFamily="18" charset="0"/>
                        </a:rPr>
                        <m:t>9</m:t>
                      </m:r>
                      <m:r>
                        <a:rPr lang="ar-SY">
                          <a:latin typeface="Cambria Math" panose="02040503050406030204" pitchFamily="18" charset="0"/>
                        </a:rPr>
                        <m:t>%+</m:t>
                      </m:r>
                      <m:r>
                        <a:rPr lang="ar-SY">
                          <a:latin typeface="Cambria Math" panose="02040503050406030204" pitchFamily="18" charset="0"/>
                        </a:rPr>
                        <m:t>0</m:t>
                      </m:r>
                      <m:r>
                        <a:rPr lang="ar-SY">
                          <a:latin typeface="Cambria Math" panose="02040503050406030204" pitchFamily="18" charset="0"/>
                        </a:rPr>
                        <m:t>.</m:t>
                      </m:r>
                      <m:r>
                        <a:rPr lang="ar-SY">
                          <a:latin typeface="Cambria Math" panose="02040503050406030204" pitchFamily="18" charset="0"/>
                        </a:rPr>
                        <m:t>40</m:t>
                      </m:r>
                      <m:r>
                        <a:rPr lang="ar-SY">
                          <a:latin typeface="Cambria Math" panose="02040503050406030204" pitchFamily="18" charset="0"/>
                        </a:rPr>
                        <m:t>%=</m:t>
                      </m:r>
                      <m:borderBox>
                        <m:borderBoxPr>
                          <m:ctrlPr>
                            <a:rPr lang="ar-SY" i="1">
                              <a:latin typeface="Cambria Math" panose="02040503050406030204" pitchFamily="18" charset="0"/>
                            </a:rPr>
                          </m:ctrlPr>
                        </m:borderBoxPr>
                        <m:e>
                          <m:r>
                            <a:rPr lang="ar-SY">
                              <a:latin typeface="Cambria Math" panose="02040503050406030204" pitchFamily="18" charset="0"/>
                            </a:rPr>
                            <m:t>9</m:t>
                          </m:r>
                          <m:r>
                            <a:rPr lang="ar-SY">
                              <a:latin typeface="Cambria Math" panose="02040503050406030204" pitchFamily="18" charset="0"/>
                            </a:rPr>
                            <m:t>.</m:t>
                          </m:r>
                          <m:r>
                            <a:rPr lang="ar-SY">
                              <a:latin typeface="Cambria Math" panose="02040503050406030204" pitchFamily="18" charset="0"/>
                            </a:rPr>
                            <m:t>4</m:t>
                          </m:r>
                          <m:r>
                            <a:rPr lang="ar-SY">
                              <a:latin typeface="Cambria Math" panose="02040503050406030204" pitchFamily="18" charset="0"/>
                            </a:rPr>
                            <m:t>%</m:t>
                          </m:r>
                          <m:r>
                            <m:rPr>
                              <m:nor/>
                            </m:rPr>
                            <a:rPr lang="ar-SY" i="1"/>
                            <m:t> </m:t>
                          </m:r>
                          <m:d>
                            <m:dPr>
                              <m:ctrlPr>
                                <a:rPr lang="ar-SY" i="1">
                                  <a:latin typeface="Cambria Math" panose="02040503050406030204" pitchFamily="18" charset="0"/>
                                </a:rPr>
                              </m:ctrlPr>
                            </m:dPr>
                            <m:e>
                              <m:r>
                                <a:rPr lang="ar-SY" i="1">
                                  <a:latin typeface="Cambria Math" panose="02040503050406030204" pitchFamily="18" charset="0"/>
                                </a:rPr>
                                <m:t>𝑎𝑝𝑝𝑟𝑜𝑥</m:t>
                              </m:r>
                              <m:r>
                                <a:rPr lang="ar-SY">
                                  <a:latin typeface="Cambria Math" panose="02040503050406030204" pitchFamily="18" charset="0"/>
                                </a:rPr>
                                <m:t>.</m:t>
                              </m:r>
                            </m:e>
                          </m:d>
                        </m:e>
                      </m:borderBox>
                    </m:oMath>
                  </m:oMathPara>
                </a14:m>
                <a:endParaRPr lang="ar-SY" sz="2000" b="0" dirty="0"/>
              </a:p>
              <a:p>
                <a:r>
                  <a:rPr lang="ar-SY" sz="2000" dirty="0"/>
                  <a:t>✅ </a:t>
                </a:r>
                <a:r>
                  <a:rPr lang="en-US" sz="2000" b="1" dirty="0"/>
                  <a:t>IRR ≈ 9.4%</a:t>
                </a:r>
                <a:endParaRPr lang="en-US" sz="2000" dirty="0"/>
              </a:p>
              <a:p>
                <a:r>
                  <a:rPr lang="en-US" sz="2000" dirty="0"/>
                  <a:t>Since IRR &lt; 10% → project not acceptable.</a:t>
                </a:r>
              </a:p>
              <a:p>
                <a:endParaRPr lang="en-US" sz="2000" dirty="0">
                  <a:latin typeface="Alexandria"/>
                </a:endParaRPr>
              </a:p>
            </p:txBody>
          </p:sp>
        </mc:Choice>
        <mc:Fallback xmlns="">
          <p:sp>
            <p:nvSpPr>
              <p:cNvPr id="2" name="TextBox 23">
                <a:extLst>
                  <a:ext uri="{FF2B5EF4-FFF2-40B4-BE49-F238E27FC236}">
                    <a16:creationId xmlns:a16="http://schemas.microsoft.com/office/drawing/2014/main" id="{D3D27623-FA81-AC5D-C91F-A2A67D396498}"/>
                  </a:ext>
                </a:extLst>
              </p:cNvPr>
              <p:cNvSpPr txBox="1">
                <a:spLocks noRot="1" noChangeAspect="1" noMove="1" noResize="1" noEditPoints="1" noAdjustHandles="1" noChangeArrowheads="1" noChangeShapeType="1" noTextEdit="1"/>
              </p:cNvSpPr>
              <p:nvPr/>
            </p:nvSpPr>
            <p:spPr>
              <a:xfrm>
                <a:off x="1276406" y="1669150"/>
                <a:ext cx="8890290" cy="4687950"/>
              </a:xfrm>
              <a:prstGeom prst="rect">
                <a:avLst/>
              </a:prstGeom>
              <a:blipFill>
                <a:blip r:embed="rId3"/>
                <a:stretch>
                  <a:fillRect l="-754" t="-910"/>
                </a:stretch>
              </a:blipFill>
            </p:spPr>
            <p:txBody>
              <a:bodyPr/>
              <a:lstStyle/>
              <a:p>
                <a:r>
                  <a:rPr lang="ar-SY">
                    <a:noFill/>
                  </a:rPr>
                  <a:t> </a:t>
                </a:r>
              </a:p>
            </p:txBody>
          </p:sp>
        </mc:Fallback>
      </mc:AlternateContent>
      <p:sp>
        <p:nvSpPr>
          <p:cNvPr id="4" name="TextBox 2">
            <a:extLst>
              <a:ext uri="{FF2B5EF4-FFF2-40B4-BE49-F238E27FC236}">
                <a16:creationId xmlns:a16="http://schemas.microsoft.com/office/drawing/2014/main" id="{A9761D41-C8D2-8D40-727B-C1D732DF25F4}"/>
              </a:ext>
            </a:extLst>
          </p:cNvPr>
          <p:cNvSpPr txBox="1"/>
          <p:nvPr/>
        </p:nvSpPr>
        <p:spPr>
          <a:xfrm>
            <a:off x="1201759" y="989367"/>
            <a:ext cx="8326179" cy="523220"/>
          </a:xfrm>
          <a:prstGeom prst="rect">
            <a:avLst/>
          </a:prstGeom>
          <a:noFill/>
        </p:spPr>
        <p:txBody>
          <a:bodyPr wrap="square" rtlCol="0">
            <a:spAutoFit/>
          </a:bodyPr>
          <a:lstStyle/>
          <a:p>
            <a:r>
              <a:rPr lang="en-US" sz="2800" dirty="0">
                <a:latin typeface="Alexandria"/>
              </a:rPr>
              <a:t>4. Investment Appraisal Techniques - exercise</a:t>
            </a:r>
          </a:p>
        </p:txBody>
      </p:sp>
      <p:pic>
        <p:nvPicPr>
          <p:cNvPr id="6" name="صورة 5">
            <a:extLst>
              <a:ext uri="{FF2B5EF4-FFF2-40B4-BE49-F238E27FC236}">
                <a16:creationId xmlns:a16="http://schemas.microsoft.com/office/drawing/2014/main" id="{B518DE63-E19E-C3C5-09A3-20EE889FF531}"/>
              </a:ext>
            </a:extLst>
          </p:cNvPr>
          <p:cNvPicPr>
            <a:picLocks noChangeAspect="1"/>
          </p:cNvPicPr>
          <p:nvPr/>
        </p:nvPicPr>
        <p:blipFill>
          <a:blip r:embed="rId4"/>
          <a:stretch>
            <a:fillRect/>
          </a:stretch>
        </p:blipFill>
        <p:spPr>
          <a:xfrm>
            <a:off x="7069033" y="2028153"/>
            <a:ext cx="2790825" cy="1638300"/>
          </a:xfrm>
          <a:prstGeom prst="rect">
            <a:avLst/>
          </a:prstGeom>
        </p:spPr>
      </p:pic>
    </p:spTree>
    <p:extLst>
      <p:ext uri="{BB962C8B-B14F-4D97-AF65-F5344CB8AC3E}">
        <p14:creationId xmlns:p14="http://schemas.microsoft.com/office/powerpoint/2010/main" val="26508070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C405ABB-D913-26AD-B0E2-F822000C5CF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D79BB09-A773-5D7E-7C8B-4D17FBF1C691}"/>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7616387B-E0C1-CCE4-E262-408979B5040B}"/>
              </a:ext>
            </a:extLst>
          </p:cNvPr>
          <p:cNvSpPr/>
          <p:nvPr/>
        </p:nvSpPr>
        <p:spPr>
          <a:xfrm>
            <a:off x="1181062" y="1600094"/>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b="1"/>
              <a:t>📊 Final Answers</a:t>
            </a:r>
          </a:p>
          <a:p>
            <a:r>
              <a:rPr lang="en-US" b="1"/>
              <a:t>NPV:</a:t>
            </a:r>
            <a:r>
              <a:rPr lang="en-US"/>
              <a:t> ≈ </a:t>
            </a:r>
            <a:r>
              <a:rPr lang="en-US" b="1"/>
              <a:t>–$81,400</a:t>
            </a:r>
            <a:endParaRPr lang="en-US"/>
          </a:p>
          <a:p>
            <a:r>
              <a:rPr lang="en-US" b="1"/>
              <a:t>IRR:</a:t>
            </a:r>
            <a:r>
              <a:rPr lang="en-US"/>
              <a:t> ≈ </a:t>
            </a:r>
            <a:r>
              <a:rPr lang="en-US" b="1"/>
              <a:t>9.4%</a:t>
            </a:r>
            <a:endParaRPr lang="en-US"/>
          </a:p>
          <a:p>
            <a:r>
              <a:rPr lang="en-US" b="1"/>
              <a:t>Payback Period:</a:t>
            </a:r>
            <a:r>
              <a:rPr lang="en-US"/>
              <a:t> ≈ </a:t>
            </a:r>
            <a:r>
              <a:rPr lang="en-US" b="1"/>
              <a:t>4.4 years (≈ 4 years 5 months)</a:t>
            </a:r>
            <a:endParaRPr lang="en-US"/>
          </a:p>
        </p:txBody>
      </p:sp>
      <p:pic>
        <p:nvPicPr>
          <p:cNvPr id="5" name="Graphic 21">
            <a:extLst>
              <a:ext uri="{FF2B5EF4-FFF2-40B4-BE49-F238E27FC236}">
                <a16:creationId xmlns:a16="http://schemas.microsoft.com/office/drawing/2014/main" id="{5376EEED-A6C5-A2EA-1A7B-EC1EDEB6B82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a14="http://schemas.microsoft.com/office/drawing/2010/main">
        <mc:Choice Requires="a14">
          <p:sp>
            <p:nvSpPr>
              <p:cNvPr id="4" name="TextBox 23">
                <a:extLst>
                  <a:ext uri="{FF2B5EF4-FFF2-40B4-BE49-F238E27FC236}">
                    <a16:creationId xmlns:a16="http://schemas.microsoft.com/office/drawing/2014/main" id="{48A0AA95-0390-453D-AC0A-AB51528E3009}"/>
                  </a:ext>
                </a:extLst>
              </p:cNvPr>
              <p:cNvSpPr txBox="1"/>
              <p:nvPr/>
            </p:nvSpPr>
            <p:spPr>
              <a:xfrm>
                <a:off x="1257031" y="1936019"/>
                <a:ext cx="9193811" cy="2152192"/>
              </a:xfrm>
              <a:prstGeom prst="rect">
                <a:avLst/>
              </a:prstGeom>
              <a:solidFill>
                <a:schemeClr val="bg1"/>
              </a:solidFill>
            </p:spPr>
            <p:txBody>
              <a:bodyPr wrap="square" rtlCol="0">
                <a:spAutoFit/>
              </a:bodyPr>
              <a:lstStyle/>
              <a:p>
                <a:r>
                  <a:rPr lang="en-US" sz="2000" b="1" dirty="0"/>
                  <a:t>3️⃣ Payback Period</a:t>
                </a:r>
              </a:p>
              <a:p>
                <a:pPr/>
                <a14:m>
                  <m:oMathPara xmlns:m="http://schemas.openxmlformats.org/officeDocument/2006/math">
                    <m:oMathParaPr>
                      <m:jc m:val="centerGroup"/>
                    </m:oMathParaPr>
                    <m:oMath xmlns:m="http://schemas.openxmlformats.org/officeDocument/2006/math">
                      <m:r>
                        <a:rPr lang="en-US" i="1">
                          <a:latin typeface="Cambria Math" panose="02040503050406030204" pitchFamily="18" charset="0"/>
                        </a:rPr>
                        <m:t>𝑃𝑎𝑦𝑏𝑎𝑐𝑘</m:t>
                      </m:r>
                      <m:r>
                        <a:rPr lang="en-US">
                          <a:latin typeface="Cambria Math" panose="02040503050406030204" pitchFamily="18" charset="0"/>
                        </a:rPr>
                        <m:t>=</m:t>
                      </m:r>
                      <m:f>
                        <m:fPr>
                          <m:ctrlPr>
                            <a:rPr lang="ar-SY" i="1">
                              <a:latin typeface="Cambria Math" panose="02040503050406030204" pitchFamily="18" charset="0"/>
                            </a:rPr>
                          </m:ctrlPr>
                        </m:fPr>
                        <m:num>
                          <m:r>
                            <a:rPr lang="ar-SY" i="1">
                              <a:latin typeface="Cambria Math" panose="02040503050406030204" pitchFamily="18" charset="0"/>
                            </a:rPr>
                            <m:t>𝐼𝑛𝑖𝑡𝑖𝑎𝑙</m:t>
                          </m:r>
                          <m:r>
                            <m:rPr>
                              <m:nor/>
                            </m:rPr>
                            <a:rPr lang="ar-SY" i="1"/>
                            <m:t> </m:t>
                          </m:r>
                          <m:r>
                            <a:rPr lang="ar-SY" i="1">
                              <a:latin typeface="Cambria Math" panose="02040503050406030204" pitchFamily="18" charset="0"/>
                            </a:rPr>
                            <m:t>𝐼𝑛𝑣𝑒𝑠𝑡𝑚𝑒𝑛𝑡</m:t>
                          </m:r>
                        </m:num>
                        <m:den>
                          <m:r>
                            <a:rPr lang="ar-SY" i="1">
                              <a:latin typeface="Cambria Math" panose="02040503050406030204" pitchFamily="18" charset="0"/>
                            </a:rPr>
                            <m:t>𝐴𝑛𝑛𝑢𝑎𝑙</m:t>
                          </m:r>
                          <m:r>
                            <m:rPr>
                              <m:nor/>
                            </m:rPr>
                            <a:rPr lang="ar-SY" i="1"/>
                            <m:t> </m:t>
                          </m:r>
                          <m:r>
                            <a:rPr lang="ar-SY" i="1">
                              <a:latin typeface="Cambria Math" panose="02040503050406030204" pitchFamily="18" charset="0"/>
                            </a:rPr>
                            <m:t>𝐶𝑎𝑠</m:t>
                          </m:r>
                          <m:r>
                            <a:rPr lang="ar-SY" i="1">
                              <a:latin typeface="Cambria Math" panose="02040503050406030204" pitchFamily="18" charset="0"/>
                            </a:rPr>
                            <m:t>h</m:t>
                          </m:r>
                          <m:r>
                            <m:rPr>
                              <m:nor/>
                            </m:rPr>
                            <a:rPr lang="ar-SY" i="1"/>
                            <m:t> </m:t>
                          </m:r>
                          <m:r>
                            <a:rPr lang="ar-SY" i="1">
                              <a:latin typeface="Cambria Math" panose="02040503050406030204" pitchFamily="18" charset="0"/>
                            </a:rPr>
                            <m:t>𝐹𝑙𝑜𝑤</m:t>
                          </m:r>
                        </m:den>
                      </m:f>
                    </m:oMath>
                  </m:oMathPara>
                </a14:m>
                <a:endParaRPr lang="ar-SY" sz="2000" b="0" dirty="0"/>
              </a:p>
              <a:p>
                <a:pPr/>
                <a14:m>
                  <m:oMathPara xmlns:m="http://schemas.openxmlformats.org/officeDocument/2006/math">
                    <m:oMathParaPr>
                      <m:jc m:val="centerGroup"/>
                    </m:oMathParaPr>
                    <m:oMath xmlns:m="http://schemas.openxmlformats.org/officeDocument/2006/math">
                      <m:r>
                        <a:rPr lang="ar-SY">
                          <a:latin typeface="Cambria Math" panose="02040503050406030204" pitchFamily="18" charset="0"/>
                        </a:rPr>
                        <m:t>=</m:t>
                      </m:r>
                      <m:f>
                        <m:fPr>
                          <m:ctrlPr>
                            <a:rPr lang="ar-SY" i="1">
                              <a:latin typeface="Cambria Math" panose="02040503050406030204" pitchFamily="18" charset="0"/>
                            </a:rPr>
                          </m:ctrlPr>
                        </m:fPr>
                        <m:num>
                          <m:r>
                            <a:rPr lang="ar-SY">
                              <a:latin typeface="Cambria Math" panose="02040503050406030204" pitchFamily="18" charset="0"/>
                            </a:rPr>
                            <m:t>4</m:t>
                          </m:r>
                          <m:r>
                            <a:rPr lang="ar-SY">
                              <a:latin typeface="Cambria Math" panose="02040503050406030204" pitchFamily="18" charset="0"/>
                            </a:rPr>
                            <m:t>,</m:t>
                          </m:r>
                          <m:r>
                            <a:rPr lang="ar-SY">
                              <a:latin typeface="Cambria Math" panose="02040503050406030204" pitchFamily="18" charset="0"/>
                            </a:rPr>
                            <m:t>000</m:t>
                          </m:r>
                          <m:r>
                            <a:rPr lang="ar-SY">
                              <a:latin typeface="Cambria Math" panose="02040503050406030204" pitchFamily="18" charset="0"/>
                            </a:rPr>
                            <m:t>,</m:t>
                          </m:r>
                          <m:r>
                            <a:rPr lang="ar-SY">
                              <a:latin typeface="Cambria Math" panose="02040503050406030204" pitchFamily="18" charset="0"/>
                            </a:rPr>
                            <m:t>000</m:t>
                          </m:r>
                        </m:num>
                        <m:den>
                          <m:r>
                            <a:rPr lang="ar-SY">
                              <a:latin typeface="Cambria Math" panose="02040503050406030204" pitchFamily="18" charset="0"/>
                            </a:rPr>
                            <m:t>900</m:t>
                          </m:r>
                          <m:r>
                            <a:rPr lang="ar-SY">
                              <a:latin typeface="Cambria Math" panose="02040503050406030204" pitchFamily="18" charset="0"/>
                            </a:rPr>
                            <m:t>,</m:t>
                          </m:r>
                          <m:r>
                            <a:rPr lang="ar-SY">
                              <a:latin typeface="Cambria Math" panose="02040503050406030204" pitchFamily="18" charset="0"/>
                            </a:rPr>
                            <m:t>000</m:t>
                          </m:r>
                        </m:den>
                      </m:f>
                      <m:r>
                        <a:rPr lang="ar-SY">
                          <a:latin typeface="Cambria Math" panose="02040503050406030204" pitchFamily="18" charset="0"/>
                        </a:rPr>
                        <m:t>=</m:t>
                      </m:r>
                      <m:r>
                        <a:rPr lang="ar-SY">
                          <a:latin typeface="Cambria Math" panose="02040503050406030204" pitchFamily="18" charset="0"/>
                        </a:rPr>
                        <m:t>4</m:t>
                      </m:r>
                      <m:r>
                        <a:rPr lang="ar-SY">
                          <a:latin typeface="Cambria Math" panose="02040503050406030204" pitchFamily="18" charset="0"/>
                        </a:rPr>
                        <m:t>.</m:t>
                      </m:r>
                      <m:r>
                        <a:rPr lang="ar-SY">
                          <a:latin typeface="Cambria Math" panose="02040503050406030204" pitchFamily="18" charset="0"/>
                        </a:rPr>
                        <m:t>44</m:t>
                      </m:r>
                      <m:r>
                        <m:rPr>
                          <m:nor/>
                        </m:rPr>
                        <a:rPr lang="ar-SY" i="1"/>
                        <m:t> </m:t>
                      </m:r>
                      <m:r>
                        <m:rPr>
                          <m:nor/>
                        </m:rPr>
                        <a:rPr lang="en-US" i="1"/>
                        <m:t>years</m:t>
                      </m:r>
                    </m:oMath>
                  </m:oMathPara>
                </a14:m>
                <a:endParaRPr lang="en-US" sz="2000" b="0" dirty="0"/>
              </a:p>
              <a:p>
                <a:pPr/>
                <a14:m>
                  <m:oMathPara xmlns:m="http://schemas.openxmlformats.org/officeDocument/2006/math">
                    <m:oMathParaPr>
                      <m:jc m:val="centerGroup"/>
                    </m:oMathParaPr>
                    <m:oMath xmlns:m="http://schemas.openxmlformats.org/officeDocument/2006/math">
                      <m:r>
                        <a:rPr lang="en-US">
                          <a:latin typeface="Cambria Math" panose="02040503050406030204" pitchFamily="18" charset="0"/>
                        </a:rPr>
                        <m:t>0</m:t>
                      </m:r>
                      <m:r>
                        <a:rPr lang="en-US">
                          <a:latin typeface="Cambria Math" panose="02040503050406030204" pitchFamily="18" charset="0"/>
                        </a:rPr>
                        <m:t>.</m:t>
                      </m:r>
                      <m:r>
                        <a:rPr lang="en-US">
                          <a:latin typeface="Cambria Math" panose="02040503050406030204" pitchFamily="18" charset="0"/>
                        </a:rPr>
                        <m:t>44</m:t>
                      </m:r>
                      <m:r>
                        <a:rPr lang="en-US">
                          <a:latin typeface="Cambria Math" panose="02040503050406030204" pitchFamily="18" charset="0"/>
                        </a:rPr>
                        <m:t>×</m:t>
                      </m:r>
                      <m:r>
                        <a:rPr lang="en-US">
                          <a:latin typeface="Cambria Math" panose="02040503050406030204" pitchFamily="18" charset="0"/>
                        </a:rPr>
                        <m:t>12</m:t>
                      </m:r>
                      <m:r>
                        <a:rPr lang="en-US">
                          <a:latin typeface="Cambria Math" panose="02040503050406030204" pitchFamily="18" charset="0"/>
                        </a:rPr>
                        <m:t>≈</m:t>
                      </m:r>
                      <m:r>
                        <a:rPr lang="en-US">
                          <a:latin typeface="Cambria Math" panose="02040503050406030204" pitchFamily="18" charset="0"/>
                        </a:rPr>
                        <m:t>5</m:t>
                      </m:r>
                      <m:r>
                        <a:rPr lang="en-US">
                          <a:latin typeface="Cambria Math" panose="02040503050406030204" pitchFamily="18" charset="0"/>
                        </a:rPr>
                        <m:t>.</m:t>
                      </m:r>
                      <m:r>
                        <a:rPr lang="en-US">
                          <a:latin typeface="Cambria Math" panose="02040503050406030204" pitchFamily="18" charset="0"/>
                        </a:rPr>
                        <m:t>3</m:t>
                      </m:r>
                      <m:r>
                        <m:rPr>
                          <m:nor/>
                        </m:rPr>
                        <a:rPr lang="en-US" i="1"/>
                        <m:t> </m:t>
                      </m:r>
                      <m:r>
                        <m:rPr>
                          <m:nor/>
                        </m:rPr>
                        <a:rPr lang="en-US" i="1"/>
                        <m:t>months</m:t>
                      </m:r>
                    </m:oMath>
                  </m:oMathPara>
                </a14:m>
                <a:endParaRPr lang="en-US" sz="2000" b="0" dirty="0"/>
              </a:p>
              <a:p>
                <a:r>
                  <a:rPr lang="ar-SY" sz="2000" dirty="0"/>
                  <a:t>✅ </a:t>
                </a:r>
                <a:r>
                  <a:rPr lang="en-US" sz="2000" b="1" dirty="0"/>
                  <a:t>Payback ≈ 4 years 5 months</a:t>
                </a:r>
                <a:endParaRPr lang="en-US" sz="2000" dirty="0"/>
              </a:p>
            </p:txBody>
          </p:sp>
        </mc:Choice>
        <mc:Fallback xmlns="">
          <p:sp>
            <p:nvSpPr>
              <p:cNvPr id="4" name="TextBox 23">
                <a:extLst>
                  <a:ext uri="{FF2B5EF4-FFF2-40B4-BE49-F238E27FC236}">
                    <a16:creationId xmlns:a16="http://schemas.microsoft.com/office/drawing/2014/main" id="{48A0AA95-0390-453D-AC0A-AB51528E3009}"/>
                  </a:ext>
                </a:extLst>
              </p:cNvPr>
              <p:cNvSpPr txBox="1">
                <a:spLocks noRot="1" noChangeAspect="1" noMove="1" noResize="1" noEditPoints="1" noAdjustHandles="1" noChangeArrowheads="1" noChangeShapeType="1" noTextEdit="1"/>
              </p:cNvSpPr>
              <p:nvPr/>
            </p:nvSpPr>
            <p:spPr>
              <a:xfrm>
                <a:off x="1257031" y="1936019"/>
                <a:ext cx="9193811" cy="2152192"/>
              </a:xfrm>
              <a:prstGeom prst="rect">
                <a:avLst/>
              </a:prstGeom>
              <a:blipFill>
                <a:blip r:embed="rId3"/>
                <a:stretch>
                  <a:fillRect l="-729" t="-1983" b="-4249"/>
                </a:stretch>
              </a:blipFill>
            </p:spPr>
            <p:txBody>
              <a:bodyPr/>
              <a:lstStyle/>
              <a:p>
                <a:r>
                  <a:rPr lang="ar-SY">
                    <a:noFill/>
                  </a:rPr>
                  <a:t> </a:t>
                </a:r>
              </a:p>
            </p:txBody>
          </p:sp>
        </mc:Fallback>
      </mc:AlternateContent>
      <p:sp>
        <p:nvSpPr>
          <p:cNvPr id="2" name="TextBox 23">
            <a:extLst>
              <a:ext uri="{FF2B5EF4-FFF2-40B4-BE49-F238E27FC236}">
                <a16:creationId xmlns:a16="http://schemas.microsoft.com/office/drawing/2014/main" id="{7888A91F-394E-BEE5-1FBE-FF06EB430792}"/>
              </a:ext>
            </a:extLst>
          </p:cNvPr>
          <p:cNvSpPr txBox="1"/>
          <p:nvPr/>
        </p:nvSpPr>
        <p:spPr>
          <a:xfrm>
            <a:off x="3892251" y="4336996"/>
            <a:ext cx="5565908" cy="1631216"/>
          </a:xfrm>
          <a:prstGeom prst="rect">
            <a:avLst/>
          </a:prstGeom>
          <a:noFill/>
        </p:spPr>
        <p:txBody>
          <a:bodyPr wrap="square" rtlCol="0">
            <a:spAutoFit/>
          </a:bodyPr>
          <a:lstStyle/>
          <a:p>
            <a:r>
              <a:rPr lang="en-US" sz="2000" b="1" dirty="0"/>
              <a:t>📊 Final Answers</a:t>
            </a:r>
          </a:p>
          <a:p>
            <a:r>
              <a:rPr lang="en-US" sz="2000" b="1" dirty="0"/>
              <a:t>NPV:</a:t>
            </a:r>
            <a:r>
              <a:rPr lang="en-US" sz="2000" dirty="0"/>
              <a:t> ≈ </a:t>
            </a:r>
            <a:r>
              <a:rPr lang="en-US" sz="2000" b="1" dirty="0"/>
              <a:t>–$81,400</a:t>
            </a:r>
            <a:endParaRPr lang="en-US" sz="2000" dirty="0"/>
          </a:p>
          <a:p>
            <a:r>
              <a:rPr lang="en-US" sz="2000" b="1" dirty="0"/>
              <a:t>IRR:</a:t>
            </a:r>
            <a:r>
              <a:rPr lang="en-US" sz="2000" dirty="0"/>
              <a:t> ≈ </a:t>
            </a:r>
            <a:r>
              <a:rPr lang="en-US" sz="2000" b="1" dirty="0"/>
              <a:t>9.4%</a:t>
            </a:r>
            <a:endParaRPr lang="en-US" sz="2000" dirty="0"/>
          </a:p>
          <a:p>
            <a:r>
              <a:rPr lang="en-US" sz="2000" b="1" dirty="0"/>
              <a:t>Payback Period:</a:t>
            </a:r>
            <a:r>
              <a:rPr lang="en-US" sz="2000" dirty="0"/>
              <a:t> ≈ </a:t>
            </a:r>
            <a:r>
              <a:rPr lang="en-US" sz="2000" b="1" dirty="0"/>
              <a:t>4.4 years (≈ 4 years 5 months)</a:t>
            </a:r>
            <a:endParaRPr lang="en-US" sz="2000" dirty="0"/>
          </a:p>
          <a:p>
            <a:endParaRPr lang="en-US" sz="2000" dirty="0">
              <a:latin typeface="Alexandria"/>
            </a:endParaRPr>
          </a:p>
        </p:txBody>
      </p:sp>
      <p:sp>
        <p:nvSpPr>
          <p:cNvPr id="3" name="TextBox 2">
            <a:extLst>
              <a:ext uri="{FF2B5EF4-FFF2-40B4-BE49-F238E27FC236}">
                <a16:creationId xmlns:a16="http://schemas.microsoft.com/office/drawing/2014/main" id="{837970B9-FFE3-1B77-1DB8-3A824D560A38}"/>
              </a:ext>
            </a:extLst>
          </p:cNvPr>
          <p:cNvSpPr txBox="1"/>
          <p:nvPr/>
        </p:nvSpPr>
        <p:spPr>
          <a:xfrm>
            <a:off x="1201759" y="989367"/>
            <a:ext cx="8326179" cy="523220"/>
          </a:xfrm>
          <a:prstGeom prst="rect">
            <a:avLst/>
          </a:prstGeom>
          <a:noFill/>
        </p:spPr>
        <p:txBody>
          <a:bodyPr wrap="square" rtlCol="0">
            <a:spAutoFit/>
          </a:bodyPr>
          <a:lstStyle/>
          <a:p>
            <a:r>
              <a:rPr lang="en-US" sz="2800" dirty="0">
                <a:latin typeface="Alexandria"/>
              </a:rPr>
              <a:t>4. Investment Appraisal Techniques - exercise</a:t>
            </a:r>
          </a:p>
        </p:txBody>
      </p:sp>
    </p:spTree>
    <p:extLst>
      <p:ext uri="{BB962C8B-B14F-4D97-AF65-F5344CB8AC3E}">
        <p14:creationId xmlns:p14="http://schemas.microsoft.com/office/powerpoint/2010/main" val="261100327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EEAB20C-3863-B314-1DEC-3277857469D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BDC89A5-3205-A597-1B19-3BF6AE58C38A}"/>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E01DA7F7-7017-B652-2FAD-CA18062AE433}"/>
              </a:ext>
            </a:extLst>
          </p:cNvPr>
          <p:cNvSpPr/>
          <p:nvPr/>
        </p:nvSpPr>
        <p:spPr>
          <a:xfrm>
            <a:off x="1181062" y="1600094"/>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b="1" dirty="0" err="1"/>
              <a:t>nal</a:t>
            </a:r>
            <a:r>
              <a:rPr lang="en-US" b="1" dirty="0"/>
              <a:t> Answers</a:t>
            </a:r>
          </a:p>
          <a:p>
            <a:r>
              <a:rPr lang="en-US" b="1" dirty="0"/>
              <a:t>NPV:</a:t>
            </a:r>
            <a:r>
              <a:rPr lang="en-US" dirty="0"/>
              <a:t> ≈ </a:t>
            </a:r>
            <a:r>
              <a:rPr lang="en-US" b="1" dirty="0"/>
              <a:t>–$81,400</a:t>
            </a:r>
            <a:endParaRPr lang="en-US" dirty="0"/>
          </a:p>
          <a:p>
            <a:r>
              <a:rPr lang="en-US" b="1" dirty="0"/>
              <a:t>IRR:</a:t>
            </a:r>
            <a:r>
              <a:rPr lang="en-US" dirty="0"/>
              <a:t> ≈ </a:t>
            </a:r>
            <a:r>
              <a:rPr lang="en-US" b="1" dirty="0"/>
              <a:t>9.4%</a:t>
            </a:r>
            <a:endParaRPr lang="en-US" dirty="0"/>
          </a:p>
          <a:p>
            <a:r>
              <a:rPr lang="en-US" b="1" dirty="0"/>
              <a:t>Payback Period:</a:t>
            </a:r>
            <a:r>
              <a:rPr lang="en-US" dirty="0"/>
              <a:t> ≈ </a:t>
            </a:r>
            <a:r>
              <a:rPr lang="en-US" b="1" dirty="0"/>
              <a:t>4.4 years (≈ 4 years 5 months)</a:t>
            </a:r>
            <a:endParaRPr lang="en-US" dirty="0"/>
          </a:p>
        </p:txBody>
      </p:sp>
      <p:pic>
        <p:nvPicPr>
          <p:cNvPr id="5" name="Graphic 21">
            <a:extLst>
              <a:ext uri="{FF2B5EF4-FFF2-40B4-BE49-F238E27FC236}">
                <a16:creationId xmlns:a16="http://schemas.microsoft.com/office/drawing/2014/main" id="{EFB45524-2B08-2F08-D796-36A469D32E7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a14="http://schemas.microsoft.com/office/drawing/2010/main">
        <mc:Choice Requires="a14">
          <p:sp>
            <p:nvSpPr>
              <p:cNvPr id="4" name="TextBox 23">
                <a:extLst>
                  <a:ext uri="{FF2B5EF4-FFF2-40B4-BE49-F238E27FC236}">
                    <a16:creationId xmlns:a16="http://schemas.microsoft.com/office/drawing/2014/main" id="{C686111D-0E45-EC7E-C89E-5C6FE98CD88B}"/>
                  </a:ext>
                </a:extLst>
              </p:cNvPr>
              <p:cNvSpPr txBox="1"/>
              <p:nvPr/>
            </p:nvSpPr>
            <p:spPr>
              <a:xfrm>
                <a:off x="1257031" y="1628597"/>
                <a:ext cx="9193811" cy="4257769"/>
              </a:xfrm>
              <a:prstGeom prst="rect">
                <a:avLst/>
              </a:prstGeom>
              <a:solidFill>
                <a:schemeClr val="bg1"/>
              </a:solidFill>
            </p:spPr>
            <p:txBody>
              <a:bodyPr wrap="square" rtlCol="0">
                <a:spAutoFit/>
              </a:bodyPr>
              <a:lstStyle/>
              <a:p>
                <a:r>
                  <a:rPr lang="en-US" sz="2000" dirty="0"/>
                  <a:t>To calculate the </a:t>
                </a:r>
                <a:r>
                  <a:rPr lang="en-US" sz="2000" b="1" dirty="0"/>
                  <a:t>Profitability Index (PI)</a:t>
                </a:r>
                <a:r>
                  <a:rPr lang="en-US" sz="2000" dirty="0"/>
                  <a:t>, we use the formula:</a:t>
                </a:r>
              </a:p>
              <a:p>
                <a:pPr/>
                <a14:m>
                  <m:oMathPara xmlns:m="http://schemas.openxmlformats.org/officeDocument/2006/math">
                    <m:oMathParaPr>
                      <m:jc m:val="centerGroup"/>
                    </m:oMathParaPr>
                    <m:oMath xmlns:m="http://schemas.openxmlformats.org/officeDocument/2006/math">
                      <m:r>
                        <m:rPr>
                          <m:nor/>
                        </m:rPr>
                        <a:rPr lang="en-US" sz="2000" b="0"/>
                        <m:t>PI</m:t>
                      </m:r>
                      <m:r>
                        <a:rPr lang="en-US">
                          <a:latin typeface="Cambria Math" panose="02040503050406030204" pitchFamily="18" charset="0"/>
                        </a:rPr>
                        <m:t>=</m:t>
                      </m:r>
                      <m:f>
                        <m:fPr>
                          <m:ctrlPr>
                            <a:rPr lang="ar-SY" i="1">
                              <a:latin typeface="Cambria Math" panose="02040503050406030204" pitchFamily="18" charset="0"/>
                            </a:rPr>
                          </m:ctrlPr>
                        </m:fPr>
                        <m:num>
                          <m:r>
                            <m:rPr>
                              <m:nor/>
                            </m:rPr>
                            <a:rPr lang="en-US" i="1"/>
                            <m:t>Present</m:t>
                          </m:r>
                          <m:r>
                            <m:rPr>
                              <m:nor/>
                            </m:rPr>
                            <a:rPr lang="en-US" i="1"/>
                            <m:t> </m:t>
                          </m:r>
                          <m:r>
                            <m:rPr>
                              <m:nor/>
                            </m:rPr>
                            <a:rPr lang="en-US" i="1"/>
                            <m:t>Value</m:t>
                          </m:r>
                          <m:r>
                            <m:rPr>
                              <m:nor/>
                            </m:rPr>
                            <a:rPr lang="en-US" i="1"/>
                            <m:t> </m:t>
                          </m:r>
                          <m:r>
                            <m:rPr>
                              <m:nor/>
                            </m:rPr>
                            <a:rPr lang="en-US" i="1"/>
                            <m:t>of</m:t>
                          </m:r>
                          <m:r>
                            <m:rPr>
                              <m:nor/>
                            </m:rPr>
                            <a:rPr lang="en-US" i="1"/>
                            <m:t> </m:t>
                          </m:r>
                          <m:r>
                            <m:rPr>
                              <m:nor/>
                            </m:rPr>
                            <a:rPr lang="en-US" i="1"/>
                            <m:t>Future</m:t>
                          </m:r>
                          <m:r>
                            <m:rPr>
                              <m:nor/>
                            </m:rPr>
                            <a:rPr lang="en-US" i="1"/>
                            <m:t> </m:t>
                          </m:r>
                          <m:r>
                            <m:rPr>
                              <m:nor/>
                            </m:rPr>
                            <a:rPr lang="en-US" i="1"/>
                            <m:t>Cash</m:t>
                          </m:r>
                          <m:r>
                            <m:rPr>
                              <m:nor/>
                            </m:rPr>
                            <a:rPr lang="en-US" i="1"/>
                            <m:t> </m:t>
                          </m:r>
                          <m:r>
                            <m:rPr>
                              <m:nor/>
                            </m:rPr>
                            <a:rPr lang="en-US" i="1"/>
                            <m:t>Flows</m:t>
                          </m:r>
                        </m:num>
                        <m:den>
                          <m:r>
                            <m:rPr>
                              <m:nor/>
                            </m:rPr>
                            <a:rPr lang="en-US" i="1"/>
                            <m:t>Initial</m:t>
                          </m:r>
                          <m:r>
                            <m:rPr>
                              <m:nor/>
                            </m:rPr>
                            <a:rPr lang="en-US" i="1"/>
                            <m:t> </m:t>
                          </m:r>
                          <m:r>
                            <m:rPr>
                              <m:nor/>
                            </m:rPr>
                            <a:rPr lang="en-US" i="1"/>
                            <m:t>Investment</m:t>
                          </m:r>
                        </m:den>
                      </m:f>
                    </m:oMath>
                  </m:oMathPara>
                </a14:m>
                <a:endParaRPr lang="ar-SY" sz="2000" b="0" dirty="0"/>
              </a:p>
              <a:p>
                <a:endParaRPr lang="ar-SY" sz="2000" dirty="0"/>
              </a:p>
              <a:p>
                <a:r>
                  <a:rPr lang="en-US" sz="2000" b="1" dirty="0"/>
                  <a:t>Profitability Index</a:t>
                </a:r>
              </a:p>
              <a:p>
                <a:pPr/>
                <a14:m>
                  <m:oMathPara xmlns:m="http://schemas.openxmlformats.org/officeDocument/2006/math">
                    <m:oMathParaPr>
                      <m:jc m:val="centerGroup"/>
                    </m:oMathParaPr>
                    <m:oMath xmlns:m="http://schemas.openxmlformats.org/officeDocument/2006/math">
                      <m:r>
                        <a:rPr lang="en-US" i="1">
                          <a:latin typeface="Cambria Math" panose="02040503050406030204" pitchFamily="18" charset="0"/>
                        </a:rPr>
                        <m:t>𝑃𝐼</m:t>
                      </m:r>
                      <m:r>
                        <a:rPr lang="en-US">
                          <a:latin typeface="Cambria Math" panose="02040503050406030204" pitchFamily="18" charset="0"/>
                        </a:rPr>
                        <m:t>=</m:t>
                      </m:r>
                      <m:f>
                        <m:fPr>
                          <m:ctrlPr>
                            <a:rPr lang="ar-SY" i="1">
                              <a:latin typeface="Cambria Math" panose="02040503050406030204" pitchFamily="18" charset="0"/>
                            </a:rPr>
                          </m:ctrlPr>
                        </m:fPr>
                        <m:num>
                          <m:r>
                            <a:rPr lang="ar-SY">
                              <a:latin typeface="Cambria Math" panose="02040503050406030204" pitchFamily="18" charset="0"/>
                            </a:rPr>
                            <m:t>3</m:t>
                          </m:r>
                          <m:r>
                            <a:rPr lang="ar-SY">
                              <a:latin typeface="Cambria Math" panose="02040503050406030204" pitchFamily="18" charset="0"/>
                            </a:rPr>
                            <m:t>,</m:t>
                          </m:r>
                          <m:r>
                            <a:rPr lang="ar-SY">
                              <a:latin typeface="Cambria Math" panose="02040503050406030204" pitchFamily="18" charset="0"/>
                            </a:rPr>
                            <m:t>919</m:t>
                          </m:r>
                          <m:r>
                            <a:rPr lang="ar-SY">
                              <a:latin typeface="Cambria Math" panose="02040503050406030204" pitchFamily="18" charset="0"/>
                            </a:rPr>
                            <m:t>,</m:t>
                          </m:r>
                          <m:r>
                            <a:rPr lang="ar-SY">
                              <a:latin typeface="Cambria Math" panose="02040503050406030204" pitchFamily="18" charset="0"/>
                            </a:rPr>
                            <m:t>500</m:t>
                          </m:r>
                        </m:num>
                        <m:den>
                          <m:r>
                            <a:rPr lang="ar-SY">
                              <a:latin typeface="Cambria Math" panose="02040503050406030204" pitchFamily="18" charset="0"/>
                            </a:rPr>
                            <m:t>4</m:t>
                          </m:r>
                          <m:r>
                            <a:rPr lang="ar-SY">
                              <a:latin typeface="Cambria Math" panose="02040503050406030204" pitchFamily="18" charset="0"/>
                            </a:rPr>
                            <m:t>,</m:t>
                          </m:r>
                          <m:r>
                            <a:rPr lang="ar-SY">
                              <a:latin typeface="Cambria Math" panose="02040503050406030204" pitchFamily="18" charset="0"/>
                            </a:rPr>
                            <m:t>000</m:t>
                          </m:r>
                          <m:r>
                            <a:rPr lang="ar-SY">
                              <a:latin typeface="Cambria Math" panose="02040503050406030204" pitchFamily="18" charset="0"/>
                            </a:rPr>
                            <m:t>,</m:t>
                          </m:r>
                          <m:r>
                            <a:rPr lang="ar-SY">
                              <a:latin typeface="Cambria Math" panose="02040503050406030204" pitchFamily="18" charset="0"/>
                            </a:rPr>
                            <m:t>000</m:t>
                          </m:r>
                        </m:den>
                      </m:f>
                    </m:oMath>
                  </m:oMathPara>
                </a14:m>
                <a:endParaRPr lang="ar-SY" sz="2000" dirty="0"/>
              </a:p>
              <a:p>
                <a:pPr/>
                <a14:m>
                  <m:oMathPara xmlns:m="http://schemas.openxmlformats.org/officeDocument/2006/math">
                    <m:oMathParaPr>
                      <m:jc m:val="centerGroup"/>
                    </m:oMathParaPr>
                    <m:oMath xmlns:m="http://schemas.openxmlformats.org/officeDocument/2006/math">
                      <m:r>
                        <a:rPr lang="ar-SY" i="1">
                          <a:latin typeface="Cambria Math" panose="02040503050406030204" pitchFamily="18" charset="0"/>
                        </a:rPr>
                        <m:t>𝑃𝐼</m:t>
                      </m:r>
                      <m:r>
                        <a:rPr lang="ar-SY">
                          <a:latin typeface="Cambria Math" panose="02040503050406030204" pitchFamily="18" charset="0"/>
                        </a:rPr>
                        <m:t>≈</m:t>
                      </m:r>
                      <m:r>
                        <a:rPr lang="ar-SY">
                          <a:latin typeface="Cambria Math" panose="02040503050406030204" pitchFamily="18" charset="0"/>
                        </a:rPr>
                        <m:t>0</m:t>
                      </m:r>
                      <m:r>
                        <a:rPr lang="ar-SY">
                          <a:latin typeface="Cambria Math" panose="02040503050406030204" pitchFamily="18" charset="0"/>
                        </a:rPr>
                        <m:t>.</m:t>
                      </m:r>
                      <m:r>
                        <a:rPr lang="ar-SY">
                          <a:latin typeface="Cambria Math" panose="02040503050406030204" pitchFamily="18" charset="0"/>
                        </a:rPr>
                        <m:t>98</m:t>
                      </m:r>
                    </m:oMath>
                  </m:oMathPara>
                </a14:m>
                <a:endParaRPr lang="ar-SY" sz="2000" dirty="0"/>
              </a:p>
              <a:p>
                <a:endParaRPr lang="ar-SY" sz="2000" b="0" dirty="0"/>
              </a:p>
              <a:p>
                <a:r>
                  <a:rPr lang="en-US" sz="2000" b="1" dirty="0"/>
                  <a:t>📊 Interpretation</a:t>
                </a:r>
              </a:p>
              <a:p>
                <a:r>
                  <a:rPr lang="en-US" sz="2000" b="1" dirty="0"/>
                  <a:t>PI &gt; 1</a:t>
                </a:r>
                <a:r>
                  <a:rPr lang="en-US" sz="2000" dirty="0"/>
                  <a:t> → Accept project</a:t>
                </a:r>
              </a:p>
              <a:p>
                <a:r>
                  <a:rPr lang="en-US" sz="2000" b="1" dirty="0"/>
                  <a:t>PI = 1</a:t>
                </a:r>
                <a:r>
                  <a:rPr lang="en-US" sz="2000" dirty="0"/>
                  <a:t> → Indifferent</a:t>
                </a:r>
              </a:p>
              <a:p>
                <a:r>
                  <a:rPr lang="en-US" sz="2000" b="1" dirty="0"/>
                  <a:t>PI &lt; 1</a:t>
                </a:r>
                <a:r>
                  <a:rPr lang="en-US" sz="2000" dirty="0"/>
                  <a:t> → Reject project</a:t>
                </a:r>
              </a:p>
              <a:p>
                <a:r>
                  <a:rPr lang="en-US" sz="2000" dirty="0"/>
                  <a:t>Since </a:t>
                </a:r>
                <a:r>
                  <a:rPr lang="en-US" sz="2000" b="1" dirty="0"/>
                  <a:t>0.98 &lt; 1</a:t>
                </a:r>
                <a:r>
                  <a:rPr lang="en-US" sz="2000" dirty="0"/>
                  <a:t>, the project is </a:t>
                </a:r>
                <a:r>
                  <a:rPr lang="en-US" sz="2000" b="1" dirty="0"/>
                  <a:t>not financially attractive</a:t>
                </a:r>
                <a:r>
                  <a:rPr lang="en-US" sz="2000" dirty="0"/>
                  <a:t> at a 10% discount rate.</a:t>
                </a:r>
              </a:p>
            </p:txBody>
          </p:sp>
        </mc:Choice>
        <mc:Fallback xmlns="">
          <p:sp>
            <p:nvSpPr>
              <p:cNvPr id="4" name="TextBox 23">
                <a:extLst>
                  <a:ext uri="{FF2B5EF4-FFF2-40B4-BE49-F238E27FC236}">
                    <a16:creationId xmlns:a16="http://schemas.microsoft.com/office/drawing/2014/main" id="{C686111D-0E45-EC7E-C89E-5C6FE98CD88B}"/>
                  </a:ext>
                </a:extLst>
              </p:cNvPr>
              <p:cNvSpPr txBox="1">
                <a:spLocks noRot="1" noChangeAspect="1" noMove="1" noResize="1" noEditPoints="1" noAdjustHandles="1" noChangeArrowheads="1" noChangeShapeType="1" noTextEdit="1"/>
              </p:cNvSpPr>
              <p:nvPr/>
            </p:nvSpPr>
            <p:spPr>
              <a:xfrm>
                <a:off x="1257031" y="1628597"/>
                <a:ext cx="9193811" cy="4257769"/>
              </a:xfrm>
              <a:prstGeom prst="rect">
                <a:avLst/>
              </a:prstGeom>
              <a:blipFill>
                <a:blip r:embed="rId3"/>
                <a:stretch>
                  <a:fillRect l="-663" t="-715" b="-1574"/>
                </a:stretch>
              </a:blipFill>
            </p:spPr>
            <p:txBody>
              <a:bodyPr/>
              <a:lstStyle/>
              <a:p>
                <a:r>
                  <a:rPr lang="ar-SY">
                    <a:noFill/>
                  </a:rPr>
                  <a:t> </a:t>
                </a:r>
              </a:p>
            </p:txBody>
          </p:sp>
        </mc:Fallback>
      </mc:AlternateContent>
      <p:sp>
        <p:nvSpPr>
          <p:cNvPr id="3" name="TextBox 2">
            <a:extLst>
              <a:ext uri="{FF2B5EF4-FFF2-40B4-BE49-F238E27FC236}">
                <a16:creationId xmlns:a16="http://schemas.microsoft.com/office/drawing/2014/main" id="{1306B631-1FFF-442B-46EB-24CB8D499F92}"/>
              </a:ext>
            </a:extLst>
          </p:cNvPr>
          <p:cNvSpPr txBox="1"/>
          <p:nvPr/>
        </p:nvSpPr>
        <p:spPr>
          <a:xfrm>
            <a:off x="1201759" y="989367"/>
            <a:ext cx="8326179" cy="523220"/>
          </a:xfrm>
          <a:prstGeom prst="rect">
            <a:avLst/>
          </a:prstGeom>
          <a:noFill/>
        </p:spPr>
        <p:txBody>
          <a:bodyPr wrap="square" rtlCol="0">
            <a:spAutoFit/>
          </a:bodyPr>
          <a:lstStyle/>
          <a:p>
            <a:r>
              <a:rPr lang="en-US" sz="2800" dirty="0">
                <a:latin typeface="Alexandria"/>
              </a:rPr>
              <a:t>4. Investment Appraisal Techniques - exercise</a:t>
            </a:r>
          </a:p>
        </p:txBody>
      </p:sp>
    </p:spTree>
    <p:extLst>
      <p:ext uri="{BB962C8B-B14F-4D97-AF65-F5344CB8AC3E}">
        <p14:creationId xmlns:p14="http://schemas.microsoft.com/office/powerpoint/2010/main" val="42737440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93E4D45-12CE-AC83-CB07-FE0B92B27806}"/>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690E2CD-BCED-581F-CE7E-962FAC2C0C64}"/>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4C3EF37F-899C-5070-52CB-9F515F2C0F19}"/>
              </a:ext>
            </a:extLst>
          </p:cNvPr>
          <p:cNvSpPr/>
          <p:nvPr/>
        </p:nvSpPr>
        <p:spPr>
          <a:xfrm>
            <a:off x="1240228" y="159318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8F9F6046-65AA-CD00-6BEB-DA5CCC71395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a14="http://schemas.microsoft.com/office/drawing/2010/main">
        <mc:Choice Requires="a14">
          <p:sp>
            <p:nvSpPr>
              <p:cNvPr id="3" name="TextBox 47">
                <a:extLst>
                  <a:ext uri="{FF2B5EF4-FFF2-40B4-BE49-F238E27FC236}">
                    <a16:creationId xmlns:a16="http://schemas.microsoft.com/office/drawing/2014/main" id="{B73CE77D-7F16-25B8-8998-79E9966C35F3}"/>
                  </a:ext>
                </a:extLst>
              </p:cNvPr>
              <p:cNvSpPr txBox="1"/>
              <p:nvPr/>
            </p:nvSpPr>
            <p:spPr>
              <a:xfrm>
                <a:off x="1480245" y="1767716"/>
                <a:ext cx="8865716" cy="2465675"/>
              </a:xfrm>
              <a:prstGeom prst="rect">
                <a:avLst/>
              </a:prstGeom>
              <a:solidFill>
                <a:schemeClr val="tx2">
                  <a:lumMod val="20000"/>
                  <a:lumOff val="80000"/>
                </a:schemeClr>
              </a:solidFill>
            </p:spPr>
            <p:txBody>
              <a:bodyPr wrap="square" rtlCol="0">
                <a:spAutoFit/>
              </a:bodyPr>
              <a:lstStyle/>
              <a:p>
                <a:r>
                  <a:rPr lang="ar-SY" sz="2000" b="1" dirty="0"/>
                  <a:t>✅ </a:t>
                </a:r>
                <a:r>
                  <a:rPr lang="en-US" sz="2000" b="1" dirty="0"/>
                  <a:t>What is ROI?</a:t>
                </a:r>
              </a:p>
              <a:p>
                <a:r>
                  <a:rPr lang="en-US" sz="2000" dirty="0"/>
                  <a:t>ROI measures the profitability of an investment relative to its cost.</a:t>
                </a:r>
              </a:p>
              <a:p>
                <a:r>
                  <a:rPr lang="en-US" sz="2000" b="1" dirty="0"/>
                  <a:t>Basic Formula</a:t>
                </a:r>
              </a:p>
              <a:p>
                <a:pPr/>
                <a14:m>
                  <m:oMathPara xmlns:m="http://schemas.openxmlformats.org/officeDocument/2006/math">
                    <m:oMathParaPr>
                      <m:jc m:val="centerGroup"/>
                    </m:oMathParaPr>
                    <m:oMath xmlns:m="http://schemas.openxmlformats.org/officeDocument/2006/math">
                      <m:r>
                        <a:rPr lang="en-US" i="1">
                          <a:latin typeface="Cambria Math" panose="02040503050406030204" pitchFamily="18" charset="0"/>
                        </a:rPr>
                        <m:t>𝑅𝑂𝐼</m:t>
                      </m:r>
                      <m:r>
                        <a:rPr lang="en-US">
                          <a:latin typeface="Cambria Math" panose="02040503050406030204" pitchFamily="18" charset="0"/>
                        </a:rPr>
                        <m:t>=</m:t>
                      </m:r>
                      <m:f>
                        <m:fPr>
                          <m:ctrlPr>
                            <a:rPr lang="ar-SY" i="1">
                              <a:latin typeface="Cambria Math" panose="02040503050406030204" pitchFamily="18" charset="0"/>
                            </a:rPr>
                          </m:ctrlPr>
                        </m:fPr>
                        <m:num>
                          <m:r>
                            <a:rPr lang="ar-SY" i="1">
                              <a:latin typeface="Cambria Math" panose="02040503050406030204" pitchFamily="18" charset="0"/>
                            </a:rPr>
                            <m:t>𝑇𝑜𝑡𝑎𝑙</m:t>
                          </m:r>
                          <m:r>
                            <m:rPr>
                              <m:nor/>
                            </m:rPr>
                            <a:rPr lang="ar-SY" i="1"/>
                            <m:t> </m:t>
                          </m:r>
                          <m:r>
                            <a:rPr lang="ar-SY" i="1">
                              <a:latin typeface="Cambria Math" panose="02040503050406030204" pitchFamily="18" charset="0"/>
                            </a:rPr>
                            <m:t>𝑁𝑒𝑡</m:t>
                          </m:r>
                          <m:r>
                            <m:rPr>
                              <m:nor/>
                            </m:rPr>
                            <a:rPr lang="ar-SY" i="1"/>
                            <m:t> </m:t>
                          </m:r>
                          <m:r>
                            <a:rPr lang="ar-SY" i="1">
                              <a:latin typeface="Cambria Math" panose="02040503050406030204" pitchFamily="18" charset="0"/>
                            </a:rPr>
                            <m:t>𝑃𝑟𝑜𝑓𝑖𝑡</m:t>
                          </m:r>
                        </m:num>
                        <m:den>
                          <m:r>
                            <a:rPr lang="ar-SY" i="1">
                              <a:latin typeface="Cambria Math" panose="02040503050406030204" pitchFamily="18" charset="0"/>
                            </a:rPr>
                            <m:t>𝐼𝑛𝑖𝑡𝑖𝑎𝑙</m:t>
                          </m:r>
                          <m:r>
                            <m:rPr>
                              <m:nor/>
                            </m:rPr>
                            <a:rPr lang="ar-SY" i="1"/>
                            <m:t> </m:t>
                          </m:r>
                          <m:r>
                            <a:rPr lang="ar-SY" i="1">
                              <a:latin typeface="Cambria Math" panose="02040503050406030204" pitchFamily="18" charset="0"/>
                            </a:rPr>
                            <m:t>𝐼𝑛𝑣𝑒𝑠𝑡𝑚𝑒𝑛𝑡</m:t>
                          </m:r>
                        </m:den>
                      </m:f>
                      <m:r>
                        <a:rPr lang="ar-SY">
                          <a:latin typeface="Cambria Math" panose="02040503050406030204" pitchFamily="18" charset="0"/>
                        </a:rPr>
                        <m:t>×</m:t>
                      </m:r>
                      <m:r>
                        <a:rPr lang="ar-SY">
                          <a:latin typeface="Cambria Math" panose="02040503050406030204" pitchFamily="18" charset="0"/>
                        </a:rPr>
                        <m:t>100</m:t>
                      </m:r>
                    </m:oMath>
                  </m:oMathPara>
                </a14:m>
                <a:endParaRPr lang="ar-SY" sz="2000" b="0" dirty="0"/>
              </a:p>
              <a:p>
                <a:br>
                  <a:rPr lang="ar-SY" sz="2000" dirty="0"/>
                </a:br>
                <a:endParaRPr lang="ar-SY" sz="2000" dirty="0"/>
              </a:p>
              <a:p>
                <a:endParaRPr lang="en-US" sz="2000" dirty="0"/>
              </a:p>
            </p:txBody>
          </p:sp>
        </mc:Choice>
        <mc:Fallback xmlns="">
          <p:sp>
            <p:nvSpPr>
              <p:cNvPr id="3" name="TextBox 47">
                <a:extLst>
                  <a:ext uri="{FF2B5EF4-FFF2-40B4-BE49-F238E27FC236}">
                    <a16:creationId xmlns:a16="http://schemas.microsoft.com/office/drawing/2014/main" id="{B73CE77D-7F16-25B8-8998-79E9966C35F3}"/>
                  </a:ext>
                </a:extLst>
              </p:cNvPr>
              <p:cNvSpPr txBox="1">
                <a:spLocks noRot="1" noChangeAspect="1" noMove="1" noResize="1" noEditPoints="1" noAdjustHandles="1" noChangeArrowheads="1" noChangeShapeType="1" noTextEdit="1"/>
              </p:cNvSpPr>
              <p:nvPr/>
            </p:nvSpPr>
            <p:spPr>
              <a:xfrm>
                <a:off x="1480245" y="1767716"/>
                <a:ext cx="8865716" cy="2465675"/>
              </a:xfrm>
              <a:prstGeom prst="rect">
                <a:avLst/>
              </a:prstGeom>
              <a:blipFill>
                <a:blip r:embed="rId3"/>
                <a:stretch>
                  <a:fillRect l="-825" t="-1733"/>
                </a:stretch>
              </a:blipFill>
            </p:spPr>
            <p:txBody>
              <a:bodyPr/>
              <a:lstStyle/>
              <a:p>
                <a:r>
                  <a:rPr lang="ar-SY">
                    <a:noFill/>
                  </a:rPr>
                  <a:t> </a:t>
                </a:r>
              </a:p>
            </p:txBody>
          </p:sp>
        </mc:Fallback>
      </mc:AlternateContent>
      <p:sp>
        <p:nvSpPr>
          <p:cNvPr id="2" name="TextBox 2">
            <a:extLst>
              <a:ext uri="{FF2B5EF4-FFF2-40B4-BE49-F238E27FC236}">
                <a16:creationId xmlns:a16="http://schemas.microsoft.com/office/drawing/2014/main" id="{29B2947D-B49E-39E1-E411-DB84C6E38DA4}"/>
              </a:ext>
            </a:extLst>
          </p:cNvPr>
          <p:cNvSpPr txBox="1"/>
          <p:nvPr/>
        </p:nvSpPr>
        <p:spPr>
          <a:xfrm>
            <a:off x="1201759" y="989367"/>
            <a:ext cx="8326179" cy="523220"/>
          </a:xfrm>
          <a:prstGeom prst="rect">
            <a:avLst/>
          </a:prstGeom>
          <a:noFill/>
        </p:spPr>
        <p:txBody>
          <a:bodyPr wrap="square" rtlCol="0">
            <a:spAutoFit/>
          </a:bodyPr>
          <a:lstStyle/>
          <a:p>
            <a:r>
              <a:rPr lang="en-US" sz="2800" dirty="0">
                <a:latin typeface="Alexandria"/>
              </a:rPr>
              <a:t>4. Investment Appraisal Techniques - exercise</a:t>
            </a:r>
          </a:p>
        </p:txBody>
      </p:sp>
      <p:pic>
        <p:nvPicPr>
          <p:cNvPr id="4" name="صورة 3">
            <a:extLst>
              <a:ext uri="{FF2B5EF4-FFF2-40B4-BE49-F238E27FC236}">
                <a16:creationId xmlns:a16="http://schemas.microsoft.com/office/drawing/2014/main" id="{82EAD660-07E2-FEA3-61C1-9127AB6EAEBA}"/>
              </a:ext>
            </a:extLst>
          </p:cNvPr>
          <p:cNvPicPr>
            <a:picLocks noChangeAspect="1"/>
          </p:cNvPicPr>
          <p:nvPr/>
        </p:nvPicPr>
        <p:blipFill>
          <a:blip r:embed="rId4"/>
          <a:stretch>
            <a:fillRect/>
          </a:stretch>
        </p:blipFill>
        <p:spPr>
          <a:xfrm>
            <a:off x="4370053" y="4286525"/>
            <a:ext cx="3086100" cy="1476375"/>
          </a:xfrm>
          <a:prstGeom prst="rect">
            <a:avLst/>
          </a:prstGeom>
        </p:spPr>
      </p:pic>
    </p:spTree>
    <p:extLst>
      <p:ext uri="{BB962C8B-B14F-4D97-AF65-F5344CB8AC3E}">
        <p14:creationId xmlns:p14="http://schemas.microsoft.com/office/powerpoint/2010/main" val="387040396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AFC9B9-E739-77D3-99FE-E835314D3F9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CBA3A9B-34AE-4B7E-E605-6EA5426F3F9E}"/>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95CB622E-64B8-32FB-E416-82E22017DF0D}"/>
              </a:ext>
            </a:extLst>
          </p:cNvPr>
          <p:cNvSpPr/>
          <p:nvPr/>
        </p:nvSpPr>
        <p:spPr>
          <a:xfrm>
            <a:off x="1240228" y="159318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EBB051D7-2B22-BA5F-87EA-4F17D8C88BC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a14="http://schemas.microsoft.com/office/drawing/2010/main">
        <mc:Choice Requires="a14">
          <p:sp>
            <p:nvSpPr>
              <p:cNvPr id="3" name="TextBox 47">
                <a:extLst>
                  <a:ext uri="{FF2B5EF4-FFF2-40B4-BE49-F238E27FC236}">
                    <a16:creationId xmlns:a16="http://schemas.microsoft.com/office/drawing/2014/main" id="{1D62F886-D4E5-C36A-D0B3-BE9B50680A7D}"/>
                  </a:ext>
                </a:extLst>
              </p:cNvPr>
              <p:cNvSpPr txBox="1"/>
              <p:nvPr/>
            </p:nvSpPr>
            <p:spPr>
              <a:xfrm>
                <a:off x="1480245" y="1668554"/>
                <a:ext cx="8865716" cy="4212243"/>
              </a:xfrm>
              <a:prstGeom prst="rect">
                <a:avLst/>
              </a:prstGeom>
              <a:solidFill>
                <a:schemeClr val="tx2">
                  <a:lumMod val="20000"/>
                  <a:lumOff val="80000"/>
                </a:schemeClr>
              </a:solidFill>
            </p:spPr>
            <p:txBody>
              <a:bodyPr wrap="square" rtlCol="0">
                <a:spAutoFit/>
              </a:bodyPr>
              <a:lstStyle/>
              <a:p>
                <a:r>
                  <a:rPr lang="ar-SY" sz="2000" b="1" dirty="0"/>
                  <a:t>✅ </a:t>
                </a:r>
                <a:r>
                  <a:rPr lang="en-US" sz="2000" b="1" dirty="0"/>
                  <a:t>Step 1: Calculate Total Cash Inflows</a:t>
                </a:r>
              </a:p>
              <a:p>
                <a:r>
                  <a:rPr lang="en-US" sz="2000" dirty="0"/>
                  <a:t>Annual cash flow = </a:t>
                </a:r>
                <a:r>
                  <a:rPr lang="en-US" sz="2000" b="1" dirty="0"/>
                  <a:t>$900,000   ,</a:t>
                </a:r>
                <a:r>
                  <a:rPr lang="en-US" sz="2000" dirty="0"/>
                  <a:t>Project life = </a:t>
                </a:r>
                <a:r>
                  <a:rPr lang="en-US" sz="2000" b="1" dirty="0"/>
                  <a:t>6 years</a:t>
                </a:r>
                <a:endParaRPr lang="en-US" sz="2000" dirty="0"/>
              </a:p>
              <a:p>
                <a:pPr/>
                <a14:m>
                  <m:oMathPara xmlns:m="http://schemas.openxmlformats.org/officeDocument/2006/math">
                    <m:oMathParaPr>
                      <m:jc m:val="centerGroup"/>
                    </m:oMathParaPr>
                    <m:oMath xmlns:m="http://schemas.openxmlformats.org/officeDocument/2006/math">
                      <m:r>
                        <a:rPr lang="en-US" i="1">
                          <a:latin typeface="Cambria Math" panose="02040503050406030204" pitchFamily="18" charset="0"/>
                        </a:rPr>
                        <m:t>𝑇𝑜𝑡𝑎𝑙</m:t>
                      </m:r>
                      <m:r>
                        <m:rPr>
                          <m:nor/>
                        </m:rPr>
                        <a:rPr lang="en-US" i="1"/>
                        <m:t> </m:t>
                      </m:r>
                      <m:r>
                        <a:rPr lang="en-US" i="1">
                          <a:latin typeface="Cambria Math" panose="02040503050406030204" pitchFamily="18" charset="0"/>
                        </a:rPr>
                        <m:t>𝑖𝑛𝑓𝑙𝑜𝑤𝑠</m:t>
                      </m:r>
                      <m:r>
                        <a:rPr lang="en-US">
                          <a:latin typeface="Cambria Math" panose="02040503050406030204" pitchFamily="18" charset="0"/>
                        </a:rPr>
                        <m:t>=</m:t>
                      </m:r>
                      <m:r>
                        <a:rPr lang="en-US">
                          <a:latin typeface="Cambria Math" panose="02040503050406030204" pitchFamily="18" charset="0"/>
                        </a:rPr>
                        <m:t>900</m:t>
                      </m:r>
                      <m:r>
                        <a:rPr lang="en-US">
                          <a:latin typeface="Cambria Math" panose="02040503050406030204" pitchFamily="18" charset="0"/>
                        </a:rPr>
                        <m:t>,</m:t>
                      </m:r>
                      <m:r>
                        <a:rPr lang="en-US">
                          <a:latin typeface="Cambria Math" panose="02040503050406030204" pitchFamily="18" charset="0"/>
                        </a:rPr>
                        <m:t>000</m:t>
                      </m:r>
                      <m:r>
                        <a:rPr lang="en-US">
                          <a:latin typeface="Cambria Math" panose="02040503050406030204" pitchFamily="18" charset="0"/>
                        </a:rPr>
                        <m:t>×</m:t>
                      </m:r>
                      <m:r>
                        <a:rPr lang="en-US">
                          <a:latin typeface="Cambria Math" panose="02040503050406030204" pitchFamily="18" charset="0"/>
                        </a:rPr>
                        <m:t>6</m:t>
                      </m:r>
                      <m:r>
                        <a:rPr lang="en-US">
                          <a:latin typeface="Cambria Math" panose="02040503050406030204" pitchFamily="18" charset="0"/>
                        </a:rPr>
                        <m:t>=</m:t>
                      </m:r>
                      <m:r>
                        <a:rPr lang="en-US">
                          <a:latin typeface="Cambria Math" panose="02040503050406030204" pitchFamily="18" charset="0"/>
                        </a:rPr>
                        <m:t>5</m:t>
                      </m:r>
                      <m:r>
                        <a:rPr lang="en-US">
                          <a:latin typeface="Cambria Math" panose="02040503050406030204" pitchFamily="18" charset="0"/>
                        </a:rPr>
                        <m:t>,</m:t>
                      </m:r>
                      <m:r>
                        <a:rPr lang="en-US">
                          <a:latin typeface="Cambria Math" panose="02040503050406030204" pitchFamily="18" charset="0"/>
                        </a:rPr>
                        <m:t>400</m:t>
                      </m:r>
                      <m:r>
                        <a:rPr lang="en-US">
                          <a:latin typeface="Cambria Math" panose="02040503050406030204" pitchFamily="18" charset="0"/>
                        </a:rPr>
                        <m:t>,</m:t>
                      </m:r>
                      <m:r>
                        <a:rPr lang="en-US">
                          <a:latin typeface="Cambria Math" panose="02040503050406030204" pitchFamily="18" charset="0"/>
                        </a:rPr>
                        <m:t>000</m:t>
                      </m:r>
                    </m:oMath>
                  </m:oMathPara>
                </a14:m>
                <a:endParaRPr lang="en-US" sz="2000" b="0" dirty="0"/>
              </a:p>
              <a:p>
                <a:br>
                  <a:rPr lang="en-US" sz="2000" dirty="0"/>
                </a:br>
                <a:r>
                  <a:rPr lang="ar-SY" sz="2000" b="1" dirty="0"/>
                  <a:t>✅ </a:t>
                </a:r>
                <a:r>
                  <a:rPr lang="en-US" sz="2000" b="1" dirty="0"/>
                  <a:t>Step 2: Calculate Net Profit</a:t>
                </a:r>
              </a:p>
              <a:p>
                <a:pPr/>
                <a14:m>
                  <m:oMathPara xmlns:m="http://schemas.openxmlformats.org/officeDocument/2006/math">
                    <m:oMathParaPr>
                      <m:jc m:val="centerGroup"/>
                    </m:oMathParaPr>
                    <m:oMath xmlns:m="http://schemas.openxmlformats.org/officeDocument/2006/math">
                      <m:r>
                        <a:rPr lang="en-US" i="1">
                          <a:latin typeface="Cambria Math" panose="02040503050406030204" pitchFamily="18" charset="0"/>
                        </a:rPr>
                        <m:t>𝑁𝑒𝑡</m:t>
                      </m:r>
                      <m:r>
                        <m:rPr>
                          <m:nor/>
                        </m:rPr>
                        <a:rPr lang="en-US" i="1"/>
                        <m:t> </m:t>
                      </m:r>
                      <m:r>
                        <a:rPr lang="en-US" i="1">
                          <a:latin typeface="Cambria Math" panose="02040503050406030204" pitchFamily="18" charset="0"/>
                        </a:rPr>
                        <m:t>𝑃𝑟𝑜𝑓𝑖𝑡</m:t>
                      </m:r>
                      <m:r>
                        <a:rPr lang="en-US">
                          <a:latin typeface="Cambria Math" panose="02040503050406030204" pitchFamily="18" charset="0"/>
                        </a:rPr>
                        <m:t>=</m:t>
                      </m:r>
                      <m:r>
                        <a:rPr lang="en-US" i="1">
                          <a:latin typeface="Cambria Math" panose="02040503050406030204" pitchFamily="18" charset="0"/>
                        </a:rPr>
                        <m:t>𝑇𝑜𝑡𝑎𝑙</m:t>
                      </m:r>
                      <m:r>
                        <m:rPr>
                          <m:nor/>
                        </m:rPr>
                        <a:rPr lang="en-US" i="1"/>
                        <m:t> </m:t>
                      </m:r>
                      <m:r>
                        <a:rPr lang="en-US" i="1">
                          <a:latin typeface="Cambria Math" panose="02040503050406030204" pitchFamily="18" charset="0"/>
                        </a:rPr>
                        <m:t>𝐼𝑛𝑓𝑙𝑜𝑤𝑠</m:t>
                      </m:r>
                      <m:r>
                        <a:rPr lang="en-US">
                          <a:latin typeface="Cambria Math" panose="02040503050406030204" pitchFamily="18" charset="0"/>
                        </a:rPr>
                        <m:t>−</m:t>
                      </m:r>
                      <m:r>
                        <a:rPr lang="en-US" i="1">
                          <a:latin typeface="Cambria Math" panose="02040503050406030204" pitchFamily="18" charset="0"/>
                        </a:rPr>
                        <m:t>𝐼𝑛𝑖𝑡𝑖𝑎𝑙</m:t>
                      </m:r>
                      <m:r>
                        <m:rPr>
                          <m:nor/>
                        </m:rPr>
                        <a:rPr lang="en-US" i="1"/>
                        <m:t> </m:t>
                      </m:r>
                      <m:r>
                        <a:rPr lang="en-US" i="1">
                          <a:latin typeface="Cambria Math" panose="02040503050406030204" pitchFamily="18" charset="0"/>
                        </a:rPr>
                        <m:t>𝐼𝑛𝑣𝑒𝑠𝑡𝑚𝑒𝑛𝑡</m:t>
                      </m:r>
                    </m:oMath>
                  </m:oMathPara>
                </a14:m>
                <a:endParaRPr lang="en-US" sz="2000" b="0" dirty="0"/>
              </a:p>
              <a:p>
                <a:pPr/>
                <a14:m>
                  <m:oMathPara xmlns:m="http://schemas.openxmlformats.org/officeDocument/2006/math">
                    <m:oMathParaPr>
                      <m:jc m:val="centerGroup"/>
                    </m:oMathParaPr>
                    <m:oMath xmlns:m="http://schemas.openxmlformats.org/officeDocument/2006/math">
                      <m:r>
                        <a:rPr lang="en-US">
                          <a:latin typeface="Cambria Math" panose="02040503050406030204" pitchFamily="18" charset="0"/>
                        </a:rPr>
                        <m:t>=</m:t>
                      </m:r>
                      <m:r>
                        <a:rPr lang="en-US">
                          <a:latin typeface="Cambria Math" panose="02040503050406030204" pitchFamily="18" charset="0"/>
                        </a:rPr>
                        <m:t>5</m:t>
                      </m:r>
                      <m:r>
                        <a:rPr lang="en-US">
                          <a:latin typeface="Cambria Math" panose="02040503050406030204" pitchFamily="18" charset="0"/>
                        </a:rPr>
                        <m:t>,</m:t>
                      </m:r>
                      <m:r>
                        <a:rPr lang="en-US">
                          <a:latin typeface="Cambria Math" panose="02040503050406030204" pitchFamily="18" charset="0"/>
                        </a:rPr>
                        <m:t>400</m:t>
                      </m:r>
                      <m:r>
                        <a:rPr lang="en-US">
                          <a:latin typeface="Cambria Math" panose="02040503050406030204" pitchFamily="18" charset="0"/>
                        </a:rPr>
                        <m:t>,</m:t>
                      </m:r>
                      <m:r>
                        <a:rPr lang="en-US">
                          <a:latin typeface="Cambria Math" panose="02040503050406030204" pitchFamily="18" charset="0"/>
                        </a:rPr>
                        <m:t>000</m:t>
                      </m:r>
                      <m:r>
                        <a:rPr lang="en-US">
                          <a:latin typeface="Cambria Math" panose="02040503050406030204" pitchFamily="18" charset="0"/>
                        </a:rPr>
                        <m:t>−</m:t>
                      </m:r>
                      <m:r>
                        <a:rPr lang="en-US">
                          <a:latin typeface="Cambria Math" panose="02040503050406030204" pitchFamily="18" charset="0"/>
                        </a:rPr>
                        <m:t>4</m:t>
                      </m:r>
                      <m:r>
                        <a:rPr lang="en-US">
                          <a:latin typeface="Cambria Math" panose="02040503050406030204" pitchFamily="18" charset="0"/>
                        </a:rPr>
                        <m:t>,</m:t>
                      </m:r>
                      <m:r>
                        <a:rPr lang="en-US">
                          <a:latin typeface="Cambria Math" panose="02040503050406030204" pitchFamily="18" charset="0"/>
                        </a:rPr>
                        <m:t>000</m:t>
                      </m:r>
                      <m:r>
                        <a:rPr lang="en-US">
                          <a:latin typeface="Cambria Math" panose="02040503050406030204" pitchFamily="18" charset="0"/>
                        </a:rPr>
                        <m:t>,</m:t>
                      </m:r>
                      <m:r>
                        <a:rPr lang="en-US">
                          <a:latin typeface="Cambria Math" panose="02040503050406030204" pitchFamily="18" charset="0"/>
                        </a:rPr>
                        <m:t>000</m:t>
                      </m:r>
                      <m:r>
                        <a:rPr lang="en-US">
                          <a:latin typeface="Cambria Math" panose="02040503050406030204" pitchFamily="18" charset="0"/>
                        </a:rPr>
                        <m:t>=</m:t>
                      </m:r>
                      <m:r>
                        <a:rPr lang="en-US">
                          <a:latin typeface="Cambria Math" panose="02040503050406030204" pitchFamily="18" charset="0"/>
                        </a:rPr>
                        <m:t>1</m:t>
                      </m:r>
                      <m:r>
                        <a:rPr lang="en-US">
                          <a:latin typeface="Cambria Math" panose="02040503050406030204" pitchFamily="18" charset="0"/>
                        </a:rPr>
                        <m:t>,</m:t>
                      </m:r>
                      <m:r>
                        <a:rPr lang="en-US">
                          <a:latin typeface="Cambria Math" panose="02040503050406030204" pitchFamily="18" charset="0"/>
                        </a:rPr>
                        <m:t>400</m:t>
                      </m:r>
                      <m:r>
                        <a:rPr lang="en-US">
                          <a:latin typeface="Cambria Math" panose="02040503050406030204" pitchFamily="18" charset="0"/>
                        </a:rPr>
                        <m:t>,</m:t>
                      </m:r>
                      <m:r>
                        <a:rPr lang="en-US">
                          <a:latin typeface="Cambria Math" panose="02040503050406030204" pitchFamily="18" charset="0"/>
                        </a:rPr>
                        <m:t>000</m:t>
                      </m:r>
                    </m:oMath>
                  </m:oMathPara>
                </a14:m>
                <a:endParaRPr lang="en-US" sz="2000" dirty="0"/>
              </a:p>
              <a:p>
                <a:endParaRPr lang="en-US" sz="2000" dirty="0"/>
              </a:p>
              <a:p>
                <a:r>
                  <a:rPr lang="ar-SY" sz="2000" b="1" dirty="0"/>
                  <a:t>✅ </a:t>
                </a:r>
                <a:r>
                  <a:rPr lang="en-US" sz="2000" b="1" dirty="0"/>
                  <a:t>Step 3: Calculate ROI</a:t>
                </a:r>
              </a:p>
              <a:p>
                <a:pPr/>
                <a14:m>
                  <m:oMathPara xmlns:m="http://schemas.openxmlformats.org/officeDocument/2006/math">
                    <m:oMathParaPr>
                      <m:jc m:val="centerGroup"/>
                    </m:oMathParaPr>
                    <m:oMath xmlns:m="http://schemas.openxmlformats.org/officeDocument/2006/math">
                      <m:r>
                        <a:rPr lang="en-US" i="1">
                          <a:latin typeface="Cambria Math" panose="02040503050406030204" pitchFamily="18" charset="0"/>
                        </a:rPr>
                        <m:t>𝑅𝑂𝐼</m:t>
                      </m:r>
                      <m:r>
                        <a:rPr lang="en-US">
                          <a:latin typeface="Cambria Math" panose="02040503050406030204" pitchFamily="18" charset="0"/>
                        </a:rPr>
                        <m:t>=</m:t>
                      </m:r>
                      <m:f>
                        <m:fPr>
                          <m:ctrlPr>
                            <a:rPr lang="ar-SY" i="1">
                              <a:latin typeface="Cambria Math" panose="02040503050406030204" pitchFamily="18" charset="0"/>
                            </a:rPr>
                          </m:ctrlPr>
                        </m:fPr>
                        <m:num>
                          <m:r>
                            <a:rPr lang="ar-SY">
                              <a:latin typeface="Cambria Math" panose="02040503050406030204" pitchFamily="18" charset="0"/>
                            </a:rPr>
                            <m:t>1</m:t>
                          </m:r>
                          <m:r>
                            <a:rPr lang="ar-SY">
                              <a:latin typeface="Cambria Math" panose="02040503050406030204" pitchFamily="18" charset="0"/>
                            </a:rPr>
                            <m:t>,</m:t>
                          </m:r>
                          <m:r>
                            <a:rPr lang="ar-SY">
                              <a:latin typeface="Cambria Math" panose="02040503050406030204" pitchFamily="18" charset="0"/>
                            </a:rPr>
                            <m:t>400</m:t>
                          </m:r>
                          <m:r>
                            <a:rPr lang="ar-SY">
                              <a:latin typeface="Cambria Math" panose="02040503050406030204" pitchFamily="18" charset="0"/>
                            </a:rPr>
                            <m:t>,</m:t>
                          </m:r>
                          <m:r>
                            <a:rPr lang="ar-SY">
                              <a:latin typeface="Cambria Math" panose="02040503050406030204" pitchFamily="18" charset="0"/>
                            </a:rPr>
                            <m:t>000</m:t>
                          </m:r>
                        </m:num>
                        <m:den>
                          <m:r>
                            <a:rPr lang="ar-SY">
                              <a:latin typeface="Cambria Math" panose="02040503050406030204" pitchFamily="18" charset="0"/>
                            </a:rPr>
                            <m:t>4</m:t>
                          </m:r>
                          <m:r>
                            <a:rPr lang="ar-SY">
                              <a:latin typeface="Cambria Math" panose="02040503050406030204" pitchFamily="18" charset="0"/>
                            </a:rPr>
                            <m:t>,</m:t>
                          </m:r>
                          <m:r>
                            <a:rPr lang="ar-SY">
                              <a:latin typeface="Cambria Math" panose="02040503050406030204" pitchFamily="18" charset="0"/>
                            </a:rPr>
                            <m:t>000</m:t>
                          </m:r>
                          <m:r>
                            <a:rPr lang="ar-SY">
                              <a:latin typeface="Cambria Math" panose="02040503050406030204" pitchFamily="18" charset="0"/>
                            </a:rPr>
                            <m:t>,</m:t>
                          </m:r>
                          <m:r>
                            <a:rPr lang="ar-SY">
                              <a:latin typeface="Cambria Math" panose="02040503050406030204" pitchFamily="18" charset="0"/>
                            </a:rPr>
                            <m:t>000</m:t>
                          </m:r>
                        </m:den>
                      </m:f>
                      <m:r>
                        <a:rPr lang="ar-SY">
                          <a:latin typeface="Cambria Math" panose="02040503050406030204" pitchFamily="18" charset="0"/>
                        </a:rPr>
                        <m:t>×</m:t>
                      </m:r>
                      <m:r>
                        <a:rPr lang="ar-SY">
                          <a:latin typeface="Cambria Math" panose="02040503050406030204" pitchFamily="18" charset="0"/>
                        </a:rPr>
                        <m:t>100</m:t>
                      </m:r>
                    </m:oMath>
                  </m:oMathPara>
                </a14:m>
                <a:endParaRPr lang="ar-SY" sz="2000" dirty="0"/>
              </a:p>
              <a:p>
                <a:pPr/>
                <a14:m>
                  <m:oMathPara xmlns:m="http://schemas.openxmlformats.org/officeDocument/2006/math">
                    <m:oMathParaPr>
                      <m:jc m:val="centerGroup"/>
                    </m:oMathParaPr>
                    <m:oMath xmlns:m="http://schemas.openxmlformats.org/officeDocument/2006/math">
                      <m:r>
                        <a:rPr lang="ar-SY" i="1">
                          <a:latin typeface="Cambria Math" panose="02040503050406030204" pitchFamily="18" charset="0"/>
                        </a:rPr>
                        <m:t>𝑅𝑂𝐼</m:t>
                      </m:r>
                      <m:r>
                        <a:rPr lang="ar-SY">
                          <a:latin typeface="Cambria Math" panose="02040503050406030204" pitchFamily="18" charset="0"/>
                        </a:rPr>
                        <m:t>=</m:t>
                      </m:r>
                      <m:r>
                        <a:rPr lang="ar-SY">
                          <a:latin typeface="Cambria Math" panose="02040503050406030204" pitchFamily="18" charset="0"/>
                        </a:rPr>
                        <m:t>35</m:t>
                      </m:r>
                      <m:r>
                        <a:rPr lang="ar-SY">
                          <a:latin typeface="Cambria Math" panose="02040503050406030204" pitchFamily="18" charset="0"/>
                        </a:rPr>
                        <m:t>%</m:t>
                      </m:r>
                    </m:oMath>
                  </m:oMathPara>
                </a14:m>
                <a:endParaRPr lang="ar-SY" sz="2000" dirty="0"/>
              </a:p>
              <a:p>
                <a:r>
                  <a:rPr lang="ar-SY" sz="2000" b="1" dirty="0"/>
                  <a:t>📊 </a:t>
                </a:r>
                <a:r>
                  <a:rPr lang="en-US" sz="2000" b="1" dirty="0"/>
                  <a:t>Final Answer</a:t>
                </a:r>
              </a:p>
              <a:p>
                <a:r>
                  <a:rPr lang="ar-SY" sz="2000" dirty="0"/>
                  <a:t>✅ </a:t>
                </a:r>
                <a:r>
                  <a:rPr lang="en-US" sz="2000" b="1" dirty="0"/>
                  <a:t>ROI = 35% over the project life</a:t>
                </a:r>
                <a:endParaRPr lang="en-US" sz="2000" dirty="0"/>
              </a:p>
            </p:txBody>
          </p:sp>
        </mc:Choice>
        <mc:Fallback xmlns="">
          <p:sp>
            <p:nvSpPr>
              <p:cNvPr id="3" name="TextBox 47">
                <a:extLst>
                  <a:ext uri="{FF2B5EF4-FFF2-40B4-BE49-F238E27FC236}">
                    <a16:creationId xmlns:a16="http://schemas.microsoft.com/office/drawing/2014/main" id="{1D62F886-D4E5-C36A-D0B3-BE9B50680A7D}"/>
                  </a:ext>
                </a:extLst>
              </p:cNvPr>
              <p:cNvSpPr txBox="1">
                <a:spLocks noRot="1" noChangeAspect="1" noMove="1" noResize="1" noEditPoints="1" noAdjustHandles="1" noChangeArrowheads="1" noChangeShapeType="1" noTextEdit="1"/>
              </p:cNvSpPr>
              <p:nvPr/>
            </p:nvSpPr>
            <p:spPr>
              <a:xfrm>
                <a:off x="1480245" y="1668554"/>
                <a:ext cx="8865716" cy="4212243"/>
              </a:xfrm>
              <a:prstGeom prst="rect">
                <a:avLst/>
              </a:prstGeom>
              <a:blipFill>
                <a:blip r:embed="rId3"/>
                <a:stretch>
                  <a:fillRect l="-825" t="-1013" b="-1737"/>
                </a:stretch>
              </a:blipFill>
            </p:spPr>
            <p:txBody>
              <a:bodyPr/>
              <a:lstStyle/>
              <a:p>
                <a:r>
                  <a:rPr lang="ar-SY">
                    <a:noFill/>
                  </a:rPr>
                  <a:t> </a:t>
                </a:r>
              </a:p>
            </p:txBody>
          </p:sp>
        </mc:Fallback>
      </mc:AlternateContent>
      <p:sp>
        <p:nvSpPr>
          <p:cNvPr id="2" name="TextBox 2">
            <a:extLst>
              <a:ext uri="{FF2B5EF4-FFF2-40B4-BE49-F238E27FC236}">
                <a16:creationId xmlns:a16="http://schemas.microsoft.com/office/drawing/2014/main" id="{796700AD-B21C-06A4-8AFC-5176BA2EFABD}"/>
              </a:ext>
            </a:extLst>
          </p:cNvPr>
          <p:cNvSpPr txBox="1"/>
          <p:nvPr/>
        </p:nvSpPr>
        <p:spPr>
          <a:xfrm>
            <a:off x="1201759" y="989367"/>
            <a:ext cx="8326179" cy="523220"/>
          </a:xfrm>
          <a:prstGeom prst="rect">
            <a:avLst/>
          </a:prstGeom>
          <a:noFill/>
        </p:spPr>
        <p:txBody>
          <a:bodyPr wrap="square" rtlCol="0">
            <a:spAutoFit/>
          </a:bodyPr>
          <a:lstStyle/>
          <a:p>
            <a:r>
              <a:rPr lang="en-US" sz="2800" dirty="0">
                <a:latin typeface="Alexandria"/>
              </a:rPr>
              <a:t>4. Investment Appraisal Techniques - exercise</a:t>
            </a:r>
          </a:p>
        </p:txBody>
      </p:sp>
    </p:spTree>
    <p:extLst>
      <p:ext uri="{BB962C8B-B14F-4D97-AF65-F5344CB8AC3E}">
        <p14:creationId xmlns:p14="http://schemas.microsoft.com/office/powerpoint/2010/main" val="111091011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38C1683-F321-5A06-B185-382335B1F6B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E52DDF3-B71E-D47A-A19D-230B2A9B619E}"/>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4BB5C631-5661-C866-5EF4-FD4968CA1052}"/>
              </a:ext>
            </a:extLst>
          </p:cNvPr>
          <p:cNvSpPr/>
          <p:nvPr/>
        </p:nvSpPr>
        <p:spPr>
          <a:xfrm>
            <a:off x="1240228" y="159318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85FDB3C9-74C2-6E1F-E495-4AC6ECFB28B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47">
            <a:extLst>
              <a:ext uri="{FF2B5EF4-FFF2-40B4-BE49-F238E27FC236}">
                <a16:creationId xmlns:a16="http://schemas.microsoft.com/office/drawing/2014/main" id="{0303C7CB-B6B0-7D75-7D11-77A5D22025E2}"/>
              </a:ext>
            </a:extLst>
          </p:cNvPr>
          <p:cNvSpPr txBox="1"/>
          <p:nvPr/>
        </p:nvSpPr>
        <p:spPr>
          <a:xfrm>
            <a:off x="1480245" y="2151727"/>
            <a:ext cx="8865716" cy="2554545"/>
          </a:xfrm>
          <a:prstGeom prst="rect">
            <a:avLst/>
          </a:prstGeom>
          <a:solidFill>
            <a:schemeClr val="tx2">
              <a:lumMod val="20000"/>
              <a:lumOff val="80000"/>
            </a:schemeClr>
          </a:solidFill>
        </p:spPr>
        <p:txBody>
          <a:bodyPr wrap="square" rtlCol="0">
            <a:spAutoFit/>
          </a:bodyPr>
          <a:lstStyle/>
          <a:p>
            <a:r>
              <a:rPr lang="en-US" sz="2000" b="1" dirty="0"/>
              <a:t>⚠️ </a:t>
            </a:r>
            <a:r>
              <a:rPr lang="en-US" sz="2000" b="1" dirty="0">
                <a:solidFill>
                  <a:srgbClr val="C00000"/>
                </a:solidFill>
              </a:rPr>
              <a:t>Important Note</a:t>
            </a:r>
          </a:p>
          <a:p>
            <a:r>
              <a:rPr lang="en-US" sz="2000" dirty="0"/>
              <a:t>ROI does </a:t>
            </a:r>
            <a:r>
              <a:rPr lang="en-US" sz="2000" b="1" dirty="0"/>
              <a:t>not consider time value of money</a:t>
            </a:r>
            <a:r>
              <a:rPr lang="en-US" sz="2000" dirty="0"/>
              <a:t>, unlike NPV and IRR.</a:t>
            </a:r>
          </a:p>
          <a:p>
            <a:r>
              <a:rPr lang="en-US" sz="2000" dirty="0"/>
              <a:t>That’s why:</a:t>
            </a:r>
          </a:p>
          <a:p>
            <a:r>
              <a:rPr lang="en-US" sz="2000" dirty="0"/>
              <a:t>ROI = positive (35%)</a:t>
            </a:r>
          </a:p>
          <a:p>
            <a:r>
              <a:rPr lang="en-US" sz="2000" dirty="0"/>
              <a:t>NPV = negative</a:t>
            </a:r>
          </a:p>
          <a:p>
            <a:r>
              <a:rPr lang="en-US" sz="2000" dirty="0"/>
              <a:t>IRR &lt; discount rate</a:t>
            </a:r>
          </a:p>
          <a:p>
            <a:r>
              <a:rPr lang="en-US" sz="2000" dirty="0"/>
              <a:t>👉 Financially, the project is still </a:t>
            </a:r>
            <a:r>
              <a:rPr lang="en-US" sz="2000" b="1" dirty="0"/>
              <a:t>not acceptable</a:t>
            </a:r>
            <a:r>
              <a:rPr lang="en-US" sz="2000" dirty="0"/>
              <a:t> using discounted methods.</a:t>
            </a:r>
          </a:p>
          <a:p>
            <a:endParaRPr lang="en-US" sz="2000" dirty="0"/>
          </a:p>
        </p:txBody>
      </p:sp>
      <p:sp>
        <p:nvSpPr>
          <p:cNvPr id="2" name="TextBox 2">
            <a:extLst>
              <a:ext uri="{FF2B5EF4-FFF2-40B4-BE49-F238E27FC236}">
                <a16:creationId xmlns:a16="http://schemas.microsoft.com/office/drawing/2014/main" id="{FDE763E7-8BE9-7CC2-E12E-5CF0B4B24ADF}"/>
              </a:ext>
            </a:extLst>
          </p:cNvPr>
          <p:cNvSpPr txBox="1"/>
          <p:nvPr/>
        </p:nvSpPr>
        <p:spPr>
          <a:xfrm>
            <a:off x="1201759" y="989367"/>
            <a:ext cx="8326179" cy="523220"/>
          </a:xfrm>
          <a:prstGeom prst="rect">
            <a:avLst/>
          </a:prstGeom>
          <a:noFill/>
        </p:spPr>
        <p:txBody>
          <a:bodyPr wrap="square" rtlCol="0">
            <a:spAutoFit/>
          </a:bodyPr>
          <a:lstStyle/>
          <a:p>
            <a:r>
              <a:rPr lang="en-US" sz="2800" dirty="0">
                <a:latin typeface="Alexandria"/>
              </a:rPr>
              <a:t>4. Investment Appraisal Techniques - exercise</a:t>
            </a:r>
          </a:p>
        </p:txBody>
      </p:sp>
    </p:spTree>
    <p:extLst>
      <p:ext uri="{BB962C8B-B14F-4D97-AF65-F5344CB8AC3E}">
        <p14:creationId xmlns:p14="http://schemas.microsoft.com/office/powerpoint/2010/main" val="256309734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FD95B9F-C314-1EF4-7AD6-A39F2FD2CF9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BEAFA8F-5510-33BF-4038-CE025FED320E}"/>
              </a:ext>
            </a:extLst>
          </p:cNvPr>
          <p:cNvSpPr/>
          <p:nvPr/>
        </p:nvSpPr>
        <p:spPr>
          <a:xfrm>
            <a:off x="689639" y="183035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latin typeface="Alexandria"/>
              </a:rPr>
              <a:t>A complete market study report should include a map that shows where the property sits within the metropolitan area or a major city. At a smaller scale, a map should show the boundaries of the primary and secondary market areas, location of the site, nearby interstate highways, and key </a:t>
            </a:r>
          </a:p>
        </p:txBody>
      </p:sp>
      <p:pic>
        <p:nvPicPr>
          <p:cNvPr id="7" name="Graphic 21">
            <a:extLst>
              <a:ext uri="{FF2B5EF4-FFF2-40B4-BE49-F238E27FC236}">
                <a16:creationId xmlns:a16="http://schemas.microsoft.com/office/drawing/2014/main" id="{9575325D-1C53-F76D-13D4-128C65F574C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2">
            <a:extLst>
              <a:ext uri="{FF2B5EF4-FFF2-40B4-BE49-F238E27FC236}">
                <a16:creationId xmlns:a16="http://schemas.microsoft.com/office/drawing/2014/main" id="{00EC5B3E-AD4B-3AD4-B41D-7971B136870B}"/>
              </a:ext>
            </a:extLst>
          </p:cNvPr>
          <p:cNvSpPr txBox="1"/>
          <p:nvPr/>
        </p:nvSpPr>
        <p:spPr>
          <a:xfrm>
            <a:off x="834258" y="1079701"/>
            <a:ext cx="8326179" cy="671851"/>
          </a:xfrm>
          <a:prstGeom prst="rect">
            <a:avLst/>
          </a:prstGeom>
          <a:noFill/>
        </p:spPr>
        <p:txBody>
          <a:bodyPr wrap="square" rtlCol="0">
            <a:spAutoFit/>
          </a:bodyPr>
          <a:lstStyle/>
          <a:p>
            <a:pPr>
              <a:lnSpc>
                <a:spcPct val="150000"/>
              </a:lnSpc>
            </a:pPr>
            <a:r>
              <a:rPr lang="en-US" sz="2800" dirty="0"/>
              <a:t>5. Cash Flow Modeling in Real Estate</a:t>
            </a:r>
          </a:p>
        </p:txBody>
      </p:sp>
      <p:sp>
        <p:nvSpPr>
          <p:cNvPr id="2" name="TextBox 23">
            <a:extLst>
              <a:ext uri="{FF2B5EF4-FFF2-40B4-BE49-F238E27FC236}">
                <a16:creationId xmlns:a16="http://schemas.microsoft.com/office/drawing/2014/main" id="{4EF00885-A370-AA3B-216C-75AEBED4C55D}"/>
              </a:ext>
            </a:extLst>
          </p:cNvPr>
          <p:cNvSpPr txBox="1"/>
          <p:nvPr/>
        </p:nvSpPr>
        <p:spPr>
          <a:xfrm>
            <a:off x="984159" y="2236603"/>
            <a:ext cx="5565908" cy="3785652"/>
          </a:xfrm>
          <a:prstGeom prst="rect">
            <a:avLst/>
          </a:prstGeom>
          <a:noFill/>
        </p:spPr>
        <p:txBody>
          <a:bodyPr wrap="square" rtlCol="0">
            <a:spAutoFit/>
          </a:bodyPr>
          <a:lstStyle/>
          <a:p>
            <a:r>
              <a:rPr lang="en-US" sz="2000" dirty="0">
                <a:latin typeface="Alexandria"/>
              </a:rPr>
              <a:t>Real estate cash flow has two main phases:</a:t>
            </a:r>
          </a:p>
          <a:p>
            <a:r>
              <a:rPr lang="en-US" sz="2000" b="1" dirty="0">
                <a:latin typeface="Alexandria"/>
              </a:rPr>
              <a:t>5.1 Development Phase</a:t>
            </a:r>
          </a:p>
          <a:p>
            <a:r>
              <a:rPr lang="en-US" sz="2000" dirty="0">
                <a:latin typeface="Alexandria"/>
              </a:rPr>
              <a:t>Negative cash flow due to:</a:t>
            </a:r>
          </a:p>
          <a:p>
            <a:pPr marL="342900" indent="-342900">
              <a:buFont typeface="Arial" panose="020B0604020202020204" pitchFamily="34" charset="0"/>
              <a:buChar char="•"/>
            </a:pPr>
            <a:r>
              <a:rPr lang="en-US" sz="2000" dirty="0">
                <a:latin typeface="Alexandria"/>
              </a:rPr>
              <a:t>Land purchase</a:t>
            </a:r>
          </a:p>
          <a:p>
            <a:pPr marL="342900" indent="-342900">
              <a:buFont typeface="Arial" panose="020B0604020202020204" pitchFamily="34" charset="0"/>
              <a:buChar char="•"/>
            </a:pPr>
            <a:r>
              <a:rPr lang="en-US" sz="2000" dirty="0">
                <a:latin typeface="Alexandria"/>
              </a:rPr>
              <a:t>Construction</a:t>
            </a:r>
          </a:p>
          <a:p>
            <a:pPr marL="342900" indent="-342900">
              <a:buFont typeface="Arial" panose="020B0604020202020204" pitchFamily="34" charset="0"/>
              <a:buChar char="•"/>
            </a:pPr>
            <a:r>
              <a:rPr lang="en-US" sz="2000" dirty="0">
                <a:latin typeface="Alexandria"/>
              </a:rPr>
              <a:t>Permits</a:t>
            </a:r>
          </a:p>
          <a:p>
            <a:r>
              <a:rPr lang="en-US" sz="2000" b="1" dirty="0">
                <a:latin typeface="Alexandria"/>
              </a:rPr>
              <a:t>5.2 Operating Phase</a:t>
            </a:r>
          </a:p>
          <a:p>
            <a:pPr marL="342900" indent="-342900">
              <a:buFont typeface="Arial" panose="020B0604020202020204" pitchFamily="34" charset="0"/>
              <a:buChar char="•"/>
            </a:pPr>
            <a:r>
              <a:rPr lang="en-US" sz="2000" dirty="0">
                <a:latin typeface="Alexandria"/>
              </a:rPr>
              <a:t>Positive cash flow from:</a:t>
            </a:r>
          </a:p>
          <a:p>
            <a:pPr marL="342900" indent="-342900">
              <a:buFont typeface="Arial" panose="020B0604020202020204" pitchFamily="34" charset="0"/>
              <a:buChar char="•"/>
            </a:pPr>
            <a:r>
              <a:rPr lang="en-US" sz="2000" dirty="0">
                <a:latin typeface="Alexandria"/>
              </a:rPr>
              <a:t>Sales revenue</a:t>
            </a:r>
          </a:p>
          <a:p>
            <a:pPr marL="342900" indent="-342900">
              <a:buFont typeface="Arial" panose="020B0604020202020204" pitchFamily="34" charset="0"/>
              <a:buChar char="•"/>
            </a:pPr>
            <a:r>
              <a:rPr lang="en-US" sz="2000" dirty="0">
                <a:latin typeface="Alexandria"/>
              </a:rPr>
              <a:t>Rental income</a:t>
            </a:r>
          </a:p>
          <a:p>
            <a:pPr marL="342900" indent="-342900">
              <a:buFont typeface="Arial" panose="020B0604020202020204" pitchFamily="34" charset="0"/>
              <a:buChar char="•"/>
            </a:pPr>
            <a:r>
              <a:rPr lang="en-US" sz="2000" dirty="0"/>
              <a:t>This structured timeline enables accurate NPV and IRR calculation.</a:t>
            </a:r>
            <a:endParaRPr lang="en-US" sz="2000" dirty="0">
              <a:latin typeface="Alexandria"/>
            </a:endParaRPr>
          </a:p>
        </p:txBody>
      </p:sp>
      <p:pic>
        <p:nvPicPr>
          <p:cNvPr id="3" name="صورة 2">
            <a:extLst>
              <a:ext uri="{FF2B5EF4-FFF2-40B4-BE49-F238E27FC236}">
                <a16:creationId xmlns:a16="http://schemas.microsoft.com/office/drawing/2014/main" id="{C5A11860-C62E-6E31-9960-F97BBB3277C6}"/>
              </a:ext>
            </a:extLst>
          </p:cNvPr>
          <p:cNvPicPr>
            <a:picLocks noChangeAspect="1"/>
          </p:cNvPicPr>
          <p:nvPr/>
        </p:nvPicPr>
        <p:blipFill>
          <a:blip r:embed="rId3"/>
          <a:stretch>
            <a:fillRect/>
          </a:stretch>
        </p:blipFill>
        <p:spPr>
          <a:xfrm>
            <a:off x="6095999" y="2565907"/>
            <a:ext cx="4418697" cy="2482746"/>
          </a:xfrm>
          <a:prstGeom prst="rect">
            <a:avLst/>
          </a:prstGeom>
        </p:spPr>
      </p:pic>
    </p:spTree>
    <p:extLst>
      <p:ext uri="{BB962C8B-B14F-4D97-AF65-F5344CB8AC3E}">
        <p14:creationId xmlns:p14="http://schemas.microsoft.com/office/powerpoint/2010/main" val="16794477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1C6AED-A1B8-804A-13AD-393EB3574A5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80996B6-7BE3-2B42-305B-02AD08CA27F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7E227DC3-A367-1EDB-ACAC-C148A06AB4E7}"/>
              </a:ext>
            </a:extLst>
          </p:cNvPr>
          <p:cNvSpPr/>
          <p:nvPr/>
        </p:nvSpPr>
        <p:spPr>
          <a:xfrm>
            <a:off x="1048676" y="1504933"/>
            <a:ext cx="9345750" cy="47969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a:extLst>
              <a:ext uri="{FF2B5EF4-FFF2-40B4-BE49-F238E27FC236}">
                <a16:creationId xmlns:a16="http://schemas.microsoft.com/office/drawing/2014/main" id="{913F9E84-EF5C-9A4A-0AC7-8E60905B67C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aphicFrame>
        <p:nvGraphicFramePr>
          <p:cNvPr id="4" name="جدول 3">
            <a:extLst>
              <a:ext uri="{FF2B5EF4-FFF2-40B4-BE49-F238E27FC236}">
                <a16:creationId xmlns:a16="http://schemas.microsoft.com/office/drawing/2014/main" id="{64D2CFAB-CB57-B489-2B93-9F94C073E173}"/>
              </a:ext>
            </a:extLst>
          </p:cNvPr>
          <p:cNvGraphicFramePr>
            <a:graphicFrameLocks noGrp="1"/>
          </p:cNvGraphicFramePr>
          <p:nvPr>
            <p:extLst>
              <p:ext uri="{D42A27DB-BD31-4B8C-83A1-F6EECF244321}">
                <p14:modId xmlns:p14="http://schemas.microsoft.com/office/powerpoint/2010/main" val="2834869091"/>
              </p:ext>
            </p:extLst>
          </p:nvPr>
        </p:nvGraphicFramePr>
        <p:xfrm>
          <a:off x="1932486" y="2953632"/>
          <a:ext cx="6265890" cy="2560320"/>
        </p:xfrm>
        <a:graphic>
          <a:graphicData uri="http://schemas.openxmlformats.org/drawingml/2006/table">
            <a:tbl>
              <a:tblPr>
                <a:tableStyleId>{3B4B98B0-60AC-42C2-AFA5-B58CD77FA1E5}</a:tableStyleId>
              </a:tblPr>
              <a:tblGrid>
                <a:gridCol w="3132945">
                  <a:extLst>
                    <a:ext uri="{9D8B030D-6E8A-4147-A177-3AD203B41FA5}">
                      <a16:colId xmlns:a16="http://schemas.microsoft.com/office/drawing/2014/main" val="3556854576"/>
                    </a:ext>
                  </a:extLst>
                </a:gridCol>
                <a:gridCol w="3132945">
                  <a:extLst>
                    <a:ext uri="{9D8B030D-6E8A-4147-A177-3AD203B41FA5}">
                      <a16:colId xmlns:a16="http://schemas.microsoft.com/office/drawing/2014/main" val="190419155"/>
                    </a:ext>
                  </a:extLst>
                </a:gridCol>
              </a:tblGrid>
              <a:tr h="0">
                <a:tc>
                  <a:txBody>
                    <a:bodyPr/>
                    <a:lstStyle/>
                    <a:p>
                      <a:pPr>
                        <a:buNone/>
                      </a:pPr>
                      <a:r>
                        <a:rPr lang="en-US" b="1" dirty="0"/>
                        <a:t>Year</a:t>
                      </a:r>
                    </a:p>
                  </a:txBody>
                  <a:tcPr anchor="ctr"/>
                </a:tc>
                <a:tc>
                  <a:txBody>
                    <a:bodyPr/>
                    <a:lstStyle/>
                    <a:p>
                      <a:pPr>
                        <a:buNone/>
                      </a:pPr>
                      <a:r>
                        <a:rPr lang="en-US" b="1" dirty="0"/>
                        <a:t>Cash Flow ($)</a:t>
                      </a:r>
                    </a:p>
                  </a:txBody>
                  <a:tcPr anchor="ctr"/>
                </a:tc>
                <a:extLst>
                  <a:ext uri="{0D108BD9-81ED-4DB2-BD59-A6C34878D82A}">
                    <a16:rowId xmlns:a16="http://schemas.microsoft.com/office/drawing/2014/main" val="604139218"/>
                  </a:ext>
                </a:extLst>
              </a:tr>
              <a:tr h="0">
                <a:tc>
                  <a:txBody>
                    <a:bodyPr/>
                    <a:lstStyle/>
                    <a:p>
                      <a:pPr>
                        <a:buNone/>
                      </a:pPr>
                      <a:r>
                        <a:rPr lang="en-US" dirty="0"/>
                        <a:t>0</a:t>
                      </a:r>
                      <a:endParaRPr lang="ar-SY" dirty="0"/>
                    </a:p>
                  </a:txBody>
                  <a:tcPr anchor="ctr"/>
                </a:tc>
                <a:tc>
                  <a:txBody>
                    <a:bodyPr/>
                    <a:lstStyle/>
                    <a:p>
                      <a:pPr>
                        <a:buNone/>
                      </a:pPr>
                      <a:r>
                        <a:rPr lang="ar-SY" dirty="0"/>
                        <a:t>-</a:t>
                      </a:r>
                      <a:r>
                        <a:rPr lang="en-US" dirty="0"/>
                        <a:t>50000000</a:t>
                      </a:r>
                      <a:endParaRPr lang="ar-SY" dirty="0"/>
                    </a:p>
                  </a:txBody>
                  <a:tcPr anchor="ctr"/>
                </a:tc>
                <a:extLst>
                  <a:ext uri="{0D108BD9-81ED-4DB2-BD59-A6C34878D82A}">
                    <a16:rowId xmlns:a16="http://schemas.microsoft.com/office/drawing/2014/main" val="1364983709"/>
                  </a:ext>
                </a:extLst>
              </a:tr>
              <a:tr h="0">
                <a:tc>
                  <a:txBody>
                    <a:bodyPr/>
                    <a:lstStyle/>
                    <a:p>
                      <a:pPr>
                        <a:buNone/>
                      </a:pPr>
                      <a:r>
                        <a:rPr lang="en-US" dirty="0"/>
                        <a:t>1</a:t>
                      </a:r>
                    </a:p>
                  </a:txBody>
                  <a:tcPr anchor="ctr"/>
                </a:tc>
                <a:tc>
                  <a:txBody>
                    <a:bodyPr/>
                    <a:lstStyle/>
                    <a:p>
                      <a:pPr>
                        <a:buNone/>
                      </a:pPr>
                      <a:r>
                        <a:rPr lang="ar-SY" dirty="0"/>
                        <a:t>-</a:t>
                      </a:r>
                      <a:r>
                        <a:rPr lang="en-US" dirty="0"/>
                        <a:t>10000000</a:t>
                      </a:r>
                      <a:endParaRPr lang="ar-SY" dirty="0"/>
                    </a:p>
                  </a:txBody>
                  <a:tcPr anchor="ctr"/>
                </a:tc>
                <a:extLst>
                  <a:ext uri="{0D108BD9-81ED-4DB2-BD59-A6C34878D82A}">
                    <a16:rowId xmlns:a16="http://schemas.microsoft.com/office/drawing/2014/main" val="3507652148"/>
                  </a:ext>
                </a:extLst>
              </a:tr>
              <a:tr h="0">
                <a:tc>
                  <a:txBody>
                    <a:bodyPr/>
                    <a:lstStyle/>
                    <a:p>
                      <a:pPr>
                        <a:buNone/>
                      </a:pPr>
                      <a:r>
                        <a:rPr lang="en-US" dirty="0"/>
                        <a:t>2</a:t>
                      </a:r>
                      <a:endParaRPr lang="ar-SY" dirty="0"/>
                    </a:p>
                  </a:txBody>
                  <a:tcPr anchor="ctr"/>
                </a:tc>
                <a:tc>
                  <a:txBody>
                    <a:bodyPr/>
                    <a:lstStyle/>
                    <a:p>
                      <a:pPr>
                        <a:buNone/>
                      </a:pPr>
                      <a:r>
                        <a:rPr lang="en-US" dirty="0"/>
                        <a:t>800000</a:t>
                      </a:r>
                      <a:endParaRPr lang="ar-SY" dirty="0"/>
                    </a:p>
                  </a:txBody>
                  <a:tcPr anchor="ctr"/>
                </a:tc>
                <a:extLst>
                  <a:ext uri="{0D108BD9-81ED-4DB2-BD59-A6C34878D82A}">
                    <a16:rowId xmlns:a16="http://schemas.microsoft.com/office/drawing/2014/main" val="2366432607"/>
                  </a:ext>
                </a:extLst>
              </a:tr>
              <a:tr h="0">
                <a:tc>
                  <a:txBody>
                    <a:bodyPr/>
                    <a:lstStyle/>
                    <a:p>
                      <a:pPr>
                        <a:buNone/>
                      </a:pPr>
                      <a:r>
                        <a:rPr lang="en-US" dirty="0"/>
                        <a:t>3</a:t>
                      </a:r>
                      <a:endParaRPr lang="ar-SY" dirty="0"/>
                    </a:p>
                  </a:txBody>
                  <a:tcPr anchor="ctr"/>
                </a:tc>
                <a:tc>
                  <a:txBody>
                    <a:bodyPr/>
                    <a:lstStyle/>
                    <a:p>
                      <a:pPr>
                        <a:buNone/>
                      </a:pPr>
                      <a:r>
                        <a:rPr lang="en-US" dirty="0"/>
                        <a:t>900000</a:t>
                      </a:r>
                      <a:endParaRPr lang="ar-SY" dirty="0"/>
                    </a:p>
                  </a:txBody>
                  <a:tcPr anchor="ctr"/>
                </a:tc>
                <a:extLst>
                  <a:ext uri="{0D108BD9-81ED-4DB2-BD59-A6C34878D82A}">
                    <a16:rowId xmlns:a16="http://schemas.microsoft.com/office/drawing/2014/main" val="2177913744"/>
                  </a:ext>
                </a:extLst>
              </a:tr>
              <a:tr h="0">
                <a:tc>
                  <a:txBody>
                    <a:bodyPr/>
                    <a:lstStyle/>
                    <a:p>
                      <a:pPr>
                        <a:buNone/>
                      </a:pPr>
                      <a:r>
                        <a:rPr lang="en-US" dirty="0"/>
                        <a:t>4</a:t>
                      </a:r>
                      <a:endParaRPr lang="ar-SY" dirty="0"/>
                    </a:p>
                  </a:txBody>
                  <a:tcPr anchor="ctr"/>
                </a:tc>
                <a:tc>
                  <a:txBody>
                    <a:bodyPr/>
                    <a:lstStyle/>
                    <a:p>
                      <a:pPr>
                        <a:buNone/>
                      </a:pPr>
                      <a:r>
                        <a:rPr lang="en-US" dirty="0"/>
                        <a:t>1000000</a:t>
                      </a:r>
                      <a:endParaRPr lang="ar-SY" dirty="0"/>
                    </a:p>
                  </a:txBody>
                  <a:tcPr anchor="ctr"/>
                </a:tc>
                <a:extLst>
                  <a:ext uri="{0D108BD9-81ED-4DB2-BD59-A6C34878D82A}">
                    <a16:rowId xmlns:a16="http://schemas.microsoft.com/office/drawing/2014/main" val="1997136051"/>
                  </a:ext>
                </a:extLst>
              </a:tr>
              <a:tr h="0">
                <a:tc>
                  <a:txBody>
                    <a:bodyPr/>
                    <a:lstStyle/>
                    <a:p>
                      <a:pPr>
                        <a:buNone/>
                      </a:pPr>
                      <a:r>
                        <a:rPr lang="en-US" dirty="0"/>
                        <a:t>5</a:t>
                      </a:r>
                      <a:endParaRPr lang="ar-SY" dirty="0"/>
                    </a:p>
                  </a:txBody>
                  <a:tcPr anchor="ctr"/>
                </a:tc>
                <a:tc>
                  <a:txBody>
                    <a:bodyPr/>
                    <a:lstStyle/>
                    <a:p>
                      <a:pPr>
                        <a:buNone/>
                      </a:pPr>
                      <a:r>
                        <a:rPr lang="en-US" dirty="0"/>
                        <a:t>1,200,000 + 8,000,000 (sale)</a:t>
                      </a:r>
                    </a:p>
                  </a:txBody>
                  <a:tcPr anchor="ctr"/>
                </a:tc>
                <a:extLst>
                  <a:ext uri="{0D108BD9-81ED-4DB2-BD59-A6C34878D82A}">
                    <a16:rowId xmlns:a16="http://schemas.microsoft.com/office/drawing/2014/main" val="1185718255"/>
                  </a:ext>
                </a:extLst>
              </a:tr>
            </a:tbl>
          </a:graphicData>
        </a:graphic>
      </p:graphicFrame>
      <p:sp>
        <p:nvSpPr>
          <p:cNvPr id="8" name="TextBox 2">
            <a:extLst>
              <a:ext uri="{FF2B5EF4-FFF2-40B4-BE49-F238E27FC236}">
                <a16:creationId xmlns:a16="http://schemas.microsoft.com/office/drawing/2014/main" id="{67A9611E-63D7-10B9-0173-FBD52CA366AD}"/>
              </a:ext>
            </a:extLst>
          </p:cNvPr>
          <p:cNvSpPr txBox="1"/>
          <p:nvPr/>
        </p:nvSpPr>
        <p:spPr>
          <a:xfrm>
            <a:off x="1209012" y="819943"/>
            <a:ext cx="8326179" cy="671851"/>
          </a:xfrm>
          <a:prstGeom prst="rect">
            <a:avLst/>
          </a:prstGeom>
          <a:noFill/>
        </p:spPr>
        <p:txBody>
          <a:bodyPr wrap="square" rtlCol="0">
            <a:spAutoFit/>
          </a:bodyPr>
          <a:lstStyle/>
          <a:p>
            <a:pPr>
              <a:lnSpc>
                <a:spcPct val="150000"/>
              </a:lnSpc>
            </a:pPr>
            <a:r>
              <a:rPr lang="en-US" sz="2800" dirty="0"/>
              <a:t>5. Cash Flow Modeling in Real Estate</a:t>
            </a:r>
          </a:p>
        </p:txBody>
      </p:sp>
      <p:sp>
        <p:nvSpPr>
          <p:cNvPr id="9" name="TextBox 23">
            <a:extLst>
              <a:ext uri="{FF2B5EF4-FFF2-40B4-BE49-F238E27FC236}">
                <a16:creationId xmlns:a16="http://schemas.microsoft.com/office/drawing/2014/main" id="{069E40E8-49BF-D70A-A41D-3FCF2A3CBF7A}"/>
              </a:ext>
            </a:extLst>
          </p:cNvPr>
          <p:cNvSpPr txBox="1"/>
          <p:nvPr/>
        </p:nvSpPr>
        <p:spPr>
          <a:xfrm>
            <a:off x="1529198" y="2114183"/>
            <a:ext cx="8005993" cy="400110"/>
          </a:xfrm>
          <a:prstGeom prst="rect">
            <a:avLst/>
          </a:prstGeom>
          <a:noFill/>
        </p:spPr>
        <p:txBody>
          <a:bodyPr wrap="square" rtlCol="0">
            <a:spAutoFit/>
          </a:bodyPr>
          <a:lstStyle/>
          <a:p>
            <a:r>
              <a:rPr lang="en-US" sz="2000" dirty="0"/>
              <a:t>This structured timeline enables accurate NPV and IRR calculation.</a:t>
            </a:r>
            <a:endParaRPr lang="en-US" sz="2000" dirty="0">
              <a:latin typeface="Alexandria"/>
            </a:endParaRPr>
          </a:p>
        </p:txBody>
      </p:sp>
    </p:spTree>
    <p:extLst>
      <p:ext uri="{BB962C8B-B14F-4D97-AF65-F5344CB8AC3E}">
        <p14:creationId xmlns:p14="http://schemas.microsoft.com/office/powerpoint/2010/main" val="416134879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35D963-BF00-D239-AEA7-931F5E8EC96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6C707C1-E131-2C20-64ED-6ECA55186263}"/>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A56E5506-D166-A8A8-AD8E-481B03191F9A}"/>
              </a:ext>
            </a:extLst>
          </p:cNvPr>
          <p:cNvSpPr/>
          <p:nvPr/>
        </p:nvSpPr>
        <p:spPr>
          <a:xfrm>
            <a:off x="1151232" y="1774709"/>
            <a:ext cx="947123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81C49C86-16D9-6388-B98D-2062173D328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aphicFrame>
        <p:nvGraphicFramePr>
          <p:cNvPr id="4" name="رسم تخطيطي 3">
            <a:extLst>
              <a:ext uri="{FF2B5EF4-FFF2-40B4-BE49-F238E27FC236}">
                <a16:creationId xmlns:a16="http://schemas.microsoft.com/office/drawing/2014/main" id="{08113A3E-C506-AE89-4111-E08C3094FD14}"/>
              </a:ext>
            </a:extLst>
          </p:cNvPr>
          <p:cNvGraphicFramePr/>
          <p:nvPr>
            <p:extLst>
              <p:ext uri="{D42A27DB-BD31-4B8C-83A1-F6EECF244321}">
                <p14:modId xmlns:p14="http://schemas.microsoft.com/office/powerpoint/2010/main" val="2937571680"/>
              </p:ext>
            </p:extLst>
          </p:nvPr>
        </p:nvGraphicFramePr>
        <p:xfrm>
          <a:off x="1803256" y="1774709"/>
          <a:ext cx="7320197" cy="413496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8" name="TextBox 2">
            <a:extLst>
              <a:ext uri="{FF2B5EF4-FFF2-40B4-BE49-F238E27FC236}">
                <a16:creationId xmlns:a16="http://schemas.microsoft.com/office/drawing/2014/main" id="{58A22ED3-026E-E5BE-8113-20BD6DB1ED33}"/>
              </a:ext>
            </a:extLst>
          </p:cNvPr>
          <p:cNvSpPr txBox="1"/>
          <p:nvPr/>
        </p:nvSpPr>
        <p:spPr>
          <a:xfrm>
            <a:off x="7557151" y="3069609"/>
            <a:ext cx="3115847" cy="1015663"/>
          </a:xfrm>
          <a:prstGeom prst="rect">
            <a:avLst/>
          </a:prstGeom>
          <a:noFill/>
        </p:spPr>
        <p:txBody>
          <a:bodyPr wrap="square" rtlCol="0">
            <a:spAutoFit/>
          </a:bodyPr>
          <a:lstStyle/>
          <a:p>
            <a:r>
              <a:rPr lang="en-US" sz="2000" dirty="0">
                <a:latin typeface="Alexandria"/>
              </a:rPr>
              <a:t>Price fluctuation</a:t>
            </a:r>
          </a:p>
          <a:p>
            <a:r>
              <a:rPr lang="en-US" sz="2000" dirty="0">
                <a:latin typeface="Alexandria"/>
              </a:rPr>
              <a:t>Demand decline</a:t>
            </a:r>
          </a:p>
          <a:p>
            <a:r>
              <a:rPr lang="en-US" sz="2000" dirty="0">
                <a:latin typeface="Alexandria"/>
              </a:rPr>
              <a:t>Oversupply</a:t>
            </a:r>
          </a:p>
        </p:txBody>
      </p:sp>
      <p:sp>
        <p:nvSpPr>
          <p:cNvPr id="9" name="TextBox 2">
            <a:extLst>
              <a:ext uri="{FF2B5EF4-FFF2-40B4-BE49-F238E27FC236}">
                <a16:creationId xmlns:a16="http://schemas.microsoft.com/office/drawing/2014/main" id="{C8F8A950-37C7-D902-3DE5-5C1BD74F68DA}"/>
              </a:ext>
            </a:extLst>
          </p:cNvPr>
          <p:cNvSpPr txBox="1"/>
          <p:nvPr/>
        </p:nvSpPr>
        <p:spPr>
          <a:xfrm>
            <a:off x="7004716" y="4738886"/>
            <a:ext cx="3115847" cy="1323439"/>
          </a:xfrm>
          <a:prstGeom prst="rect">
            <a:avLst/>
          </a:prstGeom>
          <a:noFill/>
        </p:spPr>
        <p:txBody>
          <a:bodyPr wrap="square" rtlCol="0">
            <a:spAutoFit/>
          </a:bodyPr>
          <a:lstStyle/>
          <a:p>
            <a:r>
              <a:rPr lang="en-US" sz="2000" dirty="0">
                <a:latin typeface="Alexandria"/>
              </a:rPr>
              <a:t>Cost overruns</a:t>
            </a:r>
          </a:p>
          <a:p>
            <a:r>
              <a:rPr lang="en-US" sz="2000" dirty="0">
                <a:latin typeface="Alexandria"/>
              </a:rPr>
              <a:t>Delays</a:t>
            </a:r>
          </a:p>
          <a:p>
            <a:r>
              <a:rPr lang="en-US" sz="2000" dirty="0">
                <a:latin typeface="Alexandria"/>
              </a:rPr>
              <a:t>Contractor failure</a:t>
            </a:r>
          </a:p>
          <a:p>
            <a:endParaRPr lang="en-US" sz="2000" dirty="0">
              <a:latin typeface="Alexandria"/>
            </a:endParaRPr>
          </a:p>
        </p:txBody>
      </p:sp>
      <p:sp>
        <p:nvSpPr>
          <p:cNvPr id="10" name="TextBox 2">
            <a:extLst>
              <a:ext uri="{FF2B5EF4-FFF2-40B4-BE49-F238E27FC236}">
                <a16:creationId xmlns:a16="http://schemas.microsoft.com/office/drawing/2014/main" id="{C80782A8-76CE-3085-CF85-B412A79E0653}"/>
              </a:ext>
            </a:extLst>
          </p:cNvPr>
          <p:cNvSpPr txBox="1"/>
          <p:nvPr/>
        </p:nvSpPr>
        <p:spPr>
          <a:xfrm>
            <a:off x="2030197" y="4435179"/>
            <a:ext cx="3115847" cy="1323439"/>
          </a:xfrm>
          <a:prstGeom prst="rect">
            <a:avLst/>
          </a:prstGeom>
          <a:noFill/>
        </p:spPr>
        <p:txBody>
          <a:bodyPr wrap="square" rtlCol="0">
            <a:spAutoFit/>
          </a:bodyPr>
          <a:lstStyle/>
          <a:p>
            <a:r>
              <a:rPr lang="en-US" sz="2000" dirty="0">
                <a:latin typeface="Alexandria"/>
              </a:rPr>
              <a:t>Interest rate increase</a:t>
            </a:r>
          </a:p>
          <a:p>
            <a:r>
              <a:rPr lang="en-US" sz="2000" dirty="0">
                <a:latin typeface="Alexandria"/>
              </a:rPr>
              <a:t>Loan default</a:t>
            </a:r>
          </a:p>
          <a:p>
            <a:r>
              <a:rPr lang="en-US" sz="2000" dirty="0">
                <a:latin typeface="Alexandria"/>
              </a:rPr>
              <a:t>Refinancing risk</a:t>
            </a:r>
          </a:p>
          <a:p>
            <a:endParaRPr lang="en-US" sz="2000" dirty="0">
              <a:latin typeface="Alexandria"/>
            </a:endParaRPr>
          </a:p>
        </p:txBody>
      </p:sp>
      <p:sp>
        <p:nvSpPr>
          <p:cNvPr id="11" name="TextBox 2">
            <a:extLst>
              <a:ext uri="{FF2B5EF4-FFF2-40B4-BE49-F238E27FC236}">
                <a16:creationId xmlns:a16="http://schemas.microsoft.com/office/drawing/2014/main" id="{39EA7A13-E5EE-37F7-260B-1CEE1E54102F}"/>
              </a:ext>
            </a:extLst>
          </p:cNvPr>
          <p:cNvSpPr txBox="1"/>
          <p:nvPr/>
        </p:nvSpPr>
        <p:spPr>
          <a:xfrm>
            <a:off x="1886270" y="2664352"/>
            <a:ext cx="3115847" cy="1323439"/>
          </a:xfrm>
          <a:prstGeom prst="rect">
            <a:avLst/>
          </a:prstGeom>
          <a:noFill/>
        </p:spPr>
        <p:txBody>
          <a:bodyPr wrap="square" rtlCol="0">
            <a:spAutoFit/>
          </a:bodyPr>
          <a:lstStyle/>
          <a:p>
            <a:r>
              <a:rPr lang="en-US" sz="2000" dirty="0">
                <a:latin typeface="Alexandria"/>
              </a:rPr>
              <a:t>Zoning changes</a:t>
            </a:r>
          </a:p>
          <a:p>
            <a:r>
              <a:rPr lang="en-US" sz="2000" dirty="0">
                <a:latin typeface="Alexandria"/>
              </a:rPr>
              <a:t>Tax increase</a:t>
            </a:r>
          </a:p>
          <a:p>
            <a:r>
              <a:rPr lang="en-US" sz="2000" dirty="0">
                <a:latin typeface="Alexandria"/>
              </a:rPr>
              <a:t>Permit delays</a:t>
            </a:r>
          </a:p>
          <a:p>
            <a:endParaRPr lang="en-US" sz="2000" dirty="0">
              <a:latin typeface="Alexandria"/>
            </a:endParaRPr>
          </a:p>
        </p:txBody>
      </p:sp>
      <p:sp>
        <p:nvSpPr>
          <p:cNvPr id="12" name="TextBox 2">
            <a:extLst>
              <a:ext uri="{FF2B5EF4-FFF2-40B4-BE49-F238E27FC236}">
                <a16:creationId xmlns:a16="http://schemas.microsoft.com/office/drawing/2014/main" id="{4413E427-DF30-16E1-89A1-6A9FAC6950D6}"/>
              </a:ext>
            </a:extLst>
          </p:cNvPr>
          <p:cNvSpPr txBox="1"/>
          <p:nvPr/>
        </p:nvSpPr>
        <p:spPr>
          <a:xfrm>
            <a:off x="6254059" y="1835201"/>
            <a:ext cx="3115847" cy="1015663"/>
          </a:xfrm>
          <a:prstGeom prst="rect">
            <a:avLst/>
          </a:prstGeom>
          <a:noFill/>
        </p:spPr>
        <p:txBody>
          <a:bodyPr wrap="square" rtlCol="0">
            <a:spAutoFit/>
          </a:bodyPr>
          <a:lstStyle/>
          <a:p>
            <a:r>
              <a:rPr lang="en-US" sz="2000" dirty="0">
                <a:latin typeface="Alexandria"/>
              </a:rPr>
              <a:t>Inflation</a:t>
            </a:r>
          </a:p>
          <a:p>
            <a:r>
              <a:rPr lang="en-US" sz="2000" dirty="0">
                <a:latin typeface="Alexandria"/>
              </a:rPr>
              <a:t>Currency risk</a:t>
            </a:r>
          </a:p>
          <a:p>
            <a:r>
              <a:rPr lang="en-US" sz="2000" dirty="0">
                <a:latin typeface="Alexandria"/>
              </a:rPr>
              <a:t>Political instability</a:t>
            </a:r>
          </a:p>
        </p:txBody>
      </p:sp>
      <p:sp>
        <p:nvSpPr>
          <p:cNvPr id="14" name="مربع نص 13">
            <a:extLst>
              <a:ext uri="{FF2B5EF4-FFF2-40B4-BE49-F238E27FC236}">
                <a16:creationId xmlns:a16="http://schemas.microsoft.com/office/drawing/2014/main" id="{E9350707-81BA-D022-F524-9F59AF6A6062}"/>
              </a:ext>
            </a:extLst>
          </p:cNvPr>
          <p:cNvSpPr txBox="1"/>
          <p:nvPr/>
        </p:nvSpPr>
        <p:spPr>
          <a:xfrm>
            <a:off x="1333001" y="1233925"/>
            <a:ext cx="6273382" cy="523220"/>
          </a:xfrm>
          <a:prstGeom prst="rect">
            <a:avLst/>
          </a:prstGeom>
          <a:noFill/>
        </p:spPr>
        <p:txBody>
          <a:bodyPr wrap="square">
            <a:spAutoFit/>
          </a:bodyPr>
          <a:lstStyle/>
          <a:p>
            <a:r>
              <a:rPr lang="en-US" sz="2800" dirty="0">
                <a:latin typeface="Alexandria"/>
              </a:rPr>
              <a:t>6. Risk in Real Estate Investment</a:t>
            </a:r>
            <a:endParaRPr lang="ar-SY" sz="2800" dirty="0">
              <a:latin typeface="Alexandria"/>
            </a:endParaRPr>
          </a:p>
        </p:txBody>
      </p:sp>
    </p:spTree>
    <p:extLst>
      <p:ext uri="{BB962C8B-B14F-4D97-AF65-F5344CB8AC3E}">
        <p14:creationId xmlns:p14="http://schemas.microsoft.com/office/powerpoint/2010/main" val="295523712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5" name="TextBox 47">
            <a:extLst>
              <a:ext uri="{FF2B5EF4-FFF2-40B4-BE49-F238E27FC236}">
                <a16:creationId xmlns:a16="http://schemas.microsoft.com/office/drawing/2014/main" id="{0D067363-C2A2-3692-0A4B-4A5A3E75CF5D}"/>
              </a:ext>
            </a:extLst>
          </p:cNvPr>
          <p:cNvSpPr txBox="1"/>
          <p:nvPr/>
        </p:nvSpPr>
        <p:spPr>
          <a:xfrm>
            <a:off x="762000" y="1685495"/>
            <a:ext cx="10424076" cy="3276282"/>
          </a:xfrm>
          <a:prstGeom prst="rect">
            <a:avLst/>
          </a:prstGeom>
          <a:solidFill>
            <a:schemeClr val="bg1"/>
          </a:solidFill>
        </p:spPr>
        <p:txBody>
          <a:bodyPr wrap="square" rtlCol="0">
            <a:spAutoFit/>
          </a:bodyPr>
          <a:lstStyle/>
          <a:p>
            <a:pPr>
              <a:lnSpc>
                <a:spcPct val="150000"/>
              </a:lnSpc>
            </a:pPr>
            <a:r>
              <a:rPr lang="en-US" sz="2000" dirty="0"/>
              <a:t>Sensitivity analysis tests how changes in one variable affect profitability.</a:t>
            </a:r>
          </a:p>
          <a:p>
            <a:pPr>
              <a:lnSpc>
                <a:spcPct val="150000"/>
              </a:lnSpc>
            </a:pPr>
            <a:r>
              <a:rPr lang="en-US" sz="2000" dirty="0"/>
              <a:t>Example:</a:t>
            </a:r>
          </a:p>
          <a:p>
            <a:pPr>
              <a:lnSpc>
                <a:spcPct val="150000"/>
              </a:lnSpc>
            </a:pPr>
            <a:r>
              <a:rPr lang="en-US" sz="2000" dirty="0"/>
              <a:t>If selling price decreases by 10%:</a:t>
            </a:r>
          </a:p>
          <a:p>
            <a:pPr>
              <a:lnSpc>
                <a:spcPct val="150000"/>
              </a:lnSpc>
            </a:pPr>
            <a:r>
              <a:rPr lang="en-US" sz="2000" dirty="0"/>
              <a:t>New revenue = 6,480,000</a:t>
            </a:r>
          </a:p>
          <a:p>
            <a:pPr>
              <a:lnSpc>
                <a:spcPct val="150000"/>
              </a:lnSpc>
            </a:pPr>
            <a:r>
              <a:rPr lang="en-US" sz="2000" dirty="0"/>
              <a:t>If cost remains 5,350,000</a:t>
            </a:r>
            <a:br>
              <a:rPr lang="en-US" sz="2000" dirty="0"/>
            </a:br>
            <a:r>
              <a:rPr lang="en-US" sz="2000" dirty="0"/>
              <a:t>New NPV significantly decreases.</a:t>
            </a:r>
          </a:p>
          <a:p>
            <a:pPr>
              <a:lnSpc>
                <a:spcPct val="150000"/>
              </a:lnSpc>
            </a:pPr>
            <a:r>
              <a:rPr lang="en-US" sz="2000" dirty="0"/>
              <a:t>This identifies critical variables.</a:t>
            </a:r>
          </a:p>
        </p:txBody>
      </p:sp>
      <p:sp>
        <p:nvSpPr>
          <p:cNvPr id="6" name="TextBox 2">
            <a:extLst>
              <a:ext uri="{FF2B5EF4-FFF2-40B4-BE49-F238E27FC236}">
                <a16:creationId xmlns:a16="http://schemas.microsoft.com/office/drawing/2014/main" id="{EB03F5FD-4B86-7335-AD94-4A64429ADD2C}"/>
              </a:ext>
            </a:extLst>
          </p:cNvPr>
          <p:cNvSpPr txBox="1"/>
          <p:nvPr/>
        </p:nvSpPr>
        <p:spPr>
          <a:xfrm>
            <a:off x="762000" y="867454"/>
            <a:ext cx="8326179" cy="671851"/>
          </a:xfrm>
          <a:prstGeom prst="rect">
            <a:avLst/>
          </a:prstGeom>
          <a:noFill/>
        </p:spPr>
        <p:txBody>
          <a:bodyPr wrap="square" rtlCol="0">
            <a:spAutoFit/>
          </a:bodyPr>
          <a:lstStyle/>
          <a:p>
            <a:pPr>
              <a:lnSpc>
                <a:spcPct val="150000"/>
              </a:lnSpc>
            </a:pPr>
            <a:r>
              <a:rPr lang="en-US" sz="2800" dirty="0"/>
              <a:t>7</a:t>
            </a:r>
            <a:r>
              <a:rPr lang="en-US" sz="2800" b="1" dirty="0"/>
              <a:t>. </a:t>
            </a:r>
            <a:r>
              <a:rPr lang="en-US" sz="2800" dirty="0"/>
              <a:t>Sensitivity and Scenario Analysis</a:t>
            </a:r>
            <a:endParaRPr lang="en-US" sz="2800" b="1" dirty="0"/>
          </a:p>
        </p:txBody>
      </p:sp>
      <p:pic>
        <p:nvPicPr>
          <p:cNvPr id="2" name="صورة 1">
            <a:extLst>
              <a:ext uri="{FF2B5EF4-FFF2-40B4-BE49-F238E27FC236}">
                <a16:creationId xmlns:a16="http://schemas.microsoft.com/office/drawing/2014/main" id="{D0221AE4-1884-3579-05C8-B8053D5E82B4}"/>
              </a:ext>
            </a:extLst>
          </p:cNvPr>
          <p:cNvPicPr>
            <a:picLocks noChangeAspect="1"/>
          </p:cNvPicPr>
          <p:nvPr/>
        </p:nvPicPr>
        <p:blipFill>
          <a:blip r:embed="rId3"/>
          <a:srcRect t="10080" b="10080"/>
          <a:stretch>
            <a:fillRect/>
          </a:stretch>
        </p:blipFill>
        <p:spPr>
          <a:xfrm>
            <a:off x="6096000" y="2246543"/>
            <a:ext cx="4925089" cy="3650314"/>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1AA35D0-D268-7F0D-E88A-0756E60D51B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C2D1F22-1710-D1E8-949C-7388C33675E0}"/>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55246DD9-B15B-2DFD-4809-338370C41456}"/>
              </a:ext>
            </a:extLst>
          </p:cNvPr>
          <p:cNvSpPr/>
          <p:nvPr/>
        </p:nvSpPr>
        <p:spPr>
          <a:xfrm>
            <a:off x="1257563" y="1629390"/>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b="1" dirty="0"/>
              <a:t>Case Study 1: Mid-Rise Residential Development</a:t>
            </a:r>
          </a:p>
          <a:p>
            <a:r>
              <a:rPr lang="en-US" dirty="0"/>
              <a:t>Project Summary:</a:t>
            </a:r>
          </a:p>
          <a:p>
            <a:r>
              <a:rPr lang="en-US" dirty="0"/>
              <a:t>60 units</a:t>
            </a:r>
          </a:p>
          <a:p>
            <a:r>
              <a:rPr lang="en-US" dirty="0"/>
              <a:t>3-year development</a:t>
            </a:r>
          </a:p>
          <a:p>
            <a:r>
              <a:rPr lang="en-US" dirty="0"/>
              <a:t>Total cost: $8 million</a:t>
            </a:r>
          </a:p>
          <a:p>
            <a:r>
              <a:rPr lang="en-US" dirty="0"/>
              <a:t>Expected sales: $10.5 million</a:t>
            </a:r>
          </a:p>
          <a:p>
            <a:r>
              <a:rPr lang="en-US" dirty="0"/>
              <a:t>IRR = 16%</a:t>
            </a:r>
            <a:br>
              <a:rPr lang="en-US" dirty="0"/>
            </a:br>
            <a:r>
              <a:rPr lang="en-US" dirty="0"/>
              <a:t>Required return = 15%</a:t>
            </a:r>
          </a:p>
          <a:p>
            <a:r>
              <a:rPr lang="en-US" dirty="0"/>
              <a:t>However, sensitivity analysis shows:</a:t>
            </a:r>
          </a:p>
          <a:p>
            <a:r>
              <a:rPr lang="en-US" dirty="0"/>
              <a:t>8% price drop → IRR falls to 11%</a:t>
            </a:r>
          </a:p>
          <a:p>
            <a:r>
              <a:rPr lang="en-US" dirty="0"/>
              <a:t>Conclusion:</a:t>
            </a:r>
            <a:br>
              <a:rPr lang="en-US" dirty="0"/>
            </a:br>
            <a:r>
              <a:rPr lang="en-US" dirty="0"/>
              <a:t>Project is feasible but highly sensitive to price fluctuations.</a:t>
            </a:r>
          </a:p>
        </p:txBody>
      </p:sp>
      <p:pic>
        <p:nvPicPr>
          <p:cNvPr id="5" name="Graphic 21">
            <a:extLst>
              <a:ext uri="{FF2B5EF4-FFF2-40B4-BE49-F238E27FC236}">
                <a16:creationId xmlns:a16="http://schemas.microsoft.com/office/drawing/2014/main" id="{31EDC133-AEF5-22CF-F27B-8616473019D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47">
            <a:extLst>
              <a:ext uri="{FF2B5EF4-FFF2-40B4-BE49-F238E27FC236}">
                <a16:creationId xmlns:a16="http://schemas.microsoft.com/office/drawing/2014/main" id="{8DEA63FB-9342-651C-4285-8C5D3D4FFB5E}"/>
              </a:ext>
            </a:extLst>
          </p:cNvPr>
          <p:cNvSpPr txBox="1"/>
          <p:nvPr/>
        </p:nvSpPr>
        <p:spPr>
          <a:xfrm>
            <a:off x="1588687" y="1880372"/>
            <a:ext cx="8784507" cy="3785652"/>
          </a:xfrm>
          <a:prstGeom prst="rect">
            <a:avLst/>
          </a:prstGeom>
          <a:solidFill>
            <a:schemeClr val="bg1"/>
          </a:solidFill>
        </p:spPr>
        <p:txBody>
          <a:bodyPr wrap="square" rtlCol="0">
            <a:spAutoFit/>
          </a:bodyPr>
          <a:lstStyle/>
          <a:p>
            <a:r>
              <a:rPr lang="en-US" sz="2000" b="1" dirty="0">
                <a:latin typeface="Alexandria"/>
              </a:rPr>
              <a:t>Case Study 1: Mid-Rise Residential Development</a:t>
            </a:r>
          </a:p>
          <a:p>
            <a:r>
              <a:rPr lang="en-US" sz="2000" dirty="0">
                <a:latin typeface="Alexandria"/>
              </a:rPr>
              <a:t>Project Summary:</a:t>
            </a:r>
          </a:p>
          <a:p>
            <a:r>
              <a:rPr lang="en-US" sz="2000" dirty="0">
                <a:latin typeface="Alexandria"/>
              </a:rPr>
              <a:t>60 units</a:t>
            </a:r>
          </a:p>
          <a:p>
            <a:r>
              <a:rPr lang="en-US" sz="2000" dirty="0">
                <a:latin typeface="Alexandria"/>
              </a:rPr>
              <a:t>3-year development</a:t>
            </a:r>
          </a:p>
          <a:p>
            <a:r>
              <a:rPr lang="en-US" sz="2000" dirty="0">
                <a:latin typeface="Alexandria"/>
              </a:rPr>
              <a:t>Total cost: $8 million</a:t>
            </a:r>
          </a:p>
          <a:p>
            <a:r>
              <a:rPr lang="en-US" sz="2000" dirty="0">
                <a:latin typeface="Alexandria"/>
              </a:rPr>
              <a:t>Expected sales: $10.5 million</a:t>
            </a:r>
          </a:p>
          <a:p>
            <a:r>
              <a:rPr lang="en-US" sz="2000" dirty="0">
                <a:latin typeface="Alexandria"/>
              </a:rPr>
              <a:t>IRR = 16%</a:t>
            </a:r>
            <a:br>
              <a:rPr lang="en-US" sz="2000" dirty="0">
                <a:latin typeface="Alexandria"/>
              </a:rPr>
            </a:br>
            <a:r>
              <a:rPr lang="en-US" sz="2000" dirty="0">
                <a:latin typeface="Alexandria"/>
              </a:rPr>
              <a:t>Required return = 15%</a:t>
            </a:r>
          </a:p>
          <a:p>
            <a:r>
              <a:rPr lang="en-US" sz="2000" dirty="0">
                <a:latin typeface="Alexandria"/>
              </a:rPr>
              <a:t>However, sensitivity analysis shows:</a:t>
            </a:r>
          </a:p>
          <a:p>
            <a:r>
              <a:rPr lang="en-US" sz="2000" dirty="0">
                <a:latin typeface="Alexandria"/>
              </a:rPr>
              <a:t>8% price drop → IRR falls to 11%</a:t>
            </a:r>
          </a:p>
          <a:p>
            <a:r>
              <a:rPr lang="en-US" sz="2000" dirty="0">
                <a:latin typeface="Alexandria"/>
              </a:rPr>
              <a:t>Conclusion:</a:t>
            </a:r>
            <a:br>
              <a:rPr lang="en-US" sz="2000" dirty="0">
                <a:latin typeface="Alexandria"/>
              </a:rPr>
            </a:br>
            <a:r>
              <a:rPr lang="en-US" sz="2000" dirty="0">
                <a:latin typeface="Alexandria"/>
              </a:rPr>
              <a:t>Project is feasible but highly sensitive to price fluctuations.</a:t>
            </a:r>
          </a:p>
        </p:txBody>
      </p:sp>
      <p:sp>
        <p:nvSpPr>
          <p:cNvPr id="4" name="TextBox 2">
            <a:extLst>
              <a:ext uri="{FF2B5EF4-FFF2-40B4-BE49-F238E27FC236}">
                <a16:creationId xmlns:a16="http://schemas.microsoft.com/office/drawing/2014/main" id="{045F7E5F-BB0A-84B2-8C17-EC79CBFF89DA}"/>
              </a:ext>
            </a:extLst>
          </p:cNvPr>
          <p:cNvSpPr txBox="1"/>
          <p:nvPr/>
        </p:nvSpPr>
        <p:spPr>
          <a:xfrm>
            <a:off x="1481528" y="940994"/>
            <a:ext cx="8326179" cy="671851"/>
          </a:xfrm>
          <a:prstGeom prst="rect">
            <a:avLst/>
          </a:prstGeom>
          <a:noFill/>
        </p:spPr>
        <p:txBody>
          <a:bodyPr wrap="square" rtlCol="0">
            <a:spAutoFit/>
          </a:bodyPr>
          <a:lstStyle/>
          <a:p>
            <a:pPr>
              <a:lnSpc>
                <a:spcPct val="150000"/>
              </a:lnSpc>
            </a:pPr>
            <a:r>
              <a:rPr lang="en-US" sz="2800" dirty="0"/>
              <a:t>7</a:t>
            </a:r>
            <a:r>
              <a:rPr lang="en-US" sz="2800" b="1" dirty="0"/>
              <a:t>. </a:t>
            </a:r>
            <a:r>
              <a:rPr lang="en-US" sz="2800" dirty="0"/>
              <a:t>Sensitivity and Scenario Analysis</a:t>
            </a:r>
            <a:endParaRPr lang="en-US" sz="2800" b="1" dirty="0"/>
          </a:p>
        </p:txBody>
      </p:sp>
      <p:pic>
        <p:nvPicPr>
          <p:cNvPr id="3" name="صورة 2">
            <a:extLst>
              <a:ext uri="{FF2B5EF4-FFF2-40B4-BE49-F238E27FC236}">
                <a16:creationId xmlns:a16="http://schemas.microsoft.com/office/drawing/2014/main" id="{C5AF23D7-CD06-B8EC-8D68-8E821057D7AB}"/>
              </a:ext>
            </a:extLst>
          </p:cNvPr>
          <p:cNvPicPr>
            <a:picLocks noChangeAspect="1"/>
          </p:cNvPicPr>
          <p:nvPr/>
        </p:nvPicPr>
        <p:blipFill>
          <a:blip r:embed="rId3"/>
          <a:stretch>
            <a:fillRect/>
          </a:stretch>
        </p:blipFill>
        <p:spPr>
          <a:xfrm>
            <a:off x="6211080" y="2579503"/>
            <a:ext cx="3457575" cy="2251155"/>
          </a:xfrm>
          <a:prstGeom prst="rect">
            <a:avLst/>
          </a:prstGeom>
        </p:spPr>
      </p:pic>
    </p:spTree>
    <p:extLst>
      <p:ext uri="{BB962C8B-B14F-4D97-AF65-F5344CB8AC3E}">
        <p14:creationId xmlns:p14="http://schemas.microsoft.com/office/powerpoint/2010/main" val="116081139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9D6661E-D378-383D-2815-10DC2C3549F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3C9A30A-A8A5-052E-5DAA-D6668A21143F}"/>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C05BC086-D082-6E68-9D55-5735ADF0F538}"/>
              </a:ext>
            </a:extLst>
          </p:cNvPr>
          <p:cNvSpPr/>
          <p:nvPr/>
        </p:nvSpPr>
        <p:spPr>
          <a:xfrm>
            <a:off x="930857" y="1744783"/>
            <a:ext cx="1070613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19CB57E4-98D5-B775-A07A-0F59427C7BC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2">
            <a:extLst>
              <a:ext uri="{FF2B5EF4-FFF2-40B4-BE49-F238E27FC236}">
                <a16:creationId xmlns:a16="http://schemas.microsoft.com/office/drawing/2014/main" id="{4BE74D01-81C0-F915-9D60-60EB984B274F}"/>
              </a:ext>
            </a:extLst>
          </p:cNvPr>
          <p:cNvSpPr txBox="1"/>
          <p:nvPr/>
        </p:nvSpPr>
        <p:spPr>
          <a:xfrm>
            <a:off x="930856" y="1015412"/>
            <a:ext cx="11261143" cy="669094"/>
          </a:xfrm>
          <a:prstGeom prst="rect">
            <a:avLst/>
          </a:prstGeom>
          <a:noFill/>
        </p:spPr>
        <p:txBody>
          <a:bodyPr wrap="square" rtlCol="0">
            <a:spAutoFit/>
          </a:bodyPr>
          <a:lstStyle/>
          <a:p>
            <a:pPr>
              <a:lnSpc>
                <a:spcPct val="150000"/>
              </a:lnSpc>
            </a:pPr>
            <a:r>
              <a:rPr lang="en-US" sz="2800" dirty="0">
                <a:latin typeface="Alexandria"/>
              </a:rPr>
              <a:t>Case Study: Market Analysis &amp; Residential Development Feasibility</a:t>
            </a:r>
            <a:endParaRPr lang="en-US" sz="2800" dirty="0">
              <a:latin typeface="Alexandria" charset="0"/>
            </a:endParaRPr>
          </a:p>
        </p:txBody>
      </p:sp>
      <p:sp>
        <p:nvSpPr>
          <p:cNvPr id="9" name="TextBox 47">
            <a:extLst>
              <a:ext uri="{FF2B5EF4-FFF2-40B4-BE49-F238E27FC236}">
                <a16:creationId xmlns:a16="http://schemas.microsoft.com/office/drawing/2014/main" id="{EB8E0C82-C84E-DC60-C2E5-2774877CDD2E}"/>
              </a:ext>
            </a:extLst>
          </p:cNvPr>
          <p:cNvSpPr txBox="1"/>
          <p:nvPr/>
        </p:nvSpPr>
        <p:spPr>
          <a:xfrm>
            <a:off x="1103575" y="2091755"/>
            <a:ext cx="10360702" cy="2246769"/>
          </a:xfrm>
          <a:prstGeom prst="rect">
            <a:avLst/>
          </a:prstGeom>
          <a:solidFill>
            <a:schemeClr val="accent4">
              <a:lumMod val="20000"/>
              <a:lumOff val="80000"/>
            </a:schemeClr>
          </a:solidFill>
        </p:spPr>
        <p:txBody>
          <a:bodyPr wrap="square" rtlCol="0">
            <a:spAutoFit/>
          </a:bodyPr>
          <a:lstStyle/>
          <a:p>
            <a:endParaRPr lang="en-US" sz="2000" b="1" dirty="0">
              <a:latin typeface="Alexandria"/>
            </a:endParaRPr>
          </a:p>
          <a:p>
            <a:r>
              <a:rPr lang="en-US" sz="2000" b="1" dirty="0">
                <a:latin typeface="Alexandria"/>
              </a:rPr>
              <a:t>1️⃣ Project Overview</a:t>
            </a:r>
          </a:p>
          <a:p>
            <a:r>
              <a:rPr lang="en-US" sz="2000" b="1" dirty="0">
                <a:latin typeface="Alexandria"/>
              </a:rPr>
              <a:t>Project Name:</a:t>
            </a:r>
            <a:r>
              <a:rPr lang="en-US" sz="2000" dirty="0">
                <a:latin typeface="Alexandria"/>
              </a:rPr>
              <a:t> Green Heights Residences</a:t>
            </a:r>
            <a:br>
              <a:rPr lang="en-US" sz="2000" dirty="0">
                <a:latin typeface="Alexandria"/>
              </a:rPr>
            </a:br>
            <a:r>
              <a:rPr lang="en-US" sz="2000" b="1" dirty="0">
                <a:latin typeface="Alexandria"/>
              </a:rPr>
              <a:t>Location:</a:t>
            </a:r>
            <a:r>
              <a:rPr lang="en-US" sz="2000" dirty="0">
                <a:latin typeface="Alexandria"/>
              </a:rPr>
              <a:t> Dubai suburban growth corridor</a:t>
            </a:r>
            <a:br>
              <a:rPr lang="en-US" sz="2000" dirty="0">
                <a:latin typeface="Alexandria"/>
              </a:rPr>
            </a:br>
            <a:r>
              <a:rPr lang="en-US" sz="2000" b="1" dirty="0">
                <a:latin typeface="Alexandria"/>
              </a:rPr>
              <a:t>Developer:</a:t>
            </a:r>
            <a:r>
              <a:rPr lang="en-US" sz="2000" dirty="0">
                <a:latin typeface="Alexandria"/>
              </a:rPr>
              <a:t> Private real estate investment firm</a:t>
            </a:r>
            <a:br>
              <a:rPr lang="en-US" sz="2000" dirty="0">
                <a:latin typeface="Alexandria"/>
              </a:rPr>
            </a:br>
            <a:r>
              <a:rPr lang="en-US" sz="2000" b="1" dirty="0">
                <a:latin typeface="Alexandria"/>
              </a:rPr>
              <a:t>Project Type:</a:t>
            </a:r>
            <a:r>
              <a:rPr lang="en-US" sz="2000" dirty="0">
                <a:latin typeface="Alexandria"/>
              </a:rPr>
              <a:t> Mid-income residential apartments</a:t>
            </a:r>
            <a:br>
              <a:rPr lang="en-US" sz="2000" dirty="0">
                <a:latin typeface="Alexandria"/>
              </a:rPr>
            </a:br>
            <a:r>
              <a:rPr lang="en-US" sz="2000" b="1" dirty="0">
                <a:latin typeface="Alexandria"/>
              </a:rPr>
              <a:t>Scale:</a:t>
            </a:r>
            <a:r>
              <a:rPr lang="en-US" sz="2000" dirty="0">
                <a:latin typeface="Alexandria"/>
              </a:rPr>
              <a:t> 220 units (1–3 bedrooms)</a:t>
            </a:r>
          </a:p>
        </p:txBody>
      </p:sp>
    </p:spTree>
    <p:extLst>
      <p:ext uri="{BB962C8B-B14F-4D97-AF65-F5344CB8AC3E}">
        <p14:creationId xmlns:p14="http://schemas.microsoft.com/office/powerpoint/2010/main" val="32562841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E0402F-FF87-C1BD-707E-F3816C38FD6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CC7FDB1-CF2C-2DAC-0994-92AD7105F419}"/>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1041CA19-6686-B4DA-4E4A-80511090342A}"/>
              </a:ext>
            </a:extLst>
          </p:cNvPr>
          <p:cNvSpPr/>
          <p:nvPr/>
        </p:nvSpPr>
        <p:spPr>
          <a:xfrm>
            <a:off x="738012" y="166080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Given that all 8 billion people on the planet must live somewhere, how do we organize ourselves?</a:t>
            </a:r>
          </a:p>
        </p:txBody>
      </p:sp>
      <p:pic>
        <p:nvPicPr>
          <p:cNvPr id="5" name="Graphic 21">
            <a:extLst>
              <a:ext uri="{FF2B5EF4-FFF2-40B4-BE49-F238E27FC236}">
                <a16:creationId xmlns:a16="http://schemas.microsoft.com/office/drawing/2014/main" id="{873A7F69-8276-5272-9E07-5EE3B2F6ED5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47">
            <a:extLst>
              <a:ext uri="{FF2B5EF4-FFF2-40B4-BE49-F238E27FC236}">
                <a16:creationId xmlns:a16="http://schemas.microsoft.com/office/drawing/2014/main" id="{4F21D1C3-D930-0440-4BFF-77EC5852F206}"/>
              </a:ext>
            </a:extLst>
          </p:cNvPr>
          <p:cNvSpPr txBox="1"/>
          <p:nvPr/>
        </p:nvSpPr>
        <p:spPr>
          <a:xfrm>
            <a:off x="959370" y="2065672"/>
            <a:ext cx="8669785" cy="3477875"/>
          </a:xfrm>
          <a:prstGeom prst="rect">
            <a:avLst/>
          </a:prstGeom>
          <a:solidFill>
            <a:schemeClr val="bg2"/>
          </a:solidFill>
        </p:spPr>
        <p:txBody>
          <a:bodyPr wrap="square" rtlCol="0">
            <a:spAutoFit/>
          </a:bodyPr>
          <a:lstStyle/>
          <a:p>
            <a:r>
              <a:rPr lang="en-US" sz="2000" b="1" dirty="0">
                <a:latin typeface="Alexandria"/>
              </a:rPr>
              <a:t>2️⃣ Market Analysis</a:t>
            </a:r>
          </a:p>
          <a:p>
            <a:r>
              <a:rPr lang="en-US" sz="2000" b="1" dirty="0">
                <a:latin typeface="Alexandria"/>
              </a:rPr>
              <a:t>2.1 Macro Market Overview</a:t>
            </a:r>
          </a:p>
          <a:p>
            <a:r>
              <a:rPr lang="en-US" sz="2000" b="1" dirty="0">
                <a:latin typeface="Alexandria"/>
              </a:rPr>
              <a:t>Key Drivers</a:t>
            </a:r>
          </a:p>
          <a:p>
            <a:r>
              <a:rPr lang="en-US" sz="2000" dirty="0">
                <a:latin typeface="Alexandria"/>
              </a:rPr>
              <a:t>Population growth: 2.5–3% annually</a:t>
            </a:r>
          </a:p>
          <a:p>
            <a:r>
              <a:rPr lang="en-US" sz="2000" dirty="0">
                <a:latin typeface="Alexandria"/>
              </a:rPr>
              <a:t>Increasing demand from expatriate workforce</a:t>
            </a:r>
          </a:p>
          <a:p>
            <a:r>
              <a:rPr lang="en-US" sz="2000" dirty="0">
                <a:latin typeface="Alexandria"/>
              </a:rPr>
              <a:t>Government housing initiatives</a:t>
            </a:r>
          </a:p>
          <a:p>
            <a:r>
              <a:rPr lang="en-US" sz="2000" dirty="0">
                <a:latin typeface="Alexandria"/>
              </a:rPr>
              <a:t>Infrastructure expansion (metro &amp; highways)</a:t>
            </a:r>
          </a:p>
          <a:p>
            <a:r>
              <a:rPr lang="en-US" sz="2000" b="1" dirty="0">
                <a:latin typeface="Alexandria"/>
              </a:rPr>
              <a:t>Market Trend</a:t>
            </a:r>
          </a:p>
          <a:p>
            <a:r>
              <a:rPr lang="en-US" sz="2000" dirty="0">
                <a:latin typeface="Alexandria"/>
              </a:rPr>
              <a:t>Rising demand for </a:t>
            </a:r>
            <a:r>
              <a:rPr lang="en-US" sz="2000" b="1" dirty="0">
                <a:latin typeface="Alexandria"/>
              </a:rPr>
              <a:t>affordable mid-income housing</a:t>
            </a:r>
            <a:endParaRPr lang="en-US" sz="2000" dirty="0">
              <a:latin typeface="Alexandria"/>
            </a:endParaRPr>
          </a:p>
          <a:p>
            <a:r>
              <a:rPr lang="en-US" sz="2000" dirty="0">
                <a:latin typeface="Alexandria"/>
              </a:rPr>
              <a:t>Shift toward suburban living due to lower costs</a:t>
            </a:r>
          </a:p>
          <a:p>
            <a:r>
              <a:rPr lang="en-US" sz="2000" dirty="0">
                <a:latin typeface="Alexandria"/>
              </a:rPr>
              <a:t>Growth in rental yields (6–8%)</a:t>
            </a:r>
          </a:p>
        </p:txBody>
      </p:sp>
      <p:sp>
        <p:nvSpPr>
          <p:cNvPr id="2" name="TextBox 2">
            <a:extLst>
              <a:ext uri="{FF2B5EF4-FFF2-40B4-BE49-F238E27FC236}">
                <a16:creationId xmlns:a16="http://schemas.microsoft.com/office/drawing/2014/main" id="{8AFAA9B9-6C91-5400-2DCC-7423C650500E}"/>
              </a:ext>
            </a:extLst>
          </p:cNvPr>
          <p:cNvSpPr txBox="1"/>
          <p:nvPr/>
        </p:nvSpPr>
        <p:spPr>
          <a:xfrm>
            <a:off x="750426" y="991708"/>
            <a:ext cx="11261143" cy="669094"/>
          </a:xfrm>
          <a:prstGeom prst="rect">
            <a:avLst/>
          </a:prstGeom>
          <a:noFill/>
        </p:spPr>
        <p:txBody>
          <a:bodyPr wrap="square" rtlCol="0">
            <a:spAutoFit/>
          </a:bodyPr>
          <a:lstStyle/>
          <a:p>
            <a:pPr>
              <a:lnSpc>
                <a:spcPct val="150000"/>
              </a:lnSpc>
            </a:pPr>
            <a:r>
              <a:rPr lang="en-US" sz="2800" dirty="0">
                <a:latin typeface="Alexandria"/>
              </a:rPr>
              <a:t>Case Study: Market Analysis &amp; Residential Development Feasibility</a:t>
            </a:r>
            <a:endParaRPr lang="en-US" sz="2800" dirty="0">
              <a:latin typeface="Alexandria" charset="0"/>
            </a:endParaRPr>
          </a:p>
        </p:txBody>
      </p:sp>
      <p:pic>
        <p:nvPicPr>
          <p:cNvPr id="3" name="صورة 2">
            <a:extLst>
              <a:ext uri="{FF2B5EF4-FFF2-40B4-BE49-F238E27FC236}">
                <a16:creationId xmlns:a16="http://schemas.microsoft.com/office/drawing/2014/main" id="{BEE3E966-FCE7-B255-AFBE-93B2B6073005}"/>
              </a:ext>
            </a:extLst>
          </p:cNvPr>
          <p:cNvPicPr>
            <a:picLocks noChangeAspect="1"/>
          </p:cNvPicPr>
          <p:nvPr/>
        </p:nvPicPr>
        <p:blipFill>
          <a:blip r:embed="rId3"/>
          <a:stretch>
            <a:fillRect/>
          </a:stretch>
        </p:blipFill>
        <p:spPr>
          <a:xfrm>
            <a:off x="6096000" y="2992568"/>
            <a:ext cx="3371850" cy="1352550"/>
          </a:xfrm>
          <a:prstGeom prst="rect">
            <a:avLst/>
          </a:prstGeom>
        </p:spPr>
      </p:pic>
    </p:spTree>
    <p:extLst>
      <p:ext uri="{BB962C8B-B14F-4D97-AF65-F5344CB8AC3E}">
        <p14:creationId xmlns:p14="http://schemas.microsoft.com/office/powerpoint/2010/main" val="121920439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1A0CB4-AA27-9555-1905-1939DE3AA9D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26A3F47-FD29-7574-56E3-D34D685EFA3A}"/>
              </a:ext>
            </a:extLst>
          </p:cNvPr>
          <p:cNvSpPr/>
          <p:nvPr/>
        </p:nvSpPr>
        <p:spPr>
          <a:xfrm>
            <a:off x="617280" y="17172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Numerous areas of contemporary economics are connected to urban economics. My early professional goal was to become a | Source                | % of Sessions |</a:t>
            </a:r>
          </a:p>
          <a:p>
            <a:pPr algn="ctr"/>
            <a:r>
              <a:rPr lang="en-US" dirty="0"/>
              <a:t>| --------------------- | ------------- |</a:t>
            </a:r>
          </a:p>
          <a:p>
            <a:pPr algn="ctr"/>
            <a:r>
              <a:rPr lang="en-US" dirty="0"/>
              <a:t>| Organic Search        | 41%           |</a:t>
            </a:r>
          </a:p>
          <a:p>
            <a:pPr algn="ctr"/>
            <a:r>
              <a:rPr lang="en-US" dirty="0"/>
              <a:t>| Paid Ads (Google Ads) | 27%           |</a:t>
            </a:r>
          </a:p>
          <a:p>
            <a:pPr algn="ctr"/>
            <a:r>
              <a:rPr lang="en-US" dirty="0"/>
              <a:t>| Social Media          | 18%           |</a:t>
            </a:r>
          </a:p>
          <a:p>
            <a:pPr algn="ctr"/>
            <a:r>
              <a:rPr lang="en-US" dirty="0"/>
              <a:t>| Direct                | 14%           |</a:t>
            </a:r>
          </a:p>
          <a:p>
            <a:pPr algn="ctr"/>
            <a:r>
              <a:rPr lang="en-US" dirty="0"/>
              <a:t>macroeconomist. Understanding the causes and effects of booms and recessions is the goal of macroeconomists. Additionally, they aim to comprehend the </a:t>
            </a:r>
          </a:p>
          <a:p>
            <a:pPr algn="ctr"/>
            <a:endParaRPr lang="en-US" dirty="0"/>
          </a:p>
        </p:txBody>
      </p:sp>
      <p:sp>
        <p:nvSpPr>
          <p:cNvPr id="6" name="TextBox 5">
            <a:extLst>
              <a:ext uri="{FF2B5EF4-FFF2-40B4-BE49-F238E27FC236}">
                <a16:creationId xmlns:a16="http://schemas.microsoft.com/office/drawing/2014/main" id="{5AD414DA-1E1A-85B8-A784-65789D8652D2}"/>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F59EA8FC-DE19-31D1-E1B4-B0C59C50CF6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5" name="TextBox 47">
            <a:extLst>
              <a:ext uri="{FF2B5EF4-FFF2-40B4-BE49-F238E27FC236}">
                <a16:creationId xmlns:a16="http://schemas.microsoft.com/office/drawing/2014/main" id="{3F3B2EAE-0257-158E-1920-73A9DAB30C40}"/>
              </a:ext>
            </a:extLst>
          </p:cNvPr>
          <p:cNvSpPr txBox="1"/>
          <p:nvPr/>
        </p:nvSpPr>
        <p:spPr>
          <a:xfrm>
            <a:off x="887452" y="2068051"/>
            <a:ext cx="10417095" cy="506292"/>
          </a:xfrm>
          <a:prstGeom prst="rect">
            <a:avLst/>
          </a:prstGeom>
          <a:solidFill>
            <a:schemeClr val="accent4">
              <a:lumMod val="20000"/>
              <a:lumOff val="80000"/>
            </a:schemeClr>
          </a:solidFill>
        </p:spPr>
        <p:txBody>
          <a:bodyPr wrap="square" rtlCol="0">
            <a:spAutoFit/>
          </a:bodyPr>
          <a:lstStyle/>
          <a:p>
            <a:pPr>
              <a:lnSpc>
                <a:spcPct val="150000"/>
              </a:lnSpc>
            </a:pPr>
            <a:r>
              <a:rPr lang="en-US" sz="2000" b="1" dirty="0"/>
              <a:t>2.2 Target Market Segmentation</a:t>
            </a:r>
            <a:endParaRPr lang="en-US" sz="2000" b="1" dirty="0">
              <a:latin typeface="Alexandria"/>
            </a:endParaRPr>
          </a:p>
        </p:txBody>
      </p:sp>
      <p:sp>
        <p:nvSpPr>
          <p:cNvPr id="3" name="TextBox 2">
            <a:extLst>
              <a:ext uri="{FF2B5EF4-FFF2-40B4-BE49-F238E27FC236}">
                <a16:creationId xmlns:a16="http://schemas.microsoft.com/office/drawing/2014/main" id="{257ACDA9-BA14-C8B5-AB5C-AC2BF73D72BD}"/>
              </a:ext>
            </a:extLst>
          </p:cNvPr>
          <p:cNvSpPr txBox="1"/>
          <p:nvPr/>
        </p:nvSpPr>
        <p:spPr>
          <a:xfrm>
            <a:off x="750426" y="991708"/>
            <a:ext cx="11261143" cy="669094"/>
          </a:xfrm>
          <a:prstGeom prst="rect">
            <a:avLst/>
          </a:prstGeom>
          <a:noFill/>
        </p:spPr>
        <p:txBody>
          <a:bodyPr wrap="square" rtlCol="0">
            <a:spAutoFit/>
          </a:bodyPr>
          <a:lstStyle/>
          <a:p>
            <a:pPr>
              <a:lnSpc>
                <a:spcPct val="150000"/>
              </a:lnSpc>
            </a:pPr>
            <a:r>
              <a:rPr lang="en-US" sz="2800" dirty="0">
                <a:latin typeface="Alexandria"/>
              </a:rPr>
              <a:t>Case Study: Market Analysis &amp; Residential Development Feasibility</a:t>
            </a:r>
            <a:endParaRPr lang="en-US" sz="2800" dirty="0">
              <a:latin typeface="Alexandria" charset="0"/>
            </a:endParaRPr>
          </a:p>
        </p:txBody>
      </p:sp>
      <p:graphicFrame>
        <p:nvGraphicFramePr>
          <p:cNvPr id="4" name="جدول 3">
            <a:extLst>
              <a:ext uri="{FF2B5EF4-FFF2-40B4-BE49-F238E27FC236}">
                <a16:creationId xmlns:a16="http://schemas.microsoft.com/office/drawing/2014/main" id="{1596048F-4040-8BD5-B20D-57445A8D1276}"/>
              </a:ext>
            </a:extLst>
          </p:cNvPr>
          <p:cNvGraphicFramePr>
            <a:graphicFrameLocks noGrp="1"/>
          </p:cNvGraphicFramePr>
          <p:nvPr>
            <p:extLst>
              <p:ext uri="{D42A27DB-BD31-4B8C-83A1-F6EECF244321}">
                <p14:modId xmlns:p14="http://schemas.microsoft.com/office/powerpoint/2010/main" val="1468153910"/>
              </p:ext>
            </p:extLst>
          </p:nvPr>
        </p:nvGraphicFramePr>
        <p:xfrm>
          <a:off x="887452" y="2925140"/>
          <a:ext cx="10515600" cy="1584960"/>
        </p:xfrm>
        <a:graphic>
          <a:graphicData uri="http://schemas.openxmlformats.org/drawingml/2006/table">
            <a:tbl>
              <a:tblPr/>
              <a:tblGrid>
                <a:gridCol w="3505200">
                  <a:extLst>
                    <a:ext uri="{9D8B030D-6E8A-4147-A177-3AD203B41FA5}">
                      <a16:colId xmlns:a16="http://schemas.microsoft.com/office/drawing/2014/main" val="2319011640"/>
                    </a:ext>
                  </a:extLst>
                </a:gridCol>
                <a:gridCol w="3505200">
                  <a:extLst>
                    <a:ext uri="{9D8B030D-6E8A-4147-A177-3AD203B41FA5}">
                      <a16:colId xmlns:a16="http://schemas.microsoft.com/office/drawing/2014/main" val="314448678"/>
                    </a:ext>
                  </a:extLst>
                </a:gridCol>
                <a:gridCol w="3505200">
                  <a:extLst>
                    <a:ext uri="{9D8B030D-6E8A-4147-A177-3AD203B41FA5}">
                      <a16:colId xmlns:a16="http://schemas.microsoft.com/office/drawing/2014/main" val="1251131456"/>
                    </a:ext>
                  </a:extLst>
                </a:gridCol>
              </a:tblGrid>
              <a:tr h="0">
                <a:tc>
                  <a:txBody>
                    <a:bodyPr/>
                    <a:lstStyle/>
                    <a:p>
                      <a:pPr>
                        <a:buNone/>
                      </a:pPr>
                      <a:r>
                        <a:rPr lang="en-US" sz="2000" dirty="0">
                          <a:latin typeface="Alexandria"/>
                        </a:rPr>
                        <a:t>Segment</a:t>
                      </a:r>
                    </a:p>
                  </a:txBody>
                  <a:tcPr anchor="ctr">
                    <a:lnL>
                      <a:noFill/>
                    </a:lnL>
                    <a:lnR>
                      <a:noFill/>
                    </a:lnR>
                    <a:lnT>
                      <a:noFill/>
                    </a:lnT>
                    <a:lnB>
                      <a:noFill/>
                    </a:lnB>
                    <a:noFill/>
                  </a:tcPr>
                </a:tc>
                <a:tc>
                  <a:txBody>
                    <a:bodyPr/>
                    <a:lstStyle/>
                    <a:p>
                      <a:pPr>
                        <a:buNone/>
                      </a:pPr>
                      <a:r>
                        <a:rPr lang="en-US" sz="2000" dirty="0">
                          <a:latin typeface="Alexandria"/>
                        </a:rPr>
                        <a:t>Characteristics</a:t>
                      </a:r>
                    </a:p>
                  </a:txBody>
                  <a:tcPr anchor="ctr">
                    <a:lnL>
                      <a:noFill/>
                    </a:lnL>
                    <a:lnR>
                      <a:noFill/>
                    </a:lnR>
                    <a:lnT>
                      <a:noFill/>
                    </a:lnT>
                    <a:lnB>
                      <a:noFill/>
                    </a:lnB>
                    <a:noFill/>
                  </a:tcPr>
                </a:tc>
                <a:tc>
                  <a:txBody>
                    <a:bodyPr/>
                    <a:lstStyle/>
                    <a:p>
                      <a:pPr>
                        <a:buNone/>
                      </a:pPr>
                      <a:r>
                        <a:rPr lang="en-US" sz="2000">
                          <a:latin typeface="Alexandria"/>
                        </a:rPr>
                        <a:t>Demand Level</a:t>
                      </a:r>
                    </a:p>
                  </a:txBody>
                  <a:tcPr anchor="ctr">
                    <a:lnL>
                      <a:noFill/>
                    </a:lnL>
                    <a:lnR>
                      <a:noFill/>
                    </a:lnR>
                    <a:lnT>
                      <a:noFill/>
                    </a:lnT>
                    <a:lnB>
                      <a:noFill/>
                    </a:lnB>
                    <a:noFill/>
                  </a:tcPr>
                </a:tc>
                <a:extLst>
                  <a:ext uri="{0D108BD9-81ED-4DB2-BD59-A6C34878D82A}">
                    <a16:rowId xmlns:a16="http://schemas.microsoft.com/office/drawing/2014/main" val="2988444307"/>
                  </a:ext>
                </a:extLst>
              </a:tr>
              <a:tr h="0">
                <a:tc>
                  <a:txBody>
                    <a:bodyPr/>
                    <a:lstStyle/>
                    <a:p>
                      <a:pPr>
                        <a:buNone/>
                      </a:pPr>
                      <a:r>
                        <a:rPr lang="en-US" sz="2000">
                          <a:latin typeface="Alexandria"/>
                        </a:rPr>
                        <a:t>Young professionals</a:t>
                      </a:r>
                    </a:p>
                  </a:txBody>
                  <a:tcPr anchor="ctr">
                    <a:lnL>
                      <a:noFill/>
                    </a:lnL>
                    <a:lnR>
                      <a:noFill/>
                    </a:lnR>
                    <a:lnT>
                      <a:noFill/>
                    </a:lnT>
                    <a:lnB>
                      <a:noFill/>
                    </a:lnB>
                    <a:noFill/>
                  </a:tcPr>
                </a:tc>
                <a:tc>
                  <a:txBody>
                    <a:bodyPr/>
                    <a:lstStyle/>
                    <a:p>
                      <a:pPr>
                        <a:buNone/>
                      </a:pPr>
                      <a:r>
                        <a:rPr lang="en-US" sz="2000">
                          <a:latin typeface="Alexandria"/>
                        </a:rPr>
                        <a:t>Ages 25–35, renting</a:t>
                      </a:r>
                    </a:p>
                  </a:txBody>
                  <a:tcPr anchor="ctr">
                    <a:lnL>
                      <a:noFill/>
                    </a:lnL>
                    <a:lnR>
                      <a:noFill/>
                    </a:lnR>
                    <a:lnT>
                      <a:noFill/>
                    </a:lnT>
                    <a:lnB>
                      <a:noFill/>
                    </a:lnB>
                    <a:noFill/>
                  </a:tcPr>
                </a:tc>
                <a:tc>
                  <a:txBody>
                    <a:bodyPr/>
                    <a:lstStyle/>
                    <a:p>
                      <a:pPr>
                        <a:buNone/>
                      </a:pPr>
                      <a:r>
                        <a:rPr lang="en-US" sz="2000">
                          <a:latin typeface="Alexandria"/>
                        </a:rPr>
                        <a:t>High</a:t>
                      </a:r>
                    </a:p>
                  </a:txBody>
                  <a:tcPr anchor="ctr">
                    <a:lnL>
                      <a:noFill/>
                    </a:lnL>
                    <a:lnR>
                      <a:noFill/>
                    </a:lnR>
                    <a:lnT>
                      <a:noFill/>
                    </a:lnT>
                    <a:lnB>
                      <a:noFill/>
                    </a:lnB>
                    <a:noFill/>
                  </a:tcPr>
                </a:tc>
                <a:extLst>
                  <a:ext uri="{0D108BD9-81ED-4DB2-BD59-A6C34878D82A}">
                    <a16:rowId xmlns:a16="http://schemas.microsoft.com/office/drawing/2014/main" val="2953245778"/>
                  </a:ext>
                </a:extLst>
              </a:tr>
              <a:tr h="0">
                <a:tc>
                  <a:txBody>
                    <a:bodyPr/>
                    <a:lstStyle/>
                    <a:p>
                      <a:pPr>
                        <a:buNone/>
                      </a:pPr>
                      <a:r>
                        <a:rPr lang="en-US" sz="2000">
                          <a:latin typeface="Alexandria"/>
                        </a:rPr>
                        <a:t>Small families</a:t>
                      </a:r>
                    </a:p>
                  </a:txBody>
                  <a:tcPr anchor="ctr">
                    <a:lnL>
                      <a:noFill/>
                    </a:lnL>
                    <a:lnR>
                      <a:noFill/>
                    </a:lnR>
                    <a:lnT>
                      <a:noFill/>
                    </a:lnT>
                    <a:lnB>
                      <a:noFill/>
                    </a:lnB>
                    <a:noFill/>
                  </a:tcPr>
                </a:tc>
                <a:tc>
                  <a:txBody>
                    <a:bodyPr/>
                    <a:lstStyle/>
                    <a:p>
                      <a:pPr>
                        <a:buNone/>
                      </a:pPr>
                      <a:r>
                        <a:rPr lang="en-US" sz="2000">
                          <a:latin typeface="Alexandria"/>
                        </a:rPr>
                        <a:t>1–2 children</a:t>
                      </a:r>
                    </a:p>
                  </a:txBody>
                  <a:tcPr anchor="ctr">
                    <a:lnL>
                      <a:noFill/>
                    </a:lnL>
                    <a:lnR>
                      <a:noFill/>
                    </a:lnR>
                    <a:lnT>
                      <a:noFill/>
                    </a:lnT>
                    <a:lnB>
                      <a:noFill/>
                    </a:lnB>
                    <a:noFill/>
                  </a:tcPr>
                </a:tc>
                <a:tc>
                  <a:txBody>
                    <a:bodyPr/>
                    <a:lstStyle/>
                    <a:p>
                      <a:pPr>
                        <a:buNone/>
                      </a:pPr>
                      <a:r>
                        <a:rPr lang="en-US" sz="2000" dirty="0">
                          <a:latin typeface="Alexandria"/>
                        </a:rPr>
                        <a:t>Very High</a:t>
                      </a:r>
                    </a:p>
                  </a:txBody>
                  <a:tcPr anchor="ctr">
                    <a:lnL>
                      <a:noFill/>
                    </a:lnL>
                    <a:lnR>
                      <a:noFill/>
                    </a:lnR>
                    <a:lnT>
                      <a:noFill/>
                    </a:lnT>
                    <a:lnB>
                      <a:noFill/>
                    </a:lnB>
                    <a:noFill/>
                  </a:tcPr>
                </a:tc>
                <a:extLst>
                  <a:ext uri="{0D108BD9-81ED-4DB2-BD59-A6C34878D82A}">
                    <a16:rowId xmlns:a16="http://schemas.microsoft.com/office/drawing/2014/main" val="1669960775"/>
                  </a:ext>
                </a:extLst>
              </a:tr>
              <a:tr h="0">
                <a:tc>
                  <a:txBody>
                    <a:bodyPr/>
                    <a:lstStyle/>
                    <a:p>
                      <a:pPr>
                        <a:buNone/>
                      </a:pPr>
                      <a:r>
                        <a:rPr lang="en-US" sz="2000">
                          <a:latin typeface="Alexandria"/>
                        </a:rPr>
                        <a:t>Investors</a:t>
                      </a:r>
                    </a:p>
                  </a:txBody>
                  <a:tcPr anchor="ctr">
                    <a:lnL>
                      <a:noFill/>
                    </a:lnL>
                    <a:lnR>
                      <a:noFill/>
                    </a:lnR>
                    <a:lnT>
                      <a:noFill/>
                    </a:lnT>
                    <a:lnB>
                      <a:noFill/>
                    </a:lnB>
                    <a:noFill/>
                  </a:tcPr>
                </a:tc>
                <a:tc>
                  <a:txBody>
                    <a:bodyPr/>
                    <a:lstStyle/>
                    <a:p>
                      <a:pPr>
                        <a:buNone/>
                      </a:pPr>
                      <a:r>
                        <a:rPr lang="en-US" sz="2000">
                          <a:latin typeface="Alexandria"/>
                        </a:rPr>
                        <a:t>Seeking rental yield</a:t>
                      </a:r>
                    </a:p>
                  </a:txBody>
                  <a:tcPr anchor="ctr">
                    <a:lnL>
                      <a:noFill/>
                    </a:lnL>
                    <a:lnR>
                      <a:noFill/>
                    </a:lnR>
                    <a:lnT>
                      <a:noFill/>
                    </a:lnT>
                    <a:lnB>
                      <a:noFill/>
                    </a:lnB>
                    <a:noFill/>
                  </a:tcPr>
                </a:tc>
                <a:tc>
                  <a:txBody>
                    <a:bodyPr/>
                    <a:lstStyle/>
                    <a:p>
                      <a:pPr>
                        <a:buNone/>
                      </a:pPr>
                      <a:r>
                        <a:rPr lang="en-US" sz="2000" dirty="0">
                          <a:latin typeface="Alexandria"/>
                        </a:rPr>
                        <a:t>Medium</a:t>
                      </a:r>
                    </a:p>
                  </a:txBody>
                  <a:tcPr anchor="ctr">
                    <a:lnL>
                      <a:noFill/>
                    </a:lnL>
                    <a:lnR>
                      <a:noFill/>
                    </a:lnR>
                    <a:lnT>
                      <a:noFill/>
                    </a:lnT>
                    <a:lnB>
                      <a:noFill/>
                    </a:lnB>
                    <a:noFill/>
                  </a:tcPr>
                </a:tc>
                <a:extLst>
                  <a:ext uri="{0D108BD9-81ED-4DB2-BD59-A6C34878D82A}">
                    <a16:rowId xmlns:a16="http://schemas.microsoft.com/office/drawing/2014/main" val="246113711"/>
                  </a:ext>
                </a:extLst>
              </a:tr>
            </a:tbl>
          </a:graphicData>
        </a:graphic>
      </p:graphicFrame>
      <p:sp>
        <p:nvSpPr>
          <p:cNvPr id="9" name="TextBox 47">
            <a:extLst>
              <a:ext uri="{FF2B5EF4-FFF2-40B4-BE49-F238E27FC236}">
                <a16:creationId xmlns:a16="http://schemas.microsoft.com/office/drawing/2014/main" id="{3308B7BE-1F9D-13E9-DA3B-EB7771CB500F}"/>
              </a:ext>
            </a:extLst>
          </p:cNvPr>
          <p:cNvSpPr txBox="1"/>
          <p:nvPr/>
        </p:nvSpPr>
        <p:spPr>
          <a:xfrm>
            <a:off x="936704" y="4841630"/>
            <a:ext cx="10417095" cy="506292"/>
          </a:xfrm>
          <a:prstGeom prst="rect">
            <a:avLst/>
          </a:prstGeom>
          <a:solidFill>
            <a:schemeClr val="accent4">
              <a:lumMod val="20000"/>
              <a:lumOff val="80000"/>
            </a:schemeClr>
          </a:solidFill>
        </p:spPr>
        <p:txBody>
          <a:bodyPr wrap="square" rtlCol="0">
            <a:spAutoFit/>
          </a:bodyPr>
          <a:lstStyle/>
          <a:p>
            <a:pPr>
              <a:lnSpc>
                <a:spcPct val="150000"/>
              </a:lnSpc>
            </a:pPr>
            <a:r>
              <a:rPr lang="en-US" sz="2000" b="1" dirty="0">
                <a:latin typeface="Alexandria"/>
              </a:rPr>
              <a:t>Primary Target:</a:t>
            </a:r>
            <a:r>
              <a:rPr lang="en-US" sz="2000" dirty="0">
                <a:latin typeface="Alexandria"/>
              </a:rPr>
              <a:t> Small families &amp; young professionals</a:t>
            </a:r>
            <a:endParaRPr lang="en-US" sz="2000" b="1" dirty="0">
              <a:latin typeface="Alexandria"/>
            </a:endParaRPr>
          </a:p>
        </p:txBody>
      </p:sp>
    </p:spTree>
    <p:extLst>
      <p:ext uri="{BB962C8B-B14F-4D97-AF65-F5344CB8AC3E}">
        <p14:creationId xmlns:p14="http://schemas.microsoft.com/office/powerpoint/2010/main" val="4940115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808A2D5-7ABD-4EA2-B5C7-E01D2374EC0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BA93935-92EE-A770-BE7C-11848F0E9FD4}"/>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49247E16-1F8B-F035-7E0B-F5E08D0D4399}"/>
              </a:ext>
            </a:extLst>
          </p:cNvPr>
          <p:cNvSpPr/>
          <p:nvPr/>
        </p:nvSpPr>
        <p:spPr>
          <a:xfrm>
            <a:off x="742931" y="1610312"/>
            <a:ext cx="1070613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 Competitor Project   | Units | Price Range | Occupancy |</a:t>
            </a:r>
          </a:p>
          <a:p>
            <a:pPr algn="ctr"/>
            <a:r>
              <a:rPr lang="en-US"/>
              <a:t>| -------------------- | ----- | ----------- | --------- |</a:t>
            </a:r>
          </a:p>
          <a:p>
            <a:pPr algn="ctr"/>
            <a:r>
              <a:rPr lang="en-US"/>
              <a:t>| Sunrise Towers       | 180   | $180k–$260k | 92%       |</a:t>
            </a:r>
          </a:p>
          <a:p>
            <a:pPr algn="ctr"/>
            <a:r>
              <a:rPr lang="en-US"/>
              <a:t>| Al Noor Residences   | 250   | $160k–$240k | 95%       |</a:t>
            </a:r>
          </a:p>
          <a:p>
            <a:pPr algn="ctr"/>
            <a:r>
              <a:rPr lang="en-US"/>
              <a:t>| Palm View Apartments | 150   | $200k–$300k | 88%       |</a:t>
            </a:r>
          </a:p>
        </p:txBody>
      </p:sp>
      <p:sp>
        <p:nvSpPr>
          <p:cNvPr id="24" name="TextBox 23">
            <a:extLst>
              <a:ext uri="{FF2B5EF4-FFF2-40B4-BE49-F238E27FC236}">
                <a16:creationId xmlns:a16="http://schemas.microsoft.com/office/drawing/2014/main" id="{962C4882-05B8-3C28-B741-7C0BFC045A8B}"/>
              </a:ext>
            </a:extLst>
          </p:cNvPr>
          <p:cNvSpPr txBox="1"/>
          <p:nvPr/>
        </p:nvSpPr>
        <p:spPr>
          <a:xfrm>
            <a:off x="912337" y="1723668"/>
            <a:ext cx="10536732" cy="506292"/>
          </a:xfrm>
          <a:prstGeom prst="rect">
            <a:avLst/>
          </a:prstGeom>
          <a:solidFill>
            <a:schemeClr val="accent4">
              <a:lumMod val="20000"/>
              <a:lumOff val="80000"/>
            </a:schemeClr>
          </a:solidFill>
        </p:spPr>
        <p:txBody>
          <a:bodyPr wrap="square" rtlCol="0">
            <a:spAutoFit/>
          </a:bodyPr>
          <a:lstStyle/>
          <a:p>
            <a:pPr>
              <a:lnSpc>
                <a:spcPct val="150000"/>
              </a:lnSpc>
            </a:pPr>
            <a:r>
              <a:rPr lang="en-US" sz="2000" b="1" dirty="0">
                <a:latin typeface="Alexandria"/>
              </a:rPr>
              <a:t>2.3 Competitive Analysis</a:t>
            </a:r>
          </a:p>
        </p:txBody>
      </p:sp>
      <p:pic>
        <p:nvPicPr>
          <p:cNvPr id="5" name="Graphic 21">
            <a:extLst>
              <a:ext uri="{FF2B5EF4-FFF2-40B4-BE49-F238E27FC236}">
                <a16:creationId xmlns:a16="http://schemas.microsoft.com/office/drawing/2014/main" id="{FD508C7C-7697-65C2-361D-8E782987729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2">
            <a:extLst>
              <a:ext uri="{FF2B5EF4-FFF2-40B4-BE49-F238E27FC236}">
                <a16:creationId xmlns:a16="http://schemas.microsoft.com/office/drawing/2014/main" id="{C80BB751-FBDE-B721-1544-CA57BEA97026}"/>
              </a:ext>
            </a:extLst>
          </p:cNvPr>
          <p:cNvSpPr txBox="1"/>
          <p:nvPr/>
        </p:nvSpPr>
        <p:spPr>
          <a:xfrm>
            <a:off x="827875" y="928492"/>
            <a:ext cx="11261143" cy="669094"/>
          </a:xfrm>
          <a:prstGeom prst="rect">
            <a:avLst/>
          </a:prstGeom>
          <a:noFill/>
        </p:spPr>
        <p:txBody>
          <a:bodyPr wrap="square" rtlCol="0">
            <a:spAutoFit/>
          </a:bodyPr>
          <a:lstStyle/>
          <a:p>
            <a:pPr>
              <a:lnSpc>
                <a:spcPct val="150000"/>
              </a:lnSpc>
            </a:pPr>
            <a:r>
              <a:rPr lang="en-US" sz="2800" dirty="0">
                <a:latin typeface="Alexandria"/>
              </a:rPr>
              <a:t>Case Study: Market Analysis &amp; Residential Development Feasibility</a:t>
            </a:r>
            <a:endParaRPr lang="en-US" sz="2800" dirty="0">
              <a:latin typeface="Alexandria" charset="0"/>
            </a:endParaRPr>
          </a:p>
        </p:txBody>
      </p:sp>
      <p:graphicFrame>
        <p:nvGraphicFramePr>
          <p:cNvPr id="9" name="جدول 8">
            <a:extLst>
              <a:ext uri="{FF2B5EF4-FFF2-40B4-BE49-F238E27FC236}">
                <a16:creationId xmlns:a16="http://schemas.microsoft.com/office/drawing/2014/main" id="{C217CA53-53B1-C612-934E-F87F5A7B9656}"/>
              </a:ext>
            </a:extLst>
          </p:cNvPr>
          <p:cNvGraphicFramePr>
            <a:graphicFrameLocks noGrp="1"/>
          </p:cNvGraphicFramePr>
          <p:nvPr>
            <p:extLst>
              <p:ext uri="{D42A27DB-BD31-4B8C-83A1-F6EECF244321}">
                <p14:modId xmlns:p14="http://schemas.microsoft.com/office/powerpoint/2010/main" val="3803131769"/>
              </p:ext>
            </p:extLst>
          </p:nvPr>
        </p:nvGraphicFramePr>
        <p:xfrm>
          <a:off x="912337" y="2820069"/>
          <a:ext cx="10515600" cy="1584960"/>
        </p:xfrm>
        <a:graphic>
          <a:graphicData uri="http://schemas.openxmlformats.org/drawingml/2006/table">
            <a:tbl>
              <a:tblPr/>
              <a:tblGrid>
                <a:gridCol w="2628900">
                  <a:extLst>
                    <a:ext uri="{9D8B030D-6E8A-4147-A177-3AD203B41FA5}">
                      <a16:colId xmlns:a16="http://schemas.microsoft.com/office/drawing/2014/main" val="1250663434"/>
                    </a:ext>
                  </a:extLst>
                </a:gridCol>
                <a:gridCol w="2628900">
                  <a:extLst>
                    <a:ext uri="{9D8B030D-6E8A-4147-A177-3AD203B41FA5}">
                      <a16:colId xmlns:a16="http://schemas.microsoft.com/office/drawing/2014/main" val="2741472823"/>
                    </a:ext>
                  </a:extLst>
                </a:gridCol>
                <a:gridCol w="2628900">
                  <a:extLst>
                    <a:ext uri="{9D8B030D-6E8A-4147-A177-3AD203B41FA5}">
                      <a16:colId xmlns:a16="http://schemas.microsoft.com/office/drawing/2014/main" val="54975308"/>
                    </a:ext>
                  </a:extLst>
                </a:gridCol>
                <a:gridCol w="2628900">
                  <a:extLst>
                    <a:ext uri="{9D8B030D-6E8A-4147-A177-3AD203B41FA5}">
                      <a16:colId xmlns:a16="http://schemas.microsoft.com/office/drawing/2014/main" val="2896404959"/>
                    </a:ext>
                  </a:extLst>
                </a:gridCol>
              </a:tblGrid>
              <a:tr h="0">
                <a:tc>
                  <a:txBody>
                    <a:bodyPr/>
                    <a:lstStyle/>
                    <a:p>
                      <a:pPr>
                        <a:buNone/>
                      </a:pPr>
                      <a:r>
                        <a:rPr lang="en-US" sz="2000" dirty="0">
                          <a:latin typeface="Alexandria"/>
                        </a:rPr>
                        <a:t>Competitor Project</a:t>
                      </a:r>
                    </a:p>
                  </a:txBody>
                  <a:tcPr anchor="ctr">
                    <a:lnL>
                      <a:noFill/>
                    </a:lnL>
                    <a:lnR>
                      <a:noFill/>
                    </a:lnR>
                    <a:lnT>
                      <a:noFill/>
                    </a:lnT>
                    <a:lnB>
                      <a:noFill/>
                    </a:lnB>
                    <a:noFill/>
                  </a:tcPr>
                </a:tc>
                <a:tc>
                  <a:txBody>
                    <a:bodyPr/>
                    <a:lstStyle/>
                    <a:p>
                      <a:pPr>
                        <a:buNone/>
                      </a:pPr>
                      <a:r>
                        <a:rPr lang="en-US" sz="2000">
                          <a:latin typeface="Alexandria"/>
                        </a:rPr>
                        <a:t>Units</a:t>
                      </a:r>
                    </a:p>
                  </a:txBody>
                  <a:tcPr anchor="ctr">
                    <a:lnL>
                      <a:noFill/>
                    </a:lnL>
                    <a:lnR>
                      <a:noFill/>
                    </a:lnR>
                    <a:lnT>
                      <a:noFill/>
                    </a:lnT>
                    <a:lnB>
                      <a:noFill/>
                    </a:lnB>
                    <a:noFill/>
                  </a:tcPr>
                </a:tc>
                <a:tc>
                  <a:txBody>
                    <a:bodyPr/>
                    <a:lstStyle/>
                    <a:p>
                      <a:pPr>
                        <a:buNone/>
                      </a:pPr>
                      <a:r>
                        <a:rPr lang="en-US" sz="2000">
                          <a:latin typeface="Alexandria"/>
                        </a:rPr>
                        <a:t>Price Range</a:t>
                      </a:r>
                    </a:p>
                  </a:txBody>
                  <a:tcPr anchor="ctr">
                    <a:lnL>
                      <a:noFill/>
                    </a:lnL>
                    <a:lnR>
                      <a:noFill/>
                    </a:lnR>
                    <a:lnT>
                      <a:noFill/>
                    </a:lnT>
                    <a:lnB>
                      <a:noFill/>
                    </a:lnB>
                    <a:noFill/>
                  </a:tcPr>
                </a:tc>
                <a:tc>
                  <a:txBody>
                    <a:bodyPr/>
                    <a:lstStyle/>
                    <a:p>
                      <a:pPr>
                        <a:buNone/>
                      </a:pPr>
                      <a:r>
                        <a:rPr lang="en-US" sz="2000">
                          <a:latin typeface="Alexandria"/>
                        </a:rPr>
                        <a:t>Occupancy</a:t>
                      </a:r>
                    </a:p>
                  </a:txBody>
                  <a:tcPr anchor="ctr">
                    <a:lnL>
                      <a:noFill/>
                    </a:lnL>
                    <a:lnR>
                      <a:noFill/>
                    </a:lnR>
                    <a:lnT>
                      <a:noFill/>
                    </a:lnT>
                    <a:lnB>
                      <a:noFill/>
                    </a:lnB>
                    <a:noFill/>
                  </a:tcPr>
                </a:tc>
                <a:extLst>
                  <a:ext uri="{0D108BD9-81ED-4DB2-BD59-A6C34878D82A}">
                    <a16:rowId xmlns:a16="http://schemas.microsoft.com/office/drawing/2014/main" val="3304697715"/>
                  </a:ext>
                </a:extLst>
              </a:tr>
              <a:tr h="0">
                <a:tc>
                  <a:txBody>
                    <a:bodyPr/>
                    <a:lstStyle/>
                    <a:p>
                      <a:pPr>
                        <a:buNone/>
                      </a:pPr>
                      <a:r>
                        <a:rPr lang="en-US" sz="2000">
                          <a:latin typeface="Alexandria"/>
                        </a:rPr>
                        <a:t>Sunrise Towers</a:t>
                      </a:r>
                    </a:p>
                  </a:txBody>
                  <a:tcPr anchor="ctr">
                    <a:lnL>
                      <a:noFill/>
                    </a:lnL>
                    <a:lnR>
                      <a:noFill/>
                    </a:lnR>
                    <a:lnT>
                      <a:noFill/>
                    </a:lnT>
                    <a:lnB>
                      <a:noFill/>
                    </a:lnB>
                    <a:noFill/>
                  </a:tcPr>
                </a:tc>
                <a:tc>
                  <a:txBody>
                    <a:bodyPr/>
                    <a:lstStyle/>
                    <a:p>
                      <a:pPr>
                        <a:buNone/>
                      </a:pPr>
                      <a:r>
                        <a:rPr lang="en-US" sz="2000" dirty="0">
                          <a:latin typeface="Alexandria"/>
                        </a:rPr>
                        <a:t>180</a:t>
                      </a:r>
                      <a:endParaRPr lang="ar-SY" sz="2000" dirty="0">
                        <a:latin typeface="Alexandria"/>
                      </a:endParaRPr>
                    </a:p>
                  </a:txBody>
                  <a:tcPr anchor="ctr">
                    <a:lnL>
                      <a:noFill/>
                    </a:lnL>
                    <a:lnR>
                      <a:noFill/>
                    </a:lnR>
                    <a:lnT>
                      <a:noFill/>
                    </a:lnT>
                    <a:lnB>
                      <a:noFill/>
                    </a:lnB>
                    <a:noFill/>
                  </a:tcPr>
                </a:tc>
                <a:tc>
                  <a:txBody>
                    <a:bodyPr/>
                    <a:lstStyle/>
                    <a:p>
                      <a:pPr>
                        <a:buNone/>
                      </a:pPr>
                      <a:r>
                        <a:rPr lang="en-US" sz="2000" dirty="0">
                          <a:latin typeface="Alexandria"/>
                        </a:rPr>
                        <a:t>$180k–$260k</a:t>
                      </a:r>
                    </a:p>
                  </a:txBody>
                  <a:tcPr anchor="ctr">
                    <a:lnL>
                      <a:noFill/>
                    </a:lnL>
                    <a:lnR>
                      <a:noFill/>
                    </a:lnR>
                    <a:lnT>
                      <a:noFill/>
                    </a:lnT>
                    <a:lnB>
                      <a:noFill/>
                    </a:lnB>
                    <a:noFill/>
                  </a:tcPr>
                </a:tc>
                <a:tc>
                  <a:txBody>
                    <a:bodyPr/>
                    <a:lstStyle/>
                    <a:p>
                      <a:pPr>
                        <a:buNone/>
                      </a:pPr>
                      <a:r>
                        <a:rPr lang="en-US" sz="2000" dirty="0">
                          <a:latin typeface="Alexandria"/>
                        </a:rPr>
                        <a:t>92 </a:t>
                      </a:r>
                      <a:r>
                        <a:rPr lang="ar-SY" sz="2000" dirty="0">
                          <a:latin typeface="Alexandria"/>
                        </a:rPr>
                        <a:t>%</a:t>
                      </a:r>
                    </a:p>
                  </a:txBody>
                  <a:tcPr anchor="ctr">
                    <a:lnL>
                      <a:noFill/>
                    </a:lnL>
                    <a:lnR>
                      <a:noFill/>
                    </a:lnR>
                    <a:lnT>
                      <a:noFill/>
                    </a:lnT>
                    <a:lnB>
                      <a:noFill/>
                    </a:lnB>
                    <a:noFill/>
                  </a:tcPr>
                </a:tc>
                <a:extLst>
                  <a:ext uri="{0D108BD9-81ED-4DB2-BD59-A6C34878D82A}">
                    <a16:rowId xmlns:a16="http://schemas.microsoft.com/office/drawing/2014/main" val="722035759"/>
                  </a:ext>
                </a:extLst>
              </a:tr>
              <a:tr h="0">
                <a:tc>
                  <a:txBody>
                    <a:bodyPr/>
                    <a:lstStyle/>
                    <a:p>
                      <a:pPr>
                        <a:buNone/>
                      </a:pPr>
                      <a:r>
                        <a:rPr lang="en-US" sz="2000">
                          <a:latin typeface="Alexandria"/>
                        </a:rPr>
                        <a:t>Al Noor Residences</a:t>
                      </a:r>
                    </a:p>
                  </a:txBody>
                  <a:tcPr anchor="ctr">
                    <a:lnL>
                      <a:noFill/>
                    </a:lnL>
                    <a:lnR>
                      <a:noFill/>
                    </a:lnR>
                    <a:lnT>
                      <a:noFill/>
                    </a:lnT>
                    <a:lnB>
                      <a:noFill/>
                    </a:lnB>
                    <a:noFill/>
                  </a:tcPr>
                </a:tc>
                <a:tc>
                  <a:txBody>
                    <a:bodyPr/>
                    <a:lstStyle/>
                    <a:p>
                      <a:pPr>
                        <a:buNone/>
                      </a:pPr>
                      <a:r>
                        <a:rPr lang="en-US" sz="2000" dirty="0">
                          <a:latin typeface="Alexandria"/>
                        </a:rPr>
                        <a:t>250</a:t>
                      </a:r>
                      <a:endParaRPr lang="ar-SY" sz="2000" dirty="0">
                        <a:latin typeface="Alexandria"/>
                      </a:endParaRPr>
                    </a:p>
                  </a:txBody>
                  <a:tcPr anchor="ctr">
                    <a:lnL>
                      <a:noFill/>
                    </a:lnL>
                    <a:lnR>
                      <a:noFill/>
                    </a:lnR>
                    <a:lnT>
                      <a:noFill/>
                    </a:lnT>
                    <a:lnB>
                      <a:noFill/>
                    </a:lnB>
                    <a:noFill/>
                  </a:tcPr>
                </a:tc>
                <a:tc>
                  <a:txBody>
                    <a:bodyPr/>
                    <a:lstStyle/>
                    <a:p>
                      <a:pPr>
                        <a:buNone/>
                      </a:pPr>
                      <a:r>
                        <a:rPr lang="en-US" sz="2000">
                          <a:latin typeface="Alexandria"/>
                        </a:rPr>
                        <a:t>$160k–$240k</a:t>
                      </a:r>
                    </a:p>
                  </a:txBody>
                  <a:tcPr anchor="ctr">
                    <a:lnL>
                      <a:noFill/>
                    </a:lnL>
                    <a:lnR>
                      <a:noFill/>
                    </a:lnR>
                    <a:lnT>
                      <a:noFill/>
                    </a:lnT>
                    <a:lnB>
                      <a:noFill/>
                    </a:lnB>
                    <a:noFill/>
                  </a:tcPr>
                </a:tc>
                <a:tc>
                  <a:txBody>
                    <a:bodyPr/>
                    <a:lstStyle/>
                    <a:p>
                      <a:pPr>
                        <a:buNone/>
                      </a:pPr>
                      <a:r>
                        <a:rPr lang="en-US" sz="2000" dirty="0">
                          <a:latin typeface="Alexandria"/>
                        </a:rPr>
                        <a:t>95 </a:t>
                      </a:r>
                      <a:r>
                        <a:rPr lang="ar-SY" sz="2000" dirty="0">
                          <a:latin typeface="Alexandria"/>
                        </a:rPr>
                        <a:t>%</a:t>
                      </a:r>
                    </a:p>
                  </a:txBody>
                  <a:tcPr anchor="ctr">
                    <a:lnL>
                      <a:noFill/>
                    </a:lnL>
                    <a:lnR>
                      <a:noFill/>
                    </a:lnR>
                    <a:lnT>
                      <a:noFill/>
                    </a:lnT>
                    <a:lnB>
                      <a:noFill/>
                    </a:lnB>
                    <a:noFill/>
                  </a:tcPr>
                </a:tc>
                <a:extLst>
                  <a:ext uri="{0D108BD9-81ED-4DB2-BD59-A6C34878D82A}">
                    <a16:rowId xmlns:a16="http://schemas.microsoft.com/office/drawing/2014/main" val="2098152343"/>
                  </a:ext>
                </a:extLst>
              </a:tr>
              <a:tr h="0">
                <a:tc>
                  <a:txBody>
                    <a:bodyPr/>
                    <a:lstStyle/>
                    <a:p>
                      <a:pPr>
                        <a:buNone/>
                      </a:pPr>
                      <a:r>
                        <a:rPr lang="en-US" sz="2000">
                          <a:latin typeface="Alexandria"/>
                        </a:rPr>
                        <a:t>Palm View Apartments</a:t>
                      </a:r>
                    </a:p>
                  </a:txBody>
                  <a:tcPr anchor="ctr">
                    <a:lnL>
                      <a:noFill/>
                    </a:lnL>
                    <a:lnR>
                      <a:noFill/>
                    </a:lnR>
                    <a:lnT>
                      <a:noFill/>
                    </a:lnT>
                    <a:lnB>
                      <a:noFill/>
                    </a:lnB>
                    <a:noFill/>
                  </a:tcPr>
                </a:tc>
                <a:tc>
                  <a:txBody>
                    <a:bodyPr/>
                    <a:lstStyle/>
                    <a:p>
                      <a:pPr>
                        <a:buNone/>
                      </a:pPr>
                      <a:r>
                        <a:rPr lang="en-US" sz="2000" dirty="0">
                          <a:latin typeface="Alexandria"/>
                        </a:rPr>
                        <a:t>150</a:t>
                      </a:r>
                      <a:endParaRPr lang="ar-SY" sz="2000" dirty="0">
                        <a:latin typeface="Alexandria"/>
                      </a:endParaRPr>
                    </a:p>
                  </a:txBody>
                  <a:tcPr anchor="ctr">
                    <a:lnL>
                      <a:noFill/>
                    </a:lnL>
                    <a:lnR>
                      <a:noFill/>
                    </a:lnR>
                    <a:lnT>
                      <a:noFill/>
                    </a:lnT>
                    <a:lnB>
                      <a:noFill/>
                    </a:lnB>
                    <a:noFill/>
                  </a:tcPr>
                </a:tc>
                <a:tc>
                  <a:txBody>
                    <a:bodyPr/>
                    <a:lstStyle/>
                    <a:p>
                      <a:pPr>
                        <a:buNone/>
                      </a:pPr>
                      <a:r>
                        <a:rPr lang="en-US" sz="2000" dirty="0">
                          <a:latin typeface="Alexandria"/>
                        </a:rPr>
                        <a:t>$200k–$300k</a:t>
                      </a:r>
                    </a:p>
                  </a:txBody>
                  <a:tcPr anchor="ctr">
                    <a:lnL>
                      <a:noFill/>
                    </a:lnL>
                    <a:lnR>
                      <a:noFill/>
                    </a:lnR>
                    <a:lnT>
                      <a:noFill/>
                    </a:lnT>
                    <a:lnB>
                      <a:noFill/>
                    </a:lnB>
                    <a:noFill/>
                  </a:tcPr>
                </a:tc>
                <a:tc>
                  <a:txBody>
                    <a:bodyPr/>
                    <a:lstStyle/>
                    <a:p>
                      <a:pPr>
                        <a:buNone/>
                      </a:pPr>
                      <a:r>
                        <a:rPr lang="en-US" sz="2000" dirty="0">
                          <a:latin typeface="Alexandria"/>
                        </a:rPr>
                        <a:t>88 </a:t>
                      </a:r>
                      <a:r>
                        <a:rPr lang="ar-SY" sz="2000">
                          <a:latin typeface="Alexandria"/>
                        </a:rPr>
                        <a:t>%</a:t>
                      </a:r>
                      <a:endParaRPr lang="ar-SY" sz="2000" dirty="0">
                        <a:latin typeface="Alexandria"/>
                      </a:endParaRPr>
                    </a:p>
                  </a:txBody>
                  <a:tcPr anchor="ctr">
                    <a:lnL>
                      <a:noFill/>
                    </a:lnL>
                    <a:lnR>
                      <a:noFill/>
                    </a:lnR>
                    <a:lnT>
                      <a:noFill/>
                    </a:lnT>
                    <a:lnB>
                      <a:noFill/>
                    </a:lnB>
                    <a:noFill/>
                  </a:tcPr>
                </a:tc>
                <a:extLst>
                  <a:ext uri="{0D108BD9-81ED-4DB2-BD59-A6C34878D82A}">
                    <a16:rowId xmlns:a16="http://schemas.microsoft.com/office/drawing/2014/main" val="2310563191"/>
                  </a:ext>
                </a:extLst>
              </a:tr>
            </a:tbl>
          </a:graphicData>
        </a:graphic>
      </p:graphicFrame>
      <p:sp>
        <p:nvSpPr>
          <p:cNvPr id="10" name="TextBox 47">
            <a:extLst>
              <a:ext uri="{FF2B5EF4-FFF2-40B4-BE49-F238E27FC236}">
                <a16:creationId xmlns:a16="http://schemas.microsoft.com/office/drawing/2014/main" id="{D81B8C99-6D36-71AC-CFFB-9D8A74237BEB}"/>
              </a:ext>
            </a:extLst>
          </p:cNvPr>
          <p:cNvSpPr txBox="1"/>
          <p:nvPr/>
        </p:nvSpPr>
        <p:spPr>
          <a:xfrm>
            <a:off x="912337" y="4582687"/>
            <a:ext cx="10417095" cy="1015663"/>
          </a:xfrm>
          <a:prstGeom prst="rect">
            <a:avLst/>
          </a:prstGeom>
          <a:solidFill>
            <a:schemeClr val="accent4">
              <a:lumMod val="20000"/>
              <a:lumOff val="80000"/>
            </a:schemeClr>
          </a:solidFill>
        </p:spPr>
        <p:txBody>
          <a:bodyPr wrap="square" rtlCol="0">
            <a:spAutoFit/>
          </a:bodyPr>
          <a:lstStyle/>
          <a:p>
            <a:r>
              <a:rPr lang="en-US" sz="2000" b="1" dirty="0"/>
              <a:t>Insights</a:t>
            </a:r>
          </a:p>
          <a:p>
            <a:r>
              <a:rPr lang="en-US" sz="2000" dirty="0"/>
              <a:t>High occupancy indicates strong demand</a:t>
            </a:r>
          </a:p>
          <a:p>
            <a:r>
              <a:rPr lang="en-US" sz="2000" dirty="0"/>
              <a:t>Price sensitivity exists in mid-income segment</a:t>
            </a:r>
          </a:p>
        </p:txBody>
      </p:sp>
    </p:spTree>
    <p:extLst>
      <p:ext uri="{BB962C8B-B14F-4D97-AF65-F5344CB8AC3E}">
        <p14:creationId xmlns:p14="http://schemas.microsoft.com/office/powerpoint/2010/main" val="175957908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191408A-B11F-AB3B-2BEF-C098513426D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272E775-210B-97CF-065C-7F1F711217C5}"/>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5ACA741B-2206-2DA5-9F3E-14747CBC320A}"/>
              </a:ext>
            </a:extLst>
          </p:cNvPr>
          <p:cNvSpPr/>
          <p:nvPr/>
        </p:nvSpPr>
        <p:spPr>
          <a:xfrm>
            <a:off x="843289" y="1644593"/>
            <a:ext cx="1070613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89DE18AF-6660-87AC-907F-019F727156A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23">
            <a:extLst>
              <a:ext uri="{FF2B5EF4-FFF2-40B4-BE49-F238E27FC236}">
                <a16:creationId xmlns:a16="http://schemas.microsoft.com/office/drawing/2014/main" id="{CD4E6EA5-223A-8D2F-D4E9-6E0FFFCA83EE}"/>
              </a:ext>
            </a:extLst>
          </p:cNvPr>
          <p:cNvSpPr txBox="1"/>
          <p:nvPr/>
        </p:nvSpPr>
        <p:spPr>
          <a:xfrm>
            <a:off x="1178472" y="1791457"/>
            <a:ext cx="9835056" cy="2246769"/>
          </a:xfrm>
          <a:prstGeom prst="rect">
            <a:avLst/>
          </a:prstGeom>
          <a:solidFill>
            <a:schemeClr val="bg2"/>
          </a:solidFill>
        </p:spPr>
        <p:txBody>
          <a:bodyPr wrap="square" rtlCol="0">
            <a:spAutoFit/>
          </a:bodyPr>
          <a:lstStyle/>
          <a:p>
            <a:r>
              <a:rPr lang="en-US" sz="2000" b="1" dirty="0">
                <a:latin typeface="Alexandria"/>
              </a:rPr>
              <a:t>3️⃣ Demand–Supply Analysis</a:t>
            </a:r>
          </a:p>
          <a:p>
            <a:r>
              <a:rPr lang="en-US" sz="2000" b="1" dirty="0">
                <a:latin typeface="Alexandria"/>
              </a:rPr>
              <a:t>Current Supply</a:t>
            </a:r>
          </a:p>
          <a:p>
            <a:r>
              <a:rPr lang="en-US" sz="2000" dirty="0">
                <a:latin typeface="Alexandria"/>
              </a:rPr>
              <a:t>1,200 units delivered in past 2 years</a:t>
            </a:r>
          </a:p>
          <a:p>
            <a:r>
              <a:rPr lang="en-US" sz="2000" dirty="0">
                <a:latin typeface="Alexandria"/>
              </a:rPr>
              <a:t>85% average occupancy</a:t>
            </a:r>
          </a:p>
          <a:p>
            <a:r>
              <a:rPr lang="en-US" sz="2000" b="1" dirty="0">
                <a:latin typeface="Alexandria"/>
              </a:rPr>
              <a:t>Projected Demand</a:t>
            </a:r>
          </a:p>
          <a:p>
            <a:r>
              <a:rPr lang="en-US" sz="2000" dirty="0">
                <a:latin typeface="Alexandria"/>
              </a:rPr>
              <a:t>1,800 units needed by 2028</a:t>
            </a:r>
          </a:p>
          <a:p>
            <a:r>
              <a:rPr lang="en-US" sz="2000" dirty="0">
                <a:latin typeface="Alexandria"/>
              </a:rPr>
              <a:t>✅ </a:t>
            </a:r>
            <a:r>
              <a:rPr lang="en-US" sz="2000" b="1" dirty="0">
                <a:latin typeface="Alexandria"/>
              </a:rPr>
              <a:t>Conclusion:</a:t>
            </a:r>
            <a:r>
              <a:rPr lang="en-US" sz="2000" dirty="0">
                <a:latin typeface="Alexandria"/>
              </a:rPr>
              <a:t> Market gap of ~600 units</a:t>
            </a:r>
          </a:p>
        </p:txBody>
      </p:sp>
      <p:sp>
        <p:nvSpPr>
          <p:cNvPr id="6" name="TextBox 2">
            <a:extLst>
              <a:ext uri="{FF2B5EF4-FFF2-40B4-BE49-F238E27FC236}">
                <a16:creationId xmlns:a16="http://schemas.microsoft.com/office/drawing/2014/main" id="{4DC9E674-ACD4-3538-E9F9-71CF9FFFD075}"/>
              </a:ext>
            </a:extLst>
          </p:cNvPr>
          <p:cNvSpPr txBox="1"/>
          <p:nvPr/>
        </p:nvSpPr>
        <p:spPr>
          <a:xfrm>
            <a:off x="827875" y="928492"/>
            <a:ext cx="11261143" cy="669094"/>
          </a:xfrm>
          <a:prstGeom prst="rect">
            <a:avLst/>
          </a:prstGeom>
          <a:noFill/>
        </p:spPr>
        <p:txBody>
          <a:bodyPr wrap="square" rtlCol="0">
            <a:spAutoFit/>
          </a:bodyPr>
          <a:lstStyle/>
          <a:p>
            <a:pPr>
              <a:lnSpc>
                <a:spcPct val="150000"/>
              </a:lnSpc>
            </a:pPr>
            <a:r>
              <a:rPr lang="en-US" sz="2800" dirty="0">
                <a:latin typeface="Alexandria"/>
              </a:rPr>
              <a:t>Case Study: Market Analysis &amp; Residential Development Feasibility</a:t>
            </a:r>
            <a:endParaRPr lang="en-US" sz="2800" dirty="0">
              <a:latin typeface="Alexandria" charset="0"/>
            </a:endParaRPr>
          </a:p>
        </p:txBody>
      </p:sp>
      <p:pic>
        <p:nvPicPr>
          <p:cNvPr id="3" name="صورة 2">
            <a:extLst>
              <a:ext uri="{FF2B5EF4-FFF2-40B4-BE49-F238E27FC236}">
                <a16:creationId xmlns:a16="http://schemas.microsoft.com/office/drawing/2014/main" id="{812DF69F-A9FA-5A3E-F2AE-41AAE094FA0E}"/>
              </a:ext>
            </a:extLst>
          </p:cNvPr>
          <p:cNvPicPr>
            <a:picLocks noChangeAspect="1"/>
          </p:cNvPicPr>
          <p:nvPr/>
        </p:nvPicPr>
        <p:blipFill>
          <a:blip r:embed="rId3"/>
          <a:stretch>
            <a:fillRect/>
          </a:stretch>
        </p:blipFill>
        <p:spPr>
          <a:xfrm>
            <a:off x="4881908" y="4085233"/>
            <a:ext cx="2628900" cy="1743075"/>
          </a:xfrm>
          <a:prstGeom prst="rect">
            <a:avLst/>
          </a:prstGeom>
        </p:spPr>
      </p:pic>
    </p:spTree>
    <p:extLst>
      <p:ext uri="{BB962C8B-B14F-4D97-AF65-F5344CB8AC3E}">
        <p14:creationId xmlns:p14="http://schemas.microsoft.com/office/powerpoint/2010/main" val="148417095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DB3808-FFB8-5F90-EC34-E7AEA4132FA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94E9094-AFF3-19D6-126C-6368E10B5E83}"/>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9D6B6E88-73A0-3CFF-8723-CA85A8356AB5}"/>
              </a:ext>
            </a:extLst>
          </p:cNvPr>
          <p:cNvSpPr/>
          <p:nvPr/>
        </p:nvSpPr>
        <p:spPr>
          <a:xfrm>
            <a:off x="742931" y="1597642"/>
            <a:ext cx="1070613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Priority Factor         | % Selecting as “Very Important” |</a:t>
            </a:r>
          </a:p>
          <a:p>
            <a:pPr algn="ctr"/>
            <a:r>
              <a:rPr lang="en-US" dirty="0"/>
              <a:t>| ----------------------- | ------------------------------- |</a:t>
            </a:r>
          </a:p>
          <a:p>
            <a:pPr algn="ctr"/>
            <a:r>
              <a:rPr lang="en-US" dirty="0"/>
              <a:t>| Proximity to work       | 72%                             |</a:t>
            </a:r>
          </a:p>
          <a:p>
            <a:pPr algn="ctr"/>
            <a:r>
              <a:rPr lang="en-US" dirty="0"/>
              <a:t>| Parking availability    | 65%                             |</a:t>
            </a:r>
          </a:p>
          <a:p>
            <a:pPr algn="ctr"/>
            <a:r>
              <a:rPr lang="en-US" dirty="0"/>
              <a:t>| Public transport access | 58%                             |</a:t>
            </a:r>
          </a:p>
          <a:p>
            <a:pPr algn="ctr"/>
            <a:r>
              <a:rPr lang="en-US" dirty="0"/>
              <a:t>| Security                | 76%                             |</a:t>
            </a:r>
          </a:p>
          <a:p>
            <a:pPr algn="ctr"/>
            <a:r>
              <a:rPr lang="en-US" dirty="0"/>
              <a:t>| Retail/services nearby  | 49%                             |</a:t>
            </a:r>
          </a:p>
        </p:txBody>
      </p:sp>
      <p:pic>
        <p:nvPicPr>
          <p:cNvPr id="5" name="Graphic 21">
            <a:extLst>
              <a:ext uri="{FF2B5EF4-FFF2-40B4-BE49-F238E27FC236}">
                <a16:creationId xmlns:a16="http://schemas.microsoft.com/office/drawing/2014/main" id="{55AEEC8C-39CB-99C3-257D-5341689E286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23">
            <a:extLst>
              <a:ext uri="{FF2B5EF4-FFF2-40B4-BE49-F238E27FC236}">
                <a16:creationId xmlns:a16="http://schemas.microsoft.com/office/drawing/2014/main" id="{3B3CA575-475F-62DB-FE4B-8A5670A37F8D}"/>
              </a:ext>
            </a:extLst>
          </p:cNvPr>
          <p:cNvSpPr txBox="1"/>
          <p:nvPr/>
        </p:nvSpPr>
        <p:spPr>
          <a:xfrm>
            <a:off x="1055675" y="2094612"/>
            <a:ext cx="9587599" cy="2554545"/>
          </a:xfrm>
          <a:prstGeom prst="rect">
            <a:avLst/>
          </a:prstGeom>
          <a:solidFill>
            <a:schemeClr val="bg2"/>
          </a:solidFill>
        </p:spPr>
        <p:txBody>
          <a:bodyPr wrap="square" rtlCol="0">
            <a:spAutoFit/>
          </a:bodyPr>
          <a:lstStyle/>
          <a:p>
            <a:r>
              <a:rPr lang="en-US" sz="2000" b="1" dirty="0">
                <a:latin typeface="Alexandria"/>
              </a:rPr>
              <a:t>4️⃣ Site Analysis</a:t>
            </a:r>
          </a:p>
          <a:p>
            <a:r>
              <a:rPr lang="en-US" sz="2000" b="1" dirty="0">
                <a:latin typeface="Alexandria"/>
              </a:rPr>
              <a:t>Advantages</a:t>
            </a:r>
          </a:p>
          <a:p>
            <a:r>
              <a:rPr lang="en-US" sz="2000" dirty="0">
                <a:latin typeface="Alexandria"/>
              </a:rPr>
              <a:t>✔ Near metro extension</a:t>
            </a:r>
            <a:br>
              <a:rPr lang="en-US" sz="2000" dirty="0">
                <a:latin typeface="Alexandria"/>
              </a:rPr>
            </a:br>
            <a:r>
              <a:rPr lang="en-US" sz="2000" dirty="0">
                <a:latin typeface="Alexandria"/>
              </a:rPr>
              <a:t>✔ Access to schools &amp; retail centers</a:t>
            </a:r>
            <a:br>
              <a:rPr lang="en-US" sz="2000" dirty="0">
                <a:latin typeface="Alexandria"/>
              </a:rPr>
            </a:br>
            <a:r>
              <a:rPr lang="en-US" sz="2000" dirty="0">
                <a:latin typeface="Alexandria"/>
              </a:rPr>
              <a:t>✔ Lower land cost vs city center</a:t>
            </a:r>
          </a:p>
          <a:p>
            <a:r>
              <a:rPr lang="en-US" sz="2000" b="1" dirty="0">
                <a:latin typeface="Alexandria"/>
              </a:rPr>
              <a:t>Risks</a:t>
            </a:r>
          </a:p>
          <a:p>
            <a:r>
              <a:rPr lang="en-US" sz="2000" dirty="0">
                <a:latin typeface="Alexandria"/>
              </a:rPr>
              <a:t>⚠ Construction inflation</a:t>
            </a:r>
            <a:br>
              <a:rPr lang="en-US" sz="2000" dirty="0">
                <a:latin typeface="Alexandria"/>
              </a:rPr>
            </a:br>
            <a:r>
              <a:rPr lang="en-US" sz="2000" dirty="0">
                <a:latin typeface="Alexandria"/>
              </a:rPr>
              <a:t>⚠ Potential oversupply if competitors accelerate projects</a:t>
            </a:r>
          </a:p>
        </p:txBody>
      </p:sp>
      <p:sp>
        <p:nvSpPr>
          <p:cNvPr id="7" name="TextBox 2">
            <a:extLst>
              <a:ext uri="{FF2B5EF4-FFF2-40B4-BE49-F238E27FC236}">
                <a16:creationId xmlns:a16="http://schemas.microsoft.com/office/drawing/2014/main" id="{DAED795E-E2F2-FB01-82AE-A86F9BCDE6B3}"/>
              </a:ext>
            </a:extLst>
          </p:cNvPr>
          <p:cNvSpPr txBox="1"/>
          <p:nvPr/>
        </p:nvSpPr>
        <p:spPr>
          <a:xfrm>
            <a:off x="827875" y="928492"/>
            <a:ext cx="11261143" cy="669094"/>
          </a:xfrm>
          <a:prstGeom prst="rect">
            <a:avLst/>
          </a:prstGeom>
          <a:noFill/>
        </p:spPr>
        <p:txBody>
          <a:bodyPr wrap="square" rtlCol="0">
            <a:spAutoFit/>
          </a:bodyPr>
          <a:lstStyle/>
          <a:p>
            <a:pPr>
              <a:lnSpc>
                <a:spcPct val="150000"/>
              </a:lnSpc>
            </a:pPr>
            <a:r>
              <a:rPr lang="en-US" sz="2800" dirty="0">
                <a:latin typeface="Alexandria"/>
              </a:rPr>
              <a:t>Case Study: Market Analysis &amp; Residential Development Feasibility</a:t>
            </a:r>
            <a:endParaRPr lang="en-US" sz="2800" dirty="0">
              <a:latin typeface="Alexandria" charset="0"/>
            </a:endParaRPr>
          </a:p>
        </p:txBody>
      </p:sp>
      <p:pic>
        <p:nvPicPr>
          <p:cNvPr id="2" name="صورة 1">
            <a:extLst>
              <a:ext uri="{FF2B5EF4-FFF2-40B4-BE49-F238E27FC236}">
                <a16:creationId xmlns:a16="http://schemas.microsoft.com/office/drawing/2014/main" id="{C566D56C-1FCF-9643-7455-7B28E9988108}"/>
              </a:ext>
            </a:extLst>
          </p:cNvPr>
          <p:cNvPicPr>
            <a:picLocks noChangeAspect="1"/>
          </p:cNvPicPr>
          <p:nvPr/>
        </p:nvPicPr>
        <p:blipFill>
          <a:blip r:embed="rId3"/>
          <a:stretch>
            <a:fillRect/>
          </a:stretch>
        </p:blipFill>
        <p:spPr>
          <a:xfrm>
            <a:off x="8348636" y="2119312"/>
            <a:ext cx="1743075" cy="2554545"/>
          </a:xfrm>
          <a:prstGeom prst="rect">
            <a:avLst/>
          </a:prstGeom>
        </p:spPr>
      </p:pic>
    </p:spTree>
    <p:extLst>
      <p:ext uri="{BB962C8B-B14F-4D97-AF65-F5344CB8AC3E}">
        <p14:creationId xmlns:p14="http://schemas.microsoft.com/office/powerpoint/2010/main" val="310156867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9A00AA4-D8BF-1DF8-2713-02E9BA0494E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665BF41-A87D-2F17-D162-D73D661ADDF1}"/>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036D7B16-FF0B-A088-1F16-8CAE3106FFF4}"/>
              </a:ext>
            </a:extLst>
          </p:cNvPr>
          <p:cNvSpPr/>
          <p:nvPr/>
        </p:nvSpPr>
        <p:spPr>
          <a:xfrm>
            <a:off x="742931" y="1541400"/>
            <a:ext cx="1070613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Priority Factor         | % Selecting as “Very Important” |</a:t>
            </a:r>
          </a:p>
          <a:p>
            <a:pPr algn="ctr"/>
            <a:r>
              <a:rPr lang="en-US" dirty="0"/>
              <a:t>| ----------------------- | ------------------------------- |</a:t>
            </a:r>
          </a:p>
          <a:p>
            <a:pPr algn="ctr"/>
            <a:r>
              <a:rPr lang="en-US" dirty="0"/>
              <a:t>| Proximity to work       | 72%                             |</a:t>
            </a:r>
          </a:p>
          <a:p>
            <a:pPr algn="ctr"/>
            <a:r>
              <a:rPr lang="en-US" dirty="0"/>
              <a:t>| Parking availability    | 65%                             |</a:t>
            </a:r>
          </a:p>
          <a:p>
            <a:pPr algn="ctr"/>
            <a:r>
              <a:rPr lang="en-US" dirty="0"/>
              <a:t>| Public transport access | 58%                             |</a:t>
            </a:r>
          </a:p>
          <a:p>
            <a:pPr algn="ctr"/>
            <a:r>
              <a:rPr lang="en-US" dirty="0"/>
              <a:t>| Security                | 76%                             |</a:t>
            </a:r>
          </a:p>
          <a:p>
            <a:pPr algn="ctr"/>
            <a:r>
              <a:rPr lang="en-US" dirty="0"/>
              <a:t>| Retail/services nearby  | 49%                             |</a:t>
            </a:r>
          </a:p>
        </p:txBody>
      </p:sp>
      <p:pic>
        <p:nvPicPr>
          <p:cNvPr id="5" name="Graphic 21">
            <a:extLst>
              <a:ext uri="{FF2B5EF4-FFF2-40B4-BE49-F238E27FC236}">
                <a16:creationId xmlns:a16="http://schemas.microsoft.com/office/drawing/2014/main" id="{5C49468A-881F-26A4-85A2-39C42448F44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23">
            <a:extLst>
              <a:ext uri="{FF2B5EF4-FFF2-40B4-BE49-F238E27FC236}">
                <a16:creationId xmlns:a16="http://schemas.microsoft.com/office/drawing/2014/main" id="{1B607794-2F5B-7A7A-225E-36A1ADBFF4D7}"/>
              </a:ext>
            </a:extLst>
          </p:cNvPr>
          <p:cNvSpPr txBox="1"/>
          <p:nvPr/>
        </p:nvSpPr>
        <p:spPr>
          <a:xfrm>
            <a:off x="1313014" y="1796707"/>
            <a:ext cx="8326178" cy="707886"/>
          </a:xfrm>
          <a:prstGeom prst="rect">
            <a:avLst/>
          </a:prstGeom>
          <a:solidFill>
            <a:schemeClr val="accent1">
              <a:lumMod val="20000"/>
              <a:lumOff val="80000"/>
            </a:schemeClr>
          </a:solidFill>
        </p:spPr>
        <p:txBody>
          <a:bodyPr wrap="square" rtlCol="0">
            <a:spAutoFit/>
          </a:bodyPr>
          <a:lstStyle/>
          <a:p>
            <a:r>
              <a:rPr lang="en-US" sz="2000" b="1" dirty="0">
                <a:latin typeface="Alexandria"/>
              </a:rPr>
              <a:t>5️⃣ Financial Feasibility</a:t>
            </a:r>
          </a:p>
          <a:p>
            <a:r>
              <a:rPr lang="en-US" sz="2000" b="1" dirty="0">
                <a:latin typeface="Alexandria"/>
              </a:rPr>
              <a:t>5.1 Development Cost Estimate</a:t>
            </a:r>
          </a:p>
        </p:txBody>
      </p:sp>
      <p:graphicFrame>
        <p:nvGraphicFramePr>
          <p:cNvPr id="4" name="جدول 3">
            <a:extLst>
              <a:ext uri="{FF2B5EF4-FFF2-40B4-BE49-F238E27FC236}">
                <a16:creationId xmlns:a16="http://schemas.microsoft.com/office/drawing/2014/main" id="{AFF29795-D98B-234F-AF34-DDB5CE96C978}"/>
              </a:ext>
            </a:extLst>
          </p:cNvPr>
          <p:cNvGraphicFramePr>
            <a:graphicFrameLocks noGrp="1"/>
          </p:cNvGraphicFramePr>
          <p:nvPr>
            <p:extLst>
              <p:ext uri="{D42A27DB-BD31-4B8C-83A1-F6EECF244321}">
                <p14:modId xmlns:p14="http://schemas.microsoft.com/office/powerpoint/2010/main" val="2863803044"/>
              </p:ext>
            </p:extLst>
          </p:nvPr>
        </p:nvGraphicFramePr>
        <p:xfrm>
          <a:off x="1313014" y="2756280"/>
          <a:ext cx="9145250" cy="2560320"/>
        </p:xfrm>
        <a:graphic>
          <a:graphicData uri="http://schemas.openxmlformats.org/drawingml/2006/table">
            <a:tbl>
              <a:tblPr>
                <a:tableStyleId>{3B4B98B0-60AC-42C2-AFA5-B58CD77FA1E5}</a:tableStyleId>
              </a:tblPr>
              <a:tblGrid>
                <a:gridCol w="4572625">
                  <a:extLst>
                    <a:ext uri="{9D8B030D-6E8A-4147-A177-3AD203B41FA5}">
                      <a16:colId xmlns:a16="http://schemas.microsoft.com/office/drawing/2014/main" val="4193250584"/>
                    </a:ext>
                  </a:extLst>
                </a:gridCol>
                <a:gridCol w="4572625">
                  <a:extLst>
                    <a:ext uri="{9D8B030D-6E8A-4147-A177-3AD203B41FA5}">
                      <a16:colId xmlns:a16="http://schemas.microsoft.com/office/drawing/2014/main" val="177640795"/>
                    </a:ext>
                  </a:extLst>
                </a:gridCol>
              </a:tblGrid>
              <a:tr h="0">
                <a:tc>
                  <a:txBody>
                    <a:bodyPr/>
                    <a:lstStyle/>
                    <a:p>
                      <a:pPr>
                        <a:buNone/>
                      </a:pPr>
                      <a:r>
                        <a:rPr lang="en-US" b="1" dirty="0"/>
                        <a:t>Cost Component</a:t>
                      </a:r>
                    </a:p>
                  </a:txBody>
                  <a:tcPr anchor="ctr"/>
                </a:tc>
                <a:tc>
                  <a:txBody>
                    <a:bodyPr/>
                    <a:lstStyle/>
                    <a:p>
                      <a:pPr>
                        <a:buNone/>
                      </a:pPr>
                      <a:r>
                        <a:rPr lang="en-US" b="1" dirty="0"/>
                        <a:t>Amount (USD)</a:t>
                      </a:r>
                    </a:p>
                  </a:txBody>
                  <a:tcPr anchor="ctr"/>
                </a:tc>
                <a:extLst>
                  <a:ext uri="{0D108BD9-81ED-4DB2-BD59-A6C34878D82A}">
                    <a16:rowId xmlns:a16="http://schemas.microsoft.com/office/drawing/2014/main" val="1053443890"/>
                  </a:ext>
                </a:extLst>
              </a:tr>
              <a:tr h="0">
                <a:tc>
                  <a:txBody>
                    <a:bodyPr/>
                    <a:lstStyle/>
                    <a:p>
                      <a:pPr>
                        <a:buNone/>
                      </a:pPr>
                      <a:r>
                        <a:rPr lang="en-US"/>
                        <a:t>Land</a:t>
                      </a:r>
                    </a:p>
                  </a:txBody>
                  <a:tcPr anchor="ctr"/>
                </a:tc>
                <a:tc>
                  <a:txBody>
                    <a:bodyPr/>
                    <a:lstStyle/>
                    <a:p>
                      <a:pPr>
                        <a:buNone/>
                      </a:pPr>
                      <a:r>
                        <a:rPr lang="en-US" dirty="0"/>
                        <a:t>12000000</a:t>
                      </a:r>
                      <a:endParaRPr lang="ar-SY" dirty="0"/>
                    </a:p>
                  </a:txBody>
                  <a:tcPr anchor="ctr"/>
                </a:tc>
                <a:extLst>
                  <a:ext uri="{0D108BD9-81ED-4DB2-BD59-A6C34878D82A}">
                    <a16:rowId xmlns:a16="http://schemas.microsoft.com/office/drawing/2014/main" val="3752983097"/>
                  </a:ext>
                </a:extLst>
              </a:tr>
              <a:tr h="0">
                <a:tc>
                  <a:txBody>
                    <a:bodyPr/>
                    <a:lstStyle/>
                    <a:p>
                      <a:pPr>
                        <a:buNone/>
                      </a:pPr>
                      <a:r>
                        <a:rPr lang="en-US"/>
                        <a:t>Construction</a:t>
                      </a:r>
                    </a:p>
                  </a:txBody>
                  <a:tcPr anchor="ctr"/>
                </a:tc>
                <a:tc>
                  <a:txBody>
                    <a:bodyPr/>
                    <a:lstStyle/>
                    <a:p>
                      <a:pPr>
                        <a:buNone/>
                      </a:pPr>
                      <a:r>
                        <a:rPr lang="en-US" dirty="0"/>
                        <a:t>3</a:t>
                      </a:r>
                      <a:r>
                        <a:rPr lang="en-US" sz="1800" dirty="0"/>
                        <a:t>8</a:t>
                      </a:r>
                      <a:r>
                        <a:rPr lang="en-US" dirty="0"/>
                        <a:t>000000</a:t>
                      </a:r>
                      <a:endParaRPr lang="ar-SY" dirty="0"/>
                    </a:p>
                  </a:txBody>
                  <a:tcPr anchor="ctr"/>
                </a:tc>
                <a:extLst>
                  <a:ext uri="{0D108BD9-81ED-4DB2-BD59-A6C34878D82A}">
                    <a16:rowId xmlns:a16="http://schemas.microsoft.com/office/drawing/2014/main" val="2709124773"/>
                  </a:ext>
                </a:extLst>
              </a:tr>
              <a:tr h="0">
                <a:tc>
                  <a:txBody>
                    <a:bodyPr/>
                    <a:lstStyle/>
                    <a:p>
                      <a:pPr>
                        <a:buNone/>
                      </a:pPr>
                      <a:r>
                        <a:rPr lang="en-US"/>
                        <a:t>Permits &amp; Fees</a:t>
                      </a:r>
                    </a:p>
                  </a:txBody>
                  <a:tcPr anchor="ctr"/>
                </a:tc>
                <a:tc>
                  <a:txBody>
                    <a:bodyPr/>
                    <a:lstStyle/>
                    <a:p>
                      <a:pPr>
                        <a:buNone/>
                      </a:pPr>
                      <a:r>
                        <a:rPr lang="en-US" dirty="0"/>
                        <a:t>3500000</a:t>
                      </a:r>
                      <a:endParaRPr lang="ar-SY" dirty="0"/>
                    </a:p>
                  </a:txBody>
                  <a:tcPr anchor="ctr"/>
                </a:tc>
                <a:extLst>
                  <a:ext uri="{0D108BD9-81ED-4DB2-BD59-A6C34878D82A}">
                    <a16:rowId xmlns:a16="http://schemas.microsoft.com/office/drawing/2014/main" val="1333901926"/>
                  </a:ext>
                </a:extLst>
              </a:tr>
              <a:tr h="0">
                <a:tc>
                  <a:txBody>
                    <a:bodyPr/>
                    <a:lstStyle/>
                    <a:p>
                      <a:pPr>
                        <a:buNone/>
                      </a:pPr>
                      <a:r>
                        <a:rPr lang="en-US"/>
                        <a:t>Marketing &amp; Sales</a:t>
                      </a:r>
                    </a:p>
                  </a:txBody>
                  <a:tcPr anchor="ctr"/>
                </a:tc>
                <a:tc>
                  <a:txBody>
                    <a:bodyPr/>
                    <a:lstStyle/>
                    <a:p>
                      <a:pPr>
                        <a:buNone/>
                      </a:pPr>
                      <a:r>
                        <a:rPr lang="en-US" dirty="0"/>
                        <a:t>2500000</a:t>
                      </a:r>
                      <a:endParaRPr lang="ar-SY" dirty="0"/>
                    </a:p>
                  </a:txBody>
                  <a:tcPr anchor="ctr"/>
                </a:tc>
                <a:extLst>
                  <a:ext uri="{0D108BD9-81ED-4DB2-BD59-A6C34878D82A}">
                    <a16:rowId xmlns:a16="http://schemas.microsoft.com/office/drawing/2014/main" val="1651115606"/>
                  </a:ext>
                </a:extLst>
              </a:tr>
              <a:tr h="0">
                <a:tc>
                  <a:txBody>
                    <a:bodyPr/>
                    <a:lstStyle/>
                    <a:p>
                      <a:pPr>
                        <a:buNone/>
                      </a:pPr>
                      <a:r>
                        <a:rPr lang="en-US"/>
                        <a:t>Contingency</a:t>
                      </a:r>
                    </a:p>
                  </a:txBody>
                  <a:tcPr anchor="ctr"/>
                </a:tc>
                <a:tc>
                  <a:txBody>
                    <a:bodyPr/>
                    <a:lstStyle/>
                    <a:p>
                      <a:pPr>
                        <a:buNone/>
                      </a:pPr>
                      <a:r>
                        <a:rPr lang="en-US" dirty="0"/>
                        <a:t>4000000</a:t>
                      </a:r>
                      <a:endParaRPr lang="ar-SY" dirty="0"/>
                    </a:p>
                  </a:txBody>
                  <a:tcPr anchor="ctr"/>
                </a:tc>
                <a:extLst>
                  <a:ext uri="{0D108BD9-81ED-4DB2-BD59-A6C34878D82A}">
                    <a16:rowId xmlns:a16="http://schemas.microsoft.com/office/drawing/2014/main" val="2889259439"/>
                  </a:ext>
                </a:extLst>
              </a:tr>
              <a:tr h="0">
                <a:tc>
                  <a:txBody>
                    <a:bodyPr/>
                    <a:lstStyle/>
                    <a:p>
                      <a:pPr>
                        <a:buNone/>
                      </a:pPr>
                      <a:r>
                        <a:rPr lang="en-US" b="1"/>
                        <a:t>Total Cost</a:t>
                      </a:r>
                      <a:endParaRPr lang="en-US"/>
                    </a:p>
                  </a:txBody>
                  <a:tcPr anchor="ctr"/>
                </a:tc>
                <a:tc>
                  <a:txBody>
                    <a:bodyPr/>
                    <a:lstStyle/>
                    <a:p>
                      <a:pPr>
                        <a:buNone/>
                      </a:pPr>
                      <a:r>
                        <a:rPr lang="en-US" b="1" dirty="0"/>
                        <a:t>60000000</a:t>
                      </a:r>
                      <a:endParaRPr lang="ar-SY" dirty="0"/>
                    </a:p>
                  </a:txBody>
                  <a:tcPr anchor="ctr"/>
                </a:tc>
                <a:extLst>
                  <a:ext uri="{0D108BD9-81ED-4DB2-BD59-A6C34878D82A}">
                    <a16:rowId xmlns:a16="http://schemas.microsoft.com/office/drawing/2014/main" val="712973886"/>
                  </a:ext>
                </a:extLst>
              </a:tr>
            </a:tbl>
          </a:graphicData>
        </a:graphic>
      </p:graphicFrame>
      <p:sp>
        <p:nvSpPr>
          <p:cNvPr id="6" name="TextBox 2">
            <a:extLst>
              <a:ext uri="{FF2B5EF4-FFF2-40B4-BE49-F238E27FC236}">
                <a16:creationId xmlns:a16="http://schemas.microsoft.com/office/drawing/2014/main" id="{813C1906-929F-18F2-BB97-03A8AC35375D}"/>
              </a:ext>
            </a:extLst>
          </p:cNvPr>
          <p:cNvSpPr txBox="1"/>
          <p:nvPr/>
        </p:nvSpPr>
        <p:spPr>
          <a:xfrm>
            <a:off x="827875" y="928492"/>
            <a:ext cx="11261143" cy="669094"/>
          </a:xfrm>
          <a:prstGeom prst="rect">
            <a:avLst/>
          </a:prstGeom>
          <a:noFill/>
        </p:spPr>
        <p:txBody>
          <a:bodyPr wrap="square" rtlCol="0">
            <a:spAutoFit/>
          </a:bodyPr>
          <a:lstStyle/>
          <a:p>
            <a:pPr>
              <a:lnSpc>
                <a:spcPct val="150000"/>
              </a:lnSpc>
            </a:pPr>
            <a:r>
              <a:rPr lang="en-US" sz="2800" dirty="0">
                <a:latin typeface="Alexandria"/>
              </a:rPr>
              <a:t>Case Study: Market Analysis &amp; Residential Development Feasibility</a:t>
            </a:r>
            <a:endParaRPr lang="en-US" sz="2800" dirty="0">
              <a:latin typeface="Alexandria" charset="0"/>
            </a:endParaRPr>
          </a:p>
        </p:txBody>
      </p:sp>
    </p:spTree>
    <p:extLst>
      <p:ext uri="{BB962C8B-B14F-4D97-AF65-F5344CB8AC3E}">
        <p14:creationId xmlns:p14="http://schemas.microsoft.com/office/powerpoint/2010/main" val="402171723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F318955-8B07-2F18-9DAA-C48800D0E93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6760089-6C20-C61A-26DA-E233C43168E7}"/>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7B573F0F-BE47-C694-8E95-3770ABEC58F0}"/>
              </a:ext>
            </a:extLst>
          </p:cNvPr>
          <p:cNvSpPr/>
          <p:nvPr/>
        </p:nvSpPr>
        <p:spPr>
          <a:xfrm>
            <a:off x="742931" y="1652328"/>
            <a:ext cx="1070613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Using Qualitative Research</a:t>
            </a:r>
          </a:p>
        </p:txBody>
      </p:sp>
      <p:pic>
        <p:nvPicPr>
          <p:cNvPr id="5" name="Graphic 21">
            <a:extLst>
              <a:ext uri="{FF2B5EF4-FFF2-40B4-BE49-F238E27FC236}">
                <a16:creationId xmlns:a16="http://schemas.microsoft.com/office/drawing/2014/main" id="{0F6CE119-7B0A-C61E-76DC-B2B2036D4A4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a14="http://schemas.microsoft.com/office/drawing/2010/main">
        <mc:Choice Requires="a14">
          <p:sp>
            <p:nvSpPr>
              <p:cNvPr id="11" name="TextBox 47">
                <a:extLst>
                  <a:ext uri="{FF2B5EF4-FFF2-40B4-BE49-F238E27FC236}">
                    <a16:creationId xmlns:a16="http://schemas.microsoft.com/office/drawing/2014/main" id="{EBD7DD59-C30F-CCBA-ACA3-550244AB3702}"/>
                  </a:ext>
                </a:extLst>
              </p:cNvPr>
              <p:cNvSpPr txBox="1"/>
              <p:nvPr/>
            </p:nvSpPr>
            <p:spPr>
              <a:xfrm>
                <a:off x="993055" y="2261578"/>
                <a:ext cx="10205889" cy="2045175"/>
              </a:xfrm>
              <a:prstGeom prst="rect">
                <a:avLst/>
              </a:prstGeom>
              <a:solidFill>
                <a:schemeClr val="accent4">
                  <a:lumMod val="20000"/>
                  <a:lumOff val="80000"/>
                </a:schemeClr>
              </a:solidFill>
            </p:spPr>
            <p:txBody>
              <a:bodyPr wrap="square" rtlCol="0">
                <a:spAutoFit/>
              </a:bodyPr>
              <a:lstStyle/>
              <a:p>
                <a:r>
                  <a:rPr lang="en-US" sz="2000" b="1" dirty="0">
                    <a:latin typeface="Alexandria"/>
                  </a:rPr>
                  <a:t>5.2 Revenue Projection</a:t>
                </a:r>
              </a:p>
              <a:p>
                <a:r>
                  <a:rPr lang="en-US" sz="2000" b="1" dirty="0">
                    <a:latin typeface="Alexandria"/>
                  </a:rPr>
                  <a:t>Average Selling Price</a:t>
                </a:r>
              </a:p>
              <a:p>
                <a:r>
                  <a:rPr lang="en-US" sz="2000" dirty="0">
                    <a:latin typeface="Alexandria"/>
                  </a:rPr>
                  <a:t>$240,000 per unit</a:t>
                </a:r>
              </a:p>
              <a:p>
                <a:pPr/>
                <a14:m>
                  <m:oMathPara xmlns:m="http://schemas.openxmlformats.org/officeDocument/2006/math">
                    <m:oMathParaPr>
                      <m:jc m:val="centerGroup"/>
                    </m:oMathParaPr>
                    <m:oMath xmlns:m="http://schemas.openxmlformats.org/officeDocument/2006/math">
                      <m:r>
                        <a:rPr lang="en-US" sz="2000" i="1">
                          <a:latin typeface="Cambria Math" panose="02040503050406030204" pitchFamily="18" charset="0"/>
                        </a:rPr>
                        <m:t>𝑇𝑜𝑡𝑎𝑙</m:t>
                      </m:r>
                      <m:r>
                        <m:rPr>
                          <m:nor/>
                        </m:rPr>
                        <a:rPr lang="en-US" sz="2000" i="1">
                          <a:latin typeface="Alexandria"/>
                        </a:rPr>
                        <m:t> </m:t>
                      </m:r>
                      <m:r>
                        <a:rPr lang="en-US" sz="2000" i="1">
                          <a:latin typeface="Cambria Math" panose="02040503050406030204" pitchFamily="18" charset="0"/>
                        </a:rPr>
                        <m:t>𝑅𝑒𝑣𝑒𝑛𝑢𝑒</m:t>
                      </m:r>
                      <m:r>
                        <a:rPr lang="en-US" sz="2000">
                          <a:latin typeface="Cambria Math" panose="02040503050406030204" pitchFamily="18" charset="0"/>
                        </a:rPr>
                        <m:t>=</m:t>
                      </m:r>
                      <m:r>
                        <a:rPr lang="en-US" sz="2000">
                          <a:latin typeface="Cambria Math" panose="02040503050406030204" pitchFamily="18" charset="0"/>
                        </a:rPr>
                        <m:t>220</m:t>
                      </m:r>
                      <m:r>
                        <a:rPr lang="en-US" sz="2000">
                          <a:latin typeface="Cambria Math" panose="02040503050406030204" pitchFamily="18" charset="0"/>
                        </a:rPr>
                        <m:t>×</m:t>
                      </m:r>
                      <m:r>
                        <a:rPr lang="en-US" sz="2000">
                          <a:latin typeface="Cambria Math" panose="02040503050406030204" pitchFamily="18" charset="0"/>
                        </a:rPr>
                        <m:t>240</m:t>
                      </m:r>
                      <m:r>
                        <a:rPr lang="en-US" sz="2000">
                          <a:latin typeface="Cambria Math" panose="02040503050406030204" pitchFamily="18" charset="0"/>
                        </a:rPr>
                        <m:t>,</m:t>
                      </m:r>
                      <m:r>
                        <a:rPr lang="en-US" sz="2000">
                          <a:latin typeface="Cambria Math" panose="02040503050406030204" pitchFamily="18" charset="0"/>
                        </a:rPr>
                        <m:t>000</m:t>
                      </m:r>
                      <m:r>
                        <a:rPr lang="en-US" sz="2000">
                          <a:latin typeface="Cambria Math" panose="02040503050406030204" pitchFamily="18" charset="0"/>
                        </a:rPr>
                        <m:t>=</m:t>
                      </m:r>
                      <m:r>
                        <a:rPr lang="en-US" sz="2000">
                          <a:latin typeface="Cambria Math" panose="02040503050406030204" pitchFamily="18" charset="0"/>
                        </a:rPr>
                        <m:t>52</m:t>
                      </m:r>
                      <m:r>
                        <a:rPr lang="en-US" sz="2000">
                          <a:latin typeface="Cambria Math" panose="02040503050406030204" pitchFamily="18" charset="0"/>
                        </a:rPr>
                        <m:t>,</m:t>
                      </m:r>
                      <m:r>
                        <a:rPr lang="en-US" sz="2000">
                          <a:latin typeface="Cambria Math" panose="02040503050406030204" pitchFamily="18" charset="0"/>
                        </a:rPr>
                        <m:t>800</m:t>
                      </m:r>
                      <m:r>
                        <a:rPr lang="en-US" sz="2000">
                          <a:latin typeface="Cambria Math" panose="02040503050406030204" pitchFamily="18" charset="0"/>
                        </a:rPr>
                        <m:t>,</m:t>
                      </m:r>
                      <m:r>
                        <a:rPr lang="en-US" sz="2000">
                          <a:latin typeface="Cambria Math" panose="02040503050406030204" pitchFamily="18" charset="0"/>
                        </a:rPr>
                        <m:t>000</m:t>
                      </m:r>
                    </m:oMath>
                  </m:oMathPara>
                </a14:m>
                <a:endParaRPr lang="en-US" sz="2000" b="0" dirty="0">
                  <a:latin typeface="Alexandria"/>
                </a:endParaRPr>
              </a:p>
              <a:p>
                <a:r>
                  <a:rPr lang="en-US" sz="2000" dirty="0">
                    <a:latin typeface="Alexandria"/>
                  </a:rPr>
                  <a:t>⚠ This indicates a loss if fully sold at this price → adjustment needed.</a:t>
                </a:r>
              </a:p>
              <a:p>
                <a:pPr marL="285750" indent="-285750">
                  <a:lnSpc>
                    <a:spcPct val="150000"/>
                  </a:lnSpc>
                  <a:buFont typeface="Arial" panose="020B0604020202020204" pitchFamily="34" charset="0"/>
                  <a:buChar char="•"/>
                </a:pPr>
                <a:endParaRPr lang="en-US" sz="2000" dirty="0">
                  <a:latin typeface="Alexandria"/>
                </a:endParaRPr>
              </a:p>
            </p:txBody>
          </p:sp>
        </mc:Choice>
        <mc:Fallback xmlns="">
          <p:sp>
            <p:nvSpPr>
              <p:cNvPr id="11" name="TextBox 47">
                <a:extLst>
                  <a:ext uri="{FF2B5EF4-FFF2-40B4-BE49-F238E27FC236}">
                    <a16:creationId xmlns:a16="http://schemas.microsoft.com/office/drawing/2014/main" id="{EBD7DD59-C30F-CCBA-ACA3-550244AB3702}"/>
                  </a:ext>
                </a:extLst>
              </p:cNvPr>
              <p:cNvSpPr txBox="1">
                <a:spLocks noRot="1" noChangeAspect="1" noMove="1" noResize="1" noEditPoints="1" noAdjustHandles="1" noChangeArrowheads="1" noChangeShapeType="1" noTextEdit="1"/>
              </p:cNvSpPr>
              <p:nvPr/>
            </p:nvSpPr>
            <p:spPr>
              <a:xfrm>
                <a:off x="993055" y="2261578"/>
                <a:ext cx="10205889" cy="2045175"/>
              </a:xfrm>
              <a:prstGeom prst="rect">
                <a:avLst/>
              </a:prstGeom>
              <a:blipFill>
                <a:blip r:embed="rId3"/>
                <a:stretch>
                  <a:fillRect l="-657" t="-1791"/>
                </a:stretch>
              </a:blipFill>
            </p:spPr>
            <p:txBody>
              <a:bodyPr/>
              <a:lstStyle/>
              <a:p>
                <a:r>
                  <a:rPr lang="ar-SY">
                    <a:noFill/>
                  </a:rPr>
                  <a:t> </a:t>
                </a:r>
              </a:p>
            </p:txBody>
          </p:sp>
        </mc:Fallback>
      </mc:AlternateContent>
      <p:sp>
        <p:nvSpPr>
          <p:cNvPr id="2" name="TextBox 2">
            <a:extLst>
              <a:ext uri="{FF2B5EF4-FFF2-40B4-BE49-F238E27FC236}">
                <a16:creationId xmlns:a16="http://schemas.microsoft.com/office/drawing/2014/main" id="{679CD3F9-4F8E-3BD2-6161-1053B9D36696}"/>
              </a:ext>
            </a:extLst>
          </p:cNvPr>
          <p:cNvSpPr txBox="1"/>
          <p:nvPr/>
        </p:nvSpPr>
        <p:spPr>
          <a:xfrm>
            <a:off x="827875" y="928492"/>
            <a:ext cx="11261143" cy="669094"/>
          </a:xfrm>
          <a:prstGeom prst="rect">
            <a:avLst/>
          </a:prstGeom>
          <a:noFill/>
        </p:spPr>
        <p:txBody>
          <a:bodyPr wrap="square" rtlCol="0">
            <a:spAutoFit/>
          </a:bodyPr>
          <a:lstStyle/>
          <a:p>
            <a:pPr>
              <a:lnSpc>
                <a:spcPct val="150000"/>
              </a:lnSpc>
            </a:pPr>
            <a:r>
              <a:rPr lang="en-US" sz="2800" dirty="0">
                <a:latin typeface="Alexandria"/>
              </a:rPr>
              <a:t>Case Study: Market Analysis &amp; Residential Development Feasibility</a:t>
            </a:r>
            <a:endParaRPr lang="en-US" sz="2800" dirty="0">
              <a:latin typeface="Alexandria" charset="0"/>
            </a:endParaRPr>
          </a:p>
        </p:txBody>
      </p:sp>
      <p:pic>
        <p:nvPicPr>
          <p:cNvPr id="3" name="صورة 2">
            <a:extLst>
              <a:ext uri="{FF2B5EF4-FFF2-40B4-BE49-F238E27FC236}">
                <a16:creationId xmlns:a16="http://schemas.microsoft.com/office/drawing/2014/main" id="{6679D208-092E-CD4E-B472-88B3F17DC101}"/>
              </a:ext>
            </a:extLst>
          </p:cNvPr>
          <p:cNvPicPr>
            <a:picLocks noChangeAspect="1"/>
          </p:cNvPicPr>
          <p:nvPr/>
        </p:nvPicPr>
        <p:blipFill>
          <a:blip r:embed="rId4"/>
          <a:stretch>
            <a:fillRect/>
          </a:stretch>
        </p:blipFill>
        <p:spPr>
          <a:xfrm>
            <a:off x="4769604" y="4014837"/>
            <a:ext cx="2143125" cy="1802332"/>
          </a:xfrm>
          <a:prstGeom prst="rect">
            <a:avLst/>
          </a:prstGeom>
        </p:spPr>
      </p:pic>
    </p:spTree>
    <p:extLst>
      <p:ext uri="{BB962C8B-B14F-4D97-AF65-F5344CB8AC3E}">
        <p14:creationId xmlns:p14="http://schemas.microsoft.com/office/powerpoint/2010/main" val="103510580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58AAD7-A02E-F912-C5F8-6D4F7375F20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65BD346-C3B8-4C83-1219-B00DC431C83B}"/>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007631C1-FAE6-2663-945C-E8D2FA72398E}"/>
              </a:ext>
            </a:extLst>
          </p:cNvPr>
          <p:cNvSpPr/>
          <p:nvPr/>
        </p:nvSpPr>
        <p:spPr>
          <a:xfrm>
            <a:off x="742931" y="1619861"/>
            <a:ext cx="1070613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DB925790-9E2A-B37E-FA0F-C8E62E24504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a14="http://schemas.microsoft.com/office/drawing/2010/main">
        <mc:Choice Requires="a14">
          <p:sp>
            <p:nvSpPr>
              <p:cNvPr id="7" name="TextBox 23">
                <a:extLst>
                  <a:ext uri="{FF2B5EF4-FFF2-40B4-BE49-F238E27FC236}">
                    <a16:creationId xmlns:a16="http://schemas.microsoft.com/office/drawing/2014/main" id="{A2B8DFC3-0A1B-AD2B-DA2A-1FC4AC91ED84}"/>
                  </a:ext>
                </a:extLst>
              </p:cNvPr>
              <p:cNvSpPr txBox="1"/>
              <p:nvPr/>
            </p:nvSpPr>
            <p:spPr>
              <a:xfrm>
                <a:off x="943590" y="1976814"/>
                <a:ext cx="10304820" cy="3724096"/>
              </a:xfrm>
              <a:prstGeom prst="rect">
                <a:avLst/>
              </a:prstGeom>
              <a:solidFill>
                <a:schemeClr val="bg1"/>
              </a:solidFill>
            </p:spPr>
            <p:txBody>
              <a:bodyPr wrap="square" rtlCol="0">
                <a:spAutoFit/>
              </a:bodyPr>
              <a:lstStyle/>
              <a:p>
                <a:r>
                  <a:rPr lang="en-US" sz="2000" b="1" dirty="0"/>
                  <a:t>5.3 Revised Strategy</a:t>
                </a:r>
              </a:p>
              <a:p>
                <a:r>
                  <a:rPr lang="en-US" sz="2000" b="1" dirty="0"/>
                  <a:t>Mixed Revenue Model</a:t>
                </a:r>
              </a:p>
              <a:p>
                <a:r>
                  <a:rPr lang="en-US" sz="2000" dirty="0"/>
                  <a:t>120 units for sale</a:t>
                </a:r>
              </a:p>
              <a:p>
                <a:r>
                  <a:rPr lang="en-US" sz="2000" dirty="0"/>
                  <a:t>100 units for rental</a:t>
                </a:r>
              </a:p>
              <a:p>
                <a:r>
                  <a:rPr lang="en-US" sz="2000" b="1" dirty="0"/>
                  <a:t>Rental Income</a:t>
                </a:r>
              </a:p>
              <a:p>
                <a:r>
                  <a:rPr lang="en-US" sz="2000" dirty="0"/>
                  <a:t>Avg rent: $14,000/year</a:t>
                </a:r>
              </a:p>
              <a:p>
                <a:r>
                  <a:rPr lang="en-US" sz="2000" dirty="0"/>
                  <a:t>Annual rental revenue: $1.4M</a:t>
                </a:r>
              </a:p>
              <a:p>
                <a:r>
                  <a:rPr lang="en-US" sz="2000" b="1" dirty="0"/>
                  <a:t>10-Year Rental Value (simplified)</a:t>
                </a:r>
              </a:p>
              <a:p>
                <a:pPr/>
                <a14:m>
                  <m:oMathPara xmlns:m="http://schemas.openxmlformats.org/officeDocument/2006/math">
                    <m:oMathParaPr>
                      <m:jc m:val="centerGroup"/>
                    </m:oMathParaPr>
                    <m:oMath xmlns:m="http://schemas.openxmlformats.org/officeDocument/2006/math">
                      <m:r>
                        <a:rPr lang="en-US">
                          <a:latin typeface="Cambria Math" panose="02040503050406030204" pitchFamily="18" charset="0"/>
                        </a:rPr>
                        <m:t>1</m:t>
                      </m:r>
                      <m:r>
                        <a:rPr lang="en-US">
                          <a:latin typeface="Cambria Math" panose="02040503050406030204" pitchFamily="18" charset="0"/>
                        </a:rPr>
                        <m:t>.</m:t>
                      </m:r>
                      <m:r>
                        <a:rPr lang="en-US">
                          <a:latin typeface="Cambria Math" panose="02040503050406030204" pitchFamily="18" charset="0"/>
                        </a:rPr>
                        <m:t>4</m:t>
                      </m:r>
                      <m:r>
                        <a:rPr lang="en-US" i="1">
                          <a:latin typeface="Cambria Math" panose="02040503050406030204" pitchFamily="18" charset="0"/>
                        </a:rPr>
                        <m:t>𝑀</m:t>
                      </m:r>
                      <m:r>
                        <a:rPr lang="en-US">
                          <a:latin typeface="Cambria Math" panose="02040503050406030204" pitchFamily="18" charset="0"/>
                        </a:rPr>
                        <m:t>×</m:t>
                      </m:r>
                      <m:r>
                        <a:rPr lang="en-US">
                          <a:latin typeface="Cambria Math" panose="02040503050406030204" pitchFamily="18" charset="0"/>
                        </a:rPr>
                        <m:t>10</m:t>
                      </m:r>
                      <m:r>
                        <a:rPr lang="en-US">
                          <a:latin typeface="Cambria Math" panose="02040503050406030204" pitchFamily="18" charset="0"/>
                        </a:rPr>
                        <m:t>=</m:t>
                      </m:r>
                      <m:r>
                        <a:rPr lang="en-US">
                          <a:latin typeface="Cambria Math" panose="02040503050406030204" pitchFamily="18" charset="0"/>
                        </a:rPr>
                        <m:t>14</m:t>
                      </m:r>
                      <m:r>
                        <a:rPr lang="en-US" i="1">
                          <a:latin typeface="Cambria Math" panose="02040503050406030204" pitchFamily="18" charset="0"/>
                        </a:rPr>
                        <m:t>𝑀</m:t>
                      </m:r>
                    </m:oMath>
                  </m:oMathPara>
                </a14:m>
                <a:endParaRPr lang="en-US" sz="2000" dirty="0"/>
              </a:p>
              <a:p>
                <a:r>
                  <a:rPr lang="en-US" sz="2000" b="1" dirty="0"/>
                  <a:t>Revised Total Revenue</a:t>
                </a:r>
              </a:p>
              <a:p>
                <a:pPr/>
                <a14:m>
                  <m:oMathPara xmlns:m="http://schemas.openxmlformats.org/officeDocument/2006/math">
                    <m:oMathParaPr>
                      <m:jc m:val="centerGroup"/>
                    </m:oMathParaPr>
                    <m:oMath xmlns:m="http://schemas.openxmlformats.org/officeDocument/2006/math">
                      <m:r>
                        <a:rPr lang="en-US" i="1">
                          <a:latin typeface="Cambria Math" panose="02040503050406030204" pitchFamily="18" charset="0"/>
                        </a:rPr>
                        <m:t>𝑆𝑎𝑙𝑒𝑠</m:t>
                      </m:r>
                      <m:d>
                        <m:dPr>
                          <m:ctrlPr>
                            <a:rPr lang="ar-SY" i="1">
                              <a:latin typeface="Cambria Math" panose="02040503050406030204" pitchFamily="18" charset="0"/>
                            </a:rPr>
                          </m:ctrlPr>
                        </m:dPr>
                        <m:e>
                          <m:r>
                            <a:rPr lang="ar-SY">
                              <a:latin typeface="Cambria Math" panose="02040503050406030204" pitchFamily="18" charset="0"/>
                            </a:rPr>
                            <m:t>28</m:t>
                          </m:r>
                          <m:r>
                            <a:rPr lang="ar-SY">
                              <a:latin typeface="Cambria Math" panose="02040503050406030204" pitchFamily="18" charset="0"/>
                            </a:rPr>
                            <m:t>.</m:t>
                          </m:r>
                          <m:r>
                            <a:rPr lang="ar-SY">
                              <a:latin typeface="Cambria Math" panose="02040503050406030204" pitchFamily="18" charset="0"/>
                            </a:rPr>
                            <m:t>8</m:t>
                          </m:r>
                          <m:r>
                            <a:rPr lang="ar-SY" i="1">
                              <a:latin typeface="Cambria Math" panose="02040503050406030204" pitchFamily="18" charset="0"/>
                            </a:rPr>
                            <m:t>𝑀</m:t>
                          </m:r>
                        </m:e>
                      </m:d>
                      <m:r>
                        <a:rPr lang="ar-SY">
                          <a:latin typeface="Cambria Math" panose="02040503050406030204" pitchFamily="18" charset="0"/>
                        </a:rPr>
                        <m:t>+</m:t>
                      </m:r>
                      <m:r>
                        <a:rPr lang="ar-SY" i="1">
                          <a:latin typeface="Cambria Math" panose="02040503050406030204" pitchFamily="18" charset="0"/>
                        </a:rPr>
                        <m:t>𝑅𝑒𝑛𝑡𝑎𝑙𝑉𝑎𝑙𝑢𝑒</m:t>
                      </m:r>
                      <m:d>
                        <m:dPr>
                          <m:ctrlPr>
                            <a:rPr lang="ar-SY" i="1">
                              <a:latin typeface="Cambria Math" panose="02040503050406030204" pitchFamily="18" charset="0"/>
                            </a:rPr>
                          </m:ctrlPr>
                        </m:dPr>
                        <m:e>
                          <m:r>
                            <a:rPr lang="ar-SY">
                              <a:latin typeface="Cambria Math" panose="02040503050406030204" pitchFamily="18" charset="0"/>
                            </a:rPr>
                            <m:t>14</m:t>
                          </m:r>
                          <m:r>
                            <a:rPr lang="ar-SY" i="1">
                              <a:latin typeface="Cambria Math" panose="02040503050406030204" pitchFamily="18" charset="0"/>
                            </a:rPr>
                            <m:t>𝑀</m:t>
                          </m:r>
                        </m:e>
                      </m:d>
                      <m:r>
                        <a:rPr lang="ar-SY">
                          <a:latin typeface="Cambria Math" panose="02040503050406030204" pitchFamily="18" charset="0"/>
                        </a:rPr>
                        <m:t>=</m:t>
                      </m:r>
                      <m:r>
                        <a:rPr lang="ar-SY">
                          <a:latin typeface="Cambria Math" panose="02040503050406030204" pitchFamily="18" charset="0"/>
                        </a:rPr>
                        <m:t>42</m:t>
                      </m:r>
                      <m:r>
                        <a:rPr lang="ar-SY">
                          <a:latin typeface="Cambria Math" panose="02040503050406030204" pitchFamily="18" charset="0"/>
                        </a:rPr>
                        <m:t>.</m:t>
                      </m:r>
                      <m:r>
                        <a:rPr lang="ar-SY">
                          <a:latin typeface="Cambria Math" panose="02040503050406030204" pitchFamily="18" charset="0"/>
                        </a:rPr>
                        <m:t>8</m:t>
                      </m:r>
                      <m:r>
                        <a:rPr lang="ar-SY" i="1">
                          <a:latin typeface="Cambria Math" panose="02040503050406030204" pitchFamily="18" charset="0"/>
                        </a:rPr>
                        <m:t>𝑀</m:t>
                      </m:r>
                    </m:oMath>
                  </m:oMathPara>
                </a14:m>
                <a:endParaRPr lang="ar-SY" sz="2000" dirty="0"/>
              </a:p>
              <a:p>
                <a:r>
                  <a:rPr lang="en-US" sz="2000" dirty="0"/>
                  <a:t>Still below cost → need optimization.</a:t>
                </a:r>
              </a:p>
            </p:txBody>
          </p:sp>
        </mc:Choice>
        <mc:Fallback xmlns="">
          <p:sp>
            <p:nvSpPr>
              <p:cNvPr id="7" name="TextBox 23">
                <a:extLst>
                  <a:ext uri="{FF2B5EF4-FFF2-40B4-BE49-F238E27FC236}">
                    <a16:creationId xmlns:a16="http://schemas.microsoft.com/office/drawing/2014/main" id="{A2B8DFC3-0A1B-AD2B-DA2A-1FC4AC91ED84}"/>
                  </a:ext>
                </a:extLst>
              </p:cNvPr>
              <p:cNvSpPr txBox="1">
                <a:spLocks noRot="1" noChangeAspect="1" noMove="1" noResize="1" noEditPoints="1" noAdjustHandles="1" noChangeArrowheads="1" noChangeShapeType="1" noTextEdit="1"/>
              </p:cNvSpPr>
              <p:nvPr/>
            </p:nvSpPr>
            <p:spPr>
              <a:xfrm>
                <a:off x="943590" y="1976814"/>
                <a:ext cx="10304820" cy="3724096"/>
              </a:xfrm>
              <a:prstGeom prst="rect">
                <a:avLst/>
              </a:prstGeom>
              <a:blipFill>
                <a:blip r:embed="rId3"/>
                <a:stretch>
                  <a:fillRect l="-651" t="-818" b="-1964"/>
                </a:stretch>
              </a:blipFill>
            </p:spPr>
            <p:txBody>
              <a:bodyPr/>
              <a:lstStyle/>
              <a:p>
                <a:r>
                  <a:rPr lang="ar-SY">
                    <a:noFill/>
                  </a:rPr>
                  <a:t> </a:t>
                </a:r>
              </a:p>
            </p:txBody>
          </p:sp>
        </mc:Fallback>
      </mc:AlternateContent>
      <p:sp>
        <p:nvSpPr>
          <p:cNvPr id="4" name="TextBox 2">
            <a:extLst>
              <a:ext uri="{FF2B5EF4-FFF2-40B4-BE49-F238E27FC236}">
                <a16:creationId xmlns:a16="http://schemas.microsoft.com/office/drawing/2014/main" id="{9F23105B-163A-A5D0-9166-07A33389F150}"/>
              </a:ext>
            </a:extLst>
          </p:cNvPr>
          <p:cNvSpPr txBox="1"/>
          <p:nvPr/>
        </p:nvSpPr>
        <p:spPr>
          <a:xfrm>
            <a:off x="827875" y="928492"/>
            <a:ext cx="11261143" cy="669094"/>
          </a:xfrm>
          <a:prstGeom prst="rect">
            <a:avLst/>
          </a:prstGeom>
          <a:noFill/>
        </p:spPr>
        <p:txBody>
          <a:bodyPr wrap="square" rtlCol="0">
            <a:spAutoFit/>
          </a:bodyPr>
          <a:lstStyle/>
          <a:p>
            <a:pPr>
              <a:lnSpc>
                <a:spcPct val="150000"/>
              </a:lnSpc>
            </a:pPr>
            <a:r>
              <a:rPr lang="en-US" sz="2800" dirty="0">
                <a:latin typeface="Alexandria"/>
              </a:rPr>
              <a:t>Case Study: Market Analysis &amp; Residential Development Feasibility</a:t>
            </a:r>
            <a:endParaRPr lang="en-US" sz="2800" dirty="0">
              <a:latin typeface="Alexandria" charset="0"/>
            </a:endParaRPr>
          </a:p>
        </p:txBody>
      </p:sp>
      <p:pic>
        <p:nvPicPr>
          <p:cNvPr id="2" name="صورة 1">
            <a:extLst>
              <a:ext uri="{FF2B5EF4-FFF2-40B4-BE49-F238E27FC236}">
                <a16:creationId xmlns:a16="http://schemas.microsoft.com/office/drawing/2014/main" id="{B6B92637-35DB-F79A-C9B3-96D04D93BEF2}"/>
              </a:ext>
            </a:extLst>
          </p:cNvPr>
          <p:cNvPicPr>
            <a:picLocks noChangeAspect="1"/>
          </p:cNvPicPr>
          <p:nvPr/>
        </p:nvPicPr>
        <p:blipFill>
          <a:blip r:embed="rId4"/>
          <a:stretch>
            <a:fillRect/>
          </a:stretch>
        </p:blipFill>
        <p:spPr>
          <a:xfrm>
            <a:off x="5701571" y="2061578"/>
            <a:ext cx="2857500" cy="1600200"/>
          </a:xfrm>
          <a:prstGeom prst="rect">
            <a:avLst/>
          </a:prstGeom>
        </p:spPr>
      </p:pic>
    </p:spTree>
    <p:extLst>
      <p:ext uri="{BB962C8B-B14F-4D97-AF65-F5344CB8AC3E}">
        <p14:creationId xmlns:p14="http://schemas.microsoft.com/office/powerpoint/2010/main" val="1610169444"/>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676B26-C0A6-642B-70B6-22D88E9D8CE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6C5BB00-CB45-4107-41FF-DDEEE0E19FF7}"/>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C1A7F71C-1A7F-8F3E-3B5B-71DB753D3EAF}"/>
              </a:ext>
            </a:extLst>
          </p:cNvPr>
          <p:cNvSpPr/>
          <p:nvPr/>
        </p:nvSpPr>
        <p:spPr>
          <a:xfrm>
            <a:off x="742931" y="1619861"/>
            <a:ext cx="1070613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E4A664D1-54A9-E088-CE75-EDCE9A4A4DE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a14="http://schemas.microsoft.com/office/drawing/2010/main">
        <mc:Choice Requires="a14">
          <p:sp>
            <p:nvSpPr>
              <p:cNvPr id="4" name="موجة مزدوجة 3">
                <a:extLst>
                  <a:ext uri="{FF2B5EF4-FFF2-40B4-BE49-F238E27FC236}">
                    <a16:creationId xmlns:a16="http://schemas.microsoft.com/office/drawing/2014/main" id="{63B9E889-6A9B-D3FB-A4F5-77260D7C4389}"/>
                  </a:ext>
                </a:extLst>
              </p:cNvPr>
              <p:cNvSpPr/>
              <p:nvPr/>
            </p:nvSpPr>
            <p:spPr>
              <a:xfrm>
                <a:off x="1657705" y="2002134"/>
                <a:ext cx="7993117" cy="3249512"/>
              </a:xfrm>
              <a:prstGeom prst="doubleWave">
                <a:avLst/>
              </a:prstGeom>
              <a:solidFill>
                <a:schemeClr val="accent1">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rtlCol="1" anchor="ctr"/>
              <a:lstStyle/>
              <a:p>
                <a:r>
                  <a:rPr lang="en-US" sz="2000" b="1" dirty="0">
                    <a:solidFill>
                      <a:schemeClr val="tx1"/>
                    </a:solidFill>
                  </a:rPr>
                  <a:t>6️⃣ Feasibility Optimization Scenarios</a:t>
                </a:r>
              </a:p>
              <a:p>
                <a:r>
                  <a:rPr lang="en-US" sz="2000" b="1" dirty="0">
                    <a:solidFill>
                      <a:schemeClr val="tx1"/>
                    </a:solidFill>
                  </a:rPr>
                  <a:t>Scenario A: Cost Reduction</a:t>
                </a:r>
              </a:p>
              <a:p>
                <a:r>
                  <a:rPr lang="en-US" sz="2000" dirty="0">
                    <a:solidFill>
                      <a:schemeClr val="tx1"/>
                    </a:solidFill>
                  </a:rPr>
                  <a:t>Modular construction → save 12%</a:t>
                </a:r>
              </a:p>
              <a:p>
                <a:r>
                  <a:rPr lang="en-US" sz="2000" dirty="0">
                    <a:solidFill>
                      <a:schemeClr val="tx1"/>
                    </a:solidFill>
                  </a:rPr>
                  <a:t>New cost ≈ $52.8M</a:t>
                </a:r>
              </a:p>
              <a:p>
                <a:r>
                  <a:rPr lang="en-US" sz="2000" b="1" dirty="0">
                    <a:solidFill>
                      <a:schemeClr val="tx1"/>
                    </a:solidFill>
                  </a:rPr>
                  <a:t>Scenario B: Price Adjustment</a:t>
                </a:r>
              </a:p>
              <a:p>
                <a:r>
                  <a:rPr lang="en-US" sz="2000" dirty="0">
                    <a:solidFill>
                      <a:schemeClr val="tx1"/>
                    </a:solidFill>
                  </a:rPr>
                  <a:t>Increase ASP to $270k</a:t>
                </a:r>
              </a:p>
              <a:p>
                <a:r>
                  <a:rPr lang="en-US" sz="2000" dirty="0">
                    <a:solidFill>
                      <a:schemeClr val="tx1"/>
                    </a:solidFill>
                  </a:rPr>
                  <a:t>Revenue becomes:</a:t>
                </a:r>
              </a:p>
              <a:p>
                <a:pPr/>
                <a14:m>
                  <m:oMathPara xmlns:m="http://schemas.openxmlformats.org/officeDocument/2006/math">
                    <m:oMathParaPr>
                      <m:jc m:val="centerGroup"/>
                    </m:oMathParaPr>
                    <m:oMath xmlns:m="http://schemas.openxmlformats.org/officeDocument/2006/math">
                      <m:r>
                        <a:rPr lang="en-US">
                          <a:solidFill>
                            <a:schemeClr val="tx1"/>
                          </a:solidFill>
                          <a:latin typeface="Cambria Math" panose="02040503050406030204" pitchFamily="18" charset="0"/>
                        </a:rPr>
                        <m:t>220</m:t>
                      </m:r>
                      <m:r>
                        <a:rPr lang="en-US">
                          <a:solidFill>
                            <a:schemeClr val="tx1"/>
                          </a:solidFill>
                          <a:latin typeface="Cambria Math" panose="02040503050406030204" pitchFamily="18" charset="0"/>
                        </a:rPr>
                        <m:t>×</m:t>
                      </m:r>
                      <m:r>
                        <a:rPr lang="en-US">
                          <a:solidFill>
                            <a:schemeClr val="tx1"/>
                          </a:solidFill>
                          <a:latin typeface="Cambria Math" panose="02040503050406030204" pitchFamily="18" charset="0"/>
                        </a:rPr>
                        <m:t>270</m:t>
                      </m:r>
                      <m:r>
                        <a:rPr lang="en-US" i="1">
                          <a:solidFill>
                            <a:schemeClr val="tx1"/>
                          </a:solidFill>
                          <a:latin typeface="Cambria Math" panose="02040503050406030204" pitchFamily="18" charset="0"/>
                        </a:rPr>
                        <m:t>𝑘</m:t>
                      </m:r>
                      <m:r>
                        <a:rPr lang="en-US">
                          <a:solidFill>
                            <a:schemeClr val="tx1"/>
                          </a:solidFill>
                          <a:latin typeface="Cambria Math" panose="02040503050406030204" pitchFamily="18" charset="0"/>
                        </a:rPr>
                        <m:t>=</m:t>
                      </m:r>
                      <m:r>
                        <a:rPr lang="en-US">
                          <a:solidFill>
                            <a:schemeClr val="tx1"/>
                          </a:solidFill>
                          <a:latin typeface="Cambria Math" panose="02040503050406030204" pitchFamily="18" charset="0"/>
                        </a:rPr>
                        <m:t>59</m:t>
                      </m:r>
                      <m:r>
                        <a:rPr lang="en-US">
                          <a:solidFill>
                            <a:schemeClr val="tx1"/>
                          </a:solidFill>
                          <a:latin typeface="Cambria Math" panose="02040503050406030204" pitchFamily="18" charset="0"/>
                        </a:rPr>
                        <m:t>.</m:t>
                      </m:r>
                      <m:r>
                        <a:rPr lang="en-US">
                          <a:solidFill>
                            <a:schemeClr val="tx1"/>
                          </a:solidFill>
                          <a:latin typeface="Cambria Math" panose="02040503050406030204" pitchFamily="18" charset="0"/>
                        </a:rPr>
                        <m:t>4</m:t>
                      </m:r>
                      <m:r>
                        <a:rPr lang="en-US" i="1">
                          <a:solidFill>
                            <a:schemeClr val="tx1"/>
                          </a:solidFill>
                          <a:latin typeface="Cambria Math" panose="02040503050406030204" pitchFamily="18" charset="0"/>
                        </a:rPr>
                        <m:t>𝑀</m:t>
                      </m:r>
                    </m:oMath>
                  </m:oMathPara>
                </a14:m>
                <a:endParaRPr lang="en-US" sz="2000" dirty="0">
                  <a:solidFill>
                    <a:schemeClr val="tx1"/>
                  </a:solidFill>
                </a:endParaRPr>
              </a:p>
            </p:txBody>
          </p:sp>
        </mc:Choice>
        <mc:Fallback xmlns="">
          <p:sp>
            <p:nvSpPr>
              <p:cNvPr id="4" name="موجة مزدوجة 3">
                <a:extLst>
                  <a:ext uri="{FF2B5EF4-FFF2-40B4-BE49-F238E27FC236}">
                    <a16:creationId xmlns:a16="http://schemas.microsoft.com/office/drawing/2014/main" id="{63B9E889-6A9B-D3FB-A4F5-77260D7C4389}"/>
                  </a:ext>
                </a:extLst>
              </p:cNvPr>
              <p:cNvSpPr>
                <a:spLocks noRot="1" noChangeAspect="1" noMove="1" noResize="1" noEditPoints="1" noAdjustHandles="1" noChangeArrowheads="1" noChangeShapeType="1" noTextEdit="1"/>
              </p:cNvSpPr>
              <p:nvPr/>
            </p:nvSpPr>
            <p:spPr>
              <a:xfrm>
                <a:off x="1657705" y="2002134"/>
                <a:ext cx="7993117" cy="3249512"/>
              </a:xfrm>
              <a:prstGeom prst="doubleWave">
                <a:avLst/>
              </a:prstGeom>
              <a:blipFill>
                <a:blip r:embed="rId3"/>
                <a:stretch>
                  <a:fillRect l="-762"/>
                </a:stretch>
              </a:blipFill>
            </p:spPr>
            <p:txBody>
              <a:bodyPr/>
              <a:lstStyle/>
              <a:p>
                <a:r>
                  <a:rPr lang="ar-SY">
                    <a:noFill/>
                  </a:rPr>
                  <a:t> </a:t>
                </a:r>
              </a:p>
            </p:txBody>
          </p:sp>
        </mc:Fallback>
      </mc:AlternateContent>
      <p:sp>
        <p:nvSpPr>
          <p:cNvPr id="2" name="TextBox 2">
            <a:extLst>
              <a:ext uri="{FF2B5EF4-FFF2-40B4-BE49-F238E27FC236}">
                <a16:creationId xmlns:a16="http://schemas.microsoft.com/office/drawing/2014/main" id="{EDA866D2-C83D-D944-1542-87C7978EAEFA}"/>
              </a:ext>
            </a:extLst>
          </p:cNvPr>
          <p:cNvSpPr txBox="1"/>
          <p:nvPr/>
        </p:nvSpPr>
        <p:spPr>
          <a:xfrm>
            <a:off x="827875" y="928492"/>
            <a:ext cx="11261143" cy="669094"/>
          </a:xfrm>
          <a:prstGeom prst="rect">
            <a:avLst/>
          </a:prstGeom>
          <a:noFill/>
        </p:spPr>
        <p:txBody>
          <a:bodyPr wrap="square" rtlCol="0">
            <a:spAutoFit/>
          </a:bodyPr>
          <a:lstStyle/>
          <a:p>
            <a:pPr>
              <a:lnSpc>
                <a:spcPct val="150000"/>
              </a:lnSpc>
            </a:pPr>
            <a:r>
              <a:rPr lang="en-US" sz="2800" dirty="0">
                <a:latin typeface="Alexandria"/>
              </a:rPr>
              <a:t>Case Study: Market Analysis &amp; Residential Development Feasibility</a:t>
            </a:r>
            <a:endParaRPr lang="en-US" sz="2800" dirty="0">
              <a:latin typeface="Alexandria" charset="0"/>
            </a:endParaRPr>
          </a:p>
        </p:txBody>
      </p:sp>
      <p:pic>
        <p:nvPicPr>
          <p:cNvPr id="3" name="صورة 2">
            <a:extLst>
              <a:ext uri="{FF2B5EF4-FFF2-40B4-BE49-F238E27FC236}">
                <a16:creationId xmlns:a16="http://schemas.microsoft.com/office/drawing/2014/main" id="{ED2404FD-2E85-4A2A-094E-5B0D05737846}"/>
              </a:ext>
            </a:extLst>
          </p:cNvPr>
          <p:cNvPicPr>
            <a:picLocks noChangeAspect="1"/>
          </p:cNvPicPr>
          <p:nvPr/>
        </p:nvPicPr>
        <p:blipFill>
          <a:blip r:embed="rId4"/>
          <a:stretch>
            <a:fillRect/>
          </a:stretch>
        </p:blipFill>
        <p:spPr>
          <a:xfrm>
            <a:off x="7507697" y="2555327"/>
            <a:ext cx="2143125" cy="2143125"/>
          </a:xfrm>
          <a:prstGeom prst="rect">
            <a:avLst/>
          </a:prstGeom>
        </p:spPr>
      </p:pic>
    </p:spTree>
    <p:extLst>
      <p:ext uri="{BB962C8B-B14F-4D97-AF65-F5344CB8AC3E}">
        <p14:creationId xmlns:p14="http://schemas.microsoft.com/office/powerpoint/2010/main" val="2524419110"/>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111E8D8-6526-85AD-8C37-8C5F4790EC0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F401196-F700-E818-8A34-ECFA23252C8F}"/>
              </a:ext>
            </a:extLst>
          </p:cNvPr>
          <p:cNvSpPr/>
          <p:nvPr/>
        </p:nvSpPr>
        <p:spPr>
          <a:xfrm>
            <a:off x="617280" y="1783558"/>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 Metric                | Result                           |</a:t>
            </a:r>
          </a:p>
          <a:p>
            <a:pPr algn="ctr"/>
            <a:r>
              <a:rPr lang="en-US"/>
              <a:t>| --------------------- | -------------------------------- |</a:t>
            </a:r>
          </a:p>
          <a:p>
            <a:pPr algn="ctr"/>
            <a:r>
              <a:rPr lang="en-US"/>
              <a:t>| Market Demand         | Strong                           |</a:t>
            </a:r>
          </a:p>
          <a:p>
            <a:pPr algn="ctr"/>
            <a:r>
              <a:rPr lang="en-US"/>
              <a:t>| Financial Feasibility | Conditional                      |</a:t>
            </a:r>
          </a:p>
          <a:p>
            <a:pPr algn="ctr"/>
            <a:r>
              <a:rPr lang="en-US"/>
              <a:t>| Risk Level            | Moderate                         |</a:t>
            </a:r>
          </a:p>
          <a:p>
            <a:pPr algn="ctr"/>
            <a:r>
              <a:rPr lang="en-US"/>
              <a:t>| Recommended Strategy  | Cost optimization + phased sales |</a:t>
            </a:r>
            <a:endParaRPr lang="en-US" dirty="0"/>
          </a:p>
        </p:txBody>
      </p:sp>
      <p:pic>
        <p:nvPicPr>
          <p:cNvPr id="7" name="Graphic 21">
            <a:extLst>
              <a:ext uri="{FF2B5EF4-FFF2-40B4-BE49-F238E27FC236}">
                <a16:creationId xmlns:a16="http://schemas.microsoft.com/office/drawing/2014/main" id="{D1133CA8-960D-8FDC-4FD6-C3FB8C933EB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47">
            <a:extLst>
              <a:ext uri="{FF2B5EF4-FFF2-40B4-BE49-F238E27FC236}">
                <a16:creationId xmlns:a16="http://schemas.microsoft.com/office/drawing/2014/main" id="{A74B89AC-BE66-21D6-820E-E412D1FB69C6}"/>
              </a:ext>
            </a:extLst>
          </p:cNvPr>
          <p:cNvSpPr txBox="1"/>
          <p:nvPr/>
        </p:nvSpPr>
        <p:spPr>
          <a:xfrm>
            <a:off x="762000" y="2079259"/>
            <a:ext cx="10531181" cy="400110"/>
          </a:xfrm>
          <a:prstGeom prst="rect">
            <a:avLst/>
          </a:prstGeom>
          <a:solidFill>
            <a:schemeClr val="bg1"/>
          </a:solidFill>
        </p:spPr>
        <p:txBody>
          <a:bodyPr wrap="square" rtlCol="0">
            <a:spAutoFit/>
          </a:bodyPr>
          <a:lstStyle/>
          <a:p>
            <a:r>
              <a:rPr lang="en-US" sz="2000" b="1" dirty="0">
                <a:latin typeface="Alexandria"/>
              </a:rPr>
              <a:t>7️⃣ Feasibility Evaluation</a:t>
            </a:r>
          </a:p>
        </p:txBody>
      </p:sp>
      <p:graphicFrame>
        <p:nvGraphicFramePr>
          <p:cNvPr id="2" name="جدول 1">
            <a:extLst>
              <a:ext uri="{FF2B5EF4-FFF2-40B4-BE49-F238E27FC236}">
                <a16:creationId xmlns:a16="http://schemas.microsoft.com/office/drawing/2014/main" id="{6C5A09EC-7013-AA8D-7660-1A9486477726}"/>
              </a:ext>
            </a:extLst>
          </p:cNvPr>
          <p:cNvGraphicFramePr>
            <a:graphicFrameLocks noGrp="1"/>
          </p:cNvGraphicFramePr>
          <p:nvPr>
            <p:extLst>
              <p:ext uri="{D42A27DB-BD31-4B8C-83A1-F6EECF244321}">
                <p14:modId xmlns:p14="http://schemas.microsoft.com/office/powerpoint/2010/main" val="3977341237"/>
              </p:ext>
            </p:extLst>
          </p:nvPr>
        </p:nvGraphicFramePr>
        <p:xfrm>
          <a:off x="838200" y="3086894"/>
          <a:ext cx="6641892" cy="1828800"/>
        </p:xfrm>
        <a:graphic>
          <a:graphicData uri="http://schemas.openxmlformats.org/drawingml/2006/table">
            <a:tbl>
              <a:tblPr/>
              <a:tblGrid>
                <a:gridCol w="3320946">
                  <a:extLst>
                    <a:ext uri="{9D8B030D-6E8A-4147-A177-3AD203B41FA5}">
                      <a16:colId xmlns:a16="http://schemas.microsoft.com/office/drawing/2014/main" val="4155512593"/>
                    </a:ext>
                  </a:extLst>
                </a:gridCol>
                <a:gridCol w="3320946">
                  <a:extLst>
                    <a:ext uri="{9D8B030D-6E8A-4147-A177-3AD203B41FA5}">
                      <a16:colId xmlns:a16="http://schemas.microsoft.com/office/drawing/2014/main" val="2478204235"/>
                    </a:ext>
                  </a:extLst>
                </a:gridCol>
              </a:tblGrid>
              <a:tr h="0">
                <a:tc>
                  <a:txBody>
                    <a:bodyPr/>
                    <a:lstStyle/>
                    <a:p>
                      <a:pPr>
                        <a:buNone/>
                      </a:pPr>
                      <a:r>
                        <a:rPr lang="en-US" b="1" dirty="0"/>
                        <a:t>Metric</a:t>
                      </a:r>
                    </a:p>
                  </a:txBody>
                  <a:tcPr anchor="ctr">
                    <a:lnL>
                      <a:noFill/>
                    </a:lnL>
                    <a:lnR>
                      <a:noFill/>
                    </a:lnR>
                    <a:lnT>
                      <a:noFill/>
                    </a:lnT>
                    <a:lnB>
                      <a:noFill/>
                    </a:lnB>
                    <a:noFill/>
                  </a:tcPr>
                </a:tc>
                <a:tc>
                  <a:txBody>
                    <a:bodyPr/>
                    <a:lstStyle/>
                    <a:p>
                      <a:pPr>
                        <a:buNone/>
                      </a:pPr>
                      <a:r>
                        <a:rPr lang="en-US" b="1" dirty="0"/>
                        <a:t>Result</a:t>
                      </a:r>
                    </a:p>
                  </a:txBody>
                  <a:tcPr anchor="ctr">
                    <a:lnL>
                      <a:noFill/>
                    </a:lnL>
                    <a:lnR>
                      <a:noFill/>
                    </a:lnR>
                    <a:lnT>
                      <a:noFill/>
                    </a:lnT>
                    <a:lnB>
                      <a:noFill/>
                    </a:lnB>
                    <a:noFill/>
                  </a:tcPr>
                </a:tc>
                <a:extLst>
                  <a:ext uri="{0D108BD9-81ED-4DB2-BD59-A6C34878D82A}">
                    <a16:rowId xmlns:a16="http://schemas.microsoft.com/office/drawing/2014/main" val="3409210881"/>
                  </a:ext>
                </a:extLst>
              </a:tr>
              <a:tr h="0">
                <a:tc>
                  <a:txBody>
                    <a:bodyPr/>
                    <a:lstStyle/>
                    <a:p>
                      <a:pPr>
                        <a:buNone/>
                      </a:pPr>
                      <a:r>
                        <a:rPr lang="en-US" dirty="0"/>
                        <a:t>Market Demand</a:t>
                      </a:r>
                    </a:p>
                  </a:txBody>
                  <a:tcPr anchor="ctr">
                    <a:lnL>
                      <a:noFill/>
                    </a:lnL>
                    <a:lnR>
                      <a:noFill/>
                    </a:lnR>
                    <a:lnT>
                      <a:noFill/>
                    </a:lnT>
                    <a:lnB>
                      <a:noFill/>
                    </a:lnB>
                    <a:noFill/>
                  </a:tcPr>
                </a:tc>
                <a:tc>
                  <a:txBody>
                    <a:bodyPr/>
                    <a:lstStyle/>
                    <a:p>
                      <a:pPr>
                        <a:buNone/>
                      </a:pPr>
                      <a:r>
                        <a:rPr lang="en-US"/>
                        <a:t>Strong</a:t>
                      </a:r>
                    </a:p>
                  </a:txBody>
                  <a:tcPr anchor="ctr">
                    <a:lnL>
                      <a:noFill/>
                    </a:lnL>
                    <a:lnR>
                      <a:noFill/>
                    </a:lnR>
                    <a:lnT>
                      <a:noFill/>
                    </a:lnT>
                    <a:lnB>
                      <a:noFill/>
                    </a:lnB>
                    <a:noFill/>
                  </a:tcPr>
                </a:tc>
                <a:extLst>
                  <a:ext uri="{0D108BD9-81ED-4DB2-BD59-A6C34878D82A}">
                    <a16:rowId xmlns:a16="http://schemas.microsoft.com/office/drawing/2014/main" val="20184296"/>
                  </a:ext>
                </a:extLst>
              </a:tr>
              <a:tr h="0">
                <a:tc>
                  <a:txBody>
                    <a:bodyPr/>
                    <a:lstStyle/>
                    <a:p>
                      <a:pPr>
                        <a:buNone/>
                      </a:pPr>
                      <a:r>
                        <a:rPr lang="en-US"/>
                        <a:t>Financial Feasibility</a:t>
                      </a:r>
                    </a:p>
                  </a:txBody>
                  <a:tcPr anchor="ctr">
                    <a:lnL>
                      <a:noFill/>
                    </a:lnL>
                    <a:lnR>
                      <a:noFill/>
                    </a:lnR>
                    <a:lnT>
                      <a:noFill/>
                    </a:lnT>
                    <a:lnB>
                      <a:noFill/>
                    </a:lnB>
                    <a:noFill/>
                  </a:tcPr>
                </a:tc>
                <a:tc>
                  <a:txBody>
                    <a:bodyPr/>
                    <a:lstStyle/>
                    <a:p>
                      <a:pPr>
                        <a:buNone/>
                      </a:pPr>
                      <a:r>
                        <a:rPr lang="en-US" dirty="0"/>
                        <a:t>Conditional</a:t>
                      </a:r>
                    </a:p>
                  </a:txBody>
                  <a:tcPr anchor="ctr">
                    <a:lnL>
                      <a:noFill/>
                    </a:lnL>
                    <a:lnR>
                      <a:noFill/>
                    </a:lnR>
                    <a:lnT>
                      <a:noFill/>
                    </a:lnT>
                    <a:lnB>
                      <a:noFill/>
                    </a:lnB>
                    <a:noFill/>
                  </a:tcPr>
                </a:tc>
                <a:extLst>
                  <a:ext uri="{0D108BD9-81ED-4DB2-BD59-A6C34878D82A}">
                    <a16:rowId xmlns:a16="http://schemas.microsoft.com/office/drawing/2014/main" val="3134880077"/>
                  </a:ext>
                </a:extLst>
              </a:tr>
              <a:tr h="0">
                <a:tc>
                  <a:txBody>
                    <a:bodyPr/>
                    <a:lstStyle/>
                    <a:p>
                      <a:pPr>
                        <a:buNone/>
                      </a:pPr>
                      <a:r>
                        <a:rPr lang="en-US"/>
                        <a:t>Risk Level</a:t>
                      </a:r>
                    </a:p>
                  </a:txBody>
                  <a:tcPr anchor="ctr">
                    <a:lnL>
                      <a:noFill/>
                    </a:lnL>
                    <a:lnR>
                      <a:noFill/>
                    </a:lnR>
                    <a:lnT>
                      <a:noFill/>
                    </a:lnT>
                    <a:lnB>
                      <a:noFill/>
                    </a:lnB>
                    <a:noFill/>
                  </a:tcPr>
                </a:tc>
                <a:tc>
                  <a:txBody>
                    <a:bodyPr/>
                    <a:lstStyle/>
                    <a:p>
                      <a:pPr>
                        <a:buNone/>
                      </a:pPr>
                      <a:r>
                        <a:rPr lang="en-US"/>
                        <a:t>Moderate</a:t>
                      </a:r>
                    </a:p>
                  </a:txBody>
                  <a:tcPr anchor="ctr">
                    <a:lnL>
                      <a:noFill/>
                    </a:lnL>
                    <a:lnR>
                      <a:noFill/>
                    </a:lnR>
                    <a:lnT>
                      <a:noFill/>
                    </a:lnT>
                    <a:lnB>
                      <a:noFill/>
                    </a:lnB>
                    <a:noFill/>
                  </a:tcPr>
                </a:tc>
                <a:extLst>
                  <a:ext uri="{0D108BD9-81ED-4DB2-BD59-A6C34878D82A}">
                    <a16:rowId xmlns:a16="http://schemas.microsoft.com/office/drawing/2014/main" val="3985451535"/>
                  </a:ext>
                </a:extLst>
              </a:tr>
              <a:tr h="0">
                <a:tc>
                  <a:txBody>
                    <a:bodyPr/>
                    <a:lstStyle/>
                    <a:p>
                      <a:pPr>
                        <a:buNone/>
                      </a:pPr>
                      <a:r>
                        <a:rPr lang="en-US"/>
                        <a:t>Recommended Strategy</a:t>
                      </a:r>
                    </a:p>
                  </a:txBody>
                  <a:tcPr anchor="ctr">
                    <a:lnL>
                      <a:noFill/>
                    </a:lnL>
                    <a:lnR>
                      <a:noFill/>
                    </a:lnR>
                    <a:lnT>
                      <a:noFill/>
                    </a:lnT>
                    <a:lnB>
                      <a:noFill/>
                    </a:lnB>
                    <a:noFill/>
                  </a:tcPr>
                </a:tc>
                <a:tc>
                  <a:txBody>
                    <a:bodyPr/>
                    <a:lstStyle/>
                    <a:p>
                      <a:pPr>
                        <a:buNone/>
                      </a:pPr>
                      <a:r>
                        <a:rPr lang="en-US" dirty="0"/>
                        <a:t>Cost optimization + phased sales</a:t>
                      </a:r>
                    </a:p>
                  </a:txBody>
                  <a:tcPr anchor="ctr">
                    <a:lnL>
                      <a:noFill/>
                    </a:lnL>
                    <a:lnR>
                      <a:noFill/>
                    </a:lnR>
                    <a:lnT>
                      <a:noFill/>
                    </a:lnT>
                    <a:lnB>
                      <a:noFill/>
                    </a:lnB>
                    <a:noFill/>
                  </a:tcPr>
                </a:tc>
                <a:extLst>
                  <a:ext uri="{0D108BD9-81ED-4DB2-BD59-A6C34878D82A}">
                    <a16:rowId xmlns:a16="http://schemas.microsoft.com/office/drawing/2014/main" val="3591062221"/>
                  </a:ext>
                </a:extLst>
              </a:tr>
            </a:tbl>
          </a:graphicData>
        </a:graphic>
      </p:graphicFrame>
      <p:sp>
        <p:nvSpPr>
          <p:cNvPr id="5" name="TextBox 2">
            <a:extLst>
              <a:ext uri="{FF2B5EF4-FFF2-40B4-BE49-F238E27FC236}">
                <a16:creationId xmlns:a16="http://schemas.microsoft.com/office/drawing/2014/main" id="{A84360C1-69ED-56E2-EB0A-46669D0D574E}"/>
              </a:ext>
            </a:extLst>
          </p:cNvPr>
          <p:cNvSpPr txBox="1"/>
          <p:nvPr/>
        </p:nvSpPr>
        <p:spPr>
          <a:xfrm>
            <a:off x="827875" y="928492"/>
            <a:ext cx="11261143" cy="669094"/>
          </a:xfrm>
          <a:prstGeom prst="rect">
            <a:avLst/>
          </a:prstGeom>
          <a:noFill/>
        </p:spPr>
        <p:txBody>
          <a:bodyPr wrap="square" rtlCol="0">
            <a:spAutoFit/>
          </a:bodyPr>
          <a:lstStyle/>
          <a:p>
            <a:pPr>
              <a:lnSpc>
                <a:spcPct val="150000"/>
              </a:lnSpc>
            </a:pPr>
            <a:r>
              <a:rPr lang="en-US" sz="2800" dirty="0">
                <a:latin typeface="Alexandria"/>
              </a:rPr>
              <a:t>Case Study: Market Analysis &amp; Residential Development Feasibility</a:t>
            </a:r>
            <a:endParaRPr lang="en-US" sz="2800" dirty="0">
              <a:latin typeface="Alexandria" charset="0"/>
            </a:endParaRPr>
          </a:p>
        </p:txBody>
      </p:sp>
      <p:sp>
        <p:nvSpPr>
          <p:cNvPr id="8" name="TextBox 47">
            <a:extLst>
              <a:ext uri="{FF2B5EF4-FFF2-40B4-BE49-F238E27FC236}">
                <a16:creationId xmlns:a16="http://schemas.microsoft.com/office/drawing/2014/main" id="{969CCC88-27D0-0836-9516-6734F7C6B5BC}"/>
              </a:ext>
            </a:extLst>
          </p:cNvPr>
          <p:cNvSpPr txBox="1"/>
          <p:nvPr/>
        </p:nvSpPr>
        <p:spPr>
          <a:xfrm>
            <a:off x="7540711" y="3086894"/>
            <a:ext cx="3813089" cy="1631216"/>
          </a:xfrm>
          <a:prstGeom prst="rect">
            <a:avLst/>
          </a:prstGeom>
          <a:solidFill>
            <a:schemeClr val="bg2"/>
          </a:solidFill>
        </p:spPr>
        <p:txBody>
          <a:bodyPr wrap="square" rtlCol="0">
            <a:spAutoFit/>
          </a:bodyPr>
          <a:lstStyle/>
          <a:p>
            <a:r>
              <a:rPr lang="en-US" sz="2000" b="1" dirty="0"/>
              <a:t>8️⃣ Final Recommendation</a:t>
            </a:r>
          </a:p>
          <a:p>
            <a:r>
              <a:rPr lang="en-US" sz="2000" dirty="0"/>
              <a:t>✅ Proceed with development </a:t>
            </a:r>
            <a:r>
              <a:rPr lang="en-US" sz="2000" b="1" dirty="0"/>
              <a:t>if</a:t>
            </a:r>
            <a:r>
              <a:rPr lang="en-US" sz="2000" dirty="0"/>
              <a:t>:</a:t>
            </a:r>
          </a:p>
          <a:p>
            <a:r>
              <a:rPr lang="en-US" sz="2000" dirty="0"/>
              <a:t>Construction costs reduced</a:t>
            </a:r>
          </a:p>
          <a:p>
            <a:r>
              <a:rPr lang="en-US" sz="2000" dirty="0"/>
              <a:t>Sales phased to monitor demand</a:t>
            </a:r>
          </a:p>
          <a:p>
            <a:r>
              <a:rPr lang="en-US" sz="2000" dirty="0"/>
              <a:t>Mix of sale &amp; rental maintained</a:t>
            </a:r>
          </a:p>
        </p:txBody>
      </p:sp>
    </p:spTree>
    <p:extLst>
      <p:ext uri="{BB962C8B-B14F-4D97-AF65-F5344CB8AC3E}">
        <p14:creationId xmlns:p14="http://schemas.microsoft.com/office/powerpoint/2010/main" val="14763372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D51A27-EEA9-D270-2A3A-A0D653392E1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A7C63A4-8305-CE45-6D7E-875C58CEA53E}"/>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5FD55FCD-912D-5843-73A4-A7F4116D3053}"/>
              </a:ext>
            </a:extLst>
          </p:cNvPr>
          <p:cNvSpPr/>
          <p:nvPr/>
        </p:nvSpPr>
        <p:spPr>
          <a:xfrm>
            <a:off x="526295" y="1526505"/>
            <a:ext cx="1070613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mc:AlternateContent xmlns:mc="http://schemas.openxmlformats.org/markup-compatibility/2006" xmlns:a14="http://schemas.microsoft.com/office/drawing/2010/main">
        <mc:Choice Requires="a14">
          <p:sp>
            <p:nvSpPr>
              <p:cNvPr id="24" name="TextBox 23">
                <a:extLst>
                  <a:ext uri="{FF2B5EF4-FFF2-40B4-BE49-F238E27FC236}">
                    <a16:creationId xmlns:a16="http://schemas.microsoft.com/office/drawing/2014/main" id="{D6BDEE2F-345B-ABA3-6B51-3445A22F9A50}"/>
                  </a:ext>
                </a:extLst>
              </p:cNvPr>
              <p:cNvSpPr txBox="1"/>
              <p:nvPr/>
            </p:nvSpPr>
            <p:spPr>
              <a:xfrm>
                <a:off x="742931" y="1835669"/>
                <a:ext cx="10152718" cy="3108543"/>
              </a:xfrm>
              <a:prstGeom prst="rect">
                <a:avLst/>
              </a:prstGeom>
              <a:noFill/>
            </p:spPr>
            <p:txBody>
              <a:bodyPr wrap="square" rtlCol="0">
                <a:spAutoFit/>
              </a:bodyPr>
              <a:lstStyle/>
              <a:p>
                <a:r>
                  <a:rPr lang="en-US" sz="2000" b="1" dirty="0"/>
                  <a:t>✅ Option to Evaluate</a:t>
                </a:r>
              </a:p>
              <a:p>
                <a:r>
                  <a:rPr lang="en-US" sz="2000" b="1" dirty="0"/>
                  <a:t>Scenario B: Increase Average Selling Price to $270,000</a:t>
                </a:r>
                <a:endParaRPr lang="en-US" sz="2000" dirty="0"/>
              </a:p>
              <a:p>
                <a:r>
                  <a:rPr lang="en-US" sz="2000" dirty="0"/>
                  <a:t>Units: 220</a:t>
                </a:r>
              </a:p>
              <a:p>
                <a:r>
                  <a:rPr lang="en-US" sz="2000" dirty="0"/>
                  <a:t>Price per unit: $270,000</a:t>
                </a:r>
              </a:p>
              <a:p>
                <a:r>
                  <a:rPr lang="en-US" sz="2000" dirty="0"/>
                  <a:t>Total Revenue:</a:t>
                </a:r>
              </a:p>
              <a:p>
                <a:pPr/>
                <a14:m>
                  <m:oMathPara xmlns:m="http://schemas.openxmlformats.org/officeDocument/2006/math">
                    <m:oMathParaPr>
                      <m:jc m:val="centerGroup"/>
                    </m:oMathParaPr>
                    <m:oMath xmlns:m="http://schemas.openxmlformats.org/officeDocument/2006/math">
                      <m:r>
                        <a:rPr lang="en-US">
                          <a:latin typeface="Cambria Math" panose="02040503050406030204" pitchFamily="18" charset="0"/>
                        </a:rPr>
                        <m:t>220</m:t>
                      </m:r>
                      <m:r>
                        <a:rPr lang="en-US">
                          <a:latin typeface="Cambria Math" panose="02040503050406030204" pitchFamily="18" charset="0"/>
                        </a:rPr>
                        <m:t>×</m:t>
                      </m:r>
                      <m:r>
                        <a:rPr lang="en-US">
                          <a:latin typeface="Cambria Math" panose="02040503050406030204" pitchFamily="18" charset="0"/>
                        </a:rPr>
                        <m:t>270</m:t>
                      </m:r>
                      <m:r>
                        <a:rPr lang="en-US">
                          <a:latin typeface="Cambria Math" panose="02040503050406030204" pitchFamily="18" charset="0"/>
                        </a:rPr>
                        <m:t>,</m:t>
                      </m:r>
                      <m:r>
                        <a:rPr lang="en-US">
                          <a:latin typeface="Cambria Math" panose="02040503050406030204" pitchFamily="18" charset="0"/>
                        </a:rPr>
                        <m:t>000</m:t>
                      </m:r>
                      <m:r>
                        <a:rPr lang="en-US">
                          <a:latin typeface="Cambria Math" panose="02040503050406030204" pitchFamily="18" charset="0"/>
                        </a:rPr>
                        <m:t>=</m:t>
                      </m:r>
                      <m:r>
                        <a:rPr lang="en-US">
                          <a:latin typeface="Cambria Math" panose="02040503050406030204" pitchFamily="18" charset="0"/>
                        </a:rPr>
                        <m:t>59</m:t>
                      </m:r>
                      <m:r>
                        <a:rPr lang="en-US">
                          <a:latin typeface="Cambria Math" panose="02040503050406030204" pitchFamily="18" charset="0"/>
                        </a:rPr>
                        <m:t>,</m:t>
                      </m:r>
                      <m:r>
                        <a:rPr lang="en-US">
                          <a:latin typeface="Cambria Math" panose="02040503050406030204" pitchFamily="18" charset="0"/>
                        </a:rPr>
                        <m:t>400</m:t>
                      </m:r>
                      <m:r>
                        <a:rPr lang="en-US">
                          <a:latin typeface="Cambria Math" panose="02040503050406030204" pitchFamily="18" charset="0"/>
                        </a:rPr>
                        <m:t>,</m:t>
                      </m:r>
                      <m:r>
                        <a:rPr lang="en-US">
                          <a:latin typeface="Cambria Math" panose="02040503050406030204" pitchFamily="18" charset="0"/>
                        </a:rPr>
                        <m:t>000</m:t>
                      </m:r>
                    </m:oMath>
                  </m:oMathPara>
                </a14:m>
                <a:endParaRPr lang="en-US" sz="2000" dirty="0"/>
              </a:p>
              <a:p>
                <a:r>
                  <a:rPr lang="en-US" sz="2000" dirty="0"/>
                  <a:t>Optimized Cost (Scenario A applied): </a:t>
                </a:r>
                <a:r>
                  <a:rPr lang="en-US" sz="2000" b="1" dirty="0"/>
                  <a:t>$52,800,000</a:t>
                </a:r>
                <a:endParaRPr lang="en-US" sz="2000" dirty="0"/>
              </a:p>
              <a:p>
                <a:r>
                  <a:rPr lang="en-US" sz="2000" dirty="0"/>
                  <a:t>👉 </a:t>
                </a:r>
                <a:r>
                  <a:rPr lang="en-US" sz="2000" b="1" dirty="0"/>
                  <a:t>Net Cash Flow (profit before discounting):</a:t>
                </a:r>
                <a:endParaRPr lang="en-US" sz="2000" dirty="0"/>
              </a:p>
              <a:p>
                <a:pPr/>
                <a14:m>
                  <m:oMathPara xmlns:m="http://schemas.openxmlformats.org/officeDocument/2006/math">
                    <m:oMathParaPr>
                      <m:jc m:val="centerGroup"/>
                    </m:oMathParaPr>
                    <m:oMath xmlns:m="http://schemas.openxmlformats.org/officeDocument/2006/math">
                      <m:r>
                        <a:rPr lang="en-US">
                          <a:latin typeface="Cambria Math" panose="02040503050406030204" pitchFamily="18" charset="0"/>
                        </a:rPr>
                        <m:t>59</m:t>
                      </m:r>
                      <m:r>
                        <a:rPr lang="en-US">
                          <a:latin typeface="Cambria Math" panose="02040503050406030204" pitchFamily="18" charset="0"/>
                        </a:rPr>
                        <m:t>.</m:t>
                      </m:r>
                      <m:r>
                        <a:rPr lang="en-US">
                          <a:latin typeface="Cambria Math" panose="02040503050406030204" pitchFamily="18" charset="0"/>
                        </a:rPr>
                        <m:t>4</m:t>
                      </m:r>
                      <m:r>
                        <a:rPr lang="en-US" i="1">
                          <a:latin typeface="Cambria Math" panose="02040503050406030204" pitchFamily="18" charset="0"/>
                        </a:rPr>
                        <m:t>𝑀</m:t>
                      </m:r>
                      <m:r>
                        <a:rPr lang="en-US">
                          <a:latin typeface="Cambria Math" panose="02040503050406030204" pitchFamily="18" charset="0"/>
                        </a:rPr>
                        <m:t>−</m:t>
                      </m:r>
                      <m:r>
                        <a:rPr lang="en-US">
                          <a:latin typeface="Cambria Math" panose="02040503050406030204" pitchFamily="18" charset="0"/>
                        </a:rPr>
                        <m:t>52</m:t>
                      </m:r>
                      <m:r>
                        <a:rPr lang="en-US">
                          <a:latin typeface="Cambria Math" panose="02040503050406030204" pitchFamily="18" charset="0"/>
                        </a:rPr>
                        <m:t>.</m:t>
                      </m:r>
                      <m:r>
                        <a:rPr lang="en-US">
                          <a:latin typeface="Cambria Math" panose="02040503050406030204" pitchFamily="18" charset="0"/>
                        </a:rPr>
                        <m:t>8</m:t>
                      </m:r>
                      <m:r>
                        <a:rPr lang="en-US" i="1">
                          <a:latin typeface="Cambria Math" panose="02040503050406030204" pitchFamily="18" charset="0"/>
                        </a:rPr>
                        <m:t>𝑀</m:t>
                      </m:r>
                      <m:r>
                        <a:rPr lang="en-US">
                          <a:latin typeface="Cambria Math" panose="02040503050406030204" pitchFamily="18" charset="0"/>
                        </a:rPr>
                        <m:t>=</m:t>
                      </m:r>
                      <m:r>
                        <a:rPr lang="en-US">
                          <a:latin typeface="Cambria Math" panose="02040503050406030204" pitchFamily="18" charset="0"/>
                        </a:rPr>
                        <m:t>6</m:t>
                      </m:r>
                      <m:r>
                        <a:rPr lang="en-US">
                          <a:latin typeface="Cambria Math" panose="02040503050406030204" pitchFamily="18" charset="0"/>
                        </a:rPr>
                        <m:t>.</m:t>
                      </m:r>
                      <m:r>
                        <a:rPr lang="en-US">
                          <a:latin typeface="Cambria Math" panose="02040503050406030204" pitchFamily="18" charset="0"/>
                        </a:rPr>
                        <m:t>6</m:t>
                      </m:r>
                      <m:r>
                        <a:rPr lang="en-US" i="1">
                          <a:latin typeface="Cambria Math" panose="02040503050406030204" pitchFamily="18" charset="0"/>
                        </a:rPr>
                        <m:t>𝑀</m:t>
                      </m:r>
                    </m:oMath>
                  </m:oMathPara>
                </a14:m>
                <a:endParaRPr lang="en-US" sz="2000" dirty="0"/>
              </a:p>
              <a:p>
                <a:pPr lvl="0"/>
                <a:endParaRPr lang="en-US" sz="2000" dirty="0">
                  <a:latin typeface="Alexandria"/>
                </a:endParaRPr>
              </a:p>
            </p:txBody>
          </p:sp>
        </mc:Choice>
        <mc:Fallback xmlns="">
          <p:sp>
            <p:nvSpPr>
              <p:cNvPr id="24" name="TextBox 23">
                <a:extLst>
                  <a:ext uri="{FF2B5EF4-FFF2-40B4-BE49-F238E27FC236}">
                    <a16:creationId xmlns:a16="http://schemas.microsoft.com/office/drawing/2014/main" id="{D6BDEE2F-345B-ABA3-6B51-3445A22F9A50}"/>
                  </a:ext>
                </a:extLst>
              </p:cNvPr>
              <p:cNvSpPr txBox="1">
                <a:spLocks noRot="1" noChangeAspect="1" noMove="1" noResize="1" noEditPoints="1" noAdjustHandles="1" noChangeArrowheads="1" noChangeShapeType="1" noTextEdit="1"/>
              </p:cNvSpPr>
              <p:nvPr/>
            </p:nvSpPr>
            <p:spPr>
              <a:xfrm>
                <a:off x="742931" y="1835669"/>
                <a:ext cx="10152718" cy="3108543"/>
              </a:xfrm>
              <a:prstGeom prst="rect">
                <a:avLst/>
              </a:prstGeom>
              <a:blipFill>
                <a:blip r:embed="rId3"/>
                <a:stretch>
                  <a:fillRect l="-661" t="-1176"/>
                </a:stretch>
              </a:blipFill>
            </p:spPr>
            <p:txBody>
              <a:bodyPr/>
              <a:lstStyle/>
              <a:p>
                <a:r>
                  <a:rPr lang="ar-SY">
                    <a:noFill/>
                  </a:rPr>
                  <a:t> </a:t>
                </a:r>
              </a:p>
            </p:txBody>
          </p:sp>
        </mc:Fallback>
      </mc:AlternateContent>
      <p:pic>
        <p:nvPicPr>
          <p:cNvPr id="5" name="Graphic 21">
            <a:extLst>
              <a:ext uri="{FF2B5EF4-FFF2-40B4-BE49-F238E27FC236}">
                <a16:creationId xmlns:a16="http://schemas.microsoft.com/office/drawing/2014/main" id="{7CBB0C53-DF8E-B433-BC15-CEBA667575C9}"/>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CAD6004D-9743-6A1C-FEE0-2C5DDE5CB2D6}"/>
              </a:ext>
            </a:extLst>
          </p:cNvPr>
          <p:cNvSpPr txBox="1"/>
          <p:nvPr/>
        </p:nvSpPr>
        <p:spPr>
          <a:xfrm>
            <a:off x="827875" y="928492"/>
            <a:ext cx="11261143" cy="669094"/>
          </a:xfrm>
          <a:prstGeom prst="rect">
            <a:avLst/>
          </a:prstGeom>
          <a:noFill/>
        </p:spPr>
        <p:txBody>
          <a:bodyPr wrap="square" rtlCol="0">
            <a:spAutoFit/>
          </a:bodyPr>
          <a:lstStyle/>
          <a:p>
            <a:pPr>
              <a:lnSpc>
                <a:spcPct val="150000"/>
              </a:lnSpc>
            </a:pPr>
            <a:r>
              <a:rPr lang="en-US" sz="2800" dirty="0">
                <a:latin typeface="Alexandria"/>
              </a:rPr>
              <a:t>Case Study: Market Analysis &amp; Residential Development Feasibility</a:t>
            </a:r>
            <a:endParaRPr lang="en-US" sz="2800" dirty="0">
              <a:latin typeface="Alexandria" charset="0"/>
            </a:endParaRPr>
          </a:p>
        </p:txBody>
      </p:sp>
    </p:spTree>
    <p:extLst>
      <p:ext uri="{BB962C8B-B14F-4D97-AF65-F5344CB8AC3E}">
        <p14:creationId xmlns:p14="http://schemas.microsoft.com/office/powerpoint/2010/main" val="1293532508"/>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290CB96-802F-7818-29D2-85B5242A24D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7947FD9-07A6-25CE-223A-6C9628A4FB88}"/>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E9E60812-AD3F-41F4-C5A1-CA78291DA41A}"/>
              </a:ext>
            </a:extLst>
          </p:cNvPr>
          <p:cNvSpPr/>
          <p:nvPr/>
        </p:nvSpPr>
        <p:spPr>
          <a:xfrm>
            <a:off x="633486" y="1572881"/>
            <a:ext cx="1070613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3CAD2A47-BEDD-1F27-AC66-7B0440C0177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23">
            <a:extLst>
              <a:ext uri="{FF2B5EF4-FFF2-40B4-BE49-F238E27FC236}">
                <a16:creationId xmlns:a16="http://schemas.microsoft.com/office/drawing/2014/main" id="{85989A61-4D25-A2B2-61C8-8282FF3C1BE1}"/>
              </a:ext>
            </a:extLst>
          </p:cNvPr>
          <p:cNvSpPr txBox="1"/>
          <p:nvPr/>
        </p:nvSpPr>
        <p:spPr>
          <a:xfrm>
            <a:off x="852376" y="1988341"/>
            <a:ext cx="10331431" cy="2554545"/>
          </a:xfrm>
          <a:prstGeom prst="rect">
            <a:avLst/>
          </a:prstGeom>
          <a:solidFill>
            <a:schemeClr val="bg2"/>
          </a:solidFill>
        </p:spPr>
        <p:txBody>
          <a:bodyPr wrap="square" rtlCol="0">
            <a:spAutoFit/>
          </a:bodyPr>
          <a:lstStyle/>
          <a:p>
            <a:r>
              <a:rPr lang="en-US" sz="2000" b="1" dirty="0">
                <a:latin typeface="Alexandria"/>
              </a:rPr>
              <a:t>❗ Important Assumption for NPV</a:t>
            </a:r>
          </a:p>
          <a:p>
            <a:r>
              <a:rPr lang="en-US" sz="2000" dirty="0">
                <a:latin typeface="Alexandria"/>
              </a:rPr>
              <a:t>To calculate NPV, we must assume a </a:t>
            </a:r>
            <a:r>
              <a:rPr lang="en-US" sz="2000" b="1" dirty="0">
                <a:latin typeface="Alexandria"/>
              </a:rPr>
              <a:t>project timeline</a:t>
            </a:r>
            <a:r>
              <a:rPr lang="en-US" sz="2000" dirty="0">
                <a:latin typeface="Alexandria"/>
              </a:rPr>
              <a:t>.</a:t>
            </a:r>
          </a:p>
          <a:p>
            <a:r>
              <a:rPr lang="en-US" sz="2000" b="1" dirty="0">
                <a:latin typeface="Alexandria"/>
              </a:rPr>
              <a:t>Assumed Cash Flow Timing</a:t>
            </a:r>
          </a:p>
          <a:p>
            <a:r>
              <a:rPr lang="en-US" sz="2000" dirty="0">
                <a:latin typeface="Alexandria"/>
              </a:rPr>
              <a:t>Year 0: Development cost = </a:t>
            </a:r>
            <a:r>
              <a:rPr lang="en-US" sz="2000" b="1" dirty="0">
                <a:latin typeface="Alexandria"/>
              </a:rPr>
              <a:t>–52.8M</a:t>
            </a:r>
            <a:endParaRPr lang="en-US" sz="2000" dirty="0">
              <a:latin typeface="Alexandria"/>
            </a:endParaRPr>
          </a:p>
          <a:p>
            <a:r>
              <a:rPr lang="en-US" sz="2000" dirty="0">
                <a:latin typeface="Alexandria"/>
              </a:rPr>
              <a:t>Year 2: Sales revenue received = </a:t>
            </a:r>
            <a:r>
              <a:rPr lang="en-US" sz="2000" b="1" dirty="0">
                <a:latin typeface="Alexandria"/>
              </a:rPr>
              <a:t>59.4M</a:t>
            </a:r>
            <a:endParaRPr lang="en-US" sz="2000" dirty="0">
              <a:latin typeface="Alexandria"/>
            </a:endParaRPr>
          </a:p>
          <a:p>
            <a:r>
              <a:rPr lang="en-US" sz="2000" dirty="0">
                <a:latin typeface="Alexandria"/>
              </a:rPr>
              <a:t>Discount rate: </a:t>
            </a:r>
            <a:r>
              <a:rPr lang="en-US" sz="2000" b="1" dirty="0">
                <a:latin typeface="Alexandria"/>
              </a:rPr>
              <a:t>10%</a:t>
            </a:r>
            <a:endParaRPr lang="en-US" sz="2000" dirty="0">
              <a:latin typeface="Alexandria"/>
            </a:endParaRPr>
          </a:p>
          <a:p>
            <a:r>
              <a:rPr lang="en-US" sz="2000" dirty="0">
                <a:latin typeface="Alexandria"/>
              </a:rPr>
              <a:t>(This is typical for residential developments.)</a:t>
            </a:r>
          </a:p>
          <a:p>
            <a:pPr marL="342900" indent="-342900">
              <a:buFont typeface="Arial" panose="020B0604020202020204" pitchFamily="34" charset="0"/>
              <a:buChar char="•"/>
            </a:pPr>
            <a:endParaRPr lang="en-US" sz="2000" b="1" dirty="0">
              <a:solidFill>
                <a:srgbClr val="2D3956"/>
              </a:solidFill>
              <a:latin typeface="Alexandria"/>
              <a:cs typeface="Alexandria" charset="0"/>
            </a:endParaRPr>
          </a:p>
        </p:txBody>
      </p:sp>
      <p:sp>
        <p:nvSpPr>
          <p:cNvPr id="2" name="TextBox 2">
            <a:extLst>
              <a:ext uri="{FF2B5EF4-FFF2-40B4-BE49-F238E27FC236}">
                <a16:creationId xmlns:a16="http://schemas.microsoft.com/office/drawing/2014/main" id="{CF39C523-3F76-92AA-F029-1ECE1FC6E5C2}"/>
              </a:ext>
            </a:extLst>
          </p:cNvPr>
          <p:cNvSpPr txBox="1"/>
          <p:nvPr/>
        </p:nvSpPr>
        <p:spPr>
          <a:xfrm>
            <a:off x="827875" y="928492"/>
            <a:ext cx="11261143" cy="669094"/>
          </a:xfrm>
          <a:prstGeom prst="rect">
            <a:avLst/>
          </a:prstGeom>
          <a:noFill/>
        </p:spPr>
        <p:txBody>
          <a:bodyPr wrap="square" rtlCol="0">
            <a:spAutoFit/>
          </a:bodyPr>
          <a:lstStyle/>
          <a:p>
            <a:pPr>
              <a:lnSpc>
                <a:spcPct val="150000"/>
              </a:lnSpc>
            </a:pPr>
            <a:r>
              <a:rPr lang="en-US" sz="2800" dirty="0">
                <a:latin typeface="Alexandria"/>
              </a:rPr>
              <a:t>Case Study: Market Analysis &amp; Residential Development Feasibility</a:t>
            </a:r>
            <a:endParaRPr lang="en-US" sz="2800" dirty="0">
              <a:latin typeface="Alexandria" charset="0"/>
            </a:endParaRPr>
          </a:p>
        </p:txBody>
      </p:sp>
      <p:pic>
        <p:nvPicPr>
          <p:cNvPr id="3" name="صورة 2">
            <a:extLst>
              <a:ext uri="{FF2B5EF4-FFF2-40B4-BE49-F238E27FC236}">
                <a16:creationId xmlns:a16="http://schemas.microsoft.com/office/drawing/2014/main" id="{9B260E7E-6487-7DEC-9E51-36AF5F57C98D}"/>
              </a:ext>
            </a:extLst>
          </p:cNvPr>
          <p:cNvPicPr>
            <a:picLocks noChangeAspect="1"/>
          </p:cNvPicPr>
          <p:nvPr/>
        </p:nvPicPr>
        <p:blipFill>
          <a:blip r:embed="rId3"/>
          <a:stretch>
            <a:fillRect/>
          </a:stretch>
        </p:blipFill>
        <p:spPr>
          <a:xfrm>
            <a:off x="7602770" y="2241975"/>
            <a:ext cx="2543175" cy="1800225"/>
          </a:xfrm>
          <a:prstGeom prst="rect">
            <a:avLst/>
          </a:prstGeom>
        </p:spPr>
      </p:pic>
    </p:spTree>
    <p:extLst>
      <p:ext uri="{BB962C8B-B14F-4D97-AF65-F5344CB8AC3E}">
        <p14:creationId xmlns:p14="http://schemas.microsoft.com/office/powerpoint/2010/main" val="3436093964"/>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ACD9609-62ED-AF85-D86F-3CFDDDF0E87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4B3E04E-BCB0-FCD2-72A2-EFC8CFE6D6DC}"/>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709E944-4EE2-0B3E-6994-B2F2D1723D8B}"/>
              </a:ext>
            </a:extLst>
          </p:cNvPr>
          <p:cNvSpPr/>
          <p:nvPr/>
        </p:nvSpPr>
        <p:spPr>
          <a:xfrm>
            <a:off x="742931" y="1619861"/>
            <a:ext cx="1070613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a:extLst>
              <a:ext uri="{FF2B5EF4-FFF2-40B4-BE49-F238E27FC236}">
                <a16:creationId xmlns:a16="http://schemas.microsoft.com/office/drawing/2014/main" id="{B78B9FD5-767B-0962-C92C-C69D621C0A3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a14="http://schemas.microsoft.com/office/drawing/2010/main">
        <mc:Choice Requires="a14">
          <p:sp>
            <p:nvSpPr>
              <p:cNvPr id="2" name="TextBox 47">
                <a:extLst>
                  <a:ext uri="{FF2B5EF4-FFF2-40B4-BE49-F238E27FC236}">
                    <a16:creationId xmlns:a16="http://schemas.microsoft.com/office/drawing/2014/main" id="{3D4AA194-3FCB-6061-739D-69A4CC87B37A}"/>
                  </a:ext>
                </a:extLst>
              </p:cNvPr>
              <p:cNvSpPr txBox="1"/>
              <p:nvPr/>
            </p:nvSpPr>
            <p:spPr>
              <a:xfrm>
                <a:off x="850581" y="2061578"/>
                <a:ext cx="4830691" cy="2975238"/>
              </a:xfrm>
              <a:prstGeom prst="rect">
                <a:avLst/>
              </a:prstGeom>
              <a:solidFill>
                <a:schemeClr val="bg2"/>
              </a:solidFill>
            </p:spPr>
            <p:txBody>
              <a:bodyPr wrap="square" rtlCol="0">
                <a:spAutoFit/>
              </a:bodyPr>
              <a:lstStyle/>
              <a:p>
                <a:r>
                  <a:rPr lang="en-US" sz="2000" b="1" dirty="0"/>
                  <a:t>1️⃣ Calculate Present Value of Revenue</a:t>
                </a:r>
              </a:p>
              <a:p>
                <a:r>
                  <a:rPr lang="en-US" sz="2000" b="1" dirty="0"/>
                  <a:t>PV Formula</a:t>
                </a:r>
              </a:p>
              <a:p>
                <a:pPr/>
                <a14:m>
                  <m:oMathPara xmlns:m="http://schemas.openxmlformats.org/officeDocument/2006/math">
                    <m:oMathParaPr>
                      <m:jc m:val="centerGroup"/>
                    </m:oMathParaPr>
                    <m:oMath xmlns:m="http://schemas.openxmlformats.org/officeDocument/2006/math">
                      <m:r>
                        <a:rPr lang="en-US" i="1">
                          <a:latin typeface="Cambria Math" panose="02040503050406030204" pitchFamily="18" charset="0"/>
                        </a:rPr>
                        <m:t>𝑃𝑉</m:t>
                      </m:r>
                      <m:r>
                        <a:rPr lang="en-US">
                          <a:latin typeface="Cambria Math" panose="02040503050406030204" pitchFamily="18" charset="0"/>
                        </a:rPr>
                        <m:t>=</m:t>
                      </m:r>
                      <m:f>
                        <m:fPr>
                          <m:ctrlPr>
                            <a:rPr lang="ar-SY" i="1">
                              <a:latin typeface="Cambria Math" panose="02040503050406030204" pitchFamily="18" charset="0"/>
                            </a:rPr>
                          </m:ctrlPr>
                        </m:fPr>
                        <m:num>
                          <m:r>
                            <a:rPr lang="ar-SY" i="1">
                              <a:latin typeface="Cambria Math" panose="02040503050406030204" pitchFamily="18" charset="0"/>
                            </a:rPr>
                            <m:t>𝐹𝑉</m:t>
                          </m:r>
                        </m:num>
                        <m:den>
                          <m:d>
                            <m:dPr>
                              <m:endChr m:val=""/>
                              <m:ctrlPr>
                                <a:rPr lang="ar-SY" i="1">
                                  <a:latin typeface="Cambria Math" panose="02040503050406030204" pitchFamily="18" charset="0"/>
                                </a:rPr>
                              </m:ctrlPr>
                            </m:dPr>
                            <m:e>
                              <m:r>
                                <a:rPr lang="ar-SY">
                                  <a:latin typeface="Cambria Math" panose="02040503050406030204" pitchFamily="18" charset="0"/>
                                </a:rPr>
                                <m:t>1</m:t>
                              </m:r>
                              <m:r>
                                <a:rPr lang="ar-SY">
                                  <a:latin typeface="Cambria Math" panose="02040503050406030204" pitchFamily="18" charset="0"/>
                                </a:rPr>
                                <m:t>+</m:t>
                              </m:r>
                              <m:r>
                                <a:rPr lang="ar-SY" i="1">
                                  <a:latin typeface="Cambria Math" panose="02040503050406030204" pitchFamily="18" charset="0"/>
                                </a:rPr>
                                <m:t>𝑟</m:t>
                              </m:r>
                              <m:sSup>
                                <m:sSupPr>
                                  <m:ctrlPr>
                                    <a:rPr lang="ar-SY" i="1">
                                      <a:latin typeface="Cambria Math" panose="02040503050406030204" pitchFamily="18" charset="0"/>
                                    </a:rPr>
                                  </m:ctrlPr>
                                </m:sSupPr>
                                <m:e>
                                  <m:d>
                                    <m:dPr>
                                      <m:begChr m:val=""/>
                                      <m:endChr m:val=""/>
                                      <m:ctrlPr>
                                        <a:rPr lang="ar-SY" i="1">
                                          <a:latin typeface="Cambria Math" panose="02040503050406030204" pitchFamily="18" charset="0"/>
                                        </a:rPr>
                                      </m:ctrlPr>
                                    </m:dPr>
                                    <m:e>
                                      <m:r>
                                        <a:rPr lang="ar-SY">
                                          <a:latin typeface="Cambria Math" panose="02040503050406030204" pitchFamily="18" charset="0"/>
                                        </a:rPr>
                                        <m:t>)</m:t>
                                      </m:r>
                                    </m:e>
                                  </m:d>
                                </m:e>
                                <m:sup>
                                  <m:r>
                                    <a:rPr lang="ar-SY" i="1">
                                      <a:latin typeface="Cambria Math" panose="02040503050406030204" pitchFamily="18" charset="0"/>
                                    </a:rPr>
                                    <m:t>𝑡</m:t>
                                  </m:r>
                                </m:sup>
                              </m:sSup>
                            </m:e>
                          </m:d>
                        </m:den>
                      </m:f>
                    </m:oMath>
                  </m:oMathPara>
                </a14:m>
                <a:endParaRPr lang="ar-SY" sz="2000" dirty="0"/>
              </a:p>
              <a:p>
                <a:pPr/>
                <a14:m>
                  <m:oMathPara xmlns:m="http://schemas.openxmlformats.org/officeDocument/2006/math">
                    <m:oMathParaPr>
                      <m:jc m:val="centerGroup"/>
                    </m:oMathParaPr>
                    <m:oMath xmlns:m="http://schemas.openxmlformats.org/officeDocument/2006/math">
                      <m:r>
                        <a:rPr lang="ar-SY" i="1">
                          <a:latin typeface="Cambria Math" panose="02040503050406030204" pitchFamily="18" charset="0"/>
                        </a:rPr>
                        <m:t>𝑃𝑉</m:t>
                      </m:r>
                      <m:r>
                        <a:rPr lang="ar-SY">
                          <a:latin typeface="Cambria Math" panose="02040503050406030204" pitchFamily="18" charset="0"/>
                        </a:rPr>
                        <m:t>=</m:t>
                      </m:r>
                      <m:f>
                        <m:fPr>
                          <m:ctrlPr>
                            <a:rPr lang="ar-SY" i="1">
                              <a:latin typeface="Cambria Math" panose="02040503050406030204" pitchFamily="18" charset="0"/>
                            </a:rPr>
                          </m:ctrlPr>
                        </m:fPr>
                        <m:num>
                          <m:r>
                            <a:rPr lang="ar-SY">
                              <a:latin typeface="Cambria Math" panose="02040503050406030204" pitchFamily="18" charset="0"/>
                            </a:rPr>
                            <m:t>59</m:t>
                          </m:r>
                          <m:r>
                            <a:rPr lang="ar-SY">
                              <a:latin typeface="Cambria Math" panose="02040503050406030204" pitchFamily="18" charset="0"/>
                            </a:rPr>
                            <m:t>.</m:t>
                          </m:r>
                          <m:r>
                            <a:rPr lang="ar-SY">
                              <a:latin typeface="Cambria Math" panose="02040503050406030204" pitchFamily="18" charset="0"/>
                            </a:rPr>
                            <m:t>4</m:t>
                          </m:r>
                          <m:r>
                            <a:rPr lang="ar-SY" i="1">
                              <a:latin typeface="Cambria Math" panose="02040503050406030204" pitchFamily="18" charset="0"/>
                            </a:rPr>
                            <m:t>𝑀</m:t>
                          </m:r>
                        </m:num>
                        <m:den>
                          <m:d>
                            <m:dPr>
                              <m:endChr m:val=""/>
                              <m:ctrlPr>
                                <a:rPr lang="ar-SY" i="1">
                                  <a:latin typeface="Cambria Math" panose="02040503050406030204" pitchFamily="18" charset="0"/>
                                </a:rPr>
                              </m:ctrlPr>
                            </m:dPr>
                            <m:e>
                              <m:r>
                                <a:rPr lang="ar-SY">
                                  <a:latin typeface="Cambria Math" panose="02040503050406030204" pitchFamily="18" charset="0"/>
                                </a:rPr>
                                <m:t>1</m:t>
                              </m:r>
                              <m:r>
                                <a:rPr lang="ar-SY">
                                  <a:latin typeface="Cambria Math" panose="02040503050406030204" pitchFamily="18" charset="0"/>
                                </a:rPr>
                                <m:t>.</m:t>
                              </m:r>
                              <m:r>
                                <a:rPr lang="ar-SY">
                                  <a:latin typeface="Cambria Math" panose="02040503050406030204" pitchFamily="18" charset="0"/>
                                </a:rPr>
                                <m:t>10</m:t>
                              </m:r>
                              <m:sSup>
                                <m:sSupPr>
                                  <m:ctrlPr>
                                    <a:rPr lang="ar-SY" i="1">
                                      <a:latin typeface="Cambria Math" panose="02040503050406030204" pitchFamily="18" charset="0"/>
                                    </a:rPr>
                                  </m:ctrlPr>
                                </m:sSupPr>
                                <m:e>
                                  <m:d>
                                    <m:dPr>
                                      <m:begChr m:val=""/>
                                      <m:endChr m:val=""/>
                                      <m:ctrlPr>
                                        <a:rPr lang="ar-SY" i="1">
                                          <a:latin typeface="Cambria Math" panose="02040503050406030204" pitchFamily="18" charset="0"/>
                                        </a:rPr>
                                      </m:ctrlPr>
                                    </m:dPr>
                                    <m:e>
                                      <m:r>
                                        <a:rPr lang="ar-SY">
                                          <a:latin typeface="Cambria Math" panose="02040503050406030204" pitchFamily="18" charset="0"/>
                                        </a:rPr>
                                        <m:t>)</m:t>
                                      </m:r>
                                    </m:e>
                                  </m:d>
                                </m:e>
                                <m:sup>
                                  <m:r>
                                    <a:rPr lang="ar-SY">
                                      <a:latin typeface="Cambria Math" panose="02040503050406030204" pitchFamily="18" charset="0"/>
                                    </a:rPr>
                                    <m:t>2</m:t>
                                  </m:r>
                                </m:sup>
                              </m:sSup>
                            </m:e>
                          </m:d>
                        </m:den>
                      </m:f>
                    </m:oMath>
                  </m:oMathPara>
                </a14:m>
                <a:endParaRPr lang="ar-SY" sz="2000" dirty="0"/>
              </a:p>
              <a:p>
                <a:pPr/>
                <a14:m>
                  <m:oMathPara xmlns:m="http://schemas.openxmlformats.org/officeDocument/2006/math">
                    <m:oMathParaPr>
                      <m:jc m:val="centerGroup"/>
                    </m:oMathParaPr>
                    <m:oMath xmlns:m="http://schemas.openxmlformats.org/officeDocument/2006/math">
                      <m:r>
                        <a:rPr lang="ar-SY" i="1">
                          <a:latin typeface="Cambria Math" panose="02040503050406030204" pitchFamily="18" charset="0"/>
                        </a:rPr>
                        <m:t>𝑃𝑉</m:t>
                      </m:r>
                      <m:r>
                        <a:rPr lang="ar-SY">
                          <a:latin typeface="Cambria Math" panose="02040503050406030204" pitchFamily="18" charset="0"/>
                        </a:rPr>
                        <m:t>=</m:t>
                      </m:r>
                      <m:f>
                        <m:fPr>
                          <m:ctrlPr>
                            <a:rPr lang="ar-SY" i="1">
                              <a:latin typeface="Cambria Math" panose="02040503050406030204" pitchFamily="18" charset="0"/>
                            </a:rPr>
                          </m:ctrlPr>
                        </m:fPr>
                        <m:num>
                          <m:r>
                            <a:rPr lang="ar-SY">
                              <a:latin typeface="Cambria Math" panose="02040503050406030204" pitchFamily="18" charset="0"/>
                            </a:rPr>
                            <m:t>59</m:t>
                          </m:r>
                          <m:r>
                            <a:rPr lang="ar-SY">
                              <a:latin typeface="Cambria Math" panose="02040503050406030204" pitchFamily="18" charset="0"/>
                            </a:rPr>
                            <m:t>.</m:t>
                          </m:r>
                          <m:r>
                            <a:rPr lang="ar-SY">
                              <a:latin typeface="Cambria Math" panose="02040503050406030204" pitchFamily="18" charset="0"/>
                            </a:rPr>
                            <m:t>4</m:t>
                          </m:r>
                        </m:num>
                        <m:den>
                          <m:r>
                            <a:rPr lang="ar-SY">
                              <a:latin typeface="Cambria Math" panose="02040503050406030204" pitchFamily="18" charset="0"/>
                            </a:rPr>
                            <m:t>1</m:t>
                          </m:r>
                          <m:r>
                            <a:rPr lang="ar-SY">
                              <a:latin typeface="Cambria Math" panose="02040503050406030204" pitchFamily="18" charset="0"/>
                            </a:rPr>
                            <m:t>.</m:t>
                          </m:r>
                          <m:r>
                            <a:rPr lang="ar-SY">
                              <a:latin typeface="Cambria Math" panose="02040503050406030204" pitchFamily="18" charset="0"/>
                            </a:rPr>
                            <m:t>21</m:t>
                          </m:r>
                        </m:den>
                      </m:f>
                      <m:r>
                        <a:rPr lang="ar-SY">
                          <a:latin typeface="Cambria Math" panose="02040503050406030204" pitchFamily="18" charset="0"/>
                        </a:rPr>
                        <m:t>=</m:t>
                      </m:r>
                      <m:r>
                        <a:rPr lang="ar-SY">
                          <a:latin typeface="Cambria Math" panose="02040503050406030204" pitchFamily="18" charset="0"/>
                        </a:rPr>
                        <m:t>49</m:t>
                      </m:r>
                      <m:r>
                        <a:rPr lang="ar-SY">
                          <a:latin typeface="Cambria Math" panose="02040503050406030204" pitchFamily="18" charset="0"/>
                        </a:rPr>
                        <m:t>.</m:t>
                      </m:r>
                      <m:r>
                        <a:rPr lang="ar-SY">
                          <a:latin typeface="Cambria Math" panose="02040503050406030204" pitchFamily="18" charset="0"/>
                        </a:rPr>
                        <m:t>09</m:t>
                      </m:r>
                      <m:r>
                        <a:rPr lang="ar-SY" i="1">
                          <a:latin typeface="Cambria Math" panose="02040503050406030204" pitchFamily="18" charset="0"/>
                        </a:rPr>
                        <m:t>𝑀</m:t>
                      </m:r>
                    </m:oMath>
                  </m:oMathPara>
                </a14:m>
                <a:endParaRPr lang="ar-SY" sz="2000" dirty="0"/>
              </a:p>
              <a:p>
                <a:endParaRPr lang="en-US" sz="2000" dirty="0">
                  <a:latin typeface="Alexandria"/>
                </a:endParaRPr>
              </a:p>
            </p:txBody>
          </p:sp>
        </mc:Choice>
        <mc:Fallback xmlns="">
          <p:sp>
            <p:nvSpPr>
              <p:cNvPr id="2" name="TextBox 47">
                <a:extLst>
                  <a:ext uri="{FF2B5EF4-FFF2-40B4-BE49-F238E27FC236}">
                    <a16:creationId xmlns:a16="http://schemas.microsoft.com/office/drawing/2014/main" id="{3D4AA194-3FCB-6061-739D-69A4CC87B37A}"/>
                  </a:ext>
                </a:extLst>
              </p:cNvPr>
              <p:cNvSpPr txBox="1">
                <a:spLocks noRot="1" noChangeAspect="1" noMove="1" noResize="1" noEditPoints="1" noAdjustHandles="1" noChangeArrowheads="1" noChangeShapeType="1" noTextEdit="1"/>
              </p:cNvSpPr>
              <p:nvPr/>
            </p:nvSpPr>
            <p:spPr>
              <a:xfrm>
                <a:off x="850581" y="2061578"/>
                <a:ext cx="4830691" cy="2975238"/>
              </a:xfrm>
              <a:prstGeom prst="rect">
                <a:avLst/>
              </a:prstGeom>
              <a:blipFill>
                <a:blip r:embed="rId3"/>
                <a:stretch>
                  <a:fillRect l="-1389" t="-1230"/>
                </a:stretch>
              </a:blipFill>
            </p:spPr>
            <p:txBody>
              <a:bodyPr/>
              <a:lstStyle/>
              <a:p>
                <a:r>
                  <a:rPr lang="ar-SY">
                    <a:noFill/>
                  </a:rPr>
                  <a:t> </a:t>
                </a:r>
              </a:p>
            </p:txBody>
          </p:sp>
        </mc:Fallback>
      </mc:AlternateContent>
      <p:sp>
        <p:nvSpPr>
          <p:cNvPr id="4" name="TextBox 2">
            <a:extLst>
              <a:ext uri="{FF2B5EF4-FFF2-40B4-BE49-F238E27FC236}">
                <a16:creationId xmlns:a16="http://schemas.microsoft.com/office/drawing/2014/main" id="{78113948-862C-6BF6-BD7B-C4402EC0C9DF}"/>
              </a:ext>
            </a:extLst>
          </p:cNvPr>
          <p:cNvSpPr txBox="1"/>
          <p:nvPr/>
        </p:nvSpPr>
        <p:spPr>
          <a:xfrm>
            <a:off x="827875" y="928492"/>
            <a:ext cx="11261143" cy="669094"/>
          </a:xfrm>
          <a:prstGeom prst="rect">
            <a:avLst/>
          </a:prstGeom>
          <a:noFill/>
        </p:spPr>
        <p:txBody>
          <a:bodyPr wrap="square" rtlCol="0">
            <a:spAutoFit/>
          </a:bodyPr>
          <a:lstStyle/>
          <a:p>
            <a:pPr>
              <a:lnSpc>
                <a:spcPct val="150000"/>
              </a:lnSpc>
            </a:pPr>
            <a:r>
              <a:rPr lang="en-US" sz="2800" dirty="0">
                <a:latin typeface="Alexandria"/>
              </a:rPr>
              <a:t>Case Study: Market Analysis &amp; Residential Development Feasibility</a:t>
            </a:r>
            <a:endParaRPr lang="en-US" sz="2800" dirty="0">
              <a:latin typeface="Alexandria" charset="0"/>
            </a:endParaRPr>
          </a:p>
        </p:txBody>
      </p:sp>
      <mc:AlternateContent xmlns:mc="http://schemas.openxmlformats.org/markup-compatibility/2006" xmlns:a14="http://schemas.microsoft.com/office/drawing/2010/main">
        <mc:Choice Requires="a14">
          <p:sp>
            <p:nvSpPr>
              <p:cNvPr id="6" name="TextBox 47">
                <a:extLst>
                  <a:ext uri="{FF2B5EF4-FFF2-40B4-BE49-F238E27FC236}">
                    <a16:creationId xmlns:a16="http://schemas.microsoft.com/office/drawing/2014/main" id="{950B7562-FC8E-F371-742A-28F1DD1BD61A}"/>
                  </a:ext>
                </a:extLst>
              </p:cNvPr>
              <p:cNvSpPr txBox="1"/>
              <p:nvPr/>
            </p:nvSpPr>
            <p:spPr>
              <a:xfrm>
                <a:off x="6297081" y="2092565"/>
                <a:ext cx="4690709" cy="2800767"/>
              </a:xfrm>
              <a:prstGeom prst="rect">
                <a:avLst/>
              </a:prstGeom>
              <a:solidFill>
                <a:schemeClr val="bg2"/>
              </a:solidFill>
            </p:spPr>
            <p:txBody>
              <a:bodyPr wrap="square" rtlCol="0">
                <a:spAutoFit/>
              </a:bodyPr>
              <a:lstStyle/>
              <a:p>
                <a:r>
                  <a:rPr lang="en-US" sz="2000" b="1" dirty="0"/>
                  <a:t>2️⃣ Calculate NPV</a:t>
                </a:r>
              </a:p>
              <a:p>
                <a:pPr/>
                <a14:m>
                  <m:oMathPara xmlns:m="http://schemas.openxmlformats.org/officeDocument/2006/math">
                    <m:oMathParaPr>
                      <m:jc m:val="centerGroup"/>
                    </m:oMathParaPr>
                    <m:oMath xmlns:m="http://schemas.openxmlformats.org/officeDocument/2006/math">
                      <m:r>
                        <a:rPr lang="en-US" i="1">
                          <a:latin typeface="Cambria Math" panose="02040503050406030204" pitchFamily="18" charset="0"/>
                        </a:rPr>
                        <m:t>𝑁𝑃𝑉</m:t>
                      </m:r>
                      <m:r>
                        <a:rPr lang="en-US">
                          <a:latin typeface="Cambria Math" panose="02040503050406030204" pitchFamily="18" charset="0"/>
                        </a:rPr>
                        <m:t>=</m:t>
                      </m:r>
                      <m:r>
                        <a:rPr lang="en-US" i="1">
                          <a:latin typeface="Cambria Math" panose="02040503050406030204" pitchFamily="18" charset="0"/>
                        </a:rPr>
                        <m:t>𝑃</m:t>
                      </m:r>
                      <m:sSub>
                        <m:sSubPr>
                          <m:ctrlPr>
                            <a:rPr lang="ar-SY" i="1">
                              <a:latin typeface="Cambria Math" panose="02040503050406030204" pitchFamily="18" charset="0"/>
                            </a:rPr>
                          </m:ctrlPr>
                        </m:sSubPr>
                        <m:e>
                          <m:r>
                            <a:rPr lang="ar-SY" i="1">
                              <a:latin typeface="Cambria Math" panose="02040503050406030204" pitchFamily="18" charset="0"/>
                            </a:rPr>
                            <m:t>𝑉</m:t>
                          </m:r>
                        </m:e>
                        <m:sub>
                          <m:r>
                            <a:rPr lang="ar-SY" i="1">
                              <a:latin typeface="Cambria Math" panose="02040503050406030204" pitchFamily="18" charset="0"/>
                            </a:rPr>
                            <m:t>𝑅𝑒𝑣𝑒𝑛𝑢𝑒</m:t>
                          </m:r>
                        </m:sub>
                      </m:sSub>
                      <m:r>
                        <a:rPr lang="ar-SY">
                          <a:latin typeface="Cambria Math" panose="02040503050406030204" pitchFamily="18" charset="0"/>
                        </a:rPr>
                        <m:t>−</m:t>
                      </m:r>
                      <m:r>
                        <a:rPr lang="ar-SY" i="1">
                          <a:latin typeface="Cambria Math" panose="02040503050406030204" pitchFamily="18" charset="0"/>
                        </a:rPr>
                        <m:t>𝐼𝑛𝑖𝑡𝑖𝑎𝑙</m:t>
                      </m:r>
                      <m:r>
                        <m:rPr>
                          <m:nor/>
                        </m:rPr>
                        <a:rPr lang="ar-SY" i="1"/>
                        <m:t> </m:t>
                      </m:r>
                      <m:r>
                        <a:rPr lang="ar-SY" i="1">
                          <a:latin typeface="Cambria Math" panose="02040503050406030204" pitchFamily="18" charset="0"/>
                        </a:rPr>
                        <m:t>𝐶𝑜𝑠𝑡</m:t>
                      </m:r>
                    </m:oMath>
                  </m:oMathPara>
                </a14:m>
                <a:endParaRPr lang="ar-SY" sz="2000" b="0" dirty="0"/>
              </a:p>
              <a:p>
                <a:pPr/>
                <a14:m>
                  <m:oMathPara xmlns:m="http://schemas.openxmlformats.org/officeDocument/2006/math">
                    <m:oMathParaPr>
                      <m:jc m:val="centerGroup"/>
                    </m:oMathParaPr>
                    <m:oMath xmlns:m="http://schemas.openxmlformats.org/officeDocument/2006/math">
                      <m:r>
                        <a:rPr lang="ar-SY" i="1">
                          <a:latin typeface="Cambria Math" panose="02040503050406030204" pitchFamily="18" charset="0"/>
                        </a:rPr>
                        <m:t>𝑁𝑃𝑉</m:t>
                      </m:r>
                      <m:r>
                        <a:rPr lang="ar-SY">
                          <a:latin typeface="Cambria Math" panose="02040503050406030204" pitchFamily="18" charset="0"/>
                        </a:rPr>
                        <m:t>=</m:t>
                      </m:r>
                      <m:r>
                        <a:rPr lang="ar-SY">
                          <a:latin typeface="Cambria Math" panose="02040503050406030204" pitchFamily="18" charset="0"/>
                        </a:rPr>
                        <m:t>49</m:t>
                      </m:r>
                      <m:r>
                        <a:rPr lang="ar-SY">
                          <a:latin typeface="Cambria Math" panose="02040503050406030204" pitchFamily="18" charset="0"/>
                        </a:rPr>
                        <m:t>.</m:t>
                      </m:r>
                      <m:r>
                        <a:rPr lang="ar-SY">
                          <a:latin typeface="Cambria Math" panose="02040503050406030204" pitchFamily="18" charset="0"/>
                        </a:rPr>
                        <m:t>09</m:t>
                      </m:r>
                      <m:r>
                        <a:rPr lang="ar-SY" i="1">
                          <a:latin typeface="Cambria Math" panose="02040503050406030204" pitchFamily="18" charset="0"/>
                        </a:rPr>
                        <m:t>𝑀</m:t>
                      </m:r>
                      <m:r>
                        <a:rPr lang="ar-SY">
                          <a:latin typeface="Cambria Math" panose="02040503050406030204" pitchFamily="18" charset="0"/>
                        </a:rPr>
                        <m:t>−</m:t>
                      </m:r>
                      <m:r>
                        <a:rPr lang="ar-SY">
                          <a:latin typeface="Cambria Math" panose="02040503050406030204" pitchFamily="18" charset="0"/>
                        </a:rPr>
                        <m:t>52</m:t>
                      </m:r>
                      <m:r>
                        <a:rPr lang="ar-SY">
                          <a:latin typeface="Cambria Math" panose="02040503050406030204" pitchFamily="18" charset="0"/>
                        </a:rPr>
                        <m:t>.</m:t>
                      </m:r>
                      <m:r>
                        <a:rPr lang="ar-SY">
                          <a:latin typeface="Cambria Math" panose="02040503050406030204" pitchFamily="18" charset="0"/>
                        </a:rPr>
                        <m:t>8</m:t>
                      </m:r>
                      <m:r>
                        <a:rPr lang="ar-SY" i="1">
                          <a:latin typeface="Cambria Math" panose="02040503050406030204" pitchFamily="18" charset="0"/>
                        </a:rPr>
                        <m:t>𝑀</m:t>
                      </m:r>
                      <m:r>
                        <a:rPr lang="ar-SY">
                          <a:latin typeface="Cambria Math" panose="02040503050406030204" pitchFamily="18" charset="0"/>
                        </a:rPr>
                        <m:t>=−</m:t>
                      </m:r>
                      <m:r>
                        <a:rPr lang="ar-SY">
                          <a:latin typeface="Cambria Math" panose="02040503050406030204" pitchFamily="18" charset="0"/>
                        </a:rPr>
                        <m:t>3</m:t>
                      </m:r>
                      <m:r>
                        <a:rPr lang="ar-SY">
                          <a:latin typeface="Cambria Math" panose="02040503050406030204" pitchFamily="18" charset="0"/>
                        </a:rPr>
                        <m:t>.</m:t>
                      </m:r>
                      <m:r>
                        <a:rPr lang="ar-SY">
                          <a:latin typeface="Cambria Math" panose="02040503050406030204" pitchFamily="18" charset="0"/>
                        </a:rPr>
                        <m:t>71</m:t>
                      </m:r>
                      <m:r>
                        <a:rPr lang="ar-SY" i="1">
                          <a:latin typeface="Cambria Math" panose="02040503050406030204" pitchFamily="18" charset="0"/>
                        </a:rPr>
                        <m:t>𝑀</m:t>
                      </m:r>
                    </m:oMath>
                  </m:oMathPara>
                </a14:m>
                <a:endParaRPr lang="ar-SY" sz="2000" dirty="0"/>
              </a:p>
              <a:p>
                <a:br>
                  <a:rPr lang="ar-SY" sz="2000" dirty="0"/>
                </a:br>
                <a:endParaRPr lang="ar-SY" sz="2000" dirty="0"/>
              </a:p>
              <a:p>
                <a:r>
                  <a:rPr lang="ar-SY" sz="2000" b="1" dirty="0"/>
                  <a:t>📊 </a:t>
                </a:r>
                <a:r>
                  <a:rPr lang="en-US" sz="2000" b="1" dirty="0"/>
                  <a:t>Final Result</a:t>
                </a:r>
              </a:p>
              <a:p>
                <a:r>
                  <a:rPr lang="ar-SY" sz="2000" dirty="0"/>
                  <a:t>✅ </a:t>
                </a:r>
                <a:r>
                  <a:rPr lang="en-US" sz="2000" b="1" dirty="0"/>
                  <a:t>NPV ≈ –$3.7 million</a:t>
                </a:r>
              </a:p>
              <a:p>
                <a:endParaRPr lang="en-US" sz="2000" dirty="0"/>
              </a:p>
              <a:p>
                <a:endParaRPr lang="en-US" sz="2000" dirty="0">
                  <a:latin typeface="Alexandria"/>
                </a:endParaRPr>
              </a:p>
            </p:txBody>
          </p:sp>
        </mc:Choice>
        <mc:Fallback xmlns="">
          <p:sp>
            <p:nvSpPr>
              <p:cNvPr id="6" name="TextBox 47">
                <a:extLst>
                  <a:ext uri="{FF2B5EF4-FFF2-40B4-BE49-F238E27FC236}">
                    <a16:creationId xmlns:a16="http://schemas.microsoft.com/office/drawing/2014/main" id="{950B7562-FC8E-F371-742A-28F1DD1BD61A}"/>
                  </a:ext>
                </a:extLst>
              </p:cNvPr>
              <p:cNvSpPr txBox="1">
                <a:spLocks noRot="1" noChangeAspect="1" noMove="1" noResize="1" noEditPoints="1" noAdjustHandles="1" noChangeArrowheads="1" noChangeShapeType="1" noTextEdit="1"/>
              </p:cNvSpPr>
              <p:nvPr/>
            </p:nvSpPr>
            <p:spPr>
              <a:xfrm>
                <a:off x="6297081" y="2092565"/>
                <a:ext cx="4690709" cy="2800767"/>
              </a:xfrm>
              <a:prstGeom prst="rect">
                <a:avLst/>
              </a:prstGeom>
              <a:blipFill>
                <a:blip r:embed="rId4"/>
                <a:stretch>
                  <a:fillRect l="-1560" t="-1304"/>
                </a:stretch>
              </a:blipFill>
            </p:spPr>
            <p:txBody>
              <a:bodyPr/>
              <a:lstStyle/>
              <a:p>
                <a:r>
                  <a:rPr lang="ar-SY">
                    <a:noFill/>
                  </a:rPr>
                  <a:t> </a:t>
                </a:r>
              </a:p>
            </p:txBody>
          </p:sp>
        </mc:Fallback>
      </mc:AlternateContent>
    </p:spTree>
    <p:extLst>
      <p:ext uri="{BB962C8B-B14F-4D97-AF65-F5344CB8AC3E}">
        <p14:creationId xmlns:p14="http://schemas.microsoft.com/office/powerpoint/2010/main" val="3179111245"/>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47CB91-F736-5E82-F010-882B312E7C5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CC662CA-3476-85CD-2261-D43BE3E7F231}"/>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3464A83E-05FD-871F-AE4B-122675CD9EA3}"/>
              </a:ext>
            </a:extLst>
          </p:cNvPr>
          <p:cNvSpPr txBox="1"/>
          <p:nvPr/>
        </p:nvSpPr>
        <p:spPr>
          <a:xfrm>
            <a:off x="825500" y="2094522"/>
            <a:ext cx="5485359" cy="2246769"/>
          </a:xfrm>
          <a:prstGeom prst="rect">
            <a:avLst/>
          </a:prstGeom>
          <a:solidFill>
            <a:schemeClr val="bg2"/>
          </a:solidFill>
        </p:spPr>
        <p:txBody>
          <a:bodyPr wrap="square" rtlCol="0">
            <a:spAutoFit/>
          </a:bodyPr>
          <a:lstStyle/>
          <a:p>
            <a:r>
              <a:rPr lang="en-US" sz="2000" b="1" dirty="0">
                <a:latin typeface="Alexandria"/>
              </a:rPr>
              <a:t>📉 Interpretation</a:t>
            </a:r>
          </a:p>
          <a:p>
            <a:r>
              <a:rPr lang="en-US" sz="2000" dirty="0">
                <a:latin typeface="Alexandria"/>
              </a:rPr>
              <a:t>Even after:</a:t>
            </a:r>
            <a:br>
              <a:rPr lang="en-US" sz="2000" dirty="0">
                <a:latin typeface="Alexandria"/>
              </a:rPr>
            </a:br>
            <a:r>
              <a:rPr lang="en-US" sz="2000" dirty="0">
                <a:latin typeface="Alexandria"/>
              </a:rPr>
              <a:t>✔ Cost reduction</a:t>
            </a:r>
            <a:br>
              <a:rPr lang="en-US" sz="2000" dirty="0">
                <a:latin typeface="Alexandria"/>
              </a:rPr>
            </a:br>
            <a:r>
              <a:rPr lang="en-US" sz="2000" dirty="0">
                <a:latin typeface="Alexandria"/>
              </a:rPr>
              <a:t>✔ Price increase</a:t>
            </a:r>
          </a:p>
          <a:p>
            <a:r>
              <a:rPr lang="en-US" sz="2000" dirty="0">
                <a:latin typeface="Alexandria"/>
              </a:rPr>
              <a:t>The project still has </a:t>
            </a:r>
            <a:r>
              <a:rPr lang="en-US" sz="2000" b="1" dirty="0">
                <a:latin typeface="Alexandria"/>
              </a:rPr>
              <a:t>negative NPV</a:t>
            </a:r>
            <a:r>
              <a:rPr lang="en-US" sz="2000" dirty="0">
                <a:latin typeface="Alexandria"/>
              </a:rPr>
              <a:t>, meaning:</a:t>
            </a:r>
          </a:p>
          <a:p>
            <a:r>
              <a:rPr lang="en-US" sz="2000" dirty="0">
                <a:latin typeface="Alexandria"/>
              </a:rPr>
              <a:t>❌ Not financially viable at 10% discount rate</a:t>
            </a:r>
            <a:br>
              <a:rPr lang="en-US" sz="2000" dirty="0">
                <a:latin typeface="Alexandria"/>
              </a:rPr>
            </a:br>
            <a:r>
              <a:rPr lang="en-US" sz="2000" dirty="0">
                <a:latin typeface="Alexandria"/>
              </a:rPr>
              <a:t>⚠ Requires further optimization</a:t>
            </a:r>
          </a:p>
        </p:txBody>
      </p:sp>
      <p:pic>
        <p:nvPicPr>
          <p:cNvPr id="7" name="Graphic 21">
            <a:extLst>
              <a:ext uri="{FF2B5EF4-FFF2-40B4-BE49-F238E27FC236}">
                <a16:creationId xmlns:a16="http://schemas.microsoft.com/office/drawing/2014/main" id="{B64C913B-3833-4ACA-3557-F79216AC11E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BCA9C044-B129-7260-7D68-BE1EB90D67CA}"/>
              </a:ext>
            </a:extLst>
          </p:cNvPr>
          <p:cNvSpPr txBox="1"/>
          <p:nvPr/>
        </p:nvSpPr>
        <p:spPr>
          <a:xfrm>
            <a:off x="762000" y="845817"/>
            <a:ext cx="10295559" cy="671851"/>
          </a:xfrm>
          <a:prstGeom prst="rect">
            <a:avLst/>
          </a:prstGeom>
          <a:noFill/>
        </p:spPr>
        <p:txBody>
          <a:bodyPr wrap="square" rtlCol="0">
            <a:spAutoFit/>
          </a:bodyPr>
          <a:lstStyle/>
          <a:p>
            <a:pPr>
              <a:lnSpc>
                <a:spcPct val="150000"/>
              </a:lnSpc>
            </a:pPr>
            <a:r>
              <a:rPr lang="en-US" sz="2800" dirty="0"/>
              <a:t>9. Risks and Common Mistakes</a:t>
            </a:r>
          </a:p>
        </p:txBody>
      </p:sp>
      <p:sp>
        <p:nvSpPr>
          <p:cNvPr id="2" name="TextBox 47">
            <a:extLst>
              <a:ext uri="{FF2B5EF4-FFF2-40B4-BE49-F238E27FC236}">
                <a16:creationId xmlns:a16="http://schemas.microsoft.com/office/drawing/2014/main" id="{CB131878-F9B5-5126-418C-331D0E4DA521}"/>
              </a:ext>
            </a:extLst>
          </p:cNvPr>
          <p:cNvSpPr txBox="1"/>
          <p:nvPr/>
        </p:nvSpPr>
        <p:spPr>
          <a:xfrm>
            <a:off x="6519079" y="2094521"/>
            <a:ext cx="4693565" cy="2246769"/>
          </a:xfrm>
          <a:prstGeom prst="rect">
            <a:avLst/>
          </a:prstGeom>
          <a:solidFill>
            <a:schemeClr val="bg2"/>
          </a:solidFill>
        </p:spPr>
        <p:txBody>
          <a:bodyPr wrap="square" rtlCol="0">
            <a:spAutoFit/>
          </a:bodyPr>
          <a:lstStyle/>
          <a:p>
            <a:r>
              <a:rPr lang="en-US" sz="2000" b="1" dirty="0">
                <a:latin typeface="Alexandria"/>
              </a:rPr>
              <a:t>What Would Make NPV Positive?</a:t>
            </a:r>
          </a:p>
          <a:p>
            <a:endParaRPr lang="en-US" sz="2000" b="1" dirty="0">
              <a:latin typeface="Alexandria"/>
            </a:endParaRPr>
          </a:p>
          <a:p>
            <a:r>
              <a:rPr lang="en-US" sz="2000" dirty="0">
                <a:latin typeface="Alexandria"/>
              </a:rPr>
              <a:t>Possible improvements:</a:t>
            </a:r>
          </a:p>
          <a:p>
            <a:r>
              <a:rPr lang="en-US" sz="2000" dirty="0">
                <a:latin typeface="Alexandria"/>
              </a:rPr>
              <a:t>Increase price to ≈ </a:t>
            </a:r>
            <a:r>
              <a:rPr lang="en-US" sz="2000" b="1" dirty="0">
                <a:latin typeface="Alexandria"/>
              </a:rPr>
              <a:t>$285k–$290k</a:t>
            </a:r>
            <a:endParaRPr lang="en-US" sz="2000" dirty="0">
              <a:latin typeface="Alexandria"/>
            </a:endParaRPr>
          </a:p>
          <a:p>
            <a:r>
              <a:rPr lang="en-US" sz="2000" dirty="0">
                <a:latin typeface="Alexandria"/>
              </a:rPr>
              <a:t>Reduce costs further by 5–8%</a:t>
            </a:r>
          </a:p>
          <a:p>
            <a:r>
              <a:rPr lang="en-US" sz="2000" dirty="0">
                <a:latin typeface="Alexandria"/>
              </a:rPr>
              <a:t>Extend phased sales to reduce discounting</a:t>
            </a:r>
          </a:p>
          <a:p>
            <a:r>
              <a:rPr lang="en-US" sz="2000" dirty="0">
                <a:latin typeface="Alexandria"/>
              </a:rPr>
              <a:t>Include rental income component</a:t>
            </a:r>
          </a:p>
        </p:txBody>
      </p:sp>
      <p:pic>
        <p:nvPicPr>
          <p:cNvPr id="4" name="صورة 3">
            <a:extLst>
              <a:ext uri="{FF2B5EF4-FFF2-40B4-BE49-F238E27FC236}">
                <a16:creationId xmlns:a16="http://schemas.microsoft.com/office/drawing/2014/main" id="{2474AB80-9B50-211A-6302-B654DA711127}"/>
              </a:ext>
            </a:extLst>
          </p:cNvPr>
          <p:cNvPicPr>
            <a:picLocks noChangeAspect="1"/>
          </p:cNvPicPr>
          <p:nvPr/>
        </p:nvPicPr>
        <p:blipFill>
          <a:blip r:embed="rId3"/>
          <a:stretch>
            <a:fillRect/>
          </a:stretch>
        </p:blipFill>
        <p:spPr>
          <a:xfrm>
            <a:off x="3749790" y="4341290"/>
            <a:ext cx="4319978" cy="1459903"/>
          </a:xfrm>
          <a:prstGeom prst="rect">
            <a:avLst/>
          </a:prstGeom>
        </p:spPr>
      </p:pic>
    </p:spTree>
    <p:extLst>
      <p:ext uri="{BB962C8B-B14F-4D97-AF65-F5344CB8AC3E}">
        <p14:creationId xmlns:p14="http://schemas.microsoft.com/office/powerpoint/2010/main" val="21454976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92306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p:cNvSpPr/>
          <p:nvPr/>
        </p:nvSpPr>
        <p:spPr>
          <a:xfrm>
            <a:off x="1296391" y="1869531"/>
            <a:ext cx="4341858" cy="3276282"/>
          </a:xfrm>
          <a:prstGeom prst="rect">
            <a:avLst/>
          </a:prstGeom>
        </p:spPr>
        <p:txBody>
          <a:bodyPr wrap="square">
            <a:spAutoFit/>
          </a:bodyPr>
          <a:lstStyle/>
          <a:p>
            <a:pPr>
              <a:lnSpc>
                <a:spcPct val="150000"/>
              </a:lnSpc>
            </a:pPr>
            <a:r>
              <a:rPr lang="en-US" sz="2000" dirty="0"/>
              <a:t>Financial feasibility analysis is the backbone of real estate investment decision-making. However, no financial evaluation is complete without structured risk assessment. In real estate, profitability and risk are inseparable.</a:t>
            </a:r>
            <a:endParaRPr lang="en-US" sz="1400" dirty="0">
              <a:latin typeface="Alexandria"/>
              <a:cs typeface="Alexandria" charset="0"/>
            </a:endParaRPr>
          </a:p>
        </p:txBody>
      </p:sp>
      <p:sp>
        <p:nvSpPr>
          <p:cNvPr id="17" name="TextBox 16"/>
          <p:cNvSpPr txBox="1"/>
          <p:nvPr/>
        </p:nvSpPr>
        <p:spPr>
          <a:xfrm>
            <a:off x="1133854" y="1260281"/>
            <a:ext cx="4113898" cy="460375"/>
          </a:xfrm>
          <a:prstGeom prst="rect">
            <a:avLst/>
          </a:prstGeom>
          <a:noFill/>
        </p:spPr>
        <p:txBody>
          <a:bodyPr wrap="square" rtlCol="0">
            <a:spAutoFit/>
          </a:bodyPr>
          <a:lstStyle/>
          <a:p>
            <a:r>
              <a:rPr lang="en-US" sz="2400" b="1" dirty="0">
                <a:solidFill>
                  <a:srgbClr val="00B0F0"/>
                </a:solidFill>
                <a:latin typeface="Alexandria" charset="0"/>
                <a:cs typeface="Alexandria" charset="0"/>
              </a:rPr>
              <a:t>Conclusion</a:t>
            </a: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06</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Rectangle 5">
            <a:extLst>
              <a:ext uri="{FF2B5EF4-FFF2-40B4-BE49-F238E27FC236}">
                <a16:creationId xmlns:a16="http://schemas.microsoft.com/office/drawing/2014/main" id="{2D70D25B-BDC2-9A6D-AC89-F9177F34F4DE}"/>
              </a:ext>
            </a:extLst>
          </p:cNvPr>
          <p:cNvSpPr/>
          <p:nvPr/>
        </p:nvSpPr>
        <p:spPr>
          <a:xfrm>
            <a:off x="6917578" y="3684555"/>
            <a:ext cx="4222539" cy="1015663"/>
          </a:xfrm>
          <a:prstGeom prst="rect">
            <a:avLst/>
          </a:prstGeom>
        </p:spPr>
        <p:txBody>
          <a:bodyPr wrap="square">
            <a:spAutoFit/>
          </a:bodyPr>
          <a:lstStyle/>
          <a:p>
            <a:pPr algn="ctr"/>
            <a:r>
              <a:rPr lang="en-US" sz="2000" b="1" dirty="0">
                <a:latin typeface="Alexandria"/>
              </a:rPr>
              <a:t>Exercise</a:t>
            </a:r>
          </a:p>
          <a:p>
            <a:r>
              <a:rPr lang="en-US" sz="2000" b="1" dirty="0">
                <a:latin typeface="Alexandria"/>
                <a:cs typeface="Alexandria" charset="0"/>
              </a:rPr>
              <a:t>Do market analysis &amp; fusibility report for real estate office project?</a:t>
            </a:r>
            <a:endParaRPr lang="en-US" sz="1400" b="1" dirty="0">
              <a:latin typeface="Alexandria"/>
              <a:cs typeface="Alexandria" charset="0"/>
            </a:endParaRPr>
          </a:p>
        </p:txBody>
      </p:sp>
      <p:sp>
        <p:nvSpPr>
          <p:cNvPr id="7" name="عنصر نائب للصورة 6">
            <a:extLst>
              <a:ext uri="{FF2B5EF4-FFF2-40B4-BE49-F238E27FC236}">
                <a16:creationId xmlns:a16="http://schemas.microsoft.com/office/drawing/2014/main" id="{014947DC-8391-6238-EEF5-89D98748BA1F}"/>
              </a:ext>
            </a:extLst>
          </p:cNvPr>
          <p:cNvSpPr>
            <a:spLocks noGrp="1"/>
          </p:cNvSpPr>
          <p:nvPr>
            <p:ph type="pic" sz="quarter" idx="10"/>
          </p:nvPr>
        </p:nvSpPr>
        <p:spPr/>
      </p:sp>
      <p:pic>
        <p:nvPicPr>
          <p:cNvPr id="10" name="صورة 9">
            <a:extLst>
              <a:ext uri="{FF2B5EF4-FFF2-40B4-BE49-F238E27FC236}">
                <a16:creationId xmlns:a16="http://schemas.microsoft.com/office/drawing/2014/main" id="{7969C757-6737-07AD-10CA-B47F5A30A972}"/>
              </a:ext>
            </a:extLst>
          </p:cNvPr>
          <p:cNvPicPr>
            <a:picLocks noChangeAspect="1"/>
          </p:cNvPicPr>
          <p:nvPr/>
        </p:nvPicPr>
        <p:blipFill>
          <a:blip r:embed="rId3"/>
          <a:stretch>
            <a:fillRect/>
          </a:stretch>
        </p:blipFill>
        <p:spPr>
          <a:xfrm>
            <a:off x="6059465" y="709238"/>
            <a:ext cx="5080652" cy="2798434"/>
          </a:xfrm>
          <a:prstGeom prst="rect">
            <a:avLst/>
          </a:prstGeom>
        </p:spPr>
      </p:pic>
    </p:spTree>
  </p:cSld>
  <p:clrMapOvr>
    <a:masterClrMapping/>
  </p:clrMapOvr>
  <p:transition spd="slow">
    <p:comb/>
  </p:transition>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5" ma:contentTypeDescription="إنشاء مستند جديد." ma:contentTypeScope="" ma:versionID="f282a56dcda0dd7082cb57bf82dda6e9">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43157e9e02f3623ac93d0c9f60b163d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0530D0F7-544B-48F0-9507-E52CF392C8A7}"/>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s>
</ds:datastoreItem>
</file>

<file path=docProps/app.xml><?xml version="1.0" encoding="utf-8"?>
<Properties xmlns="http://schemas.openxmlformats.org/officeDocument/2006/extended-properties" xmlns:vt="http://schemas.openxmlformats.org/officeDocument/2006/docPropsVTypes">
  <TotalTime>46191</TotalTime>
  <Words>3369</Words>
  <Application>Microsoft Office PowerPoint</Application>
  <PresentationFormat>شاشة عريضة</PresentationFormat>
  <Paragraphs>572</Paragraphs>
  <Slides>49</Slides>
  <Notes>6</Notes>
  <HiddenSlides>0</HiddenSlides>
  <MMClips>0</MMClips>
  <ScaleCrop>false</ScaleCrop>
  <HeadingPairs>
    <vt:vector size="6" baseType="variant">
      <vt:variant>
        <vt:lpstr>الخطوط المستخدمة</vt:lpstr>
      </vt:variant>
      <vt:variant>
        <vt:i4>7</vt:i4>
      </vt:variant>
      <vt:variant>
        <vt:lpstr>نسق</vt:lpstr>
      </vt:variant>
      <vt:variant>
        <vt:i4>1</vt:i4>
      </vt:variant>
      <vt:variant>
        <vt:lpstr>عناوين الشرائح</vt:lpstr>
      </vt:variant>
      <vt:variant>
        <vt:i4>49</vt:i4>
      </vt:variant>
    </vt:vector>
  </HeadingPairs>
  <TitlesOfParts>
    <vt:vector size="57" baseType="lpstr">
      <vt:lpstr>Alexandria</vt:lpstr>
      <vt:lpstr>Arial</vt:lpstr>
      <vt:lpstr>Calibri</vt:lpstr>
      <vt:lpstr>Calibri Light</vt:lpstr>
      <vt:lpstr>Cambria Math</vt:lpstr>
      <vt:lpstr>Roboto Light</vt:lpstr>
      <vt:lpstr>Wingdings</vt:lpstr>
      <vt:lpstr>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Rana Maya</cp:lastModifiedBy>
  <cp:revision>331</cp:revision>
  <dcterms:created xsi:type="dcterms:W3CDTF">2023-04-29T09:08:00Z</dcterms:created>
  <dcterms:modified xsi:type="dcterms:W3CDTF">2026-02-20T10:40:21Z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