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80" r:id="rId2"/>
    <p:sldId id="303" r:id="rId3"/>
    <p:sldId id="508" r:id="rId4"/>
    <p:sldId id="276" r:id="rId5"/>
    <p:sldId id="495" r:id="rId6"/>
    <p:sldId id="554" r:id="rId7"/>
    <p:sldId id="313" r:id="rId8"/>
    <p:sldId id="256" r:id="rId9"/>
    <p:sldId id="306" r:id="rId10"/>
    <p:sldId id="501" r:id="rId11"/>
    <p:sldId id="497" r:id="rId12"/>
    <p:sldId id="494" r:id="rId13"/>
    <p:sldId id="496" r:id="rId14"/>
    <p:sldId id="514" r:id="rId15"/>
    <p:sldId id="498" r:id="rId16"/>
    <p:sldId id="507" r:id="rId17"/>
    <p:sldId id="513" r:id="rId18"/>
    <p:sldId id="499" r:id="rId19"/>
    <p:sldId id="500" r:id="rId20"/>
    <p:sldId id="538" r:id="rId21"/>
    <p:sldId id="515" r:id="rId22"/>
    <p:sldId id="516" r:id="rId23"/>
    <p:sldId id="517" r:id="rId24"/>
    <p:sldId id="537" r:id="rId25"/>
    <p:sldId id="539" r:id="rId26"/>
    <p:sldId id="540" r:id="rId27"/>
    <p:sldId id="541" r:id="rId28"/>
    <p:sldId id="542" r:id="rId29"/>
    <p:sldId id="543" r:id="rId30"/>
    <p:sldId id="545" r:id="rId31"/>
    <p:sldId id="555" r:id="rId32"/>
    <p:sldId id="556" r:id="rId33"/>
    <p:sldId id="557" r:id="rId34"/>
    <p:sldId id="546" r:id="rId35"/>
    <p:sldId id="547" r:id="rId36"/>
    <p:sldId id="552" r:id="rId37"/>
    <p:sldId id="558" r:id="rId38"/>
    <p:sldId id="53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495"/>
            <p14:sldId id="554"/>
            <p14:sldId id="313"/>
            <p14:sldId id="256"/>
            <p14:sldId id="306"/>
            <p14:sldId id="501"/>
            <p14:sldId id="497"/>
            <p14:sldId id="494"/>
            <p14:sldId id="496"/>
            <p14:sldId id="514"/>
            <p14:sldId id="498"/>
            <p14:sldId id="507"/>
            <p14:sldId id="513"/>
            <p14:sldId id="499"/>
            <p14:sldId id="500"/>
            <p14:sldId id="538"/>
            <p14:sldId id="515"/>
            <p14:sldId id="516"/>
            <p14:sldId id="517"/>
            <p14:sldId id="537"/>
            <p14:sldId id="539"/>
            <p14:sldId id="540"/>
            <p14:sldId id="541"/>
            <p14:sldId id="542"/>
            <p14:sldId id="543"/>
            <p14:sldId id="545"/>
            <p14:sldId id="555"/>
            <p14:sldId id="556"/>
            <p14:sldId id="557"/>
            <p14:sldId id="546"/>
            <p14:sldId id="547"/>
            <p14:sldId id="552"/>
            <p14:sldId id="558"/>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03" autoAdjust="0"/>
    <p:restoredTop sz="92529" autoAdjust="0"/>
  </p:normalViewPr>
  <p:slideViewPr>
    <p:cSldViewPr snapToGrid="0">
      <p:cViewPr varScale="1">
        <p:scale>
          <a:sx n="61" d="100"/>
          <a:sy n="61" d="100"/>
        </p:scale>
        <p:origin x="10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52953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6.png"/><Relationship Id="rId5" Type="http://schemas.openxmlformats.org/officeDocument/2006/relationships/image" Target="../media/image11.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hyperlink" Target="https://www.almrsal.com/post/409666" TargetMode="External"/><Relationship Id="rId2" Type="http://schemas.openxmlformats.org/officeDocument/2006/relationships/hyperlink" Target="https://almerja.net/reading.php?idm=46249"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7.svg"/><Relationship Id="rId2" Type="http://schemas.openxmlformats.org/officeDocument/2006/relationships/image" Target="../media/image23.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الثالثة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1851"/>
    </mc:Choice>
    <mc:Fallback xmlns="">
      <p:transition spd="slow" advTm="618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الثالثة:</a:t>
            </a:r>
          </a:p>
          <a:p>
            <a:pPr algn="ctr"/>
            <a:r>
              <a:rPr lang="ar-JO" sz="2800" b="1" dirty="0">
                <a:solidFill>
                  <a:schemeClr val="tx1"/>
                </a:solidFill>
                <a:latin typeface="Alexandria ExtraBold" pitchFamily="2" charset="-78"/>
                <a:cs typeface="Alexandria ExtraBold" pitchFamily="2" charset="-78"/>
              </a:rPr>
              <a:t> التنظيم الإداري</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053"/>
    </mc:Choice>
    <mc:Fallback xmlns="">
      <p:transition spd="slow" advTm="2605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8559"/>
    </mc:Choice>
    <mc:Fallback xmlns="">
      <p:transition spd="slow" advTm="485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2438" y="529957"/>
            <a:ext cx="5871383" cy="707886"/>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اهم المواضيع التي ذكرت في المحاضرة السابقة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536587" y="1552176"/>
            <a:ext cx="10962968" cy="3591368"/>
          </a:xfrm>
          <a:prstGeom prst="rect">
            <a:avLst/>
          </a:prstGeom>
          <a:noFill/>
        </p:spPr>
        <p:txBody>
          <a:bodyPr wrap="square" rtlCol="0">
            <a:spAutoFit/>
          </a:bodyPr>
          <a:lstStyle/>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مفهوم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مبادئ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أهمية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وسائل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أنواع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معيقات الاتصال التنظيمي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A2F02ED-AFEA-D432-C110-17977D0E4A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1589" y="1906054"/>
            <a:ext cx="6587031" cy="330876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87823"/>
    </mc:Choice>
    <mc:Fallback xmlns="">
      <p:transition advTm="8782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231470907"/>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46348"/>
    </mc:Choice>
    <mc:Fallback xmlns="">
      <p:transition spd="slow" advTm="4634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467032" y="2391844"/>
            <a:ext cx="10962968" cy="3437479"/>
          </a:xfrm>
          <a:prstGeom prst="rect">
            <a:avLst/>
          </a:prstGeom>
          <a:noFill/>
        </p:spPr>
        <p:txBody>
          <a:bodyPr wrap="square" rtlCol="0">
            <a:spAutoFit/>
          </a:bodyPr>
          <a:lstStyle/>
          <a:p>
            <a:pPr marL="0" marR="0" algn="just" rtl="1">
              <a:lnSpc>
                <a:spcPct val="200000"/>
              </a:lnSpc>
              <a:spcBef>
                <a:spcPts val="0"/>
              </a:spcBef>
              <a:spcAft>
                <a:spcPts val="800"/>
              </a:spcAft>
            </a:pPr>
            <a:r>
              <a:rPr lang="ar-JO" kern="100" dirty="0">
                <a:latin typeface="Alexandria Light" pitchFamily="2" charset="-78"/>
                <a:cs typeface="Alexandria Light" pitchFamily="2" charset="-78"/>
              </a:rPr>
              <a:t>     إن طبيعة التطورات المحلية والعالمية أوجبت على جميع المنظمات عامة، والمنظمات التربوية خاصة؛ إلى </a:t>
            </a:r>
            <a:r>
              <a:rPr lang="ar-JO" sz="1600" kern="100" dirty="0">
                <a:latin typeface="Alexandria Light" pitchFamily="2" charset="-78"/>
                <a:cs typeface="Alexandria Light" pitchFamily="2" charset="-78"/>
              </a:rPr>
              <a:t>تفعيل </a:t>
            </a:r>
            <a:r>
              <a:rPr lang="ar-YE" sz="1600" kern="100" dirty="0">
                <a:latin typeface="Alexandria Light" pitchFamily="2" charset="-78"/>
                <a:cs typeface="Alexandria Light" pitchFamily="2" charset="-78"/>
              </a:rPr>
              <a:t>الاتصال</a:t>
            </a:r>
            <a:r>
              <a:rPr lang="ar-JO" sz="1600" kern="100" dirty="0">
                <a:latin typeface="Alexandria Light" pitchFamily="2" charset="-78"/>
                <a:cs typeface="Alexandria Light" pitchFamily="2" charset="-78"/>
              </a:rPr>
              <a:t>ات التنظيمية وتنظيم العمل </a:t>
            </a:r>
            <a:r>
              <a:rPr lang="ar-YE" sz="1600" kern="100" dirty="0">
                <a:latin typeface="Alexandria Light" pitchFamily="2" charset="-78"/>
                <a:cs typeface="Alexandria Light" pitchFamily="2" charset="-78"/>
              </a:rPr>
              <a:t>من أجل تحقيق أهدافها التي وجدت من أجلها. </a:t>
            </a:r>
            <a:r>
              <a:rPr lang="ar-JO" kern="100" dirty="0">
                <a:latin typeface="Alexandria Light" pitchFamily="2" charset="-78"/>
                <a:cs typeface="Alexandria Light" pitchFamily="2" charset="-78"/>
              </a:rPr>
              <a:t>لتضمن تنفيذ المهام الإدارية والفنية المتخصصة بجودة عالية</a:t>
            </a:r>
            <a:r>
              <a:rPr lang="ar-YE" kern="100" dirty="0">
                <a:latin typeface="Alexandria Light" pitchFamily="2" charset="-78"/>
                <a:cs typeface="Alexandria Light" pitchFamily="2" charset="-78"/>
              </a:rPr>
              <a:t>، وإلّا لأصبح هناك فوضى في إطار </a:t>
            </a:r>
            <a:r>
              <a:rPr lang="ar-JO" kern="100" dirty="0">
                <a:latin typeface="Alexandria Light" pitchFamily="2" charset="-78"/>
                <a:cs typeface="Alexandria Light" pitchFamily="2" charset="-78"/>
              </a:rPr>
              <a:t>المنظمة</a:t>
            </a:r>
            <a:r>
              <a:rPr lang="ar-YE" kern="100" dirty="0">
                <a:latin typeface="Alexandria Light" pitchFamily="2" charset="-78"/>
                <a:cs typeface="Alexandria Light" pitchFamily="2" charset="-78"/>
              </a:rPr>
              <a:t>، ولن يتحقّق الشرط الأساسي من العمليّة التنظيميّة، وهي تحقيق الأهداف، </a:t>
            </a:r>
            <a:r>
              <a:rPr lang="ar-JO" kern="100" dirty="0">
                <a:latin typeface="Alexandria Light" pitchFamily="2" charset="-78"/>
                <a:cs typeface="Alexandria Light" pitchFamily="2" charset="-78"/>
              </a:rPr>
              <a:t>لذلك لقد تنبهت القيادات إلى أهمية التنظيم الإداري ودوره في توجيه عمل الموارد البشرية </a:t>
            </a:r>
            <a:r>
              <a:rPr lang="ar-YE" kern="100" dirty="0">
                <a:latin typeface="Alexandria Light" pitchFamily="2" charset="-78"/>
                <a:cs typeface="Alexandria Light" pitchFamily="2" charset="-78"/>
              </a:rPr>
              <a:t> </a:t>
            </a:r>
            <a:r>
              <a:rPr lang="ar-JO" kern="100" dirty="0">
                <a:latin typeface="Alexandria Light" pitchFamily="2" charset="-78"/>
                <a:cs typeface="Alexandria Light" pitchFamily="2" charset="-78"/>
              </a:rPr>
              <a:t>نحو الأهداف المنشودة بأقل وقت وجهد وتكلفة.</a:t>
            </a:r>
          </a:p>
          <a:p>
            <a:pPr marL="0" marR="0" algn="just" rtl="1">
              <a:lnSpc>
                <a:spcPct val="200000"/>
              </a:lnSpc>
              <a:spcBef>
                <a:spcPts val="0"/>
              </a:spcBef>
              <a:spcAft>
                <a:spcPts val="800"/>
              </a:spcAft>
            </a:pPr>
            <a:r>
              <a:rPr lang="ar-JO" u="sng" kern="100" dirty="0">
                <a:solidFill>
                  <a:srgbClr val="00B0F0"/>
                </a:solidFill>
                <a:latin typeface="Alexandria Light" pitchFamily="2" charset="-78"/>
                <a:cs typeface="Alexandria Light" pitchFamily="2" charset="-78"/>
              </a:rPr>
              <a:t>فما المقصود بالتنظيم الإداري؟</a:t>
            </a:r>
            <a:endParaRPr lang="en-US" u="sng" kern="100"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2453457-9548-CE59-50E6-B56FE3465A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288" y="480974"/>
            <a:ext cx="3105150" cy="1476375"/>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85849"/>
    </mc:Choice>
    <mc:Fallback xmlns="">
      <p:transition advTm="8584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191407" y="1302461"/>
            <a:ext cx="8928452" cy="456471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الثالثة</a:t>
            </a:r>
          </a:p>
          <a:p>
            <a:pPr marL="342900" marR="0" indent="-34290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2000" b="1" dirty="0">
                <a:latin typeface="Alexandria Black" pitchFamily="2" charset="-78"/>
                <a:ea typeface="Arial" panose="020B0604020202020204" pitchFamily="34" charset="0"/>
                <a:cs typeface="Alexandria Black" pitchFamily="2" charset="-78"/>
              </a:rPr>
              <a:t>  </a:t>
            </a:r>
            <a:r>
              <a:rPr lang="ar-JO" sz="2000" b="1" dirty="0">
                <a:solidFill>
                  <a:srgbClr val="00B0F0"/>
                </a:solidFill>
                <a:latin typeface="Alexandria Black" pitchFamily="2" charset="-78"/>
                <a:ea typeface="Arial" panose="020B0604020202020204" pitchFamily="34" charset="0"/>
                <a:cs typeface="Alexandria Black" pitchFamily="2" charset="-78"/>
              </a:rPr>
              <a:t> </a:t>
            </a:r>
            <a:r>
              <a:rPr lang="ar-JO" sz="1600" dirty="0">
                <a:solidFill>
                  <a:srgbClr val="000000"/>
                </a:solidFill>
                <a:latin typeface="Alexandria" pitchFamily="2" charset="-78"/>
                <a:ea typeface="Arial" panose="020B0604020202020204" pitchFamily="34" charset="0"/>
                <a:cs typeface="Alexandria" pitchFamily="2" charset="-78"/>
              </a:rPr>
              <a:t>مفهوم الإدارة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وظائف الإدارة وعناصر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التنظيم الإداري وخطواته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التنظيم الإداري وخصائصه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مبادئ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معيقات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خاتمة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B4691DE2-63BC-C9D1-D663-9B427AD34C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1158" y="3582974"/>
            <a:ext cx="3609728" cy="21265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753"/>
    </mc:Choice>
    <mc:Fallback xmlns="">
      <p:transition spd="slow" advTm="6975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الإدارة</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180431" y="1693889"/>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Alexandria Black" pitchFamily="2" charset="-78"/>
                <a:cs typeface="Alexandria Black" pitchFamily="2" charset="-78"/>
              </a:rPr>
              <a:t>تعريف الإدارة لغة</a:t>
            </a:r>
          </a:p>
          <a:p>
            <a:pPr lvl="1" algn="r" rtl="1">
              <a:lnSpc>
                <a:spcPct val="150000"/>
              </a:lnSpc>
            </a:pPr>
            <a:endParaRPr lang="ar-JO" kern="100" dirty="0">
              <a:solidFill>
                <a:schemeClr val="tx1"/>
              </a:solidFill>
              <a:latin typeface="Alexandria Black" pitchFamily="2" charset="-78"/>
              <a:cs typeface="Alexandria Black" pitchFamily="2" charset="-78"/>
            </a:endParaRPr>
          </a:p>
          <a:p>
            <a:pPr lvl="1" algn="r" rtl="1">
              <a:lnSpc>
                <a:spcPct val="150000"/>
              </a:lnSpc>
            </a:pPr>
            <a:r>
              <a:rPr lang="ar-JO" kern="100" dirty="0">
                <a:solidFill>
                  <a:schemeClr val="tx1"/>
                </a:solidFill>
                <a:latin typeface="Alexandria Light" pitchFamily="2" charset="-78"/>
                <a:cs typeface="Alexandria Light" pitchFamily="2" charset="-78"/>
              </a:rPr>
              <a:t>يرى علماء الإدارة  أن كلمة الإدارة، قد  اشتقت من الكلمة اللاتينية ذات المقطعين، الأول </a:t>
            </a:r>
            <a:r>
              <a:rPr lang="en-US" kern="100" dirty="0">
                <a:solidFill>
                  <a:schemeClr val="tx1"/>
                </a:solidFill>
                <a:latin typeface="Alexandria Light" pitchFamily="2" charset="-78"/>
                <a:cs typeface="Alexandria Light" pitchFamily="2" charset="-78"/>
              </a:rPr>
              <a:t> (Ad) </a:t>
            </a:r>
            <a:r>
              <a:rPr lang="ar-JO" kern="100" dirty="0">
                <a:solidFill>
                  <a:schemeClr val="tx1"/>
                </a:solidFill>
                <a:latin typeface="Alexandria Light" pitchFamily="2" charset="-78"/>
                <a:cs typeface="Alexandria Light" pitchFamily="2" charset="-78"/>
              </a:rPr>
              <a:t>والثاني </a:t>
            </a:r>
            <a:r>
              <a:rPr lang="en-US" kern="100" dirty="0" err="1">
                <a:solidFill>
                  <a:schemeClr val="tx1"/>
                </a:solidFill>
                <a:latin typeface="Alexandria Light" pitchFamily="2" charset="-78"/>
                <a:cs typeface="Alexandria Light" pitchFamily="2" charset="-78"/>
              </a:rPr>
              <a:t>Ministrare</a:t>
            </a:r>
            <a:r>
              <a:rPr lang="en-US" kern="100" dirty="0">
                <a:solidFill>
                  <a:schemeClr val="tx1"/>
                </a:solidFill>
                <a:latin typeface="Alexandria Light" pitchFamily="2" charset="-78"/>
                <a:cs typeface="Alexandria Light" pitchFamily="2" charset="-78"/>
              </a:rPr>
              <a:t>)،( </a:t>
            </a:r>
            <a:r>
              <a:rPr lang="ar-JO" kern="100" dirty="0">
                <a:solidFill>
                  <a:schemeClr val="tx1"/>
                </a:solidFill>
                <a:latin typeface="Alexandria Light" pitchFamily="2" charset="-78"/>
                <a:cs typeface="Alexandria Light" pitchFamily="2" charset="-78"/>
              </a:rPr>
              <a:t>التي تعني باللغة الإنجليزية </a:t>
            </a:r>
            <a:r>
              <a:rPr lang="en-US" kern="100" dirty="0">
                <a:solidFill>
                  <a:schemeClr val="tx1"/>
                </a:solidFill>
                <a:latin typeface="Alexandria Light" pitchFamily="2" charset="-78"/>
                <a:cs typeface="Alexandria Light" pitchFamily="2" charset="-78"/>
              </a:rPr>
              <a:t>( To Serve) </a:t>
            </a:r>
            <a:r>
              <a:rPr lang="ar-JO" kern="100" dirty="0">
                <a:solidFill>
                  <a:schemeClr val="tx1"/>
                </a:solidFill>
                <a:latin typeface="Alexandria Light" pitchFamily="2" charset="-78"/>
                <a:cs typeface="Alexandria Light" pitchFamily="2" charset="-78"/>
              </a:rPr>
              <a:t> أي تقديم الخدمة وأن من يعمل في الإدارة يقدم الخدمة للآخرين .</a:t>
            </a:r>
          </a:p>
          <a:p>
            <a:pPr lvl="1" algn="r" rtl="1">
              <a:lnSpc>
                <a:spcPct val="200000"/>
              </a:lnSpc>
            </a:pPr>
            <a:r>
              <a:rPr lang="ar-JO" sz="1600" kern="100" dirty="0">
                <a:solidFill>
                  <a:schemeClr val="tx1"/>
                </a:solidFill>
                <a:latin typeface="Alexandria Light" pitchFamily="2" charset="-78"/>
                <a:cs typeface="Alexandria Light" pitchFamily="2" charset="-78"/>
              </a:rPr>
              <a:t>ومعنى الإدارة في اللغة العربية اسم مصدر من أدار ومن اشتقاقاتها المدير أي الشخص الذي يتولى النظر في الشيء أو إدارة جهة معينة  والإدارة مركز الرئاسة والتصرف. ومنها معالجة الأمور وأحاط بالأمور.</a:t>
            </a:r>
          </a:p>
        </p:txBody>
      </p:sp>
      <p:pic>
        <p:nvPicPr>
          <p:cNvPr id="7" name="Picture 6">
            <a:extLst>
              <a:ext uri="{FF2B5EF4-FFF2-40B4-BE49-F238E27FC236}">
                <a16:creationId xmlns:a16="http://schemas.microsoft.com/office/drawing/2014/main" id="{1DBFF74C-6F8D-4936-B964-20FBE329A9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201134"/>
            <a:ext cx="2857500" cy="16002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987"/>
    </mc:Choice>
    <mc:Fallback xmlns="">
      <p:transition spd="slow" advTm="10498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575800" y="625810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5408971" y="737745"/>
            <a:ext cx="3095452" cy="400110"/>
          </a:xfrm>
          <a:prstGeom prst="rect">
            <a:avLst/>
          </a:prstGeom>
          <a:noFill/>
        </p:spPr>
        <p:txBody>
          <a:bodyPr wrap="square">
            <a:spAutoFit/>
          </a:bodyPr>
          <a:lstStyle/>
          <a:p>
            <a:r>
              <a:rPr lang="ar-JO" sz="2000" dirty="0">
                <a:solidFill>
                  <a:srgbClr val="00B0F0"/>
                </a:solidFill>
                <a:latin typeface="Alexandria ExtraBold" pitchFamily="2" charset="-78"/>
                <a:cs typeface="Alexandria ExtraBold" pitchFamily="2" charset="-78"/>
              </a:rPr>
              <a:t>الإدارة اصطلاحًا</a:t>
            </a:r>
            <a:endParaRPr lang="en-US" sz="2000" dirty="0">
              <a:solidFill>
                <a:srgbClr val="00B0F0"/>
              </a:solidFill>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779488" y="1452952"/>
            <a:ext cx="11257613" cy="4421082"/>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تنوعت تعريفات الإدارة اصطلاحًا بتنوع تخصصات الباحثين ومنها:</a:t>
            </a:r>
          </a:p>
          <a:p>
            <a:pPr algn="just" rtl="1">
              <a:lnSpc>
                <a:spcPct val="200000"/>
              </a:lnSpc>
            </a:pPr>
            <a:r>
              <a:rPr lang="ar-JO" sz="1600" dirty="0">
                <a:latin typeface="Alexandria Light" pitchFamily="2" charset="-78"/>
                <a:cs typeface="Alexandria Light" pitchFamily="2" charset="-78"/>
              </a:rPr>
              <a:t>اختلفت الاتجاهات في التعريف الإدارة اصطلاحًا ضمن فريقين هما:</a:t>
            </a:r>
          </a:p>
          <a:p>
            <a:pPr algn="just" rtl="1">
              <a:lnSpc>
                <a:spcPct val="200000"/>
              </a:lnSpc>
            </a:pPr>
            <a:r>
              <a:rPr lang="ar-JO" sz="1600" dirty="0">
                <a:latin typeface="Alexandria Light" pitchFamily="2" charset="-78"/>
                <a:cs typeface="Alexandria Light" pitchFamily="2" charset="-78"/>
              </a:rPr>
              <a:t>أولًا: من </a:t>
            </a:r>
            <a:r>
              <a:rPr lang="ar-JO" sz="1600" u="sng" dirty="0">
                <a:latin typeface="Alexandria Light" pitchFamily="2" charset="-78"/>
                <a:cs typeface="Alexandria Light" pitchFamily="2" charset="-78"/>
              </a:rPr>
              <a:t>اعتمد على تحليل العمل الذي يقوم به المدير إلى عناصر أو خطوات</a:t>
            </a:r>
            <a:r>
              <a:rPr lang="ar-JO" sz="1600" dirty="0">
                <a:latin typeface="Alexandria Light" pitchFamily="2" charset="-78"/>
                <a:cs typeface="Alexandria Light" pitchFamily="2" charset="-78"/>
              </a:rPr>
              <a:t> أي ان الإدارة تقوم على خطوات وعناصر ومنهم</a:t>
            </a:r>
          </a:p>
          <a:p>
            <a:pPr marL="285750" indent="-285750" algn="just" rtl="1">
              <a:lnSpc>
                <a:spcPct val="250000"/>
              </a:lnSpc>
              <a:buFont typeface="Wingdings" panose="05000000000000000000" pitchFamily="2" charset="2"/>
              <a:buChar char="Ø"/>
            </a:pPr>
            <a:r>
              <a:rPr lang="ar-JO" sz="1600" dirty="0">
                <a:latin typeface="Alexandria Light" pitchFamily="2" charset="-78"/>
                <a:cs typeface="Alexandria Light" pitchFamily="2" charset="-78"/>
              </a:rPr>
              <a:t>عرف فريدريك تايلور  الإدارة في كتابه " مبادئ الإدارةالعلمية"، على أنها المعرفة الصحيحة لما يراد أن يقوم به الأفراد. ثم التأكد من أنهم يفعلون ذلك، بأحسن طريق وأرخص التكاليف..</a:t>
            </a:r>
          </a:p>
          <a:p>
            <a:pPr marL="285750" indent="-285750" algn="just" rtl="1">
              <a:lnSpc>
                <a:spcPct val="250000"/>
              </a:lnSpc>
              <a:buFont typeface="Wingdings" panose="05000000000000000000" pitchFamily="2" charset="2"/>
              <a:buChar char="Ø"/>
            </a:pPr>
            <a:r>
              <a:rPr lang="ar-JO" sz="1600" dirty="0">
                <a:latin typeface="Alexandria Light" pitchFamily="2" charset="-78"/>
                <a:cs typeface="Alexandria Light" pitchFamily="2" charset="-78"/>
              </a:rPr>
              <a:t>وعرفها هنري فايول في كتابه الإدارة الصناعية والعامة من خلال معنى أن يدير الشخص العمل ( أن يتنبأ ويخطط وينظم ويصدر الأوامر وينسق ويراقب.</a:t>
            </a:r>
            <a:endParaRPr lang="en-US" sz="1600" dirty="0">
              <a:latin typeface="Alexandria Light" pitchFamily="2" charset="-78"/>
              <a:cs typeface="Alexandria Light" pitchFamily="2" charset="-78"/>
            </a:endParaRPr>
          </a:p>
        </p:txBody>
      </p:sp>
    </p:spTree>
  </p:cSld>
  <p:clrMapOvr>
    <a:masterClrMapping/>
  </p:clrMapOvr>
  <p:transition spd="slow" advTm="91223">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39449" y="1507809"/>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ثانيًا: الاتجاه الثاني الذي اعتمد في تعريفه على </a:t>
            </a:r>
            <a:r>
              <a:rPr lang="ar-JO" sz="1600" u="sng" dirty="0">
                <a:solidFill>
                  <a:schemeClr val="tx1"/>
                </a:solidFill>
                <a:latin typeface="Alexandria Light" pitchFamily="2" charset="-78"/>
                <a:cs typeface="Alexandria Light" pitchFamily="2" charset="-78"/>
              </a:rPr>
              <a:t>انطلاقًا </a:t>
            </a:r>
            <a:r>
              <a:rPr lang="ar-YE" sz="1600" u="sng" dirty="0">
                <a:solidFill>
                  <a:schemeClr val="tx1"/>
                </a:solidFill>
                <a:latin typeface="Alexandria Light" pitchFamily="2" charset="-78"/>
                <a:cs typeface="Alexandria Light" pitchFamily="2" charset="-78"/>
              </a:rPr>
              <a:t>من طبيعتها، و</a:t>
            </a:r>
            <a:r>
              <a:rPr lang="ar-JO" sz="1600" u="sng" dirty="0">
                <a:solidFill>
                  <a:schemeClr val="tx1"/>
                </a:solidFill>
                <a:latin typeface="Alexandria Light" pitchFamily="2" charset="-78"/>
                <a:cs typeface="Alexandria Light" pitchFamily="2" charset="-78"/>
              </a:rPr>
              <a:t> </a:t>
            </a:r>
            <a:r>
              <a:rPr lang="ar-YE" sz="1600" u="sng" dirty="0">
                <a:solidFill>
                  <a:schemeClr val="tx1"/>
                </a:solidFill>
                <a:latin typeface="Alexandria Light" pitchFamily="2" charset="-78"/>
                <a:cs typeface="Alexandria Light" pitchFamily="2" charset="-78"/>
              </a:rPr>
              <a:t>ليس من وظائفها، باعتبارها نشاط</a:t>
            </a:r>
            <a:r>
              <a:rPr lang="ar-JO" sz="1600" u="sng" dirty="0">
                <a:solidFill>
                  <a:schemeClr val="tx1"/>
                </a:solidFill>
                <a:latin typeface="Alexandria Light" pitchFamily="2" charset="-78"/>
                <a:cs typeface="Alexandria Light" pitchFamily="2" charset="-78"/>
              </a:rPr>
              <a:t>..</a:t>
            </a: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فقد عرف </a:t>
            </a:r>
            <a:r>
              <a:rPr lang="ar-YE" sz="1600" dirty="0">
                <a:solidFill>
                  <a:schemeClr val="tx1"/>
                </a:solidFill>
                <a:latin typeface="Alexandria Light" pitchFamily="2" charset="-78"/>
                <a:cs typeface="Alexandria Light" pitchFamily="2" charset="-78"/>
              </a:rPr>
              <a:t>جلوفر</a:t>
            </a:r>
            <a:r>
              <a:rPr lang="en-US"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الإدارة بأنها </a:t>
            </a:r>
            <a:r>
              <a:rPr lang="ar-YE" sz="1600" dirty="0">
                <a:solidFill>
                  <a:schemeClr val="tx1"/>
                </a:solidFill>
                <a:latin typeface="Alexandria Light" pitchFamily="2" charset="-78"/>
                <a:cs typeface="Alexandria Light" pitchFamily="2" charset="-78"/>
              </a:rPr>
              <a:t>: القوة المفكرة التي ت</a:t>
            </a:r>
            <a:r>
              <a:rPr lang="ar-JO" sz="1600" dirty="0">
                <a:solidFill>
                  <a:schemeClr val="tx1"/>
                </a:solidFill>
                <a:latin typeface="Alexandria Light" pitchFamily="2" charset="-78"/>
                <a:cs typeface="Alexandria Light" pitchFamily="2" charset="-78"/>
              </a:rPr>
              <a:t>ُ</a:t>
            </a:r>
            <a:r>
              <a:rPr lang="ar-YE" sz="1600" dirty="0">
                <a:solidFill>
                  <a:schemeClr val="tx1"/>
                </a:solidFill>
                <a:latin typeface="Alexandria Light" pitchFamily="2" charset="-78"/>
                <a:cs typeface="Alexandria Light" pitchFamily="2" charset="-78"/>
              </a:rPr>
              <a:t>حلل،</a:t>
            </a:r>
            <a:r>
              <a:rPr lang="en-US"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وتخطط وتحفز وتقيم وتراقب</a:t>
            </a:r>
            <a:r>
              <a:rPr lang="ar-YE" sz="1600" dirty="0">
                <a:solidFill>
                  <a:schemeClr val="tx1"/>
                </a:solidFill>
                <a:latin typeface="Alexandria Light" pitchFamily="2" charset="-78"/>
                <a:cs typeface="Alexandria Light" pitchFamily="2" charset="-78"/>
              </a:rPr>
              <a:t> الاستخدام الأمثل للموارد البشرية والمادية</a:t>
            </a:r>
            <a:r>
              <a:rPr lang="ar-JO" sz="1600" dirty="0">
                <a:solidFill>
                  <a:schemeClr val="tx1"/>
                </a:solidFill>
                <a:latin typeface="Alexandria Light" pitchFamily="2" charset="-78"/>
                <a:cs typeface="Alexandria Light" pitchFamily="2" charset="-78"/>
              </a:rPr>
              <a:t> اللازمة لتحقيق هدف محدد وواضح.</a:t>
            </a: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يجب الإشارة هنا أنه يجب التركيز على الاتجاهين السابقين وجمعهما معًا من خلال التركيز على طبيعة ووظائف الإدارة والتركيز على تحليل عمل المدير.</a:t>
            </a:r>
          </a:p>
          <a:p>
            <a:pPr algn="r" rtl="1">
              <a:lnSpc>
                <a:spcPct val="200000"/>
              </a:lnSpc>
            </a:pPr>
            <a:r>
              <a:rPr lang="ar-JO" sz="1600" dirty="0">
                <a:solidFill>
                  <a:schemeClr val="tx1"/>
                </a:solidFill>
                <a:latin typeface="Alexandria Light" pitchFamily="2" charset="-78"/>
                <a:cs typeface="Alexandria Light" pitchFamily="2" charset="-78"/>
              </a:rPr>
              <a:t>*** لذلك تعرف الإدارة " الوصول إلى الهدف باستعمال أحسن الطرق، في استغلال الموارد البشرية والموارد المادية المتيسرة، وبأقل ما يمكن من وقت وجهد ومال". أي أنها تنظيم الجهود وتنسيقها واستثمارها ، بأقصى طاقة ممكنة، للحصول على أفضل النتائج، وبأقل ما يمكن من الوقت والجهد والمال".</a:t>
            </a:r>
          </a:p>
          <a:p>
            <a:pPr algn="r" rtl="1">
              <a:lnSpc>
                <a:spcPct val="150000"/>
              </a:lnSpc>
            </a:pPr>
            <a:endParaRPr lang="ar-JO"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الإدارة اصطلاحًا: </a:t>
            </a:r>
          </a:p>
          <a:p>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01939"/>
    </mc:Choice>
    <mc:Fallback xmlns="">
      <p:transition spd="slow" advTm="10193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a:t>
            </a: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تنوعت الوظائف التي تؤديها الإدارة واختلف المختصون في تقسيمها فمنهم من جعلها أربع وظائف رئيسية  ومنهم من جعلها خمس وظائف كالآتي: </a:t>
            </a:r>
          </a:p>
          <a:p>
            <a:pPr algn="just" rtl="1">
              <a:lnSpc>
                <a:spcPct val="200000"/>
              </a:lnSpc>
            </a:pPr>
            <a:r>
              <a:rPr lang="ar-YE" sz="1600" b="1" i="0" dirty="0">
                <a:solidFill>
                  <a:srgbClr val="003E61"/>
                </a:solidFill>
                <a:effectLst/>
                <a:latin typeface="rasol"/>
              </a:rPr>
              <a:t> </a:t>
            </a:r>
            <a:r>
              <a:rPr lang="ar-YE" b="1" i="0" dirty="0">
                <a:solidFill>
                  <a:srgbClr val="003E61"/>
                </a:solidFill>
                <a:effectLst/>
                <a:latin typeface="Alexandria Light" pitchFamily="2" charset="-78"/>
                <a:cs typeface="Alexandria Light" pitchFamily="2" charset="-78"/>
              </a:rPr>
              <a:t>التخطيط </a:t>
            </a:r>
            <a:r>
              <a:rPr lang="en-US" b="1" i="0" dirty="0">
                <a:solidFill>
                  <a:srgbClr val="003E61"/>
                </a:solidFill>
                <a:effectLst/>
                <a:latin typeface="Alexandria Light" pitchFamily="2" charset="-78"/>
                <a:cs typeface="Alexandria Light" pitchFamily="2" charset="-78"/>
              </a:rPr>
              <a:t>Planning</a:t>
            </a:r>
          </a:p>
          <a:p>
            <a:pPr algn="just" rtl="1">
              <a:lnSpc>
                <a:spcPct val="200000"/>
              </a:lnSpc>
            </a:pPr>
            <a:r>
              <a:rPr lang="en-US" b="1" i="0" dirty="0">
                <a:solidFill>
                  <a:srgbClr val="003E61"/>
                </a:solidFill>
                <a:effectLst/>
                <a:latin typeface="Alexandria Light" pitchFamily="2" charset="-78"/>
                <a:cs typeface="Alexandria Light" pitchFamily="2" charset="-78"/>
              </a:rPr>
              <a:t>- </a:t>
            </a:r>
            <a:r>
              <a:rPr lang="ar-YE" b="1" i="0" dirty="0">
                <a:solidFill>
                  <a:srgbClr val="003E61"/>
                </a:solidFill>
                <a:effectLst/>
                <a:latin typeface="Alexandria Light" pitchFamily="2" charset="-78"/>
                <a:cs typeface="Alexandria Light" pitchFamily="2" charset="-78"/>
              </a:rPr>
              <a:t>التنظيم </a:t>
            </a:r>
            <a:r>
              <a:rPr lang="en-US" b="1" i="0" dirty="0">
                <a:solidFill>
                  <a:srgbClr val="003E61"/>
                </a:solidFill>
                <a:effectLst/>
                <a:latin typeface="Alexandria Light" pitchFamily="2" charset="-78"/>
                <a:cs typeface="Alexandria Light" pitchFamily="2" charset="-78"/>
              </a:rPr>
              <a:t>Organizing</a:t>
            </a:r>
          </a:p>
          <a:p>
            <a:pPr algn="just" rtl="1">
              <a:lnSpc>
                <a:spcPct val="200000"/>
              </a:lnSpc>
            </a:pPr>
            <a:r>
              <a:rPr lang="en-US" b="1" i="0" dirty="0">
                <a:solidFill>
                  <a:srgbClr val="003E61"/>
                </a:solidFill>
                <a:effectLst/>
                <a:latin typeface="Alexandria Light" pitchFamily="2" charset="-78"/>
                <a:cs typeface="Alexandria Light" pitchFamily="2" charset="-78"/>
              </a:rPr>
              <a:t>- </a:t>
            </a:r>
            <a:r>
              <a:rPr lang="ar-YE" b="1" i="0" dirty="0">
                <a:solidFill>
                  <a:srgbClr val="003E61"/>
                </a:solidFill>
                <a:effectLst/>
                <a:latin typeface="Alexandria Light" pitchFamily="2" charset="-78"/>
                <a:cs typeface="Alexandria Light" pitchFamily="2" charset="-78"/>
              </a:rPr>
              <a:t>التوجيه </a:t>
            </a:r>
            <a:r>
              <a:rPr lang="en-US" b="1" i="0" dirty="0">
                <a:solidFill>
                  <a:srgbClr val="003E61"/>
                </a:solidFill>
                <a:effectLst/>
                <a:latin typeface="Alexandria Light" pitchFamily="2" charset="-78"/>
                <a:cs typeface="Alexandria Light" pitchFamily="2" charset="-78"/>
              </a:rPr>
              <a:t>Directing </a:t>
            </a:r>
          </a:p>
          <a:p>
            <a:pPr algn="just" rtl="1">
              <a:lnSpc>
                <a:spcPct val="200000"/>
              </a:lnSpc>
            </a:pPr>
            <a:r>
              <a:rPr lang="en-US" b="1" i="0" dirty="0">
                <a:solidFill>
                  <a:srgbClr val="003E61"/>
                </a:solidFill>
                <a:effectLst/>
                <a:latin typeface="Alexandria Light" pitchFamily="2" charset="-78"/>
                <a:cs typeface="Alexandria Light" pitchFamily="2" charset="-78"/>
              </a:rPr>
              <a:t>- </a:t>
            </a:r>
            <a:r>
              <a:rPr lang="ar-YE" b="1" i="0" dirty="0">
                <a:solidFill>
                  <a:srgbClr val="003E61"/>
                </a:solidFill>
                <a:effectLst/>
                <a:latin typeface="Alexandria Light" pitchFamily="2" charset="-78"/>
                <a:cs typeface="Alexandria Light" pitchFamily="2" charset="-78"/>
              </a:rPr>
              <a:t>التنسيق </a:t>
            </a:r>
            <a:r>
              <a:rPr lang="en-US" b="1" i="0" dirty="0">
                <a:solidFill>
                  <a:srgbClr val="003E61"/>
                </a:solidFill>
                <a:effectLst/>
                <a:latin typeface="Alexandria Light" pitchFamily="2" charset="-78"/>
                <a:cs typeface="Alexandria Light" pitchFamily="2" charset="-78"/>
              </a:rPr>
              <a:t>Coordination</a:t>
            </a:r>
          </a:p>
          <a:p>
            <a:pPr algn="just" rtl="1">
              <a:lnSpc>
                <a:spcPct val="200000"/>
              </a:lnSpc>
            </a:pPr>
            <a:r>
              <a:rPr lang="en-US" b="1" i="0" dirty="0">
                <a:solidFill>
                  <a:srgbClr val="003E61"/>
                </a:solidFill>
                <a:effectLst/>
                <a:latin typeface="Alexandria Light" pitchFamily="2" charset="-78"/>
                <a:cs typeface="Alexandria Light" pitchFamily="2" charset="-78"/>
              </a:rPr>
              <a:t>- </a:t>
            </a:r>
            <a:r>
              <a:rPr lang="ar-YE" b="1" i="0" dirty="0">
                <a:solidFill>
                  <a:srgbClr val="003E61"/>
                </a:solidFill>
                <a:effectLst/>
                <a:latin typeface="Alexandria Light" pitchFamily="2" charset="-78"/>
                <a:cs typeface="Alexandria Light" pitchFamily="2" charset="-78"/>
              </a:rPr>
              <a:t>الرقابة </a:t>
            </a:r>
            <a:r>
              <a:rPr lang="en-US" b="1" i="0" dirty="0">
                <a:solidFill>
                  <a:srgbClr val="003E61"/>
                </a:solidFill>
                <a:effectLst/>
                <a:latin typeface="Alexandria Light" pitchFamily="2" charset="-78"/>
                <a:cs typeface="Alexandria Light" pitchFamily="2" charset="-78"/>
              </a:rPr>
              <a:t>Controlling</a:t>
            </a: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425443" y="902930"/>
            <a:ext cx="4839182" cy="369332"/>
          </a:xfrm>
          <a:prstGeom prst="rect">
            <a:avLst/>
          </a:prstGeom>
          <a:noFill/>
        </p:spPr>
        <p:txBody>
          <a:bodyPr wrap="square" rtlCol="0">
            <a:spAutoFit/>
          </a:bodyPr>
          <a:lstStyle/>
          <a:p>
            <a:pPr algn="ctr"/>
            <a:r>
              <a:rPr lang="ar-JO" sz="1800" b="1" dirty="0">
                <a:solidFill>
                  <a:srgbClr val="00B0F0"/>
                </a:solidFill>
                <a:effectLst/>
                <a:latin typeface="Alexandria ExtraBold" pitchFamily="2" charset="-78"/>
                <a:ea typeface="Times New Roman" panose="02020603050405020304" pitchFamily="18" charset="0"/>
                <a:cs typeface="Alexandria ExtraBold" pitchFamily="2" charset="-78"/>
              </a:rPr>
              <a:t>وظائف الإدارة والعمليات الإدارية</a:t>
            </a:r>
          </a:p>
        </p:txBody>
      </p:sp>
      <p:pic>
        <p:nvPicPr>
          <p:cNvPr id="6" name="Picture 5">
            <a:extLst>
              <a:ext uri="{FF2B5EF4-FFF2-40B4-BE49-F238E27FC236}">
                <a16:creationId xmlns:a16="http://schemas.microsoft.com/office/drawing/2014/main" id="{0F5F57D4-376F-38BB-AFE1-3DB3D0DCC9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6359" y="2938072"/>
            <a:ext cx="3029083" cy="3147935"/>
          </a:xfrm>
          <a:prstGeom prst="rect">
            <a:avLst/>
          </a:prstGeom>
        </p:spPr>
      </p:pic>
      <p:sp>
        <p:nvSpPr>
          <p:cNvPr id="7" name="TextBox 6">
            <a:extLst>
              <a:ext uri="{FF2B5EF4-FFF2-40B4-BE49-F238E27FC236}">
                <a16:creationId xmlns:a16="http://schemas.microsoft.com/office/drawing/2014/main" id="{50BAAAF7-2A45-B57F-CC98-E79AEC2D0384}"/>
              </a:ext>
            </a:extLst>
          </p:cNvPr>
          <p:cNvSpPr txBox="1"/>
          <p:nvPr/>
        </p:nvSpPr>
        <p:spPr>
          <a:xfrm>
            <a:off x="2485572" y="5771213"/>
            <a:ext cx="1000058" cy="369332"/>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14934"/>
    </mc:Choice>
    <mc:Fallback xmlns="">
      <p:transition spd="slow" advTm="1149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333333"/>
              </a:solidFill>
              <a:latin typeface="DroidArabicKufi-Regular"/>
            </a:endParaRPr>
          </a:p>
          <a:p>
            <a:pPr algn="just" rtl="1"/>
            <a:r>
              <a:rPr lang="ar-JO" b="1" i="0" dirty="0">
                <a:solidFill>
                  <a:schemeClr val="tx1"/>
                </a:solidFill>
                <a:effectLst/>
                <a:latin typeface="Alexandria Medium" pitchFamily="2" charset="-78"/>
                <a:cs typeface="Alexandria Medium" pitchFamily="2" charset="-78"/>
              </a:rPr>
              <a:t>أولًا: </a:t>
            </a:r>
            <a:r>
              <a:rPr lang="ar-YE" b="1" i="0" dirty="0">
                <a:solidFill>
                  <a:schemeClr val="tx1"/>
                </a:solidFill>
                <a:effectLst/>
                <a:latin typeface="Alexandria Medium" pitchFamily="2" charset="-78"/>
                <a:cs typeface="Alexandria Medium" pitchFamily="2" charset="-78"/>
              </a:rPr>
              <a:t>- التخطيط </a:t>
            </a:r>
            <a:r>
              <a:rPr lang="en-US" b="1" i="0" dirty="0">
                <a:solidFill>
                  <a:schemeClr val="tx1"/>
                </a:solidFill>
                <a:effectLst/>
                <a:latin typeface="Alexandria Medium" pitchFamily="2" charset="-78"/>
                <a:cs typeface="Alexandria Medium" pitchFamily="2" charset="-78"/>
              </a:rPr>
              <a:t>Planning :</a:t>
            </a:r>
            <a:endParaRPr lang="ar-JO" b="1" i="0" dirty="0">
              <a:solidFill>
                <a:schemeClr val="tx1"/>
              </a:solidFill>
              <a:effectLst/>
              <a:latin typeface="Alexandria Medium" pitchFamily="2" charset="-78"/>
              <a:cs typeface="Alexandria Medium" pitchFamily="2" charset="-78"/>
            </a:endParaRPr>
          </a:p>
          <a:p>
            <a:pPr algn="just" rtl="1"/>
            <a:endParaRPr lang="en-US" b="1" i="0" dirty="0">
              <a:solidFill>
                <a:schemeClr val="tx1"/>
              </a:solidFill>
              <a:effectLst/>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Ø"/>
            </a:pPr>
            <a:r>
              <a:rPr lang="ar-JO" sz="1600" i="0" dirty="0">
                <a:solidFill>
                  <a:schemeClr val="tx1"/>
                </a:solidFill>
                <a:effectLst/>
                <a:latin typeface="Alexandria Light" pitchFamily="2" charset="-78"/>
                <a:cs typeface="Alexandria Light" pitchFamily="2" charset="-78"/>
              </a:rPr>
              <a:t>يُعد </a:t>
            </a:r>
            <a:r>
              <a:rPr lang="ar-YE" sz="1600" i="0" dirty="0">
                <a:solidFill>
                  <a:schemeClr val="tx1"/>
                </a:solidFill>
                <a:effectLst/>
                <a:latin typeface="Alexandria Light" pitchFamily="2" charset="-78"/>
                <a:cs typeface="Alexandria Light" pitchFamily="2" charset="-78"/>
              </a:rPr>
              <a:t>التخطيط هو نقطة البداية في جميع الأعمال الإدارية، وبدون التخطيط لا يمكن القيام بأية وظيفة إدارية </a:t>
            </a:r>
            <a:r>
              <a:rPr lang="ar-JO" sz="1600" i="0" dirty="0">
                <a:solidFill>
                  <a:schemeClr val="tx1"/>
                </a:solidFill>
                <a:effectLst/>
                <a:latin typeface="Alexandria Light" pitchFamily="2" charset="-78"/>
                <a:cs typeface="Alexandria Light" pitchFamily="2" charset="-78"/>
              </a:rPr>
              <a:t>والتخطيط هو عملية </a:t>
            </a:r>
            <a:r>
              <a:rPr lang="ar-YE" sz="1600" i="0" dirty="0">
                <a:solidFill>
                  <a:schemeClr val="tx1"/>
                </a:solidFill>
                <a:effectLst/>
                <a:latin typeface="Alexandria Light" pitchFamily="2" charset="-78"/>
                <a:cs typeface="Alexandria Light" pitchFamily="2" charset="-78"/>
              </a:rPr>
              <a:t>اتخاذ قرارات خاصة بمستقبل المنشأة فيما يتعلق بتحديد الأهداف التي تريد المنشأة تحقيقها في الأجل القصير، وتحديد التصرفات والوسائل اللازمة لتحقيق هذه الأهداف </a:t>
            </a:r>
            <a:r>
              <a:rPr lang="ar-JO" sz="1600" i="0" dirty="0">
                <a:solidFill>
                  <a:schemeClr val="tx1"/>
                </a:solidFill>
                <a:effectLst/>
                <a:latin typeface="Alexandria Light" pitchFamily="2" charset="-78"/>
                <a:cs typeface="Alexandria Light" pitchFamily="2" charset="-78"/>
              </a:rPr>
              <a:t>.</a:t>
            </a:r>
            <a:endParaRPr lang="ar-YE" sz="1600" i="0" dirty="0">
              <a:solidFill>
                <a:schemeClr val="tx1"/>
              </a:solidFill>
              <a:effectLst/>
              <a:latin typeface="Alexandria Light" pitchFamily="2" charset="-78"/>
              <a:cs typeface="Alexandria Light" pitchFamily="2" charset="-78"/>
            </a:endParaRPr>
          </a:p>
          <a:p>
            <a:pPr algn="just" rtl="1">
              <a:lnSpc>
                <a:spcPct val="200000"/>
              </a:lnSpc>
            </a:pPr>
            <a:r>
              <a:rPr lang="ar-YE" sz="1600" i="0" dirty="0">
                <a:solidFill>
                  <a:schemeClr val="tx1"/>
                </a:solidFill>
                <a:effectLst/>
                <a:latin typeface="Alexandria Light" pitchFamily="2" charset="-78"/>
                <a:cs typeface="Alexandria Light" pitchFamily="2" charset="-78"/>
              </a:rPr>
              <a:t>وباختصار شديد نعني بالتخطيط " التفكير قبل العمل ، والتطلع إلى المستقبل " .</a:t>
            </a:r>
            <a:endParaRPr lang="ar-JO" sz="1600" i="0" dirty="0">
              <a:solidFill>
                <a:schemeClr val="tx1"/>
              </a:solidFill>
              <a:effectLst/>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عملية ذهنية  منظمة لاختيار افضل الوسائل الممكنة، لنحقيق أهداف محددة تختص بالتنبؤ بالمستقبل والاستعداد له.</a:t>
            </a:r>
          </a:p>
          <a:p>
            <a:pPr algn="just" rtl="1">
              <a:lnSpc>
                <a:spcPct val="200000"/>
              </a:lnSpc>
            </a:pPr>
            <a:r>
              <a:rPr lang="ar-JO" sz="1600" i="0" dirty="0">
                <a:solidFill>
                  <a:schemeClr val="tx1"/>
                </a:solidFill>
                <a:effectLst/>
                <a:latin typeface="Alexandria Light" pitchFamily="2" charset="-78"/>
                <a:cs typeface="Alexandria Light" pitchFamily="2" charset="-78"/>
              </a:rPr>
              <a:t>- والتخطيط الإداري يهدف إلى إحداث تغيير في المنظمة ويتضمن رؤية مستقبلية لما يراد تحقيقه من خلال مجموعة من الأشخاص في المنظمة .</a:t>
            </a:r>
            <a:endParaRPr lang="ar-YE" sz="1600" i="0" dirty="0">
              <a:solidFill>
                <a:schemeClr val="tx1"/>
              </a:solidFill>
              <a:effectLst/>
              <a:latin typeface="Alexandria Light" pitchFamily="2" charset="-78"/>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br>
              <a:rPr lang="ar-YE" sz="1600" dirty="0"/>
            </a:br>
            <a:endParaRPr lang="en-US" sz="1600" dirty="0">
              <a:solidFill>
                <a:schemeClr val="tx1"/>
              </a:solidFill>
              <a:latin typeface="Alexandria Light" pitchFamily="2" charset="-78"/>
              <a:cs typeface="Alexandria Light" pitchFamily="2" charset="-78"/>
            </a:endParaRPr>
          </a:p>
        </p:txBody>
      </p:sp>
      <p:sp>
        <p:nvSpPr>
          <p:cNvPr id="24" name="TextBox 23"/>
          <p:cNvSpPr txBox="1"/>
          <p:nvPr/>
        </p:nvSpPr>
        <p:spPr>
          <a:xfrm>
            <a:off x="1495104" y="735478"/>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5A66A68-E5AB-115E-0532-26BA0C6280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373" y="1067753"/>
            <a:ext cx="2486025"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12062"/>
    </mc:Choice>
    <mc:Fallback xmlns="">
      <p:transition spd="slow" advTm="11206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605748"/>
          </a:xfrm>
          <a:prstGeom prst="rect">
            <a:avLst/>
          </a:prstGeom>
          <a:solidFill>
            <a:schemeClr val="bg1"/>
          </a:solidFill>
        </p:spPr>
        <p:txBody>
          <a:bodyPr wrap="square">
            <a:spAutoFit/>
          </a:bodyP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ثانيًا:  التنظيم الإداري </a:t>
            </a:r>
            <a:r>
              <a:rPr kumimoji="0" lang="en-US" altLang="en-US" sz="1600" b="0" i="0" u="none" strike="noStrike" cap="none" normalizeH="0" baseline="0" dirty="0">
                <a:ln>
                  <a:noFill/>
                </a:ln>
                <a:solidFill>
                  <a:srgbClr val="202124"/>
                </a:solidFill>
                <a:effectLst/>
                <a:latin typeface="Alexandria Black" pitchFamily="2" charset="-78"/>
                <a:cs typeface="Alexandria Black" pitchFamily="2" charset="-78"/>
              </a:rPr>
              <a:t>Administrative Organizing</a:t>
            </a:r>
            <a:r>
              <a:rPr kumimoji="0" lang="ar-JO" altLang="en-US" sz="1600" b="0" i="0" u="none" strike="noStrike" cap="none" normalizeH="0" baseline="0" dirty="0">
                <a:ln>
                  <a:noFill/>
                </a:ln>
                <a:solidFill>
                  <a:srgbClr val="202124"/>
                </a:solidFill>
                <a:effectLst/>
                <a:latin typeface="Alexandria Black" pitchFamily="2" charset="-78"/>
                <a:cs typeface="Alexandria Black" pitchFamily="2" charset="-78"/>
              </a:rPr>
              <a:t> </a:t>
            </a:r>
            <a:endParaRPr lang="ar-JO" sz="1600" dirty="0">
              <a:solidFill>
                <a:srgbClr val="333333"/>
              </a:solidFill>
              <a:latin typeface="Alexandria Black" pitchFamily="2" charset="-78"/>
              <a:cs typeface="Alexandria Black" pitchFamily="2" charset="-78"/>
            </a:endParaRPr>
          </a:p>
          <a:p>
            <a:pPr marL="285750" marR="0" indent="-285750" algn="just"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333333"/>
                </a:solidFill>
                <a:latin typeface="Alexandria Light" pitchFamily="2" charset="-78"/>
                <a:cs typeface="Alexandria Light" pitchFamily="2" charset="-78"/>
              </a:rPr>
              <a:t>ا</a:t>
            </a:r>
            <a:r>
              <a:rPr lang="ar-YE" sz="1600" b="0" i="0" dirty="0">
                <a:solidFill>
                  <a:srgbClr val="333333"/>
                </a:solidFill>
                <a:effectLst/>
                <a:latin typeface="Alexandria Light" pitchFamily="2" charset="-78"/>
                <a:cs typeface="Alexandria Light" pitchFamily="2" charset="-78"/>
              </a:rPr>
              <a:t>لترتيب المسبق لجهود الأفراد العاملين في المنظمة على شكل خطة عمل، وتنفيذها </a:t>
            </a:r>
            <a:r>
              <a:rPr lang="ar-JO" sz="1600" b="0" i="0" dirty="0">
                <a:solidFill>
                  <a:srgbClr val="333333"/>
                </a:solidFill>
                <a:effectLst/>
                <a:latin typeface="Alexandria Light" pitchFamily="2" charset="-78"/>
                <a:cs typeface="Alexandria Light" pitchFamily="2" charset="-78"/>
              </a:rPr>
              <a:t>لتحقيق </a:t>
            </a:r>
            <a:r>
              <a:rPr lang="ar-YE" sz="1600" b="0" i="0" dirty="0">
                <a:solidFill>
                  <a:srgbClr val="333333"/>
                </a:solidFill>
                <a:effectLst/>
                <a:latin typeface="Alexandria Light" pitchFamily="2" charset="-78"/>
                <a:cs typeface="Alexandria Light" pitchFamily="2" charset="-78"/>
              </a:rPr>
              <a:t>أهداف المنظمة </a:t>
            </a:r>
            <a:r>
              <a:rPr lang="ar-JO" sz="1600" b="0" i="0" dirty="0">
                <a:solidFill>
                  <a:srgbClr val="333333"/>
                </a:solidFill>
                <a:effectLst/>
                <a:latin typeface="Alexandria Light" pitchFamily="2" charset="-78"/>
                <a:cs typeface="Alexandria Light" pitchFamily="2" charset="-78"/>
              </a:rPr>
              <a:t>المحددة</a:t>
            </a:r>
            <a:r>
              <a:rPr lang="ar-YE" sz="1600" b="0" i="0" dirty="0">
                <a:solidFill>
                  <a:srgbClr val="333333"/>
                </a:solidFill>
                <a:effectLst/>
                <a:latin typeface="Alexandria Light" pitchFamily="2" charset="-78"/>
                <a:cs typeface="Alexandria Light" pitchFamily="2" charset="-78"/>
              </a:rPr>
              <a:t> في مرحلة التخطيط السابقة.</a:t>
            </a:r>
            <a:endParaRPr lang="ar-JO" sz="1600" b="0" i="0" dirty="0">
              <a:solidFill>
                <a:srgbClr val="333333"/>
              </a:solidFill>
              <a:effectLst/>
              <a:latin typeface="Alexandria Light" pitchFamily="2" charset="-78"/>
              <a:cs typeface="Alexandria Light" pitchFamily="2" charset="-78"/>
            </a:endParaRPr>
          </a:p>
          <a:p>
            <a:pPr marL="285750" marR="0" indent="-285750" algn="just"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YE" sz="1600" b="0" i="0" dirty="0">
                <a:solidFill>
                  <a:srgbClr val="333333"/>
                </a:solidFill>
                <a:effectLst/>
                <a:latin typeface="Alexandria Light" pitchFamily="2" charset="-78"/>
                <a:cs typeface="Alexandria Light" pitchFamily="2" charset="-78"/>
              </a:rPr>
              <a:t>العملية التي يتم بموجبها توزيع الواجبات على العاملين والتنسيق بين جهودهم، بشكل يضمن تحقيق أقصى كفاية ممكنه لبلوغ الأهداف المحددة مسبقا . </a:t>
            </a:r>
            <a:endParaRPr lang="ar-JO" sz="1600" b="0" i="0" dirty="0">
              <a:solidFill>
                <a:srgbClr val="333333"/>
              </a:solidFill>
              <a:effectLst/>
              <a:latin typeface="Alexandria Light" pitchFamily="2" charset="-78"/>
              <a:cs typeface="Alexandria Light" pitchFamily="2" charset="-78"/>
            </a:endParaRPr>
          </a:p>
          <a:p>
            <a:pPr marL="285750" marR="0" indent="-285750" algn="just"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b="0" i="0" dirty="0">
                <a:solidFill>
                  <a:srgbClr val="333333"/>
                </a:solidFill>
                <a:effectLst/>
                <a:latin typeface="Alexandria Light" pitchFamily="2" charset="-78"/>
                <a:cs typeface="Alexandria Light" pitchFamily="2" charset="-78"/>
              </a:rPr>
              <a:t>ويعرف كذلك </a:t>
            </a:r>
            <a:r>
              <a:rPr lang="ar-YE" sz="1600" b="0" i="0" dirty="0">
                <a:solidFill>
                  <a:srgbClr val="333333"/>
                </a:solidFill>
                <a:effectLst/>
                <a:latin typeface="Alexandria Light" pitchFamily="2" charset="-78"/>
                <a:cs typeface="Alexandria Light" pitchFamily="2" charset="-78"/>
              </a:rPr>
              <a:t>على أنه العملية التي يتم بموجبها تحديد الأعمال وتقسيمها، وتوضيح المسؤوليات، وتفويض السلطة، وإنشاء العلاقات بين العاملين، لكي يتمكنوا من العمل معاً، بأقصى كفاءة ممكنه، لغرض إنجاز الأهداف. </a:t>
            </a:r>
            <a:r>
              <a:rPr lang="ar-JO" sz="1600" b="0" i="0" dirty="0">
                <a:solidFill>
                  <a:srgbClr val="333333"/>
                </a:solidFill>
                <a:effectLst/>
                <a:latin typeface="Alexandria Light" pitchFamily="2" charset="-78"/>
                <a:cs typeface="Alexandria Light" pitchFamily="2" charset="-78"/>
              </a:rPr>
              <a:t>و</a:t>
            </a:r>
            <a:r>
              <a:rPr lang="ar-YE" sz="1600" b="0" i="0" dirty="0">
                <a:solidFill>
                  <a:srgbClr val="333333"/>
                </a:solidFill>
                <a:effectLst/>
                <a:latin typeface="Alexandria Light" pitchFamily="2" charset="-78"/>
                <a:cs typeface="Alexandria Light" pitchFamily="2" charset="-78"/>
              </a:rPr>
              <a:t>يتضح أن عملية التنظيم الإداري تتناول تحديد المسؤوليات، والسلطات وتقسيم الأعمال بين العاملين، وحثهم على التعاون مناجل تنفيذ تلك الأعمال، بغيه تحقيق أهداف المنظمة المرسومة والمحددة مسبقا .</a:t>
            </a:r>
            <a:endParaRPr lang="en-US" sz="1600" dirty="0">
              <a:solidFill>
                <a:srgbClr val="333333"/>
              </a:solidFill>
              <a:latin typeface="Alexandria Light" pitchFamily="2" charset="-78"/>
              <a:cs typeface="Alexandria Light" pitchFamily="2" charset="-78"/>
            </a:endParaRPr>
          </a:p>
        </p:txBody>
      </p:sp>
      <p:sp>
        <p:nvSpPr>
          <p:cNvPr id="3" name="TextBox 2">
            <a:extLst>
              <a:ext uri="{FF2B5EF4-FFF2-40B4-BE49-F238E27FC236}">
                <a16:creationId xmlns:a16="http://schemas.microsoft.com/office/drawing/2014/main" id="{BAD93A2F-B7F5-7FDD-3E13-C4CF50E569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11" name="Picture 10">
            <a:extLst>
              <a:ext uri="{FF2B5EF4-FFF2-40B4-BE49-F238E27FC236}">
                <a16:creationId xmlns:a16="http://schemas.microsoft.com/office/drawing/2014/main" id="{AF87A389-D773-F11C-C68C-609E64C132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3327" y="1435576"/>
            <a:ext cx="3105150" cy="572650"/>
          </a:xfrm>
          <a:prstGeom prst="rect">
            <a:avLst/>
          </a:prstGeom>
        </p:spPr>
      </p:pic>
      <p:pic>
        <p:nvPicPr>
          <p:cNvPr id="7" name="Audio 6">
            <a:hlinkClick r:id="" action="ppaction://media"/>
            <a:extLst>
              <a:ext uri="{FF2B5EF4-FFF2-40B4-BE49-F238E27FC236}">
                <a16:creationId xmlns:a16="http://schemas.microsoft.com/office/drawing/2014/main" id="{D1F9AB40-C494-5636-0C0D-252A45628BD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362607" y="5063974"/>
            <a:ext cx="3048000" cy="1714500"/>
          </a:xfrm>
          <a:prstGeom prst="rect">
            <a:avLst/>
          </a:prstGeom>
        </p:spPr>
      </p:pic>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53362"/>
    </mc:Choice>
    <mc:Fallback xmlns="">
      <p:transition spd="slow" advTm="1533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03719"/>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indent="-285750" algn="just" rtl="1">
              <a:lnSpc>
                <a:spcPct val="200000"/>
              </a:lnSpc>
              <a:spcBef>
                <a:spcPts val="0"/>
              </a:spcBef>
              <a:spcAft>
                <a:spcPts val="750"/>
              </a:spcAft>
              <a:buFont typeface="Wingdings" panose="05000000000000000000" pitchFamily="2" charset="2"/>
              <a:buChar char="Ø"/>
            </a:pPr>
            <a:r>
              <a:rPr lang="ar-JO" sz="1600" dirty="0">
                <a:solidFill>
                  <a:srgbClr val="333333"/>
                </a:solidFill>
                <a:latin typeface="Alexandria Light" pitchFamily="2" charset="-78"/>
                <a:cs typeface="Alexandria Light" pitchFamily="2" charset="-78"/>
              </a:rPr>
              <a:t>إن </a:t>
            </a:r>
            <a:r>
              <a:rPr lang="ar-SA" sz="1600" dirty="0">
                <a:solidFill>
                  <a:srgbClr val="333333"/>
                </a:solidFill>
                <a:latin typeface="Alexandria Light" pitchFamily="2" charset="-78"/>
                <a:cs typeface="Alexandria Light" pitchFamily="2" charset="-78"/>
              </a:rPr>
              <a:t>التنظيم الإداري عملية تنسيق الجهود البشرية في أي وحدة، أو منظمة إدارية؛ كي تتمكن من تحقيق أهدافها بأقل تكلفة ممكنة، وفي وقت معقول، وبأقل مجهود. وبمعنى آخر يعمل التنظيم على تجميع الموارد المتاحة بأفضل الأساليب، وتحديد الأنشطة اللازمة لتحقيق الأهداف، وتخصيصها على الأفراد وفقاً لقدراتهم وخبراتهم، وبطريقةٍ تساعد على تحقيق الأهداف.</a:t>
            </a:r>
            <a:endParaRPr lang="en-US" sz="1600" dirty="0">
              <a:solidFill>
                <a:srgbClr val="333333"/>
              </a:solidFill>
              <a:latin typeface="Alexandria Light" pitchFamily="2" charset="-78"/>
              <a:cs typeface="Alexandria Light" pitchFamily="2" charset="-78"/>
            </a:endParaRPr>
          </a:p>
          <a:p>
            <a:pPr marL="285750" marR="0" indent="-285750" algn="just" rtl="1">
              <a:lnSpc>
                <a:spcPct val="200000"/>
              </a:lnSpc>
              <a:spcBef>
                <a:spcPts val="0"/>
              </a:spcBef>
              <a:spcAft>
                <a:spcPts val="750"/>
              </a:spcAft>
              <a:buFont typeface="Wingdings" panose="05000000000000000000" pitchFamily="2" charset="2"/>
              <a:buChar char="Ø"/>
            </a:pPr>
            <a:r>
              <a:rPr lang="ar-SA" sz="1600" dirty="0">
                <a:solidFill>
                  <a:srgbClr val="333333"/>
                </a:solidFill>
                <a:latin typeface="Alexandria Light" pitchFamily="2" charset="-78"/>
                <a:cs typeface="Alexandria Light" pitchFamily="2" charset="-78"/>
              </a:rPr>
              <a:t>وبتعريف شامل يمكن القول: إن التنظيم هو «عملية إدارية تهتم بتجميع المهمات والأنشطة المراد القيام بها في وظائف أو أقسام، وتحديد السلطات والصلاحيات، والتنسيق بين الأنشطة والأقسام، من أجل تحقيق الأهداف، مع حل المشكلات والخلافات التي تواجه كافة الأنشطة والأقسام، من خلال أفراد التنظيم، وبشكل ملائم».</a:t>
            </a:r>
            <a:endParaRPr lang="en-US" sz="1600" dirty="0">
              <a:solidFill>
                <a:srgbClr val="333333"/>
              </a:solidFill>
              <a:latin typeface="Alexandria Light" pitchFamily="2" charset="-78"/>
              <a:cs typeface="Alexandria Light" pitchFamily="2" charset="-78"/>
            </a:endParaRPr>
          </a:p>
          <a:p>
            <a:pPr algn="just" rtl="1">
              <a:lnSpc>
                <a:spcPct val="200000"/>
              </a:lnSpc>
            </a:pPr>
            <a:endParaRPr lang="ar-YE" sz="1600" b="0" i="0" dirty="0">
              <a:solidFill>
                <a:schemeClr val="tx1"/>
              </a:solidFill>
              <a:effectLst/>
              <a:latin typeface="aliMath"/>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4764131" y="790503"/>
            <a:ext cx="2823148" cy="369332"/>
          </a:xfrm>
          <a:prstGeom prst="rect">
            <a:avLst/>
          </a:prstGeom>
          <a:noFill/>
        </p:spPr>
        <p:txBody>
          <a:bodyPr wrap="square" rtlCol="0">
            <a:spAutoFit/>
          </a:bodyPr>
          <a:lstStyle/>
          <a:p>
            <a:pPr algn="ctr"/>
            <a:r>
              <a:rPr lang="ar-JO" sz="1800" b="1" dirty="0">
                <a:solidFill>
                  <a:srgbClr val="00B0F0"/>
                </a:solidFill>
                <a:effectLst/>
                <a:latin typeface="Alexandria Black" pitchFamily="2" charset="-78"/>
                <a:ea typeface="Times New Roman" panose="02020603050405020304" pitchFamily="18" charset="0"/>
                <a:cs typeface="Alexandria Black" pitchFamily="2" charset="-78"/>
              </a:rPr>
              <a:t>التنظيم الإداري</a:t>
            </a:r>
            <a:endParaRPr lang="ar-JO" sz="14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186567"/>
    </mc:Choice>
    <mc:Fallback xmlns="">
      <p:transition spd="slow" advTm="1865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622" y="1319883"/>
            <a:ext cx="11102720"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b="0" i="0" dirty="0">
                <a:solidFill>
                  <a:schemeClr val="tx1"/>
                </a:solidFill>
                <a:effectLst/>
                <a:latin typeface="Alexandria SemiBold" pitchFamily="2" charset="-78"/>
                <a:cs typeface="Alexandria SemiBold" pitchFamily="2" charset="-78"/>
              </a:rPr>
              <a:t>ثالثًا: التوجيه (القيادة الإدارية): </a:t>
            </a:r>
          </a:p>
          <a:p>
            <a:pPr marL="285750" indent="-285750" algn="r" rtl="1">
              <a:lnSpc>
                <a:spcPct val="200000"/>
              </a:lnSpc>
              <a:buFont typeface="Wingdings" panose="05000000000000000000" pitchFamily="2" charset="2"/>
              <a:buChar char="Ø"/>
            </a:pPr>
            <a:r>
              <a:rPr lang="ar-JO" sz="1600" b="0" i="0" dirty="0">
                <a:solidFill>
                  <a:schemeClr val="tx1"/>
                </a:solidFill>
                <a:effectLst/>
                <a:latin typeface="Alexandria Light" pitchFamily="2" charset="-78"/>
                <a:cs typeface="Alexandria Light" pitchFamily="2" charset="-78"/>
              </a:rPr>
              <a:t>يقصد بالتوجيه  </a:t>
            </a:r>
            <a:r>
              <a:rPr lang="en-US" sz="1600" b="0" i="0" dirty="0">
                <a:solidFill>
                  <a:schemeClr val="tx1"/>
                </a:solidFill>
                <a:effectLst/>
                <a:latin typeface="Alexandria Light" pitchFamily="2" charset="-78"/>
                <a:cs typeface="Alexandria Light" pitchFamily="2" charset="-78"/>
              </a:rPr>
              <a:t>Guiding </a:t>
            </a:r>
            <a:r>
              <a:rPr lang="ar-JO" sz="1600" b="0" i="0" dirty="0">
                <a:solidFill>
                  <a:schemeClr val="tx1"/>
                </a:solidFill>
                <a:effectLst/>
                <a:latin typeface="Alexandria Light" pitchFamily="2" charset="-78"/>
                <a:cs typeface="Alexandria Light" pitchFamily="2" charset="-78"/>
              </a:rPr>
              <a:t>   أو القيادة الإدارية </a:t>
            </a:r>
            <a:r>
              <a:rPr lang="en-US" sz="1600" b="0" i="0" dirty="0">
                <a:solidFill>
                  <a:schemeClr val="tx1"/>
                </a:solidFill>
                <a:effectLst/>
                <a:latin typeface="Alexandria Light" pitchFamily="2" charset="-78"/>
                <a:cs typeface="Alexandria Light" pitchFamily="2" charset="-78"/>
              </a:rPr>
              <a:t>Administrative Leadership</a:t>
            </a:r>
            <a:r>
              <a:rPr lang="ar-JO" sz="1600" b="0" i="0" dirty="0">
                <a:solidFill>
                  <a:schemeClr val="tx1"/>
                </a:solidFill>
                <a:effectLst/>
                <a:latin typeface="Alexandria Light" pitchFamily="2" charset="-78"/>
                <a:cs typeface="Alexandria Light" pitchFamily="2" charset="-78"/>
              </a:rPr>
              <a:t>، إصدار إرشادات عامة أو تفصيلية للموظفين بهدف  تحقيق أهداف التنظيم وهذه الطبيعة لوظيفة التوجيه تتماشي تماماً مع طبيعة القيادة الإدارية </a:t>
            </a: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 وتعرف القيادة</a:t>
            </a:r>
            <a:r>
              <a:rPr lang="ar-YE" sz="1600" dirty="0">
                <a:solidFill>
                  <a:schemeClr val="tx1"/>
                </a:solidFill>
                <a:latin typeface="Alexandria Light" pitchFamily="2" charset="-78"/>
                <a:cs typeface="Alexandria Light" pitchFamily="2" charset="-78"/>
              </a:rPr>
              <a:t> بأنها حالة من التأثير على الأنشطة المختلفة التي</a:t>
            </a:r>
            <a:r>
              <a:rPr lang="ar-JO" sz="1600" dirty="0">
                <a:solidFill>
                  <a:schemeClr val="tx1"/>
                </a:solidFill>
                <a:latin typeface="Alexandria Light" pitchFamily="2" charset="-78"/>
                <a:cs typeface="Alexandria Light" pitchFamily="2" charset="-78"/>
              </a:rPr>
              <a:t> تقوم</a:t>
            </a:r>
            <a:r>
              <a:rPr lang="ar-YE" sz="1600" dirty="0">
                <a:solidFill>
                  <a:schemeClr val="tx1"/>
                </a:solidFill>
                <a:latin typeface="Alexandria Light" pitchFamily="2" charset="-78"/>
                <a:cs typeface="Alexandria Light" pitchFamily="2" charset="-78"/>
              </a:rPr>
              <a:t> بها مجموعة معينة من الناس من أجل وضع هدف معين والسعي إلى تحقيقه. </a:t>
            </a:r>
            <a:endParaRPr lang="ar-JO" sz="1600" dirty="0">
              <a:solidFill>
                <a:schemeClr val="tx1"/>
              </a:solidFill>
              <a:latin typeface="Alexandria Light" pitchFamily="2" charset="-78"/>
              <a:cs typeface="Alexandria Light" pitchFamily="2" charset="-78"/>
            </a:endParaRP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وكذلك تعرف </a:t>
            </a:r>
            <a:r>
              <a:rPr lang="ar-YE" sz="1600" dirty="0">
                <a:solidFill>
                  <a:schemeClr val="tx1"/>
                </a:solidFill>
                <a:latin typeface="Alexandria Light" pitchFamily="2" charset="-78"/>
                <a:cs typeface="Alexandria Light" pitchFamily="2" charset="-78"/>
              </a:rPr>
              <a:t>بأنها القدرة على حث المرؤوسين </a:t>
            </a:r>
            <a:r>
              <a:rPr lang="ar-JO" sz="1600" dirty="0">
                <a:solidFill>
                  <a:schemeClr val="tx1"/>
                </a:solidFill>
                <a:latin typeface="Alexandria Light" pitchFamily="2" charset="-78"/>
                <a:cs typeface="Alexandria Light" pitchFamily="2" charset="-78"/>
              </a:rPr>
              <a:t>على </a:t>
            </a:r>
            <a:r>
              <a:rPr lang="ar-YE" sz="1600" dirty="0">
                <a:solidFill>
                  <a:schemeClr val="tx1"/>
                </a:solidFill>
                <a:latin typeface="Alexandria Light" pitchFamily="2" charset="-78"/>
                <a:cs typeface="Alexandria Light" pitchFamily="2" charset="-78"/>
              </a:rPr>
              <a:t>القيام بانجاز الأعمال بالطريقة والزمان والمكان الذي يريده منهم القائد. </a:t>
            </a:r>
            <a:endParaRPr lang="ar-JO" sz="1600" dirty="0">
              <a:solidFill>
                <a:schemeClr val="tx1"/>
              </a:solidFill>
              <a:latin typeface="Alexandria Light" pitchFamily="2" charset="-78"/>
              <a:cs typeface="Alexandria Light" pitchFamily="2" charset="-78"/>
            </a:endParaRP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وكذلك هي </a:t>
            </a:r>
            <a:r>
              <a:rPr lang="ar-YE" sz="1600" dirty="0">
                <a:solidFill>
                  <a:schemeClr val="tx1"/>
                </a:solidFill>
                <a:latin typeface="Alexandria Light" pitchFamily="2" charset="-78"/>
                <a:cs typeface="Alexandria Light" pitchFamily="2" charset="-78"/>
              </a:rPr>
              <a:t> التأثير الفعال على نشاط العاملين في التنظيم، وتوجيهه </a:t>
            </a:r>
            <a:r>
              <a:rPr lang="ar-JO" sz="1600" dirty="0">
                <a:solidFill>
                  <a:schemeClr val="tx1"/>
                </a:solidFill>
                <a:latin typeface="Alexandria Light" pitchFamily="2" charset="-78"/>
                <a:cs typeface="Alexandria Light" pitchFamily="2" charset="-78"/>
              </a:rPr>
              <a:t>نحو</a:t>
            </a:r>
            <a:r>
              <a:rPr lang="ar-YE" sz="1600" dirty="0">
                <a:solidFill>
                  <a:schemeClr val="tx1"/>
                </a:solidFill>
                <a:latin typeface="Alexandria Light" pitchFamily="2" charset="-78"/>
                <a:cs typeface="Alexandria Light" pitchFamily="2" charset="-78"/>
              </a:rPr>
              <a:t> الأهداف المرجوة،</a:t>
            </a: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C22ABAB-0145-0561-F4A7-D03CECFC9378}"/>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B2F39EAD-AE39-AED1-4A33-DB2B7FDBAC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622" y="1278999"/>
            <a:ext cx="2762250" cy="844641"/>
          </a:xfrm>
          <a:prstGeom prst="rect">
            <a:avLst/>
          </a:prstGeom>
        </p:spPr>
      </p:pic>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04033"/>
    </mc:Choice>
    <mc:Fallback xmlns="">
      <p:transition spd="slow" advTm="10403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b="1" dirty="0">
                <a:solidFill>
                  <a:schemeClr val="tx1"/>
                </a:solidFill>
                <a:latin typeface="Alexandria Medium" pitchFamily="2" charset="-78"/>
                <a:cs typeface="Alexandria Medium" pitchFamily="2" charset="-78"/>
              </a:rPr>
              <a:t>رابعًا: التنسيق</a:t>
            </a:r>
            <a:endParaRPr lang="en-US" b="1" dirty="0">
              <a:solidFill>
                <a:schemeClr val="tx1"/>
              </a:solidFill>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Ø"/>
            </a:pPr>
            <a:r>
              <a:rPr lang="ar-JO" sz="1600" b="0" i="0" dirty="0">
                <a:solidFill>
                  <a:srgbClr val="000000"/>
                </a:solidFill>
                <a:effectLst/>
                <a:latin typeface="Alexandria Light" pitchFamily="2" charset="-78"/>
                <a:cs typeface="Alexandria Light" pitchFamily="2" charset="-78"/>
              </a:rPr>
              <a:t>   ويقصد به </a:t>
            </a:r>
            <a:r>
              <a:rPr lang="ar-YE" sz="1600" b="0" i="0" dirty="0">
                <a:solidFill>
                  <a:srgbClr val="000000"/>
                </a:solidFill>
                <a:effectLst/>
                <a:latin typeface="Alexandria Light" pitchFamily="2" charset="-78"/>
                <a:cs typeface="Alexandria Light" pitchFamily="2" charset="-78"/>
              </a:rPr>
              <a:t>إجراء التنظيم المناسب للعلاقات القائمة بين وحدات إدارية متعددة، بمعنى التوفيق بين عدة مراكز يملك كل منها إصدار قرارات فردية. وهذا التوفيق قد يستهدف تحقيق تكامل بين عدة قرارات، وقد يراد به توجيه قرارات متعددة نحو هدف محدد.</a:t>
            </a:r>
            <a:endParaRPr lang="ar-JO" sz="1600" b="0" i="0" dirty="0">
              <a:solidFill>
                <a:srgbClr val="000000"/>
              </a:solidFill>
              <a:effectLst/>
              <a:latin typeface="Alexandria Light" pitchFamily="2" charset="-78"/>
              <a:cs typeface="Alexandria Light" pitchFamily="2" charset="-78"/>
            </a:endParaRPr>
          </a:p>
          <a:p>
            <a:pPr marL="285750" indent="-285750" algn="r" rtl="1">
              <a:lnSpc>
                <a:spcPct val="150000"/>
              </a:lnSpc>
              <a:buFont typeface="Wingdings" panose="05000000000000000000" pitchFamily="2" charset="2"/>
              <a:buChar char="Ø"/>
            </a:pPr>
            <a:r>
              <a:rPr lang="ar-JO" sz="1600" b="0" i="0" dirty="0">
                <a:solidFill>
                  <a:srgbClr val="000000"/>
                </a:solidFill>
                <a:effectLst/>
                <a:latin typeface="Alexandria Light" pitchFamily="2" charset="-78"/>
                <a:cs typeface="Alexandria Light" pitchFamily="2" charset="-78"/>
              </a:rPr>
              <a:t>هو تلك العملية المسؤولة عن تأمين الاتصال بين المستويات الوظيفية في الهيكل التنظيمي رأسياً وتساعد علىالتكامل بين المراكز الوظيفية أفقياً بما يحقق الأهداف المرسومة للتنظيم الإداري في تداعي ايجابي بالبيئة الخارجية</a:t>
            </a:r>
          </a:p>
          <a:p>
            <a:pPr marL="285750" indent="-285750" algn="r" rtl="1">
              <a:lnSpc>
                <a:spcPct val="150000"/>
              </a:lnSpc>
              <a:buFont typeface="Wingdings" panose="05000000000000000000" pitchFamily="2" charset="2"/>
              <a:buChar char="Ø"/>
            </a:pPr>
            <a:r>
              <a:rPr lang="ar-YE" sz="1600" b="0" i="0" dirty="0">
                <a:solidFill>
                  <a:srgbClr val="000000"/>
                </a:solidFill>
                <a:effectLst/>
                <a:latin typeface="Alexandria Light" pitchFamily="2" charset="-78"/>
                <a:cs typeface="Alexandria Light" pitchFamily="2" charset="-78"/>
              </a:rPr>
              <a:t>تقع على عاتق الرئيس الإداري بعدها وظيفة من وظائف القيادة الإدارية. ولا بد لنجاح التنسيق من تعاون الأفراد داخل المنظمة الإدارية، فهو صورة من صور العمل الجماعي، ويتطلّب وحدة الجهود والتصرفات. ويلجأ الرئيس الإداري إلى وسائل متعددة لتحقيق عملية التنسيق، ومن </a:t>
            </a:r>
            <a:r>
              <a:rPr lang="ar-JO" sz="1600" b="0" i="0" dirty="0">
                <a:solidFill>
                  <a:srgbClr val="000000"/>
                </a:solidFill>
                <a:effectLst/>
                <a:latin typeface="Alexandria Light" pitchFamily="2" charset="-78"/>
                <a:cs typeface="Alexandria Light" pitchFamily="2" charset="-78"/>
              </a:rPr>
              <a:t>أهمها </a:t>
            </a:r>
            <a:r>
              <a:rPr lang="ar-YE" sz="1600" b="0" i="0" dirty="0">
                <a:solidFill>
                  <a:srgbClr val="000000"/>
                </a:solidFill>
                <a:effectLst/>
                <a:latin typeface="Alexandria Light" pitchFamily="2" charset="-78"/>
                <a:cs typeface="Alexandria Light" pitchFamily="2" charset="-78"/>
              </a:rPr>
              <a:t>الاتصال الدائم بين مختلف أجزاء الإدارة، سواء كان هذا الاتصال هابطاً، أم صاعداً، أم أفقياً، وسواء كان شفهياً أم مكتوباً. ومن المفيد بهذا الخصوص عقد الاجتماعات التي تشترك فيها فروع الإدارة المختلفة لتبادل الرأي ووجهات النظر من أجل زيادة تعاون هذه الفروع في تحقيق الهدف المشرك. </a:t>
            </a:r>
            <a:endParaRPr lang="en-US" sz="1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41615A0-F8D2-2EF6-5482-E43864CD0BED}"/>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85901"/>
    </mc:Choice>
    <mc:Fallback xmlns="">
      <p:transition spd="slow" advTm="18590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just" rtl="1"/>
            <a:r>
              <a:rPr lang="ar-JO" b="1" i="0" dirty="0">
                <a:solidFill>
                  <a:srgbClr val="003E61"/>
                </a:solidFill>
                <a:effectLst/>
                <a:latin typeface="Alexandria Medium" pitchFamily="2" charset="-78"/>
                <a:cs typeface="Alexandria Medium" pitchFamily="2" charset="-78"/>
              </a:rPr>
              <a:t>خامسًا: الرقابة </a:t>
            </a:r>
          </a:p>
          <a:p>
            <a:pPr algn="just" rtl="1">
              <a:lnSpc>
                <a:spcPct val="150000"/>
              </a:lnSpc>
            </a:pPr>
            <a:r>
              <a:rPr lang="ar-JO" sz="1600" i="0" dirty="0">
                <a:solidFill>
                  <a:srgbClr val="003E61"/>
                </a:solidFill>
                <a:effectLst/>
                <a:latin typeface="rasol"/>
              </a:rPr>
              <a:t>   </a:t>
            </a:r>
            <a:r>
              <a:rPr lang="ar-YE" sz="1600" i="0" dirty="0">
                <a:solidFill>
                  <a:srgbClr val="003E61"/>
                </a:solidFill>
                <a:effectLst/>
                <a:latin typeface="Alexandria Light" pitchFamily="2" charset="-78"/>
                <a:cs typeface="Alexandria Light" pitchFamily="2" charset="-78"/>
              </a:rPr>
              <a:t>تعد الرقابة أهم الوظائف الإدارية الرئيسية </a:t>
            </a:r>
            <a:r>
              <a:rPr lang="ar-JO" sz="1600" i="0" dirty="0">
                <a:solidFill>
                  <a:srgbClr val="003E61"/>
                </a:solidFill>
                <a:effectLst/>
                <a:latin typeface="Alexandria Light" pitchFamily="2" charset="-78"/>
                <a:cs typeface="Alexandria Light" pitchFamily="2" charset="-78"/>
              </a:rPr>
              <a:t>، </a:t>
            </a:r>
            <a:r>
              <a:rPr lang="ar-YE" sz="1600" i="0" dirty="0">
                <a:solidFill>
                  <a:srgbClr val="003E61"/>
                </a:solidFill>
                <a:effectLst/>
                <a:latin typeface="Alexandria Light" pitchFamily="2" charset="-78"/>
                <a:cs typeface="Alexandria Light" pitchFamily="2" charset="-78"/>
              </a:rPr>
              <a:t>وعن طريقها تتحقق القيادة مما إذا كانت العملية الإدارية قد حققت أهدافها بأعلى قدر ممكن من الكفاءة وبأقل جهد وتكلفة وفي اقصر وقت . وتعد الرقابة على نشاطات وأداء الإدارة العامة وظيفة حيوية في الدولة الحديثة , وهي تمارس فقط حينما تؤدي وظائف الإدارة الأخرى كالتخطيط والتنظيم و القيادة واتخاذ القرارات . والرقابة لا يمكن أن تخدم الإدارة الفاشلة أو تكون عوض عنها</a:t>
            </a:r>
            <a:endParaRPr lang="ar-JO" sz="1600" i="0" dirty="0">
              <a:solidFill>
                <a:srgbClr val="003E61"/>
              </a:solidFill>
              <a:effectLst/>
              <a:latin typeface="Alexandria Light" pitchFamily="2" charset="-78"/>
              <a:cs typeface="Alexandria Light" pitchFamily="2" charset="-78"/>
            </a:endParaRPr>
          </a:p>
          <a:p>
            <a:pPr algn="just" rtl="1">
              <a:lnSpc>
                <a:spcPct val="150000"/>
              </a:lnSpc>
            </a:pPr>
            <a:r>
              <a:rPr lang="ar-YE" sz="1600" i="0" dirty="0">
                <a:solidFill>
                  <a:srgbClr val="003E61"/>
                </a:solidFill>
                <a:effectLst/>
                <a:latin typeface="Alexandria Light" pitchFamily="2" charset="-78"/>
                <a:cs typeface="Alexandria Light" pitchFamily="2" charset="-78"/>
              </a:rPr>
              <a:t> .تعريف الرقابة :</a:t>
            </a:r>
          </a:p>
          <a:p>
            <a:pPr algn="just" rtl="1">
              <a:lnSpc>
                <a:spcPct val="150000"/>
              </a:lnSpc>
            </a:pPr>
            <a:r>
              <a:rPr lang="ar-YE" sz="1600" i="0" dirty="0">
                <a:solidFill>
                  <a:srgbClr val="003E61"/>
                </a:solidFill>
                <a:effectLst/>
                <a:latin typeface="Alexandria Light" pitchFamily="2" charset="-78"/>
                <a:cs typeface="Alexandria Light" pitchFamily="2" charset="-78"/>
              </a:rPr>
              <a:t>*هي وظيفة إدارية،  وهي عملية مستمرة متجددة، يتم بمقتضاها التحقق من أن الأداء يتم على النحو الذي حددته الأهداف والمعايير الموضوعة، وذلك بقياس درجة نجاح الأداء الفعلي في تحقيق الأهداف والمعايير بغرض التقويم والتصحيح.</a:t>
            </a:r>
          </a:p>
          <a:p>
            <a:pPr algn="just" rtl="1">
              <a:lnSpc>
                <a:spcPct val="150000"/>
              </a:lnSpc>
            </a:pPr>
            <a:r>
              <a:rPr lang="ar-YE" sz="1600" i="0" dirty="0">
                <a:solidFill>
                  <a:srgbClr val="003E61"/>
                </a:solidFill>
                <a:effectLst/>
                <a:latin typeface="Alexandria Light" pitchFamily="2" charset="-78"/>
                <a:cs typeface="Alexandria Light" pitchFamily="2" charset="-78"/>
              </a:rPr>
              <a:t>* الرقابة هي وظيفة إدارية , وتعني مراقبة أداء المنظمة وتحديد ما إذا كانت حققت أهدافها أم لا</a:t>
            </a:r>
          </a:p>
          <a:p>
            <a:pPr algn="r" rtl="1">
              <a:lnSpc>
                <a:spcPct val="150000"/>
              </a:lnSpc>
            </a:pP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A542D-E142-1F3D-0204-BF9034B946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50CEE6FD-74B5-58E0-541D-2BCF177564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4629" y="4860076"/>
            <a:ext cx="1621549" cy="1122801"/>
          </a:xfrm>
          <a:prstGeom prst="rect">
            <a:avLst/>
          </a:prstGeom>
        </p:spPr>
      </p:pic>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139389"/>
    </mc:Choice>
    <mc:Fallback xmlns="">
      <p:transition spd="slow" advTm="1393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200000"/>
              </a:lnSpc>
              <a:spcBef>
                <a:spcPts val="0"/>
              </a:spcBef>
              <a:spcAft>
                <a:spcPts val="0"/>
              </a:spcAft>
            </a:pPr>
            <a:endParaRPr lang="ar-JO" sz="1600" kern="0" dirty="0">
              <a:solidFill>
                <a:srgbClr val="2C2F34"/>
              </a:solidFill>
              <a:latin typeface="Alexandria Light" pitchFamily="2" charset="-78"/>
              <a:ea typeface="Times New Roman" panose="02020603050405020304" pitchFamily="18" charset="0"/>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تأسيسًا على ما سبق من عرض تعريفات متعددة للتنظيم الإداري نلخص ما يأتي:</a:t>
            </a:r>
          </a:p>
          <a:p>
            <a:pPr marL="285750" marR="0" indent="-285750" algn="r" rtl="1">
              <a:lnSpc>
                <a:spcPct val="200000"/>
              </a:lnSpc>
              <a:spcBef>
                <a:spcPts val="0"/>
              </a:spcBef>
              <a:spcAft>
                <a:spcPts val="0"/>
              </a:spcAft>
              <a:buFont typeface="Wingdings" panose="05000000000000000000" pitchFamily="2" charset="2"/>
              <a:buChar char="Ø"/>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التنظيم </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الاداري هو المسؤول عن تعيين الأدوار والمهام والمسؤوليات وتوزع العمل والجهد بين مستويات الادارة المختلفة</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a:t>
            </a:r>
            <a:endParaRPr lang="en-US" sz="1600" kern="100" dirty="0">
              <a:effectLst/>
              <a:latin typeface="Alexandria Light" pitchFamily="2" charset="-78"/>
              <a:ea typeface="Calibri" panose="020F0502020204030204" pitchFamily="34" charset="0"/>
              <a:cs typeface="Alexandria Light" pitchFamily="2" charset="-78"/>
            </a:endParaRPr>
          </a:p>
          <a:p>
            <a:pPr marL="285750" marR="0" indent="-285750" algn="r" rtl="1">
              <a:lnSpc>
                <a:spcPct val="200000"/>
              </a:lnSpc>
              <a:spcBef>
                <a:spcPts val="0"/>
              </a:spcBef>
              <a:spcAft>
                <a:spcPts val="0"/>
              </a:spcAft>
              <a:buFont typeface="Wingdings" panose="05000000000000000000" pitchFamily="2" charset="2"/>
              <a:buChar char="Ø"/>
            </a:pP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هناك أنواع وتطبيقات للتنظيم الاداري. حيث يوفر التنظيم الاداري مثال عن كيفية تنظيم الأعمال والأهداف في السلطة. وبالتالي يمكن للتنظيم الاداري تصوير المهام والوظائف التي تتجلى في تحقيق هدف الإدارة أو هدف المؤسسة. عادًة ما يتم تمثيل التنظيم الاداري في مخطط هرمي ويتم تطبيق المهام المقسمة بعد ذلك بطرق مختلفة</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ar-JO" sz="1600" kern="0" dirty="0">
              <a:solidFill>
                <a:srgbClr val="2C2F34"/>
              </a:solidFill>
              <a:effectLst/>
              <a:latin typeface="Alexandria Light" pitchFamily="2" charset="-78"/>
              <a:ea typeface="Times New Roman" panose="02020603050405020304" pitchFamily="18" charset="0"/>
              <a:cs typeface="Alexandria Light" pitchFamily="2" charset="-78"/>
            </a:endParaRPr>
          </a:p>
          <a:p>
            <a:pPr marL="285750" marR="0" indent="-285750" algn="r" rtl="1">
              <a:lnSpc>
                <a:spcPct val="200000"/>
              </a:lnSpc>
              <a:spcBef>
                <a:spcPts val="0"/>
              </a:spcBef>
              <a:spcAft>
                <a:spcPts val="0"/>
              </a:spcAft>
              <a:buFont typeface="Wingdings" panose="05000000000000000000" pitchFamily="2" charset="2"/>
              <a:buChar char="Ø"/>
            </a:pP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تتبع الإدارة التنظيم من أجل تحدبد الواجبات ،و المهام التي يجب تنفيذها و يستفاد من التنظيم الإداري في جميع المؤسسات في ج</a:t>
            </a: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وانب متعددة أبرزها توزيع المهام ،و انجاز الأعمال ،و اتخاذ القرارات الصائبة ،و تجنب الوقوع في أخطاء ،</a:t>
            </a:r>
            <a:endParaRPr lang="ar-JO" sz="1600" kern="0" dirty="0">
              <a:solidFill>
                <a:schemeClr val="tx1"/>
              </a:solidFill>
              <a:effectLst/>
              <a:latin typeface="Alexandria Light" pitchFamily="2" charset="-78"/>
              <a:ea typeface="Times New Roman" panose="02020603050405020304" pitchFamily="18" charset="0"/>
              <a:cs typeface="Alexandria Light" pitchFamily="2" charset="-78"/>
            </a:endParaRPr>
          </a:p>
          <a:p>
            <a:pPr marL="285750" lvl="0" indent="-285750" algn="r" rtl="1">
              <a:lnSpc>
                <a:spcPct val="200000"/>
              </a:lnSpc>
              <a:buSzPts val="1000"/>
              <a:buFont typeface="Wingdings" panose="05000000000000000000" pitchFamily="2" charset="2"/>
              <a:buChar char="Ø"/>
              <a:tabLst>
                <a:tab pos="457200" algn="l"/>
              </a:tabLst>
            </a:pPr>
            <a:r>
              <a:rPr lang="ar-JO" sz="1600" kern="0" dirty="0">
                <a:solidFill>
                  <a:srgbClr val="2C2F34"/>
                </a:solidFill>
                <a:latin typeface="Alexandria Light" pitchFamily="2" charset="-78"/>
                <a:cs typeface="Alexandria Light" pitchFamily="2" charset="-78"/>
              </a:rPr>
              <a:t>للتنظيم الإداري مجموعة من العناصر ومنها: </a:t>
            </a:r>
            <a:r>
              <a:rPr lang="ar-SA" u="sng" kern="0" dirty="0">
                <a:solidFill>
                  <a:srgbClr val="00B0F0"/>
                </a:solidFill>
                <a:latin typeface="Alexandria Light" pitchFamily="2" charset="-78"/>
                <a:cs typeface="Alexandria Light" pitchFamily="2" charset="-78"/>
              </a:rPr>
              <a:t>الموارد البشرية</a:t>
            </a:r>
            <a:r>
              <a:rPr lang="ar-JO" u="sng" kern="0" dirty="0">
                <a:solidFill>
                  <a:srgbClr val="00B0F0"/>
                </a:solidFill>
                <a:latin typeface="Alexandria Light" pitchFamily="2" charset="-78"/>
                <a:cs typeface="Alexandria Light" pitchFamily="2" charset="-78"/>
              </a:rPr>
              <a:t>  و</a:t>
            </a:r>
            <a:r>
              <a:rPr lang="ar-SA" u="sng" kern="0" dirty="0">
                <a:solidFill>
                  <a:srgbClr val="00B0F0"/>
                </a:solidFill>
                <a:latin typeface="Alexandria Light" pitchFamily="2" charset="-78"/>
                <a:cs typeface="Alexandria Light" pitchFamily="2" charset="-78"/>
              </a:rPr>
              <a:t>المهام و الوظائف</a:t>
            </a:r>
            <a:r>
              <a:rPr lang="ar-JO" u="sng" kern="0" dirty="0">
                <a:solidFill>
                  <a:srgbClr val="00B0F0"/>
                </a:solidFill>
                <a:latin typeface="Alexandria Light" pitchFamily="2" charset="-78"/>
                <a:cs typeface="Alexandria Light" pitchFamily="2" charset="-78"/>
              </a:rPr>
              <a:t> و</a:t>
            </a:r>
            <a:r>
              <a:rPr lang="ar-SA" u="sng" kern="0" dirty="0">
                <a:solidFill>
                  <a:srgbClr val="00B0F0"/>
                </a:solidFill>
                <a:latin typeface="Alexandria Light" pitchFamily="2" charset="-78"/>
                <a:cs typeface="Alexandria Light" pitchFamily="2" charset="-78"/>
              </a:rPr>
              <a:t>الأعمال الخاصة بالمؤسسة</a:t>
            </a:r>
            <a:r>
              <a:rPr lang="ar-JO" u="sng" kern="0" dirty="0">
                <a:solidFill>
                  <a:srgbClr val="00B0F0"/>
                </a:solidFill>
                <a:latin typeface="Alexandria Light" pitchFamily="2" charset="-78"/>
                <a:cs typeface="Alexandria Light" pitchFamily="2" charset="-78"/>
              </a:rPr>
              <a:t> و</a:t>
            </a:r>
            <a:r>
              <a:rPr lang="ar-SA" u="sng" kern="0" dirty="0">
                <a:solidFill>
                  <a:srgbClr val="00B0F0"/>
                </a:solidFill>
                <a:latin typeface="Alexandria Light" pitchFamily="2" charset="-78"/>
                <a:cs typeface="Alexandria Light" pitchFamily="2" charset="-78"/>
              </a:rPr>
              <a:t>الموارد</a:t>
            </a:r>
            <a:endParaRPr lang="en-US" u="sng" kern="0" dirty="0">
              <a:solidFill>
                <a:srgbClr val="00B0F0"/>
              </a:solidFill>
              <a:latin typeface="Alexandria Light" pitchFamily="2" charset="-78"/>
              <a:cs typeface="Alexandria Light" pitchFamily="2" charset="-78"/>
            </a:endParaRPr>
          </a:p>
          <a:p>
            <a:pPr marL="285750" marR="0" indent="-285750" algn="r" rtl="1">
              <a:lnSpc>
                <a:spcPct val="200000"/>
              </a:lnSpc>
              <a:spcBef>
                <a:spcPts val="0"/>
              </a:spcBef>
              <a:spcAft>
                <a:spcPts val="0"/>
              </a:spcAft>
              <a:buFont typeface="Wingdings" panose="05000000000000000000" pitchFamily="2" charset="2"/>
              <a:buChar char="Ø"/>
            </a:pP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4D958A-B8FC-105C-22A0-45BF971CB5DE}"/>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التنظيم الإداري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35926"/>
    </mc:Choice>
    <mc:Fallback xmlns="">
      <p:transition spd="slow" advTm="13592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49456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342900" marR="0" indent="-342900" algn="r" rtl="1">
              <a:lnSpc>
                <a:spcPct val="200000"/>
              </a:lnSpc>
              <a:spcBef>
                <a:spcPts val="0"/>
              </a:spcBef>
              <a:spcAft>
                <a:spcPts val="0"/>
              </a:spcAft>
              <a:buFont typeface="+mj-lt"/>
              <a:buAutoNum type="arabicPeriod"/>
            </a:pPr>
            <a:r>
              <a:rPr lang="ar-JO" dirty="0">
                <a:solidFill>
                  <a:srgbClr val="00B0F0"/>
                </a:solidFill>
                <a:latin typeface="Alexandria Black" pitchFamily="2" charset="-78"/>
                <a:cs typeface="Alexandria Black" pitchFamily="2" charset="-78"/>
              </a:rPr>
              <a:t>    </a:t>
            </a:r>
            <a:r>
              <a:rPr lang="ar-SA" dirty="0">
                <a:solidFill>
                  <a:srgbClr val="00B0F0"/>
                </a:solidFill>
                <a:latin typeface="Alexandria Light" pitchFamily="2" charset="-78"/>
                <a:cs typeface="Alexandria Light" pitchFamily="2" charset="-78"/>
              </a:rPr>
              <a:t>( الموارد البشرية )</a:t>
            </a:r>
            <a:r>
              <a:rPr lang="ar-JO" dirty="0">
                <a:solidFill>
                  <a:srgbClr val="00B0F0"/>
                </a:solidFill>
                <a:latin typeface="Alexandria Light" pitchFamily="2" charset="-78"/>
                <a:cs typeface="Alexandria Light" pitchFamily="2" charset="-78"/>
              </a:rPr>
              <a:t>  و</a:t>
            </a:r>
            <a:r>
              <a:rPr lang="ar-JO" sz="1600" dirty="0">
                <a:solidFill>
                  <a:srgbClr val="333333"/>
                </a:solidFill>
                <a:latin typeface="Alexandria Light" pitchFamily="2" charset="-78"/>
                <a:cs typeface="Alexandria Light" pitchFamily="2" charset="-78"/>
              </a:rPr>
              <a:t>ت</a:t>
            </a:r>
            <a:r>
              <a:rPr lang="ar-SA" sz="1600" dirty="0">
                <a:solidFill>
                  <a:srgbClr val="333333"/>
                </a:solidFill>
                <a:latin typeface="Alexandria Light" pitchFamily="2" charset="-78"/>
                <a:cs typeface="Alexandria Light" pitchFamily="2" charset="-78"/>
              </a:rPr>
              <a:t>تضمن جميع العاملين </a:t>
            </a:r>
            <a:r>
              <a:rPr lang="ar-JO" sz="1600" dirty="0">
                <a:solidFill>
                  <a:srgbClr val="333333"/>
                </a:solidFill>
                <a:latin typeface="Alexandria Light" pitchFamily="2" charset="-78"/>
                <a:cs typeface="Alexandria Light" pitchFamily="2" charset="-78"/>
              </a:rPr>
              <a:t>بالمنظمة </a:t>
            </a:r>
            <a:r>
              <a:rPr lang="ar-SA" sz="1600" dirty="0">
                <a:solidFill>
                  <a:srgbClr val="333333"/>
                </a:solidFill>
                <a:latin typeface="Alexandria Light" pitchFamily="2" charset="-78"/>
                <a:cs typeface="Alexandria Light" pitchFamily="2" charset="-78"/>
              </a:rPr>
              <a:t>في المستويات الإدارية المختلفة سواء ان كانت الإدارة العليا أو الوسطى أو الدنيا ،و يقع على عاتقهم الكثير من المسئوليات ،و المهام فهم عصب العملية الإدارية</a:t>
            </a:r>
            <a:r>
              <a:rPr lang="en-US" sz="1600" dirty="0">
                <a:solidFill>
                  <a:srgbClr val="333333"/>
                </a:solidFill>
                <a:latin typeface="Alexandria Light" pitchFamily="2" charset="-78"/>
                <a:cs typeface="Alexandria Light" pitchFamily="2" charset="-78"/>
              </a:rPr>
              <a:t> .</a:t>
            </a:r>
          </a:p>
          <a:p>
            <a:pPr marL="342900" marR="0" indent="-342900" algn="r" rtl="1">
              <a:lnSpc>
                <a:spcPct val="200000"/>
              </a:lnSpc>
              <a:spcBef>
                <a:spcPts val="0"/>
              </a:spcBef>
              <a:spcAft>
                <a:spcPts val="0"/>
              </a:spcAft>
              <a:buFont typeface="+mj-lt"/>
              <a:buAutoNum type="arabicPeriod"/>
            </a:pPr>
            <a:r>
              <a:rPr lang="ar-JO" sz="2000" dirty="0">
                <a:solidFill>
                  <a:srgbClr val="00B0F0"/>
                </a:solidFill>
                <a:latin typeface="Alexandria Light" pitchFamily="2" charset="-78"/>
                <a:cs typeface="Alexandria Light" pitchFamily="2" charset="-78"/>
              </a:rPr>
              <a:t> </a:t>
            </a:r>
            <a:r>
              <a:rPr lang="ar-SA" sz="2000" dirty="0">
                <a:solidFill>
                  <a:srgbClr val="00B0F0"/>
                </a:solidFill>
                <a:latin typeface="Alexandria Light" pitchFamily="2" charset="-78"/>
                <a:cs typeface="Alexandria Light" pitchFamily="2" charset="-78"/>
              </a:rPr>
              <a:t>( المهام و الوظائف )</a:t>
            </a:r>
            <a:r>
              <a:rPr lang="en-US" sz="2000" dirty="0">
                <a:solidFill>
                  <a:srgbClr val="00B0F0"/>
                </a:solidFill>
                <a:latin typeface="Alexandria Light" pitchFamily="2" charset="-78"/>
                <a:cs typeface="Alexandria Light" pitchFamily="2" charset="-78"/>
              </a:rPr>
              <a:t> </a:t>
            </a:r>
            <a:r>
              <a:rPr lang="ar-JO" dirty="0">
                <a:solidFill>
                  <a:srgbClr val="333333"/>
                </a:solidFill>
                <a:latin typeface="Alexandria Light" pitchFamily="2" charset="-78"/>
                <a:cs typeface="Alexandria Light" pitchFamily="2" charset="-78"/>
              </a:rPr>
              <a:t>و</a:t>
            </a:r>
            <a:r>
              <a:rPr lang="en-US" dirty="0">
                <a:solidFill>
                  <a:srgbClr val="333333"/>
                </a:solidFill>
                <a:latin typeface="Alexandria Light" pitchFamily="2" charset="-78"/>
                <a:cs typeface="Alexandria Light" pitchFamily="2" charset="-78"/>
              </a:rPr>
              <a:t> </a:t>
            </a:r>
            <a:r>
              <a:rPr lang="en-US" sz="1600" dirty="0">
                <a:solidFill>
                  <a:srgbClr val="333333"/>
                </a:solidFill>
                <a:latin typeface="Alexandria Light" pitchFamily="2" charset="-78"/>
                <a:cs typeface="Alexandria Light" pitchFamily="2" charset="-78"/>
              </a:rPr>
              <a:t> </a:t>
            </a:r>
            <a:r>
              <a:rPr lang="ar-SA" sz="1600" dirty="0">
                <a:solidFill>
                  <a:srgbClr val="333333"/>
                </a:solidFill>
                <a:latin typeface="Alexandria Light" pitchFamily="2" charset="-78"/>
                <a:cs typeface="Alexandria Light" pitchFamily="2" charset="-78"/>
              </a:rPr>
              <a:t>يعرف بعنصر تحديد المهام و الاختصاصات لكل عامل من العاملين بالمنشأة و تحديد نوع العلاقة التي تجمع بين جميع العاملين بالمنشأة أو المؤسسة</a:t>
            </a:r>
            <a:r>
              <a:rPr lang="en-US" sz="1600" dirty="0">
                <a:solidFill>
                  <a:srgbClr val="333333"/>
                </a:solidFill>
                <a:latin typeface="Alexandria Light" pitchFamily="2" charset="-78"/>
                <a:cs typeface="Alexandria Light" pitchFamily="2" charset="-78"/>
              </a:rPr>
              <a:t> .</a:t>
            </a:r>
          </a:p>
          <a:p>
            <a:pPr marL="342900" marR="0" indent="-342900" algn="r" rtl="1">
              <a:lnSpc>
                <a:spcPct val="200000"/>
              </a:lnSpc>
              <a:spcBef>
                <a:spcPts val="0"/>
              </a:spcBef>
              <a:spcAft>
                <a:spcPts val="0"/>
              </a:spcAft>
              <a:buFont typeface="+mj-lt"/>
              <a:buAutoNum type="arabicPeriod"/>
            </a:pPr>
            <a:r>
              <a:rPr lang="ar-SA" dirty="0">
                <a:solidFill>
                  <a:srgbClr val="00B0F0"/>
                </a:solidFill>
                <a:latin typeface="Alexandria Light" pitchFamily="2" charset="-78"/>
                <a:cs typeface="Alexandria Light" pitchFamily="2" charset="-78"/>
              </a:rPr>
              <a:t>( الأعمال الخاصة بالمؤسسة  )</a:t>
            </a:r>
            <a:r>
              <a:rPr lang="en-US" dirty="0">
                <a:solidFill>
                  <a:srgbClr val="00B0F0"/>
                </a:solidFill>
                <a:latin typeface="Alexandria Light" pitchFamily="2" charset="-78"/>
                <a:cs typeface="Alexandria Light" pitchFamily="2" charset="-78"/>
              </a:rPr>
              <a:t> </a:t>
            </a:r>
            <a:r>
              <a:rPr lang="ar-JO" dirty="0">
                <a:solidFill>
                  <a:srgbClr val="00B0F0"/>
                </a:solidFill>
                <a:latin typeface="Alexandria Light" pitchFamily="2" charset="-78"/>
                <a:cs typeface="Alexandria Light" pitchFamily="2" charset="-78"/>
              </a:rPr>
              <a:t>و</a:t>
            </a:r>
            <a:r>
              <a:rPr lang="en-US" sz="2000" dirty="0">
                <a:solidFill>
                  <a:srgbClr val="00B0F0"/>
                </a:solidFill>
                <a:latin typeface="Alexandria Light" pitchFamily="2" charset="-78"/>
                <a:cs typeface="Alexandria Light" pitchFamily="2" charset="-78"/>
              </a:rPr>
              <a:t> </a:t>
            </a:r>
            <a:r>
              <a:rPr lang="ar-SA" sz="1600" dirty="0">
                <a:solidFill>
                  <a:srgbClr val="333333"/>
                </a:solidFill>
                <a:latin typeface="Alexandria Light" pitchFamily="2" charset="-78"/>
                <a:cs typeface="Alexandria Light" pitchFamily="2" charset="-78"/>
              </a:rPr>
              <a:t>يضم الأعمال الموجودة بالمؤسسة من انتاج ،و تنسيق ،و شئون متعلقة بالمال</a:t>
            </a:r>
            <a:r>
              <a:rPr lang="en-US" sz="1600" dirty="0">
                <a:solidFill>
                  <a:srgbClr val="333333"/>
                </a:solidFill>
                <a:latin typeface="Alexandria Light" pitchFamily="2" charset="-78"/>
                <a:cs typeface="Alexandria Light" pitchFamily="2" charset="-78"/>
              </a:rPr>
              <a:t> .</a:t>
            </a:r>
          </a:p>
          <a:p>
            <a:pPr marL="342900" marR="0" indent="-342900" algn="r" rtl="1">
              <a:lnSpc>
                <a:spcPct val="200000"/>
              </a:lnSpc>
              <a:spcBef>
                <a:spcPts val="0"/>
              </a:spcBef>
              <a:spcAft>
                <a:spcPts val="0"/>
              </a:spcAft>
              <a:buFont typeface="+mj-lt"/>
              <a:buAutoNum type="arabicPeriod"/>
            </a:pPr>
            <a:r>
              <a:rPr lang="ar-SA" dirty="0">
                <a:solidFill>
                  <a:srgbClr val="00B0F0"/>
                </a:solidFill>
                <a:latin typeface="Alexandria Light" pitchFamily="2" charset="-78"/>
                <a:cs typeface="Alexandria Light" pitchFamily="2" charset="-78"/>
              </a:rPr>
              <a:t>( الموارد )</a:t>
            </a:r>
            <a:r>
              <a:rPr lang="en-US" dirty="0">
                <a:solidFill>
                  <a:srgbClr val="00B0F0"/>
                </a:solidFill>
                <a:latin typeface="Alexandria Light" pitchFamily="2" charset="-78"/>
                <a:cs typeface="Alexandria Light" pitchFamily="2" charset="-78"/>
              </a:rPr>
              <a:t> </a:t>
            </a:r>
            <a:r>
              <a:rPr lang="ar-JO" dirty="0">
                <a:solidFill>
                  <a:srgbClr val="00B0F0"/>
                </a:solidFill>
                <a:latin typeface="Alexandria Light" pitchFamily="2" charset="-78"/>
                <a:cs typeface="Alexandria Light" pitchFamily="2" charset="-78"/>
              </a:rPr>
              <a:t>وتضم </a:t>
            </a:r>
            <a:r>
              <a:rPr lang="ar-SA" sz="1600" dirty="0">
                <a:solidFill>
                  <a:srgbClr val="333333"/>
                </a:solidFill>
                <a:latin typeface="Alexandria Light" pitchFamily="2" charset="-78"/>
                <a:cs typeface="Alexandria Light" pitchFamily="2" charset="-78"/>
              </a:rPr>
              <a:t>كافة الموارد المتاحة للمنشأة من مواد خام ،و آلات ،و معدات</a:t>
            </a:r>
            <a:r>
              <a:rPr lang="en-US" sz="1600" dirty="0">
                <a:solidFill>
                  <a:srgbClr val="333333"/>
                </a:solidFill>
                <a:latin typeface="Alexandria Light" pitchFamily="2" charset="-78"/>
                <a:cs typeface="Alexandria Light" pitchFamily="2" charset="-78"/>
              </a:rPr>
              <a:t> .</a:t>
            </a:r>
          </a:p>
          <a:p>
            <a:pPr marL="457200" indent="-457200" algn="just" rtl="1" fontAlgn="base">
              <a:lnSpc>
                <a:spcPct val="150000"/>
              </a:lnSpc>
              <a:buFont typeface="+mj-lt"/>
              <a:buAutoNum type="arabicPeriod"/>
            </a:pPr>
            <a:br>
              <a:rPr lang="ar-YE" sz="2000" dirty="0"/>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7AC215-3752-F0E1-D40C-262DFBAAC359}"/>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عناصر التنظيم الإداري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3F04E873-3523-3EFD-3B0D-3537BBAA4A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947" y="4621904"/>
            <a:ext cx="2705100" cy="1195572"/>
          </a:xfrm>
          <a:prstGeom prst="rect">
            <a:avLst/>
          </a:prstGeom>
        </p:spPr>
      </p:pic>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10826"/>
    </mc:Choice>
    <mc:Fallback xmlns="">
      <p:transition spd="slow" advTm="11082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r" rtl="1">
              <a:lnSpc>
                <a:spcPct val="200000"/>
              </a:lnSpc>
            </a:pPr>
            <a:endParaRPr lang="ar-JO" sz="2000" b="1" dirty="0">
              <a:solidFill>
                <a:schemeClr val="tx1"/>
              </a:solidFill>
              <a:latin typeface="Alexandria Light" pitchFamily="2" charset="-78"/>
              <a:cs typeface="Alexandria Light" pitchFamily="2" charset="-78"/>
            </a:endParaRPr>
          </a:p>
          <a:p>
            <a:pPr marL="0" marR="0" algn="r" rtl="1">
              <a:lnSpc>
                <a:spcPct val="150000"/>
              </a:lnSpc>
              <a:spcBef>
                <a:spcPts val="0"/>
              </a:spcBef>
              <a:spcAft>
                <a:spcPts val="0"/>
              </a:spcAft>
            </a:pP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للتنظيم الإداري </a:t>
            </a:r>
            <a:r>
              <a:rPr lang="ar-JO" sz="1800" kern="0" dirty="0">
                <a:solidFill>
                  <a:srgbClr val="2C2F34"/>
                </a:solidFill>
                <a:effectLst/>
                <a:latin typeface="Alexandria Light" pitchFamily="2" charset="-78"/>
                <a:ea typeface="Times New Roman" panose="02020603050405020304" pitchFamily="18" charset="0"/>
                <a:cs typeface="Alexandria Light" pitchFamily="2" charset="-78"/>
              </a:rPr>
              <a:t>أهمية كبيرة في المنظمات ومنها ما يأتي:</a:t>
            </a:r>
            <a:endParaRPr lang="en-US" sz="1800" kern="100" dirty="0">
              <a:effectLst/>
              <a:latin typeface="Alexandria Light" pitchFamily="2" charset="-78"/>
              <a:ea typeface="Calibri" panose="020F0502020204030204" pitchFamily="34" charset="0"/>
              <a:cs typeface="Alexandria Light" pitchFamily="2" charset="-78"/>
            </a:endParaRPr>
          </a:p>
          <a:p>
            <a:pPr marL="342900" marR="190500" lvl="0" indent="-342900" algn="r" rtl="1">
              <a:lnSpc>
                <a:spcPct val="150000"/>
              </a:lnSpc>
              <a:spcBef>
                <a:spcPts val="0"/>
              </a:spcBef>
              <a:spcAft>
                <a:spcPts val="825"/>
              </a:spcAft>
              <a:buSzPts val="1000"/>
              <a:buFont typeface="+mj-lt"/>
              <a:buAutoNum type="arabicPeriod"/>
              <a:tabLst>
                <a:tab pos="457200" algn="l"/>
              </a:tabLst>
            </a:pP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يبذل دور كبير من أجل الإستجابة لكافة المتغيرات التي من الممكن أن تحدث للمنشأة و العاملين بها</a:t>
            </a:r>
            <a:r>
              <a:rPr lang="en-US" sz="18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800" kern="100" dirty="0">
              <a:solidFill>
                <a:srgbClr val="2C2F34"/>
              </a:solidFill>
              <a:effectLst/>
              <a:latin typeface="Alexandria Light" pitchFamily="2" charset="-78"/>
              <a:ea typeface="Calibri" panose="020F0502020204030204" pitchFamily="34" charset="0"/>
              <a:cs typeface="Alexandria Light" pitchFamily="2" charset="-78"/>
            </a:endParaRPr>
          </a:p>
          <a:p>
            <a:pPr marL="342900" marR="190500" lvl="0" indent="-342900" algn="r" rtl="1">
              <a:lnSpc>
                <a:spcPct val="150000"/>
              </a:lnSpc>
              <a:spcBef>
                <a:spcPts val="0"/>
              </a:spcBef>
              <a:spcAft>
                <a:spcPts val="825"/>
              </a:spcAft>
              <a:buSzPts val="1000"/>
              <a:buFont typeface="+mj-lt"/>
              <a:buAutoNum type="arabicPeriod"/>
              <a:tabLst>
                <a:tab pos="457200" algn="l"/>
              </a:tabLst>
            </a:pP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يقوم بتوزيع المهام ،و المس</a:t>
            </a:r>
            <a:r>
              <a:rPr lang="ar-JO" sz="1800" kern="0" dirty="0">
                <a:solidFill>
                  <a:srgbClr val="2C2F34"/>
                </a:solidFill>
                <a:effectLst/>
                <a:latin typeface="Alexandria Light" pitchFamily="2" charset="-78"/>
                <a:ea typeface="Times New Roman" panose="02020603050405020304" pitchFamily="18" charset="0"/>
                <a:cs typeface="Alexandria Light" pitchFamily="2" charset="-78"/>
              </a:rPr>
              <a:t>ؤ</a:t>
            </a: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وليات على العاملين</a:t>
            </a:r>
            <a:r>
              <a:rPr lang="en-US" sz="18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800" kern="100" dirty="0">
              <a:solidFill>
                <a:srgbClr val="2C2F34"/>
              </a:solidFill>
              <a:effectLst/>
              <a:latin typeface="Alexandria Light" pitchFamily="2" charset="-78"/>
              <a:ea typeface="Calibri" panose="020F0502020204030204" pitchFamily="34" charset="0"/>
              <a:cs typeface="Alexandria Light" pitchFamily="2" charset="-78"/>
            </a:endParaRPr>
          </a:p>
          <a:p>
            <a:pPr marL="342900" marR="190500" lvl="0" indent="-342900" algn="r" rtl="1">
              <a:lnSpc>
                <a:spcPct val="150000"/>
              </a:lnSpc>
              <a:spcBef>
                <a:spcPts val="0"/>
              </a:spcBef>
              <a:spcAft>
                <a:spcPts val="825"/>
              </a:spcAft>
              <a:buSzPts val="1000"/>
              <a:buFont typeface="+mj-lt"/>
              <a:buAutoNum type="arabicPeriod"/>
              <a:tabLst>
                <a:tab pos="457200" algn="l"/>
              </a:tabLst>
            </a:pP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يحد التنظيم الإداري من وقوع الأخطاء مثلاً كالتكرار في توزيع الوظائف على العاملين</a:t>
            </a:r>
            <a:r>
              <a:rPr lang="en-US" sz="18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ar-JO" sz="1800" kern="0" dirty="0">
              <a:solidFill>
                <a:srgbClr val="2C2F34"/>
              </a:solidFill>
              <a:effectLst/>
              <a:latin typeface="Alexandria Light" pitchFamily="2" charset="-78"/>
              <a:ea typeface="Times New Roman" panose="02020603050405020304" pitchFamily="18" charset="0"/>
              <a:cs typeface="Alexandria Light" pitchFamily="2" charset="-78"/>
            </a:endParaRPr>
          </a:p>
          <a:p>
            <a:pPr marL="342900" indent="-342900" algn="r" rtl="1">
              <a:lnSpc>
                <a:spcPct val="150000"/>
              </a:lnSpc>
              <a:buFont typeface="+mj-lt"/>
              <a:buAutoNum type="arabicPeriod"/>
            </a:pPr>
            <a:r>
              <a:rPr lang="ar-JO" sz="1800" kern="0" dirty="0">
                <a:solidFill>
                  <a:srgbClr val="2C2F34"/>
                </a:solidFill>
                <a:effectLst/>
                <a:latin typeface="Alexandria Light" pitchFamily="2" charset="-78"/>
                <a:ea typeface="Times New Roman" panose="02020603050405020304" pitchFamily="18" charset="0"/>
                <a:cs typeface="Alexandria Light" pitchFamily="2" charset="-78"/>
              </a:rPr>
              <a:t>ي</a:t>
            </a: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قوم التنظيم الإداري بحصر الخبرات ،و التخصصات العلمية لكافة العاملين بالمؤسسة ،و على أساس ذلك يقوم بتوزيع الوظائف </a:t>
            </a:r>
            <a:endParaRPr lang="ar-JO" sz="1800" kern="0" dirty="0">
              <a:solidFill>
                <a:srgbClr val="2C2F34"/>
              </a:solidFill>
              <a:effectLst/>
              <a:latin typeface="Alexandria Light" pitchFamily="2" charset="-78"/>
              <a:ea typeface="Times New Roman" panose="02020603050405020304" pitchFamily="18" charset="0"/>
              <a:cs typeface="Alexandria Light" pitchFamily="2" charset="-78"/>
            </a:endParaRPr>
          </a:p>
          <a:p>
            <a:pPr marL="342900" indent="-342900" algn="r" rtl="1">
              <a:lnSpc>
                <a:spcPct val="150000"/>
              </a:lnSpc>
              <a:buFont typeface="+mj-lt"/>
              <a:buAutoNum type="arabicPeriod"/>
            </a:pPr>
            <a:r>
              <a:rPr lang="ar-YE" kern="0" dirty="0">
                <a:solidFill>
                  <a:srgbClr val="2C2F34"/>
                </a:solidFill>
                <a:latin typeface="Alexandria Light" pitchFamily="2" charset="-78"/>
                <a:cs typeface="Alexandria Light" pitchFamily="2" charset="-78"/>
              </a:rPr>
              <a:t>يقوم بتحدبد العلاقة بين الموظفين، حيث إن كلّ موظف يعرف واجباته، وصلاحياته. </a:t>
            </a:r>
            <a:endParaRPr lang="ar-JO" kern="0" dirty="0">
              <a:solidFill>
                <a:srgbClr val="2C2F34"/>
              </a:solidFill>
              <a:latin typeface="Alexandria Light" pitchFamily="2" charset="-78"/>
              <a:cs typeface="Alexandria Light" pitchFamily="2" charset="-78"/>
            </a:endParaRPr>
          </a:p>
          <a:p>
            <a:pPr marL="342900" indent="-342900" algn="r" rtl="1">
              <a:lnSpc>
                <a:spcPct val="150000"/>
              </a:lnSpc>
              <a:buFont typeface="+mj-lt"/>
              <a:buAutoNum type="arabicPeriod"/>
            </a:pPr>
            <a:r>
              <a:rPr lang="ar-YE" kern="0" dirty="0">
                <a:solidFill>
                  <a:srgbClr val="2C2F34"/>
                </a:solidFill>
                <a:latin typeface="Alexandria Light" pitchFamily="2" charset="-78"/>
                <a:cs typeface="Alexandria Light" pitchFamily="2" charset="-78"/>
              </a:rPr>
              <a:t>يتيح لجميع الموظفين فرصة اكتساب الخبرة، وتبادل المعرفة والمعلومات بين الموظفين أصحاب الاختصاصات المتعدّدة</a:t>
            </a:r>
            <a:br>
              <a:rPr lang="ar-YE" sz="1600" dirty="0"/>
            </a:br>
            <a:br>
              <a:rPr lang="ar-YE" sz="2000" dirty="0">
                <a:solidFill>
                  <a:schemeClr val="tx1"/>
                </a:solidFill>
                <a:latin typeface="Alexandria Light" pitchFamily="2" charset="-78"/>
                <a:cs typeface="Alexandria Light" pitchFamily="2" charset="-78"/>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E9FA94-73A5-0C14-9FBF-2CD60F6A0E6B}"/>
              </a:ext>
            </a:extLst>
          </p:cNvPr>
          <p:cNvSpPr txBox="1"/>
          <p:nvPr/>
        </p:nvSpPr>
        <p:spPr>
          <a:xfrm>
            <a:off x="2485572" y="62694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أهمية التنظيم الإداري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26438"/>
    </mc:Choice>
    <mc:Fallback xmlns="">
      <p:transition spd="slow" advTm="1264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marR="190500" lvl="0" algn="r" rtl="1">
              <a:lnSpc>
                <a:spcPct val="150000"/>
              </a:lnSpc>
              <a:spcBef>
                <a:spcPts val="0"/>
              </a:spcBef>
              <a:spcAft>
                <a:spcPts val="825"/>
              </a:spcAft>
              <a:buSzPts val="1000"/>
              <a:tabLst>
                <a:tab pos="457200" algn="l"/>
              </a:tabLs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7- </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يقدم للعناصر البشرية فرصة للتفاعل ،و الإندماج </a:t>
            </a: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و</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 مشاركة الرآي ،و تبادل الخبرات ،و المعرفة فيما بينهم</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600" kern="100" dirty="0">
              <a:solidFill>
                <a:srgbClr val="2C2F34"/>
              </a:solidFill>
              <a:effectLst/>
              <a:latin typeface="Alexandria Light" pitchFamily="2" charset="-78"/>
              <a:ea typeface="Calibri" panose="020F0502020204030204" pitchFamily="34" charset="0"/>
              <a:cs typeface="Alexandria Light" pitchFamily="2" charset="-78"/>
            </a:endParaRPr>
          </a:p>
          <a:p>
            <a:pPr marR="190500" lvl="0" algn="r" rtl="1">
              <a:lnSpc>
                <a:spcPct val="150000"/>
              </a:lnSpc>
              <a:spcBef>
                <a:spcPts val="0"/>
              </a:spcBef>
              <a:spcAft>
                <a:spcPts val="825"/>
              </a:spcAft>
              <a:buSzPts val="1000"/>
              <a:tabLst>
                <a:tab pos="457200" algn="l"/>
              </a:tabLs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8- </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تشجيع العاملين على العمل ،و تدعيم ولائهم للمؤسسة أو المنشأة</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600" kern="100" dirty="0">
              <a:solidFill>
                <a:srgbClr val="2C2F34"/>
              </a:solidFill>
              <a:effectLst/>
              <a:latin typeface="Alexandria Light" pitchFamily="2" charset="-78"/>
              <a:ea typeface="Calibri" panose="020F0502020204030204" pitchFamily="34" charset="0"/>
              <a:cs typeface="Alexandria Light" pitchFamily="2" charset="-78"/>
            </a:endParaRPr>
          </a:p>
          <a:p>
            <a:pPr marR="190500" lvl="0" algn="r" rtl="1">
              <a:lnSpc>
                <a:spcPct val="150000"/>
              </a:lnSpc>
              <a:spcBef>
                <a:spcPts val="0"/>
              </a:spcBef>
              <a:spcAft>
                <a:spcPts val="825"/>
              </a:spcAft>
              <a:buSzPts val="1000"/>
              <a:tabLst>
                <a:tab pos="457200" algn="l"/>
              </a:tabLs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9- </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يرفع الكفاءة الإدارية الخاصة بالمنظمة ،و ذلك لأنها يقودها إلى تحقيق أهدافها</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600" kern="100" dirty="0">
              <a:solidFill>
                <a:srgbClr val="2C2F34"/>
              </a:solidFill>
              <a:effectLst/>
              <a:latin typeface="Alexandria Light" pitchFamily="2" charset="-78"/>
              <a:ea typeface="Calibri" panose="020F0502020204030204" pitchFamily="34" charset="0"/>
              <a:cs typeface="Alexandria Light" pitchFamily="2" charset="-78"/>
            </a:endParaRPr>
          </a:p>
          <a:p>
            <a:pPr algn="r" rtl="1">
              <a:lnSpc>
                <a:spcPct val="150000"/>
              </a:lnSpc>
            </a:pPr>
            <a:r>
              <a:rPr lang="ar-JO" sz="1600" kern="0" dirty="0">
                <a:solidFill>
                  <a:srgbClr val="2C2F34"/>
                </a:solidFill>
                <a:latin typeface="Alexandria Light" pitchFamily="2" charset="-78"/>
                <a:cs typeface="Alexandria Light" pitchFamily="2" charset="-78"/>
              </a:rPr>
              <a:t>10- </a:t>
            </a:r>
            <a:r>
              <a:rPr lang="ar-SA" sz="1600" kern="0" dirty="0">
                <a:solidFill>
                  <a:srgbClr val="2C2F34"/>
                </a:solidFill>
                <a:latin typeface="Alexandria Light" pitchFamily="2" charset="-78"/>
                <a:cs typeface="Alexandria Light" pitchFamily="2" charset="-78"/>
              </a:rPr>
              <a:t>يمنح العاملين الإستقرار و الثبات و يقوي العلاقات فيما بينهم </a:t>
            </a:r>
            <a:endParaRPr lang="ar-JO" sz="1600" kern="0" dirty="0">
              <a:solidFill>
                <a:srgbClr val="2C2F34"/>
              </a:solidFill>
              <a:latin typeface="Alexandria Light" pitchFamily="2" charset="-78"/>
              <a:cs typeface="Alexandria Light" pitchFamily="2" charset="-78"/>
            </a:endParaRPr>
          </a:p>
          <a:p>
            <a:pPr algn="r" rtl="1">
              <a:lnSpc>
                <a:spcPct val="150000"/>
              </a:lnSpc>
            </a:pPr>
            <a:r>
              <a:rPr lang="ar-JO" sz="1600" kern="0" dirty="0">
                <a:solidFill>
                  <a:srgbClr val="2C2F34"/>
                </a:solidFill>
                <a:latin typeface="Alexandria Light" pitchFamily="2" charset="-78"/>
                <a:cs typeface="Alexandria Light" pitchFamily="2" charset="-78"/>
              </a:rPr>
              <a:t>11- </a:t>
            </a:r>
            <a:r>
              <a:rPr lang="ar-YE" sz="1600" kern="0" dirty="0">
                <a:solidFill>
                  <a:srgbClr val="2C2F34"/>
                </a:solidFill>
                <a:latin typeface="Alexandria Light" pitchFamily="2" charset="-78"/>
                <a:cs typeface="Alexandria Light" pitchFamily="2" charset="-78"/>
              </a:rPr>
              <a:t>لتنظيم الإدراي له دور في إحداث الاستجابة للمتغيرات التي تحدث في </a:t>
            </a:r>
            <a:r>
              <a:rPr lang="ar-JO" sz="1600" kern="0" dirty="0">
                <a:solidFill>
                  <a:srgbClr val="2C2F34"/>
                </a:solidFill>
                <a:latin typeface="Alexandria Light" pitchFamily="2" charset="-78"/>
                <a:cs typeface="Alexandria Light" pitchFamily="2" charset="-78"/>
              </a:rPr>
              <a:t>م</a:t>
            </a:r>
            <a:r>
              <a:rPr lang="ar-YE" sz="1600" kern="0" dirty="0">
                <a:solidFill>
                  <a:srgbClr val="2C2F34"/>
                </a:solidFill>
                <a:latin typeface="Alexandria Light" pitchFamily="2" charset="-78"/>
                <a:cs typeface="Alexandria Light" pitchFamily="2" charset="-78"/>
              </a:rPr>
              <a:t>حيط الوظيفة، والفرد، الذي يعمل بها.</a:t>
            </a:r>
            <a:endParaRPr lang="ar-JO" sz="1600" kern="0" dirty="0">
              <a:solidFill>
                <a:srgbClr val="2C2F34"/>
              </a:solidFill>
              <a:latin typeface="Alexandria Light" pitchFamily="2" charset="-78"/>
              <a:cs typeface="Alexandria Light" pitchFamily="2" charset="-78"/>
            </a:endParaRPr>
          </a:p>
          <a:p>
            <a:pPr algn="r" rtl="1">
              <a:lnSpc>
                <a:spcPct val="150000"/>
              </a:lnSpc>
            </a:pPr>
            <a:r>
              <a:rPr lang="ar-JO" sz="1600" kern="0" dirty="0">
                <a:solidFill>
                  <a:srgbClr val="2C2F34"/>
                </a:solidFill>
                <a:latin typeface="Alexandria Light" pitchFamily="2" charset="-78"/>
                <a:cs typeface="Alexandria Light" pitchFamily="2" charset="-78"/>
              </a:rPr>
              <a:t>12- </a:t>
            </a:r>
            <a:r>
              <a:rPr lang="ar-YE" sz="1600" kern="0" dirty="0">
                <a:solidFill>
                  <a:srgbClr val="2C2F34"/>
                </a:solidFill>
                <a:latin typeface="Alexandria Light" pitchFamily="2" charset="-78"/>
                <a:cs typeface="Alexandria Light" pitchFamily="2" charset="-78"/>
              </a:rPr>
              <a:t>التوزيع العلمي الصحيح للوظائف المتاحة لكل موظف، دون أن يكون هناك تأثير شخصي على أحدهم. </a:t>
            </a:r>
            <a:endParaRPr lang="ar-JO" sz="1600" kern="0" dirty="0">
              <a:solidFill>
                <a:srgbClr val="2C2F34"/>
              </a:solidFill>
              <a:latin typeface="Alexandria Light" pitchFamily="2" charset="-78"/>
              <a:cs typeface="Alexandria Light" pitchFamily="2" charset="-78"/>
            </a:endParaRPr>
          </a:p>
          <a:p>
            <a:pPr algn="r" rtl="1">
              <a:lnSpc>
                <a:spcPct val="150000"/>
              </a:lnSpc>
            </a:pPr>
            <a:r>
              <a:rPr lang="ar-JO" sz="1600" kern="0" dirty="0">
                <a:solidFill>
                  <a:srgbClr val="2C2F34"/>
                </a:solidFill>
                <a:latin typeface="Alexandria Light" pitchFamily="2" charset="-78"/>
                <a:cs typeface="Alexandria Light" pitchFamily="2" charset="-78"/>
              </a:rPr>
              <a:t>13- </a:t>
            </a:r>
            <a:r>
              <a:rPr lang="ar-YE" sz="1600" kern="0" dirty="0">
                <a:solidFill>
                  <a:srgbClr val="2C2F34"/>
                </a:solidFill>
                <a:latin typeface="Alexandria Light" pitchFamily="2" charset="-78"/>
                <a:cs typeface="Alexandria Light" pitchFamily="2" charset="-78"/>
              </a:rPr>
              <a:t>كما أنَّ التنظيم الإداري الصحيح يمنع الازدواجية، والتكرار في الأعمال الموكولة إلى الموظفين.</a:t>
            </a: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9490F9-321B-F0B1-5D72-6258132DD67C}"/>
              </a:ext>
            </a:extLst>
          </p:cNvPr>
          <p:cNvSpPr txBox="1"/>
          <p:nvPr/>
        </p:nvSpPr>
        <p:spPr>
          <a:xfrm>
            <a:off x="2296386" y="84585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أهمية التنظيم الإداري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99437"/>
    </mc:Choice>
    <mc:Fallback xmlns="">
      <p:transition spd="slow" advTm="9943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lnSpc>
                <a:spcPct val="150000"/>
              </a:lnSpc>
            </a:pPr>
            <a:endParaRPr lang="ar-JO" b="0" i="0" dirty="0">
              <a:solidFill>
                <a:srgbClr val="000000"/>
              </a:solidFill>
              <a:effectLst/>
              <a:latin typeface="Alexandria Light" pitchFamily="2" charset="-78"/>
              <a:cs typeface="Alexandria Light" pitchFamily="2" charset="-78"/>
            </a:endParaRPr>
          </a:p>
          <a:p>
            <a:pPr algn="r" rtl="1">
              <a:lnSpc>
                <a:spcPct val="150000"/>
              </a:lnSpc>
            </a:pPr>
            <a:r>
              <a:rPr lang="ar-YE" b="0" i="0" u="sng" dirty="0">
                <a:solidFill>
                  <a:srgbClr val="000000"/>
                </a:solidFill>
                <a:effectLst/>
                <a:latin typeface="Alexandria Light" pitchFamily="2" charset="-78"/>
                <a:cs typeface="Alexandria Light" pitchFamily="2" charset="-78"/>
              </a:rPr>
              <a:t>خطوات التنظيم الإداري</a:t>
            </a:r>
            <a:r>
              <a:rPr lang="ar-JO" b="0" i="0" u="sng" dirty="0">
                <a:solidFill>
                  <a:srgbClr val="000000"/>
                </a:solidFill>
                <a:effectLst/>
                <a:latin typeface="Alexandria Light" pitchFamily="2" charset="-78"/>
                <a:cs typeface="Alexandria Light" pitchFamily="2" charset="-78"/>
              </a:rPr>
              <a:t> </a:t>
            </a:r>
          </a:p>
          <a:p>
            <a:pPr algn="r" rtl="1">
              <a:lnSpc>
                <a:spcPct val="150000"/>
              </a:lnSpc>
            </a:pPr>
            <a:r>
              <a:rPr lang="ar-JO" b="0" i="0" dirty="0">
                <a:solidFill>
                  <a:srgbClr val="000000"/>
                </a:solidFill>
                <a:effectLst/>
                <a:latin typeface="Alexandria Light" pitchFamily="2" charset="-78"/>
                <a:cs typeface="Alexandria Light" pitchFamily="2" charset="-78"/>
              </a:rPr>
              <a:t>يجب على المنظمات اتباع مجموعة من الخطوات الممنهجة لبناء تنظيم إداري فاعل ومنها:</a:t>
            </a:r>
          </a:p>
          <a:p>
            <a:pPr algn="r" rtl="1">
              <a:lnSpc>
                <a:spcPct val="200000"/>
              </a:lnSpc>
            </a:pPr>
            <a:r>
              <a:rPr lang="ar-JO" b="0" i="0" dirty="0">
                <a:solidFill>
                  <a:srgbClr val="000000"/>
                </a:solidFill>
                <a:effectLst/>
                <a:latin typeface="Alexandria Light" pitchFamily="2" charset="-78"/>
                <a:cs typeface="Alexandria Light" pitchFamily="2" charset="-78"/>
              </a:rPr>
              <a:t>1- </a:t>
            </a:r>
            <a:r>
              <a:rPr lang="ar-YE" b="0" i="0" dirty="0">
                <a:solidFill>
                  <a:srgbClr val="000000"/>
                </a:solidFill>
                <a:effectLst/>
                <a:latin typeface="Alexandria Light" pitchFamily="2" charset="-78"/>
                <a:cs typeface="Alexandria Light" pitchFamily="2" charset="-78"/>
              </a:rPr>
              <a:t> تحديد عناصر التخطيط الإداري، وهي: الرسالة. وال</a:t>
            </a:r>
            <a:r>
              <a:rPr lang="ar-JO" b="0" i="0" dirty="0">
                <a:solidFill>
                  <a:srgbClr val="000000"/>
                </a:solidFill>
                <a:effectLst/>
                <a:latin typeface="Alexandria Light" pitchFamily="2" charset="-78"/>
                <a:cs typeface="Alexandria Light" pitchFamily="2" charset="-78"/>
              </a:rPr>
              <a:t>ا</a:t>
            </a:r>
            <a:r>
              <a:rPr lang="ar-YE" b="0" i="0" dirty="0">
                <a:solidFill>
                  <a:srgbClr val="000000"/>
                </a:solidFill>
                <a:effectLst/>
                <a:latin typeface="Alexandria Light" pitchFamily="2" charset="-78"/>
                <a:cs typeface="Alexandria Light" pitchFamily="2" charset="-78"/>
              </a:rPr>
              <a:t>ستراتيجية، والأهداف، والسياسات، والقواعد والإجراءات والبرامج والموازنات التخطيطية التي يمكن من خلالها تحقيق الأهداف الخاصة بالتنظيم.</a:t>
            </a:r>
            <a:endParaRPr lang="ar-JO" b="0" i="0" dirty="0">
              <a:solidFill>
                <a:srgbClr val="000000"/>
              </a:solidFill>
              <a:effectLst/>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2- </a:t>
            </a:r>
            <a:r>
              <a:rPr lang="ar-YE" b="0" i="0" dirty="0">
                <a:solidFill>
                  <a:srgbClr val="000000"/>
                </a:solidFill>
                <a:effectLst/>
                <a:latin typeface="Alexandria Light" pitchFamily="2" charset="-78"/>
                <a:cs typeface="Alexandria Light" pitchFamily="2" charset="-78"/>
              </a:rPr>
              <a:t>تحديد العمل أو الأنشطة الواجب القيام بها، للوصول إلى الأهداف التنظيمية.</a:t>
            </a:r>
            <a:endParaRPr lang="ar-JO" b="0" i="0" dirty="0">
              <a:solidFill>
                <a:srgbClr val="000000"/>
              </a:solidFill>
              <a:effectLst/>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3- </a:t>
            </a:r>
            <a:r>
              <a:rPr lang="ar-YE" b="0" i="0" dirty="0">
                <a:solidFill>
                  <a:srgbClr val="000000"/>
                </a:solidFill>
                <a:effectLst/>
                <a:latin typeface="Alexandria Light" pitchFamily="2" charset="-78"/>
                <a:cs typeface="Alexandria Light" pitchFamily="2" charset="-78"/>
              </a:rPr>
              <a:t>تقسيم وتصنيف وتجميع الأعمال المترابطة مع بعضها بعضاً بهيكل تنظيمي</a:t>
            </a:r>
            <a:r>
              <a:rPr lang="ar-JO" b="0" i="0" dirty="0">
                <a:solidFill>
                  <a:srgbClr val="000000"/>
                </a:solidFill>
                <a:effectLst/>
                <a:latin typeface="Alexandria Light" pitchFamily="2" charset="-78"/>
                <a:cs typeface="Alexandria Light" pitchFamily="2" charset="-78"/>
              </a:rPr>
              <a:t> </a:t>
            </a:r>
            <a:r>
              <a:rPr lang="ar-YE" b="0" i="0" dirty="0">
                <a:solidFill>
                  <a:srgbClr val="000000"/>
                </a:solidFill>
                <a:effectLst/>
                <a:latin typeface="Alexandria Light" pitchFamily="2" charset="-78"/>
                <a:cs typeface="Alexandria Light" pitchFamily="2" charset="-78"/>
              </a:rPr>
              <a:t>بسيط، ومنطقي ومفهوم </a:t>
            </a:r>
            <a:endParaRPr lang="ar-JO" b="0" i="0" dirty="0">
              <a:solidFill>
                <a:srgbClr val="000000"/>
              </a:solidFill>
              <a:effectLst/>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4- </a:t>
            </a:r>
            <a:r>
              <a:rPr lang="ar-YE" b="0" i="0" dirty="0">
                <a:solidFill>
                  <a:srgbClr val="000000"/>
                </a:solidFill>
                <a:effectLst/>
                <a:latin typeface="Alexandria Light" pitchFamily="2" charset="-78"/>
                <a:cs typeface="Alexandria Light" pitchFamily="2" charset="-78"/>
              </a:rPr>
              <a:t>تحديد المسؤوليات والسلطات الخاصة بكل وحدة من وحدات التنظيم، أي القيام بوصف الوظائف..</a:t>
            </a:r>
            <a:endParaRPr lang="ar-JO" b="0" i="0" dirty="0">
              <a:solidFill>
                <a:srgbClr val="000000"/>
              </a:solidFill>
              <a:effectLst/>
              <a:latin typeface="Alexandria Light" pitchFamily="2" charset="-78"/>
              <a:cs typeface="Alexandria Light" pitchFamily="2" charset="-78"/>
            </a:endParaRPr>
          </a:p>
          <a:p>
            <a:pPr algn="r" rtl="1">
              <a:lnSpc>
                <a:spcPct val="150000"/>
              </a:lnSpc>
            </a:pPr>
            <a:r>
              <a:rPr lang="ar-YE" b="0" i="0" dirty="0">
                <a:solidFill>
                  <a:srgbClr val="000000"/>
                </a:solidFill>
                <a:effectLst/>
                <a:latin typeface="Alexandria Light" pitchFamily="2" charset="-78"/>
                <a:cs typeface="Alexandria Light" pitchFamily="2" charset="-78"/>
              </a:rPr>
              <a:t>.</a:t>
            </a:r>
            <a:endParaRPr lang="ar-JO" sz="1600" dirty="0">
              <a:solidFill>
                <a:srgbClr val="000000"/>
              </a:solidFill>
              <a:latin typeface="Alexandria Light" pitchFamily="2" charset="-78"/>
              <a:cs typeface="Alexandria Light" pitchFamily="2" charset="-78"/>
            </a:endParaRPr>
          </a:p>
          <a:p>
            <a:pPr algn="ctr">
              <a:lnSpc>
                <a:spcPct val="150000"/>
              </a:lnSpc>
            </a:pPr>
            <a:endParaRPr lang="ar-JO" sz="2000" dirty="0">
              <a:solidFill>
                <a:srgbClr val="000000"/>
              </a:solidFill>
              <a:latin typeface="Alexandria Light" pitchFamily="2" charset="-78"/>
              <a:ea typeface="Simplified Arabic" panose="02020603050405020304" pitchFamily="18" charset="-78"/>
              <a:cs typeface="Alexandria Light" pitchFamily="2"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خطوات التنظيم الإداري</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825" y="1438145"/>
            <a:ext cx="1534941" cy="1273524"/>
          </a:xfrm>
          <a:prstGeom prst="rect">
            <a:avLst/>
          </a:prstGeom>
        </p:spPr>
      </p:pic>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218500"/>
    </mc:Choice>
    <mc:Fallback xmlns="">
      <p:transition spd="slow" advTm="2185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rgbClr val="000000"/>
                </a:solidFill>
                <a:latin typeface="Alexandria Light" pitchFamily="2" charset="-78"/>
                <a:cs typeface="Alexandria Light" pitchFamily="2" charset="-78"/>
              </a:rPr>
              <a:t>5- </a:t>
            </a:r>
            <a:r>
              <a:rPr lang="ar-YE" sz="1600" b="0" i="0" dirty="0">
                <a:solidFill>
                  <a:srgbClr val="000000"/>
                </a:solidFill>
                <a:effectLst/>
                <a:latin typeface="Alexandria Light" pitchFamily="2" charset="-78"/>
                <a:cs typeface="Alexandria Light" pitchFamily="2" charset="-78"/>
              </a:rPr>
              <a:t> إستاد الأعمال الضرورية بوضوح إلى المناصب المختلفة، أو الوحدات الإدارية والتنظيمية (المديرية القسم الشعبة</a:t>
            </a:r>
            <a:r>
              <a:rPr lang="ar-JO" sz="1600" b="0" i="0" dirty="0">
                <a:solidFill>
                  <a:srgbClr val="000000"/>
                </a:solidFill>
                <a:effectLst/>
                <a:latin typeface="Alexandria Light" pitchFamily="2" charset="-78"/>
                <a:cs typeface="Alexandria Light" pitchFamily="2" charset="-78"/>
              </a:rPr>
              <a:t>)</a:t>
            </a:r>
            <a:r>
              <a:rPr lang="ar-YE" sz="1600" b="0" i="0" dirty="0">
                <a:solidFill>
                  <a:srgbClr val="000000"/>
                </a:solidFill>
                <a:effectLst/>
                <a:latin typeface="Alexandria Light" pitchFamily="2" charset="-78"/>
                <a:cs typeface="Alexandria Light" pitchFamily="2" charset="-78"/>
              </a:rPr>
              <a:t>.</a:t>
            </a:r>
            <a:endParaRPr lang="ar-JO" sz="1600" b="0" i="0" dirty="0">
              <a:solidFill>
                <a:srgbClr val="000000"/>
              </a:solidFill>
              <a:effectLst/>
              <a:latin typeface="Alexandria Light" pitchFamily="2" charset="-78"/>
              <a:cs typeface="Alexandria Light" pitchFamily="2" charset="-78"/>
            </a:endParaRPr>
          </a:p>
          <a:p>
            <a:pPr algn="r" rtl="1">
              <a:lnSpc>
                <a:spcPct val="200000"/>
              </a:lnSpc>
            </a:pPr>
            <a:r>
              <a:rPr lang="ar-JO" sz="1600" dirty="0">
                <a:solidFill>
                  <a:srgbClr val="000000"/>
                </a:solidFill>
                <a:latin typeface="Alexandria Light" pitchFamily="2" charset="-78"/>
                <a:cs typeface="Alexandria Light" pitchFamily="2" charset="-78"/>
              </a:rPr>
              <a:t>6- </a:t>
            </a:r>
            <a:r>
              <a:rPr lang="ar-YE" sz="1600" b="0" i="0" dirty="0">
                <a:solidFill>
                  <a:srgbClr val="000000"/>
                </a:solidFill>
                <a:effectLst/>
                <a:latin typeface="Alexandria Light" pitchFamily="2" charset="-78"/>
                <a:cs typeface="Alexandria Light" pitchFamily="2" charset="-78"/>
              </a:rPr>
              <a:t>تحديد مؤهلات ومواصفات، شاغلي هذه الوظائف</a:t>
            </a:r>
            <a:endParaRPr lang="ar-JO" sz="1600" b="0" i="0" dirty="0">
              <a:solidFill>
                <a:srgbClr val="000000"/>
              </a:solidFill>
              <a:effectLst/>
              <a:latin typeface="Alexandria Light" pitchFamily="2" charset="-78"/>
              <a:cs typeface="Alexandria Light" pitchFamily="2" charset="-78"/>
            </a:endParaRPr>
          </a:p>
          <a:p>
            <a:pPr algn="r" rtl="1">
              <a:lnSpc>
                <a:spcPct val="200000"/>
              </a:lnSpc>
            </a:pPr>
            <a:r>
              <a:rPr lang="ar-JO" sz="1600" dirty="0">
                <a:solidFill>
                  <a:srgbClr val="000000"/>
                </a:solidFill>
                <a:latin typeface="Alexandria Light" pitchFamily="2" charset="-78"/>
                <a:cs typeface="Alexandria Light" pitchFamily="2" charset="-78"/>
              </a:rPr>
              <a:t>7- توظيف الأشخاص الذين تتوفر فيهم المؤهلات، والمتطلبات التي تم تحديدها في مواصفات شاغلي الوظائف.</a:t>
            </a:r>
          </a:p>
          <a:p>
            <a:pPr algn="r" rtl="1">
              <a:lnSpc>
                <a:spcPct val="200000"/>
              </a:lnSpc>
            </a:pPr>
            <a:r>
              <a:rPr lang="ar-JO" sz="1600" dirty="0">
                <a:solidFill>
                  <a:srgbClr val="000000"/>
                </a:solidFill>
                <a:latin typeface="Alexandria Light" pitchFamily="2" charset="-78"/>
                <a:cs typeface="Alexandria Light" pitchFamily="2" charset="-78"/>
              </a:rPr>
              <a:t>8- تحصين الأشخاص بالمسؤوليات، والسلطات الضرورية حتى يتمكنوا من القيام بأعمالهم. ومن الضروري مراعاة مبدأ التوازن بين السلطة، والمسؤولية اعطاء سلطة تناسب الوظيفة .</a:t>
            </a:r>
          </a:p>
          <a:p>
            <a:pPr algn="r" rtl="1">
              <a:lnSpc>
                <a:spcPct val="200000"/>
              </a:lnSpc>
            </a:pPr>
            <a:r>
              <a:rPr lang="ar-JO" sz="1600" b="0" i="0" dirty="0">
                <a:solidFill>
                  <a:srgbClr val="000000"/>
                </a:solidFill>
                <a:effectLst/>
                <a:latin typeface="Alexandria Light" pitchFamily="2" charset="-78"/>
                <a:cs typeface="Alexandria Light" pitchFamily="2" charset="-78"/>
              </a:rPr>
              <a:t>9- تحديد طرق وإجراءات العمل لشاغلي الوظائف، بما يساعدهم على الوصول إلى أهداف التنظيم.</a:t>
            </a:r>
          </a:p>
          <a:p>
            <a:pPr algn="r" rtl="1">
              <a:lnSpc>
                <a:spcPct val="200000"/>
              </a:lnSpc>
            </a:pPr>
            <a:r>
              <a:rPr lang="ar-JO" sz="1600" dirty="0">
                <a:solidFill>
                  <a:srgbClr val="000000"/>
                </a:solidFill>
                <a:latin typeface="Alexandria Light" pitchFamily="2" charset="-78"/>
                <a:cs typeface="Alexandria Light" pitchFamily="2" charset="-78"/>
              </a:rPr>
              <a:t>10- </a:t>
            </a:r>
            <a:r>
              <a:rPr lang="ar-JO" sz="1600" b="0" i="0" dirty="0">
                <a:solidFill>
                  <a:srgbClr val="000000"/>
                </a:solidFill>
                <a:effectLst/>
                <a:latin typeface="Alexandria Light" pitchFamily="2" charset="-78"/>
                <a:cs typeface="Alexandria Light" pitchFamily="2" charset="-78"/>
              </a:rPr>
              <a:t> وضع آلية مناسبة لتنسيق أعمال شاغلي الوظائف، وتحويلها إلى منظومة عمل متكاملة، يتم من خلالها إنجاز الأهداف، دون تضارب، أو ازدواجية بين الأفراد والوحدات التنظيمية،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122850"/>
    </mc:Choice>
    <mc:Fallback xmlns="">
      <p:transition spd="slow" advTm="1228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r>
              <a:rPr lang="ar-JO" sz="1600" dirty="0">
                <a:solidFill>
                  <a:schemeClr val="tx1"/>
                </a:solidFill>
                <a:latin typeface="Alexandria Light" pitchFamily="2" charset="-78"/>
                <a:cs typeface="Alexandria Light" pitchFamily="2" charset="-78"/>
              </a:rPr>
              <a:t>ه</a:t>
            </a:r>
            <a:r>
              <a:rPr lang="ar-YE" sz="1600" dirty="0">
                <a:solidFill>
                  <a:schemeClr val="tx1"/>
                </a:solidFill>
                <a:latin typeface="Alexandria Light" pitchFamily="2" charset="-78"/>
                <a:cs typeface="Alexandria Light" pitchFamily="2" charset="-78"/>
              </a:rPr>
              <a:t>ناك نوعين أساسيين للتنظيم هما: </a:t>
            </a:r>
            <a:endParaRPr lang="ar-JO" sz="1600" dirty="0">
              <a:solidFill>
                <a:schemeClr val="tx1"/>
              </a:solidFill>
              <a:latin typeface="Alexandria Light" pitchFamily="2" charset="-78"/>
              <a:cs typeface="Alexandria Light" pitchFamily="2" charset="-78"/>
            </a:endParaRPr>
          </a:p>
          <a:p>
            <a:pPr algn="r" rtl="1">
              <a:lnSpc>
                <a:spcPct val="150000"/>
              </a:lnSpc>
            </a:pPr>
            <a:r>
              <a:rPr lang="ar-YE" sz="1600" dirty="0">
                <a:solidFill>
                  <a:schemeClr val="tx1"/>
                </a:solidFill>
                <a:latin typeface="Alexandria Medium" pitchFamily="2" charset="-78"/>
                <a:cs typeface="Alexandria Medium" pitchFamily="2" charset="-78"/>
              </a:rPr>
              <a:t> </a:t>
            </a:r>
            <a:r>
              <a:rPr lang="ar-JO" sz="1600" b="1" dirty="0">
                <a:solidFill>
                  <a:schemeClr val="tx1"/>
                </a:solidFill>
                <a:latin typeface="Alexandria Medium" pitchFamily="2" charset="-78"/>
                <a:cs typeface="Alexandria Medium" pitchFamily="2" charset="-78"/>
              </a:rPr>
              <a:t>أولًا:  </a:t>
            </a:r>
            <a:r>
              <a:rPr lang="ar-YE" sz="1600" b="1" dirty="0">
                <a:solidFill>
                  <a:schemeClr val="tx1"/>
                </a:solidFill>
                <a:latin typeface="Alexandria Medium" pitchFamily="2" charset="-78"/>
                <a:cs typeface="Alexandria Medium" pitchFamily="2" charset="-78"/>
              </a:rPr>
              <a:t>التنظيم الرسمي </a:t>
            </a:r>
            <a:endParaRPr lang="ar-JO" sz="1600" b="1" dirty="0">
              <a:solidFill>
                <a:schemeClr val="tx1"/>
              </a:solidFill>
              <a:latin typeface="Alexandria Medium" pitchFamily="2" charset="-78"/>
              <a:cs typeface="Alexandria Medium" pitchFamily="2" charset="-78"/>
            </a:endParaRPr>
          </a:p>
          <a:p>
            <a:pPr algn="r" rtl="1">
              <a:lnSpc>
                <a:spcPct val="150000"/>
              </a:lnSpc>
            </a:pPr>
            <a:r>
              <a:rPr lang="ar-JO" sz="1600" dirty="0">
                <a:solidFill>
                  <a:schemeClr val="tx1"/>
                </a:solidFill>
                <a:latin typeface="Alexandria Medium" pitchFamily="2" charset="-78"/>
                <a:cs typeface="Alexandria Medium" pitchFamily="2" charset="-78"/>
              </a:rPr>
              <a:t>ثانيًا:</a:t>
            </a:r>
            <a:r>
              <a:rPr lang="ar-YE" sz="1600" dirty="0">
                <a:solidFill>
                  <a:schemeClr val="tx1"/>
                </a:solidFill>
                <a:latin typeface="Alexandria Medium" pitchFamily="2" charset="-78"/>
                <a:cs typeface="Alexandria Medium" pitchFamily="2" charset="-78"/>
              </a:rPr>
              <a:t>:</a:t>
            </a:r>
            <a:r>
              <a:rPr lang="ar-JO" sz="1600" dirty="0">
                <a:solidFill>
                  <a:schemeClr val="tx1"/>
                </a:solidFill>
                <a:latin typeface="Alexandria Medium" pitchFamily="2" charset="-78"/>
                <a:cs typeface="Alexandria Medium" pitchFamily="2" charset="-78"/>
              </a:rPr>
              <a:t>  </a:t>
            </a:r>
            <a:r>
              <a:rPr lang="ar-YE" sz="1600" dirty="0">
                <a:solidFill>
                  <a:schemeClr val="tx1"/>
                </a:solidFill>
                <a:latin typeface="Alexandria Medium" pitchFamily="2" charset="-78"/>
                <a:cs typeface="Alexandria Medium" pitchFamily="2" charset="-78"/>
              </a:rPr>
              <a:t> التنظيم غير الرسمي </a:t>
            </a:r>
            <a:endParaRPr lang="ar-JO" sz="1600" dirty="0">
              <a:solidFill>
                <a:schemeClr val="tx1"/>
              </a:solidFill>
              <a:latin typeface="Alexandria Medium" pitchFamily="2" charset="-78"/>
              <a:cs typeface="Alexandria Medium" pitchFamily="2" charset="-78"/>
            </a:endParaRPr>
          </a:p>
          <a:p>
            <a:pPr algn="r" rtl="1">
              <a:lnSpc>
                <a:spcPct val="150000"/>
              </a:lnSpc>
            </a:pPr>
            <a:r>
              <a:rPr lang="ar-YE" sz="1600" dirty="0">
                <a:solidFill>
                  <a:schemeClr val="tx1"/>
                </a:solidFill>
                <a:latin typeface="Alexandria Light" pitchFamily="2" charset="-78"/>
                <a:cs typeface="Alexandria Light" pitchFamily="2" charset="-78"/>
              </a:rPr>
              <a:t>التنظيم الرسمي</a:t>
            </a:r>
            <a:r>
              <a:rPr lang="en-US" sz="1600" dirty="0">
                <a:solidFill>
                  <a:schemeClr val="tx1"/>
                </a:solidFill>
                <a:latin typeface="Alexandria Light" pitchFamily="2" charset="-78"/>
                <a:cs typeface="Alexandria Light" pitchFamily="2" charset="-78"/>
              </a:rPr>
              <a:t>Formal Organization   </a:t>
            </a:r>
            <a:r>
              <a:rPr lang="ar-JO" sz="1600" dirty="0">
                <a:solidFill>
                  <a:schemeClr val="tx1"/>
                </a:solidFill>
                <a:latin typeface="Alexandria Light" pitchFamily="2" charset="-78"/>
                <a:cs typeface="Alexandria Light" pitchFamily="2" charset="-78"/>
              </a:rPr>
              <a:t>    </a:t>
            </a:r>
            <a:r>
              <a:rPr lang="ar-YE" sz="1600" dirty="0">
                <a:solidFill>
                  <a:schemeClr val="tx1"/>
                </a:solidFill>
                <a:latin typeface="Alexandria Light" pitchFamily="2" charset="-78"/>
                <a:cs typeface="Alexandria Light" pitchFamily="2" charset="-78"/>
              </a:rPr>
              <a:t>هو ذلك التنظيم التي تنص اللوائح والقوانين داخل المؤسسة بوجوده ويستمد وجوده من الهيكل الرسمي ويتم عن وعي وإدراك لتنسيق أعمال المنظمة حتى تتمكن من تحقيق أهدافها وهناك عدة أنماط من التنظيم الرسمي وتتمثل باآلتي</a:t>
            </a:r>
            <a:r>
              <a:rPr lang="ar-JO" sz="1600" dirty="0">
                <a:solidFill>
                  <a:schemeClr val="tx1"/>
                </a:solidFill>
                <a:latin typeface="Alexandria Light" pitchFamily="2" charset="-78"/>
                <a:cs typeface="Alexandria Light" pitchFamily="2" charset="-78"/>
              </a:rPr>
              <a:t>:</a:t>
            </a:r>
          </a:p>
          <a:p>
            <a:pPr algn="r" rtl="1">
              <a:lnSpc>
                <a:spcPct val="150000"/>
              </a:lnSpc>
            </a:pPr>
            <a:r>
              <a:rPr lang="ar-JO" sz="1600" dirty="0">
                <a:solidFill>
                  <a:schemeClr val="tx1"/>
                </a:solidFill>
                <a:latin typeface="Alexandria Medium" pitchFamily="2" charset="-78"/>
                <a:cs typeface="Alexandria Medium" pitchFamily="2" charset="-78"/>
              </a:rPr>
              <a:t>أ) ا</a:t>
            </a:r>
            <a:r>
              <a:rPr lang="ar-YE" sz="1600" dirty="0">
                <a:solidFill>
                  <a:schemeClr val="tx1"/>
                </a:solidFill>
                <a:latin typeface="Alexandria Medium" pitchFamily="2" charset="-78"/>
                <a:cs typeface="Alexandria Medium" pitchFamily="2" charset="-78"/>
              </a:rPr>
              <a:t>لتنظيم الرأسي</a:t>
            </a:r>
            <a:endParaRPr lang="ar-JO" sz="1600" dirty="0">
              <a:solidFill>
                <a:schemeClr val="tx1"/>
              </a:solidFill>
              <a:latin typeface="Alexandria Medium" pitchFamily="2" charset="-78"/>
              <a:cs typeface="Alexandria Medium" pitchFamily="2" charset="-78"/>
            </a:endParaRPr>
          </a:p>
          <a:p>
            <a:pPr algn="r" rtl="1">
              <a:lnSpc>
                <a:spcPct val="150000"/>
              </a:lnSpc>
            </a:pPr>
            <a:r>
              <a:rPr lang="ar-YE" sz="1600" dirty="0">
                <a:solidFill>
                  <a:schemeClr val="tx1"/>
                </a:solidFill>
                <a:latin typeface="Alexandria Light" pitchFamily="2" charset="-78"/>
                <a:cs typeface="Alexandria Light" pitchFamily="2" charset="-78"/>
              </a:rPr>
              <a:t> تطلق عدة مسميات على هذا النوع من التنظيم منها التنظيم التنفيذي ، التنظيم المباشر ، التنظيم العسكري وذلك بسبب استخدامه في المنظمات العسكرية. ويتم في هذا التنظيم تكوين خط سلطة متتابعة في الهيكل التنظيمي بمعنى أن كل رئيس يملك سلطة مطلقة في توجيه المرؤوسين كما ً أن </a:t>
            </a:r>
            <a:r>
              <a:rPr lang="ar-JO" sz="1600" dirty="0">
                <a:solidFill>
                  <a:schemeClr val="tx1"/>
                </a:solidFill>
                <a:latin typeface="Alexandria Light" pitchFamily="2" charset="-78"/>
                <a:cs typeface="Alexandria Light" pitchFamily="2" charset="-78"/>
              </a:rPr>
              <a:t>المرؤوسين لهم </a:t>
            </a:r>
            <a:r>
              <a:rPr lang="ar-YE" sz="1600" dirty="0">
                <a:solidFill>
                  <a:schemeClr val="tx1"/>
                </a:solidFill>
                <a:latin typeface="Alexandria Light" pitchFamily="2" charset="-78"/>
                <a:cs typeface="Alexandria Light" pitchFamily="2" charset="-78"/>
              </a:rPr>
              <a:t>ً سلطة مطلقة لتوجيه التابعين وهكذا حتى نصل إلى أدنى المستويات وبذلك تتحرك السلطة </a:t>
            </a:r>
            <a:r>
              <a:rPr lang="ar-JO" sz="1600" dirty="0">
                <a:solidFill>
                  <a:schemeClr val="tx1"/>
                </a:solidFill>
                <a:latin typeface="Alexandria Light" pitchFamily="2" charset="-78"/>
                <a:cs typeface="Alexandria Light" pitchFamily="2" charset="-78"/>
              </a:rPr>
              <a:t>رأسيًا</a:t>
            </a: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من أعلى </a:t>
            </a:r>
            <a:r>
              <a:rPr lang="ar-YE" sz="1600" dirty="0">
                <a:solidFill>
                  <a:schemeClr val="tx1"/>
                </a:solidFill>
                <a:latin typeface="Alexandria Light" pitchFamily="2" charset="-78"/>
                <a:cs typeface="Alexandria Light" pitchFamily="2" charset="-78"/>
              </a:rPr>
              <a:t>التنظيم حتى أدناه بشكل مباشر ومتصل ويسأل كل رئيس عن عمله وعمل مرؤسيه التابعين له فقط.</a:t>
            </a:r>
          </a:p>
          <a:p>
            <a:pPr algn="r">
              <a:lnSpc>
                <a:spcPct val="150000"/>
              </a:lnSpc>
            </a:pPr>
            <a:endParaRPr lang="ar-JO" sz="2000" b="0" i="0" dirty="0">
              <a:solidFill>
                <a:schemeClr val="tx1"/>
              </a:solidFill>
              <a:effectLst/>
              <a:latin typeface="Alexandria Light" pitchFamily="2" charset="-78"/>
              <a:cs typeface="Alexandria Light" pitchFamily="2" charset="-78"/>
            </a:endParaRPr>
          </a:p>
          <a:p>
            <a:pPr algn="r">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A80F03-335E-1686-9B96-37162BE7F322}"/>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أنواع التنظيم الإداري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183342"/>
    </mc:Choice>
    <mc:Fallback xmlns="">
      <p:transition spd="slow" advTm="18334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YE" sz="1600" u="sng" dirty="0">
                <a:solidFill>
                  <a:schemeClr val="tx1"/>
                </a:solidFill>
                <a:latin typeface="Alexandria Light" pitchFamily="2" charset="-78"/>
                <a:cs typeface="Alexandria Light" pitchFamily="2" charset="-78"/>
              </a:rPr>
              <a:t>ولهذا التنظيم عدة مزايا منها: </a:t>
            </a:r>
            <a:endParaRPr lang="ar-JO" sz="1600" u="sng"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 يساعد في تقديم فرصة جيدة للتدريب على العمليات التشغيلية المباشرة.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يتسم بتحديد </a:t>
            </a:r>
            <a:r>
              <a:rPr lang="ar-JO" sz="1600" dirty="0">
                <a:solidFill>
                  <a:schemeClr val="tx1"/>
                </a:solidFill>
                <a:latin typeface="Alexandria Light" pitchFamily="2" charset="-78"/>
                <a:cs typeface="Alexandria Light" pitchFamily="2" charset="-78"/>
              </a:rPr>
              <a:t>علاقات</a:t>
            </a:r>
            <a:r>
              <a:rPr lang="ar-YE" sz="1600" dirty="0">
                <a:solidFill>
                  <a:schemeClr val="tx1"/>
                </a:solidFill>
                <a:latin typeface="Alexandria Light" pitchFamily="2" charset="-78"/>
                <a:cs typeface="Alexandria Light" pitchFamily="2" charset="-78"/>
              </a:rPr>
              <a:t> السلطة بشكل واضح.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تحديد الواجبات بشكل واضح لكل شخص داخل التنظيم.</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 السرعة في اتخاذ القرارات.</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 وعلى الرغم من تلك ا</a:t>
            </a:r>
            <a:r>
              <a:rPr lang="ar-JO" sz="1600" dirty="0">
                <a:solidFill>
                  <a:schemeClr val="tx1"/>
                </a:solidFill>
                <a:latin typeface="Alexandria Light" pitchFamily="2" charset="-78"/>
                <a:cs typeface="Alexandria Light" pitchFamily="2" charset="-78"/>
              </a:rPr>
              <a:t>لمزايا إلا </a:t>
            </a:r>
            <a:r>
              <a:rPr lang="ar-YE" sz="1600" dirty="0">
                <a:solidFill>
                  <a:schemeClr val="tx1"/>
                </a:solidFill>
                <a:latin typeface="Alexandria Light" pitchFamily="2" charset="-78"/>
                <a:cs typeface="Alexandria Light" pitchFamily="2" charset="-78"/>
              </a:rPr>
              <a:t>أن له عدة </a:t>
            </a:r>
            <a:r>
              <a:rPr lang="ar-JO" sz="1600" dirty="0">
                <a:solidFill>
                  <a:schemeClr val="tx1"/>
                </a:solidFill>
                <a:latin typeface="Alexandria Light" pitchFamily="2" charset="-78"/>
                <a:cs typeface="Alexandria Light" pitchFamily="2" charset="-78"/>
              </a:rPr>
              <a:t>سلبيات</a:t>
            </a:r>
            <a:r>
              <a:rPr lang="ar-YE" sz="1600" dirty="0">
                <a:solidFill>
                  <a:schemeClr val="tx1"/>
                </a:solidFill>
                <a:latin typeface="Alexandria Light" pitchFamily="2" charset="-78"/>
                <a:cs typeface="Alexandria Light" pitchFamily="2" charset="-78"/>
              </a:rPr>
              <a:t> منها: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لا</a:t>
            </a:r>
            <a:r>
              <a:rPr lang="ar-YE" sz="1600" dirty="0">
                <a:solidFill>
                  <a:schemeClr val="tx1"/>
                </a:solidFill>
                <a:latin typeface="Alexandria Light" pitchFamily="2" charset="-78"/>
                <a:cs typeface="Alexandria Light" pitchFamily="2" charset="-78"/>
              </a:rPr>
              <a:t> يمنح الوقت الكافي لممارسة بعض </a:t>
            </a:r>
            <a:r>
              <a:rPr lang="ar-JO" sz="1600" dirty="0">
                <a:solidFill>
                  <a:schemeClr val="tx1"/>
                </a:solidFill>
                <a:latin typeface="Alexandria Light" pitchFamily="2" charset="-78"/>
                <a:cs typeface="Alexandria Light" pitchFamily="2" charset="-78"/>
              </a:rPr>
              <a:t>الأ</a:t>
            </a:r>
            <a:r>
              <a:rPr lang="ar-YE" sz="1600" dirty="0">
                <a:solidFill>
                  <a:schemeClr val="tx1"/>
                </a:solidFill>
                <a:latin typeface="Alexandria Light" pitchFamily="2" charset="-78"/>
                <a:cs typeface="Alexandria Light" pitchFamily="2" charset="-78"/>
              </a:rPr>
              <a:t>نشطة الهامة كالتخطيط والبحث والتطوير.</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يرهق المد ارء في العديد من الواجبات التي قد تفوق طاقاتهم وقد ارتهم.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لا</a:t>
            </a:r>
            <a:r>
              <a:rPr lang="ar-YE" sz="1600" dirty="0">
                <a:solidFill>
                  <a:schemeClr val="tx1"/>
                </a:solidFill>
                <a:latin typeface="Alexandria Light" pitchFamily="2" charset="-78"/>
                <a:cs typeface="Alexandria Light" pitchFamily="2" charset="-78"/>
              </a:rPr>
              <a:t> يشجع على تقسيم العمل والتخصص حيث أن المدير هو الذي يبت في كافة أمور المرؤوسين.</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64241"/>
    </mc:Choice>
    <mc:Fallback xmlns="">
      <p:transition spd="slow" advTm="642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Medium" pitchFamily="2" charset="-78"/>
              <a:cs typeface="Alexandria Medium" pitchFamily="2" charset="-78"/>
            </a:endParaRPr>
          </a:p>
          <a:p>
            <a:pPr algn="r" rtl="1">
              <a:lnSpc>
                <a:spcPct val="200000"/>
              </a:lnSpc>
            </a:pPr>
            <a:r>
              <a:rPr lang="ar-JO" sz="1600" dirty="0">
                <a:solidFill>
                  <a:schemeClr val="tx1"/>
                </a:solidFill>
                <a:latin typeface="Alexandria Medium" pitchFamily="2" charset="-78"/>
                <a:cs typeface="Alexandria Medium" pitchFamily="2" charset="-78"/>
              </a:rPr>
              <a:t>ب)</a:t>
            </a:r>
            <a:r>
              <a:rPr lang="ar-YE" sz="1600" dirty="0">
                <a:solidFill>
                  <a:schemeClr val="tx1"/>
                </a:solidFill>
                <a:latin typeface="Alexandria Medium" pitchFamily="2" charset="-78"/>
                <a:cs typeface="Alexandria Medium" pitchFamily="2" charset="-78"/>
              </a:rPr>
              <a:t> التنظيم الوظيفي </a:t>
            </a:r>
            <a:endParaRPr lang="ar-JO" sz="1600" dirty="0">
              <a:solidFill>
                <a:schemeClr val="tx1"/>
              </a:solidFill>
              <a:latin typeface="Alexandria Medium" pitchFamily="2" charset="-78"/>
              <a:cs typeface="Alexandria Medium"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يعتمد هذا النمط على التخصص الوظيفي داخل المنظمة بحيث ي تخصص كل وحدة إدارية في وظيفة معينة محددة وتقوم بممارسة كافة النواحي المتعلقة بتلك الوظيفة. </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مثال ذلك نجد في المنظمة إدارة إنتاج، إدارة تسويق، إدارة مشتريات </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u="sng" dirty="0">
                <a:solidFill>
                  <a:schemeClr val="tx1"/>
                </a:solidFill>
                <a:latin typeface="Alexandria Light" pitchFamily="2" charset="-78"/>
                <a:cs typeface="Alexandria Light" pitchFamily="2" charset="-78"/>
              </a:rPr>
              <a:t>ويمتاز هذا التنظيم </a:t>
            </a:r>
            <a:r>
              <a:rPr lang="ar-JO" sz="1600" u="sng" dirty="0">
                <a:solidFill>
                  <a:schemeClr val="tx1"/>
                </a:solidFill>
                <a:latin typeface="Alexandria Light" pitchFamily="2" charset="-78"/>
                <a:cs typeface="Alexandria Light" pitchFamily="2" charset="-78"/>
              </a:rPr>
              <a:t>بالآتي</a:t>
            </a:r>
            <a:r>
              <a:rPr lang="ar-JO" sz="1600" dirty="0">
                <a:solidFill>
                  <a:schemeClr val="tx1"/>
                </a:solidFill>
                <a:latin typeface="Alexandria Light" pitchFamily="2" charset="-78"/>
                <a:cs typeface="Alexandria Light" pitchFamily="2" charset="-78"/>
              </a:rPr>
              <a:t>: 1- </a:t>
            </a:r>
            <a:r>
              <a:rPr lang="ar-YE" sz="1600" dirty="0">
                <a:solidFill>
                  <a:schemeClr val="tx1"/>
                </a:solidFill>
                <a:latin typeface="Alexandria Light" pitchFamily="2" charset="-78"/>
                <a:cs typeface="Alexandria Light" pitchFamily="2" charset="-78"/>
              </a:rPr>
              <a:t>التخصص وتقسيم العمل •</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2- </a:t>
            </a:r>
            <a:r>
              <a:rPr lang="ar-YE" sz="1600" dirty="0">
                <a:solidFill>
                  <a:schemeClr val="tx1"/>
                </a:solidFill>
                <a:latin typeface="Alexandria Light" pitchFamily="2" charset="-78"/>
                <a:cs typeface="Alexandria Light" pitchFamily="2" charset="-78"/>
              </a:rPr>
              <a:t>يساعد على تحقيق التعاون بين العاملين </a:t>
            </a:r>
            <a:r>
              <a:rPr lang="ar-JO" sz="1600" dirty="0">
                <a:solidFill>
                  <a:schemeClr val="tx1"/>
                </a:solidFill>
                <a:latin typeface="Alexandria Light" pitchFamily="2" charset="-78"/>
                <a:cs typeface="Alexandria Light" pitchFamily="2" charset="-78"/>
              </a:rPr>
              <a:t>في الإدارات المختلفة </a:t>
            </a:r>
            <a:r>
              <a:rPr lang="ar-YE" sz="1600" dirty="0">
                <a:solidFill>
                  <a:schemeClr val="tx1"/>
                </a:solidFill>
                <a:latin typeface="Alexandria Light" pitchFamily="2" charset="-78"/>
                <a:cs typeface="Alexandria Light" pitchFamily="2" charset="-78"/>
              </a:rPr>
              <a:t>داخل المنظمة.</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 </a:t>
            </a:r>
            <a:r>
              <a:rPr lang="ar-YE" sz="1600" u="sng" dirty="0">
                <a:solidFill>
                  <a:schemeClr val="tx1"/>
                </a:solidFill>
                <a:latin typeface="Alexandria Light" pitchFamily="2" charset="-78"/>
                <a:cs typeface="Alexandria Light" pitchFamily="2" charset="-78"/>
              </a:rPr>
              <a:t>ولكن </a:t>
            </a:r>
            <a:r>
              <a:rPr lang="ar-JO" sz="1600" u="sng" dirty="0">
                <a:solidFill>
                  <a:schemeClr val="tx1"/>
                </a:solidFill>
                <a:latin typeface="Alexandria Light" pitchFamily="2" charset="-78"/>
                <a:cs typeface="Alexandria Light" pitchFamily="2" charset="-78"/>
              </a:rPr>
              <a:t>من سلبياته ما يأتي</a:t>
            </a:r>
            <a:r>
              <a:rPr lang="ar-YE" sz="1600" dirty="0">
                <a:solidFill>
                  <a:schemeClr val="tx1"/>
                </a:solidFill>
                <a:latin typeface="Alexandria Light" pitchFamily="2" charset="-78"/>
                <a:cs typeface="Alexandria Light" pitchFamily="2" charset="-78"/>
              </a:rPr>
              <a:t>: </a:t>
            </a:r>
            <a:endParaRPr lang="ar-JO" sz="160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1- </a:t>
            </a:r>
            <a:r>
              <a:rPr lang="ar-YE" sz="1600" dirty="0">
                <a:solidFill>
                  <a:schemeClr val="tx1"/>
                </a:solidFill>
                <a:latin typeface="Alexandria Light" pitchFamily="2" charset="-78"/>
                <a:cs typeface="Alexandria Light" pitchFamily="2" charset="-78"/>
              </a:rPr>
              <a:t>عدم وضوح كل من السلطة والمسئولية وضوحا</a:t>
            </a:r>
            <a:r>
              <a:rPr lang="ar-JO" sz="1600" dirty="0">
                <a:solidFill>
                  <a:schemeClr val="tx1"/>
                </a:solidFill>
                <a:latin typeface="Alexandria Light" pitchFamily="2" charset="-78"/>
                <a:cs typeface="Alexandria Light" pitchFamily="2" charset="-78"/>
              </a:rPr>
              <a:t> تامًا</a:t>
            </a:r>
            <a:r>
              <a:rPr lang="ar-YE" sz="1600" dirty="0">
                <a:solidFill>
                  <a:schemeClr val="tx1"/>
                </a:solidFill>
                <a:latin typeface="Alexandria Light" pitchFamily="2" charset="-78"/>
                <a:cs typeface="Alexandria Light" pitchFamily="2" charset="-78"/>
              </a:rPr>
              <a:t> • </a:t>
            </a:r>
            <a:r>
              <a:rPr lang="ar-JO" sz="1600" dirty="0">
                <a:solidFill>
                  <a:schemeClr val="tx1"/>
                </a:solidFill>
                <a:latin typeface="Alexandria Light" pitchFamily="2" charset="-78"/>
                <a:cs typeface="Alexandria Light" pitchFamily="2" charset="-78"/>
              </a:rPr>
              <a:t>2-</a:t>
            </a:r>
            <a:r>
              <a:rPr lang="ar-YE" sz="1600" dirty="0">
                <a:solidFill>
                  <a:schemeClr val="tx1"/>
                </a:solidFill>
                <a:latin typeface="Alexandria Light" pitchFamily="2" charset="-78"/>
                <a:cs typeface="Alexandria Light" pitchFamily="2" charset="-78"/>
              </a:rPr>
              <a:t>التأخير في إنجاز بعض ا</a:t>
            </a:r>
            <a:r>
              <a:rPr lang="ar-JO" sz="1600" dirty="0">
                <a:solidFill>
                  <a:schemeClr val="tx1"/>
                </a:solidFill>
                <a:latin typeface="Alexandria Light" pitchFamily="2" charset="-78"/>
                <a:cs typeface="Alexandria Light" pitchFamily="2" charset="-78"/>
              </a:rPr>
              <a:t>لأ</a:t>
            </a:r>
            <a:r>
              <a:rPr lang="ar-YE" sz="1600" dirty="0">
                <a:solidFill>
                  <a:schemeClr val="tx1"/>
                </a:solidFill>
                <a:latin typeface="Alexandria Light" pitchFamily="2" charset="-78"/>
                <a:cs typeface="Alexandria Light" pitchFamily="2" charset="-78"/>
              </a:rPr>
              <a:t>عمال عن الموعد المحدد. •</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3- </a:t>
            </a:r>
            <a:r>
              <a:rPr lang="ar-YE" sz="1600" dirty="0">
                <a:solidFill>
                  <a:schemeClr val="tx1"/>
                </a:solidFill>
                <a:latin typeface="Alexandria Light" pitchFamily="2" charset="-78"/>
                <a:cs typeface="Alexandria Light" pitchFamily="2" charset="-78"/>
              </a:rPr>
              <a:t>تركيز السلطة في يد عدد قليل من أصحاب الخبرات. •</a:t>
            </a:r>
            <a:r>
              <a:rPr lang="ar-JO" sz="1600" dirty="0">
                <a:solidFill>
                  <a:schemeClr val="tx1"/>
                </a:solidFill>
                <a:latin typeface="Alexandria Light" pitchFamily="2" charset="-78"/>
                <a:cs typeface="Alexandria Light" pitchFamily="2" charset="-78"/>
              </a:rPr>
              <a:t> 4-</a:t>
            </a:r>
            <a:r>
              <a:rPr lang="ar-YE" sz="1600" dirty="0">
                <a:solidFill>
                  <a:schemeClr val="tx1"/>
                </a:solidFill>
                <a:latin typeface="Alexandria Light" pitchFamily="2" charset="-78"/>
                <a:cs typeface="Alexandria Light" pitchFamily="2" charset="-78"/>
              </a:rPr>
              <a:t>كما أنه يتصف بعدم المرونة</a:t>
            </a:r>
            <a:endParaRPr lang="ar-YE" sz="1600" b="1" i="0" dirty="0">
              <a:solidFill>
                <a:schemeClr val="tx1"/>
              </a:solidFill>
              <a:effectLst/>
              <a:latin typeface="Alexandria Light" pitchFamily="2" charset="-78"/>
              <a:cs typeface="Alexandria Light" pitchFamily="2" charset="-78"/>
            </a:endParaRP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92573"/>
    </mc:Choice>
    <mc:Fallback xmlns="">
      <p:transition spd="slow" advTm="9257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1600" b="1" dirty="0">
                <a:solidFill>
                  <a:schemeClr val="tx1"/>
                </a:solidFill>
                <a:latin typeface="Alexandria Medium" pitchFamily="2" charset="-78"/>
                <a:cs typeface="Alexandria Medium" pitchFamily="2" charset="-78"/>
              </a:rPr>
              <a:t>ج) </a:t>
            </a:r>
            <a:r>
              <a:rPr lang="ar-YE" sz="1600" b="1" dirty="0">
                <a:solidFill>
                  <a:schemeClr val="tx1"/>
                </a:solidFill>
                <a:latin typeface="Alexandria Medium" pitchFamily="2" charset="-78"/>
                <a:cs typeface="Alexandria Medium" pitchFamily="2" charset="-78"/>
              </a:rPr>
              <a:t>التنظيم الرأسي الوظيفي</a:t>
            </a:r>
            <a:endParaRPr lang="ar-JO" sz="1600" b="1" dirty="0">
              <a:solidFill>
                <a:schemeClr val="tx1"/>
              </a:solidFill>
              <a:latin typeface="Alexandria Medium" pitchFamily="2" charset="-78"/>
              <a:cs typeface="Alexandria Medium" pitchFamily="2" charset="-78"/>
            </a:endParaRPr>
          </a:p>
          <a:p>
            <a:pPr algn="r" rtl="1">
              <a:lnSpc>
                <a:spcPct val="150000"/>
              </a:lnSpc>
            </a:pPr>
            <a:r>
              <a:rPr lang="ar-YE" sz="1600" dirty="0">
                <a:solidFill>
                  <a:schemeClr val="tx1"/>
                </a:solidFill>
                <a:latin typeface="Alexandria Light" pitchFamily="2" charset="-78"/>
                <a:cs typeface="Alexandria Light" pitchFamily="2" charset="-78"/>
              </a:rPr>
              <a:t> ويطلق علي هذا النوع أيضا . ً التنظيم ال</a:t>
            </a:r>
            <a:r>
              <a:rPr lang="ar-JO" sz="1600" dirty="0">
                <a:solidFill>
                  <a:schemeClr val="tx1"/>
                </a:solidFill>
                <a:latin typeface="Alexandria Light" pitchFamily="2" charset="-78"/>
                <a:cs typeface="Alexandria Light" pitchFamily="2" charset="-78"/>
              </a:rPr>
              <a:t>رأسي الاستشاري </a:t>
            </a:r>
            <a:r>
              <a:rPr lang="ar-YE" sz="1600" dirty="0">
                <a:solidFill>
                  <a:schemeClr val="tx1"/>
                </a:solidFill>
                <a:latin typeface="Alexandria Light" pitchFamily="2" charset="-78"/>
                <a:cs typeface="Alexandria Light" pitchFamily="2" charset="-78"/>
              </a:rPr>
              <a:t>ويجمع هذا النمط بين </a:t>
            </a:r>
            <a:r>
              <a:rPr lang="ar-JO" sz="1600" dirty="0">
                <a:solidFill>
                  <a:schemeClr val="tx1"/>
                </a:solidFill>
                <a:latin typeface="Alexandria Light" pitchFamily="2" charset="-78"/>
                <a:cs typeface="Alexandria Light" pitchFamily="2" charset="-78"/>
              </a:rPr>
              <a:t>مزايا </a:t>
            </a:r>
            <a:r>
              <a:rPr lang="ar-YE" sz="1600" dirty="0">
                <a:solidFill>
                  <a:schemeClr val="tx1"/>
                </a:solidFill>
                <a:latin typeface="Alexandria Light" pitchFamily="2" charset="-78"/>
                <a:cs typeface="Alexandria Light" pitchFamily="2" charset="-78"/>
              </a:rPr>
              <a:t>كل من النمطين السابقين و</a:t>
            </a:r>
            <a:r>
              <a:rPr lang="ar-JO" sz="1600" dirty="0">
                <a:solidFill>
                  <a:schemeClr val="tx1"/>
                </a:solidFill>
                <a:latin typeface="Alexandria Light" pitchFamily="2" charset="-78"/>
                <a:cs typeface="Alexandria Light" pitchFamily="2" charset="-78"/>
              </a:rPr>
              <a:t>يتلافى</a:t>
            </a:r>
            <a:r>
              <a:rPr lang="ar-YE" sz="1600" dirty="0">
                <a:solidFill>
                  <a:schemeClr val="tx1"/>
                </a:solidFill>
                <a:latin typeface="Alexandria Light" pitchFamily="2" charset="-78"/>
                <a:cs typeface="Alexandria Light" pitchFamily="2" charset="-78"/>
              </a:rPr>
              <a:t> عيوبهما ووفقا لهذا النمط فإنه توجد سلطتين إحداهما رسمية و</a:t>
            </a:r>
            <a:r>
              <a:rPr lang="ar-JO" sz="1600" dirty="0">
                <a:solidFill>
                  <a:schemeClr val="tx1"/>
                </a:solidFill>
                <a:latin typeface="Alexandria Light" pitchFamily="2" charset="-78"/>
                <a:cs typeface="Alexandria Light" pitchFamily="2" charset="-78"/>
              </a:rPr>
              <a:t>أ</a:t>
            </a:r>
            <a:r>
              <a:rPr lang="ar-YE" sz="1600" dirty="0">
                <a:solidFill>
                  <a:schemeClr val="tx1"/>
                </a:solidFill>
                <a:latin typeface="Alexandria Light" pitchFamily="2" charset="-78"/>
                <a:cs typeface="Alexandria Light" pitchFamily="2" charset="-78"/>
              </a:rPr>
              <a:t>خرى استشارية حيث تستعين السلطة الرسمية قبل اتخاذ </a:t>
            </a:r>
            <a:r>
              <a:rPr lang="ar-JO" sz="1600" dirty="0">
                <a:solidFill>
                  <a:schemeClr val="tx1"/>
                </a:solidFill>
                <a:latin typeface="Alexandria Light" pitchFamily="2" charset="-78"/>
                <a:cs typeface="Alexandria Light" pitchFamily="2" charset="-78"/>
              </a:rPr>
              <a:t>القرارات بأراء واقتراح </a:t>
            </a:r>
            <a:r>
              <a:rPr lang="ar-YE" sz="1600" dirty="0">
                <a:solidFill>
                  <a:schemeClr val="tx1"/>
                </a:solidFill>
                <a:latin typeface="Alexandria Light" pitchFamily="2" charset="-78"/>
                <a:cs typeface="Alexandria Light" pitchFamily="2" charset="-78"/>
              </a:rPr>
              <a:t>المستشارين </a:t>
            </a:r>
            <a:r>
              <a:rPr lang="ar-JO" sz="1600" dirty="0">
                <a:solidFill>
                  <a:schemeClr val="tx1"/>
                </a:solidFill>
                <a:latin typeface="Alexandria Light" pitchFamily="2" charset="-78"/>
                <a:cs typeface="Alexandria Light" pitchFamily="2" charset="-78"/>
              </a:rPr>
              <a:t>ومهمة </a:t>
            </a:r>
            <a:r>
              <a:rPr lang="ar-YE" sz="1600" dirty="0">
                <a:solidFill>
                  <a:schemeClr val="tx1"/>
                </a:solidFill>
                <a:latin typeface="Alexandria Light" pitchFamily="2" charset="-78"/>
                <a:cs typeface="Alexandria Light" pitchFamily="2" charset="-78"/>
              </a:rPr>
              <a:t>المستشارين تقديم النصح واإلرشاد وإبداء الرأي ، أما اتخاذ القرار يبقى من صالحيات أصحاب السلطة الرسمية.</a:t>
            </a:r>
            <a:endParaRPr lang="ar-JO" sz="1600" dirty="0">
              <a:solidFill>
                <a:schemeClr val="tx1"/>
              </a:solidFill>
              <a:latin typeface="Alexandria Light" pitchFamily="2" charset="-78"/>
              <a:cs typeface="Alexandria Light" pitchFamily="2" charset="-78"/>
            </a:endParaRPr>
          </a:p>
          <a:p>
            <a:pPr algn="r" rtl="1">
              <a:lnSpc>
                <a:spcPct val="150000"/>
              </a:lnSpc>
            </a:pPr>
            <a:r>
              <a:rPr lang="ar-YE" sz="1600" dirty="0">
                <a:solidFill>
                  <a:schemeClr val="tx1"/>
                </a:solidFill>
                <a:latin typeface="Alexandria Light" pitchFamily="2" charset="-78"/>
                <a:cs typeface="Alexandria Light" pitchFamily="2" charset="-78"/>
              </a:rPr>
              <a:t> </a:t>
            </a:r>
            <a:r>
              <a:rPr lang="ar-YE" sz="1600" u="sng" dirty="0">
                <a:solidFill>
                  <a:schemeClr val="tx1"/>
                </a:solidFill>
                <a:latin typeface="Alexandria Light" pitchFamily="2" charset="-78"/>
                <a:cs typeface="Alexandria Light" pitchFamily="2" charset="-78"/>
              </a:rPr>
              <a:t>ويمتاز هذا النمط بعدة مزايا منها</a:t>
            </a:r>
            <a:r>
              <a:rPr lang="ar-YE" sz="1600" dirty="0">
                <a:solidFill>
                  <a:schemeClr val="tx1"/>
                </a:solidFill>
                <a:latin typeface="Alexandria Light" pitchFamily="2" charset="-78"/>
                <a:cs typeface="Alexandria Light" pitchFamily="2" charset="-78"/>
              </a:rPr>
              <a:t>: - أنه يجعل المد ارء يتفرغون للقيام </a:t>
            </a:r>
            <a:r>
              <a:rPr lang="ar-JO" sz="1600" dirty="0">
                <a:solidFill>
                  <a:schemeClr val="tx1"/>
                </a:solidFill>
                <a:latin typeface="Alexandria Light" pitchFamily="2" charset="-78"/>
                <a:cs typeface="Alexandria Light" pitchFamily="2" charset="-78"/>
              </a:rPr>
              <a:t>بالأ</a:t>
            </a:r>
            <a:r>
              <a:rPr lang="ar-YE" sz="1600" dirty="0">
                <a:solidFill>
                  <a:schemeClr val="tx1"/>
                </a:solidFill>
                <a:latin typeface="Alexandria Light" pitchFamily="2" charset="-78"/>
                <a:cs typeface="Alexandria Light" pitchFamily="2" charset="-78"/>
              </a:rPr>
              <a:t>عمال </a:t>
            </a:r>
            <a:r>
              <a:rPr lang="ar-JO" sz="1600" dirty="0">
                <a:solidFill>
                  <a:schemeClr val="tx1"/>
                </a:solidFill>
                <a:latin typeface="Alexandria Light" pitchFamily="2" charset="-78"/>
                <a:cs typeface="Alexandria Light" pitchFamily="2" charset="-78"/>
              </a:rPr>
              <a:t>الإ</a:t>
            </a:r>
            <a:r>
              <a:rPr lang="ar-YE" sz="1600" dirty="0">
                <a:solidFill>
                  <a:schemeClr val="tx1"/>
                </a:solidFill>
                <a:latin typeface="Alexandria Light" pitchFamily="2" charset="-78"/>
                <a:cs typeface="Alexandria Light" pitchFamily="2" charset="-78"/>
              </a:rPr>
              <a:t>دارية مع إلقاء </a:t>
            </a:r>
            <a:r>
              <a:rPr lang="ar-JO" sz="1600" dirty="0">
                <a:solidFill>
                  <a:schemeClr val="tx1"/>
                </a:solidFill>
                <a:latin typeface="Alexandria Light" pitchFamily="2" charset="-78"/>
                <a:cs typeface="Alexandria Light" pitchFamily="2" charset="-78"/>
              </a:rPr>
              <a:t>الأ</a:t>
            </a:r>
            <a:r>
              <a:rPr lang="ar-YE" sz="1600" dirty="0">
                <a:solidFill>
                  <a:schemeClr val="tx1"/>
                </a:solidFill>
                <a:latin typeface="Alexandria Light" pitchFamily="2" charset="-78"/>
                <a:cs typeface="Alexandria Light" pitchFamily="2" charset="-78"/>
              </a:rPr>
              <a:t>عباء الفنية على المستشارين.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يتسم هذا النمط بالمرونة. </a:t>
            </a:r>
            <a:endParaRPr lang="ar-JO" sz="1600" dirty="0">
              <a:solidFill>
                <a:schemeClr val="tx1"/>
              </a:solidFill>
              <a:latin typeface="Alexandria Light" pitchFamily="2" charset="-78"/>
              <a:cs typeface="Alexandria Light" pitchFamily="2" charset="-78"/>
            </a:endParaRPr>
          </a:p>
          <a:p>
            <a:pPr algn="r" rtl="1">
              <a:lnSpc>
                <a:spcPct val="150000"/>
              </a:lnSpc>
            </a:pPr>
            <a:r>
              <a:rPr lang="ar-YE" sz="1600" u="sng" dirty="0">
                <a:solidFill>
                  <a:schemeClr val="tx1"/>
                </a:solidFill>
                <a:latin typeface="Alexandria Light" pitchFamily="2" charset="-78"/>
                <a:cs typeface="Alexandria Light" pitchFamily="2" charset="-78"/>
              </a:rPr>
              <a:t>أما عيوب هذا النمط فيتمثل</a:t>
            </a:r>
            <a:r>
              <a:rPr lang="ar-JO" sz="1600" u="sng" dirty="0">
                <a:solidFill>
                  <a:schemeClr val="tx1"/>
                </a:solidFill>
                <a:latin typeface="Alexandria Light" pitchFamily="2" charset="-78"/>
                <a:cs typeface="Alexandria Light" pitchFamily="2" charset="-78"/>
              </a:rPr>
              <a:t> بالآتي</a:t>
            </a:r>
            <a:r>
              <a:rPr lang="ar-YE" sz="1600" dirty="0">
                <a:solidFill>
                  <a:schemeClr val="tx1"/>
                </a:solidFill>
                <a:latin typeface="Alexandria Light" pitchFamily="2" charset="-78"/>
                <a:cs typeface="Alexandria Light" pitchFamily="2" charset="-78"/>
              </a:rPr>
              <a:t>: • وجود التنازع بين كل من أصحاب السلطة الرسمية والسلطة ا</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ستشارية. • يتيح الفرصة للمديرين التنفيذيين التهرب من تحمل مس</a:t>
            </a:r>
            <a:r>
              <a:rPr lang="ar-JO" sz="1600" dirty="0">
                <a:solidFill>
                  <a:schemeClr val="tx1"/>
                </a:solidFill>
                <a:latin typeface="Alexandria Light" pitchFamily="2" charset="-78"/>
                <a:cs typeface="Alexandria Light" pitchFamily="2" charset="-78"/>
              </a:rPr>
              <a:t>ؤ</a:t>
            </a:r>
            <a:r>
              <a:rPr lang="ar-YE" sz="1600" dirty="0">
                <a:solidFill>
                  <a:schemeClr val="tx1"/>
                </a:solidFill>
                <a:latin typeface="Alexandria Light" pitchFamily="2" charset="-78"/>
                <a:cs typeface="Alexandria Light" pitchFamily="2" charset="-78"/>
              </a:rPr>
              <a:t>ولياتهم إذا ما فشلوا في اتخاذ قرار ما بإلقاء اللوم على المستشارين.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124111"/>
    </mc:Choice>
    <mc:Fallback xmlns="">
      <p:transition spd="slow" advTm="12411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19807" y="1155869"/>
            <a:ext cx="10911116"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endParaRPr lang="en-US" sz="18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150000"/>
              </a:lnSpc>
              <a:spcBef>
                <a:spcPts val="0"/>
              </a:spcBef>
              <a:spcAft>
                <a:spcPts val="800"/>
              </a:spcAft>
            </a:pPr>
            <a:r>
              <a:rPr lang="ar-YE" dirty="0">
                <a:solidFill>
                  <a:schemeClr val="tx1"/>
                </a:solidFill>
                <a:latin typeface="Alexandria Medium" pitchFamily="2" charset="-78"/>
                <a:cs typeface="Alexandria Medium" pitchFamily="2" charset="-78"/>
              </a:rPr>
              <a:t>ثانيا : التنظيم غير الرسمي </a:t>
            </a:r>
            <a:r>
              <a:rPr lang="ar-JO" dirty="0">
                <a:solidFill>
                  <a:schemeClr val="tx1"/>
                </a:solidFill>
                <a:latin typeface="Alexandria Medium" pitchFamily="2" charset="-78"/>
                <a:cs typeface="Alexandria Medium" pitchFamily="2" charset="-78"/>
              </a:rPr>
              <a:t>:</a:t>
            </a:r>
          </a:p>
          <a:p>
            <a:pPr marR="0" algn="r" rtl="1">
              <a:lnSpc>
                <a:spcPct val="150000"/>
              </a:lnSpc>
              <a:spcBef>
                <a:spcPts val="0"/>
              </a:spcBef>
              <a:spcAft>
                <a:spcPts val="800"/>
              </a:spcAft>
            </a:pP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يوجد هذا النوع من التنظيم في كافة المنظمات دون استثناء و هو عبارة عن شبكة من الع</a:t>
            </a:r>
            <a:r>
              <a:rPr lang="ar-JO" dirty="0">
                <a:solidFill>
                  <a:schemeClr val="tx1"/>
                </a:solidFill>
                <a:latin typeface="Alexandria Light" pitchFamily="2" charset="-78"/>
                <a:cs typeface="Alexandria Light" pitchFamily="2" charset="-78"/>
              </a:rPr>
              <a:t>لا</a:t>
            </a:r>
            <a:r>
              <a:rPr lang="ar-YE" dirty="0">
                <a:solidFill>
                  <a:schemeClr val="tx1"/>
                </a:solidFill>
                <a:latin typeface="Alexandria Light" pitchFamily="2" charset="-78"/>
                <a:cs typeface="Alexandria Light" pitchFamily="2" charset="-78"/>
              </a:rPr>
              <a:t>قات الشخصية و</a:t>
            </a:r>
            <a:r>
              <a:rPr lang="ar-JO" dirty="0">
                <a:solidFill>
                  <a:schemeClr val="tx1"/>
                </a:solidFill>
                <a:latin typeface="Alexandria Light" pitchFamily="2" charset="-78"/>
                <a:cs typeface="Alexandria Light" pitchFamily="2" charset="-78"/>
              </a:rPr>
              <a:t>الا</a:t>
            </a:r>
            <a:r>
              <a:rPr lang="ar-YE" dirty="0">
                <a:solidFill>
                  <a:schemeClr val="tx1"/>
                </a:solidFill>
                <a:latin typeface="Alexandria Light" pitchFamily="2" charset="-78"/>
                <a:cs typeface="Alexandria Light" pitchFamily="2" charset="-78"/>
              </a:rPr>
              <a:t>جتماعية تنشأ تلقائيا </a:t>
            </a:r>
            <a:r>
              <a:rPr lang="ar-JO" dirty="0">
                <a:solidFill>
                  <a:schemeClr val="tx1"/>
                </a:solidFill>
                <a:latin typeface="Alexandria Light" pitchFamily="2" charset="-78"/>
                <a:cs typeface="Alexandria Light" pitchFamily="2" charset="-78"/>
              </a:rPr>
              <a:t>بناءً </a:t>
            </a:r>
            <a:r>
              <a:rPr lang="ar-YE" dirty="0">
                <a:solidFill>
                  <a:schemeClr val="tx1"/>
                </a:solidFill>
                <a:latin typeface="Alexandria Light" pitchFamily="2" charset="-78"/>
                <a:cs typeface="Alexandria Light" pitchFamily="2" charset="-78"/>
              </a:rPr>
              <a:t>على </a:t>
            </a:r>
            <a:r>
              <a:rPr lang="ar-JO" dirty="0">
                <a:solidFill>
                  <a:schemeClr val="tx1"/>
                </a:solidFill>
                <a:latin typeface="Alexandria Light" pitchFamily="2" charset="-78"/>
                <a:cs typeface="Alexandria Light" pitchFamily="2" charset="-78"/>
              </a:rPr>
              <a:t>الا</a:t>
            </a:r>
            <a:r>
              <a:rPr lang="ar-YE" dirty="0">
                <a:solidFill>
                  <a:schemeClr val="tx1"/>
                </a:solidFill>
                <a:latin typeface="Alexandria Light" pitchFamily="2" charset="-78"/>
                <a:cs typeface="Alexandria Light" pitchFamily="2" charset="-78"/>
              </a:rPr>
              <a:t>رتباطات الشخصية بين أعضاء التنظيم ، ولقد بدأت المنظمات ا</a:t>
            </a:r>
            <a:r>
              <a:rPr lang="ar-JO" dirty="0">
                <a:solidFill>
                  <a:schemeClr val="tx1"/>
                </a:solidFill>
                <a:latin typeface="Alexandria Light" pitchFamily="2" charset="-78"/>
                <a:cs typeface="Alexandria Light" pitchFamily="2" charset="-78"/>
              </a:rPr>
              <a:t>تهتم</a:t>
            </a:r>
            <a:r>
              <a:rPr lang="ar-YE" dirty="0">
                <a:solidFill>
                  <a:schemeClr val="tx1"/>
                </a:solidFill>
                <a:latin typeface="Alexandria Light" pitchFamily="2" charset="-78"/>
                <a:cs typeface="Alexandria Light" pitchFamily="2" charset="-78"/>
              </a:rPr>
              <a:t> بهذا النوع من التنظيم لما له من أهميته وتأثير على أداء العاملين داخل المنظمة ومن ثم على أداء المنظمة ككل وقد ينشأ هذا التنظيم بسبب </a:t>
            </a:r>
            <a:r>
              <a:rPr lang="ar-JO" dirty="0">
                <a:solidFill>
                  <a:schemeClr val="tx1"/>
                </a:solidFill>
                <a:latin typeface="Alexandria Light" pitchFamily="2" charset="-78"/>
                <a:cs typeface="Alexandria Light" pitchFamily="2" charset="-78"/>
              </a:rPr>
              <a:t>العلاقات </a:t>
            </a:r>
            <a:r>
              <a:rPr lang="ar-YE" dirty="0">
                <a:solidFill>
                  <a:schemeClr val="tx1"/>
                </a:solidFill>
                <a:latin typeface="Alexandria Light" pitchFamily="2" charset="-78"/>
                <a:cs typeface="Alexandria Light" pitchFamily="2" charset="-78"/>
              </a:rPr>
              <a:t>الشخصية التي تجمع أعضاء مهنة واحدة أو </a:t>
            </a:r>
            <a:r>
              <a:rPr lang="ar-JO" dirty="0">
                <a:solidFill>
                  <a:schemeClr val="tx1"/>
                </a:solidFill>
                <a:latin typeface="Alexandria Light" pitchFamily="2" charset="-78"/>
                <a:cs typeface="Alexandria Light" pitchFamily="2" charset="-78"/>
              </a:rPr>
              <a:t>رأي</a:t>
            </a:r>
            <a:r>
              <a:rPr lang="ar-YE" dirty="0">
                <a:solidFill>
                  <a:schemeClr val="tx1"/>
                </a:solidFill>
                <a:latin typeface="Alexandria Light" pitchFamily="2" charset="-78"/>
                <a:cs typeface="Alexandria Light" pitchFamily="2" charset="-78"/>
              </a:rPr>
              <a:t> واحد أو عقيدة واحدة، وقد تكون </a:t>
            </a:r>
            <a:r>
              <a:rPr lang="ar-JO" dirty="0">
                <a:solidFill>
                  <a:schemeClr val="tx1"/>
                </a:solidFill>
                <a:latin typeface="Alexandria Light" pitchFamily="2" charset="-78"/>
                <a:cs typeface="Alexandria Light" pitchFamily="2" charset="-78"/>
              </a:rPr>
              <a:t>علاقة</a:t>
            </a:r>
            <a:r>
              <a:rPr lang="ar-YE" dirty="0">
                <a:solidFill>
                  <a:schemeClr val="tx1"/>
                </a:solidFill>
                <a:latin typeface="Alexandria Light" pitchFamily="2" charset="-78"/>
                <a:cs typeface="Alexandria Light" pitchFamily="2" charset="-78"/>
              </a:rPr>
              <a:t> العمل هي المصدر للتنظيم غير الرسمي وقد يكون بسبب نفوذ أحد أعضاء الجماعة.</a:t>
            </a:r>
            <a:endParaRPr lang="ar-JO" dirty="0">
              <a:solidFill>
                <a:schemeClr val="tx1"/>
              </a:solidFill>
              <a:latin typeface="Alexandria Light" pitchFamily="2" charset="-78"/>
              <a:cs typeface="Alexandria Light" pitchFamily="2" charset="-78"/>
            </a:endParaRPr>
          </a:p>
          <a:p>
            <a:pPr marL="0" marR="0" algn="r" rtl="1">
              <a:lnSpc>
                <a:spcPct val="150000"/>
              </a:lnSpc>
              <a:spcBef>
                <a:spcPts val="0"/>
              </a:spcBef>
              <a:spcAft>
                <a:spcPts val="800"/>
              </a:spcAft>
            </a:pPr>
            <a:r>
              <a:rPr lang="ar-YE" dirty="0">
                <a:solidFill>
                  <a:schemeClr val="tx1"/>
                </a:solidFill>
                <a:latin typeface="Alexandria Light" pitchFamily="2" charset="-78"/>
                <a:cs typeface="Alexandria Light" pitchFamily="2" charset="-78"/>
              </a:rPr>
              <a:t> </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ويقوم التنظيم غير الرسمي بتقديم خدمات </a:t>
            </a:r>
            <a:r>
              <a:rPr lang="ar-JO" dirty="0">
                <a:solidFill>
                  <a:schemeClr val="tx1"/>
                </a:solidFill>
                <a:latin typeface="Alexandria Light" pitchFamily="2" charset="-78"/>
                <a:cs typeface="Alexandria Light" pitchFamily="2" charset="-78"/>
              </a:rPr>
              <a:t>للأ</a:t>
            </a:r>
            <a:r>
              <a:rPr lang="ar-YE" dirty="0">
                <a:solidFill>
                  <a:schemeClr val="tx1"/>
                </a:solidFill>
                <a:latin typeface="Alexandria Light" pitchFamily="2" charset="-78"/>
                <a:cs typeface="Alexandria Light" pitchFamily="2" charset="-78"/>
              </a:rPr>
              <a:t>عضاء منها تحقيق مكانة اجتماعية </a:t>
            </a:r>
            <a:r>
              <a:rPr lang="ar-JO" dirty="0">
                <a:solidFill>
                  <a:schemeClr val="tx1"/>
                </a:solidFill>
                <a:latin typeface="Alexandria Light" pitchFamily="2" charset="-78"/>
                <a:cs typeface="Alexandria Light" pitchFamily="2" charset="-78"/>
              </a:rPr>
              <a:t>للأ</a:t>
            </a:r>
            <a:r>
              <a:rPr lang="ar-YE" dirty="0">
                <a:solidFill>
                  <a:schemeClr val="tx1"/>
                </a:solidFill>
                <a:latin typeface="Alexandria Light" pitchFamily="2" charset="-78"/>
                <a:cs typeface="Alexandria Light" pitchFamily="2" charset="-78"/>
              </a:rPr>
              <a:t>عضاء ويحافظ على القيم الثقافية لهذه الجماعة ويعمل على استمراريتها ، كما يسهل تداول </a:t>
            </a:r>
            <a:r>
              <a:rPr lang="ar-JO" dirty="0">
                <a:solidFill>
                  <a:schemeClr val="tx1"/>
                </a:solidFill>
                <a:latin typeface="Alexandria Light" pitchFamily="2" charset="-78"/>
                <a:cs typeface="Alexandria Light" pitchFamily="2" charset="-78"/>
              </a:rPr>
              <a:t>الإ</a:t>
            </a:r>
            <a:r>
              <a:rPr lang="ar-YE" dirty="0">
                <a:solidFill>
                  <a:schemeClr val="tx1"/>
                </a:solidFill>
                <a:latin typeface="Alexandria Light" pitchFamily="2" charset="-78"/>
                <a:cs typeface="Alexandria Light" pitchFamily="2" charset="-78"/>
              </a:rPr>
              <a:t>شاعات وانتشارها مما يشكل خطر على التنظيم الرسمي ، لذا يجب على القائمين على إدارة المنظمات التعرف على التنظيم غير الرسمي ومحاولة تسييره بما يحقق مصلحة المنظمة ويساعد على استقرار مناخ</a:t>
            </a:r>
            <a:r>
              <a:rPr lang="ar-JO" dirty="0">
                <a:solidFill>
                  <a:schemeClr val="tx1"/>
                </a:solidFill>
                <a:latin typeface="Alexandria Light" pitchFamily="2" charset="-78"/>
                <a:cs typeface="Alexandria Light" pitchFamily="2" charset="-78"/>
              </a:rPr>
              <a:t> العمل.</a:t>
            </a:r>
            <a:endParaRPr lang="ar-YE" sz="1600" b="1" i="0" dirty="0">
              <a:solidFill>
                <a:schemeClr val="tx1"/>
              </a:solidFill>
              <a:effectLst/>
              <a:latin typeface="Alexandria Light" pitchFamily="2" charset="-78"/>
              <a:cs typeface="Alexandria Light" pitchFamily="2" charset="-78"/>
            </a:endParaRPr>
          </a:p>
          <a:p>
            <a:pPr algn="l" rtl="1">
              <a:lnSpc>
                <a:spcPct val="150000"/>
              </a:lnSpc>
            </a:pPr>
            <a:endParaRPr lang="ar-JO" sz="2000" b="0" i="0" dirty="0">
              <a:solidFill>
                <a:schemeClr val="tx1"/>
              </a:solidFill>
              <a:effectLst/>
              <a:latin typeface="Alexandria Light" pitchFamily="2" charset="-78"/>
              <a:cs typeface="Alexandria Light" pitchFamily="2" charset="-78"/>
            </a:endParaRPr>
          </a:p>
          <a:p>
            <a:pPr algn="l" rtl="1">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156334"/>
    </mc:Choice>
    <mc:Fallback xmlns="">
      <p:transition spd="slow" advTm="15633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7958"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YE" sz="1600" dirty="0">
                <a:solidFill>
                  <a:schemeClr val="tx1"/>
                </a:solidFill>
                <a:latin typeface="Alexandria Medium" pitchFamily="2" charset="-78"/>
                <a:cs typeface="Alexandria Medium" pitchFamily="2" charset="-78"/>
              </a:rPr>
              <a:t>يمتاز التنظيم غير </a:t>
            </a:r>
            <a:r>
              <a:rPr lang="ar-JO" sz="1600" dirty="0">
                <a:solidFill>
                  <a:schemeClr val="tx1"/>
                </a:solidFill>
                <a:latin typeface="Alexandria Medium" pitchFamily="2" charset="-78"/>
                <a:cs typeface="Alexandria Medium" pitchFamily="2" charset="-78"/>
              </a:rPr>
              <a:t>ال</a:t>
            </a:r>
            <a:r>
              <a:rPr lang="ar-YE" sz="1600" dirty="0">
                <a:solidFill>
                  <a:schemeClr val="tx1"/>
                </a:solidFill>
                <a:latin typeface="Alexandria Medium" pitchFamily="2" charset="-78"/>
                <a:cs typeface="Alexandria Medium" pitchFamily="2" charset="-78"/>
              </a:rPr>
              <a:t>رسمي بعدة خصائص منها </a:t>
            </a:r>
            <a:r>
              <a:rPr lang="ar-YE" sz="1600" dirty="0">
                <a:solidFill>
                  <a:schemeClr val="tx1"/>
                </a:solidFill>
                <a:latin typeface="Alexandria Light" pitchFamily="2" charset="-78"/>
                <a:cs typeface="Alexandria Light" pitchFamily="2" charset="-78"/>
              </a:rPr>
              <a:t>:</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يستند وجوده </a:t>
            </a:r>
            <a:r>
              <a:rPr lang="ar-JO" sz="1600" dirty="0">
                <a:solidFill>
                  <a:schemeClr val="tx1"/>
                </a:solidFill>
                <a:latin typeface="Alexandria Light" pitchFamily="2" charset="-78"/>
                <a:cs typeface="Alexandria Light" pitchFamily="2" charset="-78"/>
              </a:rPr>
              <a:t>أصلًا</a:t>
            </a:r>
            <a:r>
              <a:rPr lang="ar-YE" sz="1600" dirty="0">
                <a:solidFill>
                  <a:schemeClr val="tx1"/>
                </a:solidFill>
                <a:latin typeface="Alexandria Light" pitchFamily="2" charset="-78"/>
                <a:cs typeface="Alexandria Light" pitchFamily="2" charset="-78"/>
              </a:rPr>
              <a:t> الى </a:t>
            </a:r>
            <a:r>
              <a:rPr lang="ar-JO" sz="1600" dirty="0">
                <a:solidFill>
                  <a:schemeClr val="tx1"/>
                </a:solidFill>
                <a:latin typeface="Alexandria Light" pitchFamily="2" charset="-78"/>
                <a:cs typeface="Alexandria Light" pitchFamily="2" charset="-78"/>
              </a:rPr>
              <a:t>العلاقات</a:t>
            </a:r>
            <a:r>
              <a:rPr lang="ar-YE" sz="1600" dirty="0">
                <a:solidFill>
                  <a:schemeClr val="tx1"/>
                </a:solidFill>
                <a:latin typeface="Alexandria Light" pitchFamily="2" charset="-78"/>
                <a:cs typeface="Alexandria Light" pitchFamily="2" charset="-78"/>
              </a:rPr>
              <a:t> الشخصية اّلجتماعية بين العاملين في المنظمة وليس الى سلطة او قرارات رسمية </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السلطة تكتسب وتمنح من اعضاء الجماعة فهي </a:t>
            </a:r>
            <a:r>
              <a:rPr lang="ar-JO" sz="1600" dirty="0">
                <a:solidFill>
                  <a:schemeClr val="tx1"/>
                </a:solidFill>
                <a:latin typeface="Alexandria Light" pitchFamily="2" charset="-78"/>
                <a:cs typeface="Alexandria Light" pitchFamily="2" charset="-78"/>
              </a:rPr>
              <a:t>أ</a:t>
            </a:r>
            <a:r>
              <a:rPr lang="ar-YE" sz="1600" dirty="0">
                <a:solidFill>
                  <a:schemeClr val="tx1"/>
                </a:solidFill>
                <a:latin typeface="Alexandria Light" pitchFamily="2" charset="-78"/>
                <a:cs typeface="Alexandria Light" pitchFamily="2" charset="-78"/>
              </a:rPr>
              <a:t>ساسا غير مرفوضة </a:t>
            </a:r>
            <a:r>
              <a:rPr lang="ar-JO" sz="1600" dirty="0">
                <a:solidFill>
                  <a:schemeClr val="tx1"/>
                </a:solidFill>
                <a:latin typeface="Alexandria Light" pitchFamily="2" charset="-78"/>
                <a:cs typeface="Alexandria Light" pitchFamily="2" charset="-78"/>
              </a:rPr>
              <a:t>ولا </a:t>
            </a:r>
            <a:r>
              <a:rPr lang="ar-YE" sz="1600" dirty="0">
                <a:solidFill>
                  <a:schemeClr val="tx1"/>
                </a:solidFill>
                <a:latin typeface="Alexandria Light" pitchFamily="2" charset="-78"/>
                <a:cs typeface="Alexandria Light" pitchFamily="2" charset="-78"/>
              </a:rPr>
              <a:t>تتبع التسلسل القيادي الرسمي.</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القيادة في التنظيم </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جتماعي غير رسمية تعتمد على المقدرة الشخصية للقائد في التأثير على سلوك وافكار اعضاء الجماعة </a:t>
            </a:r>
            <a:r>
              <a:rPr lang="ar-JO" sz="1600" dirty="0">
                <a:solidFill>
                  <a:schemeClr val="tx1"/>
                </a:solidFill>
                <a:latin typeface="Alexandria Light" pitchFamily="2" charset="-78"/>
                <a:cs typeface="Alexandria Light" pitchFamily="2" charset="-78"/>
              </a:rPr>
              <a:t>لا</a:t>
            </a:r>
            <a:r>
              <a:rPr lang="ar-YE" sz="1600" dirty="0">
                <a:solidFill>
                  <a:schemeClr val="tx1"/>
                </a:solidFill>
                <a:latin typeface="Alexandria Light" pitchFamily="2" charset="-78"/>
                <a:cs typeface="Alexandria Light" pitchFamily="2" charset="-78"/>
              </a:rPr>
              <a:t> تستند الى سلطة قانونية تخوله اياها وظيفة رسمية </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وتبرز القيادة غير الرسمية </a:t>
            </a:r>
            <a:r>
              <a:rPr lang="ar-JO" sz="1600" dirty="0">
                <a:solidFill>
                  <a:schemeClr val="tx1"/>
                </a:solidFill>
                <a:latin typeface="Alexandria Light" pitchFamily="2" charset="-78"/>
                <a:cs typeface="Alexandria Light" pitchFamily="2" charset="-78"/>
              </a:rPr>
              <a:t>لاعتبارات</a:t>
            </a:r>
            <a:r>
              <a:rPr lang="ar-YE" sz="1600" dirty="0">
                <a:solidFill>
                  <a:schemeClr val="tx1"/>
                </a:solidFill>
                <a:latin typeface="Alexandria Light" pitchFamily="2" charset="-78"/>
                <a:cs typeface="Alexandria Light" pitchFamily="2" charset="-78"/>
              </a:rPr>
              <a:t> عدة كالسن </a:t>
            </a:r>
            <a:r>
              <a:rPr lang="ar-JO" sz="1600" dirty="0">
                <a:solidFill>
                  <a:schemeClr val="tx1"/>
                </a:solidFill>
                <a:latin typeface="Alexandria Light" pitchFamily="2" charset="-78"/>
                <a:cs typeface="Alexandria Light" pitchFamily="2" charset="-78"/>
              </a:rPr>
              <a:t>( العمر) </a:t>
            </a:r>
            <a:r>
              <a:rPr lang="ar-YE" sz="1600" dirty="0">
                <a:solidFill>
                  <a:schemeClr val="tx1"/>
                </a:solidFill>
                <a:latin typeface="Alexandria Light" pitchFamily="2" charset="-78"/>
                <a:cs typeface="Alexandria Light" pitchFamily="2" charset="-78"/>
              </a:rPr>
              <a:t>وا</a:t>
            </a:r>
            <a:r>
              <a:rPr lang="ar-JO" sz="1600" dirty="0">
                <a:solidFill>
                  <a:schemeClr val="tx1"/>
                </a:solidFill>
                <a:latin typeface="Alexandria Light" pitchFamily="2" charset="-78"/>
                <a:cs typeface="Alexandria Light" pitchFamily="2" charset="-78"/>
              </a:rPr>
              <a:t>لأقدمية في العمل) </a:t>
            </a:r>
            <a:r>
              <a:rPr lang="ar-YE" sz="1600" dirty="0">
                <a:solidFill>
                  <a:schemeClr val="tx1"/>
                </a:solidFill>
                <a:latin typeface="Alexandria Light" pitchFamily="2" charset="-78"/>
                <a:cs typeface="Alexandria Light" pitchFamily="2" charset="-78"/>
              </a:rPr>
              <a:t>والمقدرة الفنية. </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الاتصالات </a:t>
            </a:r>
            <a:r>
              <a:rPr lang="ar-YE" sz="1600" dirty="0">
                <a:solidFill>
                  <a:schemeClr val="tx1"/>
                </a:solidFill>
                <a:latin typeface="Alexandria Light" pitchFamily="2" charset="-78"/>
                <a:cs typeface="Alexandria Light" pitchFamily="2" charset="-78"/>
              </a:rPr>
              <a:t>في التنظيم غير الرسمي اقصر واسرع بعكس </a:t>
            </a:r>
            <a:r>
              <a:rPr lang="ar-JO" sz="1600" dirty="0">
                <a:solidFill>
                  <a:schemeClr val="tx1"/>
                </a:solidFill>
                <a:latin typeface="Alexandria Light" pitchFamily="2" charset="-78"/>
                <a:cs typeface="Alexandria Light" pitchFamily="2" charset="-78"/>
              </a:rPr>
              <a:t>الاتصالات</a:t>
            </a:r>
            <a:r>
              <a:rPr lang="ar-YE" sz="1600" dirty="0">
                <a:solidFill>
                  <a:schemeClr val="tx1"/>
                </a:solidFill>
                <a:latin typeface="Alexandria Light" pitchFamily="2" charset="-78"/>
                <a:cs typeface="Alexandria Light" pitchFamily="2" charset="-78"/>
              </a:rPr>
              <a:t> الرسمية المقيدة بمسارات واساليب تجعلها اطول وابطأ. </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الرقابة في التنظيم غير الرسمي غير مفروضة ولكنها رقابة تلقائية تنبثق من الجماعة ومن حاجاتها الى الحفاظ على كيانها واستمرارها حجم جماعات التنظيم غير الرسمي صغيرة بالنسبة لتشكيالت التنظيم الرسمي الضخمة</a:t>
            </a:r>
            <a:endParaRPr lang="ar-YE" sz="1600" b="0" i="0" dirty="0">
              <a:solidFill>
                <a:srgbClr val="000000"/>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148563"/>
    </mc:Choice>
    <mc:Fallback xmlns="">
      <p:transition spd="slow" advTm="1485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312979" y="1155869"/>
            <a:ext cx="641794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2000" dirty="0">
              <a:solidFill>
                <a:srgbClr val="00B0F0"/>
              </a:solidFill>
              <a:latin typeface="Alexandria Black" pitchFamily="2" charset="-78"/>
              <a:cs typeface="Alexandria Black" pitchFamily="2" charset="-78"/>
            </a:endParaRPr>
          </a:p>
          <a:p>
            <a:pPr algn="ctr" rtl="1"/>
            <a:endParaRPr lang="ar-JO" sz="2000" dirty="0">
              <a:solidFill>
                <a:srgbClr val="00B0F0"/>
              </a:solidFill>
              <a:latin typeface="Alexandria Black" pitchFamily="2" charset="-78"/>
              <a:cs typeface="Alexandria Black" pitchFamily="2" charset="-78"/>
            </a:endParaRPr>
          </a:p>
          <a:p>
            <a:pPr algn="r" rtl="1">
              <a:lnSpc>
                <a:spcPct val="200000"/>
              </a:lnSpc>
            </a:pPr>
            <a:r>
              <a:rPr lang="ar-JO" sz="2000" dirty="0">
                <a:solidFill>
                  <a:srgbClr val="00B0F0"/>
                </a:solidFill>
                <a:latin typeface="Alexandria Black" pitchFamily="2" charset="-78"/>
                <a:cs typeface="Alexandria Black" pitchFamily="2" charset="-78"/>
              </a:rPr>
              <a:t>خصائص التنظيم الإداري</a:t>
            </a:r>
            <a:endParaRPr lang="ar-JO" sz="1600" dirty="0">
              <a:solidFill>
                <a:schemeClr val="tx1"/>
              </a:solidFill>
              <a:latin typeface="Alexandria Light" pitchFamily="2" charset="-78"/>
              <a:cs typeface="Alexandria Light" pitchFamily="2" charset="-78"/>
            </a:endParaRPr>
          </a:p>
          <a:p>
            <a:pPr algn="r" rtl="1">
              <a:lnSpc>
                <a:spcPct val="200000"/>
              </a:lnSpc>
              <a:buFont typeface="Arial" panose="020B0604020202020204" pitchFamily="34" charset="0"/>
              <a:buChar char="•"/>
            </a:pPr>
            <a:r>
              <a:rPr lang="ar-JO" sz="1600" dirty="0">
                <a:solidFill>
                  <a:schemeClr val="tx1"/>
                </a:solidFill>
                <a:latin typeface="Alexandria Light" pitchFamily="2" charset="-78"/>
                <a:cs typeface="Alexandria Light" pitchFamily="2" charset="-78"/>
              </a:rPr>
              <a:t> </a:t>
            </a:r>
            <a:r>
              <a:rPr lang="ar-YE" sz="1600" b="0" i="0" dirty="0">
                <a:solidFill>
                  <a:srgbClr val="202124"/>
                </a:solidFill>
                <a:effectLst/>
                <a:latin typeface="Alexandria Light" pitchFamily="2" charset="-78"/>
                <a:cs typeface="Alexandria Light" pitchFamily="2" charset="-78"/>
              </a:rPr>
              <a:t>وحدة القيادة.</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نطاق الإشراف المناسب.</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تقليل المستويات الإدارية وتقصير خطوط الاتصال.</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التنسيق بين الوحدات الإدارية.</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الوضوح في تحديد السلطات والمس</a:t>
            </a:r>
            <a:r>
              <a:rPr lang="ar-JO" sz="1600" b="0" i="0" dirty="0">
                <a:solidFill>
                  <a:srgbClr val="202124"/>
                </a:solidFill>
                <a:effectLst/>
                <a:latin typeface="Alexandria Light" pitchFamily="2" charset="-78"/>
                <a:cs typeface="Alexandria Light" pitchFamily="2" charset="-78"/>
              </a:rPr>
              <a:t>ؤ</a:t>
            </a:r>
            <a:r>
              <a:rPr lang="ar-YE" sz="1600" b="0" i="0" dirty="0">
                <a:solidFill>
                  <a:srgbClr val="202124"/>
                </a:solidFill>
                <a:effectLst/>
                <a:latin typeface="Alexandria Light" pitchFamily="2" charset="-78"/>
                <a:cs typeface="Alexandria Light" pitchFamily="2" charset="-78"/>
              </a:rPr>
              <a:t>وليات.</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توفير الوقت والجهد</a:t>
            </a: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BDB6C07F-B491-9304-DA04-4D237DE3AE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4662" y="1157764"/>
            <a:ext cx="4296666" cy="4870177"/>
          </a:xfrm>
          <a:prstGeom prst="rect">
            <a:avLst/>
          </a:prstGeom>
        </p:spPr>
      </p:pic>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43803"/>
    </mc:Choice>
    <mc:Fallback xmlns="">
      <p:transition spd="slow" advTm="4380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5B25D-75FD-5EF9-64A3-8A818419C4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01D840-EF33-BDA7-AE34-FFE30ED134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7BE22D8-757D-08F5-DC9A-E51E5DB12496}"/>
              </a:ext>
            </a:extLst>
          </p:cNvPr>
          <p:cNvSpPr/>
          <p:nvPr/>
        </p:nvSpPr>
        <p:spPr>
          <a:xfrm>
            <a:off x="1142890" y="1297814"/>
            <a:ext cx="10247805" cy="47914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2000" dirty="0">
              <a:solidFill>
                <a:srgbClr val="00B0F0"/>
              </a:solidFill>
              <a:latin typeface="Alexandria Black" pitchFamily="2" charset="-78"/>
              <a:cs typeface="Alexandria Black"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يجب على المنظمات أن تعي أهمية مبادئ التنظيم الجيد  وضرورة الاسترشاد بها عند القيام بعملية التنظيم؛ مما يساهم في تحسين التنظيم، ومن مبادئ التنظيم الجيد ما يأتي:</a:t>
            </a: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b="0" i="0" dirty="0">
                <a:solidFill>
                  <a:schemeClr val="tx1"/>
                </a:solidFill>
                <a:effectLst/>
                <a:latin typeface="Alexandria Medium" pitchFamily="2" charset="-78"/>
                <a:cs typeface="Alexandria Medium" pitchFamily="2" charset="-78"/>
              </a:rPr>
              <a:t>  1. مبدأ وحدة الهدف</a:t>
            </a:r>
            <a:r>
              <a:rPr lang="ar-JO" sz="2000" b="0" i="0" dirty="0">
                <a:solidFill>
                  <a:schemeClr val="tx1"/>
                </a:solidFill>
                <a:effectLst/>
                <a:latin typeface="Alexandria Light" pitchFamily="2" charset="-78"/>
                <a:cs typeface="Alexandria Light" pitchFamily="2" charset="-78"/>
              </a:rPr>
              <a:t>: </a:t>
            </a:r>
          </a:p>
          <a:p>
            <a:pPr algn="r" rtl="1">
              <a:lnSpc>
                <a:spcPct val="200000"/>
              </a:lnSpc>
            </a:pPr>
            <a:r>
              <a:rPr lang="ar-JO" sz="1600" b="0" i="0" dirty="0">
                <a:solidFill>
                  <a:schemeClr val="tx1"/>
                </a:solidFill>
                <a:effectLst/>
                <a:latin typeface="Alexandria Light" pitchFamily="2" charset="-78"/>
                <a:cs typeface="Alexandria Light" pitchFamily="2" charset="-78"/>
              </a:rPr>
              <a:t>حيث يجب أن تكون أهداف كل جزء من التنظيم محددة وواضحة ، وتتفق مع الهدف الرئيسي للتنظيم. </a:t>
            </a:r>
          </a:p>
          <a:p>
            <a:pPr algn="r" rtl="1">
              <a:lnSpc>
                <a:spcPct val="200000"/>
              </a:lnSpc>
            </a:pPr>
            <a:r>
              <a:rPr lang="ar-JO" dirty="0">
                <a:solidFill>
                  <a:schemeClr val="tx1"/>
                </a:solidFill>
                <a:latin typeface="Alexandria Medium" pitchFamily="2" charset="-78"/>
                <a:cs typeface="Alexandria Medium" pitchFamily="2" charset="-78"/>
              </a:rPr>
              <a:t>٢. مبدأ الكفاءة: </a:t>
            </a:r>
          </a:p>
          <a:p>
            <a:pPr algn="r" rtl="1">
              <a:lnSpc>
                <a:spcPct val="200000"/>
              </a:lnSpc>
            </a:pPr>
            <a:r>
              <a:rPr lang="ar-JO" sz="1600" b="0" i="0" dirty="0">
                <a:solidFill>
                  <a:schemeClr val="tx1"/>
                </a:solidFill>
                <a:effectLst/>
                <a:latin typeface="Alexandria Light" pitchFamily="2" charset="-78"/>
                <a:cs typeface="Alexandria Light" pitchFamily="2" charset="-78"/>
              </a:rPr>
              <a:t>أي تحقيق أهداف المؤسسة بفاعلية وبواسطة الأفراد العاملين بها مع أقل التكاليف الممكنة.</a:t>
            </a:r>
          </a:p>
          <a:p>
            <a:pPr algn="r" rtl="1">
              <a:lnSpc>
                <a:spcPct val="200000"/>
              </a:lnSpc>
            </a:pPr>
            <a:r>
              <a:rPr lang="ar-JO" dirty="0">
                <a:solidFill>
                  <a:schemeClr val="tx1"/>
                </a:solidFill>
                <a:latin typeface="Alexandria Medium" pitchFamily="2" charset="-78"/>
                <a:cs typeface="Alexandria Medium" pitchFamily="2" charset="-78"/>
              </a:rPr>
              <a:t>3- مبدأ نطاق الإشراف</a:t>
            </a:r>
          </a:p>
          <a:p>
            <a:pPr algn="r" rtl="1">
              <a:lnSpc>
                <a:spcPct val="200000"/>
              </a:lnSpc>
            </a:pPr>
            <a:r>
              <a:rPr lang="ar-JO" sz="1600" b="0" i="0" dirty="0">
                <a:solidFill>
                  <a:schemeClr val="tx1"/>
                </a:solidFill>
                <a:effectLst/>
                <a:latin typeface="Alexandria Light" pitchFamily="2" charset="-78"/>
                <a:cs typeface="Alexandria Light" pitchFamily="2" charset="-78"/>
              </a:rPr>
              <a:t> بمعنى مراعاة نطاق الإشراف المناسب؛ وذلك ليكون الإشراف فعالاً بحيث أن تكون لغة الاتصال مفهومة  للعاملين</a:t>
            </a:r>
            <a:endParaRPr lang="ar-YE" sz="2000"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C8435375-DE6A-5F10-FBA3-82D83B3762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DEAB0B-0A21-453C-504B-33D1C4E8D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E29270A-4A7A-EA70-18C9-1E58651936F1}"/>
              </a:ext>
            </a:extLst>
          </p:cNvPr>
          <p:cNvSpPr txBox="1"/>
          <p:nvPr/>
        </p:nvSpPr>
        <p:spPr>
          <a:xfrm>
            <a:off x="4209392" y="523759"/>
            <a:ext cx="4114800" cy="564898"/>
          </a:xfrm>
          <a:prstGeom prst="rect">
            <a:avLst/>
          </a:prstGeom>
          <a:noFill/>
        </p:spPr>
        <p:txBody>
          <a:bodyPr wrap="square" rtlCol="0">
            <a:spAutoFit/>
          </a:bodyPr>
          <a:lstStyle/>
          <a:p>
            <a:pPr algn="ctr" rtl="1">
              <a:lnSpc>
                <a:spcPct val="200000"/>
              </a:lnSpc>
            </a:pPr>
            <a:r>
              <a:rPr lang="ar-JO" sz="1800">
                <a:solidFill>
                  <a:srgbClr val="00B0F0"/>
                </a:solidFill>
                <a:latin typeface="Alexandria Black" pitchFamily="2" charset="-78"/>
                <a:cs typeface="Alexandria Black" pitchFamily="2" charset="-78"/>
              </a:rPr>
              <a:t>مبادئ  التنظيم الإداري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488304750"/>
      </p:ext>
    </p:extLst>
  </p:cSld>
  <p:clrMapOvr>
    <a:masterClrMapping/>
  </p:clrMapOvr>
  <mc:AlternateContent xmlns:mc="http://schemas.openxmlformats.org/markup-compatibility/2006" xmlns:p14="http://schemas.microsoft.com/office/powerpoint/2010/main">
    <mc:Choice Requires="p14">
      <p:transition spd="slow" p14:dur="2000" advTm="112716"/>
    </mc:Choice>
    <mc:Fallback xmlns="">
      <p:transition spd="slow" advTm="11271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67B28-090D-C651-CBBD-618AF1DE41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A8D713-6154-62EA-272F-81B5CDF517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B4B019-86E6-A3A8-B661-8CBE19634749}"/>
              </a:ext>
            </a:extLst>
          </p:cNvPr>
          <p:cNvSpPr/>
          <p:nvPr/>
        </p:nvSpPr>
        <p:spPr>
          <a:xfrm>
            <a:off x="746180" y="1155183"/>
            <a:ext cx="10699640" cy="4994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4- مبدأ التفويض :</a:t>
            </a:r>
          </a:p>
          <a:p>
            <a:pPr algn="r" rtl="1">
              <a:lnSpc>
                <a:spcPct val="150000"/>
              </a:lnSpc>
            </a:pPr>
            <a:r>
              <a:rPr lang="ar-JO" sz="1600" dirty="0">
                <a:solidFill>
                  <a:schemeClr val="tx1"/>
                </a:solidFill>
                <a:latin typeface="Alexandria Light" pitchFamily="2" charset="-78"/>
                <a:cs typeface="Alexandria Light" pitchFamily="2" charset="-78"/>
              </a:rPr>
              <a:t> أي ممارسة درجة مناسبة من تفويض السلطة أي أعطاء بعض الصلاحيات للمرؤوسين  ليسهل أداء الأعمال ومشاركة معظم العاملين</a:t>
            </a:r>
          </a:p>
          <a:p>
            <a:pPr algn="r" rtl="1">
              <a:lnSpc>
                <a:spcPct val="200000"/>
              </a:lnSpc>
            </a:pPr>
            <a:r>
              <a:rPr lang="ar-JO" dirty="0">
                <a:solidFill>
                  <a:schemeClr val="tx1"/>
                </a:solidFill>
                <a:latin typeface="Alexandria Medium" pitchFamily="2" charset="-78"/>
                <a:cs typeface="Alexandria Medium" pitchFamily="2" charset="-78"/>
              </a:rPr>
              <a:t>.ه. مبدأ تقسيم العمل:</a:t>
            </a:r>
          </a:p>
          <a:p>
            <a:pPr algn="r" rtl="1">
              <a:lnSpc>
                <a:spcPct val="150000"/>
              </a:lnSpc>
            </a:pPr>
            <a:r>
              <a:rPr lang="ar-JO" sz="1600" dirty="0">
                <a:solidFill>
                  <a:schemeClr val="tx1"/>
                </a:solidFill>
                <a:latin typeface="Alexandria Light" pitchFamily="2" charset="-78"/>
                <a:cs typeface="Alexandria Light" pitchFamily="2" charset="-78"/>
              </a:rPr>
              <a:t> إذ يجب تقسيم الأعمال إلى أبسط العناصر المكونة له. وذلك حتى يمكن التعرف على العناصر الأساسية والثانوية فيه، ويساعد تقسيم العمل على تحقيق وفورات التخصيص بأنواعها المختلفة.</a:t>
            </a:r>
          </a:p>
          <a:p>
            <a:pPr algn="r" rtl="1">
              <a:lnSpc>
                <a:spcPct val="200000"/>
              </a:lnSpc>
            </a:pPr>
            <a:r>
              <a:rPr lang="ar-JO" dirty="0">
                <a:solidFill>
                  <a:schemeClr val="tx1"/>
                </a:solidFill>
                <a:latin typeface="Alexandria Medium" pitchFamily="2" charset="-78"/>
                <a:cs typeface="Alexandria Medium" pitchFamily="2" charset="-78"/>
              </a:rPr>
              <a:t>6- م</a:t>
            </a:r>
            <a:r>
              <a:rPr lang="ar-YE" dirty="0">
                <a:solidFill>
                  <a:schemeClr val="tx1"/>
                </a:solidFill>
                <a:latin typeface="Alexandria Medium" pitchFamily="2" charset="-78"/>
                <a:cs typeface="Alexandria Medium" pitchFamily="2" charset="-78"/>
              </a:rPr>
              <a:t>بدأ وحدة الأمر: </a:t>
            </a:r>
            <a:endParaRPr lang="ar-JO" dirty="0">
              <a:solidFill>
                <a:schemeClr val="tx1"/>
              </a:solidFill>
              <a:latin typeface="Alexandria Medium" pitchFamily="2" charset="-78"/>
              <a:cs typeface="Alexandria Medium" pitchFamily="2" charset="-78"/>
            </a:endParaRPr>
          </a:p>
          <a:p>
            <a:pPr algn="r" rtl="1">
              <a:lnSpc>
                <a:spcPct val="150000"/>
              </a:lnSpc>
            </a:pPr>
            <a:r>
              <a:rPr lang="ar-YE" sz="1600" b="0" i="0" dirty="0">
                <a:solidFill>
                  <a:schemeClr val="tx1"/>
                </a:solidFill>
                <a:effectLst/>
                <a:latin typeface="Alexandria Light" pitchFamily="2" charset="-78"/>
                <a:cs typeface="Alexandria Light" pitchFamily="2" charset="-78"/>
              </a:rPr>
              <a:t>ويعني ذلك أن لا يتلقى الموظف أوامره إلا من رئيس واحد، فوجود أكثر من رئيس يجعل إمكانية التعارض بين الأوامر والتعليمات الصادرة للمرؤوس كبيرة. </a:t>
            </a:r>
            <a:endParaRPr lang="ar-JO" sz="1600" b="0" i="0" dirty="0">
              <a:solidFill>
                <a:schemeClr val="tx1"/>
              </a:solidFill>
              <a:effectLst/>
              <a:latin typeface="Alexandria Light" pitchFamily="2" charset="-78"/>
              <a:cs typeface="Alexandria Light" pitchFamily="2" charset="-78"/>
            </a:endParaRPr>
          </a:p>
          <a:p>
            <a:pPr algn="r" rtl="1">
              <a:lnSpc>
                <a:spcPct val="150000"/>
              </a:lnSpc>
            </a:pPr>
            <a:r>
              <a:rPr lang="ar-JO" sz="1600" b="1" dirty="0">
                <a:solidFill>
                  <a:schemeClr val="tx1"/>
                </a:solidFill>
                <a:latin typeface="Alexandria Light" pitchFamily="2" charset="-78"/>
                <a:cs typeface="Alexandria Light" pitchFamily="2" charset="-78"/>
              </a:rPr>
              <a:t>7</a:t>
            </a:r>
            <a:r>
              <a:rPr lang="ar-JO" b="1" dirty="0">
                <a:solidFill>
                  <a:schemeClr val="tx1"/>
                </a:solidFill>
                <a:latin typeface="Alexandria Medium" pitchFamily="2" charset="-78"/>
                <a:cs typeface="Alexandria Medium" pitchFamily="2" charset="-78"/>
              </a:rPr>
              <a:t>- </a:t>
            </a:r>
            <a:r>
              <a:rPr lang="ar-YE" b="1" dirty="0">
                <a:solidFill>
                  <a:schemeClr val="tx1"/>
                </a:solidFill>
                <a:latin typeface="Alexandria Medium" pitchFamily="2" charset="-78"/>
                <a:cs typeface="Alexandria Medium" pitchFamily="2" charset="-78"/>
              </a:rPr>
              <a:t>مبدأ </a:t>
            </a:r>
            <a:r>
              <a:rPr lang="ar-YE" dirty="0">
                <a:solidFill>
                  <a:schemeClr val="tx1"/>
                </a:solidFill>
                <a:latin typeface="Alexandria Medium" pitchFamily="2" charset="-78"/>
                <a:cs typeface="Alexandria Medium" pitchFamily="2" charset="-78"/>
              </a:rPr>
              <a:t>التدرج </a:t>
            </a:r>
            <a:r>
              <a:rPr lang="ar-JO" dirty="0">
                <a:solidFill>
                  <a:schemeClr val="tx1"/>
                </a:solidFill>
                <a:latin typeface="Alexandria Medium" pitchFamily="2" charset="-78"/>
                <a:cs typeface="Alexandria Medium" pitchFamily="2" charset="-78"/>
              </a:rPr>
              <a:t>:</a:t>
            </a:r>
          </a:p>
          <a:p>
            <a:pPr algn="r" rtl="1">
              <a:lnSpc>
                <a:spcPct val="150000"/>
              </a:lnSpc>
            </a:pPr>
            <a:r>
              <a:rPr lang="ar-YE" sz="1600" b="0" i="0" dirty="0">
                <a:solidFill>
                  <a:schemeClr val="tx1"/>
                </a:solidFill>
                <a:effectLst/>
                <a:latin typeface="Alexandria Light" pitchFamily="2" charset="-78"/>
                <a:cs typeface="Alexandria Light" pitchFamily="2" charset="-78"/>
              </a:rPr>
              <a:t>كلما زاد وضوح خط السلطة من قمة إدارة المؤسسة إلى كل مرؤوس كلما زادت فاعلية عمليتي اتخاذ القرارات والاتصال التنظيمي.</a:t>
            </a:r>
          </a:p>
        </p:txBody>
      </p:sp>
      <p:sp>
        <p:nvSpPr>
          <p:cNvPr id="2" name="TextBox 1">
            <a:extLst>
              <a:ext uri="{FF2B5EF4-FFF2-40B4-BE49-F238E27FC236}">
                <a16:creationId xmlns:a16="http://schemas.microsoft.com/office/drawing/2014/main" id="{E6F5F92A-DEE0-6680-9EDF-6E5ABB7BBC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7654FF-A3E9-425C-663C-6363CECE48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0CF0481-80EA-56EE-9176-86C5BC5108E5}"/>
              </a:ext>
            </a:extLst>
          </p:cNvPr>
          <p:cNvSpPr txBox="1"/>
          <p:nvPr/>
        </p:nvSpPr>
        <p:spPr>
          <a:xfrm>
            <a:off x="4209392" y="523759"/>
            <a:ext cx="4114800" cy="564898"/>
          </a:xfrm>
          <a:prstGeom prst="rect">
            <a:avLst/>
          </a:prstGeom>
          <a:noFill/>
        </p:spPr>
        <p:txBody>
          <a:bodyPr wrap="square" rtlCol="0">
            <a:spAutoFit/>
          </a:bodyPr>
          <a:lstStyle/>
          <a:p>
            <a:pPr algn="ctr" rtl="1">
              <a:lnSpc>
                <a:spcPct val="200000"/>
              </a:lnSpc>
            </a:pPr>
            <a:r>
              <a:rPr lang="ar-JO" sz="1800">
                <a:solidFill>
                  <a:srgbClr val="00B0F0"/>
                </a:solidFill>
                <a:latin typeface="Alexandria Black" pitchFamily="2" charset="-78"/>
                <a:cs typeface="Alexandria Black" pitchFamily="2" charset="-78"/>
              </a:rPr>
              <a:t>مبادئ  التنظيم الإداري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3053033762"/>
      </p:ext>
    </p:extLst>
  </p:cSld>
  <p:clrMapOvr>
    <a:masterClrMapping/>
  </p:clrMapOvr>
  <mc:AlternateContent xmlns:mc="http://schemas.openxmlformats.org/markup-compatibility/2006" xmlns:p14="http://schemas.microsoft.com/office/powerpoint/2010/main">
    <mc:Choice Requires="p14">
      <p:transition spd="slow" p14:dur="2000" advTm="128797"/>
    </mc:Choice>
    <mc:Fallback xmlns="">
      <p:transition spd="slow" advTm="12879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1DCF9-5568-B5A5-E9EB-41F252A1B2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57B0A2-AD9D-3754-6633-75C7AC4C24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FFF73FC-3EBA-FE96-C2EC-F0A622D181D2}"/>
              </a:ext>
            </a:extLst>
          </p:cNvPr>
          <p:cNvSpPr/>
          <p:nvPr/>
        </p:nvSpPr>
        <p:spPr>
          <a:xfrm>
            <a:off x="746180" y="1544480"/>
            <a:ext cx="10699640" cy="446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8- مبدأ توازن السلطة والمسؤولية،</a:t>
            </a:r>
          </a:p>
          <a:p>
            <a:pPr algn="r" rtl="1">
              <a:lnSpc>
                <a:spcPct val="200000"/>
              </a:lnSpc>
            </a:pPr>
            <a:r>
              <a:rPr lang="ar-JO" dirty="0">
                <a:solidFill>
                  <a:schemeClr val="tx1"/>
                </a:solidFill>
                <a:latin typeface="Alexandria Medium" pitchFamily="2" charset="-78"/>
                <a:cs typeface="Alexandria Medium" pitchFamily="2" charset="-78"/>
              </a:rPr>
              <a:t> </a:t>
            </a:r>
            <a:r>
              <a:rPr lang="ar-JO" sz="1600" dirty="0">
                <a:solidFill>
                  <a:schemeClr val="tx1"/>
                </a:solidFill>
                <a:latin typeface="Alexandria Light" pitchFamily="2" charset="-78"/>
                <a:cs typeface="Alexandria Light" pitchFamily="2" charset="-78"/>
              </a:rPr>
              <a:t>فلا يمكن تكليف شخص بمسؤولية دون إعطاء السلطة التي تمكنه من القيام بمسؤوليته، فلا سلطة بدون مسؤولية ولا مسؤولية بدون سلطة، كذلك فإن السلطة تفوض بينما المسؤولية لا تفوض، ويبقى المفوض مسؤولاً عن أداء المفوض إليه السلطة</a:t>
            </a:r>
            <a:r>
              <a:rPr lang="ar-JO" dirty="0">
                <a:solidFill>
                  <a:schemeClr val="tx1"/>
                </a:solidFill>
                <a:latin typeface="Alexandria Medium" pitchFamily="2" charset="-78"/>
                <a:cs typeface="Alexandria Medium" pitchFamily="2" charset="-78"/>
              </a:rPr>
              <a:t>.</a:t>
            </a:r>
          </a:p>
          <a:p>
            <a:pPr algn="r" rtl="1">
              <a:lnSpc>
                <a:spcPct val="200000"/>
              </a:lnSpc>
            </a:pPr>
            <a:r>
              <a:rPr lang="ar-JO" dirty="0">
                <a:solidFill>
                  <a:schemeClr val="tx1"/>
                </a:solidFill>
                <a:latin typeface="Alexandria Medium" pitchFamily="2" charset="-78"/>
                <a:cs typeface="Alexandria Medium" pitchFamily="2" charset="-78"/>
              </a:rPr>
              <a:t>9- مبدأ ديناميكية التنظيم </a:t>
            </a:r>
          </a:p>
          <a:p>
            <a:pPr algn="r" rtl="1">
              <a:lnSpc>
                <a:spcPct val="200000"/>
              </a:lnSpc>
            </a:pPr>
            <a:r>
              <a:rPr lang="ar-JO" sz="1600" dirty="0">
                <a:solidFill>
                  <a:schemeClr val="tx1"/>
                </a:solidFill>
                <a:latin typeface="Alexandria Light" pitchFamily="2" charset="-78"/>
                <a:cs typeface="Alexandria Light" pitchFamily="2" charset="-78"/>
              </a:rPr>
              <a:t>فعلى الرغم من ضرورة التنظيم الرسمي وثباته فإنه يجب أن يكون ديناميكياً يسمح باحتواء التغيرات والظروف المستجدة، وأن يحدث هناك إعادة نظر في التنظيم ما بين فترة وأخرى؛ ليتكيف معها ويستوعب المتغيرات</a:t>
            </a:r>
            <a:r>
              <a:rPr lang="ar-JO" dirty="0">
                <a:solidFill>
                  <a:schemeClr val="tx1"/>
                </a:solidFill>
                <a:latin typeface="Alexandria Medium" pitchFamily="2" charset="-78"/>
                <a:cs typeface="Alexandria Medium" pitchFamily="2" charset="-78"/>
              </a:rPr>
              <a:t>.</a:t>
            </a:r>
            <a:endParaRPr lang="ar-YE" sz="1600"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5CFC3EDD-CD73-D1E1-9F5E-B3EA1FDE1D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4DFA299-AF51-9902-36B4-791BBF7F7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B458799-21C8-0645-2B2C-B6BA6DE6F07D}"/>
              </a:ext>
            </a:extLst>
          </p:cNvPr>
          <p:cNvSpPr txBox="1"/>
          <p:nvPr/>
        </p:nvSpPr>
        <p:spPr>
          <a:xfrm>
            <a:off x="4209392" y="523759"/>
            <a:ext cx="4114800" cy="564898"/>
          </a:xfrm>
          <a:prstGeom prst="rect">
            <a:avLst/>
          </a:prstGeom>
          <a:noFill/>
        </p:spPr>
        <p:txBody>
          <a:bodyPr wrap="square" rtlCol="0">
            <a:spAutoFit/>
          </a:bodyPr>
          <a:lstStyle/>
          <a:p>
            <a:pPr algn="ctr" rtl="1">
              <a:lnSpc>
                <a:spcPct val="200000"/>
              </a:lnSpc>
            </a:pPr>
            <a:r>
              <a:rPr lang="ar-JO" sz="1800">
                <a:solidFill>
                  <a:srgbClr val="00B0F0"/>
                </a:solidFill>
                <a:latin typeface="Alexandria Black" pitchFamily="2" charset="-78"/>
                <a:cs typeface="Alexandria Black" pitchFamily="2" charset="-78"/>
              </a:rPr>
              <a:t>مبادئ  التنظيم الإداري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27452912"/>
      </p:ext>
    </p:extLst>
  </p:cSld>
  <p:clrMapOvr>
    <a:masterClrMapping/>
  </p:clrMapOvr>
  <mc:AlternateContent xmlns:mc="http://schemas.openxmlformats.org/markup-compatibility/2006" xmlns:p14="http://schemas.microsoft.com/office/powerpoint/2010/main">
    <mc:Choice Requires="p14">
      <p:transition spd="slow" p14:dur="2000" advTm="84661"/>
    </mc:Choice>
    <mc:Fallback xmlns="">
      <p:transition spd="slow" advTm="8466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معيقات التنظيم الإداري</a:t>
            </a:r>
            <a:endParaRPr lang="ar-JO" sz="1600" dirty="0">
              <a:solidFill>
                <a:schemeClr val="tx1"/>
              </a:solidFill>
              <a:latin typeface="Alexandria Light" pitchFamily="2" charset="-78"/>
              <a:cs typeface="Alexandria Light" pitchFamily="2" charset="-78"/>
            </a:endParaRPr>
          </a:p>
          <a:p>
            <a:pPr algn="r" rtl="1" fontAlgn="base">
              <a:lnSpc>
                <a:spcPct val="200000"/>
              </a:lnSpc>
            </a:pPr>
            <a:r>
              <a:rPr lang="ar-JO" sz="1600" dirty="0">
                <a:solidFill>
                  <a:srgbClr val="040C28"/>
                </a:solidFill>
                <a:latin typeface="Alexandria Light" pitchFamily="2" charset="-78"/>
                <a:cs typeface="Alexandria Light" pitchFamily="2" charset="-78"/>
              </a:rPr>
              <a:t>يواجه </a:t>
            </a:r>
            <a:r>
              <a:rPr lang="ar-JO" sz="1600" b="0" i="0" dirty="0">
                <a:solidFill>
                  <a:srgbClr val="040C28"/>
                </a:solidFill>
                <a:effectLst/>
                <a:latin typeface="Alexandria Light" pitchFamily="2" charset="-78"/>
                <a:cs typeface="Alexandria Light" pitchFamily="2" charset="-78"/>
              </a:rPr>
              <a:t>التنظيم الإداري في تكوينه عند مرحلة النشأة وفي ممارسته لمهامه بعد الانتهاء من بنائه في مراحل سعيه المختلفة نحو تحقيقه أهدافه للعديد من التيارات والتفاعلات الداخلية والخارجية التي من شأنها إقامة الصعوبات والعراقيل في طريقه مما يصل به أحياناً إلى درجة الإخفاق أو الفشل الكلي أو الجزئي في تحقيق الأهداف وسيتم تقسيم المعيقات والمشكلات التي تعيق عمل التنظيم الإداري إلى ثلاثة أقسام</a:t>
            </a:r>
            <a:r>
              <a:rPr lang="en-US" sz="1600" b="0" i="0" dirty="0">
                <a:solidFill>
                  <a:srgbClr val="040C28"/>
                </a:solidFill>
                <a:effectLst/>
                <a:latin typeface="Alexandria Light" pitchFamily="2" charset="-78"/>
                <a:cs typeface="Alexandria Light" pitchFamily="2" charset="-78"/>
              </a:rPr>
              <a:t>:</a:t>
            </a:r>
          </a:p>
          <a:p>
            <a:pPr algn="r" rtl="1" fontAlgn="base">
              <a:lnSpc>
                <a:spcPct val="200000"/>
              </a:lnSpc>
            </a:pPr>
            <a:r>
              <a:rPr lang="ar-JO" sz="1600" b="0" i="0" dirty="0">
                <a:solidFill>
                  <a:srgbClr val="040C28"/>
                </a:solidFill>
                <a:effectLst/>
                <a:latin typeface="Alexandria Light" pitchFamily="2" charset="-78"/>
                <a:cs typeface="Alexandria Light" pitchFamily="2" charset="-78"/>
              </a:rPr>
              <a:t>1-المشكلات والصعوبات البشرية، </a:t>
            </a:r>
            <a:endParaRPr lang="en-US" sz="1600" b="0" i="0" dirty="0">
              <a:solidFill>
                <a:srgbClr val="040C28"/>
              </a:solidFill>
              <a:effectLst/>
              <a:latin typeface="Alexandria Light" pitchFamily="2" charset="-78"/>
              <a:cs typeface="Alexandria Light" pitchFamily="2" charset="-78"/>
            </a:endParaRPr>
          </a:p>
          <a:p>
            <a:pPr algn="r" rtl="1" fontAlgn="base">
              <a:lnSpc>
                <a:spcPct val="200000"/>
              </a:lnSpc>
            </a:pPr>
            <a:r>
              <a:rPr lang="ar-JO" sz="1600" b="0" i="0" dirty="0">
                <a:solidFill>
                  <a:srgbClr val="040C28"/>
                </a:solidFill>
                <a:effectLst/>
                <a:latin typeface="Alexandria Light" pitchFamily="2" charset="-78"/>
                <a:cs typeface="Alexandria Light" pitchFamily="2" charset="-78"/>
              </a:rPr>
              <a:t>2- تعدد أهداف التنظيم وتداخلها،</a:t>
            </a:r>
            <a:endParaRPr lang="en-US" sz="1600" b="0" i="0" dirty="0">
              <a:solidFill>
                <a:srgbClr val="040C28"/>
              </a:solidFill>
              <a:effectLst/>
              <a:latin typeface="Alexandria Light" pitchFamily="2" charset="-78"/>
              <a:cs typeface="Alexandria Light" pitchFamily="2" charset="-78"/>
            </a:endParaRPr>
          </a:p>
          <a:p>
            <a:pPr algn="r" rtl="1" fontAlgn="base">
              <a:lnSpc>
                <a:spcPct val="200000"/>
              </a:lnSpc>
            </a:pPr>
            <a:r>
              <a:rPr lang="ar-JO" sz="1600" b="0" i="0" dirty="0">
                <a:solidFill>
                  <a:srgbClr val="040C28"/>
                </a:solidFill>
                <a:effectLst/>
                <a:latin typeface="Alexandria Light" pitchFamily="2" charset="-78"/>
                <a:cs typeface="Alexandria Light" pitchFamily="2" charset="-78"/>
              </a:rPr>
              <a:t>3- المشكلات المتعلقة بآليات العمل الإداري. </a:t>
            </a:r>
          </a:p>
          <a:p>
            <a:pPr algn="r" rtl="1" fontAlgn="base">
              <a:lnSpc>
                <a:spcPct val="200000"/>
              </a:lnSpc>
            </a:pPr>
            <a:r>
              <a:rPr lang="ar-JO" sz="1600" b="0" i="0" dirty="0">
                <a:solidFill>
                  <a:srgbClr val="040C28"/>
                </a:solidFill>
                <a:effectLst/>
                <a:latin typeface="Alexandria Light" pitchFamily="2" charset="-78"/>
                <a:cs typeface="Alexandria Light" pitchFamily="2" charset="-78"/>
              </a:rPr>
              <a:t>وتقع مسؤولية القضاء على تلك المشكلات والتخلص منها في المقام الأول على القيادات فضلاً عن العاملين أنفسهم والمسؤولين في المقام الثاني عن الحد من تفاقمها بصورة تعرقل مسيرة التنظيم وتحقيق أهدافه</a:t>
            </a:r>
            <a:endParaRPr lang="ar-YE" sz="1600" dirty="0">
              <a:solidFill>
                <a:srgbClr val="040C28"/>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86205708"/>
      </p:ext>
    </p:extLst>
  </p:cSld>
  <p:clrMapOvr>
    <a:masterClrMapping/>
  </p:clrMapOvr>
  <mc:AlternateContent xmlns:mc="http://schemas.openxmlformats.org/markup-compatibility/2006" xmlns:p14="http://schemas.microsoft.com/office/powerpoint/2010/main">
    <mc:Choice Requires="p14">
      <p:transition spd="slow" p14:dur="2000" advTm="105620"/>
    </mc:Choice>
    <mc:Fallback xmlns="">
      <p:transition spd="slow" advTm="10562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YE" b="0" i="0" dirty="0">
              <a:solidFill>
                <a:srgbClr val="000000"/>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9A3AEECF-3AAD-7F41-5D5A-444074C8B5FA}"/>
              </a:ext>
            </a:extLst>
          </p:cNvPr>
          <p:cNvPicPr>
            <a:picLocks noChangeAspect="1"/>
          </p:cNvPicPr>
          <p:nvPr/>
        </p:nvPicPr>
        <p:blipFill>
          <a:blip r:embed="rId3"/>
          <a:stretch>
            <a:fillRect/>
          </a:stretch>
        </p:blipFill>
        <p:spPr>
          <a:xfrm>
            <a:off x="1150883" y="1422454"/>
            <a:ext cx="10261627" cy="4279677"/>
          </a:xfrm>
          <a:prstGeom prst="rect">
            <a:avLst/>
          </a:prstGeom>
        </p:spPr>
      </p:pic>
      <p:sp>
        <p:nvSpPr>
          <p:cNvPr id="7" name="TextBox 6">
            <a:extLst>
              <a:ext uri="{FF2B5EF4-FFF2-40B4-BE49-F238E27FC236}">
                <a16:creationId xmlns:a16="http://schemas.microsoft.com/office/drawing/2014/main" id="{26C353E2-E23E-CCDE-D829-3E431053AC6A}"/>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8" name="Rectangle 7">
            <a:extLst>
              <a:ext uri="{FF2B5EF4-FFF2-40B4-BE49-F238E27FC236}">
                <a16:creationId xmlns:a16="http://schemas.microsoft.com/office/drawing/2014/main" id="{1623CE45-2363-27AC-D645-C6C95C40155F}"/>
              </a:ext>
            </a:extLst>
          </p:cNvPr>
          <p:cNvSpPr/>
          <p:nvPr/>
        </p:nvSpPr>
        <p:spPr>
          <a:xfrm>
            <a:off x="7882757" y="5292397"/>
            <a:ext cx="2144111" cy="28377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JO" dirty="0">
                <a:solidFill>
                  <a:schemeClr val="tx1"/>
                </a:solidFill>
              </a:rPr>
              <a:t>تامر أبو العجين 2010</a:t>
            </a:r>
            <a:endParaRPr lang="en-US" dirty="0">
              <a:solidFill>
                <a:schemeClr val="tx1"/>
              </a:solidFill>
            </a:endParaRPr>
          </a:p>
        </p:txBody>
      </p:sp>
    </p:spTree>
    <p:extLst>
      <p:ext uri="{BB962C8B-B14F-4D97-AF65-F5344CB8AC3E}">
        <p14:creationId xmlns:p14="http://schemas.microsoft.com/office/powerpoint/2010/main" val="3631605258"/>
      </p:ext>
    </p:extLst>
  </p:cSld>
  <p:clrMapOvr>
    <a:masterClrMapping/>
  </p:clrMapOvr>
  <mc:AlternateContent xmlns:mc="http://schemas.openxmlformats.org/markup-compatibility/2006" xmlns:p14="http://schemas.microsoft.com/office/powerpoint/2010/main">
    <mc:Choice Requires="p14">
      <p:transition spd="slow" p14:dur="2000" advTm="135895"/>
    </mc:Choice>
    <mc:Fallback xmlns="">
      <p:transition spd="slow" advTm="13589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just" rtl="1">
              <a:lnSpc>
                <a:spcPct val="150000"/>
              </a:lnSpc>
            </a:pPr>
            <a:r>
              <a:rPr lang="ar-JO" sz="1600" b="0" i="0" dirty="0">
                <a:solidFill>
                  <a:schemeClr val="tx1"/>
                </a:solidFill>
                <a:effectLst/>
                <a:latin typeface="Poppins-Regular"/>
              </a:rPr>
              <a:t>       </a:t>
            </a:r>
            <a:r>
              <a:rPr lang="ar-JO" sz="1600" dirty="0">
                <a:solidFill>
                  <a:schemeClr val="tx1"/>
                </a:solidFill>
                <a:latin typeface="Alexandria Light" pitchFamily="2" charset="-78"/>
                <a:cs typeface="Alexandria Light" pitchFamily="2" charset="-78"/>
              </a:rPr>
              <a:t>ل</a:t>
            </a:r>
            <a:r>
              <a:rPr lang="ar-YE" sz="1600" dirty="0">
                <a:solidFill>
                  <a:schemeClr val="tx1"/>
                </a:solidFill>
                <a:latin typeface="Alexandria Light" pitchFamily="2" charset="-78"/>
                <a:cs typeface="Alexandria Light" pitchFamily="2" charset="-78"/>
              </a:rPr>
              <a:t>لتنظيم الإداري أهمية كبيرة في وقتنا الحالي؛ لما له من أهمية في حياة المنظمات الإدارية واستمراريتها، إذ بدونه لا يمكن للمديرين القيام بأعمالهم، فهو دليل واضح على مفهوم العمليات الإدارية وأبعادها، فهو الإطار الذي تتحدد بموجبه أوجه النشاطات الإدارية اللازمة لتحقيق الأهداف، حيث يعتبر التنظيم وسيلة للإنجاز وليس هدفاً بحد ذاته، حيث يتم فيه تحديد المسارات الوظيفية تحديداً دقيقاً ، فتتم فيه عمليات تجميع المهام والنشاطات المرغوب القيام بها في وظائف وفي وحدات إدارية متعددة، كما يتم به تحقيق التنسيق اللازم والصلاحيات والسلطات اللازمة لبقاء واستمرارية المنظمات الإدارية الحديثة، فالتنظيم ظاهرة إدارية تصاحب ظهور أي جماعة تحاول أن تعمل على تحقيق أهداف محددة، فهو ظاهرة واكبت ظهور وتطور المجتمعات والأفراد، لما له من أهمية في تحقيق الأهداف، فهو الآلية التي يتم من خلالها الوصول للأهداف المتوخاة بشكل جيد وفعال، وتنبع ضرورته وبقائه المستمر من ضرورة استمرارية العملية الإدارية ذاتها المرتبطة بها فهو يدور معها وجوداً وعدماً، وهو الأمر الذي أسفر عن الاعتقاد الجازم بأن التنظيم بدعاماته وعناصره المادية والبشرية قد أصبح الوسيلة الوحيدة المطالبة بتحقيق الأهداف والنتائج المستهدفة </a:t>
            </a:r>
            <a:r>
              <a:rPr lang="ar-JO" sz="1600" dirty="0">
                <a:solidFill>
                  <a:schemeClr val="tx1"/>
                </a:solidFill>
                <a:latin typeface="Alexandria Light" pitchFamily="2" charset="-78"/>
                <a:cs typeface="Alexandria Light" pitchFamily="2" charset="-78"/>
              </a:rPr>
              <a:t>.</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08984"/>
    </mc:Choice>
    <mc:Fallback xmlns="">
      <p:transition spd="slow" advTm="10898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191407" y="1302461"/>
            <a:ext cx="8928452" cy="456471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الثالثة </a:t>
            </a:r>
          </a:p>
          <a:p>
            <a:pPr marL="342900" marR="0" indent="-34290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2000" b="1" dirty="0">
                <a:latin typeface="Alexandria Black" pitchFamily="2" charset="-78"/>
                <a:ea typeface="Arial" panose="020B0604020202020204" pitchFamily="34" charset="0"/>
                <a:cs typeface="Alexandria Black" pitchFamily="2" charset="-78"/>
              </a:rPr>
              <a:t>  </a:t>
            </a:r>
            <a:r>
              <a:rPr lang="ar-JO" sz="2000" b="1" dirty="0">
                <a:solidFill>
                  <a:srgbClr val="00B0F0"/>
                </a:solidFill>
                <a:latin typeface="Alexandria Black" pitchFamily="2" charset="-78"/>
                <a:ea typeface="Arial" panose="020B0604020202020204" pitchFamily="34" charset="0"/>
                <a:cs typeface="Alexandria Black" pitchFamily="2" charset="-78"/>
              </a:rPr>
              <a:t> </a:t>
            </a:r>
            <a:r>
              <a:rPr lang="ar-JO" sz="1600" dirty="0">
                <a:solidFill>
                  <a:srgbClr val="000000"/>
                </a:solidFill>
                <a:latin typeface="Alexandria" pitchFamily="2" charset="-78"/>
                <a:ea typeface="Arial" panose="020B0604020202020204" pitchFamily="34" charset="0"/>
                <a:cs typeface="Alexandria" pitchFamily="2" charset="-78"/>
              </a:rPr>
              <a:t>مفهوم الإدارة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وظائف الإدارة وعناصر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التنظيم الإداريوخطواته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التنظيم الإداري وخصائصه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مبادئ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معيقات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خاتمة</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98F55E1E-78B1-B810-8FC4-34CC3DBAAB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1158" y="3582974"/>
            <a:ext cx="3609728" cy="2126539"/>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32871"/>
    </mc:Choice>
    <mc:Fallback xmlns="">
      <p:transition spd="slow" advTm="3287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pPr algn="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السعود، راتب(2009). </a:t>
            </a:r>
            <a:r>
              <a:rPr lang="ar-JO" sz="1600" b="1" dirty="0">
                <a:solidFill>
                  <a:schemeClr val="tx1"/>
                </a:solidFill>
                <a:effectLst/>
                <a:latin typeface="Alexandria Light" pitchFamily="2" charset="-78"/>
                <a:ea typeface="Simplified Arabic" panose="02020603050405020304" pitchFamily="18" charset="-78"/>
                <a:cs typeface="Alexandria Light" pitchFamily="2" charset="-78"/>
              </a:rPr>
              <a:t>الإدارة التربوية مفاهيم وآفاق</a:t>
            </a:r>
            <a:r>
              <a:rPr lang="ar-JO" sz="1600" dirty="0">
                <a:solidFill>
                  <a:schemeClr val="tx1"/>
                </a:solidFill>
                <a:effectLst/>
                <a:latin typeface="Alexandria Light" pitchFamily="2" charset="-78"/>
                <a:ea typeface="Simplified Arabic" panose="02020603050405020304" pitchFamily="18" charset="-78"/>
                <a:cs typeface="Alexandria Light" pitchFamily="2" charset="-78"/>
              </a:rPr>
              <a:t>، عمان: شركة طارق وشركاه للنشر.</a:t>
            </a:r>
          </a:p>
          <a:p>
            <a:pPr algn="r"/>
            <a:endParaRPr lang="ar-JO" sz="1600" dirty="0">
              <a:solidFill>
                <a:schemeClr val="tx1"/>
              </a:solidFill>
              <a:latin typeface="Alexandria Light" pitchFamily="2" charset="-78"/>
              <a:ea typeface="Simplified Arabic" panose="02020603050405020304" pitchFamily="18" charset="-78"/>
              <a:cs typeface="Alexandria Light" pitchFamily="2" charset="-78"/>
            </a:endParaRPr>
          </a:p>
          <a:p>
            <a:pPr algn="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أبو العجين، تامر (2010) </a:t>
            </a:r>
            <a:r>
              <a:rPr lang="ar-JO" sz="1600" b="1" dirty="0">
                <a:solidFill>
                  <a:schemeClr val="tx1"/>
                </a:solidFill>
                <a:latin typeface="Alexandria Light" pitchFamily="2" charset="-78"/>
                <a:cs typeface="Alexandria Light" pitchFamily="2" charset="-78"/>
              </a:rPr>
              <a:t>أثر معوقات التنظيم الإداري على اداء الهيئات المحلية العاملة في قطاع غزة</a:t>
            </a:r>
            <a:r>
              <a:rPr lang="ar-JO" sz="1600" dirty="0">
                <a:solidFill>
                  <a:schemeClr val="tx1"/>
                </a:solidFill>
                <a:latin typeface="Alexandria Light" pitchFamily="2" charset="-78"/>
                <a:cs typeface="Alexandria Light" pitchFamily="2" charset="-78"/>
              </a:rPr>
              <a:t>، رسالة ماجستير، الجامعة الإسلامية غزة.</a:t>
            </a:r>
          </a:p>
          <a:p>
            <a:pPr algn="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r>
              <a:rPr lang="en-US" sz="1600" dirty="0">
                <a:solidFill>
                  <a:schemeClr val="tx1"/>
                </a:solidFill>
                <a:effectLst/>
                <a:latin typeface="Alexandria Light" pitchFamily="2" charset="-78"/>
                <a:ea typeface="Simplified Arabic" panose="02020603050405020304" pitchFamily="18" charset="-78"/>
                <a:cs typeface="Alexandria Light" pitchFamily="2" charset="-78"/>
                <a:hlinkClick r:id="rId2"/>
              </a:rPr>
              <a:t>https://almerja.net/reading.php?idm=46249</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1600" dirty="0">
              <a:solidFill>
                <a:schemeClr val="tx1"/>
              </a:solidFill>
              <a:latin typeface="Alexandria Light" pitchFamily="2" charset="-78"/>
              <a:cs typeface="Alexandria Light" pitchFamily="2" charset="-78"/>
            </a:endParaRPr>
          </a:p>
          <a:p>
            <a:pPr algn="r"/>
            <a:r>
              <a:rPr lang="ar-JO" sz="1600" dirty="0">
                <a:solidFill>
                  <a:schemeClr val="tx1"/>
                </a:solidFill>
                <a:latin typeface="Alexandria Light" pitchFamily="2" charset="-78"/>
                <a:cs typeface="Alexandria Light" pitchFamily="2" charset="-78"/>
              </a:rPr>
              <a:t>الشوابكة، سحر (2022). </a:t>
            </a:r>
            <a:r>
              <a:rPr lang="ar-YE" sz="1600" dirty="0">
                <a:solidFill>
                  <a:schemeClr val="tx1"/>
                </a:solidFill>
                <a:latin typeface="Alexandria Light" pitchFamily="2" charset="-78"/>
                <a:cs typeface="Alexandria Light" pitchFamily="2" charset="-78"/>
              </a:rPr>
              <a:t>تعريف التنظيم </a:t>
            </a:r>
            <a:r>
              <a:rPr lang="ar-JO" sz="1600" dirty="0">
                <a:solidFill>
                  <a:schemeClr val="tx1"/>
                </a:solidFill>
                <a:latin typeface="Alexandria Light" pitchFamily="2" charset="-78"/>
                <a:cs typeface="Alexandria Light" pitchFamily="2" charset="-78"/>
              </a:rPr>
              <a:t>الإ</a:t>
            </a:r>
            <a:r>
              <a:rPr lang="ar-YE" sz="1600" dirty="0">
                <a:solidFill>
                  <a:schemeClr val="tx1"/>
                </a:solidFill>
                <a:latin typeface="Alexandria Light" pitchFamily="2" charset="-78"/>
                <a:cs typeface="Alexandria Light" pitchFamily="2" charset="-78"/>
              </a:rPr>
              <a:t>داري وأهمية في المؤسسات</a:t>
            </a:r>
            <a:r>
              <a:rPr lang="ar-JO" sz="1600" dirty="0">
                <a:solidFill>
                  <a:schemeClr val="tx1"/>
                </a:solidFill>
              </a:rPr>
              <a:t>، </a:t>
            </a:r>
            <a:r>
              <a:rPr lang="ar-JO" sz="1600" b="1" dirty="0">
                <a:solidFill>
                  <a:schemeClr val="tx1"/>
                </a:solidFill>
                <a:latin typeface="Alexandria Light" pitchFamily="2" charset="-78"/>
                <a:cs typeface="Alexandria Light" pitchFamily="2" charset="-78"/>
              </a:rPr>
              <a:t>المجلة العربية للنشر العلمي 5(50)1496-1475</a:t>
            </a:r>
          </a:p>
          <a:p>
            <a:pPr algn="r"/>
            <a:endParaRPr lang="ar-JO" sz="1600" dirty="0">
              <a:solidFill>
                <a:schemeClr val="tx1"/>
              </a:solidFill>
              <a:latin typeface="Alexandria Light" pitchFamily="2" charset="-78"/>
              <a:cs typeface="Alexandria Light" pitchFamily="2" charset="-78"/>
            </a:endParaRPr>
          </a:p>
          <a:p>
            <a:pPr algn="r"/>
            <a:r>
              <a:rPr lang="ar-JO" sz="1600" dirty="0">
                <a:solidFill>
                  <a:schemeClr val="tx1"/>
                </a:solidFill>
                <a:latin typeface="Alexandria Light" pitchFamily="2" charset="-78"/>
                <a:cs typeface="Alexandria Light" pitchFamily="2" charset="-78"/>
              </a:rPr>
              <a:t>القريوتي، محمد قاسم (2008). </a:t>
            </a:r>
            <a:r>
              <a:rPr lang="ar-JO" sz="1600" b="1" dirty="0">
                <a:solidFill>
                  <a:schemeClr val="tx1"/>
                </a:solidFill>
                <a:latin typeface="Alexandria Light" pitchFamily="2" charset="-78"/>
                <a:cs typeface="Alexandria Light" pitchFamily="2" charset="-78"/>
              </a:rPr>
              <a:t>نظرية المنظمة والتنظيم </a:t>
            </a:r>
            <a:r>
              <a:rPr lang="ar-JO" sz="1600" dirty="0">
                <a:solidFill>
                  <a:schemeClr val="tx1"/>
                </a:solidFill>
                <a:latin typeface="Alexandria Light" pitchFamily="2" charset="-78"/>
                <a:cs typeface="Alexandria Light" pitchFamily="2" charset="-78"/>
              </a:rPr>
              <a:t>ط3، الأردن، دار وائل للنشر والتوزيع،</a:t>
            </a:r>
          </a:p>
          <a:p>
            <a:pPr algn="r"/>
            <a:endParaRPr lang="ar-JO" sz="1800" u="sng" kern="0" dirty="0">
              <a:solidFill>
                <a:srgbClr val="000000"/>
              </a:solidFill>
              <a:effectLst/>
              <a:latin typeface="Noto Sans Kufi Arabic"/>
              <a:ea typeface="Times New Roman" panose="02020603050405020304" pitchFamily="18" charset="0"/>
              <a:cs typeface="Times New Roman" panose="02020603050405020304" pitchFamily="18" charset="0"/>
              <a:hlinkClick r:id="rId3"/>
            </a:endParaRPr>
          </a:p>
          <a:p>
            <a:pPr algn="r"/>
            <a:r>
              <a:rPr lang="en-US" sz="1800" u="sng" kern="0" dirty="0">
                <a:solidFill>
                  <a:srgbClr val="000000"/>
                </a:solidFill>
                <a:effectLst/>
                <a:latin typeface="Noto Sans Kufi Arabic"/>
                <a:ea typeface="Times New Roman" panose="02020603050405020304" pitchFamily="18" charset="0"/>
                <a:cs typeface="Times New Roman" panose="02020603050405020304" pitchFamily="18" charset="0"/>
                <a:hlinkClick r:id="rId3"/>
              </a:rPr>
              <a:t>https://www.almrsal.com/post/409666</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a:endParaRPr lang="ar-JO" sz="1600" dirty="0">
              <a:solidFill>
                <a:schemeClr val="tx1"/>
              </a:solidFill>
              <a:latin typeface="Alexandria Light" pitchFamily="2" charset="-78"/>
              <a:cs typeface="Alexandria Light" pitchFamily="2" charset="-78"/>
            </a:endParaRPr>
          </a:p>
          <a:p>
            <a:pPr algn="r"/>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59467"/>
    </mc:Choice>
    <mc:Fallback xmlns="">
      <p:transition spd="slow" advTm="5946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253"/>
    </mc:Choice>
    <mc:Fallback xmlns="">
      <p:transition spd="slow" advTm="472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A86AE3-E0EA-40F1-97DF-BB02537654F6}"/>
</file>

<file path=customXml/itemProps2.xml><?xml version="1.0" encoding="utf-8"?>
<ds:datastoreItem xmlns:ds="http://schemas.openxmlformats.org/officeDocument/2006/customXml" ds:itemID="{255AD656-5A79-4AE6-A4BE-B98387A93777}"/>
</file>

<file path=customXml/itemProps3.xml><?xml version="1.0" encoding="utf-8"?>
<ds:datastoreItem xmlns:ds="http://schemas.openxmlformats.org/officeDocument/2006/customXml" ds:itemID="{D7FFB464-0AB5-43CB-B31B-124FA37BE40D}"/>
</file>

<file path=docProps/app.xml><?xml version="1.0" encoding="utf-8"?>
<Properties xmlns="http://schemas.openxmlformats.org/officeDocument/2006/extended-properties" xmlns:vt="http://schemas.openxmlformats.org/officeDocument/2006/docPropsVTypes">
  <TotalTime>1288</TotalTime>
  <Words>3903</Words>
  <Application>Microsoft Office PowerPoint</Application>
  <PresentationFormat>Widescreen</PresentationFormat>
  <Paragraphs>413</Paragraphs>
  <Slides>39</Slides>
  <Notes>7</Notes>
  <HiddenSlides>0</HiddenSlides>
  <MMClips>1</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39</vt:i4>
      </vt:variant>
    </vt:vector>
  </HeadingPairs>
  <TitlesOfParts>
    <vt:vector size="59" baseType="lpstr">
      <vt:lpstr>Alexandria</vt:lpstr>
      <vt:lpstr>Alexandria Black</vt:lpstr>
      <vt:lpstr>Alexandria ExtraBold</vt:lpstr>
      <vt:lpstr>Alexandria Light</vt:lpstr>
      <vt:lpstr>Alexandria Medium</vt:lpstr>
      <vt:lpstr>Alexandria SemiBold</vt:lpstr>
      <vt:lpstr>aliMath</vt:lpstr>
      <vt:lpstr>Arial</vt:lpstr>
      <vt:lpstr>Cairo</vt:lpstr>
      <vt:lpstr>Calibri</vt:lpstr>
      <vt:lpstr>Calibri Light</vt:lpstr>
      <vt:lpstr>DroidArabicKufi-Regular</vt:lpstr>
      <vt:lpstr>Noto Sans Kufi Arabic</vt:lpstr>
      <vt:lpstr>Poppins-Regular</vt:lpstr>
      <vt:lpstr>rasol</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294</cp:revision>
  <dcterms:created xsi:type="dcterms:W3CDTF">2023-04-29T09:08:00Z</dcterms:created>
  <dcterms:modified xsi:type="dcterms:W3CDTF">2024-02-13T21:09:18Z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