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501" r:id="rId8"/>
    <p:sldId id="503" r:id="rId9"/>
    <p:sldId id="505" r:id="rId10"/>
    <p:sldId id="506" r:id="rId11"/>
    <p:sldId id="507" r:id="rId12"/>
    <p:sldId id="508" r:id="rId13"/>
    <p:sldId id="509" r:id="rId14"/>
    <p:sldId id="510" r:id="rId15"/>
    <p:sldId id="511" r:id="rId16"/>
    <p:sldId id="513" r:id="rId17"/>
    <p:sldId id="514" r:id="rId18"/>
    <p:sldId id="515" r:id="rId19"/>
    <p:sldId id="516" r:id="rId20"/>
    <p:sldId id="517" r:id="rId21"/>
    <p:sldId id="518" r:id="rId22"/>
    <p:sldId id="519" r:id="rId23"/>
    <p:sldId id="520" r:id="rId24"/>
    <p:sldId id="521" r:id="rId25"/>
    <p:sldId id="522" r:id="rId26"/>
    <p:sldId id="524" r:id="rId27"/>
    <p:sldId id="525" r:id="rId28"/>
    <p:sldId id="526" r:id="rId29"/>
    <p:sldId id="527" r:id="rId30"/>
    <p:sldId id="528" r:id="rId31"/>
    <p:sldId id="529" r:id="rId32"/>
    <p:sldId id="530" r:id="rId33"/>
    <p:sldId id="531" r:id="rId34"/>
    <p:sldId id="532" r:id="rId35"/>
    <p:sldId id="533" r:id="rId36"/>
    <p:sldId id="534" r:id="rId37"/>
    <p:sldId id="535" r:id="rId38"/>
    <p:sldId id="536" r:id="rId39"/>
    <p:sldId id="538" r:id="rId40"/>
    <p:sldId id="539" r:id="rId41"/>
    <p:sldId id="540" r:id="rId42"/>
    <p:sldId id="541" r:id="rId43"/>
    <p:sldId id="542" r:id="rId44"/>
    <p:sldId id="543" r:id="rId45"/>
    <p:sldId id="544" r:id="rId46"/>
    <p:sldId id="546" r:id="rId47"/>
    <p:sldId id="545" r:id="rId48"/>
    <p:sldId id="547" r:id="rId49"/>
    <p:sldId id="551" r:id="rId50"/>
    <p:sldId id="553" r:id="rId51"/>
    <p:sldId id="548" r:id="rId52"/>
    <p:sldId id="559" r:id="rId53"/>
    <p:sldId id="560" r:id="rId54"/>
    <p:sldId id="552" r:id="rId55"/>
    <p:sldId id="554" r:id="rId56"/>
    <p:sldId id="55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3"/>
            <p14:sldId id="505"/>
            <p14:sldId id="506"/>
            <p14:sldId id="507"/>
            <p14:sldId id="508"/>
            <p14:sldId id="509"/>
            <p14:sldId id="510"/>
            <p14:sldId id="511"/>
            <p14:sldId id="513"/>
            <p14:sldId id="514"/>
            <p14:sldId id="515"/>
            <p14:sldId id="516"/>
            <p14:sldId id="517"/>
            <p14:sldId id="518"/>
            <p14:sldId id="519"/>
            <p14:sldId id="520"/>
            <p14:sldId id="521"/>
            <p14:sldId id="522"/>
            <p14:sldId id="524"/>
            <p14:sldId id="525"/>
            <p14:sldId id="526"/>
            <p14:sldId id="527"/>
            <p14:sldId id="528"/>
            <p14:sldId id="529"/>
            <p14:sldId id="530"/>
            <p14:sldId id="531"/>
            <p14:sldId id="532"/>
            <p14:sldId id="533"/>
            <p14:sldId id="534"/>
            <p14:sldId id="535"/>
            <p14:sldId id="536"/>
            <p14:sldId id="538"/>
            <p14:sldId id="539"/>
            <p14:sldId id="540"/>
            <p14:sldId id="541"/>
            <p14:sldId id="542"/>
            <p14:sldId id="543"/>
            <p14:sldId id="544"/>
            <p14:sldId id="546"/>
            <p14:sldId id="545"/>
            <p14:sldId id="547"/>
            <p14:sldId id="551"/>
            <p14:sldId id="553"/>
            <p14:sldId id="548"/>
            <p14:sldId id="559"/>
            <p14:sldId id="560"/>
            <p14:sldId id="552"/>
            <p14:sldId id="554"/>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Methodology</a:t>
          </a:r>
        </a:p>
      </dgm:t>
    </dgm:pt>
    <dgm:pt modelId="{1FEAA28F-90AD-4D5A-B25F-9B97A85664E1}" type="parTrans" cxnId="{53BC1FF1-17B9-407D-9D5B-26D39BDAD4EC}">
      <dgm:prSet/>
      <dgm: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life cycle</a:t>
          </a:r>
        </a:p>
      </dgm:t>
    </dgm:pt>
    <dgm:pt modelId="{E81CF609-C234-42FC-BB1A-711487D41BB0}" type="parTrans" cxnId="{7638957F-4406-4FD0-87D8-22D0E0D0B378}">
      <dgm:prSet/>
      <dgm: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requirements definition</a:t>
          </a:r>
        </a:p>
      </dgm:t>
    </dgm:pt>
    <dgm:pt modelId="{7FCE84ED-F7FE-48A1-8F4E-1091E378D620}" type="parTrans" cxnId="{9CADF5BB-D5F3-45C4-AEC7-06154EFD0367}">
      <dgm:prSet/>
      <dgm: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Understanding the project business case</a:t>
          </a:r>
        </a:p>
      </dgm:t>
    </dgm:pt>
    <dgm:pt modelId="{47674C61-970E-4171-B691-25E72BEABEF2}" type="parTrans" cxnId="{D675D4DE-3124-4DCD-ADF0-CD7BB4FC7B55}">
      <dgm:prSet/>
      <dgm: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ranking matrix</a:t>
          </a:r>
        </a:p>
      </dgm:t>
    </dgm:pt>
    <dgm:pt modelId="{FAA37451-FCA9-4A6B-9A37-C0F1FEB10D95}" type="parTrans" cxnId="{606CD43E-D13E-4922-8E6C-BC92AE052877}">
      <dgm:prSet/>
      <dgm: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How to evaluate and prioritize IT project proposals</a:t>
          </a:r>
        </a:p>
      </dgm:t>
    </dgm:pt>
    <dgm:pt modelId="{01268A80-D1F7-409D-87F7-0AB378D7AD5D}" type="parTrans" cxnId="{2D5E8C89-4698-4E93-A820-8CB143C61AB1}">
      <dgm:prSet/>
      <dgm: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Quality management</a:t>
          </a:r>
        </a:p>
      </dgm:t>
    </dgm:pt>
    <dgm:pt modelId="{D261A7A2-6AED-43CA-A906-FEAC16DD747E}" type="parTrans" cxnId="{CF9E8543-6CBD-49DE-BB63-14E98736EABD}">
      <dgm:prSet/>
      <dgm: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Sponsor and supplier agreements</a:t>
          </a:r>
        </a:p>
      </dgm:t>
    </dgm:pt>
    <dgm:pt modelId="{6F37E189-3160-4D21-B491-817B200FEEFE}" type="parTrans" cxnId="{CA23DBC6-1463-4292-AFCD-84C0552574BA}">
      <dgm:prSet/>
      <dgm: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Microsoft Project 2010</a:t>
          </a:r>
        </a:p>
      </dgm:t>
    </dgm:pt>
    <dgm:pt modelId="{7377E956-5B5C-409B-AD78-7393261D82E9}" type="parTrans" cxnId="{9BE40861-51D4-4352-A282-45BCB0FEF3C6}">
      <dgm:prSet/>
      <dgm: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Challenging</a:t>
          </a:r>
        </a:p>
      </dgm:t>
    </dgm:pt>
    <dgm:pt modelId="{CD0228CC-1F5F-4398-9DEF-38642AB03146}" type="parTrans" cxnId="{E7F146EC-89DF-4FA3-9DA8-15A7BDA48C2A}">
      <dgm:prSet/>
      <dgm: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X="125140"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5785577" y="919641"/>
          <a:ext cx="91440" cy="369451"/>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5831297" y="919641"/>
          <a:ext cx="5147642" cy="1775556"/>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5831297" y="919641"/>
          <a:ext cx="4014248" cy="1775556"/>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5831297" y="919641"/>
          <a:ext cx="2880854" cy="1775556"/>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5831297" y="919641"/>
          <a:ext cx="1629718" cy="1775556"/>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5831297" y="919641"/>
          <a:ext cx="405277" cy="1798650"/>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076485" y="919641"/>
          <a:ext cx="754812" cy="1775556"/>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685140" y="919641"/>
          <a:ext cx="2146157" cy="1775556"/>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102599" y="919641"/>
          <a:ext cx="3728698" cy="1775556"/>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25922" y="919641"/>
          <a:ext cx="5205375" cy="1775556"/>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31650" y="0"/>
          <a:ext cx="7399294" cy="91964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Project management in a nutshell</a:t>
          </a:r>
        </a:p>
      </dsp:txBody>
      <dsp:txXfrm>
        <a:off x="2131650" y="0"/>
        <a:ext cx="7399294" cy="919641"/>
      </dsp:txXfrm>
    </dsp:sp>
    <dsp:sp modelId="{FD30AE26-6486-41CD-BC2E-A5EA6A921F8C}">
      <dsp:nvSpPr>
        <dsp:cNvPr id="0" name=""/>
        <dsp:cNvSpPr/>
      </dsp:nvSpPr>
      <dsp:spPr>
        <a:xfrm>
          <a:off x="5491" y="2695197"/>
          <a:ext cx="1240860" cy="49236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life cycle</a:t>
          </a:r>
        </a:p>
      </dsp:txBody>
      <dsp:txXfrm>
        <a:off x="5491" y="2695197"/>
        <a:ext cx="1240860" cy="492361"/>
      </dsp:txXfrm>
    </dsp:sp>
    <dsp:sp modelId="{3AE83E3D-6CA3-46BA-8434-44B5D16E2D73}">
      <dsp:nvSpPr>
        <dsp:cNvPr id="0" name=""/>
        <dsp:cNvSpPr/>
      </dsp:nvSpPr>
      <dsp:spPr>
        <a:xfrm>
          <a:off x="1443057" y="2695197"/>
          <a:ext cx="1319083" cy="1143398"/>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requirements definition</a:t>
          </a:r>
        </a:p>
      </dsp:txBody>
      <dsp:txXfrm>
        <a:off x="1443057" y="2695197"/>
        <a:ext cx="1319083" cy="1143398"/>
      </dsp:txXfrm>
    </dsp:sp>
    <dsp:sp modelId="{D3028304-CE81-4AFB-992B-22E60BB64F0F}">
      <dsp:nvSpPr>
        <dsp:cNvPr id="0" name=""/>
        <dsp:cNvSpPr/>
      </dsp:nvSpPr>
      <dsp:spPr>
        <a:xfrm>
          <a:off x="2958845" y="2695197"/>
          <a:ext cx="1452590" cy="135585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Understanding the project business case</a:t>
          </a:r>
        </a:p>
      </dsp:txBody>
      <dsp:txXfrm>
        <a:off x="2958845" y="2695197"/>
        <a:ext cx="1452590" cy="1355853"/>
      </dsp:txXfrm>
    </dsp:sp>
    <dsp:sp modelId="{6D638CD0-25CC-45E6-85D3-72539E322FAB}">
      <dsp:nvSpPr>
        <dsp:cNvPr id="0" name=""/>
        <dsp:cNvSpPr/>
      </dsp:nvSpPr>
      <dsp:spPr>
        <a:xfrm>
          <a:off x="4608140" y="2695197"/>
          <a:ext cx="936689" cy="65476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ranking matrix</a:t>
          </a:r>
        </a:p>
      </dsp:txBody>
      <dsp:txXfrm>
        <a:off x="4608140" y="2695197"/>
        <a:ext cx="936689" cy="654760"/>
      </dsp:txXfrm>
    </dsp:sp>
    <dsp:sp modelId="{11722D9D-1A9E-409F-9915-04447CF22ED3}">
      <dsp:nvSpPr>
        <dsp:cNvPr id="0" name=""/>
        <dsp:cNvSpPr/>
      </dsp:nvSpPr>
      <dsp:spPr>
        <a:xfrm>
          <a:off x="5768230" y="2718292"/>
          <a:ext cx="936689" cy="124321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How to evaluate and prioritize IT project proposals</a:t>
          </a:r>
        </a:p>
      </dsp:txBody>
      <dsp:txXfrm>
        <a:off x="5768230" y="2718292"/>
        <a:ext cx="936689" cy="1243216"/>
      </dsp:txXfrm>
    </dsp:sp>
    <dsp:sp modelId="{20ED332B-6D22-4F2C-9D62-6B0778286CD0}">
      <dsp:nvSpPr>
        <dsp:cNvPr id="0" name=""/>
        <dsp:cNvSpPr/>
      </dsp:nvSpPr>
      <dsp:spPr>
        <a:xfrm>
          <a:off x="6874929" y="2695197"/>
          <a:ext cx="1172173" cy="119519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Quality management</a:t>
          </a:r>
        </a:p>
      </dsp:txBody>
      <dsp:txXfrm>
        <a:off x="6874929" y="2695197"/>
        <a:ext cx="1172173" cy="1195192"/>
      </dsp:txXfrm>
    </dsp:sp>
    <dsp:sp modelId="{E3A9CB52-FAC9-4B0D-9289-A6ECBAA900CB}">
      <dsp:nvSpPr>
        <dsp:cNvPr id="0" name=""/>
        <dsp:cNvSpPr/>
      </dsp:nvSpPr>
      <dsp:spPr>
        <a:xfrm>
          <a:off x="8243807" y="2695197"/>
          <a:ext cx="936689" cy="112835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Sponsor and supplier agreements</a:t>
          </a:r>
        </a:p>
      </dsp:txBody>
      <dsp:txXfrm>
        <a:off x="8243807" y="2695197"/>
        <a:ext cx="936689" cy="1128350"/>
      </dsp:txXfrm>
    </dsp:sp>
    <dsp:sp modelId="{E2E61DDF-53DF-47EE-8128-CE39BC16E3EB}">
      <dsp:nvSpPr>
        <dsp:cNvPr id="0" name=""/>
        <dsp:cNvSpPr/>
      </dsp:nvSpPr>
      <dsp:spPr>
        <a:xfrm>
          <a:off x="9377201" y="2695197"/>
          <a:ext cx="936689" cy="69606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Microsoft Project 2010</a:t>
          </a:r>
        </a:p>
      </dsp:txBody>
      <dsp:txXfrm>
        <a:off x="9377201" y="2695197"/>
        <a:ext cx="936689" cy="696063"/>
      </dsp:txXfrm>
    </dsp:sp>
    <dsp:sp modelId="{3A738C0F-734D-4BBE-9DBD-A14841B1A75E}">
      <dsp:nvSpPr>
        <dsp:cNvPr id="0" name=""/>
        <dsp:cNvSpPr/>
      </dsp:nvSpPr>
      <dsp:spPr>
        <a:xfrm>
          <a:off x="10510595" y="2695197"/>
          <a:ext cx="936689" cy="46834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Challenging</a:t>
          </a:r>
        </a:p>
      </dsp:txBody>
      <dsp:txXfrm>
        <a:off x="10510595" y="2695197"/>
        <a:ext cx="936689" cy="468344"/>
      </dsp:txXfrm>
    </dsp:sp>
    <dsp:sp modelId="{D19B941C-CD0E-4EF6-8278-B39897CEDB80}">
      <dsp:nvSpPr>
        <dsp:cNvPr id="0" name=""/>
        <dsp:cNvSpPr/>
      </dsp:nvSpPr>
      <dsp:spPr>
        <a:xfrm rot="10800000" flipV="1">
          <a:off x="3993784" y="963680"/>
          <a:ext cx="1908120" cy="650825"/>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Methodology</a:t>
          </a:r>
        </a:p>
      </dsp:txBody>
      <dsp:txXfrm rot="-10800000">
        <a:off x="3993784" y="963680"/>
        <a:ext cx="1908120" cy="65082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14.xml"/><Relationship Id="rId7" Type="http://schemas.openxmlformats.org/officeDocument/2006/relationships/image" Target="../media/image2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5.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842D1BEA-015C-F6CC-439B-4DED568F0A2F}"/>
              </a:ext>
            </a:extLst>
          </p:cNvPr>
          <p:cNvPicPr>
            <a:picLocks noChangeAspect="1"/>
          </p:cNvPicPr>
          <p:nvPr/>
        </p:nvPicPr>
        <p:blipFill>
          <a:blip r:embed="rId4"/>
          <a:stretch>
            <a:fillRect/>
          </a:stretch>
        </p:blipFill>
        <p:spPr>
          <a:xfrm>
            <a:off x="6063267" y="1649275"/>
            <a:ext cx="5799464" cy="4136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44176"/>
    </mc:Choice>
    <mc:Fallback xmlns="">
      <p:transition spd="slow" advTm="4417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0" y="1991949"/>
            <a:ext cx="9656577" cy="3108543"/>
          </a:xfrm>
          <a:prstGeom prst="rect">
            <a:avLst/>
          </a:prstGeom>
          <a:noFill/>
        </p:spPr>
        <p:txBody>
          <a:bodyPr wrap="square">
            <a:spAutoFit/>
          </a:bodyPr>
          <a:lstStyle/>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002060"/>
                </a:solidFill>
                <a:effectLst/>
                <a:uLnTx/>
                <a:uFillTx/>
              </a:rPr>
              <a:t>Introduction</a:t>
            </a:r>
          </a:p>
          <a:p>
            <a:pPr marL="457200" marR="0" lvl="0" indent="-457200"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002060"/>
                </a:solidFill>
                <a:effectLst/>
                <a:uLnTx/>
                <a:uFillTx/>
              </a:rPr>
              <a:t>What is the project?</a:t>
            </a:r>
          </a:p>
          <a:p>
            <a:pPr marL="457200" marR="0" lvl="0" indent="-457200"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002060"/>
                </a:solidFill>
                <a:effectLst/>
                <a:uLnTx/>
                <a:uFillTx/>
              </a:rPr>
              <a:t>Methodology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43945"/>
    </mc:Choice>
    <mc:Fallback xmlns="">
      <p:transition spd="slow" advTm="439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467226" y="54996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114926" y="716338"/>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graphicFrame>
        <p:nvGraphicFramePr>
          <p:cNvPr id="7" name="Diagram 6">
            <a:extLst>
              <a:ext uri="{FF2B5EF4-FFF2-40B4-BE49-F238E27FC236}">
                <a16:creationId xmlns:a16="http://schemas.microsoft.com/office/drawing/2014/main" id="{1737B3F7-8B9A-B19A-5D8B-A8D6AF3A819D}"/>
              </a:ext>
            </a:extLst>
          </p:cNvPr>
          <p:cNvGraphicFramePr/>
          <p:nvPr>
            <p:extLst>
              <p:ext uri="{D42A27DB-BD31-4B8C-83A1-F6EECF244321}">
                <p14:modId xmlns:p14="http://schemas.microsoft.com/office/powerpoint/2010/main" val="499195753"/>
              </p:ext>
            </p:extLst>
          </p:nvPr>
        </p:nvGraphicFramePr>
        <p:xfrm>
          <a:off x="445265" y="1747479"/>
          <a:ext cx="11452777" cy="47823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66393"/>
    </mc:Choice>
    <mc:Fallback xmlns="">
      <p:transition spd="slow" advTm="663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39761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357822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Chapter objectives</a:t>
            </a:r>
          </a:p>
        </p:txBody>
      </p:sp>
      <p:sp>
        <p:nvSpPr>
          <p:cNvPr id="4" name="TextBox 3">
            <a:extLst>
              <a:ext uri="{FF2B5EF4-FFF2-40B4-BE49-F238E27FC236}">
                <a16:creationId xmlns:a16="http://schemas.microsoft.com/office/drawing/2014/main" id="{77FF9571-9537-2CE5-3030-2A25CA1AD59B}"/>
              </a:ext>
            </a:extLst>
          </p:cNvPr>
          <p:cNvSpPr txBox="1"/>
          <p:nvPr/>
        </p:nvSpPr>
        <p:spPr>
          <a:xfrm>
            <a:off x="311175" y="1155869"/>
            <a:ext cx="11195025" cy="499239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Looks at the big picture of project management and how to get projects started by using a methodology.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good starting point for having a methodology is to look at the PMBOK Guide (PMI 2008).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Many organizations use this model methodology as a starting point and modify it to meet their unique needs.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Included in the methodology is to define the project’s requirements and evaluating its business case.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Addresses useful brainstorming techniques such as brown papers (as-is and to-be model), process charting, decision logic table (DLT) (displays an entire situation visually), RACI (responsible–accountable–consult– inform) charting, and how to evaluate and prioritize projects.</a:t>
            </a: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128462"/>
    </mc:Choice>
    <mc:Fallback xmlns="">
      <p:transition spd="slow" advTm="1284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72E9E07D-E8CA-3934-65D1-82273CE8CE47}"/>
              </a:ext>
            </a:extLst>
          </p:cNvPr>
          <p:cNvSpPr txBox="1"/>
          <p:nvPr/>
        </p:nvSpPr>
        <p:spPr>
          <a:xfrm>
            <a:off x="440657" y="222787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book try to find realistic ways to eliminate the negative effects of developing systems using tools and techniques and to look at key ways that are needed to have successful projects that help improve organizations (Smith 1983). </a:t>
            </a:r>
          </a:p>
        </p:txBody>
      </p:sp>
    </p:spTree>
    <p:extLst>
      <p:ext uri="{BB962C8B-B14F-4D97-AF65-F5344CB8AC3E}">
        <p14:creationId xmlns:p14="http://schemas.microsoft.com/office/powerpoint/2010/main" val="2756655351"/>
      </p:ext>
    </p:extLst>
  </p:cSld>
  <p:clrMapOvr>
    <a:masterClrMapping/>
  </p:clrMapOvr>
  <mc:AlternateContent xmlns:mc="http://schemas.openxmlformats.org/markup-compatibility/2006" xmlns:p14="http://schemas.microsoft.com/office/powerpoint/2010/main">
    <mc:Choice Requires="p14">
      <p:transition spd="slow" p14:dur="2000" advTm="52736"/>
    </mc:Choice>
    <mc:Fallback xmlns="">
      <p:transition spd="slow" advTm="5273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3B59557E-F1D0-D32F-E193-5FAC8C1AB17C}"/>
              </a:ext>
            </a:extLst>
          </p:cNvPr>
          <p:cNvSpPr txBox="1"/>
          <p:nvPr/>
        </p:nvSpPr>
        <p:spPr>
          <a:xfrm>
            <a:off x="383507" y="2101704"/>
            <a:ext cx="10647609"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writing style here uses mostly nontechnical language, which includes a heavy usage of graphics and tables for easy reading and as much as possible adheres to the “KISS” principle. </a:t>
            </a:r>
          </a:p>
        </p:txBody>
      </p:sp>
      <p:pic>
        <p:nvPicPr>
          <p:cNvPr id="8" name="Picture 7">
            <a:extLst>
              <a:ext uri="{FF2B5EF4-FFF2-40B4-BE49-F238E27FC236}">
                <a16:creationId xmlns:a16="http://schemas.microsoft.com/office/drawing/2014/main" id="{EB9062AE-93D8-8B5C-5DE0-CF5D87102445}"/>
              </a:ext>
            </a:extLst>
          </p:cNvPr>
          <p:cNvPicPr>
            <a:picLocks noChangeAspect="1"/>
          </p:cNvPicPr>
          <p:nvPr/>
        </p:nvPicPr>
        <p:blipFill>
          <a:blip r:embed="rId3"/>
          <a:stretch>
            <a:fillRect/>
          </a:stretch>
        </p:blipFill>
        <p:spPr>
          <a:xfrm>
            <a:off x="7284260" y="4479669"/>
            <a:ext cx="3095625" cy="1476375"/>
          </a:xfrm>
          <a:prstGeom prst="rect">
            <a:avLst/>
          </a:prstGeom>
        </p:spPr>
      </p:pic>
    </p:spTree>
    <p:extLst>
      <p:ext uri="{BB962C8B-B14F-4D97-AF65-F5344CB8AC3E}">
        <p14:creationId xmlns:p14="http://schemas.microsoft.com/office/powerpoint/2010/main" val="3143734809"/>
      </p:ext>
    </p:extLst>
  </p:cSld>
  <p:clrMapOvr>
    <a:masterClrMapping/>
  </p:clrMapOvr>
  <mc:AlternateContent xmlns:mc="http://schemas.openxmlformats.org/markup-compatibility/2006" xmlns:p14="http://schemas.microsoft.com/office/powerpoint/2010/main">
    <mc:Choice Requires="p14">
      <p:transition spd="slow" p14:dur="2000" advTm="73651"/>
    </mc:Choice>
    <mc:Fallback xmlns="">
      <p:transition spd="slow" advTm="736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C037DDBD-92C5-6DB0-64BE-C6E309F19DFF}"/>
              </a:ext>
            </a:extLst>
          </p:cNvPr>
          <p:cNvSpPr txBox="1"/>
          <p:nvPr/>
        </p:nvSpPr>
        <p:spPr>
          <a:xfrm>
            <a:off x="40335" y="1519505"/>
            <a:ext cx="12021051" cy="472700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"keep it simple stupid" (KISS) principle is a design rule that states that systems perform best when they have simple designs rather than complex ones. KISS is not meant to imply stupidity.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On the contrary, it is usually associated with intelligent systems that may be misconstrued as stupid because of their simplistic design.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KISS Principle hinders and/or prevents creeping featurism, system failover and other IT issues.</a:t>
            </a:r>
          </a:p>
        </p:txBody>
      </p:sp>
    </p:spTree>
    <p:extLst>
      <p:ext uri="{BB962C8B-B14F-4D97-AF65-F5344CB8AC3E}">
        <p14:creationId xmlns:p14="http://schemas.microsoft.com/office/powerpoint/2010/main" val="3358054219"/>
      </p:ext>
    </p:extLst>
  </p:cSld>
  <p:clrMapOvr>
    <a:masterClrMapping/>
  </p:clrMapOvr>
  <mc:AlternateContent xmlns:mc="http://schemas.openxmlformats.org/markup-compatibility/2006" xmlns:p14="http://schemas.microsoft.com/office/powerpoint/2010/main">
    <mc:Choice Requires="p14">
      <p:transition spd="slow" p14:dur="2000" advTm="57334"/>
    </mc:Choice>
    <mc:Fallback xmlns="">
      <p:transition spd="slow" advTm="573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1588D014-5F99-3904-C8B6-1E18BC511082}"/>
              </a:ext>
            </a:extLst>
          </p:cNvPr>
          <p:cNvSpPr txBox="1"/>
          <p:nvPr/>
        </p:nvSpPr>
        <p:spPr>
          <a:xfrm>
            <a:off x="311175" y="187694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KISS is an old information-processing acronym that stands for “keep it simple stupid” and more recently has been modified or updated to mean “keep it short and simple.” It is usually referred to the building of new software applications. </a:t>
            </a:r>
          </a:p>
        </p:txBody>
      </p:sp>
      <p:pic>
        <p:nvPicPr>
          <p:cNvPr id="8" name="Picture 7">
            <a:extLst>
              <a:ext uri="{FF2B5EF4-FFF2-40B4-BE49-F238E27FC236}">
                <a16:creationId xmlns:a16="http://schemas.microsoft.com/office/drawing/2014/main" id="{A504E524-AF26-5DDF-DC70-41FEBA32CD62}"/>
              </a:ext>
            </a:extLst>
          </p:cNvPr>
          <p:cNvPicPr>
            <a:picLocks noChangeAspect="1"/>
          </p:cNvPicPr>
          <p:nvPr/>
        </p:nvPicPr>
        <p:blipFill>
          <a:blip r:embed="rId3"/>
          <a:stretch>
            <a:fillRect/>
          </a:stretch>
        </p:blipFill>
        <p:spPr>
          <a:xfrm>
            <a:off x="4606666" y="4301308"/>
            <a:ext cx="2800407" cy="2191378"/>
          </a:xfrm>
          <a:prstGeom prst="rect">
            <a:avLst/>
          </a:prstGeom>
        </p:spPr>
      </p:pic>
    </p:spTree>
    <p:extLst>
      <p:ext uri="{BB962C8B-B14F-4D97-AF65-F5344CB8AC3E}">
        <p14:creationId xmlns:p14="http://schemas.microsoft.com/office/powerpoint/2010/main" val="2613770975"/>
      </p:ext>
    </p:extLst>
  </p:cSld>
  <p:clrMapOvr>
    <a:masterClrMapping/>
  </p:clrMapOvr>
  <mc:AlternateContent xmlns:mc="http://schemas.openxmlformats.org/markup-compatibility/2006" xmlns:p14="http://schemas.microsoft.com/office/powerpoint/2010/main">
    <mc:Choice Requires="p14">
      <p:transition spd="slow" p14:dur="2000" advTm="73702"/>
    </mc:Choice>
    <mc:Fallback xmlns="">
      <p:transition spd="slow" advTm="7370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5FE0CCA3-55E2-192E-0AE7-C224AD169692}"/>
              </a:ext>
            </a:extLst>
          </p:cNvPr>
          <p:cNvSpPr txBox="1"/>
          <p:nvPr/>
        </p:nvSpPr>
        <p:spPr>
          <a:xfrm>
            <a:off x="180431" y="2274301"/>
            <a:ext cx="7356753"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following is an expanded and updated definition of the elements that make up the KISS principle (Smith 1983):</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If you are fortunate to have a simple solution to a problem—keep it that way. </a:t>
            </a:r>
          </a:p>
        </p:txBody>
      </p:sp>
      <p:pic>
        <p:nvPicPr>
          <p:cNvPr id="9" name="Picture 8">
            <a:extLst>
              <a:ext uri="{FF2B5EF4-FFF2-40B4-BE49-F238E27FC236}">
                <a16:creationId xmlns:a16="http://schemas.microsoft.com/office/drawing/2014/main" id="{8C95115D-94D0-9510-994C-CF7FE5D4C227}"/>
              </a:ext>
            </a:extLst>
          </p:cNvPr>
          <p:cNvPicPr>
            <a:picLocks noChangeAspect="1"/>
          </p:cNvPicPr>
          <p:nvPr/>
        </p:nvPicPr>
        <p:blipFill>
          <a:blip r:embed="rId3"/>
          <a:stretch>
            <a:fillRect/>
          </a:stretch>
        </p:blipFill>
        <p:spPr>
          <a:xfrm>
            <a:off x="8239660" y="2387868"/>
            <a:ext cx="3723861" cy="2931094"/>
          </a:xfrm>
          <a:prstGeom prst="rect">
            <a:avLst/>
          </a:prstGeom>
        </p:spPr>
      </p:pic>
    </p:spTree>
    <p:extLst>
      <p:ext uri="{BB962C8B-B14F-4D97-AF65-F5344CB8AC3E}">
        <p14:creationId xmlns:p14="http://schemas.microsoft.com/office/powerpoint/2010/main" val="725573081"/>
      </p:ext>
    </p:extLst>
  </p:cSld>
  <p:clrMapOvr>
    <a:masterClrMapping/>
  </p:clrMapOvr>
  <mc:AlternateContent xmlns:mc="http://schemas.openxmlformats.org/markup-compatibility/2006" xmlns:p14="http://schemas.microsoft.com/office/powerpoint/2010/main">
    <mc:Choice Requires="p14">
      <p:transition spd="slow" p14:dur="2000" advTm="69336"/>
    </mc:Choice>
    <mc:Fallback xmlns="">
      <p:transition spd="slow" advTm="693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2C5F2F62-C0FC-AC36-E7DA-AB3C39B52E9C}"/>
              </a:ext>
            </a:extLst>
          </p:cNvPr>
          <p:cNvSpPr txBox="1"/>
          <p:nvPr/>
        </p:nvSpPr>
        <p:spPr>
          <a:xfrm>
            <a:off x="96312" y="1982015"/>
            <a:ext cx="4109342"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Sometimes, it is human nature to take a simple solution to a problem and complicate it. </a:t>
            </a:r>
          </a:p>
        </p:txBody>
      </p:sp>
      <p:pic>
        <p:nvPicPr>
          <p:cNvPr id="8" name="Picture 7">
            <a:extLst>
              <a:ext uri="{FF2B5EF4-FFF2-40B4-BE49-F238E27FC236}">
                <a16:creationId xmlns:a16="http://schemas.microsoft.com/office/drawing/2014/main" id="{9D9ECA74-D212-59D6-35B6-1D0B823806DF}"/>
              </a:ext>
            </a:extLst>
          </p:cNvPr>
          <p:cNvPicPr>
            <a:picLocks noChangeAspect="1"/>
          </p:cNvPicPr>
          <p:nvPr/>
        </p:nvPicPr>
        <p:blipFill>
          <a:blip r:embed="rId3"/>
          <a:stretch>
            <a:fillRect/>
          </a:stretch>
        </p:blipFill>
        <p:spPr>
          <a:xfrm>
            <a:off x="5010149" y="1543050"/>
            <a:ext cx="7062525" cy="4678896"/>
          </a:xfrm>
          <a:prstGeom prst="rect">
            <a:avLst/>
          </a:prstGeom>
        </p:spPr>
      </p:pic>
    </p:spTree>
    <p:extLst>
      <p:ext uri="{BB962C8B-B14F-4D97-AF65-F5344CB8AC3E}">
        <p14:creationId xmlns:p14="http://schemas.microsoft.com/office/powerpoint/2010/main" val="196305551"/>
      </p:ext>
    </p:extLst>
  </p:cSld>
  <p:clrMapOvr>
    <a:masterClrMapping/>
  </p:clrMapOvr>
  <mc:AlternateContent xmlns:mc="http://schemas.openxmlformats.org/markup-compatibility/2006" xmlns:p14="http://schemas.microsoft.com/office/powerpoint/2010/main">
    <mc:Choice Requires="p14">
      <p:transition spd="slow" p14:dur="2000" advTm="61309"/>
    </mc:Choice>
    <mc:Fallback xmlns="">
      <p:transition spd="slow" advTm="6130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4BE8AA62-58B1-1E8B-78C7-0358FE1F057D}"/>
              </a:ext>
            </a:extLst>
          </p:cNvPr>
          <p:cNvPicPr>
            <a:picLocks noChangeAspect="1"/>
          </p:cNvPicPr>
          <p:nvPr/>
        </p:nvPicPr>
        <p:blipFill>
          <a:blip r:embed="rId3"/>
          <a:stretch>
            <a:fillRect/>
          </a:stretch>
        </p:blipFill>
        <p:spPr>
          <a:xfrm>
            <a:off x="6396191" y="2117279"/>
            <a:ext cx="5584548" cy="3711071"/>
          </a:xfrm>
          <a:prstGeom prst="rect">
            <a:avLst/>
          </a:prstGeom>
        </p:spPr>
      </p:pic>
      <p:pic>
        <p:nvPicPr>
          <p:cNvPr id="9" name="Picture 8">
            <a:extLst>
              <a:ext uri="{FF2B5EF4-FFF2-40B4-BE49-F238E27FC236}">
                <a16:creationId xmlns:a16="http://schemas.microsoft.com/office/drawing/2014/main" id="{3AA1BFF2-E596-A52D-7E22-F47D37CD8261}"/>
              </a:ext>
            </a:extLst>
          </p:cNvPr>
          <p:cNvPicPr>
            <a:picLocks noChangeAspect="1"/>
          </p:cNvPicPr>
          <p:nvPr/>
        </p:nvPicPr>
        <p:blipFill rotWithShape="1">
          <a:blip r:embed="rId4"/>
          <a:srcRect t="18203" b="16530"/>
          <a:stretch/>
        </p:blipFill>
        <p:spPr>
          <a:xfrm>
            <a:off x="287461" y="2117279"/>
            <a:ext cx="5989983" cy="3823191"/>
          </a:xfrm>
          <a:prstGeom prst="rect">
            <a:avLst/>
          </a:prstGeom>
        </p:spPr>
      </p:pic>
    </p:spTree>
    <p:extLst>
      <p:ext uri="{BB962C8B-B14F-4D97-AF65-F5344CB8AC3E}">
        <p14:creationId xmlns:p14="http://schemas.microsoft.com/office/powerpoint/2010/main" val="3018606177"/>
      </p:ext>
    </p:extLst>
  </p:cSld>
  <p:clrMapOvr>
    <a:masterClrMapping/>
  </p:clrMapOvr>
  <mc:AlternateContent xmlns:mc="http://schemas.openxmlformats.org/markup-compatibility/2006" xmlns:p14="http://schemas.microsoft.com/office/powerpoint/2010/main">
    <mc:Choice Requires="p14">
      <p:transition spd="slow" p14:dur="2000" advTm="48140"/>
    </mc:Choice>
    <mc:Fallback xmlns="">
      <p:transition spd="slow" advTm="481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22FFFC42-78FF-8269-8B49-03355B0F9E94}"/>
              </a:ext>
            </a:extLst>
          </p:cNvPr>
          <p:cNvSpPr txBox="1"/>
          <p:nvPr/>
        </p:nvSpPr>
        <p:spPr>
          <a:xfrm>
            <a:off x="318183" y="1743423"/>
            <a:ext cx="4397184"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Quite often, today’s complicated solutions create tomorrow’s problems.</a:t>
            </a:r>
          </a:p>
        </p:txBody>
      </p:sp>
      <p:pic>
        <p:nvPicPr>
          <p:cNvPr id="2" name="Picture 1">
            <a:extLst>
              <a:ext uri="{FF2B5EF4-FFF2-40B4-BE49-F238E27FC236}">
                <a16:creationId xmlns:a16="http://schemas.microsoft.com/office/drawing/2014/main" id="{57A1BDDD-A291-5734-CF3E-807C83174276}"/>
              </a:ext>
            </a:extLst>
          </p:cNvPr>
          <p:cNvPicPr>
            <a:picLocks noChangeAspect="1"/>
          </p:cNvPicPr>
          <p:nvPr/>
        </p:nvPicPr>
        <p:blipFill>
          <a:blip r:embed="rId3"/>
          <a:stretch>
            <a:fillRect/>
          </a:stretch>
        </p:blipFill>
        <p:spPr>
          <a:xfrm>
            <a:off x="4849954" y="1695861"/>
            <a:ext cx="7298585" cy="4105454"/>
          </a:xfrm>
          <a:prstGeom prst="rect">
            <a:avLst/>
          </a:prstGeom>
        </p:spPr>
      </p:pic>
    </p:spTree>
    <p:extLst>
      <p:ext uri="{BB962C8B-B14F-4D97-AF65-F5344CB8AC3E}">
        <p14:creationId xmlns:p14="http://schemas.microsoft.com/office/powerpoint/2010/main" val="3252009632"/>
      </p:ext>
    </p:extLst>
  </p:cSld>
  <p:clrMapOvr>
    <a:masterClrMapping/>
  </p:clrMapOvr>
  <mc:AlternateContent xmlns:mc="http://schemas.openxmlformats.org/markup-compatibility/2006" xmlns:p14="http://schemas.microsoft.com/office/powerpoint/2010/main">
    <mc:Choice Requires="p14">
      <p:transition spd="slow" p14:dur="2000" advTm="49204"/>
    </mc:Choice>
    <mc:Fallback xmlns="">
      <p:transition spd="slow" advTm="4920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C53CDB60-F522-7C0A-A06E-23ECBAEC4CAC}"/>
              </a:ext>
            </a:extLst>
          </p:cNvPr>
          <p:cNvSpPr txBox="1"/>
          <p:nvPr/>
        </p:nvSpPr>
        <p:spPr>
          <a:xfrm>
            <a:off x="-63656" y="1794916"/>
            <a:ext cx="5017141"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If the only solution to a problem is a complicated one, then the solution should be divided into simple and workable parts that interface with each other. </a:t>
            </a:r>
          </a:p>
        </p:txBody>
      </p:sp>
      <p:pic>
        <p:nvPicPr>
          <p:cNvPr id="9" name="Picture 8">
            <a:extLst>
              <a:ext uri="{FF2B5EF4-FFF2-40B4-BE49-F238E27FC236}">
                <a16:creationId xmlns:a16="http://schemas.microsoft.com/office/drawing/2014/main" id="{5FB35857-C76E-E572-9470-72498C221A33}"/>
              </a:ext>
            </a:extLst>
          </p:cNvPr>
          <p:cNvPicPr>
            <a:picLocks noChangeAspect="1"/>
          </p:cNvPicPr>
          <p:nvPr/>
        </p:nvPicPr>
        <p:blipFill>
          <a:blip r:embed="rId3"/>
          <a:stretch>
            <a:fillRect/>
          </a:stretch>
        </p:blipFill>
        <p:spPr>
          <a:xfrm>
            <a:off x="5972175" y="1686862"/>
            <a:ext cx="5562599" cy="4291972"/>
          </a:xfrm>
          <a:prstGeom prst="rect">
            <a:avLst/>
          </a:prstGeom>
        </p:spPr>
      </p:pic>
    </p:spTree>
    <p:extLst>
      <p:ext uri="{BB962C8B-B14F-4D97-AF65-F5344CB8AC3E}">
        <p14:creationId xmlns:p14="http://schemas.microsoft.com/office/powerpoint/2010/main" val="2882294265"/>
      </p:ext>
    </p:extLst>
  </p:cSld>
  <p:clrMapOvr>
    <a:masterClrMapping/>
  </p:clrMapOvr>
  <mc:AlternateContent xmlns:mc="http://schemas.openxmlformats.org/markup-compatibility/2006" xmlns:p14="http://schemas.microsoft.com/office/powerpoint/2010/main">
    <mc:Choice Requires="p14">
      <p:transition spd="slow" p14:dur="2000" advTm="65350"/>
    </mc:Choice>
    <mc:Fallback xmlns="">
      <p:transition spd="slow" advTm="6535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E742FEAC-0393-ABA3-6C5F-A9F3D3D0530B}"/>
              </a:ext>
            </a:extLst>
          </p:cNvPr>
          <p:cNvSpPr txBox="1"/>
          <p:nvPr/>
        </p:nvSpPr>
        <p:spPr>
          <a:xfrm>
            <a:off x="257224" y="1610200"/>
            <a:ext cx="5388202"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The complicated solution should be like putting the pieces of a puzzle together.</a:t>
            </a:r>
          </a:p>
        </p:txBody>
      </p:sp>
      <p:pic>
        <p:nvPicPr>
          <p:cNvPr id="8" name="Picture 7">
            <a:extLst>
              <a:ext uri="{FF2B5EF4-FFF2-40B4-BE49-F238E27FC236}">
                <a16:creationId xmlns:a16="http://schemas.microsoft.com/office/drawing/2014/main" id="{1A59D0F4-18D7-6997-C0A9-906FF92502C6}"/>
              </a:ext>
            </a:extLst>
          </p:cNvPr>
          <p:cNvPicPr>
            <a:picLocks noChangeAspect="1"/>
          </p:cNvPicPr>
          <p:nvPr/>
        </p:nvPicPr>
        <p:blipFill>
          <a:blip r:embed="rId3"/>
          <a:stretch>
            <a:fillRect/>
          </a:stretch>
        </p:blipFill>
        <p:spPr>
          <a:xfrm>
            <a:off x="5637727" y="4221445"/>
            <a:ext cx="3779638" cy="2335218"/>
          </a:xfrm>
          <a:prstGeom prst="rect">
            <a:avLst/>
          </a:prstGeom>
        </p:spPr>
      </p:pic>
      <p:pic>
        <p:nvPicPr>
          <p:cNvPr id="10" name="Picture 9">
            <a:extLst>
              <a:ext uri="{FF2B5EF4-FFF2-40B4-BE49-F238E27FC236}">
                <a16:creationId xmlns:a16="http://schemas.microsoft.com/office/drawing/2014/main" id="{64074655-7D53-080C-003F-277A5931BE41}"/>
              </a:ext>
            </a:extLst>
          </p:cNvPr>
          <p:cNvPicPr>
            <a:picLocks noChangeAspect="1"/>
          </p:cNvPicPr>
          <p:nvPr/>
        </p:nvPicPr>
        <p:blipFill rotWithShape="1">
          <a:blip r:embed="rId4"/>
          <a:srcRect b="7965"/>
          <a:stretch/>
        </p:blipFill>
        <p:spPr>
          <a:xfrm>
            <a:off x="7885043" y="1420349"/>
            <a:ext cx="4049733" cy="2502294"/>
          </a:xfrm>
          <a:prstGeom prst="rect">
            <a:avLst/>
          </a:prstGeom>
        </p:spPr>
      </p:pic>
    </p:spTree>
    <p:extLst>
      <p:ext uri="{BB962C8B-B14F-4D97-AF65-F5344CB8AC3E}">
        <p14:creationId xmlns:p14="http://schemas.microsoft.com/office/powerpoint/2010/main" val="131519498"/>
      </p:ext>
    </p:extLst>
  </p:cSld>
  <p:clrMapOvr>
    <a:masterClrMapping/>
  </p:clrMapOvr>
  <mc:AlternateContent xmlns:mc="http://schemas.openxmlformats.org/markup-compatibility/2006" xmlns:p14="http://schemas.microsoft.com/office/powerpoint/2010/main">
    <mc:Choice Requires="p14">
      <p:transition spd="slow" p14:dur="2000" advTm="54731"/>
    </mc:Choice>
    <mc:Fallback xmlns="">
      <p:transition spd="slow" advTm="547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190FDE97-E94C-2BF7-27AD-4EC5DB4C4259}"/>
              </a:ext>
            </a:extLst>
          </p:cNvPr>
          <p:cNvSpPr txBox="1"/>
          <p:nvPr/>
        </p:nvSpPr>
        <p:spPr>
          <a:xfrm>
            <a:off x="95299" y="1806792"/>
            <a:ext cx="5149663"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Once you have defined your solution, there will be many levels of approaches in planning, designing, and implementing that alternative. </a:t>
            </a:r>
          </a:p>
        </p:txBody>
      </p:sp>
      <p:pic>
        <p:nvPicPr>
          <p:cNvPr id="9" name="Picture 8">
            <a:extLst>
              <a:ext uri="{FF2B5EF4-FFF2-40B4-BE49-F238E27FC236}">
                <a16:creationId xmlns:a16="http://schemas.microsoft.com/office/drawing/2014/main" id="{DF1ECB53-4057-0A6D-A9E7-0CF5AF15CB2B}"/>
              </a:ext>
            </a:extLst>
          </p:cNvPr>
          <p:cNvPicPr>
            <a:picLocks noChangeAspect="1"/>
          </p:cNvPicPr>
          <p:nvPr/>
        </p:nvPicPr>
        <p:blipFill>
          <a:blip r:embed="rId3"/>
          <a:stretch>
            <a:fillRect/>
          </a:stretch>
        </p:blipFill>
        <p:spPr>
          <a:xfrm>
            <a:off x="5761449" y="3875557"/>
            <a:ext cx="4661245" cy="2287289"/>
          </a:xfrm>
          <a:prstGeom prst="rect">
            <a:avLst/>
          </a:prstGeom>
        </p:spPr>
      </p:pic>
      <p:pic>
        <p:nvPicPr>
          <p:cNvPr id="12" name="Picture 11">
            <a:extLst>
              <a:ext uri="{FF2B5EF4-FFF2-40B4-BE49-F238E27FC236}">
                <a16:creationId xmlns:a16="http://schemas.microsoft.com/office/drawing/2014/main" id="{B9782DBB-1833-82AE-8B50-235556952555}"/>
              </a:ext>
            </a:extLst>
          </p:cNvPr>
          <p:cNvPicPr>
            <a:picLocks noChangeAspect="1"/>
          </p:cNvPicPr>
          <p:nvPr/>
        </p:nvPicPr>
        <p:blipFill>
          <a:blip r:embed="rId4"/>
          <a:stretch>
            <a:fillRect/>
          </a:stretch>
        </p:blipFill>
        <p:spPr>
          <a:xfrm>
            <a:off x="7886699" y="1539467"/>
            <a:ext cx="3578089" cy="2336090"/>
          </a:xfrm>
          <a:prstGeom prst="rect">
            <a:avLst/>
          </a:prstGeom>
        </p:spPr>
      </p:pic>
    </p:spTree>
    <p:extLst>
      <p:ext uri="{BB962C8B-B14F-4D97-AF65-F5344CB8AC3E}">
        <p14:creationId xmlns:p14="http://schemas.microsoft.com/office/powerpoint/2010/main" val="4104444694"/>
      </p:ext>
    </p:extLst>
  </p:cSld>
  <p:clrMapOvr>
    <a:masterClrMapping/>
  </p:clrMapOvr>
  <mc:AlternateContent xmlns:mc="http://schemas.openxmlformats.org/markup-compatibility/2006" xmlns:p14="http://schemas.microsoft.com/office/powerpoint/2010/main">
    <mc:Choice Requires="p14">
      <p:transition spd="slow" p14:dur="2000" advTm="78103"/>
    </mc:Choice>
    <mc:Fallback xmlns="">
      <p:transition spd="slow" advTm="7810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6D094832-0D23-EF21-87A9-46D0865499BA}"/>
              </a:ext>
            </a:extLst>
          </p:cNvPr>
          <p:cNvSpPr txBox="1"/>
          <p:nvPr/>
        </p:nvSpPr>
        <p:spPr>
          <a:xfrm>
            <a:off x="73463" y="1948070"/>
            <a:ext cx="7621909"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difficult part is to choose the overall approach. </a:t>
            </a:r>
          </a:p>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In today’s highly sophisticated industrial environment, it is often best to partner with other organizations that can perform special segment better than doing it all in-house. </a:t>
            </a:r>
          </a:p>
        </p:txBody>
      </p:sp>
      <p:pic>
        <p:nvPicPr>
          <p:cNvPr id="8" name="Picture 7">
            <a:extLst>
              <a:ext uri="{FF2B5EF4-FFF2-40B4-BE49-F238E27FC236}">
                <a16:creationId xmlns:a16="http://schemas.microsoft.com/office/drawing/2014/main" id="{32A5646B-DFB0-B7F7-F4CD-78F97951597F}"/>
              </a:ext>
            </a:extLst>
          </p:cNvPr>
          <p:cNvPicPr>
            <a:picLocks noChangeAspect="1"/>
          </p:cNvPicPr>
          <p:nvPr/>
        </p:nvPicPr>
        <p:blipFill rotWithShape="1">
          <a:blip r:embed="rId3"/>
          <a:srcRect l="11133" t="20053" b="16510"/>
          <a:stretch/>
        </p:blipFill>
        <p:spPr>
          <a:xfrm>
            <a:off x="8225053" y="2481470"/>
            <a:ext cx="3655772" cy="1718858"/>
          </a:xfrm>
          <a:prstGeom prst="rect">
            <a:avLst/>
          </a:prstGeom>
        </p:spPr>
      </p:pic>
    </p:spTree>
    <p:extLst>
      <p:ext uri="{BB962C8B-B14F-4D97-AF65-F5344CB8AC3E}">
        <p14:creationId xmlns:p14="http://schemas.microsoft.com/office/powerpoint/2010/main" val="427854967"/>
      </p:ext>
    </p:extLst>
  </p:cSld>
  <p:clrMapOvr>
    <a:masterClrMapping/>
  </p:clrMapOvr>
  <mc:AlternateContent xmlns:mc="http://schemas.openxmlformats.org/markup-compatibility/2006" xmlns:p14="http://schemas.microsoft.com/office/powerpoint/2010/main">
    <mc:Choice Requires="p14">
      <p:transition spd="slow" p14:dur="2000" advTm="74747"/>
    </mc:Choice>
    <mc:Fallback xmlns="">
      <p:transition spd="slow" advTm="747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8FFAE344-87A6-1B63-6705-9CD47CA5F73D}"/>
              </a:ext>
            </a:extLst>
          </p:cNvPr>
          <p:cNvSpPr txBox="1"/>
          <p:nvPr/>
        </p:nvSpPr>
        <p:spPr>
          <a:xfrm>
            <a:off x="254174" y="2324708"/>
            <a:ext cx="6221894" cy="1455014"/>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term for this strategy is “outsourcing” and it is increasingly employed in projects</a:t>
            </a:r>
          </a:p>
        </p:txBody>
      </p:sp>
      <p:pic>
        <p:nvPicPr>
          <p:cNvPr id="9" name="Picture 8">
            <a:extLst>
              <a:ext uri="{FF2B5EF4-FFF2-40B4-BE49-F238E27FC236}">
                <a16:creationId xmlns:a16="http://schemas.microsoft.com/office/drawing/2014/main" id="{B9905E92-29F3-26AE-2BBF-AA5E6A2396EF}"/>
              </a:ext>
            </a:extLst>
          </p:cNvPr>
          <p:cNvPicPr>
            <a:picLocks noChangeAspect="1"/>
          </p:cNvPicPr>
          <p:nvPr/>
        </p:nvPicPr>
        <p:blipFill>
          <a:blip r:embed="rId3"/>
          <a:stretch>
            <a:fillRect/>
          </a:stretch>
        </p:blipFill>
        <p:spPr>
          <a:xfrm>
            <a:off x="6782787" y="2131099"/>
            <a:ext cx="5155039" cy="2856979"/>
          </a:xfrm>
          <a:prstGeom prst="rect">
            <a:avLst/>
          </a:prstGeom>
        </p:spPr>
      </p:pic>
    </p:spTree>
    <p:extLst>
      <p:ext uri="{BB962C8B-B14F-4D97-AF65-F5344CB8AC3E}">
        <p14:creationId xmlns:p14="http://schemas.microsoft.com/office/powerpoint/2010/main" val="4057735975"/>
      </p:ext>
    </p:extLst>
  </p:cSld>
  <p:clrMapOvr>
    <a:masterClrMapping/>
  </p:clrMapOvr>
  <mc:AlternateContent xmlns:mc="http://schemas.openxmlformats.org/markup-compatibility/2006" xmlns:p14="http://schemas.microsoft.com/office/powerpoint/2010/main">
    <mc:Choice Requires="p14">
      <p:transition spd="slow" p14:dur="2000" advTm="66845"/>
    </mc:Choice>
    <mc:Fallback xmlns="">
      <p:transition spd="slow" advTm="6684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11516EDC-4098-633C-40DA-4695F7800B93}"/>
              </a:ext>
            </a:extLst>
          </p:cNvPr>
          <p:cNvSpPr txBox="1"/>
          <p:nvPr/>
        </p:nvSpPr>
        <p:spPr>
          <a:xfrm>
            <a:off x="180431" y="2614397"/>
            <a:ext cx="11302180" cy="2462213"/>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800" b="1" dirty="0">
                <a:solidFill>
                  <a:srgbClr val="C00000"/>
                </a:solidFill>
                <a:cs typeface="Tajawal ExtraBold" panose="00000800000000000000" pitchFamily="2" charset="-78"/>
              </a:rPr>
              <a:t>What are the odds of having a successful product that is delivered within the budget and schedule?</a:t>
            </a:r>
            <a:r>
              <a:rPr lang="ar-SA" sz="2800" b="1" dirty="0">
                <a:solidFill>
                  <a:srgbClr val="C00000"/>
                </a:solidFill>
                <a:cs typeface="Tajawal ExtraBold" panose="00000800000000000000" pitchFamily="2" charset="-78"/>
              </a:rPr>
              <a:t> ما هي احتمالات الحصول على منتج ناجح يتم تسليمه ضمن الميزانية والجدول الزمني؟</a:t>
            </a:r>
            <a:endParaRPr lang="en-US" sz="2800" b="1" dirty="0">
              <a:solidFill>
                <a:srgbClr val="C00000"/>
              </a:solidFill>
              <a:cs typeface="Tajawal ExtraBold" panose="00000800000000000000" pitchFamily="2" charset="-78"/>
            </a:endParaRPr>
          </a:p>
          <a:p>
            <a:pPr algn="just"/>
            <a:r>
              <a:rPr lang="en-US" sz="2800" dirty="0">
                <a:solidFill>
                  <a:srgbClr val="C00000"/>
                </a:solidFill>
                <a:cs typeface="Tajawal ExtraBold" panose="00000800000000000000" pitchFamily="2" charset="-78"/>
              </a:rPr>
              <a:t>	</a:t>
            </a:r>
          </a:p>
        </p:txBody>
      </p:sp>
    </p:spTree>
    <p:extLst>
      <p:ext uri="{BB962C8B-B14F-4D97-AF65-F5344CB8AC3E}">
        <p14:creationId xmlns:p14="http://schemas.microsoft.com/office/powerpoint/2010/main" val="953222232"/>
      </p:ext>
    </p:extLst>
  </p:cSld>
  <p:clrMapOvr>
    <a:masterClrMapping/>
  </p:clrMapOvr>
  <mc:AlternateContent xmlns:mc="http://schemas.openxmlformats.org/markup-compatibility/2006" xmlns:p14="http://schemas.microsoft.com/office/powerpoint/2010/main">
    <mc:Choice Requires="p14">
      <p:transition spd="slow" p14:dur="2000" advTm="31009"/>
    </mc:Choice>
    <mc:Fallback xmlns="">
      <p:transition spd="slow" advTm="310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5A5D70A9-1539-DEC9-E457-E8FF8C2F7522}"/>
              </a:ext>
            </a:extLst>
          </p:cNvPr>
          <p:cNvSpPr txBox="1"/>
          <p:nvPr/>
        </p:nvSpPr>
        <p:spPr>
          <a:xfrm>
            <a:off x="574122" y="4187398"/>
            <a:ext cx="2292646" cy="1938992"/>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2060"/>
              </a:solidFill>
              <a:cs typeface="Tajawal ExtraBold" panose="00000800000000000000" pitchFamily="2" charset="-78"/>
            </a:endParaRPr>
          </a:p>
          <a:p>
            <a:pPr marL="285750" indent="-285750" algn="just">
              <a:buFont typeface="Wingdings" panose="05000000000000000000" pitchFamily="2" charset="2"/>
              <a:buChar char="ü"/>
            </a:pPr>
            <a:r>
              <a:rPr lang="en-US" sz="2400" dirty="0">
                <a:solidFill>
                  <a:srgbClr val="002060"/>
                </a:solidFill>
                <a:cs typeface="Tajawal ExtraBold" panose="00000800000000000000" pitchFamily="2" charset="-78"/>
              </a:rPr>
              <a:t>25%  of all projects are completed on time</a:t>
            </a:r>
          </a:p>
        </p:txBody>
      </p:sp>
      <p:pic>
        <p:nvPicPr>
          <p:cNvPr id="8" name="Picture 7">
            <a:extLst>
              <a:ext uri="{FF2B5EF4-FFF2-40B4-BE49-F238E27FC236}">
                <a16:creationId xmlns:a16="http://schemas.microsoft.com/office/drawing/2014/main" id="{721780B4-9CA9-7757-54E8-4AB078B5CC5C}"/>
              </a:ext>
            </a:extLst>
          </p:cNvPr>
          <p:cNvPicPr>
            <a:picLocks noChangeAspect="1"/>
          </p:cNvPicPr>
          <p:nvPr/>
        </p:nvPicPr>
        <p:blipFill>
          <a:blip r:embed="rId5"/>
          <a:stretch>
            <a:fillRect/>
          </a:stretch>
        </p:blipFill>
        <p:spPr>
          <a:xfrm>
            <a:off x="1000806" y="2387178"/>
            <a:ext cx="2030582" cy="2030582"/>
          </a:xfrm>
          <a:prstGeom prst="rect">
            <a:avLst/>
          </a:prstGeom>
        </p:spPr>
      </p:pic>
      <p:sp>
        <p:nvSpPr>
          <p:cNvPr id="9" name="TextBox 8">
            <a:extLst>
              <a:ext uri="{FF2B5EF4-FFF2-40B4-BE49-F238E27FC236}">
                <a16:creationId xmlns:a16="http://schemas.microsoft.com/office/drawing/2014/main" id="{1788E846-1B94-1671-156A-3A0EA6BC0DAE}"/>
              </a:ext>
            </a:extLst>
          </p:cNvPr>
          <p:cNvSpPr txBox="1"/>
          <p:nvPr/>
        </p:nvSpPr>
        <p:spPr>
          <a:xfrm>
            <a:off x="498020" y="1638287"/>
            <a:ext cx="6221894"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Various surveys indicate that:</a:t>
            </a:r>
            <a:endParaRPr kumimoji="0" lang="en-US" sz="1800" b="1" i="0" u="none" strike="noStrike" kern="0" cap="none" spc="0" normalizeH="0" baseline="0" noProof="0" dirty="0">
              <a:ln>
                <a:noFill/>
              </a:ln>
              <a:solidFill>
                <a:prstClr val="black"/>
              </a:solidFill>
              <a:effectLst/>
              <a:uLnTx/>
              <a:uFillTx/>
            </a:endParaRPr>
          </a:p>
        </p:txBody>
      </p:sp>
      <p:sp>
        <p:nvSpPr>
          <p:cNvPr id="10" name="TextBox 9">
            <a:extLst>
              <a:ext uri="{FF2B5EF4-FFF2-40B4-BE49-F238E27FC236}">
                <a16:creationId xmlns:a16="http://schemas.microsoft.com/office/drawing/2014/main" id="{B19630D5-189D-1FB3-FFBA-56B60E01F2DA}"/>
              </a:ext>
            </a:extLst>
          </p:cNvPr>
          <p:cNvSpPr txBox="1"/>
          <p:nvPr/>
        </p:nvSpPr>
        <p:spPr>
          <a:xfrm>
            <a:off x="4406359" y="4479303"/>
            <a:ext cx="2839278" cy="1569660"/>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50% have late completion dates and/or go over budget</a:t>
            </a:r>
          </a:p>
        </p:txBody>
      </p:sp>
      <p:sp>
        <p:nvSpPr>
          <p:cNvPr id="12" name="TextBox 11">
            <a:extLst>
              <a:ext uri="{FF2B5EF4-FFF2-40B4-BE49-F238E27FC236}">
                <a16:creationId xmlns:a16="http://schemas.microsoft.com/office/drawing/2014/main" id="{9940825D-E696-7244-EAB7-690B31AB9C3D}"/>
              </a:ext>
            </a:extLst>
          </p:cNvPr>
          <p:cNvSpPr txBox="1"/>
          <p:nvPr/>
        </p:nvSpPr>
        <p:spPr>
          <a:xfrm>
            <a:off x="9362672" y="4559991"/>
            <a:ext cx="2746512" cy="461665"/>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25% are canceled.</a:t>
            </a:r>
          </a:p>
        </p:txBody>
      </p:sp>
      <p:pic>
        <p:nvPicPr>
          <p:cNvPr id="13" name="Picture 12">
            <a:extLst>
              <a:ext uri="{FF2B5EF4-FFF2-40B4-BE49-F238E27FC236}">
                <a16:creationId xmlns:a16="http://schemas.microsoft.com/office/drawing/2014/main" id="{2FE0D847-38CA-D57D-ABA9-8E4661AD3BB4}"/>
              </a:ext>
            </a:extLst>
          </p:cNvPr>
          <p:cNvPicPr>
            <a:picLocks noChangeAspect="1"/>
          </p:cNvPicPr>
          <p:nvPr/>
        </p:nvPicPr>
        <p:blipFill>
          <a:blip r:embed="rId6"/>
          <a:stretch>
            <a:fillRect/>
          </a:stretch>
        </p:blipFill>
        <p:spPr>
          <a:xfrm>
            <a:off x="5024437" y="2357437"/>
            <a:ext cx="2143125" cy="2143125"/>
          </a:xfrm>
          <a:prstGeom prst="rect">
            <a:avLst/>
          </a:prstGeom>
        </p:spPr>
      </p:pic>
      <p:pic>
        <p:nvPicPr>
          <p:cNvPr id="14" name="Picture 13">
            <a:extLst>
              <a:ext uri="{FF2B5EF4-FFF2-40B4-BE49-F238E27FC236}">
                <a16:creationId xmlns:a16="http://schemas.microsoft.com/office/drawing/2014/main" id="{3066C07C-0FAB-4772-3179-1C845CC1E8E6}"/>
              </a:ext>
            </a:extLst>
          </p:cNvPr>
          <p:cNvPicPr>
            <a:picLocks noChangeAspect="1"/>
          </p:cNvPicPr>
          <p:nvPr/>
        </p:nvPicPr>
        <p:blipFill>
          <a:blip r:embed="rId7"/>
          <a:stretch>
            <a:fillRect/>
          </a:stretch>
        </p:blipFill>
        <p:spPr>
          <a:xfrm>
            <a:off x="9615324" y="2390587"/>
            <a:ext cx="2143125" cy="2143125"/>
          </a:xfrm>
          <a:prstGeom prst="rect">
            <a:avLst/>
          </a:prstGeom>
        </p:spPr>
      </p:pic>
      <p:pic>
        <p:nvPicPr>
          <p:cNvPr id="2" name="Audio 1">
            <a:hlinkClick r:id="" action="ppaction://media"/>
            <a:extLst>
              <a:ext uri="{FF2B5EF4-FFF2-40B4-BE49-F238E27FC236}">
                <a16:creationId xmlns:a16="http://schemas.microsoft.com/office/drawing/2014/main" id="{D251521B-75A9-ABC6-B7F8-79A2138B1DAA}"/>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521875884"/>
      </p:ext>
    </p:extLst>
  </p:cSld>
  <p:clrMapOvr>
    <a:masterClrMapping/>
  </p:clrMapOvr>
  <mc:AlternateContent xmlns:mc="http://schemas.openxmlformats.org/markup-compatibility/2006" xmlns:p14="http://schemas.microsoft.com/office/powerpoint/2010/main">
    <mc:Choice Requires="p14">
      <p:transition spd="slow" p14:dur="2000" advTm="45439"/>
    </mc:Choice>
    <mc:Fallback xmlns="">
      <p:transition spd="slow" advTm="454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4BB2338E-83A6-61E8-6BBB-9B5A22DE5595}"/>
              </a:ext>
            </a:extLst>
          </p:cNvPr>
          <p:cNvSpPr txBox="1"/>
          <p:nvPr/>
        </p:nvSpPr>
        <p:spPr>
          <a:xfrm>
            <a:off x="254439" y="1519505"/>
            <a:ext cx="8297769" cy="1569660"/>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0A1F61"/>
                </a:solidFill>
                <a:cs typeface="Tajawal ExtraBold" panose="00000800000000000000" pitchFamily="2" charset="-78"/>
              </a:rPr>
              <a:t>This means that approximately 75% of all projects undertaken will probably come in late or be canceled!</a:t>
            </a:r>
          </a:p>
          <a:p>
            <a:pPr algn="just"/>
            <a:endParaRPr lang="en-US" sz="2400" dirty="0">
              <a:solidFill>
                <a:srgbClr val="0A1F61"/>
              </a:solidFill>
              <a:cs typeface="Tajawal ExtraBold" panose="00000800000000000000" pitchFamily="2" charset="-78"/>
            </a:endParaRPr>
          </a:p>
        </p:txBody>
      </p:sp>
      <p:pic>
        <p:nvPicPr>
          <p:cNvPr id="15" name="Picture 14">
            <a:extLst>
              <a:ext uri="{FF2B5EF4-FFF2-40B4-BE49-F238E27FC236}">
                <a16:creationId xmlns:a16="http://schemas.microsoft.com/office/drawing/2014/main" id="{1216AD7E-2DDE-4A79-E6FE-233E50BECD06}"/>
              </a:ext>
            </a:extLst>
          </p:cNvPr>
          <p:cNvPicPr>
            <a:picLocks noChangeAspect="1"/>
          </p:cNvPicPr>
          <p:nvPr/>
        </p:nvPicPr>
        <p:blipFill>
          <a:blip r:embed="rId3"/>
          <a:stretch>
            <a:fillRect/>
          </a:stretch>
        </p:blipFill>
        <p:spPr>
          <a:xfrm>
            <a:off x="8298225" y="3129380"/>
            <a:ext cx="3686945" cy="2998126"/>
          </a:xfrm>
          <a:prstGeom prst="rect">
            <a:avLst/>
          </a:prstGeom>
        </p:spPr>
      </p:pic>
    </p:spTree>
    <p:extLst>
      <p:ext uri="{BB962C8B-B14F-4D97-AF65-F5344CB8AC3E}">
        <p14:creationId xmlns:p14="http://schemas.microsoft.com/office/powerpoint/2010/main" val="1136758884"/>
      </p:ext>
    </p:extLst>
  </p:cSld>
  <p:clrMapOvr>
    <a:masterClrMapping/>
  </p:clrMapOvr>
  <mc:AlternateContent xmlns:mc="http://schemas.openxmlformats.org/markup-compatibility/2006" xmlns:p14="http://schemas.microsoft.com/office/powerpoint/2010/main">
    <mc:Choice Requires="p14">
      <p:transition spd="slow" p14:dur="2000" advTm="41733"/>
    </mc:Choice>
    <mc:Fallback xmlns="">
      <p:transition spd="slow" advTm="4173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39E28FC0-4F26-5C42-DF20-A9AD1DF792E1}"/>
              </a:ext>
            </a:extLst>
          </p:cNvPr>
          <p:cNvSpPr txBox="1"/>
          <p:nvPr/>
        </p:nvSpPr>
        <p:spPr>
          <a:xfrm>
            <a:off x="180431" y="1804379"/>
            <a:ext cx="5871061" cy="2308324"/>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pitchFamily="2" charset="-78"/>
              </a:rPr>
              <a:t>Also, the projects that are completed (on time or late) usually end up having fewer features and functions than originally specified to save development time and/or costs. 	</a:t>
            </a:r>
          </a:p>
        </p:txBody>
      </p:sp>
      <p:pic>
        <p:nvPicPr>
          <p:cNvPr id="8" name="Picture 7">
            <a:extLst>
              <a:ext uri="{FF2B5EF4-FFF2-40B4-BE49-F238E27FC236}">
                <a16:creationId xmlns:a16="http://schemas.microsoft.com/office/drawing/2014/main" id="{8605793F-7932-65D5-4046-06BF92C13E32}"/>
              </a:ext>
            </a:extLst>
          </p:cNvPr>
          <p:cNvPicPr>
            <a:picLocks noChangeAspect="1"/>
          </p:cNvPicPr>
          <p:nvPr/>
        </p:nvPicPr>
        <p:blipFill>
          <a:blip r:embed="rId3"/>
          <a:stretch>
            <a:fillRect/>
          </a:stretch>
        </p:blipFill>
        <p:spPr>
          <a:xfrm>
            <a:off x="6397608" y="1840832"/>
            <a:ext cx="5674700" cy="4395226"/>
          </a:xfrm>
          <a:prstGeom prst="rect">
            <a:avLst/>
          </a:prstGeom>
        </p:spPr>
      </p:pic>
      <p:pic>
        <p:nvPicPr>
          <p:cNvPr id="9" name="Picture 8">
            <a:extLst>
              <a:ext uri="{FF2B5EF4-FFF2-40B4-BE49-F238E27FC236}">
                <a16:creationId xmlns:a16="http://schemas.microsoft.com/office/drawing/2014/main" id="{16DBFB7F-9153-1BFB-D248-158BDB522E26}"/>
              </a:ext>
            </a:extLst>
          </p:cNvPr>
          <p:cNvPicPr>
            <a:picLocks noChangeAspect="1"/>
          </p:cNvPicPr>
          <p:nvPr/>
        </p:nvPicPr>
        <p:blipFill>
          <a:blip r:embed="rId4"/>
          <a:stretch>
            <a:fillRect/>
          </a:stretch>
        </p:blipFill>
        <p:spPr>
          <a:xfrm>
            <a:off x="3318811" y="4020369"/>
            <a:ext cx="1969159" cy="1969159"/>
          </a:xfrm>
          <a:prstGeom prst="rect">
            <a:avLst/>
          </a:prstGeom>
        </p:spPr>
      </p:pic>
    </p:spTree>
    <p:extLst>
      <p:ext uri="{BB962C8B-B14F-4D97-AF65-F5344CB8AC3E}">
        <p14:creationId xmlns:p14="http://schemas.microsoft.com/office/powerpoint/2010/main" val="3187251689"/>
      </p:ext>
    </p:extLst>
  </p:cSld>
  <p:clrMapOvr>
    <a:masterClrMapping/>
  </p:clrMapOvr>
  <mc:AlternateContent xmlns:mc="http://schemas.openxmlformats.org/markup-compatibility/2006" xmlns:p14="http://schemas.microsoft.com/office/powerpoint/2010/main">
    <mc:Choice Requires="p14">
      <p:transition spd="slow" p14:dur="2000" advTm="47898"/>
    </mc:Choice>
    <mc:Fallback xmlns="">
      <p:transition spd="slow" advTm="478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4" name="Picture 3">
            <a:extLst>
              <a:ext uri="{FF2B5EF4-FFF2-40B4-BE49-F238E27FC236}">
                <a16:creationId xmlns:a16="http://schemas.microsoft.com/office/drawing/2014/main" id="{923FD999-D36F-C05F-B1DA-5E49F8BE38C2}"/>
              </a:ext>
            </a:extLst>
          </p:cNvPr>
          <p:cNvPicPr>
            <a:picLocks noChangeAspect="1"/>
          </p:cNvPicPr>
          <p:nvPr/>
        </p:nvPicPr>
        <p:blipFill>
          <a:blip r:embed="rId3"/>
          <a:stretch>
            <a:fillRect/>
          </a:stretch>
        </p:blipFill>
        <p:spPr>
          <a:xfrm>
            <a:off x="180431" y="2434242"/>
            <a:ext cx="11694228" cy="4268644"/>
          </a:xfrm>
          <a:prstGeom prst="rect">
            <a:avLst/>
          </a:prstGeom>
        </p:spPr>
      </p:pic>
      <p:sp>
        <p:nvSpPr>
          <p:cNvPr id="8" name="TextBox 7">
            <a:extLst>
              <a:ext uri="{FF2B5EF4-FFF2-40B4-BE49-F238E27FC236}">
                <a16:creationId xmlns:a16="http://schemas.microsoft.com/office/drawing/2014/main" id="{67A37E71-45AC-B249-ECC1-BEC15A5462B2}"/>
              </a:ext>
            </a:extLst>
          </p:cNvPr>
          <p:cNvSpPr txBox="1"/>
          <p:nvPr/>
        </p:nvSpPr>
        <p:spPr>
          <a:xfrm>
            <a:off x="1538135" y="1539467"/>
            <a:ext cx="8980839"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The top 10 reasons why projects are successful and the first five make up 72% of the total.</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99848155"/>
      </p:ext>
    </p:extLst>
  </p:cSld>
  <p:clrMapOvr>
    <a:masterClrMapping/>
  </p:clrMapOvr>
  <mc:AlternateContent xmlns:mc="http://schemas.openxmlformats.org/markup-compatibility/2006" xmlns:p14="http://schemas.microsoft.com/office/powerpoint/2010/main">
    <mc:Choice Requires="p14">
      <p:transition spd="slow" p14:dur="2000" advTm="202736"/>
    </mc:Choice>
    <mc:Fallback xmlns="">
      <p:transition spd="slow" advTm="2027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4" y="621942"/>
            <a:ext cx="64431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2E280445-7666-D797-A282-DB79901541E9}"/>
              </a:ext>
            </a:extLst>
          </p:cNvPr>
          <p:cNvSpPr txBox="1">
            <a:spLocks noChangeArrowheads="1"/>
          </p:cNvSpPr>
          <p:nvPr/>
        </p:nvSpPr>
        <p:spPr>
          <a:xfrm>
            <a:off x="3800698" y="681367"/>
            <a:ext cx="576746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600" b="1" dirty="0">
                <a:solidFill>
                  <a:prstClr val="white"/>
                </a:solidFill>
                <a:cs typeface="Tajawal Medium" panose="00000600000000000000"/>
              </a:rPr>
              <a:t>What is Project Management?</a:t>
            </a:r>
          </a:p>
        </p:txBody>
      </p:sp>
      <p:sp>
        <p:nvSpPr>
          <p:cNvPr id="9" name="Rectangle 3">
            <a:extLst>
              <a:ext uri="{FF2B5EF4-FFF2-40B4-BE49-F238E27FC236}">
                <a16:creationId xmlns:a16="http://schemas.microsoft.com/office/drawing/2014/main" id="{2EAB72FE-9232-D2CC-9DFF-AA6D0C619198}"/>
              </a:ext>
            </a:extLst>
          </p:cNvPr>
          <p:cNvSpPr txBox="1">
            <a:spLocks noChangeArrowheads="1"/>
          </p:cNvSpPr>
          <p:nvPr/>
        </p:nvSpPr>
        <p:spPr>
          <a:xfrm>
            <a:off x="477110" y="2181519"/>
            <a:ext cx="11237780" cy="27363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defRPr/>
            </a:pPr>
            <a:r>
              <a:rPr lang="en-US" altLang="en-US" dirty="0">
                <a:solidFill>
                  <a:srgbClr val="002060"/>
                </a:solidFill>
                <a:cs typeface="Tajawal Medium" panose="00000600000000000000"/>
              </a:rPr>
              <a:t>Project Management is the process of defining, Planning ,organizing, leading and controlling the development of an Information System Project.</a:t>
            </a:r>
          </a:p>
          <a:p>
            <a:pPr marL="0" indent="0" algn="just">
              <a:buNone/>
              <a:defRPr/>
            </a:pPr>
            <a:endParaRPr lang="en-US" altLang="en-US" dirty="0">
              <a:solidFill>
                <a:srgbClr val="002060"/>
              </a:solidFill>
              <a:cs typeface="Tajawal Medium" panose="00000600000000000000"/>
            </a:endParaRPr>
          </a:p>
          <a:p>
            <a:pPr algn="just">
              <a:buFont typeface="Wingdings" panose="05000000000000000000" pitchFamily="2" charset="2"/>
              <a:buChar char="q"/>
              <a:defRPr/>
            </a:pPr>
            <a:r>
              <a:rPr lang="en-US" altLang="en-US" dirty="0">
                <a:solidFill>
                  <a:srgbClr val="002060"/>
                </a:solidFill>
                <a:cs typeface="Tajawal Medium" panose="00000600000000000000"/>
              </a:rPr>
              <a:t>The goal of Project Management is to deliver an Information System that is acceptable to Users and is developed on time and within budget</a:t>
            </a:r>
          </a:p>
          <a:p>
            <a:pPr algn="just">
              <a:buFont typeface="Wingdings" panose="05000000000000000000" pitchFamily="2" charset="2"/>
              <a:buChar char="q"/>
              <a:defRPr/>
            </a:pPr>
            <a:endParaRPr lang="en-US" altLang="en-US" dirty="0">
              <a:solidFill>
                <a:srgbClr val="002060"/>
              </a:solidFill>
              <a:cs typeface="Tajawal Medium" panose="00000600000000000000"/>
            </a:endParaRPr>
          </a:p>
        </p:txBody>
      </p:sp>
    </p:spTree>
    <p:extLst>
      <p:ext uri="{BB962C8B-B14F-4D97-AF65-F5344CB8AC3E}">
        <p14:creationId xmlns:p14="http://schemas.microsoft.com/office/powerpoint/2010/main" val="3781047682"/>
      </p:ext>
    </p:extLst>
  </p:cSld>
  <p:clrMapOvr>
    <a:masterClrMapping/>
  </p:clrMapOvr>
  <mc:AlternateContent xmlns:mc="http://schemas.openxmlformats.org/markup-compatibility/2006" xmlns:p14="http://schemas.microsoft.com/office/powerpoint/2010/main">
    <mc:Choice Requires="p14">
      <p:transition spd="slow" p14:dur="2000" advTm="77337"/>
    </mc:Choice>
    <mc:Fallback xmlns="">
      <p:transition spd="slow" advTm="7733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573674" y="838959"/>
            <a:ext cx="61002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46770EA6-46A7-524D-51D1-B37080C61FBB}"/>
              </a:ext>
            </a:extLst>
          </p:cNvPr>
          <p:cNvSpPr txBox="1">
            <a:spLocks noChangeArrowheads="1"/>
          </p:cNvSpPr>
          <p:nvPr/>
        </p:nvSpPr>
        <p:spPr>
          <a:xfrm>
            <a:off x="3033635" y="1025380"/>
            <a:ext cx="567221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dirty="0">
                <a:solidFill>
                  <a:prstClr val="white"/>
                </a:solidFill>
                <a:cs typeface="Tajawal Medium" panose="00000600000000000000"/>
              </a:rPr>
              <a:t>What is Project Management?</a:t>
            </a:r>
          </a:p>
        </p:txBody>
      </p:sp>
      <p:sp>
        <p:nvSpPr>
          <p:cNvPr id="9" name="Content Placeholder 2">
            <a:extLst>
              <a:ext uri="{FF2B5EF4-FFF2-40B4-BE49-F238E27FC236}">
                <a16:creationId xmlns:a16="http://schemas.microsoft.com/office/drawing/2014/main" id="{A9D5CC68-7289-7CEE-79D8-7DBF5F5A7210}"/>
              </a:ext>
            </a:extLst>
          </p:cNvPr>
          <p:cNvSpPr txBox="1">
            <a:spLocks/>
          </p:cNvSpPr>
          <p:nvPr/>
        </p:nvSpPr>
        <p:spPr>
          <a:xfrm>
            <a:off x="609600" y="2048823"/>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Based on a business need or opportunity</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Often explored and initiated by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Sponsor(s)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who writes or approves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Charter</a:t>
            </a: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Has the following features: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 defined beginning and end</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Unique goals and outcomes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Typically requires team members with varied skills</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Contrasts with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Operational Work</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which is repetitive ‘business as usual’</a:t>
            </a:r>
          </a:p>
        </p:txBody>
      </p:sp>
    </p:spTree>
    <p:extLst>
      <p:ext uri="{BB962C8B-B14F-4D97-AF65-F5344CB8AC3E}">
        <p14:creationId xmlns:p14="http://schemas.microsoft.com/office/powerpoint/2010/main" val="1253188811"/>
      </p:ext>
    </p:extLst>
  </p:cSld>
  <p:clrMapOvr>
    <a:masterClrMapping/>
  </p:clrMapOvr>
  <mc:AlternateContent xmlns:mc="http://schemas.openxmlformats.org/markup-compatibility/2006" xmlns:p14="http://schemas.microsoft.com/office/powerpoint/2010/main">
    <mc:Choice Requires="p14">
      <p:transition spd="slow" p14:dur="2000" advTm="134829"/>
    </mc:Choice>
    <mc:Fallback xmlns="">
      <p:transition spd="slow" advTm="13482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6328DF6-0482-BB9B-2D59-568800E1C797}"/>
              </a:ext>
            </a:extLst>
          </p:cNvPr>
          <p:cNvSpPr txBox="1"/>
          <p:nvPr/>
        </p:nvSpPr>
        <p:spPr>
          <a:xfrm>
            <a:off x="3694541" y="894259"/>
            <a:ext cx="5061001"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Project Management Phases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D3CAC5D-678D-DD35-9AE7-46136D538BF0}"/>
              </a:ext>
            </a:extLst>
          </p:cNvPr>
          <p:cNvSpPr txBox="1"/>
          <p:nvPr/>
        </p:nvSpPr>
        <p:spPr>
          <a:xfrm>
            <a:off x="1554320" y="3867091"/>
            <a:ext cx="7993965" cy="1859223"/>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srgbClr val="002060"/>
                </a:solidFill>
                <a:cs typeface="Tajawal Medium" panose="00000600000000000000"/>
              </a:rPr>
              <a:t>INITIATING/Defined THE PROJECT</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PLANNING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EXECUTING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CLOSING DOWN THE PROJECT</a:t>
            </a:r>
          </a:p>
        </p:txBody>
      </p:sp>
      <p:pic>
        <p:nvPicPr>
          <p:cNvPr id="8" name="Content Placeholder 4">
            <a:extLst>
              <a:ext uri="{FF2B5EF4-FFF2-40B4-BE49-F238E27FC236}">
                <a16:creationId xmlns:a16="http://schemas.microsoft.com/office/drawing/2014/main" id="{D007CABA-A5B1-9E94-EF8A-1B76FAF1064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24566" y="2512348"/>
            <a:ext cx="7848600" cy="788427"/>
          </a:xfrm>
          <a:prstGeom prst="rect">
            <a:avLst/>
          </a:prstGeom>
        </p:spPr>
      </p:pic>
    </p:spTree>
    <p:extLst>
      <p:ext uri="{BB962C8B-B14F-4D97-AF65-F5344CB8AC3E}">
        <p14:creationId xmlns:p14="http://schemas.microsoft.com/office/powerpoint/2010/main" val="3745585693"/>
      </p:ext>
    </p:extLst>
  </p:cSld>
  <p:clrMapOvr>
    <a:masterClrMapping/>
  </p:clrMapOvr>
  <mc:AlternateContent xmlns:mc="http://schemas.openxmlformats.org/markup-compatibility/2006" xmlns:p14="http://schemas.microsoft.com/office/powerpoint/2010/main">
    <mc:Choice Requires="p14">
      <p:transition spd="slow" p14:dur="2000" advTm="112114"/>
    </mc:Choice>
    <mc:Fallback xmlns="">
      <p:transition spd="slow" advTm="11211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47E4B0A9-4BB6-6177-B495-F057CCEFA453}"/>
              </a:ext>
            </a:extLst>
          </p:cNvPr>
          <p:cNvSpPr txBox="1">
            <a:spLocks noChangeArrowheads="1"/>
          </p:cNvSpPr>
          <p:nvPr/>
        </p:nvSpPr>
        <p:spPr>
          <a:xfrm>
            <a:off x="571500" y="2176969"/>
            <a:ext cx="10625586" cy="37995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The first phase of Project Management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Process in which activities are performed to asses the Size, Scope, and Complexity of the Project and to establish procedures to support later Project activities.</a:t>
            </a:r>
          </a:p>
        </p:txBody>
      </p:sp>
    </p:spTree>
    <p:extLst>
      <p:ext uri="{BB962C8B-B14F-4D97-AF65-F5344CB8AC3E}">
        <p14:creationId xmlns:p14="http://schemas.microsoft.com/office/powerpoint/2010/main" val="1617466046"/>
      </p:ext>
    </p:extLst>
  </p:cSld>
  <p:clrMapOvr>
    <a:masterClrMapping/>
  </p:clrMapOvr>
  <mc:AlternateContent xmlns:mc="http://schemas.openxmlformats.org/markup-compatibility/2006" xmlns:p14="http://schemas.microsoft.com/office/powerpoint/2010/main">
    <mc:Choice Requires="p14">
      <p:transition spd="slow" p14:dur="2000" advTm="31136"/>
    </mc:Choice>
    <mc:Fallback xmlns="">
      <p:transition spd="slow" advTm="3113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410DA951-3B4B-A914-F2E2-A6604058CE1F}"/>
              </a:ext>
            </a:extLst>
          </p:cNvPr>
          <p:cNvPicPr>
            <a:picLocks noChangeAspect="1"/>
          </p:cNvPicPr>
          <p:nvPr/>
        </p:nvPicPr>
        <p:blipFill>
          <a:blip r:embed="rId3"/>
          <a:stretch>
            <a:fillRect/>
          </a:stretch>
        </p:blipFill>
        <p:spPr>
          <a:xfrm>
            <a:off x="1231576" y="1833101"/>
            <a:ext cx="9010650" cy="4485235"/>
          </a:xfrm>
          <a:prstGeom prst="rect">
            <a:avLst/>
          </a:prstGeom>
        </p:spPr>
      </p:pic>
    </p:spTree>
    <p:extLst>
      <p:ext uri="{BB962C8B-B14F-4D97-AF65-F5344CB8AC3E}">
        <p14:creationId xmlns:p14="http://schemas.microsoft.com/office/powerpoint/2010/main" val="2724759235"/>
      </p:ext>
    </p:extLst>
  </p:cSld>
  <p:clrMapOvr>
    <a:masterClrMapping/>
  </p:clrMapOvr>
  <mc:AlternateContent xmlns:mc="http://schemas.openxmlformats.org/markup-compatibility/2006" xmlns:p14="http://schemas.microsoft.com/office/powerpoint/2010/main">
    <mc:Choice Requires="p14">
      <p:transition spd="slow" p14:dur="2000" advTm="55697"/>
    </mc:Choice>
    <mc:Fallback xmlns="">
      <p:transition spd="slow" advTm="5569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853CE33-C7E6-D8B7-18B3-1D4E8B05139B}"/>
              </a:ext>
            </a:extLst>
          </p:cNvPr>
          <p:cNvSpPr txBox="1"/>
          <p:nvPr/>
        </p:nvSpPr>
        <p:spPr>
          <a:xfrm>
            <a:off x="4109960" y="894259"/>
            <a:ext cx="4354077"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2. PROJECT PLANNING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2F8A6F4-81E5-8C42-CD60-A30966E0ADC5}"/>
              </a:ext>
            </a:extLst>
          </p:cNvPr>
          <p:cNvSpPr txBox="1"/>
          <p:nvPr/>
        </p:nvSpPr>
        <p:spPr>
          <a:xfrm>
            <a:off x="478512" y="2254547"/>
            <a:ext cx="11084837" cy="3539430"/>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prstClr val="black"/>
                </a:solidFill>
                <a:cs typeface="Tajawal Medium" panose="00000600000000000000"/>
              </a:rPr>
              <a:t>The Project Planning provides an overall framework for managing Project Costs and schedules. </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takes place at the beginning and at the end of each Project Phase.</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a:t>
            </a:r>
            <a:r>
              <a:rPr lang="en-US" sz="2800" dirty="0">
                <a:solidFill>
                  <a:srgbClr val="002060"/>
                </a:solidFill>
                <a:cs typeface="Tajawal Medium" panose="00000600000000000000"/>
              </a:rPr>
              <a:t>involves</a:t>
            </a:r>
            <a:r>
              <a:rPr lang="en-US" sz="2800" dirty="0">
                <a:solidFill>
                  <a:prstClr val="black"/>
                </a:solidFill>
                <a:cs typeface="Tajawal Medium" panose="00000600000000000000"/>
              </a:rPr>
              <a:t> defining clear, discrete “Activities” or “Tasks” and the work needed to complete each Activity.</a:t>
            </a:r>
          </a:p>
          <a:p>
            <a:pPr algn="just">
              <a:defRPr/>
            </a:pPr>
            <a:endParaRPr lang="en-US" sz="2800" dirty="0">
              <a:solidFill>
                <a:prstClr val="black"/>
              </a:solidFill>
              <a:cs typeface="Tajawal Medium" panose="00000600000000000000"/>
            </a:endParaRPr>
          </a:p>
          <a:p>
            <a:pPr algn="just">
              <a:defRPr/>
            </a:pPr>
            <a:r>
              <a:rPr lang="en-US" sz="2800" b="1" dirty="0">
                <a:solidFill>
                  <a:srgbClr val="FF0000"/>
                </a:solidFill>
                <a:cs typeface="Tajawal Medium" panose="00000600000000000000"/>
              </a:rPr>
              <a:t>   IF YOU FAIL TO PLAN, YOU PLAN TO FAIL! </a:t>
            </a:r>
          </a:p>
        </p:txBody>
      </p:sp>
    </p:spTree>
    <p:extLst>
      <p:ext uri="{BB962C8B-B14F-4D97-AF65-F5344CB8AC3E}">
        <p14:creationId xmlns:p14="http://schemas.microsoft.com/office/powerpoint/2010/main" val="2227056539"/>
      </p:ext>
    </p:extLst>
  </p:cSld>
  <p:clrMapOvr>
    <a:masterClrMapping/>
  </p:clrMapOvr>
  <mc:AlternateContent xmlns:mc="http://schemas.openxmlformats.org/markup-compatibility/2006" xmlns:p14="http://schemas.microsoft.com/office/powerpoint/2010/main">
    <mc:Choice Requires="p14">
      <p:transition spd="slow" p14:dur="2000" advTm="74182"/>
    </mc:Choice>
    <mc:Fallback xmlns="">
      <p:transition spd="slow" advTm="7418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573A0D5-0A45-7C25-0171-0CBAF1D2C51B}"/>
              </a:ext>
            </a:extLst>
          </p:cNvPr>
          <p:cNvSpPr txBox="1"/>
          <p:nvPr/>
        </p:nvSpPr>
        <p:spPr>
          <a:xfrm>
            <a:off x="3149554" y="911623"/>
            <a:ext cx="526291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3. EXECUTING THE PROJECT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77EE380-FD68-C05F-C27E-92399401E913}"/>
              </a:ext>
            </a:extLst>
          </p:cNvPr>
          <p:cNvSpPr txBox="1"/>
          <p:nvPr/>
        </p:nvSpPr>
        <p:spPr>
          <a:xfrm>
            <a:off x="1230476" y="2572955"/>
            <a:ext cx="973104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third Phase in Project Management Process in which the Plans created in the prior Project Phases are put to action.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If you develop a high-quality Project Plan, it is much more likely that the Project will be successfully executed</a:t>
            </a:r>
          </a:p>
        </p:txBody>
      </p:sp>
    </p:spTree>
    <p:extLst>
      <p:ext uri="{BB962C8B-B14F-4D97-AF65-F5344CB8AC3E}">
        <p14:creationId xmlns:p14="http://schemas.microsoft.com/office/powerpoint/2010/main" val="3279584769"/>
      </p:ext>
    </p:extLst>
  </p:cSld>
  <p:clrMapOvr>
    <a:masterClrMapping/>
  </p:clrMapOvr>
  <mc:AlternateContent xmlns:mc="http://schemas.openxmlformats.org/markup-compatibility/2006" xmlns:p14="http://schemas.microsoft.com/office/powerpoint/2010/main">
    <mc:Choice Requires="p14">
      <p:transition spd="slow" p14:dur="2000" advTm="42195"/>
    </mc:Choice>
    <mc:Fallback xmlns="">
      <p:transition spd="slow" advTm="421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8CEC904-16F4-AA71-DBB2-19F026F7E2B7}"/>
              </a:ext>
            </a:extLst>
          </p:cNvPr>
          <p:cNvSpPr txBox="1"/>
          <p:nvPr/>
        </p:nvSpPr>
        <p:spPr>
          <a:xfrm>
            <a:off x="428624" y="2005317"/>
            <a:ext cx="11134725" cy="3108543"/>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final Phase of Project Management  process which focuses on bringing a Project to an end.</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Closedown is a very important activity since a Project is not complete until it is closed and it is at closedown that projects are deemed a success or failure.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
        <p:nvSpPr>
          <p:cNvPr id="10" name="TextBox 9">
            <a:extLst>
              <a:ext uri="{FF2B5EF4-FFF2-40B4-BE49-F238E27FC236}">
                <a16:creationId xmlns:a16="http://schemas.microsoft.com/office/drawing/2014/main" id="{5EAE66E4-6DC6-8353-F8B2-908E52DB9123}"/>
              </a:ext>
            </a:extLst>
          </p:cNvPr>
          <p:cNvSpPr txBox="1"/>
          <p:nvPr/>
        </p:nvSpPr>
        <p:spPr>
          <a:xfrm>
            <a:off x="3328910" y="897414"/>
            <a:ext cx="6041975"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4. CLOSING DOWN THE PROJECT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0346922"/>
      </p:ext>
    </p:extLst>
  </p:cSld>
  <p:clrMapOvr>
    <a:masterClrMapping/>
  </p:clrMapOvr>
  <mc:AlternateContent xmlns:mc="http://schemas.openxmlformats.org/markup-compatibility/2006" xmlns:p14="http://schemas.microsoft.com/office/powerpoint/2010/main">
    <mc:Choice Requires="p14">
      <p:transition spd="slow" p14:dur="2000" advTm="93555"/>
    </mc:Choice>
    <mc:Fallback xmlns="">
      <p:transition spd="slow" advTm="9355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4CC6CCE-271C-FEF4-FB99-C427C128E7AA}"/>
              </a:ext>
            </a:extLst>
          </p:cNvPr>
          <p:cNvPicPr>
            <a:picLocks noChangeAspect="1"/>
          </p:cNvPicPr>
          <p:nvPr/>
        </p:nvPicPr>
        <p:blipFill>
          <a:blip r:embed="rId3"/>
          <a:stretch>
            <a:fillRect/>
          </a:stretch>
        </p:blipFill>
        <p:spPr>
          <a:xfrm>
            <a:off x="1967219" y="1956550"/>
            <a:ext cx="7620000" cy="4400550"/>
          </a:xfrm>
          <a:prstGeom prst="rect">
            <a:avLst/>
          </a:prstGeom>
        </p:spPr>
      </p:pic>
    </p:spTree>
    <p:extLst>
      <p:ext uri="{BB962C8B-B14F-4D97-AF65-F5344CB8AC3E}">
        <p14:creationId xmlns:p14="http://schemas.microsoft.com/office/powerpoint/2010/main" val="249872016"/>
      </p:ext>
    </p:extLst>
  </p:cSld>
  <p:clrMapOvr>
    <a:masterClrMapping/>
  </p:clrMapOvr>
  <mc:AlternateContent xmlns:mc="http://schemas.openxmlformats.org/markup-compatibility/2006" xmlns:p14="http://schemas.microsoft.com/office/powerpoint/2010/main">
    <mc:Choice Requires="p14">
      <p:transition spd="slow" p14:dur="2000" advTm="189043"/>
    </mc:Choice>
    <mc:Fallback xmlns="">
      <p:transition spd="slow" advTm="189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5A44AC1-539F-FCEC-391E-CD918ADE684A}"/>
              </a:ext>
            </a:extLst>
          </p:cNvPr>
          <p:cNvSpPr txBox="1"/>
          <p:nvPr/>
        </p:nvSpPr>
        <p:spPr>
          <a:xfrm>
            <a:off x="585261" y="1919930"/>
            <a:ext cx="6634689" cy="30746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There are many options to look at for guidance in this. Some notable examples of project management definition are found in the Project Management Body of Knowledge (PMBOK) from the PMI, PRINCE2 (UK), or the more contemporary </a:t>
            </a:r>
          </a:p>
        </p:txBody>
      </p:sp>
      <p:pic>
        <p:nvPicPr>
          <p:cNvPr id="9" name="Picture 8">
            <a:extLst>
              <a:ext uri="{FF2B5EF4-FFF2-40B4-BE49-F238E27FC236}">
                <a16:creationId xmlns:a16="http://schemas.microsoft.com/office/drawing/2014/main" id="{34263473-4EF8-6016-62AC-4162FD85144C}"/>
              </a:ext>
            </a:extLst>
          </p:cNvPr>
          <p:cNvPicPr>
            <a:picLocks noChangeAspect="1"/>
          </p:cNvPicPr>
          <p:nvPr/>
        </p:nvPicPr>
        <p:blipFill>
          <a:blip r:embed="rId3"/>
          <a:stretch>
            <a:fillRect/>
          </a:stretch>
        </p:blipFill>
        <p:spPr>
          <a:xfrm>
            <a:off x="8178090" y="1698366"/>
            <a:ext cx="3257550" cy="4594265"/>
          </a:xfrm>
          <a:prstGeom prst="rect">
            <a:avLst/>
          </a:prstGeom>
        </p:spPr>
      </p:pic>
    </p:spTree>
    <p:extLst>
      <p:ext uri="{BB962C8B-B14F-4D97-AF65-F5344CB8AC3E}">
        <p14:creationId xmlns:p14="http://schemas.microsoft.com/office/powerpoint/2010/main" val="3010001015"/>
      </p:ext>
    </p:extLst>
  </p:cSld>
  <p:clrMapOvr>
    <a:masterClrMapping/>
  </p:clrMapOvr>
  <mc:AlternateContent xmlns:mc="http://schemas.openxmlformats.org/markup-compatibility/2006" xmlns:p14="http://schemas.microsoft.com/office/powerpoint/2010/main">
    <mc:Choice Requires="p14">
      <p:transition spd="slow" p14:dur="2000" advTm="61534"/>
    </mc:Choice>
    <mc:Fallback xmlns="">
      <p:transition spd="slow" advTm="615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78E0502-481F-017F-D620-F20FD9B09D87}"/>
              </a:ext>
            </a:extLst>
          </p:cNvPr>
          <p:cNvSpPr txBox="1"/>
          <p:nvPr/>
        </p:nvSpPr>
        <p:spPr>
          <a:xfrm>
            <a:off x="548798" y="2679154"/>
            <a:ext cx="11094404" cy="184351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Agile methodology (prototyping or taking development shortcuts to release more quickly).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Each of these approaches attempts to model a project life cycle and through this guidance helps produce a more successful outcome.</a:t>
            </a:r>
          </a:p>
        </p:txBody>
      </p:sp>
    </p:spTree>
    <p:extLst>
      <p:ext uri="{BB962C8B-B14F-4D97-AF65-F5344CB8AC3E}">
        <p14:creationId xmlns:p14="http://schemas.microsoft.com/office/powerpoint/2010/main" val="3135259618"/>
      </p:ext>
    </p:extLst>
  </p:cSld>
  <p:clrMapOvr>
    <a:masterClrMapping/>
  </p:clrMapOvr>
  <mc:AlternateContent xmlns:mc="http://schemas.openxmlformats.org/markup-compatibility/2006" xmlns:p14="http://schemas.microsoft.com/office/powerpoint/2010/main">
    <mc:Choice Requires="p14">
      <p:transition spd="slow" p14:dur="2000" advTm="61764"/>
    </mc:Choice>
    <mc:Fallback xmlns="">
      <p:transition spd="slow" advTm="617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0C67A80-7EFD-A508-106C-67652898FDE9}"/>
              </a:ext>
            </a:extLst>
          </p:cNvPr>
          <p:cNvSpPr txBox="1"/>
          <p:nvPr/>
        </p:nvSpPr>
        <p:spPr>
          <a:xfrm>
            <a:off x="309489" y="1545912"/>
            <a:ext cx="11882511" cy="1227965"/>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b="1" dirty="0">
                <a:solidFill>
                  <a:srgbClr val="0A1F61"/>
                </a:solidFill>
                <a:latin typeface="Tajawal ExtraBold" panose="00000800000000000000" pitchFamily="2" charset="-78"/>
                <a:cs typeface="Tajawal ExtraBold" panose="00000800000000000000" pitchFamily="2" charset="-78"/>
              </a:rPr>
              <a:t>These groups are briefly defined as follows:</a:t>
            </a:r>
          </a:p>
          <a:p>
            <a:pPr algn="just">
              <a:lnSpc>
                <a:spcPct val="200000"/>
              </a:lnSpc>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38D44F74-E763-CCFA-EDE7-09A74B4ABFB0}"/>
              </a:ext>
            </a:extLst>
          </p:cNvPr>
          <p:cNvPicPr>
            <a:picLocks noChangeAspect="1"/>
          </p:cNvPicPr>
          <p:nvPr/>
        </p:nvPicPr>
        <p:blipFill>
          <a:blip r:embed="rId3"/>
          <a:stretch>
            <a:fillRect/>
          </a:stretch>
        </p:blipFill>
        <p:spPr>
          <a:xfrm>
            <a:off x="1419225" y="2395856"/>
            <a:ext cx="9320680" cy="3867017"/>
          </a:xfrm>
          <a:prstGeom prst="rect">
            <a:avLst/>
          </a:prstGeom>
        </p:spPr>
      </p:pic>
    </p:spTree>
    <p:extLst>
      <p:ext uri="{BB962C8B-B14F-4D97-AF65-F5344CB8AC3E}">
        <p14:creationId xmlns:p14="http://schemas.microsoft.com/office/powerpoint/2010/main" val="612259052"/>
      </p:ext>
    </p:extLst>
  </p:cSld>
  <p:clrMapOvr>
    <a:masterClrMapping/>
  </p:clrMapOvr>
  <mc:AlternateContent xmlns:mc="http://schemas.openxmlformats.org/markup-compatibility/2006" xmlns:p14="http://schemas.microsoft.com/office/powerpoint/2010/main">
    <mc:Choice Requires="p14">
      <p:transition spd="slow" p14:dur="2000" advTm="37198"/>
    </mc:Choice>
    <mc:Fallback xmlns="">
      <p:transition spd="slow" advTm="3719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362201" y="717496"/>
            <a:ext cx="9518624"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362200" y="734384"/>
            <a:ext cx="9518624"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8" name="Picture 7">
            <a:extLst>
              <a:ext uri="{FF2B5EF4-FFF2-40B4-BE49-F238E27FC236}">
                <a16:creationId xmlns:a16="http://schemas.microsoft.com/office/drawing/2014/main" id="{6AD20F81-682D-D5DE-CBA7-474832E5E691}"/>
              </a:ext>
            </a:extLst>
          </p:cNvPr>
          <p:cNvPicPr>
            <a:picLocks noChangeAspect="1"/>
          </p:cNvPicPr>
          <p:nvPr/>
        </p:nvPicPr>
        <p:blipFill>
          <a:blip r:embed="rId3"/>
          <a:stretch>
            <a:fillRect/>
          </a:stretch>
        </p:blipFill>
        <p:spPr>
          <a:xfrm>
            <a:off x="2280202" y="1619889"/>
            <a:ext cx="8441635" cy="4618233"/>
          </a:xfrm>
          <a:prstGeom prst="rect">
            <a:avLst/>
          </a:prstGeom>
        </p:spPr>
      </p:pic>
    </p:spTree>
    <p:extLst>
      <p:ext uri="{BB962C8B-B14F-4D97-AF65-F5344CB8AC3E}">
        <p14:creationId xmlns:p14="http://schemas.microsoft.com/office/powerpoint/2010/main" val="3608913791"/>
      </p:ext>
    </p:extLst>
  </p:cSld>
  <p:clrMapOvr>
    <a:masterClrMapping/>
  </p:clrMapOvr>
  <mc:AlternateContent xmlns:mc="http://schemas.openxmlformats.org/markup-compatibility/2006" xmlns:p14="http://schemas.microsoft.com/office/powerpoint/2010/main">
    <mc:Choice Requires="p14">
      <p:transition spd="slow" p14:dur="2000" advTm="148658"/>
    </mc:Choice>
    <mc:Fallback xmlns="">
      <p:transition spd="slow" advTm="14865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6C9D64FF-131F-E049-5031-A5C3F12D07F0}"/>
              </a:ext>
            </a:extLst>
          </p:cNvPr>
          <p:cNvSpPr txBox="1"/>
          <p:nvPr/>
        </p:nvSpPr>
        <p:spPr>
          <a:xfrm>
            <a:off x="130615" y="2063056"/>
            <a:ext cx="5541315"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1</a:t>
            </a:r>
            <a:r>
              <a:rPr lang="en-US" sz="2400" b="1" dirty="0">
                <a:solidFill>
                  <a:srgbClr val="0070C0"/>
                </a:solidFill>
                <a:latin typeface="Tajawal ExtraBold" panose="00000800000000000000" pitchFamily="2" charset="-78"/>
                <a:cs typeface="Tajawal ExtraBold" panose="00000800000000000000" pitchFamily="2" charset="-78"/>
              </a:rPr>
              <a:t>. Project integration</a:t>
            </a:r>
            <a:r>
              <a:rPr lang="en-US" sz="2400" dirty="0">
                <a:solidFill>
                  <a:srgbClr val="0A1F61"/>
                </a:solidFill>
                <a:latin typeface="Tajawal ExtraBold" panose="00000800000000000000" pitchFamily="2" charset="-78"/>
                <a:cs typeface="Tajawal ExtraBold" panose="00000800000000000000" pitchFamily="2" charset="-78"/>
              </a:rPr>
              <a:t>—These are processes (i.e., coordination of procedures and phases) in place to develop, manage, and monitor your  project, which includes change control.</a:t>
            </a:r>
          </a:p>
        </p:txBody>
      </p:sp>
      <p:pic>
        <p:nvPicPr>
          <p:cNvPr id="4" name="Picture 3">
            <a:extLst>
              <a:ext uri="{FF2B5EF4-FFF2-40B4-BE49-F238E27FC236}">
                <a16:creationId xmlns:a16="http://schemas.microsoft.com/office/drawing/2014/main" id="{0523C02C-66F1-6C1D-9995-BCCFF7D0D5FC}"/>
              </a:ext>
            </a:extLst>
          </p:cNvPr>
          <p:cNvPicPr>
            <a:picLocks noChangeAspect="1"/>
          </p:cNvPicPr>
          <p:nvPr/>
        </p:nvPicPr>
        <p:blipFill>
          <a:blip r:embed="rId3"/>
          <a:stretch>
            <a:fillRect/>
          </a:stretch>
        </p:blipFill>
        <p:spPr>
          <a:xfrm>
            <a:off x="5671931" y="1570725"/>
            <a:ext cx="6574088" cy="5130395"/>
          </a:xfrm>
          <a:prstGeom prst="rect">
            <a:avLst/>
          </a:prstGeom>
        </p:spPr>
      </p:pic>
    </p:spTree>
    <p:extLst>
      <p:ext uri="{BB962C8B-B14F-4D97-AF65-F5344CB8AC3E}">
        <p14:creationId xmlns:p14="http://schemas.microsoft.com/office/powerpoint/2010/main" val="1485955692"/>
      </p:ext>
    </p:extLst>
  </p:cSld>
  <p:clrMapOvr>
    <a:masterClrMapping/>
  </p:clrMapOvr>
  <mc:AlternateContent xmlns:mc="http://schemas.openxmlformats.org/markup-compatibility/2006" xmlns:p14="http://schemas.microsoft.com/office/powerpoint/2010/main">
    <mc:Choice Requires="p14">
      <p:transition spd="slow" p14:dur="2000" advTm="73220"/>
    </mc:Choice>
    <mc:Fallback xmlns="">
      <p:transition spd="slow" advTm="7322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id="{2B508D00-F42A-AEC2-DD1A-D90A141DD76D}"/>
              </a:ext>
            </a:extLst>
          </p:cNvPr>
          <p:cNvSpPr txBox="1"/>
          <p:nvPr/>
        </p:nvSpPr>
        <p:spPr>
          <a:xfrm>
            <a:off x="207304" y="2033153"/>
            <a:ext cx="4468001"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0070C0"/>
                </a:solidFill>
                <a:latin typeface="Tajawal ExtraBold" panose="00000800000000000000" pitchFamily="2" charset="-78"/>
                <a:cs typeface="Tajawal ExtraBold" panose="00000800000000000000" pitchFamily="2" charset="-78"/>
              </a:rPr>
              <a:t>Scope</a:t>
            </a:r>
            <a:r>
              <a:rPr lang="en-US" sz="2400" dirty="0">
                <a:solidFill>
                  <a:srgbClr val="0A1F61"/>
                </a:solidFill>
                <a:latin typeface="Tajawal ExtraBold" panose="00000800000000000000" pitchFamily="2" charset="-78"/>
                <a:cs typeface="Tajawal ExtraBold" panose="00000800000000000000" pitchFamily="2" charset="-78"/>
              </a:rPr>
              <a:t>—These are processes (work included and excluded) in place to define the project work.</a:t>
            </a:r>
          </a:p>
        </p:txBody>
      </p:sp>
      <p:pic>
        <p:nvPicPr>
          <p:cNvPr id="9" name="Picture 8">
            <a:extLst>
              <a:ext uri="{FF2B5EF4-FFF2-40B4-BE49-F238E27FC236}">
                <a16:creationId xmlns:a16="http://schemas.microsoft.com/office/drawing/2014/main" id="{F655D28F-E7A7-19D0-2D39-12A1AC5D9154}"/>
              </a:ext>
            </a:extLst>
          </p:cNvPr>
          <p:cNvPicPr>
            <a:picLocks noChangeAspect="1"/>
          </p:cNvPicPr>
          <p:nvPr/>
        </p:nvPicPr>
        <p:blipFill>
          <a:blip r:embed="rId3"/>
          <a:stretch>
            <a:fillRect/>
          </a:stretch>
        </p:blipFill>
        <p:spPr>
          <a:xfrm>
            <a:off x="4990645" y="1749129"/>
            <a:ext cx="6994051" cy="4505898"/>
          </a:xfrm>
          <a:prstGeom prst="rect">
            <a:avLst/>
          </a:prstGeom>
        </p:spPr>
      </p:pic>
    </p:spTree>
    <p:extLst>
      <p:ext uri="{BB962C8B-B14F-4D97-AF65-F5344CB8AC3E}">
        <p14:creationId xmlns:p14="http://schemas.microsoft.com/office/powerpoint/2010/main" val="272051490"/>
      </p:ext>
    </p:extLst>
  </p:cSld>
  <p:clrMapOvr>
    <a:masterClrMapping/>
  </p:clrMapOvr>
  <mc:AlternateContent xmlns:mc="http://schemas.openxmlformats.org/markup-compatibility/2006" xmlns:p14="http://schemas.microsoft.com/office/powerpoint/2010/main">
    <mc:Choice Requires="p14">
      <p:transition spd="slow" p14:dur="2000" advTm="22709"/>
    </mc:Choice>
    <mc:Fallback xmlns="">
      <p:transition spd="slow" advTm="2270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9A73AD05-F3D3-BBA3-BDA8-B4B4984C6ACA}"/>
              </a:ext>
            </a:extLst>
          </p:cNvPr>
          <p:cNvSpPr txBox="1"/>
          <p:nvPr/>
        </p:nvSpPr>
        <p:spPr>
          <a:xfrm>
            <a:off x="130614" y="2101598"/>
            <a:ext cx="5971030"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3</a:t>
            </a:r>
            <a:r>
              <a:rPr lang="en-US" sz="20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Time</a:t>
            </a:r>
            <a:r>
              <a:rPr lang="ar-YE" sz="2000"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These are processes (i.e., estimating and scheduling) in place to make to support schedule development and status tracking.</a:t>
            </a:r>
          </a:p>
        </p:txBody>
      </p:sp>
      <p:pic>
        <p:nvPicPr>
          <p:cNvPr id="4" name="Picture 3">
            <a:extLst>
              <a:ext uri="{FF2B5EF4-FFF2-40B4-BE49-F238E27FC236}">
                <a16:creationId xmlns:a16="http://schemas.microsoft.com/office/drawing/2014/main" id="{8E97CF24-1F56-B6CC-C38D-56C5805E1FD5}"/>
              </a:ext>
            </a:extLst>
          </p:cNvPr>
          <p:cNvPicPr>
            <a:picLocks noChangeAspect="1"/>
          </p:cNvPicPr>
          <p:nvPr/>
        </p:nvPicPr>
        <p:blipFill rotWithShape="1">
          <a:blip r:embed="rId3"/>
          <a:srcRect l="11742" t="19904" r="12871" b="5893"/>
          <a:stretch/>
        </p:blipFill>
        <p:spPr>
          <a:xfrm>
            <a:off x="6340294" y="2014330"/>
            <a:ext cx="5711687" cy="3649398"/>
          </a:xfrm>
          <a:prstGeom prst="rect">
            <a:avLst/>
          </a:prstGeom>
        </p:spPr>
      </p:pic>
    </p:spTree>
    <p:extLst>
      <p:ext uri="{BB962C8B-B14F-4D97-AF65-F5344CB8AC3E}">
        <p14:creationId xmlns:p14="http://schemas.microsoft.com/office/powerpoint/2010/main" val="873275709"/>
      </p:ext>
    </p:extLst>
  </p:cSld>
  <p:clrMapOvr>
    <a:masterClrMapping/>
  </p:clrMapOvr>
  <mc:AlternateContent xmlns:mc="http://schemas.openxmlformats.org/markup-compatibility/2006" xmlns:p14="http://schemas.microsoft.com/office/powerpoint/2010/main">
    <mc:Choice Requires="p14">
      <p:transition spd="slow" p14:dur="2000" advTm="42870"/>
    </mc:Choice>
    <mc:Fallback xmlns="">
      <p:transition spd="slow" advTm="4287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id="{CFA7DE32-4ABE-018C-76A7-D708CDA8229D}"/>
              </a:ext>
            </a:extLst>
          </p:cNvPr>
          <p:cNvSpPr txBox="1"/>
          <p:nvPr/>
        </p:nvSpPr>
        <p:spPr>
          <a:xfrm>
            <a:off x="115436" y="2055427"/>
            <a:ext cx="5069882"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0070C0"/>
                </a:solidFill>
                <a:latin typeface="Tajawal ExtraBold" panose="00000800000000000000" pitchFamily="2" charset="-78"/>
                <a:cs typeface="Tajawal ExtraBold" panose="00000800000000000000" pitchFamily="2" charset="-78"/>
              </a:rPr>
              <a:t>Cost</a:t>
            </a:r>
            <a:r>
              <a:rPr lang="en-US" sz="2400" dirty="0">
                <a:solidFill>
                  <a:srgbClr val="0A1F61"/>
                </a:solidFill>
                <a:latin typeface="Tajawal ExtraBold" panose="00000800000000000000" pitchFamily="2" charset="-78"/>
                <a:cs typeface="Tajawal ExtraBold" panose="00000800000000000000" pitchFamily="2" charset="-78"/>
              </a:rPr>
              <a:t>: These are processes (i.e., costing and cost control) in place to support budget planning and status tracking.</a:t>
            </a:r>
          </a:p>
        </p:txBody>
      </p:sp>
      <p:pic>
        <p:nvPicPr>
          <p:cNvPr id="9" name="Picture 8">
            <a:extLst>
              <a:ext uri="{FF2B5EF4-FFF2-40B4-BE49-F238E27FC236}">
                <a16:creationId xmlns:a16="http://schemas.microsoft.com/office/drawing/2014/main" id="{7C65E816-A054-C202-D54B-1E0DD6F89E36}"/>
              </a:ext>
            </a:extLst>
          </p:cNvPr>
          <p:cNvPicPr>
            <a:picLocks noChangeAspect="1"/>
          </p:cNvPicPr>
          <p:nvPr/>
        </p:nvPicPr>
        <p:blipFill>
          <a:blip r:embed="rId3"/>
          <a:stretch>
            <a:fillRect/>
          </a:stretch>
        </p:blipFill>
        <p:spPr>
          <a:xfrm>
            <a:off x="6096000" y="1892098"/>
            <a:ext cx="5507533" cy="3735773"/>
          </a:xfrm>
          <a:prstGeom prst="rect">
            <a:avLst/>
          </a:prstGeom>
        </p:spPr>
      </p:pic>
    </p:spTree>
    <p:extLst>
      <p:ext uri="{BB962C8B-B14F-4D97-AF65-F5344CB8AC3E}">
        <p14:creationId xmlns:p14="http://schemas.microsoft.com/office/powerpoint/2010/main" val="572132734"/>
      </p:ext>
    </p:extLst>
  </p:cSld>
  <p:clrMapOvr>
    <a:masterClrMapping/>
  </p:clrMapOvr>
  <mc:AlternateContent xmlns:mc="http://schemas.openxmlformats.org/markup-compatibility/2006" xmlns:p14="http://schemas.microsoft.com/office/powerpoint/2010/main">
    <mc:Choice Requires="p14">
      <p:transition spd="slow" p14:dur="2000" advTm="24471"/>
    </mc:Choice>
    <mc:Fallback xmlns="">
      <p:transition spd="slow" advTm="2447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AB58110E-1BDD-FCBA-C33F-CEFEA916DCBB}"/>
              </a:ext>
            </a:extLst>
          </p:cNvPr>
          <p:cNvSpPr txBox="1"/>
          <p:nvPr/>
        </p:nvSpPr>
        <p:spPr>
          <a:xfrm>
            <a:off x="853473" y="1483999"/>
            <a:ext cx="6615404" cy="716350"/>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4" name="Picture 3">
            <a:extLst>
              <a:ext uri="{FF2B5EF4-FFF2-40B4-BE49-F238E27FC236}">
                <a16:creationId xmlns:a16="http://schemas.microsoft.com/office/drawing/2014/main" id="{5DE63020-BEF9-33C2-F49A-BB6B65CBDB9F}"/>
              </a:ext>
            </a:extLst>
          </p:cNvPr>
          <p:cNvPicPr>
            <a:picLocks noChangeAspect="1"/>
          </p:cNvPicPr>
          <p:nvPr/>
        </p:nvPicPr>
        <p:blipFill>
          <a:blip r:embed="rId3"/>
          <a:stretch>
            <a:fillRect/>
          </a:stretch>
        </p:blipFill>
        <p:spPr>
          <a:xfrm>
            <a:off x="3267952" y="1842174"/>
            <a:ext cx="7446775" cy="4406828"/>
          </a:xfrm>
          <a:prstGeom prst="rect">
            <a:avLst/>
          </a:prstGeom>
        </p:spPr>
      </p:pic>
    </p:spTree>
    <p:extLst>
      <p:ext uri="{BB962C8B-B14F-4D97-AF65-F5344CB8AC3E}">
        <p14:creationId xmlns:p14="http://schemas.microsoft.com/office/powerpoint/2010/main" val="755251344"/>
      </p:ext>
    </p:extLst>
  </p:cSld>
  <p:clrMapOvr>
    <a:masterClrMapping/>
  </p:clrMapOvr>
  <mc:AlternateContent xmlns:mc="http://schemas.openxmlformats.org/markup-compatibility/2006" xmlns:p14="http://schemas.microsoft.com/office/powerpoint/2010/main">
    <mc:Choice Requires="p14">
      <p:transition spd="slow" p14:dur="2000" advTm="50730"/>
    </mc:Choice>
    <mc:Fallback xmlns="">
      <p:transition spd="slow" advTm="507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8" name="TextBox 7">
            <a:extLst>
              <a:ext uri="{FF2B5EF4-FFF2-40B4-BE49-F238E27FC236}">
                <a16:creationId xmlns:a16="http://schemas.microsoft.com/office/drawing/2014/main" id="{F0E153B5-09C5-F60A-D744-E5F547541E9D}"/>
              </a:ext>
            </a:extLst>
          </p:cNvPr>
          <p:cNvSpPr txBox="1"/>
          <p:nvPr/>
        </p:nvSpPr>
        <p:spPr>
          <a:xfrm>
            <a:off x="130614" y="2068284"/>
            <a:ext cx="8422836"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 These are processes in place to support meeting quality goals. </a:t>
            </a:r>
          </a:p>
          <a:p>
            <a:pPr marL="342900" indent="-3429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There are </a:t>
            </a:r>
            <a:r>
              <a:rPr lang="en-US" sz="2400" b="1" dirty="0">
                <a:solidFill>
                  <a:srgbClr val="0A1F61"/>
                </a:solidFill>
                <a:latin typeface="Tajawal ExtraBold" panose="00000800000000000000" pitchFamily="2" charset="-78"/>
                <a:cs typeface="Tajawal ExtraBold" panose="00000800000000000000" pitchFamily="2" charset="-78"/>
              </a:rPr>
              <a:t>three types of quality assurance (QA) </a:t>
            </a:r>
            <a:r>
              <a:rPr lang="en-US" sz="2400" dirty="0">
                <a:solidFill>
                  <a:srgbClr val="0A1F61"/>
                </a:solidFill>
                <a:latin typeface="Tajawal ExtraBold" panose="00000800000000000000" pitchFamily="2" charset="-78"/>
                <a:cs typeface="Tajawal ExtraBold" panose="00000800000000000000" pitchFamily="2" charset="-78"/>
              </a:rPr>
              <a:t>project reviews: </a:t>
            </a:r>
            <a:r>
              <a:rPr lang="en-US" sz="2400" b="1" dirty="0">
                <a:solidFill>
                  <a:srgbClr val="0A1F61"/>
                </a:solidFill>
                <a:latin typeface="Tajawal ExtraBold" panose="00000800000000000000" pitchFamily="2" charset="-78"/>
                <a:cs typeface="Tajawal ExtraBold" panose="00000800000000000000" pitchFamily="2" charset="-78"/>
              </a:rPr>
              <a:t>deliverable, compliance, and health</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9" name="Picture 8">
            <a:extLst>
              <a:ext uri="{FF2B5EF4-FFF2-40B4-BE49-F238E27FC236}">
                <a16:creationId xmlns:a16="http://schemas.microsoft.com/office/drawing/2014/main" id="{504D9903-7AC5-9056-E209-52CA3E5E11A6}"/>
              </a:ext>
            </a:extLst>
          </p:cNvPr>
          <p:cNvPicPr>
            <a:picLocks noChangeAspect="1"/>
          </p:cNvPicPr>
          <p:nvPr/>
        </p:nvPicPr>
        <p:blipFill>
          <a:blip r:embed="rId3"/>
          <a:stretch>
            <a:fillRect/>
          </a:stretch>
        </p:blipFill>
        <p:spPr>
          <a:xfrm>
            <a:off x="8675977" y="3223262"/>
            <a:ext cx="3396698" cy="3143250"/>
          </a:xfrm>
          <a:prstGeom prst="rect">
            <a:avLst/>
          </a:prstGeom>
        </p:spPr>
      </p:pic>
    </p:spTree>
    <p:extLst>
      <p:ext uri="{BB962C8B-B14F-4D97-AF65-F5344CB8AC3E}">
        <p14:creationId xmlns:p14="http://schemas.microsoft.com/office/powerpoint/2010/main" val="3000641244"/>
      </p:ext>
    </p:extLst>
  </p:cSld>
  <p:clrMapOvr>
    <a:masterClrMapping/>
  </p:clrMapOvr>
  <mc:AlternateContent xmlns:mc="http://schemas.openxmlformats.org/markup-compatibility/2006" xmlns:p14="http://schemas.microsoft.com/office/powerpoint/2010/main">
    <mc:Choice Requires="p14">
      <p:transition spd="slow" p14:dur="2000" advTm="34992"/>
    </mc:Choice>
    <mc:Fallback xmlns="">
      <p:transition spd="slow" advTm="3499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69042C44-3122-B65D-8ED0-5C0D8B53EDEA}"/>
              </a:ext>
            </a:extLst>
          </p:cNvPr>
          <p:cNvSpPr txBox="1"/>
          <p:nvPr/>
        </p:nvSpPr>
        <p:spPr>
          <a:xfrm>
            <a:off x="425703" y="2183777"/>
            <a:ext cx="514262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b="1" dirty="0">
                <a:solidFill>
                  <a:srgbClr val="FF0000"/>
                </a:solidFill>
                <a:latin typeface="Tajawal ExtraBold" panose="00000800000000000000" pitchFamily="2" charset="-78"/>
                <a:cs typeface="Tajawal ExtraBold" panose="00000800000000000000" pitchFamily="2" charset="-78"/>
              </a:rPr>
              <a:t>Deliverable</a:t>
            </a:r>
            <a:r>
              <a:rPr lang="en-US" sz="2400" dirty="0">
                <a:solidFill>
                  <a:srgbClr val="0A1F61"/>
                </a:solidFill>
                <a:latin typeface="Tajawal ExtraBold" panose="00000800000000000000" pitchFamily="2" charset="-78"/>
                <a:cs typeface="Tajawal ExtraBold" panose="00000800000000000000" pitchFamily="2" charset="-78"/>
              </a:rPr>
              <a:t> is any tangible outcome or item produced to complete a project; this can range from a client’s approval of a project plan to completion sign-off. </a:t>
            </a:r>
          </a:p>
        </p:txBody>
      </p:sp>
      <p:pic>
        <p:nvPicPr>
          <p:cNvPr id="4" name="Picture 3">
            <a:extLst>
              <a:ext uri="{FF2B5EF4-FFF2-40B4-BE49-F238E27FC236}">
                <a16:creationId xmlns:a16="http://schemas.microsoft.com/office/drawing/2014/main" id="{697AC25F-8D24-0584-4AEA-47F662A31756}"/>
              </a:ext>
            </a:extLst>
          </p:cNvPr>
          <p:cNvPicPr>
            <a:picLocks noChangeAspect="1"/>
          </p:cNvPicPr>
          <p:nvPr/>
        </p:nvPicPr>
        <p:blipFill>
          <a:blip r:embed="rId3"/>
          <a:stretch>
            <a:fillRect/>
          </a:stretch>
        </p:blipFill>
        <p:spPr>
          <a:xfrm>
            <a:off x="5633804" y="3032028"/>
            <a:ext cx="5748110" cy="3046302"/>
          </a:xfrm>
          <a:prstGeom prst="rect">
            <a:avLst/>
          </a:prstGeom>
        </p:spPr>
      </p:pic>
      <p:sp>
        <p:nvSpPr>
          <p:cNvPr id="8" name="TextBox 7">
            <a:extLst>
              <a:ext uri="{FF2B5EF4-FFF2-40B4-BE49-F238E27FC236}">
                <a16:creationId xmlns:a16="http://schemas.microsoft.com/office/drawing/2014/main" id="{F0CB0838-4A23-B5EF-BA62-91FED27EB438}"/>
              </a:ext>
            </a:extLst>
          </p:cNvPr>
          <p:cNvSpPr txBox="1"/>
          <p:nvPr/>
        </p:nvSpPr>
        <p:spPr>
          <a:xfrm>
            <a:off x="345061" y="1740743"/>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45264304"/>
      </p:ext>
    </p:extLst>
  </p:cSld>
  <p:clrMapOvr>
    <a:masterClrMapping/>
  </p:clrMapOvr>
  <mc:AlternateContent xmlns:mc="http://schemas.openxmlformats.org/markup-compatibility/2006" xmlns:p14="http://schemas.microsoft.com/office/powerpoint/2010/main">
    <mc:Choice Requires="p14">
      <p:transition spd="slow" p14:dur="2000" advTm="33205"/>
    </mc:Choice>
    <mc:Fallback xmlns="">
      <p:transition spd="slow" advTm="3320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12" name="TextBox 11">
            <a:extLst>
              <a:ext uri="{FF2B5EF4-FFF2-40B4-BE49-F238E27FC236}">
                <a16:creationId xmlns:a16="http://schemas.microsoft.com/office/drawing/2014/main" id="{6F2A8136-AAD5-370B-A860-F775F6033EAE}"/>
              </a:ext>
            </a:extLst>
          </p:cNvPr>
          <p:cNvSpPr txBox="1"/>
          <p:nvPr/>
        </p:nvSpPr>
        <p:spPr>
          <a:xfrm>
            <a:off x="180431" y="2729832"/>
            <a:ext cx="6298293"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cs typeface="Tajawal ExtraBold" panose="00000800000000000000" pitchFamily="2" charset="-78"/>
              </a:rPr>
              <a:t>Compliance</a:t>
            </a:r>
            <a:r>
              <a:rPr lang="ar-YE" sz="2400" b="1" dirty="0">
                <a:solidFill>
                  <a:srgbClr val="FF0000"/>
                </a:solidFill>
                <a:cs typeface="Tajawal ExtraBold" panose="00000800000000000000" pitchFamily="2" charset="-78"/>
              </a:rPr>
              <a:t> </a:t>
            </a:r>
            <a:r>
              <a:rPr lang="en-US" sz="2400" b="1" dirty="0">
                <a:solidFill>
                  <a:srgbClr val="FF0000"/>
                </a:solidFill>
                <a:cs typeface="Tajawal ExtraBold" panose="00000800000000000000" pitchFamily="2" charset="-78"/>
              </a:rPr>
              <a:t>: </a:t>
            </a:r>
            <a:endParaRPr lang="ar-YE" sz="2400" b="1" dirty="0">
              <a:solidFill>
                <a:srgbClr val="FF0000"/>
              </a:solidFill>
              <a:cs typeface="Tajawal ExtraBold" panose="00000800000000000000" pitchFamily="2" charset="-78"/>
            </a:endParaRPr>
          </a:p>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Health</a:t>
            </a:r>
            <a:r>
              <a:rPr lang="en-US" sz="2400" dirty="0">
                <a:solidFill>
                  <a:srgbClr val="0A1F61"/>
                </a:solidFill>
                <a:latin typeface="Tajawal ExtraBold" panose="00000800000000000000" pitchFamily="2" charset="-78"/>
                <a:cs typeface="Tajawal ExtraBold" panose="00000800000000000000" pitchFamily="2" charset="-78"/>
              </a:rPr>
              <a:t> tells how well a project is doing; if it has run off the rails, the team can use the review to decide which actions to take to get the project back on track.</a:t>
            </a:r>
          </a:p>
        </p:txBody>
      </p:sp>
      <p:sp>
        <p:nvSpPr>
          <p:cNvPr id="13" name="TextBox 12">
            <a:extLst>
              <a:ext uri="{FF2B5EF4-FFF2-40B4-BE49-F238E27FC236}">
                <a16:creationId xmlns:a16="http://schemas.microsoft.com/office/drawing/2014/main" id="{85D480D3-8D41-9579-C177-E79DF8CD404A}"/>
              </a:ext>
            </a:extLst>
          </p:cNvPr>
          <p:cNvSpPr txBox="1"/>
          <p:nvPr/>
        </p:nvSpPr>
        <p:spPr>
          <a:xfrm>
            <a:off x="183941" y="2220239"/>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pic>
        <p:nvPicPr>
          <p:cNvPr id="14" name="Picture 13">
            <a:extLst>
              <a:ext uri="{FF2B5EF4-FFF2-40B4-BE49-F238E27FC236}">
                <a16:creationId xmlns:a16="http://schemas.microsoft.com/office/drawing/2014/main" id="{01D32495-A95E-5B92-C3A6-B8F30FBA8F4E}"/>
              </a:ext>
            </a:extLst>
          </p:cNvPr>
          <p:cNvPicPr>
            <a:picLocks noChangeAspect="1"/>
          </p:cNvPicPr>
          <p:nvPr/>
        </p:nvPicPr>
        <p:blipFill>
          <a:blip r:embed="rId3"/>
          <a:stretch>
            <a:fillRect/>
          </a:stretch>
        </p:blipFill>
        <p:spPr>
          <a:xfrm>
            <a:off x="6632675" y="2621963"/>
            <a:ext cx="5372149" cy="3387102"/>
          </a:xfrm>
          <a:prstGeom prst="rect">
            <a:avLst/>
          </a:prstGeom>
        </p:spPr>
      </p:pic>
    </p:spTree>
    <p:extLst>
      <p:ext uri="{BB962C8B-B14F-4D97-AF65-F5344CB8AC3E}">
        <p14:creationId xmlns:p14="http://schemas.microsoft.com/office/powerpoint/2010/main" val="3026301035"/>
      </p:ext>
    </p:extLst>
  </p:cSld>
  <p:clrMapOvr>
    <a:masterClrMapping/>
  </p:clrMapOvr>
  <mc:AlternateContent xmlns:mc="http://schemas.openxmlformats.org/markup-compatibility/2006" xmlns:p14="http://schemas.microsoft.com/office/powerpoint/2010/main">
    <mc:Choice Requires="p14">
      <p:transition spd="slow" p14:dur="2000" advTm="55034"/>
    </mc:Choice>
    <mc:Fallback xmlns="">
      <p:transition spd="slow" advTm="5503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F3889F61-0DDE-AD86-6033-EC47D5F7B069}"/>
              </a:ext>
            </a:extLst>
          </p:cNvPr>
          <p:cNvSpPr txBox="1"/>
          <p:nvPr/>
        </p:nvSpPr>
        <p:spPr>
          <a:xfrm>
            <a:off x="376095" y="1924482"/>
            <a:ext cx="4615356" cy="3216778"/>
          </a:xfrm>
          <a:prstGeom prst="rect">
            <a:avLst/>
          </a:prstGeom>
          <a:noFill/>
        </p:spPr>
        <p:txBody>
          <a:bodyPr wrap="square">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6. </a:t>
            </a:r>
            <a:r>
              <a:rPr lang="en-US" sz="2400" b="1" dirty="0">
                <a:solidFill>
                  <a:srgbClr val="00B0F0"/>
                </a:solidFill>
                <a:latin typeface="Tajawal ExtraBold" panose="00000800000000000000" pitchFamily="2" charset="-78"/>
                <a:cs typeface="Tajawal ExtraBold" panose="00000800000000000000" pitchFamily="2" charset="-78"/>
              </a:rPr>
              <a:t>Resources </a:t>
            </a:r>
            <a:r>
              <a:rPr lang="en-US" sz="1600" dirty="0">
                <a:solidFill>
                  <a:srgbClr val="0A1F61"/>
                </a:solidFill>
                <a:latin typeface="Tajawal ExtraBold" panose="00000800000000000000" pitchFamily="2" charset="-78"/>
                <a:cs typeface="Tajawal ExtraBold" panose="00000800000000000000" pitchFamily="2" charset="-78"/>
              </a:rPr>
              <a:t>Resource management is the process of estimating what resources will be needed to complete a project, acquiring them, making a schedule for their allocation and monitoring their utilization during the execution of a project, program or portfolio of projects. </a:t>
            </a: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F882B9CC-BF6B-DFC6-4ACA-18B8625B057C}"/>
              </a:ext>
            </a:extLst>
          </p:cNvPr>
          <p:cNvPicPr>
            <a:picLocks noChangeAspect="1"/>
          </p:cNvPicPr>
          <p:nvPr/>
        </p:nvPicPr>
        <p:blipFill>
          <a:blip r:embed="rId3"/>
          <a:stretch>
            <a:fillRect/>
          </a:stretch>
        </p:blipFill>
        <p:spPr>
          <a:xfrm>
            <a:off x="5371529" y="2098047"/>
            <a:ext cx="6444376" cy="3614856"/>
          </a:xfrm>
          <a:prstGeom prst="rect">
            <a:avLst/>
          </a:prstGeom>
        </p:spPr>
      </p:pic>
    </p:spTree>
    <p:extLst>
      <p:ext uri="{BB962C8B-B14F-4D97-AF65-F5344CB8AC3E}">
        <p14:creationId xmlns:p14="http://schemas.microsoft.com/office/powerpoint/2010/main" val="3950001401"/>
      </p:ext>
    </p:extLst>
  </p:cSld>
  <p:clrMapOvr>
    <a:masterClrMapping/>
  </p:clrMapOvr>
  <mc:AlternateContent xmlns:mc="http://schemas.openxmlformats.org/markup-compatibility/2006" xmlns:p14="http://schemas.microsoft.com/office/powerpoint/2010/main">
    <mc:Choice Requires="p14">
      <p:transition spd="slow" p14:dur="2000" advTm="51486"/>
    </mc:Choice>
    <mc:Fallback xmlns="">
      <p:transition spd="slow" advTm="5148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79D25144-8FB1-4AD4-055C-5E4B549EC493}"/>
              </a:ext>
            </a:extLst>
          </p:cNvPr>
          <p:cNvSpPr txBox="1"/>
          <p:nvPr/>
        </p:nvSpPr>
        <p:spPr>
          <a:xfrm>
            <a:off x="130614" y="2494046"/>
            <a:ext cx="5291490" cy="2677656"/>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7. </a:t>
            </a:r>
            <a:r>
              <a:rPr kumimoji="0" lang="en-US" sz="2800" b="1" i="0" u="none" strike="noStrike" kern="0" cap="none" spc="0" normalizeH="0" baseline="0" noProof="0" dirty="0">
                <a:ln>
                  <a:noFill/>
                </a:ln>
                <a:solidFill>
                  <a:srgbClr val="00B0F0"/>
                </a:solidFill>
                <a:effectLst/>
                <a:uLnTx/>
                <a:uFillTx/>
                <a:latin typeface="Tajawal ExtraBold" panose="00000800000000000000" pitchFamily="2" charset="-78"/>
                <a:cs typeface="Tajawal ExtraBold" panose="00000800000000000000" pitchFamily="2" charset="-78"/>
              </a:rPr>
              <a:t>Communication</a:t>
            </a: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are processes (i.e., planning and managing team, user expectations, and performance) in place to support meeting your information needs.</a:t>
            </a:r>
            <a:endParaRPr kumimoji="0" lang="en-US" sz="2000" b="0" i="0" u="none" strike="noStrike" kern="0" cap="none" spc="0" normalizeH="0" baseline="0" noProof="0" dirty="0">
              <a:ln>
                <a:noFill/>
              </a:ln>
              <a:solidFill>
                <a:prstClr val="black"/>
              </a:solidFill>
              <a:effectLst/>
              <a:uLnTx/>
              <a:uFillTx/>
            </a:endParaRPr>
          </a:p>
        </p:txBody>
      </p:sp>
      <p:pic>
        <p:nvPicPr>
          <p:cNvPr id="4" name="Picture 3">
            <a:extLst>
              <a:ext uri="{FF2B5EF4-FFF2-40B4-BE49-F238E27FC236}">
                <a16:creationId xmlns:a16="http://schemas.microsoft.com/office/drawing/2014/main" id="{72FF4476-FFE6-3E4D-C646-DB8CD09BD5B3}"/>
              </a:ext>
            </a:extLst>
          </p:cNvPr>
          <p:cNvPicPr>
            <a:picLocks noChangeAspect="1"/>
          </p:cNvPicPr>
          <p:nvPr/>
        </p:nvPicPr>
        <p:blipFill>
          <a:blip r:embed="rId3"/>
          <a:stretch>
            <a:fillRect/>
          </a:stretch>
        </p:blipFill>
        <p:spPr>
          <a:xfrm>
            <a:off x="5871779" y="1916066"/>
            <a:ext cx="6016376" cy="3887627"/>
          </a:xfrm>
          <a:prstGeom prst="rect">
            <a:avLst/>
          </a:prstGeom>
        </p:spPr>
      </p:pic>
    </p:spTree>
    <p:extLst>
      <p:ext uri="{BB962C8B-B14F-4D97-AF65-F5344CB8AC3E}">
        <p14:creationId xmlns:p14="http://schemas.microsoft.com/office/powerpoint/2010/main" val="823117904"/>
      </p:ext>
    </p:extLst>
  </p:cSld>
  <p:clrMapOvr>
    <a:masterClrMapping/>
  </p:clrMapOvr>
  <mc:AlternateContent xmlns:mc="http://schemas.openxmlformats.org/markup-compatibility/2006" xmlns:p14="http://schemas.microsoft.com/office/powerpoint/2010/main">
    <mc:Choice Requires="p14">
      <p:transition spd="slow" p14:dur="2000" advTm="46066"/>
    </mc:Choice>
    <mc:Fallback xmlns="">
      <p:transition spd="slow" advTm="4606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116EAA26-BD2D-7B65-B979-867C097146E5}"/>
              </a:ext>
            </a:extLst>
          </p:cNvPr>
          <p:cNvSpPr txBox="1"/>
          <p:nvPr/>
        </p:nvSpPr>
        <p:spPr>
          <a:xfrm>
            <a:off x="130614" y="1766963"/>
            <a:ext cx="5435188" cy="4409669"/>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8. Risk</a:t>
            </a:r>
            <a:r>
              <a:rPr lang="en-US" sz="2400" dirty="0">
                <a:solidFill>
                  <a:srgbClr val="0A1F61"/>
                </a:solidFill>
                <a:latin typeface="Tajawal ExtraBold" panose="00000800000000000000" pitchFamily="2" charset="-78"/>
                <a:cs typeface="Tajawal ExtraBold" panose="00000800000000000000" pitchFamily="2" charset="-78"/>
              </a:rPr>
              <a:t>: These are processes in place (i.e., identifying, performing qualitative analysis, and planning responses) to support preventing a potential event or future situation that may adversely affect the project.</a:t>
            </a:r>
          </a:p>
        </p:txBody>
      </p:sp>
      <p:pic>
        <p:nvPicPr>
          <p:cNvPr id="4" name="Picture 3">
            <a:extLst>
              <a:ext uri="{FF2B5EF4-FFF2-40B4-BE49-F238E27FC236}">
                <a16:creationId xmlns:a16="http://schemas.microsoft.com/office/drawing/2014/main" id="{B33417D3-E349-3B2D-68F9-34B8FAD97549}"/>
              </a:ext>
            </a:extLst>
          </p:cNvPr>
          <p:cNvPicPr>
            <a:picLocks noChangeAspect="1"/>
          </p:cNvPicPr>
          <p:nvPr/>
        </p:nvPicPr>
        <p:blipFill>
          <a:blip r:embed="rId3"/>
          <a:stretch>
            <a:fillRect/>
          </a:stretch>
        </p:blipFill>
        <p:spPr>
          <a:xfrm>
            <a:off x="5606509" y="2312805"/>
            <a:ext cx="6480314" cy="2894358"/>
          </a:xfrm>
          <a:prstGeom prst="rect">
            <a:avLst/>
          </a:prstGeom>
        </p:spPr>
      </p:pic>
    </p:spTree>
    <p:extLst>
      <p:ext uri="{BB962C8B-B14F-4D97-AF65-F5344CB8AC3E}">
        <p14:creationId xmlns:p14="http://schemas.microsoft.com/office/powerpoint/2010/main" val="2955378744"/>
      </p:ext>
    </p:extLst>
  </p:cSld>
  <p:clrMapOvr>
    <a:masterClrMapping/>
  </p:clrMapOvr>
  <mc:AlternateContent xmlns:mc="http://schemas.openxmlformats.org/markup-compatibility/2006" xmlns:p14="http://schemas.microsoft.com/office/powerpoint/2010/main">
    <mc:Choice Requires="p14">
      <p:transition spd="slow" p14:dur="2000" advTm="60450"/>
    </mc:Choice>
    <mc:Fallback xmlns="">
      <p:transition spd="slow" advTm="6045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53643A64-C7E6-8360-A8FA-17C67334EC1A}"/>
              </a:ext>
            </a:extLst>
          </p:cNvPr>
          <p:cNvSpPr txBox="1"/>
          <p:nvPr/>
        </p:nvSpPr>
        <p:spPr>
          <a:xfrm>
            <a:off x="387799" y="2293814"/>
            <a:ext cx="6720760"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9. Procurement</a:t>
            </a:r>
            <a:r>
              <a:rPr lang="en-US" sz="2400" dirty="0">
                <a:solidFill>
                  <a:srgbClr val="0A1F61"/>
                </a:solidFill>
                <a:latin typeface="Tajawal ExtraBold" panose="00000800000000000000" pitchFamily="2" charset="-78"/>
                <a:cs typeface="Tajawal ExtraBold" panose="00000800000000000000" pitchFamily="2" charset="-78"/>
              </a:rPr>
              <a:t>: These are processes (i.e., planning the solicitation and obtaining) in place to support the procuring of goods and  services, which includes good contract management.</a:t>
            </a:r>
          </a:p>
        </p:txBody>
      </p:sp>
      <p:pic>
        <p:nvPicPr>
          <p:cNvPr id="4" name="Picture 3">
            <a:extLst>
              <a:ext uri="{FF2B5EF4-FFF2-40B4-BE49-F238E27FC236}">
                <a16:creationId xmlns:a16="http://schemas.microsoft.com/office/drawing/2014/main" id="{81FAFB92-F89E-02D2-8A0B-3D0CF71F07E6}"/>
              </a:ext>
            </a:extLst>
          </p:cNvPr>
          <p:cNvPicPr>
            <a:picLocks noChangeAspect="1"/>
          </p:cNvPicPr>
          <p:nvPr/>
        </p:nvPicPr>
        <p:blipFill>
          <a:blip r:embed="rId3"/>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262472491"/>
      </p:ext>
    </p:extLst>
  </p:cSld>
  <p:clrMapOvr>
    <a:masterClrMapping/>
  </p:clrMapOvr>
  <mc:AlternateContent xmlns:mc="http://schemas.openxmlformats.org/markup-compatibility/2006" xmlns:p14="http://schemas.microsoft.com/office/powerpoint/2010/main">
    <mc:Choice Requires="p14">
      <p:transition spd="slow" p14:dur="2000" advTm="54299"/>
    </mc:Choice>
    <mc:Fallback xmlns="">
      <p:transition spd="slow" advTm="5429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53643A64-C7E6-8360-A8FA-17C67334EC1A}"/>
              </a:ext>
            </a:extLst>
          </p:cNvPr>
          <p:cNvSpPr txBox="1"/>
          <p:nvPr/>
        </p:nvSpPr>
        <p:spPr>
          <a:xfrm>
            <a:off x="387799" y="2293814"/>
            <a:ext cx="6720760"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9. Procurement</a:t>
            </a:r>
            <a:r>
              <a:rPr lang="en-US" sz="2400" dirty="0">
                <a:solidFill>
                  <a:srgbClr val="0A1F61"/>
                </a:solidFill>
                <a:latin typeface="Tajawal ExtraBold" panose="00000800000000000000" pitchFamily="2" charset="-78"/>
                <a:cs typeface="Tajawal ExtraBold" panose="00000800000000000000" pitchFamily="2" charset="-78"/>
              </a:rPr>
              <a:t>: These are processes (i.e., planning the solicitation and obtaining) in place to support the procuring of goods and  services, which includes good contract management.</a:t>
            </a:r>
          </a:p>
        </p:txBody>
      </p:sp>
      <p:pic>
        <p:nvPicPr>
          <p:cNvPr id="4" name="Picture 3">
            <a:extLst>
              <a:ext uri="{FF2B5EF4-FFF2-40B4-BE49-F238E27FC236}">
                <a16:creationId xmlns:a16="http://schemas.microsoft.com/office/drawing/2014/main" id="{81FAFB92-F89E-02D2-8A0B-3D0CF71F07E6}"/>
              </a:ext>
            </a:extLst>
          </p:cNvPr>
          <p:cNvPicPr>
            <a:picLocks noChangeAspect="1"/>
          </p:cNvPicPr>
          <p:nvPr/>
        </p:nvPicPr>
        <p:blipFill>
          <a:blip r:embed="rId3"/>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3280580700"/>
      </p:ext>
    </p:extLst>
  </p:cSld>
  <p:clrMapOvr>
    <a:masterClrMapping/>
  </p:clrMapOvr>
  <mc:AlternateContent xmlns:mc="http://schemas.openxmlformats.org/markup-compatibility/2006" xmlns:p14="http://schemas.microsoft.com/office/powerpoint/2010/main">
    <mc:Choice Requires="p14">
      <p:transition spd="slow" p14:dur="2000" advTm="54299"/>
    </mc:Choice>
    <mc:Fallback xmlns="">
      <p:transition spd="slow" advTm="54299"/>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53643A64-C7E6-8360-A8FA-17C67334EC1A}"/>
              </a:ext>
            </a:extLst>
          </p:cNvPr>
          <p:cNvSpPr txBox="1"/>
          <p:nvPr/>
        </p:nvSpPr>
        <p:spPr>
          <a:xfrm>
            <a:off x="345854" y="1630142"/>
            <a:ext cx="11289676"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10. Stakeholder management </a:t>
            </a:r>
            <a:r>
              <a:rPr lang="en-US" sz="2400" dirty="0">
                <a:solidFill>
                  <a:srgbClr val="0A1F61"/>
                </a:solidFill>
                <a:latin typeface="Tajawal ExtraBold" panose="00000800000000000000" pitchFamily="2" charset="-78"/>
                <a:cs typeface="Tajawal ExtraBold" panose="00000800000000000000" pitchFamily="2" charset="-78"/>
              </a:rPr>
              <a:t>is defined as the process by which you organize, monitor, and improve your relationships with your stakeholders. Usually this involves identifying stakeholders, analyzing their needs and expectations, and then planning and implementing various tasks to engage with them</a:t>
            </a:r>
          </a:p>
        </p:txBody>
      </p:sp>
    </p:spTree>
    <p:extLst>
      <p:ext uri="{BB962C8B-B14F-4D97-AF65-F5344CB8AC3E}">
        <p14:creationId xmlns:p14="http://schemas.microsoft.com/office/powerpoint/2010/main" val="2646802949"/>
      </p:ext>
    </p:extLst>
  </p:cSld>
  <p:clrMapOvr>
    <a:masterClrMapping/>
  </p:clrMapOvr>
  <mc:AlternateContent xmlns:mc="http://schemas.openxmlformats.org/markup-compatibility/2006" xmlns:p14="http://schemas.microsoft.com/office/powerpoint/2010/main">
    <mc:Choice Requires="p14">
      <p:transition spd="slow" p14:dur="2000" advTm="47656"/>
    </mc:Choice>
    <mc:Fallback xmlns="">
      <p:transition spd="slow" advTm="4765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pic>
        <p:nvPicPr>
          <p:cNvPr id="3" name="Picture 2">
            <a:extLst>
              <a:ext uri="{FF2B5EF4-FFF2-40B4-BE49-F238E27FC236}">
                <a16:creationId xmlns:a16="http://schemas.microsoft.com/office/drawing/2014/main" id="{9365A80E-D9A5-11CC-0C2B-691D5525B1B9}"/>
              </a:ext>
            </a:extLst>
          </p:cNvPr>
          <p:cNvPicPr>
            <a:picLocks noChangeAspect="1"/>
          </p:cNvPicPr>
          <p:nvPr/>
        </p:nvPicPr>
        <p:blipFill>
          <a:blip r:embed="rId3"/>
          <a:stretch>
            <a:fillRect/>
          </a:stretch>
        </p:blipFill>
        <p:spPr>
          <a:xfrm>
            <a:off x="1482841" y="1810727"/>
            <a:ext cx="10299985" cy="4627735"/>
          </a:xfrm>
          <a:prstGeom prst="rect">
            <a:avLst/>
          </a:prstGeom>
        </p:spPr>
      </p:pic>
    </p:spTree>
    <p:extLst>
      <p:ext uri="{BB962C8B-B14F-4D97-AF65-F5344CB8AC3E}">
        <p14:creationId xmlns:p14="http://schemas.microsoft.com/office/powerpoint/2010/main" val="1582845501"/>
      </p:ext>
    </p:extLst>
  </p:cSld>
  <p:clrMapOvr>
    <a:masterClrMapping/>
  </p:clrMapOvr>
  <mc:AlternateContent xmlns:mc="http://schemas.openxmlformats.org/markup-compatibility/2006" xmlns:p14="http://schemas.microsoft.com/office/powerpoint/2010/main">
    <mc:Choice Requires="p14">
      <p:transition spd="slow" p14:dur="2000" advTm="96196"/>
    </mc:Choice>
    <mc:Fallback xmlns="">
      <p:transition spd="slow" advTm="9619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7B7754-62DA-E5D7-D434-D260E69581A9}"/>
              </a:ext>
            </a:extLst>
          </p:cNvPr>
          <p:cNvPicPr>
            <a:picLocks noChangeAspect="1"/>
          </p:cNvPicPr>
          <p:nvPr/>
        </p:nvPicPr>
        <p:blipFill rotWithShape="1">
          <a:blip r:embed="rId2"/>
          <a:srcRect l="14523" r="2202"/>
          <a:stretch/>
        </p:blipFill>
        <p:spPr>
          <a:xfrm>
            <a:off x="2407565" y="1810727"/>
            <a:ext cx="9167550" cy="4572707"/>
          </a:xfrm>
          <a:prstGeom prst="rect">
            <a:avLst/>
          </a:prstGeom>
        </p:spPr>
      </p:pic>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Tree>
    <p:extLst>
      <p:ext uri="{BB962C8B-B14F-4D97-AF65-F5344CB8AC3E}">
        <p14:creationId xmlns:p14="http://schemas.microsoft.com/office/powerpoint/2010/main" val="4159150931"/>
      </p:ext>
    </p:extLst>
  </p:cSld>
  <p:clrMapOvr>
    <a:masterClrMapping/>
  </p:clrMapOvr>
  <mc:AlternateContent xmlns:mc="http://schemas.openxmlformats.org/markup-compatibility/2006" xmlns:p14="http://schemas.microsoft.com/office/powerpoint/2010/main">
    <mc:Choice Requires="p14">
      <p:transition spd="slow" p14:dur="2000" advTm="141715"/>
    </mc:Choice>
    <mc:Fallback xmlns="">
      <p:transition spd="slow" advTm="141715"/>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6422573"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3220EF4-D4C6-904A-BA33-9228CB9580F6}"/>
              </a:ext>
            </a:extLst>
          </p:cNvPr>
          <p:cNvSpPr txBox="1"/>
          <p:nvPr/>
        </p:nvSpPr>
        <p:spPr>
          <a:xfrm>
            <a:off x="5113198" y="905697"/>
            <a:ext cx="2141933"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29FA050B-8C0F-61E9-06B6-9C224A0AB3AF}"/>
              </a:ext>
            </a:extLst>
          </p:cNvPr>
          <p:cNvSpPr txBox="1"/>
          <p:nvPr/>
        </p:nvSpPr>
        <p:spPr>
          <a:xfrm>
            <a:off x="267564" y="170196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 good methodology encompasses standard policies, processes, and procedures that incorporate a suite of tools and techniques to help guide the process through its life cycle in an efficient, consistent, and repeatable manner.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Even though a methodology is described as a standard approach, it should be viewed as a living organism that constantly needs to be reviewed and updated for improvements based on experience.</a:t>
            </a:r>
          </a:p>
        </p:txBody>
      </p:sp>
    </p:spTree>
    <p:extLst>
      <p:ext uri="{BB962C8B-B14F-4D97-AF65-F5344CB8AC3E}">
        <p14:creationId xmlns:p14="http://schemas.microsoft.com/office/powerpoint/2010/main" val="1753748260"/>
      </p:ext>
    </p:extLst>
  </p:cSld>
  <p:clrMapOvr>
    <a:masterClrMapping/>
  </p:clrMapOvr>
  <mc:AlternateContent xmlns:mc="http://schemas.openxmlformats.org/markup-compatibility/2006" xmlns:p14="http://schemas.microsoft.com/office/powerpoint/2010/main">
    <mc:Choice Requires="p14">
      <p:transition spd="slow" p14:dur="2000" advTm="58535"/>
    </mc:Choice>
    <mc:Fallback xmlns="">
      <p:transition spd="slow" advTm="5853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06"/>
    </mc:Choice>
    <mc:Fallback xmlns="">
      <p:transition spd="slow" advTm="264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6F6B14B-DAF0-475C-A54E-68B7DF62B6EC}"/>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openxmlformats.org/package/2006/metadata/core-properties"/>
    <ds:schemaRef ds:uri="http://www.w3.org/XML/1998/namespace"/>
    <ds:schemaRef ds:uri="http://schemas.microsoft.com/office/infopath/2007/PartnerControls"/>
    <ds:schemaRef ds:uri="http://purl.org/dc/elements/1.1/"/>
    <ds:schemaRef ds:uri="http://purl.org/dc/terms/"/>
    <ds:schemaRef ds:uri="688354b5-287c-4cda-825e-1d7935aea40e"/>
    <ds:schemaRef ds:uri="http://schemas.microsoft.com/office/2006/metadata/propertie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19507</TotalTime>
  <Words>1882</Words>
  <Application>Microsoft Office PowerPoint</Application>
  <PresentationFormat>Widescreen</PresentationFormat>
  <Paragraphs>165</Paragraphs>
  <Slides>54</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183</cp:revision>
  <dcterms:created xsi:type="dcterms:W3CDTF">2023-04-29T09:08:00Z</dcterms:created>
  <dcterms:modified xsi:type="dcterms:W3CDTF">2025-01-28T15:51:37Z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