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1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480" r:id="rId2"/>
    <p:sldId id="303" r:id="rId3"/>
    <p:sldId id="271" r:id="rId4"/>
    <p:sldId id="516" r:id="rId5"/>
    <p:sldId id="313" r:id="rId6"/>
    <p:sldId id="494" r:id="rId7"/>
    <p:sldId id="515" r:id="rId8"/>
    <p:sldId id="495" r:id="rId9"/>
    <p:sldId id="496" r:id="rId10"/>
    <p:sldId id="497" r:id="rId11"/>
    <p:sldId id="498" r:id="rId12"/>
    <p:sldId id="499" r:id="rId13"/>
    <p:sldId id="500" r:id="rId14"/>
    <p:sldId id="501" r:id="rId15"/>
    <p:sldId id="502" r:id="rId16"/>
    <p:sldId id="503" r:id="rId17"/>
    <p:sldId id="504" r:id="rId18"/>
    <p:sldId id="505" r:id="rId19"/>
    <p:sldId id="506" r:id="rId20"/>
    <p:sldId id="507" r:id="rId21"/>
    <p:sldId id="508" r:id="rId22"/>
    <p:sldId id="509" r:id="rId23"/>
    <p:sldId id="510" r:id="rId24"/>
    <p:sldId id="511" r:id="rId25"/>
    <p:sldId id="512" r:id="rId26"/>
    <p:sldId id="513" r:id="rId27"/>
    <p:sldId id="514" r:id="rId28"/>
    <p:sldId id="349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516"/>
            <p14:sldId id="313"/>
            <p14:sldId id="494"/>
            <p14:sldId id="515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000000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3738" autoAdjust="0"/>
  </p:normalViewPr>
  <p:slideViewPr>
    <p:cSldViewPr snapToGrid="0">
      <p:cViewPr varScale="1">
        <p:scale>
          <a:sx n="69" d="100"/>
          <a:sy n="69" d="100"/>
        </p:scale>
        <p:origin x="87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205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7.sv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30" y="-320675"/>
            <a:ext cx="6920966" cy="717867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785257" y="3902118"/>
            <a:ext cx="4237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2400" dirty="0" smtClean="0">
                <a:latin typeface="Alexandria Black" pitchFamily="2" charset="-78"/>
                <a:cs typeface="Alexandria Black" pitchFamily="2" charset="-78"/>
              </a:rPr>
              <a:t>إعداد الدكتور: محمد عودة</a:t>
            </a:r>
            <a:endParaRPr lang="en-US" sz="24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8830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قانون تنظيم التكنولوجيا المالية </a:t>
            </a: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" y="5843657"/>
            <a:ext cx="3149273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000" b="1" dirty="0" smtClean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المحاضرة ( التعريفية )</a:t>
            </a:r>
            <a:endParaRPr lang="en-US" sz="2000" b="1" dirty="0">
              <a:solidFill>
                <a:schemeClr val="bg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8" y="5104240"/>
            <a:ext cx="17471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lexandria Black" pitchFamily="2" charset="-78"/>
                <a:cs typeface="Alexandria Black" pitchFamily="2" charset="-78"/>
              </a:rPr>
              <a:t>LAW 631</a:t>
            </a:r>
          </a:p>
          <a:p>
            <a:r>
              <a:rPr lang="en-US" sz="2000" dirty="0" smtClean="0">
                <a:latin typeface="Alexandria Black" pitchFamily="2" charset="-78"/>
                <a:cs typeface="Alexandria Black" pitchFamily="2" charset="-78"/>
              </a:rPr>
              <a:t>FinTech</a:t>
            </a: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6775052" cy="6892926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168957" y="-88899"/>
            <a:ext cx="6748037" cy="66611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825908" y="2785710"/>
            <a:ext cx="52902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JO" sz="24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قانون تنظيم التكنولوجيا المالية </a:t>
            </a:r>
            <a:endParaRPr lang="en-US" sz="24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6513961" y="4273385"/>
            <a:ext cx="460217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sz="2400" b="1" dirty="0" smtClean="0">
                <a:solidFill>
                  <a:schemeClr val="tx1"/>
                </a:solidFill>
                <a:latin typeface="Alexandria Black" pitchFamily="2" charset="-78"/>
                <a:cs typeface="Alexandria Black" pitchFamily="2" charset="-78"/>
              </a:rPr>
              <a:t>المحاضرة التعريفية</a:t>
            </a:r>
            <a:r>
              <a:rPr lang="en-US" sz="2400" b="1" dirty="0" smtClean="0">
                <a:solidFill>
                  <a:schemeClr val="tx1"/>
                </a:solidFill>
                <a:latin typeface="Alexandria Black" pitchFamily="2" charset="-78"/>
                <a:cs typeface="Alexandria Black" pitchFamily="2" charset="-78"/>
              </a:rPr>
              <a:t> </a:t>
            </a:r>
            <a:endParaRPr lang="en-US" sz="2400" b="1" dirty="0">
              <a:solidFill>
                <a:schemeClr val="tx1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13292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lexandria Black" pitchFamily="2" charset="-78"/>
                <a:cs typeface="Alexandria Black" pitchFamily="2" charset="-78"/>
              </a:rPr>
              <a:t>LAW 631</a:t>
            </a:r>
            <a:endParaRPr lang="en-US" sz="2000" dirty="0">
              <a:latin typeface="Alexandria Black" pitchFamily="2" charset="-78"/>
              <a:cs typeface="Alexandria Black" pitchFamily="2" charset="-78"/>
            </a:endParaRPr>
          </a:p>
          <a:p>
            <a:r>
              <a:rPr lang="en-US" sz="2000" dirty="0" smtClean="0">
                <a:latin typeface="Alexandria Black" pitchFamily="2" charset="-78"/>
                <a:cs typeface="Alexandria Black" pitchFamily="2" charset="-78"/>
              </a:rPr>
              <a:t>FinTech</a:t>
            </a:r>
            <a:endParaRPr lang="en-US" sz="2000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4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إعداد الدكتور: محمد عودة</a:t>
            </a:r>
            <a:endParaRPr lang="en-US" sz="24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/>
          <p:cNvSpPr/>
          <p:nvPr/>
        </p:nvSpPr>
        <p:spPr>
          <a:xfrm flipV="1">
            <a:off x="2626178" y="233362"/>
            <a:ext cx="9254647" cy="9914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74732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JO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اولا: التعريف بمدرس المادة</a:t>
            </a:r>
            <a:endParaRPr lang="en-US" sz="20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  <a:p>
            <a:pPr algn="ctr">
              <a:lnSpc>
                <a:spcPct val="120000"/>
              </a:lnSpc>
            </a:pPr>
            <a:r>
              <a:rPr lang="ar-JO" sz="20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بالمادة و استراتيجية التدريس</a:t>
            </a:r>
            <a:endParaRPr lang="en-US" sz="20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60343" y="1259391"/>
            <a:ext cx="3135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4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محاضرة تعريفية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محاور المحاضرة التعريفية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r"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أولا : التعريف بمدرس المادة</a:t>
            </a:r>
          </a:p>
          <a:p>
            <a:pPr marL="0" indent="0" algn="r"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ثانيا </a:t>
            </a:r>
            <a:r>
              <a:rPr lang="ar-JO" dirty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: التعريف </a:t>
            </a: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بالمادة </a:t>
            </a:r>
            <a:r>
              <a:rPr lang="ar-JO" dirty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و استراتيجية </a:t>
            </a: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التدريس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     أ- وصف المادة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    ب- أهداف التدريس و نتاجات التعلم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    ج- محتوى المادة و الجدول الزمني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     د- النشاطات و الاستراتيجيات التدريسية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     ه- الكتب و المراجع و الدوريات المعتمدة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62205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429" y="3466097"/>
            <a:ext cx="4306700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6657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اولا: التعريف بمدرس المادة</a:t>
            </a: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0" y="2339641"/>
            <a:ext cx="11347088" cy="4656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الدكتور: محمد عودة – الأردن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أستاذ التمويل المشارك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متخصص في التكنولوجيا المالية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متخصص في الأسواق المالية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باحث و أكاديمي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*محاضر متفرغ و مساعد عميد كلية الاعمال-جامعة جدارا-الاردن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*محاضر غير متفرغ-جامعة ميدأوشين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وسيط مالي معتمد لدى العديد من البورصات العربية</a:t>
            </a:r>
          </a:p>
          <a:p>
            <a:pPr algn="r">
              <a:lnSpc>
                <a:spcPct val="150000"/>
              </a:lnSpc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مدرب معتمد لدى العديد من المراكز في الوطن العربي</a:t>
            </a:r>
          </a:p>
          <a:p>
            <a:pPr algn="r">
              <a:lnSpc>
                <a:spcPct val="150000"/>
              </a:lnSpc>
            </a:pP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088824" y="1335074"/>
            <a:ext cx="2488313" cy="155250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03918" y="1405860"/>
            <a:ext cx="14732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2000" b="1" dirty="0" smtClean="0">
                <a:latin typeface="Alexandria Black" pitchFamily="2" charset="-78"/>
                <a:cs typeface="Alexandria Black" pitchFamily="2" charset="-78"/>
              </a:rPr>
              <a:t>المحاضرة</a:t>
            </a:r>
            <a:r>
              <a:rPr lang="ar-JO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832493" y="1946198"/>
            <a:ext cx="2318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JO" sz="2000" b="1" dirty="0" smtClean="0">
                <a:latin typeface="Alexandria Black" pitchFamily="2" charset="-78"/>
                <a:cs typeface="Alexandria Black" pitchFamily="2" charset="-78"/>
              </a:rPr>
              <a:t>التعريفية</a:t>
            </a:r>
            <a:endParaRPr lang="en-US" sz="2000" b="1" dirty="0"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708" y="92671"/>
            <a:ext cx="2304488" cy="10729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أ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ولا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: التعريف بمدرس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/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44448"/>
          </a:xfrm>
        </p:spPr>
        <p:txBody>
          <a:bodyPr>
            <a:no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عضو جمعية البنوك الأردنية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عضو جمعية سوق رأس المال(الاردن)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عضو جمعية جمعية الوسطاء الماليين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عضو جمعية المحللين الماليين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مدير مالي و مستشار مالي-سابق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مدير محفظة-سابق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000" dirty="0" smtClean="0">
                <a:latin typeface="Alexandria" pitchFamily="2" charset="-78"/>
                <a:cs typeface="Alexandria" pitchFamily="2" charset="-78"/>
              </a:rPr>
              <a:t>* مدير وساطة مالية-سابق</a:t>
            </a:r>
            <a:endParaRPr lang="en-US" sz="20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72729"/>
            <a:ext cx="10973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718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اولا: التعريف بمدرس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/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-حاصل على شهادة الدكتوراة في </a:t>
            </a:r>
            <a:r>
              <a:rPr lang="ar-JO" sz="2400" dirty="0">
                <a:latin typeface="Alexandria" pitchFamily="2" charset="-78"/>
                <a:cs typeface="Alexandria" pitchFamily="2" charset="-78"/>
              </a:rPr>
              <a:t>التمويل، و مجالا معرفيا في التكنولوجيا 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-حاصل على شهادة الماجستير في الاسواق 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-حاصل على شهادة البكالوريوس في التمويل و المصارف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-حاصل على العديد من الشهادات المهنية في مجال التحليل المالي،التحليل الفني،و التداول في الاسواق المالية العالمية،ادارة المحافظ الاستثمارية،دراسة الجدوى الاقتصادية،و البنوك التجارية</a:t>
            </a:r>
          </a:p>
        </p:txBody>
      </p:sp>
    </p:spTree>
    <p:extLst>
      <p:ext uri="{BB962C8B-B14F-4D97-AF65-F5344CB8AC3E}">
        <p14:creationId xmlns:p14="http://schemas.microsoft.com/office/powerpoint/2010/main" val="3336429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2804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: التعريف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ar-JO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ar-JO" b="1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                        أ- وصف المادة</a:t>
            </a:r>
            <a:endParaRPr lang="en-US" b="1" dirty="0" smtClean="0">
              <a:solidFill>
                <a:srgbClr val="FFC000"/>
              </a:solidFill>
              <a:latin typeface="Alexandria SemiBold" pitchFamily="2" charset="-78"/>
              <a:cs typeface="Alexandria SemiBold" pitchFamily="2" charset="-78"/>
            </a:endParaRPr>
          </a:p>
          <a:p>
            <a:pPr marL="457200" lvl="1" indent="0" algn="just">
              <a:lnSpc>
                <a:spcPct val="160000"/>
              </a:lnSpc>
              <a:buNone/>
            </a:pPr>
            <a:r>
              <a:rPr lang="ar-JO" sz="2800" dirty="0" smtClean="0">
                <a:latin typeface="Alexandria" pitchFamily="2" charset="-78"/>
                <a:cs typeface="Alexandria" pitchFamily="2" charset="-78"/>
              </a:rPr>
              <a:t>تهدف هذه المادة </a:t>
            </a:r>
            <a:r>
              <a:rPr lang="ar-JO" sz="2800" dirty="0">
                <a:latin typeface="Alexandria" pitchFamily="2" charset="-78"/>
                <a:cs typeface="Alexandria" pitchFamily="2" charset="-78"/>
              </a:rPr>
              <a:t>الى معرفة مفهوم و اهمية و مراحل التكنولوجيا المالية و ادواتها و تطبيقاتها، بالإضافة الى معرفة و فهم التشريعات و القوانين و الأنظمة الخاصة بالتكنولوجيا المالية على المستوى المحلي و الدولي، كما و </a:t>
            </a:r>
            <a:r>
              <a:rPr lang="ar-JO" sz="2800" dirty="0" smtClean="0">
                <a:latin typeface="Alexandria" pitchFamily="2" charset="-78"/>
                <a:cs typeface="Alexandria" pitchFamily="2" charset="-78"/>
              </a:rPr>
              <a:t>تركز هذه المادة </a:t>
            </a:r>
            <a:r>
              <a:rPr lang="ar-JO" sz="2800" dirty="0">
                <a:latin typeface="Alexandria" pitchFamily="2" charset="-78"/>
                <a:cs typeface="Alexandria" pitchFamily="2" charset="-78"/>
              </a:rPr>
              <a:t>على التقنيات المالية الحديثة في الدول العربية و </a:t>
            </a:r>
            <a:r>
              <a:rPr lang="ar-JO" sz="2800" dirty="0" smtClean="0">
                <a:latin typeface="Alexandria" pitchFamily="2" charset="-78"/>
                <a:cs typeface="Alexandria" pitchFamily="2" charset="-78"/>
              </a:rPr>
              <a:t>اليات الرقابة</a:t>
            </a:r>
            <a:endParaRPr lang="en-US" sz="28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8576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r">
              <a:lnSpc>
                <a:spcPct val="16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كذلك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تتطرق هذه المادة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الى قانون تنظيم التكنولوجيا المالية في النشاطات غير المصرفية، بالإضافة الى المنظومة القانونية لدول الخليج العربي في مجال التكنولوجيا المالية ،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و الأطر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المحفزة للتقنيات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المالية في مجال الدفع الالكتروني ، و مستقبل التنظيم القانوني للرقابة على ادوات التكنولوجيا المالية، و التجارب العربية في مجال التكنولوجيا المالية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2468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105891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63932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ar-JO" sz="3000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                  ب_ أهداف التدريس و نتاجات التعلم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600" dirty="0">
                <a:solidFill>
                  <a:srgbClr val="00B0F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	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1- تطوير </a:t>
            </a:r>
            <a:r>
              <a:rPr lang="ar-JO" sz="2600" dirty="0">
                <a:latin typeface="Alexandria" pitchFamily="2" charset="-78"/>
                <a:cs typeface="Alexandria" pitchFamily="2" charset="-78"/>
              </a:rPr>
              <a:t>قدرات و معرفة ومهارات الطلبة في التفكير و التحليل والاستنتاج والتطبيق والتقويم في مجال قانون تنظيم التكنولوجيا 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2- تشجيع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الطلبة على تطوير مهاراتهم وقدراتهم في الابداع بما فيه من ابتكار وتجديد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.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3- ادراك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مفهوم و تقنيات التكنولوجيا المالية  و أهميتها و مراحلها و انماطها</a:t>
            </a:r>
            <a:endParaRPr lang="ar-JO" dirty="0" smtClean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6497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161309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26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4- التعرف </a:t>
            </a:r>
            <a:r>
              <a:rPr lang="ar-JO" sz="2600" dirty="0">
                <a:latin typeface="Alexandria" pitchFamily="2" charset="-78"/>
                <a:cs typeface="Alexandria" pitchFamily="2" charset="-78"/>
              </a:rPr>
              <a:t>على التشريعات و الأنظمة و القوانين التي تحكم عمل التكنولوجيا المالية في القطاعات المصرفية و غير 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المصرفية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6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5- التعرف </a:t>
            </a:r>
            <a:r>
              <a:rPr lang="ar-JO" sz="2600" dirty="0">
                <a:latin typeface="Alexandria" pitchFamily="2" charset="-78"/>
                <a:cs typeface="Alexandria" pitchFamily="2" charset="-78"/>
              </a:rPr>
              <a:t>على المنظومة القانونية لدول الخليج العربي في مجال التكنولوجيا 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6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6- القاء </a:t>
            </a:r>
            <a:r>
              <a:rPr lang="ar-JO" sz="2600" dirty="0">
                <a:latin typeface="Alexandria" pitchFamily="2" charset="-78"/>
                <a:cs typeface="Alexandria" pitchFamily="2" charset="-78"/>
              </a:rPr>
              <a:t>نظرة على مستقبل التنظيم القانوني للرقابة على ادوات التكنولوجيا 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6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600" dirty="0" smtClean="0">
                <a:latin typeface="Alexandria" pitchFamily="2" charset="-78"/>
                <a:cs typeface="Alexandria" pitchFamily="2" charset="-78"/>
              </a:rPr>
              <a:t>7- التعرف </a:t>
            </a:r>
            <a:r>
              <a:rPr lang="ar-JO" sz="2600" dirty="0">
                <a:latin typeface="Alexandria" pitchFamily="2" charset="-78"/>
                <a:cs typeface="Alexandria" pitchFamily="2" charset="-78"/>
              </a:rPr>
              <a:t>على السياسات المالية الحكومية الدافعة باتجاه تجنب أو قبول اعتماد ادوات التكنولوجيا المالية و خاصة العملات الرقمية</a:t>
            </a:r>
            <a:endParaRPr lang="en-US" sz="26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372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159000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24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8- التعرف </a:t>
            </a:r>
            <a:r>
              <a:rPr lang="ar-JO" sz="2400" dirty="0">
                <a:latin typeface="Alexandria" pitchFamily="2" charset="-78"/>
                <a:cs typeface="Alexandria" pitchFamily="2" charset="-78"/>
              </a:rPr>
              <a:t>على تعليمات منح التصاريح المتعلقة بممارسة أعمال التقنيات المالية 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و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متطلباتها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9- التعرف </a:t>
            </a:r>
            <a:r>
              <a:rPr lang="ar-JO" sz="2400" dirty="0">
                <a:latin typeface="Alexandria" pitchFamily="2" charset="-78"/>
                <a:cs typeface="Alexandria" pitchFamily="2" charset="-78"/>
              </a:rPr>
              <a:t>على الية ترخيص و تنظيم مقدمي خدمات التكنولوجيا المالية و التنظيم القانوني للرقابة على التكنولوجيا 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المالية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2400" dirty="0">
                <a:latin typeface="Alexandria" pitchFamily="2" charset="-78"/>
                <a:cs typeface="Alexandria" pitchFamily="2" charset="-78"/>
              </a:rPr>
              <a:t>	</a:t>
            </a:r>
            <a:r>
              <a:rPr lang="ar-JO" sz="2400" dirty="0" smtClean="0">
                <a:latin typeface="Alexandria" pitchFamily="2" charset="-78"/>
                <a:cs typeface="Alexandria" pitchFamily="2" charset="-78"/>
              </a:rPr>
              <a:t>10- التعرف </a:t>
            </a:r>
            <a:r>
              <a:rPr lang="ar-JO" sz="2400" dirty="0">
                <a:latin typeface="Alexandria" pitchFamily="2" charset="-78"/>
                <a:cs typeface="Alexandria" pitchFamily="2" charset="-78"/>
              </a:rPr>
              <a:t>على مراحل تطور الرقابة على التكنولوجيا المالية و النظم الرقابية العالمية على التكنولوجيا المالية.</a:t>
            </a:r>
            <a:endParaRPr lang="en-US" sz="2400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5451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095500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r>
              <a:rPr lang="ar-JO" b="1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             ج- محتوى المادة و الجدول الزمني</a:t>
            </a:r>
          </a:p>
          <a:p>
            <a:pPr marL="0" indent="0" algn="r">
              <a:buNone/>
            </a:pPr>
            <a:endParaRPr lang="ar-JO" sz="4000" b="1" dirty="0" smtClean="0">
              <a:solidFill>
                <a:srgbClr val="00B0F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المحاضرة- 0  / الأسبوع الاول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محاضرة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تعريفية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مدرس المادة،تعريف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بالمقرر،خطة التدريس،طريقة و اسلوب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الاختبارات.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046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019300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b="1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b="1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b="1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lnSpc>
                <a:spcPct val="20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المحاضرة: الاولى / الأسبوع الثاني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مدخل الى التكنولوجيا المالية ( المفهوم،الأهمية،مراحل دورة التكنولوجيا المالية،ابتكارات التكنولوجيا المالية،الخدمات المصرفية الإلكترونية،انماط البنوك الإلكترونية،انواع الخدمات المصرفية الإلكترونية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4681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20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:الثانية / الاسبوع الثالث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التقنيات المالية الحديثة في الدول العربية( البنة التحتية الداعمة لحلول التكنولوجيا المالية،الأطر المحفزة للتكنولوجيا المالية،حوكمة الشركات ،التجارب العربية في مجال التكنولوجيا المالية)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5607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الثالثة / الاسبوع الرابع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النقد،صور اختزان القيمة ضمن مستحدثات التكنولوجيا المالية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( العملات الرقمية المشفرة،محافظ العملات المشفرة،المنصات الرقمية،البيانات الضخمة،تعلم الالة،الذكاء الإصطناعي،العقود الذكية)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5792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0188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b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</a:b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الرابعة / الاسبوع الخامس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التنظيم القانوني على التكنولوجيا المالية ( مساهمة التنظيم القانوني على التكنولوجيا المالية،مراجل التنظيم القانوني،التوازن بين النظم الرقابية و انشطة الابتكار،المنصات الرقمية،مستقبل التنظيم القانوني،السياسات المالية الحكومية تجاه العملات الرقمية و ادوات التكنولوجيا المالية)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6139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الخامسة / الاسبوع السادس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المنظومة القانونية لدول الخليج العربي للتكنولوجيا المالية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 ( نظرة عامة، متطلبات التقنية المالية،متطلبات التصريح،عملية طلب التصريح،متطلبات تنظيمية، ممارسة العمل،متطلبات الإشراف،فترة الصلاحية)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5924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السادسة / الاسبوع السابع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الرقابة على التكنولوجيا المالية ( وجهات نظر حول وجود نظم رقابية للتكنولوجيا المالية، النظم الرقابية و الابتكار، اعتبارات رقابية، قضايا التنظيم الرقابي،امثلة من النظم الرقابية،النظم الرقابية العالية،مستقبل رقابة التكنولوجيا المالية)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1638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السابعة / الاسبوع الثامن 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ترخيص و تنظيم مقدمي خدمات التكنولوجيا المالية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(خدمات الدفع) دراسة حالة من الدول  العربية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113" y="1825625"/>
            <a:ext cx="10973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53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 : التاسعة / الاسبوع العاشر 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واقع التكنولوجيا المالية(التقنية المالية) </a:t>
            </a:r>
            <a:endParaRPr lang="ar-JO" dirty="0" smtClean="0">
              <a:latin typeface="Alexandria" pitchFamily="2" charset="-78"/>
              <a:cs typeface="Alexandria" pitchFamily="2" charset="-78"/>
            </a:endParaRP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في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الدول العربية و علاقتها بالشمول المالي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72729"/>
            <a:ext cx="10973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8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المحاضرة: العاشرة / الاسبوع الحادي عشر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التكنولوجيا المالية( التقنية المالية) في الشرق الاوسط: الوصول الى منطقة الشرق الاوسط،الاسواق:الحوافز لإستخدام التكنولوجيا المالية،الشركات الناشئة،البيئة الحاضنة،التحديات،نظرة للمستقبل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18907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          د- النشاطات و الاستراتيجيات التدريسية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يتم تحقيق نتاجات التعلم المستهدفة من خلال النشاطات والاستراتيجيات التدريسية التالية: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-المحاضرات المسجلة</a:t>
            </a:r>
            <a:endParaRPr lang="ar-JO" dirty="0">
              <a:latin typeface="Alexandria" pitchFamily="2" charset="-78"/>
              <a:cs typeface="Alexandria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-حلقات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نقاش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جماعي</a:t>
            </a:r>
            <a:endParaRPr lang="ar-JO" dirty="0">
              <a:latin typeface="Alexandria" pitchFamily="2" charset="-78"/>
              <a:cs typeface="Alexandria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-اختبارات قصيرة</a:t>
            </a:r>
            <a:endParaRPr lang="ar-JO" dirty="0">
              <a:latin typeface="Alexandria" pitchFamily="2" charset="-78"/>
              <a:cs typeface="Alexandria" pitchFamily="2" charset="-78"/>
            </a:endParaRP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-الامتحان النهائي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4995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02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ar-JO" dirty="0" smtClean="0">
                <a:solidFill>
                  <a:srgbClr val="FFC000"/>
                </a:solidFill>
                <a:latin typeface="Alexandria SemiBold" pitchFamily="2" charset="-78"/>
                <a:cs typeface="Alexandria SemiBold" pitchFamily="2" charset="-78"/>
              </a:rPr>
              <a:t>ه- الكتب و المراجع و الدوريات المعتمدة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3600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- 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التكنولوجيا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المالية-جسر القطاع المالي الى المستقبل.د فريد ليان-اتحاد شركات الاستثمار.2019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 smtClean="0">
                <a:latin typeface="Alexandria" pitchFamily="2" charset="-78"/>
                <a:cs typeface="Alexandria" pitchFamily="2" charset="-78"/>
              </a:rPr>
              <a:t>- الثورة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العالمية في التكنولوجيا المالية 2021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wamda.com/research/www.payfort.com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en-US" dirty="0" smtClean="0">
                <a:latin typeface="Alexandria" pitchFamily="2" charset="-78"/>
                <a:cs typeface="Alexandria" pitchFamily="2" charset="-78"/>
              </a:rPr>
              <a:t>-</a:t>
            </a:r>
            <a:r>
              <a:rPr lang="ar-JO" dirty="0" smtClean="0">
                <a:latin typeface="Alexandria" pitchFamily="2" charset="-78"/>
                <a:cs typeface="Alexandria" pitchFamily="2" charset="-78"/>
              </a:rPr>
              <a:t>- التنظيم 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القانوني للرقابة على التكنولوجيا المالية-مجلة المحقق الحلي للعلوم القانونية-العدد الثاني 2022</a:t>
            </a:r>
          </a:p>
          <a:p>
            <a:pPr marL="0" indent="0" algn="r"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757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-</a:t>
            </a:r>
            <a:r>
              <a:rPr lang="ar-JO" sz="3000" dirty="0">
                <a:latin typeface="Alexandria" pitchFamily="2" charset="-78"/>
                <a:cs typeface="Alexandria" pitchFamily="2" charset="-78"/>
              </a:rPr>
              <a:t>التكنولوجيا المالية القوانين و اللوائح-د.محمد سعجونيكلية الحقوق –جامعة الزقازيق-مصر-المجلة القانونية-العدد الثاني 2020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3000" dirty="0">
                <a:latin typeface="Alexandria" pitchFamily="2" charset="-78"/>
                <a:cs typeface="Alexandria" pitchFamily="2" charset="-78"/>
              </a:rPr>
              <a:t>-المنظومة القانونية للتكنولوجيا المالية-د.محمد ابو عيد-كلية الحقوق –جامعة الاسكندرية 2022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sz="3000" dirty="0">
                <a:latin typeface="Alexandria" pitchFamily="2" charset="-78"/>
                <a:cs typeface="Alexandria" pitchFamily="2" charset="-78"/>
              </a:rPr>
              <a:t>-تعليمات تصريح تجربة التقنية المالية-هيئة السوق المالية-المملكة العربية السعودية.2021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1497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8363"/>
            <a:ext cx="2119745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ar-JO" sz="3600" dirty="0">
                <a:latin typeface="Simplified Arabic" panose="02020603050405020304" pitchFamily="18" charset="-78"/>
                <a:cs typeface="Simplified Arabic" panose="02020603050405020304" pitchFamily="18" charset="-78"/>
              </a:rPr>
              <a:t>-</a:t>
            </a:r>
            <a:r>
              <a:rPr lang="ar-JO" dirty="0">
                <a:latin typeface="Alexandria" pitchFamily="2" charset="-78"/>
                <a:cs typeface="Alexandria" pitchFamily="2" charset="-78"/>
              </a:rPr>
              <a:t>منظور التكنولوجيا المالية-التقرير السنوي لفنتك السعودية2021/2022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-النظام القانوني لشركات التكنولوجياالمالية في الامارات(التكنولوجيا المالية و التحول الرقمي)-مصرف الامارات العربية المتحدة المركزي.2022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ar-JO" dirty="0">
                <a:latin typeface="Alexandria" pitchFamily="2" charset="-78"/>
                <a:cs typeface="Alexandria" pitchFamily="2" charset="-78"/>
              </a:rPr>
              <a:t>-خدمات الدفع –التجربة القطرية.مصرف قطر المركزي2022</a:t>
            </a:r>
          </a:p>
          <a:p>
            <a:pPr marL="0" indent="0" algn="r">
              <a:lnSpc>
                <a:spcPct val="150000"/>
              </a:lnSpc>
              <a:buNone/>
            </a:pPr>
            <a:endParaRPr lang="en-US" sz="3600" dirty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9929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04488" cy="10790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ثانيا: التعريف </a:t>
            </a:r>
            <a:r>
              <a:rPr lang="ar-JO" sz="2800" dirty="0" smtClean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بالمادة </a:t>
            </a:r>
            <a:r>
              <a:rPr lang="ar-JO" sz="2800" dirty="0">
                <a:solidFill>
                  <a:srgbClr val="00B0F0"/>
                </a:solidFill>
                <a:latin typeface="Alexandria Black" pitchFamily="2" charset="-78"/>
                <a:cs typeface="Alexandria Black" pitchFamily="2" charset="-78"/>
              </a:rPr>
              <a:t>و استراتيجية التدريس</a:t>
            </a:r>
            <a:endParaRPr lang="en-US" sz="2800" dirty="0">
              <a:solidFill>
                <a:srgbClr val="00B0F0"/>
              </a:solidFill>
              <a:latin typeface="Alexandria Black" pitchFamily="2" charset="-78"/>
              <a:cs typeface="Alexandria Blac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-FinTech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Law, the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case study,Howelle&amp;Tahyar-Harvard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University, Chris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Brummer.JD.Pdf,2020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-FinTech Law &amp; Regulation,Andy Lorentz,Thomas Kost,Davis Wright LLP,2022.USA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-FinTech Law &amp;Regulation,Jelena Madir.Wdword Elgr Bublishing.UK.2019 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latin typeface="Alexandria" pitchFamily="2" charset="-78"/>
              <a:cs typeface="Alexandria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50909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Alexandria Black" pitchFamily="2" charset="-78"/>
                <a:cs typeface="Alexandria Black" pitchFamily="2" charset="-78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4103318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b69ce7a49db56c7ed276051354650032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7f54842b1d4dd5996fa5a2e205f42e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02F948-C3AF-48AD-8376-67DB5781D4AC}"/>
</file>

<file path=customXml/itemProps2.xml><?xml version="1.0" encoding="utf-8"?>
<ds:datastoreItem xmlns:ds="http://schemas.openxmlformats.org/officeDocument/2006/customXml" ds:itemID="{EFC26108-00B9-46E4-8EAF-48C7199C711E}"/>
</file>

<file path=customXml/itemProps3.xml><?xml version="1.0" encoding="utf-8"?>
<ds:datastoreItem xmlns:ds="http://schemas.openxmlformats.org/officeDocument/2006/customXml" ds:itemID="{BF68C37C-5EC9-436A-BCC7-D3E0AD2141BF}"/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967</Words>
  <Application>Microsoft Office PowerPoint</Application>
  <PresentationFormat>Widescreen</PresentationFormat>
  <Paragraphs>134</Paragraphs>
  <Slides>28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Alexandria</vt:lpstr>
      <vt:lpstr>Alexandria Black</vt:lpstr>
      <vt:lpstr>Alexandria SemiBold</vt:lpstr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محاور المحاضرة التعريفية</vt:lpstr>
      <vt:lpstr>PowerPoint Presentation</vt:lpstr>
      <vt:lpstr>أولا: التعريف بمدرس المادة  </vt:lpstr>
      <vt:lpstr>اولا: التعريف بمدرس المادة 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 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ثانيا: التعريف بالمادة و استراتيجية التدريس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Dr.Odeh</cp:lastModifiedBy>
  <cp:revision>82</cp:revision>
  <dcterms:created xsi:type="dcterms:W3CDTF">2023-04-29T09:08:00Z</dcterms:created>
  <dcterms:modified xsi:type="dcterms:W3CDTF">2024-01-16T19:43:29Z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