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diagrams/data1.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diagrams/drawing1.xml" ContentType="application/vnd.ms-office.drawingml.diagramDrawing+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480" r:id="rId2"/>
    <p:sldId id="271" r:id="rId3"/>
    <p:sldId id="313" r:id="rId4"/>
    <p:sldId id="276" r:id="rId5"/>
    <p:sldId id="554" r:id="rId6"/>
    <p:sldId id="555" r:id="rId7"/>
    <p:sldId id="568" r:id="rId8"/>
    <p:sldId id="556" r:id="rId9"/>
    <p:sldId id="569" r:id="rId10"/>
    <p:sldId id="557" r:id="rId11"/>
    <p:sldId id="558" r:id="rId12"/>
    <p:sldId id="559" r:id="rId13"/>
    <p:sldId id="560" r:id="rId14"/>
    <p:sldId id="561" r:id="rId15"/>
    <p:sldId id="562" r:id="rId16"/>
    <p:sldId id="570" r:id="rId17"/>
    <p:sldId id="571" r:id="rId18"/>
    <p:sldId id="563" r:id="rId19"/>
    <p:sldId id="579" r:id="rId20"/>
    <p:sldId id="572" r:id="rId21"/>
    <p:sldId id="573" r:id="rId22"/>
    <p:sldId id="574" r:id="rId23"/>
    <p:sldId id="578" r:id="rId24"/>
    <p:sldId id="575" r:id="rId25"/>
    <p:sldId id="564" r:id="rId26"/>
    <p:sldId id="577" r:id="rId27"/>
    <p:sldId id="565" r:id="rId28"/>
    <p:sldId id="576" r:id="rId29"/>
    <p:sldId id="566" r:id="rId30"/>
    <p:sldId id="580" r:id="rId31"/>
    <p:sldId id="581" r:id="rId32"/>
    <p:sldId id="567" r:id="rId33"/>
    <p:sldId id="582" r:id="rId34"/>
    <p:sldId id="583" r:id="rId35"/>
    <p:sldId id="584" r:id="rId36"/>
    <p:sldId id="552" r:id="rId37"/>
    <p:sldId id="553"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54"/>
            <p14:sldId id="555"/>
            <p14:sldId id="568"/>
            <p14:sldId id="556"/>
            <p14:sldId id="569"/>
            <p14:sldId id="557"/>
            <p14:sldId id="558"/>
            <p14:sldId id="559"/>
            <p14:sldId id="560"/>
            <p14:sldId id="561"/>
            <p14:sldId id="562"/>
            <p14:sldId id="570"/>
            <p14:sldId id="571"/>
            <p14:sldId id="563"/>
            <p14:sldId id="579"/>
            <p14:sldId id="572"/>
            <p14:sldId id="573"/>
            <p14:sldId id="574"/>
            <p14:sldId id="578"/>
            <p14:sldId id="575"/>
            <p14:sldId id="564"/>
            <p14:sldId id="577"/>
            <p14:sldId id="565"/>
            <p14:sldId id="576"/>
            <p14:sldId id="566"/>
            <p14:sldId id="580"/>
            <p14:sldId id="581"/>
            <p14:sldId id="567"/>
            <p14:sldId id="582"/>
            <p14:sldId id="583"/>
            <p14:sldId id="584"/>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1" d="100"/>
          <a:sy n="71" d="100"/>
        </p:scale>
        <p:origin x="594" y="54"/>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B18FB8-7FDE-462F-AFE6-1390405A7779}" type="doc">
      <dgm:prSet loTypeId="urn:microsoft.com/office/officeart/2005/8/layout/orgChart1" loCatId="hierarchy" qsTypeId="urn:microsoft.com/office/officeart/2009/2/quickstyle/3d8" qsCatId="3D" csTypeId="urn:microsoft.com/office/officeart/2005/8/colors/accent1_2" csCatId="accent1" phldr="1"/>
      <dgm:spPr/>
      <dgm:t>
        <a:bodyPr/>
        <a:lstStyle/>
        <a:p>
          <a:endParaRPr lang="en-US"/>
        </a:p>
      </dgm:t>
    </dgm:pt>
    <dgm:pt modelId="{86623BD0-1BF1-479E-9087-E29450554142}">
      <dgm:prSet phldrT="[Text]"/>
      <dgm:spPr/>
      <dgm:t>
        <a:bodyPr/>
        <a:lstStyle/>
        <a:p>
          <a:r>
            <a:rPr lang="ar-EG" dirty="0"/>
            <a:t>التعامل مع الدراسات</a:t>
          </a:r>
          <a:endParaRPr lang="en-US" dirty="0"/>
        </a:p>
      </dgm:t>
    </dgm:pt>
    <dgm:pt modelId="{935B1C32-FB1B-4D78-946C-C33422788092}" type="parTrans" cxnId="{28D2A42F-6FDB-41F7-BF5F-DA3A8A347D01}">
      <dgm:prSet/>
      <dgm:spPr/>
      <dgm:t>
        <a:bodyPr/>
        <a:lstStyle/>
        <a:p>
          <a:endParaRPr lang="en-US"/>
        </a:p>
      </dgm:t>
    </dgm:pt>
    <dgm:pt modelId="{3616F0E1-6B3A-43CA-B768-876DF820569B}" type="sibTrans" cxnId="{28D2A42F-6FDB-41F7-BF5F-DA3A8A347D01}">
      <dgm:prSet/>
      <dgm:spPr/>
      <dgm:t>
        <a:bodyPr/>
        <a:lstStyle/>
        <a:p>
          <a:endParaRPr lang="en-US"/>
        </a:p>
      </dgm:t>
    </dgm:pt>
    <dgm:pt modelId="{B45DF330-7960-4522-9F93-859F8BE72B05}">
      <dgm:prSet phldrT="[Text]"/>
      <dgm:spPr/>
      <dgm:t>
        <a:bodyPr/>
        <a:lstStyle/>
        <a:p>
          <a:r>
            <a:rPr lang="ar-EG" dirty="0"/>
            <a:t>التحليل</a:t>
          </a:r>
          <a:endParaRPr lang="en-US" dirty="0"/>
        </a:p>
      </dgm:t>
    </dgm:pt>
    <dgm:pt modelId="{E0BFA00B-1038-495D-B5B9-8CED8F9B8408}" type="parTrans" cxnId="{BDB438CD-9FED-4518-A1AC-9BE44D982DA8}">
      <dgm:prSet/>
      <dgm:spPr/>
      <dgm:t>
        <a:bodyPr/>
        <a:lstStyle/>
        <a:p>
          <a:endParaRPr lang="en-US"/>
        </a:p>
      </dgm:t>
    </dgm:pt>
    <dgm:pt modelId="{3EBBA21B-20DA-44FA-A277-DB68CB9872ED}" type="sibTrans" cxnId="{BDB438CD-9FED-4518-A1AC-9BE44D982DA8}">
      <dgm:prSet/>
      <dgm:spPr/>
      <dgm:t>
        <a:bodyPr/>
        <a:lstStyle/>
        <a:p>
          <a:endParaRPr lang="en-US"/>
        </a:p>
      </dgm:t>
    </dgm:pt>
    <dgm:pt modelId="{3822B2D4-0935-4FB9-AFB4-A1C9D942DE81}">
      <dgm:prSet phldrT="[Text]"/>
      <dgm:spPr/>
      <dgm:t>
        <a:bodyPr/>
        <a:lstStyle/>
        <a:p>
          <a:r>
            <a:rPr lang="ar-EG" dirty="0"/>
            <a:t>النقد</a:t>
          </a:r>
          <a:endParaRPr lang="en-US" dirty="0"/>
        </a:p>
      </dgm:t>
    </dgm:pt>
    <dgm:pt modelId="{793F2F15-3699-45E7-A968-6C3CCF587C02}" type="parTrans" cxnId="{33D8518E-0121-4ED2-BDA5-9027804B355D}">
      <dgm:prSet/>
      <dgm:spPr/>
      <dgm:t>
        <a:bodyPr/>
        <a:lstStyle/>
        <a:p>
          <a:endParaRPr lang="en-US"/>
        </a:p>
      </dgm:t>
    </dgm:pt>
    <dgm:pt modelId="{CE3A5948-F675-4457-B183-2B3422B70B5A}" type="sibTrans" cxnId="{33D8518E-0121-4ED2-BDA5-9027804B355D}">
      <dgm:prSet/>
      <dgm:spPr/>
      <dgm:t>
        <a:bodyPr/>
        <a:lstStyle/>
        <a:p>
          <a:endParaRPr lang="en-US"/>
        </a:p>
      </dgm:t>
    </dgm:pt>
    <dgm:pt modelId="{08E4C903-93B9-4CC2-BA34-7848655B040B}" type="pres">
      <dgm:prSet presAssocID="{C8B18FB8-7FDE-462F-AFE6-1390405A7779}" presName="hierChild1" presStyleCnt="0">
        <dgm:presLayoutVars>
          <dgm:orgChart val="1"/>
          <dgm:chPref val="1"/>
          <dgm:dir/>
          <dgm:animOne val="branch"/>
          <dgm:animLvl val="lvl"/>
          <dgm:resizeHandles/>
        </dgm:presLayoutVars>
      </dgm:prSet>
      <dgm:spPr/>
    </dgm:pt>
    <dgm:pt modelId="{0A6032F0-6FF7-4D32-8B5D-FBA005E98B4E}" type="pres">
      <dgm:prSet presAssocID="{86623BD0-1BF1-479E-9087-E29450554142}" presName="hierRoot1" presStyleCnt="0">
        <dgm:presLayoutVars>
          <dgm:hierBranch val="init"/>
        </dgm:presLayoutVars>
      </dgm:prSet>
      <dgm:spPr/>
    </dgm:pt>
    <dgm:pt modelId="{A6E6246C-7FA1-483A-A0EA-811875888715}" type="pres">
      <dgm:prSet presAssocID="{86623BD0-1BF1-479E-9087-E29450554142}" presName="rootComposite1" presStyleCnt="0"/>
      <dgm:spPr/>
    </dgm:pt>
    <dgm:pt modelId="{2ED60091-200D-411B-88D4-8F3B00404731}" type="pres">
      <dgm:prSet presAssocID="{86623BD0-1BF1-479E-9087-E29450554142}" presName="rootText1" presStyleLbl="node0" presStyleIdx="0" presStyleCnt="1">
        <dgm:presLayoutVars>
          <dgm:chPref val="3"/>
        </dgm:presLayoutVars>
      </dgm:prSet>
      <dgm:spPr/>
    </dgm:pt>
    <dgm:pt modelId="{DA222272-1FC1-450D-B708-14FE2C60508D}" type="pres">
      <dgm:prSet presAssocID="{86623BD0-1BF1-479E-9087-E29450554142}" presName="rootConnector1" presStyleLbl="node1" presStyleIdx="0" presStyleCnt="0"/>
      <dgm:spPr/>
    </dgm:pt>
    <dgm:pt modelId="{D5C2F579-2379-45C4-A99E-36C36708552F}" type="pres">
      <dgm:prSet presAssocID="{86623BD0-1BF1-479E-9087-E29450554142}" presName="hierChild2" presStyleCnt="0"/>
      <dgm:spPr/>
    </dgm:pt>
    <dgm:pt modelId="{BC7F6A67-6BD6-4948-A2A0-53EB86B82F00}" type="pres">
      <dgm:prSet presAssocID="{E0BFA00B-1038-495D-B5B9-8CED8F9B8408}" presName="Name37" presStyleLbl="parChTrans1D2" presStyleIdx="0" presStyleCnt="2"/>
      <dgm:spPr/>
    </dgm:pt>
    <dgm:pt modelId="{367C93D8-9E42-429B-8272-0A9602426E52}" type="pres">
      <dgm:prSet presAssocID="{B45DF330-7960-4522-9F93-859F8BE72B05}" presName="hierRoot2" presStyleCnt="0">
        <dgm:presLayoutVars>
          <dgm:hierBranch val="init"/>
        </dgm:presLayoutVars>
      </dgm:prSet>
      <dgm:spPr/>
    </dgm:pt>
    <dgm:pt modelId="{03212E7F-3C80-4DDE-9E3C-1BD5D618789D}" type="pres">
      <dgm:prSet presAssocID="{B45DF330-7960-4522-9F93-859F8BE72B05}" presName="rootComposite" presStyleCnt="0"/>
      <dgm:spPr/>
    </dgm:pt>
    <dgm:pt modelId="{A2C95E5C-E114-4AFF-B6B3-C8302AE9680E}" type="pres">
      <dgm:prSet presAssocID="{B45DF330-7960-4522-9F93-859F8BE72B05}" presName="rootText" presStyleLbl="node2" presStyleIdx="0" presStyleCnt="2">
        <dgm:presLayoutVars>
          <dgm:chPref val="3"/>
        </dgm:presLayoutVars>
      </dgm:prSet>
      <dgm:spPr/>
    </dgm:pt>
    <dgm:pt modelId="{0854C3DA-AC57-4F94-B89F-9D49CE384EE7}" type="pres">
      <dgm:prSet presAssocID="{B45DF330-7960-4522-9F93-859F8BE72B05}" presName="rootConnector" presStyleLbl="node2" presStyleIdx="0" presStyleCnt="2"/>
      <dgm:spPr/>
    </dgm:pt>
    <dgm:pt modelId="{5C96D3C2-98ED-4F8B-9BC3-B6B6FF64D137}" type="pres">
      <dgm:prSet presAssocID="{B45DF330-7960-4522-9F93-859F8BE72B05}" presName="hierChild4" presStyleCnt="0"/>
      <dgm:spPr/>
    </dgm:pt>
    <dgm:pt modelId="{399B651C-9D98-4E61-8B6E-E990A1697FAF}" type="pres">
      <dgm:prSet presAssocID="{B45DF330-7960-4522-9F93-859F8BE72B05}" presName="hierChild5" presStyleCnt="0"/>
      <dgm:spPr/>
    </dgm:pt>
    <dgm:pt modelId="{D0180F84-7C69-4684-8B7E-9E553938BF6F}" type="pres">
      <dgm:prSet presAssocID="{793F2F15-3699-45E7-A968-6C3CCF587C02}" presName="Name37" presStyleLbl="parChTrans1D2" presStyleIdx="1" presStyleCnt="2"/>
      <dgm:spPr/>
    </dgm:pt>
    <dgm:pt modelId="{22200BC5-B1F7-466A-81D3-656C221BF792}" type="pres">
      <dgm:prSet presAssocID="{3822B2D4-0935-4FB9-AFB4-A1C9D942DE81}" presName="hierRoot2" presStyleCnt="0">
        <dgm:presLayoutVars>
          <dgm:hierBranch val="init"/>
        </dgm:presLayoutVars>
      </dgm:prSet>
      <dgm:spPr/>
    </dgm:pt>
    <dgm:pt modelId="{C803287C-DADC-4EB3-95E2-6C02433B3791}" type="pres">
      <dgm:prSet presAssocID="{3822B2D4-0935-4FB9-AFB4-A1C9D942DE81}" presName="rootComposite" presStyleCnt="0"/>
      <dgm:spPr/>
    </dgm:pt>
    <dgm:pt modelId="{A8CC38C9-3C2D-41DE-8268-34A71BE7E74E}" type="pres">
      <dgm:prSet presAssocID="{3822B2D4-0935-4FB9-AFB4-A1C9D942DE81}" presName="rootText" presStyleLbl="node2" presStyleIdx="1" presStyleCnt="2">
        <dgm:presLayoutVars>
          <dgm:chPref val="3"/>
        </dgm:presLayoutVars>
      </dgm:prSet>
      <dgm:spPr/>
    </dgm:pt>
    <dgm:pt modelId="{91EC8E67-AFF8-45D3-9906-264D63505979}" type="pres">
      <dgm:prSet presAssocID="{3822B2D4-0935-4FB9-AFB4-A1C9D942DE81}" presName="rootConnector" presStyleLbl="node2" presStyleIdx="1" presStyleCnt="2"/>
      <dgm:spPr/>
    </dgm:pt>
    <dgm:pt modelId="{416156A8-2010-4944-9A05-91EE3D76AAE0}" type="pres">
      <dgm:prSet presAssocID="{3822B2D4-0935-4FB9-AFB4-A1C9D942DE81}" presName="hierChild4" presStyleCnt="0"/>
      <dgm:spPr/>
    </dgm:pt>
    <dgm:pt modelId="{A65766E6-0BCA-4B92-905D-FA2545DD2E96}" type="pres">
      <dgm:prSet presAssocID="{3822B2D4-0935-4FB9-AFB4-A1C9D942DE81}" presName="hierChild5" presStyleCnt="0"/>
      <dgm:spPr/>
    </dgm:pt>
    <dgm:pt modelId="{D68E4398-34AE-4865-BCB4-2670D127DE88}" type="pres">
      <dgm:prSet presAssocID="{86623BD0-1BF1-479E-9087-E29450554142}" presName="hierChild3" presStyleCnt="0"/>
      <dgm:spPr/>
    </dgm:pt>
  </dgm:ptLst>
  <dgm:cxnLst>
    <dgm:cxn modelId="{D4F99902-FC6D-45BE-BE90-1569908A57AB}" type="presOf" srcId="{E0BFA00B-1038-495D-B5B9-8CED8F9B8408}" destId="{BC7F6A67-6BD6-4948-A2A0-53EB86B82F00}" srcOrd="0" destOrd="0" presId="urn:microsoft.com/office/officeart/2005/8/layout/orgChart1"/>
    <dgm:cxn modelId="{14984616-55D6-4BD6-B17C-06815F8BBFEC}" type="presOf" srcId="{B45DF330-7960-4522-9F93-859F8BE72B05}" destId="{A2C95E5C-E114-4AFF-B6B3-C8302AE9680E}" srcOrd="0" destOrd="0" presId="urn:microsoft.com/office/officeart/2005/8/layout/orgChart1"/>
    <dgm:cxn modelId="{A0220619-3A44-44C6-8709-0D6E023F2D22}" type="presOf" srcId="{86623BD0-1BF1-479E-9087-E29450554142}" destId="{DA222272-1FC1-450D-B708-14FE2C60508D}" srcOrd="1" destOrd="0" presId="urn:microsoft.com/office/officeart/2005/8/layout/orgChart1"/>
    <dgm:cxn modelId="{9B578D1B-9D33-4D67-A16F-7B9D516C6AC5}" type="presOf" srcId="{C8B18FB8-7FDE-462F-AFE6-1390405A7779}" destId="{08E4C903-93B9-4CC2-BA34-7848655B040B}" srcOrd="0" destOrd="0" presId="urn:microsoft.com/office/officeart/2005/8/layout/orgChart1"/>
    <dgm:cxn modelId="{28D2A42F-6FDB-41F7-BF5F-DA3A8A347D01}" srcId="{C8B18FB8-7FDE-462F-AFE6-1390405A7779}" destId="{86623BD0-1BF1-479E-9087-E29450554142}" srcOrd="0" destOrd="0" parTransId="{935B1C32-FB1B-4D78-946C-C33422788092}" sibTransId="{3616F0E1-6B3A-43CA-B768-876DF820569B}"/>
    <dgm:cxn modelId="{5EE1A537-9715-44DF-8551-D17AC4001144}" type="presOf" srcId="{3822B2D4-0935-4FB9-AFB4-A1C9D942DE81}" destId="{A8CC38C9-3C2D-41DE-8268-34A71BE7E74E}" srcOrd="0" destOrd="0" presId="urn:microsoft.com/office/officeart/2005/8/layout/orgChart1"/>
    <dgm:cxn modelId="{CBC18E42-D4FA-47B6-89BF-0935D0D28FDA}" type="presOf" srcId="{793F2F15-3699-45E7-A968-6C3CCF587C02}" destId="{D0180F84-7C69-4684-8B7E-9E553938BF6F}" srcOrd="0" destOrd="0" presId="urn:microsoft.com/office/officeart/2005/8/layout/orgChart1"/>
    <dgm:cxn modelId="{33D8518E-0121-4ED2-BDA5-9027804B355D}" srcId="{86623BD0-1BF1-479E-9087-E29450554142}" destId="{3822B2D4-0935-4FB9-AFB4-A1C9D942DE81}" srcOrd="1" destOrd="0" parTransId="{793F2F15-3699-45E7-A968-6C3CCF587C02}" sibTransId="{CE3A5948-F675-4457-B183-2B3422B70B5A}"/>
    <dgm:cxn modelId="{F93F4E95-154F-4283-BB88-C1F7E56C1BFC}" type="presOf" srcId="{86623BD0-1BF1-479E-9087-E29450554142}" destId="{2ED60091-200D-411B-88D4-8F3B00404731}" srcOrd="0" destOrd="0" presId="urn:microsoft.com/office/officeart/2005/8/layout/orgChart1"/>
    <dgm:cxn modelId="{7D9428A8-EA0E-4712-B20E-6A52E54C708B}" type="presOf" srcId="{B45DF330-7960-4522-9F93-859F8BE72B05}" destId="{0854C3DA-AC57-4F94-B89F-9D49CE384EE7}" srcOrd="1" destOrd="0" presId="urn:microsoft.com/office/officeart/2005/8/layout/orgChart1"/>
    <dgm:cxn modelId="{BDB438CD-9FED-4518-A1AC-9BE44D982DA8}" srcId="{86623BD0-1BF1-479E-9087-E29450554142}" destId="{B45DF330-7960-4522-9F93-859F8BE72B05}" srcOrd="0" destOrd="0" parTransId="{E0BFA00B-1038-495D-B5B9-8CED8F9B8408}" sibTransId="{3EBBA21B-20DA-44FA-A277-DB68CB9872ED}"/>
    <dgm:cxn modelId="{04A6D8E1-B261-4886-9386-07532139DB0E}" type="presOf" srcId="{3822B2D4-0935-4FB9-AFB4-A1C9D942DE81}" destId="{91EC8E67-AFF8-45D3-9906-264D63505979}" srcOrd="1" destOrd="0" presId="urn:microsoft.com/office/officeart/2005/8/layout/orgChart1"/>
    <dgm:cxn modelId="{DBDF2F7F-6FC0-48CB-B3DB-536932EEA383}" type="presParOf" srcId="{08E4C903-93B9-4CC2-BA34-7848655B040B}" destId="{0A6032F0-6FF7-4D32-8B5D-FBA005E98B4E}" srcOrd="0" destOrd="0" presId="urn:microsoft.com/office/officeart/2005/8/layout/orgChart1"/>
    <dgm:cxn modelId="{AE15918A-E1CD-44CF-8600-C4A33AA7EAB8}" type="presParOf" srcId="{0A6032F0-6FF7-4D32-8B5D-FBA005E98B4E}" destId="{A6E6246C-7FA1-483A-A0EA-811875888715}" srcOrd="0" destOrd="0" presId="urn:microsoft.com/office/officeart/2005/8/layout/orgChart1"/>
    <dgm:cxn modelId="{FA36F028-A9D9-42E0-A5A6-C3ABDCFF184A}" type="presParOf" srcId="{A6E6246C-7FA1-483A-A0EA-811875888715}" destId="{2ED60091-200D-411B-88D4-8F3B00404731}" srcOrd="0" destOrd="0" presId="urn:microsoft.com/office/officeart/2005/8/layout/orgChart1"/>
    <dgm:cxn modelId="{170B433E-1DD1-48D3-8ACC-87A1E3007275}" type="presParOf" srcId="{A6E6246C-7FA1-483A-A0EA-811875888715}" destId="{DA222272-1FC1-450D-B708-14FE2C60508D}" srcOrd="1" destOrd="0" presId="urn:microsoft.com/office/officeart/2005/8/layout/orgChart1"/>
    <dgm:cxn modelId="{0F7CF8A7-1890-4A2C-AFAD-12A75212BD03}" type="presParOf" srcId="{0A6032F0-6FF7-4D32-8B5D-FBA005E98B4E}" destId="{D5C2F579-2379-45C4-A99E-36C36708552F}" srcOrd="1" destOrd="0" presId="urn:microsoft.com/office/officeart/2005/8/layout/orgChart1"/>
    <dgm:cxn modelId="{645C7011-CF0A-4F27-B41B-74A8AA1949B4}" type="presParOf" srcId="{D5C2F579-2379-45C4-A99E-36C36708552F}" destId="{BC7F6A67-6BD6-4948-A2A0-53EB86B82F00}" srcOrd="0" destOrd="0" presId="urn:microsoft.com/office/officeart/2005/8/layout/orgChart1"/>
    <dgm:cxn modelId="{60DC1EC9-E9AC-45D4-9695-519765971504}" type="presParOf" srcId="{D5C2F579-2379-45C4-A99E-36C36708552F}" destId="{367C93D8-9E42-429B-8272-0A9602426E52}" srcOrd="1" destOrd="0" presId="urn:microsoft.com/office/officeart/2005/8/layout/orgChart1"/>
    <dgm:cxn modelId="{B5D1D8E4-0E4A-47B6-9E1C-6E84F1011EC7}" type="presParOf" srcId="{367C93D8-9E42-429B-8272-0A9602426E52}" destId="{03212E7F-3C80-4DDE-9E3C-1BD5D618789D}" srcOrd="0" destOrd="0" presId="urn:microsoft.com/office/officeart/2005/8/layout/orgChart1"/>
    <dgm:cxn modelId="{E4923760-FBA6-436A-8895-04AFAD4E9576}" type="presParOf" srcId="{03212E7F-3C80-4DDE-9E3C-1BD5D618789D}" destId="{A2C95E5C-E114-4AFF-B6B3-C8302AE9680E}" srcOrd="0" destOrd="0" presId="urn:microsoft.com/office/officeart/2005/8/layout/orgChart1"/>
    <dgm:cxn modelId="{62485FB7-EC6D-4E7D-96B7-1AA7EF96F149}" type="presParOf" srcId="{03212E7F-3C80-4DDE-9E3C-1BD5D618789D}" destId="{0854C3DA-AC57-4F94-B89F-9D49CE384EE7}" srcOrd="1" destOrd="0" presId="urn:microsoft.com/office/officeart/2005/8/layout/orgChart1"/>
    <dgm:cxn modelId="{B7167DD6-5447-4115-8F46-5800349003CD}" type="presParOf" srcId="{367C93D8-9E42-429B-8272-0A9602426E52}" destId="{5C96D3C2-98ED-4F8B-9BC3-B6B6FF64D137}" srcOrd="1" destOrd="0" presId="urn:microsoft.com/office/officeart/2005/8/layout/orgChart1"/>
    <dgm:cxn modelId="{2BF35D59-5A63-486B-BE0B-5351E1016F88}" type="presParOf" srcId="{367C93D8-9E42-429B-8272-0A9602426E52}" destId="{399B651C-9D98-4E61-8B6E-E990A1697FAF}" srcOrd="2" destOrd="0" presId="urn:microsoft.com/office/officeart/2005/8/layout/orgChart1"/>
    <dgm:cxn modelId="{DA414CFD-BF21-4471-A201-BDFB1B686058}" type="presParOf" srcId="{D5C2F579-2379-45C4-A99E-36C36708552F}" destId="{D0180F84-7C69-4684-8B7E-9E553938BF6F}" srcOrd="2" destOrd="0" presId="urn:microsoft.com/office/officeart/2005/8/layout/orgChart1"/>
    <dgm:cxn modelId="{CD65516D-6113-44F0-A3E4-8ACE0955339B}" type="presParOf" srcId="{D5C2F579-2379-45C4-A99E-36C36708552F}" destId="{22200BC5-B1F7-466A-81D3-656C221BF792}" srcOrd="3" destOrd="0" presId="urn:microsoft.com/office/officeart/2005/8/layout/orgChart1"/>
    <dgm:cxn modelId="{DE978721-67FB-40A8-9BA8-F0070847A267}" type="presParOf" srcId="{22200BC5-B1F7-466A-81D3-656C221BF792}" destId="{C803287C-DADC-4EB3-95E2-6C02433B3791}" srcOrd="0" destOrd="0" presId="urn:microsoft.com/office/officeart/2005/8/layout/orgChart1"/>
    <dgm:cxn modelId="{C4390C66-816A-49E6-ADCE-700594B1E489}" type="presParOf" srcId="{C803287C-DADC-4EB3-95E2-6C02433B3791}" destId="{A8CC38C9-3C2D-41DE-8268-34A71BE7E74E}" srcOrd="0" destOrd="0" presId="urn:microsoft.com/office/officeart/2005/8/layout/orgChart1"/>
    <dgm:cxn modelId="{102CEE3C-FC06-4A17-B5FF-CE7AC6BB526D}" type="presParOf" srcId="{C803287C-DADC-4EB3-95E2-6C02433B3791}" destId="{91EC8E67-AFF8-45D3-9906-264D63505979}" srcOrd="1" destOrd="0" presId="urn:microsoft.com/office/officeart/2005/8/layout/orgChart1"/>
    <dgm:cxn modelId="{C3C98BE0-95A6-41B5-946C-E2AB0A18E44E}" type="presParOf" srcId="{22200BC5-B1F7-466A-81D3-656C221BF792}" destId="{416156A8-2010-4944-9A05-91EE3D76AAE0}" srcOrd="1" destOrd="0" presId="urn:microsoft.com/office/officeart/2005/8/layout/orgChart1"/>
    <dgm:cxn modelId="{0C314538-552A-4F6F-BD90-D1BF681DD639}" type="presParOf" srcId="{22200BC5-B1F7-466A-81D3-656C221BF792}" destId="{A65766E6-0BCA-4B92-905D-FA2545DD2E96}" srcOrd="2" destOrd="0" presId="urn:microsoft.com/office/officeart/2005/8/layout/orgChart1"/>
    <dgm:cxn modelId="{980FE321-375D-4960-BE50-297E45273737}" type="presParOf" srcId="{0A6032F0-6FF7-4D32-8B5D-FBA005E98B4E}" destId="{D68E4398-34AE-4865-BCB4-2670D127DE8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180F84-7C69-4684-8B7E-9E553938BF6F}">
      <dsp:nvSpPr>
        <dsp:cNvPr id="0" name=""/>
        <dsp:cNvSpPr/>
      </dsp:nvSpPr>
      <dsp:spPr>
        <a:xfrm>
          <a:off x="3132417" y="1723956"/>
          <a:ext cx="1714207" cy="595014"/>
        </a:xfrm>
        <a:custGeom>
          <a:avLst/>
          <a:gdLst/>
          <a:ahLst/>
          <a:cxnLst/>
          <a:rect l="0" t="0" r="0" b="0"/>
          <a:pathLst>
            <a:path>
              <a:moveTo>
                <a:pt x="0" y="0"/>
              </a:moveTo>
              <a:lnTo>
                <a:pt x="0" y="297507"/>
              </a:lnTo>
              <a:lnTo>
                <a:pt x="1714207" y="297507"/>
              </a:lnTo>
              <a:lnTo>
                <a:pt x="1714207" y="595014"/>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C7F6A67-6BD6-4948-A2A0-53EB86B82F00}">
      <dsp:nvSpPr>
        <dsp:cNvPr id="0" name=""/>
        <dsp:cNvSpPr/>
      </dsp:nvSpPr>
      <dsp:spPr>
        <a:xfrm>
          <a:off x="1418210" y="1723956"/>
          <a:ext cx="1714207" cy="595014"/>
        </a:xfrm>
        <a:custGeom>
          <a:avLst/>
          <a:gdLst/>
          <a:ahLst/>
          <a:cxnLst/>
          <a:rect l="0" t="0" r="0" b="0"/>
          <a:pathLst>
            <a:path>
              <a:moveTo>
                <a:pt x="1714207" y="0"/>
              </a:moveTo>
              <a:lnTo>
                <a:pt x="1714207" y="297507"/>
              </a:lnTo>
              <a:lnTo>
                <a:pt x="0" y="297507"/>
              </a:lnTo>
              <a:lnTo>
                <a:pt x="0" y="595014"/>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2ED60091-200D-411B-88D4-8F3B00404731}">
      <dsp:nvSpPr>
        <dsp:cNvPr id="0" name=""/>
        <dsp:cNvSpPr/>
      </dsp:nvSpPr>
      <dsp:spPr>
        <a:xfrm>
          <a:off x="1715717" y="307256"/>
          <a:ext cx="2833400" cy="1416700"/>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ar-EG" sz="4900" kern="1200" dirty="0"/>
            <a:t>التعامل مع الدراسات</a:t>
          </a:r>
          <a:endParaRPr lang="en-US" sz="4900" kern="1200" dirty="0"/>
        </a:p>
      </dsp:txBody>
      <dsp:txXfrm>
        <a:off x="1715717" y="307256"/>
        <a:ext cx="2833400" cy="1416700"/>
      </dsp:txXfrm>
    </dsp:sp>
    <dsp:sp modelId="{A2C95E5C-E114-4AFF-B6B3-C8302AE9680E}">
      <dsp:nvSpPr>
        <dsp:cNvPr id="0" name=""/>
        <dsp:cNvSpPr/>
      </dsp:nvSpPr>
      <dsp:spPr>
        <a:xfrm>
          <a:off x="1510" y="2318971"/>
          <a:ext cx="2833400" cy="1416700"/>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ar-EG" sz="4900" kern="1200" dirty="0"/>
            <a:t>التحليل</a:t>
          </a:r>
          <a:endParaRPr lang="en-US" sz="4900" kern="1200" dirty="0"/>
        </a:p>
      </dsp:txBody>
      <dsp:txXfrm>
        <a:off x="1510" y="2318971"/>
        <a:ext cx="2833400" cy="1416700"/>
      </dsp:txXfrm>
    </dsp:sp>
    <dsp:sp modelId="{A8CC38C9-3C2D-41DE-8268-34A71BE7E74E}">
      <dsp:nvSpPr>
        <dsp:cNvPr id="0" name=""/>
        <dsp:cNvSpPr/>
      </dsp:nvSpPr>
      <dsp:spPr>
        <a:xfrm>
          <a:off x="3429924" y="2318971"/>
          <a:ext cx="2833400" cy="1416700"/>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31115" tIns="31115" rIns="31115" bIns="31115" numCol="1" spcCol="1270" anchor="ctr" anchorCtr="0">
          <a:noAutofit/>
        </a:bodyPr>
        <a:lstStyle/>
        <a:p>
          <a:pPr marL="0" lvl="0" indent="0" algn="ctr" defTabSz="2178050">
            <a:lnSpc>
              <a:spcPct val="90000"/>
            </a:lnSpc>
            <a:spcBef>
              <a:spcPct val="0"/>
            </a:spcBef>
            <a:spcAft>
              <a:spcPct val="35000"/>
            </a:spcAft>
            <a:buNone/>
          </a:pPr>
          <a:r>
            <a:rPr lang="ar-EG" sz="4900" kern="1200" dirty="0"/>
            <a:t>النقد</a:t>
          </a:r>
          <a:endParaRPr lang="en-US" sz="4900" kern="1200" dirty="0"/>
        </a:p>
      </dsp:txBody>
      <dsp:txXfrm>
        <a:off x="3429924" y="2318971"/>
        <a:ext cx="2833400" cy="141670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onnectedpapers.com/"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tmaps.com/" TargetMode="Externa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semanticscholar.org/" TargetMode="Externa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scholarcy.com/" TargetMode="Externa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hatpdf.com/" TargetMode="Externa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elicit.com/?workflow=table-of-papers" TargetMode="Externa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الخامسة</a:t>
            </a:r>
          </a:p>
          <a:p>
            <a:pPr algn="ctr">
              <a:lnSpc>
                <a:spcPct val="200000"/>
              </a:lnSpc>
            </a:pPr>
            <a:r>
              <a:rPr lang="ar-EG" sz="2800" b="1" dirty="0">
                <a:solidFill>
                  <a:srgbClr val="00B0F0"/>
                </a:solidFill>
                <a:latin typeface="Alexandria" pitchFamily="2" charset="-78"/>
                <a:cs typeface="Alexandria" pitchFamily="2" charset="-78"/>
              </a:rPr>
              <a:t>مراجعة التراث العلمي</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2407069"/>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التراث العلمي وأنواعه.</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أساليب الحصول على التراث العلمي في مجال الدراسة.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طرق تحليل الأدبيات المختلفة.</a:t>
            </a:r>
          </a:p>
          <a:p>
            <a:pPr marL="285750" indent="-285750" algn="r" rtl="1">
              <a:lnSpc>
                <a:spcPct val="20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149322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مراجعة الأدبيات والدراسات السابقة تُعد عملية حاسمة في مجال البحث العلمي. فهي تساعد الباحثين على فهم الأبحاث السابقة المجراة في نفس المجال وتقييم الإسهامات الحالية والفجوات الموجودة في المعرفة. و هي أحد الخطوات الأساسية في البحث العلمي، حيث تسهم في توجيه المنهجية البحثية، كما تساعد في بناء الأسس النظرية وتعزز الاستدلال والتحليل، وتسهم مراجعة الأدبيات في إثراء المجال وتحقيق تقدم جديد في المعرفة العلمية.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التراث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97055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هي إحدى أهم مفردات البحث، والتي تبرز الفجوة البحثية. وهي جميع الدراسات ذات الصلة بموضوع الدراسة الذي أقوم بدراسته، بشرط أن تكون لها قيمة علمية وتضيف للبحث.</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وهي مجموعة المعارف الموجودة في أشكال منشورة (مثل المجلات والدوريات الاكاديمية والكتب وأوراق المؤتمرات وأوراق العمل وما إلى ذلك)</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مجموعات مصنفة من المعلومات التي تبني الجسم النظري للمعرفة (على سبيل المثال ، نظريات السلوك التنظيمي)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وهي الأبحاث والدراسات والأوراق البحثية التي أجريت </a:t>
            </a:r>
            <a:r>
              <a:rPr lang="ar-EG" sz="1600">
                <a:latin typeface="Alexandria" pitchFamily="2" charset="-78"/>
                <a:cs typeface="Alexandria" pitchFamily="2" charset="-78"/>
              </a:rPr>
              <a:t>سابقًا حول </a:t>
            </a:r>
            <a:r>
              <a:rPr lang="ar-EG" sz="1600" dirty="0">
                <a:latin typeface="Alexandria" pitchFamily="2" charset="-78"/>
                <a:cs typeface="Alexandria" pitchFamily="2" charset="-78"/>
              </a:rPr>
              <a:t>موضوع معين وتم نشرها. وتعتبر مراجعة الأدبيات جزءًا هامًا من العملية البحثية، حيث يتم استعراض وتحليل الدراسات السابقة ذات الصلة بالموضوع الذي تجري عليه الدراسة الحالية.</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005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39ACC-771B-95A6-DF42-BC41B05F2D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8DB5B-5AD1-8A0A-E682-32FBEE75A3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5C4A6D6-E41D-98C5-C964-FAF0C3BDABB7}"/>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التراث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B8C61CF-8602-0846-4589-1D7A1213BA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E2E4DE-011E-FBA6-ABE2-23E924820A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2EDCA2-9AA9-48AD-D70D-48291FD842E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DE7B56-8084-53B9-B785-5A1B51E45683}"/>
              </a:ext>
            </a:extLst>
          </p:cNvPr>
          <p:cNvSpPr txBox="1"/>
          <p:nvPr/>
        </p:nvSpPr>
        <p:spPr>
          <a:xfrm>
            <a:off x="746167" y="2075760"/>
            <a:ext cx="10541000" cy="3955442"/>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تتنوع أنواع الدراسات والأدبيات التي يمكن الاعتماد عليها خلال خطوة مراجعة الأدبيات بحسب المجال البحثي والموضوع المدروس. ومن بين الأنواع الشائعة للدراسات والأدبيات المرجعية:</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المقالات العلمية</a:t>
            </a:r>
            <a:r>
              <a:rPr lang="ar-EG" sz="1600" dirty="0">
                <a:latin typeface="Alexandria" pitchFamily="2" charset="-78"/>
                <a:cs typeface="Alexandria" pitchFamily="2" charset="-78"/>
              </a:rPr>
              <a:t>: وهي الدراسات التي تنشر في المجلات العلمية المحكمة. تحتوي هذه المقالات على معلومات موثوقة ومعتمدة تمت مراجعتها من قبل خبراء في المجال.</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الكتب والمؤلفات</a:t>
            </a:r>
            <a:r>
              <a:rPr lang="ar-EG" sz="1600" dirty="0">
                <a:latin typeface="Alexandria" pitchFamily="2" charset="-78"/>
                <a:cs typeface="Alexandria" pitchFamily="2" charset="-78"/>
              </a:rPr>
              <a:t>: تشمل الكتب المتخصصة والمؤلفات الأكاديمية التي تغطي مواضيع محددة بتفصيل وتعمق. يمكن أن تكون الكتب من تأليف خبراء في المجال أو من مؤلفين متخصصين.</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الرسائل الجامعية</a:t>
            </a:r>
            <a:r>
              <a:rPr lang="ar-EG" sz="1600" dirty="0">
                <a:latin typeface="Alexandria" pitchFamily="2" charset="-78"/>
                <a:cs typeface="Alexandria" pitchFamily="2" charset="-78"/>
              </a:rPr>
              <a:t>: تشمل رسائل الماجستير والدكتوراه التي أعدها الطلاب كجزء من دراستهم الأكاديمية. تتضمن هذه الرسائل تحليلًا مفصلاً للمشكلة المدروسة واستعراضًا للأدبيات المرجعية ذات الصلة.</a:t>
            </a:r>
          </a:p>
        </p:txBody>
      </p:sp>
      <p:sp>
        <p:nvSpPr>
          <p:cNvPr id="4" name="TextBox 3">
            <a:extLst>
              <a:ext uri="{FF2B5EF4-FFF2-40B4-BE49-F238E27FC236}">
                <a16:creationId xmlns:a16="http://schemas.microsoft.com/office/drawing/2014/main" id="{7FF3D45C-69DA-35E9-B936-2BE1960B84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7602EB-0CDD-3207-FE2F-3FD97D716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10801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7A1BA-EEFE-AA9F-AE81-A62DDBC594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DBE19F-F3CD-5DDC-4B5A-527C77582D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94583F-C6E8-3CBE-C00C-A94E49AE63BE}"/>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أنواع التراث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93D9490-56C3-17CC-4B90-080A3E069F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11148C-D931-3A58-BEE7-4587C0194D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2BF66-18A9-CA25-538E-8700AE2757B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D9B817E-CAD8-ED46-2ECA-C9887957E741}"/>
              </a:ext>
            </a:extLst>
          </p:cNvPr>
          <p:cNvSpPr txBox="1"/>
          <p:nvPr/>
        </p:nvSpPr>
        <p:spPr>
          <a:xfrm>
            <a:off x="746167" y="2075760"/>
            <a:ext cx="10541000" cy="297055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المؤتمرات والندوات</a:t>
            </a:r>
            <a:r>
              <a:rPr lang="ar-EG" sz="1600" dirty="0">
                <a:latin typeface="Alexandria" pitchFamily="2" charset="-78"/>
                <a:cs typeface="Alexandria" pitchFamily="2" charset="-78"/>
              </a:rPr>
              <a:t>: يتم عرض الأبحاث والدراسات في المؤتمرات والندوات العلمية، ويمكن الاستفادة من ملخصات المؤتمرات والمقتطفات الهامة من الأبحاث المقدمة في هذه الفعاليات.</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تقارير المنظمات والهيئات</a:t>
            </a:r>
            <a:r>
              <a:rPr lang="ar-EG" sz="1600" dirty="0">
                <a:latin typeface="Alexandria" pitchFamily="2" charset="-78"/>
                <a:cs typeface="Alexandria" pitchFamily="2" charset="-78"/>
              </a:rPr>
              <a:t>: قد تقوم المنظمات والهيئات العلمية والحكومية بإجراء دراسات وتقارير عن مجالات محددة. يمكن أن تحتوي هذه التقارير على بيانات وإحصائيات هامة ونتائج أبحاث سابقة.</a:t>
            </a:r>
          </a:p>
          <a:p>
            <a:pPr indent="404813" algn="just" rtl="1">
              <a:lnSpc>
                <a:spcPct val="200000"/>
              </a:lnSpc>
            </a:pPr>
            <a:r>
              <a:rPr lang="ar-EG" sz="1600" dirty="0">
                <a:latin typeface="Alexandria" pitchFamily="2" charset="-78"/>
                <a:cs typeface="Alexandria" pitchFamily="2" charset="-78"/>
              </a:rPr>
              <a:t>عند مراجعة الأدبيات، يجب أن تكون حريصًا على اختيار المصادر الموثوقة والمعتمدة في المجال، وتحليل وتقييم الأدبيات بشكل نقدي ومنطقي. يمكن أيضًا الاعتماد على الأدبيات الحديثة والمتخصصة التي تعكس التطورات الأخيرة في المجال البحثي.</a:t>
            </a:r>
          </a:p>
        </p:txBody>
      </p:sp>
      <p:sp>
        <p:nvSpPr>
          <p:cNvPr id="4" name="TextBox 3">
            <a:extLst>
              <a:ext uri="{FF2B5EF4-FFF2-40B4-BE49-F238E27FC236}">
                <a16:creationId xmlns:a16="http://schemas.microsoft.com/office/drawing/2014/main" id="{C65F825E-81BA-1264-62DB-A74D4E4656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517346-7D6F-E813-C7AB-E15F076D8D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9360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43520-5599-1761-F524-189BA85CDA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9EE6FA-7321-D179-BFCA-079B62EE07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362F40-B7E8-234E-AE02-D84DB30C28E4}"/>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أهمية مراجعة التراث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1DE5344-F7E5-1552-259A-0E188B2F99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836924-8259-2E24-926F-7E28C18619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7CBD36-0529-D440-DE0D-BC2848897F5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4EB6D98-4252-2713-4CC2-1E14FBA96F13}"/>
              </a:ext>
            </a:extLst>
          </p:cNvPr>
          <p:cNvSpPr txBox="1"/>
          <p:nvPr/>
        </p:nvSpPr>
        <p:spPr>
          <a:xfrm>
            <a:off x="777766" y="2095405"/>
            <a:ext cx="10541000" cy="297055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تجنب تكرار الأبحاث</a:t>
            </a:r>
            <a:r>
              <a:rPr lang="ar-EG" sz="1600" dirty="0">
                <a:latin typeface="Alexandria" pitchFamily="2" charset="-78"/>
                <a:cs typeface="Alexandria" pitchFamily="2" charset="-78"/>
              </a:rPr>
              <a:t>: من خلال مراجعة الأدبيات والدراسات السابقة، يمكن للباحثين تحديد الأبحاث التي تم إجراؤها بالفعل في نفس المجال والموضوع الذي يدرسونه. يساعد ذلك على تجنب تكرار الأبحاث وإسهام في المعرفة الجديدة بدلاً من ذلك.</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تحديد الفجوات في المعرفة</a:t>
            </a:r>
            <a:r>
              <a:rPr lang="ar-EG" sz="1600" dirty="0">
                <a:latin typeface="Alexandria" pitchFamily="2" charset="-78"/>
                <a:cs typeface="Alexandria" pitchFamily="2" charset="-78"/>
              </a:rPr>
              <a:t>: عن طريق مراجعة الأدبيات، يمكن للباحثين تحديد الفجوات في المعرفة والمواضيع التي لم يتم استكشافها بشكل كاف. يمكن أن تساعد هذه الفجوات في توجيه البحث العلمي نحو المجالات التي تحتاج إلى مزيد من الاستكشاف والتحقيق.</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بناء الأسس النظرية</a:t>
            </a:r>
            <a:r>
              <a:rPr lang="ar-EG" sz="1600" dirty="0">
                <a:latin typeface="Alexandria" pitchFamily="2" charset="-78"/>
                <a:cs typeface="Alexandria" pitchFamily="2" charset="-78"/>
              </a:rPr>
              <a:t>: تساعد مراجعة الأدبيات في تطوير الأسس النظرية للبحث. يمكن للباحثين الاستفادة من النظريات والمفاهيم الموجودة في الأدبيات لبناء إطار نظري قوي يستند إلى الأبحاث السابقة ويوجه العملية البحثية.</a:t>
            </a:r>
          </a:p>
        </p:txBody>
      </p:sp>
      <p:sp>
        <p:nvSpPr>
          <p:cNvPr id="4" name="TextBox 3">
            <a:extLst>
              <a:ext uri="{FF2B5EF4-FFF2-40B4-BE49-F238E27FC236}">
                <a16:creationId xmlns:a16="http://schemas.microsoft.com/office/drawing/2014/main" id="{399EC07A-521C-ADE3-AC23-DE05FF57CA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59CB16-5BE5-D313-C543-FA764E51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9235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09E75-453C-F7FB-15DF-3060B28889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9DF537-ED28-BB6B-7DB9-4794B8E684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582321-65F7-8C24-5778-A70B40B923E1}"/>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أهمية مراجعة التراث العلمي</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5702AF1-7570-ABEC-C272-6651A7BCED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32F054-6CE6-4F65-6251-61F05BB420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1F949D-EBCF-640C-64C6-D22BFD43786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A2A245B-FD8B-1780-413A-F4401B488D14}"/>
              </a:ext>
            </a:extLst>
          </p:cNvPr>
          <p:cNvSpPr txBox="1"/>
          <p:nvPr/>
        </p:nvSpPr>
        <p:spPr>
          <a:xfrm>
            <a:off x="777766" y="2095405"/>
            <a:ext cx="10541000" cy="2478114"/>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دعم الاستدلال والتحليل</a:t>
            </a:r>
            <a:r>
              <a:rPr lang="ar-EG" sz="1600" dirty="0">
                <a:latin typeface="Alexandria" pitchFamily="2" charset="-78"/>
                <a:cs typeface="Alexandria" pitchFamily="2" charset="-78"/>
              </a:rPr>
              <a:t>: عندما يستشهد الباحثون بالدراسات السابقة والأدبيات ذات الصلة، يمكنهم دعم استدلالهم وتحليلهم بشكل أفضل. يمكن استخدام الأدبيات لدعم الأفكار والاستنتاجات الخاصة بالبحث وتوجيهها بشكل أكثر قوة واستنادًا على أدلة سابقة.</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تطور المعرفة والتقدم العلمي</a:t>
            </a:r>
            <a:r>
              <a:rPr lang="ar-EG" sz="1600" dirty="0">
                <a:latin typeface="Alexandria" pitchFamily="2" charset="-78"/>
                <a:cs typeface="Alexandria" pitchFamily="2" charset="-78"/>
              </a:rPr>
              <a:t>: تسهم مراجعة الأدبيات في تطور المعرفة والتقدم العلمي. من خلال تحليل الأبحاث السابقة واستخدامها كأساس للبحث الجديد، يمكن للباحثين توسيع حقل المعرفة وتحسين الفهم العام للمجال.</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43855927-3AE2-A54D-CB13-EE3EBF0B4A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7BBFA0-47E2-F64D-8F45-144866E81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056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70BC1-952E-3C3A-2FE4-252F6D66E1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38EFA8-6E51-95FD-FCC9-C074E0567B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AD0611-88C5-C409-D582-661B85CF4F13}"/>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خصائص الأدبيات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EF580BD-C193-2EBE-8D66-4499143B6D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A60D90-3FB5-A412-298D-350871B726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9054D7-A629-8ACC-835F-EA50AC72DE1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FC585B-C5D7-A2D1-29CC-EE5BB2D22F39}"/>
              </a:ext>
            </a:extLst>
          </p:cNvPr>
          <p:cNvSpPr txBox="1"/>
          <p:nvPr/>
        </p:nvSpPr>
        <p:spPr>
          <a:xfrm>
            <a:off x="777766" y="2095405"/>
            <a:ext cx="10541000" cy="2478114"/>
          </a:xfrm>
          <a:prstGeom prst="rect">
            <a:avLst/>
          </a:prstGeom>
          <a:noFill/>
        </p:spPr>
        <p:txBody>
          <a:bodyPr wrap="square" rtlCol="0">
            <a:spAutoFit/>
          </a:bodyPr>
          <a:lstStyle/>
          <a:p>
            <a:pPr marL="342900" indent="-342900" algn="just" rtl="1">
              <a:lnSpc>
                <a:spcPct val="200000"/>
              </a:lnSpc>
              <a:buFont typeface="+mj-lt"/>
              <a:buAutoNum type="arabicPeriod"/>
            </a:pPr>
            <a:r>
              <a:rPr lang="ar-EG" sz="1600" dirty="0">
                <a:latin typeface="Alexandria" pitchFamily="2" charset="-78"/>
                <a:cs typeface="Alexandria" pitchFamily="2" charset="-78"/>
              </a:rPr>
              <a:t>واسعة (منتشرة داخل مجال التخصص).</a:t>
            </a:r>
          </a:p>
          <a:p>
            <a:pPr marL="342900" indent="-342900" algn="just" rtl="1">
              <a:lnSpc>
                <a:spcPct val="200000"/>
              </a:lnSpc>
              <a:buFont typeface="+mj-lt"/>
              <a:buAutoNum type="arabicPeriod"/>
            </a:pPr>
            <a:r>
              <a:rPr lang="ar-EG" sz="1600" dirty="0">
                <a:latin typeface="Alexandria" pitchFamily="2" charset="-78"/>
                <a:cs typeface="Alexandria" pitchFamily="2" charset="-78"/>
              </a:rPr>
              <a:t>معقدة (على سبيل المثال متعددة التخصصات). </a:t>
            </a:r>
          </a:p>
          <a:p>
            <a:pPr marL="342900" indent="-342900" algn="just" rtl="1">
              <a:lnSpc>
                <a:spcPct val="200000"/>
              </a:lnSpc>
              <a:buFont typeface="+mj-lt"/>
              <a:buAutoNum type="arabicPeriod"/>
            </a:pPr>
            <a:r>
              <a:rPr lang="ar-EG" sz="1600" dirty="0">
                <a:latin typeface="Alexandria" pitchFamily="2" charset="-78"/>
                <a:cs typeface="Alexandria" pitchFamily="2" charset="-78"/>
              </a:rPr>
              <a:t>لا يوجد غالبا اتفاق في الرأي حولها (بها ايجابيات وسلبيات).</a:t>
            </a:r>
          </a:p>
          <a:p>
            <a:pPr marL="342900" indent="-342900" algn="just" rtl="1">
              <a:lnSpc>
                <a:spcPct val="200000"/>
              </a:lnSpc>
              <a:buFont typeface="+mj-lt"/>
              <a:buAutoNum type="arabicPeriod"/>
            </a:pPr>
            <a:r>
              <a:rPr lang="ar-EG" sz="1600" dirty="0">
                <a:latin typeface="Alexandria" pitchFamily="2" charset="-78"/>
                <a:cs typeface="Alexandria" pitchFamily="2" charset="-78"/>
              </a:rPr>
              <a:t>ديناميكية (دائمة النمو والتغير).</a:t>
            </a:r>
          </a:p>
          <a:p>
            <a:pPr marL="342900" indent="-342900" algn="just" rtl="1">
              <a:lnSpc>
                <a:spcPct val="200000"/>
              </a:lnSpc>
              <a:buFont typeface="+mj-lt"/>
              <a:buAutoNum type="arabicPeriod"/>
            </a:pPr>
            <a:r>
              <a:rPr lang="ar-EG" sz="1600" dirty="0">
                <a:latin typeface="Alexandria" pitchFamily="2" charset="-78"/>
                <a:cs typeface="Alexandria" pitchFamily="2" charset="-78"/>
              </a:rPr>
              <a:t>مربكة الي حد ما (هناك الكثير من المعلومات والتي يمكن ان تكون متعارضة في بعض الاحيان).</a:t>
            </a:r>
          </a:p>
        </p:txBody>
      </p:sp>
      <p:sp>
        <p:nvSpPr>
          <p:cNvPr id="4" name="TextBox 3">
            <a:extLst>
              <a:ext uri="{FF2B5EF4-FFF2-40B4-BE49-F238E27FC236}">
                <a16:creationId xmlns:a16="http://schemas.microsoft.com/office/drawing/2014/main" id="{3D56CCDB-CCB6-92CF-A7D3-6397770266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369B03-0069-7693-DD6B-09E4C23C3B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923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C38D4-A815-25A1-3DFF-E59E542059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E20138-0147-C900-4B57-BB6A3BC7ED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C5AEE4-ACB8-3E0F-E0D8-5C5CB00ED73C}"/>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أساليب التعامل مع الأدبيات أو الدراسات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81005F4-FF53-C68D-4E22-F831830CCF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44B74-DC7E-5604-017F-90202EF40C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EDE19B-965C-7A73-BEF3-F2F1ED580E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DE8AB3-39BE-236E-389D-4B5BBCAAA5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19DA69-D13C-06E2-FEB7-C921459BAB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4EF0B7BB-9C67-9EB3-6819-A890FF9871B2}"/>
              </a:ext>
            </a:extLst>
          </p:cNvPr>
          <p:cNvGraphicFramePr/>
          <p:nvPr>
            <p:extLst>
              <p:ext uri="{D42A27DB-BD31-4B8C-83A1-F6EECF244321}">
                <p14:modId xmlns:p14="http://schemas.microsoft.com/office/powerpoint/2010/main" val="3805689888"/>
              </p:ext>
            </p:extLst>
          </p:nvPr>
        </p:nvGraphicFramePr>
        <p:xfrm>
          <a:off x="3475341" y="1889521"/>
          <a:ext cx="6264835" cy="4042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08245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48480-D290-13CF-77EB-604059FE63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4ABD54-F0DB-90A8-A22D-0ABE9B7631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28C1EC-BDFB-0924-9257-4FE87D148F37}"/>
              </a:ext>
            </a:extLst>
          </p:cNvPr>
          <p:cNvSpPr txBox="1"/>
          <p:nvPr/>
        </p:nvSpPr>
        <p:spPr>
          <a:xfrm>
            <a:off x="3922599" y="912402"/>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ما الفرق بين النقد والتحليل أو المراجعة؟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886986A-C241-9792-9161-58F4806964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1B93B6-D880-DD31-A51F-41692154ED6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D4E019-C198-C258-F618-CD69BD3C39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6707110-02D8-A1AF-30AF-EBF18D5C98F1}"/>
              </a:ext>
            </a:extLst>
          </p:cNvPr>
          <p:cNvSpPr txBox="1"/>
          <p:nvPr/>
        </p:nvSpPr>
        <p:spPr>
          <a:xfrm>
            <a:off x="497540" y="1866805"/>
            <a:ext cx="10752151" cy="4007507"/>
          </a:xfrm>
          <a:prstGeom prst="rect">
            <a:avLst/>
          </a:prstGeom>
          <a:noFill/>
        </p:spPr>
        <p:txBody>
          <a:bodyPr wrap="square" rtlCol="0">
            <a:spAutoFit/>
          </a:bodyPr>
          <a:lstStyle/>
          <a:p>
            <a:pPr algn="ctr" rtl="1">
              <a:lnSpc>
                <a:spcPct val="200000"/>
              </a:lnSpc>
            </a:pPr>
            <a:r>
              <a:rPr lang="ar-EG" sz="2000" b="1" dirty="0">
                <a:latin typeface="Alexandria" pitchFamily="2" charset="-78"/>
                <a:cs typeface="Alexandria" pitchFamily="2" charset="-78"/>
              </a:rPr>
              <a:t>المراجعة أو التحليل = التلخيص</a:t>
            </a:r>
          </a:p>
          <a:p>
            <a:pPr algn="ctr" rtl="1">
              <a:lnSpc>
                <a:spcPct val="200000"/>
              </a:lnSpc>
            </a:pPr>
            <a:r>
              <a:rPr lang="ar-EG" sz="2000" b="1" dirty="0">
                <a:latin typeface="Alexandria" pitchFamily="2" charset="-78"/>
                <a:cs typeface="Alexandria" pitchFamily="2" charset="-78"/>
              </a:rPr>
              <a:t>النقد = التقييم</a:t>
            </a:r>
          </a:p>
          <a:p>
            <a:pPr algn="just" rtl="1">
              <a:lnSpc>
                <a:spcPct val="200000"/>
              </a:lnSpc>
            </a:pPr>
            <a:r>
              <a:rPr lang="ar-EG" u="sng" dirty="0">
                <a:latin typeface="Alexandria" pitchFamily="2" charset="-78"/>
                <a:cs typeface="Alexandria" pitchFamily="2" charset="-78"/>
              </a:rPr>
              <a:t>للقيام بالنقد أو التحليل يجب عليك القيام بعدد من الأمور وهي: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خذ وقتك قبل أن تقرأ.</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 انظر لماذا اخترت المواد التي سوف تبني عليها مراجعتك.</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 ضع هدفك في الاعتبار عند القراءة.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 لا تدع الحجج تشتت انتباهك عن هدفك.</a:t>
            </a:r>
          </a:p>
        </p:txBody>
      </p:sp>
      <p:sp>
        <p:nvSpPr>
          <p:cNvPr id="4" name="TextBox 3">
            <a:extLst>
              <a:ext uri="{FF2B5EF4-FFF2-40B4-BE49-F238E27FC236}">
                <a16:creationId xmlns:a16="http://schemas.microsoft.com/office/drawing/2014/main" id="{8E0BCED3-EDFD-343E-4B5F-47D100188D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724233-04F0-C71C-FCD4-75CEC68115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CBF909-E082-8EA8-7213-C3B0358F1AB3}"/>
              </a:ext>
            </a:extLst>
          </p:cNvPr>
          <p:cNvSpPr txBox="1"/>
          <p:nvPr/>
        </p:nvSpPr>
        <p:spPr>
          <a:xfrm>
            <a:off x="942308" y="3684907"/>
            <a:ext cx="4713934" cy="222240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ü"/>
            </a:pPr>
            <a:r>
              <a:rPr lang="ar-EG" dirty="0">
                <a:cs typeface="Alexandria"/>
              </a:rPr>
              <a:t>اقرأ الملخص أولا.</a:t>
            </a:r>
          </a:p>
          <a:p>
            <a:pPr marL="285750" indent="-285750" algn="r" rtl="1">
              <a:lnSpc>
                <a:spcPct val="200000"/>
              </a:lnSpc>
              <a:buFont typeface="Wingdings" panose="05000000000000000000" pitchFamily="2" charset="2"/>
              <a:buChar char="ü"/>
            </a:pPr>
            <a:r>
              <a:rPr lang="ar-EG" dirty="0">
                <a:cs typeface="Alexandria"/>
              </a:rPr>
              <a:t> امسح باقي الورقة البحثية عن طريق القراءة السريعة.</a:t>
            </a:r>
          </a:p>
          <a:p>
            <a:pPr marL="285750" indent="-285750" algn="r" rtl="1">
              <a:lnSpc>
                <a:spcPct val="200000"/>
              </a:lnSpc>
              <a:buFont typeface="Wingdings" panose="05000000000000000000" pitchFamily="2" charset="2"/>
              <a:buChar char="ü"/>
            </a:pPr>
            <a:r>
              <a:rPr lang="ar-EG" dirty="0">
                <a:cs typeface="Alexandria"/>
              </a:rPr>
              <a:t> ألق نظرة على العناوين.</a:t>
            </a:r>
          </a:p>
          <a:p>
            <a:pPr marL="285750" indent="-285750" algn="r" rtl="1">
              <a:lnSpc>
                <a:spcPct val="200000"/>
              </a:lnSpc>
              <a:buFont typeface="Wingdings" panose="05000000000000000000" pitchFamily="2" charset="2"/>
              <a:buChar char="ü"/>
            </a:pPr>
            <a:r>
              <a:rPr lang="ar-EG" dirty="0">
                <a:cs typeface="Alexandria"/>
              </a:rPr>
              <a:t> اقرأ الاستنتاجات.</a:t>
            </a:r>
          </a:p>
        </p:txBody>
      </p:sp>
    </p:spTree>
    <p:extLst>
      <p:ext uri="{BB962C8B-B14F-4D97-AF65-F5344CB8AC3E}">
        <p14:creationId xmlns:p14="http://schemas.microsoft.com/office/powerpoint/2010/main" val="2337724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A88AB-8166-4941-7651-B23A7C9A3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16B77A-9909-FE61-238B-1AD4E35CF3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678EB0-AB27-1B51-FFF0-C5D0B177D1E4}"/>
              </a:ext>
            </a:extLst>
          </p:cNvPr>
          <p:cNvSpPr txBox="1"/>
          <p:nvPr/>
        </p:nvSpPr>
        <p:spPr>
          <a:xfrm>
            <a:off x="4061790" y="1031734"/>
            <a:ext cx="4732585"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كيفية تحديد محاور الأدبيات أو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2E61AE-8CD2-5831-65EB-B9147D642B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956F38-67DA-4320-1302-6152A6745B4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11AA85-66CD-7777-6EFA-94A7AB59E50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CB9288D-366B-B6BF-CF44-EC95372F1CEC}"/>
              </a:ext>
            </a:extLst>
          </p:cNvPr>
          <p:cNvSpPr txBox="1"/>
          <p:nvPr/>
        </p:nvSpPr>
        <p:spPr>
          <a:xfrm>
            <a:off x="777766" y="2095405"/>
            <a:ext cx="10541000" cy="297055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يتم تحديد محاور الدراسات السابقة التي يتم استعراضها في البحث الحالي، والتي تتعلق بموضوع الدراسة وتساعد على تحديد الفراغات المعرفية والمساهمة في تحديد أهداف الدراسة. وذلك كما يلي:</a:t>
            </a:r>
          </a:p>
          <a:p>
            <a:pPr algn="ctr" rtl="1">
              <a:lnSpc>
                <a:spcPct val="200000"/>
              </a:lnSpc>
            </a:pPr>
            <a:r>
              <a:rPr lang="ar-EG" sz="1600" b="1" dirty="0">
                <a:latin typeface="Alexandria" pitchFamily="2" charset="-78"/>
                <a:cs typeface="Alexandria" pitchFamily="2" charset="-78"/>
              </a:rPr>
              <a:t>"الأنشطة الاتصالية الإلكترونية الداخلية للعلاقات العامة وعلاقاتها بنناء الوعي والانتماء المؤسسي"</a:t>
            </a:r>
          </a:p>
          <a:p>
            <a:pPr algn="just" rtl="1">
              <a:lnSpc>
                <a:spcPct val="200000"/>
              </a:lnSpc>
            </a:pPr>
            <a:r>
              <a:rPr lang="ar-EG" sz="1600" b="1" dirty="0">
                <a:latin typeface="Alexandria" pitchFamily="2" charset="-78"/>
                <a:cs typeface="Alexandria" pitchFamily="2" charset="-78"/>
              </a:rPr>
              <a:t>المحاور:</a:t>
            </a:r>
          </a:p>
          <a:p>
            <a:pPr algn="just" rtl="1">
              <a:lnSpc>
                <a:spcPct val="200000"/>
              </a:lnSpc>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المحور الأول</a:t>
            </a:r>
            <a:r>
              <a:rPr lang="ar-EG" sz="1600" dirty="0">
                <a:latin typeface="Alexandria" pitchFamily="2" charset="-78"/>
                <a:cs typeface="Alexandria" pitchFamily="2" charset="-78"/>
              </a:rPr>
              <a:t>: الأدبيات ذات الصلة بالأنشطة الاتصالية الإلكترونية للعلاقات العامة</a:t>
            </a:r>
          </a:p>
          <a:p>
            <a:pPr algn="just" rtl="1">
              <a:lnSpc>
                <a:spcPct val="200000"/>
              </a:lnSpc>
            </a:pPr>
            <a:r>
              <a:rPr lang="ar-EG" sz="1600" u="sng" dirty="0">
                <a:latin typeface="Alexandria" pitchFamily="2" charset="-78"/>
                <a:cs typeface="Alexandria" pitchFamily="2" charset="-78"/>
              </a:rPr>
              <a:t>المحور الثاني</a:t>
            </a:r>
            <a:r>
              <a:rPr lang="ar-EG" sz="1600" dirty="0">
                <a:latin typeface="Alexandria" pitchFamily="2" charset="-78"/>
                <a:cs typeface="Alexandria" pitchFamily="2" charset="-78"/>
              </a:rPr>
              <a:t>: الادبيات ذات الصلة بالوعي والانتماء المؤسسي.</a:t>
            </a:r>
          </a:p>
        </p:txBody>
      </p:sp>
      <p:sp>
        <p:nvSpPr>
          <p:cNvPr id="4" name="TextBox 3">
            <a:extLst>
              <a:ext uri="{FF2B5EF4-FFF2-40B4-BE49-F238E27FC236}">
                <a16:creationId xmlns:a16="http://schemas.microsoft.com/office/drawing/2014/main" id="{68709477-53C9-ADAD-71E1-3AC0808343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4B103E-CFAC-2369-93CC-02466365D3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4463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CA2A6-B433-64CE-DFD5-78C05591A4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E6B790-396A-30F6-E7EC-667B2C2CE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1B2706-7750-28D6-F6CD-F353AF2E900D}"/>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إذا كان هذا هو ما تبحث عنه ، فعندئذ، قم بـــ:</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EA47F72-28C5-B507-8CAB-DC68BEBD6C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1208CF-4169-D155-EED8-4DAC5ECC7A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08283B-E420-30E3-944F-489CACEA043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8E829F8-AD02-F707-3751-10A0A7EDCAB2}"/>
              </a:ext>
            </a:extLst>
          </p:cNvPr>
          <p:cNvSpPr txBox="1"/>
          <p:nvPr/>
        </p:nvSpPr>
        <p:spPr>
          <a:xfrm>
            <a:off x="777766" y="2095405"/>
            <a:ext cx="10541000" cy="217989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قراءة المستند بالكامل.</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تحديد الموضوع الرئيسي الذي تقوم عليه الحجج.</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تسليط الضوء على أهم الأجزاء.</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تدوين ملاحظاتك الخاصة.</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استخدم الخرائط الذهنية لربط المعلومات بأفكارك.</a:t>
            </a:r>
          </a:p>
        </p:txBody>
      </p:sp>
      <p:sp>
        <p:nvSpPr>
          <p:cNvPr id="4" name="TextBox 3">
            <a:extLst>
              <a:ext uri="{FF2B5EF4-FFF2-40B4-BE49-F238E27FC236}">
                <a16:creationId xmlns:a16="http://schemas.microsoft.com/office/drawing/2014/main" id="{BA6A5EF7-C9B3-2292-FF41-2B186E5D67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EA69A3-D8AC-3B09-BD2D-FFD1E683E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4302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AA470-437A-AACA-391B-42005A8CB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C90C4-72E7-44A9-7A93-CFF1C990D1AB}"/>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A71466-2E3C-B97C-AACF-74736A9BC437}"/>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نقد الدراسات السابقة </a:t>
            </a:r>
            <a:r>
              <a:rPr lang="ar-EG" sz="2000" b="1" dirty="0">
                <a:solidFill>
                  <a:srgbClr val="FF0000"/>
                </a:solidFill>
                <a:latin typeface="Alexandria" pitchFamily="2" charset="-78"/>
                <a:cs typeface="Alexandria" pitchFamily="2" charset="-78"/>
              </a:rPr>
              <a:t>في دراستك</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83A3CD4-4868-176E-E9D9-5342B2119B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254519-1DA6-D873-3BB5-6296C8FC926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878C2-3C65-C0DC-B75B-92E73EB99CF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DAB67D4-E019-377C-BD18-32E83F017238}"/>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توضيح وبيان مدى بحث ودراسة المشكلة.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الموضوعي لمشكلة الدراسة.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المكاني لمشكلة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الزماني لمشكلة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حداثة الدراسات السابقة.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علاقة الدراسات السابقة بالمجال الذي طبقت عليه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وجود دراسات بلغات أجنبية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عدد الدراسات السابقة مناسب </a:t>
            </a:r>
          </a:p>
        </p:txBody>
      </p:sp>
      <p:sp>
        <p:nvSpPr>
          <p:cNvPr id="4" name="TextBox 3">
            <a:extLst>
              <a:ext uri="{FF2B5EF4-FFF2-40B4-BE49-F238E27FC236}">
                <a16:creationId xmlns:a16="http://schemas.microsoft.com/office/drawing/2014/main" id="{BDD3CCB3-6CE4-8B9C-CD98-D38EF8A317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E9C551-C9EE-E68A-8067-939E43F33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33109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4FB6F-22F2-E67F-F678-9E67C10ED7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FEAB10-852C-BEEE-BC51-F6E796E23333}"/>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648BB3-4DB4-79C4-7B23-5358A5D9922A}"/>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معايير نقد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5A5333F-0C91-334C-F768-398A6AC8D5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C26DEF-3CE5-36C6-D958-56D1B7AF3C1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DFCB47-71A5-1507-F180-B8D5A8E7A2B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B9EF94-E955-423F-D1AD-A8FA7F358814}"/>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الدراسات السابقة بتسلسل زمني.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تقسيم الدراسات السابقة حسب متغيرات الدراسة الحالية.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الباحث أسلوب موحد في عرض الدراسات السابقة.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اسم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سنة إجراء الدراسة السابقة.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الهدف من إجراء الدراسة السابقة.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منهج الدراسة السابقة.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مجتمع وعينة الدراسة السابقة.</a:t>
            </a:r>
          </a:p>
        </p:txBody>
      </p:sp>
      <p:sp>
        <p:nvSpPr>
          <p:cNvPr id="4" name="TextBox 3">
            <a:extLst>
              <a:ext uri="{FF2B5EF4-FFF2-40B4-BE49-F238E27FC236}">
                <a16:creationId xmlns:a16="http://schemas.microsoft.com/office/drawing/2014/main" id="{87EA0C18-0B02-563B-468C-CAD26719D5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9DFBB1-A766-C5F4-6F88-A4134BA1F4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5662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17EC1-62E4-7064-F978-A80E6C6E74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04C76B-E493-7EFC-DCE3-E471044607FC}"/>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6ED746-03BE-29FB-6680-41B627535800}"/>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معايير نقد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A14C7BE-A9A0-63F1-FEBC-7375C4D77F9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06E386-3838-9902-C09C-8A5C9563E5B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CD9E83-B013-85E5-BD39-8454E39C759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D34F681-1281-01B0-6AD9-9CD5351612D4}"/>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الأساليب الإحصائية للدراسة السابقة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أهم النتائج والتوصيات ذات العلاقة بموضوع الدراسة الحالية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وصف مدى ارتباط كل دراسة سابقة بالدراسة الحالية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توضيح جوانب القوة والضعف في كل دراسة سابقة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توضيح أثر الدراسة الحالية في معالجة جوانب الضعف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عرض أوجه الإفادة من الدراسات السابقة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توضيح جوانب الاتفاق والاختلاف بين الدراسة الحالية والدراسات السابقة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مدى شمولية الدراسات السابقة لموضوع المشكلة </a:t>
            </a:r>
          </a:p>
        </p:txBody>
      </p:sp>
      <p:sp>
        <p:nvSpPr>
          <p:cNvPr id="4" name="TextBox 3">
            <a:extLst>
              <a:ext uri="{FF2B5EF4-FFF2-40B4-BE49-F238E27FC236}">
                <a16:creationId xmlns:a16="http://schemas.microsoft.com/office/drawing/2014/main" id="{820415FC-C2F5-DBCA-F38A-A750F17E1D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A63C40-2761-010C-04EA-E188B0C87A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418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818F7-A44F-33E6-6D95-5D8CCDCC58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DE6767-D4C7-0EA3-CC69-1079842B41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9D70A3-B6D1-2F7B-C2CD-59807C0990F3}"/>
              </a:ext>
            </a:extLst>
          </p:cNvPr>
          <p:cNvSpPr txBox="1"/>
          <p:nvPr/>
        </p:nvSpPr>
        <p:spPr>
          <a:xfrm>
            <a:off x="3388659" y="925551"/>
            <a:ext cx="517011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تقييم الادبيات (الدراسات السابقة)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61DC78E-100B-4EFB-237B-8F762DA6C8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61D432-A937-56CD-F22A-37EC1634A27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8E08DA-808C-5ED2-34F6-93426B099EE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42A4238-9C5F-3481-1465-F7A443A9A3E1}"/>
              </a:ext>
            </a:extLst>
          </p:cNvPr>
          <p:cNvSpPr txBox="1"/>
          <p:nvPr/>
        </p:nvSpPr>
        <p:spPr>
          <a:xfrm>
            <a:off x="762000" y="1907436"/>
            <a:ext cx="10541000" cy="2601225"/>
          </a:xfrm>
          <a:prstGeom prst="rect">
            <a:avLst/>
          </a:prstGeom>
          <a:noFill/>
        </p:spPr>
        <p:txBody>
          <a:bodyPr wrap="square" rtlCol="0">
            <a:spAutoFit/>
          </a:bodyPr>
          <a:lstStyle/>
          <a:p>
            <a:pPr marL="342900" indent="-342900" algn="just" rtl="1">
              <a:lnSpc>
                <a:spcPct val="200000"/>
              </a:lnSpc>
              <a:buFont typeface="+mj-lt"/>
              <a:buAutoNum type="arabicParenR"/>
            </a:pPr>
            <a:r>
              <a:rPr lang="ar-EG" sz="2000" b="1" u="sng" dirty="0">
                <a:latin typeface="Alexandria" pitchFamily="2" charset="-78"/>
                <a:cs typeface="Alexandria" pitchFamily="2" charset="-78"/>
              </a:rPr>
              <a:t>العنوان:</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وصف العنوان الدراسة؟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كانت الكلمات الرئيسية للعنوان بمثابة عناصر أساسية للمقال؟</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كان العنوان موجزا، وخاليا من العبارات المشتتة أو الدخيلة؟</a:t>
            </a:r>
          </a:p>
          <a:p>
            <a:pPr algn="just" rtl="1">
              <a:lnSpc>
                <a:spcPct val="20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877A6015-4804-5954-2B75-2C401979DD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15F9C0-4715-E147-ECB2-1BB7D6063F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135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A4C7F-CB88-1BCE-4DBB-89ED929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C457CE-FE3F-4686-5F23-B6DAAB3EBF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39AC35-C3A1-F776-C2F6-AE8FE8C98AF4}"/>
              </a:ext>
            </a:extLst>
          </p:cNvPr>
          <p:cNvSpPr txBox="1"/>
          <p:nvPr/>
        </p:nvSpPr>
        <p:spPr>
          <a:xfrm>
            <a:off x="3388659" y="925551"/>
            <a:ext cx="517011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تقييم الادبيات (الدراسات السابقة)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518631B-DABD-C037-9AB4-D28A64D0CF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E8A293-BF72-25EA-29D5-D8296F9BC6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EA90FC-AC65-E61F-A220-68BA069A8AC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7DA24B-6C2E-CC10-1379-A97C2FE6A34B}"/>
              </a:ext>
            </a:extLst>
          </p:cNvPr>
          <p:cNvSpPr txBox="1"/>
          <p:nvPr/>
        </p:nvSpPr>
        <p:spPr>
          <a:xfrm>
            <a:off x="762000" y="1907436"/>
            <a:ext cx="10541000" cy="2108782"/>
          </a:xfrm>
          <a:prstGeom prst="rect">
            <a:avLst/>
          </a:prstGeom>
          <a:noFill/>
        </p:spPr>
        <p:txBody>
          <a:bodyPr wrap="square" rtlCol="0">
            <a:spAutoFit/>
          </a:bodyPr>
          <a:lstStyle/>
          <a:p>
            <a:pPr algn="just" rtl="1">
              <a:lnSpc>
                <a:spcPct val="200000"/>
              </a:lnSpc>
            </a:pPr>
            <a:r>
              <a:rPr lang="ar-EG" sz="2000" b="1" u="sng" dirty="0">
                <a:cs typeface="Alexandria" pitchFamily="2" charset="-78"/>
              </a:rPr>
              <a:t>2) الملخص التنفيذي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لخص الملخص التنفيذي الغرض من الدراسة وأساليبها ونتائجها؟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كانت هناك أي مقدمات أو نتائج رئيسية مقدمة في المقالة لم يتم ذكرها في الملخص التنفيذي؟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زودك الملخص  التنفيذي بمعلومات كافية لتحديد ما إذا كنت سوف تهتم بقراءة المقال بأكمله ام لا؟</a:t>
            </a:r>
          </a:p>
        </p:txBody>
      </p:sp>
      <p:sp>
        <p:nvSpPr>
          <p:cNvPr id="4" name="TextBox 3">
            <a:extLst>
              <a:ext uri="{FF2B5EF4-FFF2-40B4-BE49-F238E27FC236}">
                <a16:creationId xmlns:a16="http://schemas.microsoft.com/office/drawing/2014/main" id="{B5274647-E554-B46D-52C5-6E73700593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CFAE92C-9000-BBAD-1979-CB633C863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7849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0EC86-919A-58AF-B86A-60A8CEF5AD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1C3BBA-F325-08D0-B383-7990F6AC93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6BF78C-F55B-34F2-27F6-2E8BFFF6551C}"/>
              </a:ext>
            </a:extLst>
          </p:cNvPr>
          <p:cNvSpPr txBox="1"/>
          <p:nvPr/>
        </p:nvSpPr>
        <p:spPr>
          <a:xfrm>
            <a:off x="3388659" y="925551"/>
            <a:ext cx="5170116"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تقييم الادبيات (الدراسات السابقة)</a:t>
            </a:r>
          </a:p>
          <a:p>
            <a:pPr algn="ctr"/>
            <a:r>
              <a:rPr lang="ar-EG" sz="2000" b="1" dirty="0">
                <a:latin typeface="Alexandria" pitchFamily="2" charset="-78"/>
                <a:cs typeface="Alexandria" pitchFamily="2" charset="-78"/>
              </a:rPr>
              <a:t>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6EC6D7D-4476-09B0-FE1F-6A500033C2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50BECD-2A1F-5429-D4E8-8A915ED62C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FBBEE4-90B3-C661-AB7A-5DD49736AF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F45111-E303-459D-ECBB-C8CDB4935076}"/>
              </a:ext>
            </a:extLst>
          </p:cNvPr>
          <p:cNvSpPr txBox="1"/>
          <p:nvPr/>
        </p:nvSpPr>
        <p:spPr>
          <a:xfrm>
            <a:off x="753140" y="1674015"/>
            <a:ext cx="10541000" cy="4026552"/>
          </a:xfrm>
          <a:prstGeom prst="rect">
            <a:avLst/>
          </a:prstGeom>
          <a:noFill/>
        </p:spPr>
        <p:txBody>
          <a:bodyPr wrap="square" rtlCol="0">
            <a:spAutoFit/>
          </a:bodyPr>
          <a:lstStyle/>
          <a:p>
            <a:pPr algn="just" rtl="1">
              <a:lnSpc>
                <a:spcPct val="200000"/>
              </a:lnSpc>
            </a:pPr>
            <a:r>
              <a:rPr lang="ar-EG" b="1" u="sng" dirty="0">
                <a:latin typeface="Alexandria" pitchFamily="2" charset="-78"/>
                <a:cs typeface="Alexandria" pitchFamily="2" charset="-78"/>
              </a:rPr>
              <a:t>3) نقد المقدمة:</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هل تم تحديد مشكلة البحث بوضوح؟</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 هل المشكلة مهمة بالدرجة الكافية لتبرير الدراسة التي أجريت؟</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 هل قدم المؤلف (المؤلفون) الأساس المنطقي النظري للدراسة؟</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 ما هو الإطار المفاهيمي للدراسة؟ </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 هل المقدمة مناسبة في ضوء مشكلة البحث؟ </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 ما هي أسئلة البحث؟ وهل ذكرت بوضوح؟</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هل تبدو أسئلة البحث منطقية في ضوء الإطار المفاهيمي ومشكلة البحث؟</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بشكل عام، هل المقدمة كافية لإعطاء المعلومات المطلوبة للقارئ؟</a:t>
            </a:r>
          </a:p>
        </p:txBody>
      </p:sp>
      <p:sp>
        <p:nvSpPr>
          <p:cNvPr id="4" name="TextBox 3">
            <a:extLst>
              <a:ext uri="{FF2B5EF4-FFF2-40B4-BE49-F238E27FC236}">
                <a16:creationId xmlns:a16="http://schemas.microsoft.com/office/drawing/2014/main" id="{9FEB4A74-C679-EA6C-5E03-E3701C847A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D0FF56-61D5-65B9-E509-FF4A47EB61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173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8B680-DBAC-604D-6479-C5CDB6DEC1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D26CE4-6C6C-0D90-01A3-8001266E37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F00B52-FF17-2B21-3E82-A901EB524E06}"/>
              </a:ext>
            </a:extLst>
          </p:cNvPr>
          <p:cNvSpPr txBox="1"/>
          <p:nvPr/>
        </p:nvSpPr>
        <p:spPr>
          <a:xfrm>
            <a:off x="3388659" y="925551"/>
            <a:ext cx="5170116"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تقييم الادبيات (الدراسات السابقة)</a:t>
            </a:r>
          </a:p>
          <a:p>
            <a:pPr algn="ctr"/>
            <a:r>
              <a:rPr lang="ar-EG" sz="2000" b="1" dirty="0">
                <a:latin typeface="Alexandria" pitchFamily="2" charset="-78"/>
                <a:cs typeface="Alexandria" pitchFamily="2" charset="-78"/>
              </a:rPr>
              <a:t>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A80F4CD-2E85-D948-DB60-2281788837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264C99-28C5-EBC9-0331-1B24F4A01AE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C8D5CDA-DB7A-2940-7182-3DA6D111D19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75B4E0D-45E9-4FA7-E4C4-66DE07BA016F}"/>
              </a:ext>
            </a:extLst>
          </p:cNvPr>
          <p:cNvSpPr txBox="1"/>
          <p:nvPr/>
        </p:nvSpPr>
        <p:spPr>
          <a:xfrm>
            <a:off x="753140" y="1674015"/>
            <a:ext cx="10541000" cy="3586110"/>
          </a:xfrm>
          <a:prstGeom prst="rect">
            <a:avLst/>
          </a:prstGeom>
          <a:noFill/>
        </p:spPr>
        <p:txBody>
          <a:bodyPr wrap="square" rtlCol="0">
            <a:spAutoFit/>
          </a:bodyPr>
          <a:lstStyle/>
          <a:p>
            <a:pPr algn="just" rtl="1">
              <a:lnSpc>
                <a:spcPct val="200000"/>
              </a:lnSpc>
            </a:pPr>
            <a:r>
              <a:rPr lang="ar-EG" sz="2000" b="1" u="sng" dirty="0">
                <a:latin typeface="Alexandria" pitchFamily="2" charset="-78"/>
                <a:cs typeface="Alexandria" pitchFamily="2" charset="-78"/>
              </a:rPr>
              <a:t>4) نقد المنهجية: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تم مناقشة وتوضيح منهجية البحث بشكل كافي؟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العينة موصوفة بوضوح، من حيث الحجم، والخصائص ذات الصلة، وإجراءات الاختيار والتعيين، وجمع البيانات.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تبدو الأدوات الموصوفة مناسبة كمقاييس للمتغيرات قيد الدراسة؟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إجراءات جمع البيانات الخاصة بالدراسة موصوفة بدقة وبترتيب زمني؟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هل يبدو التصميم والإجراءات مناسبين في ضوء مشكلة البحث والإطار المفاهيمي وأسئلة وفرضيات البحث؟</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بشكل عام ،هل يوفر هذا الجزء من الدراسة معلومات كافية لتكرار الدراسة؟</a:t>
            </a:r>
          </a:p>
        </p:txBody>
      </p:sp>
      <p:sp>
        <p:nvSpPr>
          <p:cNvPr id="4" name="TextBox 3">
            <a:extLst>
              <a:ext uri="{FF2B5EF4-FFF2-40B4-BE49-F238E27FC236}">
                <a16:creationId xmlns:a16="http://schemas.microsoft.com/office/drawing/2014/main" id="{BF7256F7-B10F-44B0-4BC9-1B9A51FDF8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717F2B-DA18-D665-5D66-9A387FE90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446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FECE4-BA89-0A0A-BF30-A8F59CB4B2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77CDE1-F44E-51F8-1BF7-C6AFFB70C1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6520369-4161-0928-EF4B-C26F6B745EC1}"/>
              </a:ext>
            </a:extLst>
          </p:cNvPr>
          <p:cNvSpPr txBox="1"/>
          <p:nvPr/>
        </p:nvSpPr>
        <p:spPr>
          <a:xfrm>
            <a:off x="3388659" y="925551"/>
            <a:ext cx="5170116"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تقييم الادبيات (الدراسات السابقة)</a:t>
            </a:r>
          </a:p>
          <a:p>
            <a:pPr algn="ctr"/>
            <a:r>
              <a:rPr lang="ar-EG" sz="2000" b="1" dirty="0">
                <a:latin typeface="Alexandria" pitchFamily="2" charset="-78"/>
                <a:cs typeface="Alexandria" pitchFamily="2" charset="-78"/>
              </a:rPr>
              <a:t>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54677FA-D9C7-8B68-BFF4-B298DA6593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29CC47-BF03-309E-BC76-4EAD85684C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AAE271-06AC-7FE7-4539-0836B4CF96E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9DB0007-8B50-6825-744D-4402EA0977DD}"/>
              </a:ext>
            </a:extLst>
          </p:cNvPr>
          <p:cNvSpPr txBox="1"/>
          <p:nvPr/>
        </p:nvSpPr>
        <p:spPr>
          <a:xfrm>
            <a:off x="762000" y="2095405"/>
            <a:ext cx="10438920" cy="3093667"/>
          </a:xfrm>
          <a:prstGeom prst="rect">
            <a:avLst/>
          </a:prstGeom>
          <a:noFill/>
        </p:spPr>
        <p:txBody>
          <a:bodyPr wrap="square" rtlCol="0">
            <a:spAutoFit/>
          </a:bodyPr>
          <a:lstStyle/>
          <a:p>
            <a:pPr algn="just" rtl="1">
              <a:lnSpc>
                <a:spcPct val="200000"/>
              </a:lnSpc>
            </a:pPr>
            <a:r>
              <a:rPr lang="ar-EG" sz="2000" b="1" u="sng" dirty="0">
                <a:latin typeface="Alexandria" pitchFamily="2" charset="-78"/>
                <a:cs typeface="Alexandria" pitchFamily="2" charset="-78"/>
              </a:rPr>
              <a:t>5) نقد النتائج:</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قسم النتائج مكتوب بشكل واضح ومنظم جيدا؟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ترميز البيانات وتحليلها مناسب في ضوء تصميم الدراسة وفرضياتها؟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ترتبط النتائج الأساسية مباشرة بالفرضيات؟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الجداول والأشكال موسومة بالوضوح؟ منظمة تنظيما جيدا؟ ضرورية (غير مكرره للنص)؟</a:t>
            </a:r>
          </a:p>
          <a:p>
            <a:pPr algn="just" rtl="1">
              <a:lnSpc>
                <a:spcPct val="20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91A2F324-1507-5AA7-70C7-B9C312FD51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4154A1-F5A3-3444-89E8-474BF9227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7700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F0A4D-75F1-1A62-9955-954C197DCD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F7B016-7218-5A35-178C-31E60FD1A0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151D7A-8F73-978D-A431-F0D2F7A4938E}"/>
              </a:ext>
            </a:extLst>
          </p:cNvPr>
          <p:cNvSpPr txBox="1"/>
          <p:nvPr/>
        </p:nvSpPr>
        <p:spPr>
          <a:xfrm>
            <a:off x="3388659" y="925551"/>
            <a:ext cx="5170116"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تقييم الادبيات (الدراسات السابقة)</a:t>
            </a:r>
          </a:p>
          <a:p>
            <a:pPr algn="ctr"/>
            <a:r>
              <a:rPr lang="ar-EG" sz="2000" b="1" dirty="0">
                <a:latin typeface="Alexandria" pitchFamily="2" charset="-78"/>
                <a:cs typeface="Alexandria" pitchFamily="2" charset="-78"/>
              </a:rPr>
              <a:t>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E4448C8-D10F-F155-305C-793E90D703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563125-030C-17B6-A4A9-4BA110305CD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37B482-B051-64C0-418F-69EB542F37F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FC78236-C502-7ED2-67B6-40C422B38B22}"/>
              </a:ext>
            </a:extLst>
          </p:cNvPr>
          <p:cNvSpPr txBox="1"/>
          <p:nvPr/>
        </p:nvSpPr>
        <p:spPr>
          <a:xfrm>
            <a:off x="876540" y="2095405"/>
            <a:ext cx="10438920" cy="2601225"/>
          </a:xfrm>
          <a:prstGeom prst="rect">
            <a:avLst/>
          </a:prstGeom>
          <a:noFill/>
        </p:spPr>
        <p:txBody>
          <a:bodyPr wrap="square" rtlCol="0">
            <a:spAutoFit/>
          </a:bodyPr>
          <a:lstStyle/>
          <a:p>
            <a:pPr algn="just" rtl="1">
              <a:lnSpc>
                <a:spcPct val="200000"/>
              </a:lnSpc>
            </a:pPr>
            <a:r>
              <a:rPr lang="ar-EG" sz="2000" b="1" u="sng" dirty="0">
                <a:cs typeface="Alexandria" pitchFamily="2" charset="-78"/>
              </a:rPr>
              <a:t>6) مناقشة النتائج:</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حدود الدراسة محددة؟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تناقش النتائج وترتبط بمشكلة البحث والإطار المفاهيمي والفرضيات؟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تم تحديد الآثار المترتبة على البحوث المستقبلية؟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الاستنتاجات العامة، لها ما يبررها في ضوء النتائج؟</a:t>
            </a:r>
          </a:p>
        </p:txBody>
      </p:sp>
      <p:sp>
        <p:nvSpPr>
          <p:cNvPr id="4" name="TextBox 3">
            <a:extLst>
              <a:ext uri="{FF2B5EF4-FFF2-40B4-BE49-F238E27FC236}">
                <a16:creationId xmlns:a16="http://schemas.microsoft.com/office/drawing/2014/main" id="{F6755566-EA0C-A1DE-BC60-7E4E4A7982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E4C8805-A045-F659-E6B5-B71AB54EB0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252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01359-A74E-AAC7-7F83-2EBC0743A7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0EC929-4064-5EF7-78BF-76A95A65C1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AA5B5B-856E-7E55-B822-F7AAABE9CA43}"/>
              </a:ext>
            </a:extLst>
          </p:cNvPr>
          <p:cNvSpPr txBox="1"/>
          <p:nvPr/>
        </p:nvSpPr>
        <p:spPr>
          <a:xfrm>
            <a:off x="3388659" y="925551"/>
            <a:ext cx="5170116"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تقييم الادبيات (الدراسات السابقة)</a:t>
            </a:r>
          </a:p>
          <a:p>
            <a:pPr algn="ctr"/>
            <a:r>
              <a:rPr lang="ar-EG" sz="2000" b="1" dirty="0">
                <a:latin typeface="Alexandria" pitchFamily="2" charset="-78"/>
                <a:cs typeface="Alexandria" pitchFamily="2" charset="-78"/>
              </a:rPr>
              <a:t> </a:t>
            </a:r>
            <a:r>
              <a:rPr lang="ar-EG" sz="2000" b="1" dirty="0">
                <a:solidFill>
                  <a:srgbClr val="FF0000"/>
                </a:solidFill>
                <a:latin typeface="Alexandria" pitchFamily="2" charset="-78"/>
                <a:cs typeface="Alexandria" pitchFamily="2" charset="-78"/>
              </a:rPr>
              <a:t>التي سوف أعتمد عليها</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517AE9B-3656-7104-2590-6DEB7015C3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476B93-F3C6-0EC2-10AF-1487414ECE3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304DF3-289B-6246-E0E2-024766BB7AB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42F76C8-6DB9-0894-8A3F-9895A57709CC}"/>
              </a:ext>
            </a:extLst>
          </p:cNvPr>
          <p:cNvSpPr txBox="1"/>
          <p:nvPr/>
        </p:nvSpPr>
        <p:spPr>
          <a:xfrm>
            <a:off x="738040" y="1943739"/>
            <a:ext cx="10438920" cy="4078552"/>
          </a:xfrm>
          <a:prstGeom prst="rect">
            <a:avLst/>
          </a:prstGeom>
          <a:noFill/>
        </p:spPr>
        <p:txBody>
          <a:bodyPr wrap="square" rtlCol="0">
            <a:spAutoFit/>
          </a:bodyPr>
          <a:lstStyle/>
          <a:p>
            <a:pPr algn="just" rtl="1">
              <a:lnSpc>
                <a:spcPct val="200000"/>
              </a:lnSpc>
            </a:pPr>
            <a:r>
              <a:rPr lang="ar-EG" sz="2000" b="1" u="sng" dirty="0">
                <a:latin typeface="Alexandria" pitchFamily="2" charset="-78"/>
                <a:cs typeface="Alexandria" pitchFamily="2" charset="-78"/>
              </a:rPr>
              <a:t>7) نقد المراجع:</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قائمة المراجع حديثة بما فيه الكفاية؟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تعكس الأعمال المستشهد بها اتساع نطاق الأدبيات الموجودة فيما يتعلق بموضوع الدراسة؟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تستخدم الاستشهادات الببليوغرافية بشكل مناسب في النص؟</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تم توثيق المراجع بالشكل الصحيح؟</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تم تقسيمها وفقًا للضوابط الصحيحة؟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هل تم ترتيبها أبجديًا داخل كل فئة؟</a:t>
            </a:r>
          </a:p>
          <a:p>
            <a:pPr algn="just" rtl="1">
              <a:lnSpc>
                <a:spcPct val="20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F5CFB49-B52D-F832-C0A4-4F6B7B082B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3C4345-A02C-6EA4-8ECA-68CF16FA18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0087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9AB09-618D-74B4-88F5-DF8B5A382C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C6BCF4-3CE7-DF73-3A4E-18222A3271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B16A49-CC5D-8BA0-71A7-62617908E930}"/>
              </a:ext>
            </a:extLst>
          </p:cNvPr>
          <p:cNvSpPr txBox="1"/>
          <p:nvPr/>
        </p:nvSpPr>
        <p:spPr>
          <a:xfrm>
            <a:off x="3537836" y="945196"/>
            <a:ext cx="511632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في كتابة مراجعتك ونقدك للأدبيات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9FF5791-D494-DF7F-F313-67455ABF79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7ED4FB-4C06-6B6C-573C-C125F0FE46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3F4BF-A86A-5BAB-F4E2-6CA75DCF3D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E6EA401-B475-370E-0B6D-F11D288A48AA}"/>
              </a:ext>
            </a:extLst>
          </p:cNvPr>
          <p:cNvSpPr txBox="1"/>
          <p:nvPr/>
        </p:nvSpPr>
        <p:spPr>
          <a:xfrm>
            <a:off x="777766" y="2095405"/>
            <a:ext cx="10541000" cy="3472554"/>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إظهر معرفتك بمحتوى الأدبيات (الدراسات السابقة) وقدم مراجع مناسبة لمحتويات مراجعتك للدراسات السابقة لدعم حججك، ولكن لا تبالغ في هذا.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لا تتباهى نيابة عن الكاتب او المؤلف (على سبيل المثال، هذه المقالة مذهلة).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لا تقوض عمل المؤلف (المؤلفين) وكن موضوعيا (المقالة التي تنتقدها قد خضعت بالفعل لعملية صارمة من مراجعة الأقران والنقد).</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تجنب النهج الساذج (على سبيل المثال، لا أفهم الجدول الموجود في الصفحة رقم .... ؛لذلك فإن الدراسة سيئة)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أضف المقالات او الدراسات السابقة التي اعتمدت عليها كمراجع.</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ركز على عنصر التحليل والمقارنة بين الدراسات فيما يتعلق بـ: "الأهداف- الإطار النظري- مجتمع الدراسة- عينة الدراسة- المنهج- الأدوات- أهم النتائج"</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وفي النهاية استخلص ما يلي:</a:t>
            </a:r>
          </a:p>
          <a:p>
            <a:pPr algn="ctr" rtl="1">
              <a:lnSpc>
                <a:spcPct val="200000"/>
              </a:lnSpc>
            </a:pPr>
            <a:r>
              <a:rPr lang="ar-EG" sz="1400" b="1" dirty="0">
                <a:latin typeface="Alexandria" pitchFamily="2" charset="-78"/>
                <a:cs typeface="Alexandria" pitchFamily="2" charset="-78"/>
              </a:rPr>
              <a:t>                (أوجه الاتفاق- أوجه الاختلاف- الثغرات البحثية التي يمكن التركيز عليها)</a:t>
            </a:r>
          </a:p>
        </p:txBody>
      </p:sp>
      <p:sp>
        <p:nvSpPr>
          <p:cNvPr id="4" name="TextBox 3">
            <a:extLst>
              <a:ext uri="{FF2B5EF4-FFF2-40B4-BE49-F238E27FC236}">
                <a16:creationId xmlns:a16="http://schemas.microsoft.com/office/drawing/2014/main" id="{AED2971E-0867-2F47-0424-13708757F7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D9C077-6F20-7290-05CB-8B8FC0616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5448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4AA6A-A8FE-E9BB-8125-AE0DF6B65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A14180-4ED2-EE9A-EB35-5493371EB0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A4750D-E28C-5B2F-81B6-A9E467CACB2C}"/>
              </a:ext>
            </a:extLst>
          </p:cNvPr>
          <p:cNvSpPr txBox="1"/>
          <p:nvPr/>
        </p:nvSpPr>
        <p:spPr>
          <a:xfrm>
            <a:off x="3657600" y="925551"/>
            <a:ext cx="4901175"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أساليب الحصول على التراث العلمي في مجال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3A41BE6-B21E-3F63-CE48-D916BB1C3C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F035ED-616A-1FB5-D65C-FD09968EA5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08286C1-079B-7588-9191-FC78E841A76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524DFB3-28DD-9BAC-4106-706FD35690C3}"/>
              </a:ext>
            </a:extLst>
          </p:cNvPr>
          <p:cNvSpPr txBox="1"/>
          <p:nvPr/>
        </p:nvSpPr>
        <p:spPr>
          <a:xfrm>
            <a:off x="544548" y="5133116"/>
            <a:ext cx="10541000" cy="456343"/>
          </a:xfrm>
          <a:prstGeom prst="rect">
            <a:avLst/>
          </a:prstGeom>
          <a:noFill/>
        </p:spPr>
        <p:txBody>
          <a:bodyPr wrap="square" rtlCol="0">
            <a:spAutoFit/>
          </a:bodyPr>
          <a:lstStyle/>
          <a:p>
            <a:pPr algn="ctr" rtl="1">
              <a:lnSpc>
                <a:spcPct val="200000"/>
              </a:lnSpc>
            </a:pPr>
            <a:r>
              <a:rPr lang="en-US" sz="1400" dirty="0">
                <a:latin typeface="Alexandria" pitchFamily="2" charset="-78"/>
                <a:cs typeface="Alexandria" pitchFamily="2" charset="-78"/>
                <a:hlinkClick r:id="rId2"/>
              </a:rPr>
              <a:t>https://www.connectedpapers.com/</a:t>
            </a:r>
            <a:r>
              <a:rPr lang="ar-EG" sz="1400" dirty="0">
                <a:latin typeface="Alexandria" pitchFamily="2" charset="-78"/>
                <a:cs typeface="Alexandria" pitchFamily="2" charset="-78"/>
              </a:rPr>
              <a:t>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167AEEE1-652B-3E51-A104-3BD13D05D6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5C7E06-FE6A-A0BA-B7CC-CE89ED3F1A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0C59AFF-27C9-8286-F693-47338F3E3810}"/>
              </a:ext>
            </a:extLst>
          </p:cNvPr>
          <p:cNvPicPr>
            <a:picLocks noChangeAspect="1"/>
          </p:cNvPicPr>
          <p:nvPr/>
        </p:nvPicPr>
        <p:blipFill>
          <a:blip r:embed="rId4"/>
          <a:stretch>
            <a:fillRect/>
          </a:stretch>
        </p:blipFill>
        <p:spPr>
          <a:xfrm>
            <a:off x="2880081" y="2377349"/>
            <a:ext cx="6431837" cy="2103302"/>
          </a:xfrm>
          <a:prstGeom prst="rect">
            <a:avLst/>
          </a:prstGeom>
        </p:spPr>
      </p:pic>
    </p:spTree>
    <p:extLst>
      <p:ext uri="{BB962C8B-B14F-4D97-AF65-F5344CB8AC3E}">
        <p14:creationId xmlns:p14="http://schemas.microsoft.com/office/powerpoint/2010/main" val="4034876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58C5F-DD56-5C4F-FA45-9A5117F5D6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14DE8B-BF97-B450-9370-B23887AF76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076FD7-BD8A-B911-6E04-3E065443336E}"/>
              </a:ext>
            </a:extLst>
          </p:cNvPr>
          <p:cNvSpPr txBox="1"/>
          <p:nvPr/>
        </p:nvSpPr>
        <p:spPr>
          <a:xfrm>
            <a:off x="3657600" y="925551"/>
            <a:ext cx="4901175"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أساليب الحصول على التراث العلمي في مجال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70C6747-8596-65E2-4938-88F08EF50E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81623D-D4CB-0F3A-2202-F874210752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18A2B5-CA1E-46EA-B171-6C1BD0C5AF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3FB7D05-ABBD-E27E-36C5-3EAA71718359}"/>
              </a:ext>
            </a:extLst>
          </p:cNvPr>
          <p:cNvSpPr txBox="1"/>
          <p:nvPr/>
        </p:nvSpPr>
        <p:spPr>
          <a:xfrm>
            <a:off x="544548" y="5133116"/>
            <a:ext cx="10541000" cy="456343"/>
          </a:xfrm>
          <a:prstGeom prst="rect">
            <a:avLst/>
          </a:prstGeom>
          <a:noFill/>
        </p:spPr>
        <p:txBody>
          <a:bodyPr wrap="square" rtlCol="0">
            <a:spAutoFit/>
          </a:bodyPr>
          <a:lstStyle/>
          <a:p>
            <a:pPr algn="ctr" rtl="1">
              <a:lnSpc>
                <a:spcPct val="200000"/>
              </a:lnSpc>
            </a:pPr>
            <a:r>
              <a:rPr lang="en-US" sz="1400" dirty="0">
                <a:latin typeface="Alexandria" pitchFamily="2" charset="-78"/>
                <a:cs typeface="Alexandria" pitchFamily="2" charset="-78"/>
                <a:hlinkClick r:id="rId2"/>
              </a:rPr>
              <a:t>https://www.litmaps.com/</a:t>
            </a:r>
            <a:r>
              <a:rPr lang="ar-EG" sz="14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5400F1B7-388A-5C96-8F6C-D8B5B3539A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58B2DC-3EA3-2237-D420-599D0FC0FA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8CBD24F-588D-2F8E-6CD1-2D353C7F79A5}"/>
              </a:ext>
            </a:extLst>
          </p:cNvPr>
          <p:cNvPicPr>
            <a:picLocks noChangeAspect="1"/>
          </p:cNvPicPr>
          <p:nvPr/>
        </p:nvPicPr>
        <p:blipFill>
          <a:blip r:embed="rId4"/>
          <a:stretch>
            <a:fillRect/>
          </a:stretch>
        </p:blipFill>
        <p:spPr>
          <a:xfrm>
            <a:off x="3733595" y="2346866"/>
            <a:ext cx="4724809" cy="2164268"/>
          </a:xfrm>
          <a:prstGeom prst="rect">
            <a:avLst/>
          </a:prstGeom>
        </p:spPr>
      </p:pic>
    </p:spTree>
    <p:extLst>
      <p:ext uri="{BB962C8B-B14F-4D97-AF65-F5344CB8AC3E}">
        <p14:creationId xmlns:p14="http://schemas.microsoft.com/office/powerpoint/2010/main" val="3684322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5096B-9225-7365-4881-37228358B7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99D5B6-8318-FD3D-5AE8-E0230D0660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0442EA-A1D4-93C5-14BD-4A04F455896B}"/>
              </a:ext>
            </a:extLst>
          </p:cNvPr>
          <p:cNvSpPr txBox="1"/>
          <p:nvPr/>
        </p:nvSpPr>
        <p:spPr>
          <a:xfrm>
            <a:off x="3657600" y="925551"/>
            <a:ext cx="4901175"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أساليب الحصول على التراث العلمي في مجال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E6898F1-AA33-94FD-8901-065B5A1638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25E62E-B73C-ECDB-FBA5-4B1CDCF15A5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ADDB9C-A443-7E0C-465B-717C4EC547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43AF953-0FF6-F95A-F715-2DDA2D9578C1}"/>
              </a:ext>
            </a:extLst>
          </p:cNvPr>
          <p:cNvSpPr txBox="1"/>
          <p:nvPr/>
        </p:nvSpPr>
        <p:spPr>
          <a:xfrm>
            <a:off x="544548" y="5133116"/>
            <a:ext cx="10541000" cy="456343"/>
          </a:xfrm>
          <a:prstGeom prst="rect">
            <a:avLst/>
          </a:prstGeom>
          <a:noFill/>
        </p:spPr>
        <p:txBody>
          <a:bodyPr wrap="square" rtlCol="0">
            <a:spAutoFit/>
          </a:bodyPr>
          <a:lstStyle/>
          <a:p>
            <a:pPr algn="ctr" rtl="1">
              <a:lnSpc>
                <a:spcPct val="200000"/>
              </a:lnSpc>
            </a:pPr>
            <a:r>
              <a:rPr lang="en-US" sz="1400" dirty="0">
                <a:latin typeface="Alexandria" pitchFamily="2" charset="-78"/>
                <a:cs typeface="Alexandria" pitchFamily="2" charset="-78"/>
                <a:hlinkClick r:id="rId2"/>
              </a:rPr>
              <a:t>https://www.semanticscholar.org/</a:t>
            </a:r>
            <a:r>
              <a:rPr lang="ar-EG" sz="14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AED5B3F9-0135-B984-E6A7-9A97CD5A12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2B8AEA-BB3A-673D-16EE-93211AF171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65B88D4-90C8-C6D5-9CC0-42B2F7616EF9}"/>
              </a:ext>
            </a:extLst>
          </p:cNvPr>
          <p:cNvPicPr>
            <a:picLocks noChangeAspect="1"/>
          </p:cNvPicPr>
          <p:nvPr/>
        </p:nvPicPr>
        <p:blipFill>
          <a:blip r:embed="rId4"/>
          <a:stretch>
            <a:fillRect/>
          </a:stretch>
        </p:blipFill>
        <p:spPr>
          <a:xfrm>
            <a:off x="3117846" y="2401735"/>
            <a:ext cx="5956308" cy="2054530"/>
          </a:xfrm>
          <a:prstGeom prst="rect">
            <a:avLst/>
          </a:prstGeom>
        </p:spPr>
      </p:pic>
    </p:spTree>
    <p:extLst>
      <p:ext uri="{BB962C8B-B14F-4D97-AF65-F5344CB8AC3E}">
        <p14:creationId xmlns:p14="http://schemas.microsoft.com/office/powerpoint/2010/main" val="31731302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5BBDA-ACCB-7F02-98F7-47ECA38203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A65909-1B7D-36DF-4C3D-52800D0998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23C17B-834A-F951-3C3B-CDD4FF411916}"/>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FECC5EE-9EF4-1664-F5C2-9B973F8065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523114-FE5E-14E2-9781-0DF5B327FE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A2D2FB-86A8-6CDD-D735-BDC40AE17FB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196FBF-9F0F-67E6-4F10-7EF2618099E3}"/>
              </a:ext>
            </a:extLst>
          </p:cNvPr>
          <p:cNvSpPr txBox="1"/>
          <p:nvPr/>
        </p:nvSpPr>
        <p:spPr>
          <a:xfrm>
            <a:off x="753140" y="1518396"/>
            <a:ext cx="10541000" cy="4457439"/>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الطريقة التقليدية:</a:t>
            </a:r>
          </a:p>
          <a:p>
            <a:pPr algn="just" rtl="1">
              <a:lnSpc>
                <a:spcPct val="200000"/>
              </a:lnSpc>
            </a:pPr>
            <a:r>
              <a:rPr lang="ar-EG" sz="1400" dirty="0">
                <a:latin typeface="Alexandria" pitchFamily="2" charset="-78"/>
                <a:cs typeface="Alexandria" pitchFamily="2" charset="-78"/>
              </a:rPr>
              <a:t>دراسة </a:t>
            </a:r>
            <a:r>
              <a:rPr lang="en-US" sz="1400" dirty="0">
                <a:latin typeface="Alexandria" pitchFamily="2" charset="-78"/>
                <a:cs typeface="Alexandria" pitchFamily="2" charset="-78"/>
              </a:rPr>
              <a:t>Hannes </a:t>
            </a:r>
            <a:r>
              <a:rPr lang="en-US" sz="1400" dirty="0" err="1">
                <a:latin typeface="Alexandria" pitchFamily="2" charset="-78"/>
                <a:cs typeface="Alexandria" pitchFamily="2" charset="-78"/>
              </a:rPr>
              <a:t>Rosenbusch</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عن "نقل العواطف متعدد المستويات على اليوتيوب". هدفت الدراسة إلى التعرف على الأسباب التي تجعل المستخدمين المتصلين على اليوتيوب يظهرون مشاعر متماثلة، بما يعرف بـ "التشابه أو التماثل العاطفي". إلى جانب التعرف على الأسباب التي تدفع مستخدمي اليوتيوب إلى التأثر عاطفياً بالمدونون الذين يتابعونهم ومستويات هذا التأثر. وقد اعتمد الباحثون على نظرية التشابه العاطفي "</a:t>
            </a:r>
            <a:r>
              <a:rPr lang="en-US" sz="1400" dirty="0">
                <a:latin typeface="Alexandria" pitchFamily="2" charset="-78"/>
                <a:cs typeface="Alexandria" pitchFamily="2" charset="-78"/>
              </a:rPr>
              <a:t>Homophily Theory”. </a:t>
            </a:r>
            <a:r>
              <a:rPr lang="ar-EG" sz="1400" dirty="0">
                <a:latin typeface="Alexandria" pitchFamily="2" charset="-78"/>
                <a:cs typeface="Alexandria" pitchFamily="2" charset="-78"/>
              </a:rPr>
              <a:t>وتنتمي هذه الدراسة للدراسات الوصفية حيث قام الباحثين بتحليل محتوى القنوات الأكثر استخداماً على اليوتيوب والتي تصل نسبة المشاهدات الخاصة بها إلى الملايين. وقد قام الباحثين بتحليل الكلمات والمشاعر التي عبر عنها المدونون من جهة وتحليل تعليقات المستخدمين عليها من جهة أخرى باستخدام قاموس التعبير اللغوي للعاطفة الصادر عن المجلس القومي للبحوث، وذلك لقياس المشاعر التي تم التعبير عنها. وبلغت عينة الدراسة (2083) تعليق تم اختيارها من بين (110) مدونة على اليوتيوب.</a:t>
            </a:r>
          </a:p>
          <a:p>
            <a:pPr algn="just" rtl="1">
              <a:lnSpc>
                <a:spcPct val="200000"/>
              </a:lnSpc>
            </a:pPr>
            <a:r>
              <a:rPr lang="ar-EG" sz="1400" dirty="0">
                <a:latin typeface="Alexandria" pitchFamily="2" charset="-78"/>
                <a:cs typeface="Alexandria" pitchFamily="2" charset="-78"/>
              </a:rPr>
              <a:t>وتوصلت الدراسة إلى مجموعة من النتائج من بينها: أن المشاعر التي يتم تقديمها من خلال الفيديوهات تؤثر على مشاعر الجمهور، وأن الجمهور يحدث لديه تماثل عاطفي للمادة التي تَعرض لها. وأن قوة هذا التأثير تختلف وفقاً لاختلاف قنوات اليوتيوب. وأن هناك عددا من الآليات تعمل على تشكيل العواطف على شبكات التواصل الاجتماعي. وأن مشاهدة التجارب الخاصة بمدوني الفيديوهات على يوتيوب، تجعل المستخدمين يشعرون بنفس العواطف التي قاموا بتقديمها بدرجة كبيرة. </a:t>
            </a:r>
          </a:p>
        </p:txBody>
      </p:sp>
      <p:sp>
        <p:nvSpPr>
          <p:cNvPr id="4" name="TextBox 3">
            <a:extLst>
              <a:ext uri="{FF2B5EF4-FFF2-40B4-BE49-F238E27FC236}">
                <a16:creationId xmlns:a16="http://schemas.microsoft.com/office/drawing/2014/main" id="{4583E17C-DBE5-07D9-4F52-3417CD85FC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BF6833-6062-7D73-E535-76EA0EA13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4177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B86B9-3E01-5B21-BF2B-4A7D77F527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2720BC-20B7-33B6-F455-5ADEC9861F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18CD3B-337D-2D20-88E4-F412BC0E588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437E20D-8F4A-333B-1271-0830D0AF73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FF13A2-D0A4-1901-0909-2C4911544E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EFE368-4FEC-C458-E4AF-7937ABAD8CC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BD3360-A636-0956-32B6-7E705C82BCE3}"/>
              </a:ext>
            </a:extLst>
          </p:cNvPr>
          <p:cNvSpPr txBox="1"/>
          <p:nvPr/>
        </p:nvSpPr>
        <p:spPr>
          <a:xfrm>
            <a:off x="753140" y="1518396"/>
            <a:ext cx="10541000"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أسلوب مراجعة الأدبيات المدرسة الغربية:</a:t>
            </a:r>
          </a:p>
        </p:txBody>
      </p:sp>
      <p:sp>
        <p:nvSpPr>
          <p:cNvPr id="4" name="TextBox 3">
            <a:extLst>
              <a:ext uri="{FF2B5EF4-FFF2-40B4-BE49-F238E27FC236}">
                <a16:creationId xmlns:a16="http://schemas.microsoft.com/office/drawing/2014/main" id="{F1E91B4E-5987-C579-EFAB-0804962EB0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003A78-0DEC-6030-2769-B4E1DC5A9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D8A2F8D-55A2-4B7B-345E-AD961620CBAE}"/>
              </a:ext>
            </a:extLst>
          </p:cNvPr>
          <p:cNvPicPr>
            <a:picLocks noChangeAspect="1"/>
          </p:cNvPicPr>
          <p:nvPr/>
        </p:nvPicPr>
        <p:blipFill rotWithShape="1">
          <a:blip r:embed="rId3"/>
          <a:srcRect l="59890" t="24229" r="12228" b="17645"/>
          <a:stretch/>
        </p:blipFill>
        <p:spPr>
          <a:xfrm>
            <a:off x="2535933" y="1391818"/>
            <a:ext cx="4181264" cy="4900813"/>
          </a:xfrm>
          <a:prstGeom prst="rect">
            <a:avLst/>
          </a:prstGeom>
        </p:spPr>
      </p:pic>
      <p:pic>
        <p:nvPicPr>
          <p:cNvPr id="11" name="Picture 10">
            <a:extLst>
              <a:ext uri="{FF2B5EF4-FFF2-40B4-BE49-F238E27FC236}">
                <a16:creationId xmlns:a16="http://schemas.microsoft.com/office/drawing/2014/main" id="{4546A025-DDB0-037E-DB19-6C6B576524E7}"/>
              </a:ext>
            </a:extLst>
          </p:cNvPr>
          <p:cNvPicPr>
            <a:picLocks noChangeAspect="1"/>
          </p:cNvPicPr>
          <p:nvPr/>
        </p:nvPicPr>
        <p:blipFill rotWithShape="1">
          <a:blip r:embed="rId4"/>
          <a:srcRect l="33621" t="39933" r="14411" b="20281"/>
          <a:stretch/>
        </p:blipFill>
        <p:spPr>
          <a:xfrm>
            <a:off x="6781075" y="2770439"/>
            <a:ext cx="4513065" cy="1942642"/>
          </a:xfrm>
          <a:prstGeom prst="rect">
            <a:avLst/>
          </a:prstGeom>
        </p:spPr>
      </p:pic>
    </p:spTree>
    <p:extLst>
      <p:ext uri="{BB962C8B-B14F-4D97-AF65-F5344CB8AC3E}">
        <p14:creationId xmlns:p14="http://schemas.microsoft.com/office/powerpoint/2010/main" val="25148750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72D64-8B1F-E6A4-DEDD-06EFD11252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FEE379-F096-6F73-42BA-64CE1B1FFE73}"/>
              </a:ext>
            </a:extLst>
          </p:cNvPr>
          <p:cNvSpPr/>
          <p:nvPr/>
        </p:nvSpPr>
        <p:spPr>
          <a:xfrm>
            <a:off x="59423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377E25-952B-F392-9904-E870B7EF8BA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4CE3A78-A116-CF82-1167-3560E56AB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6547C-B389-EBE5-CF6E-9ACC2B8C88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46CD6D-C4E7-55F1-5F11-1856145F13B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819CE73-15C1-C2E8-4F65-259A5790142C}"/>
              </a:ext>
            </a:extLst>
          </p:cNvPr>
          <p:cNvSpPr txBox="1"/>
          <p:nvPr/>
        </p:nvSpPr>
        <p:spPr>
          <a:xfrm>
            <a:off x="730090" y="1852040"/>
            <a:ext cx="10541000"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أسلوب مراجعة الأدبيات في الطريقة الحديثة:</a:t>
            </a:r>
          </a:p>
        </p:txBody>
      </p:sp>
      <p:sp>
        <p:nvSpPr>
          <p:cNvPr id="4" name="TextBox 3">
            <a:extLst>
              <a:ext uri="{FF2B5EF4-FFF2-40B4-BE49-F238E27FC236}">
                <a16:creationId xmlns:a16="http://schemas.microsoft.com/office/drawing/2014/main" id="{EEF79AC4-5B6F-8BA8-1D95-A4EDA22167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6AA282-5610-6A59-9200-81B621651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03B38997-2550-7C8F-7DBE-4EA3521A5267}"/>
              </a:ext>
            </a:extLst>
          </p:cNvPr>
          <p:cNvGraphicFramePr>
            <a:graphicFrameLocks noGrp="1"/>
          </p:cNvGraphicFramePr>
          <p:nvPr>
            <p:extLst>
              <p:ext uri="{D42A27DB-BD31-4B8C-83A1-F6EECF244321}">
                <p14:modId xmlns:p14="http://schemas.microsoft.com/office/powerpoint/2010/main" val="4112007441"/>
              </p:ext>
            </p:extLst>
          </p:nvPr>
        </p:nvGraphicFramePr>
        <p:xfrm>
          <a:off x="838200" y="3361214"/>
          <a:ext cx="10515600" cy="914400"/>
        </p:xfrm>
        <a:graphic>
          <a:graphicData uri="http://schemas.openxmlformats.org/drawingml/2006/table">
            <a:tbl>
              <a:tblPr firstRow="1" firstCol="1" bandRow="1">
                <a:tableStyleId>{F2DE63D5-997A-4646-A377-4702673A728D}</a:tableStyleId>
              </a:tblPr>
              <a:tblGrid>
                <a:gridCol w="1730188">
                  <a:extLst>
                    <a:ext uri="{9D8B030D-6E8A-4147-A177-3AD203B41FA5}">
                      <a16:colId xmlns:a16="http://schemas.microsoft.com/office/drawing/2014/main" val="1142004501"/>
                    </a:ext>
                  </a:extLst>
                </a:gridCol>
                <a:gridCol w="606612">
                  <a:extLst>
                    <a:ext uri="{9D8B030D-6E8A-4147-A177-3AD203B41FA5}">
                      <a16:colId xmlns:a16="http://schemas.microsoft.com/office/drawing/2014/main" val="2097833737"/>
                    </a:ext>
                  </a:extLst>
                </a:gridCol>
                <a:gridCol w="1168400">
                  <a:extLst>
                    <a:ext uri="{9D8B030D-6E8A-4147-A177-3AD203B41FA5}">
                      <a16:colId xmlns:a16="http://schemas.microsoft.com/office/drawing/2014/main" val="26522701"/>
                    </a:ext>
                  </a:extLst>
                </a:gridCol>
                <a:gridCol w="1168400">
                  <a:extLst>
                    <a:ext uri="{9D8B030D-6E8A-4147-A177-3AD203B41FA5}">
                      <a16:colId xmlns:a16="http://schemas.microsoft.com/office/drawing/2014/main" val="3532529775"/>
                    </a:ext>
                  </a:extLst>
                </a:gridCol>
                <a:gridCol w="1168400">
                  <a:extLst>
                    <a:ext uri="{9D8B030D-6E8A-4147-A177-3AD203B41FA5}">
                      <a16:colId xmlns:a16="http://schemas.microsoft.com/office/drawing/2014/main" val="2083687424"/>
                    </a:ext>
                  </a:extLst>
                </a:gridCol>
                <a:gridCol w="1168400">
                  <a:extLst>
                    <a:ext uri="{9D8B030D-6E8A-4147-A177-3AD203B41FA5}">
                      <a16:colId xmlns:a16="http://schemas.microsoft.com/office/drawing/2014/main" val="1101207180"/>
                    </a:ext>
                  </a:extLst>
                </a:gridCol>
                <a:gridCol w="1927412">
                  <a:extLst>
                    <a:ext uri="{9D8B030D-6E8A-4147-A177-3AD203B41FA5}">
                      <a16:colId xmlns:a16="http://schemas.microsoft.com/office/drawing/2014/main" val="1509428108"/>
                    </a:ext>
                  </a:extLst>
                </a:gridCol>
                <a:gridCol w="1102659">
                  <a:extLst>
                    <a:ext uri="{9D8B030D-6E8A-4147-A177-3AD203B41FA5}">
                      <a16:colId xmlns:a16="http://schemas.microsoft.com/office/drawing/2014/main" val="4141023978"/>
                    </a:ext>
                  </a:extLst>
                </a:gridCol>
                <a:gridCol w="475129">
                  <a:extLst>
                    <a:ext uri="{9D8B030D-6E8A-4147-A177-3AD203B41FA5}">
                      <a16:colId xmlns:a16="http://schemas.microsoft.com/office/drawing/2014/main" val="864136773"/>
                    </a:ext>
                  </a:extLst>
                </a:gridCol>
              </a:tblGrid>
              <a:tr h="0">
                <a:tc>
                  <a:txBody>
                    <a:bodyPr/>
                    <a:lstStyle/>
                    <a:p>
                      <a:pPr marL="0" marR="0" algn="r">
                        <a:spcBef>
                          <a:spcPts val="0"/>
                        </a:spcBef>
                        <a:spcAft>
                          <a:spcPts val="0"/>
                        </a:spcAft>
                      </a:pPr>
                      <a:r>
                        <a:rPr lang="ar-SA" sz="1200">
                          <a:effectLst/>
                        </a:rPr>
                        <a:t>النتائج</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الأداة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منهج الدراسة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حجم العينة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المتغير التابع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المتغير المستقل</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هدف الدراسة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الاسم والسنة والبلد</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71407221"/>
                  </a:ext>
                </a:extLst>
              </a:tr>
              <a:tr h="0">
                <a:tc>
                  <a:txBody>
                    <a:bodyPr/>
                    <a:lstStyle/>
                    <a:p>
                      <a:pPr marL="0" marR="0" algn="r">
                        <a:spcBef>
                          <a:spcPts val="0"/>
                        </a:spcBef>
                        <a:spcAft>
                          <a:spcPts val="0"/>
                        </a:spcAft>
                      </a:pPr>
                      <a:r>
                        <a:rPr lang="ar-SA" sz="1200" b="0" dirty="0">
                          <a:effectLst/>
                        </a:rPr>
                        <a:t>كانت هناك علاقة بين مشاهدة الفيديوهات والاتجاهات نحو مستوى الأمن.</a:t>
                      </a:r>
                      <a:endParaRPr lang="en-US" sz="1000" b="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الاستبانة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منهج المسح الميداني</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a:effectLst/>
                        </a:rPr>
                        <a:t>400 مفردة من العرب غير المصريين</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الاتجاهات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فيديوهات مكافحة الجريمة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التعرف على مشاهدة فيديوهات مكافحة الجريمة على اتجاهات الأفراد نحو مستوى الامن</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الألفي، 2020، مصر</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dirty="0">
                          <a:effectLst/>
                        </a:rPr>
                        <a:t>1</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7937066"/>
                  </a:ext>
                </a:extLst>
              </a:tr>
              <a:tr h="0">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dirty="0">
                          <a:effectLst/>
                        </a:rPr>
                        <a:t>2</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08238743"/>
                  </a:ext>
                </a:extLst>
              </a:tr>
            </a:tbl>
          </a:graphicData>
        </a:graphic>
      </p:graphicFrame>
    </p:spTree>
    <p:extLst>
      <p:ext uri="{BB962C8B-B14F-4D97-AF65-F5344CB8AC3E}">
        <p14:creationId xmlns:p14="http://schemas.microsoft.com/office/powerpoint/2010/main" val="2266146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8A1A6-1E80-7EEF-9864-F00D62FFD1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62DB86-EA0A-1AE1-CC83-38912B2CDB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7EFE9A7-787F-B23F-3188-C7823F5A799E}"/>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أدوات يمكن استخدامها في تحليل الأدبيات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76D80E3-4F52-0F1F-A84F-9E8D8C6E0B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91ADCC-C8A9-E148-EC28-F968F95B51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81B761-D669-A0CB-BC54-16E3741FB81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B0BF70-F21F-76E7-8B43-922F59DB1A68}"/>
              </a:ext>
            </a:extLst>
          </p:cNvPr>
          <p:cNvSpPr txBox="1"/>
          <p:nvPr/>
        </p:nvSpPr>
        <p:spPr>
          <a:xfrm>
            <a:off x="2901418" y="5055176"/>
            <a:ext cx="5086135" cy="456343"/>
          </a:xfrm>
          <a:prstGeom prst="rect">
            <a:avLst/>
          </a:prstGeom>
          <a:noFill/>
        </p:spPr>
        <p:txBody>
          <a:bodyPr wrap="square" rtlCol="0">
            <a:spAutoFit/>
          </a:bodyPr>
          <a:lstStyle/>
          <a:p>
            <a:pPr algn="just" rtl="1">
              <a:lnSpc>
                <a:spcPct val="200000"/>
              </a:lnSpc>
            </a:pPr>
            <a:r>
              <a:rPr lang="en-US" sz="1400" dirty="0">
                <a:latin typeface="Alexandria" pitchFamily="2" charset="-78"/>
                <a:cs typeface="Alexandria" pitchFamily="2" charset="-78"/>
                <a:hlinkClick r:id="rId2"/>
              </a:rPr>
              <a:t>https://www.scholarcy.com/</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A1C994D-7F9A-1585-69BA-CB7BAED49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7C06F5-C73C-D565-F2AB-AADD47639E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D220576-F2CB-DBC9-9FAB-3644512A43FF}"/>
              </a:ext>
            </a:extLst>
          </p:cNvPr>
          <p:cNvPicPr>
            <a:picLocks noChangeAspect="1"/>
          </p:cNvPicPr>
          <p:nvPr/>
        </p:nvPicPr>
        <p:blipFill>
          <a:blip r:embed="rId4"/>
          <a:stretch>
            <a:fillRect/>
          </a:stretch>
        </p:blipFill>
        <p:spPr>
          <a:xfrm>
            <a:off x="2901419" y="2273708"/>
            <a:ext cx="6389162" cy="2310584"/>
          </a:xfrm>
          <a:prstGeom prst="rect">
            <a:avLst/>
          </a:prstGeom>
        </p:spPr>
      </p:pic>
    </p:spTree>
    <p:extLst>
      <p:ext uri="{BB962C8B-B14F-4D97-AF65-F5344CB8AC3E}">
        <p14:creationId xmlns:p14="http://schemas.microsoft.com/office/powerpoint/2010/main" val="2334913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8C88F-DE02-3B21-ED97-92E29E6492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74BC14-6EAF-515C-EB05-91015D608D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0D4813-F68B-1CF8-8B68-C93F0C07F9F3}"/>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أدوات يمكن استخدامها في تحليل الأدبيات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793FC00-4562-6DA7-F0EC-C9EA833725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996CF5-8696-7F21-5AA0-E4D5BD0998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6627CC-8AD3-3C70-622E-09A49610513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884FB8E-AAA5-906B-DAC1-45B138DE6869}"/>
              </a:ext>
            </a:extLst>
          </p:cNvPr>
          <p:cNvSpPr txBox="1"/>
          <p:nvPr/>
        </p:nvSpPr>
        <p:spPr>
          <a:xfrm>
            <a:off x="2622176" y="4756605"/>
            <a:ext cx="7570695" cy="456343"/>
          </a:xfrm>
          <a:prstGeom prst="rect">
            <a:avLst/>
          </a:prstGeom>
          <a:noFill/>
        </p:spPr>
        <p:txBody>
          <a:bodyPr wrap="square" rtlCol="0">
            <a:spAutoFit/>
          </a:bodyPr>
          <a:lstStyle/>
          <a:p>
            <a:pPr algn="ctr" rtl="1">
              <a:lnSpc>
                <a:spcPct val="200000"/>
              </a:lnSpc>
            </a:pPr>
            <a:r>
              <a:rPr lang="en-US" sz="1400" dirty="0">
                <a:latin typeface="Alexandria" pitchFamily="2" charset="-78"/>
                <a:cs typeface="Alexandria" pitchFamily="2" charset="-78"/>
                <a:hlinkClick r:id="rId2"/>
              </a:rPr>
              <a:t>https://www.chatpdf.com/</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EB8B9F5-EEC6-1F51-20B7-45856CB451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5E13EC-275A-695D-04D9-2C61D6C373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A85CEF5-7BCA-E2FA-2B8C-122DF0245BE7}"/>
              </a:ext>
            </a:extLst>
          </p:cNvPr>
          <p:cNvPicPr>
            <a:picLocks noChangeAspect="1"/>
          </p:cNvPicPr>
          <p:nvPr/>
        </p:nvPicPr>
        <p:blipFill rotWithShape="1">
          <a:blip r:embed="rId4"/>
          <a:srcRect l="2973" t="17683" r="627" b="18291"/>
          <a:stretch/>
        </p:blipFill>
        <p:spPr>
          <a:xfrm>
            <a:off x="2777306" y="1931428"/>
            <a:ext cx="7191144" cy="2450128"/>
          </a:xfrm>
          <a:prstGeom prst="rect">
            <a:avLst/>
          </a:prstGeom>
        </p:spPr>
      </p:pic>
    </p:spTree>
    <p:extLst>
      <p:ext uri="{BB962C8B-B14F-4D97-AF65-F5344CB8AC3E}">
        <p14:creationId xmlns:p14="http://schemas.microsoft.com/office/powerpoint/2010/main" val="3179765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06E69-98C1-1802-D5A2-F02608EB16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CA6FCA-009B-74AF-8114-3995D500B6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56D162-D2C4-30EC-F6F6-750D8694E1FF}"/>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أدوات يمكن استخدامها في تحليل الأدبيات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CB4F271-3679-B430-C925-358AE8A7B7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630A1E-572D-E1B2-E2C9-C7FB86CB28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036AD5-F07A-EC06-9BAF-66C1AA8DE5B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5158819-813B-9301-D2AD-F8626AA80F8D}"/>
              </a:ext>
            </a:extLst>
          </p:cNvPr>
          <p:cNvSpPr txBox="1"/>
          <p:nvPr/>
        </p:nvSpPr>
        <p:spPr>
          <a:xfrm>
            <a:off x="2622176" y="4756605"/>
            <a:ext cx="7570695" cy="456343"/>
          </a:xfrm>
          <a:prstGeom prst="rect">
            <a:avLst/>
          </a:prstGeom>
          <a:noFill/>
        </p:spPr>
        <p:txBody>
          <a:bodyPr wrap="square" rtlCol="0">
            <a:spAutoFit/>
          </a:bodyPr>
          <a:lstStyle/>
          <a:p>
            <a:pPr algn="ctr" rtl="1">
              <a:lnSpc>
                <a:spcPct val="200000"/>
              </a:lnSpc>
            </a:pPr>
            <a:r>
              <a:rPr lang="en-US" sz="1400" dirty="0">
                <a:latin typeface="Alexandria" pitchFamily="2" charset="-78"/>
                <a:cs typeface="Alexandria" pitchFamily="2" charset="-78"/>
                <a:hlinkClick r:id="rId2"/>
              </a:rPr>
              <a:t>https://elicit.com/?workflow=table-of-papers</a:t>
            </a:r>
            <a:r>
              <a:rPr lang="en-US" sz="1400" dirty="0">
                <a:latin typeface="Alexandria" pitchFamily="2" charset="-78"/>
                <a:cs typeface="Alexandria" pitchFamily="2" charset="-78"/>
              </a:rPr>
              <a:t> </a:t>
            </a:r>
            <a:endParaRPr lang="ar-EG" sz="14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3151F61-9C41-735B-D139-48F870A4AD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F9E3F7-CF8D-B5C2-8FB2-93A02255CE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FDD378F-6631-C647-C939-9859FD3C283A}"/>
              </a:ext>
            </a:extLst>
          </p:cNvPr>
          <p:cNvPicPr>
            <a:picLocks noChangeAspect="1"/>
          </p:cNvPicPr>
          <p:nvPr/>
        </p:nvPicPr>
        <p:blipFill rotWithShape="1">
          <a:blip r:embed="rId4"/>
          <a:srcRect t="15215" r="13725" b="8257"/>
          <a:stretch/>
        </p:blipFill>
        <p:spPr>
          <a:xfrm>
            <a:off x="3387513" y="1815832"/>
            <a:ext cx="5635463" cy="2810436"/>
          </a:xfrm>
          <a:prstGeom prst="rect">
            <a:avLst/>
          </a:prstGeom>
        </p:spPr>
      </p:pic>
    </p:spTree>
    <p:extLst>
      <p:ext uri="{BB962C8B-B14F-4D97-AF65-F5344CB8AC3E}">
        <p14:creationId xmlns:p14="http://schemas.microsoft.com/office/powerpoint/2010/main" val="3027613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822CB-765E-A07F-D401-890EE67086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E8733D-9FAA-56AC-D39E-17018B7E5B24}"/>
              </a:ext>
            </a:extLst>
          </p:cNvPr>
          <p:cNvSpPr/>
          <p:nvPr/>
        </p:nvSpPr>
        <p:spPr>
          <a:xfrm>
            <a:off x="594230" y="16665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EAF33A-AF02-1B04-E838-39701821E319}"/>
              </a:ext>
            </a:extLst>
          </p:cNvPr>
          <p:cNvSpPr txBox="1"/>
          <p:nvPr/>
        </p:nvSpPr>
        <p:spPr>
          <a:xfrm>
            <a:off x="4656743" y="898657"/>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E7DE161-ACD0-2038-1489-37BF886B2E3C}"/>
              </a:ext>
            </a:extLst>
          </p:cNvPr>
          <p:cNvSpPr/>
          <p:nvPr/>
        </p:nvSpPr>
        <p:spPr>
          <a:xfrm>
            <a:off x="942308" y="9085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6D56F2-8E63-3C15-17E1-03B2B2D0D876}"/>
              </a:ext>
            </a:extLst>
          </p:cNvPr>
          <p:cNvSpPr txBox="1"/>
          <p:nvPr/>
        </p:nvSpPr>
        <p:spPr>
          <a:xfrm>
            <a:off x="1153149" y="9490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058BA6-6F10-5470-FA0E-AE747F4A268B}"/>
              </a:ext>
            </a:extLst>
          </p:cNvPr>
          <p:cNvSpPr txBox="1"/>
          <p:nvPr/>
        </p:nvSpPr>
        <p:spPr>
          <a:xfrm>
            <a:off x="1214179" y="12048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CCCF1E6-35A9-07EB-D018-A02C0D3369F6}"/>
              </a:ext>
            </a:extLst>
          </p:cNvPr>
          <p:cNvSpPr txBox="1"/>
          <p:nvPr/>
        </p:nvSpPr>
        <p:spPr>
          <a:xfrm>
            <a:off x="730090" y="1825146"/>
            <a:ext cx="10541000" cy="16684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EG" b="1" dirty="0">
                <a:latin typeface="Alexandria" pitchFamily="2" charset="-78"/>
                <a:cs typeface="Alexandria" pitchFamily="2" charset="-78"/>
              </a:rPr>
              <a:t>مفهوم التراث العلمي وأنواعه.</a:t>
            </a:r>
          </a:p>
          <a:p>
            <a:pPr marL="285750" indent="-285750" algn="just" rtl="1">
              <a:lnSpc>
                <a:spcPct val="200000"/>
              </a:lnSpc>
              <a:buFont typeface="Wingdings" panose="05000000000000000000" pitchFamily="2" charset="2"/>
              <a:buChar char="q"/>
            </a:pPr>
            <a:r>
              <a:rPr lang="ar-EG" b="1" dirty="0">
                <a:latin typeface="Alexandria" pitchFamily="2" charset="-78"/>
                <a:cs typeface="Alexandria" pitchFamily="2" charset="-78"/>
              </a:rPr>
              <a:t>أساليب الحصول على التراث العلمي في مجال الدراسة.</a:t>
            </a:r>
          </a:p>
          <a:p>
            <a:pPr marL="285750" indent="-285750" algn="just" rtl="1">
              <a:lnSpc>
                <a:spcPct val="200000"/>
              </a:lnSpc>
              <a:buFont typeface="Wingdings" panose="05000000000000000000" pitchFamily="2" charset="2"/>
              <a:buChar char="q"/>
            </a:pPr>
            <a:r>
              <a:rPr lang="ar-EG" b="1" dirty="0">
                <a:latin typeface="Alexandria" pitchFamily="2" charset="-78"/>
                <a:cs typeface="Alexandria" pitchFamily="2" charset="-78"/>
              </a:rPr>
              <a:t>طرق تحليل الأدبيات المختلفة.</a:t>
            </a:r>
          </a:p>
        </p:txBody>
      </p:sp>
      <p:sp>
        <p:nvSpPr>
          <p:cNvPr id="4" name="TextBox 3">
            <a:extLst>
              <a:ext uri="{FF2B5EF4-FFF2-40B4-BE49-F238E27FC236}">
                <a16:creationId xmlns:a16="http://schemas.microsoft.com/office/drawing/2014/main" id="{26D7F7E3-C640-759A-E837-58D199B56DF7}"/>
              </a:ext>
            </a:extLst>
          </p:cNvPr>
          <p:cNvSpPr txBox="1"/>
          <p:nvPr/>
        </p:nvSpPr>
        <p:spPr>
          <a:xfrm>
            <a:off x="9264625" y="626573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BBE1B8-9337-5709-ADCE-317F9E4C5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42069"/>
            <a:ext cx="2305141" cy="1076343"/>
          </a:xfrm>
          <a:prstGeom prst="rect">
            <a:avLst/>
          </a:prstGeom>
        </p:spPr>
      </p:pic>
    </p:spTree>
    <p:extLst>
      <p:ext uri="{BB962C8B-B14F-4D97-AF65-F5344CB8AC3E}">
        <p14:creationId xmlns:p14="http://schemas.microsoft.com/office/powerpoint/2010/main" val="752890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865485"/>
            <a:ext cx="10668000"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A1F7082-8E7F-42DE-A78F-8EB4D5169C85}"/>
</file>

<file path=customXml/itemProps2.xml><?xml version="1.0" encoding="utf-8"?>
<ds:datastoreItem xmlns:ds="http://schemas.openxmlformats.org/officeDocument/2006/customXml" ds:itemID="{E0AB7A4A-9A27-42E4-A440-04956977DF5B}"/>
</file>

<file path=customXml/itemProps3.xml><?xml version="1.0" encoding="utf-8"?>
<ds:datastoreItem xmlns:ds="http://schemas.openxmlformats.org/officeDocument/2006/customXml" ds:itemID="{F6E36F2B-FF3A-4781-A32E-9988780209B5}"/>
</file>

<file path=docProps/app.xml><?xml version="1.0" encoding="utf-8"?>
<Properties xmlns="http://schemas.openxmlformats.org/officeDocument/2006/extended-properties" xmlns:vt="http://schemas.openxmlformats.org/officeDocument/2006/docPropsVTypes">
  <Template/>
  <TotalTime>1965</TotalTime>
  <Words>2791</Words>
  <Application>Microsoft Office PowerPoint</Application>
  <PresentationFormat>Widescreen</PresentationFormat>
  <Paragraphs>336</Paragraphs>
  <Slides>38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POWER-SYSTEM</cp:lastModifiedBy>
  <cp:revision>55</cp:revision>
  <dcterms:created xsi:type="dcterms:W3CDTF">2023-04-29T09:08:00Z</dcterms:created>
  <dcterms:modified xsi:type="dcterms:W3CDTF">2024-02-28T06:13:11Z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