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Default Extension="mp4" ContentType="video/unknown"/>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4"/>
  </p:notesMasterIdLst>
  <p:sldIdLst>
    <p:sldId id="480" r:id="rId2"/>
    <p:sldId id="276" r:id="rId3"/>
    <p:sldId id="482" r:id="rId4"/>
    <p:sldId id="483" r:id="rId5"/>
    <p:sldId id="484" r:id="rId6"/>
    <p:sldId id="485" r:id="rId7"/>
    <p:sldId id="486" r:id="rId8"/>
    <p:sldId id="487" r:id="rId9"/>
    <p:sldId id="488" r:id="rId10"/>
    <p:sldId id="489" r:id="rId11"/>
    <p:sldId id="490" r:id="rId12"/>
    <p:sldId id="491" r:id="rId13"/>
    <p:sldId id="492" r:id="rId14"/>
    <p:sldId id="493" r:id="rId15"/>
    <p:sldId id="494" r:id="rId16"/>
    <p:sldId id="495" r:id="rId17"/>
    <p:sldId id="496" r:id="rId18"/>
    <p:sldId id="497" r:id="rId19"/>
    <p:sldId id="498" r:id="rId20"/>
    <p:sldId id="499" r:id="rId21"/>
    <p:sldId id="500" r:id="rId22"/>
    <p:sldId id="501" r:id="rId23"/>
    <p:sldId id="502" r:id="rId24"/>
    <p:sldId id="503" r:id="rId25"/>
    <p:sldId id="504" r:id="rId26"/>
    <p:sldId id="505" r:id="rId27"/>
    <p:sldId id="506" r:id="rId28"/>
    <p:sldId id="507" r:id="rId29"/>
    <p:sldId id="508" r:id="rId30"/>
    <p:sldId id="509" r:id="rId31"/>
    <p:sldId id="515" r:id="rId32"/>
    <p:sldId id="516" r:id="rId33"/>
    <p:sldId id="517" r:id="rId34"/>
    <p:sldId id="510" r:id="rId35"/>
    <p:sldId id="511" r:id="rId36"/>
    <p:sldId id="512" r:id="rId37"/>
    <p:sldId id="513" r:id="rId38"/>
    <p:sldId id="514" r:id="rId39"/>
    <p:sldId id="518" r:id="rId40"/>
    <p:sldId id="519" r:id="rId41"/>
    <p:sldId id="520" r:id="rId42"/>
    <p:sldId id="521" r:id="rId43"/>
    <p:sldId id="522" r:id="rId44"/>
    <p:sldId id="523" r:id="rId45"/>
    <p:sldId id="524" r:id="rId46"/>
    <p:sldId id="525" r:id="rId47"/>
    <p:sldId id="526" r:id="rId48"/>
    <p:sldId id="527" r:id="rId49"/>
    <p:sldId id="528" r:id="rId50"/>
    <p:sldId id="529" r:id="rId51"/>
    <p:sldId id="530"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5"/>
            <p14:sldId id="516"/>
            <p14:sldId id="517"/>
            <p14:sldId id="510"/>
            <p14:sldId id="511"/>
            <p14:sldId id="512"/>
            <p14:sldId id="513"/>
            <p14:sldId id="514"/>
            <p14:sldId id="518"/>
            <p14:sldId id="519"/>
            <p14:sldId id="520"/>
            <p14:sldId id="521"/>
            <p14:sldId id="522"/>
            <p14:sldId id="523"/>
            <p14:sldId id="524"/>
            <p14:sldId id="525"/>
            <p14:sldId id="526"/>
            <p14:sldId id="527"/>
            <p14:sldId id="528"/>
            <p14:sldId id="529"/>
            <p14:sldId id="530"/>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6" d="100"/>
          <a:sy n="66" d="100"/>
        </p:scale>
        <p:origin x="-876" y="-1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BE4210F-2CC3-4F61-9602-2695A6C96EF9}"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C40338CD-2804-48DF-839B-4347D77427E2}">
      <dgm:prSet custT="1"/>
      <dgm:spPr/>
      <dgm:t>
        <a:bodyPr/>
        <a:lstStyle/>
        <a:p>
          <a:pPr algn="r" rtl="1"/>
          <a:r>
            <a:rPr lang="en-US" sz="2400" b="1" dirty="0"/>
            <a:t>The Marketing Environment includes the Internal factors (employees, customers, shareholders, retailers &amp; distributors, etc.) and the External factors( political, legal, social, technological, economic) that surround the business and influence its marketing operations</a:t>
          </a:r>
          <a:endParaRPr lang="en-US" sz="2400" b="0" dirty="0"/>
        </a:p>
        <a:p>
          <a:pPr algn="r" rtl="1"/>
          <a:r>
            <a:rPr lang="ar-EG" sz="2400" b="0" dirty="0"/>
            <a:t>تشمل بيئة التسويق العوامل الداخلية (الموظفين والعملاء والمساهمين وتجار التجزئة والموزعين ، وما إلى ذلك) والعوامل الخارجية (السياسية والقانوني و العوامل الاجتماعية والتكنولوجية والاقتصادية) التي تحيط بالأعمال وتؤثر على عملياتها التسويقية.</a:t>
          </a:r>
          <a:endParaRPr lang="en-US" sz="2400" b="0" dirty="0"/>
        </a:p>
      </dgm:t>
    </dgm:pt>
    <dgm:pt modelId="{0FF84E2F-566E-4657-B5CF-D395A1C8D8B1}" type="parTrans" cxnId="{25584A45-80C6-4FA0-BE9C-A7E20B692E8F}">
      <dgm:prSet/>
      <dgm:spPr/>
      <dgm:t>
        <a:bodyPr/>
        <a:lstStyle/>
        <a:p>
          <a:pPr algn="r" rtl="1"/>
          <a:endParaRPr lang="en-US" sz="1400" b="0"/>
        </a:p>
      </dgm:t>
    </dgm:pt>
    <dgm:pt modelId="{3361062C-1BC0-4278-9AAC-E3DE572CF448}" type="sibTrans" cxnId="{25584A45-80C6-4FA0-BE9C-A7E20B692E8F}">
      <dgm:prSet/>
      <dgm:spPr/>
      <dgm:t>
        <a:bodyPr/>
        <a:lstStyle/>
        <a:p>
          <a:pPr algn="r" rtl="1"/>
          <a:endParaRPr lang="en-US" sz="1400" b="0"/>
        </a:p>
      </dgm:t>
    </dgm:pt>
    <dgm:pt modelId="{49DC6DEE-555C-48F3-99BC-3A048C835505}">
      <dgm:prSet custT="1"/>
      <dgm:spPr/>
      <dgm:t>
        <a:bodyPr/>
        <a:lstStyle/>
        <a:p>
          <a:pPr algn="r" rtl="1"/>
          <a:r>
            <a:rPr lang="en-US" sz="2400" dirty="0"/>
            <a:t>Some of these factors are </a:t>
          </a:r>
          <a:r>
            <a:rPr lang="en-US" sz="2400" dirty="0">
              <a:solidFill>
                <a:srgbClr val="C00000"/>
              </a:solidFill>
            </a:rPr>
            <a:t>controllable</a:t>
          </a:r>
          <a:r>
            <a:rPr lang="en-US" sz="2400" dirty="0"/>
            <a:t> while some are </a:t>
          </a:r>
          <a:r>
            <a:rPr lang="en-US" sz="2400" dirty="0">
              <a:solidFill>
                <a:srgbClr val="C00000"/>
              </a:solidFill>
            </a:rPr>
            <a:t>uncontrollable </a:t>
          </a:r>
          <a:r>
            <a:rPr lang="en-US" sz="2400" dirty="0"/>
            <a:t>and require business operations to change accordingly. Firms must be aware of its marketing environment in which it is operating to overcome the negative impact the environment factors are imposing on firm’s marketing activities</a:t>
          </a:r>
          <a:endParaRPr lang="en-US" sz="2400" b="0" dirty="0"/>
        </a:p>
        <a:p>
          <a:pPr algn="r" rtl="1"/>
          <a:r>
            <a:rPr lang="ar-EG" sz="2400" b="0" dirty="0"/>
            <a:t>بعض هذه العوامل يمكن السيطرة عليها في حين أن بعضها لا يمكن السيطرة عليه ويتطلب تغيير العمليات التجارية وفقا لذلك. يجب أن تكون الشركات على دراية ببيئتها التسويقية التي تعمل فيها للتغلب على التأثير السلبي الذي تفرضه العوامل البيئية على الأنشطة التسويقية للشركة</a:t>
          </a:r>
          <a:endParaRPr lang="en-US" sz="2400" b="0" dirty="0"/>
        </a:p>
      </dgm:t>
    </dgm:pt>
    <dgm:pt modelId="{4BEF977D-986A-4F54-91A9-664B4B7D3004}" type="parTrans" cxnId="{B66793DC-144B-4403-9235-27820D636574}">
      <dgm:prSet/>
      <dgm:spPr/>
      <dgm:t>
        <a:bodyPr/>
        <a:lstStyle/>
        <a:p>
          <a:pPr algn="r" rtl="1"/>
          <a:endParaRPr lang="en-US" sz="1400" b="0"/>
        </a:p>
      </dgm:t>
    </dgm:pt>
    <dgm:pt modelId="{CB43B677-3F96-405D-8111-69B9BBA1A51F}" type="sibTrans" cxnId="{B66793DC-144B-4403-9235-27820D636574}">
      <dgm:prSet/>
      <dgm:spPr/>
      <dgm:t>
        <a:bodyPr/>
        <a:lstStyle/>
        <a:p>
          <a:pPr algn="r" rtl="1"/>
          <a:endParaRPr lang="en-US" sz="1400" b="0"/>
        </a:p>
      </dgm:t>
    </dgm:pt>
    <dgm:pt modelId="{6F2896BC-8329-48D0-9387-1A8DF491F067}" type="pres">
      <dgm:prSet presAssocID="{BBE4210F-2CC3-4F61-9602-2695A6C96EF9}" presName="vert0" presStyleCnt="0">
        <dgm:presLayoutVars>
          <dgm:dir/>
          <dgm:animOne val="branch"/>
          <dgm:animLvl val="lvl"/>
        </dgm:presLayoutVars>
      </dgm:prSet>
      <dgm:spPr/>
      <dgm:t>
        <a:bodyPr/>
        <a:lstStyle/>
        <a:p>
          <a:pPr rtl="1"/>
          <a:endParaRPr lang="ar-SA"/>
        </a:p>
      </dgm:t>
    </dgm:pt>
    <dgm:pt modelId="{7D462289-E356-412B-B427-CA06CEAA6A78}" type="pres">
      <dgm:prSet presAssocID="{C40338CD-2804-48DF-839B-4347D77427E2}" presName="thickLine" presStyleLbl="alignNode1" presStyleIdx="0" presStyleCnt="2"/>
      <dgm:spPr/>
    </dgm:pt>
    <dgm:pt modelId="{7845FAE5-C0BF-4903-AEE1-0253D3D9DA28}" type="pres">
      <dgm:prSet presAssocID="{C40338CD-2804-48DF-839B-4347D77427E2}" presName="horz1" presStyleCnt="0"/>
      <dgm:spPr/>
    </dgm:pt>
    <dgm:pt modelId="{AD6A2DF6-2123-4F4E-9096-3635B27DF49B}" type="pres">
      <dgm:prSet presAssocID="{C40338CD-2804-48DF-839B-4347D77427E2}" presName="tx1" presStyleLbl="revTx" presStyleIdx="0" presStyleCnt="2" custScaleY="141661"/>
      <dgm:spPr/>
      <dgm:t>
        <a:bodyPr/>
        <a:lstStyle/>
        <a:p>
          <a:pPr rtl="1"/>
          <a:endParaRPr lang="ar-SA"/>
        </a:p>
      </dgm:t>
    </dgm:pt>
    <dgm:pt modelId="{E6A8514C-86B0-46B5-BCE0-A420B34BB806}" type="pres">
      <dgm:prSet presAssocID="{C40338CD-2804-48DF-839B-4347D77427E2}" presName="vert1" presStyleCnt="0"/>
      <dgm:spPr/>
    </dgm:pt>
    <dgm:pt modelId="{3199DB09-348B-4831-98EA-BB69C78AFAEB}" type="pres">
      <dgm:prSet presAssocID="{49DC6DEE-555C-48F3-99BC-3A048C835505}" presName="thickLine" presStyleLbl="alignNode1" presStyleIdx="1" presStyleCnt="2"/>
      <dgm:spPr/>
    </dgm:pt>
    <dgm:pt modelId="{A09F5546-DE46-487B-9F27-C3E0DAE7EB21}" type="pres">
      <dgm:prSet presAssocID="{49DC6DEE-555C-48F3-99BC-3A048C835505}" presName="horz1" presStyleCnt="0"/>
      <dgm:spPr/>
    </dgm:pt>
    <dgm:pt modelId="{F94B73BF-A687-42AB-9ADB-EC5492736680}" type="pres">
      <dgm:prSet presAssocID="{49DC6DEE-555C-48F3-99BC-3A048C835505}" presName="tx1" presStyleLbl="revTx" presStyleIdx="1" presStyleCnt="2" custScaleY="114576"/>
      <dgm:spPr/>
      <dgm:t>
        <a:bodyPr/>
        <a:lstStyle/>
        <a:p>
          <a:pPr rtl="1"/>
          <a:endParaRPr lang="ar-SA"/>
        </a:p>
      </dgm:t>
    </dgm:pt>
    <dgm:pt modelId="{FE37C183-3187-4ADE-8BE4-F9FDB71648E6}" type="pres">
      <dgm:prSet presAssocID="{49DC6DEE-555C-48F3-99BC-3A048C835505}" presName="vert1" presStyleCnt="0"/>
      <dgm:spPr/>
    </dgm:pt>
  </dgm:ptLst>
  <dgm:cxnLst>
    <dgm:cxn modelId="{25584A45-80C6-4FA0-BE9C-A7E20B692E8F}" srcId="{BBE4210F-2CC3-4F61-9602-2695A6C96EF9}" destId="{C40338CD-2804-48DF-839B-4347D77427E2}" srcOrd="0" destOrd="0" parTransId="{0FF84E2F-566E-4657-B5CF-D395A1C8D8B1}" sibTransId="{3361062C-1BC0-4278-9AAC-E3DE572CF448}"/>
    <dgm:cxn modelId="{3F713A2F-46EE-4FE5-8E0A-24F25B2169F3}" type="presOf" srcId="{49DC6DEE-555C-48F3-99BC-3A048C835505}" destId="{F94B73BF-A687-42AB-9ADB-EC5492736680}" srcOrd="0" destOrd="0" presId="urn:microsoft.com/office/officeart/2008/layout/LinedList"/>
    <dgm:cxn modelId="{B66793DC-144B-4403-9235-27820D636574}" srcId="{BBE4210F-2CC3-4F61-9602-2695A6C96EF9}" destId="{49DC6DEE-555C-48F3-99BC-3A048C835505}" srcOrd="1" destOrd="0" parTransId="{4BEF977D-986A-4F54-91A9-664B4B7D3004}" sibTransId="{CB43B677-3F96-405D-8111-69B9BBA1A51F}"/>
    <dgm:cxn modelId="{71567281-C275-4A22-ADED-77518D10CD25}" type="presOf" srcId="{BBE4210F-2CC3-4F61-9602-2695A6C96EF9}" destId="{6F2896BC-8329-48D0-9387-1A8DF491F067}" srcOrd="0" destOrd="0" presId="urn:microsoft.com/office/officeart/2008/layout/LinedList"/>
    <dgm:cxn modelId="{FBFCBC1C-2266-444B-A851-F7FBF2113175}" type="presOf" srcId="{C40338CD-2804-48DF-839B-4347D77427E2}" destId="{AD6A2DF6-2123-4F4E-9096-3635B27DF49B}" srcOrd="0" destOrd="0" presId="urn:microsoft.com/office/officeart/2008/layout/LinedList"/>
    <dgm:cxn modelId="{C9E08102-D224-4DD6-A8F9-53B388038605}" type="presParOf" srcId="{6F2896BC-8329-48D0-9387-1A8DF491F067}" destId="{7D462289-E356-412B-B427-CA06CEAA6A78}" srcOrd="0" destOrd="0" presId="urn:microsoft.com/office/officeart/2008/layout/LinedList"/>
    <dgm:cxn modelId="{824AD5F2-27BF-493F-9D20-BBA0CAA8B4BF}" type="presParOf" srcId="{6F2896BC-8329-48D0-9387-1A8DF491F067}" destId="{7845FAE5-C0BF-4903-AEE1-0253D3D9DA28}" srcOrd="1" destOrd="0" presId="urn:microsoft.com/office/officeart/2008/layout/LinedList"/>
    <dgm:cxn modelId="{E8024AF7-ED29-49E5-9579-4C7AD46EDD80}" type="presParOf" srcId="{7845FAE5-C0BF-4903-AEE1-0253D3D9DA28}" destId="{AD6A2DF6-2123-4F4E-9096-3635B27DF49B}" srcOrd="0" destOrd="0" presId="urn:microsoft.com/office/officeart/2008/layout/LinedList"/>
    <dgm:cxn modelId="{EFCFC39A-7012-4A58-A180-6B0AA4E97161}" type="presParOf" srcId="{7845FAE5-C0BF-4903-AEE1-0253D3D9DA28}" destId="{E6A8514C-86B0-46B5-BCE0-A420B34BB806}" srcOrd="1" destOrd="0" presId="urn:microsoft.com/office/officeart/2008/layout/LinedList"/>
    <dgm:cxn modelId="{11495ED6-8997-454E-A62B-4AFE1179EED3}" type="presParOf" srcId="{6F2896BC-8329-48D0-9387-1A8DF491F067}" destId="{3199DB09-348B-4831-98EA-BB69C78AFAEB}" srcOrd="2" destOrd="0" presId="urn:microsoft.com/office/officeart/2008/layout/LinedList"/>
    <dgm:cxn modelId="{821C0C2F-1258-45A4-B9B6-FE92A24651AB}" type="presParOf" srcId="{6F2896BC-8329-48D0-9387-1A8DF491F067}" destId="{A09F5546-DE46-487B-9F27-C3E0DAE7EB21}" srcOrd="3" destOrd="0" presId="urn:microsoft.com/office/officeart/2008/layout/LinedList"/>
    <dgm:cxn modelId="{60662C73-69B0-4761-8F51-C70420D81C5F}" type="presParOf" srcId="{A09F5546-DE46-487B-9F27-C3E0DAE7EB21}" destId="{F94B73BF-A687-42AB-9ADB-EC5492736680}" srcOrd="0" destOrd="0" presId="urn:microsoft.com/office/officeart/2008/layout/LinedList"/>
    <dgm:cxn modelId="{E3000233-1ED1-49DD-A915-7C147F48D770}" type="presParOf" srcId="{A09F5546-DE46-487B-9F27-C3E0DAE7EB21}" destId="{FE37C183-3187-4ADE-8BE4-F9FDB71648E6}"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B2FFB53-FC20-44BF-9B86-0D90D962C2F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E71A9455-664C-454D-9143-1EC7330FFB62}">
      <dgm:prSet/>
      <dgm:spPr>
        <a:solidFill>
          <a:schemeClr val="accent3">
            <a:lumMod val="75000"/>
          </a:schemeClr>
        </a:solidFill>
      </dgm:spPr>
      <dgm:t>
        <a:bodyPr/>
        <a:lstStyle/>
        <a:p>
          <a:pPr algn="r" rtl="1"/>
          <a:r>
            <a:rPr lang="en-US" b="1" dirty="0"/>
            <a:t>Economic Environment= Economic factors that affect consumer purchasing power and spending patterns.</a:t>
          </a:r>
        </a:p>
        <a:p>
          <a:pPr algn="r" rtl="1"/>
          <a:r>
            <a:rPr lang="ar-EG" b="1" dirty="0"/>
            <a:t>البيئة الاقتصادية = العوامل الاقتصادية التي تؤثر على القوة الشرائية للمستهلك وأنماط الإنفاق.</a:t>
          </a:r>
          <a:endParaRPr lang="en-US" dirty="0"/>
        </a:p>
      </dgm:t>
    </dgm:pt>
    <dgm:pt modelId="{A25BC192-9099-4177-8138-D2D1DD5801B9}" type="parTrans" cxnId="{96BF9873-2124-4167-80C8-CFD16A0C36E1}">
      <dgm:prSet/>
      <dgm:spPr/>
      <dgm:t>
        <a:bodyPr/>
        <a:lstStyle/>
        <a:p>
          <a:pPr algn="r" rtl="1"/>
          <a:endParaRPr lang="en-US"/>
        </a:p>
      </dgm:t>
    </dgm:pt>
    <dgm:pt modelId="{EB50219E-3BDF-450F-85EB-C86CC9441308}" type="sibTrans" cxnId="{96BF9873-2124-4167-80C8-CFD16A0C36E1}">
      <dgm:prSet/>
      <dgm:spPr/>
      <dgm:t>
        <a:bodyPr/>
        <a:lstStyle/>
        <a:p>
          <a:pPr algn="r" rtl="1"/>
          <a:endParaRPr lang="en-US"/>
        </a:p>
      </dgm:t>
    </dgm:pt>
    <dgm:pt modelId="{7DCDBF0A-0956-473B-AEDF-F6B3714BC0B3}">
      <dgm:prSet/>
      <dgm:spPr/>
      <dgm:t>
        <a:bodyPr/>
        <a:lstStyle/>
        <a:p>
          <a:pPr algn="r" rtl="1"/>
          <a:r>
            <a:rPr lang="en-US" b="1" dirty="0"/>
            <a:t>Every business operates in the economy and is affected by the different phases it is undergoing. In the case of recession, the marketing practices should be different as what are followed during the inflation period</a:t>
          </a:r>
        </a:p>
        <a:p>
          <a:pPr algn="r" rtl="1"/>
          <a:r>
            <a:rPr lang="ar-EG" b="1" dirty="0"/>
            <a:t>تعمل أي شركة في اقتصاد معين وتتأثر بالمراحل المختلفة التي يمر بها هذا الاقتصاد. في حالة الركود ، يجب أن تكون ممارسات التسويق مختلفة عما يتم اتباعه خلال فترة التضخم</a:t>
          </a:r>
          <a:endParaRPr lang="en-US" b="1" dirty="0"/>
        </a:p>
      </dgm:t>
    </dgm:pt>
    <dgm:pt modelId="{AA00D5FC-AE2C-41DF-9120-5DB7805D2F86}" type="parTrans" cxnId="{041B3C70-BB3B-4F56-A38A-15929183C908}">
      <dgm:prSet/>
      <dgm:spPr/>
      <dgm:t>
        <a:bodyPr/>
        <a:lstStyle/>
        <a:p>
          <a:pPr algn="r" rtl="1"/>
          <a:endParaRPr lang="en-US"/>
        </a:p>
      </dgm:t>
    </dgm:pt>
    <dgm:pt modelId="{8FD1C84D-D32E-47E0-927D-077937FC03E9}" type="sibTrans" cxnId="{041B3C70-BB3B-4F56-A38A-15929183C908}">
      <dgm:prSet/>
      <dgm:spPr/>
      <dgm:t>
        <a:bodyPr/>
        <a:lstStyle/>
        <a:p>
          <a:pPr algn="r" rtl="1"/>
          <a:endParaRPr lang="en-US"/>
        </a:p>
      </dgm:t>
    </dgm:pt>
    <dgm:pt modelId="{67598B3C-7CA4-45B7-A74E-88E2C05BE6BD}" type="pres">
      <dgm:prSet presAssocID="{5B2FFB53-FC20-44BF-9B86-0D90D962C2F7}" presName="linear" presStyleCnt="0">
        <dgm:presLayoutVars>
          <dgm:animLvl val="lvl"/>
          <dgm:resizeHandles val="exact"/>
        </dgm:presLayoutVars>
      </dgm:prSet>
      <dgm:spPr/>
      <dgm:t>
        <a:bodyPr/>
        <a:lstStyle/>
        <a:p>
          <a:pPr rtl="1"/>
          <a:endParaRPr lang="ar-SA"/>
        </a:p>
      </dgm:t>
    </dgm:pt>
    <dgm:pt modelId="{0E6DB6CF-AD16-42BC-A333-CB67AB0F515B}" type="pres">
      <dgm:prSet presAssocID="{E71A9455-664C-454D-9143-1EC7330FFB62}" presName="parentText" presStyleLbl="node1" presStyleIdx="0" presStyleCnt="2">
        <dgm:presLayoutVars>
          <dgm:chMax val="0"/>
          <dgm:bulletEnabled val="1"/>
        </dgm:presLayoutVars>
      </dgm:prSet>
      <dgm:spPr/>
      <dgm:t>
        <a:bodyPr/>
        <a:lstStyle/>
        <a:p>
          <a:pPr rtl="1"/>
          <a:endParaRPr lang="ar-SA"/>
        </a:p>
      </dgm:t>
    </dgm:pt>
    <dgm:pt modelId="{7E7E1C72-3DAD-46A5-946F-9D0E7CB527B6}" type="pres">
      <dgm:prSet presAssocID="{EB50219E-3BDF-450F-85EB-C86CC9441308}" presName="spacer" presStyleCnt="0"/>
      <dgm:spPr/>
    </dgm:pt>
    <dgm:pt modelId="{FAD9FD01-9EC8-4BA9-8061-5FD312CF9C44}" type="pres">
      <dgm:prSet presAssocID="{7DCDBF0A-0956-473B-AEDF-F6B3714BC0B3}" presName="parentText" presStyleLbl="node1" presStyleIdx="1" presStyleCnt="2">
        <dgm:presLayoutVars>
          <dgm:chMax val="0"/>
          <dgm:bulletEnabled val="1"/>
        </dgm:presLayoutVars>
      </dgm:prSet>
      <dgm:spPr/>
      <dgm:t>
        <a:bodyPr/>
        <a:lstStyle/>
        <a:p>
          <a:pPr rtl="1"/>
          <a:endParaRPr lang="ar-SA"/>
        </a:p>
      </dgm:t>
    </dgm:pt>
  </dgm:ptLst>
  <dgm:cxnLst>
    <dgm:cxn modelId="{C09E2E10-E270-48FE-86A6-6FD083CF3FAF}" type="presOf" srcId="{7DCDBF0A-0956-473B-AEDF-F6B3714BC0B3}" destId="{FAD9FD01-9EC8-4BA9-8061-5FD312CF9C44}" srcOrd="0" destOrd="0" presId="urn:microsoft.com/office/officeart/2005/8/layout/vList2"/>
    <dgm:cxn modelId="{96BF9873-2124-4167-80C8-CFD16A0C36E1}" srcId="{5B2FFB53-FC20-44BF-9B86-0D90D962C2F7}" destId="{E71A9455-664C-454D-9143-1EC7330FFB62}" srcOrd="0" destOrd="0" parTransId="{A25BC192-9099-4177-8138-D2D1DD5801B9}" sibTransId="{EB50219E-3BDF-450F-85EB-C86CC9441308}"/>
    <dgm:cxn modelId="{3012C4D4-20D0-4A4D-9E8A-4673BECB5A33}" type="presOf" srcId="{E71A9455-664C-454D-9143-1EC7330FFB62}" destId="{0E6DB6CF-AD16-42BC-A333-CB67AB0F515B}" srcOrd="0" destOrd="0" presId="urn:microsoft.com/office/officeart/2005/8/layout/vList2"/>
    <dgm:cxn modelId="{041B3C70-BB3B-4F56-A38A-15929183C908}" srcId="{5B2FFB53-FC20-44BF-9B86-0D90D962C2F7}" destId="{7DCDBF0A-0956-473B-AEDF-F6B3714BC0B3}" srcOrd="1" destOrd="0" parTransId="{AA00D5FC-AE2C-41DF-9120-5DB7805D2F86}" sibTransId="{8FD1C84D-D32E-47E0-927D-077937FC03E9}"/>
    <dgm:cxn modelId="{DD1E1DD3-981F-4BED-ADD9-E858F68F6AF2}" type="presOf" srcId="{5B2FFB53-FC20-44BF-9B86-0D90D962C2F7}" destId="{67598B3C-7CA4-45B7-A74E-88E2C05BE6BD}" srcOrd="0" destOrd="0" presId="urn:microsoft.com/office/officeart/2005/8/layout/vList2"/>
    <dgm:cxn modelId="{A37D4725-6E5E-4185-A83C-B599ED988761}" type="presParOf" srcId="{67598B3C-7CA4-45B7-A74E-88E2C05BE6BD}" destId="{0E6DB6CF-AD16-42BC-A333-CB67AB0F515B}" srcOrd="0" destOrd="0" presId="urn:microsoft.com/office/officeart/2005/8/layout/vList2"/>
    <dgm:cxn modelId="{9BAFA278-D090-4C55-A835-761FD15FEF04}" type="presParOf" srcId="{67598B3C-7CA4-45B7-A74E-88E2C05BE6BD}" destId="{7E7E1C72-3DAD-46A5-946F-9D0E7CB527B6}" srcOrd="1" destOrd="0" presId="urn:microsoft.com/office/officeart/2005/8/layout/vList2"/>
    <dgm:cxn modelId="{5F61828B-2428-4495-90CC-413005071AF0}" type="presParOf" srcId="{67598B3C-7CA4-45B7-A74E-88E2C05BE6BD}" destId="{FAD9FD01-9EC8-4BA9-8061-5FD312CF9C44}"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C688BEA-1A72-4814-8B7F-E25EC28D722B}"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EA73446B-5FD7-4482-A093-974C1A138E23}">
      <dgm:prSet/>
      <dgm:spPr/>
      <dgm:t>
        <a:bodyPr/>
        <a:lstStyle/>
        <a:p>
          <a:pPr rtl="1"/>
          <a:r>
            <a:rPr lang="en-US" dirty="0"/>
            <a:t>Technological environment = forces that create new technologies, creating new product and market opportunities.</a:t>
          </a:r>
          <a:r>
            <a:rPr lang="ar-EG" dirty="0"/>
            <a:t>البيئة التكنولوجية = القوى التي تخلق تقنيات </a:t>
          </a:r>
          <a:endParaRPr lang="en-US" dirty="0"/>
        </a:p>
        <a:p>
          <a:pPr rtl="1"/>
          <a:r>
            <a:rPr lang="ar-EG" dirty="0"/>
            <a:t>جديدة ، وتخلق منتجات جديدة وفرص في السوق.</a:t>
          </a:r>
          <a:endParaRPr lang="en-US" dirty="0"/>
        </a:p>
      </dgm:t>
    </dgm:pt>
    <dgm:pt modelId="{1F9AEA27-006B-4424-8E02-3C0F435D149C}" type="parTrans" cxnId="{3BE87375-24AE-4BEA-9C82-6885B1A1CBE6}">
      <dgm:prSet/>
      <dgm:spPr/>
      <dgm:t>
        <a:bodyPr/>
        <a:lstStyle/>
        <a:p>
          <a:pPr rtl="1"/>
          <a:endParaRPr lang="en-US"/>
        </a:p>
      </dgm:t>
    </dgm:pt>
    <dgm:pt modelId="{25A2CCF8-C4C1-45A8-B6A9-0A70E7DEE510}" type="sibTrans" cxnId="{3BE87375-24AE-4BEA-9C82-6885B1A1CBE6}">
      <dgm:prSet/>
      <dgm:spPr/>
      <dgm:t>
        <a:bodyPr/>
        <a:lstStyle/>
        <a:p>
          <a:pPr rtl="1"/>
          <a:endParaRPr lang="en-US"/>
        </a:p>
      </dgm:t>
    </dgm:pt>
    <dgm:pt modelId="{D9542E8F-72D8-4012-9139-C6C98BC9349D}">
      <dgm:prSet/>
      <dgm:spPr/>
      <dgm:t>
        <a:bodyPr/>
        <a:lstStyle/>
        <a:p>
          <a:pPr rtl="1"/>
          <a:endParaRPr lang="en-US" dirty="0"/>
        </a:p>
        <a:p>
          <a:pPr rtl="1"/>
          <a:r>
            <a:rPr lang="ar-EG" dirty="0"/>
            <a:t>ربما تكون البيئة هي القوة الأكثر دراماتيكية التي تشكل مصيرنا </a:t>
          </a:r>
          <a:endParaRPr lang="en-US" dirty="0"/>
        </a:p>
        <a:p>
          <a:pPr rtl="1"/>
          <a:r>
            <a:rPr lang="en-US" dirty="0"/>
            <a:t>The environment is perhaps the most dramatic force now shaping our destiny. </a:t>
          </a:r>
          <a:r>
            <a:rPr lang="ar-EG" dirty="0"/>
            <a:t>الآن. </a:t>
          </a:r>
          <a:endParaRPr lang="en-US" dirty="0"/>
        </a:p>
      </dgm:t>
    </dgm:pt>
    <dgm:pt modelId="{B60E3559-642E-4ADD-895F-318465BE04DD}" type="parTrans" cxnId="{2D9EFDA5-A061-4EAA-96DC-3EA363D3B7DF}">
      <dgm:prSet/>
      <dgm:spPr/>
      <dgm:t>
        <a:bodyPr/>
        <a:lstStyle/>
        <a:p>
          <a:pPr rtl="1"/>
          <a:endParaRPr lang="en-US"/>
        </a:p>
      </dgm:t>
    </dgm:pt>
    <dgm:pt modelId="{635CF24E-5417-4604-8F35-59DF6600A1F8}" type="sibTrans" cxnId="{2D9EFDA5-A061-4EAA-96DC-3EA363D3B7DF}">
      <dgm:prSet/>
      <dgm:spPr/>
      <dgm:t>
        <a:bodyPr/>
        <a:lstStyle/>
        <a:p>
          <a:pPr rtl="1"/>
          <a:endParaRPr lang="en-US"/>
        </a:p>
      </dgm:t>
    </dgm:pt>
    <dgm:pt modelId="{E039FAE5-9039-4158-980F-0F66555021D6}">
      <dgm:prSet/>
      <dgm:spPr/>
      <dgm:t>
        <a:bodyPr/>
        <a:lstStyle/>
        <a:p>
          <a:pPr rtl="1"/>
          <a:r>
            <a:rPr lang="en-US" dirty="0"/>
            <a:t>New technologies can offer exciting opportunities for marketers.</a:t>
          </a:r>
        </a:p>
        <a:p>
          <a:pPr rtl="1"/>
          <a:r>
            <a:rPr lang="ar-EG" dirty="0"/>
            <a:t>يمكن أن توفر التقنيات الجديدة فرصا مثيرة للمسوقين.</a:t>
          </a:r>
          <a:endParaRPr lang="en-US" dirty="0"/>
        </a:p>
      </dgm:t>
    </dgm:pt>
    <dgm:pt modelId="{70A2894D-9770-4597-B988-8B322699A913}" type="parTrans" cxnId="{E727BCB6-CF02-4553-8B61-DF971EA527DB}">
      <dgm:prSet/>
      <dgm:spPr/>
      <dgm:t>
        <a:bodyPr/>
        <a:lstStyle/>
        <a:p>
          <a:pPr rtl="1"/>
          <a:endParaRPr lang="en-US"/>
        </a:p>
      </dgm:t>
    </dgm:pt>
    <dgm:pt modelId="{AFDE198C-FFBA-4C71-A3A6-14A14415EB67}" type="sibTrans" cxnId="{E727BCB6-CF02-4553-8B61-DF971EA527DB}">
      <dgm:prSet/>
      <dgm:spPr/>
      <dgm:t>
        <a:bodyPr/>
        <a:lstStyle/>
        <a:p>
          <a:pPr rtl="1"/>
          <a:endParaRPr lang="en-US"/>
        </a:p>
      </dgm:t>
    </dgm:pt>
    <dgm:pt modelId="{0A55EE46-C9AC-4278-A323-72DF7033C5D7}" type="pres">
      <dgm:prSet presAssocID="{1C688BEA-1A72-4814-8B7F-E25EC28D722B}" presName="linear" presStyleCnt="0">
        <dgm:presLayoutVars>
          <dgm:animLvl val="lvl"/>
          <dgm:resizeHandles val="exact"/>
        </dgm:presLayoutVars>
      </dgm:prSet>
      <dgm:spPr/>
      <dgm:t>
        <a:bodyPr/>
        <a:lstStyle/>
        <a:p>
          <a:pPr rtl="1"/>
          <a:endParaRPr lang="ar-SA"/>
        </a:p>
      </dgm:t>
    </dgm:pt>
    <dgm:pt modelId="{4A67F00F-18AB-43FD-BBAA-AEE50D4D135D}" type="pres">
      <dgm:prSet presAssocID="{EA73446B-5FD7-4482-A093-974C1A138E23}" presName="parentText" presStyleLbl="node1" presStyleIdx="0" presStyleCnt="3">
        <dgm:presLayoutVars>
          <dgm:chMax val="0"/>
          <dgm:bulletEnabled val="1"/>
        </dgm:presLayoutVars>
      </dgm:prSet>
      <dgm:spPr/>
      <dgm:t>
        <a:bodyPr/>
        <a:lstStyle/>
        <a:p>
          <a:pPr rtl="1"/>
          <a:endParaRPr lang="ar-SA"/>
        </a:p>
      </dgm:t>
    </dgm:pt>
    <dgm:pt modelId="{762838B9-7E5B-4888-86B4-2BA85D318274}" type="pres">
      <dgm:prSet presAssocID="{25A2CCF8-C4C1-45A8-B6A9-0A70E7DEE510}" presName="spacer" presStyleCnt="0"/>
      <dgm:spPr/>
    </dgm:pt>
    <dgm:pt modelId="{BEC2CF08-0BCE-438B-A45E-378D7E219AE6}" type="pres">
      <dgm:prSet presAssocID="{D9542E8F-72D8-4012-9139-C6C98BC9349D}" presName="parentText" presStyleLbl="node1" presStyleIdx="1" presStyleCnt="3">
        <dgm:presLayoutVars>
          <dgm:chMax val="0"/>
          <dgm:bulletEnabled val="1"/>
        </dgm:presLayoutVars>
      </dgm:prSet>
      <dgm:spPr/>
      <dgm:t>
        <a:bodyPr/>
        <a:lstStyle/>
        <a:p>
          <a:pPr rtl="1"/>
          <a:endParaRPr lang="ar-SA"/>
        </a:p>
      </dgm:t>
    </dgm:pt>
    <dgm:pt modelId="{E13749BF-6EA7-437A-8BFB-1B42A9670256}" type="pres">
      <dgm:prSet presAssocID="{635CF24E-5417-4604-8F35-59DF6600A1F8}" presName="spacer" presStyleCnt="0"/>
      <dgm:spPr/>
    </dgm:pt>
    <dgm:pt modelId="{640DB4EC-D1CD-4988-964A-9A4CDE3DBE52}" type="pres">
      <dgm:prSet presAssocID="{E039FAE5-9039-4158-980F-0F66555021D6}" presName="parentText" presStyleLbl="node1" presStyleIdx="2" presStyleCnt="3">
        <dgm:presLayoutVars>
          <dgm:chMax val="0"/>
          <dgm:bulletEnabled val="1"/>
        </dgm:presLayoutVars>
      </dgm:prSet>
      <dgm:spPr/>
      <dgm:t>
        <a:bodyPr/>
        <a:lstStyle/>
        <a:p>
          <a:pPr rtl="1"/>
          <a:endParaRPr lang="ar-SA"/>
        </a:p>
      </dgm:t>
    </dgm:pt>
  </dgm:ptLst>
  <dgm:cxnLst>
    <dgm:cxn modelId="{2D9EFDA5-A061-4EAA-96DC-3EA363D3B7DF}" srcId="{1C688BEA-1A72-4814-8B7F-E25EC28D722B}" destId="{D9542E8F-72D8-4012-9139-C6C98BC9349D}" srcOrd="1" destOrd="0" parTransId="{B60E3559-642E-4ADD-895F-318465BE04DD}" sibTransId="{635CF24E-5417-4604-8F35-59DF6600A1F8}"/>
    <dgm:cxn modelId="{2DB6A6B2-FB36-4159-9209-EC89A5CB0B4C}" type="presOf" srcId="{1C688BEA-1A72-4814-8B7F-E25EC28D722B}" destId="{0A55EE46-C9AC-4278-A323-72DF7033C5D7}" srcOrd="0" destOrd="0" presId="urn:microsoft.com/office/officeart/2005/8/layout/vList2"/>
    <dgm:cxn modelId="{BD19A6ED-1063-4617-BC3E-578F732FFAC6}" type="presOf" srcId="{E039FAE5-9039-4158-980F-0F66555021D6}" destId="{640DB4EC-D1CD-4988-964A-9A4CDE3DBE52}" srcOrd="0" destOrd="0" presId="urn:microsoft.com/office/officeart/2005/8/layout/vList2"/>
    <dgm:cxn modelId="{5D57D098-C24B-4002-A5FB-23FC2712F75A}" type="presOf" srcId="{EA73446B-5FD7-4482-A093-974C1A138E23}" destId="{4A67F00F-18AB-43FD-BBAA-AEE50D4D135D}" srcOrd="0" destOrd="0" presId="urn:microsoft.com/office/officeart/2005/8/layout/vList2"/>
    <dgm:cxn modelId="{E727BCB6-CF02-4553-8B61-DF971EA527DB}" srcId="{1C688BEA-1A72-4814-8B7F-E25EC28D722B}" destId="{E039FAE5-9039-4158-980F-0F66555021D6}" srcOrd="2" destOrd="0" parTransId="{70A2894D-9770-4597-B988-8B322699A913}" sibTransId="{AFDE198C-FFBA-4C71-A3A6-14A14415EB67}"/>
    <dgm:cxn modelId="{865F65CA-F9E9-462A-A8BC-91797D096990}" type="presOf" srcId="{D9542E8F-72D8-4012-9139-C6C98BC9349D}" destId="{BEC2CF08-0BCE-438B-A45E-378D7E219AE6}" srcOrd="0" destOrd="0" presId="urn:microsoft.com/office/officeart/2005/8/layout/vList2"/>
    <dgm:cxn modelId="{3BE87375-24AE-4BEA-9C82-6885B1A1CBE6}" srcId="{1C688BEA-1A72-4814-8B7F-E25EC28D722B}" destId="{EA73446B-5FD7-4482-A093-974C1A138E23}" srcOrd="0" destOrd="0" parTransId="{1F9AEA27-006B-4424-8E02-3C0F435D149C}" sibTransId="{25A2CCF8-C4C1-45A8-B6A9-0A70E7DEE510}"/>
    <dgm:cxn modelId="{9F54C482-2B49-4452-AE90-42AE0ACF88C1}" type="presParOf" srcId="{0A55EE46-C9AC-4278-A323-72DF7033C5D7}" destId="{4A67F00F-18AB-43FD-BBAA-AEE50D4D135D}" srcOrd="0" destOrd="0" presId="urn:microsoft.com/office/officeart/2005/8/layout/vList2"/>
    <dgm:cxn modelId="{527E5E02-3331-4557-9CAF-7F35C0B69DDA}" type="presParOf" srcId="{0A55EE46-C9AC-4278-A323-72DF7033C5D7}" destId="{762838B9-7E5B-4888-86B4-2BA85D318274}" srcOrd="1" destOrd="0" presId="urn:microsoft.com/office/officeart/2005/8/layout/vList2"/>
    <dgm:cxn modelId="{72B853B1-08CA-4466-962F-BA868D347DAA}" type="presParOf" srcId="{0A55EE46-C9AC-4278-A323-72DF7033C5D7}" destId="{BEC2CF08-0BCE-438B-A45E-378D7E219AE6}" srcOrd="2" destOrd="0" presId="urn:microsoft.com/office/officeart/2005/8/layout/vList2"/>
    <dgm:cxn modelId="{6E05F85A-7E91-4187-8EAE-87D31EA8CADB}" type="presParOf" srcId="{0A55EE46-C9AC-4278-A323-72DF7033C5D7}" destId="{E13749BF-6EA7-437A-8BFB-1B42A9670256}" srcOrd="3" destOrd="0" presId="urn:microsoft.com/office/officeart/2005/8/layout/vList2"/>
    <dgm:cxn modelId="{E4A6BAFC-D37B-40CD-B278-948B34CC977E}" type="presParOf" srcId="{0A55EE46-C9AC-4278-A323-72DF7033C5D7}" destId="{640DB4EC-D1CD-4988-964A-9A4CDE3DBE52}"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25DB076-B91B-46BE-961D-43F26D50AC3C}"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293BAE55-36D0-4DAF-87E9-5E6FD86D3EAF}">
      <dgm:prSet custT="1"/>
      <dgm:spPr/>
      <dgm:t>
        <a:bodyPr/>
        <a:lstStyle/>
        <a:p>
          <a:pPr algn="r" rtl="1"/>
          <a:r>
            <a:rPr lang="en-US" sz="2400" dirty="0"/>
            <a:t>The technological environment changes rapidly creating new markets and opportunities.</a:t>
          </a:r>
        </a:p>
        <a:p>
          <a:pPr algn="r" rtl="1"/>
          <a:r>
            <a:rPr lang="ar-EG" sz="2400" dirty="0"/>
            <a:t>تتغير البيئة التكنولوجية بسرعة مما يخلق أسواقا وفرصا جديدة.</a:t>
          </a:r>
          <a:endParaRPr lang="en-US" sz="2400" dirty="0"/>
        </a:p>
      </dgm:t>
    </dgm:pt>
    <dgm:pt modelId="{7B2A011A-6D39-4F81-900E-475374F4BBAB}" type="parTrans" cxnId="{637A5BFE-737C-40F1-818F-4F68B1D33828}">
      <dgm:prSet/>
      <dgm:spPr/>
      <dgm:t>
        <a:bodyPr/>
        <a:lstStyle/>
        <a:p>
          <a:pPr algn="r" rtl="1"/>
          <a:endParaRPr lang="en-US" sz="1600"/>
        </a:p>
      </dgm:t>
    </dgm:pt>
    <dgm:pt modelId="{CE0F01AE-E48A-4EE4-861A-7E381EE59BF4}" type="sibTrans" cxnId="{637A5BFE-737C-40F1-818F-4F68B1D33828}">
      <dgm:prSet/>
      <dgm:spPr/>
      <dgm:t>
        <a:bodyPr/>
        <a:lstStyle/>
        <a:p>
          <a:pPr algn="r" rtl="1"/>
          <a:endParaRPr lang="en-US" sz="1600"/>
        </a:p>
      </dgm:t>
    </dgm:pt>
    <dgm:pt modelId="{CBD9A224-E6D0-4AA0-9084-A928A947E04A}">
      <dgm:prSet custT="1"/>
      <dgm:spPr/>
      <dgm:t>
        <a:bodyPr/>
        <a:lstStyle/>
        <a:p>
          <a:pPr algn="r" rtl="1"/>
          <a:r>
            <a:rPr lang="en-US" sz="2400" dirty="0"/>
            <a:t>However, every new technology replaces an old technology. When old industries fight or ignore new technologies their business decline.</a:t>
          </a:r>
        </a:p>
        <a:p>
          <a:pPr algn="r" rtl="1"/>
          <a:r>
            <a:rPr lang="ar-EG" sz="2400" dirty="0"/>
            <a:t>ومع ذلك ، فإن كل تقنية جديدة تحل محل التكنولوجيا القديمة. وعندما تحارب الصناعات القديمة أو تتجاهل التقنيات الجديدة تنخفض أعمال تلك الصناعات القديمة.</a:t>
          </a:r>
          <a:endParaRPr lang="en-US" sz="2400" dirty="0"/>
        </a:p>
      </dgm:t>
    </dgm:pt>
    <dgm:pt modelId="{DB3BFCC7-6B47-4E30-838F-3FBF9D17865C}" type="parTrans" cxnId="{FC298908-663F-4A2F-9A64-20C1F72C926E}">
      <dgm:prSet/>
      <dgm:spPr/>
      <dgm:t>
        <a:bodyPr/>
        <a:lstStyle/>
        <a:p>
          <a:pPr algn="r" rtl="1"/>
          <a:endParaRPr lang="en-US"/>
        </a:p>
      </dgm:t>
    </dgm:pt>
    <dgm:pt modelId="{35A58E4E-A0BA-44CC-89A1-050B3D4F8147}" type="sibTrans" cxnId="{FC298908-663F-4A2F-9A64-20C1F72C926E}">
      <dgm:prSet/>
      <dgm:spPr/>
      <dgm:t>
        <a:bodyPr/>
        <a:lstStyle/>
        <a:p>
          <a:pPr algn="r" rtl="1"/>
          <a:endParaRPr lang="en-US"/>
        </a:p>
      </dgm:t>
    </dgm:pt>
    <dgm:pt modelId="{678842D0-1B94-4821-81D7-0B4641CA63BD}">
      <dgm:prSet custT="1"/>
      <dgm:spPr/>
      <dgm:t>
        <a:bodyPr/>
        <a:lstStyle/>
        <a:p>
          <a:pPr algn="r" rtl="1"/>
          <a:r>
            <a:rPr lang="en-US" sz="2400" dirty="0"/>
            <a:t>Marketers should watch the technological environment closely. Companies that do not keep up will soon find their products outdated. If that happens, they will miss new products and market opportunities </a:t>
          </a:r>
        </a:p>
        <a:p>
          <a:pPr algn="r" rtl="1"/>
          <a:r>
            <a:rPr lang="ar-EG" sz="2400" dirty="0"/>
            <a:t>يجب على المسوقين مراقبة البيئة التكنولوجية عن كثب. الشركات التي لا تواكب ذلك قريبا ستجد منتجاتها قديمة. إذا حدث ذلك ، فسوف يفقدون فرص انتاج منتجات جديدة وفرص أخرى في السوق </a:t>
          </a:r>
          <a:endParaRPr lang="en-US" sz="2400" dirty="0"/>
        </a:p>
      </dgm:t>
    </dgm:pt>
    <dgm:pt modelId="{D81D0004-CBA6-4216-A8CA-0028315B15C1}" type="parTrans" cxnId="{105822D2-8DAD-4CAE-A875-E9A2425B01B3}">
      <dgm:prSet/>
      <dgm:spPr/>
      <dgm:t>
        <a:bodyPr/>
        <a:lstStyle/>
        <a:p>
          <a:pPr algn="r" rtl="1"/>
          <a:endParaRPr lang="en-US"/>
        </a:p>
      </dgm:t>
    </dgm:pt>
    <dgm:pt modelId="{8F604FC1-E62B-4F8F-85C7-EB46DB5E051B}" type="sibTrans" cxnId="{105822D2-8DAD-4CAE-A875-E9A2425B01B3}">
      <dgm:prSet/>
      <dgm:spPr/>
      <dgm:t>
        <a:bodyPr/>
        <a:lstStyle/>
        <a:p>
          <a:pPr algn="r" rtl="1"/>
          <a:endParaRPr lang="en-US"/>
        </a:p>
      </dgm:t>
    </dgm:pt>
    <dgm:pt modelId="{015DDD77-279B-46D7-A1F8-FE3164BA94A0}" type="pres">
      <dgm:prSet presAssocID="{425DB076-B91B-46BE-961D-43F26D50AC3C}" presName="vert0" presStyleCnt="0">
        <dgm:presLayoutVars>
          <dgm:dir/>
          <dgm:animOne val="branch"/>
          <dgm:animLvl val="lvl"/>
        </dgm:presLayoutVars>
      </dgm:prSet>
      <dgm:spPr/>
      <dgm:t>
        <a:bodyPr/>
        <a:lstStyle/>
        <a:p>
          <a:pPr rtl="1"/>
          <a:endParaRPr lang="ar-SA"/>
        </a:p>
      </dgm:t>
    </dgm:pt>
    <dgm:pt modelId="{3870879F-D51E-4E48-8D07-27F3EF8C5F1F}" type="pres">
      <dgm:prSet presAssocID="{293BAE55-36D0-4DAF-87E9-5E6FD86D3EAF}" presName="thickLine" presStyleLbl="alignNode1" presStyleIdx="0" presStyleCnt="3"/>
      <dgm:spPr/>
    </dgm:pt>
    <dgm:pt modelId="{DA28FA60-DE8D-4D6B-B01C-6DF738E993BF}" type="pres">
      <dgm:prSet presAssocID="{293BAE55-36D0-4DAF-87E9-5E6FD86D3EAF}" presName="horz1" presStyleCnt="0"/>
      <dgm:spPr/>
    </dgm:pt>
    <dgm:pt modelId="{1DFFAC13-30C3-4AAD-947B-E176BAE51D9C}" type="pres">
      <dgm:prSet presAssocID="{293BAE55-36D0-4DAF-87E9-5E6FD86D3EAF}" presName="tx1" presStyleLbl="revTx" presStyleIdx="0" presStyleCnt="3"/>
      <dgm:spPr/>
      <dgm:t>
        <a:bodyPr/>
        <a:lstStyle/>
        <a:p>
          <a:pPr rtl="1"/>
          <a:endParaRPr lang="ar-SA"/>
        </a:p>
      </dgm:t>
    </dgm:pt>
    <dgm:pt modelId="{5B6ECC7B-2555-48E7-AF4F-EA3BD2F45B55}" type="pres">
      <dgm:prSet presAssocID="{293BAE55-36D0-4DAF-87E9-5E6FD86D3EAF}" presName="vert1" presStyleCnt="0"/>
      <dgm:spPr/>
    </dgm:pt>
    <dgm:pt modelId="{0E58274F-75DA-477E-A87E-7B30C170B3B7}" type="pres">
      <dgm:prSet presAssocID="{CBD9A224-E6D0-4AA0-9084-A928A947E04A}" presName="thickLine" presStyleLbl="alignNode1" presStyleIdx="1" presStyleCnt="3"/>
      <dgm:spPr/>
    </dgm:pt>
    <dgm:pt modelId="{4F6AC216-7745-4B9E-B1E5-9E551429E8A3}" type="pres">
      <dgm:prSet presAssocID="{CBD9A224-E6D0-4AA0-9084-A928A947E04A}" presName="horz1" presStyleCnt="0"/>
      <dgm:spPr/>
    </dgm:pt>
    <dgm:pt modelId="{65B33EBB-81E0-4C18-88A8-C63F0DDA4B57}" type="pres">
      <dgm:prSet presAssocID="{CBD9A224-E6D0-4AA0-9084-A928A947E04A}" presName="tx1" presStyleLbl="revTx" presStyleIdx="1" presStyleCnt="3"/>
      <dgm:spPr/>
      <dgm:t>
        <a:bodyPr/>
        <a:lstStyle/>
        <a:p>
          <a:pPr rtl="1"/>
          <a:endParaRPr lang="ar-SA"/>
        </a:p>
      </dgm:t>
    </dgm:pt>
    <dgm:pt modelId="{0E16B787-B997-4A13-AC40-B37FDA24C547}" type="pres">
      <dgm:prSet presAssocID="{CBD9A224-E6D0-4AA0-9084-A928A947E04A}" presName="vert1" presStyleCnt="0"/>
      <dgm:spPr/>
    </dgm:pt>
    <dgm:pt modelId="{2AD9943A-0608-48EB-B6CF-9D28AB0A9FCF}" type="pres">
      <dgm:prSet presAssocID="{678842D0-1B94-4821-81D7-0B4641CA63BD}" presName="thickLine" presStyleLbl="alignNode1" presStyleIdx="2" presStyleCnt="3"/>
      <dgm:spPr/>
    </dgm:pt>
    <dgm:pt modelId="{FFA3A7EA-80D1-495E-819C-C39B4675B7F9}" type="pres">
      <dgm:prSet presAssocID="{678842D0-1B94-4821-81D7-0B4641CA63BD}" presName="horz1" presStyleCnt="0"/>
      <dgm:spPr/>
    </dgm:pt>
    <dgm:pt modelId="{8628C313-AF6B-4DFD-B694-041D5B8B70F8}" type="pres">
      <dgm:prSet presAssocID="{678842D0-1B94-4821-81D7-0B4641CA63BD}" presName="tx1" presStyleLbl="revTx" presStyleIdx="2" presStyleCnt="3"/>
      <dgm:spPr/>
      <dgm:t>
        <a:bodyPr/>
        <a:lstStyle/>
        <a:p>
          <a:pPr rtl="1"/>
          <a:endParaRPr lang="ar-SA"/>
        </a:p>
      </dgm:t>
    </dgm:pt>
    <dgm:pt modelId="{8B39F4B0-45E9-46C5-9834-F81835DB1FAC}" type="pres">
      <dgm:prSet presAssocID="{678842D0-1B94-4821-81D7-0B4641CA63BD}" presName="vert1" presStyleCnt="0"/>
      <dgm:spPr/>
    </dgm:pt>
  </dgm:ptLst>
  <dgm:cxnLst>
    <dgm:cxn modelId="{5152E357-40BA-46ED-98B1-716F9DC08F15}" type="presOf" srcId="{CBD9A224-E6D0-4AA0-9084-A928A947E04A}" destId="{65B33EBB-81E0-4C18-88A8-C63F0DDA4B57}" srcOrd="0" destOrd="0" presId="urn:microsoft.com/office/officeart/2008/layout/LinedList"/>
    <dgm:cxn modelId="{947E0D3F-B821-4604-9566-12993B16938C}" type="presOf" srcId="{425DB076-B91B-46BE-961D-43F26D50AC3C}" destId="{015DDD77-279B-46D7-A1F8-FE3164BA94A0}" srcOrd="0" destOrd="0" presId="urn:microsoft.com/office/officeart/2008/layout/LinedList"/>
    <dgm:cxn modelId="{AE1ADDC5-A281-4DC2-90D4-33039E476E2E}" type="presOf" srcId="{293BAE55-36D0-4DAF-87E9-5E6FD86D3EAF}" destId="{1DFFAC13-30C3-4AAD-947B-E176BAE51D9C}" srcOrd="0" destOrd="0" presId="urn:microsoft.com/office/officeart/2008/layout/LinedList"/>
    <dgm:cxn modelId="{154D77CA-2631-4BC9-80BF-749B8B600E13}" type="presOf" srcId="{678842D0-1B94-4821-81D7-0B4641CA63BD}" destId="{8628C313-AF6B-4DFD-B694-041D5B8B70F8}" srcOrd="0" destOrd="0" presId="urn:microsoft.com/office/officeart/2008/layout/LinedList"/>
    <dgm:cxn modelId="{105822D2-8DAD-4CAE-A875-E9A2425B01B3}" srcId="{425DB076-B91B-46BE-961D-43F26D50AC3C}" destId="{678842D0-1B94-4821-81D7-0B4641CA63BD}" srcOrd="2" destOrd="0" parTransId="{D81D0004-CBA6-4216-A8CA-0028315B15C1}" sibTransId="{8F604FC1-E62B-4F8F-85C7-EB46DB5E051B}"/>
    <dgm:cxn modelId="{637A5BFE-737C-40F1-818F-4F68B1D33828}" srcId="{425DB076-B91B-46BE-961D-43F26D50AC3C}" destId="{293BAE55-36D0-4DAF-87E9-5E6FD86D3EAF}" srcOrd="0" destOrd="0" parTransId="{7B2A011A-6D39-4F81-900E-475374F4BBAB}" sibTransId="{CE0F01AE-E48A-4EE4-861A-7E381EE59BF4}"/>
    <dgm:cxn modelId="{FC298908-663F-4A2F-9A64-20C1F72C926E}" srcId="{425DB076-B91B-46BE-961D-43F26D50AC3C}" destId="{CBD9A224-E6D0-4AA0-9084-A928A947E04A}" srcOrd="1" destOrd="0" parTransId="{DB3BFCC7-6B47-4E30-838F-3FBF9D17865C}" sibTransId="{35A58E4E-A0BA-44CC-89A1-050B3D4F8147}"/>
    <dgm:cxn modelId="{67E18934-DAAC-4583-A368-6609BB5E3404}" type="presParOf" srcId="{015DDD77-279B-46D7-A1F8-FE3164BA94A0}" destId="{3870879F-D51E-4E48-8D07-27F3EF8C5F1F}" srcOrd="0" destOrd="0" presId="urn:microsoft.com/office/officeart/2008/layout/LinedList"/>
    <dgm:cxn modelId="{FA16C5B5-4454-4159-BB78-EBD2B86B39CA}" type="presParOf" srcId="{015DDD77-279B-46D7-A1F8-FE3164BA94A0}" destId="{DA28FA60-DE8D-4D6B-B01C-6DF738E993BF}" srcOrd="1" destOrd="0" presId="urn:microsoft.com/office/officeart/2008/layout/LinedList"/>
    <dgm:cxn modelId="{E83CD44C-331C-4FEB-91C2-45CD4661A648}" type="presParOf" srcId="{DA28FA60-DE8D-4D6B-B01C-6DF738E993BF}" destId="{1DFFAC13-30C3-4AAD-947B-E176BAE51D9C}" srcOrd="0" destOrd="0" presId="urn:microsoft.com/office/officeart/2008/layout/LinedList"/>
    <dgm:cxn modelId="{BAD9BC96-0999-4C92-8A39-4E94DD58BB85}" type="presParOf" srcId="{DA28FA60-DE8D-4D6B-B01C-6DF738E993BF}" destId="{5B6ECC7B-2555-48E7-AF4F-EA3BD2F45B55}" srcOrd="1" destOrd="0" presId="urn:microsoft.com/office/officeart/2008/layout/LinedList"/>
    <dgm:cxn modelId="{807CDD37-4AE4-4C46-BD15-36C89513C271}" type="presParOf" srcId="{015DDD77-279B-46D7-A1F8-FE3164BA94A0}" destId="{0E58274F-75DA-477E-A87E-7B30C170B3B7}" srcOrd="2" destOrd="0" presId="urn:microsoft.com/office/officeart/2008/layout/LinedList"/>
    <dgm:cxn modelId="{DCBCF4F0-5E55-4702-B3E0-6B6521A38234}" type="presParOf" srcId="{015DDD77-279B-46D7-A1F8-FE3164BA94A0}" destId="{4F6AC216-7745-4B9E-B1E5-9E551429E8A3}" srcOrd="3" destOrd="0" presId="urn:microsoft.com/office/officeart/2008/layout/LinedList"/>
    <dgm:cxn modelId="{3520EE50-D209-4004-AEC8-CA61B5549D2E}" type="presParOf" srcId="{4F6AC216-7745-4B9E-B1E5-9E551429E8A3}" destId="{65B33EBB-81E0-4C18-88A8-C63F0DDA4B57}" srcOrd="0" destOrd="0" presId="urn:microsoft.com/office/officeart/2008/layout/LinedList"/>
    <dgm:cxn modelId="{DA57152B-6B33-412A-B82A-1790C8EA7CB6}" type="presParOf" srcId="{4F6AC216-7745-4B9E-B1E5-9E551429E8A3}" destId="{0E16B787-B997-4A13-AC40-B37FDA24C547}" srcOrd="1" destOrd="0" presId="urn:microsoft.com/office/officeart/2008/layout/LinedList"/>
    <dgm:cxn modelId="{452CF32D-DC66-4938-98EF-23BD9830D836}" type="presParOf" srcId="{015DDD77-279B-46D7-A1F8-FE3164BA94A0}" destId="{2AD9943A-0608-48EB-B6CF-9D28AB0A9FCF}" srcOrd="4" destOrd="0" presId="urn:microsoft.com/office/officeart/2008/layout/LinedList"/>
    <dgm:cxn modelId="{80A736BA-764E-423F-9491-0A266F50F16D}" type="presParOf" srcId="{015DDD77-279B-46D7-A1F8-FE3164BA94A0}" destId="{FFA3A7EA-80D1-495E-819C-C39B4675B7F9}" srcOrd="5" destOrd="0" presId="urn:microsoft.com/office/officeart/2008/layout/LinedList"/>
    <dgm:cxn modelId="{D0160336-BFD1-40C8-8309-6E9F6C508CF4}" type="presParOf" srcId="{FFA3A7EA-80D1-495E-819C-C39B4675B7F9}" destId="{8628C313-AF6B-4DFD-B694-041D5B8B70F8}" srcOrd="0" destOrd="0" presId="urn:microsoft.com/office/officeart/2008/layout/LinedList"/>
    <dgm:cxn modelId="{D90585B5-FBCF-4064-ACF3-8C7730C14A35}" type="presParOf" srcId="{FFA3A7EA-80D1-495E-819C-C39B4675B7F9}" destId="{8B39F4B0-45E9-46C5-9834-F81835DB1FAC}"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462289-E356-412B-B427-CA06CEAA6A78}">
      <dsp:nvSpPr>
        <dsp:cNvPr id="0" name=""/>
        <dsp:cNvSpPr/>
      </dsp:nvSpPr>
      <dsp:spPr>
        <a:xfrm>
          <a:off x="0" y="766"/>
          <a:ext cx="1123347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D6A2DF6-2123-4F4E-9096-3635B27DF49B}">
      <dsp:nvSpPr>
        <dsp:cNvPr id="0" name=""/>
        <dsp:cNvSpPr/>
      </dsp:nvSpPr>
      <dsp:spPr>
        <a:xfrm>
          <a:off x="0" y="766"/>
          <a:ext cx="11222501" cy="26043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lvl="0" algn="r" defTabSz="1066800" rtl="1">
            <a:lnSpc>
              <a:spcPct val="90000"/>
            </a:lnSpc>
            <a:spcBef>
              <a:spcPct val="0"/>
            </a:spcBef>
            <a:spcAft>
              <a:spcPct val="35000"/>
            </a:spcAft>
          </a:pPr>
          <a:r>
            <a:rPr lang="en-US" sz="2400" b="1" kern="1200" dirty="0"/>
            <a:t>The Marketing Environment includes the Internal factors (employees, customers, shareholders, retailers &amp; distributors, etc.) and the External factors( political, legal, social, technological, economic) that surround the business and influence its marketing operations</a:t>
          </a:r>
          <a:endParaRPr lang="en-US" sz="2400" b="0" kern="1200" dirty="0"/>
        </a:p>
        <a:p>
          <a:pPr lvl="0" algn="r" defTabSz="1066800" rtl="1">
            <a:lnSpc>
              <a:spcPct val="90000"/>
            </a:lnSpc>
            <a:spcBef>
              <a:spcPct val="0"/>
            </a:spcBef>
            <a:spcAft>
              <a:spcPct val="35000"/>
            </a:spcAft>
          </a:pPr>
          <a:r>
            <a:rPr lang="ar-EG" sz="2400" b="0" kern="1200" dirty="0"/>
            <a:t>تشمل بيئة التسويق العوامل الداخلية (الموظفين والعملاء والمساهمين وتجار التجزئة والموزعين ، وما إلى ذلك) والعوامل الخارجية (السياسية والقانوني و العوامل الاجتماعية والتكنولوجية والاقتصادية) التي تحيط بالأعمال وتؤثر على عملياتها التسويقية.</a:t>
          </a:r>
          <a:endParaRPr lang="en-US" sz="2400" b="0" kern="1200" dirty="0"/>
        </a:p>
      </dsp:txBody>
      <dsp:txXfrm>
        <a:off x="0" y="766"/>
        <a:ext cx="11222501" cy="2604371"/>
      </dsp:txXfrm>
    </dsp:sp>
    <dsp:sp modelId="{3199DB09-348B-4831-98EA-BB69C78AFAEB}">
      <dsp:nvSpPr>
        <dsp:cNvPr id="0" name=""/>
        <dsp:cNvSpPr/>
      </dsp:nvSpPr>
      <dsp:spPr>
        <a:xfrm>
          <a:off x="0" y="2605138"/>
          <a:ext cx="1123347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4B73BF-A687-42AB-9ADB-EC5492736680}">
      <dsp:nvSpPr>
        <dsp:cNvPr id="0" name=""/>
        <dsp:cNvSpPr/>
      </dsp:nvSpPr>
      <dsp:spPr>
        <a:xfrm>
          <a:off x="0" y="2605138"/>
          <a:ext cx="11222501" cy="21064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lvl="0" algn="r" defTabSz="1066800" rtl="1">
            <a:lnSpc>
              <a:spcPct val="90000"/>
            </a:lnSpc>
            <a:spcBef>
              <a:spcPct val="0"/>
            </a:spcBef>
            <a:spcAft>
              <a:spcPct val="35000"/>
            </a:spcAft>
          </a:pPr>
          <a:r>
            <a:rPr lang="en-US" sz="2400" kern="1200" dirty="0"/>
            <a:t>Some of these factors are </a:t>
          </a:r>
          <a:r>
            <a:rPr lang="en-US" sz="2400" kern="1200" dirty="0">
              <a:solidFill>
                <a:srgbClr val="C00000"/>
              </a:solidFill>
            </a:rPr>
            <a:t>controllable</a:t>
          </a:r>
          <a:r>
            <a:rPr lang="en-US" sz="2400" kern="1200" dirty="0"/>
            <a:t> while some are </a:t>
          </a:r>
          <a:r>
            <a:rPr lang="en-US" sz="2400" kern="1200" dirty="0">
              <a:solidFill>
                <a:srgbClr val="C00000"/>
              </a:solidFill>
            </a:rPr>
            <a:t>uncontrollable </a:t>
          </a:r>
          <a:r>
            <a:rPr lang="en-US" sz="2400" kern="1200" dirty="0"/>
            <a:t>and require business operations to change accordingly. Firms must be aware of its marketing environment in which it is operating to overcome the negative impact the environment factors are imposing on firm’s marketing activities</a:t>
          </a:r>
          <a:endParaRPr lang="en-US" sz="2400" b="0" kern="1200" dirty="0"/>
        </a:p>
        <a:p>
          <a:pPr lvl="0" algn="r" defTabSz="1066800" rtl="1">
            <a:lnSpc>
              <a:spcPct val="90000"/>
            </a:lnSpc>
            <a:spcBef>
              <a:spcPct val="0"/>
            </a:spcBef>
            <a:spcAft>
              <a:spcPct val="35000"/>
            </a:spcAft>
          </a:pPr>
          <a:r>
            <a:rPr lang="ar-EG" sz="2400" b="0" kern="1200" dirty="0"/>
            <a:t>بعض هذه العوامل يمكن السيطرة عليها في حين أن بعضها لا يمكن السيطرة عليه ويتطلب تغيير العمليات التجارية وفقا لذلك. يجب أن تكون الشركات على دراية ببيئتها التسويقية التي تعمل فيها للتغلب على التأثير السلبي الذي تفرضه العوامل البيئية على الأنشطة التسويقية للشركة</a:t>
          </a:r>
          <a:endParaRPr lang="en-US" sz="2400" b="0" kern="1200" dirty="0"/>
        </a:p>
      </dsp:txBody>
      <dsp:txXfrm>
        <a:off x="0" y="2605138"/>
        <a:ext cx="11222501" cy="21064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6DB6CF-AD16-42BC-A333-CB67AB0F515B}">
      <dsp:nvSpPr>
        <dsp:cNvPr id="0" name=""/>
        <dsp:cNvSpPr/>
      </dsp:nvSpPr>
      <dsp:spPr>
        <a:xfrm>
          <a:off x="0" y="91355"/>
          <a:ext cx="7167886" cy="2461387"/>
        </a:xfrm>
        <a:prstGeom prst="roundRect">
          <a:avLst/>
        </a:prstGeom>
        <a:solidFill>
          <a:schemeClr val="accent3">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en-US" sz="2000" b="1" kern="1200" dirty="0"/>
            <a:t>Economic Environment= Economic factors that affect consumer purchasing power and spending patterns.</a:t>
          </a:r>
        </a:p>
        <a:p>
          <a:pPr lvl="0" algn="r" defTabSz="889000" rtl="1">
            <a:lnSpc>
              <a:spcPct val="90000"/>
            </a:lnSpc>
            <a:spcBef>
              <a:spcPct val="0"/>
            </a:spcBef>
            <a:spcAft>
              <a:spcPct val="35000"/>
            </a:spcAft>
          </a:pPr>
          <a:r>
            <a:rPr lang="ar-EG" sz="2000" b="1" kern="1200" dirty="0"/>
            <a:t>البيئة الاقتصادية = العوامل الاقتصادية التي تؤثر على القوة الشرائية للمستهلك وأنماط الإنفاق.</a:t>
          </a:r>
          <a:endParaRPr lang="en-US" sz="2000" kern="1200" dirty="0"/>
        </a:p>
      </dsp:txBody>
      <dsp:txXfrm>
        <a:off x="120155" y="211510"/>
        <a:ext cx="6927576" cy="2221077"/>
      </dsp:txXfrm>
    </dsp:sp>
    <dsp:sp modelId="{FAD9FD01-9EC8-4BA9-8061-5FD312CF9C44}">
      <dsp:nvSpPr>
        <dsp:cNvPr id="0" name=""/>
        <dsp:cNvSpPr/>
      </dsp:nvSpPr>
      <dsp:spPr>
        <a:xfrm>
          <a:off x="0" y="2610343"/>
          <a:ext cx="7167886" cy="246138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en-US" sz="2000" b="1" kern="1200" dirty="0"/>
            <a:t>Every business operates in the economy and is affected by the different phases it is undergoing. In the case of recession, the marketing practices should be different as what are followed during the inflation period</a:t>
          </a:r>
        </a:p>
        <a:p>
          <a:pPr lvl="0" algn="r" defTabSz="889000" rtl="1">
            <a:lnSpc>
              <a:spcPct val="90000"/>
            </a:lnSpc>
            <a:spcBef>
              <a:spcPct val="0"/>
            </a:spcBef>
            <a:spcAft>
              <a:spcPct val="35000"/>
            </a:spcAft>
          </a:pPr>
          <a:r>
            <a:rPr lang="ar-EG" sz="2000" b="1" kern="1200" dirty="0"/>
            <a:t>تعمل أي شركة في اقتصاد معين وتتأثر بالمراحل المختلفة التي يمر بها هذا الاقتصاد. في حالة الركود ، يجب أن تكون ممارسات التسويق مختلفة عما يتم اتباعه خلال فترة التضخم</a:t>
          </a:r>
          <a:endParaRPr lang="en-US" sz="2000" b="1" kern="1200" dirty="0"/>
        </a:p>
      </dsp:txBody>
      <dsp:txXfrm>
        <a:off x="120155" y="2730498"/>
        <a:ext cx="6927576" cy="222107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67F00F-18AB-43FD-BBAA-AEE50D4D135D}">
      <dsp:nvSpPr>
        <dsp:cNvPr id="0" name=""/>
        <dsp:cNvSpPr/>
      </dsp:nvSpPr>
      <dsp:spPr>
        <a:xfrm>
          <a:off x="0" y="31393"/>
          <a:ext cx="6263640" cy="1773646"/>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r" defTabSz="933450" rtl="1">
            <a:lnSpc>
              <a:spcPct val="90000"/>
            </a:lnSpc>
            <a:spcBef>
              <a:spcPct val="0"/>
            </a:spcBef>
            <a:spcAft>
              <a:spcPct val="35000"/>
            </a:spcAft>
          </a:pPr>
          <a:r>
            <a:rPr lang="en-US" sz="2100" kern="1200" dirty="0"/>
            <a:t>Technological environment = forces that create new technologies, creating new product and market opportunities.</a:t>
          </a:r>
          <a:r>
            <a:rPr lang="ar-EG" sz="2100" kern="1200" dirty="0"/>
            <a:t>البيئة التكنولوجية = القوى التي تخلق تقنيات </a:t>
          </a:r>
          <a:endParaRPr lang="en-US" sz="2100" kern="1200" dirty="0"/>
        </a:p>
        <a:p>
          <a:pPr lvl="0" algn="r" defTabSz="933450" rtl="1">
            <a:lnSpc>
              <a:spcPct val="90000"/>
            </a:lnSpc>
            <a:spcBef>
              <a:spcPct val="0"/>
            </a:spcBef>
            <a:spcAft>
              <a:spcPct val="35000"/>
            </a:spcAft>
          </a:pPr>
          <a:r>
            <a:rPr lang="ar-EG" sz="2100" kern="1200" dirty="0"/>
            <a:t>جديدة ، وتخلق منتجات جديدة وفرص في السوق.</a:t>
          </a:r>
          <a:endParaRPr lang="en-US" sz="2100" kern="1200" dirty="0"/>
        </a:p>
      </dsp:txBody>
      <dsp:txXfrm>
        <a:off x="86582" y="117975"/>
        <a:ext cx="6090476" cy="1600482"/>
      </dsp:txXfrm>
    </dsp:sp>
    <dsp:sp modelId="{BEC2CF08-0BCE-438B-A45E-378D7E219AE6}">
      <dsp:nvSpPr>
        <dsp:cNvPr id="0" name=""/>
        <dsp:cNvSpPr/>
      </dsp:nvSpPr>
      <dsp:spPr>
        <a:xfrm>
          <a:off x="0" y="1865520"/>
          <a:ext cx="6263640" cy="1773646"/>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r" defTabSz="933450" rtl="1">
            <a:lnSpc>
              <a:spcPct val="90000"/>
            </a:lnSpc>
            <a:spcBef>
              <a:spcPct val="0"/>
            </a:spcBef>
            <a:spcAft>
              <a:spcPct val="35000"/>
            </a:spcAft>
          </a:pPr>
          <a:endParaRPr lang="en-US" sz="2100" kern="1200" dirty="0"/>
        </a:p>
        <a:p>
          <a:pPr lvl="0" algn="r" defTabSz="933450" rtl="1">
            <a:lnSpc>
              <a:spcPct val="90000"/>
            </a:lnSpc>
            <a:spcBef>
              <a:spcPct val="0"/>
            </a:spcBef>
            <a:spcAft>
              <a:spcPct val="35000"/>
            </a:spcAft>
          </a:pPr>
          <a:r>
            <a:rPr lang="ar-EG" sz="2100" kern="1200" dirty="0"/>
            <a:t>ربما تكون البيئة هي القوة الأكثر دراماتيكية التي تشكل مصيرنا </a:t>
          </a:r>
          <a:endParaRPr lang="en-US" sz="2100" kern="1200" dirty="0"/>
        </a:p>
        <a:p>
          <a:pPr lvl="0" algn="r" defTabSz="933450" rtl="1">
            <a:lnSpc>
              <a:spcPct val="90000"/>
            </a:lnSpc>
            <a:spcBef>
              <a:spcPct val="0"/>
            </a:spcBef>
            <a:spcAft>
              <a:spcPct val="35000"/>
            </a:spcAft>
          </a:pPr>
          <a:r>
            <a:rPr lang="en-US" sz="2100" kern="1200" dirty="0"/>
            <a:t>The environment is perhaps the most dramatic force now shaping our destiny. </a:t>
          </a:r>
          <a:r>
            <a:rPr lang="ar-EG" sz="2100" kern="1200" dirty="0"/>
            <a:t>الآن. </a:t>
          </a:r>
          <a:endParaRPr lang="en-US" sz="2100" kern="1200" dirty="0"/>
        </a:p>
      </dsp:txBody>
      <dsp:txXfrm>
        <a:off x="86582" y="1952102"/>
        <a:ext cx="6090476" cy="1600482"/>
      </dsp:txXfrm>
    </dsp:sp>
    <dsp:sp modelId="{640DB4EC-D1CD-4988-964A-9A4CDE3DBE52}">
      <dsp:nvSpPr>
        <dsp:cNvPr id="0" name=""/>
        <dsp:cNvSpPr/>
      </dsp:nvSpPr>
      <dsp:spPr>
        <a:xfrm>
          <a:off x="0" y="3699647"/>
          <a:ext cx="6263640" cy="1773646"/>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r" defTabSz="933450" rtl="1">
            <a:lnSpc>
              <a:spcPct val="90000"/>
            </a:lnSpc>
            <a:spcBef>
              <a:spcPct val="0"/>
            </a:spcBef>
            <a:spcAft>
              <a:spcPct val="35000"/>
            </a:spcAft>
          </a:pPr>
          <a:r>
            <a:rPr lang="en-US" sz="2100" kern="1200" dirty="0"/>
            <a:t>New technologies can offer exciting opportunities for marketers.</a:t>
          </a:r>
        </a:p>
        <a:p>
          <a:pPr lvl="0" algn="r" defTabSz="933450" rtl="1">
            <a:lnSpc>
              <a:spcPct val="90000"/>
            </a:lnSpc>
            <a:spcBef>
              <a:spcPct val="0"/>
            </a:spcBef>
            <a:spcAft>
              <a:spcPct val="35000"/>
            </a:spcAft>
          </a:pPr>
          <a:r>
            <a:rPr lang="ar-EG" sz="2100" kern="1200" dirty="0"/>
            <a:t>يمكن أن توفر التقنيات الجديدة فرصا مثيرة للمسوقين.</a:t>
          </a:r>
          <a:endParaRPr lang="en-US" sz="2100" kern="1200" dirty="0"/>
        </a:p>
      </dsp:txBody>
      <dsp:txXfrm>
        <a:off x="86582" y="3786229"/>
        <a:ext cx="6090476" cy="160048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70879F-D51E-4E48-8D07-27F3EF8C5F1F}">
      <dsp:nvSpPr>
        <dsp:cNvPr id="0" name=""/>
        <dsp:cNvSpPr/>
      </dsp:nvSpPr>
      <dsp:spPr>
        <a:xfrm>
          <a:off x="0" y="2452"/>
          <a:ext cx="1128728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FFAC13-30C3-4AAD-947B-E176BAE51D9C}">
      <dsp:nvSpPr>
        <dsp:cNvPr id="0" name=""/>
        <dsp:cNvSpPr/>
      </dsp:nvSpPr>
      <dsp:spPr>
        <a:xfrm>
          <a:off x="0" y="2452"/>
          <a:ext cx="11287285" cy="16726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lvl="0" algn="r" defTabSz="1066800" rtl="1">
            <a:lnSpc>
              <a:spcPct val="90000"/>
            </a:lnSpc>
            <a:spcBef>
              <a:spcPct val="0"/>
            </a:spcBef>
            <a:spcAft>
              <a:spcPct val="35000"/>
            </a:spcAft>
          </a:pPr>
          <a:r>
            <a:rPr lang="en-US" sz="2400" kern="1200" dirty="0"/>
            <a:t>The technological environment changes rapidly creating new markets and opportunities.</a:t>
          </a:r>
        </a:p>
        <a:p>
          <a:pPr lvl="0" algn="r" defTabSz="1066800" rtl="1">
            <a:lnSpc>
              <a:spcPct val="90000"/>
            </a:lnSpc>
            <a:spcBef>
              <a:spcPct val="0"/>
            </a:spcBef>
            <a:spcAft>
              <a:spcPct val="35000"/>
            </a:spcAft>
          </a:pPr>
          <a:r>
            <a:rPr lang="ar-EG" sz="2400" kern="1200" dirty="0"/>
            <a:t>تتغير البيئة التكنولوجية بسرعة مما يخلق أسواقا وفرصا جديدة.</a:t>
          </a:r>
          <a:endParaRPr lang="en-US" sz="2400" kern="1200" dirty="0"/>
        </a:p>
      </dsp:txBody>
      <dsp:txXfrm>
        <a:off x="0" y="2452"/>
        <a:ext cx="11287285" cy="1672674"/>
      </dsp:txXfrm>
    </dsp:sp>
    <dsp:sp modelId="{0E58274F-75DA-477E-A87E-7B30C170B3B7}">
      <dsp:nvSpPr>
        <dsp:cNvPr id="0" name=""/>
        <dsp:cNvSpPr/>
      </dsp:nvSpPr>
      <dsp:spPr>
        <a:xfrm>
          <a:off x="0" y="1675126"/>
          <a:ext cx="1128728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B33EBB-81E0-4C18-88A8-C63F0DDA4B57}">
      <dsp:nvSpPr>
        <dsp:cNvPr id="0" name=""/>
        <dsp:cNvSpPr/>
      </dsp:nvSpPr>
      <dsp:spPr>
        <a:xfrm>
          <a:off x="0" y="1675126"/>
          <a:ext cx="11287285" cy="16726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lvl="0" algn="r" defTabSz="1066800" rtl="1">
            <a:lnSpc>
              <a:spcPct val="90000"/>
            </a:lnSpc>
            <a:spcBef>
              <a:spcPct val="0"/>
            </a:spcBef>
            <a:spcAft>
              <a:spcPct val="35000"/>
            </a:spcAft>
          </a:pPr>
          <a:r>
            <a:rPr lang="en-US" sz="2400" kern="1200" dirty="0"/>
            <a:t>However, every new technology replaces an old technology. When old industries fight or ignore new technologies their business decline.</a:t>
          </a:r>
        </a:p>
        <a:p>
          <a:pPr lvl="0" algn="r" defTabSz="1066800" rtl="1">
            <a:lnSpc>
              <a:spcPct val="90000"/>
            </a:lnSpc>
            <a:spcBef>
              <a:spcPct val="0"/>
            </a:spcBef>
            <a:spcAft>
              <a:spcPct val="35000"/>
            </a:spcAft>
          </a:pPr>
          <a:r>
            <a:rPr lang="ar-EG" sz="2400" kern="1200" dirty="0"/>
            <a:t>ومع ذلك ، فإن كل تقنية جديدة تحل محل التكنولوجيا القديمة. وعندما تحارب الصناعات القديمة أو تتجاهل التقنيات الجديدة تنخفض أعمال تلك الصناعات القديمة.</a:t>
          </a:r>
          <a:endParaRPr lang="en-US" sz="2400" kern="1200" dirty="0"/>
        </a:p>
      </dsp:txBody>
      <dsp:txXfrm>
        <a:off x="0" y="1675126"/>
        <a:ext cx="11287285" cy="1672674"/>
      </dsp:txXfrm>
    </dsp:sp>
    <dsp:sp modelId="{2AD9943A-0608-48EB-B6CF-9D28AB0A9FCF}">
      <dsp:nvSpPr>
        <dsp:cNvPr id="0" name=""/>
        <dsp:cNvSpPr/>
      </dsp:nvSpPr>
      <dsp:spPr>
        <a:xfrm>
          <a:off x="0" y="3347801"/>
          <a:ext cx="1128728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28C313-AF6B-4DFD-B694-041D5B8B70F8}">
      <dsp:nvSpPr>
        <dsp:cNvPr id="0" name=""/>
        <dsp:cNvSpPr/>
      </dsp:nvSpPr>
      <dsp:spPr>
        <a:xfrm>
          <a:off x="0" y="3347801"/>
          <a:ext cx="11287285" cy="16726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lvl="0" algn="r" defTabSz="1066800" rtl="1">
            <a:lnSpc>
              <a:spcPct val="90000"/>
            </a:lnSpc>
            <a:spcBef>
              <a:spcPct val="0"/>
            </a:spcBef>
            <a:spcAft>
              <a:spcPct val="35000"/>
            </a:spcAft>
          </a:pPr>
          <a:r>
            <a:rPr lang="en-US" sz="2400" kern="1200" dirty="0"/>
            <a:t>Marketers should watch the technological environment closely. Companies that do not keep up will soon find their products outdated. If that happens, they will miss new products and market opportunities </a:t>
          </a:r>
        </a:p>
        <a:p>
          <a:pPr lvl="0" algn="r" defTabSz="1066800" rtl="1">
            <a:lnSpc>
              <a:spcPct val="90000"/>
            </a:lnSpc>
            <a:spcBef>
              <a:spcPct val="0"/>
            </a:spcBef>
            <a:spcAft>
              <a:spcPct val="35000"/>
            </a:spcAft>
          </a:pPr>
          <a:r>
            <a:rPr lang="ar-EG" sz="2400" kern="1200" dirty="0"/>
            <a:t>يجب على المسوقين مراقبة البيئة التكنولوجية عن كثب. الشركات التي لا تواكب ذلك قريبا ستجد منتجاتها قديمة. إذا حدث ذلك ، فسوف يفقدون فرص انتاج منتجات جديدة وفرص أخرى في السوق </a:t>
          </a:r>
          <a:endParaRPr lang="en-US" sz="2400" kern="1200" dirty="0"/>
        </a:p>
      </dsp:txBody>
      <dsp:txXfrm>
        <a:off x="0" y="3347801"/>
        <a:ext cx="11287285" cy="167267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3.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5.jpe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29.png"/></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image" Target="../media/image32.png"/><Relationship Id="rId4" Type="http://schemas.openxmlformats.org/officeDocument/2006/relationships/image" Target="../media/image31.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3.jpe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34.pn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35.png"/><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8.jpe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14.xml"/><Relationship Id="rId5" Type="http://schemas.openxmlformats.org/officeDocument/2006/relationships/image" Target="../media/image53.png"/><Relationship Id="rId4" Type="http://schemas.openxmlformats.org/officeDocument/2006/relationships/image" Target="../media/image5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611257" y="-348343"/>
            <a:ext cx="7225529" cy="720634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Thana Ahmed</a:t>
            </a: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29302" y="1992110"/>
            <a:ext cx="6416641"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Analyzing The Marketing Environment</a:t>
            </a:r>
            <a:endParaRPr lang="ar-EG" sz="2800" b="1" dirty="0">
              <a:solidFill>
                <a:srgbClr val="00B0F0"/>
              </a:solidFill>
              <a:latin typeface="Times New Roman" panose="02020603050405020304" pitchFamily="18" charset="0"/>
              <a:cs typeface="Times New Roman" panose="02020603050405020304" pitchFamily="18" charset="0"/>
            </a:endParaRPr>
          </a:p>
          <a:p>
            <a:pPr algn="ctr"/>
            <a:r>
              <a:rPr lang="ar-EG" sz="2800" b="1" dirty="0">
                <a:solidFill>
                  <a:srgbClr val="00B0F0"/>
                </a:solidFill>
                <a:latin typeface="Times New Roman" panose="02020603050405020304" pitchFamily="18" charset="0"/>
                <a:cs typeface="Times New Roman" panose="02020603050405020304" pitchFamily="18" charset="0"/>
              </a:rPr>
              <a:t>تحليل البيئة التسويقية</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02</a:t>
            </a:r>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397236" y="4346660"/>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204</a:t>
            </a:r>
          </a:p>
        </p:txBody>
      </p:sp>
      <p:sp>
        <p:nvSpPr>
          <p:cNvPr id="14" name="Oval 13">
            <a:extLst>
              <a:ext uri="{FF2B5EF4-FFF2-40B4-BE49-F238E27FC236}">
                <a16:creationId xmlns:a16="http://schemas.microsoft.com/office/drawing/2014/main" xmlns="" id="{46F3C90B-EB3F-EA91-08C5-03400C278827}"/>
              </a:ext>
            </a:extLst>
          </p:cNvPr>
          <p:cNvSpPr/>
          <p:nvPr/>
        </p:nvSpPr>
        <p:spPr>
          <a:xfrm>
            <a:off x="6698343" y="-65315"/>
            <a:ext cx="6912450" cy="7155089"/>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xmlns="" id="{FC892ACE-51E2-ECA4-C2B4-5AC80D72DE89}"/>
              </a:ext>
            </a:extLst>
          </p:cNvPr>
          <p:cNvSpPr txBox="1"/>
          <p:nvPr/>
        </p:nvSpPr>
        <p:spPr>
          <a:xfrm>
            <a:off x="49850" y="4643328"/>
            <a:ext cx="4167739" cy="1200329"/>
          </a:xfrm>
          <a:prstGeom prst="rect">
            <a:avLst/>
          </a:prstGeom>
          <a:noFill/>
        </p:spPr>
        <p:txBody>
          <a:bodyPr wrap="square" rtlCol="0">
            <a:spAutoFit/>
          </a:bodyPr>
          <a:lstStyle/>
          <a:p>
            <a:endParaRPr lang="ar-EG" sz="2400" b="1" dirty="0">
              <a:solidFill>
                <a:srgbClr val="00B0F0"/>
              </a:solidFill>
              <a:latin typeface="Times New Roman" panose="02020603050405020304" pitchFamily="18" charset="0"/>
              <a:cs typeface="Times New Roman" panose="02020603050405020304" pitchFamily="18" charset="0"/>
            </a:endParaRPr>
          </a:p>
          <a:p>
            <a:r>
              <a:rPr lang="ar-EG" sz="2400" b="1" dirty="0">
                <a:solidFill>
                  <a:srgbClr val="00B0F0"/>
                </a:solidFill>
                <a:latin typeface="Times New Roman" panose="02020603050405020304" pitchFamily="18" charset="0"/>
                <a:cs typeface="Times New Roman" panose="02020603050405020304" pitchFamily="18" charset="0"/>
              </a:rPr>
              <a:t>مبادئ التسويق</a:t>
            </a:r>
          </a:p>
          <a:p>
            <a:r>
              <a:rPr lang="en-US" sz="2400" b="1" dirty="0">
                <a:solidFill>
                  <a:srgbClr val="00B0F0"/>
                </a:solidFill>
                <a:latin typeface="Times New Roman" panose="02020603050405020304" pitchFamily="18" charset="0"/>
                <a:cs typeface="Times New Roman" panose="02020603050405020304" pitchFamily="18" charset="0"/>
              </a:rPr>
              <a:t>Principles of marketing</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0052"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TextBox 1">
            <a:extLst>
              <a:ext uri="{FF2B5EF4-FFF2-40B4-BE49-F238E27FC236}">
                <a16:creationId xmlns:a16="http://schemas.microsoft.com/office/drawing/2014/main" xmlns="" id="{9A019917-DD2F-CA4B-F27D-A00CFCB7CC7E}"/>
              </a:ext>
            </a:extLst>
          </p:cNvPr>
          <p:cNvSpPr txBox="1"/>
          <p:nvPr/>
        </p:nvSpPr>
        <p:spPr>
          <a:xfrm>
            <a:off x="1623571" y="224638"/>
            <a:ext cx="4182677"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dirty="0"/>
              <a:t>المحتوى</a:t>
            </a:r>
            <a:r>
              <a:rPr lang="en-US" dirty="0"/>
              <a:t> Content</a:t>
            </a:r>
          </a:p>
        </p:txBody>
      </p:sp>
      <p:sp>
        <p:nvSpPr>
          <p:cNvPr id="8" name="TextBox 7">
            <a:extLst>
              <a:ext uri="{FF2B5EF4-FFF2-40B4-BE49-F238E27FC236}">
                <a16:creationId xmlns:a16="http://schemas.microsoft.com/office/drawing/2014/main" xmlns="" id="{E8ABFB99-D9AD-E734-5D5C-C6DDE1B85219}"/>
              </a:ext>
            </a:extLst>
          </p:cNvPr>
          <p:cNvSpPr txBox="1"/>
          <p:nvPr/>
        </p:nvSpPr>
        <p:spPr>
          <a:xfrm>
            <a:off x="7479034" y="2881778"/>
            <a:ext cx="3474515" cy="2543966"/>
          </a:xfrm>
          <a:prstGeom prst="rect">
            <a:avLst/>
          </a:prstGeom>
          <a:noFill/>
        </p:spPr>
        <p:txBody>
          <a:bodyPr wrap="square" rtlCol="0">
            <a:spAutoFit/>
          </a:bodyPr>
          <a:lstStyle/>
          <a:p>
            <a:pPr marL="457200" indent="-457200" algn="r" rtl="1" fontAlgn="base">
              <a:spcBef>
                <a:spcPts val="0"/>
              </a:spcBef>
              <a:spcAft>
                <a:spcPts val="0"/>
              </a:spcAft>
              <a:buFont typeface="+mj-lt"/>
              <a:buAutoNum type="arabicPeriod"/>
            </a:pPr>
            <a:endParaRPr lang="en-US" sz="2800" b="1" dirty="0">
              <a:latin typeface="Arial" panose="020B0604020202020204" pitchFamily="34" charset="0"/>
            </a:endParaRPr>
          </a:p>
          <a:p>
            <a:pPr marL="457200" indent="-457200" algn="r" rtl="1" fontAlgn="base">
              <a:spcBef>
                <a:spcPts val="0"/>
              </a:spcBef>
              <a:spcAft>
                <a:spcPts val="0"/>
              </a:spcAft>
              <a:buFont typeface="+mj-lt"/>
              <a:buAutoNum type="arabicPeriod"/>
            </a:pPr>
            <a:r>
              <a:rPr lang="ar-EG" sz="2800" b="1" dirty="0">
                <a:latin typeface="Arial" panose="020B0604020202020204" pitchFamily="34" charset="0"/>
              </a:rPr>
              <a:t>تعريف بيئة التسويق</a:t>
            </a:r>
          </a:p>
          <a:p>
            <a:pPr marL="457200" indent="-457200" algn="r" rtl="1" fontAlgn="base">
              <a:spcBef>
                <a:spcPts val="0"/>
              </a:spcBef>
              <a:spcAft>
                <a:spcPts val="0"/>
              </a:spcAft>
              <a:buFont typeface="+mj-lt"/>
              <a:buAutoNum type="arabicPeriod"/>
            </a:pPr>
            <a:r>
              <a:rPr lang="ar-EG" sz="2800" b="1" dirty="0">
                <a:latin typeface="Arial" panose="020B0604020202020204" pitchFamily="34" charset="0"/>
              </a:rPr>
              <a:t>البيئة الجزئية</a:t>
            </a:r>
          </a:p>
          <a:p>
            <a:pPr marL="457200" indent="-457200" algn="r" rtl="1" fontAlgn="base">
              <a:spcBef>
                <a:spcPts val="0"/>
              </a:spcBef>
              <a:spcAft>
                <a:spcPts val="0"/>
              </a:spcAft>
              <a:buFont typeface="+mj-lt"/>
              <a:buAutoNum type="arabicPeriod"/>
            </a:pPr>
            <a:r>
              <a:rPr lang="ar-EG" sz="2800" b="1" dirty="0">
                <a:latin typeface="Arial" panose="020B0604020202020204" pitchFamily="34" charset="0"/>
              </a:rPr>
              <a:t>البيئة الكلية</a:t>
            </a:r>
          </a:p>
          <a:p>
            <a:pPr algn="r" rtl="1">
              <a:lnSpc>
                <a:spcPct val="200000"/>
              </a:lnSpc>
            </a:pPr>
            <a:endParaRPr lang="en-US" sz="2800" dirty="0">
              <a:latin typeface="Tajawal ExtraBold" panose="00000800000000000000" pitchFamily="2" charset="-78"/>
              <a:cs typeface="Tajawal ExtraBold" panose="00000800000000000000" pitchFamily="2" charset="-78"/>
            </a:endParaRPr>
          </a:p>
        </p:txBody>
      </p:sp>
      <p:pic>
        <p:nvPicPr>
          <p:cNvPr id="9" name="Picture 8">
            <a:extLst>
              <a:ext uri="{FF2B5EF4-FFF2-40B4-BE49-F238E27FC236}">
                <a16:creationId xmlns:a16="http://schemas.microsoft.com/office/drawing/2014/main" xmlns="" id="{AE8DD0EB-A283-40BB-274C-A6FE7C656357}"/>
              </a:ext>
            </a:extLst>
          </p:cNvPr>
          <p:cNvPicPr>
            <a:picLocks noChangeAspect="1"/>
          </p:cNvPicPr>
          <p:nvPr/>
        </p:nvPicPr>
        <p:blipFill>
          <a:blip r:embed="rId3"/>
          <a:stretch>
            <a:fillRect/>
          </a:stretch>
        </p:blipFill>
        <p:spPr>
          <a:xfrm>
            <a:off x="1404457" y="1228141"/>
            <a:ext cx="5150663" cy="3802946"/>
          </a:xfrm>
          <a:prstGeom prst="rect">
            <a:avLst/>
          </a:prstGeom>
          <a:ln>
            <a:noFill/>
          </a:ln>
          <a:effectLst>
            <a:softEdge rad="112500"/>
          </a:effectLst>
        </p:spPr>
      </p:pic>
      <p:sp>
        <p:nvSpPr>
          <p:cNvPr id="3" name="TextBox 2">
            <a:extLst>
              <a:ext uri="{FF2B5EF4-FFF2-40B4-BE49-F238E27FC236}">
                <a16:creationId xmlns:a16="http://schemas.microsoft.com/office/drawing/2014/main" xmlns="" id="{1FADB368-171F-3E80-B521-19E594073EB9}"/>
              </a:ext>
            </a:extLst>
          </p:cNvPr>
          <p:cNvSpPr txBox="1"/>
          <p:nvPr/>
        </p:nvSpPr>
        <p:spPr>
          <a:xfrm>
            <a:off x="6092718" y="1461977"/>
            <a:ext cx="7364091" cy="1824346"/>
          </a:xfrm>
          <a:prstGeom prst="rect">
            <a:avLst/>
          </a:prstGeom>
          <a:noFill/>
        </p:spPr>
        <p:txBody>
          <a:bodyPr wrap="square" rtlCol="0">
            <a:spAutoFit/>
          </a:bodyPr>
          <a:lstStyle/>
          <a:p>
            <a:pPr marL="457200" indent="-457200" rtl="0" fontAlgn="base">
              <a:spcBef>
                <a:spcPts val="0"/>
              </a:spcBef>
              <a:spcAft>
                <a:spcPts val="0"/>
              </a:spcAft>
              <a:buFont typeface="+mj-lt"/>
              <a:buAutoNum type="arabicPeriod"/>
            </a:pPr>
            <a:r>
              <a:rPr lang="en-US" sz="2400" b="1" dirty="0">
                <a:solidFill>
                  <a:schemeClr val="accent1">
                    <a:lumMod val="50000"/>
                  </a:schemeClr>
                </a:solidFill>
                <a:latin typeface="Arial" panose="020B0604020202020204" pitchFamily="34" charset="0"/>
              </a:rPr>
              <a:t>Define Marketing Environment</a:t>
            </a:r>
          </a:p>
          <a:p>
            <a:pPr marL="457200" indent="-457200" rtl="0" fontAlgn="base">
              <a:spcBef>
                <a:spcPts val="0"/>
              </a:spcBef>
              <a:spcAft>
                <a:spcPts val="0"/>
              </a:spcAft>
              <a:buFont typeface="+mj-lt"/>
              <a:buAutoNum type="arabicPeriod"/>
            </a:pPr>
            <a:r>
              <a:rPr lang="en-US" sz="2400" b="1" i="0" u="none" strike="noStrike" dirty="0">
                <a:solidFill>
                  <a:schemeClr val="accent1">
                    <a:lumMod val="50000"/>
                  </a:schemeClr>
                </a:solidFill>
                <a:effectLst/>
                <a:latin typeface="Arial" panose="020B0604020202020204" pitchFamily="34" charset="0"/>
              </a:rPr>
              <a:t>The Microenvironment</a:t>
            </a:r>
          </a:p>
          <a:p>
            <a:pPr marL="457200" indent="-457200" rtl="0" fontAlgn="base">
              <a:spcBef>
                <a:spcPts val="0"/>
              </a:spcBef>
              <a:spcAft>
                <a:spcPts val="0"/>
              </a:spcAft>
              <a:buFont typeface="+mj-lt"/>
              <a:buAutoNum type="arabicPeriod"/>
            </a:pPr>
            <a:r>
              <a:rPr lang="en-US" sz="2400" b="1" dirty="0">
                <a:solidFill>
                  <a:schemeClr val="accent1">
                    <a:lumMod val="50000"/>
                  </a:schemeClr>
                </a:solidFill>
                <a:latin typeface="Arial" panose="020B0604020202020204" pitchFamily="34" charset="0"/>
              </a:rPr>
              <a:t>The Macroenvironment</a:t>
            </a:r>
            <a:endParaRPr lang="en-US" sz="2400" b="1" i="0" u="none" strike="noStrike" dirty="0">
              <a:solidFill>
                <a:schemeClr val="accent1">
                  <a:lumMod val="50000"/>
                </a:schemeClr>
              </a:solidFill>
              <a:effectLst/>
              <a:latin typeface="Noto Sans Symbols"/>
            </a:endParaRPr>
          </a:p>
          <a:p>
            <a:pPr>
              <a:lnSpc>
                <a:spcPct val="200000"/>
              </a:lnSpc>
            </a:pPr>
            <a:endParaRPr lang="en-US" sz="2400" dirty="0">
              <a:solidFill>
                <a:schemeClr val="accent1">
                  <a:lumMod val="50000"/>
                </a:schemeClr>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Title 1">
            <a:extLst>
              <a:ext uri="{FF2B5EF4-FFF2-40B4-BE49-F238E27FC236}">
                <a16:creationId xmlns:a16="http://schemas.microsoft.com/office/drawing/2014/main" xmlns="" id="{4A846720-3882-54FF-8F6F-3E617D08B63D}"/>
              </a:ext>
            </a:extLst>
          </p:cNvPr>
          <p:cNvSpPr txBox="1">
            <a:spLocks/>
          </p:cNvSpPr>
          <p:nvPr/>
        </p:nvSpPr>
        <p:spPr>
          <a:xfrm>
            <a:off x="1464777" y="217268"/>
            <a:ext cx="8465574"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t> Marketing Environment </a:t>
            </a:r>
            <a:r>
              <a:rPr lang="ar-EG" dirty="0"/>
              <a:t>بيئة التسويق</a:t>
            </a:r>
          </a:p>
        </p:txBody>
      </p:sp>
      <p:pic>
        <p:nvPicPr>
          <p:cNvPr id="3" name="Picture 2">
            <a:extLst>
              <a:ext uri="{FF2B5EF4-FFF2-40B4-BE49-F238E27FC236}">
                <a16:creationId xmlns:a16="http://schemas.microsoft.com/office/drawing/2014/main" xmlns="" id="{983C5D87-380F-B4A2-8663-6C5329F20AC5}"/>
              </a:ext>
            </a:extLst>
          </p:cNvPr>
          <p:cNvPicPr>
            <a:picLocks noChangeAspect="1"/>
          </p:cNvPicPr>
          <p:nvPr/>
        </p:nvPicPr>
        <p:blipFill>
          <a:blip r:embed="rId3"/>
          <a:stretch>
            <a:fillRect/>
          </a:stretch>
        </p:blipFill>
        <p:spPr>
          <a:xfrm>
            <a:off x="1636252" y="1253275"/>
            <a:ext cx="7812548" cy="5449252"/>
          </a:xfrm>
          <a:prstGeom prst="rect">
            <a:avLst/>
          </a:prstGeom>
        </p:spPr>
      </p:pic>
      <p:sp>
        <p:nvSpPr>
          <p:cNvPr id="8" name="TextBox 7">
            <a:extLst>
              <a:ext uri="{FF2B5EF4-FFF2-40B4-BE49-F238E27FC236}">
                <a16:creationId xmlns:a16="http://schemas.microsoft.com/office/drawing/2014/main" xmlns="" id="{1AD20584-D916-1862-8F55-35FE83169ED8}"/>
              </a:ext>
            </a:extLst>
          </p:cNvPr>
          <p:cNvSpPr txBox="1"/>
          <p:nvPr/>
        </p:nvSpPr>
        <p:spPr>
          <a:xfrm>
            <a:off x="2162175" y="1657349"/>
            <a:ext cx="1371601" cy="1077218"/>
          </a:xfrm>
          <a:prstGeom prst="rect">
            <a:avLst/>
          </a:prstGeom>
          <a:noFill/>
        </p:spPr>
        <p:txBody>
          <a:bodyPr wrap="square" rtlCol="0">
            <a:spAutoFit/>
          </a:bodyPr>
          <a:lstStyle/>
          <a:p>
            <a:pPr algn="ctr"/>
            <a:r>
              <a:rPr lang="ar-EG" sz="3200" dirty="0"/>
              <a:t>بيئة التسويق</a:t>
            </a:r>
            <a:endParaRPr lang="en-US" sz="3200" dirty="0"/>
          </a:p>
        </p:txBody>
      </p:sp>
      <p:sp>
        <p:nvSpPr>
          <p:cNvPr id="9" name="TextBox 8">
            <a:extLst>
              <a:ext uri="{FF2B5EF4-FFF2-40B4-BE49-F238E27FC236}">
                <a16:creationId xmlns:a16="http://schemas.microsoft.com/office/drawing/2014/main" xmlns="" id="{E8717CDA-EF69-1EF7-42AE-58B5DD64D864}"/>
              </a:ext>
            </a:extLst>
          </p:cNvPr>
          <p:cNvSpPr txBox="1"/>
          <p:nvPr/>
        </p:nvSpPr>
        <p:spPr>
          <a:xfrm>
            <a:off x="210842" y="3232795"/>
            <a:ext cx="1720622" cy="1384995"/>
          </a:xfrm>
          <a:prstGeom prst="rect">
            <a:avLst/>
          </a:prstGeom>
          <a:noFill/>
        </p:spPr>
        <p:txBody>
          <a:bodyPr wrap="square" rtlCol="0">
            <a:spAutoFit/>
          </a:bodyPr>
          <a:lstStyle/>
          <a:p>
            <a:pPr algn="ctr"/>
            <a:r>
              <a:rPr lang="ar-EG" sz="2800" dirty="0"/>
              <a:t>البيئة الداخلية أو العوامل المُتحكم بها</a:t>
            </a:r>
            <a:endParaRPr lang="en-US" sz="2800" dirty="0"/>
          </a:p>
        </p:txBody>
      </p:sp>
      <p:sp>
        <p:nvSpPr>
          <p:cNvPr id="11" name="TextBox 10">
            <a:extLst>
              <a:ext uri="{FF2B5EF4-FFF2-40B4-BE49-F238E27FC236}">
                <a16:creationId xmlns:a16="http://schemas.microsoft.com/office/drawing/2014/main" xmlns="" id="{32510863-762D-1FDB-5F39-2353D9A6901F}"/>
              </a:ext>
            </a:extLst>
          </p:cNvPr>
          <p:cNvSpPr txBox="1"/>
          <p:nvPr/>
        </p:nvSpPr>
        <p:spPr>
          <a:xfrm>
            <a:off x="8924396" y="3274537"/>
            <a:ext cx="3241868" cy="954107"/>
          </a:xfrm>
          <a:prstGeom prst="rect">
            <a:avLst/>
          </a:prstGeom>
          <a:noFill/>
        </p:spPr>
        <p:txBody>
          <a:bodyPr wrap="square" rtlCol="0">
            <a:spAutoFit/>
          </a:bodyPr>
          <a:lstStyle/>
          <a:p>
            <a:pPr algn="ctr"/>
            <a:r>
              <a:rPr lang="ar-EG" sz="2800" dirty="0"/>
              <a:t>البيئة الخارجية أو العوامل غيرالمُتحكم بها</a:t>
            </a:r>
            <a:endParaRPr lang="en-US" sz="2800" dirty="0"/>
          </a:p>
        </p:txBody>
      </p:sp>
      <p:sp>
        <p:nvSpPr>
          <p:cNvPr id="12" name="TextBox 11">
            <a:extLst>
              <a:ext uri="{FF2B5EF4-FFF2-40B4-BE49-F238E27FC236}">
                <a16:creationId xmlns:a16="http://schemas.microsoft.com/office/drawing/2014/main" xmlns="" id="{E9497374-E3E6-CA77-922C-3AFD5115F35F}"/>
              </a:ext>
            </a:extLst>
          </p:cNvPr>
          <p:cNvSpPr txBox="1"/>
          <p:nvPr/>
        </p:nvSpPr>
        <p:spPr>
          <a:xfrm>
            <a:off x="9020175" y="5428421"/>
            <a:ext cx="1371601" cy="1077218"/>
          </a:xfrm>
          <a:prstGeom prst="rect">
            <a:avLst/>
          </a:prstGeom>
          <a:noFill/>
        </p:spPr>
        <p:txBody>
          <a:bodyPr wrap="square" rtlCol="0">
            <a:spAutoFit/>
          </a:bodyPr>
          <a:lstStyle/>
          <a:p>
            <a:pPr algn="ctr"/>
            <a:r>
              <a:rPr lang="ar-EG" sz="3200" dirty="0"/>
              <a:t>البيئة الكلية</a:t>
            </a:r>
            <a:endParaRPr lang="en-US" sz="3200" dirty="0"/>
          </a:p>
        </p:txBody>
      </p:sp>
      <p:sp>
        <p:nvSpPr>
          <p:cNvPr id="13" name="TextBox 12">
            <a:extLst>
              <a:ext uri="{FF2B5EF4-FFF2-40B4-BE49-F238E27FC236}">
                <a16:creationId xmlns:a16="http://schemas.microsoft.com/office/drawing/2014/main" xmlns="" id="{4E0CC946-B32B-CAF9-4832-675771A7DE7D}"/>
              </a:ext>
            </a:extLst>
          </p:cNvPr>
          <p:cNvSpPr txBox="1"/>
          <p:nvPr/>
        </p:nvSpPr>
        <p:spPr>
          <a:xfrm>
            <a:off x="9088963" y="4415211"/>
            <a:ext cx="1371601" cy="1077218"/>
          </a:xfrm>
          <a:prstGeom prst="rect">
            <a:avLst/>
          </a:prstGeom>
          <a:noFill/>
        </p:spPr>
        <p:txBody>
          <a:bodyPr wrap="square" rtlCol="0">
            <a:spAutoFit/>
          </a:bodyPr>
          <a:lstStyle/>
          <a:p>
            <a:pPr algn="ctr"/>
            <a:r>
              <a:rPr lang="ar-EG" sz="3200" dirty="0"/>
              <a:t>البيئة الجزئية</a:t>
            </a:r>
            <a:endParaRPr lang="en-US" sz="3200" dirty="0"/>
          </a:p>
        </p:txBody>
      </p:sp>
    </p:spTree>
    <p:extLst>
      <p:ext uri="{BB962C8B-B14F-4D97-AF65-F5344CB8AC3E}">
        <p14:creationId xmlns:p14="http://schemas.microsoft.com/office/powerpoint/2010/main" val="1786495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Title 1">
            <a:extLst>
              <a:ext uri="{FF2B5EF4-FFF2-40B4-BE49-F238E27FC236}">
                <a16:creationId xmlns:a16="http://schemas.microsoft.com/office/drawing/2014/main" xmlns="" id="{A7649ED8-F8EF-2894-F5EC-8AE98FFA209A}"/>
              </a:ext>
            </a:extLst>
          </p:cNvPr>
          <p:cNvSpPr txBox="1">
            <a:spLocks/>
          </p:cNvSpPr>
          <p:nvPr/>
        </p:nvSpPr>
        <p:spPr>
          <a:xfrm>
            <a:off x="1751948" y="180646"/>
            <a:ext cx="8713839"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dirty="0"/>
              <a:t>1. بيئة التسويق</a:t>
            </a:r>
            <a:r>
              <a:rPr lang="en-US" dirty="0"/>
              <a:t> Marketing environment</a:t>
            </a:r>
            <a:endParaRPr lang="ar-EG" dirty="0"/>
          </a:p>
        </p:txBody>
      </p:sp>
      <p:graphicFrame>
        <p:nvGraphicFramePr>
          <p:cNvPr id="3" name="Content Placeholder 2">
            <a:extLst>
              <a:ext uri="{FF2B5EF4-FFF2-40B4-BE49-F238E27FC236}">
                <a16:creationId xmlns:a16="http://schemas.microsoft.com/office/drawing/2014/main" xmlns="" id="{8C488088-6EFE-387F-D1F9-044ADAF02168}"/>
              </a:ext>
            </a:extLst>
          </p:cNvPr>
          <p:cNvGraphicFramePr>
            <a:graphicFrameLocks/>
          </p:cNvGraphicFramePr>
          <p:nvPr>
            <p:extLst>
              <p:ext uri="{D42A27DB-BD31-4B8C-83A1-F6EECF244321}">
                <p14:modId xmlns:p14="http://schemas.microsoft.com/office/powerpoint/2010/main" val="2436986066"/>
              </p:ext>
            </p:extLst>
          </p:nvPr>
        </p:nvGraphicFramePr>
        <p:xfrm>
          <a:off x="312057" y="1346645"/>
          <a:ext cx="11233472" cy="47123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75900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Title 1">
            <a:extLst>
              <a:ext uri="{FF2B5EF4-FFF2-40B4-BE49-F238E27FC236}">
                <a16:creationId xmlns:a16="http://schemas.microsoft.com/office/drawing/2014/main" xmlns="" id="{2CB31E38-730E-6093-AE39-455D5F44218F}"/>
              </a:ext>
            </a:extLst>
          </p:cNvPr>
          <p:cNvSpPr txBox="1">
            <a:spLocks/>
          </p:cNvSpPr>
          <p:nvPr/>
        </p:nvSpPr>
        <p:spPr>
          <a:xfrm>
            <a:off x="1540428" y="-34798"/>
            <a:ext cx="7027382"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t>Microenvironment</a:t>
            </a:r>
          </a:p>
          <a:p>
            <a:r>
              <a:rPr lang="ar-EG" dirty="0"/>
              <a:t>3. البيئة الجزئية</a:t>
            </a:r>
            <a:endParaRPr lang="en-US" dirty="0"/>
          </a:p>
        </p:txBody>
      </p:sp>
      <p:pic>
        <p:nvPicPr>
          <p:cNvPr id="3" name="Picture 2" descr="A screenshot of a computer program&#10;&#10;Description automatically generated with low confidence">
            <a:extLst>
              <a:ext uri="{FF2B5EF4-FFF2-40B4-BE49-F238E27FC236}">
                <a16:creationId xmlns:a16="http://schemas.microsoft.com/office/drawing/2014/main" xmlns="" id="{588D4C5C-4D77-D816-5B60-8745FDBC8BD2}"/>
              </a:ext>
            </a:extLst>
          </p:cNvPr>
          <p:cNvPicPr>
            <a:picLocks noChangeAspect="1"/>
          </p:cNvPicPr>
          <p:nvPr/>
        </p:nvPicPr>
        <p:blipFill rotWithShape="1">
          <a:blip r:embed="rId3"/>
          <a:srcRect l="5695" r="6987" b="2"/>
          <a:stretch/>
        </p:blipFill>
        <p:spPr>
          <a:xfrm>
            <a:off x="841248" y="2516777"/>
            <a:ext cx="6236208" cy="3660185"/>
          </a:xfrm>
          <a:prstGeom prst="rect">
            <a:avLst/>
          </a:prstGeom>
        </p:spPr>
      </p:pic>
      <p:sp>
        <p:nvSpPr>
          <p:cNvPr id="8" name="Content Placeholder 2">
            <a:extLst>
              <a:ext uri="{FF2B5EF4-FFF2-40B4-BE49-F238E27FC236}">
                <a16:creationId xmlns:a16="http://schemas.microsoft.com/office/drawing/2014/main" xmlns="" id="{AC159094-5501-87A3-E5B3-164DE558540D}"/>
              </a:ext>
            </a:extLst>
          </p:cNvPr>
          <p:cNvSpPr txBox="1">
            <a:spLocks/>
          </p:cNvSpPr>
          <p:nvPr/>
        </p:nvSpPr>
        <p:spPr>
          <a:xfrm>
            <a:off x="7546847" y="2516777"/>
            <a:ext cx="4369849" cy="3660185"/>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endParaRPr lang="en-US" sz="2400" dirty="0"/>
          </a:p>
          <a:p>
            <a:pPr marL="0" indent="0" algn="r" rtl="1">
              <a:buFont typeface="Arial" panose="020B0604020202020204" pitchFamily="34" charset="0"/>
              <a:buNone/>
            </a:pPr>
            <a:endParaRPr lang="en-US" sz="2400" dirty="0"/>
          </a:p>
          <a:p>
            <a:pPr marL="0" indent="0" algn="r" rtl="1">
              <a:buFont typeface="Arial" panose="020B0604020202020204" pitchFamily="34" charset="0"/>
              <a:buNone/>
            </a:pPr>
            <a:r>
              <a:rPr lang="ar-EG" sz="2400" dirty="0"/>
              <a:t>تشمل بيئة التسويق الجزئية كل تلك العوامل المرتبطة ارتباطا وثيقا بعمليات الشركة وتؤثر على عملها. تشمل عوامل البيئة الجزئية العملاء والموظفين والموردين وتجار التجزئة والموزعين والمساهمين والمنافسين والحكومة وعامة الناس. هذه العوامل يمكن السيطرة عليها إلى حد ما.</a:t>
            </a:r>
          </a:p>
        </p:txBody>
      </p:sp>
      <p:sp>
        <p:nvSpPr>
          <p:cNvPr id="9" name="Content Placeholder 2">
            <a:extLst>
              <a:ext uri="{FF2B5EF4-FFF2-40B4-BE49-F238E27FC236}">
                <a16:creationId xmlns:a16="http://schemas.microsoft.com/office/drawing/2014/main" xmlns="" id="{843DCF0C-706C-3813-F357-7AE260E46CF4}"/>
              </a:ext>
            </a:extLst>
          </p:cNvPr>
          <p:cNvSpPr txBox="1">
            <a:spLocks/>
          </p:cNvSpPr>
          <p:nvPr/>
        </p:nvSpPr>
        <p:spPr>
          <a:xfrm>
            <a:off x="7347883" y="822370"/>
            <a:ext cx="4369849" cy="3660185"/>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800" b="1" dirty="0"/>
              <a:t>The Micro Marketing Environment includes all those factors that are closely associated with the operations of the business and influences its functioning. The microenvironment factors include customers, employees, suppliers, retailers &amp; distributors, shareholders, Competitors, Government and General Public. These factors are controllable to some extent.</a:t>
            </a:r>
          </a:p>
          <a:p>
            <a:endParaRPr lang="en-US" sz="1800" b="1" dirty="0"/>
          </a:p>
        </p:txBody>
      </p:sp>
    </p:spTree>
    <p:extLst>
      <p:ext uri="{BB962C8B-B14F-4D97-AF65-F5344CB8AC3E}">
        <p14:creationId xmlns:p14="http://schemas.microsoft.com/office/powerpoint/2010/main" val="662376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1" indent="0">
              <a:lnSpc>
                <a:spcPct val="120000"/>
              </a:lnSpc>
              <a:buNone/>
            </a:pPr>
            <a:r>
              <a:rPr lang="en-US" sz="3200" b="1" dirty="0">
                <a:solidFill>
                  <a:schemeClr val="bg1"/>
                </a:solidFill>
              </a:rPr>
              <a:t>The company (Internal Marketing Environment) includes all the factors that are within the organization and affects the overall business operations. These factors include labor, inventory, company policy, logistics, budget, capital assets, etc. which are a part of the organization and affects the marketing decision and its relationship with the customers. These factors can be controlled by the firm.</a:t>
            </a:r>
          </a:p>
          <a:p>
            <a:endParaRPr lang="en-US" sz="2000" b="1" dirty="0">
              <a:solidFill>
                <a:schemeClr val="bg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Title 1">
            <a:extLst>
              <a:ext uri="{FF2B5EF4-FFF2-40B4-BE49-F238E27FC236}">
                <a16:creationId xmlns:a16="http://schemas.microsoft.com/office/drawing/2014/main" xmlns="" id="{A91A243D-B960-7830-F6C2-D8162BEEE1CF}"/>
              </a:ext>
            </a:extLst>
          </p:cNvPr>
          <p:cNvSpPr txBox="1">
            <a:spLocks/>
          </p:cNvSpPr>
          <p:nvPr/>
        </p:nvSpPr>
        <p:spPr>
          <a:xfrm>
            <a:off x="1456504" y="-66613"/>
            <a:ext cx="10147299"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t>Company’s internal structure</a:t>
            </a:r>
          </a:p>
          <a:p>
            <a:r>
              <a:rPr lang="ar-EG" dirty="0"/>
              <a:t>بيئة الشركة الداخلية</a:t>
            </a:r>
            <a:endParaRPr lang="en-US" dirty="0"/>
          </a:p>
        </p:txBody>
      </p:sp>
      <p:sp>
        <p:nvSpPr>
          <p:cNvPr id="3" name="Content Placeholder 2">
            <a:extLst>
              <a:ext uri="{FF2B5EF4-FFF2-40B4-BE49-F238E27FC236}">
                <a16:creationId xmlns:a16="http://schemas.microsoft.com/office/drawing/2014/main" xmlns="" id="{B60659D5-53EE-3884-1622-FD54C6C6734A}"/>
              </a:ext>
            </a:extLst>
          </p:cNvPr>
          <p:cNvSpPr txBox="1">
            <a:spLocks/>
          </p:cNvSpPr>
          <p:nvPr/>
        </p:nvSpPr>
        <p:spPr>
          <a:xfrm>
            <a:off x="1022349" y="1807836"/>
            <a:ext cx="10147299" cy="4135763"/>
          </a:xfrm>
          <a:prstGeom prst="rect">
            <a:avLst/>
          </a:prstGeom>
        </p:spPr>
        <p:txBody>
          <a:bodyPr anchor="t">
            <a:normAutofit/>
          </a:bodyPr>
          <a:lstStyle>
            <a:defPPr>
              <a:defRPr lang="en-US"/>
            </a:defPPr>
            <a:lvl1pPr indent="0" algn="ctr">
              <a:lnSpc>
                <a:spcPct val="90000"/>
              </a:lnSpc>
              <a:spcBef>
                <a:spcPts val="1000"/>
              </a:spcBef>
              <a:buFont typeface="Arial" panose="020B0604020202020204" pitchFamily="34" charset="0"/>
              <a:buNone/>
              <a:defRPr sz="2800"/>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lvl="1" algn="r" rtl="1"/>
            <a:r>
              <a:rPr lang="ar-EG" dirty="0"/>
              <a:t>تشمل الشركة (بيئة التسويق الداخلية) جميع العوامل الموجودة داخل المنظمة وتؤثر على العمليات التجارية الشاملة. وتشمل هذه العوامل العمالة ، والمخزون ، وسياسة الشركة ، والخدمات اللوجستية ، والميزانية ، والأصول الرأسمالية ، وما إلى ذلك ، والتي تعد جزءا من المنظمة وتؤثر على قرار التسويق وعلاقته بالعملاء. يمكن التحكم في هذه العوامل من قبل الشركة.</a:t>
            </a:r>
          </a:p>
          <a:p>
            <a:pPr lvl="1" algn="r" rtl="1"/>
            <a:endParaRPr lang="ar-EG" dirty="0"/>
          </a:p>
        </p:txBody>
      </p:sp>
      <p:sp>
        <p:nvSpPr>
          <p:cNvPr id="8" name="Content Placeholder 2">
            <a:extLst>
              <a:ext uri="{FF2B5EF4-FFF2-40B4-BE49-F238E27FC236}">
                <a16:creationId xmlns:a16="http://schemas.microsoft.com/office/drawing/2014/main" xmlns="" id="{727687E4-5513-30FC-BF17-BF2E1C675AAB}"/>
              </a:ext>
            </a:extLst>
          </p:cNvPr>
          <p:cNvSpPr txBox="1">
            <a:spLocks/>
          </p:cNvSpPr>
          <p:nvPr/>
        </p:nvSpPr>
        <p:spPr>
          <a:xfrm>
            <a:off x="760187" y="3323771"/>
            <a:ext cx="10147299" cy="2772228"/>
          </a:xfrm>
          <a:prstGeom prst="rect">
            <a:avLst/>
          </a:prstGeom>
          <a:solidFill>
            <a:srgbClr val="203E5F"/>
          </a:solidFill>
        </p:spPr>
        <p:txBody>
          <a:bodyPr>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nSpc>
                <a:spcPct val="120000"/>
              </a:lnSpc>
              <a:buFont typeface="Arial" panose="020B0604020202020204" pitchFamily="34" charset="0"/>
              <a:buNone/>
            </a:pPr>
            <a:r>
              <a:rPr lang="en-US" sz="3200" b="1">
                <a:solidFill>
                  <a:schemeClr val="bg1"/>
                </a:solidFill>
              </a:rPr>
              <a:t>The company (Internal Marketing Environment) includes all the factors that are within the organization and affects the overall business operations. These factors include labor, inventory, company policy, logistics, budget, capital assets, etc. which are a part of the organization and affects the marketing decision and its relationship with the customers. These factors can be controlled by the firm.</a:t>
            </a:r>
          </a:p>
          <a:p>
            <a:endParaRPr lang="en-US" sz="2000" b="1" dirty="0">
              <a:solidFill>
                <a:schemeClr val="bg1"/>
              </a:solidFill>
            </a:endParaRPr>
          </a:p>
        </p:txBody>
      </p:sp>
    </p:spTree>
    <p:extLst>
      <p:ext uri="{BB962C8B-B14F-4D97-AF65-F5344CB8AC3E}">
        <p14:creationId xmlns:p14="http://schemas.microsoft.com/office/powerpoint/2010/main" val="730048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0" y="935825"/>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Title 1">
            <a:extLst>
              <a:ext uri="{FF2B5EF4-FFF2-40B4-BE49-F238E27FC236}">
                <a16:creationId xmlns:a16="http://schemas.microsoft.com/office/drawing/2014/main" xmlns="" id="{02BA9230-E2B2-C517-79AF-D0AB741EDE13}"/>
              </a:ext>
            </a:extLst>
          </p:cNvPr>
          <p:cNvSpPr txBox="1">
            <a:spLocks/>
          </p:cNvSpPr>
          <p:nvPr/>
        </p:nvSpPr>
        <p:spPr>
          <a:xfrm>
            <a:off x="1673259" y="40578"/>
            <a:ext cx="6594189"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t>The Suppliers</a:t>
            </a:r>
          </a:p>
          <a:p>
            <a:r>
              <a:rPr lang="ar-EG" dirty="0"/>
              <a:t>الموردون</a:t>
            </a:r>
          </a:p>
        </p:txBody>
      </p:sp>
      <p:pic>
        <p:nvPicPr>
          <p:cNvPr id="3" name="Picture 2" descr="Supplier Management Software Solution for Companies | SAP Ariba">
            <a:extLst>
              <a:ext uri="{FF2B5EF4-FFF2-40B4-BE49-F238E27FC236}">
                <a16:creationId xmlns:a16="http://schemas.microsoft.com/office/drawing/2014/main" xmlns="" id="{E2FDD902-AB97-CA5A-23F0-5744F53C633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4506" r="5417" b="-1"/>
          <a:stretch/>
        </p:blipFill>
        <p:spPr bwMode="auto">
          <a:xfrm>
            <a:off x="327547" y="1454383"/>
            <a:ext cx="2691424" cy="4701844"/>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a:extLst>
              <a:ext uri="{FF2B5EF4-FFF2-40B4-BE49-F238E27FC236}">
                <a16:creationId xmlns:a16="http://schemas.microsoft.com/office/drawing/2014/main" xmlns="" id="{2624B25D-D52B-5A12-8987-A8137E9B819C}"/>
              </a:ext>
            </a:extLst>
          </p:cNvPr>
          <p:cNvSpPr txBox="1">
            <a:spLocks/>
          </p:cNvSpPr>
          <p:nvPr/>
        </p:nvSpPr>
        <p:spPr>
          <a:xfrm>
            <a:off x="7687664" y="1454383"/>
            <a:ext cx="4218823" cy="4852362"/>
          </a:xfrm>
          <a:prstGeom prst="rect">
            <a:avLst/>
          </a:prstGeom>
        </p:spPr>
        <p:txBody>
          <a:bodyPr anchor="t">
            <a:normAutofit fontScale="92500" lnSpcReduction="10000"/>
          </a:bodyPr>
          <a:lstStyle>
            <a:defPPr>
              <a:defRPr lang="en-US"/>
            </a:defPPr>
            <a:lvl1pPr indent="0" algn="ctr">
              <a:lnSpc>
                <a:spcPct val="90000"/>
              </a:lnSpc>
              <a:spcBef>
                <a:spcPts val="1000"/>
              </a:spcBef>
              <a:buFont typeface="Arial" panose="020B0604020202020204" pitchFamily="34" charset="0"/>
              <a:buNone/>
              <a:defRPr sz="2800"/>
            </a:lvl1pPr>
            <a:lvl2pPr marL="685800" lvl="1" indent="-228600" algn="r" rtl="1">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457200" indent="-457200" algn="r" rtl="1">
              <a:buFont typeface="Arial" panose="020B0604020202020204" pitchFamily="34" charset="0"/>
              <a:buChar char="•"/>
            </a:pPr>
            <a:r>
              <a:rPr lang="ar-EG" dirty="0"/>
              <a:t>يوفر الموردون الموارد التي تحتاجها الشركة لإنتاج سلعها وخدماتها.</a:t>
            </a:r>
          </a:p>
          <a:p>
            <a:pPr marL="457200" indent="-457200" algn="r" rtl="1">
              <a:buFont typeface="Arial" panose="020B0604020202020204" pitchFamily="34" charset="0"/>
              <a:buChar char="•"/>
            </a:pPr>
            <a:r>
              <a:rPr lang="ar-EG" dirty="0"/>
              <a:t>يمكن أن تؤثر مشاكل الموردين بشكل خطير على التسويق: يمكن أن يؤدي نقص الموردين أو تأخيرهم والأحداث الأخرى المتعلقة بهم إلى زيادة تكلفة المبيعات على المدى القصير وإلحاق الضرر برضا العملاء على المدى الطويل.</a:t>
            </a:r>
          </a:p>
          <a:p>
            <a:pPr marL="457200" indent="-457200" algn="r" rtl="1">
              <a:buFont typeface="Arial" panose="020B0604020202020204" pitchFamily="34" charset="0"/>
              <a:buChar char="•"/>
            </a:pPr>
            <a:r>
              <a:rPr lang="ar-EG" dirty="0"/>
              <a:t>يتعامل معظم المسوقين اليوم مع مورديهم كشركاء في إنشاء وتقديم قيمة للعملاء.</a:t>
            </a:r>
          </a:p>
          <a:p>
            <a:pPr marL="457200" indent="-457200" algn="r" rtl="1">
              <a:buFont typeface="Arial" panose="020B0604020202020204" pitchFamily="34" charset="0"/>
              <a:buChar char="•"/>
            </a:pPr>
            <a:endParaRPr lang="ar-EG" dirty="0"/>
          </a:p>
        </p:txBody>
      </p:sp>
      <p:sp>
        <p:nvSpPr>
          <p:cNvPr id="9" name="Content Placeholder 2">
            <a:extLst>
              <a:ext uri="{FF2B5EF4-FFF2-40B4-BE49-F238E27FC236}">
                <a16:creationId xmlns:a16="http://schemas.microsoft.com/office/drawing/2014/main" xmlns="" id="{36978547-05C3-E1BD-ADDE-F338C30FA4C6}"/>
              </a:ext>
            </a:extLst>
          </p:cNvPr>
          <p:cNvSpPr txBox="1">
            <a:spLocks/>
          </p:cNvSpPr>
          <p:nvPr/>
        </p:nvSpPr>
        <p:spPr>
          <a:xfrm>
            <a:off x="3668716" y="1639558"/>
            <a:ext cx="4218823" cy="4852362"/>
          </a:xfrm>
          <a:prstGeom prst="rect">
            <a:avLst/>
          </a:prstGeom>
        </p:spPr>
        <p:txBody>
          <a:bodyPr anchor="ct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a:solidFill>
                  <a:srgbClr val="203E5F"/>
                </a:solidFill>
              </a:rPr>
              <a:t>Suppliers provide the resources needed by the company to produce its good and services.</a:t>
            </a:r>
          </a:p>
          <a:p>
            <a:endParaRPr lang="en-US" b="1">
              <a:solidFill>
                <a:srgbClr val="203E5F"/>
              </a:solidFill>
            </a:endParaRPr>
          </a:p>
          <a:p>
            <a:r>
              <a:rPr lang="en-US" sz="2400" b="1">
                <a:solidFill>
                  <a:srgbClr val="203E5F"/>
                </a:solidFill>
              </a:rPr>
              <a:t>Supplier problems can seriously affect marketing : Supplier shortage or delays and other events can cost sales in the short run and damage customer satisfaction in the long run.</a:t>
            </a:r>
          </a:p>
          <a:p>
            <a:endParaRPr lang="en-US" sz="2400" b="1">
              <a:solidFill>
                <a:srgbClr val="203E5F"/>
              </a:solidFill>
            </a:endParaRPr>
          </a:p>
          <a:p>
            <a:r>
              <a:rPr lang="en-US" sz="2400" b="1">
                <a:solidFill>
                  <a:srgbClr val="203E5F"/>
                </a:solidFill>
              </a:rPr>
              <a:t>Most marketers today treat their suppliers as partners in creating and delivering customer value.</a:t>
            </a:r>
          </a:p>
          <a:p>
            <a:endParaRPr lang="en-US" sz="2400" b="1">
              <a:solidFill>
                <a:srgbClr val="203E5F"/>
              </a:solidFill>
            </a:endParaRPr>
          </a:p>
          <a:p>
            <a:endParaRPr lang="en-US" sz="2400" b="1" dirty="0">
              <a:solidFill>
                <a:srgbClr val="203E5F"/>
              </a:solidFill>
            </a:endParaRPr>
          </a:p>
        </p:txBody>
      </p:sp>
    </p:spTree>
    <p:extLst>
      <p:ext uri="{BB962C8B-B14F-4D97-AF65-F5344CB8AC3E}">
        <p14:creationId xmlns:p14="http://schemas.microsoft.com/office/powerpoint/2010/main" val="1295380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2868" y="78290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xmlns="" id="{3AC64659-7382-38DE-F806-3FEF8EBA8892}"/>
              </a:ext>
            </a:extLst>
          </p:cNvPr>
          <p:cNvPicPr>
            <a:picLocks noChangeAspect="1"/>
          </p:cNvPicPr>
          <p:nvPr/>
        </p:nvPicPr>
        <p:blipFill rotWithShape="1">
          <a:blip r:embed="rId2"/>
          <a:srcRect l="12135" r="21993"/>
          <a:stretch/>
        </p:blipFill>
        <p:spPr>
          <a:xfrm>
            <a:off x="129008" y="936542"/>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Title 1">
            <a:extLst>
              <a:ext uri="{FF2B5EF4-FFF2-40B4-BE49-F238E27FC236}">
                <a16:creationId xmlns:a16="http://schemas.microsoft.com/office/drawing/2014/main" xmlns="" id="{3C056841-A72F-9DD3-76D9-4046BB79ECDE}"/>
              </a:ext>
            </a:extLst>
          </p:cNvPr>
          <p:cNvSpPr txBox="1">
            <a:spLocks/>
          </p:cNvSpPr>
          <p:nvPr/>
        </p:nvSpPr>
        <p:spPr>
          <a:xfrm>
            <a:off x="1610703" y="-61096"/>
            <a:ext cx="5863721"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t>Marketing Intermediaries</a:t>
            </a:r>
          </a:p>
          <a:p>
            <a:r>
              <a:rPr lang="ar-EG" dirty="0"/>
              <a:t>وسطاء التسويق</a:t>
            </a:r>
          </a:p>
        </p:txBody>
      </p:sp>
      <p:sp>
        <p:nvSpPr>
          <p:cNvPr id="8" name="Content Placeholder 2">
            <a:extLst>
              <a:ext uri="{FF2B5EF4-FFF2-40B4-BE49-F238E27FC236}">
                <a16:creationId xmlns:a16="http://schemas.microsoft.com/office/drawing/2014/main" xmlns="" id="{289C1FE1-E851-9BAA-82BD-9A511BB160A9}"/>
              </a:ext>
            </a:extLst>
          </p:cNvPr>
          <p:cNvSpPr txBox="1">
            <a:spLocks/>
          </p:cNvSpPr>
          <p:nvPr/>
        </p:nvSpPr>
        <p:spPr>
          <a:xfrm>
            <a:off x="5809603" y="3848239"/>
            <a:ext cx="5530407" cy="1902457"/>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ar-EG" dirty="0"/>
              <a:t>يساعد الوسطاء الشركة في الترويج لمنتجاتها وبيعها وتوزيعها للعثور على مشترين. وهم يشملون الموزعين وشركات التوزيع المادي ووكالات خدمات التسويق والوسطاء الماليين.</a:t>
            </a:r>
          </a:p>
        </p:txBody>
      </p:sp>
      <p:sp>
        <p:nvSpPr>
          <p:cNvPr id="9" name="Content Placeholder 2">
            <a:extLst>
              <a:ext uri="{FF2B5EF4-FFF2-40B4-BE49-F238E27FC236}">
                <a16:creationId xmlns:a16="http://schemas.microsoft.com/office/drawing/2014/main" xmlns="" id="{19C60B87-38E9-B02F-F827-8421B50D9A60}"/>
              </a:ext>
            </a:extLst>
          </p:cNvPr>
          <p:cNvSpPr txBox="1">
            <a:spLocks/>
          </p:cNvSpPr>
          <p:nvPr/>
        </p:nvSpPr>
        <p:spPr>
          <a:xfrm>
            <a:off x="5506399" y="1140562"/>
            <a:ext cx="6136816" cy="3375920"/>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dirty="0"/>
              <a:t>Intermediaries help the company promote, sell and distribute its products to find buyers. They include resellers, physical distribution firms, marketing services agencies, and financial intermediaries.</a:t>
            </a:r>
          </a:p>
        </p:txBody>
      </p:sp>
    </p:spTree>
    <p:extLst>
      <p:ext uri="{BB962C8B-B14F-4D97-AF65-F5344CB8AC3E}">
        <p14:creationId xmlns:p14="http://schemas.microsoft.com/office/powerpoint/2010/main" val="33343355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Title 1">
            <a:extLst>
              <a:ext uri="{FF2B5EF4-FFF2-40B4-BE49-F238E27FC236}">
                <a16:creationId xmlns:a16="http://schemas.microsoft.com/office/drawing/2014/main" xmlns="" id="{C0C27A55-B388-E3FE-E44D-F296851A05A6}"/>
              </a:ext>
            </a:extLst>
          </p:cNvPr>
          <p:cNvSpPr txBox="1">
            <a:spLocks/>
          </p:cNvSpPr>
          <p:nvPr/>
        </p:nvSpPr>
        <p:spPr>
          <a:xfrm>
            <a:off x="1412730" y="176725"/>
            <a:ext cx="9008806"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t> Marketing Intermediaries</a:t>
            </a:r>
            <a:r>
              <a:rPr lang="ar-EG" dirty="0"/>
              <a:t>وسطاء التسويق</a:t>
            </a:r>
          </a:p>
        </p:txBody>
      </p:sp>
      <p:graphicFrame>
        <p:nvGraphicFramePr>
          <p:cNvPr id="3" name="Table 4">
            <a:extLst>
              <a:ext uri="{FF2B5EF4-FFF2-40B4-BE49-F238E27FC236}">
                <a16:creationId xmlns:a16="http://schemas.microsoft.com/office/drawing/2014/main" xmlns="" id="{DE629B8B-F733-E9AF-E7CE-BA777E2B9013}"/>
              </a:ext>
            </a:extLst>
          </p:cNvPr>
          <p:cNvGraphicFramePr>
            <a:graphicFrameLocks/>
          </p:cNvGraphicFramePr>
          <p:nvPr>
            <p:extLst>
              <p:ext uri="{D42A27DB-BD31-4B8C-83A1-F6EECF244321}">
                <p14:modId xmlns:p14="http://schemas.microsoft.com/office/powerpoint/2010/main" val="2001919935"/>
              </p:ext>
            </p:extLst>
          </p:nvPr>
        </p:nvGraphicFramePr>
        <p:xfrm>
          <a:off x="25736" y="679243"/>
          <a:ext cx="12006895" cy="5760720"/>
        </p:xfrm>
        <a:graphic>
          <a:graphicData uri="http://schemas.openxmlformats.org/drawingml/2006/table">
            <a:tbl>
              <a:tblPr firstRow="1" bandRow="1">
                <a:tableStyleId>{5C22544A-7EE6-4342-B048-85BDC9FD1C3A}</a:tableStyleId>
              </a:tblPr>
              <a:tblGrid>
                <a:gridCol w="8775765">
                  <a:extLst>
                    <a:ext uri="{9D8B030D-6E8A-4147-A177-3AD203B41FA5}">
                      <a16:colId xmlns:a16="http://schemas.microsoft.com/office/drawing/2014/main" xmlns="" val="277201597"/>
                    </a:ext>
                  </a:extLst>
                </a:gridCol>
                <a:gridCol w="3231130">
                  <a:extLst>
                    <a:ext uri="{9D8B030D-6E8A-4147-A177-3AD203B41FA5}">
                      <a16:colId xmlns:a16="http://schemas.microsoft.com/office/drawing/2014/main" xmlns="" val="2416629306"/>
                    </a:ext>
                  </a:extLst>
                </a:gridCol>
              </a:tblGrid>
              <a:tr h="434340">
                <a:tc>
                  <a:txBody>
                    <a:bodyPr/>
                    <a:lstStyle/>
                    <a:p>
                      <a:pPr algn="r" rtl="1"/>
                      <a:r>
                        <a:rPr lang="ar-EG" sz="2400" dirty="0"/>
                        <a:t>التعريف</a:t>
                      </a:r>
                      <a:endParaRPr lang="en-US" sz="2400" dirty="0"/>
                    </a:p>
                  </a:txBody>
                  <a:tcPr/>
                </a:tc>
                <a:tc>
                  <a:txBody>
                    <a:bodyPr/>
                    <a:lstStyle/>
                    <a:p>
                      <a:pPr algn="r" rtl="1"/>
                      <a:r>
                        <a:rPr lang="ar-EG" sz="2400" b="1" dirty="0">
                          <a:solidFill>
                            <a:schemeClr val="bg1"/>
                          </a:solidFill>
                        </a:rPr>
                        <a:t>الوسطاء</a:t>
                      </a:r>
                      <a:endParaRPr lang="en-US" sz="2400" dirty="0"/>
                    </a:p>
                  </a:txBody>
                  <a:tcPr/>
                </a:tc>
                <a:extLst>
                  <a:ext uri="{0D108BD9-81ED-4DB2-BD59-A6C34878D82A}">
                    <a16:rowId xmlns:a16="http://schemas.microsoft.com/office/drawing/2014/main" xmlns="" val="3138343320"/>
                  </a:ext>
                </a:extLst>
              </a:tr>
              <a:tr h="1129284">
                <a:tc>
                  <a:txBody>
                    <a:bodyPr/>
                    <a:lstStyle/>
                    <a:p>
                      <a:pPr algn="r" rtl="1"/>
                      <a:r>
                        <a:rPr lang="ar-EG" dirty="0"/>
                        <a:t>شركات قنوات التوزيع التي تساعد الشركة في العثور على العملاء أو إجراء مبيعات لهم تشمل تجار الجملة وتجار التجزئة الذين يشترون البضائع ويعيدون بيعها </a:t>
                      </a:r>
                      <a:endParaRPr lang="en-US" dirty="0"/>
                    </a:p>
                    <a:p>
                      <a:pPr marL="0" marR="0" lvl="0" indent="0" algn="r" defTabSz="914400" rtl="1" eaLnBrk="1" fontAlgn="auto" latinLnBrk="0" hangingPunct="1">
                        <a:lnSpc>
                          <a:spcPct val="100000"/>
                        </a:lnSpc>
                        <a:spcBef>
                          <a:spcPts val="0"/>
                        </a:spcBef>
                        <a:spcAft>
                          <a:spcPts val="0"/>
                        </a:spcAft>
                        <a:buClrTx/>
                        <a:buSzTx/>
                        <a:buFontTx/>
                        <a:buNone/>
                        <a:tabLst/>
                        <a:defRPr/>
                      </a:pPr>
                      <a:r>
                        <a:rPr lang="en-US" dirty="0"/>
                        <a:t>Distribution channel firms that help the company find customers or make sales to them these include wholesalers and retailers that buy and resell merchandise </a:t>
                      </a:r>
                    </a:p>
                  </a:txBody>
                  <a:tcPr/>
                </a:tc>
                <a:tc>
                  <a:txBody>
                    <a:bodyPr/>
                    <a:lstStyle/>
                    <a:p>
                      <a:pPr algn="r" rtl="1"/>
                      <a:r>
                        <a:rPr lang="ar-EG" b="1" dirty="0"/>
                        <a:t>موزع</a:t>
                      </a:r>
                      <a:r>
                        <a:rPr lang="en-US" b="1" dirty="0"/>
                        <a:t> Reseller </a:t>
                      </a:r>
                    </a:p>
                  </a:txBody>
                  <a:tcPr/>
                </a:tc>
                <a:extLst>
                  <a:ext uri="{0D108BD9-81ED-4DB2-BD59-A6C34878D82A}">
                    <a16:rowId xmlns:a16="http://schemas.microsoft.com/office/drawing/2014/main" xmlns="" val="1511398787"/>
                  </a:ext>
                </a:extLst>
              </a:tr>
              <a:tr h="868680">
                <a:tc>
                  <a:txBody>
                    <a:bodyPr/>
                    <a:lstStyle/>
                    <a:p>
                      <a:pPr algn="r" rtl="1"/>
                      <a:r>
                        <a:rPr lang="ar-EG" dirty="0"/>
                        <a:t>إنهم يساعدون الشركة على تخزين البضائع ونقلها من نقاط المنشأ إلى وجهاتها.</a:t>
                      </a:r>
                      <a:endParaRPr lang="en-US" dirty="0"/>
                    </a:p>
                    <a:p>
                      <a:pPr marL="0" marR="0" lvl="0" indent="0" algn="r" defTabSz="914400" rtl="1" eaLnBrk="1" fontAlgn="auto" latinLnBrk="0" hangingPunct="1">
                        <a:lnSpc>
                          <a:spcPct val="100000"/>
                        </a:lnSpc>
                        <a:spcBef>
                          <a:spcPts val="0"/>
                        </a:spcBef>
                        <a:spcAft>
                          <a:spcPts val="0"/>
                        </a:spcAft>
                        <a:buClrTx/>
                        <a:buSzTx/>
                        <a:buFontTx/>
                        <a:buNone/>
                        <a:tabLst/>
                        <a:defRPr/>
                      </a:pPr>
                      <a:r>
                        <a:rPr lang="en-US" dirty="0"/>
                        <a:t>They help the company stock and move goods from their points of origin to their destinations.</a:t>
                      </a:r>
                    </a:p>
                  </a:txBody>
                  <a:tcPr>
                    <a:solidFill>
                      <a:schemeClr val="accent4">
                        <a:lumMod val="40000"/>
                        <a:lumOff val="60000"/>
                      </a:schemeClr>
                    </a:solidFill>
                  </a:tcPr>
                </a:tc>
                <a:tc>
                  <a:txBody>
                    <a:bodyPr/>
                    <a:lstStyle/>
                    <a:p>
                      <a:pPr algn="r" rtl="1"/>
                      <a:r>
                        <a:rPr lang="ar-EG" b="1" dirty="0"/>
                        <a:t>شركات التوزيع المادي</a:t>
                      </a:r>
                      <a:endParaRPr lang="en-US" b="1" dirty="0"/>
                    </a:p>
                    <a:p>
                      <a:pPr marL="0" marR="0" lvl="0" indent="0" algn="r" defTabSz="914400" rtl="1" eaLnBrk="1" fontAlgn="auto" latinLnBrk="0" hangingPunct="1">
                        <a:lnSpc>
                          <a:spcPct val="100000"/>
                        </a:lnSpc>
                        <a:spcBef>
                          <a:spcPts val="0"/>
                        </a:spcBef>
                        <a:spcAft>
                          <a:spcPts val="0"/>
                        </a:spcAft>
                        <a:buClrTx/>
                        <a:buSzTx/>
                        <a:buFontTx/>
                        <a:buNone/>
                        <a:tabLst/>
                        <a:defRPr/>
                      </a:pPr>
                      <a:r>
                        <a:rPr lang="en-US" b="1" dirty="0"/>
                        <a:t>Physical distribution firms</a:t>
                      </a:r>
                    </a:p>
                    <a:p>
                      <a:pPr algn="r" rtl="1"/>
                      <a:r>
                        <a:rPr lang="en-US" b="1" dirty="0"/>
                        <a:t> </a:t>
                      </a:r>
                      <a:endParaRPr lang="ar-EG" b="1" dirty="0"/>
                    </a:p>
                  </a:txBody>
                  <a:tcPr>
                    <a:solidFill>
                      <a:schemeClr val="accent4">
                        <a:lumMod val="40000"/>
                        <a:lumOff val="60000"/>
                      </a:schemeClr>
                    </a:solidFill>
                  </a:tcPr>
                </a:tc>
                <a:extLst>
                  <a:ext uri="{0D108BD9-81ED-4DB2-BD59-A6C34878D82A}">
                    <a16:rowId xmlns:a16="http://schemas.microsoft.com/office/drawing/2014/main" xmlns="" val="1775802439"/>
                  </a:ext>
                </a:extLst>
              </a:tr>
              <a:tr h="1129284">
                <a:tc>
                  <a:txBody>
                    <a:bodyPr/>
                    <a:lstStyle/>
                    <a:p>
                      <a:pPr algn="r" rtl="1"/>
                      <a:r>
                        <a:rPr lang="ar-EG" dirty="0"/>
                        <a:t>هم شركات أبحاث التسويق ووكالات الإعلان وشركات الإعلام وشركات الاستشارات التسويقية التي تساعد الشركة على استهداف الأسواق المناسبة والترويج لمنتجاتها في هذه الأسواق.</a:t>
                      </a:r>
                      <a:endParaRPr lang="en-US" dirty="0"/>
                    </a:p>
                    <a:p>
                      <a:pPr marL="0" marR="0" lvl="0" indent="0" algn="r" defTabSz="914400" rtl="1" eaLnBrk="1" fontAlgn="auto" latinLnBrk="0" hangingPunct="1">
                        <a:lnSpc>
                          <a:spcPct val="100000"/>
                        </a:lnSpc>
                        <a:spcBef>
                          <a:spcPts val="0"/>
                        </a:spcBef>
                        <a:spcAft>
                          <a:spcPts val="0"/>
                        </a:spcAft>
                        <a:buClrTx/>
                        <a:buSzTx/>
                        <a:buFontTx/>
                        <a:buNone/>
                        <a:tabLst/>
                        <a:defRPr/>
                      </a:pPr>
                      <a:r>
                        <a:rPr lang="en-US" dirty="0"/>
                        <a:t>They are the marketing research firms, advertising agencies, media firms, and marketing consulting firms that help the company target and promote its products to the right markets.</a:t>
                      </a:r>
                    </a:p>
                  </a:txBody>
                  <a:tcPr>
                    <a:solidFill>
                      <a:schemeClr val="accent2">
                        <a:lumMod val="40000"/>
                        <a:lumOff val="60000"/>
                      </a:schemeClr>
                    </a:solidFill>
                  </a:tcPr>
                </a:tc>
                <a:tc>
                  <a:txBody>
                    <a:bodyPr/>
                    <a:lstStyle/>
                    <a:p>
                      <a:pPr algn="r" rtl="1"/>
                      <a:r>
                        <a:rPr lang="ar-EG" b="1" dirty="0"/>
                        <a:t>وكالات خدمات التسويق</a:t>
                      </a:r>
                      <a:endParaRPr lang="en-US" b="1" dirty="0"/>
                    </a:p>
                    <a:p>
                      <a:pPr marL="0" marR="0" lvl="0" indent="0" algn="r" defTabSz="914400" rtl="1" eaLnBrk="1" fontAlgn="auto" latinLnBrk="0" hangingPunct="1">
                        <a:lnSpc>
                          <a:spcPct val="100000"/>
                        </a:lnSpc>
                        <a:spcBef>
                          <a:spcPts val="0"/>
                        </a:spcBef>
                        <a:spcAft>
                          <a:spcPts val="0"/>
                        </a:spcAft>
                        <a:buClrTx/>
                        <a:buSzTx/>
                        <a:buFontTx/>
                        <a:buNone/>
                        <a:tabLst/>
                        <a:defRPr/>
                      </a:pPr>
                      <a:r>
                        <a:rPr lang="en-US" b="1" dirty="0"/>
                        <a:t>Marketing services agencies</a:t>
                      </a:r>
                    </a:p>
                    <a:p>
                      <a:pPr algn="r" rtl="1"/>
                      <a:endParaRPr lang="en-US" b="1" dirty="0"/>
                    </a:p>
                    <a:p>
                      <a:pPr algn="r" rtl="1"/>
                      <a:endParaRPr lang="ar-EG" b="1" dirty="0"/>
                    </a:p>
                  </a:txBody>
                  <a:tcPr>
                    <a:solidFill>
                      <a:schemeClr val="accent2">
                        <a:lumMod val="40000"/>
                        <a:lumOff val="60000"/>
                      </a:schemeClr>
                    </a:solidFill>
                  </a:tcPr>
                </a:tc>
                <a:extLst>
                  <a:ext uri="{0D108BD9-81ED-4DB2-BD59-A6C34878D82A}">
                    <a16:rowId xmlns:a16="http://schemas.microsoft.com/office/drawing/2014/main" xmlns="" val="1294889956"/>
                  </a:ext>
                </a:extLst>
              </a:tr>
              <a:tr h="1650492">
                <a:tc>
                  <a:txBody>
                    <a:bodyPr/>
                    <a:lstStyle/>
                    <a:p>
                      <a:pPr algn="r" rtl="1"/>
                      <a:r>
                        <a:rPr lang="ar-EG" dirty="0"/>
                        <a:t>وهي تشمل البنوك وشركات الائتمان وشركات التأمين وغيرها من الشركات التي تساعد في تمويل المعاملات أو التأمين ضد المخاطر المرتبطة بشراء وبيع السلع. </a:t>
                      </a:r>
                      <a:endParaRPr lang="en-US" dirty="0"/>
                    </a:p>
                    <a:p>
                      <a:pPr marL="0" marR="0" lvl="0" indent="0" algn="r" defTabSz="914400" rtl="1" eaLnBrk="1" fontAlgn="auto" latinLnBrk="0" hangingPunct="1">
                        <a:lnSpc>
                          <a:spcPct val="100000"/>
                        </a:lnSpc>
                        <a:spcBef>
                          <a:spcPts val="0"/>
                        </a:spcBef>
                        <a:spcAft>
                          <a:spcPts val="0"/>
                        </a:spcAft>
                        <a:buClrTx/>
                        <a:buSzTx/>
                        <a:buFontTx/>
                        <a:buNone/>
                        <a:tabLst/>
                        <a:defRPr/>
                      </a:pPr>
                      <a:r>
                        <a:rPr lang="en-US" dirty="0"/>
                        <a:t>They include banks, credit companies, insurance companies, and other businesses that help finance transactions or insure against the risks associated with the buying and selling of goods. </a:t>
                      </a:r>
                    </a:p>
                    <a:p>
                      <a:pPr algn="r" rtl="1"/>
                      <a:endParaRPr lang="ar-EG" dirty="0"/>
                    </a:p>
                  </a:txBody>
                  <a:tcPr>
                    <a:solidFill>
                      <a:schemeClr val="accent6">
                        <a:lumMod val="40000"/>
                        <a:lumOff val="60000"/>
                      </a:schemeClr>
                    </a:solidFill>
                  </a:tcPr>
                </a:tc>
                <a:tc>
                  <a:txBody>
                    <a:bodyPr/>
                    <a:lstStyle/>
                    <a:p>
                      <a:pPr algn="r" rtl="1"/>
                      <a:r>
                        <a:rPr lang="ar-EG" b="1" dirty="0"/>
                        <a:t>الوسطاء الماليون </a:t>
                      </a:r>
                      <a:endParaRPr lang="en-US" b="1" dirty="0"/>
                    </a:p>
                    <a:p>
                      <a:pPr marL="0" marR="0" lvl="0" indent="0" algn="r" defTabSz="914400" rtl="1" eaLnBrk="1" fontAlgn="auto" latinLnBrk="0" hangingPunct="1">
                        <a:lnSpc>
                          <a:spcPct val="100000"/>
                        </a:lnSpc>
                        <a:spcBef>
                          <a:spcPts val="0"/>
                        </a:spcBef>
                        <a:spcAft>
                          <a:spcPts val="0"/>
                        </a:spcAft>
                        <a:buClrTx/>
                        <a:buSzTx/>
                        <a:buFontTx/>
                        <a:buNone/>
                        <a:tabLst/>
                        <a:defRPr/>
                      </a:pPr>
                      <a:r>
                        <a:rPr lang="en-US" b="1" dirty="0"/>
                        <a:t>Financial intermediaries </a:t>
                      </a:r>
                    </a:p>
                    <a:p>
                      <a:pPr algn="r" rtl="1"/>
                      <a:endParaRPr lang="ar-EG" b="1" dirty="0"/>
                    </a:p>
                  </a:txBody>
                  <a:tcPr>
                    <a:solidFill>
                      <a:schemeClr val="accent6">
                        <a:lumMod val="40000"/>
                        <a:lumOff val="60000"/>
                      </a:schemeClr>
                    </a:solidFill>
                  </a:tcPr>
                </a:tc>
                <a:extLst>
                  <a:ext uri="{0D108BD9-81ED-4DB2-BD59-A6C34878D82A}">
                    <a16:rowId xmlns:a16="http://schemas.microsoft.com/office/drawing/2014/main" xmlns="" val="3750811498"/>
                  </a:ext>
                </a:extLst>
              </a:tr>
            </a:tbl>
          </a:graphicData>
        </a:graphic>
      </p:graphicFrame>
      <p:sp>
        <p:nvSpPr>
          <p:cNvPr id="8" name="Arrow: Right 7">
            <a:extLst>
              <a:ext uri="{FF2B5EF4-FFF2-40B4-BE49-F238E27FC236}">
                <a16:creationId xmlns:a16="http://schemas.microsoft.com/office/drawing/2014/main" xmlns="" id="{43B895F8-8B72-1FDF-264E-97536CEAD7C5}"/>
              </a:ext>
            </a:extLst>
          </p:cNvPr>
          <p:cNvSpPr/>
          <p:nvPr/>
        </p:nvSpPr>
        <p:spPr>
          <a:xfrm rot="10800000">
            <a:off x="9903272" y="6024604"/>
            <a:ext cx="1194620" cy="564433"/>
          </a:xfrm>
          <a:prstGeom prst="rightArrow">
            <a:avLst/>
          </a:prstGeom>
          <a:solidFill>
            <a:srgbClr val="0A1F6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xmlns="" id="{F35C1C37-1B99-B37B-B1AE-41B3A9AA8D7B}"/>
              </a:ext>
            </a:extLst>
          </p:cNvPr>
          <p:cNvSpPr txBox="1"/>
          <p:nvPr/>
        </p:nvSpPr>
        <p:spPr>
          <a:xfrm>
            <a:off x="2785660" y="6032142"/>
            <a:ext cx="8743335" cy="400110"/>
          </a:xfrm>
          <a:prstGeom prst="rect">
            <a:avLst/>
          </a:prstGeom>
          <a:noFill/>
        </p:spPr>
        <p:txBody>
          <a:bodyPr wrap="square" rtlCol="0">
            <a:spAutoFit/>
          </a:bodyPr>
          <a:lstStyle/>
          <a:p>
            <a:r>
              <a:rPr lang="ar-EG" sz="2000" b="1" dirty="0"/>
              <a:t>يجب على الشركات الشراكة بفعالية مع وسطاء التسويق لتحسين أداء النظام بأكمله </a:t>
            </a:r>
          </a:p>
        </p:txBody>
      </p:sp>
    </p:spTree>
    <p:extLst>
      <p:ext uri="{BB962C8B-B14F-4D97-AF65-F5344CB8AC3E}">
        <p14:creationId xmlns:p14="http://schemas.microsoft.com/office/powerpoint/2010/main" val="7378707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4028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Title 1">
            <a:extLst>
              <a:ext uri="{FF2B5EF4-FFF2-40B4-BE49-F238E27FC236}">
                <a16:creationId xmlns:a16="http://schemas.microsoft.com/office/drawing/2014/main" xmlns="" id="{B97B4555-3C5C-E038-688E-E4BEEC264C29}"/>
              </a:ext>
            </a:extLst>
          </p:cNvPr>
          <p:cNvSpPr txBox="1">
            <a:spLocks/>
          </p:cNvSpPr>
          <p:nvPr/>
        </p:nvSpPr>
        <p:spPr>
          <a:xfrm>
            <a:off x="1450287" y="9194"/>
            <a:ext cx="7521677"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sz="2800" b="1" dirty="0">
                <a:solidFill>
                  <a:srgbClr val="203E5F"/>
                </a:solidFill>
                <a:latin typeface="+mn-lt"/>
              </a:rPr>
              <a:t>EXAMPLE OF PARTENING WITH INTERMEDIAIRES</a:t>
            </a:r>
            <a:endParaRPr lang="en-US" dirty="0"/>
          </a:p>
          <a:p>
            <a:r>
              <a:rPr lang="ar-EG" dirty="0"/>
              <a:t>مثال على الشراكة مع الوسطاء</a:t>
            </a:r>
          </a:p>
        </p:txBody>
      </p:sp>
      <p:grpSp>
        <p:nvGrpSpPr>
          <p:cNvPr id="3" name="Group 2">
            <a:extLst>
              <a:ext uri="{FF2B5EF4-FFF2-40B4-BE49-F238E27FC236}">
                <a16:creationId xmlns:a16="http://schemas.microsoft.com/office/drawing/2014/main" xmlns="" id="{CD1BF4C2-5EA6-7603-6BFC-47B0DE15BC43}"/>
              </a:ext>
            </a:extLst>
          </p:cNvPr>
          <p:cNvGrpSpPr/>
          <p:nvPr/>
        </p:nvGrpSpPr>
        <p:grpSpPr>
          <a:xfrm>
            <a:off x="425245" y="1976284"/>
            <a:ext cx="2499384" cy="3198173"/>
            <a:chOff x="838200" y="1811051"/>
            <a:chExt cx="8605074" cy="4084875"/>
          </a:xfrm>
        </p:grpSpPr>
        <p:pic>
          <p:nvPicPr>
            <p:cNvPr id="8" name="Picture 7">
              <a:extLst>
                <a:ext uri="{FF2B5EF4-FFF2-40B4-BE49-F238E27FC236}">
                  <a16:creationId xmlns:a16="http://schemas.microsoft.com/office/drawing/2014/main" xmlns="" id="{CBAD01A8-E132-B7A9-8B9C-49F242454057}"/>
                </a:ext>
              </a:extLst>
            </p:cNvPr>
            <p:cNvPicPr>
              <a:picLocks noChangeAspect="1"/>
            </p:cNvPicPr>
            <p:nvPr/>
          </p:nvPicPr>
          <p:blipFill>
            <a:blip r:embed="rId3"/>
            <a:stretch>
              <a:fillRect/>
            </a:stretch>
          </p:blipFill>
          <p:spPr>
            <a:xfrm>
              <a:off x="838200" y="3446847"/>
              <a:ext cx="3529096" cy="1108893"/>
            </a:xfrm>
            <a:prstGeom prst="rect">
              <a:avLst/>
            </a:prstGeom>
          </p:spPr>
        </p:pic>
        <p:pic>
          <p:nvPicPr>
            <p:cNvPr id="9" name="Picture 8">
              <a:extLst>
                <a:ext uri="{FF2B5EF4-FFF2-40B4-BE49-F238E27FC236}">
                  <a16:creationId xmlns:a16="http://schemas.microsoft.com/office/drawing/2014/main" xmlns="" id="{B22B58CC-85A4-CF34-E9D3-07BB1320B6C3}"/>
                </a:ext>
              </a:extLst>
            </p:cNvPr>
            <p:cNvPicPr>
              <a:picLocks noChangeAspect="1"/>
            </p:cNvPicPr>
            <p:nvPr/>
          </p:nvPicPr>
          <p:blipFill>
            <a:blip r:embed="rId4"/>
            <a:stretch>
              <a:fillRect/>
            </a:stretch>
          </p:blipFill>
          <p:spPr>
            <a:xfrm>
              <a:off x="5767985" y="1811051"/>
              <a:ext cx="1687003" cy="1275060"/>
            </a:xfrm>
            <a:prstGeom prst="rect">
              <a:avLst/>
            </a:prstGeom>
          </p:spPr>
        </p:pic>
        <p:pic>
          <p:nvPicPr>
            <p:cNvPr id="11" name="Picture 4" descr="Wendy's changes logo for first time since 1983 - New York Daily News">
              <a:extLst>
                <a:ext uri="{FF2B5EF4-FFF2-40B4-BE49-F238E27FC236}">
                  <a16:creationId xmlns:a16="http://schemas.microsoft.com/office/drawing/2014/main" xmlns="" id="{CB6ECC51-E841-F834-034C-7B25548E135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56271" y="3100685"/>
              <a:ext cx="1687003" cy="141846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a:extLst>
                <a:ext uri="{FF2B5EF4-FFF2-40B4-BE49-F238E27FC236}">
                  <a16:creationId xmlns:a16="http://schemas.microsoft.com/office/drawing/2014/main" xmlns="" id="{B3280797-B4C0-7A34-C4A6-138C90E8277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45273" y="4742516"/>
              <a:ext cx="2410998" cy="1153410"/>
            </a:xfrm>
            <a:prstGeom prst="rect">
              <a:avLst/>
            </a:prstGeom>
            <a:noFill/>
            <a:extLst>
              <a:ext uri="{909E8E84-426E-40DD-AFC4-6F175D3DCCD1}">
                <a14:hiddenFill xmlns:a14="http://schemas.microsoft.com/office/drawing/2010/main">
                  <a:solidFill>
                    <a:srgbClr val="FFFFFF"/>
                  </a:solidFill>
                </a14:hiddenFill>
              </a:ext>
            </a:extLst>
          </p:spPr>
        </p:pic>
        <p:cxnSp>
          <p:nvCxnSpPr>
            <p:cNvPr id="13" name="Straight Arrow Connector 12">
              <a:extLst>
                <a:ext uri="{FF2B5EF4-FFF2-40B4-BE49-F238E27FC236}">
                  <a16:creationId xmlns:a16="http://schemas.microsoft.com/office/drawing/2014/main" xmlns="" id="{D27EC606-489F-E124-94C6-DFA7F880F31D}"/>
                </a:ext>
              </a:extLst>
            </p:cNvPr>
            <p:cNvCxnSpPr>
              <a:stCxn id="8" idx="3"/>
              <a:endCxn id="9" idx="1"/>
            </p:cNvCxnSpPr>
            <p:nvPr/>
          </p:nvCxnSpPr>
          <p:spPr>
            <a:xfrm flipV="1">
              <a:off x="4367296" y="2448581"/>
              <a:ext cx="1400689" cy="1552713"/>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xmlns="" id="{61CA2C3C-DE9A-8674-F9A5-8BEDB1B38F22}"/>
                </a:ext>
              </a:extLst>
            </p:cNvPr>
            <p:cNvCxnSpPr>
              <a:stCxn id="8" idx="3"/>
            </p:cNvCxnSpPr>
            <p:nvPr/>
          </p:nvCxnSpPr>
          <p:spPr>
            <a:xfrm flipV="1">
              <a:off x="4367296" y="4001293"/>
              <a:ext cx="3242872" cy="1"/>
            </a:xfrm>
            <a:prstGeom prst="straightConnector1">
              <a:avLst/>
            </a:prstGeom>
            <a:ln>
              <a:solidFill>
                <a:srgbClr val="C00000"/>
              </a:solidFill>
              <a:tailEnd type="triangle"/>
            </a:ln>
          </p:spPr>
          <p:style>
            <a:lnRef idx="1">
              <a:schemeClr val="accent2"/>
            </a:lnRef>
            <a:fillRef idx="0">
              <a:schemeClr val="accent2"/>
            </a:fillRef>
            <a:effectRef idx="0">
              <a:schemeClr val="accent2"/>
            </a:effectRef>
            <a:fontRef idx="minor">
              <a:schemeClr val="tx1"/>
            </a:fontRef>
          </p:style>
        </p:cxnSp>
        <p:cxnSp>
          <p:nvCxnSpPr>
            <p:cNvPr id="15" name="Straight Arrow Connector 14">
              <a:extLst>
                <a:ext uri="{FF2B5EF4-FFF2-40B4-BE49-F238E27FC236}">
                  <a16:creationId xmlns:a16="http://schemas.microsoft.com/office/drawing/2014/main" xmlns="" id="{2F0A436B-3C6E-5DA2-B860-49F6F1CC796E}"/>
                </a:ext>
              </a:extLst>
            </p:cNvPr>
            <p:cNvCxnSpPr>
              <a:stCxn id="8" idx="3"/>
              <a:endCxn id="12" idx="1"/>
            </p:cNvCxnSpPr>
            <p:nvPr/>
          </p:nvCxnSpPr>
          <p:spPr>
            <a:xfrm>
              <a:off x="4367296" y="4001294"/>
              <a:ext cx="977977" cy="1317927"/>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grpSp>
      <p:sp>
        <p:nvSpPr>
          <p:cNvPr id="16" name="TextBox 15">
            <a:extLst>
              <a:ext uri="{FF2B5EF4-FFF2-40B4-BE49-F238E27FC236}">
                <a16:creationId xmlns:a16="http://schemas.microsoft.com/office/drawing/2014/main" xmlns="" id="{3EAEB31A-44B0-194B-D17F-FCB3BA5A428F}"/>
              </a:ext>
            </a:extLst>
          </p:cNvPr>
          <p:cNvSpPr txBox="1"/>
          <p:nvPr/>
        </p:nvSpPr>
        <p:spPr>
          <a:xfrm>
            <a:off x="7307942" y="1166000"/>
            <a:ext cx="4718035" cy="4524315"/>
          </a:xfrm>
          <a:prstGeom prst="rect">
            <a:avLst/>
          </a:prstGeom>
          <a:noFill/>
        </p:spPr>
        <p:txBody>
          <a:bodyPr wrap="square" rtlCol="0">
            <a:spAutoFit/>
          </a:bodyPr>
          <a:lstStyle/>
          <a:p>
            <a:pPr marL="285750" indent="-285750" algn="r" rtl="1">
              <a:buFont typeface="Arial" panose="020B0604020202020204" pitchFamily="34" charset="0"/>
              <a:buChar char="•"/>
            </a:pPr>
            <a:r>
              <a:rPr lang="ar-EG" sz="2400" dirty="0"/>
              <a:t>تحاول شركة كوكاكولا فهم النقاط الدقيقة لكل شركة من شركاء متاجر التجزئة </a:t>
            </a:r>
          </a:p>
          <a:p>
            <a:pPr marL="285750" indent="-285750" algn="r" rtl="1">
              <a:buFont typeface="Arial" panose="020B0604020202020204" pitchFamily="34" charset="0"/>
              <a:buChar char="•"/>
            </a:pPr>
            <a:r>
              <a:rPr lang="ar-EG" sz="2400" dirty="0"/>
              <a:t>تجري أبحاث السوق وتشارك النتائج مع الشركاء </a:t>
            </a:r>
          </a:p>
          <a:p>
            <a:pPr marL="285750" indent="-285750" algn="r" rtl="1">
              <a:buFont typeface="Arial" panose="020B0604020202020204" pitchFamily="34" charset="0"/>
              <a:buChar char="•"/>
            </a:pPr>
            <a:r>
              <a:rPr lang="ar-EG" sz="2400" dirty="0"/>
              <a:t>تدرس بتصميم لوحات قوائم الطلبات السريعة</a:t>
            </a:r>
            <a:r>
              <a:rPr lang="en-US" sz="2400" dirty="0"/>
              <a:t> </a:t>
            </a:r>
            <a:r>
              <a:rPr lang="ar-EG" sz="2400" dirty="0"/>
              <a:t>لفهم أفضل للتخطيطات والخطوط وحجم الحروف والألوان والمرئيات التي تحث المستهلكين على طلب المزيد من الطعام والشراب. بناء على هذه الأبحاث ، يقومون بتطوير برامج تسويقية وأدوات ترويجية تساعد شركاء البيع بالتجزئة على تحسين مبيعات المشروبات وأرباحها.</a:t>
            </a:r>
          </a:p>
        </p:txBody>
      </p:sp>
      <p:sp>
        <p:nvSpPr>
          <p:cNvPr id="17" name="TextBox 16">
            <a:extLst>
              <a:ext uri="{FF2B5EF4-FFF2-40B4-BE49-F238E27FC236}">
                <a16:creationId xmlns:a16="http://schemas.microsoft.com/office/drawing/2014/main" xmlns="" id="{0DFE2775-9BE8-569D-2F3D-C417A9CDBEF6}"/>
              </a:ext>
            </a:extLst>
          </p:cNvPr>
          <p:cNvSpPr txBox="1"/>
          <p:nvPr/>
        </p:nvSpPr>
        <p:spPr>
          <a:xfrm>
            <a:off x="2963231" y="1192293"/>
            <a:ext cx="4573466" cy="5016758"/>
          </a:xfrm>
          <a:prstGeom prst="rect">
            <a:avLst/>
          </a:prstGeom>
          <a:noFill/>
        </p:spPr>
        <p:txBody>
          <a:bodyPr wrap="square" rtlCol="0">
            <a:spAutoFit/>
          </a:bodyPr>
          <a:lstStyle/>
          <a:p>
            <a:pPr marL="285750" indent="-285750">
              <a:buFont typeface="Arial" panose="020B0604020202020204" pitchFamily="34" charset="0"/>
              <a:buChar char="•"/>
            </a:pPr>
            <a:r>
              <a:rPr lang="en-US" sz="2000" dirty="0"/>
              <a:t>Coca-Cola tries to understand the finer points of each retailer partners business </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It conducts market research and shares the results with partners </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It studies the design of drive-through menu boards to better understand which layouts, fonts, letter size, colors, and visual induce consumers to order more food and drink. Based on these research they develop marketing programs and merchandising tools that help its retail partners improve their beverage sales and profit.</a:t>
            </a:r>
          </a:p>
        </p:txBody>
      </p:sp>
    </p:spTree>
    <p:extLst>
      <p:ext uri="{BB962C8B-B14F-4D97-AF65-F5344CB8AC3E}">
        <p14:creationId xmlns:p14="http://schemas.microsoft.com/office/powerpoint/2010/main" val="4140445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0" y="973355"/>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800" dirty="0"/>
              <a:t>To be successful a company must provide </a:t>
            </a:r>
            <a:r>
              <a:rPr lang="en-US" sz="1800" dirty="0" err="1"/>
              <a:t>greaterTo</a:t>
            </a:r>
            <a:r>
              <a:rPr lang="en-US" sz="1800" dirty="0"/>
              <a:t> be successful a company must provide greater customers value and satisfaction then its competitors do.</a:t>
            </a:r>
          </a:p>
          <a:p>
            <a:r>
              <a:rPr lang="en-US" sz="1800" dirty="0"/>
              <a:t>Marketers must do more than simply adapt to the needs of target consumers </a:t>
            </a:r>
          </a:p>
          <a:p>
            <a:r>
              <a:rPr lang="en-US" sz="1800" dirty="0"/>
              <a:t>They must gain strategic advantage by positioning their offerings strongly against competitor’s offerings in the minds of consumers.</a:t>
            </a:r>
          </a:p>
          <a:p>
            <a:r>
              <a:rPr lang="en-US" sz="1800" dirty="0"/>
              <a:t>No single competitive marketing strategy is best for our companies.  Each firm should consider its own size and industry position compared with those of its competitors. </a:t>
            </a:r>
          </a:p>
          <a:p>
            <a:r>
              <a:rPr lang="en-US" sz="1800" dirty="0"/>
              <a:t> customers value and satisfaction then its competitors do.</a:t>
            </a:r>
          </a:p>
          <a:p>
            <a:r>
              <a:rPr lang="en-US" sz="1800" dirty="0"/>
              <a:t>Marketers must do more than simply adapt to the needs of target consumers </a:t>
            </a:r>
          </a:p>
          <a:p>
            <a:r>
              <a:rPr lang="en-US" sz="1800" dirty="0"/>
              <a:t>They must gain strategic advantage by positioning their offerings strongly against competitor’s offerings in the minds of consumers.</a:t>
            </a:r>
          </a:p>
          <a:p>
            <a:r>
              <a:rPr lang="en-US" sz="1800" dirty="0"/>
              <a:t>No single competitive marketing strategy is best for our companies.  Each firm should consider its own size and industry position compared with those of its competitors. </a:t>
            </a:r>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Title 1">
            <a:extLst>
              <a:ext uri="{FF2B5EF4-FFF2-40B4-BE49-F238E27FC236}">
                <a16:creationId xmlns:a16="http://schemas.microsoft.com/office/drawing/2014/main" xmlns="" id="{B8EE52BE-5825-539C-AF46-A7DEF89BF566}"/>
              </a:ext>
            </a:extLst>
          </p:cNvPr>
          <p:cNvSpPr txBox="1">
            <a:spLocks/>
          </p:cNvSpPr>
          <p:nvPr/>
        </p:nvSpPr>
        <p:spPr>
          <a:xfrm>
            <a:off x="1569596" y="36972"/>
            <a:ext cx="6586491" cy="83099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sz="2400" dirty="0"/>
              <a:t>المنافسون</a:t>
            </a:r>
            <a:endParaRPr lang="en-US" sz="2400" dirty="0"/>
          </a:p>
          <a:p>
            <a:r>
              <a:rPr lang="en-US" sz="2400" b="1" dirty="0">
                <a:solidFill>
                  <a:srgbClr val="203E5F"/>
                </a:solidFill>
                <a:latin typeface="+mn-lt"/>
              </a:rPr>
              <a:t>Competitors</a:t>
            </a:r>
            <a:endParaRPr lang="ar-EG" sz="2400" dirty="0"/>
          </a:p>
        </p:txBody>
      </p:sp>
      <p:sp>
        <p:nvSpPr>
          <p:cNvPr id="3" name="Content Placeholder 2">
            <a:extLst>
              <a:ext uri="{FF2B5EF4-FFF2-40B4-BE49-F238E27FC236}">
                <a16:creationId xmlns:a16="http://schemas.microsoft.com/office/drawing/2014/main" xmlns="" id="{8323E4C5-C337-682E-51FB-260E796BC033}"/>
              </a:ext>
            </a:extLst>
          </p:cNvPr>
          <p:cNvSpPr txBox="1">
            <a:spLocks/>
          </p:cNvSpPr>
          <p:nvPr/>
        </p:nvSpPr>
        <p:spPr>
          <a:xfrm>
            <a:off x="6574971" y="1687413"/>
            <a:ext cx="4953887" cy="434585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r" rtl="1"/>
            <a:r>
              <a:rPr lang="ar-EG" dirty="0"/>
              <a:t>لكي تكون الشركة ناجحة ، يجب أن توفر قيمة ورضا أكبر للعملاء مقارنة بمنافسيها.</a:t>
            </a:r>
          </a:p>
          <a:p>
            <a:pPr lvl="1" algn="r" rtl="1"/>
            <a:r>
              <a:rPr lang="ar-EG" dirty="0"/>
              <a:t>يجب على المسوقين القيام بأكثر من مجرد التكيف مع احتياجات المستهلكين المستهدفين </a:t>
            </a:r>
          </a:p>
          <a:p>
            <a:pPr lvl="1" algn="r" rtl="1"/>
            <a:r>
              <a:rPr lang="ar-EG" dirty="0"/>
              <a:t>يجب أن يكتسبوا ميزة استراتيجية من خلال وضع عروضهم بقوة ضد عروض المنافسين في أذهان المستهلكين.</a:t>
            </a:r>
          </a:p>
          <a:p>
            <a:pPr lvl="1" algn="r" rtl="1"/>
            <a:r>
              <a:rPr lang="ar-EG" dirty="0"/>
              <a:t>لا توجد استراتيجية تسويق تنافسية واحدة هي الأفضل لأي شركة.  يجب على كل شركة النظر في حجمها وموقعها الصناعي مقارنة بمنافسيها. </a:t>
            </a:r>
          </a:p>
        </p:txBody>
      </p:sp>
      <p:pic>
        <p:nvPicPr>
          <p:cNvPr id="8" name="Picture 7">
            <a:extLst>
              <a:ext uri="{FF2B5EF4-FFF2-40B4-BE49-F238E27FC236}">
                <a16:creationId xmlns:a16="http://schemas.microsoft.com/office/drawing/2014/main" xmlns="" id="{44C03004-7804-3F71-E7DD-BFA30D0A3073}"/>
              </a:ext>
            </a:extLst>
          </p:cNvPr>
          <p:cNvPicPr>
            <a:picLocks noChangeAspect="1"/>
          </p:cNvPicPr>
          <p:nvPr/>
        </p:nvPicPr>
        <p:blipFill rotWithShape="1">
          <a:blip r:embed="rId3"/>
          <a:srcRect l="25816" r="6590"/>
          <a:stretch/>
        </p:blipFill>
        <p:spPr>
          <a:xfrm>
            <a:off x="8870702" y="-38259"/>
            <a:ext cx="1581936" cy="1652353"/>
          </a:xfrm>
          <a:prstGeom prst="rect">
            <a:avLst/>
          </a:prstGeom>
          <a:ln>
            <a:noFill/>
          </a:ln>
          <a:effectLst>
            <a:softEdge rad="112500"/>
          </a:effectLst>
        </p:spPr>
      </p:pic>
      <p:sp>
        <p:nvSpPr>
          <p:cNvPr id="9" name="Content Placeholder 2">
            <a:extLst>
              <a:ext uri="{FF2B5EF4-FFF2-40B4-BE49-F238E27FC236}">
                <a16:creationId xmlns:a16="http://schemas.microsoft.com/office/drawing/2014/main" xmlns="" id="{A473472D-E0F6-5D65-2FF0-B2F3273DCD0C}"/>
              </a:ext>
            </a:extLst>
          </p:cNvPr>
          <p:cNvSpPr txBox="1">
            <a:spLocks/>
          </p:cNvSpPr>
          <p:nvPr/>
        </p:nvSpPr>
        <p:spPr>
          <a:xfrm>
            <a:off x="138141" y="1760732"/>
            <a:ext cx="6586489" cy="4345859"/>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a:t>To be successful a company must provide greater customers value and satisfaction then its competitors do.</a:t>
            </a:r>
          </a:p>
          <a:p>
            <a:r>
              <a:rPr lang="en-US" sz="2400"/>
              <a:t>Marketers must do more than simply adapt to the needs of target consumers </a:t>
            </a:r>
          </a:p>
          <a:p>
            <a:r>
              <a:rPr lang="en-US" sz="2400"/>
              <a:t>They must gain strategic advantage by positioning their offerings strongly against competitor’s offerings in the minds of consumers.</a:t>
            </a:r>
          </a:p>
          <a:p>
            <a:r>
              <a:rPr lang="en-US" sz="2400"/>
              <a:t>No single competitive marketing strategy is best for our companies.  Each firm should consider its own size and industry position compared with those of its competitors. </a:t>
            </a:r>
            <a:endParaRPr lang="en-US" sz="2400" dirty="0"/>
          </a:p>
        </p:txBody>
      </p:sp>
    </p:spTree>
    <p:extLst>
      <p:ext uri="{BB962C8B-B14F-4D97-AF65-F5344CB8AC3E}">
        <p14:creationId xmlns:p14="http://schemas.microsoft.com/office/powerpoint/2010/main" val="2663381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Title 1">
            <a:extLst>
              <a:ext uri="{FF2B5EF4-FFF2-40B4-BE49-F238E27FC236}">
                <a16:creationId xmlns:a16="http://schemas.microsoft.com/office/drawing/2014/main" xmlns="" id="{2FA61CBC-D5C8-1055-3132-E54E94DAD659}"/>
              </a:ext>
            </a:extLst>
          </p:cNvPr>
          <p:cNvSpPr txBox="1">
            <a:spLocks/>
          </p:cNvSpPr>
          <p:nvPr/>
        </p:nvSpPr>
        <p:spPr>
          <a:xfrm>
            <a:off x="1378720" y="140091"/>
            <a:ext cx="6594189"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t>Publics</a:t>
            </a:r>
          </a:p>
          <a:p>
            <a:r>
              <a:rPr lang="ar-EG" dirty="0"/>
              <a:t>الجماهير / العامة </a:t>
            </a:r>
          </a:p>
        </p:txBody>
      </p:sp>
      <p:pic>
        <p:nvPicPr>
          <p:cNvPr id="3" name="Picture 2">
            <a:extLst>
              <a:ext uri="{FF2B5EF4-FFF2-40B4-BE49-F238E27FC236}">
                <a16:creationId xmlns:a16="http://schemas.microsoft.com/office/drawing/2014/main" xmlns="" id="{651D4830-74BD-FC1A-1DAF-954B2E4F1842}"/>
              </a:ext>
            </a:extLst>
          </p:cNvPr>
          <p:cNvPicPr>
            <a:picLocks noChangeAspect="1"/>
          </p:cNvPicPr>
          <p:nvPr/>
        </p:nvPicPr>
        <p:blipFill>
          <a:blip r:embed="rId3"/>
          <a:stretch>
            <a:fillRect/>
          </a:stretch>
        </p:blipFill>
        <p:spPr>
          <a:xfrm>
            <a:off x="8370991" y="101192"/>
            <a:ext cx="1820810" cy="1442356"/>
          </a:xfrm>
          <a:prstGeom prst="rect">
            <a:avLst/>
          </a:prstGeom>
        </p:spPr>
      </p:pic>
      <p:sp>
        <p:nvSpPr>
          <p:cNvPr id="8" name="Content Placeholder 2">
            <a:extLst>
              <a:ext uri="{FF2B5EF4-FFF2-40B4-BE49-F238E27FC236}">
                <a16:creationId xmlns:a16="http://schemas.microsoft.com/office/drawing/2014/main" xmlns="" id="{E82CBBC7-3375-63B4-765E-AE3B6DD5C64C}"/>
              </a:ext>
            </a:extLst>
          </p:cNvPr>
          <p:cNvSpPr txBox="1">
            <a:spLocks/>
          </p:cNvSpPr>
          <p:nvPr/>
        </p:nvSpPr>
        <p:spPr>
          <a:xfrm>
            <a:off x="6527800" y="1599544"/>
            <a:ext cx="5245100" cy="4852362"/>
          </a:xfrm>
          <a:prstGeom prst="rect">
            <a:avLst/>
          </a:prstGeom>
        </p:spPr>
        <p:txBody>
          <a:bodyPr anchor="ct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EG" sz="2400" b="1" dirty="0"/>
              <a:t>الجمهور هو أي مجموعة لها مصلحة فعلية أو محتملة أو تأثير على قدرة المنظمة على تحقيق أهدافها.</a:t>
            </a:r>
          </a:p>
          <a:p>
            <a:pPr algn="r" rtl="1"/>
            <a:endParaRPr lang="en-US" sz="2400" dirty="0"/>
          </a:p>
          <a:p>
            <a:pPr marL="0" indent="0" algn="r" rtl="1">
              <a:buNone/>
            </a:pPr>
            <a:r>
              <a:rPr lang="ar-EG" sz="2400" u="sng" dirty="0"/>
              <a:t>يمكننا تحديد سبعة أنواع من الجماهير:</a:t>
            </a:r>
          </a:p>
          <a:p>
            <a:pPr algn="r" rtl="1"/>
            <a:r>
              <a:rPr lang="ar-EG" sz="2400" dirty="0"/>
              <a:t>الجمهور المالي</a:t>
            </a:r>
          </a:p>
          <a:p>
            <a:pPr algn="r" rtl="1"/>
            <a:r>
              <a:rPr lang="ar-EG" sz="2400" dirty="0"/>
              <a:t>الجمهور الإعلامي</a:t>
            </a:r>
          </a:p>
          <a:p>
            <a:pPr algn="r" rtl="1"/>
            <a:r>
              <a:rPr lang="ar-EG" sz="2400" dirty="0"/>
              <a:t>الجمهور الحكومي</a:t>
            </a:r>
          </a:p>
          <a:p>
            <a:pPr algn="r" rtl="1"/>
            <a:r>
              <a:rPr lang="ar-EG" sz="2400" dirty="0"/>
              <a:t>جمهور المواطنة</a:t>
            </a:r>
          </a:p>
          <a:p>
            <a:pPr algn="r" rtl="1"/>
            <a:r>
              <a:rPr lang="ar-EG" sz="2400" dirty="0"/>
              <a:t>الجماهير المحلية</a:t>
            </a:r>
          </a:p>
          <a:p>
            <a:pPr algn="r" rtl="1"/>
            <a:r>
              <a:rPr lang="ar-EG" sz="2400" dirty="0"/>
              <a:t>عامة الناس</a:t>
            </a:r>
          </a:p>
          <a:p>
            <a:pPr algn="r" rtl="1"/>
            <a:r>
              <a:rPr lang="ar-EG" sz="2400" dirty="0"/>
              <a:t>الجمهور الداخلي</a:t>
            </a:r>
          </a:p>
        </p:txBody>
      </p:sp>
      <p:sp>
        <p:nvSpPr>
          <p:cNvPr id="9" name="Content Placeholder 2">
            <a:extLst>
              <a:ext uri="{FF2B5EF4-FFF2-40B4-BE49-F238E27FC236}">
                <a16:creationId xmlns:a16="http://schemas.microsoft.com/office/drawing/2014/main" xmlns="" id="{041F6B27-6240-6523-A032-A1B188DB95AF}"/>
              </a:ext>
            </a:extLst>
          </p:cNvPr>
          <p:cNvSpPr txBox="1">
            <a:spLocks/>
          </p:cNvSpPr>
          <p:nvPr/>
        </p:nvSpPr>
        <p:spPr>
          <a:xfrm>
            <a:off x="863600" y="1666894"/>
            <a:ext cx="5245100" cy="4852362"/>
          </a:xfrm>
          <a:prstGeom prst="rect">
            <a:avLst/>
          </a:prstGeom>
        </p:spPr>
        <p:txBody>
          <a:bodyPr anchor="ct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t>Public is any group that has an actual or potential interest in or impact on an organization's ability to achieve its objectives.</a:t>
            </a:r>
          </a:p>
          <a:p>
            <a:endParaRPr lang="en-US" sz="2400" dirty="0"/>
          </a:p>
          <a:p>
            <a:r>
              <a:rPr lang="en-US" sz="2400" dirty="0"/>
              <a:t>We can identify seven types of Publics:</a:t>
            </a:r>
          </a:p>
          <a:p>
            <a:pPr lvl="1"/>
            <a:r>
              <a:rPr lang="en-US" dirty="0"/>
              <a:t>Financial Publics</a:t>
            </a:r>
          </a:p>
          <a:p>
            <a:pPr lvl="1"/>
            <a:r>
              <a:rPr lang="en-US" dirty="0"/>
              <a:t>Media Publics</a:t>
            </a:r>
          </a:p>
          <a:p>
            <a:pPr lvl="1"/>
            <a:r>
              <a:rPr lang="en-US" dirty="0"/>
              <a:t>Government publics</a:t>
            </a:r>
          </a:p>
          <a:p>
            <a:pPr lvl="1"/>
            <a:r>
              <a:rPr lang="en-US" dirty="0"/>
              <a:t>Citizen action publics</a:t>
            </a:r>
          </a:p>
          <a:p>
            <a:pPr lvl="1"/>
            <a:r>
              <a:rPr lang="en-US" dirty="0"/>
              <a:t>Local publics</a:t>
            </a:r>
          </a:p>
          <a:p>
            <a:pPr lvl="1"/>
            <a:r>
              <a:rPr lang="en-US" dirty="0"/>
              <a:t>General publics</a:t>
            </a:r>
          </a:p>
          <a:p>
            <a:pPr lvl="1"/>
            <a:r>
              <a:rPr lang="en-US" dirty="0"/>
              <a:t>Internal publics</a:t>
            </a:r>
          </a:p>
        </p:txBody>
      </p:sp>
    </p:spTree>
    <p:extLst>
      <p:ext uri="{BB962C8B-B14F-4D97-AF65-F5344CB8AC3E}">
        <p14:creationId xmlns:p14="http://schemas.microsoft.com/office/powerpoint/2010/main" val="21312944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5929" y="982956"/>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Title 1">
            <a:extLst>
              <a:ext uri="{FF2B5EF4-FFF2-40B4-BE49-F238E27FC236}">
                <a16:creationId xmlns:a16="http://schemas.microsoft.com/office/drawing/2014/main" xmlns="" id="{E01BB7C8-5E40-9CF3-3F9C-5CD8242187C6}"/>
              </a:ext>
            </a:extLst>
          </p:cNvPr>
          <p:cNvSpPr txBox="1">
            <a:spLocks/>
          </p:cNvSpPr>
          <p:nvPr/>
        </p:nvSpPr>
        <p:spPr>
          <a:xfrm>
            <a:off x="1615298" y="0"/>
            <a:ext cx="6089904"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dirty="0"/>
              <a:t>العملاء أو الزبائن</a:t>
            </a:r>
            <a:endParaRPr lang="en-US" dirty="0"/>
          </a:p>
          <a:p>
            <a:r>
              <a:rPr lang="en-US" dirty="0"/>
              <a:t>Customers</a:t>
            </a:r>
          </a:p>
        </p:txBody>
      </p:sp>
      <p:sp>
        <p:nvSpPr>
          <p:cNvPr id="3" name="Content Placeholder 7">
            <a:extLst>
              <a:ext uri="{FF2B5EF4-FFF2-40B4-BE49-F238E27FC236}">
                <a16:creationId xmlns:a16="http://schemas.microsoft.com/office/drawing/2014/main" xmlns="" id="{6B50A456-3FD3-DA3E-306F-B0A697A8DEB4}"/>
              </a:ext>
            </a:extLst>
          </p:cNvPr>
          <p:cNvSpPr txBox="1">
            <a:spLocks/>
          </p:cNvSpPr>
          <p:nvPr/>
        </p:nvSpPr>
        <p:spPr>
          <a:xfrm>
            <a:off x="5249393" y="1877393"/>
            <a:ext cx="6031967" cy="4138545"/>
          </a:xfrm>
          <a:prstGeom prst="rect">
            <a:avLst/>
          </a:prstGeom>
        </p:spPr>
        <p:txBody>
          <a:bodyPr anchor="ct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lnSpc>
                <a:spcPct val="120000"/>
              </a:lnSpc>
            </a:pPr>
            <a:r>
              <a:rPr lang="ar-EG" sz="2400" b="1" dirty="0"/>
              <a:t>العملاء هم أهم الجهات الفاعلة في البيئة الجزئية للشركة. الهدف من شبكة تقديم القيمة بأكملها هو إشراك العملاء المستهدفين وخلق علاقة قوية معهم.</a:t>
            </a:r>
          </a:p>
          <a:p>
            <a:pPr algn="r" rtl="1"/>
            <a:endParaRPr lang="en-US" sz="2400" b="1" dirty="0"/>
          </a:p>
          <a:p>
            <a:pPr marL="0" indent="0" algn="r" rtl="1">
              <a:lnSpc>
                <a:spcPct val="110000"/>
              </a:lnSpc>
              <a:buNone/>
            </a:pPr>
            <a:r>
              <a:rPr lang="ar-EG" sz="2400" b="1" u="sng" dirty="0"/>
              <a:t>هناك أربعة أنواع من أسواق العملاء:</a:t>
            </a:r>
          </a:p>
          <a:p>
            <a:pPr algn="r" rtl="1">
              <a:lnSpc>
                <a:spcPct val="110000"/>
              </a:lnSpc>
            </a:pPr>
            <a:r>
              <a:rPr lang="ar-EG" sz="2400" b="1" dirty="0"/>
              <a:t>الأسواق الاستهلاكية </a:t>
            </a:r>
          </a:p>
          <a:p>
            <a:pPr algn="r" rtl="1">
              <a:lnSpc>
                <a:spcPct val="110000"/>
              </a:lnSpc>
            </a:pPr>
            <a:r>
              <a:rPr lang="ar-EG" sz="2400" b="1" dirty="0"/>
              <a:t>أسواق الأعمال </a:t>
            </a:r>
          </a:p>
          <a:p>
            <a:pPr algn="r" rtl="1">
              <a:lnSpc>
                <a:spcPct val="110000"/>
              </a:lnSpc>
            </a:pPr>
            <a:r>
              <a:rPr lang="ar-EG" sz="2400" b="1" dirty="0"/>
              <a:t>الأسواق الحكومية </a:t>
            </a:r>
          </a:p>
          <a:p>
            <a:pPr algn="r" rtl="1">
              <a:lnSpc>
                <a:spcPct val="110000"/>
              </a:lnSpc>
            </a:pPr>
            <a:r>
              <a:rPr lang="ar-EG" sz="2400" b="1" dirty="0"/>
              <a:t>الأسواق الدولية </a:t>
            </a:r>
            <a:endParaRPr lang="en-US" b="1" dirty="0">
              <a:solidFill>
                <a:srgbClr val="0A1F61"/>
              </a:solidFill>
            </a:endParaRPr>
          </a:p>
        </p:txBody>
      </p:sp>
      <p:pic>
        <p:nvPicPr>
          <p:cNvPr id="8" name="Content Placeholder 3" descr="Graphical user interface&#10;&#10;Description automatically generated">
            <a:extLst>
              <a:ext uri="{FF2B5EF4-FFF2-40B4-BE49-F238E27FC236}">
                <a16:creationId xmlns:a16="http://schemas.microsoft.com/office/drawing/2014/main" xmlns="" id="{B1039EF1-833F-8F58-F67F-14E83418D25D}"/>
              </a:ext>
            </a:extLst>
          </p:cNvPr>
          <p:cNvPicPr>
            <a:picLocks noChangeAspect="1"/>
          </p:cNvPicPr>
          <p:nvPr/>
        </p:nvPicPr>
        <p:blipFill rotWithShape="1">
          <a:blip r:embed="rId3"/>
          <a:srcRect l="8829" r="15493" b="2"/>
          <a:stretch/>
        </p:blipFill>
        <p:spPr>
          <a:xfrm>
            <a:off x="8375286" y="-42262"/>
            <a:ext cx="1705531" cy="1545779"/>
          </a:xfrm>
          <a:prstGeom prst="rect">
            <a:avLst/>
          </a:prstGeom>
        </p:spPr>
      </p:pic>
      <p:sp>
        <p:nvSpPr>
          <p:cNvPr id="9" name="Content Placeholder 7">
            <a:extLst>
              <a:ext uri="{FF2B5EF4-FFF2-40B4-BE49-F238E27FC236}">
                <a16:creationId xmlns:a16="http://schemas.microsoft.com/office/drawing/2014/main" xmlns="" id="{E6EBEBD3-2109-E8BE-8743-95A889B96981}"/>
              </a:ext>
            </a:extLst>
          </p:cNvPr>
          <p:cNvSpPr txBox="1">
            <a:spLocks/>
          </p:cNvSpPr>
          <p:nvPr/>
        </p:nvSpPr>
        <p:spPr>
          <a:xfrm>
            <a:off x="-112842" y="1677338"/>
            <a:ext cx="6031967" cy="4138545"/>
          </a:xfrm>
          <a:prstGeom prst="rect">
            <a:avLst/>
          </a:prstGeom>
        </p:spPr>
        <p:txBody>
          <a:bodyPr anchor="ct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US" sz="2400" b="1" dirty="0"/>
              <a:t>Customers are the most important actors in the company's microenvironment. The aim of the entire value delivery network is to engage target customers and create strong relationship with them.</a:t>
            </a:r>
          </a:p>
          <a:p>
            <a:endParaRPr lang="en-US" sz="2400" b="1" dirty="0"/>
          </a:p>
          <a:p>
            <a:pPr>
              <a:lnSpc>
                <a:spcPct val="110000"/>
              </a:lnSpc>
            </a:pPr>
            <a:r>
              <a:rPr lang="en-US" sz="2400" b="1" dirty="0"/>
              <a:t>There are four types of customer markets:</a:t>
            </a:r>
          </a:p>
          <a:p>
            <a:pPr lvl="1">
              <a:lnSpc>
                <a:spcPct val="110000"/>
              </a:lnSpc>
            </a:pPr>
            <a:r>
              <a:rPr lang="en-US" b="1" dirty="0">
                <a:solidFill>
                  <a:srgbClr val="0A1F61"/>
                </a:solidFill>
              </a:rPr>
              <a:t>Consumer markets </a:t>
            </a:r>
          </a:p>
          <a:p>
            <a:pPr lvl="1">
              <a:lnSpc>
                <a:spcPct val="110000"/>
              </a:lnSpc>
            </a:pPr>
            <a:r>
              <a:rPr lang="en-US" b="1" dirty="0">
                <a:solidFill>
                  <a:srgbClr val="0A1F61"/>
                </a:solidFill>
              </a:rPr>
              <a:t>Business markets </a:t>
            </a:r>
          </a:p>
          <a:p>
            <a:pPr lvl="1">
              <a:lnSpc>
                <a:spcPct val="110000"/>
              </a:lnSpc>
            </a:pPr>
            <a:r>
              <a:rPr lang="en-US" b="1" dirty="0">
                <a:solidFill>
                  <a:srgbClr val="0A1F61"/>
                </a:solidFill>
              </a:rPr>
              <a:t>Government markets </a:t>
            </a:r>
          </a:p>
          <a:p>
            <a:pPr lvl="1">
              <a:lnSpc>
                <a:spcPct val="110000"/>
              </a:lnSpc>
            </a:pPr>
            <a:r>
              <a:rPr lang="en-US" b="1" dirty="0">
                <a:solidFill>
                  <a:srgbClr val="0A1F61"/>
                </a:solidFill>
              </a:rPr>
              <a:t>International markets  </a:t>
            </a:r>
          </a:p>
        </p:txBody>
      </p:sp>
    </p:spTree>
    <p:extLst>
      <p:ext uri="{BB962C8B-B14F-4D97-AF65-F5344CB8AC3E}">
        <p14:creationId xmlns:p14="http://schemas.microsoft.com/office/powerpoint/2010/main" val="2428144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2868" y="920088"/>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Title 1">
            <a:extLst>
              <a:ext uri="{FF2B5EF4-FFF2-40B4-BE49-F238E27FC236}">
                <a16:creationId xmlns:a16="http://schemas.microsoft.com/office/drawing/2014/main" xmlns="" id="{A52D80BA-FC28-1004-5A16-B9913491E7F4}"/>
              </a:ext>
            </a:extLst>
          </p:cNvPr>
          <p:cNvSpPr txBox="1">
            <a:spLocks/>
          </p:cNvSpPr>
          <p:nvPr/>
        </p:nvSpPr>
        <p:spPr>
          <a:xfrm>
            <a:off x="1769448" y="56987"/>
            <a:ext cx="10515600"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dirty="0"/>
              <a:t>4. البيئة الكلية</a:t>
            </a:r>
            <a:endParaRPr lang="en-US" dirty="0"/>
          </a:p>
          <a:p>
            <a:r>
              <a:rPr lang="en-US" dirty="0"/>
              <a:t>Macro environment</a:t>
            </a:r>
            <a:endParaRPr lang="ar-EG" dirty="0"/>
          </a:p>
        </p:txBody>
      </p:sp>
      <p:sp>
        <p:nvSpPr>
          <p:cNvPr id="3" name="Content Placeholder 7">
            <a:extLst>
              <a:ext uri="{FF2B5EF4-FFF2-40B4-BE49-F238E27FC236}">
                <a16:creationId xmlns:a16="http://schemas.microsoft.com/office/drawing/2014/main" xmlns="" id="{1FEECB18-27EA-F5BF-1BBC-1D73FBC47D2A}"/>
              </a:ext>
            </a:extLst>
          </p:cNvPr>
          <p:cNvSpPr txBox="1">
            <a:spLocks/>
          </p:cNvSpPr>
          <p:nvPr/>
        </p:nvSpPr>
        <p:spPr>
          <a:xfrm>
            <a:off x="6432050" y="188027"/>
            <a:ext cx="5549109" cy="3660185"/>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EG" sz="2400" dirty="0"/>
              <a:t>تتضمن بيئة التسويق الكلي كُل تلك العوامل (6 عوامل) الموجودة خارج المنظمة ولا يمكن التحكم فيها. يمكن التنبؤ ببعض هذه العوامل والتعامل معها من خلال الإدارة الماهرة. </a:t>
            </a:r>
          </a:p>
          <a:p>
            <a:pPr algn="r" rtl="1"/>
            <a:r>
              <a:rPr lang="ar-EG" sz="2400" dirty="0"/>
              <a:t>إنهم يشكلون الفرص و التهديدات للشركة.</a:t>
            </a:r>
          </a:p>
        </p:txBody>
      </p:sp>
      <p:pic>
        <p:nvPicPr>
          <p:cNvPr id="8" name="Picture 4" descr="Macro-Environmental Factors | Marketing Portfolio">
            <a:extLst>
              <a:ext uri="{FF2B5EF4-FFF2-40B4-BE49-F238E27FC236}">
                <a16:creationId xmlns:a16="http://schemas.microsoft.com/office/drawing/2014/main" xmlns="" id="{89F993EE-D656-DC1D-D499-6BE7AD86A7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6078" y="2653688"/>
            <a:ext cx="6467647" cy="3443812"/>
          </a:xfrm>
          <a:prstGeom prst="rect">
            <a:avLst/>
          </a:prstGeom>
          <a:noFill/>
          <a:extLst>
            <a:ext uri="{909E8E84-426E-40DD-AFC4-6F175D3DCCD1}">
              <a14:hiddenFill xmlns:a14="http://schemas.microsoft.com/office/drawing/2010/main">
                <a:solidFill>
                  <a:srgbClr val="FFFFFF"/>
                </a:solidFill>
              </a14:hiddenFill>
            </a:ext>
          </a:extLst>
        </p:spPr>
      </p:pic>
      <p:sp>
        <p:nvSpPr>
          <p:cNvPr id="9" name="Content Placeholder 7">
            <a:extLst>
              <a:ext uri="{FF2B5EF4-FFF2-40B4-BE49-F238E27FC236}">
                <a16:creationId xmlns:a16="http://schemas.microsoft.com/office/drawing/2014/main" xmlns="" id="{E345A6BA-F4D2-FFA9-F72D-0564C714F1DA}"/>
              </a:ext>
            </a:extLst>
          </p:cNvPr>
          <p:cNvSpPr txBox="1">
            <a:spLocks/>
          </p:cNvSpPr>
          <p:nvPr/>
        </p:nvSpPr>
        <p:spPr>
          <a:xfrm>
            <a:off x="7351486" y="2881220"/>
            <a:ext cx="4933562" cy="3660185"/>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200"/>
              <a:t>The Macro Marketing Environment includes all those factors  (6 factors) that exist outside the organization and can not be controlled. Some of these factors can be predicted and handled by skillful management. </a:t>
            </a:r>
          </a:p>
          <a:p>
            <a:r>
              <a:rPr lang="en-US" sz="2200"/>
              <a:t>They shape </a:t>
            </a:r>
            <a:r>
              <a:rPr lang="en-US" sz="2200" b="1"/>
              <a:t>opportunities</a:t>
            </a:r>
            <a:r>
              <a:rPr lang="en-US" sz="2200"/>
              <a:t> and pose </a:t>
            </a:r>
            <a:r>
              <a:rPr lang="en-US" sz="2200" b="1"/>
              <a:t>threats </a:t>
            </a:r>
            <a:r>
              <a:rPr lang="en-US" sz="2200"/>
              <a:t>to the company.</a:t>
            </a:r>
            <a:endParaRPr lang="en-US" sz="2200" dirty="0"/>
          </a:p>
        </p:txBody>
      </p:sp>
    </p:spTree>
    <p:extLst>
      <p:ext uri="{BB962C8B-B14F-4D97-AF65-F5344CB8AC3E}">
        <p14:creationId xmlns:p14="http://schemas.microsoft.com/office/powerpoint/2010/main" val="18892962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41" y="950582"/>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Title 1">
            <a:extLst>
              <a:ext uri="{FF2B5EF4-FFF2-40B4-BE49-F238E27FC236}">
                <a16:creationId xmlns:a16="http://schemas.microsoft.com/office/drawing/2014/main" xmlns="" id="{8D92D845-4E49-CAEC-BE78-E012D456A627}"/>
              </a:ext>
            </a:extLst>
          </p:cNvPr>
          <p:cNvSpPr txBox="1">
            <a:spLocks/>
          </p:cNvSpPr>
          <p:nvPr/>
        </p:nvSpPr>
        <p:spPr>
          <a:xfrm>
            <a:off x="1576848" y="29623"/>
            <a:ext cx="9038303"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dirty="0"/>
              <a:t>البيئة الديموغرافية</a:t>
            </a:r>
            <a:endParaRPr lang="en-US" dirty="0"/>
          </a:p>
          <a:p>
            <a:r>
              <a:rPr lang="en-US" dirty="0"/>
              <a:t>Demographic Environment</a:t>
            </a:r>
            <a:endParaRPr lang="ar-EG" dirty="0"/>
          </a:p>
        </p:txBody>
      </p:sp>
      <p:sp>
        <p:nvSpPr>
          <p:cNvPr id="3" name="Content Placeholder 2">
            <a:extLst>
              <a:ext uri="{FF2B5EF4-FFF2-40B4-BE49-F238E27FC236}">
                <a16:creationId xmlns:a16="http://schemas.microsoft.com/office/drawing/2014/main" xmlns="" id="{386A9630-EA7D-55C4-CE9C-30EFA403CF1F}"/>
              </a:ext>
            </a:extLst>
          </p:cNvPr>
          <p:cNvSpPr txBox="1">
            <a:spLocks/>
          </p:cNvSpPr>
          <p:nvPr/>
        </p:nvSpPr>
        <p:spPr>
          <a:xfrm>
            <a:off x="4329054" y="1126764"/>
            <a:ext cx="7429068"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EG" dirty="0"/>
              <a:t>الديموغرافيا هي دراسة السكان من حيث الحجم والكثافة والموقع والعمر والجنس والعرق والمهن وغيرها من الإحصاءات.</a:t>
            </a:r>
          </a:p>
          <a:p>
            <a:pPr algn="r" rtl="1"/>
            <a:r>
              <a:rPr lang="ar-EG" dirty="0"/>
              <a:t>البيئة ذات أهمية كبيرة للمسوقين لأنها تشمل الناس. والناس يشكلون الأسواق. </a:t>
            </a:r>
          </a:p>
        </p:txBody>
      </p:sp>
      <p:pic>
        <p:nvPicPr>
          <p:cNvPr id="8" name="Picture 7">
            <a:extLst>
              <a:ext uri="{FF2B5EF4-FFF2-40B4-BE49-F238E27FC236}">
                <a16:creationId xmlns:a16="http://schemas.microsoft.com/office/drawing/2014/main" xmlns="" id="{AF837064-FF7E-C57D-DEB9-5EA810284FAB}"/>
              </a:ext>
            </a:extLst>
          </p:cNvPr>
          <p:cNvPicPr>
            <a:picLocks noChangeAspect="1"/>
          </p:cNvPicPr>
          <p:nvPr/>
        </p:nvPicPr>
        <p:blipFill>
          <a:blip r:embed="rId3"/>
          <a:stretch>
            <a:fillRect/>
          </a:stretch>
        </p:blipFill>
        <p:spPr>
          <a:xfrm>
            <a:off x="261214" y="1591778"/>
            <a:ext cx="4017467" cy="3453030"/>
          </a:xfrm>
          <a:prstGeom prst="rect">
            <a:avLst/>
          </a:prstGeom>
        </p:spPr>
      </p:pic>
      <p:sp>
        <p:nvSpPr>
          <p:cNvPr id="9" name="Content Placeholder 2">
            <a:extLst>
              <a:ext uri="{FF2B5EF4-FFF2-40B4-BE49-F238E27FC236}">
                <a16:creationId xmlns:a16="http://schemas.microsoft.com/office/drawing/2014/main" xmlns="" id="{E9FD1EF3-2D8B-3BEA-362D-B0DFA25D850F}"/>
              </a:ext>
            </a:extLst>
          </p:cNvPr>
          <p:cNvSpPr txBox="1">
            <a:spLocks/>
          </p:cNvSpPr>
          <p:nvPr/>
        </p:nvSpPr>
        <p:spPr>
          <a:xfrm>
            <a:off x="4329054" y="3598326"/>
            <a:ext cx="7652105" cy="276088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Demography is the study of human populations in terms of size, density, location, age, gender, race, occupations and other statistics.</a:t>
            </a:r>
          </a:p>
          <a:p>
            <a:r>
              <a:rPr lang="en-US" dirty="0"/>
              <a:t>The environment is of major interest to marketers because it involves people and people make up markets. </a:t>
            </a:r>
          </a:p>
        </p:txBody>
      </p:sp>
    </p:spTree>
    <p:extLst>
      <p:ext uri="{BB962C8B-B14F-4D97-AF65-F5344CB8AC3E}">
        <p14:creationId xmlns:p14="http://schemas.microsoft.com/office/powerpoint/2010/main" val="3133083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Title 1">
            <a:extLst>
              <a:ext uri="{FF2B5EF4-FFF2-40B4-BE49-F238E27FC236}">
                <a16:creationId xmlns:a16="http://schemas.microsoft.com/office/drawing/2014/main" xmlns="" id="{434E9728-F59E-20D1-0CEC-8DE689601449}"/>
              </a:ext>
            </a:extLst>
          </p:cNvPr>
          <p:cNvSpPr txBox="1">
            <a:spLocks/>
          </p:cNvSpPr>
          <p:nvPr/>
        </p:nvSpPr>
        <p:spPr>
          <a:xfrm>
            <a:off x="2150806" y="235973"/>
            <a:ext cx="9559413"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dirty="0"/>
              <a:t>البيئة الديموغرافية</a:t>
            </a:r>
            <a:r>
              <a:rPr lang="en-US" dirty="0"/>
              <a:t> Demographic Environment</a:t>
            </a:r>
            <a:endParaRPr lang="ar-EG" dirty="0"/>
          </a:p>
        </p:txBody>
      </p:sp>
      <p:pic>
        <p:nvPicPr>
          <p:cNvPr id="3" name="Picture 2">
            <a:extLst>
              <a:ext uri="{FF2B5EF4-FFF2-40B4-BE49-F238E27FC236}">
                <a16:creationId xmlns:a16="http://schemas.microsoft.com/office/drawing/2014/main" xmlns="" id="{CFC504EB-6C2A-4917-3A54-9D5C1CB57E02}"/>
              </a:ext>
            </a:extLst>
          </p:cNvPr>
          <p:cNvPicPr>
            <a:picLocks noChangeAspect="1"/>
          </p:cNvPicPr>
          <p:nvPr/>
        </p:nvPicPr>
        <p:blipFill>
          <a:blip r:embed="rId3"/>
          <a:stretch>
            <a:fillRect/>
          </a:stretch>
        </p:blipFill>
        <p:spPr>
          <a:xfrm>
            <a:off x="2150805" y="1681316"/>
            <a:ext cx="7568381" cy="4055807"/>
          </a:xfrm>
          <a:prstGeom prst="rect">
            <a:avLst/>
          </a:prstGeom>
        </p:spPr>
      </p:pic>
    </p:spTree>
    <p:extLst>
      <p:ext uri="{BB962C8B-B14F-4D97-AF65-F5344CB8AC3E}">
        <p14:creationId xmlns:p14="http://schemas.microsoft.com/office/powerpoint/2010/main" val="184482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75946" y="1045397"/>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Title 1">
            <a:extLst>
              <a:ext uri="{FF2B5EF4-FFF2-40B4-BE49-F238E27FC236}">
                <a16:creationId xmlns:a16="http://schemas.microsoft.com/office/drawing/2014/main" xmlns="" id="{F79BFCE7-60D2-BF8D-19A3-EA35E3D43871}"/>
              </a:ext>
            </a:extLst>
          </p:cNvPr>
          <p:cNvSpPr txBox="1">
            <a:spLocks/>
          </p:cNvSpPr>
          <p:nvPr/>
        </p:nvSpPr>
        <p:spPr>
          <a:xfrm>
            <a:off x="1623571" y="-357692"/>
            <a:ext cx="9496521" cy="2246769"/>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dirty="0"/>
              <a:t/>
            </a:r>
            <a:br>
              <a:rPr lang="ar-EG" dirty="0"/>
            </a:br>
            <a:r>
              <a:rPr lang="ar-EG" dirty="0"/>
              <a:t>بعض الاتجاهات الجديدة الهامة التي تؤثر على التسويق</a:t>
            </a:r>
            <a:endParaRPr lang="en-US" dirty="0"/>
          </a:p>
          <a:p>
            <a:r>
              <a:rPr lang="en-US" dirty="0"/>
              <a:t>Some important new trends that affects marketing</a:t>
            </a:r>
            <a:br>
              <a:rPr lang="en-US" dirty="0"/>
            </a:br>
            <a:r>
              <a:rPr lang="ar-EG" dirty="0"/>
              <a:t/>
            </a:r>
            <a:br>
              <a:rPr lang="ar-EG" dirty="0"/>
            </a:br>
            <a:endParaRPr lang="ar-EG" dirty="0"/>
          </a:p>
        </p:txBody>
      </p:sp>
      <p:sp>
        <p:nvSpPr>
          <p:cNvPr id="3" name="Content Placeholder 3">
            <a:extLst>
              <a:ext uri="{FF2B5EF4-FFF2-40B4-BE49-F238E27FC236}">
                <a16:creationId xmlns:a16="http://schemas.microsoft.com/office/drawing/2014/main" xmlns="" id="{D92AF079-D391-06C6-8F62-C6DD7E16F978}"/>
              </a:ext>
            </a:extLst>
          </p:cNvPr>
          <p:cNvSpPr txBox="1">
            <a:spLocks/>
          </p:cNvSpPr>
          <p:nvPr/>
        </p:nvSpPr>
        <p:spPr>
          <a:xfrm>
            <a:off x="5943888" y="1564500"/>
            <a:ext cx="6072166" cy="460518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algn="r" rtl="1">
              <a:spcAft>
                <a:spcPts val="600"/>
              </a:spcAft>
            </a:pPr>
            <a:r>
              <a:rPr lang="ar-EG" dirty="0"/>
              <a:t>يتفاعل الأشخاص مع العلامات التجارية بطريقة جديدة تماما من خلال الهاتف المحمول ووسائل التواصل الاجتماعي. إنهم يبحثون عن الأصالة والفرص لتشكيل تجربة علامتهم التجارية الخاصة ومشاركتها مع الآخرين. </a:t>
            </a:r>
          </a:p>
          <a:p>
            <a:pPr marL="285750" algn="r" rtl="1">
              <a:spcAft>
                <a:spcPts val="600"/>
              </a:spcAft>
            </a:pPr>
            <a:r>
              <a:rPr lang="ar-EG" dirty="0"/>
              <a:t>الناس أصبحت أكثر راحة مع التكنولوجيا الرقمية. أصبحت التكنولوجيا طريقة حياة.</a:t>
            </a:r>
          </a:p>
          <a:p>
            <a:pPr marL="285750" algn="r" rtl="1">
              <a:spcAft>
                <a:spcPts val="600"/>
              </a:spcAft>
            </a:pPr>
            <a:r>
              <a:rPr lang="ar-EG" dirty="0"/>
              <a:t>أصبح الناس أفضل تعليماً.</a:t>
            </a:r>
          </a:p>
          <a:p>
            <a:pPr marL="285750" algn="r" rtl="1">
              <a:spcAft>
                <a:spcPts val="600"/>
              </a:spcAft>
            </a:pPr>
            <a:endParaRPr lang="ar-EG" dirty="0"/>
          </a:p>
        </p:txBody>
      </p:sp>
      <p:pic>
        <p:nvPicPr>
          <p:cNvPr id="8" name="Picture 7">
            <a:extLst>
              <a:ext uri="{FF2B5EF4-FFF2-40B4-BE49-F238E27FC236}">
                <a16:creationId xmlns:a16="http://schemas.microsoft.com/office/drawing/2014/main" xmlns="" id="{DDEEA47D-2729-F79E-71DF-F38088C0392B}"/>
              </a:ext>
            </a:extLst>
          </p:cNvPr>
          <p:cNvPicPr>
            <a:picLocks noChangeAspect="1"/>
          </p:cNvPicPr>
          <p:nvPr/>
        </p:nvPicPr>
        <p:blipFill>
          <a:blip r:embed="rId3"/>
          <a:stretch>
            <a:fillRect/>
          </a:stretch>
        </p:blipFill>
        <p:spPr>
          <a:xfrm>
            <a:off x="8930354" y="249025"/>
            <a:ext cx="844410" cy="796372"/>
          </a:xfrm>
          <a:prstGeom prst="rect">
            <a:avLst/>
          </a:prstGeom>
        </p:spPr>
      </p:pic>
      <p:sp>
        <p:nvSpPr>
          <p:cNvPr id="9" name="Content Placeholder 3">
            <a:extLst>
              <a:ext uri="{FF2B5EF4-FFF2-40B4-BE49-F238E27FC236}">
                <a16:creationId xmlns:a16="http://schemas.microsoft.com/office/drawing/2014/main" xmlns="" id="{E0EE059B-F99E-32BF-0703-0E20A682FE81}"/>
              </a:ext>
            </a:extLst>
          </p:cNvPr>
          <p:cNvSpPr txBox="1">
            <a:spLocks/>
          </p:cNvSpPr>
          <p:nvPr/>
        </p:nvSpPr>
        <p:spPr>
          <a:xfrm>
            <a:off x="363792" y="1487123"/>
            <a:ext cx="5434666" cy="4605184"/>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a:spcAft>
                <a:spcPts val="600"/>
              </a:spcAft>
            </a:pPr>
            <a:r>
              <a:rPr lang="en-US"/>
              <a:t>People engage with brands in an entirely new way through mobile and social media. They seek authenticity and opportunities to shape their own brand experience and share them with others. </a:t>
            </a:r>
          </a:p>
          <a:p>
            <a:pPr marL="285750">
              <a:spcAft>
                <a:spcPts val="600"/>
              </a:spcAft>
            </a:pPr>
            <a:endParaRPr lang="en-US" sz="900"/>
          </a:p>
          <a:p>
            <a:pPr marL="285750">
              <a:spcAft>
                <a:spcPts val="600"/>
              </a:spcAft>
            </a:pPr>
            <a:r>
              <a:rPr lang="en-US"/>
              <a:t>People are more comfortable with digital technology. Technology has become a way of life.</a:t>
            </a:r>
          </a:p>
          <a:p>
            <a:pPr marL="285750">
              <a:spcAft>
                <a:spcPts val="600"/>
              </a:spcAft>
            </a:pPr>
            <a:endParaRPr lang="en-US" sz="1000"/>
          </a:p>
          <a:p>
            <a:pPr marL="285750">
              <a:spcAft>
                <a:spcPts val="600"/>
              </a:spcAft>
            </a:pPr>
            <a:r>
              <a:rPr lang="en-US"/>
              <a:t>People are becoming better educated</a:t>
            </a:r>
          </a:p>
          <a:p>
            <a:pPr>
              <a:spcAft>
                <a:spcPts val="600"/>
              </a:spcAft>
            </a:pPr>
            <a:endParaRPr lang="en-US" dirty="0"/>
          </a:p>
        </p:txBody>
      </p:sp>
    </p:spTree>
    <p:extLst>
      <p:ext uri="{BB962C8B-B14F-4D97-AF65-F5344CB8AC3E}">
        <p14:creationId xmlns:p14="http://schemas.microsoft.com/office/powerpoint/2010/main" val="187671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3" name="TextBox 2">
            <a:extLst>
              <a:ext uri="{FF2B5EF4-FFF2-40B4-BE49-F238E27FC236}">
                <a16:creationId xmlns:a16="http://schemas.microsoft.com/office/drawing/2014/main" xmlns="" id="{4FAC1061-0354-A256-5865-9BAAC0204271}"/>
              </a:ext>
            </a:extLst>
          </p:cNvPr>
          <p:cNvSpPr txBox="1"/>
          <p:nvPr/>
        </p:nvSpPr>
        <p:spPr>
          <a:xfrm>
            <a:off x="210841" y="1166000"/>
            <a:ext cx="11894073" cy="5423037"/>
          </a:xfrm>
          <a:prstGeom prst="rect">
            <a:avLst/>
          </a:prstGeom>
        </p:spPr>
        <p:txBody>
          <a:bodyPr vert="horz" lIns="91440" tIns="45720" rIns="91440" bIns="45720" rtlCol="0" anchor="ctr">
            <a:normAutofit fontScale="92500" lnSpcReduction="20000"/>
          </a:bodyPr>
          <a:lstStyle/>
          <a:p>
            <a:pPr marL="285750" indent="-228600">
              <a:lnSpc>
                <a:spcPct val="90000"/>
              </a:lnSpc>
              <a:spcAft>
                <a:spcPts val="600"/>
              </a:spcAft>
              <a:buFont typeface="Arial" panose="020B0604020202020204" pitchFamily="34" charset="0"/>
              <a:buChar char="•"/>
            </a:pPr>
            <a:r>
              <a:rPr lang="en-US" sz="2000" dirty="0"/>
              <a:t>Growth in the number of divorce cases. </a:t>
            </a:r>
          </a:p>
          <a:p>
            <a:pPr marL="742950" lvl="1" indent="-228600">
              <a:lnSpc>
                <a:spcPct val="90000"/>
              </a:lnSpc>
              <a:spcAft>
                <a:spcPts val="600"/>
              </a:spcAft>
              <a:buFont typeface="Arial" panose="020B0604020202020204" pitchFamily="34" charset="0"/>
              <a:buChar char="•"/>
            </a:pPr>
            <a:r>
              <a:rPr lang="en-US" sz="2000" dirty="0"/>
              <a:t>The number of divorce cases in Saudi Arabia has exponentially grown in recent years. According to Saudi Open Data, 35,000 divorce cases were reported in 2015 and 40,000 in 2016. Statistics released by the Justice Ministry indicate that the number of divorce cases handled by courts across the country reached 53,675 in 2017. According to </a:t>
            </a:r>
            <a:r>
              <a:rPr lang="en-US" sz="2000" b="0" i="0" dirty="0">
                <a:effectLst/>
              </a:rPr>
              <a:t>UAE Statistics Centre, 1,922 divorce cases were recorded in 2016 as compared to 1,813 the previous year. Kuwait’s Ministry of Justice in 2017 revealed that around 60 per cent of marriages in the country had ended in divorce. In Qatar, statistics revealed that the divorce rate increased by 71 per cent over a 15-year period.</a:t>
            </a:r>
          </a:p>
          <a:p>
            <a:pPr marL="285750" indent="-228600">
              <a:lnSpc>
                <a:spcPct val="90000"/>
              </a:lnSpc>
              <a:spcAft>
                <a:spcPts val="600"/>
              </a:spcAft>
              <a:buFont typeface="Arial" panose="020B0604020202020204" pitchFamily="34" charset="0"/>
              <a:buChar char="•"/>
            </a:pPr>
            <a:r>
              <a:rPr lang="en-US" sz="2000" dirty="0"/>
              <a:t>The number of working women has also increased greatly. For instance, The Kingdom’s latest labor market survey in February showed that women’s participation rose to 31.3 percent in the third quarter of 2020, up from 26 percent at the end of 2019</a:t>
            </a:r>
            <a:endParaRPr lang="en-US" sz="2400" u="sng" dirty="0"/>
          </a:p>
          <a:p>
            <a:pPr marL="285750" indent="-228600" algn="r" rtl="1">
              <a:lnSpc>
                <a:spcPct val="90000"/>
              </a:lnSpc>
              <a:spcAft>
                <a:spcPts val="600"/>
              </a:spcAft>
              <a:buFont typeface="Arial" panose="020B0604020202020204" pitchFamily="34" charset="0"/>
              <a:buChar char="•"/>
            </a:pPr>
            <a:r>
              <a:rPr lang="ar-EG" sz="2400" u="sng" dirty="0"/>
              <a:t>نمو في عدد حالات الطلاق. </a:t>
            </a:r>
          </a:p>
          <a:p>
            <a:pPr marL="57150" algn="r" rtl="1">
              <a:lnSpc>
                <a:spcPct val="90000"/>
              </a:lnSpc>
              <a:spcAft>
                <a:spcPts val="600"/>
              </a:spcAft>
            </a:pPr>
            <a:r>
              <a:rPr lang="ar-EG" sz="2400" dirty="0"/>
              <a:t>ازداد عدد حالات الطلاق في المملكة العربية السعودية بشكل كبير في السنوات الأخيرة. وفقا للبيانات السعودية المفتوحة، تم الإبلاغ عن 35,000 حالة طلاق في عام 2015 و 40,000 حالة في عام 2016. تشير الإحصاءات الصادرة عن وزارة العدل إلى أن عدد قضايا الطلاق التي تعاملت معها المحاكم في جميع أنحاء البلاد بلغ 53,675 في عام 2017. </a:t>
            </a:r>
          </a:p>
          <a:p>
            <a:pPr marL="57150" algn="r" rtl="1">
              <a:lnSpc>
                <a:spcPct val="90000"/>
              </a:lnSpc>
              <a:spcAft>
                <a:spcPts val="600"/>
              </a:spcAft>
            </a:pPr>
            <a:r>
              <a:rPr lang="ar-EG" sz="2400" dirty="0"/>
              <a:t>وفقا لمركز الإحصاء الإماراتي ، تم تسجيل 1,922 حالة طلاق في عام 2016 مقارنة ب 1,813 حالة في العام السابق. </a:t>
            </a:r>
          </a:p>
          <a:p>
            <a:pPr marL="57150" algn="r" rtl="1">
              <a:lnSpc>
                <a:spcPct val="90000"/>
              </a:lnSpc>
              <a:spcAft>
                <a:spcPts val="600"/>
              </a:spcAft>
            </a:pPr>
            <a:r>
              <a:rPr lang="ar-EG" sz="2400" dirty="0"/>
              <a:t>كشفت وزارة العدل الكويتية في عام 2017 أن حوالي 60 في المائة من الزيجات في البلاد انتهت بالطلاق.</a:t>
            </a:r>
          </a:p>
          <a:p>
            <a:pPr marL="57150" algn="r" rtl="1">
              <a:lnSpc>
                <a:spcPct val="90000"/>
              </a:lnSpc>
              <a:spcAft>
                <a:spcPts val="600"/>
              </a:spcAft>
            </a:pPr>
            <a:r>
              <a:rPr lang="ar-EG" sz="2400" dirty="0"/>
              <a:t> وفي قطر، كشفت الإحصاءات أن معدل الطلاق ارتفع بنسبة 71 في المائة على مدى فترة 15 عاما.</a:t>
            </a:r>
          </a:p>
          <a:p>
            <a:pPr marL="285750" indent="-228600" algn="r" rtl="1">
              <a:lnSpc>
                <a:spcPct val="90000"/>
              </a:lnSpc>
              <a:spcAft>
                <a:spcPts val="600"/>
              </a:spcAft>
              <a:buFont typeface="Arial" panose="020B0604020202020204" pitchFamily="34" charset="0"/>
              <a:buChar char="•"/>
            </a:pPr>
            <a:r>
              <a:rPr lang="ar-EG" sz="2400" dirty="0"/>
              <a:t>كما زاد عدد النساء العاملات زيادة كبيرة. على سبيل المثال، أظهر أحدث مسح لسوق العمل في المملكة في فبراير أن مشاركة المرأة ارتفعت إلى 31.3 في المائة في الربع الثالث من عام 2020، ارتفاعا من 26 في المائة في نهاية عام 2019.</a:t>
            </a:r>
          </a:p>
        </p:txBody>
      </p:sp>
      <p:sp>
        <p:nvSpPr>
          <p:cNvPr id="9" name="Title 1">
            <a:extLst>
              <a:ext uri="{FF2B5EF4-FFF2-40B4-BE49-F238E27FC236}">
                <a16:creationId xmlns:a16="http://schemas.microsoft.com/office/drawing/2014/main" xmlns="" id="{15AEEF32-E225-B2E7-303F-4F976BEE5066}"/>
              </a:ext>
            </a:extLst>
          </p:cNvPr>
          <p:cNvSpPr txBox="1">
            <a:spLocks/>
          </p:cNvSpPr>
          <p:nvPr/>
        </p:nvSpPr>
        <p:spPr>
          <a:xfrm>
            <a:off x="1623571" y="-322285"/>
            <a:ext cx="9496521" cy="1938992"/>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sz="2400" dirty="0"/>
              <a:t/>
            </a:r>
            <a:br>
              <a:rPr lang="ar-EG" sz="2400" dirty="0"/>
            </a:br>
            <a:r>
              <a:rPr lang="ar-EG" sz="2400" dirty="0"/>
              <a:t>بعض الاتجاهات الجديدة الهامة التي تؤثر على التسويق</a:t>
            </a:r>
            <a:endParaRPr lang="en-US" sz="2400" dirty="0"/>
          </a:p>
          <a:p>
            <a:r>
              <a:rPr lang="en-US" sz="2400" dirty="0"/>
              <a:t>Some important new trends that affects marketing</a:t>
            </a:r>
            <a:br>
              <a:rPr lang="en-US" sz="2400" dirty="0"/>
            </a:br>
            <a:r>
              <a:rPr lang="ar-EG" sz="2400" dirty="0"/>
              <a:t/>
            </a:r>
            <a:br>
              <a:rPr lang="ar-EG" sz="2400" dirty="0"/>
            </a:br>
            <a:endParaRPr lang="ar-EG" sz="2400" dirty="0"/>
          </a:p>
        </p:txBody>
      </p:sp>
    </p:spTree>
    <p:extLst>
      <p:ext uri="{BB962C8B-B14F-4D97-AF65-F5344CB8AC3E}">
        <p14:creationId xmlns:p14="http://schemas.microsoft.com/office/powerpoint/2010/main" val="16246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28244" y="750159"/>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Title 1">
            <a:extLst>
              <a:ext uri="{FF2B5EF4-FFF2-40B4-BE49-F238E27FC236}">
                <a16:creationId xmlns:a16="http://schemas.microsoft.com/office/drawing/2014/main" xmlns="" id="{B94BE3BC-F59F-4627-F1BF-4A0315E8DE4D}"/>
              </a:ext>
            </a:extLst>
          </p:cNvPr>
          <p:cNvSpPr txBox="1">
            <a:spLocks/>
          </p:cNvSpPr>
          <p:nvPr/>
        </p:nvSpPr>
        <p:spPr>
          <a:xfrm>
            <a:off x="1502585" y="90231"/>
            <a:ext cx="10660380" cy="707886"/>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sz="2000" b="1" dirty="0">
                <a:solidFill>
                  <a:srgbClr val="203E5F"/>
                </a:solidFill>
                <a:latin typeface="+mn-lt"/>
              </a:rPr>
              <a:t>How marketing is affected by changing in demographics</a:t>
            </a:r>
            <a:endParaRPr lang="en-US" sz="2000" dirty="0"/>
          </a:p>
          <a:p>
            <a:r>
              <a:rPr lang="ar-EG" sz="2000" dirty="0"/>
              <a:t>كيف يتأثر التسويق بالتغيير في التركيبة السكانية</a:t>
            </a:r>
          </a:p>
        </p:txBody>
      </p:sp>
      <p:sp>
        <p:nvSpPr>
          <p:cNvPr id="3" name="Content Placeholder 2">
            <a:extLst>
              <a:ext uri="{FF2B5EF4-FFF2-40B4-BE49-F238E27FC236}">
                <a16:creationId xmlns:a16="http://schemas.microsoft.com/office/drawing/2014/main" xmlns="" id="{857F2471-2BC9-4D8F-6A13-6BE5476521B6}"/>
              </a:ext>
            </a:extLst>
          </p:cNvPr>
          <p:cNvSpPr txBox="1">
            <a:spLocks/>
          </p:cNvSpPr>
          <p:nvPr/>
        </p:nvSpPr>
        <p:spPr>
          <a:xfrm>
            <a:off x="5822811" y="2943228"/>
            <a:ext cx="6031967" cy="3283260"/>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EG" sz="2400" dirty="0"/>
              <a:t>تقوم الشركات الآن بتكييف تسويقها ليعكس الديناميكيات المتغيرة للعائلات.</a:t>
            </a:r>
          </a:p>
          <a:p>
            <a:pPr algn="r" rtl="1"/>
            <a:r>
              <a:rPr lang="ar-EG" sz="2400" dirty="0"/>
              <a:t>على سبيل المثال ، في حين أنه تم تجاهل الآباء من قبل في الإعلانات الموجهة للأسرة ، فإن المعلنين اليوم يظهرون الآباء أكثر رعاية وقدرة.</a:t>
            </a:r>
          </a:p>
          <a:p>
            <a:pPr algn="r" rtl="1"/>
            <a:r>
              <a:rPr lang="ar-EG" sz="2400" dirty="0"/>
              <a:t>كما يجري تطوير المزيد من المنتجات لتناسب احتياجات المرأة العاملة.</a:t>
            </a:r>
          </a:p>
          <a:p>
            <a:pPr algn="r" rtl="1"/>
            <a:endParaRPr lang="ar-EG" sz="2400" dirty="0"/>
          </a:p>
        </p:txBody>
      </p:sp>
      <p:pic>
        <p:nvPicPr>
          <p:cNvPr id="8" name="Picture 7">
            <a:extLst>
              <a:ext uri="{FF2B5EF4-FFF2-40B4-BE49-F238E27FC236}">
                <a16:creationId xmlns:a16="http://schemas.microsoft.com/office/drawing/2014/main" xmlns="" id="{6689213E-4A6C-6FC0-2E8C-7AABD3C85E66}"/>
              </a:ext>
            </a:extLst>
          </p:cNvPr>
          <p:cNvPicPr>
            <a:picLocks noChangeAspect="1"/>
          </p:cNvPicPr>
          <p:nvPr/>
        </p:nvPicPr>
        <p:blipFill>
          <a:blip r:embed="rId3"/>
          <a:stretch>
            <a:fillRect/>
          </a:stretch>
        </p:blipFill>
        <p:spPr>
          <a:xfrm>
            <a:off x="626461" y="3229429"/>
            <a:ext cx="3647551" cy="2761306"/>
          </a:xfrm>
          <a:prstGeom prst="rect">
            <a:avLst/>
          </a:prstGeom>
        </p:spPr>
      </p:pic>
      <p:sp>
        <p:nvSpPr>
          <p:cNvPr id="9" name="Content Placeholder 2">
            <a:extLst>
              <a:ext uri="{FF2B5EF4-FFF2-40B4-BE49-F238E27FC236}">
                <a16:creationId xmlns:a16="http://schemas.microsoft.com/office/drawing/2014/main" xmlns="" id="{53D09E44-79C4-747E-AB08-D4292DC6C975}"/>
              </a:ext>
            </a:extLst>
          </p:cNvPr>
          <p:cNvSpPr txBox="1">
            <a:spLocks/>
          </p:cNvSpPr>
          <p:nvPr/>
        </p:nvSpPr>
        <p:spPr>
          <a:xfrm>
            <a:off x="414659" y="540229"/>
            <a:ext cx="11748306" cy="3283260"/>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Companies are now adapting their marketing to reflect the changing dynamics of or families.</a:t>
            </a:r>
          </a:p>
          <a:p>
            <a:r>
              <a:rPr lang="en-US" sz="2000" dirty="0"/>
              <a:t>For example, whereas fathers were once ignored in family-oriented ads, today's advertisers are showing more caring and capable dads.</a:t>
            </a:r>
          </a:p>
          <a:p>
            <a:r>
              <a:rPr lang="en-US" sz="2000" dirty="0"/>
              <a:t>Also, more products are being developed to suit the needs of working women.</a:t>
            </a:r>
          </a:p>
          <a:p>
            <a:endParaRPr lang="en-US" sz="2000" dirty="0"/>
          </a:p>
        </p:txBody>
      </p:sp>
    </p:spTree>
    <p:extLst>
      <p:ext uri="{BB962C8B-B14F-4D97-AF65-F5344CB8AC3E}">
        <p14:creationId xmlns:p14="http://schemas.microsoft.com/office/powerpoint/2010/main" val="1096882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descr="A close-up of a magnifying glass&#10;&#10;Description automatically generated with medium confidence">
            <a:extLst>
              <a:ext uri="{FF2B5EF4-FFF2-40B4-BE49-F238E27FC236}">
                <a16:creationId xmlns:a16="http://schemas.microsoft.com/office/drawing/2014/main" xmlns="" id="{3B47B281-D9E1-0D88-F767-5B65A02C414D}"/>
              </a:ext>
            </a:extLst>
          </p:cNvPr>
          <p:cNvPicPr>
            <a:picLocks noChangeAspect="1"/>
          </p:cNvPicPr>
          <p:nvPr/>
        </p:nvPicPr>
        <p:blipFill rotWithShape="1">
          <a:blip r:embed="rId2"/>
          <a:srcRect r="-1" b="11450"/>
          <a:stretch/>
        </p:blipFill>
        <p:spPr>
          <a:xfrm>
            <a:off x="1" y="884510"/>
            <a:ext cx="7028495" cy="5602917"/>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Title 1">
            <a:extLst>
              <a:ext uri="{FF2B5EF4-FFF2-40B4-BE49-F238E27FC236}">
                <a16:creationId xmlns:a16="http://schemas.microsoft.com/office/drawing/2014/main" xmlns="" id="{B44EB984-6153-ED24-84FF-2F55339755EC}"/>
              </a:ext>
            </a:extLst>
          </p:cNvPr>
          <p:cNvSpPr txBox="1">
            <a:spLocks/>
          </p:cNvSpPr>
          <p:nvPr/>
        </p:nvSpPr>
        <p:spPr>
          <a:xfrm>
            <a:off x="7028496" y="1783959"/>
            <a:ext cx="4523424" cy="3108543"/>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solidFill>
                  <a:srgbClr val="203E5F"/>
                </a:solidFill>
              </a:rPr>
              <a:t>WHAT OTHER CHANGES ARE AFFECTING DEMOGRAPHIC ENVIRONMENT IN YOUR COUNTRY?</a:t>
            </a:r>
            <a:endParaRPr lang="en-US" dirty="0"/>
          </a:p>
          <a:p>
            <a:r>
              <a:rPr lang="ar-EG" dirty="0"/>
              <a:t>ما هي التغييرات الأخرى التي تؤثر على البيئة الديموغرافية في بلدك؟</a:t>
            </a:r>
          </a:p>
        </p:txBody>
      </p:sp>
    </p:spTree>
    <p:extLst>
      <p:ext uri="{BB962C8B-B14F-4D97-AF65-F5344CB8AC3E}">
        <p14:creationId xmlns:p14="http://schemas.microsoft.com/office/powerpoint/2010/main" val="2926324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3" descr="Oil refinery against blue sky">
            <a:extLst>
              <a:ext uri="{FF2B5EF4-FFF2-40B4-BE49-F238E27FC236}">
                <a16:creationId xmlns:a16="http://schemas.microsoft.com/office/drawing/2014/main" xmlns="" id="{97C40153-9CC5-3B2C-B0B8-BE4459DF5A93}"/>
              </a:ext>
            </a:extLst>
          </p:cNvPr>
          <p:cNvPicPr>
            <a:picLocks noChangeAspect="1"/>
          </p:cNvPicPr>
          <p:nvPr/>
        </p:nvPicPr>
        <p:blipFill rotWithShape="1">
          <a:blip r:embed="rId2"/>
          <a:srcRect/>
          <a:stretch/>
        </p:blipFill>
        <p:spPr>
          <a:xfrm>
            <a:off x="25736" y="897110"/>
            <a:ext cx="12166264" cy="5960889"/>
          </a:xfrm>
          <a:prstGeom prst="rect">
            <a:avLst/>
          </a:prstGeom>
        </p:spPr>
      </p:pic>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3" name="Title 1">
            <a:extLst>
              <a:ext uri="{FF2B5EF4-FFF2-40B4-BE49-F238E27FC236}">
                <a16:creationId xmlns:a16="http://schemas.microsoft.com/office/drawing/2014/main" xmlns="" id="{DBC20FC9-E00D-A710-32E4-6BEB92CFB38A}"/>
              </a:ext>
            </a:extLst>
          </p:cNvPr>
          <p:cNvSpPr txBox="1">
            <a:spLocks/>
          </p:cNvSpPr>
          <p:nvPr/>
        </p:nvSpPr>
        <p:spPr>
          <a:xfrm>
            <a:off x="8022021" y="1199931"/>
            <a:ext cx="3852041" cy="1834056"/>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EG" sz="6000" b="1" dirty="0">
                <a:solidFill>
                  <a:schemeClr val="bg1"/>
                </a:solidFill>
                <a:latin typeface="+mn-lt"/>
              </a:rPr>
              <a:t>البيئة الاقتصادية</a:t>
            </a:r>
          </a:p>
        </p:txBody>
      </p:sp>
    </p:spTree>
    <p:extLst>
      <p:ext uri="{BB962C8B-B14F-4D97-AF65-F5344CB8AC3E}">
        <p14:creationId xmlns:p14="http://schemas.microsoft.com/office/powerpoint/2010/main" val="2872526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4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Title 1">
            <a:extLst>
              <a:ext uri="{FF2B5EF4-FFF2-40B4-BE49-F238E27FC236}">
                <a16:creationId xmlns:a16="http://schemas.microsoft.com/office/drawing/2014/main" xmlns="" id="{EF6671BE-0E69-0F19-36D0-9CB50F871ADF}"/>
              </a:ext>
            </a:extLst>
          </p:cNvPr>
          <p:cNvSpPr txBox="1">
            <a:spLocks/>
          </p:cNvSpPr>
          <p:nvPr/>
        </p:nvSpPr>
        <p:spPr>
          <a:xfrm>
            <a:off x="1597835" y="8809"/>
            <a:ext cx="10515600"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dirty="0"/>
              <a:t>البيئة الاقتصادية</a:t>
            </a:r>
            <a:endParaRPr lang="en-US" dirty="0"/>
          </a:p>
          <a:p>
            <a:r>
              <a:rPr lang="en-US" dirty="0"/>
              <a:t>Economic Environment</a:t>
            </a:r>
            <a:r>
              <a:rPr lang="ar-EG" dirty="0"/>
              <a:t> </a:t>
            </a:r>
          </a:p>
        </p:txBody>
      </p:sp>
      <p:graphicFrame>
        <p:nvGraphicFramePr>
          <p:cNvPr id="3" name="Content Placeholder 2">
            <a:extLst>
              <a:ext uri="{FF2B5EF4-FFF2-40B4-BE49-F238E27FC236}">
                <a16:creationId xmlns:a16="http://schemas.microsoft.com/office/drawing/2014/main" xmlns="" id="{A80961EE-2BE0-C487-4B57-48CD5BE3DC4C}"/>
              </a:ext>
            </a:extLst>
          </p:cNvPr>
          <p:cNvGraphicFramePr>
            <a:graphicFrameLocks/>
          </p:cNvGraphicFramePr>
          <p:nvPr>
            <p:extLst>
              <p:ext uri="{D42A27DB-BD31-4B8C-83A1-F6EECF244321}">
                <p14:modId xmlns:p14="http://schemas.microsoft.com/office/powerpoint/2010/main" val="1409850582"/>
              </p:ext>
            </p:extLst>
          </p:nvPr>
        </p:nvGraphicFramePr>
        <p:xfrm>
          <a:off x="478972" y="1420678"/>
          <a:ext cx="7167886" cy="51630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Picture 7" descr="Diagram&#10;&#10;Description automatically generated with medium confidence">
            <a:extLst>
              <a:ext uri="{FF2B5EF4-FFF2-40B4-BE49-F238E27FC236}">
                <a16:creationId xmlns:a16="http://schemas.microsoft.com/office/drawing/2014/main" xmlns="" id="{C9218C01-EE3E-C6CA-C1DD-C75263B24BCA}"/>
              </a:ext>
            </a:extLst>
          </p:cNvPr>
          <p:cNvPicPr>
            <a:picLocks noChangeAspect="1"/>
          </p:cNvPicPr>
          <p:nvPr/>
        </p:nvPicPr>
        <p:blipFill>
          <a:blip r:embed="rId8"/>
          <a:stretch>
            <a:fillRect/>
          </a:stretch>
        </p:blipFill>
        <p:spPr>
          <a:xfrm>
            <a:off x="7580670" y="1882209"/>
            <a:ext cx="4385518" cy="3533591"/>
          </a:xfrm>
          <a:prstGeom prst="rect">
            <a:avLst/>
          </a:prstGeom>
        </p:spPr>
      </p:pic>
      <p:sp>
        <p:nvSpPr>
          <p:cNvPr id="9" name="TextBox 8">
            <a:extLst>
              <a:ext uri="{FF2B5EF4-FFF2-40B4-BE49-F238E27FC236}">
                <a16:creationId xmlns:a16="http://schemas.microsoft.com/office/drawing/2014/main" xmlns="" id="{DBE01C38-04AF-505E-9944-8F596DBAD1B0}"/>
              </a:ext>
            </a:extLst>
          </p:cNvPr>
          <p:cNvSpPr txBox="1"/>
          <p:nvPr/>
        </p:nvSpPr>
        <p:spPr>
          <a:xfrm>
            <a:off x="7864652" y="1882209"/>
            <a:ext cx="914400" cy="646331"/>
          </a:xfrm>
          <a:prstGeom prst="rect">
            <a:avLst/>
          </a:prstGeom>
          <a:noFill/>
        </p:spPr>
        <p:txBody>
          <a:bodyPr wrap="square" rtlCol="0">
            <a:spAutoFit/>
          </a:bodyPr>
          <a:lstStyle/>
          <a:p>
            <a:pPr algn="ctr"/>
            <a:r>
              <a:rPr lang="ar-EG" dirty="0"/>
              <a:t>مستوى الأسعار</a:t>
            </a:r>
            <a:endParaRPr lang="en-US" dirty="0"/>
          </a:p>
        </p:txBody>
      </p:sp>
      <p:sp>
        <p:nvSpPr>
          <p:cNvPr id="12" name="TextBox 11">
            <a:extLst>
              <a:ext uri="{FF2B5EF4-FFF2-40B4-BE49-F238E27FC236}">
                <a16:creationId xmlns:a16="http://schemas.microsoft.com/office/drawing/2014/main" xmlns="" id="{4237D4B9-0CC1-DF56-9568-1A40777CB62C}"/>
              </a:ext>
            </a:extLst>
          </p:cNvPr>
          <p:cNvSpPr txBox="1"/>
          <p:nvPr/>
        </p:nvSpPr>
        <p:spPr>
          <a:xfrm>
            <a:off x="9262883" y="1374701"/>
            <a:ext cx="914400" cy="369332"/>
          </a:xfrm>
          <a:prstGeom prst="rect">
            <a:avLst/>
          </a:prstGeom>
          <a:noFill/>
        </p:spPr>
        <p:txBody>
          <a:bodyPr wrap="square" rtlCol="0">
            <a:spAutoFit/>
          </a:bodyPr>
          <a:lstStyle/>
          <a:p>
            <a:pPr algn="ctr"/>
            <a:r>
              <a:rPr lang="ar-EG" dirty="0"/>
              <a:t>التضخم</a:t>
            </a:r>
            <a:endParaRPr lang="en-US" dirty="0"/>
          </a:p>
        </p:txBody>
      </p:sp>
      <p:sp>
        <p:nvSpPr>
          <p:cNvPr id="13" name="TextBox 12">
            <a:extLst>
              <a:ext uri="{FF2B5EF4-FFF2-40B4-BE49-F238E27FC236}">
                <a16:creationId xmlns:a16="http://schemas.microsoft.com/office/drawing/2014/main" xmlns="" id="{4BE2BEB7-1654-C959-CE69-4E4E93EA551D}"/>
              </a:ext>
            </a:extLst>
          </p:cNvPr>
          <p:cNvSpPr txBox="1"/>
          <p:nvPr/>
        </p:nvSpPr>
        <p:spPr>
          <a:xfrm>
            <a:off x="10876726" y="4697056"/>
            <a:ext cx="914400" cy="646331"/>
          </a:xfrm>
          <a:prstGeom prst="rect">
            <a:avLst/>
          </a:prstGeom>
          <a:noFill/>
        </p:spPr>
        <p:txBody>
          <a:bodyPr wrap="square" rtlCol="0">
            <a:spAutoFit/>
          </a:bodyPr>
          <a:lstStyle/>
          <a:p>
            <a:pPr algn="ctr"/>
            <a:r>
              <a:rPr lang="ar-EG" dirty="0"/>
              <a:t>الدورة التجارية</a:t>
            </a:r>
            <a:endParaRPr lang="en-US" dirty="0"/>
          </a:p>
        </p:txBody>
      </p:sp>
      <p:sp>
        <p:nvSpPr>
          <p:cNvPr id="14" name="TextBox 13">
            <a:extLst>
              <a:ext uri="{FF2B5EF4-FFF2-40B4-BE49-F238E27FC236}">
                <a16:creationId xmlns:a16="http://schemas.microsoft.com/office/drawing/2014/main" xmlns="" id="{1F60392E-8E80-2DD6-854C-F184379BCC7A}"/>
              </a:ext>
            </a:extLst>
          </p:cNvPr>
          <p:cNvSpPr txBox="1"/>
          <p:nvPr/>
        </p:nvSpPr>
        <p:spPr>
          <a:xfrm>
            <a:off x="11204188" y="2042055"/>
            <a:ext cx="914400" cy="369332"/>
          </a:xfrm>
          <a:prstGeom prst="rect">
            <a:avLst/>
          </a:prstGeom>
          <a:noFill/>
        </p:spPr>
        <p:txBody>
          <a:bodyPr wrap="square" rtlCol="0">
            <a:spAutoFit/>
          </a:bodyPr>
          <a:lstStyle/>
          <a:p>
            <a:pPr algn="ctr"/>
            <a:r>
              <a:rPr lang="ar-EG" dirty="0"/>
              <a:t>الركود</a:t>
            </a:r>
            <a:endParaRPr lang="en-US" dirty="0"/>
          </a:p>
        </p:txBody>
      </p:sp>
      <p:sp>
        <p:nvSpPr>
          <p:cNvPr id="15" name="TextBox 14">
            <a:extLst>
              <a:ext uri="{FF2B5EF4-FFF2-40B4-BE49-F238E27FC236}">
                <a16:creationId xmlns:a16="http://schemas.microsoft.com/office/drawing/2014/main" xmlns="" id="{6C0EB28F-E457-8C36-AF5C-2CCD9F2DD55A}"/>
              </a:ext>
            </a:extLst>
          </p:cNvPr>
          <p:cNvSpPr txBox="1"/>
          <p:nvPr/>
        </p:nvSpPr>
        <p:spPr>
          <a:xfrm>
            <a:off x="9349323" y="5270973"/>
            <a:ext cx="914400" cy="646331"/>
          </a:xfrm>
          <a:prstGeom prst="rect">
            <a:avLst/>
          </a:prstGeom>
          <a:noFill/>
        </p:spPr>
        <p:txBody>
          <a:bodyPr wrap="square" rtlCol="0">
            <a:spAutoFit/>
          </a:bodyPr>
          <a:lstStyle/>
          <a:p>
            <a:pPr algn="ctr"/>
            <a:r>
              <a:rPr lang="ar-EG" dirty="0"/>
              <a:t>الدخل و التوظيف</a:t>
            </a:r>
            <a:endParaRPr lang="en-US" dirty="0"/>
          </a:p>
        </p:txBody>
      </p:sp>
      <p:sp>
        <p:nvSpPr>
          <p:cNvPr id="16" name="TextBox 15">
            <a:extLst>
              <a:ext uri="{FF2B5EF4-FFF2-40B4-BE49-F238E27FC236}">
                <a16:creationId xmlns:a16="http://schemas.microsoft.com/office/drawing/2014/main" xmlns="" id="{66F41814-3354-7CA9-5028-CCF91DF5C25E}"/>
              </a:ext>
            </a:extLst>
          </p:cNvPr>
          <p:cNvSpPr txBox="1"/>
          <p:nvPr/>
        </p:nvSpPr>
        <p:spPr>
          <a:xfrm>
            <a:off x="7646858" y="4769469"/>
            <a:ext cx="1132194" cy="646331"/>
          </a:xfrm>
          <a:prstGeom prst="rect">
            <a:avLst/>
          </a:prstGeom>
          <a:noFill/>
        </p:spPr>
        <p:txBody>
          <a:bodyPr wrap="square" rtlCol="0">
            <a:spAutoFit/>
          </a:bodyPr>
          <a:lstStyle/>
          <a:p>
            <a:pPr algn="ctr"/>
            <a:r>
              <a:rPr lang="ar-EG" dirty="0"/>
              <a:t>النمو الاقتصادي</a:t>
            </a:r>
            <a:endParaRPr lang="en-US" dirty="0"/>
          </a:p>
        </p:txBody>
      </p:sp>
      <p:sp>
        <p:nvSpPr>
          <p:cNvPr id="17" name="TextBox 16">
            <a:extLst>
              <a:ext uri="{FF2B5EF4-FFF2-40B4-BE49-F238E27FC236}">
                <a16:creationId xmlns:a16="http://schemas.microsoft.com/office/drawing/2014/main" xmlns="" id="{0D085A0D-7EF0-62FC-CEAE-278CBB17C5E5}"/>
              </a:ext>
            </a:extLst>
          </p:cNvPr>
          <p:cNvSpPr txBox="1"/>
          <p:nvPr/>
        </p:nvSpPr>
        <p:spPr>
          <a:xfrm>
            <a:off x="9153986" y="2948379"/>
            <a:ext cx="1132194" cy="646331"/>
          </a:xfrm>
          <a:prstGeom prst="rect">
            <a:avLst/>
          </a:prstGeom>
          <a:noFill/>
        </p:spPr>
        <p:txBody>
          <a:bodyPr wrap="square" rtlCol="0">
            <a:spAutoFit/>
          </a:bodyPr>
          <a:lstStyle/>
          <a:p>
            <a:pPr algn="ctr"/>
            <a:r>
              <a:rPr lang="ar-EG" dirty="0">
                <a:solidFill>
                  <a:schemeClr val="bg1"/>
                </a:solidFill>
              </a:rPr>
              <a:t>العوامل الاقتصادية</a:t>
            </a:r>
            <a:endParaRPr lang="en-US" dirty="0">
              <a:solidFill>
                <a:schemeClr val="bg1"/>
              </a:solidFill>
            </a:endParaRPr>
          </a:p>
        </p:txBody>
      </p:sp>
    </p:spTree>
    <p:extLst>
      <p:ext uri="{BB962C8B-B14F-4D97-AF65-F5344CB8AC3E}">
        <p14:creationId xmlns:p14="http://schemas.microsoft.com/office/powerpoint/2010/main" val="3503222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22370"/>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descr="Magnifying glass showing decling performance">
            <a:extLst>
              <a:ext uri="{FF2B5EF4-FFF2-40B4-BE49-F238E27FC236}">
                <a16:creationId xmlns:a16="http://schemas.microsoft.com/office/drawing/2014/main" xmlns="" id="{1799F68D-4CC2-C3E2-1060-86BA9D278E8D}"/>
              </a:ext>
            </a:extLst>
          </p:cNvPr>
          <p:cNvPicPr>
            <a:picLocks noChangeAspect="1"/>
          </p:cNvPicPr>
          <p:nvPr/>
        </p:nvPicPr>
        <p:blipFill rotWithShape="1">
          <a:blip r:embed="rId2"/>
          <a:srcRect l="12159" r="42722" b="-1"/>
          <a:stretch/>
        </p:blipFill>
        <p:spPr>
          <a:xfrm>
            <a:off x="20" y="863953"/>
            <a:ext cx="3323751" cy="5704526"/>
          </a:xfrm>
          <a:prstGeom prst="rect">
            <a:avLst/>
          </a:prstGeom>
          <a:effectLst/>
        </p:spPr>
      </p:pic>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Title 1">
            <a:extLst>
              <a:ext uri="{FF2B5EF4-FFF2-40B4-BE49-F238E27FC236}">
                <a16:creationId xmlns:a16="http://schemas.microsoft.com/office/drawing/2014/main" xmlns="" id="{8272B69D-453C-0FB6-3FA0-59C1A0839DF7}"/>
              </a:ext>
            </a:extLst>
          </p:cNvPr>
          <p:cNvSpPr txBox="1">
            <a:spLocks/>
          </p:cNvSpPr>
          <p:nvPr/>
        </p:nvSpPr>
        <p:spPr>
          <a:xfrm>
            <a:off x="1597835" y="243696"/>
            <a:ext cx="6586491"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dirty="0"/>
              <a:t>البيئة الاقتصادية </a:t>
            </a:r>
            <a:r>
              <a:rPr lang="en-US" dirty="0"/>
              <a:t> </a:t>
            </a:r>
            <a:r>
              <a:rPr lang="en-US" b="1" dirty="0">
                <a:latin typeface="+mn-lt"/>
              </a:rPr>
              <a:t>Economic Environment</a:t>
            </a:r>
            <a:endParaRPr lang="ar-EG" dirty="0"/>
          </a:p>
        </p:txBody>
      </p:sp>
      <p:sp>
        <p:nvSpPr>
          <p:cNvPr id="3" name="Content Placeholder 2">
            <a:extLst>
              <a:ext uri="{FF2B5EF4-FFF2-40B4-BE49-F238E27FC236}">
                <a16:creationId xmlns:a16="http://schemas.microsoft.com/office/drawing/2014/main" xmlns="" id="{200E2B88-07A8-AAE9-4882-C62CC703424A}"/>
              </a:ext>
            </a:extLst>
          </p:cNvPr>
          <p:cNvSpPr txBox="1">
            <a:spLocks/>
          </p:cNvSpPr>
          <p:nvPr/>
        </p:nvSpPr>
        <p:spPr>
          <a:xfrm>
            <a:off x="3517149" y="1192293"/>
            <a:ext cx="8370051" cy="503433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EG" sz="2400" dirty="0"/>
              <a:t>التغيرات في المتغيرات الاقتصادية الرئيسية ، مثل الدخل وتكلفة المعيشة وأسعار الفائدة وأنماط الادخار والاقتراض ، لها تأثير كبير على السوق.</a:t>
            </a:r>
          </a:p>
          <a:p>
            <a:pPr algn="r" rtl="1"/>
            <a:r>
              <a:rPr lang="ar-EG" sz="2400" dirty="0"/>
              <a:t>تراقب الشركات هذه المتغيرات باستخدام التنبؤ الاقتصادي. </a:t>
            </a:r>
          </a:p>
          <a:p>
            <a:pPr algn="r" rtl="1"/>
            <a:r>
              <a:rPr lang="ar-EG" sz="2400" dirty="0"/>
              <a:t>يمكن للشركات  الاستفادة من التغيرات في البيئة الاقتصادية ولكن عليهم توخي الحذر الشديد.</a:t>
            </a:r>
            <a:endParaRPr lang="en-US" sz="2400" dirty="0"/>
          </a:p>
          <a:p>
            <a:r>
              <a:rPr lang="en-US" sz="2400" dirty="0"/>
              <a:t>Changes in major economic variables, such as income, cost of living, interest rates, and savings and borrowing patterns, have a large impact on the marketplace.</a:t>
            </a:r>
          </a:p>
          <a:p>
            <a:r>
              <a:rPr lang="en-US" sz="2400" dirty="0"/>
              <a:t>Companies watch these variables by using economic forecasting. </a:t>
            </a:r>
          </a:p>
          <a:p>
            <a:r>
              <a:rPr lang="en-US" sz="2400" dirty="0"/>
              <a:t>With adequate warning they can take advantage of changes in the economic environment.</a:t>
            </a:r>
          </a:p>
          <a:p>
            <a:pPr algn="r" rtl="1"/>
            <a:endParaRPr lang="ar-EG" sz="2400" dirty="0"/>
          </a:p>
        </p:txBody>
      </p:sp>
    </p:spTree>
    <p:extLst>
      <p:ext uri="{BB962C8B-B14F-4D97-AF65-F5344CB8AC3E}">
        <p14:creationId xmlns:p14="http://schemas.microsoft.com/office/powerpoint/2010/main" val="2232316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Title 1">
            <a:extLst>
              <a:ext uri="{FF2B5EF4-FFF2-40B4-BE49-F238E27FC236}">
                <a16:creationId xmlns:a16="http://schemas.microsoft.com/office/drawing/2014/main" xmlns="" id="{E7F1093D-1880-2332-AE14-A0B10315D2A7}"/>
              </a:ext>
            </a:extLst>
          </p:cNvPr>
          <p:cNvSpPr txBox="1">
            <a:spLocks/>
          </p:cNvSpPr>
          <p:nvPr/>
        </p:nvSpPr>
        <p:spPr>
          <a:xfrm>
            <a:off x="8437457" y="1257616"/>
            <a:ext cx="3456558" cy="714060"/>
          </a:xfrm>
          <a:prstGeom prst="rect">
            <a:avLst/>
          </a:prstGeom>
        </p:spPr>
        <p:txBody>
          <a:bodyPr>
            <a:normAutofit fontScale="6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a:solidFill>
                  <a:srgbClr val="203E5F"/>
                </a:solidFill>
              </a:rPr>
              <a:t>NATURAL ENVIRONMENT</a:t>
            </a:r>
            <a:endParaRPr lang="en-US" sz="4000" b="1" dirty="0">
              <a:solidFill>
                <a:srgbClr val="203E5F"/>
              </a:solidFill>
              <a:latin typeface="+mn-lt"/>
            </a:endParaRPr>
          </a:p>
          <a:p>
            <a:r>
              <a:rPr lang="ar-EG" sz="4000" b="1" dirty="0">
                <a:solidFill>
                  <a:srgbClr val="203E5F"/>
                </a:solidFill>
                <a:latin typeface="+mn-lt"/>
              </a:rPr>
              <a:t>البيئة الطبيعية</a:t>
            </a:r>
          </a:p>
        </p:txBody>
      </p:sp>
      <p:pic>
        <p:nvPicPr>
          <p:cNvPr id="3" name="Picture 2" descr="Economic theories in the face of the realities of environmental crises -  Encyclopedia of the Environment">
            <a:extLst>
              <a:ext uri="{FF2B5EF4-FFF2-40B4-BE49-F238E27FC236}">
                <a16:creationId xmlns:a16="http://schemas.microsoft.com/office/drawing/2014/main" xmlns="" id="{191913A0-3DCF-9DBC-0999-A0EC8BC43C8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846" r="7569"/>
          <a:stretch/>
        </p:blipFill>
        <p:spPr bwMode="auto">
          <a:xfrm>
            <a:off x="976251" y="942538"/>
            <a:ext cx="7163222" cy="4808332"/>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1460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xmlns="" id="{F7C4785F-00B5-BA66-C621-8CE1C2353048}"/>
              </a:ext>
            </a:extLst>
          </p:cNvPr>
          <p:cNvPicPr>
            <a:picLocks noChangeAspect="1"/>
          </p:cNvPicPr>
          <p:nvPr/>
        </p:nvPicPr>
        <p:blipFill rotWithShape="1">
          <a:blip r:embed="rId2"/>
          <a:srcRect l="27022" r="20926" b="-1"/>
          <a:stretch/>
        </p:blipFill>
        <p:spPr>
          <a:xfrm>
            <a:off x="25736" y="884511"/>
            <a:ext cx="2800993" cy="2381203"/>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Title 1">
            <a:extLst>
              <a:ext uri="{FF2B5EF4-FFF2-40B4-BE49-F238E27FC236}">
                <a16:creationId xmlns:a16="http://schemas.microsoft.com/office/drawing/2014/main" xmlns="" id="{3F69D9BF-57F1-DC67-245A-1F9DFE3E3996}"/>
              </a:ext>
            </a:extLst>
          </p:cNvPr>
          <p:cNvSpPr txBox="1">
            <a:spLocks/>
          </p:cNvSpPr>
          <p:nvPr/>
        </p:nvSpPr>
        <p:spPr>
          <a:xfrm>
            <a:off x="1597835" y="225244"/>
            <a:ext cx="6090875"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dirty="0"/>
              <a:t> البيئة الطبيعية</a:t>
            </a:r>
            <a:r>
              <a:rPr lang="en-US" dirty="0"/>
              <a:t> The Natural Environment</a:t>
            </a:r>
          </a:p>
        </p:txBody>
      </p:sp>
      <p:sp>
        <p:nvSpPr>
          <p:cNvPr id="8" name="Content Placeholder 2">
            <a:extLst>
              <a:ext uri="{FF2B5EF4-FFF2-40B4-BE49-F238E27FC236}">
                <a16:creationId xmlns:a16="http://schemas.microsoft.com/office/drawing/2014/main" xmlns="" id="{71CE44C0-EEF5-5A71-7186-5ABAA136386C}"/>
              </a:ext>
            </a:extLst>
          </p:cNvPr>
          <p:cNvSpPr txBox="1">
            <a:spLocks/>
          </p:cNvSpPr>
          <p:nvPr/>
        </p:nvSpPr>
        <p:spPr>
          <a:xfrm>
            <a:off x="2946400" y="958417"/>
            <a:ext cx="9008197" cy="5073673"/>
          </a:xfrm>
          <a:prstGeom prst="rect">
            <a:avLst/>
          </a:prstGeom>
        </p:spPr>
        <p:txBody>
          <a:bodyPr anchor="t">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Natural environment involves the physical environment and the natural resources that are needed as inputs by marketers or that are affected by marketing activities.</a:t>
            </a:r>
          </a:p>
          <a:p>
            <a:r>
              <a:rPr lang="en-US" sz="2400" dirty="0"/>
              <a:t>Unexpected happenings in the physical environment anything from weather natural disasters can affect companies and their marketing strategies.</a:t>
            </a:r>
          </a:p>
          <a:p>
            <a:r>
              <a:rPr lang="en-US" sz="2400" dirty="0"/>
              <a:t>Although companies cannot prevent such natural occurrences, they should prepare for dealing with them. </a:t>
            </a:r>
          </a:p>
          <a:p>
            <a:pPr algn="r" rtl="1"/>
            <a:endParaRPr lang="en-US" sz="2400" dirty="0"/>
          </a:p>
          <a:p>
            <a:pPr algn="r" rtl="1"/>
            <a:r>
              <a:rPr lang="ar-EG" sz="2400" dirty="0"/>
              <a:t>تتضمن البيئة الطبيعية البيئة المادية والموارد الطبيعية اللازمة التي يحتاجها المسوقين كمدخلات  أو تلك الموارد الطبيعية التي تتأثر بأنشطة التسويق.</a:t>
            </a:r>
          </a:p>
          <a:p>
            <a:pPr algn="r" rtl="1"/>
            <a:r>
              <a:rPr lang="ar-EG" sz="2400" dirty="0"/>
              <a:t>الأحداث غير المتوقعة في البيئة المادية ،كأي شيء من الكوارث الطبيعية ،يمكن أن يؤثر على الشركات واستراتيجياتها التسويقية.</a:t>
            </a:r>
          </a:p>
          <a:p>
            <a:pPr algn="r" rtl="1"/>
            <a:r>
              <a:rPr lang="ar-EG" sz="2400" dirty="0"/>
              <a:t>على الرغم من أن الشركات لا تستطيع منع مثل هذه الأحداث الطبيعية ، إلا أنها يجب أن تستعد للتعامل معها. </a:t>
            </a:r>
          </a:p>
        </p:txBody>
      </p:sp>
    </p:spTree>
    <p:extLst>
      <p:ext uri="{BB962C8B-B14F-4D97-AF65-F5344CB8AC3E}">
        <p14:creationId xmlns:p14="http://schemas.microsoft.com/office/powerpoint/2010/main" val="4221733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0" y="923270"/>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Title 1">
            <a:extLst>
              <a:ext uri="{FF2B5EF4-FFF2-40B4-BE49-F238E27FC236}">
                <a16:creationId xmlns:a16="http://schemas.microsoft.com/office/drawing/2014/main" xmlns="" id="{76D83AE8-FFD9-4770-FCD7-3F397A80A635}"/>
              </a:ext>
            </a:extLst>
          </p:cNvPr>
          <p:cNvSpPr txBox="1">
            <a:spLocks/>
          </p:cNvSpPr>
          <p:nvPr/>
        </p:nvSpPr>
        <p:spPr>
          <a:xfrm>
            <a:off x="1404456" y="49740"/>
            <a:ext cx="9170158"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dirty="0"/>
              <a:t>الاتجاهات في البيئة الطبيعية</a:t>
            </a:r>
            <a:endParaRPr lang="en-US" dirty="0"/>
          </a:p>
          <a:p>
            <a:r>
              <a:rPr lang="en-US" dirty="0"/>
              <a:t>Trends in the natural environment </a:t>
            </a:r>
            <a:r>
              <a:rPr lang="ar-EG" dirty="0"/>
              <a:t> </a:t>
            </a:r>
          </a:p>
        </p:txBody>
      </p:sp>
      <p:sp>
        <p:nvSpPr>
          <p:cNvPr id="3" name="Content Placeholder 2">
            <a:extLst>
              <a:ext uri="{FF2B5EF4-FFF2-40B4-BE49-F238E27FC236}">
                <a16:creationId xmlns:a16="http://schemas.microsoft.com/office/drawing/2014/main" xmlns="" id="{D8E82BB6-5110-01A4-670A-CEF2F3FDC7C4}"/>
              </a:ext>
            </a:extLst>
          </p:cNvPr>
          <p:cNvSpPr txBox="1">
            <a:spLocks/>
          </p:cNvSpPr>
          <p:nvPr/>
        </p:nvSpPr>
        <p:spPr>
          <a:xfrm>
            <a:off x="2590800" y="1003847"/>
            <a:ext cx="9128827" cy="5185507"/>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a:pPr>
            <a:r>
              <a:rPr lang="en-US" dirty="0"/>
              <a:t>Shortages of raw materials </a:t>
            </a:r>
          </a:p>
          <a:p>
            <a:pPr marL="514350" indent="-514350">
              <a:buFont typeface="+mj-lt"/>
              <a:buAutoNum type="arabicPeriod"/>
            </a:pPr>
            <a:r>
              <a:rPr lang="en-US" dirty="0"/>
              <a:t>Increased pollution </a:t>
            </a:r>
          </a:p>
          <a:p>
            <a:pPr marL="514350" indent="-514350">
              <a:buFont typeface="+mj-lt"/>
              <a:buAutoNum type="arabicPeriod"/>
            </a:pPr>
            <a:r>
              <a:rPr lang="en-US" dirty="0"/>
              <a:t>Increased government intervention in natural resources management.</a:t>
            </a:r>
          </a:p>
          <a:p>
            <a:pPr marL="514350" indent="-514350">
              <a:buFont typeface="+mj-lt"/>
              <a:buAutoNum type="arabicPeriod"/>
            </a:pPr>
            <a:r>
              <a:rPr lang="en-US" dirty="0">
                <a:solidFill>
                  <a:srgbClr val="0A1F61"/>
                </a:solidFill>
              </a:rPr>
              <a:t>Environmental sustainability </a:t>
            </a:r>
            <a:r>
              <a:rPr lang="en-US" dirty="0"/>
              <a:t>= Developing strategies and practices that create a world economy that the planet can support indefinitely.  It means meeting present needs without compromising the ability of future generations to meet their needs </a:t>
            </a:r>
          </a:p>
          <a:p>
            <a:pPr marL="514350" indent="-514350" algn="r" rtl="1">
              <a:buFont typeface="+mj-lt"/>
              <a:buAutoNum type="arabicPeriod"/>
            </a:pPr>
            <a:r>
              <a:rPr lang="ar-EG" dirty="0"/>
              <a:t>نقص المواد الخام </a:t>
            </a:r>
          </a:p>
          <a:p>
            <a:pPr marL="514350" indent="-514350" algn="r" rtl="1">
              <a:buFont typeface="+mj-lt"/>
              <a:buAutoNum type="arabicPeriod"/>
            </a:pPr>
            <a:r>
              <a:rPr lang="ar-EG" dirty="0"/>
              <a:t>زيادة التلوث </a:t>
            </a:r>
          </a:p>
          <a:p>
            <a:pPr marL="514350" indent="-514350" algn="r" rtl="1">
              <a:buFont typeface="+mj-lt"/>
              <a:buAutoNum type="arabicPeriod"/>
            </a:pPr>
            <a:r>
              <a:rPr lang="ar-EG" dirty="0"/>
              <a:t>زيادة التدخل الحكومي في إدارة الموارد الطبيعية.</a:t>
            </a:r>
          </a:p>
          <a:p>
            <a:pPr marL="514350" indent="-514350" algn="r" rtl="1">
              <a:buFont typeface="+mj-lt"/>
              <a:buAutoNum type="arabicPeriod"/>
            </a:pPr>
            <a:r>
              <a:rPr lang="ar-EG" dirty="0"/>
              <a:t>الاستدامة البيئية = تطوير الاستراتيجيات والممارسات التي تخلق اقتصادا عالميا يدعم الكوكب إلى أجل غير مسمى.  وهذا يعني تلبية الاحتياجات الحالية دون المساس بقدرة الأجيال القادمة على تلبية احتياجاتهم </a:t>
            </a:r>
          </a:p>
          <a:p>
            <a:pPr marL="514350" indent="-514350" algn="r" rtl="1">
              <a:buFont typeface="+mj-lt"/>
              <a:buAutoNum type="arabicPeriod"/>
            </a:pPr>
            <a:endParaRPr lang="ar-EG" dirty="0"/>
          </a:p>
        </p:txBody>
      </p:sp>
      <p:pic>
        <p:nvPicPr>
          <p:cNvPr id="8" name="Picture 7">
            <a:extLst>
              <a:ext uri="{FF2B5EF4-FFF2-40B4-BE49-F238E27FC236}">
                <a16:creationId xmlns:a16="http://schemas.microsoft.com/office/drawing/2014/main" xmlns="" id="{6C6CC389-E42F-504D-CA7A-A07EDB3E9A71}"/>
              </a:ext>
            </a:extLst>
          </p:cNvPr>
          <p:cNvPicPr>
            <a:picLocks noChangeAspect="1"/>
          </p:cNvPicPr>
          <p:nvPr/>
        </p:nvPicPr>
        <p:blipFill>
          <a:blip r:embed="rId3"/>
          <a:stretch>
            <a:fillRect/>
          </a:stretch>
        </p:blipFill>
        <p:spPr>
          <a:xfrm>
            <a:off x="-121559" y="1112024"/>
            <a:ext cx="1707100" cy="1707100"/>
          </a:xfrm>
          <a:prstGeom prst="rect">
            <a:avLst/>
          </a:prstGeom>
        </p:spPr>
      </p:pic>
      <p:pic>
        <p:nvPicPr>
          <p:cNvPr id="9" name="Picture 8">
            <a:extLst>
              <a:ext uri="{FF2B5EF4-FFF2-40B4-BE49-F238E27FC236}">
                <a16:creationId xmlns:a16="http://schemas.microsoft.com/office/drawing/2014/main" xmlns="" id="{04B998E0-D8EE-CA75-851B-0EFE01207EEA}"/>
              </a:ext>
            </a:extLst>
          </p:cNvPr>
          <p:cNvPicPr>
            <a:picLocks noChangeAspect="1"/>
          </p:cNvPicPr>
          <p:nvPr/>
        </p:nvPicPr>
        <p:blipFill>
          <a:blip r:embed="rId4"/>
          <a:stretch>
            <a:fillRect/>
          </a:stretch>
        </p:blipFill>
        <p:spPr>
          <a:xfrm>
            <a:off x="950003" y="3074312"/>
            <a:ext cx="1707100" cy="1758946"/>
          </a:xfrm>
          <a:prstGeom prst="ellipse">
            <a:avLst/>
          </a:prstGeom>
        </p:spPr>
      </p:pic>
      <p:sp>
        <p:nvSpPr>
          <p:cNvPr id="11" name="Content Placeholder 2">
            <a:extLst>
              <a:ext uri="{FF2B5EF4-FFF2-40B4-BE49-F238E27FC236}">
                <a16:creationId xmlns:a16="http://schemas.microsoft.com/office/drawing/2014/main" xmlns="" id="{83CAF705-55DD-0E9F-FA49-E31B04103032}"/>
              </a:ext>
            </a:extLst>
          </p:cNvPr>
          <p:cNvSpPr txBox="1">
            <a:spLocks/>
          </p:cNvSpPr>
          <p:nvPr/>
        </p:nvSpPr>
        <p:spPr>
          <a:xfrm>
            <a:off x="838200" y="1825625"/>
            <a:ext cx="7671619"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13129859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92411" y="901930"/>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Title 1">
            <a:extLst>
              <a:ext uri="{FF2B5EF4-FFF2-40B4-BE49-F238E27FC236}">
                <a16:creationId xmlns:a16="http://schemas.microsoft.com/office/drawing/2014/main" xmlns="" id="{257478BB-10EE-6196-EA9B-02BE2FED9E32}"/>
              </a:ext>
            </a:extLst>
          </p:cNvPr>
          <p:cNvSpPr txBox="1">
            <a:spLocks/>
          </p:cNvSpPr>
          <p:nvPr/>
        </p:nvSpPr>
        <p:spPr>
          <a:xfrm>
            <a:off x="2067066" y="297192"/>
            <a:ext cx="5277333"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dirty="0"/>
              <a:t>البيئة الطبيعية </a:t>
            </a:r>
            <a:r>
              <a:rPr lang="en-US" dirty="0"/>
              <a:t> </a:t>
            </a:r>
            <a:r>
              <a:rPr lang="en-US" b="1" dirty="0">
                <a:solidFill>
                  <a:srgbClr val="203E5F"/>
                </a:solidFill>
                <a:latin typeface="+mn-lt"/>
              </a:rPr>
              <a:t>Natural Environment  </a:t>
            </a:r>
            <a:endParaRPr lang="ar-EG" dirty="0"/>
          </a:p>
        </p:txBody>
      </p:sp>
      <p:sp>
        <p:nvSpPr>
          <p:cNvPr id="3" name="Content Placeholder 2">
            <a:extLst>
              <a:ext uri="{FF2B5EF4-FFF2-40B4-BE49-F238E27FC236}">
                <a16:creationId xmlns:a16="http://schemas.microsoft.com/office/drawing/2014/main" xmlns="" id="{7496478E-6BBE-DF99-950A-91C3047FD7A2}"/>
              </a:ext>
            </a:extLst>
          </p:cNvPr>
          <p:cNvSpPr txBox="1">
            <a:spLocks/>
          </p:cNvSpPr>
          <p:nvPr/>
        </p:nvSpPr>
        <p:spPr>
          <a:xfrm>
            <a:off x="5763366" y="1050771"/>
            <a:ext cx="6336223" cy="4905299"/>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Many companies are responding to consumer demands with more in environmentally responsible products.</a:t>
            </a:r>
          </a:p>
          <a:p>
            <a:r>
              <a:rPr lang="en-US" sz="2400" dirty="0"/>
              <a:t>Others are developing recyclable or biodegradable packaging, recycled materials and components, better pollution controls, and more energy efficient operations.</a:t>
            </a:r>
          </a:p>
          <a:p>
            <a:pPr algn="r" rtl="1"/>
            <a:r>
              <a:rPr lang="ar-EG" sz="2400" dirty="0"/>
              <a:t>تستجيب العديد من الشركات لطلبات المستهلكين بالمزيد من المنتجات المسؤولة بيئيا.</a:t>
            </a:r>
          </a:p>
          <a:p>
            <a:pPr algn="r" rtl="1"/>
            <a:r>
              <a:rPr lang="ar-EG" sz="2400" dirty="0"/>
              <a:t>يقوم آخرون بتطوير عبوات قابلة لإعادة التدوير أو قابلة للتحلل ، ومواد ومكونات معاد تدويرها ، وضوابط أفضل للتلوث ، وعمليات أكثر كفاءة في استخدام الطاقة.</a:t>
            </a:r>
          </a:p>
        </p:txBody>
      </p:sp>
      <p:pic>
        <p:nvPicPr>
          <p:cNvPr id="8" name="Picture 7">
            <a:extLst>
              <a:ext uri="{FF2B5EF4-FFF2-40B4-BE49-F238E27FC236}">
                <a16:creationId xmlns:a16="http://schemas.microsoft.com/office/drawing/2014/main" xmlns="" id="{4B7F4603-2B0D-488A-4222-43E7B94CEA8F}"/>
              </a:ext>
            </a:extLst>
          </p:cNvPr>
          <p:cNvPicPr>
            <a:picLocks noChangeAspect="1"/>
          </p:cNvPicPr>
          <p:nvPr/>
        </p:nvPicPr>
        <p:blipFill rotWithShape="1">
          <a:blip r:embed="rId3"/>
          <a:srcRect t="11840" r="2" b="3394"/>
          <a:stretch/>
        </p:blipFill>
        <p:spPr>
          <a:xfrm>
            <a:off x="2987022" y="1050771"/>
            <a:ext cx="2776344" cy="2353443"/>
          </a:xfrm>
          <a:prstGeom prst="rect">
            <a:avLst/>
          </a:prstGeom>
        </p:spPr>
      </p:pic>
      <p:pic>
        <p:nvPicPr>
          <p:cNvPr id="9" name="Picture 8">
            <a:extLst>
              <a:ext uri="{FF2B5EF4-FFF2-40B4-BE49-F238E27FC236}">
                <a16:creationId xmlns:a16="http://schemas.microsoft.com/office/drawing/2014/main" xmlns="" id="{D0EA17FA-FC1B-DC94-83EE-EFD4A7D5B429}"/>
              </a:ext>
            </a:extLst>
          </p:cNvPr>
          <p:cNvPicPr>
            <a:picLocks noChangeAspect="1"/>
          </p:cNvPicPr>
          <p:nvPr/>
        </p:nvPicPr>
        <p:blipFill rotWithShape="1">
          <a:blip r:embed="rId4"/>
          <a:srcRect t="5972" b="12472"/>
          <a:stretch/>
        </p:blipFill>
        <p:spPr>
          <a:xfrm>
            <a:off x="1245663" y="3133792"/>
            <a:ext cx="1741359" cy="1504872"/>
          </a:xfrm>
          <a:prstGeom prst="rect">
            <a:avLst/>
          </a:prstGeom>
        </p:spPr>
      </p:pic>
      <p:pic>
        <p:nvPicPr>
          <p:cNvPr id="11" name="Picture 10">
            <a:extLst>
              <a:ext uri="{FF2B5EF4-FFF2-40B4-BE49-F238E27FC236}">
                <a16:creationId xmlns:a16="http://schemas.microsoft.com/office/drawing/2014/main" xmlns="" id="{0EF0B900-48F5-F9B9-85EB-E27F5D995F2F}"/>
              </a:ext>
            </a:extLst>
          </p:cNvPr>
          <p:cNvPicPr>
            <a:picLocks noChangeAspect="1"/>
          </p:cNvPicPr>
          <p:nvPr/>
        </p:nvPicPr>
        <p:blipFill rotWithShape="1">
          <a:blip r:embed="rId5"/>
          <a:srcRect l="13182" r="11916" b="1"/>
          <a:stretch/>
        </p:blipFill>
        <p:spPr>
          <a:xfrm>
            <a:off x="3073525" y="4100504"/>
            <a:ext cx="1825124" cy="1825141"/>
          </a:xfrm>
          <a:prstGeom prst="rect">
            <a:avLst/>
          </a:prstGeom>
        </p:spPr>
      </p:pic>
    </p:spTree>
    <p:extLst>
      <p:ext uri="{BB962C8B-B14F-4D97-AF65-F5344CB8AC3E}">
        <p14:creationId xmlns:p14="http://schemas.microsoft.com/office/powerpoint/2010/main" val="26553132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descr="Circuit board background">
            <a:extLst>
              <a:ext uri="{FF2B5EF4-FFF2-40B4-BE49-F238E27FC236}">
                <a16:creationId xmlns:a16="http://schemas.microsoft.com/office/drawing/2014/main" xmlns="" id="{27C71670-237E-3D81-A339-3BEC59712224}"/>
              </a:ext>
            </a:extLst>
          </p:cNvPr>
          <p:cNvPicPr>
            <a:picLocks noChangeAspect="1"/>
          </p:cNvPicPr>
          <p:nvPr/>
        </p:nvPicPr>
        <p:blipFill rotWithShape="1">
          <a:blip r:embed="rId2">
            <a:alphaModFix amt="50000"/>
          </a:blip>
          <a:srcRect b="15414"/>
          <a:stretch/>
        </p:blipFill>
        <p:spPr>
          <a:xfrm>
            <a:off x="20" y="862948"/>
            <a:ext cx="12191980" cy="5726089"/>
          </a:xfrm>
          <a:prstGeom prst="rect">
            <a:avLst/>
          </a:prstGeom>
        </p:spPr>
      </p:pic>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3" name="Title 1">
            <a:extLst>
              <a:ext uri="{FF2B5EF4-FFF2-40B4-BE49-F238E27FC236}">
                <a16:creationId xmlns:a16="http://schemas.microsoft.com/office/drawing/2014/main" xmlns="" id="{E8875AB5-EE1E-DA39-70F1-95D77A93BC9A}"/>
              </a:ext>
            </a:extLst>
          </p:cNvPr>
          <p:cNvSpPr txBox="1">
            <a:spLocks/>
          </p:cNvSpPr>
          <p:nvPr/>
        </p:nvSpPr>
        <p:spPr>
          <a:xfrm>
            <a:off x="1524000" y="1122362"/>
            <a:ext cx="9144000" cy="2900518"/>
          </a:xfrm>
          <a:prstGeom prst="rect">
            <a:avLst/>
          </a:prstGeom>
        </p:spPr>
        <p:txBody>
          <a:bodyPr vert="horz" lIns="91440" tIns="45720" rIns="91440" bIns="45720" rtlCol="0" anchor="b">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EG" sz="8000" b="1" dirty="0">
                <a:solidFill>
                  <a:srgbClr val="000000"/>
                </a:solidFill>
                <a:latin typeface="+mn-lt"/>
              </a:rPr>
              <a:t>البيئة التكنولوجية</a:t>
            </a:r>
            <a:endParaRPr lang="en-US" sz="8000" b="1" dirty="0">
              <a:solidFill>
                <a:srgbClr val="000000"/>
              </a:solidFill>
              <a:latin typeface="+mn-lt"/>
            </a:endParaRPr>
          </a:p>
          <a:p>
            <a:pPr algn="ctr"/>
            <a:r>
              <a:rPr lang="en-US" sz="8000" b="1" dirty="0">
                <a:solidFill>
                  <a:srgbClr val="000000"/>
                </a:solidFill>
                <a:latin typeface="+mn-lt"/>
              </a:rPr>
              <a:t>TECHNOLOGICAL ENVIRONMENT</a:t>
            </a:r>
            <a:endParaRPr lang="ar-EG" sz="8000" b="1" dirty="0">
              <a:solidFill>
                <a:srgbClr val="000000"/>
              </a:solidFill>
              <a:latin typeface="+mn-lt"/>
            </a:endParaRPr>
          </a:p>
        </p:txBody>
      </p:sp>
    </p:spTree>
    <p:extLst>
      <p:ext uri="{BB962C8B-B14F-4D97-AF65-F5344CB8AC3E}">
        <p14:creationId xmlns:p14="http://schemas.microsoft.com/office/powerpoint/2010/main" val="3927491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Title 1">
            <a:extLst>
              <a:ext uri="{FF2B5EF4-FFF2-40B4-BE49-F238E27FC236}">
                <a16:creationId xmlns:a16="http://schemas.microsoft.com/office/drawing/2014/main" xmlns="" id="{4EA6CE31-C67E-0B65-ADBB-A02C4C506448}"/>
              </a:ext>
            </a:extLst>
          </p:cNvPr>
          <p:cNvSpPr txBox="1">
            <a:spLocks/>
          </p:cNvSpPr>
          <p:nvPr/>
        </p:nvSpPr>
        <p:spPr>
          <a:xfrm>
            <a:off x="797676" y="1846849"/>
            <a:ext cx="3808268" cy="1384995"/>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sz="2800" b="1" dirty="0">
                <a:solidFill>
                  <a:srgbClr val="0A1F61"/>
                </a:solidFill>
                <a:latin typeface="+mn-lt"/>
              </a:rPr>
              <a:t>The Technological Environment </a:t>
            </a:r>
            <a:endParaRPr lang="en-US" dirty="0"/>
          </a:p>
          <a:p>
            <a:r>
              <a:rPr lang="ar-EG" dirty="0"/>
              <a:t>البيئة التكنولوجية</a:t>
            </a:r>
          </a:p>
        </p:txBody>
      </p:sp>
      <p:graphicFrame>
        <p:nvGraphicFramePr>
          <p:cNvPr id="3" name="Content Placeholder 2">
            <a:extLst>
              <a:ext uri="{FF2B5EF4-FFF2-40B4-BE49-F238E27FC236}">
                <a16:creationId xmlns:a16="http://schemas.microsoft.com/office/drawing/2014/main" xmlns="" id="{0B3993F7-35E6-03EC-AF8E-35AB85027061}"/>
              </a:ext>
            </a:extLst>
          </p:cNvPr>
          <p:cNvGraphicFramePr>
            <a:graphicFrameLocks/>
          </p:cNvGraphicFramePr>
          <p:nvPr>
            <p:extLst>
              <p:ext uri="{D42A27DB-BD31-4B8C-83A1-F6EECF244321}">
                <p14:modId xmlns:p14="http://schemas.microsoft.com/office/powerpoint/2010/main" val="2118394831"/>
              </p:ext>
            </p:extLst>
          </p:nvPr>
        </p:nvGraphicFramePr>
        <p:xfrm>
          <a:off x="5130684" y="850680"/>
          <a:ext cx="6263640" cy="5504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81458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Title 1">
            <a:extLst>
              <a:ext uri="{FF2B5EF4-FFF2-40B4-BE49-F238E27FC236}">
                <a16:creationId xmlns:a16="http://schemas.microsoft.com/office/drawing/2014/main" xmlns="" id="{9295F7C5-AF74-F63A-0C7C-C179F33975A3}"/>
              </a:ext>
            </a:extLst>
          </p:cNvPr>
          <p:cNvSpPr txBox="1">
            <a:spLocks/>
          </p:cNvSpPr>
          <p:nvPr/>
        </p:nvSpPr>
        <p:spPr>
          <a:xfrm>
            <a:off x="1472220" y="0"/>
            <a:ext cx="9170158"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dirty="0"/>
              <a:t>البيئة التكنولوجية</a:t>
            </a:r>
            <a:endParaRPr lang="en-US" dirty="0"/>
          </a:p>
          <a:p>
            <a:r>
              <a:rPr lang="en-US" dirty="0"/>
              <a:t>Technological Environment</a:t>
            </a:r>
            <a:r>
              <a:rPr lang="ar-EG" dirty="0"/>
              <a:t> </a:t>
            </a:r>
          </a:p>
        </p:txBody>
      </p:sp>
      <p:graphicFrame>
        <p:nvGraphicFramePr>
          <p:cNvPr id="3" name="Content Placeholder 2">
            <a:extLst>
              <a:ext uri="{FF2B5EF4-FFF2-40B4-BE49-F238E27FC236}">
                <a16:creationId xmlns:a16="http://schemas.microsoft.com/office/drawing/2014/main" xmlns="" id="{3497ED32-E2B2-F6EF-4953-32437B95FC01}"/>
              </a:ext>
            </a:extLst>
          </p:cNvPr>
          <p:cNvGraphicFramePr>
            <a:graphicFrameLocks/>
          </p:cNvGraphicFramePr>
          <p:nvPr>
            <p:extLst>
              <p:ext uri="{D42A27DB-BD31-4B8C-83A1-F6EECF244321}">
                <p14:modId xmlns:p14="http://schemas.microsoft.com/office/powerpoint/2010/main" val="466468796"/>
              </p:ext>
            </p:extLst>
          </p:nvPr>
        </p:nvGraphicFramePr>
        <p:xfrm>
          <a:off x="413657" y="1166000"/>
          <a:ext cx="11287285" cy="50229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93758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pic>
        <p:nvPicPr>
          <p:cNvPr id="2" name="Carrefour city+ Shopping Experience">
            <a:hlinkClick r:id="" action="ppaction://media"/>
            <a:extLst>
              <a:ext uri="{FF2B5EF4-FFF2-40B4-BE49-F238E27FC236}">
                <a16:creationId xmlns:a16="http://schemas.microsoft.com/office/drawing/2014/main" xmlns="" id="{2F166A74-62AA-7A4A-2C88-286C0AB2F78D}"/>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557868" y="857250"/>
            <a:ext cx="8786605" cy="5143500"/>
          </a:xfrm>
          <a:prstGeom prst="rect">
            <a:avLst/>
          </a:prstGeom>
        </p:spPr>
      </p:pic>
    </p:spTree>
    <p:extLst>
      <p:ext uri="{BB962C8B-B14F-4D97-AF65-F5344CB8AC3E}">
        <p14:creationId xmlns:p14="http://schemas.microsoft.com/office/powerpoint/2010/main" val="23581459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748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
                                        </p:tgtEl>
                                      </p:cBhvr>
                                    </p:cmd>
                                  </p:childTnLst>
                                </p:cTn>
                              </p:par>
                            </p:childTnLst>
                          </p:cTn>
                        </p:par>
                      </p:childTnLst>
                    </p:cTn>
                  </p:par>
                </p:childTnLst>
              </p:cTn>
              <p:nextCondLst>
                <p:cond evt="onClick" delay="0">
                  <p:tgtEl>
                    <p:spTgt spid="2"/>
                  </p:tgtEl>
                </p:cond>
              </p:nextCondLst>
            </p:seq>
            <p:video>
              <p:cMediaNode vol="80000">
                <p:cTn id="12" fill="hold" display="0">
                  <p:stCondLst>
                    <p:cond delay="indefinite"/>
                  </p:stCondLst>
                </p:cTn>
                <p:tgtEl>
                  <p:spTgt spid="2"/>
                </p:tgtEl>
              </p:cMediaNode>
            </p:vide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pic>
        <p:nvPicPr>
          <p:cNvPr id="2" name="videoplayback (4)">
            <a:hlinkClick r:id="" action="ppaction://media"/>
            <a:extLst>
              <a:ext uri="{FF2B5EF4-FFF2-40B4-BE49-F238E27FC236}">
                <a16:creationId xmlns:a16="http://schemas.microsoft.com/office/drawing/2014/main" xmlns="" id="{834B7FAE-CC87-DA6B-F2FB-59926B5494BB}"/>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623571" y="884509"/>
            <a:ext cx="8544949" cy="5704527"/>
          </a:xfrm>
          <a:prstGeom prst="rect">
            <a:avLst/>
          </a:prstGeom>
        </p:spPr>
      </p:pic>
    </p:spTree>
    <p:extLst>
      <p:ext uri="{BB962C8B-B14F-4D97-AF65-F5344CB8AC3E}">
        <p14:creationId xmlns:p14="http://schemas.microsoft.com/office/powerpoint/2010/main" val="3375014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004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
                                        </p:tgtEl>
                                      </p:cBhvr>
                                    </p:cmd>
                                  </p:childTnLst>
                                </p:cTn>
                              </p:par>
                            </p:childTnLst>
                          </p:cTn>
                        </p:par>
                      </p:childTnLst>
                    </p:cTn>
                  </p:par>
                </p:childTnLst>
              </p:cTn>
              <p:nextCondLst>
                <p:cond evt="onClick" delay="0">
                  <p:tgtEl>
                    <p:spTgt spid="2"/>
                  </p:tgtEl>
                </p:cond>
              </p:nextCondLst>
            </p:seq>
            <p:video>
              <p:cMediaNode vol="80000">
                <p:cTn id="12" fill="hold" display="0">
                  <p:stCondLst>
                    <p:cond delay="indefinite"/>
                  </p:stCondLst>
                </p:cTn>
                <p:tgtEl>
                  <p:spTgt spid="2"/>
                </p:tgtEl>
              </p:cMediaNode>
            </p:vide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Title 1">
            <a:extLst>
              <a:ext uri="{FF2B5EF4-FFF2-40B4-BE49-F238E27FC236}">
                <a16:creationId xmlns:a16="http://schemas.microsoft.com/office/drawing/2014/main" xmlns="" id="{2019CDF6-126C-A5A7-13AA-9D82F35E0331}"/>
              </a:ext>
            </a:extLst>
          </p:cNvPr>
          <p:cNvSpPr txBox="1">
            <a:spLocks/>
          </p:cNvSpPr>
          <p:nvPr/>
        </p:nvSpPr>
        <p:spPr>
          <a:xfrm>
            <a:off x="8420101" y="1031716"/>
            <a:ext cx="3636446" cy="1384995"/>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solidFill>
                  <a:srgbClr val="000000"/>
                </a:solidFill>
              </a:rPr>
              <a:t>POLITICAL ENVIRONMENT</a:t>
            </a:r>
            <a:endParaRPr lang="en-US" dirty="0"/>
          </a:p>
          <a:p>
            <a:r>
              <a:rPr lang="ar-EG" dirty="0"/>
              <a:t>البيئة السياسية</a:t>
            </a:r>
            <a:endParaRPr lang="en-US" dirty="0"/>
          </a:p>
        </p:txBody>
      </p:sp>
      <p:pic>
        <p:nvPicPr>
          <p:cNvPr id="3" name="Picture 2">
            <a:extLst>
              <a:ext uri="{FF2B5EF4-FFF2-40B4-BE49-F238E27FC236}">
                <a16:creationId xmlns:a16="http://schemas.microsoft.com/office/drawing/2014/main" xmlns="" id="{6D0D8B9D-F69D-9407-CAD5-3EEDDCF156AF}"/>
              </a:ext>
            </a:extLst>
          </p:cNvPr>
          <p:cNvPicPr>
            <a:picLocks noChangeAspect="1"/>
          </p:cNvPicPr>
          <p:nvPr/>
        </p:nvPicPr>
        <p:blipFill rotWithShape="1">
          <a:blip r:embed="rId3"/>
          <a:srcRect t="292" r="-1" b="10092"/>
          <a:stretch/>
        </p:blipFill>
        <p:spPr>
          <a:xfrm>
            <a:off x="976251" y="942538"/>
            <a:ext cx="7163222" cy="4808332"/>
          </a:xfrm>
          <a:prstGeom prst="rect">
            <a:avLst/>
          </a:prstGeom>
          <a:effectLst/>
        </p:spPr>
      </p:pic>
    </p:spTree>
    <p:extLst>
      <p:ext uri="{BB962C8B-B14F-4D97-AF65-F5344CB8AC3E}">
        <p14:creationId xmlns:p14="http://schemas.microsoft.com/office/powerpoint/2010/main" val="39692731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Title 1">
            <a:extLst>
              <a:ext uri="{FF2B5EF4-FFF2-40B4-BE49-F238E27FC236}">
                <a16:creationId xmlns:a16="http://schemas.microsoft.com/office/drawing/2014/main" xmlns="" id="{1D82175E-D4F1-0DA8-592F-E3AE439800B0}"/>
              </a:ext>
            </a:extLst>
          </p:cNvPr>
          <p:cNvSpPr txBox="1">
            <a:spLocks/>
          </p:cNvSpPr>
          <p:nvPr/>
        </p:nvSpPr>
        <p:spPr>
          <a:xfrm>
            <a:off x="1623571" y="0"/>
            <a:ext cx="9170158"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sz="2800" b="1" dirty="0">
                <a:solidFill>
                  <a:srgbClr val="000000"/>
                </a:solidFill>
                <a:latin typeface="+mn-lt"/>
              </a:rPr>
              <a:t>POLITICAL ENVIRONMENT</a:t>
            </a:r>
            <a:endParaRPr lang="en-US" dirty="0"/>
          </a:p>
          <a:p>
            <a:r>
              <a:rPr lang="ar-EG" dirty="0"/>
              <a:t>البيئة السياسية</a:t>
            </a:r>
          </a:p>
        </p:txBody>
      </p:sp>
      <p:sp>
        <p:nvSpPr>
          <p:cNvPr id="3" name="Content Placeholder 2">
            <a:extLst>
              <a:ext uri="{FF2B5EF4-FFF2-40B4-BE49-F238E27FC236}">
                <a16:creationId xmlns:a16="http://schemas.microsoft.com/office/drawing/2014/main" xmlns="" id="{C0E7C2E3-61D8-C983-3EFC-D3024EDEC9FD}"/>
              </a:ext>
            </a:extLst>
          </p:cNvPr>
          <p:cNvSpPr txBox="1">
            <a:spLocks/>
          </p:cNvSpPr>
          <p:nvPr/>
        </p:nvSpPr>
        <p:spPr>
          <a:xfrm>
            <a:off x="283029" y="1254434"/>
            <a:ext cx="11763828" cy="476029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endParaRPr lang="en-US" sz="2400" dirty="0"/>
          </a:p>
          <a:p>
            <a:r>
              <a:rPr lang="en-US" sz="2400" dirty="0"/>
              <a:t>Political environment = laws, government agencies, and pressure groups that influence or limit various organizations and individuals in a given society.</a:t>
            </a:r>
          </a:p>
          <a:p>
            <a:r>
              <a:rPr lang="en-US" sz="2400" dirty="0"/>
              <a:t>Governments develop </a:t>
            </a:r>
            <a:r>
              <a:rPr lang="en-US" sz="2400" dirty="0">
                <a:solidFill>
                  <a:srgbClr val="0A1F61"/>
                </a:solidFill>
              </a:rPr>
              <a:t>public policy </a:t>
            </a:r>
            <a:r>
              <a:rPr lang="en-US" sz="2400" dirty="0"/>
              <a:t>to guide commerce = set of laws and regulations that limit business for the good of society as a whole.</a:t>
            </a:r>
          </a:p>
          <a:p>
            <a:r>
              <a:rPr lang="en-US" sz="2400" dirty="0"/>
              <a:t>Almost every marketing activity is subject to a wide range of laws and regulations </a:t>
            </a:r>
          </a:p>
          <a:p>
            <a:pPr algn="r" rtl="1"/>
            <a:r>
              <a:rPr lang="ar-EG" sz="2400" dirty="0"/>
              <a:t>البيئة السياسية = القوانين والوكالات الحكومية ومجموعات الضغط التي تؤثر أو تحد من مختلف المنظمات والأفراد في مجتمع معين.</a:t>
            </a:r>
          </a:p>
          <a:p>
            <a:pPr algn="r" rtl="1"/>
            <a:r>
              <a:rPr lang="ar-EG" sz="2400" dirty="0"/>
              <a:t>تضع الحكومات سياسة عامة لتوجيه التجارة = مجموعة من القوانين واللوائح التي تحد من الأعمال التجارية لصالح المجتمع ككل.</a:t>
            </a:r>
          </a:p>
          <a:p>
            <a:pPr algn="r" rtl="1"/>
            <a:r>
              <a:rPr lang="ar-EG" sz="2400" dirty="0"/>
              <a:t>يخضع كل نشاط تسويقي تقريبا لمجموعة واسعة من القوانين واللوائح </a:t>
            </a:r>
          </a:p>
        </p:txBody>
      </p:sp>
    </p:spTree>
    <p:extLst>
      <p:ext uri="{BB962C8B-B14F-4D97-AF65-F5344CB8AC3E}">
        <p14:creationId xmlns:p14="http://schemas.microsoft.com/office/powerpoint/2010/main" val="161341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886" y="883466"/>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3" name="Content Placeholder 2">
            <a:extLst>
              <a:ext uri="{FF2B5EF4-FFF2-40B4-BE49-F238E27FC236}">
                <a16:creationId xmlns:a16="http://schemas.microsoft.com/office/drawing/2014/main" xmlns="" id="{FCC88EA1-1EFF-1610-94AA-3BE723970C7B}"/>
              </a:ext>
            </a:extLst>
          </p:cNvPr>
          <p:cNvSpPr txBox="1">
            <a:spLocks/>
          </p:cNvSpPr>
          <p:nvPr/>
        </p:nvSpPr>
        <p:spPr>
          <a:xfrm>
            <a:off x="45885" y="1384437"/>
            <a:ext cx="8101165" cy="4922019"/>
          </a:xfrm>
          <a:prstGeom prst="rect">
            <a:avLst/>
          </a:prstGeom>
        </p:spPr>
        <p:txBody>
          <a:bodyPr anchor="t">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Business legislations has been enacted for several reasons: </a:t>
            </a:r>
          </a:p>
          <a:p>
            <a:pPr marL="914400" lvl="1" indent="-457200">
              <a:buFont typeface="+mj-lt"/>
              <a:buAutoNum type="arabicPeriod"/>
            </a:pPr>
            <a:r>
              <a:rPr lang="en-US" sz="2800" dirty="0"/>
              <a:t>To protect companies from each other (prevent unfair competition)</a:t>
            </a:r>
          </a:p>
          <a:p>
            <a:pPr marL="914400" lvl="1" indent="-457200">
              <a:buFont typeface="+mj-lt"/>
              <a:buAutoNum type="arabicPeriod"/>
            </a:pPr>
            <a:r>
              <a:rPr lang="en-US" sz="2800" dirty="0"/>
              <a:t>To protect consumers from unfair business practices.</a:t>
            </a:r>
          </a:p>
          <a:p>
            <a:pPr marL="914400" lvl="1" indent="-457200">
              <a:buFont typeface="+mj-lt"/>
              <a:buAutoNum type="arabicPeriod"/>
            </a:pPr>
            <a:r>
              <a:rPr lang="en-US" sz="2800" dirty="0"/>
              <a:t>to protect the interests of society against unrestrained business behavior </a:t>
            </a:r>
            <a:endParaRPr lang="en-US" u="sng" dirty="0"/>
          </a:p>
          <a:p>
            <a:pPr marL="0" indent="0" algn="r" rtl="1">
              <a:buNone/>
            </a:pPr>
            <a:r>
              <a:rPr lang="ar-EG" u="sng" dirty="0"/>
              <a:t>يتم سن تشريعات الأعمال لعدة أسباب: </a:t>
            </a:r>
          </a:p>
          <a:p>
            <a:pPr algn="r" rtl="1"/>
            <a:r>
              <a:rPr lang="ar-EG" dirty="0"/>
              <a:t>لحماية الشركات من بعضها البعض (منع المنافسة غير المشروعة)</a:t>
            </a:r>
          </a:p>
          <a:p>
            <a:pPr algn="r" rtl="1"/>
            <a:r>
              <a:rPr lang="ar-EG" dirty="0"/>
              <a:t>لحماية المستهلكين من الممارسات التجارية غير العادلة.</a:t>
            </a:r>
          </a:p>
          <a:p>
            <a:pPr algn="r" rtl="1"/>
            <a:r>
              <a:rPr lang="ar-EG" dirty="0"/>
              <a:t>لحماية مصالح المجتمع من السلوك التجاري غير المقيد </a:t>
            </a:r>
          </a:p>
          <a:p>
            <a:pPr algn="r" rtl="1"/>
            <a:endParaRPr lang="ar-EG" dirty="0"/>
          </a:p>
        </p:txBody>
      </p:sp>
      <p:pic>
        <p:nvPicPr>
          <p:cNvPr id="8" name="Picture 7">
            <a:extLst>
              <a:ext uri="{FF2B5EF4-FFF2-40B4-BE49-F238E27FC236}">
                <a16:creationId xmlns:a16="http://schemas.microsoft.com/office/drawing/2014/main" xmlns="" id="{C706C9F3-4524-B09C-B4E7-22AC6F500ED9}"/>
              </a:ext>
            </a:extLst>
          </p:cNvPr>
          <p:cNvPicPr>
            <a:picLocks noChangeAspect="1"/>
          </p:cNvPicPr>
          <p:nvPr/>
        </p:nvPicPr>
        <p:blipFill rotWithShape="1">
          <a:blip r:embed="rId3"/>
          <a:srcRect l="32295" r="3899" b="-1"/>
          <a:stretch/>
        </p:blipFill>
        <p:spPr>
          <a:xfrm>
            <a:off x="8147051" y="2344057"/>
            <a:ext cx="4065099" cy="4224272"/>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
        <p:nvSpPr>
          <p:cNvPr id="9" name="Title 1">
            <a:extLst>
              <a:ext uri="{FF2B5EF4-FFF2-40B4-BE49-F238E27FC236}">
                <a16:creationId xmlns:a16="http://schemas.microsoft.com/office/drawing/2014/main" xmlns="" id="{B9AFDF69-DB42-1CAE-5A68-8D0BB329E7F1}"/>
              </a:ext>
            </a:extLst>
          </p:cNvPr>
          <p:cNvSpPr txBox="1">
            <a:spLocks/>
          </p:cNvSpPr>
          <p:nvPr/>
        </p:nvSpPr>
        <p:spPr>
          <a:xfrm>
            <a:off x="1623571" y="0"/>
            <a:ext cx="9170158"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sz="2800" b="1" dirty="0">
                <a:solidFill>
                  <a:srgbClr val="000000"/>
                </a:solidFill>
                <a:latin typeface="+mn-lt"/>
              </a:rPr>
              <a:t>POLITICAL ENVIRONMENT</a:t>
            </a:r>
            <a:endParaRPr lang="en-US" dirty="0"/>
          </a:p>
          <a:p>
            <a:r>
              <a:rPr lang="ar-EG" dirty="0"/>
              <a:t>البيئة السياسية</a:t>
            </a:r>
          </a:p>
        </p:txBody>
      </p:sp>
    </p:spTree>
    <p:extLst>
      <p:ext uri="{BB962C8B-B14F-4D97-AF65-F5344CB8AC3E}">
        <p14:creationId xmlns:p14="http://schemas.microsoft.com/office/powerpoint/2010/main" val="2043284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descr="Green floor and architecture">
            <a:extLst>
              <a:ext uri="{FF2B5EF4-FFF2-40B4-BE49-F238E27FC236}">
                <a16:creationId xmlns:a16="http://schemas.microsoft.com/office/drawing/2014/main" xmlns="" id="{130C07E7-0AE9-BFBE-161D-4483A2851448}"/>
              </a:ext>
            </a:extLst>
          </p:cNvPr>
          <p:cNvPicPr>
            <a:picLocks noChangeAspect="1"/>
          </p:cNvPicPr>
          <p:nvPr/>
        </p:nvPicPr>
        <p:blipFill rotWithShape="1">
          <a:blip r:embed="rId2"/>
          <a:srcRect t="551" b="15179"/>
          <a:stretch/>
        </p:blipFill>
        <p:spPr>
          <a:xfrm>
            <a:off x="0" y="822370"/>
            <a:ext cx="12191980" cy="5766667"/>
          </a:xfrm>
          <a:prstGeom prst="rect">
            <a:avLst/>
          </a:prstGeom>
        </p:spPr>
      </p:pic>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3" name="Title 1">
            <a:extLst>
              <a:ext uri="{FF2B5EF4-FFF2-40B4-BE49-F238E27FC236}">
                <a16:creationId xmlns:a16="http://schemas.microsoft.com/office/drawing/2014/main" xmlns="" id="{BEFB7764-DFD2-9164-F846-32B2096AD2D0}"/>
              </a:ext>
            </a:extLst>
          </p:cNvPr>
          <p:cNvSpPr txBox="1">
            <a:spLocks/>
          </p:cNvSpPr>
          <p:nvPr/>
        </p:nvSpPr>
        <p:spPr>
          <a:xfrm>
            <a:off x="503405" y="1394385"/>
            <a:ext cx="11210925" cy="74483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800" b="1" dirty="0">
                <a:solidFill>
                  <a:schemeClr val="bg1"/>
                </a:solidFill>
              </a:rPr>
              <a:t>The Cultural Environment</a:t>
            </a:r>
            <a:endParaRPr lang="en-US" sz="4800" b="1" dirty="0">
              <a:solidFill>
                <a:schemeClr val="bg1"/>
              </a:solidFill>
              <a:latin typeface="+mn-lt"/>
            </a:endParaRPr>
          </a:p>
          <a:p>
            <a:pPr algn="ctr"/>
            <a:r>
              <a:rPr lang="ar-EG" sz="4800" b="1" dirty="0">
                <a:solidFill>
                  <a:schemeClr val="bg1"/>
                </a:solidFill>
                <a:latin typeface="+mn-lt"/>
              </a:rPr>
              <a:t>البيئة الثقافية</a:t>
            </a:r>
          </a:p>
        </p:txBody>
      </p:sp>
    </p:spTree>
    <p:extLst>
      <p:ext uri="{BB962C8B-B14F-4D97-AF65-F5344CB8AC3E}">
        <p14:creationId xmlns:p14="http://schemas.microsoft.com/office/powerpoint/2010/main" val="3761956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7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Title 1">
            <a:extLst>
              <a:ext uri="{FF2B5EF4-FFF2-40B4-BE49-F238E27FC236}">
                <a16:creationId xmlns:a16="http://schemas.microsoft.com/office/drawing/2014/main" xmlns="" id="{7C1BDCE2-7A29-1B6E-D890-108623B0B29A}"/>
              </a:ext>
            </a:extLst>
          </p:cNvPr>
          <p:cNvSpPr txBox="1">
            <a:spLocks/>
          </p:cNvSpPr>
          <p:nvPr/>
        </p:nvSpPr>
        <p:spPr>
          <a:xfrm>
            <a:off x="1597835" y="45455"/>
            <a:ext cx="10515600"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b="1" dirty="0">
                <a:solidFill>
                  <a:srgbClr val="203E5F"/>
                </a:solidFill>
                <a:latin typeface="+mn-lt"/>
              </a:rPr>
              <a:t>The Cultural Environment </a:t>
            </a:r>
            <a:endParaRPr lang="en-US" dirty="0"/>
          </a:p>
          <a:p>
            <a:r>
              <a:rPr lang="ar-EG" dirty="0"/>
              <a:t>البيئة الثقافية</a:t>
            </a:r>
          </a:p>
        </p:txBody>
      </p:sp>
      <p:sp>
        <p:nvSpPr>
          <p:cNvPr id="3" name="Content Placeholder 2">
            <a:extLst>
              <a:ext uri="{FF2B5EF4-FFF2-40B4-BE49-F238E27FC236}">
                <a16:creationId xmlns:a16="http://schemas.microsoft.com/office/drawing/2014/main" xmlns="" id="{18B036AB-60F4-E275-0F8C-DF293CD4CE19}"/>
              </a:ext>
            </a:extLst>
          </p:cNvPr>
          <p:cNvSpPr txBox="1">
            <a:spLocks/>
          </p:cNvSpPr>
          <p:nvPr/>
        </p:nvSpPr>
        <p:spPr>
          <a:xfrm>
            <a:off x="137887" y="1166000"/>
            <a:ext cx="11778342" cy="489297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The cultural environment = Institutions and other forces that affect a society's basic values, perceptions, preferences, and behaviors.</a:t>
            </a:r>
          </a:p>
          <a:p>
            <a:r>
              <a:rPr lang="en-US" dirty="0"/>
              <a:t>Values: People in a given society hold many beliefs and values</a:t>
            </a:r>
          </a:p>
          <a:p>
            <a:r>
              <a:rPr lang="en-US" dirty="0"/>
              <a:t>Their core beliefs and values have a high degree of</a:t>
            </a:r>
            <a:r>
              <a:rPr lang="en-US" dirty="0">
                <a:solidFill>
                  <a:srgbClr val="C00000"/>
                </a:solidFill>
              </a:rPr>
              <a:t> persistency. </a:t>
            </a:r>
          </a:p>
          <a:p>
            <a:r>
              <a:rPr lang="en-US" dirty="0"/>
              <a:t>These beliefs shape more specific attitudes and behaviors found in everyday life </a:t>
            </a:r>
          </a:p>
          <a:p>
            <a:pPr algn="r" rtl="1"/>
            <a:r>
              <a:rPr lang="ar-EG" dirty="0"/>
              <a:t>البيئة الثقافية = المؤسسات والقوى الأخرى التي تؤثر على القيم الأساسية للمجتمع وتصوراته وتفضيلاته وسلوكياته.</a:t>
            </a:r>
          </a:p>
          <a:p>
            <a:pPr algn="r" rtl="1"/>
            <a:r>
              <a:rPr lang="ar-EG" dirty="0"/>
              <a:t>القيم: الناس في مجتمع معين يحملون العديد من المعتقدات والقيم.</a:t>
            </a:r>
          </a:p>
          <a:p>
            <a:pPr algn="r" rtl="1"/>
            <a:r>
              <a:rPr lang="ar-EG" dirty="0"/>
              <a:t>معتقداتهم وقيمهم الأساسية لديها درجة عالية من المثابرة. </a:t>
            </a:r>
          </a:p>
          <a:p>
            <a:pPr algn="r" rtl="1"/>
            <a:r>
              <a:rPr lang="ar-EG" dirty="0"/>
              <a:t>تشكل هذه المعتقدات مواقف وسلوكيات أكثر تحديدا موجودة في الحياة اليومية </a:t>
            </a:r>
          </a:p>
          <a:p>
            <a:pPr algn="r" rtl="1"/>
            <a:endParaRPr lang="ar-EG" dirty="0"/>
          </a:p>
        </p:txBody>
      </p:sp>
    </p:spTree>
    <p:extLst>
      <p:ext uri="{BB962C8B-B14F-4D97-AF65-F5344CB8AC3E}">
        <p14:creationId xmlns:p14="http://schemas.microsoft.com/office/powerpoint/2010/main" val="36784641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Content Placeholder 2">
            <a:extLst>
              <a:ext uri="{FF2B5EF4-FFF2-40B4-BE49-F238E27FC236}">
                <a16:creationId xmlns:a16="http://schemas.microsoft.com/office/drawing/2014/main" xmlns="" id="{4D600934-B38E-DD2F-52CF-798379E15F1A}"/>
              </a:ext>
            </a:extLst>
          </p:cNvPr>
          <p:cNvSpPr txBox="1">
            <a:spLocks/>
          </p:cNvSpPr>
          <p:nvPr/>
        </p:nvSpPr>
        <p:spPr>
          <a:xfrm>
            <a:off x="312058" y="1106114"/>
            <a:ext cx="11801378" cy="5319172"/>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solidFill>
                  <a:srgbClr val="C00000"/>
                </a:solidFill>
              </a:rPr>
              <a:t>Core beliefs </a:t>
            </a:r>
            <a:r>
              <a:rPr lang="en-US" sz="2400" dirty="0"/>
              <a:t>and values are passed on from parents to children and are reinforced by schools, businesses, religious institutions, and government.</a:t>
            </a:r>
          </a:p>
          <a:p>
            <a:r>
              <a:rPr lang="en-US" sz="2400" dirty="0">
                <a:solidFill>
                  <a:srgbClr val="C00000"/>
                </a:solidFill>
              </a:rPr>
              <a:t>Secondary beliefs </a:t>
            </a:r>
            <a:r>
              <a:rPr lang="en-US" sz="2400" dirty="0"/>
              <a:t>and values are more open to change.</a:t>
            </a:r>
          </a:p>
          <a:p>
            <a:pPr lvl="1"/>
            <a:r>
              <a:rPr lang="en-US" dirty="0"/>
              <a:t>For example, Believing in marriage is a core belief , believing that people should get married early in life is a secondary belief. </a:t>
            </a:r>
          </a:p>
          <a:p>
            <a:r>
              <a:rPr lang="en-US" sz="2400" dirty="0"/>
              <a:t>Marketers have some chance of changing secondary values but little chance of changing core values.</a:t>
            </a:r>
            <a:endParaRPr lang="en-US" sz="2400" dirty="0">
              <a:solidFill>
                <a:srgbClr val="C00000"/>
              </a:solidFill>
            </a:endParaRPr>
          </a:p>
          <a:p>
            <a:pPr algn="r" rtl="1"/>
            <a:r>
              <a:rPr lang="ar-EG" sz="2400" dirty="0">
                <a:solidFill>
                  <a:srgbClr val="C00000"/>
                </a:solidFill>
              </a:rPr>
              <a:t>المعتقدات الأساسية </a:t>
            </a:r>
            <a:r>
              <a:rPr lang="ar-EG" sz="2400" dirty="0"/>
              <a:t>يتم نقل تلك القيم من الآباء إلى الأطفال ويتم تعزيزها من قبل المدارس والشركات والمؤسسات الدينية والحكومة.</a:t>
            </a:r>
            <a:endParaRPr lang="en-US" sz="2400" dirty="0"/>
          </a:p>
          <a:p>
            <a:pPr algn="r" rtl="1"/>
            <a:r>
              <a:rPr lang="ar-EG" sz="2400" dirty="0">
                <a:solidFill>
                  <a:srgbClr val="C00000"/>
                </a:solidFill>
              </a:rPr>
              <a:t>المعتقدات الثانوية  </a:t>
            </a:r>
            <a:r>
              <a:rPr lang="ar-EG" sz="2400" dirty="0"/>
              <a:t>تكون أكثر انفتاحا على التغيير.</a:t>
            </a:r>
            <a:endParaRPr lang="en-US" sz="2400" dirty="0"/>
          </a:p>
          <a:p>
            <a:pPr lvl="1" algn="r" rtl="1"/>
            <a:r>
              <a:rPr lang="ar-EG" dirty="0"/>
              <a:t>على سبيل المثال ، الإيمان بالزواج هو اعتقاد أساسي ، الاعتقاد بأن الناس يجب أن يتزوجوا في وقت مبكر من الحياة هو اعتقاد ثانوي. </a:t>
            </a:r>
          </a:p>
          <a:p>
            <a:pPr lvl="1" algn="r" rtl="1"/>
            <a:r>
              <a:rPr lang="ar-EG" dirty="0"/>
              <a:t>لدى المسوقين بعض الفرص لتغيير القيم الثانوية ولكن فرصة ضئيلة لتغيير القيم الأساسية.</a:t>
            </a:r>
          </a:p>
        </p:txBody>
      </p:sp>
      <p:sp>
        <p:nvSpPr>
          <p:cNvPr id="8" name="Title 1">
            <a:extLst>
              <a:ext uri="{FF2B5EF4-FFF2-40B4-BE49-F238E27FC236}">
                <a16:creationId xmlns:a16="http://schemas.microsoft.com/office/drawing/2014/main" xmlns="" id="{BD381A67-80F7-B7B2-EE8F-55FCB9E307E8}"/>
              </a:ext>
            </a:extLst>
          </p:cNvPr>
          <p:cNvSpPr txBox="1">
            <a:spLocks/>
          </p:cNvSpPr>
          <p:nvPr/>
        </p:nvSpPr>
        <p:spPr>
          <a:xfrm>
            <a:off x="1597835" y="45455"/>
            <a:ext cx="10515600"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b="1" dirty="0">
                <a:solidFill>
                  <a:srgbClr val="203E5F"/>
                </a:solidFill>
                <a:latin typeface="+mn-lt"/>
              </a:rPr>
              <a:t>The Cultural Environment </a:t>
            </a:r>
            <a:endParaRPr lang="en-US" dirty="0"/>
          </a:p>
          <a:p>
            <a:r>
              <a:rPr lang="ar-EG" dirty="0"/>
              <a:t>البيئة الثقافية</a:t>
            </a:r>
          </a:p>
        </p:txBody>
      </p:sp>
    </p:spTree>
    <p:extLst>
      <p:ext uri="{BB962C8B-B14F-4D97-AF65-F5344CB8AC3E}">
        <p14:creationId xmlns:p14="http://schemas.microsoft.com/office/powerpoint/2010/main" val="3747289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92411" y="910639"/>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Content Placeholder 2">
            <a:extLst>
              <a:ext uri="{FF2B5EF4-FFF2-40B4-BE49-F238E27FC236}">
                <a16:creationId xmlns:a16="http://schemas.microsoft.com/office/drawing/2014/main" xmlns="" id="{E4B91EC1-6C6A-CC30-917D-3B00298D3ACF}"/>
              </a:ext>
            </a:extLst>
          </p:cNvPr>
          <p:cNvSpPr txBox="1">
            <a:spLocks/>
          </p:cNvSpPr>
          <p:nvPr/>
        </p:nvSpPr>
        <p:spPr>
          <a:xfrm>
            <a:off x="4056075" y="1595116"/>
            <a:ext cx="8057360" cy="4335571"/>
          </a:xfrm>
          <a:prstGeom prst="rect">
            <a:avLst/>
          </a:prstGeom>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solidFill>
                  <a:srgbClr val="C00000"/>
                </a:solidFill>
              </a:rPr>
              <a:t>People view of themselves</a:t>
            </a:r>
            <a:r>
              <a:rPr lang="en-US" sz="2000" dirty="0"/>
              <a:t>: people may vary entire emphasis on serving themselves versus serving others.</a:t>
            </a:r>
            <a:endParaRPr lang="en-US" sz="1000" dirty="0"/>
          </a:p>
          <a:p>
            <a:r>
              <a:rPr lang="en-US" sz="2000" dirty="0"/>
              <a:t>Some people seek personal pleasure, wanting fun, change, and escape. Others seek self realization through religion, recreation, or the avid pursuit of careers or other life goals. some people see themselves as shares and joiners; others see themselves as individualists.</a:t>
            </a:r>
            <a:endParaRPr lang="en-US" sz="1000" dirty="0"/>
          </a:p>
          <a:p>
            <a:r>
              <a:rPr lang="en-US" sz="2000" dirty="0"/>
              <a:t>People use products, brands, and services as a means of self expression, and they buy products and services that match their views of themselves.</a:t>
            </a:r>
            <a:endParaRPr lang="en-US" sz="2000" dirty="0">
              <a:solidFill>
                <a:srgbClr val="C00000"/>
              </a:solidFill>
            </a:endParaRPr>
          </a:p>
          <a:p>
            <a:pPr algn="r" rtl="1"/>
            <a:r>
              <a:rPr lang="ar-EG" sz="2000" dirty="0">
                <a:solidFill>
                  <a:srgbClr val="C00000"/>
                </a:solidFill>
              </a:rPr>
              <a:t>نظر الناس إلى أنفسهم </a:t>
            </a:r>
            <a:r>
              <a:rPr lang="en-US" sz="2000" dirty="0"/>
              <a:t>: </a:t>
            </a:r>
            <a:r>
              <a:rPr lang="ar-EG" sz="2000" dirty="0"/>
              <a:t>قد يختلف الناس في التركيز الكامل على خدمة أنفسهم مقابل خدمة الآخرين.</a:t>
            </a:r>
          </a:p>
          <a:p>
            <a:pPr algn="r" rtl="1"/>
            <a:r>
              <a:rPr lang="ar-EG" sz="2000" dirty="0"/>
              <a:t>يسعى بعض الناس إلى المتعة الشخصية ، ويريدون المتعة ، والتغيير ، والهروب. يسعى آخرون إلى تحقيق الذات من خلال الدين أو الترفيه أو السعي المتحمس للمهن أو أهداف الحياة الأخرى. بعض الناس يرون أنفسهم كمشاركون . يرى آخرون أنفسهم كأفراد لا يهمم إلا مصلحتهم الخاصة .</a:t>
            </a:r>
          </a:p>
          <a:p>
            <a:pPr algn="r" rtl="1"/>
            <a:r>
              <a:rPr lang="ar-EG" sz="2000" dirty="0"/>
              <a:t>يستخدم الناس المنتجات والعلامات التجارية والخدمات كوسيلة للتعبير عن الذات ، ويشترون المنتجات والخدمات التي تتوافق مع وجهات نظرهم عن أنفسهم.</a:t>
            </a:r>
          </a:p>
        </p:txBody>
      </p:sp>
      <p:pic>
        <p:nvPicPr>
          <p:cNvPr id="3" name="Picture 2" descr="Chart&#10;&#10;Description automatically generated">
            <a:extLst>
              <a:ext uri="{FF2B5EF4-FFF2-40B4-BE49-F238E27FC236}">
                <a16:creationId xmlns:a16="http://schemas.microsoft.com/office/drawing/2014/main" xmlns="" id="{68E57488-89F3-8524-3823-61479372CE86}"/>
              </a:ext>
            </a:extLst>
          </p:cNvPr>
          <p:cNvPicPr>
            <a:picLocks noChangeAspect="1"/>
          </p:cNvPicPr>
          <p:nvPr/>
        </p:nvPicPr>
        <p:blipFill rotWithShape="1">
          <a:blip r:embed="rId3"/>
          <a:srcRect l="9174" r="1263" b="-4"/>
          <a:stretch/>
        </p:blipFill>
        <p:spPr>
          <a:xfrm>
            <a:off x="92411" y="1666729"/>
            <a:ext cx="4455979" cy="3918123"/>
          </a:xfrm>
          <a:prstGeom prst="rect">
            <a:avLst/>
          </a:prstGeom>
        </p:spPr>
      </p:pic>
      <p:sp>
        <p:nvSpPr>
          <p:cNvPr id="9" name="Title 1">
            <a:extLst>
              <a:ext uri="{FF2B5EF4-FFF2-40B4-BE49-F238E27FC236}">
                <a16:creationId xmlns:a16="http://schemas.microsoft.com/office/drawing/2014/main" xmlns="" id="{CF607885-7594-99C3-AB52-306192CF9D6C}"/>
              </a:ext>
            </a:extLst>
          </p:cNvPr>
          <p:cNvSpPr txBox="1">
            <a:spLocks/>
          </p:cNvSpPr>
          <p:nvPr/>
        </p:nvSpPr>
        <p:spPr>
          <a:xfrm>
            <a:off x="1597835" y="45455"/>
            <a:ext cx="10515600"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b="1" dirty="0">
                <a:solidFill>
                  <a:srgbClr val="203E5F"/>
                </a:solidFill>
                <a:latin typeface="+mn-lt"/>
              </a:rPr>
              <a:t>The Cultural Environment </a:t>
            </a:r>
            <a:endParaRPr lang="en-US" dirty="0"/>
          </a:p>
          <a:p>
            <a:r>
              <a:rPr lang="ar-EG" dirty="0"/>
              <a:t>البيئة الثقافية</a:t>
            </a:r>
          </a:p>
        </p:txBody>
      </p:sp>
    </p:spTree>
    <p:extLst>
      <p:ext uri="{BB962C8B-B14F-4D97-AF65-F5344CB8AC3E}">
        <p14:creationId xmlns:p14="http://schemas.microsoft.com/office/powerpoint/2010/main" val="4202324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Content Placeholder 2">
            <a:extLst>
              <a:ext uri="{FF2B5EF4-FFF2-40B4-BE49-F238E27FC236}">
                <a16:creationId xmlns:a16="http://schemas.microsoft.com/office/drawing/2014/main" xmlns="" id="{1A546C00-6BD6-9318-9047-6C7AFCDEA577}"/>
              </a:ext>
            </a:extLst>
          </p:cNvPr>
          <p:cNvSpPr txBox="1">
            <a:spLocks/>
          </p:cNvSpPr>
          <p:nvPr/>
        </p:nvSpPr>
        <p:spPr>
          <a:xfrm>
            <a:off x="94343" y="1083742"/>
            <a:ext cx="11911903" cy="5163352"/>
          </a:xfrm>
          <a:prstGeom prst="rect">
            <a:avLst/>
          </a:prstGeom>
        </p:spPr>
        <p:txBody>
          <a:bodyPr/>
          <a:lstStyle>
            <a:defPPr>
              <a:defRPr lang="en-US"/>
            </a:defPPr>
            <a:lvl1pPr marL="228600" indent="-228600" algn="r" rtl="1">
              <a:lnSpc>
                <a:spcPct val="90000"/>
              </a:lnSpc>
              <a:spcBef>
                <a:spcPts val="1000"/>
              </a:spcBef>
              <a:buFont typeface="Arial" panose="020B0604020202020204" pitchFamily="34" charset="0"/>
              <a:buChar char="•"/>
              <a:defRPr sz="2800"/>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a:lnSpc>
                <a:spcPct val="110000"/>
              </a:lnSpc>
            </a:pPr>
            <a:r>
              <a:rPr lang="en-US" sz="2000" dirty="0">
                <a:solidFill>
                  <a:srgbClr val="C00000"/>
                </a:solidFill>
              </a:rPr>
              <a:t>People's view of others</a:t>
            </a:r>
            <a:r>
              <a:rPr lang="en-US" sz="2000" dirty="0"/>
              <a:t>: people attitudes toward and interactions with others shift overtime.</a:t>
            </a:r>
            <a:endParaRPr lang="en-US" sz="900" dirty="0"/>
          </a:p>
          <a:p>
            <a:pPr>
              <a:lnSpc>
                <a:spcPct val="110000"/>
              </a:lnSpc>
            </a:pPr>
            <a:r>
              <a:rPr lang="en-US" sz="2000" dirty="0"/>
              <a:t>In recent years, some analysts have voiced concerns that the digital age has changed social interactions. These days even when people are together, they are often “alone together”. Groups of people may sit or walk in their own little bubbles, intensely connected to tiny screens and keyboards.</a:t>
            </a:r>
            <a:endParaRPr lang="en-US" sz="1100" dirty="0"/>
          </a:p>
          <a:p>
            <a:pPr>
              <a:lnSpc>
                <a:spcPct val="110000"/>
              </a:lnSpc>
            </a:pPr>
            <a:r>
              <a:rPr lang="en-US" sz="2000" dirty="0"/>
              <a:t>This new way of interacting strongly affects how companies market their brands and communicate with customers. Consumers increasingly tap digitally into networks of friends and online brand communities to learn about and buy products and to shape and share brand experiences. As a result, it is important for brands to participate in these networks too.</a:t>
            </a:r>
          </a:p>
          <a:p>
            <a:r>
              <a:rPr lang="ar-EG" sz="2000" dirty="0"/>
              <a:t>نظرة الناس للآخرين:  تتغير مواقف الناس تجاه الآخرين وتفاعلاتهم مع مرور الوقت.</a:t>
            </a:r>
          </a:p>
          <a:p>
            <a:r>
              <a:rPr lang="ar-EG" sz="2000" dirty="0"/>
              <a:t>في السنوات الأخيرة ، أعرب بعض المحللين عن مخاوفهم من أن العصر الرقمي قد غير التفاعلات الاجتماعية. في هذه الأيام ، حتى عندما يكون الناس معا ، فإنهم غالبا ما يكونون " معاً و لكنهم وحدهم ". قد تجلس مجموعات من الناس أو تمشي في فقاعاتهم الصغيرة ، متصلة بشكل مكثف بالشاشات الصغيرة ولوحات المفاتيح.</a:t>
            </a:r>
          </a:p>
          <a:p>
            <a:r>
              <a:rPr lang="ar-EG" sz="2000" dirty="0"/>
              <a:t>تؤثر هذه الطريقة الجديدة للتفاعل بشدة على كيفية تسويق الشركات لعلاماتها التجارية والتواصل مع العملاء. يستفيد المستهلكون بشكل متزايد رقميا من شبكات الأصدقاء ومجتمعات العلامات التجارية عبر الإنترنت للتعرف على المنتجات وشرائها وتشكيل تجارب العلامة التجارية ومشاركتها. نتيجة لذلك ، من المهم أن تشارك العلامات التجارية في هذه الشبكات أيضا.</a:t>
            </a:r>
          </a:p>
        </p:txBody>
      </p:sp>
      <p:sp>
        <p:nvSpPr>
          <p:cNvPr id="11" name="Title 1">
            <a:extLst>
              <a:ext uri="{FF2B5EF4-FFF2-40B4-BE49-F238E27FC236}">
                <a16:creationId xmlns:a16="http://schemas.microsoft.com/office/drawing/2014/main" xmlns="" id="{E9667E53-84C7-07FB-27E8-E9B70AAFF4A8}"/>
              </a:ext>
            </a:extLst>
          </p:cNvPr>
          <p:cNvSpPr txBox="1">
            <a:spLocks/>
          </p:cNvSpPr>
          <p:nvPr/>
        </p:nvSpPr>
        <p:spPr>
          <a:xfrm>
            <a:off x="1597835" y="45455"/>
            <a:ext cx="10515600"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b="1" dirty="0">
                <a:solidFill>
                  <a:srgbClr val="203E5F"/>
                </a:solidFill>
                <a:latin typeface="+mn-lt"/>
              </a:rPr>
              <a:t>The Cultural Environment </a:t>
            </a:r>
            <a:endParaRPr lang="en-US" dirty="0"/>
          </a:p>
          <a:p>
            <a:r>
              <a:rPr lang="ar-EG" dirty="0"/>
              <a:t>البيئة الثقافية</a:t>
            </a:r>
          </a:p>
        </p:txBody>
      </p:sp>
    </p:spTree>
    <p:extLst>
      <p:ext uri="{BB962C8B-B14F-4D97-AF65-F5344CB8AC3E}">
        <p14:creationId xmlns:p14="http://schemas.microsoft.com/office/powerpoint/2010/main" val="11635184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Rectangle 2">
            <a:extLst>
              <a:ext uri="{FF2B5EF4-FFF2-40B4-BE49-F238E27FC236}">
                <a16:creationId xmlns:a16="http://schemas.microsoft.com/office/drawing/2014/main" xmlns="" id="{B9F7D35B-DB24-A4DC-3D7A-9010998E5E45}"/>
              </a:ext>
            </a:extLst>
          </p:cNvPr>
          <p:cNvSpPr txBox="1">
            <a:spLocks noChangeArrowheads="1"/>
          </p:cNvSpPr>
          <p:nvPr/>
        </p:nvSpPr>
        <p:spPr>
          <a:xfrm>
            <a:off x="1456504" y="0"/>
            <a:ext cx="10135224"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altLang="en-US" b="1" dirty="0"/>
              <a:t>What does this symbol mean in your country?</a:t>
            </a:r>
            <a:endParaRPr lang="en-US" altLang="en-US" dirty="0"/>
          </a:p>
          <a:p>
            <a:r>
              <a:rPr lang="ar-EG" altLang="en-US" dirty="0"/>
              <a:t>ماذا تعني هذا الإشارة في بلدك؟</a:t>
            </a:r>
          </a:p>
        </p:txBody>
      </p:sp>
      <p:pic>
        <p:nvPicPr>
          <p:cNvPr id="3" name="Picture 4" descr="C:\Documents and Settings\Owner\Desktop\IBUS300\Non-verbal jesture 1.jpg">
            <a:extLst>
              <a:ext uri="{FF2B5EF4-FFF2-40B4-BE49-F238E27FC236}">
                <a16:creationId xmlns:a16="http://schemas.microsoft.com/office/drawing/2014/main" xmlns="" id="{855039D3-A4F1-E0F1-A461-6ED4C8318A9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78250" y="1981200"/>
            <a:ext cx="46355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06407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pic>
        <p:nvPicPr>
          <p:cNvPr id="2" name="Picture 4" descr="C:\Documents and Settings\Owner\Desktop\IBUS300\Non-verbal jesture Italy.jpg">
            <a:extLst>
              <a:ext uri="{FF2B5EF4-FFF2-40B4-BE49-F238E27FC236}">
                <a16:creationId xmlns:a16="http://schemas.microsoft.com/office/drawing/2014/main" xmlns="" id="{76B2DD6F-E118-BD03-AFC3-2E0C7F5A76F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3477252" y="884511"/>
            <a:ext cx="4899832" cy="463138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xmlns="" id="{75A3D5C8-3F82-CD33-2F2D-18CD22119892}"/>
              </a:ext>
            </a:extLst>
          </p:cNvPr>
          <p:cNvSpPr txBox="1"/>
          <p:nvPr/>
        </p:nvSpPr>
        <p:spPr>
          <a:xfrm>
            <a:off x="4255530" y="5287536"/>
            <a:ext cx="3343275" cy="830997"/>
          </a:xfrm>
          <a:prstGeom prst="rect">
            <a:avLst/>
          </a:prstGeom>
          <a:noFill/>
        </p:spPr>
        <p:txBody>
          <a:bodyPr wrap="square" rtlCol="0">
            <a:spAutoFit/>
          </a:bodyPr>
          <a:lstStyle/>
          <a:p>
            <a:pPr algn="ctr"/>
            <a:r>
              <a:rPr lang="ar-EG" sz="2400" dirty="0">
                <a:solidFill>
                  <a:srgbClr val="C00000"/>
                </a:solidFill>
              </a:rPr>
              <a:t>ايطاليا</a:t>
            </a:r>
          </a:p>
          <a:p>
            <a:pPr algn="ctr"/>
            <a:r>
              <a:rPr lang="ar-EG" sz="2400" dirty="0">
                <a:solidFill>
                  <a:srgbClr val="C00000"/>
                </a:solidFill>
              </a:rPr>
              <a:t>ماذا تعني هذه الإشارة بالضبط؟</a:t>
            </a:r>
            <a:endParaRPr lang="en-US" sz="2400" dirty="0">
              <a:solidFill>
                <a:srgbClr val="C00000"/>
              </a:solidFill>
            </a:endParaRPr>
          </a:p>
        </p:txBody>
      </p:sp>
      <p:sp>
        <p:nvSpPr>
          <p:cNvPr id="8" name="Rectangle 2">
            <a:extLst>
              <a:ext uri="{FF2B5EF4-FFF2-40B4-BE49-F238E27FC236}">
                <a16:creationId xmlns:a16="http://schemas.microsoft.com/office/drawing/2014/main" xmlns="" id="{4B95686D-69BF-1384-8ED4-441CFB1E0884}"/>
              </a:ext>
            </a:extLst>
          </p:cNvPr>
          <p:cNvSpPr txBox="1">
            <a:spLocks noChangeArrowheads="1"/>
          </p:cNvSpPr>
          <p:nvPr/>
        </p:nvSpPr>
        <p:spPr>
          <a:xfrm>
            <a:off x="1456504" y="0"/>
            <a:ext cx="10135224"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altLang="en-US" b="1" dirty="0"/>
              <a:t>What does this symbol mean in your country?</a:t>
            </a:r>
            <a:endParaRPr lang="en-US" altLang="en-US" dirty="0"/>
          </a:p>
          <a:p>
            <a:r>
              <a:rPr lang="ar-EG" altLang="en-US" dirty="0"/>
              <a:t>ماذا تعني هذا الإشارة في بلدك؟</a:t>
            </a:r>
          </a:p>
        </p:txBody>
      </p:sp>
    </p:spTree>
    <p:extLst>
      <p:ext uri="{BB962C8B-B14F-4D97-AF65-F5344CB8AC3E}">
        <p14:creationId xmlns:p14="http://schemas.microsoft.com/office/powerpoint/2010/main" val="2166437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pic>
        <p:nvPicPr>
          <p:cNvPr id="2" name="Picture 4" descr="C:\Documents and Settings\Owner\Desktop\IBUS300\Non-verbal jesture Greece.jpg">
            <a:extLst>
              <a:ext uri="{FF2B5EF4-FFF2-40B4-BE49-F238E27FC236}">
                <a16:creationId xmlns:a16="http://schemas.microsoft.com/office/drawing/2014/main" xmlns="" id="{6025ADCB-4A25-8CA7-3CFE-9E9A60F9D0A4}"/>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8391"/>
          <a:stretch/>
        </p:blipFill>
        <p:spPr bwMode="auto">
          <a:xfrm>
            <a:off x="1460597" y="884510"/>
            <a:ext cx="8314167" cy="5704527"/>
          </a:xfrm>
          <a:custGeom>
            <a:avLst/>
            <a:gdLst/>
            <a:ahLst/>
            <a:cxnLst/>
            <a:rect l="l" t="t" r="r" b="b"/>
            <a:pathLst>
              <a:path w="9270806" h="6858000">
                <a:moveTo>
                  <a:pt x="1503712" y="0"/>
                </a:moveTo>
                <a:lnTo>
                  <a:pt x="7767094" y="0"/>
                </a:lnTo>
                <a:lnTo>
                  <a:pt x="7913128" y="139721"/>
                </a:lnTo>
                <a:cubicBezTo>
                  <a:pt x="8751971" y="981521"/>
                  <a:pt x="9270806" y="2144457"/>
                  <a:pt x="9270806" y="3429000"/>
                </a:cubicBezTo>
                <a:cubicBezTo>
                  <a:pt x="9270806" y="4713544"/>
                  <a:pt x="8751971" y="5876479"/>
                  <a:pt x="7913128" y="6718279"/>
                </a:cubicBezTo>
                <a:lnTo>
                  <a:pt x="7767094" y="6858000"/>
                </a:lnTo>
                <a:lnTo>
                  <a:pt x="1503712" y="6858000"/>
                </a:lnTo>
                <a:lnTo>
                  <a:pt x="1357679" y="6718279"/>
                </a:lnTo>
                <a:cubicBezTo>
                  <a:pt x="518835" y="5876479"/>
                  <a:pt x="0" y="4713544"/>
                  <a:pt x="0" y="3429000"/>
                </a:cubicBezTo>
                <a:cubicBezTo>
                  <a:pt x="0" y="2144457"/>
                  <a:pt x="518835" y="981521"/>
                  <a:pt x="1357679" y="139721"/>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xmlns="" id="{BE3C8A1B-AB98-B52D-D60C-E1638CC0AA83}"/>
              </a:ext>
            </a:extLst>
          </p:cNvPr>
          <p:cNvSpPr txBox="1"/>
          <p:nvPr/>
        </p:nvSpPr>
        <p:spPr>
          <a:xfrm>
            <a:off x="5617680" y="5342542"/>
            <a:ext cx="3343275" cy="830997"/>
          </a:xfrm>
          <a:prstGeom prst="rect">
            <a:avLst/>
          </a:prstGeom>
          <a:noFill/>
        </p:spPr>
        <p:txBody>
          <a:bodyPr wrap="square" rtlCol="0">
            <a:spAutoFit/>
          </a:bodyPr>
          <a:lstStyle/>
          <a:p>
            <a:pPr algn="ctr"/>
            <a:r>
              <a:rPr lang="ar-EG" sz="2400" dirty="0">
                <a:solidFill>
                  <a:srgbClr val="C00000"/>
                </a:solidFill>
              </a:rPr>
              <a:t>اليونان</a:t>
            </a:r>
          </a:p>
          <a:p>
            <a:pPr algn="ctr"/>
            <a:r>
              <a:rPr lang="ar-EG" sz="2400" dirty="0">
                <a:solidFill>
                  <a:srgbClr val="C00000"/>
                </a:solidFill>
              </a:rPr>
              <a:t>هذا مثالي </a:t>
            </a:r>
            <a:endParaRPr lang="en-US" sz="2400" dirty="0">
              <a:solidFill>
                <a:srgbClr val="C00000"/>
              </a:solidFill>
            </a:endParaRPr>
          </a:p>
        </p:txBody>
      </p:sp>
      <p:sp>
        <p:nvSpPr>
          <p:cNvPr id="8" name="Rectangle 2">
            <a:extLst>
              <a:ext uri="{FF2B5EF4-FFF2-40B4-BE49-F238E27FC236}">
                <a16:creationId xmlns:a16="http://schemas.microsoft.com/office/drawing/2014/main" xmlns="" id="{7559245E-7771-900A-F7A2-12228B8E14B1}"/>
              </a:ext>
            </a:extLst>
          </p:cNvPr>
          <p:cNvSpPr txBox="1">
            <a:spLocks noChangeArrowheads="1"/>
          </p:cNvSpPr>
          <p:nvPr/>
        </p:nvSpPr>
        <p:spPr>
          <a:xfrm>
            <a:off x="1456504" y="0"/>
            <a:ext cx="10135224"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altLang="en-US" b="1" dirty="0"/>
              <a:t>What does this symbol mean in your country?</a:t>
            </a:r>
            <a:endParaRPr lang="en-US" altLang="en-US" dirty="0"/>
          </a:p>
          <a:p>
            <a:r>
              <a:rPr lang="ar-EG" altLang="en-US" dirty="0"/>
              <a:t>ماذا تعني هذا الإشارة في بلدك؟</a:t>
            </a:r>
          </a:p>
        </p:txBody>
      </p:sp>
    </p:spTree>
    <p:extLst>
      <p:ext uri="{BB962C8B-B14F-4D97-AF65-F5344CB8AC3E}">
        <p14:creationId xmlns:p14="http://schemas.microsoft.com/office/powerpoint/2010/main" val="3424234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pic>
        <p:nvPicPr>
          <p:cNvPr id="2" name="Picture 4" descr="C:\Documents and Settings\Owner\Desktop\IBUS300\Non-verbal jesture Egypt.jpg">
            <a:extLst>
              <a:ext uri="{FF2B5EF4-FFF2-40B4-BE49-F238E27FC236}">
                <a16:creationId xmlns:a16="http://schemas.microsoft.com/office/drawing/2014/main" xmlns="" id="{49C640EF-9DF3-FBA8-7402-777614B82FD1}"/>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2607" b="7204"/>
          <a:stretch/>
        </p:blipFill>
        <p:spPr bwMode="auto">
          <a:xfrm>
            <a:off x="2425190" y="884511"/>
            <a:ext cx="7349574" cy="5436777"/>
          </a:xfrm>
          <a:custGeom>
            <a:avLst/>
            <a:gdLst/>
            <a:ahLst/>
            <a:cxnLst/>
            <a:rect l="l" t="t" r="r" b="b"/>
            <a:pathLst>
              <a:path w="9270806" h="6858000">
                <a:moveTo>
                  <a:pt x="1503712" y="0"/>
                </a:moveTo>
                <a:lnTo>
                  <a:pt x="7767094" y="0"/>
                </a:lnTo>
                <a:lnTo>
                  <a:pt x="7913128" y="139721"/>
                </a:lnTo>
                <a:cubicBezTo>
                  <a:pt x="8751971" y="981521"/>
                  <a:pt x="9270806" y="2144457"/>
                  <a:pt x="9270806" y="3429000"/>
                </a:cubicBezTo>
                <a:cubicBezTo>
                  <a:pt x="9270806" y="4713544"/>
                  <a:pt x="8751971" y="5876479"/>
                  <a:pt x="7913128" y="6718279"/>
                </a:cubicBezTo>
                <a:lnTo>
                  <a:pt x="7767094" y="6858000"/>
                </a:lnTo>
                <a:lnTo>
                  <a:pt x="1503712" y="6858000"/>
                </a:lnTo>
                <a:lnTo>
                  <a:pt x="1357679" y="6718279"/>
                </a:lnTo>
                <a:cubicBezTo>
                  <a:pt x="518835" y="5876479"/>
                  <a:pt x="0" y="4713544"/>
                  <a:pt x="0" y="3429000"/>
                </a:cubicBezTo>
                <a:cubicBezTo>
                  <a:pt x="0" y="2144457"/>
                  <a:pt x="518835" y="981521"/>
                  <a:pt x="1357679" y="139721"/>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xmlns="" id="{F8771BD8-B1FB-0942-0CB9-9D11E278DADE}"/>
              </a:ext>
            </a:extLst>
          </p:cNvPr>
          <p:cNvSpPr txBox="1"/>
          <p:nvPr/>
        </p:nvSpPr>
        <p:spPr>
          <a:xfrm>
            <a:off x="5668334" y="5142492"/>
            <a:ext cx="3343275" cy="954107"/>
          </a:xfrm>
          <a:prstGeom prst="rect">
            <a:avLst/>
          </a:prstGeom>
          <a:noFill/>
        </p:spPr>
        <p:txBody>
          <a:bodyPr wrap="square" rtlCol="0">
            <a:spAutoFit/>
          </a:bodyPr>
          <a:lstStyle/>
          <a:p>
            <a:pPr algn="ctr"/>
            <a:r>
              <a:rPr lang="ar-EG" sz="2800" dirty="0">
                <a:solidFill>
                  <a:srgbClr val="C00000"/>
                </a:solidFill>
              </a:rPr>
              <a:t>مصر</a:t>
            </a:r>
          </a:p>
          <a:p>
            <a:pPr algn="ctr"/>
            <a:r>
              <a:rPr lang="ar-EG" sz="2800" dirty="0">
                <a:solidFill>
                  <a:srgbClr val="C00000"/>
                </a:solidFill>
              </a:rPr>
              <a:t>اصبر! </a:t>
            </a:r>
            <a:endParaRPr lang="en-US" sz="2800" dirty="0">
              <a:solidFill>
                <a:srgbClr val="C00000"/>
              </a:solidFill>
            </a:endParaRPr>
          </a:p>
        </p:txBody>
      </p:sp>
      <p:sp>
        <p:nvSpPr>
          <p:cNvPr id="8" name="Rectangle 2">
            <a:extLst>
              <a:ext uri="{FF2B5EF4-FFF2-40B4-BE49-F238E27FC236}">
                <a16:creationId xmlns:a16="http://schemas.microsoft.com/office/drawing/2014/main" xmlns="" id="{3739C99B-765A-1B05-EE6C-DF087529DD61}"/>
              </a:ext>
            </a:extLst>
          </p:cNvPr>
          <p:cNvSpPr txBox="1">
            <a:spLocks noChangeArrowheads="1"/>
          </p:cNvSpPr>
          <p:nvPr/>
        </p:nvSpPr>
        <p:spPr>
          <a:xfrm>
            <a:off x="1456504" y="0"/>
            <a:ext cx="10135224"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altLang="en-US" b="1" dirty="0"/>
              <a:t>What does this symbol mean in your country?</a:t>
            </a:r>
            <a:endParaRPr lang="en-US" altLang="en-US" dirty="0"/>
          </a:p>
          <a:p>
            <a:r>
              <a:rPr lang="ar-EG" altLang="en-US" dirty="0"/>
              <a:t>ماذا تعني هذا الإشارة في بلدك؟</a:t>
            </a:r>
          </a:p>
        </p:txBody>
      </p:sp>
    </p:spTree>
    <p:extLst>
      <p:ext uri="{BB962C8B-B14F-4D97-AF65-F5344CB8AC3E}">
        <p14:creationId xmlns:p14="http://schemas.microsoft.com/office/powerpoint/2010/main" val="25428334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Title 1">
            <a:extLst>
              <a:ext uri="{FF2B5EF4-FFF2-40B4-BE49-F238E27FC236}">
                <a16:creationId xmlns:a16="http://schemas.microsoft.com/office/drawing/2014/main" xmlns="" id="{F3C4C96A-9F36-9DB4-A377-E12005F3C5B6}"/>
              </a:ext>
            </a:extLst>
          </p:cNvPr>
          <p:cNvSpPr txBox="1">
            <a:spLocks/>
          </p:cNvSpPr>
          <p:nvPr/>
        </p:nvSpPr>
        <p:spPr>
          <a:xfrm>
            <a:off x="1682422" y="321390"/>
            <a:ext cx="4254500"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t>Cultural Environment</a:t>
            </a:r>
          </a:p>
          <a:p>
            <a:r>
              <a:rPr lang="ar-EG" dirty="0"/>
              <a:t>البيئة الثقافية </a:t>
            </a:r>
          </a:p>
        </p:txBody>
      </p:sp>
      <p:pic>
        <p:nvPicPr>
          <p:cNvPr id="3" name="Picture 2">
            <a:extLst>
              <a:ext uri="{FF2B5EF4-FFF2-40B4-BE49-F238E27FC236}">
                <a16:creationId xmlns:a16="http://schemas.microsoft.com/office/drawing/2014/main" xmlns="" id="{7F5C91EE-94F7-9561-4DE5-BE37AC1EA228}"/>
              </a:ext>
            </a:extLst>
          </p:cNvPr>
          <p:cNvPicPr>
            <a:picLocks noChangeAspect="1"/>
          </p:cNvPicPr>
          <p:nvPr/>
        </p:nvPicPr>
        <p:blipFill>
          <a:blip r:embed="rId3"/>
          <a:stretch>
            <a:fillRect/>
          </a:stretch>
        </p:blipFill>
        <p:spPr>
          <a:xfrm>
            <a:off x="4777316" y="885073"/>
            <a:ext cx="6780700" cy="5085525"/>
          </a:xfrm>
          <a:prstGeom prst="rect">
            <a:avLst/>
          </a:prstGeom>
        </p:spPr>
      </p:pic>
    </p:spTree>
    <p:extLst>
      <p:ext uri="{BB962C8B-B14F-4D97-AF65-F5344CB8AC3E}">
        <p14:creationId xmlns:p14="http://schemas.microsoft.com/office/powerpoint/2010/main" val="4263969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pic>
        <p:nvPicPr>
          <p:cNvPr id="2" name="Picture 2" descr="C:\Users\Thana\Desktop\this-joke-in-this-ad-for-pattex-super-glue-is-that-in-egypt-men-and-women-have-traditionally-carried-heavy-loads-on-their-heads-agency-tbwa-cairo.jpg">
            <a:extLst>
              <a:ext uri="{FF2B5EF4-FFF2-40B4-BE49-F238E27FC236}">
                <a16:creationId xmlns:a16="http://schemas.microsoft.com/office/drawing/2014/main" xmlns="" id="{5D9B66CA-2BD5-3461-6CF5-E88822138540}"/>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9764" b="-1"/>
          <a:stretch/>
        </p:blipFill>
        <p:spPr bwMode="auto">
          <a:xfrm>
            <a:off x="1460597" y="10"/>
            <a:ext cx="9270806" cy="6857990"/>
          </a:xfrm>
          <a:custGeom>
            <a:avLst/>
            <a:gdLst/>
            <a:ahLst/>
            <a:cxnLst/>
            <a:rect l="l" t="t" r="r" b="b"/>
            <a:pathLst>
              <a:path w="9270806" h="6858000">
                <a:moveTo>
                  <a:pt x="1503712" y="0"/>
                </a:moveTo>
                <a:lnTo>
                  <a:pt x="7767094" y="0"/>
                </a:lnTo>
                <a:lnTo>
                  <a:pt x="7913128" y="139721"/>
                </a:lnTo>
                <a:cubicBezTo>
                  <a:pt x="8751971" y="981521"/>
                  <a:pt x="9270806" y="2144457"/>
                  <a:pt x="9270806" y="3429000"/>
                </a:cubicBezTo>
                <a:cubicBezTo>
                  <a:pt x="9270806" y="4713544"/>
                  <a:pt x="8751971" y="5876479"/>
                  <a:pt x="7913128" y="6718279"/>
                </a:cubicBezTo>
                <a:lnTo>
                  <a:pt x="7767094" y="6858000"/>
                </a:lnTo>
                <a:lnTo>
                  <a:pt x="1503712" y="6858000"/>
                </a:lnTo>
                <a:lnTo>
                  <a:pt x="1357679" y="6718279"/>
                </a:lnTo>
                <a:cubicBezTo>
                  <a:pt x="518835" y="5876479"/>
                  <a:pt x="0" y="4713544"/>
                  <a:pt x="0" y="3429000"/>
                </a:cubicBezTo>
                <a:cubicBezTo>
                  <a:pt x="0" y="2144457"/>
                  <a:pt x="518835" y="981521"/>
                  <a:pt x="1357679" y="139721"/>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03145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pic>
        <p:nvPicPr>
          <p:cNvPr id="2" name="Picture 1">
            <a:extLst>
              <a:ext uri="{FF2B5EF4-FFF2-40B4-BE49-F238E27FC236}">
                <a16:creationId xmlns:a16="http://schemas.microsoft.com/office/drawing/2014/main" xmlns="" id="{42875DB2-76BC-B964-1893-A31D6E7DEF44}"/>
              </a:ext>
            </a:extLst>
          </p:cNvPr>
          <p:cNvPicPr>
            <a:picLocks noChangeAspect="1"/>
          </p:cNvPicPr>
          <p:nvPr/>
        </p:nvPicPr>
        <p:blipFill rotWithShape="1">
          <a:blip r:embed="rId3"/>
          <a:srcRect t="16344" b="13386"/>
          <a:stretch/>
        </p:blipFill>
        <p:spPr>
          <a:xfrm>
            <a:off x="457200" y="457200"/>
            <a:ext cx="11277600" cy="5943600"/>
          </a:xfrm>
          <a:prstGeom prst="rect">
            <a:avLst/>
          </a:prstGeom>
        </p:spPr>
      </p:pic>
    </p:spTree>
    <p:extLst>
      <p:ext uri="{BB962C8B-B14F-4D97-AF65-F5344CB8AC3E}">
        <p14:creationId xmlns:p14="http://schemas.microsoft.com/office/powerpoint/2010/main" val="2224981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pic>
        <p:nvPicPr>
          <p:cNvPr id="2" name="Picture 1">
            <a:extLst>
              <a:ext uri="{FF2B5EF4-FFF2-40B4-BE49-F238E27FC236}">
                <a16:creationId xmlns:a16="http://schemas.microsoft.com/office/drawing/2014/main" xmlns="" id="{4A5D0E99-104E-E20A-8555-E2685913E749}"/>
              </a:ext>
            </a:extLst>
          </p:cNvPr>
          <p:cNvPicPr>
            <a:picLocks noChangeAspect="1"/>
          </p:cNvPicPr>
          <p:nvPr/>
        </p:nvPicPr>
        <p:blipFill>
          <a:blip r:embed="rId3"/>
          <a:stretch>
            <a:fillRect/>
          </a:stretch>
        </p:blipFill>
        <p:spPr>
          <a:xfrm>
            <a:off x="1088922" y="0"/>
            <a:ext cx="10014155" cy="6426714"/>
          </a:xfrm>
          <a:prstGeom prst="rect">
            <a:avLst/>
          </a:prstGeom>
          <a:ln>
            <a:solidFill>
              <a:srgbClr val="640000"/>
            </a:solidFill>
          </a:ln>
        </p:spPr>
      </p:pic>
    </p:spTree>
    <p:extLst>
      <p:ext uri="{BB962C8B-B14F-4D97-AF65-F5344CB8AC3E}">
        <p14:creationId xmlns:p14="http://schemas.microsoft.com/office/powerpoint/2010/main" val="916079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Title 1">
            <a:extLst>
              <a:ext uri="{FF2B5EF4-FFF2-40B4-BE49-F238E27FC236}">
                <a16:creationId xmlns:a16="http://schemas.microsoft.com/office/drawing/2014/main" xmlns="" id="{B5FE8C3D-F87C-0D74-99DD-1D482E3848E2}"/>
              </a:ext>
            </a:extLst>
          </p:cNvPr>
          <p:cNvSpPr txBox="1">
            <a:spLocks/>
          </p:cNvSpPr>
          <p:nvPr/>
        </p:nvSpPr>
        <p:spPr>
          <a:xfrm>
            <a:off x="1915427" y="197841"/>
            <a:ext cx="3936768"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pPr algn="r" rtl="1"/>
            <a:r>
              <a:rPr lang="ar-EG" dirty="0"/>
              <a:t>تحليل السوق: تحليل </a:t>
            </a:r>
            <a:r>
              <a:rPr lang="en-US" dirty="0"/>
              <a:t>SWOT</a:t>
            </a:r>
          </a:p>
        </p:txBody>
      </p:sp>
      <p:sp>
        <p:nvSpPr>
          <p:cNvPr id="3" name="Content Placeholder 2">
            <a:extLst>
              <a:ext uri="{FF2B5EF4-FFF2-40B4-BE49-F238E27FC236}">
                <a16:creationId xmlns:a16="http://schemas.microsoft.com/office/drawing/2014/main" xmlns="" id="{B60607C4-B520-4260-90D4-9EF34EE6EE70}"/>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solidFill>
                  <a:srgbClr val="0070C0"/>
                </a:solidFill>
              </a:rPr>
              <a:t>SWOT ANALYSIS</a:t>
            </a:r>
            <a:r>
              <a:rPr lang="en-US" dirty="0"/>
              <a:t>= an overall evaluation of the company’s strengths(S) weaknesses (W), opportunities (O), and threats (T).</a:t>
            </a:r>
            <a:endParaRPr lang="ar-EG" dirty="0"/>
          </a:p>
          <a:p>
            <a:pPr algn="r" rtl="1"/>
            <a:r>
              <a:rPr lang="ar-EG" dirty="0"/>
              <a:t>تحليل  </a:t>
            </a:r>
            <a:r>
              <a:rPr lang="en-US" dirty="0"/>
              <a:t>SWOT = </a:t>
            </a:r>
            <a:r>
              <a:rPr lang="ar-EG" dirty="0"/>
              <a:t>تقييم شامل لنقاط القوة (</a:t>
            </a:r>
            <a:r>
              <a:rPr lang="en-US" dirty="0"/>
              <a:t>S</a:t>
            </a:r>
            <a:r>
              <a:rPr lang="ar-EG" dirty="0"/>
              <a:t>) ونقاط الضعف </a:t>
            </a:r>
            <a:r>
              <a:rPr lang="en-US" dirty="0"/>
              <a:t> (W) </a:t>
            </a:r>
            <a:r>
              <a:rPr lang="ar-EG" dirty="0"/>
              <a:t>والفرص </a:t>
            </a:r>
            <a:r>
              <a:rPr lang="en-US" dirty="0"/>
              <a:t>(O) </a:t>
            </a:r>
            <a:r>
              <a:rPr lang="ar-EG" dirty="0"/>
              <a:t>والتهديدات </a:t>
            </a:r>
            <a:r>
              <a:rPr lang="en-US" dirty="0"/>
              <a:t>(T)</a:t>
            </a:r>
          </a:p>
          <a:p>
            <a:pPr marL="0" indent="0">
              <a:buNone/>
            </a:pPr>
            <a:endParaRPr lang="en-US" dirty="0"/>
          </a:p>
        </p:txBody>
      </p:sp>
      <p:pic>
        <p:nvPicPr>
          <p:cNvPr id="8" name="Picture 7">
            <a:extLst>
              <a:ext uri="{FF2B5EF4-FFF2-40B4-BE49-F238E27FC236}">
                <a16:creationId xmlns:a16="http://schemas.microsoft.com/office/drawing/2014/main" xmlns="" id="{9B555591-C21D-A9D5-D39B-5118B6C07860}"/>
              </a:ext>
            </a:extLst>
          </p:cNvPr>
          <p:cNvPicPr>
            <a:picLocks noChangeAspect="1"/>
          </p:cNvPicPr>
          <p:nvPr/>
        </p:nvPicPr>
        <p:blipFill>
          <a:blip r:embed="rId3"/>
          <a:stretch>
            <a:fillRect/>
          </a:stretch>
        </p:blipFill>
        <p:spPr>
          <a:xfrm>
            <a:off x="3060941" y="3581400"/>
            <a:ext cx="6492634" cy="2524441"/>
          </a:xfrm>
          <a:prstGeom prst="rect">
            <a:avLst/>
          </a:prstGeom>
          <a:ln>
            <a:noFill/>
          </a:ln>
          <a:effectLst>
            <a:softEdge rad="112500"/>
          </a:effectLst>
        </p:spPr>
      </p:pic>
    </p:spTree>
    <p:extLst>
      <p:ext uri="{BB962C8B-B14F-4D97-AF65-F5344CB8AC3E}">
        <p14:creationId xmlns:p14="http://schemas.microsoft.com/office/powerpoint/2010/main" val="2864047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pic>
        <p:nvPicPr>
          <p:cNvPr id="2" name="Picture 1">
            <a:extLst>
              <a:ext uri="{FF2B5EF4-FFF2-40B4-BE49-F238E27FC236}">
                <a16:creationId xmlns:a16="http://schemas.microsoft.com/office/drawing/2014/main" xmlns="" id="{3F8A3F11-2032-727C-909D-561E2E5817A9}"/>
              </a:ext>
            </a:extLst>
          </p:cNvPr>
          <p:cNvPicPr>
            <a:picLocks noChangeAspect="1"/>
          </p:cNvPicPr>
          <p:nvPr/>
        </p:nvPicPr>
        <p:blipFill>
          <a:blip r:embed="rId3"/>
          <a:stretch>
            <a:fillRect/>
          </a:stretch>
        </p:blipFill>
        <p:spPr>
          <a:xfrm>
            <a:off x="1068089" y="1826342"/>
            <a:ext cx="10323044" cy="4291780"/>
          </a:xfrm>
          <a:prstGeom prst="rect">
            <a:avLst/>
          </a:prstGeom>
        </p:spPr>
      </p:pic>
      <p:sp>
        <p:nvSpPr>
          <p:cNvPr id="3" name="TextBox 2">
            <a:extLst>
              <a:ext uri="{FF2B5EF4-FFF2-40B4-BE49-F238E27FC236}">
                <a16:creationId xmlns:a16="http://schemas.microsoft.com/office/drawing/2014/main" xmlns="" id="{C5D013CA-6791-FC26-8D3D-31A810F01883}"/>
              </a:ext>
            </a:extLst>
          </p:cNvPr>
          <p:cNvSpPr txBox="1"/>
          <p:nvPr/>
        </p:nvSpPr>
        <p:spPr>
          <a:xfrm>
            <a:off x="1597835" y="225244"/>
            <a:ext cx="2016121" cy="523220"/>
          </a:xfrm>
          <a:prstGeom prst="rect">
            <a:avLst/>
          </a:prstGeom>
          <a:noFill/>
        </p:spPr>
        <p:txBody>
          <a:bodyPr wrap="square" rtlCol="0">
            <a:spAutoFit/>
          </a:bodyPr>
          <a:lstStyle>
            <a:defPPr>
              <a:defRPr lang="en-US"/>
            </a:defPPr>
            <a:lvl1pPr algn="r" rtl="1">
              <a:defRPr sz="2800" b="1">
                <a:latin typeface="Times New Roman" panose="02020603050405020304" pitchFamily="18" charset="0"/>
                <a:cs typeface="Times New Roman" panose="02020603050405020304" pitchFamily="18" charset="0"/>
              </a:defRPr>
            </a:lvl1pPr>
          </a:lstStyle>
          <a:p>
            <a:r>
              <a:rPr lang="ar-EG" dirty="0"/>
              <a:t>تحليل </a:t>
            </a:r>
            <a:r>
              <a:rPr lang="en-US" dirty="0"/>
              <a:t>SWOT</a:t>
            </a:r>
          </a:p>
        </p:txBody>
      </p:sp>
    </p:spTree>
    <p:extLst>
      <p:ext uri="{BB962C8B-B14F-4D97-AF65-F5344CB8AC3E}">
        <p14:creationId xmlns:p14="http://schemas.microsoft.com/office/powerpoint/2010/main" val="22872796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73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pic>
        <p:nvPicPr>
          <p:cNvPr id="2" name="Picture 1">
            <a:extLst>
              <a:ext uri="{FF2B5EF4-FFF2-40B4-BE49-F238E27FC236}">
                <a16:creationId xmlns:a16="http://schemas.microsoft.com/office/drawing/2014/main" xmlns="" id="{E7228885-63D6-F083-A341-0CB9C4619BA3}"/>
              </a:ext>
            </a:extLst>
          </p:cNvPr>
          <p:cNvPicPr>
            <a:picLocks noChangeAspect="1"/>
          </p:cNvPicPr>
          <p:nvPr/>
        </p:nvPicPr>
        <p:blipFill>
          <a:blip r:embed="rId3"/>
          <a:stretch>
            <a:fillRect/>
          </a:stretch>
        </p:blipFill>
        <p:spPr>
          <a:xfrm>
            <a:off x="520700" y="325056"/>
            <a:ext cx="11226800" cy="5986844"/>
          </a:xfrm>
          <a:prstGeom prst="rect">
            <a:avLst/>
          </a:prstGeom>
        </p:spPr>
      </p:pic>
    </p:spTree>
    <p:extLst>
      <p:ext uri="{BB962C8B-B14F-4D97-AF65-F5344CB8AC3E}">
        <p14:creationId xmlns:p14="http://schemas.microsoft.com/office/powerpoint/2010/main" val="2121657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677</TotalTime>
  <Words>4154</Words>
  <Application>Microsoft Office PowerPoint</Application>
  <PresentationFormat>مخصص</PresentationFormat>
  <Paragraphs>428</Paragraphs>
  <Slides>52</Slides>
  <Notes>1</Notes>
  <HiddenSlides>0</HiddenSlides>
  <MMClips>2</MMClips>
  <ScaleCrop>false</ScaleCrop>
  <HeadingPairs>
    <vt:vector size="4" baseType="variant">
      <vt:variant>
        <vt:lpstr>نسق</vt:lpstr>
      </vt:variant>
      <vt:variant>
        <vt:i4>1</vt:i4>
      </vt:variant>
      <vt:variant>
        <vt:lpstr>عناوين الشرائح</vt:lpstr>
      </vt:variant>
      <vt:variant>
        <vt:i4>52</vt:i4>
      </vt:variant>
    </vt:vector>
  </HeadingPairs>
  <TitlesOfParts>
    <vt:vector size="53"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cp:lastModifiedBy>
  <cp:revision>22</cp:revision>
  <dcterms:created xsi:type="dcterms:W3CDTF">2023-04-29T09:08:23Z</dcterms:created>
  <dcterms:modified xsi:type="dcterms:W3CDTF">2024-10-10T06:55:58Z</dcterms:modified>
</cp:coreProperties>
</file>