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40112-A61D-D80E-0695-20223F44F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6B212B-913A-BCFA-1F1E-7396DC32D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597A6-5BEB-4A04-8C1E-3C9C6709D39B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3B0561-F823-ACEA-A70E-0CE9DCAA7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007ADA-A11C-8FB8-704E-F14262646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2CD04-A8B3-4110-9988-D81DB7C2A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944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A44F6B-01A4-506D-E02E-615DD9632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F3A2CE-4331-4B2C-669F-A7EA49B1D3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0C026A-E28C-EB19-20C8-495F07368A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597A6-5BEB-4A04-8C1E-3C9C6709D39B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C9F2B5-C8F5-C37D-7882-2AB1C9FF65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97345-7B21-C4A0-F4AF-1BB848048D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2CD04-A8B3-4110-9988-D81DB7C2A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69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D2D4D9-BA67-C56F-6E5B-506499002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25BE73-67F7-49FC-B195-1AB1AECF98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0264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23F910-B3B4-464E-B8AC-1733B95FE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5235C-A24B-C4C6-A27D-58707BCEEE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00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33F51A-9968-F115-F44C-4CC83915B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System modeling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798984-485C-64D6-5F3D-4F948A708E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8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84E6F6-171C-EF15-D115-598FF152B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Existing and planned system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561281-BF7B-3026-AF20-55F8F75E97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1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7F3787-D5BE-33F5-C9C7-927B0E7B3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System perspectives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26413-D2A9-0BC7-B1BE-6BE89F75F3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508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CC3F1E-445F-4E51-790A-C0EA1AD27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UML diagram types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611131-CFAA-FBB1-A8B0-3C4AB5D783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794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5AC6FC-FD42-0B01-D003-297FFF319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 of graphical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537D9B-E0E9-3B45-E54F-AE47EEC562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961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70EC7F-2123-088F-51A2-5CF68010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Context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F48B9C-AE00-FCD1-9481-602060FE14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11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82C13D-EFC0-A685-F14C-9E347CAFF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System boundaries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82670D-E99A-B6B2-0799-8E7FCEEF2E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070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74F590-231D-0959-63F0-A9CB13D7B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context of the MHC-PMS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AB35C0-34EF-2117-622B-549C7F3908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256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6CBB2E-5753-320C-ABD2-9B1894660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Process perspective </a:t>
            </a:r>
            <a:r>
              <a:rPr lang="en-US">
                <a:sym typeface="Wingdings" panose="05000000000000000000" pitchFamily="2" charset="2"/>
              </a:rPr>
              <a:t> </a:t>
            </a:r>
            <a:r>
              <a:rPr lang="en-US"/>
              <a:t>Using Activity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323FA-9DF2-4566-8D97-4B077FD715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9168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9F5312-5B5D-27D3-D705-031839EB1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Process model of involuntary detention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12EAF2-D7CA-33B1-6769-39C6338855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957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48C5ED-93C4-AB50-CF3B-CB1ACB696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Interaction models </a:t>
            </a:r>
            <a:r>
              <a:rPr lang="en-US">
                <a:sym typeface="Wingdings" panose="05000000000000000000" pitchFamily="2" charset="2"/>
              </a:rPr>
              <a:t> </a:t>
            </a:r>
            <a:br>
              <a:rPr lang="en-US">
                <a:sym typeface="Wingdings" panose="05000000000000000000" pitchFamily="2" charset="2"/>
              </a:rPr>
            </a:br>
            <a:r>
              <a:rPr lang="en-GB" sz="3100"/>
              <a:t>Use  case diagrams and sequence diagrams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9B3084-96CE-4BA1-E8CB-31C1071D1D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111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68C134-259A-86A4-3C84-364CDDC73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 case modeling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CBEE49-19F6-827E-042D-4F94EC6B83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4385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C1FB23-FE95-C0D2-51D3-279A5E77B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Transfer-data use case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783468-0AD0-3A5F-B448-3DB0DB8569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6366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9AAF16-975C-C0FA-FAC1-9C7B7865D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Tabular description of the ‘Transfer data’ use-case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D38610-A369-6ECF-2420-ACA053EB8D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3015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97DB07-F1B7-78D7-B7E8-4F351035E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 cases in the MHC-PMS involving the role ‘Medical Receptionist’</a:t>
            </a:r>
            <a:r>
              <a:rPr lang="en-GB"/>
              <a:t> (Composite)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D0D281-1C55-34DB-3FBA-8CE455954F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639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4B65AD-E5A9-6EC2-69C3-393B7483B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Sequence diagrams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B44621-C822-ADCE-90AC-D021AF3C8A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738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FAF75B-B82A-F0A7-A5ED-11BFDB6F9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Sequence diagram for View patient information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6056B0-206F-1703-BD31-77CD41C177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9514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B61CBF-7DB9-F385-9B94-341CD0413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Structural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7231A4-C0E7-929F-C63E-7CEC75A73E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5709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5A6A01-372D-8921-5485-E8AB3B68B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 diagrams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1EB49-DFA1-8902-1849-EAA697BEA5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8522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6895D8-DA90-7EC0-2B1A-3627317DA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UML classes and association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662190-2D82-9ABE-B2EE-F2A67353F3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1510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D160C6-891D-22F3-65DD-15E57E81C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Classes and associations in the MHC-PMS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2060CE-DD32-114D-B4A1-438452B3AA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8815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22A4D7-8597-EC6D-E9D2-D2D17EECC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Consultation class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ECB4D4-2BF5-D4D5-076A-3030A84F38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3790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DD6448-AA84-32B9-7D43-5FE106029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Generalization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9FEE75-3502-7A11-76AB-E65E109491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1359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62C6CF-66B3-33B1-8533-3A21CDE35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 generalization hierarchy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09FB3F-2501-D2F8-F5CA-5481139699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2028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434DED-AC6D-8A34-1CE7-5D9F36E65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 generalization hierarchy with added detail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2C806B-7151-4FDA-B81A-CE9231DA48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9999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0611E8-3998-FA91-D191-2BB5B4A15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Object class aggregation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02FAF2-7511-6255-89A4-A21B84AB80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466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A54C76-4662-6D47-B4AA-B978B39F6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aggregation association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02DD09-35E7-A0A1-4070-B64D90D1A4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6890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7B10F3-0F32-F18F-4BF0-8E694DD61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Behavioral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E17578-40BA-867F-DF09-B13402F7B2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9297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5561EA-1F50-6A60-5D37-FB9EA5612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Data-driven modeling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DA6910-D977-30D4-DA7D-6B698479C9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747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1EFBEE-9944-009A-3341-62C14F9FD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 activity model of the insulin pump’s operation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5E9EE6-932A-7415-E2ED-33019159B5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7823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378797-BE43-8375-BDA4-EABF3D2D4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Event-driven modeling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528F47-5C55-2692-E92C-2DFF4790EA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4083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0FDA0D-7969-B30D-F5DD-1457D77DE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State machine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541F3C-752F-83FE-45FC-E2426DFE82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7356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60E55E-3468-39E8-DA80-3CCB8EF62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State diagram of a microwave oven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4144AE-F333-EDD1-BAC6-1ABEA1C403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8894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12BB6C-39DA-9741-B320-381146F6B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States and stimuli for the microwave oven (a)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07C793-89FD-96CA-DBBA-F2CEA4CBE7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6384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26544D-8D27-815E-1B0E-A31082EC2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States and stimuli for the microwave oven (b)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09E415-4C5D-93DE-3AD5-98A8EE3681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2094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ADE591-39B4-E76B-C6A1-9096F8FDD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Microwave oven operation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4957B8-C774-08D8-DD0D-8E276B3B86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2511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F1D6FF-EE67-5D46-69A7-4C996F534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4563E4-BF2D-4F79-4FBB-0C6BFD941E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0662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728AF0-CBF8-6EE9-CB32-080131178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325F04-455C-C9D6-D160-1FFE0BD3B2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22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164</Words>
  <Application>Microsoft Office PowerPoint</Application>
  <PresentationFormat>Widescreen</PresentationFormat>
  <Paragraphs>36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System modeling</vt:lpstr>
      <vt:lpstr>Existing and planned system models</vt:lpstr>
      <vt:lpstr>System perspectives</vt:lpstr>
      <vt:lpstr>UML diagram types</vt:lpstr>
      <vt:lpstr>Use of graphical models</vt:lpstr>
      <vt:lpstr>Context models</vt:lpstr>
      <vt:lpstr>System boundaries</vt:lpstr>
      <vt:lpstr>The context of the MHC-PMS </vt:lpstr>
      <vt:lpstr>Process perspective  Using Activity model</vt:lpstr>
      <vt:lpstr>Process model of involuntary detention </vt:lpstr>
      <vt:lpstr>Interaction models   Use  case diagrams and sequence diagrams </vt:lpstr>
      <vt:lpstr>Use case modeling</vt:lpstr>
      <vt:lpstr>Transfer-data use case </vt:lpstr>
      <vt:lpstr>Tabular description of the ‘Transfer data’ use-case </vt:lpstr>
      <vt:lpstr>Use cases in the MHC-PMS involving the role ‘Medical Receptionist’ (Composite)</vt:lpstr>
      <vt:lpstr>Sequence diagrams</vt:lpstr>
      <vt:lpstr>Sequence diagram for View patient information </vt:lpstr>
      <vt:lpstr>Structural models</vt:lpstr>
      <vt:lpstr>Class diagrams</vt:lpstr>
      <vt:lpstr>UML classes and association </vt:lpstr>
      <vt:lpstr>Classes and associations in the MHC-PMS </vt:lpstr>
      <vt:lpstr>The Consultation class </vt:lpstr>
      <vt:lpstr>Generalization</vt:lpstr>
      <vt:lpstr>A generalization hierarchy </vt:lpstr>
      <vt:lpstr>A generalization hierarchy with added detail </vt:lpstr>
      <vt:lpstr>Object class aggregation models</vt:lpstr>
      <vt:lpstr>The aggregation association </vt:lpstr>
      <vt:lpstr>Behavioral models</vt:lpstr>
      <vt:lpstr>Data-driven modeling</vt:lpstr>
      <vt:lpstr>An activity model of the insulin pump’s operation </vt:lpstr>
      <vt:lpstr>Event-driven modeling</vt:lpstr>
      <vt:lpstr>State machine models</vt:lpstr>
      <vt:lpstr>State diagram of a microwave oven </vt:lpstr>
      <vt:lpstr>States and stimuli for the microwave oven (a) </vt:lpstr>
      <vt:lpstr>States and stimuli for the microwave oven (b) </vt:lpstr>
      <vt:lpstr>Microwave oven operation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Abdelfattah</dc:creator>
  <cp:lastModifiedBy>Yasser Abdelfattah</cp:lastModifiedBy>
  <cp:revision>1</cp:revision>
  <dcterms:created xsi:type="dcterms:W3CDTF">2026-09-30T17:29:57Z</dcterms:created>
  <dcterms:modified xsi:type="dcterms:W3CDTF">2026-09-30T17:29:57Z</dcterms:modified>
</cp:coreProperties>
</file>