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3"/>
  </p:notesMasterIdLst>
  <p:sldIdLst>
    <p:sldId id="623" r:id="rId2"/>
    <p:sldId id="624" r:id="rId3"/>
    <p:sldId id="481" r:id="rId4"/>
    <p:sldId id="636" r:id="rId5"/>
    <p:sldId id="637" r:id="rId6"/>
    <p:sldId id="553" r:id="rId7"/>
    <p:sldId id="566" r:id="rId8"/>
    <p:sldId id="602" r:id="rId9"/>
    <p:sldId id="587" r:id="rId10"/>
    <p:sldId id="604" r:id="rId11"/>
    <p:sldId id="589" r:id="rId12"/>
    <p:sldId id="638" r:id="rId13"/>
    <p:sldId id="605" r:id="rId14"/>
    <p:sldId id="603" r:id="rId15"/>
    <p:sldId id="640" r:id="rId16"/>
    <p:sldId id="588" r:id="rId17"/>
    <p:sldId id="610" r:id="rId18"/>
    <p:sldId id="609" r:id="rId19"/>
    <p:sldId id="608" r:id="rId20"/>
    <p:sldId id="606" r:id="rId21"/>
    <p:sldId id="607" r:id="rId22"/>
    <p:sldId id="612" r:id="rId23"/>
    <p:sldId id="615" r:id="rId24"/>
    <p:sldId id="614" r:id="rId25"/>
    <p:sldId id="616" r:id="rId26"/>
    <p:sldId id="617" r:id="rId27"/>
    <p:sldId id="618" r:id="rId28"/>
    <p:sldId id="631" r:id="rId29"/>
    <p:sldId id="619" r:id="rId30"/>
    <p:sldId id="620" r:id="rId31"/>
    <p:sldId id="630" r:id="rId32"/>
    <p:sldId id="633" r:id="rId33"/>
    <p:sldId id="629" r:id="rId34"/>
    <p:sldId id="621" r:id="rId35"/>
    <p:sldId id="641" r:id="rId36"/>
    <p:sldId id="634" r:id="rId37"/>
    <p:sldId id="635" r:id="rId38"/>
    <p:sldId id="642" r:id="rId39"/>
    <p:sldId id="502" r:id="rId40"/>
    <p:sldId id="626" r:id="rId41"/>
    <p:sldId id="625" r:id="rId42"/>
  </p:sldIdLst>
  <p:sldSz cx="12192000" cy="6858000"/>
  <p:notesSz cx="6858000" cy="9144000"/>
  <p:embeddedFontLst>
    <p:embeddedFont>
      <p:font typeface="Alexandria Medium" pitchFamily="2" charset="-78"/>
      <p:regular r:id="rId44"/>
    </p:embeddedFont>
    <p:embeddedFont>
      <p:font typeface="Alexandria" pitchFamily="2" charset="-78"/>
      <p:regular r:id="rId45"/>
      <p:bold r:id="rId46"/>
    </p:embeddedFont>
    <p:embeddedFont>
      <p:font typeface="Calibri" panose="020F0502020204030204" pitchFamily="34" charset="0"/>
      <p:regular r:id="rId47"/>
      <p:bold r:id="rId48"/>
      <p:italic r:id="rId49"/>
      <p:boldItalic r:id="rId50"/>
    </p:embeddedFont>
    <p:embeddedFont>
      <p:font typeface="Alexandria Black" pitchFamily="2" charset="-78"/>
      <p:bold r:id="rId51"/>
    </p:embeddedFont>
    <p:embeddedFont>
      <p:font typeface="Calibri Light" panose="020F0302020204030204" pitchFamily="34" charset="0"/>
      <p:regular r:id="rId52"/>
      <p:italic r:id="rId53"/>
    </p:embeddedFont>
    <p:embeddedFont>
      <p:font typeface="Alexandria SemiBold" pitchFamily="2" charset="-78"/>
      <p:bold r:id="rId54"/>
    </p:embeddedFont>
    <p:embeddedFont>
      <p:font typeface="Alexandria ExtraBold" pitchFamily="2" charset="-78"/>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481"/>
            <p14:sldId id="636"/>
            <p14:sldId id="637"/>
            <p14:sldId id="553"/>
            <p14:sldId id="566"/>
            <p14:sldId id="602"/>
            <p14:sldId id="587"/>
            <p14:sldId id="604"/>
            <p14:sldId id="589"/>
            <p14:sldId id="638"/>
            <p14:sldId id="605"/>
            <p14:sldId id="603"/>
            <p14:sldId id="640"/>
            <p14:sldId id="588"/>
            <p14:sldId id="610"/>
            <p14:sldId id="609"/>
            <p14:sldId id="608"/>
            <p14:sldId id="606"/>
            <p14:sldId id="607"/>
            <p14:sldId id="612"/>
            <p14:sldId id="615"/>
            <p14:sldId id="614"/>
            <p14:sldId id="616"/>
            <p14:sldId id="617"/>
            <p14:sldId id="618"/>
            <p14:sldId id="631"/>
            <p14:sldId id="619"/>
            <p14:sldId id="620"/>
            <p14:sldId id="630"/>
            <p14:sldId id="633"/>
            <p14:sldId id="629"/>
            <p14:sldId id="621"/>
            <p14:sldId id="641"/>
            <p14:sldId id="634"/>
            <p14:sldId id="635"/>
            <p14:sldId id="642"/>
            <p14:sldId id="502"/>
            <p14:sldId id="626"/>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6ED"/>
    <a:srgbClr val="880002"/>
    <a:srgbClr val="1E758A"/>
    <a:srgbClr val="E14D1F"/>
    <a:srgbClr val="98481C"/>
    <a:srgbClr val="175B6B"/>
    <a:srgbClr val="A41025"/>
    <a:srgbClr val="F95207"/>
    <a:srgbClr val="E19A0D"/>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2025-07-11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26583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81091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45372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883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36884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34537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85344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95100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46734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06972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48630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64115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056454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16071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05400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36419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0707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620921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96410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82332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SemiBold" pitchFamily="2" charset="-78"/>
                <a:cs typeface="Alexandria SemiBold" pitchFamily="2" charset="-78"/>
              </a:rPr>
              <a:t> </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685790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26044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561507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28192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72563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760205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753996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327845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822347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63931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2025-07-11</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3" Type="http://schemas.openxmlformats.org/officeDocument/2006/relationships/image" Target="../media/image13.png"/><Relationship Id="rId3" Type="http://schemas.openxmlformats.org/officeDocument/2006/relationships/image" Target="../media/image11.jpg"/><Relationship Id="rId12"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 Id="rId14" Type="http://schemas.openxmlformats.org/officeDocument/2006/relationships/image" Target="../media/image49.sv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4.xml"/><Relationship Id="rId10" Type="http://schemas.openxmlformats.org/officeDocument/2006/relationships/image" Target="../media/image10.sv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65.sv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8.png"/><Relationship Id="rId28" Type="http://schemas.openxmlformats.org/officeDocument/2006/relationships/image" Target="../media/image35.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65.sv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69.sv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40.svg"/><Relationship Id="rId5" Type="http://schemas.openxmlformats.org/officeDocument/2006/relationships/image" Target="../media/image22.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0.png"/><Relationship Id="rId14" Type="http://schemas.openxmlformats.org/officeDocument/2006/relationships/image" Target="../media/image67.sv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5.png"/><Relationship Id="rId10" Type="http://schemas.openxmlformats.org/officeDocument/2006/relationships/image" Target="../media/image6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6" Type="http://schemas.openxmlformats.org/officeDocument/2006/relationships/image" Target="../media/image52.sv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3" Type="http://schemas.openxmlformats.org/officeDocument/2006/relationships/image" Target="../media/image81.svg"/><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4.png"/><Relationship Id="rId14" Type="http://schemas.openxmlformats.org/officeDocument/2006/relationships/image" Target="../media/image67.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sv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28.xml.rels><?xml version="1.0" encoding="UTF-8" standalone="yes"?>
<Relationships xmlns="http://schemas.openxmlformats.org/package/2006/relationships"><Relationship Id="rId8" Type="http://schemas.openxmlformats.org/officeDocument/2006/relationships/image" Target="../media/image76.svg"/><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24" Type="http://schemas.openxmlformats.org/officeDocument/2006/relationships/image" Target="../media/image31.sv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13" Type="http://schemas.openxmlformats.org/officeDocument/2006/relationships/image" Target="../media/image81.svg"/><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27.png"/><Relationship Id="rId1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72.svg"/><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s://www.reuters.com/article/us-facebook-cambridge-analytica-factbox/factbox-who-is-cambridge-analytica-and-what-did-it-do-idUSKBN1GW07F/"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vox.com/policy-and-politics/2018/3/21/17141428/cambridge-analytica-trump-russia-muelle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46267" y="2216353"/>
            <a:ext cx="6430781" cy="1834926"/>
          </a:xfrm>
          <a:prstGeom prst="rect">
            <a:avLst/>
          </a:prstGeom>
          <a:noFill/>
        </p:spPr>
        <p:txBody>
          <a:bodyPr wrap="square" rtlCol="0">
            <a:spAutoFit/>
          </a:bodyPr>
          <a:lstStyle/>
          <a:p>
            <a:pPr algn="ctr">
              <a:lnSpc>
                <a:spcPct val="150000"/>
              </a:lnSpc>
            </a:pPr>
            <a:r>
              <a:rPr lang="ar-SA" sz="4000" b="1" dirty="0" smtClean="0">
                <a:solidFill>
                  <a:srgbClr val="00B0F0"/>
                </a:solidFill>
                <a:latin typeface="Alexandria" charset="0"/>
                <a:cs typeface="Alexandria" charset="0"/>
              </a:rPr>
              <a:t>الحرب النفسية </a:t>
            </a:r>
          </a:p>
          <a:p>
            <a:pPr>
              <a:lnSpc>
                <a:spcPct val="150000"/>
              </a:lnSpc>
            </a:pPr>
            <a:r>
              <a:rPr lang="ar-SA" sz="4000" b="1" dirty="0" smtClean="0">
                <a:solidFill>
                  <a:srgbClr val="00B0F0"/>
                </a:solidFill>
                <a:latin typeface="Alexandria" charset="0"/>
                <a:cs typeface="Alexandria" charset="0"/>
              </a:rPr>
              <a:t>في الإعلام الرقمي</a:t>
            </a:r>
            <a:endParaRPr lang="en-US" sz="4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27278" y="807301"/>
            <a:ext cx="12219277" cy="5485330"/>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8988" y="3733709"/>
            <a:ext cx="6106887" cy="3124291"/>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189601" y="1209619"/>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0759" y="3733709"/>
            <a:ext cx="6007140" cy="3064942"/>
          </a:xfrm>
          <a:prstGeom prst="rect">
            <a:avLst/>
          </a:prstGeom>
        </p:spPr>
        <p:txBody>
          <a:bodyPr wrap="square">
            <a:spAutoFit/>
          </a:bodyPr>
          <a:lstStyle/>
          <a:p>
            <a:pPr marL="522288" lvl="0" indent="-293688"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sz="1700" b="1" dirty="0">
                <a:solidFill>
                  <a:srgbClr val="002060"/>
                </a:solidFill>
                <a:latin typeface="Alexandria ExtraBold" pitchFamily="2" charset="-78"/>
                <a:ea typeface="Calibri" panose="020F0502020204030204" pitchFamily="34" charset="0"/>
                <a:cs typeface="Alexandria ExtraBold" pitchFamily="2" charset="-78"/>
              </a:rPr>
              <a:t>تعريف </a:t>
            </a: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الحرب النفسية. </a:t>
            </a: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تطور الحرب النفسية في الإعلام عبر العصور.</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أهداف الحرب النفسية في الإعلام الرقمي.</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أساليب الحرب النفسية في الإعلام الرقمي.</a:t>
            </a:r>
          </a:p>
          <a:p>
            <a:pPr marL="80010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استراتيجيات الحرب النفسية في الإعلام الرقمي.</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571500" indent="-277813" algn="r" rtl="1">
              <a:spcAft>
                <a:spcPts val="800"/>
              </a:spcAft>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571500" indent="-277813" algn="r" rtl="1">
              <a:spcAft>
                <a:spcPts val="800"/>
              </a:spcAft>
              <a:buFont typeface="Wingdings" panose="05000000000000000000" pitchFamily="2" charset="2"/>
              <a:buChar char="ü"/>
            </a:pPr>
            <a:r>
              <a:rPr lang="ar-EG" sz="16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10205357" cy="4591463"/>
          </a:xfrm>
          <a:prstGeom prst="roundRect">
            <a:avLst>
              <a:gd name="adj" fmla="val 6140"/>
            </a:avLst>
          </a:prstGeom>
          <a:solidFill>
            <a:srgbClr val="FFF6E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7232" t="2143" r="2500" b="953"/>
          <a:stretch/>
        </p:blipFill>
        <p:spPr>
          <a:xfrm>
            <a:off x="1518557" y="1699196"/>
            <a:ext cx="9568543" cy="448465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31604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10205357" cy="4591463"/>
          </a:xfrm>
          <a:prstGeom prst="roundRect">
            <a:avLst>
              <a:gd name="adj" fmla="val 6140"/>
            </a:avLst>
          </a:prstGeom>
          <a:solidFill>
            <a:srgbClr val="FFF6E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6964" t="11429" r="11875" b="6905"/>
          <a:stretch/>
        </p:blipFill>
        <p:spPr>
          <a:xfrm>
            <a:off x="1469571" y="1798710"/>
            <a:ext cx="9568543" cy="434083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8"/>
          <p:cNvSpPr/>
          <p:nvPr/>
        </p:nvSpPr>
        <p:spPr>
          <a:xfrm>
            <a:off x="32657" y="5472328"/>
            <a:ext cx="1587722" cy="1432407"/>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r:embed="rId5">
              <a:extLst>
                <a:ext uri="{96DAC541-7B7A-43D3-8B79-37D633B846F1}">
                  <asvg:svgBlip xmlns="" xmlns:asvg="http://schemas.microsoft.com/office/drawing/2016/SVG/main" r:embed="rId12"/>
                </a:ext>
              </a:extLst>
            </a:blip>
            <a:stretch>
              <a:fillRect/>
            </a:stretch>
          </a:blipFill>
        </p:spPr>
      </p:sp>
      <p:sp>
        <p:nvSpPr>
          <p:cNvPr id="15" name="Freeform 6"/>
          <p:cNvSpPr/>
          <p:nvPr/>
        </p:nvSpPr>
        <p:spPr>
          <a:xfrm>
            <a:off x="10597243" y="5080057"/>
            <a:ext cx="663048" cy="962773"/>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13">
              <a:extLst>
                <a:ext uri="{96DAC541-7B7A-43D3-8B79-37D633B846F1}">
                  <asvg:svgBlip xmlns:asvg="http://schemas.microsoft.com/office/drawing/2016/SVG/main" xmlns="" r:embed="rId14"/>
                </a:ext>
              </a:extLst>
            </a:blip>
            <a:stretch>
              <a:fillRect b="-6648"/>
            </a:stretch>
          </a:blipFill>
        </p:spPr>
      </p:sp>
    </p:spTree>
    <p:extLst>
      <p:ext uri="{BB962C8B-B14F-4D97-AF65-F5344CB8AC3E}">
        <p14:creationId xmlns:p14="http://schemas.microsoft.com/office/powerpoint/2010/main" val="1714350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224920" y="1951790"/>
            <a:ext cx="8800118"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0886" y="2016611"/>
            <a:ext cx="8749222" cy="4247317"/>
          </a:xfrm>
          <a:prstGeom prst="rect">
            <a:avLst/>
          </a:prstGeom>
          <a:noFill/>
        </p:spPr>
        <p:txBody>
          <a:bodyPr wrap="square">
            <a:spAutoFit/>
          </a:bodyPr>
          <a:lstStyle/>
          <a:p>
            <a:pPr algn="r">
              <a:lnSpc>
                <a:spcPct val="150000"/>
              </a:lnSpc>
            </a:pPr>
            <a:r>
              <a:rPr lang="ar-SA" sz="1900" dirty="0" smtClean="0">
                <a:latin typeface="Alexandria SemiBold" pitchFamily="2" charset="-78"/>
                <a:cs typeface="Alexandria SemiBold" pitchFamily="2" charset="-78"/>
              </a:rPr>
              <a:t>   </a:t>
            </a:r>
            <a:r>
              <a:rPr lang="ar-SA" dirty="0" smtClean="0">
                <a:latin typeface="Alexandria" pitchFamily="2" charset="-78"/>
                <a:cs typeface="Alexandria" pitchFamily="2" charset="-78"/>
              </a:rPr>
              <a:t>تُعتبر </a:t>
            </a:r>
            <a:r>
              <a:rPr lang="ar-SA" dirty="0">
                <a:latin typeface="Alexandria" pitchFamily="2" charset="-78"/>
                <a:cs typeface="Alexandria" pitchFamily="2" charset="-78"/>
              </a:rPr>
              <a:t>الحرب النفسية في الإعلام الرقمي من أخطر أنواع الحروب التي تؤثر على </a:t>
            </a:r>
            <a:r>
              <a:rPr lang="ar-SA" dirty="0" smtClean="0">
                <a:latin typeface="Alexandria" pitchFamily="2" charset="-78"/>
                <a:cs typeface="Alexandria" pitchFamily="2" charset="-78"/>
              </a:rPr>
              <a:t>          </a:t>
            </a:r>
            <a:r>
              <a:rPr lang="ar-SA" dirty="0">
                <a:latin typeface="Alexandria" pitchFamily="2" charset="-78"/>
                <a:cs typeface="Alexandria" pitchFamily="2" charset="-78"/>
              </a:rPr>
              <a:t>الرأي العام والمعتقدات. </a:t>
            </a:r>
            <a:r>
              <a:rPr lang="ar-SA" dirty="0" smtClean="0">
                <a:latin typeface="Alexandria" pitchFamily="2" charset="-78"/>
                <a:cs typeface="Alexandria" pitchFamily="2" charset="-78"/>
              </a:rPr>
              <a:t>ومع </a:t>
            </a:r>
            <a:r>
              <a:rPr lang="ar-SA" dirty="0">
                <a:latin typeface="Alexandria" pitchFamily="2" charset="-78"/>
                <a:cs typeface="Alexandria" pitchFamily="2" charset="-78"/>
              </a:rPr>
              <a:t>التطور التكنولوجي السريع وانتشار وسائل التواصل الاجتماعي، أصبحت هذه الحرب تكتسب أهمية متزايدة، حيث تُستخدم المعلومات والتقنيات الرقمية كأدوات للتأثير على آراء الأفراد وزعزعة استقرار </a:t>
            </a:r>
            <a:r>
              <a:rPr lang="ar-SA" dirty="0" smtClean="0">
                <a:latin typeface="Alexandria" pitchFamily="2" charset="-78"/>
                <a:cs typeface="Alexandria" pitchFamily="2" charset="-78"/>
              </a:rPr>
              <a:t>المجتمعات.</a:t>
            </a:r>
          </a:p>
          <a:p>
            <a:pPr algn="r">
              <a:lnSpc>
                <a:spcPct val="150000"/>
              </a:lnSpc>
            </a:pPr>
            <a:r>
              <a:rPr lang="ar-SA" dirty="0">
                <a:latin typeface="Alexandria" pitchFamily="2" charset="-78"/>
                <a:cs typeface="Alexandria" pitchFamily="2" charset="-78"/>
              </a:rPr>
              <a:t> </a:t>
            </a:r>
            <a:r>
              <a:rPr lang="ar-SA" dirty="0" smtClean="0">
                <a:latin typeface="Alexandria" pitchFamily="2" charset="-78"/>
                <a:cs typeface="Alexandria" pitchFamily="2" charset="-78"/>
              </a:rPr>
              <a:t>  وتعتمد الحرب النفسية </a:t>
            </a:r>
            <a:r>
              <a:rPr lang="ar-SA" dirty="0">
                <a:latin typeface="Alexandria" pitchFamily="2" charset="-78"/>
                <a:cs typeface="Alexandria" pitchFamily="2" charset="-78"/>
              </a:rPr>
              <a:t>على استراتيجيات متعددة تهدف إلى إحداث تأثيرات نفسية وسلوكية على الأفراد والجماعات، مما يجعلها أداة فعالة في النزاعات السياسية </a:t>
            </a:r>
            <a:r>
              <a:rPr lang="ar-SA" dirty="0" smtClean="0">
                <a:latin typeface="Alexandria" pitchFamily="2" charset="-78"/>
                <a:cs typeface="Alexandria" pitchFamily="2" charset="-78"/>
              </a:rPr>
              <a:t>والعسكرية. ومع </a:t>
            </a:r>
            <a:r>
              <a:rPr lang="ar-SA" dirty="0">
                <a:latin typeface="Alexandria" pitchFamily="2" charset="-78"/>
                <a:cs typeface="Alexandria" pitchFamily="2" charset="-78"/>
              </a:rPr>
              <a:t>بروز وسائل التواصل الاجتماعي، أصبح </a:t>
            </a:r>
            <a:r>
              <a:rPr lang="ar-SA" dirty="0" smtClean="0">
                <a:latin typeface="Alexandria" pitchFamily="2" charset="-78"/>
                <a:cs typeface="Alexandria" pitchFamily="2" charset="-78"/>
              </a:rPr>
              <a:t>الإعلام </a:t>
            </a:r>
            <a:r>
              <a:rPr lang="ar-SA" dirty="0">
                <a:latin typeface="Alexandria" pitchFamily="2" charset="-78"/>
                <a:cs typeface="Alexandria" pitchFamily="2" charset="-78"/>
              </a:rPr>
              <a:t>الرقمي ساحة رئيسية لنشر المعلومات والأفكار، حيث يمكن لأي شخص أن </a:t>
            </a:r>
            <a:r>
              <a:rPr lang="ar-SA" dirty="0" smtClean="0">
                <a:latin typeface="Alexandria" pitchFamily="2" charset="-78"/>
                <a:cs typeface="Alexandria" pitchFamily="2" charset="-78"/>
              </a:rPr>
              <a:t>يُصبح </a:t>
            </a:r>
            <a:r>
              <a:rPr lang="ar-SA" dirty="0">
                <a:latin typeface="Alexandria" pitchFamily="2" charset="-78"/>
                <a:cs typeface="Alexandria" pitchFamily="2" charset="-78"/>
              </a:rPr>
              <a:t>ناشطًا أو </a:t>
            </a:r>
            <a:r>
              <a:rPr lang="ar-SA" dirty="0" smtClean="0">
                <a:latin typeface="Alexandria" pitchFamily="2" charset="-78"/>
                <a:cs typeface="Alexandria" pitchFamily="2" charset="-78"/>
              </a:rPr>
              <a:t>مُؤثرًا. هذا </a:t>
            </a:r>
            <a:r>
              <a:rPr lang="ar-SA" dirty="0">
                <a:latin typeface="Alexandria" pitchFamily="2" charset="-78"/>
                <a:cs typeface="Alexandria" pitchFamily="2" charset="-78"/>
              </a:rPr>
              <a:t>الانتشار الضخم </a:t>
            </a:r>
            <a:r>
              <a:rPr lang="ar-SA" dirty="0" smtClean="0">
                <a:latin typeface="Alexandria" pitchFamily="2" charset="-78"/>
                <a:cs typeface="Alexandria" pitchFamily="2" charset="-78"/>
              </a:rPr>
              <a:t>للمعلومات، سواء كانت صحيحة أو مُضللة، </a:t>
            </a:r>
            <a:r>
              <a:rPr lang="ar-SA" dirty="0">
                <a:latin typeface="Alexandria" pitchFamily="2" charset="-78"/>
                <a:cs typeface="Alexandria" pitchFamily="2" charset="-78"/>
              </a:rPr>
              <a:t>يُتيح لفاعلي الحرب النفسية الوصول إلى جمهور أكبر وبطرق أكثر فعالية؛ مما يُعزز من تأثيرهم في تشكيل الرأي العام.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28519" y="16200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679415" y="16146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67941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6" name="Freeform 5"/>
          <p:cNvSpPr/>
          <p:nvPr/>
        </p:nvSpPr>
        <p:spPr>
          <a:xfrm>
            <a:off x="-9757" y="4826000"/>
            <a:ext cx="2234677" cy="2032000"/>
          </a:xfrm>
          <a:custGeom>
            <a:avLst/>
            <a:gdLst/>
            <a:ahLst/>
            <a:cxnLst/>
            <a:rect l="l" t="t" r="r" b="b"/>
            <a:pathLst>
              <a:path w="3847228" h="3202817">
                <a:moveTo>
                  <a:pt x="0" y="0"/>
                </a:moveTo>
                <a:lnTo>
                  <a:pt x="3847228" y="0"/>
                </a:lnTo>
                <a:lnTo>
                  <a:pt x="3847228" y="3202817"/>
                </a:lnTo>
                <a:lnTo>
                  <a:pt x="0" y="3202817"/>
                </a:lnTo>
                <a:lnTo>
                  <a:pt x="0" y="0"/>
                </a:lnTo>
                <a:close/>
              </a:path>
            </a:pathLst>
          </a:custGeom>
          <a:blipFill>
            <a:blip r:embed="rId3"/>
            <a:stretch>
              <a:fillRect/>
            </a:stretch>
          </a:blipFill>
        </p:spPr>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120402" y="1933169"/>
            <a:ext cx="9122221" cy="432378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286341" y="14419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20402" y="1945903"/>
            <a:ext cx="8998054"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    </a:t>
            </a:r>
            <a:r>
              <a:rPr lang="ar-SA" dirty="0">
                <a:latin typeface="Alexandria" pitchFamily="2" charset="-78"/>
                <a:cs typeface="Alexandria" pitchFamily="2" charset="-78"/>
              </a:rPr>
              <a:t>وتستخدم الحرب النفسية فى أوقات الأزمات كسلاح موجه لكسب تأييد الرأى العام وإنهاء المعارك لصالح الجانب الأقوى إعلاميًا. وأصبحت قوة الرسائل الإعلامية مفهومة لدى الخبراء السياسيين والعسكريين فى محاولة لحماية قواتهم وللسيطرة على الرأى العام. </a:t>
            </a:r>
          </a:p>
          <a:p>
            <a:pPr algn="r" rtl="1">
              <a:lnSpc>
                <a:spcPct val="150000"/>
              </a:lnSpc>
            </a:pPr>
            <a:r>
              <a:rPr lang="ar-SA" dirty="0">
                <a:latin typeface="Alexandria" pitchFamily="2" charset="-78"/>
                <a:cs typeface="Alexandria" pitchFamily="2" charset="-78"/>
              </a:rPr>
              <a:t>   وتستخدم الحرب النفسية الشائعات والتضليل الإعلامي والحملات الدعائية المدروسة كأدوات فعالة لتحقيق أهداف محددة. لذا يتطلب استخدامها في الإعلام الرقمي فهمًا عميقًا للسلوكيات البشرية وكيفية استغلالها. تُعتبر العواطف، مثل الخوف والقلق والغضب عناصر قوية يمكن توظيفها لتوجيه الرأي العام. كما يتطلب التصدي للحرب النفسية وعيًا جماهيريًا وإعلاميًا، بالإضافة إلى تطوير استراتيجيات فعالة لمواجهة </a:t>
            </a:r>
            <a:r>
              <a:rPr lang="ar-SA" dirty="0" smtClean="0">
                <a:latin typeface="Alexandria" pitchFamily="2" charset="-78"/>
                <a:cs typeface="Alexandria" pitchFamily="2" charset="-78"/>
              </a:rPr>
              <a:t>التضليل الإعلامي </a:t>
            </a:r>
            <a:r>
              <a:rPr lang="ar-SA" dirty="0">
                <a:latin typeface="Alexandria" pitchFamily="2" charset="-78"/>
                <a:cs typeface="Alexandria" pitchFamily="2" charset="-78"/>
              </a:rPr>
              <a:t>وفوضى المعلومات؛ مما يُعزز من مصداقية الإعلام الرقمي. </a:t>
            </a:r>
            <a:endParaRPr lang="en-US"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576215" y="1195729"/>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extBox 11"/>
          <p:cNvSpPr txBox="1"/>
          <p:nvPr/>
        </p:nvSpPr>
        <p:spPr>
          <a:xfrm>
            <a:off x="1286341" y="148811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86341" y="175844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5"/>
          <p:cNvSpPr/>
          <p:nvPr/>
        </p:nvSpPr>
        <p:spPr>
          <a:xfrm>
            <a:off x="-307193" y="4603066"/>
            <a:ext cx="2427595" cy="2930861"/>
          </a:xfrm>
          <a:custGeom>
            <a:avLst/>
            <a:gdLst/>
            <a:ahLst/>
            <a:cxnLst/>
            <a:rect l="l" t="t" r="r" b="b"/>
            <a:pathLst>
              <a:path w="2270463" h="2553952">
                <a:moveTo>
                  <a:pt x="0" y="0"/>
                </a:moveTo>
                <a:lnTo>
                  <a:pt x="2270463" y="0"/>
                </a:lnTo>
                <a:lnTo>
                  <a:pt x="2270463" y="2553951"/>
                </a:lnTo>
                <a:lnTo>
                  <a:pt x="0" y="2553951"/>
                </a:lnTo>
                <a:lnTo>
                  <a:pt x="0" y="0"/>
                </a:lnTo>
                <a:close/>
              </a:path>
            </a:pathLst>
          </a:custGeom>
          <a:blipFill>
            <a:blip r:embed="rId3">
              <a:extLst>
                <a:ext uri="{96DAC541-7B7A-43D3-8B79-37D633B846F1}">
                  <asvg:svgBlip xmlns="" xmlns:asvg="http://schemas.microsoft.com/office/drawing/2016/SVG/main" r:embed="rId8"/>
                </a:ext>
              </a:extLst>
            </a:blip>
            <a:stretch>
              <a:fillRect/>
            </a:stretch>
          </a:blipFill>
        </p:spPr>
      </p:sp>
      <p:sp>
        <p:nvSpPr>
          <p:cNvPr id="15" name="Freeform 2"/>
          <p:cNvSpPr/>
          <p:nvPr/>
        </p:nvSpPr>
        <p:spPr>
          <a:xfrm>
            <a:off x="344124" y="3292603"/>
            <a:ext cx="1462014" cy="1295342"/>
          </a:xfrm>
          <a:custGeom>
            <a:avLst/>
            <a:gdLst/>
            <a:ahLst/>
            <a:cxnLst/>
            <a:rect l="l" t="t" r="r" b="b"/>
            <a:pathLst>
              <a:path w="2059975" h="2057400">
                <a:moveTo>
                  <a:pt x="0" y="0"/>
                </a:moveTo>
                <a:lnTo>
                  <a:pt x="2059975" y="0"/>
                </a:lnTo>
                <a:lnTo>
                  <a:pt x="2059975" y="2057400"/>
                </a:lnTo>
                <a:lnTo>
                  <a:pt x="0" y="2057400"/>
                </a:lnTo>
                <a:lnTo>
                  <a:pt x="0" y="0"/>
                </a:lnTo>
                <a:close/>
              </a:path>
            </a:pathLst>
          </a:custGeom>
          <a:blipFill>
            <a:blip r:embed="rId9">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9202890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0" name="Rectangle: Rounded Corners 22"/>
          <p:cNvSpPr/>
          <p:nvPr/>
        </p:nvSpPr>
        <p:spPr>
          <a:xfrm>
            <a:off x="8607914" y="1780907"/>
            <a:ext cx="4128422" cy="45709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18557" y="1963373"/>
            <a:ext cx="9449473" cy="4335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565159" y="2051694"/>
            <a:ext cx="9300065"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a:latin typeface="Alexandria" pitchFamily="2" charset="-78"/>
                <a:cs typeface="Alexandria" pitchFamily="2" charset="-78"/>
              </a:rPr>
              <a:t>هي مجموعة من الاستراتيجيات والتكتيكات المستخدمة للتأثير على مشاعر وآراء وسلوكيات الأفراد أو الجماعات بهدف تحقيق أهداف محددة. </a:t>
            </a:r>
            <a:r>
              <a:rPr lang="ar-SA" dirty="0" smtClean="0">
                <a:latin typeface="Alexandria" pitchFamily="2" charset="-78"/>
                <a:cs typeface="Alexandria" pitchFamily="2" charset="-78"/>
              </a:rPr>
              <a:t>وتشمل </a:t>
            </a:r>
            <a:r>
              <a:rPr lang="ar-SA" dirty="0">
                <a:latin typeface="Alexandria" pitchFamily="2" charset="-78"/>
                <a:cs typeface="Alexandria" pitchFamily="2" charset="-78"/>
              </a:rPr>
              <a:t>هذه الاستراتيجيات نشر معلومات مضللة، </a:t>
            </a:r>
            <a:r>
              <a:rPr lang="ar-SA" dirty="0" smtClean="0">
                <a:latin typeface="Alexandria" pitchFamily="2" charset="-78"/>
                <a:cs typeface="Alexandria" pitchFamily="2" charset="-78"/>
              </a:rPr>
              <a:t>أو شائعات</a:t>
            </a:r>
            <a:r>
              <a:rPr lang="ar-SA" dirty="0">
                <a:latin typeface="Alexandria" pitchFamily="2" charset="-78"/>
                <a:cs typeface="Alexandria" pitchFamily="2" charset="-78"/>
              </a:rPr>
              <a:t>، </a:t>
            </a:r>
            <a:r>
              <a:rPr lang="ar-SA" dirty="0" smtClean="0">
                <a:latin typeface="Alexandria" pitchFamily="2" charset="-78"/>
                <a:cs typeface="Alexandria" pitchFamily="2" charset="-78"/>
              </a:rPr>
              <a:t>أو حتى حقائق منقوصة تهدف </a:t>
            </a:r>
            <a:r>
              <a:rPr lang="ar-SA" dirty="0">
                <a:latin typeface="Alexandria" pitchFamily="2" charset="-78"/>
                <a:cs typeface="Alexandria" pitchFamily="2" charset="-78"/>
              </a:rPr>
              <a:t>إلى زعزعة الثقة، وإثارة الخوف، أو تعزيز الدعم لقضية معينة. </a:t>
            </a:r>
            <a:endParaRPr lang="ar-SA"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a:latin typeface="Alexandria" pitchFamily="2" charset="-78"/>
                <a:cs typeface="Alexandria" pitchFamily="2" charset="-78"/>
              </a:rPr>
              <a:t>هي مجموعة من الأنشطة </a:t>
            </a:r>
            <a:r>
              <a:rPr lang="ar-SA" dirty="0" smtClean="0">
                <a:latin typeface="Alexandria" pitchFamily="2" charset="-78"/>
                <a:cs typeface="Alexandria" pitchFamily="2" charset="-78"/>
              </a:rPr>
              <a:t>التي تهدف إلى التأثير على الخصم أو الجمهور المستهدف من خلال استخدام الرسائل الإعلامية، والدعاية، والشائعات.</a:t>
            </a: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smtClean="0">
                <a:latin typeface="Alexandria" pitchFamily="2" charset="-78"/>
                <a:cs typeface="Alexandria" pitchFamily="2" charset="-78"/>
              </a:rPr>
              <a:t>هي أيّ فعل يمارَس وفق أساليب نفسية لاستثارة رد فعل نفسي مخطَّط له من الآخرين؛ بهدف تعزيز مواقف وسلوكات تناسب أغراض مَن يشنّها.</a:t>
            </a: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smtClean="0">
                <a:latin typeface="Alexandria" pitchFamily="2" charset="-78"/>
                <a:cs typeface="Alexandria" pitchFamily="2" charset="-78"/>
              </a:rPr>
              <a:t>كما يعرفها الجيش الأمريكي: </a:t>
            </a:r>
            <a:r>
              <a:rPr lang="ar-SA" b="1" dirty="0" smtClean="0">
                <a:solidFill>
                  <a:srgbClr val="880002"/>
                </a:solidFill>
                <a:latin typeface="Alexandria" pitchFamily="2" charset="-78"/>
                <a:cs typeface="Alexandria" pitchFamily="2" charset="-78"/>
              </a:rPr>
              <a:t> </a:t>
            </a:r>
            <a:r>
              <a:rPr lang="ar-SA" dirty="0" smtClean="0">
                <a:latin typeface="Alexandria" pitchFamily="2" charset="-78"/>
                <a:cs typeface="Alexandria" pitchFamily="2" charset="-78"/>
              </a:rPr>
              <a:t>هي "استخدام </a:t>
            </a:r>
            <a:r>
              <a:rPr lang="ar-SA" dirty="0">
                <a:latin typeface="Alexandria" pitchFamily="2" charset="-78"/>
                <a:cs typeface="Alexandria" pitchFamily="2" charset="-78"/>
              </a:rPr>
              <a:t>أي وسيلة بقصد التأثير في الروح المعنوية وسلوك أي جماعة </a:t>
            </a:r>
            <a:r>
              <a:rPr lang="ar-SA" dirty="0" smtClean="0">
                <a:latin typeface="Alexandria" pitchFamily="2" charset="-78"/>
                <a:cs typeface="Alexandria" pitchFamily="2" charset="-78"/>
              </a:rPr>
              <a:t>لغرض معين".</a:t>
            </a:r>
            <a:endParaRPr lang="ar-SA"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94581" y="1451803"/>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
        <p:nvSpPr>
          <p:cNvPr id="11" name="Rectangle 10"/>
          <p:cNvSpPr/>
          <p:nvPr/>
        </p:nvSpPr>
        <p:spPr>
          <a:xfrm>
            <a:off x="908185" y="15160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959081" y="151057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959081" y="17809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7"/>
          <p:cNvSpPr/>
          <p:nvPr/>
        </p:nvSpPr>
        <p:spPr>
          <a:xfrm>
            <a:off x="0" y="3396343"/>
            <a:ext cx="2207352" cy="2178134"/>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 xmlns:asvg="http://schemas.microsoft.com/office/drawing/2016/SVG/main" r:embed="rId12"/>
                </a:ext>
              </a:extLst>
            </a:blip>
            <a:stretch>
              <a:fillRect/>
            </a:stretch>
          </a:blipFill>
        </p:spPr>
      </p:sp>
    </p:spTree>
    <p:extLst>
      <p:ext uri="{BB962C8B-B14F-4D97-AF65-F5344CB8AC3E}">
        <p14:creationId xmlns:p14="http://schemas.microsoft.com/office/powerpoint/2010/main" val="390696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11705" y="1983182"/>
            <a:ext cx="9432759" cy="4366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5218" y="1960604"/>
            <a:ext cx="9516949" cy="4431983"/>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من خلال التعريفات السابقة للحرب النفسية، يتضح ما يلي:</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يطلق على الحرب النفسية عدة مُسميات منها: الحرب الناعمة، الحرب الباردة، حرب الاستخبارات، حرب الأفكار والأعصاب، الحرب الإعلامية.</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تستخدم الحرب النفسية في الحرب والسلم؛ لأنها تستهدف الجانب النفسي للفرد بتغيير سلوك الأفراد والجماعات. </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تعدد أساليب الحرب النفسية مثل الدعاية والمعلومات المضللة والنشاطات النفسية التي تهدف التأثير على تفكير وسلوك الأفراد.</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لم تقتصر الحرب النفسية على المجال السياسي أو الصراع العسكري، وإنما تستخدم  في مختلف المجالات، بما في ذلك الحملات الإعلامية والتسويقية. </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الروح المعنوية: تهدف الحرب النفسية إلى إضعاف أو تعزيز معنويات الأفراد. فتلعب الروح المعنوية دورًا حاسمًا في قدرة الجنود والشعوب على التحمل والاستمرار في الصراع</a:t>
            </a:r>
            <a:r>
              <a:rPr lang="ar-SA" sz="1700" dirty="0" smtClean="0">
                <a:latin typeface="Alexandria SemiBold" pitchFamily="2" charset="-78"/>
                <a:cs typeface="Alexandria SemiBold" pitchFamily="2" charset="-78"/>
              </a:rPr>
              <a:t>.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09740" y="1460449"/>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17"/>
          <p:cNvSpPr/>
          <p:nvPr/>
        </p:nvSpPr>
        <p:spPr>
          <a:xfrm>
            <a:off x="103732" y="5441188"/>
            <a:ext cx="1570060" cy="1424175"/>
          </a:xfrm>
          <a:custGeom>
            <a:avLst/>
            <a:gdLst/>
            <a:ahLst/>
            <a:cxnLst/>
            <a:rect l="l" t="t" r="r" b="b"/>
            <a:pathLst>
              <a:path w="1570060" h="1424175">
                <a:moveTo>
                  <a:pt x="0" y="0"/>
                </a:moveTo>
                <a:lnTo>
                  <a:pt x="1570060" y="0"/>
                </a:lnTo>
                <a:lnTo>
                  <a:pt x="1570060" y="1424175"/>
                </a:lnTo>
                <a:lnTo>
                  <a:pt x="0" y="1424175"/>
                </a:lnTo>
                <a:lnTo>
                  <a:pt x="0" y="0"/>
                </a:lnTo>
                <a:close/>
              </a:path>
            </a:pathLst>
          </a:custGeom>
          <a:blipFill>
            <a:blip r:embed="rId5">
              <a:extLst>
                <a:ext uri="{96DAC541-7B7A-43D3-8B79-37D633B846F1}">
                  <asvg:svgBlip xmlns="" xmlns:asvg="http://schemas.microsoft.com/office/drawing/2016/SVG/main" r:embed="rId28"/>
                </a:ext>
              </a:extLst>
            </a:blip>
            <a:stretch>
              <a:fillRect/>
            </a:stretch>
          </a:blipFill>
        </p:spPr>
      </p:sp>
    </p:spTree>
    <p:extLst>
      <p:ext uri="{BB962C8B-B14F-4D97-AF65-F5344CB8AC3E}">
        <p14:creationId xmlns:p14="http://schemas.microsoft.com/office/powerpoint/2010/main" val="415166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7356" y="1963372"/>
            <a:ext cx="9808509"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17356" y="2189008"/>
            <a:ext cx="9624447" cy="4062651"/>
          </a:xfrm>
          <a:prstGeom prst="rect">
            <a:avLst/>
          </a:prstGeom>
          <a:noFill/>
        </p:spPr>
        <p:txBody>
          <a:bodyPr wrap="square" rtlCol="0">
            <a:spAutoFit/>
          </a:bodyPr>
          <a:lstStyle/>
          <a:p>
            <a:pPr algn="r" rtl="1">
              <a:lnSpc>
                <a:spcPct val="150000"/>
              </a:lnSpc>
            </a:pPr>
            <a:r>
              <a:rPr lang="ar-SA" b="1" dirty="0" smtClean="0">
                <a:solidFill>
                  <a:srgbClr val="880002"/>
                </a:solidFill>
                <a:latin typeface="Alexandria SemiBold" pitchFamily="2" charset="-78"/>
                <a:cs typeface="Alexandria SemiBold" pitchFamily="2" charset="-78"/>
              </a:rPr>
              <a:t>الحرب الإعلامية </a:t>
            </a:r>
            <a:r>
              <a:rPr lang="ar-SA" b="1" dirty="0">
                <a:solidFill>
                  <a:srgbClr val="880002"/>
                </a:solidFill>
                <a:latin typeface="Alexandria SemiBold" pitchFamily="2" charset="-78"/>
                <a:cs typeface="Alexandria SemiBold" pitchFamily="2" charset="-78"/>
              </a:rPr>
              <a:t>الرقمية</a:t>
            </a:r>
            <a:r>
              <a:rPr lang="ar-SA" dirty="0" smtClean="0">
                <a:latin typeface="Alexandria SemiBold" pitchFamily="2" charset="-78"/>
                <a:cs typeface="Alexandria SemiBold" pitchFamily="2" charset="-78"/>
              </a:rPr>
              <a:t>: </a:t>
            </a:r>
            <a:r>
              <a:rPr lang="ar-SA" sz="1700" dirty="0">
                <a:latin typeface="Alexandria" pitchFamily="2" charset="-78"/>
                <a:cs typeface="Alexandria" pitchFamily="2" charset="-78"/>
              </a:rPr>
              <a:t>تشير إلى استخدام وسائل الإعلام الرقمية كأداة لتوجيه الرسائل ونشر </a:t>
            </a:r>
            <a:r>
              <a:rPr lang="ar-SA" sz="1700" dirty="0" smtClean="0">
                <a:latin typeface="Alexandria" pitchFamily="2" charset="-78"/>
                <a:cs typeface="Alexandria" pitchFamily="2" charset="-78"/>
              </a:rPr>
              <a:t>المعلومات </a:t>
            </a:r>
            <a:r>
              <a:rPr lang="ar-SA" sz="1700" dirty="0">
                <a:latin typeface="Alexandria" pitchFamily="2" charset="-78"/>
                <a:cs typeface="Alexandria" pitchFamily="2" charset="-78"/>
              </a:rPr>
              <a:t>بغرض التأثير على الرأي العام</a:t>
            </a:r>
            <a:r>
              <a:rPr lang="en-US" sz="1700" dirty="0">
                <a:latin typeface="Alexandria" pitchFamily="2" charset="-78"/>
                <a:cs typeface="Alexandria" pitchFamily="2" charset="-78"/>
              </a:rPr>
              <a:t>.</a:t>
            </a:r>
            <a:r>
              <a:rPr lang="ar-SA" sz="1700" dirty="0">
                <a:latin typeface="Alexandria" pitchFamily="2" charset="-78"/>
                <a:cs typeface="Alexandria" pitchFamily="2" charset="-78"/>
              </a:rPr>
              <a:t> وتهدف السيطرة على الرسائل الإعلامية، سواء كان ذلك لدعم قضية معينة، أو تشويه سمعة الخصوم، أو تحفيز نقاشات معينة.</a:t>
            </a:r>
          </a:p>
          <a:p>
            <a:pPr algn="r" rtl="1">
              <a:lnSpc>
                <a:spcPct val="150000"/>
              </a:lnSpc>
            </a:pPr>
            <a:r>
              <a:rPr lang="ar-SA" b="1" dirty="0">
                <a:solidFill>
                  <a:srgbClr val="880002"/>
                </a:solidFill>
                <a:latin typeface="Alexandria SemiBold" pitchFamily="2" charset="-78"/>
                <a:cs typeface="Alexandria SemiBold" pitchFamily="2" charset="-78"/>
              </a:rPr>
              <a:t>أهمية الحرب النفسية في الإعلام </a:t>
            </a:r>
            <a:r>
              <a:rPr lang="ar-SA" b="1" dirty="0" smtClean="0">
                <a:solidFill>
                  <a:srgbClr val="880002"/>
                </a:solidFill>
                <a:latin typeface="Alexandria SemiBold" pitchFamily="2" charset="-78"/>
                <a:cs typeface="Alexandria SemiBold" pitchFamily="2" charset="-78"/>
              </a:rPr>
              <a:t>الرقمي: </a:t>
            </a:r>
          </a:p>
          <a:p>
            <a:pPr algn="r" rtl="1">
              <a:lnSpc>
                <a:spcPct val="150000"/>
              </a:lnSpc>
            </a:pPr>
            <a:r>
              <a:rPr lang="ar-SA" sz="1700" dirty="0" smtClean="0">
                <a:latin typeface="Alexandria" pitchFamily="2" charset="-78"/>
                <a:cs typeface="Alexandria" pitchFamily="2" charset="-78"/>
              </a:rPr>
              <a:t>يُستخدم </a:t>
            </a:r>
            <a:r>
              <a:rPr lang="ar-SA" sz="1700" dirty="0">
                <a:latin typeface="Alexandria" pitchFamily="2" charset="-78"/>
                <a:cs typeface="Alexandria" pitchFamily="2" charset="-78"/>
              </a:rPr>
              <a:t>الإعلام الرقمي بشكل استراتيجي لنشر الرسائل التي تهدف إلى التأثير على الأفراد والمجتمعات وتتضمن هذه الرسائل معلومات </a:t>
            </a:r>
            <a:r>
              <a:rPr lang="ar-SA" sz="1700" dirty="0" smtClean="0">
                <a:latin typeface="Alexandria" pitchFamily="2" charset="-78"/>
                <a:cs typeface="Alexandria" pitchFamily="2" charset="-78"/>
              </a:rPr>
              <a:t>مُضللة</a:t>
            </a:r>
            <a:r>
              <a:rPr lang="ar-SA" sz="1700" dirty="0">
                <a:latin typeface="Alexandria" pitchFamily="2" charset="-78"/>
                <a:cs typeface="Alexandria" pitchFamily="2" charset="-78"/>
              </a:rPr>
              <a:t>، أو شائعات، أو حتى محتوى تحريضي . ويتيح نشر المعلومات على نطاق واسع خلال دقائق، مما يجعل تأثير الحرب النفسية أكثر فعالية. كما يوفر منصات تفاعلية تسمح للجمهور بالمشاركة والتفاعل مع المحتوى. هذا التفاعل يمكن أن يؤدي إلى تعزيز الرسائل النفسية، حيث يشعر الأفراد بأنهم جزء من حركة أكبر أو قضية معينة. فعندما يُشارك الأشخاص محتوى معين، فإن ذلك يزيد من انتشاره ويعزز تأثيره.</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86516" y="1121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86516" y="1391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2" name="Freeform 16"/>
          <p:cNvSpPr/>
          <p:nvPr/>
        </p:nvSpPr>
        <p:spPr>
          <a:xfrm>
            <a:off x="62086" y="4953995"/>
            <a:ext cx="1818955" cy="1843535"/>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5">
              <a:extLst>
                <a:ext uri="{96DAC541-7B7A-43D3-8B79-37D633B846F1}">
                  <asvg:svgBlip xmlns="" xmlns:asvg="http://schemas.microsoft.com/office/drawing/2016/SVG/main" r:embed="rId26"/>
                </a:ext>
              </a:extLst>
            </a:blip>
            <a:stretch>
              <a:fillRect/>
            </a:stretch>
          </a:blipFill>
        </p:spPr>
      </p:sp>
      <p:sp>
        <p:nvSpPr>
          <p:cNvPr id="13" name="TextBox 12">
            <a:extLst>
              <a:ext uri="{FF2B5EF4-FFF2-40B4-BE49-F238E27FC236}">
                <a16:creationId xmlns:a16="http://schemas.microsoft.com/office/drawing/2014/main" id="{F9A80F9F-74DB-1D57-04E8-E20E92A09B0A}"/>
              </a:ext>
            </a:extLst>
          </p:cNvPr>
          <p:cNvSpPr txBox="1"/>
          <p:nvPr/>
        </p:nvSpPr>
        <p:spPr>
          <a:xfrm>
            <a:off x="2109740" y="1460449"/>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182122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0" name="Rectangle: Rounded Corners 22"/>
          <p:cNvSpPr/>
          <p:nvPr/>
        </p:nvSpPr>
        <p:spPr>
          <a:xfrm>
            <a:off x="8607914" y="1829894"/>
            <a:ext cx="4128422" cy="4444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0586" y="1963373"/>
            <a:ext cx="9699172" cy="4231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872" y="2304674"/>
            <a:ext cx="9372600" cy="3647152"/>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1700" dirty="0">
                <a:latin typeface="Alexandria" pitchFamily="2" charset="-78"/>
                <a:cs typeface="Alexandria" pitchFamily="2" charset="-78"/>
              </a:rPr>
              <a:t>يُعتبر مصطلح الحرب النفسية من المفاهيم التي تحتل مكانًا بارزًا في علم النفس الإعلامي، وهي ليست </a:t>
            </a:r>
            <a:r>
              <a:rPr lang="ar-SA" sz="1700" dirty="0" smtClean="0">
                <a:latin typeface="Alexandria" pitchFamily="2" charset="-78"/>
                <a:cs typeface="Alexandria" pitchFamily="2" charset="-78"/>
              </a:rPr>
              <a:t>حربًا </a:t>
            </a:r>
            <a:r>
              <a:rPr lang="ar-SA" sz="1700" dirty="0">
                <a:latin typeface="Alexandria" pitchFamily="2" charset="-78"/>
                <a:cs typeface="Alexandria" pitchFamily="2" charset="-78"/>
              </a:rPr>
              <a:t>بالمعنى التقليدي، وإنما حرب بلا مدافع تستهدف التأثير على الأفراد والمجتمعات. الحرب النفسية ليست ظاهرة حديثة، بل لها جذور تاريخية تمتد إلى العصور القديمة. وارتبط مصطلح الحرب النفسية بالمعارك الحربية، حيث كانت أحد عوامل نجاح أو فشل تلك المعارك. </a:t>
            </a:r>
            <a:r>
              <a:rPr lang="ar-SA" sz="1700" dirty="0" smtClean="0">
                <a:latin typeface="Alexandria" pitchFamily="2" charset="-78"/>
                <a:cs typeface="Alexandria" pitchFamily="2" charset="-78"/>
              </a:rPr>
              <a:t>وتعتبر </a:t>
            </a:r>
            <a:r>
              <a:rPr lang="ar-SA" sz="1700" dirty="0">
                <a:latin typeface="Alexandria" pitchFamily="2" charset="-78"/>
                <a:cs typeface="Alexandria" pitchFamily="2" charset="-78"/>
              </a:rPr>
              <a:t>الحروب النفسية في الإعلام من الظواهر المعقدة التي تطورت بشكل ملحوظ مع تقدم التكنولوجيا ووسائل </a:t>
            </a:r>
            <a:r>
              <a:rPr lang="ar-SA" sz="1700" dirty="0" smtClean="0">
                <a:latin typeface="Alexandria" pitchFamily="2" charset="-78"/>
                <a:cs typeface="Alexandria" pitchFamily="2" charset="-78"/>
              </a:rPr>
              <a:t>الإعلام الرقمية المختلفة. وفيما يلي عرض لتطور الحرب النفسية:</a:t>
            </a:r>
            <a:endParaRPr lang="en-US" sz="1700" dirty="0" smtClean="0">
              <a:latin typeface="Alexandria" pitchFamily="2" charset="-78"/>
              <a:cs typeface="Alexandria" pitchFamily="2" charset="-78"/>
            </a:endParaRP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المرحلة التقليدية</a:t>
            </a:r>
            <a:r>
              <a:rPr lang="ar-SA" sz="1700" dirty="0" smtClean="0">
                <a:latin typeface="Alexandria" pitchFamily="2" charset="-78"/>
                <a:cs typeface="Alexandria" pitchFamily="2" charset="-78"/>
              </a:rPr>
              <a:t>:</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الحروب النفسية التقليدية تعتمد على المنشورات المطبوعة والإذاعة</a:t>
            </a:r>
            <a:r>
              <a:rPr lang="en-US" sz="1700" dirty="0" smtClean="0">
                <a:latin typeface="Alexandria" pitchFamily="2" charset="-78"/>
                <a:cs typeface="Alexandria" pitchFamily="2" charset="-78"/>
              </a:rPr>
              <a:t>.</a:t>
            </a: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المرحلة الرقمية</a:t>
            </a:r>
            <a:r>
              <a:rPr lang="ar-SA" sz="1700" dirty="0">
                <a:latin typeface="Alexandria" pitchFamily="2" charset="-78"/>
                <a:cs typeface="Alexandria" pitchFamily="2" charset="-78"/>
              </a:rPr>
              <a:t>:</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 مع </a:t>
            </a:r>
            <a:r>
              <a:rPr lang="ar-SA" sz="1700" dirty="0">
                <a:latin typeface="Alexandria" pitchFamily="2" charset="-78"/>
                <a:cs typeface="Alexandria" pitchFamily="2" charset="-78"/>
              </a:rPr>
              <a:t>ظهور الإنترنت ووسائل التواصل </a:t>
            </a:r>
            <a:r>
              <a:rPr lang="ar-SA" sz="1700" dirty="0" smtClean="0">
                <a:latin typeface="Alexandria" pitchFamily="2" charset="-78"/>
                <a:cs typeface="Alexandria" pitchFamily="2" charset="-78"/>
              </a:rPr>
              <a:t>الاجتماعي.</a:t>
            </a:r>
            <a:endParaRPr lang="en-US" sz="1700" dirty="0">
              <a:latin typeface="Alexandria" pitchFamily="2" charset="-78"/>
              <a:cs typeface="Alexandria" pitchFamily="2" charset="-78"/>
            </a:endParaRP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مرحلة التكنولوجيا المتقدمة: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الذكاء الاصطناعي وتحليل البيانات </a:t>
            </a:r>
            <a:r>
              <a:rPr lang="ar-SA" sz="1700" dirty="0" smtClean="0">
                <a:latin typeface="Alexandria" pitchFamily="2" charset="-78"/>
                <a:cs typeface="Alexandria" pitchFamily="2" charset="-78"/>
              </a:rPr>
              <a:t>.</a:t>
            </a:r>
            <a:endParaRPr lang="ar-SA" sz="17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17315" y="1424909"/>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1" name="TextBox 10"/>
          <p:cNvSpPr txBox="1"/>
          <p:nvPr/>
        </p:nvSpPr>
        <p:spPr>
          <a:xfrm>
            <a:off x="1120042" y="111139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20042" y="138172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7"/>
          <p:cNvSpPr/>
          <p:nvPr/>
        </p:nvSpPr>
        <p:spPr>
          <a:xfrm>
            <a:off x="33804" y="4906109"/>
            <a:ext cx="2177247" cy="1908877"/>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 xmlns:asvg="http://schemas.microsoft.com/office/drawing/2016/SVG/main" r:embed="rId12"/>
                </a:ext>
              </a:extLst>
            </a:blip>
            <a:stretch>
              <a:fillRect/>
            </a:stretch>
          </a:blipFill>
        </p:spPr>
      </p:sp>
    </p:spTree>
    <p:extLst>
      <p:ext uri="{BB962C8B-B14F-4D97-AF65-F5344CB8AC3E}">
        <p14:creationId xmlns:p14="http://schemas.microsoft.com/office/powerpoint/2010/main" val="15109988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0586" y="1963372"/>
            <a:ext cx="9712899" cy="4383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2035455"/>
            <a:ext cx="9582270" cy="4455066"/>
          </a:xfrm>
          <a:prstGeom prst="rect">
            <a:avLst/>
          </a:prstGeom>
          <a:noFill/>
        </p:spPr>
        <p:txBody>
          <a:bodyPr wrap="square" rtlCol="0">
            <a:spAutoFit/>
          </a:bodyPr>
          <a:lstStyle/>
          <a:p>
            <a:pPr marL="293688" lvl="1" indent="-293688" algn="r" rtl="1">
              <a:lnSpc>
                <a:spcPct val="150000"/>
              </a:lnSpc>
              <a:buFont typeface="+mj-lt"/>
              <a:buAutoNum type="arabicPeriod"/>
            </a:pPr>
            <a:r>
              <a:rPr lang="ar-SA" sz="1700" b="1" dirty="0" smtClean="0">
                <a:latin typeface="Alexandria" pitchFamily="2" charset="-78"/>
                <a:cs typeface="Alexandria" pitchFamily="2" charset="-78"/>
              </a:rPr>
              <a:t>المرحلة التقليدية</a:t>
            </a:r>
            <a:r>
              <a:rPr lang="ar-SA" sz="1700" dirty="0" smtClean="0">
                <a:latin typeface="Alexandria" pitchFamily="2" charset="-78"/>
                <a:cs typeface="Alexandria" pitchFamily="2" charset="-78"/>
              </a:rPr>
              <a:t>:</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الحرب النفسية في بدايتها، كانت تعتمد بشكل كبير على المنشورات المطبوعة والإذاعة لنشر </a:t>
            </a:r>
            <a:r>
              <a:rPr lang="ar-SA" sz="1700" dirty="0">
                <a:latin typeface="Alexandria" pitchFamily="2" charset="-78"/>
                <a:cs typeface="Alexandria" pitchFamily="2" charset="-78"/>
              </a:rPr>
              <a:t>المعلومات</a:t>
            </a:r>
            <a:r>
              <a:rPr lang="en-US" sz="1700" dirty="0">
                <a:latin typeface="Alexandria" pitchFamily="2" charset="-78"/>
                <a:cs typeface="Alexandria" pitchFamily="2" charset="-78"/>
              </a:rPr>
              <a:t>.</a:t>
            </a:r>
            <a:r>
              <a:rPr lang="ar-SA" sz="1700" dirty="0">
                <a:latin typeface="Alexandria" pitchFamily="2" charset="-78"/>
                <a:cs typeface="Alexandria" pitchFamily="2" charset="-78"/>
              </a:rPr>
              <a:t> فاستخدم القادة العسكريون عبر التاريخ أساليب نفسية مثل الدعاية </a:t>
            </a:r>
            <a:r>
              <a:rPr lang="ar-SA" sz="1700" dirty="0" smtClean="0">
                <a:latin typeface="Alexandria" pitchFamily="2" charset="-78"/>
                <a:cs typeface="Alexandria" pitchFamily="2" charset="-78"/>
              </a:rPr>
              <a:t>والترهيب لإضعاف </a:t>
            </a:r>
            <a:r>
              <a:rPr lang="ar-SA" sz="1700" dirty="0">
                <a:latin typeface="Alexandria" pitchFamily="2" charset="-78"/>
                <a:cs typeface="Alexandria" pitchFamily="2" charset="-78"/>
              </a:rPr>
              <a:t>معنويات الخصوم وتحقيق </a:t>
            </a:r>
            <a:r>
              <a:rPr lang="ar-SA" sz="1700" dirty="0" smtClean="0">
                <a:latin typeface="Alexandria" pitchFamily="2" charset="-78"/>
                <a:cs typeface="Alexandria" pitchFamily="2" charset="-78"/>
              </a:rPr>
              <a:t>أهدافهم. وشهدت الحرب </a:t>
            </a:r>
            <a:r>
              <a:rPr lang="ar-SA" sz="1700" dirty="0">
                <a:latin typeface="Alexandria" pitchFamily="2" charset="-78"/>
                <a:cs typeface="Alexandria" pitchFamily="2" charset="-78"/>
              </a:rPr>
              <a:t>العالمية الثانية استخدامًا مكثفًا للدعاية لتشكيل الرأي العام وزرع الفوضى في صفوف </a:t>
            </a:r>
            <a:r>
              <a:rPr lang="ar-SA" sz="1700" dirty="0" smtClean="0">
                <a:latin typeface="Alexandria" pitchFamily="2" charset="-78"/>
                <a:cs typeface="Alexandria" pitchFamily="2" charset="-78"/>
              </a:rPr>
              <a:t>العدو، حيث استخدمت </a:t>
            </a:r>
            <a:r>
              <a:rPr lang="ar-SA" sz="1700" dirty="0">
                <a:latin typeface="Alexandria" pitchFamily="2" charset="-78"/>
                <a:cs typeface="Alexandria" pitchFamily="2" charset="-78"/>
              </a:rPr>
              <a:t>الحكومات الراديو والصحف لنشر معلومات مُضللة بهدف إضعاف معنويات الأعداء. </a:t>
            </a:r>
          </a:p>
          <a:p>
            <a:pPr marL="0" lvl="1" algn="r" rtl="1">
              <a:lnSpc>
                <a:spcPct val="150000"/>
              </a:lnSpc>
            </a:pPr>
            <a:r>
              <a:rPr lang="ar-SA" sz="1700" b="1" dirty="0" smtClean="0">
                <a:latin typeface="Alexandria" pitchFamily="2" charset="-78"/>
                <a:cs typeface="Alexandria" pitchFamily="2" charset="-78"/>
              </a:rPr>
              <a:t>ومن </a:t>
            </a:r>
            <a:r>
              <a:rPr lang="ar-SA" sz="1700" b="1" dirty="0">
                <a:latin typeface="Alexandria" pitchFamily="2" charset="-78"/>
                <a:cs typeface="Alexandria" pitchFamily="2" charset="-78"/>
              </a:rPr>
              <a:t>أبرز الشخصيات التي استخدمت الحرب النفسية بشكل فعال: </a:t>
            </a:r>
          </a:p>
          <a:p>
            <a:pPr marL="457200" indent="-277813" algn="r" rtl="1">
              <a:lnSpc>
                <a:spcPct val="150000"/>
              </a:lnSpc>
              <a:buFont typeface="+mj-lt"/>
              <a:buAutoNum type="arabicPeriod"/>
            </a:pPr>
            <a:r>
              <a:rPr lang="ar-SA" b="1" dirty="0" smtClean="0">
                <a:solidFill>
                  <a:srgbClr val="0070C0"/>
                </a:solidFill>
                <a:latin typeface="Alexandria" pitchFamily="2" charset="-78"/>
                <a:cs typeface="Alexandria" pitchFamily="2" charset="-78"/>
              </a:rPr>
              <a:t>الإسكندر الأكبر: </a:t>
            </a:r>
            <a:r>
              <a:rPr lang="ar-SA" sz="1700" dirty="0">
                <a:latin typeface="Alexandria" pitchFamily="2" charset="-78"/>
                <a:cs typeface="Alexandria" pitchFamily="2" charset="-78"/>
              </a:rPr>
              <a:t>يعتبر من أقدم من استخدم الحرب النفسية في حروبه 336 إلى 323 ق.م، </a:t>
            </a:r>
          </a:p>
          <a:p>
            <a:pPr marL="631825" indent="-285750" algn="r" rtl="1">
              <a:lnSpc>
                <a:spcPct val="150000"/>
              </a:lnSpc>
              <a:buFont typeface="Wingdings" panose="05000000000000000000" pitchFamily="2" charset="2"/>
              <a:buChar char="q"/>
            </a:pPr>
            <a:r>
              <a:rPr lang="ar-SA" sz="1700" b="1" dirty="0" smtClean="0">
                <a:solidFill>
                  <a:schemeClr val="accent2"/>
                </a:solidFill>
                <a:latin typeface="Alexandria" pitchFamily="2" charset="-78"/>
                <a:cs typeface="Alexandria" pitchFamily="2" charset="-78"/>
              </a:rPr>
              <a:t>استخدم </a:t>
            </a:r>
            <a:r>
              <a:rPr lang="ar-SA" sz="1700" b="1" dirty="0">
                <a:solidFill>
                  <a:schemeClr val="accent2"/>
                </a:solidFill>
                <a:latin typeface="Alexandria" pitchFamily="2" charset="-78"/>
                <a:cs typeface="Alexandria" pitchFamily="2" charset="-78"/>
              </a:rPr>
              <a:t>أسلوب </a:t>
            </a:r>
            <a:r>
              <a:rPr lang="ar-SA" sz="1700" b="1" dirty="0" smtClean="0">
                <a:solidFill>
                  <a:schemeClr val="accent2"/>
                </a:solidFill>
                <a:latin typeface="Alexandria" pitchFamily="2" charset="-78"/>
                <a:cs typeface="Alexandria" pitchFamily="2" charset="-78"/>
              </a:rPr>
              <a:t>التخويف </a:t>
            </a:r>
            <a:r>
              <a:rPr lang="ar-SA" sz="1700" dirty="0" smtClean="0">
                <a:latin typeface="Alexandria" pitchFamily="2" charset="-78"/>
                <a:cs typeface="Alexandria" pitchFamily="2" charset="-78"/>
              </a:rPr>
              <a:t>لإضعاف </a:t>
            </a:r>
            <a:r>
              <a:rPr lang="ar-SA" sz="1700" dirty="0">
                <a:latin typeface="Alexandria" pitchFamily="2" charset="-78"/>
                <a:cs typeface="Alexandria" pitchFamily="2" charset="-78"/>
              </a:rPr>
              <a:t>العدو قبل بدء </a:t>
            </a:r>
            <a:r>
              <a:rPr lang="ar-SA" sz="1700" dirty="0" smtClean="0">
                <a:latin typeface="Alexandria" pitchFamily="2" charset="-78"/>
                <a:cs typeface="Alexandria" pitchFamily="2" charset="-78"/>
              </a:rPr>
              <a:t>المعركة، حيث </a:t>
            </a:r>
            <a:r>
              <a:rPr lang="ar-SA" sz="1700" dirty="0">
                <a:latin typeface="Alexandria" pitchFamily="2" charset="-78"/>
                <a:cs typeface="Alexandria" pitchFamily="2" charset="-78"/>
              </a:rPr>
              <a:t>كان </a:t>
            </a:r>
            <a:r>
              <a:rPr lang="ar-SA" sz="1700" dirty="0" smtClean="0">
                <a:latin typeface="Alexandria" pitchFamily="2" charset="-78"/>
                <a:cs typeface="Alexandria" pitchFamily="2" charset="-78"/>
              </a:rPr>
              <a:t>يُصنع </a:t>
            </a:r>
            <a:r>
              <a:rPr lang="ar-SA" sz="1700" dirty="0">
                <a:latin typeface="Alexandria" pitchFamily="2" charset="-78"/>
                <a:cs typeface="Alexandria" pitchFamily="2" charset="-78"/>
              </a:rPr>
              <a:t>عددًا كبيرًا من الدروع والخوذات الضخمة، وكان يتركها في أي مكان يعبُر منه جيشه، ليجده عدوه ويعتقد أن جيش الإسكندر به عمالقة من الرجال؛ فيرتعدوا رُعبًا قبل مواجهة جيش الإسكندر ويمتنع عن ملاحقته.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17315" y="1424909"/>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1" name="TextBox 10"/>
          <p:cNvSpPr txBox="1"/>
          <p:nvPr/>
        </p:nvSpPr>
        <p:spPr>
          <a:xfrm>
            <a:off x="1120042" y="111139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20042" y="138172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6"/>
          <p:cNvSpPr/>
          <p:nvPr/>
        </p:nvSpPr>
        <p:spPr>
          <a:xfrm>
            <a:off x="111684" y="5029200"/>
            <a:ext cx="1664362" cy="1828800"/>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4">
              <a:extLst>
                <a:ext uri="{96DAC541-7B7A-43D3-8B79-37D633B846F1}">
                  <asvg:svgBlip xmlns="" xmlns:asvg="http://schemas.microsoft.com/office/drawing/2016/SVG/main" r:embed="rId26"/>
                </a:ext>
              </a:extLst>
            </a:blip>
            <a:stretch>
              <a:fillRect/>
            </a:stretch>
          </a:blipFill>
        </p:spPr>
      </p:sp>
    </p:spTree>
    <p:extLst>
      <p:ext uri="{BB962C8B-B14F-4D97-AF65-F5344CB8AC3E}">
        <p14:creationId xmlns:p14="http://schemas.microsoft.com/office/powerpoint/2010/main" val="34522082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7444" y="1786910"/>
            <a:ext cx="10352313" cy="4417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7444" y="1829234"/>
            <a:ext cx="10499270" cy="4455066"/>
          </a:xfrm>
          <a:prstGeom prst="rect">
            <a:avLst/>
          </a:prstGeom>
          <a:noFill/>
        </p:spPr>
        <p:txBody>
          <a:bodyPr wrap="square" rtlCol="0">
            <a:spAutoFit/>
          </a:bodyPr>
          <a:lstStyle/>
          <a:p>
            <a:pPr marL="865188" indent="-293688" algn="r" rtl="1">
              <a:lnSpc>
                <a:spcPct val="150000"/>
              </a:lnSpc>
              <a:buFont typeface="Wingdings" panose="05000000000000000000" pitchFamily="2" charset="2"/>
              <a:buChar char="q"/>
            </a:pPr>
            <a:r>
              <a:rPr lang="ar-SA" sz="1700" b="1" dirty="0">
                <a:solidFill>
                  <a:schemeClr val="accent2"/>
                </a:solidFill>
                <a:latin typeface="Alexandria" pitchFamily="2" charset="-78"/>
                <a:cs typeface="Alexandria" pitchFamily="2" charset="-78"/>
              </a:rPr>
              <a:t>استراتيجية الهيمنة الثقافية </a:t>
            </a:r>
            <a:r>
              <a:rPr lang="ar-SA" sz="1700" dirty="0" smtClean="0">
                <a:solidFill>
                  <a:schemeClr val="accent2"/>
                </a:solidFill>
                <a:latin typeface="Alexandria SemiBold" pitchFamily="2" charset="-78"/>
                <a:cs typeface="Alexandria SemiBold" pitchFamily="2" charset="-78"/>
              </a:rPr>
              <a:t>: </a:t>
            </a:r>
            <a:r>
              <a:rPr lang="ar-SA" sz="1700" dirty="0">
                <a:latin typeface="Alexandria" pitchFamily="2" charset="-78"/>
                <a:cs typeface="Alexandria" pitchFamily="2" charset="-78"/>
              </a:rPr>
              <a:t>اعتمد الإسكندر الأكبر على نشر الثقافة اليونانية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المناطق التي يغزوها، مما ساعده في الحفاظ على السيطرة واستقرار الحكم من خلال تعزيز الولاء المحلي. هذه الاستراتيجية لم تكن تهدف فقط إلى السيطرة العسكرية، بل كانت تسعى أيضًا إلى دمج الثقافات المختلفة.</a:t>
            </a:r>
          </a:p>
          <a:p>
            <a:pPr marL="688975" indent="-342900" algn="r" rtl="1">
              <a:lnSpc>
                <a:spcPct val="150000"/>
              </a:lnSpc>
              <a:buFont typeface="+mj-lt"/>
              <a:buAutoNum type="arabicPeriod" startAt="2"/>
            </a:pPr>
            <a:r>
              <a:rPr lang="ar-SA" b="1" dirty="0">
                <a:solidFill>
                  <a:srgbClr val="0070C0"/>
                </a:solidFill>
                <a:latin typeface="Alexandria" pitchFamily="2" charset="-78"/>
                <a:cs typeface="Alexandria" pitchFamily="2" charset="-78"/>
              </a:rPr>
              <a:t>جنكيز خان: </a:t>
            </a:r>
            <a:r>
              <a:rPr lang="ar-SA" sz="1700" dirty="0">
                <a:latin typeface="Alexandria" pitchFamily="2" charset="-78"/>
                <a:cs typeface="Alexandria" pitchFamily="2" charset="-78"/>
              </a:rPr>
              <a:t>استخدم</a:t>
            </a:r>
            <a:r>
              <a:rPr lang="ar-SA" sz="1700" dirty="0">
                <a:solidFill>
                  <a:schemeClr val="accent2"/>
                </a:solidFill>
                <a:latin typeface="Alexandria SemiBold" pitchFamily="2" charset="-78"/>
                <a:cs typeface="Alexandria SemiBold" pitchFamily="2" charset="-78"/>
              </a:rPr>
              <a:t> </a:t>
            </a:r>
            <a:r>
              <a:rPr lang="ar-SA" sz="1700" b="1" dirty="0">
                <a:solidFill>
                  <a:schemeClr val="accent2"/>
                </a:solidFill>
                <a:latin typeface="Alexandria" pitchFamily="2" charset="-78"/>
                <a:cs typeface="Alexandria" pitchFamily="2" charset="-78"/>
              </a:rPr>
              <a:t>أسلوب الخداع مع </a:t>
            </a:r>
            <a:r>
              <a:rPr lang="ar-SA" sz="1700" b="1" dirty="0" smtClean="0">
                <a:solidFill>
                  <a:schemeClr val="accent2"/>
                </a:solidFill>
                <a:latin typeface="Alexandria" pitchFamily="2" charset="-78"/>
                <a:cs typeface="Alexandria" pitchFamily="2" charset="-78"/>
              </a:rPr>
              <a:t>العدو </a:t>
            </a:r>
            <a:r>
              <a:rPr lang="ar-SA" sz="1700" dirty="0" smtClean="0">
                <a:latin typeface="Alexandria" pitchFamily="2" charset="-78"/>
                <a:cs typeface="Alexandria" pitchFamily="2" charset="-78"/>
              </a:rPr>
              <a:t>كان </a:t>
            </a:r>
            <a:r>
              <a:rPr lang="ar-SA" sz="1700" dirty="0">
                <a:latin typeface="Alexandria" pitchFamily="2" charset="-78"/>
                <a:cs typeface="Alexandria" pitchFamily="2" charset="-78"/>
              </a:rPr>
              <a:t>القائد المغولي جنكيز خان يبعث قبل بدء المعارك بمن ينشر في البلد المُستهدفة كلامًا يدل على أعداد المغول الكبيرة وأفعالهم الوحشية من أجل بث الرعب في نفوسهم، وبالتالي كان يخدع عدوه بجعلهم يعتقدون أن عدد جنود جيشه أكبر من الواقع.</a:t>
            </a:r>
          </a:p>
          <a:p>
            <a:pPr marL="688975" indent="-342900" algn="r" rtl="1">
              <a:lnSpc>
                <a:spcPct val="150000"/>
              </a:lnSpc>
              <a:buFont typeface="+mj-lt"/>
              <a:buAutoNum type="arabicPeriod" startAt="2"/>
            </a:pPr>
            <a:r>
              <a:rPr lang="ar-SA" b="1" dirty="0">
                <a:solidFill>
                  <a:srgbClr val="0070C0"/>
                </a:solidFill>
                <a:latin typeface="Alexandria" pitchFamily="2" charset="-78"/>
                <a:cs typeface="Alexandria" pitchFamily="2" charset="-78"/>
              </a:rPr>
              <a:t>جوزيف جوبلز</a:t>
            </a:r>
            <a:r>
              <a:rPr lang="ar-SA" dirty="0">
                <a:solidFill>
                  <a:srgbClr val="0070C0"/>
                </a:solidFill>
                <a:latin typeface="Alexandria SemiBold" pitchFamily="2" charset="-78"/>
                <a:cs typeface="Alexandria SemiBold" pitchFamily="2" charset="-78"/>
              </a:rPr>
              <a:t>: </a:t>
            </a:r>
            <a:r>
              <a:rPr lang="ar-SA" sz="1700" dirty="0">
                <a:latin typeface="Alexandria" pitchFamily="2" charset="-78"/>
                <a:cs typeface="Alexandria" pitchFamily="2" charset="-78"/>
              </a:rPr>
              <a:t>وزير الدعاية في عهد هتلر، قام بترويج الفكر النازي للشعب الألماني، وجعلهم يؤمنون به بأنه المُنقذ لهم ولألمانيا، ورفع شعار " ألمانيا فوق الجميع". وأكد أن من يملك الإعلام، يملك الفصل في الحروب الباردة والساخنة. واستخدم الصحف والراديو كوسيلة لنشر </a:t>
            </a:r>
            <a:r>
              <a:rPr lang="ar-SA" sz="1700" dirty="0" smtClean="0">
                <a:latin typeface="Alexandria" pitchFamily="2" charset="-78"/>
                <a:cs typeface="Alexandria" pitchFamily="2" charset="-78"/>
              </a:rPr>
              <a:t>الدعاية النازية </a:t>
            </a:r>
            <a:r>
              <a:rPr lang="ar-SA" sz="1700" dirty="0">
                <a:latin typeface="Alexandria" pitchFamily="2" charset="-78"/>
                <a:cs typeface="Alexandria" pitchFamily="2" charset="-78"/>
              </a:rPr>
              <a:t>والمعلومات المضللة؛ بهدف إضعاف معنويات الأعداء.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558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53201" y="1142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412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244210" y="1225557"/>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3" name="Freeform 9"/>
          <p:cNvSpPr/>
          <p:nvPr/>
        </p:nvSpPr>
        <p:spPr>
          <a:xfrm flipH="1">
            <a:off x="0" y="5568618"/>
            <a:ext cx="960880" cy="1294026"/>
          </a:xfrm>
          <a:custGeom>
            <a:avLst/>
            <a:gdLst/>
            <a:ahLst/>
            <a:cxnLst/>
            <a:rect l="l" t="t" r="r" b="b"/>
            <a:pathLst>
              <a:path w="3306803" h="4114800">
                <a:moveTo>
                  <a:pt x="0" y="0"/>
                </a:moveTo>
                <a:lnTo>
                  <a:pt x="3306803" y="0"/>
                </a:lnTo>
                <a:lnTo>
                  <a:pt x="3306803" y="4114800"/>
                </a:lnTo>
                <a:lnTo>
                  <a:pt x="0" y="4114800"/>
                </a:lnTo>
                <a:lnTo>
                  <a:pt x="0" y="0"/>
                </a:lnTo>
                <a:close/>
              </a:path>
            </a:pathLst>
          </a:custGeom>
          <a:blipFill>
            <a:blip r:embed="rId4">
              <a:extLst>
                <a:ext uri="{96DAC541-7B7A-43D3-8B79-37D633B846F1}">
                  <asvg:svgBlip xmlns="" xmlns:asvg="http://schemas.microsoft.com/office/drawing/2016/SVG/main" r:embed="rId16"/>
                </a:ext>
              </a:extLst>
            </a:blip>
            <a:stretch>
              <a:fillRect/>
            </a:stretch>
          </a:blipFill>
        </p:spPr>
      </p:sp>
    </p:spTree>
    <p:extLst>
      <p:ext uri="{BB962C8B-B14F-4D97-AF65-F5344CB8AC3E}">
        <p14:creationId xmlns:p14="http://schemas.microsoft.com/office/powerpoint/2010/main" val="9189095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3639" y="1554337"/>
            <a:ext cx="10511192" cy="4773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83639" y="84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3639" y="1547707"/>
            <a:ext cx="10546362" cy="4824398"/>
          </a:xfrm>
          <a:prstGeom prst="rect">
            <a:avLst/>
          </a:prstGeom>
          <a:noFill/>
        </p:spPr>
        <p:txBody>
          <a:bodyPr wrap="square" rtlCol="0">
            <a:spAutoFit/>
          </a:bodyPr>
          <a:lstStyle/>
          <a:p>
            <a:pPr marL="522288" lvl="1" indent="-342900" algn="r" rtl="1">
              <a:lnSpc>
                <a:spcPct val="150000"/>
              </a:lnSpc>
              <a:buFont typeface="+mj-lt"/>
              <a:buAutoNum type="arabicPeriod" startAt="2"/>
            </a:pPr>
            <a:r>
              <a:rPr lang="ar-SA" sz="1700" b="1" dirty="0" smtClean="0">
                <a:latin typeface="Alexandria" pitchFamily="2" charset="-78"/>
                <a:cs typeface="Alexandria" pitchFamily="2" charset="-78"/>
              </a:rPr>
              <a:t>المرحلة </a:t>
            </a:r>
            <a:r>
              <a:rPr lang="ar-SA" sz="1700" b="1" dirty="0">
                <a:latin typeface="Alexandria" pitchFamily="2" charset="-78"/>
                <a:cs typeface="Alexandria" pitchFamily="2" charset="-78"/>
              </a:rPr>
              <a:t>الرقمية</a:t>
            </a:r>
            <a:r>
              <a:rPr lang="ar-SA" sz="1700" dirty="0">
                <a:latin typeface="Alexandria" pitchFamily="2" charset="-78"/>
                <a:cs typeface="Alexandria" pitchFamily="2" charset="-78"/>
              </a:rPr>
              <a:t>:</a:t>
            </a:r>
            <a:r>
              <a:rPr lang="en-US"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marL="179388" lvl="1" algn="r" rtl="1">
              <a:lnSpc>
                <a:spcPct val="150000"/>
              </a:lnSpc>
            </a:pPr>
            <a:r>
              <a:rPr lang="ar-SA" sz="1700" dirty="0" smtClean="0">
                <a:latin typeface="Alexandria" pitchFamily="2" charset="-78"/>
                <a:cs typeface="Alexandria" pitchFamily="2" charset="-78"/>
              </a:rPr>
              <a:t>مع </a:t>
            </a:r>
            <a:r>
              <a:rPr lang="ar-SA" sz="1700" dirty="0">
                <a:latin typeface="Alexandria" pitchFamily="2" charset="-78"/>
                <a:cs typeface="Alexandria" pitchFamily="2" charset="-78"/>
              </a:rPr>
              <a:t>ظهور الإنترنت ووسائل التواصل الاجتماعي، شهدت </a:t>
            </a:r>
            <a:r>
              <a:rPr lang="ar-SA" sz="1700" dirty="0" smtClean="0">
                <a:latin typeface="Alexandria" pitchFamily="2" charset="-78"/>
                <a:cs typeface="Alexandria" pitchFamily="2" charset="-78"/>
              </a:rPr>
              <a:t>الحرب </a:t>
            </a:r>
            <a:r>
              <a:rPr lang="ar-SA" sz="1700" dirty="0">
                <a:latin typeface="Alexandria" pitchFamily="2" charset="-78"/>
                <a:cs typeface="Alexandria" pitchFamily="2" charset="-78"/>
              </a:rPr>
              <a:t>النفسية تحولًا جذريًا في </a:t>
            </a:r>
            <a:r>
              <a:rPr lang="ar-SA" sz="1700" dirty="0" smtClean="0">
                <a:latin typeface="Alexandria" pitchFamily="2" charset="-78"/>
                <a:cs typeface="Alexandria" pitchFamily="2" charset="-78"/>
              </a:rPr>
              <a:t>أساليبها. وأصبحت </a:t>
            </a:r>
            <a:r>
              <a:rPr lang="ar-SA" sz="1700" dirty="0">
                <a:latin typeface="Alexandria" pitchFamily="2" charset="-78"/>
                <a:cs typeface="Alexandria" pitchFamily="2" charset="-78"/>
              </a:rPr>
              <a:t>المعلومات تُنشر بسرعة كبيرة، مما يتيح الوصول إلى جمهور واسع في وقت </a:t>
            </a:r>
            <a:r>
              <a:rPr lang="ar-SA" sz="1700" dirty="0" smtClean="0">
                <a:latin typeface="Alexandria" pitchFamily="2" charset="-78"/>
                <a:cs typeface="Alexandria" pitchFamily="2" charset="-78"/>
              </a:rPr>
              <a:t>قصير مما </a:t>
            </a:r>
            <a:r>
              <a:rPr lang="ar-SA" sz="1700" dirty="0">
                <a:latin typeface="Alexandria" pitchFamily="2" charset="-78"/>
                <a:cs typeface="Alexandria" pitchFamily="2" charset="-78"/>
              </a:rPr>
              <a:t>زاد من تأثير الحروب </a:t>
            </a:r>
            <a:r>
              <a:rPr lang="ar-SA" sz="1700" dirty="0" smtClean="0">
                <a:latin typeface="Alexandria" pitchFamily="2" charset="-78"/>
                <a:cs typeface="Alexandria" pitchFamily="2" charset="-78"/>
              </a:rPr>
              <a:t>النفسية. </a:t>
            </a:r>
            <a:r>
              <a:rPr lang="ar-SA" sz="1700" dirty="0">
                <a:latin typeface="Alexandria" pitchFamily="2" charset="-78"/>
                <a:cs typeface="Alexandria" pitchFamily="2" charset="-78"/>
              </a:rPr>
              <a:t>هذا </a:t>
            </a:r>
            <a:r>
              <a:rPr lang="ar-SA" sz="1700" dirty="0" smtClean="0">
                <a:latin typeface="Alexandria" pitchFamily="2" charset="-78"/>
                <a:cs typeface="Alexandria" pitchFamily="2" charset="-78"/>
              </a:rPr>
              <a:t>التحول </a:t>
            </a:r>
            <a:r>
              <a:rPr lang="ar-SA" sz="1700" dirty="0">
                <a:latin typeface="Alexandria" pitchFamily="2" charset="-78"/>
                <a:cs typeface="Alexandria" pitchFamily="2" charset="-78"/>
              </a:rPr>
              <a:t>قد غيّر من طبيعة الصراعات النفسية، حيث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استخدام تقنيات متطورة لنشر الدعاية والتلاعب بالرأي </a:t>
            </a:r>
            <a:r>
              <a:rPr lang="ar-SA" sz="1700" dirty="0" smtClean="0">
                <a:latin typeface="Alexandria" pitchFamily="2" charset="-78"/>
                <a:cs typeface="Alexandria" pitchFamily="2" charset="-78"/>
              </a:rPr>
              <a:t>العام. </a:t>
            </a:r>
            <a:endParaRPr lang="ar-SA" sz="1700" dirty="0">
              <a:latin typeface="Alexandria" pitchFamily="2" charset="-78"/>
              <a:cs typeface="Alexandria" pitchFamily="2" charset="-78"/>
            </a:endParaRPr>
          </a:p>
          <a:p>
            <a:pPr marL="465138" lvl="1"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سرعة </a:t>
            </a:r>
            <a:r>
              <a:rPr lang="ar-SA" sz="1700" dirty="0">
                <a:solidFill>
                  <a:srgbClr val="0070C0"/>
                </a:solidFill>
                <a:latin typeface="Alexandria" pitchFamily="2" charset="-78"/>
                <a:cs typeface="Alexandria" pitchFamily="2" charset="-78"/>
              </a:rPr>
              <a:t>نشر </a:t>
            </a:r>
            <a:r>
              <a:rPr lang="ar-SA" sz="1700" dirty="0" smtClean="0">
                <a:solidFill>
                  <a:srgbClr val="0070C0"/>
                </a:solidFill>
                <a:latin typeface="Alexandria" pitchFamily="2" charset="-78"/>
                <a:cs typeface="Alexandria" pitchFamily="2" charset="-78"/>
              </a:rPr>
              <a:t>المعلومات: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العصر الرقمي،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للأفراد والدول تنفيذ حملات دعائية واسعة النطاق تستهدف التأثير على المجتمعات الأخرى من خلال نشر معلومات </a:t>
            </a:r>
            <a:r>
              <a:rPr lang="ar-SA" sz="1700" dirty="0" smtClean="0">
                <a:latin typeface="Alexandria" pitchFamily="2" charset="-78"/>
                <a:cs typeface="Alexandria" pitchFamily="2" charset="-78"/>
              </a:rPr>
              <a:t>مُضللة في ثوانٍ معدودة.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استخدام </a:t>
            </a:r>
            <a:r>
              <a:rPr lang="ar-SA" sz="1700" dirty="0">
                <a:latin typeface="Alexandria" pitchFamily="2" charset="-78"/>
                <a:cs typeface="Alexandria" pitchFamily="2" charset="-78"/>
              </a:rPr>
              <a:t>وسائل التواصل الاجتماعي لنشر معلومات </a:t>
            </a:r>
            <a:r>
              <a:rPr lang="ar-SA" sz="1700" dirty="0" smtClean="0">
                <a:latin typeface="Alexandria" pitchFamily="2" charset="-78"/>
                <a:cs typeface="Alexandria" pitchFamily="2" charset="-78"/>
              </a:rPr>
              <a:t>مضللة، بشكل واسع، مما أثر على </a:t>
            </a:r>
            <a:r>
              <a:rPr lang="ar-SA" sz="1700" dirty="0">
                <a:latin typeface="Alexandria" pitchFamily="2" charset="-78"/>
                <a:cs typeface="Alexandria" pitchFamily="2" charset="-78"/>
              </a:rPr>
              <a:t>آراء </a:t>
            </a:r>
            <a:r>
              <a:rPr lang="ar-SA" sz="1700" dirty="0" smtClean="0">
                <a:latin typeface="Alexandria" pitchFamily="2" charset="-78"/>
                <a:cs typeface="Alexandria" pitchFamily="2" charset="-78"/>
              </a:rPr>
              <a:t>الناخبين، أثناء </a:t>
            </a:r>
            <a:r>
              <a:rPr lang="ar-SA" sz="1700" dirty="0">
                <a:latin typeface="Alexandria" pitchFamily="2" charset="-78"/>
                <a:cs typeface="Alexandria" pitchFamily="2" charset="-78"/>
              </a:rPr>
              <a:t>الانتخابات الرئاسية الأمريكية عام </a:t>
            </a:r>
            <a:r>
              <a:rPr lang="ar-SA" sz="1700" dirty="0" smtClean="0">
                <a:latin typeface="Alexandria" pitchFamily="2" charset="-78"/>
                <a:cs typeface="Alexandria" pitchFamily="2" charset="-78"/>
              </a:rPr>
              <a:t>2016</a:t>
            </a:r>
            <a:r>
              <a:rPr lang="ar-SA" sz="1700" dirty="0">
                <a:latin typeface="Alexandria" pitchFamily="2" charset="-78"/>
                <a:cs typeface="Alexandria" pitchFamily="2" charset="-78"/>
              </a:rPr>
              <a:t>.</a:t>
            </a:r>
          </a:p>
          <a:p>
            <a:pPr marL="465138" lvl="1"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الوصول إلى جمهور واسع:</a:t>
            </a:r>
            <a:r>
              <a:rPr lang="ar-SA" dirty="0"/>
              <a:t> </a:t>
            </a:r>
            <a:r>
              <a:rPr lang="ar-SA" sz="1700" dirty="0">
                <a:latin typeface="Alexandria" pitchFamily="2" charset="-78"/>
                <a:cs typeface="Alexandria" pitchFamily="2" charset="-78"/>
              </a:rPr>
              <a:t>تتيح وسائل التواصل الاجتماعي للأفراد والمنظمات الوصول إلى جمهور عالمي في غضون دقائق. يمكن لأي شخص لديه اتصال بالإنترنت أن ينشر معلومات أو محتوى عبر منصات مثل إكس وفيسبوك. هذه السرعة تؤدي إلى انتشار الأخبار، سواء كانت صحيحة أو مضللة، في ثوانٍ معدودة.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37640" y="997472"/>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90395" y="121504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128649" y="1046506"/>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3" name="Freeform 4"/>
          <p:cNvSpPr/>
          <p:nvPr/>
        </p:nvSpPr>
        <p:spPr>
          <a:xfrm flipH="1">
            <a:off x="-288080" y="5486401"/>
            <a:ext cx="1835526" cy="1326772"/>
          </a:xfrm>
          <a:custGeom>
            <a:avLst/>
            <a:gdLst/>
            <a:ahLst/>
            <a:cxnLst/>
            <a:rect l="l" t="t" r="r" b="b"/>
            <a:pathLst>
              <a:path w="2985550" h="2242895">
                <a:moveTo>
                  <a:pt x="0" y="0"/>
                </a:moveTo>
                <a:lnTo>
                  <a:pt x="2985550" y="0"/>
                </a:lnTo>
                <a:lnTo>
                  <a:pt x="2985550" y="2242894"/>
                </a:lnTo>
                <a:lnTo>
                  <a:pt x="0" y="2242894"/>
                </a:lnTo>
                <a:lnTo>
                  <a:pt x="0" y="0"/>
                </a:lnTo>
                <a:close/>
              </a:path>
            </a:pathLst>
          </a:custGeom>
          <a:blipFill>
            <a:blip r:embed="rId5"/>
            <a:stretch>
              <a:fillRect/>
            </a:stretch>
          </a:blipFill>
        </p:spPr>
      </p:sp>
    </p:spTree>
    <p:extLst>
      <p:ext uri="{BB962C8B-B14F-4D97-AF65-F5344CB8AC3E}">
        <p14:creationId xmlns:p14="http://schemas.microsoft.com/office/powerpoint/2010/main" val="2182675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1410" y="1963373"/>
            <a:ext cx="9987904" cy="4284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0698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31070" y="2138601"/>
            <a:ext cx="10023079" cy="4108817"/>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b="1" dirty="0" smtClean="0">
                <a:latin typeface="Alexandria" pitchFamily="2" charset="-78"/>
                <a:cs typeface="Alexandria" pitchFamily="2" charset="-78"/>
              </a:rPr>
              <a:t>مرحلة التقنيات الرقمية</a:t>
            </a:r>
            <a:r>
              <a:rPr lang="ar-SA" sz="1700" dirty="0" smtClean="0">
                <a:latin typeface="Alexandria" pitchFamily="2" charset="-78"/>
                <a:cs typeface="Alexandria" pitchFamily="2" charset="-78"/>
              </a:rPr>
              <a:t>:</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الذكاء الاصطناعي وتحليل البيانات </a:t>
            </a:r>
            <a:r>
              <a:rPr lang="ar-SA" sz="1700" dirty="0" smtClean="0">
                <a:latin typeface="Alexandria" pitchFamily="2" charset="-78"/>
                <a:cs typeface="Alexandria" pitchFamily="2" charset="-78"/>
              </a:rPr>
              <a:t>للاستهداف الدقيق للرسائل.</a:t>
            </a:r>
            <a:r>
              <a:rPr lang="ar-SA" dirty="0" smtClean="0"/>
              <a:t> </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استخدام </a:t>
            </a:r>
            <a:r>
              <a:rPr lang="ar-SA" sz="1700" dirty="0">
                <a:solidFill>
                  <a:srgbClr val="0070C0"/>
                </a:solidFill>
                <a:latin typeface="Alexandria" pitchFamily="2" charset="-78"/>
                <a:cs typeface="Alexandria" pitchFamily="2" charset="-78"/>
              </a:rPr>
              <a:t>الذكاء الاصطناعي</a:t>
            </a:r>
            <a:r>
              <a:rPr lang="ar-SA" sz="1700" dirty="0">
                <a:latin typeface="Alexandria" pitchFamily="2" charset="-78"/>
                <a:cs typeface="Alexandria" pitchFamily="2" charset="-78"/>
              </a:rPr>
              <a:t>: لتوليد محتوى مُضلل بشكل أكثر </a:t>
            </a:r>
            <a:r>
              <a:rPr lang="ar-SA" sz="1700" dirty="0" smtClean="0">
                <a:latin typeface="Alexandria" pitchFamily="2" charset="-78"/>
                <a:cs typeface="Alexandria" pitchFamily="2" charset="-78"/>
              </a:rPr>
              <a:t>كفاءة، كما يُستخدم </a:t>
            </a:r>
            <a:r>
              <a:rPr lang="ar-SA" sz="1700" dirty="0">
                <a:latin typeface="Alexandria" pitchFamily="2" charset="-78"/>
                <a:cs typeface="Alexandria" pitchFamily="2" charset="-78"/>
              </a:rPr>
              <a:t>لتحليل كميات ضخمة من البيانات الاجتماعية </a:t>
            </a:r>
            <a:r>
              <a:rPr lang="ar-SA" sz="1700" dirty="0" smtClean="0">
                <a:latin typeface="Alexandria" pitchFamily="2" charset="-78"/>
                <a:cs typeface="Alexandria" pitchFamily="2" charset="-78"/>
              </a:rPr>
              <a:t>والنفسية للمستخدمين لفهم </a:t>
            </a:r>
            <a:r>
              <a:rPr lang="ar-SA" sz="1700" dirty="0">
                <a:latin typeface="Alexandria" pitchFamily="2" charset="-78"/>
                <a:cs typeface="Alexandria" pitchFamily="2" charset="-78"/>
              </a:rPr>
              <a:t>اهتماماتهم ومخاوفهم. وبناءً على هذه التحليلات، يتم تصميم رسائل مخصصة تستهدف نقاط الضعف أو المخاوف لدى الأفراد أو الجماعات.</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تحليل البيانات</a:t>
            </a:r>
            <a:r>
              <a:rPr lang="ar-SA" sz="1700" dirty="0">
                <a:latin typeface="Alexandria" pitchFamily="2" charset="-78"/>
                <a:cs typeface="Alexandria" pitchFamily="2" charset="-78"/>
              </a:rPr>
              <a:t>: استخدام </a:t>
            </a:r>
            <a:r>
              <a:rPr lang="ar-SA" sz="1700" dirty="0" smtClean="0">
                <a:latin typeface="Alexandria" pitchFamily="2" charset="-78"/>
                <a:cs typeface="Alexandria" pitchFamily="2" charset="-78"/>
              </a:rPr>
              <a:t>أدوات تحليل البيانات </a:t>
            </a:r>
            <a:r>
              <a:rPr lang="ar-SA" sz="1700" dirty="0">
                <a:latin typeface="Alexandria" pitchFamily="2" charset="-78"/>
                <a:cs typeface="Alexandria" pitchFamily="2" charset="-78"/>
              </a:rPr>
              <a:t>لفهم الاتجاهات العامة والميول السلوكية للجمهور واستهدافه برسائل محددة.</a:t>
            </a:r>
            <a:r>
              <a:rPr lang="ar-SA" sz="1700" dirty="0" smtClean="0">
                <a:latin typeface="Alexandria" pitchFamily="2" charset="-78"/>
                <a:cs typeface="Alexandria" pitchFamily="2" charset="-78"/>
              </a:rPr>
              <a:t> مثال: فيمكن </a:t>
            </a:r>
            <a:r>
              <a:rPr lang="ar-SA" sz="1700" dirty="0">
                <a:latin typeface="Alexandria" pitchFamily="2" charset="-78"/>
                <a:cs typeface="Alexandria" pitchFamily="2" charset="-78"/>
              </a:rPr>
              <a:t>تحليل التغريدات والمشاركات على </a:t>
            </a:r>
            <a:r>
              <a:rPr lang="ar-SA" sz="1700" dirty="0" smtClean="0">
                <a:latin typeface="Alexandria" pitchFamily="2" charset="-78"/>
                <a:cs typeface="Alexandria" pitchFamily="2" charset="-78"/>
              </a:rPr>
              <a:t>منصة إكس </a:t>
            </a:r>
            <a:r>
              <a:rPr lang="ar-SA" sz="1700" dirty="0">
                <a:latin typeface="Alexandria" pitchFamily="2" charset="-78"/>
                <a:cs typeface="Alexandria" pitchFamily="2" charset="-78"/>
              </a:rPr>
              <a:t>لمعرفة كيف يتفاعل الناس مع موضوع معين.</a:t>
            </a:r>
          </a:p>
          <a:p>
            <a:pPr marL="228600" indent="228600" algn="r" rtl="1">
              <a:lnSpc>
                <a:spcPct val="150000"/>
              </a:lnSpc>
            </a:pPr>
            <a:r>
              <a:rPr lang="ar-SA" sz="1700" dirty="0" smtClean="0">
                <a:latin typeface="Alexandria" pitchFamily="2" charset="-78"/>
                <a:cs typeface="Alexandria" pitchFamily="2" charset="-78"/>
              </a:rPr>
              <a:t>   وبالتالي مع </a:t>
            </a:r>
            <a:r>
              <a:rPr lang="ar-SA" sz="1700" dirty="0">
                <a:latin typeface="Alexandria" pitchFamily="2" charset="-78"/>
                <a:cs typeface="Alexandria" pitchFamily="2" charset="-78"/>
              </a:rPr>
              <a:t>تطور وسائل الإعلام، أصبحت الحرب النفسية أكثر فعالية وانتشارًا. لذا ي</a:t>
            </a:r>
            <a:r>
              <a:rPr lang="ar-SA" sz="1700" dirty="0" smtClean="0">
                <a:latin typeface="Alexandria" pitchFamily="2" charset="-78"/>
                <a:cs typeface="Alexandria" pitchFamily="2" charset="-78"/>
              </a:rPr>
              <a:t>ُعتبر الإعلام الرقمي أداة </a:t>
            </a:r>
            <a:r>
              <a:rPr lang="ar-SA" sz="1700" dirty="0">
                <a:latin typeface="Alexandria" pitchFamily="2" charset="-78"/>
                <a:cs typeface="Alexandria" pitchFamily="2" charset="-78"/>
              </a:rPr>
              <a:t>فعالة في الحرب النفسية، حيث تسبق الحروب العسكرية وتعمل على التمهيد لها</a:t>
            </a:r>
            <a:r>
              <a:rPr lang="ar-SA" sz="1700" dirty="0" smtClean="0">
                <a:latin typeface="Alexandria" pitchFamily="2" charset="-78"/>
                <a:cs typeface="Alexandria" pitchFamily="2" charset="-78"/>
              </a:rPr>
              <a:t>،  لذا يطلق عليها </a:t>
            </a:r>
            <a:r>
              <a:rPr lang="ar-SA" sz="1700" dirty="0">
                <a:latin typeface="Alexandria" pitchFamily="2" charset="-78"/>
                <a:cs typeface="Alexandria" pitchFamily="2" charset="-78"/>
              </a:rPr>
              <a:t>بالحرب الإعلامية.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95905" y="122607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95905" y="149640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149152" y="1425747"/>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2" name="Freeform 2"/>
          <p:cNvSpPr/>
          <p:nvPr/>
        </p:nvSpPr>
        <p:spPr>
          <a:xfrm>
            <a:off x="132114" y="5434977"/>
            <a:ext cx="1540414" cy="1257764"/>
          </a:xfrm>
          <a:custGeom>
            <a:avLst/>
            <a:gdLst/>
            <a:ahLst/>
            <a:cxnLst/>
            <a:rect l="l" t="t" r="r" b="b"/>
            <a:pathLst>
              <a:path w="4448432" h="4114800">
                <a:moveTo>
                  <a:pt x="0" y="0"/>
                </a:moveTo>
                <a:lnTo>
                  <a:pt x="4448432" y="0"/>
                </a:lnTo>
                <a:lnTo>
                  <a:pt x="4448432" y="4114800"/>
                </a:lnTo>
                <a:lnTo>
                  <a:pt x="0" y="41148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26077397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725065"/>
            <a:ext cx="4128422" cy="46019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59228" y="1725065"/>
            <a:ext cx="11299371" cy="4515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40053" y="1217233"/>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4774" t="7568" r="51691" b="9164"/>
          <a:stretch/>
        </p:blipFill>
        <p:spPr>
          <a:xfrm>
            <a:off x="433128" y="2167906"/>
            <a:ext cx="4782203" cy="3821851"/>
          </a:xfrm>
          <a:prstGeom prst="rect">
            <a:avLst/>
          </a:prstGeom>
        </p:spPr>
      </p:pic>
      <p:sp>
        <p:nvSpPr>
          <p:cNvPr id="13" name="TextBox 12"/>
          <p:cNvSpPr txBox="1"/>
          <p:nvPr/>
        </p:nvSpPr>
        <p:spPr>
          <a:xfrm>
            <a:off x="1179676" y="115461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179676" y="142494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3" name="Rectangle 2"/>
          <p:cNvSpPr/>
          <p:nvPr/>
        </p:nvSpPr>
        <p:spPr>
          <a:xfrm>
            <a:off x="5118733" y="1787684"/>
            <a:ext cx="6425090" cy="4247317"/>
          </a:xfrm>
          <a:prstGeom prst="rect">
            <a:avLst/>
          </a:prstGeom>
        </p:spPr>
        <p:txBody>
          <a:bodyPr wrap="square">
            <a:spAutoFit/>
          </a:bodyPr>
          <a:lstStyle/>
          <a:p>
            <a:pPr lvl="0" algn="r" rtl="1">
              <a:lnSpc>
                <a:spcPct val="150000"/>
              </a:lnSpc>
              <a:defRPr/>
            </a:pPr>
            <a:r>
              <a:rPr lang="ar-SA" dirty="0" smtClean="0">
                <a:solidFill>
                  <a:srgbClr val="C00000"/>
                </a:solidFill>
                <a:latin typeface="Alexandria Black" pitchFamily="2" charset="-78"/>
                <a:cs typeface="Alexandria Black" pitchFamily="2" charset="-78"/>
              </a:rPr>
              <a:t>أهداف الحروب النفسية</a:t>
            </a:r>
          </a:p>
          <a:p>
            <a:pPr lvl="0" algn="r" rtl="1">
              <a:lnSpc>
                <a:spcPct val="150000"/>
              </a:lnSpc>
              <a:defRPr/>
            </a:pPr>
            <a:r>
              <a:rPr lang="ar-SA" dirty="0" smtClean="0">
                <a:latin typeface="Alexandria" pitchFamily="2" charset="-78"/>
                <a:cs typeface="Alexandria" pitchFamily="2" charset="-78"/>
              </a:rPr>
              <a:t>تستخدم الحروب النفسية في الإعلام الرقمي لتحقيق مجموعة من الأهداف الاستراتيجية والأهداف التكتيكية، تتمثل فيما يلي:</a:t>
            </a:r>
          </a:p>
          <a:p>
            <a:pPr marL="342900" lvl="0" indent="-342900" algn="r" rtl="1">
              <a:lnSpc>
                <a:spcPct val="150000"/>
              </a:lnSpc>
              <a:buFont typeface="+mj-lt"/>
              <a:buAutoNum type="arabicPeriod"/>
              <a:defRPr/>
            </a:pPr>
            <a:r>
              <a:rPr lang="ar-SA" dirty="0" smtClean="0">
                <a:solidFill>
                  <a:srgbClr val="1E758A"/>
                </a:solidFill>
                <a:latin typeface="Alexandria SemiBold" pitchFamily="2" charset="-78"/>
                <a:cs typeface="Alexandria SemiBold" pitchFamily="2" charset="-78"/>
              </a:rPr>
              <a:t>الأهداف الاستراتيجية: </a:t>
            </a:r>
            <a:r>
              <a:rPr lang="ar-SA" dirty="0" smtClean="0">
                <a:latin typeface="Alexandria" pitchFamily="2" charset="-78"/>
                <a:cs typeface="Alexandria" pitchFamily="2" charset="-78"/>
              </a:rPr>
              <a:t>وهي الأهداف العامة والطويلة الأمد التي تسعى الحرب النفسية لتحقيقها. وتتسم بالشمول، وتستغرق وقتًا طويلًا، بل تستمر بعد تحقيق أهدافها لكي يتم تثبيت دعائمه.</a:t>
            </a:r>
          </a:p>
          <a:p>
            <a:pPr marL="342900" lvl="0" indent="-342900" algn="r" rtl="1">
              <a:lnSpc>
                <a:spcPct val="150000"/>
              </a:lnSpc>
              <a:buFont typeface="+mj-lt"/>
              <a:buAutoNum type="arabicPeriod"/>
              <a:defRPr/>
            </a:pPr>
            <a:r>
              <a:rPr lang="ar-SA" dirty="0">
                <a:solidFill>
                  <a:srgbClr val="1E758A"/>
                </a:solidFill>
                <a:latin typeface="Alexandria SemiBold" pitchFamily="2" charset="-78"/>
                <a:cs typeface="Alexandria SemiBold" pitchFamily="2" charset="-78"/>
              </a:rPr>
              <a:t>الأهداف التكتيكية: </a:t>
            </a:r>
            <a:r>
              <a:rPr lang="ar-SA" dirty="0" smtClean="0">
                <a:latin typeface="Alexandria" pitchFamily="2" charset="-78"/>
                <a:cs typeface="Alexandria" pitchFamily="2" charset="-78"/>
              </a:rPr>
              <a:t>وتشير إلى الأهداف قصيرة المدى التي تسعى الحرب النفسية لتحقيقها من خلال استراتيجيات محددة. وتركز هذه الأهداف على تحقيق تأثيرات فورية.</a:t>
            </a:r>
            <a:endParaRPr lang="ar-SA" dirty="0"/>
          </a:p>
        </p:txBody>
      </p:sp>
    </p:spTree>
    <p:extLst>
      <p:ext uri="{BB962C8B-B14F-4D97-AF65-F5344CB8AC3E}">
        <p14:creationId xmlns:p14="http://schemas.microsoft.com/office/powerpoint/2010/main" val="11322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49186" y="1993899"/>
            <a:ext cx="9552214" cy="424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3486" y="2068636"/>
            <a:ext cx="9258300" cy="4085734"/>
          </a:xfrm>
          <a:prstGeom prst="rect">
            <a:avLst/>
          </a:prstGeom>
          <a:noFill/>
        </p:spPr>
        <p:txBody>
          <a:bodyPr wrap="square" rtlCol="0">
            <a:spAutoFit/>
          </a:bodyPr>
          <a:lstStyle/>
          <a:p>
            <a:pPr algn="r" rtl="1">
              <a:lnSpc>
                <a:spcPct val="150000"/>
              </a:lnSpc>
            </a:pPr>
            <a:r>
              <a:rPr lang="ar-SA" dirty="0" smtClean="0">
                <a:solidFill>
                  <a:srgbClr val="1E758A"/>
                </a:solidFill>
                <a:latin typeface="Alexandria SemiBold" pitchFamily="2" charset="-78"/>
                <a:cs typeface="Alexandria SemiBold" pitchFamily="2" charset="-78"/>
              </a:rPr>
              <a:t>أولاً: الأهداف </a:t>
            </a:r>
            <a:r>
              <a:rPr lang="ar-SA" dirty="0">
                <a:solidFill>
                  <a:srgbClr val="1E758A"/>
                </a:solidFill>
                <a:latin typeface="Alexandria SemiBold" pitchFamily="2" charset="-78"/>
                <a:cs typeface="Alexandria SemiBold" pitchFamily="2" charset="-78"/>
              </a:rPr>
              <a:t>الاستراتيجية للحرب </a:t>
            </a:r>
            <a:r>
              <a:rPr lang="ar-SA" dirty="0" smtClean="0">
                <a:solidFill>
                  <a:srgbClr val="1E758A"/>
                </a:solidFill>
                <a:latin typeface="Alexandria SemiBold" pitchFamily="2" charset="-78"/>
                <a:cs typeface="Alexandria SemiBold" pitchFamily="2" charset="-78"/>
              </a:rPr>
              <a:t>النفسية: </a:t>
            </a:r>
            <a:r>
              <a:rPr lang="ar-SA" sz="1700" dirty="0" smtClean="0">
                <a:latin typeface="Alexandria" pitchFamily="2" charset="-78"/>
                <a:cs typeface="Alexandria" pitchFamily="2" charset="-78"/>
              </a:rPr>
              <a:t>تهدف </a:t>
            </a:r>
            <a:r>
              <a:rPr lang="ar-SA" sz="1700" dirty="0">
                <a:latin typeface="Alexandria" pitchFamily="2" charset="-78"/>
                <a:cs typeface="Alexandria" pitchFamily="2" charset="-78"/>
              </a:rPr>
              <a:t>إلى تحقيق تأثير طويل الأمد على الرأي العام أو تغيير سلوك معين لدى الجمهور المستهدف</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تتضمن الأهداف الاستراتيجية رؤية شاملة تشمل التخطيط والتنفيذ والتقييم، وتأخذ بعين الاعتبار السياقات الثقافية والاجتماعية والسياسية للجمهور المستهدف. كما </a:t>
            </a:r>
            <a:r>
              <a:rPr lang="ar-SA" sz="1700" dirty="0" smtClean="0">
                <a:latin typeface="Alexandria" pitchFamily="2" charset="-78"/>
                <a:cs typeface="Alexandria" pitchFamily="2" charset="-78"/>
              </a:rPr>
              <a:t>تتطلب </a:t>
            </a:r>
            <a:r>
              <a:rPr lang="ar-SA" sz="1700" dirty="0">
                <a:latin typeface="Alexandria" pitchFamily="2" charset="-78"/>
                <a:cs typeface="Alexandria" pitchFamily="2" charset="-78"/>
              </a:rPr>
              <a:t>تقييمًا شاملًا لمدى نجاح الاستراتيجية في تحقيق الأهداف المرجوة وتأثيرها على الجمهور</a:t>
            </a:r>
            <a:r>
              <a:rPr lang="ar-SA" sz="1700" dirty="0" smtClean="0">
                <a:latin typeface="Alexandria" pitchFamily="2" charset="-78"/>
                <a:cs typeface="Alexandria" pitchFamily="2" charset="-78"/>
              </a:rPr>
              <a:t>. </a:t>
            </a:r>
            <a:r>
              <a:rPr lang="ar-SA" sz="1600" dirty="0">
                <a:latin typeface="Alexandria" pitchFamily="2" charset="-78"/>
                <a:cs typeface="Alexandria" pitchFamily="2" charset="-78"/>
              </a:rPr>
              <a:t>وتشمل هذه </a:t>
            </a:r>
            <a:r>
              <a:rPr lang="ar-SA" sz="1600" dirty="0" smtClean="0">
                <a:latin typeface="Alexandria" pitchFamily="2" charset="-78"/>
                <a:cs typeface="Alexandria" pitchFamily="2" charset="-78"/>
              </a:rPr>
              <a:t>الأهداف:</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dirty="0" smtClean="0">
                <a:solidFill>
                  <a:schemeClr val="accent1"/>
                </a:solidFill>
                <a:latin typeface="Alexandria" pitchFamily="2" charset="-78"/>
                <a:cs typeface="Alexandria" pitchFamily="2" charset="-78"/>
              </a:rPr>
              <a:t>توجيه الرأي العام</a:t>
            </a:r>
            <a:r>
              <a:rPr lang="ar-SA" dirty="0" smtClean="0">
                <a:latin typeface="Alexandria" pitchFamily="2" charset="-78"/>
                <a:cs typeface="Alexandria" pitchFamily="2" charset="-78"/>
              </a:rPr>
              <a:t>: </a:t>
            </a:r>
            <a:r>
              <a:rPr lang="ar-SA" sz="1700" dirty="0" smtClean="0">
                <a:latin typeface="Alexandria" pitchFamily="2" charset="-78"/>
                <a:cs typeface="Alexandria" pitchFamily="2" charset="-78"/>
              </a:rPr>
              <a:t>تسعى الحرب النفسية إلى التأثير على كيفية فهم الجمهور لقضايا معينة سواء كانت سياسية أو اجتماعية أو اقتصادية؛ مما يسهم في تشكيل آراءهم ومواقفهم.</a:t>
            </a:r>
          </a:p>
          <a:p>
            <a:pPr marL="342900" indent="-342900" algn="r" rtl="1">
              <a:lnSpc>
                <a:spcPct val="150000"/>
              </a:lnSpc>
              <a:buFont typeface="+mj-lt"/>
              <a:buAutoNum type="arabicPeriod"/>
            </a:pPr>
            <a:r>
              <a:rPr lang="ar-SA" dirty="0" smtClean="0">
                <a:solidFill>
                  <a:schemeClr val="accent1"/>
                </a:solidFill>
                <a:latin typeface="Alexandria" pitchFamily="2" charset="-78"/>
                <a:cs typeface="Alexandria" pitchFamily="2" charset="-78"/>
              </a:rPr>
              <a:t>إضعاف </a:t>
            </a:r>
            <a:r>
              <a:rPr lang="ar-SA" dirty="0">
                <a:solidFill>
                  <a:schemeClr val="accent1"/>
                </a:solidFill>
                <a:latin typeface="Alexandria" pitchFamily="2" charset="-78"/>
                <a:cs typeface="Alexandria" pitchFamily="2" charset="-78"/>
              </a:rPr>
              <a:t>الروح المعنوية للخصوم</a:t>
            </a:r>
            <a:r>
              <a:rPr lang="ar-SA" dirty="0">
                <a:latin typeface="Alexandria" pitchFamily="2" charset="-78"/>
                <a:cs typeface="Alexandria" pitchFamily="2" charset="-78"/>
              </a:rPr>
              <a:t>: </a:t>
            </a:r>
            <a:r>
              <a:rPr lang="ar-SA" sz="1700" dirty="0">
                <a:latin typeface="Alexandria" pitchFamily="2" charset="-78"/>
                <a:cs typeface="Alexandria" pitchFamily="2" charset="-78"/>
              </a:rPr>
              <a:t>تهدف الحرب النفسية إلى تقويض </a:t>
            </a:r>
            <a:r>
              <a:rPr lang="ar-SA" sz="1700" dirty="0" smtClean="0">
                <a:latin typeface="Alexandria" pitchFamily="2" charset="-78"/>
                <a:cs typeface="Alexandria" pitchFamily="2" charset="-78"/>
              </a:rPr>
              <a:t>معنويات والثقة في الخصوم </a:t>
            </a:r>
            <a:r>
              <a:rPr lang="ar-SA" sz="1700" dirty="0">
                <a:latin typeface="Alexandria" pitchFamily="2" charset="-78"/>
                <a:cs typeface="Alexandria" pitchFamily="2" charset="-78"/>
              </a:rPr>
              <a:t>من خلال نشر الشائعات والمعلومات السلبية لتشويه سمعة الخصوم وزعزعة ثقتهم أو القدرة على الانتصار، سواء كان ذلك في سياقات سياسية أو عسكرية أو </a:t>
            </a:r>
            <a:r>
              <a:rPr lang="ar-SA" sz="1700" dirty="0" smtClean="0">
                <a:latin typeface="Alexandria" pitchFamily="2" charset="-78"/>
                <a:cs typeface="Alexandria" pitchFamily="2" charset="-78"/>
              </a:rPr>
              <a:t>تجارية.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32551" y="115874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32551" y="142907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65317" y="4765431"/>
            <a:ext cx="1964455" cy="2286000"/>
          </a:xfrm>
          <a:custGeom>
            <a:avLst/>
            <a:gdLst/>
            <a:ahLst/>
            <a:cxnLst/>
            <a:rect l="l" t="t" r="r" b="b"/>
            <a:pathLst>
              <a:path w="3298377" h="2696423">
                <a:moveTo>
                  <a:pt x="0" y="0"/>
                </a:moveTo>
                <a:lnTo>
                  <a:pt x="3298377" y="0"/>
                </a:lnTo>
                <a:lnTo>
                  <a:pt x="3298377" y="2696423"/>
                </a:lnTo>
                <a:lnTo>
                  <a:pt x="0" y="2696423"/>
                </a:lnTo>
                <a:lnTo>
                  <a:pt x="0" y="0"/>
                </a:lnTo>
                <a:close/>
              </a:path>
            </a:pathLst>
          </a:custGeom>
          <a:blipFill>
            <a:blip r:embed="rId5">
              <a:extLst>
                <a:ext uri="{96DAC541-7B7A-43D3-8B79-37D633B846F1}">
                  <asvg:svgBlip xmlns="" xmlns:asvg="http://schemas.microsoft.com/office/drawing/2016/SVG/main" r:embed="rId14"/>
                </a:ext>
              </a:extLst>
            </a:blip>
            <a:stretch>
              <a:fillRect/>
            </a:stretch>
          </a:blipFill>
        </p:spPr>
      </p:sp>
    </p:spTree>
    <p:extLst>
      <p:ext uri="{BB962C8B-B14F-4D97-AF65-F5344CB8AC3E}">
        <p14:creationId xmlns:p14="http://schemas.microsoft.com/office/powerpoint/2010/main" val="1640398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6572" y="1993899"/>
            <a:ext cx="11234058" cy="429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633" y="2016904"/>
            <a:ext cx="11560630" cy="4154984"/>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    </a:t>
            </a:r>
            <a:r>
              <a:rPr lang="ar-SA" sz="1600" dirty="0">
                <a:solidFill>
                  <a:srgbClr val="1E758A"/>
                </a:solidFill>
                <a:latin typeface="Alexandria SemiBold" pitchFamily="2" charset="-78"/>
                <a:cs typeface="Alexandria SemiBold" pitchFamily="2" charset="-78"/>
              </a:rPr>
              <a:t>أولاً: الأهداف الاستراتيجية للحرب النفسية: </a:t>
            </a:r>
          </a:p>
          <a:p>
            <a:pPr marL="574675" indent="-342900" algn="r" rtl="1">
              <a:lnSpc>
                <a:spcPct val="150000"/>
              </a:lnSpc>
              <a:buFont typeface="+mj-lt"/>
              <a:buAutoNum type="arabicPeriod" startAt="3"/>
            </a:pPr>
            <a:r>
              <a:rPr lang="ar-SA" dirty="0">
                <a:solidFill>
                  <a:schemeClr val="accent1"/>
                </a:solidFill>
                <a:latin typeface="Alexandria" pitchFamily="2" charset="-78"/>
                <a:cs typeface="Alexandria" pitchFamily="2" charset="-78"/>
              </a:rPr>
              <a:t>تعزيز الانقسام الاجتماعي:</a:t>
            </a:r>
            <a:r>
              <a:rPr lang="ar-SA" dirty="0">
                <a:latin typeface="Alexandria" pitchFamily="2" charset="-78"/>
                <a:cs typeface="Alexandria" pitchFamily="2" charset="-78"/>
              </a:rPr>
              <a:t> استغلال الاختلافات الثقافية أو الاجتماعية لتعزيز الانقسامات داخل المجتمع </a:t>
            </a:r>
            <a:r>
              <a:rPr lang="ar-SA" dirty="0" smtClean="0">
                <a:latin typeface="Alexandria" pitchFamily="2" charset="-78"/>
                <a:cs typeface="Alexandria" pitchFamily="2" charset="-78"/>
              </a:rPr>
              <a:t>   من </a:t>
            </a:r>
            <a:r>
              <a:rPr lang="ar-SA" dirty="0">
                <a:latin typeface="Alexandria" pitchFamily="2" charset="-78"/>
                <a:cs typeface="Alexandria" pitchFamily="2" charset="-78"/>
              </a:rPr>
              <a:t>خلال تعزيز الفروق العرقية أو الدينية أو السياسية،  مما يؤدي إلى خلق حالة من الارتباك والفوضى وتفكيك الوحدة الوطنية</a:t>
            </a:r>
            <a:r>
              <a:rPr lang="ar-SA" dirty="0" smtClean="0">
                <a:latin typeface="Alexandria" pitchFamily="2" charset="-78"/>
                <a:cs typeface="Alexandria" pitchFamily="2" charset="-78"/>
              </a:rPr>
              <a:t>.</a:t>
            </a:r>
            <a:endParaRPr lang="ar-SA" dirty="0" smtClean="0">
              <a:solidFill>
                <a:schemeClr val="accent1"/>
              </a:solidFill>
              <a:latin typeface="Alexandria" pitchFamily="2" charset="-78"/>
              <a:cs typeface="Alexandria" pitchFamily="2" charset="-78"/>
            </a:endParaRPr>
          </a:p>
          <a:p>
            <a:pPr marL="508000" indent="-276225" algn="r" rtl="1">
              <a:lnSpc>
                <a:spcPct val="150000"/>
              </a:lnSpc>
              <a:buFont typeface="+mj-lt"/>
              <a:buAutoNum type="arabicPeriod" startAt="3"/>
            </a:pPr>
            <a:r>
              <a:rPr lang="ar-SA" dirty="0" smtClean="0">
                <a:solidFill>
                  <a:schemeClr val="accent1"/>
                </a:solidFill>
                <a:latin typeface="Alexandria" pitchFamily="2" charset="-78"/>
                <a:cs typeface="Alexandria" pitchFamily="2" charset="-78"/>
              </a:rPr>
              <a:t>تعزيز صورة معينة: </a:t>
            </a:r>
            <a:r>
              <a:rPr lang="ar-SA" sz="1700" dirty="0">
                <a:latin typeface="Alexandria" pitchFamily="2" charset="-78"/>
                <a:cs typeface="Alexandria" pitchFamily="2" charset="-78"/>
              </a:rPr>
              <a:t>تستخدم بعض الجهات الحرب النفسية لتعزيز </a:t>
            </a:r>
            <a:r>
              <a:rPr lang="ar-SA" sz="1700" dirty="0" smtClean="0">
                <a:latin typeface="Alexandria" pitchFamily="2" charset="-78"/>
                <a:cs typeface="Alexandria" pitchFamily="2" charset="-78"/>
              </a:rPr>
              <a:t>صورة الهوية الوطنية أو </a:t>
            </a:r>
            <a:r>
              <a:rPr lang="ar-SA" sz="1700" dirty="0">
                <a:latin typeface="Alexandria" pitchFamily="2" charset="-78"/>
                <a:cs typeface="Alexandria" pitchFamily="2" charset="-78"/>
              </a:rPr>
              <a:t>الولاء من خلال خلق شعور بالوحدة بين أفراد المجتمع</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508000" indent="-276225" algn="r" rtl="1">
              <a:lnSpc>
                <a:spcPct val="150000"/>
              </a:lnSpc>
              <a:buFont typeface="+mj-lt"/>
              <a:buAutoNum type="arabicPeriod" startAt="3"/>
            </a:pPr>
            <a:r>
              <a:rPr lang="ar-SA" dirty="0">
                <a:solidFill>
                  <a:schemeClr val="accent1"/>
                </a:solidFill>
                <a:latin typeface="Alexandria" pitchFamily="2" charset="-78"/>
                <a:cs typeface="Alexandria" pitchFamily="2" charset="-78"/>
              </a:rPr>
              <a:t>تحقيق أهداف </a:t>
            </a:r>
            <a:r>
              <a:rPr lang="ar-SA" dirty="0" smtClean="0">
                <a:solidFill>
                  <a:schemeClr val="accent1"/>
                </a:solidFill>
                <a:latin typeface="Alexandria" pitchFamily="2" charset="-78"/>
                <a:cs typeface="Alexandria" pitchFamily="2" charset="-78"/>
              </a:rPr>
              <a:t>سياسية: </a:t>
            </a:r>
            <a:r>
              <a:rPr lang="ar-SA" sz="1700" dirty="0">
                <a:latin typeface="Alexandria" pitchFamily="2" charset="-78"/>
                <a:cs typeface="Alexandria" pitchFamily="2" charset="-78"/>
              </a:rPr>
              <a:t>تسعى بعض الجهات إلى استخدام الحرب النفسية كوسيلة لتحقيق أهداف سياسية </a:t>
            </a:r>
            <a:r>
              <a:rPr lang="ar-SA" sz="1700" dirty="0" smtClean="0">
                <a:latin typeface="Alexandria" pitchFamily="2" charset="-78"/>
                <a:cs typeface="Alexandria" pitchFamily="2" charset="-78"/>
              </a:rPr>
              <a:t>محددة على المدى الطويل، </a:t>
            </a:r>
            <a:r>
              <a:rPr lang="ar-SA" sz="1700" dirty="0">
                <a:latin typeface="Alexandria" pitchFamily="2" charset="-78"/>
                <a:cs typeface="Alexandria" pitchFamily="2" charset="-78"/>
              </a:rPr>
              <a:t>مثل </a:t>
            </a:r>
            <a:r>
              <a:rPr lang="ar-SA" sz="1700" dirty="0" smtClean="0">
                <a:latin typeface="Alexandria" pitchFamily="2" charset="-78"/>
                <a:cs typeface="Alexandria" pitchFamily="2" charset="-78"/>
              </a:rPr>
              <a:t>التأثير </a:t>
            </a:r>
            <a:r>
              <a:rPr lang="ar-SA" sz="1700" dirty="0">
                <a:latin typeface="Alexandria" pitchFamily="2" charset="-78"/>
                <a:cs typeface="Alexandria" pitchFamily="2" charset="-78"/>
              </a:rPr>
              <a:t>على صانعي القرار من خلال خلق ضغط جماهيري يدعم أو يعارض سياسات </a:t>
            </a:r>
            <a:r>
              <a:rPr lang="ar-SA" sz="1700" dirty="0" smtClean="0">
                <a:latin typeface="Alexandria" pitchFamily="2" charset="-78"/>
                <a:cs typeface="Alexandria" pitchFamily="2" charset="-78"/>
              </a:rPr>
              <a:t>معينة.</a:t>
            </a:r>
            <a:r>
              <a:rPr lang="ar-SA" sz="1700" dirty="0">
                <a:solidFill>
                  <a:schemeClr val="accent1"/>
                </a:solidFill>
                <a:latin typeface="Alexandria" pitchFamily="2" charset="-78"/>
                <a:cs typeface="Alexandria" pitchFamily="2" charset="-78"/>
              </a:rPr>
              <a:t> </a:t>
            </a:r>
            <a:endParaRPr lang="ar-SA" sz="1700" dirty="0" smtClean="0">
              <a:solidFill>
                <a:schemeClr val="accent1"/>
              </a:solidFill>
              <a:latin typeface="Alexandria" pitchFamily="2" charset="-78"/>
              <a:cs typeface="Alexandria" pitchFamily="2" charset="-78"/>
            </a:endParaRPr>
          </a:p>
          <a:p>
            <a:pPr marL="508000" indent="-276225" algn="r" rtl="1">
              <a:lnSpc>
                <a:spcPct val="150000"/>
              </a:lnSpc>
              <a:buFont typeface="+mj-lt"/>
              <a:buAutoNum type="arabicPeriod" startAt="3"/>
            </a:pPr>
            <a:r>
              <a:rPr lang="ar-SA" dirty="0" smtClean="0">
                <a:solidFill>
                  <a:schemeClr val="accent1"/>
                </a:solidFill>
                <a:latin typeface="Alexandria" pitchFamily="2" charset="-78"/>
                <a:cs typeface="Alexandria" pitchFamily="2" charset="-78"/>
              </a:rPr>
              <a:t>تحقيق </a:t>
            </a:r>
            <a:r>
              <a:rPr lang="ar-SA" dirty="0">
                <a:solidFill>
                  <a:schemeClr val="accent1"/>
                </a:solidFill>
                <a:latin typeface="Alexandria" pitchFamily="2" charset="-78"/>
                <a:cs typeface="Alexandria" pitchFamily="2" charset="-78"/>
              </a:rPr>
              <a:t>السيطرة النفسية:</a:t>
            </a:r>
            <a:r>
              <a:rPr lang="ar-SA" sz="1700" dirty="0">
                <a:latin typeface="Alexandria" pitchFamily="2" charset="-78"/>
                <a:cs typeface="Alexandria" pitchFamily="2" charset="-78"/>
              </a:rPr>
              <a:t> السعي للسيطرة على كيفية إدراك </a:t>
            </a:r>
            <a:r>
              <a:rPr lang="ar-SA" sz="1700" dirty="0" smtClean="0">
                <a:latin typeface="Alexandria" pitchFamily="2" charset="-78"/>
                <a:cs typeface="Alexandria" pitchFamily="2" charset="-78"/>
              </a:rPr>
              <a:t>الجمهور </a:t>
            </a:r>
            <a:r>
              <a:rPr lang="ar-SA" sz="1700" dirty="0">
                <a:latin typeface="Alexandria" pitchFamily="2" charset="-78"/>
                <a:cs typeface="Alexandria" pitchFamily="2" charset="-78"/>
              </a:rPr>
              <a:t>للأحداث </a:t>
            </a:r>
            <a:r>
              <a:rPr lang="ar-SA" sz="1700" dirty="0" smtClean="0">
                <a:latin typeface="Alexandria" pitchFamily="2" charset="-78"/>
                <a:cs typeface="Alexandria" pitchFamily="2" charset="-78"/>
              </a:rPr>
              <a:t>والمعلومات، وكيفية </a:t>
            </a:r>
            <a:r>
              <a:rPr lang="ar-SA" sz="1700" dirty="0">
                <a:latin typeface="Alexandria" pitchFamily="2" charset="-78"/>
                <a:cs typeface="Alexandria" pitchFamily="2" charset="-78"/>
              </a:rPr>
              <a:t>تلقي </a:t>
            </a:r>
            <a:r>
              <a:rPr lang="ar-SA" sz="1700" dirty="0" smtClean="0">
                <a:latin typeface="Alexandria" pitchFamily="2" charset="-78"/>
                <a:cs typeface="Alexandria" pitchFamily="2" charset="-78"/>
              </a:rPr>
              <a:t>المعلومات</a:t>
            </a:r>
            <a:r>
              <a:rPr lang="ar-SA" sz="1700" dirty="0">
                <a:latin typeface="Alexandria" pitchFamily="2" charset="-78"/>
                <a:cs typeface="Alexandria" pitchFamily="2" charset="-78"/>
              </a:rPr>
              <a:t>، مما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الجهات الفاعلة من توجيه ردود أفعالهم بشكل يتماشى مع مصالحه</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0" y="113476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0" y="140509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829641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993899"/>
            <a:ext cx="9840397" cy="424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9" y="2068636"/>
            <a:ext cx="9618836" cy="4085734"/>
          </a:xfrm>
          <a:prstGeom prst="rect">
            <a:avLst/>
          </a:prstGeom>
          <a:noFill/>
        </p:spPr>
        <p:txBody>
          <a:bodyPr wrap="square" rtlCol="0">
            <a:spAutoFit/>
          </a:bodyPr>
          <a:lstStyle/>
          <a:p>
            <a:pPr algn="r" rtl="1">
              <a:lnSpc>
                <a:spcPct val="150000"/>
              </a:lnSpc>
            </a:pPr>
            <a:r>
              <a:rPr lang="ar-SA" dirty="0">
                <a:solidFill>
                  <a:srgbClr val="1E758A"/>
                </a:solidFill>
                <a:latin typeface="Alexandria SemiBold" pitchFamily="2" charset="-78"/>
                <a:cs typeface="Alexandria SemiBold" pitchFamily="2" charset="-78"/>
              </a:rPr>
              <a:t>ثانيًا: الأهداف التكتيكية للحرب النفسية: </a:t>
            </a:r>
            <a:r>
              <a:rPr lang="ar-SA" sz="1700" dirty="0">
                <a:latin typeface="Alexandria" pitchFamily="2" charset="-78"/>
                <a:cs typeface="Alexandria" pitchFamily="2" charset="-78"/>
              </a:rPr>
              <a:t>وتشمل هذه الأهداف:</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تحفيز المشاعر: </a:t>
            </a:r>
            <a:r>
              <a:rPr lang="ar-SA" sz="1700" dirty="0">
                <a:latin typeface="Alexandria" pitchFamily="2" charset="-78"/>
                <a:cs typeface="Alexandria" pitchFamily="2" charset="-78"/>
              </a:rPr>
              <a:t>تهدف الحرب النفسية إلى استغلال مشاعر الخوف أو الغضب أو الأمل لتوجيه سلوك الأفراد، مما يؤدي إلى دعم أو معارضة قضايا معينة.</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التلاعب بالمعلومات: </a:t>
            </a:r>
            <a:r>
              <a:rPr lang="ar-SA" sz="1700" dirty="0">
                <a:latin typeface="Alexandria" pitchFamily="2" charset="-78"/>
                <a:cs typeface="Alexandria" pitchFamily="2" charset="-78"/>
              </a:rPr>
              <a:t>تعتمد الحرب النفسية بشكل كبير على استخدام المعلومات المُضللة والتلاعب بها؛ لخلق حالة من الارتباك وعدم الثقة بين الجمهور، مما يُصعّب عليهم اتخاذ قرارات مستنيرة، أو لتوجيه النقاش العام نحو مواضيع معينة تخدم مصالح الجهة المنفذة. </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الاستهداف المحدد: </a:t>
            </a:r>
            <a:r>
              <a:rPr lang="ar-SA" sz="1700" dirty="0">
                <a:latin typeface="Alexandria" pitchFamily="2" charset="-78"/>
                <a:cs typeface="Alexandria" pitchFamily="2" charset="-78"/>
              </a:rPr>
              <a:t>يتم استخدام  البيانات لتحليل سلوك الجمهور على المنصات الرقمية، </a:t>
            </a:r>
            <a:r>
              <a:rPr lang="ar-SA" sz="1700" dirty="0">
                <a:solidFill>
                  <a:srgbClr val="FF0000"/>
                </a:solidFill>
                <a:latin typeface="Alexandria" pitchFamily="2" charset="-78"/>
                <a:cs typeface="Alexandria" pitchFamily="2" charset="-78"/>
              </a:rPr>
              <a:t>مثل</a:t>
            </a:r>
            <a:r>
              <a:rPr lang="ar-SA" sz="1700" dirty="0">
                <a:latin typeface="Alexandria" pitchFamily="2" charset="-78"/>
                <a:cs typeface="Alexandria" pitchFamily="2" charset="-78"/>
              </a:rPr>
              <a:t> تفاعلاتهم مع المحتوى (الإعجابات، المشاركات، التعليقات) ومدة بقائهم على صفحات معينة، لتوجيه رسائل معينة لفئات محددة بطريقة تجعلهم يتقبلون الأفكار الجديدة أو يتراجعون عن مواقفهم السابقة بشكل أكثر دقة، مما يزيد من فعالية الحملات النفسية.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1" y="119682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46715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6"/>
          <p:cNvSpPr/>
          <p:nvPr/>
        </p:nvSpPr>
        <p:spPr>
          <a:xfrm>
            <a:off x="52752" y="4659924"/>
            <a:ext cx="1545369" cy="2194938"/>
          </a:xfrm>
          <a:custGeom>
            <a:avLst/>
            <a:gdLst/>
            <a:ahLst/>
            <a:cxnLst/>
            <a:rect l="l" t="t" r="r" b="b"/>
            <a:pathLst>
              <a:path w="3703320" h="4114800">
                <a:moveTo>
                  <a:pt x="0" y="0"/>
                </a:moveTo>
                <a:lnTo>
                  <a:pt x="3703320" y="0"/>
                </a:lnTo>
                <a:lnTo>
                  <a:pt x="3703320" y="4114800"/>
                </a:lnTo>
                <a:lnTo>
                  <a:pt x="0" y="4114800"/>
                </a:lnTo>
                <a:lnTo>
                  <a:pt x="0" y="0"/>
                </a:lnTo>
                <a:close/>
              </a:path>
            </a:pathLst>
          </a:custGeom>
          <a:blipFill>
            <a:blip r:embed="rId5">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3395088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93899"/>
            <a:ext cx="10376792" cy="4292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4" y="2104511"/>
            <a:ext cx="10247069" cy="4224233"/>
          </a:xfrm>
          <a:prstGeom prst="rect">
            <a:avLst/>
          </a:prstGeom>
          <a:noFill/>
        </p:spPr>
        <p:txBody>
          <a:bodyPr wrap="square" rtlCol="0">
            <a:spAutoFit/>
          </a:bodyPr>
          <a:lstStyle/>
          <a:p>
            <a:pPr algn="r" rtl="1">
              <a:lnSpc>
                <a:spcPct val="150000"/>
              </a:lnSpc>
            </a:pPr>
            <a:r>
              <a:rPr lang="ar-SA" sz="1600" dirty="0">
                <a:solidFill>
                  <a:srgbClr val="1E758A"/>
                </a:solidFill>
                <a:latin typeface="Alexandria SemiBold" pitchFamily="2" charset="-78"/>
                <a:cs typeface="Alexandria SemiBold" pitchFamily="2" charset="-78"/>
              </a:rPr>
              <a:t>ثانيًا: الأهداف التكتيكية للحرب النفسية</a:t>
            </a:r>
            <a:r>
              <a:rPr lang="ar-SA" sz="1600" dirty="0" smtClean="0">
                <a:solidFill>
                  <a:srgbClr val="1E758A"/>
                </a:solidFill>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تهيئة الظروف للصراع: </a:t>
            </a:r>
            <a:r>
              <a:rPr lang="ar-SA" sz="1700" dirty="0">
                <a:latin typeface="Alexandria" pitchFamily="2" charset="-78"/>
                <a:cs typeface="Alexandria" pitchFamily="2" charset="-78"/>
              </a:rPr>
              <a:t>تمهيد الساحة للصراعات العسكرية أو السياسية من خلال التأثير على آراء الجمهور وصنع المناخ المناسب لتحقيق أهداف معينة.</a:t>
            </a: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تعزيز السيطرة والتحكم: </a:t>
            </a:r>
            <a:r>
              <a:rPr lang="ar-SA" sz="1700" dirty="0">
                <a:latin typeface="Alexandria" pitchFamily="2" charset="-78"/>
                <a:cs typeface="Alexandria" pitchFamily="2" charset="-78"/>
              </a:rPr>
              <a:t>تستخدم الحرب النفسية كوسيلة لتعزيز السيطرة على المعلومات والرسائل المتداولة، مما يتيح للجهات الفاعلة التحكم في السرد العام وتوجيهه بما يخدم مصالحهم.</a:t>
            </a: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تنظيم الحملات الدعائية</a:t>
            </a:r>
            <a:r>
              <a:rPr lang="ar-SA" sz="1600" dirty="0">
                <a:solidFill>
                  <a:schemeClr val="accent1"/>
                </a:solidFill>
                <a:latin typeface="Alexandria SemiBold" pitchFamily="2" charset="-78"/>
                <a:cs typeface="Alexandria SemiBold" pitchFamily="2" charset="-78"/>
              </a:rPr>
              <a:t>: </a:t>
            </a:r>
            <a:r>
              <a:rPr lang="ar-SA" sz="1700" dirty="0">
                <a:latin typeface="Alexandria" pitchFamily="2" charset="-78"/>
                <a:cs typeface="Alexandria" pitchFamily="2" charset="-78"/>
              </a:rPr>
              <a:t>تنفيذ حملات مدروسة لتعزيز رسالة معينة أو لتقويض </a:t>
            </a:r>
            <a:r>
              <a:rPr lang="ar-SA" sz="1700" dirty="0" smtClean="0">
                <a:latin typeface="Alexandria" pitchFamily="2" charset="-78"/>
                <a:cs typeface="Alexandria" pitchFamily="2" charset="-78"/>
              </a:rPr>
              <a:t>الخصوم أو المنافسين.</a:t>
            </a:r>
          </a:p>
          <a:p>
            <a:pPr algn="r" rtl="1">
              <a:lnSpc>
                <a:spcPct val="150000"/>
              </a:lnSpc>
            </a:pPr>
            <a:endParaRPr lang="ar-SA" sz="500" dirty="0">
              <a:solidFill>
                <a:srgbClr val="98481C"/>
              </a:solidFill>
              <a:latin typeface="Alexandria" pitchFamily="2" charset="-78"/>
              <a:cs typeface="Alexandria" pitchFamily="2" charset="-78"/>
            </a:endParaRPr>
          </a:p>
          <a:p>
            <a:pPr marL="800100" indent="-277813" algn="r" rtl="1">
              <a:lnSpc>
                <a:spcPct val="150000"/>
              </a:lnSpc>
              <a:buFont typeface="Wingdings" panose="05000000000000000000" pitchFamily="2" charset="2"/>
              <a:buChar char="q"/>
            </a:pPr>
            <a:r>
              <a:rPr lang="ar-SA" sz="1700" dirty="0" smtClean="0">
                <a:solidFill>
                  <a:srgbClr val="98481C"/>
                </a:solidFill>
                <a:latin typeface="Alexandria" pitchFamily="2" charset="-78"/>
                <a:cs typeface="Alexandria" pitchFamily="2" charset="-78"/>
              </a:rPr>
              <a:t>مثال للأهداف الاستراتيجية للحرب النفسية: </a:t>
            </a:r>
            <a:r>
              <a:rPr lang="ar-SA" sz="1700" dirty="0" smtClean="0">
                <a:solidFill>
                  <a:srgbClr val="002060"/>
                </a:solidFill>
                <a:latin typeface="Alexandria" pitchFamily="2" charset="-78"/>
                <a:cs typeface="Alexandria" pitchFamily="2" charset="-78"/>
              </a:rPr>
              <a:t>سيكون الرد قاسي في حال أي اعتداء.</a:t>
            </a:r>
          </a:p>
          <a:p>
            <a:pPr marL="800100" indent="-277813" algn="r" rtl="1">
              <a:lnSpc>
                <a:spcPct val="150000"/>
              </a:lnSpc>
              <a:buFont typeface="Wingdings" panose="05000000000000000000" pitchFamily="2" charset="2"/>
              <a:buChar char="q"/>
            </a:pPr>
            <a:r>
              <a:rPr lang="ar-SA" sz="1700" dirty="0">
                <a:solidFill>
                  <a:srgbClr val="98481C"/>
                </a:solidFill>
                <a:latin typeface="Alexandria" pitchFamily="2" charset="-78"/>
                <a:cs typeface="Alexandria" pitchFamily="2" charset="-78"/>
              </a:rPr>
              <a:t>مثال للأهداف التكتيكية للحرب النفسية: </a:t>
            </a:r>
            <a:r>
              <a:rPr lang="ar-SA" sz="1700" dirty="0" smtClean="0">
                <a:solidFill>
                  <a:srgbClr val="002060"/>
                </a:solidFill>
                <a:latin typeface="Alexandria" pitchFamily="2" charset="-78"/>
                <a:cs typeface="Alexandria" pitchFamily="2" charset="-78"/>
              </a:rPr>
              <a:t>نشر أسماء قيادات مستهدفة وقت الحرب. </a:t>
            </a:r>
          </a:p>
          <a:p>
            <a:pPr algn="r" rtl="1">
              <a:lnSpc>
                <a:spcPct val="150000"/>
              </a:lnSpc>
            </a:pPr>
            <a:r>
              <a:rPr lang="ar-SA" sz="1600" dirty="0" smtClean="0">
                <a:solidFill>
                  <a:srgbClr val="002060"/>
                </a:solidFill>
                <a:latin typeface="Alexandria" pitchFamily="2" charset="-78"/>
                <a:cs typeface="Alexandria" pitchFamily="2" charset="-78"/>
              </a:rPr>
              <a:t>   يتضح </a:t>
            </a:r>
            <a:r>
              <a:rPr lang="ar-SA" sz="1600" dirty="0">
                <a:solidFill>
                  <a:srgbClr val="002060"/>
                </a:solidFill>
                <a:latin typeface="Alexandria" pitchFamily="2" charset="-78"/>
                <a:cs typeface="Alexandria" pitchFamily="2" charset="-78"/>
              </a:rPr>
              <a:t>أن الحرب النفسية في الإعلام الرقمي تتجاوز التأثير السطحي، بل تهدف إلى إحداث </a:t>
            </a:r>
            <a:r>
              <a:rPr lang="ar-SA" sz="1600" u="sng" dirty="0">
                <a:solidFill>
                  <a:srgbClr val="002060"/>
                </a:solidFill>
                <a:latin typeface="Alexandria" pitchFamily="2" charset="-78"/>
                <a:cs typeface="Alexandria" pitchFamily="2" charset="-78"/>
              </a:rPr>
              <a:t>تأثير عميق </a:t>
            </a:r>
            <a:r>
              <a:rPr lang="ar-SA" sz="1600" dirty="0">
                <a:solidFill>
                  <a:srgbClr val="002060"/>
                </a:solidFill>
                <a:latin typeface="Alexandria" pitchFamily="2" charset="-78"/>
                <a:cs typeface="Alexandria" pitchFamily="2" charset="-78"/>
              </a:rPr>
              <a:t>على الأفراد والمجتمعات</a:t>
            </a:r>
            <a:r>
              <a:rPr lang="ar-SA" sz="1600" dirty="0" smtClean="0">
                <a:solidFill>
                  <a:srgbClr val="002060"/>
                </a:solidFill>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1" y="112629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396625"/>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9"/>
          <p:cNvSpPr/>
          <p:nvPr/>
        </p:nvSpPr>
        <p:spPr>
          <a:xfrm>
            <a:off x="46379" y="5345722"/>
            <a:ext cx="1307636" cy="1471195"/>
          </a:xfrm>
          <a:custGeom>
            <a:avLst/>
            <a:gdLst/>
            <a:ahLst/>
            <a:cxnLst/>
            <a:rect l="l" t="t" r="r" b="b"/>
            <a:pathLst>
              <a:path w="2500120" h="2813074">
                <a:moveTo>
                  <a:pt x="0" y="0"/>
                </a:moveTo>
                <a:lnTo>
                  <a:pt x="2500120" y="0"/>
                </a:lnTo>
                <a:lnTo>
                  <a:pt x="2500120" y="2813074"/>
                </a:lnTo>
                <a:lnTo>
                  <a:pt x="0" y="2813074"/>
                </a:lnTo>
                <a:lnTo>
                  <a:pt x="0" y="0"/>
                </a:lnTo>
                <a:close/>
              </a:path>
            </a:pathLst>
          </a:custGeom>
          <a:blipFill>
            <a:blip r:embed="rId5">
              <a:extLst>
                <a:ext uri="{96DAC541-7B7A-43D3-8B79-37D633B846F1}">
                  <asvg:svgBlip xmlns="" xmlns:asvg="http://schemas.microsoft.com/office/drawing/2016/SVG/main" r:embed="rId16"/>
                </a:ext>
              </a:extLst>
            </a:blip>
            <a:stretch>
              <a:fillRect/>
            </a:stretch>
          </a:blipFill>
        </p:spPr>
      </p:sp>
    </p:spTree>
    <p:extLst>
      <p:ext uri="{BB962C8B-B14F-4D97-AF65-F5344CB8AC3E}">
        <p14:creationId xmlns:p14="http://schemas.microsoft.com/office/powerpoint/2010/main" val="26517725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565030"/>
            <a:ext cx="5470732" cy="47657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84216" y="1804421"/>
            <a:ext cx="10392284" cy="4488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7647" y="7931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575" y="1835014"/>
            <a:ext cx="10370641" cy="4524315"/>
          </a:xfrm>
          <a:prstGeom prst="rect">
            <a:avLst/>
          </a:prstGeom>
          <a:noFill/>
        </p:spPr>
        <p:txBody>
          <a:bodyPr wrap="square" rtlCol="0">
            <a:spAutoFit/>
          </a:bodyPr>
          <a:lstStyle/>
          <a:p>
            <a:pPr algn="r" rtl="1">
              <a:lnSpc>
                <a:spcPct val="150000"/>
              </a:lnSpc>
            </a:pPr>
            <a:r>
              <a:rPr lang="ar-SA" dirty="0" smtClean="0">
                <a:latin typeface="Alexandria" pitchFamily="2" charset="-78"/>
                <a:cs typeface="Alexandria" pitchFamily="2" charset="-78"/>
              </a:rPr>
              <a:t>   وتعني </a:t>
            </a:r>
            <a:r>
              <a:rPr lang="ar-SA" dirty="0">
                <a:latin typeface="Alexandria" pitchFamily="2" charset="-78"/>
                <a:cs typeface="Alexandria" pitchFamily="2" charset="-78"/>
              </a:rPr>
              <a:t>الأدوات والتقنيات المحددة التي تُستخدم </a:t>
            </a:r>
            <a:r>
              <a:rPr lang="ar-SA" dirty="0" smtClean="0">
                <a:latin typeface="Alexandria" pitchFamily="2" charset="-78"/>
                <a:cs typeface="Alexandria" pitchFamily="2" charset="-78"/>
              </a:rPr>
              <a:t>لتنفيذ الأهداف المرجوة للحرب النفسية في </a:t>
            </a:r>
            <a:r>
              <a:rPr lang="ar-SA" dirty="0">
                <a:latin typeface="Alexandria" pitchFamily="2" charset="-78"/>
                <a:cs typeface="Alexandria" pitchFamily="2" charset="-78"/>
              </a:rPr>
              <a:t>الإعلام الرقمي </a:t>
            </a:r>
            <a:r>
              <a:rPr lang="ar-SA" dirty="0" smtClean="0">
                <a:latin typeface="Alexandria" pitchFamily="2" charset="-78"/>
                <a:cs typeface="Alexandria" pitchFamily="2" charset="-78"/>
              </a:rPr>
              <a:t> وتحقيق نتائج فورية أو قصيرة المدى. وتشمل مجموعة </a:t>
            </a:r>
            <a:r>
              <a:rPr lang="ar-SA" dirty="0">
                <a:latin typeface="Alexandria" pitchFamily="2" charset="-78"/>
                <a:cs typeface="Alexandria" pitchFamily="2" charset="-78"/>
              </a:rPr>
              <a:t>متنوعة من التقنيات </a:t>
            </a:r>
            <a:r>
              <a:rPr lang="ar-SA" dirty="0" smtClean="0">
                <a:latin typeface="Alexandria" pitchFamily="2" charset="-78"/>
                <a:cs typeface="Alexandria" pitchFamily="2" charset="-78"/>
              </a:rPr>
              <a:t>تتمثل في:</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الدعاية: </a:t>
            </a:r>
            <a:r>
              <a:rPr lang="ar-SA" sz="1700" dirty="0" smtClean="0">
                <a:latin typeface="Alexandria" pitchFamily="2" charset="-78"/>
                <a:cs typeface="Alexandria" pitchFamily="2" charset="-78"/>
              </a:rPr>
              <a:t>هي نشر </a:t>
            </a:r>
            <a:r>
              <a:rPr lang="ar-SA" sz="1700" dirty="0">
                <a:latin typeface="Alexandria" pitchFamily="2" charset="-78"/>
                <a:cs typeface="Alexandria" pitchFamily="2" charset="-78"/>
              </a:rPr>
              <a:t>معلومات أو رسائل تهدف إلى التأثير على الرأي العام لصالح جهة </a:t>
            </a:r>
            <a:r>
              <a:rPr lang="ar-SA" sz="1700" dirty="0" smtClean="0">
                <a:latin typeface="Alexandria" pitchFamily="2" charset="-78"/>
                <a:cs typeface="Alexandria" pitchFamily="2" charset="-78"/>
              </a:rPr>
              <a:t>معينة. ويمكن </a:t>
            </a:r>
            <a:r>
              <a:rPr lang="ar-SA" sz="1700" dirty="0">
                <a:latin typeface="Alexandria" pitchFamily="2" charset="-78"/>
                <a:cs typeface="Alexandria" pitchFamily="2" charset="-78"/>
              </a:rPr>
              <a:t>أن تعزز الدعاية صورة معينة أو تشوه سمعة الخصوم، مما يساهم في تشكيل الآراء </a:t>
            </a:r>
            <a:r>
              <a:rPr lang="ar-SA" sz="1700" dirty="0" smtClean="0">
                <a:latin typeface="Alexandria" pitchFamily="2" charset="-78"/>
                <a:cs typeface="Alexandria" pitchFamily="2" charset="-78"/>
              </a:rPr>
              <a:t>والمواقف.</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غسيل المخ: </a:t>
            </a:r>
            <a:r>
              <a:rPr lang="ar-SA" sz="1700" dirty="0">
                <a:latin typeface="Alexandria" pitchFamily="2" charset="-78"/>
                <a:cs typeface="Alexandria" pitchFamily="2" charset="-78"/>
              </a:rPr>
              <a:t>يشير إلى عملية تغيير الأفكار والمعتقدات للأفراد بشكل جذري، وغالبًا ما يتم ذلك دون وعيهم الكامل من خلال تقنيات نفسية معينة، كالإكراه النفسي، أو التلاعب بالمعلومات، والتعرض المتكرر لرسائل معينة؛ مما يؤدي إلى تغيير كيفية تفكير الشخص وتصرفه. يطلق عليه </a:t>
            </a:r>
            <a:r>
              <a:rPr lang="ar-SA" sz="1700" dirty="0">
                <a:solidFill>
                  <a:schemeClr val="accent2">
                    <a:lumMod val="75000"/>
                  </a:schemeClr>
                </a:solidFill>
                <a:latin typeface="Alexandria" pitchFamily="2" charset="-78"/>
                <a:cs typeface="Alexandria" pitchFamily="2" charset="-78"/>
              </a:rPr>
              <a:t>الإقناع الإجباري</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التلاعب بالمشاعر: </a:t>
            </a:r>
            <a:r>
              <a:rPr lang="ar-SA" sz="1700" dirty="0">
                <a:latin typeface="Alexandria" pitchFamily="2" charset="-78"/>
                <a:cs typeface="Alexandria" pitchFamily="2" charset="-78"/>
              </a:rPr>
              <a:t>استخدام محتوى يثير مشاعر قوية مثل الخوف، الحزن، أو الفخر لتعزيز تأثير الرسائل. فالمشاعر القوية تؤثر على سلوك الأفراد وتوجهاتهم، مما يسهل تحقيق الأهداف النفسية</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التحريض: </a:t>
            </a:r>
            <a:r>
              <a:rPr lang="ar-SA" sz="1700" dirty="0">
                <a:latin typeface="Alexandria" pitchFamily="2" charset="-78"/>
                <a:cs typeface="Alexandria" pitchFamily="2" charset="-78"/>
              </a:rPr>
              <a:t>استخدام وسائل الإعلام لتحفيز الجمهور على اتخاذ إجراءات معينة، مثل الاحتجاجات أو العنف؛ مما يؤدي إلى تصاعد التوترات الاجتماعية أو السياسية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36987" y="1296589"/>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802575" y="92024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884216" y="121767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8"/>
          <p:cNvSpPr/>
          <p:nvPr/>
        </p:nvSpPr>
        <p:spPr>
          <a:xfrm>
            <a:off x="0" y="5152292"/>
            <a:ext cx="1178169" cy="1784626"/>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4">
              <a:extLst>
                <a:ext uri="{96DAC541-7B7A-43D3-8B79-37D633B846F1}">
                  <asvg:svgBlip xmlns="" xmlns:asvg="http://schemas.microsoft.com/office/drawing/2016/SVG/main" r:embed="rId13"/>
                </a:ext>
              </a:extLst>
            </a:blip>
            <a:stretch>
              <a:fillRect/>
            </a:stretch>
          </a:blipFill>
        </p:spPr>
      </p:sp>
    </p:spTree>
    <p:extLst>
      <p:ext uri="{BB962C8B-B14F-4D97-AF65-F5344CB8AC3E}">
        <p14:creationId xmlns:p14="http://schemas.microsoft.com/office/powerpoint/2010/main" val="3923530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8043" y="1783464"/>
            <a:ext cx="9968457" cy="4544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8044" y="1813421"/>
            <a:ext cx="9904900" cy="4547399"/>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الفكاهة: </a:t>
            </a:r>
            <a:r>
              <a:rPr lang="ar-SA" dirty="0">
                <a:latin typeface="Alexandria" pitchFamily="2" charset="-78"/>
                <a:cs typeface="Alexandria" pitchFamily="2" charset="-78"/>
              </a:rPr>
              <a:t>يمكن استخدام الفكاهة والنكات لنشر رسائل </a:t>
            </a:r>
            <a:r>
              <a:rPr lang="ar-SA" dirty="0" smtClean="0">
                <a:latin typeface="Alexandria" pitchFamily="2" charset="-78"/>
                <a:cs typeface="Alexandria" pitchFamily="2" charset="-78"/>
              </a:rPr>
              <a:t>معينة، وتوجيه </a:t>
            </a:r>
            <a:r>
              <a:rPr lang="ar-SA" dirty="0">
                <a:latin typeface="Alexandria" pitchFamily="2" charset="-78"/>
                <a:cs typeface="Alexandria" pitchFamily="2" charset="-78"/>
              </a:rPr>
              <a:t>الرأي </a:t>
            </a:r>
            <a:r>
              <a:rPr lang="ar-SA" dirty="0" smtClean="0">
                <a:latin typeface="Alexandria" pitchFamily="2" charset="-78"/>
                <a:cs typeface="Alexandria" pitchFamily="2" charset="-78"/>
              </a:rPr>
              <a:t>العام نحو </a:t>
            </a:r>
            <a:r>
              <a:rPr lang="ar-SA" dirty="0">
                <a:latin typeface="Alexandria" pitchFamily="2" charset="-78"/>
                <a:cs typeface="Alexandria" pitchFamily="2" charset="-78"/>
              </a:rPr>
              <a:t>موضوعات محددة. </a:t>
            </a:r>
            <a:r>
              <a:rPr lang="ar-SA" dirty="0" smtClean="0">
                <a:latin typeface="Alexandria" pitchFamily="2" charset="-78"/>
                <a:cs typeface="Alexandria" pitchFamily="2" charset="-78"/>
              </a:rPr>
              <a:t>فاستخدام النكت يُمكن </a:t>
            </a:r>
            <a:r>
              <a:rPr lang="ar-SA" dirty="0">
                <a:latin typeface="Alexandria" pitchFamily="2" charset="-78"/>
                <a:cs typeface="Alexandria" pitchFamily="2" charset="-78"/>
              </a:rPr>
              <a:t>أن </a:t>
            </a:r>
            <a:r>
              <a:rPr lang="ar-SA" dirty="0" smtClean="0">
                <a:latin typeface="Alexandria" pitchFamily="2" charset="-78"/>
                <a:cs typeface="Alexandria" pitchFamily="2" charset="-78"/>
              </a:rPr>
              <a:t>يُخفف </a:t>
            </a:r>
            <a:r>
              <a:rPr lang="ar-SA" dirty="0">
                <a:latin typeface="Alexandria" pitchFamily="2" charset="-78"/>
                <a:cs typeface="Alexandria" pitchFamily="2" charset="-78"/>
              </a:rPr>
              <a:t>من حدة الموضوعات الحساسة أو المثيرة للجدل، مما </a:t>
            </a:r>
            <a:r>
              <a:rPr lang="ar-SA" dirty="0" smtClean="0">
                <a:latin typeface="Alexandria" pitchFamily="2" charset="-78"/>
                <a:cs typeface="Alexandria" pitchFamily="2" charset="-78"/>
              </a:rPr>
              <a:t>يسهل على </a:t>
            </a:r>
            <a:r>
              <a:rPr lang="ar-SA" dirty="0">
                <a:latin typeface="Alexandria" pitchFamily="2" charset="-78"/>
                <a:cs typeface="Alexandria" pitchFamily="2" charset="-78"/>
              </a:rPr>
              <a:t>الجمهور </a:t>
            </a:r>
            <a:r>
              <a:rPr lang="ar-SA" dirty="0" smtClean="0">
                <a:latin typeface="Alexandria" pitchFamily="2" charset="-78"/>
                <a:cs typeface="Alexandria" pitchFamily="2" charset="-78"/>
              </a:rPr>
              <a:t>تقبل </a:t>
            </a:r>
            <a:r>
              <a:rPr lang="ar-SA" dirty="0">
                <a:latin typeface="Alexandria" pitchFamily="2" charset="-78"/>
                <a:cs typeface="Alexandria" pitchFamily="2" charset="-78"/>
              </a:rPr>
              <a:t>الأفكار </a:t>
            </a:r>
            <a:r>
              <a:rPr lang="ar-SA" dirty="0" smtClean="0">
                <a:latin typeface="Alexandria" pitchFamily="2" charset="-78"/>
                <a:cs typeface="Alexandria" pitchFamily="2" charset="-78"/>
              </a:rPr>
              <a:t>الجديدة.</a:t>
            </a:r>
            <a:endParaRPr lang="ar-SA" dirty="0">
              <a:latin typeface="Alexandria" pitchFamily="2" charset="-78"/>
              <a:cs typeface="Alexandria" pitchFamily="2" charset="-78"/>
            </a:endParaRP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استعراض </a:t>
            </a:r>
            <a:r>
              <a:rPr lang="ar-SA" dirty="0">
                <a:solidFill>
                  <a:srgbClr val="0070C0"/>
                </a:solidFill>
                <a:latin typeface="Alexandria SemiBold" pitchFamily="2" charset="-78"/>
                <a:cs typeface="Alexandria SemiBold" pitchFamily="2" charset="-78"/>
              </a:rPr>
              <a:t>القوة: </a:t>
            </a:r>
            <a:r>
              <a:rPr lang="ar-SA" sz="1700" dirty="0">
                <a:latin typeface="Alexandria" pitchFamily="2" charset="-78"/>
                <a:cs typeface="Alexandria" pitchFamily="2" charset="-78"/>
              </a:rPr>
              <a:t>يشير إلى إظهار القدرات العسكرية للدولة </a:t>
            </a:r>
            <a:r>
              <a:rPr lang="ar-SA" sz="1700" smtClean="0">
                <a:latin typeface="Alexandria" pitchFamily="2" charset="-78"/>
                <a:cs typeface="Alexandria" pitchFamily="2" charset="-78"/>
              </a:rPr>
              <a:t>بهدف التأثير </a:t>
            </a:r>
            <a:r>
              <a:rPr lang="ar-SA" sz="1700" dirty="0">
                <a:latin typeface="Alexandria" pitchFamily="2" charset="-78"/>
                <a:cs typeface="Alexandria" pitchFamily="2" charset="-78"/>
              </a:rPr>
              <a:t>نفسي على الأعداء أو الحلفاء. ويتضمن ذلك عرض صور الأسلحة الحديثة والتكنولوجيا العسكرية المتطورة، مما يعكس قوة الدولة وقدرتها على الدفاع عن </a:t>
            </a:r>
            <a:r>
              <a:rPr lang="ar-SA" sz="1700" dirty="0" smtClean="0">
                <a:latin typeface="Alexandria" pitchFamily="2" charset="-78"/>
                <a:cs typeface="Alexandria" pitchFamily="2" charset="-78"/>
              </a:rPr>
              <a:t>مصالحها.</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الشائعات</a:t>
            </a:r>
            <a:r>
              <a:rPr lang="ar-SA" dirty="0">
                <a:solidFill>
                  <a:srgbClr val="0070C0"/>
                </a:solidFill>
                <a:latin typeface="Alexandria SemiBold" pitchFamily="2" charset="-78"/>
                <a:cs typeface="Alexandria SemiBold" pitchFamily="2" charset="-78"/>
              </a:rPr>
              <a:t>: </a:t>
            </a:r>
            <a:r>
              <a:rPr lang="ar-SA" sz="1700" dirty="0">
                <a:latin typeface="Alexandria" pitchFamily="2" charset="-78"/>
                <a:cs typeface="Alexandria" pitchFamily="2" charset="-78"/>
              </a:rPr>
              <a:t>يقصد بها نشر معلومات غير </a:t>
            </a:r>
            <a:r>
              <a:rPr lang="ar-SA" sz="1700" dirty="0" smtClean="0">
                <a:latin typeface="Alexandria" pitchFamily="2" charset="-78"/>
                <a:cs typeface="Alexandria" pitchFamily="2" charset="-78"/>
              </a:rPr>
              <a:t>مؤكدة ـــ دون مصدر موثوق ـــ بهدف </a:t>
            </a:r>
            <a:r>
              <a:rPr lang="ar-SA" sz="1700" dirty="0">
                <a:latin typeface="Alexandria" pitchFamily="2" charset="-78"/>
                <a:cs typeface="Alexandria" pitchFamily="2" charset="-78"/>
              </a:rPr>
              <a:t>خلق الارتباك أو عدم الثقة؛ مما يؤدي إلى زعزعة استقرار المجتمعات أو إضعاف الثقة في </a:t>
            </a:r>
            <a:r>
              <a:rPr lang="ar-SA" sz="1700" dirty="0" smtClean="0">
                <a:latin typeface="Alexandria" pitchFamily="2" charset="-78"/>
                <a:cs typeface="Alexandria" pitchFamily="2" charset="-78"/>
              </a:rPr>
              <a:t>المؤسسات.</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التضليل </a:t>
            </a:r>
            <a:r>
              <a:rPr lang="ar-SA" dirty="0">
                <a:solidFill>
                  <a:srgbClr val="0070C0"/>
                </a:solidFill>
                <a:latin typeface="Alexandria SemiBold" pitchFamily="2" charset="-78"/>
                <a:cs typeface="Alexandria SemiBold" pitchFamily="2" charset="-78"/>
              </a:rPr>
              <a:t>الإعلامي: </a:t>
            </a:r>
            <a:r>
              <a:rPr lang="ar-SA" sz="1700" dirty="0">
                <a:latin typeface="Alexandria" pitchFamily="2" charset="-78"/>
                <a:cs typeface="Alexandria" pitchFamily="2" charset="-78"/>
              </a:rPr>
              <a:t>يقصد به نشر معلومات خاطئة أو مُحرفة عمدًا بهدف </a:t>
            </a:r>
            <a:r>
              <a:rPr lang="ar-SA" sz="1700" dirty="0" smtClean="0">
                <a:latin typeface="Alexandria" pitchFamily="2" charset="-78"/>
                <a:cs typeface="Alexandria" pitchFamily="2" charset="-78"/>
              </a:rPr>
              <a:t>الخداع؛ لتوجيه </a:t>
            </a:r>
            <a:r>
              <a:rPr lang="ar-SA" sz="1700" dirty="0">
                <a:latin typeface="Alexandria" pitchFamily="2" charset="-78"/>
                <a:cs typeface="Alexandria" pitchFamily="2" charset="-78"/>
              </a:rPr>
              <a:t>الرأي العام أو التأثير على سلوك الأفراد؛ مما يؤدي إلى تشكيل آراء غير دقيقة حول قضايا </a:t>
            </a:r>
            <a:r>
              <a:rPr lang="ar-SA" sz="1700" dirty="0" smtClean="0">
                <a:latin typeface="Alexandria" pitchFamily="2" charset="-78"/>
                <a:cs typeface="Alexandria" pitchFamily="2" charset="-78"/>
              </a:rPr>
              <a:t>معينة، واتخاذ </a:t>
            </a:r>
            <a:r>
              <a:rPr lang="ar-SA" sz="1700" dirty="0">
                <a:latin typeface="Alexandria" pitchFamily="2" charset="-78"/>
                <a:cs typeface="Alexandria" pitchFamily="2" charset="-78"/>
              </a:rPr>
              <a:t>قرارات غير صحيحة أو تعزيز تصورات خاطئة.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34720" y="1160545"/>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56897"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6897"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0"/>
          <p:cNvSpPr/>
          <p:nvPr/>
        </p:nvSpPr>
        <p:spPr>
          <a:xfrm>
            <a:off x="37923" y="5222631"/>
            <a:ext cx="1878800" cy="1543328"/>
          </a:xfrm>
          <a:custGeom>
            <a:avLst/>
            <a:gdLst/>
            <a:ahLst/>
            <a:cxnLst/>
            <a:rect l="l" t="t" r="r" b="b"/>
            <a:pathLst>
              <a:path w="2417789" h="1867742">
                <a:moveTo>
                  <a:pt x="0" y="0"/>
                </a:moveTo>
                <a:lnTo>
                  <a:pt x="2417789" y="0"/>
                </a:lnTo>
                <a:lnTo>
                  <a:pt x="2417789" y="1867742"/>
                </a:lnTo>
                <a:lnTo>
                  <a:pt x="0" y="1867742"/>
                </a:lnTo>
                <a:lnTo>
                  <a:pt x="0" y="0"/>
                </a:lnTo>
                <a:close/>
              </a:path>
            </a:pathLst>
          </a:custGeom>
          <a:blipFill>
            <a:blip r:embed="rId4"/>
            <a:stretch>
              <a:fillRect/>
            </a:stretch>
          </a:blipFill>
        </p:spPr>
      </p:sp>
    </p:spTree>
    <p:extLst>
      <p:ext uri="{BB962C8B-B14F-4D97-AF65-F5344CB8AC3E}">
        <p14:creationId xmlns:p14="http://schemas.microsoft.com/office/powerpoint/2010/main" val="7389632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44913"/>
            <a:ext cx="10304936" cy="438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65461" y="2155770"/>
            <a:ext cx="10141294" cy="4108817"/>
          </a:xfrm>
          <a:prstGeom prst="rect">
            <a:avLst/>
          </a:prstGeom>
          <a:noFill/>
        </p:spPr>
        <p:txBody>
          <a:bodyPr wrap="square" rtlCol="0">
            <a:spAutoFit/>
          </a:bodyPr>
          <a:lstStyle/>
          <a:p>
            <a:pPr algn="r" rtl="1">
              <a:lnSpc>
                <a:spcPct val="150000"/>
              </a:lnSpc>
            </a:pPr>
            <a:r>
              <a:rPr lang="ar-SA" dirty="0" smtClean="0">
                <a:solidFill>
                  <a:schemeClr val="accent1">
                    <a:lumMod val="50000"/>
                  </a:schemeClr>
                </a:solidFill>
                <a:latin typeface="Alexandria SemiBold" pitchFamily="2" charset="-78"/>
                <a:cs typeface="Alexandria SemiBold" pitchFamily="2" charset="-78"/>
              </a:rPr>
              <a:t>وفيما </a:t>
            </a:r>
            <a:r>
              <a:rPr lang="ar-SA" dirty="0">
                <a:solidFill>
                  <a:schemeClr val="accent1">
                    <a:lumMod val="50000"/>
                  </a:schemeClr>
                </a:solidFill>
                <a:latin typeface="Alexandria SemiBold" pitchFamily="2" charset="-78"/>
                <a:cs typeface="Alexandria SemiBold" pitchFamily="2" charset="-78"/>
              </a:rPr>
              <a:t>يلي </a:t>
            </a:r>
            <a:r>
              <a:rPr lang="ar-SA" dirty="0" smtClean="0">
                <a:solidFill>
                  <a:schemeClr val="accent1">
                    <a:lumMod val="50000"/>
                  </a:schemeClr>
                </a:solidFill>
                <a:latin typeface="Alexandria SemiBold" pitchFamily="2" charset="-78"/>
                <a:cs typeface="Alexandria SemiBold" pitchFamily="2" charset="-78"/>
              </a:rPr>
              <a:t>عرض تفصيلي </a:t>
            </a:r>
            <a:r>
              <a:rPr lang="ar-SA" dirty="0">
                <a:solidFill>
                  <a:schemeClr val="accent1">
                    <a:lumMod val="50000"/>
                  </a:schemeClr>
                </a:solidFill>
                <a:latin typeface="Alexandria SemiBold" pitchFamily="2" charset="-78"/>
                <a:cs typeface="Alexandria SemiBold" pitchFamily="2" charset="-78"/>
              </a:rPr>
              <a:t>لأبرز أساليب الحرب </a:t>
            </a:r>
            <a:r>
              <a:rPr lang="ar-SA" dirty="0" smtClean="0">
                <a:solidFill>
                  <a:schemeClr val="accent1">
                    <a:lumMod val="50000"/>
                  </a:schemeClr>
                </a:solidFill>
                <a:latin typeface="Alexandria SemiBold" pitchFamily="2" charset="-78"/>
                <a:cs typeface="Alexandria SemiBold" pitchFamily="2" charset="-78"/>
              </a:rPr>
              <a:t>النفسية في الإعلام الرقمي، والتي </a:t>
            </a:r>
            <a:r>
              <a:rPr lang="ar-SA" dirty="0">
                <a:solidFill>
                  <a:schemeClr val="accent1">
                    <a:lumMod val="50000"/>
                  </a:schemeClr>
                </a:solidFill>
                <a:latin typeface="Alexandria SemiBold" pitchFamily="2" charset="-78"/>
                <a:cs typeface="Alexandria SemiBold" pitchFamily="2" charset="-78"/>
              </a:rPr>
              <a:t>يتضح من خلالها كيف تدار الحرب النفسية في الإعلام الرقمي؟</a:t>
            </a:r>
            <a:endParaRPr lang="ar-SA" dirty="0" smtClean="0">
              <a:solidFill>
                <a:srgbClr val="0070C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rgbClr val="C00000"/>
                </a:solidFill>
                <a:latin typeface="Alexandria" pitchFamily="2" charset="-78"/>
                <a:cs typeface="Alexandria" pitchFamily="2" charset="-78"/>
              </a:rPr>
              <a:t>الدعاية</a:t>
            </a:r>
            <a:r>
              <a:rPr lang="ar-SA" dirty="0" smtClean="0">
                <a:solidFill>
                  <a:srgbClr val="C00000"/>
                </a:solidFill>
                <a:latin typeface="Alexandria SemiBold" pitchFamily="2" charset="-78"/>
                <a:cs typeface="Alexandria SemiBold" pitchFamily="2" charset="-78"/>
              </a:rPr>
              <a:t>:</a:t>
            </a:r>
            <a:r>
              <a:rPr lang="ar-SA" sz="1700" dirty="0" smtClean="0">
                <a:solidFill>
                  <a:srgbClr val="C00000"/>
                </a:solidFill>
                <a:latin typeface="Alexandria SemiBold" pitchFamily="2" charset="-78"/>
                <a:cs typeface="Alexandria SemiBold" pitchFamily="2" charset="-78"/>
              </a:rPr>
              <a:t> </a:t>
            </a:r>
            <a:r>
              <a:rPr lang="ar-SA" sz="1700" dirty="0">
                <a:latin typeface="Alexandria" pitchFamily="2" charset="-78"/>
                <a:cs typeface="Alexandria" pitchFamily="2" charset="-78"/>
              </a:rPr>
              <a:t>تُعتبر الدعاية أداة قوية للحرب النفسية، حيث تقوم على استخدام الرسائل المدروسة بعناية لتوجيه الرأي العام نحو موقف </a:t>
            </a:r>
            <a:r>
              <a:rPr lang="ar-SA" sz="1700" dirty="0" smtClean="0">
                <a:latin typeface="Alexandria" pitchFamily="2" charset="-78"/>
                <a:cs typeface="Alexandria" pitchFamily="2" charset="-78"/>
              </a:rPr>
              <a:t>معين. فتستخدم </a:t>
            </a:r>
            <a:r>
              <a:rPr lang="ar-SA" sz="1700" dirty="0">
                <a:latin typeface="Alexandria" pitchFamily="2" charset="-78"/>
                <a:cs typeface="Alexandria" pitchFamily="2" charset="-78"/>
              </a:rPr>
              <a:t>منصات الإعلام الرقمي في نشر وترويج الأفكار  </a:t>
            </a:r>
            <a:r>
              <a:rPr lang="ar-SA" sz="1700" dirty="0" smtClean="0">
                <a:latin typeface="Alexandria" pitchFamily="2" charset="-78"/>
                <a:cs typeface="Alexandria" pitchFamily="2" charset="-78"/>
              </a:rPr>
              <a:t>بغرض </a:t>
            </a:r>
            <a:r>
              <a:rPr lang="ar-SA" sz="1700" dirty="0">
                <a:latin typeface="Alexandria" pitchFamily="2" charset="-78"/>
                <a:cs typeface="Alexandria" pitchFamily="2" charset="-78"/>
              </a:rPr>
              <a:t>التأثير على اتجاهات الرأى العام. وتشمل هذه المعلومات الحقائق والإحصائيات والصور أو الأخبار الكاذبة.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b="1" dirty="0">
                <a:solidFill>
                  <a:srgbClr val="002060"/>
                </a:solidFill>
                <a:latin typeface="Alexandria" pitchFamily="2" charset="-78"/>
                <a:cs typeface="Alexandria" pitchFamily="2" charset="-78"/>
              </a:rPr>
              <a:t> </a:t>
            </a:r>
            <a:r>
              <a:rPr lang="ar-SA" b="1" dirty="0" smtClean="0">
                <a:solidFill>
                  <a:srgbClr val="002060"/>
                </a:solidFill>
                <a:latin typeface="Alexandria" pitchFamily="2" charset="-78"/>
                <a:cs typeface="Alexandria" pitchFamily="2" charset="-78"/>
              </a:rPr>
              <a:t>أهداف </a:t>
            </a:r>
            <a:r>
              <a:rPr lang="ar-SA" b="1" dirty="0">
                <a:solidFill>
                  <a:srgbClr val="002060"/>
                </a:solidFill>
                <a:latin typeface="Alexandria" pitchFamily="2" charset="-78"/>
                <a:cs typeface="Alexandria" pitchFamily="2" charset="-78"/>
              </a:rPr>
              <a:t>الدعاية</a:t>
            </a:r>
            <a:r>
              <a:rPr lang="ar-SA" b="1" dirty="0" smtClean="0">
                <a:solidFill>
                  <a:srgbClr val="002060"/>
                </a:solidFill>
                <a:latin typeface="Alexandria" pitchFamily="2" charset="-78"/>
                <a:cs typeface="Alexandria" pitchFamily="2" charset="-78"/>
              </a:rPr>
              <a:t>:</a:t>
            </a:r>
          </a:p>
          <a:p>
            <a:pPr marL="342900" indent="-342900" algn="r" rtl="1">
              <a:lnSpc>
                <a:spcPct val="150000"/>
              </a:lnSpc>
              <a:buFont typeface="+mj-lt"/>
              <a:buAutoNum type="arabicPeriod"/>
            </a:pPr>
            <a:r>
              <a:rPr lang="ar-SA" sz="1700" b="1" dirty="0" smtClean="0">
                <a:solidFill>
                  <a:schemeClr val="accent2">
                    <a:lumMod val="75000"/>
                  </a:schemeClr>
                </a:solidFill>
                <a:latin typeface="Alexandria" pitchFamily="2" charset="-78"/>
                <a:cs typeface="Alexandria" pitchFamily="2" charset="-78"/>
              </a:rPr>
              <a:t>تدعيم الانقسامات </a:t>
            </a:r>
            <a:r>
              <a:rPr lang="ar-SA" sz="1700" b="1" dirty="0">
                <a:solidFill>
                  <a:schemeClr val="accent2">
                    <a:lumMod val="75000"/>
                  </a:schemeClr>
                </a:solidFill>
                <a:latin typeface="Alexandria" pitchFamily="2" charset="-78"/>
                <a:cs typeface="Alexandria" pitchFamily="2" charset="-78"/>
              </a:rPr>
              <a:t>الاجتماعية: </a:t>
            </a:r>
            <a:r>
              <a:rPr lang="ar-SA" sz="1700" dirty="0">
                <a:latin typeface="Alexandria" pitchFamily="2" charset="-78"/>
                <a:cs typeface="Alexandria" pitchFamily="2" charset="-78"/>
              </a:rPr>
              <a:t>تهدف بعض الحملات الدعائية إلى بث الفرقة بين فئات المجتمع، سواء بين الخصم وحلفائه أو بين الأقلية والأغلبية، من خلال نشر معلومات مضللة تؤدي إلى زيادة التوترات والصراعات بين الجماعات.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تقليل ثقة الجمهور في المؤسسات الحكومية أو الإعلامية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يؤدي زيادة الشكوك حول مصداقية المعلومات الرسمية.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778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05884" y="112474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05884" y="139507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0" y="5665231"/>
            <a:ext cx="1425705" cy="1266092"/>
          </a:xfrm>
          <a:custGeom>
            <a:avLst/>
            <a:gdLst/>
            <a:ahLst/>
            <a:cxnLst/>
            <a:rect l="l" t="t" r="r" b="b"/>
            <a:pathLst>
              <a:path w="3298377" h="2696423">
                <a:moveTo>
                  <a:pt x="0" y="0"/>
                </a:moveTo>
                <a:lnTo>
                  <a:pt x="3298377" y="0"/>
                </a:lnTo>
                <a:lnTo>
                  <a:pt x="3298377" y="2696423"/>
                </a:lnTo>
                <a:lnTo>
                  <a:pt x="0" y="2696423"/>
                </a:lnTo>
                <a:lnTo>
                  <a:pt x="0" y="0"/>
                </a:lnTo>
                <a:close/>
              </a:path>
            </a:pathLst>
          </a:custGeom>
          <a:blipFill>
            <a:blip r:embed="rId4">
              <a:extLst>
                <a:ext uri="{96DAC541-7B7A-43D3-8B79-37D633B846F1}">
                  <asvg:svgBlip xmlns="" xmlns:asvg="http://schemas.microsoft.com/office/drawing/2016/SVG/main" r:embed="rId14"/>
                </a:ext>
              </a:extLst>
            </a:blip>
            <a:stretch>
              <a:fillRect/>
            </a:stretch>
          </a:blipFill>
        </p:spPr>
      </p:sp>
    </p:spTree>
    <p:extLst>
      <p:ext uri="{BB962C8B-B14F-4D97-AF65-F5344CB8AC3E}">
        <p14:creationId xmlns:p14="http://schemas.microsoft.com/office/powerpoint/2010/main" val="24109944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05806"/>
            <a:ext cx="10464699" cy="44684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5" y="1977618"/>
            <a:ext cx="10686980" cy="4408899"/>
          </a:xfrm>
          <a:prstGeom prst="rect">
            <a:avLst/>
          </a:prstGeom>
          <a:noFill/>
        </p:spPr>
        <p:txBody>
          <a:bodyPr wrap="square" rtlCol="0">
            <a:spAutoFit/>
          </a:bodyPr>
          <a:lstStyle/>
          <a:p>
            <a:pPr marL="573088" indent="-285750" algn="r" rtl="1">
              <a:lnSpc>
                <a:spcPct val="150000"/>
              </a:lnSpc>
              <a:buFont typeface="Wingdings" panose="05000000000000000000" pitchFamily="2" charset="2"/>
              <a:buChar char="v"/>
            </a:pPr>
            <a:r>
              <a:rPr lang="ar-SA" sz="1700" dirty="0" smtClean="0">
                <a:solidFill>
                  <a:srgbClr val="002060"/>
                </a:solidFill>
                <a:latin typeface="Alexandria SemiBold" pitchFamily="2" charset="-78"/>
                <a:cs typeface="Alexandria SemiBold" pitchFamily="2" charset="-78"/>
              </a:rPr>
              <a:t>   </a:t>
            </a:r>
            <a:r>
              <a:rPr lang="ar-SA" sz="1700" u="sng" dirty="0" smtClean="0">
                <a:solidFill>
                  <a:srgbClr val="002060"/>
                </a:solidFill>
                <a:latin typeface="Alexandria SemiBold" pitchFamily="2" charset="-78"/>
                <a:cs typeface="Alexandria SemiBold" pitchFamily="2" charset="-78"/>
              </a:rPr>
              <a:t>أهداف </a:t>
            </a:r>
            <a:r>
              <a:rPr lang="ar-SA" sz="1700" u="sng" dirty="0">
                <a:solidFill>
                  <a:srgbClr val="002060"/>
                </a:solidFill>
                <a:latin typeface="Alexandria SemiBold" pitchFamily="2" charset="-78"/>
                <a:cs typeface="Alexandria SemiBold" pitchFamily="2" charset="-78"/>
              </a:rPr>
              <a:t>الدعاية</a:t>
            </a:r>
            <a:r>
              <a:rPr lang="ar-SA" sz="1700" u="sng" dirty="0" smtClean="0">
                <a:solidFill>
                  <a:srgbClr val="002060"/>
                </a:solidFill>
                <a:latin typeface="Alexandria SemiBold" pitchFamily="2" charset="-78"/>
                <a:cs typeface="Alexandria SemiBold" pitchFamily="2" charset="-78"/>
              </a:rPr>
              <a:t>:</a:t>
            </a:r>
          </a:p>
          <a:p>
            <a:pPr marL="630237" indent="-342900" algn="r" rtl="1">
              <a:lnSpc>
                <a:spcPct val="150000"/>
              </a:lnSpc>
              <a:buFont typeface="+mj-lt"/>
              <a:buAutoNum type="arabicPeriod" startAt="2"/>
            </a:pPr>
            <a:r>
              <a:rPr lang="ar-SA" sz="1700" b="1" dirty="0">
                <a:solidFill>
                  <a:schemeClr val="accent2">
                    <a:lumMod val="75000"/>
                  </a:schemeClr>
                </a:solidFill>
                <a:latin typeface="Alexandria" pitchFamily="2" charset="-78"/>
                <a:cs typeface="Alexandria" pitchFamily="2" charset="-78"/>
              </a:rPr>
              <a:t>تشكيل الرأي العام: </a:t>
            </a:r>
            <a:r>
              <a:rPr lang="ar-SA" sz="1700" dirty="0">
                <a:latin typeface="Alexandria" pitchFamily="2" charset="-78"/>
                <a:cs typeface="Alexandria" pitchFamily="2" charset="-78"/>
              </a:rPr>
              <a:t>تؤثر الدعاية بشكل كبير على كيفية إدراك الجمهور لقضايا معينة أو شخصيات عامة، يمكن للدعاية تحسين صورة </a:t>
            </a:r>
            <a:r>
              <a:rPr lang="ar-SA" sz="1700" dirty="0" smtClean="0">
                <a:latin typeface="Alexandria" pitchFamily="2" charset="-78"/>
                <a:cs typeface="Alexandria" pitchFamily="2" charset="-78"/>
              </a:rPr>
              <a:t>شخصيات </a:t>
            </a:r>
            <a:r>
              <a:rPr lang="ar-SA" sz="1700" dirty="0">
                <a:latin typeface="Alexandria" pitchFamily="2" charset="-78"/>
                <a:cs typeface="Alexandria" pitchFamily="2" charset="-78"/>
              </a:rPr>
              <a:t>وتشويه سمعة الخصوم في نفس </a:t>
            </a:r>
            <a:r>
              <a:rPr lang="ar-SA" sz="1700" dirty="0" smtClean="0">
                <a:latin typeface="Alexandria" pitchFamily="2" charset="-78"/>
                <a:cs typeface="Alexandria" pitchFamily="2" charset="-78"/>
              </a:rPr>
              <a:t>الوقت، كما يلي:</a:t>
            </a:r>
            <a:endParaRPr lang="ar-SA" sz="1700" dirty="0">
              <a:latin typeface="Alexandria" pitchFamily="2" charset="-78"/>
              <a:cs typeface="Alexandria" pitchFamily="2" charset="-78"/>
            </a:endParaRPr>
          </a:p>
          <a:p>
            <a:pPr marL="630237" indent="-342900" algn="r" rtl="1">
              <a:lnSpc>
                <a:spcPct val="150000"/>
              </a:lnSpc>
              <a:buFont typeface="Wingdings" panose="05000000000000000000" pitchFamily="2" charset="2"/>
              <a:buChar char="q"/>
            </a:pPr>
            <a:r>
              <a:rPr lang="ar-SA" sz="1700" b="1" dirty="0" smtClean="0">
                <a:solidFill>
                  <a:srgbClr val="1E758A"/>
                </a:solidFill>
                <a:latin typeface="Alexandria" pitchFamily="2" charset="-78"/>
                <a:cs typeface="Alexandria" pitchFamily="2" charset="-78"/>
              </a:rPr>
              <a:t>تعديل </a:t>
            </a:r>
            <a:r>
              <a:rPr lang="ar-SA" sz="1700" b="1" dirty="0">
                <a:solidFill>
                  <a:srgbClr val="1E758A"/>
                </a:solidFill>
                <a:latin typeface="Alexandria" pitchFamily="2" charset="-78"/>
                <a:cs typeface="Alexandria" pitchFamily="2" charset="-78"/>
              </a:rPr>
              <a:t>أو تحسين صورة شخصيات عامة</a:t>
            </a:r>
            <a:r>
              <a:rPr lang="ar-SA" sz="1700" dirty="0">
                <a:latin typeface="Alexandria SemiBold" pitchFamily="2" charset="-78"/>
                <a:cs typeface="Alexandria SemiBold" pitchFamily="2" charset="-78"/>
              </a:rPr>
              <a:t>، </a:t>
            </a:r>
            <a:r>
              <a:rPr lang="ar-SA" sz="1700" dirty="0">
                <a:latin typeface="Alexandria" pitchFamily="2" charset="-78"/>
                <a:cs typeface="Alexandria" pitchFamily="2" charset="-78"/>
              </a:rPr>
              <a:t>مثل السياسيين أو المشاهير في مجال الرياضة أو الفن.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في الحملة الانتخابية للرئيس الأمريكي باراك أوباما في عام 2008، استخدمت الدعاية الرقمية بشكل مُكثف لتسويق صورته كشخصية شابة ومبتكرة، من خلال مقاطع الفيديو والبودكاست، تم تسليط الضوء على رؤيته للأمل والتغيير، مما أدى إلى تحسين صورته وجذب الناخبين.</a:t>
            </a:r>
          </a:p>
          <a:p>
            <a:pPr marL="630237" indent="-342900" algn="r" rtl="1">
              <a:lnSpc>
                <a:spcPct val="150000"/>
              </a:lnSpc>
              <a:buFont typeface="Wingdings" panose="05000000000000000000" pitchFamily="2" charset="2"/>
              <a:buChar char="q"/>
            </a:pPr>
            <a:r>
              <a:rPr lang="ar-SA" sz="1700" b="1" dirty="0">
                <a:solidFill>
                  <a:srgbClr val="1E758A"/>
                </a:solidFill>
                <a:latin typeface="Alexandria" pitchFamily="2" charset="-78"/>
                <a:cs typeface="Alexandria" pitchFamily="2" charset="-78"/>
              </a:rPr>
              <a:t>تشويه سمعة الخصوم: </a:t>
            </a:r>
            <a:r>
              <a:rPr lang="ar-SA" sz="1700" dirty="0">
                <a:latin typeface="Alexandria" pitchFamily="2" charset="-78"/>
                <a:cs typeface="Alexandria" pitchFamily="2" charset="-78"/>
              </a:rPr>
              <a:t>تستخدم الدعاية لتشويه سمعة شخصية عامة أو منظمة من خلال نشر معلومات مضللة أو سلبية. </a:t>
            </a:r>
            <a:r>
              <a:rPr lang="ar-SA" sz="1700" dirty="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في الانتخابات الرئاسية الأمريكية لعام 2016، تم استخدام الدعاية بشكل مكثف لتوجيه انتقادات للحملة الانتخابية للمرشحة هيلاري كلينتون، بما في ذلك تسريب معلومات من بريدها الإلكتروني. هذه الدعاية ساهمت في تغيير مواقف الناخبين وخلق عدم الثقة حول شخصيتها</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22211" y="115740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22211" y="142773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7"/>
          <p:cNvSpPr/>
          <p:nvPr/>
        </p:nvSpPr>
        <p:spPr>
          <a:xfrm>
            <a:off x="35170" y="5517668"/>
            <a:ext cx="1010725" cy="1352269"/>
          </a:xfrm>
          <a:custGeom>
            <a:avLst/>
            <a:gdLst/>
            <a:ahLst/>
            <a:cxnLst/>
            <a:rect l="l" t="t" r="r" b="b"/>
            <a:pathLst>
              <a:path w="3410935" h="3507388">
                <a:moveTo>
                  <a:pt x="0" y="0"/>
                </a:moveTo>
                <a:lnTo>
                  <a:pt x="3410935" y="0"/>
                </a:lnTo>
                <a:lnTo>
                  <a:pt x="3410935" y="3507388"/>
                </a:lnTo>
                <a:lnTo>
                  <a:pt x="0" y="3507388"/>
                </a:lnTo>
                <a:lnTo>
                  <a:pt x="0" y="0"/>
                </a:lnTo>
                <a:close/>
              </a:path>
            </a:pathLst>
          </a:custGeom>
          <a:blipFill>
            <a:blip r:embed="rId4"/>
            <a:stretch>
              <a:fillRect/>
            </a:stretch>
          </a:blipFill>
        </p:spPr>
      </p:sp>
    </p:spTree>
    <p:extLst>
      <p:ext uri="{BB962C8B-B14F-4D97-AF65-F5344CB8AC3E}">
        <p14:creationId xmlns:p14="http://schemas.microsoft.com/office/powerpoint/2010/main" val="11570723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93899"/>
            <a:ext cx="10295150" cy="417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7683" y="2037201"/>
            <a:ext cx="10242171" cy="4016484"/>
          </a:xfrm>
          <a:prstGeom prst="rect">
            <a:avLst/>
          </a:prstGeom>
          <a:noFill/>
        </p:spPr>
        <p:txBody>
          <a:bodyPr wrap="square" rtlCol="0">
            <a:spAutoFit/>
          </a:bodyPr>
          <a:lstStyle/>
          <a:p>
            <a:pPr marL="573088" indent="-285750" algn="r" rtl="1">
              <a:lnSpc>
                <a:spcPct val="150000"/>
              </a:lnSpc>
              <a:buFont typeface="Wingdings" panose="05000000000000000000" pitchFamily="2" charset="2"/>
              <a:buChar char="v"/>
            </a:pPr>
            <a:r>
              <a:rPr lang="ar-SA" sz="1700" dirty="0" smtClean="0">
                <a:solidFill>
                  <a:srgbClr val="002060"/>
                </a:solidFill>
                <a:latin typeface="Alexandria SemiBold" pitchFamily="2" charset="-78"/>
                <a:cs typeface="Alexandria SemiBold" pitchFamily="2" charset="-78"/>
              </a:rPr>
              <a:t>   </a:t>
            </a:r>
            <a:r>
              <a:rPr lang="ar-SA" sz="1700" u="sng" dirty="0" smtClean="0">
                <a:solidFill>
                  <a:srgbClr val="002060"/>
                </a:solidFill>
                <a:latin typeface="Alexandria SemiBold" pitchFamily="2" charset="-78"/>
                <a:cs typeface="Alexandria SemiBold" pitchFamily="2" charset="-78"/>
              </a:rPr>
              <a:t>أهداف الدعاية:</a:t>
            </a:r>
          </a:p>
          <a:p>
            <a:pPr marL="287338" algn="r" rtl="1">
              <a:lnSpc>
                <a:spcPct val="150000"/>
              </a:lnSpc>
            </a:pPr>
            <a:endParaRPr lang="ar-SA" sz="1700" u="sng" dirty="0" smtClean="0">
              <a:solidFill>
                <a:srgbClr val="002060"/>
              </a:solidFill>
              <a:latin typeface="Alexandria SemiBold" pitchFamily="2" charset="-78"/>
              <a:cs typeface="Alexandria SemiBold" pitchFamily="2" charset="-78"/>
            </a:endParaRPr>
          </a:p>
          <a:p>
            <a:pPr marL="688975" indent="-288925" algn="r" rtl="1">
              <a:lnSpc>
                <a:spcPct val="150000"/>
              </a:lnSpc>
              <a:buFont typeface="Wingdings" panose="05000000000000000000" pitchFamily="2" charset="2"/>
              <a:buChar char="q"/>
            </a:pPr>
            <a:r>
              <a:rPr lang="ar-SA" sz="1700" b="1" dirty="0" smtClean="0">
                <a:solidFill>
                  <a:srgbClr val="1E758A"/>
                </a:solidFill>
                <a:latin typeface="Alexandria" pitchFamily="2" charset="-78"/>
                <a:cs typeface="Alexandria" pitchFamily="2" charset="-78"/>
              </a:rPr>
              <a:t>تغيير المواقف تجاه قضايا معينة</a:t>
            </a:r>
            <a:r>
              <a:rPr lang="ar-SA" sz="1700" b="1" dirty="0">
                <a:latin typeface="Alexandria" pitchFamily="2" charset="-78"/>
                <a:cs typeface="Alexandria" pitchFamily="2" charset="-78"/>
              </a:rPr>
              <a:t>: </a:t>
            </a:r>
            <a:r>
              <a:rPr lang="ar-SA" sz="1700" dirty="0">
                <a:latin typeface="Alexandria" pitchFamily="2" charset="-78"/>
                <a:cs typeface="Alexandria" pitchFamily="2" charset="-78"/>
              </a:rPr>
              <a:t>أثناء جائحة </a:t>
            </a:r>
            <a:r>
              <a:rPr lang="en-US" sz="1700" dirty="0">
                <a:latin typeface="Alexandria" pitchFamily="2" charset="-78"/>
                <a:cs typeface="Alexandria" pitchFamily="2" charset="-78"/>
              </a:rPr>
              <a:t>COVID-19، </a:t>
            </a:r>
            <a:r>
              <a:rPr lang="ar-SA" sz="1700" dirty="0">
                <a:latin typeface="Alexandria" pitchFamily="2" charset="-78"/>
                <a:cs typeface="Alexandria" pitchFamily="2" charset="-78"/>
              </a:rPr>
              <a:t>لعبت الدعاية </a:t>
            </a:r>
            <a:r>
              <a:rPr lang="ar-SA" sz="1700" dirty="0" smtClean="0">
                <a:latin typeface="Alexandria" pitchFamily="2" charset="-78"/>
                <a:cs typeface="Alexandria" pitchFamily="2" charset="-78"/>
              </a:rPr>
              <a:t>الرقمية ــــ </a:t>
            </a:r>
            <a:r>
              <a:rPr lang="ar-SA" sz="1700" dirty="0">
                <a:latin typeface="Alexandria" pitchFamily="2" charset="-78"/>
                <a:cs typeface="Alexandria" pitchFamily="2" charset="-78"/>
              </a:rPr>
              <a:t>من خلال منصات التواصل الاجتماعي والصحف الرقمية ـــ دورًا حاسمًا في نشر معلومات دقيقة حول الفيروس واللقاحات، مما ساعد في تغيير نظرة الناس تجاه أهمية التطعيم والامتثال للإرشادات الصحية.</a:t>
            </a:r>
          </a:p>
          <a:p>
            <a:pPr marL="463550" indent="-288925" algn="r" rtl="1">
              <a:lnSpc>
                <a:spcPct val="150000"/>
              </a:lnSpc>
              <a:buFont typeface="+mj-lt"/>
              <a:buAutoNum type="arabicPeriod" startAt="3"/>
            </a:pPr>
            <a:r>
              <a:rPr lang="ar-SA" b="1" dirty="0">
                <a:solidFill>
                  <a:schemeClr val="accent2">
                    <a:lumMod val="75000"/>
                  </a:schemeClr>
                </a:solidFill>
                <a:latin typeface="Alexandria" pitchFamily="2" charset="-78"/>
                <a:cs typeface="Alexandria" pitchFamily="2" charset="-78"/>
              </a:rPr>
              <a:t>تحسين صورة العلامة التجارية: </a:t>
            </a:r>
            <a:r>
              <a:rPr lang="ar-SA" sz="1700" dirty="0">
                <a:latin typeface="Alexandria" pitchFamily="2" charset="-78"/>
                <a:cs typeface="Alexandria" pitchFamily="2" charset="-78"/>
              </a:rPr>
              <a:t>تؤثر الدعاية على كيفية إدراك المستهلك إلى منتج معين أو علامة تجارية، </a:t>
            </a:r>
            <a:r>
              <a:rPr lang="ar-SA" sz="1700" dirty="0" smtClean="0">
                <a:latin typeface="Alexandria" pitchFamily="2" charset="-78"/>
                <a:cs typeface="Alexandria" pitchFamily="2" charset="-78"/>
              </a:rPr>
              <a:t>من خلال إبراز </a:t>
            </a:r>
            <a:r>
              <a:rPr lang="ar-SA" sz="1700" dirty="0">
                <a:latin typeface="Alexandria" pitchFamily="2" charset="-78"/>
                <a:cs typeface="Alexandria" pitchFamily="2" charset="-78"/>
              </a:rPr>
              <a:t>ميزات العلامة التجارية أو المنتج مقارنة بالمنافسين مما يغير سلوكهم الشرائي.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حملة ”</a:t>
            </a:r>
            <a:r>
              <a:rPr lang="en-US" sz="1700" dirty="0">
                <a:latin typeface="Alexandria" pitchFamily="2" charset="-78"/>
                <a:cs typeface="Alexandria" pitchFamily="2" charset="-78"/>
              </a:rPr>
              <a:t>Just Do It</a:t>
            </a:r>
            <a:r>
              <a:rPr lang="ar-SA" sz="1700" dirty="0">
                <a:latin typeface="Alexandria" pitchFamily="2" charset="-78"/>
                <a:cs typeface="Alexandria" pitchFamily="2" charset="-78"/>
              </a:rPr>
              <a:t>“ من </a:t>
            </a:r>
            <a:r>
              <a:rPr lang="ar-SA" sz="1700" dirty="0" smtClean="0">
                <a:latin typeface="Alexandria" pitchFamily="2" charset="-78"/>
                <a:cs typeface="Alexandria" pitchFamily="2" charset="-78"/>
              </a:rPr>
              <a:t>نايكي </a:t>
            </a:r>
            <a:r>
              <a:rPr lang="en-US" sz="1700" dirty="0" smtClean="0">
                <a:latin typeface="Alexandria" pitchFamily="2" charset="-78"/>
                <a:cs typeface="Alexandria" pitchFamily="2" charset="-78"/>
              </a:rPr>
              <a:t>Nike</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استخدمت دعاية لتعزيز صورة العلامة التجارية كرمز للنجاح والتحدي من خلال تسليط الضوء على قصص الرياضيين الناجحين، تغيرت مواقف الجمهور تجاه نايكي، مما أدى إلى زيادة كبيرة في المبيعات</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38535" y="10920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38535" y="136242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8" name="Rectangle 7"/>
          <p:cNvSpPr/>
          <p:nvPr/>
        </p:nvSpPr>
        <p:spPr>
          <a:xfrm>
            <a:off x="8527460" y="2395342"/>
            <a:ext cx="2771913" cy="507831"/>
          </a:xfrm>
          <a:prstGeom prst="rect">
            <a:avLst/>
          </a:prstGeom>
        </p:spPr>
        <p:txBody>
          <a:bodyPr wrap="none">
            <a:spAutoFit/>
          </a:bodyPr>
          <a:lstStyle/>
          <a:p>
            <a:pPr marL="463550" indent="-350838" algn="r" rtl="1">
              <a:lnSpc>
                <a:spcPct val="150000"/>
              </a:lnSpc>
              <a:buFont typeface="+mj-lt"/>
              <a:buAutoNum type="arabicPeriod" startAt="2"/>
            </a:pPr>
            <a:r>
              <a:rPr lang="ar-SA" b="1" dirty="0">
                <a:solidFill>
                  <a:schemeClr val="accent2">
                    <a:lumMod val="75000"/>
                  </a:schemeClr>
                </a:solidFill>
                <a:latin typeface="Alexandria" pitchFamily="2" charset="-78"/>
                <a:cs typeface="Alexandria" pitchFamily="2" charset="-78"/>
              </a:rPr>
              <a:t>تشكيل الرأي العام: </a:t>
            </a:r>
          </a:p>
        </p:txBody>
      </p:sp>
      <p:sp>
        <p:nvSpPr>
          <p:cNvPr id="13" name="Freeform 3"/>
          <p:cNvSpPr/>
          <p:nvPr/>
        </p:nvSpPr>
        <p:spPr>
          <a:xfrm flipH="1">
            <a:off x="0" y="4923692"/>
            <a:ext cx="1371600" cy="1940403"/>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4">
              <a:extLst>
                <a:ext uri="{96DAC541-7B7A-43D3-8B79-37D633B846F1}">
                  <asvg:svgBlip xmlns:asvg="http://schemas.microsoft.com/office/drawing/2016/SVG/main" xmlns="" r:embed="rId5"/>
                </a:ext>
              </a:extLst>
            </a:blip>
            <a:stretch>
              <a:fillRect/>
            </a:stretch>
          </a:blipFill>
        </p:spPr>
      </p:sp>
    </p:spTree>
    <p:extLst>
      <p:ext uri="{BB962C8B-B14F-4D97-AF65-F5344CB8AC3E}">
        <p14:creationId xmlns:p14="http://schemas.microsoft.com/office/powerpoint/2010/main" val="8317836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1500" y="1715932"/>
            <a:ext cx="10809514" cy="4576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3526" y="1766459"/>
            <a:ext cx="10809514" cy="4478149"/>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b="1" dirty="0">
                <a:solidFill>
                  <a:srgbClr val="002060"/>
                </a:solidFill>
                <a:latin typeface="Alexandria" pitchFamily="2" charset="-78"/>
                <a:cs typeface="Alexandria" pitchFamily="2" charset="-78"/>
              </a:rPr>
              <a:t>أنواع </a:t>
            </a:r>
            <a:r>
              <a:rPr lang="ar-SA" b="1" dirty="0" smtClean="0">
                <a:solidFill>
                  <a:srgbClr val="002060"/>
                </a:solidFill>
                <a:latin typeface="Alexandria" pitchFamily="2" charset="-78"/>
                <a:cs typeface="Alexandria" pitchFamily="2" charset="-78"/>
              </a:rPr>
              <a:t>الدعاية: </a:t>
            </a:r>
          </a:p>
          <a:p>
            <a:pPr algn="r" rtl="1">
              <a:lnSpc>
                <a:spcPct val="150000"/>
              </a:lnSpc>
              <a:tabLst>
                <a:tab pos="287338" algn="l"/>
              </a:tabLst>
            </a:pPr>
            <a:r>
              <a:rPr lang="ar-SA" sz="1700" b="1" dirty="0">
                <a:solidFill>
                  <a:srgbClr val="002060"/>
                </a:solidFill>
                <a:latin typeface="Alexandria" pitchFamily="2" charset="-78"/>
                <a:cs typeface="Alexandria" pitchFamily="2" charset="-78"/>
              </a:rPr>
              <a:t> </a:t>
            </a:r>
            <a:r>
              <a:rPr lang="ar-SA" sz="1700" b="1" dirty="0" smtClean="0">
                <a:solidFill>
                  <a:srgbClr val="002060"/>
                </a:solidFill>
                <a:latin typeface="Alexandria" pitchFamily="2" charset="-78"/>
                <a:cs typeface="Alexandria" pitchFamily="2" charset="-78"/>
              </a:rPr>
              <a:t> </a:t>
            </a:r>
            <a:r>
              <a:rPr lang="ar-SA" sz="1700" dirty="0" smtClean="0">
                <a:latin typeface="Alexandria" pitchFamily="2" charset="-78"/>
                <a:cs typeface="Alexandria" pitchFamily="2" charset="-78"/>
              </a:rPr>
              <a:t>تصنف </a:t>
            </a:r>
            <a:r>
              <a:rPr lang="ar-SA" sz="1700" dirty="0">
                <a:latin typeface="Alexandria" pitchFamily="2" charset="-78"/>
                <a:cs typeface="Alexandria" pitchFamily="2" charset="-78"/>
              </a:rPr>
              <a:t>الدعاية من حيث الهدف إلى: الدعاية الاستراتيجية والدعاية التكتيكية والدعاية الخاصة، بينما يتم تصنيفها من حيث مصدرها إلى: الدعاية السوداء والدعاية البيضاء والدعاية الرمادية.</a:t>
            </a:r>
          </a:p>
          <a:p>
            <a:pPr algn="r" rtl="1">
              <a:lnSpc>
                <a:spcPct val="150000"/>
              </a:lnSpc>
              <a:tabLst>
                <a:tab pos="287338" algn="l"/>
              </a:tabLst>
            </a:pPr>
            <a:r>
              <a:rPr lang="ar-SA" b="1" dirty="0" smtClean="0">
                <a:solidFill>
                  <a:srgbClr val="002060"/>
                </a:solidFill>
                <a:latin typeface="Alexandria" pitchFamily="2" charset="-78"/>
                <a:cs typeface="Alexandria" pitchFamily="2" charset="-78"/>
              </a:rPr>
              <a:t>   أولًا أنواع الدعاية من </a:t>
            </a:r>
            <a:r>
              <a:rPr lang="ar-SA" b="1" dirty="0">
                <a:solidFill>
                  <a:srgbClr val="002060"/>
                </a:solidFill>
                <a:latin typeface="Alexandria" pitchFamily="2" charset="-78"/>
                <a:cs typeface="Alexandria" pitchFamily="2" charset="-78"/>
              </a:rPr>
              <a:t>حيث </a:t>
            </a:r>
            <a:r>
              <a:rPr lang="ar-SA" b="1" dirty="0" smtClean="0">
                <a:solidFill>
                  <a:srgbClr val="002060"/>
                </a:solidFill>
                <a:latin typeface="Alexandria" pitchFamily="2" charset="-78"/>
                <a:cs typeface="Alexandria" pitchFamily="2" charset="-78"/>
              </a:rPr>
              <a:t>الهدف: </a:t>
            </a:r>
            <a:endParaRPr lang="ar-SA" b="1" dirty="0">
              <a:solidFill>
                <a:srgbClr val="002060"/>
              </a:solidFill>
              <a:latin typeface="Alexandria" pitchFamily="2" charset="-78"/>
              <a:cs typeface="Alexandria" pitchFamily="2" charset="-78"/>
            </a:endParaRPr>
          </a:p>
          <a:p>
            <a:pPr marL="457200" indent="-277813" algn="r" rtl="1">
              <a:lnSpc>
                <a:spcPct val="150000"/>
              </a:lnSpc>
              <a:buFont typeface="+mj-lt"/>
              <a:buAutoNum type="arabicPeriod"/>
            </a:pPr>
            <a:r>
              <a:rPr lang="ar-SA" b="1" dirty="0">
                <a:solidFill>
                  <a:schemeClr val="accent2">
                    <a:lumMod val="75000"/>
                  </a:schemeClr>
                </a:solidFill>
                <a:latin typeface="Alexandria" pitchFamily="2" charset="-78"/>
                <a:cs typeface="Alexandria" pitchFamily="2" charset="-78"/>
              </a:rPr>
              <a:t>الدعاية الاستراتيجية: </a:t>
            </a:r>
            <a:r>
              <a:rPr lang="ar-SA" sz="1700" dirty="0">
                <a:latin typeface="Alexandria" pitchFamily="2" charset="-78"/>
                <a:cs typeface="Alexandria" pitchFamily="2" charset="-78"/>
              </a:rPr>
              <a:t>هي دعاية تستخدم لتحقيق أهداف تتعلق بالسياسات والتأثير على معنويات الخصم ببث روح اليأس والاستسلام أو تعزيز الروح المعنوية للجنود والمدنيين. وتتسم بأنها شاملة وطويلة المدى، ويتلخص عملها في التمهيد لعمل الدعاية التكتيكية. من أبرز أساليبها: </a:t>
            </a:r>
            <a:r>
              <a:rPr lang="ar-SA" sz="1700" b="1" dirty="0" smtClean="0">
                <a:latin typeface="Alexandria" pitchFamily="2" charset="-78"/>
                <a:cs typeface="Alexandria" pitchFamily="2" charset="-78"/>
              </a:rPr>
              <a:t>أسلوب </a:t>
            </a:r>
            <a:r>
              <a:rPr lang="ar-SA" sz="1700" b="1" dirty="0">
                <a:latin typeface="Alexandria" pitchFamily="2" charset="-78"/>
                <a:cs typeface="Alexandria" pitchFamily="2" charset="-78"/>
              </a:rPr>
              <a:t>الهجوم </a:t>
            </a:r>
            <a:r>
              <a:rPr lang="ar-SA" sz="1700" b="1" dirty="0" smtClean="0">
                <a:latin typeface="Alexandria" pitchFamily="2" charset="-78"/>
                <a:cs typeface="Alexandria" pitchFamily="2" charset="-78"/>
              </a:rPr>
              <a:t>الشخصي </a:t>
            </a:r>
            <a:r>
              <a:rPr lang="ar-SA" sz="1700" dirty="0" smtClean="0">
                <a:latin typeface="Alexandria" pitchFamily="2" charset="-78"/>
                <a:cs typeface="Alexandria" pitchFamily="2" charset="-78"/>
              </a:rPr>
              <a:t>الذي يعتمد على توجيه </a:t>
            </a:r>
            <a:r>
              <a:rPr lang="ar-SA" sz="1700" dirty="0">
                <a:latin typeface="Alexandria" pitchFamily="2" charset="-78"/>
                <a:cs typeface="Alexandria" pitchFamily="2" charset="-78"/>
              </a:rPr>
              <a:t>النقد نحو الأشخاص بدلاً من الأفكار.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في الحملات </a:t>
            </a:r>
            <a:r>
              <a:rPr lang="ar-SA" sz="1700" dirty="0" smtClean="0">
                <a:latin typeface="Alexandria" pitchFamily="2" charset="-78"/>
                <a:cs typeface="Alexandria" pitchFamily="2" charset="-78"/>
              </a:rPr>
              <a:t>الانتخابية، </a:t>
            </a:r>
            <a:r>
              <a:rPr lang="ar-SA" sz="1700" dirty="0">
                <a:latin typeface="Alexandria" pitchFamily="2" charset="-78"/>
                <a:cs typeface="Alexandria" pitchFamily="2" charset="-78"/>
              </a:rPr>
              <a:t>قد يقوم أحد المرشحين بمهاجمة شخصية منافسه بدلاً من مناقشة سياساته أو أفكاره. هذا النوع من الدعاية يمكن أن يكون فعالاً في تشويه صورة المنافس وزيادة دعم الناخبين للمرشح</a:t>
            </a:r>
            <a:r>
              <a:rPr lang="ar-SA" sz="1700" dirty="0" smtClean="0">
                <a:latin typeface="Alexandria" pitchFamily="2" charset="-78"/>
                <a:cs typeface="Alexandria" pitchFamily="2" charset="-78"/>
              </a:rPr>
              <a:t>.</a:t>
            </a:r>
            <a:r>
              <a:rPr lang="ar-SA" sz="1700" dirty="0">
                <a:solidFill>
                  <a:srgbClr val="FF0000"/>
                </a:solidFill>
                <a:latin typeface="Alexandria" pitchFamily="2" charset="-78"/>
                <a:cs typeface="Alexandria" pitchFamily="2" charset="-78"/>
              </a:rPr>
              <a:t> مثال: </a:t>
            </a:r>
            <a:r>
              <a:rPr lang="ar-SA" sz="1700" dirty="0">
                <a:latin typeface="Alexandria" pitchFamily="2" charset="-78"/>
                <a:cs typeface="Alexandria" pitchFamily="2" charset="-78"/>
              </a:rPr>
              <a:t>حملة دعائية تهدف إلى بناء صورة إيجابية لشخصية عامة، من خلال نشر محتوى  في المنصات الرقمية يبرز إنجازاته وأفكاره.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60799" y="119168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8"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8"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2"/>
          <p:cNvSpPr/>
          <p:nvPr/>
        </p:nvSpPr>
        <p:spPr>
          <a:xfrm flipH="1">
            <a:off x="71688" y="5503984"/>
            <a:ext cx="1117870" cy="1354015"/>
          </a:xfrm>
          <a:custGeom>
            <a:avLst/>
            <a:gdLst/>
            <a:ahLst/>
            <a:cxnLst/>
            <a:rect l="l" t="t" r="r" b="b"/>
            <a:pathLst>
              <a:path w="6529052" h="6964322">
                <a:moveTo>
                  <a:pt x="0" y="0"/>
                </a:moveTo>
                <a:lnTo>
                  <a:pt x="6529052" y="0"/>
                </a:lnTo>
                <a:lnTo>
                  <a:pt x="6529052" y="6964322"/>
                </a:lnTo>
                <a:lnTo>
                  <a:pt x="0" y="6964322"/>
                </a:lnTo>
                <a:lnTo>
                  <a:pt x="0" y="0"/>
                </a:lnTo>
                <a:close/>
              </a:path>
            </a:pathLst>
          </a:custGeom>
          <a:blipFill>
            <a:blip r:embed="rId4"/>
            <a:stretch>
              <a:fillRect/>
            </a:stretch>
          </a:blipFill>
        </p:spPr>
      </p:sp>
    </p:spTree>
    <p:extLst>
      <p:ext uri="{BB962C8B-B14F-4D97-AF65-F5344CB8AC3E}">
        <p14:creationId xmlns:p14="http://schemas.microsoft.com/office/powerpoint/2010/main" val="1168522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3253" y="1771705"/>
            <a:ext cx="10025733" cy="4367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3253" y="1999024"/>
            <a:ext cx="9862449" cy="4016484"/>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sz="1600" dirty="0" smtClean="0">
                <a:solidFill>
                  <a:srgbClr val="002060"/>
                </a:solidFill>
                <a:latin typeface="Alexandria SemiBold" pitchFamily="2" charset="-78"/>
                <a:cs typeface="Alexandria SemiBold" pitchFamily="2" charset="-78"/>
              </a:rPr>
              <a:t>أنواع الدعاية (من حيث الهدف): </a:t>
            </a:r>
          </a:p>
          <a:p>
            <a:pPr marL="342900" indent="-342900" algn="r" rtl="1">
              <a:lnSpc>
                <a:spcPct val="150000"/>
              </a:lnSpc>
              <a:buFont typeface="+mj-lt"/>
              <a:buAutoNum type="arabicPeriod" startAt="2"/>
            </a:pPr>
            <a:r>
              <a:rPr lang="ar-SA" b="1" dirty="0">
                <a:solidFill>
                  <a:schemeClr val="accent2">
                    <a:lumMod val="75000"/>
                  </a:schemeClr>
                </a:solidFill>
                <a:latin typeface="Alexandria" pitchFamily="2" charset="-78"/>
                <a:cs typeface="Alexandria" pitchFamily="2" charset="-78"/>
              </a:rPr>
              <a:t>الدعاية التكتيكية: </a:t>
            </a:r>
            <a:r>
              <a:rPr lang="ar-SA" sz="1700" dirty="0">
                <a:latin typeface="Alexandria" pitchFamily="2" charset="-78"/>
                <a:cs typeface="Alexandria" pitchFamily="2" charset="-78"/>
              </a:rPr>
              <a:t>تركز على أهداف قصيرة المدى وتستجيب لظروف طارئة؛ بهدف إحداث التأثير الفوري والتفاعل السريع مع الأحداث الجارية. وغالباً تستخدم لبث روح الهزيمة للخصم </a:t>
            </a:r>
            <a:r>
              <a:rPr lang="ar-SA" sz="1700" dirty="0" smtClean="0">
                <a:latin typeface="Alexandria" pitchFamily="2" charset="-78"/>
                <a:cs typeface="Alexandria" pitchFamily="2" charset="-78"/>
              </a:rPr>
              <a:t>بإشاعة </a:t>
            </a:r>
            <a:r>
              <a:rPr lang="ar-SA" sz="1700" dirty="0">
                <a:latin typeface="Alexandria" pitchFamily="2" charset="-78"/>
                <a:cs typeface="Alexandria" pitchFamily="2" charset="-78"/>
              </a:rPr>
              <a:t>أخبار كاذبة</a:t>
            </a:r>
            <a:r>
              <a:rPr lang="ar-SA" sz="1700" dirty="0" smtClean="0">
                <a:latin typeface="Alexandria" pitchFamily="2" charset="-78"/>
                <a:cs typeface="Alexandria" pitchFamily="2" charset="-78"/>
              </a:rPr>
              <a:t>. </a:t>
            </a:r>
          </a:p>
          <a:p>
            <a:pPr algn="r" rtl="1">
              <a:lnSpc>
                <a:spcPct val="150000"/>
              </a:lnSpc>
            </a:pP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a:latin typeface="Alexandria" pitchFamily="2" charset="-78"/>
                <a:cs typeface="Alexandria" pitchFamily="2" charset="-78"/>
              </a:rPr>
              <a:t>في عام 2012، </a:t>
            </a:r>
            <a:r>
              <a:rPr lang="ar-SA" sz="1700" dirty="0" smtClean="0">
                <a:latin typeface="Alexandria" pitchFamily="2" charset="-78"/>
                <a:cs typeface="Alexandria" pitchFamily="2" charset="-78"/>
              </a:rPr>
              <a:t>قامت شركة </a:t>
            </a:r>
            <a:r>
              <a:rPr lang="ar-SA" sz="1700" dirty="0">
                <a:latin typeface="Alexandria" pitchFamily="2" charset="-78"/>
                <a:cs typeface="Alexandria" pitchFamily="2" charset="-78"/>
              </a:rPr>
              <a:t>آبل بإطلاق حملة دعائية تروج لجودة كاميرا </a:t>
            </a:r>
            <a:r>
              <a:rPr lang="en-US" sz="1700" dirty="0">
                <a:latin typeface="Alexandria" pitchFamily="2" charset="-78"/>
                <a:cs typeface="Alexandria" pitchFamily="2" charset="-78"/>
              </a:rPr>
              <a:t>I Phone</a:t>
            </a:r>
            <a:r>
              <a:rPr lang="ar-SA" sz="1700" dirty="0">
                <a:latin typeface="Alexandria" pitchFamily="2" charset="-78"/>
                <a:cs typeface="Alexandria" pitchFamily="2" charset="-78"/>
              </a:rPr>
              <a:t> مقارنة بكاميرا </a:t>
            </a:r>
            <a:r>
              <a:rPr lang="en-US" sz="1700" dirty="0">
                <a:latin typeface="Alexandria" pitchFamily="2" charset="-78"/>
                <a:cs typeface="Alexandria" pitchFamily="2" charset="-78"/>
              </a:rPr>
              <a:t>Samsung</a:t>
            </a:r>
            <a:r>
              <a:rPr lang="ar-SA" sz="1700" dirty="0">
                <a:latin typeface="Alexandria" pitchFamily="2" charset="-78"/>
                <a:cs typeface="Alexandria" pitchFamily="2" charset="-78"/>
              </a:rPr>
              <a:t>، حيث تم التركيز على الصور التي تم التقاطها باستخدام كل منهما لإظهار تفوق </a:t>
            </a:r>
            <a:r>
              <a:rPr lang="en-US" sz="1700" dirty="0">
                <a:latin typeface="Alexandria" pitchFamily="2" charset="-78"/>
                <a:cs typeface="Alexandria" pitchFamily="2" charset="-78"/>
              </a:rPr>
              <a:t>I Phone</a:t>
            </a:r>
            <a:r>
              <a:rPr lang="ar-SA" sz="1700" dirty="0" smtClean="0">
                <a:latin typeface="Alexandria" pitchFamily="2" charset="-78"/>
                <a:cs typeface="Alexandria" pitchFamily="2" charset="-78"/>
              </a:rPr>
              <a:t>.          </a:t>
            </a:r>
          </a:p>
          <a:p>
            <a:pPr algn="r" rtl="1">
              <a:lnSpc>
                <a:spcPct val="150000"/>
              </a:lnSpc>
            </a:pPr>
            <a:r>
              <a:rPr lang="ar-SA" sz="1700" dirty="0" smtClean="0">
                <a:latin typeface="Alexandria" pitchFamily="2" charset="-78"/>
                <a:cs typeface="Alexandria" pitchFamily="2" charset="-78"/>
              </a:rPr>
              <a:t> </a:t>
            </a: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تواجه شركة أزمة تتعلق بمنتجها، قد تستخدم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لنشر بيانات توضيحية بسرعة للتخفيف من حدة الانتقادات واستعادة ثقة العملاء.</a:t>
            </a:r>
          </a:p>
          <a:p>
            <a:pPr marL="342900" indent="-342900" algn="r" rtl="1">
              <a:lnSpc>
                <a:spcPct val="150000"/>
              </a:lnSpc>
              <a:buFont typeface="+mj-lt"/>
              <a:buAutoNum type="arabicPeriod" startAt="2"/>
            </a:pPr>
            <a:r>
              <a:rPr lang="ar-SA" b="1" dirty="0" smtClean="0">
                <a:solidFill>
                  <a:schemeClr val="accent2">
                    <a:lumMod val="75000"/>
                  </a:schemeClr>
                </a:solidFill>
                <a:latin typeface="Alexandria" pitchFamily="2" charset="-78"/>
                <a:cs typeface="Alexandria" pitchFamily="2" charset="-78"/>
              </a:rPr>
              <a:t>الدعاية </a:t>
            </a:r>
            <a:r>
              <a:rPr lang="ar-SA" b="1" dirty="0">
                <a:solidFill>
                  <a:schemeClr val="accent2">
                    <a:lumMod val="75000"/>
                  </a:schemeClr>
                </a:solidFill>
                <a:latin typeface="Alexandria" pitchFamily="2" charset="-78"/>
                <a:cs typeface="Alexandria" pitchFamily="2" charset="-78"/>
              </a:rPr>
              <a:t>الخاصة</a:t>
            </a:r>
            <a:r>
              <a:rPr lang="ar-SA" sz="1700" dirty="0" smtClean="0">
                <a:solidFill>
                  <a:schemeClr val="accent2">
                    <a:lumMod val="75000"/>
                  </a:schemeClr>
                </a:solidFill>
                <a:latin typeface="Alexandria SemiBold" pitchFamily="2" charset="-78"/>
                <a:cs typeface="Alexandria SemiBold" pitchFamily="2" charset="-78"/>
              </a:rPr>
              <a:t>:</a:t>
            </a:r>
            <a:r>
              <a:rPr lang="ar-SA" dirty="0"/>
              <a:t> </a:t>
            </a:r>
            <a:r>
              <a:rPr lang="ar-SA" sz="1600" dirty="0">
                <a:latin typeface="Alexandria" pitchFamily="2" charset="-78"/>
                <a:cs typeface="Alexandria" pitchFamily="2" charset="-78"/>
              </a:rPr>
              <a:t>هي </a:t>
            </a:r>
            <a:r>
              <a:rPr lang="ar-SA" sz="1600" dirty="0" smtClean="0">
                <a:latin typeface="Alexandria" pitchFamily="2" charset="-78"/>
                <a:cs typeface="Alexandria" pitchFamily="2" charset="-78"/>
              </a:rPr>
              <a:t>الدعاية </a:t>
            </a:r>
            <a:r>
              <a:rPr lang="ar-SA" sz="1600" dirty="0">
                <a:latin typeface="Alexandria" pitchFamily="2" charset="-78"/>
                <a:cs typeface="Alexandria" pitchFamily="2" charset="-78"/>
              </a:rPr>
              <a:t>التي تستهدف </a:t>
            </a:r>
            <a:r>
              <a:rPr lang="ar-SA" sz="1600" u="sng" dirty="0">
                <a:latin typeface="Alexandria" pitchFamily="2" charset="-78"/>
                <a:cs typeface="Alexandria" pitchFamily="2" charset="-78"/>
              </a:rPr>
              <a:t>جمهورًا معينًا </a:t>
            </a:r>
            <a:r>
              <a:rPr lang="ar-SA" sz="1600" dirty="0" smtClean="0">
                <a:latin typeface="Alexandria" pitchFamily="2" charset="-78"/>
                <a:cs typeface="Alexandria" pitchFamily="2" charset="-78"/>
              </a:rPr>
              <a:t>– أي تركز على فئة محددة - كالدول المحايدة؛ </a:t>
            </a:r>
            <a:r>
              <a:rPr lang="ar-SA" sz="1600" dirty="0">
                <a:latin typeface="Alexandria" pitchFamily="2" charset="-78"/>
                <a:cs typeface="Alexandria" pitchFamily="2" charset="-78"/>
              </a:rPr>
              <a:t>بهدف كسب تأييدها من خلال إظهار فوائد التعاون أو المخاطر المحتملة من عدم الانحياز.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64237" y="119701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2" name="TextBox 11"/>
          <p:cNvSpPr txBox="1"/>
          <p:nvPr/>
        </p:nvSpPr>
        <p:spPr>
          <a:xfrm>
            <a:off x="1173228" y="115739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42772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058" t="12796" r="63342" b="65204"/>
          <a:stretch/>
        </p:blipFill>
        <p:spPr>
          <a:xfrm>
            <a:off x="0" y="3102429"/>
            <a:ext cx="1828800" cy="1809551"/>
          </a:xfrm>
          <a:prstGeom prst="rect">
            <a:avLst/>
          </a:prstGeom>
        </p:spPr>
      </p:pic>
    </p:spTree>
    <p:extLst>
      <p:ext uri="{BB962C8B-B14F-4D97-AF65-F5344CB8AC3E}">
        <p14:creationId xmlns:p14="http://schemas.microsoft.com/office/powerpoint/2010/main" val="19582126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9" y="1826587"/>
            <a:ext cx="9293386" cy="4214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0145" y="2115014"/>
            <a:ext cx="8739554" cy="3670236"/>
          </a:xfrm>
          <a:prstGeom prst="rect">
            <a:avLst/>
          </a:prstGeom>
          <a:noFill/>
        </p:spPr>
        <p:txBody>
          <a:bodyPr wrap="square" rtlCol="0">
            <a:spAutoFit/>
          </a:bodyPr>
          <a:lstStyle/>
          <a:p>
            <a:pPr algn="r" rtl="1">
              <a:lnSpc>
                <a:spcPct val="150000"/>
              </a:lnSpc>
            </a:pPr>
            <a:r>
              <a:rPr lang="ar-SA" b="1" dirty="0">
                <a:solidFill>
                  <a:srgbClr val="002060"/>
                </a:solidFill>
                <a:latin typeface="Alexandria" pitchFamily="2" charset="-78"/>
                <a:cs typeface="Alexandria" pitchFamily="2" charset="-78"/>
              </a:rPr>
              <a:t>ثانيًا: أنواع الدعاية (من حيث المصدر): </a:t>
            </a:r>
          </a:p>
          <a:p>
            <a:pPr algn="r">
              <a:lnSpc>
                <a:spcPct val="150000"/>
              </a:lnSpc>
            </a:pPr>
            <a:r>
              <a:rPr lang="ar-SA" b="1" dirty="0">
                <a:solidFill>
                  <a:schemeClr val="accent2">
                    <a:lumMod val="75000"/>
                  </a:schemeClr>
                </a:solidFill>
                <a:latin typeface="Alexandria" pitchFamily="2" charset="-78"/>
                <a:cs typeface="Alexandria" pitchFamily="2" charset="-78"/>
              </a:rPr>
              <a:t>الدعاية السوداء:</a:t>
            </a:r>
            <a:r>
              <a:rPr lang="ar-SA" dirty="0"/>
              <a:t> </a:t>
            </a:r>
            <a:r>
              <a:rPr lang="ar-SA" sz="1700" dirty="0">
                <a:latin typeface="Alexandria" pitchFamily="2" charset="-78"/>
                <a:cs typeface="Alexandria" pitchFamily="2" charset="-78"/>
              </a:rPr>
              <a:t>هي الدعاية الخفية غير الرسمية؛ فلا تكشف عن مصادرها الحقيقة ويصعب مقاومتها. وتهدف تدمير سمعة الأفراد أو المؤسسات أو الدول، لذا تعد أخطر أنواع </a:t>
            </a:r>
            <a:r>
              <a:rPr lang="ar-SA" sz="1700" dirty="0" smtClean="0">
                <a:latin typeface="Alexandria" pitchFamily="2" charset="-78"/>
                <a:cs typeface="Alexandria" pitchFamily="2" charset="-78"/>
              </a:rPr>
              <a:t>الدعاية. ومن أساليبها: التحريض المباشر </a:t>
            </a:r>
            <a:r>
              <a:rPr lang="ar-SA" sz="1700" dirty="0">
                <a:latin typeface="Alexandria" pitchFamily="2" charset="-78"/>
                <a:cs typeface="Alexandria" pitchFamily="2" charset="-78"/>
              </a:rPr>
              <a:t>ضد فئات معينة من </a:t>
            </a:r>
            <a:r>
              <a:rPr lang="ar-SA" sz="1700" dirty="0" smtClean="0">
                <a:latin typeface="Alexandria" pitchFamily="2" charset="-78"/>
                <a:cs typeface="Alexandria" pitchFamily="2" charset="-78"/>
              </a:rPr>
              <a:t>المجتمع والتلاعب بالمعلومات واستخدام القوالب النمطية. </a:t>
            </a: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a:latin typeface="Alexandria" pitchFamily="2" charset="-78"/>
                <a:cs typeface="Alexandria" pitchFamily="2" charset="-78"/>
              </a:rPr>
              <a:t>التلاعب بالمعلومات: تقوم بعض الجهات بتقديم معلومات مضللة بهدف التأثير على الرأي العام. و</a:t>
            </a:r>
            <a:r>
              <a:rPr lang="ar-SA" sz="1700" dirty="0" smtClean="0">
                <a:latin typeface="Alexandria" pitchFamily="2" charset="-78"/>
                <a:cs typeface="Alexandria" pitchFamily="2" charset="-78"/>
              </a:rPr>
              <a:t>التلاعب </a:t>
            </a:r>
            <a:r>
              <a:rPr lang="ar-SA" sz="1700" dirty="0">
                <a:latin typeface="Alexandria" pitchFamily="2" charset="-78"/>
                <a:cs typeface="Alexandria" pitchFamily="2" charset="-78"/>
              </a:rPr>
              <a:t>بالمعلومات يعني استخدام </a:t>
            </a:r>
            <a:r>
              <a:rPr lang="ar-SA" sz="1700" dirty="0" smtClean="0">
                <a:latin typeface="Alexandria" pitchFamily="2" charset="-78"/>
                <a:cs typeface="Alexandria" pitchFamily="2" charset="-78"/>
              </a:rPr>
              <a:t>منصات الإعلام الرقمي </a:t>
            </a:r>
            <a:r>
              <a:rPr lang="ar-SA" sz="1700" dirty="0">
                <a:latin typeface="Alexandria" pitchFamily="2" charset="-78"/>
                <a:cs typeface="Alexandria" pitchFamily="2" charset="-78"/>
              </a:rPr>
              <a:t>لنشر معلومات مضللة أو مشوهة بهدف التأثير على آراء الناس </a:t>
            </a:r>
            <a:r>
              <a:rPr lang="ar-SA" sz="1700" dirty="0" smtClean="0">
                <a:latin typeface="Alexandria" pitchFamily="2" charset="-78"/>
                <a:cs typeface="Alexandria" pitchFamily="2" charset="-78"/>
              </a:rPr>
              <a:t>ومعتقداتهم. </a:t>
            </a:r>
            <a:r>
              <a:rPr lang="ar-SA" sz="1700" dirty="0">
                <a:latin typeface="Alexandria" pitchFamily="2" charset="-78"/>
                <a:cs typeface="Alexandria" pitchFamily="2" charset="-78"/>
              </a:rPr>
              <a:t>هذا التلاعب بالمعلومات يمكن أن يؤدي إلى تشكيل آراء غير دقيقة حول الموضوع</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6364" y="1245952"/>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2" name="TextBox 11"/>
          <p:cNvSpPr txBox="1"/>
          <p:nvPr/>
        </p:nvSpPr>
        <p:spPr>
          <a:xfrm>
            <a:off x="1173228" y="115739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42772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5"/>
          <p:cNvSpPr/>
          <p:nvPr/>
        </p:nvSpPr>
        <p:spPr>
          <a:xfrm>
            <a:off x="69018" y="5328140"/>
            <a:ext cx="1478429" cy="1600200"/>
          </a:xfrm>
          <a:custGeom>
            <a:avLst/>
            <a:gdLst/>
            <a:ahLst/>
            <a:cxnLst/>
            <a:rect l="l" t="t" r="r" b="b"/>
            <a:pathLst>
              <a:path w="2311685" h="2057400">
                <a:moveTo>
                  <a:pt x="0" y="0"/>
                </a:moveTo>
                <a:lnTo>
                  <a:pt x="2311686" y="0"/>
                </a:lnTo>
                <a:lnTo>
                  <a:pt x="2311686" y="2057400"/>
                </a:lnTo>
                <a:lnTo>
                  <a:pt x="0" y="2057400"/>
                </a:lnTo>
                <a:lnTo>
                  <a:pt x="0" y="0"/>
                </a:lnTo>
                <a:close/>
              </a:path>
            </a:pathLst>
          </a:custGeom>
          <a:blipFill>
            <a:blip r:embed="rId4">
              <a:extLst>
                <a:ext uri="{96DAC541-7B7A-43D3-8B79-37D633B846F1}">
                  <asvg:svgBlip xmlns="" xmlns:asvg="http://schemas.microsoft.com/office/drawing/2016/SVG/main" r:embed="rId8"/>
                </a:ext>
              </a:extLst>
            </a:blip>
            <a:stretch>
              <a:fillRect/>
            </a:stretch>
          </a:blipFill>
        </p:spPr>
      </p:sp>
    </p:spTree>
    <p:extLst>
      <p:ext uri="{BB962C8B-B14F-4D97-AF65-F5344CB8AC3E}">
        <p14:creationId xmlns:p14="http://schemas.microsoft.com/office/powerpoint/2010/main" val="1237485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883997"/>
            <a:ext cx="10110283" cy="4483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00171" y="1883997"/>
            <a:ext cx="9837949" cy="4547399"/>
          </a:xfrm>
          <a:prstGeom prst="rect">
            <a:avLst/>
          </a:prstGeom>
          <a:noFill/>
        </p:spPr>
        <p:txBody>
          <a:bodyPr wrap="square" rtlCol="0">
            <a:spAutoFit/>
          </a:bodyPr>
          <a:lstStyle/>
          <a:p>
            <a:pPr marL="287338" algn="r" rtl="1">
              <a:lnSpc>
                <a:spcPct val="150000"/>
              </a:lnSpc>
              <a:buFont typeface="Wingdings" panose="05000000000000000000" pitchFamily="2" charset="2"/>
              <a:buChar char="v"/>
              <a:tabLst>
                <a:tab pos="508000" algn="l"/>
              </a:tabLst>
            </a:pPr>
            <a:r>
              <a:rPr lang="ar-SA" sz="1600" dirty="0" smtClean="0">
                <a:solidFill>
                  <a:srgbClr val="002060"/>
                </a:solidFill>
                <a:latin typeface="Alexandria SemiBold" pitchFamily="2" charset="-78"/>
                <a:cs typeface="Alexandria SemiBold" pitchFamily="2" charset="-78"/>
              </a:rPr>
              <a:t>أنواع الدعاية (من حيث المصدر): </a:t>
            </a:r>
          </a:p>
          <a:p>
            <a:pPr marL="457200" indent="-457200" algn="r" rtl="1">
              <a:lnSpc>
                <a:spcPct val="150000"/>
              </a:lnSpc>
              <a:buFont typeface="+mj-lt"/>
              <a:buAutoNum type="arabicPeriod" startAt="2"/>
              <a:tabLst>
                <a:tab pos="287338" algn="l"/>
              </a:tabLst>
            </a:pPr>
            <a:r>
              <a:rPr lang="ar-SA" b="1" dirty="0">
                <a:solidFill>
                  <a:schemeClr val="accent2">
                    <a:lumMod val="75000"/>
                  </a:schemeClr>
                </a:solidFill>
                <a:latin typeface="Alexandria" pitchFamily="2" charset="-78"/>
                <a:cs typeface="Alexandria" pitchFamily="2" charset="-78"/>
              </a:rPr>
              <a:t>الدعاية البيضاء: </a:t>
            </a:r>
            <a:r>
              <a:rPr lang="ar-SA" dirty="0">
                <a:latin typeface="Alexandria" pitchFamily="2" charset="-78"/>
                <a:cs typeface="Alexandria" pitchFamily="2" charset="-78"/>
              </a:rPr>
              <a:t>وهي الدعاية الصريحة العلنية ومصدرها معروف، وتتحمل الدولة مسؤوليتها. وتتسم بالشفافية والمصداقية، كما تستخدم كافة المنصات الرقمية. </a:t>
            </a:r>
            <a:r>
              <a:rPr lang="ar-SA" dirty="0">
                <a:solidFill>
                  <a:srgbClr val="FF0000"/>
                </a:solidFill>
                <a:latin typeface="Alexandria" pitchFamily="2" charset="-78"/>
                <a:cs typeface="Alexandria" pitchFamily="2" charset="-78"/>
              </a:rPr>
              <a:t>مثال: </a:t>
            </a:r>
            <a:r>
              <a:rPr lang="ar-SA" dirty="0">
                <a:latin typeface="Alexandria" pitchFamily="2" charset="-78"/>
                <a:cs typeface="Alexandria" pitchFamily="2" charset="-78"/>
              </a:rPr>
              <a:t>خلال جائحة </a:t>
            </a:r>
            <a:r>
              <a:rPr lang="en-US" dirty="0">
                <a:latin typeface="Alexandria" pitchFamily="2" charset="-78"/>
                <a:cs typeface="Alexandria" pitchFamily="2" charset="-78"/>
              </a:rPr>
              <a:t>COVID-19، </a:t>
            </a:r>
            <a:r>
              <a:rPr lang="ar-SA" dirty="0">
                <a:latin typeface="Alexandria" pitchFamily="2" charset="-78"/>
                <a:cs typeface="Alexandria" pitchFamily="2" charset="-78"/>
              </a:rPr>
              <a:t>استخدمت منظمة الصحة العالمية منصات التواصل الاجتماعي لنشر معلومات دقيقة حول الفيروس وكيفية الوقاية منه. فتم استخدام مقاطع الفيديو والرسوم البيانية لتوضيح المعلومات بطريقة سهلة الفهم للجمهور.</a:t>
            </a:r>
            <a:endParaRPr lang="ar-SA"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startAt="2"/>
              <a:tabLst>
                <a:tab pos="287338" algn="l"/>
              </a:tabLst>
            </a:pPr>
            <a:r>
              <a:rPr lang="ar-SA" b="1" dirty="0" smtClean="0">
                <a:solidFill>
                  <a:schemeClr val="accent2">
                    <a:lumMod val="75000"/>
                  </a:schemeClr>
                </a:solidFill>
                <a:latin typeface="Alexandria" pitchFamily="2" charset="-78"/>
                <a:cs typeface="Alexandria" pitchFamily="2" charset="-78"/>
              </a:rPr>
              <a:t>الدعاية </a:t>
            </a:r>
            <a:r>
              <a:rPr lang="ar-SA" b="1" dirty="0">
                <a:solidFill>
                  <a:schemeClr val="accent2">
                    <a:lumMod val="75000"/>
                  </a:schemeClr>
                </a:solidFill>
                <a:latin typeface="Alexandria" pitchFamily="2" charset="-78"/>
                <a:cs typeface="Alexandria" pitchFamily="2" charset="-78"/>
              </a:rPr>
              <a:t>الرمادية: </a:t>
            </a:r>
            <a:r>
              <a:rPr lang="ar-SA" sz="1700" dirty="0">
                <a:latin typeface="Alexandria" pitchFamily="2" charset="-78"/>
                <a:cs typeface="Alexandria" pitchFamily="2" charset="-78"/>
              </a:rPr>
              <a:t>تركز على نشر معلومات بطريقة غير مباشرة، وتعتمد على مصادر مشبوهة لنقل الرسائل. تظهر وتختفي دون أن نعرف من ورائها، يمكن كشف مصدرها لكنها تخفي أهدافها. أي أنها تجمع بين سمات الدعاية السوداء والدعاية البيضاء.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خلال الانتخابات الأمريكية 2016، نشرت حسابات وهمية روسية على منصة "إكس" أخبار كاذبة وتقارير تروج لمرشحين معينين أو تهاجم آخرين؛ مما أثر على نتائج الانتخابات.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34719" y="132759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5" y="115739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5" y="142772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5"/>
          <p:cNvSpPr/>
          <p:nvPr/>
        </p:nvSpPr>
        <p:spPr>
          <a:xfrm>
            <a:off x="-513177" y="5556737"/>
            <a:ext cx="2465070" cy="1606441"/>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4"/>
            <a:stretch>
              <a:fillRect/>
            </a:stretch>
          </a:blipFill>
        </p:spPr>
      </p:sp>
    </p:spTree>
    <p:extLst>
      <p:ext uri="{BB962C8B-B14F-4D97-AF65-F5344CB8AC3E}">
        <p14:creationId xmlns:p14="http://schemas.microsoft.com/office/powerpoint/2010/main" val="18609740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8" y="1993899"/>
            <a:ext cx="10075145" cy="429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9974" y="2067419"/>
            <a:ext cx="9935776" cy="4201150"/>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b="1" dirty="0" smtClean="0">
                <a:solidFill>
                  <a:srgbClr val="002060"/>
                </a:solidFill>
                <a:latin typeface="Alexandria" pitchFamily="2" charset="-78"/>
                <a:cs typeface="Alexandria" pitchFamily="2" charset="-78"/>
              </a:rPr>
              <a:t>مباديء </a:t>
            </a:r>
            <a:r>
              <a:rPr lang="ar-SA" b="1" dirty="0">
                <a:solidFill>
                  <a:srgbClr val="002060"/>
                </a:solidFill>
                <a:latin typeface="Alexandria" pitchFamily="2" charset="-78"/>
                <a:cs typeface="Alexandria" pitchFamily="2" charset="-78"/>
              </a:rPr>
              <a:t>الدعاية الناجحة: </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الدعاية لا تخاطب العقل، وإنما تخاطب العواطف؛ لأنها تخلق استجابة فورية وقوية للمتلقي. مثال:استخدام صور الأطفال في أخبار الحروب والقضايا الإنسانية، يثير مشاعر التعاطف ويظهر وحشية العدو.</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الدعاية توجه إلى الأشخاص أو المؤسسات؛ لأنها تستهدف السمعة والأخلاق.</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ضرورة إخفاء الدعاية لضمان </a:t>
            </a:r>
            <a:r>
              <a:rPr lang="ar-SA" sz="1600" dirty="0" smtClean="0">
                <a:latin typeface="Alexandria" pitchFamily="2" charset="-78"/>
                <a:cs typeface="Alexandria" pitchFamily="2" charset="-78"/>
              </a:rPr>
              <a:t>نجاحها، </a:t>
            </a:r>
            <a:r>
              <a:rPr lang="ar-SA" sz="1600" dirty="0">
                <a:latin typeface="Alexandria" pitchFamily="2" charset="-78"/>
                <a:cs typeface="Alexandria" pitchFamily="2" charset="-78"/>
              </a:rPr>
              <a:t>حيث تبدو كمعلومات أو آراء عادية بدلاً من كونها محاولات تسويقية.</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تستند إلى </a:t>
            </a:r>
            <a:r>
              <a:rPr lang="ar-SA" sz="1600" dirty="0" smtClean="0">
                <a:latin typeface="Alexandria" pitchFamily="2" charset="-78"/>
                <a:cs typeface="Alexandria" pitchFamily="2" charset="-78"/>
              </a:rPr>
              <a:t>معلومات </a:t>
            </a:r>
            <a:r>
              <a:rPr lang="ar-SA" sz="1600" dirty="0">
                <a:latin typeface="Alexandria" pitchFamily="2" charset="-78"/>
                <a:cs typeface="Alexandria" pitchFamily="2" charset="-78"/>
              </a:rPr>
              <a:t>مُحرَّفة أو انتقائية لدعم </a:t>
            </a:r>
            <a:r>
              <a:rPr lang="ar-SA" sz="1600" dirty="0" smtClean="0">
                <a:latin typeface="Alexandria" pitchFamily="2" charset="-78"/>
                <a:cs typeface="Alexandria" pitchFamily="2" charset="-78"/>
              </a:rPr>
              <a:t>رسالة </a:t>
            </a:r>
            <a:r>
              <a:rPr lang="ar-SA" sz="1600" dirty="0">
                <a:latin typeface="Alexandria" pitchFamily="2" charset="-78"/>
                <a:cs typeface="Alexandria" pitchFamily="2" charset="-78"/>
              </a:rPr>
              <a:t>معينة، دون الالتزام بالدقة </a:t>
            </a:r>
            <a:r>
              <a:rPr lang="ar-SA" sz="1600" dirty="0" smtClean="0">
                <a:latin typeface="Alexandria" pitchFamily="2" charset="-78"/>
                <a:cs typeface="Alexandria" pitchFamily="2" charset="-78"/>
              </a:rPr>
              <a:t>الكاملة.</a:t>
            </a:r>
            <a:endParaRPr lang="ar-SA" sz="1600" dirty="0">
              <a:latin typeface="Alexandria" pitchFamily="2" charset="-78"/>
              <a:cs typeface="Alexandria" pitchFamily="2" charset="-78"/>
            </a:endParaRPr>
          </a:p>
          <a:p>
            <a:pPr marL="342900" indent="-342900" algn="r" rtl="1">
              <a:lnSpc>
                <a:spcPct val="150000"/>
              </a:lnSpc>
              <a:buFont typeface="+mj-lt"/>
              <a:buAutoNum type="arabicPeriod"/>
              <a:tabLst>
                <a:tab pos="287338" algn="l"/>
              </a:tabLst>
            </a:pPr>
            <a:r>
              <a:rPr lang="ar-SA" sz="1600" dirty="0" smtClean="0">
                <a:latin typeface="Alexandria" pitchFamily="2" charset="-78"/>
                <a:cs typeface="Alexandria" pitchFamily="2" charset="-78"/>
              </a:rPr>
              <a:t>تركز </a:t>
            </a:r>
            <a:r>
              <a:rPr lang="ar-SA" sz="1600" dirty="0">
                <a:latin typeface="Alexandria" pitchFamily="2" charset="-78"/>
                <a:cs typeface="Alexandria" pitchFamily="2" charset="-78"/>
              </a:rPr>
              <a:t>على القضايا الراهنة والمعروفة تمامًا للجمهور، مثل زيادة الرواتب.</a:t>
            </a:r>
          </a:p>
          <a:p>
            <a:pPr marL="342900" indent="-342900" algn="r" rtl="1">
              <a:lnSpc>
                <a:spcPct val="150000"/>
              </a:lnSpc>
              <a:buFont typeface="+mj-lt"/>
              <a:buAutoNum type="arabicPeriod"/>
              <a:tabLst>
                <a:tab pos="287338" algn="l"/>
              </a:tabLst>
            </a:pPr>
            <a:r>
              <a:rPr lang="ar-SA" sz="1600" dirty="0" smtClean="0">
                <a:latin typeface="Alexandria" pitchFamily="2" charset="-78"/>
                <a:cs typeface="Alexandria" pitchFamily="2" charset="-78"/>
              </a:rPr>
              <a:t>خلق </a:t>
            </a:r>
            <a:r>
              <a:rPr lang="ar-SA" sz="1600" dirty="0">
                <a:latin typeface="Alexandria" pitchFamily="2" charset="-78"/>
                <a:cs typeface="Alexandria" pitchFamily="2" charset="-78"/>
              </a:rPr>
              <a:t>حالة من القلق أو التوتر لدى الجمهور أو </a:t>
            </a:r>
            <a:r>
              <a:rPr lang="ar-SA" sz="1600" dirty="0" smtClean="0">
                <a:latin typeface="Alexandria" pitchFamily="2" charset="-78"/>
                <a:cs typeface="Alexandria" pitchFamily="2" charset="-78"/>
              </a:rPr>
              <a:t>الخصم. </a:t>
            </a:r>
            <a:r>
              <a:rPr lang="ar-SA" sz="1600" dirty="0">
                <a:latin typeface="Alexandria" pitchFamily="2" charset="-78"/>
                <a:cs typeface="Alexandria" pitchFamily="2" charset="-78"/>
              </a:rPr>
              <a:t>ف</a:t>
            </a:r>
            <a:r>
              <a:rPr lang="ar-SA" sz="1600" dirty="0" smtClean="0">
                <a:latin typeface="Alexandria" pitchFamily="2" charset="-78"/>
                <a:cs typeface="Alexandria" pitchFamily="2" charset="-78"/>
              </a:rPr>
              <a:t>تسعى </a:t>
            </a:r>
            <a:r>
              <a:rPr lang="ar-SA" sz="1600" dirty="0">
                <a:latin typeface="Alexandria" pitchFamily="2" charset="-78"/>
                <a:cs typeface="Alexandria" pitchFamily="2" charset="-78"/>
              </a:rPr>
              <a:t>إلى إثارة </a:t>
            </a:r>
            <a:r>
              <a:rPr lang="ar-SA" sz="1600" dirty="0" smtClean="0">
                <a:latin typeface="Alexandria" pitchFamily="2" charset="-78"/>
                <a:cs typeface="Alexandria" pitchFamily="2" charset="-78"/>
              </a:rPr>
              <a:t>الخوف </a:t>
            </a:r>
            <a:r>
              <a:rPr lang="ar-SA" sz="1600" dirty="0">
                <a:latin typeface="Alexandria" pitchFamily="2" charset="-78"/>
                <a:cs typeface="Alexandria" pitchFamily="2" charset="-78"/>
              </a:rPr>
              <a:t>لتحقيق السيطرة أو التأثير. </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التكرار هو تقنية فعالة في </a:t>
            </a:r>
            <a:r>
              <a:rPr lang="ar-SA" sz="1600" dirty="0" smtClean="0">
                <a:latin typeface="Alexandria" pitchFamily="2" charset="-78"/>
                <a:cs typeface="Alexandria" pitchFamily="2" charset="-78"/>
              </a:rPr>
              <a:t>الدعاية يجعل الرسائل </a:t>
            </a:r>
            <a:r>
              <a:rPr lang="ar-SA" sz="1600" dirty="0">
                <a:latin typeface="Alexandria" pitchFamily="2" charset="-78"/>
                <a:cs typeface="Alexandria" pitchFamily="2" charset="-78"/>
              </a:rPr>
              <a:t>أكثر قبولاً لدى الجمهور. </a:t>
            </a:r>
            <a:r>
              <a:rPr lang="ar-SA" sz="1600" dirty="0" smtClean="0">
                <a:latin typeface="Alexandria" pitchFamily="2" charset="-78"/>
                <a:cs typeface="Alexandria" pitchFamily="2" charset="-78"/>
              </a:rPr>
              <a:t>من خلال نشر الرسائل بشكل منتظم، يتم ترسيخ </a:t>
            </a:r>
            <a:r>
              <a:rPr lang="ar-SA" sz="1600" dirty="0">
                <a:latin typeface="Alexandria" pitchFamily="2" charset="-78"/>
                <a:cs typeface="Alexandria" pitchFamily="2" charset="-78"/>
              </a:rPr>
              <a:t>مضمونها في </a:t>
            </a:r>
            <a:r>
              <a:rPr lang="ar-SA" sz="1600" dirty="0" smtClean="0">
                <a:latin typeface="Alexandria" pitchFamily="2" charset="-78"/>
                <a:cs typeface="Alexandria" pitchFamily="2" charset="-78"/>
              </a:rPr>
              <a:t>ذهن </a:t>
            </a:r>
            <a:r>
              <a:rPr lang="ar-SA" sz="1600" dirty="0">
                <a:latin typeface="Alexandria" pitchFamily="2" charset="-78"/>
                <a:cs typeface="Alexandria" pitchFamily="2" charset="-78"/>
              </a:rPr>
              <a:t>الجمهور، </a:t>
            </a:r>
            <a:r>
              <a:rPr lang="ar-SA" sz="1600" dirty="0" smtClean="0">
                <a:latin typeface="Alexandria" pitchFamily="2" charset="-78"/>
                <a:cs typeface="Alexandria" pitchFamily="2" charset="-78"/>
              </a:rPr>
              <a:t>مما يؤدي إلى إجهاد عقلي مستمر. هذا الإجهاد يدفع الأفراد </a:t>
            </a:r>
            <a:r>
              <a:rPr lang="ar-SA" sz="1600" dirty="0">
                <a:latin typeface="Alexandria" pitchFamily="2" charset="-78"/>
                <a:cs typeface="Alexandria" pitchFamily="2" charset="-78"/>
              </a:rPr>
              <a:t>إلى تقبل الرسائل التي </a:t>
            </a:r>
            <a:r>
              <a:rPr lang="ar-SA" sz="1600" dirty="0" smtClean="0">
                <a:latin typeface="Alexandria" pitchFamily="2" charset="-78"/>
                <a:cs typeface="Alexandria" pitchFamily="2" charset="-78"/>
              </a:rPr>
              <a:t>يتعرضون </a:t>
            </a:r>
            <a:r>
              <a:rPr lang="ar-SA" sz="1600" dirty="0">
                <a:latin typeface="Alexandria" pitchFamily="2" charset="-78"/>
                <a:cs typeface="Alexandria" pitchFamily="2" charset="-78"/>
              </a:rPr>
              <a:t>لها</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الحرب النفسية في الإعلام الرقمي</a:t>
            </a:r>
          </a:p>
        </p:txBody>
      </p:sp>
      <p:sp>
        <p:nvSpPr>
          <p:cNvPr id="12" name="TextBox 11"/>
          <p:cNvSpPr txBox="1"/>
          <p:nvPr/>
        </p:nvSpPr>
        <p:spPr>
          <a:xfrm>
            <a:off x="1173228" y="112474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39507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7"/>
          <p:cNvSpPr/>
          <p:nvPr/>
        </p:nvSpPr>
        <p:spPr>
          <a:xfrm>
            <a:off x="-1" y="5387927"/>
            <a:ext cx="1800665" cy="1456452"/>
          </a:xfrm>
          <a:custGeom>
            <a:avLst/>
            <a:gdLst/>
            <a:ahLst/>
            <a:cxnLst/>
            <a:rect l="l" t="t" r="r" b="b"/>
            <a:pathLst>
              <a:path w="4063930" h="2709287">
                <a:moveTo>
                  <a:pt x="0" y="0"/>
                </a:moveTo>
                <a:lnTo>
                  <a:pt x="4063930" y="0"/>
                </a:lnTo>
                <a:lnTo>
                  <a:pt x="4063930" y="2709287"/>
                </a:lnTo>
                <a:lnTo>
                  <a:pt x="0" y="2709287"/>
                </a:lnTo>
                <a:lnTo>
                  <a:pt x="0" y="0"/>
                </a:lnTo>
                <a:close/>
              </a:path>
            </a:pathLst>
          </a:custGeom>
          <a:blipFill>
            <a:blip r:embed="rId4"/>
            <a:stretch>
              <a:fillRect/>
            </a:stretch>
          </a:blipFill>
        </p:spPr>
      </p:sp>
    </p:spTree>
    <p:extLst>
      <p:ext uri="{BB962C8B-B14F-4D97-AF65-F5344CB8AC3E}">
        <p14:creationId xmlns:p14="http://schemas.microsoft.com/office/powerpoint/2010/main" val="2227962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3" y="1848873"/>
            <a:ext cx="10304937" cy="4500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3678" y="1199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2" y="1848873"/>
            <a:ext cx="10141292" cy="4433906"/>
          </a:xfrm>
          <a:prstGeom prst="rect">
            <a:avLst/>
          </a:prstGeom>
          <a:noFill/>
        </p:spPr>
        <p:txBody>
          <a:bodyPr wrap="square" rtlCol="0">
            <a:spAutoFit/>
          </a:bodyPr>
          <a:lstStyle/>
          <a:p>
            <a:pPr marL="342900" indent="-342900" algn="r" rtl="1">
              <a:lnSpc>
                <a:spcPct val="150000"/>
              </a:lnSpc>
              <a:buFont typeface="+mj-lt"/>
              <a:buAutoNum type="arabicPeriod" startAt="2"/>
            </a:pPr>
            <a:r>
              <a:rPr lang="ar-SA" b="1" dirty="0">
                <a:solidFill>
                  <a:srgbClr val="C00000"/>
                </a:solidFill>
                <a:latin typeface="Alexandria" pitchFamily="2" charset="-78"/>
                <a:cs typeface="Alexandria" pitchFamily="2" charset="-78"/>
              </a:rPr>
              <a:t>غسيل المخ: </a:t>
            </a:r>
            <a:r>
              <a:rPr lang="ar-SA" sz="1700" dirty="0" smtClean="0">
                <a:latin typeface="Alexandria" pitchFamily="2" charset="-78"/>
                <a:cs typeface="Alexandria" pitchFamily="2" charset="-78"/>
              </a:rPr>
              <a:t>ويعرف </a:t>
            </a:r>
            <a:r>
              <a:rPr lang="ar-SA" sz="1700" dirty="0">
                <a:latin typeface="Alexandria" pitchFamily="2" charset="-78"/>
                <a:cs typeface="Alexandria" pitchFamily="2" charset="-78"/>
              </a:rPr>
              <a:t>أيضاً بإعادة تشكيل الأفكار، هو عملية تهدف إلى تغيير </a:t>
            </a:r>
            <a:r>
              <a:rPr lang="ar-SA" sz="1700" dirty="0" smtClean="0">
                <a:latin typeface="Alexandria" pitchFamily="2" charset="-78"/>
                <a:cs typeface="Alexandria" pitchFamily="2" charset="-78"/>
              </a:rPr>
              <a:t>معتقدات وآراء         الأفراد بشكل جذري من </a:t>
            </a:r>
            <a:r>
              <a:rPr lang="ar-SA" sz="1700" dirty="0">
                <a:latin typeface="Alexandria" pitchFamily="2" charset="-78"/>
                <a:cs typeface="Alexandria" pitchFamily="2" charset="-78"/>
              </a:rPr>
              <a:t>خلال </a:t>
            </a:r>
            <a:r>
              <a:rPr lang="ar-SA" sz="1700" dirty="0" smtClean="0">
                <a:latin typeface="Alexandria" pitchFamily="2" charset="-78"/>
                <a:cs typeface="Alexandria" pitchFamily="2" charset="-78"/>
              </a:rPr>
              <a:t>استخدام تقنيات مثل التلاعب بالمعلومات، والتكرار المُفرط للأفكار، والضغط الاجتماعي لاقناع الأفراد لتبني وجهات نظر معينة دون تفكير. لذا يعتبر غسيل المخ في </a:t>
            </a:r>
            <a:r>
              <a:rPr lang="ar-SA" sz="1700" dirty="0">
                <a:latin typeface="Alexandria" pitchFamily="2" charset="-78"/>
                <a:cs typeface="Alexandria" pitchFamily="2" charset="-78"/>
              </a:rPr>
              <a:t>عصر الإعلام </a:t>
            </a:r>
            <a:r>
              <a:rPr lang="ar-SA" sz="1700" dirty="0" smtClean="0">
                <a:latin typeface="Alexandria" pitchFamily="2" charset="-78"/>
                <a:cs typeface="Alexandria" pitchFamily="2" charset="-78"/>
              </a:rPr>
              <a:t>الرقمي </a:t>
            </a:r>
            <a:r>
              <a:rPr lang="ar-SA" sz="1700" dirty="0">
                <a:latin typeface="Alexandria" pitchFamily="2" charset="-78"/>
                <a:cs typeface="Alexandria" pitchFamily="2" charset="-78"/>
              </a:rPr>
              <a:t>أكثر تعقيداً </a:t>
            </a:r>
            <a:r>
              <a:rPr lang="ar-SA" sz="1700" dirty="0" smtClean="0">
                <a:latin typeface="Alexandria" pitchFamily="2" charset="-78"/>
                <a:cs typeface="Alexandria" pitchFamily="2" charset="-78"/>
              </a:rPr>
              <a:t>وخطورة من الدعاية؛ لأنه يستهدف تغيير القيم الأساسية لدى الأفراد. </a:t>
            </a:r>
          </a:p>
          <a:p>
            <a:pPr algn="r" rtl="1">
              <a:lnSpc>
                <a:spcPct val="150000"/>
              </a:lnSpc>
            </a:pPr>
            <a:r>
              <a:rPr lang="ar-SA" b="1" dirty="0" smtClean="0">
                <a:solidFill>
                  <a:schemeClr val="accent2">
                    <a:lumMod val="75000"/>
                  </a:schemeClr>
                </a:solidFill>
                <a:latin typeface="Alexandria" pitchFamily="2" charset="-78"/>
                <a:cs typeface="Alexandria" pitchFamily="2" charset="-78"/>
              </a:rPr>
              <a:t>آلية </a:t>
            </a:r>
            <a:r>
              <a:rPr lang="ar-SA" b="1" dirty="0">
                <a:solidFill>
                  <a:schemeClr val="accent2">
                    <a:lumMod val="75000"/>
                  </a:schemeClr>
                </a:solidFill>
                <a:latin typeface="Alexandria" pitchFamily="2" charset="-78"/>
                <a:cs typeface="Alexandria" pitchFamily="2" charset="-78"/>
              </a:rPr>
              <a:t>غسيل المخ في الإعلام </a:t>
            </a:r>
            <a:r>
              <a:rPr lang="ar-SA" b="1" dirty="0" smtClean="0">
                <a:solidFill>
                  <a:schemeClr val="accent2">
                    <a:lumMod val="75000"/>
                  </a:schemeClr>
                </a:solidFill>
                <a:latin typeface="Alexandria" pitchFamily="2" charset="-78"/>
                <a:cs typeface="Alexandria" pitchFamily="2" charset="-78"/>
              </a:rPr>
              <a:t>الرقمي:</a:t>
            </a:r>
            <a:r>
              <a:rPr lang="ar-SA" b="1" dirty="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تتمثل في </a:t>
            </a:r>
            <a:r>
              <a:rPr lang="ar-SA" sz="1700" dirty="0">
                <a:latin typeface="Alexandria" pitchFamily="2" charset="-78"/>
                <a:cs typeface="Alexandria" pitchFamily="2" charset="-78"/>
              </a:rPr>
              <a:t>عدة خطوات رئيسية:</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التعرض المتكرر للمعلومات: </a:t>
            </a:r>
            <a:r>
              <a:rPr lang="ar-SA" sz="1700" dirty="0">
                <a:latin typeface="Alexandria" pitchFamily="2" charset="-78"/>
                <a:cs typeface="Alexandria" pitchFamily="2" charset="-78"/>
              </a:rPr>
              <a:t>يتم عرض المعلومات بشكل متكرر عبر منصات </a:t>
            </a:r>
            <a:r>
              <a:rPr lang="ar-SA" sz="1700" dirty="0" smtClean="0">
                <a:latin typeface="Alexandria" pitchFamily="2" charset="-78"/>
                <a:cs typeface="Alexandria" pitchFamily="2" charset="-78"/>
              </a:rPr>
              <a:t>مختلفة. </a:t>
            </a:r>
            <a:r>
              <a:rPr lang="ar-SA" sz="1700" dirty="0">
                <a:latin typeface="Alexandria" pitchFamily="2" charset="-78"/>
                <a:cs typeface="Alexandria" pitchFamily="2" charset="-78"/>
              </a:rPr>
              <a:t>هذا التكرار يساعد على ترسيخ الأفكار والمعتقدات الجديدة</a:t>
            </a:r>
            <a:r>
              <a:rPr lang="ar-SA" sz="1700" dirty="0" smtClean="0">
                <a:latin typeface="Alexandria" pitchFamily="2" charset="-78"/>
                <a:cs typeface="Alexandria" pitchFamily="2" charset="-78"/>
              </a:rPr>
              <a:t>.</a:t>
            </a:r>
            <a:r>
              <a:rPr lang="ar-SA" sz="1700" b="1" dirty="0">
                <a:solidFill>
                  <a:srgbClr val="0070C0"/>
                </a:solidFill>
                <a:latin typeface="Alexandria" pitchFamily="2" charset="-78"/>
                <a:cs typeface="Alexandria" pitchFamily="2" charset="-78"/>
              </a:rPr>
              <a:t> </a:t>
            </a:r>
            <a:endParaRPr lang="ar-SA" sz="1700" b="1"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b="1" dirty="0" smtClean="0">
                <a:solidFill>
                  <a:srgbClr val="0070C0"/>
                </a:solidFill>
                <a:latin typeface="Alexandria" pitchFamily="2" charset="-78"/>
                <a:cs typeface="Alexandria" pitchFamily="2" charset="-78"/>
              </a:rPr>
              <a:t>تغيير </a:t>
            </a:r>
            <a:r>
              <a:rPr lang="ar-SA" sz="1700" b="1" dirty="0">
                <a:solidFill>
                  <a:srgbClr val="0070C0"/>
                </a:solidFill>
                <a:latin typeface="Alexandria" pitchFamily="2" charset="-78"/>
                <a:cs typeface="Alexandria" pitchFamily="2" charset="-78"/>
              </a:rPr>
              <a:t>اللغة والمصطلحات</a:t>
            </a:r>
            <a:r>
              <a:rPr lang="ar-SA" sz="1700" dirty="0">
                <a:latin typeface="Alexandria" pitchFamily="2" charset="-78"/>
                <a:cs typeface="Alexandria" pitchFamily="2" charset="-78"/>
              </a:rPr>
              <a:t>: استخدام لغة محددة يمكن أن يؤثر على كيفية فهم الناس للأحداث. </a:t>
            </a:r>
            <a:r>
              <a:rPr lang="ar-SA" sz="1700" dirty="0" smtClean="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استخدام مصطلحات مثل “قتلى” بدلاً من “شهداء” يغير من دلالة الحدث ويؤثر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استجابة الجمهور له.</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b="1" dirty="0" smtClean="0">
                <a:solidFill>
                  <a:srgbClr val="0070C0"/>
                </a:solidFill>
                <a:latin typeface="Alexandria" pitchFamily="2" charset="-78"/>
                <a:cs typeface="Alexandria" pitchFamily="2" charset="-78"/>
              </a:rPr>
              <a:t>التحكم </a:t>
            </a:r>
            <a:r>
              <a:rPr lang="ar-SA" sz="1700" b="1" dirty="0">
                <a:solidFill>
                  <a:srgbClr val="0070C0"/>
                </a:solidFill>
                <a:latin typeface="Alexandria" pitchFamily="2" charset="-78"/>
                <a:cs typeface="Alexandria" pitchFamily="2" charset="-78"/>
              </a:rPr>
              <a:t>في الرسائل</a:t>
            </a:r>
            <a:r>
              <a:rPr lang="ar-SA" sz="1700" dirty="0">
                <a:latin typeface="Alexandria" pitchFamily="2" charset="-78"/>
                <a:cs typeface="Alexandria" pitchFamily="2" charset="-78"/>
              </a:rPr>
              <a:t>: يتم اختيار الرسائل بعناية لتوجيه الجمهور نحو قناعات معينة. </a:t>
            </a:r>
            <a:r>
              <a:rPr lang="ar-SA" sz="1700" dirty="0" smtClean="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يمكن أن يتم التركيز على الأخبار السلبية عن مجموعة معينة مع تجاهل الأخبار الإيجابية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19243" y="1301346"/>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712928" y="13057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781810" y="161154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5"/>
          <p:cNvSpPr/>
          <p:nvPr/>
        </p:nvSpPr>
        <p:spPr>
          <a:xfrm>
            <a:off x="-68821" y="5613008"/>
            <a:ext cx="1447455" cy="1244991"/>
          </a:xfrm>
          <a:custGeom>
            <a:avLst/>
            <a:gdLst/>
            <a:ahLst/>
            <a:cxnLst/>
            <a:rect l="l" t="t" r="r" b="b"/>
            <a:pathLst>
              <a:path w="1803878" h="1682116">
                <a:moveTo>
                  <a:pt x="0" y="0"/>
                </a:moveTo>
                <a:lnTo>
                  <a:pt x="1803878" y="0"/>
                </a:lnTo>
                <a:lnTo>
                  <a:pt x="1803878" y="1682116"/>
                </a:lnTo>
                <a:lnTo>
                  <a:pt x="0" y="1682116"/>
                </a:lnTo>
                <a:lnTo>
                  <a:pt x="0" y="0"/>
                </a:lnTo>
                <a:close/>
              </a:path>
            </a:pathLst>
          </a:custGeom>
          <a:blipFill>
            <a:blip r:embed="rId4">
              <a:extLst>
                <a:ext uri="{96DAC541-7B7A-43D3-8B79-37D633B846F1}">
                  <asvg:svgBlip xmlns="" xmlns:asvg="http://schemas.microsoft.com/office/drawing/2016/SVG/main" r:embed="rId24"/>
                </a:ext>
              </a:extLst>
            </a:blip>
            <a:stretch>
              <a:fillRect/>
            </a:stretch>
          </a:blipFill>
        </p:spPr>
      </p:sp>
    </p:spTree>
    <p:extLst>
      <p:ext uri="{BB962C8B-B14F-4D97-AF65-F5344CB8AC3E}">
        <p14:creationId xmlns:p14="http://schemas.microsoft.com/office/powerpoint/2010/main" val="28094182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35890" y="1993899"/>
            <a:ext cx="8862590" cy="4130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890" y="2085174"/>
            <a:ext cx="8736835" cy="4039567"/>
          </a:xfrm>
          <a:prstGeom prst="rect">
            <a:avLst/>
          </a:prstGeom>
          <a:noFill/>
        </p:spPr>
        <p:txBody>
          <a:bodyPr wrap="square" rtlCol="0">
            <a:spAutoFit/>
          </a:bodyPr>
          <a:lstStyle/>
          <a:p>
            <a:pPr algn="r" rtl="1">
              <a:lnSpc>
                <a:spcPct val="150000"/>
              </a:lnSpc>
            </a:pPr>
            <a:r>
              <a:rPr lang="ar-SA" b="1" dirty="0" smtClean="0">
                <a:solidFill>
                  <a:schemeClr val="accent2">
                    <a:lumMod val="75000"/>
                  </a:schemeClr>
                </a:solidFill>
                <a:latin typeface="Alexandria" pitchFamily="2" charset="-78"/>
                <a:cs typeface="Alexandria" pitchFamily="2" charset="-78"/>
              </a:rPr>
              <a:t>آلية </a:t>
            </a:r>
            <a:r>
              <a:rPr lang="ar-SA" b="1" dirty="0">
                <a:solidFill>
                  <a:schemeClr val="accent2">
                    <a:lumMod val="75000"/>
                  </a:schemeClr>
                </a:solidFill>
                <a:latin typeface="Alexandria" pitchFamily="2" charset="-78"/>
                <a:cs typeface="Alexandria" pitchFamily="2" charset="-78"/>
              </a:rPr>
              <a:t>غسيل المخ في الإعلام الرقمي:</a:t>
            </a:r>
          </a:p>
          <a:p>
            <a:pPr marL="342900" indent="-342900" algn="r" rtl="1">
              <a:lnSpc>
                <a:spcPct val="150000"/>
              </a:lnSpc>
              <a:buFont typeface="+mj-lt"/>
              <a:buAutoNum type="arabicPeriod" startAt="4"/>
            </a:pPr>
            <a:r>
              <a:rPr lang="ar-SA" sz="1700" b="1" dirty="0" smtClean="0">
                <a:solidFill>
                  <a:srgbClr val="0070C0"/>
                </a:solidFill>
                <a:latin typeface="Alexandria" pitchFamily="2" charset="-78"/>
                <a:cs typeface="Alexandria" pitchFamily="2" charset="-78"/>
              </a:rPr>
              <a:t>استخدام </a:t>
            </a:r>
            <a:r>
              <a:rPr lang="ar-SA" sz="1700" b="1" dirty="0">
                <a:solidFill>
                  <a:srgbClr val="0070C0"/>
                </a:solidFill>
                <a:latin typeface="Alexandria" pitchFamily="2" charset="-78"/>
                <a:cs typeface="Alexandria" pitchFamily="2" charset="-78"/>
              </a:rPr>
              <a:t>التأثير العاطفي</a:t>
            </a:r>
            <a:r>
              <a:rPr lang="ar-SA" sz="1700" dirty="0">
                <a:latin typeface="Alexandria" pitchFamily="2" charset="-78"/>
                <a:cs typeface="Alexandria" pitchFamily="2" charset="-78"/>
              </a:rPr>
              <a:t>: تعتمد العديد من الحملات الإعلامية على إثارة المشاعر مثل الخوف أو الغضب لجعل الجمهور يتقبل المعلومات بشكل أسرع.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قد تُستخدم صور مأساوية أو مقاطع فيديو مؤثرة لجذب الانتباه وتحفيز </a:t>
            </a:r>
            <a:r>
              <a:rPr lang="ar-SA" sz="1700" dirty="0" smtClean="0">
                <a:latin typeface="Alexandria" pitchFamily="2" charset="-78"/>
                <a:cs typeface="Alexandria" pitchFamily="2" charset="-78"/>
              </a:rPr>
              <a:t>خلق </a:t>
            </a:r>
            <a:r>
              <a:rPr lang="ar-SA" sz="1700" dirty="0">
                <a:latin typeface="Alexandria" pitchFamily="2" charset="-78"/>
                <a:cs typeface="Alexandria" pitchFamily="2" charset="-78"/>
              </a:rPr>
              <a:t>استجابة عاطفية قوية لدى الجمهور، مما يجعلهم أكثر عرضة لتقبل الرسائل التي يتم </a:t>
            </a:r>
            <a:r>
              <a:rPr lang="ar-SA" sz="1700" dirty="0" smtClean="0">
                <a:latin typeface="Alexandria" pitchFamily="2" charset="-78"/>
                <a:cs typeface="Alexandria" pitchFamily="2" charset="-78"/>
              </a:rPr>
              <a:t>توصيلها.</a:t>
            </a:r>
          </a:p>
          <a:p>
            <a:pPr marL="342900" indent="-342900" algn="r" rtl="1">
              <a:lnSpc>
                <a:spcPct val="150000"/>
              </a:lnSpc>
              <a:buFont typeface="+mj-lt"/>
              <a:buAutoNum type="arabicPeriod" startAt="4"/>
            </a:pPr>
            <a:r>
              <a:rPr lang="ar-SA" sz="1700" b="1" dirty="0" smtClean="0">
                <a:solidFill>
                  <a:srgbClr val="0070C0"/>
                </a:solidFill>
                <a:latin typeface="Alexandria" pitchFamily="2" charset="-78"/>
                <a:cs typeface="Alexandria" pitchFamily="2" charset="-78"/>
              </a:rPr>
              <a:t>العزل </a:t>
            </a:r>
            <a:r>
              <a:rPr lang="ar-SA" sz="1700" b="1" dirty="0">
                <a:solidFill>
                  <a:srgbClr val="0070C0"/>
                </a:solidFill>
                <a:latin typeface="Alexandria" pitchFamily="2" charset="-78"/>
                <a:cs typeface="Alexandria" pitchFamily="2" charset="-78"/>
              </a:rPr>
              <a:t>الاجتماعي: </a:t>
            </a:r>
            <a:r>
              <a:rPr lang="ar-SA" sz="1700" dirty="0">
                <a:latin typeface="Alexandria" pitchFamily="2" charset="-78"/>
                <a:cs typeface="Alexandria" pitchFamily="2" charset="-78"/>
              </a:rPr>
              <a:t>يمكن أن يؤدي التعرض المستمر لمعلومات معينة إلى عزل الأفراد عن وجهات نظر أخرى، مما يجعلهم أكثر عرضة للتأثر بالأفكار التي تعرض عليهم. </a:t>
            </a:r>
            <a:r>
              <a:rPr lang="ar-SA" sz="1700" dirty="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الألعاب الإلكترونية غالبًا ما تتضمن عناصر اجتماعية مثل اللعب الجماعي والتفاعل مع الآخرين عبر الإنترنت. هذا يمكن أن يعزز من العزل الاجتماعي، حيث يتجمع اللاعبون حول أفكار ومعتقدات مشتركة، مما يقلل من تعرضهم لوجهات نظر مختلفة</a:t>
            </a:r>
            <a:r>
              <a:rPr lang="ar-SA" sz="1700" dirty="0" smtClean="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3" y="112474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3" y="139506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2"/>
          <p:cNvSpPr/>
          <p:nvPr/>
        </p:nvSpPr>
        <p:spPr>
          <a:xfrm>
            <a:off x="-1" y="4895556"/>
            <a:ext cx="2054815" cy="1962443"/>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4"/>
            <a:stretch>
              <a:fillRect/>
            </a:stretch>
          </a:blipFill>
        </p:spPr>
      </p:sp>
    </p:spTree>
    <p:extLst>
      <p:ext uri="{BB962C8B-B14F-4D97-AF65-F5344CB8AC3E}">
        <p14:creationId xmlns:p14="http://schemas.microsoft.com/office/powerpoint/2010/main" val="31171026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9563" y="1949732"/>
            <a:ext cx="10177132" cy="4378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1087" y="2034888"/>
            <a:ext cx="10177132" cy="4455066"/>
          </a:xfrm>
          <a:prstGeom prst="rect">
            <a:avLst/>
          </a:prstGeom>
          <a:noFill/>
        </p:spPr>
        <p:txBody>
          <a:bodyPr wrap="square" rtlCol="0">
            <a:spAutoFit/>
          </a:bodyPr>
          <a:lstStyle/>
          <a:p>
            <a:pPr marL="342900" indent="-342900" algn="r" rtl="1">
              <a:lnSpc>
                <a:spcPct val="150000"/>
              </a:lnSpc>
              <a:buFont typeface="+mj-lt"/>
              <a:buAutoNum type="arabicPeriod" startAt="3"/>
            </a:pPr>
            <a:r>
              <a:rPr lang="ar-SA" b="1" dirty="0">
                <a:solidFill>
                  <a:srgbClr val="C00000"/>
                </a:solidFill>
                <a:latin typeface="Alexandria" pitchFamily="2" charset="-78"/>
                <a:cs typeface="Alexandria" pitchFamily="2" charset="-78"/>
              </a:rPr>
              <a:t>استعراض القوة:</a:t>
            </a:r>
            <a:r>
              <a:rPr lang="ar-SA" dirty="0" smtClean="0">
                <a:latin typeface="Alexandria SemiBold" pitchFamily="2" charset="-78"/>
                <a:cs typeface="Alexandria SemiBold" pitchFamily="2" charset="-78"/>
              </a:rPr>
              <a:t> </a:t>
            </a:r>
            <a:r>
              <a:rPr lang="ar-SA" sz="1600" dirty="0">
                <a:latin typeface="Alexandria" pitchFamily="2" charset="-78"/>
                <a:cs typeface="Alexandria" pitchFamily="2" charset="-78"/>
              </a:rPr>
              <a:t>أصبح للإعلام الرقمي دور محوري في نقل الرسائل المتعلقة بالقوة العسكرية، من خلال نشر صور </a:t>
            </a:r>
            <a:r>
              <a:rPr lang="ar-SA" sz="1600" dirty="0" smtClean="0">
                <a:latin typeface="Alexandria" pitchFamily="2" charset="-78"/>
                <a:cs typeface="Alexandria" pitchFamily="2" charset="-78"/>
              </a:rPr>
              <a:t>وفيديوهات للأسلحة العسكرية. فتساهم التقارير الإخبارية </a:t>
            </a:r>
            <a:r>
              <a:rPr lang="ar-SA" sz="1600" dirty="0">
                <a:latin typeface="Alexandria" pitchFamily="2" charset="-78"/>
                <a:cs typeface="Alexandria" pitchFamily="2" charset="-78"/>
              </a:rPr>
              <a:t>في تشكيل الرأي العام حول أهمية </a:t>
            </a:r>
            <a:r>
              <a:rPr lang="ar-SA" sz="1600" dirty="0" smtClean="0">
                <a:latin typeface="Alexandria" pitchFamily="2" charset="-78"/>
                <a:cs typeface="Alexandria" pitchFamily="2" charset="-78"/>
              </a:rPr>
              <a:t>استعراض القوة وتأثيره </a:t>
            </a:r>
            <a:r>
              <a:rPr lang="ar-SA" sz="1600" dirty="0">
                <a:latin typeface="Alexandria" pitchFamily="2" charset="-78"/>
                <a:cs typeface="Alexandria" pitchFamily="2" charset="-78"/>
              </a:rPr>
              <a:t>على الأمن القومي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هذا النوع من المحتوى يمكن أن يكون له تأثيرات النفسية تتمثل في رفع الروح </a:t>
            </a:r>
            <a:r>
              <a:rPr lang="ar-SA" sz="1600" dirty="0" smtClean="0">
                <a:latin typeface="Alexandria" pitchFamily="2" charset="-78"/>
                <a:cs typeface="Alexandria" pitchFamily="2" charset="-78"/>
              </a:rPr>
              <a:t>المعنوية للمواطنين </a:t>
            </a:r>
            <a:r>
              <a:rPr lang="ar-SA" sz="1600" dirty="0">
                <a:latin typeface="Alexandria" pitchFamily="2" charset="-78"/>
                <a:cs typeface="Alexandria" pitchFamily="2" charset="-78"/>
              </a:rPr>
              <a:t>وإثارة الخوف والقلق لدى الأعداء . </a:t>
            </a:r>
          </a:p>
          <a:p>
            <a:pPr algn="r" rtl="1">
              <a:lnSpc>
                <a:spcPct val="150000"/>
              </a:lnSpc>
            </a:pPr>
            <a:r>
              <a:rPr lang="ar-SA" b="1" dirty="0">
                <a:solidFill>
                  <a:schemeClr val="accent2">
                    <a:lumMod val="75000"/>
                  </a:schemeClr>
                </a:solidFill>
                <a:latin typeface="Alexandria" pitchFamily="2" charset="-78"/>
                <a:cs typeface="Alexandria" pitchFamily="2" charset="-78"/>
              </a:rPr>
              <a:t>دور الإعلام الرقمي في استعراض القوة:</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تعزيز الهيبة الوطنية:</a:t>
            </a:r>
            <a:r>
              <a:rPr lang="ar-SA" sz="1600" dirty="0">
                <a:solidFill>
                  <a:schemeClr val="accent2">
                    <a:lumMod val="50000"/>
                  </a:schemeClr>
                </a:solidFill>
                <a:latin typeface="Alexandria SemiBold" pitchFamily="2" charset="-78"/>
                <a:cs typeface="Alexandria SemiBold" pitchFamily="2" charset="-78"/>
              </a:rPr>
              <a:t> </a:t>
            </a:r>
            <a:r>
              <a:rPr lang="ar-SA" sz="1600" dirty="0">
                <a:latin typeface="Alexandria" pitchFamily="2" charset="-78"/>
                <a:cs typeface="Alexandria" pitchFamily="2" charset="-78"/>
              </a:rPr>
              <a:t>من خلال عرض الإنجازات العسكرية والتكنولوجيا المتقدمة، تعزز الدول شعور الفخر والانتماء لدى مواطنيها.</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ردع الأعداء:</a:t>
            </a:r>
            <a:r>
              <a:rPr lang="ar-SA" sz="1600" dirty="0">
                <a:latin typeface="Alexandria SemiBold" pitchFamily="2" charset="-78"/>
                <a:cs typeface="Alexandria SemiBold" pitchFamily="2" charset="-78"/>
              </a:rPr>
              <a:t> </a:t>
            </a:r>
            <a:r>
              <a:rPr lang="ar-SA" sz="1600" dirty="0">
                <a:latin typeface="Alexandria" pitchFamily="2" charset="-78"/>
                <a:cs typeface="Alexandria" pitchFamily="2" charset="-78"/>
              </a:rPr>
              <a:t>يعتبر استعراض القوة وسيلة فعالة لردع أي عدوان مُحتمل من دول أخرى. عندما ترى </a:t>
            </a:r>
            <a:r>
              <a:rPr lang="ar-SA" sz="1600" dirty="0" smtClean="0">
                <a:latin typeface="Alexandria" pitchFamily="2" charset="-78"/>
                <a:cs typeface="Alexandria" pitchFamily="2" charset="-78"/>
              </a:rPr>
              <a:t>دولة ما </a:t>
            </a:r>
            <a:r>
              <a:rPr lang="ar-SA" sz="1600" dirty="0">
                <a:latin typeface="Alexandria" pitchFamily="2" charset="-78"/>
                <a:cs typeface="Alexandria" pitchFamily="2" charset="-78"/>
              </a:rPr>
              <a:t>عرضاً قوياً للأسلحة، قد تشعر بالقلق والخوف من العواقب المحتملة لأي تصعيد عسكري.</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تشكيل الرأي العام الدولي: </a:t>
            </a:r>
            <a:r>
              <a:rPr lang="ar-SA" sz="1600" dirty="0">
                <a:latin typeface="Alexandria" pitchFamily="2" charset="-78"/>
                <a:cs typeface="Alexandria" pitchFamily="2" charset="-78"/>
              </a:rPr>
              <a:t>نشر الأخبار والمعلومات حول قدراتها العسكرية يساهم في تشكيل صورة إيجابية للدولة أمام المجتمع </a:t>
            </a:r>
            <a:r>
              <a:rPr lang="ar-SA" sz="1600" dirty="0" smtClean="0">
                <a:latin typeface="Alexandria" pitchFamily="2" charset="-78"/>
                <a:cs typeface="Alexandria" pitchFamily="2" charset="-78"/>
              </a:rPr>
              <a:t>الدول، ويمكن </a:t>
            </a:r>
            <a:r>
              <a:rPr lang="ar-SA" sz="1600" dirty="0">
                <a:latin typeface="Alexandria" pitchFamily="2" charset="-78"/>
                <a:cs typeface="Alexandria" pitchFamily="2" charset="-78"/>
              </a:rPr>
              <a:t>أن يغير موازين القوى بين الدول.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63" y="112475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63" y="139507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476990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843506" y="1826618"/>
            <a:ext cx="5470732" cy="44219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76606" y="1965763"/>
            <a:ext cx="9560890" cy="4210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76606" y="2041663"/>
            <a:ext cx="9402771" cy="4016484"/>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تأثير كرة الثلج </a:t>
            </a:r>
            <a:r>
              <a:rPr lang="en-US" sz="1700" dirty="0" smtClean="0">
                <a:solidFill>
                  <a:schemeClr val="accent2">
                    <a:lumMod val="75000"/>
                  </a:schemeClr>
                </a:solidFill>
                <a:latin typeface="Alexandria SemiBold" pitchFamily="2" charset="-78"/>
                <a:cs typeface="Alexandria SemiBold" pitchFamily="2" charset="-78"/>
              </a:rPr>
              <a:t>Snowball Effects</a:t>
            </a:r>
            <a:r>
              <a:rPr lang="ar-SA" sz="1700" dirty="0" smtClean="0">
                <a:solidFill>
                  <a:schemeClr val="accent2">
                    <a:lumMod val="75000"/>
                  </a:schemeClr>
                </a:solidFill>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هو </a:t>
            </a:r>
            <a:r>
              <a:rPr lang="ar-SA" sz="1700" dirty="0">
                <a:latin typeface="Alexandria" pitchFamily="2" charset="-78"/>
                <a:cs typeface="Alexandria" pitchFamily="2" charset="-78"/>
              </a:rPr>
              <a:t>استراتيجية تستخدم لتحقيق الأهداف من خلال خلق تأثيرات </a:t>
            </a:r>
            <a:r>
              <a:rPr lang="ar-SA" sz="1700" dirty="0" smtClean="0">
                <a:latin typeface="Alexandria" pitchFamily="2" charset="-78"/>
                <a:cs typeface="Alexandria" pitchFamily="2" charset="-78"/>
              </a:rPr>
              <a:t>متسلسلة للتأثير النفسي على </a:t>
            </a:r>
            <a:r>
              <a:rPr lang="ar-SA" sz="1700" dirty="0">
                <a:latin typeface="Alexandria" pitchFamily="2" charset="-78"/>
                <a:cs typeface="Alexandria" pitchFamily="2" charset="-78"/>
              </a:rPr>
              <a:t>سلوك وآراء الجماهير والخصوم، </a:t>
            </a:r>
            <a:r>
              <a:rPr lang="ar-SA" sz="1700" dirty="0" smtClean="0">
                <a:latin typeface="Alexandria" pitchFamily="2" charset="-78"/>
                <a:cs typeface="Alexandria" pitchFamily="2" charset="-78"/>
              </a:rPr>
              <a:t>حيث تشير إلى أن الفكرة تتزايد </a:t>
            </a:r>
            <a:r>
              <a:rPr lang="ar-SA" sz="1700" dirty="0">
                <a:latin typeface="Alexandria" pitchFamily="2" charset="-78"/>
                <a:cs typeface="Alexandria" pitchFamily="2" charset="-78"/>
              </a:rPr>
              <a:t>في الحجم والقوة مع مرور </a:t>
            </a:r>
            <a:r>
              <a:rPr lang="ar-SA" sz="1700" dirty="0" smtClean="0">
                <a:latin typeface="Alexandria" pitchFamily="2" charset="-78"/>
                <a:cs typeface="Alexandria" pitchFamily="2" charset="-78"/>
              </a:rPr>
              <a:t>الوقت. ويُعتبر  هذا المفهوم مُهمًا في </a:t>
            </a:r>
            <a:r>
              <a:rPr lang="ar-SA" sz="1700" dirty="0">
                <a:latin typeface="Alexandria" pitchFamily="2" charset="-78"/>
                <a:cs typeface="Alexandria" pitchFamily="2" charset="-78"/>
              </a:rPr>
              <a:t>سياق الحرب النفسية، </a:t>
            </a:r>
            <a:r>
              <a:rPr lang="ar-SA" sz="1700" dirty="0" smtClean="0">
                <a:latin typeface="Alexandria" pitchFamily="2" charset="-78"/>
                <a:cs typeface="Alexandria" pitchFamily="2" charset="-78"/>
              </a:rPr>
              <a:t>حيث يُشير </a:t>
            </a:r>
            <a:r>
              <a:rPr lang="ar-SA" sz="1700" dirty="0">
                <a:latin typeface="Alexandria" pitchFamily="2" charset="-78"/>
                <a:cs typeface="Alexandria" pitchFamily="2" charset="-78"/>
              </a:rPr>
              <a:t>إلى كيفية تراكم المعلومات أو المشاعر أو الآراء بمرور الوقت، مما يؤدي إلى تأثيرات متزايدة على الأفراد والمجتمعات.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تستخدم هذه الاستراتيجية لتوضح كيف يمكن لفكرة أو شائعة أن تبدو صغيرة، ثم تتزايد </a:t>
            </a:r>
            <a:r>
              <a:rPr lang="ar-SA" sz="1700" dirty="0">
                <a:latin typeface="Alexandria" pitchFamily="2" charset="-78"/>
                <a:cs typeface="Alexandria" pitchFamily="2" charset="-78"/>
              </a:rPr>
              <a:t>وتصبح أكثر تأثيرًا مع انتشارها بين الأفراد والمجتمعات. هذا المفهوم يظهر أهمية الدعاية في خلق تأثيرات متراكمة تؤدي إلى تغييرات كبيرة في سلوك الرأي العام واتجاهاته.  </a:t>
            </a: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استخدم جوزيف جوبلز، وزير الدعاية </a:t>
            </a:r>
            <a:r>
              <a:rPr lang="ar-SA" sz="1700" dirty="0" smtClean="0">
                <a:latin typeface="Alexandria" pitchFamily="2" charset="-78"/>
                <a:cs typeface="Alexandria" pitchFamily="2" charset="-78"/>
              </a:rPr>
              <a:t>الألماني، </a:t>
            </a:r>
            <a:r>
              <a:rPr lang="ar-SA" sz="1700" dirty="0">
                <a:latin typeface="Alexandria" pitchFamily="2" charset="-78"/>
                <a:cs typeface="Alexandria" pitchFamily="2" charset="-78"/>
              </a:rPr>
              <a:t>هذه الاستراتيجية بشكل فعال خلال غزو بولندا </a:t>
            </a:r>
            <a:r>
              <a:rPr lang="ar-SA" sz="1700" dirty="0" smtClean="0">
                <a:latin typeface="Alexandria" pitchFamily="2" charset="-78"/>
                <a:cs typeface="Alexandria" pitchFamily="2" charset="-78"/>
              </a:rPr>
              <a:t>         عام </a:t>
            </a:r>
            <a:r>
              <a:rPr lang="ar-SA" sz="1700" dirty="0">
                <a:latin typeface="Alexandria" pitchFamily="2" charset="-78"/>
                <a:cs typeface="Alexandria" pitchFamily="2" charset="-78"/>
              </a:rPr>
              <a:t>1939م، حيث استطاع جوبلز خلق بيئة مؤيدة للحرب </a:t>
            </a:r>
            <a:r>
              <a:rPr lang="ar-SA" sz="1700" dirty="0" smtClean="0">
                <a:latin typeface="Alexandria" pitchFamily="2" charset="-78"/>
                <a:cs typeface="Alexandria" pitchFamily="2" charset="-78"/>
              </a:rPr>
              <a:t>قبل </a:t>
            </a:r>
            <a:r>
              <a:rPr lang="ar-SA" sz="1700" dirty="0">
                <a:latin typeface="Alexandria" pitchFamily="2" charset="-78"/>
                <a:cs typeface="Alexandria" pitchFamily="2" charset="-78"/>
              </a:rPr>
              <a:t>أن تبدأ العمليات العسكرية.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2050" name="Picture 2" descr="#ثريد_الأحد موضوعنا لهذا اليوم يتحدث عن الفائد المركبة أو كما تعرف بأثر ..."/>
          <p:cNvPicPr>
            <a:picLocks noChangeAspect="1" noChangeArrowheads="1"/>
          </p:cNvPicPr>
          <p:nvPr/>
        </p:nvPicPr>
        <p:blipFill>
          <a:blip r:embed="rId4">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9920" y="3507698"/>
            <a:ext cx="2908090" cy="347095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264231" y="1378747"/>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5708731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9"/>
            <a:ext cx="10165338"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1684" y="1993899"/>
            <a:ext cx="10030264" cy="4408899"/>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استراتيجية تأثير كرة الثلج</a:t>
            </a:r>
            <a:r>
              <a:rPr lang="ar-SA" sz="1700" dirty="0">
                <a:solidFill>
                  <a:schemeClr val="accent2">
                    <a:lumMod val="75000"/>
                  </a:schemeClr>
                </a:solidFill>
                <a:latin typeface="Alexandria SemiBold" pitchFamily="2" charset="-78"/>
                <a:cs typeface="Alexandria SemiBold" pitchFamily="2" charset="-78"/>
              </a:rPr>
              <a:t>، كما استخدمها جوبلز في غزو بولندا:</a:t>
            </a:r>
          </a:p>
          <a:p>
            <a:pPr marL="342900" indent="-3429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التخطيط للدعاية</a:t>
            </a:r>
            <a:r>
              <a:rPr lang="ar-SA" sz="1700" dirty="0" smtClean="0">
                <a:latin typeface="Alexandria" pitchFamily="2" charset="-78"/>
                <a:cs typeface="Alexandria" pitchFamily="2" charset="-78"/>
              </a:rPr>
              <a:t>: قبل </a:t>
            </a:r>
            <a:r>
              <a:rPr lang="ar-SA" sz="1700" dirty="0">
                <a:latin typeface="Alexandria" pitchFamily="2" charset="-78"/>
                <a:cs typeface="Alexandria" pitchFamily="2" charset="-78"/>
              </a:rPr>
              <a:t>الغزو، كان النظام النازي يسعى لتبرير أفعاله أمام الشعب الألماني والعالم. بدأ جوبلز بتطوير حملة دعائية مكثفة تهدف إلى إظهار أن ألمانيا كانت ضحية للعدوان البولندي. تم استخدام وسائل الإعلام المختلفة مثل الصحف والإذاعة والأفلام لنشر هذه الرسائل.</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تأثير الدعاية على الرأي العام</a:t>
            </a:r>
            <a:r>
              <a:rPr lang="ar-SA" sz="1700" dirty="0" smtClean="0">
                <a:latin typeface="Alexandria" pitchFamily="2" charset="-78"/>
                <a:cs typeface="Alexandria" pitchFamily="2" charset="-78"/>
              </a:rPr>
              <a:t>: مع </a:t>
            </a:r>
            <a:r>
              <a:rPr lang="ar-SA" sz="1700" dirty="0">
                <a:latin typeface="Alexandria" pitchFamily="2" charset="-78"/>
                <a:cs typeface="Alexandria" pitchFamily="2" charset="-78"/>
              </a:rPr>
              <a:t>مرور الوقت، بدأت الرسائل التي أطلقها جوبلز تؤثر على الرأي العام. من خلال تكرار الأكاذيب وتضخيم الأحداث الصغيرة، تمكن من خلق شعور عام بأن هناك تهديدًا حقيقيًا من بولندا. هذا التهديد المزعوم ساعد في تسهيل قبول الجمهور </a:t>
            </a:r>
            <a:r>
              <a:rPr lang="ar-SA" sz="1700" dirty="0" smtClean="0">
                <a:latin typeface="Alexandria" pitchFamily="2" charset="-78"/>
                <a:cs typeface="Alexandria" pitchFamily="2" charset="-78"/>
              </a:rPr>
              <a:t>لفكرة الغزو.</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استخدام الأحداث لتدعيم الرسالة</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بدأت الأعمال العدائية بالفعل، استغل جوبلز كل حدث لصالحه. ف</a:t>
            </a:r>
            <a:r>
              <a:rPr lang="ar-SA" sz="1700" dirty="0" smtClean="0">
                <a:latin typeface="Alexandria" pitchFamily="2" charset="-78"/>
                <a:cs typeface="Alexandria" pitchFamily="2" charset="-78"/>
              </a:rPr>
              <a:t>تم </a:t>
            </a:r>
            <a:r>
              <a:rPr lang="ar-SA" sz="1700" dirty="0">
                <a:latin typeface="Alexandria" pitchFamily="2" charset="-78"/>
                <a:cs typeface="Alexandria" pitchFamily="2" charset="-78"/>
              </a:rPr>
              <a:t>تصوير الهجمات البولندية على الألمان كأعمال عدوانية غير مبررة، مما زاد من حدة المشاعر الوطنية بين الألمان ودعم فكرة الحرب.</a:t>
            </a:r>
          </a:p>
          <a:p>
            <a:pPr marL="285750" indent="-285750" algn="r" rtl="1">
              <a:lnSpc>
                <a:spcPct val="150000"/>
              </a:lnSpc>
              <a:buFont typeface="Wingdings" panose="05000000000000000000" pitchFamily="2" charset="2"/>
              <a:buChar char="q"/>
            </a:pPr>
            <a:r>
              <a:rPr lang="ar-SA" sz="1700" dirty="0">
                <a:solidFill>
                  <a:srgbClr val="002060"/>
                </a:solidFill>
                <a:latin typeface="Alexandria" pitchFamily="2" charset="-78"/>
                <a:cs typeface="Alexandria" pitchFamily="2" charset="-78"/>
              </a:rPr>
              <a:t>بفضل استراتيجية تأثير كرة الثلج، تمكن النظام النازي من تجنيد الدعم الشعبي للحرب ضد بولندا بسرعة.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29980" y="5770481"/>
            <a:ext cx="1181817" cy="1147479"/>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4">
              <a:extLst>
                <a:ext uri="{96DAC541-7B7A-43D3-8B79-37D633B846F1}">
                  <asvg:svgBlip xmlns="" xmlns:asvg="http://schemas.microsoft.com/office/drawing/2016/SVG/main" r:embed="rId13"/>
                </a:ext>
              </a:extLst>
            </a:blip>
            <a:stretch>
              <a:fillRect/>
            </a:stretch>
          </a:blipFill>
        </p:spPr>
      </p:sp>
      <p:sp>
        <p:nvSpPr>
          <p:cNvPr id="13" name="Freeform 4"/>
          <p:cNvSpPr/>
          <p:nvPr/>
        </p:nvSpPr>
        <p:spPr>
          <a:xfrm>
            <a:off x="-60093" y="4938150"/>
            <a:ext cx="1211797" cy="1008089"/>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14"/>
            <a:stretch>
              <a:fillRect/>
            </a:stretch>
          </a:blipFill>
        </p:spPr>
      </p:sp>
      <p:sp>
        <p:nvSpPr>
          <p:cNvPr id="14" name="Rectangle 13"/>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9168885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4439" y="1993899"/>
            <a:ext cx="10624547"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4438" y="2005254"/>
            <a:ext cx="10624547" cy="4408899"/>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chemeClr val="accent2">
                    <a:lumMod val="75000"/>
                  </a:schemeClr>
                </a:solidFill>
                <a:latin typeface="Alexandria SemiBold" pitchFamily="2" charset="-78"/>
                <a:cs typeface="Alexandria SemiBold" pitchFamily="2" charset="-78"/>
              </a:rPr>
              <a:t>الشريك البائع </a:t>
            </a:r>
            <a:r>
              <a:rPr lang="en-US" sz="1700" dirty="0" smtClean="0">
                <a:solidFill>
                  <a:schemeClr val="accent2">
                    <a:lumMod val="75000"/>
                  </a:schemeClr>
                </a:solidFill>
                <a:latin typeface="Alexandria SemiBold" pitchFamily="2" charset="-78"/>
                <a:cs typeface="Alexandria SemiBold" pitchFamily="2" charset="-78"/>
              </a:rPr>
              <a:t>Selling Partner</a:t>
            </a:r>
            <a:r>
              <a:rPr lang="ar-SA" sz="1700" dirty="0" smtClean="0">
                <a:solidFill>
                  <a:schemeClr val="accent2">
                    <a:lumMod val="75000"/>
                  </a:schemeClr>
                </a:solidFill>
                <a:latin typeface="Alexandria SemiBold" pitchFamily="2" charset="-78"/>
                <a:cs typeface="Alexandria SemiBold" pitchFamily="2" charset="-78"/>
              </a:rPr>
              <a:t>: </a:t>
            </a:r>
          </a:p>
          <a:p>
            <a:pPr algn="r" rtl="1">
              <a:lnSpc>
                <a:spcPct val="150000"/>
              </a:lnSpc>
            </a:pPr>
            <a:r>
              <a:rPr lang="ar-SA" sz="1700" dirty="0" smtClean="0">
                <a:latin typeface="Alexandria" pitchFamily="2" charset="-78"/>
                <a:cs typeface="Alexandria" pitchFamily="2" charset="-78"/>
              </a:rPr>
              <a:t>يشير إلى استخدام الدعاية والتضليل الإعلامي من قِبل جهات معينة للتأثير على الجمهور من خلال شراكات استراتيجية. فيمكن </a:t>
            </a:r>
            <a:r>
              <a:rPr lang="ar-SA" sz="1700" dirty="0">
                <a:latin typeface="Alexandria" pitchFamily="2" charset="-78"/>
                <a:cs typeface="Alexandria" pitchFamily="2" charset="-78"/>
              </a:rPr>
              <a:t>أن يكون البائع هو جهة إعلامية أو شخصية مؤثرة </a:t>
            </a:r>
            <a:r>
              <a:rPr lang="ar-SA" sz="1700" dirty="0" smtClean="0">
                <a:latin typeface="Alexandria" pitchFamily="2" charset="-78"/>
                <a:cs typeface="Alexandria" pitchFamily="2" charset="-78"/>
              </a:rPr>
              <a:t>تُعزز </a:t>
            </a:r>
            <a:r>
              <a:rPr lang="ar-SA" sz="1700" dirty="0">
                <a:latin typeface="Alexandria" pitchFamily="2" charset="-78"/>
                <a:cs typeface="Alexandria" pitchFamily="2" charset="-78"/>
              </a:rPr>
              <a:t>الرسائل الدعائية لصالح جهة معينة، مما يمنح هذه الرسائل مصداقية وتأثيرًا أكبر.</a:t>
            </a:r>
          </a:p>
          <a:p>
            <a:pPr algn="r" rtl="1">
              <a:lnSpc>
                <a:spcPct val="150000"/>
              </a:lnSpc>
            </a:pPr>
            <a:r>
              <a:rPr lang="ar-SA" sz="1700" b="1" dirty="0">
                <a:solidFill>
                  <a:srgbClr val="0070C0"/>
                </a:solidFill>
                <a:latin typeface="Alexandria" pitchFamily="2" charset="-78"/>
                <a:cs typeface="Alexandria" pitchFamily="2" charset="-78"/>
              </a:rPr>
              <a:t>آلية </a:t>
            </a:r>
            <a:r>
              <a:rPr lang="ar-SA" sz="1700" b="1" dirty="0" smtClean="0">
                <a:solidFill>
                  <a:srgbClr val="0070C0"/>
                </a:solidFill>
                <a:latin typeface="Alexandria" pitchFamily="2" charset="-78"/>
                <a:cs typeface="Alexandria" pitchFamily="2" charset="-78"/>
              </a:rPr>
              <a:t>عمل استراتيجية الشريك البائع:</a:t>
            </a:r>
            <a:endParaRPr lang="ar-SA" sz="1700" b="1" dirty="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التعاون مع وسائل الإعلام: </a:t>
            </a:r>
            <a:r>
              <a:rPr lang="ar-SA" sz="1700" dirty="0">
                <a:latin typeface="Alexandria" pitchFamily="2" charset="-78"/>
                <a:cs typeface="Alexandria" pitchFamily="2" charset="-78"/>
              </a:rPr>
              <a:t>قد تتعاون جهات معينة مع وسائل الإعلام لنشر معلومات معينة أو تعزيز رسائل دعائية. هذه الشراكات يمكن أن تكون رسمية أو غير رسمية.</a:t>
            </a:r>
          </a:p>
          <a:p>
            <a:pPr marL="342900" indent="-342900" algn="r" rtl="1">
              <a:lnSpc>
                <a:spcPct val="150000"/>
              </a:lnSpc>
              <a:buFont typeface="+mj-lt"/>
              <a:buAutoNum type="arabicPeriod"/>
            </a:pPr>
            <a:r>
              <a:rPr lang="ar-SA" sz="1700" dirty="0" smtClean="0">
                <a:solidFill>
                  <a:srgbClr val="880002"/>
                </a:solidFill>
                <a:latin typeface="Alexandria" pitchFamily="2" charset="-78"/>
                <a:cs typeface="Alexandria" pitchFamily="2" charset="-78"/>
              </a:rPr>
              <a:t>التعاون مع </a:t>
            </a:r>
            <a:r>
              <a:rPr lang="ar-SA" sz="1700" dirty="0">
                <a:solidFill>
                  <a:srgbClr val="880002"/>
                </a:solidFill>
                <a:latin typeface="Alexandria" pitchFamily="2" charset="-78"/>
                <a:cs typeface="Alexandria" pitchFamily="2" charset="-78"/>
              </a:rPr>
              <a:t>الشخصيات المؤثرة: </a:t>
            </a:r>
            <a:r>
              <a:rPr lang="ar-SA" sz="1700" dirty="0">
                <a:latin typeface="Alexandria" pitchFamily="2" charset="-78"/>
                <a:cs typeface="Alexandria" pitchFamily="2" charset="-78"/>
              </a:rPr>
              <a:t>تعتمد </a:t>
            </a:r>
            <a:r>
              <a:rPr lang="ar-SA" sz="1700" dirty="0" smtClean="0">
                <a:latin typeface="Alexandria" pitchFamily="2" charset="-78"/>
                <a:cs typeface="Alexandria" pitchFamily="2" charset="-78"/>
              </a:rPr>
              <a:t>الاستراتيجية </a:t>
            </a:r>
            <a:r>
              <a:rPr lang="ar-SA" sz="1700" dirty="0">
                <a:latin typeface="Alexandria" pitchFamily="2" charset="-78"/>
                <a:cs typeface="Alexandria" pitchFamily="2" charset="-78"/>
              </a:rPr>
              <a:t>على استغلال شخصيات مؤثرة أو مشهورة لنشر الرسائل، مما يزيد من تأثيرها على الجمهور</a:t>
            </a:r>
            <a:r>
              <a:rPr lang="ar-SA" sz="1700" dirty="0" smtClean="0">
                <a:latin typeface="Alexandria" pitchFamily="2" charset="-78"/>
                <a:cs typeface="Alexandria" pitchFamily="2" charset="-78"/>
              </a:rPr>
              <a:t>. هذا الاستخدام </a:t>
            </a:r>
            <a:r>
              <a:rPr lang="ar-SA" sz="1700" dirty="0">
                <a:latin typeface="Alexandria" pitchFamily="2" charset="-78"/>
                <a:cs typeface="Alexandria" pitchFamily="2" charset="-78"/>
              </a:rPr>
              <a:t>يعزز المصداقية ويجعل الرسائل أكثر قبولًا لدى الجمهور. </a:t>
            </a: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توجيه الرأي العام: </a:t>
            </a:r>
            <a:r>
              <a:rPr lang="ar-SA" sz="1700" dirty="0">
                <a:latin typeface="Alexandria" pitchFamily="2" charset="-78"/>
                <a:cs typeface="Alexandria" pitchFamily="2" charset="-78"/>
              </a:rPr>
              <a:t>من خلال هذه الشراكات، يمكن للجهات المعنية توجيه الرأي العام نحو قضايا معينة أو تغيير التصورات حول أحداث معينة</a:t>
            </a:r>
            <a:r>
              <a:rPr lang="ar-SA" sz="17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3075" name="Picture 3" descr="Image result for استراتيجية :  الشريك البائع Selling Partner"/>
          <p:cNvPicPr>
            <a:picLocks noChangeAspect="1" noChangeArrowheads="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l="21711" t="11144" r="20756" b="25435"/>
          <a:stretch/>
        </p:blipFill>
        <p:spPr bwMode="auto">
          <a:xfrm>
            <a:off x="-110326" y="2603728"/>
            <a:ext cx="1332535" cy="157711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2282383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45646" y="1993899"/>
            <a:ext cx="9676859"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9800" y="1997546"/>
            <a:ext cx="9477774" cy="4408899"/>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dirty="0" smtClean="0">
                <a:solidFill>
                  <a:schemeClr val="accent2">
                    <a:lumMod val="75000"/>
                  </a:schemeClr>
                </a:solidFill>
                <a:latin typeface="Alexandria SemiBold" pitchFamily="2" charset="-78"/>
                <a:cs typeface="Alexandria SemiBold" pitchFamily="2" charset="-78"/>
              </a:rPr>
              <a:t>استطلاعات الرأي</a:t>
            </a:r>
            <a:r>
              <a:rPr lang="en-US" sz="1700" dirty="0" smtClean="0">
                <a:solidFill>
                  <a:schemeClr val="accent2">
                    <a:lumMod val="75000"/>
                  </a:schemeClr>
                </a:solidFill>
                <a:latin typeface="Alexandria SemiBold" pitchFamily="2" charset="-78"/>
                <a:cs typeface="Alexandria SemiBold" pitchFamily="2" charset="-78"/>
              </a:rPr>
              <a:t> Opinion Polls </a:t>
            </a:r>
            <a:r>
              <a:rPr lang="ar-SA" sz="1700" dirty="0" smtClean="0">
                <a:solidFill>
                  <a:schemeClr val="accent2">
                    <a:lumMod val="75000"/>
                  </a:schemeClr>
                </a:solidFill>
                <a:latin typeface="Alexandria SemiBold" pitchFamily="2" charset="-78"/>
                <a:cs typeface="Alexandria SemiBold" pitchFamily="2" charset="-78"/>
              </a:rPr>
              <a:t>: </a:t>
            </a:r>
          </a:p>
          <a:p>
            <a:pPr algn="r" rtl="1">
              <a:lnSpc>
                <a:spcPct val="150000"/>
              </a:lnSpc>
            </a:pP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أداة تُستخدم لجمع البيانات حول آراء الناس ومواقفهم تجاه موضوعات معينة. يتم استخدامها بشكل واسع في </a:t>
            </a:r>
            <a:r>
              <a:rPr lang="ar-SA" sz="1700" dirty="0" smtClean="0">
                <a:latin typeface="Alexandria" pitchFamily="2" charset="-78"/>
                <a:cs typeface="Alexandria" pitchFamily="2" charset="-78"/>
              </a:rPr>
              <a:t>الدعاية </a:t>
            </a:r>
            <a:r>
              <a:rPr lang="ar-SA" sz="1700" dirty="0">
                <a:latin typeface="Alexandria" pitchFamily="2" charset="-78"/>
                <a:cs typeface="Alexandria" pitchFamily="2" charset="-78"/>
              </a:rPr>
              <a:t>لتوجيه الرأي العام أو التأثير على تصورات </a:t>
            </a:r>
            <a:r>
              <a:rPr lang="ar-SA" sz="1700" dirty="0" smtClean="0">
                <a:latin typeface="Alexandria" pitchFamily="2" charset="-78"/>
                <a:cs typeface="Alexandria" pitchFamily="2" charset="-78"/>
              </a:rPr>
              <a:t>الجمهور؛ أي أن استطلاعات الرأي قد لا تعكس الآراء الحقيقية للجمهور. </a:t>
            </a:r>
            <a:r>
              <a:rPr lang="ar-SA" sz="1700" dirty="0" smtClean="0">
                <a:solidFill>
                  <a:srgbClr val="FF0000"/>
                </a:solidFill>
                <a:latin typeface="Alexandria" pitchFamily="2" charset="-78"/>
                <a:cs typeface="Alexandria" pitchFamily="2" charset="-78"/>
              </a:rPr>
              <a:t>مثال: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استخدام استطلاعات الرأي لإظهار أن مرشحًا معينًا يتمتع بدعم واسع، مما يُشجع الناخبين الآخرين على الانضمام إلى هذا الدعم</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algn="r" rtl="1">
              <a:lnSpc>
                <a:spcPct val="150000"/>
              </a:lnSpc>
            </a:pPr>
            <a:r>
              <a:rPr lang="ar-SA" sz="1700" b="1" dirty="0">
                <a:solidFill>
                  <a:srgbClr val="0070C0"/>
                </a:solidFill>
                <a:latin typeface="Alexandria" pitchFamily="2" charset="-78"/>
                <a:cs typeface="Alexandria" pitchFamily="2" charset="-78"/>
              </a:rPr>
              <a:t>آلية عمل استطلاعات </a:t>
            </a:r>
            <a:r>
              <a:rPr lang="ar-SA" sz="1700" b="1" dirty="0" smtClean="0">
                <a:solidFill>
                  <a:srgbClr val="0070C0"/>
                </a:solidFill>
                <a:latin typeface="Alexandria" pitchFamily="2" charset="-78"/>
                <a:cs typeface="Alexandria" pitchFamily="2" charset="-78"/>
              </a:rPr>
              <a:t>الرأى في الدعاية والتضليل الإعلامي:</a:t>
            </a:r>
            <a:endParaRPr lang="ar-SA" sz="1700" b="1" dirty="0">
              <a:solidFill>
                <a:srgbClr val="0070C0"/>
              </a:solidFill>
              <a:latin typeface="Alexandria" pitchFamily="2" charset="-78"/>
              <a:cs typeface="Alexandria" pitchFamily="2" charset="-78"/>
            </a:endParaRPr>
          </a:p>
          <a:p>
            <a:pPr marL="569913" indent="-344488"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الاستطلاع </a:t>
            </a:r>
            <a:r>
              <a:rPr lang="ar-SA" sz="1700" dirty="0">
                <a:solidFill>
                  <a:srgbClr val="880002"/>
                </a:solidFill>
                <a:latin typeface="Alexandria" pitchFamily="2" charset="-78"/>
                <a:cs typeface="Alexandria" pitchFamily="2" charset="-78"/>
              </a:rPr>
              <a:t>الانتقائي: </a:t>
            </a:r>
            <a:r>
              <a:rPr lang="ar-SA" sz="1700" dirty="0">
                <a:latin typeface="Alexandria" pitchFamily="2" charset="-78"/>
                <a:cs typeface="Alexandria" pitchFamily="2" charset="-78"/>
              </a:rPr>
              <a:t>يمكن أن يتم اختيار </a:t>
            </a:r>
            <a:r>
              <a:rPr lang="ar-SA" sz="1700" dirty="0" smtClean="0">
                <a:latin typeface="Alexandria" pitchFamily="2" charset="-78"/>
                <a:cs typeface="Alexandria" pitchFamily="2" charset="-78"/>
              </a:rPr>
              <a:t>العينة بشكل </a:t>
            </a:r>
            <a:r>
              <a:rPr lang="ar-SA" sz="1700" u="sng" dirty="0">
                <a:latin typeface="Alexandria" pitchFamily="2" charset="-78"/>
                <a:cs typeface="Alexandria" pitchFamily="2" charset="-78"/>
              </a:rPr>
              <a:t>غير </a:t>
            </a:r>
            <a:r>
              <a:rPr lang="ar-SA" sz="1700" u="sng" dirty="0" smtClean="0">
                <a:latin typeface="Alexandria" pitchFamily="2" charset="-78"/>
                <a:cs typeface="Alexandria" pitchFamily="2" charset="-78"/>
              </a:rPr>
              <a:t>ممثل </a:t>
            </a:r>
            <a:r>
              <a:rPr lang="ar-SA" sz="1700" dirty="0" smtClean="0">
                <a:latin typeface="Alexandria" pitchFamily="2" charset="-78"/>
                <a:cs typeface="Alexandria" pitchFamily="2" charset="-78"/>
              </a:rPr>
              <a:t>للمجتمع </a:t>
            </a:r>
            <a:r>
              <a:rPr lang="ar-SA" sz="1700" dirty="0">
                <a:latin typeface="Alexandria" pitchFamily="2" charset="-78"/>
                <a:cs typeface="Alexandria" pitchFamily="2" charset="-78"/>
              </a:rPr>
              <a:t>لتوجيه النتائج نحو دعم معين، مما يُعطي انطباعًا زائفًا عن الآراء.</a:t>
            </a:r>
          </a:p>
          <a:p>
            <a:pPr marL="569913" indent="-344488" algn="r" rtl="1">
              <a:lnSpc>
                <a:spcPct val="150000"/>
              </a:lnSpc>
              <a:buFont typeface="+mj-lt"/>
              <a:buAutoNum type="arabicPeriod"/>
              <a:tabLst>
                <a:tab pos="630238" algn="l"/>
              </a:tabLst>
            </a:pPr>
            <a:r>
              <a:rPr lang="ar-SA" sz="1700" dirty="0">
                <a:solidFill>
                  <a:srgbClr val="880002"/>
                </a:solidFill>
                <a:latin typeface="Alexandria" pitchFamily="2" charset="-78"/>
                <a:cs typeface="Alexandria" pitchFamily="2" charset="-78"/>
              </a:rPr>
              <a:t>صياغة الأسئلة: </a:t>
            </a:r>
            <a:r>
              <a:rPr lang="ar-SA" sz="1700" dirty="0">
                <a:latin typeface="Alexandria" pitchFamily="2" charset="-78"/>
                <a:cs typeface="Alexandria" pitchFamily="2" charset="-78"/>
              </a:rPr>
              <a:t>يمكن أن تؤثر صياغة الأسئلة في الاستطلاع على النتائج، حيث يمكن استخدام </a:t>
            </a:r>
            <a:r>
              <a:rPr lang="ar-SA" sz="1700" dirty="0" smtClean="0">
                <a:latin typeface="Alexandria" pitchFamily="2" charset="-78"/>
                <a:cs typeface="Alexandria" pitchFamily="2" charset="-78"/>
              </a:rPr>
              <a:t>لغة </a:t>
            </a:r>
            <a:r>
              <a:rPr lang="ar-SA" sz="1700" dirty="0">
                <a:latin typeface="Alexandria" pitchFamily="2" charset="-78"/>
                <a:cs typeface="Alexandria" pitchFamily="2" charset="-78"/>
              </a:rPr>
              <a:t>مُوجهة للحصول على إجابات </a:t>
            </a:r>
            <a:r>
              <a:rPr lang="ar-SA" sz="1700" dirty="0" smtClean="0">
                <a:latin typeface="Alexandria" pitchFamily="2" charset="-78"/>
                <a:cs typeface="Alexandria" pitchFamily="2" charset="-78"/>
              </a:rPr>
              <a:t>معينة.</a:t>
            </a:r>
            <a:endParaRPr lang="ar-SA" sz="1700" dirty="0">
              <a:latin typeface="Alexandria" pitchFamily="2" charset="-78"/>
              <a:cs typeface="Alexandria" pitchFamily="2" charset="-78"/>
            </a:endParaRPr>
          </a:p>
          <a:p>
            <a:pPr marL="569913" indent="-344488"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تفسير </a:t>
            </a:r>
            <a:r>
              <a:rPr lang="ar-SA" sz="1700" dirty="0">
                <a:solidFill>
                  <a:srgbClr val="880002"/>
                </a:solidFill>
                <a:latin typeface="Alexandria" pitchFamily="2" charset="-78"/>
                <a:cs typeface="Alexandria" pitchFamily="2" charset="-78"/>
              </a:rPr>
              <a:t>النتائج: </a:t>
            </a:r>
            <a:r>
              <a:rPr lang="ar-SA" sz="1700" dirty="0">
                <a:latin typeface="Alexandria" pitchFamily="2" charset="-78"/>
                <a:cs typeface="Alexandria" pitchFamily="2" charset="-78"/>
              </a:rPr>
              <a:t>يتم تقديم نتائج استطلاعات </a:t>
            </a:r>
            <a:r>
              <a:rPr lang="ar-SA" sz="1700" dirty="0" smtClean="0">
                <a:latin typeface="Alexandria" pitchFamily="2" charset="-78"/>
                <a:cs typeface="Alexandria" pitchFamily="2" charset="-78"/>
              </a:rPr>
              <a:t>الرأي </a:t>
            </a:r>
            <a:r>
              <a:rPr lang="ar-SA" sz="1700" dirty="0">
                <a:latin typeface="Alexandria" pitchFamily="2" charset="-78"/>
                <a:cs typeface="Alexandria" pitchFamily="2" charset="-78"/>
              </a:rPr>
              <a:t>بشكل انتقائي لتدعيم رسائل دعائية </a:t>
            </a:r>
            <a:r>
              <a:rPr lang="ar-SA" sz="1700" dirty="0" smtClean="0">
                <a:latin typeface="Alexandria" pitchFamily="2" charset="-78"/>
                <a:cs typeface="Alexandria" pitchFamily="2" charset="-78"/>
              </a:rPr>
              <a:t>معينة.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4">
            <a:clrChange>
              <a:clrFrom>
                <a:srgbClr val="FFF7EE"/>
              </a:clrFrom>
              <a:clrTo>
                <a:srgbClr val="FFF7EE">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l="6393" t="29508" r="69754" b="29181"/>
          <a:stretch/>
        </p:blipFill>
        <p:spPr>
          <a:xfrm>
            <a:off x="-1" y="4811843"/>
            <a:ext cx="2126469" cy="2046157"/>
          </a:xfrm>
          <a:prstGeom prst="rect">
            <a:avLst/>
          </a:prstGeom>
        </p:spPr>
      </p:pic>
      <p:sp>
        <p:nvSpPr>
          <p:cNvPr id="13" name="Rectangle 12"/>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15295233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897249"/>
            <a:ext cx="10450942" cy="428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4" y="2162436"/>
            <a:ext cx="10361000" cy="4016484"/>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smtClean="0">
                <a:solidFill>
                  <a:schemeClr val="accent2">
                    <a:lumMod val="75000"/>
                  </a:schemeClr>
                </a:solidFill>
                <a:latin typeface="Alexandria SemiBold" pitchFamily="2" charset="-78"/>
                <a:cs typeface="Alexandria SemiBold" pitchFamily="2" charset="-78"/>
              </a:rPr>
              <a:t>المصطلحات المُغلفة</a:t>
            </a:r>
            <a:r>
              <a:rPr lang="en-US" sz="1700" dirty="0" smtClean="0">
                <a:solidFill>
                  <a:schemeClr val="accent2">
                    <a:lumMod val="75000"/>
                  </a:schemeClr>
                </a:solidFill>
                <a:latin typeface="Alexandria SemiBold" pitchFamily="2" charset="-78"/>
                <a:cs typeface="Alexandria SemiBold" pitchFamily="2" charset="-78"/>
              </a:rPr>
              <a:t>Blanked Terminology </a:t>
            </a:r>
            <a:r>
              <a:rPr lang="ar-SA" sz="1700" dirty="0" smtClean="0">
                <a:solidFill>
                  <a:schemeClr val="accent2">
                    <a:lumMod val="75000"/>
                  </a:schemeClr>
                </a:solidFill>
                <a:latin typeface="Alexandria SemiBold" pitchFamily="2" charset="-78"/>
                <a:cs typeface="Alexandria SemiBold" pitchFamily="2" charset="-78"/>
              </a:rPr>
              <a:t>: </a:t>
            </a:r>
            <a:r>
              <a:rPr lang="ar-SA" sz="1700" dirty="0" smtClean="0">
                <a:latin typeface="Alexandria" pitchFamily="2" charset="-78"/>
                <a:cs typeface="Alexandria" pitchFamily="2" charset="-78"/>
              </a:rPr>
              <a:t>وتشير إلى استخدام مصطلحات غير واضحة أو مُبهمة أو فضفاضة في الدعاية؛ مما يجعل من الصعب على الجمهور فهم المعاني الحقيقية وراء الرسائل الإعلامية. وتهدف هذه الاستراتيجية إلى إرباك الجمهور وابعادهم عن التفكير النقدي؛ مما يسهل تمرير الرسائل دون تدقيق من قِبل الجمهور. مثل مصطلح " الإرهاب".</a:t>
            </a:r>
          </a:p>
          <a:p>
            <a:pPr algn="r" rtl="1">
              <a:lnSpc>
                <a:spcPct val="150000"/>
              </a:lnSpc>
            </a:pPr>
            <a:r>
              <a:rPr lang="ar-SA" sz="1700" b="1" dirty="0" smtClean="0">
                <a:solidFill>
                  <a:srgbClr val="0070C0"/>
                </a:solidFill>
                <a:latin typeface="Alexandria" pitchFamily="2" charset="-78"/>
                <a:cs typeface="Alexandria" pitchFamily="2" charset="-78"/>
              </a:rPr>
              <a:t>  آلية </a:t>
            </a:r>
            <a:r>
              <a:rPr lang="ar-SA" sz="1700" b="1" dirty="0">
                <a:solidFill>
                  <a:srgbClr val="0070C0"/>
                </a:solidFill>
                <a:latin typeface="Alexandria" pitchFamily="2" charset="-78"/>
                <a:cs typeface="Alexandria" pitchFamily="2" charset="-78"/>
              </a:rPr>
              <a:t>عمل </a:t>
            </a:r>
            <a:r>
              <a:rPr lang="ar-SA" sz="1700" b="1" dirty="0" smtClean="0">
                <a:solidFill>
                  <a:srgbClr val="0070C0"/>
                </a:solidFill>
                <a:latin typeface="Alexandria" pitchFamily="2" charset="-78"/>
                <a:cs typeface="Alexandria" pitchFamily="2" charset="-78"/>
              </a:rPr>
              <a:t>المصطلحات الغامضة في الدعاية والتضليل الإعلامي:</a:t>
            </a:r>
            <a:endParaRPr lang="ar-SA" sz="1700" b="1" dirty="0">
              <a:solidFill>
                <a:srgbClr val="0070C0"/>
              </a:solidFill>
              <a:latin typeface="Alexandria" pitchFamily="2" charset="-78"/>
              <a:cs typeface="Alexandria" pitchFamily="2" charset="-78"/>
            </a:endParaRPr>
          </a:p>
          <a:p>
            <a:pPr marL="404813" indent="-284163" algn="r" rtl="1">
              <a:lnSpc>
                <a:spcPct val="150000"/>
              </a:lnSpc>
              <a:buFont typeface="+mj-lt"/>
              <a:buAutoNum type="arabicPeriod"/>
            </a:pPr>
            <a:r>
              <a:rPr lang="ar-SA" sz="1700" dirty="0">
                <a:solidFill>
                  <a:srgbClr val="880002"/>
                </a:solidFill>
                <a:latin typeface="Alexandria" pitchFamily="2" charset="-78"/>
                <a:cs typeface="Alexandria" pitchFamily="2" charset="-78"/>
              </a:rPr>
              <a:t>استخدام لغة معقدة أو تقنية: </a:t>
            </a:r>
            <a:r>
              <a:rPr lang="ar-SA" sz="1700" dirty="0">
                <a:latin typeface="Alexandria" pitchFamily="2" charset="-78"/>
                <a:cs typeface="Alexandria" pitchFamily="2" charset="-78"/>
              </a:rPr>
              <a:t>يُستخدم مصطلحات تقنية أو علمية قد تكون غير مألوفة للجمهور، مما يجعل الرسائل تبدو أكثر مصداقية، رغم </a:t>
            </a:r>
            <a:r>
              <a:rPr lang="ar-SA" sz="1700" dirty="0" smtClean="0">
                <a:latin typeface="Alexandria" pitchFamily="2" charset="-78"/>
                <a:cs typeface="Alexandria" pitchFamily="2" charset="-78"/>
              </a:rPr>
              <a:t>أنها قد تكون </a:t>
            </a:r>
            <a:r>
              <a:rPr lang="ar-SA" sz="1700" dirty="0">
                <a:latin typeface="Alexandria" pitchFamily="2" charset="-78"/>
                <a:cs typeface="Alexandria" pitchFamily="2" charset="-78"/>
              </a:rPr>
              <a:t>مضللة.</a:t>
            </a:r>
          </a:p>
          <a:p>
            <a:pPr marL="404813" indent="-284163"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تجنب الدقة: </a:t>
            </a:r>
            <a:r>
              <a:rPr lang="ar-SA" sz="1700" dirty="0">
                <a:latin typeface="Alexandria" pitchFamily="2" charset="-78"/>
                <a:cs typeface="Alexandria" pitchFamily="2" charset="-78"/>
              </a:rPr>
              <a:t>يتم استخدام كلمات عامة أو عبارات فضفاضة، مما يحد من وضوح الرسالة ويجعل من السهل تفسيرها بطرق مختلفة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404813" indent="-284163"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خلق الارتباك:</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مصطلحات </a:t>
            </a:r>
            <a:r>
              <a:rPr lang="ar-SA" sz="1700" dirty="0" smtClean="0">
                <a:latin typeface="Alexandria" pitchFamily="2" charset="-78"/>
                <a:cs typeface="Alexandria" pitchFamily="2" charset="-78"/>
              </a:rPr>
              <a:t>غير واضحة، </a:t>
            </a:r>
            <a:r>
              <a:rPr lang="ar-SA" sz="1700" dirty="0">
                <a:latin typeface="Alexandria" pitchFamily="2" charset="-78"/>
                <a:cs typeface="Alexandria" pitchFamily="2" charset="-78"/>
              </a:rPr>
              <a:t>يؤدي إلى ارتباك الجمهور، مما يمنعهم من اتخاذ </a:t>
            </a:r>
            <a:r>
              <a:rPr lang="ar-SA" sz="1700" dirty="0" smtClean="0">
                <a:latin typeface="Alexandria" pitchFamily="2" charset="-78"/>
                <a:cs typeface="Alexandria" pitchFamily="2" charset="-78"/>
              </a:rPr>
              <a:t>مواقف.</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3"/>
          <p:cNvSpPr/>
          <p:nvPr/>
        </p:nvSpPr>
        <p:spPr>
          <a:xfrm>
            <a:off x="0" y="5404792"/>
            <a:ext cx="1173222" cy="1292630"/>
          </a:xfrm>
          <a:custGeom>
            <a:avLst/>
            <a:gdLst/>
            <a:ahLst/>
            <a:cxnLst/>
            <a:rect l="l" t="t" r="r" b="b"/>
            <a:pathLst>
              <a:path w="2159605" h="1485628">
                <a:moveTo>
                  <a:pt x="0" y="0"/>
                </a:moveTo>
                <a:lnTo>
                  <a:pt x="2159605" y="0"/>
                </a:lnTo>
                <a:lnTo>
                  <a:pt x="2159605" y="1485628"/>
                </a:lnTo>
                <a:lnTo>
                  <a:pt x="0" y="1485628"/>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19610027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94341"/>
            <a:ext cx="5470732" cy="53392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126671"/>
            <a:ext cx="10550769" cy="510693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1776075"/>
            <a:ext cx="10313463" cy="4449936"/>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sz="1700" dirty="0" smtClean="0">
                <a:latin typeface="Alexandria" pitchFamily="2" charset="-78"/>
                <a:cs typeface="Alexandria" pitchFamily="2" charset="-78"/>
              </a:rPr>
              <a:t>تمثل </a:t>
            </a:r>
            <a:r>
              <a:rPr lang="ar-SA" sz="1700" dirty="0">
                <a:latin typeface="Alexandria" pitchFamily="2" charset="-78"/>
                <a:cs typeface="Alexandria" pitchFamily="2" charset="-78"/>
              </a:rPr>
              <a:t>الحرب النفسية أحد أبرز التحديات التي تواجه المجتمعات الحديثة، خاصة في ظل التطور التكنولوجي السريع وانتشار وسائل الإعلام الرقمية. إن فهم </a:t>
            </a:r>
            <a:r>
              <a:rPr lang="ar-SA" sz="1700" dirty="0" smtClean="0">
                <a:latin typeface="Alexandria" pitchFamily="2" charset="-78"/>
                <a:cs typeface="Alexandria" pitchFamily="2" charset="-78"/>
              </a:rPr>
              <a:t>الديناميكيات </a:t>
            </a:r>
            <a:r>
              <a:rPr lang="ar-SA" sz="1700" dirty="0">
                <a:latin typeface="Alexandria" pitchFamily="2" charset="-78"/>
                <a:cs typeface="Alexandria" pitchFamily="2" charset="-78"/>
              </a:rPr>
              <a:t>المعقدة للحرب النفسية في عصر الإعلام الرقمي يعد أمرًا ضروريًا لحماية المجتمعات وتعزيز الحوار البناء.</a:t>
            </a:r>
          </a:p>
          <a:p>
            <a:pPr algn="r" rtl="1">
              <a:lnSpc>
                <a:spcPct val="150000"/>
              </a:lnSpc>
            </a:pPr>
            <a:r>
              <a:rPr lang="ar-SA" sz="1700" dirty="0" smtClean="0">
                <a:latin typeface="Alexandria" pitchFamily="2" charset="-78"/>
                <a:cs typeface="Alexandria" pitchFamily="2" charset="-78"/>
              </a:rPr>
              <a:t>   تُدار </a:t>
            </a:r>
            <a:r>
              <a:rPr lang="ar-SA" sz="1700" dirty="0">
                <a:latin typeface="Alexandria" pitchFamily="2" charset="-78"/>
                <a:cs typeface="Alexandria" pitchFamily="2" charset="-78"/>
              </a:rPr>
              <a:t>الحرب النفسية في الإعلام الرقمي من خلال استخدام استراتيجيات مدروسة تهدف إلى التأثير على آراء الجمهور وسلوكياته. يشمل ذلك استغلال البيانات الضخمة والتحليل النفسي لنشر رسائل محددة، سواء لدعم قضايا معينة أو لتشويه سمعة المنافسين</a:t>
            </a:r>
            <a:r>
              <a:rPr lang="ar-SA" sz="1700" dirty="0" smtClean="0">
                <a:latin typeface="Alexandria" pitchFamily="2" charset="-78"/>
                <a:cs typeface="Alexandria" pitchFamily="2" charset="-78"/>
              </a:rPr>
              <a:t>. تتضمن </a:t>
            </a:r>
            <a:r>
              <a:rPr lang="ar-SA" sz="1700" dirty="0">
                <a:latin typeface="Alexandria" pitchFamily="2" charset="-78"/>
                <a:cs typeface="Alexandria" pitchFamily="2" charset="-78"/>
              </a:rPr>
              <a:t>الأدوات المستخدمة الشائعات، والتضليل الإعلامي، والحملات الدعائية، مما يزيد من فعالية التأثير. ومع ذلك، تواجه هذه الحرب تحديات كبيرة مثل انتشار المعلومات المضللة وفقدان الثقة في المصادر </a:t>
            </a:r>
            <a:r>
              <a:rPr lang="ar-SA" sz="1700" dirty="0" smtClean="0">
                <a:latin typeface="Alexandria" pitchFamily="2" charset="-78"/>
                <a:cs typeface="Alexandria" pitchFamily="2" charset="-78"/>
              </a:rPr>
              <a:t>الإخبارية.</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في </a:t>
            </a:r>
            <a:r>
              <a:rPr lang="ar-SA" sz="1700" dirty="0">
                <a:solidFill>
                  <a:srgbClr val="002060"/>
                </a:solidFill>
                <a:latin typeface="Alexandria" pitchFamily="2" charset="-78"/>
                <a:cs typeface="Alexandria" pitchFamily="2" charset="-78"/>
              </a:rPr>
              <a:t>الختام، </a:t>
            </a:r>
            <a:r>
              <a:rPr lang="ar-SA" sz="1700" dirty="0" smtClean="0">
                <a:latin typeface="Alexandria" pitchFamily="2" charset="-78"/>
                <a:cs typeface="Alexandria" pitchFamily="2" charset="-78"/>
              </a:rPr>
              <a:t>تعد </a:t>
            </a:r>
            <a:r>
              <a:rPr lang="ar-SA" sz="1700" dirty="0">
                <a:latin typeface="Alexandria" pitchFamily="2" charset="-78"/>
                <a:cs typeface="Alexandria" pitchFamily="2" charset="-78"/>
              </a:rPr>
              <a:t>الحرب النفسية في الإعلام الرقمي أداة قوية تؤثر على المجتمعات والأفراد بطرق </a:t>
            </a:r>
            <a:r>
              <a:rPr lang="ar-SA" sz="1700" dirty="0" smtClean="0">
                <a:latin typeface="Alexandria" pitchFamily="2" charset="-78"/>
                <a:cs typeface="Alexandria" pitchFamily="2" charset="-78"/>
              </a:rPr>
              <a:t>متعددة؛ لذا ينبغي فهم </a:t>
            </a:r>
            <a:r>
              <a:rPr lang="ar-SA" sz="1700" dirty="0">
                <a:latin typeface="Alexandria" pitchFamily="2" charset="-78"/>
                <a:cs typeface="Alexandria" pitchFamily="2" charset="-78"/>
              </a:rPr>
              <a:t>ا</a:t>
            </a:r>
            <a:r>
              <a:rPr lang="ar-SA" sz="1700" dirty="0" smtClean="0">
                <a:latin typeface="Alexandria" pitchFamily="2" charset="-78"/>
                <a:cs typeface="Alexandria" pitchFamily="2" charset="-78"/>
              </a:rPr>
              <a:t>ستراتيجياتها </a:t>
            </a:r>
            <a:r>
              <a:rPr lang="ar-SA" sz="1700" dirty="0">
                <a:latin typeface="Alexandria" pitchFamily="2" charset="-78"/>
                <a:cs typeface="Alexandria" pitchFamily="2" charset="-78"/>
              </a:rPr>
              <a:t>وآلياتها وتأثيراتها المحتملة على الأمن القومي والاستقرار الاجتماعي</a:t>
            </a:r>
            <a:r>
              <a:rPr lang="ar-SA" sz="1700" dirty="0" smtClean="0">
                <a:latin typeface="Alexandria" pitchFamily="2" charset="-78"/>
                <a:cs typeface="Alexandria" pitchFamily="2" charset="-78"/>
              </a:rPr>
              <a:t>.</a:t>
            </a:r>
            <a:endParaRPr lang="ar-SA" dirty="0">
              <a:solidFill>
                <a:srgbClr val="000000"/>
              </a:solidFill>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3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2"/>
            <a:ext cx="10646228" cy="4707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771102" y="1328755"/>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73529" y="1855033"/>
            <a:ext cx="10368642" cy="410112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latin typeface="Alexandria" charset="0"/>
                <a:cs typeface="Alexandria" charset="0"/>
              </a:rPr>
              <a:t>سامية </a:t>
            </a:r>
            <a:r>
              <a:rPr lang="ar-SA" sz="1600" dirty="0">
                <a:latin typeface="Alexandria" charset="0"/>
                <a:cs typeface="Alexandria" charset="0"/>
              </a:rPr>
              <a:t>أبو النصر، الإعلام والعمليات النفسية في ظل الحروب المعاصرة واستراتيجية المواجهة، (القاهرة: دار النشر للجامعات، 2010</a:t>
            </a:r>
            <a:r>
              <a:rPr lang="ar-SA" sz="1600" dirty="0" smtClean="0">
                <a:latin typeface="Alexandria" charset="0"/>
                <a:cs typeface="Alexandria" charset="0"/>
              </a:rPr>
              <a:t>).</a:t>
            </a:r>
          </a:p>
          <a:p>
            <a:pPr marL="342900" indent="-342900" algn="r" rtl="1">
              <a:lnSpc>
                <a:spcPct val="150000"/>
              </a:lnSpc>
              <a:buFont typeface="+mj-lt"/>
              <a:buAutoNum type="arabicPeriod"/>
            </a:pPr>
            <a:r>
              <a:rPr lang="ar-SA" sz="1600" dirty="0">
                <a:latin typeface="Alexandria" charset="0"/>
                <a:cs typeface="Alexandria" charset="0"/>
              </a:rPr>
              <a:t>فهمي أحمد، هندسة الجمهور: كيف تغير وسائل الإعلام الآراء والأفكار؟، (الرياض، مركز البيان للدراسات، 2014</a:t>
            </a:r>
            <a:r>
              <a:rPr lang="ar-SA" sz="1600" dirty="0" smtClean="0">
                <a:latin typeface="Alexandria" charset="0"/>
                <a:cs typeface="Alexandria" charset="0"/>
              </a:rPr>
              <a:t>).</a:t>
            </a:r>
          </a:p>
          <a:p>
            <a:pPr marL="342900" indent="-342900" algn="r" rtl="1">
              <a:lnSpc>
                <a:spcPct val="150000"/>
              </a:lnSpc>
              <a:buFont typeface="+mj-lt"/>
              <a:buAutoNum type="arabicPeriod"/>
            </a:pPr>
            <a:r>
              <a:rPr lang="ar-SA" sz="1600" dirty="0">
                <a:latin typeface="Alexandria" charset="0"/>
                <a:cs typeface="Alexandria" charset="0"/>
              </a:rPr>
              <a:t>نبيهة صالح السامرائي، علم النفس الإعلامي (مفاهيم – نظريات – تطبيقات)، ( عمان: دار المناهج للنشر والتوزيع، ط 1 ، 2007).</a:t>
            </a:r>
          </a:p>
          <a:p>
            <a:pPr marL="342900" indent="-342900" algn="r" rtl="1">
              <a:lnSpc>
                <a:spcPct val="150000"/>
              </a:lnSpc>
              <a:buFont typeface="+mj-lt"/>
              <a:buAutoNum type="arabicPeriod"/>
            </a:pPr>
            <a:r>
              <a:rPr lang="ar-SA" sz="1600" dirty="0">
                <a:latin typeface="Alexandria" charset="0"/>
                <a:cs typeface="Alexandria" charset="0"/>
              </a:rPr>
              <a:t>نضال فلاح </a:t>
            </a:r>
            <a:r>
              <a:rPr lang="ar-SA" sz="1600" dirty="0" smtClean="0">
                <a:latin typeface="Alexandria" charset="0"/>
                <a:cs typeface="Alexandria" charset="0"/>
              </a:rPr>
              <a:t>الضلاعين.</a:t>
            </a:r>
            <a:r>
              <a:rPr lang="ar-SA" sz="1600" dirty="0">
                <a:latin typeface="Alexandria" charset="0"/>
                <a:cs typeface="Alexandria" charset="0"/>
              </a:rPr>
              <a:t> </a:t>
            </a:r>
            <a:r>
              <a:rPr lang="ar-SA" sz="1600" dirty="0" smtClean="0">
                <a:latin typeface="Alexandria" charset="0"/>
                <a:cs typeface="Alexandria" charset="0"/>
              </a:rPr>
              <a:t>الدعاية </a:t>
            </a:r>
            <a:r>
              <a:rPr lang="ar-SA" sz="1600" dirty="0">
                <a:latin typeface="Alexandria" charset="0"/>
                <a:cs typeface="Alexandria" charset="0"/>
              </a:rPr>
              <a:t>والحرب </a:t>
            </a:r>
            <a:r>
              <a:rPr lang="ar-SA" sz="1600" dirty="0" smtClean="0">
                <a:latin typeface="Alexandria" charset="0"/>
                <a:cs typeface="Alexandria" charset="0"/>
              </a:rPr>
              <a:t>النفسية،</a:t>
            </a:r>
            <a:r>
              <a:rPr lang="ar-SA" sz="1600" dirty="0">
                <a:latin typeface="Alexandria" charset="0"/>
                <a:cs typeface="Alexandria" charset="0"/>
              </a:rPr>
              <a:t> </a:t>
            </a:r>
            <a:r>
              <a:rPr lang="ar-SA" sz="1600" dirty="0" smtClean="0">
                <a:latin typeface="Alexandria" charset="0"/>
                <a:cs typeface="Alexandria" charset="0"/>
              </a:rPr>
              <a:t>(عمان</a:t>
            </a:r>
            <a:r>
              <a:rPr lang="ar-SA" sz="1600" dirty="0">
                <a:latin typeface="Alexandria" charset="0"/>
                <a:cs typeface="Alexandria" charset="0"/>
              </a:rPr>
              <a:t>: دار الاعصار العلمي للنشر </a:t>
            </a:r>
            <a:r>
              <a:rPr lang="ar-SA" sz="1600" dirty="0" smtClean="0">
                <a:latin typeface="Alexandria" charset="0"/>
                <a:cs typeface="Alexandria" charset="0"/>
              </a:rPr>
              <a:t>والتوزيع، 2014)</a:t>
            </a:r>
            <a:endParaRPr lang="ar-SA" sz="1600" dirty="0">
              <a:latin typeface="Alexandria" charset="0"/>
              <a:cs typeface="Alexandria" charset="0"/>
            </a:endParaRPr>
          </a:p>
          <a:p>
            <a:pPr marL="342900" indent="-342900" fontAlgn="base">
              <a:buFont typeface="+mj-lt"/>
              <a:buAutoNum type="arabicPeriod" startAt="5"/>
            </a:pPr>
            <a:r>
              <a:rPr lang="en-US" sz="1600" dirty="0" smtClean="0">
                <a:latin typeface="Alexandria" pitchFamily="2" charset="-78"/>
                <a:cs typeface="Alexandria" pitchFamily="2" charset="-78"/>
              </a:rPr>
              <a:t>Raquel </a:t>
            </a:r>
            <a:r>
              <a:rPr lang="en-US" sz="1600" dirty="0">
                <a:latin typeface="Alexandria" pitchFamily="2" charset="-78"/>
                <a:cs typeface="Alexandria" pitchFamily="2" charset="-78"/>
              </a:rPr>
              <a:t>de Barros Pinto Miguel, et.al, “MEDIA AND PSYCHOLOGY: A LITERATURE REVIEW”, </a:t>
            </a:r>
            <a:r>
              <a:rPr lang="en-US" sz="1600" dirty="0" err="1">
                <a:latin typeface="Alexandria" pitchFamily="2" charset="-78"/>
                <a:cs typeface="Alexandria" pitchFamily="2" charset="-78"/>
              </a:rPr>
              <a:t>Psicologia</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em</a:t>
            </a:r>
            <a:r>
              <a:rPr lang="en-US" sz="1600" dirty="0">
                <a:latin typeface="Alexandria" pitchFamily="2" charset="-78"/>
                <a:cs typeface="Alexandria" pitchFamily="2" charset="-78"/>
              </a:rPr>
              <a:t> </a:t>
            </a:r>
            <a:r>
              <a:rPr lang="en-US" sz="1600" dirty="0" err="1" smtClean="0">
                <a:latin typeface="Alexandria" pitchFamily="2" charset="-78"/>
                <a:cs typeface="Alexandria" pitchFamily="2" charset="-78"/>
              </a:rPr>
              <a:t>Estudo</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No. 28, Oct. 2023.</a:t>
            </a:r>
          </a:p>
          <a:p>
            <a:pPr marL="342900" indent="-342900" fontAlgn="base">
              <a:buFont typeface="+mj-lt"/>
              <a:buAutoNum type="arabicPeriod" startAt="5"/>
            </a:pPr>
            <a:r>
              <a:rPr lang="en-US" sz="1600" dirty="0">
                <a:latin typeface="Alexandria" pitchFamily="2" charset="-78"/>
                <a:cs typeface="Alexandria" pitchFamily="2" charset="-78"/>
              </a:rPr>
              <a:t>David </a:t>
            </a:r>
            <a:r>
              <a:rPr lang="en-US" sz="1600" dirty="0" smtClean="0">
                <a:latin typeface="Alexandria" pitchFamily="2" charset="-78"/>
                <a:cs typeface="Alexandria" pitchFamily="2" charset="-78"/>
              </a:rPr>
              <a:t>Ingram</a:t>
            </a:r>
            <a:r>
              <a:rPr lang="en-US" sz="1600" u="sng" dirty="0" smtClean="0">
                <a:latin typeface="Alexandria" pitchFamily="2" charset="-78"/>
                <a:cs typeface="Alexandria" pitchFamily="2" charset="-78"/>
              </a:rPr>
              <a:t>, </a:t>
            </a:r>
            <a:r>
              <a:rPr lang="en-US" sz="1600" dirty="0" err="1">
                <a:latin typeface="Alexandria" pitchFamily="2" charset="-78"/>
                <a:cs typeface="Alexandria" pitchFamily="2" charset="-78"/>
              </a:rPr>
              <a:t>Factbox</a:t>
            </a:r>
            <a:r>
              <a:rPr lang="en-US" sz="1600" dirty="0">
                <a:latin typeface="Alexandria" pitchFamily="2" charset="-78"/>
                <a:cs typeface="Alexandria" pitchFamily="2" charset="-78"/>
              </a:rPr>
              <a:t>: Who is Cambridge </a:t>
            </a:r>
            <a:r>
              <a:rPr lang="en-US" sz="1600" dirty="0" err="1">
                <a:latin typeface="Alexandria" pitchFamily="2" charset="-78"/>
                <a:cs typeface="Alexandria" pitchFamily="2" charset="-78"/>
              </a:rPr>
              <a:t>Analytica</a:t>
            </a:r>
            <a:r>
              <a:rPr lang="en-US" sz="1600" dirty="0">
                <a:latin typeface="Alexandria" pitchFamily="2" charset="-78"/>
                <a:cs typeface="Alexandria" pitchFamily="2" charset="-78"/>
              </a:rPr>
              <a:t> and what did it do?, Ruters.com, 30 March 2018</a:t>
            </a:r>
            <a:r>
              <a:rPr lang="en-US" sz="1400" dirty="0">
                <a:latin typeface="Alexandria" pitchFamily="2" charset="-78"/>
                <a:cs typeface="Alexandria" pitchFamily="2" charset="-78"/>
              </a:rPr>
              <a:t>. </a:t>
            </a:r>
            <a:r>
              <a:rPr lang="en-US" sz="1400" dirty="0">
                <a:latin typeface="Alexandria" pitchFamily="2" charset="-78"/>
                <a:cs typeface="Alexandria" pitchFamily="2" charset="-78"/>
                <a:hlinkClick r:id="rId3"/>
              </a:rPr>
              <a:t>https://www.reuters.com/article/us-facebook-cambridge-analytica-factbox/factbox-who-is-cambridge-analytica-and-what-did-it-do-idUSKBN1GW07F</a:t>
            </a:r>
            <a:r>
              <a:rPr lang="en-US" dirty="0" smtClean="0">
                <a:hlinkClick r:id="rId3"/>
              </a:rPr>
              <a:t>/</a:t>
            </a:r>
            <a:r>
              <a:rPr lang="en-US" dirty="0" smtClean="0"/>
              <a:t> </a:t>
            </a:r>
            <a:r>
              <a:rPr lang="en-US" dirty="0" smtClean="0">
                <a:solidFill>
                  <a:srgbClr val="2D3956"/>
                </a:solidFill>
                <a:latin typeface="Alexandria" charset="0"/>
                <a:cs typeface="Alexandria" charset="0"/>
              </a:rPr>
              <a:t> </a:t>
            </a:r>
          </a:p>
          <a:p>
            <a:pPr marL="342900" indent="-342900" fontAlgn="base">
              <a:buFont typeface="+mj-lt"/>
              <a:buAutoNum type="arabicPeriod" startAt="5"/>
            </a:pPr>
            <a:r>
              <a:rPr lang="en-US" sz="1600" dirty="0" smtClean="0">
                <a:latin typeface="Alexandria" pitchFamily="2" charset="-78"/>
                <a:cs typeface="Alexandria" pitchFamily="2" charset="-78"/>
              </a:rPr>
              <a:t>Andrew Prokop</a:t>
            </a:r>
            <a:r>
              <a:rPr lang="en-US" sz="1600" dirty="0">
                <a:latin typeface="Alexandria" pitchFamily="2" charset="-78"/>
                <a:cs typeface="Alexandria" pitchFamily="2" charset="-78"/>
              </a:rPr>
              <a:t>, Cambridge </a:t>
            </a:r>
            <a:r>
              <a:rPr lang="en-US" sz="1600" dirty="0" err="1">
                <a:latin typeface="Alexandria" pitchFamily="2" charset="-78"/>
                <a:cs typeface="Alexandria" pitchFamily="2" charset="-78"/>
              </a:rPr>
              <a:t>Analytica</a:t>
            </a:r>
            <a:r>
              <a:rPr lang="en-US" sz="1600" dirty="0">
                <a:latin typeface="Alexandria" pitchFamily="2" charset="-78"/>
                <a:cs typeface="Alexandria" pitchFamily="2" charset="-78"/>
              </a:rPr>
              <a:t> and its many scandals, explained”, vox.com, 21 March </a:t>
            </a:r>
            <a:r>
              <a:rPr lang="en-US" sz="1600" dirty="0" smtClean="0">
                <a:latin typeface="Alexandria" pitchFamily="2" charset="-78"/>
                <a:cs typeface="Alexandria" pitchFamily="2" charset="-78"/>
              </a:rPr>
              <a:t>2018, </a:t>
            </a:r>
            <a:r>
              <a:rPr lang="en-US" sz="1400" dirty="0" smtClean="0">
                <a:solidFill>
                  <a:srgbClr val="2D3956"/>
                </a:solidFill>
                <a:latin typeface="Alexandria" charset="0"/>
                <a:cs typeface="Alexandria" charset="0"/>
                <a:hlinkClick r:id="rId4"/>
              </a:rPr>
              <a:t>https</a:t>
            </a:r>
            <a:r>
              <a:rPr lang="en-US" sz="1400" dirty="0">
                <a:solidFill>
                  <a:srgbClr val="2D3956"/>
                </a:solidFill>
                <a:latin typeface="Alexandria" charset="0"/>
                <a:cs typeface="Alexandria" charset="0"/>
                <a:hlinkClick r:id="rId4"/>
              </a:rPr>
              <a:t>://</a:t>
            </a:r>
            <a:r>
              <a:rPr lang="en-US" sz="1400" dirty="0" smtClean="0">
                <a:solidFill>
                  <a:srgbClr val="2D3956"/>
                </a:solidFill>
                <a:latin typeface="Alexandria" charset="0"/>
                <a:cs typeface="Alexandria" charset="0"/>
                <a:hlinkClick r:id="rId4"/>
              </a:rPr>
              <a:t>www.vox.com/policy-and-politics/2018/3/21/17141428/cambridge-analytica-trump-russia-mueller</a:t>
            </a:r>
            <a:r>
              <a:rPr lang="en-US" sz="1400" dirty="0" smtClean="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spTree>
    <p:extLst>
      <p:ext uri="{BB962C8B-B14F-4D97-AF65-F5344CB8AC3E}">
        <p14:creationId xmlns:p14="http://schemas.microsoft.com/office/powerpoint/2010/main" val="32175271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47608</TotalTime>
  <Words>4316</Words>
  <Application>Microsoft Office PowerPoint</Application>
  <PresentationFormat>Widescreen</PresentationFormat>
  <Paragraphs>359</Paragraphs>
  <Slides>41</Slides>
  <Notes>32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Roboto Light</vt:lpstr>
      <vt:lpstr>Alexandria Medium</vt:lpstr>
      <vt:lpstr>Adobe Arabic</vt:lpstr>
      <vt:lpstr>Alexandria</vt:lpstr>
      <vt:lpstr>Calibri</vt:lpstr>
      <vt:lpstr>Alexandria Black</vt:lpstr>
      <vt:lpstr>Times New Roman</vt:lpstr>
      <vt:lpstr>Wingdings</vt:lpstr>
      <vt:lpstr>Arial</vt:lpstr>
      <vt:lpstr>Calibri Light</vt:lpstr>
      <vt:lpstr>Alexandria SemiBold</vt:lpstr>
      <vt:lpstr>Alexandria ExtraBold</vt:lpstr>
      <vt:lpstr>Adobe Caslon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1574</cp:revision>
  <dcterms:created xsi:type="dcterms:W3CDTF">2023-04-29T09:08:23Z</dcterms:created>
  <dcterms:modified xsi:type="dcterms:W3CDTF">2025-07-11T12:21:54Z</dcterms:modified>
</cp:coreProperties>
</file>