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480" r:id="rId2"/>
    <p:sldId id="303" r:id="rId3"/>
    <p:sldId id="271" r:id="rId4"/>
    <p:sldId id="313" r:id="rId5"/>
    <p:sldId id="481" r:id="rId6"/>
    <p:sldId id="276" r:id="rId7"/>
    <p:sldId id="256" r:id="rId8"/>
    <p:sldId id="306" r:id="rId9"/>
    <p:sldId id="264" r:id="rId10"/>
    <p:sldId id="265" r:id="rId11"/>
    <p:sldId id="266" r:id="rId12"/>
    <p:sldId id="267" r:id="rId13"/>
    <p:sldId id="268" r:id="rId14"/>
    <p:sldId id="34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481"/>
            <p14:sldId id="276"/>
            <p14:sldId id="256"/>
            <p14:sldId id="306"/>
            <p14:sldId id="264"/>
            <p14:sldId id="265"/>
            <p14:sldId id="266"/>
            <p14:sldId id="267"/>
            <p14:sldId id="26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63" autoAdjust="0"/>
    <p:restoredTop sz="93738" autoAdjust="0"/>
  </p:normalViewPr>
  <p:slideViewPr>
    <p:cSldViewPr snapToGrid="0">
      <p:cViewPr varScale="1">
        <p:scale>
          <a:sx n="65" d="100"/>
          <a:sy n="65" d="100"/>
        </p:scale>
        <p:origin x="9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2026-09-13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717001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9" name="Google Shape;20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063440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7" name="Google Shape;227;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28" name="Google Shape;228;p10: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9" name="Google Shape;229;p1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0" name="Google Shape;230;p10: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1" name="Google Shape;231;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9305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7" name="Google Shape;26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68" name="Google Shape;268;p11: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69" name="Google Shape;269;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0" name="Google Shape;270;p11: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1" name="Google Shape;271;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28328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0" name="Google Shape;290;p12: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1" name="Google Shape;291;p12: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2" name="Google Shape;292;p12: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3" name="Google Shape;293;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32168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06" name="Google Shape;306;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r" rtl="1">
              <a:lnSpc>
                <a:spcPct val="100000"/>
              </a:lnSpc>
              <a:spcBef>
                <a:spcPts val="0"/>
              </a:spcBef>
              <a:spcAft>
                <a:spcPts val="0"/>
              </a:spcAft>
              <a:buClr>
                <a:schemeClr val="dk1"/>
              </a:buClr>
              <a:buSzPts val="1200"/>
              <a:buFont typeface="Calibri"/>
              <a:buNone/>
            </a:pPr>
            <a:endParaRPr/>
          </a:p>
        </p:txBody>
      </p:sp>
      <p:sp>
        <p:nvSpPr>
          <p:cNvPr id="307" name="Google Shape;307;p13:notes"/>
          <p:cNvSpPr txBox="1">
            <a:spLocks noGrp="1"/>
          </p:cNvSpPr>
          <p:nvPr>
            <p:ph type="hdr" idx="3"/>
          </p:nvPr>
        </p:nvSpPr>
        <p:spPr>
          <a:xfrm>
            <a:off x="0" y="0"/>
            <a:ext cx="2971800" cy="458788"/>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جامعة الجميع الذكية                                                Everyone's Smart University (ESU)</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8" name="Google Shape;308;p1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21/01/2023</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9" name="Google Shape;309;p13:notes"/>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t>ENT 612 Entrepreneurship Leadership&amp; Organizational Behavior.   Dr Nahed Ahmed</a:t>
            </a:r>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10" name="Google Shape;310;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437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2026-09-13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4839" y="2337115"/>
            <a:ext cx="4661854" cy="954107"/>
          </a:xfrm>
          <a:prstGeom prst="rect">
            <a:avLst/>
          </a:prstGeom>
          <a:noFill/>
        </p:spPr>
        <p:txBody>
          <a:bodyPr wrap="non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Entrepreneurial Leadership</a:t>
            </a:r>
          </a:p>
          <a:p>
            <a:r>
              <a:rPr lang="en-US" sz="2800" b="1" dirty="0">
                <a:solidFill>
                  <a:srgbClr val="00B0F0"/>
                </a:solidFill>
                <a:latin typeface="Times New Roman" panose="02020603050405020304" pitchFamily="18" charset="0"/>
                <a:cs typeface="Times New Roman" panose="02020603050405020304" pitchFamily="18" charset="0"/>
              </a:rPr>
              <a:t> &amp; Organizational </a:t>
            </a:r>
            <a:r>
              <a:rPr lang="en-US" sz="2800" b="1" dirty="0" err="1">
                <a:solidFill>
                  <a:srgbClr val="00B0F0"/>
                </a:solidFill>
                <a:latin typeface="Times New Roman" panose="02020603050405020304" pitchFamily="18" charset="0"/>
                <a:cs typeface="Times New Roman" panose="02020603050405020304" pitchFamily="18" charset="0"/>
              </a:rPr>
              <a:t>Behaviour</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Introduction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4695166"/>
            <a:ext cx="6198300" cy="1277273"/>
          </a:xfrm>
          <a:prstGeom prst="rect">
            <a:avLst/>
          </a:prstGeom>
          <a:noFill/>
        </p:spPr>
        <p:txBody>
          <a:bodyPr wrap="none" rtlCol="0">
            <a:spAutoFit/>
          </a:bodyPr>
          <a:lstStyle/>
          <a:p>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lang="en-US" sz="2000" dirty="0">
                <a:latin typeface="Times New Roman" panose="02020603050405020304" pitchFamily="18" charset="0"/>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1451" cy="1754326"/>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Entrepreneurial Leadership</a:t>
            </a:r>
          </a:p>
          <a:p>
            <a:r>
              <a:rPr lang="en-US" sz="3200" b="1" dirty="0">
                <a:solidFill>
                  <a:srgbClr val="00B0F0"/>
                </a:solidFill>
                <a:latin typeface="Times New Roman" panose="02020603050405020304" pitchFamily="18" charset="0"/>
                <a:cs typeface="Times New Roman" panose="02020603050405020304" pitchFamily="18" charset="0"/>
              </a:rPr>
              <a:t> &amp; Organizational </a:t>
            </a:r>
            <a:r>
              <a:rPr lang="en-US" sz="3200" b="1" dirty="0" err="1">
                <a:solidFill>
                  <a:srgbClr val="00B0F0"/>
                </a:solidFill>
                <a:latin typeface="Times New Roman" panose="02020603050405020304" pitchFamily="18" charset="0"/>
                <a:cs typeface="Times New Roman" panose="02020603050405020304" pitchFamily="18" charset="0"/>
              </a:rPr>
              <a:t>Behaviour</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Times New Roman" panose="02020603050405020304" pitchFamily="18" charset="0"/>
                <a:cs typeface="Times New Roman" panose="02020603050405020304" pitchFamily="18" charset="0"/>
              </a:rPr>
              <a:t>Introdution</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5116913" y="4729078"/>
            <a:ext cx="6168676" cy="901978"/>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61081" y="106792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12"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5B01655-4EFC-7B71-956D-BE90FB56D09E}"/>
              </a:ext>
            </a:extLst>
          </p:cNvPr>
          <p:cNvSpPr txBox="1"/>
          <p:nvPr/>
        </p:nvSpPr>
        <p:spPr>
          <a:xfrm>
            <a:off x="1122302" y="4946161"/>
            <a:ext cx="6626392"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This course will explore the theory and practice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of Entrepreneurial leadership and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sym typeface="Times New Roman"/>
              </a:rPr>
              <a:t>Organizational </a:t>
            </a:r>
            <a:r>
              <a:rPr lang="en-US" sz="2000" dirty="0" err="1">
                <a:sym typeface="Times New Roman"/>
              </a:rPr>
              <a:t>behaviour</a:t>
            </a:r>
            <a:r>
              <a:rPr lang="en-US" sz="2000" dirty="0">
                <a:sym typeface="Times New Roman"/>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ym typeface="Times New Roman"/>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F5497"/>
                </a:solidFill>
                <a:effectLst/>
                <a:uLnTx/>
                <a:uFillTx/>
                <a:latin typeface="Times New Roman"/>
                <a:ea typeface="Times New Roman"/>
                <a:cs typeface="Times New Roman"/>
                <a:sym typeface="Times New Roman"/>
              </a:rPr>
              <a:t>Credit Hours: </a:t>
            </a:r>
            <a:r>
              <a:rPr kumimoji="0" lang="en-US" sz="28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3 credit hours.</a:t>
            </a:r>
            <a:endParaRPr kumimoji="0" lang="en-US" sz="2800" b="0" i="0" u="none" strike="noStrike" kern="1200" cap="none" spc="0" normalizeH="0" baseline="0" noProof="0" dirty="0">
              <a:ln>
                <a:noFill/>
              </a:ln>
              <a:solidFill>
                <a:prstClr val="black"/>
              </a:solidFill>
              <a:effectLst/>
              <a:uLnTx/>
              <a:uFillTx/>
              <a:latin typeface="Avenir"/>
              <a:ea typeface="Avenir"/>
              <a:cs typeface="Avenir"/>
              <a:sym typeface="Avenir"/>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sym typeface="Avenir"/>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246769"/>
          </a:xfrm>
          <a:prstGeom prst="rect">
            <a:avLst/>
          </a:prstGeom>
          <a:noFill/>
        </p:spPr>
        <p:txBody>
          <a:bodyPr wrap="square" rtlCol="0">
            <a:spAutoFit/>
          </a:bodyPr>
          <a:lstStyle/>
          <a:p>
            <a:r>
              <a:rPr kumimoji="0" lang="en-GB" sz="28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This course focuses on building an Entrepreneurial Leadership Foundation where entrepreneurial leadership is a style that empowers individuals to take action and solve problems, navigate uncertainty, and embrace ambiguity</a:t>
            </a:r>
            <a:endParaRPr lang="en-US" dirty="0">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This course will be the starting point in Organizational </a:t>
            </a:r>
            <a:r>
              <a:rPr kumimoji="0" lang="en-US" sz="2800" b="0" i="0" u="none" strike="noStrike" kern="1200" cap="none" spc="0" normalizeH="0" baseline="0" noProof="0" dirty="0" err="1">
                <a:ln>
                  <a:noFill/>
                </a:ln>
                <a:solidFill>
                  <a:prstClr val="black"/>
                </a:solidFill>
                <a:effectLst/>
                <a:uLnTx/>
                <a:uFillTx/>
                <a:latin typeface="Times New Roman"/>
                <a:ea typeface="Times New Roman"/>
                <a:cs typeface="Times New Roman"/>
                <a:sym typeface="Times New Roman"/>
              </a:rPr>
              <a:t>Behaviour</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where you will take a close look at global issues through an experiential entrepreneurial leadership lens, developing the ability to think strategically and systematically about different scenarios, and how to unpick them innovatively, creatively, and courageously.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1207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053334" cy="718466"/>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The part of entrepreneurial leadership</a:t>
            </a:r>
            <a:endParaRPr kumimoji="0" lang="en-US" sz="24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66871"/>
            <a:ext cx="10541000" cy="4307398"/>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Learning foundational entrepreneurial leadership skills.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Gaining techniques for encouraging collaboration, innovation, and creativity in different workplaces.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how to develop a growth-oriented leadership style.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Leadership principles for enhancing a collaborative work environment in which innovation succeeds.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Learning the leadership strategy.</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33001" y="1540499"/>
            <a:ext cx="8417320" cy="3706592"/>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7030A0"/>
                </a:solidFill>
                <a:effectLst/>
                <a:uLnTx/>
                <a:uFillTx/>
                <a:latin typeface="Times New Roman"/>
                <a:ea typeface="Times New Roman"/>
                <a:cs typeface="Times New Roman"/>
                <a:sym typeface="Times New Roman"/>
              </a:rPr>
              <a:t>The part organizational </a:t>
            </a:r>
            <a:r>
              <a:rPr kumimoji="0" lang="en-US" sz="2000" b="1" i="0" u="none" strike="noStrike" kern="1200" cap="none" spc="0" normalizeH="0" baseline="0" noProof="0" dirty="0" err="1">
                <a:ln>
                  <a:noFill/>
                </a:ln>
                <a:solidFill>
                  <a:srgbClr val="7030A0"/>
                </a:solidFill>
                <a:effectLst/>
                <a:uLnTx/>
                <a:uFillTx/>
                <a:latin typeface="Times New Roman"/>
                <a:ea typeface="Times New Roman"/>
                <a:cs typeface="Times New Roman"/>
                <a:sym typeface="Times New Roman"/>
              </a:rPr>
              <a:t>behaviour</a:t>
            </a:r>
            <a:r>
              <a:rPr kumimoji="0" lang="en-US" sz="2000" b="1" i="0" u="none" strike="noStrike" kern="1200" cap="none" spc="0" normalizeH="0" baseline="0" noProof="0" dirty="0">
                <a:ln>
                  <a:noFill/>
                </a:ln>
                <a:solidFill>
                  <a:srgbClr val="7030A0"/>
                </a:solidFill>
                <a:effectLst/>
                <a:uLnTx/>
                <a:uFillTx/>
                <a:latin typeface="Times New Roman"/>
                <a:ea typeface="Times New Roman"/>
                <a:cs typeface="Times New Roman"/>
                <a:sym typeface="Times New Roman"/>
              </a:rPr>
              <a:t> </a:t>
            </a:r>
            <a:endParaRPr kumimoji="0" lang="en-US" sz="20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 rationale of Organizational </a:t>
            </a:r>
            <a:r>
              <a:rPr kumimoji="0" lang="en-US" sz="1600" b="0" i="0" u="none" strike="noStrike" kern="1200" cap="none" spc="0" normalizeH="0" baseline="0" noProof="0" dirty="0" err="1">
                <a:ln>
                  <a:noFill/>
                </a:ln>
                <a:solidFill>
                  <a:srgbClr val="000000"/>
                </a:solidFill>
                <a:effectLst/>
                <a:uLnTx/>
                <a:uFillTx/>
                <a:latin typeface="Times New Roman"/>
                <a:ea typeface="Times New Roman"/>
                <a:cs typeface="Times New Roman"/>
                <a:sym typeface="Times New Roman"/>
              </a:rPr>
              <a:t>Behaviour</a:t>
            </a: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 and its characteristics.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theories and applications of personal attitudes, learning, perceptions and personality.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Understanding the concepts of group dynamics, motivation, communications and leadership.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Having a basic background in organizational culture.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200000"/>
              </a:lnSpc>
              <a:spcBef>
                <a:spcPts val="0"/>
              </a:spcBef>
              <a:spcAft>
                <a:spcPts val="0"/>
              </a:spcAft>
              <a:buClr>
                <a:srgbClr val="000000"/>
              </a:buClr>
              <a:buSzPts val="2000"/>
              <a:buFont typeface="Arial"/>
              <a:buChar char="•"/>
              <a:tabLst/>
              <a:defRPr/>
            </a:pPr>
            <a:r>
              <a:rPr kumimoji="0" lang="en-US" sz="1600" b="0" i="0" u="none" strike="noStrike" kern="1200" cap="none" spc="0" normalizeH="0" baseline="0" noProof="0" dirty="0">
                <a:ln>
                  <a:noFill/>
                </a:ln>
                <a:solidFill>
                  <a:srgbClr val="000000"/>
                </a:solidFill>
                <a:effectLst/>
                <a:uLnTx/>
                <a:uFillTx/>
                <a:latin typeface="Times New Roman"/>
                <a:ea typeface="Times New Roman"/>
                <a:cs typeface="Times New Roman"/>
                <a:sym typeface="Times New Roman"/>
              </a:rPr>
              <a:t>Gaining the skills of conflict resolution. </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0000" marR="0" lvl="0" indent="-360000" algn="l" defTabSz="914400" rtl="0" eaLnBrk="1" fontAlgn="auto" latinLnBrk="0" hangingPunct="1">
              <a:lnSpc>
                <a:spcPct val="150000"/>
              </a:lnSpc>
              <a:spcBef>
                <a:spcPts val="0"/>
              </a:spcBef>
              <a:spcAft>
                <a:spcPts val="0"/>
              </a:spcAft>
              <a:buClr>
                <a:srgbClr val="C00000"/>
              </a:buClr>
              <a:buSzPts val="2400"/>
              <a:buFont typeface="Noto Sans Symbols"/>
              <a:buChar char="⮚"/>
              <a:tabLst/>
              <a:defRPr/>
            </a:pPr>
            <a:r>
              <a:rPr kumimoji="0" lang="en-US" sz="2400" b="1" i="0" u="none" strike="noStrike" kern="1200" cap="none" spc="0" normalizeH="0" baseline="0" noProof="0">
                <a:ln>
                  <a:noFill/>
                </a:ln>
                <a:solidFill>
                  <a:prstClr val="black"/>
                </a:solidFill>
                <a:effectLst/>
                <a:uLnTx/>
                <a:uFillTx/>
                <a:latin typeface="Cambria"/>
                <a:ea typeface="Cambria"/>
                <a:cs typeface="Cambria"/>
                <a:sym typeface="Cambria"/>
              </a:rPr>
              <a:t>Entrepreneurial Leadership: A practical Guide to Generating New Business by Angelo Mastrangelo 1st Edition.</a:t>
            </a:r>
            <a:endParaRPr kumimoji="0" lang="en-US" sz="2800" b="0" i="0" u="none" strike="noStrike" kern="1200" cap="none" spc="0" normalizeH="0" baseline="0" noProof="0">
              <a:ln>
                <a:noFill/>
              </a:ln>
              <a:solidFill>
                <a:prstClr val="black"/>
              </a:solidFill>
              <a:effectLst/>
              <a:uLnTx/>
              <a:uFillTx/>
              <a:latin typeface="Calibri" panose="020F0502020204030204"/>
              <a:ea typeface="+mn-ea"/>
              <a:cs typeface="+mn-cs"/>
            </a:endParaRPr>
          </a:p>
          <a:p>
            <a:pPr marL="360000" marR="0" lvl="0" indent="-360000" algn="l" defTabSz="914400" rtl="0" eaLnBrk="1" fontAlgn="auto" latinLnBrk="0" hangingPunct="1">
              <a:lnSpc>
                <a:spcPct val="150000"/>
              </a:lnSpc>
              <a:spcBef>
                <a:spcPts val="1000"/>
              </a:spcBef>
              <a:spcAft>
                <a:spcPts val="0"/>
              </a:spcAft>
              <a:buClr>
                <a:srgbClr val="C00000"/>
              </a:buClr>
              <a:buSzPts val="2400"/>
              <a:buFont typeface="Noto Sans Symbols"/>
              <a:buChar char="⮚"/>
              <a:tabLst/>
              <a:defRPr/>
            </a:pPr>
            <a:r>
              <a:rPr kumimoji="0" lang="en-US" sz="2400" b="1" i="0" u="none" strike="noStrike" kern="1200" cap="none" spc="0" normalizeH="0" baseline="0" noProof="0">
                <a:ln>
                  <a:noFill/>
                </a:ln>
                <a:solidFill>
                  <a:prstClr val="black"/>
                </a:solidFill>
                <a:effectLst/>
                <a:uLnTx/>
                <a:uFillTx/>
                <a:latin typeface="Cambria"/>
                <a:ea typeface="Cambria"/>
                <a:cs typeface="Cambria"/>
                <a:sym typeface="Cambria"/>
              </a:rPr>
              <a:t>Organizational Behaviour 14th Edition by Stephen P Robbins and Timothy A Judge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Text book &amp; References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cxnSp>
        <p:nvCxnSpPr>
          <p:cNvPr id="211" name="Google Shape;211;p9"/>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12" name="Google Shape;212;p9"/>
          <p:cNvGrpSpPr/>
          <p:nvPr/>
        </p:nvGrpSpPr>
        <p:grpSpPr>
          <a:xfrm rot="2700000">
            <a:off x="10127693" y="4178240"/>
            <a:ext cx="633413" cy="1862138"/>
            <a:chOff x="5959192" y="333389"/>
            <a:chExt cx="633413" cy="1862138"/>
          </a:xfrm>
        </p:grpSpPr>
        <p:grpSp>
          <p:nvGrpSpPr>
            <p:cNvPr id="213" name="Google Shape;213;p9"/>
            <p:cNvGrpSpPr/>
            <p:nvPr/>
          </p:nvGrpSpPr>
          <p:grpSpPr>
            <a:xfrm>
              <a:off x="5959192" y="333389"/>
              <a:ext cx="633413" cy="1419225"/>
              <a:chOff x="5959192" y="333389"/>
              <a:chExt cx="633413" cy="1419225"/>
            </a:xfrm>
          </p:grpSpPr>
          <p:sp>
            <p:nvSpPr>
              <p:cNvPr id="214" name="Google Shape;214;p9"/>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15" name="Google Shape;215;p9"/>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cxnSp>
          <p:nvCxnSpPr>
            <p:cNvPr id="216" name="Google Shape;216;p9"/>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17" name="Google Shape;217;p9"/>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cxnSp>
        <p:nvCxnSpPr>
          <p:cNvPr id="218" name="Google Shape;218;p9"/>
          <p:cNvCxnSpPr/>
          <p:nvPr/>
        </p:nvCxnSpPr>
        <p:spPr>
          <a:xfrm rot="5400000">
            <a:off x="5826000" y="1392239"/>
            <a:ext cx="540000" cy="0"/>
          </a:xfrm>
          <a:prstGeom prst="straightConnector1">
            <a:avLst/>
          </a:prstGeom>
          <a:noFill/>
          <a:ln w="12700" cap="flat" cmpd="sng">
            <a:solidFill>
              <a:srgbClr val="FFFFFF"/>
            </a:solidFill>
            <a:prstDash val="solid"/>
            <a:round/>
            <a:headEnd type="none" w="sm" len="sm"/>
            <a:tailEnd type="none" w="sm" len="sm"/>
          </a:ln>
        </p:spPr>
      </p:cxnSp>
      <p:graphicFrame>
        <p:nvGraphicFramePr>
          <p:cNvPr id="223" name="Google Shape;223;p9"/>
          <p:cNvGraphicFramePr/>
          <p:nvPr>
            <p:extLst>
              <p:ext uri="{D42A27DB-BD31-4B8C-83A1-F6EECF244321}">
                <p14:modId xmlns:p14="http://schemas.microsoft.com/office/powerpoint/2010/main" val="3554358233"/>
              </p:ext>
            </p:extLst>
          </p:nvPr>
        </p:nvGraphicFramePr>
        <p:xfrm>
          <a:off x="450000" y="2289458"/>
          <a:ext cx="11201000" cy="2167057"/>
        </p:xfrm>
        <a:graphic>
          <a:graphicData uri="http://schemas.openxmlformats.org/drawingml/2006/table">
            <a:tbl>
              <a:tblPr firstRow="1" firstCol="1" bandRow="1">
                <a:tableStyleId>{BC89EF96-8CEA-46FF-86C4-4CE0E7609802}</a:tableStyleId>
              </a:tblPr>
              <a:tblGrid>
                <a:gridCol w="1780125">
                  <a:extLst>
                    <a:ext uri="{9D8B030D-6E8A-4147-A177-3AD203B41FA5}">
                      <a16:colId xmlns:a16="http://schemas.microsoft.com/office/drawing/2014/main" val="20000"/>
                    </a:ext>
                  </a:extLst>
                </a:gridCol>
                <a:gridCol w="4659425">
                  <a:extLst>
                    <a:ext uri="{9D8B030D-6E8A-4147-A177-3AD203B41FA5}">
                      <a16:colId xmlns:a16="http://schemas.microsoft.com/office/drawing/2014/main" val="20001"/>
                    </a:ext>
                  </a:extLst>
                </a:gridCol>
                <a:gridCol w="2006800">
                  <a:extLst>
                    <a:ext uri="{9D8B030D-6E8A-4147-A177-3AD203B41FA5}">
                      <a16:colId xmlns:a16="http://schemas.microsoft.com/office/drawing/2014/main" val="20002"/>
                    </a:ext>
                  </a:extLst>
                </a:gridCol>
                <a:gridCol w="2754650">
                  <a:extLst>
                    <a:ext uri="{9D8B030D-6E8A-4147-A177-3AD203B41FA5}">
                      <a16:colId xmlns:a16="http://schemas.microsoft.com/office/drawing/2014/main" val="20003"/>
                    </a:ext>
                  </a:extLst>
                </a:gridCol>
              </a:tblGrid>
              <a:tr h="470750">
                <a:tc>
                  <a:txBody>
                    <a:bodyPr/>
                    <a:lstStyle/>
                    <a:p>
                      <a:pPr marL="0" marR="0" lvl="0" indent="0" algn="ctr" rtl="1">
                        <a:lnSpc>
                          <a:spcPct val="107000"/>
                        </a:lnSpc>
                        <a:spcBef>
                          <a:spcPts val="0"/>
                        </a:spcBef>
                        <a:spcAft>
                          <a:spcPts val="0"/>
                        </a:spcAft>
                        <a:buNone/>
                      </a:pPr>
                      <a:r>
                        <a:rPr lang="en-GB" sz="2000" b="1" u="none" strike="noStrike" cap="none">
                          <a:solidFill>
                            <a:schemeClr val="tx1">
                              <a:lumMod val="85000"/>
                              <a:lumOff val="15000"/>
                            </a:schemeClr>
                          </a:solidFill>
                          <a:sym typeface="Times New Roman"/>
                        </a:rPr>
                        <a:t>The lecturer</a:t>
                      </a:r>
                      <a:endParaRPr sz="2000" b="1" u="none" strike="noStrike" cap="none">
                        <a:solidFill>
                          <a:schemeClr val="tx1">
                            <a:lumMod val="85000"/>
                            <a:lumOff val="15000"/>
                          </a:schemeClr>
                        </a:solidFill>
                        <a:latin typeface="Times New Roman"/>
                        <a:ea typeface="Times New Roman"/>
                        <a:cs typeface="Times New Roman"/>
                        <a:sym typeface="Times New Roman"/>
                      </a:endParaRPr>
                    </a:p>
                  </a:txBody>
                  <a:tcPr marL="166100" marR="121400" marT="127775" marB="127775" anchor="ctr"/>
                </a:tc>
                <a:tc>
                  <a:txBody>
                    <a:bodyPr/>
                    <a:lstStyle/>
                    <a:p>
                      <a:pPr marL="0" marR="0" lvl="0" indent="0" algn="ctr" rtl="1">
                        <a:lnSpc>
                          <a:spcPct val="107000"/>
                        </a:lnSpc>
                        <a:spcBef>
                          <a:spcPts val="0"/>
                        </a:spcBef>
                        <a:spcAft>
                          <a:spcPts val="0"/>
                        </a:spcAft>
                        <a:buNone/>
                      </a:pPr>
                      <a:r>
                        <a:rPr lang="en-GB" sz="2000" b="1" u="none" strike="noStrike" cap="none" dirty="0">
                          <a:solidFill>
                            <a:schemeClr val="tx1">
                              <a:lumMod val="85000"/>
                              <a:lumOff val="15000"/>
                            </a:schemeClr>
                          </a:solidFill>
                          <a:sym typeface="Times New Roman"/>
                        </a:rPr>
                        <a:t>The course</a:t>
                      </a:r>
                      <a:endParaRPr sz="2000" b="1" u="none" strike="noStrike" cap="none" dirty="0">
                        <a:solidFill>
                          <a:schemeClr val="tx1">
                            <a:lumMod val="85000"/>
                            <a:lumOff val="15000"/>
                          </a:schemeClr>
                        </a:solidFill>
                        <a:latin typeface="Times New Roman"/>
                        <a:ea typeface="Times New Roman"/>
                        <a:cs typeface="Times New Roman"/>
                        <a:sym typeface="Times New Roman"/>
                      </a:endParaRPr>
                    </a:p>
                  </a:txBody>
                  <a:tcPr marL="166100" marR="121400" marT="127775" marB="127775" anchor="ctr"/>
                </a:tc>
                <a:tc>
                  <a:txBody>
                    <a:bodyPr/>
                    <a:lstStyle/>
                    <a:p>
                      <a:pPr marL="0" marR="0" lvl="0" indent="0" algn="ctr" rtl="1">
                        <a:lnSpc>
                          <a:spcPct val="107000"/>
                        </a:lnSpc>
                        <a:spcBef>
                          <a:spcPts val="0"/>
                        </a:spcBef>
                        <a:spcAft>
                          <a:spcPts val="0"/>
                        </a:spcAft>
                        <a:buNone/>
                      </a:pPr>
                      <a:r>
                        <a:rPr lang="en-GB" sz="2000" b="1" u="none" strike="noStrike" cap="none">
                          <a:solidFill>
                            <a:schemeClr val="tx1">
                              <a:lumMod val="85000"/>
                              <a:lumOff val="15000"/>
                            </a:schemeClr>
                          </a:solidFill>
                          <a:sym typeface="Times New Roman"/>
                        </a:rPr>
                        <a:t>Course Code</a:t>
                      </a:r>
                      <a:endParaRPr sz="2000" b="1" u="none" strike="noStrike" cap="none">
                        <a:solidFill>
                          <a:schemeClr val="tx1">
                            <a:lumMod val="85000"/>
                            <a:lumOff val="15000"/>
                          </a:schemeClr>
                        </a:solidFill>
                        <a:latin typeface="Times New Roman"/>
                        <a:ea typeface="Times New Roman"/>
                        <a:cs typeface="Times New Roman"/>
                        <a:sym typeface="Times New Roman"/>
                      </a:endParaRPr>
                    </a:p>
                  </a:txBody>
                  <a:tcPr marL="166100" marR="121400" marT="127775" marB="127775" anchor="ctr"/>
                </a:tc>
                <a:tc>
                  <a:txBody>
                    <a:bodyPr/>
                    <a:lstStyle/>
                    <a:p>
                      <a:pPr marL="0" marR="0" lvl="0" indent="0" algn="ctr" rtl="1">
                        <a:lnSpc>
                          <a:spcPct val="107000"/>
                        </a:lnSpc>
                        <a:spcBef>
                          <a:spcPts val="0"/>
                        </a:spcBef>
                        <a:spcAft>
                          <a:spcPts val="0"/>
                        </a:spcAft>
                        <a:buNone/>
                      </a:pPr>
                      <a:r>
                        <a:rPr lang="en-GB" sz="2000" b="1" u="none" strike="noStrike" cap="none">
                          <a:solidFill>
                            <a:schemeClr val="tx1">
                              <a:lumMod val="85000"/>
                              <a:lumOff val="15000"/>
                            </a:schemeClr>
                          </a:solidFill>
                          <a:sym typeface="Times New Roman"/>
                        </a:rPr>
                        <a:t>The discussion session</a:t>
                      </a:r>
                      <a:endParaRPr sz="2000" b="1" u="none" strike="noStrike" cap="none">
                        <a:solidFill>
                          <a:schemeClr val="tx1">
                            <a:lumMod val="85000"/>
                            <a:lumOff val="15000"/>
                          </a:schemeClr>
                        </a:solidFill>
                        <a:latin typeface="Times New Roman"/>
                        <a:ea typeface="Times New Roman"/>
                        <a:cs typeface="Times New Roman"/>
                        <a:sym typeface="Times New Roman"/>
                      </a:endParaRPr>
                    </a:p>
                  </a:txBody>
                  <a:tcPr marL="166100" marR="121400" marT="127775" marB="127775" anchor="ctr"/>
                </a:tc>
                <a:extLst>
                  <a:ext uri="{0D108BD9-81ED-4DB2-BD59-A6C34878D82A}">
                    <a16:rowId xmlns:a16="http://schemas.microsoft.com/office/drawing/2014/main" val="10000"/>
                  </a:ext>
                </a:extLst>
              </a:tr>
              <a:tr h="1601500">
                <a:tc>
                  <a:txBody>
                    <a:bodyPr/>
                    <a:lstStyle/>
                    <a:p>
                      <a:pPr marL="0" marR="0" lvl="0" indent="0" algn="ctr" rtl="1">
                        <a:lnSpc>
                          <a:spcPct val="107000"/>
                        </a:lnSpc>
                        <a:spcBef>
                          <a:spcPts val="0"/>
                        </a:spcBef>
                        <a:spcAft>
                          <a:spcPts val="0"/>
                        </a:spcAft>
                        <a:buNone/>
                      </a:pPr>
                      <a:r>
                        <a:rPr lang="en-GB" sz="2000" b="0" u="none" strike="noStrike" cap="none">
                          <a:solidFill>
                            <a:schemeClr val="tx1">
                              <a:lumMod val="85000"/>
                              <a:lumOff val="15000"/>
                            </a:schemeClr>
                          </a:solidFill>
                          <a:sym typeface="Times New Roman"/>
                        </a:rPr>
                        <a:t>Dr . Nahed Ahmed</a:t>
                      </a:r>
                      <a:endParaRPr sz="2000" b="0" u="none" strike="noStrike" cap="none">
                        <a:solidFill>
                          <a:schemeClr val="tx1">
                            <a:lumMod val="85000"/>
                            <a:lumOff val="15000"/>
                          </a:schemeClr>
                        </a:solidFill>
                        <a:latin typeface="Times New Roman"/>
                        <a:ea typeface="Times New Roman"/>
                        <a:cs typeface="Times New Roman"/>
                        <a:sym typeface="Times New Roman"/>
                      </a:endParaRPr>
                    </a:p>
                  </a:txBody>
                  <a:tcPr marL="166100" marR="121400" marT="127775" marB="127775"/>
                </a:tc>
                <a:tc>
                  <a:txBody>
                    <a:bodyPr/>
                    <a:lstStyle/>
                    <a:p>
                      <a:pPr marL="0" marR="0" lvl="0" indent="0" algn="ctr" rtl="0">
                        <a:lnSpc>
                          <a:spcPct val="150000"/>
                        </a:lnSpc>
                        <a:spcBef>
                          <a:spcPts val="0"/>
                        </a:spcBef>
                        <a:spcAft>
                          <a:spcPts val="0"/>
                        </a:spcAft>
                        <a:buNone/>
                      </a:pPr>
                      <a:r>
                        <a:rPr lang="en-GB" sz="2000" b="0" u="none" strike="noStrike" cap="none">
                          <a:solidFill>
                            <a:schemeClr val="tx1">
                              <a:lumMod val="85000"/>
                              <a:lumOff val="15000"/>
                            </a:schemeClr>
                          </a:solidFill>
                          <a:sym typeface="Times New Roman"/>
                        </a:rPr>
                        <a:t>Entrepreneurial Leadership &amp; Organizational Behaviour</a:t>
                      </a:r>
                      <a:endParaRPr>
                        <a:solidFill>
                          <a:schemeClr val="tx1">
                            <a:lumMod val="85000"/>
                            <a:lumOff val="15000"/>
                          </a:schemeClr>
                        </a:solidFill>
                      </a:endParaRPr>
                    </a:p>
                  </a:txBody>
                  <a:tcPr marL="166100" marR="121400" marT="127775" marB="127775"/>
                </a:tc>
                <a:tc>
                  <a:txBody>
                    <a:bodyPr/>
                    <a:lstStyle/>
                    <a:p>
                      <a:pPr marL="0" marR="0" lvl="0" indent="0" algn="ctr" rtl="1">
                        <a:lnSpc>
                          <a:spcPct val="107000"/>
                        </a:lnSpc>
                        <a:spcBef>
                          <a:spcPts val="0"/>
                        </a:spcBef>
                        <a:spcAft>
                          <a:spcPts val="0"/>
                        </a:spcAft>
                        <a:buNone/>
                      </a:pPr>
                      <a:r>
                        <a:rPr lang="en-GB" sz="2000" b="0" u="none" strike="noStrike" cap="none">
                          <a:solidFill>
                            <a:schemeClr val="tx1">
                              <a:lumMod val="85000"/>
                              <a:lumOff val="15000"/>
                            </a:schemeClr>
                          </a:solidFill>
                          <a:sym typeface="Times New Roman"/>
                        </a:rPr>
                        <a:t>ENT612</a:t>
                      </a:r>
                      <a:endParaRPr sz="2000" b="0" u="none" strike="noStrike" cap="none">
                        <a:solidFill>
                          <a:schemeClr val="tx1">
                            <a:lumMod val="85000"/>
                            <a:lumOff val="15000"/>
                          </a:schemeClr>
                        </a:solidFill>
                        <a:latin typeface="Times New Roman"/>
                        <a:ea typeface="Times New Roman"/>
                        <a:cs typeface="Times New Roman"/>
                        <a:sym typeface="Times New Roman"/>
                      </a:endParaRPr>
                    </a:p>
                  </a:txBody>
                  <a:tcPr marL="166100" marR="121400" marT="127775" marB="127775"/>
                </a:tc>
                <a:tc>
                  <a:txBody>
                    <a:bodyPr/>
                    <a:lstStyle/>
                    <a:p>
                      <a:pPr marL="0" marR="0" lvl="0" indent="0" algn="ctr" rtl="1">
                        <a:lnSpc>
                          <a:spcPct val="107000"/>
                        </a:lnSpc>
                        <a:spcBef>
                          <a:spcPts val="0"/>
                        </a:spcBef>
                        <a:spcAft>
                          <a:spcPts val="0"/>
                        </a:spcAft>
                        <a:buNone/>
                      </a:pPr>
                      <a:r>
                        <a:rPr lang="en-GB" sz="2000" b="0" u="none" strike="noStrike" cap="none" dirty="0">
                          <a:solidFill>
                            <a:schemeClr val="tx1">
                              <a:lumMod val="85000"/>
                              <a:lumOff val="15000"/>
                            </a:schemeClr>
                          </a:solidFill>
                          <a:sym typeface="Times New Roman"/>
                        </a:rPr>
                        <a:t>Monday </a:t>
                      </a:r>
                      <a:endParaRPr sz="2000" b="0" u="none" strike="noStrike" cap="none" dirty="0">
                        <a:solidFill>
                          <a:schemeClr val="tx1">
                            <a:lumMod val="85000"/>
                            <a:lumOff val="15000"/>
                          </a:schemeClr>
                        </a:solidFill>
                        <a:sym typeface="Times New Roman"/>
                      </a:endParaRPr>
                    </a:p>
                    <a:p>
                      <a:pPr marL="0" marR="0" lvl="0" indent="0" algn="ctr" rtl="0">
                        <a:lnSpc>
                          <a:spcPct val="107000"/>
                        </a:lnSpc>
                        <a:spcBef>
                          <a:spcPts val="800"/>
                        </a:spcBef>
                        <a:spcAft>
                          <a:spcPts val="0"/>
                        </a:spcAft>
                        <a:buNone/>
                      </a:pPr>
                      <a:r>
                        <a:rPr lang="en-GB" sz="2000" b="0" u="none" strike="noStrike" cap="none" dirty="0">
                          <a:solidFill>
                            <a:schemeClr val="tx1">
                              <a:lumMod val="85000"/>
                              <a:lumOff val="15000"/>
                            </a:schemeClr>
                          </a:solidFill>
                          <a:sym typeface="Times New Roman"/>
                        </a:rPr>
                        <a:t>8:00 – 9:00 pm</a:t>
                      </a:r>
                      <a:endParaRPr sz="2000" b="0" u="none" strike="noStrike" cap="none" dirty="0">
                        <a:solidFill>
                          <a:schemeClr val="tx1">
                            <a:lumMod val="85000"/>
                            <a:lumOff val="15000"/>
                          </a:schemeClr>
                        </a:solidFill>
                        <a:sym typeface="Times New Roman"/>
                      </a:endParaRPr>
                    </a:p>
                    <a:p>
                      <a:pPr marL="0" marR="0" lvl="0" indent="0" algn="ctr" rtl="1">
                        <a:lnSpc>
                          <a:spcPct val="107000"/>
                        </a:lnSpc>
                        <a:spcBef>
                          <a:spcPts val="800"/>
                        </a:spcBef>
                        <a:spcAft>
                          <a:spcPts val="0"/>
                        </a:spcAft>
                        <a:buNone/>
                      </a:pPr>
                      <a:r>
                        <a:rPr lang="en-GB" sz="1800" b="0" u="none" strike="noStrike" cap="none" dirty="0">
                          <a:solidFill>
                            <a:schemeClr val="tx1">
                              <a:lumMod val="85000"/>
                              <a:lumOff val="15000"/>
                            </a:schemeClr>
                          </a:solidFill>
                          <a:sym typeface="Times New Roman"/>
                        </a:rPr>
                        <a:t>Saudi Arabia time</a:t>
                      </a:r>
                      <a:endParaRPr sz="2000" b="0" u="none" strike="noStrike" cap="none" dirty="0">
                        <a:solidFill>
                          <a:schemeClr val="tx1">
                            <a:lumMod val="85000"/>
                            <a:lumOff val="15000"/>
                          </a:schemeClr>
                        </a:solidFill>
                        <a:latin typeface="Times New Roman"/>
                        <a:ea typeface="Times New Roman"/>
                        <a:cs typeface="Times New Roman"/>
                        <a:sym typeface="Times New Roman"/>
                      </a:endParaRPr>
                    </a:p>
                  </a:txBody>
                  <a:tcPr marL="166100" marR="121400" marT="127775" marB="127775"/>
                </a:tc>
                <a:extLst>
                  <a:ext uri="{0D108BD9-81ED-4DB2-BD59-A6C34878D82A}">
                    <a16:rowId xmlns:a16="http://schemas.microsoft.com/office/drawing/2014/main" val="10001"/>
                  </a:ext>
                </a:extLst>
              </a:tr>
            </a:tbl>
          </a:graphicData>
        </a:graphic>
      </p:graphicFrame>
      <p:sp>
        <p:nvSpPr>
          <p:cNvPr id="224" name="Google Shape;224;p9"/>
          <p:cNvSpPr txBox="1"/>
          <p:nvPr/>
        </p:nvSpPr>
        <p:spPr>
          <a:xfrm>
            <a:off x="803188" y="1309444"/>
            <a:ext cx="8365525" cy="461665"/>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002060"/>
                </a:solidFill>
                <a:effectLst/>
                <a:uLnTx/>
                <a:uFillTx/>
                <a:latin typeface="Avenir"/>
                <a:ea typeface="Avenir"/>
                <a:cs typeface="Avenir"/>
                <a:sym typeface="Avenir"/>
              </a:rPr>
              <a:t> Lectures timetable for the first semester of 2023</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27711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cxnSp>
        <p:nvCxnSpPr>
          <p:cNvPr id="233" name="Google Shape;233;p10"/>
          <p:cNvCxnSpPr/>
          <p:nvPr/>
        </p:nvCxnSpPr>
        <p:spPr>
          <a:xfrm>
            <a:off x="5826000" y="3525773"/>
            <a:ext cx="540000" cy="0"/>
          </a:xfrm>
          <a:prstGeom prst="straightConnector1">
            <a:avLst/>
          </a:prstGeom>
          <a:noFill/>
          <a:ln w="12700" cap="flat" cmpd="sng">
            <a:solidFill>
              <a:srgbClr val="FFFFFF"/>
            </a:solidFill>
            <a:prstDash val="solid"/>
            <a:round/>
            <a:headEnd type="none" w="sm" len="sm"/>
            <a:tailEnd type="none" w="sm" len="sm"/>
          </a:ln>
        </p:spPr>
      </p:cxnSp>
      <p:grpSp>
        <p:nvGrpSpPr>
          <p:cNvPr id="234" name="Google Shape;234;p10"/>
          <p:cNvGrpSpPr/>
          <p:nvPr/>
        </p:nvGrpSpPr>
        <p:grpSpPr>
          <a:xfrm rot="2700000">
            <a:off x="10127693" y="4178240"/>
            <a:ext cx="633413" cy="1862138"/>
            <a:chOff x="5959192" y="333389"/>
            <a:chExt cx="633413" cy="1862138"/>
          </a:xfrm>
        </p:grpSpPr>
        <p:grpSp>
          <p:nvGrpSpPr>
            <p:cNvPr id="235" name="Google Shape;235;p10"/>
            <p:cNvGrpSpPr/>
            <p:nvPr/>
          </p:nvGrpSpPr>
          <p:grpSpPr>
            <a:xfrm>
              <a:off x="5959192" y="333389"/>
              <a:ext cx="633413" cy="1419225"/>
              <a:chOff x="5959192" y="333389"/>
              <a:chExt cx="633413" cy="1419225"/>
            </a:xfrm>
          </p:grpSpPr>
          <p:sp>
            <p:nvSpPr>
              <p:cNvPr id="236" name="Google Shape;236;p10"/>
              <p:cNvSpPr/>
              <p:nvPr/>
            </p:nvSpPr>
            <p:spPr>
              <a:xfrm>
                <a:off x="5959192" y="333389"/>
                <a:ext cx="319088" cy="1419225"/>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37" name="Google Shape;237;p10"/>
              <p:cNvSpPr/>
              <p:nvPr/>
            </p:nvSpPr>
            <p:spPr>
              <a:xfrm>
                <a:off x="6278280" y="333389"/>
                <a:ext cx="314325" cy="1419225"/>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cxnSp>
          <p:nvCxnSpPr>
            <p:cNvPr id="238" name="Google Shape;238;p10"/>
            <p:cNvCxnSpPr/>
            <p:nvPr/>
          </p:nvCxnSpPr>
          <p:spPr>
            <a:xfrm rot="10800000">
              <a:off x="6278280" y="333389"/>
              <a:ext cx="0" cy="1862138"/>
            </a:xfrm>
            <a:prstGeom prst="straightConnector1">
              <a:avLst/>
            </a:prstGeom>
            <a:noFill/>
            <a:ln w="12700" cap="flat" cmpd="sng">
              <a:solidFill>
                <a:srgbClr val="FFFFFF"/>
              </a:solidFill>
              <a:prstDash val="solid"/>
              <a:miter lim="800000"/>
              <a:headEnd type="none" w="med" len="med"/>
              <a:tailEnd type="none" w="med" len="med"/>
            </a:ln>
          </p:spPr>
        </p:cxnSp>
      </p:grpSp>
      <p:sp>
        <p:nvSpPr>
          <p:cNvPr id="239" name="Google Shape;239;p10"/>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40" name="Google Shape;240;p10"/>
          <p:cNvSpPr txBox="1"/>
          <p:nvPr/>
        </p:nvSpPr>
        <p:spPr>
          <a:xfrm>
            <a:off x="7043649" y="1707269"/>
            <a:ext cx="4060800" cy="2602531"/>
          </a:xfrm>
          <a:prstGeom prst="rect">
            <a:avLst/>
          </a:prstGeom>
          <a:noFill/>
          <a:ln>
            <a:noFill/>
          </a:ln>
        </p:spPr>
        <p:txBody>
          <a:bodyPr spcFirstLastPara="1" wrap="square" lIns="91425" tIns="45700" rIns="91425" bIns="45700" anchor="b" anchorCtr="0">
            <a:normAutofit lnSpcReduction="10000"/>
          </a:bodyP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GB" sz="4000" b="1" i="0" u="none" strike="noStrike" kern="1200" cap="none" spc="0" normalizeH="0" baseline="0" noProof="0">
                <a:ln>
                  <a:noFill/>
                </a:ln>
                <a:solidFill>
                  <a:srgbClr val="2F5496"/>
                </a:solidFill>
                <a:effectLst/>
                <a:uLnTx/>
                <a:uFillTx/>
                <a:latin typeface="Sorts Mill Goudy"/>
                <a:ea typeface="Sorts Mill Goudy"/>
                <a:cs typeface="Sorts Mill Goudy"/>
                <a:sym typeface="Sorts Mill Goudy"/>
              </a:rPr>
              <a:t>All sessions will be recorded, and each will have an online quiz</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41" name="Google Shape;241;p10" descr="Classroom"/>
          <p:cNvPicPr preferRelativeResize="0"/>
          <p:nvPr/>
        </p:nvPicPr>
        <p:blipFill rotWithShape="1">
          <a:blip r:embed="rId3">
            <a:alphaModFix/>
          </a:blip>
          <a:srcRect/>
          <a:stretch/>
        </p:blipFill>
        <p:spPr>
          <a:xfrm>
            <a:off x="540989" y="930894"/>
            <a:ext cx="4996212" cy="4996212"/>
          </a:xfrm>
          <a:prstGeom prst="rect">
            <a:avLst/>
          </a:prstGeom>
          <a:noFill/>
          <a:ln>
            <a:noFill/>
          </a:ln>
        </p:spPr>
      </p:pic>
      <p:cxnSp>
        <p:nvCxnSpPr>
          <p:cNvPr id="242" name="Google Shape;242;p10"/>
          <p:cNvCxnSpPr/>
          <p:nvPr/>
        </p:nvCxnSpPr>
        <p:spPr>
          <a:xfrm>
            <a:off x="60960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43" name="Google Shape;243;p10"/>
          <p:cNvGrpSpPr/>
          <p:nvPr/>
        </p:nvGrpSpPr>
        <p:grpSpPr>
          <a:xfrm rot="8100000" flipH="1">
            <a:off x="6441273" y="523289"/>
            <a:ext cx="924389" cy="1045314"/>
            <a:chOff x="6200906" y="2967038"/>
            <a:chExt cx="924389" cy="1045314"/>
          </a:xfrm>
        </p:grpSpPr>
        <p:grpSp>
          <p:nvGrpSpPr>
            <p:cNvPr id="244" name="Google Shape;244;p10"/>
            <p:cNvGrpSpPr/>
            <p:nvPr/>
          </p:nvGrpSpPr>
          <p:grpSpPr>
            <a:xfrm>
              <a:off x="6808136" y="2967038"/>
              <a:ext cx="317159" cy="932400"/>
              <a:chOff x="6808136" y="2967038"/>
              <a:chExt cx="317159" cy="932400"/>
            </a:xfrm>
          </p:grpSpPr>
          <p:sp>
            <p:nvSpPr>
              <p:cNvPr id="245" name="Google Shape;245;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46" name="Google Shape;246;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47" name="Google Shape;247;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48" name="Google Shape;248;p10"/>
            <p:cNvGrpSpPr/>
            <p:nvPr/>
          </p:nvGrpSpPr>
          <p:grpSpPr>
            <a:xfrm rot="-2700000" flipH="1">
              <a:off x="6484112" y="3104366"/>
              <a:ext cx="317159" cy="932400"/>
              <a:chOff x="6808136" y="2967038"/>
              <a:chExt cx="317159" cy="932400"/>
            </a:xfrm>
          </p:grpSpPr>
          <p:sp>
            <p:nvSpPr>
              <p:cNvPr id="249" name="Google Shape;249;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50" name="Google Shape;250;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51" name="Google Shape;251;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grpSp>
        <p:nvGrpSpPr>
          <p:cNvPr id="255" name="Google Shape;255;p10"/>
          <p:cNvGrpSpPr/>
          <p:nvPr/>
        </p:nvGrpSpPr>
        <p:grpSpPr>
          <a:xfrm rot="-2700000" flipH="1">
            <a:off x="10970370" y="5271528"/>
            <a:ext cx="924389" cy="1045314"/>
            <a:chOff x="6200906" y="2967038"/>
            <a:chExt cx="924389" cy="1045314"/>
          </a:xfrm>
        </p:grpSpPr>
        <p:grpSp>
          <p:nvGrpSpPr>
            <p:cNvPr id="256" name="Google Shape;256;p10"/>
            <p:cNvGrpSpPr/>
            <p:nvPr/>
          </p:nvGrpSpPr>
          <p:grpSpPr>
            <a:xfrm>
              <a:off x="6808136" y="2967038"/>
              <a:ext cx="317159" cy="932400"/>
              <a:chOff x="6808136" y="2967038"/>
              <a:chExt cx="317159" cy="932400"/>
            </a:xfrm>
          </p:grpSpPr>
          <p:sp>
            <p:nvSpPr>
              <p:cNvPr id="257" name="Google Shape;257;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58" name="Google Shape;258;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59" name="Google Shape;259;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nvGrpSpPr>
            <p:cNvPr id="260" name="Google Shape;260;p10"/>
            <p:cNvGrpSpPr/>
            <p:nvPr/>
          </p:nvGrpSpPr>
          <p:grpSpPr>
            <a:xfrm rot="-2700000" flipH="1">
              <a:off x="6484112" y="3104366"/>
              <a:ext cx="317159" cy="932400"/>
              <a:chOff x="6808136" y="2967038"/>
              <a:chExt cx="317159" cy="932400"/>
            </a:xfrm>
          </p:grpSpPr>
          <p:sp>
            <p:nvSpPr>
              <p:cNvPr id="261" name="Google Shape;261;p10"/>
              <p:cNvSpPr/>
              <p:nvPr/>
            </p:nvSpPr>
            <p:spPr>
              <a:xfrm>
                <a:off x="6808136" y="2967038"/>
                <a:ext cx="159772" cy="710627"/>
              </a:xfrm>
              <a:custGeom>
                <a:avLst/>
                <a:gdLst/>
                <a:ahLst/>
                <a:cxnLst/>
                <a:rect l="l" t="t" r="r" b="b"/>
                <a:pathLst>
                  <a:path w="67" h="298" extrusionOk="0">
                    <a:moveTo>
                      <a:pt x="0" y="149"/>
                    </a:moveTo>
                    <a:cubicBezTo>
                      <a:pt x="0" y="208"/>
                      <a:pt x="26" y="261"/>
                      <a:pt x="67" y="298"/>
                    </a:cubicBezTo>
                    <a:cubicBezTo>
                      <a:pt x="67" y="0"/>
                      <a:pt x="67" y="0"/>
                      <a:pt x="67" y="0"/>
                    </a:cubicBezTo>
                    <a:cubicBezTo>
                      <a:pt x="26" y="36"/>
                      <a:pt x="0" y="89"/>
                      <a:pt x="0" y="149"/>
                    </a:cubicBezTo>
                    <a:close/>
                  </a:path>
                </a:pathLst>
              </a:custGeom>
              <a:gradFill>
                <a:gsLst>
                  <a:gs pos="0">
                    <a:srgbClr val="FFFFFF">
                      <a:alpha val="80000"/>
                    </a:srgbClr>
                  </a:gs>
                  <a:gs pos="100000">
                    <a:srgbClr val="FFFFFF">
                      <a:alpha val="20000"/>
                    </a:srgbClr>
                  </a:gs>
                </a:gsLst>
                <a:lin ang="189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262" name="Google Shape;262;p10"/>
              <p:cNvSpPr/>
              <p:nvPr/>
            </p:nvSpPr>
            <p:spPr>
              <a:xfrm>
                <a:off x="6967908" y="2967038"/>
                <a:ext cx="157387" cy="710627"/>
              </a:xfrm>
              <a:custGeom>
                <a:avLst/>
                <a:gdLst/>
                <a:ahLst/>
                <a:cxnLst/>
                <a:rect l="l" t="t" r="r" b="b"/>
                <a:pathLst>
                  <a:path w="66" h="298" extrusionOk="0">
                    <a:moveTo>
                      <a:pt x="0" y="0"/>
                    </a:moveTo>
                    <a:cubicBezTo>
                      <a:pt x="0" y="298"/>
                      <a:pt x="0" y="298"/>
                      <a:pt x="0" y="298"/>
                    </a:cubicBezTo>
                    <a:cubicBezTo>
                      <a:pt x="41" y="261"/>
                      <a:pt x="66" y="208"/>
                      <a:pt x="66" y="149"/>
                    </a:cubicBezTo>
                    <a:cubicBezTo>
                      <a:pt x="66" y="89"/>
                      <a:pt x="41" y="36"/>
                      <a:pt x="0" y="0"/>
                    </a:cubicBezTo>
                    <a:close/>
                  </a:path>
                </a:pathLst>
              </a:custGeom>
              <a:gradFill>
                <a:gsLst>
                  <a:gs pos="0">
                    <a:srgbClr val="FFFFFF">
                      <a:alpha val="80000"/>
                    </a:srgbClr>
                  </a:gs>
                  <a:gs pos="100000">
                    <a:srgbClr val="FFFFFF">
                      <a:alpha val="9803"/>
                    </a:srgbClr>
                  </a:gs>
                </a:gsLst>
                <a:lin ang="2700000" scaled="0"/>
              </a:grad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Avenir"/>
                  <a:ea typeface="Avenir"/>
                  <a:cs typeface="Avenir"/>
                  <a:sym typeface="Avenir"/>
                </a:endParaRPr>
              </a:p>
            </p:txBody>
          </p:sp>
          <p:cxnSp>
            <p:nvCxnSpPr>
              <p:cNvPr id="263" name="Google Shape;263;p10"/>
              <p:cNvCxnSpPr/>
              <p:nvPr/>
            </p:nvCxnSpPr>
            <p:spPr>
              <a:xfrm rot="10800000">
                <a:off x="6967908" y="2967038"/>
                <a:ext cx="0" cy="932400"/>
              </a:xfrm>
              <a:prstGeom prst="straightConnector1">
                <a:avLst/>
              </a:prstGeom>
              <a:noFill/>
              <a:ln w="12700" cap="flat" cmpd="sng">
                <a:solidFill>
                  <a:srgbClr val="FFFFFF"/>
                </a:solidFill>
                <a:prstDash val="solid"/>
                <a:miter lim="800000"/>
                <a:headEnd type="none" w="med" len="med"/>
                <a:tailEnd type="none" w="med" len="med"/>
              </a:ln>
            </p:spPr>
          </p:cxnSp>
        </p:grpSp>
      </p:grpSp>
    </p:spTree>
    <p:extLst>
      <p:ext uri="{BB962C8B-B14F-4D97-AF65-F5344CB8AC3E}">
        <p14:creationId xmlns:p14="http://schemas.microsoft.com/office/powerpoint/2010/main" val="89198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41"/>
                                        </p:tgtEl>
                                        <p:attrNameLst>
                                          <p:attrName>style.visibility</p:attrName>
                                        </p:attrNameLst>
                                      </p:cBhvr>
                                      <p:to>
                                        <p:strVal val="visible"/>
                                      </p:to>
                                    </p:set>
                                    <p:animEffect transition="in" filter="fade">
                                      <p:cBhvr>
                                        <p:cTn id="7" dur="700"/>
                                        <p:tgtEl>
                                          <p:spTgt spid="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11"/>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74" name="Google Shape;274;p11"/>
          <p:cNvSpPr txBox="1"/>
          <p:nvPr/>
        </p:nvSpPr>
        <p:spPr>
          <a:xfrm>
            <a:off x="915858" y="1626419"/>
            <a:ext cx="2802386" cy="3180357"/>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Exams</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r>
              <a:rPr kumimoji="0" lang="en-GB" sz="4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&amp;</a:t>
            </a: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60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Marks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cxnSp>
        <p:nvCxnSpPr>
          <p:cNvPr id="275" name="Google Shape;275;p11"/>
          <p:cNvCxnSpPr/>
          <p:nvPr/>
        </p:nvCxnSpPr>
        <p:spPr>
          <a:xfrm>
            <a:off x="4432300" y="540000"/>
            <a:ext cx="0" cy="5778000"/>
          </a:xfrm>
          <a:prstGeom prst="straightConnector1">
            <a:avLst/>
          </a:prstGeom>
          <a:noFill/>
          <a:ln w="12700" cap="flat" cmpd="sng">
            <a:solidFill>
              <a:srgbClr val="FFFFFF"/>
            </a:solidFill>
            <a:prstDash val="solid"/>
            <a:round/>
            <a:headEnd type="none" w="sm" len="sm"/>
            <a:tailEnd type="none" w="sm" len="sm"/>
          </a:ln>
        </p:spPr>
      </p:cxnSp>
      <p:grpSp>
        <p:nvGrpSpPr>
          <p:cNvPr id="280" name="Google Shape;280;p11"/>
          <p:cNvGrpSpPr/>
          <p:nvPr/>
        </p:nvGrpSpPr>
        <p:grpSpPr>
          <a:xfrm>
            <a:off x="4982215" y="1093383"/>
            <a:ext cx="6668792" cy="4936712"/>
            <a:chOff x="0" y="0"/>
            <a:chExt cx="6668792" cy="4936712"/>
          </a:xfrm>
        </p:grpSpPr>
        <p:cxnSp>
          <p:nvCxnSpPr>
            <p:cNvPr id="281" name="Google Shape;281;p11"/>
            <p:cNvCxnSpPr/>
            <p:nvPr/>
          </p:nvCxnSpPr>
          <p:spPr>
            <a:xfrm>
              <a:off x="0" y="0"/>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2" name="Google Shape;282;p11"/>
            <p:cNvSpPr/>
            <p:nvPr/>
          </p:nvSpPr>
          <p:spPr>
            <a:xfrm>
              <a:off x="0" y="0"/>
              <a:ext cx="6668792" cy="2468356"/>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3" name="Google Shape;283;p11"/>
            <p:cNvSpPr txBox="1"/>
            <p:nvPr/>
          </p:nvSpPr>
          <p:spPr>
            <a:xfrm>
              <a:off x="0" y="0"/>
              <a:ext cx="6668792" cy="2468356"/>
            </a:xfrm>
            <a:prstGeom prst="rect">
              <a:avLst/>
            </a:prstGeom>
            <a:noFill/>
            <a:ln>
              <a:noFill/>
            </a:ln>
          </p:spPr>
          <p:txBody>
            <a:bodyPr spcFirstLastPara="1" wrap="square" lIns="236200" tIns="236200" rIns="236200" bIns="236200" anchor="t" anchorCtr="0">
              <a:noAutofit/>
            </a:bodyPr>
            <a:lstStyle/>
            <a:p>
              <a:pPr marL="0" marR="0" lvl="0" indent="0" algn="l" defTabSz="914400" rtl="0" eaLnBrk="1" fontAlgn="auto" latinLnBrk="0" hangingPunct="1">
                <a:lnSpc>
                  <a:spcPct val="90000"/>
                </a:lnSpc>
                <a:spcBef>
                  <a:spcPts val="0"/>
                </a:spcBef>
                <a:spcAft>
                  <a:spcPts val="0"/>
                </a:spcAft>
                <a:buClr>
                  <a:srgbClr val="C00000"/>
                </a:buClr>
                <a:buSzPts val="6200"/>
                <a:buFont typeface="Times New Roman"/>
                <a:buNone/>
                <a:tabLst/>
                <a:defRPr/>
              </a:pPr>
              <a:r>
                <a:rPr kumimoji="0" lang="en-GB" sz="62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80% </a:t>
              </a:r>
              <a:r>
                <a:rPr kumimoji="0" lang="en-GB" sz="62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short exams during the semester</a:t>
              </a:r>
              <a:endParaRPr kumimoji="0" sz="62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endParaRPr>
            </a:p>
          </p:txBody>
        </p:sp>
        <p:cxnSp>
          <p:nvCxnSpPr>
            <p:cNvPr id="284" name="Google Shape;284;p11"/>
            <p:cNvCxnSpPr/>
            <p:nvPr/>
          </p:nvCxnSpPr>
          <p:spPr>
            <a:xfrm>
              <a:off x="0" y="2468356"/>
              <a:ext cx="6668792" cy="0"/>
            </a:xfrm>
            <a:prstGeom prst="straightConnector1">
              <a:avLst/>
            </a:prstGeom>
            <a:solidFill>
              <a:schemeClr val="dk2"/>
            </a:solidFill>
            <a:ln w="9525" cap="flat" cmpd="sng">
              <a:solidFill>
                <a:schemeClr val="dk2"/>
              </a:solidFill>
              <a:prstDash val="solid"/>
              <a:round/>
              <a:headEnd type="none" w="sm" len="sm"/>
              <a:tailEnd type="none" w="sm" len="sm"/>
            </a:ln>
          </p:spPr>
        </p:cxnSp>
        <p:sp>
          <p:nvSpPr>
            <p:cNvPr id="285" name="Google Shape;285;p11"/>
            <p:cNvSpPr/>
            <p:nvPr/>
          </p:nvSpPr>
          <p:spPr>
            <a:xfrm>
              <a:off x="0" y="2468356"/>
              <a:ext cx="6668792" cy="2468356"/>
            </a:xfrm>
            <a:prstGeom prst="rect">
              <a:avLst/>
            </a:prstGeom>
            <a:no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6" name="Google Shape;286;p11"/>
            <p:cNvSpPr txBox="1"/>
            <p:nvPr/>
          </p:nvSpPr>
          <p:spPr>
            <a:xfrm>
              <a:off x="0" y="2468356"/>
              <a:ext cx="6668792" cy="2468356"/>
            </a:xfrm>
            <a:prstGeom prst="rect">
              <a:avLst/>
            </a:prstGeom>
            <a:noFill/>
            <a:ln>
              <a:noFill/>
            </a:ln>
          </p:spPr>
          <p:txBody>
            <a:bodyPr spcFirstLastPara="1" wrap="square" lIns="236200" tIns="236200" rIns="236200" bIns="236200" anchor="t" anchorCtr="0">
              <a:noAutofit/>
            </a:bodyPr>
            <a:lstStyle/>
            <a:p>
              <a:pPr marL="0" marR="0" lvl="0" indent="0" algn="l" defTabSz="914400" rtl="0" eaLnBrk="1" fontAlgn="auto" latinLnBrk="0" hangingPunct="1">
                <a:lnSpc>
                  <a:spcPct val="90000"/>
                </a:lnSpc>
                <a:spcBef>
                  <a:spcPts val="0"/>
                </a:spcBef>
                <a:spcAft>
                  <a:spcPts val="0"/>
                </a:spcAft>
                <a:buClr>
                  <a:srgbClr val="C00000"/>
                </a:buClr>
                <a:buSzPts val="6200"/>
                <a:buFont typeface="Avenir"/>
                <a:buNone/>
                <a:tabLst/>
                <a:defRPr/>
              </a:pPr>
              <a:r>
                <a:rPr kumimoji="0" lang="en-GB" sz="6200" b="1" i="0" u="none" strike="noStrike" kern="1200" cap="none" spc="0" normalizeH="0" baseline="0" noProof="0">
                  <a:ln>
                    <a:noFill/>
                  </a:ln>
                  <a:solidFill>
                    <a:srgbClr val="C00000"/>
                  </a:solidFill>
                  <a:effectLst/>
                  <a:uLnTx/>
                  <a:uFillTx/>
                  <a:latin typeface="Avenir"/>
                  <a:ea typeface="Avenir"/>
                  <a:cs typeface="Avenir"/>
                  <a:sym typeface="Avenir"/>
                </a:rPr>
                <a:t>20% </a:t>
              </a:r>
              <a:r>
                <a:rPr kumimoji="0" lang="en-GB" sz="6200" b="0" i="0" u="none" strike="noStrike" kern="1200" cap="none" spc="0" normalizeH="0" baseline="0" noProof="0">
                  <a:ln>
                    <a:noFill/>
                  </a:ln>
                  <a:solidFill>
                    <a:prstClr val="black"/>
                  </a:solidFill>
                  <a:effectLst/>
                  <a:uLnTx/>
                  <a:uFillTx/>
                  <a:latin typeface="Avenir"/>
                  <a:ea typeface="Avenir"/>
                  <a:cs typeface="Avenir"/>
                  <a:sym typeface="Avenir"/>
                </a:rPr>
                <a:t>final exam</a:t>
              </a:r>
              <a:endParaRPr kumimoji="0" sz="6200" b="0" i="0" u="none" strike="noStrike" kern="1200" cap="none" spc="0" normalizeH="0" baseline="0" noProof="0">
                <a:ln>
                  <a:noFill/>
                </a:ln>
                <a:solidFill>
                  <a:prstClr val="black"/>
                </a:solidFill>
                <a:effectLst/>
                <a:uLnTx/>
                <a:uFillTx/>
                <a:latin typeface="Avenir"/>
                <a:ea typeface="Avenir"/>
                <a:cs typeface="Avenir"/>
                <a:sym typeface="Avenir"/>
              </a:endParaRPr>
            </a:p>
          </p:txBody>
        </p:sp>
      </p:grpSp>
    </p:spTree>
    <p:extLst>
      <p:ext uri="{BB962C8B-B14F-4D97-AF65-F5344CB8AC3E}">
        <p14:creationId xmlns:p14="http://schemas.microsoft.com/office/powerpoint/2010/main" val="3471342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12"/>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296" name="Google Shape;296;p12"/>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pic>
        <p:nvPicPr>
          <p:cNvPr id="297" name="Google Shape;297;p12" descr="Stopwatch"/>
          <p:cNvPicPr preferRelativeResize="0"/>
          <p:nvPr/>
        </p:nvPicPr>
        <p:blipFill rotWithShape="1">
          <a:blip r:embed="rId3">
            <a:alphaModFix/>
          </a:blip>
          <a:srcRect/>
          <a:stretch/>
        </p:blipFill>
        <p:spPr>
          <a:xfrm>
            <a:off x="540000" y="927730"/>
            <a:ext cx="4999885" cy="4999885"/>
          </a:xfrm>
          <a:prstGeom prst="rect">
            <a:avLst/>
          </a:prstGeom>
          <a:noFill/>
          <a:ln>
            <a:noFill/>
          </a:ln>
        </p:spPr>
      </p:pic>
      <p:cxnSp>
        <p:nvCxnSpPr>
          <p:cNvPr id="298" name="Google Shape;298;p12"/>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299" name="Google Shape;299;p12"/>
          <p:cNvSpPr txBox="1"/>
          <p:nvPr/>
        </p:nvSpPr>
        <p:spPr>
          <a:xfrm>
            <a:off x="6190735" y="1705232"/>
            <a:ext cx="5000434" cy="4073268"/>
          </a:xfrm>
          <a:prstGeom prst="rect">
            <a:avLst/>
          </a:prstGeom>
          <a:noFill/>
          <a:ln>
            <a:noFill/>
          </a:ln>
        </p:spPr>
        <p:txBody>
          <a:bodyPr spcFirstLastPara="1" wrap="square" lIns="91425" tIns="45700" rIns="91425" bIns="45700" anchor="t" anchorCtr="0">
            <a:norm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3600" b="0" i="0" u="none" strike="noStrike" kern="1200" cap="none" spc="0" normalizeH="0" baseline="0" noProof="0">
                <a:ln>
                  <a:noFill/>
                </a:ln>
                <a:solidFill>
                  <a:srgbClr val="0C0C0C"/>
                </a:solidFill>
                <a:effectLst/>
                <a:uLnTx/>
                <a:uFillTx/>
                <a:latin typeface="Times New Roman"/>
                <a:ea typeface="Times New Roman"/>
                <a:cs typeface="Times New Roman"/>
                <a:sym typeface="Times New Roman"/>
              </a:rPr>
              <a:t>The final exam is only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50000"/>
              </a:lnSpc>
              <a:spcBef>
                <a:spcPts val="600"/>
              </a:spcBef>
              <a:spcAft>
                <a:spcPts val="0"/>
              </a:spcAft>
              <a:buClrTx/>
              <a:buSzTx/>
              <a:buFontTx/>
              <a:buNone/>
              <a:tabLst/>
              <a:defRPr/>
            </a:pPr>
            <a:r>
              <a:rPr kumimoji="0" lang="en-GB" sz="4400" b="1" i="0" u="none" strike="noStrike" kern="1200" cap="none" spc="0" normalizeH="0" baseline="0" noProof="0">
                <a:ln>
                  <a:noFill/>
                </a:ln>
                <a:solidFill>
                  <a:srgbClr val="C00000"/>
                </a:solidFill>
                <a:effectLst/>
                <a:uLnTx/>
                <a:uFillTx/>
                <a:latin typeface="Times New Roman"/>
                <a:ea typeface="Times New Roman"/>
                <a:cs typeface="Times New Roman"/>
                <a:sym typeface="Times New Roman"/>
              </a:rPr>
              <a:t>60</a:t>
            </a:r>
            <a:r>
              <a:rPr kumimoji="0" lang="en-GB" sz="4400" b="1"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 </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50000"/>
              </a:lnSpc>
              <a:spcBef>
                <a:spcPts val="600"/>
              </a:spcBef>
              <a:spcAft>
                <a:spcPts val="0"/>
              </a:spcAft>
              <a:buClrTx/>
              <a:buSzTx/>
              <a:buFontTx/>
              <a:buNone/>
              <a:tabLst/>
              <a:defRPr/>
            </a:pPr>
            <a:r>
              <a:rPr kumimoji="0" lang="en-GB" sz="3600" b="0" i="0" u="none" strike="noStrike" kern="1200" cap="none" spc="0" normalizeH="0" baseline="0" noProof="0">
                <a:ln>
                  <a:noFill/>
                </a:ln>
                <a:solidFill>
                  <a:prstClr val="black"/>
                </a:solidFill>
                <a:effectLst/>
                <a:uLnTx/>
                <a:uFillTx/>
                <a:latin typeface="Times New Roman"/>
                <a:ea typeface="Times New Roman"/>
                <a:cs typeface="Times New Roman"/>
                <a:sym typeface="Times New Roman"/>
              </a:rPr>
              <a:t>minutes</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721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13"/>
          <p:cNvSpPr/>
          <p:nvPr/>
        </p:nvSpPr>
        <p:spPr>
          <a:xfrm>
            <a:off x="0" y="0"/>
            <a:ext cx="12192000" cy="6858000"/>
          </a:xfrm>
          <a:prstGeom prst="rect">
            <a:avLst/>
          </a:prstGeom>
          <a:solidFill>
            <a:schemeClr val="lt2"/>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sp>
        <p:nvSpPr>
          <p:cNvPr id="313" name="Google Shape;313;p13"/>
          <p:cNvSpPr/>
          <p:nvPr/>
        </p:nvSpPr>
        <p:spPr>
          <a:xfrm>
            <a:off x="0" y="0"/>
            <a:ext cx="6096000" cy="6858000"/>
          </a:xfrm>
          <a:prstGeom prst="rect">
            <a:avLst/>
          </a:prstGeom>
          <a:solidFill>
            <a:srgbClr val="FFFFFF"/>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Avenir"/>
              <a:ea typeface="Avenir"/>
              <a:cs typeface="Avenir"/>
              <a:sym typeface="Avenir"/>
            </a:endParaRPr>
          </a:p>
        </p:txBody>
      </p:sp>
      <p:pic>
        <p:nvPicPr>
          <p:cNvPr id="314" name="Google Shape;314;p13" descr="C:\Users\hp\Desktop\110\2009\55.jpg"/>
          <p:cNvPicPr preferRelativeResize="0"/>
          <p:nvPr/>
        </p:nvPicPr>
        <p:blipFill rotWithShape="1">
          <a:blip r:embed="rId3">
            <a:alphaModFix/>
          </a:blip>
          <a:srcRect/>
          <a:stretch/>
        </p:blipFill>
        <p:spPr>
          <a:xfrm>
            <a:off x="548057" y="1532974"/>
            <a:ext cx="4999885" cy="3435289"/>
          </a:xfrm>
          <a:prstGeom prst="rect">
            <a:avLst/>
          </a:prstGeom>
          <a:noFill/>
          <a:ln>
            <a:noFill/>
          </a:ln>
        </p:spPr>
      </p:pic>
      <p:cxnSp>
        <p:nvCxnSpPr>
          <p:cNvPr id="315" name="Google Shape;315;p13"/>
          <p:cNvCxnSpPr/>
          <p:nvPr/>
        </p:nvCxnSpPr>
        <p:spPr>
          <a:xfrm>
            <a:off x="8881769" y="2428148"/>
            <a:ext cx="540000" cy="0"/>
          </a:xfrm>
          <a:prstGeom prst="straightConnector1">
            <a:avLst/>
          </a:prstGeom>
          <a:noFill/>
          <a:ln w="12700" cap="flat" cmpd="sng">
            <a:solidFill>
              <a:srgbClr val="FFFFFF"/>
            </a:solidFill>
            <a:prstDash val="solid"/>
            <a:round/>
            <a:headEnd type="none" w="sm" len="sm"/>
            <a:tailEnd type="none" w="sm" len="sm"/>
          </a:ln>
        </p:spPr>
      </p:cxnSp>
      <p:sp>
        <p:nvSpPr>
          <p:cNvPr id="316" name="Google Shape;316;p13"/>
          <p:cNvSpPr txBox="1"/>
          <p:nvPr/>
        </p:nvSpPr>
        <p:spPr>
          <a:xfrm>
            <a:off x="7112369" y="2877018"/>
            <a:ext cx="4078800" cy="2901482"/>
          </a:xfrm>
          <a:prstGeom prst="rect">
            <a:avLst/>
          </a:prstGeom>
          <a:noFill/>
          <a:ln>
            <a:noFill/>
          </a:ln>
        </p:spPr>
        <p:txBody>
          <a:bodyPr spcFirstLastPara="1" wrap="square" lIns="91425" tIns="45700" rIns="91425" bIns="45700" anchor="t" anchorCtr="0">
            <a:norm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sz="2000" b="1" i="0" u="none" strike="noStrike" kern="1200" cap="none" spc="0" normalizeH="0" baseline="0" noProof="0">
              <a:ln>
                <a:noFill/>
              </a:ln>
              <a:solidFill>
                <a:prstClr val="black"/>
              </a:solidFill>
              <a:effectLst/>
              <a:uLnTx/>
              <a:uFillTx/>
              <a:latin typeface="Avenir"/>
              <a:ea typeface="Avenir"/>
              <a:cs typeface="Avenir"/>
              <a:sym typeface="Avenir"/>
            </a:endParaRPr>
          </a:p>
        </p:txBody>
      </p:sp>
      <p:sp>
        <p:nvSpPr>
          <p:cNvPr id="321" name="Google Shape;321;p13"/>
          <p:cNvSpPr txBox="1"/>
          <p:nvPr/>
        </p:nvSpPr>
        <p:spPr>
          <a:xfrm>
            <a:off x="6352316" y="1913186"/>
            <a:ext cx="5390634" cy="175432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2E75B5"/>
                </a:solidFill>
                <a:effectLst/>
                <a:uLnTx/>
                <a:uFillTx/>
                <a:latin typeface="Times New Roman"/>
                <a:ea typeface="Times New Roman"/>
                <a:cs typeface="Times New Roman"/>
                <a:sym typeface="Times New Roman"/>
              </a:rPr>
              <a:t>All exams will be done through the educational platform (Model).</a:t>
            </a: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20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52A38DE-B1B1-4615-A870-050A3B8644BF}"/>
</file>

<file path=customXml/itemProps2.xml><?xml version="1.0" encoding="utf-8"?>
<ds:datastoreItem xmlns:ds="http://schemas.openxmlformats.org/officeDocument/2006/customXml" ds:itemID="{9E1F3223-CEE1-4DD7-A0C6-1B6C2FE29D82}"/>
</file>

<file path=customXml/itemProps3.xml><?xml version="1.0" encoding="utf-8"?>
<ds:datastoreItem xmlns:ds="http://schemas.openxmlformats.org/officeDocument/2006/customXml" ds:itemID="{2A8AE0D4-545C-4946-9137-82C17CAADE7B}"/>
</file>

<file path=docProps/app.xml><?xml version="1.0" encoding="utf-8"?>
<Properties xmlns="http://schemas.openxmlformats.org/officeDocument/2006/extended-properties" xmlns:vt="http://schemas.openxmlformats.org/officeDocument/2006/docPropsVTypes">
  <TotalTime>585</TotalTime>
  <Words>457</Words>
  <Application>Microsoft Office PowerPoint</Application>
  <PresentationFormat>Widescreen</PresentationFormat>
  <Paragraphs>78</Paragraphs>
  <Slides>14</Slides>
  <Notes>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14</vt:i4>
      </vt:variant>
    </vt:vector>
  </HeadingPairs>
  <TitlesOfParts>
    <vt:vector size="26" baseType="lpstr">
      <vt:lpstr>Arial</vt:lpstr>
      <vt:lpstr>Avenir</vt:lpstr>
      <vt:lpstr>Calibri</vt:lpstr>
      <vt:lpstr>Calibri Light</vt:lpstr>
      <vt:lpstr>Cambria</vt:lpstr>
      <vt:lpstr>Georgia</vt:lpstr>
      <vt:lpstr>Noto Sans Symbols</vt:lpstr>
      <vt:lpstr>Roboto Light</vt:lpstr>
      <vt:lpstr>Sorts Mill Goudy</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Esraa Zaki</cp:lastModifiedBy>
  <cp:revision>19</cp:revision>
  <dcterms:created xsi:type="dcterms:W3CDTF">2023-04-29T09:08:23Z</dcterms:created>
  <dcterms:modified xsi:type="dcterms:W3CDTF">2026-09-12T21:21:09Z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