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webextensions/taskpanes.xml" ContentType="application/vnd.ms-office.webextensiontaskpanes+xml"/>
  <Override PartName="/ppt/webextensions/webextension1.xml" ContentType="application/vnd.ms-office.webextens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thumbnail" Target="docProps/thumbnail.jpeg"/><Relationship Id="rId2" Type="http://schemas.openxmlformats.org/officeDocument/2006/relationships/officeDocument" Target="ppt/presentation.xml"/><Relationship Id="rId1" Type="http://schemas.microsoft.com/office/2011/relationships/webextensiontaskpanes" Target="ppt/webextensions/taskpanes.xml"/><Relationship Id="rId6" Type="http://schemas.openxmlformats.org/officeDocument/2006/relationships/custom-properties" Target="docProps/custom.xml"/><Relationship Id="rId5" Type="http://schemas.openxmlformats.org/officeDocument/2006/relationships/extended-properties" Target="docProps/app.xml"/><Relationship Id="rId4" Type="http://schemas.openxmlformats.org/package/2006/relationships/metadata/core-properties" Target="docProps/core.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0"/>
  </p:notesMasterIdLst>
  <p:handoutMasterIdLst>
    <p:handoutMasterId r:id="rId51"/>
  </p:handoutMasterIdLst>
  <p:sldIdLst>
    <p:sldId id="480" r:id="rId5"/>
    <p:sldId id="313" r:id="rId6"/>
    <p:sldId id="668" r:id="rId7"/>
    <p:sldId id="720" r:id="rId8"/>
    <p:sldId id="759" r:id="rId9"/>
    <p:sldId id="721" r:id="rId10"/>
    <p:sldId id="722" r:id="rId11"/>
    <p:sldId id="719" r:id="rId12"/>
    <p:sldId id="725" r:id="rId13"/>
    <p:sldId id="723" r:id="rId14"/>
    <p:sldId id="724" r:id="rId15"/>
    <p:sldId id="726" r:id="rId16"/>
    <p:sldId id="761" r:id="rId17"/>
    <p:sldId id="729" r:id="rId18"/>
    <p:sldId id="762" r:id="rId19"/>
    <p:sldId id="730" r:id="rId20"/>
    <p:sldId id="763" r:id="rId21"/>
    <p:sldId id="732" r:id="rId22"/>
    <p:sldId id="734" r:id="rId23"/>
    <p:sldId id="733" r:id="rId24"/>
    <p:sldId id="764" r:id="rId25"/>
    <p:sldId id="736" r:id="rId26"/>
    <p:sldId id="737" r:id="rId27"/>
    <p:sldId id="738" r:id="rId28"/>
    <p:sldId id="739" r:id="rId29"/>
    <p:sldId id="740" r:id="rId30"/>
    <p:sldId id="765" r:id="rId31"/>
    <p:sldId id="742" r:id="rId32"/>
    <p:sldId id="743" r:id="rId33"/>
    <p:sldId id="744" r:id="rId34"/>
    <p:sldId id="745" r:id="rId35"/>
    <p:sldId id="747" r:id="rId36"/>
    <p:sldId id="766" r:id="rId37"/>
    <p:sldId id="748" r:id="rId38"/>
    <p:sldId id="749" r:id="rId39"/>
    <p:sldId id="767" r:id="rId40"/>
    <p:sldId id="752" r:id="rId41"/>
    <p:sldId id="751" r:id="rId42"/>
    <p:sldId id="753" r:id="rId43"/>
    <p:sldId id="754" r:id="rId44"/>
    <p:sldId id="755" r:id="rId45"/>
    <p:sldId id="757" r:id="rId46"/>
    <p:sldId id="756" r:id="rId47"/>
    <p:sldId id="621" r:id="rId48"/>
    <p:sldId id="349"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13"/>
            <p14:sldId id="668"/>
            <p14:sldId id="720"/>
            <p14:sldId id="759"/>
            <p14:sldId id="721"/>
            <p14:sldId id="722"/>
            <p14:sldId id="719"/>
            <p14:sldId id="725"/>
            <p14:sldId id="723"/>
            <p14:sldId id="724"/>
            <p14:sldId id="726"/>
            <p14:sldId id="761"/>
            <p14:sldId id="729"/>
            <p14:sldId id="762"/>
            <p14:sldId id="730"/>
            <p14:sldId id="763"/>
            <p14:sldId id="732"/>
            <p14:sldId id="734"/>
            <p14:sldId id="733"/>
            <p14:sldId id="764"/>
            <p14:sldId id="736"/>
            <p14:sldId id="737"/>
            <p14:sldId id="738"/>
            <p14:sldId id="739"/>
            <p14:sldId id="740"/>
            <p14:sldId id="765"/>
            <p14:sldId id="742"/>
            <p14:sldId id="743"/>
            <p14:sldId id="744"/>
            <p14:sldId id="745"/>
            <p14:sldId id="747"/>
            <p14:sldId id="766"/>
            <p14:sldId id="748"/>
            <p14:sldId id="749"/>
            <p14:sldId id="767"/>
            <p14:sldId id="752"/>
            <p14:sldId id="751"/>
            <p14:sldId id="753"/>
            <p14:sldId id="754"/>
            <p14:sldId id="755"/>
            <p14:sldId id="757"/>
            <p14:sldId id="756"/>
            <p14:sldId id="62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AC748"/>
    <a:srgbClr val="F58221"/>
    <a:srgbClr val="00AEEF"/>
    <a:srgbClr val="203E5F"/>
    <a:srgbClr val="FFD200"/>
    <a:srgbClr val="000000"/>
    <a:srgbClr val="669BBC"/>
    <a:srgbClr val="8E5A6D"/>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0" d="100"/>
          <a:sy n="70" d="100"/>
        </p:scale>
        <p:origin x="512" y="52"/>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55"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viewProps" Target="viewProps.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handoutMaster" Target="handoutMasters/handoutMaster1.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r">
              <a:defRPr sz="1200"/>
            </a:lvl1pPr>
          </a:lstStyle>
          <a:p>
            <a:endParaRPr lang="ar-EG"/>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l">
              <a:defRPr sz="1200"/>
            </a:lvl1pPr>
          </a:lstStyle>
          <a:p>
            <a:fld id="{5B6FC706-E8EF-458A-8580-A9C177A4B0CB}" type="datetimeFigureOut">
              <a:rPr lang="ar-EG" smtClean="0"/>
              <a:t>05/01/1448</a:t>
            </a:fld>
            <a:endParaRPr lang="ar-EG"/>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r">
              <a:defRPr sz="1200"/>
            </a:lvl1pPr>
          </a:lstStyle>
          <a:p>
            <a:endParaRPr lang="ar-EG"/>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l">
              <a:defRPr sz="1200"/>
            </a:lvl1pPr>
          </a:lstStyle>
          <a:p>
            <a:fld id="{F22E6FC6-1576-4886-A804-1176FBA857A5}" type="slidenum">
              <a:rPr lang="ar-EG" smtClean="0"/>
              <a:t>‹#›</a:t>
            </a:fld>
            <a:endParaRPr lang="ar-EG"/>
          </a:p>
        </p:txBody>
      </p:sp>
    </p:spTree>
    <p:extLst>
      <p:ext uri="{BB962C8B-B14F-4D97-AF65-F5344CB8AC3E}">
        <p14:creationId xmlns:p14="http://schemas.microsoft.com/office/powerpoint/2010/main" val="744626224"/>
      </p:ext>
    </p:extLst>
  </p:cSld>
  <p:clrMap bg1="lt1" tx1="dk1" bg2="lt2" tx2="dk2" accent1="accent1" accent2="accent2" accent3="accent3" accent4="accent4" accent5="accent5" accent6="accent6" hlink="hlink" folHlink="folHlink"/>
  <p:hf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6/20/2026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4169191135"/>
      </p:ext>
    </p:extLst>
  </p:cSld>
  <p:clrMap bg1="lt1" tx1="dk1" bg2="lt2" tx2="dk2" accent1="accent1" accent2="accent2" accent3="accent3" accent4="accent4" accent5="accent5" accent6="accent6" hlink="hlink" folHlink="folHlink"/>
  <p:hf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78380910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120939561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4046967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59642563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282144144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42936512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72986588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858007182"/>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ar-EG" dirty="0"/>
          </a:p>
        </p:txBody>
      </p:sp>
      <p:sp>
        <p:nvSpPr>
          <p:cNvPr id="4" name="Slide Number Placeholder 3"/>
          <p:cNvSpPr>
            <a:spLocks noGrp="1"/>
          </p:cNvSpPr>
          <p:nvPr>
            <p:ph type="sldNum" sz="quarter" idx="10"/>
          </p:nvPr>
        </p:nvSpPr>
        <p:spPr/>
        <p:txBody>
          <a:bodyPr/>
          <a:lstStyle/>
          <a:p>
            <a:fld id="{E88088B5-5D3D-41C5-9929-9FAB3A249D9E}" type="slidenum">
              <a:rPr lang="en-US" smtClean="0"/>
              <a:t>42</a:t>
            </a:fld>
            <a:endParaRPr lang="en-US"/>
          </a:p>
        </p:txBody>
      </p:sp>
    </p:spTree>
    <p:extLst>
      <p:ext uri="{BB962C8B-B14F-4D97-AF65-F5344CB8AC3E}">
        <p14:creationId xmlns:p14="http://schemas.microsoft.com/office/powerpoint/2010/main" val="33037167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6/20/2026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6/20/2026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6/20/2026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6/20/2026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6/20/2026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6/20/2026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402025905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7">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6/20/2026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3" r:id="rId12"/>
    <p:sldLayoutId id="2147483665" r:id="rId13"/>
    <p:sldLayoutId id="2147483666" r:id="rId14"/>
    <p:sldLayoutId id="2147483667" r:id="rId1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5.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3.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1.xml"/><Relationship Id="rId4" Type="http://schemas.openxmlformats.org/officeDocument/2006/relationships/image" Target="../media/image10.png"/></Relationships>
</file>

<file path=ppt/slides/_rels/slide1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1.xml"/><Relationship Id="rId4" Type="http://schemas.openxmlformats.org/officeDocument/2006/relationships/image" Target="../media/image14.png"/></Relationships>
</file>

<file path=ppt/slides/_rels/slide4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5.png"/><Relationship Id="rId1" Type="http://schemas.openxmlformats.org/officeDocument/2006/relationships/slideLayout" Target="../slideLayouts/slideLayout14.xml"/></Relationships>
</file>

<file path=ppt/slides/_rels/slide45.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jpeg"/><Relationship Id="rId1" Type="http://schemas.openxmlformats.org/officeDocument/2006/relationships/slideLayout" Target="../slideLayouts/slideLayout13.xml"/><Relationship Id="rId4" Type="http://schemas.openxmlformats.org/officeDocument/2006/relationships/image" Target="../media/image1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779BEC88-7CC2-C699-B933-8DD37396FAB5}"/>
              </a:ext>
            </a:extLst>
          </p:cNvPr>
          <p:cNvSpPr txBox="1"/>
          <p:nvPr/>
        </p:nvSpPr>
        <p:spPr>
          <a:xfrm>
            <a:off x="565753" y="1784699"/>
            <a:ext cx="5336415" cy="1200329"/>
          </a:xfrm>
          <a:prstGeom prst="rect">
            <a:avLst/>
          </a:prstGeom>
          <a:noFill/>
        </p:spPr>
        <p:txBody>
          <a:bodyPr wrap="square" rtlCol="0">
            <a:spAutoFit/>
          </a:bodyPr>
          <a:lstStyle/>
          <a:p>
            <a:r>
              <a:rPr lang="en-US" sz="3600" b="1" dirty="0">
                <a:solidFill>
                  <a:srgbClr val="00B0F0"/>
                </a:solidFill>
                <a:cs typeface="Alexandria" charset="0"/>
              </a:rPr>
              <a:t>Strategic and Operational</a:t>
            </a:r>
            <a:br>
              <a:rPr lang="en-US" sz="3600" b="1" dirty="0">
                <a:solidFill>
                  <a:srgbClr val="00B0F0"/>
                </a:solidFill>
                <a:cs typeface="Alexandria" charset="0"/>
              </a:rPr>
            </a:br>
            <a:r>
              <a:rPr lang="en-US" sz="3600" b="1" dirty="0">
                <a:solidFill>
                  <a:srgbClr val="00B0F0"/>
                </a:solidFill>
                <a:cs typeface="Alexandria" charset="0"/>
              </a:rPr>
              <a:t>Management</a:t>
            </a:r>
          </a:p>
        </p:txBody>
      </p:sp>
      <p:sp>
        <p:nvSpPr>
          <p:cNvPr id="3" name="Rectangle: Rounded Corners 2">
            <a:extLst>
              <a:ext uri="{FF2B5EF4-FFF2-40B4-BE49-F238E27FC236}">
                <a16:creationId xmlns:a16="http://schemas.microsoft.com/office/drawing/2014/main" id="{0828C58F-55BE-94A7-081E-FC73A41BC378}"/>
              </a:ext>
            </a:extLst>
          </p:cNvPr>
          <p:cNvSpPr/>
          <p:nvPr/>
        </p:nvSpPr>
        <p:spPr>
          <a:xfrm>
            <a:off x="565753" y="3653360"/>
            <a:ext cx="3516608" cy="460375"/>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4</a:t>
            </a:r>
          </a:p>
        </p:txBody>
      </p:sp>
      <p:sp>
        <p:nvSpPr>
          <p:cNvPr id="5" name="TextBox 4">
            <a:extLst>
              <a:ext uri="{FF2B5EF4-FFF2-40B4-BE49-F238E27FC236}">
                <a16:creationId xmlns:a16="http://schemas.microsoft.com/office/drawing/2014/main" id="{BEEAB2D2-2085-7A5A-C18D-9897913290A6}"/>
              </a:ext>
            </a:extLst>
          </p:cNvPr>
          <p:cNvSpPr txBox="1"/>
          <p:nvPr/>
        </p:nvSpPr>
        <p:spPr>
          <a:xfrm>
            <a:off x="718482" y="2984440"/>
            <a:ext cx="3531122" cy="400110"/>
          </a:xfrm>
          <a:prstGeom prst="rect">
            <a:avLst/>
          </a:prstGeom>
          <a:noFill/>
        </p:spPr>
        <p:txBody>
          <a:bodyPr wrap="square" rtlCol="0">
            <a:spAutoFit/>
          </a:bodyPr>
          <a:lstStyle/>
          <a:p>
            <a:r>
              <a:rPr lang="en-US" sz="2000" b="1" dirty="0">
                <a:latin typeface="Alexandria" charset="0"/>
                <a:cs typeface="Alexandria" charset="0"/>
              </a:rPr>
              <a:t>MGM 630    (part one)</a:t>
            </a:r>
          </a:p>
        </p:txBody>
      </p:sp>
      <p:sp>
        <p:nvSpPr>
          <p:cNvPr id="6" name="TextBox 5">
            <a:extLst>
              <a:ext uri="{FF2B5EF4-FFF2-40B4-BE49-F238E27FC236}">
                <a16:creationId xmlns:a16="http://schemas.microsoft.com/office/drawing/2014/main" id="{3B469A53-C449-660B-937F-C4E892B841BB}"/>
              </a:ext>
            </a:extLst>
          </p:cNvPr>
          <p:cNvSpPr txBox="1"/>
          <p:nvPr/>
        </p:nvSpPr>
        <p:spPr>
          <a:xfrm>
            <a:off x="565753" y="6102341"/>
            <a:ext cx="6617890" cy="461665"/>
          </a:xfrm>
          <a:prstGeom prst="rect">
            <a:avLst/>
          </a:prstGeom>
          <a:noFill/>
        </p:spPr>
        <p:txBody>
          <a:bodyPr wrap="square" rtlCol="0">
            <a:spAutoFit/>
          </a:bodyPr>
          <a:lstStyle/>
          <a:p>
            <a:r>
              <a:rPr lang="en-US" sz="2400" b="1" dirty="0">
                <a:solidFill>
                  <a:srgbClr val="00B0F0"/>
                </a:solidFill>
                <a:latin typeface="Alexandria" charset="0"/>
                <a:cs typeface="+mj-cs"/>
              </a:rPr>
              <a:t>Dr. Ahmad AL-</a:t>
            </a:r>
            <a:r>
              <a:rPr lang="en-US" sz="2400" b="1" dirty="0" err="1">
                <a:solidFill>
                  <a:srgbClr val="00B0F0"/>
                </a:solidFill>
                <a:latin typeface="Alexandria" charset="0"/>
                <a:cs typeface="+mj-cs"/>
              </a:rPr>
              <a:t>Naimi</a:t>
            </a:r>
            <a:endParaRPr lang="en-US" sz="2400" b="1" dirty="0">
              <a:solidFill>
                <a:srgbClr val="00B0F0"/>
              </a:solidFill>
              <a:latin typeface="Alexandria" charset="0"/>
              <a:cs typeface="+mj-cs"/>
            </a:endParaRPr>
          </a:p>
        </p:txBody>
      </p:sp>
      <p:sp>
        <p:nvSpPr>
          <p:cNvPr id="7" name="TextBox 6">
            <a:extLst>
              <a:ext uri="{FF2B5EF4-FFF2-40B4-BE49-F238E27FC236}">
                <a16:creationId xmlns:a16="http://schemas.microsoft.com/office/drawing/2014/main" id="{DF3C90D3-BCD4-C8F8-A7B0-96770B334827}"/>
              </a:ext>
            </a:extLst>
          </p:cNvPr>
          <p:cNvSpPr txBox="1"/>
          <p:nvPr/>
        </p:nvSpPr>
        <p:spPr>
          <a:xfrm>
            <a:off x="565753" y="5641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LECTURE OUTLINE</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2</a:t>
            </a:r>
          </a:p>
        </p:txBody>
      </p:sp>
      <p:sp>
        <p:nvSpPr>
          <p:cNvPr id="15" name="Rectangle: Rounded Corners 24"/>
          <p:cNvSpPr/>
          <p:nvPr/>
        </p:nvSpPr>
        <p:spPr>
          <a:xfrm>
            <a:off x="3533381" y="2405528"/>
            <a:ext cx="8111440" cy="402076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FBC9732-D32E-DCF9-3982-D4B68F971747}"/>
              </a:ext>
            </a:extLst>
          </p:cNvPr>
          <p:cNvSpPr/>
          <p:nvPr/>
        </p:nvSpPr>
        <p:spPr>
          <a:xfrm>
            <a:off x="3710610" y="2485040"/>
            <a:ext cx="7726016" cy="3888244"/>
          </a:xfrm>
          <a:prstGeom prst="rect">
            <a:avLst/>
          </a:prstGeom>
          <a:noFill/>
        </p:spPr>
        <p:txBody>
          <a:bodyPr wrap="square">
            <a:spAutoFit/>
          </a:bodyPr>
          <a:lstStyle/>
          <a:p>
            <a:pPr lvl="0">
              <a:lnSpc>
                <a:spcPct val="90000"/>
              </a:lnSpc>
              <a:spcBef>
                <a:spcPts val="1000"/>
              </a:spcBef>
              <a:defRPr/>
            </a:pPr>
            <a:r>
              <a:rPr lang="en-US" sz="2000" b="1" dirty="0">
                <a:solidFill>
                  <a:srgbClr val="00B0F0"/>
                </a:solidFill>
              </a:rPr>
              <a:t>4.1  Core Competencies.</a:t>
            </a:r>
          </a:p>
          <a:p>
            <a:pPr lvl="0">
              <a:lnSpc>
                <a:spcPct val="90000"/>
              </a:lnSpc>
              <a:spcBef>
                <a:spcPts val="1000"/>
              </a:spcBef>
              <a:defRPr/>
            </a:pPr>
            <a:r>
              <a:rPr lang="en-US" sz="2000" b="1" dirty="0">
                <a:solidFill>
                  <a:srgbClr val="00B0F0"/>
                </a:solidFill>
              </a:rPr>
              <a:t>4.2  The Resource-Based View.</a:t>
            </a:r>
          </a:p>
          <a:p>
            <a:pPr lvl="0">
              <a:lnSpc>
                <a:spcPct val="90000"/>
              </a:lnSpc>
              <a:spcBef>
                <a:spcPts val="1000"/>
              </a:spcBef>
              <a:defRPr/>
            </a:pPr>
            <a:r>
              <a:rPr lang="en-US" sz="2000" dirty="0"/>
              <a:t>- Two Critical Assumptions</a:t>
            </a:r>
          </a:p>
          <a:p>
            <a:pPr lvl="0">
              <a:lnSpc>
                <a:spcPct val="90000"/>
              </a:lnSpc>
              <a:spcBef>
                <a:spcPts val="1000"/>
              </a:spcBef>
              <a:defRPr/>
            </a:pPr>
            <a:r>
              <a:rPr lang="en-US" sz="2000" dirty="0"/>
              <a:t>- The VRIO Framework</a:t>
            </a:r>
          </a:p>
          <a:p>
            <a:pPr lvl="0">
              <a:lnSpc>
                <a:spcPct val="90000"/>
              </a:lnSpc>
              <a:spcBef>
                <a:spcPts val="1000"/>
              </a:spcBef>
              <a:defRPr/>
            </a:pPr>
            <a:r>
              <a:rPr lang="en-US" sz="2000" dirty="0"/>
              <a:t>- Isolating Mechanisms: How to Sustain a Competitive Advantage</a:t>
            </a:r>
          </a:p>
          <a:p>
            <a:pPr lvl="0">
              <a:lnSpc>
                <a:spcPct val="90000"/>
              </a:lnSpc>
              <a:spcBef>
                <a:spcPts val="1000"/>
              </a:spcBef>
              <a:defRPr/>
            </a:pPr>
            <a:r>
              <a:rPr lang="en-US" sz="2000" b="1" dirty="0">
                <a:solidFill>
                  <a:srgbClr val="00B0F0"/>
                </a:solidFill>
              </a:rPr>
              <a:t>4.3  The Dynamic Capabilities Perspective.</a:t>
            </a:r>
          </a:p>
          <a:p>
            <a:pPr lvl="0">
              <a:lnSpc>
                <a:spcPct val="90000"/>
              </a:lnSpc>
              <a:spcBef>
                <a:spcPts val="1000"/>
              </a:spcBef>
              <a:defRPr/>
            </a:pPr>
            <a:r>
              <a:rPr lang="en-US" sz="2000" b="1" dirty="0">
                <a:solidFill>
                  <a:srgbClr val="00B0F0"/>
                </a:solidFill>
              </a:rPr>
              <a:t>4.4  The Value Chain Analysis.</a:t>
            </a:r>
          </a:p>
          <a:p>
            <a:pPr lvl="0">
              <a:lnSpc>
                <a:spcPct val="90000"/>
              </a:lnSpc>
              <a:spcBef>
                <a:spcPts val="1000"/>
              </a:spcBef>
              <a:defRPr/>
            </a:pPr>
            <a:r>
              <a:rPr lang="en-GB" sz="2000" b="1" dirty="0">
                <a:solidFill>
                  <a:srgbClr val="00B0F0"/>
                </a:solidFill>
              </a:rPr>
              <a:t>4.5 Implications for the Strategist.</a:t>
            </a:r>
          </a:p>
          <a:p>
            <a:pPr lvl="0">
              <a:lnSpc>
                <a:spcPct val="90000"/>
              </a:lnSpc>
              <a:spcBef>
                <a:spcPts val="1000"/>
              </a:spcBef>
              <a:defRPr/>
            </a:pPr>
            <a:r>
              <a:rPr lang="en-US" sz="2000" dirty="0"/>
              <a:t>Using SWOT Analysis to Generate Insights from </a:t>
            </a:r>
            <a:r>
              <a:rPr lang="en-GB" sz="2000" dirty="0"/>
              <a:t>External and Internal Analysis</a:t>
            </a:r>
            <a:endParaRPr lang="en-US"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2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lang="en-US" sz="1600" dirty="0">
                <a:solidFill>
                  <a:srgbClr val="44546A"/>
                </a:solidFill>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3</a:t>
            </a:r>
          </a:p>
        </p:txBody>
      </p:sp>
      <p:sp>
        <p:nvSpPr>
          <p:cNvPr id="15" name="Rectangle: Rounded Corners 24"/>
          <p:cNvSpPr/>
          <p:nvPr/>
        </p:nvSpPr>
        <p:spPr>
          <a:xfrm>
            <a:off x="3533381" y="2458536"/>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FBC9732-D32E-DCF9-3982-D4B68F971747}"/>
              </a:ext>
            </a:extLst>
          </p:cNvPr>
          <p:cNvSpPr/>
          <p:nvPr/>
        </p:nvSpPr>
        <p:spPr>
          <a:xfrm>
            <a:off x="3696096" y="2501448"/>
            <a:ext cx="7726016" cy="3594702"/>
          </a:xfrm>
          <a:prstGeom prst="rect">
            <a:avLst/>
          </a:prstGeom>
          <a:noFill/>
        </p:spPr>
        <p:txBody>
          <a:bodyPr wrap="square">
            <a:spAutoFit/>
          </a:bodyPr>
          <a:lstStyle/>
          <a:p>
            <a:pPr lvl="0" algn="just">
              <a:lnSpc>
                <a:spcPct val="150000"/>
              </a:lnSpc>
              <a:defRPr/>
            </a:pPr>
            <a:r>
              <a:rPr lang="en-US" sz="2200" dirty="0">
                <a:solidFill>
                  <a:prstClr val="black"/>
                </a:solidFill>
              </a:rPr>
              <a:t>1. Differentiate among a firm’s core competencies, resources, capabilities, and activities.</a:t>
            </a:r>
          </a:p>
          <a:p>
            <a:pPr lvl="0" algn="just">
              <a:lnSpc>
                <a:spcPct val="150000"/>
              </a:lnSpc>
              <a:defRPr/>
            </a:pPr>
            <a:r>
              <a:rPr lang="en-US" sz="2200" dirty="0">
                <a:solidFill>
                  <a:prstClr val="black"/>
                </a:solidFill>
              </a:rPr>
              <a:t>2. Compare and contrast tangible and intangible resources.</a:t>
            </a:r>
          </a:p>
          <a:p>
            <a:pPr lvl="0" algn="just">
              <a:lnSpc>
                <a:spcPct val="150000"/>
              </a:lnSpc>
              <a:defRPr/>
            </a:pPr>
            <a:r>
              <a:rPr lang="en-US" sz="2200" dirty="0">
                <a:solidFill>
                  <a:prstClr val="black"/>
                </a:solidFill>
              </a:rPr>
              <a:t>3. Evaluate the two critical assumptions behind the resource-based view.</a:t>
            </a:r>
          </a:p>
          <a:p>
            <a:pPr lvl="0" algn="just">
              <a:lnSpc>
                <a:spcPct val="150000"/>
              </a:lnSpc>
              <a:defRPr/>
            </a:pPr>
            <a:r>
              <a:rPr lang="en-US" sz="2200" dirty="0">
                <a:solidFill>
                  <a:prstClr val="black"/>
                </a:solidFill>
              </a:rPr>
              <a:t>4. Apply the VRIO framework to assess the competitive implications of a firm’s resources.</a:t>
            </a:r>
          </a:p>
        </p:txBody>
      </p:sp>
    </p:spTree>
    <p:extLst>
      <p:ext uri="{BB962C8B-B14F-4D97-AF65-F5344CB8AC3E}">
        <p14:creationId xmlns:p14="http://schemas.microsoft.com/office/powerpoint/2010/main" val="24680421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689258" y="1412953"/>
            <a:ext cx="5272159" cy="523220"/>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p:cNvSpPr txBox="1"/>
          <p:nvPr/>
        </p:nvSpPr>
        <p:spPr>
          <a:xfrm>
            <a:off x="3437433" y="1329617"/>
            <a:ext cx="1091009" cy="337185"/>
          </a:xfrm>
          <a:prstGeom prst="rect">
            <a:avLst/>
          </a:prstGeom>
          <a:noFill/>
        </p:spPr>
        <p:txBody>
          <a:bodyPr wrap="square" rtlCol="0">
            <a:spAutoFit/>
          </a:bodyPr>
          <a:lstStyle/>
          <a:p>
            <a:pPr algn="ctr"/>
            <a:r>
              <a:rPr lang="en-US" sz="1600" dirty="0">
                <a:solidFill>
                  <a:schemeClr val="bg1"/>
                </a:solidFill>
                <a:latin typeface="Alexandria" charset="0"/>
                <a:cs typeface="Alexandria" charset="0"/>
              </a:rPr>
              <a:t>Lecture</a:t>
            </a:r>
          </a:p>
        </p:txBody>
      </p:sp>
      <p:sp>
        <p:nvSpPr>
          <p:cNvPr id="34" name="TextBox 33"/>
          <p:cNvSpPr txBox="1"/>
          <p:nvPr/>
        </p:nvSpPr>
        <p:spPr>
          <a:xfrm>
            <a:off x="3571580" y="1599946"/>
            <a:ext cx="819100" cy="646331"/>
          </a:xfrm>
          <a:prstGeom prst="rect">
            <a:avLst/>
          </a:prstGeom>
          <a:noFill/>
        </p:spPr>
        <p:txBody>
          <a:bodyPr wrap="square" rtlCol="0">
            <a:spAutoFit/>
          </a:bodyPr>
          <a:lstStyle/>
          <a:p>
            <a:pPr algn="ctr"/>
            <a:r>
              <a:rPr lang="en-US" sz="3600" b="1" dirty="0">
                <a:solidFill>
                  <a:schemeClr val="bg1"/>
                </a:solidFill>
                <a:latin typeface="Alexandria" charset="0"/>
                <a:cs typeface="Alexandria" charset="0"/>
              </a:rPr>
              <a:t>04</a:t>
            </a:r>
          </a:p>
        </p:txBody>
      </p:sp>
      <p:pic>
        <p:nvPicPr>
          <p:cNvPr id="6"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5" name="Rectangle: Rounded Corners 24"/>
          <p:cNvSpPr/>
          <p:nvPr/>
        </p:nvSpPr>
        <p:spPr>
          <a:xfrm>
            <a:off x="3533381" y="2458536"/>
            <a:ext cx="8111440" cy="37062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FFBC9732-D32E-DCF9-3982-D4B68F971747}"/>
              </a:ext>
            </a:extLst>
          </p:cNvPr>
          <p:cNvSpPr/>
          <p:nvPr/>
        </p:nvSpPr>
        <p:spPr>
          <a:xfrm>
            <a:off x="3696096" y="2501448"/>
            <a:ext cx="7726016" cy="3600986"/>
          </a:xfrm>
          <a:prstGeom prst="rect">
            <a:avLst/>
          </a:prstGeom>
          <a:noFill/>
        </p:spPr>
        <p:txBody>
          <a:bodyPr wrap="square">
            <a:spAutoFit/>
          </a:bodyPr>
          <a:lstStyle/>
          <a:p>
            <a:pPr lvl="0" algn="just">
              <a:spcBef>
                <a:spcPts val="1200"/>
              </a:spcBef>
              <a:defRPr/>
            </a:pPr>
            <a:r>
              <a:rPr lang="en-US" sz="2200" dirty="0">
                <a:solidFill>
                  <a:prstClr val="black"/>
                </a:solidFill>
              </a:rPr>
              <a:t>5. Evaluate different conditions that allow a firm to sustain a competitive advantage.</a:t>
            </a:r>
          </a:p>
          <a:p>
            <a:pPr lvl="0" algn="just">
              <a:spcBef>
                <a:spcPts val="1200"/>
              </a:spcBef>
              <a:defRPr/>
            </a:pPr>
            <a:r>
              <a:rPr lang="en-US" sz="2200" dirty="0">
                <a:solidFill>
                  <a:prstClr val="black"/>
                </a:solidFill>
              </a:rPr>
              <a:t>6. Outline how dynamic capabilities can enable a firm to sustain a competitive advantage.</a:t>
            </a:r>
          </a:p>
          <a:p>
            <a:pPr lvl="0" algn="just">
              <a:spcBef>
                <a:spcPts val="1200"/>
              </a:spcBef>
              <a:defRPr/>
            </a:pPr>
            <a:r>
              <a:rPr lang="en-US" sz="2200" dirty="0">
                <a:solidFill>
                  <a:prstClr val="black"/>
                </a:solidFill>
              </a:rPr>
              <a:t>7. Apply a value chain analysis to understand which of the firm’s activities in the process of transforming inputs into outputs generate differentiation and which drive costs.</a:t>
            </a:r>
          </a:p>
          <a:p>
            <a:pPr lvl="0" algn="just">
              <a:spcBef>
                <a:spcPts val="1200"/>
              </a:spcBef>
              <a:defRPr/>
            </a:pPr>
            <a:r>
              <a:rPr lang="en-US" sz="2200" dirty="0">
                <a:solidFill>
                  <a:prstClr val="black"/>
                </a:solidFill>
              </a:rPr>
              <a:t>8. Conduct a SWOT analysis to generate insights from external and internal analysis and derive strategic implications</a:t>
            </a:r>
          </a:p>
        </p:txBody>
      </p:sp>
      <p:sp>
        <p:nvSpPr>
          <p:cNvPr id="14"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a:t>
            </a: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rPr>
              <a:t>4</a:t>
            </a:r>
          </a:p>
        </p:txBody>
      </p:sp>
    </p:spTree>
    <p:extLst>
      <p:ext uri="{BB962C8B-B14F-4D97-AF65-F5344CB8AC3E}">
        <p14:creationId xmlns:p14="http://schemas.microsoft.com/office/powerpoint/2010/main" val="320824995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15000"/>
              </a:lnSpc>
              <a:spcAft>
                <a:spcPts val="500"/>
              </a:spcAft>
              <a:buNone/>
              <a:defRPr/>
            </a:pPr>
            <a:r>
              <a:rPr lang="en-US" sz="2200" b="1" dirty="0">
                <a:solidFill>
                  <a:srgbClr val="FF0000"/>
                </a:solidFill>
              </a:rPr>
              <a:t>4.1 Core Competencies</a:t>
            </a:r>
          </a:p>
          <a:p>
            <a:pPr marL="0" lvl="0" indent="0" algn="just">
              <a:lnSpc>
                <a:spcPct val="115000"/>
              </a:lnSpc>
              <a:spcAft>
                <a:spcPts val="500"/>
              </a:spcAft>
              <a:buNone/>
              <a:defRPr/>
            </a:pPr>
            <a:r>
              <a:rPr lang="en-US" sz="1800" dirty="0">
                <a:solidFill>
                  <a:prstClr val="black"/>
                </a:solidFill>
              </a:rPr>
              <a:t>Let’s begin by taking a closer look at core competencies. These are unique strengths, embedded deep within a firm, that are built up over time through the way a company combines and applies its resources and capabilities. They are not single assets but bundles of skills, knowledge, and routines that work together. Core competencies allow a firm to differentiate its products and services from those of its rivals, creating higher value for the customer, or to offer products and services of comparable value at lower cost.</a:t>
            </a:r>
          </a:p>
          <a:p>
            <a:pPr marL="0" lvl="0" indent="0" algn="just">
              <a:lnSpc>
                <a:spcPct val="115000"/>
              </a:lnSpc>
              <a:buNone/>
              <a:defRPr/>
            </a:pPr>
            <a:r>
              <a:rPr lang="en-US" sz="1800" dirty="0">
                <a:solidFill>
                  <a:prstClr val="black"/>
                </a:solidFill>
              </a:rPr>
              <a:t>Because they are developed through complex, firm-specific learning and accumulated experience, core competencies are difficult for competitors to observe, understand, and imitate. The important point here is that competitive advantage can be driven by core competencies: when a competency is valuable, rare, and hard to copy, it becomes the foundation of a sustained advantage.</a:t>
            </a:r>
          </a:p>
        </p:txBody>
      </p:sp>
    </p:spTree>
    <p:extLst>
      <p:ext uri="{BB962C8B-B14F-4D97-AF65-F5344CB8AC3E}">
        <p14:creationId xmlns:p14="http://schemas.microsoft.com/office/powerpoint/2010/main" val="796522416"/>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94638"/>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70833"/>
            <a:ext cx="6024549"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1800" dirty="0">
                <a:solidFill>
                  <a:srgbClr val="FF0000"/>
                </a:solidFill>
              </a:rPr>
              <a:t>Take Honda as an example of a company with a clearly defined core competency. </a:t>
            </a:r>
            <a:r>
              <a:rPr lang="en-US" sz="1800" dirty="0">
                <a:solidFill>
                  <a:prstClr val="black"/>
                </a:solidFill>
              </a:rPr>
              <a:t>Its life began with a small two-cycle motorbike engine. Through continuous learning over several decades, and often from lessons learned from failure, </a:t>
            </a:r>
            <a:r>
              <a:rPr lang="en-US" sz="1800" dirty="0">
                <a:solidFill>
                  <a:srgbClr val="FF0000"/>
                </a:solidFill>
              </a:rPr>
              <a:t>Honda built the core competency to design and manufacture small but powerful and highly reliable engines for which it now is famous</a:t>
            </a:r>
            <a:r>
              <a:rPr lang="en-US" sz="1800" dirty="0">
                <a:solidFill>
                  <a:prstClr val="black"/>
                </a:solidFill>
              </a:rPr>
              <a:t>. This core competency results from superior engineering know-how and skills care-fully nurtured and honed over several decades. Honda’s business model is to find a place to put its engines. Today, Honda engines can be found everywhere: in cars, SUVs, vans, trucks, motorcycles, ATVs, boats, generators, snow blowers, lawn mowers and other yard equipment, and even small airplanes. Due to their superior performance, Honda engines have been the most popular in the Indy Racing League (IRL) since 2006. Not coincidentally, this was also the first year in its long history that the Indy 500 was run without a single engine problem.</a:t>
            </a:r>
          </a:p>
        </p:txBody>
      </p:sp>
      <p:pic>
        <p:nvPicPr>
          <p:cNvPr id="11" name="Picture 10">
            <a:extLst>
              <a:ext uri="{FF2B5EF4-FFF2-40B4-BE49-F238E27FC236}">
                <a16:creationId xmlns:a16="http://schemas.microsoft.com/office/drawing/2014/main" id="{1FB290FE-419B-70EB-AB0F-068DB34D8AED}"/>
              </a:ext>
            </a:extLst>
          </p:cNvPr>
          <p:cNvPicPr>
            <a:picLocks noChangeAspect="1"/>
          </p:cNvPicPr>
          <p:nvPr/>
        </p:nvPicPr>
        <p:blipFill>
          <a:blip r:embed="rId3"/>
          <a:stretch>
            <a:fillRect/>
          </a:stretch>
        </p:blipFill>
        <p:spPr>
          <a:xfrm>
            <a:off x="7291885" y="2095404"/>
            <a:ext cx="4034219" cy="4290241"/>
          </a:xfrm>
          <a:prstGeom prst="rect">
            <a:avLst/>
          </a:prstGeom>
        </p:spPr>
      </p:pic>
    </p:spTree>
    <p:extLst>
      <p:ext uri="{BB962C8B-B14F-4D97-AF65-F5344CB8AC3E}">
        <p14:creationId xmlns:p14="http://schemas.microsoft.com/office/powerpoint/2010/main" val="2364969557"/>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dirty="0">
                <a:solidFill>
                  <a:srgbClr val="FF0000"/>
                </a:solidFill>
              </a:rPr>
              <a:t>therefore</a:t>
            </a:r>
            <a:r>
              <a:rPr lang="en-US" dirty="0">
                <a:solidFill>
                  <a:prstClr val="black"/>
                </a:solidFill>
              </a:rPr>
              <a:t>, compete as much in the product  and service markets as they do in developing and leveraging core competencies. Although invisible by themselves, core competencies find their expression in superior products and services. Exhibit  4.2 identifies the core competencies of a number of companies, with application examples.</a:t>
            </a:r>
          </a:p>
        </p:txBody>
      </p:sp>
    </p:spTree>
    <p:extLst>
      <p:ext uri="{BB962C8B-B14F-4D97-AF65-F5344CB8AC3E}">
        <p14:creationId xmlns:p14="http://schemas.microsoft.com/office/powerpoint/2010/main" val="4037008047"/>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r>
              <a:rPr lang="en-US" sz="1600" dirty="0">
                <a:solidFill>
                  <a:srgbClr val="44546A"/>
                </a:solidFill>
              </a:rPr>
              <a:t>8</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11" name="Picture 10">
            <a:extLst>
              <a:ext uri="{FF2B5EF4-FFF2-40B4-BE49-F238E27FC236}">
                <a16:creationId xmlns:a16="http://schemas.microsoft.com/office/drawing/2014/main" id="{AF96B7B4-8FC7-C824-B966-653FCA69D058}"/>
              </a:ext>
            </a:extLst>
          </p:cNvPr>
          <p:cNvPicPr>
            <a:picLocks noChangeAspect="1"/>
          </p:cNvPicPr>
          <p:nvPr/>
        </p:nvPicPr>
        <p:blipFill>
          <a:blip r:embed="rId4"/>
          <a:stretch>
            <a:fillRect/>
          </a:stretch>
        </p:blipFill>
        <p:spPr>
          <a:xfrm>
            <a:off x="764853" y="1386616"/>
            <a:ext cx="9453204" cy="4823165"/>
          </a:xfrm>
          <a:prstGeom prst="rect">
            <a:avLst/>
          </a:prstGeom>
        </p:spPr>
      </p:pic>
    </p:spTree>
    <p:extLst>
      <p:ext uri="{BB962C8B-B14F-4D97-AF65-F5344CB8AC3E}">
        <p14:creationId xmlns:p14="http://schemas.microsoft.com/office/powerpoint/2010/main" val="13378155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r>
              <a:rPr lang="en-US" sz="1600" dirty="0">
                <a:solidFill>
                  <a:srgbClr val="44546A"/>
                </a:solidFill>
              </a:rPr>
              <a:t>9</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3">
            <a:extLst>
              <a:ext uri="{FF2B5EF4-FFF2-40B4-BE49-F238E27FC236}">
                <a16:creationId xmlns:a16="http://schemas.microsoft.com/office/drawing/2014/main" id="{FCC43DCA-E7F6-4404-EFC7-DC4856279BCD}"/>
              </a:ext>
            </a:extLst>
          </p:cNvPr>
          <p:cNvPicPr>
            <a:picLocks noChangeAspect="1"/>
          </p:cNvPicPr>
          <p:nvPr/>
        </p:nvPicPr>
        <p:blipFill>
          <a:blip r:embed="rId4"/>
          <a:stretch>
            <a:fillRect/>
          </a:stretch>
        </p:blipFill>
        <p:spPr>
          <a:xfrm>
            <a:off x="786528" y="1502728"/>
            <a:ext cx="9446043" cy="4607786"/>
          </a:xfrm>
          <a:prstGeom prst="rect">
            <a:avLst/>
          </a:prstGeom>
        </p:spPr>
      </p:pic>
    </p:spTree>
    <p:extLst>
      <p:ext uri="{BB962C8B-B14F-4D97-AF65-F5344CB8AC3E}">
        <p14:creationId xmlns:p14="http://schemas.microsoft.com/office/powerpoint/2010/main" val="343853799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Since core competencies are critical to gaining and sustaining competitive advantage, it is important to understand  how they are created. Companies develop core competencies through the interplay of resources and capabilities. Exhibit 4.3 shows this relationship. </a:t>
            </a:r>
            <a:r>
              <a:rPr lang="en-US" sz="2400" b="1" dirty="0">
                <a:solidFill>
                  <a:srgbClr val="FF0000"/>
                </a:solidFill>
              </a:rPr>
              <a:t>Resources</a:t>
            </a:r>
            <a:r>
              <a:rPr lang="en-US" sz="2400" dirty="0">
                <a:solidFill>
                  <a:prstClr val="black"/>
                </a:solidFill>
              </a:rPr>
              <a:t> are any assets such as cash, buildings, machinery, or intellectual property that a firm can draw on when crafting and executing a strategy. Resources can be either </a:t>
            </a:r>
            <a:r>
              <a:rPr lang="en-US" sz="2400" dirty="0">
                <a:solidFill>
                  <a:srgbClr val="FF0000"/>
                </a:solidFill>
              </a:rPr>
              <a:t>tangible</a:t>
            </a:r>
            <a:r>
              <a:rPr lang="en-US" sz="2400" dirty="0">
                <a:solidFill>
                  <a:prstClr val="black"/>
                </a:solidFill>
              </a:rPr>
              <a:t> or </a:t>
            </a:r>
            <a:r>
              <a:rPr lang="en-US" sz="2400" dirty="0">
                <a:solidFill>
                  <a:srgbClr val="FF0000"/>
                </a:solidFill>
              </a:rPr>
              <a:t>intangible.</a:t>
            </a:r>
          </a:p>
        </p:txBody>
      </p:sp>
    </p:spTree>
    <p:extLst>
      <p:ext uri="{BB962C8B-B14F-4D97-AF65-F5344CB8AC3E}">
        <p14:creationId xmlns:p14="http://schemas.microsoft.com/office/powerpoint/2010/main" val="2064788780"/>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200" b="1" dirty="0">
                <a:solidFill>
                  <a:srgbClr val="FF0000"/>
                </a:solidFill>
              </a:rPr>
              <a:t>Capabilities</a:t>
            </a:r>
            <a:r>
              <a:rPr lang="en-US" sz="2200" dirty="0">
                <a:solidFill>
                  <a:prstClr val="black"/>
                </a:solidFill>
              </a:rPr>
              <a:t> are the organizational and managerial skills necessary to orchestrate a diverse set of resources and to deploy them strategically. </a:t>
            </a:r>
            <a:r>
              <a:rPr lang="en-US" sz="2200" dirty="0">
                <a:solidFill>
                  <a:srgbClr val="FF0000"/>
                </a:solidFill>
              </a:rPr>
              <a:t>Capabilities are by nature intangible</a:t>
            </a:r>
            <a:r>
              <a:rPr lang="en-US" sz="2200" dirty="0">
                <a:solidFill>
                  <a:prstClr val="black"/>
                </a:solidFill>
              </a:rPr>
              <a:t>. They find their expression in a company’s structure, routines, and culture. As shown in Exhibit  4.3, such competencies are demonstrated in the company’s activities, which can lead to competitive advantage, resulting in superior firm performance.</a:t>
            </a:r>
          </a:p>
          <a:p>
            <a:pPr marL="0" lvl="0" indent="0" algn="just">
              <a:lnSpc>
                <a:spcPct val="150000"/>
              </a:lnSpc>
              <a:buNone/>
              <a:defRPr/>
            </a:pPr>
            <a:r>
              <a:rPr lang="en-US" sz="2200" b="1" dirty="0">
                <a:solidFill>
                  <a:srgbClr val="FF0000"/>
                </a:solidFill>
              </a:rPr>
              <a:t> Activities </a:t>
            </a:r>
            <a:r>
              <a:rPr lang="en-US" sz="2200" dirty="0">
                <a:solidFill>
                  <a:prstClr val="black"/>
                </a:solidFill>
              </a:rPr>
              <a:t>are distinct and fine-grained business processes such as order taking, the physical delivery of products, or invoicing customers.</a:t>
            </a:r>
          </a:p>
        </p:txBody>
      </p:sp>
    </p:spTree>
    <p:extLst>
      <p:ext uri="{BB962C8B-B14F-4D97-AF65-F5344CB8AC3E}">
        <p14:creationId xmlns:p14="http://schemas.microsoft.com/office/powerpoint/2010/main" val="2434963445"/>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r>
              <a:rPr lang="en-US" sz="1600" noProof="0" dirty="0">
                <a:solidFill>
                  <a:srgbClr val="44546A"/>
                </a:solidFill>
              </a:rPr>
              <a:t>12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9" name="Content Placeholder 3">
            <a:extLst>
              <a:ext uri="{FF2B5EF4-FFF2-40B4-BE49-F238E27FC236}">
                <a16:creationId xmlns:a16="http://schemas.microsoft.com/office/drawing/2014/main" id="{46115B6D-20BD-E82E-B7D9-D2D7C295AD8C}"/>
              </a:ext>
            </a:extLst>
          </p:cNvPr>
          <p:cNvPicPr>
            <a:picLocks noChangeAspect="1"/>
          </p:cNvPicPr>
          <p:nvPr/>
        </p:nvPicPr>
        <p:blipFill>
          <a:blip r:embed="rId4"/>
          <a:stretch>
            <a:fillRect/>
          </a:stretch>
        </p:blipFill>
        <p:spPr>
          <a:xfrm>
            <a:off x="1001626" y="1502728"/>
            <a:ext cx="8955173" cy="4593893"/>
          </a:xfrm>
          <a:prstGeom prst="rect">
            <a:avLst/>
          </a:prstGeom>
        </p:spPr>
      </p:pic>
    </p:spTree>
    <p:extLst>
      <p:ext uri="{BB962C8B-B14F-4D97-AF65-F5344CB8AC3E}">
        <p14:creationId xmlns:p14="http://schemas.microsoft.com/office/powerpoint/2010/main" val="20510313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10000"/>
              </a:lnSpc>
              <a:spcAft>
                <a:spcPts val="300"/>
              </a:spcAft>
              <a:buNone/>
              <a:defRPr/>
            </a:pPr>
            <a:r>
              <a:rPr lang="en-US" sz="2200" b="1" dirty="0">
                <a:solidFill>
                  <a:srgbClr val="FF0000"/>
                </a:solidFill>
              </a:rPr>
              <a:t>4.2 The Resource-Based View</a:t>
            </a:r>
          </a:p>
          <a:p>
            <a:pPr marL="0" lvl="0" indent="0" algn="just">
              <a:lnSpc>
                <a:spcPct val="110000"/>
              </a:lnSpc>
              <a:spcAft>
                <a:spcPts val="300"/>
              </a:spcAft>
              <a:buNone/>
              <a:defRPr/>
            </a:pPr>
            <a:r>
              <a:rPr lang="en-US" sz="1700" dirty="0">
                <a:solidFill>
                  <a:prstClr val="black"/>
                </a:solidFill>
              </a:rPr>
              <a:t>To gain a deeper understanding of how the interplay between resources and capabilities creates core competencies that drive competitive advantage, we turn to the </a:t>
            </a:r>
            <a:r>
              <a:rPr lang="en-US" sz="1700" b="1" dirty="0">
                <a:solidFill>
                  <a:srgbClr val="FF0000"/>
                </a:solidFill>
              </a:rPr>
              <a:t>resource-based view </a:t>
            </a:r>
            <a:r>
              <a:rPr lang="en-US" sz="1700" dirty="0">
                <a:solidFill>
                  <a:prstClr val="black"/>
                </a:solidFill>
              </a:rPr>
              <a:t>of the firm. This model systematically aids in identifying core competencies: as the name suggests, it sees resources as key to superior firm performance. As Exhibit 4.4 illustrates, resources fall broadly into two categories — tangible and intangible.</a:t>
            </a:r>
          </a:p>
          <a:p>
            <a:pPr marL="0" lvl="0" indent="0" algn="just">
              <a:lnSpc>
                <a:spcPct val="110000"/>
              </a:lnSpc>
              <a:spcAft>
                <a:spcPts val="300"/>
              </a:spcAft>
              <a:buNone/>
              <a:defRPr/>
            </a:pPr>
            <a:r>
              <a:rPr lang="en-US" sz="1700" b="1" dirty="0">
                <a:solidFill>
                  <a:srgbClr val="FF0000"/>
                </a:solidFill>
              </a:rPr>
              <a:t>Tangible resources </a:t>
            </a:r>
            <a:r>
              <a:rPr lang="en-US" sz="1700" dirty="0">
                <a:solidFill>
                  <a:prstClr val="black"/>
                </a:solidFill>
              </a:rPr>
              <a:t>have physical attributes and are visible — for example, labor, capital, land, buildings, plant, equipment, and supplies. </a:t>
            </a:r>
            <a:r>
              <a:rPr lang="en-US" sz="1700" b="1" dirty="0">
                <a:solidFill>
                  <a:srgbClr val="FF0000"/>
                </a:solidFill>
              </a:rPr>
              <a:t>Intangible resources </a:t>
            </a:r>
            <a:r>
              <a:rPr lang="en-US" sz="1700" dirty="0">
                <a:solidFill>
                  <a:prstClr val="black"/>
                </a:solidFill>
              </a:rPr>
              <a:t>have no physical attributes and are invisible — for example, a firm’s culture, knowledge, brand equity, reputation, and intellectual property.</a:t>
            </a:r>
          </a:p>
          <a:p>
            <a:pPr marL="0" lvl="0" indent="0" algn="just">
              <a:lnSpc>
                <a:spcPct val="110000"/>
              </a:lnSpc>
              <a:buNone/>
              <a:defRPr/>
            </a:pPr>
            <a:r>
              <a:rPr lang="en-US" sz="1700" dirty="0">
                <a:solidFill>
                  <a:prstClr val="black"/>
                </a:solidFill>
              </a:rPr>
              <a:t>Importantly, intangible resources are often the more valuable of the two. Because they are built up over long periods and are hard for rivals to observe or copy, resources such as reputation and know-how are frequently the true source of a sustained competitive advantage.</a:t>
            </a:r>
          </a:p>
        </p:txBody>
      </p:sp>
    </p:spTree>
    <p:extLst>
      <p:ext uri="{BB962C8B-B14F-4D97-AF65-F5344CB8AC3E}">
        <p14:creationId xmlns:p14="http://schemas.microsoft.com/office/powerpoint/2010/main" val="592280508"/>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r>
              <a:rPr lang="en-US" sz="1600" noProof="0" dirty="0">
                <a:solidFill>
                  <a:srgbClr val="44546A"/>
                </a:solidFill>
              </a:rPr>
              <a:t>14</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3">
            <a:extLst>
              <a:ext uri="{FF2B5EF4-FFF2-40B4-BE49-F238E27FC236}">
                <a16:creationId xmlns:a16="http://schemas.microsoft.com/office/drawing/2014/main" id="{3DA96755-D11F-0BAD-B794-490B76E7EF53}"/>
              </a:ext>
            </a:extLst>
          </p:cNvPr>
          <p:cNvPicPr>
            <a:picLocks noChangeAspect="1"/>
          </p:cNvPicPr>
          <p:nvPr/>
        </p:nvPicPr>
        <p:blipFill>
          <a:blip r:embed="rId4"/>
          <a:stretch>
            <a:fillRect/>
          </a:stretch>
        </p:blipFill>
        <p:spPr>
          <a:xfrm>
            <a:off x="1030513" y="1529485"/>
            <a:ext cx="9071427" cy="4537597"/>
          </a:xfrm>
          <a:prstGeom prst="rect">
            <a:avLst/>
          </a:prstGeom>
        </p:spPr>
      </p:pic>
    </p:spTree>
    <p:extLst>
      <p:ext uri="{BB962C8B-B14F-4D97-AF65-F5344CB8AC3E}">
        <p14:creationId xmlns:p14="http://schemas.microsoft.com/office/powerpoint/2010/main" val="149553764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10000"/>
              </a:lnSpc>
              <a:spcAft>
                <a:spcPts val="300"/>
              </a:spcAft>
              <a:buNone/>
              <a:defRPr/>
            </a:pPr>
            <a:r>
              <a:rPr lang="en-US" sz="2200" b="1" dirty="0">
                <a:solidFill>
                  <a:srgbClr val="FF0000"/>
                </a:solidFill>
              </a:rPr>
              <a:t>Two Critical Assumptions</a:t>
            </a:r>
          </a:p>
          <a:p>
            <a:pPr marL="0" lvl="0" indent="0" algn="just">
              <a:lnSpc>
                <a:spcPct val="110000"/>
              </a:lnSpc>
              <a:spcAft>
                <a:spcPts val="300"/>
              </a:spcAft>
              <a:buNone/>
              <a:defRPr/>
            </a:pPr>
            <a:r>
              <a:rPr lang="en-US" sz="1700" dirty="0">
                <a:solidFill>
                  <a:prstClr val="black"/>
                </a:solidFill>
              </a:rPr>
              <a:t>Two assumptions are critical in the resource-based model: </a:t>
            </a:r>
            <a:r>
              <a:rPr lang="en-US" sz="1700" b="1" i="1" dirty="0">
                <a:solidFill>
                  <a:prstClr val="black"/>
                </a:solidFill>
              </a:rPr>
              <a:t>(1) resource heterogeneity and (2) resource immobility</a:t>
            </a:r>
            <a:r>
              <a:rPr lang="en-US" sz="1700" dirty="0">
                <a:solidFill>
                  <a:prstClr val="black"/>
                </a:solidFill>
              </a:rPr>
              <a:t>. In the resource-based view, a firm is assumed to be a unique bundle of resources, capabilities, and competencies.</a:t>
            </a:r>
          </a:p>
          <a:p>
            <a:pPr marL="0" lvl="0" indent="0" algn="just">
              <a:lnSpc>
                <a:spcPct val="110000"/>
              </a:lnSpc>
              <a:spcAft>
                <a:spcPts val="300"/>
              </a:spcAft>
              <a:buNone/>
              <a:defRPr/>
            </a:pPr>
            <a:r>
              <a:rPr lang="en-US" sz="1700" dirty="0">
                <a:solidFill>
                  <a:prstClr val="black"/>
                </a:solidFill>
              </a:rPr>
              <a:t>The first assumption—</a:t>
            </a:r>
            <a:r>
              <a:rPr lang="en-US" sz="1700" b="1" dirty="0">
                <a:solidFill>
                  <a:srgbClr val="FF0000"/>
                </a:solidFill>
              </a:rPr>
              <a:t>resource heterogeneity</a:t>
            </a:r>
            <a:r>
              <a:rPr lang="en-US" sz="1700" dirty="0">
                <a:solidFill>
                  <a:prstClr val="black"/>
                </a:solidFill>
              </a:rPr>
              <a:t>—comes from the insight that bundles of resources, capabilities, and competencies differ across firms. It pushes analysts to look more critically at the resource bundles of firms competing in the same industry (or even the same strategic group), because each bundle is unique to some extent.</a:t>
            </a:r>
          </a:p>
          <a:p>
            <a:pPr marL="0" lvl="0" indent="0" algn="just">
              <a:lnSpc>
                <a:spcPct val="110000"/>
              </a:lnSpc>
              <a:buNone/>
              <a:defRPr/>
            </a:pPr>
            <a:r>
              <a:rPr lang="en-US" sz="1700" dirty="0">
                <a:solidFill>
                  <a:prstClr val="black"/>
                </a:solidFill>
              </a:rPr>
              <a:t>The second assumption—</a:t>
            </a:r>
            <a:r>
              <a:rPr lang="en-US" sz="1700" b="1" dirty="0">
                <a:solidFill>
                  <a:srgbClr val="FF0000"/>
                </a:solidFill>
              </a:rPr>
              <a:t>resource immobility</a:t>
            </a:r>
            <a:r>
              <a:rPr lang="en-US" sz="1700" dirty="0">
                <a:solidFill>
                  <a:prstClr val="black"/>
                </a:solidFill>
              </a:rPr>
              <a:t>—holds that these differences can persist over time because resources are “sticky” and do not move easily from one firm to another. A resource that is hard to trade, build, or copy stays with the firm that owns it, allowing the advantage it creates to endure rather than being quickly competed away.</a:t>
            </a:r>
          </a:p>
        </p:txBody>
      </p:sp>
    </p:spTree>
    <p:extLst>
      <p:ext uri="{BB962C8B-B14F-4D97-AF65-F5344CB8AC3E}">
        <p14:creationId xmlns:p14="http://schemas.microsoft.com/office/powerpoint/2010/main" val="1912220567"/>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dirty="0">
                <a:solidFill>
                  <a:srgbClr val="FF0000"/>
                </a:solidFill>
              </a:rPr>
              <a:t>The second </a:t>
            </a:r>
            <a:r>
              <a:rPr lang="en-US" dirty="0">
                <a:solidFill>
                  <a:prstClr val="black"/>
                </a:solidFill>
              </a:rPr>
              <a:t>critical assumption—</a:t>
            </a:r>
            <a:r>
              <a:rPr lang="en-US" b="1" dirty="0">
                <a:solidFill>
                  <a:srgbClr val="FF0000"/>
                </a:solidFill>
              </a:rPr>
              <a:t>resource</a:t>
            </a:r>
            <a:r>
              <a:rPr lang="en-US" dirty="0">
                <a:solidFill>
                  <a:prstClr val="black"/>
                </a:solidFill>
              </a:rPr>
              <a:t> </a:t>
            </a:r>
            <a:r>
              <a:rPr lang="en-US" b="1" dirty="0">
                <a:solidFill>
                  <a:srgbClr val="FF0000"/>
                </a:solidFill>
              </a:rPr>
              <a:t>immobility</a:t>
            </a:r>
            <a:r>
              <a:rPr lang="en-US" dirty="0">
                <a:solidFill>
                  <a:prstClr val="black"/>
                </a:solidFill>
              </a:rPr>
              <a:t>—describes the insight that resources tend to be “sticky” and don’t move easily from firm to firm. Because of that stickiness, the resource differences that exist between firms are difficult to replicate and, therefore,  can last for a long time.</a:t>
            </a:r>
          </a:p>
        </p:txBody>
      </p:sp>
    </p:spTree>
    <p:extLst>
      <p:ext uri="{BB962C8B-B14F-4D97-AF65-F5344CB8AC3E}">
        <p14:creationId xmlns:p14="http://schemas.microsoft.com/office/powerpoint/2010/main" val="422214167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05000"/>
              </a:lnSpc>
              <a:spcAft>
                <a:spcPts val="300"/>
              </a:spcAft>
              <a:buNone/>
              <a:defRPr/>
            </a:pPr>
            <a:r>
              <a:rPr lang="en-US" sz="2000" b="1" dirty="0">
                <a:solidFill>
                  <a:srgbClr val="FF0000"/>
                </a:solidFill>
              </a:rPr>
              <a:t>The VRIO Framework</a:t>
            </a:r>
          </a:p>
          <a:p>
            <a:pPr marL="0" lvl="0" indent="0" algn="just">
              <a:lnSpc>
                <a:spcPct val="105000"/>
              </a:lnSpc>
              <a:spcAft>
                <a:spcPts val="400"/>
              </a:spcAft>
              <a:buNone/>
              <a:defRPr/>
            </a:pPr>
            <a:r>
              <a:rPr lang="en-US" sz="1600" dirty="0">
                <a:solidFill>
                  <a:prstClr val="black"/>
                </a:solidFill>
              </a:rPr>
              <a:t>Our tool for evaluating a firm’s resource endowments is a framework that answers which resource attributes underpin competitive advantage. Implied in the resource-based model, it identifies the resources that are key to superior performance. For a resource to be the basis of a competitive advantage, it must meet four conditions, captured by the acronym VRIO:</a:t>
            </a:r>
          </a:p>
          <a:p>
            <a:pPr marL="285750" indent="-285750" algn="l">
              <a:lnSpc>
                <a:spcPct val="105000"/>
              </a:lnSpc>
              <a:spcAft>
                <a:spcPts val="300"/>
              </a:spcAft>
              <a:buFont typeface="Arial"/>
              <a:buChar char="•"/>
            </a:pPr>
            <a:r>
              <a:rPr lang="en-US" sz="1600" b="1" dirty="0">
                <a:solidFill>
                  <a:srgbClr val="FF0000"/>
                </a:solidFill>
              </a:rPr>
              <a:t>Valuable — </a:t>
            </a:r>
            <a:r>
              <a:rPr lang="en-US" sz="1600" dirty="0">
                <a:solidFill>
                  <a:prstClr val="black"/>
                </a:solidFill>
              </a:rPr>
              <a:t>it must help the firm exploit an opportunity or neutralize a threat, adding value for customers.</a:t>
            </a:r>
          </a:p>
          <a:p>
            <a:pPr marL="285750" indent="-285750" algn="l">
              <a:lnSpc>
                <a:spcPct val="105000"/>
              </a:lnSpc>
              <a:spcAft>
                <a:spcPts val="300"/>
              </a:spcAft>
              <a:buFont typeface="Arial"/>
              <a:buChar char="•"/>
            </a:pPr>
            <a:r>
              <a:rPr lang="en-US" sz="1600" b="1" dirty="0">
                <a:solidFill>
                  <a:srgbClr val="FF0000"/>
                </a:solidFill>
              </a:rPr>
              <a:t>Rare — </a:t>
            </a:r>
            <a:r>
              <a:rPr lang="en-US" sz="1600" dirty="0">
                <a:solidFill>
                  <a:prstClr val="black"/>
                </a:solidFill>
              </a:rPr>
              <a:t>it must be controlled by only a few firms; if widely held, it yields only competitive parity.</a:t>
            </a:r>
          </a:p>
          <a:p>
            <a:pPr marL="285750" indent="-285750" algn="l">
              <a:lnSpc>
                <a:spcPct val="105000"/>
              </a:lnSpc>
              <a:spcAft>
                <a:spcPts val="300"/>
              </a:spcAft>
              <a:buFont typeface="Arial"/>
              <a:buChar char="•"/>
            </a:pPr>
            <a:r>
              <a:rPr lang="en-US" sz="1600" b="1" dirty="0">
                <a:solidFill>
                  <a:srgbClr val="FF0000"/>
                </a:solidFill>
              </a:rPr>
              <a:t>Costly to Imitate — </a:t>
            </a:r>
            <a:r>
              <a:rPr lang="en-US" sz="1600" dirty="0">
                <a:solidFill>
                  <a:prstClr val="black"/>
                </a:solidFill>
              </a:rPr>
              <a:t>rivals must be unable to develop or acquire it except at a significant cost disadvantage.</a:t>
            </a:r>
          </a:p>
          <a:p>
            <a:pPr marL="285750" indent="-285750" algn="l">
              <a:lnSpc>
                <a:spcPct val="105000"/>
              </a:lnSpc>
              <a:buFont typeface="Arial"/>
              <a:buChar char="•"/>
            </a:pPr>
            <a:r>
              <a:rPr lang="en-US" sz="1600" b="1" dirty="0">
                <a:solidFill>
                  <a:srgbClr val="FF0000"/>
                </a:solidFill>
              </a:rPr>
              <a:t>Organized to capture value — </a:t>
            </a:r>
            <a:r>
              <a:rPr lang="en-US" sz="1600" dirty="0">
                <a:solidFill>
                  <a:prstClr val="black"/>
                </a:solidFill>
              </a:rPr>
              <a:t>the firm must have the structure, processes, and culture to actually exploit the resource.</a:t>
            </a:r>
          </a:p>
        </p:txBody>
      </p:sp>
    </p:spTree>
    <p:extLst>
      <p:ext uri="{BB962C8B-B14F-4D97-AF65-F5344CB8AC3E}">
        <p14:creationId xmlns:p14="http://schemas.microsoft.com/office/powerpoint/2010/main" val="1195250688"/>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18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Following the lead of </a:t>
            </a:r>
            <a:r>
              <a:rPr lang="en-US" sz="2400" b="1" dirty="0">
                <a:solidFill>
                  <a:srgbClr val="FF0000"/>
                </a:solidFill>
              </a:rPr>
              <a:t>Jay Barney</a:t>
            </a:r>
            <a:r>
              <a:rPr lang="en-US" sz="2400" dirty="0">
                <a:solidFill>
                  <a:prstClr val="black"/>
                </a:solidFill>
              </a:rPr>
              <a:t>, one of the pioneers of the resource-based view of the firm, we call this model the VRIO framework. According to this model, a firm can gain and sustain a competitive advantage only when it has resources that satisfy all of the VRIO criteria. Keep in mind that resources in the VRIO framework are broadly defined to include any assets as well as any capabilities and competencies that a firm can draw upon when formulating and implementing strategy. Exhibit 4.5 captures the VRIO framework.</a:t>
            </a:r>
          </a:p>
        </p:txBody>
      </p:sp>
    </p:spTree>
    <p:extLst>
      <p:ext uri="{BB962C8B-B14F-4D97-AF65-F5344CB8AC3E}">
        <p14:creationId xmlns:p14="http://schemas.microsoft.com/office/powerpoint/2010/main" val="2010590795"/>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r>
              <a:rPr lang="en-US" sz="1600" noProof="0" dirty="0">
                <a:solidFill>
                  <a:srgbClr val="44546A"/>
                </a:solidFill>
              </a:rPr>
              <a:t>19</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9" name="Content Placeholder 3">
            <a:extLst>
              <a:ext uri="{FF2B5EF4-FFF2-40B4-BE49-F238E27FC236}">
                <a16:creationId xmlns:a16="http://schemas.microsoft.com/office/drawing/2014/main" id="{87B2FACC-E6F1-1D23-C1C2-6C152CD00269}"/>
              </a:ext>
            </a:extLst>
          </p:cNvPr>
          <p:cNvPicPr>
            <a:picLocks noChangeAspect="1"/>
          </p:cNvPicPr>
          <p:nvPr/>
        </p:nvPicPr>
        <p:blipFill>
          <a:blip r:embed="rId4"/>
          <a:stretch>
            <a:fillRect/>
          </a:stretch>
        </p:blipFill>
        <p:spPr>
          <a:xfrm>
            <a:off x="790035" y="1562095"/>
            <a:ext cx="9384479" cy="4417791"/>
          </a:xfrm>
          <a:prstGeom prst="rect">
            <a:avLst/>
          </a:prstGeom>
        </p:spPr>
      </p:pic>
    </p:spTree>
    <p:extLst>
      <p:ext uri="{BB962C8B-B14F-4D97-AF65-F5344CB8AC3E}">
        <p14:creationId xmlns:p14="http://schemas.microsoft.com/office/powerpoint/2010/main" val="326253427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400" dirty="0">
                <a:solidFill>
                  <a:srgbClr val="FF0000"/>
                </a:solidFill>
              </a:rPr>
              <a:t>Valuable.  </a:t>
            </a:r>
            <a:r>
              <a:rPr lang="en-US" sz="2400" b="1" dirty="0">
                <a:solidFill>
                  <a:prstClr val="black"/>
                </a:solidFill>
              </a:rPr>
              <a:t>A valuable resource </a:t>
            </a:r>
            <a:r>
              <a:rPr lang="en-US" sz="2400" dirty="0">
                <a:solidFill>
                  <a:prstClr val="black"/>
                </a:solidFill>
              </a:rPr>
              <a:t>is one that enables the firm to exploit an external opportunity or offset an external threat. This has a positive effect on a firm’s competitive advantage. In particular, a valuable resource enables a firm to increase its economic value  creation (V  − C). Revenues rise if a firm is able to increase the perceived value of its product or service in the eyes of consumers by offering superior design and adding attractive features (assuming costs are not increasing).</a:t>
            </a:r>
          </a:p>
          <a:p>
            <a:pPr marL="0" lvl="0" indent="0" algn="just">
              <a:buNone/>
              <a:defRPr/>
            </a:pPr>
            <a:r>
              <a:rPr lang="en-US" sz="2400" dirty="0">
                <a:solidFill>
                  <a:srgbClr val="FF0000"/>
                </a:solidFill>
              </a:rPr>
              <a:t>Rare.  </a:t>
            </a:r>
            <a:r>
              <a:rPr lang="en-US" sz="2400" dirty="0">
                <a:solidFill>
                  <a:prstClr val="black"/>
                </a:solidFill>
              </a:rPr>
              <a:t>A resource is rare if only one or a few firms possess it. If the resource is common, it will result in perfect competition where no firm is able to maintain a competitive advantage.</a:t>
            </a:r>
          </a:p>
        </p:txBody>
      </p:sp>
    </p:spTree>
    <p:extLst>
      <p:ext uri="{BB962C8B-B14F-4D97-AF65-F5344CB8AC3E}">
        <p14:creationId xmlns:p14="http://schemas.microsoft.com/office/powerpoint/2010/main" val="3005303612"/>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15000"/>
              </a:lnSpc>
              <a:spcAft>
                <a:spcPts val="400"/>
              </a:spcAft>
              <a:buNone/>
              <a:defRPr/>
            </a:pPr>
            <a:r>
              <a:rPr lang="en-US" sz="2200" b="1" dirty="0">
                <a:solidFill>
                  <a:srgbClr val="FF0000"/>
                </a:solidFill>
              </a:rPr>
              <a:t>Costly to Imitate</a:t>
            </a:r>
          </a:p>
          <a:p>
            <a:pPr marL="0" lvl="0" indent="0" algn="just">
              <a:lnSpc>
                <a:spcPct val="115000"/>
              </a:lnSpc>
              <a:spcAft>
                <a:spcPts val="400"/>
              </a:spcAft>
              <a:buNone/>
              <a:defRPr/>
            </a:pPr>
            <a:r>
              <a:rPr lang="en-US" sz="1800" dirty="0">
                <a:solidFill>
                  <a:prstClr val="black"/>
                </a:solidFill>
              </a:rPr>
              <a:t>A resource is costly to imitate if firms that do not possess it are unable to develop or buy it at a reasonable price. If a resource is valuable, rare, and costly to imitate, it is an internal strength and a core competency. When competitors fail to duplicate a strategy built on that resource, the firm can achieve at least a temporary competitive advantage.</a:t>
            </a:r>
          </a:p>
          <a:p>
            <a:pPr marL="0" lvl="0" indent="0" algn="just">
              <a:lnSpc>
                <a:spcPct val="115000"/>
              </a:lnSpc>
              <a:buNone/>
              <a:defRPr/>
            </a:pPr>
            <a:r>
              <a:rPr lang="en-US" sz="1800" dirty="0">
                <a:solidFill>
                  <a:prstClr val="black"/>
                </a:solidFill>
              </a:rPr>
              <a:t>Resources become costly to imitate for several reasons: unique historical conditions a firm cannot recreate, </a:t>
            </a:r>
            <a:r>
              <a:rPr lang="en-US" sz="1800" b="1" dirty="0">
                <a:solidFill>
                  <a:srgbClr val="FF0000"/>
                </a:solidFill>
              </a:rPr>
              <a:t>causal ambiguity</a:t>
            </a:r>
            <a:r>
              <a:rPr lang="en-US" sz="1800" dirty="0">
                <a:solidFill>
                  <a:prstClr val="black"/>
                </a:solidFill>
              </a:rPr>
              <a:t> — where even managers cannot fully explain what drives the advantage — or </a:t>
            </a:r>
            <a:r>
              <a:rPr lang="en-US" sz="1800" b="1" dirty="0">
                <a:solidFill>
                  <a:srgbClr val="FF0000"/>
                </a:solidFill>
              </a:rPr>
              <a:t>social complexity</a:t>
            </a:r>
            <a:r>
              <a:rPr lang="en-US" sz="1800" dirty="0">
                <a:solidFill>
                  <a:prstClr val="black"/>
                </a:solidFill>
              </a:rPr>
              <a:t>, such as relationships, trust, and culture that cannot simply be bought. The harder it is for rivals to identify and copy the source of an advantage, the longer that advantage tends to endure.</a:t>
            </a:r>
          </a:p>
        </p:txBody>
      </p:sp>
    </p:spTree>
    <p:extLst>
      <p:ext uri="{BB962C8B-B14F-4D97-AF65-F5344CB8AC3E}">
        <p14:creationId xmlns:p14="http://schemas.microsoft.com/office/powerpoint/2010/main" val="1686830391"/>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22</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srgbClr val="FF0000"/>
                </a:solidFill>
              </a:rPr>
              <a:t>-Organized to capture value.  </a:t>
            </a:r>
            <a:r>
              <a:rPr lang="en-US" sz="2400" dirty="0">
                <a:solidFill>
                  <a:prstClr val="black"/>
                </a:solidFill>
              </a:rPr>
              <a:t>The final criterion of whether a rare, valuable, and costly-to-imitate resource can form the basis of a sustainable competitive advantage depends on the firm’s internal structure. To fully exploit the competitive potential of its resources, capabilities, and competencies, a firm must be </a:t>
            </a:r>
            <a:r>
              <a:rPr lang="en-US" sz="2400" b="1" dirty="0">
                <a:solidFill>
                  <a:srgbClr val="FF0000"/>
                </a:solidFill>
              </a:rPr>
              <a:t>organized to capture value—</a:t>
            </a:r>
            <a:r>
              <a:rPr lang="en-US" sz="2400" dirty="0">
                <a:solidFill>
                  <a:prstClr val="black"/>
                </a:solidFill>
              </a:rPr>
              <a:t>that</a:t>
            </a:r>
            <a:r>
              <a:rPr lang="en-US" sz="2400" b="1" dirty="0">
                <a:solidFill>
                  <a:srgbClr val="FF0000"/>
                </a:solidFill>
              </a:rPr>
              <a:t> </a:t>
            </a:r>
            <a:r>
              <a:rPr lang="en-US" sz="2400" dirty="0">
                <a:solidFill>
                  <a:prstClr val="black"/>
                </a:solidFill>
              </a:rPr>
              <a:t>is, it must have in place an effective organizational structure and coordinating systems.</a:t>
            </a:r>
          </a:p>
        </p:txBody>
      </p:sp>
    </p:spTree>
    <p:extLst>
      <p:ext uri="{BB962C8B-B14F-4D97-AF65-F5344CB8AC3E}">
        <p14:creationId xmlns:p14="http://schemas.microsoft.com/office/powerpoint/2010/main" val="3274790453"/>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200" b="1" dirty="0">
                <a:solidFill>
                  <a:srgbClr val="FF0000"/>
                </a:solidFill>
              </a:rPr>
              <a:t>- Isolating Mechanisms: how To sustain a competitive advantage</a:t>
            </a:r>
          </a:p>
          <a:p>
            <a:pPr marL="0" lvl="0" indent="0" algn="just">
              <a:buNone/>
              <a:defRPr/>
            </a:pPr>
            <a:r>
              <a:rPr lang="en-US" sz="2200" dirty="0">
                <a:solidFill>
                  <a:prstClr val="black"/>
                </a:solidFill>
              </a:rPr>
              <a:t>Although VRIO resources can lay the foundation of a sustainable competitive advantage, no competitive advantage can be sustained indefinitely. Several conditions, however, can offer some protection to a successful firm by making it more difficult for competitors to imitate the resources, capabilities, or competencies that underlie its competitive advantage:</a:t>
            </a:r>
          </a:p>
          <a:p>
            <a:pPr marL="0" lvl="0" indent="0" algn="just">
              <a:buNone/>
              <a:defRPr/>
            </a:pPr>
            <a:r>
              <a:rPr lang="en-US" sz="2200" dirty="0">
                <a:solidFill>
                  <a:prstClr val="black"/>
                </a:solidFill>
              </a:rPr>
              <a:t>■  Better expectations of future resource value.</a:t>
            </a:r>
          </a:p>
          <a:p>
            <a:pPr marL="0" lvl="0" indent="0" algn="just">
              <a:buNone/>
              <a:defRPr/>
            </a:pPr>
            <a:r>
              <a:rPr lang="en-US" sz="2200" dirty="0">
                <a:solidFill>
                  <a:prstClr val="black"/>
                </a:solidFill>
              </a:rPr>
              <a:t>■  Path dependence.</a:t>
            </a:r>
          </a:p>
          <a:p>
            <a:pPr marL="0" lvl="0" indent="0" algn="just">
              <a:buNone/>
              <a:defRPr/>
            </a:pPr>
            <a:r>
              <a:rPr lang="en-US" sz="2200" dirty="0">
                <a:solidFill>
                  <a:prstClr val="black"/>
                </a:solidFill>
              </a:rPr>
              <a:t>■  Causal ambiguity.</a:t>
            </a:r>
          </a:p>
          <a:p>
            <a:pPr marL="0" lvl="0" indent="0" algn="just">
              <a:buNone/>
              <a:defRPr/>
            </a:pPr>
            <a:r>
              <a:rPr lang="en-US" sz="2200" dirty="0">
                <a:solidFill>
                  <a:prstClr val="black"/>
                </a:solidFill>
              </a:rPr>
              <a:t>■  Social complexity.</a:t>
            </a:r>
          </a:p>
          <a:p>
            <a:pPr marL="0" lvl="0" indent="0" algn="just">
              <a:buNone/>
              <a:defRPr/>
            </a:pPr>
            <a:r>
              <a:rPr lang="en-US" sz="2200" dirty="0">
                <a:solidFill>
                  <a:prstClr val="black"/>
                </a:solidFill>
              </a:rPr>
              <a:t>■  Intellectual property (IP) protection.</a:t>
            </a:r>
          </a:p>
        </p:txBody>
      </p:sp>
    </p:spTree>
    <p:extLst>
      <p:ext uri="{BB962C8B-B14F-4D97-AF65-F5344CB8AC3E}">
        <p14:creationId xmlns:p14="http://schemas.microsoft.com/office/powerpoint/2010/main" val="3248961253"/>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300" dirty="0">
                <a:solidFill>
                  <a:srgbClr val="FF0000"/>
                </a:solidFill>
              </a:rPr>
              <a:t>Better expectations of future resource value.  </a:t>
            </a:r>
            <a:r>
              <a:rPr lang="en-US" sz="2300" dirty="0">
                <a:solidFill>
                  <a:prstClr val="black"/>
                </a:solidFill>
              </a:rPr>
              <a:t>Sometimes firms can acquire resources at a low cost, which lays the foundation for a competitive advantage later when expectations about the future of the resource turn out to be more accurate.</a:t>
            </a:r>
          </a:p>
          <a:p>
            <a:pPr marL="0" lvl="0" indent="0" algn="just">
              <a:lnSpc>
                <a:spcPct val="150000"/>
              </a:lnSpc>
              <a:buNone/>
              <a:defRPr/>
            </a:pPr>
            <a:r>
              <a:rPr lang="en-US" sz="2300" dirty="0">
                <a:solidFill>
                  <a:srgbClr val="FF0000"/>
                </a:solidFill>
              </a:rPr>
              <a:t>Path Dependence.  </a:t>
            </a:r>
            <a:r>
              <a:rPr lang="en-US" sz="2300" b="1" dirty="0">
                <a:solidFill>
                  <a:prstClr val="black"/>
                </a:solidFill>
              </a:rPr>
              <a:t>Path dependence </a:t>
            </a:r>
            <a:r>
              <a:rPr lang="en-US" sz="2300" dirty="0">
                <a:solidFill>
                  <a:prstClr val="black"/>
                </a:solidFill>
              </a:rPr>
              <a:t>describes a process in which the options one faces in a current situation are limited by decisions made in the past. Often, early events—sometimes even random ones—have a significant effect on final outcomes.</a:t>
            </a:r>
          </a:p>
        </p:txBody>
      </p:sp>
    </p:spTree>
    <p:extLst>
      <p:ext uri="{BB962C8B-B14F-4D97-AF65-F5344CB8AC3E}">
        <p14:creationId xmlns:p14="http://schemas.microsoft.com/office/powerpoint/2010/main" val="3794756438"/>
      </p:ext>
    </p:extLst>
  </p:cSld>
  <p:clrMapOvr>
    <a:masterClrMapping/>
  </p:clrMapOvr>
  <p:transition spd="slow">
    <p:comb/>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200" dirty="0">
                <a:solidFill>
                  <a:srgbClr val="FF0000"/>
                </a:solidFill>
              </a:rPr>
              <a:t>Causal ambiguity.  </a:t>
            </a:r>
            <a:r>
              <a:rPr lang="en-US" sz="2200" b="1" dirty="0">
                <a:solidFill>
                  <a:prstClr val="black"/>
                </a:solidFill>
              </a:rPr>
              <a:t>Causal ambiguity </a:t>
            </a:r>
            <a:r>
              <a:rPr lang="en-US" sz="2200" dirty="0">
                <a:solidFill>
                  <a:prstClr val="black"/>
                </a:solidFill>
              </a:rPr>
              <a:t>describes a situation in which the cause and effect of a phenomenon are not readily apparent. To formulate and implement a strategy that enhances a firm’s chances of gaining and sustaining a competitive advantage, managers need to have a hypothesis or theory of how to compete.</a:t>
            </a:r>
          </a:p>
          <a:p>
            <a:pPr marL="0" lvl="0" indent="0" algn="just">
              <a:lnSpc>
                <a:spcPct val="150000"/>
              </a:lnSpc>
              <a:buNone/>
              <a:defRPr/>
            </a:pPr>
            <a:r>
              <a:rPr lang="en-US" sz="2200" dirty="0">
                <a:solidFill>
                  <a:srgbClr val="FF0000"/>
                </a:solidFill>
              </a:rPr>
              <a:t>Social complexity.  </a:t>
            </a:r>
            <a:r>
              <a:rPr lang="en-US" sz="2200" b="1" dirty="0">
                <a:solidFill>
                  <a:prstClr val="black"/>
                </a:solidFill>
              </a:rPr>
              <a:t>Social complexity </a:t>
            </a:r>
            <a:r>
              <a:rPr lang="en-US" sz="2200" dirty="0">
                <a:solidFill>
                  <a:prstClr val="black"/>
                </a:solidFill>
              </a:rPr>
              <a:t>describes situations in which different social and business systems interact. There is frequently no causal ambiguity as to how the individual systems such as supply chain management or new product development work in isolation.</a:t>
            </a:r>
          </a:p>
        </p:txBody>
      </p:sp>
    </p:spTree>
    <p:extLst>
      <p:ext uri="{BB962C8B-B14F-4D97-AF65-F5344CB8AC3E}">
        <p14:creationId xmlns:p14="http://schemas.microsoft.com/office/powerpoint/2010/main" val="166665151"/>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srgbClr val="FF0000"/>
                </a:solidFill>
              </a:rPr>
              <a:t>Intellectual property protection.  </a:t>
            </a:r>
            <a:r>
              <a:rPr lang="en-US" sz="2400" b="1" dirty="0">
                <a:solidFill>
                  <a:prstClr val="black"/>
                </a:solidFill>
              </a:rPr>
              <a:t>Intellectual property (IP) protection </a:t>
            </a:r>
            <a:r>
              <a:rPr lang="en-US" sz="2400" dirty="0">
                <a:solidFill>
                  <a:prstClr val="black"/>
                </a:solidFill>
              </a:rPr>
              <a:t>is a critical intangible resource that can also help sustain a competitive advance. Consider the five major forms of IP protection: patents, designs, copyrights, trademarks, and trade secrets.</a:t>
            </a:r>
          </a:p>
        </p:txBody>
      </p:sp>
    </p:spTree>
    <p:extLst>
      <p:ext uri="{BB962C8B-B14F-4D97-AF65-F5344CB8AC3E}">
        <p14:creationId xmlns:p14="http://schemas.microsoft.com/office/powerpoint/2010/main" val="380160613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27</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89640" y="17042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15000"/>
              </a:lnSpc>
              <a:spcAft>
                <a:spcPts val="400"/>
              </a:spcAft>
              <a:buNone/>
              <a:defRPr/>
            </a:pPr>
            <a:r>
              <a:rPr lang="en-US" sz="2200" b="1" dirty="0">
                <a:solidFill>
                  <a:srgbClr val="FF0000"/>
                </a:solidFill>
              </a:rPr>
              <a:t>4.3 The Dynamic Capabilities Perspective</a:t>
            </a:r>
          </a:p>
          <a:p>
            <a:pPr marL="0" lvl="0" indent="0" algn="just">
              <a:lnSpc>
                <a:spcPct val="115000"/>
              </a:lnSpc>
              <a:spcAft>
                <a:spcPts val="400"/>
              </a:spcAft>
              <a:buNone/>
              <a:defRPr/>
            </a:pPr>
            <a:r>
              <a:rPr lang="en-US" sz="1800" dirty="0">
                <a:solidFill>
                  <a:prstClr val="black"/>
                </a:solidFill>
              </a:rPr>
              <a:t>The dynamic capabilities perspective adds, as the name suggests, a dynamic or time element. In particular, </a:t>
            </a:r>
            <a:r>
              <a:rPr lang="en-US" sz="1800" b="1" dirty="0">
                <a:solidFill>
                  <a:srgbClr val="FF0000"/>
                </a:solidFill>
              </a:rPr>
              <a:t>dynamic capabilities </a:t>
            </a:r>
            <a:r>
              <a:rPr lang="en-US" sz="1800" dirty="0">
                <a:solidFill>
                  <a:prstClr val="black"/>
                </a:solidFill>
              </a:rPr>
              <a:t>describe a firm’s ability to create, deploy, modify, reconfigure, upgrade, or leverage its resources over time in its quest for competitive advantage. They are essential to move beyond a short-lived advantage toward a sustained one: for a firm to sustain its advantage, the fit between its internal strengths and the external environment must itself be dynamic.</a:t>
            </a:r>
          </a:p>
          <a:p>
            <a:pPr marL="0" lvl="0" indent="0" algn="just">
              <a:lnSpc>
                <a:spcPct val="115000"/>
              </a:lnSpc>
              <a:buNone/>
              <a:defRPr/>
            </a:pPr>
            <a:r>
              <a:rPr lang="en-US" sz="1800" dirty="0">
                <a:solidFill>
                  <a:prstClr val="black"/>
                </a:solidFill>
              </a:rPr>
              <a:t>This matters most in fast-moving markets, where today’s core competency can quickly become tomorrow’s rigidity. Rather than simply defending a fixed set of resources, successful firms continually </a:t>
            </a:r>
            <a:r>
              <a:rPr lang="en-US" sz="1800" b="1" dirty="0">
                <a:solidFill>
                  <a:srgbClr val="FF0000"/>
                </a:solidFill>
              </a:rPr>
              <a:t>sense</a:t>
            </a:r>
            <a:r>
              <a:rPr lang="en-US" sz="1800" dirty="0">
                <a:solidFill>
                  <a:prstClr val="black"/>
                </a:solidFill>
              </a:rPr>
              <a:t> new opportunities and threats, </a:t>
            </a:r>
            <a:r>
              <a:rPr lang="en-US" sz="1800" b="1" dirty="0">
                <a:solidFill>
                  <a:srgbClr val="FF0000"/>
                </a:solidFill>
              </a:rPr>
              <a:t>seize</a:t>
            </a:r>
            <a:r>
              <a:rPr lang="en-US" sz="1800" dirty="0">
                <a:solidFill>
                  <a:prstClr val="black"/>
                </a:solidFill>
              </a:rPr>
              <a:t> them by reallocating resources, and </a:t>
            </a:r>
            <a:r>
              <a:rPr lang="en-US" sz="1800" b="1" dirty="0">
                <a:solidFill>
                  <a:srgbClr val="FF0000"/>
                </a:solidFill>
              </a:rPr>
              <a:t>transform</a:t>
            </a:r>
            <a:r>
              <a:rPr lang="en-US" sz="1800" dirty="0">
                <a:solidFill>
                  <a:prstClr val="black"/>
                </a:solidFill>
              </a:rPr>
              <a:t> their resource base as conditions change.</a:t>
            </a:r>
          </a:p>
        </p:txBody>
      </p:sp>
    </p:spTree>
    <p:extLst>
      <p:ext uri="{BB962C8B-B14F-4D97-AF65-F5344CB8AC3E}">
        <p14:creationId xmlns:p14="http://schemas.microsoft.com/office/powerpoint/2010/main" val="3693136948"/>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That is, the firm must be able to change its internal resource base as the external environment changes. The goal should be to develop resources, capabilities, and competencies that create a strategic fit with the firm’s environment. Rather than creating a static fit, the firm’s internal strengths should change with its external environment in a  dynamic fashion.</a:t>
            </a:r>
          </a:p>
        </p:txBody>
      </p:sp>
    </p:spTree>
    <p:extLst>
      <p:ext uri="{BB962C8B-B14F-4D97-AF65-F5344CB8AC3E}">
        <p14:creationId xmlns:p14="http://schemas.microsoft.com/office/powerpoint/2010/main" val="429215770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29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In the </a:t>
            </a:r>
            <a:r>
              <a:rPr lang="en-US" sz="2400" b="1" dirty="0">
                <a:solidFill>
                  <a:srgbClr val="FF0000"/>
                </a:solidFill>
              </a:rPr>
              <a:t>dynamic capabilities perspective</a:t>
            </a:r>
            <a:r>
              <a:rPr lang="en-US" sz="2400" dirty="0">
                <a:solidFill>
                  <a:prstClr val="black"/>
                </a:solidFill>
              </a:rPr>
              <a:t>, competitive advantage is the outflow of a firm’s capacity to modify and leverage its resource base in a way that enables it to gain and sustain competitive advantage in a constantly changing environment. Given the accelerated pace of technological change, in combination with deregulation, globalization, and demographic shifts, dynamic markets today are the rule rather than the exception. </a:t>
            </a:r>
          </a:p>
        </p:txBody>
      </p:sp>
    </p:spTree>
    <p:extLst>
      <p:ext uri="{BB962C8B-B14F-4D97-AF65-F5344CB8AC3E}">
        <p14:creationId xmlns:p14="http://schemas.microsoft.com/office/powerpoint/2010/main" val="116142249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As a response, a firm may create, deploy, modify, reconfigure, or upgrade resources so as to provide value to customers and/or lower costs in a dynamic environment. The essence of this perspective is that competitive advantage is not derived from static resource or market advantages, but from a dynamic reconfiguration of a firm’s resource base.</a:t>
            </a:r>
          </a:p>
        </p:txBody>
      </p:sp>
    </p:spTree>
    <p:extLst>
      <p:ext uri="{BB962C8B-B14F-4D97-AF65-F5344CB8AC3E}">
        <p14:creationId xmlns:p14="http://schemas.microsoft.com/office/powerpoint/2010/main" val="3186272602"/>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00000"/>
              </a:lnSpc>
              <a:buNone/>
              <a:defRPr/>
            </a:pPr>
            <a:r>
              <a:rPr lang="en-US" sz="2400" dirty="0">
                <a:solidFill>
                  <a:prstClr val="black"/>
                </a:solidFill>
              </a:rPr>
              <a:t>One way to think about developing dynamic capabilities and other intangible resources  is to distinguish between resource stocks and resource flows. In this perspective,  </a:t>
            </a:r>
            <a:r>
              <a:rPr lang="en-US" sz="2400" b="1" dirty="0">
                <a:solidFill>
                  <a:srgbClr val="FF0000"/>
                </a:solidFill>
              </a:rPr>
              <a:t>resource stocks </a:t>
            </a:r>
            <a:r>
              <a:rPr lang="en-US" sz="2400" dirty="0">
                <a:solidFill>
                  <a:prstClr val="black"/>
                </a:solidFill>
              </a:rPr>
              <a:t>are the firm’s current level of intangible resources. </a:t>
            </a:r>
            <a:r>
              <a:rPr lang="en-US" sz="2400" b="1" dirty="0">
                <a:solidFill>
                  <a:srgbClr val="FF0000"/>
                </a:solidFill>
              </a:rPr>
              <a:t>Resource flows </a:t>
            </a:r>
            <a:r>
              <a:rPr lang="en-US" sz="2400" dirty="0">
                <a:solidFill>
                  <a:prstClr val="black"/>
                </a:solidFill>
              </a:rPr>
              <a:t>are  the firm’s level of investments to maintain or build a resource. A helpful metaphor to explain the differences between resource stocks and resource flows is a bathtub that is being filled with water (see Exhibit 4.7). The amount of water in the bathtub indicates a company’s level of a specific intangible resource stock—such as its dynamic capabilities, new product development, engineering expertise, innovation capability, reputation for quality, and so on.</a:t>
            </a:r>
          </a:p>
        </p:txBody>
      </p:sp>
    </p:spTree>
    <p:extLst>
      <p:ext uri="{BB962C8B-B14F-4D97-AF65-F5344CB8AC3E}">
        <p14:creationId xmlns:p14="http://schemas.microsoft.com/office/powerpoint/2010/main" val="550708307"/>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r>
              <a:rPr lang="en-US" sz="1600" dirty="0">
                <a:solidFill>
                  <a:srgbClr val="44546A"/>
                </a:solidFill>
              </a:rPr>
              <a:t>32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3">
            <a:extLst>
              <a:ext uri="{FF2B5EF4-FFF2-40B4-BE49-F238E27FC236}">
                <a16:creationId xmlns:a16="http://schemas.microsoft.com/office/drawing/2014/main" id="{97DAEFCE-8433-1D39-EE8D-E9025A676F08}"/>
              </a:ext>
            </a:extLst>
          </p:cNvPr>
          <p:cNvPicPr>
            <a:picLocks noChangeAspect="1"/>
          </p:cNvPicPr>
          <p:nvPr/>
        </p:nvPicPr>
        <p:blipFill>
          <a:blip r:embed="rId4"/>
          <a:stretch>
            <a:fillRect/>
          </a:stretch>
        </p:blipFill>
        <p:spPr>
          <a:xfrm>
            <a:off x="785540" y="1562095"/>
            <a:ext cx="9447032" cy="4471369"/>
          </a:xfrm>
          <a:prstGeom prst="rect">
            <a:avLst/>
          </a:prstGeom>
        </p:spPr>
      </p:pic>
    </p:spTree>
    <p:extLst>
      <p:ext uri="{BB962C8B-B14F-4D97-AF65-F5344CB8AC3E}">
        <p14:creationId xmlns:p14="http://schemas.microsoft.com/office/powerpoint/2010/main" val="93857989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15000"/>
              </a:lnSpc>
              <a:spcAft>
                <a:spcPts val="400"/>
              </a:spcAft>
              <a:buNone/>
              <a:defRPr/>
            </a:pPr>
            <a:r>
              <a:rPr lang="en-US" sz="2200" b="1" dirty="0">
                <a:solidFill>
                  <a:srgbClr val="FF0000"/>
                </a:solidFill>
              </a:rPr>
              <a:t>4.4 The Value Chain Analysis</a:t>
            </a:r>
          </a:p>
          <a:p>
            <a:pPr marL="0" lvl="0" indent="0" algn="just">
              <a:lnSpc>
                <a:spcPct val="115000"/>
              </a:lnSpc>
              <a:spcAft>
                <a:spcPts val="400"/>
              </a:spcAft>
              <a:buNone/>
              <a:defRPr/>
            </a:pPr>
            <a:r>
              <a:rPr lang="en-US" sz="1800" dirty="0">
                <a:solidFill>
                  <a:prstClr val="black"/>
                </a:solidFill>
              </a:rPr>
              <a:t>The value chain describes the internal activities a firm engages in when transforming inputs into outputs. Each activity along the chain adds incremental value — raw materials and other inputs become components that are assembled into finished products or services for the end consumer — and each activity also adds incremental cost.</a:t>
            </a:r>
          </a:p>
          <a:p>
            <a:pPr marL="0" lvl="0" indent="0" algn="just">
              <a:lnSpc>
                <a:spcPct val="115000"/>
              </a:lnSpc>
              <a:buNone/>
              <a:defRPr/>
            </a:pPr>
            <a:r>
              <a:rPr lang="en-US" sz="1800" dirty="0">
                <a:solidFill>
                  <a:prstClr val="black"/>
                </a:solidFill>
              </a:rPr>
              <a:t>Value chain analysis distinguishes two types of activities. </a:t>
            </a:r>
            <a:r>
              <a:rPr lang="en-US" sz="1800" b="1" dirty="0">
                <a:solidFill>
                  <a:srgbClr val="FF0000"/>
                </a:solidFill>
              </a:rPr>
              <a:t>Primary activities </a:t>
            </a:r>
            <a:r>
              <a:rPr lang="en-US" sz="1800" dirty="0">
                <a:solidFill>
                  <a:prstClr val="black"/>
                </a:solidFill>
              </a:rPr>
              <a:t>directly create value — for example, operations, logistics, marketing and sales, and after-sales service. </a:t>
            </a:r>
            <a:r>
              <a:rPr lang="en-US" sz="1800" b="1" dirty="0">
                <a:solidFill>
                  <a:srgbClr val="FF0000"/>
                </a:solidFill>
              </a:rPr>
              <a:t>Support activities</a:t>
            </a:r>
            <a:r>
              <a:rPr lang="en-US" sz="1800" dirty="0">
                <a:solidFill>
                  <a:prstClr val="black"/>
                </a:solidFill>
              </a:rPr>
              <a:t>, such as research and development, human resources, information systems, and procurement, do not create value on their own but enable and strengthen the primary ones. Examining each activity in turn shows where a firm adds the most value relative to cost — and where its core competencies truly lie.</a:t>
            </a:r>
          </a:p>
        </p:txBody>
      </p:sp>
    </p:spTree>
    <p:extLst>
      <p:ext uri="{BB962C8B-B14F-4D97-AF65-F5344CB8AC3E}">
        <p14:creationId xmlns:p14="http://schemas.microsoft.com/office/powerpoint/2010/main" val="451515772"/>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A careful analysis of the value chain allows managers to obtain a more detailed and fine-grained understanding of how the firm’s economic value creation(V − C) breaks down into a distinct set of activities that help determine perceived value (V) and the costs (C) to create it. The value chain concept can be applied to basically any firm, from those in manufacturing industries to those in high-tech ones or service firms.</a:t>
            </a:r>
          </a:p>
        </p:txBody>
      </p:sp>
    </p:spTree>
    <p:extLst>
      <p:ext uri="{BB962C8B-B14F-4D97-AF65-F5344CB8AC3E}">
        <p14:creationId xmlns:p14="http://schemas.microsoft.com/office/powerpoint/2010/main" val="61563172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35</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400" dirty="0">
                <a:solidFill>
                  <a:prstClr val="black"/>
                </a:solidFill>
              </a:rPr>
              <a:t>As shown in Exhibit 4.8, the value chain is divided into </a:t>
            </a:r>
            <a:r>
              <a:rPr lang="en-US" sz="2400" dirty="0">
                <a:solidFill>
                  <a:srgbClr val="FF0000"/>
                </a:solidFill>
              </a:rPr>
              <a:t>primary and support activities. </a:t>
            </a:r>
            <a:r>
              <a:rPr lang="en-US" sz="2400" dirty="0">
                <a:solidFill>
                  <a:prstClr val="black"/>
                </a:solidFill>
              </a:rPr>
              <a:t>The primary activities add value directly as the firm transforms inputs into outputs—from raw materials through production phases to sales and marketing and finally customer service, specifically</a:t>
            </a:r>
          </a:p>
          <a:p>
            <a:pPr marL="0" lvl="0" indent="0" algn="just">
              <a:buNone/>
              <a:defRPr/>
            </a:pPr>
            <a:r>
              <a:rPr lang="en-US" sz="2400" dirty="0">
                <a:solidFill>
                  <a:prstClr val="black"/>
                </a:solidFill>
              </a:rPr>
              <a:t>■  Supply chain management.</a:t>
            </a:r>
          </a:p>
          <a:p>
            <a:pPr marL="0" lvl="0" indent="0" algn="just">
              <a:buNone/>
              <a:defRPr/>
            </a:pPr>
            <a:r>
              <a:rPr lang="en-US" sz="2400" dirty="0">
                <a:solidFill>
                  <a:prstClr val="black"/>
                </a:solidFill>
              </a:rPr>
              <a:t>■  Operations.</a:t>
            </a:r>
          </a:p>
          <a:p>
            <a:pPr marL="0" lvl="0" indent="0" algn="just">
              <a:buNone/>
              <a:defRPr/>
            </a:pPr>
            <a:r>
              <a:rPr lang="en-US" sz="2400" dirty="0">
                <a:solidFill>
                  <a:prstClr val="black"/>
                </a:solidFill>
              </a:rPr>
              <a:t>■  Distribution.</a:t>
            </a:r>
          </a:p>
          <a:p>
            <a:pPr marL="0" lvl="0" indent="0" algn="just">
              <a:buNone/>
              <a:defRPr/>
            </a:pPr>
            <a:r>
              <a:rPr lang="en-US" sz="2400" dirty="0">
                <a:solidFill>
                  <a:prstClr val="black"/>
                </a:solidFill>
              </a:rPr>
              <a:t>■  Marketing and sales.</a:t>
            </a:r>
          </a:p>
          <a:p>
            <a:pPr marL="0" lvl="0" indent="0" algn="just">
              <a:buNone/>
              <a:defRPr/>
            </a:pPr>
            <a:r>
              <a:rPr lang="en-US" sz="2400" dirty="0">
                <a:solidFill>
                  <a:prstClr val="black"/>
                </a:solidFill>
              </a:rPr>
              <a:t>■  After-sales service.</a:t>
            </a:r>
          </a:p>
        </p:txBody>
      </p:sp>
    </p:spTree>
    <p:extLst>
      <p:ext uri="{BB962C8B-B14F-4D97-AF65-F5344CB8AC3E}">
        <p14:creationId xmlns:p14="http://schemas.microsoft.com/office/powerpoint/2010/main" val="2762851837"/>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36</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05000"/>
              </a:lnSpc>
              <a:spcAft>
                <a:spcPts val="400"/>
              </a:spcAft>
              <a:buNone/>
              <a:defRPr/>
            </a:pPr>
            <a:r>
              <a:rPr lang="en-US" sz="1700" dirty="0">
                <a:solidFill>
                  <a:prstClr val="black"/>
                </a:solidFill>
              </a:rPr>
              <a:t>Other activities, called </a:t>
            </a:r>
            <a:r>
              <a:rPr lang="en-US" sz="1700" b="1" dirty="0">
                <a:solidFill>
                  <a:srgbClr val="FF0000"/>
                </a:solidFill>
              </a:rPr>
              <a:t>support activities</a:t>
            </a:r>
            <a:r>
              <a:rPr lang="en-US" sz="1700" dirty="0">
                <a:solidFill>
                  <a:prstClr val="black"/>
                </a:solidFill>
              </a:rPr>
              <a:t>, add value indirectly by enabling the primary activities. They include:</a:t>
            </a:r>
          </a:p>
          <a:p>
            <a:pPr marL="285750" indent="-285750" algn="l">
              <a:lnSpc>
                <a:spcPct val="105000"/>
              </a:lnSpc>
              <a:spcAft>
                <a:spcPts val="300"/>
              </a:spcAft>
              <a:buFont typeface="Arial"/>
              <a:buChar char="■"/>
            </a:pPr>
            <a:r>
              <a:rPr lang="en-US" sz="1700" b="1" dirty="0">
                <a:solidFill>
                  <a:srgbClr val="FF0000"/>
                </a:solidFill>
              </a:rPr>
              <a:t>Research and development (R&amp;D) — </a:t>
            </a:r>
            <a:r>
              <a:rPr lang="en-US" sz="1700" dirty="0">
                <a:solidFill>
                  <a:prstClr val="black"/>
                </a:solidFill>
              </a:rPr>
              <a:t>develops new products, services, and processes that keep the firm’s offerings competitive.</a:t>
            </a:r>
          </a:p>
          <a:p>
            <a:pPr marL="285750" indent="-285750" algn="l">
              <a:lnSpc>
                <a:spcPct val="105000"/>
              </a:lnSpc>
              <a:spcAft>
                <a:spcPts val="300"/>
              </a:spcAft>
              <a:buFont typeface="Arial"/>
              <a:buChar char="■"/>
            </a:pPr>
            <a:r>
              <a:rPr lang="en-US" sz="1700" b="1" dirty="0">
                <a:solidFill>
                  <a:srgbClr val="FF0000"/>
                </a:solidFill>
              </a:rPr>
              <a:t>Information systems — </a:t>
            </a:r>
            <a:r>
              <a:rPr lang="en-US" sz="1700" dirty="0">
                <a:solidFill>
                  <a:prstClr val="black"/>
                </a:solidFill>
              </a:rPr>
              <a:t>manage the data and digital tools that coordinate activities across the firm.</a:t>
            </a:r>
          </a:p>
          <a:p>
            <a:pPr marL="285750" indent="-285750" algn="l">
              <a:lnSpc>
                <a:spcPct val="105000"/>
              </a:lnSpc>
              <a:spcAft>
                <a:spcPts val="300"/>
              </a:spcAft>
              <a:buFont typeface="Arial"/>
              <a:buChar char="■"/>
            </a:pPr>
            <a:r>
              <a:rPr lang="en-US" sz="1700" b="1" dirty="0">
                <a:solidFill>
                  <a:srgbClr val="FF0000"/>
                </a:solidFill>
              </a:rPr>
              <a:t>Human resources — </a:t>
            </a:r>
            <a:r>
              <a:rPr lang="en-US" sz="1700" dirty="0">
                <a:solidFill>
                  <a:prstClr val="black"/>
                </a:solidFill>
              </a:rPr>
              <a:t>recruit, train, develop, and retain the people who carry out every activity.</a:t>
            </a:r>
          </a:p>
          <a:p>
            <a:pPr marL="285750" indent="-285750" algn="l">
              <a:lnSpc>
                <a:spcPct val="105000"/>
              </a:lnSpc>
              <a:spcAft>
                <a:spcPts val="300"/>
              </a:spcAft>
              <a:buFont typeface="Arial"/>
              <a:buChar char="■"/>
            </a:pPr>
            <a:r>
              <a:rPr lang="en-US" sz="1700" b="1" dirty="0">
                <a:solidFill>
                  <a:srgbClr val="FF0000"/>
                </a:solidFill>
              </a:rPr>
              <a:t>Accounting and finance — </a:t>
            </a:r>
            <a:r>
              <a:rPr lang="en-US" sz="1700" dirty="0">
                <a:solidFill>
                  <a:prstClr val="black"/>
                </a:solidFill>
              </a:rPr>
              <a:t>track performance and direct capital to its most productive uses.</a:t>
            </a:r>
          </a:p>
          <a:p>
            <a:pPr marL="285750" indent="-285750" algn="l">
              <a:lnSpc>
                <a:spcPct val="105000"/>
              </a:lnSpc>
              <a:buFont typeface="Arial"/>
              <a:buChar char="■"/>
            </a:pPr>
            <a:r>
              <a:rPr lang="en-US" sz="1700" b="1" dirty="0">
                <a:solidFill>
                  <a:srgbClr val="FF0000"/>
                </a:solidFill>
              </a:rPr>
              <a:t>Firm infrastructure — </a:t>
            </a:r>
            <a:r>
              <a:rPr lang="en-US" sz="1700" dirty="0">
                <a:solidFill>
                  <a:prstClr val="black"/>
                </a:solidFill>
              </a:rPr>
              <a:t>the processes, policies, procedures, and leadership that hold the organization together.</a:t>
            </a:r>
          </a:p>
        </p:txBody>
      </p:sp>
    </p:spTree>
    <p:extLst>
      <p:ext uri="{BB962C8B-B14F-4D97-AF65-F5344CB8AC3E}">
        <p14:creationId xmlns:p14="http://schemas.microsoft.com/office/powerpoint/2010/main" val="2235814879"/>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r>
              <a:rPr lang="en-US" sz="1600" dirty="0">
                <a:solidFill>
                  <a:srgbClr val="44546A"/>
                </a:solidFill>
              </a:rPr>
              <a:t>37</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9" name="Content Placeholder 3">
            <a:extLst>
              <a:ext uri="{FF2B5EF4-FFF2-40B4-BE49-F238E27FC236}">
                <a16:creationId xmlns:a16="http://schemas.microsoft.com/office/drawing/2014/main" id="{766BBBAC-43D3-9D98-A40D-D194B1F9A4A4}"/>
              </a:ext>
            </a:extLst>
          </p:cNvPr>
          <p:cNvPicPr>
            <a:picLocks noChangeAspect="1"/>
          </p:cNvPicPr>
          <p:nvPr/>
        </p:nvPicPr>
        <p:blipFill>
          <a:blip r:embed="rId4"/>
          <a:stretch>
            <a:fillRect/>
          </a:stretch>
        </p:blipFill>
        <p:spPr>
          <a:xfrm>
            <a:off x="835074" y="1488214"/>
            <a:ext cx="9252353" cy="4665843"/>
          </a:xfrm>
          <a:prstGeom prst="rect">
            <a:avLst/>
          </a:prstGeom>
        </p:spPr>
      </p:pic>
    </p:spTree>
    <p:extLst>
      <p:ext uri="{BB962C8B-B14F-4D97-AF65-F5344CB8AC3E}">
        <p14:creationId xmlns:p14="http://schemas.microsoft.com/office/powerpoint/2010/main" val="320821365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38</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00000"/>
              </a:lnSpc>
              <a:buNone/>
              <a:defRPr/>
            </a:pPr>
            <a:r>
              <a:rPr lang="en-US" sz="2400" b="1" dirty="0">
                <a:solidFill>
                  <a:srgbClr val="FF0000"/>
                </a:solidFill>
              </a:rPr>
              <a:t>4.5 Implications for the Strategist</a:t>
            </a:r>
          </a:p>
          <a:p>
            <a:pPr marL="0" lvl="0" indent="0" algn="just">
              <a:lnSpc>
                <a:spcPct val="100000"/>
              </a:lnSpc>
              <a:buNone/>
              <a:defRPr/>
            </a:pPr>
            <a:r>
              <a:rPr lang="en-US" sz="2400" dirty="0">
                <a:solidFill>
                  <a:prstClr val="black"/>
                </a:solidFill>
              </a:rPr>
              <a:t>We’ve now reached a significant point: We can combine external analysis from Chapter 3  with the internal analysis just introduced. Together the two allow you to begin formulating  a strategy that matches your firm’s internal resources and capabilities to the demands of the external industry environment. Ideally, managers want to leverage their firm’s internal  strengths to exploit external opportunities, while mitigating internal weaknesses and external threats. Both types of analysis in tandem allow managers to formulate a strategy that is  tailored to their company, creating a unique fit between the company’s internal resources  and the external environment.</a:t>
            </a:r>
          </a:p>
        </p:txBody>
      </p:sp>
    </p:spTree>
    <p:extLst>
      <p:ext uri="{BB962C8B-B14F-4D97-AF65-F5344CB8AC3E}">
        <p14:creationId xmlns:p14="http://schemas.microsoft.com/office/powerpoint/2010/main" val="636299128"/>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39</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buNone/>
              <a:defRPr/>
            </a:pPr>
            <a:r>
              <a:rPr lang="en-US" sz="2400" dirty="0">
                <a:solidFill>
                  <a:srgbClr val="FF0000"/>
                </a:solidFill>
              </a:rPr>
              <a:t>Using SWOT analysis to generate Insights From external and internal analysis:</a:t>
            </a:r>
          </a:p>
          <a:p>
            <a:pPr marL="0" lvl="0" indent="0" algn="just">
              <a:buNone/>
              <a:defRPr/>
            </a:pPr>
            <a:r>
              <a:rPr lang="en-US" sz="2400" dirty="0">
                <a:solidFill>
                  <a:prstClr val="black"/>
                </a:solidFill>
              </a:rPr>
              <a:t>We synthesize insights from an internal analysis of the company’s strengths and  weaknesses with those from an analysis of external opportunities and threats using  the </a:t>
            </a:r>
            <a:r>
              <a:rPr lang="en-US" sz="2400" b="1" dirty="0">
                <a:solidFill>
                  <a:srgbClr val="FF0000"/>
                </a:solidFill>
              </a:rPr>
              <a:t>SWOT analysis</a:t>
            </a:r>
            <a:r>
              <a:rPr lang="en-US" sz="2400" dirty="0">
                <a:solidFill>
                  <a:prstClr val="black"/>
                </a:solidFill>
              </a:rPr>
              <a:t>. Internal strengths (S) and weaknesses (W) concern resources,  capabilities, and competencies. Whether they are strengths or weaknesses can be  determined by applying the VRIO framework. A resource is a weakness if it is not  valuable. In this case, the resource does not allow the firm to exploit an external opportunity  or offset an external threat. A resource, however, is a strength and a core competency if  it is valuable, rare, costly to imitate, and the firm is organized to capture at least part of the economic value created.</a:t>
            </a:r>
          </a:p>
        </p:txBody>
      </p:sp>
    </p:spTree>
    <p:extLst>
      <p:ext uri="{BB962C8B-B14F-4D97-AF65-F5344CB8AC3E}">
        <p14:creationId xmlns:p14="http://schemas.microsoft.com/office/powerpoint/2010/main" val="1384612830"/>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40</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50000"/>
              </a:lnSpc>
              <a:buNone/>
              <a:defRPr/>
            </a:pPr>
            <a:r>
              <a:rPr lang="en-US" sz="2400" dirty="0">
                <a:solidFill>
                  <a:prstClr val="black"/>
                </a:solidFill>
              </a:rPr>
              <a:t>External opportunities (O) and threats (T) are in the firm’s general environment and can be captured by PESTEL and Porter’s five forces analyses (discussed in the previous chapter). An attractive industry as determined by Porter’s five forces, for example, presents an external opportunity for firms not yet active in this industry. On the other hand,  stricter regulation for financial institutions, for example, might represent an external threat to banks.</a:t>
            </a:r>
          </a:p>
        </p:txBody>
      </p:sp>
    </p:spTree>
    <p:extLst>
      <p:ext uri="{BB962C8B-B14F-4D97-AF65-F5344CB8AC3E}">
        <p14:creationId xmlns:p14="http://schemas.microsoft.com/office/powerpoint/2010/main" val="2288754462"/>
      </p:ext>
    </p:extLst>
  </p:cSld>
  <p:clrMapOvr>
    <a:masterClrMapping/>
  </p:clrMapOvr>
  <p:transition spd="slow">
    <p:comb/>
  </p:transition>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41</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00000"/>
              </a:lnSpc>
              <a:buNone/>
              <a:defRPr/>
            </a:pPr>
            <a:r>
              <a:rPr lang="en-US" sz="2400" dirty="0">
                <a:solidFill>
                  <a:prstClr val="black"/>
                </a:solidFill>
              </a:rPr>
              <a:t>In a first step, managers gather information for a SWOT analysis in order to link internal  factors (Strengths and Weaknesses)to external factors (Opportunities and Threats).Next,  managers use the SWOT matrix shown in Exhibit 4.9 to develop strategic alternatives for the firm using a four-step process:</a:t>
            </a:r>
          </a:p>
          <a:p>
            <a:pPr marL="0" lvl="0" indent="0" algn="just">
              <a:lnSpc>
                <a:spcPct val="100000"/>
              </a:lnSpc>
              <a:buNone/>
              <a:defRPr/>
            </a:pPr>
            <a:r>
              <a:rPr lang="en-US" sz="2400" dirty="0">
                <a:solidFill>
                  <a:prstClr val="black"/>
                </a:solidFill>
              </a:rPr>
              <a:t>1.  Focus on the Strengths–Opportunities quadrant (top left) to derive “offensive” alternatives by using an internal strength in order to exploit an external opportunity.</a:t>
            </a:r>
          </a:p>
          <a:p>
            <a:pPr marL="0" lvl="0" indent="0" algn="just">
              <a:lnSpc>
                <a:spcPct val="100000"/>
              </a:lnSpc>
              <a:buNone/>
              <a:defRPr/>
            </a:pPr>
            <a:r>
              <a:rPr lang="en-US" sz="2400" dirty="0">
                <a:solidFill>
                  <a:prstClr val="black"/>
                </a:solidFill>
              </a:rPr>
              <a:t>2.  Focus on the Weaknesses–Threats quadrant (bottom right) to derive “defensive” alter-natives by eliminating or minimizing an internal weakness in order to mitigate an external threat.</a:t>
            </a:r>
          </a:p>
        </p:txBody>
      </p:sp>
    </p:spTree>
    <p:extLst>
      <p:ext uri="{BB962C8B-B14F-4D97-AF65-F5344CB8AC3E}">
        <p14:creationId xmlns:p14="http://schemas.microsoft.com/office/powerpoint/2010/main" val="699514365"/>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922203"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p:cNvSpPr/>
          <p:nvPr/>
        </p:nvSpPr>
        <p:spPr>
          <a:xfrm>
            <a:off x="8607914" y="952845"/>
            <a:ext cx="4128422" cy="590515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623455" y="1285190"/>
            <a:ext cx="9750957" cy="50261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r>
              <a:rPr lang="en-US" sz="1600" noProof="0" dirty="0">
                <a:solidFill>
                  <a:srgbClr val="44546A"/>
                </a:solidFill>
              </a:rPr>
              <a:t>42</a:t>
            </a:r>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pic>
        <p:nvPicPr>
          <p:cNvPr id="8" name="Content Placeholder 3">
            <a:extLst>
              <a:ext uri="{FF2B5EF4-FFF2-40B4-BE49-F238E27FC236}">
                <a16:creationId xmlns:a16="http://schemas.microsoft.com/office/drawing/2014/main" id="{A41C1F6F-8741-263E-DD8F-AE00C4EE923B}"/>
              </a:ext>
            </a:extLst>
          </p:cNvPr>
          <p:cNvPicPr>
            <a:picLocks noChangeAspect="1"/>
          </p:cNvPicPr>
          <p:nvPr/>
        </p:nvPicPr>
        <p:blipFill>
          <a:blip r:embed="rId4"/>
          <a:stretch>
            <a:fillRect/>
          </a:stretch>
        </p:blipFill>
        <p:spPr>
          <a:xfrm>
            <a:off x="745305" y="1493314"/>
            <a:ext cx="9507255" cy="4609939"/>
          </a:xfrm>
          <a:prstGeom prst="rect">
            <a:avLst/>
          </a:prstGeom>
        </p:spPr>
      </p:pic>
    </p:spTree>
    <p:extLst>
      <p:ext uri="{BB962C8B-B14F-4D97-AF65-F5344CB8AC3E}">
        <p14:creationId xmlns:p14="http://schemas.microsoft.com/office/powerpoint/2010/main" val="57275248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43</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
        <p:nvSpPr>
          <p:cNvPr id="14" name="Rectangle: Rounded Corners 24"/>
          <p:cNvSpPr/>
          <p:nvPr/>
        </p:nvSpPr>
        <p:spPr>
          <a:xfrm>
            <a:off x="617280" y="1685494"/>
            <a:ext cx="10812720" cy="482614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2420384" y="873297"/>
            <a:ext cx="7001912"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Internal Analysis: Resources, </a:t>
            </a:r>
          </a:p>
          <a:p>
            <a:r>
              <a:rPr lang="en-US" sz="2400" b="1" dirty="0">
                <a:solidFill>
                  <a:srgbClr val="00B0F0"/>
                </a:solidFill>
                <a:latin typeface="Alexandria" charset="0"/>
                <a:cs typeface="Alexandria" charset="0"/>
              </a:rPr>
              <a:t>Capabilities, and Core Competencies</a:t>
            </a:r>
          </a:p>
        </p:txBody>
      </p:sp>
      <p:sp>
        <p:nvSpPr>
          <p:cNvPr id="16" name="Rectangle 15"/>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1111584" y="975974"/>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Lecture</a:t>
            </a:r>
            <a:endParaRPr lang="en-US" sz="2800" dirty="0">
              <a:solidFill>
                <a:schemeClr val="bg1"/>
              </a:solidFill>
              <a:latin typeface="Alexandria" charset="0"/>
              <a:cs typeface="Alexandria" charset="0"/>
            </a:endParaRPr>
          </a:p>
        </p:txBody>
      </p:sp>
      <p:sp>
        <p:nvSpPr>
          <p:cNvPr id="21" name="TextBox 20"/>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04</a:t>
            </a: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942308" y="2199861"/>
            <a:ext cx="10182892" cy="412321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gn="just">
              <a:lnSpc>
                <a:spcPct val="100000"/>
              </a:lnSpc>
              <a:buNone/>
              <a:defRPr/>
            </a:pPr>
            <a:r>
              <a:rPr lang="en-US" sz="2400" dirty="0">
                <a:solidFill>
                  <a:prstClr val="black"/>
                </a:solidFill>
              </a:rPr>
              <a:t>3.  Focus on the Strengths–Threats quadrant (top right) to use an internal strength to minimize the effect of an external threat.</a:t>
            </a:r>
          </a:p>
          <a:p>
            <a:pPr marL="0" lvl="0" indent="0" algn="just">
              <a:lnSpc>
                <a:spcPct val="100000"/>
              </a:lnSpc>
              <a:buNone/>
              <a:defRPr/>
            </a:pPr>
            <a:r>
              <a:rPr lang="en-US" sz="2400" dirty="0">
                <a:solidFill>
                  <a:prstClr val="black"/>
                </a:solidFill>
              </a:rPr>
              <a:t>4.  Focus on the Weaknesses–Opportunities quadrant (bottom left) to shore up an internal weakness to improve its ability to take advantage of an external opportunity.</a:t>
            </a:r>
          </a:p>
          <a:p>
            <a:pPr marL="0" lvl="0" indent="0" algn="just">
              <a:lnSpc>
                <a:spcPct val="100000"/>
              </a:lnSpc>
              <a:buNone/>
              <a:defRPr/>
            </a:pPr>
            <a:r>
              <a:rPr lang="en-US" sz="2400" dirty="0">
                <a:solidFill>
                  <a:prstClr val="black"/>
                </a:solidFill>
              </a:rPr>
              <a:t>In a final step, the strategist needs to carefully evaluate the pros and cons of each strategic alternative to select one or more alternatives to implement. Managers need to carefully explain their decision rationale, including why other strategic alternatives were rejected.</a:t>
            </a:r>
          </a:p>
        </p:txBody>
      </p:sp>
    </p:spTree>
    <p:extLst>
      <p:ext uri="{BB962C8B-B14F-4D97-AF65-F5344CB8AC3E}">
        <p14:creationId xmlns:p14="http://schemas.microsoft.com/office/powerpoint/2010/main" val="1973100712"/>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815201" y="1579418"/>
            <a:ext cx="5479582" cy="790511"/>
          </a:xfrm>
          <a:prstGeom prst="rect">
            <a:avLst/>
          </a:prstGeom>
          <a:solidFill>
            <a:srgbClr val="00206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p:cNvSpPr/>
          <p:nvPr/>
        </p:nvSpPr>
        <p:spPr>
          <a:xfrm>
            <a:off x="815201" y="1586295"/>
            <a:ext cx="5479582" cy="757130"/>
          </a:xfrm>
          <a:prstGeom prst="rect">
            <a:avLst/>
          </a:prstGeom>
        </p:spPr>
        <p:txBody>
          <a:bodyPr wrap="square">
            <a:spAutoFit/>
          </a:bodyPr>
          <a:lstStyle/>
          <a:p>
            <a:pPr algn="ctr">
              <a:lnSpc>
                <a:spcPct val="120000"/>
              </a:lnSpc>
            </a:pPr>
            <a:r>
              <a:rPr lang="en-US" sz="3600" b="1" dirty="0">
                <a:solidFill>
                  <a:schemeClr val="bg1"/>
                </a:solidFill>
                <a:latin typeface="Alexandria" charset="0"/>
                <a:cs typeface="Alexandria" charset="0"/>
              </a:rPr>
              <a:t>References </a:t>
            </a:r>
          </a:p>
        </p:txBody>
      </p:sp>
      <p:sp>
        <p:nvSpPr>
          <p:cNvPr id="29" name="Rectangle 28"/>
          <p:cNvSpPr/>
          <p:nvPr/>
        </p:nvSpPr>
        <p:spPr>
          <a:xfrm>
            <a:off x="2626179" y="500900"/>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9" name="Content Placeholder 5">
            <a:extLst>
              <a:ext uri="{FF2B5EF4-FFF2-40B4-BE49-F238E27FC236}">
                <a16:creationId xmlns:a16="http://schemas.microsoft.com/office/drawing/2014/main" id="{35D1E37B-1082-42CF-B292-2B18B071FB68}"/>
              </a:ext>
            </a:extLst>
          </p:cNvPr>
          <p:cNvSpPr txBox="1">
            <a:spLocks/>
          </p:cNvSpPr>
          <p:nvPr/>
        </p:nvSpPr>
        <p:spPr>
          <a:xfrm>
            <a:off x="815201" y="2923517"/>
            <a:ext cx="6367477" cy="2485832"/>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lvl="0" indent="0">
              <a:lnSpc>
                <a:spcPct val="150000"/>
              </a:lnSpc>
              <a:buNone/>
              <a:defRPr/>
            </a:pPr>
            <a:r>
              <a:rPr lang="en-US" sz="2400" dirty="0"/>
              <a:t>Strategic management, third edition, 2017 By Frank t. </a:t>
            </a:r>
            <a:r>
              <a:rPr lang="en-US" sz="2400" dirty="0" err="1"/>
              <a:t>Rothaermel</a:t>
            </a:r>
            <a:r>
              <a:rPr lang="en-US" sz="2400" dirty="0"/>
              <a:t> </a:t>
            </a:r>
          </a:p>
          <a:p>
            <a:pPr marL="0" lvl="0" indent="0">
              <a:lnSpc>
                <a:spcPct val="150000"/>
              </a:lnSpc>
              <a:buNone/>
              <a:defRPr/>
            </a:pPr>
            <a:r>
              <a:rPr lang="en-US" sz="2400" dirty="0"/>
              <a:t>Georgia Institute of Technology.</a:t>
            </a:r>
          </a:p>
        </p:txBody>
      </p:sp>
      <p:pic>
        <p:nvPicPr>
          <p:cNvPr id="12" name="Picture 11">
            <a:extLst>
              <a:ext uri="{FF2B5EF4-FFF2-40B4-BE49-F238E27FC236}">
                <a16:creationId xmlns:a16="http://schemas.microsoft.com/office/drawing/2014/main" id="{F6BC82B8-8B55-2821-6F8E-42065D0D880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58152" y="1579417"/>
            <a:ext cx="4798725" cy="4675607"/>
          </a:xfrm>
          <a:prstGeom prst="rect">
            <a:avLst/>
          </a:prstGeom>
        </p:spPr>
      </p:pic>
      <p:sp>
        <p:nvSpPr>
          <p:cNvPr id="10" name="Slide Number Placeholder 4">
            <a:extLst>
              <a:ext uri="{FF2B5EF4-FFF2-40B4-BE49-F238E27FC236}">
                <a16:creationId xmlns:a16="http://schemas.microsoft.com/office/drawing/2014/main" id="{1C252B0C-95DF-43E8-874E-EEAA4763F118}"/>
              </a:ext>
            </a:extLst>
          </p:cNvPr>
          <p:cNvSpPr txBox="1">
            <a:spLocks/>
          </p:cNvSpPr>
          <p:nvPr/>
        </p:nvSpPr>
        <p:spPr>
          <a:xfrm>
            <a:off x="11548872" y="6323076"/>
            <a:ext cx="640080" cy="534924"/>
          </a:xfrm>
          <a:prstGeom prst="rect">
            <a:avLst/>
          </a:prstGeom>
        </p:spPr>
        <p:txBody>
          <a:bodyPr vert="horz" lIns="91440" tIns="45720" rIns="91440" bIns="45720" rtlCol="0" anchor="ctr">
            <a:normAutofit/>
          </a:bodyPr>
          <a:lstStyle>
            <a:defPPr>
              <a:defRPr lang="en-US"/>
            </a:defPPr>
            <a:lvl1pPr marL="0" algn="ctr" defTabSz="914400" rtl="0" eaLnBrk="1" latinLnBrk="0" hangingPunct="1">
              <a:defRPr sz="1000" kern="1200">
                <a:solidFill>
                  <a:schemeClr val="tx1"/>
                </a:solidFill>
                <a:latin typeface="Arial" panose="020B0604020202020204" pitchFamily="34" charset="0"/>
                <a:ea typeface="+mn-ea"/>
                <a:cs typeface="+mn-cs"/>
              </a:defRPr>
            </a:lvl1pPr>
            <a:lvl2pPr marL="742950" indent="-285750" algn="l" defTabSz="914400" rtl="0" eaLnBrk="1" latinLnBrk="0" hangingPunct="1">
              <a:defRPr sz="1000" kern="1200">
                <a:solidFill>
                  <a:schemeClr val="tx1"/>
                </a:solidFill>
                <a:latin typeface="Arial" panose="020B0604020202020204" pitchFamily="34" charset="0"/>
                <a:ea typeface="+mn-ea"/>
                <a:cs typeface="+mn-cs"/>
              </a:defRPr>
            </a:lvl2pPr>
            <a:lvl3pPr marL="1143000" indent="-228600" algn="l" defTabSz="914400" rtl="0" eaLnBrk="1" latinLnBrk="0" hangingPunct="1">
              <a:defRPr sz="1000" kern="1200">
                <a:solidFill>
                  <a:schemeClr val="tx1"/>
                </a:solidFill>
                <a:latin typeface="Arial" panose="020B0604020202020204" pitchFamily="34" charset="0"/>
                <a:ea typeface="+mn-ea"/>
                <a:cs typeface="+mn-cs"/>
              </a:defRPr>
            </a:lvl3pPr>
            <a:lvl4pPr marL="1600200" indent="-228600" algn="l" defTabSz="914400" rtl="0" eaLnBrk="1" latinLnBrk="0" hangingPunct="1">
              <a:defRPr sz="1000" kern="1200">
                <a:solidFill>
                  <a:schemeClr val="tx1"/>
                </a:solidFill>
                <a:latin typeface="Arial" panose="020B0604020202020204" pitchFamily="34" charset="0"/>
                <a:ea typeface="+mn-ea"/>
                <a:cs typeface="+mn-cs"/>
              </a:defRPr>
            </a:lvl4pPr>
            <a:lvl5pPr marL="2057400" indent="-228600" algn="l" defTabSz="914400" rtl="0" eaLnBrk="1" latinLnBrk="0" hangingPunct="1">
              <a:defRPr sz="1000" kern="1200">
                <a:solidFill>
                  <a:schemeClr val="tx1"/>
                </a:solidFill>
                <a:latin typeface="Arial" panose="020B0604020202020204" pitchFamily="34" charset="0"/>
                <a:ea typeface="+mn-ea"/>
                <a:cs typeface="+mn-cs"/>
              </a:defRPr>
            </a:lvl5pPr>
            <a:lvl6pPr marL="25146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6pPr>
            <a:lvl7pPr marL="29718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7pPr>
            <a:lvl8pPr marL="34290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8pPr>
            <a:lvl9pPr marL="3886200" indent="-228600" algn="l" defTabSz="914400" rtl="0" eaLnBrk="0" fontAlgn="base" latinLnBrk="0" hangingPunct="0">
              <a:spcBef>
                <a:spcPct val="0"/>
              </a:spcBef>
              <a:spcAft>
                <a:spcPct val="0"/>
              </a:spcAft>
              <a:defRPr sz="1000" kern="1200">
                <a:solidFill>
                  <a:schemeClr val="tx1"/>
                </a:solidFill>
                <a:latin typeface="Arial" panose="020B0604020202020204" pitchFamily="34" charset="0"/>
                <a:ea typeface="+mn-ea"/>
                <a:cs typeface="+mn-cs"/>
              </a:defRPr>
            </a:lvl9pPr>
          </a:lstStyle>
          <a:p>
            <a:pPr marL="0" marR="0" lvl="0" indent="0" algn="ctr" defTabSz="914400" rtl="0" eaLnBrk="1" fontAlgn="auto" latinLnBrk="0" hangingPunct="1">
              <a:lnSpc>
                <a:spcPct val="100000"/>
              </a:lnSpc>
              <a:spcBef>
                <a:spcPts val="0"/>
              </a:spcBef>
              <a:spcAft>
                <a:spcPts val="600"/>
              </a:spcAft>
              <a:buClrTx/>
              <a:buSzTx/>
              <a:buFontTx/>
              <a:buNone/>
              <a:tabLst/>
              <a:defRPr/>
            </a:pPr>
            <a:r>
              <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Times New Roman" panose="02020603050405020304" pitchFamily="18" charset="0"/>
              </a:rPr>
              <a:t>4–</a:t>
            </a:r>
            <a:fld id="{AA1528E9-8C64-44A4-BC02-5222E70D7F27}" type="slidenum">
              <a:rPr kumimoji="0" lang="en-US" sz="1600" b="0" i="0" u="none" strike="noStrike" kern="1200" cap="none" spc="0" normalizeH="0" baseline="0" noProof="0" smtClean="0">
                <a:ln>
                  <a:noFill/>
                </a:ln>
                <a:solidFill>
                  <a:srgbClr val="44546A"/>
                </a:solidFill>
                <a:effectLst/>
                <a:uLnTx/>
                <a:uFillTx/>
                <a:latin typeface="Arial" panose="020B0604020202020204" pitchFamily="34" charset="0"/>
                <a:ea typeface="+mn-ea"/>
                <a:cs typeface="+mn-cs"/>
              </a:rPr>
              <a:pPr marL="0" marR="0" lvl="0" indent="0" algn="ctr" defTabSz="914400" rtl="0" eaLnBrk="1" fontAlgn="auto" latinLnBrk="0" hangingPunct="1">
                <a:lnSpc>
                  <a:spcPct val="100000"/>
                </a:lnSpc>
                <a:spcBef>
                  <a:spcPts val="0"/>
                </a:spcBef>
                <a:spcAft>
                  <a:spcPts val="600"/>
                </a:spcAft>
                <a:buClrTx/>
                <a:buSzTx/>
                <a:buFontTx/>
                <a:buNone/>
                <a:tabLst/>
                <a:defRPr/>
              </a:pPr>
              <a:t>44</a:t>
            </a:fld>
            <a:endParaRPr kumimoji="0" lang="en-US" sz="1600" b="0" i="0" u="none" strike="noStrike" kern="1200" cap="none" spc="0" normalizeH="0" baseline="0" noProof="0" dirty="0">
              <a:ln>
                <a:noFill/>
              </a:ln>
              <a:solidFill>
                <a:srgbClr val="44546A"/>
              </a:solidFill>
              <a:effectLst/>
              <a:uLnTx/>
              <a:uFillTx/>
              <a:latin typeface="Arial" panose="020B0604020202020204" pitchFamily="34" charset="0"/>
              <a:ea typeface="+mn-ea"/>
              <a:cs typeface="+mn-cs"/>
            </a:endParaRPr>
          </a:p>
        </p:txBody>
      </p:sp>
    </p:spTree>
    <p:extLst>
      <p:ext uri="{BB962C8B-B14F-4D97-AF65-F5344CB8AC3E}">
        <p14:creationId xmlns:p14="http://schemas.microsoft.com/office/powerpoint/2010/main" val="3193219222"/>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webextensions/_rels/taskpanes.xml.rels><?xml version="1.0" encoding="UTF-8" standalone="yes"?>
<Relationships xmlns="http://schemas.openxmlformats.org/package/2006/relationships"><Relationship Id="rId1" Type="http://schemas.microsoft.com/office/2011/relationships/webextension" Target="webextension1.xml"/></Relationships>
</file>

<file path=ppt/webextensions/taskpanes.xml><?xml version="1.0" encoding="utf-8"?>
<wetp:taskpanes xmlns:wetp="http://schemas.microsoft.com/office/webextensions/taskpanes/2010/11">
  <wetp:taskpane dockstate="right" visibility="0" width="525" row="0">
    <wetp:webextensionref xmlns:r="http://schemas.openxmlformats.org/officeDocument/2006/relationships" r:id="rId1"/>
  </wetp:taskpane>
</wetp:taskpanes>
</file>

<file path=ppt/webextensions/webextension1.xml><?xml version="1.0" encoding="utf-8"?>
<we:webextension xmlns:we="http://schemas.microsoft.com/office/webextensions/webextension/2010/11" id="{A34C7291-1E1B-4EA0-9AC1-4D6695088157}">
  <we:reference id="WA200010001" version="1.0.0.1" store="Omex" storeType="OMEX"/>
  <we:alternateReferences>
    <we:reference id="WA200010001" version="1.0.0.1" store="WA200010001" storeType="OMEX"/>
  </we:alternateReferences>
  <we:properties>
    <we:property name="claude.fileId" value="&quot;85d6fa8c-a89a-4d99-bb7e-203d90ab315e&quot;"/>
  </we:properties>
  <we:bindings/>
  <we:snapshot xmlns:r="http://schemas.openxmlformats.org/officeDocument/2006/relationships"/>
</we:webextension>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5" ma:contentTypeDescription="Create a new document." ma:contentTypeScope="" ma:versionID="d34e7bbcb48818fd0d833e9894516321">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a86f5df151fbcf5ce167cf3c41d5309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element name="MediaServiceBillingMetadata" ma:index="22"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Props1.xml><?xml version="1.0" encoding="utf-8"?>
<ds:datastoreItem xmlns:ds="http://schemas.openxmlformats.org/officeDocument/2006/customXml" ds:itemID="{B6922925-B650-4EA1-A7DB-D7297A7637D2}">
  <ds:schemaRefs>
    <ds:schemaRef ds:uri="http://schemas.microsoft.com/sharepoint/v3/contenttype/forms"/>
  </ds:schemaRefs>
</ds:datastoreItem>
</file>

<file path=customXml/itemProps2.xml><?xml version="1.0" encoding="utf-8"?>
<ds:datastoreItem xmlns:ds="http://schemas.openxmlformats.org/officeDocument/2006/customXml" ds:itemID="{66CCD7B7-07B5-497D-866C-B955E9C081DE}"/>
</file>

<file path=customXml/itemProps3.xml><?xml version="1.0" encoding="utf-8"?>
<ds:datastoreItem xmlns:ds="http://schemas.openxmlformats.org/officeDocument/2006/customXml" ds:itemID="{ACC9A911-23AF-4D6B-960B-1A780C58D828}">
  <ds:schemaRefs>
    <ds:schemaRef ds:uri="http://schemas.microsoft.com/office/infopath/2007/PartnerControls"/>
    <ds:schemaRef ds:uri="http://schemas.microsoft.com/office/2006/documentManagement/types"/>
    <ds:schemaRef ds:uri="http://purl.org/dc/dcmitype/"/>
    <ds:schemaRef ds:uri="http://www.w3.org/XML/1998/namespace"/>
    <ds:schemaRef ds:uri="http://schemas.microsoft.com/office/2006/metadata/properties"/>
    <ds:schemaRef ds:uri="http://purl.org/dc/elements/1.1/"/>
    <ds:schemaRef ds:uri="http://schemas.openxmlformats.org/package/2006/metadata/core-properties"/>
    <ds:schemaRef ds:uri="49100919-8a76-4266-be0c-7dc583902cb4"/>
    <ds:schemaRef ds:uri="d13aca44-ef33-4cf4-9980-7f0b00e6eeb9"/>
    <ds:schemaRef ds:uri="http://purl.org/dc/terms/"/>
  </ds:schemaRefs>
</ds:datastoreItem>
</file>

<file path=docProps/app.xml><?xml version="1.0" encoding="utf-8"?>
<Properties xmlns="http://schemas.openxmlformats.org/officeDocument/2006/extended-properties" xmlns:vt="http://schemas.openxmlformats.org/officeDocument/2006/docPropsVTypes">
  <TotalTime>1663</TotalTime>
  <Words>3982</Words>
  <Application>Microsoft Office PowerPoint</Application>
  <PresentationFormat>Widescreen</PresentationFormat>
  <Paragraphs>290</Paragraphs>
  <Slides>45</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45</vt:i4>
      </vt:variant>
    </vt:vector>
  </HeadingPairs>
  <TitlesOfParts>
    <vt:vector size="51" baseType="lpstr">
      <vt:lpstr>Alexandria</vt:lpstr>
      <vt:lpstr>Arial</vt:lpstr>
      <vt:lpstr>Calibri</vt:lpstr>
      <vt:lpstr>Calibri Light</vt:lpstr>
      <vt:lpstr>Roboto Light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Ahmad Alnaimi</cp:lastModifiedBy>
  <cp:revision>278</cp:revision>
  <dcterms:created xsi:type="dcterms:W3CDTF">2023-04-29T09:08:00Z</dcterms:created>
  <dcterms:modified xsi:type="dcterms:W3CDTF">2026-06-20T18:39:26Z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