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7" r:id="rId3"/>
    <p:sldId id="308" r:id="rId4"/>
    <p:sldId id="261" r:id="rId5"/>
    <p:sldId id="262" r:id="rId6"/>
    <p:sldId id="263" r:id="rId7"/>
    <p:sldId id="264" r:id="rId8"/>
    <p:sldId id="265" r:id="rId9"/>
    <p:sldId id="267" r:id="rId10"/>
    <p:sldId id="268" r:id="rId11"/>
    <p:sldId id="269" r:id="rId12"/>
    <p:sldId id="271" r:id="rId13"/>
    <p:sldId id="272" r:id="rId14"/>
    <p:sldId id="273" r:id="rId15"/>
    <p:sldId id="274" r:id="rId16"/>
    <p:sldId id="275" r:id="rId17"/>
    <p:sldId id="276"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2" r:id="rId32"/>
    <p:sldId id="293" r:id="rId33"/>
    <p:sldId id="306" r:id="rId34"/>
    <p:sldId id="300" r:id="rId35"/>
    <p:sldId id="301" r:id="rId36"/>
    <p:sldId id="30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2" autoAdjust="0"/>
    <p:restoredTop sz="94660"/>
  </p:normalViewPr>
  <p:slideViewPr>
    <p:cSldViewPr snapToGrid="0">
      <p:cViewPr>
        <p:scale>
          <a:sx n="81" d="100"/>
          <a:sy n="81" d="100"/>
        </p:scale>
        <p:origin x="-306"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73042" y="422122"/>
            <a:ext cx="8853392" cy="1972334"/>
          </a:xfrm>
          <a:prstGeom prst="rect">
            <a:avLst/>
          </a:prstGeom>
        </p:spPr>
      </p:pic>
      <p:pic>
        <p:nvPicPr>
          <p:cNvPr id="13" name="Picture 12"/>
          <p:cNvPicPr>
            <a:picLocks noChangeAspect="1"/>
          </p:cNvPicPr>
          <p:nvPr/>
        </p:nvPicPr>
        <p:blipFill>
          <a:blip r:embed="rId6"/>
          <a:stretch>
            <a:fillRect/>
          </a:stretch>
        </p:blipFill>
        <p:spPr>
          <a:xfrm>
            <a:off x="5107578" y="3125528"/>
            <a:ext cx="6962504" cy="1724323"/>
          </a:xfrm>
          <a:prstGeom prst="rect">
            <a:avLst/>
          </a:prstGeom>
        </p:spPr>
      </p:pic>
      <p:sp>
        <p:nvSpPr>
          <p:cNvPr id="14" name="TextBox 13"/>
          <p:cNvSpPr txBox="1"/>
          <p:nvPr/>
        </p:nvSpPr>
        <p:spPr>
          <a:xfrm>
            <a:off x="252065" y="422122"/>
            <a:ext cx="8513112"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E-Commerce </a:t>
            </a:r>
            <a:endParaRPr lang="ar-SA" sz="4000" b="1" dirty="0" smtClean="0">
              <a:solidFill>
                <a:schemeClr val="bg1"/>
              </a:solidFill>
              <a:latin typeface="Tajawal Medium" panose="00000600000000000000" pitchFamily="2" charset="-78"/>
              <a:cs typeface="Tajawal Medium" panose="00000600000000000000" pitchFamily="2" charset="-78"/>
            </a:endParaRPr>
          </a:p>
          <a:p>
            <a:r>
              <a:rPr lang="en-US" sz="4000" b="1" dirty="0" smtClean="0">
                <a:solidFill>
                  <a:srgbClr val="FFFF00"/>
                </a:solidFill>
                <a:latin typeface="Tajawal Medium" panose="00000600000000000000" pitchFamily="2" charset="-78"/>
                <a:cs typeface="Tajawal Medium" panose="00000600000000000000" pitchFamily="2" charset="-78"/>
              </a:rPr>
              <a:t>Prepared </a:t>
            </a:r>
            <a:r>
              <a:rPr lang="en-US" sz="4000" b="1" dirty="0">
                <a:solidFill>
                  <a:srgbClr val="FFFF00"/>
                </a:solidFill>
                <a:latin typeface="Tajawal Medium" panose="00000600000000000000" pitchFamily="2" charset="-78"/>
                <a:cs typeface="Tajawal Medium" panose="00000600000000000000" pitchFamily="2" charset="-78"/>
              </a:rPr>
              <a:t>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10</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545182" y="3198656"/>
            <a:ext cx="6962504" cy="1754326"/>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MGM</a:t>
            </a:r>
            <a:r>
              <a:rPr lang="ar-SA" sz="3600" b="1" dirty="0" smtClean="0">
                <a:solidFill>
                  <a:srgbClr val="FFFF00"/>
                </a:solidFill>
                <a:latin typeface="Tajawal Medium" panose="00000600000000000000" pitchFamily="2" charset="-78"/>
                <a:cs typeface="Tajawal Medium" panose="00000600000000000000" pitchFamily="2" charset="-78"/>
              </a:rPr>
              <a:t> </a:t>
            </a:r>
            <a:r>
              <a:rPr lang="en-US" sz="3600" b="1" dirty="0" smtClean="0">
                <a:solidFill>
                  <a:srgbClr val="FFFF00"/>
                </a:solidFill>
                <a:latin typeface="Tajawal Medium" panose="00000600000000000000" pitchFamily="2" charset="-78"/>
                <a:cs typeface="Tajawal Medium" panose="00000600000000000000" pitchFamily="2" charset="-78"/>
              </a:rPr>
              <a:t>2</a:t>
            </a:r>
            <a:r>
              <a:rPr lang="ar-SA" sz="3600" b="1" dirty="0" smtClean="0">
                <a:solidFill>
                  <a:srgbClr val="FFFF00"/>
                </a:solidFill>
                <a:latin typeface="Tajawal Medium" panose="00000600000000000000" pitchFamily="2" charset="-78"/>
                <a:cs typeface="Tajawal Medium" panose="00000600000000000000" pitchFamily="2" charset="-78"/>
              </a:rPr>
              <a:t>12</a:t>
            </a:r>
            <a:endParaRPr lang="en-US" sz="3600" b="1" dirty="0" smtClean="0">
              <a:solidFill>
                <a:srgbClr val="FFFF00"/>
              </a:solidFill>
              <a:latin typeface="Tajawal Medium" panose="00000600000000000000" pitchFamily="2" charset="-78"/>
              <a:cs typeface="Tajawal Medium" panose="00000600000000000000" pitchFamily="2" charset="-78"/>
            </a:endParaRPr>
          </a:p>
          <a:p>
            <a:r>
              <a:rPr lang="en-US" sz="3600" b="1" dirty="0">
                <a:solidFill>
                  <a:srgbClr val="FFFF00"/>
                </a:solidFill>
                <a:latin typeface="Tajawal Medium" panose="00000600000000000000" pitchFamily="2" charset="-78"/>
                <a:cs typeface="Tajawal Medium" panose="00000600000000000000" pitchFamily="2" charset="-78"/>
              </a:rPr>
              <a:t>Implementation and </a:t>
            </a:r>
            <a:r>
              <a:rPr lang="en-US" sz="3600" b="1" dirty="0" smtClean="0">
                <a:solidFill>
                  <a:srgbClr val="FFFF00"/>
                </a:solidFill>
                <a:latin typeface="Tajawal Medium" panose="00000600000000000000" pitchFamily="2" charset="-78"/>
                <a:cs typeface="Tajawal Medium" panose="00000600000000000000" pitchFamily="2" charset="-78"/>
              </a:rPr>
              <a:t>maintenance.</a:t>
            </a:r>
            <a:endParaRPr lang="en-US" sz="36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buNone/>
            </a:pPr>
            <a:r>
              <a:rPr lang="en-US" dirty="0"/>
              <a:t>Lecture 1: Introduction to e-business and e-commerce.</a:t>
            </a:r>
          </a:p>
          <a:p>
            <a:pPr marL="0" indent="0">
              <a:buNone/>
            </a:pPr>
            <a:r>
              <a:rPr lang="en-US" dirty="0"/>
              <a:t>Lecture 2: E-commerce fundamentals.</a:t>
            </a:r>
          </a:p>
          <a:p>
            <a:pPr marL="0" indent="0">
              <a:buNone/>
            </a:pPr>
            <a:r>
              <a:rPr lang="en-US" dirty="0"/>
              <a:t>Lecture 3: E-business infrastructure.</a:t>
            </a:r>
            <a:endParaRPr lang="ar-SA" dirty="0"/>
          </a:p>
          <a:p>
            <a:pPr marL="0" indent="0">
              <a:buNone/>
            </a:pPr>
            <a:r>
              <a:rPr lang="en-US" dirty="0"/>
              <a:t>Lecture 4: - E-environment.</a:t>
            </a:r>
          </a:p>
          <a:p>
            <a:pPr marL="0" indent="0">
              <a:buNone/>
            </a:pPr>
            <a:r>
              <a:rPr lang="en-US" dirty="0"/>
              <a:t>Lecture 5: E-business strategy</a:t>
            </a:r>
          </a:p>
          <a:p>
            <a:pPr marL="0" indent="0">
              <a:buNone/>
            </a:pPr>
            <a:r>
              <a:rPr lang="en-US" dirty="0"/>
              <a:t>Lecture 6: E-procurement.</a:t>
            </a:r>
          </a:p>
          <a:p>
            <a:pPr marL="0" indent="0">
              <a:buNone/>
            </a:pPr>
            <a:r>
              <a:rPr lang="en-US" dirty="0"/>
              <a:t>Lecture 7: E-marketing.</a:t>
            </a:r>
          </a:p>
          <a:p>
            <a:pPr marL="0" indent="0">
              <a:buNone/>
            </a:pPr>
            <a:r>
              <a:rPr lang="en-US" dirty="0"/>
              <a:t>Lecture 8: Customer relationship management.</a:t>
            </a:r>
          </a:p>
          <a:p>
            <a:pPr marL="0" indent="0">
              <a:buNone/>
            </a:pPr>
            <a:r>
              <a:rPr lang="en-US" dirty="0"/>
              <a:t>Lecture 9: Analysis and design.</a:t>
            </a:r>
          </a:p>
          <a:p>
            <a:pPr marL="0" indent="0">
              <a:buNone/>
            </a:pPr>
            <a:r>
              <a:rPr lang="en-US" b="1" dirty="0">
                <a:solidFill>
                  <a:srgbClr val="00B050"/>
                </a:solidFill>
              </a:rPr>
              <a:t>Lecture 10: Implementation and maintenance.</a:t>
            </a:r>
          </a:p>
          <a:p>
            <a:pPr marL="0" indent="0">
              <a:buNone/>
            </a:pPr>
            <a:endParaRPr lang="en-US" dirty="0"/>
          </a:p>
        </p:txBody>
      </p:sp>
      <p:pic>
        <p:nvPicPr>
          <p:cNvPr id="4" name="Picture 3"/>
          <p:cNvPicPr>
            <a:picLocks noChangeAspect="1"/>
          </p:cNvPicPr>
          <p:nvPr/>
        </p:nvPicPr>
        <p:blipFill>
          <a:blip r:embed="rId2"/>
          <a:stretch>
            <a:fillRect/>
          </a:stretch>
        </p:blipFill>
        <p:spPr>
          <a:xfrm>
            <a:off x="130614" y="213339"/>
            <a:ext cx="11173738"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400347"/>
            <a:ext cx="9902229" cy="204838"/>
          </a:xfrm>
          <a:prstGeom prst="rect">
            <a:avLst/>
          </a:prstGeom>
        </p:spPr>
      </p:pic>
      <p:sp>
        <p:nvSpPr>
          <p:cNvPr id="8" name="Rectangle 7"/>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
        <p:nvSpPr>
          <p:cNvPr id="9"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1734992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2161852"/>
            <a:ext cx="11129554" cy="3900181"/>
          </a:xfrm>
        </p:spPr>
        <p:txBody>
          <a:bodyPr>
            <a:normAutofit/>
          </a:bodyPr>
          <a:lstStyle/>
          <a:p>
            <a:pPr marL="0" indent="0">
              <a:buNone/>
            </a:pPr>
            <a:r>
              <a:rPr lang="en-US" b="1" dirty="0"/>
              <a:t>1. Introduction.</a:t>
            </a:r>
          </a:p>
          <a:p>
            <a:pPr marL="0" indent="0">
              <a:buNone/>
            </a:pPr>
            <a:r>
              <a:rPr lang="en-US" b="1" dirty="0"/>
              <a:t>2. Alternatives for acquiring e-business systems.</a:t>
            </a:r>
          </a:p>
          <a:p>
            <a:pPr marL="0" indent="0">
              <a:buNone/>
            </a:pPr>
            <a:r>
              <a:rPr lang="en-US" b="1" dirty="0"/>
              <a:t>3. Testing. </a:t>
            </a:r>
          </a:p>
          <a:p>
            <a:pPr marL="0" indent="0">
              <a:buNone/>
            </a:pPr>
            <a:r>
              <a:rPr lang="en-US" b="1" dirty="0"/>
              <a:t>4. Changeover</a:t>
            </a:r>
            <a:r>
              <a:rPr lang="en-US" b="1" dirty="0" smtClean="0"/>
              <a:t>.</a:t>
            </a:r>
          </a:p>
          <a:p>
            <a:pPr marL="0" indent="0">
              <a:buNone/>
            </a:pPr>
            <a:r>
              <a:rPr lang="en-US" b="1" dirty="0" smtClean="0"/>
              <a:t>5. </a:t>
            </a:r>
            <a:r>
              <a:rPr lang="en-US" b="1" dirty="0"/>
              <a:t>Content management and </a:t>
            </a:r>
            <a:r>
              <a:rPr lang="en-US" b="1" dirty="0" smtClean="0"/>
              <a:t>maintenance.</a:t>
            </a:r>
          </a:p>
          <a:p>
            <a:pPr marL="0" indent="0">
              <a:buNone/>
            </a:pPr>
            <a:r>
              <a:rPr lang="en-US" b="1" dirty="0" smtClean="0"/>
              <a:t>6. Measuring </a:t>
            </a:r>
            <a:r>
              <a:rPr lang="en-US" b="1" dirty="0"/>
              <a:t>and improving performance Focus on of e-business </a:t>
            </a:r>
            <a:r>
              <a:rPr lang="en-US" b="1" dirty="0" smtClean="0"/>
              <a:t>systems.</a:t>
            </a:r>
          </a:p>
          <a:p>
            <a:pPr marL="0" indent="0">
              <a:buNone/>
            </a:pPr>
            <a:endParaRPr lang="en-US" b="1" dirty="0"/>
          </a:p>
        </p:txBody>
      </p:sp>
      <p:pic>
        <p:nvPicPr>
          <p:cNvPr id="4" name="Picture 3"/>
          <p:cNvPicPr>
            <a:picLocks noChangeAspect="1"/>
          </p:cNvPicPr>
          <p:nvPr/>
        </p:nvPicPr>
        <p:blipFill>
          <a:blip r:embed="rId2"/>
          <a:stretch>
            <a:fillRect/>
          </a:stretch>
        </p:blipFill>
        <p:spPr>
          <a:xfrm>
            <a:off x="130614" y="213339"/>
            <a:ext cx="11173738"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400347"/>
            <a:ext cx="9902229" cy="204838"/>
          </a:xfrm>
          <a:prstGeom prst="rect">
            <a:avLst/>
          </a:prstGeom>
        </p:spPr>
      </p:pic>
      <p:sp>
        <p:nvSpPr>
          <p:cNvPr id="8" name="Rectangle 7"/>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9"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Tree>
    <p:extLst>
      <p:ext uri="{BB962C8B-B14F-4D97-AF65-F5344CB8AC3E}">
        <p14:creationId xmlns:p14="http://schemas.microsoft.com/office/powerpoint/2010/main" val="3261589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8" y="1933145"/>
            <a:ext cx="11299372" cy="3991421"/>
          </a:xfrm>
        </p:spPr>
        <p:txBody>
          <a:bodyPr>
            <a:normAutofit/>
          </a:bodyPr>
          <a:lstStyle/>
          <a:p>
            <a:pPr marL="0" indent="0" algn="just">
              <a:buNone/>
            </a:pPr>
            <a:r>
              <a:rPr lang="en-US" b="1" dirty="0"/>
              <a:t>After completing this chapter the student should be able to:</a:t>
            </a:r>
          </a:p>
          <a:p>
            <a:pPr marL="0" indent="0" algn="just">
              <a:buNone/>
            </a:pPr>
            <a:r>
              <a:rPr lang="en-US" dirty="0"/>
              <a:t>1. Produce a plan to minimize the risks involved with the launch phase of an e-business </a:t>
            </a:r>
            <a:r>
              <a:rPr lang="en-US" dirty="0" smtClean="0"/>
              <a:t>application.</a:t>
            </a:r>
            <a:endParaRPr lang="en-US" dirty="0"/>
          </a:p>
          <a:p>
            <a:pPr marL="0" indent="0" algn="just">
              <a:buNone/>
            </a:pPr>
            <a:r>
              <a:rPr lang="en-US" dirty="0"/>
              <a:t>2. Define a process for the effective maintenance of an e-business </a:t>
            </a:r>
            <a:r>
              <a:rPr lang="en-US" dirty="0" smtClean="0"/>
              <a:t>system.</a:t>
            </a:r>
            <a:endParaRPr lang="en-US" dirty="0"/>
          </a:p>
          <a:p>
            <a:pPr marL="0" indent="0" algn="just">
              <a:buNone/>
            </a:pPr>
            <a:r>
              <a:rPr lang="en-US" dirty="0"/>
              <a:t>3. Produce a simple web page with links to other </a:t>
            </a:r>
            <a:r>
              <a:rPr lang="en-US" dirty="0" smtClean="0"/>
              <a:t>pages.</a:t>
            </a:r>
            <a:endParaRPr lang="en-US" dirty="0"/>
          </a:p>
          <a:p>
            <a:pPr marL="0" indent="0" algn="just">
              <a:buNone/>
            </a:pPr>
            <a:r>
              <a:rPr lang="en-US" dirty="0"/>
              <a:t>4. Create a plan to measure the effectiveness of e-business application using web analytics tools.</a:t>
            </a:r>
          </a:p>
        </p:txBody>
      </p:sp>
      <p:pic>
        <p:nvPicPr>
          <p:cNvPr id="4" name="Picture 3"/>
          <p:cNvPicPr>
            <a:picLocks noChangeAspect="1"/>
          </p:cNvPicPr>
          <p:nvPr/>
        </p:nvPicPr>
        <p:blipFill>
          <a:blip r:embed="rId2"/>
          <a:stretch>
            <a:fillRect/>
          </a:stretch>
        </p:blipFill>
        <p:spPr>
          <a:xfrm>
            <a:off x="273055" y="103733"/>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Learning Outcomes </a:t>
            </a:r>
            <a:endParaRPr lang="en-US" sz="4000" dirty="0">
              <a:solidFill>
                <a:srgbClr val="FFFF00"/>
              </a:solidFill>
            </a:endParaRP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862" y="1936274"/>
            <a:ext cx="11547565" cy="4351338"/>
          </a:xfrm>
        </p:spPr>
        <p:txBody>
          <a:bodyPr>
            <a:normAutofit/>
          </a:bodyPr>
          <a:lstStyle/>
          <a:p>
            <a:pPr marL="0" indent="0" algn="just">
              <a:buNone/>
            </a:pPr>
            <a:r>
              <a:rPr lang="en-US" b="1" dirty="0" smtClean="0"/>
              <a:t>1. Introduction:</a:t>
            </a:r>
          </a:p>
          <a:p>
            <a:pPr marL="0" indent="0" algn="just">
              <a:buNone/>
            </a:pPr>
            <a:r>
              <a:rPr lang="en-US" dirty="0"/>
              <a:t>We started Chapter 11 by considering the typical problems that confront users of e-commerce systems. It was shown that careful analysis and design can help minimize the risks of </a:t>
            </a:r>
            <a:r>
              <a:rPr lang="en-US" dirty="0" smtClean="0"/>
              <a:t>problems such </a:t>
            </a:r>
            <a:r>
              <a:rPr lang="en-US" dirty="0"/>
              <a:t>as difficulties in navigation and slow site </a:t>
            </a:r>
            <a:r>
              <a:rPr lang="en-US" dirty="0" smtClean="0"/>
              <a:t>response. With </a:t>
            </a:r>
            <a:r>
              <a:rPr lang="en-US" dirty="0"/>
              <a:t>good analysis and design, the </a:t>
            </a:r>
            <a:r>
              <a:rPr lang="en-US" b="1" dirty="0" smtClean="0">
                <a:solidFill>
                  <a:srgbClr val="FF0000"/>
                </a:solidFill>
              </a:rPr>
              <a:t>implementation</a:t>
            </a:r>
            <a:r>
              <a:rPr lang="en-US" dirty="0" smtClean="0"/>
              <a:t> stage </a:t>
            </a:r>
            <a:r>
              <a:rPr lang="en-US" dirty="0"/>
              <a:t>can be relatively straightforward: simply implementing the </a:t>
            </a:r>
            <a:r>
              <a:rPr lang="en-US" dirty="0" smtClean="0"/>
              <a:t>design</a:t>
            </a:r>
            <a:r>
              <a:rPr lang="en-US" dirty="0"/>
              <a:t>. However, even with the best design, it is still necessary to follow </a:t>
            </a:r>
            <a:r>
              <a:rPr lang="en-US" b="1" dirty="0">
                <a:solidFill>
                  <a:srgbClr val="FF0000"/>
                </a:solidFill>
              </a:rPr>
              <a:t>implementation activities </a:t>
            </a:r>
            <a:r>
              <a:rPr lang="en-US" dirty="0"/>
              <a:t>that test the system thoroughly and manage the transition or changeover from the old system to the new system or the launch of the site.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2004559"/>
            <a:ext cx="11260183" cy="4017418"/>
          </a:xfrm>
        </p:spPr>
        <p:txBody>
          <a:bodyPr>
            <a:normAutofit/>
          </a:bodyPr>
          <a:lstStyle/>
          <a:p>
            <a:pPr marL="0" indent="0" algn="just">
              <a:buNone/>
            </a:pPr>
            <a:r>
              <a:rPr lang="en-US" dirty="0"/>
              <a:t>Once an e-business application or e-commerce site is live, the maintenance phase is arguably of more significance than in traditional business application development since a successful application is dynamic. A dynamic e-business application means that content and services will be continuously updated in response to the environmental </a:t>
            </a:r>
            <a:r>
              <a:rPr lang="en-US" dirty="0" smtClean="0"/>
              <a:t>scanning. </a:t>
            </a:r>
            <a:r>
              <a:rPr lang="en-US" dirty="0"/>
              <a:t>As competitors introduce new services and offers, and as marketing research reveals problems with the site from a customer perspective, or new opportunities, maintenance activities will be required for the e-business to remain competitive.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011" y="1825625"/>
            <a:ext cx="11194869" cy="4351338"/>
          </a:xfrm>
        </p:spPr>
        <p:txBody>
          <a:bodyPr>
            <a:normAutofit/>
          </a:bodyPr>
          <a:lstStyle/>
          <a:p>
            <a:pPr marL="0" indent="0" algn="just">
              <a:buNone/>
            </a:pPr>
            <a:r>
              <a:rPr lang="en-US" b="1" dirty="0" smtClean="0">
                <a:solidFill>
                  <a:srgbClr val="FF0000"/>
                </a:solidFill>
              </a:rPr>
              <a:t>2. Alternatives </a:t>
            </a:r>
            <a:r>
              <a:rPr lang="en-US" b="1" dirty="0">
                <a:solidFill>
                  <a:srgbClr val="FF0000"/>
                </a:solidFill>
              </a:rPr>
              <a:t>for acquiring e-business </a:t>
            </a:r>
            <a:r>
              <a:rPr lang="en-US" b="1" dirty="0" smtClean="0">
                <a:solidFill>
                  <a:srgbClr val="FF0000"/>
                </a:solidFill>
              </a:rPr>
              <a:t>systems:</a:t>
            </a:r>
          </a:p>
          <a:p>
            <a:pPr marL="0" indent="0" algn="just">
              <a:buNone/>
            </a:pPr>
            <a:r>
              <a:rPr lang="en-US" dirty="0"/>
              <a:t>The basic alternative acquisition methods for e-business systems are similar to those for traditional business information systems:</a:t>
            </a:r>
          </a:p>
          <a:p>
            <a:pPr marL="0" indent="0" algn="just">
              <a:buNone/>
            </a:pPr>
            <a:r>
              <a:rPr lang="en-US" b="1" dirty="0" smtClean="0"/>
              <a:t>1. </a:t>
            </a:r>
            <a:r>
              <a:rPr lang="en-US" b="1" dirty="0"/>
              <a:t>Bespoke development. </a:t>
            </a:r>
            <a:r>
              <a:rPr lang="en-US" dirty="0"/>
              <a:t>With a bespoke development, the application is developed from ‘scratch’ through programming of a solution by an in-house or external development team or systems integrator.</a:t>
            </a:r>
          </a:p>
          <a:p>
            <a:pPr marL="0" indent="0" algn="just">
              <a:buNone/>
            </a:pPr>
            <a:r>
              <a:rPr lang="en-US" b="1" dirty="0"/>
              <a:t>2. Off-the-shelf. </a:t>
            </a:r>
            <a:r>
              <a:rPr lang="en-US" dirty="0"/>
              <a:t>In a packaged implementation a standard existing system is purchased from a solution vendor and installed on servers and clients located within the organization. Alternatively, free or low-cost open-source software may be used.</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8713" y="2121184"/>
            <a:ext cx="10985863" cy="3850572"/>
          </a:xfrm>
        </p:spPr>
        <p:txBody>
          <a:bodyPr/>
          <a:lstStyle/>
          <a:p>
            <a:pPr marL="0" indent="0" algn="just">
              <a:buNone/>
            </a:pPr>
            <a:r>
              <a:rPr lang="en-US" b="1" dirty="0"/>
              <a:t>3. Hosted software as a </a:t>
            </a:r>
            <a:r>
              <a:rPr lang="en-US" b="1" dirty="0" smtClean="0"/>
              <a:t>service (SaaS) solution</a:t>
            </a:r>
            <a:r>
              <a:rPr lang="en-US" b="1" dirty="0"/>
              <a:t>. </a:t>
            </a:r>
            <a:r>
              <a:rPr lang="en-US" dirty="0"/>
              <a:t>With a hosted solution, a standard system is used, but it is not managed within the company, but using a third-party applications service provider variously known as ‘on-demand’, ‘web services’ or a ‘managed solution’. </a:t>
            </a:r>
          </a:p>
          <a:p>
            <a:pPr marL="0" indent="0" algn="just">
              <a:buNone/>
            </a:pPr>
            <a:r>
              <a:rPr lang="en-US" b="1" dirty="0" smtClean="0"/>
              <a:t>4. Tailored </a:t>
            </a:r>
            <a:r>
              <a:rPr lang="en-US" b="1" dirty="0"/>
              <a:t>development. </a:t>
            </a:r>
            <a:r>
              <a:rPr lang="en-US" dirty="0"/>
              <a:t>In a tailored development, an off-the-shelf system or SaaS solution is tailored according to the organization’s needs.</a:t>
            </a:r>
          </a:p>
          <a:p>
            <a:pPr marL="0" indent="0" algn="just">
              <a:buNone/>
            </a:pPr>
            <a:endParaRPr lang="en-US" dirty="0" smtClean="0">
              <a:solidFill>
                <a:srgbClr val="FF0000"/>
              </a:solidFill>
            </a:endParaRPr>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sp>
        <p:nvSpPr>
          <p:cNvPr id="4"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451571" y="6491787"/>
            <a:ext cx="9902229" cy="204838"/>
          </a:xfrm>
          <a:prstGeom prst="rect">
            <a:avLst/>
          </a:prstGeom>
        </p:spPr>
      </p:pic>
      <p:sp>
        <p:nvSpPr>
          <p:cNvPr id="9" name="Rectangle 8"/>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135991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43191"/>
            <a:ext cx="10831286" cy="4065723"/>
          </a:xfrm>
        </p:spPr>
        <p:txBody>
          <a:bodyPr>
            <a:normAutofit/>
          </a:bodyPr>
          <a:lstStyle/>
          <a:p>
            <a:pPr marL="0" indent="0" algn="just">
              <a:buNone/>
            </a:pPr>
            <a:r>
              <a:rPr lang="en-US" b="1" dirty="0" smtClean="0">
                <a:solidFill>
                  <a:srgbClr val="FF0000"/>
                </a:solidFill>
              </a:rPr>
              <a:t>3. Testing:</a:t>
            </a:r>
          </a:p>
          <a:p>
            <a:pPr marL="0" indent="0" algn="just">
              <a:buNone/>
            </a:pPr>
            <a:r>
              <a:rPr lang="en-US" dirty="0"/>
              <a:t>Testing has two main objectives: </a:t>
            </a:r>
            <a:r>
              <a:rPr lang="en-US" b="1" dirty="0">
                <a:solidFill>
                  <a:srgbClr val="FF0000"/>
                </a:solidFill>
              </a:rPr>
              <a:t>first, </a:t>
            </a:r>
            <a:r>
              <a:rPr lang="en-US" dirty="0"/>
              <a:t>to check for non conformance with the business and user requirements, and, </a:t>
            </a:r>
            <a:r>
              <a:rPr lang="en-US" b="1" dirty="0">
                <a:solidFill>
                  <a:srgbClr val="FF0000"/>
                </a:solidFill>
              </a:rPr>
              <a:t>second, </a:t>
            </a:r>
            <a:r>
              <a:rPr lang="en-US" dirty="0"/>
              <a:t>to identify bugs or errors. In other words, it checks that the site does what users need and is reliable. </a:t>
            </a:r>
            <a:r>
              <a:rPr lang="en-US" b="1" dirty="0">
                <a:solidFill>
                  <a:srgbClr val="FF0000"/>
                </a:solidFill>
              </a:rPr>
              <a:t>Testing</a:t>
            </a:r>
            <a:r>
              <a:rPr lang="en-US" dirty="0"/>
              <a:t> is an iterative process that occurs throughout development. As non conformances are fixed by the development team, there is a risk that the problem may not have been fixed and that new problems have been created. Further testing is required to check that solutions to problems are effective. </a:t>
            </a: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99" y="2012477"/>
            <a:ext cx="11116491" cy="4351338"/>
          </a:xfrm>
        </p:spPr>
        <p:txBody>
          <a:bodyPr>
            <a:normAutofit/>
          </a:bodyPr>
          <a:lstStyle/>
          <a:p>
            <a:pPr marL="0" indent="0" algn="just">
              <a:buNone/>
            </a:pPr>
            <a:r>
              <a:rPr lang="en-US" b="1" dirty="0" smtClean="0">
                <a:solidFill>
                  <a:srgbClr val="FF0000"/>
                </a:solidFill>
              </a:rPr>
              <a:t>- The </a:t>
            </a:r>
            <a:r>
              <a:rPr lang="en-US" b="1" dirty="0">
                <a:solidFill>
                  <a:srgbClr val="FF0000"/>
                </a:solidFill>
              </a:rPr>
              <a:t>testing process</a:t>
            </a:r>
          </a:p>
          <a:p>
            <a:pPr marL="0" indent="0" algn="just">
              <a:buNone/>
            </a:pPr>
            <a:r>
              <a:rPr lang="en-US" dirty="0"/>
              <a:t>A structured testing process is necessary in order to identify and solve as many problems as possible before the system is released to users. This testing is conducted in a structured way by using a test specification which is a comprehensive specification of testing in all modules of the system. If the use-case method of analysis described in Chapter 11 is used then it will specify the different use-cases or scenarios to be tested in detailed test scripts. The comprehensive testing specification will also cover all the different types of test outlined in Table 12.1.</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26755" y="6511028"/>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946366" y="1476103"/>
            <a:ext cx="8399417" cy="4924244"/>
          </a:xfrm>
          <a:prstGeom prst="rect">
            <a:avLst/>
          </a:prstGeom>
        </p:spPr>
      </p:pic>
      <p:pic>
        <p:nvPicPr>
          <p:cNvPr id="3" name="Picture 2"/>
          <p:cNvPicPr>
            <a:picLocks noChangeAspect="1"/>
          </p:cNvPicPr>
          <p:nvPr/>
        </p:nvPicPr>
        <p:blipFill>
          <a:blip r:embed="rId3"/>
          <a:stretch>
            <a:fillRect/>
          </a:stretch>
        </p:blipFill>
        <p:spPr>
          <a:xfrm>
            <a:off x="180062" y="213339"/>
            <a:ext cx="11173738" cy="1610200"/>
          </a:xfrm>
          <a:prstGeom prst="rect">
            <a:avLst/>
          </a:prstGeom>
        </p:spPr>
      </p:pic>
      <p:sp>
        <p:nvSpPr>
          <p:cNvPr id="4"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8" name="Picture 7"/>
          <p:cNvPicPr>
            <a:picLocks noChangeAspect="1"/>
          </p:cNvPicPr>
          <p:nvPr/>
        </p:nvPicPr>
        <p:blipFill>
          <a:blip r:embed="rId5"/>
          <a:stretch>
            <a:fillRect/>
          </a:stretch>
        </p:blipFill>
        <p:spPr>
          <a:xfrm>
            <a:off x="2170446" y="6400347"/>
            <a:ext cx="9902229" cy="204838"/>
          </a:xfrm>
          <a:prstGeom prst="rect">
            <a:avLst/>
          </a:prstGeom>
        </p:spPr>
      </p:pic>
      <p:sp>
        <p:nvSpPr>
          <p:cNvPr id="9" name="Rectangle 8"/>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695370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17950"/>
            <a:ext cx="11299371" cy="4351338"/>
          </a:xfrm>
        </p:spPr>
        <p:txBody>
          <a:bodyPr>
            <a:normAutofit/>
          </a:bodyPr>
          <a:lstStyle/>
          <a:p>
            <a:pPr marL="0" indent="0" algn="just">
              <a:buNone/>
            </a:pPr>
            <a:r>
              <a:rPr lang="en-US" b="1" dirty="0" smtClean="0">
                <a:solidFill>
                  <a:srgbClr val="FF0000"/>
                </a:solidFill>
              </a:rPr>
              <a:t>- Testing </a:t>
            </a:r>
            <a:r>
              <a:rPr lang="en-US" b="1" dirty="0">
                <a:solidFill>
                  <a:srgbClr val="FF0000"/>
                </a:solidFill>
              </a:rPr>
              <a:t>environments</a:t>
            </a:r>
          </a:p>
          <a:p>
            <a:pPr marL="0" indent="0" algn="just">
              <a:buNone/>
            </a:pPr>
            <a:r>
              <a:rPr lang="en-US" dirty="0"/>
              <a:t>Testing occurs in different environments during the project. Prototypes are tested in a </a:t>
            </a:r>
            <a:r>
              <a:rPr lang="en-US" dirty="0">
                <a:solidFill>
                  <a:schemeClr val="accent1"/>
                </a:solidFill>
              </a:rPr>
              <a:t>development environment </a:t>
            </a:r>
            <a:r>
              <a:rPr lang="en-US" dirty="0"/>
              <a:t>which involves programmers’ testing data across a network on a shared server. In the implementation phase a special </a:t>
            </a:r>
            <a:r>
              <a:rPr lang="en-US" dirty="0">
                <a:solidFill>
                  <a:schemeClr val="accent1"/>
                </a:solidFill>
              </a:rPr>
              <a:t>test environment </a:t>
            </a:r>
            <a:r>
              <a:rPr lang="en-US" dirty="0"/>
              <a:t>may be set up which simulates the final operating environment for the system. This test environment will be used for early user training and testing and for system testing. </a:t>
            </a:r>
            <a:r>
              <a:rPr lang="en-US" b="1" dirty="0">
                <a:solidFill>
                  <a:srgbClr val="FF0000"/>
                </a:solidFill>
              </a:rPr>
              <a:t>Finally</a:t>
            </a:r>
            <a:r>
              <a:rPr lang="en-US" dirty="0"/>
              <a:t>, the </a:t>
            </a:r>
            <a:r>
              <a:rPr lang="en-US" dirty="0">
                <a:solidFill>
                  <a:schemeClr val="accent1"/>
                </a:solidFill>
              </a:rPr>
              <a:t>production or live environment </a:t>
            </a:r>
            <a:r>
              <a:rPr lang="en-US" dirty="0"/>
              <a:t>is that in which the system will be used operationally. This will be used for user acceptance testing and when the system becomes live.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983264"/>
            <a:ext cx="10739846" cy="4351338"/>
          </a:xfrm>
        </p:spPr>
        <p:txBody>
          <a:bodyPr>
            <a:normAutofit/>
          </a:bodyPr>
          <a:lstStyle/>
          <a:p>
            <a:pPr marL="0" indent="0" algn="just">
              <a:buNone/>
            </a:pPr>
            <a:r>
              <a:rPr lang="en-US" b="1" dirty="0">
                <a:solidFill>
                  <a:srgbClr val="FF0000"/>
                </a:solidFill>
              </a:rPr>
              <a:t>4. </a:t>
            </a:r>
            <a:r>
              <a:rPr lang="en-US" b="1" dirty="0" smtClean="0">
                <a:solidFill>
                  <a:srgbClr val="FF0000"/>
                </a:solidFill>
              </a:rPr>
              <a:t>Changeover:</a:t>
            </a:r>
          </a:p>
          <a:p>
            <a:pPr marL="0" indent="0" algn="just">
              <a:buNone/>
            </a:pPr>
            <a:r>
              <a:rPr lang="en-US" dirty="0"/>
              <a:t>Migration or changeover from a previous information system to a new system is particularly important for mission-critical e-business systems where errors in management of </a:t>
            </a:r>
            <a:r>
              <a:rPr lang="en-US" dirty="0">
                <a:solidFill>
                  <a:srgbClr val="24A9E1"/>
                </a:solidFill>
              </a:rPr>
              <a:t>changeover</a:t>
            </a:r>
            <a:r>
              <a:rPr lang="en-US" dirty="0"/>
              <a:t> will result in a negative customer experience or disruption to the supply chain.</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176" y="1944076"/>
            <a:ext cx="11416937" cy="4351338"/>
          </a:xfrm>
        </p:spPr>
        <p:txBody>
          <a:bodyPr>
            <a:normAutofit/>
          </a:bodyPr>
          <a:lstStyle/>
          <a:p>
            <a:pPr marL="0" indent="0" algn="just">
              <a:buNone/>
            </a:pPr>
            <a:r>
              <a:rPr lang="en-US" dirty="0"/>
              <a:t>In this section we look at significant issues involved in managing this transition from previous systems to e-business systems and the transition from one version of an e-business system to the </a:t>
            </a:r>
            <a:r>
              <a:rPr lang="en-US" dirty="0" smtClean="0"/>
              <a:t>next. When </a:t>
            </a:r>
            <a:r>
              <a:rPr lang="en-US" dirty="0"/>
              <a:t>introducing a new sell-side e-commerce system there are two basic choices. </a:t>
            </a:r>
            <a:r>
              <a:rPr lang="en-US" b="1" dirty="0">
                <a:solidFill>
                  <a:srgbClr val="FF0000"/>
                </a:solidFill>
              </a:rPr>
              <a:t>First,</a:t>
            </a:r>
            <a:r>
              <a:rPr lang="en-US" dirty="0"/>
              <a:t> the company can fully test the system in a controlled environment before it goes live and thus minimize the risk of adverse publicity due to problems with the site. </a:t>
            </a:r>
            <a:r>
              <a:rPr lang="en-US" b="1" dirty="0">
                <a:solidFill>
                  <a:srgbClr val="FF0000"/>
                </a:solidFill>
              </a:rPr>
              <a:t>Second, </a:t>
            </a:r>
            <a:r>
              <a:rPr lang="en-US" dirty="0"/>
              <a:t>the company can perform what is known as a ‘</a:t>
            </a:r>
            <a:r>
              <a:rPr lang="en-US" dirty="0">
                <a:solidFill>
                  <a:srgbClr val="24A9E1"/>
                </a:solidFill>
              </a:rPr>
              <a:t>soft launch</a:t>
            </a:r>
            <a:r>
              <a:rPr lang="en-US" dirty="0"/>
              <a:t>’. Here, after initial testing, the site will be tested in a live environment where customers can use it.</a:t>
            </a:r>
          </a:p>
          <a:p>
            <a:pPr marL="0" indent="0" algn="just">
              <a:buNone/>
            </a:pPr>
            <a:endParaRPr lang="en-US" dirty="0" smtClean="0">
              <a:solidFill>
                <a:srgbClr val="FF0000"/>
              </a:solidFill>
            </a:endParaRP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7273" y="1936274"/>
            <a:ext cx="11168742" cy="4351338"/>
          </a:xfrm>
        </p:spPr>
        <p:txBody>
          <a:bodyPr>
            <a:normAutofit lnSpcReduction="10000"/>
          </a:bodyPr>
          <a:lstStyle/>
          <a:p>
            <a:pPr marL="0" indent="0" algn="just">
              <a:buNone/>
            </a:pPr>
            <a:r>
              <a:rPr lang="en-US" b="1" dirty="0" smtClean="0">
                <a:solidFill>
                  <a:srgbClr val="FF0000"/>
                </a:solidFill>
              </a:rPr>
              <a:t>- Database </a:t>
            </a:r>
            <a:r>
              <a:rPr lang="en-US" b="1" dirty="0">
                <a:solidFill>
                  <a:srgbClr val="FF0000"/>
                </a:solidFill>
              </a:rPr>
              <a:t>creation and data migration</a:t>
            </a:r>
          </a:p>
          <a:p>
            <a:pPr marL="0" indent="0" algn="just">
              <a:buNone/>
            </a:pPr>
            <a:r>
              <a:rPr lang="en-US" dirty="0"/>
              <a:t>A final aspect of changeover that should be mentioned, and is often underestimated, </a:t>
            </a:r>
            <a:r>
              <a:rPr lang="en-US" b="1" dirty="0"/>
              <a:t>is data migration</a:t>
            </a:r>
            <a:r>
              <a:rPr lang="en-US" dirty="0"/>
              <a:t>. For an e-commerce system for a bank, </a:t>
            </a:r>
            <a:r>
              <a:rPr lang="en-US" dirty="0">
                <a:solidFill>
                  <a:srgbClr val="FF0000"/>
                </a:solidFill>
              </a:rPr>
              <a:t>for example</a:t>
            </a:r>
            <a:r>
              <a:rPr lang="en-US" dirty="0"/>
              <a:t>, this would involve transferring or exporting data on existing customers and importing them to the new system. This is sometimes also referred to as ‘populating the database’. Alternatively, a middleware layer may be set up such that the new system accesses customers from the original legacy database.</a:t>
            </a:r>
          </a:p>
          <a:p>
            <a:pPr marL="0" indent="0" algn="just">
              <a:buNone/>
            </a:pPr>
            <a:r>
              <a:rPr lang="en-US" dirty="0"/>
              <a:t>Before migration occurs it is also necessary for a member of the development team known as ‘the database administrator’ to create the e-commerce databases. </a:t>
            </a:r>
            <a:r>
              <a:rPr lang="en-US" b="1" dirty="0"/>
              <a:t>This can be </a:t>
            </a:r>
            <a:r>
              <a:rPr lang="en-US" b="1" dirty="0" smtClean="0"/>
              <a:t>time-consuming </a:t>
            </a:r>
            <a:r>
              <a:rPr lang="en-US" b="1" dirty="0"/>
              <a:t>since it involves: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2049009"/>
            <a:ext cx="11129554" cy="3816214"/>
          </a:xfrm>
        </p:spPr>
        <p:txBody>
          <a:bodyPr>
            <a:normAutofit/>
          </a:bodyPr>
          <a:lstStyle/>
          <a:p>
            <a:pPr marL="0" indent="0" algn="just">
              <a:buNone/>
            </a:pPr>
            <a:r>
              <a:rPr lang="en-US" dirty="0"/>
              <a:t>- Creating the different tables by entering the field definitions arising from the data modelling.</a:t>
            </a:r>
          </a:p>
          <a:p>
            <a:pPr algn="just">
              <a:buFontTx/>
              <a:buChar char="-"/>
            </a:pPr>
            <a:r>
              <a:rPr lang="en-US" dirty="0" smtClean="0"/>
              <a:t>Creating </a:t>
            </a:r>
            <a:r>
              <a:rPr lang="en-US" dirty="0"/>
              <a:t>the different roles of users such as their security rights or access privileges</a:t>
            </a:r>
            <a:r>
              <a:rPr lang="en-US" dirty="0" smtClean="0"/>
              <a:t>.</a:t>
            </a:r>
          </a:p>
          <a:p>
            <a:pPr marL="0" indent="0" algn="just">
              <a:buNone/>
            </a:pPr>
            <a:r>
              <a:rPr lang="en-US" dirty="0"/>
              <a:t>- Creating stored procedures and triggers, which is effectively server-side coding to implement business rules.</a:t>
            </a:r>
          </a:p>
          <a:p>
            <a:pPr marL="0" indent="0" algn="just">
              <a:buNone/>
            </a:pPr>
            <a:r>
              <a:rPr lang="en-US" dirty="0"/>
              <a:t>- Optimizing the database for performance.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180225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581" y="1970202"/>
            <a:ext cx="11456126" cy="4351338"/>
          </a:xfrm>
        </p:spPr>
        <p:txBody>
          <a:bodyPr>
            <a:normAutofit/>
          </a:bodyPr>
          <a:lstStyle/>
          <a:p>
            <a:pPr marL="0" indent="0" algn="just">
              <a:buNone/>
            </a:pPr>
            <a:r>
              <a:rPr lang="en-US" b="1" dirty="0" smtClean="0">
                <a:solidFill>
                  <a:srgbClr val="FF0000"/>
                </a:solidFill>
              </a:rPr>
              <a:t>- Deployment </a:t>
            </a:r>
            <a:r>
              <a:rPr lang="en-US" b="1" dirty="0">
                <a:solidFill>
                  <a:srgbClr val="FF0000"/>
                </a:solidFill>
              </a:rPr>
              <a:t>planning</a:t>
            </a:r>
          </a:p>
          <a:p>
            <a:pPr marL="0" indent="0" algn="just">
              <a:buNone/>
            </a:pPr>
            <a:r>
              <a:rPr lang="en-US" dirty="0"/>
              <a:t>A deployment plan is needed to put in place the hardware and software infrastructure in time for user acceptance testing. This is not a trivial task since often a range of equipment will be required from a variety of manufacturers. Although the project manager is ultimately responsible for deployment planning, many companies employ systems integrators to coordinate these activities, particularly where there is a national rollout.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278798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36274"/>
            <a:ext cx="11194869" cy="4351338"/>
          </a:xfrm>
        </p:spPr>
        <p:txBody>
          <a:bodyPr/>
          <a:lstStyle/>
          <a:p>
            <a:pPr marL="0" indent="0" algn="just">
              <a:buNone/>
            </a:pPr>
            <a:r>
              <a:rPr lang="en-US" b="1" dirty="0" smtClean="0">
                <a:solidFill>
                  <a:srgbClr val="FF0000"/>
                </a:solidFill>
              </a:rPr>
              <a:t>5. Content </a:t>
            </a:r>
            <a:r>
              <a:rPr lang="en-US" b="1" dirty="0">
                <a:solidFill>
                  <a:srgbClr val="FF0000"/>
                </a:solidFill>
              </a:rPr>
              <a:t>management and </a:t>
            </a:r>
            <a:r>
              <a:rPr lang="en-US" b="1" dirty="0" smtClean="0">
                <a:solidFill>
                  <a:srgbClr val="FF0000"/>
                </a:solidFill>
              </a:rPr>
              <a:t>maintenance:</a:t>
            </a:r>
          </a:p>
          <a:p>
            <a:pPr marL="0" indent="0" algn="just">
              <a:buNone/>
            </a:pPr>
            <a:r>
              <a:rPr lang="en-US" dirty="0"/>
              <a:t>Sell-side e-commerce sites are continuously under development, even when they become live. The sites need to be dynamic to deal with errors reported by customers and in response to innovations by competitors. Additionally the content, such as information about different events or new product launches and price promotions, will need to be updated if the site is to generate repeat visits from customers.</a:t>
            </a:r>
            <a:endParaRPr lang="en-US" dirty="0" smtClean="0"/>
          </a:p>
          <a:p>
            <a:pPr marL="0" indent="0" algn="just">
              <a:buNone/>
            </a:pPr>
            <a:endParaRPr lang="en-US" dirty="0" smtClean="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2105968"/>
            <a:ext cx="11129554" cy="3551383"/>
          </a:xfrm>
        </p:spPr>
        <p:txBody>
          <a:bodyPr>
            <a:normAutofit/>
          </a:bodyPr>
          <a:lstStyle/>
          <a:p>
            <a:pPr marL="0" indent="0" algn="just">
              <a:buNone/>
            </a:pPr>
            <a:r>
              <a:rPr lang="en-US" dirty="0"/>
              <a:t>Buy-side e-commerce sites are less dynamic and are more akin to traditional business information systems, so in this section we will focus on maintenance of e-commerce sites, although this description will also apply to e-business implementations of intranets and extranets. What are the management issues involved with </a:t>
            </a:r>
            <a:r>
              <a:rPr lang="en-US" dirty="0" smtClean="0"/>
              <a:t>maintenance? </a:t>
            </a:r>
            <a:r>
              <a:rPr lang="en-US" b="1" dirty="0" smtClean="0"/>
              <a:t>We </a:t>
            </a:r>
            <a:r>
              <a:rPr lang="en-US" b="1" dirty="0"/>
              <a:t>will review the following:</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8" y="2043864"/>
            <a:ext cx="11038113" cy="4351338"/>
          </a:xfrm>
        </p:spPr>
        <p:txBody>
          <a:bodyPr>
            <a:normAutofit/>
          </a:bodyPr>
          <a:lstStyle/>
          <a:p>
            <a:pPr marL="0" indent="0" algn="just">
              <a:buNone/>
            </a:pPr>
            <a:r>
              <a:rPr lang="en-US" dirty="0"/>
              <a:t>- Deciding on the frequency and scope of content </a:t>
            </a:r>
            <a:r>
              <a:rPr lang="en-US" dirty="0" smtClean="0"/>
              <a:t>updating.</a:t>
            </a:r>
            <a:endParaRPr lang="en-US" dirty="0"/>
          </a:p>
          <a:p>
            <a:pPr marL="0" indent="0" algn="just">
              <a:buNone/>
            </a:pPr>
            <a:r>
              <a:rPr lang="en-US" dirty="0"/>
              <a:t>-  Processes for managing maintenance of the site and responsibilities for </a:t>
            </a:r>
            <a:r>
              <a:rPr lang="en-US" dirty="0" smtClean="0"/>
              <a:t>updating.</a:t>
            </a:r>
            <a:endParaRPr lang="en-US" dirty="0"/>
          </a:p>
          <a:p>
            <a:pPr marL="0" indent="0" algn="just">
              <a:buNone/>
            </a:pPr>
            <a:r>
              <a:rPr lang="en-US" dirty="0"/>
              <a:t>- Selection of content management </a:t>
            </a:r>
            <a:r>
              <a:rPr lang="en-US" dirty="0" smtClean="0"/>
              <a:t>system.</a:t>
            </a:r>
            <a:endParaRPr lang="en-US" dirty="0"/>
          </a:p>
          <a:p>
            <a:pPr marL="0" indent="0" algn="just">
              <a:buNone/>
            </a:pPr>
            <a:r>
              <a:rPr lang="en-US" dirty="0"/>
              <a:t>- Testing and communicating changes </a:t>
            </a:r>
            <a:r>
              <a:rPr lang="en-US" dirty="0" smtClean="0"/>
              <a:t>made.</a:t>
            </a:r>
            <a:endParaRPr lang="en-US" dirty="0"/>
          </a:p>
          <a:p>
            <a:pPr marL="0" indent="0" algn="just">
              <a:buNone/>
            </a:pPr>
            <a:r>
              <a:rPr lang="en-US" dirty="0"/>
              <a:t>- Integration with monitoring and measurement </a:t>
            </a:r>
            <a:r>
              <a:rPr lang="en-US" dirty="0" smtClean="0"/>
              <a:t>systems.</a:t>
            </a:r>
            <a:endParaRPr lang="en-US" dirty="0"/>
          </a:p>
          <a:p>
            <a:pPr marL="0" indent="0" algn="just">
              <a:buNone/>
            </a:pPr>
            <a:r>
              <a:rPr lang="en-US" dirty="0"/>
              <a:t>- Managing content in the global organization.</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777496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936274"/>
            <a:ext cx="11116491" cy="4351338"/>
          </a:xfrm>
        </p:spPr>
        <p:txBody>
          <a:bodyPr/>
          <a:lstStyle/>
          <a:p>
            <a:pPr marL="0" indent="0" algn="just">
              <a:buNone/>
            </a:pPr>
            <a:r>
              <a:rPr lang="en-US" b="1" dirty="0" smtClean="0">
                <a:solidFill>
                  <a:srgbClr val="FF0000"/>
                </a:solidFill>
              </a:rPr>
              <a:t>- Frequency </a:t>
            </a:r>
            <a:r>
              <a:rPr lang="en-US" b="1" dirty="0">
                <a:solidFill>
                  <a:srgbClr val="FF0000"/>
                </a:solidFill>
              </a:rPr>
              <a:t>and scope of content </a:t>
            </a:r>
            <a:r>
              <a:rPr lang="en-US" b="1" dirty="0" smtClean="0">
                <a:solidFill>
                  <a:srgbClr val="FF0000"/>
                </a:solidFill>
              </a:rPr>
              <a:t>updating</a:t>
            </a:r>
          </a:p>
          <a:p>
            <a:pPr marL="0" indent="0" algn="just">
              <a:buNone/>
            </a:pPr>
            <a:r>
              <a:rPr lang="en-US" dirty="0" smtClean="0"/>
              <a:t>The </a:t>
            </a:r>
            <a:r>
              <a:rPr lang="en-US" dirty="0"/>
              <a:t>moment an e-commerce system is live it will require updates to the content and services. Different types of content updating can be identified, and a different approach will be required for each. We can apply the fault taxonomy of </a:t>
            </a:r>
            <a:r>
              <a:rPr lang="en-US" b="1" dirty="0" smtClean="0">
                <a:solidFill>
                  <a:srgbClr val="FF0000"/>
                </a:solidFill>
              </a:rPr>
              <a:t>Jorgensen,</a:t>
            </a:r>
            <a:r>
              <a:rPr lang="en-US" b="1" dirty="0" smtClean="0"/>
              <a:t> </a:t>
            </a:r>
            <a:r>
              <a:rPr lang="en-US" dirty="0" smtClean="0"/>
              <a:t>to </a:t>
            </a:r>
            <a:r>
              <a:rPr lang="en-US" dirty="0"/>
              <a:t>an e-commerce site to decide on the timing of the action required according to the type of </a:t>
            </a:r>
            <a:r>
              <a:rPr lang="en-US" dirty="0" smtClean="0"/>
              <a:t>problem. We </a:t>
            </a:r>
            <a:r>
              <a:rPr lang="en-US" dirty="0"/>
              <a:t>can see that the approach is quite different from that for a traditional information system or packaged software that is distributed to thousands of customers.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731285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2204822"/>
            <a:ext cx="10765971" cy="3466948"/>
          </a:xfrm>
        </p:spPr>
        <p:txBody>
          <a:bodyPr>
            <a:normAutofit/>
          </a:bodyPr>
          <a:lstStyle/>
          <a:p>
            <a:pPr marL="0" indent="0" algn="just">
              <a:buNone/>
            </a:pPr>
            <a:r>
              <a:rPr lang="en-US" b="1" dirty="0"/>
              <a:t>For example, </a:t>
            </a:r>
            <a:r>
              <a:rPr lang="en-US" dirty="0"/>
              <a:t>with a mild problem such as a spelling mistake within software, it would be too costly to update and redistribute the </a:t>
            </a:r>
            <a:r>
              <a:rPr lang="en-US" dirty="0" smtClean="0"/>
              <a:t>software. With </a:t>
            </a:r>
            <a:r>
              <a:rPr lang="en-US" dirty="0"/>
              <a:t>the e-commerce site, a spelling mistake, although trivial, can be updated immediately by correcting it on the web page or in the database or content management system where it is stored.</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660200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78434"/>
            <a:ext cx="11194869" cy="4351338"/>
          </a:xfrm>
        </p:spPr>
        <p:txBody>
          <a:bodyPr/>
          <a:lstStyle/>
          <a:p>
            <a:pPr marL="0" indent="0" algn="just">
              <a:buNone/>
            </a:pPr>
            <a:r>
              <a:rPr lang="en-US" b="1" dirty="0" smtClean="0">
                <a:solidFill>
                  <a:srgbClr val="FF0000"/>
                </a:solidFill>
              </a:rPr>
              <a:t>- Maintenance </a:t>
            </a:r>
            <a:r>
              <a:rPr lang="en-US" b="1" dirty="0">
                <a:solidFill>
                  <a:srgbClr val="FF0000"/>
                </a:solidFill>
              </a:rPr>
              <a:t>process and responsibilities</a:t>
            </a:r>
          </a:p>
          <a:p>
            <a:pPr marL="0" indent="0" algn="just">
              <a:buNone/>
            </a:pPr>
            <a:r>
              <a:rPr lang="en-US" dirty="0"/>
              <a:t>For efficient updating of an e-commerce system, it is vital to have a clearly defined process for content and service changes. Different processes will apply depending on the scope of the change, as described in the previous section. We can identify two different types of changes – </a:t>
            </a:r>
            <a:r>
              <a:rPr lang="en-US" dirty="0">
                <a:solidFill>
                  <a:srgbClr val="FF0000"/>
                </a:solidFill>
              </a:rPr>
              <a:t>routine content changes </a:t>
            </a:r>
            <a:r>
              <a:rPr lang="en-US" dirty="0"/>
              <a:t>such as updates to documents on the site or new documents and </a:t>
            </a:r>
            <a:r>
              <a:rPr lang="en-US" dirty="0">
                <a:solidFill>
                  <a:srgbClr val="FF0000"/>
                </a:solidFill>
              </a:rPr>
              <a:t>major changes </a:t>
            </a:r>
            <a:r>
              <a:rPr lang="en-US" dirty="0"/>
              <a:t>where we make changes to the structure, navigation or services on the site.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173972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6" name="Content Placeholder 5"/>
          <p:cNvSpPr>
            <a:spLocks noGrp="1"/>
          </p:cNvSpPr>
          <p:nvPr>
            <p:ph idx="1"/>
          </p:nvPr>
        </p:nvSpPr>
        <p:spPr>
          <a:xfrm>
            <a:off x="535577" y="1825625"/>
            <a:ext cx="11247120" cy="4351338"/>
          </a:xfrm>
        </p:spPr>
        <p:txBody>
          <a:bodyPr>
            <a:normAutofit/>
          </a:bodyPr>
          <a:lstStyle/>
          <a:p>
            <a:pPr marL="0" indent="0" algn="just">
              <a:buNone/>
            </a:pPr>
            <a:r>
              <a:rPr lang="en-US" b="1" dirty="0" smtClean="0">
                <a:solidFill>
                  <a:srgbClr val="FF0000"/>
                </a:solidFill>
              </a:rPr>
              <a:t>6. Measuring </a:t>
            </a:r>
            <a:r>
              <a:rPr lang="en-US" b="1" dirty="0">
                <a:solidFill>
                  <a:srgbClr val="FF0000"/>
                </a:solidFill>
              </a:rPr>
              <a:t>and improving performance Focus on of e-business </a:t>
            </a:r>
            <a:r>
              <a:rPr lang="en-US" b="1" dirty="0" smtClean="0">
                <a:solidFill>
                  <a:srgbClr val="FF0000"/>
                </a:solidFill>
              </a:rPr>
              <a:t>systems:</a:t>
            </a:r>
          </a:p>
          <a:p>
            <a:pPr marL="0" indent="0" algn="just">
              <a:buNone/>
            </a:pPr>
            <a:r>
              <a:rPr lang="en-US" dirty="0"/>
              <a:t>We review measuring the effectiveness of e-commerce system in detail since it is a key part of managing an e-commerce initiative. Often a large investment will have been made in the site and senior managers will want to ensure that the investment is delivering its objectives. They will also want to find and rectify problems with the site or exploit approaches that are working </a:t>
            </a:r>
            <a:r>
              <a:rPr lang="en-US" dirty="0" smtClean="0"/>
              <a:t>well. We </a:t>
            </a:r>
            <a:r>
              <a:rPr lang="en-US" dirty="0"/>
              <a:t>focus on measurement of sell-side e-commerce, since the approach is </a:t>
            </a:r>
            <a:r>
              <a:rPr lang="en-US" dirty="0" smtClean="0"/>
              <a:t>most advanced </a:t>
            </a:r>
            <a:r>
              <a:rPr lang="en-US" dirty="0"/>
              <a:t>for this sector, but the principles and practice can be readily applied to other types of e-business system such as intranets and extranets.</a:t>
            </a:r>
          </a:p>
        </p:txBody>
      </p:sp>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38281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552" y="1823539"/>
            <a:ext cx="11260184" cy="4576378"/>
          </a:xfrm>
        </p:spPr>
        <p:txBody>
          <a:bodyPr>
            <a:normAutofit/>
          </a:bodyPr>
          <a:lstStyle/>
          <a:p>
            <a:pPr marL="0" indent="0" algn="just">
              <a:buNone/>
            </a:pPr>
            <a:r>
              <a:rPr lang="en-US" b="1" dirty="0" smtClean="0">
                <a:solidFill>
                  <a:srgbClr val="FF0000"/>
                </a:solidFill>
              </a:rPr>
              <a:t>- Principles </a:t>
            </a:r>
            <a:r>
              <a:rPr lang="en-US" b="1" dirty="0">
                <a:solidFill>
                  <a:srgbClr val="FF0000"/>
                </a:solidFill>
              </a:rPr>
              <a:t>of performance management and </a:t>
            </a:r>
            <a:r>
              <a:rPr lang="en-US" b="1" dirty="0" smtClean="0">
                <a:solidFill>
                  <a:srgbClr val="FF0000"/>
                </a:solidFill>
              </a:rPr>
              <a:t>improvement.</a:t>
            </a:r>
          </a:p>
          <a:p>
            <a:pPr marL="0" indent="0" algn="just">
              <a:buNone/>
            </a:pPr>
            <a:r>
              <a:rPr lang="en-US" dirty="0"/>
              <a:t>To improve results for any aspect of any business, performance management is vital. As </a:t>
            </a:r>
            <a:r>
              <a:rPr lang="en-US" dirty="0">
                <a:solidFill>
                  <a:srgbClr val="FF0000"/>
                </a:solidFill>
              </a:rPr>
              <a:t>Bob Napier</a:t>
            </a:r>
            <a:r>
              <a:rPr lang="en-US" dirty="0"/>
              <a:t>, Chief Information </a:t>
            </a:r>
            <a:r>
              <a:rPr lang="en-US" dirty="0" smtClean="0"/>
              <a:t>Officer, </a:t>
            </a:r>
            <a:r>
              <a:rPr lang="en-US" b="1" dirty="0" smtClean="0"/>
              <a:t>Hewlett-Packard</a:t>
            </a:r>
            <a:r>
              <a:rPr lang="en-US" dirty="0"/>
              <a:t>, was reported to have said back in the 1960s</a:t>
            </a:r>
            <a:r>
              <a:rPr lang="en-US" dirty="0" smtClean="0"/>
              <a:t>,</a:t>
            </a:r>
          </a:p>
          <a:p>
            <a:pPr marL="0" indent="0" algn="just">
              <a:buNone/>
            </a:pPr>
            <a:endParaRPr lang="en-US" dirty="0"/>
          </a:p>
          <a:p>
            <a:pPr marL="0" indent="0" algn="ctr">
              <a:buNone/>
            </a:pPr>
            <a:r>
              <a:rPr lang="en-US" i="1" dirty="0"/>
              <a:t>You can’t manage what you can’t measure.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041134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2023949"/>
            <a:ext cx="10726783" cy="4139338"/>
          </a:xfrm>
        </p:spPr>
        <p:txBody>
          <a:bodyPr>
            <a:normAutofit/>
          </a:bodyPr>
          <a:lstStyle/>
          <a:p>
            <a:pPr marL="0" indent="0" algn="just">
              <a:buNone/>
            </a:pPr>
            <a:r>
              <a:rPr lang="en-US" dirty="0"/>
              <a:t>The processes and systems intended to monitor and improve the performance of an organization and specific management activities such as Internet marketing are widely known as </a:t>
            </a:r>
            <a:r>
              <a:rPr lang="en-US" b="1" dirty="0">
                <a:solidFill>
                  <a:srgbClr val="FF0000"/>
                </a:solidFill>
              </a:rPr>
              <a:t>‘performance management systems’ </a:t>
            </a:r>
            <a:r>
              <a:rPr lang="en-US" dirty="0"/>
              <a:t>and are based on the study of performance measurement systems.</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239719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1936274"/>
            <a:ext cx="11011988" cy="4351338"/>
          </a:xfrm>
        </p:spPr>
        <p:txBody>
          <a:bodyPr>
            <a:normAutofit/>
          </a:bodyPr>
          <a:lstStyle/>
          <a:p>
            <a:pPr marL="0" indent="0" algn="just">
              <a:buNone/>
            </a:pPr>
            <a:r>
              <a:rPr lang="en-US" dirty="0"/>
              <a:t>Although we have stated that measurement is an important part of maintaining a web site, it is worth noting that the reality is that measurement is often neglected when a web site is first created. Measurement is often highlighted as an issue once early versions of a site have been ‘up and running’ for a few months or even years, and employees start to ask questions such as ‘How many customers are visiting our site, how many sales are we achieving as a result of our site and how can we improve the site to achieve a return on investment?’ The consequence of this is that performance measurement is something that is often built into an online presence retrospectively.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9021694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79" y="2043864"/>
            <a:ext cx="10920549" cy="4069553"/>
          </a:xfrm>
        </p:spPr>
        <p:txBody>
          <a:bodyPr>
            <a:normAutofit/>
          </a:bodyPr>
          <a:lstStyle/>
          <a:p>
            <a:pPr marL="0" indent="0" algn="just">
              <a:buNone/>
            </a:pPr>
            <a:r>
              <a:rPr lang="en-US" dirty="0"/>
              <a:t>Of course, it is preferable if measurement is built into site management from the start since then a more accurate approach can be developed and it is more readily possible to apply a technique known as </a:t>
            </a:r>
            <a:r>
              <a:rPr lang="en-US" b="1" dirty="0">
                <a:solidFill>
                  <a:srgbClr val="FF0000"/>
                </a:solidFill>
              </a:rPr>
              <a:t>‘design for analysis’ </a:t>
            </a:r>
            <a:r>
              <a:rPr lang="en-US" dirty="0"/>
              <a:t>(DFA). Here, the site is designed so companies can better understand the types of audience and their decision points. </a:t>
            </a:r>
            <a:r>
              <a:rPr lang="en-US" b="1" dirty="0"/>
              <a:t>For example</a:t>
            </a:r>
            <a:r>
              <a:rPr lang="en-US" dirty="0"/>
              <a:t>, for Dell (www.dell.com), the primary navigation on the home page is by business type. This is a simple example of DFA since it enables Dell to estimate the proportion of different audiences to their site and at the same time connect them with relevant content.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417414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8084" y="2043864"/>
            <a:ext cx="11247120" cy="4046515"/>
          </a:xfrm>
        </p:spPr>
        <p:txBody>
          <a:bodyPr>
            <a:normAutofit/>
          </a:bodyPr>
          <a:lstStyle/>
          <a:p>
            <a:pPr marL="0" indent="0" algn="just">
              <a:buNone/>
            </a:pPr>
            <a:r>
              <a:rPr lang="en-US" dirty="0"/>
              <a:t>In this section, we will review approaches to performance management by examining three key elements of an e-commerce performance improvement system. These are, </a:t>
            </a:r>
            <a:r>
              <a:rPr lang="en-US" b="1" dirty="0">
                <a:solidFill>
                  <a:srgbClr val="FF0000"/>
                </a:solidFill>
              </a:rPr>
              <a:t>first</a:t>
            </a:r>
            <a:r>
              <a:rPr lang="en-US" b="1" dirty="0"/>
              <a:t>, </a:t>
            </a:r>
            <a:r>
              <a:rPr lang="en-US" dirty="0"/>
              <a:t>the process for improvement, </a:t>
            </a:r>
            <a:r>
              <a:rPr lang="en-US" b="1" dirty="0">
                <a:solidFill>
                  <a:srgbClr val="FF0000"/>
                </a:solidFill>
              </a:rPr>
              <a:t>secondly,</a:t>
            </a:r>
            <a:r>
              <a:rPr lang="en-US" b="1" dirty="0"/>
              <a:t> </a:t>
            </a:r>
            <a:r>
              <a:rPr lang="en-US" dirty="0"/>
              <a:t>the measurement framework which specifies groups of relevant Internet marketing metrics and, </a:t>
            </a:r>
            <a:r>
              <a:rPr lang="en-US" b="1" dirty="0">
                <a:solidFill>
                  <a:srgbClr val="FF0000"/>
                </a:solidFill>
              </a:rPr>
              <a:t>finally,</a:t>
            </a:r>
            <a:r>
              <a:rPr lang="en-US" b="1" dirty="0"/>
              <a:t> </a:t>
            </a:r>
            <a:r>
              <a:rPr lang="en-US" dirty="0"/>
              <a:t>an assessment of the suitability of tools and techniques for collecting, </a:t>
            </a:r>
            <a:r>
              <a:rPr lang="en-US" dirty="0" smtClean="0"/>
              <a:t>analyzing, </a:t>
            </a:r>
            <a:r>
              <a:rPr lang="en-US" dirty="0"/>
              <a:t>disseminating and </a:t>
            </a:r>
            <a:r>
              <a:rPr lang="en-US" dirty="0" smtClean="0"/>
              <a:t>auctioning results. </a:t>
            </a:r>
            <a:r>
              <a:rPr lang="en-US" b="1" dirty="0" smtClean="0"/>
              <a:t>We </a:t>
            </a:r>
            <a:r>
              <a:rPr lang="en-US" b="1" dirty="0"/>
              <a:t>will review three stages of creating and implementing a performance management system.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652489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7" y="2043864"/>
            <a:ext cx="11038114" cy="3951360"/>
          </a:xfrm>
        </p:spPr>
        <p:txBody>
          <a:bodyPr/>
          <a:lstStyle/>
          <a:p>
            <a:pPr marL="0" indent="0" algn="just">
              <a:buNone/>
            </a:pPr>
            <a:r>
              <a:rPr lang="en-US" b="1" dirty="0" smtClean="0">
                <a:solidFill>
                  <a:srgbClr val="FF0000"/>
                </a:solidFill>
              </a:rPr>
              <a:t>- Stage </a:t>
            </a:r>
            <a:r>
              <a:rPr lang="en-US" b="1" dirty="0">
                <a:solidFill>
                  <a:srgbClr val="FF0000"/>
                </a:solidFill>
              </a:rPr>
              <a:t>1: Creating a performance management </a:t>
            </a:r>
            <a:r>
              <a:rPr lang="en-US" b="1" dirty="0" smtClean="0">
                <a:solidFill>
                  <a:srgbClr val="FF0000"/>
                </a:solidFill>
              </a:rPr>
              <a:t>system.</a:t>
            </a:r>
          </a:p>
          <a:p>
            <a:pPr marL="0" indent="0" algn="just">
              <a:buNone/>
            </a:pPr>
            <a:r>
              <a:rPr lang="en-US" dirty="0"/>
              <a:t>The essence of performance management is suggested by the definition for performance measurement used by </a:t>
            </a:r>
            <a:r>
              <a:rPr lang="en-US" b="1" dirty="0">
                <a:solidFill>
                  <a:srgbClr val="FF0000"/>
                </a:solidFill>
              </a:rPr>
              <a:t>Andy Neely </a:t>
            </a:r>
            <a:r>
              <a:rPr lang="en-US" dirty="0"/>
              <a:t>of Cranfield School of Management’s Centre for Business </a:t>
            </a:r>
            <a:r>
              <a:rPr lang="en-US" dirty="0" smtClean="0"/>
              <a:t>Performance. </a:t>
            </a:r>
            <a:r>
              <a:rPr lang="en-US" b="1" dirty="0" smtClean="0"/>
              <a:t>performance measurement</a:t>
            </a:r>
            <a:r>
              <a:rPr lang="en-US" b="1" dirty="0"/>
              <a:t> defines</a:t>
            </a:r>
            <a:r>
              <a:rPr lang="en-US" dirty="0" smtClean="0"/>
              <a:t> </a:t>
            </a:r>
            <a:r>
              <a:rPr lang="en-US" i="1" dirty="0" smtClean="0"/>
              <a:t>as (the </a:t>
            </a:r>
            <a:r>
              <a:rPr lang="en-US" i="1" dirty="0"/>
              <a:t>process of quantifying the efficiency and effectiveness of past actions through acquisition, collation, sorting, analysis, interpretation and dissemination of appropriate </a:t>
            </a:r>
            <a:r>
              <a:rPr lang="en-US" i="1" dirty="0" smtClean="0"/>
              <a:t>data).</a:t>
            </a:r>
            <a:endParaRPr lang="en-US" i="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00347"/>
            <a:ext cx="9902229" cy="204838"/>
          </a:xfrm>
          <a:prstGeom prst="rect">
            <a:avLst/>
          </a:prstGeom>
        </p:spPr>
      </p:pic>
      <p:sp>
        <p:nvSpPr>
          <p:cNvPr id="9" name="Rectangle 8"/>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5913565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2102174"/>
            <a:ext cx="11011988" cy="4111829"/>
          </a:xfrm>
        </p:spPr>
        <p:txBody>
          <a:bodyPr>
            <a:normAutofit/>
          </a:bodyPr>
          <a:lstStyle/>
          <a:p>
            <a:pPr marL="0" indent="0" algn="just">
              <a:buNone/>
            </a:pPr>
            <a:r>
              <a:rPr lang="en-US" dirty="0"/>
              <a:t>The need for a structured performance management process is clear if we examine the repercussions if an organization does not have one. These include: poor linkage of measures with strategic objectives or even absence of objectives; key data not collected; data inaccuracies; data not disseminated or </a:t>
            </a:r>
            <a:r>
              <a:rPr lang="en-US" dirty="0" smtClean="0"/>
              <a:t>analyzed; </a:t>
            </a:r>
            <a:r>
              <a:rPr lang="en-US" dirty="0"/>
              <a:t>or no corrective action. Many of the barriers to improvement of measurement systems reported by respondents in </a:t>
            </a:r>
            <a:r>
              <a:rPr lang="en-US" b="1" dirty="0">
                <a:solidFill>
                  <a:srgbClr val="FF0000"/>
                </a:solidFill>
              </a:rPr>
              <a:t>Adams et </a:t>
            </a:r>
            <a:r>
              <a:rPr lang="en-US" b="1" dirty="0" smtClean="0">
                <a:solidFill>
                  <a:srgbClr val="FF0000"/>
                </a:solidFill>
              </a:rPr>
              <a:t>al</a:t>
            </a:r>
            <a:r>
              <a:rPr lang="en-US" dirty="0" smtClean="0"/>
              <a:t>. also </a:t>
            </a:r>
            <a:r>
              <a:rPr lang="en-US" dirty="0"/>
              <a:t>indicate the lack of an effective process. </a:t>
            </a:r>
            <a:r>
              <a:rPr lang="en-US" b="1" dirty="0"/>
              <a:t>The barriers can be grouped as follows: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00858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259" y="1944076"/>
            <a:ext cx="10721541" cy="4351338"/>
          </a:xfrm>
        </p:spPr>
        <p:txBody>
          <a:bodyPr>
            <a:normAutofit/>
          </a:bodyPr>
          <a:lstStyle/>
          <a:p>
            <a:pPr marL="0" indent="0" algn="just">
              <a:buNone/>
            </a:pPr>
            <a:r>
              <a:rPr lang="en-US" b="1" dirty="0" smtClean="0"/>
              <a:t>1. senior </a:t>
            </a:r>
            <a:r>
              <a:rPr lang="en-US" b="1" dirty="0"/>
              <a:t>management myopia </a:t>
            </a:r>
            <a:r>
              <a:rPr lang="en-US" dirty="0"/>
              <a:t>– performance measurement not seen as a priority, not understood or targeted at the wrong targets – reducing costs rather than improving performance;</a:t>
            </a:r>
          </a:p>
          <a:p>
            <a:pPr marL="0" indent="0" algn="just">
              <a:buNone/>
            </a:pPr>
            <a:r>
              <a:rPr lang="en-US" b="1" dirty="0" smtClean="0"/>
              <a:t>2. unclear </a:t>
            </a:r>
            <a:r>
              <a:rPr lang="en-US" b="1" dirty="0"/>
              <a:t>responsibilities </a:t>
            </a:r>
            <a:r>
              <a:rPr lang="en-US" dirty="0"/>
              <a:t>for delivering and improving the measurement system;</a:t>
            </a:r>
          </a:p>
          <a:p>
            <a:pPr marL="0" indent="0" algn="just">
              <a:buNone/>
            </a:pPr>
            <a:r>
              <a:rPr lang="en-US" b="1" dirty="0" smtClean="0"/>
              <a:t>3. resourcing </a:t>
            </a:r>
            <a:r>
              <a:rPr lang="en-US" b="1" dirty="0"/>
              <a:t>issues </a:t>
            </a:r>
            <a:r>
              <a:rPr lang="en-US" dirty="0"/>
              <a:t>– lack of time (perhaps suggesting lack of staff motivation), the necessary technology and integrated systems;</a:t>
            </a:r>
          </a:p>
          <a:p>
            <a:pPr marL="0" indent="0" algn="just">
              <a:buNone/>
            </a:pPr>
            <a:r>
              <a:rPr lang="en-US" b="1" dirty="0" smtClean="0"/>
              <a:t>4. data </a:t>
            </a:r>
            <a:r>
              <a:rPr lang="en-US" b="1" dirty="0"/>
              <a:t>problems </a:t>
            </a:r>
            <a:r>
              <a:rPr lang="en-US" dirty="0"/>
              <a:t>– data overload or of poor quality, limited data for benchmarking.</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7809618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19" y="2043864"/>
            <a:ext cx="10578737" cy="3859687"/>
          </a:xfrm>
        </p:spPr>
        <p:txBody>
          <a:bodyPr>
            <a:normAutofit/>
          </a:bodyPr>
          <a:lstStyle/>
          <a:p>
            <a:pPr marL="0" indent="0" algn="just">
              <a:buNone/>
            </a:pPr>
            <a:r>
              <a:rPr lang="en-US" b="1" dirty="0">
                <a:solidFill>
                  <a:srgbClr val="FF0000"/>
                </a:solidFill>
              </a:rPr>
              <a:t>Stage 2: Defining the performance metrics </a:t>
            </a:r>
            <a:r>
              <a:rPr lang="en-US" b="1" dirty="0" smtClean="0">
                <a:solidFill>
                  <a:srgbClr val="FF0000"/>
                </a:solidFill>
              </a:rPr>
              <a:t>framework</a:t>
            </a:r>
          </a:p>
          <a:p>
            <a:pPr marL="0" indent="0" algn="just">
              <a:buNone/>
            </a:pPr>
            <a:r>
              <a:rPr lang="en-US" dirty="0"/>
              <a:t>Measurement for assessing the effectiveness of Internet marketing can be thought of as answering these questions:</a:t>
            </a:r>
          </a:p>
          <a:p>
            <a:pPr marL="0" indent="0" algn="just">
              <a:buNone/>
            </a:pPr>
            <a:r>
              <a:rPr lang="en-US" dirty="0"/>
              <a:t>1. Are corporate objectives identified in the Internet marketing strategy being met</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416264"/>
            <a:ext cx="9902229" cy="204838"/>
          </a:xfrm>
          <a:prstGeom prst="rect">
            <a:avLst/>
          </a:prstGeom>
        </p:spPr>
      </p:pic>
      <p:sp>
        <p:nvSpPr>
          <p:cNvPr id="8"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9" name="Rectangle 8"/>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2874038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3869" y="2181121"/>
            <a:ext cx="10915550" cy="3861644"/>
          </a:xfrm>
        </p:spPr>
        <p:txBody>
          <a:bodyPr>
            <a:normAutofit/>
          </a:bodyPr>
          <a:lstStyle/>
          <a:p>
            <a:pPr marL="0" indent="0" algn="just">
              <a:buNone/>
            </a:pPr>
            <a:r>
              <a:rPr lang="en-US" dirty="0"/>
              <a:t>2. Are marketing objectives defined in the Internet marketing strategy and plan achieved?</a:t>
            </a:r>
          </a:p>
          <a:p>
            <a:pPr marL="0" indent="0" algn="just">
              <a:buNone/>
            </a:pPr>
            <a:r>
              <a:rPr lang="en-US" dirty="0"/>
              <a:t>3. </a:t>
            </a:r>
            <a:r>
              <a:rPr lang="en-US" dirty="0" smtClean="0"/>
              <a:t>Are marketing </a:t>
            </a:r>
            <a:r>
              <a:rPr lang="en-US" dirty="0"/>
              <a:t>communications objectives identified in the </a:t>
            </a:r>
            <a:r>
              <a:rPr lang="en-US" dirty="0" smtClean="0"/>
              <a:t>Internet marketing </a:t>
            </a:r>
            <a:r>
              <a:rPr lang="en-US" dirty="0"/>
              <a:t>plan achieved?</a:t>
            </a:r>
          </a:p>
          <a:p>
            <a:pPr marL="0" indent="0" algn="just">
              <a:buNone/>
            </a:pPr>
            <a:r>
              <a:rPr lang="en-US" dirty="0"/>
              <a:t>4. How efficient are the different promotional techniques used to attract visitors to a site?</a:t>
            </a:r>
          </a:p>
          <a:p>
            <a:pPr marL="0" indent="0">
              <a:buNone/>
            </a:pP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36359733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33104"/>
            <a:ext cx="11116491" cy="3993376"/>
          </a:xfrm>
        </p:spPr>
        <p:txBody>
          <a:bodyPr>
            <a:normAutofit/>
          </a:bodyPr>
          <a:lstStyle/>
          <a:p>
            <a:pPr marL="0" indent="0" algn="just">
              <a:buNone/>
            </a:pPr>
            <a:r>
              <a:rPr lang="en-US" b="1" dirty="0">
                <a:solidFill>
                  <a:srgbClr val="FF0000"/>
                </a:solidFill>
              </a:rPr>
              <a:t>Stage 3: Tools and techniques for collecting metrics and summarizing </a:t>
            </a:r>
            <a:r>
              <a:rPr lang="en-US" b="1" dirty="0" smtClean="0">
                <a:solidFill>
                  <a:srgbClr val="FF0000"/>
                </a:solidFill>
              </a:rPr>
              <a:t>results.</a:t>
            </a:r>
          </a:p>
          <a:p>
            <a:pPr marL="0" indent="0" algn="just">
              <a:buNone/>
            </a:pPr>
            <a:r>
              <a:rPr lang="en-US" dirty="0"/>
              <a:t>Techniques to collect metrics include the collection of site-visitor activity data such as that collected from site log-files, the collection of metrics about outcomes such as online sales or e-mail enquiries and traditional marketing research techniques such as questionnaires and focus groups which collect information on the customer’s experience on the web site.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
        <p:nvSpPr>
          <p:cNvPr id="10" name="Rectangle 9"/>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7464661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667103" cy="4351338"/>
          </a:xfrm>
        </p:spPr>
        <p:txBody>
          <a:bodyPr>
            <a:normAutofit/>
          </a:bodyPr>
          <a:lstStyle/>
          <a:p>
            <a:pPr marL="0" indent="0">
              <a:buNone/>
            </a:pPr>
            <a:r>
              <a:rPr lang="en-US" b="1" dirty="0"/>
              <a:t>References: </a:t>
            </a:r>
          </a:p>
          <a:p>
            <a:pPr marL="0" indent="0">
              <a:buNone/>
            </a:pPr>
            <a:r>
              <a:rPr lang="en-US" dirty="0"/>
              <a:t>E-Business and E-Commerce Management : strategy, implementation and practice, fourth edition.</a:t>
            </a:r>
          </a:p>
          <a:p>
            <a:pPr marL="0" indent="0">
              <a:buNone/>
            </a:pPr>
            <a:r>
              <a:rPr lang="en-US" dirty="0"/>
              <a:t>By: </a:t>
            </a:r>
            <a:r>
              <a:rPr lang="en-US" dirty="0" err="1"/>
              <a:t>dave</a:t>
            </a:r>
            <a:r>
              <a:rPr lang="en-US" dirty="0"/>
              <a:t> </a:t>
            </a:r>
            <a:r>
              <a:rPr lang="en-US" dirty="0" err="1"/>
              <a:t>chaffey</a:t>
            </a:r>
            <a:r>
              <a:rPr lang="en-US" dirty="0"/>
              <a:t>.</a:t>
            </a:r>
          </a:p>
          <a:p>
            <a:pPr marL="0" indent="0">
              <a:buNone/>
            </a:pPr>
            <a:endParaRPr lang="en-US" dirty="0"/>
          </a:p>
          <a:p>
            <a:pPr marL="0" indent="0">
              <a:buNone/>
            </a:pPr>
            <a:endParaRPr lang="en-US" dirty="0"/>
          </a:p>
          <a:p>
            <a:pPr marL="0" indent="0">
              <a:buNone/>
            </a:pPr>
            <a:r>
              <a:rPr lang="en-US" b="1" dirty="0"/>
              <a:t>Chapter </a:t>
            </a:r>
            <a:r>
              <a:rPr lang="en-US" b="1" dirty="0" smtClean="0"/>
              <a:t>12</a:t>
            </a:r>
            <a:endParaRPr lang="en-US"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079006" y="6566324"/>
            <a:ext cx="9902229" cy="204838"/>
          </a:xfrm>
          <a:prstGeom prst="rect">
            <a:avLst/>
          </a:prstGeom>
        </p:spPr>
      </p:pic>
      <p:pic>
        <p:nvPicPr>
          <p:cNvPr id="11" name="Picture 10"/>
          <p:cNvPicPr>
            <a:picLocks noChangeAspect="1"/>
          </p:cNvPicPr>
          <p:nvPr/>
        </p:nvPicPr>
        <p:blipFill>
          <a:blip r:embed="rId5"/>
          <a:stretch>
            <a:fillRect/>
          </a:stretch>
        </p:blipFill>
        <p:spPr>
          <a:xfrm>
            <a:off x="6453051" y="1567543"/>
            <a:ext cx="5048323" cy="4437165"/>
          </a:xfrm>
          <a:prstGeom prst="rect">
            <a:avLst/>
          </a:prstGeom>
        </p:spPr>
      </p:pic>
      <p:sp>
        <p:nvSpPr>
          <p:cNvPr id="9" name="Rectangle 8"/>
          <p:cNvSpPr/>
          <p:nvPr/>
        </p:nvSpPr>
        <p:spPr>
          <a:xfrm>
            <a:off x="3123594" y="726051"/>
            <a:ext cx="7783892"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2014</TotalTime>
  <Words>2888</Words>
  <Application>Microsoft Office PowerPoint</Application>
  <PresentationFormat>مخصص</PresentationFormat>
  <Paragraphs>168</Paragraphs>
  <Slides>36</Slides>
  <Notes>0</Notes>
  <HiddenSlides>0</HiddenSlides>
  <MMClips>0</MMClips>
  <ScaleCrop>false</ScaleCrop>
  <HeadingPairs>
    <vt:vector size="4" baseType="variant">
      <vt:variant>
        <vt:lpstr>نسق</vt:lpstr>
      </vt:variant>
      <vt:variant>
        <vt:i4>1</vt:i4>
      </vt:variant>
      <vt:variant>
        <vt:lpstr>عناوين الشرائح</vt:lpstr>
      </vt:variant>
      <vt:variant>
        <vt:i4>36</vt:i4>
      </vt:variant>
    </vt:vector>
  </HeadingPairs>
  <TitlesOfParts>
    <vt:vector size="37"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119</cp:revision>
  <dcterms:created xsi:type="dcterms:W3CDTF">2021-08-03T13:03:26Z</dcterms:created>
  <dcterms:modified xsi:type="dcterms:W3CDTF">2022-12-09T09:21:49Z</dcterms:modified>
</cp:coreProperties>
</file>