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9" r:id="rId3"/>
    <p:sldId id="260" r:id="rId4"/>
    <p:sldId id="344" r:id="rId5"/>
    <p:sldId id="345" r:id="rId6"/>
    <p:sldId id="352" r:id="rId7"/>
    <p:sldId id="346" r:id="rId8"/>
    <p:sldId id="347" r:id="rId9"/>
    <p:sldId id="353" r:id="rId10"/>
    <p:sldId id="349" r:id="rId11"/>
    <p:sldId id="354" r:id="rId12"/>
    <p:sldId id="355" r:id="rId13"/>
    <p:sldId id="350" r:id="rId14"/>
    <p:sldId id="356" r:id="rId15"/>
    <p:sldId id="357" r:id="rId16"/>
    <p:sldId id="358" r:id="rId17"/>
    <p:sldId id="359" r:id="rId18"/>
    <p:sldId id="360" r:id="rId19"/>
    <p:sldId id="361" r:id="rId20"/>
    <p:sldId id="270" r:id="rId21"/>
    <p:sldId id="363" r:id="rId22"/>
    <p:sldId id="364" r:id="rId23"/>
    <p:sldId id="371" r:id="rId24"/>
    <p:sldId id="365" r:id="rId25"/>
    <p:sldId id="366" r:id="rId26"/>
    <p:sldId id="367" r:id="rId27"/>
    <p:sldId id="369" r:id="rId28"/>
    <p:sldId id="368" r:id="rId29"/>
    <p:sldId id="370" r:id="rId30"/>
    <p:sldId id="372" r:id="rId31"/>
    <p:sldId id="374" r:id="rId32"/>
    <p:sldId id="375" r:id="rId33"/>
    <p:sldId id="376" r:id="rId34"/>
    <p:sldId id="377" r:id="rId35"/>
    <p:sldId id="378" r:id="rId36"/>
    <p:sldId id="380" r:id="rId37"/>
    <p:sldId id="381" r:id="rId38"/>
    <p:sldId id="382" r:id="rId39"/>
    <p:sldId id="383" r:id="rId40"/>
    <p:sldId id="384" r:id="rId41"/>
    <p:sldId id="385" r:id="rId42"/>
    <p:sldId id="362" r:id="rId43"/>
    <p:sldId id="351" r:id="rId44"/>
    <p:sldId id="27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D385F4-5097-41E4-8D02-2658A63DCC10}"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B643F0B1-9723-4771-885F-2F897C19F4F9}">
      <dgm:prSet phldrT="[Text]"/>
      <dgm:spPr/>
      <dgm:t>
        <a:bodyPr/>
        <a:lstStyle/>
        <a:p>
          <a:r>
            <a:rPr lang="en-US" dirty="0"/>
            <a:t>KJ Method </a:t>
          </a:r>
        </a:p>
      </dgm:t>
    </dgm:pt>
    <dgm:pt modelId="{4D7C8547-4F72-4FD3-90FA-73AA3A68FFC4}" type="parTrans" cxnId="{AF87F38C-DC9E-45C8-B99C-C401B17EC659}">
      <dgm:prSet/>
      <dgm:spPr/>
      <dgm:t>
        <a:bodyPr/>
        <a:lstStyle/>
        <a:p>
          <a:endParaRPr lang="en-US"/>
        </a:p>
      </dgm:t>
    </dgm:pt>
    <dgm:pt modelId="{F6EA4E6D-EFD4-4935-9B8E-8DD41C2823D0}" type="sibTrans" cxnId="{AF87F38C-DC9E-45C8-B99C-C401B17EC659}">
      <dgm:prSet/>
      <dgm:spPr/>
      <dgm:t>
        <a:bodyPr/>
        <a:lstStyle/>
        <a:p>
          <a:endParaRPr lang="en-US"/>
        </a:p>
      </dgm:t>
    </dgm:pt>
    <dgm:pt modelId="{C8D7A11C-3D95-4505-AB46-0DA23E2FD7D2}">
      <dgm:prSet phldrT="[Text]"/>
      <dgm:spPr/>
      <dgm:t>
        <a:bodyPr/>
        <a:lstStyle/>
        <a:p>
          <a:r>
            <a:rPr lang="en-US" dirty="0"/>
            <a:t>SWOT analysis</a:t>
          </a:r>
        </a:p>
      </dgm:t>
    </dgm:pt>
    <dgm:pt modelId="{5CE7B1F9-D6A0-4189-BCEC-0886E472E0CD}" type="parTrans" cxnId="{EF993CFF-CF1A-438D-AAD1-1F83AF70B246}">
      <dgm:prSet/>
      <dgm:spPr/>
      <dgm:t>
        <a:bodyPr/>
        <a:lstStyle/>
        <a:p>
          <a:endParaRPr lang="en-US"/>
        </a:p>
      </dgm:t>
    </dgm:pt>
    <dgm:pt modelId="{DE02F895-3B17-4260-846F-93FE8B6A1CF8}" type="sibTrans" cxnId="{EF993CFF-CF1A-438D-AAD1-1F83AF70B246}">
      <dgm:prSet/>
      <dgm:spPr/>
      <dgm:t>
        <a:bodyPr/>
        <a:lstStyle/>
        <a:p>
          <a:endParaRPr lang="en-US"/>
        </a:p>
      </dgm:t>
    </dgm:pt>
    <dgm:pt modelId="{53C18720-3DB3-41F6-8B97-5D3A40B93156}">
      <dgm:prSet phldrT="[Text]"/>
      <dgm:spPr/>
      <dgm:t>
        <a:bodyPr/>
        <a:lstStyle/>
        <a:p>
          <a:r>
            <a:rPr lang="en-US" dirty="0"/>
            <a:t>Value chain analysis </a:t>
          </a:r>
        </a:p>
      </dgm:t>
    </dgm:pt>
    <dgm:pt modelId="{261B4B77-0E76-4370-9952-9BDD4317F2C5}" type="parTrans" cxnId="{FD9FD461-E502-4C99-86E3-43DF98EA64E5}">
      <dgm:prSet/>
      <dgm:spPr/>
      <dgm:t>
        <a:bodyPr/>
        <a:lstStyle/>
        <a:p>
          <a:endParaRPr lang="en-US"/>
        </a:p>
      </dgm:t>
    </dgm:pt>
    <dgm:pt modelId="{13E2D1EE-9877-48BF-A6B8-58BEB9ED12B7}" type="sibTrans" cxnId="{FD9FD461-E502-4C99-86E3-43DF98EA64E5}">
      <dgm:prSet/>
      <dgm:spPr/>
      <dgm:t>
        <a:bodyPr/>
        <a:lstStyle/>
        <a:p>
          <a:endParaRPr lang="en-US"/>
        </a:p>
      </dgm:t>
    </dgm:pt>
    <dgm:pt modelId="{41D7B888-05A7-4C82-9A25-4E36E7AAFF4C}">
      <dgm:prSet phldrT="[Text]"/>
      <dgm:spPr/>
      <dgm:t>
        <a:bodyPr/>
        <a:lstStyle/>
        <a:p>
          <a:r>
            <a:rPr lang="en-US" dirty="0"/>
            <a:t>PESTEL analysis</a:t>
          </a:r>
        </a:p>
      </dgm:t>
    </dgm:pt>
    <dgm:pt modelId="{DB69C81B-0277-44D8-B6CE-82AF08C04105}" type="parTrans" cxnId="{67776935-67BF-4B79-95A0-C412D349E7BC}">
      <dgm:prSet/>
      <dgm:spPr/>
      <dgm:t>
        <a:bodyPr/>
        <a:lstStyle/>
        <a:p>
          <a:endParaRPr lang="en-US"/>
        </a:p>
      </dgm:t>
    </dgm:pt>
    <dgm:pt modelId="{32B7C1B0-C38B-48FA-B4E8-E4DD0D4E945E}" type="sibTrans" cxnId="{67776935-67BF-4B79-95A0-C412D349E7BC}">
      <dgm:prSet/>
      <dgm:spPr/>
      <dgm:t>
        <a:bodyPr/>
        <a:lstStyle/>
        <a:p>
          <a:endParaRPr lang="en-US"/>
        </a:p>
      </dgm:t>
    </dgm:pt>
    <dgm:pt modelId="{10C53CE6-6D3A-4C52-A4C3-38002F190B60}">
      <dgm:prSet phldrT="[Text]"/>
      <dgm:spPr/>
      <dgm:t>
        <a:bodyPr/>
        <a:lstStyle/>
        <a:p>
          <a:r>
            <a:rPr lang="en-US" dirty="0"/>
            <a:t>Competitive product analysis  </a:t>
          </a:r>
        </a:p>
      </dgm:t>
    </dgm:pt>
    <dgm:pt modelId="{5E26D60A-650D-462F-B869-B699AC68A4B4}" type="parTrans" cxnId="{CE6F5480-99E5-408E-AB17-37FB328E8C46}">
      <dgm:prSet/>
      <dgm:spPr/>
      <dgm:t>
        <a:bodyPr/>
        <a:lstStyle/>
        <a:p>
          <a:endParaRPr lang="en-US"/>
        </a:p>
      </dgm:t>
    </dgm:pt>
    <dgm:pt modelId="{AD8A1DA6-B3EB-4039-8DCE-A2C6525FB888}" type="sibTrans" cxnId="{CE6F5480-99E5-408E-AB17-37FB328E8C46}">
      <dgm:prSet/>
      <dgm:spPr/>
      <dgm:t>
        <a:bodyPr/>
        <a:lstStyle/>
        <a:p>
          <a:endParaRPr lang="en-US"/>
        </a:p>
      </dgm:t>
    </dgm:pt>
    <dgm:pt modelId="{601EE191-5364-4EEB-BB3E-F92CA38A14E5}" type="pres">
      <dgm:prSet presAssocID="{D7D385F4-5097-41E4-8D02-2658A63DCC10}" presName="diagram" presStyleCnt="0">
        <dgm:presLayoutVars>
          <dgm:dir/>
          <dgm:resizeHandles val="exact"/>
        </dgm:presLayoutVars>
      </dgm:prSet>
      <dgm:spPr/>
    </dgm:pt>
    <dgm:pt modelId="{54EA8022-2BD0-488A-BBEF-88B62F63391D}" type="pres">
      <dgm:prSet presAssocID="{B643F0B1-9723-4771-885F-2F897C19F4F9}" presName="node" presStyleLbl="node1" presStyleIdx="0" presStyleCnt="5">
        <dgm:presLayoutVars>
          <dgm:bulletEnabled val="1"/>
        </dgm:presLayoutVars>
      </dgm:prSet>
      <dgm:spPr/>
    </dgm:pt>
    <dgm:pt modelId="{2AFDED65-7138-47BC-A3D2-DC099B491FD7}" type="pres">
      <dgm:prSet presAssocID="{F6EA4E6D-EFD4-4935-9B8E-8DD41C2823D0}" presName="sibTrans" presStyleCnt="0"/>
      <dgm:spPr/>
    </dgm:pt>
    <dgm:pt modelId="{DDD75B36-F3AA-4E56-9F9F-C08A9F49A2B5}" type="pres">
      <dgm:prSet presAssocID="{C8D7A11C-3D95-4505-AB46-0DA23E2FD7D2}" presName="node" presStyleLbl="node1" presStyleIdx="1" presStyleCnt="5">
        <dgm:presLayoutVars>
          <dgm:bulletEnabled val="1"/>
        </dgm:presLayoutVars>
      </dgm:prSet>
      <dgm:spPr/>
    </dgm:pt>
    <dgm:pt modelId="{AB76D9B4-AAD1-450F-BCBA-1B4C8E252C2C}" type="pres">
      <dgm:prSet presAssocID="{DE02F895-3B17-4260-846F-93FE8B6A1CF8}" presName="sibTrans" presStyleCnt="0"/>
      <dgm:spPr/>
    </dgm:pt>
    <dgm:pt modelId="{4CD9220C-0633-4720-A29C-74FE2719664E}" type="pres">
      <dgm:prSet presAssocID="{53C18720-3DB3-41F6-8B97-5D3A40B93156}" presName="node" presStyleLbl="node1" presStyleIdx="2" presStyleCnt="5">
        <dgm:presLayoutVars>
          <dgm:bulletEnabled val="1"/>
        </dgm:presLayoutVars>
      </dgm:prSet>
      <dgm:spPr/>
    </dgm:pt>
    <dgm:pt modelId="{D8326DCE-8306-4510-86D3-3E53991EA678}" type="pres">
      <dgm:prSet presAssocID="{13E2D1EE-9877-48BF-A6B8-58BEB9ED12B7}" presName="sibTrans" presStyleCnt="0"/>
      <dgm:spPr/>
    </dgm:pt>
    <dgm:pt modelId="{50CBA161-132A-47D4-B7F0-EA8A7CEB80E8}" type="pres">
      <dgm:prSet presAssocID="{41D7B888-05A7-4C82-9A25-4E36E7AAFF4C}" presName="node" presStyleLbl="node1" presStyleIdx="3" presStyleCnt="5">
        <dgm:presLayoutVars>
          <dgm:bulletEnabled val="1"/>
        </dgm:presLayoutVars>
      </dgm:prSet>
      <dgm:spPr/>
    </dgm:pt>
    <dgm:pt modelId="{137B1A14-715D-4715-BEDF-4F9AF1D0B567}" type="pres">
      <dgm:prSet presAssocID="{32B7C1B0-C38B-48FA-B4E8-E4DD0D4E945E}" presName="sibTrans" presStyleCnt="0"/>
      <dgm:spPr/>
    </dgm:pt>
    <dgm:pt modelId="{43BF0575-2158-4846-9566-B0CDD8E04710}" type="pres">
      <dgm:prSet presAssocID="{10C53CE6-6D3A-4C52-A4C3-38002F190B60}" presName="node" presStyleLbl="node1" presStyleIdx="4" presStyleCnt="5">
        <dgm:presLayoutVars>
          <dgm:bulletEnabled val="1"/>
        </dgm:presLayoutVars>
      </dgm:prSet>
      <dgm:spPr/>
    </dgm:pt>
  </dgm:ptLst>
  <dgm:cxnLst>
    <dgm:cxn modelId="{837C2C1B-A789-42DE-8F30-CFFBF64B4F88}" type="presOf" srcId="{B643F0B1-9723-4771-885F-2F897C19F4F9}" destId="{54EA8022-2BD0-488A-BBEF-88B62F63391D}" srcOrd="0" destOrd="0" presId="urn:microsoft.com/office/officeart/2005/8/layout/default"/>
    <dgm:cxn modelId="{67776935-67BF-4B79-95A0-C412D349E7BC}" srcId="{D7D385F4-5097-41E4-8D02-2658A63DCC10}" destId="{41D7B888-05A7-4C82-9A25-4E36E7AAFF4C}" srcOrd="3" destOrd="0" parTransId="{DB69C81B-0277-44D8-B6CE-82AF08C04105}" sibTransId="{32B7C1B0-C38B-48FA-B4E8-E4DD0D4E945E}"/>
    <dgm:cxn modelId="{FD9FD461-E502-4C99-86E3-43DF98EA64E5}" srcId="{D7D385F4-5097-41E4-8D02-2658A63DCC10}" destId="{53C18720-3DB3-41F6-8B97-5D3A40B93156}" srcOrd="2" destOrd="0" parTransId="{261B4B77-0E76-4370-9952-9BDD4317F2C5}" sibTransId="{13E2D1EE-9877-48BF-A6B8-58BEB9ED12B7}"/>
    <dgm:cxn modelId="{291F754F-88D0-4254-ABF5-C1A96C06813E}" type="presOf" srcId="{C8D7A11C-3D95-4505-AB46-0DA23E2FD7D2}" destId="{DDD75B36-F3AA-4E56-9F9F-C08A9F49A2B5}" srcOrd="0" destOrd="0" presId="urn:microsoft.com/office/officeart/2005/8/layout/default"/>
    <dgm:cxn modelId="{E6764652-50F3-4887-9ADA-52C30F62D9FE}" type="presOf" srcId="{D7D385F4-5097-41E4-8D02-2658A63DCC10}" destId="{601EE191-5364-4EEB-BB3E-F92CA38A14E5}" srcOrd="0" destOrd="0" presId="urn:microsoft.com/office/officeart/2005/8/layout/default"/>
    <dgm:cxn modelId="{CE6F5480-99E5-408E-AB17-37FB328E8C46}" srcId="{D7D385F4-5097-41E4-8D02-2658A63DCC10}" destId="{10C53CE6-6D3A-4C52-A4C3-38002F190B60}" srcOrd="4" destOrd="0" parTransId="{5E26D60A-650D-462F-B869-B699AC68A4B4}" sibTransId="{AD8A1DA6-B3EB-4039-8DCE-A2C6525FB888}"/>
    <dgm:cxn modelId="{AF87F38C-DC9E-45C8-B99C-C401B17EC659}" srcId="{D7D385F4-5097-41E4-8D02-2658A63DCC10}" destId="{B643F0B1-9723-4771-885F-2F897C19F4F9}" srcOrd="0" destOrd="0" parTransId="{4D7C8547-4F72-4FD3-90FA-73AA3A68FFC4}" sibTransId="{F6EA4E6D-EFD4-4935-9B8E-8DD41C2823D0}"/>
    <dgm:cxn modelId="{343912AB-ACBB-4C25-9D23-843B22BA385C}" type="presOf" srcId="{53C18720-3DB3-41F6-8B97-5D3A40B93156}" destId="{4CD9220C-0633-4720-A29C-74FE2719664E}" srcOrd="0" destOrd="0" presId="urn:microsoft.com/office/officeart/2005/8/layout/default"/>
    <dgm:cxn modelId="{E335EAE9-2EA8-47D3-B142-DC8A3D5035BA}" type="presOf" srcId="{10C53CE6-6D3A-4C52-A4C3-38002F190B60}" destId="{43BF0575-2158-4846-9566-B0CDD8E04710}" srcOrd="0" destOrd="0" presId="urn:microsoft.com/office/officeart/2005/8/layout/default"/>
    <dgm:cxn modelId="{E63D77F4-1338-4768-BA87-81C848652F2B}" type="presOf" srcId="{41D7B888-05A7-4C82-9A25-4E36E7AAFF4C}" destId="{50CBA161-132A-47D4-B7F0-EA8A7CEB80E8}" srcOrd="0" destOrd="0" presId="urn:microsoft.com/office/officeart/2005/8/layout/default"/>
    <dgm:cxn modelId="{EF993CFF-CF1A-438D-AAD1-1F83AF70B246}" srcId="{D7D385F4-5097-41E4-8D02-2658A63DCC10}" destId="{C8D7A11C-3D95-4505-AB46-0DA23E2FD7D2}" srcOrd="1" destOrd="0" parTransId="{5CE7B1F9-D6A0-4189-BCEC-0886E472E0CD}" sibTransId="{DE02F895-3B17-4260-846F-93FE8B6A1CF8}"/>
    <dgm:cxn modelId="{F8B60EEC-8FE4-4FCE-A1DE-55C515B2A118}" type="presParOf" srcId="{601EE191-5364-4EEB-BB3E-F92CA38A14E5}" destId="{54EA8022-2BD0-488A-BBEF-88B62F63391D}" srcOrd="0" destOrd="0" presId="urn:microsoft.com/office/officeart/2005/8/layout/default"/>
    <dgm:cxn modelId="{F1AC1AFE-5C11-4808-A01A-D2778E818CA7}" type="presParOf" srcId="{601EE191-5364-4EEB-BB3E-F92CA38A14E5}" destId="{2AFDED65-7138-47BC-A3D2-DC099B491FD7}" srcOrd="1" destOrd="0" presId="urn:microsoft.com/office/officeart/2005/8/layout/default"/>
    <dgm:cxn modelId="{55465123-D8B0-4A5B-A38F-A69F4A85754D}" type="presParOf" srcId="{601EE191-5364-4EEB-BB3E-F92CA38A14E5}" destId="{DDD75B36-F3AA-4E56-9F9F-C08A9F49A2B5}" srcOrd="2" destOrd="0" presId="urn:microsoft.com/office/officeart/2005/8/layout/default"/>
    <dgm:cxn modelId="{6D82E296-66D6-4C93-B194-24D801EE3C28}" type="presParOf" srcId="{601EE191-5364-4EEB-BB3E-F92CA38A14E5}" destId="{AB76D9B4-AAD1-450F-BCBA-1B4C8E252C2C}" srcOrd="3" destOrd="0" presId="urn:microsoft.com/office/officeart/2005/8/layout/default"/>
    <dgm:cxn modelId="{748E0E52-178E-4CE5-8478-98A32F5F1EF0}" type="presParOf" srcId="{601EE191-5364-4EEB-BB3E-F92CA38A14E5}" destId="{4CD9220C-0633-4720-A29C-74FE2719664E}" srcOrd="4" destOrd="0" presId="urn:microsoft.com/office/officeart/2005/8/layout/default"/>
    <dgm:cxn modelId="{684CE81F-4D38-46EE-90CE-87BA6A364A9B}" type="presParOf" srcId="{601EE191-5364-4EEB-BB3E-F92CA38A14E5}" destId="{D8326DCE-8306-4510-86D3-3E53991EA678}" srcOrd="5" destOrd="0" presId="urn:microsoft.com/office/officeart/2005/8/layout/default"/>
    <dgm:cxn modelId="{105360D3-FB61-4B6C-9AE9-A82F8BB33034}" type="presParOf" srcId="{601EE191-5364-4EEB-BB3E-F92CA38A14E5}" destId="{50CBA161-132A-47D4-B7F0-EA8A7CEB80E8}" srcOrd="6" destOrd="0" presId="urn:microsoft.com/office/officeart/2005/8/layout/default"/>
    <dgm:cxn modelId="{D59B30C3-DE9B-449A-B8ED-43644A49B1AD}" type="presParOf" srcId="{601EE191-5364-4EEB-BB3E-F92CA38A14E5}" destId="{137B1A14-715D-4715-BEDF-4F9AF1D0B567}" srcOrd="7" destOrd="0" presId="urn:microsoft.com/office/officeart/2005/8/layout/default"/>
    <dgm:cxn modelId="{3B6F139B-82D2-445D-AFE8-A2F5746B3A01}" type="presParOf" srcId="{601EE191-5364-4EEB-BB3E-F92CA38A14E5}" destId="{43BF0575-2158-4846-9566-B0CDD8E04710}"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A8022-2BD0-488A-BBEF-88B62F63391D}">
      <dsp:nvSpPr>
        <dsp:cNvPr id="0" name=""/>
        <dsp:cNvSpPr/>
      </dsp:nvSpPr>
      <dsp:spPr>
        <a:xfrm>
          <a:off x="599616" y="1041"/>
          <a:ext cx="1584631" cy="95077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KJ Method </a:t>
          </a:r>
        </a:p>
      </dsp:txBody>
      <dsp:txXfrm>
        <a:off x="599616" y="1041"/>
        <a:ext cx="1584631" cy="950778"/>
      </dsp:txXfrm>
    </dsp:sp>
    <dsp:sp modelId="{DDD75B36-F3AA-4E56-9F9F-C08A9F49A2B5}">
      <dsp:nvSpPr>
        <dsp:cNvPr id="0" name=""/>
        <dsp:cNvSpPr/>
      </dsp:nvSpPr>
      <dsp:spPr>
        <a:xfrm>
          <a:off x="2342711" y="1041"/>
          <a:ext cx="1584631" cy="95077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SWOT analysis</a:t>
          </a:r>
        </a:p>
      </dsp:txBody>
      <dsp:txXfrm>
        <a:off x="2342711" y="1041"/>
        <a:ext cx="1584631" cy="950778"/>
      </dsp:txXfrm>
    </dsp:sp>
    <dsp:sp modelId="{4CD9220C-0633-4720-A29C-74FE2719664E}">
      <dsp:nvSpPr>
        <dsp:cNvPr id="0" name=""/>
        <dsp:cNvSpPr/>
      </dsp:nvSpPr>
      <dsp:spPr>
        <a:xfrm>
          <a:off x="4085805" y="1041"/>
          <a:ext cx="1584631" cy="95077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Value chain analysis </a:t>
          </a:r>
        </a:p>
      </dsp:txBody>
      <dsp:txXfrm>
        <a:off x="4085805" y="1041"/>
        <a:ext cx="1584631" cy="950778"/>
      </dsp:txXfrm>
    </dsp:sp>
    <dsp:sp modelId="{50CBA161-132A-47D4-B7F0-EA8A7CEB80E8}">
      <dsp:nvSpPr>
        <dsp:cNvPr id="0" name=""/>
        <dsp:cNvSpPr/>
      </dsp:nvSpPr>
      <dsp:spPr>
        <a:xfrm>
          <a:off x="5828900" y="1041"/>
          <a:ext cx="1584631" cy="95077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PESTEL analysis</a:t>
          </a:r>
        </a:p>
      </dsp:txBody>
      <dsp:txXfrm>
        <a:off x="5828900" y="1041"/>
        <a:ext cx="1584631" cy="950778"/>
      </dsp:txXfrm>
    </dsp:sp>
    <dsp:sp modelId="{43BF0575-2158-4846-9566-B0CDD8E04710}">
      <dsp:nvSpPr>
        <dsp:cNvPr id="0" name=""/>
        <dsp:cNvSpPr/>
      </dsp:nvSpPr>
      <dsp:spPr>
        <a:xfrm>
          <a:off x="3214258" y="1110283"/>
          <a:ext cx="1584631" cy="95077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Competitive product analysis  </a:t>
          </a:r>
        </a:p>
      </dsp:txBody>
      <dsp:txXfrm>
        <a:off x="3214258" y="1110283"/>
        <a:ext cx="1584631" cy="95077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1/30/2023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emf"/><Relationship Id="rId7" Type="http://schemas.openxmlformats.org/officeDocument/2006/relationships/diagramColors" Target="../diagrams/colors1.xml"/><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791257" y="3125529"/>
            <a:ext cx="6524922" cy="1492769"/>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5965458" y="3159395"/>
            <a:ext cx="6156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a:p>
            <a:r>
              <a:rPr lang="en-US" sz="2800" dirty="0">
                <a:solidFill>
                  <a:schemeClr val="bg1"/>
                </a:solidFill>
                <a:latin typeface="Tajawal Medium" panose="00000600000000000000" pitchFamily="2" charset="-78"/>
                <a:cs typeface="Tajawal Medium" panose="00000600000000000000" pitchFamily="2" charset="-78"/>
              </a:rPr>
              <a:t>Product Analysis (Part Two)</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F7E701F6-0667-FA51-A584-C763C6BD0310}"/>
              </a:ext>
            </a:extLst>
          </p:cNvPr>
          <p:cNvSpPr txBox="1"/>
          <p:nvPr/>
        </p:nvSpPr>
        <p:spPr>
          <a:xfrm>
            <a:off x="5936920" y="4095078"/>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46009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One)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210875" y="104204"/>
            <a:ext cx="3943708" cy="523220"/>
          </a:xfrm>
          <a:prstGeom prst="rect">
            <a:avLst/>
          </a:prstGeom>
          <a:noFill/>
        </p:spPr>
        <p:txBody>
          <a:bodyPr wrap="none" rtlCol="0">
            <a:spAutoFit/>
          </a:bodyPr>
          <a:lstStyle/>
          <a:p>
            <a:pPr algn="ctr"/>
            <a:r>
              <a:rPr lang="en-US" sz="2800" dirty="0">
                <a:latin typeface="Tajawal Medium" panose="00000600000000000000" pitchFamily="2" charset="-78"/>
                <a:cs typeface="Tajawal Medium" panose="00000600000000000000" pitchFamily="2" charset="-78"/>
              </a:rPr>
              <a:t>In the previous Lecture </a:t>
            </a:r>
          </a:p>
        </p:txBody>
      </p:sp>
      <p:sp>
        <p:nvSpPr>
          <p:cNvPr id="10" name="TextBox 9">
            <a:extLst>
              <a:ext uri="{FF2B5EF4-FFF2-40B4-BE49-F238E27FC236}">
                <a16:creationId xmlns:a16="http://schemas.microsoft.com/office/drawing/2014/main" id="{4BA0BBC3-032C-40EA-A147-2A12A28878EC}"/>
              </a:ext>
            </a:extLst>
          </p:cNvPr>
          <p:cNvSpPr txBox="1"/>
          <p:nvPr/>
        </p:nvSpPr>
        <p:spPr>
          <a:xfrm>
            <a:off x="1156320" y="1973928"/>
            <a:ext cx="9666288" cy="3330399"/>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Definition of the product and its characters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Definition of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Importance of Product Analysis </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Examining the Difference Between Product Screening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Is the Difference Between Customer Analysis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Difference Between Ladle Analysis and Product Analysis</a:t>
            </a:r>
          </a:p>
        </p:txBody>
      </p:sp>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850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83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two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785652"/>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0" cap="none" spc="200" normalizeH="0" baseline="0" noProof="0" dirty="0">
                <a:ln>
                  <a:noFill/>
                </a:ln>
                <a:solidFill>
                  <a:srgbClr val="002060"/>
                </a:solidFill>
                <a:effectLst/>
                <a:uLnTx/>
                <a:uFillTx/>
                <a:ea typeface="Calibri" panose="020F0502020204030204" pitchFamily="34" charset="0"/>
                <a:cs typeface="Calibri" panose="020F0502020204030204" pitchFamily="34" charset="0"/>
              </a:rPr>
              <a:t>•</a:t>
            </a:r>
            <a:r>
              <a:rPr lang="en-US" sz="2400" dirty="0">
                <a:solidFill>
                  <a:srgbClr val="0A1F61"/>
                </a:solidFill>
                <a:cs typeface="Tajawal ExtraBold" panose="00000800000000000000" pitchFamily="2" charset="-78"/>
              </a:rPr>
              <a:t>	Product Analysis Methods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Competitive Product Analysis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Why Is a Competitive Product Analysis Critical?</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How To Write a Product Analysis Report?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pitchFamily="2" charset="-78"/>
              </a:rPr>
              <a:t>         </a:t>
            </a:r>
            <a:r>
              <a:rPr kumimoji="0" lang="en-US" sz="2400" b="0" i="0" u="none" strike="noStrike" kern="0" cap="none" spc="0" normalizeH="0" baseline="0" noProof="0" dirty="0">
                <a:ln>
                  <a:noFill/>
                </a:ln>
                <a:solidFill>
                  <a:srgbClr val="002060"/>
                </a:solidFill>
                <a:effectLst/>
                <a:uLnTx/>
                <a:uFillTx/>
              </a:rPr>
              <a:t>Product Analysis Example</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131762" y="3723861"/>
            <a:ext cx="2371379" cy="622852"/>
          </a:xfrm>
          <a:prstGeom prst="rect">
            <a:avLst/>
          </a:prstGeom>
        </p:spPr>
      </p:pic>
      <p:sp>
        <p:nvSpPr>
          <p:cNvPr id="11" name="TextBox 10">
            <a:extLst>
              <a:ext uri="{FF2B5EF4-FFF2-40B4-BE49-F238E27FC236}">
                <a16:creationId xmlns:a16="http://schemas.microsoft.com/office/drawing/2014/main" id="{0EE7F5F1-8400-0818-E8D5-C113841017F3}"/>
              </a:ext>
            </a:extLst>
          </p:cNvPr>
          <p:cNvSpPr txBox="1"/>
          <p:nvPr/>
        </p:nvSpPr>
        <p:spPr>
          <a:xfrm>
            <a:off x="198782" y="3764486"/>
            <a:ext cx="1431235" cy="523220"/>
          </a:xfrm>
          <a:prstGeom prst="rect">
            <a:avLst/>
          </a:prstGeom>
          <a:noFill/>
        </p:spPr>
        <p:txBody>
          <a:bodyPr wrap="square">
            <a:spAutoFit/>
          </a:bodyPr>
          <a:lstStyle/>
          <a:p>
            <a:r>
              <a:rPr lang="en-US" sz="2800" dirty="0">
                <a:solidFill>
                  <a:schemeClr val="bg1"/>
                </a:solidFill>
                <a:latin typeface="Tajawal Medium" panose="00000600000000000000" pitchFamily="2" charset="-78"/>
                <a:cs typeface="Tajawal Medium" panose="00000600000000000000" pitchFamily="2" charset="-78"/>
              </a:rPr>
              <a:t>Today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3908762"/>
          </a:xfrm>
          <a:prstGeom prst="rect">
            <a:avLst/>
          </a:prstGeom>
          <a:noFill/>
        </p:spPr>
        <p:txBody>
          <a:bodyPr wrap="square">
            <a:spAutoFit/>
          </a:bodyPr>
          <a:lstStyle/>
          <a:p>
            <a:pPr marL="285750" indent="-285750">
              <a:buFont typeface="Wingdings" panose="05000000000000000000" pitchFamily="2" charset="2"/>
              <a:buChar char="Ø"/>
              <a:defRPr/>
            </a:pPr>
            <a:r>
              <a:rPr lang="en-US" sz="2000" kern="0" dirty="0">
                <a:solidFill>
                  <a:srgbClr val="002060"/>
                </a:solidFill>
                <a:cs typeface="Tajawal ExtraBold" panose="00000800000000000000"/>
              </a:rPr>
              <a:t>A product analysis report is </a:t>
            </a:r>
            <a:r>
              <a:rPr lang="en-US" sz="2400" kern="0" dirty="0">
                <a:solidFill>
                  <a:srgbClr val="FF0000"/>
                </a:solidFill>
                <a:cs typeface="Tajawal ExtraBold" panose="00000800000000000000"/>
              </a:rPr>
              <a:t>a document </a:t>
            </a:r>
            <a:r>
              <a:rPr lang="en-US" sz="2000" kern="0" dirty="0">
                <a:solidFill>
                  <a:srgbClr val="002060"/>
                </a:solidFill>
                <a:cs typeface="Tajawal ExtraBold" panose="00000800000000000000"/>
              </a:rPr>
              <a:t>that describes a product and its features and how it benefits the customer.</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000" kern="0" dirty="0">
              <a:solidFill>
                <a:srgbClr val="002060"/>
              </a:solidFill>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000" kern="0" dirty="0">
                <a:solidFill>
                  <a:srgbClr val="002060"/>
                </a:solidFill>
                <a:cs typeface="Tajawal ExtraBold" panose="00000800000000000000"/>
              </a:rPr>
              <a:t>The report should be well-organized and easy to read, with sections that cover all of the crucial aspects of the product.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000" kern="0" dirty="0">
              <a:solidFill>
                <a:srgbClr val="002060"/>
              </a:solidFill>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000" kern="0" dirty="0">
                <a:solidFill>
                  <a:srgbClr val="002060"/>
                </a:solidFill>
                <a:cs typeface="Tajawal ExtraBold" panose="00000800000000000000"/>
              </a:rPr>
              <a:t>Below is an outline of what should be included in a product analysis report:</a:t>
            </a:r>
          </a:p>
          <a:p>
            <a:pPr marR="0" lvl="0" defTabSz="914400" eaLnBrk="1" fontAlgn="auto" latinLnBrk="0" hangingPunct="1">
              <a:lnSpc>
                <a:spcPct val="100000"/>
              </a:lnSpc>
              <a:spcBef>
                <a:spcPts val="0"/>
              </a:spcBef>
              <a:spcAft>
                <a:spcPts val="0"/>
              </a:spcAft>
              <a:buClrTx/>
              <a:buSzTx/>
              <a:tabLst/>
              <a:defRPr/>
            </a:pPr>
            <a:endParaRPr lang="en-US" sz="2000" b="1" kern="0" spc="200" dirty="0">
              <a:solidFill>
                <a:srgbClr val="002060"/>
              </a:solidFill>
              <a:cs typeface="Tajawal ExtraBold" panose="00000800000000000000"/>
            </a:endParaRPr>
          </a:p>
          <a:p>
            <a:pPr marR="0" lvl="0" defTabSz="91440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FF0000"/>
                </a:solidFill>
                <a:effectLst/>
                <a:uLnTx/>
                <a:uFillTx/>
                <a:cs typeface="Tajawal ExtraBold" panose="00000800000000000000"/>
              </a:rPr>
              <a:t>Title Page</a:t>
            </a:r>
          </a:p>
          <a:p>
            <a:pPr marR="0" lvl="0" defTabSz="914400" eaLnBrk="1" fontAlgn="auto" latinLnBrk="0" hangingPunct="1">
              <a:lnSpc>
                <a:spcPct val="100000"/>
              </a:lnSpc>
              <a:spcBef>
                <a:spcPts val="0"/>
              </a:spcBef>
              <a:spcAft>
                <a:spcPts val="0"/>
              </a:spcAft>
              <a:buClrTx/>
              <a:buSzTx/>
              <a:tabLst/>
              <a:defRPr/>
            </a:pPr>
            <a:endParaRPr kumimoji="0" lang="en-US" sz="2000" b="0" i="0" u="none" strike="noStrike" kern="0" cap="none" spc="0" normalizeH="0" baseline="0" noProof="0" dirty="0">
              <a:ln>
                <a:noFill/>
              </a:ln>
              <a:solidFill>
                <a:srgbClr val="002060"/>
              </a:solidFill>
              <a:effectLst/>
              <a:uLnTx/>
              <a:uFillTx/>
              <a:cs typeface="Tajawal ExtraBold" panose="00000800000000000000"/>
            </a:endParaRPr>
          </a:p>
          <a:p>
            <a:pPr marR="0" lvl="0" defTabSz="91440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02060"/>
                </a:solidFill>
                <a:effectLst/>
                <a:uLnTx/>
                <a:uFillTx/>
                <a:cs typeface="Tajawal ExtraBold" panose="00000800000000000000"/>
              </a:rPr>
              <a:t>This is obviously the title of your product analysis. A straightforward one, to be clear for all who read it.</a:t>
            </a:r>
          </a:p>
          <a:p>
            <a:pPr marR="0" lvl="0" defTabSz="91440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02060"/>
                </a:solidFill>
                <a:effectLst/>
                <a:uLnTx/>
                <a:uFillTx/>
                <a:cs typeface="Tajawal ExtraBold" panose="00000800000000000000"/>
              </a:rPr>
              <a:t>The title should be written </a:t>
            </a:r>
            <a:r>
              <a:rPr kumimoji="0" lang="en-US" sz="2000" b="0" i="0" u="none" strike="noStrike" kern="0" cap="none" spc="0" normalizeH="0" baseline="0" noProof="0" dirty="0">
                <a:ln>
                  <a:noFill/>
                </a:ln>
                <a:solidFill>
                  <a:srgbClr val="FF0000"/>
                </a:solidFill>
                <a:effectLst/>
                <a:uLnTx/>
                <a:uFillTx/>
                <a:cs typeface="Tajawal ExtraBold" panose="00000800000000000000"/>
              </a:rPr>
              <a:t>SMART</a:t>
            </a:r>
            <a:r>
              <a:rPr kumimoji="0" lang="en-US" sz="2000" b="0" i="0" u="none" strike="noStrike" kern="0" cap="none" spc="0" normalizeH="0" baseline="0" noProof="0" dirty="0">
                <a:ln>
                  <a:noFill/>
                </a:ln>
                <a:solidFill>
                  <a:srgbClr val="002060"/>
                </a:solidFill>
                <a:effectLst/>
                <a:uLnTx/>
                <a:uFillTx/>
                <a:cs typeface="Tajawal ExtraBold" panose="00000800000000000000"/>
              </a:rPr>
              <a:t> and </a:t>
            </a:r>
            <a:r>
              <a:rPr kumimoji="0" lang="en-US" sz="2000" b="0" i="0" u="none" strike="noStrike" kern="0" cap="none" spc="0" normalizeH="0" baseline="0" noProof="0" dirty="0">
                <a:ln>
                  <a:noFill/>
                </a:ln>
                <a:solidFill>
                  <a:srgbClr val="FF0000"/>
                </a:solidFill>
                <a:effectLst/>
                <a:uLnTx/>
                <a:uFillTx/>
                <a:cs typeface="Tajawal ExtraBold" panose="00000800000000000000"/>
              </a:rPr>
              <a:t>SHORT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03187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Table of Contents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This section includes all of the different areas and subsections of your report. It helps the reader navigate through the document and find the information they’re looking for quickly and easily.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kern="0" dirty="0">
                <a:solidFill>
                  <a:srgbClr val="002060"/>
                </a:solidFill>
                <a:latin typeface="Calibri" panose="020F0502020204030204"/>
                <a:cs typeface="Tajawal ExtraBold" panose="00000800000000000000"/>
              </a:rPr>
              <a:t>Include page number of each subsection and area.</a:t>
            </a: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a:defRPr/>
            </a:pPr>
            <a:r>
              <a:rPr lang="en-US" sz="2800" kern="0" dirty="0">
                <a:solidFill>
                  <a:srgbClr val="FF0000"/>
                </a:solidFill>
                <a:cs typeface="Tajawal ExtraBold" panose="00000800000000000000"/>
              </a:rPr>
              <a:t>Executive Summary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It is a brief overview of the product analysis report. It should include the most essential information from each report section, such as the product’s features, benefits, and market opportunity.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section is often written last after the rest of the report has been completed.</a:t>
            </a:r>
          </a:p>
          <a:p>
            <a:pPr>
              <a:defRPr/>
            </a:pPr>
            <a:endParaRPr lang="en-US" sz="2000" kern="0" dirty="0">
              <a:solidFill>
                <a:srgbClr val="002060"/>
              </a:solidFill>
              <a:cs typeface="Tajawal ExtraBold" panose="00000800000000000000"/>
            </a:endParaRPr>
          </a:p>
        </p:txBody>
      </p:sp>
      <p:pic>
        <p:nvPicPr>
          <p:cNvPr id="3" name="Picture 2">
            <a:extLst>
              <a:ext uri="{FF2B5EF4-FFF2-40B4-BE49-F238E27FC236}">
                <a16:creationId xmlns:a16="http://schemas.microsoft.com/office/drawing/2014/main" id="{3A150345-66C8-CF6C-515C-2FB638FE78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39537" y="0"/>
            <a:ext cx="1828800" cy="2505075"/>
          </a:xfrm>
          <a:prstGeom prst="rect">
            <a:avLst/>
          </a:prstGeom>
        </p:spPr>
      </p:pic>
    </p:spTree>
    <p:extLst>
      <p:ext uri="{BB962C8B-B14F-4D97-AF65-F5344CB8AC3E}">
        <p14:creationId xmlns:p14="http://schemas.microsoft.com/office/powerpoint/2010/main" val="2724184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2062103"/>
          </a:xfrm>
          <a:prstGeom prst="rect">
            <a:avLst/>
          </a:prstGeom>
          <a:noFill/>
        </p:spPr>
        <p:txBody>
          <a:bodyPr wrap="square">
            <a:spAutoFit/>
          </a:bodyPr>
          <a:lstStyle/>
          <a:p>
            <a:pPr>
              <a:defRPr/>
            </a:pPr>
            <a:endParaRPr lang="en-US" sz="2000" kern="0" dirty="0">
              <a:solidFill>
                <a:srgbClr val="002060"/>
              </a:solidFill>
              <a:cs typeface="Tajawal ExtraBold" panose="00000800000000000000"/>
            </a:endParaRPr>
          </a:p>
          <a:p>
            <a:pPr>
              <a:defRPr/>
            </a:pPr>
            <a:r>
              <a:rPr lang="en-US" sz="2800" kern="0" dirty="0">
                <a:solidFill>
                  <a:srgbClr val="FF0000"/>
                </a:solidFill>
                <a:cs typeface="Tajawal ExtraBold" panose="00000800000000000000"/>
              </a:rPr>
              <a:t>Product Analysis Methods</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section should outline the different methods used to analyze the product.</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It should include a description of the collected data and how it was used to analyze the product.</a:t>
            </a:r>
            <a:endParaRPr kumimoji="0" lang="en-US" sz="2000" b="0" i="0" u="none" strike="noStrike" kern="0" cap="none" spc="0" normalizeH="0" baseline="0" noProof="0" dirty="0">
              <a:ln>
                <a:noFill/>
              </a:ln>
              <a:solidFill>
                <a:srgbClr val="002060"/>
              </a:solidFill>
              <a:effectLst/>
              <a:uLnTx/>
              <a:uFillTx/>
              <a:cs typeface="Tajawal ExtraBold" panose="00000800000000000000"/>
            </a:endParaRPr>
          </a:p>
        </p:txBody>
      </p:sp>
      <p:graphicFrame>
        <p:nvGraphicFramePr>
          <p:cNvPr id="2" name="Diagram 1">
            <a:extLst>
              <a:ext uri="{FF2B5EF4-FFF2-40B4-BE49-F238E27FC236}">
                <a16:creationId xmlns:a16="http://schemas.microsoft.com/office/drawing/2014/main" id="{A22C62F0-EEF2-EADD-0CB3-08128E55F9E0}"/>
              </a:ext>
            </a:extLst>
          </p:cNvPr>
          <p:cNvGraphicFramePr/>
          <p:nvPr>
            <p:extLst>
              <p:ext uri="{D42A27DB-BD31-4B8C-83A1-F6EECF244321}">
                <p14:modId xmlns:p14="http://schemas.microsoft.com/office/powerpoint/2010/main" val="4247632810"/>
              </p:ext>
            </p:extLst>
          </p:nvPr>
        </p:nvGraphicFramePr>
        <p:xfrm>
          <a:off x="2032000" y="4076230"/>
          <a:ext cx="8013148" cy="20621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50508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031873"/>
          </a:xfrm>
          <a:prstGeom prst="rect">
            <a:avLst/>
          </a:prstGeom>
          <a:noFill/>
        </p:spPr>
        <p:txBody>
          <a:bodyPr wrap="square">
            <a:spAutoFit/>
          </a:bodyPr>
          <a:lstStyle/>
          <a:p>
            <a:pPr>
              <a:defRPr/>
            </a:pPr>
            <a:r>
              <a:rPr lang="en-US" sz="2800" kern="0" dirty="0">
                <a:solidFill>
                  <a:srgbClr val="FF0000"/>
                </a:solidFill>
                <a:cs typeface="Tajawal ExtraBold" panose="00000800000000000000"/>
              </a:rPr>
              <a:t>Product Overview and Description</a:t>
            </a:r>
          </a:p>
          <a:p>
            <a:pPr>
              <a:defRPr/>
            </a:pPr>
            <a:endParaRPr lang="en-US" sz="2000" kern="0" dirty="0">
              <a:solidFill>
                <a:srgbClr val="FF0000"/>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provide a detailed description of the product, including its features, benefits, and </a:t>
            </a:r>
            <a:r>
              <a:rPr lang="en-US" sz="2000" kern="0" dirty="0">
                <a:solidFill>
                  <a:srgbClr val="FF0000"/>
                </a:solidFill>
                <a:cs typeface="Tajawal ExtraBold" panose="00000800000000000000"/>
              </a:rPr>
              <a:t>unique selling points. (USP)</a:t>
            </a:r>
          </a:p>
          <a:p>
            <a:pPr>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should also outline how the product fits into the larger market landscape.</a:t>
            </a:r>
          </a:p>
          <a:p>
            <a:pPr>
              <a:defRPr/>
            </a:pPr>
            <a:endParaRPr lang="en-US" sz="2000" kern="0" dirty="0">
              <a:solidFill>
                <a:srgbClr val="FF0000"/>
              </a:solidFill>
              <a:cs typeface="Tajawal ExtraBold" panose="00000800000000000000"/>
            </a:endParaRPr>
          </a:p>
          <a:p>
            <a:pPr>
              <a:defRPr/>
            </a:pPr>
            <a:r>
              <a:rPr lang="en-US" sz="2800" kern="0" dirty="0">
                <a:solidFill>
                  <a:srgbClr val="FF0000"/>
                </a:solidFill>
                <a:cs typeface="Tajawal ExtraBold" panose="00000800000000000000"/>
              </a:rPr>
              <a:t>How the Product Meets Customer Needs?</a:t>
            </a:r>
          </a:p>
          <a:p>
            <a:pPr>
              <a:defRPr/>
            </a:pPr>
            <a:endParaRPr lang="en-US" sz="2000" kern="0" dirty="0">
              <a:solidFill>
                <a:srgbClr val="FF0000"/>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outline how the product meets the needs of the customer.</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should include a description of the target user and information about what needs the product meets.</a:t>
            </a:r>
            <a:endParaRPr kumimoji="0" lang="en-US" sz="2000" b="0" i="0" u="none" strike="noStrike" kern="0" cap="none" spc="0" normalizeH="0" baseline="0" noProof="0" dirty="0">
              <a:ln>
                <a:noFill/>
              </a:ln>
              <a:solidFill>
                <a:srgbClr val="0A1F61"/>
              </a:solidFill>
              <a:effectLst/>
              <a:uLnTx/>
              <a:uFillTx/>
              <a:cs typeface="Tajawal ExtraBold" panose="00000800000000000000"/>
            </a:endParaRPr>
          </a:p>
        </p:txBody>
      </p:sp>
    </p:spTree>
    <p:extLst>
      <p:ext uri="{BB962C8B-B14F-4D97-AF65-F5344CB8AC3E}">
        <p14:creationId xmlns:p14="http://schemas.microsoft.com/office/powerpoint/2010/main" val="3760705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354597" y="1502936"/>
            <a:ext cx="5105300" cy="5139869"/>
          </a:xfrm>
          <a:prstGeom prst="rect">
            <a:avLst/>
          </a:prstGeom>
          <a:noFill/>
        </p:spPr>
        <p:txBody>
          <a:bodyPr wrap="square">
            <a:spAutoFit/>
          </a:bodyPr>
          <a:lstStyle/>
          <a:p>
            <a:pPr>
              <a:defRPr/>
            </a:pPr>
            <a:r>
              <a:rPr lang="en-US" sz="2800" kern="0" dirty="0">
                <a:solidFill>
                  <a:srgbClr val="FF0000"/>
                </a:solidFill>
                <a:cs typeface="Tajawal ExtraBold" panose="00000800000000000000"/>
              </a:rPr>
              <a:t>Pricing and Availability</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include information about the </a:t>
            </a:r>
            <a:r>
              <a:rPr lang="en-US" sz="2000" kern="0" dirty="0">
                <a:solidFill>
                  <a:srgbClr val="FF0000"/>
                </a:solidFill>
                <a:cs typeface="Tajawal ExtraBold" panose="00000800000000000000"/>
              </a:rPr>
              <a:t>product’s price </a:t>
            </a:r>
            <a:r>
              <a:rPr lang="en-US" sz="2000" kern="0" dirty="0">
                <a:solidFill>
                  <a:srgbClr val="0A1F61"/>
                </a:solidFill>
                <a:cs typeface="Tajawal ExtraBold" panose="00000800000000000000"/>
              </a:rPr>
              <a:t>and </a:t>
            </a:r>
            <a:r>
              <a:rPr lang="en-US" sz="2000" kern="0" dirty="0">
                <a:solidFill>
                  <a:srgbClr val="FF0000"/>
                </a:solidFill>
                <a:cs typeface="Tajawal ExtraBold" panose="00000800000000000000"/>
              </a:rPr>
              <a:t>availability.</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means that here you outline the estimated price ranges of the product with the best-suited price.</a:t>
            </a:r>
          </a:p>
          <a:p>
            <a:pPr>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You also include where and when your product will be made available to the user.</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should also outline any promotions or discounts that are currently or plan to be made available.</a:t>
            </a:r>
          </a:p>
          <a:p>
            <a:pPr>
              <a:defRPr/>
            </a:pPr>
            <a:endParaRPr kumimoji="0" lang="en-US" sz="2000" b="0" i="0" u="none" strike="noStrike" kern="0" cap="none" spc="0" normalizeH="0" baseline="0" noProof="0" dirty="0">
              <a:ln>
                <a:noFill/>
              </a:ln>
              <a:solidFill>
                <a:srgbClr val="0A1F61"/>
              </a:solidFill>
              <a:effectLst/>
              <a:uLnTx/>
              <a:uFillTx/>
              <a:cs typeface="Tajawal ExtraBold" panose="00000800000000000000"/>
            </a:endParaRPr>
          </a:p>
        </p:txBody>
      </p:sp>
      <p:pic>
        <p:nvPicPr>
          <p:cNvPr id="2" name="Picture 1">
            <a:extLst>
              <a:ext uri="{FF2B5EF4-FFF2-40B4-BE49-F238E27FC236}">
                <a16:creationId xmlns:a16="http://schemas.microsoft.com/office/drawing/2014/main" id="{D0728899-25DC-9696-FA04-7B174692D7A6}"/>
              </a:ext>
            </a:extLst>
          </p:cNvPr>
          <p:cNvPicPr>
            <a:picLocks noChangeAspect="1"/>
          </p:cNvPicPr>
          <p:nvPr/>
        </p:nvPicPr>
        <p:blipFill>
          <a:blip r:embed="rId4"/>
          <a:stretch>
            <a:fillRect/>
          </a:stretch>
        </p:blipFill>
        <p:spPr>
          <a:xfrm>
            <a:off x="5683880" y="1633537"/>
            <a:ext cx="6224423" cy="4505329"/>
          </a:xfrm>
          <a:prstGeom prst="rect">
            <a:avLst/>
          </a:prstGeom>
        </p:spPr>
      </p:pic>
    </p:spTree>
    <p:extLst>
      <p:ext uri="{BB962C8B-B14F-4D97-AF65-F5344CB8AC3E}">
        <p14:creationId xmlns:p14="http://schemas.microsoft.com/office/powerpoint/2010/main" val="26518582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354597" y="1502936"/>
            <a:ext cx="5741404" cy="4154984"/>
          </a:xfrm>
          <a:prstGeom prst="rect">
            <a:avLst/>
          </a:prstGeom>
          <a:noFill/>
        </p:spPr>
        <p:txBody>
          <a:bodyPr wrap="square">
            <a:spAutoFit/>
          </a:bodyPr>
          <a:lstStyle/>
          <a:p>
            <a:pPr>
              <a:defRPr/>
            </a:pPr>
            <a:r>
              <a:rPr lang="en-US" sz="2400" kern="0" dirty="0">
                <a:solidFill>
                  <a:srgbClr val="FF0000"/>
                </a:solidFill>
                <a:cs typeface="Tajawal ExtraBold" panose="00000800000000000000"/>
              </a:rPr>
              <a:t>Marketing Strategies</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outline the different product marketing strategies used to promote the product.</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should include a description of the target market ( </a:t>
            </a:r>
            <a:r>
              <a:rPr lang="en-US" sz="2000" kern="0" dirty="0">
                <a:solidFill>
                  <a:srgbClr val="FF0000"/>
                </a:solidFill>
                <a:cs typeface="Tajawal ExtraBold" panose="00000800000000000000"/>
              </a:rPr>
              <a:t>Customer persona</a:t>
            </a:r>
            <a:r>
              <a:rPr lang="en-US" sz="2000" kern="0" dirty="0">
                <a:solidFill>
                  <a:srgbClr val="0A1F61"/>
                </a:solidFill>
                <a:cs typeface="Tajawal ExtraBold" panose="00000800000000000000"/>
              </a:rPr>
              <a:t>) and information about how the product will reach them.</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Sales and Distribution Channels should describe how the product will be sold and distributed to customers.</a:t>
            </a:r>
            <a:endParaRPr kumimoji="0" lang="en-US" sz="2000" b="0" i="0" u="none" strike="noStrike" kern="0" cap="none" spc="0" normalizeH="0" baseline="0" noProof="0" dirty="0">
              <a:ln>
                <a:noFill/>
              </a:ln>
              <a:solidFill>
                <a:srgbClr val="0A1F61"/>
              </a:solidFill>
              <a:effectLst/>
              <a:uLnTx/>
              <a:uFillTx/>
              <a:cs typeface="Tajawal ExtraBold" panose="00000800000000000000"/>
            </a:endParaRPr>
          </a:p>
        </p:txBody>
      </p:sp>
      <p:pic>
        <p:nvPicPr>
          <p:cNvPr id="3" name="Picture 2">
            <a:extLst>
              <a:ext uri="{FF2B5EF4-FFF2-40B4-BE49-F238E27FC236}">
                <a16:creationId xmlns:a16="http://schemas.microsoft.com/office/drawing/2014/main" id="{5FE30622-1332-1877-9FF6-92E0AF8362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3653" y="1526127"/>
            <a:ext cx="5220488" cy="4713076"/>
          </a:xfrm>
          <a:prstGeom prst="rect">
            <a:avLst/>
          </a:prstGeom>
        </p:spPr>
      </p:pic>
    </p:spTree>
    <p:extLst>
      <p:ext uri="{BB962C8B-B14F-4D97-AF65-F5344CB8AC3E}">
        <p14:creationId xmlns:p14="http://schemas.microsoft.com/office/powerpoint/2010/main" val="1170828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354596" y="1502936"/>
            <a:ext cx="11482807" cy="2062103"/>
          </a:xfrm>
          <a:prstGeom prst="rect">
            <a:avLst/>
          </a:prstGeom>
          <a:noFill/>
        </p:spPr>
        <p:txBody>
          <a:bodyPr wrap="square">
            <a:spAutoFit/>
          </a:bodyPr>
          <a:lstStyle/>
          <a:p>
            <a:pPr>
              <a:defRPr/>
            </a:pPr>
            <a:r>
              <a:rPr lang="en-US" sz="2800" kern="0" dirty="0">
                <a:solidFill>
                  <a:srgbClr val="FF0000"/>
                </a:solidFill>
                <a:cs typeface="Tajawal ExtraBold" panose="00000800000000000000"/>
              </a:rPr>
              <a:t>Successful Applications of the Product</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provide examples of how the product has been successfully used in the past or during testing.</a:t>
            </a: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can include case studies, customer testimonials, or other forms of social proof.</a:t>
            </a:r>
          </a:p>
          <a:p>
            <a:pPr>
              <a:defRPr/>
            </a:pPr>
            <a:endParaRPr lang="en-US" sz="2000" kern="0" dirty="0">
              <a:solidFill>
                <a:srgbClr val="0A1F61"/>
              </a:solidFill>
              <a:cs typeface="Tajawal ExtraBold" panose="00000800000000000000"/>
            </a:endParaRPr>
          </a:p>
        </p:txBody>
      </p:sp>
      <p:pic>
        <p:nvPicPr>
          <p:cNvPr id="3" name="Picture 2">
            <a:extLst>
              <a:ext uri="{FF2B5EF4-FFF2-40B4-BE49-F238E27FC236}">
                <a16:creationId xmlns:a16="http://schemas.microsoft.com/office/drawing/2014/main" id="{00DDE704-98FF-D7AD-5959-14BECD11A0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50024" y="3600531"/>
            <a:ext cx="4706417" cy="2451574"/>
          </a:xfrm>
          <a:prstGeom prst="rect">
            <a:avLst/>
          </a:prstGeom>
        </p:spPr>
      </p:pic>
    </p:spTree>
    <p:extLst>
      <p:ext uri="{BB962C8B-B14F-4D97-AF65-F5344CB8AC3E}">
        <p14:creationId xmlns:p14="http://schemas.microsoft.com/office/powerpoint/2010/main" val="2310136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354597" y="1502936"/>
            <a:ext cx="6337752" cy="3416320"/>
          </a:xfrm>
          <a:prstGeom prst="rect">
            <a:avLst/>
          </a:prstGeom>
          <a:noFill/>
        </p:spPr>
        <p:txBody>
          <a:bodyPr wrap="square">
            <a:spAutoFit/>
          </a:bodyPr>
          <a:lstStyle/>
          <a:p>
            <a:pPr>
              <a:defRPr/>
            </a:pPr>
            <a:endParaRPr lang="en-US" sz="2000" kern="0" dirty="0">
              <a:solidFill>
                <a:srgbClr val="0A1F61"/>
              </a:solidFill>
              <a:cs typeface="Tajawal ExtraBold" panose="00000800000000000000"/>
            </a:endParaRPr>
          </a:p>
          <a:p>
            <a:pPr>
              <a:defRPr/>
            </a:pPr>
            <a:r>
              <a:rPr lang="en-US" sz="2800" kern="0" dirty="0">
                <a:solidFill>
                  <a:srgbClr val="FF0000"/>
                </a:solidFill>
                <a:cs typeface="Tajawal ExtraBold" panose="00000800000000000000"/>
              </a:rPr>
              <a:t>Competitors’ Products and How They Compare</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provide a detailed description of the competition and how their products compare to yours.</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should include information about what the competition offers and how your product is better (or worse).</a:t>
            </a:r>
          </a:p>
        </p:txBody>
      </p:sp>
      <p:pic>
        <p:nvPicPr>
          <p:cNvPr id="2" name="Picture 1">
            <a:extLst>
              <a:ext uri="{FF2B5EF4-FFF2-40B4-BE49-F238E27FC236}">
                <a16:creationId xmlns:a16="http://schemas.microsoft.com/office/drawing/2014/main" id="{2E6FAAAF-25F9-6D23-35CA-D66E51ED51C0}"/>
              </a:ext>
            </a:extLst>
          </p:cNvPr>
          <p:cNvPicPr>
            <a:picLocks noChangeAspect="1"/>
          </p:cNvPicPr>
          <p:nvPr/>
        </p:nvPicPr>
        <p:blipFill>
          <a:blip r:embed="rId4"/>
          <a:stretch>
            <a:fillRect/>
          </a:stretch>
        </p:blipFill>
        <p:spPr>
          <a:xfrm>
            <a:off x="6722064" y="1487276"/>
            <a:ext cx="5115339" cy="4827234"/>
          </a:xfrm>
          <a:prstGeom prst="rect">
            <a:avLst/>
          </a:prstGeom>
        </p:spPr>
      </p:pic>
    </p:spTree>
    <p:extLst>
      <p:ext uri="{BB962C8B-B14F-4D97-AF65-F5344CB8AC3E}">
        <p14:creationId xmlns:p14="http://schemas.microsoft.com/office/powerpoint/2010/main" val="156118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354597" y="1502936"/>
            <a:ext cx="6337752" cy="2492990"/>
          </a:xfrm>
          <a:prstGeom prst="rect">
            <a:avLst/>
          </a:prstGeom>
          <a:noFill/>
        </p:spPr>
        <p:txBody>
          <a:bodyPr wrap="square">
            <a:spAutoFit/>
          </a:bodyPr>
          <a:lstStyle/>
          <a:p>
            <a:pPr>
              <a:defRPr/>
            </a:pPr>
            <a:endParaRPr lang="en-US" sz="2000" kern="0" dirty="0">
              <a:solidFill>
                <a:srgbClr val="0A1F61"/>
              </a:solidFill>
              <a:cs typeface="Tajawal ExtraBold" panose="00000800000000000000"/>
            </a:endParaRPr>
          </a:p>
          <a:p>
            <a:pPr>
              <a:defRPr/>
            </a:pPr>
            <a:r>
              <a:rPr lang="en-US" sz="2800" kern="0" dirty="0">
                <a:solidFill>
                  <a:srgbClr val="FF0000"/>
                </a:solidFill>
                <a:cs typeface="Tajawal ExtraBold" panose="00000800000000000000"/>
              </a:rPr>
              <a:t>Competitors’ Products and How They Compare</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is best to summarize a SWOT analysis of the competition here</a:t>
            </a:r>
            <a:endParaRPr kumimoji="0" lang="en-US" sz="2000" b="0" i="0" u="none" strike="noStrike" kern="0" cap="none" spc="0" normalizeH="0" baseline="0" noProof="0" dirty="0">
              <a:ln>
                <a:noFill/>
              </a:ln>
              <a:solidFill>
                <a:srgbClr val="0A1F61"/>
              </a:solidFill>
              <a:effectLst/>
              <a:uLnTx/>
              <a:uFillTx/>
              <a:cs typeface="Tajawal ExtraBold" panose="00000800000000000000"/>
            </a:endParaRPr>
          </a:p>
        </p:txBody>
      </p:sp>
      <p:pic>
        <p:nvPicPr>
          <p:cNvPr id="5" name="Picture 4" descr="Chart&#10;&#10;Description automatically generated">
            <a:extLst>
              <a:ext uri="{FF2B5EF4-FFF2-40B4-BE49-F238E27FC236}">
                <a16:creationId xmlns:a16="http://schemas.microsoft.com/office/drawing/2014/main" id="{91FD766D-F4EB-BC3E-5B6E-4BBCF1CBE9AB}"/>
              </a:ext>
            </a:extLst>
          </p:cNvPr>
          <p:cNvPicPr>
            <a:picLocks noChangeAspect="1"/>
          </p:cNvPicPr>
          <p:nvPr/>
        </p:nvPicPr>
        <p:blipFill rotWithShape="1">
          <a:blip r:embed="rId4">
            <a:extLst>
              <a:ext uri="{28A0092B-C50C-407E-A947-70E740481C1C}">
                <a14:useLocalDpi xmlns:a14="http://schemas.microsoft.com/office/drawing/2010/main" val="0"/>
              </a:ext>
            </a:extLst>
          </a:blip>
          <a:srcRect t="18050" r="5829"/>
          <a:stretch/>
        </p:blipFill>
        <p:spPr>
          <a:xfrm>
            <a:off x="6272863" y="1210770"/>
            <a:ext cx="5864054" cy="5620104"/>
          </a:xfrm>
          <a:prstGeom prst="rect">
            <a:avLst/>
          </a:prstGeom>
        </p:spPr>
      </p:pic>
    </p:spTree>
    <p:extLst>
      <p:ext uri="{BB962C8B-B14F-4D97-AF65-F5344CB8AC3E}">
        <p14:creationId xmlns:p14="http://schemas.microsoft.com/office/powerpoint/2010/main" val="16718875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45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Write a Product Analysis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354596" y="1502936"/>
            <a:ext cx="11482807" cy="5262979"/>
          </a:xfrm>
          <a:prstGeom prst="rect">
            <a:avLst/>
          </a:prstGeom>
          <a:noFill/>
        </p:spPr>
        <p:txBody>
          <a:bodyPr wrap="square">
            <a:spAutoFit/>
          </a:bodyPr>
          <a:lstStyle/>
          <a:p>
            <a:pPr>
              <a:defRPr/>
            </a:pPr>
            <a:r>
              <a:rPr lang="en-US" sz="2800" kern="0" dirty="0">
                <a:solidFill>
                  <a:srgbClr val="FF0000"/>
                </a:solidFill>
                <a:cs typeface="Tajawal ExtraBold" panose="00000800000000000000"/>
              </a:rPr>
              <a:t>Recommendations</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should provide recommendations for how to improve the product.</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can include recommendations for changes to the product and suggestions for how to better market or sell it.</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is where you would outline any areas that need improvement and provide solutions for how to fix them.</a:t>
            </a:r>
          </a:p>
          <a:p>
            <a:pPr>
              <a:defRPr/>
            </a:pPr>
            <a:r>
              <a:rPr lang="en-US" sz="2800" kern="0" dirty="0">
                <a:solidFill>
                  <a:srgbClr val="FF0000"/>
                </a:solidFill>
                <a:cs typeface="Tajawal ExtraBold" panose="00000800000000000000"/>
              </a:rPr>
              <a:t>Conclusion</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This section provides a summary of the product analysis report. It should highlight the most critical findings from the report and outline what actions should be taken based on those findings.</a:t>
            </a:r>
          </a:p>
          <a:p>
            <a:pPr marL="342900" indent="-342900">
              <a:buFont typeface="Wingdings" panose="05000000000000000000" pitchFamily="2" charset="2"/>
              <a:buChar char="Ø"/>
              <a:defRPr/>
            </a:pPr>
            <a:endParaRPr lang="en-US" sz="2000" kern="0" dirty="0">
              <a:solidFill>
                <a:srgbClr val="0A1F61"/>
              </a:solidFill>
              <a:cs typeface="Tajawal ExtraBold" panose="00000800000000000000"/>
            </a:endParaRPr>
          </a:p>
          <a:p>
            <a:pPr marL="342900" indent="-342900">
              <a:buFont typeface="Wingdings" panose="05000000000000000000" pitchFamily="2" charset="2"/>
              <a:buChar char="Ø"/>
              <a:defRPr/>
            </a:pPr>
            <a:r>
              <a:rPr lang="en-US" sz="2000" kern="0" dirty="0">
                <a:solidFill>
                  <a:srgbClr val="0A1F61"/>
                </a:solidFill>
                <a:cs typeface="Tajawal ExtraBold" panose="00000800000000000000"/>
              </a:rPr>
              <a:t>It includes information about what was learned from the product analysis and what can be done to improve it in the future. </a:t>
            </a:r>
            <a:endParaRPr kumimoji="0" lang="en-US" sz="2000" b="0" i="0" u="none" strike="noStrike" kern="0" cap="none" spc="0" normalizeH="0" baseline="0" noProof="0" dirty="0">
              <a:ln>
                <a:noFill/>
              </a:ln>
              <a:solidFill>
                <a:srgbClr val="0A1F61"/>
              </a:solidFill>
              <a:effectLst/>
              <a:uLnTx/>
              <a:uFillTx/>
              <a:cs typeface="Tajawal ExtraBold" panose="00000800000000000000"/>
            </a:endParaRPr>
          </a:p>
        </p:txBody>
      </p:sp>
    </p:spTree>
    <p:extLst>
      <p:ext uri="{BB962C8B-B14F-4D97-AF65-F5344CB8AC3E}">
        <p14:creationId xmlns:p14="http://schemas.microsoft.com/office/powerpoint/2010/main" val="14213816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224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of product analysis report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354596" y="1502936"/>
            <a:ext cx="11482807" cy="3108543"/>
          </a:xfrm>
          <a:prstGeom prst="rect">
            <a:avLst/>
          </a:prstGeom>
          <a:noFill/>
        </p:spPr>
        <p:txBody>
          <a:bodyPr wrap="square">
            <a:spAutoFit/>
          </a:bodyPr>
          <a:lstStyle/>
          <a:p>
            <a:pPr>
              <a:defRPr/>
            </a:pPr>
            <a:r>
              <a:rPr lang="en-US" sz="2800" kern="0" dirty="0">
                <a:cs typeface="Tajawal ExtraBold" panose="00000800000000000000"/>
              </a:rPr>
              <a:t>You are the </a:t>
            </a:r>
            <a:r>
              <a:rPr lang="en-US" sz="2800" kern="0" dirty="0">
                <a:solidFill>
                  <a:srgbClr val="FF0000"/>
                </a:solidFill>
                <a:cs typeface="Tajawal ExtraBold" panose="00000800000000000000"/>
              </a:rPr>
              <a:t>product analyst </a:t>
            </a:r>
            <a:r>
              <a:rPr lang="en-US" sz="2800" kern="0" dirty="0">
                <a:cs typeface="Tajawal ExtraBold" panose="00000800000000000000"/>
              </a:rPr>
              <a:t>for a new </a:t>
            </a:r>
            <a:r>
              <a:rPr lang="en-US" sz="2800" kern="0" dirty="0">
                <a:solidFill>
                  <a:srgbClr val="FF0000"/>
                </a:solidFill>
                <a:cs typeface="Tajawal ExtraBold" panose="00000800000000000000"/>
              </a:rPr>
              <a:t>health and fitness mobile application</a:t>
            </a:r>
            <a:r>
              <a:rPr lang="en-US" sz="2800" kern="0" dirty="0">
                <a:cs typeface="Tajawal ExtraBold" panose="00000800000000000000"/>
              </a:rPr>
              <a:t>  that has recently hit the market.</a:t>
            </a:r>
          </a:p>
          <a:p>
            <a:pPr>
              <a:defRPr/>
            </a:pPr>
            <a:endParaRPr lang="en-US" sz="2800" kern="0" dirty="0">
              <a:cs typeface="Tajawal ExtraBold" panose="00000800000000000000"/>
            </a:endParaRPr>
          </a:p>
          <a:p>
            <a:pPr>
              <a:defRPr/>
            </a:pPr>
            <a:r>
              <a:rPr lang="en-US" sz="2800" kern="0" dirty="0">
                <a:cs typeface="Tajawal ExtraBold" panose="00000800000000000000"/>
              </a:rPr>
              <a:t>Your task is to provide a detailed report on the product, including its strengths and weaknesses, and compare it to similar products.</a:t>
            </a:r>
          </a:p>
          <a:p>
            <a:pPr>
              <a:defRPr/>
            </a:pPr>
            <a:endParaRPr lang="en-US" sz="2800" kern="0" dirty="0">
              <a:cs typeface="Tajawal ExtraBold" panose="00000800000000000000"/>
            </a:endParaRPr>
          </a:p>
          <a:p>
            <a:pPr>
              <a:defRPr/>
            </a:pPr>
            <a:r>
              <a:rPr lang="en-US" sz="2800" kern="0" dirty="0">
                <a:cs typeface="Tajawal ExtraBold" panose="00000800000000000000"/>
              </a:rPr>
              <a:t>To do this, you will have to use various product analysis methods.</a:t>
            </a:r>
            <a:endParaRPr kumimoji="0" lang="en-US" sz="2000" b="0" i="0" u="none" strike="noStrike" kern="0" cap="none" spc="0" normalizeH="0" baseline="0" noProof="0" dirty="0">
              <a:ln>
                <a:noFill/>
              </a:ln>
              <a:effectLst/>
              <a:uLnTx/>
              <a:uFillTx/>
              <a:cs typeface="Tajawal ExtraBold" panose="00000800000000000000"/>
            </a:endParaRPr>
          </a:p>
        </p:txBody>
      </p:sp>
    </p:spTree>
    <p:extLst>
      <p:ext uri="{BB962C8B-B14F-4D97-AF65-F5344CB8AC3E}">
        <p14:creationId xmlns:p14="http://schemas.microsoft.com/office/powerpoint/2010/main" val="1939976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224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of product analysis report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354596" y="1502936"/>
            <a:ext cx="11482807" cy="5262979"/>
          </a:xfrm>
          <a:prstGeom prst="rect">
            <a:avLst/>
          </a:prstGeom>
          <a:noFill/>
        </p:spPr>
        <p:txBody>
          <a:bodyPr wrap="square">
            <a:spAutoFit/>
          </a:bodyPr>
          <a:lstStyle/>
          <a:p>
            <a:pPr>
              <a:defRPr/>
            </a:pPr>
            <a:r>
              <a:rPr lang="en-US" sz="2800" kern="0" dirty="0">
                <a:solidFill>
                  <a:srgbClr val="FF0000"/>
                </a:solidFill>
                <a:cs typeface="Tajawal ExtraBold" panose="00000800000000000000"/>
              </a:rPr>
              <a:t> Data Collection</a:t>
            </a:r>
          </a:p>
          <a:p>
            <a:pPr>
              <a:defRPr/>
            </a:pPr>
            <a:endParaRPr lang="en-US" sz="2800" kern="0" dirty="0">
              <a:cs typeface="Tajawal ExtraBold" panose="00000800000000000000"/>
            </a:endParaRPr>
          </a:p>
          <a:p>
            <a:pPr>
              <a:defRPr/>
            </a:pPr>
            <a:r>
              <a:rPr lang="en-US" sz="2800" kern="0" dirty="0">
                <a:cs typeface="Tajawal ExtraBold" panose="00000800000000000000"/>
              </a:rPr>
              <a:t>The first step in any product analysis is data collection.</a:t>
            </a:r>
          </a:p>
          <a:p>
            <a:pPr>
              <a:defRPr/>
            </a:pPr>
            <a:endParaRPr lang="en-US" sz="2800" kern="0" dirty="0">
              <a:cs typeface="Tajawal ExtraBold" panose="00000800000000000000"/>
            </a:endParaRPr>
          </a:p>
          <a:p>
            <a:pPr>
              <a:defRPr/>
            </a:pPr>
            <a:r>
              <a:rPr lang="en-US" sz="2800" kern="0" dirty="0">
                <a:cs typeface="Tajawal ExtraBold" panose="00000800000000000000"/>
              </a:rPr>
              <a:t>For our </a:t>
            </a:r>
            <a:r>
              <a:rPr lang="en-US" sz="2800" kern="0" dirty="0">
                <a:solidFill>
                  <a:srgbClr val="FF0000"/>
                </a:solidFill>
                <a:cs typeface="Tajawal ExtraBold" panose="00000800000000000000"/>
              </a:rPr>
              <a:t>health and fitness mobile application example</a:t>
            </a:r>
            <a:r>
              <a:rPr lang="en-US" sz="2800" kern="0" dirty="0">
                <a:cs typeface="Tajawal ExtraBold" panose="00000800000000000000"/>
              </a:rPr>
              <a:t>, we will need to collect data about the product itself and how it is being used by customers.</a:t>
            </a:r>
          </a:p>
          <a:p>
            <a:pPr>
              <a:defRPr/>
            </a:pPr>
            <a:endParaRPr lang="en-US" sz="2800" kern="0" dirty="0">
              <a:cs typeface="Tajawal ExtraBold" panose="00000800000000000000"/>
            </a:endParaRPr>
          </a:p>
          <a:p>
            <a:pPr>
              <a:defRPr/>
            </a:pPr>
            <a:r>
              <a:rPr lang="en-US" sz="2800" kern="0" dirty="0">
                <a:cs typeface="Tajawal ExtraBold" panose="00000800000000000000"/>
              </a:rPr>
              <a:t>This data can be collected through: </a:t>
            </a:r>
          </a:p>
          <a:p>
            <a:pPr marL="514350" indent="-514350">
              <a:buFont typeface="+mj-lt"/>
              <a:buAutoNum type="arabicPeriod"/>
              <a:defRPr/>
            </a:pPr>
            <a:r>
              <a:rPr lang="en-US" sz="2800" kern="0" dirty="0">
                <a:solidFill>
                  <a:srgbClr val="FF0000"/>
                </a:solidFill>
                <a:cs typeface="Tajawal ExtraBold" panose="00000800000000000000"/>
              </a:rPr>
              <a:t> surveys</a:t>
            </a:r>
            <a:r>
              <a:rPr lang="en-US" sz="2800" kern="0" dirty="0">
                <a:cs typeface="Tajawal ExtraBold" panose="00000800000000000000"/>
              </a:rPr>
              <a:t>, </a:t>
            </a:r>
          </a:p>
          <a:p>
            <a:pPr marL="514350" indent="-514350">
              <a:buFont typeface="+mj-lt"/>
              <a:buAutoNum type="arabicPeriod"/>
              <a:defRPr/>
            </a:pPr>
            <a:r>
              <a:rPr lang="en-US" sz="2800" kern="0" dirty="0">
                <a:solidFill>
                  <a:srgbClr val="FF0000"/>
                </a:solidFill>
                <a:cs typeface="Tajawal ExtraBold" panose="00000800000000000000"/>
              </a:rPr>
              <a:t>interviews</a:t>
            </a:r>
            <a:r>
              <a:rPr lang="en-US" sz="2800" kern="0" dirty="0">
                <a:cs typeface="Tajawal ExtraBold" panose="00000800000000000000"/>
              </a:rPr>
              <a:t>, </a:t>
            </a:r>
          </a:p>
          <a:p>
            <a:pPr marL="514350" indent="-514350">
              <a:buFont typeface="+mj-lt"/>
              <a:buAutoNum type="arabicPeriod"/>
              <a:defRPr/>
            </a:pPr>
            <a:r>
              <a:rPr lang="en-US" sz="2800" kern="0" dirty="0">
                <a:solidFill>
                  <a:srgbClr val="FF0000"/>
                </a:solidFill>
                <a:cs typeface="Tajawal ExtraBold" panose="00000800000000000000"/>
              </a:rPr>
              <a:t>focus groups</a:t>
            </a:r>
            <a:r>
              <a:rPr lang="en-US" sz="2800" kern="0" dirty="0">
                <a:cs typeface="Tajawal ExtraBold" panose="00000800000000000000"/>
              </a:rPr>
              <a:t>, </a:t>
            </a:r>
          </a:p>
          <a:p>
            <a:pPr marL="514350" indent="-514350">
              <a:buFont typeface="+mj-lt"/>
              <a:buAutoNum type="arabicPeriod"/>
              <a:defRPr/>
            </a:pPr>
            <a:r>
              <a:rPr lang="en-US" sz="2800" kern="0" dirty="0">
                <a:solidFill>
                  <a:srgbClr val="FF0000"/>
                </a:solidFill>
                <a:cs typeface="Tajawal ExtraBold" panose="00000800000000000000"/>
              </a:rPr>
              <a:t>observing </a:t>
            </a:r>
            <a:r>
              <a:rPr lang="en-US" sz="2800" kern="0" dirty="0">
                <a:cs typeface="Tajawal ExtraBold" panose="00000800000000000000"/>
              </a:rPr>
              <a:t>people using the product.</a:t>
            </a:r>
            <a:endParaRPr kumimoji="0" lang="en-US" sz="2000" b="0" i="0" u="none" strike="noStrike" kern="0" cap="none" spc="0" normalizeH="0" baseline="0" noProof="0" dirty="0">
              <a:ln>
                <a:noFill/>
              </a:ln>
              <a:effectLst/>
              <a:uLnTx/>
              <a:uFillTx/>
              <a:cs typeface="Tajawal ExtraBold" panose="00000800000000000000"/>
            </a:endParaRPr>
          </a:p>
        </p:txBody>
      </p:sp>
    </p:spTree>
    <p:extLst>
      <p:ext uri="{BB962C8B-B14F-4D97-AF65-F5344CB8AC3E}">
        <p14:creationId xmlns:p14="http://schemas.microsoft.com/office/powerpoint/2010/main" val="78801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224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of product analysis report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354596" y="1502936"/>
            <a:ext cx="11482807" cy="3970318"/>
          </a:xfrm>
          <a:prstGeom prst="rect">
            <a:avLst/>
          </a:prstGeom>
          <a:noFill/>
        </p:spPr>
        <p:txBody>
          <a:bodyPr wrap="square">
            <a:spAutoFit/>
          </a:bodyPr>
          <a:lstStyle/>
          <a:p>
            <a:pPr>
              <a:defRPr/>
            </a:pPr>
            <a:r>
              <a:rPr lang="en-US" sz="2800" kern="0" dirty="0">
                <a:solidFill>
                  <a:srgbClr val="FF0000"/>
                </a:solidFill>
                <a:cs typeface="Tajawal ExtraBold" panose="00000800000000000000"/>
              </a:rPr>
              <a:t>  Product Testing</a:t>
            </a:r>
          </a:p>
          <a:p>
            <a:pPr>
              <a:defRPr/>
            </a:pPr>
            <a:endParaRPr lang="en-US" sz="2800" kern="0" dirty="0">
              <a:solidFill>
                <a:srgbClr val="FF0000"/>
              </a:solidFill>
              <a:cs typeface="Tajawal ExtraBold" panose="00000800000000000000"/>
            </a:endParaRPr>
          </a:p>
          <a:p>
            <a:pPr>
              <a:defRPr/>
            </a:pPr>
            <a:r>
              <a:rPr lang="en-US" sz="2800" kern="0" dirty="0">
                <a:cs typeface="Tajawal ExtraBold" panose="00000800000000000000"/>
              </a:rPr>
              <a:t>This involves putting the product through its actual uses to see how it performs in different scenarios.</a:t>
            </a:r>
          </a:p>
          <a:p>
            <a:pPr>
              <a:defRPr/>
            </a:pPr>
            <a:endParaRPr lang="en-US" sz="2800" kern="0" dirty="0">
              <a:cs typeface="Tajawal ExtraBold" panose="00000800000000000000"/>
            </a:endParaRPr>
          </a:p>
          <a:p>
            <a:pPr>
              <a:defRPr/>
            </a:pPr>
            <a:r>
              <a:rPr lang="en-US" sz="2800" kern="0" dirty="0">
                <a:cs typeface="Tajawal ExtraBold" panose="00000800000000000000"/>
              </a:rPr>
              <a:t>For our Health and fitness mobile application example, you might test how well it tracks activity, monitors heart rate, and records data.</a:t>
            </a:r>
          </a:p>
          <a:p>
            <a:pPr>
              <a:defRPr/>
            </a:pPr>
            <a:endParaRPr lang="en-US" sz="2800" kern="0" dirty="0">
              <a:cs typeface="Tajawal ExtraBold" panose="00000800000000000000"/>
            </a:endParaRPr>
          </a:p>
          <a:p>
            <a:pPr>
              <a:defRPr/>
            </a:pPr>
            <a:r>
              <a:rPr lang="en-US" sz="2800" kern="0" dirty="0">
                <a:cs typeface="Tajawal ExtraBold" panose="00000800000000000000"/>
              </a:rPr>
              <a:t>You might also test how water-resistant or durable the product is.</a:t>
            </a:r>
            <a:endParaRPr kumimoji="0" lang="en-US" sz="2000" b="0" i="0" u="none" strike="noStrike" kern="0" cap="none" spc="0" normalizeH="0" baseline="0" noProof="0" dirty="0">
              <a:ln>
                <a:noFill/>
              </a:ln>
              <a:effectLst/>
              <a:uLnTx/>
              <a:uFillTx/>
              <a:cs typeface="Tajawal ExtraBold" panose="00000800000000000000"/>
            </a:endParaRPr>
          </a:p>
        </p:txBody>
      </p:sp>
      <p:pic>
        <p:nvPicPr>
          <p:cNvPr id="3" name="Picture 2" descr="A close-up of a watch&#10;&#10;Description automatically generated with medium confidence">
            <a:extLst>
              <a:ext uri="{FF2B5EF4-FFF2-40B4-BE49-F238E27FC236}">
                <a16:creationId xmlns:a16="http://schemas.microsoft.com/office/drawing/2014/main" id="{E851D98F-4418-AEB0-057B-8049314E42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77997" y="75846"/>
            <a:ext cx="1971675" cy="2324100"/>
          </a:xfrm>
          <a:prstGeom prst="rect">
            <a:avLst/>
          </a:prstGeom>
        </p:spPr>
      </p:pic>
    </p:spTree>
    <p:extLst>
      <p:ext uri="{BB962C8B-B14F-4D97-AF65-F5344CB8AC3E}">
        <p14:creationId xmlns:p14="http://schemas.microsoft.com/office/powerpoint/2010/main" val="1593462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224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of product analysis report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354596" y="1502936"/>
            <a:ext cx="11482807" cy="3970318"/>
          </a:xfrm>
          <a:prstGeom prst="rect">
            <a:avLst/>
          </a:prstGeom>
          <a:noFill/>
        </p:spPr>
        <p:txBody>
          <a:bodyPr wrap="square">
            <a:spAutoFit/>
          </a:bodyPr>
          <a:lstStyle/>
          <a:p>
            <a:pPr>
              <a:defRPr/>
            </a:pPr>
            <a:r>
              <a:rPr lang="en-US" sz="2800" kern="0" dirty="0">
                <a:solidFill>
                  <a:srgbClr val="FF0000"/>
                </a:solidFill>
                <a:cs typeface="Tajawal ExtraBold" panose="00000800000000000000"/>
              </a:rPr>
              <a:t>   Competitive Analysis</a:t>
            </a:r>
          </a:p>
          <a:p>
            <a:pPr>
              <a:defRPr/>
            </a:pPr>
            <a:endParaRPr lang="en-US" sz="2800" kern="0" dirty="0">
              <a:cs typeface="Tajawal ExtraBold" panose="00000800000000000000"/>
            </a:endParaRPr>
          </a:p>
          <a:p>
            <a:pPr>
              <a:defRPr/>
            </a:pPr>
            <a:r>
              <a:rPr lang="en-US" sz="2800" kern="0" dirty="0">
                <a:cs typeface="Tajawal ExtraBold" panose="00000800000000000000"/>
              </a:rPr>
              <a:t>In this stage, you compare your product to similar products.</a:t>
            </a:r>
          </a:p>
          <a:p>
            <a:pPr>
              <a:defRPr/>
            </a:pPr>
            <a:endParaRPr lang="en-US" sz="2800" kern="0" dirty="0">
              <a:cs typeface="Tajawal ExtraBold" panose="00000800000000000000"/>
            </a:endParaRPr>
          </a:p>
          <a:p>
            <a:pPr>
              <a:defRPr/>
            </a:pPr>
            <a:r>
              <a:rPr lang="en-US" sz="2800" kern="0" dirty="0">
                <a:cs typeface="Tajawal ExtraBold" panose="00000800000000000000"/>
              </a:rPr>
              <a:t>For our fitness tracker example, you would compare it to other trackers and applications on the market and health apps and wearable devices.</a:t>
            </a:r>
          </a:p>
          <a:p>
            <a:pPr>
              <a:defRPr/>
            </a:pPr>
            <a:endParaRPr lang="en-US" sz="2800" kern="0" dirty="0">
              <a:cs typeface="Tajawal ExtraBold" panose="00000800000000000000"/>
            </a:endParaRPr>
          </a:p>
          <a:p>
            <a:pPr>
              <a:defRPr/>
            </a:pPr>
            <a:r>
              <a:rPr lang="en-US" sz="2800" kern="0" dirty="0">
                <a:cs typeface="Tajawal ExtraBold" panose="00000800000000000000"/>
              </a:rPr>
              <a:t>You would then outline what features the fitness tracker offers that are not available on other products.</a:t>
            </a:r>
            <a:endParaRPr kumimoji="0" lang="en-US" sz="2000" b="0" i="0" u="none" strike="noStrike" kern="0" cap="none" spc="0" normalizeH="0" baseline="0" noProof="0" dirty="0">
              <a:ln>
                <a:noFill/>
              </a:ln>
              <a:effectLst/>
              <a:uLnTx/>
              <a:uFillTx/>
              <a:cs typeface="Tajawal ExtraBold" panose="00000800000000000000"/>
            </a:endParaRPr>
          </a:p>
        </p:txBody>
      </p:sp>
      <p:pic>
        <p:nvPicPr>
          <p:cNvPr id="2" name="Picture 1">
            <a:extLst>
              <a:ext uri="{FF2B5EF4-FFF2-40B4-BE49-F238E27FC236}">
                <a16:creationId xmlns:a16="http://schemas.microsoft.com/office/drawing/2014/main" id="{45FD0714-36A4-9049-AC80-2D4CC888234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4643" r="98357">
                        <a14:foregroundMark x1="6929" y1="38429" x2="9786" y2="51429"/>
                        <a14:foregroundMark x1="9786" y1="51429" x2="11643" y2="36143"/>
                        <a14:foregroundMark x1="11643" y1="36143" x2="4643" y2="43143"/>
                        <a14:foregroundMark x1="4643" y1="43143" x2="12714" y2="53500"/>
                        <a14:foregroundMark x1="99286" y1="30714" x2="92143" y2="25929"/>
                        <a14:foregroundMark x1="92143" y1="25929" x2="81286" y2="32214"/>
                        <a14:foregroundMark x1="81286" y1="32214" x2="86429" y2="66714"/>
                        <a14:foregroundMark x1="86429" y1="66714" x2="82714" y2="73857"/>
                        <a14:foregroundMark x1="82714" y1="73857" x2="84143" y2="94000"/>
                        <a14:foregroundMark x1="84143" y1="94000" x2="91357" y2="92857"/>
                        <a14:foregroundMark x1="91357" y1="92857" x2="94357" y2="68143"/>
                        <a14:foregroundMark x1="94357" y1="68143" x2="98357" y2="61286"/>
                        <a14:foregroundMark x1="98357" y1="61286" x2="97571" y2="30357"/>
                      </a14:backgroundRemoval>
                    </a14:imgEffect>
                  </a14:imgLayer>
                </a14:imgProps>
              </a:ext>
            </a:extLst>
          </a:blip>
          <a:stretch>
            <a:fillRect/>
          </a:stretch>
        </p:blipFill>
        <p:spPr>
          <a:xfrm>
            <a:off x="8632385" y="-790921"/>
            <a:ext cx="3429000" cy="3429000"/>
          </a:xfrm>
          <a:prstGeom prst="rect">
            <a:avLst/>
          </a:prstGeom>
        </p:spPr>
      </p:pic>
    </p:spTree>
    <p:extLst>
      <p:ext uri="{BB962C8B-B14F-4D97-AF65-F5344CB8AC3E}">
        <p14:creationId xmlns:p14="http://schemas.microsoft.com/office/powerpoint/2010/main" val="850302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224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of product analysis report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354596" y="1502936"/>
            <a:ext cx="11482807" cy="5262979"/>
          </a:xfrm>
          <a:prstGeom prst="rect">
            <a:avLst/>
          </a:prstGeom>
          <a:noFill/>
        </p:spPr>
        <p:txBody>
          <a:bodyPr wrap="square">
            <a:spAutoFit/>
          </a:bodyPr>
          <a:lstStyle/>
          <a:p>
            <a:pPr>
              <a:defRPr/>
            </a:pPr>
            <a:r>
              <a:rPr lang="en-US" sz="2800" kern="0" dirty="0">
                <a:solidFill>
                  <a:srgbClr val="FF0000"/>
                </a:solidFill>
                <a:cs typeface="Tajawal ExtraBold" panose="00000800000000000000"/>
              </a:rPr>
              <a:t>    Financial Analysis</a:t>
            </a:r>
          </a:p>
          <a:p>
            <a:pPr>
              <a:defRPr/>
            </a:pPr>
            <a:endParaRPr lang="en-US" sz="2800" kern="0" dirty="0">
              <a:solidFill>
                <a:srgbClr val="FF0000"/>
              </a:solidFill>
              <a:cs typeface="Tajawal ExtraBold" panose="00000800000000000000"/>
            </a:endParaRPr>
          </a:p>
          <a:p>
            <a:pPr>
              <a:defRPr/>
            </a:pPr>
            <a:r>
              <a:rPr lang="en-US" sz="2800" kern="0" dirty="0">
                <a:cs typeface="Tajawal ExtraBold" panose="00000800000000000000"/>
              </a:rPr>
              <a:t>The final step in product analysis is financial analysis.</a:t>
            </a:r>
          </a:p>
          <a:p>
            <a:pPr>
              <a:defRPr/>
            </a:pPr>
            <a:endParaRPr lang="en-US" sz="2800" kern="0" dirty="0">
              <a:cs typeface="Tajawal ExtraBold" panose="00000800000000000000"/>
            </a:endParaRPr>
          </a:p>
          <a:p>
            <a:pPr>
              <a:defRPr/>
            </a:pPr>
            <a:r>
              <a:rPr lang="en-US" sz="2800" kern="0" dirty="0">
                <a:cs typeface="Tajawal ExtraBold" panose="00000800000000000000"/>
              </a:rPr>
              <a:t>In this stage, you examine </a:t>
            </a:r>
            <a:r>
              <a:rPr lang="en-US" sz="2800" kern="0" dirty="0">
                <a:solidFill>
                  <a:srgbClr val="FF0000"/>
                </a:solidFill>
                <a:cs typeface="Tajawal ExtraBold" panose="00000800000000000000"/>
              </a:rPr>
              <a:t>the cost </a:t>
            </a:r>
            <a:r>
              <a:rPr lang="en-US" sz="2800" kern="0" dirty="0">
                <a:cs typeface="Tajawal ExtraBold" panose="00000800000000000000"/>
              </a:rPr>
              <a:t>of producing the product and its </a:t>
            </a:r>
            <a:r>
              <a:rPr lang="en-US" sz="2800" kern="0" dirty="0">
                <a:solidFill>
                  <a:srgbClr val="FF0000"/>
                </a:solidFill>
                <a:cs typeface="Tajawal ExtraBold" panose="00000800000000000000"/>
              </a:rPr>
              <a:t>potential profitability</a:t>
            </a:r>
            <a:r>
              <a:rPr lang="en-US" sz="2800" kern="0" dirty="0">
                <a:cs typeface="Tajawal ExtraBold" panose="00000800000000000000"/>
              </a:rPr>
              <a:t>.</a:t>
            </a:r>
          </a:p>
          <a:p>
            <a:pPr>
              <a:defRPr/>
            </a:pPr>
            <a:endParaRPr lang="en-US" sz="2800" kern="0" dirty="0">
              <a:cs typeface="Tajawal ExtraBold" panose="00000800000000000000"/>
            </a:endParaRPr>
          </a:p>
          <a:p>
            <a:pPr>
              <a:defRPr/>
            </a:pPr>
            <a:r>
              <a:rPr lang="en-US" sz="2800" kern="0" dirty="0">
                <a:cs typeface="Tajawal ExtraBold" panose="00000800000000000000"/>
              </a:rPr>
              <a:t>You might look at how much </a:t>
            </a:r>
            <a:r>
              <a:rPr lang="en-US" sz="2800" kern="0" dirty="0">
                <a:solidFill>
                  <a:schemeClr val="accent1">
                    <a:lumMod val="50000"/>
                  </a:schemeClr>
                </a:solidFill>
                <a:cs typeface="Tajawal ExtraBold" panose="00000800000000000000"/>
              </a:rPr>
              <a:t>revenue</a:t>
            </a:r>
            <a:r>
              <a:rPr lang="en-US" sz="2800" kern="0" dirty="0">
                <a:cs typeface="Tajawal ExtraBold" panose="00000800000000000000"/>
              </a:rPr>
              <a:t> the product generates and how that compares to other products on the market.</a:t>
            </a:r>
          </a:p>
          <a:p>
            <a:pPr>
              <a:defRPr/>
            </a:pPr>
            <a:endParaRPr lang="en-US" sz="2800" kern="0" dirty="0">
              <a:cs typeface="Tajawal ExtraBold" panose="00000800000000000000"/>
            </a:endParaRPr>
          </a:p>
          <a:p>
            <a:pPr>
              <a:defRPr/>
            </a:pPr>
            <a:r>
              <a:rPr lang="en-US" sz="2800" kern="0" dirty="0">
                <a:cs typeface="Tajawal ExtraBold" panose="00000800000000000000"/>
              </a:rPr>
              <a:t>This information can be used to recommend </a:t>
            </a:r>
            <a:r>
              <a:rPr lang="en-US" sz="2800" kern="0" dirty="0">
                <a:solidFill>
                  <a:schemeClr val="accent1">
                    <a:lumMod val="50000"/>
                  </a:schemeClr>
                </a:solidFill>
                <a:cs typeface="Tajawal ExtraBold" panose="00000800000000000000"/>
              </a:rPr>
              <a:t>pricing</a:t>
            </a:r>
            <a:r>
              <a:rPr lang="en-US" sz="2800" kern="0" dirty="0">
                <a:cs typeface="Tajawal ExtraBold" panose="00000800000000000000"/>
              </a:rPr>
              <a:t>, </a:t>
            </a:r>
            <a:r>
              <a:rPr lang="en-US" sz="2800" kern="0" dirty="0">
                <a:solidFill>
                  <a:schemeClr val="accent1">
                    <a:lumMod val="50000"/>
                  </a:schemeClr>
                </a:solidFill>
                <a:cs typeface="Tajawal ExtraBold" panose="00000800000000000000"/>
              </a:rPr>
              <a:t>production</a:t>
            </a:r>
            <a:r>
              <a:rPr lang="en-US" sz="2800" kern="0" dirty="0">
                <a:cs typeface="Tajawal ExtraBold" panose="00000800000000000000"/>
              </a:rPr>
              <a:t>, or </a:t>
            </a:r>
            <a:r>
              <a:rPr lang="en-US" sz="2800" kern="0" dirty="0">
                <a:solidFill>
                  <a:schemeClr val="accent1">
                    <a:lumMod val="50000"/>
                  </a:schemeClr>
                </a:solidFill>
                <a:cs typeface="Tajawal ExtraBold" panose="00000800000000000000"/>
              </a:rPr>
              <a:t>marketing</a:t>
            </a:r>
            <a:r>
              <a:rPr lang="en-US" sz="2800" kern="0" dirty="0">
                <a:cs typeface="Tajawal ExtraBold" panose="00000800000000000000"/>
              </a:rPr>
              <a:t> </a:t>
            </a:r>
            <a:r>
              <a:rPr lang="en-US" sz="2800" kern="0" dirty="0">
                <a:solidFill>
                  <a:schemeClr val="accent1">
                    <a:lumMod val="50000"/>
                  </a:schemeClr>
                </a:solidFill>
                <a:cs typeface="Tajawal ExtraBold" panose="00000800000000000000"/>
              </a:rPr>
              <a:t>strategies</a:t>
            </a:r>
            <a:r>
              <a:rPr lang="en-US" sz="2800" kern="0" dirty="0">
                <a:cs typeface="Tajawal ExtraBold" panose="00000800000000000000"/>
              </a:rPr>
              <a:t>.</a:t>
            </a:r>
            <a:endParaRPr kumimoji="0" lang="en-US" sz="2000" b="0" i="0" u="none" strike="noStrike" kern="0" cap="none" spc="0" normalizeH="0" baseline="0" noProof="0" dirty="0">
              <a:ln>
                <a:noFill/>
              </a:ln>
              <a:effectLst/>
              <a:uLnTx/>
              <a:uFillTx/>
              <a:cs typeface="Tajawal ExtraBold" panose="00000800000000000000"/>
            </a:endParaRPr>
          </a:p>
        </p:txBody>
      </p:sp>
    </p:spTree>
    <p:extLst>
      <p:ext uri="{BB962C8B-B14F-4D97-AF65-F5344CB8AC3E}">
        <p14:creationId xmlns:p14="http://schemas.microsoft.com/office/powerpoint/2010/main" val="5281143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sp>
        <p:nvSpPr>
          <p:cNvPr id="3" name="TextBox 2">
            <a:extLst>
              <a:ext uri="{FF2B5EF4-FFF2-40B4-BE49-F238E27FC236}">
                <a16:creationId xmlns:a16="http://schemas.microsoft.com/office/drawing/2014/main" id="{F7E701F6-0667-FA51-A584-C763C6BD0310}"/>
              </a:ext>
            </a:extLst>
          </p:cNvPr>
          <p:cNvSpPr txBox="1"/>
          <p:nvPr/>
        </p:nvSpPr>
        <p:spPr>
          <a:xfrm>
            <a:off x="13190" y="1100086"/>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232108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52900" y="1417336"/>
            <a:ext cx="9902228" cy="2837956"/>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A product </a:t>
            </a:r>
            <a:r>
              <a:rPr lang="en-US" dirty="0">
                <a:solidFill>
                  <a:srgbClr val="0A1F61"/>
                </a:solidFill>
                <a:latin typeface="Tajawal ExtraBold" panose="00000800000000000000" pitchFamily="2" charset="-78"/>
                <a:cs typeface="Tajawal ExtraBold" panose="00000800000000000000" pitchFamily="2" charset="-78"/>
              </a:rPr>
              <a:t>is the item offered for sale. A product can be a service or an item. It can be physical or in virtual or cyber form. Every product is made at a cost and each is sold at a price.</a:t>
            </a:r>
          </a:p>
          <a:p>
            <a:pPr marR="0" lvl="0" algn="l" defTabSz="914400" rtl="0" eaLnBrk="1" fontAlgn="auto" latinLnBrk="0" hangingPunct="1">
              <a:lnSpc>
                <a:spcPct val="200000"/>
              </a:lnSpc>
              <a:spcBef>
                <a:spcPts val="0"/>
              </a:spcBef>
              <a:spcAft>
                <a:spcPts val="0"/>
              </a:spcAft>
              <a:buClrTx/>
              <a:buSzTx/>
              <a:tabLst/>
              <a:defRPr/>
            </a:pPr>
            <a:r>
              <a:rPr lang="en-US" b="1" dirty="0">
                <a:solidFill>
                  <a:srgbClr val="0A1F61"/>
                </a:solidFill>
                <a:latin typeface="Tajawal ExtraBold" panose="00000800000000000000" pitchFamily="2" charset="-78"/>
                <a:cs typeface="Tajawal ExtraBold" panose="00000800000000000000" pitchFamily="2" charset="-78"/>
              </a:rPr>
              <a:t>Defining Newness:</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    New-to-the-Company</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    New-to-the-Market Place </a:t>
            </a:r>
          </a:p>
        </p:txBody>
      </p:sp>
    </p:spTree>
    <p:extLst>
      <p:ext uri="{BB962C8B-B14F-4D97-AF65-F5344CB8AC3E}">
        <p14:creationId xmlns:p14="http://schemas.microsoft.com/office/powerpoint/2010/main" val="9268450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52900" y="1417336"/>
            <a:ext cx="9902228"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Categories of New Products: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New to the World (or Market Place)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New Product Line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Additions to Existing Product Lines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Improvements &amp; Revisions to Existing Products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Re-positionings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Cost Reductions </a:t>
            </a: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58110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1858D7C-39C8-4BAF-0FC0-7BCB538908AE}"/>
              </a:ext>
            </a:extLst>
          </p:cNvPr>
          <p:cNvPicPr>
            <a:picLocks noChangeAspect="1"/>
          </p:cNvPicPr>
          <p:nvPr/>
        </p:nvPicPr>
        <p:blipFill>
          <a:blip r:embed="rId6"/>
          <a:stretch>
            <a:fillRect/>
          </a:stretch>
        </p:blipFill>
        <p:spPr>
          <a:xfrm>
            <a:off x="1874166" y="1325211"/>
            <a:ext cx="8051712" cy="4468755"/>
          </a:xfrm>
          <a:prstGeom prst="rect">
            <a:avLst/>
          </a:prstGeom>
        </p:spPr>
      </p:pic>
    </p:spTree>
    <p:extLst>
      <p:ext uri="{BB962C8B-B14F-4D97-AF65-F5344CB8AC3E}">
        <p14:creationId xmlns:p14="http://schemas.microsoft.com/office/powerpoint/2010/main" val="3532833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52900" y="1417336"/>
            <a:ext cx="9902228" cy="3690177"/>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1- New to the World:</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First of their kind---- ‘Inventions’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Create entirely new market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Represent </a:t>
            </a:r>
            <a:r>
              <a:rPr lang="en-US" sz="2000" dirty="0">
                <a:solidFill>
                  <a:srgbClr val="FF0000"/>
                </a:solidFill>
                <a:latin typeface="Tajawal ExtraBold" panose="00000800000000000000" pitchFamily="2" charset="-78"/>
                <a:cs typeface="Tajawal ExtraBold" panose="00000800000000000000" pitchFamily="2" charset="-78"/>
              </a:rPr>
              <a:t>10% </a:t>
            </a:r>
            <a:r>
              <a:rPr lang="en-US" sz="2000" dirty="0">
                <a:solidFill>
                  <a:srgbClr val="0A1F61"/>
                </a:solidFill>
                <a:latin typeface="Tajawal ExtraBold" panose="00000800000000000000" pitchFamily="2" charset="-78"/>
                <a:cs typeface="Tajawal ExtraBold" panose="00000800000000000000" pitchFamily="2" charset="-78"/>
              </a:rPr>
              <a:t>of all new products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Examples: Sony Walkman, Microwave oven, the first home CD/DVD player, 3M’s yellow Post-It Notes, </a:t>
            </a:r>
            <a:r>
              <a:rPr lang="en-US" sz="2000" dirty="0" err="1">
                <a:solidFill>
                  <a:srgbClr val="0A1F61"/>
                </a:solidFill>
                <a:latin typeface="Tajawal ExtraBold" panose="00000800000000000000" pitchFamily="2" charset="-78"/>
                <a:cs typeface="Tajawal ExtraBold" panose="00000800000000000000" pitchFamily="2" charset="-78"/>
              </a:rPr>
              <a:t>Doodh</a:t>
            </a:r>
            <a:r>
              <a:rPr lang="en-US" sz="2000" dirty="0">
                <a:solidFill>
                  <a:srgbClr val="0A1F61"/>
                </a:solidFill>
                <a:latin typeface="Tajawal ExtraBold" panose="00000800000000000000" pitchFamily="2" charset="-78"/>
                <a:cs typeface="Tajawal ExtraBold" panose="00000800000000000000" pitchFamily="2" charset="-78"/>
              </a:rPr>
              <a:t> </a:t>
            </a:r>
            <a:r>
              <a:rPr lang="en-US" sz="2000" dirty="0" err="1">
                <a:solidFill>
                  <a:srgbClr val="0A1F61"/>
                </a:solidFill>
                <a:latin typeface="Tajawal ExtraBold" panose="00000800000000000000" pitchFamily="2" charset="-78"/>
                <a:cs typeface="Tajawal ExtraBold" panose="00000800000000000000" pitchFamily="2" charset="-78"/>
              </a:rPr>
              <a:t>patti</a:t>
            </a:r>
            <a:r>
              <a:rPr lang="en-US" sz="2000" dirty="0">
                <a:solidFill>
                  <a:srgbClr val="0A1F61"/>
                </a:solidFill>
                <a:latin typeface="Tajawal ExtraBold" panose="00000800000000000000" pitchFamily="2" charset="-78"/>
                <a:cs typeface="Tajawal ExtraBold" panose="00000800000000000000" pitchFamily="2" charset="-78"/>
              </a:rPr>
              <a:t> Sachet, </a:t>
            </a:r>
          </a:p>
        </p:txBody>
      </p:sp>
    </p:spTree>
    <p:extLst>
      <p:ext uri="{BB962C8B-B14F-4D97-AF65-F5344CB8AC3E}">
        <p14:creationId xmlns:p14="http://schemas.microsoft.com/office/powerpoint/2010/main" val="37154685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940904" y="1205302"/>
            <a:ext cx="10537834" cy="4921284"/>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2- New product Line: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New to the company but not new to the marketplace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Allow a company to enter an established market for the first time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Sometimes a firm may simply want to capture part of an existing market with a ‘</a:t>
            </a:r>
            <a:r>
              <a:rPr lang="en-US" sz="2000" dirty="0">
                <a:solidFill>
                  <a:srgbClr val="FF0000"/>
                </a:solidFill>
                <a:latin typeface="Tajawal ExtraBold" panose="00000800000000000000" pitchFamily="2" charset="-78"/>
                <a:cs typeface="Tajawal ExtraBold" panose="00000800000000000000" pitchFamily="2" charset="-78"/>
              </a:rPr>
              <a:t>me-too</a:t>
            </a:r>
            <a:r>
              <a:rPr lang="en-US" sz="2000" dirty="0">
                <a:solidFill>
                  <a:srgbClr val="0A1F61"/>
                </a:solidFill>
                <a:latin typeface="Tajawal ExtraBold" panose="00000800000000000000" pitchFamily="2" charset="-78"/>
                <a:cs typeface="Tajawal ExtraBold" panose="00000800000000000000" pitchFamily="2" charset="-78"/>
              </a:rPr>
              <a:t>’ product   (About </a:t>
            </a:r>
            <a:r>
              <a:rPr lang="en-US" sz="2000" dirty="0">
                <a:solidFill>
                  <a:srgbClr val="FF0000"/>
                </a:solidFill>
                <a:latin typeface="Tajawal ExtraBold" panose="00000800000000000000" pitchFamily="2" charset="-78"/>
                <a:cs typeface="Tajawal ExtraBold" panose="00000800000000000000" pitchFamily="2" charset="-78"/>
              </a:rPr>
              <a:t>20% </a:t>
            </a:r>
            <a:r>
              <a:rPr lang="en-US" sz="2000" dirty="0">
                <a:solidFill>
                  <a:srgbClr val="0A1F61"/>
                </a:solidFill>
                <a:latin typeface="Tajawal ExtraBold" panose="00000800000000000000" pitchFamily="2" charset="-78"/>
                <a:cs typeface="Tajawal ExtraBold" panose="00000800000000000000" pitchFamily="2" charset="-78"/>
              </a:rPr>
              <a:t>of all new products fit into this category)  </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Examples: </a:t>
            </a:r>
            <a:r>
              <a:rPr lang="en-US" sz="2000" dirty="0" err="1">
                <a:solidFill>
                  <a:srgbClr val="0A1F61"/>
                </a:solidFill>
                <a:latin typeface="Tajawal ExtraBold" panose="00000800000000000000" pitchFamily="2" charset="-78"/>
                <a:cs typeface="Tajawal ExtraBold" panose="00000800000000000000" pitchFamily="2" charset="-78"/>
              </a:rPr>
              <a:t>Petrosin’s</a:t>
            </a:r>
            <a:r>
              <a:rPr lang="en-US" sz="2000" dirty="0">
                <a:solidFill>
                  <a:srgbClr val="0A1F61"/>
                </a:solidFill>
                <a:latin typeface="Tajawal ExtraBold" panose="00000800000000000000" pitchFamily="2" charset="-78"/>
                <a:cs typeface="Tajawal ExtraBold" panose="00000800000000000000" pitchFamily="2" charset="-78"/>
              </a:rPr>
              <a:t> Pak Oil, PTC’s Sun Drop cooking oil, PTCL’s Broadband net service (DSL), IBM’s office version of a laser printer (Hewlett Packard’s was the first to offer to the market), AT&amp;T’s universal cards etc. </a:t>
            </a: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102972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940904" y="1205302"/>
            <a:ext cx="10537834" cy="4921284"/>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3- Line extensions in the firm’s current markets: </a:t>
            </a:r>
          </a:p>
          <a:p>
            <a:pPr marR="0" lvl="0" algn="l" defTabSz="914400" rtl="0" eaLnBrk="1" fontAlgn="auto" latinLnBrk="0" hangingPunct="1">
              <a:lnSpc>
                <a:spcPct val="200000"/>
              </a:lnSpc>
              <a:spcBef>
                <a:spcPts val="0"/>
              </a:spcBef>
              <a:spcAft>
                <a:spcPts val="0"/>
              </a:spcAft>
              <a:buClrTx/>
              <a:buSzTx/>
              <a:tabLst/>
              <a:defRPr/>
            </a:pPr>
            <a:r>
              <a:rPr lang="en-US" sz="2000" dirty="0">
                <a:solidFill>
                  <a:srgbClr val="0A1F61"/>
                </a:solidFill>
                <a:latin typeface="Tajawal ExtraBold" panose="00000800000000000000" pitchFamily="2" charset="-78"/>
                <a:cs typeface="Tajawal ExtraBold" panose="00000800000000000000" pitchFamily="2" charset="-78"/>
              </a:rPr>
              <a:t>   May also represent a fairly New product to the marketplace, but  fit within an existing product line the firm makes</a:t>
            </a:r>
          </a:p>
          <a:p>
            <a:pPr marR="0" lvl="0" algn="l" defTabSz="914400" rtl="0" eaLnBrk="1" fontAlgn="auto" latinLnBrk="0" hangingPunct="1">
              <a:lnSpc>
                <a:spcPct val="200000"/>
              </a:lnSpc>
              <a:spcBef>
                <a:spcPts val="0"/>
              </a:spcBef>
              <a:spcAft>
                <a:spcPts val="0"/>
              </a:spcAft>
              <a:buClrTx/>
              <a:buSzTx/>
              <a:tabLst/>
              <a:defRPr/>
            </a:pPr>
            <a:r>
              <a:rPr lang="en-US" sz="2000" dirty="0">
                <a:solidFill>
                  <a:srgbClr val="0A1F61"/>
                </a:solidFill>
                <a:latin typeface="Tajawal ExtraBold" panose="00000800000000000000" pitchFamily="2" charset="-78"/>
                <a:cs typeface="Tajawal ExtraBold" panose="00000800000000000000" pitchFamily="2" charset="-78"/>
              </a:rPr>
              <a:t>    One of the largest categories of new products-----about </a:t>
            </a:r>
            <a:r>
              <a:rPr lang="en-US" sz="2000" dirty="0">
                <a:solidFill>
                  <a:srgbClr val="FF0000"/>
                </a:solidFill>
                <a:latin typeface="Tajawal ExtraBold" panose="00000800000000000000" pitchFamily="2" charset="-78"/>
                <a:cs typeface="Tajawal ExtraBold" panose="00000800000000000000" pitchFamily="2" charset="-78"/>
              </a:rPr>
              <a:t>26%      </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Examples: </a:t>
            </a:r>
            <a:r>
              <a:rPr lang="en-US" sz="2000" dirty="0">
                <a:solidFill>
                  <a:srgbClr val="0A1F61"/>
                </a:solidFill>
                <a:latin typeface="Tajawal ExtraBold" panose="00000800000000000000" pitchFamily="2" charset="-78"/>
                <a:cs typeface="Tajawal ExtraBold" panose="00000800000000000000" pitchFamily="2" charset="-78"/>
              </a:rPr>
              <a:t>Hewlett Packard’s Office Jet ----novel to the market, but taken as an addition to laser jet printers family), Telenor’s mobile TV, wireless connectivity etc., newer versions of mobile phone sets/Sony Ericsson’s PDA, Other examples include LG Flatron, Robin Neel liquid, addition of </a:t>
            </a:r>
            <a:r>
              <a:rPr lang="en-US" sz="2000" dirty="0" err="1">
                <a:solidFill>
                  <a:srgbClr val="0A1F61"/>
                </a:solidFill>
                <a:latin typeface="Tajawal ExtraBold" panose="00000800000000000000" pitchFamily="2" charset="-78"/>
                <a:cs typeface="Tajawal ExtraBold" panose="00000800000000000000" pitchFamily="2" charset="-78"/>
              </a:rPr>
              <a:t>Dettoll</a:t>
            </a:r>
            <a:r>
              <a:rPr lang="en-US" sz="2000" dirty="0">
                <a:solidFill>
                  <a:srgbClr val="0A1F61"/>
                </a:solidFill>
                <a:latin typeface="Tajawal ExtraBold" panose="00000800000000000000" pitchFamily="2" charset="-78"/>
                <a:cs typeface="Tajawal ExtraBold" panose="00000800000000000000" pitchFamily="2" charset="-78"/>
              </a:rPr>
              <a:t> Extra to </a:t>
            </a:r>
            <a:r>
              <a:rPr lang="en-US" sz="2000" dirty="0" err="1">
                <a:solidFill>
                  <a:srgbClr val="0A1F61"/>
                </a:solidFill>
                <a:latin typeface="Tajawal ExtraBold" panose="00000800000000000000" pitchFamily="2" charset="-78"/>
                <a:cs typeface="Tajawal ExtraBold" panose="00000800000000000000" pitchFamily="2" charset="-78"/>
              </a:rPr>
              <a:t>Dettoll</a:t>
            </a:r>
            <a:r>
              <a:rPr lang="en-US" sz="2000" dirty="0">
                <a:solidFill>
                  <a:srgbClr val="0A1F61"/>
                </a:solidFill>
                <a:latin typeface="Tajawal ExtraBold" panose="00000800000000000000" pitchFamily="2" charset="-78"/>
                <a:cs typeface="Tajawal ExtraBold" panose="00000800000000000000" pitchFamily="2" charset="-78"/>
              </a:rPr>
              <a:t> Family etc.</a:t>
            </a: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439892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569844" y="1324570"/>
            <a:ext cx="11277600" cy="3690177"/>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4-  Improvements and Revisions to Existing Products: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Not-So-New---------current Products made better</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Essentially the replacements of existing products in a firm’s product line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Usually taken in view of product differentiation strategy, for managing product life cycle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Offer improved performance or greater perceived value over the ‘old’ product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club </a:t>
            </a:r>
            <a:r>
              <a:rPr lang="en-US" sz="2000" dirty="0" err="1">
                <a:solidFill>
                  <a:srgbClr val="0A1F61"/>
                </a:solidFill>
                <a:latin typeface="Tajawal ExtraBold" panose="00000800000000000000" pitchFamily="2" charset="-78"/>
                <a:cs typeface="Tajawal ExtraBold" panose="00000800000000000000" pitchFamily="2" charset="-78"/>
              </a:rPr>
              <a:t>etc</a:t>
            </a: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670548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569844" y="1324570"/>
            <a:ext cx="11277600" cy="4921284"/>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4-  Improvements and Revisions to Existing Products: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Objective is to make (both cosmetic and technical) changes to existing products, that respond to a changing customer requirements or a competitive threat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Takes a significant percentage of R&amp;D efforts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‘New &amp; Improved’ products also make up </a:t>
            </a:r>
            <a:r>
              <a:rPr lang="en-US" sz="2000" dirty="0">
                <a:solidFill>
                  <a:srgbClr val="FF0000"/>
                </a:solidFill>
                <a:latin typeface="Tajawal ExtraBold" panose="00000800000000000000" pitchFamily="2" charset="-78"/>
                <a:cs typeface="Tajawal ExtraBold" panose="00000800000000000000" pitchFamily="2" charset="-78"/>
              </a:rPr>
              <a:t>26% </a:t>
            </a:r>
            <a:r>
              <a:rPr lang="en-US" sz="2000" dirty="0">
                <a:solidFill>
                  <a:srgbClr val="0A1F61"/>
                </a:solidFill>
                <a:latin typeface="Tajawal ExtraBold" panose="00000800000000000000" pitchFamily="2" charset="-78"/>
                <a:cs typeface="Tajawal ExtraBold" panose="00000800000000000000" pitchFamily="2" charset="-78"/>
              </a:rPr>
              <a:t>of new product launches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endParaRPr lang="en-US" sz="2000" dirty="0">
              <a:solidFill>
                <a:srgbClr val="0A1F61"/>
              </a:solidFill>
              <a:latin typeface="Tajawal ExtraBold" panose="00000800000000000000" pitchFamily="2" charset="-78"/>
              <a:cs typeface="Tajawal ExtraBold" panose="00000800000000000000" pitchFamily="2" charset="-78"/>
            </a:endParaRP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b="1" dirty="0">
                <a:solidFill>
                  <a:srgbClr val="0A1F61"/>
                </a:solidFill>
                <a:latin typeface="Tajawal ExtraBold" panose="00000800000000000000" pitchFamily="2" charset="-78"/>
                <a:cs typeface="Tajawal ExtraBold" panose="00000800000000000000" pitchFamily="2" charset="-78"/>
              </a:rPr>
              <a:t>Examples: </a:t>
            </a:r>
            <a:r>
              <a:rPr lang="en-US" sz="2000" dirty="0">
                <a:solidFill>
                  <a:srgbClr val="0A1F61"/>
                </a:solidFill>
                <a:latin typeface="Tajawal ExtraBold" panose="00000800000000000000" pitchFamily="2" charset="-78"/>
                <a:cs typeface="Tajawal ExtraBold" panose="00000800000000000000" pitchFamily="2" charset="-78"/>
              </a:rPr>
              <a:t>Surf Excel (from Surf), Fair &amp; lovely advanced formula, Head n Shoulders Black, </a:t>
            </a:r>
            <a:r>
              <a:rPr lang="en-US" sz="2000" dirty="0" err="1">
                <a:solidFill>
                  <a:srgbClr val="0A1F61"/>
                </a:solidFill>
                <a:latin typeface="Tajawal ExtraBold" panose="00000800000000000000" pitchFamily="2" charset="-78"/>
                <a:cs typeface="Tajawal ExtraBold" panose="00000800000000000000" pitchFamily="2" charset="-78"/>
              </a:rPr>
              <a:t>Santro</a:t>
            </a:r>
            <a:r>
              <a:rPr lang="en-US" sz="2000" dirty="0">
                <a:solidFill>
                  <a:srgbClr val="0A1F61"/>
                </a:solidFill>
                <a:latin typeface="Tajawal ExtraBold" panose="00000800000000000000" pitchFamily="2" charset="-78"/>
                <a:cs typeface="Tajawal ExtraBold" panose="00000800000000000000" pitchFamily="2" charset="-78"/>
              </a:rPr>
              <a:t> club </a:t>
            </a:r>
            <a:r>
              <a:rPr lang="en-US" sz="2000" dirty="0" err="1">
                <a:solidFill>
                  <a:srgbClr val="0A1F61"/>
                </a:solidFill>
                <a:latin typeface="Tajawal ExtraBold" panose="00000800000000000000" pitchFamily="2" charset="-78"/>
                <a:cs typeface="Tajawal ExtraBold" panose="00000800000000000000" pitchFamily="2" charset="-78"/>
              </a:rPr>
              <a:t>etc</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025846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569844" y="1324570"/>
            <a:ext cx="11277600" cy="7383496"/>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5- Repositioning: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 Existing products retargeted for a new use or applications, in order to appeal to new market segments,          Account for about</a:t>
            </a:r>
            <a:r>
              <a:rPr lang="en-US" sz="2000" dirty="0">
                <a:solidFill>
                  <a:srgbClr val="FF0000"/>
                </a:solidFill>
                <a:latin typeface="Tajawal ExtraBold" panose="00000800000000000000" pitchFamily="2" charset="-78"/>
                <a:cs typeface="Tajawal ExtraBold" panose="00000800000000000000" pitchFamily="2" charset="-78"/>
              </a:rPr>
              <a:t> 7% </a:t>
            </a:r>
            <a:r>
              <a:rPr lang="en-US" sz="2000" dirty="0">
                <a:solidFill>
                  <a:srgbClr val="0A1F61"/>
                </a:solidFill>
                <a:latin typeface="Tajawal ExtraBold" panose="00000800000000000000" pitchFamily="2" charset="-78"/>
                <a:cs typeface="Tajawal ExtraBold" panose="00000800000000000000" pitchFamily="2" charset="-78"/>
              </a:rPr>
              <a:t>of all new products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b="1" dirty="0">
                <a:solidFill>
                  <a:srgbClr val="0A1F61"/>
                </a:solidFill>
                <a:latin typeface="Tajawal ExtraBold" panose="00000800000000000000" pitchFamily="2" charset="-78"/>
                <a:cs typeface="Tajawal ExtraBold" panose="00000800000000000000" pitchFamily="2" charset="-78"/>
              </a:rPr>
              <a:t>Examples: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Ufone’s repositioning by targeting the upper segment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Aspirin originally known as standard headache &amp; fever reliever. Now, aspirin is positioned, not as a headache pill, but as a blood clot, stroke and heart attack preventer.</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Arm &amp; Hammer Baking soda is another example, which was repositioned several times as drain deodorant, refrigerator deodorant, a new carpet freshener, and more------and all in the same package of baking soda</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Rin (later, Vim) is a classic example of repositioning, which, several years back, was repositioned from laundry soap to a dish wash bar </a:t>
            </a:r>
          </a:p>
        </p:txBody>
      </p:sp>
    </p:spTree>
    <p:extLst>
      <p:ext uri="{BB962C8B-B14F-4D97-AF65-F5344CB8AC3E}">
        <p14:creationId xmlns:p14="http://schemas.microsoft.com/office/powerpoint/2010/main" val="27365820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569844" y="1324570"/>
            <a:ext cx="11277600" cy="6767943"/>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6- Cost Reductions: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Products modified to provide similar performance but at a lower cost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Least ‘new’ of all new product categories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Could represent a significant change to the firm, from design and production view point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Represent </a:t>
            </a:r>
            <a:r>
              <a:rPr lang="en-US" sz="2000" dirty="0">
                <a:solidFill>
                  <a:srgbClr val="FF0000"/>
                </a:solidFill>
                <a:latin typeface="Tajawal ExtraBold" panose="00000800000000000000" pitchFamily="2" charset="-78"/>
                <a:cs typeface="Tajawal ExtraBold" panose="00000800000000000000" pitchFamily="2" charset="-78"/>
              </a:rPr>
              <a:t>11% </a:t>
            </a:r>
            <a:r>
              <a:rPr lang="en-US" sz="2000" dirty="0">
                <a:solidFill>
                  <a:srgbClr val="0A1F61"/>
                </a:solidFill>
                <a:latin typeface="Tajawal ExtraBold" panose="00000800000000000000" pitchFamily="2" charset="-78"/>
                <a:cs typeface="Tajawal ExtraBold" panose="00000800000000000000" pitchFamily="2" charset="-78"/>
              </a:rPr>
              <a:t>of all new product launches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b="1" dirty="0">
                <a:solidFill>
                  <a:srgbClr val="0A1F61"/>
                </a:solidFill>
                <a:latin typeface="Tajawal ExtraBold" panose="00000800000000000000" pitchFamily="2" charset="-78"/>
                <a:cs typeface="Tajawal ExtraBold" panose="00000800000000000000" pitchFamily="2" charset="-78"/>
              </a:rPr>
              <a:t>Examples: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LG’s energy saving split unit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Lu’s tiger biscuit in Rs.2</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package of baking soda</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lang="en-US" sz="2000" dirty="0">
                <a:solidFill>
                  <a:srgbClr val="0A1F61"/>
                </a:solidFill>
                <a:latin typeface="Tajawal ExtraBold" panose="00000800000000000000" pitchFamily="2" charset="-78"/>
                <a:cs typeface="Tajawal ExtraBold" panose="00000800000000000000" pitchFamily="2" charset="-78"/>
              </a:rPr>
              <a:t>Rin (later, Vim) is a classic example of repositioning, which, several years back, was repositioned from laundry soap to a dish wash bar </a:t>
            </a:r>
          </a:p>
        </p:txBody>
      </p:sp>
    </p:spTree>
    <p:extLst>
      <p:ext uri="{BB962C8B-B14F-4D97-AF65-F5344CB8AC3E}">
        <p14:creationId xmlns:p14="http://schemas.microsoft.com/office/powerpoint/2010/main" val="25567817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23423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452228" y="1205300"/>
            <a:ext cx="11277600" cy="5783058"/>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   Most firms feature a mixed portfolio of new products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   The most popular categories, common to all firms are:</a:t>
            </a:r>
          </a:p>
          <a:p>
            <a:pPr marL="1714500" lvl="3" indent="-342900">
              <a:lnSpc>
                <a:spcPct val="200000"/>
              </a:lnSpc>
              <a:buFont typeface="Arial" panose="020B0604020202020204" pitchFamily="34" charset="0"/>
              <a:buChar char="•"/>
              <a:defRPr/>
            </a:pPr>
            <a:r>
              <a:rPr lang="en-US" sz="2000" dirty="0">
                <a:solidFill>
                  <a:srgbClr val="FF0000"/>
                </a:solidFill>
                <a:latin typeface="Tajawal ExtraBold" panose="00000800000000000000" pitchFamily="2" charset="-78"/>
                <a:cs typeface="Tajawal ExtraBold" panose="00000800000000000000" pitchFamily="2" charset="-78"/>
              </a:rPr>
              <a:t>Additions to the line</a:t>
            </a:r>
          </a:p>
          <a:p>
            <a:pPr marL="1714500" lvl="3" indent="-342900">
              <a:lnSpc>
                <a:spcPct val="200000"/>
              </a:lnSpc>
              <a:buFont typeface="Arial" panose="020B0604020202020204" pitchFamily="34" charset="0"/>
              <a:buChar char="•"/>
              <a:defRPr/>
            </a:pPr>
            <a:r>
              <a:rPr lang="en-US" sz="2000" dirty="0">
                <a:solidFill>
                  <a:srgbClr val="FF0000"/>
                </a:solidFill>
                <a:latin typeface="Tajawal ExtraBold" panose="00000800000000000000" pitchFamily="2" charset="-78"/>
                <a:cs typeface="Tajawal ExtraBold" panose="00000800000000000000" pitchFamily="2" charset="-78"/>
              </a:rPr>
              <a:t>Product improvements and revisions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   The step-out products (</a:t>
            </a:r>
            <a:r>
              <a:rPr lang="en-US" sz="2000" b="1" dirty="0">
                <a:solidFill>
                  <a:srgbClr val="FF0000"/>
                </a:solidFill>
                <a:latin typeface="Tajawal ExtraBold" panose="00000800000000000000" pitchFamily="2" charset="-78"/>
                <a:cs typeface="Tajawal ExtraBold" panose="00000800000000000000" pitchFamily="2" charset="-78"/>
              </a:rPr>
              <a:t>new-to-the-world &amp; new-to-the-firm’s product line</a:t>
            </a:r>
            <a:r>
              <a:rPr lang="en-US" sz="2000" b="1" dirty="0">
                <a:solidFill>
                  <a:srgbClr val="0A1F61"/>
                </a:solidFill>
                <a:latin typeface="Tajawal ExtraBold" panose="00000800000000000000" pitchFamily="2" charset="-78"/>
                <a:cs typeface="Tajawal ExtraBold" panose="00000800000000000000" pitchFamily="2" charset="-78"/>
              </a:rPr>
              <a:t>) constitute only 30% of all new product launches, out of which 60% are viewed as ‘most successful’</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   50% of firms introduce</a:t>
            </a:r>
            <a:r>
              <a:rPr lang="en-US" sz="2800" b="1" dirty="0">
                <a:solidFill>
                  <a:srgbClr val="FF0000"/>
                </a:solidFill>
                <a:latin typeface="Tajawal ExtraBold" panose="00000800000000000000" pitchFamily="2" charset="-78"/>
                <a:cs typeface="Tajawal ExtraBold" panose="00000800000000000000" pitchFamily="2" charset="-78"/>
              </a:rPr>
              <a:t> no </a:t>
            </a:r>
            <a:r>
              <a:rPr lang="en-US" sz="2000" b="1" dirty="0">
                <a:solidFill>
                  <a:srgbClr val="0A1F61"/>
                </a:solidFill>
                <a:latin typeface="Tajawal ExtraBold" panose="00000800000000000000" pitchFamily="2" charset="-78"/>
                <a:cs typeface="Tajawal ExtraBold" panose="00000800000000000000" pitchFamily="2" charset="-78"/>
              </a:rPr>
              <a:t>new-to the-world products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   Another 25% develop no new product lines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   High tech industries launch proportionately more ‘</a:t>
            </a:r>
            <a:r>
              <a:rPr lang="en-US" sz="2000" b="1" dirty="0">
                <a:solidFill>
                  <a:srgbClr val="FF0000"/>
                </a:solidFill>
                <a:latin typeface="Tajawal ExtraBold" panose="00000800000000000000" pitchFamily="2" charset="-78"/>
                <a:cs typeface="Tajawal ExtraBold" panose="00000800000000000000" pitchFamily="2" charset="-78"/>
              </a:rPr>
              <a:t>innovative’ </a:t>
            </a:r>
            <a:r>
              <a:rPr lang="en-US" sz="2000" b="1" dirty="0">
                <a:solidFill>
                  <a:srgbClr val="0A1F61"/>
                </a:solidFill>
                <a:latin typeface="Tajawal ExtraBold" panose="00000800000000000000" pitchFamily="2" charset="-78"/>
                <a:cs typeface="Tajawal ExtraBold" panose="00000800000000000000" pitchFamily="2" charset="-78"/>
              </a:rPr>
              <a:t>products</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512894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sp>
        <p:nvSpPr>
          <p:cNvPr id="3" name="TextBox 2">
            <a:extLst>
              <a:ext uri="{FF2B5EF4-FFF2-40B4-BE49-F238E27FC236}">
                <a16:creationId xmlns:a16="http://schemas.microsoft.com/office/drawing/2014/main" id="{F7E701F6-0667-FA51-A584-C763C6BD0310}"/>
              </a:ext>
            </a:extLst>
          </p:cNvPr>
          <p:cNvSpPr txBox="1"/>
          <p:nvPr/>
        </p:nvSpPr>
        <p:spPr>
          <a:xfrm>
            <a:off x="13190" y="1073582"/>
            <a:ext cx="29610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250371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45608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Strategy Definition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452228" y="1483592"/>
            <a:ext cx="11277600" cy="5044394"/>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   The product strategy is a </a:t>
            </a:r>
            <a:r>
              <a:rPr lang="en-US" sz="2000" b="1" dirty="0">
                <a:solidFill>
                  <a:srgbClr val="FF0000"/>
                </a:solidFill>
                <a:latin typeface="Tajawal ExtraBold" panose="00000800000000000000" pitchFamily="2" charset="-78"/>
                <a:cs typeface="Tajawal ExtraBold" panose="00000800000000000000" pitchFamily="2" charset="-78"/>
              </a:rPr>
              <a:t>detailed plan </a:t>
            </a:r>
            <a:r>
              <a:rPr lang="en-US" sz="2000" b="1" dirty="0">
                <a:solidFill>
                  <a:srgbClr val="0A1F61"/>
                </a:solidFill>
                <a:latin typeface="Tajawal ExtraBold" panose="00000800000000000000" pitchFamily="2" charset="-78"/>
                <a:cs typeface="Tajawal ExtraBold" panose="00000800000000000000" pitchFamily="2" charset="-78"/>
              </a:rPr>
              <a:t>that lays out your company’s goals and how it plans to achieve them.</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Such a plan acts as a map to develop your product and its features. </a:t>
            </a:r>
          </a:p>
          <a:p>
            <a:pPr marR="0" lvl="0" algn="l" defTabSz="914400" rtl="0" eaLnBrk="1" fontAlgn="auto" latinLnBrk="0" hangingPunct="1">
              <a:lnSpc>
                <a:spcPct val="200000"/>
              </a:lnSpc>
              <a:spcBef>
                <a:spcPts val="0"/>
              </a:spcBef>
              <a:spcAft>
                <a:spcPts val="0"/>
              </a:spcAft>
              <a:buClrTx/>
              <a:buSzTx/>
              <a:tabLst/>
              <a:defRPr/>
            </a:pPr>
            <a:endParaRPr lang="en-US" sz="2000" b="1" dirty="0">
              <a:solidFill>
                <a:srgbClr val="0A1F61"/>
              </a:solidFill>
              <a:latin typeface="Tajawal ExtraBold" panose="00000800000000000000" pitchFamily="2" charset="-78"/>
              <a:cs typeface="Tajawal ExtraBold" panose="00000800000000000000" pitchFamily="2" charset="-78"/>
            </a:endParaRP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Since it is detailed, businesses use it as a </a:t>
            </a:r>
            <a:r>
              <a:rPr lang="en-US" sz="2400" b="1" dirty="0">
                <a:solidFill>
                  <a:srgbClr val="FF0000"/>
                </a:solidFill>
                <a:latin typeface="Tajawal ExtraBold" panose="00000800000000000000" pitchFamily="2" charset="-78"/>
                <a:cs typeface="Tajawal ExtraBold" panose="00000800000000000000" pitchFamily="2" charset="-78"/>
              </a:rPr>
              <a:t>reference point </a:t>
            </a:r>
            <a:r>
              <a:rPr lang="en-US" sz="2000" b="1" dirty="0">
                <a:solidFill>
                  <a:srgbClr val="0A1F61"/>
                </a:solidFill>
                <a:latin typeface="Tajawal ExtraBold" panose="00000800000000000000" pitchFamily="2" charset="-78"/>
                <a:cs typeface="Tajawal ExtraBold" panose="00000800000000000000" pitchFamily="2" charset="-78"/>
              </a:rPr>
              <a:t>to make fundamental  decisions.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endParaRPr lang="en-US" sz="2000" b="1" dirty="0">
              <a:solidFill>
                <a:srgbClr val="0A1F61"/>
              </a:solidFill>
              <a:latin typeface="Tajawal ExtraBold" panose="00000800000000000000" pitchFamily="2" charset="-78"/>
              <a:cs typeface="Tajawal ExtraBold" panose="00000800000000000000" pitchFamily="2" charset="-78"/>
            </a:endParaRP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It helps ensure everything gets done </a:t>
            </a:r>
            <a:r>
              <a:rPr lang="en-US" sz="2000" b="1" dirty="0">
                <a:solidFill>
                  <a:srgbClr val="FF0000"/>
                </a:solidFill>
                <a:latin typeface="Tajawal ExtraBold" panose="00000800000000000000" pitchFamily="2" charset="-78"/>
                <a:cs typeface="Tajawal ExtraBold" panose="00000800000000000000" pitchFamily="2" charset="-78"/>
              </a:rPr>
              <a:t>correctly</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FF0000"/>
                </a:solidFill>
                <a:latin typeface="Tajawal ExtraBold" panose="00000800000000000000" pitchFamily="2" charset="-78"/>
                <a:cs typeface="Tajawal ExtraBold" panose="00000800000000000000" pitchFamily="2" charset="-78"/>
              </a:rPr>
              <a:t>on time</a:t>
            </a:r>
            <a:r>
              <a:rPr lang="en-US" sz="2000" b="1" dirty="0">
                <a:solidFill>
                  <a:srgbClr val="0A1F61"/>
                </a:solidFill>
                <a:latin typeface="Tajawal ExtraBold" panose="00000800000000000000" pitchFamily="2" charset="-78"/>
                <a:cs typeface="Tajawal ExtraBold" panose="00000800000000000000" pitchFamily="2" charset="-78"/>
              </a:rPr>
              <a:t>.</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02386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45608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Strategy Definition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452228" y="1483592"/>
            <a:ext cx="11277600"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 The product strategy answers the following questions: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dirty="0">
                <a:solidFill>
                  <a:srgbClr val="0A1F61"/>
                </a:solidFill>
                <a:latin typeface="Tajawal ExtraBold" panose="00000800000000000000" pitchFamily="2" charset="-78"/>
                <a:cs typeface="Tajawal ExtraBold" panose="00000800000000000000" pitchFamily="2" charset="-78"/>
              </a:rPr>
              <a:t> Which user persona does this product serve?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dirty="0">
                <a:solidFill>
                  <a:srgbClr val="0A1F61"/>
                </a:solidFill>
                <a:latin typeface="Tajawal ExtraBold" panose="00000800000000000000" pitchFamily="2" charset="-78"/>
                <a:cs typeface="Tajawal ExtraBold" panose="00000800000000000000" pitchFamily="2" charset="-78"/>
              </a:rPr>
              <a:t>    How will they benefit?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dirty="0">
                <a:solidFill>
                  <a:srgbClr val="0A1F61"/>
                </a:solidFill>
                <a:latin typeface="Tajawal ExtraBold" panose="00000800000000000000" pitchFamily="2" charset="-78"/>
                <a:cs typeface="Tajawal ExtraBold" panose="00000800000000000000" pitchFamily="2" charset="-78"/>
              </a:rPr>
              <a:t>    What are the company’s objectives throughout the product life cycle?</a:t>
            </a:r>
          </a:p>
          <a:p>
            <a:pPr marR="0" lvl="0" algn="l" defTabSz="914400" rtl="0" eaLnBrk="1" fontAlgn="auto" latinLnBrk="0" hangingPunct="1">
              <a:lnSpc>
                <a:spcPct val="200000"/>
              </a:lnSpc>
              <a:spcBef>
                <a:spcPts val="0"/>
              </a:spcBef>
              <a:spcAft>
                <a:spcPts val="0"/>
              </a:spcAft>
              <a:buClrTx/>
              <a:buSzTx/>
              <a:tabLst/>
              <a:defRPr/>
            </a:pPr>
            <a:r>
              <a:rPr lang="en-US" sz="2000" dirty="0">
                <a:solidFill>
                  <a:srgbClr val="0A1F61"/>
                </a:solidFill>
                <a:latin typeface="Tajawal ExtraBold" panose="00000800000000000000" pitchFamily="2" charset="-78"/>
                <a:cs typeface="Tajawal ExtraBold" panose="00000800000000000000" pitchFamily="2" charset="-78"/>
              </a:rPr>
              <a:t>The product strategy also outlines how the product will help the business grow.</a:t>
            </a:r>
          </a:p>
          <a:p>
            <a:pPr marR="0" lvl="0" algn="l" defTabSz="914400" rtl="0" eaLnBrk="1" fontAlgn="auto" latinLnBrk="0" hangingPunct="1">
              <a:lnSpc>
                <a:spcPct val="200000"/>
              </a:lnSpc>
              <a:spcBef>
                <a:spcPts val="0"/>
              </a:spcBef>
              <a:spcAft>
                <a:spcPts val="0"/>
              </a:spcAft>
              <a:buClrTx/>
              <a:buSzTx/>
              <a:tabLst/>
              <a:defRPr/>
            </a:pPr>
            <a:r>
              <a:rPr lang="en-US" sz="2000" dirty="0">
                <a:solidFill>
                  <a:srgbClr val="0A1F61"/>
                </a:solidFill>
                <a:latin typeface="Tajawal ExtraBold" panose="00000800000000000000" pitchFamily="2" charset="-78"/>
                <a:cs typeface="Tajawal ExtraBold" panose="00000800000000000000" pitchFamily="2" charset="-78"/>
              </a:rPr>
              <a:t>It explains the user problem that the product will solve and maps its impact on the customer and the company</a:t>
            </a:r>
          </a:p>
        </p:txBody>
      </p:sp>
    </p:spTree>
    <p:extLst>
      <p:ext uri="{BB962C8B-B14F-4D97-AF65-F5344CB8AC3E}">
        <p14:creationId xmlns:p14="http://schemas.microsoft.com/office/powerpoint/2010/main" val="13356446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45608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Strategy Definition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452228" y="1735382"/>
            <a:ext cx="11277600" cy="3690177"/>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 Once the product strategy is clear, you can define your product to know what you need to develop and when.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The product strategy helps understand the product’s success </a:t>
            </a:r>
            <a:r>
              <a:rPr lang="en-US" sz="2000" b="1" dirty="0">
                <a:solidFill>
                  <a:srgbClr val="FF0000"/>
                </a:solidFill>
                <a:latin typeface="Tajawal ExtraBold" panose="00000800000000000000" pitchFamily="2" charset="-78"/>
                <a:cs typeface="Tajawal ExtraBold" panose="00000800000000000000" pitchFamily="2" charset="-78"/>
              </a:rPr>
              <a:t>before</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FF0000"/>
                </a:solidFill>
                <a:latin typeface="Tajawal ExtraBold" panose="00000800000000000000" pitchFamily="2" charset="-78"/>
                <a:cs typeface="Tajawal ExtraBold" panose="00000800000000000000" pitchFamily="2" charset="-78"/>
              </a:rPr>
              <a:t>during</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FF0000"/>
                </a:solidFill>
                <a:latin typeface="Tajawal ExtraBold" panose="00000800000000000000" pitchFamily="2" charset="-78"/>
                <a:cs typeface="Tajawal ExtraBold" panose="00000800000000000000" pitchFamily="2" charset="-78"/>
              </a:rPr>
              <a:t>after</a:t>
            </a:r>
            <a:r>
              <a:rPr lang="en-US" sz="2000" b="1" dirty="0">
                <a:solidFill>
                  <a:srgbClr val="0A1F61"/>
                </a:solidFill>
                <a:latin typeface="Tajawal ExtraBold" panose="00000800000000000000" pitchFamily="2" charset="-78"/>
                <a:cs typeface="Tajawal ExtraBold" panose="00000800000000000000" pitchFamily="2" charset="-78"/>
              </a:rPr>
              <a:t> its development.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Moreover, you can also </a:t>
            </a:r>
            <a:r>
              <a:rPr lang="en-US" sz="2000" b="1" dirty="0">
                <a:solidFill>
                  <a:srgbClr val="FF0000"/>
                </a:solidFill>
                <a:latin typeface="Tajawal ExtraBold" panose="00000800000000000000" pitchFamily="2" charset="-78"/>
                <a:cs typeface="Tajawal ExtraBold" panose="00000800000000000000" pitchFamily="2" charset="-78"/>
              </a:rPr>
              <a:t>align team members </a:t>
            </a:r>
            <a:r>
              <a:rPr lang="en-US" sz="2000" b="1" dirty="0">
                <a:solidFill>
                  <a:srgbClr val="0A1F61"/>
                </a:solidFill>
                <a:latin typeface="Tajawal ExtraBold" panose="00000800000000000000" pitchFamily="2" charset="-78"/>
                <a:cs typeface="Tajawal ExtraBold" panose="00000800000000000000" pitchFamily="2" charset="-78"/>
              </a:rPr>
              <a:t>and </a:t>
            </a:r>
            <a:r>
              <a:rPr lang="en-US" sz="2000" b="1" dirty="0">
                <a:solidFill>
                  <a:srgbClr val="FF0000"/>
                </a:solidFill>
                <a:latin typeface="Tajawal ExtraBold" panose="00000800000000000000" pitchFamily="2" charset="-78"/>
                <a:cs typeface="Tajawal ExtraBold" panose="00000800000000000000" pitchFamily="2" charset="-78"/>
              </a:rPr>
              <a:t>build customer connections </a:t>
            </a:r>
            <a:r>
              <a:rPr lang="en-US" sz="2000" b="1" dirty="0">
                <a:solidFill>
                  <a:srgbClr val="0A1F61"/>
                </a:solidFill>
                <a:latin typeface="Tajawal ExtraBold" panose="00000800000000000000" pitchFamily="2" charset="-78"/>
                <a:cs typeface="Tajawal ExtraBold" panose="00000800000000000000" pitchFamily="2" charset="-78"/>
              </a:rPr>
              <a:t>once your product strategy is in place.</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954875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5638" y="4967193"/>
            <a:ext cx="1844537" cy="1654083"/>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45608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Strategy Definition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descr="Diagram&#10;&#10;Description automatically generated">
            <a:extLst>
              <a:ext uri="{FF2B5EF4-FFF2-40B4-BE49-F238E27FC236}">
                <a16:creationId xmlns:a16="http://schemas.microsoft.com/office/drawing/2014/main" id="{1FD796B2-9F04-038B-E6BC-4D75666414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00175" y="180402"/>
            <a:ext cx="9647476" cy="6629400"/>
          </a:xfrm>
          <a:prstGeom prst="rect">
            <a:avLst/>
          </a:prstGeom>
        </p:spPr>
      </p:pic>
    </p:spTree>
    <p:extLst>
      <p:ext uri="{BB962C8B-B14F-4D97-AF65-F5344CB8AC3E}">
        <p14:creationId xmlns:p14="http://schemas.microsoft.com/office/powerpoint/2010/main" val="27331927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452228" y="1735382"/>
            <a:ext cx="11277600"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1- </a:t>
            </a:r>
            <a:r>
              <a:rPr lang="en-US" sz="2000" b="1" dirty="0">
                <a:solidFill>
                  <a:srgbClr val="FF0000"/>
                </a:solidFill>
                <a:latin typeface="Tajawal ExtraBold" panose="00000800000000000000" pitchFamily="2" charset="-78"/>
                <a:cs typeface="Tajawal ExtraBold" panose="00000800000000000000" pitchFamily="2" charset="-78"/>
              </a:rPr>
              <a:t>A Strong Sense of Purpose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If you are building a product without a product strategy and instead just for the sake of it, it’s a wasted effort.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Like humans need a sense of purpose to survive, products should also have a </a:t>
            </a:r>
            <a:r>
              <a:rPr lang="en-US" sz="2000" b="1" dirty="0">
                <a:solidFill>
                  <a:srgbClr val="FF0000"/>
                </a:solidFill>
                <a:latin typeface="Tajawal ExtraBold" panose="00000800000000000000" pitchFamily="2" charset="-78"/>
                <a:cs typeface="Tajawal ExtraBold" panose="00000800000000000000" pitchFamily="2" charset="-78"/>
              </a:rPr>
              <a:t>reason to live</a:t>
            </a:r>
            <a:r>
              <a:rPr lang="en-US" sz="2000" b="1" dirty="0">
                <a:solidFill>
                  <a:srgbClr val="0A1F61"/>
                </a:solidFill>
                <a:latin typeface="Tajawal ExtraBold" panose="00000800000000000000" pitchFamily="2" charset="-78"/>
                <a:cs typeface="Tajawal ExtraBold" panose="00000800000000000000" pitchFamily="2" charset="-78"/>
              </a:rPr>
              <a: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That reason can be to solve a problem or serve the good.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This is the first step to reflecting your product’s purpose.</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784141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452228" y="1324563"/>
            <a:ext cx="11277600" cy="5044394"/>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2- </a:t>
            </a:r>
            <a:r>
              <a:rPr lang="en-US" sz="2000" b="1" dirty="0">
                <a:solidFill>
                  <a:srgbClr val="FF0000"/>
                </a:solidFill>
                <a:latin typeface="Tajawal ExtraBold" panose="00000800000000000000" pitchFamily="2" charset="-78"/>
                <a:cs typeface="Tajawal ExtraBold" panose="00000800000000000000" pitchFamily="2" charset="-78"/>
              </a:rPr>
              <a:t>Understand Customer Needs and How They Change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You make all the products for </a:t>
            </a:r>
            <a:r>
              <a:rPr lang="en-US" sz="2400" b="1" dirty="0">
                <a:solidFill>
                  <a:srgbClr val="FF9518"/>
                </a:solidFill>
                <a:latin typeface="Tajawal ExtraBold" panose="00000800000000000000" pitchFamily="2" charset="-78"/>
                <a:cs typeface="Tajawal ExtraBold" panose="00000800000000000000" pitchFamily="2" charset="-78"/>
              </a:rPr>
              <a:t>customers</a:t>
            </a:r>
            <a:r>
              <a:rPr lang="en-US" sz="2000" b="1" dirty="0">
                <a:solidFill>
                  <a:srgbClr val="0A1F61"/>
                </a:solidFill>
                <a:latin typeface="Tajawal ExtraBold" panose="00000800000000000000" pitchFamily="2" charset="-78"/>
                <a:cs typeface="Tajawal ExtraBold" panose="00000800000000000000" pitchFamily="2" charset="-78"/>
              </a:rPr>
              <a: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Ultimately, the end-users make the company and the product successful. It would be best if you based the product strategy on making the customers happy with their purchases by satisfying their needs.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In such cases, product strategy should bridge what customers say and what they need. </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FF0000"/>
                </a:solidFill>
                <a:latin typeface="Tajawal ExtraBold" panose="00000800000000000000" pitchFamily="2" charset="-78"/>
                <a:cs typeface="Tajawal ExtraBold" panose="00000800000000000000" pitchFamily="2" charset="-78"/>
              </a:rPr>
              <a:t>Remember that </a:t>
            </a:r>
            <a:r>
              <a:rPr lang="en-US" sz="2000" b="1" dirty="0">
                <a:solidFill>
                  <a:srgbClr val="0A1F61"/>
                </a:solidFill>
                <a:latin typeface="Tajawal ExtraBold" panose="00000800000000000000" pitchFamily="2" charset="-78"/>
                <a:cs typeface="Tajawal ExtraBold" panose="00000800000000000000" pitchFamily="2" charset="-78"/>
              </a:rPr>
              <a:t>your customer’s needs are </a:t>
            </a:r>
            <a:r>
              <a:rPr lang="en-US" sz="2000" b="1" dirty="0">
                <a:solidFill>
                  <a:srgbClr val="FF9518"/>
                </a:solidFill>
                <a:latin typeface="Tajawal ExtraBold" panose="00000800000000000000" pitchFamily="2" charset="-78"/>
                <a:cs typeface="Tajawal ExtraBold" panose="00000800000000000000" pitchFamily="2" charset="-78"/>
              </a:rPr>
              <a:t>dynamic</a:t>
            </a:r>
            <a:r>
              <a:rPr lang="en-US" sz="2000" b="1" dirty="0">
                <a:solidFill>
                  <a:srgbClr val="0A1F61"/>
                </a:solidFill>
                <a:latin typeface="Tajawal ExtraBold" panose="00000800000000000000" pitchFamily="2" charset="-78"/>
                <a:cs typeface="Tajawal ExtraBold" panose="00000800000000000000" pitchFamily="2" charset="-78"/>
              </a:rPr>
              <a: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In that case, it becomes crucial to keep updating your product strategy</a:t>
            </a: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693664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452228" y="1324563"/>
            <a:ext cx="11277600"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3- </a:t>
            </a:r>
            <a:r>
              <a:rPr lang="en-US" sz="2000" b="1" dirty="0">
                <a:solidFill>
                  <a:srgbClr val="FF0000"/>
                </a:solidFill>
                <a:latin typeface="Tajawal ExtraBold" panose="00000800000000000000" pitchFamily="2" charset="-78"/>
                <a:cs typeface="Tajawal ExtraBold" panose="00000800000000000000" pitchFamily="2" charset="-78"/>
              </a:rPr>
              <a:t>Understand How You Add Value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Products and users are</a:t>
            </a:r>
            <a:r>
              <a:rPr lang="en-US" sz="2000" b="1" dirty="0">
                <a:solidFill>
                  <a:srgbClr val="FF9518"/>
                </a:solidFill>
                <a:latin typeface="Tajawal ExtraBold" panose="00000800000000000000" pitchFamily="2" charset="-78"/>
                <a:cs typeface="Tajawal ExtraBold" panose="00000800000000000000" pitchFamily="2" charset="-78"/>
              </a:rPr>
              <a:t> interdependent </a:t>
            </a:r>
            <a:r>
              <a:rPr lang="en-US" sz="2000" b="1" dirty="0">
                <a:solidFill>
                  <a:srgbClr val="0A1F61"/>
                </a:solidFill>
                <a:latin typeface="Tajawal ExtraBold" panose="00000800000000000000" pitchFamily="2" charset="-78"/>
                <a:cs typeface="Tajawal ExtraBold" panose="00000800000000000000" pitchFamily="2" charset="-78"/>
              </a:rPr>
              <a:t>and exist in a changing ecosystem.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endParaRPr lang="en-US" sz="2000" b="1" dirty="0">
              <a:solidFill>
                <a:srgbClr val="0A1F61"/>
              </a:solidFill>
              <a:latin typeface="Tajawal ExtraBold" panose="00000800000000000000" pitchFamily="2" charset="-78"/>
              <a:cs typeface="Tajawal ExtraBold" panose="00000800000000000000" pitchFamily="2" charset="-78"/>
            </a:endParaRP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Similarly, every product has </a:t>
            </a:r>
            <a:r>
              <a:rPr lang="en-US" sz="2000" b="1" dirty="0">
                <a:solidFill>
                  <a:srgbClr val="FF0000"/>
                </a:solidFill>
                <a:latin typeface="Tajawal ExtraBold" panose="00000800000000000000" pitchFamily="2" charset="-78"/>
                <a:cs typeface="Tajawal ExtraBold" panose="00000800000000000000" pitchFamily="2" charset="-78"/>
              </a:rPr>
              <a:t>value and purpose </a:t>
            </a:r>
            <a:r>
              <a:rPr lang="en-US" sz="2000" b="1" dirty="0">
                <a:solidFill>
                  <a:srgbClr val="0A1F61"/>
                </a:solidFill>
                <a:latin typeface="Tajawal ExtraBold" panose="00000800000000000000" pitchFamily="2" charset="-78"/>
                <a:cs typeface="Tajawal ExtraBold" panose="00000800000000000000" pitchFamily="2" charset="-78"/>
              </a:rPr>
              <a:t>that can contribute to the changing ecosystem.</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endParaRPr lang="en-US" sz="2000" b="1" dirty="0">
              <a:solidFill>
                <a:srgbClr val="0A1F61"/>
              </a:solidFill>
              <a:latin typeface="Tajawal ExtraBold" panose="00000800000000000000" pitchFamily="2" charset="-78"/>
              <a:cs typeface="Tajawal ExtraBold" panose="00000800000000000000" pitchFamily="2" charset="-78"/>
            </a:endParaRP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However, it is vital to keep </a:t>
            </a:r>
            <a:r>
              <a:rPr lang="en-US" sz="2000" b="1" dirty="0">
                <a:solidFill>
                  <a:srgbClr val="FFC000"/>
                </a:solidFill>
                <a:latin typeface="Tajawal ExtraBold" panose="00000800000000000000" pitchFamily="2" charset="-78"/>
                <a:cs typeface="Tajawal ExtraBold" panose="00000800000000000000" pitchFamily="2" charset="-78"/>
              </a:rPr>
              <a:t>updating</a:t>
            </a:r>
            <a:r>
              <a:rPr lang="en-US" sz="2000" b="1" dirty="0">
                <a:solidFill>
                  <a:srgbClr val="0A1F61"/>
                </a:solidFill>
                <a:latin typeface="Tajawal ExtraBold" panose="00000800000000000000" pitchFamily="2" charset="-78"/>
                <a:cs typeface="Tajawal ExtraBold" panose="00000800000000000000" pitchFamily="2" charset="-78"/>
              </a:rPr>
              <a:t> the product’s role when the </a:t>
            </a:r>
            <a:r>
              <a:rPr lang="en-US" sz="2000" b="1" dirty="0">
                <a:solidFill>
                  <a:srgbClr val="FF0000"/>
                </a:solidFill>
                <a:latin typeface="Tajawal ExtraBold" panose="00000800000000000000" pitchFamily="2" charset="-78"/>
                <a:cs typeface="Tajawal ExtraBold" panose="00000800000000000000" pitchFamily="2" charset="-78"/>
              </a:rPr>
              <a:t>ecosystem changes</a:t>
            </a:r>
            <a:endParaRPr lang="en-US" sz="2000"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255029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452228" y="1324563"/>
            <a:ext cx="11277600" cy="4921284"/>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4- </a:t>
            </a:r>
            <a:r>
              <a:rPr lang="en-US" sz="2000" b="1" dirty="0">
                <a:solidFill>
                  <a:srgbClr val="FF0000"/>
                </a:solidFill>
                <a:latin typeface="Tajawal ExtraBold" panose="00000800000000000000" pitchFamily="2" charset="-78"/>
                <a:cs typeface="Tajawal ExtraBold" panose="00000800000000000000" pitchFamily="2" charset="-78"/>
              </a:rPr>
              <a:t>Being Prepared for Change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Since we cannot predict the future, staying informed and vigilant about relevant events is essential.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An organization can anticipate crises and prepare for change.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The change isn’t always negative.</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It could also serve as</a:t>
            </a:r>
            <a:r>
              <a:rPr lang="en-US" sz="2000" b="1" dirty="0">
                <a:solidFill>
                  <a:srgbClr val="FFC000"/>
                </a:solidFill>
                <a:latin typeface="Tajawal ExtraBold" panose="00000800000000000000" pitchFamily="2" charset="-78"/>
                <a:cs typeface="Tajawal ExtraBold" panose="00000800000000000000" pitchFamily="2" charset="-78"/>
              </a:rPr>
              <a:t> an opportunity </a:t>
            </a:r>
            <a:r>
              <a:rPr lang="en-US" sz="2000" b="1" dirty="0">
                <a:solidFill>
                  <a:srgbClr val="0A1F61"/>
                </a:solidFill>
                <a:latin typeface="Tajawal ExtraBold" panose="00000800000000000000" pitchFamily="2" charset="-78"/>
                <a:cs typeface="Tajawal ExtraBold" panose="00000800000000000000" pitchFamily="2" charset="-78"/>
              </a:rPr>
              <a:t>to expand your business.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We highly recommend </a:t>
            </a:r>
            <a:r>
              <a:rPr lang="en-US" sz="2000" b="1" dirty="0">
                <a:solidFill>
                  <a:schemeClr val="accent2">
                    <a:lumMod val="75000"/>
                  </a:schemeClr>
                </a:solidFill>
                <a:latin typeface="Tajawal ExtraBold" panose="00000800000000000000" pitchFamily="2" charset="-78"/>
                <a:cs typeface="Tajawal ExtraBold" panose="00000800000000000000" pitchFamily="2" charset="-78"/>
              </a:rPr>
              <a:t>agile business models</a:t>
            </a:r>
            <a:r>
              <a:rPr lang="en-US" sz="2000" b="1" dirty="0">
                <a:solidFill>
                  <a:srgbClr val="0A1F61"/>
                </a:solidFill>
                <a:latin typeface="Tajawal ExtraBold" panose="00000800000000000000" pitchFamily="2" charset="-78"/>
                <a:cs typeface="Tajawal ExtraBold" panose="00000800000000000000" pitchFamily="2" charset="-78"/>
              </a:rPr>
              <a:t> to be flexible rather than rigid towards change.</a:t>
            </a:r>
            <a:endParaRPr lang="en-US" sz="2000"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673199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452228" y="1324563"/>
            <a:ext cx="11277600"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5- </a:t>
            </a:r>
            <a:r>
              <a:rPr lang="en-US" sz="2000" b="1" dirty="0">
                <a:solidFill>
                  <a:srgbClr val="FF0000"/>
                </a:solidFill>
                <a:latin typeface="Tajawal ExtraBold" panose="00000800000000000000" pitchFamily="2" charset="-78"/>
                <a:cs typeface="Tajawal ExtraBold" panose="00000800000000000000" pitchFamily="2" charset="-78"/>
              </a:rPr>
              <a:t>Action for Change</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Being prepared for change  is insufficient if you don’t have </a:t>
            </a:r>
            <a:r>
              <a:rPr lang="en-US" sz="2000" b="1" dirty="0">
                <a:solidFill>
                  <a:srgbClr val="FF0000"/>
                </a:solidFill>
                <a:latin typeface="Tajawal ExtraBold" panose="00000800000000000000" pitchFamily="2" charset="-78"/>
                <a:cs typeface="Tajawal ExtraBold" panose="00000800000000000000" pitchFamily="2" charset="-78"/>
              </a:rPr>
              <a:t>an action plan</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When a crisis hits, your team should be ready to implement a strategy to make the best out of the situation.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Delivery companies like </a:t>
            </a:r>
            <a:r>
              <a:rPr lang="en-US" sz="2000" b="1" dirty="0">
                <a:solidFill>
                  <a:srgbClr val="FF9518"/>
                </a:solidFill>
                <a:latin typeface="Tajawal ExtraBold" panose="00000800000000000000" pitchFamily="2" charset="-78"/>
                <a:cs typeface="Tajawal ExtraBold" panose="00000800000000000000" pitchFamily="2" charset="-78"/>
              </a:rPr>
              <a:t>Amazon </a:t>
            </a:r>
            <a:r>
              <a:rPr lang="en-US" sz="2000" b="1" dirty="0">
                <a:solidFill>
                  <a:srgbClr val="0A1F61"/>
                </a:solidFill>
                <a:latin typeface="Tajawal ExtraBold" panose="00000800000000000000" pitchFamily="2" charset="-78"/>
                <a:cs typeface="Tajawal ExtraBold" panose="00000800000000000000" pitchFamily="2" charset="-78"/>
              </a:rPr>
              <a:t>introduced safety measures like no-contact delivery during the pandemic.</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dirty="0">
                <a:solidFill>
                  <a:srgbClr val="0A1F61"/>
                </a:solidFill>
                <a:latin typeface="Tajawal ExtraBold" panose="00000800000000000000" pitchFamily="2" charset="-78"/>
                <a:cs typeface="Tajawal ExtraBold" panose="00000800000000000000" pitchFamily="2" charset="-78"/>
              </a:rPr>
              <a:t>They gained </a:t>
            </a:r>
            <a:r>
              <a:rPr lang="en-US" sz="2000" b="1" dirty="0">
                <a:solidFill>
                  <a:srgbClr val="FF0000"/>
                </a:solidFill>
                <a:latin typeface="Tajawal ExtraBold" panose="00000800000000000000" pitchFamily="2" charset="-78"/>
                <a:cs typeface="Tajawal ExtraBold" panose="00000800000000000000" pitchFamily="2" charset="-78"/>
              </a:rPr>
              <a:t>brand loyalty</a:t>
            </a:r>
            <a:r>
              <a:rPr lang="en-US" sz="2000" b="1" dirty="0">
                <a:solidFill>
                  <a:srgbClr val="0A1F61"/>
                </a:solidFill>
                <a:latin typeface="Tajawal ExtraBold" panose="00000800000000000000" pitchFamily="2" charset="-78"/>
                <a:cs typeface="Tajawal ExtraBold" panose="00000800000000000000" pitchFamily="2" charset="-78"/>
              </a:rPr>
              <a:t>, which eventually benefited their business.</a:t>
            </a:r>
            <a:endParaRPr lang="en-US" sz="2000"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097443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5490" y="273679"/>
            <a:ext cx="1380212" cy="123770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69893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Indicators of an Effective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52228" y="236724"/>
            <a:ext cx="112428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1288F0D-53C5-D083-0967-8BC10DE9D6A2}"/>
              </a:ext>
            </a:extLst>
          </p:cNvPr>
          <p:cNvSpPr txBox="1"/>
          <p:nvPr/>
        </p:nvSpPr>
        <p:spPr>
          <a:xfrm>
            <a:off x="452228" y="1324563"/>
            <a:ext cx="11277600" cy="4305730"/>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6- </a:t>
            </a:r>
            <a:r>
              <a:rPr lang="en-US" sz="2000" b="1" dirty="0">
                <a:solidFill>
                  <a:srgbClr val="FF0000"/>
                </a:solidFill>
                <a:latin typeface="Tajawal ExtraBold" panose="00000800000000000000" pitchFamily="2" charset="-78"/>
                <a:cs typeface="Tajawal ExtraBold" panose="00000800000000000000" pitchFamily="2" charset="-78"/>
              </a:rPr>
              <a:t>Measure Success</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0A1F61"/>
                </a:solidFill>
                <a:latin typeface="Tajawal ExtraBold" panose="00000800000000000000" pitchFamily="2" charset="-78"/>
                <a:cs typeface="Tajawal ExtraBold" panose="00000800000000000000" pitchFamily="2" charset="-78"/>
              </a:rPr>
              <a:t>Measuring every product strategy, you implement is IMPORTANT, to keep track of the product strategy’s progress. </a:t>
            </a:r>
          </a:p>
          <a:p>
            <a:pPr marR="0" lvl="0" algn="l" defTabSz="914400" rtl="0" eaLnBrk="1" fontAlgn="auto" latinLnBrk="0" hangingPunct="1">
              <a:lnSpc>
                <a:spcPct val="200000"/>
              </a:lnSpc>
              <a:spcBef>
                <a:spcPts val="0"/>
              </a:spcBef>
              <a:spcAft>
                <a:spcPts val="0"/>
              </a:spcAft>
              <a:buClrTx/>
              <a:buSzTx/>
              <a:tabLst/>
              <a:defRPr/>
            </a:pPr>
            <a:r>
              <a:rPr lang="en-US" sz="2000" b="1" dirty="0">
                <a:solidFill>
                  <a:srgbClr val="FF0000"/>
                </a:solidFill>
                <a:latin typeface="Tajawal ExtraBold" panose="00000800000000000000" pitchFamily="2" charset="-78"/>
                <a:cs typeface="Tajawal ExtraBold" panose="00000800000000000000" pitchFamily="2" charset="-78"/>
              </a:rPr>
              <a:t>Key performance indicators (KPI) </a:t>
            </a:r>
            <a:r>
              <a:rPr lang="en-US" sz="2000" b="1" dirty="0">
                <a:solidFill>
                  <a:srgbClr val="0A1F61"/>
                </a:solidFill>
                <a:latin typeface="Tajawal ExtraBold" panose="00000800000000000000" pitchFamily="2" charset="-78"/>
                <a:cs typeface="Tajawal ExtraBold" panose="00000800000000000000" pitchFamily="2" charset="-78"/>
              </a:rPr>
              <a:t>highlight progress and warn about potential dangers. Using product management tools such as ALM software, you can keep track of your product’s performance according to your KPIs and make the necessary changes when needed</a:t>
            </a:r>
            <a:endParaRPr lang="en-US" sz="2000"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655740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232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1566" y="236724"/>
            <a:ext cx="19656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417336"/>
            <a:ext cx="9533101" cy="3330399"/>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Product analysis is a vital tool for any product manager that wants to create or improve a product. It helps you understand the product and how it compares to similar products on the market.</a:t>
            </a:r>
          </a:p>
          <a:p>
            <a:pPr marR="0" lvl="0" algn="l" defTabSz="914400" rtl="0" eaLnBrk="1" fontAlgn="auto" latinLnBrk="0" hangingPunct="1">
              <a:lnSpc>
                <a:spcPct val="200000"/>
              </a:lnSpc>
              <a:spcBef>
                <a:spcPts val="0"/>
              </a:spcBef>
              <a:spcAft>
                <a:spcPts val="0"/>
              </a:spcAft>
              <a:buClrTx/>
              <a:buSzTx/>
              <a:tabLst/>
              <a:defRPr/>
            </a:pPr>
            <a:endParaRPr lang="en-US" dirty="0">
              <a:solidFill>
                <a:srgbClr val="0A1F61"/>
              </a:solidFill>
              <a:latin typeface="Tajawal ExtraBold" panose="00000800000000000000" pitchFamily="2" charset="-78"/>
              <a:cs typeface="Tajawal ExtraBold" panose="00000800000000000000" pitchFamily="2" charset="-78"/>
            </a:endParaRP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It also helps you identify areas where the product can be improved. By using various methods, you can get a detailed picture of the product and its potential</a:t>
            </a:r>
            <a:endParaRPr lang="en-US" b="1"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916809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850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83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two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785652"/>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How To Write a Product Analysis Report?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pitchFamily="2" charset="-78"/>
              </a:rPr>
              <a:t>         </a:t>
            </a:r>
            <a:r>
              <a:rPr kumimoji="0" lang="en-US" sz="2400" b="0" i="0" u="none" strike="noStrike" kern="0" cap="none" spc="0" normalizeH="0" baseline="0" noProof="0" dirty="0">
                <a:ln>
                  <a:noFill/>
                </a:ln>
                <a:solidFill>
                  <a:srgbClr val="002060"/>
                </a:solidFill>
                <a:effectLst/>
                <a:uLnTx/>
                <a:uFillTx/>
              </a:rPr>
              <a:t>Product Analysis Example</a:t>
            </a:r>
          </a:p>
          <a:p>
            <a:pPr marR="0" lvl="0" defTabSz="91440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kern="0" dirty="0">
                <a:solidFill>
                  <a:srgbClr val="002060"/>
                </a:solidFill>
              </a:rPr>
              <a:t>NEW product development </a:t>
            </a:r>
          </a:p>
          <a:p>
            <a:pPr marR="0" lvl="0" defTabSz="914400" eaLnBrk="1" fontAlgn="auto" latinLnBrk="0" hangingPunct="1">
              <a:lnSpc>
                <a:spcPct val="100000"/>
              </a:lnSpc>
              <a:spcBef>
                <a:spcPts val="0"/>
              </a:spcBef>
              <a:spcAft>
                <a:spcPts val="0"/>
              </a:spcAft>
              <a:buClrTx/>
              <a:buSzTx/>
              <a:tabLst/>
              <a:defRPr/>
            </a:pPr>
            <a:endParaRPr lang="en-US" sz="2400" kern="0" dirty="0">
              <a:solidFill>
                <a:srgbClr val="002060"/>
              </a:solidFill>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02060"/>
                </a:solidFill>
                <a:effectLst/>
                <a:uLnTx/>
                <a:uFillTx/>
              </a:rPr>
              <a:t>Definition of product strategy </a:t>
            </a:r>
          </a:p>
          <a:p>
            <a:pPr marR="0" lvl="0" defTabSz="91440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kern="0" dirty="0">
                <a:solidFill>
                  <a:srgbClr val="002060"/>
                </a:solidFill>
              </a:rPr>
              <a:t>Key indicators of Effective product strategy </a:t>
            </a:r>
            <a:endParaRPr kumimoji="0" lang="en-US" sz="2400" b="0" i="0" u="none" strike="noStrike" kern="0" cap="none" spc="0" normalizeH="0" baseline="0" noProof="0" dirty="0">
              <a:ln>
                <a:noFill/>
              </a:ln>
              <a:solidFill>
                <a:srgbClr val="002060"/>
              </a:solidFill>
              <a:effectLst/>
              <a:uLnTx/>
              <a:uFillTx/>
            </a:endParaRPr>
          </a:p>
        </p:txBody>
      </p:sp>
      <p:sp>
        <p:nvSpPr>
          <p:cNvPr id="18" name="TextBox 17">
            <a:extLst>
              <a:ext uri="{FF2B5EF4-FFF2-40B4-BE49-F238E27FC236}">
                <a16:creationId xmlns:a16="http://schemas.microsoft.com/office/drawing/2014/main" id="{129446E3-CAAD-4C34-AE58-E01BA9BC61FD}"/>
              </a:ext>
            </a:extLst>
          </p:cNvPr>
          <p:cNvSpPr txBox="1"/>
          <p:nvPr/>
        </p:nvSpPr>
        <p:spPr>
          <a:xfrm>
            <a:off x="195907" y="236724"/>
            <a:ext cx="163692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275949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a:solidFill>
                  <a:srgbClr val="FF9518"/>
                </a:solidFill>
                <a:latin typeface="Tajawal Medium" panose="00000600000000000000" pitchFamily="2" charset="-78"/>
                <a:cs typeface="Tajawal Medium" panose="00000600000000000000" pitchFamily="2" charset="-78"/>
              </a:rPr>
              <a:t>Lecture 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3968</TotalTime>
  <Words>2848</Words>
  <Application>Microsoft Office PowerPoint</Application>
  <PresentationFormat>Widescreen</PresentationFormat>
  <Paragraphs>337</Paragraphs>
  <Slides>44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aya dawaba</cp:lastModifiedBy>
  <cp:revision>18</cp:revision>
  <dcterms:created xsi:type="dcterms:W3CDTF">2021-08-03T13:03:26Z</dcterms:created>
  <dcterms:modified xsi:type="dcterms:W3CDTF">2023-01-31T21:23:12Z</dcterms:modified>
</cp:coreProperties>
</file>