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50"/>
  </p:notesMasterIdLst>
  <p:sldIdLst>
    <p:sldId id="480" r:id="rId5"/>
    <p:sldId id="531" r:id="rId6"/>
    <p:sldId id="256" r:id="rId7"/>
    <p:sldId id="825" r:id="rId8"/>
    <p:sldId id="558" r:id="rId9"/>
    <p:sldId id="720" r:id="rId10"/>
    <p:sldId id="826" r:id="rId11"/>
    <p:sldId id="827" r:id="rId12"/>
    <p:sldId id="828" r:id="rId13"/>
    <p:sldId id="829" r:id="rId14"/>
    <p:sldId id="830" r:id="rId15"/>
    <p:sldId id="831" r:id="rId16"/>
    <p:sldId id="832" r:id="rId17"/>
    <p:sldId id="833" r:id="rId18"/>
    <p:sldId id="834" r:id="rId19"/>
    <p:sldId id="835" r:id="rId20"/>
    <p:sldId id="836" r:id="rId21"/>
    <p:sldId id="837" r:id="rId22"/>
    <p:sldId id="838" r:id="rId23"/>
    <p:sldId id="839" r:id="rId24"/>
    <p:sldId id="840" r:id="rId25"/>
    <p:sldId id="841" r:id="rId26"/>
    <p:sldId id="842" r:id="rId27"/>
    <p:sldId id="843" r:id="rId28"/>
    <p:sldId id="844" r:id="rId29"/>
    <p:sldId id="845" r:id="rId30"/>
    <p:sldId id="847" r:id="rId31"/>
    <p:sldId id="848" r:id="rId32"/>
    <p:sldId id="849" r:id="rId33"/>
    <p:sldId id="850" r:id="rId34"/>
    <p:sldId id="851" r:id="rId35"/>
    <p:sldId id="852" r:id="rId36"/>
    <p:sldId id="853" r:id="rId37"/>
    <p:sldId id="854" r:id="rId38"/>
    <p:sldId id="855" r:id="rId39"/>
    <p:sldId id="856" r:id="rId40"/>
    <p:sldId id="857" r:id="rId41"/>
    <p:sldId id="858" r:id="rId42"/>
    <p:sldId id="859" r:id="rId43"/>
    <p:sldId id="860" r:id="rId44"/>
    <p:sldId id="861" r:id="rId45"/>
    <p:sldId id="862" r:id="rId46"/>
    <p:sldId id="863" r:id="rId47"/>
    <p:sldId id="864" r:id="rId48"/>
    <p:sldId id="349" r:id="rId49"/>
  </p:sldIdLst>
  <p:sldSz cx="12192000" cy="6858000"/>
  <p:notesSz cx="6858000" cy="9144000"/>
  <p:embeddedFontLst>
    <p:embeddedFont>
      <p:font typeface="Alexandria" pitchFamily="2" charset="-78"/>
      <p:regular r:id="rId51"/>
      <p:bold r:id="rId52"/>
    </p:embeddedFont>
    <p:embeddedFont>
      <p:font typeface="Alexandria Black" pitchFamily="2" charset="-78"/>
      <p:bold r:id="rId53"/>
    </p:embeddedFont>
    <p:embeddedFont>
      <p:font typeface="Alexandria Light" pitchFamily="2" charset="-78"/>
      <p:regular r:id="rId5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31"/>
            <p14:sldId id="256"/>
            <p14:sldId id="825"/>
            <p14:sldId id="558"/>
            <p14:sldId id="720"/>
            <p14:sldId id="826"/>
            <p14:sldId id="827"/>
            <p14:sldId id="828"/>
            <p14:sldId id="829"/>
            <p14:sldId id="830"/>
            <p14:sldId id="831"/>
            <p14:sldId id="832"/>
            <p14:sldId id="833"/>
            <p14:sldId id="834"/>
            <p14:sldId id="835"/>
            <p14:sldId id="836"/>
            <p14:sldId id="837"/>
            <p14:sldId id="838"/>
            <p14:sldId id="839"/>
            <p14:sldId id="840"/>
            <p14:sldId id="841"/>
            <p14:sldId id="842"/>
            <p14:sldId id="843"/>
            <p14:sldId id="844"/>
            <p14:sldId id="845"/>
            <p14:sldId id="847"/>
            <p14:sldId id="848"/>
            <p14:sldId id="849"/>
            <p14:sldId id="850"/>
            <p14:sldId id="851"/>
            <p14:sldId id="852"/>
            <p14:sldId id="853"/>
            <p14:sldId id="854"/>
            <p14:sldId id="855"/>
            <p14:sldId id="856"/>
            <p14:sldId id="857"/>
            <p14:sldId id="858"/>
            <p14:sldId id="859"/>
            <p14:sldId id="860"/>
            <p14:sldId id="861"/>
            <p14:sldId id="862"/>
            <p14:sldId id="863"/>
            <p14:sldId id="864"/>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938" autoAdjust="0"/>
    <p:restoredTop sz="94660"/>
  </p:normalViewPr>
  <p:slideViewPr>
    <p:cSldViewPr snapToGrid="0">
      <p:cViewPr varScale="1">
        <p:scale>
          <a:sx n="74" d="100"/>
          <a:sy n="74" d="100"/>
        </p:scale>
        <p:origin x="77" y="1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font" Target="fonts/font3.fntdata"/><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font" Target="fonts/font1.fntdata"/><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5/10/relationships/revisionInfo" Target="revisionInfo.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font" Target="fonts/font4.fntdata"/><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4/8/2025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4/8/2025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4/8/2025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4/8/2025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4/8/2025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4/8/2025</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4/8/2025</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4/8/2025</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4/8/2025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4/8/2025</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4/8/2025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4/8/2025</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extLst>
              <a:ext uri="{28A0092B-C50C-407E-A947-70E740481C1C}">
                <a14:useLocalDpi xmlns:a14="http://schemas.microsoft.com/office/drawing/2010/main" val="0"/>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4/8/2025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2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jpeg"/><Relationship Id="rId1" Type="http://schemas.openxmlformats.org/officeDocument/2006/relationships/slideLayout" Target="../slideLayouts/slideLayout13.xml"/><Relationship Id="rId5" Type="http://schemas.openxmlformats.org/officeDocument/2006/relationships/image" Target="../media/image21.png"/><Relationship Id="rId4" Type="http://schemas.openxmlformats.org/officeDocument/2006/relationships/image" Target="../media/image20.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910861" y="3823153"/>
            <a:ext cx="5216525" cy="461665"/>
          </a:xfrm>
          <a:prstGeom prst="rect">
            <a:avLst/>
          </a:prstGeom>
          <a:noFill/>
        </p:spPr>
        <p:txBody>
          <a:bodyPr wrap="square" rtlCol="0">
            <a:spAutoFit/>
          </a:bodyPr>
          <a:lstStyle/>
          <a:p>
            <a:r>
              <a:rPr lang="en-US" sz="2400" b="1" dirty="0">
                <a:solidFill>
                  <a:srgbClr val="002060"/>
                </a:solidFill>
                <a:latin typeface="Alexandria" charset="0"/>
                <a:cs typeface="Alexandria" charset="0"/>
              </a:rPr>
              <a:t>Lecturer: Dr. Raef Baraka</a:t>
            </a:r>
          </a:p>
        </p:txBody>
      </p:sp>
      <p:sp>
        <p:nvSpPr>
          <p:cNvPr id="31" name="TextBox 30"/>
          <p:cNvSpPr txBox="1"/>
          <p:nvPr/>
        </p:nvSpPr>
        <p:spPr>
          <a:xfrm>
            <a:off x="99185" y="1804750"/>
            <a:ext cx="5875165" cy="1660647"/>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Communication Skills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a:t>
            </a:r>
            <a:r>
              <a:rPr lang="tr-TR" sz="2800" b="1" dirty="0">
                <a:solidFill>
                  <a:schemeClr val="bg1"/>
                </a:solidFill>
                <a:latin typeface="Alexandria" charset="0"/>
                <a:cs typeface="Alexandria" charset="0"/>
              </a:rPr>
              <a:t> </a:t>
            </a:r>
            <a:r>
              <a:rPr lang="en-US" sz="2800" b="1" dirty="0">
                <a:solidFill>
                  <a:schemeClr val="bg1"/>
                </a:solidFill>
                <a:latin typeface="Alexandria" charset="0"/>
                <a:cs typeface="Alexandria" charset="0"/>
              </a:rPr>
              <a:t>09</a:t>
            </a:r>
          </a:p>
        </p:txBody>
      </p:sp>
      <p:sp>
        <p:nvSpPr>
          <p:cNvPr id="46" name="TextBox 45"/>
          <p:cNvSpPr txBox="1"/>
          <p:nvPr/>
        </p:nvSpPr>
        <p:spPr>
          <a:xfrm>
            <a:off x="329269" y="5104240"/>
            <a:ext cx="1295547" cy="400110"/>
          </a:xfrm>
          <a:prstGeom prst="rect">
            <a:avLst/>
          </a:prstGeom>
          <a:noFill/>
        </p:spPr>
        <p:txBody>
          <a:bodyPr wrap="none" rtlCol="0">
            <a:spAutoFit/>
          </a:bodyPr>
          <a:lstStyle/>
          <a:p>
            <a:r>
              <a:rPr lang="en-US" sz="2000" dirty="0">
                <a:latin typeface="Alexandria" charset="0"/>
                <a:cs typeface="Alexandria" charset="0"/>
              </a:rPr>
              <a:t>CMM 201</a:t>
            </a:r>
          </a:p>
        </p:txBody>
      </p:sp>
      <p:sp>
        <p:nvSpPr>
          <p:cNvPr id="14" name="Oval 13"/>
          <p:cNvSpPr/>
          <p:nvPr/>
        </p:nvSpPr>
        <p:spPr>
          <a:xfrm>
            <a:off x="6200343" y="-320675"/>
            <a:ext cx="7410450" cy="7410450"/>
          </a:xfrm>
          <a:prstGeom prst="ellipse">
            <a:avLst/>
          </a:prstGeom>
          <a:blipFill>
            <a:blip r:embed="rId3" cstate="print">
              <a:extLst>
                <a:ext uri="{28A0092B-C50C-407E-A947-70E740481C1C}">
                  <a14:useLocalDpi xmlns:a14="http://schemas.microsoft.com/office/drawing/2010/main" val="0"/>
                </a:ext>
              </a:extLst>
            </a:blip>
            <a:stretch>
              <a:fillRect/>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CF4288-3478-87C1-9A9E-438917FC28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314800F-6ED8-1DF4-0E63-A38E37875C3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897C7C6A-1BB0-449F-1EC8-65BD1D7326D3}"/>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E18CF42-5733-2503-A1A7-D849F71273E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C99808A-09F7-BB1A-03F9-9AF99180E8F5}"/>
              </a:ext>
            </a:extLst>
          </p:cNvPr>
          <p:cNvSpPr/>
          <p:nvPr/>
        </p:nvSpPr>
        <p:spPr>
          <a:xfrm>
            <a:off x="496489" y="634335"/>
            <a:ext cx="6720388" cy="400110"/>
          </a:xfrm>
          <a:prstGeom prst="rect">
            <a:avLst/>
          </a:prstGeom>
        </p:spPr>
        <p:txBody>
          <a:bodyPr wrap="square">
            <a:spAutoFit/>
          </a:bodyPr>
          <a:lstStyle/>
          <a:p>
            <a:r>
              <a:rPr lang="en-US" sz="2000" b="1" dirty="0">
                <a:solidFill>
                  <a:srgbClr val="00B0F0"/>
                </a:solidFill>
                <a:latin typeface="Alexandria" charset="0"/>
                <a:cs typeface="Alexandria" charset="0"/>
              </a:rPr>
              <a:t>Strengthening Teams and Conducting Meetings</a:t>
            </a:r>
          </a:p>
        </p:txBody>
      </p:sp>
      <p:sp>
        <p:nvSpPr>
          <p:cNvPr id="9" name="TextBox 8">
            <a:extLst>
              <a:ext uri="{FF2B5EF4-FFF2-40B4-BE49-F238E27FC236}">
                <a16:creationId xmlns:a16="http://schemas.microsoft.com/office/drawing/2014/main" id="{5D077E20-4799-2648-9747-806F8B718E1B}"/>
              </a:ext>
            </a:extLst>
          </p:cNvPr>
          <p:cNvSpPr txBox="1"/>
          <p:nvPr/>
        </p:nvSpPr>
        <p:spPr>
          <a:xfrm>
            <a:off x="6729323" y="688559"/>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وإجراء الاجتماعات</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A27D198-6C77-23C5-D1B1-D4D98AC27C47}"/>
              </a:ext>
            </a:extLst>
          </p:cNvPr>
          <p:cNvSpPr/>
          <p:nvPr/>
        </p:nvSpPr>
        <p:spPr>
          <a:xfrm>
            <a:off x="323773" y="4707250"/>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Chapter </a:t>
            </a:r>
            <a:r>
              <a:rPr lang="ar-SA" sz="2400" dirty="0">
                <a:solidFill>
                  <a:srgbClr val="002060"/>
                </a:solidFill>
                <a:latin typeface="Alexandria" pitchFamily="2" charset="-78"/>
                <a:ea typeface="Times New Roman" panose="02020603050405020304" pitchFamily="18" charset="0"/>
                <a:cs typeface="Alexandria" pitchFamily="2" charset="-78"/>
              </a:rPr>
              <a:t>7</a:t>
            </a:r>
            <a:r>
              <a:rPr lang="en-US" sz="2400" dirty="0">
                <a:latin typeface="Alexandria" pitchFamily="2" charset="-78"/>
                <a:ea typeface="Times New Roman" panose="02020603050405020304" pitchFamily="18" charset="0"/>
                <a:cs typeface="Alexandria" pitchFamily="2" charset="-78"/>
              </a:rPr>
              <a:t>: Strengthening Teams and Conducting Meetings</a:t>
            </a:r>
          </a:p>
        </p:txBody>
      </p:sp>
      <p:sp>
        <p:nvSpPr>
          <p:cNvPr id="8" name="Rectangle: Rounded Corners 7">
            <a:extLst>
              <a:ext uri="{FF2B5EF4-FFF2-40B4-BE49-F238E27FC236}">
                <a16:creationId xmlns:a16="http://schemas.microsoft.com/office/drawing/2014/main" id="{8A1715BA-76BE-DD93-298C-E5964B34E61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775A60C5-3CB4-B8E0-3231-F06D29F283C1}"/>
              </a:ext>
            </a:extLst>
          </p:cNvPr>
          <p:cNvSpPr/>
          <p:nvPr/>
        </p:nvSpPr>
        <p:spPr>
          <a:xfrm>
            <a:off x="318856" y="5842876"/>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الفصل السابع: </a:t>
            </a:r>
            <a:r>
              <a:rPr lang="ar-SA" sz="2400" dirty="0">
                <a:latin typeface="Alexandria" pitchFamily="2" charset="-78"/>
                <a:ea typeface="Times New Roman" panose="02020603050405020304" pitchFamily="18" charset="0"/>
                <a:cs typeface="Alexandria" pitchFamily="2" charset="-78"/>
              </a:rPr>
              <a:t>تعزيز الفرق وإجراء الاجتماعات</a:t>
            </a:r>
            <a:endParaRPr lang="en-US" sz="2400" dirty="0">
              <a:latin typeface="Alexandria" pitchFamily="2" charset="-78"/>
              <a:ea typeface="Times New Roman" panose="02020603050405020304" pitchFamily="18" charset="0"/>
              <a:cs typeface="Alexandria" pitchFamily="2" charset="-78"/>
            </a:endParaRPr>
          </a:p>
        </p:txBody>
      </p:sp>
      <p:pic>
        <p:nvPicPr>
          <p:cNvPr id="14338" name="Picture 2" descr="How to Run Effective Meetings">
            <a:extLst>
              <a:ext uri="{FF2B5EF4-FFF2-40B4-BE49-F238E27FC236}">
                <a16:creationId xmlns:a16="http://schemas.microsoft.com/office/drawing/2014/main" id="{B0F9F6B5-773C-B54C-215D-891FDEB8FA6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92362" y="1394131"/>
            <a:ext cx="5978013" cy="296098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35375054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p:cNvSpPr/>
          <p:nvPr/>
        </p:nvSpPr>
        <p:spPr>
          <a:xfrm>
            <a:off x="457200" y="634335"/>
            <a:ext cx="6759677" cy="400110"/>
          </a:xfrm>
          <a:prstGeom prst="rect">
            <a:avLst/>
          </a:prstGeom>
        </p:spPr>
        <p:txBody>
          <a:bodyPr wrap="square">
            <a:spAutoFit/>
          </a:bodyPr>
          <a:lstStyle/>
          <a:p>
            <a:r>
              <a:rPr lang="en-US" sz="2000" b="1" dirty="0">
                <a:solidFill>
                  <a:srgbClr val="00B0F0"/>
                </a:solidFill>
                <a:latin typeface="Alexandria" charset="0"/>
                <a:cs typeface="Alexandria" charset="0"/>
              </a:rPr>
              <a:t>Strengthening Teams and Conducting Meetings</a:t>
            </a:r>
          </a:p>
        </p:txBody>
      </p:sp>
      <p:sp>
        <p:nvSpPr>
          <p:cNvPr id="9" name="TextBox 8"/>
          <p:cNvSpPr txBox="1"/>
          <p:nvPr/>
        </p:nvSpPr>
        <p:spPr>
          <a:xfrm>
            <a:off x="6725265" y="6711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845574" y="2010190"/>
            <a:ext cx="4955458" cy="4200445"/>
          </a:xfrm>
          <a:prstGeom prst="rect">
            <a:avLst/>
          </a:prstGeom>
        </p:spPr>
        <p:txBody>
          <a:bodyPr wrap="square">
            <a:spAutoFit/>
          </a:bodyPr>
          <a:lstStyle/>
          <a:p>
            <a:pPr algn="just">
              <a:lnSpc>
                <a:spcPct val="150000"/>
              </a:lnSpc>
            </a:pPr>
            <a:r>
              <a:rPr lang="en-US" dirty="0">
                <a:solidFill>
                  <a:srgbClr val="002060"/>
                </a:solidFill>
                <a:latin typeface="Alexandria Light" pitchFamily="2" charset="-78"/>
                <a:cs typeface="Alexandria Light" pitchFamily="2" charset="-78"/>
              </a:rPr>
              <a:t>After studying this chapter, you should be able to:</a:t>
            </a:r>
          </a:p>
          <a:p>
            <a:pPr marL="457200" indent="-457200" algn="just">
              <a:lnSpc>
                <a:spcPct val="150000"/>
              </a:lnSpc>
              <a:buFont typeface="+mj-lt"/>
              <a:buAutoNum type="arabicPeriod"/>
            </a:pPr>
            <a:r>
              <a:rPr lang="en-US" dirty="0">
                <a:latin typeface="Alexandria Light" pitchFamily="2" charset="-78"/>
                <a:cs typeface="Alexandria Light" pitchFamily="2" charset="-78"/>
              </a:rPr>
              <a:t>Distinguish between a group and a team.</a:t>
            </a:r>
          </a:p>
          <a:p>
            <a:pPr marL="457200" indent="-457200" algn="just">
              <a:lnSpc>
                <a:spcPct val="150000"/>
              </a:lnSpc>
              <a:buFont typeface="+mj-lt"/>
              <a:buAutoNum type="arabicPeriod"/>
            </a:pPr>
            <a:r>
              <a:rPr lang="en-US" dirty="0">
                <a:latin typeface="Alexandria Light" pitchFamily="2" charset="-78"/>
                <a:cs typeface="Alexandria Light" pitchFamily="2" charset="-78"/>
              </a:rPr>
              <a:t>Explain the impact of the environment, the topic(s), and the participants on communication within meetings.</a:t>
            </a:r>
          </a:p>
          <a:p>
            <a:pPr marL="457200" indent="-457200" algn="just">
              <a:lnSpc>
                <a:spcPct val="150000"/>
              </a:lnSpc>
              <a:buFont typeface="+mj-lt"/>
              <a:buAutoNum type="arabicPeriod"/>
            </a:pPr>
            <a:r>
              <a:rPr lang="en-US" dirty="0">
                <a:latin typeface="Alexandria Light" pitchFamily="2" charset="-78"/>
                <a:cs typeface="Alexandria Light" pitchFamily="2" charset="-78"/>
              </a:rPr>
              <a:t>Analyze the roles and norms displayed by a group or team.</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3888821"/>
          </a:xfrm>
          <a:prstGeom prst="rect">
            <a:avLst/>
          </a:prstGeom>
        </p:spPr>
        <p:txBody>
          <a:bodyPr wrap="square">
            <a:spAutoFit/>
          </a:bodyPr>
          <a:lstStyle/>
          <a:p>
            <a:pPr algn="just" rtl="1">
              <a:lnSpc>
                <a:spcPct val="200000"/>
              </a:lnSpc>
            </a:pPr>
            <a:r>
              <a:rPr lang="ar-SA" dirty="0">
                <a:solidFill>
                  <a:srgbClr val="002060"/>
                </a:solidFill>
                <a:latin typeface="Alexandria Light" pitchFamily="2" charset="-78"/>
                <a:cs typeface="Alexandria Light" pitchFamily="2" charset="-78"/>
              </a:rPr>
              <a:t>بعد دراسة هذا الفصل، يجب أن تكون قادرًا على</a:t>
            </a:r>
            <a:r>
              <a:rPr lang="en-US" dirty="0">
                <a:solidFill>
                  <a:srgbClr val="002060"/>
                </a:solidFill>
                <a:latin typeface="Alexandria Light" pitchFamily="2" charset="-78"/>
                <a:cs typeface="Alexandria Light" pitchFamily="2" charset="-78"/>
              </a:rPr>
              <a:t>:</a:t>
            </a:r>
          </a:p>
          <a:p>
            <a:pPr marL="457200" indent="-457200" algn="just" rtl="1">
              <a:lnSpc>
                <a:spcPct val="200000"/>
              </a:lnSpc>
              <a:buFont typeface="+mj-lt"/>
              <a:buAutoNum type="arabicPeriod"/>
            </a:pPr>
            <a:r>
              <a:rPr lang="ar-SA" dirty="0">
                <a:latin typeface="Alexandria Light" pitchFamily="2" charset="-78"/>
                <a:cs typeface="Alexandria Light" pitchFamily="2" charset="-78"/>
              </a:rPr>
              <a:t>التمييز بين المجموعة والفريق.</a:t>
            </a:r>
          </a:p>
          <a:p>
            <a:pPr marL="457200" indent="-457200" algn="just" rtl="1">
              <a:lnSpc>
                <a:spcPct val="200000"/>
              </a:lnSpc>
              <a:buFont typeface="+mj-lt"/>
              <a:buAutoNum type="arabicPeriod"/>
            </a:pPr>
            <a:r>
              <a:rPr lang="ar-SA" dirty="0">
                <a:latin typeface="Alexandria Light" pitchFamily="2" charset="-78"/>
                <a:cs typeface="Alexandria Light" pitchFamily="2" charset="-78"/>
              </a:rPr>
              <a:t>شرح تأثير البيئة المحيطة والموضوع (الموضوعات) والمشاركين في التواصل داخل الاجتماعات.</a:t>
            </a:r>
          </a:p>
          <a:p>
            <a:pPr marL="457200" indent="-457200" algn="just" rtl="1">
              <a:lnSpc>
                <a:spcPct val="200000"/>
              </a:lnSpc>
              <a:buFont typeface="+mj-lt"/>
              <a:buAutoNum type="arabicPeriod"/>
            </a:pPr>
            <a:r>
              <a:rPr lang="ar-SA" dirty="0">
                <a:latin typeface="Alexandria Light" pitchFamily="2" charset="-78"/>
                <a:cs typeface="Alexandria Light" pitchFamily="2" charset="-78"/>
              </a:rPr>
              <a:t>تحليل الأدوار والمعايير التي تعرضها مجموعة عمل أو فريق.</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717225-2297-2E32-3823-9F1CADD7AEC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1A63F1D6-FA2A-76F8-777B-34FB655B1C1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E073D93-352E-16F3-F54F-4054A6C14BBC}"/>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6823DEE-7998-8DEE-6CD8-70E3083F0C55}"/>
              </a:ext>
            </a:extLst>
          </p:cNvPr>
          <p:cNvSpPr/>
          <p:nvPr/>
        </p:nvSpPr>
        <p:spPr>
          <a:xfrm>
            <a:off x="621651" y="634335"/>
            <a:ext cx="6595226" cy="400110"/>
          </a:xfrm>
          <a:prstGeom prst="rect">
            <a:avLst/>
          </a:prstGeom>
        </p:spPr>
        <p:txBody>
          <a:bodyPr wrap="square">
            <a:spAutoFit/>
          </a:bodyPr>
          <a:lstStyle/>
          <a:p>
            <a:r>
              <a:rPr lang="en-US" sz="2000" b="1" dirty="0">
                <a:solidFill>
                  <a:srgbClr val="00B0F0"/>
                </a:solidFill>
                <a:latin typeface="Alexandria" charset="0"/>
                <a:cs typeface="Alexandria" charset="0"/>
              </a:rPr>
              <a:t>Strengthening Teams and Conducting Meetings</a:t>
            </a:r>
          </a:p>
        </p:txBody>
      </p:sp>
      <p:sp>
        <p:nvSpPr>
          <p:cNvPr id="9" name="TextBox 8">
            <a:extLst>
              <a:ext uri="{FF2B5EF4-FFF2-40B4-BE49-F238E27FC236}">
                <a16:creationId xmlns:a16="http://schemas.microsoft.com/office/drawing/2014/main" id="{F8E2A2C1-0F60-A66A-4EA0-0A7611BD5C72}"/>
              </a:ext>
            </a:extLst>
          </p:cNvPr>
          <p:cNvSpPr txBox="1"/>
          <p:nvPr/>
        </p:nvSpPr>
        <p:spPr>
          <a:xfrm>
            <a:off x="6725265" y="671192"/>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746D0B1A-1A71-2F40-7625-46D52553854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281D6664-DE17-9506-E15B-1806483ACD31}"/>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57E54ECB-E510-E9D8-4726-04A1BA5E039F}"/>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D25369B6-9BC4-0358-467E-4A060990E307}"/>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E7608067-95D1-208E-BA22-8587B6466580}"/>
              </a:ext>
            </a:extLst>
          </p:cNvPr>
          <p:cNvSpPr/>
          <p:nvPr/>
        </p:nvSpPr>
        <p:spPr>
          <a:xfrm>
            <a:off x="845574" y="2010190"/>
            <a:ext cx="4955458" cy="3369449"/>
          </a:xfrm>
          <a:prstGeom prst="rect">
            <a:avLst/>
          </a:prstGeom>
        </p:spPr>
        <p:txBody>
          <a:bodyPr wrap="square">
            <a:spAutoFit/>
          </a:bodyPr>
          <a:lstStyle/>
          <a:p>
            <a:pPr algn="just">
              <a:lnSpc>
                <a:spcPct val="150000"/>
              </a:lnSpc>
            </a:pPr>
            <a:r>
              <a:rPr lang="en-US" dirty="0">
                <a:solidFill>
                  <a:srgbClr val="002060"/>
                </a:solidFill>
                <a:latin typeface="Alexandria Light" pitchFamily="2" charset="-78"/>
                <a:cs typeface="Alexandria Light" pitchFamily="2" charset="-78"/>
              </a:rPr>
              <a:t>After studying this chapter, you should be able to:</a:t>
            </a:r>
          </a:p>
          <a:p>
            <a:pPr marL="457200" indent="-457200" algn="just">
              <a:lnSpc>
                <a:spcPct val="150000"/>
              </a:lnSpc>
              <a:buFont typeface="+mj-lt"/>
              <a:buAutoNum type="arabicPeriod" startAt="4"/>
            </a:pPr>
            <a:r>
              <a:rPr lang="en-US" dirty="0">
                <a:latin typeface="Alexandria Light" pitchFamily="2" charset="-78"/>
                <a:cs typeface="Alexandria Light" pitchFamily="2" charset="-78"/>
              </a:rPr>
              <a:t>Discuss the concepts involved in effective problem solving.</a:t>
            </a:r>
          </a:p>
          <a:p>
            <a:pPr marL="457200" indent="-457200" algn="just">
              <a:lnSpc>
                <a:spcPct val="150000"/>
              </a:lnSpc>
              <a:buFont typeface="+mj-lt"/>
              <a:buAutoNum type="arabicPeriod" startAt="4"/>
            </a:pPr>
            <a:r>
              <a:rPr lang="en-US" dirty="0">
                <a:latin typeface="Alexandria Light" pitchFamily="2" charset="-78"/>
                <a:cs typeface="Alexandria Light" pitchFamily="2" charset="-78"/>
              </a:rPr>
              <a:t>Describe ways to foster innovative thinking in a team context.</a:t>
            </a:r>
          </a:p>
          <a:p>
            <a:pPr marL="457200" indent="-457200" algn="just">
              <a:lnSpc>
                <a:spcPct val="150000"/>
              </a:lnSpc>
              <a:buFont typeface="+mj-lt"/>
              <a:buAutoNum type="arabicPeriod" startAt="4"/>
            </a:pPr>
            <a:r>
              <a:rPr lang="en-US" dirty="0">
                <a:latin typeface="Alexandria Light" pitchFamily="2" charset="-78"/>
                <a:cs typeface="Alexandria Light" pitchFamily="2" charset="-78"/>
              </a:rPr>
              <a:t>Discuss the need for conflict and the strategies for productive conflict.</a:t>
            </a:r>
          </a:p>
        </p:txBody>
      </p:sp>
      <p:sp>
        <p:nvSpPr>
          <p:cNvPr id="11" name="TextBox 10">
            <a:extLst>
              <a:ext uri="{FF2B5EF4-FFF2-40B4-BE49-F238E27FC236}">
                <a16:creationId xmlns:a16="http://schemas.microsoft.com/office/drawing/2014/main" id="{0EFB0C6E-EB38-2C5E-621E-7A545587F3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21AD5680-0C01-9647-A899-23A610D3F719}"/>
              </a:ext>
            </a:extLst>
          </p:cNvPr>
          <p:cNvSpPr/>
          <p:nvPr/>
        </p:nvSpPr>
        <p:spPr>
          <a:xfrm>
            <a:off x="6476541" y="2010190"/>
            <a:ext cx="4955458" cy="3888821"/>
          </a:xfrm>
          <a:prstGeom prst="rect">
            <a:avLst/>
          </a:prstGeom>
        </p:spPr>
        <p:txBody>
          <a:bodyPr wrap="square">
            <a:spAutoFit/>
          </a:bodyPr>
          <a:lstStyle/>
          <a:p>
            <a:pPr algn="just" rtl="1">
              <a:lnSpc>
                <a:spcPct val="200000"/>
              </a:lnSpc>
            </a:pPr>
            <a:r>
              <a:rPr lang="ar-SA" dirty="0">
                <a:solidFill>
                  <a:srgbClr val="002060"/>
                </a:solidFill>
                <a:latin typeface="Alexandria Light" pitchFamily="2" charset="-78"/>
                <a:cs typeface="Alexandria Light" pitchFamily="2" charset="-78"/>
              </a:rPr>
              <a:t>بعد دراسة هذا الفصل، يجب أن تكون قادرًا على</a:t>
            </a:r>
            <a:r>
              <a:rPr lang="en-US" dirty="0">
                <a:solidFill>
                  <a:srgbClr val="002060"/>
                </a:solidFill>
                <a:latin typeface="Alexandria Light" pitchFamily="2" charset="-78"/>
                <a:cs typeface="Alexandria Light" pitchFamily="2" charset="-78"/>
              </a:rPr>
              <a:t>:</a:t>
            </a:r>
          </a:p>
          <a:p>
            <a:pPr marL="457200" indent="-457200" algn="just" rtl="1">
              <a:lnSpc>
                <a:spcPct val="200000"/>
              </a:lnSpc>
              <a:buFont typeface="+mj-lt"/>
              <a:buAutoNum type="arabicPeriod" startAt="4"/>
            </a:pPr>
            <a:r>
              <a:rPr lang="ar-SA" dirty="0">
                <a:latin typeface="Alexandria Light" pitchFamily="2" charset="-78"/>
                <a:cs typeface="Alexandria Light" pitchFamily="2" charset="-78"/>
              </a:rPr>
              <a:t>مناقشة المفاهيم التي ينطوي عليها الحل الفعال للمشكلات.</a:t>
            </a:r>
          </a:p>
          <a:p>
            <a:pPr marL="457200" indent="-457200" algn="just" rtl="1">
              <a:lnSpc>
                <a:spcPct val="200000"/>
              </a:lnSpc>
              <a:buFont typeface="+mj-lt"/>
              <a:buAutoNum type="arabicPeriod" startAt="4"/>
            </a:pPr>
            <a:r>
              <a:rPr lang="ar-SA" dirty="0">
                <a:latin typeface="Alexandria Light" pitchFamily="2" charset="-78"/>
                <a:cs typeface="Alexandria Light" pitchFamily="2" charset="-78"/>
              </a:rPr>
              <a:t>وصف طرق تعزيز التفكير الإبداعي في سياق الفريق.</a:t>
            </a:r>
          </a:p>
          <a:p>
            <a:pPr marL="457200" indent="-457200" algn="just" rtl="1">
              <a:lnSpc>
                <a:spcPct val="200000"/>
              </a:lnSpc>
              <a:buFont typeface="+mj-lt"/>
              <a:buAutoNum type="arabicPeriod" startAt="4"/>
            </a:pPr>
            <a:r>
              <a:rPr lang="ar-SA" dirty="0">
                <a:latin typeface="Alexandria Light" pitchFamily="2" charset="-78"/>
                <a:cs typeface="Alexandria Light" pitchFamily="2" charset="-78"/>
              </a:rPr>
              <a:t>ناقش الحاجة إلى الصراع واستراتيجيات الصراع المنتج.</a:t>
            </a:r>
            <a:endParaRPr lang="en-US" dirty="0">
              <a:latin typeface="Alexandria Light" pitchFamily="2" charset="-78"/>
              <a:cs typeface="Alexandria Light" pitchFamily="2" charset="-78"/>
            </a:endParaRPr>
          </a:p>
        </p:txBody>
      </p:sp>
    </p:spTree>
    <p:extLst>
      <p:ext uri="{BB962C8B-B14F-4D97-AF65-F5344CB8AC3E}">
        <p14:creationId xmlns:p14="http://schemas.microsoft.com/office/powerpoint/2010/main" val="63582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21CF33E-5F0C-885F-2EB1-679ED6D9586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F6DFD6F-AA59-7A3C-196A-F0FF06F168A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E7B2A1E-77D6-071A-A5F9-78CC3A16CCA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EB8936F7-3262-99D0-FBF5-7AC35FD3AF3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4AFFA66-0DBE-76FA-017C-1124A1BED316}"/>
              </a:ext>
            </a:extLst>
          </p:cNvPr>
          <p:cNvSpPr/>
          <p:nvPr/>
        </p:nvSpPr>
        <p:spPr>
          <a:xfrm>
            <a:off x="499634" y="634335"/>
            <a:ext cx="6491101" cy="707886"/>
          </a:xfrm>
          <a:prstGeom prst="rect">
            <a:avLst/>
          </a:prstGeom>
        </p:spPr>
        <p:txBody>
          <a:bodyPr wrap="square">
            <a:spAutoFit/>
          </a:bodyPr>
          <a:lstStyle/>
          <a:p>
            <a:r>
              <a:rPr lang="en-US" sz="2000" b="1" dirty="0">
                <a:solidFill>
                  <a:srgbClr val="00B0F0"/>
                </a:solidFill>
                <a:latin typeface="Alexandria" charset="0"/>
                <a:cs typeface="Alexandria" charset="0"/>
              </a:rPr>
              <a:t>Strengthening Teams and Conducting Meetings</a:t>
            </a:r>
          </a:p>
          <a:p>
            <a:endParaRPr lang="en-US" sz="20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CE25C49C-4016-EDD8-3DD6-0CA117EA0CE5}"/>
              </a:ext>
            </a:extLst>
          </p:cNvPr>
          <p:cNvSpPr txBox="1"/>
          <p:nvPr/>
        </p:nvSpPr>
        <p:spPr>
          <a:xfrm>
            <a:off x="6725265" y="693718"/>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3E12BF8C-21A9-3430-A8E8-611C3BF05F89}"/>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Culture of Teamwork</a:t>
            </a:r>
          </a:p>
        </p:txBody>
      </p:sp>
      <p:sp>
        <p:nvSpPr>
          <p:cNvPr id="8" name="Rectangle: Rounded Corners 7">
            <a:extLst>
              <a:ext uri="{FF2B5EF4-FFF2-40B4-BE49-F238E27FC236}">
                <a16:creationId xmlns:a16="http://schemas.microsoft.com/office/drawing/2014/main" id="{868DF7CF-42BE-52F7-B4EA-605C17939A1B}"/>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C239E098-8F3E-1408-B021-3C965A50A35E}"/>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ثقافة العمل الجماعي</a:t>
            </a:r>
          </a:p>
        </p:txBody>
      </p:sp>
      <p:pic>
        <p:nvPicPr>
          <p:cNvPr id="1026" name="Picture 2" descr="10 Ways to Build an Effective Team: A Complete Guide For 2025">
            <a:extLst>
              <a:ext uri="{FF2B5EF4-FFF2-40B4-BE49-F238E27FC236}">
                <a16:creationId xmlns:a16="http://schemas.microsoft.com/office/drawing/2014/main" id="{714D18B5-8CCE-2EF4-FB80-6012FACD223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8025" y="3599562"/>
            <a:ext cx="5695950" cy="318973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30826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9DC342-6927-53DD-F305-A254A8E46B6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1B819EE-E720-0EB9-F762-2E6D5B12E4B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832ABD5-1201-975B-AD0D-26CB6992A0B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301ABDC-B3C9-CE25-80EC-603178ADED9A}"/>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98B7ADCD-B139-2E4B-4A49-675311013268}"/>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3AEE334B-3DA3-38F2-BFC5-89B8234E1B6A}"/>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A9892CC-B4F3-DF7B-5589-B36261B58F3D}"/>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3FD7378-9C14-935B-69AE-3069221C84B3}"/>
              </a:ext>
            </a:extLst>
          </p:cNvPr>
          <p:cNvSpPr/>
          <p:nvPr/>
        </p:nvSpPr>
        <p:spPr>
          <a:xfrm>
            <a:off x="752354" y="1659834"/>
            <a:ext cx="10679645" cy="2266711"/>
          </a:xfrm>
          <a:prstGeom prst="rect">
            <a:avLst/>
          </a:prstGeom>
        </p:spPr>
        <p:txBody>
          <a:bodyPr wrap="square">
            <a:spAutoFit/>
          </a:bodyPr>
          <a:lstStyle/>
          <a:p>
            <a:pPr algn="just">
              <a:lnSpc>
                <a:spcPct val="150000"/>
              </a:lnSpc>
            </a:pPr>
            <a:r>
              <a:rPr lang="en-US" sz="1600" b="1" dirty="0">
                <a:solidFill>
                  <a:srgbClr val="FF0000"/>
                </a:solidFill>
                <a:latin typeface="Alexandria Light" pitchFamily="2" charset="-78"/>
                <a:cs typeface="Alexandria Light" pitchFamily="2" charset="-78"/>
              </a:rPr>
              <a:t>Team communication is important for the following reasons:</a:t>
            </a:r>
          </a:p>
          <a:p>
            <a:pPr marL="342900" indent="-342900" algn="just">
              <a:lnSpc>
                <a:spcPct val="150000"/>
              </a:lnSpc>
              <a:buFont typeface="+mj-lt"/>
              <a:buAutoNum type="arabicPeriod"/>
            </a:pPr>
            <a:r>
              <a:rPr lang="en-US" sz="1600" dirty="0">
                <a:latin typeface="Alexandria Light" pitchFamily="2" charset="-78"/>
                <a:cs typeface="Alexandria Light" pitchFamily="2" charset="-78"/>
              </a:rPr>
              <a:t>Your ability to relate with other people in teams is central to achieving professional excellence, </a:t>
            </a:r>
          </a:p>
          <a:p>
            <a:pPr marL="342900" indent="-342900" algn="just">
              <a:lnSpc>
                <a:spcPct val="150000"/>
              </a:lnSpc>
              <a:buFont typeface="+mj-lt"/>
              <a:buAutoNum type="arabicPeriod"/>
            </a:pPr>
            <a:r>
              <a:rPr lang="en-US" sz="1600" dirty="0">
                <a:latin typeface="Alexandria Light" pitchFamily="2" charset="-78"/>
                <a:cs typeface="Alexandria Light" pitchFamily="2" charset="-78"/>
              </a:rPr>
              <a:t>Team communication helps you form professional connections with coworkers and accomplish professional projects, and </a:t>
            </a:r>
          </a:p>
          <a:p>
            <a:pPr marL="342900" indent="-342900" algn="just">
              <a:lnSpc>
                <a:spcPct val="150000"/>
              </a:lnSpc>
              <a:buFont typeface="+mj-lt"/>
              <a:buAutoNum type="arabicPeriod"/>
            </a:pPr>
            <a:r>
              <a:rPr lang="en-US" sz="1600" dirty="0">
                <a:latin typeface="Alexandria Light" pitchFamily="2" charset="-78"/>
                <a:cs typeface="Alexandria Light" pitchFamily="2" charset="-78"/>
              </a:rPr>
              <a:t>Your ability to work effectively in teams is a critical skill that will play an important role in your success as you develop in the workplace.</a:t>
            </a:r>
          </a:p>
        </p:txBody>
      </p:sp>
      <p:sp>
        <p:nvSpPr>
          <p:cNvPr id="10" name="Rectangle 9">
            <a:extLst>
              <a:ext uri="{FF2B5EF4-FFF2-40B4-BE49-F238E27FC236}">
                <a16:creationId xmlns:a16="http://schemas.microsoft.com/office/drawing/2014/main" id="{5596F21B-106E-06B4-7C56-CCA40E912654}"/>
              </a:ext>
            </a:extLst>
          </p:cNvPr>
          <p:cNvSpPr/>
          <p:nvPr/>
        </p:nvSpPr>
        <p:spPr>
          <a:xfrm>
            <a:off x="845572" y="4018571"/>
            <a:ext cx="10586427" cy="1989712"/>
          </a:xfrm>
          <a:prstGeom prst="rect">
            <a:avLst/>
          </a:prstGeom>
        </p:spPr>
        <p:txBody>
          <a:bodyPr wrap="square">
            <a:spAutoFit/>
          </a:bodyPr>
          <a:lstStyle/>
          <a:p>
            <a:pPr algn="just" rtl="1">
              <a:lnSpc>
                <a:spcPct val="200000"/>
              </a:lnSpc>
            </a:pPr>
            <a:r>
              <a:rPr lang="ar-SA" sz="1600" b="1" dirty="0">
                <a:solidFill>
                  <a:srgbClr val="FF0000"/>
                </a:solidFill>
                <a:latin typeface="Alexandria Light" pitchFamily="2" charset="-78"/>
                <a:cs typeface="Alexandria Light" pitchFamily="2" charset="-78"/>
              </a:rPr>
              <a:t>التواصل الجماعي مهم للأسباب التالية</a:t>
            </a:r>
            <a:r>
              <a:rPr lang="ar-SA" sz="1600" dirty="0">
                <a:latin typeface="Alexandria Light" pitchFamily="2" charset="-78"/>
                <a:cs typeface="Alexandria Light" pitchFamily="2" charset="-78"/>
              </a:rPr>
              <a:t>:</a:t>
            </a:r>
            <a:endParaRPr lang="en-US" sz="1600" dirty="0">
              <a:latin typeface="Alexandria Light" pitchFamily="2" charset="-78"/>
              <a:cs typeface="Alexandria Light" pitchFamily="2" charset="-78"/>
            </a:endParaRPr>
          </a:p>
          <a:p>
            <a:pPr marL="457200" indent="-457200" algn="just" rtl="1">
              <a:lnSpc>
                <a:spcPct val="200000"/>
              </a:lnSpc>
              <a:buFont typeface="+mj-lt"/>
              <a:buAutoNum type="arabicPeriod"/>
            </a:pPr>
            <a:r>
              <a:rPr lang="ar-SA" sz="1600" dirty="0">
                <a:latin typeface="Alexandria Light" pitchFamily="2" charset="-78"/>
                <a:cs typeface="Alexandria Light" pitchFamily="2" charset="-78"/>
              </a:rPr>
              <a:t>تعد قدرتك على التواصل مع أشخاص آخرين في فرق أمرا أساسيا لتحقيق التميز المهني ، </a:t>
            </a:r>
          </a:p>
          <a:p>
            <a:pPr marL="457200" indent="-457200" algn="just" rtl="1">
              <a:lnSpc>
                <a:spcPct val="200000"/>
              </a:lnSpc>
              <a:buFont typeface="+mj-lt"/>
              <a:buAutoNum type="arabicPeriod"/>
            </a:pPr>
            <a:r>
              <a:rPr lang="ar-SA" sz="1600" dirty="0">
                <a:latin typeface="Alexandria Light" pitchFamily="2" charset="-78"/>
                <a:cs typeface="Alexandria Light" pitchFamily="2" charset="-78"/>
              </a:rPr>
              <a:t>يساعدك التواصل الجماعي على تكوين علاقات مهنية مع زملاء العمل وإنجاز المشاريع المهنية ،</a:t>
            </a:r>
          </a:p>
          <a:p>
            <a:pPr marL="457200" indent="-457200" algn="just" rtl="1">
              <a:lnSpc>
                <a:spcPct val="200000"/>
              </a:lnSpc>
              <a:buFont typeface="+mj-lt"/>
              <a:buAutoNum type="arabicPeriod"/>
            </a:pPr>
            <a:r>
              <a:rPr lang="ar-SA" sz="1600" dirty="0">
                <a:latin typeface="Alexandria Light" pitchFamily="2" charset="-78"/>
                <a:cs typeface="Alexandria Light" pitchFamily="2" charset="-78"/>
              </a:rPr>
              <a:t>تعد قدرتك على العمل بفعالية في فرق مهارة حاسمة ستلعب دورا مهما في نجاحك أثناء تطورك في مكان العمل.</a:t>
            </a:r>
          </a:p>
        </p:txBody>
      </p:sp>
      <p:sp>
        <p:nvSpPr>
          <p:cNvPr id="4" name="TextBox 3">
            <a:extLst>
              <a:ext uri="{FF2B5EF4-FFF2-40B4-BE49-F238E27FC236}">
                <a16:creationId xmlns:a16="http://schemas.microsoft.com/office/drawing/2014/main" id="{FC2C2720-4EBF-7B5D-F8B0-741231C6F4A9}"/>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6983857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BA23684-9FB0-01C0-21F4-B4F8E06B7AD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B4A453E-C51B-BC1C-BF7F-275711C2D67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3C0A88B-5A7C-C24C-EB93-68024CB3D7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6951C0C-E922-9985-7FA7-DA3753156009}"/>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38A6674A-9EE3-DAE7-7743-D80A5ACE7BC8}"/>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B3899B34-2AEA-A478-9350-626EB9AAFB37}"/>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DEED7CF-A5A3-12C5-528A-DDD3AE9DD467}"/>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B6A603F3-BF39-0B3F-5617-908BE5ABF2CF}"/>
              </a:ext>
            </a:extLst>
          </p:cNvPr>
          <p:cNvSpPr/>
          <p:nvPr/>
        </p:nvSpPr>
        <p:spPr>
          <a:xfrm>
            <a:off x="752354" y="1659834"/>
            <a:ext cx="10679645" cy="2266711"/>
          </a:xfrm>
          <a:prstGeom prst="rect">
            <a:avLst/>
          </a:prstGeom>
        </p:spPr>
        <p:txBody>
          <a:bodyPr wrap="square">
            <a:spAutoFit/>
          </a:bodyPr>
          <a:lstStyle/>
          <a:p>
            <a:pPr algn="just">
              <a:lnSpc>
                <a:spcPct val="150000"/>
              </a:lnSpc>
            </a:pPr>
            <a:r>
              <a:rPr lang="en-US" sz="1600" b="1" dirty="0">
                <a:solidFill>
                  <a:srgbClr val="FF0000"/>
                </a:solidFill>
                <a:latin typeface="Alexandria Light" pitchFamily="2" charset="-78"/>
                <a:cs typeface="Alexandria Light" pitchFamily="2" charset="-78"/>
              </a:rPr>
              <a:t>How Do Groups Differ From Teams?</a:t>
            </a:r>
          </a:p>
          <a:p>
            <a:pPr marL="342900" indent="-342900" algn="just">
              <a:lnSpc>
                <a:spcPct val="150000"/>
              </a:lnSpc>
              <a:buFont typeface="Arial" panose="020B0604020202020204" pitchFamily="34" charset="0"/>
              <a:buChar char="•"/>
            </a:pPr>
            <a:r>
              <a:rPr lang="en-US" sz="1600" dirty="0">
                <a:solidFill>
                  <a:srgbClr val="002060"/>
                </a:solidFill>
                <a:latin typeface="Alexandria Black" pitchFamily="2" charset="-78"/>
                <a:cs typeface="Alexandria Black" pitchFamily="2" charset="-78"/>
              </a:rPr>
              <a:t>A group </a:t>
            </a:r>
            <a:r>
              <a:rPr lang="en-US" sz="1600" dirty="0">
                <a:latin typeface="Alexandria Light" pitchFamily="2" charset="-78"/>
                <a:cs typeface="Alexandria Light" pitchFamily="2" charset="-78"/>
              </a:rPr>
              <a:t>is defined as two or more individuals who are working toward a common goal or share a common purpose”.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Central to this definition are the concepts of relationship, interaction, and influence.</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As a result of their common goal or purpose, they have relationships, interaction, and influence with one another.</a:t>
            </a:r>
          </a:p>
        </p:txBody>
      </p:sp>
      <p:sp>
        <p:nvSpPr>
          <p:cNvPr id="10" name="Rectangle 9">
            <a:extLst>
              <a:ext uri="{FF2B5EF4-FFF2-40B4-BE49-F238E27FC236}">
                <a16:creationId xmlns:a16="http://schemas.microsoft.com/office/drawing/2014/main" id="{E651AE65-4653-2F16-0F14-37AC44D0764A}"/>
              </a:ext>
            </a:extLst>
          </p:cNvPr>
          <p:cNvSpPr/>
          <p:nvPr/>
        </p:nvSpPr>
        <p:spPr>
          <a:xfrm>
            <a:off x="845572" y="4018571"/>
            <a:ext cx="10586427" cy="2226828"/>
          </a:xfrm>
          <a:prstGeom prst="rect">
            <a:avLst/>
          </a:prstGeom>
        </p:spPr>
        <p:txBody>
          <a:bodyPr wrap="square">
            <a:spAutoFit/>
          </a:bodyPr>
          <a:lstStyle/>
          <a:p>
            <a:pPr algn="just" rtl="1">
              <a:lnSpc>
                <a:spcPct val="200000"/>
              </a:lnSpc>
            </a:pPr>
            <a:r>
              <a:rPr lang="ar-SA" b="1" dirty="0">
                <a:solidFill>
                  <a:srgbClr val="FF0000"/>
                </a:solidFill>
                <a:latin typeface="Alexandria Light" pitchFamily="2" charset="-78"/>
                <a:cs typeface="Alexandria Light" pitchFamily="2" charset="-78"/>
              </a:rPr>
              <a:t>كيف تختلف المجموعات عن فرق العمل</a:t>
            </a:r>
            <a:r>
              <a:rPr lang="en-US" b="1" dirty="0">
                <a:solidFill>
                  <a:srgbClr val="FF0000"/>
                </a:solidFill>
                <a:latin typeface="Alexandria Light" pitchFamily="2" charset="-78"/>
                <a:cs typeface="Alexandria Light" pitchFamily="2" charset="-78"/>
              </a:rPr>
              <a:t>؟</a:t>
            </a:r>
            <a:endParaRPr lang="ar-SA" b="1" dirty="0">
              <a:solidFill>
                <a:srgbClr val="FF0000"/>
              </a:solidFill>
              <a:latin typeface="Alexandria Light" pitchFamily="2" charset="-78"/>
              <a:cs typeface="Alexandria Light" pitchFamily="2" charset="-78"/>
            </a:endParaRP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يتم تعريف </a:t>
            </a:r>
            <a:r>
              <a:rPr lang="ar-SA" sz="1600" dirty="0">
                <a:solidFill>
                  <a:srgbClr val="002060"/>
                </a:solidFill>
                <a:latin typeface="Alexandria Black" pitchFamily="2" charset="-78"/>
                <a:cs typeface="Alexandria Black" pitchFamily="2" charset="-78"/>
              </a:rPr>
              <a:t>المجموعة</a:t>
            </a:r>
            <a:r>
              <a:rPr lang="ar-SA" dirty="0">
                <a:latin typeface="Alexandria Light" pitchFamily="2" charset="-78"/>
                <a:cs typeface="Alexandria Light" pitchFamily="2" charset="-78"/>
              </a:rPr>
              <a:t> على أنها شخصان أو أكثر يعملان من أجل هدف مشترك أو يتشاركون هدفا مشتركا".</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من الأمور المركزية لهذا التعريف مفاهيم العلاقة والتفاعل والتأثير.</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نتيجة لهدفهم أو غرضهم المشترك ، لديهم علاقات وتفاعل وتأثير مع بعضهم البعض.</a:t>
            </a:r>
          </a:p>
        </p:txBody>
      </p:sp>
      <p:sp>
        <p:nvSpPr>
          <p:cNvPr id="4" name="TextBox 3">
            <a:extLst>
              <a:ext uri="{FF2B5EF4-FFF2-40B4-BE49-F238E27FC236}">
                <a16:creationId xmlns:a16="http://schemas.microsoft.com/office/drawing/2014/main" id="{AA151ED4-FD63-FAC6-7564-98E811B9795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5092004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FF1033E-C0A0-2C40-7B8E-3F5DFF8F21CC}"/>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27CAFE9-ABC9-4920-141E-799007729FF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A0A6ED4-91DC-BA82-E7BC-66A3ADC4A5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77B9AC6-3A53-3F26-E5AC-2E22D16B1852}"/>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43507F09-09FD-6D16-3AD8-41CFBD42AF6D}"/>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2C4CBC0-70D1-0832-55F7-B9CFE7DC4B5F}"/>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6DE84372-5711-A439-3807-0438480D42C8}"/>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DA0845C-7EC8-7BDA-674F-914CC95DBED9}"/>
              </a:ext>
            </a:extLst>
          </p:cNvPr>
          <p:cNvSpPr/>
          <p:nvPr/>
        </p:nvSpPr>
        <p:spPr>
          <a:xfrm>
            <a:off x="752354" y="1659834"/>
            <a:ext cx="10679645" cy="2266711"/>
          </a:xfrm>
          <a:prstGeom prst="rect">
            <a:avLst/>
          </a:prstGeom>
        </p:spPr>
        <p:txBody>
          <a:bodyPr wrap="square">
            <a:spAutoFit/>
          </a:bodyPr>
          <a:lstStyle/>
          <a:p>
            <a:pPr algn="just">
              <a:lnSpc>
                <a:spcPct val="150000"/>
              </a:lnSpc>
            </a:pPr>
            <a:r>
              <a:rPr lang="en-US" sz="1600" b="1" dirty="0">
                <a:solidFill>
                  <a:srgbClr val="FF0000"/>
                </a:solidFill>
                <a:latin typeface="Alexandria Light" pitchFamily="2" charset="-78"/>
                <a:cs typeface="Alexandria Light" pitchFamily="2" charset="-78"/>
              </a:rPr>
              <a:t>How Do Groups Differ From Teams?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Similar to groups, teams also have common goals and purposes. Further, like group members, team members have relationships, interaction, and influence with one another.</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difference between groups and teams resides in the nature of those relationships and interactions.</a:t>
            </a:r>
          </a:p>
          <a:p>
            <a:pPr marL="342900" indent="-342900" algn="just">
              <a:lnSpc>
                <a:spcPct val="150000"/>
              </a:lnSpc>
              <a:buFont typeface="Arial" panose="020B0604020202020204" pitchFamily="34" charset="0"/>
              <a:buChar char="•"/>
            </a:pPr>
            <a:r>
              <a:rPr lang="en-US" sz="1600" dirty="0">
                <a:solidFill>
                  <a:srgbClr val="002060"/>
                </a:solidFill>
                <a:latin typeface="Alexandria Black" pitchFamily="2" charset="-78"/>
                <a:cs typeface="Alexandria Black" pitchFamily="2" charset="-78"/>
              </a:rPr>
              <a:t>A team </a:t>
            </a:r>
            <a:r>
              <a:rPr lang="en-US" sz="1600" dirty="0">
                <a:latin typeface="Alexandria Light" pitchFamily="2" charset="-78"/>
                <a:cs typeface="Alexandria Light" pitchFamily="2" charset="-78"/>
              </a:rPr>
              <a:t>is defined as a group in which members share leadership responsibility for creating a team identity, achieving mutually defined goals, and fostering innovative thinking.</a:t>
            </a:r>
          </a:p>
        </p:txBody>
      </p:sp>
      <p:sp>
        <p:nvSpPr>
          <p:cNvPr id="10" name="Rectangle 9">
            <a:extLst>
              <a:ext uri="{FF2B5EF4-FFF2-40B4-BE49-F238E27FC236}">
                <a16:creationId xmlns:a16="http://schemas.microsoft.com/office/drawing/2014/main" id="{DC1C8C3A-CBA4-9255-6513-FDDCF5338F38}"/>
              </a:ext>
            </a:extLst>
          </p:cNvPr>
          <p:cNvSpPr/>
          <p:nvPr/>
        </p:nvSpPr>
        <p:spPr>
          <a:xfrm>
            <a:off x="845572" y="4018571"/>
            <a:ext cx="10586427" cy="2266711"/>
          </a:xfrm>
          <a:prstGeom prst="rect">
            <a:avLst/>
          </a:prstGeom>
        </p:spPr>
        <p:txBody>
          <a:bodyPr wrap="square">
            <a:spAutoFit/>
          </a:bodyPr>
          <a:lstStyle/>
          <a:p>
            <a:pPr algn="just" rtl="1">
              <a:lnSpc>
                <a:spcPct val="150000"/>
              </a:lnSpc>
            </a:pPr>
            <a:r>
              <a:rPr lang="ar-SA" sz="1600" b="1" dirty="0">
                <a:solidFill>
                  <a:srgbClr val="FF0000"/>
                </a:solidFill>
                <a:latin typeface="Alexandria Light" pitchFamily="2" charset="-78"/>
                <a:cs typeface="Alexandria Light" pitchFamily="2" charset="-78"/>
              </a:rPr>
              <a:t>كيف تختلف المجموعات عن فرق العمل</a:t>
            </a:r>
            <a:r>
              <a:rPr lang="en-US" sz="1600" b="1" dirty="0">
                <a:solidFill>
                  <a:srgbClr val="FF0000"/>
                </a:solidFill>
                <a:latin typeface="Alexandria Light" pitchFamily="2" charset="-78"/>
                <a:cs typeface="Alexandria Light" pitchFamily="2" charset="-78"/>
              </a:rPr>
              <a:t>؟</a:t>
            </a:r>
            <a:endParaRPr lang="ar-SA" sz="1600" b="1" dirty="0">
              <a:solidFill>
                <a:srgbClr val="FF0000"/>
              </a:solidFill>
              <a:latin typeface="Alexandria Light" pitchFamily="2" charset="-78"/>
              <a:cs typeface="Alexandria Light" pitchFamily="2" charset="-78"/>
            </a:endParaRP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على غرار المجموعات ، فإن الفرق لها أيضا أهداف وأغراض مشتركة. علاوة على ذلك ، مثل أعضاء المجموعة ، يتمتع أعضاء الفريق بعلاقات وتفاعل وتأثير مع بعضهم البعض.</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يكمن الاختلاف بين المجموعات والفرق في طبيعة تلك العلاقات والتفاعلات.</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يعرف </a:t>
            </a:r>
            <a:r>
              <a:rPr lang="ar-SA" sz="1600" dirty="0">
                <a:solidFill>
                  <a:srgbClr val="002060"/>
                </a:solidFill>
                <a:latin typeface="Alexandria Black" pitchFamily="2" charset="-78"/>
                <a:cs typeface="Alexandria Black" pitchFamily="2" charset="-78"/>
              </a:rPr>
              <a:t>الفريق</a:t>
            </a:r>
            <a:r>
              <a:rPr lang="ar-SA" sz="1600" dirty="0">
                <a:latin typeface="Alexandria Light" pitchFamily="2" charset="-78"/>
                <a:cs typeface="Alexandria Light" pitchFamily="2" charset="-78"/>
              </a:rPr>
              <a:t> بأنه مجموعة يتشارك فيها الأعضاء المسؤولية القيادية لإنشاء هوية الفريق ، وتحقيق أهداف محددة بشكل متبادل ، وتعزيز التفكير الإبداعي.</a:t>
            </a:r>
          </a:p>
        </p:txBody>
      </p:sp>
      <p:sp>
        <p:nvSpPr>
          <p:cNvPr id="4" name="TextBox 3">
            <a:extLst>
              <a:ext uri="{FF2B5EF4-FFF2-40B4-BE49-F238E27FC236}">
                <a16:creationId xmlns:a16="http://schemas.microsoft.com/office/drawing/2014/main" id="{9F1E3E22-4C6B-4568-5C78-7DB82F5FCE7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7733820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094504-90D2-C1F6-ABB0-5D9B6A1C1BE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41129B6-A084-7FDE-E9E3-251772E8B16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6E3968D-87FD-9351-22F8-794F49135BD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CF89E48-A61A-EC3E-7DFA-3DFEAF0872F5}"/>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ED299CE3-714B-8CA5-D262-D352D733A64D}"/>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462C9547-870B-7052-A8DA-78E23740A29F}"/>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4457651-4985-FBE9-C09A-892157FF235C}"/>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CD5FA00-42E0-9302-4155-A883E9AF50B4}"/>
              </a:ext>
            </a:extLst>
          </p:cNvPr>
          <p:cNvSpPr/>
          <p:nvPr/>
        </p:nvSpPr>
        <p:spPr>
          <a:xfrm>
            <a:off x="752354" y="1659834"/>
            <a:ext cx="10679645" cy="2266711"/>
          </a:xfrm>
          <a:prstGeom prst="rect">
            <a:avLst/>
          </a:prstGeom>
        </p:spPr>
        <p:txBody>
          <a:bodyPr wrap="square">
            <a:spAutoFit/>
          </a:bodyPr>
          <a:lstStyle/>
          <a:p>
            <a:pPr algn="just">
              <a:lnSpc>
                <a:spcPct val="150000"/>
              </a:lnSpc>
            </a:pPr>
            <a:r>
              <a:rPr lang="en-US" sz="1600" b="1" dirty="0">
                <a:solidFill>
                  <a:srgbClr val="FF0000"/>
                </a:solidFill>
                <a:latin typeface="Alexandria Light" pitchFamily="2" charset="-78"/>
                <a:cs typeface="Alexandria Light" pitchFamily="2" charset="-78"/>
              </a:rPr>
              <a:t>How Do Groups Differ From Teams?</a:t>
            </a:r>
          </a:p>
          <a:p>
            <a:pPr algn="just">
              <a:lnSpc>
                <a:spcPct val="150000"/>
              </a:lnSpc>
            </a:pPr>
            <a:r>
              <a:rPr lang="en-US" sz="1600" b="1" dirty="0">
                <a:solidFill>
                  <a:srgbClr val="002060"/>
                </a:solidFill>
                <a:latin typeface="Alexandria Light" pitchFamily="2" charset="-78"/>
                <a:cs typeface="Alexandria Light" pitchFamily="2" charset="-78"/>
              </a:rPr>
              <a:t>This definition highlights four key differences between groups and teams.</a:t>
            </a:r>
          </a:p>
          <a:p>
            <a:pPr marL="342900" indent="-342900" algn="just">
              <a:lnSpc>
                <a:spcPct val="150000"/>
              </a:lnSpc>
              <a:buFont typeface="Arial" panose="020B0604020202020204" pitchFamily="34" charset="0"/>
              <a:buChar char="•"/>
            </a:pPr>
            <a:r>
              <a:rPr lang="en-US" sz="1600" dirty="0">
                <a:solidFill>
                  <a:schemeClr val="accent6">
                    <a:lumMod val="50000"/>
                  </a:schemeClr>
                </a:solidFill>
                <a:latin typeface="Alexandria Black" pitchFamily="2" charset="-78"/>
                <a:cs typeface="Alexandria Black" pitchFamily="2" charset="-78"/>
              </a:rPr>
              <a:t>First</a:t>
            </a:r>
            <a:r>
              <a:rPr lang="en-US" sz="1600" dirty="0">
                <a:latin typeface="Alexandria Light" pitchFamily="2" charset="-78"/>
                <a:cs typeface="Alexandria Light" pitchFamily="2" charset="-78"/>
              </a:rPr>
              <a:t>, unlike group members, team members share leadership responsibilities.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There may be one team member who has a leadership title such as manager, vice president, or coach, but all team members demonstrate leadership when it comes to defining goals, making decisions and implementing ideas.</a:t>
            </a:r>
          </a:p>
        </p:txBody>
      </p:sp>
      <p:sp>
        <p:nvSpPr>
          <p:cNvPr id="10" name="Rectangle 9">
            <a:extLst>
              <a:ext uri="{FF2B5EF4-FFF2-40B4-BE49-F238E27FC236}">
                <a16:creationId xmlns:a16="http://schemas.microsoft.com/office/drawing/2014/main" id="{502BC76A-F577-8F5F-2FB9-9F43A505FE59}"/>
              </a:ext>
            </a:extLst>
          </p:cNvPr>
          <p:cNvSpPr/>
          <p:nvPr/>
        </p:nvSpPr>
        <p:spPr>
          <a:xfrm>
            <a:off x="845572" y="4018571"/>
            <a:ext cx="10586427" cy="2482154"/>
          </a:xfrm>
          <a:prstGeom prst="rect">
            <a:avLst/>
          </a:prstGeom>
        </p:spPr>
        <p:txBody>
          <a:bodyPr wrap="square">
            <a:spAutoFit/>
          </a:bodyPr>
          <a:lstStyle/>
          <a:p>
            <a:pPr algn="just" rtl="1">
              <a:lnSpc>
                <a:spcPct val="200000"/>
              </a:lnSpc>
            </a:pPr>
            <a:r>
              <a:rPr lang="ar-SA" sz="1600" b="1" dirty="0">
                <a:solidFill>
                  <a:srgbClr val="FF0000"/>
                </a:solidFill>
                <a:latin typeface="Alexandria Light" pitchFamily="2" charset="-78"/>
                <a:cs typeface="Alexandria Light" pitchFamily="2" charset="-78"/>
              </a:rPr>
              <a:t>كيف تختلف المجموعات عن فرق العمل</a:t>
            </a:r>
            <a:r>
              <a:rPr lang="en-US" sz="1600" b="1" dirty="0">
                <a:solidFill>
                  <a:srgbClr val="FF0000"/>
                </a:solidFill>
                <a:latin typeface="Alexandria Light" pitchFamily="2" charset="-78"/>
                <a:cs typeface="Alexandria Light" pitchFamily="2" charset="-78"/>
              </a:rPr>
              <a:t>؟</a:t>
            </a:r>
            <a:endParaRPr lang="ar-SA" sz="1600" b="1" dirty="0">
              <a:solidFill>
                <a:srgbClr val="FF0000"/>
              </a:solidFill>
              <a:latin typeface="Alexandria Light" pitchFamily="2" charset="-78"/>
              <a:cs typeface="Alexandria Light" pitchFamily="2" charset="-78"/>
            </a:endParaRPr>
          </a:p>
          <a:p>
            <a:pPr algn="just" rtl="1">
              <a:lnSpc>
                <a:spcPct val="200000"/>
              </a:lnSpc>
            </a:pPr>
            <a:r>
              <a:rPr lang="ar-SA" sz="1600" b="1" dirty="0">
                <a:solidFill>
                  <a:srgbClr val="002060"/>
                </a:solidFill>
                <a:latin typeface="Alexandria Light" pitchFamily="2" charset="-78"/>
                <a:cs typeface="Alexandria Light" pitchFamily="2" charset="-78"/>
              </a:rPr>
              <a:t>يسلط هذا التعريف الضوء على أربع اختلافات رئيسية بين المجموعات والفرق</a:t>
            </a:r>
            <a:r>
              <a:rPr lang="ar-SA" sz="1600" dirty="0">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sz="1600" dirty="0">
                <a:solidFill>
                  <a:schemeClr val="accent6">
                    <a:lumMod val="50000"/>
                  </a:schemeClr>
                </a:solidFill>
                <a:latin typeface="Alexandria Black" pitchFamily="2" charset="-78"/>
                <a:cs typeface="Alexandria Black" pitchFamily="2" charset="-78"/>
              </a:rPr>
              <a:t>أولا</a:t>
            </a:r>
            <a:r>
              <a:rPr lang="ar-SA" sz="1600" dirty="0">
                <a:latin typeface="Alexandria Light" pitchFamily="2" charset="-78"/>
                <a:cs typeface="Alexandria Light" pitchFamily="2" charset="-78"/>
              </a:rPr>
              <a:t> ، على عكس أعضاء المجموعة ، يتقاسم أعضاء الفريق مسؤوليات القيادة.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قد يكون هناك عضو واحد في الفريق يحمل لقبا قياديا مثل المدير أو نائب الرئيس أو المدرب ، لكن جميع أعضاء الفريق يظهرون القيادة عندما يتعلق الأمر بتحديد الأهداف واتخاذ القرارات وتنفيذ الأفكار.</a:t>
            </a:r>
          </a:p>
        </p:txBody>
      </p:sp>
      <p:sp>
        <p:nvSpPr>
          <p:cNvPr id="4" name="TextBox 3">
            <a:extLst>
              <a:ext uri="{FF2B5EF4-FFF2-40B4-BE49-F238E27FC236}">
                <a16:creationId xmlns:a16="http://schemas.microsoft.com/office/drawing/2014/main" id="{CBEAB95C-64D2-03BD-14F1-253F0AEB231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9014571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2F20BFC-6FA9-5850-01AB-BBBB16027A4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1D01169-D466-80EF-E587-14FCFF407CE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3861977-DEB8-C717-6B4D-A06CDB95B5B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2AD9E82-09A3-5FBC-CA6F-D04A87E97BB0}"/>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8A626AA5-B469-7825-52DF-41BC3E5EA6AA}"/>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A0B4B95-D7D0-FD1E-153F-5EEE1101D5C5}"/>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A1B9F22-60BB-9DF0-31AC-88F69EC8AC34}"/>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58F660B-7227-A917-CC96-1B2DC8008F15}"/>
              </a:ext>
            </a:extLst>
          </p:cNvPr>
          <p:cNvSpPr/>
          <p:nvPr/>
        </p:nvSpPr>
        <p:spPr>
          <a:xfrm>
            <a:off x="752354" y="1659834"/>
            <a:ext cx="10679645" cy="2266711"/>
          </a:xfrm>
          <a:prstGeom prst="rect">
            <a:avLst/>
          </a:prstGeom>
        </p:spPr>
        <p:txBody>
          <a:bodyPr wrap="square">
            <a:spAutoFit/>
          </a:bodyPr>
          <a:lstStyle/>
          <a:p>
            <a:pPr algn="just">
              <a:lnSpc>
                <a:spcPct val="150000"/>
              </a:lnSpc>
            </a:pPr>
            <a:r>
              <a:rPr lang="en-US" sz="1600" b="1" dirty="0">
                <a:solidFill>
                  <a:srgbClr val="FF0000"/>
                </a:solidFill>
                <a:latin typeface="Alexandria Light" pitchFamily="2" charset="-78"/>
                <a:cs typeface="Alexandria Light" pitchFamily="2" charset="-78"/>
              </a:rPr>
              <a:t>How Do Groups Differ From Teams?</a:t>
            </a:r>
          </a:p>
          <a:p>
            <a:pPr algn="just">
              <a:lnSpc>
                <a:spcPct val="150000"/>
              </a:lnSpc>
            </a:pPr>
            <a:r>
              <a:rPr lang="en-US" sz="1600" b="1" dirty="0">
                <a:solidFill>
                  <a:srgbClr val="002060"/>
                </a:solidFill>
                <a:latin typeface="Alexandria Light" pitchFamily="2" charset="-78"/>
                <a:cs typeface="Alexandria Light" pitchFamily="2" charset="-78"/>
              </a:rPr>
              <a:t>This definition highlights four key differences between groups and teams.</a:t>
            </a:r>
          </a:p>
          <a:p>
            <a:pPr marL="342900" indent="-342900" algn="just">
              <a:lnSpc>
                <a:spcPct val="150000"/>
              </a:lnSpc>
              <a:buFont typeface="Arial" panose="020B0604020202020204" pitchFamily="34" charset="0"/>
              <a:buChar char="•"/>
            </a:pPr>
            <a:r>
              <a:rPr lang="en-US" sz="1600" dirty="0">
                <a:solidFill>
                  <a:schemeClr val="accent6">
                    <a:lumMod val="50000"/>
                  </a:schemeClr>
                </a:solidFill>
                <a:latin typeface="Alexandria Black" pitchFamily="2" charset="-78"/>
                <a:cs typeface="Alexandria Black" pitchFamily="2" charset="-78"/>
              </a:rPr>
              <a:t>Second</a:t>
            </a:r>
            <a:r>
              <a:rPr lang="en-US" sz="1600" dirty="0">
                <a:latin typeface="Alexandria Light" pitchFamily="2" charset="-78"/>
                <a:cs typeface="Alexandria Light" pitchFamily="2" charset="-78"/>
              </a:rPr>
              <a:t>, team members share an identity. They refer to their team as “us” and “we,” as opposed to “the group” or “them.” </a:t>
            </a:r>
          </a:p>
          <a:p>
            <a:pPr marL="342900" indent="-342900" algn="just">
              <a:lnSpc>
                <a:spcPct val="150000"/>
              </a:lnSpc>
              <a:buFont typeface="Arial" panose="020B0604020202020204" pitchFamily="34" charset="0"/>
              <a:buChar char="•"/>
            </a:pPr>
            <a:r>
              <a:rPr lang="en-US" sz="1600" dirty="0">
                <a:solidFill>
                  <a:schemeClr val="accent6">
                    <a:lumMod val="50000"/>
                  </a:schemeClr>
                </a:solidFill>
                <a:latin typeface="Alexandria Black" pitchFamily="2" charset="-78"/>
                <a:cs typeface="Alexandria Black" pitchFamily="2" charset="-78"/>
              </a:rPr>
              <a:t>Third</a:t>
            </a:r>
            <a:r>
              <a:rPr lang="en-US" sz="1600" dirty="0">
                <a:latin typeface="Alexandria Light" pitchFamily="2" charset="-78"/>
                <a:cs typeface="Alexandria Light" pitchFamily="2" charset="-78"/>
              </a:rPr>
              <a:t>, group members work toward common goals, while team members not only work toward common goals but also help define what those goals will be.</a:t>
            </a:r>
          </a:p>
        </p:txBody>
      </p:sp>
      <p:sp>
        <p:nvSpPr>
          <p:cNvPr id="10" name="Rectangle 9">
            <a:extLst>
              <a:ext uri="{FF2B5EF4-FFF2-40B4-BE49-F238E27FC236}">
                <a16:creationId xmlns:a16="http://schemas.microsoft.com/office/drawing/2014/main" id="{A143A236-551D-9009-E9DB-18454CBC210C}"/>
              </a:ext>
            </a:extLst>
          </p:cNvPr>
          <p:cNvSpPr/>
          <p:nvPr/>
        </p:nvSpPr>
        <p:spPr>
          <a:xfrm>
            <a:off x="845572" y="4018571"/>
            <a:ext cx="10586427" cy="2482154"/>
          </a:xfrm>
          <a:prstGeom prst="rect">
            <a:avLst/>
          </a:prstGeom>
        </p:spPr>
        <p:txBody>
          <a:bodyPr wrap="square">
            <a:spAutoFit/>
          </a:bodyPr>
          <a:lstStyle/>
          <a:p>
            <a:pPr algn="just" rtl="1">
              <a:lnSpc>
                <a:spcPct val="200000"/>
              </a:lnSpc>
            </a:pPr>
            <a:r>
              <a:rPr lang="ar-SA" sz="1600" b="1" dirty="0">
                <a:solidFill>
                  <a:srgbClr val="FF0000"/>
                </a:solidFill>
                <a:latin typeface="Alexandria Light" pitchFamily="2" charset="-78"/>
                <a:cs typeface="Alexandria Light" pitchFamily="2" charset="-78"/>
              </a:rPr>
              <a:t>كيف تختلف المجموعات عن فرق العمل</a:t>
            </a:r>
            <a:r>
              <a:rPr lang="en-US" sz="1600" b="1" dirty="0">
                <a:solidFill>
                  <a:srgbClr val="FF0000"/>
                </a:solidFill>
                <a:latin typeface="Alexandria Light" pitchFamily="2" charset="-78"/>
                <a:cs typeface="Alexandria Light" pitchFamily="2" charset="-78"/>
              </a:rPr>
              <a:t>؟</a:t>
            </a:r>
            <a:endParaRPr lang="ar-SA" sz="1600" b="1" dirty="0">
              <a:solidFill>
                <a:srgbClr val="FF0000"/>
              </a:solidFill>
              <a:latin typeface="Alexandria Light" pitchFamily="2" charset="-78"/>
              <a:cs typeface="Alexandria Light" pitchFamily="2" charset="-78"/>
            </a:endParaRPr>
          </a:p>
          <a:p>
            <a:pPr algn="just" rtl="1">
              <a:lnSpc>
                <a:spcPct val="200000"/>
              </a:lnSpc>
            </a:pPr>
            <a:r>
              <a:rPr lang="ar-SA" sz="1600" b="1" dirty="0">
                <a:solidFill>
                  <a:srgbClr val="002060"/>
                </a:solidFill>
                <a:latin typeface="Alexandria Light" pitchFamily="2" charset="-78"/>
                <a:cs typeface="Alexandria Light" pitchFamily="2" charset="-78"/>
              </a:rPr>
              <a:t>يسلط هذا التعريف الضوء على أربع اختلافات رئيسية بين المجموعات والفرق</a:t>
            </a:r>
            <a:r>
              <a:rPr lang="ar-SA" sz="1600" dirty="0">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sz="1600" dirty="0">
                <a:solidFill>
                  <a:schemeClr val="accent6">
                    <a:lumMod val="50000"/>
                  </a:schemeClr>
                </a:solidFill>
                <a:latin typeface="Alexandria Black" pitchFamily="2" charset="-78"/>
                <a:cs typeface="Alexandria Black" pitchFamily="2" charset="-78"/>
              </a:rPr>
              <a:t>ثانيا</a:t>
            </a:r>
            <a:r>
              <a:rPr lang="ar-SA" sz="1600" dirty="0">
                <a:latin typeface="Alexandria Light" pitchFamily="2" charset="-78"/>
                <a:cs typeface="Alexandria Light" pitchFamily="2" charset="-78"/>
              </a:rPr>
              <a:t>، يشترك أعضاء الفريق في الهوية. يشيرون إلى فريقهم باسم "نحن" و "نحن" ، بدلا من "المجموعة" أو "هم". </a:t>
            </a:r>
          </a:p>
          <a:p>
            <a:pPr marL="457200" indent="-457200" algn="just" rtl="1">
              <a:lnSpc>
                <a:spcPct val="200000"/>
              </a:lnSpc>
              <a:buFont typeface="Arial" panose="020B0604020202020204" pitchFamily="34" charset="0"/>
              <a:buChar char="•"/>
            </a:pPr>
            <a:r>
              <a:rPr lang="ar-SA" sz="1600" dirty="0">
                <a:solidFill>
                  <a:schemeClr val="accent6">
                    <a:lumMod val="50000"/>
                  </a:schemeClr>
                </a:solidFill>
                <a:latin typeface="Alexandria Black" pitchFamily="2" charset="-78"/>
                <a:cs typeface="Alexandria Black" pitchFamily="2" charset="-78"/>
              </a:rPr>
              <a:t>ثالثا</a:t>
            </a:r>
            <a:r>
              <a:rPr lang="ar-SA" sz="1600" dirty="0">
                <a:latin typeface="Alexandria Light" pitchFamily="2" charset="-78"/>
                <a:cs typeface="Alexandria Light" pitchFamily="2" charset="-78"/>
              </a:rPr>
              <a:t>، يعمل أعضاء المجموعة نحو أهداف مشتركة ، بينما لا يعمل أعضاء الفريق فقط على تحقيق الأهداف المشتركة، ولكن أيضا تساعد في تحديد ماهية هذه الأهداف.</a:t>
            </a:r>
          </a:p>
        </p:txBody>
      </p:sp>
      <p:sp>
        <p:nvSpPr>
          <p:cNvPr id="4" name="TextBox 3">
            <a:extLst>
              <a:ext uri="{FF2B5EF4-FFF2-40B4-BE49-F238E27FC236}">
                <a16:creationId xmlns:a16="http://schemas.microsoft.com/office/drawing/2014/main" id="{8DA56AF8-3589-36B1-0D98-8A62A80A776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85703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32B928F-4CC7-AD57-4A2A-A6DBF890E3F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C6B4EC8-9837-F1D1-1765-85C8413F020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9BD10DD-5637-8F24-A17E-FA461C7AB1B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9543565-EDC7-7C53-DC2E-F0D1427281FA}"/>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FFAD8249-3851-D169-9CF1-BA8B28CDCBDA}"/>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EE4D8B39-40ED-BC69-360B-A51481315C97}"/>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5E67439C-4CEB-2AF2-3088-EE4A9AB05A96}"/>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44A0A64-424B-926E-C7E6-8864ABA08499}"/>
              </a:ext>
            </a:extLst>
          </p:cNvPr>
          <p:cNvSpPr/>
          <p:nvPr/>
        </p:nvSpPr>
        <p:spPr>
          <a:xfrm>
            <a:off x="752354" y="1659834"/>
            <a:ext cx="10679645" cy="2266711"/>
          </a:xfrm>
          <a:prstGeom prst="rect">
            <a:avLst/>
          </a:prstGeom>
        </p:spPr>
        <p:txBody>
          <a:bodyPr wrap="square">
            <a:spAutoFit/>
          </a:bodyPr>
          <a:lstStyle/>
          <a:p>
            <a:pPr algn="just">
              <a:lnSpc>
                <a:spcPct val="150000"/>
              </a:lnSpc>
            </a:pPr>
            <a:r>
              <a:rPr lang="en-US" sz="1600" b="1" dirty="0">
                <a:solidFill>
                  <a:srgbClr val="FF0000"/>
                </a:solidFill>
                <a:latin typeface="Alexandria Light" pitchFamily="2" charset="-78"/>
                <a:cs typeface="Alexandria Light" pitchFamily="2" charset="-78"/>
              </a:rPr>
              <a:t>How Do Groups Differ From Teams?</a:t>
            </a:r>
          </a:p>
          <a:p>
            <a:pPr algn="just">
              <a:lnSpc>
                <a:spcPct val="150000"/>
              </a:lnSpc>
            </a:pPr>
            <a:r>
              <a:rPr lang="en-US" sz="1600" b="1" dirty="0">
                <a:solidFill>
                  <a:srgbClr val="002060"/>
                </a:solidFill>
                <a:latin typeface="Alexandria Light" pitchFamily="2" charset="-78"/>
                <a:cs typeface="Alexandria Light" pitchFamily="2" charset="-78"/>
              </a:rPr>
              <a:t>This definition highlights four key differences between groups and teams.</a:t>
            </a:r>
          </a:p>
          <a:p>
            <a:pPr marL="342900" indent="-342900" algn="just">
              <a:lnSpc>
                <a:spcPct val="150000"/>
              </a:lnSpc>
              <a:buFont typeface="Arial" panose="020B0604020202020204" pitchFamily="34" charset="0"/>
              <a:buChar char="•"/>
            </a:pPr>
            <a:r>
              <a:rPr lang="en-US" sz="1600" dirty="0">
                <a:solidFill>
                  <a:schemeClr val="accent6">
                    <a:lumMod val="50000"/>
                  </a:schemeClr>
                </a:solidFill>
                <a:latin typeface="Alexandria Black" pitchFamily="2" charset="-78"/>
                <a:cs typeface="Alexandria Black" pitchFamily="2" charset="-78"/>
              </a:rPr>
              <a:t>Finally</a:t>
            </a:r>
            <a:r>
              <a:rPr lang="en-US" sz="1600" dirty="0">
                <a:latin typeface="Alexandria Light" pitchFamily="2" charset="-78"/>
                <a:cs typeface="Alexandria Light" pitchFamily="2" charset="-78"/>
              </a:rPr>
              <a:t>, teams strive for Innovation.</a:t>
            </a:r>
          </a:p>
          <a:p>
            <a:pPr algn="ctr">
              <a:lnSpc>
                <a:spcPct val="150000"/>
              </a:lnSpc>
            </a:pPr>
            <a:r>
              <a:rPr lang="en-US" sz="1600" dirty="0">
                <a:solidFill>
                  <a:schemeClr val="accent6">
                    <a:lumMod val="50000"/>
                  </a:schemeClr>
                </a:solidFill>
                <a:latin typeface="Alexandria Light" pitchFamily="2" charset="-78"/>
                <a:cs typeface="Alexandria Light" pitchFamily="2" charset="-78"/>
              </a:rPr>
              <a:t>A working group relies primarily on the individual contributions of its members for group performance, whereas a team strives for a magnified impact that is incremental to what its members could achieve in their individual roles.</a:t>
            </a:r>
          </a:p>
        </p:txBody>
      </p:sp>
      <p:sp>
        <p:nvSpPr>
          <p:cNvPr id="10" name="Rectangle 9">
            <a:extLst>
              <a:ext uri="{FF2B5EF4-FFF2-40B4-BE49-F238E27FC236}">
                <a16:creationId xmlns:a16="http://schemas.microsoft.com/office/drawing/2014/main" id="{DF07BF49-A0B4-6A01-57AE-CA25D2AE0CDA}"/>
              </a:ext>
            </a:extLst>
          </p:cNvPr>
          <p:cNvSpPr/>
          <p:nvPr/>
        </p:nvSpPr>
        <p:spPr>
          <a:xfrm>
            <a:off x="845572" y="4018571"/>
            <a:ext cx="10586427" cy="2482154"/>
          </a:xfrm>
          <a:prstGeom prst="rect">
            <a:avLst/>
          </a:prstGeom>
        </p:spPr>
        <p:txBody>
          <a:bodyPr wrap="square">
            <a:spAutoFit/>
          </a:bodyPr>
          <a:lstStyle/>
          <a:p>
            <a:pPr algn="just" rtl="1">
              <a:lnSpc>
                <a:spcPct val="200000"/>
              </a:lnSpc>
            </a:pPr>
            <a:r>
              <a:rPr lang="ar-SA" sz="1600" b="1" dirty="0">
                <a:solidFill>
                  <a:srgbClr val="FF0000"/>
                </a:solidFill>
                <a:latin typeface="Alexandria Light" pitchFamily="2" charset="-78"/>
                <a:cs typeface="Alexandria Light" pitchFamily="2" charset="-78"/>
              </a:rPr>
              <a:t>كيف تختلف المجموعات عن فرق العمل</a:t>
            </a:r>
            <a:r>
              <a:rPr lang="en-US" sz="1600" b="1" dirty="0">
                <a:solidFill>
                  <a:srgbClr val="FF0000"/>
                </a:solidFill>
                <a:latin typeface="Alexandria Light" pitchFamily="2" charset="-78"/>
                <a:cs typeface="Alexandria Light" pitchFamily="2" charset="-78"/>
              </a:rPr>
              <a:t>؟</a:t>
            </a:r>
            <a:endParaRPr lang="ar-SA" sz="1600" b="1" dirty="0">
              <a:solidFill>
                <a:srgbClr val="FF0000"/>
              </a:solidFill>
              <a:latin typeface="Alexandria Light" pitchFamily="2" charset="-78"/>
              <a:cs typeface="Alexandria Light" pitchFamily="2" charset="-78"/>
            </a:endParaRPr>
          </a:p>
          <a:p>
            <a:pPr algn="just" rtl="1">
              <a:lnSpc>
                <a:spcPct val="200000"/>
              </a:lnSpc>
            </a:pPr>
            <a:r>
              <a:rPr lang="ar-SA" sz="1600" b="1" dirty="0">
                <a:solidFill>
                  <a:srgbClr val="002060"/>
                </a:solidFill>
                <a:latin typeface="Alexandria Light" pitchFamily="2" charset="-78"/>
                <a:cs typeface="Alexandria Light" pitchFamily="2" charset="-78"/>
              </a:rPr>
              <a:t>يسلط هذا التعريف الضوء على أربع اختلافات رئيسية بين المجموعات والفرق</a:t>
            </a:r>
            <a:r>
              <a:rPr lang="ar-SA" sz="1600" dirty="0">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sz="1600" dirty="0">
                <a:solidFill>
                  <a:schemeClr val="accent6">
                    <a:lumMod val="50000"/>
                  </a:schemeClr>
                </a:solidFill>
                <a:latin typeface="Alexandria Black" pitchFamily="2" charset="-78"/>
                <a:cs typeface="Alexandria Black" pitchFamily="2" charset="-78"/>
              </a:rPr>
              <a:t>أخيرا ، تسعى الفرق جاهدة للابتكار.</a:t>
            </a:r>
            <a:r>
              <a:rPr lang="ar-SA" sz="1600" dirty="0">
                <a:latin typeface="Alexandria Light" pitchFamily="2" charset="-78"/>
                <a:cs typeface="Alexandria Light" pitchFamily="2" charset="-78"/>
              </a:rPr>
              <a:t>. </a:t>
            </a:r>
          </a:p>
          <a:p>
            <a:pPr algn="ctr" rtl="1">
              <a:lnSpc>
                <a:spcPct val="200000"/>
              </a:lnSpc>
            </a:pPr>
            <a:r>
              <a:rPr lang="ar-SA" sz="1600" dirty="0">
                <a:solidFill>
                  <a:schemeClr val="accent6">
                    <a:lumMod val="50000"/>
                  </a:schemeClr>
                </a:solidFill>
                <a:latin typeface="Alexandria Light" pitchFamily="2" charset="-78"/>
                <a:cs typeface="Alexandria Light" pitchFamily="2" charset="-78"/>
              </a:rPr>
              <a:t>يعتمد فريق العمل في المقام الأول على المساهمات الفردية لأعضائه في أداء المجموعة ، بينما يسعى الفريق جاهدا لتحقيق تأثير كبير يتزايد مما يمكن أن يحققه أعضاؤه في أدوارهم الفردية.</a:t>
            </a:r>
          </a:p>
        </p:txBody>
      </p:sp>
      <p:sp>
        <p:nvSpPr>
          <p:cNvPr id="4" name="TextBox 3">
            <a:extLst>
              <a:ext uri="{FF2B5EF4-FFF2-40B4-BE49-F238E27FC236}">
                <a16:creationId xmlns:a16="http://schemas.microsoft.com/office/drawing/2014/main" id="{09737233-7240-A8AF-289C-740949029AF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1957842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7E7B233-EB54-092B-B770-BA4432C918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3C3518C-322F-23D3-4A67-80AD16FF5D4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D9735F6-D1E1-B4F2-8833-360C1FB5E677}"/>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CD638FB-F3D3-3932-EA9E-0055138EA63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6DF0D56-394A-1F42-1FCF-59D69EFE4581}"/>
              </a:ext>
            </a:extLst>
          </p:cNvPr>
          <p:cNvSpPr/>
          <p:nvPr/>
        </p:nvSpPr>
        <p:spPr>
          <a:xfrm>
            <a:off x="499634" y="634335"/>
            <a:ext cx="6491101" cy="707886"/>
          </a:xfrm>
          <a:prstGeom prst="rect">
            <a:avLst/>
          </a:prstGeom>
        </p:spPr>
        <p:txBody>
          <a:bodyPr wrap="square">
            <a:spAutoFit/>
          </a:bodyPr>
          <a:lstStyle/>
          <a:p>
            <a:r>
              <a:rPr lang="en-US" sz="2000" b="1" dirty="0">
                <a:solidFill>
                  <a:srgbClr val="00B0F0"/>
                </a:solidFill>
                <a:latin typeface="Alexandria" charset="0"/>
                <a:cs typeface="Alexandria" charset="0"/>
              </a:rPr>
              <a:t>Strengthening Teams and Conducting Meetings</a:t>
            </a:r>
          </a:p>
          <a:p>
            <a:endParaRPr lang="en-US" sz="20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74E21E56-0761-C0E8-461B-948FAD532351}"/>
              </a:ext>
            </a:extLst>
          </p:cNvPr>
          <p:cNvSpPr txBox="1"/>
          <p:nvPr/>
        </p:nvSpPr>
        <p:spPr>
          <a:xfrm>
            <a:off x="6725265" y="693718"/>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629501EB-756C-6923-223E-20EA38946134}"/>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Conducting Meetings</a:t>
            </a:r>
          </a:p>
        </p:txBody>
      </p:sp>
      <p:sp>
        <p:nvSpPr>
          <p:cNvPr id="8" name="Rectangle: Rounded Corners 7">
            <a:extLst>
              <a:ext uri="{FF2B5EF4-FFF2-40B4-BE49-F238E27FC236}">
                <a16:creationId xmlns:a16="http://schemas.microsoft.com/office/drawing/2014/main" id="{761CC7F6-6835-2ABD-5D70-3F08A309F7E3}"/>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F66B4091-9AAD-8F55-92AB-01C665D57E50}"/>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عقد الاجتماعات</a:t>
            </a:r>
          </a:p>
        </p:txBody>
      </p:sp>
      <p:pic>
        <p:nvPicPr>
          <p:cNvPr id="2050" name="Picture 2" descr="Conduct Your Meetings Well">
            <a:extLst>
              <a:ext uri="{FF2B5EF4-FFF2-40B4-BE49-F238E27FC236}">
                <a16:creationId xmlns:a16="http://schemas.microsoft.com/office/drawing/2014/main" id="{7973BA3A-09A8-19DE-FF8C-3CD8B3C664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56274" y="3599562"/>
            <a:ext cx="4756006" cy="316490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35514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BC2FED1-8CD6-4287-78C2-2450A29C4DE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E897327-11A6-97A1-52C2-0D3BE1E33B7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CD3CF50-65C9-9D20-06D8-2D77BF46F45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18197429-76C8-398F-DE04-E73C9A8399D7}"/>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19C0CF9D-E0D2-1BBD-187B-F3177D8C673A}"/>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D981929-9352-1D97-F174-2ABF95C43E7A}"/>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581C34D-17F3-7BDE-4850-D8FDF1ADAE2E}"/>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22E3C229-5411-9EF2-B5A6-3C4023798254}"/>
              </a:ext>
            </a:extLst>
          </p:cNvPr>
          <p:cNvSpPr/>
          <p:nvPr/>
        </p:nvSpPr>
        <p:spPr>
          <a:xfrm>
            <a:off x="752354" y="1659834"/>
            <a:ext cx="10679645" cy="2226828"/>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According to an old adage, groups outperform individuals, and teams outperform groups.</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If you wish to achieve professional excellence in the workplace, you must learn to transform your groups into teams. Effective communication is essential for this transformation.</a:t>
            </a:r>
          </a:p>
          <a:p>
            <a:pPr marL="342900" indent="-342900" algn="just">
              <a:lnSpc>
                <a:spcPct val="20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Meetings are the central form of team communication.</a:t>
            </a:r>
          </a:p>
        </p:txBody>
      </p:sp>
      <p:sp>
        <p:nvSpPr>
          <p:cNvPr id="10" name="Rectangle 9">
            <a:extLst>
              <a:ext uri="{FF2B5EF4-FFF2-40B4-BE49-F238E27FC236}">
                <a16:creationId xmlns:a16="http://schemas.microsoft.com/office/drawing/2014/main" id="{037C2604-3C1A-A93B-939F-A972C34A0B18}"/>
              </a:ext>
            </a:extLst>
          </p:cNvPr>
          <p:cNvSpPr/>
          <p:nvPr/>
        </p:nvSpPr>
        <p:spPr>
          <a:xfrm>
            <a:off x="845572" y="4018571"/>
            <a:ext cx="10586427" cy="2226828"/>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وفقا لقول مأثور قديم ، تتفوق المجموعات على الأفراد ، وتتفوق الفرق على المجموعات.</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إذا كنت ترغب في تحقيق التميز المهني في مكان العمل ، فيجب أن تتعلم كيفية تحويل مجموعاتك إلى فرق. التواصل الفعال ضروري لهذا التحول.</a:t>
            </a:r>
          </a:p>
          <a:p>
            <a:pPr marL="457200" indent="-457200" algn="just" rtl="1">
              <a:lnSpc>
                <a:spcPct val="200000"/>
              </a:lnSpc>
              <a:buFont typeface="Arial" panose="020B0604020202020204" pitchFamily="34" charset="0"/>
              <a:buChar char="•"/>
            </a:pPr>
            <a:r>
              <a:rPr lang="ar-SA" b="1" dirty="0">
                <a:solidFill>
                  <a:srgbClr val="002060"/>
                </a:solidFill>
                <a:latin typeface="Alexandria Light" pitchFamily="2" charset="-78"/>
                <a:cs typeface="Alexandria Light" pitchFamily="2" charset="-78"/>
              </a:rPr>
              <a:t>الاجتماعات هي الشكل المركزي لتواصل الفريق</a:t>
            </a:r>
            <a:r>
              <a:rPr lang="ar-SA" dirty="0">
                <a:latin typeface="Alexandria Light" pitchFamily="2" charset="-78"/>
                <a:cs typeface="Alexandria Light" pitchFamily="2" charset="-78"/>
              </a:rPr>
              <a:t>.</a:t>
            </a:r>
          </a:p>
        </p:txBody>
      </p:sp>
      <p:sp>
        <p:nvSpPr>
          <p:cNvPr id="4" name="TextBox 3">
            <a:extLst>
              <a:ext uri="{FF2B5EF4-FFF2-40B4-BE49-F238E27FC236}">
                <a16:creationId xmlns:a16="http://schemas.microsoft.com/office/drawing/2014/main" id="{35CA25AD-D2AD-FCC7-77F8-D9AEE17AAD0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699274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1E5325-C880-1FF0-F989-905A8AFCD9C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CE6BFF6-7C1F-5C1F-E8C7-150679196DBB}"/>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A021FE2-FDD2-C3EC-8FAE-4CCD56D0150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C157B2D-1454-65DD-B175-7165B80FAA5F}"/>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A61613A6-2CE7-04EC-8076-6C103831C4AA}"/>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B97CA808-6AAA-FEEE-B751-BEC1C044E880}"/>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B1C2006A-BD20-731F-CD67-E0F31CEA2382}"/>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92E8ED5-8E92-F6A2-3768-ECD030238BA6}"/>
              </a:ext>
            </a:extLst>
          </p:cNvPr>
          <p:cNvSpPr/>
          <p:nvPr/>
        </p:nvSpPr>
        <p:spPr>
          <a:xfrm>
            <a:off x="752354" y="1659834"/>
            <a:ext cx="10679645" cy="2353850"/>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600" b="1" dirty="0">
                <a:solidFill>
                  <a:srgbClr val="002060"/>
                </a:solidFill>
                <a:latin typeface="Alexandria Light" pitchFamily="2" charset="-78"/>
                <a:cs typeface="Alexandria Light" pitchFamily="2" charset="-78"/>
              </a:rPr>
              <a:t>During meetings, leadership can be shared, goals and purposes can be defined, a team identity can be developed, and innovation can be fostered.</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ability to effectively participate in and lead meetings is an important component of professional excellence and a key to transforming groups into teams.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On the flip side, poorly run meetings are a major roadblock stopping many groups from ever becoming teams and many group members from achieving professional excellence.</a:t>
            </a:r>
            <a:endParaRPr lang="en-US" sz="1600" b="1" dirty="0">
              <a:solidFill>
                <a:srgbClr val="002060"/>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1D86D6FC-04AB-6D4A-D4D9-62373AA788A5}"/>
              </a:ext>
            </a:extLst>
          </p:cNvPr>
          <p:cNvSpPr/>
          <p:nvPr/>
        </p:nvSpPr>
        <p:spPr>
          <a:xfrm>
            <a:off x="845572" y="4018571"/>
            <a:ext cx="10586427" cy="2482154"/>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600" b="1" dirty="0">
                <a:solidFill>
                  <a:srgbClr val="002060"/>
                </a:solidFill>
                <a:latin typeface="Alexandria Light" pitchFamily="2" charset="-78"/>
                <a:cs typeface="Alexandria Light" pitchFamily="2" charset="-78"/>
              </a:rPr>
              <a:t>خلال الاجتماعات ، يمكن مشاركة القيادة ، ويمكن تحديد الأهداف والمقاصد ، ويمكن تطوير هوية الفريق ، وتعزيز الابتكار.</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تعد القدرة على المشاركة الفعالة في الاجتماعات وقيادتها مكونا مهما للتميز المهني ومفتاحا لتحويل المجموعات إلى فرق.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على الجانب الآخر ، تعد الاجتماعات التي يتم إدارتها بشكل سيئ عقبة رئيسية تمنع العديد من المجموعات من أن تصبح فرقا والعديد من أعضاء المجموعة من تحقيق التميز المهني.</a:t>
            </a:r>
          </a:p>
        </p:txBody>
      </p:sp>
      <p:sp>
        <p:nvSpPr>
          <p:cNvPr id="4" name="TextBox 3">
            <a:extLst>
              <a:ext uri="{FF2B5EF4-FFF2-40B4-BE49-F238E27FC236}">
                <a16:creationId xmlns:a16="http://schemas.microsoft.com/office/drawing/2014/main" id="{DFFC59ED-43B2-734E-E6A9-4A6DA0F8AEDC}"/>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8737315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C665DA-CA4E-CF0D-3ADC-8B8CEBE706D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64C2E04-C4F8-882A-3707-6743D80EBB6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B511ED8-D08E-6D99-4F6C-C487591F1F0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6A2038FB-CC37-FFB2-A0BF-0210FD5C61E3}"/>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9FE98ECC-E473-5398-7278-FF52CA928A95}"/>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4E787A5B-C55D-CAF8-973C-38EB90E75C88}"/>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BB0BDFC-0E79-3388-6C2E-CE4770734AF2}"/>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68B42E5-74BA-863C-0696-C82028ED10E9}"/>
              </a:ext>
            </a:extLst>
          </p:cNvPr>
          <p:cNvSpPr/>
          <p:nvPr/>
        </p:nvSpPr>
        <p:spPr>
          <a:xfrm>
            <a:off x="752354" y="1659834"/>
            <a:ext cx="10679645" cy="2123017"/>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Meetings can be stressful, especially when you have too many projects to keep up with. In practices, we have met numerous professionals frustrated with their time spent in meetings just thinking about the stacks of information waiting for them at the office.</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For meetings to run effectively, a few basics must always be considered. These basics include the meeting environment, the meeting topics, and the meeting participants.</a:t>
            </a:r>
          </a:p>
        </p:txBody>
      </p:sp>
      <p:sp>
        <p:nvSpPr>
          <p:cNvPr id="10" name="Rectangle 9">
            <a:extLst>
              <a:ext uri="{FF2B5EF4-FFF2-40B4-BE49-F238E27FC236}">
                <a16:creationId xmlns:a16="http://schemas.microsoft.com/office/drawing/2014/main" id="{407D152C-C761-6891-3768-C7BC868C6F87}"/>
              </a:ext>
            </a:extLst>
          </p:cNvPr>
          <p:cNvSpPr/>
          <p:nvPr/>
        </p:nvSpPr>
        <p:spPr>
          <a:xfrm>
            <a:off x="845572" y="4018571"/>
            <a:ext cx="10586427" cy="2482154"/>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يمكن أن تكون الاجتماعات مرهقة ، خاصة عندما يكون لديك الكثير من المشاريع لمواكبة ذلك. في الممارسات ، التقينا بالعديد من المهنيين المحبطين من الوقت الذي يقضونه في الاجتماعات بمجرد التفكير في أكوام المعلومات التي تنتظرهم في المكتب.</a:t>
            </a:r>
          </a:p>
          <a:p>
            <a:pPr marL="457200" indent="-457200" algn="just" rtl="1">
              <a:lnSpc>
                <a:spcPct val="200000"/>
              </a:lnSpc>
              <a:buFont typeface="Arial" panose="020B0604020202020204" pitchFamily="34" charset="0"/>
              <a:buChar char="•"/>
            </a:pPr>
            <a:r>
              <a:rPr lang="ar-SA" sz="1600" b="1" dirty="0">
                <a:solidFill>
                  <a:srgbClr val="002060"/>
                </a:solidFill>
                <a:latin typeface="Alexandria Light" pitchFamily="2" charset="-78"/>
                <a:cs typeface="Alexandria Light" pitchFamily="2" charset="-78"/>
              </a:rPr>
              <a:t>لكي تسير الاجتماعات بشكل فعال ، يجب دائما مراعاة بعض الأساسيات. تتضمن هذه الأساسيات بيئة الاجتماع وموضوعات الاجتماع والمشاركين في الاجتماع</a:t>
            </a:r>
            <a:r>
              <a:rPr lang="ar-SA" sz="1600" dirty="0">
                <a:latin typeface="Alexandria Light" pitchFamily="2" charset="-78"/>
                <a:cs typeface="Alexandria Light" pitchFamily="2" charset="-78"/>
              </a:rPr>
              <a:t>.</a:t>
            </a:r>
          </a:p>
        </p:txBody>
      </p:sp>
      <p:sp>
        <p:nvSpPr>
          <p:cNvPr id="4" name="TextBox 3">
            <a:extLst>
              <a:ext uri="{FF2B5EF4-FFF2-40B4-BE49-F238E27FC236}">
                <a16:creationId xmlns:a16="http://schemas.microsoft.com/office/drawing/2014/main" id="{D02FEFA0-BA3E-39E0-4C69-DDB061EF429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0104993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FAD4886-0678-D99C-6893-0286AE388674}"/>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712D965-26B4-8BC5-BE20-936E5AB9832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CEF55844-B38A-81EF-8FA8-CB970FAF95C1}"/>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C1421E0-A874-66AA-4C85-3725BE5668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04A9813-1A78-F101-9688-3C17C7AA6A19}"/>
              </a:ext>
            </a:extLst>
          </p:cNvPr>
          <p:cNvSpPr/>
          <p:nvPr/>
        </p:nvSpPr>
        <p:spPr>
          <a:xfrm>
            <a:off x="499634" y="634335"/>
            <a:ext cx="6491101" cy="707886"/>
          </a:xfrm>
          <a:prstGeom prst="rect">
            <a:avLst/>
          </a:prstGeom>
        </p:spPr>
        <p:txBody>
          <a:bodyPr wrap="square">
            <a:spAutoFit/>
          </a:bodyPr>
          <a:lstStyle/>
          <a:p>
            <a:r>
              <a:rPr lang="en-US" sz="2000" b="1" dirty="0">
                <a:solidFill>
                  <a:srgbClr val="00B0F0"/>
                </a:solidFill>
                <a:latin typeface="Alexandria" charset="0"/>
                <a:cs typeface="Alexandria" charset="0"/>
              </a:rPr>
              <a:t>Strengthening Teams and Conducting Meetings</a:t>
            </a:r>
          </a:p>
          <a:p>
            <a:endParaRPr lang="en-US" sz="20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C3E45BAF-8B97-68CF-FA10-B1BB5938A849}"/>
              </a:ext>
            </a:extLst>
          </p:cNvPr>
          <p:cNvSpPr txBox="1"/>
          <p:nvPr/>
        </p:nvSpPr>
        <p:spPr>
          <a:xfrm>
            <a:off x="6725265" y="693718"/>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93123065-E83E-C09A-4E52-E63C4FB0DD7C}"/>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Meeting Environment</a:t>
            </a:r>
          </a:p>
        </p:txBody>
      </p:sp>
      <p:sp>
        <p:nvSpPr>
          <p:cNvPr id="8" name="Rectangle: Rounded Corners 7">
            <a:extLst>
              <a:ext uri="{FF2B5EF4-FFF2-40B4-BE49-F238E27FC236}">
                <a16:creationId xmlns:a16="http://schemas.microsoft.com/office/drawing/2014/main" id="{CC74D9B4-CCCB-BA1D-9E68-6318A2786E76}"/>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B300AF30-858D-5881-F9E8-CDA6697BF784}"/>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بيئة عقد الاجتماعات</a:t>
            </a:r>
          </a:p>
        </p:txBody>
      </p:sp>
      <p:pic>
        <p:nvPicPr>
          <p:cNvPr id="3074" name="Picture 2" descr="Here's How and Where to Rent a Conference Room for a Day - Peerspace">
            <a:extLst>
              <a:ext uri="{FF2B5EF4-FFF2-40B4-BE49-F238E27FC236}">
                <a16:creationId xmlns:a16="http://schemas.microsoft.com/office/drawing/2014/main" id="{0A662F91-3CE1-BF3F-F85F-215A9AF88B1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1326" y="3599561"/>
            <a:ext cx="5943455" cy="311247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103977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09E9B38-DA22-C721-85CA-3C75CE9633B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6EFB61E-6FFF-A76E-929C-3201F46E81C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6568D801-738E-B449-688C-338A1B13678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F78E17A-693A-9D9D-8CB4-6854ADA61478}"/>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D20B936D-B15F-C3AF-816D-490FE9C8388C}"/>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81ACED2E-220B-2350-FAC5-5BE482E258EC}"/>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B701C43-04FD-6E79-C1DE-54B9BD1BF043}"/>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8CA43AE-59C4-C6BC-B8CE-DD41162F90D7}"/>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Creating the proper meeting environment is a vital but often overlooked component of effective communication. </a:t>
            </a:r>
          </a:p>
          <a:p>
            <a:pPr marL="342900" indent="-342900" algn="just">
              <a:lnSpc>
                <a:spcPct val="150000"/>
              </a:lnSpc>
              <a:buFont typeface="Arial" panose="020B0604020202020204" pitchFamily="34" charset="0"/>
              <a:buChar char="•"/>
            </a:pPr>
            <a:r>
              <a:rPr lang="en-US" sz="1600" b="1" dirty="0">
                <a:solidFill>
                  <a:srgbClr val="FF0000"/>
                </a:solidFill>
                <a:latin typeface="Alexandria Light" pitchFamily="2" charset="-78"/>
                <a:cs typeface="Alexandria Light" pitchFamily="2" charset="-78"/>
              </a:rPr>
              <a:t>What is a meeting environment? </a:t>
            </a:r>
            <a:r>
              <a:rPr lang="en-US" sz="1600" b="1" dirty="0">
                <a:solidFill>
                  <a:srgbClr val="002060"/>
                </a:solidFill>
                <a:latin typeface="Alexandria Light" pitchFamily="2" charset="-78"/>
                <a:cs typeface="Alexandria Light" pitchFamily="2" charset="-78"/>
              </a:rPr>
              <a:t>It includes both the time a meeting is held and its location</a:t>
            </a:r>
            <a:r>
              <a:rPr lang="en-US" sz="1600" dirty="0">
                <a:latin typeface="Alexandria Light" pitchFamily="2" charset="-78"/>
                <a:cs typeface="Alexandria Light" pitchFamily="2" charset="-78"/>
              </a:rPr>
              <a:t>.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The meeting environment is as much a part of the communication that occurs as the words that are said. Unfortunately, despite the importance of the meeting environment, most people spend little time thinking about it when they plan their meetings.</a:t>
            </a:r>
            <a:endParaRPr lang="en-US" sz="1600" b="1" dirty="0">
              <a:solidFill>
                <a:srgbClr val="002060"/>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6A54C219-0ED2-6841-E1A0-39256F630185}"/>
              </a:ext>
            </a:extLst>
          </p:cNvPr>
          <p:cNvSpPr/>
          <p:nvPr/>
        </p:nvSpPr>
        <p:spPr>
          <a:xfrm>
            <a:off x="845572" y="4018571"/>
            <a:ext cx="10586427" cy="2226828"/>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يعد تهيئة بيئة الاجتماع المناسبة مكونا حيويا للتواصل الفعال، ولكن غالبا ما يتم تجاهله. </a:t>
            </a:r>
          </a:p>
          <a:p>
            <a:pPr marL="457200" indent="-457200" algn="just" rtl="1">
              <a:lnSpc>
                <a:spcPct val="200000"/>
              </a:lnSpc>
              <a:buFont typeface="Arial" panose="020B0604020202020204" pitchFamily="34" charset="0"/>
              <a:buChar char="•"/>
            </a:pPr>
            <a:r>
              <a:rPr lang="ar-SA" sz="1600" b="1" dirty="0">
                <a:solidFill>
                  <a:srgbClr val="FF0000"/>
                </a:solidFill>
                <a:latin typeface="Alexandria Light" pitchFamily="2" charset="-78"/>
                <a:cs typeface="Alexandria Light" pitchFamily="2" charset="-78"/>
              </a:rPr>
              <a:t>ما هي بيئة الاجتماعات</a:t>
            </a:r>
            <a:r>
              <a:rPr lang="ar-SA" dirty="0">
                <a:latin typeface="Alexandria Light" pitchFamily="2" charset="-78"/>
                <a:cs typeface="Alexandria Light" pitchFamily="2" charset="-78"/>
              </a:rPr>
              <a:t>؟ </a:t>
            </a:r>
            <a:r>
              <a:rPr lang="ar-SA" sz="1600" b="1" dirty="0">
                <a:solidFill>
                  <a:srgbClr val="002060"/>
                </a:solidFill>
                <a:latin typeface="Alexandria Light" pitchFamily="2" charset="-78"/>
                <a:cs typeface="Alexandria Light" pitchFamily="2" charset="-78"/>
              </a:rPr>
              <a:t>تشمل كل من وقت عقد الاجتماع وموقعه</a:t>
            </a:r>
            <a:r>
              <a:rPr lang="ar-SA" dirty="0">
                <a:latin typeface="Alexandria Light" pitchFamily="2" charset="-78"/>
                <a:cs typeface="Alexandria Light" pitchFamily="2" charset="-78"/>
              </a:rPr>
              <a:t>. </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تعد بيئة الاجتماع جزءا من الاتصال الذي يحدث مثل الكلمات التي تقول. لسوء الحظ ، على الرغم من أهمية بيئة الاجتماع ، يقضي معظم الناس القليل من الوقت في التفكير فيها عندما يخططون لاجتماعاتهم.</a:t>
            </a:r>
          </a:p>
        </p:txBody>
      </p:sp>
      <p:sp>
        <p:nvSpPr>
          <p:cNvPr id="4" name="TextBox 3">
            <a:extLst>
              <a:ext uri="{FF2B5EF4-FFF2-40B4-BE49-F238E27FC236}">
                <a16:creationId xmlns:a16="http://schemas.microsoft.com/office/drawing/2014/main" id="{789E2468-F830-DB7E-08F8-D7BF3FC799D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40467520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D5F34CC-04DB-05AE-D1F1-A8E66B3A9CC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A5649F8-0175-859E-C5E4-E14C82A4DBC1}"/>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584EFD9-5C7D-6928-09F8-69EB68D4354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99E09E15-B451-3F5A-A308-5FA89073562D}"/>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638A224C-FC4A-F4D4-38EB-000C9F25968C}"/>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2DAB5DD9-0B92-0A02-7F1D-DCF4DF808DC5}"/>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91394A5-A6D5-8A9A-822D-BF1DD566CD84}"/>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AD52ADE-EBBC-1A8D-8CCC-C6D04FA16C48}"/>
              </a:ext>
            </a:extLst>
          </p:cNvPr>
          <p:cNvSpPr/>
          <p:nvPr/>
        </p:nvSpPr>
        <p:spPr>
          <a:xfrm>
            <a:off x="752354" y="1659834"/>
            <a:ext cx="10679645" cy="2130776"/>
          </a:xfrm>
          <a:prstGeom prst="rect">
            <a:avLst/>
          </a:prstGeom>
        </p:spPr>
        <p:txBody>
          <a:bodyPr wrap="square">
            <a:spAutoFit/>
          </a:bodyPr>
          <a:lstStyle/>
          <a:p>
            <a:pPr algn="just">
              <a:lnSpc>
                <a:spcPct val="150000"/>
              </a:lnSpc>
            </a:pPr>
            <a:r>
              <a:rPr lang="en-US" sz="1500" b="1" dirty="0">
                <a:solidFill>
                  <a:srgbClr val="FF0000"/>
                </a:solidFill>
                <a:latin typeface="Alexandria Light" pitchFamily="2" charset="-78"/>
                <a:cs typeface="Alexandria Light" pitchFamily="2" charset="-78"/>
              </a:rPr>
              <a:t>If you wish to create an effective meeting environment, what factors should be considered?</a:t>
            </a:r>
          </a:p>
          <a:p>
            <a:pPr marL="342900" indent="-342900" algn="just">
              <a:lnSpc>
                <a:spcPct val="150000"/>
              </a:lnSpc>
              <a:buFont typeface="Arial" panose="020B0604020202020204" pitchFamily="34" charset="0"/>
              <a:buChar char="•"/>
            </a:pPr>
            <a:r>
              <a:rPr lang="en-US" sz="1500" dirty="0">
                <a:solidFill>
                  <a:schemeClr val="accent6">
                    <a:lumMod val="50000"/>
                  </a:schemeClr>
                </a:solidFill>
                <a:latin typeface="Alexandria Black" pitchFamily="2" charset="-78"/>
                <a:cs typeface="Alexandria Black" pitchFamily="2" charset="-78"/>
              </a:rPr>
              <a:t>First</a:t>
            </a:r>
            <a:r>
              <a:rPr lang="en-US" sz="1500" dirty="0">
                <a:latin typeface="Alexandria Light" pitchFamily="2" charset="-78"/>
                <a:cs typeface="Alexandria Light" pitchFamily="2" charset="-78"/>
              </a:rPr>
              <a:t>, you must consider the time. Time of day, time of week, and time of year can all influence communication. For example, holding a meeting at 8:00 on a Monday morning, 4:30 on a Friday afternoon, or right after lunch may not be the best choice if you want your team members to be fully engaged and alert.</a:t>
            </a:r>
          </a:p>
          <a:p>
            <a:pPr marL="342900" indent="-342900" algn="just">
              <a:lnSpc>
                <a:spcPct val="150000"/>
              </a:lnSpc>
              <a:buFont typeface="Arial" panose="020B0604020202020204" pitchFamily="34" charset="0"/>
              <a:buChar char="•"/>
            </a:pPr>
            <a:r>
              <a:rPr lang="en-US" sz="1500" b="1" dirty="0">
                <a:solidFill>
                  <a:srgbClr val="002060"/>
                </a:solidFill>
                <a:latin typeface="Alexandria Light" pitchFamily="2" charset="-78"/>
                <a:cs typeface="Alexandria Light" pitchFamily="2" charset="-78"/>
              </a:rPr>
              <a:t>When selecting meeting times, be aware of differences in team members’ schedules. If team members work different shifts with different days off, meeting times should be varied.</a:t>
            </a:r>
          </a:p>
        </p:txBody>
      </p:sp>
      <p:sp>
        <p:nvSpPr>
          <p:cNvPr id="10" name="Rectangle 9">
            <a:extLst>
              <a:ext uri="{FF2B5EF4-FFF2-40B4-BE49-F238E27FC236}">
                <a16:creationId xmlns:a16="http://schemas.microsoft.com/office/drawing/2014/main" id="{724AACE9-A73C-E2DA-B422-3A2F2EAE9A52}"/>
              </a:ext>
            </a:extLst>
          </p:cNvPr>
          <p:cNvSpPr/>
          <p:nvPr/>
        </p:nvSpPr>
        <p:spPr>
          <a:xfrm>
            <a:off x="845572" y="4018571"/>
            <a:ext cx="10586427" cy="2266711"/>
          </a:xfrm>
          <a:prstGeom prst="rect">
            <a:avLst/>
          </a:prstGeom>
        </p:spPr>
        <p:txBody>
          <a:bodyPr wrap="square">
            <a:spAutoFit/>
          </a:bodyPr>
          <a:lstStyle/>
          <a:p>
            <a:pPr algn="just" rtl="1">
              <a:lnSpc>
                <a:spcPct val="150000"/>
              </a:lnSpc>
            </a:pPr>
            <a:r>
              <a:rPr lang="ar-SA" sz="1600" b="1" dirty="0">
                <a:solidFill>
                  <a:srgbClr val="FF0000"/>
                </a:solidFill>
                <a:latin typeface="Alexandria Light" pitchFamily="2" charset="-78"/>
                <a:cs typeface="Alexandria Light" pitchFamily="2" charset="-78"/>
              </a:rPr>
              <a:t>إذا كنت ترغب في خلق بيئة اجتماعات فعالة ، فما هي العوامل التي يجب مراعاتها؟</a:t>
            </a:r>
          </a:p>
          <a:p>
            <a:pPr marL="457200" indent="-457200" algn="just" rtl="1">
              <a:lnSpc>
                <a:spcPct val="150000"/>
              </a:lnSpc>
              <a:buFont typeface="Arial" panose="020B0604020202020204" pitchFamily="34" charset="0"/>
              <a:buChar char="•"/>
            </a:pPr>
            <a:r>
              <a:rPr lang="ar-SA" sz="1500" dirty="0">
                <a:solidFill>
                  <a:schemeClr val="accent6">
                    <a:lumMod val="50000"/>
                  </a:schemeClr>
                </a:solidFill>
                <a:latin typeface="Alexandria Black" pitchFamily="2" charset="-78"/>
                <a:cs typeface="Alexandria Black" pitchFamily="2" charset="-78"/>
              </a:rPr>
              <a:t>أولا</a:t>
            </a:r>
            <a:r>
              <a:rPr lang="ar-SA" sz="1600" dirty="0">
                <a:latin typeface="Alexandria Light" pitchFamily="2" charset="-78"/>
                <a:cs typeface="Alexandria Light" pitchFamily="2" charset="-78"/>
              </a:rPr>
              <a:t> ، يجب أن تفكر في الوقت. يمكن أن يؤثر الوقت من اليوم والوقت من الأسبوع والوقت من العام على التواصل. على سبيل المثال ، قد لا يكون عقد اجتماع في الساعة 8:00 صباح يوم الاثنين ، أو 4:30 بعد ظهر يوم الجمعة ، أو بعد الغداء مباشرة هو الخيار الأفضل إذا كنت تريد أن يكون أعضاء فريقك منخرطين ومتيقظين بشكل كامل.</a:t>
            </a:r>
          </a:p>
          <a:p>
            <a:pPr marL="457200" indent="-457200" algn="just" rtl="1">
              <a:lnSpc>
                <a:spcPct val="150000"/>
              </a:lnSpc>
              <a:buFont typeface="Arial" panose="020B0604020202020204" pitchFamily="34" charset="0"/>
              <a:buChar char="•"/>
            </a:pPr>
            <a:r>
              <a:rPr lang="ar-SA" sz="1600" b="1" dirty="0">
                <a:solidFill>
                  <a:srgbClr val="002060"/>
                </a:solidFill>
                <a:latin typeface="Alexandria Light" pitchFamily="2" charset="-78"/>
                <a:cs typeface="Alexandria Light" pitchFamily="2" charset="-78"/>
              </a:rPr>
              <a:t>عند تحديد أوقات الاجتماعات، كن على دراية بالاختلافات في جداول أعضاء الفريق. إذا كان أعضاء الفريق يعملون في نوبات مختلفة مع أيام إجازة مختلفة ، فيجب أن تكون أوقات الاجتماعات متنوعة.</a:t>
            </a:r>
          </a:p>
        </p:txBody>
      </p:sp>
      <p:sp>
        <p:nvSpPr>
          <p:cNvPr id="4" name="TextBox 3">
            <a:extLst>
              <a:ext uri="{FF2B5EF4-FFF2-40B4-BE49-F238E27FC236}">
                <a16:creationId xmlns:a16="http://schemas.microsoft.com/office/drawing/2014/main" id="{A632FD9B-E090-545C-0F27-A951363CCA5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824380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138385-80C7-4459-2E7B-07454AB0A1A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B778D64-5D7F-35E7-7DB6-95D0142663C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40D9158-93CB-52E0-7583-71428389C8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CF7975C-E383-3BD0-DD1F-983C00DCC612}"/>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6F669B77-4F6D-3B80-3C77-85DD9FBB4B96}"/>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808433C8-F363-CB7A-0341-01D6F00D29A4}"/>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35076A5F-1E0C-B91D-E480-65FFA5B407FE}"/>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3CD1E39-E5F9-5CE2-D461-189DB2359BF3}"/>
              </a:ext>
            </a:extLst>
          </p:cNvPr>
          <p:cNvSpPr/>
          <p:nvPr/>
        </p:nvSpPr>
        <p:spPr>
          <a:xfrm>
            <a:off x="752354" y="1659834"/>
            <a:ext cx="10679645" cy="1897314"/>
          </a:xfrm>
          <a:prstGeom prst="rect">
            <a:avLst/>
          </a:prstGeom>
        </p:spPr>
        <p:txBody>
          <a:bodyPr wrap="square">
            <a:spAutoFit/>
          </a:bodyPr>
          <a:lstStyle/>
          <a:p>
            <a:pPr algn="just">
              <a:lnSpc>
                <a:spcPct val="150000"/>
              </a:lnSpc>
            </a:pPr>
            <a:r>
              <a:rPr lang="en-US" sz="1600" b="1" dirty="0">
                <a:solidFill>
                  <a:srgbClr val="FF0000"/>
                </a:solidFill>
                <a:latin typeface="Alexandria Light" pitchFamily="2" charset="-78"/>
                <a:cs typeface="Alexandria Light" pitchFamily="2" charset="-78"/>
              </a:rPr>
              <a:t>If you wish to create an effective meeting environment, what factors should be considered?</a:t>
            </a:r>
          </a:p>
          <a:p>
            <a:pPr marL="342900" indent="-342900" algn="just">
              <a:lnSpc>
                <a:spcPct val="150000"/>
              </a:lnSpc>
              <a:buFont typeface="Arial" panose="020B0604020202020204" pitchFamily="34" charset="0"/>
              <a:buChar char="•"/>
            </a:pPr>
            <a:r>
              <a:rPr lang="en-US" sz="1600" dirty="0">
                <a:solidFill>
                  <a:schemeClr val="accent6">
                    <a:lumMod val="50000"/>
                  </a:schemeClr>
                </a:solidFill>
                <a:latin typeface="Alexandria Black" pitchFamily="2" charset="-78"/>
                <a:cs typeface="Alexandria Black" pitchFamily="2" charset="-78"/>
              </a:rPr>
              <a:t>Second</a:t>
            </a:r>
            <a:r>
              <a:rPr lang="en-US" sz="1600" dirty="0">
                <a:latin typeface="Alexandria Light" pitchFamily="2" charset="-78"/>
                <a:cs typeface="Alexandria Light" pitchFamily="2" charset="-78"/>
              </a:rPr>
              <a:t>, Location is also an important component in creating a positive meeting environment. In fact, you should consider the convenience, aesthetics, and comfort of the location.</a:t>
            </a:r>
          </a:p>
          <a:p>
            <a:pPr marL="342900" indent="-342900" algn="just">
              <a:lnSpc>
                <a:spcPct val="150000"/>
              </a:lnSpc>
              <a:buFont typeface="Arial" panose="020B0604020202020204" pitchFamily="34" charset="0"/>
              <a:buChar char="•"/>
            </a:pPr>
            <a:r>
              <a:rPr lang="en-US" sz="1600" b="1" dirty="0">
                <a:solidFill>
                  <a:srgbClr val="002060"/>
                </a:solidFill>
                <a:latin typeface="Alexandria Light" pitchFamily="2" charset="-78"/>
                <a:cs typeface="Alexandria Light" pitchFamily="2" charset="-78"/>
              </a:rPr>
              <a:t>A meeting or seminar room may seem like an ideal place to hold a meeting, but be aware of environmental factors such as lighting, temperature, and overall comfort.</a:t>
            </a:r>
          </a:p>
        </p:txBody>
      </p:sp>
      <p:sp>
        <p:nvSpPr>
          <p:cNvPr id="10" name="Rectangle 9">
            <a:extLst>
              <a:ext uri="{FF2B5EF4-FFF2-40B4-BE49-F238E27FC236}">
                <a16:creationId xmlns:a16="http://schemas.microsoft.com/office/drawing/2014/main" id="{2E4419B6-20AD-43CD-5A19-091816FCE029}"/>
              </a:ext>
            </a:extLst>
          </p:cNvPr>
          <p:cNvSpPr/>
          <p:nvPr/>
        </p:nvSpPr>
        <p:spPr>
          <a:xfrm>
            <a:off x="845572" y="4018571"/>
            <a:ext cx="10586427" cy="2123017"/>
          </a:xfrm>
          <a:prstGeom prst="rect">
            <a:avLst/>
          </a:prstGeom>
        </p:spPr>
        <p:txBody>
          <a:bodyPr wrap="square">
            <a:spAutoFit/>
          </a:bodyPr>
          <a:lstStyle/>
          <a:p>
            <a:pPr algn="just" rtl="1">
              <a:lnSpc>
                <a:spcPct val="150000"/>
              </a:lnSpc>
            </a:pPr>
            <a:r>
              <a:rPr lang="ar-SA" b="1" dirty="0">
                <a:solidFill>
                  <a:srgbClr val="FF0000"/>
                </a:solidFill>
                <a:latin typeface="Alexandria Light" pitchFamily="2" charset="-78"/>
                <a:cs typeface="Alexandria Light" pitchFamily="2" charset="-78"/>
              </a:rPr>
              <a:t>إذا كنت ترغب في خلق بيئة اجتماعات فعالة ، فما هي العوامل التي يجب مراعاتها؟</a:t>
            </a:r>
          </a:p>
          <a:p>
            <a:pPr marL="457200" indent="-457200" algn="just" rtl="1">
              <a:lnSpc>
                <a:spcPct val="150000"/>
              </a:lnSpc>
              <a:buFont typeface="Arial" panose="020B0604020202020204" pitchFamily="34" charset="0"/>
              <a:buChar char="•"/>
            </a:pPr>
            <a:r>
              <a:rPr lang="ar-SA" dirty="0">
                <a:solidFill>
                  <a:schemeClr val="accent6">
                    <a:lumMod val="50000"/>
                  </a:schemeClr>
                </a:solidFill>
                <a:latin typeface="Alexandria Black" pitchFamily="2" charset="-78"/>
                <a:cs typeface="Alexandria Black" pitchFamily="2" charset="-78"/>
              </a:rPr>
              <a:t>ثانيا</a:t>
            </a:r>
            <a:r>
              <a:rPr lang="ar-SA" dirty="0">
                <a:latin typeface="Alexandria Light" pitchFamily="2" charset="-78"/>
                <a:cs typeface="Alexandria Light" pitchFamily="2" charset="-78"/>
              </a:rPr>
              <a:t> ، يعد الموقع أيضا مكونا مهما في خلق بيئة اجتماعات إيجابية. في الواقع ، يجب أن تفكر في راحة الموقع وجمالياته وراحته.</a:t>
            </a:r>
          </a:p>
          <a:p>
            <a:pPr marL="457200" indent="-457200" algn="just" rtl="1">
              <a:lnSpc>
                <a:spcPct val="150000"/>
              </a:lnSpc>
              <a:buFont typeface="Arial" panose="020B0604020202020204" pitchFamily="34" charset="0"/>
              <a:buChar char="•"/>
            </a:pPr>
            <a:r>
              <a:rPr lang="ar-SA" b="1" dirty="0">
                <a:solidFill>
                  <a:srgbClr val="002060"/>
                </a:solidFill>
                <a:latin typeface="Alexandria Light" pitchFamily="2" charset="-78"/>
                <a:cs typeface="Alexandria Light" pitchFamily="2" charset="-78"/>
              </a:rPr>
              <a:t>قد تبدو غرفة الاجتماعات أو الندوات مكانا مثاليا لعقد اجتماع ، ولكن كن على دراية بالعوامل البيئية مثل الإضاءة ودرجة الحرارة والراحة العامة.</a:t>
            </a:r>
            <a:endParaRPr lang="ar-SA"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5D9AFB8A-EF65-388B-5C5A-15159DC42A1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6246844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1AFCCFB-D805-AA3E-4080-3C35C80B6AE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6AB328F-48F2-7221-CC2F-3379045C3E5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29F2785-CD90-9D91-57F4-E60B8776BDA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98623D8-76B0-BFDD-A324-0B7C9D2B0FEB}"/>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BFFE5CA9-35E2-E4CB-2906-DDF242528DC1}"/>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2C4E5DBD-C362-D2D2-E881-E753790B08A9}"/>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6EB8480-9C22-F226-C41D-3593F3B95D06}"/>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5DFBC716-54DC-216E-E29F-E7C1C70F0FAB}"/>
              </a:ext>
            </a:extLst>
          </p:cNvPr>
          <p:cNvSpPr/>
          <p:nvPr/>
        </p:nvSpPr>
        <p:spPr>
          <a:xfrm>
            <a:off x="752354" y="1659834"/>
            <a:ext cx="10679645" cy="2477025"/>
          </a:xfrm>
          <a:prstGeom prst="rect">
            <a:avLst/>
          </a:prstGeom>
        </p:spPr>
        <p:txBody>
          <a:bodyPr wrap="square">
            <a:spAutoFit/>
          </a:bodyPr>
          <a:lstStyle/>
          <a:p>
            <a:pPr algn="just">
              <a:lnSpc>
                <a:spcPct val="150000"/>
              </a:lnSpc>
            </a:pPr>
            <a:r>
              <a:rPr lang="en-US" sz="1500" b="1" dirty="0">
                <a:solidFill>
                  <a:srgbClr val="FF0000"/>
                </a:solidFill>
                <a:latin typeface="Alexandria Light" pitchFamily="2" charset="-78"/>
                <a:cs typeface="Alexandria Light" pitchFamily="2" charset="-78"/>
              </a:rPr>
              <a:t>If you wish to create an effective meeting environment, what factors should be considered?</a:t>
            </a:r>
          </a:p>
          <a:p>
            <a:pPr marL="342900" indent="-342900" algn="just">
              <a:lnSpc>
                <a:spcPct val="150000"/>
              </a:lnSpc>
              <a:buFont typeface="Arial" panose="020B0604020202020204" pitchFamily="34" charset="0"/>
              <a:buChar char="•"/>
            </a:pPr>
            <a:r>
              <a:rPr lang="en-US" sz="1500" dirty="0">
                <a:solidFill>
                  <a:schemeClr val="accent6">
                    <a:lumMod val="50000"/>
                  </a:schemeClr>
                </a:solidFill>
                <a:latin typeface="Alexandria Black" pitchFamily="2" charset="-78"/>
                <a:cs typeface="Alexandria Black" pitchFamily="2" charset="-78"/>
              </a:rPr>
              <a:t>Second</a:t>
            </a:r>
            <a:r>
              <a:rPr lang="en-US" sz="1500" dirty="0">
                <a:latin typeface="Alexandria Light" pitchFamily="2" charset="-78"/>
                <a:cs typeface="Alexandria Light" pitchFamily="2" charset="-78"/>
              </a:rPr>
              <a:t>, Location.</a:t>
            </a:r>
          </a:p>
          <a:p>
            <a:pPr marL="342900" indent="-342900" algn="just">
              <a:lnSpc>
                <a:spcPct val="150000"/>
              </a:lnSpc>
              <a:buFont typeface="Arial" panose="020B0604020202020204" pitchFamily="34" charset="0"/>
              <a:buChar char="•"/>
            </a:pPr>
            <a:r>
              <a:rPr lang="en-US" sz="1500" b="1" dirty="0">
                <a:solidFill>
                  <a:srgbClr val="002060"/>
                </a:solidFill>
                <a:latin typeface="Alexandria Light" pitchFamily="2" charset="-78"/>
                <a:cs typeface="Alexandria Light" pitchFamily="2" charset="-78"/>
              </a:rPr>
              <a:t>When selecting a meeting location, you should also consider aesthetics and comfort. Many leaders get in the habit of holding all their meetings in the same room.</a:t>
            </a:r>
          </a:p>
          <a:p>
            <a:pPr marL="342900" indent="-342900" algn="just">
              <a:lnSpc>
                <a:spcPct val="150000"/>
              </a:lnSpc>
              <a:buFont typeface="Arial" panose="020B0604020202020204" pitchFamily="34" charset="0"/>
              <a:buChar char="•"/>
            </a:pPr>
            <a:r>
              <a:rPr lang="en-US" sz="1500" b="1" dirty="0">
                <a:solidFill>
                  <a:srgbClr val="002060"/>
                </a:solidFill>
                <a:latin typeface="Alexandria Light" pitchFamily="2" charset="-78"/>
                <a:cs typeface="Alexandria Light" pitchFamily="2" charset="-78"/>
              </a:rPr>
              <a:t>Using this room does require proactive scheduling, a short elevator ride, and some furniture rearranging, but the aesthetics create an atmosphere that is more conducive to effective communication.</a:t>
            </a:r>
          </a:p>
          <a:p>
            <a:pPr marL="342900" indent="-342900" algn="just">
              <a:lnSpc>
                <a:spcPct val="150000"/>
              </a:lnSpc>
              <a:buFont typeface="Arial" panose="020B0604020202020204" pitchFamily="34" charset="0"/>
              <a:buChar char="•"/>
            </a:pPr>
            <a:endParaRPr lang="en-US" sz="1500" b="1" dirty="0">
              <a:solidFill>
                <a:srgbClr val="002060"/>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F5F3A795-A6D0-6FC6-6735-9CA822C410CC}"/>
              </a:ext>
            </a:extLst>
          </p:cNvPr>
          <p:cNvSpPr/>
          <p:nvPr/>
        </p:nvSpPr>
        <p:spPr>
          <a:xfrm>
            <a:off x="845572" y="4018571"/>
            <a:ext cx="10586427" cy="2266711"/>
          </a:xfrm>
          <a:prstGeom prst="rect">
            <a:avLst/>
          </a:prstGeom>
        </p:spPr>
        <p:txBody>
          <a:bodyPr wrap="square">
            <a:spAutoFit/>
          </a:bodyPr>
          <a:lstStyle/>
          <a:p>
            <a:pPr algn="just" rtl="1">
              <a:lnSpc>
                <a:spcPct val="150000"/>
              </a:lnSpc>
            </a:pPr>
            <a:r>
              <a:rPr lang="ar-SA" sz="1600" b="1" dirty="0">
                <a:solidFill>
                  <a:srgbClr val="FF0000"/>
                </a:solidFill>
                <a:latin typeface="Alexandria Light" pitchFamily="2" charset="-78"/>
                <a:cs typeface="Alexandria Light" pitchFamily="2" charset="-78"/>
              </a:rPr>
              <a:t>إذا كنت ترغب في خلق بيئة اجتماعات فعالة ، فما هي العوامل التي يجب مراعاتها؟</a:t>
            </a:r>
          </a:p>
          <a:p>
            <a:pPr marL="457200" indent="-457200" algn="just" rtl="1">
              <a:lnSpc>
                <a:spcPct val="150000"/>
              </a:lnSpc>
              <a:buFont typeface="Arial" panose="020B0604020202020204" pitchFamily="34" charset="0"/>
              <a:buChar char="•"/>
            </a:pPr>
            <a:r>
              <a:rPr lang="ar-SA" sz="1600" dirty="0">
                <a:solidFill>
                  <a:schemeClr val="accent6">
                    <a:lumMod val="50000"/>
                  </a:schemeClr>
                </a:solidFill>
                <a:latin typeface="Alexandria Black" pitchFamily="2" charset="-78"/>
                <a:cs typeface="Alexandria Black" pitchFamily="2" charset="-78"/>
              </a:rPr>
              <a:t>ثانيا</a:t>
            </a:r>
            <a:r>
              <a:rPr lang="ar-SA" sz="1600" dirty="0">
                <a:latin typeface="Alexandria Light" pitchFamily="2" charset="-78"/>
                <a:cs typeface="Alexandria Light" pitchFamily="2" charset="-78"/>
              </a:rPr>
              <a:t> ، الموقع.</a:t>
            </a:r>
          </a:p>
          <a:p>
            <a:pPr marL="457200" indent="-457200" algn="just" rtl="1">
              <a:lnSpc>
                <a:spcPct val="150000"/>
              </a:lnSpc>
              <a:buFont typeface="Arial" panose="020B0604020202020204" pitchFamily="34" charset="0"/>
              <a:buChar char="•"/>
            </a:pPr>
            <a:r>
              <a:rPr lang="ar-SA" sz="1600" b="1" dirty="0">
                <a:solidFill>
                  <a:srgbClr val="002060"/>
                </a:solidFill>
                <a:latin typeface="Alexandria Light" pitchFamily="2" charset="-78"/>
                <a:cs typeface="Alexandria Light" pitchFamily="2" charset="-78"/>
              </a:rPr>
              <a:t>عند اختيار موقع الاجتماع ، يجب عليك أيضا مراعاة الجماليات والراحة. يعتاد العديد من القادة على عقد جميع اجتماعاتهم في نفس الغرفة.</a:t>
            </a:r>
          </a:p>
          <a:p>
            <a:pPr marL="457200" indent="-457200" algn="just" rtl="1">
              <a:lnSpc>
                <a:spcPct val="150000"/>
              </a:lnSpc>
              <a:buFont typeface="Arial" panose="020B0604020202020204" pitchFamily="34" charset="0"/>
              <a:buChar char="•"/>
            </a:pPr>
            <a:r>
              <a:rPr lang="ar-SA" sz="1600" b="1" dirty="0">
                <a:solidFill>
                  <a:srgbClr val="002060"/>
                </a:solidFill>
                <a:latin typeface="Alexandria Light" pitchFamily="2" charset="-78"/>
                <a:cs typeface="Alexandria Light" pitchFamily="2" charset="-78"/>
              </a:rPr>
              <a:t>يتطلب استخدام هذه الغرفة جدولة استباقية ، وركوب مصعد قصير ، وإعادة ترتيب بعض الأثاث ، لكن الجماليات تخلق جوا أكثر ملاءمة للتواصل الفعال.</a:t>
            </a:r>
            <a:endParaRPr lang="ar-SA" sz="1600" dirty="0">
              <a:latin typeface="Alexandria Light" pitchFamily="2" charset="-78"/>
              <a:cs typeface="Alexandria Light" pitchFamily="2" charset="-78"/>
            </a:endParaRPr>
          </a:p>
        </p:txBody>
      </p:sp>
      <p:sp>
        <p:nvSpPr>
          <p:cNvPr id="4" name="TextBox 3">
            <a:extLst>
              <a:ext uri="{FF2B5EF4-FFF2-40B4-BE49-F238E27FC236}">
                <a16:creationId xmlns:a16="http://schemas.microsoft.com/office/drawing/2014/main" id="{37670F48-AC2E-B3B2-9201-8FF2D9A745A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8237587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2578E7-CA70-84F5-C0E8-867BD7DA593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A02B7B0-90AA-0198-B09E-7D9D0CE39A6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AC86E28-3572-A909-9433-B9F9D8EDA8C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3BF0E3F5-27F6-0640-AE45-CC15335F6BEA}"/>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8D19EE15-8C00-801E-67AE-B839E890F450}"/>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EC13B112-D7C3-6AA6-283A-2D5573D2BA38}"/>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138E3CCD-B743-340A-2061-D8432E1E64C4}"/>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E2BD13E3-3EED-35F7-700A-55F890C9A5EB}"/>
              </a:ext>
            </a:extLst>
          </p:cNvPr>
          <p:cNvSpPr/>
          <p:nvPr/>
        </p:nvSpPr>
        <p:spPr>
          <a:xfrm>
            <a:off x="752354" y="1659834"/>
            <a:ext cx="10679645" cy="2266711"/>
          </a:xfrm>
          <a:prstGeom prst="rect">
            <a:avLst/>
          </a:prstGeom>
        </p:spPr>
        <p:txBody>
          <a:bodyPr wrap="square">
            <a:spAutoFit/>
          </a:bodyPr>
          <a:lstStyle/>
          <a:p>
            <a:pPr algn="just">
              <a:lnSpc>
                <a:spcPct val="150000"/>
              </a:lnSpc>
            </a:pPr>
            <a:r>
              <a:rPr lang="en-US" sz="1600" b="1" dirty="0">
                <a:solidFill>
                  <a:srgbClr val="FF0000"/>
                </a:solidFill>
                <a:latin typeface="Alexandria Light" pitchFamily="2" charset="-78"/>
                <a:cs typeface="Alexandria Light" pitchFamily="2" charset="-78"/>
              </a:rPr>
              <a:t>If you wish to create an effective meeting environment, what factors should be considered?</a:t>
            </a:r>
          </a:p>
          <a:p>
            <a:pPr marL="342900" indent="-342900" algn="just">
              <a:lnSpc>
                <a:spcPct val="150000"/>
              </a:lnSpc>
              <a:buFont typeface="Arial" panose="020B0604020202020204" pitchFamily="34" charset="0"/>
              <a:buChar char="•"/>
            </a:pPr>
            <a:r>
              <a:rPr lang="en-US" sz="1600" dirty="0">
                <a:solidFill>
                  <a:schemeClr val="accent6">
                    <a:lumMod val="50000"/>
                  </a:schemeClr>
                </a:solidFill>
                <a:latin typeface="Alexandria Black" pitchFamily="2" charset="-78"/>
                <a:cs typeface="Alexandria Black" pitchFamily="2" charset="-78"/>
              </a:rPr>
              <a:t>Third</a:t>
            </a:r>
            <a:r>
              <a:rPr lang="en-US" sz="1600" dirty="0">
                <a:latin typeface="Alexandria Light" pitchFamily="2" charset="-78"/>
                <a:cs typeface="Alexandria Light" pitchFamily="2" charset="-78"/>
              </a:rPr>
              <a:t>, length, The length of the meeting should factor into your assessment of comfort. Pay close attention to the furniture.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Make certain that the chairs are comfortable and that team members have enough elbow room. If you cram your team members into a small space with uncomfortable furniture for any length of time, it will be difficult for them to remain productive.</a:t>
            </a:r>
          </a:p>
        </p:txBody>
      </p:sp>
      <p:sp>
        <p:nvSpPr>
          <p:cNvPr id="10" name="Rectangle 9">
            <a:extLst>
              <a:ext uri="{FF2B5EF4-FFF2-40B4-BE49-F238E27FC236}">
                <a16:creationId xmlns:a16="http://schemas.microsoft.com/office/drawing/2014/main" id="{43B08C72-9D06-6843-4845-577111D47096}"/>
              </a:ext>
            </a:extLst>
          </p:cNvPr>
          <p:cNvSpPr/>
          <p:nvPr/>
        </p:nvSpPr>
        <p:spPr>
          <a:xfrm>
            <a:off x="845572" y="4018571"/>
            <a:ext cx="10586427" cy="2226828"/>
          </a:xfrm>
          <a:prstGeom prst="rect">
            <a:avLst/>
          </a:prstGeom>
        </p:spPr>
        <p:txBody>
          <a:bodyPr wrap="square">
            <a:spAutoFit/>
          </a:bodyPr>
          <a:lstStyle/>
          <a:p>
            <a:pPr algn="just" rtl="1">
              <a:lnSpc>
                <a:spcPct val="200000"/>
              </a:lnSpc>
            </a:pPr>
            <a:r>
              <a:rPr lang="ar-SA" b="1" dirty="0">
                <a:solidFill>
                  <a:srgbClr val="FF0000"/>
                </a:solidFill>
                <a:latin typeface="Alexandria Light" pitchFamily="2" charset="-78"/>
                <a:cs typeface="Alexandria Light" pitchFamily="2" charset="-78"/>
              </a:rPr>
              <a:t>إذا كنت ترغب في خلق بيئة اجتماعات فعالة ، فما هي العوامل التي يجب مراعاتها؟</a:t>
            </a:r>
          </a:p>
          <a:p>
            <a:pPr marL="457200" indent="-457200" algn="just" rtl="1">
              <a:lnSpc>
                <a:spcPct val="200000"/>
              </a:lnSpc>
              <a:buFont typeface="Arial" panose="020B0604020202020204" pitchFamily="34" charset="0"/>
              <a:buChar char="•"/>
            </a:pPr>
            <a:r>
              <a:rPr lang="ar-SA" dirty="0">
                <a:solidFill>
                  <a:schemeClr val="accent6">
                    <a:lumMod val="50000"/>
                  </a:schemeClr>
                </a:solidFill>
                <a:latin typeface="Alexandria Black" pitchFamily="2" charset="-78"/>
                <a:cs typeface="Alexandria Black" pitchFamily="2" charset="-78"/>
              </a:rPr>
              <a:t>ثالثا</a:t>
            </a:r>
            <a:r>
              <a:rPr lang="ar-SA" dirty="0">
                <a:latin typeface="Alexandria Light" pitchFamily="2" charset="-78"/>
                <a:cs typeface="Alexandria Light" pitchFamily="2" charset="-78"/>
              </a:rPr>
              <a:t> ، المدة ، يجب أن يكون طول الاجتماع عاملا في تقييمك للراحة. انتبه جيدا للأثاث. </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تأكد من أن الكراسي مريحة وأن أعضاء الفريق لديهم مساحة كافية للكوع. إذا حشرت أعضاء فريقك في مساحة صغيرة بها أثاث غير مريح لأي فترة زمنية ، فسيكون من الصعب عليهم أن يظلوا منتجين.</a:t>
            </a:r>
          </a:p>
        </p:txBody>
      </p:sp>
      <p:sp>
        <p:nvSpPr>
          <p:cNvPr id="4" name="TextBox 3">
            <a:extLst>
              <a:ext uri="{FF2B5EF4-FFF2-40B4-BE49-F238E27FC236}">
                <a16:creationId xmlns:a16="http://schemas.microsoft.com/office/drawing/2014/main" id="{E678498E-17DD-4836-0E60-3B9CC45B6A2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8017618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8249C0C-FF52-1200-8804-4B1B6CEF451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01FC1F2-6412-F5BF-2199-660D7EAFC9A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96648B0-A66C-D6B5-92F9-2303E92BA04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1A62BD8-99CD-26F2-E946-E059C4A4587C}"/>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D15B3365-AC19-B7F0-29A2-03B03C689BA0}"/>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F470F9F0-8886-0D51-75F9-3962E21DF4CE}"/>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8972878-ACB4-47A8-92FD-8B7CF32869FE}"/>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C69F765-F740-4A52-5078-19BC91307B2E}"/>
              </a:ext>
            </a:extLst>
          </p:cNvPr>
          <p:cNvSpPr/>
          <p:nvPr/>
        </p:nvSpPr>
        <p:spPr>
          <a:xfrm>
            <a:off x="752354" y="1659834"/>
            <a:ext cx="10679645" cy="2130776"/>
          </a:xfrm>
          <a:prstGeom prst="rect">
            <a:avLst/>
          </a:prstGeom>
        </p:spPr>
        <p:txBody>
          <a:bodyPr wrap="square">
            <a:spAutoFit/>
          </a:bodyPr>
          <a:lstStyle/>
          <a:p>
            <a:pPr algn="just">
              <a:lnSpc>
                <a:spcPct val="150000"/>
              </a:lnSpc>
            </a:pPr>
            <a:r>
              <a:rPr lang="en-US" sz="1500" b="1" dirty="0">
                <a:solidFill>
                  <a:srgbClr val="FF0000"/>
                </a:solidFill>
                <a:latin typeface="Alexandria Light" pitchFamily="2" charset="-78"/>
                <a:cs typeface="Alexandria Light" pitchFamily="2" charset="-78"/>
              </a:rPr>
              <a:t>If you wish to create an effective meeting environment, what factors should be considered?</a:t>
            </a:r>
          </a:p>
          <a:p>
            <a:pPr marL="342900" indent="-342900" algn="just">
              <a:lnSpc>
                <a:spcPct val="150000"/>
              </a:lnSpc>
              <a:buFont typeface="Arial" panose="020B0604020202020204" pitchFamily="34" charset="0"/>
              <a:buChar char="•"/>
            </a:pPr>
            <a:r>
              <a:rPr lang="en-US" sz="1500" dirty="0">
                <a:solidFill>
                  <a:schemeClr val="accent6">
                    <a:lumMod val="50000"/>
                  </a:schemeClr>
                </a:solidFill>
                <a:latin typeface="Alexandria Black" pitchFamily="2" charset="-78"/>
                <a:cs typeface="Alexandria Black" pitchFamily="2" charset="-78"/>
              </a:rPr>
              <a:t>Third</a:t>
            </a:r>
            <a:r>
              <a:rPr lang="en-US" sz="1500" dirty="0">
                <a:latin typeface="Alexandria Light" pitchFamily="2" charset="-78"/>
                <a:cs typeface="Alexandria Light" pitchFamily="2" charset="-78"/>
              </a:rPr>
              <a:t>, length. </a:t>
            </a:r>
          </a:p>
          <a:p>
            <a:pPr marL="342900" indent="-342900" algn="just">
              <a:lnSpc>
                <a:spcPct val="150000"/>
              </a:lnSpc>
              <a:buFont typeface="Arial" panose="020B0604020202020204" pitchFamily="34" charset="0"/>
              <a:buChar char="•"/>
            </a:pPr>
            <a:r>
              <a:rPr lang="en-US" sz="1500" dirty="0">
                <a:latin typeface="Alexandria Light" pitchFamily="2" charset="-78"/>
                <a:cs typeface="Alexandria Light" pitchFamily="2" charset="-78"/>
              </a:rPr>
              <a:t>Keep in mind that comfort extends beyond furniture. For longer meetings, you should consider taking short breaks, and food and beverages, allowing people to stretch, visit the restrooms, and refresh their perspective.</a:t>
            </a:r>
          </a:p>
          <a:p>
            <a:pPr marL="342900" indent="-342900" algn="just">
              <a:lnSpc>
                <a:spcPct val="150000"/>
              </a:lnSpc>
              <a:buFont typeface="Arial" panose="020B0604020202020204" pitchFamily="34" charset="0"/>
              <a:buChar char="•"/>
            </a:pPr>
            <a:r>
              <a:rPr lang="en-US" sz="1500" dirty="0">
                <a:latin typeface="Alexandria Light" pitchFamily="2" charset="-78"/>
                <a:cs typeface="Alexandria Light" pitchFamily="2" charset="-78"/>
              </a:rPr>
              <a:t>In the end, you may not always have the ability to change the time or location of your meetings. Regardless, considering both time and location for every meeting is part of professional excellence.</a:t>
            </a:r>
          </a:p>
        </p:txBody>
      </p:sp>
      <p:sp>
        <p:nvSpPr>
          <p:cNvPr id="10" name="Rectangle 9">
            <a:extLst>
              <a:ext uri="{FF2B5EF4-FFF2-40B4-BE49-F238E27FC236}">
                <a16:creationId xmlns:a16="http://schemas.microsoft.com/office/drawing/2014/main" id="{03082BB8-CE25-76E0-7843-126A00BE0AF7}"/>
              </a:ext>
            </a:extLst>
          </p:cNvPr>
          <p:cNvSpPr/>
          <p:nvPr/>
        </p:nvSpPr>
        <p:spPr>
          <a:xfrm>
            <a:off x="845572" y="4018571"/>
            <a:ext cx="10586427" cy="2266711"/>
          </a:xfrm>
          <a:prstGeom prst="rect">
            <a:avLst/>
          </a:prstGeom>
        </p:spPr>
        <p:txBody>
          <a:bodyPr wrap="square">
            <a:spAutoFit/>
          </a:bodyPr>
          <a:lstStyle/>
          <a:p>
            <a:pPr algn="just" rtl="1">
              <a:lnSpc>
                <a:spcPct val="150000"/>
              </a:lnSpc>
            </a:pPr>
            <a:r>
              <a:rPr lang="ar-SA" sz="1600" b="1" dirty="0">
                <a:solidFill>
                  <a:srgbClr val="FF0000"/>
                </a:solidFill>
                <a:latin typeface="Alexandria Light" pitchFamily="2" charset="-78"/>
                <a:cs typeface="Alexandria Light" pitchFamily="2" charset="-78"/>
              </a:rPr>
              <a:t>إذا كنت ترغب في خلق بيئة اجتماعات فعالة ، فما هي العوامل التي يجب مراعاتها؟</a:t>
            </a:r>
          </a:p>
          <a:p>
            <a:pPr marL="457200" indent="-457200" algn="just" rtl="1">
              <a:lnSpc>
                <a:spcPct val="150000"/>
              </a:lnSpc>
              <a:buFont typeface="Arial" panose="020B0604020202020204" pitchFamily="34" charset="0"/>
              <a:buChar char="•"/>
            </a:pPr>
            <a:r>
              <a:rPr lang="ar-SA" sz="1600" dirty="0">
                <a:solidFill>
                  <a:schemeClr val="accent6">
                    <a:lumMod val="50000"/>
                  </a:schemeClr>
                </a:solidFill>
                <a:latin typeface="Alexandria Black" pitchFamily="2" charset="-78"/>
                <a:cs typeface="Alexandria Black" pitchFamily="2" charset="-78"/>
              </a:rPr>
              <a:t>ثالثا</a:t>
            </a:r>
            <a:r>
              <a:rPr lang="ar-SA" sz="1600" dirty="0">
                <a:latin typeface="Alexandria Light" pitchFamily="2" charset="-78"/>
                <a:cs typeface="Alexandria Light" pitchFamily="2" charset="-78"/>
              </a:rPr>
              <a:t> ، المدة. </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ضع في اعتبارك أن الراحة تمتد إلى ما هو أبعد من الأثاث. بالنسبة للاجتماعات الأطول ، يجب أن تفكر في أخذ فترات راحة قصيرة والأطعمة والمشروبات ، مما يسمح للناس بالتمدد وزيارة دورات المياه وتحديث وجهة نظرهم.</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في النهاية ، قد لا يكون لديك دائما القدرة على تغيير وقت أو مكان اجتماعاتك. بغض النظر ، فإن مراعاة الوقت والمكان لكل اجتماع هو جزء من التميز المهني.</a:t>
            </a:r>
          </a:p>
        </p:txBody>
      </p:sp>
      <p:sp>
        <p:nvSpPr>
          <p:cNvPr id="4" name="TextBox 3">
            <a:extLst>
              <a:ext uri="{FF2B5EF4-FFF2-40B4-BE49-F238E27FC236}">
                <a16:creationId xmlns:a16="http://schemas.microsoft.com/office/drawing/2014/main" id="{2D92BDD8-3EAE-D4FA-45D7-11B772BCB1B3}"/>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5518951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D92C4B-B4D0-A242-881C-A34B26F59AF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2A5AD0-F46D-2EB7-3E43-DD9673A972D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CC3948E-E4A4-CD2C-2739-DEAF122C1AA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AACE8E08-12A0-25E5-6344-F89DE834E6A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11" name="Picture 10">
            <a:extLst>
              <a:ext uri="{FF2B5EF4-FFF2-40B4-BE49-F238E27FC236}">
                <a16:creationId xmlns:a16="http://schemas.microsoft.com/office/drawing/2014/main" id="{80DB6835-619E-D710-862A-4395DB7AD009}"/>
              </a:ext>
            </a:extLst>
          </p:cNvPr>
          <p:cNvPicPr>
            <a:picLocks noChangeAspect="1"/>
          </p:cNvPicPr>
          <p:nvPr/>
        </p:nvPicPr>
        <p:blipFill>
          <a:blip r:embed="rId3"/>
          <a:stretch>
            <a:fillRect/>
          </a:stretch>
        </p:blipFill>
        <p:spPr>
          <a:xfrm>
            <a:off x="2059899" y="59985"/>
            <a:ext cx="7811461" cy="6740456"/>
          </a:xfrm>
          <a:prstGeom prst="rect">
            <a:avLst/>
          </a:prstGeom>
        </p:spPr>
      </p:pic>
    </p:spTree>
    <p:extLst>
      <p:ext uri="{BB962C8B-B14F-4D97-AF65-F5344CB8AC3E}">
        <p14:creationId xmlns:p14="http://schemas.microsoft.com/office/powerpoint/2010/main" val="274214024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C99ECFC-12AC-D0E9-1E13-EDD47F788B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405B0EC6-5EB7-2840-FE41-B487A3A3236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A9AF8FA-6E99-36CB-9876-1A882B3D7B1E}"/>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A0CEBDE-5136-AABB-CAF0-0FF1F7C866F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ECED605-AECB-1855-A928-ABF14FDA30D2}"/>
              </a:ext>
            </a:extLst>
          </p:cNvPr>
          <p:cNvSpPr/>
          <p:nvPr/>
        </p:nvSpPr>
        <p:spPr>
          <a:xfrm>
            <a:off x="499634" y="634335"/>
            <a:ext cx="6491101" cy="707886"/>
          </a:xfrm>
          <a:prstGeom prst="rect">
            <a:avLst/>
          </a:prstGeom>
        </p:spPr>
        <p:txBody>
          <a:bodyPr wrap="square">
            <a:spAutoFit/>
          </a:bodyPr>
          <a:lstStyle/>
          <a:p>
            <a:r>
              <a:rPr lang="en-US" sz="2000" b="1" dirty="0">
                <a:solidFill>
                  <a:srgbClr val="00B0F0"/>
                </a:solidFill>
                <a:latin typeface="Alexandria" charset="0"/>
                <a:cs typeface="Alexandria" charset="0"/>
              </a:rPr>
              <a:t>Strengthening Teams and Conducting Meetings</a:t>
            </a:r>
          </a:p>
          <a:p>
            <a:endParaRPr lang="en-US" sz="20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CF0F8728-C3E8-2F04-6D0D-9CEB2487205D}"/>
              </a:ext>
            </a:extLst>
          </p:cNvPr>
          <p:cNvSpPr txBox="1"/>
          <p:nvPr/>
        </p:nvSpPr>
        <p:spPr>
          <a:xfrm>
            <a:off x="6725265" y="693718"/>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5D5AC0C1-4F2C-B78E-1337-A12303388CDA}"/>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Meeting Topics (Agenda)</a:t>
            </a:r>
          </a:p>
        </p:txBody>
      </p:sp>
      <p:sp>
        <p:nvSpPr>
          <p:cNvPr id="8" name="Rectangle: Rounded Corners 7">
            <a:extLst>
              <a:ext uri="{FF2B5EF4-FFF2-40B4-BE49-F238E27FC236}">
                <a16:creationId xmlns:a16="http://schemas.microsoft.com/office/drawing/2014/main" id="{DDCFEE70-F9F3-5674-841F-3831B4078B85}"/>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F4195761-76D9-E014-067B-E5DB5364829E}"/>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مواضيع الاجتماع (جدول الأعمال)</a:t>
            </a:r>
          </a:p>
        </p:txBody>
      </p:sp>
      <p:pic>
        <p:nvPicPr>
          <p:cNvPr id="7" name="Picture 6">
            <a:extLst>
              <a:ext uri="{FF2B5EF4-FFF2-40B4-BE49-F238E27FC236}">
                <a16:creationId xmlns:a16="http://schemas.microsoft.com/office/drawing/2014/main" id="{AF886A90-AB5C-F602-5028-C9D32EE75D2F}"/>
              </a:ext>
            </a:extLst>
          </p:cNvPr>
          <p:cNvPicPr>
            <a:picLocks noChangeAspect="1"/>
          </p:cNvPicPr>
          <p:nvPr/>
        </p:nvPicPr>
        <p:blipFill>
          <a:blip r:embed="rId3"/>
          <a:stretch>
            <a:fillRect/>
          </a:stretch>
        </p:blipFill>
        <p:spPr>
          <a:xfrm>
            <a:off x="3048206" y="3587213"/>
            <a:ext cx="5790093" cy="3270787"/>
          </a:xfrm>
          <a:prstGeom prst="rect">
            <a:avLst/>
          </a:prstGeom>
        </p:spPr>
      </p:pic>
    </p:spTree>
    <p:extLst>
      <p:ext uri="{BB962C8B-B14F-4D97-AF65-F5344CB8AC3E}">
        <p14:creationId xmlns:p14="http://schemas.microsoft.com/office/powerpoint/2010/main" val="38331203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4F882E4-E384-14E2-BE42-EA19C3D5DE99}"/>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2BE5201-89DD-A299-7E92-CB8A9E849C1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28BB91C-3B70-44BC-914E-49049EFF306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CA6B0161-E237-391C-7D2B-69184EBA5D13}"/>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56732CE2-B26C-D067-C169-4DACC25A8E8B}"/>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DDB7C50-FD7D-B4AC-0E29-5DD89C7F12B3}"/>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9DBA9B3-942B-D56B-AE24-3A8C8265D7E0}"/>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19ED9B8E-13EB-5095-33D2-D1328889FF35}"/>
              </a:ext>
            </a:extLst>
          </p:cNvPr>
          <p:cNvSpPr/>
          <p:nvPr/>
        </p:nvSpPr>
        <p:spPr>
          <a:xfrm>
            <a:off x="752354" y="1659834"/>
            <a:ext cx="10679645" cy="2123017"/>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One essential component of any well-run meeting is an agenda. </a:t>
            </a:r>
          </a:p>
          <a:p>
            <a:pPr marL="342900" indent="-342900" algn="just">
              <a:lnSpc>
                <a:spcPct val="150000"/>
              </a:lnSpc>
              <a:buFont typeface="Arial" panose="020B0604020202020204" pitchFamily="34" charset="0"/>
              <a:buChar char="•"/>
            </a:pPr>
            <a:r>
              <a:rPr lang="en-US" dirty="0">
                <a:solidFill>
                  <a:schemeClr val="accent6">
                    <a:lumMod val="50000"/>
                  </a:schemeClr>
                </a:solidFill>
                <a:latin typeface="Alexandria Black" pitchFamily="2" charset="-78"/>
                <a:cs typeface="Alexandria Black" pitchFamily="2" charset="-78"/>
              </a:rPr>
              <a:t>An agenda </a:t>
            </a:r>
            <a:r>
              <a:rPr lang="en-US" dirty="0">
                <a:latin typeface="Alexandria Light" pitchFamily="2" charset="-78"/>
                <a:cs typeface="Alexandria Light" pitchFamily="2" charset="-78"/>
              </a:rPr>
              <a:t>is a guide or an overview of the topics that will be covered during the meeting. An agenda can be simple or complex. </a:t>
            </a:r>
          </a:p>
          <a:p>
            <a:pPr marL="342900" indent="-342900" algn="just">
              <a:lnSpc>
                <a:spcPct val="150000"/>
              </a:lnSpc>
              <a:buFont typeface="Arial" panose="020B0604020202020204" pitchFamily="34" charset="0"/>
              <a:buChar char="•"/>
            </a:pPr>
            <a:r>
              <a:rPr lang="en-US" dirty="0">
                <a:solidFill>
                  <a:srgbClr val="002060"/>
                </a:solidFill>
                <a:latin typeface="Alexandria Light" pitchFamily="2" charset="-78"/>
                <a:cs typeface="Alexandria Light" pitchFamily="2" charset="-78"/>
              </a:rPr>
              <a:t>Either way, an agenda is a useful channel for informing team members about meeting topics and, if used properly, can serve as a communication tool for facilitating meetings</a:t>
            </a:r>
            <a:endParaRPr lang="en-US" b="1" dirty="0">
              <a:solidFill>
                <a:srgbClr val="002060"/>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03DE6DB5-0CA8-8348-8891-0A5E5C08E877}"/>
              </a:ext>
            </a:extLst>
          </p:cNvPr>
          <p:cNvSpPr/>
          <p:nvPr/>
        </p:nvSpPr>
        <p:spPr>
          <a:xfrm>
            <a:off x="845572" y="4018571"/>
            <a:ext cx="10586427" cy="2030620"/>
          </a:xfrm>
          <a:prstGeom prst="rect">
            <a:avLst/>
          </a:prstGeom>
        </p:spPr>
        <p:txBody>
          <a:bodyPr wrap="square">
            <a:spAutoFit/>
          </a:bodyPr>
          <a:lstStyle/>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أحد المكونات الأساسية لأي اجتماع يدار بشكل جيد هو جدول الأعمال. </a:t>
            </a:r>
          </a:p>
          <a:p>
            <a:pPr marL="457200" indent="-457200" algn="just" rtl="1">
              <a:lnSpc>
                <a:spcPct val="150000"/>
              </a:lnSpc>
              <a:buFont typeface="Arial" panose="020B0604020202020204" pitchFamily="34" charset="0"/>
              <a:buChar char="•"/>
            </a:pPr>
            <a:r>
              <a:rPr lang="ar-SA" dirty="0">
                <a:solidFill>
                  <a:schemeClr val="accent6">
                    <a:lumMod val="50000"/>
                  </a:schemeClr>
                </a:solidFill>
                <a:latin typeface="Alexandria Black" pitchFamily="2" charset="-78"/>
                <a:cs typeface="Alexandria Black" pitchFamily="2" charset="-78"/>
              </a:rPr>
              <a:t>جدول الأعمال </a:t>
            </a:r>
            <a:r>
              <a:rPr lang="ar-SA" sz="1600" dirty="0">
                <a:latin typeface="Alexandria Light" pitchFamily="2" charset="-78"/>
                <a:cs typeface="Alexandria Light" pitchFamily="2" charset="-78"/>
              </a:rPr>
              <a:t>هو دليل أو نظرة عامة على الموضوعات التي سيتم تناولها خلال الاجتماع. يمكن أن تكون الأجندة بسيطة أو معقدة. </a:t>
            </a:r>
          </a:p>
          <a:p>
            <a:pPr marL="457200" indent="-457200" algn="just" rtl="1">
              <a:lnSpc>
                <a:spcPct val="150000"/>
              </a:lnSpc>
              <a:buFont typeface="Arial" panose="020B0604020202020204" pitchFamily="34" charset="0"/>
              <a:buChar char="•"/>
            </a:pPr>
            <a:r>
              <a:rPr lang="ar-SA" dirty="0">
                <a:solidFill>
                  <a:srgbClr val="002060"/>
                </a:solidFill>
                <a:latin typeface="Alexandria Light" pitchFamily="2" charset="-78"/>
                <a:cs typeface="Alexandria Light" pitchFamily="2" charset="-78"/>
              </a:rPr>
              <a:t>في كلتا الحالتين ، يعد جدول الأعمال قناة مفيدة لإعلام أعضاء الفريق بموضوعات الاجتماع ، وإذا تم استخدامه بشكل صحيح ، يمكن أن يكون بمثابة أداة اتصال لتسهيل الاجتماعات</a:t>
            </a:r>
          </a:p>
        </p:txBody>
      </p:sp>
      <p:sp>
        <p:nvSpPr>
          <p:cNvPr id="4" name="TextBox 3">
            <a:extLst>
              <a:ext uri="{FF2B5EF4-FFF2-40B4-BE49-F238E27FC236}">
                <a16:creationId xmlns:a16="http://schemas.microsoft.com/office/drawing/2014/main" id="{2A1CED04-E592-3C84-A08A-9C9FA136D03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1025026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7C886F-A388-3317-1577-0932773207E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A318512-3FF7-EF8E-0F50-EA357530027D}"/>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3F7EF1B-2665-CAE0-745E-7184DAA499E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2290BEF-2691-DB87-8A42-D188725011DE}"/>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9196A9BA-9409-532C-207C-0DF0E3A06E37}"/>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80ACAF7-ECC0-C469-5935-942B3331A6ED}"/>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6E36475-297A-FB84-2469-BC0DB2FAEF78}"/>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2D35971-E47E-5700-EE67-750BF5BDF2AA}"/>
              </a:ext>
            </a:extLst>
          </p:cNvPr>
          <p:cNvSpPr/>
          <p:nvPr/>
        </p:nvSpPr>
        <p:spPr>
          <a:xfrm>
            <a:off x="752354" y="1659834"/>
            <a:ext cx="10679645" cy="2123017"/>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solidFill>
                  <a:srgbClr val="002060"/>
                </a:solidFill>
                <a:latin typeface="Alexandria Light" pitchFamily="2" charset="-78"/>
                <a:cs typeface="Alexandria Light" pitchFamily="2" charset="-78"/>
              </a:rPr>
              <a:t>Agendas should be distributed several days in advance of the meeting.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This will allow team members to comment on the agenda items and give the leader time to revise the agenda if necessary.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It will also give team members time to think about issues in advance of the meeting.</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Agenda is a valuable preparation tool for team members to brainstorm ideas .</a:t>
            </a:r>
            <a:endParaRPr lang="en-US" b="1" dirty="0">
              <a:solidFill>
                <a:srgbClr val="002060"/>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FE1AB4B1-86ED-A57A-7C3B-C3CA23B3DA05}"/>
              </a:ext>
            </a:extLst>
          </p:cNvPr>
          <p:cNvSpPr/>
          <p:nvPr/>
        </p:nvSpPr>
        <p:spPr>
          <a:xfrm>
            <a:off x="845572" y="4018571"/>
            <a:ext cx="10586427" cy="1866601"/>
          </a:xfrm>
          <a:prstGeom prst="rect">
            <a:avLst/>
          </a:prstGeom>
        </p:spPr>
        <p:txBody>
          <a:bodyPr wrap="square">
            <a:spAutoFit/>
          </a:bodyPr>
          <a:lstStyle/>
          <a:p>
            <a:pPr indent="-457200" algn="just" rtl="1">
              <a:lnSpc>
                <a:spcPct val="150000"/>
              </a:lnSpc>
              <a:buFont typeface="Arial" panose="020B0604020202020204" pitchFamily="34" charset="0"/>
              <a:buChar char="•"/>
            </a:pPr>
            <a:r>
              <a:rPr lang="ar-SA" sz="1600" dirty="0">
                <a:solidFill>
                  <a:srgbClr val="002060"/>
                </a:solidFill>
                <a:latin typeface="Alexandria Light" pitchFamily="2" charset="-78"/>
                <a:cs typeface="Alexandria Light" pitchFamily="2" charset="-78"/>
              </a:rPr>
              <a:t>ينبغي توزيع جداول الأعمال قبل عدة أيام من الاجتماع.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سيسمح ذلك لأعضاء الفريق بالتعليق على بنود جدول الأعمال ومنح القائد الوقت لمراجعة جدول الأعمال إذا لزم الأمر.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كما سيمنح أعضاء الفريق وقتا للتفكير في القضايا قبل الاجتماع.</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جدول الأعمال هو أداة إعداد قيمة لأعضاء الفريق لتبادل الأفكار .</a:t>
            </a:r>
          </a:p>
        </p:txBody>
      </p:sp>
      <p:sp>
        <p:nvSpPr>
          <p:cNvPr id="4" name="TextBox 3">
            <a:extLst>
              <a:ext uri="{FF2B5EF4-FFF2-40B4-BE49-F238E27FC236}">
                <a16:creationId xmlns:a16="http://schemas.microsoft.com/office/drawing/2014/main" id="{20CCF4A6-4CE8-C9EB-0D6C-146FADD7E0D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9400792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DD067E-AD77-8FE4-68C5-D87208DE2C5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DD7395CC-2A18-191D-7D1A-DBF48C6285A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73B280E-1D31-6FA3-E506-B0D35AD8E34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1944190A-A967-A16B-917D-DE7BAB6DE71F}"/>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 name="Picture 2">
            <a:extLst>
              <a:ext uri="{FF2B5EF4-FFF2-40B4-BE49-F238E27FC236}">
                <a16:creationId xmlns:a16="http://schemas.microsoft.com/office/drawing/2014/main" id="{DCC14D20-4F68-DDBB-F62C-81F15E233074}"/>
              </a:ext>
            </a:extLst>
          </p:cNvPr>
          <p:cNvPicPr>
            <a:picLocks noChangeAspect="1"/>
          </p:cNvPicPr>
          <p:nvPr/>
        </p:nvPicPr>
        <p:blipFill>
          <a:blip r:embed="rId3"/>
          <a:stretch>
            <a:fillRect/>
          </a:stretch>
        </p:blipFill>
        <p:spPr>
          <a:xfrm>
            <a:off x="1223282" y="70969"/>
            <a:ext cx="9745435" cy="6716062"/>
          </a:xfrm>
          <a:prstGeom prst="rect">
            <a:avLst/>
          </a:prstGeom>
        </p:spPr>
      </p:pic>
    </p:spTree>
    <p:extLst>
      <p:ext uri="{BB962C8B-B14F-4D97-AF65-F5344CB8AC3E}">
        <p14:creationId xmlns:p14="http://schemas.microsoft.com/office/powerpoint/2010/main" val="285756686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4CA58D-F3D8-623E-CDB8-E00C56365F23}"/>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E9870124-1F92-FF7E-19F8-6C177A99B33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15108586-766E-5B23-B8A3-F679235AB08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4" name="TextBox 3">
            <a:extLst>
              <a:ext uri="{FF2B5EF4-FFF2-40B4-BE49-F238E27FC236}">
                <a16:creationId xmlns:a16="http://schemas.microsoft.com/office/drawing/2014/main" id="{F27DF395-44E2-F1C5-E326-68542A324A3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6" name="Picture 5">
            <a:extLst>
              <a:ext uri="{FF2B5EF4-FFF2-40B4-BE49-F238E27FC236}">
                <a16:creationId xmlns:a16="http://schemas.microsoft.com/office/drawing/2014/main" id="{58EF7DDB-6B28-C046-63D1-DE65FB7EA11D}"/>
              </a:ext>
            </a:extLst>
          </p:cNvPr>
          <p:cNvPicPr>
            <a:picLocks noChangeAspect="1"/>
          </p:cNvPicPr>
          <p:nvPr/>
        </p:nvPicPr>
        <p:blipFill>
          <a:blip r:embed="rId3"/>
          <a:stretch>
            <a:fillRect/>
          </a:stretch>
        </p:blipFill>
        <p:spPr>
          <a:xfrm>
            <a:off x="1199465" y="100428"/>
            <a:ext cx="9754961" cy="2543530"/>
          </a:xfrm>
          <a:prstGeom prst="rect">
            <a:avLst/>
          </a:prstGeom>
        </p:spPr>
      </p:pic>
      <p:pic>
        <p:nvPicPr>
          <p:cNvPr id="8" name="Picture 7">
            <a:extLst>
              <a:ext uri="{FF2B5EF4-FFF2-40B4-BE49-F238E27FC236}">
                <a16:creationId xmlns:a16="http://schemas.microsoft.com/office/drawing/2014/main" id="{ED20117D-4193-4489-0AEF-8902D1FBFC0E}"/>
              </a:ext>
            </a:extLst>
          </p:cNvPr>
          <p:cNvPicPr>
            <a:picLocks noChangeAspect="1"/>
          </p:cNvPicPr>
          <p:nvPr/>
        </p:nvPicPr>
        <p:blipFill>
          <a:blip r:embed="rId4"/>
          <a:stretch>
            <a:fillRect/>
          </a:stretch>
        </p:blipFill>
        <p:spPr>
          <a:xfrm>
            <a:off x="1180413" y="2508810"/>
            <a:ext cx="9793067" cy="4191585"/>
          </a:xfrm>
          <a:prstGeom prst="rect">
            <a:avLst/>
          </a:prstGeom>
        </p:spPr>
      </p:pic>
    </p:spTree>
    <p:extLst>
      <p:ext uri="{BB962C8B-B14F-4D97-AF65-F5344CB8AC3E}">
        <p14:creationId xmlns:p14="http://schemas.microsoft.com/office/powerpoint/2010/main" val="381642142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FBF06B-6070-DDDB-C6B1-F54CC237927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FB87134-221F-2EDA-15E3-DD401DC9481E}"/>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A7135D0-F552-D660-6FA0-1F307B70723C}"/>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11D3834-A299-58CB-155A-2A428CB370B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6A9B9B8-3FA2-34AC-64C8-04981143F9AB}"/>
              </a:ext>
            </a:extLst>
          </p:cNvPr>
          <p:cNvSpPr/>
          <p:nvPr/>
        </p:nvSpPr>
        <p:spPr>
          <a:xfrm>
            <a:off x="499634" y="634335"/>
            <a:ext cx="6491101" cy="707886"/>
          </a:xfrm>
          <a:prstGeom prst="rect">
            <a:avLst/>
          </a:prstGeom>
        </p:spPr>
        <p:txBody>
          <a:bodyPr wrap="square">
            <a:spAutoFit/>
          </a:bodyPr>
          <a:lstStyle/>
          <a:p>
            <a:r>
              <a:rPr lang="en-US" sz="2000" b="1" dirty="0">
                <a:solidFill>
                  <a:srgbClr val="00B0F0"/>
                </a:solidFill>
                <a:latin typeface="Alexandria" charset="0"/>
                <a:cs typeface="Alexandria" charset="0"/>
              </a:rPr>
              <a:t>Strengthening Teams and Conducting Meetings</a:t>
            </a:r>
          </a:p>
          <a:p>
            <a:endParaRPr lang="en-US" sz="20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12215EAC-1161-55C1-23A8-C766C86AFFAF}"/>
              </a:ext>
            </a:extLst>
          </p:cNvPr>
          <p:cNvSpPr txBox="1"/>
          <p:nvPr/>
        </p:nvSpPr>
        <p:spPr>
          <a:xfrm>
            <a:off x="6725265" y="693718"/>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10C198E4-4D05-5CA8-5845-7BB81458C48E}"/>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Meeting Participants</a:t>
            </a:r>
          </a:p>
        </p:txBody>
      </p:sp>
      <p:sp>
        <p:nvSpPr>
          <p:cNvPr id="8" name="Rectangle: Rounded Corners 7">
            <a:extLst>
              <a:ext uri="{FF2B5EF4-FFF2-40B4-BE49-F238E27FC236}">
                <a16:creationId xmlns:a16="http://schemas.microsoft.com/office/drawing/2014/main" id="{C7DEB9AA-E9FA-43A6-538C-475D44FC6596}"/>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38899A07-9980-B3C3-6BCE-F0121C7FC59B}"/>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المشاركون في الاجتماع</a:t>
            </a:r>
          </a:p>
        </p:txBody>
      </p:sp>
      <p:pic>
        <p:nvPicPr>
          <p:cNvPr id="5122" name="Picture 2" descr="participants in a business meeting sitting at a round table and listen to  the debate of business leaders in the discussion of the financial agreement  Stock Photo - Alamy">
            <a:extLst>
              <a:ext uri="{FF2B5EF4-FFF2-40B4-BE49-F238E27FC236}">
                <a16:creationId xmlns:a16="http://schemas.microsoft.com/office/drawing/2014/main" id="{C7B2E254-1593-48E1-1D6A-14D6374B73D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312461" y="3628978"/>
            <a:ext cx="6582157" cy="317531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7729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A1768AD-2F03-6C79-70DB-9C5D35C34B2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A8146E7-08F2-8E29-3ECC-1DA5E36CCFB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2E5EC46-3EC5-72F6-6D79-F9C5D75BDFA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70114B7-665F-3867-8FF5-CC959C3765CA}"/>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B1BA5E5A-10BF-A4B7-810C-1EB0631315EE}"/>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61AD783-4D2E-8C8D-8C99-22EBDD1869D1}"/>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982C222E-5270-A895-8E7E-0F5C89F92766}"/>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45D9ED77-0B37-398B-C06A-09CCEBB03712}"/>
              </a:ext>
            </a:extLst>
          </p:cNvPr>
          <p:cNvSpPr/>
          <p:nvPr/>
        </p:nvSpPr>
        <p:spPr>
          <a:xfrm>
            <a:off x="752354" y="1659834"/>
            <a:ext cx="10679645" cy="2312877"/>
          </a:xfrm>
          <a:prstGeom prst="rect">
            <a:avLst/>
          </a:prstGeom>
        </p:spPr>
        <p:txBody>
          <a:bodyPr wrap="square">
            <a:spAutoFit/>
          </a:bodyPr>
          <a:lstStyle/>
          <a:p>
            <a:pPr algn="just">
              <a:lnSpc>
                <a:spcPct val="150000"/>
              </a:lnSpc>
            </a:pPr>
            <a:r>
              <a:rPr lang="en-US" sz="1600" b="1" dirty="0">
                <a:solidFill>
                  <a:srgbClr val="FF0000"/>
                </a:solidFill>
                <a:latin typeface="Alexandria Light" pitchFamily="2" charset="-78"/>
                <a:cs typeface="Alexandria Light" pitchFamily="2" charset="-78"/>
              </a:rPr>
              <a:t>When it comes to planning meetings, you should ask yourself two important questions.</a:t>
            </a:r>
          </a:p>
          <a:p>
            <a:pPr marL="342900" indent="-342900" algn="just">
              <a:lnSpc>
                <a:spcPct val="150000"/>
              </a:lnSpc>
              <a:buFont typeface="Arial" panose="020B0604020202020204" pitchFamily="34" charset="0"/>
              <a:buChar char="•"/>
            </a:pPr>
            <a:r>
              <a:rPr lang="en-US" dirty="0">
                <a:solidFill>
                  <a:schemeClr val="accent6">
                    <a:lumMod val="50000"/>
                  </a:schemeClr>
                </a:solidFill>
                <a:latin typeface="Alexandria Black" pitchFamily="2" charset="-78"/>
                <a:cs typeface="Alexandria Black" pitchFamily="2" charset="-78"/>
              </a:rPr>
              <a:t>First</a:t>
            </a:r>
            <a:r>
              <a:rPr lang="en-US" sz="1600" dirty="0">
                <a:latin typeface="Alexandria Light" pitchFamily="2" charset="-78"/>
                <a:cs typeface="Alexandria Light" pitchFamily="2" charset="-78"/>
              </a:rPr>
              <a:t>, who should be at this meeting? Determining the participants in a meeting should not be based on office politics. Leaders with professional excellence avoid the trap of inviting a representative of each department in order to be politically correct. Invite people who can contribute to the purpose of the meeting. </a:t>
            </a:r>
          </a:p>
          <a:p>
            <a:pPr marL="342900" indent="-342900" algn="just">
              <a:lnSpc>
                <a:spcPct val="150000"/>
              </a:lnSpc>
              <a:buFont typeface="Arial" panose="020B0604020202020204" pitchFamily="34" charset="0"/>
              <a:buChar char="•"/>
            </a:pPr>
            <a:r>
              <a:rPr lang="en-US" sz="1600" dirty="0">
                <a:solidFill>
                  <a:srgbClr val="002060"/>
                </a:solidFill>
                <a:latin typeface="Alexandria Light" pitchFamily="2" charset="-78"/>
                <a:cs typeface="Alexandria Light" pitchFamily="2" charset="-78"/>
              </a:rPr>
              <a:t>Take time to assess the meeting’s purpose, and then determine who can best serve that purpose.</a:t>
            </a:r>
            <a:endParaRPr lang="en-US" sz="1600" b="1" dirty="0">
              <a:solidFill>
                <a:srgbClr val="002060"/>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B7D594FF-4844-1FBF-3F01-E5817923619F}"/>
              </a:ext>
            </a:extLst>
          </p:cNvPr>
          <p:cNvSpPr/>
          <p:nvPr/>
        </p:nvSpPr>
        <p:spPr>
          <a:xfrm>
            <a:off x="845572" y="4018571"/>
            <a:ext cx="10586427" cy="2482154"/>
          </a:xfrm>
          <a:prstGeom prst="rect">
            <a:avLst/>
          </a:prstGeom>
        </p:spPr>
        <p:txBody>
          <a:bodyPr wrap="square">
            <a:spAutoFit/>
          </a:bodyPr>
          <a:lstStyle/>
          <a:p>
            <a:pPr algn="just" rtl="1">
              <a:lnSpc>
                <a:spcPct val="200000"/>
              </a:lnSpc>
            </a:pPr>
            <a:r>
              <a:rPr lang="ar-SA" sz="1600" b="1" dirty="0">
                <a:solidFill>
                  <a:srgbClr val="FF0000"/>
                </a:solidFill>
                <a:latin typeface="Alexandria Light" pitchFamily="2" charset="-78"/>
                <a:cs typeface="Alexandria Light" pitchFamily="2" charset="-78"/>
              </a:rPr>
              <a:t>عندما يتعلق الأمر بالتخطيط للاجتماعات ، يجب أن تسأل نفسك سؤالين مهمين.</a:t>
            </a:r>
          </a:p>
          <a:p>
            <a:pPr marL="457200" indent="-457200" algn="just" rtl="1">
              <a:lnSpc>
                <a:spcPct val="200000"/>
              </a:lnSpc>
              <a:buFont typeface="Arial" panose="020B0604020202020204" pitchFamily="34" charset="0"/>
              <a:buChar char="•"/>
            </a:pPr>
            <a:r>
              <a:rPr lang="ar-SA" sz="1600" dirty="0">
                <a:solidFill>
                  <a:schemeClr val="accent6">
                    <a:lumMod val="50000"/>
                  </a:schemeClr>
                </a:solidFill>
                <a:latin typeface="Alexandria Black" pitchFamily="2" charset="-78"/>
                <a:cs typeface="Alexandria Black" pitchFamily="2" charset="-78"/>
              </a:rPr>
              <a:t>أولا</a:t>
            </a:r>
            <a:r>
              <a:rPr lang="ar-SA" sz="1600" dirty="0">
                <a:latin typeface="Alexandria Light" pitchFamily="2" charset="-78"/>
                <a:cs typeface="Alexandria Light" pitchFamily="2" charset="-78"/>
              </a:rPr>
              <a:t>، من الذي ينبغي أن يكون في هذا الاجتماع؟ لا ينبغي أن يستند تحديد المشاركين في الاجتماع إلى سياسات المكتب. يتجنب القادة ذوو التميز المهني فخ دعوة ممثل عن كل قسم من أجل أن يكونوا صحيحين سياسيا. قم بدعوة الأشخاص الذين يمكنهم المساهمة في الغرض من الاجتماع. </a:t>
            </a:r>
          </a:p>
          <a:p>
            <a:pPr marL="457200" indent="-457200" algn="just" rtl="1">
              <a:lnSpc>
                <a:spcPct val="200000"/>
              </a:lnSpc>
              <a:buFont typeface="Arial" panose="020B0604020202020204" pitchFamily="34" charset="0"/>
              <a:buChar char="•"/>
            </a:pPr>
            <a:r>
              <a:rPr lang="ar-SA" sz="1600" dirty="0">
                <a:solidFill>
                  <a:srgbClr val="002060"/>
                </a:solidFill>
                <a:latin typeface="Alexandria Light" pitchFamily="2" charset="-78"/>
                <a:cs typeface="Alexandria Light" pitchFamily="2" charset="-78"/>
              </a:rPr>
              <a:t>خذ وقتا لتقييم الغرض من الاجتماع ، ثم حدد من يمكنه خدمة هذا الغرض بشكل أفضل</a:t>
            </a:r>
            <a:r>
              <a:rPr lang="ar-SA" sz="1600" dirty="0">
                <a:latin typeface="Alexandria Light" pitchFamily="2" charset="-78"/>
                <a:cs typeface="Alexandria Light" pitchFamily="2" charset="-78"/>
              </a:rPr>
              <a:t>.</a:t>
            </a:r>
          </a:p>
        </p:txBody>
      </p:sp>
      <p:sp>
        <p:nvSpPr>
          <p:cNvPr id="4" name="TextBox 3">
            <a:extLst>
              <a:ext uri="{FF2B5EF4-FFF2-40B4-BE49-F238E27FC236}">
                <a16:creationId xmlns:a16="http://schemas.microsoft.com/office/drawing/2014/main" id="{7B0AC35C-E184-451F-E44B-D771384144A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6123546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EEDCB1B-25F6-FFAF-577B-250429A2D496}"/>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31F46231-E7A8-994A-6AF0-6708EF23FADA}"/>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8F61B73-BD5D-B19E-ADA4-FA8CF3C27FD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53F400BD-696E-E149-8272-EE8C2C2D54D9}"/>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D0C5E627-E8C0-4E60-DFAE-A9C5B4A8B730}"/>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B5893C9E-E2EF-9920-2E56-9ED760B74569}"/>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57011F9-77AF-CD3D-B58C-552FBF2DF5E4}"/>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276A8F5-F934-EE58-76DB-B76F619ACA35}"/>
              </a:ext>
            </a:extLst>
          </p:cNvPr>
          <p:cNvSpPr/>
          <p:nvPr/>
        </p:nvSpPr>
        <p:spPr>
          <a:xfrm>
            <a:off x="752354" y="1659834"/>
            <a:ext cx="10679645" cy="2312877"/>
          </a:xfrm>
          <a:prstGeom prst="rect">
            <a:avLst/>
          </a:prstGeom>
        </p:spPr>
        <p:txBody>
          <a:bodyPr wrap="square">
            <a:spAutoFit/>
          </a:bodyPr>
          <a:lstStyle/>
          <a:p>
            <a:pPr algn="just">
              <a:lnSpc>
                <a:spcPct val="150000"/>
              </a:lnSpc>
            </a:pPr>
            <a:r>
              <a:rPr lang="en-US" sz="1600" b="1" dirty="0">
                <a:solidFill>
                  <a:srgbClr val="FF0000"/>
                </a:solidFill>
                <a:latin typeface="Alexandria Light" pitchFamily="2" charset="-78"/>
                <a:cs typeface="Alexandria Light" pitchFamily="2" charset="-78"/>
              </a:rPr>
              <a:t>When it comes to planning meetings, you should ask yourself two important questions</a:t>
            </a:r>
            <a:r>
              <a:rPr lang="en-US" sz="16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dirty="0">
                <a:solidFill>
                  <a:schemeClr val="accent6">
                    <a:lumMod val="50000"/>
                  </a:schemeClr>
                </a:solidFill>
                <a:latin typeface="Alexandria Black" pitchFamily="2" charset="-78"/>
                <a:cs typeface="Alexandria Black" pitchFamily="2" charset="-78"/>
              </a:rPr>
              <a:t>Second</a:t>
            </a:r>
            <a:r>
              <a:rPr lang="en-US" sz="1600" dirty="0">
                <a:latin typeface="Alexandria Light" pitchFamily="2" charset="-78"/>
                <a:cs typeface="Alexandria Light" pitchFamily="2" charset="-78"/>
              </a:rPr>
              <a:t>, can all key members attend this meeting at this time? If key team members can’t be present, the meeting should be rescheduled.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For example, you should not hold a meeting about budgetary issues if the CFO (chief financial officer) can’t attend. You’ll waste the time of everyone who does attend, and the team will still need to meet again with the CFO.</a:t>
            </a:r>
            <a:endParaRPr lang="en-US" sz="1600" b="1" dirty="0">
              <a:solidFill>
                <a:srgbClr val="002060"/>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2DAF2C8B-5E80-DD02-253F-4EF3C42C83B0}"/>
              </a:ext>
            </a:extLst>
          </p:cNvPr>
          <p:cNvSpPr/>
          <p:nvPr/>
        </p:nvSpPr>
        <p:spPr>
          <a:xfrm>
            <a:off x="845572" y="4018571"/>
            <a:ext cx="10586427" cy="2543710"/>
          </a:xfrm>
          <a:prstGeom prst="rect">
            <a:avLst/>
          </a:prstGeom>
        </p:spPr>
        <p:txBody>
          <a:bodyPr wrap="square">
            <a:spAutoFit/>
          </a:bodyPr>
          <a:lstStyle/>
          <a:p>
            <a:pPr algn="just" rtl="1">
              <a:lnSpc>
                <a:spcPct val="200000"/>
              </a:lnSpc>
            </a:pPr>
            <a:r>
              <a:rPr lang="ar-SA" sz="1600" b="1" dirty="0">
                <a:solidFill>
                  <a:srgbClr val="FF0000"/>
                </a:solidFill>
                <a:latin typeface="Alexandria Light" pitchFamily="2" charset="-78"/>
                <a:cs typeface="Alexandria Light" pitchFamily="2" charset="-78"/>
              </a:rPr>
              <a:t>عندما يتعلق الأمر بالتخطيط للاجتماعات ، يجب أن تسأل نفسك سؤالين مهمين.</a:t>
            </a:r>
          </a:p>
          <a:p>
            <a:pPr marL="457200" indent="-457200" algn="just" rtl="1">
              <a:lnSpc>
                <a:spcPct val="200000"/>
              </a:lnSpc>
              <a:buFont typeface="Arial" panose="020B0604020202020204" pitchFamily="34" charset="0"/>
              <a:buChar char="•"/>
            </a:pPr>
            <a:r>
              <a:rPr lang="ar-SA" dirty="0">
                <a:solidFill>
                  <a:schemeClr val="accent6">
                    <a:lumMod val="50000"/>
                  </a:schemeClr>
                </a:solidFill>
                <a:latin typeface="Alexandria Black" pitchFamily="2" charset="-78"/>
                <a:cs typeface="Alexandria Black" pitchFamily="2" charset="-78"/>
              </a:rPr>
              <a:t>ثانيا</a:t>
            </a:r>
            <a:r>
              <a:rPr lang="ar-SA" sz="1600" dirty="0">
                <a:latin typeface="Alexandria Light" pitchFamily="2" charset="-78"/>
                <a:cs typeface="Alexandria Light" pitchFamily="2" charset="-78"/>
              </a:rPr>
              <a:t> ، هل يمكن لجميع الأعضاء الرئيسيين حضور هذا الاجتماع في هذا الوقت؟ إذا لم يتمكن أعضاء الفريق الرئيسيون من الحضور، فيجب إعادة جدولة الاجتماع. </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على سبيل المثال ، يجب ألا تعقد اجتماعا حول قضايا الميزانية إذا لم يتمكن المدير المالي (المدير المالي) من الحضور. ستضيع وقت كل من يحضر ، وسيظل الفريق بحاجة إلى الاجتماع مرة أخرى مع المدير المالي.</a:t>
            </a:r>
          </a:p>
        </p:txBody>
      </p:sp>
      <p:sp>
        <p:nvSpPr>
          <p:cNvPr id="4" name="TextBox 3">
            <a:extLst>
              <a:ext uri="{FF2B5EF4-FFF2-40B4-BE49-F238E27FC236}">
                <a16:creationId xmlns:a16="http://schemas.microsoft.com/office/drawing/2014/main" id="{4FE53E33-C997-5E24-B1D2-12130AE1A7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4758863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889D5B-1CB7-938E-2CB7-E3062181157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D2403E4-FCA9-F8B4-D70F-CD423636076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CA66C7C4-6BC9-4539-5ED9-AC12F73A2E5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DF9267E-616B-AB26-D4EE-2B2591BF73E5}"/>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0AA12B6A-1CFB-A2C7-0E38-12049EDBE2F6}"/>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65E6582E-3B86-DA04-BA8A-E0AC34EF64F0}"/>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89BF7A4B-3F87-7A12-1E43-8BADEF4B4478}"/>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0B5F2A54-3F10-C54E-777B-F4DE006B6C52}"/>
              </a:ext>
            </a:extLst>
          </p:cNvPr>
          <p:cNvSpPr/>
          <p:nvPr/>
        </p:nvSpPr>
        <p:spPr>
          <a:xfrm>
            <a:off x="752354" y="1659834"/>
            <a:ext cx="10679645" cy="1897379"/>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600" dirty="0">
                <a:solidFill>
                  <a:srgbClr val="002060"/>
                </a:solidFill>
                <a:latin typeface="Alexandria Light" pitchFamily="2" charset="-78"/>
                <a:cs typeface="Alexandria Light" pitchFamily="2" charset="-78"/>
              </a:rPr>
              <a:t>Failing to consider meeting environment, meeting topics, and meeting participants hinders the chances for a successful meeting, but covering the basics does not, in and of itself, guarantee success.</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For meetings that will transform groups into teams, all members must share leadership, develop positive problem-solving strategies, strive for innovation, and participate in productive conflict. Let’s take a moment to explore each of these important elements.</a:t>
            </a:r>
            <a:endParaRPr lang="en-US" sz="1600" b="1" dirty="0">
              <a:solidFill>
                <a:srgbClr val="002060"/>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37957976-1FCC-B70D-E45F-B97A9553A059}"/>
              </a:ext>
            </a:extLst>
          </p:cNvPr>
          <p:cNvSpPr/>
          <p:nvPr/>
        </p:nvSpPr>
        <p:spPr>
          <a:xfrm>
            <a:off x="845572" y="4018571"/>
            <a:ext cx="10586427" cy="2482154"/>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sz="1600" dirty="0">
                <a:solidFill>
                  <a:srgbClr val="002060"/>
                </a:solidFill>
                <a:latin typeface="Alexandria Light" pitchFamily="2" charset="-78"/>
                <a:cs typeface="Alexandria Light" pitchFamily="2" charset="-78"/>
              </a:rPr>
              <a:t>إن الفشل في مراعاة بيئة الاجتماع وموضوعات الاجتماع والمشاركين في الاجتماع يعيق فرص نجاح الاجتماع ، لكن تغطية الأساسيات لا تضمن النجاح في حد ذاتها</a:t>
            </a:r>
            <a:r>
              <a:rPr lang="ar-SA" sz="1600" dirty="0">
                <a:latin typeface="Alexandria Light" pitchFamily="2" charset="-78"/>
                <a:cs typeface="Alexandria Light" pitchFamily="2" charset="-78"/>
              </a:rPr>
              <a:t>.</a:t>
            </a:r>
          </a:p>
          <a:p>
            <a:pPr marL="457200" indent="-457200" algn="just" rtl="1">
              <a:lnSpc>
                <a:spcPct val="200000"/>
              </a:lnSpc>
              <a:buFont typeface="Arial" panose="020B0604020202020204" pitchFamily="34" charset="0"/>
              <a:buChar char="•"/>
            </a:pPr>
            <a:r>
              <a:rPr lang="ar-SA" sz="1600" dirty="0">
                <a:latin typeface="Alexandria Light" pitchFamily="2" charset="-78"/>
                <a:cs typeface="Alexandria Light" pitchFamily="2" charset="-78"/>
              </a:rPr>
              <a:t>بالنسبة للاجتماعات التي ستحول المجموعات إلى فرق ، يجب على جميع الأعضاء مشاركة القيادة ، وتطوير استراتيجيات إيجابية لحل المشكلات ، والسعي من أجل الابتكار ، والمشاركة في الصراع المثمر. دعنا نتوقف لحظة لاستكشاف كل عنصر من هذه العناصر المهمة.</a:t>
            </a:r>
          </a:p>
        </p:txBody>
      </p:sp>
      <p:sp>
        <p:nvSpPr>
          <p:cNvPr id="4" name="TextBox 3">
            <a:extLst>
              <a:ext uri="{FF2B5EF4-FFF2-40B4-BE49-F238E27FC236}">
                <a16:creationId xmlns:a16="http://schemas.microsoft.com/office/drawing/2014/main" id="{30A62BE3-292D-0C95-5C90-479D610F092D}"/>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265194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8891654-191D-7E89-3BE4-1140F55C61DA}"/>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60AE06FA-685F-5E99-81AB-7532FA586300}"/>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4146CC1E-C7F9-8736-7BAD-A59EB308B09F}"/>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7115FFC-1702-E299-39FD-9525A223220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3977A9D-54ED-AEE9-DAF1-AD4BDF45E369}"/>
              </a:ext>
            </a:extLst>
          </p:cNvPr>
          <p:cNvSpPr/>
          <p:nvPr/>
        </p:nvSpPr>
        <p:spPr>
          <a:xfrm>
            <a:off x="499634" y="634335"/>
            <a:ext cx="6491101" cy="707886"/>
          </a:xfrm>
          <a:prstGeom prst="rect">
            <a:avLst/>
          </a:prstGeom>
        </p:spPr>
        <p:txBody>
          <a:bodyPr wrap="square">
            <a:spAutoFit/>
          </a:bodyPr>
          <a:lstStyle/>
          <a:p>
            <a:r>
              <a:rPr lang="en-US" sz="2000" b="1" dirty="0">
                <a:solidFill>
                  <a:srgbClr val="00B0F0"/>
                </a:solidFill>
                <a:latin typeface="Alexandria" charset="0"/>
                <a:cs typeface="Alexandria" charset="0"/>
              </a:rPr>
              <a:t>Strengthening Teams and Conducting Meetings</a:t>
            </a:r>
          </a:p>
          <a:p>
            <a:endParaRPr lang="en-US" sz="20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E1F4548F-EC16-323E-C4B0-DD22667B98AF}"/>
              </a:ext>
            </a:extLst>
          </p:cNvPr>
          <p:cNvSpPr txBox="1"/>
          <p:nvPr/>
        </p:nvSpPr>
        <p:spPr>
          <a:xfrm>
            <a:off x="6725265" y="693718"/>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8457FA7E-5FB5-2EFA-D76E-6DE838EBFE97}"/>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Team Roles</a:t>
            </a:r>
          </a:p>
        </p:txBody>
      </p:sp>
      <p:sp>
        <p:nvSpPr>
          <p:cNvPr id="8" name="Rectangle: Rounded Corners 7">
            <a:extLst>
              <a:ext uri="{FF2B5EF4-FFF2-40B4-BE49-F238E27FC236}">
                <a16:creationId xmlns:a16="http://schemas.microsoft.com/office/drawing/2014/main" id="{9814BA34-6040-16D3-C483-960BCFEA9E35}"/>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14E0AC4E-C135-03AE-C3C6-F1FE31B2266C}"/>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أدوار الفريق</a:t>
            </a:r>
          </a:p>
        </p:txBody>
      </p:sp>
      <p:pic>
        <p:nvPicPr>
          <p:cNvPr id="6148" name="Picture 4" descr="Team Members in an Organization: Roles, Responsibilities &amp; Characteristics  Video">
            <a:extLst>
              <a:ext uri="{FF2B5EF4-FFF2-40B4-BE49-F238E27FC236}">
                <a16:creationId xmlns:a16="http://schemas.microsoft.com/office/drawing/2014/main" id="{1D28D6D1-F9AE-E3AC-7B0A-1A8ACFE3430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16840" y="3599562"/>
            <a:ext cx="5507615" cy="309658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81904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79593B9-9F09-35A0-5308-04AF7688C912}"/>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07E8B68-13AC-795F-A51B-AD76D7CE5625}"/>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BD053163-E34D-0FA9-10C8-F7BF16E5BC2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F63B9649-42C6-8ED6-CC35-7E48DF86DC69}"/>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54CC797B-2B8A-4567-AE0F-0B34BC831748}"/>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D0A6BC71-DED0-EF95-6023-0A26F36A7B2F}"/>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30A82CA-7975-2944-0DD7-767A79A45ABD}"/>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E8CF37A-C117-515C-1CB6-3782D91DD4FB}"/>
              </a:ext>
            </a:extLst>
          </p:cNvPr>
          <p:cNvSpPr/>
          <p:nvPr/>
        </p:nvSpPr>
        <p:spPr>
          <a:xfrm>
            <a:off x="752354" y="1659834"/>
            <a:ext cx="10679645" cy="2266711"/>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Within every team, members can play a host of possible roles. Some of these roles are functional roles that help the team achieve goals or maintain positive relationships among Members.</a:t>
            </a:r>
            <a:endParaRPr lang="ar-SA" sz="1600" dirty="0">
              <a:latin typeface="Alexandria Light" pitchFamily="2" charset="-78"/>
              <a:cs typeface="Alexandria Light" pitchFamily="2" charset="-78"/>
            </a:endParaRPr>
          </a:p>
          <a:p>
            <a:pPr marL="342900" indent="-342900" algn="just">
              <a:lnSpc>
                <a:spcPct val="150000"/>
              </a:lnSpc>
              <a:buFont typeface="Arial" panose="020B0604020202020204" pitchFamily="34" charset="0"/>
              <a:buChar char="•"/>
            </a:pPr>
            <a:r>
              <a:rPr lang="en-US" sz="1600" b="1" dirty="0">
                <a:solidFill>
                  <a:srgbClr val="002060"/>
                </a:solidFill>
                <a:latin typeface="Alexandria Light" pitchFamily="2" charset="-78"/>
                <a:cs typeface="Alexandria Light" pitchFamily="2" charset="-78"/>
              </a:rPr>
              <a:t>These roles are known as task roles and relationship roles, respectively. </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Unfortunately, there are also many dysfunctional roles that can interfere with the positive functioning of the team. These roles are known as </a:t>
            </a:r>
            <a:r>
              <a:rPr lang="en-US" sz="1600" b="1" dirty="0">
                <a:solidFill>
                  <a:srgbClr val="002060"/>
                </a:solidFill>
                <a:latin typeface="Alexandria Light" pitchFamily="2" charset="-78"/>
                <a:cs typeface="Alexandria Light" pitchFamily="2" charset="-78"/>
              </a:rPr>
              <a:t>self-centered roles</a:t>
            </a:r>
            <a:r>
              <a:rPr lang="en-US" sz="1600" dirty="0">
                <a:latin typeface="Alexandria Light" pitchFamily="2" charset="-78"/>
                <a:cs typeface="Alexandria Light" pitchFamily="2" charset="-78"/>
              </a:rPr>
              <a:t>.</a:t>
            </a:r>
          </a:p>
          <a:p>
            <a:pPr marL="342900" indent="-342900" algn="just">
              <a:lnSpc>
                <a:spcPct val="150000"/>
              </a:lnSpc>
              <a:buFont typeface="Arial" panose="020B0604020202020204" pitchFamily="34" charset="0"/>
              <a:buChar char="•"/>
            </a:pPr>
            <a:r>
              <a:rPr lang="en-US" sz="1600" dirty="0">
                <a:latin typeface="Alexandria Light" pitchFamily="2" charset="-78"/>
                <a:cs typeface="Alexandria Light" pitchFamily="2" charset="-78"/>
              </a:rPr>
              <a:t>Team members must actively engage in the functional roles while limiting the dysfunctional roles</a:t>
            </a:r>
          </a:p>
        </p:txBody>
      </p:sp>
      <p:sp>
        <p:nvSpPr>
          <p:cNvPr id="10" name="Rectangle 9">
            <a:extLst>
              <a:ext uri="{FF2B5EF4-FFF2-40B4-BE49-F238E27FC236}">
                <a16:creationId xmlns:a16="http://schemas.microsoft.com/office/drawing/2014/main" id="{F90AAE69-3953-FC15-5D0C-4F5E20CD6925}"/>
              </a:ext>
            </a:extLst>
          </p:cNvPr>
          <p:cNvSpPr/>
          <p:nvPr/>
        </p:nvSpPr>
        <p:spPr>
          <a:xfrm>
            <a:off x="845572" y="4018571"/>
            <a:ext cx="10586427" cy="2266711"/>
          </a:xfrm>
          <a:prstGeom prst="rect">
            <a:avLst/>
          </a:prstGeom>
        </p:spPr>
        <p:txBody>
          <a:bodyPr wrap="square">
            <a:spAutoFit/>
          </a:bodyPr>
          <a:lstStyle/>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داخل كل فريق ، يمكن للأعضاء لعب مجموعة من الأدوار المحتملة. بعض هذه الأدوار هي أدوار وظيفية تساعد الفريق على تحقيق الأهداف أو الحفاظ على علاقات إيجابية بين الأعضاء.</a:t>
            </a:r>
          </a:p>
          <a:p>
            <a:pPr marL="457200" indent="-457200" algn="just" rtl="1">
              <a:lnSpc>
                <a:spcPct val="150000"/>
              </a:lnSpc>
              <a:buFont typeface="Arial" panose="020B0604020202020204" pitchFamily="34" charset="0"/>
              <a:buChar char="•"/>
            </a:pPr>
            <a:r>
              <a:rPr lang="ar-SA" sz="1600" b="1" dirty="0">
                <a:solidFill>
                  <a:srgbClr val="002060"/>
                </a:solidFill>
                <a:latin typeface="Alexandria Light" pitchFamily="2" charset="-78"/>
                <a:cs typeface="Alexandria Light" pitchFamily="2" charset="-78"/>
              </a:rPr>
              <a:t>تعرف هذه الأدوار باسم أدوار المهام وأدوار العلاقة، على التوالي</a:t>
            </a:r>
            <a:r>
              <a:rPr lang="ar-SA" sz="1600" dirty="0">
                <a:latin typeface="Alexandria Light" pitchFamily="2" charset="-78"/>
                <a:cs typeface="Alexandria Light" pitchFamily="2" charset="-78"/>
              </a:rPr>
              <a:t>. </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لسوء الحظ ، هناك أيضا العديد من الأدوار المختلة التي يمكن أن تتداخل مع الأداء الإيجابي للفريق. تعرف هذه الأدوار باسم </a:t>
            </a:r>
            <a:r>
              <a:rPr lang="ar-SA" sz="1600" b="1" dirty="0">
                <a:solidFill>
                  <a:srgbClr val="002060"/>
                </a:solidFill>
                <a:latin typeface="Alexandria Light" pitchFamily="2" charset="-78"/>
                <a:cs typeface="Alexandria Light" pitchFamily="2" charset="-78"/>
              </a:rPr>
              <a:t>الأدوار المتمحورة حول الذات</a:t>
            </a:r>
            <a:r>
              <a:rPr lang="ar-SA" sz="1600" dirty="0">
                <a:latin typeface="Alexandria Light" pitchFamily="2" charset="-78"/>
                <a:cs typeface="Alexandria Light" pitchFamily="2" charset="-78"/>
              </a:rPr>
              <a:t>.</a:t>
            </a:r>
          </a:p>
          <a:p>
            <a:pPr marL="457200" indent="-457200" algn="just" rtl="1">
              <a:lnSpc>
                <a:spcPct val="150000"/>
              </a:lnSpc>
              <a:buFont typeface="Arial" panose="020B0604020202020204" pitchFamily="34" charset="0"/>
              <a:buChar char="•"/>
            </a:pPr>
            <a:r>
              <a:rPr lang="ar-SA" sz="1600" dirty="0">
                <a:latin typeface="Alexandria Light" pitchFamily="2" charset="-78"/>
                <a:cs typeface="Alexandria Light" pitchFamily="2" charset="-78"/>
              </a:rPr>
              <a:t>يجب على أعضاء الفريق المشاركة بنشاط في الأدوار الوظيفية مع الحد من الأدوار المختلة</a:t>
            </a:r>
          </a:p>
        </p:txBody>
      </p:sp>
      <p:sp>
        <p:nvSpPr>
          <p:cNvPr id="4" name="TextBox 3">
            <a:extLst>
              <a:ext uri="{FF2B5EF4-FFF2-40B4-BE49-F238E27FC236}">
                <a16:creationId xmlns:a16="http://schemas.microsoft.com/office/drawing/2014/main" id="{70A585A5-A322-E2DD-933A-4356B09E37AE}"/>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964062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3EDB3AF-6A38-3E74-6332-4E3ED544D97E}"/>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BB6873D4-F979-5389-B060-8DEE32BCD13C}"/>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261745D6-4AD9-24B2-6A22-0E2E1DE25081}"/>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AA25550-220D-52E1-0812-113FECA396E8}"/>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89653070-8F62-8ACE-8BB4-97D882860111}"/>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AB0FBC07-920C-778C-71B5-49B399C6E5DF}"/>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DE3BEACE-14CB-7B77-8CA9-C823955861D0}"/>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949C724-9EB3-D980-3A79-C44FC47A6072}"/>
              </a:ext>
            </a:extLst>
          </p:cNvPr>
          <p:cNvSpPr/>
          <p:nvPr/>
        </p:nvSpPr>
        <p:spPr>
          <a:xfrm>
            <a:off x="638240" y="1659834"/>
            <a:ext cx="10936442" cy="2010166"/>
          </a:xfrm>
          <a:prstGeom prst="rect">
            <a:avLst/>
          </a:prstGeom>
        </p:spPr>
        <p:txBody>
          <a:bodyPr wrap="square">
            <a:spAutoFit/>
          </a:bodyPr>
          <a:lstStyle/>
          <a:p>
            <a:pPr marL="342900" indent="-342900" algn="just">
              <a:lnSpc>
                <a:spcPct val="150000"/>
              </a:lnSpc>
              <a:buFont typeface="+mj-lt"/>
              <a:buAutoNum type="alphaUcPeriod"/>
            </a:pPr>
            <a:r>
              <a:rPr lang="en-US" sz="1700" dirty="0">
                <a:solidFill>
                  <a:schemeClr val="accent6">
                    <a:lumMod val="50000"/>
                  </a:schemeClr>
                </a:solidFill>
                <a:latin typeface="Alexandria Black" pitchFamily="2" charset="-78"/>
                <a:cs typeface="Alexandria Black" pitchFamily="2" charset="-78"/>
              </a:rPr>
              <a:t>Team Roles</a:t>
            </a:r>
          </a:p>
          <a:p>
            <a:pPr marL="342900" indent="-342900" algn="just">
              <a:lnSpc>
                <a:spcPct val="150000"/>
              </a:lnSpc>
              <a:buFont typeface="+mj-lt"/>
              <a:buAutoNum type="arabicPeriod"/>
            </a:pPr>
            <a:r>
              <a:rPr lang="en-US" sz="1700" dirty="0">
                <a:solidFill>
                  <a:srgbClr val="FF0000"/>
                </a:solidFill>
                <a:latin typeface="Alexandria Black" pitchFamily="2" charset="-78"/>
                <a:cs typeface="Alexandria Black" pitchFamily="2" charset="-78"/>
              </a:rPr>
              <a:t>Initiator: </a:t>
            </a:r>
            <a:r>
              <a:rPr lang="en-US" sz="1700" dirty="0">
                <a:latin typeface="Alexandria Light" pitchFamily="2" charset="-78"/>
                <a:cs typeface="Alexandria Light" pitchFamily="2" charset="-78"/>
              </a:rPr>
              <a:t>Proposes solutions; suggests ideas; introduces new approaches to problem solving.</a:t>
            </a:r>
          </a:p>
          <a:p>
            <a:pPr marL="342900" indent="-342900" algn="just">
              <a:lnSpc>
                <a:spcPct val="150000"/>
              </a:lnSpc>
              <a:buFont typeface="+mj-lt"/>
              <a:buAutoNum type="arabicPeriod"/>
            </a:pPr>
            <a:r>
              <a:rPr lang="en-US" sz="1700" dirty="0">
                <a:solidFill>
                  <a:srgbClr val="FF0000"/>
                </a:solidFill>
                <a:latin typeface="Alexandria Black" pitchFamily="2" charset="-78"/>
                <a:cs typeface="Alexandria Black" pitchFamily="2" charset="-78"/>
              </a:rPr>
              <a:t>Information</a:t>
            </a:r>
            <a:r>
              <a:rPr lang="en-US" sz="1700" dirty="0">
                <a:latin typeface="Alexandria Light" pitchFamily="2" charset="-78"/>
                <a:cs typeface="Alexandria Light" pitchFamily="2" charset="-78"/>
              </a:rPr>
              <a:t> </a:t>
            </a:r>
            <a:r>
              <a:rPr lang="en-US" sz="1700" dirty="0">
                <a:solidFill>
                  <a:srgbClr val="FF0000"/>
                </a:solidFill>
                <a:latin typeface="Alexandria Black" pitchFamily="2" charset="-78"/>
                <a:cs typeface="Alexandria Black" pitchFamily="2" charset="-78"/>
              </a:rPr>
              <a:t>giver</a:t>
            </a:r>
            <a:r>
              <a:rPr lang="en-US" sz="1700" dirty="0">
                <a:latin typeface="Alexandria Light" pitchFamily="2" charset="-78"/>
                <a:cs typeface="Alexandria Light" pitchFamily="2" charset="-78"/>
              </a:rPr>
              <a:t>: Offers facts or generalizations; relates one’s own experience to the problems to illustrate points.</a:t>
            </a:r>
          </a:p>
          <a:p>
            <a:pPr marL="342900" indent="-342900" algn="just">
              <a:lnSpc>
                <a:spcPct val="150000"/>
              </a:lnSpc>
              <a:buFont typeface="+mj-lt"/>
              <a:buAutoNum type="arabicPeriod"/>
            </a:pPr>
            <a:r>
              <a:rPr lang="en-US" sz="1700" dirty="0">
                <a:solidFill>
                  <a:srgbClr val="FF0000"/>
                </a:solidFill>
                <a:latin typeface="Alexandria Black" pitchFamily="2" charset="-78"/>
                <a:cs typeface="Alexandria Black" pitchFamily="2" charset="-78"/>
              </a:rPr>
              <a:t>Information</a:t>
            </a:r>
            <a:r>
              <a:rPr lang="en-US" sz="1700" dirty="0">
                <a:latin typeface="Alexandria Light" pitchFamily="2" charset="-78"/>
                <a:cs typeface="Alexandria Light" pitchFamily="2" charset="-78"/>
              </a:rPr>
              <a:t> </a:t>
            </a:r>
            <a:r>
              <a:rPr lang="en-US" sz="1700" dirty="0">
                <a:solidFill>
                  <a:srgbClr val="FF0000"/>
                </a:solidFill>
                <a:latin typeface="Alexandria Black" pitchFamily="2" charset="-78"/>
                <a:cs typeface="Alexandria Black" pitchFamily="2" charset="-78"/>
              </a:rPr>
              <a:t>seeker</a:t>
            </a:r>
            <a:r>
              <a:rPr lang="en-US" sz="1700" dirty="0">
                <a:latin typeface="Alexandria Light" pitchFamily="2" charset="-78"/>
                <a:cs typeface="Alexandria Light" pitchFamily="2" charset="-78"/>
              </a:rPr>
              <a:t>: Asks for clarification of suggestions; requests additional information or facts.</a:t>
            </a:r>
          </a:p>
        </p:txBody>
      </p:sp>
      <p:sp>
        <p:nvSpPr>
          <p:cNvPr id="10" name="Rectangle 9">
            <a:extLst>
              <a:ext uri="{FF2B5EF4-FFF2-40B4-BE49-F238E27FC236}">
                <a16:creationId xmlns:a16="http://schemas.microsoft.com/office/drawing/2014/main" id="{10E7C071-B5C7-38D2-419B-E89BCF75499F}"/>
              </a:ext>
            </a:extLst>
          </p:cNvPr>
          <p:cNvSpPr/>
          <p:nvPr/>
        </p:nvSpPr>
        <p:spPr>
          <a:xfrm>
            <a:off x="845572" y="4018571"/>
            <a:ext cx="10586427" cy="2088329"/>
          </a:xfrm>
          <a:prstGeom prst="rect">
            <a:avLst/>
          </a:prstGeom>
        </p:spPr>
        <p:txBody>
          <a:bodyPr wrap="square">
            <a:spAutoFit/>
          </a:bodyPr>
          <a:lstStyle/>
          <a:p>
            <a:pPr marL="342900" indent="-342900" algn="just" rtl="1">
              <a:lnSpc>
                <a:spcPct val="150000"/>
              </a:lnSpc>
              <a:buFont typeface="+mj-lt"/>
              <a:buAutoNum type="alphaUcPeriod"/>
            </a:pPr>
            <a:r>
              <a:rPr lang="ar-SA" sz="1700" dirty="0">
                <a:solidFill>
                  <a:schemeClr val="accent6">
                    <a:lumMod val="50000"/>
                  </a:schemeClr>
                </a:solidFill>
                <a:latin typeface="Alexandria Black" pitchFamily="2" charset="-78"/>
                <a:cs typeface="Alexandria Black" pitchFamily="2" charset="-78"/>
              </a:rPr>
              <a:t>أدوار الفريق</a:t>
            </a:r>
          </a:p>
          <a:p>
            <a:pPr marL="457200" indent="-457200" algn="just" rtl="1">
              <a:lnSpc>
                <a:spcPct val="200000"/>
              </a:lnSpc>
              <a:buFont typeface="+mj-lt"/>
              <a:buAutoNum type="arabicPeriod"/>
            </a:pPr>
            <a:r>
              <a:rPr lang="ar-SA" sz="1700" dirty="0">
                <a:solidFill>
                  <a:srgbClr val="FF0000"/>
                </a:solidFill>
                <a:latin typeface="Alexandria Black" pitchFamily="2" charset="-78"/>
                <a:cs typeface="Alexandria Black" pitchFamily="2" charset="-78"/>
              </a:rPr>
              <a:t>البادئ</a:t>
            </a:r>
            <a:r>
              <a:rPr lang="ar-SA" dirty="0">
                <a:latin typeface="Alexandria Light" pitchFamily="2" charset="-78"/>
                <a:cs typeface="Alexandria Light" pitchFamily="2" charset="-78"/>
              </a:rPr>
              <a:t>: يقترح الحلول. يقترح الأفكار. يقدم مناهج جديدة لحل المشكلات.</a:t>
            </a:r>
          </a:p>
          <a:p>
            <a:pPr marL="457200" indent="-457200" algn="just" rtl="1">
              <a:lnSpc>
                <a:spcPct val="200000"/>
              </a:lnSpc>
              <a:buFont typeface="+mj-lt"/>
              <a:buAutoNum type="arabicPeriod"/>
            </a:pPr>
            <a:r>
              <a:rPr lang="ar-SA" sz="1700" dirty="0">
                <a:solidFill>
                  <a:srgbClr val="FF0000"/>
                </a:solidFill>
                <a:latin typeface="Alexandria Black" pitchFamily="2" charset="-78"/>
                <a:cs typeface="Alexandria Black" pitchFamily="2" charset="-78"/>
              </a:rPr>
              <a:t>مقدم</a:t>
            </a:r>
            <a:r>
              <a:rPr lang="ar-SA" dirty="0">
                <a:latin typeface="Alexandria Light" pitchFamily="2" charset="-78"/>
                <a:cs typeface="Alexandria Light" pitchFamily="2" charset="-78"/>
              </a:rPr>
              <a:t> </a:t>
            </a:r>
            <a:r>
              <a:rPr lang="ar-SA" sz="1700" dirty="0">
                <a:solidFill>
                  <a:srgbClr val="FF0000"/>
                </a:solidFill>
                <a:latin typeface="Alexandria Black" pitchFamily="2" charset="-78"/>
                <a:cs typeface="Alexandria Black" pitchFamily="2" charset="-78"/>
              </a:rPr>
              <a:t>المعلومات</a:t>
            </a:r>
            <a:r>
              <a:rPr lang="ar-SA" dirty="0">
                <a:latin typeface="Alexandria Light" pitchFamily="2" charset="-78"/>
                <a:cs typeface="Alexandria Light" pitchFamily="2" charset="-78"/>
              </a:rPr>
              <a:t>: يقدم حقائق أو تعميمات. يربط تجربة المرء الخاصة بالمشاكل لتوضيح النقاط.</a:t>
            </a:r>
          </a:p>
          <a:p>
            <a:pPr marL="457200" indent="-457200" algn="just" rtl="1">
              <a:lnSpc>
                <a:spcPct val="200000"/>
              </a:lnSpc>
              <a:buFont typeface="+mj-lt"/>
              <a:buAutoNum type="arabicPeriod"/>
            </a:pPr>
            <a:r>
              <a:rPr lang="ar-SA" sz="1700" dirty="0">
                <a:solidFill>
                  <a:srgbClr val="FF0000"/>
                </a:solidFill>
                <a:latin typeface="Alexandria Black" pitchFamily="2" charset="-78"/>
                <a:cs typeface="Alexandria Black" pitchFamily="2" charset="-78"/>
              </a:rPr>
              <a:t>الباحث</a:t>
            </a:r>
            <a:r>
              <a:rPr lang="ar-SA" dirty="0">
                <a:latin typeface="Alexandria Light" pitchFamily="2" charset="-78"/>
                <a:cs typeface="Alexandria Light" pitchFamily="2" charset="-78"/>
              </a:rPr>
              <a:t> </a:t>
            </a:r>
            <a:r>
              <a:rPr lang="ar-SA" sz="1700" dirty="0">
                <a:solidFill>
                  <a:srgbClr val="FF0000"/>
                </a:solidFill>
                <a:latin typeface="Alexandria Black" pitchFamily="2" charset="-78"/>
                <a:cs typeface="Alexandria Black" pitchFamily="2" charset="-78"/>
              </a:rPr>
              <a:t>عن</a:t>
            </a:r>
            <a:r>
              <a:rPr lang="ar-SA" dirty="0">
                <a:latin typeface="Alexandria Light" pitchFamily="2" charset="-78"/>
                <a:cs typeface="Alexandria Light" pitchFamily="2" charset="-78"/>
              </a:rPr>
              <a:t> </a:t>
            </a:r>
            <a:r>
              <a:rPr lang="ar-SA" sz="1700" dirty="0">
                <a:solidFill>
                  <a:srgbClr val="FF0000"/>
                </a:solidFill>
                <a:latin typeface="Alexandria Black" pitchFamily="2" charset="-78"/>
                <a:cs typeface="Alexandria Black" pitchFamily="2" charset="-78"/>
              </a:rPr>
              <a:t>المعلومات</a:t>
            </a:r>
            <a:r>
              <a:rPr lang="ar-SA" dirty="0">
                <a:latin typeface="Alexandria Light" pitchFamily="2" charset="-78"/>
                <a:cs typeface="Alexandria Light" pitchFamily="2" charset="-78"/>
              </a:rPr>
              <a:t>: يطلب توضيحا للاقتراحات. يطلب معلومات أو حقائق إضافية.</a:t>
            </a:r>
          </a:p>
        </p:txBody>
      </p:sp>
      <p:sp>
        <p:nvSpPr>
          <p:cNvPr id="4" name="TextBox 3">
            <a:extLst>
              <a:ext uri="{FF2B5EF4-FFF2-40B4-BE49-F238E27FC236}">
                <a16:creationId xmlns:a16="http://schemas.microsoft.com/office/drawing/2014/main" id="{06365C3C-FE8C-241D-BD62-85AA51857A6B}"/>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0069707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D5E852-355A-87AF-8791-6759C2CB6D8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414D11A-66B8-08E2-1C11-D7B3D83F514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8ABA65FD-0985-3B6A-EDD5-2C86E06FCD40}"/>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E2648B60-E011-6C21-7ED2-D859491EC1AF}"/>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1352C32F-92EA-95CD-8343-0116ACE4F0D5}"/>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8358CBF1-DB6C-6511-AF80-883238B66D32}"/>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2790D48-A45E-1028-A6CB-77D53530438F}"/>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FFDAF3A4-C292-DE6E-BEC2-63027171380C}"/>
              </a:ext>
            </a:extLst>
          </p:cNvPr>
          <p:cNvSpPr/>
          <p:nvPr/>
        </p:nvSpPr>
        <p:spPr>
          <a:xfrm>
            <a:off x="648444" y="1659834"/>
            <a:ext cx="10936441" cy="2292359"/>
          </a:xfrm>
          <a:prstGeom prst="rect">
            <a:avLst/>
          </a:prstGeom>
        </p:spPr>
        <p:txBody>
          <a:bodyPr wrap="square">
            <a:spAutoFit/>
          </a:bodyPr>
          <a:lstStyle/>
          <a:p>
            <a:pPr marL="342900" indent="-342900" algn="just">
              <a:lnSpc>
                <a:spcPct val="150000"/>
              </a:lnSpc>
              <a:buFont typeface="+mj-lt"/>
              <a:buAutoNum type="alphaUcPeriod"/>
            </a:pPr>
            <a:r>
              <a:rPr lang="en-US" dirty="0">
                <a:solidFill>
                  <a:schemeClr val="accent6">
                    <a:lumMod val="50000"/>
                  </a:schemeClr>
                </a:solidFill>
                <a:latin typeface="Alexandria Black" pitchFamily="2" charset="-78"/>
                <a:cs typeface="Alexandria Black" pitchFamily="2" charset="-78"/>
              </a:rPr>
              <a:t>Team Roles</a:t>
            </a:r>
          </a:p>
          <a:p>
            <a:pPr marL="342900" indent="-342900" algn="just">
              <a:lnSpc>
                <a:spcPct val="150000"/>
              </a:lnSpc>
              <a:buFont typeface="+mj-lt"/>
              <a:buAutoNum type="arabicPeriod" startAt="4"/>
            </a:pPr>
            <a:r>
              <a:rPr lang="en-US" sz="1600" dirty="0">
                <a:solidFill>
                  <a:srgbClr val="FF0000"/>
                </a:solidFill>
                <a:latin typeface="Alexandria Black" pitchFamily="2" charset="-78"/>
                <a:cs typeface="Alexandria Black" pitchFamily="2" charset="-78"/>
              </a:rPr>
              <a:t>Opinion</a:t>
            </a:r>
            <a:r>
              <a:rPr lang="en-US" sz="1600" dirty="0">
                <a:latin typeface="Alexandria Light" pitchFamily="2" charset="-78"/>
                <a:cs typeface="Alexandria Light" pitchFamily="2" charset="-78"/>
              </a:rPr>
              <a:t> </a:t>
            </a:r>
            <a:r>
              <a:rPr lang="en-US" sz="1600" dirty="0">
                <a:solidFill>
                  <a:srgbClr val="FF0000"/>
                </a:solidFill>
                <a:latin typeface="Alexandria Black" pitchFamily="2" charset="-78"/>
                <a:cs typeface="Alexandria Black" pitchFamily="2" charset="-78"/>
              </a:rPr>
              <a:t>giver</a:t>
            </a:r>
            <a:r>
              <a:rPr lang="en-US" sz="1600" dirty="0">
                <a:latin typeface="Alexandria Light" pitchFamily="2" charset="-78"/>
                <a:cs typeface="Alexandria Light" pitchFamily="2" charset="-78"/>
              </a:rPr>
              <a:t>: States an opinion or belief concerning a problem and suggests solutions to that problem.</a:t>
            </a:r>
          </a:p>
          <a:p>
            <a:pPr marL="342900" indent="-342900" algn="just">
              <a:lnSpc>
                <a:spcPct val="150000"/>
              </a:lnSpc>
              <a:buFont typeface="+mj-lt"/>
              <a:buAutoNum type="arabicPeriod" startAt="4"/>
            </a:pPr>
            <a:r>
              <a:rPr lang="en-US" sz="1600" dirty="0">
                <a:solidFill>
                  <a:srgbClr val="FF0000"/>
                </a:solidFill>
                <a:latin typeface="Alexandria Black" pitchFamily="2" charset="-78"/>
                <a:cs typeface="Alexandria Black" pitchFamily="2" charset="-78"/>
              </a:rPr>
              <a:t>Opinion seeker</a:t>
            </a:r>
            <a:r>
              <a:rPr lang="en-US" sz="1600" dirty="0">
                <a:latin typeface="Alexandria Light" pitchFamily="2" charset="-78"/>
                <a:cs typeface="Alexandria Light" pitchFamily="2" charset="-78"/>
              </a:rPr>
              <a:t>: Looks for an expression of feelings from group members; seeks clarification of values, suggestions, or ideas.</a:t>
            </a:r>
          </a:p>
          <a:p>
            <a:pPr marL="342900" indent="-342900" algn="just">
              <a:lnSpc>
                <a:spcPct val="150000"/>
              </a:lnSpc>
              <a:buFont typeface="+mj-lt"/>
              <a:buAutoNum type="arabicPeriod" startAt="4"/>
            </a:pPr>
            <a:r>
              <a:rPr lang="en-US" sz="1600" dirty="0">
                <a:solidFill>
                  <a:srgbClr val="FF0000"/>
                </a:solidFill>
                <a:latin typeface="Alexandria Black" pitchFamily="2" charset="-78"/>
                <a:cs typeface="Alexandria Black" pitchFamily="2" charset="-78"/>
              </a:rPr>
              <a:t>Coordinator</a:t>
            </a:r>
            <a:r>
              <a:rPr lang="en-US" sz="1600" dirty="0">
                <a:latin typeface="Alexandria Light" pitchFamily="2" charset="-78"/>
                <a:cs typeface="Alexandria Light" pitchFamily="2" charset="-78"/>
              </a:rPr>
              <a:t>: Shows relationships among various ideas or suggestions; tries to pull ideas and suggestions.</a:t>
            </a:r>
          </a:p>
          <a:p>
            <a:pPr marL="342900" indent="-342900" algn="just">
              <a:lnSpc>
                <a:spcPct val="150000"/>
              </a:lnSpc>
              <a:buFont typeface="+mj-lt"/>
              <a:buAutoNum type="arabicPeriod" startAt="4"/>
            </a:pPr>
            <a:endParaRPr lang="en-US" sz="15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CC49FA2F-9FCE-7B76-657B-CA4EFF4FA555}"/>
              </a:ext>
            </a:extLst>
          </p:cNvPr>
          <p:cNvSpPr/>
          <p:nvPr/>
        </p:nvSpPr>
        <p:spPr>
          <a:xfrm>
            <a:off x="845572" y="4018571"/>
            <a:ext cx="10586427" cy="1919051"/>
          </a:xfrm>
          <a:prstGeom prst="rect">
            <a:avLst/>
          </a:prstGeom>
        </p:spPr>
        <p:txBody>
          <a:bodyPr wrap="square">
            <a:spAutoFit/>
          </a:bodyPr>
          <a:lstStyle/>
          <a:p>
            <a:pPr marL="342900" indent="-342900" algn="just" rtl="1">
              <a:lnSpc>
                <a:spcPct val="150000"/>
              </a:lnSpc>
              <a:buFont typeface="+mj-lt"/>
              <a:buAutoNum type="alphaUcPeriod"/>
            </a:pPr>
            <a:r>
              <a:rPr lang="ar-SA" sz="1600" dirty="0">
                <a:solidFill>
                  <a:schemeClr val="accent6">
                    <a:lumMod val="50000"/>
                  </a:schemeClr>
                </a:solidFill>
                <a:latin typeface="Alexandria Black" pitchFamily="2" charset="-78"/>
                <a:cs typeface="Alexandria Black" pitchFamily="2" charset="-78"/>
              </a:rPr>
              <a:t>أدوار الفريق</a:t>
            </a:r>
          </a:p>
          <a:p>
            <a:pPr marL="457200" indent="-457200" algn="just" rtl="1">
              <a:lnSpc>
                <a:spcPct val="200000"/>
              </a:lnSpc>
              <a:buFont typeface="+mj-lt"/>
              <a:buAutoNum type="arabicPeriod" startAt="4"/>
            </a:pPr>
            <a:r>
              <a:rPr lang="ar-SA" sz="1600" dirty="0">
                <a:solidFill>
                  <a:srgbClr val="FF0000"/>
                </a:solidFill>
                <a:latin typeface="Alexandria Black" pitchFamily="2" charset="-78"/>
                <a:cs typeface="Alexandria Black" pitchFamily="2" charset="-78"/>
              </a:rPr>
              <a:t>مقدم</a:t>
            </a:r>
            <a:r>
              <a:rPr lang="ar-SA" sz="1600" dirty="0">
                <a:latin typeface="Alexandria Light" pitchFamily="2" charset="-78"/>
                <a:cs typeface="Alexandria Light" pitchFamily="2" charset="-78"/>
              </a:rPr>
              <a:t> </a:t>
            </a:r>
            <a:r>
              <a:rPr lang="ar-SA" sz="1600" dirty="0">
                <a:solidFill>
                  <a:srgbClr val="FF0000"/>
                </a:solidFill>
                <a:latin typeface="Alexandria Black" pitchFamily="2" charset="-78"/>
                <a:cs typeface="Alexandria Black" pitchFamily="2" charset="-78"/>
              </a:rPr>
              <a:t>الرأي</a:t>
            </a:r>
            <a:r>
              <a:rPr lang="ar-SA" sz="1600" dirty="0">
                <a:latin typeface="Alexandria Light" pitchFamily="2" charset="-78"/>
                <a:cs typeface="Alexandria Light" pitchFamily="2" charset="-78"/>
              </a:rPr>
              <a:t>: يعبر عن رأي أو معتقد بشأن مشكلة ما ويقترح حلولا لتلك المشكلة.</a:t>
            </a:r>
          </a:p>
          <a:p>
            <a:pPr marL="457200" indent="-457200" algn="just" rtl="1">
              <a:lnSpc>
                <a:spcPct val="200000"/>
              </a:lnSpc>
              <a:buFont typeface="+mj-lt"/>
              <a:buAutoNum type="arabicPeriod" startAt="4"/>
            </a:pPr>
            <a:r>
              <a:rPr lang="ar-SA" sz="1600" dirty="0">
                <a:solidFill>
                  <a:srgbClr val="FF0000"/>
                </a:solidFill>
                <a:latin typeface="Alexandria Black" pitchFamily="2" charset="-78"/>
                <a:cs typeface="Alexandria Black" pitchFamily="2" charset="-78"/>
              </a:rPr>
              <a:t>الباحث</a:t>
            </a:r>
            <a:r>
              <a:rPr lang="ar-SA" sz="1600" dirty="0">
                <a:latin typeface="Alexandria Light" pitchFamily="2" charset="-78"/>
                <a:cs typeface="Alexandria Light" pitchFamily="2" charset="-78"/>
              </a:rPr>
              <a:t> </a:t>
            </a:r>
            <a:r>
              <a:rPr lang="ar-SA" sz="1600" dirty="0">
                <a:solidFill>
                  <a:srgbClr val="FF0000"/>
                </a:solidFill>
                <a:latin typeface="Alexandria Black" pitchFamily="2" charset="-78"/>
                <a:cs typeface="Alexandria Black" pitchFamily="2" charset="-78"/>
              </a:rPr>
              <a:t>عن</a:t>
            </a:r>
            <a:r>
              <a:rPr lang="ar-SA" sz="1600" dirty="0">
                <a:latin typeface="Alexandria Light" pitchFamily="2" charset="-78"/>
                <a:cs typeface="Alexandria Light" pitchFamily="2" charset="-78"/>
              </a:rPr>
              <a:t> </a:t>
            </a:r>
            <a:r>
              <a:rPr lang="ar-SA" sz="1600" dirty="0">
                <a:solidFill>
                  <a:srgbClr val="FF0000"/>
                </a:solidFill>
                <a:latin typeface="Alexandria Black" pitchFamily="2" charset="-78"/>
                <a:cs typeface="Alexandria Black" pitchFamily="2" charset="-78"/>
              </a:rPr>
              <a:t>الرأي</a:t>
            </a:r>
            <a:r>
              <a:rPr lang="ar-SA" sz="1600" dirty="0">
                <a:latin typeface="Alexandria Light" pitchFamily="2" charset="-78"/>
                <a:cs typeface="Alexandria Light" pitchFamily="2" charset="-78"/>
              </a:rPr>
              <a:t>: يبحث عن تعبير عن مشاعر أعضاء المجموعة. يسعى إلى توضيح القيم أو الاقتراحات أو الأفكار.</a:t>
            </a:r>
          </a:p>
          <a:p>
            <a:pPr marL="457200" indent="-457200" algn="just" rtl="1">
              <a:lnSpc>
                <a:spcPct val="200000"/>
              </a:lnSpc>
              <a:buFont typeface="+mj-lt"/>
              <a:buAutoNum type="arabicPeriod" startAt="4"/>
            </a:pPr>
            <a:r>
              <a:rPr lang="ar-SA" sz="1600" dirty="0">
                <a:solidFill>
                  <a:srgbClr val="FF0000"/>
                </a:solidFill>
                <a:latin typeface="Alexandria Black" pitchFamily="2" charset="-78"/>
                <a:cs typeface="Alexandria Black" pitchFamily="2" charset="-78"/>
              </a:rPr>
              <a:t>المنسق</a:t>
            </a:r>
            <a:r>
              <a:rPr lang="ar-SA" sz="1600" dirty="0">
                <a:latin typeface="Alexandria Light" pitchFamily="2" charset="-78"/>
                <a:cs typeface="Alexandria Light" pitchFamily="2" charset="-78"/>
              </a:rPr>
              <a:t>: يبين العلاقات بين الأفكار أو الاقتراحات المختلفة. يحاول سحب الأفكار والاقتراحات.</a:t>
            </a:r>
          </a:p>
        </p:txBody>
      </p:sp>
      <p:sp>
        <p:nvSpPr>
          <p:cNvPr id="4" name="TextBox 3">
            <a:extLst>
              <a:ext uri="{FF2B5EF4-FFF2-40B4-BE49-F238E27FC236}">
                <a16:creationId xmlns:a16="http://schemas.microsoft.com/office/drawing/2014/main" id="{7872D5D8-51E7-AD84-2105-27A584FF0786}"/>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670104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8E89EA-AF89-C185-28D6-3ACFA6F6984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86F739F-7B3E-3050-3732-FEF6CDA5886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5A60FD71-655D-80A0-7F8F-71AEE7BEC453}"/>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0CB1402-F14B-60EA-A034-8C48A859009A}"/>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FFDF7203-6CAB-E9D5-D141-CACB10169DF8}"/>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DF7E6731-447B-F2AE-382A-6C70934E4C87}"/>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0308B99A-3112-270F-8739-DD8F9CA144D2}"/>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CEF47B45-ECDB-0FA3-5D81-A14B43D87702}"/>
              </a:ext>
            </a:extLst>
          </p:cNvPr>
          <p:cNvSpPr/>
          <p:nvPr/>
        </p:nvSpPr>
        <p:spPr>
          <a:xfrm>
            <a:off x="648444" y="1659834"/>
            <a:ext cx="10936441" cy="2523191"/>
          </a:xfrm>
          <a:prstGeom prst="rect">
            <a:avLst/>
          </a:prstGeom>
        </p:spPr>
        <p:txBody>
          <a:bodyPr wrap="square">
            <a:spAutoFit/>
          </a:bodyPr>
          <a:lstStyle/>
          <a:p>
            <a:pPr marL="342900" indent="-342900" algn="just">
              <a:lnSpc>
                <a:spcPct val="150000"/>
              </a:lnSpc>
              <a:buFont typeface="+mj-lt"/>
              <a:buAutoNum type="alphaUcPeriod"/>
            </a:pPr>
            <a:r>
              <a:rPr lang="en-US" sz="2000" dirty="0">
                <a:solidFill>
                  <a:schemeClr val="accent6">
                    <a:lumMod val="50000"/>
                  </a:schemeClr>
                </a:solidFill>
                <a:latin typeface="Alexandria Black" pitchFamily="2" charset="-78"/>
                <a:cs typeface="Alexandria Black" pitchFamily="2" charset="-78"/>
              </a:rPr>
              <a:t>Team Roles</a:t>
            </a:r>
          </a:p>
          <a:p>
            <a:pPr marL="342900" indent="-342900" algn="just">
              <a:lnSpc>
                <a:spcPct val="150000"/>
              </a:lnSpc>
              <a:buFont typeface="+mj-lt"/>
              <a:buAutoNum type="arabicPeriod" startAt="7"/>
            </a:pPr>
            <a:r>
              <a:rPr lang="en-US" dirty="0">
                <a:solidFill>
                  <a:srgbClr val="FF0000"/>
                </a:solidFill>
                <a:latin typeface="Alexandria Black" pitchFamily="2" charset="-78"/>
                <a:cs typeface="Alexandria Black" pitchFamily="2" charset="-78"/>
              </a:rPr>
              <a:t>Procedural developer</a:t>
            </a:r>
            <a:r>
              <a:rPr lang="en-US" dirty="0">
                <a:latin typeface="Alexandria Light" pitchFamily="2" charset="-78"/>
                <a:cs typeface="Alexandria Light" pitchFamily="2" charset="-78"/>
              </a:rPr>
              <a:t>: Takes notes; records ideas; distributes materials; guides group through the agenda.</a:t>
            </a:r>
          </a:p>
          <a:p>
            <a:pPr marL="342900" indent="-342900" algn="just">
              <a:lnSpc>
                <a:spcPct val="150000"/>
              </a:lnSpc>
              <a:buFont typeface="+mj-lt"/>
              <a:buAutoNum type="arabicPeriod" startAt="7"/>
            </a:pPr>
            <a:r>
              <a:rPr lang="en-US" dirty="0">
                <a:solidFill>
                  <a:srgbClr val="FF0000"/>
                </a:solidFill>
                <a:latin typeface="Alexandria Black" pitchFamily="2" charset="-78"/>
                <a:cs typeface="Alexandria Black" pitchFamily="2" charset="-78"/>
              </a:rPr>
              <a:t>Summarizer/evaluator</a:t>
            </a:r>
            <a:r>
              <a:rPr lang="en-US" dirty="0">
                <a:latin typeface="Alexandria Light" pitchFamily="2" charset="-78"/>
                <a:cs typeface="Alexandria Light" pitchFamily="2" charset="-78"/>
              </a:rPr>
              <a:t>: Restates ideas and describes relationships; details agreements and differences.</a:t>
            </a:r>
          </a:p>
          <a:p>
            <a:pPr marL="342900" indent="-342900" algn="just">
              <a:lnSpc>
                <a:spcPct val="150000"/>
              </a:lnSpc>
              <a:buFont typeface="+mj-lt"/>
              <a:buAutoNum type="arabicPeriod" startAt="7"/>
            </a:pPr>
            <a:endParaRPr lang="en-US" sz="1600" dirty="0">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F3B46A01-C75A-555C-2C5F-75D65F4A65D2}"/>
              </a:ext>
            </a:extLst>
          </p:cNvPr>
          <p:cNvSpPr/>
          <p:nvPr/>
        </p:nvSpPr>
        <p:spPr>
          <a:xfrm>
            <a:off x="845572" y="4018571"/>
            <a:ext cx="10586427" cy="1534331"/>
          </a:xfrm>
          <a:prstGeom prst="rect">
            <a:avLst/>
          </a:prstGeom>
        </p:spPr>
        <p:txBody>
          <a:bodyPr wrap="square">
            <a:spAutoFit/>
          </a:bodyPr>
          <a:lstStyle/>
          <a:p>
            <a:pPr marL="342900" indent="-342900" algn="just" rtl="1">
              <a:lnSpc>
                <a:spcPct val="150000"/>
              </a:lnSpc>
              <a:buFont typeface="+mj-lt"/>
              <a:buAutoNum type="alphaUcPeriod"/>
            </a:pPr>
            <a:r>
              <a:rPr lang="ar-SA" dirty="0">
                <a:solidFill>
                  <a:schemeClr val="accent6">
                    <a:lumMod val="50000"/>
                  </a:schemeClr>
                </a:solidFill>
                <a:latin typeface="Alexandria Black" pitchFamily="2" charset="-78"/>
                <a:cs typeface="Alexandria Black" pitchFamily="2" charset="-78"/>
              </a:rPr>
              <a:t>أدوار الفريق</a:t>
            </a:r>
          </a:p>
          <a:p>
            <a:pPr marL="457200" indent="-457200" algn="just" rtl="1">
              <a:lnSpc>
                <a:spcPct val="200000"/>
              </a:lnSpc>
              <a:buFont typeface="+mj-lt"/>
              <a:buAutoNum type="arabicPeriod" startAt="7"/>
            </a:pPr>
            <a:r>
              <a:rPr lang="ar-SA" dirty="0">
                <a:solidFill>
                  <a:srgbClr val="FF0000"/>
                </a:solidFill>
                <a:latin typeface="Alexandria Black" pitchFamily="2" charset="-78"/>
                <a:cs typeface="Alexandria Black" pitchFamily="2" charset="-78"/>
              </a:rPr>
              <a:t>مطور إجرائي </a:t>
            </a:r>
            <a:r>
              <a:rPr lang="ar-SA" dirty="0">
                <a:latin typeface="Alexandria Light" pitchFamily="2" charset="-78"/>
                <a:cs typeface="Alexandria Light" pitchFamily="2" charset="-78"/>
              </a:rPr>
              <a:t>: يدون الملاحظات ؛ يسجل الأفكار. يوزع المواد يوجه المجموعة من خلال جدول الأعمال.</a:t>
            </a:r>
          </a:p>
          <a:p>
            <a:pPr marL="457200" indent="-457200" algn="just" rtl="1">
              <a:lnSpc>
                <a:spcPct val="200000"/>
              </a:lnSpc>
              <a:buFont typeface="+mj-lt"/>
              <a:buAutoNum type="arabicPeriod" startAt="7"/>
            </a:pPr>
            <a:r>
              <a:rPr lang="ar-SA" dirty="0">
                <a:solidFill>
                  <a:srgbClr val="FF0000"/>
                </a:solidFill>
                <a:latin typeface="Alexandria Black" pitchFamily="2" charset="-78"/>
                <a:cs typeface="Alexandria Black" pitchFamily="2" charset="-78"/>
              </a:rPr>
              <a:t>الملخص / المقيم</a:t>
            </a:r>
            <a:r>
              <a:rPr lang="ar-SA" dirty="0">
                <a:latin typeface="Alexandria Light" pitchFamily="2" charset="-78"/>
                <a:cs typeface="Alexandria Light" pitchFamily="2" charset="-78"/>
              </a:rPr>
              <a:t>: يعيد صياغة الأفكار ويصف العلاقات. تفاصيل الاتفاقيات والاختلافات.</a:t>
            </a:r>
          </a:p>
        </p:txBody>
      </p:sp>
      <p:sp>
        <p:nvSpPr>
          <p:cNvPr id="4" name="TextBox 3">
            <a:extLst>
              <a:ext uri="{FF2B5EF4-FFF2-40B4-BE49-F238E27FC236}">
                <a16:creationId xmlns:a16="http://schemas.microsoft.com/office/drawing/2014/main" id="{BF26A723-435F-3D1A-D0AB-BAB14BD2F6C0}"/>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0900031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19EB394-674A-DF77-59E8-AA8926C015D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58567A42-0FFB-8BFB-78EE-1567AE010773}"/>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FC14B7C0-EF31-2686-B449-D816DCE65CA4}"/>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0098FEA4-F3E2-2753-7725-0851A6CF3838}"/>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35D3884C-A7CB-7277-5FB1-4700BA621C84}"/>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1FEF775C-AA93-4E51-8A41-53167C952E89}"/>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6F2D40B-3E38-912B-CA54-8D148D70077C}"/>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71AE1D52-90DC-BB53-CB66-74818E69E01B}"/>
              </a:ext>
            </a:extLst>
          </p:cNvPr>
          <p:cNvSpPr/>
          <p:nvPr/>
        </p:nvSpPr>
        <p:spPr>
          <a:xfrm>
            <a:off x="638240" y="1618270"/>
            <a:ext cx="10936442" cy="2402581"/>
          </a:xfrm>
          <a:prstGeom prst="rect">
            <a:avLst/>
          </a:prstGeom>
        </p:spPr>
        <p:txBody>
          <a:bodyPr wrap="square">
            <a:spAutoFit/>
          </a:bodyPr>
          <a:lstStyle/>
          <a:p>
            <a:pPr marL="342900" indent="-342900" algn="just">
              <a:lnSpc>
                <a:spcPct val="150000"/>
              </a:lnSpc>
              <a:buFont typeface="+mj-lt"/>
              <a:buAutoNum type="alphaUcPeriod" startAt="2"/>
            </a:pPr>
            <a:r>
              <a:rPr lang="en-US" sz="1700" dirty="0">
                <a:solidFill>
                  <a:srgbClr val="002060"/>
                </a:solidFill>
                <a:latin typeface="Alexandria Black" pitchFamily="2" charset="-78"/>
                <a:cs typeface="Alexandria Black" pitchFamily="2" charset="-78"/>
              </a:rPr>
              <a:t>Relationship Roles</a:t>
            </a:r>
          </a:p>
          <a:p>
            <a:pPr marL="342900" indent="-342900" algn="just">
              <a:lnSpc>
                <a:spcPct val="150000"/>
              </a:lnSpc>
              <a:buFont typeface="+mj-lt"/>
              <a:buAutoNum type="arabicPeriod"/>
            </a:pPr>
            <a:r>
              <a:rPr lang="en-US" sz="1700" dirty="0">
                <a:solidFill>
                  <a:srgbClr val="FF0000"/>
                </a:solidFill>
                <a:latin typeface="Alexandria Black" pitchFamily="2" charset="-78"/>
                <a:cs typeface="Alexandria Black" pitchFamily="2" charset="-78"/>
              </a:rPr>
              <a:t>Supporter: </a:t>
            </a:r>
            <a:r>
              <a:rPr lang="en-US" sz="1700" dirty="0">
                <a:latin typeface="Alexandria Light" pitchFamily="2" charset="-78"/>
                <a:cs typeface="Alexandria Light" pitchFamily="2" charset="-78"/>
              </a:rPr>
              <a:t>Expresses togetherness; encourages others; gives praise; suggests solidarity.</a:t>
            </a:r>
          </a:p>
          <a:p>
            <a:pPr marL="342900" indent="-342900" algn="just">
              <a:lnSpc>
                <a:spcPct val="150000"/>
              </a:lnSpc>
              <a:buFont typeface="+mj-lt"/>
              <a:buAutoNum type="arabicPeriod"/>
            </a:pPr>
            <a:r>
              <a:rPr lang="en-US" sz="1700" dirty="0">
                <a:solidFill>
                  <a:srgbClr val="FF0000"/>
                </a:solidFill>
                <a:latin typeface="Alexandria Black" pitchFamily="2" charset="-78"/>
                <a:cs typeface="Alexandria Black" pitchFamily="2" charset="-78"/>
              </a:rPr>
              <a:t>Harmonizer</a:t>
            </a:r>
            <a:r>
              <a:rPr lang="en-US" sz="1700" dirty="0">
                <a:latin typeface="Alexandria Light" pitchFamily="2" charset="-78"/>
                <a:cs typeface="Alexandria Light" pitchFamily="2" charset="-78"/>
              </a:rPr>
              <a:t>: Mediates and reconciles differences; suggests areas of agreement between disagreeing members; suggests positive ways to explore difference.</a:t>
            </a:r>
          </a:p>
          <a:p>
            <a:pPr marL="342900" indent="-342900" algn="just">
              <a:lnSpc>
                <a:spcPct val="150000"/>
              </a:lnSpc>
              <a:buFont typeface="+mj-lt"/>
              <a:buAutoNum type="arabicPeriod"/>
            </a:pPr>
            <a:r>
              <a:rPr lang="en-US" sz="1700" dirty="0">
                <a:solidFill>
                  <a:srgbClr val="FF0000"/>
                </a:solidFill>
                <a:latin typeface="Alexandria Black" pitchFamily="2" charset="-78"/>
                <a:cs typeface="Alexandria Black" pitchFamily="2" charset="-78"/>
              </a:rPr>
              <a:t>Gatekeeper</a:t>
            </a:r>
            <a:r>
              <a:rPr lang="en-US" sz="1700" dirty="0">
                <a:latin typeface="Alexandria Light" pitchFamily="2" charset="-78"/>
                <a:cs typeface="Alexandria Light" pitchFamily="2" charset="-78"/>
              </a:rPr>
              <a:t>: Asks opinions of members who are not participating; prevents dominance by others; facilitates overall interaction.</a:t>
            </a:r>
          </a:p>
        </p:txBody>
      </p:sp>
      <p:sp>
        <p:nvSpPr>
          <p:cNvPr id="10" name="Rectangle 9">
            <a:extLst>
              <a:ext uri="{FF2B5EF4-FFF2-40B4-BE49-F238E27FC236}">
                <a16:creationId xmlns:a16="http://schemas.microsoft.com/office/drawing/2014/main" id="{2A56FD29-257E-8C8D-526E-EF87F1FE616D}"/>
              </a:ext>
            </a:extLst>
          </p:cNvPr>
          <p:cNvSpPr/>
          <p:nvPr/>
        </p:nvSpPr>
        <p:spPr>
          <a:xfrm>
            <a:off x="845572" y="4018571"/>
            <a:ext cx="10586427" cy="2492990"/>
          </a:xfrm>
          <a:prstGeom prst="rect">
            <a:avLst/>
          </a:prstGeom>
        </p:spPr>
        <p:txBody>
          <a:bodyPr wrap="square">
            <a:spAutoFit/>
          </a:bodyPr>
          <a:lstStyle/>
          <a:p>
            <a:pPr marL="342900" indent="-342900" algn="just" rtl="1">
              <a:lnSpc>
                <a:spcPct val="150000"/>
              </a:lnSpc>
              <a:buFont typeface="+mj-lt"/>
              <a:buAutoNum type="alphaUcPeriod" startAt="2"/>
            </a:pPr>
            <a:r>
              <a:rPr lang="ar-SA" dirty="0">
                <a:solidFill>
                  <a:srgbClr val="002060"/>
                </a:solidFill>
                <a:latin typeface="Alexandria Black" pitchFamily="2" charset="-78"/>
                <a:cs typeface="Alexandria Black" pitchFamily="2" charset="-78"/>
              </a:rPr>
              <a:t>أدوار العلاقة</a:t>
            </a:r>
          </a:p>
          <a:p>
            <a:pPr marL="457200" indent="-457200" algn="just" rtl="1">
              <a:lnSpc>
                <a:spcPct val="200000"/>
              </a:lnSpc>
              <a:buFont typeface="+mj-lt"/>
              <a:buAutoNum type="arabicPeriod"/>
            </a:pPr>
            <a:r>
              <a:rPr lang="ar-SA" sz="1700" dirty="0">
                <a:solidFill>
                  <a:srgbClr val="FF0000"/>
                </a:solidFill>
                <a:latin typeface="Alexandria Black" pitchFamily="2" charset="-78"/>
                <a:cs typeface="Alexandria Black" pitchFamily="2" charset="-78"/>
              </a:rPr>
              <a:t>الداعم</a:t>
            </a:r>
            <a:r>
              <a:rPr lang="ar-SA" sz="1600" dirty="0">
                <a:latin typeface="Alexandria Light" pitchFamily="2" charset="-78"/>
                <a:cs typeface="Alexandria Light" pitchFamily="2" charset="-78"/>
              </a:rPr>
              <a:t>: يعبر عن العمل الجماعي. يشجع الآخرين. يعطي الثناء. يشير إلى التضامن.</a:t>
            </a:r>
          </a:p>
          <a:p>
            <a:pPr marL="457200" indent="-457200" algn="just" rtl="1">
              <a:lnSpc>
                <a:spcPct val="200000"/>
              </a:lnSpc>
              <a:buFont typeface="+mj-lt"/>
              <a:buAutoNum type="arabicPeriod"/>
            </a:pPr>
            <a:r>
              <a:rPr lang="ar-SA" sz="1700" dirty="0">
                <a:solidFill>
                  <a:srgbClr val="FF0000"/>
                </a:solidFill>
                <a:latin typeface="Alexandria Black" pitchFamily="2" charset="-78"/>
                <a:cs typeface="Alexandria Black" pitchFamily="2" charset="-78"/>
              </a:rPr>
              <a:t>مُوائِم</a:t>
            </a:r>
            <a:r>
              <a:rPr lang="ar-SA" sz="1600" dirty="0">
                <a:latin typeface="Alexandria Light" pitchFamily="2" charset="-78"/>
                <a:cs typeface="Alexandria Light" pitchFamily="2" charset="-78"/>
              </a:rPr>
              <a:t>: يتوسط ويوفق بين الاختلافات. يقترح مجالات الاتفاق بين الأعضاء المعارضين. يقترح طرقا إيجابية لاستكشاف الاختلاف.</a:t>
            </a:r>
          </a:p>
          <a:p>
            <a:pPr marL="457200" indent="-457200" algn="just" rtl="1">
              <a:lnSpc>
                <a:spcPct val="200000"/>
              </a:lnSpc>
              <a:buFont typeface="+mj-lt"/>
              <a:buAutoNum type="arabicPeriod"/>
            </a:pPr>
            <a:r>
              <a:rPr lang="ar-SA" sz="1700" dirty="0">
                <a:solidFill>
                  <a:srgbClr val="FF0000"/>
                </a:solidFill>
                <a:latin typeface="Alexandria Black" pitchFamily="2" charset="-78"/>
                <a:cs typeface="Alexandria Black" pitchFamily="2" charset="-78"/>
              </a:rPr>
              <a:t>حارس البوابة</a:t>
            </a:r>
            <a:r>
              <a:rPr lang="ar-SA" sz="1600" dirty="0">
                <a:latin typeface="Alexandria Light" pitchFamily="2" charset="-78"/>
                <a:cs typeface="Alexandria Light" pitchFamily="2" charset="-78"/>
              </a:rPr>
              <a:t>: يسأل آراء الأعضاء غير المشاركين ؛ يمنع هيمنة الآخرين. يسهل التفاعل العام.</a:t>
            </a:r>
          </a:p>
        </p:txBody>
      </p:sp>
      <p:sp>
        <p:nvSpPr>
          <p:cNvPr id="4" name="TextBox 3">
            <a:extLst>
              <a:ext uri="{FF2B5EF4-FFF2-40B4-BE49-F238E27FC236}">
                <a16:creationId xmlns:a16="http://schemas.microsoft.com/office/drawing/2014/main" id="{7A531155-7406-E2FA-8D7D-E61F2BE01ACA}"/>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19496096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291242-4105-EDFD-3248-5B3A6F4390F8}"/>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C4BD34EE-AB8A-FCD7-7728-01C07AA10CF6}"/>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32331684-5DA8-F02A-5208-E3B6AA6850FD}"/>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D11A55B-EBCA-F7CB-8151-44A16E84BBCB}"/>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38926718-F086-B14A-670B-D2B29695E06B}"/>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510455AA-C0EE-DB1E-A829-B3874221D1E3}"/>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EA29A895-BE12-51B3-5F45-1B00979702F5}"/>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373F644A-81FA-D4B7-E2DE-472E8ED286AE}"/>
              </a:ext>
            </a:extLst>
          </p:cNvPr>
          <p:cNvSpPr/>
          <p:nvPr/>
        </p:nvSpPr>
        <p:spPr>
          <a:xfrm>
            <a:off x="638240" y="1618270"/>
            <a:ext cx="10936442" cy="2122953"/>
          </a:xfrm>
          <a:prstGeom prst="rect">
            <a:avLst/>
          </a:prstGeom>
        </p:spPr>
        <p:txBody>
          <a:bodyPr wrap="square">
            <a:spAutoFit/>
          </a:bodyPr>
          <a:lstStyle/>
          <a:p>
            <a:pPr marL="342900" indent="-342900" algn="just">
              <a:lnSpc>
                <a:spcPct val="150000"/>
              </a:lnSpc>
              <a:buFont typeface="+mj-lt"/>
              <a:buAutoNum type="alphaUcPeriod" startAt="3"/>
            </a:pPr>
            <a:r>
              <a:rPr lang="en-US" dirty="0">
                <a:solidFill>
                  <a:schemeClr val="accent6">
                    <a:lumMod val="50000"/>
                  </a:schemeClr>
                </a:solidFill>
                <a:latin typeface="Alexandria Black" pitchFamily="2" charset="-78"/>
                <a:cs typeface="Alexandria Black" pitchFamily="2" charset="-78"/>
              </a:rPr>
              <a:t>Self-centered Roles</a:t>
            </a:r>
          </a:p>
          <a:p>
            <a:pPr marL="342900" indent="-342900" algn="just">
              <a:lnSpc>
                <a:spcPct val="150000"/>
              </a:lnSpc>
              <a:buFont typeface="+mj-lt"/>
              <a:buAutoNum type="arabicPeriod"/>
            </a:pPr>
            <a:r>
              <a:rPr lang="en-US" dirty="0">
                <a:solidFill>
                  <a:srgbClr val="FF0000"/>
                </a:solidFill>
                <a:latin typeface="Alexandria Black" pitchFamily="2" charset="-78"/>
                <a:cs typeface="Alexandria Black" pitchFamily="2" charset="-78"/>
              </a:rPr>
              <a:t>Blocker: </a:t>
            </a:r>
            <a:r>
              <a:rPr lang="en-US" dirty="0">
                <a:latin typeface="Alexandria Light" pitchFamily="2" charset="-78"/>
                <a:cs typeface="Alexandria Light" pitchFamily="2" charset="-78"/>
              </a:rPr>
              <a:t>Gives negative responses to most ideas; is negative about any positive solutions; raises continuous objections.</a:t>
            </a:r>
          </a:p>
          <a:p>
            <a:pPr marL="342900" indent="-342900" algn="just">
              <a:lnSpc>
                <a:spcPct val="150000"/>
              </a:lnSpc>
              <a:buFont typeface="+mj-lt"/>
              <a:buAutoNum type="arabicPeriod"/>
            </a:pPr>
            <a:r>
              <a:rPr lang="en-US" dirty="0">
                <a:solidFill>
                  <a:srgbClr val="FF0000"/>
                </a:solidFill>
                <a:latin typeface="Alexandria Black" pitchFamily="2" charset="-78"/>
                <a:cs typeface="Alexandria Black" pitchFamily="2" charset="-78"/>
              </a:rPr>
              <a:t>Dominator</a:t>
            </a:r>
            <a:r>
              <a:rPr lang="en-US" dirty="0">
                <a:latin typeface="Alexandria Light" pitchFamily="2" charset="-78"/>
                <a:cs typeface="Alexandria Light" pitchFamily="2" charset="-78"/>
              </a:rPr>
              <a:t>: Controls through interruptions, superiority of tone, and length of conversation control.</a:t>
            </a:r>
          </a:p>
        </p:txBody>
      </p:sp>
      <p:sp>
        <p:nvSpPr>
          <p:cNvPr id="10" name="Rectangle 9">
            <a:extLst>
              <a:ext uri="{FF2B5EF4-FFF2-40B4-BE49-F238E27FC236}">
                <a16:creationId xmlns:a16="http://schemas.microsoft.com/office/drawing/2014/main" id="{2594222A-B8AC-64CB-AD92-234122DF0563}"/>
              </a:ext>
            </a:extLst>
          </p:cNvPr>
          <p:cNvSpPr/>
          <p:nvPr/>
        </p:nvSpPr>
        <p:spPr>
          <a:xfrm>
            <a:off x="845572" y="4018571"/>
            <a:ext cx="10586427" cy="1534331"/>
          </a:xfrm>
          <a:prstGeom prst="rect">
            <a:avLst/>
          </a:prstGeom>
        </p:spPr>
        <p:txBody>
          <a:bodyPr wrap="square">
            <a:spAutoFit/>
          </a:bodyPr>
          <a:lstStyle/>
          <a:p>
            <a:pPr marL="342900" indent="-342900" algn="just" rtl="1">
              <a:lnSpc>
                <a:spcPct val="150000"/>
              </a:lnSpc>
              <a:buFont typeface="+mj-lt"/>
              <a:buAutoNum type="alphaUcPeriod" startAt="3"/>
            </a:pPr>
            <a:r>
              <a:rPr lang="ar-SA" dirty="0">
                <a:solidFill>
                  <a:schemeClr val="accent6">
                    <a:lumMod val="50000"/>
                  </a:schemeClr>
                </a:solidFill>
                <a:latin typeface="Alexandria Black" pitchFamily="2" charset="-78"/>
                <a:cs typeface="Alexandria Black" pitchFamily="2" charset="-78"/>
              </a:rPr>
              <a:t>الأدوار المتمحورة حول الذات</a:t>
            </a:r>
          </a:p>
          <a:p>
            <a:pPr marL="457200" indent="-457200" algn="just" rtl="1">
              <a:lnSpc>
                <a:spcPct val="200000"/>
              </a:lnSpc>
              <a:buFont typeface="+mj-lt"/>
              <a:buAutoNum type="arabicPeriod"/>
            </a:pPr>
            <a:r>
              <a:rPr lang="ar-SA" dirty="0">
                <a:solidFill>
                  <a:srgbClr val="FF0000"/>
                </a:solidFill>
                <a:latin typeface="Alexandria Black" pitchFamily="2" charset="-78"/>
                <a:cs typeface="Alexandria Black" pitchFamily="2" charset="-78"/>
              </a:rPr>
              <a:t>الحاجز</a:t>
            </a:r>
            <a:r>
              <a:rPr lang="ar-SA" dirty="0">
                <a:latin typeface="Alexandria Light" pitchFamily="2" charset="-78"/>
                <a:cs typeface="Alexandria Light" pitchFamily="2" charset="-78"/>
              </a:rPr>
              <a:t>: يعطي ردود فعل سلبية على معظم الأفكار. سلبي بشأن أي حلول إيجابية. يثير اعتراضات مستمرة.</a:t>
            </a:r>
          </a:p>
          <a:p>
            <a:pPr marL="457200" indent="-457200" algn="just" rtl="1">
              <a:lnSpc>
                <a:spcPct val="200000"/>
              </a:lnSpc>
              <a:buFont typeface="+mj-lt"/>
              <a:buAutoNum type="arabicPeriod"/>
            </a:pPr>
            <a:r>
              <a:rPr lang="ar-SA" dirty="0">
                <a:solidFill>
                  <a:srgbClr val="FF0000"/>
                </a:solidFill>
                <a:latin typeface="Alexandria Black" pitchFamily="2" charset="-78"/>
                <a:cs typeface="Alexandria Black" pitchFamily="2" charset="-78"/>
              </a:rPr>
              <a:t>المسيطر</a:t>
            </a:r>
            <a:r>
              <a:rPr lang="ar-SA" dirty="0">
                <a:latin typeface="Alexandria Light" pitchFamily="2" charset="-78"/>
                <a:cs typeface="Alexandria Light" pitchFamily="2" charset="-78"/>
              </a:rPr>
              <a:t>: يتحكم من خلال الانقطاعات وتفوق النغمة وطول التحكم في المحادثة.</a:t>
            </a:r>
          </a:p>
        </p:txBody>
      </p:sp>
      <p:sp>
        <p:nvSpPr>
          <p:cNvPr id="4" name="TextBox 3">
            <a:extLst>
              <a:ext uri="{FF2B5EF4-FFF2-40B4-BE49-F238E27FC236}">
                <a16:creationId xmlns:a16="http://schemas.microsoft.com/office/drawing/2014/main" id="{ECF13D37-215A-8D61-4F8F-DBB8A5158577}"/>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2639206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9C5479-86F9-6D48-6737-44A8E6D6A5DD}"/>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17904FE-1BE8-286A-884C-9BF103298FBF}"/>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DB00DBC1-0BFA-5804-0BA5-C19CDEC2A54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FA21E5C-0E7B-4637-0BC2-70D149AD4098}"/>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3F20F0F7-1CD3-1CBC-C22B-96A31BA50B39}"/>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2D4F90AE-4FB7-21D3-8C55-6F5940607A36}"/>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F9854E9E-E34E-C0D8-ECF7-A6666521DCFB}"/>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D9819E91-4E5D-0BA8-1462-C6B99E1BEA61}"/>
              </a:ext>
            </a:extLst>
          </p:cNvPr>
          <p:cNvSpPr/>
          <p:nvPr/>
        </p:nvSpPr>
        <p:spPr>
          <a:xfrm>
            <a:off x="638240" y="1618270"/>
            <a:ext cx="10936442" cy="2122953"/>
          </a:xfrm>
          <a:prstGeom prst="rect">
            <a:avLst/>
          </a:prstGeom>
        </p:spPr>
        <p:txBody>
          <a:bodyPr wrap="square">
            <a:spAutoFit/>
          </a:bodyPr>
          <a:lstStyle/>
          <a:p>
            <a:pPr marL="342900" indent="-342900" algn="just">
              <a:lnSpc>
                <a:spcPct val="150000"/>
              </a:lnSpc>
              <a:buFont typeface="+mj-lt"/>
              <a:buAutoNum type="alphaUcPeriod" startAt="3"/>
            </a:pPr>
            <a:r>
              <a:rPr lang="en-US" dirty="0">
                <a:solidFill>
                  <a:schemeClr val="accent6">
                    <a:lumMod val="50000"/>
                  </a:schemeClr>
                </a:solidFill>
                <a:latin typeface="Alexandria Black" pitchFamily="2" charset="-78"/>
                <a:cs typeface="Alexandria Black" pitchFamily="2" charset="-78"/>
              </a:rPr>
              <a:t>Self-centered Roles</a:t>
            </a:r>
          </a:p>
          <a:p>
            <a:pPr marL="342900" indent="-342900" algn="just">
              <a:lnSpc>
                <a:spcPct val="150000"/>
              </a:lnSpc>
              <a:buFont typeface="+mj-lt"/>
              <a:buAutoNum type="arabicPeriod" startAt="3"/>
            </a:pPr>
            <a:r>
              <a:rPr lang="en-US" dirty="0">
                <a:solidFill>
                  <a:srgbClr val="FF0000"/>
                </a:solidFill>
                <a:latin typeface="Alexandria Black" pitchFamily="2" charset="-78"/>
                <a:cs typeface="Alexandria Black" pitchFamily="2" charset="-78"/>
              </a:rPr>
              <a:t>Attacker</a:t>
            </a:r>
            <a:r>
              <a:rPr lang="en-US" dirty="0">
                <a:latin typeface="Alexandria Light" pitchFamily="2" charset="-78"/>
                <a:cs typeface="Alexandria Light" pitchFamily="2" charset="-78"/>
              </a:rPr>
              <a:t>: Aggressive to achieve personal status; expresses disapproval; critical of status of others.</a:t>
            </a:r>
          </a:p>
          <a:p>
            <a:pPr marL="342900" indent="-342900" algn="just">
              <a:lnSpc>
                <a:spcPct val="150000"/>
              </a:lnSpc>
              <a:buFont typeface="+mj-lt"/>
              <a:buAutoNum type="arabicPeriod" startAt="3"/>
            </a:pPr>
            <a:r>
              <a:rPr lang="en-US" dirty="0">
                <a:solidFill>
                  <a:srgbClr val="FF0000"/>
                </a:solidFill>
                <a:latin typeface="Alexandria Black" pitchFamily="2" charset="-78"/>
                <a:cs typeface="Alexandria Black" pitchFamily="2" charset="-78"/>
              </a:rPr>
              <a:t>Clown</a:t>
            </a:r>
            <a:r>
              <a:rPr lang="en-US" dirty="0">
                <a:latin typeface="Alexandria Light" pitchFamily="2" charset="-78"/>
                <a:cs typeface="Alexandria Light" pitchFamily="2" charset="-78"/>
              </a:rPr>
              <a:t>: Disrupts with jokes and other diverting behavior; brings up tangents; refuses to take ideas seriously.</a:t>
            </a:r>
          </a:p>
        </p:txBody>
      </p:sp>
      <p:sp>
        <p:nvSpPr>
          <p:cNvPr id="10" name="Rectangle 9">
            <a:extLst>
              <a:ext uri="{FF2B5EF4-FFF2-40B4-BE49-F238E27FC236}">
                <a16:creationId xmlns:a16="http://schemas.microsoft.com/office/drawing/2014/main" id="{92B11F46-EF19-3008-C3D9-328956DA4A3C}"/>
              </a:ext>
            </a:extLst>
          </p:cNvPr>
          <p:cNvSpPr/>
          <p:nvPr/>
        </p:nvSpPr>
        <p:spPr>
          <a:xfrm>
            <a:off x="845572" y="4018571"/>
            <a:ext cx="10586427" cy="2088329"/>
          </a:xfrm>
          <a:prstGeom prst="rect">
            <a:avLst/>
          </a:prstGeom>
        </p:spPr>
        <p:txBody>
          <a:bodyPr wrap="square">
            <a:spAutoFit/>
          </a:bodyPr>
          <a:lstStyle/>
          <a:p>
            <a:pPr marL="342900" indent="-342900" algn="just" rtl="1">
              <a:lnSpc>
                <a:spcPct val="150000"/>
              </a:lnSpc>
              <a:buFont typeface="+mj-lt"/>
              <a:buAutoNum type="alphaUcPeriod" startAt="3"/>
            </a:pPr>
            <a:r>
              <a:rPr lang="ar-SA" dirty="0">
                <a:solidFill>
                  <a:schemeClr val="accent6">
                    <a:lumMod val="50000"/>
                  </a:schemeClr>
                </a:solidFill>
                <a:latin typeface="Alexandria Black" pitchFamily="2" charset="-78"/>
                <a:cs typeface="Alexandria Black" pitchFamily="2" charset="-78"/>
              </a:rPr>
              <a:t>الأدوار المتمحورة حول الذات</a:t>
            </a:r>
          </a:p>
          <a:p>
            <a:pPr marL="457200" indent="-457200" algn="just" rtl="1">
              <a:lnSpc>
                <a:spcPct val="200000"/>
              </a:lnSpc>
              <a:buFont typeface="+mj-lt"/>
              <a:buAutoNum type="arabicPeriod" startAt="3"/>
            </a:pPr>
            <a:r>
              <a:rPr lang="ar-SA" dirty="0">
                <a:solidFill>
                  <a:srgbClr val="FF0000"/>
                </a:solidFill>
                <a:latin typeface="Alexandria Black" pitchFamily="2" charset="-78"/>
                <a:cs typeface="Alexandria Black" pitchFamily="2" charset="-78"/>
              </a:rPr>
              <a:t>المهاجم</a:t>
            </a:r>
            <a:r>
              <a:rPr lang="ar-SA" dirty="0">
                <a:latin typeface="Alexandria Light" pitchFamily="2" charset="-78"/>
                <a:cs typeface="Alexandria Light" pitchFamily="2" charset="-78"/>
              </a:rPr>
              <a:t>: عدواني لتحقيق الأحوال الشخصية. يعبر عن عدم الموافقة. انتقاد لمكانة الآخرين.</a:t>
            </a:r>
          </a:p>
          <a:p>
            <a:pPr marL="457200" indent="-457200" algn="just" rtl="1">
              <a:lnSpc>
                <a:spcPct val="200000"/>
              </a:lnSpc>
              <a:buFont typeface="+mj-lt"/>
              <a:buAutoNum type="arabicPeriod" startAt="3"/>
            </a:pPr>
            <a:r>
              <a:rPr lang="ar-SA" dirty="0">
                <a:solidFill>
                  <a:srgbClr val="FF0000"/>
                </a:solidFill>
                <a:latin typeface="Alexandria Black" pitchFamily="2" charset="-78"/>
                <a:cs typeface="Alexandria Black" pitchFamily="2" charset="-78"/>
              </a:rPr>
              <a:t>مهرج</a:t>
            </a:r>
            <a:r>
              <a:rPr lang="ar-SA" dirty="0">
                <a:latin typeface="Alexandria Light" pitchFamily="2" charset="-78"/>
                <a:cs typeface="Alexandria Light" pitchFamily="2" charset="-78"/>
              </a:rPr>
              <a:t>: يعطل النكات وغيرها من السلوكيات المحولة. يجلب الظلال. يرفض أن يأخذ الأفكار على محمل الجد.</a:t>
            </a:r>
          </a:p>
        </p:txBody>
      </p:sp>
      <p:sp>
        <p:nvSpPr>
          <p:cNvPr id="4" name="TextBox 3">
            <a:extLst>
              <a:ext uri="{FF2B5EF4-FFF2-40B4-BE49-F238E27FC236}">
                <a16:creationId xmlns:a16="http://schemas.microsoft.com/office/drawing/2014/main" id="{0E241336-AF13-4BDB-777B-CE8205554D55}"/>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3897170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BD4C0C0-4228-FB3B-6056-EC4B72081CD1}"/>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A3B9E818-3B1F-8D45-4CDB-A92731ED8AE8}"/>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9200EE73-3665-7A56-BA8D-05C23820981E}"/>
              </a:ext>
            </a:extLst>
          </p:cNvPr>
          <p:cNvSpPr/>
          <p:nvPr/>
        </p:nvSpPr>
        <p:spPr>
          <a:xfrm>
            <a:off x="180431" y="1641366"/>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75B06C6E-87EE-02F2-6D4F-6BC2063FE60A}"/>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2991ABFB-CDBB-E6FD-F727-320F840D3916}"/>
              </a:ext>
            </a:extLst>
          </p:cNvPr>
          <p:cNvSpPr/>
          <p:nvPr/>
        </p:nvSpPr>
        <p:spPr>
          <a:xfrm>
            <a:off x="499634" y="634335"/>
            <a:ext cx="6491101" cy="707886"/>
          </a:xfrm>
          <a:prstGeom prst="rect">
            <a:avLst/>
          </a:prstGeom>
        </p:spPr>
        <p:txBody>
          <a:bodyPr wrap="square">
            <a:spAutoFit/>
          </a:bodyPr>
          <a:lstStyle/>
          <a:p>
            <a:r>
              <a:rPr lang="en-US" sz="2000" b="1" dirty="0">
                <a:solidFill>
                  <a:srgbClr val="00B0F0"/>
                </a:solidFill>
                <a:latin typeface="Alexandria" charset="0"/>
                <a:cs typeface="Alexandria" charset="0"/>
              </a:rPr>
              <a:t>Strengthening Teams and Conducting Meetings</a:t>
            </a:r>
          </a:p>
          <a:p>
            <a:endParaRPr lang="en-US" sz="2000" b="1" dirty="0">
              <a:solidFill>
                <a:srgbClr val="00B0F0"/>
              </a:solidFill>
              <a:latin typeface="Alexandria" charset="0"/>
              <a:cs typeface="Alexandria" charset="0"/>
            </a:endParaRPr>
          </a:p>
        </p:txBody>
      </p:sp>
      <p:sp>
        <p:nvSpPr>
          <p:cNvPr id="9" name="TextBox 8">
            <a:extLst>
              <a:ext uri="{FF2B5EF4-FFF2-40B4-BE49-F238E27FC236}">
                <a16:creationId xmlns:a16="http://schemas.microsoft.com/office/drawing/2014/main" id="{EAD10D2F-0CF7-6B9D-EB99-40D73CE5EF43}"/>
              </a:ext>
            </a:extLst>
          </p:cNvPr>
          <p:cNvSpPr txBox="1"/>
          <p:nvPr/>
        </p:nvSpPr>
        <p:spPr>
          <a:xfrm>
            <a:off x="6725265" y="693718"/>
            <a:ext cx="4828492"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39C85D58-1290-96B7-7167-0A3FBAD2EF63}"/>
              </a:ext>
            </a:extLst>
          </p:cNvPr>
          <p:cNvSpPr/>
          <p:nvPr/>
        </p:nvSpPr>
        <p:spPr>
          <a:xfrm>
            <a:off x="314798" y="1848669"/>
            <a:ext cx="11238959" cy="461665"/>
          </a:xfrm>
          <a:prstGeom prst="rect">
            <a:avLst/>
          </a:prstGeom>
        </p:spPr>
        <p:txBody>
          <a:bodyPr wrap="square">
            <a:spAutoFit/>
          </a:bodyPr>
          <a:lstStyle/>
          <a:p>
            <a:pPr>
              <a:spcBef>
                <a:spcPts val="1800"/>
              </a:spcBef>
              <a:spcAft>
                <a:spcPts val="1500"/>
              </a:spcAft>
            </a:pPr>
            <a:r>
              <a:rPr lang="en-US" sz="2400" dirty="0">
                <a:solidFill>
                  <a:srgbClr val="002060"/>
                </a:solidFill>
                <a:latin typeface="Alexandria" pitchFamily="2" charset="-78"/>
                <a:ea typeface="Times New Roman" panose="02020603050405020304" pitchFamily="18" charset="0"/>
                <a:cs typeface="Alexandria" pitchFamily="2" charset="-78"/>
              </a:rPr>
              <a:t>Team Norms</a:t>
            </a:r>
          </a:p>
        </p:txBody>
      </p:sp>
      <p:sp>
        <p:nvSpPr>
          <p:cNvPr id="8" name="Rectangle: Rounded Corners 7">
            <a:extLst>
              <a:ext uri="{FF2B5EF4-FFF2-40B4-BE49-F238E27FC236}">
                <a16:creationId xmlns:a16="http://schemas.microsoft.com/office/drawing/2014/main" id="{2FCDAA5E-7F7A-E9CC-245C-BA80F8D43964}"/>
              </a:ext>
            </a:extLst>
          </p:cNvPr>
          <p:cNvSpPr/>
          <p:nvPr/>
        </p:nvSpPr>
        <p:spPr>
          <a:xfrm>
            <a:off x="187286" y="2620464"/>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2" name="Rectangle 11">
            <a:extLst>
              <a:ext uri="{FF2B5EF4-FFF2-40B4-BE49-F238E27FC236}">
                <a16:creationId xmlns:a16="http://schemas.microsoft.com/office/drawing/2014/main" id="{2EB5A301-6C26-825C-B3F6-90180205A083}"/>
              </a:ext>
            </a:extLst>
          </p:cNvPr>
          <p:cNvSpPr/>
          <p:nvPr/>
        </p:nvSpPr>
        <p:spPr>
          <a:xfrm>
            <a:off x="318856" y="2801507"/>
            <a:ext cx="11238959" cy="461665"/>
          </a:xfrm>
          <a:prstGeom prst="rect">
            <a:avLst/>
          </a:prstGeom>
        </p:spPr>
        <p:txBody>
          <a:bodyPr wrap="square">
            <a:spAutoFit/>
          </a:bodyPr>
          <a:lstStyle/>
          <a:p>
            <a:pPr algn="r" rtl="1">
              <a:spcBef>
                <a:spcPts val="1800"/>
              </a:spcBef>
              <a:spcAft>
                <a:spcPts val="1500"/>
              </a:spcAft>
            </a:pPr>
            <a:r>
              <a:rPr lang="ar-SA" sz="2400" dirty="0">
                <a:solidFill>
                  <a:srgbClr val="002060"/>
                </a:solidFill>
                <a:latin typeface="Alexandria" pitchFamily="2" charset="-78"/>
                <a:ea typeface="Times New Roman" panose="02020603050405020304" pitchFamily="18" charset="0"/>
                <a:cs typeface="Alexandria" pitchFamily="2" charset="-78"/>
              </a:rPr>
              <a:t>قواعد الفريق</a:t>
            </a:r>
          </a:p>
        </p:txBody>
      </p:sp>
      <p:pic>
        <p:nvPicPr>
          <p:cNvPr id="7170" name="Picture 2" descr="Team Norms - YouTube">
            <a:extLst>
              <a:ext uri="{FF2B5EF4-FFF2-40B4-BE49-F238E27FC236}">
                <a16:creationId xmlns:a16="http://schemas.microsoft.com/office/drawing/2014/main" id="{C509F0DA-198A-C7C2-AA94-5EE938B8944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23755" y="3599562"/>
            <a:ext cx="5517572" cy="31036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097163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A7536D-00DF-5E07-E030-352032508D1B}"/>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9F6244D5-8230-D959-1E78-8005C1F14EA7}"/>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D079A51-0DE5-9428-A19F-67ACCF3AB17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DEB9AF19-7660-056A-433D-5F9B93C3278B}"/>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E9ED5E33-DB35-5849-F55D-8CDC8CA0A4F5}"/>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3F3D16EA-8454-3443-EDB5-4643EFBF78BA}"/>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47203562-1BB8-807D-119F-A9FC7B3644F5}"/>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6BA2676F-123E-8F75-9814-576A64D2E240}"/>
              </a:ext>
            </a:extLst>
          </p:cNvPr>
          <p:cNvSpPr/>
          <p:nvPr/>
        </p:nvSpPr>
        <p:spPr>
          <a:xfrm>
            <a:off x="752354" y="1659834"/>
            <a:ext cx="10679645" cy="2123017"/>
          </a:xfrm>
          <a:prstGeom prst="rect">
            <a:avLst/>
          </a:prstGeom>
        </p:spPr>
        <p:txBody>
          <a:bodyPr wrap="square">
            <a:spAutoFit/>
          </a:bodyPr>
          <a:lstStyle/>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When you attend class, you probably sit in the same seat every time. Why? You don’t own the seat; it’s not yours. </a:t>
            </a:r>
          </a:p>
          <a:p>
            <a:pPr marL="342900" indent="-342900" algn="just">
              <a:lnSpc>
                <a:spcPct val="150000"/>
              </a:lnSpc>
              <a:buFont typeface="Arial" panose="020B0604020202020204" pitchFamily="34" charset="0"/>
              <a:buChar char="•"/>
            </a:pPr>
            <a:r>
              <a:rPr lang="en-US" dirty="0">
                <a:latin typeface="Alexandria Light" pitchFamily="2" charset="-78"/>
                <a:cs typeface="Alexandria Light" pitchFamily="2" charset="-78"/>
              </a:rPr>
              <a:t>Still, if someone else sat in the seat, it would bother you, right? You might even ask that person to move. </a:t>
            </a:r>
          </a:p>
          <a:p>
            <a:pPr marL="342900" indent="-342900" algn="just">
              <a:lnSpc>
                <a:spcPct val="15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There’s no written rule, no seating chart stating that this is your seat—it’s simply a norm.</a:t>
            </a:r>
            <a:endParaRPr lang="ar-SA" b="1" dirty="0">
              <a:solidFill>
                <a:srgbClr val="002060"/>
              </a:solidFill>
              <a:latin typeface="Alexandria Light" pitchFamily="2" charset="-78"/>
              <a:cs typeface="Alexandria Light" pitchFamily="2" charset="-78"/>
            </a:endParaRPr>
          </a:p>
        </p:txBody>
      </p:sp>
      <p:sp>
        <p:nvSpPr>
          <p:cNvPr id="10" name="Rectangle 9">
            <a:extLst>
              <a:ext uri="{FF2B5EF4-FFF2-40B4-BE49-F238E27FC236}">
                <a16:creationId xmlns:a16="http://schemas.microsoft.com/office/drawing/2014/main" id="{7564BE2E-E972-78DC-297B-4B397289154B}"/>
              </a:ext>
            </a:extLst>
          </p:cNvPr>
          <p:cNvSpPr/>
          <p:nvPr/>
        </p:nvSpPr>
        <p:spPr>
          <a:xfrm>
            <a:off x="845572" y="4018571"/>
            <a:ext cx="10586427" cy="2226828"/>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عندما تحضر الفصل ، ربما تجلس في نفس المقعد في كل مرة. لماذا؟ أنت لا تملك المقعد. إنه ليس لك. </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ومع ذلك ، إذا جلس شخص آخر في المقعد ، فسوف يزعجك ذلك ، أليس كذلك؟ قد تطلب من هذا الشخص التحرك. </a:t>
            </a:r>
          </a:p>
          <a:p>
            <a:pPr marL="457200" indent="-457200" algn="just" rtl="1">
              <a:lnSpc>
                <a:spcPct val="200000"/>
              </a:lnSpc>
              <a:buFont typeface="Arial" panose="020B0604020202020204" pitchFamily="34" charset="0"/>
              <a:buChar char="•"/>
            </a:pPr>
            <a:r>
              <a:rPr lang="ar-SA" b="1" dirty="0">
                <a:solidFill>
                  <a:srgbClr val="002060"/>
                </a:solidFill>
                <a:latin typeface="Alexandria Light" pitchFamily="2" charset="-78"/>
                <a:cs typeface="Alexandria Light" pitchFamily="2" charset="-78"/>
              </a:rPr>
              <a:t>لا توجد قاعدة مكتوبة ، ولا مخطط جلوس ينص على أن هذا هو مقعدك - إنه ببساطة قاعدة</a:t>
            </a:r>
            <a:r>
              <a:rPr lang="ar-SA" dirty="0">
                <a:latin typeface="Alexandria Light" pitchFamily="2" charset="-78"/>
                <a:cs typeface="Alexandria Light" pitchFamily="2" charset="-78"/>
              </a:rPr>
              <a:t>.</a:t>
            </a:r>
          </a:p>
        </p:txBody>
      </p:sp>
      <p:sp>
        <p:nvSpPr>
          <p:cNvPr id="4" name="TextBox 3">
            <a:extLst>
              <a:ext uri="{FF2B5EF4-FFF2-40B4-BE49-F238E27FC236}">
                <a16:creationId xmlns:a16="http://schemas.microsoft.com/office/drawing/2014/main" id="{56C851C0-9856-0DCA-2FA3-EEBC2105FBA1}"/>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25820598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130C2C8-9FC8-91E6-CE32-14D459D03810}"/>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21111614-0BE4-B718-AAD8-7A4EA8863CA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0D3BD20B-B64E-B6A3-DC44-6DFAC84B4B27}"/>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AEBFB7F7-04F6-608C-EDDD-10CD57BA8A3B}"/>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A54E29A4-AD33-E202-09B8-664805AC45D9}"/>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42F76AFC-C52E-8044-9A27-C14FDD03E14E}"/>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7FF2AF6F-E4C9-4C4C-C332-7C9F2B2D3619}"/>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87C8F1C2-8DA0-D01B-063D-5EE7795862F4}"/>
              </a:ext>
            </a:extLst>
          </p:cNvPr>
          <p:cNvSpPr/>
          <p:nvPr/>
        </p:nvSpPr>
        <p:spPr>
          <a:xfrm>
            <a:off x="752354" y="1659834"/>
            <a:ext cx="10679645" cy="2226828"/>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solidFill>
                  <a:srgbClr val="FF0000"/>
                </a:solidFill>
                <a:latin typeface="Alexandria Black" pitchFamily="2" charset="-78"/>
                <a:cs typeface="Alexandria Black" pitchFamily="2" charset="-78"/>
              </a:rPr>
              <a:t>What’s a norm? </a:t>
            </a:r>
            <a:r>
              <a:rPr lang="en-US" b="1" dirty="0">
                <a:solidFill>
                  <a:srgbClr val="002060"/>
                </a:solidFill>
                <a:latin typeface="Alexandria Light" pitchFamily="2" charset="-78"/>
                <a:cs typeface="Alexandria Light" pitchFamily="2" charset="-78"/>
              </a:rPr>
              <a:t>A norm is an unwritten rule of behavior</a:t>
            </a:r>
            <a:r>
              <a:rPr lang="en-US" dirty="0">
                <a:latin typeface="Alexandria Light" pitchFamily="2" charset="-78"/>
                <a:cs typeface="Alexandria Light" pitchFamily="2" charset="-78"/>
              </a:rPr>
              <a:t>. </a:t>
            </a:r>
          </a:p>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Although norms are unwritten, they are as powerful as (if not more powerful than) the written rules. Think about the organizations for which you have worked. Do they have an employee handbook or a policy book? Ever taken the time to read a handbook? </a:t>
            </a:r>
          </a:p>
        </p:txBody>
      </p:sp>
      <p:sp>
        <p:nvSpPr>
          <p:cNvPr id="10" name="Rectangle 9">
            <a:extLst>
              <a:ext uri="{FF2B5EF4-FFF2-40B4-BE49-F238E27FC236}">
                <a16:creationId xmlns:a16="http://schemas.microsoft.com/office/drawing/2014/main" id="{67FB0BC7-837E-E3E4-7329-589A1F8E32C8}"/>
              </a:ext>
            </a:extLst>
          </p:cNvPr>
          <p:cNvSpPr/>
          <p:nvPr/>
        </p:nvSpPr>
        <p:spPr>
          <a:xfrm>
            <a:off x="845572" y="4018571"/>
            <a:ext cx="10586427" cy="2226828"/>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solidFill>
                  <a:srgbClr val="FF0000"/>
                </a:solidFill>
                <a:latin typeface="Alexandria Black" pitchFamily="2" charset="-78"/>
                <a:cs typeface="Alexandria Black" pitchFamily="2" charset="-78"/>
              </a:rPr>
              <a:t>ما هو القاعدة</a:t>
            </a:r>
            <a:r>
              <a:rPr lang="ar-SA" dirty="0">
                <a:latin typeface="Alexandria Light" pitchFamily="2" charset="-78"/>
                <a:cs typeface="Alexandria Light" pitchFamily="2" charset="-78"/>
              </a:rPr>
              <a:t>؟ </a:t>
            </a:r>
            <a:r>
              <a:rPr lang="ar-SA" b="1" dirty="0">
                <a:solidFill>
                  <a:srgbClr val="002060"/>
                </a:solidFill>
                <a:latin typeface="Alexandria Light" pitchFamily="2" charset="-78"/>
                <a:cs typeface="Alexandria Light" pitchFamily="2" charset="-78"/>
              </a:rPr>
              <a:t>القاعدة هي قاعدة سلوك غير مكتوبة</a:t>
            </a:r>
            <a:r>
              <a:rPr lang="ar-SA" dirty="0">
                <a:latin typeface="Alexandria Light" pitchFamily="2" charset="-78"/>
                <a:cs typeface="Alexandria Light" pitchFamily="2" charset="-78"/>
              </a:rPr>
              <a:t>. </a:t>
            </a:r>
          </a:p>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على الرغم من أن المعايير غير مكتوبة ، إلا أنها قوية مثل (إن لم تكن أقوى من) القواعد المكتوبة. فكر في المنظمات التي عملت بها. هل لديهم كتيب موظف أو كتاب سياسة؟ هل سبق لك أن أخذت الوقت الكافي لقراءة كتيب؟</a:t>
            </a:r>
          </a:p>
        </p:txBody>
      </p:sp>
      <p:sp>
        <p:nvSpPr>
          <p:cNvPr id="4" name="TextBox 3">
            <a:extLst>
              <a:ext uri="{FF2B5EF4-FFF2-40B4-BE49-F238E27FC236}">
                <a16:creationId xmlns:a16="http://schemas.microsoft.com/office/drawing/2014/main" id="{0734CFAB-ADB8-F12F-7213-8A4EF14E8A62}"/>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263885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0E59C4A-3DF6-2DA9-4150-82094F8B0C67}"/>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0F66014C-BDDC-702F-2A15-828E848191A2}"/>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AA902F12-ABC6-C52D-721E-84D9C7E6488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4E0D50EF-B372-BD06-DB38-12F883821FE8}"/>
              </a:ext>
            </a:extLst>
          </p:cNvPr>
          <p:cNvSpPr/>
          <p:nvPr/>
        </p:nvSpPr>
        <p:spPr>
          <a:xfrm>
            <a:off x="638241" y="675283"/>
            <a:ext cx="6635395" cy="400110"/>
          </a:xfrm>
          <a:prstGeom prst="rect">
            <a:avLst/>
          </a:prstGeom>
        </p:spPr>
        <p:txBody>
          <a:bodyPr wrap="square">
            <a:spAutoFit/>
          </a:bodyPr>
          <a:lstStyle/>
          <a:p>
            <a:pPr marL="0" algn="l" rtl="0" eaLnBrk="1" latinLnBrk="0" hangingPunct="1"/>
            <a:r>
              <a:rPr lang="en-US" sz="2000" b="1" kern="1200" dirty="0">
                <a:solidFill>
                  <a:srgbClr val="00B0F0"/>
                </a:solidFill>
                <a:effectLst/>
                <a:latin typeface="Alexandria" pitchFamily="2" charset="-78"/>
                <a:ea typeface="+mn-ea"/>
                <a:cs typeface="Alexandria" pitchFamily="2" charset="-78"/>
              </a:rPr>
              <a:t>Strengthening Teams and Conducting Meetings</a:t>
            </a:r>
            <a:endParaRPr lang="en-US" sz="2800" dirty="0">
              <a:effectLst/>
            </a:endParaRPr>
          </a:p>
        </p:txBody>
      </p:sp>
      <p:sp>
        <p:nvSpPr>
          <p:cNvPr id="9" name="TextBox 8">
            <a:extLst>
              <a:ext uri="{FF2B5EF4-FFF2-40B4-BE49-F238E27FC236}">
                <a16:creationId xmlns:a16="http://schemas.microsoft.com/office/drawing/2014/main" id="{A86CB552-E55F-FF3F-0F9C-1224777B90E3}"/>
              </a:ext>
            </a:extLst>
          </p:cNvPr>
          <p:cNvSpPr txBox="1"/>
          <p:nvPr/>
        </p:nvSpPr>
        <p:spPr>
          <a:xfrm>
            <a:off x="6440129" y="714611"/>
            <a:ext cx="4991870" cy="400110"/>
          </a:xfrm>
          <a:prstGeom prst="rect">
            <a:avLst/>
          </a:prstGeom>
          <a:noFill/>
        </p:spPr>
        <p:txBody>
          <a:bodyPr wrap="square" rtlCol="0">
            <a:spAutoFit/>
          </a:bodyPr>
          <a:lstStyle/>
          <a:p>
            <a:pPr algn="r"/>
            <a:r>
              <a:rPr lang="ar-SA" sz="2000" b="1" dirty="0">
                <a:solidFill>
                  <a:srgbClr val="00B0F0"/>
                </a:solidFill>
                <a:latin typeface="Alexandria" charset="0"/>
                <a:cs typeface="Alexandria" charset="0"/>
              </a:rPr>
              <a:t>تعزيز الفرق وعقد الاجتماعات</a:t>
            </a:r>
            <a:endParaRPr lang="en-US" sz="20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24421754-65EF-85D8-9300-A3B8D9A9C4A2}"/>
              </a:ext>
            </a:extLst>
          </p:cNvPr>
          <p:cNvSpPr/>
          <p:nvPr/>
        </p:nvSpPr>
        <p:spPr>
          <a:xfrm>
            <a:off x="638242" y="1704014"/>
            <a:ext cx="10936442" cy="22253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Rounded Corners 24">
            <a:extLst>
              <a:ext uri="{FF2B5EF4-FFF2-40B4-BE49-F238E27FC236}">
                <a16:creationId xmlns:a16="http://schemas.microsoft.com/office/drawing/2014/main" id="{C172213E-CDE8-B98D-EB4F-CBA6F37CFC0B}"/>
              </a:ext>
            </a:extLst>
          </p:cNvPr>
          <p:cNvSpPr/>
          <p:nvPr/>
        </p:nvSpPr>
        <p:spPr>
          <a:xfrm>
            <a:off x="638241" y="4042511"/>
            <a:ext cx="10936441" cy="245897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7" name="Rectangle 6">
            <a:extLst>
              <a:ext uri="{FF2B5EF4-FFF2-40B4-BE49-F238E27FC236}">
                <a16:creationId xmlns:a16="http://schemas.microsoft.com/office/drawing/2014/main" id="{A84FC234-01A7-D3DE-E7D4-B00C8BF43FF4}"/>
              </a:ext>
            </a:extLst>
          </p:cNvPr>
          <p:cNvSpPr/>
          <p:nvPr/>
        </p:nvSpPr>
        <p:spPr>
          <a:xfrm>
            <a:off x="752354" y="1659834"/>
            <a:ext cx="10679645" cy="1672830"/>
          </a:xfrm>
          <a:prstGeom prst="rect">
            <a:avLst/>
          </a:prstGeom>
        </p:spPr>
        <p:txBody>
          <a:bodyPr wrap="square">
            <a:spAutoFit/>
          </a:bodyPr>
          <a:lstStyle/>
          <a:p>
            <a:pPr marL="342900" indent="-342900" algn="just">
              <a:lnSpc>
                <a:spcPct val="200000"/>
              </a:lnSpc>
              <a:buFont typeface="Arial" panose="020B0604020202020204" pitchFamily="34" charset="0"/>
              <a:buChar char="•"/>
            </a:pPr>
            <a:r>
              <a:rPr lang="en-US" dirty="0">
                <a:latin typeface="Alexandria Light" pitchFamily="2" charset="-78"/>
                <a:cs typeface="Alexandria Light" pitchFamily="2" charset="-78"/>
              </a:rPr>
              <a:t>Many employees fail to take the time to learn the written rules. </a:t>
            </a:r>
          </a:p>
          <a:p>
            <a:pPr marL="342900" indent="-342900" algn="just">
              <a:lnSpc>
                <a:spcPct val="200000"/>
              </a:lnSpc>
              <a:buFont typeface="Arial" panose="020B0604020202020204" pitchFamily="34" charset="0"/>
              <a:buChar char="•"/>
            </a:pPr>
            <a:r>
              <a:rPr lang="en-US" b="1" dirty="0">
                <a:solidFill>
                  <a:srgbClr val="002060"/>
                </a:solidFill>
                <a:latin typeface="Alexandria Light" pitchFamily="2" charset="-78"/>
                <a:cs typeface="Alexandria Light" pitchFamily="2" charset="-78"/>
              </a:rPr>
              <a:t>Instead, they follow the unwritten rules or norms they see other people enacting in the workplace.</a:t>
            </a:r>
          </a:p>
        </p:txBody>
      </p:sp>
      <p:sp>
        <p:nvSpPr>
          <p:cNvPr id="10" name="Rectangle 9">
            <a:extLst>
              <a:ext uri="{FF2B5EF4-FFF2-40B4-BE49-F238E27FC236}">
                <a16:creationId xmlns:a16="http://schemas.microsoft.com/office/drawing/2014/main" id="{2E7AB765-2067-D697-CE83-5697DE2D2378}"/>
              </a:ext>
            </a:extLst>
          </p:cNvPr>
          <p:cNvSpPr/>
          <p:nvPr/>
        </p:nvSpPr>
        <p:spPr>
          <a:xfrm>
            <a:off x="845572" y="4018571"/>
            <a:ext cx="10586427" cy="1118832"/>
          </a:xfrm>
          <a:prstGeom prst="rect">
            <a:avLst/>
          </a:prstGeom>
        </p:spPr>
        <p:txBody>
          <a:bodyPr wrap="square">
            <a:spAutoFit/>
          </a:bodyPr>
          <a:lstStyle/>
          <a:p>
            <a:pPr marL="457200" indent="-457200" algn="just" rtl="1">
              <a:lnSpc>
                <a:spcPct val="200000"/>
              </a:lnSpc>
              <a:buFont typeface="Arial" panose="020B0604020202020204" pitchFamily="34" charset="0"/>
              <a:buChar char="•"/>
            </a:pPr>
            <a:r>
              <a:rPr lang="ar-SA" dirty="0">
                <a:latin typeface="Alexandria Light" pitchFamily="2" charset="-78"/>
                <a:cs typeface="Alexandria Light" pitchFamily="2" charset="-78"/>
              </a:rPr>
              <a:t>يفشل العديد من الموظفين في أخذ الوقت الكافي لتعلم القواعد المكتوبة. </a:t>
            </a:r>
          </a:p>
          <a:p>
            <a:pPr marL="457200" indent="-457200" algn="just" rtl="1">
              <a:lnSpc>
                <a:spcPct val="200000"/>
              </a:lnSpc>
              <a:buFont typeface="Arial" panose="020B0604020202020204" pitchFamily="34" charset="0"/>
              <a:buChar char="•"/>
            </a:pPr>
            <a:r>
              <a:rPr lang="ar-SA" b="1" dirty="0">
                <a:solidFill>
                  <a:srgbClr val="002060"/>
                </a:solidFill>
                <a:latin typeface="Alexandria Light" pitchFamily="2" charset="-78"/>
                <a:cs typeface="Alexandria Light" pitchFamily="2" charset="-78"/>
              </a:rPr>
              <a:t>بدلا من ذلك ، يتبعون القواعد أو المعايير غير المكتوبة التي يرون أشخاصا آخرين يسنونها في مكان العمل</a:t>
            </a:r>
            <a:r>
              <a:rPr lang="ar-SA" dirty="0">
                <a:latin typeface="Alexandria Light" pitchFamily="2" charset="-78"/>
                <a:cs typeface="Alexandria Light" pitchFamily="2" charset="-78"/>
              </a:rPr>
              <a:t>.</a:t>
            </a:r>
          </a:p>
        </p:txBody>
      </p:sp>
      <p:sp>
        <p:nvSpPr>
          <p:cNvPr id="4" name="TextBox 3">
            <a:extLst>
              <a:ext uri="{FF2B5EF4-FFF2-40B4-BE49-F238E27FC236}">
                <a16:creationId xmlns:a16="http://schemas.microsoft.com/office/drawing/2014/main" id="{E83FC171-40BB-0D8F-8C1E-E186902EABA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Tree>
    <p:extLst>
      <p:ext uri="{BB962C8B-B14F-4D97-AF65-F5344CB8AC3E}">
        <p14:creationId xmlns:p14="http://schemas.microsoft.com/office/powerpoint/2010/main" val="3811564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0"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ea25f9567e36108ede0f0801bedb6117">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793d9b42bd9af50412ee4611a05e29"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D5F709AF-4F74-4127-B866-C54903574935}"/>
</file>

<file path=customXml/itemProps2.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12612</TotalTime>
  <Words>5694</Words>
  <Application>Microsoft Office PowerPoint</Application>
  <PresentationFormat>Widescreen</PresentationFormat>
  <Paragraphs>388</Paragraphs>
  <Slides>45</Slides>
  <Notes>1</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45</vt:i4>
      </vt:variant>
    </vt:vector>
  </HeadingPairs>
  <TitlesOfParts>
    <vt:vector size="52" baseType="lpstr">
      <vt:lpstr>Calibri Light</vt:lpstr>
      <vt:lpstr>Arial</vt:lpstr>
      <vt:lpstr>Alexandria Light</vt:lpstr>
      <vt:lpstr>Calibri</vt:lpstr>
      <vt:lpstr>Alexandria</vt:lpstr>
      <vt:lpstr>Alexandria Black</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853</cp:revision>
  <dcterms:created xsi:type="dcterms:W3CDTF">2023-04-29T09:08:00Z</dcterms:created>
  <dcterms:modified xsi:type="dcterms:W3CDTF">2025-04-07T21:32:04Z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