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2.xml" ContentType="application/vnd.openxmlformats-officedocument.themeOverr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536" r:id="rId5"/>
    <p:sldId id="603" r:id="rId6"/>
    <p:sldId id="544" r:id="rId7"/>
    <p:sldId id="545" r:id="rId8"/>
    <p:sldId id="598" r:id="rId9"/>
    <p:sldId id="621" r:id="rId10"/>
    <p:sldId id="662" r:id="rId11"/>
    <p:sldId id="604" r:id="rId12"/>
    <p:sldId id="652" r:id="rId13"/>
    <p:sldId id="653" r:id="rId14"/>
    <p:sldId id="654" r:id="rId15"/>
    <p:sldId id="655" r:id="rId16"/>
    <p:sldId id="656" r:id="rId17"/>
    <p:sldId id="663" r:id="rId18"/>
    <p:sldId id="657" r:id="rId19"/>
    <p:sldId id="658" r:id="rId20"/>
    <p:sldId id="659" r:id="rId21"/>
    <p:sldId id="660" r:id="rId22"/>
    <p:sldId id="661" r:id="rId23"/>
    <p:sldId id="606" r:id="rId24"/>
    <p:sldId id="546" r:id="rId25"/>
    <p:sldId id="664" r:id="rId26"/>
    <p:sldId id="547" r:id="rId27"/>
    <p:sldId id="641" r:id="rId28"/>
    <p:sldId id="665" r:id="rId29"/>
    <p:sldId id="644" r:id="rId30"/>
    <p:sldId id="633" r:id="rId31"/>
    <p:sldId id="634" r:id="rId32"/>
    <p:sldId id="607" r:id="rId33"/>
    <p:sldId id="666" r:id="rId34"/>
    <p:sldId id="581" r:id="rId35"/>
    <p:sldId id="551" r:id="rId36"/>
    <p:sldId id="645" r:id="rId37"/>
    <p:sldId id="646" r:id="rId38"/>
    <p:sldId id="647" r:id="rId39"/>
    <p:sldId id="628" r:id="rId40"/>
    <p:sldId id="600" r:id="rId41"/>
    <p:sldId id="636" r:id="rId42"/>
    <p:sldId id="637" r:id="rId43"/>
    <p:sldId id="648" r:id="rId44"/>
    <p:sldId id="649" r:id="rId45"/>
    <p:sldId id="650" r:id="rId46"/>
    <p:sldId id="651" r:id="rId47"/>
    <p:sldId id="618" r:id="rId48"/>
    <p:sldId id="563"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6"/>
            <p14:sldId id="603"/>
            <p14:sldId id="544"/>
            <p14:sldId id="545"/>
            <p14:sldId id="598"/>
            <p14:sldId id="621"/>
            <p14:sldId id="662"/>
            <p14:sldId id="604"/>
            <p14:sldId id="652"/>
            <p14:sldId id="653"/>
            <p14:sldId id="654"/>
            <p14:sldId id="655"/>
            <p14:sldId id="656"/>
            <p14:sldId id="663"/>
            <p14:sldId id="657"/>
            <p14:sldId id="658"/>
            <p14:sldId id="659"/>
            <p14:sldId id="660"/>
            <p14:sldId id="661"/>
            <p14:sldId id="606"/>
            <p14:sldId id="546"/>
            <p14:sldId id="664"/>
            <p14:sldId id="547"/>
            <p14:sldId id="641"/>
            <p14:sldId id="665"/>
            <p14:sldId id="644"/>
            <p14:sldId id="633"/>
            <p14:sldId id="634"/>
            <p14:sldId id="607"/>
            <p14:sldId id="666"/>
            <p14:sldId id="581"/>
            <p14:sldId id="551"/>
            <p14:sldId id="645"/>
            <p14:sldId id="646"/>
            <p14:sldId id="647"/>
            <p14:sldId id="628"/>
            <p14:sldId id="600"/>
            <p14:sldId id="636"/>
            <p14:sldId id="637"/>
            <p14:sldId id="648"/>
            <p14:sldId id="649"/>
            <p14:sldId id="650"/>
            <p14:sldId id="651"/>
            <p14:sldId id="618"/>
            <p14:sldId id="56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669BBC"/>
    <a:srgbClr val="F58221"/>
    <a:srgbClr val="2D3956"/>
    <a:srgbClr val="FFD200"/>
    <a:srgbClr val="000000"/>
    <a:srgbClr val="00AEEF"/>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286" autoAdjust="0"/>
    <p:restoredTop sz="90164" autoAdjust="0"/>
  </p:normalViewPr>
  <p:slideViewPr>
    <p:cSldViewPr snapToGrid="0">
      <p:cViewPr varScale="1">
        <p:scale>
          <a:sx n="66" d="100"/>
          <a:sy n="66" d="100"/>
        </p:scale>
        <p:origin x="762" y="66"/>
      </p:cViewPr>
      <p:guideLst/>
    </p:cSldViewPr>
  </p:slideViewPr>
  <p:outlineViewPr>
    <p:cViewPr>
      <p:scale>
        <a:sx n="33" d="100"/>
        <a:sy n="33" d="100"/>
      </p:scale>
      <p:origin x="0" y="-3018"/>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62"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DD1A4AA-AC83-4037-9914-87EFA46BAE7C}"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MY"/>
        </a:p>
      </dgm:t>
    </dgm:pt>
    <dgm:pt modelId="{F9BA09D0-C40D-40AB-830E-F21F9E1B05A5}">
      <dgm:prSet phldrT="[Text]"/>
      <dgm:spPr>
        <a:solidFill>
          <a:srgbClr val="F58221"/>
        </a:solidFill>
      </dgm:spPr>
      <dgm:t>
        <a:bodyPr/>
        <a:lstStyle/>
        <a:p>
          <a:pPr algn="ctr"/>
          <a:r>
            <a:rPr lang="ar-EG" dirty="0" smtClean="0">
              <a:solidFill>
                <a:schemeClr val="bg1"/>
              </a:solidFill>
            </a:rPr>
            <a:t>ا</a:t>
          </a:r>
          <a:r>
            <a:rPr lang="ar-EG" dirty="0" smtClean="0">
              <a:solidFill>
                <a:schemeClr val="bg1"/>
              </a:solidFill>
              <a:latin typeface="Calibri" panose="020F0502020204030204" pitchFamily="34" charset="0"/>
              <a:ea typeface="+mn-ea"/>
              <a:cs typeface="Calibri" panose="020F0502020204030204" pitchFamily="34" charset="0"/>
            </a:rPr>
            <a:t>العنوان والملخص</a:t>
          </a:r>
          <a:endParaRPr lang="en-MY" dirty="0">
            <a:solidFill>
              <a:schemeClr val="bg1"/>
            </a:solidFill>
          </a:endParaRPr>
        </a:p>
      </dgm:t>
    </dgm:pt>
    <dgm:pt modelId="{76D44AD7-1757-431C-9738-040857F5E44D}" type="parTrans" cxnId="{DB580155-E4C8-475D-AE2A-06B24CDA1CC0}">
      <dgm:prSet/>
      <dgm:spPr/>
      <dgm:t>
        <a:bodyPr/>
        <a:lstStyle/>
        <a:p>
          <a:endParaRPr lang="en-MY"/>
        </a:p>
      </dgm:t>
    </dgm:pt>
    <dgm:pt modelId="{9DA22C05-D09F-42DF-AD56-F89351F6FFC4}" type="sibTrans" cxnId="{DB580155-E4C8-475D-AE2A-06B24CDA1CC0}">
      <dgm:prSet/>
      <dgm:spPr/>
      <dgm:t>
        <a:bodyPr/>
        <a:lstStyle/>
        <a:p>
          <a:endParaRPr lang="en-MY"/>
        </a:p>
      </dgm:t>
    </dgm:pt>
    <dgm:pt modelId="{DDCF6967-6D37-43B5-A185-5CD63FC47694}">
      <dgm:prSet phldrT="[Text]"/>
      <dgm:spPr>
        <a:solidFill>
          <a:srgbClr val="669BBC"/>
        </a:solidFill>
      </dgm:spPr>
      <dgm:t>
        <a:bodyPr/>
        <a:lstStyle/>
        <a:p>
          <a:pPr rtl="1"/>
          <a:r>
            <a:rPr lang="ar-EG" dirty="0" smtClean="0">
              <a:solidFill>
                <a:schemeClr val="bg1"/>
              </a:solidFill>
              <a:latin typeface="Calibri" panose="020F0502020204030204" pitchFamily="34" charset="0"/>
              <a:ea typeface="+mn-ea"/>
              <a:cs typeface="Calibri" panose="020F0502020204030204" pitchFamily="34" charset="0"/>
            </a:rPr>
            <a:t>البيانات الكمية</a:t>
          </a:r>
          <a:endParaRPr lang="en-MY" dirty="0">
            <a:solidFill>
              <a:schemeClr val="bg1"/>
            </a:solidFill>
            <a:latin typeface="Calibri" panose="020F0502020204030204" pitchFamily="34" charset="0"/>
            <a:ea typeface="+mn-ea"/>
            <a:cs typeface="Calibri" panose="020F0502020204030204" pitchFamily="34" charset="0"/>
          </a:endParaRPr>
        </a:p>
      </dgm:t>
    </dgm:pt>
    <dgm:pt modelId="{E67E784C-18B2-41BB-BF45-DF27682C6BDF}" type="parTrans" cxnId="{FC739247-2321-49D0-8756-38F011BB8559}">
      <dgm:prSet/>
      <dgm:spPr/>
      <dgm:t>
        <a:bodyPr/>
        <a:lstStyle/>
        <a:p>
          <a:endParaRPr lang="en-MY"/>
        </a:p>
      </dgm:t>
    </dgm:pt>
    <dgm:pt modelId="{081C46B3-E9A0-422C-9797-2F167906FE70}" type="sibTrans" cxnId="{FC739247-2321-49D0-8756-38F011BB8559}">
      <dgm:prSet/>
      <dgm:spPr/>
      <dgm:t>
        <a:bodyPr/>
        <a:lstStyle/>
        <a:p>
          <a:endParaRPr lang="en-MY"/>
        </a:p>
      </dgm:t>
    </dgm:pt>
    <dgm:pt modelId="{B03D32DA-AB24-4CB8-B0D6-A9674B25E9C1}">
      <dgm:prSet phldrT="[Text]"/>
      <dgm:spPr>
        <a:solidFill>
          <a:srgbClr val="203E5F"/>
        </a:solidFill>
      </dgm:spPr>
      <dgm:t>
        <a:bodyPr/>
        <a:lstStyle/>
        <a:p>
          <a:pPr rtl="1"/>
          <a:r>
            <a:rPr lang="ar-EG" dirty="0" smtClean="0">
              <a:solidFill>
                <a:schemeClr val="bg1"/>
              </a:solidFill>
              <a:latin typeface="Calibri" panose="020F0502020204030204" pitchFamily="34" charset="0"/>
              <a:ea typeface="+mn-ea"/>
              <a:cs typeface="Calibri" panose="020F0502020204030204" pitchFamily="34" charset="0"/>
            </a:rPr>
            <a:t>الرسوم البيانية والمخططات</a:t>
          </a:r>
          <a:endParaRPr lang="en-MY" dirty="0">
            <a:solidFill>
              <a:schemeClr val="bg1"/>
            </a:solidFill>
            <a:latin typeface="Calibri" panose="020F0502020204030204" pitchFamily="34" charset="0"/>
            <a:ea typeface="+mn-ea"/>
            <a:cs typeface="Calibri" panose="020F0502020204030204" pitchFamily="34" charset="0"/>
          </a:endParaRPr>
        </a:p>
      </dgm:t>
    </dgm:pt>
    <dgm:pt modelId="{18433BA2-D7AA-4531-985D-0CA5C83593D5}" type="parTrans" cxnId="{B464E026-1FD8-4A29-8387-B8163CCA64E4}">
      <dgm:prSet/>
      <dgm:spPr/>
      <dgm:t>
        <a:bodyPr/>
        <a:lstStyle/>
        <a:p>
          <a:endParaRPr lang="en-MY"/>
        </a:p>
      </dgm:t>
    </dgm:pt>
    <dgm:pt modelId="{D0C47164-27FC-4C7D-8029-EBCB4358E31D}" type="sibTrans" cxnId="{B464E026-1FD8-4A29-8387-B8163CCA64E4}">
      <dgm:prSet/>
      <dgm:spPr/>
      <dgm:t>
        <a:bodyPr/>
        <a:lstStyle/>
        <a:p>
          <a:endParaRPr lang="en-MY"/>
        </a:p>
      </dgm:t>
    </dgm:pt>
    <dgm:pt modelId="{E2EFA21B-DD70-4C8B-8078-45389A653DE3}">
      <dgm:prSet phldrT="[Text]"/>
      <dgm:spPr/>
      <dgm:t>
        <a:bodyPr/>
        <a:lstStyle/>
        <a:p>
          <a:r>
            <a:rPr lang="ar-EG" dirty="0" smtClean="0">
              <a:solidFill>
                <a:schemeClr val="bg1"/>
              </a:solidFill>
              <a:latin typeface="Calibri" panose="020F0502020204030204" pitchFamily="34" charset="0"/>
              <a:ea typeface="+mn-ea"/>
              <a:cs typeface="Calibri" panose="020F0502020204030204" pitchFamily="34" charset="0"/>
            </a:rPr>
            <a:t>تحليل النتائج والتوصيات</a:t>
          </a:r>
          <a:endParaRPr lang="en-MY" dirty="0">
            <a:solidFill>
              <a:schemeClr val="bg1"/>
            </a:solidFill>
            <a:latin typeface="Calibri" panose="020F0502020204030204" pitchFamily="34" charset="0"/>
            <a:ea typeface="+mn-ea"/>
            <a:cs typeface="Calibri" panose="020F0502020204030204" pitchFamily="34" charset="0"/>
          </a:endParaRPr>
        </a:p>
      </dgm:t>
    </dgm:pt>
    <dgm:pt modelId="{275709A1-54F8-4408-BBD5-DA9E3E22B619}" type="parTrans" cxnId="{D36DC9C1-98AB-44EA-AC61-C90A3E9C04C5}">
      <dgm:prSet/>
      <dgm:spPr/>
      <dgm:t>
        <a:bodyPr/>
        <a:lstStyle/>
        <a:p>
          <a:endParaRPr lang="en-MY"/>
        </a:p>
      </dgm:t>
    </dgm:pt>
    <dgm:pt modelId="{48C4DC11-C17B-492C-9877-574A8702FA65}" type="sibTrans" cxnId="{D36DC9C1-98AB-44EA-AC61-C90A3E9C04C5}">
      <dgm:prSet/>
      <dgm:spPr/>
      <dgm:t>
        <a:bodyPr/>
        <a:lstStyle/>
        <a:p>
          <a:endParaRPr lang="en-MY"/>
        </a:p>
      </dgm:t>
    </dgm:pt>
    <dgm:pt modelId="{01BDF921-0FC4-42D5-9B38-2F63C824EAD8}" type="pres">
      <dgm:prSet presAssocID="{5DD1A4AA-AC83-4037-9914-87EFA46BAE7C}" presName="outerComposite" presStyleCnt="0">
        <dgm:presLayoutVars>
          <dgm:chMax val="5"/>
          <dgm:dir/>
          <dgm:resizeHandles val="exact"/>
        </dgm:presLayoutVars>
      </dgm:prSet>
      <dgm:spPr/>
      <dgm:t>
        <a:bodyPr/>
        <a:lstStyle/>
        <a:p>
          <a:endParaRPr lang="en-MY"/>
        </a:p>
      </dgm:t>
    </dgm:pt>
    <dgm:pt modelId="{F0B2DBB6-E912-465A-A8B0-14DA1F82AB5E}" type="pres">
      <dgm:prSet presAssocID="{5DD1A4AA-AC83-4037-9914-87EFA46BAE7C}" presName="dummyMaxCanvas" presStyleCnt="0">
        <dgm:presLayoutVars/>
      </dgm:prSet>
      <dgm:spPr/>
    </dgm:pt>
    <dgm:pt modelId="{4210D749-C8C0-4F5A-A302-5F4D8B74A7E7}" type="pres">
      <dgm:prSet presAssocID="{5DD1A4AA-AC83-4037-9914-87EFA46BAE7C}" presName="FourNodes_1" presStyleLbl="node1" presStyleIdx="0" presStyleCnt="4">
        <dgm:presLayoutVars>
          <dgm:bulletEnabled val="1"/>
        </dgm:presLayoutVars>
      </dgm:prSet>
      <dgm:spPr/>
      <dgm:t>
        <a:bodyPr/>
        <a:lstStyle/>
        <a:p>
          <a:endParaRPr lang="en-MY"/>
        </a:p>
      </dgm:t>
    </dgm:pt>
    <dgm:pt modelId="{BCA5BE42-99DE-416E-8230-7559A8D40FA6}" type="pres">
      <dgm:prSet presAssocID="{5DD1A4AA-AC83-4037-9914-87EFA46BAE7C}" presName="FourNodes_2" presStyleLbl="node1" presStyleIdx="1" presStyleCnt="4">
        <dgm:presLayoutVars>
          <dgm:bulletEnabled val="1"/>
        </dgm:presLayoutVars>
      </dgm:prSet>
      <dgm:spPr/>
      <dgm:t>
        <a:bodyPr/>
        <a:lstStyle/>
        <a:p>
          <a:endParaRPr lang="en-MY"/>
        </a:p>
      </dgm:t>
    </dgm:pt>
    <dgm:pt modelId="{43B25DF6-BA34-4398-89B9-8CC7F429BF2A}" type="pres">
      <dgm:prSet presAssocID="{5DD1A4AA-AC83-4037-9914-87EFA46BAE7C}" presName="FourNodes_3" presStyleLbl="node1" presStyleIdx="2" presStyleCnt="4">
        <dgm:presLayoutVars>
          <dgm:bulletEnabled val="1"/>
        </dgm:presLayoutVars>
      </dgm:prSet>
      <dgm:spPr/>
      <dgm:t>
        <a:bodyPr/>
        <a:lstStyle/>
        <a:p>
          <a:endParaRPr lang="en-MY"/>
        </a:p>
      </dgm:t>
    </dgm:pt>
    <dgm:pt modelId="{76B9274C-3A7C-4B08-ACBA-9ED65C0BEB21}" type="pres">
      <dgm:prSet presAssocID="{5DD1A4AA-AC83-4037-9914-87EFA46BAE7C}" presName="FourNodes_4" presStyleLbl="node1" presStyleIdx="3" presStyleCnt="4">
        <dgm:presLayoutVars>
          <dgm:bulletEnabled val="1"/>
        </dgm:presLayoutVars>
      </dgm:prSet>
      <dgm:spPr/>
      <dgm:t>
        <a:bodyPr/>
        <a:lstStyle/>
        <a:p>
          <a:endParaRPr lang="en-MY"/>
        </a:p>
      </dgm:t>
    </dgm:pt>
    <dgm:pt modelId="{1DA4D67E-95DE-4665-A886-C1B6600710C5}" type="pres">
      <dgm:prSet presAssocID="{5DD1A4AA-AC83-4037-9914-87EFA46BAE7C}" presName="FourConn_1-2" presStyleLbl="fgAccFollowNode1" presStyleIdx="0" presStyleCnt="3">
        <dgm:presLayoutVars>
          <dgm:bulletEnabled val="1"/>
        </dgm:presLayoutVars>
      </dgm:prSet>
      <dgm:spPr/>
      <dgm:t>
        <a:bodyPr/>
        <a:lstStyle/>
        <a:p>
          <a:endParaRPr lang="en-MY"/>
        </a:p>
      </dgm:t>
    </dgm:pt>
    <dgm:pt modelId="{40365678-96D3-4E5A-97E2-7797C191635B}" type="pres">
      <dgm:prSet presAssocID="{5DD1A4AA-AC83-4037-9914-87EFA46BAE7C}" presName="FourConn_2-3" presStyleLbl="fgAccFollowNode1" presStyleIdx="1" presStyleCnt="3">
        <dgm:presLayoutVars>
          <dgm:bulletEnabled val="1"/>
        </dgm:presLayoutVars>
      </dgm:prSet>
      <dgm:spPr/>
      <dgm:t>
        <a:bodyPr/>
        <a:lstStyle/>
        <a:p>
          <a:endParaRPr lang="en-MY"/>
        </a:p>
      </dgm:t>
    </dgm:pt>
    <dgm:pt modelId="{5125C5D4-324B-4626-ADC1-663FC935883A}" type="pres">
      <dgm:prSet presAssocID="{5DD1A4AA-AC83-4037-9914-87EFA46BAE7C}" presName="FourConn_3-4" presStyleLbl="fgAccFollowNode1" presStyleIdx="2" presStyleCnt="3">
        <dgm:presLayoutVars>
          <dgm:bulletEnabled val="1"/>
        </dgm:presLayoutVars>
      </dgm:prSet>
      <dgm:spPr/>
      <dgm:t>
        <a:bodyPr/>
        <a:lstStyle/>
        <a:p>
          <a:endParaRPr lang="en-MY"/>
        </a:p>
      </dgm:t>
    </dgm:pt>
    <dgm:pt modelId="{CDDF40EB-A331-44B3-9CC5-B61A8856510B}" type="pres">
      <dgm:prSet presAssocID="{5DD1A4AA-AC83-4037-9914-87EFA46BAE7C}" presName="FourNodes_1_text" presStyleLbl="node1" presStyleIdx="3" presStyleCnt="4">
        <dgm:presLayoutVars>
          <dgm:bulletEnabled val="1"/>
        </dgm:presLayoutVars>
      </dgm:prSet>
      <dgm:spPr/>
      <dgm:t>
        <a:bodyPr/>
        <a:lstStyle/>
        <a:p>
          <a:endParaRPr lang="en-MY"/>
        </a:p>
      </dgm:t>
    </dgm:pt>
    <dgm:pt modelId="{A88BAFCA-32DF-40BE-8DB9-D6F7AC7914DC}" type="pres">
      <dgm:prSet presAssocID="{5DD1A4AA-AC83-4037-9914-87EFA46BAE7C}" presName="FourNodes_2_text" presStyleLbl="node1" presStyleIdx="3" presStyleCnt="4">
        <dgm:presLayoutVars>
          <dgm:bulletEnabled val="1"/>
        </dgm:presLayoutVars>
      </dgm:prSet>
      <dgm:spPr/>
      <dgm:t>
        <a:bodyPr/>
        <a:lstStyle/>
        <a:p>
          <a:endParaRPr lang="en-MY"/>
        </a:p>
      </dgm:t>
    </dgm:pt>
    <dgm:pt modelId="{5C2C2F4F-0B95-4F3F-831D-C7967252EE5F}" type="pres">
      <dgm:prSet presAssocID="{5DD1A4AA-AC83-4037-9914-87EFA46BAE7C}" presName="FourNodes_3_text" presStyleLbl="node1" presStyleIdx="3" presStyleCnt="4">
        <dgm:presLayoutVars>
          <dgm:bulletEnabled val="1"/>
        </dgm:presLayoutVars>
      </dgm:prSet>
      <dgm:spPr/>
      <dgm:t>
        <a:bodyPr/>
        <a:lstStyle/>
        <a:p>
          <a:endParaRPr lang="en-MY"/>
        </a:p>
      </dgm:t>
    </dgm:pt>
    <dgm:pt modelId="{C3638005-7CEC-464A-B9C7-0DBF0A897E89}" type="pres">
      <dgm:prSet presAssocID="{5DD1A4AA-AC83-4037-9914-87EFA46BAE7C}" presName="FourNodes_4_text" presStyleLbl="node1" presStyleIdx="3" presStyleCnt="4">
        <dgm:presLayoutVars>
          <dgm:bulletEnabled val="1"/>
        </dgm:presLayoutVars>
      </dgm:prSet>
      <dgm:spPr/>
      <dgm:t>
        <a:bodyPr/>
        <a:lstStyle/>
        <a:p>
          <a:endParaRPr lang="en-MY"/>
        </a:p>
      </dgm:t>
    </dgm:pt>
  </dgm:ptLst>
  <dgm:cxnLst>
    <dgm:cxn modelId="{4BF04D8B-E980-43AD-869B-2272D939039C}" type="presOf" srcId="{E2EFA21B-DD70-4C8B-8078-45389A653DE3}" destId="{C3638005-7CEC-464A-B9C7-0DBF0A897E89}" srcOrd="1" destOrd="0" presId="urn:microsoft.com/office/officeart/2005/8/layout/vProcess5"/>
    <dgm:cxn modelId="{D36DC9C1-98AB-44EA-AC61-C90A3E9C04C5}" srcId="{5DD1A4AA-AC83-4037-9914-87EFA46BAE7C}" destId="{E2EFA21B-DD70-4C8B-8078-45389A653DE3}" srcOrd="3" destOrd="0" parTransId="{275709A1-54F8-4408-BBD5-DA9E3E22B619}" sibTransId="{48C4DC11-C17B-492C-9877-574A8702FA65}"/>
    <dgm:cxn modelId="{78EB824B-FD85-42AB-B70A-D803A77FDDFD}" type="presOf" srcId="{DDCF6967-6D37-43B5-A185-5CD63FC47694}" destId="{BCA5BE42-99DE-416E-8230-7559A8D40FA6}" srcOrd="0" destOrd="0" presId="urn:microsoft.com/office/officeart/2005/8/layout/vProcess5"/>
    <dgm:cxn modelId="{A6833DCD-DA0C-4209-9275-EABDA5CABD1A}" type="presOf" srcId="{B03D32DA-AB24-4CB8-B0D6-A9674B25E9C1}" destId="{5C2C2F4F-0B95-4F3F-831D-C7967252EE5F}" srcOrd="1" destOrd="0" presId="urn:microsoft.com/office/officeart/2005/8/layout/vProcess5"/>
    <dgm:cxn modelId="{B464E026-1FD8-4A29-8387-B8163CCA64E4}" srcId="{5DD1A4AA-AC83-4037-9914-87EFA46BAE7C}" destId="{B03D32DA-AB24-4CB8-B0D6-A9674B25E9C1}" srcOrd="2" destOrd="0" parTransId="{18433BA2-D7AA-4531-985D-0CA5C83593D5}" sibTransId="{D0C47164-27FC-4C7D-8029-EBCB4358E31D}"/>
    <dgm:cxn modelId="{EAA2531B-8893-40B6-BE68-AD73416A31B5}" type="presOf" srcId="{B03D32DA-AB24-4CB8-B0D6-A9674B25E9C1}" destId="{43B25DF6-BA34-4398-89B9-8CC7F429BF2A}" srcOrd="0" destOrd="0" presId="urn:microsoft.com/office/officeart/2005/8/layout/vProcess5"/>
    <dgm:cxn modelId="{DB580155-E4C8-475D-AE2A-06B24CDA1CC0}" srcId="{5DD1A4AA-AC83-4037-9914-87EFA46BAE7C}" destId="{F9BA09D0-C40D-40AB-830E-F21F9E1B05A5}" srcOrd="0" destOrd="0" parTransId="{76D44AD7-1757-431C-9738-040857F5E44D}" sibTransId="{9DA22C05-D09F-42DF-AD56-F89351F6FFC4}"/>
    <dgm:cxn modelId="{0D2B750C-BBC0-426B-B22B-32BC8759BEE2}" type="presOf" srcId="{081C46B3-E9A0-422C-9797-2F167906FE70}" destId="{40365678-96D3-4E5A-97E2-7797C191635B}" srcOrd="0" destOrd="0" presId="urn:microsoft.com/office/officeart/2005/8/layout/vProcess5"/>
    <dgm:cxn modelId="{5BE998AA-0AE9-4485-8D54-6B645055BD6B}" type="presOf" srcId="{E2EFA21B-DD70-4C8B-8078-45389A653DE3}" destId="{76B9274C-3A7C-4B08-ACBA-9ED65C0BEB21}" srcOrd="0" destOrd="0" presId="urn:microsoft.com/office/officeart/2005/8/layout/vProcess5"/>
    <dgm:cxn modelId="{9EB565FD-4635-4371-BC9A-FA8F920FEE88}" type="presOf" srcId="{DDCF6967-6D37-43B5-A185-5CD63FC47694}" destId="{A88BAFCA-32DF-40BE-8DB9-D6F7AC7914DC}" srcOrd="1" destOrd="0" presId="urn:microsoft.com/office/officeart/2005/8/layout/vProcess5"/>
    <dgm:cxn modelId="{FC739247-2321-49D0-8756-38F011BB8559}" srcId="{5DD1A4AA-AC83-4037-9914-87EFA46BAE7C}" destId="{DDCF6967-6D37-43B5-A185-5CD63FC47694}" srcOrd="1" destOrd="0" parTransId="{E67E784C-18B2-41BB-BF45-DF27682C6BDF}" sibTransId="{081C46B3-E9A0-422C-9797-2F167906FE70}"/>
    <dgm:cxn modelId="{F4E61298-27F0-4A2B-820A-01D52C61442F}" type="presOf" srcId="{9DA22C05-D09F-42DF-AD56-F89351F6FFC4}" destId="{1DA4D67E-95DE-4665-A886-C1B6600710C5}" srcOrd="0" destOrd="0" presId="urn:microsoft.com/office/officeart/2005/8/layout/vProcess5"/>
    <dgm:cxn modelId="{2D487D08-AB0F-4015-B962-4AE880E55956}" type="presOf" srcId="{F9BA09D0-C40D-40AB-830E-F21F9E1B05A5}" destId="{CDDF40EB-A331-44B3-9CC5-B61A8856510B}" srcOrd="1" destOrd="0" presId="urn:microsoft.com/office/officeart/2005/8/layout/vProcess5"/>
    <dgm:cxn modelId="{40D2B36A-D749-4ACF-89D6-FEE52129F24C}" type="presOf" srcId="{5DD1A4AA-AC83-4037-9914-87EFA46BAE7C}" destId="{01BDF921-0FC4-42D5-9B38-2F63C824EAD8}" srcOrd="0" destOrd="0" presId="urn:microsoft.com/office/officeart/2005/8/layout/vProcess5"/>
    <dgm:cxn modelId="{F1C38E31-984E-4110-A6ED-3767CDE463FC}" type="presOf" srcId="{D0C47164-27FC-4C7D-8029-EBCB4358E31D}" destId="{5125C5D4-324B-4626-ADC1-663FC935883A}" srcOrd="0" destOrd="0" presId="urn:microsoft.com/office/officeart/2005/8/layout/vProcess5"/>
    <dgm:cxn modelId="{6B6E5974-EF28-4143-9720-B9D39E0024DE}" type="presOf" srcId="{F9BA09D0-C40D-40AB-830E-F21F9E1B05A5}" destId="{4210D749-C8C0-4F5A-A302-5F4D8B74A7E7}" srcOrd="0" destOrd="0" presId="urn:microsoft.com/office/officeart/2005/8/layout/vProcess5"/>
    <dgm:cxn modelId="{3EACD862-BCBB-4F5A-B0DA-649D8D35FFD3}" type="presParOf" srcId="{01BDF921-0FC4-42D5-9B38-2F63C824EAD8}" destId="{F0B2DBB6-E912-465A-A8B0-14DA1F82AB5E}" srcOrd="0" destOrd="0" presId="urn:microsoft.com/office/officeart/2005/8/layout/vProcess5"/>
    <dgm:cxn modelId="{0B3616E3-C4E6-4516-ADC5-AC7A53491E24}" type="presParOf" srcId="{01BDF921-0FC4-42D5-9B38-2F63C824EAD8}" destId="{4210D749-C8C0-4F5A-A302-5F4D8B74A7E7}" srcOrd="1" destOrd="0" presId="urn:microsoft.com/office/officeart/2005/8/layout/vProcess5"/>
    <dgm:cxn modelId="{B8348CF6-BB46-4DBB-A262-02E7ABC3845D}" type="presParOf" srcId="{01BDF921-0FC4-42D5-9B38-2F63C824EAD8}" destId="{BCA5BE42-99DE-416E-8230-7559A8D40FA6}" srcOrd="2" destOrd="0" presId="urn:microsoft.com/office/officeart/2005/8/layout/vProcess5"/>
    <dgm:cxn modelId="{71485996-EFC3-4867-A2CB-990FB518ABFD}" type="presParOf" srcId="{01BDF921-0FC4-42D5-9B38-2F63C824EAD8}" destId="{43B25DF6-BA34-4398-89B9-8CC7F429BF2A}" srcOrd="3" destOrd="0" presId="urn:microsoft.com/office/officeart/2005/8/layout/vProcess5"/>
    <dgm:cxn modelId="{AED424DD-7581-40B3-ACC5-4DD512151981}" type="presParOf" srcId="{01BDF921-0FC4-42D5-9B38-2F63C824EAD8}" destId="{76B9274C-3A7C-4B08-ACBA-9ED65C0BEB21}" srcOrd="4" destOrd="0" presId="urn:microsoft.com/office/officeart/2005/8/layout/vProcess5"/>
    <dgm:cxn modelId="{D7904956-2236-4644-9310-4C162F6262CC}" type="presParOf" srcId="{01BDF921-0FC4-42D5-9B38-2F63C824EAD8}" destId="{1DA4D67E-95DE-4665-A886-C1B6600710C5}" srcOrd="5" destOrd="0" presId="urn:microsoft.com/office/officeart/2005/8/layout/vProcess5"/>
    <dgm:cxn modelId="{1669188D-0AAC-4C0D-9541-549DC3A5F70F}" type="presParOf" srcId="{01BDF921-0FC4-42D5-9B38-2F63C824EAD8}" destId="{40365678-96D3-4E5A-97E2-7797C191635B}" srcOrd="6" destOrd="0" presId="urn:microsoft.com/office/officeart/2005/8/layout/vProcess5"/>
    <dgm:cxn modelId="{11227E62-7551-4153-8EFF-BB6BDA25F202}" type="presParOf" srcId="{01BDF921-0FC4-42D5-9B38-2F63C824EAD8}" destId="{5125C5D4-324B-4626-ADC1-663FC935883A}" srcOrd="7" destOrd="0" presId="urn:microsoft.com/office/officeart/2005/8/layout/vProcess5"/>
    <dgm:cxn modelId="{577DEB69-5BC9-4AF0-8FAE-F7D86BDBDB57}" type="presParOf" srcId="{01BDF921-0FC4-42D5-9B38-2F63C824EAD8}" destId="{CDDF40EB-A331-44B3-9CC5-B61A8856510B}" srcOrd="8" destOrd="0" presId="urn:microsoft.com/office/officeart/2005/8/layout/vProcess5"/>
    <dgm:cxn modelId="{6259B073-E5DE-47C5-9080-63103D2C3FE0}" type="presParOf" srcId="{01BDF921-0FC4-42D5-9B38-2F63C824EAD8}" destId="{A88BAFCA-32DF-40BE-8DB9-D6F7AC7914DC}" srcOrd="9" destOrd="0" presId="urn:microsoft.com/office/officeart/2005/8/layout/vProcess5"/>
    <dgm:cxn modelId="{2E1CDB5C-D8FB-40AE-B2DF-D23B0ECD7CD8}" type="presParOf" srcId="{01BDF921-0FC4-42D5-9B38-2F63C824EAD8}" destId="{5C2C2F4F-0B95-4F3F-831D-C7967252EE5F}" srcOrd="10" destOrd="0" presId="urn:microsoft.com/office/officeart/2005/8/layout/vProcess5"/>
    <dgm:cxn modelId="{E7E68DC0-A710-4E89-9E9B-8B751523AC63}" type="presParOf" srcId="{01BDF921-0FC4-42D5-9B38-2F63C824EAD8}" destId="{C3638005-7CEC-464A-B9C7-0DBF0A897E89}"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18604EE-6F19-4C36-BA8B-2E1E7A5D6026}"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MY"/>
        </a:p>
      </dgm:t>
    </dgm:pt>
    <dgm:pt modelId="{5ACC09A5-731A-40E9-AC7F-B5331F87F414}">
      <dgm:prSet phldrT="[Text]"/>
      <dgm:spPr>
        <a:solidFill>
          <a:srgbClr val="FFC000"/>
        </a:solidFill>
      </dgm:spPr>
      <dgm:t>
        <a:bodyPr/>
        <a:lstStyle/>
        <a:p>
          <a:r>
            <a:rPr lang="ar-EG" dirty="0" smtClean="0">
              <a:latin typeface="Calibri" panose="020F0502020204030204" pitchFamily="34" charset="0"/>
              <a:cs typeface="Calibri" panose="020F0502020204030204" pitchFamily="34" charset="0"/>
            </a:rPr>
            <a:t>جمع البيانات </a:t>
          </a:r>
          <a:endParaRPr lang="en-MY" dirty="0"/>
        </a:p>
      </dgm:t>
    </dgm:pt>
    <dgm:pt modelId="{F03EFC95-211F-4AB3-8644-D6EC93F6A4F9}" type="parTrans" cxnId="{34479951-7A77-4807-B27C-F2BDFBFD8B29}">
      <dgm:prSet/>
      <dgm:spPr/>
      <dgm:t>
        <a:bodyPr/>
        <a:lstStyle/>
        <a:p>
          <a:endParaRPr lang="en-MY"/>
        </a:p>
      </dgm:t>
    </dgm:pt>
    <dgm:pt modelId="{488F5218-3059-4E27-AC9B-725A2C69C8A8}" type="sibTrans" cxnId="{34479951-7A77-4807-B27C-F2BDFBFD8B29}">
      <dgm:prSet/>
      <dgm:spPr/>
      <dgm:t>
        <a:bodyPr/>
        <a:lstStyle/>
        <a:p>
          <a:endParaRPr lang="en-MY"/>
        </a:p>
      </dgm:t>
    </dgm:pt>
    <dgm:pt modelId="{A639B025-118C-4007-A7F4-AB8D1A18D549}">
      <dgm:prSet phldrT="[Text]"/>
      <dgm:spPr>
        <a:solidFill>
          <a:srgbClr val="FFC000"/>
        </a:solidFill>
      </dgm:spPr>
      <dgm:t>
        <a:bodyPr/>
        <a:lstStyle/>
        <a:p>
          <a:r>
            <a:rPr lang="ar-EG" dirty="0" smtClean="0">
              <a:latin typeface="Calibri" panose="020F0502020204030204" pitchFamily="34" charset="0"/>
              <a:cs typeface="Calibri" panose="020F0502020204030204" pitchFamily="34" charset="0"/>
            </a:rPr>
            <a:t>إعداد البيانات</a:t>
          </a:r>
          <a:endParaRPr lang="en-MY" dirty="0"/>
        </a:p>
      </dgm:t>
    </dgm:pt>
    <dgm:pt modelId="{2287702F-C273-4186-A16C-4F31E7B9A55A}" type="parTrans" cxnId="{213BDD8F-50F4-41EE-9035-8FD11C652E4A}">
      <dgm:prSet/>
      <dgm:spPr/>
      <dgm:t>
        <a:bodyPr/>
        <a:lstStyle/>
        <a:p>
          <a:endParaRPr lang="en-MY"/>
        </a:p>
      </dgm:t>
    </dgm:pt>
    <dgm:pt modelId="{A50E2C12-BE4A-46D6-877E-5A0FE449A94C}" type="sibTrans" cxnId="{213BDD8F-50F4-41EE-9035-8FD11C652E4A}">
      <dgm:prSet/>
      <dgm:spPr/>
      <dgm:t>
        <a:bodyPr/>
        <a:lstStyle/>
        <a:p>
          <a:endParaRPr lang="en-MY"/>
        </a:p>
      </dgm:t>
    </dgm:pt>
    <dgm:pt modelId="{49B2DE95-08F4-4AED-AA88-3515BADEDBC5}">
      <dgm:prSet phldrT="[Text]"/>
      <dgm:spPr>
        <a:solidFill>
          <a:srgbClr val="92D050"/>
        </a:solidFill>
      </dgm:spPr>
      <dgm:t>
        <a:bodyPr/>
        <a:lstStyle/>
        <a:p>
          <a:r>
            <a:rPr lang="ar-EG" b="1" dirty="0" smtClean="0">
              <a:latin typeface="Calibri" panose="020F0502020204030204" pitchFamily="34" charset="0"/>
              <a:cs typeface="Calibri" panose="020F0502020204030204" pitchFamily="34" charset="0"/>
            </a:rPr>
            <a:t>تحليل البيانات</a:t>
          </a:r>
          <a:endParaRPr lang="en-MY" dirty="0"/>
        </a:p>
      </dgm:t>
    </dgm:pt>
    <dgm:pt modelId="{3CACEA39-CC3B-480B-859D-2F438A48BD74}" type="parTrans" cxnId="{881E8EF4-CE5D-47C4-9FD9-F12D2F7F1CFA}">
      <dgm:prSet/>
      <dgm:spPr/>
      <dgm:t>
        <a:bodyPr/>
        <a:lstStyle/>
        <a:p>
          <a:endParaRPr lang="en-MY"/>
        </a:p>
      </dgm:t>
    </dgm:pt>
    <dgm:pt modelId="{CB44A6B1-723E-4F86-A647-ADE25977D334}" type="sibTrans" cxnId="{881E8EF4-CE5D-47C4-9FD9-F12D2F7F1CFA}">
      <dgm:prSet/>
      <dgm:spPr/>
      <dgm:t>
        <a:bodyPr/>
        <a:lstStyle/>
        <a:p>
          <a:endParaRPr lang="en-MY"/>
        </a:p>
      </dgm:t>
    </dgm:pt>
    <dgm:pt modelId="{352289C1-3EA2-4F4E-A112-36774BE556D0}">
      <dgm:prSet phldrT="[Text]"/>
      <dgm:spPr>
        <a:solidFill>
          <a:srgbClr val="00B050"/>
        </a:solidFill>
      </dgm:spPr>
      <dgm:t>
        <a:bodyPr/>
        <a:lstStyle/>
        <a:p>
          <a:pPr rtl="1"/>
          <a:r>
            <a:rPr lang="ar-EG" b="1" dirty="0" smtClean="0">
              <a:latin typeface="Calibri" panose="020F0502020204030204" pitchFamily="34" charset="0"/>
              <a:cs typeface="Calibri" panose="020F0502020204030204" pitchFamily="34" charset="0"/>
            </a:rPr>
            <a:t>تقديم البيانات</a:t>
          </a:r>
          <a:endParaRPr lang="en-MY" dirty="0"/>
        </a:p>
      </dgm:t>
    </dgm:pt>
    <dgm:pt modelId="{638A396F-316B-438D-BE56-8C9E71A0F258}" type="parTrans" cxnId="{859B5931-5ECE-4255-B482-CF1C25D19F18}">
      <dgm:prSet/>
      <dgm:spPr/>
      <dgm:t>
        <a:bodyPr/>
        <a:lstStyle/>
        <a:p>
          <a:endParaRPr lang="en-MY"/>
        </a:p>
      </dgm:t>
    </dgm:pt>
    <dgm:pt modelId="{8BFCEF26-A6B0-4A08-84C7-A52AEA893522}" type="sibTrans" cxnId="{859B5931-5ECE-4255-B482-CF1C25D19F18}">
      <dgm:prSet/>
      <dgm:spPr/>
      <dgm:t>
        <a:bodyPr/>
        <a:lstStyle/>
        <a:p>
          <a:endParaRPr lang="en-MY"/>
        </a:p>
      </dgm:t>
    </dgm:pt>
    <dgm:pt modelId="{DBEFF56D-F285-41BA-BB3A-620D39E3A0CC}">
      <dgm:prSet phldrT="[Text]"/>
      <dgm:spPr>
        <a:solidFill>
          <a:srgbClr val="00B0F0"/>
        </a:solidFill>
      </dgm:spPr>
      <dgm:t>
        <a:bodyPr/>
        <a:lstStyle/>
        <a:p>
          <a:pPr rtl="1"/>
          <a:r>
            <a:rPr lang="ar-EG" b="1" dirty="0" smtClean="0">
              <a:latin typeface="Calibri" panose="020F0502020204030204" pitchFamily="34" charset="0"/>
              <a:cs typeface="Calibri" panose="020F0502020204030204" pitchFamily="34" charset="0"/>
            </a:rPr>
            <a:t>إعداد التقرير والملاحظات</a:t>
          </a:r>
          <a:endParaRPr lang="en-MY" dirty="0"/>
        </a:p>
      </dgm:t>
    </dgm:pt>
    <dgm:pt modelId="{826CD15B-99A0-45C3-9E91-3AE637183E9A}" type="parTrans" cxnId="{A601717C-10C1-4813-8D9B-FC7B926C9024}">
      <dgm:prSet/>
      <dgm:spPr/>
      <dgm:t>
        <a:bodyPr/>
        <a:lstStyle/>
        <a:p>
          <a:endParaRPr lang="en-MY"/>
        </a:p>
      </dgm:t>
    </dgm:pt>
    <dgm:pt modelId="{CA2D34A8-1224-45A4-9C9B-199F81958CE7}" type="sibTrans" cxnId="{A601717C-10C1-4813-8D9B-FC7B926C9024}">
      <dgm:prSet/>
      <dgm:spPr/>
      <dgm:t>
        <a:bodyPr/>
        <a:lstStyle/>
        <a:p>
          <a:endParaRPr lang="en-MY"/>
        </a:p>
      </dgm:t>
    </dgm:pt>
    <dgm:pt modelId="{58F20A6E-5EBA-4D16-89C8-0F040461A231}" type="pres">
      <dgm:prSet presAssocID="{F18604EE-6F19-4C36-BA8B-2E1E7A5D6026}" presName="diagram" presStyleCnt="0">
        <dgm:presLayoutVars>
          <dgm:dir/>
          <dgm:resizeHandles val="exact"/>
        </dgm:presLayoutVars>
      </dgm:prSet>
      <dgm:spPr/>
      <dgm:t>
        <a:bodyPr/>
        <a:lstStyle/>
        <a:p>
          <a:endParaRPr lang="en-MY"/>
        </a:p>
      </dgm:t>
    </dgm:pt>
    <dgm:pt modelId="{EB82FE77-EC68-4736-BA88-26A2FA84ABB5}" type="pres">
      <dgm:prSet presAssocID="{5ACC09A5-731A-40E9-AC7F-B5331F87F414}" presName="node" presStyleLbl="node1" presStyleIdx="0" presStyleCnt="5">
        <dgm:presLayoutVars>
          <dgm:bulletEnabled val="1"/>
        </dgm:presLayoutVars>
      </dgm:prSet>
      <dgm:spPr/>
      <dgm:t>
        <a:bodyPr/>
        <a:lstStyle/>
        <a:p>
          <a:endParaRPr lang="en-MY"/>
        </a:p>
      </dgm:t>
    </dgm:pt>
    <dgm:pt modelId="{441EB3B7-1A8F-4BB5-8DC2-67EC8258EC86}" type="pres">
      <dgm:prSet presAssocID="{488F5218-3059-4E27-AC9B-725A2C69C8A8}" presName="sibTrans" presStyleLbl="sibTrans2D1" presStyleIdx="0" presStyleCnt="4"/>
      <dgm:spPr/>
      <dgm:t>
        <a:bodyPr/>
        <a:lstStyle/>
        <a:p>
          <a:endParaRPr lang="en-MY"/>
        </a:p>
      </dgm:t>
    </dgm:pt>
    <dgm:pt modelId="{69333807-A9EE-4B14-ACB7-D7CC036268E9}" type="pres">
      <dgm:prSet presAssocID="{488F5218-3059-4E27-AC9B-725A2C69C8A8}" presName="connectorText" presStyleLbl="sibTrans2D1" presStyleIdx="0" presStyleCnt="4"/>
      <dgm:spPr/>
      <dgm:t>
        <a:bodyPr/>
        <a:lstStyle/>
        <a:p>
          <a:endParaRPr lang="en-MY"/>
        </a:p>
      </dgm:t>
    </dgm:pt>
    <dgm:pt modelId="{C754DBF7-C2F8-4DCA-B6E6-E593CD718F8B}" type="pres">
      <dgm:prSet presAssocID="{A639B025-118C-4007-A7F4-AB8D1A18D549}" presName="node" presStyleLbl="node1" presStyleIdx="1" presStyleCnt="5">
        <dgm:presLayoutVars>
          <dgm:bulletEnabled val="1"/>
        </dgm:presLayoutVars>
      </dgm:prSet>
      <dgm:spPr/>
      <dgm:t>
        <a:bodyPr/>
        <a:lstStyle/>
        <a:p>
          <a:endParaRPr lang="en-MY"/>
        </a:p>
      </dgm:t>
    </dgm:pt>
    <dgm:pt modelId="{4A032D0C-93BD-4DD6-8966-EB4F150E5695}" type="pres">
      <dgm:prSet presAssocID="{A50E2C12-BE4A-46D6-877E-5A0FE449A94C}" presName="sibTrans" presStyleLbl="sibTrans2D1" presStyleIdx="1" presStyleCnt="4"/>
      <dgm:spPr/>
      <dgm:t>
        <a:bodyPr/>
        <a:lstStyle/>
        <a:p>
          <a:endParaRPr lang="en-MY"/>
        </a:p>
      </dgm:t>
    </dgm:pt>
    <dgm:pt modelId="{430EC6E1-483B-4744-BA23-EC67CA7B9AD5}" type="pres">
      <dgm:prSet presAssocID="{A50E2C12-BE4A-46D6-877E-5A0FE449A94C}" presName="connectorText" presStyleLbl="sibTrans2D1" presStyleIdx="1" presStyleCnt="4"/>
      <dgm:spPr/>
      <dgm:t>
        <a:bodyPr/>
        <a:lstStyle/>
        <a:p>
          <a:endParaRPr lang="en-MY"/>
        </a:p>
      </dgm:t>
    </dgm:pt>
    <dgm:pt modelId="{C9376040-A4F3-43A2-BB2F-6BC9C5BC6AE5}" type="pres">
      <dgm:prSet presAssocID="{49B2DE95-08F4-4AED-AA88-3515BADEDBC5}" presName="node" presStyleLbl="node1" presStyleIdx="2" presStyleCnt="5">
        <dgm:presLayoutVars>
          <dgm:bulletEnabled val="1"/>
        </dgm:presLayoutVars>
      </dgm:prSet>
      <dgm:spPr/>
      <dgm:t>
        <a:bodyPr/>
        <a:lstStyle/>
        <a:p>
          <a:endParaRPr lang="en-MY"/>
        </a:p>
      </dgm:t>
    </dgm:pt>
    <dgm:pt modelId="{832E7E5C-99A4-47E2-A68A-FF32352CEB45}" type="pres">
      <dgm:prSet presAssocID="{CB44A6B1-723E-4F86-A647-ADE25977D334}" presName="sibTrans" presStyleLbl="sibTrans2D1" presStyleIdx="2" presStyleCnt="4"/>
      <dgm:spPr/>
      <dgm:t>
        <a:bodyPr/>
        <a:lstStyle/>
        <a:p>
          <a:endParaRPr lang="en-MY"/>
        </a:p>
      </dgm:t>
    </dgm:pt>
    <dgm:pt modelId="{2F65BCBA-8F25-4DAB-AED0-FBAA3FF1A373}" type="pres">
      <dgm:prSet presAssocID="{CB44A6B1-723E-4F86-A647-ADE25977D334}" presName="connectorText" presStyleLbl="sibTrans2D1" presStyleIdx="2" presStyleCnt="4"/>
      <dgm:spPr/>
      <dgm:t>
        <a:bodyPr/>
        <a:lstStyle/>
        <a:p>
          <a:endParaRPr lang="en-MY"/>
        </a:p>
      </dgm:t>
    </dgm:pt>
    <dgm:pt modelId="{1366F37C-80F6-48B6-97DB-F13135EB1981}" type="pres">
      <dgm:prSet presAssocID="{352289C1-3EA2-4F4E-A112-36774BE556D0}" presName="node" presStyleLbl="node1" presStyleIdx="3" presStyleCnt="5">
        <dgm:presLayoutVars>
          <dgm:bulletEnabled val="1"/>
        </dgm:presLayoutVars>
      </dgm:prSet>
      <dgm:spPr/>
      <dgm:t>
        <a:bodyPr/>
        <a:lstStyle/>
        <a:p>
          <a:endParaRPr lang="en-MY"/>
        </a:p>
      </dgm:t>
    </dgm:pt>
    <dgm:pt modelId="{E0F812DF-7CE2-4AD2-947C-08FA85425D5F}" type="pres">
      <dgm:prSet presAssocID="{8BFCEF26-A6B0-4A08-84C7-A52AEA893522}" presName="sibTrans" presStyleLbl="sibTrans2D1" presStyleIdx="3" presStyleCnt="4"/>
      <dgm:spPr/>
      <dgm:t>
        <a:bodyPr/>
        <a:lstStyle/>
        <a:p>
          <a:endParaRPr lang="en-MY"/>
        </a:p>
      </dgm:t>
    </dgm:pt>
    <dgm:pt modelId="{CE82CE64-D84E-4E9E-BB06-B14DC56AB390}" type="pres">
      <dgm:prSet presAssocID="{8BFCEF26-A6B0-4A08-84C7-A52AEA893522}" presName="connectorText" presStyleLbl="sibTrans2D1" presStyleIdx="3" presStyleCnt="4"/>
      <dgm:spPr/>
      <dgm:t>
        <a:bodyPr/>
        <a:lstStyle/>
        <a:p>
          <a:endParaRPr lang="en-MY"/>
        </a:p>
      </dgm:t>
    </dgm:pt>
    <dgm:pt modelId="{13FB5FD4-ABEA-40D6-A41B-E50AECE3BF88}" type="pres">
      <dgm:prSet presAssocID="{DBEFF56D-F285-41BA-BB3A-620D39E3A0CC}" presName="node" presStyleLbl="node1" presStyleIdx="4" presStyleCnt="5" custLinFactNeighborX="1813" custLinFactNeighborY="2680">
        <dgm:presLayoutVars>
          <dgm:bulletEnabled val="1"/>
        </dgm:presLayoutVars>
      </dgm:prSet>
      <dgm:spPr/>
      <dgm:t>
        <a:bodyPr/>
        <a:lstStyle/>
        <a:p>
          <a:endParaRPr lang="en-MY"/>
        </a:p>
      </dgm:t>
    </dgm:pt>
  </dgm:ptLst>
  <dgm:cxnLst>
    <dgm:cxn modelId="{BE9B883B-6C65-48FE-97F6-4DDD03BE0500}" type="presOf" srcId="{A639B025-118C-4007-A7F4-AB8D1A18D549}" destId="{C754DBF7-C2F8-4DCA-B6E6-E593CD718F8B}" srcOrd="0" destOrd="0" presId="urn:microsoft.com/office/officeart/2005/8/layout/process5"/>
    <dgm:cxn modelId="{2AC0DF14-2478-45C0-BFE3-089427662CEF}" type="presOf" srcId="{A50E2C12-BE4A-46D6-877E-5A0FE449A94C}" destId="{430EC6E1-483B-4744-BA23-EC67CA7B9AD5}" srcOrd="1" destOrd="0" presId="urn:microsoft.com/office/officeart/2005/8/layout/process5"/>
    <dgm:cxn modelId="{05A236EE-C71C-425F-AB32-859E3BF5F428}" type="presOf" srcId="{5ACC09A5-731A-40E9-AC7F-B5331F87F414}" destId="{EB82FE77-EC68-4736-BA88-26A2FA84ABB5}" srcOrd="0" destOrd="0" presId="urn:microsoft.com/office/officeart/2005/8/layout/process5"/>
    <dgm:cxn modelId="{AE0124DC-F7D7-4C81-BBCF-8EEB25C5D349}" type="presOf" srcId="{49B2DE95-08F4-4AED-AA88-3515BADEDBC5}" destId="{C9376040-A4F3-43A2-BB2F-6BC9C5BC6AE5}" srcOrd="0" destOrd="0" presId="urn:microsoft.com/office/officeart/2005/8/layout/process5"/>
    <dgm:cxn modelId="{5AC0E39C-033C-4DBD-B5CE-14F9B715D637}" type="presOf" srcId="{F18604EE-6F19-4C36-BA8B-2E1E7A5D6026}" destId="{58F20A6E-5EBA-4D16-89C8-0F040461A231}" srcOrd="0" destOrd="0" presId="urn:microsoft.com/office/officeart/2005/8/layout/process5"/>
    <dgm:cxn modelId="{12210853-B48E-4A4D-9F17-E4B51FB4F485}" type="presOf" srcId="{CB44A6B1-723E-4F86-A647-ADE25977D334}" destId="{832E7E5C-99A4-47E2-A68A-FF32352CEB45}" srcOrd="0" destOrd="0" presId="urn:microsoft.com/office/officeart/2005/8/layout/process5"/>
    <dgm:cxn modelId="{213BDD8F-50F4-41EE-9035-8FD11C652E4A}" srcId="{F18604EE-6F19-4C36-BA8B-2E1E7A5D6026}" destId="{A639B025-118C-4007-A7F4-AB8D1A18D549}" srcOrd="1" destOrd="0" parTransId="{2287702F-C273-4186-A16C-4F31E7B9A55A}" sibTransId="{A50E2C12-BE4A-46D6-877E-5A0FE449A94C}"/>
    <dgm:cxn modelId="{1F133FE8-4064-4A4A-ABAD-C9C4AFF10B71}" type="presOf" srcId="{8BFCEF26-A6B0-4A08-84C7-A52AEA893522}" destId="{CE82CE64-D84E-4E9E-BB06-B14DC56AB390}" srcOrd="1" destOrd="0" presId="urn:microsoft.com/office/officeart/2005/8/layout/process5"/>
    <dgm:cxn modelId="{661AA64D-C047-4A41-94E4-807FF524A0CA}" type="presOf" srcId="{352289C1-3EA2-4F4E-A112-36774BE556D0}" destId="{1366F37C-80F6-48B6-97DB-F13135EB1981}" srcOrd="0" destOrd="0" presId="urn:microsoft.com/office/officeart/2005/8/layout/process5"/>
    <dgm:cxn modelId="{3A5CA66C-83C9-41E0-A869-9E641F6D88BC}" type="presOf" srcId="{488F5218-3059-4E27-AC9B-725A2C69C8A8}" destId="{69333807-A9EE-4B14-ACB7-D7CC036268E9}" srcOrd="1" destOrd="0" presId="urn:microsoft.com/office/officeart/2005/8/layout/process5"/>
    <dgm:cxn modelId="{881E8EF4-CE5D-47C4-9FD9-F12D2F7F1CFA}" srcId="{F18604EE-6F19-4C36-BA8B-2E1E7A5D6026}" destId="{49B2DE95-08F4-4AED-AA88-3515BADEDBC5}" srcOrd="2" destOrd="0" parTransId="{3CACEA39-CC3B-480B-859D-2F438A48BD74}" sibTransId="{CB44A6B1-723E-4F86-A647-ADE25977D334}"/>
    <dgm:cxn modelId="{013727C2-3E13-4280-B154-086E3E75A1E4}" type="presOf" srcId="{CB44A6B1-723E-4F86-A647-ADE25977D334}" destId="{2F65BCBA-8F25-4DAB-AED0-FBAA3FF1A373}" srcOrd="1" destOrd="0" presId="urn:microsoft.com/office/officeart/2005/8/layout/process5"/>
    <dgm:cxn modelId="{E6E2BCDE-7939-43A3-9D85-4CB01910525C}" type="presOf" srcId="{8BFCEF26-A6B0-4A08-84C7-A52AEA893522}" destId="{E0F812DF-7CE2-4AD2-947C-08FA85425D5F}" srcOrd="0" destOrd="0" presId="urn:microsoft.com/office/officeart/2005/8/layout/process5"/>
    <dgm:cxn modelId="{859B5931-5ECE-4255-B482-CF1C25D19F18}" srcId="{F18604EE-6F19-4C36-BA8B-2E1E7A5D6026}" destId="{352289C1-3EA2-4F4E-A112-36774BE556D0}" srcOrd="3" destOrd="0" parTransId="{638A396F-316B-438D-BE56-8C9E71A0F258}" sibTransId="{8BFCEF26-A6B0-4A08-84C7-A52AEA893522}"/>
    <dgm:cxn modelId="{34479951-7A77-4807-B27C-F2BDFBFD8B29}" srcId="{F18604EE-6F19-4C36-BA8B-2E1E7A5D6026}" destId="{5ACC09A5-731A-40E9-AC7F-B5331F87F414}" srcOrd="0" destOrd="0" parTransId="{F03EFC95-211F-4AB3-8644-D6EC93F6A4F9}" sibTransId="{488F5218-3059-4E27-AC9B-725A2C69C8A8}"/>
    <dgm:cxn modelId="{AC6B154D-DDCB-479A-A124-C876C6987F20}" type="presOf" srcId="{488F5218-3059-4E27-AC9B-725A2C69C8A8}" destId="{441EB3B7-1A8F-4BB5-8DC2-67EC8258EC86}" srcOrd="0" destOrd="0" presId="urn:microsoft.com/office/officeart/2005/8/layout/process5"/>
    <dgm:cxn modelId="{A601717C-10C1-4813-8D9B-FC7B926C9024}" srcId="{F18604EE-6F19-4C36-BA8B-2E1E7A5D6026}" destId="{DBEFF56D-F285-41BA-BB3A-620D39E3A0CC}" srcOrd="4" destOrd="0" parTransId="{826CD15B-99A0-45C3-9E91-3AE637183E9A}" sibTransId="{CA2D34A8-1224-45A4-9C9B-199F81958CE7}"/>
    <dgm:cxn modelId="{793EA205-A76A-417C-80F9-532C93BF51DE}" type="presOf" srcId="{DBEFF56D-F285-41BA-BB3A-620D39E3A0CC}" destId="{13FB5FD4-ABEA-40D6-A41B-E50AECE3BF88}" srcOrd="0" destOrd="0" presId="urn:microsoft.com/office/officeart/2005/8/layout/process5"/>
    <dgm:cxn modelId="{39510ECA-A956-4023-97A7-5B2A765296C6}" type="presOf" srcId="{A50E2C12-BE4A-46D6-877E-5A0FE449A94C}" destId="{4A032D0C-93BD-4DD6-8966-EB4F150E5695}" srcOrd="0" destOrd="0" presId="urn:microsoft.com/office/officeart/2005/8/layout/process5"/>
    <dgm:cxn modelId="{8301039A-1C5F-4BE7-B7B1-3613CF41E918}" type="presParOf" srcId="{58F20A6E-5EBA-4D16-89C8-0F040461A231}" destId="{EB82FE77-EC68-4736-BA88-26A2FA84ABB5}" srcOrd="0" destOrd="0" presId="urn:microsoft.com/office/officeart/2005/8/layout/process5"/>
    <dgm:cxn modelId="{C60210A7-22C9-43C2-ACF7-0836FF929ECD}" type="presParOf" srcId="{58F20A6E-5EBA-4D16-89C8-0F040461A231}" destId="{441EB3B7-1A8F-4BB5-8DC2-67EC8258EC86}" srcOrd="1" destOrd="0" presId="urn:microsoft.com/office/officeart/2005/8/layout/process5"/>
    <dgm:cxn modelId="{31D978FD-50B9-4505-9942-18D1E10AB4C3}" type="presParOf" srcId="{441EB3B7-1A8F-4BB5-8DC2-67EC8258EC86}" destId="{69333807-A9EE-4B14-ACB7-D7CC036268E9}" srcOrd="0" destOrd="0" presId="urn:microsoft.com/office/officeart/2005/8/layout/process5"/>
    <dgm:cxn modelId="{63D5C0D7-607C-4444-8957-F715B8A9716F}" type="presParOf" srcId="{58F20A6E-5EBA-4D16-89C8-0F040461A231}" destId="{C754DBF7-C2F8-4DCA-B6E6-E593CD718F8B}" srcOrd="2" destOrd="0" presId="urn:microsoft.com/office/officeart/2005/8/layout/process5"/>
    <dgm:cxn modelId="{8E0CF2A8-4F3B-4BB6-94D8-B863A53C10CF}" type="presParOf" srcId="{58F20A6E-5EBA-4D16-89C8-0F040461A231}" destId="{4A032D0C-93BD-4DD6-8966-EB4F150E5695}" srcOrd="3" destOrd="0" presId="urn:microsoft.com/office/officeart/2005/8/layout/process5"/>
    <dgm:cxn modelId="{1446ED5F-6D38-48CB-A252-4FF235B39C66}" type="presParOf" srcId="{4A032D0C-93BD-4DD6-8966-EB4F150E5695}" destId="{430EC6E1-483B-4744-BA23-EC67CA7B9AD5}" srcOrd="0" destOrd="0" presId="urn:microsoft.com/office/officeart/2005/8/layout/process5"/>
    <dgm:cxn modelId="{24162500-BD05-4EDA-9DA9-E54062F1776D}" type="presParOf" srcId="{58F20A6E-5EBA-4D16-89C8-0F040461A231}" destId="{C9376040-A4F3-43A2-BB2F-6BC9C5BC6AE5}" srcOrd="4" destOrd="0" presId="urn:microsoft.com/office/officeart/2005/8/layout/process5"/>
    <dgm:cxn modelId="{52D5C38A-D91D-4469-BFBC-867760D3AA29}" type="presParOf" srcId="{58F20A6E-5EBA-4D16-89C8-0F040461A231}" destId="{832E7E5C-99A4-47E2-A68A-FF32352CEB45}" srcOrd="5" destOrd="0" presId="urn:microsoft.com/office/officeart/2005/8/layout/process5"/>
    <dgm:cxn modelId="{3C02D33C-97EF-415C-8A45-E168BA49115C}" type="presParOf" srcId="{832E7E5C-99A4-47E2-A68A-FF32352CEB45}" destId="{2F65BCBA-8F25-4DAB-AED0-FBAA3FF1A373}" srcOrd="0" destOrd="0" presId="urn:microsoft.com/office/officeart/2005/8/layout/process5"/>
    <dgm:cxn modelId="{ACF4987B-A53C-4211-B22F-BDC99E676145}" type="presParOf" srcId="{58F20A6E-5EBA-4D16-89C8-0F040461A231}" destId="{1366F37C-80F6-48B6-97DB-F13135EB1981}" srcOrd="6" destOrd="0" presId="urn:microsoft.com/office/officeart/2005/8/layout/process5"/>
    <dgm:cxn modelId="{E8F92EF7-BBF9-4C32-A715-4A8456125212}" type="presParOf" srcId="{58F20A6E-5EBA-4D16-89C8-0F040461A231}" destId="{E0F812DF-7CE2-4AD2-947C-08FA85425D5F}" srcOrd="7" destOrd="0" presId="urn:microsoft.com/office/officeart/2005/8/layout/process5"/>
    <dgm:cxn modelId="{B504BCAE-6615-4485-BB0A-DA8A1190AFE1}" type="presParOf" srcId="{E0F812DF-7CE2-4AD2-947C-08FA85425D5F}" destId="{CE82CE64-D84E-4E9E-BB06-B14DC56AB390}" srcOrd="0" destOrd="0" presId="urn:microsoft.com/office/officeart/2005/8/layout/process5"/>
    <dgm:cxn modelId="{947656FD-365D-4659-AF5C-9296A3C38346}" type="presParOf" srcId="{58F20A6E-5EBA-4D16-89C8-0F040461A231}" destId="{13FB5FD4-ABEA-40D6-A41B-E50AECE3BF88}" srcOrd="8"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97811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4792937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1718633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8656317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1978576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755147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7262290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4605422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9565176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4647234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3294796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765427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8036319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4574207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121876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64840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28917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1.xml"/><Relationship Id="rId5" Type="http://schemas.openxmlformats.org/officeDocument/2006/relationships/image" Target="../media/image7.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hyperlink" Target="https://fastercapital.com/arabpreneur/%D9%85%D9%86%D8%B9-%D8%A7%D9%84%D8%AE%D8%B3%D8%A7%D8%B1%D8%A9--%D9%85%D9%86%D8%B9-%D8%A7%D9%84%D8%AE%D8%B3%D8%A7%D8%B1%D8%A9--%D8%A5%D8%AC%D8%B1%D8%A7%D8%A1%D8%A7%D8%AA-%D8%A7%D8%B3%D8%AA%D8%A8%D8%A7%D9%82%D9%8A%D8%A9-%D9%84%D9%84%D8%A7%D8%AD%D8%AA%D9%81%D8%A7%D8%B8-%D8%A7%D9%84%D9%81%D8%B9%D8%A7%D9%84-%D8%A8%D8%A7%D9%84%D9%85%D8%AE%D8%A7%D8%B7%D8%B1.html" TargetMode="External"/><Relationship Id="rId4" Type="http://schemas.openxmlformats.org/officeDocument/2006/relationships/hyperlink" Target="https://fastercapital.com/arabpreneur/%D8%B1%D8%A4%D9%8A%D8%A9-%D8%B3%D9%84%D8%B3%D9%84%D8%A9-%D8%A7%D9%84%D8%AA%D9%88%D8%B1%D9%8A%D8%AF--%D9%83%D9%8A%D9%81%D9%8A%D8%A9-%D8%A7%D9%84%D8%AD%D8%B5%D9%88%D9%84-%D8%B9%D9%84%D9%89-%D8%B1%D8%A4%D9%8A%D8%A9-%D8%B4%D8%A7%D9%85%D9%84%D8%A9-%D9%88%D8%B4%D9%81%D8%A7%D9%81%D9%8A%D8%A9-%D9%81%D9%8A-%D8%B3%D9%84%D8%B3%D9%84%D8%A9-%D8%A7%D9%84%D8%AA%D9%88%D8%B1%D9%8A%D8%AF-%D8%A7%D9%84%D8%AE%D8%A7%D8%B5%D8%A9-%D8%A8%D9%83.html"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hyperlink" Target="https://advertising.amazon.com/library/guides/brand-awareness?ref_=a20m_us_lbr_gd_kpi_gd_brdaw" TargetMode="External"/><Relationship Id="rId4" Type="http://schemas.openxmlformats.org/officeDocument/2006/relationships/hyperlink" Target="https://advertising.amazon.com/library/guides/customer-acquisition?ref_=a20m_us_lbr_gd_kpi_gd_cstmacqn"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2.xml"/><Relationship Id="rId5" Type="http://schemas.openxmlformats.org/officeDocument/2006/relationships/hyperlink" Target="https://www.canva.com/" TargetMode="Externa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94617" y="2345754"/>
            <a:ext cx="4538361" cy="1200329"/>
          </a:xfrm>
          <a:prstGeom prst="rect">
            <a:avLst/>
          </a:prstGeom>
          <a:noFill/>
        </p:spPr>
        <p:txBody>
          <a:bodyPr wrap="square" rtlCol="0">
            <a:spAutoFit/>
          </a:bodyPr>
          <a:lstStyle/>
          <a:p>
            <a:pPr algn="ctr"/>
            <a:r>
              <a:rPr lang="ar-EG" sz="3600" b="1" dirty="0" smtClean="0">
                <a:solidFill>
                  <a:srgbClr val="00AEEF"/>
                </a:solidFill>
                <a:latin typeface="+mj-lt"/>
                <a:cs typeface="Times New Roman"/>
              </a:rPr>
              <a:t>مهارات</a:t>
            </a:r>
            <a:r>
              <a:rPr lang="ar-SA" sz="3600" b="1" dirty="0" smtClean="0">
                <a:solidFill>
                  <a:srgbClr val="00AEEF"/>
                </a:solidFill>
                <a:latin typeface="+mj-lt"/>
                <a:cs typeface="Times New Roman"/>
              </a:rPr>
              <a:t> </a:t>
            </a:r>
            <a:r>
              <a:rPr lang="ar-SA" sz="3600" b="1" dirty="0">
                <a:solidFill>
                  <a:srgbClr val="00AEEF"/>
                </a:solidFill>
                <a:latin typeface="+mj-lt"/>
                <a:cs typeface="Times New Roman"/>
              </a:rPr>
              <a:t>تحليلات بيانات التسويق</a:t>
            </a:r>
            <a:endParaRPr lang="en-US" sz="3600" b="1" dirty="0">
              <a:solidFill>
                <a:srgbClr val="00AEEF"/>
              </a:solidFill>
              <a:latin typeface="+mj-lt"/>
              <a:cs typeface="Times New Roman"/>
            </a:endParaRPr>
          </a:p>
        </p:txBody>
      </p:sp>
      <p:sp>
        <p:nvSpPr>
          <p:cNvPr id="34" name="Rectangle: Rounded Corners 33"/>
          <p:cNvSpPr/>
          <p:nvPr/>
        </p:nvSpPr>
        <p:spPr>
          <a:xfrm>
            <a:off x="329269" y="581099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a:cs typeface="Times New Roman"/>
              </a:rPr>
              <a:t>المحاضرة </a:t>
            </a:r>
            <a:r>
              <a:rPr lang="ar-EG" sz="2800" b="1" dirty="0" smtClean="0">
                <a:solidFill>
                  <a:schemeClr val="bg1"/>
                </a:solidFill>
                <a:latin typeface="Times New Roman"/>
                <a:cs typeface="Times New Roman"/>
              </a:rPr>
              <a:t>السابعة</a:t>
            </a:r>
            <a:endParaRPr lang="en-US" sz="2800" b="1" dirty="0">
              <a:solidFill>
                <a:schemeClr val="bg1"/>
              </a:solidFill>
              <a:latin typeface="Times New Roman"/>
              <a:cs typeface="Times New Roman"/>
            </a:endParaRPr>
          </a:p>
        </p:txBody>
      </p:sp>
      <p:sp>
        <p:nvSpPr>
          <p:cNvPr id="46" name="TextBox 45"/>
          <p:cNvSpPr txBox="1"/>
          <p:nvPr/>
        </p:nvSpPr>
        <p:spPr>
          <a:xfrm>
            <a:off x="1475065" y="4887664"/>
            <a:ext cx="1225015" cy="461665"/>
          </a:xfrm>
          <a:prstGeom prst="rect">
            <a:avLst/>
          </a:prstGeom>
          <a:noFill/>
        </p:spPr>
        <p:txBody>
          <a:bodyPr wrap="none" rtlCol="0">
            <a:spAutoFit/>
          </a:bodyPr>
          <a:lstStyle/>
          <a:p>
            <a:r>
              <a:rPr lang="en-US" sz="2400" dirty="0">
                <a:latin typeface="Alexandria" charset="0"/>
                <a:cs typeface="Alexandria" charset="0"/>
              </a:rPr>
              <a:t>MKT213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xmlns="" id="{070C19C1-1189-2F4B-4A5F-BC7820FA69EF}"/>
              </a:ext>
            </a:extLst>
          </p:cNvPr>
          <p:cNvSpPr txBox="1"/>
          <p:nvPr/>
        </p:nvSpPr>
        <p:spPr>
          <a:xfrm>
            <a:off x="1166713" y="3866496"/>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Tree>
    <p:extLst>
      <p:ext uri="{BB962C8B-B14F-4D97-AF65-F5344CB8AC3E}">
        <p14:creationId xmlns:p14="http://schemas.microsoft.com/office/powerpoint/2010/main" val="31848098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45756" y="1457499"/>
            <a:ext cx="7709789" cy="3970318"/>
          </a:xfrm>
          <a:prstGeom prst="rect">
            <a:avLst/>
          </a:prstGeom>
          <a:noFill/>
        </p:spPr>
        <p:txBody>
          <a:bodyPr wrap="square" rtlCol="0">
            <a:spAutoFit/>
          </a:bodyPr>
          <a:lstStyle/>
          <a:p>
            <a:pPr marL="285750" indent="-285750" algn="r" rtl="1">
              <a:buFont typeface="Arial" panose="020B0604020202020204" pitchFamily="34" charset="0"/>
              <a:buChar char="•"/>
            </a:pPr>
            <a:r>
              <a:rPr lang="ar-EG" sz="2800" b="1" u="sng" dirty="0">
                <a:cs typeface="Calibri" panose="020F0502020204030204" pitchFamily="34" charset="0"/>
              </a:rPr>
              <a:t>تناولنا في المحاضرة السابقة </a:t>
            </a:r>
            <a:r>
              <a:rPr lang="ar-EG" sz="2800" b="1" dirty="0">
                <a:cs typeface="Calibri" panose="020F0502020204030204" pitchFamily="34" charset="0"/>
              </a:rPr>
              <a:t>:</a:t>
            </a:r>
          </a:p>
          <a:p>
            <a:pPr marL="285750" indent="-285750" algn="r" rtl="1">
              <a:buFont typeface="Arial" panose="020B0604020202020204" pitchFamily="34" charset="0"/>
              <a:buChar char="•"/>
            </a:pPr>
            <a:endParaRPr lang="ar-EG" sz="2800" b="1" dirty="0">
              <a:latin typeface="+mj-lt"/>
              <a:cs typeface="Calibri" panose="020F0502020204030204" pitchFamily="34" charset="0"/>
            </a:endParaRPr>
          </a:p>
          <a:p>
            <a:pPr marL="514350" lvl="0" indent="-514350" algn="r" rtl="1">
              <a:buFont typeface="+mj-lt"/>
              <a:buAutoNum type="arabicPeriod"/>
            </a:pPr>
            <a:r>
              <a:rPr lang="en-MY" sz="2800" dirty="0"/>
              <a:t>Advanced Excel</a:t>
            </a:r>
          </a:p>
          <a:p>
            <a:pPr marL="514350" indent="-514350" algn="r" rtl="1">
              <a:buFont typeface="+mj-lt"/>
              <a:buAutoNum type="arabicPeriod"/>
            </a:pPr>
            <a:r>
              <a:rPr lang="en-MY" sz="2800" dirty="0" smtClean="0"/>
              <a:t>SPSS</a:t>
            </a:r>
          </a:p>
          <a:p>
            <a:pPr marL="514350" lvl="0" indent="-514350" algn="r" rtl="1">
              <a:buFont typeface="+mj-lt"/>
              <a:buAutoNum type="arabicPeriod"/>
            </a:pPr>
            <a:r>
              <a:rPr lang="en-MY" sz="2800" dirty="0" smtClean="0"/>
              <a:t>Google Analytics</a:t>
            </a:r>
            <a:endParaRPr lang="ar-SA" sz="2800" b="1" dirty="0" smtClean="0">
              <a:latin typeface="+mj-lt"/>
            </a:endParaRPr>
          </a:p>
          <a:p>
            <a:pPr marL="514350" indent="-514350" algn="r" rtl="1">
              <a:buFont typeface="+mj-lt"/>
              <a:buAutoNum type="arabicPeriod"/>
            </a:pPr>
            <a:r>
              <a:rPr lang="en-MY" sz="2800" dirty="0" smtClean="0"/>
              <a:t>Python</a:t>
            </a:r>
            <a:endParaRPr lang="ar-SA" sz="2800" b="1" dirty="0">
              <a:latin typeface="+mj-lt"/>
            </a:endParaRPr>
          </a:p>
          <a:p>
            <a:pPr marL="514350" lvl="0" indent="-514350" algn="r" rtl="1">
              <a:buFont typeface="+mj-lt"/>
              <a:buAutoNum type="arabicPeriod"/>
            </a:pPr>
            <a:r>
              <a:rPr lang="en-MY" sz="2800" dirty="0" smtClean="0"/>
              <a:t>Google </a:t>
            </a:r>
            <a:r>
              <a:rPr lang="en-MY" sz="2800" dirty="0" err="1" smtClean="0"/>
              <a:t>AdWords</a:t>
            </a:r>
            <a:endParaRPr lang="ar-EG" sz="2800" dirty="0" smtClean="0"/>
          </a:p>
          <a:p>
            <a:pPr marL="514350" lvl="0" indent="-514350" algn="r" rtl="1">
              <a:buFont typeface="+mj-lt"/>
              <a:buAutoNum type="arabicPeriod"/>
            </a:pPr>
            <a:r>
              <a:rPr lang="en-MY" sz="2800" dirty="0" err="1" smtClean="0"/>
              <a:t>HubSpot</a:t>
            </a:r>
            <a:endParaRPr lang="en-MY" sz="2800" dirty="0"/>
          </a:p>
          <a:p>
            <a:pPr marL="514350" indent="-514350" algn="r" rtl="1">
              <a:buFont typeface="+mj-lt"/>
              <a:buAutoNum type="arabicPeriod"/>
            </a:pPr>
            <a:r>
              <a:rPr lang="ar-SA" sz="2800" b="1" dirty="0">
                <a:cs typeface="Calibri" panose="020F0502020204030204" pitchFamily="34" charset="0"/>
              </a:rPr>
              <a:t>الخلاصة</a:t>
            </a:r>
            <a:r>
              <a:rPr lang="ar-SA" sz="2800" dirty="0"/>
              <a:t>.</a:t>
            </a:r>
            <a:endParaRPr lang="ar-EG" sz="2800"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3150823" y="2238703"/>
            <a:ext cx="2629068" cy="2435649"/>
          </a:xfrm>
          <a:prstGeom prst="rect">
            <a:avLst/>
          </a:prstGeom>
        </p:spPr>
      </p:pic>
    </p:spTree>
    <p:extLst>
      <p:ext uri="{BB962C8B-B14F-4D97-AF65-F5344CB8AC3E}">
        <p14:creationId xmlns:p14="http://schemas.microsoft.com/office/powerpoint/2010/main" val="1054393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671712" y="1242056"/>
            <a:ext cx="7709789" cy="3539430"/>
          </a:xfrm>
          <a:prstGeom prst="rect">
            <a:avLst/>
          </a:prstGeom>
          <a:noFill/>
        </p:spPr>
        <p:txBody>
          <a:bodyPr wrap="square" rtlCol="0">
            <a:spAutoFit/>
          </a:bodyPr>
          <a:lstStyle/>
          <a:p>
            <a:pPr algn="r" rtl="1"/>
            <a:endParaRPr lang="en-US" sz="2800" b="1" dirty="0">
              <a:latin typeface="Calibri" panose="020F0502020204030204" pitchFamily="34" charset="0"/>
              <a:cs typeface="Calibri" panose="020F0502020204030204" pitchFamily="34" charset="0"/>
            </a:endParaRPr>
          </a:p>
          <a:p>
            <a:pPr marL="514350" lvl="0" indent="-514350" algn="r" rtl="1">
              <a:buFont typeface="+mj-lt"/>
              <a:buAutoNum type="arabicPeriod"/>
            </a:pPr>
            <a:r>
              <a:rPr lang="ar-EG" sz="2800" b="1" dirty="0" smtClean="0">
                <a:latin typeface="Calibri" panose="020F0502020204030204" pitchFamily="34" charset="0"/>
                <a:cs typeface="Calibri" panose="020F0502020204030204" pitchFamily="34" charset="0"/>
              </a:rPr>
              <a:t>إتقان </a:t>
            </a:r>
            <a:r>
              <a:rPr lang="ar-EG" sz="2800" b="1" dirty="0">
                <a:latin typeface="Calibri" panose="020F0502020204030204" pitchFamily="34" charset="0"/>
                <a:cs typeface="Calibri" panose="020F0502020204030204" pitchFamily="34" charset="0"/>
              </a:rPr>
              <a:t>أدوات </a:t>
            </a:r>
            <a:r>
              <a:rPr lang="ar-EG" sz="2800" b="1" dirty="0" smtClean="0">
                <a:latin typeface="Calibri" panose="020F0502020204030204" pitchFamily="34" charset="0"/>
                <a:cs typeface="Calibri" panose="020F0502020204030204" pitchFamily="34" charset="0"/>
              </a:rPr>
              <a:t>التحليل</a:t>
            </a:r>
          </a:p>
          <a:p>
            <a:pPr marL="514350" indent="-514350" algn="r" rtl="1">
              <a:buFont typeface="+mj-lt"/>
              <a:buAutoNum type="arabicPeriod"/>
            </a:pPr>
            <a:r>
              <a:rPr lang="ar-EG" sz="2800" b="1" dirty="0">
                <a:latin typeface="Calibri" panose="020F0502020204030204" pitchFamily="34" charset="0"/>
                <a:cs typeface="Calibri" panose="020F0502020204030204" pitchFamily="34" charset="0"/>
              </a:rPr>
              <a:t>فهم مؤشرات الأداء الرئيسية (</a:t>
            </a:r>
            <a:r>
              <a:rPr lang="en-MY" sz="2800" b="1" dirty="0" err="1">
                <a:latin typeface="Calibri" panose="020F0502020204030204" pitchFamily="34" charset="0"/>
                <a:cs typeface="Calibri" panose="020F0502020204030204" pitchFamily="34" charset="0"/>
              </a:rPr>
              <a:t>KPIs</a:t>
            </a:r>
            <a:r>
              <a:rPr lang="en-MY" sz="2800" b="1" dirty="0" smtClean="0">
                <a:latin typeface="Calibri" panose="020F0502020204030204" pitchFamily="34" charset="0"/>
                <a:cs typeface="Calibri" panose="020F0502020204030204" pitchFamily="34" charset="0"/>
              </a:rPr>
              <a:t>)</a:t>
            </a:r>
            <a:endParaRPr lang="ar-EG" sz="2800" b="1" dirty="0">
              <a:latin typeface="Calibri" panose="020F0502020204030204" pitchFamily="34" charset="0"/>
              <a:cs typeface="Calibri" panose="020F0502020204030204" pitchFamily="34" charset="0"/>
            </a:endParaRPr>
          </a:p>
          <a:p>
            <a:pPr marL="514350" lvl="0" indent="-514350" algn="r" rtl="1">
              <a:buFont typeface="+mj-lt"/>
              <a:buAutoNum type="arabicPeriod"/>
            </a:pPr>
            <a:r>
              <a:rPr lang="ar-EG" sz="2800" b="1" dirty="0">
                <a:latin typeface="Calibri" panose="020F0502020204030204" pitchFamily="34" charset="0"/>
                <a:cs typeface="Calibri" panose="020F0502020204030204" pitchFamily="34" charset="0"/>
              </a:rPr>
              <a:t>تفسير النتائج</a:t>
            </a:r>
          </a:p>
          <a:p>
            <a:pPr marL="514350" lvl="0" indent="-514350" algn="r" rtl="1">
              <a:buFont typeface="+mj-lt"/>
              <a:buAutoNum type="arabicPeriod"/>
            </a:pPr>
            <a:r>
              <a:rPr lang="ar-EG" sz="2800" b="1" dirty="0" smtClean="0">
                <a:latin typeface="Calibri" panose="020F0502020204030204" pitchFamily="34" charset="0"/>
                <a:cs typeface="Calibri" panose="020F0502020204030204" pitchFamily="34" charset="0"/>
              </a:rPr>
              <a:t>اعداد التقارير والعرض</a:t>
            </a:r>
          </a:p>
          <a:p>
            <a:pPr marL="514350" lvl="0" indent="-514350" algn="r" rtl="1">
              <a:buFont typeface="+mj-lt"/>
              <a:buAutoNum type="arabicPeriod"/>
            </a:pPr>
            <a:r>
              <a:rPr lang="ar-EG" sz="2800" b="1" dirty="0" smtClean="0">
                <a:latin typeface="Calibri" panose="020F0502020204030204" pitchFamily="34" charset="0"/>
                <a:cs typeface="Calibri" panose="020F0502020204030204" pitchFamily="34" charset="0"/>
              </a:rPr>
              <a:t>التفكير النقدي</a:t>
            </a:r>
          </a:p>
          <a:p>
            <a:pPr marL="514350" lvl="0" indent="-514350" algn="r" rtl="1">
              <a:buFont typeface="+mj-lt"/>
              <a:buAutoNum type="arabicPeriod"/>
            </a:pPr>
            <a:r>
              <a:rPr lang="ar-EG" sz="2800" b="1" dirty="0" smtClean="0">
                <a:latin typeface="Calibri" panose="020F0502020204030204" pitchFamily="34" charset="0"/>
                <a:cs typeface="Calibri" panose="020F0502020204030204" pitchFamily="34" charset="0"/>
              </a:rPr>
              <a:t>التعلم </a:t>
            </a:r>
            <a:r>
              <a:rPr lang="ar-EG" sz="2800" b="1" dirty="0">
                <a:latin typeface="Calibri" panose="020F0502020204030204" pitchFamily="34" charset="0"/>
                <a:cs typeface="Calibri" panose="020F0502020204030204" pitchFamily="34" charset="0"/>
              </a:rPr>
              <a:t>المستمر</a:t>
            </a:r>
          </a:p>
          <a:p>
            <a:pPr marL="514350" lvl="0" indent="-514350" algn="r" rtl="1">
              <a:buFont typeface="+mj-lt"/>
              <a:buAutoNum type="arabicPeriod"/>
            </a:pPr>
            <a:r>
              <a:rPr lang="ar-SA" sz="2800" b="1" dirty="0" smtClean="0">
                <a:latin typeface="Calibri" panose="020F0502020204030204" pitchFamily="34" charset="0"/>
                <a:cs typeface="Calibri" panose="020F0502020204030204" pitchFamily="34" charset="0"/>
              </a:rPr>
              <a:t>الخلاصة</a:t>
            </a:r>
            <a:r>
              <a:rPr lang="ar-SA" sz="2800" dirty="0">
                <a:latin typeface="Alexandria" charset="0"/>
              </a:rPr>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958631" y="2225546"/>
            <a:ext cx="2629068" cy="2435649"/>
          </a:xfrm>
          <a:prstGeom prst="rect">
            <a:avLst/>
          </a:prstGeom>
        </p:spPr>
      </p:pic>
    </p:spTree>
    <p:extLst>
      <p:ext uri="{BB962C8B-B14F-4D97-AF65-F5344CB8AC3E}">
        <p14:creationId xmlns:p14="http://schemas.microsoft.com/office/powerpoint/2010/main" val="39123862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السابعة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220742" y="3740248"/>
            <a:ext cx="4747323" cy="2332946"/>
          </a:xfrm>
          <a:prstGeom prst="rect">
            <a:avLst/>
          </a:prstGeom>
          <a:noFill/>
        </p:spPr>
        <p:txBody>
          <a:bodyPr wrap="square">
            <a:spAutoFit/>
          </a:bodyPr>
          <a:lstStyle/>
          <a:p>
            <a:pPr lvl="0" algn="ctr">
              <a:lnSpc>
                <a:spcPct val="120000"/>
              </a:lnSpc>
            </a:pPr>
            <a:endParaRPr lang="ar-EG" sz="2800" b="1" dirty="0">
              <a:latin typeface="Calibri" panose="020F0502020204030204" pitchFamily="34" charset="0"/>
              <a:cs typeface="Calibri" panose="020F0502020204030204" pitchFamily="34" charset="0"/>
            </a:endParaRPr>
          </a:p>
          <a:p>
            <a:pPr lvl="0" algn="ctr" rtl="1"/>
            <a:r>
              <a:rPr lang="ar-EG" sz="2800" b="1" dirty="0" smtClean="0"/>
              <a:t> </a:t>
            </a:r>
          </a:p>
          <a:p>
            <a:pPr lvl="0" algn="ctr" rtl="1"/>
            <a:endParaRPr lang="ar-EG" sz="2800" b="1" dirty="0" smtClean="0"/>
          </a:p>
          <a:p>
            <a:pPr lvl="0" algn="ctr" rtl="1"/>
            <a:r>
              <a:rPr lang="ar-EG" sz="2800" b="1" dirty="0">
                <a:latin typeface="Calibri" panose="020F0502020204030204" pitchFamily="34" charset="0"/>
                <a:cs typeface="Calibri" panose="020F0502020204030204" pitchFamily="34" charset="0"/>
              </a:rPr>
              <a:t>مهارات تحليل بيانات التسويق</a:t>
            </a:r>
            <a:r>
              <a:rPr lang="ar-EG" sz="2800" b="1" dirty="0"/>
              <a:t> </a:t>
            </a:r>
          </a:p>
          <a:p>
            <a:pPr lvl="0" algn="ctr" rtl="1"/>
            <a:r>
              <a:rPr lang="ar-EG" sz="2800" b="1" dirty="0" smtClean="0"/>
              <a:t> </a:t>
            </a:r>
            <a:endParaRPr lang="en-MY" sz="2800" b="1" dirty="0"/>
          </a:p>
        </p:txBody>
      </p:sp>
    </p:spTree>
    <p:extLst>
      <p:ext uri="{BB962C8B-B14F-4D97-AF65-F5344CB8AC3E}">
        <p14:creationId xmlns:p14="http://schemas.microsoft.com/office/powerpoint/2010/main" val="3772043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16240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447513" y="1623350"/>
            <a:ext cx="10778806" cy="1384995"/>
          </a:xfrm>
          <a:prstGeom prst="rect">
            <a:avLst/>
          </a:prstGeom>
          <a:noFill/>
        </p:spPr>
        <p:txBody>
          <a:bodyPr wrap="square" rtlCol="0">
            <a:spAutoFit/>
          </a:bodyPr>
          <a:lstStyle/>
          <a:p>
            <a:pPr algn="r"/>
            <a:r>
              <a:rPr lang="ar-EG" sz="2800" b="1" dirty="0" smtClean="0">
                <a:latin typeface="Calibri" panose="020F0502020204030204" pitchFamily="34" charset="0"/>
                <a:cs typeface="Calibri" panose="020F0502020204030204" pitchFamily="34" charset="0"/>
              </a:rPr>
              <a:t>1. </a:t>
            </a:r>
            <a:r>
              <a:rPr lang="ar-EG" sz="2800" b="1" dirty="0">
                <a:latin typeface="Calibri" panose="020F0502020204030204" pitchFamily="34" charset="0"/>
                <a:cs typeface="Calibri" panose="020F0502020204030204" pitchFamily="34" charset="0"/>
              </a:rPr>
              <a:t>مهارات تحليل بيانات التسويق</a:t>
            </a:r>
          </a:p>
          <a:p>
            <a:pPr algn="ctr"/>
            <a:r>
              <a:rPr lang="ar-EG" sz="2800" b="1" dirty="0" smtClean="0"/>
              <a:t> </a:t>
            </a:r>
            <a:endParaRPr lang="en-MY" sz="2800" b="1" dirty="0"/>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xmlns="" id="{1F1DEFC3-BEA6-CDDA-9BBC-16A061B61A73}"/>
              </a:ext>
            </a:extLst>
          </p:cNvPr>
          <p:cNvSpPr txBox="1"/>
          <p:nvPr/>
        </p:nvSpPr>
        <p:spPr>
          <a:xfrm>
            <a:off x="2626178" y="2293195"/>
            <a:ext cx="7531511" cy="2677656"/>
          </a:xfrm>
          <a:prstGeom prst="rect">
            <a:avLst/>
          </a:prstGeom>
          <a:noFill/>
        </p:spPr>
        <p:txBody>
          <a:bodyPr wrap="square" rtlCol="0">
            <a:spAutoFit/>
          </a:bodyPr>
          <a:lstStyle/>
          <a:p>
            <a:pPr marL="342900" lvl="0" indent="-342900" algn="just" rtl="1">
              <a:buFont typeface="Wingdings" panose="05000000000000000000" pitchFamily="2" charset="2"/>
              <a:buChar char="q"/>
            </a:pPr>
            <a:r>
              <a:rPr lang="ar-EG" sz="2800" dirty="0">
                <a:latin typeface="Calibri" panose="020F0502020204030204" pitchFamily="34" charset="0"/>
                <a:cs typeface="Calibri" panose="020F0502020204030204" pitchFamily="34" charset="0"/>
              </a:rPr>
              <a:t>مهارات تحليل بيانات التسويق تشير إلى مجموعة من القدرات والمعرفة </a:t>
            </a:r>
            <a:r>
              <a:rPr lang="ar-EG" sz="2800" b="1" u="sng" dirty="0">
                <a:latin typeface="Calibri" panose="020F0502020204030204" pitchFamily="34" charset="0"/>
                <a:cs typeface="Calibri" panose="020F0502020204030204" pitchFamily="34" charset="0"/>
              </a:rPr>
              <a:t>التي تمكن المحترفين من جمع وتحليل وتفسير البيانات المتعلقة بالسوق والعملاء لتوجيه استراتيجيات التسويق</a:t>
            </a:r>
            <a:r>
              <a:rPr lang="ar-EG" sz="2800" dirty="0">
                <a:latin typeface="Calibri" panose="020F0502020204030204" pitchFamily="34" charset="0"/>
                <a:cs typeface="Calibri" panose="020F0502020204030204" pitchFamily="34" charset="0"/>
              </a:rPr>
              <a:t>. </a:t>
            </a:r>
            <a:r>
              <a:rPr lang="ar-EG" sz="2800" u="sng" dirty="0">
                <a:latin typeface="Calibri" panose="020F0502020204030204" pitchFamily="34" charset="0"/>
                <a:cs typeface="Calibri" panose="020F0502020204030204" pitchFamily="34" charset="0"/>
              </a:rPr>
              <a:t>لتكون محترفًا في تحليل بيانات التسويق</a:t>
            </a:r>
            <a:r>
              <a:rPr lang="ar-EG" sz="2800" dirty="0">
                <a:latin typeface="Calibri" panose="020F0502020204030204" pitchFamily="34" charset="0"/>
                <a:cs typeface="Calibri" panose="020F0502020204030204" pitchFamily="34" charset="0"/>
              </a:rPr>
              <a:t>، يجب أن تمتلك مجموعة من المهارات الأساسية التي تتيح لك استخراج رؤى قيمة واتخاذ قرارات مستنيرة</a:t>
            </a:r>
            <a:r>
              <a:rPr lang="en-MY" sz="2800" dirty="0" smtClean="0"/>
              <a:t>.</a:t>
            </a:r>
            <a:endParaRPr lang="en-MY" sz="2800" dirty="0"/>
          </a:p>
        </p:txBody>
      </p:sp>
      <p:pic>
        <p:nvPicPr>
          <p:cNvPr id="2" name="Picture 1"/>
          <p:cNvPicPr>
            <a:picLocks noChangeAspect="1"/>
          </p:cNvPicPr>
          <p:nvPr/>
        </p:nvPicPr>
        <p:blipFill>
          <a:blip r:embed="rId5"/>
          <a:stretch>
            <a:fillRect/>
          </a:stretch>
        </p:blipFill>
        <p:spPr>
          <a:xfrm>
            <a:off x="-162404" y="4392118"/>
            <a:ext cx="2165375" cy="1607482"/>
          </a:xfrm>
          <a:prstGeom prst="rect">
            <a:avLst/>
          </a:prstGeom>
        </p:spPr>
      </p:pic>
    </p:spTree>
    <p:extLst>
      <p:ext uri="{BB962C8B-B14F-4D97-AF65-F5344CB8AC3E}">
        <p14:creationId xmlns:p14="http://schemas.microsoft.com/office/powerpoint/2010/main" val="133314025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432933"/>
            <a:ext cx="9345750" cy="37086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بيانات عن المبيعات الشهرية في السنة الماضية</a:t>
            </a: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485572" y="1565129"/>
            <a:ext cx="12726083" cy="954107"/>
          </a:xfrm>
          <a:prstGeom prst="rect">
            <a:avLst/>
          </a:prstGeom>
          <a:noFill/>
        </p:spPr>
        <p:txBody>
          <a:bodyPr wrap="square" rtlCol="0">
            <a:spAutoFit/>
          </a:bodyPr>
          <a:lstStyle/>
          <a:p>
            <a:pPr lvl="0" algn="ctr" rtl="1"/>
            <a:r>
              <a:rPr lang="en-MY" sz="2800" b="1" dirty="0" smtClean="0">
                <a:latin typeface="Calibri" panose="020F0502020204030204" pitchFamily="34" charset="0"/>
                <a:cs typeface="Calibri" panose="020F0502020204030204" pitchFamily="34" charset="0"/>
              </a:rPr>
              <a:t>.1.1</a:t>
            </a:r>
            <a:r>
              <a:rPr lang="en-US" sz="2800" b="1" dirty="0" smtClean="0">
                <a:latin typeface="Calibri" panose="020F0502020204030204" pitchFamily="34" charset="0"/>
                <a:cs typeface="Calibri" panose="020F0502020204030204" pitchFamily="34" charset="0"/>
              </a:rPr>
              <a:t> </a:t>
            </a:r>
            <a:r>
              <a:rPr lang="ar-EG" sz="2800" b="1" dirty="0">
                <a:latin typeface="Calibri" panose="020F0502020204030204" pitchFamily="34" charset="0"/>
                <a:cs typeface="Calibri" panose="020F0502020204030204" pitchFamily="34" charset="0"/>
              </a:rPr>
              <a:t>إتقان أدوات التحليل</a:t>
            </a:r>
          </a:p>
          <a:p>
            <a:pPr algn="ctr" rtl="1"/>
            <a:endParaRPr lang="en-MY" sz="2800" b="1" dirty="0">
              <a:latin typeface="Calibri" panose="020F0502020204030204" pitchFamily="34" charset="0"/>
              <a:cs typeface="Calibri" panose="020F0502020204030204" pitchFamily="34" charset="0"/>
            </a:endParaRPr>
          </a:p>
        </p:txBody>
      </p:sp>
      <p:sp>
        <p:nvSpPr>
          <p:cNvPr id="15" name="TextBox 14">
            <a:extLst>
              <a:ext uri="{FF2B5EF4-FFF2-40B4-BE49-F238E27FC236}">
                <a16:creationId xmlns:a16="http://schemas.microsoft.com/office/drawing/2014/main" xmlns="" id="{1D49B629-A710-F119-EA46-044B5624E5D2}"/>
              </a:ext>
            </a:extLst>
          </p:cNvPr>
          <p:cNvSpPr txBox="1"/>
          <p:nvPr/>
        </p:nvSpPr>
        <p:spPr>
          <a:xfrm>
            <a:off x="1872343" y="2055989"/>
            <a:ext cx="8393381" cy="3323987"/>
          </a:xfrm>
          <a:prstGeom prst="rect">
            <a:avLst/>
          </a:prstGeom>
          <a:noFill/>
        </p:spPr>
        <p:txBody>
          <a:bodyPr wrap="square" rtlCol="0">
            <a:spAutoFit/>
          </a:bodyPr>
          <a:lstStyle/>
          <a:p>
            <a:pPr marL="285750" indent="-285750" algn="just" rtl="1">
              <a:buFont typeface="Wingdings" panose="05000000000000000000" pitchFamily="2" charset="2"/>
              <a:buChar char="ü"/>
            </a:pPr>
            <a:r>
              <a:rPr lang="ar-EG" sz="2400" dirty="0">
                <a:latin typeface="Calibri" panose="020F0502020204030204" pitchFamily="34" charset="0"/>
                <a:cs typeface="Calibri" panose="020F0502020204030204" pitchFamily="34" charset="0"/>
              </a:rPr>
              <a:t> استخدام أدوات التحليل يعد جزءًا أساسيًا من </a:t>
            </a:r>
            <a:r>
              <a:rPr lang="ar-EG" sz="2400" b="1" dirty="0">
                <a:latin typeface="Calibri" panose="020F0502020204030204" pitchFamily="34" charset="0"/>
                <a:cs typeface="Calibri" panose="020F0502020204030204" pitchFamily="34" charset="0"/>
              </a:rPr>
              <a:t>عملية تحليل بيانات التسويق</a:t>
            </a:r>
            <a:r>
              <a:rPr lang="ar-EG" sz="2400" dirty="0">
                <a:latin typeface="Calibri" panose="020F0502020204030204" pitchFamily="34" charset="0"/>
                <a:cs typeface="Calibri" panose="020F0502020204030204" pitchFamily="34" charset="0"/>
              </a:rPr>
              <a:t>. هذه الأدوات تساعد المسوقين على جمع البيانات، تحليلها، واستخلاص رؤى قيمة. </a:t>
            </a:r>
            <a:endParaRPr lang="en-MY" sz="2400" dirty="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ü"/>
            </a:pPr>
            <a:r>
              <a:rPr lang="ar-EG" sz="2400" dirty="0">
                <a:latin typeface="Calibri" panose="020F0502020204030204" pitchFamily="34" charset="0"/>
                <a:cs typeface="Calibri" panose="020F0502020204030204" pitchFamily="34" charset="0"/>
              </a:rPr>
              <a:t>استخدام هذه الأدوات بشكل متكامل يمكن أن يعزز من فعالية حملات التسويق </a:t>
            </a:r>
            <a:r>
              <a:rPr lang="ar-EG" sz="2400" b="1" dirty="0">
                <a:latin typeface="Calibri" panose="020F0502020204030204" pitchFamily="34" charset="0"/>
                <a:cs typeface="Calibri" panose="020F0502020204030204" pitchFamily="34" charset="0"/>
              </a:rPr>
              <a:t>ويؤدي إلى نتائج أفضل</a:t>
            </a:r>
            <a:r>
              <a:rPr lang="ar-EG" sz="2400" dirty="0" smtClean="0">
                <a:latin typeface="Calibri" panose="020F0502020204030204" pitchFamily="34" charset="0"/>
                <a:cs typeface="Calibri" panose="020F0502020204030204" pitchFamily="34" charset="0"/>
              </a:rPr>
              <a:t>.</a:t>
            </a:r>
            <a:endParaRPr lang="ar-EG" sz="2400" dirty="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ü"/>
            </a:pPr>
            <a:r>
              <a:rPr lang="ar-EG" sz="2400" dirty="0">
                <a:latin typeface="Calibri" panose="020F0502020204030204" pitchFamily="34" charset="0"/>
                <a:cs typeface="Calibri" panose="020F0502020204030204" pitchFamily="34" charset="0"/>
              </a:rPr>
              <a:t>  لتحليل البيانات بشكل فعال، </a:t>
            </a:r>
            <a:r>
              <a:rPr lang="ar-EG" sz="2400" b="1" u="sng" dirty="0">
                <a:latin typeface="Calibri" panose="020F0502020204030204" pitchFamily="34" charset="0"/>
                <a:cs typeface="Calibri" panose="020F0502020204030204" pitchFamily="34" charset="0"/>
              </a:rPr>
              <a:t>من الضروري جمع ودمج البيانات ذات الصلة من مصادر مختلفة</a:t>
            </a:r>
            <a:r>
              <a:rPr lang="ar-EG" sz="2400" dirty="0">
                <a:latin typeface="Calibri" panose="020F0502020204030204" pitchFamily="34" charset="0"/>
                <a:cs typeface="Calibri" panose="020F0502020204030204" pitchFamily="34" charset="0"/>
              </a:rPr>
              <a:t>. قد يشمل ذلك المعلومات الديموغرافية للعملاء، وتحليلات موقع الويب، وبيانات الوسائط الاجتماعية، وبيانات إدارة علاقات العملاء</a:t>
            </a:r>
            <a:r>
              <a:rPr lang="ar-EG" u="sng" dirty="0" smtClean="0">
                <a:latin typeface="Calibri" panose="020F0502020204030204" pitchFamily="34" charset="0"/>
                <a:cs typeface="Calibri" panose="020F0502020204030204" pitchFamily="34" charset="0"/>
              </a:rPr>
              <a:t>.</a:t>
            </a:r>
            <a:endParaRPr lang="en-MY" u="sng" dirty="0" smtClean="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ü"/>
            </a:pPr>
            <a:r>
              <a:rPr lang="ar-EG" dirty="0" smtClean="0">
                <a:latin typeface="Calibri" panose="020F0502020204030204" pitchFamily="34" charset="0"/>
                <a:cs typeface="Calibri" panose="020F0502020204030204" pitchFamily="34" charset="0"/>
              </a:rPr>
              <a:t> </a:t>
            </a:r>
            <a:endParaRPr lang="en-MY" sz="2000" b="1" dirty="0">
              <a:solidFill>
                <a:srgbClr val="C00000"/>
              </a:solidFill>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4"/>
          <a:stretch>
            <a:fillRect/>
          </a:stretch>
        </p:blipFill>
        <p:spPr>
          <a:xfrm>
            <a:off x="0" y="5007428"/>
            <a:ext cx="2170364" cy="981797"/>
          </a:xfrm>
          <a:prstGeom prst="rect">
            <a:avLst/>
          </a:prstGeom>
        </p:spPr>
      </p:pic>
    </p:spTree>
    <p:extLst>
      <p:ext uri="{BB962C8B-B14F-4D97-AF65-F5344CB8AC3E}">
        <p14:creationId xmlns:p14="http://schemas.microsoft.com/office/powerpoint/2010/main" val="16977337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432933"/>
            <a:ext cx="9345750" cy="37086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بيانات عن المبيعات الشهرية في السنة الماضية</a:t>
            </a: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485572" y="1565129"/>
            <a:ext cx="12726083" cy="954107"/>
          </a:xfrm>
          <a:prstGeom prst="rect">
            <a:avLst/>
          </a:prstGeom>
          <a:noFill/>
        </p:spPr>
        <p:txBody>
          <a:bodyPr wrap="square" rtlCol="0">
            <a:spAutoFit/>
          </a:bodyPr>
          <a:lstStyle/>
          <a:p>
            <a:pPr lvl="0" algn="ctr" rtl="1"/>
            <a:r>
              <a:rPr lang="en-MY" sz="2800" b="1" dirty="0" smtClean="0">
                <a:latin typeface="Calibri" panose="020F0502020204030204" pitchFamily="34" charset="0"/>
                <a:cs typeface="Calibri" panose="020F0502020204030204" pitchFamily="34" charset="0"/>
              </a:rPr>
              <a:t>.1.3</a:t>
            </a:r>
            <a:r>
              <a:rPr lang="en-US" sz="2800" b="1" dirty="0" smtClean="0">
                <a:latin typeface="Calibri" panose="020F0502020204030204" pitchFamily="34" charset="0"/>
                <a:cs typeface="Calibri" panose="020F0502020204030204" pitchFamily="34" charset="0"/>
              </a:rPr>
              <a:t> </a:t>
            </a:r>
            <a:r>
              <a:rPr lang="ar-EG" sz="2800" b="1" dirty="0">
                <a:latin typeface="Calibri" panose="020F0502020204030204" pitchFamily="34" charset="0"/>
                <a:cs typeface="Calibri" panose="020F0502020204030204" pitchFamily="34" charset="0"/>
              </a:rPr>
              <a:t>إتقان أدوات التحليل</a:t>
            </a:r>
          </a:p>
          <a:p>
            <a:pPr algn="ctr" rtl="1"/>
            <a:endParaRPr lang="en-MY" sz="2800" b="1" dirty="0">
              <a:latin typeface="Calibri" panose="020F0502020204030204" pitchFamily="34" charset="0"/>
              <a:cs typeface="Calibri" panose="020F0502020204030204" pitchFamily="34" charset="0"/>
            </a:endParaRPr>
          </a:p>
        </p:txBody>
      </p:sp>
      <p:sp>
        <p:nvSpPr>
          <p:cNvPr id="15" name="TextBox 14">
            <a:extLst>
              <a:ext uri="{FF2B5EF4-FFF2-40B4-BE49-F238E27FC236}">
                <a16:creationId xmlns:a16="http://schemas.microsoft.com/office/drawing/2014/main" xmlns="" id="{1D49B629-A710-F119-EA46-044B5624E5D2}"/>
              </a:ext>
            </a:extLst>
          </p:cNvPr>
          <p:cNvSpPr txBox="1"/>
          <p:nvPr/>
        </p:nvSpPr>
        <p:spPr>
          <a:xfrm>
            <a:off x="2365098" y="1793085"/>
            <a:ext cx="8059553" cy="2554545"/>
          </a:xfrm>
          <a:prstGeom prst="rect">
            <a:avLst/>
          </a:prstGeom>
          <a:noFill/>
        </p:spPr>
        <p:txBody>
          <a:bodyPr wrap="square" rtlCol="0">
            <a:spAutoFit/>
          </a:bodyPr>
          <a:lstStyle/>
          <a:p>
            <a:pPr algn="just" rtl="1"/>
            <a:endParaRPr lang="en-MY" sz="2800" dirty="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ü"/>
            </a:pPr>
            <a:r>
              <a:rPr lang="ar-EG" sz="2800" dirty="0">
                <a:latin typeface="Calibri" panose="020F0502020204030204" pitchFamily="34" charset="0"/>
                <a:cs typeface="Calibri" panose="020F0502020204030204" pitchFamily="34" charset="0"/>
              </a:rPr>
              <a:t> ومن خلال دمج البيانات من القنوات المختلفة، يمكنك </a:t>
            </a:r>
            <a:r>
              <a:rPr lang="ar-EG" sz="2800" dirty="0">
                <a:latin typeface="Calibri" panose="020F0502020204030204" pitchFamily="34" charset="0"/>
                <a:cs typeface="Calibri" panose="020F0502020204030204" pitchFamily="34" charset="0"/>
                <a:hlinkClick r:id="rId4" tooltip="رؤية سلسلة التوريد  كيفية الحصول على رؤية شاملة وشفافية في سلسلة التوريد الخاصة بك"/>
              </a:rPr>
              <a:t>الحصول على رؤية شاملة</a:t>
            </a:r>
            <a:r>
              <a:rPr lang="ar-EG" sz="2800" dirty="0">
                <a:latin typeface="Calibri" panose="020F0502020204030204" pitchFamily="34" charset="0"/>
                <a:cs typeface="Calibri" panose="020F0502020204030204" pitchFamily="34" charset="0"/>
              </a:rPr>
              <a:t> لعملائك وسلوكهم. على سبيل المثال، باستخدام التحليلات التنبؤية، يمكنك التنبؤ بتراجع العملاء واتخاذ </a:t>
            </a:r>
            <a:r>
              <a:rPr lang="ar-EG" sz="2800" dirty="0">
                <a:latin typeface="Calibri" panose="020F0502020204030204" pitchFamily="34" charset="0"/>
                <a:cs typeface="Calibri" panose="020F0502020204030204" pitchFamily="34" charset="0"/>
                <a:hlinkClick r:id="rId5" tooltip="منع الخسارة  منع الخسارة  إجراءات استباقية للاحتفاظ الفعال بالمخاطر"/>
              </a:rPr>
              <a:t>إجراءات استباقية للاحتفاظ</a:t>
            </a:r>
            <a:r>
              <a:rPr lang="ar-EG" sz="2800" dirty="0">
                <a:latin typeface="Calibri" panose="020F0502020204030204" pitchFamily="34" charset="0"/>
                <a:cs typeface="Calibri" panose="020F0502020204030204" pitchFamily="34" charset="0"/>
              </a:rPr>
              <a:t> بالأشخاص المعرضين لخطر المغادرة.</a:t>
            </a:r>
          </a:p>
          <a:p>
            <a:pPr marL="285750" indent="-285750" algn="just" rtl="1">
              <a:buFont typeface="Wingdings" panose="05000000000000000000" pitchFamily="2" charset="2"/>
              <a:buChar char="ü"/>
            </a:pPr>
            <a:endParaRPr lang="en-MY" sz="2000" b="1" dirty="0">
              <a:solidFill>
                <a:srgbClr val="C00000"/>
              </a:solidFill>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6"/>
          <a:stretch>
            <a:fillRect/>
          </a:stretch>
        </p:blipFill>
        <p:spPr>
          <a:xfrm>
            <a:off x="0" y="5007429"/>
            <a:ext cx="2170364" cy="1093255"/>
          </a:xfrm>
          <a:prstGeom prst="rect">
            <a:avLst/>
          </a:prstGeom>
        </p:spPr>
      </p:pic>
    </p:spTree>
    <p:extLst>
      <p:ext uri="{BB962C8B-B14F-4D97-AF65-F5344CB8AC3E}">
        <p14:creationId xmlns:p14="http://schemas.microsoft.com/office/powerpoint/2010/main" val="74967103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5300" y="12574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99684" y="1609551"/>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669545" y="1608016"/>
            <a:ext cx="9079467" cy="954107"/>
          </a:xfrm>
          <a:prstGeom prst="rect">
            <a:avLst/>
          </a:prstGeom>
          <a:noFill/>
        </p:spPr>
        <p:txBody>
          <a:bodyPr wrap="square" rtlCol="0">
            <a:spAutoFit/>
          </a:bodyPr>
          <a:lstStyle/>
          <a:p>
            <a:pPr lvl="0" algn="ctr" rtl="1"/>
            <a:r>
              <a:rPr lang="ar-EG" sz="2800" b="1" dirty="0">
                <a:latin typeface="Calibri" panose="020F0502020204030204" pitchFamily="34" charset="0"/>
                <a:cs typeface="Calibri" panose="020F0502020204030204" pitchFamily="34" charset="0"/>
              </a:rPr>
              <a:t> </a:t>
            </a:r>
            <a:r>
              <a:rPr lang="en-US" sz="2800" b="1" dirty="0">
                <a:latin typeface="Calibri" panose="020F0502020204030204" pitchFamily="34" charset="0"/>
                <a:cs typeface="Calibri" panose="020F0502020204030204" pitchFamily="34" charset="0"/>
              </a:rPr>
              <a:t>   </a:t>
            </a:r>
            <a:r>
              <a:rPr lang="en-MY" sz="2800" b="1" dirty="0" smtClean="0">
                <a:latin typeface="Calibri" panose="020F0502020204030204" pitchFamily="34" charset="0"/>
                <a:cs typeface="Calibri" panose="020F0502020204030204" pitchFamily="34" charset="0"/>
              </a:rPr>
              <a:t>1.4 </a:t>
            </a:r>
            <a:r>
              <a:rPr lang="ar-EG" sz="2800" b="1" dirty="0">
                <a:latin typeface="Calibri" panose="020F0502020204030204" pitchFamily="34" charset="0"/>
                <a:cs typeface="Calibri" panose="020F0502020204030204" pitchFamily="34" charset="0"/>
              </a:rPr>
              <a:t>بعض الأدوات الشائعة وكيفية استخدامها</a:t>
            </a:r>
            <a:endParaRPr lang="en-US" sz="28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xmlns="" id="{1F1DEFC3-BEA6-CDDA-9BBC-16A061B61A73}"/>
              </a:ext>
            </a:extLst>
          </p:cNvPr>
          <p:cNvSpPr txBox="1"/>
          <p:nvPr/>
        </p:nvSpPr>
        <p:spPr>
          <a:xfrm>
            <a:off x="4271963" y="2481178"/>
            <a:ext cx="6059330" cy="461665"/>
          </a:xfrm>
          <a:prstGeom prst="rect">
            <a:avLst/>
          </a:prstGeom>
          <a:noFill/>
        </p:spPr>
        <p:txBody>
          <a:bodyPr wrap="square" rtlCol="0">
            <a:spAutoFit/>
          </a:bodyPr>
          <a:lstStyle/>
          <a:p>
            <a:pPr lvl="0" algn="just" rtl="1"/>
            <a:r>
              <a:rPr lang="en-US" sz="2400" dirty="0">
                <a:latin typeface="Calibri" panose="020F0502020204030204" pitchFamily="34" charset="0"/>
                <a:cs typeface="Calibri" panose="020F0502020204030204" pitchFamily="34" charset="0"/>
              </a:rPr>
              <a:t> </a:t>
            </a:r>
            <a:endParaRPr lang="en-MY" sz="2400" dirty="0">
              <a:latin typeface="Calibri" panose="020F0502020204030204" pitchFamily="34" charset="0"/>
              <a:cs typeface="Calibri" panose="020F050202020403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155389579"/>
              </p:ext>
            </p:extLst>
          </p:nvPr>
        </p:nvGraphicFramePr>
        <p:xfrm>
          <a:off x="1114172" y="2167167"/>
          <a:ext cx="9116773" cy="3258290"/>
        </p:xfrm>
        <a:graphic>
          <a:graphicData uri="http://schemas.openxmlformats.org/drawingml/2006/table">
            <a:tbl>
              <a:tblPr firstRow="1" bandRow="1">
                <a:tableStyleId>{5C22544A-7EE6-4342-B048-85BDC9FD1C3A}</a:tableStyleId>
              </a:tblPr>
              <a:tblGrid>
                <a:gridCol w="6791283">
                  <a:extLst>
                    <a:ext uri="{9D8B030D-6E8A-4147-A177-3AD203B41FA5}">
                      <a16:colId xmlns:a16="http://schemas.microsoft.com/office/drawing/2014/main" xmlns="" val="20000"/>
                    </a:ext>
                  </a:extLst>
                </a:gridCol>
                <a:gridCol w="2325490">
                  <a:extLst>
                    <a:ext uri="{9D8B030D-6E8A-4147-A177-3AD203B41FA5}">
                      <a16:colId xmlns:a16="http://schemas.microsoft.com/office/drawing/2014/main" xmlns="" val="20001"/>
                    </a:ext>
                  </a:extLst>
                </a:gridCol>
              </a:tblGrid>
              <a:tr h="425606">
                <a:tc>
                  <a:txBody>
                    <a:bodyPr/>
                    <a:lstStyle/>
                    <a:p>
                      <a:pPr algn="ctr"/>
                      <a:r>
                        <a:rPr lang="ar-EG" sz="2400" kern="1200" dirty="0" smtClean="0">
                          <a:solidFill>
                            <a:schemeClr val="bg1"/>
                          </a:solidFill>
                          <a:latin typeface="Calibri" panose="020F0502020204030204" pitchFamily="34" charset="0"/>
                          <a:ea typeface="+mn-ea"/>
                          <a:cs typeface="Calibri" panose="020F0502020204030204" pitchFamily="34" charset="0"/>
                        </a:rPr>
                        <a:t>الوصف</a:t>
                      </a:r>
                      <a:endParaRPr lang="en-MY" sz="2400" kern="1200" dirty="0">
                        <a:solidFill>
                          <a:schemeClr val="bg1"/>
                        </a:solidFill>
                        <a:latin typeface="Calibri" panose="020F0502020204030204" pitchFamily="34" charset="0"/>
                        <a:ea typeface="+mn-ea"/>
                        <a:cs typeface="Calibri" panose="020F0502020204030204" pitchFamily="34" charset="0"/>
                      </a:endParaRPr>
                    </a:p>
                  </a:txBody>
                  <a:tcPr/>
                </a:tc>
                <a:tc>
                  <a:txBody>
                    <a:bodyPr/>
                    <a:lstStyle/>
                    <a:p>
                      <a:pPr algn="ctr"/>
                      <a:r>
                        <a:rPr lang="ar-EG" sz="2400" kern="1200" dirty="0" smtClean="0">
                          <a:solidFill>
                            <a:schemeClr val="bg1"/>
                          </a:solidFill>
                          <a:latin typeface="Calibri" panose="020F0502020204030204" pitchFamily="34" charset="0"/>
                          <a:ea typeface="+mn-ea"/>
                          <a:cs typeface="Calibri" panose="020F0502020204030204" pitchFamily="34" charset="0"/>
                        </a:rPr>
                        <a:t>الاداة</a:t>
                      </a:r>
                      <a:endParaRPr lang="en-MY" sz="2400" kern="1200" dirty="0">
                        <a:solidFill>
                          <a:schemeClr val="bg1"/>
                        </a:solidFill>
                        <a:latin typeface="Calibri" panose="020F0502020204030204" pitchFamily="34" charset="0"/>
                        <a:ea typeface="+mn-ea"/>
                        <a:cs typeface="Calibri" panose="020F0502020204030204" pitchFamily="34" charset="0"/>
                      </a:endParaRPr>
                    </a:p>
                  </a:txBody>
                  <a:tcPr/>
                </a:tc>
                <a:extLst>
                  <a:ext uri="{0D108BD9-81ED-4DB2-BD59-A6C34878D82A}">
                    <a16:rowId xmlns:a16="http://schemas.microsoft.com/office/drawing/2014/main" xmlns="" val="10000"/>
                  </a:ext>
                </a:extLst>
              </a:tr>
              <a:tr h="1106576">
                <a:tc>
                  <a:txBody>
                    <a:bodyPr/>
                    <a:lstStyle/>
                    <a:p>
                      <a:pPr algn="r"/>
                      <a:r>
                        <a:rPr lang="ar-EG" sz="1800" dirty="0" smtClean="0"/>
                        <a:t>أداة مجانية لتحليل حركة المرور على المواقع. مكنك تتبع عدد الزوار، مصدرهم، سلوكهم على الموقع، ومعدلات التحويل. هذه البيانات تساعد في فهم فعالية الحملات التسويقية.</a:t>
                      </a:r>
                      <a:r>
                        <a:rPr lang="ar-EG" sz="1800" kern="1200" dirty="0" smtClean="0">
                          <a:solidFill>
                            <a:schemeClr val="tx1"/>
                          </a:solidFill>
                          <a:latin typeface="Calibri" panose="020F0502020204030204" pitchFamily="34" charset="0"/>
                          <a:ea typeface="+mn-ea"/>
                          <a:cs typeface="Calibri" panose="020F0502020204030204" pitchFamily="34" charset="0"/>
                        </a:rPr>
                        <a:t>.</a:t>
                      </a:r>
                      <a:endParaRPr lang="en-MY" sz="18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a:r>
                        <a:rPr lang="en-MY" sz="1800" dirty="0" smtClean="0"/>
                        <a:t>Google Analytics</a:t>
                      </a:r>
                      <a:endParaRPr lang="en-MY" sz="1800" kern="1200" dirty="0">
                        <a:solidFill>
                          <a:schemeClr val="tx1"/>
                        </a:solidFill>
                        <a:latin typeface="Calibri" panose="020F0502020204030204" pitchFamily="34" charset="0"/>
                        <a:ea typeface="+mn-ea"/>
                        <a:cs typeface="Calibri" panose="020F0502020204030204" pitchFamily="34" charset="0"/>
                      </a:endParaRPr>
                    </a:p>
                  </a:txBody>
                  <a:tcPr/>
                </a:tc>
                <a:extLst>
                  <a:ext uri="{0D108BD9-81ED-4DB2-BD59-A6C34878D82A}">
                    <a16:rowId xmlns:a16="http://schemas.microsoft.com/office/drawing/2014/main" xmlns="" val="10001"/>
                  </a:ext>
                </a:extLst>
              </a:tr>
              <a:tr h="928423">
                <a:tc>
                  <a:txBody>
                    <a:bodyPr/>
                    <a:lstStyle/>
                    <a:p>
                      <a:pPr algn="r"/>
                      <a:r>
                        <a:rPr lang="ar-EG" sz="1800" dirty="0" smtClean="0"/>
                        <a:t>أداة تحليل بيانات شائعة تستخدم لإنشاء الجداول والرسوم البيانية. يمكن استخدامه لتحليل البيانات من خلال الدوال الإحصائية، التصفية، الفرز، وإنشاء المخططات. كما يمكن استخدام لتلخيص البيانات بسرعة.</a:t>
                      </a:r>
                      <a:endParaRPr lang="en-MY" sz="18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a:r>
                        <a:rPr lang="en-MY" sz="1800" dirty="0" smtClean="0"/>
                        <a:t>Excel</a:t>
                      </a:r>
                      <a:endParaRPr lang="en-MY" sz="1800" kern="1200" dirty="0">
                        <a:solidFill>
                          <a:schemeClr val="tx1"/>
                        </a:solidFill>
                        <a:latin typeface="Calibri" panose="020F0502020204030204" pitchFamily="34" charset="0"/>
                        <a:ea typeface="+mn-ea"/>
                        <a:cs typeface="Calibri" panose="020F0502020204030204" pitchFamily="34" charset="0"/>
                      </a:endParaRPr>
                    </a:p>
                  </a:txBody>
                  <a:tcPr/>
                </a:tc>
                <a:extLst>
                  <a:ext uri="{0D108BD9-81ED-4DB2-BD59-A6C34878D82A}">
                    <a16:rowId xmlns:a16="http://schemas.microsoft.com/office/drawing/2014/main" xmlns="" val="10002"/>
                  </a:ext>
                </a:extLst>
              </a:tr>
              <a:tr h="766091">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ar-EG" sz="1800" dirty="0" smtClean="0"/>
                        <a:t>أداة متقدمة لتصور البيانات</a:t>
                      </a:r>
                      <a:r>
                        <a:rPr lang="ar-EG" sz="1800" kern="1200" dirty="0" smtClean="0">
                          <a:solidFill>
                            <a:schemeClr val="tx1"/>
                          </a:solidFill>
                          <a:latin typeface="Calibri" panose="020F0502020204030204" pitchFamily="34" charset="0"/>
                          <a:ea typeface="+mn-ea"/>
                          <a:cs typeface="Calibri" panose="020F0502020204030204" pitchFamily="34" charset="0"/>
                        </a:rPr>
                        <a:t> </a:t>
                      </a:r>
                      <a:r>
                        <a:rPr lang="ar-EG" sz="1800" dirty="0" smtClean="0"/>
                        <a:t>تساعد في إنشاء لوحات معلومات تفاعلية وتقديم تحليلات مرئية تجعل من السهل فهم الاتجاهات والأنماط.</a:t>
                      </a:r>
                      <a:endParaRPr lang="en-MY" sz="18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a:r>
                        <a:rPr lang="en-MY" sz="1800" dirty="0" smtClean="0"/>
                        <a:t>Tableau</a:t>
                      </a:r>
                      <a:endParaRPr lang="en-MY" sz="1800" kern="1200" dirty="0">
                        <a:solidFill>
                          <a:schemeClr val="tx1"/>
                        </a:solidFill>
                        <a:latin typeface="Calibri" panose="020F0502020204030204" pitchFamily="34" charset="0"/>
                        <a:ea typeface="+mn-ea"/>
                        <a:cs typeface="Calibri" panose="020F0502020204030204" pitchFamily="34" charset="0"/>
                      </a:endParaRPr>
                    </a:p>
                  </a:txBody>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42571767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السابعة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3060" y="4524019"/>
            <a:ext cx="4747323" cy="1902059"/>
          </a:xfrm>
          <a:prstGeom prst="rect">
            <a:avLst/>
          </a:prstGeom>
          <a:noFill/>
        </p:spPr>
        <p:txBody>
          <a:bodyPr wrap="square">
            <a:spAutoFit/>
          </a:bodyPr>
          <a:lstStyle/>
          <a:p>
            <a:pPr lvl="0" algn="ctr">
              <a:lnSpc>
                <a:spcPct val="120000"/>
              </a:lnSpc>
            </a:pPr>
            <a:endParaRPr lang="ar-EG" sz="2800" b="1" dirty="0">
              <a:latin typeface="Calibri" panose="020F0502020204030204" pitchFamily="34" charset="0"/>
              <a:cs typeface="Calibri" panose="020F0502020204030204" pitchFamily="34" charset="0"/>
            </a:endParaRPr>
          </a:p>
          <a:p>
            <a:pPr algn="ctr" rtl="1"/>
            <a:r>
              <a:rPr lang="ar-EG" sz="2800" b="1" dirty="0" smtClean="0">
                <a:latin typeface="Calibri" panose="020F0502020204030204" pitchFamily="34" charset="0"/>
                <a:cs typeface="Calibri" panose="020F0502020204030204" pitchFamily="34" charset="0"/>
              </a:rPr>
              <a:t>فهم مؤشرات الاداء الرئيسة</a:t>
            </a:r>
            <a:endParaRPr lang="en-MY" sz="2800" b="1" dirty="0" smtClean="0">
              <a:latin typeface="Calibri" panose="020F0502020204030204" pitchFamily="34" charset="0"/>
              <a:cs typeface="Calibri" panose="020F0502020204030204" pitchFamily="34" charset="0"/>
            </a:endParaRPr>
          </a:p>
          <a:p>
            <a:pPr lvl="0" algn="ctr" rtl="1"/>
            <a:r>
              <a:rPr lang="en-MY" sz="2800" b="1" dirty="0" err="1" smtClean="0">
                <a:latin typeface="Calibri" panose="020F0502020204030204" pitchFamily="34" charset="0"/>
                <a:cs typeface="Calibri" panose="020F0502020204030204" pitchFamily="34" charset="0"/>
              </a:rPr>
              <a:t>KPIs</a:t>
            </a:r>
            <a:endParaRPr lang="ar-EG" sz="2800" b="1" dirty="0">
              <a:latin typeface="Calibri" panose="020F0502020204030204" pitchFamily="34" charset="0"/>
              <a:cs typeface="Calibri" panose="020F0502020204030204" pitchFamily="34" charset="0"/>
            </a:endParaRPr>
          </a:p>
          <a:p>
            <a:pPr lvl="0" algn="ctr" rtl="1"/>
            <a:r>
              <a:rPr lang="ar-EG" sz="2800" b="1" dirty="0" smtClean="0"/>
              <a:t> </a:t>
            </a:r>
            <a:endParaRPr lang="en-MY" sz="2800" b="1" dirty="0"/>
          </a:p>
        </p:txBody>
      </p:sp>
    </p:spTree>
    <p:extLst>
      <p:ext uri="{BB962C8B-B14F-4D97-AF65-F5344CB8AC3E}">
        <p14:creationId xmlns:p14="http://schemas.microsoft.com/office/powerpoint/2010/main" val="1817469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432933"/>
            <a:ext cx="9345750" cy="37086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بيانات عن المبيعات الشهرية في السنة الماضية</a:t>
            </a: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064211" y="1443466"/>
            <a:ext cx="12726083" cy="954107"/>
          </a:xfrm>
          <a:prstGeom prst="rect">
            <a:avLst/>
          </a:prstGeom>
          <a:noFill/>
        </p:spPr>
        <p:txBody>
          <a:bodyPr wrap="square" rtlCol="0">
            <a:spAutoFit/>
          </a:bodyPr>
          <a:lstStyle/>
          <a:p>
            <a:pPr lvl="0" algn="ctr" rtl="1"/>
            <a:r>
              <a:rPr lang="en-MY" sz="2800" b="1" dirty="0" smtClean="0">
                <a:latin typeface="Calibri" panose="020F0502020204030204" pitchFamily="34" charset="0"/>
                <a:cs typeface="Calibri" panose="020F0502020204030204" pitchFamily="34" charset="0"/>
              </a:rPr>
              <a:t>. 2</a:t>
            </a:r>
            <a:r>
              <a:rPr lang="ar-EG" sz="2800" b="1" dirty="0" smtClean="0">
                <a:latin typeface="Calibri" panose="020F0502020204030204" pitchFamily="34" charset="0"/>
                <a:cs typeface="Calibri" panose="020F0502020204030204" pitchFamily="34" charset="0"/>
              </a:rPr>
              <a:t> </a:t>
            </a:r>
            <a:r>
              <a:rPr lang="ar-EG" sz="2800" b="1" dirty="0">
                <a:latin typeface="Calibri" panose="020F0502020204030204" pitchFamily="34" charset="0"/>
                <a:cs typeface="Calibri" panose="020F0502020204030204" pitchFamily="34" charset="0"/>
              </a:rPr>
              <a:t>فهم مؤشرات الأداء </a:t>
            </a:r>
            <a:r>
              <a:rPr lang="en-MY" sz="2800" b="1" dirty="0" err="1">
                <a:latin typeface="Calibri" panose="020F0502020204030204" pitchFamily="34" charset="0"/>
                <a:cs typeface="Calibri" panose="020F0502020204030204" pitchFamily="34" charset="0"/>
              </a:rPr>
              <a:t>KPIs</a:t>
            </a:r>
            <a:endParaRPr lang="ar-EG" sz="2800" b="1" dirty="0">
              <a:latin typeface="Calibri" panose="020F0502020204030204" pitchFamily="34" charset="0"/>
              <a:cs typeface="Calibri" panose="020F0502020204030204" pitchFamily="34" charset="0"/>
            </a:endParaRPr>
          </a:p>
          <a:p>
            <a:pPr algn="ctr" rtl="1"/>
            <a:endParaRPr lang="en-MY" sz="2800" b="1" dirty="0">
              <a:latin typeface="Calibri" panose="020F0502020204030204" pitchFamily="34" charset="0"/>
              <a:cs typeface="Calibri" panose="020F0502020204030204" pitchFamily="34" charset="0"/>
            </a:endParaRPr>
          </a:p>
        </p:txBody>
      </p:sp>
      <p:sp>
        <p:nvSpPr>
          <p:cNvPr id="15" name="TextBox 14">
            <a:extLst>
              <a:ext uri="{FF2B5EF4-FFF2-40B4-BE49-F238E27FC236}">
                <a16:creationId xmlns:a16="http://schemas.microsoft.com/office/drawing/2014/main" xmlns="" id="{1D49B629-A710-F119-EA46-044B5624E5D2}"/>
              </a:ext>
            </a:extLst>
          </p:cNvPr>
          <p:cNvSpPr txBox="1"/>
          <p:nvPr/>
        </p:nvSpPr>
        <p:spPr>
          <a:xfrm>
            <a:off x="2064211" y="1906474"/>
            <a:ext cx="8393381" cy="3939540"/>
          </a:xfrm>
          <a:prstGeom prst="rect">
            <a:avLst/>
          </a:prstGeom>
          <a:noFill/>
        </p:spPr>
        <p:txBody>
          <a:bodyPr wrap="square" rtlCol="0">
            <a:spAutoFit/>
          </a:bodyPr>
          <a:lstStyle/>
          <a:p>
            <a:pPr marL="285750" indent="-285750" algn="just" rtl="1">
              <a:buFont typeface="Wingdings" panose="05000000000000000000" pitchFamily="2" charset="2"/>
              <a:buChar char="ü"/>
            </a:pPr>
            <a:r>
              <a:rPr lang="ar-EG" sz="2200" dirty="0">
                <a:latin typeface="Calibri" panose="020F0502020204030204" pitchFamily="34" charset="0"/>
                <a:cs typeface="Calibri" panose="020F0502020204030204" pitchFamily="34" charset="0"/>
              </a:rPr>
              <a:t> </a:t>
            </a:r>
            <a:r>
              <a:rPr lang="en-US" sz="2200" dirty="0">
                <a:latin typeface="Calibri" panose="020F0502020204030204" pitchFamily="34" charset="0"/>
                <a:cs typeface="Calibri" panose="020F0502020204030204" pitchFamily="34" charset="0"/>
              </a:rPr>
              <a:t> </a:t>
            </a:r>
            <a:r>
              <a:rPr lang="ar-EG" sz="2200" dirty="0">
                <a:latin typeface="Calibri" panose="020F0502020204030204" pitchFamily="34" charset="0"/>
                <a:cs typeface="Calibri" panose="020F0502020204030204" pitchFamily="34" charset="0"/>
              </a:rPr>
              <a:t>هناك أنواع متعددة من مؤشرات </a:t>
            </a:r>
            <a:r>
              <a:rPr lang="en-MY" sz="2200" b="1" dirty="0" err="1">
                <a:latin typeface="Calibri" panose="020F0502020204030204" pitchFamily="34" charset="0"/>
                <a:cs typeface="Calibri" panose="020F0502020204030204" pitchFamily="34" charset="0"/>
              </a:rPr>
              <a:t>KPI</a:t>
            </a:r>
            <a:r>
              <a:rPr lang="en-MY" sz="2200" dirty="0">
                <a:latin typeface="Calibri" panose="020F0502020204030204" pitchFamily="34" charset="0"/>
                <a:cs typeface="Calibri" panose="020F0502020204030204" pitchFamily="34" charset="0"/>
              </a:rPr>
              <a:t>، </a:t>
            </a:r>
            <a:r>
              <a:rPr lang="ar-EG" sz="2200" dirty="0">
                <a:latin typeface="Calibri" panose="020F0502020204030204" pitchFamily="34" charset="0"/>
                <a:cs typeface="Calibri" panose="020F0502020204030204" pitchFamily="34" charset="0"/>
              </a:rPr>
              <a:t>وتعتمد مؤشرات </a:t>
            </a:r>
            <a:r>
              <a:rPr lang="en-MY" sz="2200" dirty="0" err="1">
                <a:latin typeface="Calibri" panose="020F0502020204030204" pitchFamily="34" charset="0"/>
                <a:cs typeface="Calibri" panose="020F0502020204030204" pitchFamily="34" charset="0"/>
              </a:rPr>
              <a:t>KPI</a:t>
            </a:r>
            <a:r>
              <a:rPr lang="en-MY" sz="2200" dirty="0">
                <a:latin typeface="Calibri" panose="020F0502020204030204" pitchFamily="34" charset="0"/>
                <a:cs typeface="Calibri" panose="020F0502020204030204" pitchFamily="34" charset="0"/>
              </a:rPr>
              <a:t> </a:t>
            </a:r>
            <a:r>
              <a:rPr lang="ar-EG" sz="2200" dirty="0">
                <a:latin typeface="Calibri" panose="020F0502020204030204" pitchFamily="34" charset="0"/>
                <a:cs typeface="Calibri" panose="020F0502020204030204" pitchFamily="34" charset="0"/>
              </a:rPr>
              <a:t>المناسبة لك على طبيعة نشاطك وأولوياته، لذلك لا توجد طريقة لإنشاء قائمة شاملة بجميع مؤشرات </a:t>
            </a:r>
            <a:r>
              <a:rPr lang="en-MY" sz="2200" dirty="0" err="1">
                <a:latin typeface="Calibri" panose="020F0502020204030204" pitchFamily="34" charset="0"/>
                <a:cs typeface="Calibri" panose="020F0502020204030204" pitchFamily="34" charset="0"/>
              </a:rPr>
              <a:t>KPI</a:t>
            </a:r>
            <a:r>
              <a:rPr lang="en-MY" sz="2200" dirty="0">
                <a:latin typeface="Calibri" panose="020F0502020204030204" pitchFamily="34" charset="0"/>
                <a:cs typeface="Calibri" panose="020F0502020204030204" pitchFamily="34" charset="0"/>
              </a:rPr>
              <a:t> </a:t>
            </a:r>
            <a:r>
              <a:rPr lang="ar-EG" sz="2200" dirty="0" smtClean="0">
                <a:latin typeface="Calibri" panose="020F0502020204030204" pitchFamily="34" charset="0"/>
                <a:cs typeface="Calibri" panose="020F0502020204030204" pitchFamily="34" charset="0"/>
              </a:rPr>
              <a:t>الممكنة</a:t>
            </a:r>
            <a:r>
              <a:rPr lang="en-US" sz="2200" dirty="0" smtClean="0">
                <a:latin typeface="Calibri" panose="020F0502020204030204" pitchFamily="34" charset="0"/>
                <a:cs typeface="Calibri" panose="020F0502020204030204" pitchFamily="34" charset="0"/>
              </a:rPr>
              <a:t>.</a:t>
            </a:r>
            <a:endParaRPr lang="en-US" sz="2200" dirty="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فهم مؤشرات </a:t>
            </a:r>
            <a:r>
              <a:rPr lang="en-MY" sz="2400" b="1" dirty="0" err="1">
                <a:latin typeface="Calibri" panose="020F0502020204030204" pitchFamily="34" charset="0"/>
                <a:cs typeface="Calibri" panose="020F0502020204030204" pitchFamily="34" charset="0"/>
              </a:rPr>
              <a:t>KPI</a:t>
            </a:r>
            <a:r>
              <a:rPr lang="en-MY" sz="2400" b="1" dirty="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ا</a:t>
            </a:r>
            <a:r>
              <a:rPr lang="ar-EG" sz="2200" b="1" dirty="0" smtClean="0">
                <a:latin typeface="Calibri" panose="020F0502020204030204" pitchFamily="34" charset="0"/>
                <a:cs typeface="Calibri" panose="020F0502020204030204" pitchFamily="34" charset="0"/>
              </a:rPr>
              <a:t>لكمية</a:t>
            </a:r>
            <a:r>
              <a:rPr lang="ar-EG" sz="2400" b="1" dirty="0"/>
              <a:t>:</a:t>
            </a:r>
            <a:r>
              <a:rPr lang="ar-EG" sz="2200" dirty="0" smtClean="0">
                <a:latin typeface="Calibri" panose="020F0502020204030204" pitchFamily="34" charset="0"/>
                <a:cs typeface="Calibri" panose="020F0502020204030204" pitchFamily="34" charset="0"/>
              </a:rPr>
              <a:t> </a:t>
            </a:r>
            <a:r>
              <a:rPr lang="ar-EG" sz="2200" dirty="0">
                <a:latin typeface="Calibri" panose="020F0502020204030204" pitchFamily="34" charset="0"/>
                <a:cs typeface="Calibri" panose="020F0502020204030204" pitchFamily="34" charset="0"/>
              </a:rPr>
              <a:t>مثل </a:t>
            </a:r>
            <a:r>
              <a:rPr lang="ar-EG" sz="2200" b="1" dirty="0">
                <a:latin typeface="Calibri" panose="020F0502020204030204" pitchFamily="34" charset="0"/>
                <a:cs typeface="Calibri" panose="020F0502020204030204" pitchFamily="34" charset="0"/>
              </a:rPr>
              <a:t>التكلفة لكل نقرة </a:t>
            </a:r>
            <a:r>
              <a:rPr lang="en-US" sz="2200" dirty="0">
                <a:latin typeface="Calibri" panose="020F0502020204030204" pitchFamily="34" charset="0"/>
                <a:cs typeface="Calibri" panose="020F0502020204030204" pitchFamily="34" charset="0"/>
              </a:rPr>
              <a:t>(CPC)، </a:t>
            </a:r>
            <a:r>
              <a:rPr lang="ar-EG" sz="2200" b="1" dirty="0">
                <a:latin typeface="Calibri" panose="020F0502020204030204" pitchFamily="34" charset="0"/>
                <a:cs typeface="Calibri" panose="020F0502020204030204" pitchFamily="34" charset="0"/>
              </a:rPr>
              <a:t>التكلفة لكل اكتساب </a:t>
            </a:r>
            <a:r>
              <a:rPr lang="en-US" sz="2200" dirty="0">
                <a:latin typeface="Calibri" panose="020F0502020204030204" pitchFamily="34" charset="0"/>
                <a:cs typeface="Calibri" panose="020F0502020204030204" pitchFamily="34" charset="0"/>
              </a:rPr>
              <a:t>(CPA)، </a:t>
            </a:r>
            <a:r>
              <a:rPr lang="ar-EG" sz="2200" b="1" dirty="0">
                <a:latin typeface="Calibri" panose="020F0502020204030204" pitchFamily="34" charset="0"/>
                <a:cs typeface="Calibri" panose="020F0502020204030204" pitchFamily="34" charset="0"/>
              </a:rPr>
              <a:t>العائد على الاستثمار </a:t>
            </a:r>
            <a:r>
              <a:rPr lang="ar-EG" sz="2200" dirty="0">
                <a:latin typeface="Calibri" panose="020F0502020204030204" pitchFamily="34" charset="0"/>
                <a:cs typeface="Calibri" panose="020F0502020204030204" pitchFamily="34" charset="0"/>
              </a:rPr>
              <a:t>(</a:t>
            </a:r>
            <a:r>
              <a:rPr lang="en-US" sz="2200" dirty="0">
                <a:latin typeface="Calibri" panose="020F0502020204030204" pitchFamily="34" charset="0"/>
                <a:cs typeface="Calibri" panose="020F0502020204030204" pitchFamily="34" charset="0"/>
              </a:rPr>
              <a:t>ROI)، </a:t>
            </a:r>
            <a:r>
              <a:rPr lang="ar-EG" sz="2200" b="1" dirty="0">
                <a:latin typeface="Calibri" panose="020F0502020204030204" pitchFamily="34" charset="0"/>
                <a:cs typeface="Calibri" panose="020F0502020204030204" pitchFamily="34" charset="0"/>
              </a:rPr>
              <a:t>معدل التحويل </a:t>
            </a:r>
            <a:r>
              <a:rPr lang="en-US" sz="2200" dirty="0">
                <a:latin typeface="Calibri" panose="020F0502020204030204" pitchFamily="34" charset="0"/>
                <a:cs typeface="Calibri" panose="020F0502020204030204" pitchFamily="34" charset="0"/>
              </a:rPr>
              <a:t>(Conversion Rate)، </a:t>
            </a:r>
            <a:r>
              <a:rPr lang="ar-EG" sz="2200" b="1" dirty="0">
                <a:latin typeface="Calibri" panose="020F0502020204030204" pitchFamily="34" charset="0"/>
                <a:cs typeface="Calibri" panose="020F0502020204030204" pitchFamily="34" charset="0"/>
              </a:rPr>
              <a:t>ومدة </a:t>
            </a:r>
            <a:r>
              <a:rPr lang="ar-EG" sz="2200" b="1" dirty="0" smtClean="0">
                <a:latin typeface="Calibri" panose="020F0502020204030204" pitchFamily="34" charset="0"/>
                <a:cs typeface="Calibri" panose="020F0502020204030204" pitchFamily="34" charset="0"/>
              </a:rPr>
              <a:t>التفاعل</a:t>
            </a:r>
            <a:r>
              <a:rPr lang="en-US" sz="2400" dirty="0" smtClean="0">
                <a:latin typeface="Calibri" panose="020F0502020204030204" pitchFamily="34" charset="0"/>
                <a:cs typeface="Calibri" panose="020F0502020204030204" pitchFamily="34" charset="0"/>
              </a:rPr>
              <a:t>، </a:t>
            </a:r>
            <a:r>
              <a:rPr lang="ar-EG" sz="2200" b="1" dirty="0">
                <a:latin typeface="Calibri" panose="020F0502020204030204" pitchFamily="34" charset="0"/>
                <a:cs typeface="Calibri" panose="020F0502020204030204" pitchFamily="34" charset="0"/>
              </a:rPr>
              <a:t>قيمة عمر العميل </a:t>
            </a:r>
            <a:r>
              <a:rPr lang="en-US" sz="2200" b="1" dirty="0">
                <a:latin typeface="Calibri" panose="020F0502020204030204" pitchFamily="34" charset="0"/>
                <a:cs typeface="Calibri" panose="020F0502020204030204" pitchFamily="34" charset="0"/>
              </a:rPr>
              <a:t>، </a:t>
            </a:r>
            <a:r>
              <a:rPr lang="ar-EG" sz="2200" b="1" dirty="0">
                <a:latin typeface="Calibri" panose="020F0502020204030204" pitchFamily="34" charset="0"/>
                <a:cs typeface="Calibri" panose="020F0502020204030204" pitchFamily="34" charset="0"/>
              </a:rPr>
              <a:t> ومعدل فتح البريد الإلكتروني</a:t>
            </a:r>
            <a:r>
              <a:rPr lang="en-US" sz="2200" b="1" dirty="0">
                <a:latin typeface="Calibri" panose="020F0502020204030204" pitchFamily="34" charset="0"/>
                <a:cs typeface="Calibri" panose="020F0502020204030204" pitchFamily="34" charset="0"/>
              </a:rPr>
              <a:t>.</a:t>
            </a:r>
          </a:p>
          <a:p>
            <a:pPr marL="285750" indent="-285750" algn="just"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فهم مؤشرات </a:t>
            </a:r>
            <a:r>
              <a:rPr lang="en-MY" sz="2400" b="1" dirty="0" err="1">
                <a:latin typeface="Calibri" panose="020F0502020204030204" pitchFamily="34" charset="0"/>
                <a:cs typeface="Calibri" panose="020F0502020204030204" pitchFamily="34" charset="0"/>
              </a:rPr>
              <a:t>KPI</a:t>
            </a:r>
            <a:r>
              <a:rPr lang="en-MY" sz="2400" b="1" dirty="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النوعية</a:t>
            </a:r>
            <a:r>
              <a:rPr lang="en-US" sz="2400" b="1" dirty="0">
                <a:latin typeface="Calibri" panose="020F0502020204030204" pitchFamily="34" charset="0"/>
                <a:cs typeface="Calibri" panose="020F0502020204030204" pitchFamily="34" charset="0"/>
              </a:rPr>
              <a:t> :</a:t>
            </a:r>
            <a:r>
              <a:rPr lang="en-US" sz="2400" b="1" dirty="0" smtClean="0"/>
              <a:t> </a:t>
            </a:r>
            <a:r>
              <a:rPr lang="ar-EG" sz="2200" dirty="0" smtClean="0">
                <a:latin typeface="Calibri" panose="020F0502020204030204" pitchFamily="34" charset="0"/>
                <a:cs typeface="Calibri" panose="020F0502020204030204" pitchFamily="34" charset="0"/>
              </a:rPr>
              <a:t>تحليل </a:t>
            </a:r>
            <a:r>
              <a:rPr lang="ar-EG" sz="2200" dirty="0">
                <a:latin typeface="Calibri" panose="020F0502020204030204" pitchFamily="34" charset="0"/>
                <a:cs typeface="Calibri" panose="020F0502020204030204" pitchFamily="34" charset="0"/>
              </a:rPr>
              <a:t>الحملات: القدرة على تتبع أداء الحملات وتحليل البيانات لتحديد الحملات الأكثر نجاحًا وتحديد المجالات التي تحتاج إلى تحسين</a:t>
            </a:r>
            <a:r>
              <a:rPr lang="en-US" sz="2200" dirty="0">
                <a:latin typeface="Calibri" panose="020F0502020204030204" pitchFamily="34" charset="0"/>
                <a:cs typeface="Calibri" panose="020F0502020204030204" pitchFamily="34" charset="0"/>
              </a:rPr>
              <a:t> </a:t>
            </a:r>
            <a:r>
              <a:rPr lang="ar-EG" sz="2200" dirty="0">
                <a:latin typeface="Calibri" panose="020F0502020204030204" pitchFamily="34" charset="0"/>
                <a:cs typeface="Calibri" panose="020F0502020204030204" pitchFamily="34" charset="0"/>
              </a:rPr>
              <a:t> تقييمات المستخدمين ورضا</a:t>
            </a:r>
            <a:r>
              <a:rPr lang="en-US" sz="2200" dirty="0">
                <a:latin typeface="Calibri" panose="020F0502020204030204" pitchFamily="34" charset="0"/>
                <a:cs typeface="Calibri" panose="020F0502020204030204" pitchFamily="34" charset="0"/>
              </a:rPr>
              <a:t> </a:t>
            </a:r>
            <a:r>
              <a:rPr lang="en-MY" sz="2200" dirty="0">
                <a:latin typeface="Calibri" panose="020F0502020204030204" pitchFamily="34" charset="0"/>
                <a:cs typeface="Calibri" panose="020F0502020204030204" pitchFamily="34" charset="0"/>
              </a:rPr>
              <a:t> </a:t>
            </a:r>
            <a:r>
              <a:rPr lang="ar-EG" sz="2200" dirty="0">
                <a:latin typeface="Calibri" panose="020F0502020204030204" pitchFamily="34" charset="0"/>
                <a:cs typeface="Calibri" panose="020F0502020204030204" pitchFamily="34" charset="0"/>
              </a:rPr>
              <a:t> العملاء.</a:t>
            </a:r>
            <a:endParaRPr lang="en-US" sz="2200" dirty="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ü"/>
            </a:pPr>
            <a:endParaRPr lang="en-MY" sz="2200" dirty="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ü"/>
            </a:pPr>
            <a:r>
              <a:rPr lang="ar-EG" sz="2200" dirty="0">
                <a:latin typeface="Calibri" panose="020F0502020204030204" pitchFamily="34" charset="0"/>
                <a:cs typeface="Calibri" panose="020F0502020204030204" pitchFamily="34" charset="0"/>
              </a:rPr>
              <a:t>. </a:t>
            </a:r>
            <a:endParaRPr lang="en-MY" sz="2200" b="1" dirty="0">
              <a:solidFill>
                <a:srgbClr val="C0000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620042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432933"/>
            <a:ext cx="8932723" cy="37086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بيانات عن المبيعات الشهرية في السنة الماضية</a:t>
            </a: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701799" y="1457980"/>
            <a:ext cx="12726083" cy="954107"/>
          </a:xfrm>
          <a:prstGeom prst="rect">
            <a:avLst/>
          </a:prstGeom>
          <a:noFill/>
        </p:spPr>
        <p:txBody>
          <a:bodyPr wrap="square" rtlCol="0">
            <a:spAutoFit/>
          </a:bodyPr>
          <a:lstStyle/>
          <a:p>
            <a:pPr lvl="0" algn="ctr" rtl="1"/>
            <a:r>
              <a:rPr lang="en-MY" sz="2800" b="1" dirty="0" smtClean="0">
                <a:latin typeface="Calibri" panose="020F0502020204030204" pitchFamily="34" charset="0"/>
                <a:cs typeface="Calibri" panose="020F0502020204030204" pitchFamily="34" charset="0"/>
              </a:rPr>
              <a:t>2.1</a:t>
            </a:r>
            <a:r>
              <a:rPr lang="ar-EG" sz="2800" b="1" dirty="0" smtClean="0">
                <a:latin typeface="Calibri" panose="020F0502020204030204" pitchFamily="34" charset="0"/>
                <a:cs typeface="Calibri" panose="020F0502020204030204" pitchFamily="34" charset="0"/>
              </a:rPr>
              <a:t>  </a:t>
            </a:r>
            <a:r>
              <a:rPr lang="en-US" sz="2800" b="1" dirty="0" smtClean="0">
                <a:latin typeface="Calibri" panose="020F0502020204030204" pitchFamily="34" charset="0"/>
                <a:cs typeface="Calibri" panose="020F0502020204030204" pitchFamily="34" charset="0"/>
              </a:rPr>
              <a:t> </a:t>
            </a:r>
            <a:r>
              <a:rPr lang="ar-EG" sz="2800" b="1" dirty="0">
                <a:latin typeface="Calibri" panose="020F0502020204030204" pitchFamily="34" charset="0"/>
                <a:cs typeface="Calibri" panose="020F0502020204030204" pitchFamily="34" charset="0"/>
              </a:rPr>
              <a:t>فهم مؤشرات الأداء </a:t>
            </a:r>
            <a:r>
              <a:rPr lang="en-MY" sz="2800" b="1" dirty="0" err="1">
                <a:latin typeface="Calibri" panose="020F0502020204030204" pitchFamily="34" charset="0"/>
                <a:cs typeface="Calibri" panose="020F0502020204030204" pitchFamily="34" charset="0"/>
              </a:rPr>
              <a:t>KPIs</a:t>
            </a:r>
            <a:endParaRPr lang="ar-EG" sz="2800" b="1" dirty="0">
              <a:latin typeface="Calibri" panose="020F0502020204030204" pitchFamily="34" charset="0"/>
              <a:cs typeface="Calibri" panose="020F0502020204030204" pitchFamily="34" charset="0"/>
            </a:endParaRPr>
          </a:p>
          <a:p>
            <a:pPr algn="ctr" rtl="1"/>
            <a:endParaRPr lang="en-MY" sz="2800" b="1" dirty="0">
              <a:latin typeface="Calibri" panose="020F0502020204030204" pitchFamily="34" charset="0"/>
              <a:cs typeface="Calibri" panose="020F0502020204030204" pitchFamily="34" charset="0"/>
            </a:endParaRPr>
          </a:p>
        </p:txBody>
      </p:sp>
      <p:sp>
        <p:nvSpPr>
          <p:cNvPr id="15" name="TextBox 14">
            <a:extLst>
              <a:ext uri="{FF2B5EF4-FFF2-40B4-BE49-F238E27FC236}">
                <a16:creationId xmlns:a16="http://schemas.microsoft.com/office/drawing/2014/main" xmlns="" id="{1D49B629-A710-F119-EA46-044B5624E5D2}"/>
              </a:ext>
            </a:extLst>
          </p:cNvPr>
          <p:cNvSpPr txBox="1"/>
          <p:nvPr/>
        </p:nvSpPr>
        <p:spPr>
          <a:xfrm>
            <a:off x="1872343" y="2055989"/>
            <a:ext cx="8393381" cy="2246769"/>
          </a:xfrm>
          <a:prstGeom prst="rect">
            <a:avLst/>
          </a:prstGeom>
          <a:noFill/>
        </p:spPr>
        <p:txBody>
          <a:bodyPr wrap="square" rtlCol="0">
            <a:spAutoFit/>
          </a:bodyPr>
          <a:lstStyle/>
          <a:p>
            <a:pPr marL="285750" indent="-285750" algn="just" rtl="1">
              <a:buFont typeface="Wingdings" panose="05000000000000000000" pitchFamily="2" charset="2"/>
              <a:buChar char="ü"/>
            </a:pPr>
            <a:r>
              <a:rPr lang="ar-EG" sz="2000" dirty="0">
                <a:latin typeface="Calibri" panose="020F0502020204030204" pitchFamily="34" charset="0"/>
                <a:cs typeface="Calibri" panose="020F0502020204030204" pitchFamily="34" charset="0"/>
              </a:rPr>
              <a:t> </a:t>
            </a:r>
            <a:r>
              <a:rPr lang="ar-EG" sz="2800" dirty="0">
                <a:latin typeface="Calibri" panose="020F0502020204030204" pitchFamily="34" charset="0"/>
                <a:cs typeface="Calibri" panose="020F0502020204030204" pitchFamily="34" charset="0"/>
              </a:rPr>
              <a:t>بدون مؤشرات </a:t>
            </a:r>
            <a:r>
              <a:rPr lang="en-MY" sz="2800" dirty="0" err="1">
                <a:latin typeface="Calibri" panose="020F0502020204030204" pitchFamily="34" charset="0"/>
                <a:cs typeface="Calibri" panose="020F0502020204030204" pitchFamily="34" charset="0"/>
              </a:rPr>
              <a:t>KPI</a:t>
            </a:r>
            <a:r>
              <a:rPr lang="en-MY" sz="2800" dirty="0">
                <a:latin typeface="Calibri" panose="020F0502020204030204" pitchFamily="34" charset="0"/>
                <a:cs typeface="Calibri" panose="020F0502020204030204" pitchFamily="34" charset="0"/>
              </a:rPr>
              <a:t> - </a:t>
            </a:r>
            <a:r>
              <a:rPr lang="ar-EG" sz="2800" dirty="0">
                <a:latin typeface="Calibri" panose="020F0502020204030204" pitchFamily="34" charset="0"/>
                <a:cs typeface="Calibri" panose="020F0502020204030204" pitchFamily="34" charset="0"/>
              </a:rPr>
              <a:t>أو بالتركيز على مؤشرات </a:t>
            </a:r>
            <a:r>
              <a:rPr lang="en-MY" sz="2800" dirty="0" err="1">
                <a:latin typeface="Calibri" panose="020F0502020204030204" pitchFamily="34" charset="0"/>
                <a:cs typeface="Calibri" panose="020F0502020204030204" pitchFamily="34" charset="0"/>
              </a:rPr>
              <a:t>KPI</a:t>
            </a:r>
            <a:r>
              <a:rPr lang="en-MY" sz="2800" dirty="0">
                <a:latin typeface="Calibri" panose="020F0502020204030204" pitchFamily="34" charset="0"/>
                <a:cs typeface="Calibri" panose="020F0502020204030204" pitchFamily="34" charset="0"/>
              </a:rPr>
              <a:t> </a:t>
            </a:r>
            <a:r>
              <a:rPr lang="ar-EG" sz="2800" dirty="0">
                <a:latin typeface="Calibri" panose="020F0502020204030204" pitchFamily="34" charset="0"/>
                <a:cs typeface="Calibri" panose="020F0502020204030204" pitchFamily="34" charset="0"/>
              </a:rPr>
              <a:t>الخاطئة - قد ينتهي بك الأمر إلى إهدار جهدك على استراتيجية غير فعالة لتحقيق أهدافك</a:t>
            </a:r>
            <a:r>
              <a:rPr lang="en-US" sz="2800" dirty="0">
                <a:cs typeface="Calibri" panose="020F0502020204030204" pitchFamily="34" charset="0"/>
              </a:rPr>
              <a:t>.</a:t>
            </a:r>
            <a:endParaRPr lang="ar-EG" sz="2800" dirty="0">
              <a:cs typeface="Calibri" panose="020F0502020204030204" pitchFamily="34" charset="0"/>
            </a:endParaRPr>
          </a:p>
          <a:p>
            <a:pPr marL="285750" indent="-285750" algn="just" rtl="1">
              <a:buFont typeface="Wingdings" panose="05000000000000000000" pitchFamily="2" charset="2"/>
              <a:buChar char="ü"/>
            </a:pPr>
            <a:r>
              <a:rPr lang="en-US" sz="2800" dirty="0" smtClean="0">
                <a:latin typeface="Calibri" panose="020F0502020204030204" pitchFamily="34" charset="0"/>
                <a:cs typeface="Calibri" panose="020F0502020204030204" pitchFamily="34" charset="0"/>
              </a:rPr>
              <a:t> </a:t>
            </a:r>
            <a:r>
              <a:rPr lang="ar-EG" sz="2800" dirty="0">
                <a:latin typeface="Calibri" panose="020F0502020204030204" pitchFamily="34" charset="0"/>
                <a:cs typeface="Calibri" panose="020F0502020204030204" pitchFamily="34" charset="0"/>
              </a:rPr>
              <a:t>على سبيل المثال، إذا كان هدفك هو زيادة </a:t>
            </a:r>
            <a:r>
              <a:rPr lang="ar-EG" sz="2800" dirty="0">
                <a:latin typeface="Calibri" panose="020F0502020204030204" pitchFamily="34" charset="0"/>
                <a:cs typeface="Calibri" panose="020F0502020204030204" pitchFamily="34" charset="0"/>
                <a:hlinkClick r:id="rId4"/>
              </a:rPr>
              <a:t>الاستحواذ على العملاء</a:t>
            </a:r>
            <a:r>
              <a:rPr lang="ar-EG" sz="2800" dirty="0">
                <a:latin typeface="Calibri" panose="020F0502020204030204" pitchFamily="34" charset="0"/>
                <a:cs typeface="Calibri" panose="020F0502020204030204" pitchFamily="34" charset="0"/>
              </a:rPr>
              <a:t>، فإن تتبع </a:t>
            </a:r>
            <a:r>
              <a:rPr lang="ar-EG" sz="2800" dirty="0">
                <a:latin typeface="Calibri" panose="020F0502020204030204" pitchFamily="34" charset="0"/>
                <a:cs typeface="Calibri" panose="020F0502020204030204" pitchFamily="34" charset="0"/>
                <a:hlinkClick r:id="rId5"/>
              </a:rPr>
              <a:t>معايير الوعي بالماركة </a:t>
            </a:r>
            <a:r>
              <a:rPr lang="ar-EG" sz="2800" dirty="0">
                <a:latin typeface="Calibri" panose="020F0502020204030204" pitchFamily="34" charset="0"/>
                <a:cs typeface="Calibri" panose="020F0502020204030204" pitchFamily="34" charset="0"/>
              </a:rPr>
              <a:t>مثل زيارات الموقع الإلكتروني أو عدد مشاهدات الفيديو قد يضع تركيزك على جوانب الأداء الخاطئة.</a:t>
            </a:r>
            <a:endParaRPr lang="en-MY"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6455629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5300" y="12574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99684" y="1609551"/>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669545" y="1608016"/>
            <a:ext cx="9079467" cy="1384995"/>
          </a:xfrm>
          <a:prstGeom prst="rect">
            <a:avLst/>
          </a:prstGeom>
          <a:noFill/>
        </p:spPr>
        <p:txBody>
          <a:bodyPr wrap="square" rtlCol="0">
            <a:spAutoFit/>
          </a:bodyPr>
          <a:lstStyle/>
          <a:p>
            <a:pPr lvl="0" algn="ctr" rtl="1"/>
            <a:r>
              <a:rPr lang="ar-EG" sz="2800" b="1" dirty="0">
                <a:latin typeface="Calibri" panose="020F0502020204030204" pitchFamily="34" charset="0"/>
                <a:cs typeface="Calibri" panose="020F0502020204030204" pitchFamily="34" charset="0"/>
              </a:rPr>
              <a:t> </a:t>
            </a:r>
            <a:r>
              <a:rPr lang="en-US" sz="2800" b="1" dirty="0">
                <a:latin typeface="Calibri" panose="020F0502020204030204" pitchFamily="34" charset="0"/>
                <a:cs typeface="Calibri" panose="020F0502020204030204" pitchFamily="34" charset="0"/>
              </a:rPr>
              <a:t>   </a:t>
            </a:r>
            <a:r>
              <a:rPr lang="en-MY" sz="2800" b="1" dirty="0" smtClean="0">
                <a:latin typeface="Calibri" panose="020F0502020204030204" pitchFamily="34" charset="0"/>
                <a:cs typeface="Calibri" panose="020F0502020204030204" pitchFamily="34" charset="0"/>
              </a:rPr>
              <a:t>2.3 </a:t>
            </a:r>
            <a:r>
              <a:rPr lang="ar-EG" sz="2800" b="1" dirty="0" smtClean="0">
                <a:latin typeface="Calibri" panose="020F0502020204030204" pitchFamily="34" charset="0"/>
                <a:cs typeface="Calibri" panose="020F0502020204030204" pitchFamily="34" charset="0"/>
              </a:rPr>
              <a:t>امثلة على بعض مؤشرات </a:t>
            </a:r>
            <a:r>
              <a:rPr lang="en-MY" sz="2800" dirty="0" err="1" smtClean="0">
                <a:latin typeface="Calibri" panose="020F0502020204030204" pitchFamily="34" charset="0"/>
                <a:cs typeface="Calibri" panose="020F0502020204030204" pitchFamily="34" charset="0"/>
              </a:rPr>
              <a:t>KPI</a:t>
            </a:r>
            <a:r>
              <a:rPr lang="en-MY" sz="2800" dirty="0" smtClean="0">
                <a:latin typeface="Calibri" panose="020F0502020204030204" pitchFamily="34" charset="0"/>
                <a:cs typeface="Calibri" panose="020F0502020204030204" pitchFamily="34" charset="0"/>
              </a:rPr>
              <a:t> </a:t>
            </a:r>
            <a:r>
              <a:rPr lang="ar-EG" sz="2800" b="1" dirty="0" smtClean="0">
                <a:latin typeface="Calibri" panose="020F0502020204030204" pitchFamily="34" charset="0"/>
                <a:cs typeface="Calibri" panose="020F0502020204030204" pitchFamily="34" charset="0"/>
              </a:rPr>
              <a:t> الهامة </a:t>
            </a:r>
          </a:p>
          <a:p>
            <a:pPr lvl="0" algn="r" rtl="1"/>
            <a:endParaRPr lang="en-US" sz="28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xmlns="" id="{1F1DEFC3-BEA6-CDDA-9BBC-16A061B61A73}"/>
              </a:ext>
            </a:extLst>
          </p:cNvPr>
          <p:cNvSpPr txBox="1"/>
          <p:nvPr/>
        </p:nvSpPr>
        <p:spPr>
          <a:xfrm>
            <a:off x="4271963" y="2481178"/>
            <a:ext cx="6059330" cy="461665"/>
          </a:xfrm>
          <a:prstGeom prst="rect">
            <a:avLst/>
          </a:prstGeom>
          <a:noFill/>
        </p:spPr>
        <p:txBody>
          <a:bodyPr wrap="square" rtlCol="0">
            <a:spAutoFit/>
          </a:bodyPr>
          <a:lstStyle/>
          <a:p>
            <a:pPr lvl="0" algn="just" rtl="1"/>
            <a:r>
              <a:rPr lang="en-US" sz="2400" dirty="0">
                <a:latin typeface="Calibri" panose="020F0502020204030204" pitchFamily="34" charset="0"/>
                <a:cs typeface="Calibri" panose="020F0502020204030204" pitchFamily="34" charset="0"/>
              </a:rPr>
              <a:t> </a:t>
            </a:r>
            <a:endParaRPr lang="en-MY" sz="2400" dirty="0">
              <a:latin typeface="Calibri" panose="020F0502020204030204" pitchFamily="34" charset="0"/>
              <a:cs typeface="Calibri" panose="020F050202020403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8884346"/>
              </p:ext>
            </p:extLst>
          </p:nvPr>
        </p:nvGraphicFramePr>
        <p:xfrm>
          <a:off x="1335314" y="2172747"/>
          <a:ext cx="8781143" cy="3108960"/>
        </p:xfrm>
        <a:graphic>
          <a:graphicData uri="http://schemas.openxmlformats.org/drawingml/2006/table">
            <a:tbl>
              <a:tblPr firstRow="1" bandRow="1">
                <a:tableStyleId>{5C22544A-7EE6-4342-B048-85BDC9FD1C3A}</a:tableStyleId>
              </a:tblPr>
              <a:tblGrid>
                <a:gridCol w="5965372"/>
                <a:gridCol w="2815771"/>
              </a:tblGrid>
              <a:tr h="334909">
                <a:tc>
                  <a:txBody>
                    <a:bodyPr/>
                    <a:lstStyle/>
                    <a:p>
                      <a:pPr algn="ctr"/>
                      <a:r>
                        <a:rPr lang="ar-EG" dirty="0" smtClean="0"/>
                        <a:t>مثال</a:t>
                      </a:r>
                      <a:endParaRPr lang="en-MY" dirty="0"/>
                    </a:p>
                  </a:txBody>
                  <a:tcPr/>
                </a:tc>
                <a:tc>
                  <a:txBody>
                    <a:bodyPr/>
                    <a:lstStyle/>
                    <a:p>
                      <a:pPr algn="ctr"/>
                      <a:r>
                        <a:rPr lang="ar-EG" dirty="0" smtClean="0"/>
                        <a:t>المؤشر </a:t>
                      </a:r>
                      <a:endParaRPr lang="en-MY" dirty="0"/>
                    </a:p>
                  </a:txBody>
                  <a:tcPr/>
                </a:tc>
              </a:tr>
              <a:tr h="334909">
                <a:tc>
                  <a:txBody>
                    <a:bodyPr/>
                    <a:lstStyle/>
                    <a:p>
                      <a:pPr algn="r"/>
                      <a:r>
                        <a:rPr lang="ar-EG" sz="1800" b="0" i="0" kern="1200" dirty="0" smtClean="0">
                          <a:solidFill>
                            <a:schemeClr val="dk1"/>
                          </a:solidFill>
                          <a:effectLst/>
                          <a:latin typeface="+mn-lt"/>
                          <a:ea typeface="+mn-ea"/>
                          <a:cs typeface="+mn-cs"/>
                        </a:rPr>
                        <a:t>نمو الإيرادات وهامش الربح الصافي.</a:t>
                      </a:r>
                      <a:endParaRPr lang="en-MY" dirty="0"/>
                    </a:p>
                  </a:txBody>
                  <a:tcPr/>
                </a:tc>
                <a:tc>
                  <a:txBody>
                    <a:bodyPr/>
                    <a:lstStyle/>
                    <a:p>
                      <a:pPr algn="r" rtl="1"/>
                      <a:r>
                        <a:rPr lang="ar-EG" sz="1800" b="1" i="0" kern="1200" dirty="0" smtClean="0">
                          <a:solidFill>
                            <a:schemeClr val="dk1"/>
                          </a:solidFill>
                          <a:effectLst/>
                          <a:latin typeface="+mn-lt"/>
                          <a:ea typeface="+mn-ea"/>
                          <a:cs typeface="+mn-cs"/>
                        </a:rPr>
                        <a:t>مؤشرات </a:t>
                      </a:r>
                      <a:r>
                        <a:rPr lang="en-MY" sz="1800" b="1" i="0" kern="1200" dirty="0" err="1" smtClean="0">
                          <a:solidFill>
                            <a:schemeClr val="dk1"/>
                          </a:solidFill>
                          <a:effectLst/>
                          <a:latin typeface="+mn-lt"/>
                          <a:ea typeface="+mn-ea"/>
                          <a:cs typeface="+mn-cs"/>
                        </a:rPr>
                        <a:t>KPI</a:t>
                      </a:r>
                      <a:r>
                        <a:rPr lang="en-MY" sz="1800" b="1" i="0" kern="1200" dirty="0" smtClean="0">
                          <a:solidFill>
                            <a:schemeClr val="dk1"/>
                          </a:solidFill>
                          <a:effectLst/>
                          <a:latin typeface="+mn-lt"/>
                          <a:ea typeface="+mn-ea"/>
                          <a:cs typeface="+mn-cs"/>
                        </a:rPr>
                        <a:t> </a:t>
                      </a:r>
                      <a:r>
                        <a:rPr lang="ar-EG" sz="1800" b="1" i="0" kern="1200" dirty="0" smtClean="0">
                          <a:solidFill>
                            <a:schemeClr val="dk1"/>
                          </a:solidFill>
                          <a:effectLst/>
                          <a:latin typeface="+mn-lt"/>
                          <a:ea typeface="+mn-ea"/>
                          <a:cs typeface="+mn-cs"/>
                        </a:rPr>
                        <a:t>المالية</a:t>
                      </a:r>
                      <a:endParaRPr lang="en-MY" dirty="0"/>
                    </a:p>
                  </a:txBody>
                  <a:tcPr/>
                </a:tc>
              </a:tr>
              <a:tr h="334909">
                <a:tc>
                  <a:txBody>
                    <a:bodyPr/>
                    <a:lstStyle/>
                    <a:p>
                      <a:pPr algn="r"/>
                      <a:r>
                        <a:rPr lang="ar-EG" sz="1800" b="0" i="0" kern="1200" dirty="0" smtClean="0">
                          <a:solidFill>
                            <a:schemeClr val="dk1"/>
                          </a:solidFill>
                          <a:effectLst/>
                          <a:latin typeface="+mn-lt"/>
                          <a:ea typeface="+mn-ea"/>
                          <a:cs typeface="+mn-cs"/>
                        </a:rPr>
                        <a:t> تتبع المبيعات الشهرية-معدل الزيادة أو النقصان</a:t>
                      </a:r>
                      <a:endParaRPr lang="en-MY" dirty="0"/>
                    </a:p>
                  </a:txBody>
                  <a:tcPr/>
                </a:tc>
                <a:tc>
                  <a:txBody>
                    <a:bodyPr/>
                    <a:lstStyle/>
                    <a:p>
                      <a:pPr algn="r" rtl="1"/>
                      <a:r>
                        <a:rPr lang="ar-EG" sz="1800" b="1" i="0" kern="1200" dirty="0" smtClean="0">
                          <a:solidFill>
                            <a:schemeClr val="dk1"/>
                          </a:solidFill>
                          <a:effectLst/>
                          <a:latin typeface="+mn-lt"/>
                          <a:ea typeface="+mn-ea"/>
                          <a:cs typeface="+mn-cs"/>
                        </a:rPr>
                        <a:t>مؤشرات </a:t>
                      </a:r>
                      <a:r>
                        <a:rPr lang="en-MY" sz="1800" b="1" i="0" kern="1200" dirty="0" err="1" smtClean="0">
                          <a:solidFill>
                            <a:schemeClr val="dk1"/>
                          </a:solidFill>
                          <a:effectLst/>
                          <a:latin typeface="+mn-lt"/>
                          <a:ea typeface="+mn-ea"/>
                          <a:cs typeface="+mn-cs"/>
                        </a:rPr>
                        <a:t>KPI</a:t>
                      </a:r>
                      <a:r>
                        <a:rPr lang="en-MY" sz="1800" b="1" i="0" kern="1200" dirty="0" smtClean="0">
                          <a:solidFill>
                            <a:schemeClr val="dk1"/>
                          </a:solidFill>
                          <a:effectLst/>
                          <a:latin typeface="+mn-lt"/>
                          <a:ea typeface="+mn-ea"/>
                          <a:cs typeface="+mn-cs"/>
                        </a:rPr>
                        <a:t> </a:t>
                      </a:r>
                      <a:r>
                        <a:rPr lang="ar-EG" sz="1800" b="1" i="0" kern="1200" dirty="0" smtClean="0">
                          <a:solidFill>
                            <a:schemeClr val="dk1"/>
                          </a:solidFill>
                          <a:effectLst/>
                          <a:latin typeface="+mn-lt"/>
                          <a:ea typeface="+mn-ea"/>
                          <a:cs typeface="+mn-cs"/>
                        </a:rPr>
                        <a:t>الاتجاهية </a:t>
                      </a:r>
                      <a:r>
                        <a:rPr lang="ar-EG" sz="1800" b="0" i="0" kern="1200" dirty="0" smtClean="0">
                          <a:solidFill>
                            <a:schemeClr val="dk1"/>
                          </a:solidFill>
                          <a:effectLst/>
                          <a:latin typeface="+mn-lt"/>
                          <a:ea typeface="+mn-ea"/>
                          <a:cs typeface="+mn-cs"/>
                        </a:rPr>
                        <a:t> </a:t>
                      </a:r>
                      <a:endParaRPr lang="en-MY" dirty="0"/>
                    </a:p>
                  </a:txBody>
                  <a:tcPr/>
                </a:tc>
              </a:tr>
              <a:tr h="334909">
                <a:tc>
                  <a:txBody>
                    <a:bodyPr/>
                    <a:lstStyle/>
                    <a:p>
                      <a:pPr algn="r" rtl="1"/>
                      <a:r>
                        <a:rPr lang="ar-EG" sz="1800" b="0" i="0" kern="1200" dirty="0" smtClean="0">
                          <a:solidFill>
                            <a:schemeClr val="dk1"/>
                          </a:solidFill>
                          <a:effectLst/>
                          <a:latin typeface="+mn-lt"/>
                          <a:ea typeface="+mn-ea"/>
                          <a:cs typeface="+mn-cs"/>
                        </a:rPr>
                        <a:t>عملية إنشاء إعلانات الفيديو.</a:t>
                      </a:r>
                      <a:endParaRPr lang="en-MY" dirty="0"/>
                    </a:p>
                  </a:txBody>
                  <a:tcPr/>
                </a:tc>
                <a:tc>
                  <a:txBody>
                    <a:bodyPr/>
                    <a:lstStyle/>
                    <a:p>
                      <a:pPr algn="r" rtl="1"/>
                      <a:r>
                        <a:rPr lang="ar-EG" sz="1800" b="1" i="0" kern="1200" dirty="0" smtClean="0">
                          <a:solidFill>
                            <a:schemeClr val="dk1"/>
                          </a:solidFill>
                          <a:effectLst/>
                          <a:latin typeface="+mn-lt"/>
                          <a:ea typeface="+mn-ea"/>
                          <a:cs typeface="+mn-cs"/>
                        </a:rPr>
                        <a:t>مؤشرات </a:t>
                      </a:r>
                      <a:r>
                        <a:rPr lang="en-MY" sz="1800" b="1" i="0" kern="1200" dirty="0" err="1" smtClean="0">
                          <a:solidFill>
                            <a:schemeClr val="dk1"/>
                          </a:solidFill>
                          <a:effectLst/>
                          <a:latin typeface="+mn-lt"/>
                          <a:ea typeface="+mn-ea"/>
                          <a:cs typeface="+mn-cs"/>
                        </a:rPr>
                        <a:t>KPI</a:t>
                      </a:r>
                      <a:r>
                        <a:rPr lang="en-MY" sz="1800" b="1" i="0" kern="1200" dirty="0" smtClean="0">
                          <a:solidFill>
                            <a:schemeClr val="dk1"/>
                          </a:solidFill>
                          <a:effectLst/>
                          <a:latin typeface="+mn-lt"/>
                          <a:ea typeface="+mn-ea"/>
                          <a:cs typeface="+mn-cs"/>
                        </a:rPr>
                        <a:t> </a:t>
                      </a:r>
                      <a:r>
                        <a:rPr lang="ar-EG" sz="1800" b="1" i="0" kern="1200" dirty="0" smtClean="0">
                          <a:solidFill>
                            <a:schemeClr val="dk1"/>
                          </a:solidFill>
                          <a:effectLst/>
                          <a:latin typeface="+mn-lt"/>
                          <a:ea typeface="+mn-ea"/>
                          <a:cs typeface="+mn-cs"/>
                        </a:rPr>
                        <a:t>العملية</a:t>
                      </a:r>
                      <a:endParaRPr lang="en-MY" dirty="0"/>
                    </a:p>
                  </a:txBody>
                  <a:tcPr/>
                </a:tc>
              </a:tr>
              <a:tr h="334909">
                <a:tc>
                  <a:txBody>
                    <a:bodyPr/>
                    <a:lstStyle/>
                    <a:p>
                      <a:pPr algn="r" rtl="1"/>
                      <a:r>
                        <a:rPr lang="ar-EG" sz="1800" b="0" i="0" kern="1200" dirty="0" smtClean="0">
                          <a:solidFill>
                            <a:schemeClr val="dk1"/>
                          </a:solidFill>
                          <a:effectLst/>
                          <a:latin typeface="+mn-lt"/>
                          <a:ea typeface="+mn-ea"/>
                          <a:cs typeface="+mn-cs"/>
                        </a:rPr>
                        <a:t>مؤشر </a:t>
                      </a:r>
                      <a:r>
                        <a:rPr lang="en-MY" sz="1800" b="0" i="0" kern="1200" dirty="0" err="1" smtClean="0">
                          <a:solidFill>
                            <a:schemeClr val="dk1"/>
                          </a:solidFill>
                          <a:effectLst/>
                          <a:latin typeface="+mn-lt"/>
                          <a:ea typeface="+mn-ea"/>
                          <a:cs typeface="+mn-cs"/>
                        </a:rPr>
                        <a:t>KPI</a:t>
                      </a:r>
                      <a:r>
                        <a:rPr lang="en-MY" sz="1800" b="0" i="0" kern="1200" dirty="0" smtClean="0">
                          <a:solidFill>
                            <a:schemeClr val="dk1"/>
                          </a:solidFill>
                          <a:effectLst/>
                          <a:latin typeface="+mn-lt"/>
                          <a:ea typeface="+mn-ea"/>
                          <a:cs typeface="+mn-cs"/>
                        </a:rPr>
                        <a:t> </a:t>
                      </a:r>
                      <a:r>
                        <a:rPr lang="ar-EG" sz="1800" b="0" i="0" kern="1200" dirty="0" smtClean="0">
                          <a:solidFill>
                            <a:schemeClr val="dk1"/>
                          </a:solidFill>
                          <a:effectLst/>
                          <a:latin typeface="+mn-lt"/>
                          <a:ea typeface="+mn-ea"/>
                          <a:cs typeface="+mn-cs"/>
                        </a:rPr>
                        <a:t>المتراجع مثل نمو مبيعات المنتجات بمرور الوقت</a:t>
                      </a:r>
                      <a:endParaRPr lang="en-MY" dirty="0"/>
                    </a:p>
                  </a:txBody>
                  <a:tcPr/>
                </a:tc>
                <a:tc>
                  <a:txBody>
                    <a:bodyPr/>
                    <a:lstStyle/>
                    <a:p>
                      <a:pPr algn="r" rtl="1"/>
                      <a:r>
                        <a:rPr lang="ar-EG" sz="1800" b="1" i="0" kern="1200" dirty="0" smtClean="0">
                          <a:solidFill>
                            <a:schemeClr val="dk1"/>
                          </a:solidFill>
                          <a:effectLst/>
                          <a:latin typeface="+mn-lt"/>
                          <a:ea typeface="+mn-ea"/>
                          <a:cs typeface="+mn-cs"/>
                        </a:rPr>
                        <a:t>مؤشرات </a:t>
                      </a:r>
                      <a:r>
                        <a:rPr lang="en-MY" sz="1800" b="1" i="0" kern="1200" dirty="0" err="1" smtClean="0">
                          <a:solidFill>
                            <a:schemeClr val="dk1"/>
                          </a:solidFill>
                          <a:effectLst/>
                          <a:latin typeface="+mn-lt"/>
                          <a:ea typeface="+mn-ea"/>
                          <a:cs typeface="+mn-cs"/>
                        </a:rPr>
                        <a:t>KPI</a:t>
                      </a:r>
                      <a:r>
                        <a:rPr lang="en-MY" sz="1800" b="1" i="0" kern="1200" dirty="0" smtClean="0">
                          <a:solidFill>
                            <a:schemeClr val="dk1"/>
                          </a:solidFill>
                          <a:effectLst/>
                          <a:latin typeface="+mn-lt"/>
                          <a:ea typeface="+mn-ea"/>
                          <a:cs typeface="+mn-cs"/>
                        </a:rPr>
                        <a:t> </a:t>
                      </a:r>
                      <a:r>
                        <a:rPr lang="ar-EG" sz="1800" b="1" i="0" kern="1200" dirty="0" smtClean="0">
                          <a:solidFill>
                            <a:schemeClr val="dk1"/>
                          </a:solidFill>
                          <a:effectLst/>
                          <a:latin typeface="+mn-lt"/>
                          <a:ea typeface="+mn-ea"/>
                          <a:cs typeface="+mn-cs"/>
                        </a:rPr>
                        <a:t>المتراجعة</a:t>
                      </a:r>
                      <a:endParaRPr lang="en-MY" dirty="0"/>
                    </a:p>
                  </a:txBody>
                  <a:tcPr/>
                </a:tc>
              </a:tr>
              <a:tr h="334909">
                <a:tc>
                  <a:txBody>
                    <a:bodyPr/>
                    <a:lstStyle/>
                    <a:p>
                      <a:pPr algn="r"/>
                      <a:r>
                        <a:rPr lang="ar-EG" sz="1800" b="0" i="0" kern="1200" dirty="0" smtClean="0">
                          <a:solidFill>
                            <a:schemeClr val="dk1"/>
                          </a:solidFill>
                          <a:effectLst/>
                          <a:latin typeface="+mn-lt"/>
                          <a:ea typeface="+mn-ea"/>
                          <a:cs typeface="+mn-cs"/>
                        </a:rPr>
                        <a:t>التنبؤ بما سيحدث على الأرجح في المستقبل بناءً على الاتجاهات</a:t>
                      </a:r>
                      <a:r>
                        <a:rPr lang="ar-EG" sz="1800" b="0" i="0" kern="1200" baseline="0" dirty="0" smtClean="0">
                          <a:solidFill>
                            <a:schemeClr val="dk1"/>
                          </a:solidFill>
                          <a:effectLst/>
                          <a:latin typeface="+mn-lt"/>
                          <a:ea typeface="+mn-ea"/>
                          <a:cs typeface="+mn-cs"/>
                        </a:rPr>
                        <a:t> المستخلصة.</a:t>
                      </a:r>
                      <a:endParaRPr lang="en-MY" dirty="0"/>
                    </a:p>
                  </a:txBody>
                  <a:tcPr/>
                </a:tc>
                <a:tc>
                  <a:txBody>
                    <a:bodyPr/>
                    <a:lstStyle/>
                    <a:p>
                      <a:pPr algn="r" rtl="1"/>
                      <a:r>
                        <a:rPr lang="ar-EG" sz="1800" b="1" i="0" kern="1200" dirty="0" smtClean="0">
                          <a:solidFill>
                            <a:schemeClr val="dk1"/>
                          </a:solidFill>
                          <a:effectLst/>
                          <a:latin typeface="+mn-lt"/>
                          <a:ea typeface="+mn-ea"/>
                          <a:cs typeface="+mn-cs"/>
                        </a:rPr>
                        <a:t>مؤشرات </a:t>
                      </a:r>
                      <a:r>
                        <a:rPr lang="en-MY" sz="1800" b="1" i="0" kern="1200" dirty="0" err="1" smtClean="0">
                          <a:solidFill>
                            <a:schemeClr val="dk1"/>
                          </a:solidFill>
                          <a:effectLst/>
                          <a:latin typeface="+mn-lt"/>
                          <a:ea typeface="+mn-ea"/>
                          <a:cs typeface="+mn-cs"/>
                        </a:rPr>
                        <a:t>KPI</a:t>
                      </a:r>
                      <a:r>
                        <a:rPr lang="en-MY" sz="1800" b="1" i="0" kern="1200" dirty="0" smtClean="0">
                          <a:solidFill>
                            <a:schemeClr val="dk1"/>
                          </a:solidFill>
                          <a:effectLst/>
                          <a:latin typeface="+mn-lt"/>
                          <a:ea typeface="+mn-ea"/>
                          <a:cs typeface="+mn-cs"/>
                        </a:rPr>
                        <a:t> </a:t>
                      </a:r>
                      <a:r>
                        <a:rPr lang="ar-EG" sz="1800" b="1" i="0" kern="1200" dirty="0" smtClean="0">
                          <a:solidFill>
                            <a:schemeClr val="dk1"/>
                          </a:solidFill>
                          <a:effectLst/>
                          <a:latin typeface="+mn-lt"/>
                          <a:ea typeface="+mn-ea"/>
                          <a:cs typeface="+mn-cs"/>
                        </a:rPr>
                        <a:t>الإرشادية</a:t>
                      </a:r>
                      <a:endParaRPr lang="en-MY" dirty="0"/>
                    </a:p>
                  </a:txBody>
                  <a:tcPr/>
                </a:tc>
              </a:tr>
              <a:tr h="825802">
                <a:tc>
                  <a:txBody>
                    <a:bodyPr/>
                    <a:lstStyle/>
                    <a:p>
                      <a:pPr algn="r" rtl="1"/>
                      <a:r>
                        <a:rPr lang="ar-EG" sz="1800" b="0" i="0" kern="1200" dirty="0" smtClean="0">
                          <a:solidFill>
                            <a:schemeClr val="dk1"/>
                          </a:solidFill>
                          <a:effectLst/>
                          <a:latin typeface="+mn-lt"/>
                          <a:ea typeface="+mn-ea"/>
                          <a:cs typeface="+mn-cs"/>
                        </a:rPr>
                        <a:t>عدد مرات ظهور الإعلان ومرات إرسال البريد الإلكتروني وعدد مشاهدات الصفحة</a:t>
                      </a:r>
                      <a:r>
                        <a:rPr lang="ar-EG" sz="1800" b="0" i="0" kern="1200" baseline="0" dirty="0" smtClean="0">
                          <a:solidFill>
                            <a:schemeClr val="dk1"/>
                          </a:solidFill>
                          <a:effectLst/>
                          <a:latin typeface="+mn-lt"/>
                          <a:ea typeface="+mn-ea"/>
                          <a:cs typeface="+mn-cs"/>
                        </a:rPr>
                        <a:t> </a:t>
                      </a:r>
                      <a:r>
                        <a:rPr lang="ar-EG" sz="1800" b="0" i="0" kern="1200" dirty="0" smtClean="0">
                          <a:solidFill>
                            <a:schemeClr val="dk1"/>
                          </a:solidFill>
                          <a:effectLst/>
                          <a:latin typeface="+mn-lt"/>
                          <a:ea typeface="+mn-ea"/>
                          <a:cs typeface="+mn-cs"/>
                        </a:rPr>
                        <a:t>ومعدل النقر للوصول ومعدل الارتداد والمشاركات على وسائل التواصل الاجتماعي ومعدل إكمال الفيديو</a:t>
                      </a:r>
                      <a:endParaRPr lang="en-MY" dirty="0"/>
                    </a:p>
                  </a:txBody>
                  <a:tcP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ar-EG" sz="1800" b="1" i="0" kern="1200" dirty="0" smtClean="0">
                          <a:solidFill>
                            <a:schemeClr val="dk1"/>
                          </a:solidFill>
                          <a:effectLst/>
                          <a:latin typeface="+mn-lt"/>
                          <a:ea typeface="+mn-ea"/>
                          <a:cs typeface="+mn-cs"/>
                        </a:rPr>
                        <a:t>مؤشرات </a:t>
                      </a:r>
                      <a:r>
                        <a:rPr lang="en-MY" sz="1800" b="1" i="0" kern="1200" dirty="0" err="1" smtClean="0">
                          <a:solidFill>
                            <a:schemeClr val="dk1"/>
                          </a:solidFill>
                          <a:effectLst/>
                          <a:latin typeface="+mn-lt"/>
                          <a:ea typeface="+mn-ea"/>
                          <a:cs typeface="+mn-cs"/>
                        </a:rPr>
                        <a:t>KPI</a:t>
                      </a:r>
                      <a:r>
                        <a:rPr lang="en-MY" sz="1800" b="1" i="0" kern="1200" dirty="0" smtClean="0">
                          <a:solidFill>
                            <a:schemeClr val="dk1"/>
                          </a:solidFill>
                          <a:effectLst/>
                          <a:latin typeface="+mn-lt"/>
                          <a:ea typeface="+mn-ea"/>
                          <a:cs typeface="+mn-cs"/>
                        </a:rPr>
                        <a:t> </a:t>
                      </a:r>
                      <a:r>
                        <a:rPr lang="ar-EG" sz="1800" b="1" i="0" kern="1200" dirty="0" smtClean="0">
                          <a:solidFill>
                            <a:schemeClr val="dk1"/>
                          </a:solidFill>
                          <a:effectLst/>
                          <a:latin typeface="+mn-lt"/>
                          <a:ea typeface="+mn-ea"/>
                          <a:cs typeface="+mn-cs"/>
                        </a:rPr>
                        <a:t>للتسويق</a:t>
                      </a:r>
                    </a:p>
                  </a:txBody>
                  <a:tcPr/>
                </a:tc>
              </a:tr>
            </a:tbl>
          </a:graphicData>
        </a:graphic>
      </p:graphicFrame>
    </p:spTree>
    <p:extLst>
      <p:ext uri="{BB962C8B-B14F-4D97-AF65-F5344CB8AC3E}">
        <p14:creationId xmlns:p14="http://schemas.microsoft.com/office/powerpoint/2010/main" val="378985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السابعة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3060" y="4524019"/>
            <a:ext cx="4747323" cy="1471172"/>
          </a:xfrm>
          <a:prstGeom prst="rect">
            <a:avLst/>
          </a:prstGeom>
          <a:noFill/>
        </p:spPr>
        <p:txBody>
          <a:bodyPr wrap="square">
            <a:spAutoFit/>
          </a:bodyPr>
          <a:lstStyle/>
          <a:p>
            <a:pPr lvl="0" algn="ctr">
              <a:lnSpc>
                <a:spcPct val="120000"/>
              </a:lnSpc>
            </a:pPr>
            <a:endParaRPr lang="ar-EG" sz="2800" b="1" dirty="0">
              <a:latin typeface="Calibri" panose="020F0502020204030204" pitchFamily="34" charset="0"/>
              <a:cs typeface="Calibri" panose="020F0502020204030204" pitchFamily="34" charset="0"/>
            </a:endParaRPr>
          </a:p>
          <a:p>
            <a:pPr algn="ctr" rtl="1"/>
            <a:r>
              <a:rPr lang="ar-EG" sz="2800" b="1" dirty="0" smtClean="0">
                <a:latin typeface="Calibri" panose="020F0502020204030204" pitchFamily="34" charset="0"/>
                <a:cs typeface="Calibri" panose="020F0502020204030204" pitchFamily="34" charset="0"/>
              </a:rPr>
              <a:t>تفسير النتائج</a:t>
            </a:r>
            <a:endParaRPr lang="ar-EG" sz="2800" b="1" dirty="0">
              <a:latin typeface="Calibri" panose="020F0502020204030204" pitchFamily="34" charset="0"/>
              <a:cs typeface="Calibri" panose="020F0502020204030204" pitchFamily="34" charset="0"/>
            </a:endParaRPr>
          </a:p>
          <a:p>
            <a:pPr lvl="0" algn="ctr" rtl="1"/>
            <a:r>
              <a:rPr lang="ar-EG" sz="2800" b="1" dirty="0" smtClean="0"/>
              <a:t> </a:t>
            </a:r>
            <a:endParaRPr lang="en-MY" sz="2800" b="1" dirty="0"/>
          </a:p>
        </p:txBody>
      </p:sp>
    </p:spTree>
    <p:extLst>
      <p:ext uri="{BB962C8B-B14F-4D97-AF65-F5344CB8AC3E}">
        <p14:creationId xmlns:p14="http://schemas.microsoft.com/office/powerpoint/2010/main" val="224981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432933"/>
            <a:ext cx="8932723" cy="37086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بيانات عن المبيعات الشهرية في السنة الماضية</a:t>
            </a: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417125" y="1432933"/>
            <a:ext cx="12726083" cy="523220"/>
          </a:xfrm>
          <a:prstGeom prst="rect">
            <a:avLst/>
          </a:prstGeom>
          <a:noFill/>
        </p:spPr>
        <p:txBody>
          <a:bodyPr wrap="square" rtlCol="0">
            <a:spAutoFit/>
          </a:bodyPr>
          <a:lstStyle/>
          <a:p>
            <a:pPr lvl="0" algn="ctr" rtl="1"/>
            <a:r>
              <a:rPr lang="ar-EG" sz="2800" b="1" dirty="0" smtClean="0">
                <a:latin typeface="Calibri" panose="020F0502020204030204" pitchFamily="34" charset="0"/>
                <a:cs typeface="Calibri" panose="020F0502020204030204" pitchFamily="34" charset="0"/>
              </a:rPr>
              <a:t>3  </a:t>
            </a:r>
            <a:r>
              <a:rPr lang="en-US" sz="2800" b="1" dirty="0" smtClean="0">
                <a:latin typeface="Calibri" panose="020F0502020204030204" pitchFamily="34" charset="0"/>
                <a:cs typeface="Calibri" panose="020F0502020204030204" pitchFamily="34" charset="0"/>
              </a:rPr>
              <a:t> </a:t>
            </a:r>
            <a:r>
              <a:rPr lang="ar-EG" sz="2800" b="1" dirty="0" smtClean="0">
                <a:latin typeface="Calibri" panose="020F0502020204030204" pitchFamily="34" charset="0"/>
                <a:cs typeface="Calibri" panose="020F0502020204030204" pitchFamily="34" charset="0"/>
              </a:rPr>
              <a:t>تفســــــير </a:t>
            </a:r>
            <a:r>
              <a:rPr lang="ar-EG" sz="2800" b="1" dirty="0">
                <a:latin typeface="Calibri" panose="020F0502020204030204" pitchFamily="34" charset="0"/>
                <a:cs typeface="Calibri" panose="020F0502020204030204" pitchFamily="34" charset="0"/>
              </a:rPr>
              <a:t>النتائج </a:t>
            </a:r>
            <a:endParaRPr lang="en-MY" sz="2800" b="1" dirty="0">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4"/>
          <a:stretch>
            <a:fillRect/>
          </a:stretch>
        </p:blipFill>
        <p:spPr>
          <a:xfrm>
            <a:off x="1333001" y="1956153"/>
            <a:ext cx="8812485" cy="3185473"/>
          </a:xfrm>
          <a:prstGeom prst="rect">
            <a:avLst/>
          </a:prstGeom>
        </p:spPr>
      </p:pic>
    </p:spTree>
    <p:extLst>
      <p:ext uri="{BB962C8B-B14F-4D97-AF65-F5344CB8AC3E}">
        <p14:creationId xmlns:p14="http://schemas.microsoft.com/office/powerpoint/2010/main" val="25472494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432933"/>
            <a:ext cx="8932723" cy="37086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بيانات عن المبيعات الشهرية في السنة الماضية</a:t>
            </a: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282372" y="1432933"/>
            <a:ext cx="12726083" cy="523220"/>
          </a:xfrm>
          <a:prstGeom prst="rect">
            <a:avLst/>
          </a:prstGeom>
          <a:noFill/>
        </p:spPr>
        <p:txBody>
          <a:bodyPr wrap="square" rtlCol="0">
            <a:spAutoFit/>
          </a:bodyPr>
          <a:lstStyle/>
          <a:p>
            <a:pPr lvl="0" algn="ctr" rtl="1"/>
            <a:r>
              <a:rPr lang="ar-EG" sz="2800" b="1" dirty="0" smtClean="0">
                <a:latin typeface="Calibri" panose="020F0502020204030204" pitchFamily="34" charset="0"/>
                <a:cs typeface="Calibri" panose="020F0502020204030204" pitchFamily="34" charset="0"/>
              </a:rPr>
              <a:t>3.  </a:t>
            </a:r>
            <a:r>
              <a:rPr lang="en-US" sz="2800" b="1" dirty="0" smtClean="0">
                <a:latin typeface="Calibri" panose="020F0502020204030204" pitchFamily="34" charset="0"/>
                <a:cs typeface="Calibri" panose="020F0502020204030204" pitchFamily="34" charset="0"/>
              </a:rPr>
              <a:t> </a:t>
            </a:r>
            <a:r>
              <a:rPr lang="ar-EG" sz="2800" b="1" dirty="0" smtClean="0">
                <a:latin typeface="Calibri" panose="020F0502020204030204" pitchFamily="34" charset="0"/>
                <a:cs typeface="Calibri" panose="020F0502020204030204" pitchFamily="34" charset="0"/>
              </a:rPr>
              <a:t>تفســــــير </a:t>
            </a:r>
            <a:r>
              <a:rPr lang="ar-EG" sz="2800" b="1" dirty="0">
                <a:latin typeface="Calibri" panose="020F0502020204030204" pitchFamily="34" charset="0"/>
                <a:cs typeface="Calibri" panose="020F0502020204030204" pitchFamily="34" charset="0"/>
              </a:rPr>
              <a:t>النتائج </a:t>
            </a:r>
            <a:endParaRPr lang="en-MY" sz="2800" b="1" dirty="0">
              <a:latin typeface="Calibri" panose="020F0502020204030204" pitchFamily="34" charset="0"/>
              <a:cs typeface="Calibri" panose="020F0502020204030204" pitchFamily="34" charset="0"/>
            </a:endParaRPr>
          </a:p>
        </p:txBody>
      </p:sp>
      <p:sp>
        <p:nvSpPr>
          <p:cNvPr id="15" name="TextBox 14">
            <a:extLst>
              <a:ext uri="{FF2B5EF4-FFF2-40B4-BE49-F238E27FC236}">
                <a16:creationId xmlns:a16="http://schemas.microsoft.com/office/drawing/2014/main" xmlns="" id="{1D49B629-A710-F119-EA46-044B5624E5D2}"/>
              </a:ext>
            </a:extLst>
          </p:cNvPr>
          <p:cNvSpPr txBox="1"/>
          <p:nvPr/>
        </p:nvSpPr>
        <p:spPr>
          <a:xfrm>
            <a:off x="1872343" y="1838279"/>
            <a:ext cx="8393381" cy="3108543"/>
          </a:xfrm>
          <a:prstGeom prst="rect">
            <a:avLst/>
          </a:prstGeom>
          <a:noFill/>
        </p:spPr>
        <p:txBody>
          <a:bodyPr wrap="square" rtlCol="0">
            <a:spAutoFit/>
          </a:bodyPr>
          <a:lstStyle/>
          <a:p>
            <a:pPr marL="285750" indent="-285750" algn="just" rtl="1">
              <a:buFont typeface="Wingdings" panose="05000000000000000000" pitchFamily="2" charset="2"/>
              <a:buChar char="ü"/>
            </a:pPr>
            <a:r>
              <a:rPr lang="ar-EG" sz="2800" dirty="0">
                <a:latin typeface="Calibri" panose="020F0502020204030204" pitchFamily="34" charset="0"/>
                <a:cs typeface="Calibri" panose="020F0502020204030204" pitchFamily="34" charset="0"/>
              </a:rPr>
              <a:t> </a:t>
            </a:r>
            <a:r>
              <a:rPr lang="ar-EG" sz="2800" dirty="0" smtClean="0">
                <a:latin typeface="Calibri" panose="020F0502020204030204" pitchFamily="34" charset="0"/>
                <a:cs typeface="Calibri" panose="020F0502020204030204" pitchFamily="34" charset="0"/>
              </a:rPr>
              <a:t>	</a:t>
            </a:r>
            <a:r>
              <a:rPr lang="ar-EG" sz="2800" b="1" u="sng" dirty="0" smtClean="0">
                <a:latin typeface="Calibri" panose="020F0502020204030204" pitchFamily="34" charset="0"/>
                <a:cs typeface="Calibri" panose="020F0502020204030204" pitchFamily="34" charset="0"/>
              </a:rPr>
              <a:t>تفسير </a:t>
            </a:r>
            <a:r>
              <a:rPr lang="ar-EG" sz="2800" b="1" u="sng" dirty="0">
                <a:latin typeface="Calibri" panose="020F0502020204030204" pitchFamily="34" charset="0"/>
                <a:cs typeface="Calibri" panose="020F0502020204030204" pitchFamily="34" charset="0"/>
              </a:rPr>
              <a:t>النتائج هو إحدى المهارات الأساسية </a:t>
            </a:r>
            <a:r>
              <a:rPr lang="ar-EG" sz="2800" dirty="0">
                <a:latin typeface="Calibri" panose="020F0502020204030204" pitchFamily="34" charset="0"/>
                <a:cs typeface="Calibri" panose="020F0502020204030204" pitchFamily="34" charset="0"/>
              </a:rPr>
              <a:t>في تحليل البيانات التسويقية، حيث لا يكفي جمع البيانات وتحليلها فحسب، بل يجب أن تتمكن من تحويل تلك البيانات إلى رؤى واضحة وملموسة يمكن استخدامها لاتخاذ قرارات </a:t>
            </a:r>
            <a:r>
              <a:rPr lang="ar-EG" sz="2800" dirty="0" smtClean="0">
                <a:latin typeface="Calibri" panose="020F0502020204030204" pitchFamily="34" charset="0"/>
                <a:cs typeface="Calibri" panose="020F0502020204030204" pitchFamily="34" charset="0"/>
              </a:rPr>
              <a:t>استراتيجية.</a:t>
            </a:r>
          </a:p>
          <a:p>
            <a:pPr marL="285750" indent="-285750" algn="just" rtl="1">
              <a:buFont typeface="Wingdings" panose="05000000000000000000" pitchFamily="2" charset="2"/>
              <a:buChar char="ü"/>
            </a:pPr>
            <a:r>
              <a:rPr lang="ar-EG" sz="2800" dirty="0">
                <a:latin typeface="Calibri" panose="020F0502020204030204" pitchFamily="34" charset="0"/>
                <a:cs typeface="Calibri" panose="020F0502020204030204" pitchFamily="34" charset="0"/>
              </a:rPr>
              <a:t>هذا يشمل القدرة على </a:t>
            </a:r>
            <a:r>
              <a:rPr lang="ar-EG" sz="2800" b="1" dirty="0">
                <a:latin typeface="Calibri" panose="020F0502020204030204" pitchFamily="34" charset="0"/>
                <a:cs typeface="Calibri" panose="020F0502020204030204" pitchFamily="34" charset="0"/>
              </a:rPr>
              <a:t>فهم العلاقة بين المتغيرات</a:t>
            </a:r>
            <a:r>
              <a:rPr lang="ar-EG" sz="2800" dirty="0" smtClean="0">
                <a:latin typeface="Calibri" panose="020F0502020204030204" pitchFamily="34" charset="0"/>
                <a:cs typeface="Calibri" panose="020F0502020204030204" pitchFamily="34" charset="0"/>
              </a:rPr>
              <a:t>، </a:t>
            </a:r>
            <a:r>
              <a:rPr lang="ar-EG" sz="2800" b="1" dirty="0" smtClean="0">
                <a:latin typeface="Calibri" panose="020F0502020204030204" pitchFamily="34" charset="0"/>
                <a:cs typeface="Calibri" panose="020F0502020204030204" pitchFamily="34" charset="0"/>
              </a:rPr>
              <a:t>واستخلاص المعاني من الأرقام والرسوم البيانية</a:t>
            </a:r>
            <a:r>
              <a:rPr lang="ar-EG" sz="2800" dirty="0" smtClean="0">
                <a:latin typeface="Calibri" panose="020F0502020204030204" pitchFamily="34" charset="0"/>
                <a:cs typeface="Calibri" panose="020F0502020204030204" pitchFamily="34" charset="0"/>
              </a:rPr>
              <a:t>، </a:t>
            </a:r>
            <a:r>
              <a:rPr lang="ar-EG" sz="2800" dirty="0">
                <a:latin typeface="Calibri" panose="020F0502020204030204" pitchFamily="34" charset="0"/>
                <a:cs typeface="Calibri" panose="020F0502020204030204" pitchFamily="34" charset="0"/>
              </a:rPr>
              <a:t>ومن ثم توصيل هذه النتائج بشكل فعّال إلى الفرق </a:t>
            </a:r>
            <a:r>
              <a:rPr lang="ar-EG" sz="2800" dirty="0" smtClean="0">
                <a:latin typeface="Calibri" panose="020F0502020204030204" pitchFamily="34" charset="0"/>
                <a:cs typeface="Calibri" panose="020F0502020204030204" pitchFamily="34" charset="0"/>
              </a:rPr>
              <a:t>المعنية.</a:t>
            </a:r>
            <a:endParaRPr lang="en-MY"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7953786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432933"/>
            <a:ext cx="8932723" cy="37086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بيانات عن المبيعات الشهرية في السنة الماضية</a:t>
            </a: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417125" y="1432933"/>
            <a:ext cx="12726083" cy="523220"/>
          </a:xfrm>
          <a:prstGeom prst="rect">
            <a:avLst/>
          </a:prstGeom>
          <a:noFill/>
        </p:spPr>
        <p:txBody>
          <a:bodyPr wrap="square" rtlCol="0">
            <a:spAutoFit/>
          </a:bodyPr>
          <a:lstStyle/>
          <a:p>
            <a:pPr lvl="0" algn="ctr" rtl="1"/>
            <a:r>
              <a:rPr lang="ar-EG" sz="2800" b="1" dirty="0" smtClean="0">
                <a:latin typeface="Calibri" panose="020F0502020204030204" pitchFamily="34" charset="0"/>
                <a:cs typeface="Calibri" panose="020F0502020204030204" pitchFamily="34" charset="0"/>
              </a:rPr>
              <a:t>3.1  </a:t>
            </a:r>
            <a:r>
              <a:rPr lang="en-US" sz="2800" b="1" dirty="0" smtClean="0">
                <a:latin typeface="Calibri" panose="020F0502020204030204" pitchFamily="34" charset="0"/>
                <a:cs typeface="Calibri" panose="020F0502020204030204" pitchFamily="34" charset="0"/>
              </a:rPr>
              <a:t> </a:t>
            </a:r>
            <a:r>
              <a:rPr lang="ar-EG" sz="2800" b="1" dirty="0" smtClean="0">
                <a:latin typeface="Calibri" panose="020F0502020204030204" pitchFamily="34" charset="0"/>
                <a:cs typeface="Calibri" panose="020F0502020204030204" pitchFamily="34" charset="0"/>
              </a:rPr>
              <a:t>تفســــــير </a:t>
            </a:r>
            <a:r>
              <a:rPr lang="ar-EG" sz="2800" b="1" dirty="0">
                <a:latin typeface="Calibri" panose="020F0502020204030204" pitchFamily="34" charset="0"/>
                <a:cs typeface="Calibri" panose="020F0502020204030204" pitchFamily="34" charset="0"/>
              </a:rPr>
              <a:t>النتائج </a:t>
            </a:r>
            <a:endParaRPr lang="en-MY" sz="2800" b="1" dirty="0">
              <a:latin typeface="Calibri" panose="020F0502020204030204" pitchFamily="34" charset="0"/>
              <a:cs typeface="Calibri" panose="020F0502020204030204" pitchFamily="34" charset="0"/>
            </a:endParaRPr>
          </a:p>
        </p:txBody>
      </p:sp>
      <p:sp>
        <p:nvSpPr>
          <p:cNvPr id="15" name="TextBox 14">
            <a:extLst>
              <a:ext uri="{FF2B5EF4-FFF2-40B4-BE49-F238E27FC236}">
                <a16:creationId xmlns:a16="http://schemas.microsoft.com/office/drawing/2014/main" xmlns="" id="{1D49B629-A710-F119-EA46-044B5624E5D2}"/>
              </a:ext>
            </a:extLst>
          </p:cNvPr>
          <p:cNvSpPr txBox="1"/>
          <p:nvPr/>
        </p:nvSpPr>
        <p:spPr>
          <a:xfrm>
            <a:off x="1872343" y="1903367"/>
            <a:ext cx="8393381" cy="3000821"/>
          </a:xfrm>
          <a:prstGeom prst="rect">
            <a:avLst/>
          </a:prstGeom>
          <a:noFill/>
        </p:spPr>
        <p:txBody>
          <a:bodyPr wrap="square" rtlCol="0">
            <a:spAutoFit/>
          </a:bodyPr>
          <a:lstStyle/>
          <a:p>
            <a:pPr marL="571500" indent="-571500" algn="just" rtl="1">
              <a:buFont typeface="+mj-lt"/>
              <a:buAutoNum type="romanLcPeriod"/>
            </a:pPr>
            <a:r>
              <a:rPr lang="ar-EG" sz="2300" b="1" dirty="0" smtClean="0">
                <a:latin typeface="Calibri" panose="020F0502020204030204" pitchFamily="34" charset="0"/>
                <a:cs typeface="Calibri" panose="020F0502020204030204" pitchFamily="34" charset="0"/>
              </a:rPr>
              <a:t>ربط </a:t>
            </a:r>
            <a:r>
              <a:rPr lang="ar-EG" sz="2300" b="1" dirty="0">
                <a:latin typeface="Calibri" panose="020F0502020204030204" pitchFamily="34" charset="0"/>
                <a:cs typeface="Calibri" panose="020F0502020204030204" pitchFamily="34" charset="0"/>
              </a:rPr>
              <a:t>البيانات بالأهداف التسويقية: </a:t>
            </a:r>
            <a:r>
              <a:rPr lang="ar-EG" sz="2300" b="1" u="sng" dirty="0">
                <a:latin typeface="Calibri" panose="020F0502020204030204" pitchFamily="34" charset="0"/>
                <a:cs typeface="Calibri" panose="020F0502020204030204" pitchFamily="34" charset="0"/>
              </a:rPr>
              <a:t>قبل تفسير النتائج</a:t>
            </a:r>
            <a:r>
              <a:rPr lang="ar-EG" sz="2300" dirty="0">
                <a:latin typeface="Calibri" panose="020F0502020204030204" pitchFamily="34" charset="0"/>
                <a:cs typeface="Calibri" panose="020F0502020204030204" pitchFamily="34" charset="0"/>
              </a:rPr>
              <a:t>، يجب أن يكون لديك فهم جيد للأهداف التسويقية التي تحاول تحقيقها. على سبيل المثال، إذا كنت تحلل حملة إعلانات، يجب أن تعرف مسبقًا ما هي مؤشرات الأداء الرئيسية (</a:t>
            </a:r>
            <a:r>
              <a:rPr lang="en-MY" sz="2300" dirty="0" err="1">
                <a:latin typeface="Calibri" panose="020F0502020204030204" pitchFamily="34" charset="0"/>
                <a:cs typeface="Calibri" panose="020F0502020204030204" pitchFamily="34" charset="0"/>
              </a:rPr>
              <a:t>KPIs</a:t>
            </a:r>
            <a:r>
              <a:rPr lang="en-MY" sz="2300" dirty="0">
                <a:latin typeface="Calibri" panose="020F0502020204030204" pitchFamily="34" charset="0"/>
                <a:cs typeface="Calibri" panose="020F0502020204030204" pitchFamily="34" charset="0"/>
              </a:rPr>
              <a:t>) </a:t>
            </a:r>
            <a:r>
              <a:rPr lang="ar-EG" sz="2300" dirty="0">
                <a:latin typeface="Calibri" panose="020F0502020204030204" pitchFamily="34" charset="0"/>
                <a:cs typeface="Calibri" panose="020F0502020204030204" pitchFamily="34" charset="0"/>
              </a:rPr>
              <a:t>التي تسعى لقياسها (</a:t>
            </a:r>
            <a:r>
              <a:rPr lang="ar-EG" sz="2300" b="1" dirty="0">
                <a:latin typeface="Calibri" panose="020F0502020204030204" pitchFamily="34" charset="0"/>
                <a:cs typeface="Calibri" panose="020F0502020204030204" pitchFamily="34" charset="0"/>
              </a:rPr>
              <a:t>مثل معدل التحويل، العائد على الاستثمار، التفاعل مع العلامة التجارية، إلخ</a:t>
            </a:r>
            <a:r>
              <a:rPr lang="ar-EG" sz="2300" b="1" dirty="0" smtClean="0">
                <a:latin typeface="Calibri" panose="020F0502020204030204" pitchFamily="34" charset="0"/>
                <a:cs typeface="Calibri" panose="020F0502020204030204" pitchFamily="34" charset="0"/>
              </a:rPr>
              <a:t>).</a:t>
            </a:r>
            <a:endParaRPr lang="ar-EG" sz="2300" b="1" dirty="0">
              <a:latin typeface="Calibri" panose="020F0502020204030204" pitchFamily="34" charset="0"/>
              <a:cs typeface="Calibri" panose="020F0502020204030204" pitchFamily="34" charset="0"/>
            </a:endParaRPr>
          </a:p>
          <a:p>
            <a:pPr marL="514350" indent="-514350" algn="just" rtl="1">
              <a:buFont typeface="+mj-lt"/>
              <a:buAutoNum type="romanLcPeriod"/>
            </a:pPr>
            <a:r>
              <a:rPr lang="ar-EG" sz="2300" b="1" dirty="0">
                <a:latin typeface="Calibri" panose="020F0502020204030204" pitchFamily="34" charset="0"/>
                <a:cs typeface="Calibri" panose="020F0502020204030204" pitchFamily="34" charset="0"/>
              </a:rPr>
              <a:t>مقارنة الأداء الفعلي بالأهداف المحددة: </a:t>
            </a:r>
            <a:r>
              <a:rPr lang="ar-EG" sz="2300" dirty="0">
                <a:latin typeface="Calibri" panose="020F0502020204030204" pitchFamily="34" charset="0"/>
                <a:cs typeface="Calibri" panose="020F0502020204030204" pitchFamily="34" charset="0"/>
              </a:rPr>
              <a:t>بعد جمع البيانات، يجب مقارنة النتائج الفعلية مع الأهداف المحددة مسبقًا. إذا كانت النتائج أفضل أو أسوأ من المتوقع، فهذا سيساعدك على فهم ما يحدث وكيفية تحسين الاستراتيجيات المستقبلية</a:t>
            </a:r>
            <a:r>
              <a:rPr lang="ar-EG" sz="2800" dirty="0" smtClean="0">
                <a:latin typeface="Calibri" panose="020F0502020204030204" pitchFamily="34" charset="0"/>
                <a:cs typeface="Calibri" panose="020F0502020204030204" pitchFamily="34" charset="0"/>
              </a:rPr>
              <a:t>.</a:t>
            </a:r>
            <a:endParaRPr lang="en-MY"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347239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432933"/>
            <a:ext cx="8932723" cy="37086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بيانات عن المبيعات الشهرية في السنة الماضية</a:t>
            </a: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417125" y="1432933"/>
            <a:ext cx="12726083" cy="523220"/>
          </a:xfrm>
          <a:prstGeom prst="rect">
            <a:avLst/>
          </a:prstGeom>
          <a:noFill/>
        </p:spPr>
        <p:txBody>
          <a:bodyPr wrap="square" rtlCol="0">
            <a:spAutoFit/>
          </a:bodyPr>
          <a:lstStyle/>
          <a:p>
            <a:pPr lvl="0" algn="ctr" rtl="1"/>
            <a:r>
              <a:rPr lang="en-US" sz="2800" b="1" dirty="0" smtClean="0">
                <a:latin typeface="Calibri" panose="020F0502020204030204" pitchFamily="34" charset="0"/>
                <a:cs typeface="Calibri" panose="020F0502020204030204" pitchFamily="34" charset="0"/>
              </a:rPr>
              <a:t>2</a:t>
            </a:r>
            <a:r>
              <a:rPr lang="ar-EG" sz="2800" b="1" dirty="0" smtClean="0">
                <a:latin typeface="Calibri" panose="020F0502020204030204" pitchFamily="34" charset="0"/>
                <a:cs typeface="Calibri" panose="020F0502020204030204" pitchFamily="34" charset="0"/>
              </a:rPr>
              <a:t>.</a:t>
            </a:r>
            <a:r>
              <a:rPr lang="en-US" sz="2800" b="1" dirty="0" smtClean="0">
                <a:latin typeface="Calibri" panose="020F0502020204030204" pitchFamily="34" charset="0"/>
                <a:cs typeface="Calibri" panose="020F0502020204030204" pitchFamily="34" charset="0"/>
              </a:rPr>
              <a:t>3</a:t>
            </a:r>
            <a:r>
              <a:rPr lang="ar-EG" sz="2800" b="1" dirty="0" smtClean="0">
                <a:latin typeface="Calibri" panose="020F0502020204030204" pitchFamily="34" charset="0"/>
                <a:cs typeface="Calibri" panose="020F0502020204030204" pitchFamily="34" charset="0"/>
              </a:rPr>
              <a:t>  </a:t>
            </a:r>
            <a:r>
              <a:rPr lang="en-US" sz="2800" b="1" dirty="0" smtClean="0">
                <a:latin typeface="Calibri" panose="020F0502020204030204" pitchFamily="34" charset="0"/>
                <a:cs typeface="Calibri" panose="020F0502020204030204" pitchFamily="34" charset="0"/>
              </a:rPr>
              <a:t> </a:t>
            </a:r>
            <a:r>
              <a:rPr lang="ar-EG" sz="2800" b="1" dirty="0" smtClean="0">
                <a:latin typeface="Calibri" panose="020F0502020204030204" pitchFamily="34" charset="0"/>
                <a:cs typeface="Calibri" panose="020F0502020204030204" pitchFamily="34" charset="0"/>
              </a:rPr>
              <a:t>تفســــــير </a:t>
            </a:r>
            <a:r>
              <a:rPr lang="ar-EG" sz="2800" b="1" dirty="0">
                <a:latin typeface="Calibri" panose="020F0502020204030204" pitchFamily="34" charset="0"/>
                <a:cs typeface="Calibri" panose="020F0502020204030204" pitchFamily="34" charset="0"/>
              </a:rPr>
              <a:t>النتائج </a:t>
            </a:r>
            <a:endParaRPr lang="en-MY" sz="2800" b="1" dirty="0">
              <a:latin typeface="Calibri" panose="020F0502020204030204" pitchFamily="34" charset="0"/>
              <a:cs typeface="Calibri" panose="020F0502020204030204" pitchFamily="34" charset="0"/>
            </a:endParaRPr>
          </a:p>
        </p:txBody>
      </p:sp>
      <p:sp>
        <p:nvSpPr>
          <p:cNvPr id="15" name="TextBox 14">
            <a:extLst>
              <a:ext uri="{FF2B5EF4-FFF2-40B4-BE49-F238E27FC236}">
                <a16:creationId xmlns:a16="http://schemas.microsoft.com/office/drawing/2014/main" xmlns="" id="{1D49B629-A710-F119-EA46-044B5624E5D2}"/>
              </a:ext>
            </a:extLst>
          </p:cNvPr>
          <p:cNvSpPr txBox="1"/>
          <p:nvPr/>
        </p:nvSpPr>
        <p:spPr>
          <a:xfrm>
            <a:off x="1872343" y="1903367"/>
            <a:ext cx="8393381" cy="2677656"/>
          </a:xfrm>
          <a:prstGeom prst="rect">
            <a:avLst/>
          </a:prstGeom>
          <a:noFill/>
        </p:spPr>
        <p:txBody>
          <a:bodyPr wrap="square" rtlCol="0">
            <a:spAutoFit/>
          </a:bodyPr>
          <a:lstStyle/>
          <a:p>
            <a:pPr algn="just" rtl="1"/>
            <a:r>
              <a:rPr lang="en-US" sz="2400" b="1" dirty="0" smtClean="0">
                <a:latin typeface="Calibri" panose="020F0502020204030204" pitchFamily="34" charset="0"/>
                <a:cs typeface="Calibri" panose="020F0502020204030204" pitchFamily="34" charset="0"/>
              </a:rPr>
              <a:t>    iii</a:t>
            </a:r>
            <a:r>
              <a:rPr lang="ar-EG" sz="2400" b="1" dirty="0" smtClean="0">
                <a:latin typeface="Calibri" panose="020F0502020204030204" pitchFamily="34" charset="0"/>
                <a:cs typeface="Calibri" panose="020F0502020204030204" pitchFamily="34" charset="0"/>
              </a:rPr>
              <a:t> تحديد </a:t>
            </a:r>
            <a:r>
              <a:rPr lang="ar-EG" sz="2400" b="1" dirty="0">
                <a:latin typeface="Calibri" panose="020F0502020204030204" pitchFamily="34" charset="0"/>
                <a:cs typeface="Calibri" panose="020F0502020204030204" pitchFamily="34" charset="0"/>
              </a:rPr>
              <a:t>الأنماط السلوكية: </a:t>
            </a:r>
            <a:r>
              <a:rPr lang="ar-EG" sz="2400" dirty="0">
                <a:latin typeface="Calibri" panose="020F0502020204030204" pitchFamily="34" charset="0"/>
                <a:cs typeface="Calibri" panose="020F0502020204030204" pitchFamily="34" charset="0"/>
              </a:rPr>
              <a:t>أثناء تفسير البيانات، ابحث عن الأنماط السلوكية التي قد تبرز. مثلًا، هل هناك فئة معينة من العملاء </a:t>
            </a:r>
            <a:r>
              <a:rPr lang="ar-EG" sz="2400" b="1" dirty="0">
                <a:latin typeface="Calibri" panose="020F0502020204030204" pitchFamily="34" charset="0"/>
                <a:cs typeface="Calibri" panose="020F0502020204030204" pitchFamily="34" charset="0"/>
              </a:rPr>
              <a:t>تظهر تفاعلاً أعلى مع حملة تسويقية معينة؟ </a:t>
            </a:r>
            <a:r>
              <a:rPr lang="ar-EG" sz="2400" dirty="0">
                <a:latin typeface="Calibri" panose="020F0502020204030204" pitchFamily="34" charset="0"/>
                <a:cs typeface="Calibri" panose="020F0502020204030204" pitchFamily="34" charset="0"/>
              </a:rPr>
              <a:t>أو هل </a:t>
            </a:r>
            <a:r>
              <a:rPr lang="ar-EG" sz="2400" b="1" u="sng" dirty="0">
                <a:latin typeface="Calibri" panose="020F0502020204030204" pitchFamily="34" charset="0"/>
                <a:cs typeface="Calibri" panose="020F0502020204030204" pitchFamily="34" charset="0"/>
              </a:rPr>
              <a:t>هناك أوقات معينة من اليوم تشهد أعلى معدلات تفاعل</a:t>
            </a:r>
            <a:r>
              <a:rPr lang="ar-EG" sz="2400" dirty="0" smtClean="0">
                <a:latin typeface="Calibri" panose="020F0502020204030204" pitchFamily="34" charset="0"/>
                <a:cs typeface="Calibri" panose="020F0502020204030204" pitchFamily="34" charset="0"/>
              </a:rPr>
              <a:t>؟</a:t>
            </a:r>
            <a:endParaRPr lang="en-US" sz="2400" dirty="0" smtClean="0">
              <a:latin typeface="Calibri" panose="020F0502020204030204" pitchFamily="34" charset="0"/>
              <a:cs typeface="Calibri" panose="020F0502020204030204" pitchFamily="34" charset="0"/>
            </a:endParaRPr>
          </a:p>
          <a:p>
            <a:pPr algn="just" rtl="1"/>
            <a:endParaRPr lang="en-US" sz="2400" dirty="0" smtClean="0">
              <a:latin typeface="Calibri" panose="020F0502020204030204" pitchFamily="34" charset="0"/>
              <a:cs typeface="Calibri" panose="020F0502020204030204" pitchFamily="34" charset="0"/>
            </a:endParaRPr>
          </a:p>
          <a:p>
            <a:pPr algn="just" rtl="1"/>
            <a:r>
              <a:rPr lang="en-US" sz="2400" b="1" dirty="0">
                <a:latin typeface="Calibri" panose="020F0502020204030204" pitchFamily="34" charset="0"/>
                <a:cs typeface="Calibri" panose="020F0502020204030204" pitchFamily="34" charset="0"/>
              </a:rPr>
              <a:t>   iv</a:t>
            </a:r>
            <a:r>
              <a:rPr lang="ar-EG" sz="2400" b="1" dirty="0">
                <a:latin typeface="Calibri" panose="020F0502020204030204" pitchFamily="34" charset="0"/>
                <a:cs typeface="Calibri" panose="020F0502020204030204" pitchFamily="34" charset="0"/>
              </a:rPr>
              <a:t>مقارنة الأداء على مدى الزمن: </a:t>
            </a:r>
            <a:r>
              <a:rPr lang="ar-EG" sz="2400" b="1" u="sng" dirty="0">
                <a:latin typeface="Calibri" panose="020F0502020204030204" pitchFamily="34" charset="0"/>
                <a:cs typeface="Calibri" panose="020F0502020204030204" pitchFamily="34" charset="0"/>
              </a:rPr>
              <a:t>إذا كانت لديك بيانات تاريخية</a:t>
            </a:r>
            <a:r>
              <a:rPr lang="ar-EG" sz="2400" dirty="0">
                <a:latin typeface="Calibri" panose="020F0502020204030204" pitchFamily="34" charset="0"/>
                <a:cs typeface="Calibri" panose="020F0502020204030204" pitchFamily="34" charset="0"/>
              </a:rPr>
              <a:t>، قم بتحليل الاتجاهات على المدى الطويل. </a:t>
            </a:r>
            <a:r>
              <a:rPr lang="ar-EG" sz="2400" u="sng" dirty="0">
                <a:latin typeface="Calibri" panose="020F0502020204030204" pitchFamily="34" charset="0"/>
                <a:cs typeface="Calibri" panose="020F0502020204030204" pitchFamily="34" charset="0"/>
              </a:rPr>
              <a:t>هل الحملات الجديدة تزداد فعالية بمرور الوقت</a:t>
            </a:r>
            <a:r>
              <a:rPr lang="ar-EG" sz="2400" dirty="0">
                <a:latin typeface="Calibri" panose="020F0502020204030204" pitchFamily="34" charset="0"/>
                <a:cs typeface="Calibri" panose="020F0502020204030204" pitchFamily="34" charset="0"/>
              </a:rPr>
              <a:t>؟ أو </a:t>
            </a:r>
            <a:r>
              <a:rPr lang="ar-EG" sz="2400" u="sng" dirty="0">
                <a:latin typeface="Calibri" panose="020F0502020204030204" pitchFamily="34" charset="0"/>
                <a:cs typeface="Calibri" panose="020F0502020204030204" pitchFamily="34" charset="0"/>
              </a:rPr>
              <a:t>هل هناك تراجع في الأداء خلال فترة معينة</a:t>
            </a:r>
            <a:r>
              <a:rPr lang="ar-EG" sz="2400" dirty="0">
                <a:latin typeface="Calibri" panose="020F0502020204030204" pitchFamily="34" charset="0"/>
                <a:cs typeface="Calibri" panose="020F0502020204030204" pitchFamily="34" charset="0"/>
              </a:rPr>
              <a:t>؟</a:t>
            </a:r>
            <a:endParaRPr lang="en-MY"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5335969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432933"/>
            <a:ext cx="8932723" cy="37086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بيانات عن المبيعات الشهرية في السنة الماضية</a:t>
            </a: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417125" y="1432933"/>
            <a:ext cx="12726083" cy="523220"/>
          </a:xfrm>
          <a:prstGeom prst="rect">
            <a:avLst/>
          </a:prstGeom>
          <a:noFill/>
        </p:spPr>
        <p:txBody>
          <a:bodyPr wrap="square" rtlCol="0">
            <a:spAutoFit/>
          </a:bodyPr>
          <a:lstStyle/>
          <a:p>
            <a:pPr lvl="0" algn="ctr" rtl="1"/>
            <a:r>
              <a:rPr lang="ar-EG" sz="2800" b="1" dirty="0" smtClean="0">
                <a:latin typeface="Calibri" panose="020F0502020204030204" pitchFamily="34" charset="0"/>
                <a:cs typeface="Calibri" panose="020F0502020204030204" pitchFamily="34" charset="0"/>
              </a:rPr>
              <a:t>3</a:t>
            </a:r>
            <a:r>
              <a:rPr lang="en-US" sz="2800" b="1" dirty="0" smtClean="0">
                <a:latin typeface="Calibri" panose="020F0502020204030204" pitchFamily="34" charset="0"/>
                <a:cs typeface="Calibri" panose="020F0502020204030204" pitchFamily="34" charset="0"/>
              </a:rPr>
              <a:t>3.</a:t>
            </a:r>
            <a:r>
              <a:rPr lang="ar-EG" sz="2800" b="1" dirty="0" smtClean="0">
                <a:latin typeface="Calibri" panose="020F0502020204030204" pitchFamily="34" charset="0"/>
                <a:cs typeface="Calibri" panose="020F0502020204030204" pitchFamily="34" charset="0"/>
              </a:rPr>
              <a:t>  </a:t>
            </a:r>
            <a:r>
              <a:rPr lang="en-US" sz="2800" b="1" dirty="0" smtClean="0">
                <a:latin typeface="Calibri" panose="020F0502020204030204" pitchFamily="34" charset="0"/>
                <a:cs typeface="Calibri" panose="020F0502020204030204" pitchFamily="34" charset="0"/>
              </a:rPr>
              <a:t> </a:t>
            </a:r>
            <a:r>
              <a:rPr lang="ar-EG" sz="2800" b="1" dirty="0" smtClean="0">
                <a:latin typeface="Calibri" panose="020F0502020204030204" pitchFamily="34" charset="0"/>
                <a:cs typeface="Calibri" panose="020F0502020204030204" pitchFamily="34" charset="0"/>
              </a:rPr>
              <a:t>تفســــــير </a:t>
            </a:r>
            <a:r>
              <a:rPr lang="ar-EG" sz="2800" b="1" dirty="0">
                <a:latin typeface="Calibri" panose="020F0502020204030204" pitchFamily="34" charset="0"/>
                <a:cs typeface="Calibri" panose="020F0502020204030204" pitchFamily="34" charset="0"/>
              </a:rPr>
              <a:t>النتائج </a:t>
            </a:r>
            <a:endParaRPr lang="en-MY" sz="2800" b="1" dirty="0">
              <a:latin typeface="Calibri" panose="020F0502020204030204" pitchFamily="34" charset="0"/>
              <a:cs typeface="Calibri" panose="020F0502020204030204" pitchFamily="34" charset="0"/>
            </a:endParaRPr>
          </a:p>
        </p:txBody>
      </p:sp>
      <p:sp>
        <p:nvSpPr>
          <p:cNvPr id="15" name="TextBox 14">
            <a:extLst>
              <a:ext uri="{FF2B5EF4-FFF2-40B4-BE49-F238E27FC236}">
                <a16:creationId xmlns:a16="http://schemas.microsoft.com/office/drawing/2014/main" xmlns="" id="{1D49B629-A710-F119-EA46-044B5624E5D2}"/>
              </a:ext>
            </a:extLst>
          </p:cNvPr>
          <p:cNvSpPr txBox="1"/>
          <p:nvPr/>
        </p:nvSpPr>
        <p:spPr>
          <a:xfrm>
            <a:off x="2485572" y="2042183"/>
            <a:ext cx="6764566" cy="3293209"/>
          </a:xfrm>
          <a:prstGeom prst="rect">
            <a:avLst/>
          </a:prstGeom>
          <a:noFill/>
        </p:spPr>
        <p:txBody>
          <a:bodyPr wrap="square" rtlCol="0">
            <a:spAutoFit/>
          </a:bodyPr>
          <a:lstStyle/>
          <a:p>
            <a:pPr algn="just" rtl="1"/>
            <a:r>
              <a:rPr lang="en-US" sz="2400" b="1" dirty="0" smtClean="0">
                <a:latin typeface="Calibri" panose="020F0502020204030204" pitchFamily="34" charset="0"/>
                <a:cs typeface="Calibri" panose="020F0502020204030204" pitchFamily="34" charset="0"/>
              </a:rPr>
              <a:t>   </a:t>
            </a:r>
            <a:r>
              <a:rPr lang="en-US" sz="3200" b="1" dirty="0" smtClean="0">
                <a:latin typeface="Calibri" panose="020F0502020204030204" pitchFamily="34" charset="0"/>
                <a:cs typeface="Calibri" panose="020F0502020204030204" pitchFamily="34" charset="0"/>
              </a:rPr>
              <a:t> </a:t>
            </a:r>
            <a:r>
              <a:rPr lang="en-US" sz="3200" b="1" dirty="0">
                <a:latin typeface="Calibri" panose="020F0502020204030204" pitchFamily="34" charset="0"/>
                <a:cs typeface="Calibri" panose="020F0502020204030204" pitchFamily="34" charset="0"/>
              </a:rPr>
              <a:t>v</a:t>
            </a:r>
            <a:r>
              <a:rPr lang="en-US" sz="3200" b="1" dirty="0" smtClean="0">
                <a:latin typeface="Calibri" panose="020F0502020204030204" pitchFamily="34" charset="0"/>
                <a:cs typeface="Calibri" panose="020F0502020204030204" pitchFamily="34" charset="0"/>
              </a:rPr>
              <a:t>.</a:t>
            </a:r>
            <a:r>
              <a:rPr lang="ar-EG" sz="3200" b="1" dirty="0" smtClean="0"/>
              <a:t> </a:t>
            </a:r>
            <a:r>
              <a:rPr lang="ar-EG" sz="3200" b="1" dirty="0">
                <a:latin typeface="Calibri" panose="020F0502020204030204" pitchFamily="34" charset="0"/>
                <a:cs typeface="Calibri" panose="020F0502020204030204" pitchFamily="34" charset="0"/>
              </a:rPr>
              <a:t>التحليل بالانحرافات: </a:t>
            </a:r>
            <a:r>
              <a:rPr lang="ar-EG" sz="3200" dirty="0">
                <a:latin typeface="Calibri" panose="020F0502020204030204" pitchFamily="34" charset="0"/>
                <a:cs typeface="Calibri" panose="020F0502020204030204" pitchFamily="34" charset="0"/>
              </a:rPr>
              <a:t>عندما تكون هناك اختلافات بين التوقعات والنتائج الفعلية، عليك تحديد الأسباب الرئيسية لهذه الفروق. هل كانت المشكلة في استهداف الجمهور؟ أو في الرسالة الإعلانية نفسها</a:t>
            </a:r>
            <a:r>
              <a:rPr lang="ar-EG" sz="3200" dirty="0" smtClean="0">
                <a:latin typeface="Calibri" panose="020F0502020204030204" pitchFamily="34" charset="0"/>
                <a:cs typeface="Calibri" panose="020F0502020204030204" pitchFamily="34" charset="0"/>
              </a:rPr>
              <a:t>؟</a:t>
            </a:r>
            <a:endParaRPr lang="en-US" sz="3200" dirty="0" smtClean="0">
              <a:latin typeface="Calibri" panose="020F0502020204030204" pitchFamily="34" charset="0"/>
              <a:cs typeface="Calibri" panose="020F0502020204030204" pitchFamily="34" charset="0"/>
            </a:endParaRPr>
          </a:p>
          <a:p>
            <a:pPr algn="just" rtl="1"/>
            <a:endParaRPr lang="en-US" sz="2400" dirty="0">
              <a:latin typeface="Calibri" panose="020F0502020204030204" pitchFamily="34" charset="0"/>
              <a:cs typeface="Calibri" panose="020F0502020204030204" pitchFamily="34" charset="0"/>
            </a:endParaRPr>
          </a:p>
          <a:p>
            <a:pPr algn="just" rtl="1"/>
            <a:r>
              <a:rPr lang="en-US" sz="2400" b="1" dirty="0">
                <a:latin typeface="Calibri" panose="020F0502020204030204" pitchFamily="34" charset="0"/>
                <a:cs typeface="Calibri" panose="020F0502020204030204" pitchFamily="34" charset="0"/>
              </a:rPr>
              <a:t>   </a:t>
            </a:r>
            <a:endParaRPr lang="en-MY"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5536608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432933"/>
            <a:ext cx="11227798" cy="46752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بيانات عن المبيعات الشهرية في السنة الماضية</a:t>
            </a: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582635" y="1392084"/>
            <a:ext cx="12726083" cy="523220"/>
          </a:xfrm>
          <a:prstGeom prst="rect">
            <a:avLst/>
          </a:prstGeom>
          <a:noFill/>
        </p:spPr>
        <p:txBody>
          <a:bodyPr wrap="square" rtlCol="0">
            <a:spAutoFit/>
          </a:bodyPr>
          <a:lstStyle/>
          <a:p>
            <a:pPr lvl="0" algn="ctr" rtl="1"/>
            <a:r>
              <a:rPr lang="ar-EG" sz="2800" b="1" dirty="0" smtClean="0">
                <a:latin typeface="Calibri" panose="020F0502020204030204" pitchFamily="34" charset="0"/>
                <a:cs typeface="Calibri" panose="020F0502020204030204" pitchFamily="34" charset="0"/>
              </a:rPr>
              <a:t>4</a:t>
            </a:r>
            <a:r>
              <a:rPr lang="en-US" sz="2800" b="1" dirty="0" smtClean="0">
                <a:latin typeface="Calibri" panose="020F0502020204030204" pitchFamily="34" charset="0"/>
                <a:cs typeface="Calibri" panose="020F0502020204030204" pitchFamily="34" charset="0"/>
              </a:rPr>
              <a:t>3.</a:t>
            </a:r>
            <a:r>
              <a:rPr lang="ar-EG" sz="2800" b="1" dirty="0" smtClean="0">
                <a:latin typeface="Calibri" panose="020F0502020204030204" pitchFamily="34" charset="0"/>
                <a:cs typeface="Calibri" panose="020F0502020204030204" pitchFamily="34" charset="0"/>
              </a:rPr>
              <a:t>  </a:t>
            </a:r>
            <a:r>
              <a:rPr lang="en-US" sz="2800" b="1" dirty="0" smtClean="0">
                <a:latin typeface="Calibri" panose="020F0502020204030204" pitchFamily="34" charset="0"/>
                <a:cs typeface="Calibri" panose="020F0502020204030204" pitchFamily="34" charset="0"/>
              </a:rPr>
              <a:t> </a:t>
            </a:r>
            <a:r>
              <a:rPr lang="ar-EG" sz="2800" b="1" dirty="0" smtClean="0">
                <a:latin typeface="Calibri" panose="020F0502020204030204" pitchFamily="34" charset="0"/>
                <a:cs typeface="Calibri" panose="020F0502020204030204" pitchFamily="34" charset="0"/>
              </a:rPr>
              <a:t>تطبيق عملي :تفســــــير </a:t>
            </a:r>
            <a:r>
              <a:rPr lang="ar-EG" sz="2800" b="1" dirty="0">
                <a:latin typeface="Calibri" panose="020F0502020204030204" pitchFamily="34" charset="0"/>
                <a:cs typeface="Calibri" panose="020F0502020204030204" pitchFamily="34" charset="0"/>
              </a:rPr>
              <a:t>النتائج </a:t>
            </a:r>
            <a:endParaRPr lang="en-MY" sz="2800" b="1" dirty="0">
              <a:latin typeface="Calibri" panose="020F0502020204030204" pitchFamily="34" charset="0"/>
              <a:cs typeface="Calibri" panose="020F0502020204030204" pitchFamily="34" charset="0"/>
            </a:endParaRPr>
          </a:p>
        </p:txBody>
      </p:sp>
      <p:sp>
        <p:nvSpPr>
          <p:cNvPr id="15" name="TextBox 14">
            <a:extLst>
              <a:ext uri="{FF2B5EF4-FFF2-40B4-BE49-F238E27FC236}">
                <a16:creationId xmlns:a16="http://schemas.microsoft.com/office/drawing/2014/main" xmlns="" id="{1D49B629-A710-F119-EA46-044B5624E5D2}"/>
              </a:ext>
            </a:extLst>
          </p:cNvPr>
          <p:cNvSpPr txBox="1"/>
          <p:nvPr/>
        </p:nvSpPr>
        <p:spPr>
          <a:xfrm>
            <a:off x="7536608" y="1911446"/>
            <a:ext cx="3871621" cy="4154984"/>
          </a:xfrm>
          <a:prstGeom prst="rect">
            <a:avLst/>
          </a:prstGeom>
          <a:noFill/>
        </p:spPr>
        <p:txBody>
          <a:bodyPr wrap="square" rtlCol="0">
            <a:spAutoFit/>
          </a:bodyPr>
          <a:lstStyle/>
          <a:p>
            <a:pPr algn="just" rtl="1"/>
            <a:r>
              <a:rPr lang="en-US" sz="2400" dirty="0" smtClean="0">
                <a:latin typeface="Calibri" panose="020F0502020204030204" pitchFamily="34" charset="0"/>
                <a:cs typeface="Calibri" panose="020F0502020204030204" pitchFamily="34" charset="0"/>
              </a:rPr>
              <a:t>    </a:t>
            </a:r>
            <a:r>
              <a:rPr lang="ar-EG" sz="2400" dirty="0" smtClean="0"/>
              <a:t> </a:t>
            </a:r>
            <a:r>
              <a:rPr lang="ar-EG" sz="2400" dirty="0" smtClean="0">
                <a:latin typeface="Calibri" panose="020F0502020204030204" pitchFamily="34" charset="0"/>
                <a:cs typeface="Calibri" panose="020F0502020204030204" pitchFamily="34" charset="0"/>
              </a:rPr>
              <a:t>لديك </a:t>
            </a:r>
            <a:r>
              <a:rPr lang="ar-EG" sz="2400" dirty="0">
                <a:latin typeface="Calibri" panose="020F0502020204030204" pitchFamily="34" charset="0"/>
                <a:cs typeface="Calibri" panose="020F0502020204030204" pitchFamily="34" charset="0"/>
              </a:rPr>
              <a:t>حملة إعلانات عبر </a:t>
            </a:r>
            <a:r>
              <a:rPr lang="en-MY" sz="2400" dirty="0">
                <a:latin typeface="Calibri" panose="020F0502020204030204" pitchFamily="34" charset="0"/>
                <a:cs typeface="Calibri" panose="020F0502020204030204" pitchFamily="34" charset="0"/>
              </a:rPr>
              <a:t>Facebook </a:t>
            </a:r>
            <a:r>
              <a:rPr lang="ar-EG" sz="2400" dirty="0">
                <a:latin typeface="Calibri" panose="020F0502020204030204" pitchFamily="34" charset="0"/>
                <a:cs typeface="Calibri" panose="020F0502020204030204" pitchFamily="34" charset="0"/>
              </a:rPr>
              <a:t>تهدف إلى زيادة المبيعات لمتجر إلكتروني، وقد حصلت على نتائج الحملة بعد </a:t>
            </a:r>
            <a:r>
              <a:rPr lang="ar-EG" sz="2400" dirty="0" smtClean="0">
                <a:latin typeface="Calibri" panose="020F0502020204030204" pitchFamily="34" charset="0"/>
                <a:cs typeface="Calibri" panose="020F0502020204030204" pitchFamily="34" charset="0"/>
              </a:rPr>
              <a:t>أسبوعين: </a:t>
            </a:r>
          </a:p>
          <a:p>
            <a:pPr algn="just" rtl="1"/>
            <a:endParaRPr lang="ar-EG" sz="2400" dirty="0" smtClean="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Ø"/>
            </a:pPr>
            <a:r>
              <a:rPr lang="ar-EG" sz="2400" dirty="0" smtClean="0">
                <a:latin typeface="Calibri" panose="020F0502020204030204" pitchFamily="34" charset="0"/>
                <a:cs typeface="Calibri" panose="020F0502020204030204" pitchFamily="34" charset="0"/>
              </a:rPr>
              <a:t>%</a:t>
            </a:r>
            <a:r>
              <a:rPr lang="ar-EG" sz="2400" b="1" dirty="0">
                <a:latin typeface="Calibri" panose="020F0502020204030204" pitchFamily="34" charset="0"/>
                <a:cs typeface="Calibri" panose="020F0502020204030204" pitchFamily="34" charset="0"/>
              </a:rPr>
              <a:t>معدل التحويل </a:t>
            </a:r>
            <a:r>
              <a:rPr lang="ar-EG" sz="2400" dirty="0">
                <a:latin typeface="Calibri" panose="020F0502020204030204" pitchFamily="34" charset="0"/>
                <a:cs typeface="Calibri" panose="020F0502020204030204" pitchFamily="34" charset="0"/>
              </a:rPr>
              <a:t>= 10% </a:t>
            </a:r>
          </a:p>
          <a:p>
            <a:pPr marL="342900" indent="-342900" algn="just" rtl="1">
              <a:buFont typeface="Wingdings" panose="05000000000000000000" pitchFamily="2" charset="2"/>
              <a:buChar char="Ø"/>
            </a:pPr>
            <a:r>
              <a:rPr lang="ar-EG" sz="2400" b="1" dirty="0">
                <a:latin typeface="Calibri" panose="020F0502020204030204" pitchFamily="34" charset="0"/>
                <a:cs typeface="Calibri" panose="020F0502020204030204" pitchFamily="34" charset="0"/>
              </a:rPr>
              <a:t>التكلفة لكل نقرة </a:t>
            </a:r>
            <a:r>
              <a:rPr lang="ar-EG" sz="2400" dirty="0">
                <a:latin typeface="Calibri" panose="020F0502020204030204" pitchFamily="34" charset="0"/>
                <a:cs typeface="Calibri" panose="020F0502020204030204" pitchFamily="34" charset="0"/>
              </a:rPr>
              <a:t>= 1.33 دولار </a:t>
            </a:r>
          </a:p>
          <a:p>
            <a:pPr marL="342900" indent="-342900" algn="just" rtl="1">
              <a:buFont typeface="Wingdings" panose="05000000000000000000" pitchFamily="2" charset="2"/>
              <a:buChar char="Ø"/>
            </a:pPr>
            <a:r>
              <a:rPr lang="ar-EG" sz="2400" b="1" dirty="0">
                <a:latin typeface="Calibri" panose="020F0502020204030204" pitchFamily="34" charset="0"/>
                <a:cs typeface="Calibri" panose="020F0502020204030204" pitchFamily="34" charset="0"/>
              </a:rPr>
              <a:t>التكلفة لكل اكتساب عميل</a:t>
            </a:r>
            <a:r>
              <a:rPr lang="ar-EG" sz="2400" dirty="0">
                <a:latin typeface="Calibri" panose="020F0502020204030204" pitchFamily="34" charset="0"/>
                <a:cs typeface="Calibri" panose="020F0502020204030204" pitchFamily="34" charset="0"/>
              </a:rPr>
              <a:t>= 13.33 دولار</a:t>
            </a:r>
          </a:p>
          <a:p>
            <a:pPr marL="342900" indent="-342900" algn="just" rtl="1">
              <a:buFont typeface="Wingdings" panose="05000000000000000000" pitchFamily="2" charset="2"/>
              <a:buChar char="Ø"/>
            </a:pPr>
            <a:r>
              <a:rPr lang="ar-EG" sz="2400" b="1" dirty="0">
                <a:latin typeface="Calibri" panose="020F0502020204030204" pitchFamily="34" charset="0"/>
                <a:cs typeface="Calibri" panose="020F0502020204030204" pitchFamily="34" charset="0"/>
              </a:rPr>
              <a:t>العائد على الاستثمار </a:t>
            </a:r>
            <a:r>
              <a:rPr lang="ar-EG" sz="2400" dirty="0">
                <a:latin typeface="Calibri" panose="020F0502020204030204" pitchFamily="34" charset="0"/>
                <a:cs typeface="Calibri" panose="020F0502020204030204" pitchFamily="34" charset="0"/>
              </a:rPr>
              <a:t>(</a:t>
            </a:r>
            <a:r>
              <a:rPr lang="en-MY" sz="2400" dirty="0">
                <a:latin typeface="Calibri" panose="020F0502020204030204" pitchFamily="34" charset="0"/>
                <a:cs typeface="Calibri" panose="020F0502020204030204" pitchFamily="34" charset="0"/>
              </a:rPr>
              <a:t>ROI</a:t>
            </a:r>
            <a:r>
              <a:rPr lang="ar-EG" sz="2400" dirty="0">
                <a:latin typeface="Calibri" panose="020F0502020204030204" pitchFamily="34" charset="0"/>
                <a:cs typeface="Calibri" panose="020F0502020204030204" pitchFamily="34" charset="0"/>
              </a:rPr>
              <a:t>=175 </a:t>
            </a:r>
            <a:endParaRPr lang="en-US" sz="2400" dirty="0">
              <a:latin typeface="Calibri" panose="020F0502020204030204" pitchFamily="34" charset="0"/>
              <a:cs typeface="Calibri" panose="020F0502020204030204" pitchFamily="34" charset="0"/>
            </a:endParaRPr>
          </a:p>
          <a:p>
            <a:pPr algn="just" rtl="1"/>
            <a:r>
              <a:rPr lang="en-US" sz="2400" b="1" dirty="0">
                <a:latin typeface="Calibri" panose="020F0502020204030204" pitchFamily="34" charset="0"/>
                <a:cs typeface="Calibri" panose="020F0502020204030204" pitchFamily="34" charset="0"/>
              </a:rPr>
              <a:t>   </a:t>
            </a:r>
            <a:endParaRPr lang="en-MY" sz="2400" b="1" dirty="0">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xmlns="" id="{1D49B629-A710-F119-EA46-044B5624E5D2}"/>
              </a:ext>
            </a:extLst>
          </p:cNvPr>
          <p:cNvSpPr txBox="1"/>
          <p:nvPr/>
        </p:nvSpPr>
        <p:spPr>
          <a:xfrm>
            <a:off x="595085" y="1827533"/>
            <a:ext cx="6662057" cy="4093428"/>
          </a:xfrm>
          <a:prstGeom prst="rect">
            <a:avLst/>
          </a:prstGeom>
          <a:noFill/>
        </p:spPr>
        <p:txBody>
          <a:bodyPr wrap="square" rtlCol="0">
            <a:spAutoFit/>
          </a:bodyPr>
          <a:lstStyle/>
          <a:p>
            <a:pPr algn="just" rtl="1"/>
            <a:r>
              <a:rPr lang="ar-EG" sz="2000" b="1" dirty="0"/>
              <a:t>التفسير والتوصيات</a:t>
            </a:r>
            <a:r>
              <a:rPr lang="ar-EG" sz="2000" dirty="0">
                <a:latin typeface="Calibri" panose="020F0502020204030204" pitchFamily="34" charset="0"/>
                <a:cs typeface="Calibri" panose="020F0502020204030204" pitchFamily="34" charset="0"/>
              </a:rPr>
              <a:t>: الحملة كانت ناجحة: بناءً على جميع المؤشرات الرئيسية (</a:t>
            </a:r>
            <a:r>
              <a:rPr lang="en-MY" sz="2000" dirty="0">
                <a:latin typeface="Calibri" panose="020F0502020204030204" pitchFamily="34" charset="0"/>
                <a:cs typeface="Calibri" panose="020F0502020204030204" pitchFamily="34" charset="0"/>
              </a:rPr>
              <a:t>CPC، CPA، ROI)، </a:t>
            </a:r>
            <a:r>
              <a:rPr lang="ar-EG" sz="2000" dirty="0">
                <a:latin typeface="Calibri" panose="020F0502020204030204" pitchFamily="34" charset="0"/>
                <a:cs typeface="Calibri" panose="020F0502020204030204" pitchFamily="34" charset="0"/>
              </a:rPr>
              <a:t>يمكننا أن نستنتج أن الحملة كانت فعالة للغاية في تحقيق أهدافك</a:t>
            </a:r>
            <a:r>
              <a:rPr lang="ar-EG" sz="2000" dirty="0" smtClean="0">
                <a:latin typeface="Calibri" panose="020F0502020204030204" pitchFamily="34" charset="0"/>
                <a:cs typeface="Calibri" panose="020F0502020204030204" pitchFamily="34" charset="0"/>
              </a:rPr>
              <a:t>.</a:t>
            </a:r>
          </a:p>
          <a:p>
            <a:pPr algn="just" rtl="1"/>
            <a:r>
              <a:rPr lang="ar-EG" sz="2000" dirty="0" smtClean="0">
                <a:latin typeface="Calibri" panose="020F0502020204030204" pitchFamily="34" charset="0"/>
                <a:cs typeface="Calibri" panose="020F0502020204030204" pitchFamily="34" charset="0"/>
              </a:rPr>
              <a:t> </a:t>
            </a:r>
            <a:r>
              <a:rPr lang="ar-EG" sz="2000" b="1" u="sng" dirty="0">
                <a:latin typeface="Calibri" panose="020F0502020204030204" pitchFamily="34" charset="0"/>
                <a:cs typeface="Calibri" panose="020F0502020204030204" pitchFamily="34" charset="0"/>
              </a:rPr>
              <a:t>العائد على الاستثمار </a:t>
            </a:r>
            <a:r>
              <a:rPr lang="ar-EG" sz="2000" dirty="0">
                <a:latin typeface="Calibri" panose="020F0502020204030204" pitchFamily="34" charset="0"/>
                <a:cs typeface="Calibri" panose="020F0502020204030204" pitchFamily="34" charset="0"/>
              </a:rPr>
              <a:t>الجيد (175%) يُظهر أن الحملة حققت نجاحًا كبيرًا في توليد </a:t>
            </a:r>
            <a:r>
              <a:rPr lang="ar-EG" sz="2000" dirty="0" smtClean="0">
                <a:latin typeface="Calibri" panose="020F0502020204030204" pitchFamily="34" charset="0"/>
                <a:cs typeface="Calibri" panose="020F0502020204030204" pitchFamily="34" charset="0"/>
              </a:rPr>
              <a:t>الإيرادات</a:t>
            </a:r>
          </a:p>
          <a:p>
            <a:pPr algn="just" rtl="1"/>
            <a:r>
              <a:rPr lang="ar-EG" sz="2000" dirty="0" smtClean="0">
                <a:latin typeface="Calibri" panose="020F0502020204030204" pitchFamily="34" charset="0"/>
                <a:cs typeface="Calibri" panose="020F0502020204030204" pitchFamily="34" charset="0"/>
              </a:rPr>
              <a:t>.</a:t>
            </a:r>
            <a:r>
              <a:rPr lang="en-US" sz="2000" dirty="0" smtClean="0">
                <a:latin typeface="Calibri" panose="020F0502020204030204" pitchFamily="34" charset="0"/>
                <a:cs typeface="Calibri" panose="020F0502020204030204" pitchFamily="34" charset="0"/>
              </a:rPr>
              <a:t> </a:t>
            </a:r>
            <a:r>
              <a:rPr lang="en-MY" sz="2000" b="1" u="sng" dirty="0">
                <a:latin typeface="Calibri" panose="020F0502020204030204" pitchFamily="34" charset="0"/>
                <a:cs typeface="Calibri" panose="020F0502020204030204" pitchFamily="34" charset="0"/>
              </a:rPr>
              <a:t>CPC = </a:t>
            </a:r>
            <a:r>
              <a:rPr lang="en-MY" sz="2000" b="1" u="sng" dirty="0" smtClean="0">
                <a:latin typeface="Calibri" panose="020F0502020204030204" pitchFamily="34" charset="0"/>
                <a:cs typeface="Calibri" panose="020F0502020204030204" pitchFamily="34" charset="0"/>
              </a:rPr>
              <a:t>1.33 </a:t>
            </a:r>
            <a:r>
              <a:rPr lang="ar-EG" sz="2000" b="1" u="sng" dirty="0">
                <a:latin typeface="Calibri" panose="020F0502020204030204" pitchFamily="34" charset="0"/>
                <a:cs typeface="Calibri" panose="020F0502020204030204" pitchFamily="34" charset="0"/>
              </a:rPr>
              <a:t>دولار: </a:t>
            </a:r>
            <a:r>
              <a:rPr lang="ar-EG" sz="2000" dirty="0">
                <a:latin typeface="Calibri" panose="020F0502020204030204" pitchFamily="34" charset="0"/>
                <a:cs typeface="Calibri" panose="020F0502020204030204" pitchFamily="34" charset="0"/>
              </a:rPr>
              <a:t>هذه التكلفة معقولة جدًا إذا كانت مقارنة بالحملات السابقة أو بمعايير الصناعة. </a:t>
            </a:r>
            <a:endParaRPr lang="ar-EG" sz="2000" dirty="0" smtClean="0">
              <a:latin typeface="Calibri" panose="020F0502020204030204" pitchFamily="34" charset="0"/>
              <a:cs typeface="Calibri" panose="020F0502020204030204" pitchFamily="34" charset="0"/>
            </a:endParaRPr>
          </a:p>
          <a:p>
            <a:pPr algn="just" rtl="1"/>
            <a:r>
              <a:rPr lang="en-MY" sz="2000" b="1" u="sng" dirty="0" smtClean="0">
                <a:latin typeface="Calibri" panose="020F0502020204030204" pitchFamily="34" charset="0"/>
                <a:cs typeface="Calibri" panose="020F0502020204030204" pitchFamily="34" charset="0"/>
              </a:rPr>
              <a:t>CPA = 13.33 </a:t>
            </a:r>
            <a:r>
              <a:rPr lang="ar-EG" sz="2000" u="sng" dirty="0" smtClean="0">
                <a:latin typeface="Calibri" panose="020F0502020204030204" pitchFamily="34" charset="0"/>
                <a:cs typeface="Calibri" panose="020F0502020204030204" pitchFamily="34" charset="0"/>
              </a:rPr>
              <a:t>دولار</a:t>
            </a:r>
            <a:r>
              <a:rPr lang="ar-EG" sz="2000" dirty="0" smtClean="0">
                <a:latin typeface="Calibri" panose="020F0502020204030204" pitchFamily="34" charset="0"/>
                <a:cs typeface="Calibri" panose="020F0502020204030204" pitchFamily="34" charset="0"/>
              </a:rPr>
              <a:t>: بما أن هدفك كان خفض الـ </a:t>
            </a:r>
            <a:r>
              <a:rPr lang="en-MY" sz="2000" dirty="0" smtClean="0">
                <a:latin typeface="Calibri" panose="020F0502020204030204" pitchFamily="34" charset="0"/>
                <a:cs typeface="Calibri" panose="020F0502020204030204" pitchFamily="34" charset="0"/>
              </a:rPr>
              <a:t>CPA </a:t>
            </a:r>
            <a:r>
              <a:rPr lang="ar-EG" sz="2000" dirty="0" smtClean="0">
                <a:latin typeface="Calibri" panose="020F0502020204030204" pitchFamily="34" charset="0"/>
                <a:cs typeface="Calibri" panose="020F0502020204030204" pitchFamily="34" charset="0"/>
              </a:rPr>
              <a:t>إلى أقل من 15 دولارًا، فقد نجحت في تحقيق هذا الهدف</a:t>
            </a:r>
            <a:r>
              <a:rPr lang="ar-EG" sz="2000" dirty="0" smtClean="0"/>
              <a:t>. </a:t>
            </a:r>
          </a:p>
          <a:p>
            <a:pPr algn="just" rtl="1"/>
            <a:r>
              <a:rPr lang="ar-EG" sz="2000" b="1" dirty="0">
                <a:latin typeface="Calibri" panose="020F0502020204030204" pitchFamily="34" charset="0"/>
                <a:cs typeface="Calibri" panose="020F0502020204030204" pitchFamily="34" charset="0"/>
              </a:rPr>
              <a:t>معدل </a:t>
            </a:r>
            <a:r>
              <a:rPr lang="ar-EG" sz="2000" b="1" dirty="0" smtClean="0">
                <a:latin typeface="Calibri" panose="020F0502020204030204" pitchFamily="34" charset="0"/>
                <a:cs typeface="Calibri" panose="020F0502020204030204" pitchFamily="34" charset="0"/>
              </a:rPr>
              <a:t>التحويل </a:t>
            </a:r>
            <a:r>
              <a:rPr lang="ar-EG" sz="2000" b="1" dirty="0">
                <a:latin typeface="Calibri" panose="020F0502020204030204" pitchFamily="34" charset="0"/>
                <a:cs typeface="Calibri" panose="020F0502020204030204" pitchFamily="34" charset="0"/>
              </a:rPr>
              <a:t>(10%): </a:t>
            </a:r>
            <a:r>
              <a:rPr lang="ar-EG" sz="2000" dirty="0">
                <a:latin typeface="Calibri" panose="020F0502020204030204" pitchFamily="34" charset="0"/>
                <a:cs typeface="Calibri" panose="020F0502020204030204" pitchFamily="34" charset="0"/>
              </a:rPr>
              <a:t>يعد معدل التحويل (النسبة بين عدد النقرات والمبيعات) جيدًا، خاصة إذا كنت قد حددت هدفًا بأن يكون معدل التحويل في نطاق 8-12%. هذه النتيجة تشير إلى أن الإعلان كان فعالًا في تحويل الزوار إلى </a:t>
            </a:r>
            <a:r>
              <a:rPr lang="ar-EG" sz="2000" dirty="0" smtClean="0">
                <a:latin typeface="Calibri" panose="020F0502020204030204" pitchFamily="34" charset="0"/>
                <a:cs typeface="Calibri" panose="020F0502020204030204" pitchFamily="34" charset="0"/>
              </a:rPr>
              <a:t>عملاء.</a:t>
            </a:r>
            <a:endParaRPr lang="en-MY" sz="2000"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4"/>
          <a:stretch>
            <a:fillRect/>
          </a:stretch>
        </p:blipFill>
        <p:spPr>
          <a:xfrm>
            <a:off x="-148456" y="6108178"/>
            <a:ext cx="2962913" cy="1216330"/>
          </a:xfrm>
          <a:prstGeom prst="rect">
            <a:avLst/>
          </a:prstGeom>
        </p:spPr>
      </p:pic>
    </p:spTree>
    <p:extLst>
      <p:ext uri="{BB962C8B-B14F-4D97-AF65-F5344CB8AC3E}">
        <p14:creationId xmlns:p14="http://schemas.microsoft.com/office/powerpoint/2010/main" val="252785252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السابعة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3060" y="4524019"/>
            <a:ext cx="4747323" cy="1532727"/>
          </a:xfrm>
          <a:prstGeom prst="rect">
            <a:avLst/>
          </a:prstGeom>
          <a:noFill/>
        </p:spPr>
        <p:txBody>
          <a:bodyPr wrap="square">
            <a:spAutoFit/>
          </a:bodyPr>
          <a:lstStyle/>
          <a:p>
            <a:pPr lvl="0" algn="ctr">
              <a:lnSpc>
                <a:spcPct val="120000"/>
              </a:lnSpc>
            </a:pPr>
            <a:endParaRPr lang="ar-EG" sz="2800" b="1" dirty="0">
              <a:latin typeface="Calibri" panose="020F0502020204030204" pitchFamily="34" charset="0"/>
              <a:cs typeface="Calibri" panose="020F0502020204030204" pitchFamily="34" charset="0"/>
            </a:endParaRPr>
          </a:p>
          <a:p>
            <a:pPr algn="ctr" rtl="1"/>
            <a:r>
              <a:rPr lang="ar-EG" sz="3200" b="1" dirty="0" smtClean="0">
                <a:latin typeface="Calibri" panose="020F0502020204030204" pitchFamily="34" charset="0"/>
                <a:cs typeface="Calibri" panose="020F0502020204030204" pitchFamily="34" charset="0"/>
              </a:rPr>
              <a:t>اعداد التقارير </a:t>
            </a:r>
            <a:r>
              <a:rPr lang="ar-EG" sz="3200" b="1" dirty="0">
                <a:latin typeface="Calibri" panose="020F0502020204030204" pitchFamily="34" charset="0"/>
                <a:cs typeface="Calibri" panose="020F0502020204030204" pitchFamily="34" charset="0"/>
              </a:rPr>
              <a:t>والعرض</a:t>
            </a:r>
          </a:p>
          <a:p>
            <a:pPr lvl="0" algn="ctr" rtl="1"/>
            <a:r>
              <a:rPr lang="ar-EG" sz="2800" b="1" dirty="0" smtClean="0"/>
              <a:t> </a:t>
            </a:r>
            <a:endParaRPr lang="en-MY" sz="2800" b="1" dirty="0"/>
          </a:p>
        </p:txBody>
      </p:sp>
    </p:spTree>
    <p:extLst>
      <p:ext uri="{BB962C8B-B14F-4D97-AF65-F5344CB8AC3E}">
        <p14:creationId xmlns:p14="http://schemas.microsoft.com/office/powerpoint/2010/main" val="3327872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3423" y="125219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4814675" y="1556892"/>
            <a:ext cx="7497800" cy="584775"/>
          </a:xfrm>
          <a:prstGeom prst="rect">
            <a:avLst/>
          </a:prstGeom>
          <a:noFill/>
        </p:spPr>
        <p:txBody>
          <a:bodyPr wrap="square" rtlCol="0">
            <a:spAutoFit/>
          </a:bodyPr>
          <a:lstStyle/>
          <a:p>
            <a:pPr lvl="0" algn="ctr" rtl="1"/>
            <a:r>
              <a:rPr lang="ar-EG" sz="3200" b="1" dirty="0" smtClean="0">
                <a:latin typeface="Calibri" panose="020F0502020204030204" pitchFamily="34" charset="0"/>
                <a:cs typeface="Calibri" panose="020F0502020204030204" pitchFamily="34" charset="0"/>
              </a:rPr>
              <a:t>4</a:t>
            </a:r>
            <a:r>
              <a:rPr lang="en-US" sz="2800" b="1" dirty="0">
                <a:latin typeface="Calibri" panose="020F0502020204030204" pitchFamily="34" charset="0"/>
                <a:cs typeface="Calibri" panose="020F0502020204030204" pitchFamily="34" charset="0"/>
              </a:rPr>
              <a:t>.</a:t>
            </a:r>
            <a:r>
              <a:rPr lang="ar-EG" sz="2800" b="1" dirty="0">
                <a:latin typeface="Calibri" panose="020F0502020204030204" pitchFamily="34" charset="0"/>
                <a:cs typeface="Calibri" panose="020F0502020204030204" pitchFamily="34" charset="0"/>
              </a:rPr>
              <a:t> اعداد</a:t>
            </a:r>
            <a:r>
              <a:rPr lang="en-MY" sz="2800" b="1" dirty="0">
                <a:latin typeface="Calibri" panose="020F0502020204030204" pitchFamily="34" charset="0"/>
                <a:cs typeface="Calibri" panose="020F0502020204030204" pitchFamily="34" charset="0"/>
              </a:rPr>
              <a:t> </a:t>
            </a:r>
            <a:r>
              <a:rPr lang="ar-EG" sz="2800" b="1" dirty="0">
                <a:latin typeface="Calibri" panose="020F0502020204030204" pitchFamily="34" charset="0"/>
                <a:cs typeface="Calibri" panose="020F0502020204030204" pitchFamily="34" charset="0"/>
              </a:rPr>
              <a:t>التقارير والعرض</a:t>
            </a:r>
            <a:endParaRPr lang="en-US" sz="28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1901370" y="2017204"/>
            <a:ext cx="8490931" cy="3693319"/>
          </a:xfrm>
          <a:prstGeom prst="rect">
            <a:avLst/>
          </a:prstGeom>
          <a:noFill/>
        </p:spPr>
        <p:txBody>
          <a:bodyPr wrap="square" rtlCol="0">
            <a:spAutoFit/>
          </a:bodyPr>
          <a:lstStyle/>
          <a:p>
            <a:pPr algn="just" rtl="1"/>
            <a:r>
              <a:rPr lang="ar-EG" sz="2400" b="1" dirty="0">
                <a:latin typeface="Calibri" panose="020F0502020204030204" pitchFamily="34" charset="0"/>
                <a:cs typeface="Calibri" panose="020F0502020204030204" pitchFamily="34" charset="0"/>
              </a:rPr>
              <a:t>التقارير والعرض </a:t>
            </a:r>
            <a:r>
              <a:rPr lang="ar-EG" sz="2400" dirty="0">
                <a:latin typeface="Calibri" panose="020F0502020204030204" pitchFamily="34" charset="0"/>
                <a:cs typeface="Calibri" panose="020F0502020204030204" pitchFamily="34" charset="0"/>
              </a:rPr>
              <a:t>يعتبران جزءًا حيويًا من عملية تحليل بيانات التسويق، حيث تساعد في </a:t>
            </a:r>
            <a:r>
              <a:rPr lang="ar-EG" sz="2400" u="sng" dirty="0">
                <a:latin typeface="Calibri" panose="020F0502020204030204" pitchFamily="34" charset="0"/>
                <a:cs typeface="Calibri" panose="020F0502020204030204" pitchFamily="34" charset="0"/>
              </a:rPr>
              <a:t>توصيل النتائج والرؤى إلى الفرق المعنية أو الإدارة</a:t>
            </a:r>
            <a:r>
              <a:rPr lang="ar-EG" sz="2400" dirty="0">
                <a:latin typeface="Calibri" panose="020F0502020204030204" pitchFamily="34" charset="0"/>
                <a:cs typeface="Calibri" panose="020F0502020204030204" pitchFamily="34" charset="0"/>
              </a:rPr>
              <a:t>.</a:t>
            </a:r>
          </a:p>
          <a:p>
            <a:pPr algn="r"/>
            <a:r>
              <a:rPr lang="ar-EG" sz="2400" dirty="0">
                <a:latin typeface="Calibri" panose="020F0502020204030204" pitchFamily="34" charset="0"/>
                <a:cs typeface="Calibri" panose="020F0502020204030204" pitchFamily="34" charset="0"/>
              </a:rPr>
              <a:t> . أنواع التقارير</a:t>
            </a:r>
          </a:p>
          <a:p>
            <a:pPr algn="r"/>
            <a:r>
              <a:rPr lang="ar-EG" sz="2400" b="1" dirty="0">
                <a:latin typeface="Calibri" panose="020F0502020204030204" pitchFamily="34" charset="0"/>
                <a:cs typeface="Calibri" panose="020F0502020204030204" pitchFamily="34" charset="0"/>
              </a:rPr>
              <a:t>التقارير الدورية</a:t>
            </a:r>
            <a:r>
              <a:rPr lang="ar-EG" sz="2400" dirty="0">
                <a:latin typeface="Calibri" panose="020F0502020204030204" pitchFamily="34" charset="0"/>
                <a:cs typeface="Calibri" panose="020F0502020204030204" pitchFamily="34" charset="0"/>
              </a:rPr>
              <a:t>: </a:t>
            </a:r>
            <a:r>
              <a:rPr lang="ar-EG" sz="2400" u="sng" dirty="0">
                <a:latin typeface="Calibri" panose="020F0502020204030204" pitchFamily="34" charset="0"/>
                <a:cs typeface="Calibri" panose="020F0502020204030204" pitchFamily="34" charset="0"/>
              </a:rPr>
              <a:t>مثل </a:t>
            </a:r>
            <a:r>
              <a:rPr lang="ar-EG" sz="2400" b="1" u="sng" dirty="0">
                <a:latin typeface="Calibri" panose="020F0502020204030204" pitchFamily="34" charset="0"/>
                <a:cs typeface="Calibri" panose="020F0502020204030204" pitchFamily="34" charset="0"/>
              </a:rPr>
              <a:t>التقارير الشهرية أو الفصلية </a:t>
            </a:r>
            <a:r>
              <a:rPr lang="ar-EG" sz="2400" dirty="0">
                <a:latin typeface="Calibri" panose="020F0502020204030204" pitchFamily="34" charset="0"/>
                <a:cs typeface="Calibri" panose="020F0502020204030204" pitchFamily="34" charset="0"/>
              </a:rPr>
              <a:t>التي تعرض الأداء العام للحملات التسويقية.</a:t>
            </a:r>
          </a:p>
          <a:p>
            <a:pPr algn="r"/>
            <a:r>
              <a:rPr lang="ar-EG" sz="2400" b="1" dirty="0">
                <a:latin typeface="Calibri" panose="020F0502020204030204" pitchFamily="34" charset="0"/>
                <a:cs typeface="Calibri" panose="020F0502020204030204" pitchFamily="34" charset="0"/>
              </a:rPr>
              <a:t>التقارير التحليلية</a:t>
            </a:r>
            <a:r>
              <a:rPr lang="ar-EG" sz="2400" dirty="0">
                <a:latin typeface="Calibri" panose="020F0502020204030204" pitchFamily="34" charset="0"/>
                <a:cs typeface="Calibri" panose="020F0502020204030204" pitchFamily="34" charset="0"/>
              </a:rPr>
              <a:t>: التي تتضمن </a:t>
            </a:r>
            <a:r>
              <a:rPr lang="ar-EG" sz="2400" b="1" u="sng" dirty="0">
                <a:latin typeface="Calibri" panose="020F0502020204030204" pitchFamily="34" charset="0"/>
                <a:cs typeface="Calibri" panose="020F0502020204030204" pitchFamily="34" charset="0"/>
              </a:rPr>
              <a:t>تحليلات عميقة </a:t>
            </a:r>
            <a:r>
              <a:rPr lang="ar-EG" sz="2400" dirty="0">
                <a:latin typeface="Calibri" panose="020F0502020204030204" pitchFamily="34" charset="0"/>
                <a:cs typeface="Calibri" panose="020F0502020204030204" pitchFamily="34" charset="0"/>
              </a:rPr>
              <a:t>حول سلوك العملاء، تفاعلاتهم، ونتائج الحملات.</a:t>
            </a:r>
          </a:p>
          <a:p>
            <a:pPr algn="r"/>
            <a:r>
              <a:rPr lang="ar-EG" sz="2400" b="1" dirty="0">
                <a:latin typeface="Calibri" panose="020F0502020204030204" pitchFamily="34" charset="0"/>
                <a:cs typeface="Calibri" panose="020F0502020204030204" pitchFamily="34" charset="0"/>
              </a:rPr>
              <a:t>التقارير الخاصة</a:t>
            </a:r>
            <a:r>
              <a:rPr lang="ar-EG" sz="2400" dirty="0">
                <a:latin typeface="Calibri" panose="020F0502020204030204" pitchFamily="34" charset="0"/>
                <a:cs typeface="Calibri" panose="020F0502020204030204" pitchFamily="34" charset="0"/>
              </a:rPr>
              <a:t>: مثل تقارير </a:t>
            </a:r>
            <a:r>
              <a:rPr lang="ar-EG" sz="2400" b="1" u="sng" dirty="0">
                <a:latin typeface="Calibri" panose="020F0502020204030204" pitchFamily="34" charset="0"/>
                <a:cs typeface="Calibri" panose="020F0502020204030204" pitchFamily="34" charset="0"/>
              </a:rPr>
              <a:t>ما بعد الحملات </a:t>
            </a:r>
            <a:r>
              <a:rPr lang="ar-EG" sz="2400" dirty="0">
                <a:latin typeface="Calibri" panose="020F0502020204030204" pitchFamily="34" charset="0"/>
                <a:cs typeface="Calibri" panose="020F0502020204030204" pitchFamily="34" charset="0"/>
              </a:rPr>
              <a:t>التي تقيم فعالية حملة </a:t>
            </a:r>
            <a:r>
              <a:rPr lang="ar-EG" sz="2400" dirty="0" smtClean="0">
                <a:latin typeface="Calibri" panose="020F0502020204030204" pitchFamily="34" charset="0"/>
                <a:cs typeface="Calibri" panose="020F0502020204030204" pitchFamily="34" charset="0"/>
              </a:rPr>
              <a:t>معينة.</a:t>
            </a:r>
            <a:endParaRPr lang="ar-EG" sz="2400" dirty="0">
              <a:latin typeface="Calibri" panose="020F0502020204030204" pitchFamily="34" charset="0"/>
              <a:cs typeface="Calibri" panose="020F0502020204030204" pitchFamily="34" charset="0"/>
            </a:endParaRPr>
          </a:p>
          <a:p>
            <a:pPr algn="just" rtl="1"/>
            <a:endParaRPr lang="ar-EG" sz="2400" dirty="0">
              <a:latin typeface="Calibri" panose="020F0502020204030204" pitchFamily="34" charset="0"/>
              <a:cs typeface="Calibri" panose="020F0502020204030204" pitchFamily="34" charset="0"/>
            </a:endParaRPr>
          </a:p>
          <a:p>
            <a:pPr algn="r"/>
            <a:endParaRPr lang="ar-EG" b="1" dirty="0"/>
          </a:p>
        </p:txBody>
      </p:sp>
      <p:pic>
        <p:nvPicPr>
          <p:cNvPr id="3" name="Picture 2"/>
          <p:cNvPicPr>
            <a:picLocks noChangeAspect="1"/>
          </p:cNvPicPr>
          <p:nvPr/>
        </p:nvPicPr>
        <p:blipFill>
          <a:blip r:embed="rId3"/>
          <a:stretch>
            <a:fillRect/>
          </a:stretch>
        </p:blipFill>
        <p:spPr>
          <a:xfrm>
            <a:off x="-23423" y="4309954"/>
            <a:ext cx="2308679" cy="1894546"/>
          </a:xfrm>
          <a:prstGeom prst="rect">
            <a:avLst/>
          </a:prstGeom>
        </p:spPr>
      </p:pic>
    </p:spTree>
    <p:extLst>
      <p:ext uri="{BB962C8B-B14F-4D97-AF65-F5344CB8AC3E}">
        <p14:creationId xmlns:p14="http://schemas.microsoft.com/office/powerpoint/2010/main" val="5609111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38647" y="1155869"/>
            <a:ext cx="345335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MY"/>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070789" y="1595804"/>
            <a:ext cx="8466655" cy="1077218"/>
          </a:xfrm>
          <a:prstGeom prst="rect">
            <a:avLst/>
          </a:prstGeom>
          <a:noFill/>
        </p:spPr>
        <p:txBody>
          <a:bodyPr wrap="square" rtlCol="0">
            <a:spAutoFit/>
          </a:bodyPr>
          <a:lstStyle>
            <a:defPPr>
              <a:defRPr lang="en-US"/>
            </a:defPPr>
            <a:lvl1pPr algn="ctr" rtl="1">
              <a:defRPr sz="3200" b="1"/>
            </a:lvl1pPr>
          </a:lstStyle>
          <a:p>
            <a:r>
              <a:rPr lang="en-MY" dirty="0"/>
              <a:t> </a:t>
            </a:r>
            <a:r>
              <a:rPr lang="ar-EG" dirty="0"/>
              <a:t>4.1</a:t>
            </a:r>
            <a:r>
              <a:rPr lang="en-MY" dirty="0"/>
              <a:t> </a:t>
            </a:r>
            <a:r>
              <a:rPr lang="ar-EG" sz="2800" dirty="0" smtClean="0">
                <a:latin typeface="Calibri" panose="020F0502020204030204" pitchFamily="34" charset="0"/>
                <a:cs typeface="Calibri" panose="020F0502020204030204" pitchFamily="34" charset="0"/>
              </a:rPr>
              <a:t>المكونات الرئيسية  </a:t>
            </a:r>
            <a:r>
              <a:rPr lang="ar-EG" sz="2800" dirty="0">
                <a:latin typeface="Calibri" panose="020F0502020204030204" pitchFamily="34" charset="0"/>
                <a:cs typeface="Calibri" panose="020F0502020204030204" pitchFamily="34" charset="0"/>
              </a:rPr>
              <a:t>ل</a:t>
            </a:r>
            <a:r>
              <a:rPr lang="ar-EG" sz="2800" dirty="0" smtClean="0">
                <a:latin typeface="Calibri" panose="020F0502020204030204" pitchFamily="34" charset="0"/>
                <a:cs typeface="Calibri" panose="020F0502020204030204" pitchFamily="34" charset="0"/>
              </a:rPr>
              <a:t>لتقرير الفعّال لتحليل بيانات التسويق</a:t>
            </a:r>
            <a:endParaRPr lang="ar-EG" sz="2800" dirty="0">
              <a:latin typeface="Calibri" panose="020F0502020204030204" pitchFamily="34" charset="0"/>
              <a:cs typeface="Calibri" panose="020F0502020204030204" pitchFamily="34" charset="0"/>
            </a:endParaRPr>
          </a:p>
          <a:p>
            <a:endParaRPr lang="en-US" dirty="0"/>
          </a:p>
        </p:txBody>
      </p:sp>
      <p:graphicFrame>
        <p:nvGraphicFramePr>
          <p:cNvPr id="3" name="Diagram 2"/>
          <p:cNvGraphicFramePr/>
          <p:nvPr>
            <p:extLst>
              <p:ext uri="{D42A27DB-BD31-4B8C-83A1-F6EECF244321}">
                <p14:modId xmlns:p14="http://schemas.microsoft.com/office/powerpoint/2010/main" val="1500655753"/>
              </p:ext>
            </p:extLst>
          </p:nvPr>
        </p:nvGraphicFramePr>
        <p:xfrm>
          <a:off x="2975428" y="2351315"/>
          <a:ext cx="6357257" cy="27018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7069566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38647" y="1155869"/>
            <a:ext cx="345335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070789" y="1595804"/>
            <a:ext cx="8466655" cy="1077218"/>
          </a:xfrm>
          <a:prstGeom prst="rect">
            <a:avLst/>
          </a:prstGeom>
          <a:noFill/>
        </p:spPr>
        <p:txBody>
          <a:bodyPr wrap="square" rtlCol="0">
            <a:spAutoFit/>
          </a:bodyPr>
          <a:lstStyle>
            <a:defPPr>
              <a:defRPr lang="en-US"/>
            </a:defPPr>
            <a:lvl1pPr algn="ctr" rtl="1">
              <a:defRPr sz="3200" b="1"/>
            </a:lvl1pPr>
          </a:lstStyle>
          <a:p>
            <a:r>
              <a:rPr lang="en-MY" dirty="0"/>
              <a:t> </a:t>
            </a:r>
            <a:r>
              <a:rPr lang="ar-EG" dirty="0" smtClean="0"/>
              <a:t>4.1.1</a:t>
            </a:r>
            <a:r>
              <a:rPr lang="en-MY" dirty="0" smtClean="0"/>
              <a:t> </a:t>
            </a:r>
            <a:r>
              <a:rPr lang="ar-EG" sz="2800" dirty="0" smtClean="0">
                <a:latin typeface="Calibri" panose="020F0502020204030204" pitchFamily="34" charset="0"/>
                <a:cs typeface="Calibri" panose="020F0502020204030204" pitchFamily="34" charset="0"/>
              </a:rPr>
              <a:t>المكونات الرئيسية  </a:t>
            </a:r>
            <a:r>
              <a:rPr lang="ar-EG" sz="2800" dirty="0">
                <a:latin typeface="Calibri" panose="020F0502020204030204" pitchFamily="34" charset="0"/>
                <a:cs typeface="Calibri" panose="020F0502020204030204" pitchFamily="34" charset="0"/>
              </a:rPr>
              <a:t>ل</a:t>
            </a:r>
            <a:r>
              <a:rPr lang="ar-EG" sz="2800" dirty="0" smtClean="0">
                <a:latin typeface="Calibri" panose="020F0502020204030204" pitchFamily="34" charset="0"/>
                <a:cs typeface="Calibri" panose="020F0502020204030204" pitchFamily="34" charset="0"/>
              </a:rPr>
              <a:t>لتقرير الفعّال لتحليل بيانات التسويق</a:t>
            </a:r>
            <a:endParaRPr lang="ar-EG" sz="2800" dirty="0">
              <a:latin typeface="Calibri" panose="020F0502020204030204" pitchFamily="34" charset="0"/>
              <a:cs typeface="Calibri" panose="020F0502020204030204" pitchFamily="34" charset="0"/>
            </a:endParaRPr>
          </a:p>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2513757961"/>
              </p:ext>
            </p:extLst>
          </p:nvPr>
        </p:nvGraphicFramePr>
        <p:xfrm>
          <a:off x="1294738" y="2134413"/>
          <a:ext cx="9139661" cy="3351778"/>
        </p:xfrm>
        <a:graphic>
          <a:graphicData uri="http://schemas.openxmlformats.org/drawingml/2006/table">
            <a:tbl>
              <a:tblPr firstRow="1" bandRow="1">
                <a:tableStyleId>{5C22544A-7EE6-4342-B048-85BDC9FD1C3A}</a:tableStyleId>
              </a:tblPr>
              <a:tblGrid>
                <a:gridCol w="5698510">
                  <a:extLst>
                    <a:ext uri="{9D8B030D-6E8A-4147-A177-3AD203B41FA5}">
                      <a16:colId xmlns:a16="http://schemas.microsoft.com/office/drawing/2014/main" xmlns="" val="20000"/>
                    </a:ext>
                  </a:extLst>
                </a:gridCol>
                <a:gridCol w="3441151">
                  <a:extLst>
                    <a:ext uri="{9D8B030D-6E8A-4147-A177-3AD203B41FA5}">
                      <a16:colId xmlns:a16="http://schemas.microsoft.com/office/drawing/2014/main" xmlns="" val="20001"/>
                    </a:ext>
                  </a:extLst>
                </a:gridCol>
              </a:tblGrid>
              <a:tr h="395447">
                <a:tc>
                  <a:txBody>
                    <a:bodyPr/>
                    <a:lstStyle/>
                    <a:p>
                      <a:pPr algn="ctr"/>
                      <a:r>
                        <a:rPr lang="ar-EG" sz="2400" kern="1200" dirty="0" smtClean="0">
                          <a:solidFill>
                            <a:schemeClr val="bg1"/>
                          </a:solidFill>
                          <a:latin typeface="Calibri" panose="020F0502020204030204" pitchFamily="34" charset="0"/>
                          <a:ea typeface="+mn-ea"/>
                          <a:cs typeface="Calibri" panose="020F0502020204030204" pitchFamily="34" charset="0"/>
                        </a:rPr>
                        <a:t>الوصف</a:t>
                      </a:r>
                      <a:endParaRPr lang="en-MY" sz="2400" kern="1200" dirty="0">
                        <a:solidFill>
                          <a:schemeClr val="bg1"/>
                        </a:solidFill>
                        <a:latin typeface="Calibri" panose="020F0502020204030204" pitchFamily="34" charset="0"/>
                        <a:ea typeface="+mn-ea"/>
                        <a:cs typeface="Calibri" panose="020F0502020204030204" pitchFamily="34" charset="0"/>
                      </a:endParaRPr>
                    </a:p>
                  </a:txBody>
                  <a:tcPr/>
                </a:tc>
                <a:tc>
                  <a:txBody>
                    <a:bodyPr/>
                    <a:lstStyle/>
                    <a:p>
                      <a:pPr algn="ctr"/>
                      <a:r>
                        <a:rPr lang="ar-EG" sz="2400" kern="1200" dirty="0" smtClean="0">
                          <a:solidFill>
                            <a:schemeClr val="bg1"/>
                          </a:solidFill>
                          <a:latin typeface="Calibri" panose="020F0502020204030204" pitchFamily="34" charset="0"/>
                          <a:ea typeface="+mn-ea"/>
                          <a:cs typeface="Calibri" panose="020F0502020204030204" pitchFamily="34" charset="0"/>
                        </a:rPr>
                        <a:t>العناصر </a:t>
                      </a:r>
                      <a:endParaRPr lang="en-MY" sz="2400" kern="1200" dirty="0">
                        <a:solidFill>
                          <a:schemeClr val="bg1"/>
                        </a:solidFill>
                        <a:latin typeface="Calibri" panose="020F0502020204030204" pitchFamily="34" charset="0"/>
                        <a:ea typeface="+mn-ea"/>
                        <a:cs typeface="Calibri" panose="020F0502020204030204" pitchFamily="34" charset="0"/>
                      </a:endParaRPr>
                    </a:p>
                  </a:txBody>
                  <a:tcPr/>
                </a:tc>
                <a:extLst>
                  <a:ext uri="{0D108BD9-81ED-4DB2-BD59-A6C34878D82A}">
                    <a16:rowId xmlns:a16="http://schemas.microsoft.com/office/drawing/2014/main" xmlns="" val="10000"/>
                  </a:ext>
                </a:extLst>
              </a:tr>
              <a:tr h="699637">
                <a:tc>
                  <a:txBody>
                    <a:bodyPr/>
                    <a:lstStyle/>
                    <a:p>
                      <a:pPr algn="r"/>
                      <a:r>
                        <a:rPr lang="ar-EG" sz="2000" kern="1200" dirty="0" smtClean="0">
                          <a:solidFill>
                            <a:schemeClr val="tx1"/>
                          </a:solidFill>
                          <a:latin typeface="Calibri" panose="020F0502020204030204" pitchFamily="34" charset="0"/>
                          <a:ea typeface="+mn-ea"/>
                          <a:cs typeface="Calibri" panose="020F0502020204030204" pitchFamily="34" charset="0"/>
                        </a:rPr>
                        <a:t>يجب أن يكون التقرير مُعنوَنًا بشكل واضح مع ملخص موجز لأهم النتائج.</a:t>
                      </a:r>
                      <a:endParaRPr lang="en-MY" sz="20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rtl="1"/>
                      <a:r>
                        <a:rPr lang="ar-EG" sz="2000" kern="1200" dirty="0" smtClean="0">
                          <a:solidFill>
                            <a:schemeClr val="tx1"/>
                          </a:solidFill>
                          <a:latin typeface="Calibri" panose="020F0502020204030204" pitchFamily="34" charset="0"/>
                          <a:ea typeface="+mn-ea"/>
                          <a:cs typeface="Calibri" panose="020F0502020204030204" pitchFamily="34" charset="0"/>
                        </a:rPr>
                        <a:t>العنوان والملخص</a:t>
                      </a:r>
                      <a:endParaRPr lang="en-MY" sz="2000" kern="1200" dirty="0">
                        <a:solidFill>
                          <a:schemeClr val="tx1"/>
                        </a:solidFill>
                        <a:latin typeface="Calibri" panose="020F0502020204030204" pitchFamily="34" charset="0"/>
                        <a:ea typeface="+mn-ea"/>
                        <a:cs typeface="Calibri" panose="020F0502020204030204" pitchFamily="34" charset="0"/>
                      </a:endParaRPr>
                    </a:p>
                  </a:txBody>
                  <a:tcPr/>
                </a:tc>
                <a:extLst>
                  <a:ext uri="{0D108BD9-81ED-4DB2-BD59-A6C34878D82A}">
                    <a16:rowId xmlns:a16="http://schemas.microsoft.com/office/drawing/2014/main" xmlns="" val="10001"/>
                  </a:ext>
                </a:extLst>
              </a:tr>
              <a:tr h="638625">
                <a:tc>
                  <a:txBody>
                    <a:bodyPr/>
                    <a:lstStyle/>
                    <a:p>
                      <a:pPr algn="r"/>
                      <a:r>
                        <a:rPr lang="ar-EG" sz="2000" kern="1200" dirty="0" smtClean="0">
                          <a:solidFill>
                            <a:schemeClr val="tx1"/>
                          </a:solidFill>
                          <a:latin typeface="Calibri" panose="020F0502020204030204" pitchFamily="34" charset="0"/>
                          <a:ea typeface="+mn-ea"/>
                          <a:cs typeface="Calibri" panose="020F0502020204030204" pitchFamily="34" charset="0"/>
                        </a:rPr>
                        <a:t>استخدم الأرقام والإحصائيات لتقديم المعلومات بشكل دقيق.</a:t>
                      </a:r>
                      <a:endParaRPr lang="en-MY" sz="20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rtl="1"/>
                      <a:r>
                        <a:rPr lang="ar-EG" sz="2000" kern="1200" dirty="0" smtClean="0">
                          <a:solidFill>
                            <a:schemeClr val="tx1"/>
                          </a:solidFill>
                          <a:latin typeface="Calibri" panose="020F0502020204030204" pitchFamily="34" charset="0"/>
                          <a:ea typeface="+mn-ea"/>
                          <a:cs typeface="Calibri" panose="020F0502020204030204" pitchFamily="34" charset="0"/>
                        </a:rPr>
                        <a:t>البيانات الكمية</a:t>
                      </a:r>
                      <a:endParaRPr lang="en-MY" sz="2000" kern="1200" dirty="0">
                        <a:solidFill>
                          <a:schemeClr val="tx1"/>
                        </a:solidFill>
                        <a:latin typeface="Calibri" panose="020F0502020204030204" pitchFamily="34" charset="0"/>
                        <a:ea typeface="+mn-ea"/>
                        <a:cs typeface="Calibri" panose="020F0502020204030204" pitchFamily="34" charset="0"/>
                      </a:endParaRPr>
                    </a:p>
                  </a:txBody>
                  <a:tcPr/>
                </a:tc>
                <a:extLst>
                  <a:ext uri="{0D108BD9-81ED-4DB2-BD59-A6C34878D82A}">
                    <a16:rowId xmlns:a16="http://schemas.microsoft.com/office/drawing/2014/main" xmlns="" val="10002"/>
                  </a:ext>
                </a:extLst>
              </a:tr>
              <a:tr h="638625">
                <a:tc>
                  <a:txBody>
                    <a:bodyPr/>
                    <a:lstStyle/>
                    <a:p>
                      <a:pPr algn="r"/>
                      <a:r>
                        <a:rPr lang="ar-EG" sz="2000" kern="1200" dirty="0" smtClean="0">
                          <a:solidFill>
                            <a:schemeClr val="tx1"/>
                          </a:solidFill>
                          <a:latin typeface="Calibri" panose="020F0502020204030204" pitchFamily="34" charset="0"/>
                          <a:ea typeface="+mn-ea"/>
                          <a:cs typeface="Calibri" panose="020F0502020204030204" pitchFamily="34" charset="0"/>
                        </a:rPr>
                        <a:t>تساعد في تقديم البيانات بشكل مرئي مما يسهل فهمها.</a:t>
                      </a:r>
                      <a:endParaRPr lang="en-MY" sz="20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rtl="1"/>
                      <a:r>
                        <a:rPr lang="ar-EG" sz="2000" kern="1200" dirty="0" smtClean="0">
                          <a:solidFill>
                            <a:schemeClr val="tx1"/>
                          </a:solidFill>
                          <a:latin typeface="Calibri" panose="020F0502020204030204" pitchFamily="34" charset="0"/>
                          <a:ea typeface="+mn-ea"/>
                          <a:cs typeface="Calibri" panose="020F0502020204030204" pitchFamily="34" charset="0"/>
                        </a:rPr>
                        <a:t>الرسوم البيانية والمخططات</a:t>
                      </a:r>
                      <a:endParaRPr lang="en-MY" sz="2000" kern="1200" dirty="0">
                        <a:solidFill>
                          <a:schemeClr val="tx1"/>
                        </a:solidFill>
                        <a:latin typeface="Calibri" panose="020F0502020204030204" pitchFamily="34" charset="0"/>
                        <a:ea typeface="+mn-ea"/>
                        <a:cs typeface="Calibri" panose="020F0502020204030204" pitchFamily="34" charset="0"/>
                      </a:endParaRPr>
                    </a:p>
                  </a:txBody>
                  <a:tcPr/>
                </a:tc>
                <a:extLst>
                  <a:ext uri="{0D108BD9-81ED-4DB2-BD59-A6C34878D82A}">
                    <a16:rowId xmlns:a16="http://schemas.microsoft.com/office/drawing/2014/main" xmlns="" val="10003"/>
                  </a:ext>
                </a:extLst>
              </a:tr>
              <a:tr h="916288">
                <a:tc>
                  <a:txBody>
                    <a:bodyPr/>
                    <a:lstStyle/>
                    <a:p>
                      <a:pPr algn="r" rtl="1"/>
                      <a:r>
                        <a:rPr lang="ar-EG" sz="2000" kern="1200" dirty="0" smtClean="0">
                          <a:solidFill>
                            <a:schemeClr val="tx1"/>
                          </a:solidFill>
                          <a:latin typeface="Calibri" panose="020F0502020204030204" pitchFamily="34" charset="0"/>
                          <a:ea typeface="+mn-ea"/>
                          <a:cs typeface="Calibri" panose="020F0502020204030204" pitchFamily="34" charset="0"/>
                        </a:rPr>
                        <a:t>يقدم تحليلًا مفصلًا حول ما تعنيه النتائج وكيف تؤثر على الأهداف التسويقية. بناءً على النتائج، قدم توصيات محددة لتحسين الأداء.</a:t>
                      </a:r>
                      <a:endParaRPr lang="en-MY" sz="20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a:r>
                        <a:rPr lang="ar-EG" sz="2000" kern="1200" dirty="0" smtClean="0">
                          <a:solidFill>
                            <a:schemeClr val="tx1"/>
                          </a:solidFill>
                          <a:latin typeface="Calibri" panose="020F0502020204030204" pitchFamily="34" charset="0"/>
                          <a:ea typeface="+mn-ea"/>
                          <a:cs typeface="Calibri" panose="020F0502020204030204" pitchFamily="34" charset="0"/>
                        </a:rPr>
                        <a:t>تحليل النتائج والتوصيات</a:t>
                      </a:r>
                      <a:endParaRPr lang="en-MY" sz="2000" kern="1200" dirty="0">
                        <a:solidFill>
                          <a:schemeClr val="tx1"/>
                        </a:solidFill>
                        <a:latin typeface="Calibri" panose="020F0502020204030204" pitchFamily="34" charset="0"/>
                        <a:ea typeface="+mn-ea"/>
                        <a:cs typeface="Calibri" panose="020F0502020204030204" pitchFamily="34" charset="0"/>
                      </a:endParaRPr>
                    </a:p>
                  </a:txBody>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97683394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42721" y="84396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90068" y="1351962"/>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203286" y="1307749"/>
            <a:ext cx="8969036" cy="1077218"/>
          </a:xfrm>
          <a:prstGeom prst="rect">
            <a:avLst/>
          </a:prstGeom>
          <a:noFill/>
        </p:spPr>
        <p:txBody>
          <a:bodyPr wrap="square" rtlCol="0">
            <a:spAutoFit/>
          </a:bodyPr>
          <a:lstStyle/>
          <a:p>
            <a:pPr algn="r" rtl="1"/>
            <a:r>
              <a:rPr lang="ar-EG" sz="3200" b="1" dirty="0" smtClean="0"/>
              <a:t>4.2</a:t>
            </a:r>
            <a:r>
              <a:rPr lang="ar-EG" sz="3200" b="1" dirty="0" smtClean="0">
                <a:latin typeface="Calibri" panose="020F0502020204030204" pitchFamily="34" charset="0"/>
                <a:cs typeface="Calibri" panose="020F0502020204030204" pitchFamily="34" charset="0"/>
              </a:rPr>
              <a:t> </a:t>
            </a:r>
            <a:r>
              <a:rPr lang="ar-SA" sz="3200" dirty="0" smtClean="0"/>
              <a:t> </a:t>
            </a:r>
            <a:r>
              <a:rPr lang="ar-EG" sz="3200" b="1" dirty="0" smtClean="0">
                <a:latin typeface="Calibri" panose="020F0502020204030204" pitchFamily="34" charset="0"/>
                <a:cs typeface="Calibri" panose="020F0502020204030204" pitchFamily="34" charset="0"/>
              </a:rPr>
              <a:t> </a:t>
            </a:r>
            <a:r>
              <a:rPr lang="ar-EG" sz="2800" b="1" dirty="0">
                <a:latin typeface="Calibri" panose="020F0502020204030204" pitchFamily="34" charset="0"/>
                <a:cs typeface="Calibri" panose="020F0502020204030204" pitchFamily="34" charset="0"/>
              </a:rPr>
              <a:t>عناصر الرسوم الفعالة  </a:t>
            </a:r>
            <a:r>
              <a:rPr lang="ar-EG" sz="2800" b="1" dirty="0" smtClean="0">
                <a:latin typeface="Calibri" panose="020F0502020204030204" pitchFamily="34" charset="0"/>
                <a:cs typeface="Calibri" panose="020F0502020204030204" pitchFamily="34" charset="0"/>
              </a:rPr>
              <a:t>في </a:t>
            </a:r>
            <a:r>
              <a:rPr lang="ar-EG" sz="2800" b="1" dirty="0">
                <a:latin typeface="Calibri" panose="020F0502020204030204" pitchFamily="34" charset="0"/>
                <a:cs typeface="Calibri" panose="020F0502020204030204" pitchFamily="34" charset="0"/>
              </a:rPr>
              <a:t>طريقة العرض  </a:t>
            </a:r>
            <a:endParaRPr lang="en-MY" sz="2800" b="1" dirty="0">
              <a:latin typeface="Calibri" panose="020F0502020204030204" pitchFamily="34" charset="0"/>
              <a:cs typeface="Calibri" panose="020F0502020204030204" pitchFamily="34" charset="0"/>
            </a:endParaRPr>
          </a:p>
          <a:p>
            <a:pPr algn="r" rtl="1"/>
            <a:r>
              <a:rPr lang="en-MY" sz="3200" dirty="0" smtClean="0">
                <a:cs typeface="Calibri" panose="020F0502020204030204" pitchFamily="34" charset="0"/>
              </a:rPr>
              <a:t> </a:t>
            </a:r>
            <a:endParaRPr lang="en-MY"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2485573" y="1999000"/>
            <a:ext cx="7340600" cy="3108543"/>
          </a:xfrm>
          <a:prstGeom prst="rect">
            <a:avLst/>
          </a:prstGeom>
          <a:noFill/>
        </p:spPr>
        <p:txBody>
          <a:bodyPr wrap="square" rtlCol="0">
            <a:spAutoFit/>
          </a:bodyPr>
          <a:lstStyle/>
          <a:p>
            <a:pPr marL="285750" indent="-285750" algn="just" rtl="1">
              <a:buFont typeface="Wingdings" panose="05000000000000000000" pitchFamily="2" charset="2"/>
              <a:buChar char="q"/>
            </a:pPr>
            <a:r>
              <a:rPr lang="ar-EG" sz="2800" b="1" dirty="0">
                <a:latin typeface="Calibri" panose="020F0502020204030204" pitchFamily="34" charset="0"/>
                <a:cs typeface="Calibri" panose="020F0502020204030204" pitchFamily="34" charset="0"/>
              </a:rPr>
              <a:t>الرسوم البيانية: </a:t>
            </a:r>
            <a:r>
              <a:rPr lang="ar-EG" sz="2800" dirty="0">
                <a:latin typeface="Calibri" panose="020F0502020204030204" pitchFamily="34" charset="0"/>
                <a:cs typeface="Calibri" panose="020F0502020204030204" pitchFamily="34" charset="0"/>
              </a:rPr>
              <a:t>مثل الرسوم البيانية العمودية أو الخطية لتوضيح الاتجاهات. </a:t>
            </a:r>
          </a:p>
          <a:p>
            <a:pPr marL="285750" indent="-285750" algn="just" rtl="1">
              <a:buFont typeface="Wingdings" panose="05000000000000000000" pitchFamily="2" charset="2"/>
              <a:buChar char="q"/>
            </a:pPr>
            <a:r>
              <a:rPr lang="ar-EG" sz="2800" b="1" dirty="0">
                <a:latin typeface="Calibri" panose="020F0502020204030204" pitchFamily="34" charset="0"/>
                <a:cs typeface="Calibri" panose="020F0502020204030204" pitchFamily="34" charset="0"/>
              </a:rPr>
              <a:t>المخططات الدائرية: </a:t>
            </a:r>
            <a:r>
              <a:rPr lang="ar-EG" sz="2800" dirty="0">
                <a:latin typeface="Calibri" panose="020F0502020204030204" pitchFamily="34" charset="0"/>
                <a:cs typeface="Calibri" panose="020F0502020204030204" pitchFamily="34" charset="0"/>
              </a:rPr>
              <a:t>لعرض توزيع النسب أو الحصص السوقية.</a:t>
            </a:r>
          </a:p>
          <a:p>
            <a:pPr marL="285750" indent="-285750" algn="just" rtl="1">
              <a:buFont typeface="Wingdings" panose="05000000000000000000" pitchFamily="2" charset="2"/>
              <a:buChar char="q"/>
            </a:pPr>
            <a:r>
              <a:rPr lang="ar-EG" sz="2800" dirty="0">
                <a:latin typeface="Calibri" panose="020F0502020204030204" pitchFamily="34" charset="0"/>
                <a:cs typeface="Calibri" panose="020F0502020204030204" pitchFamily="34" charset="0"/>
              </a:rPr>
              <a:t> </a:t>
            </a:r>
            <a:r>
              <a:rPr lang="ar-EG" sz="2800" b="1" dirty="0">
                <a:latin typeface="Calibri" panose="020F0502020204030204" pitchFamily="34" charset="0"/>
                <a:cs typeface="Calibri" panose="020F0502020204030204" pitchFamily="34" charset="0"/>
              </a:rPr>
              <a:t>لوحات المعلومات </a:t>
            </a:r>
            <a:r>
              <a:rPr lang="en-MY" sz="2800" dirty="0" smtClean="0">
                <a:latin typeface="Calibri" panose="020F0502020204030204" pitchFamily="34" charset="0"/>
                <a:cs typeface="Calibri" panose="020F0502020204030204" pitchFamily="34" charset="0"/>
              </a:rPr>
              <a:t>Dashboards </a:t>
            </a:r>
            <a:r>
              <a:rPr lang="ar-EG" sz="2800" dirty="0">
                <a:latin typeface="Calibri" panose="020F0502020204030204" pitchFamily="34" charset="0"/>
                <a:cs typeface="Calibri" panose="020F0502020204030204" pitchFamily="34" charset="0"/>
              </a:rPr>
              <a:t>تجمع بين عدة عناصر بصرية في مكان واحد، مما يوفر نظرة شاملة وسريعة عن الأداء</a:t>
            </a:r>
            <a:r>
              <a:rPr lang="ar-EG" sz="2800" dirty="0" smtClean="0">
                <a:latin typeface="Calibri" panose="020F0502020204030204" pitchFamily="34" charset="0"/>
                <a:cs typeface="Calibri" panose="020F0502020204030204" pitchFamily="34" charset="0"/>
              </a:rPr>
              <a:t>.</a:t>
            </a:r>
            <a:endParaRPr lang="ar-EG"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0620323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42721" y="84396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90068" y="1351962"/>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990068" y="1371258"/>
            <a:ext cx="8969036" cy="1077218"/>
          </a:xfrm>
          <a:prstGeom prst="rect">
            <a:avLst/>
          </a:prstGeom>
          <a:noFill/>
        </p:spPr>
        <p:txBody>
          <a:bodyPr wrap="square" rtlCol="0">
            <a:spAutoFit/>
          </a:bodyPr>
          <a:lstStyle/>
          <a:p>
            <a:pPr algn="r" rtl="1"/>
            <a:r>
              <a:rPr lang="ar-EG" sz="3200" b="1" dirty="0" smtClean="0"/>
              <a:t>4.2</a:t>
            </a:r>
            <a:r>
              <a:rPr lang="ar-EG" sz="3200" b="1" dirty="0" smtClean="0">
                <a:latin typeface="Calibri" panose="020F0502020204030204" pitchFamily="34" charset="0"/>
                <a:cs typeface="Calibri" panose="020F0502020204030204" pitchFamily="34" charset="0"/>
              </a:rPr>
              <a:t> </a:t>
            </a:r>
            <a:r>
              <a:rPr lang="ar-SA" sz="3200" dirty="0" smtClean="0"/>
              <a:t> </a:t>
            </a:r>
            <a:r>
              <a:rPr lang="ar-EG" sz="3200" b="1" dirty="0" smtClean="0">
                <a:latin typeface="Calibri" panose="020F0502020204030204" pitchFamily="34" charset="0"/>
                <a:cs typeface="Calibri" panose="020F0502020204030204" pitchFamily="34" charset="0"/>
              </a:rPr>
              <a:t> </a:t>
            </a:r>
            <a:r>
              <a:rPr lang="ar-EG" sz="2800" b="1" dirty="0">
                <a:latin typeface="Calibri" panose="020F0502020204030204" pitchFamily="34" charset="0"/>
                <a:cs typeface="Calibri" panose="020F0502020204030204" pitchFamily="34" charset="0"/>
              </a:rPr>
              <a:t>عناصر </a:t>
            </a:r>
            <a:r>
              <a:rPr lang="ar-EG" sz="2800" b="1" dirty="0" smtClean="0">
                <a:latin typeface="Calibri" panose="020F0502020204030204" pitchFamily="34" charset="0"/>
                <a:cs typeface="Calibri" panose="020F0502020204030204" pitchFamily="34" charset="0"/>
              </a:rPr>
              <a:t>العرض </a:t>
            </a:r>
            <a:r>
              <a:rPr lang="ar-EG" sz="2800" b="1" dirty="0">
                <a:latin typeface="Calibri" panose="020F0502020204030204" pitchFamily="34" charset="0"/>
                <a:cs typeface="Calibri" panose="020F0502020204030204" pitchFamily="34" charset="0"/>
              </a:rPr>
              <a:t>التقدمي في طريقة العرض  </a:t>
            </a:r>
            <a:endParaRPr lang="en-MY" sz="2800" b="1" dirty="0">
              <a:latin typeface="Calibri" panose="020F0502020204030204" pitchFamily="34" charset="0"/>
              <a:cs typeface="Calibri" panose="020F0502020204030204" pitchFamily="34" charset="0"/>
            </a:endParaRPr>
          </a:p>
          <a:p>
            <a:pPr algn="r" rtl="1"/>
            <a:r>
              <a:rPr lang="en-MY" sz="3200" dirty="0" smtClean="0">
                <a:cs typeface="Calibri" panose="020F0502020204030204" pitchFamily="34" charset="0"/>
              </a:rPr>
              <a:t> </a:t>
            </a:r>
            <a:endParaRPr lang="en-MY"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2119086" y="1986976"/>
            <a:ext cx="7416800" cy="2677656"/>
          </a:xfrm>
          <a:prstGeom prst="rect">
            <a:avLst/>
          </a:prstGeom>
          <a:noFill/>
        </p:spPr>
        <p:txBody>
          <a:bodyPr wrap="square" rtlCol="0">
            <a:spAutoFit/>
          </a:bodyPr>
          <a:lstStyle/>
          <a:p>
            <a:pPr marL="342900" indent="-342900" algn="just" rtl="1">
              <a:buFont typeface="Wingdings" panose="05000000000000000000" pitchFamily="2" charset="2"/>
              <a:buChar char="§"/>
            </a:pPr>
            <a:r>
              <a:rPr lang="ar-EG" sz="2800" b="1" dirty="0" smtClean="0">
                <a:latin typeface="Calibri" panose="020F0502020204030204" pitchFamily="34" charset="0"/>
                <a:cs typeface="Calibri" panose="020F0502020204030204" pitchFamily="34" charset="0"/>
              </a:rPr>
              <a:t>استخدام </a:t>
            </a:r>
            <a:r>
              <a:rPr lang="ar-EG" sz="2800" b="1" dirty="0">
                <a:latin typeface="Calibri" panose="020F0502020204030204" pitchFamily="34" charset="0"/>
                <a:cs typeface="Calibri" panose="020F0502020204030204" pitchFamily="34" charset="0"/>
              </a:rPr>
              <a:t>العروض التقديمية </a:t>
            </a:r>
            <a:r>
              <a:rPr lang="ar-EG" sz="2800" b="1" dirty="0" smtClean="0">
                <a:latin typeface="Calibri" panose="020F0502020204030204" pitchFamily="34" charset="0"/>
                <a:cs typeface="Calibri" panose="020F0502020204030204" pitchFamily="34" charset="0"/>
              </a:rPr>
              <a:t> </a:t>
            </a:r>
            <a:r>
              <a:rPr lang="ar-EG" sz="2800" dirty="0" smtClean="0">
                <a:latin typeface="Calibri" panose="020F0502020204030204" pitchFamily="34" charset="0"/>
                <a:cs typeface="Calibri" panose="020F0502020204030204" pitchFamily="34" charset="0"/>
              </a:rPr>
              <a:t>مثل </a:t>
            </a:r>
            <a:r>
              <a:rPr lang="en-MY" sz="2800" dirty="0" smtClean="0">
                <a:latin typeface="Calibri" panose="020F0502020204030204" pitchFamily="34" charset="0"/>
                <a:cs typeface="Calibri" panose="020F0502020204030204" pitchFamily="34" charset="0"/>
              </a:rPr>
              <a:t>PowerPoint </a:t>
            </a:r>
            <a:r>
              <a:rPr lang="ar-EG" sz="2800" dirty="0">
                <a:latin typeface="Calibri" panose="020F0502020204030204" pitchFamily="34" charset="0"/>
                <a:cs typeface="Calibri" panose="020F0502020204030204" pitchFamily="34" charset="0"/>
              </a:rPr>
              <a:t>يمكن أن تساعد في تقديم النتائج بطريقة منظمة. </a:t>
            </a:r>
          </a:p>
          <a:p>
            <a:pPr marL="342900" indent="-342900" algn="just" rtl="1">
              <a:buFont typeface="Wingdings" panose="05000000000000000000" pitchFamily="2" charset="2"/>
              <a:buChar char="§"/>
            </a:pPr>
            <a:r>
              <a:rPr lang="ar-EG" sz="2800" b="1" dirty="0">
                <a:latin typeface="Calibri" panose="020F0502020204030204" pitchFamily="34" charset="0"/>
                <a:cs typeface="Calibri" panose="020F0502020204030204" pitchFamily="34" charset="0"/>
              </a:rPr>
              <a:t>تفاعل مع الجمهور: </a:t>
            </a:r>
            <a:r>
              <a:rPr lang="ar-EG" sz="2800" dirty="0">
                <a:latin typeface="Calibri" panose="020F0502020204030204" pitchFamily="34" charset="0"/>
                <a:cs typeface="Calibri" panose="020F0502020204030204" pitchFamily="34" charset="0"/>
              </a:rPr>
              <a:t>شجع النقاش واطرح الأسئلة لضمان فهم الجمهور. </a:t>
            </a:r>
          </a:p>
          <a:p>
            <a:pPr marL="342900" indent="-342900" algn="just" rtl="1">
              <a:buFont typeface="Wingdings" panose="05000000000000000000" pitchFamily="2" charset="2"/>
              <a:buChar char="§"/>
            </a:pPr>
            <a:r>
              <a:rPr lang="ar-EG" sz="2800" b="1" dirty="0">
                <a:latin typeface="Calibri" panose="020F0502020204030204" pitchFamily="34" charset="0"/>
                <a:cs typeface="Calibri" panose="020F0502020204030204" pitchFamily="34" charset="0"/>
              </a:rPr>
              <a:t>قصص البيانات: </a:t>
            </a:r>
            <a:r>
              <a:rPr lang="ar-EG" sz="2800" dirty="0">
                <a:latin typeface="Calibri" panose="020F0502020204030204" pitchFamily="34" charset="0"/>
                <a:cs typeface="Calibri" panose="020F0502020204030204" pitchFamily="34" charset="0"/>
              </a:rPr>
              <a:t>استخدم سرد القصص لربط البيانات بأمثلة واقعية أو حالات دراسية، مما يزيد من التأثير</a:t>
            </a:r>
            <a:r>
              <a:rPr lang="ar-EG" sz="2800" dirty="0"/>
              <a:t>.</a:t>
            </a:r>
            <a:endParaRPr lang="ar-EG" sz="2800" b="1" dirty="0"/>
          </a:p>
        </p:txBody>
      </p:sp>
    </p:spTree>
    <p:extLst>
      <p:ext uri="{BB962C8B-B14F-4D97-AF65-F5344CB8AC3E}">
        <p14:creationId xmlns:p14="http://schemas.microsoft.com/office/powerpoint/2010/main" val="345588207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84396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78872" y="1351963"/>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61134" y="1453217"/>
            <a:ext cx="8466655" cy="1077218"/>
          </a:xfrm>
          <a:prstGeom prst="rect">
            <a:avLst/>
          </a:prstGeom>
          <a:noFill/>
        </p:spPr>
        <p:txBody>
          <a:bodyPr wrap="square" rtlCol="0">
            <a:spAutoFit/>
          </a:bodyPr>
          <a:lstStyle/>
          <a:p>
            <a:pPr algn="r" rtl="1"/>
            <a:r>
              <a:rPr lang="ar-EG" sz="3200" b="1" dirty="0" smtClean="0"/>
              <a:t>4.3 </a:t>
            </a:r>
            <a:r>
              <a:rPr lang="ar-SA" sz="3200" b="1" dirty="0" smtClean="0"/>
              <a:t> </a:t>
            </a:r>
            <a:r>
              <a:rPr lang="ar-EG" sz="3200" b="1" dirty="0" smtClean="0"/>
              <a:t> </a:t>
            </a:r>
            <a:r>
              <a:rPr lang="ar-EG" sz="2800" b="1" dirty="0">
                <a:latin typeface="Calibri" panose="020F0502020204030204" pitchFamily="34" charset="0"/>
                <a:cs typeface="Calibri" panose="020F0502020204030204" pitchFamily="34" charset="0"/>
              </a:rPr>
              <a:t>أدوات العرض و التحسين المستمر</a:t>
            </a:r>
            <a:endParaRPr lang="en-MY" sz="2800" b="1" dirty="0">
              <a:latin typeface="Calibri" panose="020F0502020204030204" pitchFamily="34" charset="0"/>
              <a:cs typeface="Calibri" panose="020F0502020204030204" pitchFamily="34" charset="0"/>
            </a:endParaRPr>
          </a:p>
          <a:p>
            <a:pPr algn="r" rtl="1"/>
            <a:r>
              <a:rPr lang="en-MY" sz="3200" dirty="0" smtClean="0">
                <a:cs typeface="Calibri" panose="020F0502020204030204" pitchFamily="34" charset="0"/>
              </a:rPr>
              <a:t> </a:t>
            </a:r>
            <a:endParaRPr lang="en-MY"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2032000" y="2203597"/>
            <a:ext cx="8095790" cy="2308324"/>
          </a:xfrm>
          <a:prstGeom prst="rect">
            <a:avLst/>
          </a:prstGeom>
          <a:noFill/>
        </p:spPr>
        <p:txBody>
          <a:bodyPr wrap="square" rtlCol="0">
            <a:spAutoFit/>
          </a:bodyPr>
          <a:lstStyle/>
          <a:p>
            <a:pPr marL="285750" indent="-285750" algn="just" rtl="1">
              <a:buFont typeface="Wingdings" panose="05000000000000000000" pitchFamily="2" charset="2"/>
              <a:buChar char="q"/>
            </a:pPr>
            <a:r>
              <a:rPr lang="ar-EG" sz="2000" dirty="0"/>
              <a:t> </a:t>
            </a:r>
            <a:r>
              <a:rPr lang="en-MY" sz="2400" dirty="0">
                <a:latin typeface="Calibri" panose="020F0502020204030204" pitchFamily="34" charset="0"/>
                <a:cs typeface="Calibri" panose="020F0502020204030204" pitchFamily="34" charset="0"/>
              </a:rPr>
              <a:t>Tableau </a:t>
            </a:r>
            <a:r>
              <a:rPr lang="ar-EG" sz="2400" dirty="0">
                <a:latin typeface="Calibri" panose="020F0502020204030204" pitchFamily="34" charset="0"/>
                <a:cs typeface="Calibri" panose="020F0502020204030204" pitchFamily="34" charset="0"/>
              </a:rPr>
              <a:t>و</a:t>
            </a:r>
            <a:r>
              <a:rPr lang="en-MY" sz="2400" dirty="0">
                <a:latin typeface="Calibri" panose="020F0502020204030204" pitchFamily="34" charset="0"/>
                <a:cs typeface="Calibri" panose="020F0502020204030204" pitchFamily="34" charset="0"/>
              </a:rPr>
              <a:t>Power </a:t>
            </a:r>
            <a:r>
              <a:rPr lang="en-MY" sz="2400" dirty="0" smtClean="0">
                <a:latin typeface="Calibri" panose="020F0502020204030204" pitchFamily="34" charset="0"/>
                <a:cs typeface="Calibri" panose="020F0502020204030204" pitchFamily="34" charset="0"/>
              </a:rPr>
              <a:t>BI</a:t>
            </a:r>
            <a:r>
              <a:rPr lang="ar-EG" sz="2400" dirty="0" smtClean="0">
                <a:latin typeface="Calibri" panose="020F0502020204030204" pitchFamily="34" charset="0"/>
                <a:cs typeface="Calibri" panose="020F0502020204030204" pitchFamily="34" charset="0"/>
              </a:rPr>
              <a:t> </a:t>
            </a:r>
            <a:r>
              <a:rPr lang="en-MY" sz="2400" dirty="0" smtClean="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يمكن استخدامها لإنشاء لوحات معلومات تفاعلية تعرض البيانات بشكل ديناميكي.</a:t>
            </a:r>
          </a:p>
          <a:p>
            <a:pPr marL="285750" indent="-285750" algn="just" rtl="1">
              <a:buFont typeface="Wingdings" panose="05000000000000000000" pitchFamily="2" charset="2"/>
              <a:buChar char="q"/>
            </a:pPr>
            <a:r>
              <a:rPr lang="en-MY" sz="2400" dirty="0" err="1">
                <a:latin typeface="Calibri" panose="020F0502020204030204" pitchFamily="34" charset="0"/>
                <a:cs typeface="Calibri" panose="020F0502020204030204" pitchFamily="34" charset="0"/>
              </a:rPr>
              <a:t>Canva</a:t>
            </a:r>
            <a:r>
              <a:rPr lang="en-MY"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أو </a:t>
            </a:r>
            <a:r>
              <a:rPr lang="en-MY" sz="2400" dirty="0" err="1" smtClean="0">
                <a:latin typeface="Calibri" panose="020F0502020204030204" pitchFamily="34" charset="0"/>
                <a:cs typeface="Calibri" panose="020F0502020204030204" pitchFamily="34" charset="0"/>
              </a:rPr>
              <a:t>Prezi</a:t>
            </a:r>
            <a:r>
              <a:rPr lang="ar-EG" sz="2400" dirty="0" smtClean="0">
                <a:latin typeface="Calibri" panose="020F0502020204030204" pitchFamily="34" charset="0"/>
                <a:cs typeface="Calibri" panose="020F0502020204030204" pitchFamily="34" charset="0"/>
              </a:rPr>
              <a:t> </a:t>
            </a:r>
            <a:r>
              <a:rPr lang="en-MY" sz="2400" dirty="0" smtClean="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يمكن استخدامها لتصميم عروض تقديمية جذابة بصريًا.</a:t>
            </a:r>
          </a:p>
          <a:p>
            <a:pPr marL="285750" indent="-285750" algn="r" rtl="1">
              <a:buFont typeface="Wingdings" panose="05000000000000000000" pitchFamily="2" charset="2"/>
              <a:buChar char="q"/>
            </a:pPr>
            <a:r>
              <a:rPr lang="en-MY" sz="2400" i="1" u="sng" dirty="0" smtClean="0">
                <a:latin typeface="Calibri" panose="020F0502020204030204" pitchFamily="34" charset="0"/>
                <a:cs typeface="Calibri" panose="020F0502020204030204" pitchFamily="34" charset="0"/>
                <a:hlinkClick r:id="rId5"/>
              </a:rPr>
              <a:t>https://</a:t>
            </a:r>
            <a:r>
              <a:rPr lang="en-MY" sz="2400" i="1" u="sng" dirty="0" err="1" smtClean="0">
                <a:latin typeface="Calibri" panose="020F0502020204030204" pitchFamily="34" charset="0"/>
                <a:cs typeface="Calibri" panose="020F0502020204030204" pitchFamily="34" charset="0"/>
                <a:hlinkClick r:id="rId5"/>
              </a:rPr>
              <a:t>www.canva.com</a:t>
            </a:r>
            <a:r>
              <a:rPr lang="en-MY" sz="2400" i="1" u="sng" dirty="0" smtClean="0">
                <a:latin typeface="Calibri" panose="020F0502020204030204" pitchFamily="34" charset="0"/>
                <a:cs typeface="Calibri" panose="020F0502020204030204" pitchFamily="34" charset="0"/>
                <a:hlinkClick r:id="rId5"/>
              </a:rPr>
              <a:t>/</a:t>
            </a:r>
            <a:r>
              <a:rPr lang="ar-EG" sz="2400" i="1" u="sng" dirty="0">
                <a:latin typeface="Calibri" panose="020F0502020204030204" pitchFamily="34" charset="0"/>
                <a:cs typeface="Calibri" panose="020F0502020204030204" pitchFamily="34" charset="0"/>
              </a:rPr>
              <a:t> </a:t>
            </a:r>
            <a:r>
              <a:rPr lang="ar-EG" sz="2400" i="1" u="sng" dirty="0" smtClean="0">
                <a:latin typeface="Calibri" panose="020F0502020204030204" pitchFamily="34" charset="0"/>
                <a:cs typeface="Calibri" panose="020F0502020204030204" pitchFamily="34" charset="0"/>
              </a:rPr>
              <a:t>   </a:t>
            </a:r>
            <a:r>
              <a:rPr lang="ar-EG" sz="2400" i="1" u="sng" dirty="0">
                <a:latin typeface="Calibri" panose="020F0502020204030204" pitchFamily="34" charset="0"/>
                <a:cs typeface="Calibri" panose="020F0502020204030204" pitchFamily="34" charset="0"/>
              </a:rPr>
              <a:t>يمكن تحميل برنامج </a:t>
            </a:r>
            <a:r>
              <a:rPr lang="en-MY" sz="2400" b="1" i="1" u="sng" dirty="0" err="1"/>
              <a:t>Canva</a:t>
            </a:r>
            <a:r>
              <a:rPr lang="en-MY" sz="2400" b="1" i="1" u="sng" dirty="0"/>
              <a:t> </a:t>
            </a:r>
            <a:r>
              <a:rPr lang="en-MY" sz="2400" i="1" u="sng" dirty="0" smtClean="0">
                <a:latin typeface="Calibri" panose="020F0502020204030204" pitchFamily="34" charset="0"/>
                <a:cs typeface="Calibri" panose="020F0502020204030204" pitchFamily="34" charset="0"/>
              </a:rPr>
              <a:t> </a:t>
            </a:r>
            <a:r>
              <a:rPr lang="ar-EG" sz="2400" i="1" u="sng" dirty="0" smtClean="0">
                <a:latin typeface="Calibri" panose="020F0502020204030204" pitchFamily="34" charset="0"/>
                <a:cs typeface="Calibri" panose="020F0502020204030204" pitchFamily="34" charset="0"/>
              </a:rPr>
              <a:t>  </a:t>
            </a:r>
            <a:r>
              <a:rPr lang="en-MY" sz="2400" i="1" u="sng" dirty="0" smtClean="0">
                <a:latin typeface="Calibri" panose="020F0502020204030204" pitchFamily="34" charset="0"/>
                <a:cs typeface="Calibri" panose="020F0502020204030204" pitchFamily="34" charset="0"/>
              </a:rPr>
              <a:t> </a:t>
            </a:r>
            <a:r>
              <a:rPr lang="ar-EG" sz="2400" i="1" u="sng" dirty="0" smtClean="0">
                <a:latin typeface="Calibri" panose="020F0502020204030204" pitchFamily="34" charset="0"/>
                <a:cs typeface="Calibri" panose="020F0502020204030204" pitchFamily="34" charset="0"/>
              </a:rPr>
              <a:t> .</a:t>
            </a:r>
          </a:p>
          <a:p>
            <a:pPr marL="285750" indent="-285750" algn="r" rtl="1">
              <a:buFont typeface="Wingdings" panose="05000000000000000000" pitchFamily="2" charset="2"/>
              <a:buChar char="q"/>
            </a:pPr>
            <a:r>
              <a:rPr lang="ar-EG" sz="2400" dirty="0" smtClean="0">
                <a:latin typeface="Calibri" panose="020F0502020204030204" pitchFamily="34" charset="0"/>
                <a:cs typeface="Calibri" panose="020F0502020204030204" pitchFamily="34" charset="0"/>
              </a:rPr>
              <a:t>تقديم </a:t>
            </a:r>
            <a:r>
              <a:rPr lang="ar-EG" sz="2400" dirty="0">
                <a:latin typeface="Calibri" panose="020F0502020204030204" pitchFamily="34" charset="0"/>
                <a:cs typeface="Calibri" panose="020F0502020204030204" pitchFamily="34" charset="0"/>
              </a:rPr>
              <a:t>التقارير والعرض بشكل فعّال يمكن أن يساهم في تعزيز الشفافية، تحسين التعاون بين الفرق، ويساعد على اتخاذ قرارات مستندة إلى بيانات قوية</a:t>
            </a:r>
            <a:r>
              <a:rPr lang="ar-EG" sz="2000" dirty="0"/>
              <a:t>.</a:t>
            </a:r>
            <a:endParaRPr lang="ar-EG" sz="2000" b="1" dirty="0"/>
          </a:p>
        </p:txBody>
      </p:sp>
    </p:spTree>
    <p:extLst>
      <p:ext uri="{BB962C8B-B14F-4D97-AF65-F5344CB8AC3E}">
        <p14:creationId xmlns:p14="http://schemas.microsoft.com/office/powerpoint/2010/main" val="287972865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03822" y="1355613"/>
            <a:ext cx="11288177"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485572" y="1355613"/>
            <a:ext cx="10736442" cy="584775"/>
          </a:xfrm>
          <a:prstGeom prst="rect">
            <a:avLst/>
          </a:prstGeom>
          <a:noFill/>
        </p:spPr>
        <p:txBody>
          <a:bodyPr wrap="square" rtlCol="0">
            <a:spAutoFit/>
          </a:bodyPr>
          <a:lstStyle/>
          <a:p>
            <a:pPr lvl="0" algn="ctr" rtl="1"/>
            <a:r>
              <a:rPr lang="en-MY" sz="3200" b="1" dirty="0" smtClean="0">
                <a:latin typeface="Calibri" panose="020F0502020204030204" pitchFamily="34" charset="0"/>
                <a:cs typeface="Calibri" panose="020F0502020204030204" pitchFamily="34" charset="0"/>
              </a:rPr>
              <a:t>  </a:t>
            </a:r>
            <a:r>
              <a:rPr lang="ar-EG" sz="2800" b="1" dirty="0">
                <a:latin typeface="Calibri" panose="020F0502020204030204" pitchFamily="34" charset="0"/>
                <a:cs typeface="Calibri" panose="020F0502020204030204" pitchFamily="34" charset="0"/>
              </a:rPr>
              <a:t>4.4</a:t>
            </a:r>
            <a:r>
              <a:rPr lang="ar-EG" sz="3200" b="1" dirty="0" smtClean="0">
                <a:latin typeface="Calibri" panose="020F0502020204030204" pitchFamily="34" charset="0"/>
                <a:cs typeface="Calibri" panose="020F0502020204030204" pitchFamily="34" charset="0"/>
              </a:rPr>
              <a:t>  </a:t>
            </a:r>
            <a:r>
              <a:rPr lang="ar-EG" sz="2800" b="1" dirty="0">
                <a:latin typeface="Calibri" panose="020F0502020204030204" pitchFamily="34" charset="0"/>
                <a:cs typeface="Calibri" panose="020F0502020204030204" pitchFamily="34" charset="0"/>
              </a:rPr>
              <a:t>تطبيق عملي بسيط لتحليل بيانات التسويق وإعداد تقرير</a:t>
            </a:r>
            <a:endParaRPr lang="en-US" sz="28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3785305" y="1977696"/>
            <a:ext cx="7989345" cy="3539430"/>
          </a:xfrm>
          <a:prstGeom prst="rect">
            <a:avLst/>
          </a:prstGeom>
          <a:noFill/>
        </p:spPr>
        <p:txBody>
          <a:bodyPr wrap="square" rtlCol="0">
            <a:spAutoFit/>
          </a:bodyPr>
          <a:lstStyle/>
          <a:p>
            <a:pPr algn="r" rtl="1"/>
            <a:r>
              <a:rPr lang="ar-EG" sz="2000" dirty="0">
                <a:latin typeface="Calibri" panose="020F0502020204030204" pitchFamily="34" charset="0"/>
                <a:cs typeface="Calibri" panose="020F0502020204030204" pitchFamily="34" charset="0"/>
              </a:rPr>
              <a:t>تحليل حملة تسويقية عبر وسائل التواصل.</a:t>
            </a:r>
          </a:p>
          <a:p>
            <a:pPr algn="r" rtl="1"/>
            <a:r>
              <a:rPr lang="ar-EG" sz="2000" dirty="0">
                <a:latin typeface="Calibri" panose="020F0502020204030204" pitchFamily="34" charset="0"/>
                <a:cs typeface="Calibri" panose="020F0502020204030204" pitchFamily="34" charset="0"/>
              </a:rPr>
              <a:t>الخطوات العملية: 1. جمع البيانات افترض أنك أطلقت حملة تسويقية على فيسبوك وإنستغرام. اجمع البيانات التالية لمدة شهر: </a:t>
            </a:r>
          </a:p>
          <a:p>
            <a:pPr marL="514350" indent="-514350" algn="r" rtl="1">
              <a:buFont typeface="+mj-lt"/>
              <a:buAutoNum type="romanLcPeriod"/>
            </a:pPr>
            <a:r>
              <a:rPr lang="ar-EG" sz="2000" dirty="0">
                <a:latin typeface="Calibri" panose="020F0502020204030204" pitchFamily="34" charset="0"/>
                <a:cs typeface="Calibri" panose="020F0502020204030204" pitchFamily="34" charset="0"/>
              </a:rPr>
              <a:t>عدد الإعلانات المنشورة </a:t>
            </a:r>
          </a:p>
          <a:p>
            <a:pPr marL="514350" indent="-514350" algn="r" rtl="1">
              <a:buFont typeface="+mj-lt"/>
              <a:buAutoNum type="romanLcPeriod"/>
            </a:pPr>
            <a:r>
              <a:rPr lang="ar-EG" sz="2000" dirty="0">
                <a:latin typeface="Calibri" panose="020F0502020204030204" pitchFamily="34" charset="0"/>
                <a:cs typeface="Calibri" panose="020F0502020204030204" pitchFamily="34" charset="0"/>
              </a:rPr>
              <a:t>عدد المشاهدات </a:t>
            </a:r>
          </a:p>
          <a:p>
            <a:pPr marL="514350" indent="-514350" algn="r" rtl="1">
              <a:buFont typeface="+mj-lt"/>
              <a:buAutoNum type="romanLcPeriod"/>
            </a:pPr>
            <a:r>
              <a:rPr lang="ar-EG" sz="2000" dirty="0">
                <a:latin typeface="Calibri" panose="020F0502020204030204" pitchFamily="34" charset="0"/>
                <a:cs typeface="Calibri" panose="020F0502020204030204" pitchFamily="34" charset="0"/>
              </a:rPr>
              <a:t>عدد النقرات </a:t>
            </a:r>
          </a:p>
          <a:p>
            <a:pPr marL="514350" indent="-514350" algn="r" rtl="1">
              <a:buFont typeface="+mj-lt"/>
              <a:buAutoNum type="romanLcPeriod"/>
            </a:pPr>
            <a:r>
              <a:rPr lang="ar-EG" sz="2000" dirty="0">
                <a:latin typeface="Calibri" panose="020F0502020204030204" pitchFamily="34" charset="0"/>
                <a:cs typeface="Calibri" panose="020F0502020204030204" pitchFamily="34" charset="0"/>
              </a:rPr>
              <a:t>عدد التحويلات (مثل التسجيلات أو المبيعات)</a:t>
            </a:r>
          </a:p>
          <a:p>
            <a:pPr marL="514350" indent="-514350" algn="r" rtl="1">
              <a:buFont typeface="+mj-lt"/>
              <a:buAutoNum type="romanLcPeriod"/>
            </a:pPr>
            <a:r>
              <a:rPr lang="ar-EG" sz="2000" dirty="0">
                <a:latin typeface="Calibri" panose="020F0502020204030204" pitchFamily="34" charset="0"/>
                <a:cs typeface="Calibri" panose="020F0502020204030204" pitchFamily="34" charset="0"/>
              </a:rPr>
              <a:t> التكلفة الإجمالية للحملة.</a:t>
            </a:r>
          </a:p>
          <a:p>
            <a:pPr algn="r"/>
            <a:r>
              <a:rPr lang="ar-EG" sz="2000" dirty="0">
                <a:latin typeface="Calibri" panose="020F0502020204030204" pitchFamily="34" charset="0"/>
                <a:cs typeface="Calibri" panose="020F0502020204030204" pitchFamily="34" charset="0"/>
              </a:rPr>
              <a:t>2. إعداد البيانات</a:t>
            </a:r>
          </a:p>
          <a:p>
            <a:pPr algn="r"/>
            <a:r>
              <a:rPr lang="ar-EG" sz="2000" dirty="0">
                <a:latin typeface="Calibri" panose="020F0502020204030204" pitchFamily="34" charset="0"/>
                <a:cs typeface="Calibri" panose="020F0502020204030204" pitchFamily="34" charset="0"/>
              </a:rPr>
              <a:t>يمكنك استخدام .</a:t>
            </a:r>
            <a:r>
              <a:rPr lang="en-MY" sz="2000" dirty="0">
                <a:latin typeface="Calibri" panose="020F0502020204030204" pitchFamily="34" charset="0"/>
                <a:cs typeface="Calibri" panose="020F0502020204030204" pitchFamily="34" charset="0"/>
              </a:rPr>
              <a:t>Excel </a:t>
            </a:r>
            <a:r>
              <a:rPr lang="ar-EG" sz="2000" dirty="0">
                <a:latin typeface="Calibri" panose="020F0502020204030204" pitchFamily="34" charset="0"/>
                <a:cs typeface="Calibri" panose="020F0502020204030204" pitchFamily="34" charset="0"/>
              </a:rPr>
              <a:t>لتنظيم البيانات. أنشئ جدولًا مشابهًا:</a:t>
            </a:r>
          </a:p>
          <a:p>
            <a:pPr marL="514350" indent="-514350" algn="r" rtl="1">
              <a:buFont typeface="+mj-lt"/>
              <a:buAutoNum type="romanLcPeriod"/>
            </a:pPr>
            <a:endParaRPr lang="ar-EG" sz="2400" b="1" dirty="0">
              <a:latin typeface="Calibri" panose="020F0502020204030204" pitchFamily="34" charset="0"/>
              <a:cs typeface="Calibri" panose="020F0502020204030204" pitchFamily="34" charset="0"/>
            </a:endParaRPr>
          </a:p>
        </p:txBody>
      </p:sp>
      <p:graphicFrame>
        <p:nvGraphicFramePr>
          <p:cNvPr id="9" name="Table 8"/>
          <p:cNvGraphicFramePr>
            <a:graphicFrameLocks noGrp="1"/>
          </p:cNvGraphicFramePr>
          <p:nvPr>
            <p:extLst>
              <p:ext uri="{D42A27DB-BD31-4B8C-83A1-F6EECF244321}">
                <p14:modId xmlns:p14="http://schemas.microsoft.com/office/powerpoint/2010/main" val="3348045694"/>
              </p:ext>
            </p:extLst>
          </p:nvPr>
        </p:nvGraphicFramePr>
        <p:xfrm>
          <a:off x="-81430" y="2850005"/>
          <a:ext cx="4954062" cy="2194560"/>
        </p:xfrm>
        <a:graphic>
          <a:graphicData uri="http://schemas.openxmlformats.org/drawingml/2006/table">
            <a:tbl>
              <a:tblPr firstRow="1" bandRow="1">
                <a:tableStyleId>{5C22544A-7EE6-4342-B048-85BDC9FD1C3A}</a:tableStyleId>
              </a:tblPr>
              <a:tblGrid>
                <a:gridCol w="1651354"/>
                <a:gridCol w="1651354"/>
                <a:gridCol w="1651354"/>
              </a:tblGrid>
              <a:tr h="361789">
                <a:tc>
                  <a:txBody>
                    <a:bodyPr/>
                    <a:lstStyle/>
                    <a:p>
                      <a:pPr algn="ctr"/>
                      <a:r>
                        <a:rPr lang="ar-EG" dirty="0" smtClean="0"/>
                        <a:t>انستغرام</a:t>
                      </a:r>
                      <a:endParaRPr lang="en-MY" dirty="0"/>
                    </a:p>
                  </a:txBody>
                  <a:tcPr/>
                </a:tc>
                <a:tc>
                  <a:txBody>
                    <a:bodyPr/>
                    <a:lstStyle/>
                    <a:p>
                      <a:pPr algn="ctr"/>
                      <a:r>
                        <a:rPr lang="ar-EG" dirty="0" smtClean="0"/>
                        <a:t>فيسبوك </a:t>
                      </a:r>
                      <a:endParaRPr lang="en-MY" dirty="0"/>
                    </a:p>
                  </a:txBody>
                  <a:tcPr/>
                </a:tc>
                <a:tc>
                  <a:txBody>
                    <a:bodyPr/>
                    <a:lstStyle/>
                    <a:p>
                      <a:pPr algn="ctr"/>
                      <a:r>
                        <a:rPr lang="ar-EG" dirty="0" smtClean="0"/>
                        <a:t>القناة</a:t>
                      </a:r>
                      <a:endParaRPr lang="en-MY" dirty="0"/>
                    </a:p>
                  </a:txBody>
                  <a:tcPr/>
                </a:tc>
              </a:tr>
              <a:tr h="361789">
                <a:tc>
                  <a:txBody>
                    <a:bodyPr/>
                    <a:lstStyle/>
                    <a:p>
                      <a:pPr algn="ctr"/>
                      <a:r>
                        <a:rPr lang="ar-EG" sz="1800" b="0" kern="1200" dirty="0" smtClean="0">
                          <a:solidFill>
                            <a:schemeClr val="dk1"/>
                          </a:solidFill>
                          <a:latin typeface="+mn-lt"/>
                          <a:ea typeface="+mn-ea"/>
                          <a:cs typeface="+mn-cs"/>
                        </a:rPr>
                        <a:t>8</a:t>
                      </a:r>
                      <a:endParaRPr lang="en-MY" sz="1800" b="0" kern="1200" dirty="0">
                        <a:solidFill>
                          <a:schemeClr val="dk1"/>
                        </a:solidFill>
                        <a:latin typeface="+mn-lt"/>
                        <a:ea typeface="+mn-ea"/>
                        <a:cs typeface="+mn-cs"/>
                      </a:endParaRPr>
                    </a:p>
                  </a:txBody>
                  <a:tcPr/>
                </a:tc>
                <a:tc>
                  <a:txBody>
                    <a:bodyPr/>
                    <a:lstStyle/>
                    <a:p>
                      <a:pPr algn="ctr"/>
                      <a:r>
                        <a:rPr lang="ar-EG" sz="1800" b="0" kern="1200" dirty="0" smtClean="0">
                          <a:solidFill>
                            <a:schemeClr val="dk1"/>
                          </a:solidFill>
                          <a:latin typeface="+mn-lt"/>
                          <a:ea typeface="+mn-ea"/>
                          <a:cs typeface="+mn-cs"/>
                        </a:rPr>
                        <a:t>10</a:t>
                      </a:r>
                      <a:endParaRPr lang="en-MY" sz="1800" b="0" kern="1200" dirty="0">
                        <a:solidFill>
                          <a:schemeClr val="dk1"/>
                        </a:solidFill>
                        <a:latin typeface="+mn-lt"/>
                        <a:ea typeface="+mn-ea"/>
                        <a:cs typeface="+mn-cs"/>
                      </a:endParaRPr>
                    </a:p>
                  </a:txBody>
                  <a:tcPr/>
                </a:tc>
                <a:tc>
                  <a:txBody>
                    <a:bodyPr/>
                    <a:lstStyle/>
                    <a:p>
                      <a:pPr algn="ctr"/>
                      <a:r>
                        <a:rPr lang="ar-EG" sz="1800" b="0" kern="1200" dirty="0" smtClean="0">
                          <a:solidFill>
                            <a:schemeClr val="dk1"/>
                          </a:solidFill>
                          <a:latin typeface="+mn-lt"/>
                          <a:ea typeface="+mn-ea"/>
                          <a:cs typeface="+mn-cs"/>
                        </a:rPr>
                        <a:t>عدد الإعلانات</a:t>
                      </a:r>
                      <a:endParaRPr lang="en-MY" sz="1800" b="0" kern="1200" dirty="0">
                        <a:solidFill>
                          <a:schemeClr val="dk1"/>
                        </a:solidFill>
                        <a:latin typeface="+mn-lt"/>
                        <a:ea typeface="+mn-ea"/>
                        <a:cs typeface="+mn-cs"/>
                      </a:endParaRPr>
                    </a:p>
                  </a:txBody>
                  <a:tcPr/>
                </a:tc>
              </a:tr>
              <a:tr h="36178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ar-EG" sz="1800" b="0" kern="1200" dirty="0" smtClean="0">
                          <a:solidFill>
                            <a:schemeClr val="dk1"/>
                          </a:solidFill>
                          <a:latin typeface="+mn-lt"/>
                          <a:ea typeface="+mn-ea"/>
                          <a:cs typeface="+mn-cs"/>
                        </a:rPr>
                        <a:t>4000</a:t>
                      </a:r>
                      <a:endParaRPr lang="en-MY" sz="1800" b="0" kern="1200" dirty="0" smtClean="0">
                        <a:solidFill>
                          <a:schemeClr val="dk1"/>
                        </a:solidFill>
                        <a:latin typeface="+mn-lt"/>
                        <a:ea typeface="+mn-ea"/>
                        <a:cs typeface="+mn-cs"/>
                      </a:endParaRPr>
                    </a:p>
                  </a:txBody>
                  <a:tcPr/>
                </a:tc>
                <a:tc>
                  <a:txBody>
                    <a:bodyPr/>
                    <a:lstStyle/>
                    <a:p>
                      <a:pPr algn="ctr"/>
                      <a:r>
                        <a:rPr lang="ar-EG" sz="1800" b="0" kern="1200" dirty="0" smtClean="0">
                          <a:solidFill>
                            <a:schemeClr val="dk1"/>
                          </a:solidFill>
                          <a:latin typeface="+mn-lt"/>
                          <a:ea typeface="+mn-ea"/>
                          <a:cs typeface="+mn-cs"/>
                        </a:rPr>
                        <a:t>5000</a:t>
                      </a:r>
                      <a:endParaRPr lang="en-MY" sz="1800" b="0" kern="1200" dirty="0">
                        <a:solidFill>
                          <a:schemeClr val="dk1"/>
                        </a:solidFill>
                        <a:latin typeface="+mn-lt"/>
                        <a:ea typeface="+mn-ea"/>
                        <a:cs typeface="+mn-cs"/>
                      </a:endParaRPr>
                    </a:p>
                  </a:txBody>
                  <a:tcPr/>
                </a:tc>
                <a:tc>
                  <a:txBody>
                    <a:bodyPr/>
                    <a:lstStyle/>
                    <a:p>
                      <a:pPr algn="ctr"/>
                      <a:r>
                        <a:rPr lang="ar-EG" sz="1800" b="0" kern="1200" dirty="0">
                          <a:solidFill>
                            <a:schemeClr val="dk1"/>
                          </a:solidFill>
                          <a:latin typeface="+mn-lt"/>
                          <a:ea typeface="+mn-ea"/>
                          <a:cs typeface="+mn-cs"/>
                        </a:rPr>
                        <a:t>عدد المشاهدات</a:t>
                      </a:r>
                    </a:p>
                  </a:txBody>
                  <a:tcPr anchor="ctr"/>
                </a:tc>
              </a:tr>
              <a:tr h="361789">
                <a:tc>
                  <a:txBody>
                    <a:bodyPr/>
                    <a:lstStyle/>
                    <a:p>
                      <a:pPr algn="ctr"/>
                      <a:r>
                        <a:rPr lang="ar-EG" sz="1800" b="0" kern="1200" dirty="0" smtClean="0">
                          <a:solidFill>
                            <a:schemeClr val="dk1"/>
                          </a:solidFill>
                          <a:latin typeface="+mn-lt"/>
                          <a:ea typeface="+mn-ea"/>
                          <a:cs typeface="+mn-cs"/>
                        </a:rPr>
                        <a:t>200</a:t>
                      </a:r>
                      <a:endParaRPr lang="en-MY" sz="1800" b="0" kern="1200" dirty="0">
                        <a:solidFill>
                          <a:schemeClr val="dk1"/>
                        </a:solidFill>
                        <a:latin typeface="+mn-lt"/>
                        <a:ea typeface="+mn-ea"/>
                        <a:cs typeface="+mn-cs"/>
                      </a:endParaRPr>
                    </a:p>
                  </a:txBody>
                  <a:tcPr/>
                </a:tc>
                <a:tc>
                  <a:txBody>
                    <a:bodyPr/>
                    <a:lstStyle/>
                    <a:p>
                      <a:pPr algn="ctr"/>
                      <a:r>
                        <a:rPr lang="ar-EG" sz="1800" b="0" kern="1200" dirty="0" smtClean="0">
                          <a:solidFill>
                            <a:schemeClr val="dk1"/>
                          </a:solidFill>
                          <a:latin typeface="+mn-lt"/>
                          <a:ea typeface="+mn-ea"/>
                          <a:cs typeface="+mn-cs"/>
                        </a:rPr>
                        <a:t>300</a:t>
                      </a:r>
                      <a:endParaRPr lang="en-MY" sz="1800" b="0" kern="1200" dirty="0">
                        <a:solidFill>
                          <a:schemeClr val="dk1"/>
                        </a:solidFill>
                        <a:latin typeface="+mn-lt"/>
                        <a:ea typeface="+mn-ea"/>
                        <a:cs typeface="+mn-cs"/>
                      </a:endParaRPr>
                    </a:p>
                  </a:txBody>
                  <a:tcPr/>
                </a:tc>
                <a:tc>
                  <a:txBody>
                    <a:bodyPr/>
                    <a:lstStyle/>
                    <a:p>
                      <a:pPr algn="ctr"/>
                      <a:r>
                        <a:rPr lang="ar-EG" sz="1800" b="0" kern="1200" dirty="0">
                          <a:solidFill>
                            <a:schemeClr val="dk1"/>
                          </a:solidFill>
                          <a:latin typeface="+mn-lt"/>
                          <a:ea typeface="+mn-ea"/>
                          <a:cs typeface="+mn-cs"/>
                        </a:rPr>
                        <a:t>عدد النقرات</a:t>
                      </a:r>
                    </a:p>
                  </a:txBody>
                  <a:tcPr anchor="ctr"/>
                </a:tc>
              </a:tr>
              <a:tr h="361789">
                <a:tc>
                  <a:txBody>
                    <a:bodyPr/>
                    <a:lstStyle/>
                    <a:p>
                      <a:pPr algn="ctr"/>
                      <a:r>
                        <a:rPr lang="ar-EG" sz="1800" b="0" kern="1200" dirty="0" smtClean="0">
                          <a:solidFill>
                            <a:schemeClr val="dk1"/>
                          </a:solidFill>
                          <a:latin typeface="+mn-lt"/>
                          <a:ea typeface="+mn-ea"/>
                          <a:cs typeface="+mn-cs"/>
                        </a:rPr>
                        <a:t>30</a:t>
                      </a:r>
                      <a:endParaRPr lang="en-MY" sz="1800" b="0" kern="1200" dirty="0">
                        <a:solidFill>
                          <a:schemeClr val="dk1"/>
                        </a:solidFill>
                        <a:latin typeface="+mn-lt"/>
                        <a:ea typeface="+mn-ea"/>
                        <a:cs typeface="+mn-cs"/>
                      </a:endParaRPr>
                    </a:p>
                  </a:txBody>
                  <a:tcPr/>
                </a:tc>
                <a:tc>
                  <a:txBody>
                    <a:bodyPr/>
                    <a:lstStyle/>
                    <a:p>
                      <a:pPr algn="ctr"/>
                      <a:r>
                        <a:rPr lang="ar-EG" sz="1800" b="0" kern="1200" dirty="0" smtClean="0">
                          <a:solidFill>
                            <a:schemeClr val="dk1"/>
                          </a:solidFill>
                          <a:latin typeface="+mn-lt"/>
                          <a:ea typeface="+mn-ea"/>
                          <a:cs typeface="+mn-cs"/>
                        </a:rPr>
                        <a:t>50</a:t>
                      </a:r>
                      <a:endParaRPr lang="en-MY" sz="1800" b="0" kern="1200" dirty="0">
                        <a:solidFill>
                          <a:schemeClr val="dk1"/>
                        </a:solidFill>
                        <a:latin typeface="+mn-lt"/>
                        <a:ea typeface="+mn-ea"/>
                        <a:cs typeface="+mn-cs"/>
                      </a:endParaRPr>
                    </a:p>
                  </a:txBody>
                  <a:tcPr/>
                </a:tc>
                <a:tc>
                  <a:txBody>
                    <a:bodyPr/>
                    <a:lstStyle/>
                    <a:p>
                      <a:pPr algn="ctr"/>
                      <a:r>
                        <a:rPr lang="ar-EG" sz="1800" b="0" kern="1200" dirty="0" smtClean="0">
                          <a:solidFill>
                            <a:schemeClr val="dk1"/>
                          </a:solidFill>
                          <a:latin typeface="+mn-lt"/>
                          <a:ea typeface="+mn-ea"/>
                          <a:cs typeface="+mn-cs"/>
                        </a:rPr>
                        <a:t>عدد التحويلات</a:t>
                      </a:r>
                      <a:endParaRPr lang="en-MY" sz="1800" b="0" kern="1200" dirty="0">
                        <a:solidFill>
                          <a:schemeClr val="dk1"/>
                        </a:solidFill>
                        <a:latin typeface="+mn-lt"/>
                        <a:ea typeface="+mn-ea"/>
                        <a:cs typeface="+mn-cs"/>
                      </a:endParaRPr>
                    </a:p>
                  </a:txBody>
                  <a:tcPr/>
                </a:tc>
              </a:tr>
              <a:tr h="361789">
                <a:tc>
                  <a:txBody>
                    <a:bodyPr/>
                    <a:lstStyle/>
                    <a:p>
                      <a:pPr algn="ctr"/>
                      <a:r>
                        <a:rPr lang="ar-EG" sz="1800" b="0" kern="1200" dirty="0" smtClean="0">
                          <a:solidFill>
                            <a:schemeClr val="dk1"/>
                          </a:solidFill>
                          <a:latin typeface="+mn-lt"/>
                          <a:ea typeface="+mn-ea"/>
                          <a:cs typeface="+mn-cs"/>
                        </a:rPr>
                        <a:t>150</a:t>
                      </a:r>
                      <a:endParaRPr lang="en-MY" sz="1800" b="0" kern="1200" dirty="0">
                        <a:solidFill>
                          <a:schemeClr val="dk1"/>
                        </a:solidFill>
                        <a:latin typeface="+mn-lt"/>
                        <a:ea typeface="+mn-ea"/>
                        <a:cs typeface="+mn-cs"/>
                      </a:endParaRPr>
                    </a:p>
                  </a:txBody>
                  <a:tcPr/>
                </a:tc>
                <a:tc>
                  <a:txBody>
                    <a:bodyPr/>
                    <a:lstStyle/>
                    <a:p>
                      <a:pPr algn="ctr"/>
                      <a:r>
                        <a:rPr lang="ar-EG" sz="1800" b="0" kern="1200" dirty="0" smtClean="0">
                          <a:solidFill>
                            <a:schemeClr val="dk1"/>
                          </a:solidFill>
                          <a:latin typeface="+mn-lt"/>
                          <a:ea typeface="+mn-ea"/>
                          <a:cs typeface="+mn-cs"/>
                        </a:rPr>
                        <a:t>200</a:t>
                      </a:r>
                      <a:endParaRPr lang="en-MY" sz="1800" b="0" kern="1200" dirty="0">
                        <a:solidFill>
                          <a:schemeClr val="dk1"/>
                        </a:solidFill>
                        <a:latin typeface="+mn-lt"/>
                        <a:ea typeface="+mn-ea"/>
                        <a:cs typeface="+mn-cs"/>
                      </a:endParaRPr>
                    </a:p>
                  </a:txBody>
                  <a:tcPr/>
                </a:tc>
                <a:tc>
                  <a:txBody>
                    <a:bodyPr/>
                    <a:lstStyle/>
                    <a:p>
                      <a:pPr algn="ctr"/>
                      <a:r>
                        <a:rPr lang="ar-EG" sz="1800" b="0" kern="1200" dirty="0" smtClean="0">
                          <a:solidFill>
                            <a:schemeClr val="dk1"/>
                          </a:solidFill>
                          <a:latin typeface="+mn-lt"/>
                          <a:ea typeface="+mn-ea"/>
                          <a:cs typeface="+mn-cs"/>
                        </a:rPr>
                        <a:t>التكلفة (دولار)</a:t>
                      </a:r>
                      <a:endParaRPr lang="en-MY" sz="1800" b="0" kern="1200" dirty="0">
                        <a:solidFill>
                          <a:schemeClr val="dk1"/>
                        </a:solidFill>
                        <a:latin typeface="+mn-lt"/>
                        <a:ea typeface="+mn-ea"/>
                        <a:cs typeface="+mn-cs"/>
                      </a:endParaRPr>
                    </a:p>
                  </a:txBody>
                  <a:tcPr/>
                </a:tc>
              </a:tr>
            </a:tbl>
          </a:graphicData>
        </a:graphic>
      </p:graphicFrame>
      <p:pic>
        <p:nvPicPr>
          <p:cNvPr id="10" name="Picture 9"/>
          <p:cNvPicPr>
            <a:picLocks noChangeAspect="1"/>
          </p:cNvPicPr>
          <p:nvPr/>
        </p:nvPicPr>
        <p:blipFill>
          <a:blip r:embed="rId4"/>
          <a:stretch>
            <a:fillRect/>
          </a:stretch>
        </p:blipFill>
        <p:spPr>
          <a:xfrm>
            <a:off x="0" y="1130416"/>
            <a:ext cx="2962913" cy="1625243"/>
          </a:xfrm>
          <a:prstGeom prst="rect">
            <a:avLst/>
          </a:prstGeom>
        </p:spPr>
      </p:pic>
    </p:spTree>
    <p:extLst>
      <p:ext uri="{BB962C8B-B14F-4D97-AF65-F5344CB8AC3E}">
        <p14:creationId xmlns:p14="http://schemas.microsoft.com/office/powerpoint/2010/main" val="71533986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81275" y="135561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0" y="1355612"/>
            <a:ext cx="10682514" cy="3695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733266" y="1355612"/>
            <a:ext cx="9184659" cy="1015663"/>
          </a:xfrm>
          <a:prstGeom prst="rect">
            <a:avLst/>
          </a:prstGeom>
          <a:noFill/>
        </p:spPr>
        <p:txBody>
          <a:bodyPr wrap="square" rtlCol="0">
            <a:spAutoFit/>
          </a:bodyPr>
          <a:lstStyle/>
          <a:p>
            <a:pPr lvl="0" algn="ctr" rtl="1"/>
            <a:r>
              <a:rPr lang="en-MY" sz="3200" b="1" dirty="0" smtClean="0">
                <a:latin typeface="Calibri" panose="020F0502020204030204" pitchFamily="34" charset="0"/>
                <a:cs typeface="Calibri" panose="020F0502020204030204" pitchFamily="34" charset="0"/>
              </a:rPr>
              <a:t>  </a:t>
            </a:r>
            <a:r>
              <a:rPr lang="ar-EG" sz="3200" b="1" dirty="0" smtClean="0">
                <a:latin typeface="Calibri" panose="020F0502020204030204" pitchFamily="34" charset="0"/>
                <a:cs typeface="Calibri" panose="020F0502020204030204" pitchFamily="34" charset="0"/>
              </a:rPr>
              <a:t>  4.4.1 </a:t>
            </a:r>
            <a:r>
              <a:rPr lang="ar-EG" sz="3200" b="1" dirty="0"/>
              <a:t>تطبيق عملي بسيط لتحليل بيانات التسويق وإعداد تقرير </a:t>
            </a:r>
            <a:r>
              <a:rPr lang="ar-EG" sz="3200" b="1" dirty="0" smtClean="0">
                <a:latin typeface="Calibri" panose="020F0502020204030204" pitchFamily="34" charset="0"/>
                <a:cs typeface="Calibri" panose="020F0502020204030204" pitchFamily="34" charset="0"/>
              </a:rPr>
              <a:t>:</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815982" y="1819317"/>
            <a:ext cx="9648818" cy="3231654"/>
          </a:xfrm>
          <a:prstGeom prst="rect">
            <a:avLst/>
          </a:prstGeom>
          <a:noFill/>
        </p:spPr>
        <p:txBody>
          <a:bodyPr wrap="square" rtlCol="0">
            <a:spAutoFit/>
          </a:bodyPr>
          <a:lstStyle/>
          <a:p>
            <a:pPr algn="r"/>
            <a:r>
              <a:rPr lang="ar-EG" sz="2000" b="1" dirty="0">
                <a:latin typeface="Calibri" panose="020F0502020204030204" pitchFamily="34" charset="0"/>
                <a:cs typeface="Calibri" panose="020F0502020204030204" pitchFamily="34" charset="0"/>
              </a:rPr>
              <a:t>3. تحليل البيانات</a:t>
            </a:r>
          </a:p>
          <a:p>
            <a:pPr algn="r" rtl="1"/>
            <a:r>
              <a:rPr lang="ar-EG" sz="2000" dirty="0">
                <a:latin typeface="Calibri" panose="020F0502020204030204" pitchFamily="34" charset="0"/>
                <a:cs typeface="Calibri" panose="020F0502020204030204" pitchFamily="34" charset="0"/>
              </a:rPr>
              <a:t>معدل النقر (</a:t>
            </a:r>
            <a:r>
              <a:rPr lang="en-MY" sz="2000" dirty="0" err="1">
                <a:latin typeface="Calibri" panose="020F0502020204030204" pitchFamily="34" charset="0"/>
                <a:cs typeface="Calibri" panose="020F0502020204030204" pitchFamily="34" charset="0"/>
              </a:rPr>
              <a:t>CTR</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احسب معدل النقر لكل قناة:</a:t>
            </a:r>
          </a:p>
          <a:p>
            <a:pPr algn="r" rtl="1"/>
            <a:r>
              <a:rPr lang="ar-EG" sz="2000" b="1" dirty="0">
                <a:latin typeface="Calibri" panose="020F0502020204030204" pitchFamily="34" charset="0"/>
                <a:cs typeface="Calibri" panose="020F0502020204030204" pitchFamily="34" charset="0"/>
              </a:rPr>
              <a:t>معدل النقر </a:t>
            </a:r>
            <a:r>
              <a:rPr lang="ar-EG" sz="2000" dirty="0">
                <a:latin typeface="Calibri" panose="020F0502020204030204" pitchFamily="34" charset="0"/>
                <a:cs typeface="Calibri" panose="020F0502020204030204" pitchFamily="34" charset="0"/>
              </a:rPr>
              <a:t>= عدد النقرات </a:t>
            </a:r>
            <a:r>
              <a:rPr lang="en-MY" sz="2000" dirty="0">
                <a:latin typeface="Calibri" panose="020F0502020204030204" pitchFamily="34" charset="0"/>
                <a:cs typeface="Calibri" panose="020F0502020204030204" pitchFamily="34" charset="0"/>
              </a:rPr>
              <a:t>÷</a:t>
            </a:r>
            <a:r>
              <a:rPr lang="ar-EG" sz="2000" dirty="0">
                <a:latin typeface="Calibri" panose="020F0502020204030204" pitchFamily="34" charset="0"/>
                <a:cs typeface="Calibri" panose="020F0502020204030204" pitchFamily="34" charset="0"/>
              </a:rPr>
              <a:t> عدد المشاهدات *100 فيسبوك:  </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300 </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 5000 *100 =6%   إنستغرام: </a:t>
            </a:r>
            <a:r>
              <a:rPr lang="en-MY" sz="2000" dirty="0">
                <a:latin typeface="Calibri" panose="020F0502020204030204" pitchFamily="34" charset="0"/>
                <a:cs typeface="Calibri" panose="020F0502020204030204" pitchFamily="34" charset="0"/>
              </a:rPr>
              <a:t>6.25%</a:t>
            </a:r>
            <a:endParaRPr lang="ar-EG" sz="2000" dirty="0">
              <a:latin typeface="Calibri" panose="020F0502020204030204" pitchFamily="34" charset="0"/>
              <a:cs typeface="Calibri" panose="020F0502020204030204" pitchFamily="34" charset="0"/>
            </a:endParaRPr>
          </a:p>
          <a:p>
            <a:pPr algn="r" rtl="1"/>
            <a:r>
              <a:rPr lang="ar-EG" sz="2000" b="1" dirty="0">
                <a:latin typeface="Calibri" panose="020F0502020204030204" pitchFamily="34" charset="0"/>
                <a:cs typeface="Calibri" panose="020F0502020204030204" pitchFamily="34" charset="0"/>
              </a:rPr>
              <a:t>معدل التحويل</a:t>
            </a:r>
            <a:r>
              <a:rPr lang="ar-EG" sz="2000" dirty="0">
                <a:latin typeface="Calibri" panose="020F0502020204030204" pitchFamily="34" charset="0"/>
                <a:cs typeface="Calibri" panose="020F0502020204030204" pitchFamily="34" charset="0"/>
              </a:rPr>
              <a:t>: عدد التحويلات </a:t>
            </a:r>
            <a:r>
              <a:rPr lang="en-MY" sz="2000" dirty="0">
                <a:latin typeface="Calibri" panose="020F0502020204030204" pitchFamily="34" charset="0"/>
                <a:cs typeface="Calibri" panose="020F0502020204030204" pitchFamily="34" charset="0"/>
              </a:rPr>
              <a:t>÷</a:t>
            </a:r>
            <a:r>
              <a:rPr lang="ar-EG" sz="2000" dirty="0">
                <a:latin typeface="Calibri" panose="020F0502020204030204" pitchFamily="34" charset="0"/>
                <a:cs typeface="Calibri" panose="020F0502020204030204" pitchFamily="34" charset="0"/>
              </a:rPr>
              <a:t> عدد النقرات *100  فيسبوك:   50 </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300</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*100 </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 </a:t>
            </a:r>
            <a:r>
              <a:rPr lang="en-MY" sz="2000" dirty="0">
                <a:latin typeface="Calibri" panose="020F0502020204030204" pitchFamily="34" charset="0"/>
                <a:cs typeface="Calibri" panose="020F0502020204030204" pitchFamily="34" charset="0"/>
              </a:rPr>
              <a:t>≈16.67%</a:t>
            </a:r>
            <a:r>
              <a:rPr lang="ar-EG" sz="2000" dirty="0">
                <a:latin typeface="Calibri" panose="020F0502020204030204" pitchFamily="34" charset="0"/>
                <a:cs typeface="Calibri" panose="020F0502020204030204" pitchFamily="34" charset="0"/>
              </a:rPr>
              <a:t> إنستغرام: </a:t>
            </a:r>
            <a:r>
              <a:rPr lang="en-MY" sz="2000" dirty="0">
                <a:latin typeface="Calibri" panose="020F0502020204030204" pitchFamily="34" charset="0"/>
                <a:cs typeface="Calibri" panose="020F0502020204030204" pitchFamily="34" charset="0"/>
              </a:rPr>
              <a:t>12%</a:t>
            </a:r>
            <a:endParaRPr lang="ar-EG" sz="2000" dirty="0">
              <a:latin typeface="Calibri" panose="020F0502020204030204" pitchFamily="34" charset="0"/>
              <a:cs typeface="Calibri" panose="020F0502020204030204" pitchFamily="34" charset="0"/>
            </a:endParaRPr>
          </a:p>
          <a:p>
            <a:pPr algn="r" rtl="1"/>
            <a:r>
              <a:rPr lang="ar-EG" sz="2000" b="1" dirty="0">
                <a:latin typeface="Calibri" panose="020F0502020204030204" pitchFamily="34" charset="0"/>
                <a:cs typeface="Calibri" panose="020F0502020204030204" pitchFamily="34" charset="0"/>
              </a:rPr>
              <a:t>التكلفة لكل تحويل: </a:t>
            </a:r>
            <a:r>
              <a:rPr lang="ar-EG" sz="2000" dirty="0">
                <a:latin typeface="Calibri" panose="020F0502020204030204" pitchFamily="34" charset="0"/>
                <a:cs typeface="Calibri" panose="020F0502020204030204" pitchFamily="34" charset="0"/>
              </a:rPr>
              <a:t>التكلفة </a:t>
            </a:r>
            <a:r>
              <a:rPr lang="en-MY" sz="2000" dirty="0">
                <a:latin typeface="Calibri" panose="020F0502020204030204" pitchFamily="34" charset="0"/>
                <a:cs typeface="Calibri" panose="020F0502020204030204" pitchFamily="34" charset="0"/>
              </a:rPr>
              <a:t>÷</a:t>
            </a:r>
            <a:r>
              <a:rPr lang="ar-EG" sz="2000" dirty="0">
                <a:latin typeface="Calibri" panose="020F0502020204030204" pitchFamily="34" charset="0"/>
                <a:cs typeface="Calibri" panose="020F0502020204030204" pitchFamily="34" charset="0"/>
              </a:rPr>
              <a:t> عد التحويلات فيسبوك: 200 </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 50 = 4 دولارات إنستغرام = 5 دولارات</a:t>
            </a:r>
          </a:p>
          <a:p>
            <a:pPr algn="r" rtl="1"/>
            <a:r>
              <a:rPr lang="ar-EG" sz="2000" dirty="0">
                <a:latin typeface="Calibri" panose="020F0502020204030204" pitchFamily="34" charset="0"/>
                <a:cs typeface="Calibri" panose="020F0502020204030204" pitchFamily="34" charset="0"/>
              </a:rPr>
              <a:t>4. </a:t>
            </a:r>
            <a:r>
              <a:rPr lang="ar-EG" sz="2000" b="1" dirty="0">
                <a:latin typeface="Calibri" panose="020F0502020204030204" pitchFamily="34" charset="0"/>
                <a:cs typeface="Calibri" panose="020F0502020204030204" pitchFamily="34" charset="0"/>
              </a:rPr>
              <a:t>تقديم البيانات</a:t>
            </a:r>
          </a:p>
          <a:p>
            <a:pPr algn="r" rtl="1"/>
            <a:r>
              <a:rPr lang="ar-EG" sz="2000" dirty="0">
                <a:latin typeface="Calibri" panose="020F0502020204030204" pitchFamily="34" charset="0"/>
                <a:cs typeface="Calibri" panose="020F0502020204030204" pitchFamily="34" charset="0"/>
              </a:rPr>
              <a:t>استخدم الرسوم البيانية في </a:t>
            </a:r>
            <a:r>
              <a:rPr lang="en-MY" sz="2000" dirty="0">
                <a:latin typeface="Calibri" panose="020F0502020204030204" pitchFamily="34" charset="0"/>
                <a:cs typeface="Calibri" panose="020F0502020204030204" pitchFamily="34" charset="0"/>
              </a:rPr>
              <a:t>Excel </a:t>
            </a:r>
            <a:r>
              <a:rPr lang="ar-EG" sz="2000" dirty="0">
                <a:latin typeface="Calibri" panose="020F0502020204030204" pitchFamily="34" charset="0"/>
                <a:cs typeface="Calibri" panose="020F0502020204030204" pitchFamily="34" charset="0"/>
              </a:rPr>
              <a:t>أو أدوات مثل </a:t>
            </a:r>
            <a:r>
              <a:rPr lang="en-MY" sz="2000" dirty="0">
                <a:latin typeface="Calibri" panose="020F0502020204030204" pitchFamily="34" charset="0"/>
                <a:cs typeface="Calibri" panose="020F0502020204030204" pitchFamily="34" charset="0"/>
              </a:rPr>
              <a:t>Tableau </a:t>
            </a:r>
            <a:r>
              <a:rPr lang="ar-EG" sz="2000" dirty="0">
                <a:latin typeface="Calibri" panose="020F0502020204030204" pitchFamily="34" charset="0"/>
                <a:cs typeface="Calibri" panose="020F0502020204030204" pitchFamily="34" charset="0"/>
              </a:rPr>
              <a:t>أو  </a:t>
            </a:r>
            <a:r>
              <a:rPr lang="en-MY" sz="2000" dirty="0">
                <a:latin typeface="Calibri" panose="020F0502020204030204" pitchFamily="34" charset="0"/>
                <a:cs typeface="Calibri" panose="020F0502020204030204" pitchFamily="34" charset="0"/>
              </a:rPr>
              <a:t>Power BI </a:t>
            </a:r>
            <a:r>
              <a:rPr lang="ar-EG" sz="2000" dirty="0">
                <a:latin typeface="Calibri" panose="020F0502020204030204" pitchFamily="34" charset="0"/>
                <a:cs typeface="Calibri" panose="020F0502020204030204" pitchFamily="34" charset="0"/>
              </a:rPr>
              <a:t>لعرض النتائج بشكل مرئي.</a:t>
            </a:r>
          </a:p>
          <a:p>
            <a:pPr algn="r" rtl="1"/>
            <a:r>
              <a:rPr lang="ar-EG" sz="2000" dirty="0">
                <a:latin typeface="Calibri" panose="020F0502020204030204" pitchFamily="34" charset="0"/>
                <a:cs typeface="Calibri" panose="020F0502020204030204" pitchFamily="34" charset="0"/>
              </a:rPr>
              <a:t> يمكنك إنشاء:</a:t>
            </a:r>
          </a:p>
          <a:p>
            <a:pPr algn="r" rtl="1"/>
            <a:r>
              <a:rPr lang="ar-EG" sz="2000" dirty="0">
                <a:latin typeface="Calibri" panose="020F0502020204030204" pitchFamily="34" charset="0"/>
                <a:cs typeface="Calibri" panose="020F0502020204030204" pitchFamily="34" charset="0"/>
              </a:rPr>
              <a:t>مخطط عمودي لعدد النقرات والمشاهدات لكل قناة.</a:t>
            </a:r>
          </a:p>
          <a:p>
            <a:pPr algn="r" rtl="1"/>
            <a:endParaRPr lang="ar-EG" sz="2400" b="1" u="sng"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4"/>
          <a:stretch>
            <a:fillRect/>
          </a:stretch>
        </p:blipFill>
        <p:spPr>
          <a:xfrm>
            <a:off x="0" y="4047343"/>
            <a:ext cx="4170977" cy="2260577"/>
          </a:xfrm>
          <a:prstGeom prst="rect">
            <a:avLst/>
          </a:prstGeom>
        </p:spPr>
      </p:pic>
      <p:pic>
        <p:nvPicPr>
          <p:cNvPr id="6" name="Picture 5"/>
          <p:cNvPicPr>
            <a:picLocks noChangeAspect="1"/>
          </p:cNvPicPr>
          <p:nvPr/>
        </p:nvPicPr>
        <p:blipFill>
          <a:blip r:embed="rId5"/>
          <a:stretch>
            <a:fillRect/>
          </a:stretch>
        </p:blipFill>
        <p:spPr>
          <a:xfrm>
            <a:off x="-235412" y="1036656"/>
            <a:ext cx="2007745" cy="1334619"/>
          </a:xfrm>
          <a:prstGeom prst="rect">
            <a:avLst/>
          </a:prstGeom>
        </p:spPr>
      </p:pic>
    </p:spTree>
    <p:extLst>
      <p:ext uri="{BB962C8B-B14F-4D97-AF65-F5344CB8AC3E}">
        <p14:creationId xmlns:p14="http://schemas.microsoft.com/office/powerpoint/2010/main" val="308811237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680233" y="1739905"/>
            <a:ext cx="10480294"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248807" y="1708992"/>
            <a:ext cx="11903135" cy="523220"/>
          </a:xfrm>
          <a:prstGeom prst="rect">
            <a:avLst/>
          </a:prstGeom>
          <a:noFill/>
        </p:spPr>
        <p:txBody>
          <a:bodyPr wrap="square" rtlCol="0">
            <a:spAutoFit/>
          </a:bodyPr>
          <a:lstStyle/>
          <a:p>
            <a:pPr algn="ctr" rtl="1"/>
            <a:r>
              <a:rPr lang="ar-EG" sz="2800" b="1" dirty="0">
                <a:latin typeface="Calibri" panose="020F0502020204030204" pitchFamily="34" charset="0"/>
                <a:cs typeface="Calibri" panose="020F0502020204030204" pitchFamily="34" charset="0"/>
              </a:rPr>
              <a:t>4.4.2</a:t>
            </a:r>
            <a:r>
              <a:rPr lang="ar-SA" sz="2800" b="1" dirty="0">
                <a:latin typeface="Calibri" panose="020F0502020204030204" pitchFamily="34" charset="0"/>
                <a:cs typeface="Calibri" panose="020F0502020204030204" pitchFamily="34" charset="0"/>
              </a:rPr>
              <a:t> </a:t>
            </a:r>
            <a:r>
              <a:rPr lang="ar-EG" sz="2800" b="1" dirty="0">
                <a:latin typeface="Calibri" panose="020F0502020204030204" pitchFamily="34" charset="0"/>
                <a:cs typeface="Calibri" panose="020F0502020204030204" pitchFamily="34" charset="0"/>
              </a:rPr>
              <a:t>تطبيق عملي بسيط لتحليل بيانات التسويق وإعداد تقرير</a:t>
            </a:r>
            <a:endParaRPr lang="en-US" sz="28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6328228" y="2168044"/>
            <a:ext cx="5534737" cy="3231654"/>
          </a:xfrm>
          <a:prstGeom prst="rect">
            <a:avLst/>
          </a:prstGeom>
          <a:noFill/>
        </p:spPr>
        <p:txBody>
          <a:bodyPr wrap="square" rtlCol="0">
            <a:spAutoFit/>
          </a:bodyPr>
          <a:lstStyle/>
          <a:p>
            <a:pPr algn="r"/>
            <a:r>
              <a:rPr lang="ar-EG" sz="2000" dirty="0">
                <a:latin typeface="Calibri" panose="020F0502020204030204" pitchFamily="34" charset="0"/>
                <a:cs typeface="Calibri" panose="020F0502020204030204" pitchFamily="34" charset="0"/>
              </a:rPr>
              <a:t> 5</a:t>
            </a:r>
            <a:r>
              <a:rPr lang="ar-EG" sz="2000" b="1" dirty="0">
                <a:latin typeface="Calibri" panose="020F0502020204030204" pitchFamily="34" charset="0"/>
                <a:cs typeface="Calibri" panose="020F0502020204030204" pitchFamily="34" charset="0"/>
              </a:rPr>
              <a:t>. إعداد التقرير</a:t>
            </a:r>
          </a:p>
          <a:p>
            <a:pPr algn="r" rtl="1"/>
            <a:r>
              <a:rPr lang="ar-EG" sz="2000" dirty="0">
                <a:latin typeface="Calibri" panose="020F0502020204030204" pitchFamily="34" charset="0"/>
                <a:cs typeface="Calibri" panose="020F0502020204030204" pitchFamily="34" charset="0"/>
              </a:rPr>
              <a:t>اكتب تقريرًا يتضمن العناصر التالية:</a:t>
            </a:r>
          </a:p>
          <a:p>
            <a:pPr algn="r" rtl="1"/>
            <a:r>
              <a:rPr lang="ar-EG" sz="2000" dirty="0">
                <a:latin typeface="Calibri" panose="020F0502020204030204" pitchFamily="34" charset="0"/>
                <a:cs typeface="Calibri" panose="020F0502020204030204" pitchFamily="34" charset="0"/>
              </a:rPr>
              <a:t>عنوان التقرير: تحليل حملة وسائل التواصل الاجتماعي لشهر [الشهر].</a:t>
            </a:r>
          </a:p>
          <a:p>
            <a:pPr algn="r" rtl="1"/>
            <a:r>
              <a:rPr lang="ar-EG" sz="2000" b="1" dirty="0">
                <a:latin typeface="Calibri" panose="020F0502020204030204" pitchFamily="34" charset="0"/>
                <a:cs typeface="Calibri" panose="020F0502020204030204" pitchFamily="34" charset="0"/>
              </a:rPr>
              <a:t>الملخص التنفيذي</a:t>
            </a:r>
            <a:r>
              <a:rPr lang="ar-EG" sz="2000" dirty="0">
                <a:latin typeface="Calibri" panose="020F0502020204030204" pitchFamily="34" charset="0"/>
                <a:cs typeface="Calibri" panose="020F0502020204030204" pitchFamily="34" charset="0"/>
              </a:rPr>
              <a:t>: نتائج مختصرة.</a:t>
            </a:r>
          </a:p>
          <a:p>
            <a:pPr algn="r" rtl="1"/>
            <a:r>
              <a:rPr lang="ar-EG" sz="2000" b="1" dirty="0">
                <a:latin typeface="Calibri" panose="020F0502020204030204" pitchFamily="34" charset="0"/>
                <a:cs typeface="Calibri" panose="020F0502020204030204" pitchFamily="34" charset="0"/>
              </a:rPr>
              <a:t>البيانات: </a:t>
            </a:r>
            <a:r>
              <a:rPr lang="ar-EG" sz="2000" dirty="0">
                <a:latin typeface="Calibri" panose="020F0502020204030204" pitchFamily="34" charset="0"/>
                <a:cs typeface="Calibri" panose="020F0502020204030204" pitchFamily="34" charset="0"/>
              </a:rPr>
              <a:t>الجدول والرسوم البيانية.</a:t>
            </a:r>
          </a:p>
          <a:p>
            <a:pPr algn="r" rtl="1"/>
            <a:r>
              <a:rPr lang="ar-EG" sz="2000" b="1" dirty="0">
                <a:latin typeface="Calibri" panose="020F0502020204030204" pitchFamily="34" charset="0"/>
                <a:cs typeface="Calibri" panose="020F0502020204030204" pitchFamily="34" charset="0"/>
              </a:rPr>
              <a:t>التحليل: </a:t>
            </a:r>
            <a:r>
              <a:rPr lang="ar-EG" sz="2000" dirty="0">
                <a:latin typeface="Calibri" panose="020F0502020204030204" pitchFamily="34" charset="0"/>
                <a:cs typeface="Calibri" panose="020F0502020204030204" pitchFamily="34" charset="0"/>
              </a:rPr>
              <a:t>تفسير النتائج مثل "حقق فيسبوك </a:t>
            </a:r>
            <a:r>
              <a:rPr lang="en-MY" sz="2000" dirty="0" err="1">
                <a:latin typeface="Calibri" panose="020F0502020204030204" pitchFamily="34" charset="0"/>
                <a:cs typeface="Calibri" panose="020F0502020204030204" pitchFamily="34" charset="0"/>
              </a:rPr>
              <a:t>CTR</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أعلى من إنستغرام، مما يشير إلى أن المحتوى أكثر جاذبية هناك."</a:t>
            </a:r>
          </a:p>
          <a:p>
            <a:pPr algn="r"/>
            <a:r>
              <a:rPr lang="ar-EG" sz="2000" b="1" dirty="0">
                <a:latin typeface="Calibri" panose="020F0502020204030204" pitchFamily="34" charset="0"/>
                <a:cs typeface="Calibri" panose="020F0502020204030204" pitchFamily="34" charset="0"/>
              </a:rPr>
              <a:t>التوصيات: </a:t>
            </a:r>
            <a:r>
              <a:rPr lang="ar-EG" sz="2000" dirty="0">
                <a:latin typeface="Calibri" panose="020F0502020204030204" pitchFamily="34" charset="0"/>
                <a:cs typeface="Calibri" panose="020F0502020204030204" pitchFamily="34" charset="0"/>
              </a:rPr>
              <a:t>مثل "زيادة الميزانية لإعلانات فيسبوك" أو "تجربة نوع محتوى مختلف على إنستغرام</a:t>
            </a:r>
            <a:r>
              <a:rPr lang="ar-EG" sz="2000" dirty="0"/>
              <a:t>".</a:t>
            </a:r>
            <a:endParaRPr lang="en-MY" sz="2400" dirty="0">
              <a:latin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xmlns="" id="{1D49B629-A710-F119-EA46-044B5624E5D2}"/>
              </a:ext>
            </a:extLst>
          </p:cNvPr>
          <p:cNvSpPr txBox="1"/>
          <p:nvPr/>
        </p:nvSpPr>
        <p:spPr>
          <a:xfrm>
            <a:off x="2064937" y="2168044"/>
            <a:ext cx="4263291" cy="3477875"/>
          </a:xfrm>
          <a:prstGeom prst="rect">
            <a:avLst/>
          </a:prstGeom>
          <a:noFill/>
        </p:spPr>
        <p:txBody>
          <a:bodyPr wrap="square" rtlCol="0">
            <a:spAutoFit/>
          </a:bodyPr>
          <a:lstStyle/>
          <a:p>
            <a:pPr algn="r"/>
            <a:r>
              <a:rPr lang="ar-EG" sz="2000" dirty="0">
                <a:latin typeface="Calibri" panose="020F0502020204030204" pitchFamily="34" charset="0"/>
                <a:cs typeface="Calibri" panose="020F0502020204030204" pitchFamily="34" charset="0"/>
              </a:rPr>
              <a:t>  </a:t>
            </a:r>
            <a:r>
              <a:rPr lang="ar-EG" sz="2000" b="1" dirty="0">
                <a:latin typeface="Calibri" panose="020F0502020204030204" pitchFamily="34" charset="0"/>
                <a:cs typeface="Calibri" panose="020F0502020204030204" pitchFamily="34" charset="0"/>
              </a:rPr>
              <a:t>6. العرض التقديمي</a:t>
            </a:r>
          </a:p>
          <a:p>
            <a:pPr algn="r" rtl="1"/>
            <a:r>
              <a:rPr lang="ar-EG" sz="2000" dirty="0">
                <a:latin typeface="Calibri" panose="020F0502020204030204" pitchFamily="34" charset="0"/>
                <a:cs typeface="Calibri" panose="020F0502020204030204" pitchFamily="34" charset="0"/>
              </a:rPr>
              <a:t>قم بإعداد عرض تقديمي باستخدام </a:t>
            </a:r>
            <a:r>
              <a:rPr lang="en-MY" sz="2000" dirty="0">
                <a:latin typeface="Calibri" panose="020F0502020204030204" pitchFamily="34" charset="0"/>
                <a:cs typeface="Calibri" panose="020F0502020204030204" pitchFamily="34" charset="0"/>
              </a:rPr>
              <a:t>PowerPoint.</a:t>
            </a:r>
            <a:endParaRPr lang="ar-EG" sz="2000" dirty="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ü"/>
            </a:pPr>
            <a:r>
              <a:rPr lang="ar-EG" sz="2000" dirty="0">
                <a:latin typeface="Calibri" panose="020F0502020204030204" pitchFamily="34" charset="0"/>
                <a:cs typeface="Calibri" panose="020F0502020204030204" pitchFamily="34" charset="0"/>
              </a:rPr>
              <a:t>استخدم شرائح لعرض البيانات والرسوم البيانية.</a:t>
            </a:r>
          </a:p>
          <a:p>
            <a:pPr marL="342900" indent="-342900" algn="r" rtl="1">
              <a:buFont typeface="Wingdings" panose="05000000000000000000" pitchFamily="2" charset="2"/>
              <a:buChar char="ü"/>
            </a:pPr>
            <a:r>
              <a:rPr lang="ar-EG" sz="2000" dirty="0">
                <a:latin typeface="Calibri" panose="020F0502020204030204" pitchFamily="34" charset="0"/>
                <a:cs typeface="Calibri" panose="020F0502020204030204" pitchFamily="34" charset="0"/>
              </a:rPr>
              <a:t>قم بإشراك الجمهور من خلال طرح أسئلة حول </a:t>
            </a:r>
            <a:r>
              <a:rPr lang="ar-EG" sz="2000" dirty="0" smtClean="0">
                <a:latin typeface="Calibri" panose="020F0502020204030204" pitchFamily="34" charset="0"/>
                <a:cs typeface="Calibri" panose="020F0502020204030204" pitchFamily="34" charset="0"/>
              </a:rPr>
              <a:t>النتائج.</a:t>
            </a:r>
            <a:endParaRPr lang="ar-EG" sz="2000" dirty="0">
              <a:latin typeface="Calibri" panose="020F0502020204030204" pitchFamily="34" charset="0"/>
              <a:cs typeface="Calibri" panose="020F0502020204030204" pitchFamily="34" charset="0"/>
            </a:endParaRPr>
          </a:p>
          <a:p>
            <a:pPr algn="r"/>
            <a:r>
              <a:rPr lang="ar-EG" sz="2000" b="1" dirty="0">
                <a:latin typeface="Calibri" panose="020F0502020204030204" pitchFamily="34" charset="0"/>
                <a:cs typeface="Calibri" panose="020F0502020204030204" pitchFamily="34" charset="0"/>
              </a:rPr>
              <a:t>7. جمع الملاحظات</a:t>
            </a:r>
          </a:p>
          <a:p>
            <a:pPr algn="r"/>
            <a:r>
              <a:rPr lang="ar-EG" sz="2000" dirty="0">
                <a:latin typeface="Calibri" panose="020F0502020204030204" pitchFamily="34" charset="0"/>
                <a:cs typeface="Calibri" panose="020F0502020204030204" pitchFamily="34" charset="0"/>
              </a:rPr>
              <a:t>التحسين بعد العرض، اجمع ملاحظات من الحضور لتحديد ما إذا كانت هناك أي مجالات تحتاج إلى تحسين.</a:t>
            </a:r>
            <a:endParaRPr lang="en-MY" sz="2000"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0" y="4981433"/>
            <a:ext cx="2962913" cy="1917182"/>
          </a:xfrm>
          <a:prstGeom prst="rect">
            <a:avLst/>
          </a:prstGeom>
        </p:spPr>
      </p:pic>
    </p:spTree>
    <p:extLst>
      <p:ext uri="{BB962C8B-B14F-4D97-AF65-F5344CB8AC3E}">
        <p14:creationId xmlns:p14="http://schemas.microsoft.com/office/powerpoint/2010/main" val="237725731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680233" y="1739905"/>
            <a:ext cx="10480294"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248807" y="1708992"/>
            <a:ext cx="11903135" cy="523220"/>
          </a:xfrm>
          <a:prstGeom prst="rect">
            <a:avLst/>
          </a:prstGeom>
          <a:noFill/>
        </p:spPr>
        <p:txBody>
          <a:bodyPr wrap="square" rtlCol="0">
            <a:spAutoFit/>
          </a:bodyPr>
          <a:lstStyle/>
          <a:p>
            <a:pPr algn="ctr" rtl="1"/>
            <a:r>
              <a:rPr lang="ar-EG" sz="2800" b="1" dirty="0" smtClean="0">
                <a:latin typeface="Calibri" panose="020F0502020204030204" pitchFamily="34" charset="0"/>
                <a:cs typeface="Calibri" panose="020F0502020204030204" pitchFamily="34" charset="0"/>
              </a:rPr>
              <a:t>4.4.</a:t>
            </a:r>
            <a:r>
              <a:rPr lang="ar-EG" sz="2800" b="1" dirty="0">
                <a:latin typeface="Calibri" panose="020F0502020204030204" pitchFamily="34" charset="0"/>
                <a:cs typeface="Calibri" panose="020F0502020204030204" pitchFamily="34" charset="0"/>
              </a:rPr>
              <a:t>3</a:t>
            </a:r>
            <a:r>
              <a:rPr lang="ar-SA" sz="2800" b="1" dirty="0" smtClean="0">
                <a:latin typeface="Calibri" panose="020F0502020204030204" pitchFamily="34" charset="0"/>
                <a:cs typeface="Calibri" panose="020F0502020204030204" pitchFamily="34" charset="0"/>
              </a:rPr>
              <a:t> </a:t>
            </a:r>
            <a:r>
              <a:rPr lang="ar-EG" sz="2800" b="1" dirty="0" smtClean="0">
                <a:latin typeface="Calibri" panose="020F0502020204030204" pitchFamily="34" charset="0"/>
                <a:cs typeface="Calibri" panose="020F0502020204030204" pitchFamily="34" charset="0"/>
              </a:rPr>
              <a:t>ملخص لخطوات </a:t>
            </a:r>
            <a:r>
              <a:rPr lang="ar-EG" sz="2800" b="1" dirty="0">
                <a:latin typeface="Calibri" panose="020F0502020204030204" pitchFamily="34" charset="0"/>
                <a:cs typeface="Calibri" panose="020F0502020204030204" pitchFamily="34" charset="0"/>
              </a:rPr>
              <a:t>إعداد تقرير </a:t>
            </a:r>
            <a:r>
              <a:rPr lang="ar-EG" sz="2800" b="1" dirty="0" smtClean="0">
                <a:latin typeface="Calibri" panose="020F0502020204030204" pitchFamily="34" charset="0"/>
                <a:cs typeface="Calibri" panose="020F0502020204030204" pitchFamily="34" charset="0"/>
              </a:rPr>
              <a:t>تحليل </a:t>
            </a:r>
            <a:r>
              <a:rPr lang="ar-EG" sz="2800" b="1" dirty="0">
                <a:latin typeface="Calibri" panose="020F0502020204030204" pitchFamily="34" charset="0"/>
                <a:cs typeface="Calibri" panose="020F0502020204030204" pitchFamily="34" charset="0"/>
              </a:rPr>
              <a:t>بيانات التسويق </a:t>
            </a:r>
            <a:endParaRPr lang="en-US" sz="2800" b="1" dirty="0">
              <a:latin typeface="Calibri" panose="020F0502020204030204" pitchFamily="34" charset="0"/>
              <a:cs typeface="Calibri" panose="020F0502020204030204" pitchFamily="34" charset="0"/>
            </a:endParaRPr>
          </a:p>
        </p:txBody>
      </p:sp>
      <p:graphicFrame>
        <p:nvGraphicFramePr>
          <p:cNvPr id="10" name="Diagram 9"/>
          <p:cNvGraphicFramePr/>
          <p:nvPr>
            <p:extLst>
              <p:ext uri="{D42A27DB-BD31-4B8C-83A1-F6EECF244321}">
                <p14:modId xmlns:p14="http://schemas.microsoft.com/office/powerpoint/2010/main" val="882405127"/>
              </p:ext>
            </p:extLst>
          </p:nvPr>
        </p:nvGraphicFramePr>
        <p:xfrm>
          <a:off x="2485572" y="2366964"/>
          <a:ext cx="9140371" cy="33092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2452859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السادسة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762168" y="3988957"/>
            <a:ext cx="4747323" cy="2344103"/>
          </a:xfrm>
          <a:prstGeom prst="rect">
            <a:avLst/>
          </a:prstGeom>
          <a:noFill/>
        </p:spPr>
        <p:txBody>
          <a:bodyPr wrap="square">
            <a:spAutoFit/>
          </a:bodyPr>
          <a:lstStyle/>
          <a:p>
            <a:pPr lvl="0" algn="ctr">
              <a:lnSpc>
                <a:spcPct val="120000"/>
              </a:lnSpc>
            </a:pPr>
            <a:endParaRPr lang="ar-EG" sz="2800" b="1" dirty="0">
              <a:latin typeface="Calibri" panose="020F0502020204030204" pitchFamily="34" charset="0"/>
              <a:cs typeface="Calibri" panose="020F0502020204030204" pitchFamily="34" charset="0"/>
            </a:endParaRPr>
          </a:p>
          <a:p>
            <a:pPr lvl="0" algn="ctr" rtl="1">
              <a:lnSpc>
                <a:spcPct val="120000"/>
              </a:lnSpc>
            </a:pPr>
            <a:r>
              <a:rPr lang="en-MY" sz="2800" b="1" dirty="0">
                <a:latin typeface="Calibri" panose="020F0502020204030204" pitchFamily="34" charset="0"/>
                <a:cs typeface="Calibri" panose="020F0502020204030204" pitchFamily="34" charset="0"/>
              </a:rPr>
              <a:t> </a:t>
            </a:r>
          </a:p>
          <a:p>
            <a:pPr lvl="0" algn="r" rtl="1"/>
            <a:r>
              <a:rPr lang="ar-EG" sz="2800" b="1" dirty="0">
                <a:latin typeface="Calibri" panose="020F0502020204030204" pitchFamily="34" charset="0"/>
                <a:cs typeface="Calibri" panose="020F0502020204030204" pitchFamily="34" charset="0"/>
              </a:rPr>
              <a:t>التفكير النقدي</a:t>
            </a:r>
          </a:p>
          <a:p>
            <a:pPr algn="ctr" rtl="1">
              <a:lnSpc>
                <a:spcPct val="120000"/>
              </a:lnSpc>
            </a:pPr>
            <a:r>
              <a:rPr lang="ar-EG" sz="2800" b="1" dirty="0" smtClean="0">
                <a:latin typeface="Calibri" panose="020F0502020204030204" pitchFamily="34" charset="0"/>
                <a:cs typeface="Calibri" panose="020F0502020204030204" pitchFamily="34" charset="0"/>
              </a:rPr>
              <a:t> </a:t>
            </a:r>
            <a:endParaRPr lang="en-US" sz="2800" b="1" dirty="0">
              <a:latin typeface="Calibri" panose="020F0502020204030204" pitchFamily="34" charset="0"/>
              <a:cs typeface="Calibri" panose="020F0502020204030204" pitchFamily="34"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3056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73803"/>
            <a:ext cx="39851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733265" y="1681801"/>
            <a:ext cx="8475260" cy="34224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686167" y="1639733"/>
            <a:ext cx="9337390" cy="2000548"/>
          </a:xfrm>
          <a:prstGeom prst="rect">
            <a:avLst/>
          </a:prstGeom>
          <a:noFill/>
        </p:spPr>
        <p:txBody>
          <a:bodyPr wrap="square" rtlCol="0">
            <a:spAutoFit/>
          </a:bodyPr>
          <a:lstStyle/>
          <a:p>
            <a:pPr algn="r" rtl="1"/>
            <a:r>
              <a:rPr lang="ar-EG" sz="3200" b="1" dirty="0" smtClean="0"/>
              <a:t>5</a:t>
            </a:r>
            <a:r>
              <a:rPr lang="ar-EG" sz="3200" b="1" dirty="0" smtClean="0">
                <a:latin typeface="Calibri" panose="020F0502020204030204" pitchFamily="34" charset="0"/>
                <a:cs typeface="Calibri" panose="020F0502020204030204" pitchFamily="34" charset="0"/>
              </a:rPr>
              <a:t>.</a:t>
            </a:r>
            <a:r>
              <a:rPr lang="en-US" sz="3200" b="1" dirty="0" smtClean="0">
                <a:latin typeface="Calibri" panose="020F0502020204030204" pitchFamily="34" charset="0"/>
                <a:cs typeface="Calibri" panose="020F0502020204030204" pitchFamily="34" charset="0"/>
              </a:rPr>
              <a:t> </a:t>
            </a:r>
            <a:r>
              <a:rPr lang="ar-EG" sz="3200" b="1" dirty="0" smtClean="0">
                <a:latin typeface="Calibri" panose="020F0502020204030204" pitchFamily="34" charset="0"/>
                <a:cs typeface="Calibri" panose="020F0502020204030204" pitchFamily="34" charset="0"/>
              </a:rPr>
              <a:t> ماهو التفكير النقدي؟</a:t>
            </a:r>
            <a:endParaRPr lang="ar-EG" sz="3200" b="1" dirty="0">
              <a:latin typeface="Calibri" panose="020F0502020204030204" pitchFamily="34" charset="0"/>
              <a:cs typeface="Calibri" panose="020F0502020204030204" pitchFamily="34" charset="0"/>
            </a:endParaRPr>
          </a:p>
          <a:p>
            <a:pPr algn="ctr" rtl="1"/>
            <a:endParaRPr lang="en-MY" sz="3200" b="1" dirty="0">
              <a:latin typeface="Calibri" panose="020F0502020204030204" pitchFamily="34" charset="0"/>
              <a:cs typeface="Calibri" panose="020F0502020204030204" pitchFamily="34" charset="0"/>
            </a:endParaRPr>
          </a:p>
          <a:p>
            <a:pPr lvl="0" algn="ctr" rtl="1"/>
            <a:r>
              <a:rPr lang="ar-EG" sz="3200" b="1" dirty="0">
                <a:latin typeface="Calibri" panose="020F0502020204030204" pitchFamily="34" charset="0"/>
                <a:cs typeface="Calibri" panose="020F0502020204030204" pitchFamily="34" charset="0"/>
              </a:rPr>
              <a:t> </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2626178" y="2073763"/>
            <a:ext cx="7411383" cy="3416320"/>
          </a:xfrm>
          <a:prstGeom prst="rect">
            <a:avLst/>
          </a:prstGeom>
          <a:noFill/>
        </p:spPr>
        <p:txBody>
          <a:bodyPr wrap="square" rtlCol="0">
            <a:spAutoFit/>
          </a:bodyPr>
          <a:lstStyle/>
          <a:p>
            <a:pPr marL="342900" lvl="0" indent="-342900" algn="r" rtl="1">
              <a:buFont typeface="Wingdings" panose="05000000000000000000" pitchFamily="2" charset="2"/>
              <a:buChar char="Ø"/>
            </a:pPr>
            <a:r>
              <a:rPr lang="ar-EG" sz="2400" b="1" dirty="0">
                <a:latin typeface="+mj-lt"/>
                <a:cs typeface="Calibri" panose="020F0502020204030204" pitchFamily="34" charset="0"/>
              </a:rPr>
              <a:t>التفكير النقدي </a:t>
            </a:r>
            <a:r>
              <a:rPr lang="ar-EG" sz="2400" dirty="0">
                <a:latin typeface="+mj-lt"/>
                <a:cs typeface="Calibri" panose="020F0502020204030204" pitchFamily="34" charset="0"/>
              </a:rPr>
              <a:t>هو عملية تحليل وتقييم المعلومات والأفكار بشكل منطقي ومنهجي. </a:t>
            </a:r>
            <a:endParaRPr lang="ar-EG" sz="2400" dirty="0" smtClean="0">
              <a:latin typeface="+mj-lt"/>
              <a:cs typeface="Calibri" panose="020F0502020204030204" pitchFamily="34" charset="0"/>
            </a:endParaRPr>
          </a:p>
          <a:p>
            <a:pPr marL="342900" lvl="0" indent="-342900" algn="r" rtl="1">
              <a:buFont typeface="Wingdings" panose="05000000000000000000" pitchFamily="2" charset="2"/>
              <a:buChar char="Ø"/>
            </a:pPr>
            <a:r>
              <a:rPr lang="ar-EG" sz="2400" dirty="0" smtClean="0">
                <a:latin typeface="+mj-lt"/>
                <a:cs typeface="Calibri" panose="020F0502020204030204" pitchFamily="34" charset="0"/>
              </a:rPr>
              <a:t>يساعد </a:t>
            </a:r>
            <a:r>
              <a:rPr lang="ar-EG" sz="2400" dirty="0">
                <a:latin typeface="+mj-lt"/>
                <a:cs typeface="Calibri" panose="020F0502020204030204" pitchFamily="34" charset="0"/>
              </a:rPr>
              <a:t>في </a:t>
            </a:r>
            <a:r>
              <a:rPr lang="ar-EG" sz="2400" b="1" u="sng" dirty="0">
                <a:latin typeface="+mj-lt"/>
                <a:cs typeface="Calibri" panose="020F0502020204030204" pitchFamily="34" charset="0"/>
              </a:rPr>
              <a:t>اتخاذ قرارات مستنيرة </a:t>
            </a:r>
            <a:r>
              <a:rPr lang="ar-EG" sz="2400" dirty="0">
                <a:latin typeface="+mj-lt"/>
                <a:cs typeface="Calibri" panose="020F0502020204030204" pitchFamily="34" charset="0"/>
              </a:rPr>
              <a:t>وحل المشكلات بشكل فعال.</a:t>
            </a:r>
          </a:p>
          <a:p>
            <a:pPr marL="342900" lvl="0" indent="-342900" algn="r" rtl="1">
              <a:buFont typeface="Wingdings" panose="05000000000000000000" pitchFamily="2" charset="2"/>
              <a:buChar char="Ø"/>
            </a:pPr>
            <a:r>
              <a:rPr lang="ar-EG" sz="2400" dirty="0">
                <a:latin typeface="+mj-lt"/>
                <a:cs typeface="Calibri" panose="020F0502020204030204" pitchFamily="34" charset="0"/>
              </a:rPr>
              <a:t>التفكير النقدي كمهارة في تحليل البيانات يعد عنصرًا حاسمًا لتحقيق نتائج دقيقة وموثوقة. </a:t>
            </a:r>
          </a:p>
          <a:p>
            <a:pPr marL="342900" lvl="0" indent="-342900" algn="r" rtl="1">
              <a:buFont typeface="Wingdings" panose="05000000000000000000" pitchFamily="2" charset="2"/>
              <a:buChar char="Ø"/>
            </a:pPr>
            <a:r>
              <a:rPr lang="ar-EG" sz="2400" b="1" dirty="0">
                <a:latin typeface="+mj-lt"/>
                <a:cs typeface="Calibri" panose="020F0502020204030204" pitchFamily="34" charset="0"/>
              </a:rPr>
              <a:t>عند التعامل مع البيانات</a:t>
            </a:r>
            <a:r>
              <a:rPr lang="ar-EG" sz="2400" dirty="0">
                <a:latin typeface="+mj-lt"/>
                <a:cs typeface="Calibri" panose="020F0502020204030204" pitchFamily="34" charset="0"/>
              </a:rPr>
              <a:t>، فإن استخدام التفكير النقدي يساعد في </a:t>
            </a:r>
            <a:r>
              <a:rPr lang="ar-EG" sz="2400" b="1" u="sng" dirty="0">
                <a:latin typeface="+mj-lt"/>
                <a:cs typeface="Calibri" panose="020F0502020204030204" pitchFamily="34" charset="0"/>
              </a:rPr>
              <a:t>تقييم المعلومات وفهم معانيها بدقة</a:t>
            </a:r>
            <a:r>
              <a:rPr lang="ar-EG" sz="2400" dirty="0">
                <a:latin typeface="+mj-lt"/>
                <a:cs typeface="Calibri" panose="020F0502020204030204" pitchFamily="34" charset="0"/>
              </a:rPr>
              <a:t>، مما يعزز من جودة القرارات المستندة إلى تلك البيانات</a:t>
            </a:r>
            <a:r>
              <a:rPr lang="ar-EG" sz="2400" dirty="0" smtClean="0"/>
              <a:t>.</a:t>
            </a:r>
          </a:p>
          <a:p>
            <a:pPr lvl="0" algn="r" rtl="1"/>
            <a:endParaRPr lang="ar-EG" sz="2400" dirty="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3"/>
          <a:stretch>
            <a:fillRect/>
          </a:stretch>
        </p:blipFill>
        <p:spPr>
          <a:xfrm>
            <a:off x="0" y="3781923"/>
            <a:ext cx="2133052" cy="2022925"/>
          </a:xfrm>
          <a:prstGeom prst="rect">
            <a:avLst/>
          </a:prstGeom>
        </p:spPr>
      </p:pic>
    </p:spTree>
    <p:extLst>
      <p:ext uri="{BB962C8B-B14F-4D97-AF65-F5344CB8AC3E}">
        <p14:creationId xmlns:p14="http://schemas.microsoft.com/office/powerpoint/2010/main" val="148445660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84396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351963"/>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027996" y="1351963"/>
            <a:ext cx="8466655" cy="1077218"/>
          </a:xfrm>
          <a:prstGeom prst="rect">
            <a:avLst/>
          </a:prstGeom>
          <a:noFill/>
        </p:spPr>
        <p:txBody>
          <a:bodyPr wrap="square" rtlCol="0">
            <a:spAutoFit/>
          </a:bodyPr>
          <a:lstStyle/>
          <a:p>
            <a:pPr algn="r" rtl="1"/>
            <a:r>
              <a:rPr lang="en-US" sz="3200" b="1" dirty="0" smtClean="0">
                <a:latin typeface="Calibri" panose="020F0502020204030204" pitchFamily="34" charset="0"/>
                <a:cs typeface="Calibri" panose="020F0502020204030204" pitchFamily="34" charset="0"/>
              </a:rPr>
              <a:t>5.1</a:t>
            </a:r>
            <a:r>
              <a:rPr lang="ar-SA" sz="3200" dirty="0" smtClean="0"/>
              <a:t> </a:t>
            </a:r>
            <a:r>
              <a:rPr lang="ar-EG" sz="3200" b="1" dirty="0" smtClean="0">
                <a:cs typeface="Calibri" panose="020F0502020204030204" pitchFamily="34" charset="0"/>
              </a:rPr>
              <a:t>أهمية </a:t>
            </a:r>
            <a:r>
              <a:rPr lang="ar-EG" sz="3200" b="1" dirty="0">
                <a:cs typeface="Calibri" panose="020F0502020204030204" pitchFamily="34" charset="0"/>
              </a:rPr>
              <a:t>التفكير النقدي في تحليل البيانات التسويقية</a:t>
            </a:r>
          </a:p>
          <a:p>
            <a:pPr algn="r" rtl="1"/>
            <a:endParaRPr lang="en-MY"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2743200" y="2042848"/>
            <a:ext cx="7036246" cy="2554545"/>
          </a:xfrm>
          <a:prstGeom prst="rect">
            <a:avLst/>
          </a:prstGeom>
          <a:noFill/>
        </p:spPr>
        <p:txBody>
          <a:bodyPr wrap="square" rtlCol="0">
            <a:spAutoFit/>
          </a:bodyPr>
          <a:lstStyle/>
          <a:p>
            <a:pPr marL="285750" indent="-285750" algn="just" rtl="1">
              <a:buFont typeface="Wingdings" panose="05000000000000000000" pitchFamily="2" charset="2"/>
              <a:buChar char="q"/>
            </a:pPr>
            <a:r>
              <a:rPr lang="ar-EG" sz="2000" b="1" dirty="0" smtClean="0">
                <a:latin typeface="+mj-lt"/>
                <a:cs typeface="Calibri" panose="020F0502020204030204" pitchFamily="34" charset="0"/>
              </a:rPr>
              <a:t>تحسين </a:t>
            </a:r>
            <a:r>
              <a:rPr lang="ar-EG" sz="2000" b="1" dirty="0">
                <a:latin typeface="+mj-lt"/>
                <a:cs typeface="Calibri" panose="020F0502020204030204" pitchFamily="34" charset="0"/>
              </a:rPr>
              <a:t>دقة الحملات: </a:t>
            </a:r>
            <a:r>
              <a:rPr lang="ar-EG" sz="2000" dirty="0">
                <a:latin typeface="+mj-lt"/>
                <a:cs typeface="Calibri" panose="020F0502020204030204" pitchFamily="34" charset="0"/>
              </a:rPr>
              <a:t>يمكن أن يؤدي التفكير النقدي إلى تحسين فعالية الحملات من خلال تحليل النتائج بدقة وتعديل الاستراتيجيات وفقًا لذلك.</a:t>
            </a:r>
          </a:p>
          <a:p>
            <a:pPr marL="285750" indent="-285750" algn="just" rtl="1">
              <a:buFont typeface="Wingdings" panose="05000000000000000000" pitchFamily="2" charset="2"/>
              <a:buChar char="q"/>
            </a:pPr>
            <a:r>
              <a:rPr lang="ar-EG" sz="2000" b="1" dirty="0">
                <a:latin typeface="+mj-lt"/>
                <a:cs typeface="Calibri" panose="020F0502020204030204" pitchFamily="34" charset="0"/>
              </a:rPr>
              <a:t>توجيه القرارات: </a:t>
            </a:r>
            <a:r>
              <a:rPr lang="ar-EG" sz="2000" dirty="0">
                <a:latin typeface="+mj-lt"/>
                <a:cs typeface="Calibri" panose="020F0502020204030204" pitchFamily="34" charset="0"/>
              </a:rPr>
              <a:t>يساعد في اتخاذ قرارات قائمة على البيانات بدلاً من التخمين، مما يزيد من فرص النجاح.</a:t>
            </a:r>
          </a:p>
          <a:p>
            <a:pPr marL="285750" indent="-285750" algn="just" rtl="1">
              <a:buFont typeface="Wingdings" panose="05000000000000000000" pitchFamily="2" charset="2"/>
              <a:buChar char="q"/>
            </a:pPr>
            <a:r>
              <a:rPr lang="ar-EG" sz="2000" b="1" dirty="0">
                <a:latin typeface="+mj-lt"/>
                <a:cs typeface="Calibri" panose="020F0502020204030204" pitchFamily="34" charset="0"/>
              </a:rPr>
              <a:t>تعزيز الابتكار: </a:t>
            </a:r>
            <a:r>
              <a:rPr lang="ar-EG" sz="2000" dirty="0">
                <a:latin typeface="+mj-lt"/>
                <a:cs typeface="Calibri" panose="020F0502020204030204" pitchFamily="34" charset="0"/>
              </a:rPr>
              <a:t>من خلال تقييم البيانات بطرق جديدة، يمكن أن يولد التفكير النقدي أفكارًا مبتكرة في استراتيجيات التسويق.</a:t>
            </a:r>
          </a:p>
          <a:p>
            <a:pPr marL="285750" indent="-285750" algn="just" rtl="1">
              <a:buFont typeface="Wingdings" panose="05000000000000000000" pitchFamily="2" charset="2"/>
              <a:buChar char="q"/>
            </a:pPr>
            <a:r>
              <a:rPr lang="ar-EG" sz="2000" b="1" dirty="0">
                <a:latin typeface="+mj-lt"/>
                <a:cs typeface="Calibri" panose="020F0502020204030204" pitchFamily="34" charset="0"/>
              </a:rPr>
              <a:t>بالتأكيد، تطوير مهارات التفكير النقدي </a:t>
            </a:r>
            <a:r>
              <a:rPr lang="ar-EG" sz="2000" dirty="0">
                <a:latin typeface="+mj-lt"/>
                <a:cs typeface="Calibri" panose="020F0502020204030204" pitchFamily="34" charset="0"/>
              </a:rPr>
              <a:t>سيساعد في تعزيز قدراتك في تحليل البيانات بشكل فعال وتحقيق نتائج أفضل في أي مجال تعمل فيه.</a:t>
            </a:r>
          </a:p>
        </p:txBody>
      </p:sp>
      <p:pic>
        <p:nvPicPr>
          <p:cNvPr id="3" name="Picture 2"/>
          <p:cNvPicPr>
            <a:picLocks noChangeAspect="1"/>
          </p:cNvPicPr>
          <p:nvPr/>
        </p:nvPicPr>
        <p:blipFill>
          <a:blip r:embed="rId3"/>
          <a:stretch>
            <a:fillRect/>
          </a:stretch>
        </p:blipFill>
        <p:spPr>
          <a:xfrm>
            <a:off x="9947292" y="4077029"/>
            <a:ext cx="2285055" cy="1690048"/>
          </a:xfrm>
          <a:prstGeom prst="rect">
            <a:avLst/>
          </a:prstGeom>
        </p:spPr>
      </p:pic>
    </p:spTree>
    <p:extLst>
      <p:ext uri="{BB962C8B-B14F-4D97-AF65-F5344CB8AC3E}">
        <p14:creationId xmlns:p14="http://schemas.microsoft.com/office/powerpoint/2010/main" val="24849473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6110" y="103503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351963"/>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027996" y="1351963"/>
            <a:ext cx="8466655" cy="1077218"/>
          </a:xfrm>
          <a:prstGeom prst="rect">
            <a:avLst/>
          </a:prstGeom>
          <a:noFill/>
        </p:spPr>
        <p:txBody>
          <a:bodyPr wrap="square" rtlCol="0">
            <a:spAutoFit/>
          </a:bodyPr>
          <a:lstStyle/>
          <a:p>
            <a:pPr algn="r" rtl="1"/>
            <a:r>
              <a:rPr lang="en-US" sz="3200" b="1" dirty="0" smtClean="0">
                <a:latin typeface="Calibri" panose="020F0502020204030204" pitchFamily="34" charset="0"/>
                <a:cs typeface="Calibri" panose="020F0502020204030204" pitchFamily="34" charset="0"/>
              </a:rPr>
              <a:t>5.2</a:t>
            </a:r>
            <a:r>
              <a:rPr lang="ar-SA" sz="3200" dirty="0" smtClean="0"/>
              <a:t> </a:t>
            </a:r>
            <a:r>
              <a:rPr lang="ar-EG" sz="3200" b="1" dirty="0" smtClean="0">
                <a:cs typeface="Calibri" panose="020F0502020204030204" pitchFamily="34" charset="0"/>
              </a:rPr>
              <a:t>كيفية </a:t>
            </a:r>
            <a:r>
              <a:rPr lang="ar-EG" sz="3200" b="1" dirty="0">
                <a:cs typeface="Calibri" panose="020F0502020204030204" pitchFamily="34" charset="0"/>
              </a:rPr>
              <a:t>تطوير مهارات التفكير النقدي</a:t>
            </a:r>
          </a:p>
          <a:p>
            <a:pPr algn="r" rtl="1"/>
            <a:endParaRPr lang="en-MY"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1637731" y="1828400"/>
            <a:ext cx="8673977" cy="3477875"/>
          </a:xfrm>
          <a:prstGeom prst="rect">
            <a:avLst/>
          </a:prstGeom>
          <a:noFill/>
        </p:spPr>
        <p:txBody>
          <a:bodyPr wrap="square" rtlCol="0">
            <a:spAutoFit/>
          </a:bodyPr>
          <a:lstStyle/>
          <a:p>
            <a:pPr marL="285750" indent="-285750" algn="just" rtl="1">
              <a:buFont typeface="Wingdings" panose="05000000000000000000" pitchFamily="2" charset="2"/>
              <a:buChar char="q"/>
            </a:pPr>
            <a:r>
              <a:rPr lang="ar-EG" sz="2000" b="1" dirty="0">
                <a:latin typeface="+mj-lt"/>
                <a:cs typeface="Calibri" panose="020F0502020204030204" pitchFamily="34" charset="0"/>
              </a:rPr>
              <a:t>1. تقييم المصادر</a:t>
            </a:r>
          </a:p>
          <a:p>
            <a:pPr marL="457200" indent="-457200" algn="just" rtl="1">
              <a:buFont typeface="+mj-lt"/>
              <a:buAutoNum type="alphaLcPeriod"/>
            </a:pPr>
            <a:r>
              <a:rPr lang="ar-EG" sz="2000" dirty="0" smtClean="0">
                <a:latin typeface="+mj-lt"/>
                <a:cs typeface="Calibri" panose="020F0502020204030204" pitchFamily="34" charset="0"/>
              </a:rPr>
              <a:t>قبل </a:t>
            </a:r>
            <a:r>
              <a:rPr lang="ar-EG" sz="2000" dirty="0">
                <a:latin typeface="+mj-lt"/>
                <a:cs typeface="Calibri" panose="020F0502020204030204" pitchFamily="34" charset="0"/>
              </a:rPr>
              <a:t>البدء في التحليل، من المهم تقييم مصادر البيانات. هل هي موثوقة؟ هل تم جمعها بطريقة علمية؟.</a:t>
            </a:r>
          </a:p>
          <a:p>
            <a:pPr marL="285750" indent="-285750" algn="just" rtl="1">
              <a:buFont typeface="Wingdings" panose="05000000000000000000" pitchFamily="2" charset="2"/>
              <a:buChar char="q"/>
            </a:pPr>
            <a:r>
              <a:rPr lang="ar-EG" sz="2000" b="1" dirty="0">
                <a:latin typeface="+mj-lt"/>
                <a:cs typeface="Calibri" panose="020F0502020204030204" pitchFamily="34" charset="0"/>
              </a:rPr>
              <a:t>2. تحليل البيانات</a:t>
            </a:r>
          </a:p>
          <a:p>
            <a:pPr marL="457200" indent="-457200" algn="just" rtl="1">
              <a:buFont typeface="+mj-lt"/>
              <a:buAutoNum type="alphaLcPeriod"/>
            </a:pPr>
            <a:r>
              <a:rPr lang="ar-EG" sz="2000" dirty="0">
                <a:latin typeface="+mj-lt"/>
                <a:cs typeface="Calibri" panose="020F0502020204030204" pitchFamily="34" charset="0"/>
              </a:rPr>
              <a:t>فحص الأنماط: استخدم التفكير النقدي لتحديد الأنماط والاتجاهات في البيانات. هل هناك أية نتائج غير متوقعة تستحق الدراسة؟</a:t>
            </a:r>
          </a:p>
          <a:p>
            <a:pPr marL="457200" indent="-457200" algn="just" rtl="1">
              <a:buFont typeface="+mj-lt"/>
              <a:buAutoNum type="alphaLcPeriod"/>
            </a:pPr>
            <a:r>
              <a:rPr lang="ar-EG" sz="2000" dirty="0" smtClean="0">
                <a:latin typeface="+mj-lt"/>
                <a:cs typeface="Calibri" panose="020F0502020204030204" pitchFamily="34" charset="0"/>
              </a:rPr>
              <a:t>التأكد </a:t>
            </a:r>
            <a:r>
              <a:rPr lang="ar-EG" sz="2000" dirty="0">
                <a:latin typeface="+mj-lt"/>
                <a:cs typeface="Calibri" panose="020F0502020204030204" pitchFamily="34" charset="0"/>
              </a:rPr>
              <a:t>من الدقة: تحقق من دقة البيانات من خلال مراجعة الأخطاء أو الانحرافات المحتملة.</a:t>
            </a:r>
          </a:p>
          <a:p>
            <a:pPr marL="285750" indent="-285750" algn="just" rtl="1">
              <a:buFont typeface="Wingdings" panose="05000000000000000000" pitchFamily="2" charset="2"/>
              <a:buChar char="q"/>
            </a:pPr>
            <a:r>
              <a:rPr lang="ar-EG" sz="2000" b="1" dirty="0">
                <a:latin typeface="+mj-lt"/>
                <a:cs typeface="Calibri" panose="020F0502020204030204" pitchFamily="34" charset="0"/>
              </a:rPr>
              <a:t>3. تفسير النتائج</a:t>
            </a:r>
          </a:p>
          <a:p>
            <a:pPr marL="457200" indent="-457200" algn="just" rtl="1">
              <a:buFont typeface="+mj-lt"/>
              <a:buAutoNum type="alphaLcPeriod"/>
            </a:pPr>
            <a:r>
              <a:rPr lang="ar-EG" sz="2000" dirty="0" smtClean="0">
                <a:latin typeface="+mj-lt"/>
                <a:cs typeface="Calibri" panose="020F0502020204030204" pitchFamily="34" charset="0"/>
              </a:rPr>
              <a:t>الاستنتاج </a:t>
            </a:r>
            <a:r>
              <a:rPr lang="ar-EG" sz="2000" dirty="0">
                <a:latin typeface="+mj-lt"/>
                <a:cs typeface="Calibri" panose="020F0502020204030204" pitchFamily="34" charset="0"/>
              </a:rPr>
              <a:t>المنطقي: عند تحليل البيانات، استخدم المنطق لاستخلاص الاستنتاجات. ما هي الرسالة التي تنقلها البيانات؟ هل تدعم ما كنت تتوقعه؟</a:t>
            </a:r>
          </a:p>
          <a:p>
            <a:pPr marL="457200" indent="-457200" algn="just" rtl="1">
              <a:buFont typeface="+mj-lt"/>
              <a:buAutoNum type="alphaLcPeriod"/>
            </a:pPr>
            <a:r>
              <a:rPr lang="ar-EG" sz="2000" dirty="0">
                <a:latin typeface="+mj-lt"/>
                <a:cs typeface="Calibri" panose="020F0502020204030204" pitchFamily="34" charset="0"/>
              </a:rPr>
              <a:t>النظر في البدائل: افحص السيناريوهات المختلفة. هل هناك تفسيرات أخرى </a:t>
            </a:r>
            <a:r>
              <a:rPr lang="ar-EG" sz="2000" dirty="0" smtClean="0">
                <a:latin typeface="+mj-lt"/>
                <a:cs typeface="Calibri" panose="020F0502020204030204" pitchFamily="34" charset="0"/>
              </a:rPr>
              <a:t>للنتائج؟ </a:t>
            </a:r>
            <a:endParaRPr lang="ar-EG" sz="2000" dirty="0">
              <a:latin typeface="+mj-lt"/>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60111" y="4612943"/>
            <a:ext cx="2088107" cy="1383400"/>
          </a:xfrm>
          <a:prstGeom prst="rect">
            <a:avLst/>
          </a:prstGeom>
        </p:spPr>
      </p:pic>
    </p:spTree>
    <p:extLst>
      <p:ext uri="{BB962C8B-B14F-4D97-AF65-F5344CB8AC3E}">
        <p14:creationId xmlns:p14="http://schemas.microsoft.com/office/powerpoint/2010/main" val="1571823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6110" y="103503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351963"/>
            <a:ext cx="9953698"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642623" y="1351963"/>
            <a:ext cx="8466655" cy="1077218"/>
          </a:xfrm>
          <a:prstGeom prst="rect">
            <a:avLst/>
          </a:prstGeom>
          <a:noFill/>
        </p:spPr>
        <p:txBody>
          <a:bodyPr wrap="square" rtlCol="0">
            <a:spAutoFit/>
          </a:bodyPr>
          <a:lstStyle/>
          <a:p>
            <a:pPr algn="r" rtl="1"/>
            <a:r>
              <a:rPr lang="ar-EG" sz="3200" b="1" dirty="0" smtClean="0">
                <a:latin typeface="Calibri" panose="020F0502020204030204" pitchFamily="34" charset="0"/>
                <a:cs typeface="Calibri" panose="020F0502020204030204" pitchFamily="34" charset="0"/>
              </a:rPr>
              <a:t>5.2.1</a:t>
            </a:r>
            <a:r>
              <a:rPr lang="ar-SA" sz="3200" dirty="0" smtClean="0"/>
              <a:t> </a:t>
            </a:r>
            <a:r>
              <a:rPr lang="ar-EG" sz="3200" b="1" dirty="0" smtClean="0">
                <a:cs typeface="Calibri" panose="020F0502020204030204" pitchFamily="34" charset="0"/>
              </a:rPr>
              <a:t>كيفية </a:t>
            </a:r>
            <a:r>
              <a:rPr lang="ar-EG" sz="3200" b="1" dirty="0">
                <a:cs typeface="Calibri" panose="020F0502020204030204" pitchFamily="34" charset="0"/>
              </a:rPr>
              <a:t>تطوير مهارات التفكير النقدي</a:t>
            </a:r>
          </a:p>
          <a:p>
            <a:pPr algn="r" rtl="1"/>
            <a:endParaRPr lang="en-MY"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1501254" y="1828400"/>
            <a:ext cx="9608024" cy="3477875"/>
          </a:xfrm>
          <a:prstGeom prst="rect">
            <a:avLst/>
          </a:prstGeom>
          <a:noFill/>
        </p:spPr>
        <p:txBody>
          <a:bodyPr wrap="square" rtlCol="0">
            <a:spAutoFit/>
          </a:bodyPr>
          <a:lstStyle/>
          <a:p>
            <a:pPr marL="285750" indent="-285750" algn="just" rtl="1">
              <a:buFont typeface="Wingdings" panose="05000000000000000000" pitchFamily="2" charset="2"/>
              <a:buChar char="q"/>
            </a:pPr>
            <a:r>
              <a:rPr lang="ar-EG" sz="2000" b="1" dirty="0" smtClean="0">
                <a:latin typeface="+mj-lt"/>
                <a:cs typeface="Calibri" panose="020F0502020204030204" pitchFamily="34" charset="0"/>
              </a:rPr>
              <a:t>4. </a:t>
            </a:r>
            <a:r>
              <a:rPr lang="ar-EG" sz="2000" b="1" dirty="0">
                <a:latin typeface="+mj-lt"/>
                <a:cs typeface="Calibri" panose="020F0502020204030204" pitchFamily="34" charset="0"/>
              </a:rPr>
              <a:t>تحديد الافتراضات</a:t>
            </a:r>
          </a:p>
          <a:p>
            <a:pPr marL="457200" indent="-457200" algn="just" rtl="1">
              <a:buFont typeface="+mj-lt"/>
              <a:buAutoNum type="alphaLcPeriod"/>
            </a:pPr>
            <a:r>
              <a:rPr lang="ar-EG" sz="2000" dirty="0" smtClean="0">
                <a:latin typeface="+mj-lt"/>
                <a:cs typeface="Calibri" panose="020F0502020204030204" pitchFamily="34" charset="0"/>
              </a:rPr>
              <a:t>كثيرًا </a:t>
            </a:r>
            <a:r>
              <a:rPr lang="ar-EG" sz="2000" dirty="0">
                <a:latin typeface="+mj-lt"/>
                <a:cs typeface="Calibri" panose="020F0502020204030204" pitchFamily="34" charset="0"/>
              </a:rPr>
              <a:t>ما يتم إجراء التحليلات بناءً على </a:t>
            </a:r>
            <a:r>
              <a:rPr lang="ar-EG" sz="2000" dirty="0" smtClean="0">
                <a:latin typeface="+mj-lt"/>
                <a:cs typeface="Calibri" panose="020F0502020204030204" pitchFamily="34" charset="0"/>
              </a:rPr>
              <a:t>افتراضات: كن </a:t>
            </a:r>
            <a:r>
              <a:rPr lang="ar-EG" sz="2000" dirty="0">
                <a:latin typeface="+mj-lt"/>
                <a:cs typeface="Calibri" panose="020F0502020204030204" pitchFamily="34" charset="0"/>
              </a:rPr>
              <a:t>واعيًا لهذه الافتراضات وقم بتقييم مدى صحتها.</a:t>
            </a:r>
          </a:p>
          <a:p>
            <a:pPr marL="457200" indent="-457200" algn="just" rtl="1">
              <a:buFont typeface="+mj-lt"/>
              <a:buAutoNum type="alphaLcPeriod"/>
            </a:pPr>
            <a:r>
              <a:rPr lang="ar-EG" sz="2000" dirty="0">
                <a:latin typeface="+mj-lt"/>
                <a:cs typeface="Calibri" panose="020F0502020204030204" pitchFamily="34" charset="0"/>
              </a:rPr>
              <a:t>اختبار الافتراضات: استخدم البيانات لاختبار الافتراضات التي قد تؤثر على النتائج.</a:t>
            </a:r>
          </a:p>
          <a:p>
            <a:pPr marL="285750" indent="-285750" algn="just" rtl="1">
              <a:buFont typeface="Wingdings" panose="05000000000000000000" pitchFamily="2" charset="2"/>
              <a:buChar char="q"/>
            </a:pPr>
            <a:r>
              <a:rPr lang="ar-EG" sz="2000" b="1" dirty="0">
                <a:latin typeface="+mj-lt"/>
                <a:cs typeface="Calibri" panose="020F0502020204030204" pitchFamily="34" charset="0"/>
              </a:rPr>
              <a:t>5. التواصل الفعّال</a:t>
            </a:r>
          </a:p>
          <a:p>
            <a:pPr marL="457200" indent="-457200" algn="just" rtl="1">
              <a:buFont typeface="+mj-lt"/>
              <a:buAutoNum type="alphaLcPeriod"/>
            </a:pPr>
            <a:r>
              <a:rPr lang="ar-EG" sz="2000" dirty="0">
                <a:latin typeface="+mj-lt"/>
                <a:cs typeface="Calibri" panose="020F0502020204030204" pitchFamily="34" charset="0"/>
              </a:rPr>
              <a:t>عرض النتائج بوضوح: عند تقديم نتائج التحليل، استخدم التفكير النقدي لعرض البيانات بطريقة مفهومة، مع الإشارة إلى أي قيود أو تحذيرات.</a:t>
            </a:r>
          </a:p>
          <a:p>
            <a:pPr marL="457200" indent="-457200" algn="just" rtl="1">
              <a:buFont typeface="+mj-lt"/>
              <a:buAutoNum type="alphaLcPeriod"/>
            </a:pPr>
            <a:r>
              <a:rPr lang="ar-EG" sz="2000" dirty="0">
                <a:latin typeface="+mj-lt"/>
                <a:cs typeface="Calibri" panose="020F0502020204030204" pitchFamily="34" charset="0"/>
              </a:rPr>
              <a:t>تقديم التوصيات: استند إلى الأدلة المتاحة لتقديم توصيات مدروسة، مع توضيح المبررات</a:t>
            </a:r>
            <a:r>
              <a:rPr lang="ar-EG" sz="2000" b="1" dirty="0">
                <a:latin typeface="+mj-lt"/>
                <a:cs typeface="Calibri" panose="020F0502020204030204" pitchFamily="34" charset="0"/>
              </a:rPr>
              <a:t>.</a:t>
            </a:r>
          </a:p>
          <a:p>
            <a:pPr marL="285750" indent="-285750" algn="just" rtl="1">
              <a:buFont typeface="Wingdings" panose="05000000000000000000" pitchFamily="2" charset="2"/>
              <a:buChar char="q"/>
            </a:pPr>
            <a:r>
              <a:rPr lang="ar-EG" sz="2000" b="1" dirty="0">
                <a:latin typeface="+mj-lt"/>
                <a:cs typeface="Calibri" panose="020F0502020204030204" pitchFamily="34" charset="0"/>
              </a:rPr>
              <a:t>6. التفكير في النتائج</a:t>
            </a:r>
          </a:p>
          <a:p>
            <a:pPr marL="457200" indent="-457200" algn="just" rtl="1">
              <a:buFont typeface="+mj-lt"/>
              <a:buAutoNum type="alphaLcPeriod"/>
            </a:pPr>
            <a:r>
              <a:rPr lang="ar-EG" sz="2000" dirty="0">
                <a:latin typeface="+mj-lt"/>
                <a:cs typeface="Calibri" panose="020F0502020204030204" pitchFamily="34" charset="0"/>
              </a:rPr>
              <a:t>التفكير في العواقب: ما هي العواقب المحتملة للقرارات التي تتخذها بناءً على التحليل؟ هل هناك مخاطر يجب مراعاتها؟</a:t>
            </a:r>
          </a:p>
          <a:p>
            <a:pPr marL="457200" indent="-457200" algn="just" rtl="1">
              <a:buFont typeface="+mj-lt"/>
              <a:buAutoNum type="alphaLcPeriod"/>
            </a:pPr>
            <a:r>
              <a:rPr lang="ar-EG" sz="2000" dirty="0">
                <a:latin typeface="+mj-lt"/>
                <a:cs typeface="Calibri" panose="020F0502020204030204" pitchFamily="34" charset="0"/>
              </a:rPr>
              <a:t>التقييم المستمر: بعد اتخاذ القرار، قم بمراجعة النتائج وتحليلها لمعرفة ما إذا كانت تتوافق مع توقعاتك</a:t>
            </a:r>
            <a:r>
              <a:rPr lang="ar-EG" sz="2000" b="1" dirty="0">
                <a:latin typeface="+mj-lt"/>
                <a:cs typeface="Calibri" panose="020F0502020204030204" pitchFamily="34" charset="0"/>
              </a:rPr>
              <a:t>.</a:t>
            </a:r>
            <a:endParaRPr lang="ar-EG" sz="2000" dirty="0">
              <a:latin typeface="+mj-lt"/>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0" y="4920360"/>
            <a:ext cx="2091109" cy="1383912"/>
          </a:xfrm>
          <a:prstGeom prst="rect">
            <a:avLst/>
          </a:prstGeom>
        </p:spPr>
      </p:pic>
    </p:spTree>
    <p:extLst>
      <p:ext uri="{BB962C8B-B14F-4D97-AF65-F5344CB8AC3E}">
        <p14:creationId xmlns:p14="http://schemas.microsoft.com/office/powerpoint/2010/main" val="31362315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698606" y="1425819"/>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98606" y="1476141"/>
            <a:ext cx="9237690" cy="1631216"/>
          </a:xfrm>
          <a:prstGeom prst="rect">
            <a:avLst/>
          </a:prstGeom>
          <a:noFill/>
        </p:spPr>
        <p:txBody>
          <a:bodyPr wrap="square" rtlCol="0">
            <a:spAutoFit/>
          </a:bodyPr>
          <a:lstStyle/>
          <a:p>
            <a:pPr algn="r" rtl="1"/>
            <a:r>
              <a:rPr lang="ar-EG" sz="2000" b="1" dirty="0" smtClean="0"/>
              <a:t>5.3</a:t>
            </a:r>
            <a:r>
              <a:rPr lang="ar-EG" sz="2000" b="1" dirty="0" smtClean="0">
                <a:latin typeface="Calibri" panose="020F0502020204030204" pitchFamily="34" charset="0"/>
                <a:cs typeface="Calibri" panose="020F0502020204030204" pitchFamily="34" charset="0"/>
              </a:rPr>
              <a:t>.</a:t>
            </a:r>
            <a:r>
              <a:rPr lang="ar-EG" sz="2000" b="1" dirty="0"/>
              <a:t> تطبيق عملي على التفكير النقدي في تحليل البيانات التسويقية باستخدام مثال </a:t>
            </a:r>
            <a:r>
              <a:rPr lang="ar-EG" sz="2000" b="1" dirty="0" smtClean="0"/>
              <a:t>حملة </a:t>
            </a:r>
            <a:r>
              <a:rPr lang="ar-EG" sz="2000" b="1" dirty="0"/>
              <a:t>إعلانات عبر وسائل التواصل </a:t>
            </a:r>
            <a:r>
              <a:rPr lang="ar-EG" sz="2000" b="1" dirty="0" smtClean="0"/>
              <a:t>الاجتماعي السابق</a:t>
            </a:r>
            <a:endParaRPr lang="en-MY" sz="2000" b="1" dirty="0"/>
          </a:p>
          <a:p>
            <a:pPr lvl="0" algn="ctr" rtl="1"/>
            <a:r>
              <a:rPr lang="ar-EG" sz="3200" b="1" dirty="0">
                <a:latin typeface="Calibri" panose="020F0502020204030204" pitchFamily="34" charset="0"/>
                <a:cs typeface="Calibri" panose="020F0502020204030204" pitchFamily="34" charset="0"/>
              </a:rPr>
              <a:t> </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2276389" y="2196991"/>
            <a:ext cx="8190184" cy="3816429"/>
          </a:xfrm>
          <a:prstGeom prst="rect">
            <a:avLst/>
          </a:prstGeom>
          <a:noFill/>
        </p:spPr>
        <p:txBody>
          <a:bodyPr wrap="square" rtlCol="0">
            <a:spAutoFit/>
          </a:bodyPr>
          <a:lstStyle/>
          <a:p>
            <a:pPr algn="r" rtl="1"/>
            <a:r>
              <a:rPr lang="ar-EG" sz="2000" b="1" dirty="0">
                <a:latin typeface="+mj-lt"/>
                <a:cs typeface="Calibri" panose="020F0502020204030204" pitchFamily="34" charset="0"/>
              </a:rPr>
              <a:t>تقييم النتائج:</a:t>
            </a:r>
          </a:p>
          <a:p>
            <a:pPr algn="r" rtl="1"/>
            <a:r>
              <a:rPr lang="ar-EG" sz="2000" b="1" dirty="0">
                <a:latin typeface="+mj-lt"/>
                <a:cs typeface="Calibri" panose="020F0502020204030204" pitchFamily="34" charset="0"/>
              </a:rPr>
              <a:t>معدل النقر </a:t>
            </a:r>
            <a:r>
              <a:rPr lang="en-MY" sz="2000" b="1" dirty="0" err="1">
                <a:latin typeface="+mj-lt"/>
                <a:cs typeface="Calibri" panose="020F0502020204030204" pitchFamily="34" charset="0"/>
              </a:rPr>
              <a:t>CTR</a:t>
            </a:r>
            <a:r>
              <a:rPr lang="en-MY" sz="2000" b="1" dirty="0">
                <a:latin typeface="+mj-lt"/>
                <a:cs typeface="Calibri" panose="020F0502020204030204" pitchFamily="34" charset="0"/>
              </a:rPr>
              <a:t>):</a:t>
            </a:r>
          </a:p>
          <a:p>
            <a:pPr lvl="1" algn="r" rtl="1"/>
            <a:r>
              <a:rPr lang="ar-EG" sz="2000" dirty="0">
                <a:latin typeface="+mj-lt"/>
                <a:cs typeface="Calibri" panose="020F0502020204030204" pitchFamily="34" charset="0"/>
              </a:rPr>
              <a:t>على الرغم من أن فيسبوك وإنستغرام لديهما معدلات نقر متقاربة، فإن إنستغرام لديه </a:t>
            </a:r>
            <a:r>
              <a:rPr lang="en-MY" sz="2000" dirty="0" err="1">
                <a:latin typeface="+mj-lt"/>
                <a:cs typeface="Calibri" panose="020F0502020204030204" pitchFamily="34" charset="0"/>
              </a:rPr>
              <a:t>CTR</a:t>
            </a:r>
            <a:r>
              <a:rPr lang="en-MY" sz="2000" dirty="0">
                <a:latin typeface="+mj-lt"/>
                <a:cs typeface="Calibri" panose="020F0502020204030204" pitchFamily="34" charset="0"/>
              </a:rPr>
              <a:t> </a:t>
            </a:r>
            <a:r>
              <a:rPr lang="ar-EG" sz="2000" dirty="0">
                <a:latin typeface="+mj-lt"/>
                <a:cs typeface="Calibri" panose="020F0502020204030204" pitchFamily="34" charset="0"/>
              </a:rPr>
              <a:t>أعلى قليلاً. هذا يشير إلى أن المحتوى على إنستغرام قد يكون أكثر جاذبية</a:t>
            </a:r>
            <a:r>
              <a:rPr lang="ar-EG" dirty="0"/>
              <a:t>.</a:t>
            </a:r>
          </a:p>
          <a:p>
            <a:pPr algn="r" rtl="1"/>
            <a:r>
              <a:rPr lang="ar-EG" sz="2000" b="1" dirty="0">
                <a:latin typeface="+mj-lt"/>
                <a:cs typeface="Calibri" panose="020F0502020204030204" pitchFamily="34" charset="0"/>
              </a:rPr>
              <a:t>معدل التحويل:</a:t>
            </a:r>
          </a:p>
          <a:p>
            <a:pPr algn="r" rtl="1"/>
            <a:r>
              <a:rPr lang="ar-EG" sz="2000" dirty="0">
                <a:latin typeface="+mj-lt"/>
                <a:cs typeface="Calibri" panose="020F0502020204030204" pitchFamily="34" charset="0"/>
              </a:rPr>
              <a:t>فيسبوك يظهر معدل تحويل أعلى (16.67%) مقارنةً بإنستغرام (12%). يعني هذا أن الأشخاص الذين نقروا على الإعلانات على فيسبوك كانوا أكثر احتمالاً لإجراء التحويل.</a:t>
            </a:r>
          </a:p>
          <a:p>
            <a:pPr algn="r" rtl="1"/>
            <a:r>
              <a:rPr lang="ar-EG" sz="2000" b="1" dirty="0">
                <a:latin typeface="+mj-lt"/>
                <a:cs typeface="Calibri" panose="020F0502020204030204" pitchFamily="34" charset="0"/>
              </a:rPr>
              <a:t>تكلفة لكل تحويل:</a:t>
            </a:r>
          </a:p>
          <a:p>
            <a:pPr algn="r" rtl="1"/>
            <a:r>
              <a:rPr lang="ar-EG" sz="2000" dirty="0">
                <a:latin typeface="+mj-lt"/>
                <a:cs typeface="Calibri" panose="020F0502020204030204" pitchFamily="34" charset="0"/>
              </a:rPr>
              <a:t>تكلفة التحويل على فيسبوك أقل (4 دولارات) مقارنةً بإنستغرام (5 دولارات). وهذا يعني أن فيسبوك أكثر فعالية من حيث التكلفة.</a:t>
            </a:r>
          </a:p>
          <a:p>
            <a:pPr algn="r" rtl="1"/>
            <a:endParaRPr lang="ar-EG" dirty="0"/>
          </a:p>
          <a:p>
            <a:pPr lvl="0" algn="r" rtl="1"/>
            <a:endParaRPr lang="ar-EG" sz="2400"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1020684" y="4650405"/>
            <a:ext cx="2091109" cy="1383912"/>
          </a:xfrm>
          <a:prstGeom prst="rect">
            <a:avLst/>
          </a:prstGeom>
        </p:spPr>
      </p:pic>
    </p:spTree>
    <p:extLst>
      <p:ext uri="{BB962C8B-B14F-4D97-AF65-F5344CB8AC3E}">
        <p14:creationId xmlns:p14="http://schemas.microsoft.com/office/powerpoint/2010/main" val="72451970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94826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626178" y="1613017"/>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312117" y="1613017"/>
            <a:ext cx="9490821" cy="2185214"/>
          </a:xfrm>
          <a:prstGeom prst="rect">
            <a:avLst/>
          </a:prstGeom>
          <a:noFill/>
        </p:spPr>
        <p:txBody>
          <a:bodyPr wrap="square" rtlCol="0">
            <a:spAutoFit/>
          </a:bodyPr>
          <a:lstStyle/>
          <a:p>
            <a:pPr algn="r" rtl="1"/>
            <a:r>
              <a:rPr lang="ar-EG" sz="2400" b="1" dirty="0"/>
              <a:t>5.3</a:t>
            </a:r>
            <a:r>
              <a:rPr lang="ar-EG" sz="2400" b="1" dirty="0">
                <a:latin typeface="Calibri" panose="020F0502020204030204" pitchFamily="34" charset="0"/>
                <a:cs typeface="Calibri" panose="020F0502020204030204" pitchFamily="34" charset="0"/>
              </a:rPr>
              <a:t>.</a:t>
            </a:r>
            <a:r>
              <a:rPr lang="ar-EG" sz="2400" b="1" dirty="0"/>
              <a:t> تطبيق عملي على التفكير النقدي في تحليل البيانات التسويقية باستخدام مثال حملة إعلانات عبر وسائل التواصل الاجتماعي السابق</a:t>
            </a:r>
            <a:endParaRPr lang="en-MY" sz="2400" b="1" dirty="0"/>
          </a:p>
          <a:p>
            <a:pPr algn="r" rtl="1"/>
            <a:r>
              <a:rPr lang="ar-EG" sz="2400" b="1" dirty="0" smtClean="0">
                <a:latin typeface="Calibri" panose="020F0502020204030204" pitchFamily="34" charset="0"/>
                <a:cs typeface="Calibri" panose="020F0502020204030204" pitchFamily="34" charset="0"/>
              </a:rPr>
              <a:t> </a:t>
            </a:r>
            <a:endParaRPr lang="ar-EG" sz="2400" b="1" dirty="0">
              <a:latin typeface="Calibri" panose="020F0502020204030204" pitchFamily="34" charset="0"/>
              <a:cs typeface="Calibri" panose="020F0502020204030204" pitchFamily="34" charset="0"/>
            </a:endParaRPr>
          </a:p>
          <a:p>
            <a:pPr algn="r" rtl="1"/>
            <a:endParaRPr lang="ar-EG" sz="3200" b="1" dirty="0">
              <a:latin typeface="Calibri" panose="020F0502020204030204" pitchFamily="34" charset="0"/>
              <a:cs typeface="Calibri" panose="020F0502020204030204" pitchFamily="34" charset="0"/>
            </a:endParaRPr>
          </a:p>
          <a:p>
            <a:pPr algn="ctr" rtl="1"/>
            <a:r>
              <a:rPr lang="ar-EG" sz="3200" dirty="0" smtClean="0">
                <a:latin typeface="Calibri" panose="020F0502020204030204" pitchFamily="34" charset="0"/>
                <a:cs typeface="Calibri" panose="020F0502020204030204" pitchFamily="34" charset="0"/>
              </a:rPr>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3286735" y="2427481"/>
            <a:ext cx="8516203" cy="3462486"/>
          </a:xfrm>
          <a:prstGeom prst="rect">
            <a:avLst/>
          </a:prstGeom>
          <a:noFill/>
        </p:spPr>
        <p:txBody>
          <a:bodyPr wrap="square" rtlCol="0">
            <a:spAutoFit/>
          </a:bodyPr>
          <a:lstStyle/>
          <a:p>
            <a:pPr algn="r"/>
            <a:r>
              <a:rPr lang="ar-EG" sz="2000" dirty="0" smtClean="0">
                <a:latin typeface="+mj-lt"/>
                <a:cs typeface="Calibri" panose="020F0502020204030204" pitchFamily="34" charset="0"/>
              </a:rPr>
              <a:t>الاستنتاجات والتوصيات</a:t>
            </a:r>
            <a:endParaRPr lang="ar-EG" sz="2000" dirty="0">
              <a:latin typeface="+mj-lt"/>
              <a:cs typeface="Calibri" panose="020F0502020204030204" pitchFamily="34" charset="0"/>
            </a:endParaRPr>
          </a:p>
          <a:p>
            <a:pPr algn="r"/>
            <a:r>
              <a:rPr lang="ar-EG" sz="2000" dirty="0" smtClean="0">
                <a:latin typeface="+mj-lt"/>
                <a:cs typeface="Calibri" panose="020F0502020204030204" pitchFamily="34" charset="0"/>
              </a:rPr>
              <a:t>ا</a:t>
            </a:r>
            <a:r>
              <a:rPr lang="ar-EG" sz="2000" b="1" dirty="0" smtClean="0">
                <a:latin typeface="+mj-lt"/>
                <a:cs typeface="Calibri" panose="020F0502020204030204" pitchFamily="34" charset="0"/>
              </a:rPr>
              <a:t>لاستنتاجات</a:t>
            </a:r>
            <a:r>
              <a:rPr lang="ar-EG" sz="2000" dirty="0" smtClean="0">
                <a:latin typeface="+mj-lt"/>
                <a:cs typeface="Calibri" panose="020F0502020204030204" pitchFamily="34" charset="0"/>
              </a:rPr>
              <a:t>:</a:t>
            </a:r>
          </a:p>
          <a:p>
            <a:pPr lvl="1" algn="r"/>
            <a:r>
              <a:rPr lang="ar-EG" sz="2000" u="sng" dirty="0" smtClean="0">
                <a:solidFill>
                  <a:srgbClr val="FF0000"/>
                </a:solidFill>
                <a:latin typeface="+mj-lt"/>
                <a:cs typeface="Calibri" panose="020F0502020204030204" pitchFamily="34" charset="0"/>
              </a:rPr>
              <a:t>فيسبوك</a:t>
            </a:r>
            <a:r>
              <a:rPr lang="ar-EG" sz="2000" dirty="0" smtClean="0">
                <a:latin typeface="+mj-lt"/>
                <a:cs typeface="Calibri" panose="020F0502020204030204" pitchFamily="34" charset="0"/>
              </a:rPr>
              <a:t> </a:t>
            </a:r>
            <a:r>
              <a:rPr lang="ar-EG" sz="2000" b="1" dirty="0" smtClean="0">
                <a:latin typeface="+mj-lt"/>
                <a:cs typeface="Calibri" panose="020F0502020204030204" pitchFamily="34" charset="0"/>
              </a:rPr>
              <a:t>يحقق أداءً أفضل من حيث التكلفة ومعدل التحويل، بينما </a:t>
            </a:r>
            <a:r>
              <a:rPr lang="ar-EG" sz="2000" b="1" u="sng" dirty="0" smtClean="0">
                <a:solidFill>
                  <a:srgbClr val="FF0000"/>
                </a:solidFill>
                <a:latin typeface="+mj-lt"/>
                <a:cs typeface="Calibri" panose="020F0502020204030204" pitchFamily="34" charset="0"/>
              </a:rPr>
              <a:t>إنستغرام</a:t>
            </a:r>
            <a:r>
              <a:rPr lang="ar-EG" sz="2000" b="1" dirty="0" smtClean="0">
                <a:latin typeface="+mj-lt"/>
                <a:cs typeface="Calibri" panose="020F0502020204030204" pitchFamily="34" charset="0"/>
              </a:rPr>
              <a:t> يحقق معدل نقر أعلى.</a:t>
            </a:r>
          </a:p>
          <a:p>
            <a:pPr algn="r"/>
            <a:r>
              <a:rPr lang="ar-EG" sz="2000" dirty="0" smtClean="0">
                <a:latin typeface="+mj-lt"/>
                <a:cs typeface="Calibri" panose="020F0502020204030204" pitchFamily="34" charset="0"/>
              </a:rPr>
              <a:t>ا</a:t>
            </a:r>
            <a:r>
              <a:rPr lang="ar-EG" sz="2000" b="1" dirty="0" smtClean="0">
                <a:latin typeface="+mj-lt"/>
                <a:cs typeface="Calibri" panose="020F0502020204030204" pitchFamily="34" charset="0"/>
              </a:rPr>
              <a:t>لتوصيات:</a:t>
            </a:r>
          </a:p>
          <a:p>
            <a:pPr marL="800100" lvl="1" indent="-342900" algn="r" rtl="1">
              <a:buFont typeface="Wingdings" panose="05000000000000000000" pitchFamily="2" charset="2"/>
              <a:buChar char="§"/>
            </a:pPr>
            <a:r>
              <a:rPr lang="ar-EG" sz="2000" b="1" dirty="0" smtClean="0">
                <a:latin typeface="+mj-lt"/>
                <a:cs typeface="Calibri" panose="020F0502020204030204" pitchFamily="34" charset="0"/>
              </a:rPr>
              <a:t>زيادة </a:t>
            </a:r>
            <a:r>
              <a:rPr lang="ar-EG" sz="2000" b="1" dirty="0">
                <a:latin typeface="+mj-lt"/>
                <a:cs typeface="Calibri" panose="020F0502020204030204" pitchFamily="34" charset="0"/>
              </a:rPr>
              <a:t>الميزانية: </a:t>
            </a:r>
            <a:r>
              <a:rPr lang="ar-EG" sz="2000" dirty="0">
                <a:latin typeface="+mj-lt"/>
                <a:cs typeface="Calibri" panose="020F0502020204030204" pitchFamily="34" charset="0"/>
              </a:rPr>
              <a:t>انظر إلى زيادة الميزانية الإعلانية </a:t>
            </a:r>
            <a:r>
              <a:rPr lang="ar-EG" sz="2000" dirty="0">
                <a:solidFill>
                  <a:srgbClr val="FF0000"/>
                </a:solidFill>
                <a:latin typeface="+mj-lt"/>
                <a:cs typeface="Calibri" panose="020F0502020204030204" pitchFamily="34" charset="0"/>
              </a:rPr>
              <a:t>على فيسبوك </a:t>
            </a:r>
            <a:r>
              <a:rPr lang="ar-EG" sz="2000" dirty="0">
                <a:latin typeface="+mj-lt"/>
                <a:cs typeface="Calibri" panose="020F0502020204030204" pitchFamily="34" charset="0"/>
              </a:rPr>
              <a:t>للاستفادة من أدائه الجيد.</a:t>
            </a:r>
          </a:p>
          <a:p>
            <a:pPr marL="800100" lvl="1" indent="-342900" algn="r" rtl="1">
              <a:buFont typeface="Wingdings" panose="05000000000000000000" pitchFamily="2" charset="2"/>
              <a:buChar char="§"/>
            </a:pPr>
            <a:r>
              <a:rPr lang="ar-EG" sz="2000" b="1" dirty="0">
                <a:latin typeface="+mj-lt"/>
                <a:cs typeface="Calibri" panose="020F0502020204030204" pitchFamily="34" charset="0"/>
              </a:rPr>
              <a:t>تحسين المحتوى </a:t>
            </a:r>
            <a:r>
              <a:rPr lang="ar-EG" sz="2000" dirty="0">
                <a:latin typeface="+mj-lt"/>
                <a:cs typeface="Calibri" panose="020F0502020204030204" pitchFamily="34" charset="0"/>
              </a:rPr>
              <a:t>على إ</a:t>
            </a:r>
            <a:r>
              <a:rPr lang="ar-EG" sz="2000" u="sng" dirty="0">
                <a:solidFill>
                  <a:srgbClr val="FF0000"/>
                </a:solidFill>
                <a:latin typeface="+mj-lt"/>
                <a:cs typeface="Calibri" panose="020F0502020204030204" pitchFamily="34" charset="0"/>
              </a:rPr>
              <a:t>نستغرام</a:t>
            </a:r>
            <a:r>
              <a:rPr lang="ar-EG" sz="2000" dirty="0">
                <a:latin typeface="+mj-lt"/>
                <a:cs typeface="Calibri" panose="020F0502020204030204" pitchFamily="34" charset="0"/>
              </a:rPr>
              <a:t>: قم بتجربة أنواع مختلفة من المحتوى (صور، مقاطع فيديو، قصص) على إنستغرام لتحسين معدل التحويل.</a:t>
            </a:r>
          </a:p>
          <a:p>
            <a:pPr marL="800100" lvl="1" indent="-342900" algn="r" rtl="1">
              <a:buFont typeface="Wingdings" panose="05000000000000000000" pitchFamily="2" charset="2"/>
              <a:buChar char="§"/>
            </a:pPr>
            <a:r>
              <a:rPr lang="ar-EG" sz="2000" b="1" dirty="0">
                <a:latin typeface="+mj-lt"/>
                <a:cs typeface="Calibri" panose="020F0502020204030204" pitchFamily="34" charset="0"/>
              </a:rPr>
              <a:t>تحليل الجمهور: </a:t>
            </a:r>
            <a:r>
              <a:rPr lang="ar-EG" sz="2000" dirty="0">
                <a:latin typeface="+mj-lt"/>
                <a:cs typeface="Calibri" panose="020F0502020204030204" pitchFamily="34" charset="0"/>
              </a:rPr>
              <a:t>قم بدراسة الفئات المستهدفة على </a:t>
            </a:r>
            <a:r>
              <a:rPr lang="ar-EG" sz="2000" b="1" u="sng" dirty="0">
                <a:latin typeface="+mj-lt"/>
                <a:cs typeface="Calibri" panose="020F0502020204030204" pitchFamily="34" charset="0"/>
              </a:rPr>
              <a:t>كل منصة </a:t>
            </a:r>
            <a:r>
              <a:rPr lang="ar-EG" sz="2000" dirty="0">
                <a:latin typeface="+mj-lt"/>
                <a:cs typeface="Calibri" panose="020F0502020204030204" pitchFamily="34" charset="0"/>
              </a:rPr>
              <a:t>لفهم الاختلافات في السلوك وتحسين استهداف الإعلانات</a:t>
            </a:r>
            <a:r>
              <a:rPr lang="ar-EG" dirty="0"/>
              <a:t>.</a:t>
            </a:r>
          </a:p>
          <a:p>
            <a:pPr marL="342900" lvl="0" indent="-342900" algn="r" rtl="1">
              <a:buFont typeface="Arial" panose="020B0604020202020204" pitchFamily="34" charset="0"/>
              <a:buChar char="•"/>
            </a:pPr>
            <a:endParaRPr lang="en-MY" sz="1900"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0" y="3972570"/>
            <a:ext cx="2961564" cy="2258031"/>
          </a:xfrm>
          <a:prstGeom prst="rect">
            <a:avLst/>
          </a:prstGeom>
        </p:spPr>
      </p:pic>
    </p:spTree>
    <p:extLst>
      <p:ext uri="{BB962C8B-B14F-4D97-AF65-F5344CB8AC3E}">
        <p14:creationId xmlns:p14="http://schemas.microsoft.com/office/powerpoint/2010/main" val="115635494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السادسة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901206" y="5128404"/>
            <a:ext cx="4747323" cy="1077218"/>
          </a:xfrm>
          <a:prstGeom prst="rect">
            <a:avLst/>
          </a:prstGeom>
          <a:noFill/>
        </p:spPr>
        <p:txBody>
          <a:bodyPr wrap="square">
            <a:spAutoFit/>
          </a:bodyPr>
          <a:lstStyle/>
          <a:p>
            <a:pPr algn="ctr" rtl="1"/>
            <a:r>
              <a:rPr lang="ar-EG" sz="3200" b="1" dirty="0" smtClean="0"/>
              <a:t> </a:t>
            </a:r>
          </a:p>
          <a:p>
            <a:pPr lvl="0" algn="ctr" rtl="1"/>
            <a:r>
              <a:rPr lang="ar-EG" sz="3200" b="1" dirty="0">
                <a:latin typeface="Calibri" panose="020F0502020204030204" pitchFamily="34" charset="0"/>
                <a:cs typeface="Calibri" panose="020F0502020204030204" pitchFamily="34" charset="0"/>
              </a:rPr>
              <a:t>التعلم المستمر</a:t>
            </a:r>
          </a:p>
        </p:txBody>
      </p:sp>
    </p:spTree>
    <p:extLst>
      <p:ext uri="{BB962C8B-B14F-4D97-AF65-F5344CB8AC3E}">
        <p14:creationId xmlns:p14="http://schemas.microsoft.com/office/powerpoint/2010/main" val="12139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317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78872" y="1351963"/>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333001" y="1422604"/>
            <a:ext cx="8466655" cy="1077218"/>
          </a:xfrm>
          <a:prstGeom prst="rect">
            <a:avLst/>
          </a:prstGeom>
          <a:noFill/>
        </p:spPr>
        <p:txBody>
          <a:bodyPr wrap="square" rtlCol="0">
            <a:spAutoFit/>
          </a:bodyPr>
          <a:lstStyle/>
          <a:p>
            <a:pPr lvl="0" algn="r" rtl="1"/>
            <a:r>
              <a:rPr lang="ar-EG" sz="3200" b="1" dirty="0"/>
              <a:t>6</a:t>
            </a:r>
            <a:r>
              <a:rPr lang="ar-EG" sz="3200" b="1" dirty="0" smtClean="0">
                <a:latin typeface="Calibri" panose="020F0502020204030204" pitchFamily="34" charset="0"/>
                <a:cs typeface="Calibri" panose="020F0502020204030204" pitchFamily="34" charset="0"/>
              </a:rPr>
              <a:t>.</a:t>
            </a:r>
            <a:r>
              <a:rPr lang="ar-SA" sz="3200" dirty="0" smtClean="0"/>
              <a:t> </a:t>
            </a:r>
            <a:r>
              <a:rPr lang="ar-EG" sz="3200" b="1" dirty="0" smtClean="0">
                <a:latin typeface="Calibri" panose="020F0502020204030204" pitchFamily="34" charset="0"/>
                <a:cs typeface="Calibri" panose="020F0502020204030204" pitchFamily="34" charset="0"/>
              </a:rPr>
              <a:t>التعلم </a:t>
            </a:r>
            <a:r>
              <a:rPr lang="ar-EG" sz="3200" b="1" dirty="0">
                <a:cs typeface="Calibri" panose="020F0502020204030204" pitchFamily="34" charset="0"/>
              </a:rPr>
              <a:t>المستمر</a:t>
            </a:r>
          </a:p>
          <a:p>
            <a:pPr algn="r" rtl="1"/>
            <a:r>
              <a:rPr lang="ar-EG" sz="3200" b="1" dirty="0" smtClean="0">
                <a:latin typeface="Calibri" panose="020F0502020204030204" pitchFamily="34" charset="0"/>
                <a:cs typeface="Calibri" panose="020F0502020204030204" pitchFamily="34" charset="0"/>
              </a:rPr>
              <a:t> </a:t>
            </a:r>
            <a:r>
              <a:rPr lang="en-MY" sz="3200" dirty="0" smtClean="0">
                <a:cs typeface="Calibri" panose="020F0502020204030204" pitchFamily="34" charset="0"/>
              </a:rPr>
              <a:t> </a:t>
            </a:r>
            <a:endParaRPr lang="en-MY"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2827715" y="2059232"/>
            <a:ext cx="7036246" cy="2554545"/>
          </a:xfrm>
          <a:prstGeom prst="rect">
            <a:avLst/>
          </a:prstGeom>
          <a:noFill/>
        </p:spPr>
        <p:txBody>
          <a:bodyPr wrap="square" rtlCol="0">
            <a:spAutoFit/>
          </a:bodyPr>
          <a:lstStyle/>
          <a:p>
            <a:pPr marL="285750" indent="-285750" algn="just" rtl="1">
              <a:buFont typeface="Wingdings" panose="05000000000000000000" pitchFamily="2" charset="2"/>
              <a:buChar char="q"/>
            </a:pPr>
            <a:r>
              <a:rPr lang="ar-EG" sz="2000" b="1" dirty="0" smtClean="0">
                <a:latin typeface="+mj-lt"/>
                <a:cs typeface="Calibri" panose="020F0502020204030204" pitchFamily="34" charset="0"/>
              </a:rPr>
              <a:t>التعلم </a:t>
            </a:r>
            <a:r>
              <a:rPr lang="ar-EG" sz="2000" b="1" dirty="0">
                <a:latin typeface="+mj-lt"/>
                <a:cs typeface="Calibri" panose="020F0502020204030204" pitchFamily="34" charset="0"/>
              </a:rPr>
              <a:t>المستمر </a:t>
            </a:r>
            <a:r>
              <a:rPr lang="ar-EG" sz="2000" dirty="0">
                <a:latin typeface="+mj-lt"/>
                <a:cs typeface="Calibri" panose="020F0502020204030204" pitchFamily="34" charset="0"/>
              </a:rPr>
              <a:t>هو </a:t>
            </a:r>
            <a:r>
              <a:rPr lang="ar-EG" sz="2000" b="1" u="sng" dirty="0">
                <a:latin typeface="+mj-lt"/>
                <a:cs typeface="Calibri" panose="020F0502020204030204" pitchFamily="34" charset="0"/>
              </a:rPr>
              <a:t>مهارة أساسية في مجال تحليل البيانات التسويقية</a:t>
            </a:r>
            <a:r>
              <a:rPr lang="ar-EG" sz="2000" dirty="0">
                <a:latin typeface="+mj-lt"/>
                <a:cs typeface="Calibri" panose="020F0502020204030204" pitchFamily="34" charset="0"/>
              </a:rPr>
              <a:t>. </a:t>
            </a:r>
            <a:r>
              <a:rPr lang="ar-EG" sz="2000" u="sng" dirty="0">
                <a:latin typeface="+mj-lt"/>
                <a:cs typeface="Calibri" panose="020F0502020204030204" pitchFamily="34" charset="0"/>
              </a:rPr>
              <a:t>نظرًا للتطور السريع في تقنيات التحليل</a:t>
            </a:r>
            <a:r>
              <a:rPr lang="ar-EG" sz="2000" dirty="0">
                <a:latin typeface="+mj-lt"/>
                <a:cs typeface="Calibri" panose="020F0502020204030204" pitchFamily="34" charset="0"/>
              </a:rPr>
              <a:t>، </a:t>
            </a:r>
            <a:r>
              <a:rPr lang="ar-EG" sz="2000" u="sng" dirty="0">
                <a:latin typeface="+mj-lt"/>
                <a:cs typeface="Calibri" panose="020F0502020204030204" pitchFamily="34" charset="0"/>
              </a:rPr>
              <a:t>وتغير سلوك المستهلك</a:t>
            </a:r>
            <a:r>
              <a:rPr lang="ar-EG" sz="2000" dirty="0">
                <a:latin typeface="+mj-lt"/>
                <a:cs typeface="Calibri" panose="020F0502020204030204" pitchFamily="34" charset="0"/>
              </a:rPr>
              <a:t>، </a:t>
            </a:r>
            <a:r>
              <a:rPr lang="ar-EG" sz="2000" u="sng" dirty="0">
                <a:latin typeface="+mj-lt"/>
                <a:cs typeface="Calibri" panose="020F0502020204030204" pitchFamily="34" charset="0"/>
              </a:rPr>
              <a:t>وظهور </a:t>
            </a:r>
            <a:r>
              <a:rPr lang="ar-EG" sz="2000" u="sng" dirty="0" smtClean="0">
                <a:latin typeface="+mj-lt"/>
                <a:cs typeface="Calibri" panose="020F0502020204030204" pitchFamily="34" charset="0"/>
              </a:rPr>
              <a:t>أدوات تحليلية  </a:t>
            </a:r>
            <a:r>
              <a:rPr lang="ar-EG" sz="2000" u="sng" dirty="0">
                <a:latin typeface="+mj-lt"/>
                <a:cs typeface="Calibri" panose="020F0502020204030204" pitchFamily="34" charset="0"/>
              </a:rPr>
              <a:t>جديدة</a:t>
            </a:r>
            <a:r>
              <a:rPr lang="ar-EG" sz="2000" dirty="0">
                <a:latin typeface="+mj-lt"/>
                <a:cs typeface="Calibri" panose="020F0502020204030204" pitchFamily="34" charset="0"/>
              </a:rPr>
              <a:t>، يصبح من الضروري للمحترفين في هذا المجال الاستمرار في تعلم المهارات والمعرفة </a:t>
            </a:r>
            <a:r>
              <a:rPr lang="ar-EG" sz="2000" dirty="0" smtClean="0">
                <a:latin typeface="+mj-lt"/>
                <a:cs typeface="Calibri" panose="020F0502020204030204" pitchFamily="34" charset="0"/>
              </a:rPr>
              <a:t>الجديدة.</a:t>
            </a:r>
          </a:p>
          <a:p>
            <a:pPr marL="285750" indent="-285750" algn="just" rtl="1">
              <a:buFont typeface="Wingdings" panose="05000000000000000000" pitchFamily="2" charset="2"/>
              <a:buChar char="q"/>
            </a:pPr>
            <a:r>
              <a:rPr lang="ar-EG" sz="2000" dirty="0">
                <a:latin typeface="+mj-lt"/>
                <a:cs typeface="Calibri" panose="020F0502020204030204" pitchFamily="34" charset="0"/>
              </a:rPr>
              <a:t>التعليم المستمر </a:t>
            </a:r>
            <a:r>
              <a:rPr lang="ar-EG" sz="2000" b="1" dirty="0">
                <a:latin typeface="+mj-lt"/>
                <a:cs typeface="Calibri" panose="020F0502020204030204" pitchFamily="34" charset="0"/>
              </a:rPr>
              <a:t>ليس مجرد مهارة إضافية</a:t>
            </a:r>
            <a:r>
              <a:rPr lang="ar-EG" sz="2000" dirty="0">
                <a:latin typeface="+mj-lt"/>
                <a:cs typeface="Calibri" panose="020F0502020204030204" pitchFamily="34" charset="0"/>
              </a:rPr>
              <a:t>، </a:t>
            </a:r>
            <a:r>
              <a:rPr lang="ar-EG" sz="2000" u="sng" dirty="0">
                <a:latin typeface="+mj-lt"/>
                <a:cs typeface="Calibri" panose="020F0502020204030204" pitchFamily="34" charset="0"/>
              </a:rPr>
              <a:t>بل هو جزء أساسي من تطوير مهارات تحليل البيانات التسويقية</a:t>
            </a:r>
            <a:r>
              <a:rPr lang="ar-EG" sz="2000" dirty="0">
                <a:latin typeface="+mj-lt"/>
                <a:cs typeface="Calibri" panose="020F0502020204030204" pitchFamily="34" charset="0"/>
              </a:rPr>
              <a:t>. يساعد في الحفاظ على القدرة التنافسية والفهم العميق للمجال، مما يعزز من قدرة المحللين على تحقيق نتائج </a:t>
            </a:r>
            <a:r>
              <a:rPr lang="ar-EG" sz="2000" dirty="0" smtClean="0">
                <a:latin typeface="+mj-lt"/>
                <a:cs typeface="Calibri" panose="020F0502020204030204" pitchFamily="34" charset="0"/>
              </a:rPr>
              <a:t>فعالة.</a:t>
            </a:r>
            <a:endParaRPr lang="ar-EG" sz="2000" dirty="0">
              <a:latin typeface="+mj-lt"/>
              <a:cs typeface="Calibri" panose="020F0502020204030204" pitchFamily="34" charset="0"/>
            </a:endParaRPr>
          </a:p>
          <a:p>
            <a:pPr marL="285750" indent="-285750" algn="just" rtl="1">
              <a:buFont typeface="Wingdings" panose="05000000000000000000" pitchFamily="2" charset="2"/>
              <a:buChar char="q"/>
            </a:pPr>
            <a:endParaRPr lang="ar-EG" sz="2000" b="1" dirty="0">
              <a:latin typeface="+mj-lt"/>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1278872" y="4173186"/>
            <a:ext cx="3097686" cy="1115093"/>
          </a:xfrm>
          <a:prstGeom prst="rect">
            <a:avLst/>
          </a:prstGeom>
        </p:spPr>
      </p:pic>
    </p:spTree>
    <p:extLst>
      <p:ext uri="{BB962C8B-B14F-4D97-AF65-F5344CB8AC3E}">
        <p14:creationId xmlns:p14="http://schemas.microsoft.com/office/powerpoint/2010/main" val="11653383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78872" y="1351963"/>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082945" y="1402910"/>
            <a:ext cx="9371239" cy="461665"/>
          </a:xfrm>
          <a:prstGeom prst="rect">
            <a:avLst/>
          </a:prstGeom>
          <a:noFill/>
        </p:spPr>
        <p:txBody>
          <a:bodyPr wrap="square" rtlCol="0">
            <a:spAutoFit/>
          </a:bodyPr>
          <a:lstStyle/>
          <a:p>
            <a:pPr lvl="0" algn="r" rtl="1"/>
            <a:r>
              <a:rPr lang="ar-EG" sz="2400" b="1" dirty="0" smtClean="0"/>
              <a:t>6.1</a:t>
            </a:r>
            <a:r>
              <a:rPr lang="ar-EG" sz="2400" b="1" dirty="0" smtClean="0">
                <a:latin typeface="Calibri" panose="020F0502020204030204" pitchFamily="34" charset="0"/>
                <a:cs typeface="Calibri" panose="020F0502020204030204" pitchFamily="34" charset="0"/>
              </a:rPr>
              <a:t>.</a:t>
            </a:r>
            <a:r>
              <a:rPr lang="ar-SA" sz="2400" b="1" dirty="0" smtClean="0"/>
              <a:t> </a:t>
            </a:r>
            <a:r>
              <a:rPr lang="ar-EG" sz="2400" b="1" dirty="0"/>
              <a:t>كيف يمكن أن يكون التعليم المستمر مفيدًا في تحليل البيانات </a:t>
            </a:r>
            <a:r>
              <a:rPr lang="ar-EG" sz="2400" b="1" dirty="0" smtClean="0"/>
              <a:t>التسويقية</a:t>
            </a:r>
            <a:endParaRPr lang="en-MY" sz="24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2485572" y="1861351"/>
            <a:ext cx="7833815" cy="3477875"/>
          </a:xfrm>
          <a:prstGeom prst="rect">
            <a:avLst/>
          </a:prstGeom>
          <a:noFill/>
        </p:spPr>
        <p:txBody>
          <a:bodyPr wrap="square" rtlCol="0">
            <a:spAutoFit/>
          </a:bodyPr>
          <a:lstStyle/>
          <a:p>
            <a:pPr marL="457200" indent="-457200" algn="just" rtl="1">
              <a:buFont typeface="+mj-lt"/>
              <a:buAutoNum type="arabicPeriod"/>
            </a:pPr>
            <a:r>
              <a:rPr lang="ar-EG" sz="2000" dirty="0" smtClean="0"/>
              <a:t> </a:t>
            </a:r>
            <a:r>
              <a:rPr lang="ar-EG" sz="2000" b="1" dirty="0"/>
              <a:t>تحديث المعرفة</a:t>
            </a:r>
            <a:r>
              <a:rPr lang="ar-EG" sz="2000" dirty="0" smtClean="0">
                <a:latin typeface="+mj-lt"/>
                <a:cs typeface="Calibri" panose="020F0502020204030204" pitchFamily="34" charset="0"/>
              </a:rPr>
              <a:t>.</a:t>
            </a:r>
          </a:p>
          <a:p>
            <a:pPr marL="457200" indent="-457200" algn="just" rtl="1">
              <a:buFont typeface="Wingdings" panose="05000000000000000000" pitchFamily="2" charset="2"/>
              <a:buChar char="ü"/>
            </a:pPr>
            <a:r>
              <a:rPr lang="ar-EG" sz="2000" b="1" dirty="0">
                <a:latin typeface="+mj-lt"/>
                <a:cs typeface="Calibri" panose="020F0502020204030204" pitchFamily="34" charset="0"/>
              </a:rPr>
              <a:t>تغيرات السوق: </a:t>
            </a:r>
            <a:r>
              <a:rPr lang="ar-EG" sz="2000" dirty="0">
                <a:latin typeface="+mj-lt"/>
                <a:cs typeface="Calibri" panose="020F0502020204030204" pitchFamily="34" charset="0"/>
              </a:rPr>
              <a:t>يتغير سلوك المستهلك واحتياجاته باستمرار، مما يتطلب من المحللين فهم الاتجاهات الجديدة.</a:t>
            </a:r>
          </a:p>
          <a:p>
            <a:pPr marL="457200" indent="-457200" algn="just" rtl="1">
              <a:buFont typeface="Wingdings" panose="05000000000000000000" pitchFamily="2" charset="2"/>
              <a:buChar char="ü"/>
            </a:pPr>
            <a:r>
              <a:rPr lang="ar-EG" sz="2000" b="1" dirty="0">
                <a:latin typeface="+mj-lt"/>
                <a:cs typeface="Calibri" panose="020F0502020204030204" pitchFamily="34" charset="0"/>
              </a:rPr>
              <a:t>أدوات وتقنيات جديدة</a:t>
            </a:r>
            <a:r>
              <a:rPr lang="ar-EG" sz="2000" dirty="0">
                <a:latin typeface="+mj-lt"/>
                <a:cs typeface="Calibri" panose="020F0502020204030204" pitchFamily="34" charset="0"/>
              </a:rPr>
              <a:t>: تطور أدوات التحليل مثل الذكاء الاصطناعي، وتحليل البيانات الكبيرة (</a:t>
            </a:r>
            <a:r>
              <a:rPr lang="en-MY" sz="2000" dirty="0">
                <a:latin typeface="+mj-lt"/>
                <a:cs typeface="Calibri" panose="020F0502020204030204" pitchFamily="34" charset="0"/>
              </a:rPr>
              <a:t>Big Data)، </a:t>
            </a:r>
            <a:r>
              <a:rPr lang="ar-EG" sz="2000" dirty="0">
                <a:latin typeface="+mj-lt"/>
                <a:cs typeface="Calibri" panose="020F0502020204030204" pitchFamily="34" charset="0"/>
              </a:rPr>
              <a:t>يستلزم التعرف على الأساليب والتقنيات الحديثة</a:t>
            </a:r>
            <a:r>
              <a:rPr lang="ar-EG" sz="2000" dirty="0" smtClean="0">
                <a:latin typeface="+mj-lt"/>
                <a:cs typeface="Calibri" panose="020F0502020204030204" pitchFamily="34" charset="0"/>
              </a:rPr>
              <a:t>.</a:t>
            </a:r>
          </a:p>
          <a:p>
            <a:pPr marL="457200" indent="-457200" algn="just" rtl="1">
              <a:buFont typeface="Wingdings" panose="05000000000000000000" pitchFamily="2" charset="2"/>
              <a:buChar char="ü"/>
            </a:pPr>
            <a:endParaRPr lang="ar-EG" sz="2000" dirty="0">
              <a:latin typeface="+mj-lt"/>
              <a:cs typeface="Calibri" panose="020F0502020204030204" pitchFamily="34" charset="0"/>
            </a:endParaRPr>
          </a:p>
          <a:p>
            <a:pPr algn="r"/>
            <a:r>
              <a:rPr lang="ar-EG" sz="2000" b="1" dirty="0"/>
              <a:t>2. تحسين المهارات</a:t>
            </a:r>
          </a:p>
          <a:p>
            <a:pPr algn="r" rtl="1"/>
            <a:r>
              <a:rPr lang="ar-EG" sz="2000" dirty="0">
                <a:latin typeface="+mj-lt"/>
                <a:cs typeface="Calibri" panose="020F0502020204030204" pitchFamily="34" charset="0"/>
              </a:rPr>
              <a:t>تطوير المهارات التحليلية: التعلم المستمر يساعد في تحسين مهارات التحليل، مثل القدرة على استخدام أدوات مثل </a:t>
            </a:r>
            <a:r>
              <a:rPr lang="en-MY" sz="2000" dirty="0">
                <a:latin typeface="+mj-lt"/>
                <a:cs typeface="Calibri" panose="020F0502020204030204" pitchFamily="34" charset="0"/>
              </a:rPr>
              <a:t>Python </a:t>
            </a:r>
            <a:r>
              <a:rPr lang="ar-EG" sz="2000" dirty="0">
                <a:latin typeface="+mj-lt"/>
                <a:cs typeface="Calibri" panose="020F0502020204030204" pitchFamily="34" charset="0"/>
              </a:rPr>
              <a:t>أو </a:t>
            </a:r>
            <a:r>
              <a:rPr lang="en-MY" sz="2000" dirty="0">
                <a:latin typeface="+mj-lt"/>
                <a:cs typeface="Calibri" panose="020F0502020204030204" pitchFamily="34" charset="0"/>
              </a:rPr>
              <a:t>R </a:t>
            </a:r>
            <a:r>
              <a:rPr lang="ar-EG" sz="2000" dirty="0">
                <a:latin typeface="+mj-lt"/>
                <a:cs typeface="Calibri" panose="020F0502020204030204" pitchFamily="34" charset="0"/>
              </a:rPr>
              <a:t>أو </a:t>
            </a:r>
            <a:r>
              <a:rPr lang="en-MY" sz="2000" dirty="0">
                <a:latin typeface="+mj-lt"/>
                <a:cs typeface="Calibri" panose="020F0502020204030204" pitchFamily="34" charset="0"/>
              </a:rPr>
              <a:t>SQL </a:t>
            </a:r>
            <a:r>
              <a:rPr lang="ar-EG" sz="2000" dirty="0">
                <a:latin typeface="+mj-lt"/>
                <a:cs typeface="Calibri" panose="020F0502020204030204" pitchFamily="34" charset="0"/>
              </a:rPr>
              <a:t>لتحليل البيانات</a:t>
            </a:r>
            <a:r>
              <a:rPr lang="ar-EG" sz="2000" dirty="0"/>
              <a:t>.</a:t>
            </a:r>
          </a:p>
          <a:p>
            <a:pPr marL="457200" indent="-457200" algn="just" rtl="1">
              <a:buFont typeface="Wingdings" panose="05000000000000000000" pitchFamily="2" charset="2"/>
              <a:buChar char="ü"/>
            </a:pPr>
            <a:endParaRPr lang="ar-EG" sz="2000" dirty="0" smtClean="0">
              <a:latin typeface="+mj-lt"/>
              <a:cs typeface="Calibri" panose="020F0502020204030204" pitchFamily="34" charset="0"/>
            </a:endParaRPr>
          </a:p>
          <a:p>
            <a:pPr marL="285750" indent="-285750" algn="just" rtl="1">
              <a:buFont typeface="Wingdings" panose="05000000000000000000" pitchFamily="2" charset="2"/>
              <a:buChar char="q"/>
            </a:pPr>
            <a:endParaRPr lang="ar-EG" sz="2000" b="1" dirty="0">
              <a:latin typeface="+mj-lt"/>
              <a:cs typeface="Calibri" panose="020F0502020204030204" pitchFamily="34" charset="0"/>
            </a:endParaRPr>
          </a:p>
        </p:txBody>
      </p:sp>
      <p:pic>
        <p:nvPicPr>
          <p:cNvPr id="4" name="Picture 3"/>
          <p:cNvPicPr>
            <a:picLocks noChangeAspect="1"/>
          </p:cNvPicPr>
          <p:nvPr/>
        </p:nvPicPr>
        <p:blipFill>
          <a:blip r:embed="rId3"/>
          <a:stretch>
            <a:fillRect/>
          </a:stretch>
        </p:blipFill>
        <p:spPr>
          <a:xfrm>
            <a:off x="180431" y="3817257"/>
            <a:ext cx="2549125" cy="2025806"/>
          </a:xfrm>
          <a:prstGeom prst="rect">
            <a:avLst/>
          </a:prstGeom>
        </p:spPr>
      </p:pic>
    </p:spTree>
    <p:extLst>
      <p:ext uri="{BB962C8B-B14F-4D97-AF65-F5344CB8AC3E}">
        <p14:creationId xmlns:p14="http://schemas.microsoft.com/office/powerpoint/2010/main" val="11943426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24314" y="12780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78872" y="1351963"/>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082945" y="1402910"/>
            <a:ext cx="9371239" cy="400110"/>
          </a:xfrm>
          <a:prstGeom prst="rect">
            <a:avLst/>
          </a:prstGeom>
          <a:noFill/>
        </p:spPr>
        <p:txBody>
          <a:bodyPr wrap="square" rtlCol="0">
            <a:spAutoFit/>
          </a:bodyPr>
          <a:lstStyle/>
          <a:p>
            <a:pPr lvl="0" algn="r" rtl="1"/>
            <a:r>
              <a:rPr lang="ar-EG" sz="2000" b="1" dirty="0" smtClean="0"/>
              <a:t>6.2</a:t>
            </a:r>
            <a:r>
              <a:rPr lang="ar-EG" sz="2000" b="1" dirty="0" smtClean="0">
                <a:latin typeface="Calibri" panose="020F0502020204030204" pitchFamily="34" charset="0"/>
                <a:cs typeface="Calibri" panose="020F0502020204030204" pitchFamily="34" charset="0"/>
              </a:rPr>
              <a:t>.</a:t>
            </a:r>
            <a:r>
              <a:rPr lang="ar-SA" sz="2000" b="1" dirty="0" smtClean="0"/>
              <a:t> </a:t>
            </a:r>
            <a:r>
              <a:rPr lang="ar-EG" sz="2000" b="1" dirty="0"/>
              <a:t>كيف يمكن أن يكون </a:t>
            </a:r>
            <a:r>
              <a:rPr lang="ar-EG" sz="2000" b="1" dirty="0" smtClean="0"/>
              <a:t>التعلم </a:t>
            </a:r>
            <a:r>
              <a:rPr lang="ar-EG" sz="2000" b="1" dirty="0"/>
              <a:t>المستمر مفيدًا في تحليل البيانات </a:t>
            </a:r>
            <a:r>
              <a:rPr lang="ar-EG" sz="2000" b="1" dirty="0" smtClean="0"/>
              <a:t>التسويقية</a:t>
            </a:r>
            <a:endParaRPr lang="en-MY"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2485572" y="1861351"/>
            <a:ext cx="7833815" cy="3785652"/>
          </a:xfrm>
          <a:prstGeom prst="rect">
            <a:avLst/>
          </a:prstGeom>
          <a:noFill/>
        </p:spPr>
        <p:txBody>
          <a:bodyPr wrap="square" rtlCol="0">
            <a:spAutoFit/>
          </a:bodyPr>
          <a:lstStyle/>
          <a:p>
            <a:pPr algn="just" rtl="1"/>
            <a:r>
              <a:rPr lang="ar-EG" sz="2000" dirty="0" smtClean="0"/>
              <a:t>3 . </a:t>
            </a:r>
            <a:r>
              <a:rPr lang="ar-EG" sz="2000" b="1" dirty="0">
                <a:latin typeface="+mj-lt"/>
                <a:cs typeface="Calibri" panose="020F0502020204030204" pitchFamily="34" charset="0"/>
              </a:rPr>
              <a:t>توسيع المعرفة </a:t>
            </a:r>
            <a:r>
              <a:rPr lang="ar-EG" sz="2000" b="1" dirty="0" smtClean="0">
                <a:latin typeface="+mj-lt"/>
                <a:cs typeface="Calibri" panose="020F0502020204030204" pitchFamily="34" charset="0"/>
              </a:rPr>
              <a:t>التسويقية:</a:t>
            </a:r>
            <a:endParaRPr lang="ar-EG" sz="2000" b="1" dirty="0">
              <a:latin typeface="+mj-lt"/>
              <a:cs typeface="Calibri" panose="020F0502020204030204" pitchFamily="34" charset="0"/>
            </a:endParaRPr>
          </a:p>
          <a:p>
            <a:pPr marL="457200" indent="-457200" algn="just" rtl="1">
              <a:buFont typeface="Wingdings" panose="05000000000000000000" pitchFamily="2" charset="2"/>
              <a:buChar char="ü"/>
            </a:pPr>
            <a:r>
              <a:rPr lang="ar-EG" sz="2000" b="1" dirty="0">
                <a:latin typeface="+mj-lt"/>
                <a:cs typeface="Calibri" panose="020F0502020204030204" pitchFamily="34" charset="0"/>
              </a:rPr>
              <a:t> فهم أعمق للمجال: </a:t>
            </a:r>
            <a:r>
              <a:rPr lang="ar-EG" sz="2000" dirty="0" smtClean="0">
                <a:latin typeface="+mj-lt"/>
                <a:cs typeface="Calibri" panose="020F0502020204030204" pitchFamily="34" charset="0"/>
              </a:rPr>
              <a:t>التعلم </a:t>
            </a:r>
            <a:r>
              <a:rPr lang="ar-EG" sz="2000" dirty="0">
                <a:latin typeface="+mj-lt"/>
                <a:cs typeface="Calibri" panose="020F0502020204030204" pitchFamily="34" charset="0"/>
              </a:rPr>
              <a:t>المستمر يساعد في فهم أعمق لمفاهيم التسويق، مثل سلوك المستهلك، واستراتيجيات التسويق الرقمي، وتحليل المنافسة</a:t>
            </a:r>
            <a:r>
              <a:rPr lang="ar-EG" sz="2000" dirty="0" smtClean="0">
                <a:latin typeface="+mj-lt"/>
                <a:cs typeface="Calibri" panose="020F0502020204030204" pitchFamily="34" charset="0"/>
              </a:rPr>
              <a:t>.</a:t>
            </a:r>
          </a:p>
          <a:p>
            <a:pPr marL="457200" indent="-457200" algn="just" rtl="1">
              <a:buFont typeface="Wingdings" panose="05000000000000000000" pitchFamily="2" charset="2"/>
              <a:buChar char="ü"/>
            </a:pPr>
            <a:r>
              <a:rPr lang="ar-EG" sz="2000" dirty="0" smtClean="0">
                <a:latin typeface="+mj-lt"/>
                <a:cs typeface="Calibri" panose="020F0502020204030204" pitchFamily="34" charset="0"/>
              </a:rPr>
              <a:t> </a:t>
            </a:r>
            <a:r>
              <a:rPr lang="ar-EG" sz="2000" b="1" dirty="0">
                <a:latin typeface="+mj-lt"/>
                <a:cs typeface="Calibri" panose="020F0502020204030204" pitchFamily="34" charset="0"/>
              </a:rPr>
              <a:t>تطبيق المعرفة: </a:t>
            </a:r>
            <a:r>
              <a:rPr lang="ar-EG" sz="2000" dirty="0">
                <a:latin typeface="+mj-lt"/>
                <a:cs typeface="Calibri" panose="020F0502020204030204" pitchFamily="34" charset="0"/>
              </a:rPr>
              <a:t>الفهم العميق للبيانات يمكن أن يؤدي إلى تطبيقات عملية أكثر فعالية في تحليل البيانات وتحسين </a:t>
            </a:r>
            <a:r>
              <a:rPr lang="ar-EG" sz="2000" dirty="0" smtClean="0">
                <a:latin typeface="+mj-lt"/>
                <a:cs typeface="Calibri" panose="020F0502020204030204" pitchFamily="34" charset="0"/>
              </a:rPr>
              <a:t>الأداء.</a:t>
            </a:r>
            <a:endParaRPr lang="ar-EG" sz="2000" dirty="0">
              <a:latin typeface="+mj-lt"/>
              <a:cs typeface="Calibri" panose="020F0502020204030204" pitchFamily="34" charset="0"/>
            </a:endParaRPr>
          </a:p>
          <a:p>
            <a:pPr marL="457200" indent="-457200" algn="just" rtl="1">
              <a:buFont typeface="Wingdings" panose="05000000000000000000" pitchFamily="2" charset="2"/>
              <a:buChar char="ü"/>
            </a:pPr>
            <a:endParaRPr lang="ar-EG" sz="2000" dirty="0">
              <a:latin typeface="+mj-lt"/>
              <a:cs typeface="Calibri" panose="020F0502020204030204" pitchFamily="34" charset="0"/>
            </a:endParaRPr>
          </a:p>
          <a:p>
            <a:pPr algn="r"/>
            <a:r>
              <a:rPr lang="ar-EG" sz="2000" b="1" dirty="0" smtClean="0"/>
              <a:t> </a:t>
            </a:r>
            <a:r>
              <a:rPr lang="ar-EG" sz="2000" dirty="0"/>
              <a:t>4. </a:t>
            </a:r>
            <a:r>
              <a:rPr lang="ar-EG" sz="2000" b="1" dirty="0"/>
              <a:t>شبكات التواصل</a:t>
            </a:r>
          </a:p>
          <a:p>
            <a:pPr marL="342900" indent="-342900" algn="r" rtl="1">
              <a:buFont typeface="Arial" panose="020B0604020202020204" pitchFamily="34" charset="0"/>
              <a:buChar char="•"/>
            </a:pPr>
            <a:r>
              <a:rPr lang="ar-EG" sz="2000" dirty="0">
                <a:latin typeface="+mj-lt"/>
                <a:cs typeface="Calibri" panose="020F0502020204030204" pitchFamily="34" charset="0"/>
              </a:rPr>
              <a:t> </a:t>
            </a:r>
            <a:r>
              <a:rPr lang="ar-EG" sz="2000" b="1" dirty="0">
                <a:latin typeface="+mj-lt"/>
                <a:cs typeface="Calibri" panose="020F0502020204030204" pitchFamily="34" charset="0"/>
              </a:rPr>
              <a:t>بناء العلاقات: </a:t>
            </a:r>
            <a:r>
              <a:rPr lang="ar-EG" sz="2000" dirty="0">
                <a:latin typeface="+mj-lt"/>
                <a:cs typeface="Calibri" panose="020F0502020204030204" pitchFamily="34" charset="0"/>
              </a:rPr>
              <a:t>من خلال التعلم المستمر، يمكن بناء علاقات مع محترفين آخرين في المجال، مما يتيح تبادل المعرفة والخبرات</a:t>
            </a:r>
            <a:r>
              <a:rPr lang="ar-EG" sz="2000" dirty="0" smtClean="0">
                <a:latin typeface="+mj-lt"/>
                <a:cs typeface="Calibri" panose="020F0502020204030204" pitchFamily="34" charset="0"/>
              </a:rPr>
              <a:t>.</a:t>
            </a:r>
          </a:p>
          <a:p>
            <a:pPr marL="342900" indent="-342900" algn="r" rtl="1">
              <a:buFont typeface="Arial" panose="020B0604020202020204" pitchFamily="34" charset="0"/>
              <a:buChar char="•"/>
            </a:pPr>
            <a:r>
              <a:rPr lang="ar-EG" sz="2000" b="1" dirty="0" smtClean="0">
                <a:latin typeface="+mj-lt"/>
                <a:cs typeface="Calibri" panose="020F0502020204030204" pitchFamily="34" charset="0"/>
              </a:rPr>
              <a:t> </a:t>
            </a:r>
            <a:r>
              <a:rPr lang="ar-EG" sz="2000" b="1" dirty="0">
                <a:latin typeface="+mj-lt"/>
                <a:cs typeface="Calibri" panose="020F0502020204030204" pitchFamily="34" charset="0"/>
              </a:rPr>
              <a:t>المشاركة في ورش العمل والندوات: </a:t>
            </a:r>
            <a:r>
              <a:rPr lang="ar-EG" sz="2000" dirty="0">
                <a:latin typeface="+mj-lt"/>
                <a:cs typeface="Calibri" panose="020F0502020204030204" pitchFamily="34" charset="0"/>
              </a:rPr>
              <a:t>المشاركة في هذه الفعاليات تمنح فرصة للتعلم من خبراء الصناعة.</a:t>
            </a:r>
            <a:endParaRPr lang="ar-EG" sz="2000" dirty="0" smtClean="0">
              <a:latin typeface="+mj-lt"/>
              <a:cs typeface="Calibri" panose="020F0502020204030204" pitchFamily="34" charset="0"/>
            </a:endParaRPr>
          </a:p>
          <a:p>
            <a:pPr marL="285750" indent="-285750" algn="just" rtl="1">
              <a:buFont typeface="Wingdings" panose="05000000000000000000" pitchFamily="2" charset="2"/>
              <a:buChar char="q"/>
            </a:pPr>
            <a:endParaRPr lang="ar-EG" sz="2000" b="1" dirty="0">
              <a:latin typeface="+mj-lt"/>
              <a:cs typeface="Calibri" panose="020F0502020204030204" pitchFamily="34" charset="0"/>
            </a:endParaRPr>
          </a:p>
        </p:txBody>
      </p:sp>
      <p:pic>
        <p:nvPicPr>
          <p:cNvPr id="6" name="Picture 5"/>
          <p:cNvPicPr>
            <a:picLocks noChangeAspect="1"/>
          </p:cNvPicPr>
          <p:nvPr/>
        </p:nvPicPr>
        <p:blipFill>
          <a:blip r:embed="rId3"/>
          <a:stretch>
            <a:fillRect/>
          </a:stretch>
        </p:blipFill>
        <p:spPr>
          <a:xfrm>
            <a:off x="180431" y="2527851"/>
            <a:ext cx="1999906" cy="1959860"/>
          </a:xfrm>
          <a:prstGeom prst="rect">
            <a:avLst/>
          </a:prstGeom>
        </p:spPr>
      </p:pic>
    </p:spTree>
    <p:extLst>
      <p:ext uri="{BB962C8B-B14F-4D97-AF65-F5344CB8AC3E}">
        <p14:creationId xmlns:p14="http://schemas.microsoft.com/office/powerpoint/2010/main" val="210469841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2186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78872" y="1351963"/>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082945" y="1402910"/>
            <a:ext cx="9371239" cy="584775"/>
          </a:xfrm>
          <a:prstGeom prst="rect">
            <a:avLst/>
          </a:prstGeom>
          <a:noFill/>
        </p:spPr>
        <p:txBody>
          <a:bodyPr wrap="square" rtlCol="0">
            <a:spAutoFit/>
          </a:bodyPr>
          <a:lstStyle/>
          <a:p>
            <a:pPr lvl="0" algn="r" rtl="1"/>
            <a:r>
              <a:rPr lang="ar-EG" sz="2000" b="1" dirty="0" smtClean="0"/>
              <a:t>6.3</a:t>
            </a:r>
            <a:r>
              <a:rPr lang="ar-EG" sz="3200" b="1" dirty="0" smtClean="0"/>
              <a:t>.</a:t>
            </a:r>
            <a:r>
              <a:rPr lang="ar-SA" sz="3200" b="1" dirty="0" smtClean="0"/>
              <a:t> </a:t>
            </a:r>
            <a:r>
              <a:rPr lang="ar-EG" sz="3200" b="1" dirty="0" smtClean="0"/>
              <a:t>تطبيق عملي </a:t>
            </a:r>
            <a:endParaRPr lang="en-MY" sz="3200" b="1" dirty="0"/>
          </a:p>
        </p:txBody>
      </p:sp>
      <p:sp>
        <p:nvSpPr>
          <p:cNvPr id="2" name="TextBox 1">
            <a:extLst>
              <a:ext uri="{FF2B5EF4-FFF2-40B4-BE49-F238E27FC236}">
                <a16:creationId xmlns:a16="http://schemas.microsoft.com/office/drawing/2014/main" xmlns="" id="{1D49B629-A710-F119-EA46-044B5624E5D2}"/>
              </a:ext>
            </a:extLst>
          </p:cNvPr>
          <p:cNvSpPr txBox="1"/>
          <p:nvPr/>
        </p:nvSpPr>
        <p:spPr>
          <a:xfrm>
            <a:off x="1872343" y="1984318"/>
            <a:ext cx="8581841" cy="2862322"/>
          </a:xfrm>
          <a:prstGeom prst="rect">
            <a:avLst/>
          </a:prstGeom>
          <a:noFill/>
        </p:spPr>
        <p:txBody>
          <a:bodyPr wrap="square" rtlCol="0">
            <a:spAutoFit/>
          </a:bodyPr>
          <a:lstStyle/>
          <a:p>
            <a:pPr marL="342900" indent="-342900" algn="just" rtl="1">
              <a:buFont typeface="Wingdings" panose="05000000000000000000" pitchFamily="2" charset="2"/>
              <a:buChar char="Ø"/>
            </a:pPr>
            <a:r>
              <a:rPr lang="ar-EG" sz="2000" dirty="0"/>
              <a:t> </a:t>
            </a:r>
            <a:r>
              <a:rPr lang="ar-EG" sz="2000" dirty="0">
                <a:latin typeface="+mj-lt"/>
                <a:cs typeface="Calibri" panose="020F0502020204030204" pitchFamily="34" charset="0"/>
              </a:rPr>
              <a:t>لنفترض أنك محلل بيانات تسويقية في شركة تسويق رقمية. عملك يتطلب تحليل حملات تسويقية عبر منصات مختلفة (فيسبوك، إنستغرام، جوجل) وتقديم رؤى لتحسين الأداء.مع مرور الوقت، تصبح البيانات أكثر تعقيدًا، وتحتاج إلى تطوير مهاراتك لمواكبة أحدث الأدوات والتقنيات.</a:t>
            </a:r>
          </a:p>
          <a:p>
            <a:pPr marL="342900" indent="-342900" algn="just" rtl="1">
              <a:buFont typeface="Wingdings" panose="05000000000000000000" pitchFamily="2" charset="2"/>
              <a:buChar char="Ø"/>
            </a:pPr>
            <a:r>
              <a:rPr lang="ar-EG" sz="2000" dirty="0">
                <a:latin typeface="+mj-lt"/>
                <a:cs typeface="Calibri" panose="020F0502020204030204" pitchFamily="34" charset="0"/>
              </a:rPr>
              <a:t>الخطوات العملية لتطبيق التعليم المستمر في تحليل البيانات التسويقية:</a:t>
            </a:r>
          </a:p>
          <a:p>
            <a:pPr marL="342900" indent="-342900" algn="just" rtl="1">
              <a:buFont typeface="Arial" panose="020B0604020202020204" pitchFamily="34" charset="0"/>
              <a:buChar char="•"/>
            </a:pPr>
            <a:r>
              <a:rPr lang="ar-EG" sz="2000" b="1" dirty="0">
                <a:latin typeface="+mj-lt"/>
                <a:cs typeface="Calibri" panose="020F0502020204030204" pitchFamily="34" charset="0"/>
              </a:rPr>
              <a:t>تعلم استخدام أدوات </a:t>
            </a:r>
            <a:r>
              <a:rPr lang="ar-EG" sz="2000" dirty="0">
                <a:latin typeface="+mj-lt"/>
                <a:cs typeface="Calibri" panose="020F0502020204030204" pitchFamily="34" charset="0"/>
              </a:rPr>
              <a:t>مثل </a:t>
            </a:r>
            <a:r>
              <a:rPr lang="en-MY" sz="2000" dirty="0">
                <a:latin typeface="+mj-lt"/>
                <a:cs typeface="Calibri" panose="020F0502020204030204" pitchFamily="34" charset="0"/>
              </a:rPr>
              <a:t>Python </a:t>
            </a:r>
            <a:r>
              <a:rPr lang="ar-EG" sz="2000" dirty="0">
                <a:latin typeface="+mj-lt"/>
                <a:cs typeface="Calibri" panose="020F0502020204030204" pitchFamily="34" charset="0"/>
              </a:rPr>
              <a:t>و</a:t>
            </a:r>
            <a:r>
              <a:rPr lang="en-MY" sz="2000" dirty="0">
                <a:latin typeface="+mj-lt"/>
                <a:cs typeface="Calibri" panose="020F0502020204030204" pitchFamily="34" charset="0"/>
              </a:rPr>
              <a:t>R </a:t>
            </a:r>
            <a:r>
              <a:rPr lang="ar-EG" sz="2000" dirty="0">
                <a:latin typeface="+mj-lt"/>
                <a:cs typeface="Calibri" panose="020F0502020204030204" pitchFamily="34" charset="0"/>
              </a:rPr>
              <a:t>لتحليل البيانات الكبيرة .</a:t>
            </a:r>
          </a:p>
          <a:p>
            <a:pPr marL="342900" indent="-342900" algn="just" rtl="1">
              <a:buFont typeface="Arial" panose="020B0604020202020204" pitchFamily="34" charset="0"/>
              <a:buChar char="•"/>
            </a:pPr>
            <a:r>
              <a:rPr lang="ar-EG" sz="2000" b="1" dirty="0">
                <a:latin typeface="+mj-lt"/>
                <a:cs typeface="Calibri" panose="020F0502020204030204" pitchFamily="34" charset="0"/>
              </a:rPr>
              <a:t>تعلم كيف </a:t>
            </a:r>
            <a:r>
              <a:rPr lang="ar-EG" sz="2000" dirty="0">
                <a:latin typeface="+mj-lt"/>
                <a:cs typeface="Calibri" panose="020F0502020204030204" pitchFamily="34" charset="0"/>
              </a:rPr>
              <a:t>يمكنك استخدام النماذج التنبؤية لتوقع سلوك العملاء ونتائج الحملات المستقبلية. </a:t>
            </a:r>
          </a:p>
          <a:p>
            <a:pPr marL="342900" indent="-342900" algn="just" rtl="1">
              <a:buFont typeface="Arial" panose="020B0604020202020204" pitchFamily="34" charset="0"/>
              <a:buChar char="•"/>
            </a:pPr>
            <a:r>
              <a:rPr lang="ar-EG" sz="2000" b="1" dirty="0">
                <a:latin typeface="+mj-lt"/>
                <a:cs typeface="Calibri" panose="020F0502020204030204" pitchFamily="34" charset="0"/>
              </a:rPr>
              <a:t>تعلم كيفية دمج وتحليل البيانات </a:t>
            </a:r>
            <a:r>
              <a:rPr lang="ar-EG" sz="2000" dirty="0">
                <a:latin typeface="+mj-lt"/>
                <a:cs typeface="Calibri" panose="020F0502020204030204" pitchFamily="34" charset="0"/>
              </a:rPr>
              <a:t>من منصات متعددة مثل فيسبوك، جوجل، وإنستغرام باستخدام أدوات مثل </a:t>
            </a:r>
            <a:r>
              <a:rPr lang="en-MY" sz="2000" dirty="0">
                <a:latin typeface="+mj-lt"/>
                <a:cs typeface="Calibri" panose="020F0502020204030204" pitchFamily="34" charset="0"/>
              </a:rPr>
              <a:t>Google Analytics </a:t>
            </a:r>
            <a:r>
              <a:rPr lang="ar-EG" sz="2000" dirty="0">
                <a:latin typeface="+mj-lt"/>
                <a:cs typeface="Calibri" panose="020F0502020204030204" pitchFamily="34" charset="0"/>
              </a:rPr>
              <a:t>أو </a:t>
            </a:r>
            <a:r>
              <a:rPr lang="en-MY" sz="2000" dirty="0">
                <a:latin typeface="+mj-lt"/>
                <a:cs typeface="Calibri" panose="020F0502020204030204" pitchFamily="34" charset="0"/>
              </a:rPr>
              <a:t>T</a:t>
            </a:r>
            <a:r>
              <a:rPr lang="en-MY" sz="2000" dirty="0"/>
              <a:t>ableau.</a:t>
            </a:r>
            <a:endParaRPr lang="ar-EG" sz="2000" dirty="0" smtClean="0">
              <a:latin typeface="+mj-lt"/>
              <a:cs typeface="Calibri" panose="020F0502020204030204" pitchFamily="34" charset="0"/>
            </a:endParaRPr>
          </a:p>
          <a:p>
            <a:pPr marL="285750" indent="-285750" algn="just" rtl="1">
              <a:buFont typeface="Wingdings" panose="05000000000000000000" pitchFamily="2" charset="2"/>
              <a:buChar char="q"/>
            </a:pPr>
            <a:endParaRPr lang="ar-EG" sz="2000" b="1" dirty="0">
              <a:latin typeface="+mj-lt"/>
              <a:cs typeface="Calibri" panose="020F0502020204030204" pitchFamily="34" charset="0"/>
            </a:endParaRPr>
          </a:p>
        </p:txBody>
      </p:sp>
      <p:pic>
        <p:nvPicPr>
          <p:cNvPr id="9" name="Picture 8"/>
          <p:cNvPicPr>
            <a:picLocks noChangeAspect="1"/>
          </p:cNvPicPr>
          <p:nvPr/>
        </p:nvPicPr>
        <p:blipFill>
          <a:blip r:embed="rId3"/>
          <a:stretch>
            <a:fillRect/>
          </a:stretch>
        </p:blipFill>
        <p:spPr>
          <a:xfrm>
            <a:off x="-111695" y="4530873"/>
            <a:ext cx="2781133" cy="1562750"/>
          </a:xfrm>
          <a:prstGeom prst="rect">
            <a:avLst/>
          </a:prstGeom>
        </p:spPr>
      </p:pic>
    </p:spTree>
    <p:extLst>
      <p:ext uri="{BB962C8B-B14F-4D97-AF65-F5344CB8AC3E}">
        <p14:creationId xmlns:p14="http://schemas.microsoft.com/office/powerpoint/2010/main" val="12142838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24314" y="12780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78872" y="1351963"/>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082945" y="1402910"/>
            <a:ext cx="9371239" cy="584775"/>
          </a:xfrm>
          <a:prstGeom prst="rect">
            <a:avLst/>
          </a:prstGeom>
          <a:noFill/>
        </p:spPr>
        <p:txBody>
          <a:bodyPr wrap="square" rtlCol="0">
            <a:spAutoFit/>
          </a:bodyPr>
          <a:lstStyle/>
          <a:p>
            <a:pPr lvl="0" algn="r" rtl="1"/>
            <a:r>
              <a:rPr lang="ar-EG" sz="3200" b="1" dirty="0">
                <a:latin typeface="Calibri" panose="020F0502020204030204" pitchFamily="34" charset="0"/>
                <a:cs typeface="Calibri" panose="020F0502020204030204" pitchFamily="34" charset="0"/>
              </a:rPr>
              <a:t>6.3.1.</a:t>
            </a:r>
            <a:r>
              <a:rPr lang="ar-SA" sz="3200" b="1" dirty="0">
                <a:latin typeface="Calibri" panose="020F0502020204030204" pitchFamily="34" charset="0"/>
                <a:cs typeface="Calibri" panose="020F0502020204030204" pitchFamily="34" charset="0"/>
              </a:rPr>
              <a:t> </a:t>
            </a:r>
            <a:r>
              <a:rPr lang="ar-EG" sz="3200" b="1" dirty="0">
                <a:latin typeface="Calibri" panose="020F0502020204030204" pitchFamily="34" charset="0"/>
                <a:cs typeface="Calibri" panose="020F0502020204030204" pitchFamily="34" charset="0"/>
              </a:rPr>
              <a:t>تطبيق عملي </a:t>
            </a:r>
            <a:endParaRPr lang="en-MY"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2196382" y="1799796"/>
            <a:ext cx="8257801" cy="3539430"/>
          </a:xfrm>
          <a:prstGeom prst="rect">
            <a:avLst/>
          </a:prstGeom>
          <a:noFill/>
        </p:spPr>
        <p:txBody>
          <a:bodyPr wrap="square" rtlCol="0">
            <a:spAutoFit/>
          </a:bodyPr>
          <a:lstStyle/>
          <a:p>
            <a:pPr marL="342900" indent="-342900" algn="just" rtl="1">
              <a:buFont typeface="Wingdings" panose="05000000000000000000" pitchFamily="2" charset="2"/>
              <a:buChar char="Ø"/>
            </a:pPr>
            <a:r>
              <a:rPr lang="ar-EG" sz="2800" dirty="0">
                <a:latin typeface="Calibri" panose="020F0502020204030204" pitchFamily="34" charset="0"/>
                <a:cs typeface="Calibri" panose="020F0502020204030204" pitchFamily="34" charset="0"/>
              </a:rPr>
              <a:t>ابدأ في تطبيق ما تعلمته على بيانات واقعيةاستخدم أدوات التحليل مثل </a:t>
            </a:r>
            <a:r>
              <a:rPr lang="en-MY" sz="2800" b="1" dirty="0">
                <a:latin typeface="Calibri" panose="020F0502020204030204" pitchFamily="34" charset="0"/>
                <a:cs typeface="Calibri" panose="020F0502020204030204" pitchFamily="34" charset="0"/>
              </a:rPr>
              <a:t>Google Analytics </a:t>
            </a:r>
            <a:r>
              <a:rPr lang="ar-EG" sz="2800" b="1" dirty="0">
                <a:latin typeface="Calibri" panose="020F0502020204030204" pitchFamily="34" charset="0"/>
                <a:cs typeface="Calibri" panose="020F0502020204030204" pitchFamily="34" charset="0"/>
              </a:rPr>
              <a:t>و </a:t>
            </a:r>
            <a:r>
              <a:rPr lang="en-MY" sz="2800" b="1" dirty="0">
                <a:latin typeface="Calibri" panose="020F0502020204030204" pitchFamily="34" charset="0"/>
                <a:cs typeface="Calibri" panose="020F0502020204030204" pitchFamily="34" charset="0"/>
              </a:rPr>
              <a:t>Tableau</a:t>
            </a:r>
            <a:r>
              <a:rPr lang="en-MY" sz="2800" dirty="0">
                <a:latin typeface="Calibri" panose="020F0502020204030204" pitchFamily="34" charset="0"/>
                <a:cs typeface="Calibri" panose="020F0502020204030204" pitchFamily="34" charset="0"/>
              </a:rPr>
              <a:t> </a:t>
            </a:r>
            <a:r>
              <a:rPr lang="ar-EG" sz="2800" dirty="0">
                <a:latin typeface="Calibri" panose="020F0502020204030204" pitchFamily="34" charset="0"/>
                <a:cs typeface="Calibri" panose="020F0502020204030204" pitchFamily="34" charset="0"/>
              </a:rPr>
              <a:t>لتحليل نتائج الحملات التسويقية عبر الإنترنت.</a:t>
            </a:r>
          </a:p>
          <a:p>
            <a:pPr marL="342900" indent="-342900" algn="just" rtl="1">
              <a:buFont typeface="Wingdings" panose="05000000000000000000" pitchFamily="2" charset="2"/>
              <a:buChar char="Ø"/>
            </a:pPr>
            <a:r>
              <a:rPr lang="ar-EG" sz="2800" dirty="0">
                <a:latin typeface="Calibri" panose="020F0502020204030204" pitchFamily="34" charset="0"/>
                <a:cs typeface="Calibri" panose="020F0502020204030204" pitchFamily="34" charset="0"/>
              </a:rPr>
              <a:t> قم بجمع البيانات المتعلقة بعدد الزيارات، التحويلات، تكلفة النقرة (</a:t>
            </a:r>
            <a:r>
              <a:rPr lang="en-MY" sz="2800" dirty="0">
                <a:latin typeface="Calibri" panose="020F0502020204030204" pitchFamily="34" charset="0"/>
                <a:cs typeface="Calibri" panose="020F0502020204030204" pitchFamily="34" charset="0"/>
              </a:rPr>
              <a:t>CPC)، </a:t>
            </a:r>
            <a:r>
              <a:rPr lang="ar-EG" sz="2800" dirty="0">
                <a:latin typeface="Calibri" panose="020F0502020204030204" pitchFamily="34" charset="0"/>
                <a:cs typeface="Calibri" panose="020F0502020204030204" pitchFamily="34" charset="0"/>
              </a:rPr>
              <a:t>والعائد على الاستثمار (</a:t>
            </a:r>
            <a:r>
              <a:rPr lang="en-MY" sz="2800" dirty="0">
                <a:latin typeface="Calibri" panose="020F0502020204030204" pitchFamily="34" charset="0"/>
                <a:cs typeface="Calibri" panose="020F0502020204030204" pitchFamily="34" charset="0"/>
              </a:rPr>
              <a:t>ROI.</a:t>
            </a:r>
            <a:endParaRPr lang="ar-EG" sz="2800" dirty="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q"/>
            </a:pPr>
            <a:r>
              <a:rPr lang="ar-EG" sz="2800" dirty="0">
                <a:latin typeface="Calibri" panose="020F0502020204030204" pitchFamily="34" charset="0"/>
                <a:cs typeface="Calibri" panose="020F0502020204030204" pitchFamily="34" charset="0"/>
              </a:rPr>
              <a:t>تحليل سلوك العملاء: استخدم تقنيات التحليل المتقدم مثل تحليل السلوك عبر الشبكات الاجتماعية لفهم كيفية تفاعل الجمهور مع المحتوى</a:t>
            </a:r>
            <a:r>
              <a:rPr lang="ar-EG" sz="2000" dirty="0"/>
              <a:t>.</a:t>
            </a:r>
            <a:endParaRPr lang="ar-EG" sz="2000" b="1" dirty="0">
              <a:latin typeface="+mj-lt"/>
              <a:cs typeface="Calibri" panose="020F0502020204030204" pitchFamily="34" charset="0"/>
            </a:endParaRPr>
          </a:p>
        </p:txBody>
      </p:sp>
    </p:spTree>
    <p:extLst>
      <p:ext uri="{BB962C8B-B14F-4D97-AF65-F5344CB8AC3E}">
        <p14:creationId xmlns:p14="http://schemas.microsoft.com/office/powerpoint/2010/main" val="34531534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46496"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772712" y="1614135"/>
            <a:ext cx="9337995" cy="1138773"/>
          </a:xfrm>
          <a:prstGeom prst="rect">
            <a:avLst/>
          </a:prstGeom>
          <a:noFill/>
        </p:spPr>
        <p:txBody>
          <a:bodyPr wrap="square" rtlCol="0">
            <a:spAutoFit/>
          </a:bodyPr>
          <a:lstStyle/>
          <a:p>
            <a:pPr lvl="0" algn="r" rtl="1"/>
            <a:r>
              <a:rPr lang="ar-EG" sz="3200" b="1" dirty="0" smtClean="0"/>
              <a:t>7</a:t>
            </a:r>
            <a:r>
              <a:rPr lang="ar-EG" sz="3200" b="1" dirty="0" smtClean="0">
                <a:latin typeface="Calibri" panose="020F0502020204030204" pitchFamily="34" charset="0"/>
                <a:cs typeface="Calibri" panose="020F0502020204030204" pitchFamily="34" charset="0"/>
              </a:rPr>
              <a:t>. </a:t>
            </a:r>
            <a:r>
              <a:rPr lang="ar-EG" sz="3200" b="1" dirty="0">
                <a:latin typeface="Calibri" panose="020F0502020204030204" pitchFamily="34" charset="0"/>
                <a:cs typeface="Calibri" panose="020F0502020204030204" pitchFamily="34" charset="0"/>
              </a:rPr>
              <a:t>الخلاصة</a:t>
            </a:r>
            <a:r>
              <a:rPr lang="ar-EG" sz="4000" b="1" dirty="0"/>
              <a:t>: </a:t>
            </a:r>
            <a:endParaRPr lang="en-US" sz="4000" b="1" dirty="0">
              <a:latin typeface="Microsoft Uighur" panose="02000000000000000000" pitchFamily="2" charset="-78"/>
            </a:endParaRPr>
          </a:p>
          <a:p>
            <a:pPr algn="r" rtl="1"/>
            <a:endParaRPr lang="en-US" sz="2800" dirty="0">
              <a:latin typeface="Microsoft Uighur" panose="02000000000000000000" pitchFamily="2" charset="-78"/>
            </a:endParaRPr>
          </a:p>
        </p:txBody>
      </p:sp>
      <p:pic>
        <p:nvPicPr>
          <p:cNvPr id="2" name="Picture 1">
            <a:extLst>
              <a:ext uri="{FF2B5EF4-FFF2-40B4-BE49-F238E27FC236}">
                <a16:creationId xmlns:a16="http://schemas.microsoft.com/office/drawing/2014/main" xmlns="" id="{F9C65F96-7E46-51F3-3626-DE7ADC66DE5B}"/>
              </a:ext>
            </a:extLst>
          </p:cNvPr>
          <p:cNvPicPr>
            <a:picLocks noChangeAspect="1"/>
          </p:cNvPicPr>
          <p:nvPr/>
        </p:nvPicPr>
        <p:blipFill>
          <a:blip r:embed="rId3"/>
          <a:stretch>
            <a:fillRect/>
          </a:stretch>
        </p:blipFill>
        <p:spPr>
          <a:xfrm>
            <a:off x="576142" y="2623457"/>
            <a:ext cx="2305140" cy="2072797"/>
          </a:xfrm>
          <a:prstGeom prst="rect">
            <a:avLst/>
          </a:prstGeom>
        </p:spPr>
      </p:pic>
      <p:sp>
        <p:nvSpPr>
          <p:cNvPr id="3" name="TextBox 2">
            <a:extLst>
              <a:ext uri="{FF2B5EF4-FFF2-40B4-BE49-F238E27FC236}">
                <a16:creationId xmlns:a16="http://schemas.microsoft.com/office/drawing/2014/main" xmlns="" id="{4E17B397-19E8-153F-BE0A-C74B1ECAF1D5}"/>
              </a:ext>
            </a:extLst>
          </p:cNvPr>
          <p:cNvSpPr txBox="1"/>
          <p:nvPr/>
        </p:nvSpPr>
        <p:spPr>
          <a:xfrm>
            <a:off x="3130000" y="2322746"/>
            <a:ext cx="6810444" cy="3108543"/>
          </a:xfrm>
          <a:prstGeom prst="rect">
            <a:avLst/>
          </a:prstGeom>
          <a:noFill/>
        </p:spPr>
        <p:txBody>
          <a:bodyPr wrap="square" rtlCol="0">
            <a:spAutoFit/>
          </a:bodyPr>
          <a:lstStyle/>
          <a:p>
            <a:pPr lvl="0" algn="just" rtl="1"/>
            <a:r>
              <a:rPr lang="ar-EG" sz="2800" dirty="0">
                <a:latin typeface="Calibri" panose="020F0502020204030204" pitchFamily="34" charset="0"/>
                <a:cs typeface="Calibri" panose="020F0502020204030204" pitchFamily="34" charset="0"/>
              </a:rPr>
              <a:t>تحليل بيانات التسويق ليس مجرد عملية تقنية، بل يتطلب أيضًا مجموعة من المهارات الأساسية التي تتيح فهما عميقًا </a:t>
            </a:r>
            <a:r>
              <a:rPr lang="ar-EG" sz="2800" dirty="0" smtClean="0">
                <a:latin typeface="Calibri" panose="020F0502020204030204" pitchFamily="34" charset="0"/>
                <a:cs typeface="Calibri" panose="020F0502020204030204" pitchFamily="34" charset="0"/>
              </a:rPr>
              <a:t>للسوق والعملاء وادوات تحليل البيانات، </a:t>
            </a:r>
            <a:r>
              <a:rPr lang="ar-EG" sz="2800" dirty="0">
                <a:latin typeface="Calibri" panose="020F0502020204030204" pitchFamily="34" charset="0"/>
                <a:cs typeface="Calibri" panose="020F0502020204030204" pitchFamily="34" charset="0"/>
              </a:rPr>
              <a:t>والقدرة على تحويل الأرقام إلى استراتيجيات قابلة للتنفيذ تؤدي إلى تحسين الأداء وزيادة الإيرادات.  تفسير نتائج تحليل البيانات التسويقية يتطلب </a:t>
            </a:r>
            <a:r>
              <a:rPr lang="ar-EG" sz="2800" dirty="0" smtClean="0">
                <a:latin typeface="Calibri" panose="020F0502020204030204" pitchFamily="34" charset="0"/>
                <a:cs typeface="Calibri" panose="020F0502020204030204" pitchFamily="34" charset="0"/>
              </a:rPr>
              <a:t>ايضا ربط </a:t>
            </a:r>
            <a:r>
              <a:rPr lang="ar-EG" sz="2800" dirty="0">
                <a:latin typeface="Calibri" panose="020F0502020204030204" pitchFamily="34" charset="0"/>
                <a:cs typeface="Calibri" panose="020F0502020204030204" pitchFamily="34" charset="0"/>
              </a:rPr>
              <a:t>الأرقام بالواقع التجاري، </a:t>
            </a:r>
            <a:r>
              <a:rPr lang="ar-EG" sz="2800" dirty="0" smtClean="0">
                <a:latin typeface="Calibri" panose="020F0502020204030204" pitchFamily="34" charset="0"/>
                <a:cs typeface="Calibri" panose="020F0502020204030204" pitchFamily="34" charset="0"/>
              </a:rPr>
              <a:t>و </a:t>
            </a:r>
            <a:r>
              <a:rPr lang="ar-EG" sz="2800" dirty="0">
                <a:latin typeface="Calibri" panose="020F0502020204030204" pitchFamily="34" charset="0"/>
                <a:cs typeface="Calibri" panose="020F0502020204030204" pitchFamily="34" charset="0"/>
              </a:rPr>
              <a:t>مقارنة الأهداف مع النتائج </a:t>
            </a:r>
            <a:r>
              <a:rPr lang="ar-EG" sz="2800" dirty="0" smtClean="0">
                <a:latin typeface="Calibri" panose="020F0502020204030204" pitchFamily="34" charset="0"/>
                <a:cs typeface="Calibri" panose="020F0502020204030204" pitchFamily="34" charset="0"/>
              </a:rPr>
              <a:t>الفعلية.</a:t>
            </a:r>
            <a:endParaRPr lang="en-MY"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77611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السابعة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7760" y="4884389"/>
            <a:ext cx="4747323" cy="1231619"/>
          </a:xfrm>
          <a:prstGeom prst="rect">
            <a:avLst/>
          </a:prstGeom>
          <a:noFill/>
        </p:spPr>
        <p:txBody>
          <a:bodyPr wrap="square">
            <a:spAutoFit/>
          </a:bodyPr>
          <a:lstStyle/>
          <a:p>
            <a:pPr algn="ctr">
              <a:lnSpc>
                <a:spcPct val="120000"/>
              </a:lnSpc>
            </a:pPr>
            <a:endParaRPr lang="ar-EG" sz="3200" dirty="0"/>
          </a:p>
          <a:p>
            <a:pPr algn="ctr">
              <a:lnSpc>
                <a:spcPct val="120000"/>
              </a:lnSpc>
            </a:pPr>
            <a:r>
              <a:rPr lang="ar-EG" sz="3200" b="1" dirty="0"/>
              <a:t>شكراً لحسن </a:t>
            </a:r>
            <a:r>
              <a:rPr lang="ar-EG" sz="3200" b="1" dirty="0" smtClean="0"/>
              <a:t>استماعكم</a:t>
            </a:r>
            <a:endParaRPr lang="en-US" sz="32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66713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2006/documentManagement/types"/>
    <ds:schemaRef ds:uri="http://schemas.openxmlformats.org/package/2006/metadata/core-properties"/>
    <ds:schemaRef ds:uri="http://purl.org/dc/elements/1.1/"/>
    <ds:schemaRef ds:uri="http://schemas.microsoft.com/office/infopath/2007/PartnerControls"/>
    <ds:schemaRef ds:uri="http://purl.org/dc/terms/"/>
    <ds:schemaRef ds:uri="aca13214-df29-4e3c-a050-857c0bf7bd8e"/>
    <ds:schemaRef ds:uri="688354b5-287c-4cda-825e-1d7935aea40e"/>
    <ds:schemaRef ds:uri="http://www.w3.org/XML/1998/namespace"/>
    <ds:schemaRef ds:uri="http://purl.org/dc/dcmitype/"/>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8938</TotalTime>
  <Words>2869</Words>
  <Application>Microsoft Office PowerPoint</Application>
  <PresentationFormat>Widescreen</PresentationFormat>
  <Paragraphs>328</Paragraphs>
  <Slides>45</Slides>
  <Notes>15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45</vt:i4>
      </vt:variant>
    </vt:vector>
  </HeadingPairs>
  <TitlesOfParts>
    <vt:vector size="55" baseType="lpstr">
      <vt:lpstr>Alexandria</vt:lpstr>
      <vt:lpstr>Arial</vt:lpstr>
      <vt:lpstr>Calibri</vt:lpstr>
      <vt:lpstr>Calibri Light</vt:lpstr>
      <vt:lpstr>Microsoft Uighur</vt:lpstr>
      <vt:lpstr>Roboto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 2all</cp:lastModifiedBy>
  <cp:revision>478</cp:revision>
  <dcterms:created xsi:type="dcterms:W3CDTF">2023-04-29T09:08:00Z</dcterms:created>
  <dcterms:modified xsi:type="dcterms:W3CDTF">2024-11-10T11:06:15Z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