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5" roundtripDataSignature="AMtx7mhjV05Hfp4z8+R5TAQwYcOQP7aN7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480"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25262555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4" name="Google Shape;214;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 name="Google Shape;286;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0" name="Google Shape;330;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 name="Google Shape;344;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0" name="Google Shape;360;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4" name="Google Shape;374;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8" name="Google Shape;388;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2" name="Google Shape;402;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3" name="Google Shape;413;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7" name="Google Shape;427;p2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2" name="Google Shape;442;p2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5" name="Google Shape;455;p2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2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2" name="Google Shape;482;p3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6" name="Google Shape;496;p3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0" name="Google Shape;510;p3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3" name="Google Shape;523;p3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6" name="Google Shape;53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3" name="Google Shape;553;p3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6" name="Google Shape;566;p3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0" name="Google Shape;580;p3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3" name="Google Shape;593;p3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6" name="Google Shape;606;p3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9"/>
          <p:cNvSpPr>
            <a:spLocks noGrp="1"/>
          </p:cNvSpPr>
          <p:nvPr>
            <p:ph type="pic" idx="2"/>
          </p:nvPr>
        </p:nvSpPr>
        <p:spPr>
          <a:xfrm>
            <a:off x="5183188" y="987425"/>
            <a:ext cx="6172200" cy="4873625"/>
          </a:xfrm>
          <a:prstGeom prst="rect">
            <a:avLst/>
          </a:prstGeom>
          <a:noFill/>
          <a:ln>
            <a:noFill/>
          </a:ln>
        </p:spPr>
      </p:sp>
      <p:sp>
        <p:nvSpPr>
          <p:cNvPr id="64" name="Google Shape;64;p4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SA"/>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5.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6.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18.gif"/><Relationship Id="rId3" Type="http://schemas.openxmlformats.org/officeDocument/2006/relationships/image" Target="../media/image17.jp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19.jp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7.png"/><Relationship Id="rId7" Type="http://schemas.openxmlformats.org/officeDocument/2006/relationships/image" Target="../media/image20.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3.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6.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27.jp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8.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9.png"/><Relationship Id="rId7"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0.png"/><Relationship Id="rId9"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8" Type="http://schemas.openxmlformats.org/officeDocument/2006/relationships/hyperlink" Target="https://www.alqiyady.com/%D8%A8%D8%AF%D8%A7%D9%8A%D8%A7%D8%AA-%D9%88%D8%AA%D8%B7%D9%88%D8%B1-%D8%B4%D8%B1%D9%83%D8%A9-%D8%AC%D9%88%D8%AC%D9%84-462072.html" TargetMode="External"/><Relationship Id="rId3" Type="http://schemas.openxmlformats.org/officeDocument/2006/relationships/image" Target="../media/image7.png"/><Relationship Id="rId7" Type="http://schemas.openxmlformats.org/officeDocument/2006/relationships/hyperlink" Target="https://www.for9a.com/learn/%D9%83%D9%8A%D9%81-%D8%AA%D8%B9%D9%85%D9%84-%D9%85%D8%AD%D8%B1%D9%83%D8%A7%D8%AA-%D8%A7%D9%84%D8%A8%D8%AD%D8%AB"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6.png"/><Relationship Id="rId5" Type="http://schemas.openxmlformats.org/officeDocument/2006/relationships/image" Target="../media/image9.png"/><Relationship Id="rId10" Type="http://schemas.openxmlformats.org/officeDocument/2006/relationships/hyperlink" Target="https://www.youtube.com/watch?v=0eKVizvYSUQ" TargetMode="External"/><Relationship Id="rId4" Type="http://schemas.openxmlformats.org/officeDocument/2006/relationships/image" Target="../media/image8.png"/><Relationship Id="rId9" Type="http://schemas.openxmlformats.org/officeDocument/2006/relationships/hyperlink" Target="https://1-a1072.azureedge.net/tech/2019/8/23/%D9%85%D8%B9%D9%84%D9%88%D9%85%D8%A7%D8%AA-%D8%AA%D8%AC%D9%87%D9%84%D9%87%D8%A7-%D8%B9%D9%86-%D8%B4%D8%B1%D9%83%D8%A9-%D8%BA%D9%88%D8%BA%D9%84"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0" y="0"/>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370115"/>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5839181" y="2871217"/>
            <a:ext cx="6476997" cy="1644336"/>
          </a:xfrm>
          <a:prstGeom prst="rect">
            <a:avLst/>
          </a:prstGeom>
          <a:noFill/>
          <a:ln>
            <a:noFill/>
          </a:ln>
        </p:spPr>
      </p:pic>
      <p:sp>
        <p:nvSpPr>
          <p:cNvPr id="90" name="Google Shape;90;p1"/>
          <p:cNvSpPr txBox="1"/>
          <p:nvPr/>
        </p:nvSpPr>
        <p:spPr>
          <a:xfrm>
            <a:off x="417504" y="786895"/>
            <a:ext cx="5421677" cy="113877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600" b="1" i="0" u="none" strike="noStrike" cap="none">
                <a:solidFill>
                  <a:schemeClr val="lt1"/>
                </a:solidFill>
                <a:latin typeface="Arial"/>
                <a:ea typeface="Arial"/>
                <a:cs typeface="Arial"/>
                <a:sym typeface="Arial"/>
              </a:rPr>
              <a:t>المدخل إلى تقنيات الاتصال</a:t>
            </a:r>
            <a:endParaRPr sz="3600" b="1"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ar-SA" sz="3200" b="1" i="0" u="none" strike="noStrike" cap="none">
                <a:solidFill>
                  <a:srgbClr val="24A9E1"/>
                </a:solidFill>
                <a:latin typeface="Arial"/>
                <a:ea typeface="Arial"/>
                <a:cs typeface="Arial"/>
                <a:sym typeface="Arial"/>
              </a:rPr>
              <a:t>د. جورج لطيف سيدهم</a:t>
            </a:r>
            <a:endParaRPr sz="3200" b="1" i="0" u="none" strike="noStrike" cap="none">
              <a:solidFill>
                <a:srgbClr val="24A9E1"/>
              </a:solidFill>
              <a:latin typeface="Arial"/>
              <a:ea typeface="Arial"/>
              <a:cs typeface="Arial"/>
              <a:sym typeface="Arial"/>
            </a:endParaRPr>
          </a:p>
        </p:txBody>
      </p:sp>
      <p:sp>
        <p:nvSpPr>
          <p:cNvPr id="91" name="Google Shape;91;p1"/>
          <p:cNvSpPr txBox="1"/>
          <p:nvPr/>
        </p:nvSpPr>
        <p:spPr>
          <a:xfrm>
            <a:off x="6547104" y="3000887"/>
            <a:ext cx="534009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i="0" u="none" strike="noStrike" cap="none">
                <a:solidFill>
                  <a:schemeClr val="lt1"/>
                </a:solidFill>
                <a:latin typeface="Arial"/>
                <a:ea typeface="Arial"/>
                <a:cs typeface="Arial"/>
                <a:sym typeface="Arial"/>
              </a:rPr>
              <a:t>DGM 11٣</a:t>
            </a:r>
            <a:endParaRPr sz="2800" b="1">
              <a:solidFill>
                <a:schemeClr val="lt1"/>
              </a:solidFill>
              <a:latin typeface="Arial"/>
              <a:ea typeface="Arial"/>
              <a:cs typeface="Arial"/>
              <a:sym typeface="Arial"/>
            </a:endParaRPr>
          </a:p>
          <a:p>
            <a:pPr marL="0" marR="0" lvl="0" indent="0" algn="l" rtl="0">
              <a:spcBef>
                <a:spcPts val="0"/>
              </a:spcBef>
              <a:spcAft>
                <a:spcPts val="0"/>
              </a:spcAft>
              <a:buNone/>
            </a:pPr>
            <a:r>
              <a:rPr lang="ar-SA" sz="2800" b="1">
                <a:solidFill>
                  <a:schemeClr val="lt1"/>
                </a:solidFill>
                <a:latin typeface="Arial"/>
                <a:ea typeface="Arial"/>
                <a:cs typeface="Arial"/>
                <a:sym typeface="Arial"/>
              </a:rPr>
              <a:t>Lecture 1: مفهوم النظام الاتصالي</a:t>
            </a:r>
            <a:endParaRPr/>
          </a:p>
          <a:p>
            <a:pPr marL="0" marR="0" lvl="0" indent="0" algn="l" rtl="0">
              <a:spcBef>
                <a:spcPts val="0"/>
              </a:spcBef>
              <a:spcAft>
                <a:spcPts val="0"/>
              </a:spcAft>
              <a:buNone/>
            </a:pPr>
            <a:r>
              <a:rPr lang="ar-SA" sz="2800" b="1">
                <a:solidFill>
                  <a:schemeClr val="lt1"/>
                </a:solidFill>
                <a:latin typeface="Arial"/>
                <a:ea typeface="Arial"/>
                <a:cs typeface="Arial"/>
                <a:sym typeface="Arial"/>
              </a:rPr>
              <a:t>Communication Eco System</a:t>
            </a:r>
            <a:endParaRPr sz="2800" b="1">
              <a:solidFill>
                <a:srgbClr val="FF9518"/>
              </a:solidFill>
              <a:latin typeface="Arial"/>
              <a:ea typeface="Arial"/>
              <a:cs typeface="Arial"/>
              <a:sym typeface="Arial"/>
            </a:endParaRPr>
          </a:p>
        </p:txBody>
      </p:sp>
      <p:pic>
        <p:nvPicPr>
          <p:cNvPr id="92" name="Google Shape;92;p1" descr="Audio Recording Jan 26, 2023 at 11:24:25 AM"/>
          <p:cNvPicPr preferRelativeResize="0"/>
          <p:nvPr/>
        </p:nvPicPr>
        <p:blipFill rotWithShape="1">
          <a:blip r:embed="rId8">
            <a:alphaModFix/>
          </a:blip>
          <a:srcRect/>
          <a:stretch/>
        </p:blipFill>
        <p:spPr>
          <a:xfrm>
            <a:off x="11094277" y="601254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50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8" name="Google Shape;98;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9" name="Google Shape;99;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0" name="Google Shape;100;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1" name="Google Shape;101;p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02" name="Google Shape;102;p2"/>
          <p:cNvSpPr txBox="1"/>
          <p:nvPr/>
        </p:nvSpPr>
        <p:spPr>
          <a:xfrm>
            <a:off x="3988514" y="600294"/>
            <a:ext cx="276710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محتويات المحاضرة</a:t>
            </a:r>
            <a:endParaRPr sz="2800" b="1">
              <a:solidFill>
                <a:srgbClr val="FF9518"/>
              </a:solidFill>
              <a:latin typeface="Arial"/>
              <a:ea typeface="Arial"/>
              <a:cs typeface="Arial"/>
              <a:sym typeface="Arial"/>
            </a:endParaRPr>
          </a:p>
        </p:txBody>
      </p:sp>
      <p:sp>
        <p:nvSpPr>
          <p:cNvPr id="103" name="Google Shape;103;p2"/>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04" name="Google Shape;104;p2"/>
          <p:cNvSpPr txBox="1"/>
          <p:nvPr/>
        </p:nvSpPr>
        <p:spPr>
          <a:xfrm>
            <a:off x="375636" y="2026821"/>
            <a:ext cx="11563980" cy="280435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50000"/>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مقدمة عن تكنولوجيا الاتصال</a:t>
            </a:r>
            <a:endParaRPr/>
          </a:p>
          <a:p>
            <a:pPr marL="457200" marR="0" lvl="0" indent="-457200" algn="just" rtl="1">
              <a:lnSpc>
                <a:spcPct val="150000"/>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مكونات النظام الاتصالي</a:t>
            </a:r>
            <a:endParaRPr sz="2400">
              <a:solidFill>
                <a:schemeClr val="dk1"/>
              </a:solidFill>
              <a:latin typeface="Arial"/>
              <a:ea typeface="Arial"/>
              <a:cs typeface="Arial"/>
              <a:sym typeface="Arial"/>
            </a:endParaRPr>
          </a:p>
          <a:p>
            <a:pPr marL="457200" marR="0" lvl="0" indent="-457200" algn="just" rtl="1">
              <a:lnSpc>
                <a:spcPct val="150000"/>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Amazon Alexa </a:t>
            </a:r>
            <a:endParaRPr/>
          </a:p>
          <a:p>
            <a:pPr marL="457200" marR="0" lvl="0" indent="-457200" algn="just" rtl="1">
              <a:lnSpc>
                <a:spcPct val="150000"/>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عوامل تحدد انتشار التكنولوجيا</a:t>
            </a:r>
            <a:endParaRPr/>
          </a:p>
          <a:p>
            <a:pPr marL="457200" marR="0" lvl="0" indent="-457200" algn="just" rtl="1">
              <a:lnSpc>
                <a:spcPct val="150000"/>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شركة جوجل كمثال للنظام الاتصالي</a:t>
            </a:r>
            <a:endParaRPr sz="2400">
              <a:solidFill>
                <a:schemeClr val="dk1"/>
              </a:solidFill>
              <a:latin typeface="Arial"/>
              <a:ea typeface="Arial"/>
              <a:cs typeface="Arial"/>
              <a:sym typeface="Arial"/>
            </a:endParaRPr>
          </a:p>
        </p:txBody>
      </p:sp>
      <p:pic>
        <p:nvPicPr>
          <p:cNvPr id="105" name="Google Shape;105;p2" descr="Audio Recording Jan 26, 2023 at 11:27:01 AM"/>
          <p:cNvPicPr preferRelativeResize="0"/>
          <p:nvPr/>
        </p:nvPicPr>
        <p:blipFill rotWithShape="1">
          <a:blip r:embed="rId7">
            <a:alphaModFix/>
          </a:blip>
          <a:srcRect/>
          <a:stretch/>
        </p:blipFill>
        <p:spPr>
          <a:xfrm>
            <a:off x="11133860" y="613775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fade">
                                      <p:cBhvr>
                                        <p:cTn id="7" dur="50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11" name="Google Shape;111;p3"/>
          <p:cNvSpPr/>
          <p:nvPr/>
        </p:nvSpPr>
        <p:spPr>
          <a:xfrm rot="10800000">
            <a:off x="-71970" y="-117909"/>
            <a:ext cx="12335931" cy="7093805"/>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2" name="Google Shape;112;p3"/>
          <p:cNvPicPr preferRelativeResize="0"/>
          <p:nvPr/>
        </p:nvPicPr>
        <p:blipFill rotWithShape="1">
          <a:blip r:embed="rId4">
            <a:alphaModFix/>
          </a:blip>
          <a:srcRect l="984" r="913" b="11911"/>
          <a:stretch/>
        </p:blipFill>
        <p:spPr>
          <a:xfrm rot="10800000" flipH="1">
            <a:off x="-81742" y="-101602"/>
            <a:ext cx="12355484" cy="2722881"/>
          </a:xfrm>
          <a:prstGeom prst="rect">
            <a:avLst/>
          </a:prstGeom>
          <a:noFill/>
          <a:ln>
            <a:noFill/>
          </a:ln>
        </p:spPr>
      </p:pic>
      <p:pic>
        <p:nvPicPr>
          <p:cNvPr id="113" name="Google Shape;113;p3"/>
          <p:cNvPicPr preferRelativeResize="0"/>
          <p:nvPr/>
        </p:nvPicPr>
        <p:blipFill rotWithShape="1">
          <a:blip r:embed="rId5">
            <a:alphaModFix/>
          </a:blip>
          <a:srcRect/>
          <a:stretch/>
        </p:blipFill>
        <p:spPr>
          <a:xfrm>
            <a:off x="730762" y="308506"/>
            <a:ext cx="1699476" cy="1524000"/>
          </a:xfrm>
          <a:prstGeom prst="rect">
            <a:avLst/>
          </a:prstGeom>
          <a:noFill/>
          <a:ln>
            <a:noFill/>
          </a:ln>
        </p:spPr>
      </p:pic>
      <p:pic>
        <p:nvPicPr>
          <p:cNvPr id="114" name="Google Shape;114;p3"/>
          <p:cNvPicPr preferRelativeResize="0"/>
          <p:nvPr/>
        </p:nvPicPr>
        <p:blipFill rotWithShape="1">
          <a:blip r:embed="rId6">
            <a:alphaModFix/>
          </a:blip>
          <a:srcRect/>
          <a:stretch/>
        </p:blipFill>
        <p:spPr>
          <a:xfrm>
            <a:off x="-71974" y="4288121"/>
            <a:ext cx="6714451" cy="1972334"/>
          </a:xfrm>
          <a:prstGeom prst="rect">
            <a:avLst/>
          </a:prstGeom>
          <a:noFill/>
          <a:ln>
            <a:noFill/>
          </a:ln>
        </p:spPr>
      </p:pic>
      <p:sp>
        <p:nvSpPr>
          <p:cNvPr id="115" name="Google Shape;115;p3"/>
          <p:cNvSpPr txBox="1"/>
          <p:nvPr/>
        </p:nvSpPr>
        <p:spPr>
          <a:xfrm>
            <a:off x="255329" y="4860385"/>
            <a:ext cx="5969904" cy="707886"/>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4000" b="1">
                <a:solidFill>
                  <a:schemeClr val="lt1"/>
                </a:solidFill>
                <a:latin typeface="Arial"/>
                <a:ea typeface="Arial"/>
                <a:cs typeface="Arial"/>
                <a:sym typeface="Arial"/>
              </a:rPr>
              <a:t>مقدمة عن تكنولوجيا الاتصال</a:t>
            </a:r>
            <a:endParaRPr sz="4000" b="1">
              <a:solidFill>
                <a:srgbClr val="FF9518"/>
              </a:solidFill>
              <a:latin typeface="Arial"/>
              <a:ea typeface="Arial"/>
              <a:cs typeface="Arial"/>
              <a:sym typeface="Arial"/>
            </a:endParaRPr>
          </a:p>
        </p:txBody>
      </p:sp>
      <p:pic>
        <p:nvPicPr>
          <p:cNvPr id="116" name="Google Shape;116;p3" descr="Audio Recording Jan 27, 2023 at 12:50:01 PM"/>
          <p:cNvPicPr preferRelativeResize="0"/>
          <p:nvPr/>
        </p:nvPicPr>
        <p:blipFill rotWithShape="1">
          <a:blip r:embed="rId7">
            <a:alphaModFix/>
          </a:blip>
          <a:srcRect/>
          <a:stretch/>
        </p:blipFill>
        <p:spPr>
          <a:xfrm>
            <a:off x="11335657" y="6179397"/>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fade">
                                      <p:cBhvr>
                                        <p:cTn id="7" dur="5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6" name="Google Shape;126;p4"/>
          <p:cNvSpPr txBox="1"/>
          <p:nvPr/>
        </p:nvSpPr>
        <p:spPr>
          <a:xfrm>
            <a:off x="3630739" y="632811"/>
            <a:ext cx="423385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a:solidFill>
                  <a:schemeClr val="lt1"/>
                </a:solidFill>
                <a:latin typeface="Arial"/>
                <a:ea typeface="Arial"/>
                <a:cs typeface="Arial"/>
                <a:sym typeface="Arial"/>
              </a:rPr>
              <a:t>مقدمة عن تكنولوجيا الاتصال</a:t>
            </a:r>
            <a:endParaRPr sz="2800" b="1">
              <a:solidFill>
                <a:srgbClr val="FF9518"/>
              </a:solidFill>
              <a:latin typeface="Arial"/>
              <a:ea typeface="Arial"/>
              <a:cs typeface="Arial"/>
              <a:sym typeface="Arial"/>
            </a:endParaRPr>
          </a:p>
        </p:txBody>
      </p:sp>
      <p:sp>
        <p:nvSpPr>
          <p:cNvPr id="127" name="Google Shape;127;p4"/>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28" name="Google Shape;128;p4"/>
          <p:cNvSpPr txBox="1"/>
          <p:nvPr/>
        </p:nvSpPr>
        <p:spPr>
          <a:xfrm>
            <a:off x="389744" y="1610200"/>
            <a:ext cx="11563980" cy="4173963"/>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تقنيات تكنولوجيا الاتصال هي الجهاز العصبي للمجتمع المعاصر، حيث تقوم بنقل وتوزيع المعلومات الحسية والتحكمية وربط عدد لا يحصى من الوحدات في المجتمع. </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هذه التقنيات ضرورية للتجارة ، وضرورية للترفيه ، ومتشابكة في علاقاتنا الشخصية بالآخرين.</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 كانت إحدى السمات المميزة للثورة الصناعية هي إدخال تقنيات الاتصال الجديدة كآليات تحكم تقوم بدورًا مهمًا في كل مجال تقريبًا من مجالات إنتاج وتوزيع السلع المصنعة.</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وتلعب تقنيات الاتصال دورًا مهمًا في حياتنا الخاصة كما تفعل في التجارة والسيطرة في المجتمع.</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الأجهزة Hardware تمثل الجانب الأكثر وضوحًا في تكنولوجيا الاتصال. وتعد الأجهزة أكثر الأجزاء الملموسة في النظام التكنولوجي، وعادة ما تنبثق تطورات التقنيات الجديدة من خلال تطوير تلك الأجهزة الملموسة.</a:t>
            </a:r>
            <a:endParaRPr/>
          </a:p>
        </p:txBody>
      </p:sp>
      <p:pic>
        <p:nvPicPr>
          <p:cNvPr id="129" name="Google Shape;129;p4" descr="Audio Recording Jan 27, 2023 at 1:15:40 PM"/>
          <p:cNvPicPr preferRelativeResize="0"/>
          <p:nvPr/>
        </p:nvPicPr>
        <p:blipFill rotWithShape="1">
          <a:blip r:embed="rId7">
            <a:alphaModFix/>
          </a:blip>
          <a:srcRect/>
          <a:stretch/>
        </p:blipFill>
        <p:spPr>
          <a:xfrm>
            <a:off x="11179024" y="6051663"/>
            <a:ext cx="812800" cy="812800"/>
          </a:xfrm>
          <a:prstGeom prst="rect">
            <a:avLst/>
          </a:prstGeom>
          <a:noFill/>
          <a:ln>
            <a:noFill/>
          </a:ln>
        </p:spPr>
      </p:pic>
      <p:pic>
        <p:nvPicPr>
          <p:cNvPr id="130" name="Google Shape;130;p4" descr="Audio Recording Jan 27, 2023 at 1:19:29 PM"/>
          <p:cNvPicPr preferRelativeResize="0"/>
          <p:nvPr/>
        </p:nvPicPr>
        <p:blipFill rotWithShape="1">
          <a:blip r:embed="rId7">
            <a:alphaModFix/>
          </a:blip>
          <a:srcRect/>
          <a:stretch/>
        </p:blipFill>
        <p:spPr>
          <a:xfrm>
            <a:off x="10015031" y="6075096"/>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0"/>
                                        <p:tgtEl>
                                          <p:spTgt spid="1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0"/>
                                        </p:tgtEl>
                                        <p:attrNameLst>
                                          <p:attrName>style.visibility</p:attrName>
                                        </p:attrNameLst>
                                      </p:cBhvr>
                                      <p:to>
                                        <p:strVal val="visible"/>
                                      </p:to>
                                    </p:set>
                                    <p:animEffect transition="in" filter="fade">
                                      <p:cBhvr>
                                        <p:cTn id="12" dur="50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p5"/>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36" name="Google Shape;136;p5"/>
          <p:cNvSpPr/>
          <p:nvPr/>
        </p:nvSpPr>
        <p:spPr>
          <a:xfrm rot="10800000">
            <a:off x="-71970" y="-117909"/>
            <a:ext cx="12335931" cy="7093805"/>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7" name="Google Shape;137;p5"/>
          <p:cNvPicPr preferRelativeResize="0"/>
          <p:nvPr/>
        </p:nvPicPr>
        <p:blipFill rotWithShape="1">
          <a:blip r:embed="rId4">
            <a:alphaModFix/>
          </a:blip>
          <a:srcRect l="984" r="913" b="11911"/>
          <a:stretch/>
        </p:blipFill>
        <p:spPr>
          <a:xfrm rot="10800000" flipH="1">
            <a:off x="-81742" y="-101602"/>
            <a:ext cx="12355484" cy="2722881"/>
          </a:xfrm>
          <a:prstGeom prst="rect">
            <a:avLst/>
          </a:prstGeom>
          <a:noFill/>
          <a:ln>
            <a:noFill/>
          </a:ln>
        </p:spPr>
      </p:pic>
      <p:pic>
        <p:nvPicPr>
          <p:cNvPr id="138" name="Google Shape;138;p5"/>
          <p:cNvPicPr preferRelativeResize="0"/>
          <p:nvPr/>
        </p:nvPicPr>
        <p:blipFill rotWithShape="1">
          <a:blip r:embed="rId5">
            <a:alphaModFix/>
          </a:blip>
          <a:srcRect/>
          <a:stretch/>
        </p:blipFill>
        <p:spPr>
          <a:xfrm>
            <a:off x="730762" y="308506"/>
            <a:ext cx="1699476" cy="1524000"/>
          </a:xfrm>
          <a:prstGeom prst="rect">
            <a:avLst/>
          </a:prstGeom>
          <a:noFill/>
          <a:ln>
            <a:noFill/>
          </a:ln>
        </p:spPr>
      </p:pic>
      <p:pic>
        <p:nvPicPr>
          <p:cNvPr id="139" name="Google Shape;139;p5"/>
          <p:cNvPicPr preferRelativeResize="0"/>
          <p:nvPr/>
        </p:nvPicPr>
        <p:blipFill rotWithShape="1">
          <a:blip r:embed="rId6">
            <a:alphaModFix/>
          </a:blip>
          <a:srcRect/>
          <a:stretch/>
        </p:blipFill>
        <p:spPr>
          <a:xfrm>
            <a:off x="-71974" y="4288121"/>
            <a:ext cx="7369921" cy="1972334"/>
          </a:xfrm>
          <a:prstGeom prst="rect">
            <a:avLst/>
          </a:prstGeom>
          <a:noFill/>
          <a:ln>
            <a:noFill/>
          </a:ln>
        </p:spPr>
      </p:pic>
      <p:sp>
        <p:nvSpPr>
          <p:cNvPr id="140" name="Google Shape;140;p5"/>
          <p:cNvSpPr txBox="1"/>
          <p:nvPr/>
        </p:nvSpPr>
        <p:spPr>
          <a:xfrm>
            <a:off x="255329" y="4633018"/>
            <a:ext cx="6671378" cy="1323439"/>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4000" b="1">
                <a:solidFill>
                  <a:schemeClr val="lt1"/>
                </a:solidFill>
                <a:latin typeface="Arial"/>
                <a:ea typeface="Arial"/>
                <a:cs typeface="Arial"/>
                <a:sym typeface="Arial"/>
              </a:rPr>
              <a:t>مكونات النظام الاتصالي </a:t>
            </a:r>
            <a:endParaRPr/>
          </a:p>
          <a:p>
            <a:pPr marL="0" marR="0" lvl="0" indent="0" algn="ctr" rtl="1">
              <a:spcBef>
                <a:spcPts val="0"/>
              </a:spcBef>
              <a:spcAft>
                <a:spcPts val="0"/>
              </a:spcAft>
              <a:buNone/>
            </a:pPr>
            <a:r>
              <a:rPr lang="ar-SA" sz="4000" b="1">
                <a:solidFill>
                  <a:schemeClr val="lt1"/>
                </a:solidFill>
                <a:latin typeface="Arial"/>
                <a:ea typeface="Arial"/>
                <a:cs typeface="Arial"/>
                <a:sym typeface="Arial"/>
              </a:rPr>
              <a:t>Communication Eco System</a:t>
            </a:r>
            <a:endParaRPr sz="4000" b="1">
              <a:solidFill>
                <a:srgbClr val="FF9518"/>
              </a:solidFill>
              <a:latin typeface="Arial"/>
              <a:ea typeface="Arial"/>
              <a:cs typeface="Arial"/>
              <a:sym typeface="Arial"/>
            </a:endParaRPr>
          </a:p>
        </p:txBody>
      </p:sp>
      <p:pic>
        <p:nvPicPr>
          <p:cNvPr id="141" name="Google Shape;141;p5" descr="Audio Recording Jan 27, 2023 at 1:20:02 PM"/>
          <p:cNvPicPr preferRelativeResize="0"/>
          <p:nvPr/>
        </p:nvPicPr>
        <p:blipFill rotWithShape="1">
          <a:blip r:embed="rId7">
            <a:alphaModFix/>
          </a:blip>
          <a:srcRect/>
          <a:stretch/>
        </p:blipFill>
        <p:spPr>
          <a:xfrm>
            <a:off x="11241314" y="16329"/>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6"/>
          <p:cNvPicPr preferRelativeResize="0"/>
          <p:nvPr/>
        </p:nvPicPr>
        <p:blipFill rotWithShape="1">
          <a:blip r:embed="rId3">
            <a:alphaModFix/>
          </a:blip>
          <a:srcRect/>
          <a:stretch/>
        </p:blipFill>
        <p:spPr>
          <a:xfrm>
            <a:off x="502593" y="1610890"/>
            <a:ext cx="4000286" cy="3898089"/>
          </a:xfrm>
          <a:prstGeom prst="rect">
            <a:avLst/>
          </a:prstGeom>
          <a:noFill/>
          <a:ln>
            <a:noFill/>
          </a:ln>
        </p:spPr>
      </p:pic>
      <p:pic>
        <p:nvPicPr>
          <p:cNvPr id="147" name="Google Shape;147;p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48" name="Google Shape;148;p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49" name="Google Shape;149;p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50" name="Google Shape;150;p6"/>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51" name="Google Shape;151;p6"/>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152" name="Google Shape;152;p6"/>
          <p:cNvSpPr txBox="1"/>
          <p:nvPr/>
        </p:nvSpPr>
        <p:spPr>
          <a:xfrm>
            <a:off x="2269830" y="617822"/>
            <a:ext cx="816922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a:solidFill>
                  <a:schemeClr val="lt1"/>
                </a:solidFill>
                <a:latin typeface="Arial"/>
                <a:ea typeface="Arial"/>
                <a:cs typeface="Arial"/>
                <a:sym typeface="Arial"/>
              </a:rPr>
              <a:t>مكونات النظام الاتصالي  Communication Eco System</a:t>
            </a:r>
            <a:endParaRPr sz="2800" b="1">
              <a:solidFill>
                <a:srgbClr val="FF9518"/>
              </a:solidFill>
              <a:latin typeface="Arial"/>
              <a:ea typeface="Arial"/>
              <a:cs typeface="Arial"/>
              <a:sym typeface="Arial"/>
            </a:endParaRPr>
          </a:p>
        </p:txBody>
      </p:sp>
      <p:sp>
        <p:nvSpPr>
          <p:cNvPr id="153" name="Google Shape;153;p6"/>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54" name="Google Shape;154;p6"/>
          <p:cNvSpPr txBox="1"/>
          <p:nvPr/>
        </p:nvSpPr>
        <p:spPr>
          <a:xfrm>
            <a:off x="4706910" y="1610200"/>
            <a:ext cx="7246813" cy="3761351"/>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يتكون أي نظام اتصالي من مجموعة عناصر تتكامل معاً لإنتاج تقنية يتم استخدامها من افراد المجتمع ويتم تداول المعلومات والبيانات من خلال تلك التقنية.</a:t>
            </a:r>
            <a:endParaRPr/>
          </a:p>
          <a:p>
            <a:pPr marL="457200" marR="0" lvl="0" indent="-304800" algn="just" rtl="1">
              <a:lnSpc>
                <a:spcPct val="133333"/>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وهذه العناصر هي:</a:t>
            </a:r>
            <a:endParaRPr/>
          </a:p>
          <a:p>
            <a:pPr marL="457200" marR="0" lvl="0" indent="-304800" algn="just" rtl="1">
              <a:lnSpc>
                <a:spcPct val="133333"/>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Hardware  الأجهزة الملموسة</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Software برمجة الوظائف الخاصة بالأجهزة.</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Content المحتوى الذي تقدمه التقنيات</a:t>
            </a:r>
            <a:endParaRPr/>
          </a:p>
        </p:txBody>
      </p:sp>
      <p:pic>
        <p:nvPicPr>
          <p:cNvPr id="155" name="Google Shape;155;p6" descr="Audio Recording Jan 27, 2023 at 1:24:12 PM"/>
          <p:cNvPicPr preferRelativeResize="0"/>
          <p:nvPr/>
        </p:nvPicPr>
        <p:blipFill rotWithShape="1">
          <a:blip r:embed="rId8">
            <a:alphaModFix/>
          </a:blip>
          <a:srcRect/>
          <a:stretch/>
        </p:blipFill>
        <p:spPr>
          <a:xfrm>
            <a:off x="11228009"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fade">
                                      <p:cBhvr>
                                        <p:cTn id="7" dur="50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7"/>
          <p:cNvPicPr preferRelativeResize="0"/>
          <p:nvPr/>
        </p:nvPicPr>
        <p:blipFill rotWithShape="1">
          <a:blip r:embed="rId3">
            <a:alphaModFix/>
          </a:blip>
          <a:srcRect/>
          <a:stretch/>
        </p:blipFill>
        <p:spPr>
          <a:xfrm>
            <a:off x="502593" y="1610890"/>
            <a:ext cx="4000286" cy="3898089"/>
          </a:xfrm>
          <a:prstGeom prst="rect">
            <a:avLst/>
          </a:prstGeom>
          <a:noFill/>
          <a:ln>
            <a:noFill/>
          </a:ln>
        </p:spPr>
      </p:pic>
      <p:pic>
        <p:nvPicPr>
          <p:cNvPr id="161" name="Google Shape;161;p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62" name="Google Shape;162;p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63" name="Google Shape;163;p7"/>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64" name="Google Shape;164;p7"/>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65" name="Google Shape;165;p7"/>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166" name="Google Shape;166;p7"/>
          <p:cNvSpPr txBox="1"/>
          <p:nvPr/>
        </p:nvSpPr>
        <p:spPr>
          <a:xfrm>
            <a:off x="2269830" y="617822"/>
            <a:ext cx="816922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a:solidFill>
                  <a:schemeClr val="lt1"/>
                </a:solidFill>
                <a:latin typeface="Arial"/>
                <a:ea typeface="Arial"/>
                <a:cs typeface="Arial"/>
                <a:sym typeface="Arial"/>
              </a:rPr>
              <a:t>مكونات النظام الاتصالي  Communication Eco System</a:t>
            </a:r>
            <a:endParaRPr sz="2800" b="1">
              <a:solidFill>
                <a:srgbClr val="FF9518"/>
              </a:solidFill>
              <a:latin typeface="Arial"/>
              <a:ea typeface="Arial"/>
              <a:cs typeface="Arial"/>
              <a:sym typeface="Arial"/>
            </a:endParaRPr>
          </a:p>
        </p:txBody>
      </p:sp>
      <p:sp>
        <p:nvSpPr>
          <p:cNvPr id="167" name="Google Shape;167;p7"/>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68" name="Google Shape;168;p7"/>
          <p:cNvSpPr txBox="1"/>
          <p:nvPr/>
        </p:nvSpPr>
        <p:spPr>
          <a:xfrm>
            <a:off x="4619400" y="1668206"/>
            <a:ext cx="7336753" cy="3763594"/>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وهذه العناصر الأساسية محاطة بالطبقات التالية:</a:t>
            </a:r>
            <a:endParaRPr/>
          </a:p>
          <a:p>
            <a:pPr marL="0" marR="0" lvl="0" indent="0" algn="just" rtl="1">
              <a:lnSpc>
                <a:spcPct val="133333"/>
              </a:lnSpc>
              <a:spcBef>
                <a:spcPts val="0"/>
              </a:spcBef>
              <a:spcAft>
                <a:spcPts val="0"/>
              </a:spcAft>
              <a:buNone/>
            </a:pPr>
            <a:endParaRPr sz="2400">
              <a:solidFill>
                <a:schemeClr val="dk1"/>
              </a:solidFill>
              <a:latin typeface="Arial"/>
              <a:ea typeface="Arial"/>
              <a:cs typeface="Arial"/>
              <a:sym typeface="Arial"/>
            </a:endParaRPr>
          </a:p>
          <a:p>
            <a:pPr marL="457200" marR="0" lvl="0" indent="-457200" algn="just" rtl="1">
              <a:lnSpc>
                <a:spcPct val="133333"/>
              </a:lnSpc>
              <a:spcBef>
                <a:spcPts val="0"/>
              </a:spcBef>
              <a:spcAft>
                <a:spcPts val="0"/>
              </a:spcAft>
              <a:buClr>
                <a:schemeClr val="dk1"/>
              </a:buClr>
              <a:buSzPts val="2400"/>
              <a:buFont typeface="Arial"/>
              <a:buChar char="•"/>
            </a:pPr>
            <a:r>
              <a:rPr lang="ar-SA" sz="2400" b="1">
                <a:solidFill>
                  <a:schemeClr val="dk1"/>
                </a:solidFill>
                <a:latin typeface="Arial"/>
                <a:ea typeface="Arial"/>
                <a:cs typeface="Arial"/>
                <a:sym typeface="Arial"/>
              </a:rPr>
              <a:t>Organizational Infrastructure: </a:t>
            </a:r>
            <a:r>
              <a:rPr lang="ar-SA" sz="2400">
                <a:solidFill>
                  <a:schemeClr val="dk1"/>
                </a:solidFill>
                <a:latin typeface="Arial"/>
                <a:ea typeface="Arial"/>
                <a:cs typeface="Arial"/>
                <a:sym typeface="Arial"/>
              </a:rPr>
              <a:t>وهي مجموعة المنظمات المشاركة في إنتاج التكنولوجيا وتوزيعها</a:t>
            </a:r>
            <a:endParaRPr/>
          </a:p>
          <a:p>
            <a:pPr marL="457200" marR="0" lvl="0" indent="-304800" algn="just" rtl="1">
              <a:lnSpc>
                <a:spcPct val="133333"/>
              </a:lnSpc>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a:p>
            <a:pPr marL="457200" marR="0" lvl="0" indent="-457200" algn="just" rtl="1">
              <a:lnSpc>
                <a:spcPct val="133333"/>
              </a:lnSpc>
              <a:spcBef>
                <a:spcPts val="0"/>
              </a:spcBef>
              <a:spcAft>
                <a:spcPts val="0"/>
              </a:spcAft>
              <a:buClr>
                <a:schemeClr val="dk1"/>
              </a:buClr>
              <a:buSzPts val="2400"/>
              <a:buFont typeface="Arial"/>
              <a:buChar char="•"/>
            </a:pPr>
            <a:r>
              <a:rPr lang="ar-SA" sz="2400" b="1">
                <a:solidFill>
                  <a:schemeClr val="dk1"/>
                </a:solidFill>
                <a:latin typeface="Arial"/>
                <a:ea typeface="Arial"/>
                <a:cs typeface="Arial"/>
                <a:sym typeface="Arial"/>
              </a:rPr>
              <a:t>Social Systems: </a:t>
            </a:r>
            <a:r>
              <a:rPr lang="ar-SA" sz="2400">
                <a:solidFill>
                  <a:schemeClr val="dk1"/>
                </a:solidFill>
                <a:latin typeface="Arial"/>
                <a:ea typeface="Arial"/>
                <a:cs typeface="Arial"/>
                <a:sym typeface="Arial"/>
              </a:rPr>
              <a:t>تشمل الأنظمة السياسية والاقتصادية والإعلامية، بالإضافة إلى مجموعات أخرى من الأفراد أو المنظمات تخدم مجموعة مشتركة من الوظائف في المجتمع.</a:t>
            </a:r>
            <a:endParaRPr/>
          </a:p>
        </p:txBody>
      </p:sp>
      <p:pic>
        <p:nvPicPr>
          <p:cNvPr id="169" name="Google Shape;169;p7" descr="Audio Recording Jan 27, 2023 at 1:27:52 PM"/>
          <p:cNvPicPr preferRelativeResize="0"/>
          <p:nvPr/>
        </p:nvPicPr>
        <p:blipFill rotWithShape="1">
          <a:blip r:embed="rId8">
            <a:alphaModFix/>
          </a:blip>
          <a:srcRect/>
          <a:stretch/>
        </p:blipFill>
        <p:spPr>
          <a:xfrm>
            <a:off x="11148796" y="6060288"/>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9"/>
                                        </p:tgtEl>
                                        <p:attrNameLst>
                                          <p:attrName>style.visibility</p:attrName>
                                        </p:attrNameLst>
                                      </p:cBhvr>
                                      <p:to>
                                        <p:strVal val="visible"/>
                                      </p:to>
                                    </p:set>
                                    <p:animEffect transition="in" filter="fade">
                                      <p:cBhvr>
                                        <p:cTn id="7" dur="5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p8"/>
          <p:cNvPicPr preferRelativeResize="0"/>
          <p:nvPr/>
        </p:nvPicPr>
        <p:blipFill rotWithShape="1">
          <a:blip r:embed="rId3">
            <a:alphaModFix/>
          </a:blip>
          <a:srcRect/>
          <a:stretch/>
        </p:blipFill>
        <p:spPr>
          <a:xfrm>
            <a:off x="502593" y="1610890"/>
            <a:ext cx="4000286" cy="3898089"/>
          </a:xfrm>
          <a:prstGeom prst="rect">
            <a:avLst/>
          </a:prstGeom>
          <a:noFill/>
          <a:ln>
            <a:noFill/>
          </a:ln>
        </p:spPr>
      </p:pic>
      <p:pic>
        <p:nvPicPr>
          <p:cNvPr id="175" name="Google Shape;175;p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76" name="Google Shape;176;p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77" name="Google Shape;177;p8"/>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78" name="Google Shape;178;p8"/>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79" name="Google Shape;179;p8"/>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180" name="Google Shape;180;p8"/>
          <p:cNvSpPr txBox="1"/>
          <p:nvPr/>
        </p:nvSpPr>
        <p:spPr>
          <a:xfrm>
            <a:off x="2269830" y="617822"/>
            <a:ext cx="816922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a:solidFill>
                  <a:schemeClr val="lt1"/>
                </a:solidFill>
                <a:latin typeface="Arial"/>
                <a:ea typeface="Arial"/>
                <a:cs typeface="Arial"/>
                <a:sym typeface="Arial"/>
              </a:rPr>
              <a:t>مكونات النظام الاتصالي  Communication Eco System</a:t>
            </a:r>
            <a:endParaRPr sz="2800" b="1">
              <a:solidFill>
                <a:srgbClr val="FF9518"/>
              </a:solidFill>
              <a:latin typeface="Arial"/>
              <a:ea typeface="Arial"/>
              <a:cs typeface="Arial"/>
              <a:sym typeface="Arial"/>
            </a:endParaRPr>
          </a:p>
        </p:txBody>
      </p:sp>
      <p:sp>
        <p:nvSpPr>
          <p:cNvPr id="181" name="Google Shape;181;p8"/>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82" name="Google Shape;182;p8"/>
          <p:cNvSpPr txBox="1"/>
          <p:nvPr/>
        </p:nvSpPr>
        <p:spPr>
          <a:xfrm>
            <a:off x="4619400" y="2484083"/>
            <a:ext cx="7336753" cy="212211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b="1">
                <a:solidFill>
                  <a:schemeClr val="dk1"/>
                </a:solidFill>
                <a:latin typeface="Arial"/>
                <a:ea typeface="Arial"/>
                <a:cs typeface="Arial"/>
                <a:sym typeface="Arial"/>
              </a:rPr>
              <a:t>Individual Users: </a:t>
            </a:r>
            <a:r>
              <a:rPr lang="ar-SA" sz="2400">
                <a:solidFill>
                  <a:schemeClr val="dk1"/>
                </a:solidFill>
                <a:latin typeface="Arial"/>
                <a:ea typeface="Arial"/>
                <a:cs typeface="Arial"/>
                <a:sym typeface="Arial"/>
              </a:rPr>
              <a:t>المستخدمون الفرديون يتفاعلون مع جميع العناصر في النظام الاتصالي.</a:t>
            </a:r>
            <a:endParaRPr/>
          </a:p>
          <a:p>
            <a:pPr marL="0" marR="0" lvl="0" indent="0" algn="just" rtl="1">
              <a:lnSpc>
                <a:spcPct val="133333"/>
              </a:lnSpc>
              <a:spcBef>
                <a:spcPts val="0"/>
              </a:spcBef>
              <a:spcAft>
                <a:spcPts val="0"/>
              </a:spcAft>
              <a:buNone/>
            </a:pPr>
            <a:endParaRPr sz="2400">
              <a:solidFill>
                <a:schemeClr val="dk1"/>
              </a:solidFill>
              <a:latin typeface="Arial"/>
              <a:ea typeface="Arial"/>
              <a:cs typeface="Arial"/>
              <a:sym typeface="Arial"/>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الفرضية الأساسية للنظام الاتصالي هي أن جميع عناصر النظام تتفاعل معاً ويجب أن تتفاعل لفهم التكنولوجيا.</a:t>
            </a:r>
            <a:endParaRPr/>
          </a:p>
        </p:txBody>
      </p:sp>
      <p:pic>
        <p:nvPicPr>
          <p:cNvPr id="183" name="Google Shape;183;p8" descr="Audio Recording Jan 27, 2023 at 1:29:33 PM"/>
          <p:cNvPicPr preferRelativeResize="0"/>
          <p:nvPr/>
        </p:nvPicPr>
        <p:blipFill rotWithShape="1">
          <a:blip r:embed="rId8">
            <a:alphaModFix/>
          </a:blip>
          <a:srcRect/>
          <a:stretch/>
        </p:blipFill>
        <p:spPr>
          <a:xfrm>
            <a:off x="11286671"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3"/>
                                        </p:tgtEl>
                                        <p:attrNameLst>
                                          <p:attrName>style.visibility</p:attrName>
                                        </p:attrNameLst>
                                      </p:cBhvr>
                                      <p:to>
                                        <p:strVal val="visible"/>
                                      </p:to>
                                    </p:set>
                                    <p:animEffect transition="in" filter="fade">
                                      <p:cBhvr>
                                        <p:cTn id="7" dur="50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9"/>
          <p:cNvPicPr preferRelativeResize="0"/>
          <p:nvPr/>
        </p:nvPicPr>
        <p:blipFill rotWithShape="1">
          <a:blip r:embed="rId3">
            <a:alphaModFix/>
          </a:blip>
          <a:srcRect/>
          <a:stretch/>
        </p:blipFill>
        <p:spPr>
          <a:xfrm>
            <a:off x="247136" y="1758864"/>
            <a:ext cx="4690151" cy="3223540"/>
          </a:xfrm>
          <a:prstGeom prst="rect">
            <a:avLst/>
          </a:prstGeom>
          <a:noFill/>
          <a:ln>
            <a:noFill/>
          </a:ln>
        </p:spPr>
      </p:pic>
      <p:pic>
        <p:nvPicPr>
          <p:cNvPr id="189" name="Google Shape;189;p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90" name="Google Shape;190;p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91" name="Google Shape;191;p9"/>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92" name="Google Shape;192;p9"/>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93" name="Google Shape;193;p9"/>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194" name="Google Shape;194;p9"/>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195" name="Google Shape;195;p9"/>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196" name="Google Shape;196;p9"/>
          <p:cNvSpPr txBox="1"/>
          <p:nvPr/>
        </p:nvSpPr>
        <p:spPr>
          <a:xfrm>
            <a:off x="5318898" y="2254807"/>
            <a:ext cx="6372165" cy="25324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لكي نفهم الcommunication technology ecosystem يجب أن نطبقها على تقنية بعينها</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ومثال على ذلك المساعد الشخصي جهاز أمازون ألكسا، أو جوجل هوم. وهذه الأجهزة تحمل تطبيق واضح لمفهوم النظام الاتصالي بكافة ابعاده.</a:t>
            </a:r>
            <a:endParaRPr/>
          </a:p>
        </p:txBody>
      </p:sp>
      <p:pic>
        <p:nvPicPr>
          <p:cNvPr id="197" name="Google Shape;197;p9" descr="Audio Recording Jan 27, 2023 at 1:33:54 PM"/>
          <p:cNvPicPr preferRelativeResize="0"/>
          <p:nvPr/>
        </p:nvPicPr>
        <p:blipFill rotWithShape="1">
          <a:blip r:embed="rId8">
            <a:alphaModFix/>
          </a:blip>
          <a:srcRect/>
          <a:stretch/>
        </p:blipFill>
        <p:spPr>
          <a:xfrm>
            <a:off x="11259875" y="6076305"/>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7"/>
                                        </p:tgtEl>
                                        <p:attrNameLst>
                                          <p:attrName>style.visibility</p:attrName>
                                        </p:attrNameLst>
                                      </p:cBhvr>
                                      <p:to>
                                        <p:strVal val="visible"/>
                                      </p:to>
                                    </p:set>
                                    <p:animEffect transition="in" filter="fade">
                                      <p:cBhvr>
                                        <p:cTn id="7" dur="5000"/>
                                        <p:tgtEl>
                                          <p:spTgt spid="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2" name="Google Shape;202;p10"/>
          <p:cNvPicPr preferRelativeResize="0"/>
          <p:nvPr/>
        </p:nvPicPr>
        <p:blipFill rotWithShape="1">
          <a:blip r:embed="rId3">
            <a:alphaModFix/>
          </a:blip>
          <a:srcRect/>
          <a:stretch/>
        </p:blipFill>
        <p:spPr>
          <a:xfrm>
            <a:off x="247136" y="1758864"/>
            <a:ext cx="4690151" cy="3223540"/>
          </a:xfrm>
          <a:prstGeom prst="rect">
            <a:avLst/>
          </a:prstGeom>
          <a:noFill/>
          <a:ln>
            <a:noFill/>
          </a:ln>
        </p:spPr>
      </p:pic>
      <p:pic>
        <p:nvPicPr>
          <p:cNvPr id="203" name="Google Shape;203;p1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04" name="Google Shape;204;p1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05" name="Google Shape;205;p1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06" name="Google Shape;206;p10"/>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07" name="Google Shape;207;p10"/>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08" name="Google Shape;208;p10"/>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09" name="Google Shape;209;p10"/>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10" name="Google Shape;210;p10"/>
          <p:cNvSpPr txBox="1"/>
          <p:nvPr/>
        </p:nvSpPr>
        <p:spPr>
          <a:xfrm>
            <a:off x="5318898" y="2254807"/>
            <a:ext cx="6372165" cy="294285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Hardware</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كل أنواع المساعد الشخصي ذات حجم صغير أو متوسط كجسم ملموس، مصمم ليستقر على رف أو طاولة، ومن خلال دراسة محتويات الجهاز نجد أنه يحتوي على:</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 سماعات متعددة - ميكروفون – دوائر الكترونية – مرسل ومستقبل إشارات الراديو</a:t>
            </a:r>
            <a:endParaRPr/>
          </a:p>
        </p:txBody>
      </p:sp>
      <p:pic>
        <p:nvPicPr>
          <p:cNvPr id="211" name="Google Shape;211;p10" descr="Audio Recording Jan 27, 2023 at 1:43:23 PM"/>
          <p:cNvPicPr preferRelativeResize="0"/>
          <p:nvPr/>
        </p:nvPicPr>
        <p:blipFill rotWithShape="1">
          <a:blip r:embed="rId8">
            <a:alphaModFix/>
          </a:blip>
          <a:srcRect/>
          <a:stretch/>
        </p:blipFill>
        <p:spPr>
          <a:xfrm>
            <a:off x="11133860" y="6060205"/>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1"/>
                                        </p:tgtEl>
                                        <p:attrNameLst>
                                          <p:attrName>style.visibility</p:attrName>
                                        </p:attrNameLst>
                                      </p:cBhvr>
                                      <p:to>
                                        <p:strVal val="visible"/>
                                      </p:to>
                                    </p:set>
                                    <p:animEffect transition="in" filter="fade">
                                      <p:cBhvr>
                                        <p:cTn id="7" dur="50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pic>
        <p:nvPicPr>
          <p:cNvPr id="216" name="Google Shape;216;p11"/>
          <p:cNvPicPr preferRelativeResize="0"/>
          <p:nvPr/>
        </p:nvPicPr>
        <p:blipFill rotWithShape="1">
          <a:blip r:embed="rId3">
            <a:alphaModFix/>
          </a:blip>
          <a:srcRect/>
          <a:stretch/>
        </p:blipFill>
        <p:spPr>
          <a:xfrm>
            <a:off x="247136" y="1758864"/>
            <a:ext cx="4690151" cy="3223540"/>
          </a:xfrm>
          <a:prstGeom prst="rect">
            <a:avLst/>
          </a:prstGeom>
          <a:noFill/>
          <a:ln>
            <a:noFill/>
          </a:ln>
        </p:spPr>
      </p:pic>
      <p:pic>
        <p:nvPicPr>
          <p:cNvPr id="217" name="Google Shape;217;p1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18" name="Google Shape;218;p1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19" name="Google Shape;219;p11"/>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20" name="Google Shape;220;p11"/>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21" name="Google Shape;221;p11"/>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22" name="Google Shape;222;p11"/>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23" name="Google Shape;223;p11"/>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24" name="Google Shape;224;p11"/>
          <p:cNvSpPr txBox="1"/>
          <p:nvPr/>
        </p:nvSpPr>
        <p:spPr>
          <a:xfrm>
            <a:off x="5318898" y="2254807"/>
            <a:ext cx="6372165" cy="294285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Software</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تقوم برمجة الجهاز بعمل تحويل للأوامر الصوتية التي تسمعها من خلال الميكروفون الداخلي، إلى نصوص أو أوامر أخرى متصلة بحقب أخرى من البرامج مخصصة لحل الأوامر التي ترسلها للنظام.</a:t>
            </a:r>
            <a:endParaRPr/>
          </a:p>
          <a:p>
            <a:pPr marL="457200" marR="0" lvl="0" indent="-457200" algn="just" rtl="1">
              <a:lnSpc>
                <a:spcPct val="133333"/>
              </a:lnSpc>
              <a:spcBef>
                <a:spcPts val="0"/>
              </a:spcBef>
              <a:spcAft>
                <a:spcPts val="0"/>
              </a:spcAft>
              <a:buClr>
                <a:schemeClr val="dk1"/>
              </a:buClr>
              <a:buSzPts val="2400"/>
              <a:buFont typeface="Arial"/>
              <a:buChar char="•"/>
            </a:pPr>
            <a:r>
              <a:rPr lang="ar-SA" sz="2400">
                <a:solidFill>
                  <a:schemeClr val="dk1"/>
                </a:solidFill>
                <a:latin typeface="Arial"/>
                <a:ea typeface="Arial"/>
                <a:cs typeface="Arial"/>
                <a:sym typeface="Arial"/>
              </a:rPr>
              <a:t>ومن منظور المستخدم، لا يهمه ما يحدث داخلياً بداخل الجهاز ولكن له المنتج النهائي.</a:t>
            </a:r>
            <a:endParaRPr/>
          </a:p>
        </p:txBody>
      </p:sp>
      <p:pic>
        <p:nvPicPr>
          <p:cNvPr id="225" name="Google Shape;225;p11" descr="Audio Recording Jan 27, 2023 at 1:50:30 PM"/>
          <p:cNvPicPr preferRelativeResize="0"/>
          <p:nvPr/>
        </p:nvPicPr>
        <p:blipFill rotWithShape="1">
          <a:blip r:embed="rId8">
            <a:alphaModFix/>
          </a:blip>
          <a:srcRect/>
          <a:stretch/>
        </p:blipFill>
        <p:spPr>
          <a:xfrm>
            <a:off x="11284663" y="6092862"/>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50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pic>
        <p:nvPicPr>
          <p:cNvPr id="230" name="Google Shape;230;p12"/>
          <p:cNvPicPr preferRelativeResize="0"/>
          <p:nvPr/>
        </p:nvPicPr>
        <p:blipFill rotWithShape="1">
          <a:blip r:embed="rId3">
            <a:alphaModFix/>
          </a:blip>
          <a:srcRect/>
          <a:stretch/>
        </p:blipFill>
        <p:spPr>
          <a:xfrm>
            <a:off x="247135" y="1767995"/>
            <a:ext cx="4690151" cy="3223540"/>
          </a:xfrm>
          <a:prstGeom prst="rect">
            <a:avLst/>
          </a:prstGeom>
          <a:noFill/>
          <a:ln>
            <a:noFill/>
          </a:ln>
        </p:spPr>
      </p:pic>
      <p:pic>
        <p:nvPicPr>
          <p:cNvPr id="231" name="Google Shape;231;p1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32" name="Google Shape;232;p1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33" name="Google Shape;233;p12"/>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34" name="Google Shape;234;p12"/>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35" name="Google Shape;235;p12"/>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36" name="Google Shape;236;p12"/>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37" name="Google Shape;237;p12"/>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38" name="Google Shape;238;p12"/>
          <p:cNvSpPr txBox="1"/>
          <p:nvPr/>
        </p:nvSpPr>
        <p:spPr>
          <a:xfrm>
            <a:off x="5318898" y="2254807"/>
            <a:ext cx="6372165" cy="1938992"/>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a:solidFill>
                  <a:srgbClr val="000000"/>
                </a:solidFill>
                <a:latin typeface="Arial"/>
                <a:ea typeface="Arial"/>
                <a:cs typeface="Arial"/>
                <a:sym typeface="Arial"/>
              </a:rPr>
              <a:t>يقوم الجهاز بما هو ابعد من مجرد بتحليل الأوامر الصوتية كـSoftware من خلال ارتباط الجهاز بشبكة الإنترنت فيرسل البيانات عبر الإنترنت إلى servers لتقديم الإجابات من خلال المساعد الشخصي Personal assistant.</a:t>
            </a:r>
            <a:endParaRPr sz="2400" b="0" i="0">
              <a:solidFill>
                <a:srgbClr val="000000"/>
              </a:solidFill>
              <a:latin typeface="Arial"/>
              <a:ea typeface="Arial"/>
              <a:cs typeface="Arial"/>
              <a:sym typeface="Arial"/>
            </a:endParaRPr>
          </a:p>
        </p:txBody>
      </p:sp>
      <p:pic>
        <p:nvPicPr>
          <p:cNvPr id="239" name="Google Shape;239;p12" descr="Audio Recording Jan 27, 2023 at 1:52:17 PM"/>
          <p:cNvPicPr preferRelativeResize="0"/>
          <p:nvPr/>
        </p:nvPicPr>
        <p:blipFill rotWithShape="1">
          <a:blip r:embed="rId8">
            <a:alphaModFix/>
          </a:blip>
          <a:srcRect/>
          <a:stretch/>
        </p:blipFill>
        <p:spPr>
          <a:xfrm>
            <a:off x="11284663" y="6154082"/>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9"/>
                                        </p:tgtEl>
                                        <p:attrNameLst>
                                          <p:attrName>style.visibility</p:attrName>
                                        </p:attrNameLst>
                                      </p:cBhvr>
                                      <p:to>
                                        <p:strVal val="visible"/>
                                      </p:to>
                                    </p:set>
                                    <p:animEffect transition="in" filter="fade">
                                      <p:cBhvr>
                                        <p:cTn id="7" dur="50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p13"/>
          <p:cNvPicPr preferRelativeResize="0"/>
          <p:nvPr/>
        </p:nvPicPr>
        <p:blipFill rotWithShape="1">
          <a:blip r:embed="rId3">
            <a:alphaModFix/>
          </a:blip>
          <a:srcRect/>
          <a:stretch/>
        </p:blipFill>
        <p:spPr>
          <a:xfrm>
            <a:off x="247135" y="1767995"/>
            <a:ext cx="4690151" cy="3223540"/>
          </a:xfrm>
          <a:prstGeom prst="rect">
            <a:avLst/>
          </a:prstGeom>
          <a:noFill/>
          <a:ln>
            <a:noFill/>
          </a:ln>
        </p:spPr>
      </p:pic>
      <p:pic>
        <p:nvPicPr>
          <p:cNvPr id="245" name="Google Shape;245;p1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46" name="Google Shape;246;p1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47" name="Google Shape;247;p13"/>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48" name="Google Shape;248;p13"/>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49" name="Google Shape;249;p13"/>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50" name="Google Shape;250;p13"/>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51" name="Google Shape;251;p13"/>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52" name="Google Shape;252;p13"/>
          <p:cNvSpPr txBox="1"/>
          <p:nvPr/>
        </p:nvSpPr>
        <p:spPr>
          <a:xfrm>
            <a:off x="5318898" y="1537162"/>
            <a:ext cx="637216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i="0">
                <a:solidFill>
                  <a:srgbClr val="000000"/>
                </a:solidFill>
                <a:latin typeface="Arial"/>
                <a:ea typeface="Arial"/>
                <a:cs typeface="Arial"/>
                <a:sym typeface="Arial"/>
              </a:rPr>
              <a:t>Organizational Level  المستوى التنظيمي           </a:t>
            </a:r>
            <a:endParaRPr/>
          </a:p>
        </p:txBody>
      </p:sp>
      <p:sp>
        <p:nvSpPr>
          <p:cNvPr id="253" name="Google Shape;253;p13"/>
          <p:cNvSpPr txBox="1"/>
          <p:nvPr/>
        </p:nvSpPr>
        <p:spPr>
          <a:xfrm>
            <a:off x="5331445" y="1973989"/>
            <a:ext cx="6372165" cy="3693319"/>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1800" i="0">
                <a:solidFill>
                  <a:srgbClr val="000000"/>
                </a:solidFill>
                <a:latin typeface="Arial"/>
                <a:ea typeface="Arial"/>
                <a:cs typeface="Arial"/>
                <a:sym typeface="Arial"/>
              </a:rPr>
              <a:t>مستوى التنظيم يعني كل الشركات والأنظم</a:t>
            </a:r>
            <a:r>
              <a:rPr lang="ar-SA" sz="1800">
                <a:solidFill>
                  <a:srgbClr val="000000"/>
                </a:solidFill>
                <a:latin typeface="Arial"/>
                <a:ea typeface="Arial"/>
                <a:cs typeface="Arial"/>
                <a:sym typeface="Arial"/>
              </a:rPr>
              <a:t>ة المشتركة في نجاح الجهاز (Hardware – Software) وهذه الأنظمة في مثال Alexa تنقسم إلى نوعين:</a:t>
            </a:r>
            <a:endParaRPr sz="1800" i="0">
              <a:solidFill>
                <a:srgbClr val="000000"/>
              </a:solidFill>
              <a:latin typeface="Arial"/>
              <a:ea typeface="Arial"/>
              <a:cs typeface="Arial"/>
              <a:sym typeface="Arial"/>
            </a:endParaRPr>
          </a:p>
          <a:p>
            <a:pPr marL="342900" marR="0" lvl="0" indent="-342900" algn="just" rtl="1">
              <a:spcBef>
                <a:spcPts val="0"/>
              </a:spcBef>
              <a:spcAft>
                <a:spcPts val="0"/>
              </a:spcAft>
              <a:buClr>
                <a:srgbClr val="000000"/>
              </a:buClr>
              <a:buSzPts val="1800"/>
              <a:buFont typeface="Arial"/>
              <a:buChar char="-"/>
            </a:pPr>
            <a:r>
              <a:rPr lang="ar-SA" sz="1800">
                <a:solidFill>
                  <a:srgbClr val="000000"/>
                </a:solidFill>
                <a:latin typeface="Arial"/>
                <a:ea typeface="Arial"/>
                <a:cs typeface="Arial"/>
                <a:sym typeface="Arial"/>
              </a:rPr>
              <a:t>شركة خاصة بتصنيع المنتج نفسه وهي في هذه الحالة شركة Amazon من خلال vendors اعطتهم التصميم ويقومون بالتصنيع لحساب شركة أمازون العالمية.</a:t>
            </a:r>
            <a:endParaRPr sz="1800" i="0">
              <a:solidFill>
                <a:srgbClr val="000000"/>
              </a:solidFill>
              <a:latin typeface="Arial"/>
              <a:ea typeface="Arial"/>
              <a:cs typeface="Arial"/>
              <a:sym typeface="Arial"/>
            </a:endParaRPr>
          </a:p>
          <a:p>
            <a:pPr marL="342900" marR="0" lvl="0" indent="-342900" algn="just" rtl="1">
              <a:spcBef>
                <a:spcPts val="0"/>
              </a:spcBef>
              <a:spcAft>
                <a:spcPts val="0"/>
              </a:spcAft>
              <a:buClr>
                <a:srgbClr val="000000"/>
              </a:buClr>
              <a:buSzPts val="1800"/>
              <a:buFont typeface="Arial"/>
              <a:buChar char="-"/>
            </a:pPr>
            <a:r>
              <a:rPr lang="ar-SA" sz="1800">
                <a:solidFill>
                  <a:srgbClr val="000000"/>
                </a:solidFill>
                <a:latin typeface="Arial"/>
                <a:ea typeface="Arial"/>
                <a:cs typeface="Arial"/>
                <a:sym typeface="Arial"/>
              </a:rPr>
              <a:t>شركة خاصة بالخوادم Servers التي تقوم بعمل البحث وإيجاد الإجابات المنطقية والعودة بها لصاحب الطلب وشركة أمازون أيضاً تمتلك هذه النوعية من الservers </a:t>
            </a:r>
            <a:endParaRPr/>
          </a:p>
          <a:p>
            <a:pPr marL="342900" marR="0" lvl="0" indent="-342900" algn="just" rtl="1">
              <a:spcBef>
                <a:spcPts val="0"/>
              </a:spcBef>
              <a:spcAft>
                <a:spcPts val="0"/>
              </a:spcAft>
              <a:buClr>
                <a:srgbClr val="000000"/>
              </a:buClr>
              <a:buSzPts val="1800"/>
              <a:buFont typeface="Arial"/>
              <a:buChar char="-"/>
            </a:pPr>
            <a:r>
              <a:rPr lang="ar-SA" sz="1800" i="0">
                <a:solidFill>
                  <a:srgbClr val="000000"/>
                </a:solidFill>
                <a:latin typeface="Arial"/>
                <a:ea typeface="Arial"/>
                <a:cs typeface="Arial"/>
                <a:sym typeface="Arial"/>
              </a:rPr>
              <a:t>ويتخلل هذه المنظومة وجود شركات هامة جداً وهي موفر خدمة الإنترنت ISP (Internet Service Provider) المسئول عن شبكة الهواتف الخاصة بتوصيل الإنترنت حتى تتحرك الطلبات والإجابات في طرق </a:t>
            </a:r>
            <a:r>
              <a:rPr lang="ar-SA" sz="1800">
                <a:solidFill>
                  <a:srgbClr val="000000"/>
                </a:solidFill>
                <a:latin typeface="Arial"/>
                <a:ea typeface="Arial"/>
                <a:cs typeface="Arial"/>
                <a:sym typeface="Arial"/>
              </a:rPr>
              <a:t>طبيعية وبسرعة عالية من الاستجابة.</a:t>
            </a:r>
            <a:endParaRPr sz="1800" i="0">
              <a:solidFill>
                <a:srgbClr val="000000"/>
              </a:solidFill>
              <a:latin typeface="Arial"/>
              <a:ea typeface="Arial"/>
              <a:cs typeface="Arial"/>
              <a:sym typeface="Arial"/>
            </a:endParaRPr>
          </a:p>
        </p:txBody>
      </p:sp>
      <p:pic>
        <p:nvPicPr>
          <p:cNvPr id="254" name="Google Shape;254;p13" descr="Audio Recording Jan 27, 2023 at 2:00:44 PM"/>
          <p:cNvPicPr preferRelativeResize="0"/>
          <p:nvPr/>
        </p:nvPicPr>
        <p:blipFill rotWithShape="1">
          <a:blip r:embed="rId8">
            <a:alphaModFix/>
          </a:blip>
          <a:srcRect/>
          <a:stretch/>
        </p:blipFill>
        <p:spPr>
          <a:xfrm>
            <a:off x="11259875"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5000"/>
                                        <p:tgtEl>
                                          <p:spTgt spid="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pic>
        <p:nvPicPr>
          <p:cNvPr id="259" name="Google Shape;259;p14"/>
          <p:cNvPicPr preferRelativeResize="0"/>
          <p:nvPr/>
        </p:nvPicPr>
        <p:blipFill rotWithShape="1">
          <a:blip r:embed="rId3">
            <a:alphaModFix/>
          </a:blip>
          <a:srcRect/>
          <a:stretch/>
        </p:blipFill>
        <p:spPr>
          <a:xfrm>
            <a:off x="247135" y="1767995"/>
            <a:ext cx="4690151" cy="3223540"/>
          </a:xfrm>
          <a:prstGeom prst="rect">
            <a:avLst/>
          </a:prstGeom>
          <a:noFill/>
          <a:ln>
            <a:noFill/>
          </a:ln>
        </p:spPr>
      </p:pic>
      <p:pic>
        <p:nvPicPr>
          <p:cNvPr id="260" name="Google Shape;260;p1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61" name="Google Shape;261;p1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62" name="Google Shape;262;p14"/>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63" name="Google Shape;263;p14"/>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64" name="Google Shape;264;p14"/>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65" name="Google Shape;265;p14"/>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66" name="Google Shape;266;p14"/>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67" name="Google Shape;267;p14"/>
          <p:cNvSpPr txBox="1"/>
          <p:nvPr/>
        </p:nvSpPr>
        <p:spPr>
          <a:xfrm>
            <a:off x="5318898" y="1537162"/>
            <a:ext cx="637216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i="0">
                <a:solidFill>
                  <a:srgbClr val="000000"/>
                </a:solidFill>
                <a:latin typeface="Arial"/>
                <a:ea typeface="Arial"/>
                <a:cs typeface="Arial"/>
                <a:sym typeface="Arial"/>
              </a:rPr>
              <a:t>Organizational Level  المستوى التنظيمي           </a:t>
            </a:r>
            <a:endParaRPr/>
          </a:p>
        </p:txBody>
      </p:sp>
      <p:sp>
        <p:nvSpPr>
          <p:cNvPr id="268" name="Google Shape;268;p14"/>
          <p:cNvSpPr txBox="1"/>
          <p:nvPr/>
        </p:nvSpPr>
        <p:spPr>
          <a:xfrm>
            <a:off x="5331445" y="1973989"/>
            <a:ext cx="6372165" cy="3372846"/>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1800">
                <a:solidFill>
                  <a:srgbClr val="000000"/>
                </a:solidFill>
                <a:latin typeface="Arial"/>
                <a:ea typeface="Arial"/>
                <a:cs typeface="Arial"/>
                <a:sym typeface="Arial"/>
              </a:rPr>
              <a:t>على سبيل المثال يقوم شخص بمحادثة صوتية لAlexa يطلب فيها بيتزا، تقوم ألكسا بتحويل الطلب الصوتي داخلياً إلى كتابة مثلما نفعل في Google search، ثم يتم تحويل ذلك الطلب للcloud server  الخاص بألكسا الذي يبحث داخله أولاً و إذا وجد المطلوب يعود بالإجابة العكسية لترجع مرة أخرى للجهاز، أو لو كانت الإجابة غير موجودة لديه يتصل بservers  أخرى متعاقد معها للبحث داخلها، كما تقوم كثير من مطاعم البيتزا بالتعاقد مع أمازون للحصول على ترشيح مقابل دفع مبلغ مالي للشركة كعمولة للترشيح. </a:t>
            </a:r>
            <a:endParaRPr/>
          </a:p>
        </p:txBody>
      </p:sp>
      <p:pic>
        <p:nvPicPr>
          <p:cNvPr id="269" name="Google Shape;269;p14" descr="Audio Recording Jan 27, 2023 at 2:05:29 PM"/>
          <p:cNvPicPr preferRelativeResize="0"/>
          <p:nvPr/>
        </p:nvPicPr>
        <p:blipFill rotWithShape="1">
          <a:blip r:embed="rId8">
            <a:alphaModFix/>
          </a:blip>
          <a:srcRect/>
          <a:stretch/>
        </p:blipFill>
        <p:spPr>
          <a:xfrm>
            <a:off x="11265318" y="6072439"/>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0"/>
                                        <p:tgtEl>
                                          <p:spTgt spid="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15"/>
          <p:cNvPicPr preferRelativeResize="0"/>
          <p:nvPr/>
        </p:nvPicPr>
        <p:blipFill rotWithShape="1">
          <a:blip r:embed="rId3">
            <a:alphaModFix/>
          </a:blip>
          <a:srcRect/>
          <a:stretch/>
        </p:blipFill>
        <p:spPr>
          <a:xfrm>
            <a:off x="1343162" y="1108958"/>
            <a:ext cx="9545053" cy="5343854"/>
          </a:xfrm>
          <a:prstGeom prst="rect">
            <a:avLst/>
          </a:prstGeom>
          <a:noFill/>
          <a:ln>
            <a:noFill/>
          </a:ln>
        </p:spPr>
      </p:pic>
      <p:pic>
        <p:nvPicPr>
          <p:cNvPr id="275" name="Google Shape;275;p1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76" name="Google Shape;276;p1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77" name="Google Shape;277;p15"/>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78" name="Google Shape;278;p15"/>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79" name="Google Shape;279;p15"/>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80" name="Google Shape;280;p15"/>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81" name="Google Shape;281;p15"/>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82" name="Google Shape;282;p15"/>
          <p:cNvSpPr txBox="1"/>
          <p:nvPr/>
        </p:nvSpPr>
        <p:spPr>
          <a:xfrm>
            <a:off x="5318898" y="1537162"/>
            <a:ext cx="637216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i="0">
                <a:solidFill>
                  <a:srgbClr val="000000"/>
                </a:solidFill>
                <a:latin typeface="Arial"/>
                <a:ea typeface="Arial"/>
                <a:cs typeface="Arial"/>
                <a:sym typeface="Arial"/>
              </a:rPr>
              <a:t>Organizational Level  المستوى التنظيمي           </a:t>
            </a:r>
            <a:endParaRPr/>
          </a:p>
        </p:txBody>
      </p:sp>
      <p:pic>
        <p:nvPicPr>
          <p:cNvPr id="283" name="Google Shape;283;p15" descr="Audio Recording Jan 27, 2023 at 9:46:15 PM"/>
          <p:cNvPicPr preferRelativeResize="0"/>
          <p:nvPr/>
        </p:nvPicPr>
        <p:blipFill rotWithShape="1">
          <a:blip r:embed="rId8">
            <a:alphaModFix/>
          </a:blip>
          <a:srcRect/>
          <a:stretch/>
        </p:blipFill>
        <p:spPr>
          <a:xfrm>
            <a:off x="11209216" y="6045200"/>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3"/>
                                        </p:tgtEl>
                                        <p:attrNameLst>
                                          <p:attrName>style.visibility</p:attrName>
                                        </p:attrNameLst>
                                      </p:cBhvr>
                                      <p:to>
                                        <p:strVal val="visible"/>
                                      </p:to>
                                    </p:set>
                                    <p:animEffect transition="in" filter="fade">
                                      <p:cBhvr>
                                        <p:cTn id="7" dur="5000"/>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pic>
        <p:nvPicPr>
          <p:cNvPr id="288" name="Google Shape;288;p16"/>
          <p:cNvPicPr preferRelativeResize="0"/>
          <p:nvPr/>
        </p:nvPicPr>
        <p:blipFill rotWithShape="1">
          <a:blip r:embed="rId3">
            <a:alphaModFix/>
          </a:blip>
          <a:srcRect/>
          <a:stretch/>
        </p:blipFill>
        <p:spPr>
          <a:xfrm>
            <a:off x="2679438" y="1758864"/>
            <a:ext cx="7499625" cy="4175808"/>
          </a:xfrm>
          <a:prstGeom prst="rect">
            <a:avLst/>
          </a:prstGeom>
          <a:noFill/>
          <a:ln>
            <a:noFill/>
          </a:ln>
        </p:spPr>
      </p:pic>
      <p:pic>
        <p:nvPicPr>
          <p:cNvPr id="289" name="Google Shape;289;p1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90" name="Google Shape;290;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91" name="Google Shape;291;p1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292" name="Google Shape;292;p16"/>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293" name="Google Shape;293;p16"/>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294" name="Google Shape;294;p16"/>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295" name="Google Shape;295;p16"/>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296" name="Google Shape;296;p16"/>
          <p:cNvSpPr txBox="1"/>
          <p:nvPr/>
        </p:nvSpPr>
        <p:spPr>
          <a:xfrm>
            <a:off x="5318898" y="1537162"/>
            <a:ext cx="637216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i="0">
                <a:solidFill>
                  <a:srgbClr val="000000"/>
                </a:solidFill>
                <a:latin typeface="Arial"/>
                <a:ea typeface="Arial"/>
                <a:cs typeface="Arial"/>
                <a:sym typeface="Arial"/>
              </a:rPr>
              <a:t>Organizational Level  المستوى التنظيمي           </a:t>
            </a:r>
            <a:endParaRPr/>
          </a:p>
        </p:txBody>
      </p:sp>
      <p:pic>
        <p:nvPicPr>
          <p:cNvPr id="297" name="Google Shape;297;p16" descr="Audio Recording Jan 27, 2023 at 9:53:01 PM"/>
          <p:cNvPicPr preferRelativeResize="0"/>
          <p:nvPr/>
        </p:nvPicPr>
        <p:blipFill rotWithShape="1">
          <a:blip r:embed="rId8">
            <a:alphaModFix/>
          </a:blip>
          <a:srcRect/>
          <a:stretch/>
        </p:blipFill>
        <p:spPr>
          <a:xfrm>
            <a:off x="11284663" y="607068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7"/>
                                        </p:tgtEl>
                                        <p:attrNameLst>
                                          <p:attrName>style.visibility</p:attrName>
                                        </p:attrNameLst>
                                      </p:cBhvr>
                                      <p:to>
                                        <p:strVal val="visible"/>
                                      </p:to>
                                    </p:set>
                                    <p:animEffect transition="in" filter="fade">
                                      <p:cBhvr>
                                        <p:cTn id="7" dur="5000"/>
                                        <p:tgtEl>
                                          <p:spTgt spid="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2" name="Google Shape;302;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3" name="Google Shape;303;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4" name="Google Shape;304;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5" name="Google Shape;305;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6" name="Google Shape;306;p17"/>
          <p:cNvPicPr preferRelativeResize="0"/>
          <p:nvPr/>
        </p:nvPicPr>
        <p:blipFill rotWithShape="1">
          <a:blip r:embed="rId6">
            <a:alphaModFix/>
          </a:blip>
          <a:srcRect/>
          <a:stretch/>
        </p:blipFill>
        <p:spPr>
          <a:xfrm>
            <a:off x="-108036" y="0"/>
            <a:ext cx="10532100" cy="1610200"/>
          </a:xfrm>
          <a:prstGeom prst="rect">
            <a:avLst/>
          </a:prstGeom>
          <a:noFill/>
          <a:ln>
            <a:noFill/>
          </a:ln>
        </p:spPr>
      </p:pic>
      <p:sp>
        <p:nvSpPr>
          <p:cNvPr id="307" name="Google Shape;307;p17"/>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308" name="Google Shape;308;p17"/>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09" name="Google Shape;309;p17"/>
          <p:cNvSpPr txBox="1"/>
          <p:nvPr/>
        </p:nvSpPr>
        <p:spPr>
          <a:xfrm>
            <a:off x="5318898" y="1537162"/>
            <a:ext cx="637216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i="0">
                <a:solidFill>
                  <a:srgbClr val="000000"/>
                </a:solidFill>
                <a:latin typeface="Arial"/>
                <a:ea typeface="Arial"/>
                <a:cs typeface="Arial"/>
                <a:sym typeface="Arial"/>
              </a:rPr>
              <a:t>Organizational Level  المستوى التنظيمي           </a:t>
            </a:r>
            <a:endParaRPr/>
          </a:p>
        </p:txBody>
      </p:sp>
      <p:sp>
        <p:nvSpPr>
          <p:cNvPr id="310" name="Google Shape;310;p17"/>
          <p:cNvSpPr txBox="1"/>
          <p:nvPr/>
        </p:nvSpPr>
        <p:spPr>
          <a:xfrm>
            <a:off x="5459871" y="2302394"/>
            <a:ext cx="6231192" cy="281404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ومن هنا نفهم فكرة العائد الذي يعو</a:t>
            </a:r>
            <a:r>
              <a:rPr lang="ar-SA" sz="2000">
                <a:solidFill>
                  <a:srgbClr val="000000"/>
                </a:solidFill>
                <a:latin typeface="Arial"/>
                <a:ea typeface="Arial"/>
                <a:cs typeface="Arial"/>
                <a:sym typeface="Arial"/>
              </a:rPr>
              <a:t>د على كافة الشركات العاملة لدعم خدمة Alexa</a:t>
            </a:r>
            <a:endParaRPr sz="2000">
              <a:solidFill>
                <a:srgbClr val="000000"/>
              </a:solidFill>
              <a:latin typeface="Arial"/>
              <a:ea typeface="Arial"/>
              <a:cs typeface="Arial"/>
              <a:sym typeface="Arial"/>
            </a:endParaRPr>
          </a:p>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وبالتالي الدعم التنظيمي للCommunication ecosystem هام لأن الشراكة والتكامل بين الشركات يحقق نجاح للنظام الاتصالي بينما لا يمكن لجهة واحدة العمل بمفردها لإخراج منتج عالمي.</a:t>
            </a:r>
            <a:endParaRPr/>
          </a:p>
        </p:txBody>
      </p:sp>
      <p:pic>
        <p:nvPicPr>
          <p:cNvPr id="311" name="Google Shape;311;p17"/>
          <p:cNvPicPr preferRelativeResize="0"/>
          <p:nvPr/>
        </p:nvPicPr>
        <p:blipFill rotWithShape="1">
          <a:blip r:embed="rId7">
            <a:alphaModFix/>
          </a:blip>
          <a:srcRect/>
          <a:stretch/>
        </p:blipFill>
        <p:spPr>
          <a:xfrm>
            <a:off x="247135" y="1767995"/>
            <a:ext cx="4690151" cy="3223540"/>
          </a:xfrm>
          <a:prstGeom prst="rect">
            <a:avLst/>
          </a:prstGeom>
          <a:noFill/>
          <a:ln>
            <a:noFill/>
          </a:ln>
        </p:spPr>
      </p:pic>
      <p:pic>
        <p:nvPicPr>
          <p:cNvPr id="312" name="Google Shape;312;p17" descr="Audio Recording Jan 27, 2023 at 9:53:49 PM"/>
          <p:cNvPicPr preferRelativeResize="0"/>
          <p:nvPr/>
        </p:nvPicPr>
        <p:blipFill rotWithShape="1">
          <a:blip r:embed="rId8">
            <a:alphaModFix/>
          </a:blip>
          <a:srcRect/>
          <a:stretch/>
        </p:blipFill>
        <p:spPr>
          <a:xfrm>
            <a:off x="11259875" y="607414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2"/>
                                        </p:tgtEl>
                                        <p:attrNameLst>
                                          <p:attrName>style.visibility</p:attrName>
                                        </p:attrNameLst>
                                      </p:cBhvr>
                                      <p:to>
                                        <p:strVal val="visible"/>
                                      </p:to>
                                    </p:set>
                                    <p:animEffect transition="in" filter="fade">
                                      <p:cBhvr>
                                        <p:cTn id="7" dur="50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pic>
        <p:nvPicPr>
          <p:cNvPr id="317" name="Google Shape;317;p1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8" name="Google Shape;318;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9" name="Google Shape;319;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20" name="Google Shape;320;p1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21" name="Google Shape;321;p18"/>
          <p:cNvPicPr preferRelativeResize="0"/>
          <p:nvPr/>
        </p:nvPicPr>
        <p:blipFill rotWithShape="1">
          <a:blip r:embed="rId6">
            <a:alphaModFix/>
          </a:blip>
          <a:srcRect/>
          <a:stretch/>
        </p:blipFill>
        <p:spPr>
          <a:xfrm>
            <a:off x="-108036" y="0"/>
            <a:ext cx="10532100" cy="1610200"/>
          </a:xfrm>
          <a:prstGeom prst="rect">
            <a:avLst/>
          </a:prstGeom>
          <a:noFill/>
          <a:ln>
            <a:noFill/>
          </a:ln>
        </p:spPr>
      </p:pic>
      <p:sp>
        <p:nvSpPr>
          <p:cNvPr id="322" name="Google Shape;322;p18"/>
          <p:cNvSpPr txBox="1"/>
          <p:nvPr/>
        </p:nvSpPr>
        <p:spPr>
          <a:xfrm>
            <a:off x="4385788" y="617822"/>
            <a:ext cx="342042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مثال : Amazon Alexa</a:t>
            </a:r>
            <a:endParaRPr sz="2800" b="1">
              <a:solidFill>
                <a:srgbClr val="FF9518"/>
              </a:solidFill>
              <a:latin typeface="Arial"/>
              <a:ea typeface="Arial"/>
              <a:cs typeface="Arial"/>
              <a:sym typeface="Arial"/>
            </a:endParaRPr>
          </a:p>
        </p:txBody>
      </p:sp>
      <p:sp>
        <p:nvSpPr>
          <p:cNvPr id="323" name="Google Shape;323;p18"/>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24" name="Google Shape;324;p18"/>
          <p:cNvSpPr txBox="1"/>
          <p:nvPr/>
        </p:nvSpPr>
        <p:spPr>
          <a:xfrm>
            <a:off x="5707626" y="1494631"/>
            <a:ext cx="6053923"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 Social System Level مستوى النظام الإجتماعي </a:t>
            </a:r>
            <a:endParaRPr sz="2400" b="1" i="0">
              <a:solidFill>
                <a:srgbClr val="000000"/>
              </a:solidFill>
              <a:latin typeface="Arial"/>
              <a:ea typeface="Arial"/>
              <a:cs typeface="Arial"/>
              <a:sym typeface="Arial"/>
            </a:endParaRPr>
          </a:p>
        </p:txBody>
      </p:sp>
      <p:sp>
        <p:nvSpPr>
          <p:cNvPr id="325" name="Google Shape;325;p18"/>
          <p:cNvSpPr txBox="1"/>
          <p:nvPr/>
        </p:nvSpPr>
        <p:spPr>
          <a:xfrm>
            <a:off x="5459871" y="2302394"/>
            <a:ext cx="6231192" cy="3275705"/>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المستوى الاجتماعي والسياسي مرتبط بشكل كبير </a:t>
            </a:r>
            <a:r>
              <a:rPr lang="ar-SA" sz="2000">
                <a:solidFill>
                  <a:srgbClr val="000000"/>
                </a:solidFill>
                <a:latin typeface="Arial"/>
                <a:ea typeface="Arial"/>
                <a:cs typeface="Arial"/>
                <a:sym typeface="Arial"/>
              </a:rPr>
              <a:t>بالمستوى السابق (التنظيم) لأن النظام السياسي على سبيل المثال لديه القدرة على اتاحة أو تشجيع أو التوفيق بين المنظمات والشركات بعضها البعض. </a:t>
            </a:r>
            <a:endParaRPr/>
          </a:p>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أو يمكنه أن يمنع أن </a:t>
            </a:r>
            <a:r>
              <a:rPr lang="ar-SA" sz="2000">
                <a:solidFill>
                  <a:srgbClr val="000000"/>
                </a:solidFill>
                <a:latin typeface="Arial"/>
                <a:ea typeface="Arial"/>
                <a:cs typeface="Arial"/>
                <a:sym typeface="Arial"/>
              </a:rPr>
              <a:t>يحدد أو يثبط من التعاون بين المؤسسات من خلال قوانين مجحفة أو بيروقراطية.</a:t>
            </a:r>
            <a:endParaRPr/>
          </a:p>
          <a:p>
            <a:pPr marL="0" marR="0" lvl="0" indent="0" algn="just" rtl="1">
              <a:lnSpc>
                <a:spcPct val="150000"/>
              </a:lnSpc>
              <a:spcBef>
                <a:spcPts val="0"/>
              </a:spcBef>
              <a:spcAft>
                <a:spcPts val="0"/>
              </a:spcAft>
              <a:buNone/>
            </a:pPr>
            <a:endParaRPr sz="2000" i="0">
              <a:solidFill>
                <a:srgbClr val="000000"/>
              </a:solidFill>
              <a:latin typeface="Arial"/>
              <a:ea typeface="Arial"/>
              <a:cs typeface="Arial"/>
              <a:sym typeface="Arial"/>
            </a:endParaRPr>
          </a:p>
        </p:txBody>
      </p:sp>
      <p:pic>
        <p:nvPicPr>
          <p:cNvPr id="326" name="Google Shape;326;p18"/>
          <p:cNvPicPr preferRelativeResize="0"/>
          <p:nvPr/>
        </p:nvPicPr>
        <p:blipFill rotWithShape="1">
          <a:blip r:embed="rId7">
            <a:alphaModFix/>
          </a:blip>
          <a:srcRect/>
          <a:stretch/>
        </p:blipFill>
        <p:spPr>
          <a:xfrm>
            <a:off x="247135" y="1767995"/>
            <a:ext cx="4690151" cy="3223540"/>
          </a:xfrm>
          <a:prstGeom prst="rect">
            <a:avLst/>
          </a:prstGeom>
          <a:noFill/>
          <a:ln>
            <a:noFill/>
          </a:ln>
        </p:spPr>
      </p:pic>
      <p:pic>
        <p:nvPicPr>
          <p:cNvPr id="327" name="Google Shape;327;p18" descr="Audio Recording Jan 27, 2023 at 9:55:47 PM"/>
          <p:cNvPicPr preferRelativeResize="0"/>
          <p:nvPr/>
        </p:nvPicPr>
        <p:blipFill rotWithShape="1">
          <a:blip r:embed="rId8">
            <a:alphaModFix/>
          </a:blip>
          <a:srcRect/>
          <a:stretch/>
        </p:blipFill>
        <p:spPr>
          <a:xfrm>
            <a:off x="11284663"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7"/>
                                        </p:tgtEl>
                                        <p:attrNameLst>
                                          <p:attrName>style.visibility</p:attrName>
                                        </p:attrNameLst>
                                      </p:cBhvr>
                                      <p:to>
                                        <p:strVal val="visible"/>
                                      </p:to>
                                    </p:set>
                                    <p:animEffect transition="in" filter="fade">
                                      <p:cBhvr>
                                        <p:cTn id="7" dur="5000"/>
                                        <p:tgtEl>
                                          <p:spTgt spid="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2" name="Google Shape;332;p1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3" name="Google Shape;333;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4" name="Google Shape;334;p1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5" name="Google Shape;335;p1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6" name="Google Shape;336;p19"/>
          <p:cNvPicPr preferRelativeResize="0"/>
          <p:nvPr/>
        </p:nvPicPr>
        <p:blipFill rotWithShape="1">
          <a:blip r:embed="rId6">
            <a:alphaModFix/>
          </a:blip>
          <a:srcRect/>
          <a:stretch/>
        </p:blipFill>
        <p:spPr>
          <a:xfrm>
            <a:off x="-108036" y="0"/>
            <a:ext cx="10532100" cy="1610200"/>
          </a:xfrm>
          <a:prstGeom prst="rect">
            <a:avLst/>
          </a:prstGeom>
          <a:noFill/>
          <a:ln>
            <a:noFill/>
          </a:ln>
        </p:spPr>
      </p:pic>
      <p:sp>
        <p:nvSpPr>
          <p:cNvPr id="337" name="Google Shape;337;p19"/>
          <p:cNvSpPr txBox="1"/>
          <p:nvPr/>
        </p:nvSpPr>
        <p:spPr>
          <a:xfrm>
            <a:off x="3261378" y="617822"/>
            <a:ext cx="454483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عوامل تحدد انتشار التكنولوجيا</a:t>
            </a:r>
            <a:endParaRPr sz="2800" b="1">
              <a:solidFill>
                <a:srgbClr val="FF9518"/>
              </a:solidFill>
              <a:latin typeface="Arial"/>
              <a:ea typeface="Arial"/>
              <a:cs typeface="Arial"/>
              <a:sym typeface="Arial"/>
            </a:endParaRPr>
          </a:p>
        </p:txBody>
      </p:sp>
      <p:sp>
        <p:nvSpPr>
          <p:cNvPr id="338" name="Google Shape;338;p19"/>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39" name="Google Shape;339;p19"/>
          <p:cNvSpPr txBox="1"/>
          <p:nvPr/>
        </p:nvSpPr>
        <p:spPr>
          <a:xfrm>
            <a:off x="2064774" y="1494631"/>
            <a:ext cx="9696775" cy="830997"/>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توجد اربع عوامل أساسية تحدد قدرة التكنولوجيا على التواجد والانتشار وسرعة الاستخدام من الأفراد</a:t>
            </a:r>
            <a:endParaRPr sz="2400" b="1" i="0">
              <a:solidFill>
                <a:srgbClr val="000000"/>
              </a:solidFill>
              <a:latin typeface="Arial"/>
              <a:ea typeface="Arial"/>
              <a:cs typeface="Arial"/>
              <a:sym typeface="Arial"/>
            </a:endParaRPr>
          </a:p>
        </p:txBody>
      </p:sp>
      <p:sp>
        <p:nvSpPr>
          <p:cNvPr id="340" name="Google Shape;340;p19"/>
          <p:cNvSpPr txBox="1"/>
          <p:nvPr/>
        </p:nvSpPr>
        <p:spPr>
          <a:xfrm>
            <a:off x="5459871" y="2302394"/>
            <a:ext cx="6231192" cy="281404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والأربع عوامل هي:</a:t>
            </a:r>
            <a:endParaRPr/>
          </a:p>
          <a:p>
            <a:pPr marL="0" marR="0" lvl="0" indent="0" algn="just" rtl="1">
              <a:lnSpc>
                <a:spcPct val="150000"/>
              </a:lnSpc>
              <a:spcBef>
                <a:spcPts val="0"/>
              </a:spcBef>
              <a:spcAft>
                <a:spcPts val="0"/>
              </a:spcAft>
              <a:buNone/>
            </a:pPr>
            <a:r>
              <a:rPr lang="ar-SA" sz="2000">
                <a:solidFill>
                  <a:srgbClr val="000000"/>
                </a:solidFill>
                <a:latin typeface="Arial"/>
                <a:ea typeface="Arial"/>
                <a:cs typeface="Arial"/>
                <a:sym typeface="Arial"/>
              </a:rPr>
              <a:t>١-  Enabling  الإتاحة</a:t>
            </a:r>
            <a:endParaRPr/>
          </a:p>
          <a:p>
            <a:pPr marL="0" marR="0" lvl="0" indent="0" algn="just" rtl="1">
              <a:lnSpc>
                <a:spcPct val="150000"/>
              </a:lnSpc>
              <a:spcBef>
                <a:spcPts val="0"/>
              </a:spcBef>
              <a:spcAft>
                <a:spcPts val="0"/>
              </a:spcAft>
              <a:buNone/>
            </a:pPr>
            <a:r>
              <a:rPr lang="ar-SA" sz="2000">
                <a:solidFill>
                  <a:srgbClr val="000000"/>
                </a:solidFill>
                <a:latin typeface="Arial"/>
                <a:ea typeface="Arial"/>
                <a:cs typeface="Arial"/>
                <a:sym typeface="Arial"/>
              </a:rPr>
              <a:t>٢- Limiting المحدودية</a:t>
            </a:r>
            <a:endParaRPr/>
          </a:p>
          <a:p>
            <a:pPr marL="0" marR="0" lvl="0" indent="0" algn="just" rtl="1">
              <a:lnSpc>
                <a:spcPct val="150000"/>
              </a:lnSpc>
              <a:spcBef>
                <a:spcPts val="0"/>
              </a:spcBef>
              <a:spcAft>
                <a:spcPts val="0"/>
              </a:spcAft>
              <a:buNone/>
            </a:pPr>
            <a:r>
              <a:rPr lang="ar-SA" sz="2000">
                <a:solidFill>
                  <a:srgbClr val="000000"/>
                </a:solidFill>
                <a:latin typeface="Arial"/>
                <a:ea typeface="Arial"/>
                <a:cs typeface="Arial"/>
                <a:sym typeface="Arial"/>
              </a:rPr>
              <a:t>٣- Motivating التشجيع</a:t>
            </a:r>
            <a:endParaRPr/>
          </a:p>
          <a:p>
            <a:pPr marL="0" marR="0" lvl="0" indent="0" algn="just" rtl="1">
              <a:lnSpc>
                <a:spcPct val="150000"/>
              </a:lnSpc>
              <a:spcBef>
                <a:spcPts val="0"/>
              </a:spcBef>
              <a:spcAft>
                <a:spcPts val="0"/>
              </a:spcAft>
              <a:buNone/>
            </a:pPr>
            <a:r>
              <a:rPr lang="ar-SA" sz="2000">
                <a:solidFill>
                  <a:srgbClr val="000000"/>
                </a:solidFill>
                <a:latin typeface="Arial"/>
                <a:ea typeface="Arial"/>
                <a:cs typeface="Arial"/>
                <a:sym typeface="Arial"/>
              </a:rPr>
              <a:t>٤- Inhibiting التثبيط</a:t>
            </a:r>
            <a:endParaRPr/>
          </a:p>
          <a:p>
            <a:pPr marL="0" marR="0" lvl="0" indent="0" algn="just" rtl="1">
              <a:lnSpc>
                <a:spcPct val="150000"/>
              </a:lnSpc>
              <a:spcBef>
                <a:spcPts val="0"/>
              </a:spcBef>
              <a:spcAft>
                <a:spcPts val="0"/>
              </a:spcAft>
              <a:buNone/>
            </a:pPr>
            <a:endParaRPr sz="2000" i="0">
              <a:solidFill>
                <a:srgbClr val="000000"/>
              </a:solidFill>
              <a:latin typeface="Arial"/>
              <a:ea typeface="Arial"/>
              <a:cs typeface="Arial"/>
              <a:sym typeface="Arial"/>
            </a:endParaRPr>
          </a:p>
        </p:txBody>
      </p:sp>
      <p:pic>
        <p:nvPicPr>
          <p:cNvPr id="341" name="Google Shape;341;p19" descr="Audio Recording Jan 27, 2023 at 10:02:19 PM"/>
          <p:cNvPicPr preferRelativeResize="0"/>
          <p:nvPr/>
        </p:nvPicPr>
        <p:blipFill rotWithShape="1">
          <a:blip r:embed="rId7">
            <a:alphaModFix/>
          </a:blip>
          <a:srcRect/>
          <a:stretch/>
        </p:blipFill>
        <p:spPr>
          <a:xfrm>
            <a:off x="11259875" y="6151322"/>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1"/>
                                        </p:tgtEl>
                                        <p:attrNameLst>
                                          <p:attrName>style.visibility</p:attrName>
                                        </p:attrNameLst>
                                      </p:cBhvr>
                                      <p:to>
                                        <p:strVal val="visible"/>
                                      </p:to>
                                    </p:set>
                                    <p:animEffect transition="in" filter="fade">
                                      <p:cBhvr>
                                        <p:cTn id="7" dur="5000"/>
                                        <p:tgtEl>
                                          <p:spTgt spid="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6" name="Google Shape;346;p20"/>
          <p:cNvPicPr preferRelativeResize="0"/>
          <p:nvPr/>
        </p:nvPicPr>
        <p:blipFill rotWithShape="1">
          <a:blip r:embed="rId3">
            <a:alphaModFix/>
          </a:blip>
          <a:srcRect/>
          <a:stretch/>
        </p:blipFill>
        <p:spPr>
          <a:xfrm>
            <a:off x="1274378" y="1494631"/>
            <a:ext cx="3255706" cy="1840726"/>
          </a:xfrm>
          <a:prstGeom prst="rect">
            <a:avLst/>
          </a:prstGeom>
          <a:noFill/>
          <a:ln>
            <a:noFill/>
          </a:ln>
        </p:spPr>
      </p:pic>
      <p:pic>
        <p:nvPicPr>
          <p:cNvPr id="347" name="Google Shape;347;p2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48" name="Google Shape;348;p2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49" name="Google Shape;349;p2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350" name="Google Shape;350;p20"/>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351" name="Google Shape;351;p20"/>
          <p:cNvPicPr preferRelativeResize="0"/>
          <p:nvPr/>
        </p:nvPicPr>
        <p:blipFill rotWithShape="1">
          <a:blip r:embed="rId7">
            <a:alphaModFix/>
          </a:blip>
          <a:srcRect/>
          <a:stretch/>
        </p:blipFill>
        <p:spPr>
          <a:xfrm>
            <a:off x="-108036" y="0"/>
            <a:ext cx="10532100" cy="1610200"/>
          </a:xfrm>
          <a:prstGeom prst="rect">
            <a:avLst/>
          </a:prstGeom>
          <a:noFill/>
          <a:ln>
            <a:noFill/>
          </a:ln>
        </p:spPr>
      </p:pic>
      <p:sp>
        <p:nvSpPr>
          <p:cNvPr id="352" name="Google Shape;352;p20"/>
          <p:cNvSpPr txBox="1"/>
          <p:nvPr/>
        </p:nvSpPr>
        <p:spPr>
          <a:xfrm>
            <a:off x="5056740" y="617822"/>
            <a:ext cx="2749472"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Enabling  الإتاحة</a:t>
            </a:r>
            <a:endParaRPr sz="2800" b="1">
              <a:solidFill>
                <a:srgbClr val="FF9518"/>
              </a:solidFill>
              <a:latin typeface="Arial"/>
              <a:ea typeface="Arial"/>
              <a:cs typeface="Arial"/>
              <a:sym typeface="Arial"/>
            </a:endParaRPr>
          </a:p>
        </p:txBody>
      </p:sp>
      <p:sp>
        <p:nvSpPr>
          <p:cNvPr id="353" name="Google Shape;353;p20"/>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54" name="Google Shape;354;p20"/>
          <p:cNvSpPr txBox="1"/>
          <p:nvPr/>
        </p:nvSpPr>
        <p:spPr>
          <a:xfrm>
            <a:off x="2064774" y="1494631"/>
            <a:ext cx="969677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هو العوامل التي تجعل التطبيقات ممكنة الحدوث </a:t>
            </a:r>
            <a:endParaRPr sz="2400" b="1" i="0">
              <a:solidFill>
                <a:srgbClr val="000000"/>
              </a:solidFill>
              <a:latin typeface="Arial"/>
              <a:ea typeface="Arial"/>
              <a:cs typeface="Arial"/>
              <a:sym typeface="Arial"/>
            </a:endParaRPr>
          </a:p>
        </p:txBody>
      </p:sp>
      <p:sp>
        <p:nvSpPr>
          <p:cNvPr id="355" name="Google Shape;355;p20"/>
          <p:cNvSpPr txBox="1"/>
          <p:nvPr/>
        </p:nvSpPr>
        <p:spPr>
          <a:xfrm>
            <a:off x="5459871" y="2302394"/>
            <a:ext cx="6231192" cy="281404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مثال: حقيقة أن ال Coaxial Cable يمكنه أن يحمل أعداد كبيرة من القنوات التليفزيونية عليه يعتبر اتاحة على مستوى الHardware</a:t>
            </a:r>
            <a:r>
              <a:rPr lang="ar-SA" sz="2000">
                <a:solidFill>
                  <a:srgbClr val="000000"/>
                </a:solidFill>
                <a:latin typeface="Arial"/>
                <a:ea typeface="Arial"/>
                <a:cs typeface="Arial"/>
                <a:sym typeface="Arial"/>
              </a:rPr>
              <a:t>.</a:t>
            </a:r>
            <a:endParaRPr/>
          </a:p>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وأيضاً ق</a:t>
            </a:r>
            <a:r>
              <a:rPr lang="ar-SA" sz="2000">
                <a:solidFill>
                  <a:srgbClr val="000000"/>
                </a:solidFill>
                <a:latin typeface="Arial"/>
                <a:ea typeface="Arial"/>
                <a:cs typeface="Arial"/>
                <a:sym typeface="Arial"/>
              </a:rPr>
              <a:t>رار وجود قانون تنظيمي وإمكانية حصول الهواتف النقالة على بعض من ترددات الراديو يعتبر اتاحة على مستوى الدولة أو النظام.</a:t>
            </a:r>
            <a:endParaRPr sz="2000" i="0">
              <a:solidFill>
                <a:srgbClr val="000000"/>
              </a:solidFill>
              <a:latin typeface="Arial"/>
              <a:ea typeface="Arial"/>
              <a:cs typeface="Arial"/>
              <a:sym typeface="Arial"/>
            </a:endParaRPr>
          </a:p>
        </p:txBody>
      </p:sp>
      <p:pic>
        <p:nvPicPr>
          <p:cNvPr id="356" name="Google Shape;356;p20"/>
          <p:cNvPicPr preferRelativeResize="0"/>
          <p:nvPr/>
        </p:nvPicPr>
        <p:blipFill rotWithShape="1">
          <a:blip r:embed="rId8">
            <a:alphaModFix/>
          </a:blip>
          <a:srcRect/>
          <a:stretch/>
        </p:blipFill>
        <p:spPr>
          <a:xfrm>
            <a:off x="344590" y="3491105"/>
            <a:ext cx="5115281" cy="1840726"/>
          </a:xfrm>
          <a:prstGeom prst="rect">
            <a:avLst/>
          </a:prstGeom>
          <a:noFill/>
          <a:ln>
            <a:noFill/>
          </a:ln>
        </p:spPr>
      </p:pic>
      <p:pic>
        <p:nvPicPr>
          <p:cNvPr id="357" name="Google Shape;357;p20" descr="Audio Recording Jan 27, 2023 at 10:04:31 PM"/>
          <p:cNvPicPr preferRelativeResize="0"/>
          <p:nvPr/>
        </p:nvPicPr>
        <p:blipFill rotWithShape="1">
          <a:blip r:embed="rId9">
            <a:alphaModFix/>
          </a:blip>
          <a:srcRect/>
          <a:stretch/>
        </p:blipFill>
        <p:spPr>
          <a:xfrm>
            <a:off x="11284663" y="6084320"/>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7"/>
                                        </p:tgtEl>
                                        <p:attrNameLst>
                                          <p:attrName>style.visibility</p:attrName>
                                        </p:attrNameLst>
                                      </p:cBhvr>
                                      <p:to>
                                        <p:strVal val="visible"/>
                                      </p:to>
                                    </p:set>
                                    <p:animEffect transition="in" filter="fade">
                                      <p:cBhvr>
                                        <p:cTn id="7" dur="5000"/>
                                        <p:tgtEl>
                                          <p:spTgt spid="3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pic>
        <p:nvPicPr>
          <p:cNvPr id="362" name="Google Shape;362;p2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63" name="Google Shape;363;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4" name="Google Shape;364;p2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65" name="Google Shape;365;p2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66" name="Google Shape;366;p21"/>
          <p:cNvPicPr preferRelativeResize="0"/>
          <p:nvPr/>
        </p:nvPicPr>
        <p:blipFill rotWithShape="1">
          <a:blip r:embed="rId6">
            <a:alphaModFix/>
          </a:blip>
          <a:srcRect/>
          <a:stretch/>
        </p:blipFill>
        <p:spPr>
          <a:xfrm>
            <a:off x="-108036" y="0"/>
            <a:ext cx="10532100" cy="1610200"/>
          </a:xfrm>
          <a:prstGeom prst="rect">
            <a:avLst/>
          </a:prstGeom>
          <a:noFill/>
          <a:ln>
            <a:noFill/>
          </a:ln>
        </p:spPr>
      </p:pic>
      <p:sp>
        <p:nvSpPr>
          <p:cNvPr id="367" name="Google Shape;367;p21"/>
          <p:cNvSpPr txBox="1"/>
          <p:nvPr/>
        </p:nvSpPr>
        <p:spPr>
          <a:xfrm>
            <a:off x="4546986" y="617822"/>
            <a:ext cx="3259226"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Limiting  المحدودية</a:t>
            </a:r>
            <a:endParaRPr sz="2800" b="1">
              <a:solidFill>
                <a:srgbClr val="FF9518"/>
              </a:solidFill>
              <a:latin typeface="Arial"/>
              <a:ea typeface="Arial"/>
              <a:cs typeface="Arial"/>
              <a:sym typeface="Arial"/>
            </a:endParaRPr>
          </a:p>
        </p:txBody>
      </p:sp>
      <p:sp>
        <p:nvSpPr>
          <p:cNvPr id="368" name="Google Shape;368;p21"/>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69" name="Google Shape;369;p21"/>
          <p:cNvSpPr txBox="1"/>
          <p:nvPr/>
        </p:nvSpPr>
        <p:spPr>
          <a:xfrm>
            <a:off x="2064774" y="1494631"/>
            <a:ext cx="969677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وهي العوامل التي تخلق موانع وحواجز لتبني المستحدثات</a:t>
            </a:r>
            <a:endParaRPr sz="2400" b="1" i="0">
              <a:solidFill>
                <a:srgbClr val="000000"/>
              </a:solidFill>
              <a:latin typeface="Arial"/>
              <a:ea typeface="Arial"/>
              <a:cs typeface="Arial"/>
              <a:sym typeface="Arial"/>
            </a:endParaRPr>
          </a:p>
        </p:txBody>
      </p:sp>
      <p:sp>
        <p:nvSpPr>
          <p:cNvPr id="370" name="Google Shape;370;p21"/>
          <p:cNvSpPr txBox="1"/>
          <p:nvPr/>
        </p:nvSpPr>
        <p:spPr>
          <a:xfrm>
            <a:off x="1158963" y="2302394"/>
            <a:ext cx="10532100" cy="189071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مثال: </a:t>
            </a:r>
            <a:r>
              <a:rPr lang="ar-SA" sz="2000">
                <a:solidFill>
                  <a:srgbClr val="000000"/>
                </a:solidFill>
                <a:latin typeface="Arial"/>
                <a:ea typeface="Arial"/>
                <a:cs typeface="Arial"/>
                <a:sym typeface="Arial"/>
              </a:rPr>
              <a:t>عند ظهور التليفون المحمول قرر النظام المصري وقتها System Level بالسماح لشركتين فقط للعمل في خدمات التليفون المحمول، ثم بعد ذلك سمحت لشركتين آخرتين، وبالتالي فهو اتاحة enabling ولكنها محدودة لأنها Limited بعدد معين من الشركات وبالتالي سيكون من الصعب على الشركات الناشئة أو صغار المستثمرين العمل في هذا القطاع لأنه مغلق ومحدود لشركات محددة بعينها.</a:t>
            </a:r>
            <a:endParaRPr sz="2000" i="0">
              <a:solidFill>
                <a:srgbClr val="000000"/>
              </a:solidFill>
              <a:latin typeface="Arial"/>
              <a:ea typeface="Arial"/>
              <a:cs typeface="Arial"/>
              <a:sym typeface="Arial"/>
            </a:endParaRPr>
          </a:p>
        </p:txBody>
      </p:sp>
      <p:pic>
        <p:nvPicPr>
          <p:cNvPr id="371" name="Google Shape;371;p21" descr="Audio Recording Jan 27, 2023 at 10:07:03 PM"/>
          <p:cNvPicPr preferRelativeResize="0"/>
          <p:nvPr/>
        </p:nvPicPr>
        <p:blipFill rotWithShape="1">
          <a:blip r:embed="rId7">
            <a:alphaModFix/>
          </a:blip>
          <a:srcRect/>
          <a:stretch/>
        </p:blipFill>
        <p:spPr>
          <a:xfrm>
            <a:off x="11259875" y="6045200"/>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1"/>
                                        </p:tgtEl>
                                        <p:attrNameLst>
                                          <p:attrName>style.visibility</p:attrName>
                                        </p:attrNameLst>
                                      </p:cBhvr>
                                      <p:to>
                                        <p:strVal val="visible"/>
                                      </p:to>
                                    </p:set>
                                    <p:animEffect transition="in" filter="fade">
                                      <p:cBhvr>
                                        <p:cTn id="7" dur="5000"/>
                                        <p:tgtEl>
                                          <p:spTgt spid="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pic>
        <p:nvPicPr>
          <p:cNvPr id="376" name="Google Shape;376;p2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77" name="Google Shape;377;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8" name="Google Shape;378;p2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79" name="Google Shape;379;p2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80" name="Google Shape;380;p22"/>
          <p:cNvPicPr preferRelativeResize="0"/>
          <p:nvPr/>
        </p:nvPicPr>
        <p:blipFill rotWithShape="1">
          <a:blip r:embed="rId6">
            <a:alphaModFix/>
          </a:blip>
          <a:srcRect/>
          <a:stretch/>
        </p:blipFill>
        <p:spPr>
          <a:xfrm>
            <a:off x="-108036" y="0"/>
            <a:ext cx="10532100" cy="1610200"/>
          </a:xfrm>
          <a:prstGeom prst="rect">
            <a:avLst/>
          </a:prstGeom>
          <a:noFill/>
          <a:ln>
            <a:noFill/>
          </a:ln>
        </p:spPr>
      </p:pic>
      <p:sp>
        <p:nvSpPr>
          <p:cNvPr id="381" name="Google Shape;381;p22"/>
          <p:cNvSpPr txBox="1"/>
          <p:nvPr/>
        </p:nvSpPr>
        <p:spPr>
          <a:xfrm>
            <a:off x="4477607" y="617822"/>
            <a:ext cx="3328605"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Motivating  التشجيع</a:t>
            </a:r>
            <a:endParaRPr sz="2800" b="1">
              <a:solidFill>
                <a:srgbClr val="FF9518"/>
              </a:solidFill>
              <a:latin typeface="Arial"/>
              <a:ea typeface="Arial"/>
              <a:cs typeface="Arial"/>
              <a:sym typeface="Arial"/>
            </a:endParaRPr>
          </a:p>
        </p:txBody>
      </p:sp>
      <p:sp>
        <p:nvSpPr>
          <p:cNvPr id="382" name="Google Shape;382;p22"/>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83" name="Google Shape;383;p22"/>
          <p:cNvSpPr txBox="1"/>
          <p:nvPr/>
        </p:nvSpPr>
        <p:spPr>
          <a:xfrm>
            <a:off x="2064774" y="1494631"/>
            <a:ext cx="9696775" cy="1200329"/>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هو العامل الذي يعطي سبب لتبني تكنولوجيا أو مستحدث جديد، فالتكنولوجيا لا تستخدم لأنها فقط موجودة، ولكن لابد من وجود سبب يشجع المستخدمين على تبنيها.</a:t>
            </a:r>
            <a:endParaRPr sz="2400" b="1" i="0">
              <a:solidFill>
                <a:srgbClr val="000000"/>
              </a:solidFill>
              <a:latin typeface="Arial"/>
              <a:ea typeface="Arial"/>
              <a:cs typeface="Arial"/>
              <a:sym typeface="Arial"/>
            </a:endParaRPr>
          </a:p>
        </p:txBody>
      </p:sp>
      <p:sp>
        <p:nvSpPr>
          <p:cNvPr id="384" name="Google Shape;384;p22"/>
          <p:cNvSpPr txBox="1"/>
          <p:nvPr/>
        </p:nvSpPr>
        <p:spPr>
          <a:xfrm>
            <a:off x="1031626" y="2784493"/>
            <a:ext cx="10532100" cy="1890710"/>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مثال: </a:t>
            </a:r>
            <a:r>
              <a:rPr lang="ar-SA" sz="2000">
                <a:solidFill>
                  <a:srgbClr val="000000"/>
                </a:solidFill>
                <a:latin typeface="Arial"/>
                <a:ea typeface="Arial"/>
                <a:cs typeface="Arial"/>
                <a:sym typeface="Arial"/>
              </a:rPr>
              <a:t>رغبة شركات الاتصال المحلية في تحقيق مزيد من الأرباح مع وجود بعض العوائق مثل بطء النمو في تقديم خدمة التليفون المحلي، جعلت الشركات والمنظمات تشجع دخول التكنولوجيا الجديدة في شركات التليفون المحلي، لتسهل على المواطنين استخدامهم له، وتشجع الأفراد الذين يريدون الحصول على المعلومات بسرعة أن يتشجعوا لتبني الخدمات التكنولوجية الجديدة التي تقدمها شركات الاتصالات.</a:t>
            </a:r>
            <a:endParaRPr sz="2000" i="0">
              <a:solidFill>
                <a:srgbClr val="000000"/>
              </a:solidFill>
              <a:latin typeface="Arial"/>
              <a:ea typeface="Arial"/>
              <a:cs typeface="Arial"/>
              <a:sym typeface="Arial"/>
            </a:endParaRPr>
          </a:p>
        </p:txBody>
      </p:sp>
      <p:pic>
        <p:nvPicPr>
          <p:cNvPr id="385" name="Google Shape;385;p22" descr="Audio Recording Jan 27, 2023 at 10:10:18 PM"/>
          <p:cNvPicPr preferRelativeResize="0"/>
          <p:nvPr/>
        </p:nvPicPr>
        <p:blipFill rotWithShape="1">
          <a:blip r:embed="rId7">
            <a:alphaModFix/>
          </a:blip>
          <a:srcRect/>
          <a:stretch/>
        </p:blipFill>
        <p:spPr>
          <a:xfrm>
            <a:off x="11314304" y="6061529"/>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5"/>
                                        </p:tgtEl>
                                        <p:attrNameLst>
                                          <p:attrName>style.visibility</p:attrName>
                                        </p:attrNameLst>
                                      </p:cBhvr>
                                      <p:to>
                                        <p:strVal val="visible"/>
                                      </p:to>
                                    </p:set>
                                    <p:animEffect transition="in" filter="fade">
                                      <p:cBhvr>
                                        <p:cTn id="7" dur="50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pic>
        <p:nvPicPr>
          <p:cNvPr id="390" name="Google Shape;390;p2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91" name="Google Shape;391;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2" name="Google Shape;392;p2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3" name="Google Shape;393;p2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94" name="Google Shape;394;p23"/>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395" name="Google Shape;395;p23"/>
          <p:cNvSpPr txBox="1"/>
          <p:nvPr/>
        </p:nvSpPr>
        <p:spPr>
          <a:xfrm>
            <a:off x="4740949" y="617822"/>
            <a:ext cx="306526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Inhibiting  التثبيط</a:t>
            </a:r>
            <a:endParaRPr sz="2800" b="1">
              <a:solidFill>
                <a:srgbClr val="FF9518"/>
              </a:solidFill>
              <a:latin typeface="Arial"/>
              <a:ea typeface="Arial"/>
              <a:cs typeface="Arial"/>
              <a:sym typeface="Arial"/>
            </a:endParaRPr>
          </a:p>
        </p:txBody>
      </p:sp>
      <p:sp>
        <p:nvSpPr>
          <p:cNvPr id="396" name="Google Shape;396;p23"/>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397" name="Google Shape;397;p23"/>
          <p:cNvSpPr txBox="1"/>
          <p:nvPr/>
        </p:nvSpPr>
        <p:spPr>
          <a:xfrm>
            <a:off x="2064774" y="1494631"/>
            <a:ext cx="9696775" cy="461665"/>
          </a:xfrm>
          <a:prstGeom prst="rect">
            <a:avLst/>
          </a:prstGeom>
          <a:no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2400" b="1">
                <a:solidFill>
                  <a:srgbClr val="000000"/>
                </a:solidFill>
                <a:latin typeface="Arial"/>
                <a:ea typeface="Arial"/>
                <a:cs typeface="Arial"/>
                <a:sym typeface="Arial"/>
              </a:rPr>
              <a:t>هو العامل الذي يحبط من قرار تبني مستحدث أو تكنولوجيا جديدة.</a:t>
            </a:r>
            <a:endParaRPr sz="2400" b="1" i="0">
              <a:solidFill>
                <a:srgbClr val="000000"/>
              </a:solidFill>
              <a:latin typeface="Arial"/>
              <a:ea typeface="Arial"/>
              <a:cs typeface="Arial"/>
              <a:sym typeface="Arial"/>
            </a:endParaRPr>
          </a:p>
        </p:txBody>
      </p:sp>
      <p:sp>
        <p:nvSpPr>
          <p:cNvPr id="398" name="Google Shape;398;p23"/>
          <p:cNvSpPr txBox="1"/>
          <p:nvPr/>
        </p:nvSpPr>
        <p:spPr>
          <a:xfrm>
            <a:off x="1031626" y="2228022"/>
            <a:ext cx="10532100" cy="3275705"/>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000" i="0">
                <a:solidFill>
                  <a:srgbClr val="000000"/>
                </a:solidFill>
                <a:latin typeface="Arial"/>
                <a:ea typeface="Arial"/>
                <a:cs typeface="Arial"/>
                <a:sym typeface="Arial"/>
              </a:rPr>
              <a:t>مثال: </a:t>
            </a:r>
            <a:endParaRPr/>
          </a:p>
          <a:p>
            <a:pPr marL="342900" marR="0" lvl="0" indent="-342900" algn="just" rtl="1">
              <a:lnSpc>
                <a:spcPct val="150000"/>
              </a:lnSpc>
              <a:spcBef>
                <a:spcPts val="0"/>
              </a:spcBef>
              <a:spcAft>
                <a:spcPts val="0"/>
              </a:spcAft>
              <a:buClr>
                <a:srgbClr val="000000"/>
              </a:buClr>
              <a:buSzPts val="2000"/>
              <a:buFont typeface="Arial"/>
              <a:buChar char="-"/>
            </a:pPr>
            <a:r>
              <a:rPr lang="ar-SA" sz="2000" i="0">
                <a:solidFill>
                  <a:srgbClr val="000000"/>
                </a:solidFill>
                <a:latin typeface="Arial"/>
                <a:ea typeface="Arial"/>
                <a:cs typeface="Arial"/>
                <a:sym typeface="Arial"/>
              </a:rPr>
              <a:t>تجربة سيئة مع خدمة عملاء أحد شركات التكنولوجيا </a:t>
            </a:r>
            <a:endParaRPr/>
          </a:p>
          <a:p>
            <a:pPr marL="342900" marR="0" lvl="0" indent="-342900" algn="just" rtl="1">
              <a:lnSpc>
                <a:spcPct val="150000"/>
              </a:lnSpc>
              <a:spcBef>
                <a:spcPts val="0"/>
              </a:spcBef>
              <a:spcAft>
                <a:spcPts val="0"/>
              </a:spcAft>
              <a:buClr>
                <a:srgbClr val="000000"/>
              </a:buClr>
              <a:buSzPts val="2000"/>
              <a:buFont typeface="Arial"/>
              <a:buChar char="-"/>
            </a:pPr>
            <a:r>
              <a:rPr lang="ar-SA" sz="2000" i="0">
                <a:solidFill>
                  <a:srgbClr val="000000"/>
                </a:solidFill>
                <a:latin typeface="Arial"/>
                <a:ea typeface="Arial"/>
                <a:cs typeface="Arial"/>
                <a:sym typeface="Arial"/>
              </a:rPr>
              <a:t>عدم ثقة العملاء في الشركات.</a:t>
            </a:r>
            <a:endParaRPr sz="2000">
              <a:solidFill>
                <a:srgbClr val="000000"/>
              </a:solidFill>
              <a:latin typeface="Arial"/>
              <a:ea typeface="Arial"/>
              <a:cs typeface="Arial"/>
              <a:sym typeface="Arial"/>
            </a:endParaRPr>
          </a:p>
          <a:p>
            <a:pPr marL="342900" marR="0" lvl="0" indent="-342900" algn="just" rtl="1">
              <a:lnSpc>
                <a:spcPct val="150000"/>
              </a:lnSpc>
              <a:spcBef>
                <a:spcPts val="0"/>
              </a:spcBef>
              <a:spcAft>
                <a:spcPts val="0"/>
              </a:spcAft>
              <a:buClr>
                <a:srgbClr val="000000"/>
              </a:buClr>
              <a:buSzPts val="2000"/>
              <a:buFont typeface="Arial"/>
              <a:buChar char="-"/>
            </a:pPr>
            <a:r>
              <a:rPr lang="ar-SA" sz="2000" i="0">
                <a:solidFill>
                  <a:srgbClr val="000000"/>
                </a:solidFill>
                <a:latin typeface="Arial"/>
                <a:ea typeface="Arial"/>
                <a:cs typeface="Arial"/>
                <a:sym typeface="Arial"/>
              </a:rPr>
              <a:t>السعر المبالغ فيه بالنسبة للأفراد، فكل فرد يحدد هل يحصل على قيمة مقابل سعر أم أنه لا يحصل على أي قيمة مقابل ذلك السعر الباهظ.</a:t>
            </a:r>
            <a:endParaRPr/>
          </a:p>
          <a:p>
            <a:pPr marL="342900" marR="0" lvl="0" indent="-342900" algn="just" rtl="1">
              <a:lnSpc>
                <a:spcPct val="150000"/>
              </a:lnSpc>
              <a:spcBef>
                <a:spcPts val="0"/>
              </a:spcBef>
              <a:spcAft>
                <a:spcPts val="0"/>
              </a:spcAft>
              <a:buClr>
                <a:srgbClr val="000000"/>
              </a:buClr>
              <a:buSzPts val="2000"/>
              <a:buFont typeface="Arial"/>
              <a:buChar char="-"/>
            </a:pPr>
            <a:r>
              <a:rPr lang="ar-SA" sz="2000">
                <a:solidFill>
                  <a:srgbClr val="000000"/>
                </a:solidFill>
                <a:latin typeface="Arial"/>
                <a:ea typeface="Arial"/>
                <a:cs typeface="Arial"/>
                <a:sym typeface="Arial"/>
              </a:rPr>
              <a:t>عادة تكون المؤثرات التي تزيد من عامل الإحباط أكثر بكثير من المؤثرات المشجعة، ولكن إذا كانت المؤثرات المشجعة أعلى فبالتأكيد ستنجح التكنولوجيا ويكون سهل تبنيها من الأفراد.</a:t>
            </a:r>
            <a:endParaRPr sz="2000" i="0">
              <a:solidFill>
                <a:srgbClr val="000000"/>
              </a:solidFill>
              <a:latin typeface="Arial"/>
              <a:ea typeface="Arial"/>
              <a:cs typeface="Arial"/>
              <a:sym typeface="Arial"/>
            </a:endParaRPr>
          </a:p>
        </p:txBody>
      </p:sp>
      <p:pic>
        <p:nvPicPr>
          <p:cNvPr id="399" name="Google Shape;399;p23" descr="Audio Recording Jan 27, 2023 at 10:15:42 PM"/>
          <p:cNvPicPr preferRelativeResize="0"/>
          <p:nvPr/>
        </p:nvPicPr>
        <p:blipFill rotWithShape="1">
          <a:blip r:embed="rId7">
            <a:alphaModFix/>
          </a:blip>
          <a:srcRect/>
          <a:stretch/>
        </p:blipFill>
        <p:spPr>
          <a:xfrm>
            <a:off x="11259875" y="6077857"/>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9"/>
                                        </p:tgtEl>
                                        <p:attrNameLst>
                                          <p:attrName>style.visibility</p:attrName>
                                        </p:attrNameLst>
                                      </p:cBhvr>
                                      <p:to>
                                        <p:strVal val="visible"/>
                                      </p:to>
                                    </p:set>
                                    <p:animEffect transition="in" filter="fade">
                                      <p:cBhvr>
                                        <p:cTn id="7" dur="5000"/>
                                        <p:tgtEl>
                                          <p:spTgt spid="3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404" name="Google Shape;404;p24"/>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405" name="Google Shape;405;p24"/>
          <p:cNvSpPr/>
          <p:nvPr/>
        </p:nvSpPr>
        <p:spPr>
          <a:xfrm rot="10800000">
            <a:off x="-71970" y="-117909"/>
            <a:ext cx="12335931" cy="7093805"/>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06" name="Google Shape;406;p24"/>
          <p:cNvPicPr preferRelativeResize="0"/>
          <p:nvPr/>
        </p:nvPicPr>
        <p:blipFill rotWithShape="1">
          <a:blip r:embed="rId4">
            <a:alphaModFix/>
          </a:blip>
          <a:srcRect l="984" r="913" b="11911"/>
          <a:stretch/>
        </p:blipFill>
        <p:spPr>
          <a:xfrm rot="10800000" flipH="1">
            <a:off x="-81742" y="-101602"/>
            <a:ext cx="12355484" cy="2722881"/>
          </a:xfrm>
          <a:prstGeom prst="rect">
            <a:avLst/>
          </a:prstGeom>
          <a:noFill/>
          <a:ln>
            <a:noFill/>
          </a:ln>
        </p:spPr>
      </p:pic>
      <p:pic>
        <p:nvPicPr>
          <p:cNvPr id="407" name="Google Shape;407;p24"/>
          <p:cNvPicPr preferRelativeResize="0"/>
          <p:nvPr/>
        </p:nvPicPr>
        <p:blipFill rotWithShape="1">
          <a:blip r:embed="rId5">
            <a:alphaModFix/>
          </a:blip>
          <a:srcRect/>
          <a:stretch/>
        </p:blipFill>
        <p:spPr>
          <a:xfrm>
            <a:off x="730762" y="308506"/>
            <a:ext cx="1699476" cy="1524000"/>
          </a:xfrm>
          <a:prstGeom prst="rect">
            <a:avLst/>
          </a:prstGeom>
          <a:noFill/>
          <a:ln>
            <a:noFill/>
          </a:ln>
        </p:spPr>
      </p:pic>
      <p:pic>
        <p:nvPicPr>
          <p:cNvPr id="408" name="Google Shape;408;p24"/>
          <p:cNvPicPr preferRelativeResize="0"/>
          <p:nvPr/>
        </p:nvPicPr>
        <p:blipFill rotWithShape="1">
          <a:blip r:embed="rId6">
            <a:alphaModFix/>
          </a:blip>
          <a:srcRect/>
          <a:stretch/>
        </p:blipFill>
        <p:spPr>
          <a:xfrm>
            <a:off x="-71974" y="4288121"/>
            <a:ext cx="7369921" cy="1972334"/>
          </a:xfrm>
          <a:prstGeom prst="rect">
            <a:avLst/>
          </a:prstGeom>
          <a:noFill/>
          <a:ln>
            <a:noFill/>
          </a:ln>
        </p:spPr>
      </p:pic>
      <p:sp>
        <p:nvSpPr>
          <p:cNvPr id="409" name="Google Shape;409;p24"/>
          <p:cNvSpPr txBox="1"/>
          <p:nvPr/>
        </p:nvSpPr>
        <p:spPr>
          <a:xfrm>
            <a:off x="784806" y="4633018"/>
            <a:ext cx="5612434" cy="1323439"/>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4000" b="1">
                <a:solidFill>
                  <a:schemeClr val="lt1"/>
                </a:solidFill>
                <a:latin typeface="Arial"/>
                <a:ea typeface="Arial"/>
                <a:cs typeface="Arial"/>
                <a:sym typeface="Arial"/>
              </a:rPr>
              <a:t>شركة جوجل Google</a:t>
            </a:r>
            <a:endParaRPr/>
          </a:p>
          <a:p>
            <a:pPr marL="0" marR="0" lvl="0" indent="0" algn="ctr" rtl="1">
              <a:spcBef>
                <a:spcPts val="0"/>
              </a:spcBef>
              <a:spcAft>
                <a:spcPts val="0"/>
              </a:spcAft>
              <a:buNone/>
            </a:pPr>
            <a:r>
              <a:rPr lang="ar-SA" sz="4000" b="1">
                <a:solidFill>
                  <a:schemeClr val="lt1"/>
                </a:solidFill>
                <a:latin typeface="Arial"/>
                <a:ea typeface="Arial"/>
                <a:cs typeface="Arial"/>
                <a:sym typeface="Arial"/>
              </a:rPr>
              <a:t>كمثال على النظام الاتصالي</a:t>
            </a:r>
            <a:endParaRPr sz="4000" b="1">
              <a:solidFill>
                <a:srgbClr val="FF9518"/>
              </a:solidFill>
              <a:latin typeface="Arial"/>
              <a:ea typeface="Arial"/>
              <a:cs typeface="Arial"/>
              <a:sym typeface="Arial"/>
            </a:endParaRPr>
          </a:p>
        </p:txBody>
      </p:sp>
      <p:pic>
        <p:nvPicPr>
          <p:cNvPr id="410" name="Google Shape;410;p24" descr="Audio Recording Jan 27, 2023 at 10:45:58 PM"/>
          <p:cNvPicPr preferRelativeResize="0"/>
          <p:nvPr/>
        </p:nvPicPr>
        <p:blipFill rotWithShape="1">
          <a:blip r:embed="rId7">
            <a:alphaModFix/>
          </a:blip>
          <a:srcRect/>
          <a:stretch/>
        </p:blipFill>
        <p:spPr>
          <a:xfrm>
            <a:off x="11054838" y="0"/>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
                                        </p:tgtEl>
                                        <p:attrNameLst>
                                          <p:attrName>style.visibility</p:attrName>
                                        </p:attrNameLst>
                                      </p:cBhvr>
                                      <p:to>
                                        <p:strVal val="visible"/>
                                      </p:to>
                                    </p:set>
                                    <p:animEffect transition="in" filter="fade">
                                      <p:cBhvr>
                                        <p:cTn id="7" dur="5000"/>
                                        <p:tgtEl>
                                          <p:spTgt spid="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pic>
        <p:nvPicPr>
          <p:cNvPr id="415" name="Google Shape;415;p2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16" name="Google Shape;416;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7" name="Google Shape;417;p2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18" name="Google Shape;418;p2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9" name="Google Shape;419;p25"/>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420" name="Google Shape;420;p25"/>
          <p:cNvSpPr txBox="1"/>
          <p:nvPr/>
        </p:nvSpPr>
        <p:spPr>
          <a:xfrm>
            <a:off x="4697668" y="617822"/>
            <a:ext cx="310854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ما هي شركة جوجل؟</a:t>
            </a:r>
            <a:endParaRPr sz="2800" b="1">
              <a:solidFill>
                <a:srgbClr val="FF9518"/>
              </a:solidFill>
              <a:latin typeface="Arial"/>
              <a:ea typeface="Arial"/>
              <a:cs typeface="Arial"/>
              <a:sym typeface="Arial"/>
            </a:endParaRPr>
          </a:p>
        </p:txBody>
      </p:sp>
      <p:sp>
        <p:nvSpPr>
          <p:cNvPr id="421" name="Google Shape;421;p25"/>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422" name="Google Shape;422;p25"/>
          <p:cNvSpPr txBox="1"/>
          <p:nvPr/>
        </p:nvSpPr>
        <p:spPr>
          <a:xfrm>
            <a:off x="4964184" y="1712792"/>
            <a:ext cx="6814617" cy="3912353"/>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400" b="0" i="0">
                <a:solidFill>
                  <a:schemeClr val="dk1"/>
                </a:solidFill>
                <a:latin typeface="Arial"/>
                <a:ea typeface="Arial"/>
                <a:cs typeface="Arial"/>
                <a:sym typeface="Arial"/>
              </a:rPr>
              <a:t>جوجل هي واحدة من شركات التكنولوجيا الأكثر نجاحًا في العالم، وتعرف بصفة خاصة بصعودها السريع إلى القمة منذ تأسيسها في عام 1998. أصبحت بسرعة رائدة عالمية في مجال البحث على الإنترنت ومنذ ذلك الحين توسعت إلى غيره من مجالات التكنولوجيا، مثل البريد الإلكتروني وتكنولوجيا الهاتف النقال والشبكات الاجتماعية.</a:t>
            </a:r>
            <a:endParaRPr sz="2400" i="0">
              <a:solidFill>
                <a:schemeClr val="dk1"/>
              </a:solidFill>
              <a:latin typeface="Arial"/>
              <a:ea typeface="Arial"/>
              <a:cs typeface="Arial"/>
              <a:sym typeface="Arial"/>
            </a:endParaRPr>
          </a:p>
        </p:txBody>
      </p:sp>
      <p:pic>
        <p:nvPicPr>
          <p:cNvPr id="423" name="Google Shape;423;p25"/>
          <p:cNvPicPr preferRelativeResize="0"/>
          <p:nvPr/>
        </p:nvPicPr>
        <p:blipFill rotWithShape="1">
          <a:blip r:embed="rId7">
            <a:alphaModFix/>
          </a:blip>
          <a:srcRect l="21891" t="29576" r="23990" b="29432"/>
          <a:stretch/>
        </p:blipFill>
        <p:spPr>
          <a:xfrm>
            <a:off x="712630" y="2480694"/>
            <a:ext cx="4251554" cy="1610200"/>
          </a:xfrm>
          <a:prstGeom prst="rect">
            <a:avLst/>
          </a:prstGeom>
          <a:noFill/>
          <a:ln>
            <a:noFill/>
          </a:ln>
        </p:spPr>
      </p:pic>
      <p:pic>
        <p:nvPicPr>
          <p:cNvPr id="424" name="Google Shape;424;p25" descr="Audio Recording Jan 27, 2023 at 10:48:05 PM"/>
          <p:cNvPicPr preferRelativeResize="0"/>
          <p:nvPr/>
        </p:nvPicPr>
        <p:blipFill rotWithShape="1">
          <a:blip r:embed="rId8">
            <a:alphaModFix/>
          </a:blip>
          <a:srcRect/>
          <a:stretch/>
        </p:blipFill>
        <p:spPr>
          <a:xfrm>
            <a:off x="11259875"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4"/>
                                        </p:tgtEl>
                                        <p:attrNameLst>
                                          <p:attrName>style.visibility</p:attrName>
                                        </p:attrNameLst>
                                      </p:cBhvr>
                                      <p:to>
                                        <p:strVal val="visible"/>
                                      </p:to>
                                    </p:set>
                                    <p:animEffect transition="in" filter="fade">
                                      <p:cBhvr>
                                        <p:cTn id="7" dur="5000"/>
                                        <p:tgtEl>
                                          <p:spTgt spid="4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Google Shape;429;p2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30" name="Google Shape;430;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1" name="Google Shape;431;p2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32" name="Google Shape;432;p2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33" name="Google Shape;433;p26"/>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434" name="Google Shape;434;p26"/>
          <p:cNvSpPr txBox="1"/>
          <p:nvPr/>
        </p:nvSpPr>
        <p:spPr>
          <a:xfrm>
            <a:off x="4131808" y="617822"/>
            <a:ext cx="367440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من هم مؤسسي الشركة؟</a:t>
            </a:r>
            <a:endParaRPr sz="2800" b="1">
              <a:solidFill>
                <a:srgbClr val="FF9518"/>
              </a:solidFill>
              <a:latin typeface="Arial"/>
              <a:ea typeface="Arial"/>
              <a:cs typeface="Arial"/>
              <a:sym typeface="Arial"/>
            </a:endParaRPr>
          </a:p>
        </p:txBody>
      </p:sp>
      <p:sp>
        <p:nvSpPr>
          <p:cNvPr id="435" name="Google Shape;435;p26"/>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436" name="Google Shape;436;p26"/>
          <p:cNvSpPr txBox="1"/>
          <p:nvPr/>
        </p:nvSpPr>
        <p:spPr>
          <a:xfrm>
            <a:off x="6305174" y="1758864"/>
            <a:ext cx="5473627" cy="3382479"/>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800" b="0" i="0">
                <a:solidFill>
                  <a:srgbClr val="202122"/>
                </a:solidFill>
                <a:latin typeface="Arial"/>
                <a:ea typeface="Arial"/>
                <a:cs typeface="Arial"/>
                <a:sym typeface="Arial"/>
              </a:rPr>
              <a:t>كانت بداية شركة جوجل في صورة مشروع بحثي بدأه لاري بيج </a:t>
            </a:r>
            <a:r>
              <a:rPr lang="ar-SA" sz="2800">
                <a:solidFill>
                  <a:srgbClr val="202122"/>
                </a:solidFill>
                <a:latin typeface="Arial"/>
                <a:ea typeface="Arial"/>
                <a:cs typeface="Arial"/>
                <a:sym typeface="Arial"/>
              </a:rPr>
              <a:t>و</a:t>
            </a:r>
            <a:r>
              <a:rPr lang="ar-SA" sz="2800" b="0" i="0">
                <a:solidFill>
                  <a:srgbClr val="202122"/>
                </a:solidFill>
                <a:latin typeface="Arial"/>
                <a:ea typeface="Arial"/>
                <a:cs typeface="Arial"/>
                <a:sym typeface="Arial"/>
              </a:rPr>
              <a:t>سيرجي برين، وذلك حينما كانا طالبين يقومان بتحضير رسالة الدكتوراه في جامعة ستانفورد بولاية كاليفورنيا.</a:t>
            </a:r>
            <a:endParaRPr/>
          </a:p>
        </p:txBody>
      </p:sp>
      <p:pic>
        <p:nvPicPr>
          <p:cNvPr id="437" name="Google Shape;437;p26"/>
          <p:cNvPicPr preferRelativeResize="0"/>
          <p:nvPr/>
        </p:nvPicPr>
        <p:blipFill rotWithShape="1">
          <a:blip r:embed="rId7">
            <a:alphaModFix/>
          </a:blip>
          <a:srcRect l="12394" r="4558"/>
          <a:stretch/>
        </p:blipFill>
        <p:spPr>
          <a:xfrm>
            <a:off x="3389522" y="1736432"/>
            <a:ext cx="2677111" cy="3684098"/>
          </a:xfrm>
          <a:prstGeom prst="rect">
            <a:avLst/>
          </a:prstGeom>
          <a:noFill/>
          <a:ln>
            <a:noFill/>
          </a:ln>
        </p:spPr>
      </p:pic>
      <p:pic>
        <p:nvPicPr>
          <p:cNvPr id="438" name="Google Shape;438;p26"/>
          <p:cNvPicPr preferRelativeResize="0"/>
          <p:nvPr/>
        </p:nvPicPr>
        <p:blipFill rotWithShape="1">
          <a:blip r:embed="rId8">
            <a:alphaModFix/>
          </a:blip>
          <a:srcRect/>
          <a:stretch/>
        </p:blipFill>
        <p:spPr>
          <a:xfrm>
            <a:off x="326934" y="1742075"/>
            <a:ext cx="2824047" cy="3684098"/>
          </a:xfrm>
          <a:prstGeom prst="rect">
            <a:avLst/>
          </a:prstGeom>
          <a:noFill/>
          <a:ln>
            <a:noFill/>
          </a:ln>
        </p:spPr>
      </p:pic>
      <p:pic>
        <p:nvPicPr>
          <p:cNvPr id="439" name="Google Shape;439;p26" descr="Audio Recording Jan 27, 2023 at 10:49:01 PM"/>
          <p:cNvPicPr preferRelativeResize="0"/>
          <p:nvPr/>
        </p:nvPicPr>
        <p:blipFill rotWithShape="1">
          <a:blip r:embed="rId9">
            <a:alphaModFix/>
          </a:blip>
          <a:srcRect/>
          <a:stretch/>
        </p:blipFill>
        <p:spPr>
          <a:xfrm>
            <a:off x="11259875" y="6116977"/>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8"/>
                                        </p:tgtEl>
                                        <p:attrNameLst>
                                          <p:attrName>style.visibility</p:attrName>
                                        </p:attrNameLst>
                                      </p:cBhvr>
                                      <p:to>
                                        <p:strVal val="visible"/>
                                      </p:to>
                                    </p:set>
                                    <p:animEffect transition="in" filter="fade">
                                      <p:cBhvr>
                                        <p:cTn id="7" dur="500"/>
                                        <p:tgtEl>
                                          <p:spTgt spid="438"/>
                                        </p:tgtEl>
                                      </p:cBhvr>
                                    </p:animEffect>
                                  </p:childTnLst>
                                </p:cTn>
                              </p:par>
                              <p:par>
                                <p:cTn id="8" presetID="10" presetClass="entr" presetSubtype="0" fill="hold" nodeType="withEffect">
                                  <p:stCondLst>
                                    <p:cond delay="0"/>
                                  </p:stCondLst>
                                  <p:childTnLst>
                                    <p:set>
                                      <p:cBhvr>
                                        <p:cTn id="9" dur="1" fill="hold">
                                          <p:stCondLst>
                                            <p:cond delay="0"/>
                                          </p:stCondLst>
                                        </p:cTn>
                                        <p:tgtEl>
                                          <p:spTgt spid="437"/>
                                        </p:tgtEl>
                                        <p:attrNameLst>
                                          <p:attrName>style.visibility</p:attrName>
                                        </p:attrNameLst>
                                      </p:cBhvr>
                                      <p:to>
                                        <p:strVal val="visible"/>
                                      </p:to>
                                    </p:set>
                                    <p:animEffect transition="in" filter="fade">
                                      <p:cBhvr>
                                        <p:cTn id="10" dur="500"/>
                                        <p:tgtEl>
                                          <p:spTgt spid="43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39"/>
                                        </p:tgtEl>
                                        <p:attrNameLst>
                                          <p:attrName>style.visibility</p:attrName>
                                        </p:attrNameLst>
                                      </p:cBhvr>
                                      <p:to>
                                        <p:strVal val="visible"/>
                                      </p:to>
                                    </p:set>
                                    <p:animEffect transition="in" filter="fade">
                                      <p:cBhvr>
                                        <p:cTn id="15" dur="5000"/>
                                        <p:tgtEl>
                                          <p:spTgt spid="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2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45" name="Google Shape;445;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46" name="Google Shape;446;p2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47" name="Google Shape;447;p2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48" name="Google Shape;448;p27"/>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449" name="Google Shape;449;p27"/>
          <p:cNvSpPr txBox="1"/>
          <p:nvPr/>
        </p:nvSpPr>
        <p:spPr>
          <a:xfrm>
            <a:off x="4529794" y="614321"/>
            <a:ext cx="398378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كيف تعمل محركات البحث؟</a:t>
            </a:r>
            <a:endParaRPr sz="2800" b="1">
              <a:solidFill>
                <a:srgbClr val="FF9518"/>
              </a:solidFill>
              <a:latin typeface="Arial"/>
              <a:ea typeface="Arial"/>
              <a:cs typeface="Arial"/>
              <a:sym typeface="Arial"/>
            </a:endParaRPr>
          </a:p>
        </p:txBody>
      </p:sp>
      <p:sp>
        <p:nvSpPr>
          <p:cNvPr id="450" name="Google Shape;450;p27"/>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451" name="Google Shape;451;p27"/>
          <p:cNvSpPr txBox="1"/>
          <p:nvPr/>
        </p:nvSpPr>
        <p:spPr>
          <a:xfrm>
            <a:off x="3012124" y="1951672"/>
            <a:ext cx="8759556" cy="2954655"/>
          </a:xfrm>
          <a:prstGeom prst="rect">
            <a:avLst/>
          </a:prstGeom>
          <a:noFill/>
          <a:ln>
            <a:noFill/>
          </a:ln>
        </p:spPr>
        <p:txBody>
          <a:bodyPr spcFirstLastPara="1" wrap="square" lIns="91425" tIns="45700" rIns="91425" bIns="45700" anchor="t" anchorCtr="0">
            <a:spAutoFit/>
          </a:bodyPr>
          <a:lstStyle/>
          <a:p>
            <a:pPr marL="0" marR="0" lvl="0" indent="0" algn="just" rtl="1">
              <a:lnSpc>
                <a:spcPct val="200000"/>
              </a:lnSpc>
              <a:spcBef>
                <a:spcPts val="0"/>
              </a:spcBef>
              <a:spcAft>
                <a:spcPts val="0"/>
              </a:spcAft>
              <a:buNone/>
            </a:pPr>
            <a:r>
              <a:rPr lang="ar-SA" sz="2400" i="0">
                <a:solidFill>
                  <a:schemeClr val="dk1"/>
                </a:solidFill>
                <a:latin typeface="Arial"/>
                <a:ea typeface="Arial"/>
                <a:cs typeface="Arial"/>
                <a:sym typeface="Arial"/>
              </a:rPr>
              <a:t>ينطوي عمل محرّكات البحث المختلفة على ثلاث وظائف رئيسية:</a:t>
            </a:r>
            <a:endParaRPr/>
          </a:p>
          <a:p>
            <a:pPr marL="342900" marR="0" lvl="0" indent="-342900" algn="just" rtl="1">
              <a:lnSpc>
                <a:spcPct val="200000"/>
              </a:lnSpc>
              <a:spcBef>
                <a:spcPts val="0"/>
              </a:spcBef>
              <a:spcAft>
                <a:spcPts val="0"/>
              </a:spcAft>
              <a:buClr>
                <a:schemeClr val="dk1"/>
              </a:buClr>
              <a:buSzPts val="2400"/>
              <a:buFont typeface="Arial"/>
              <a:buChar char="•"/>
            </a:pPr>
            <a:r>
              <a:rPr lang="ar-SA" sz="2400" i="0">
                <a:solidFill>
                  <a:schemeClr val="dk1"/>
                </a:solidFill>
                <a:latin typeface="Arial"/>
                <a:ea typeface="Arial"/>
                <a:cs typeface="Arial"/>
                <a:sym typeface="Arial"/>
              </a:rPr>
              <a:t>الزحف Crawling</a:t>
            </a:r>
            <a:endParaRPr sz="2400" i="0">
              <a:solidFill>
                <a:schemeClr val="dk1"/>
              </a:solidFill>
              <a:latin typeface="Arial"/>
              <a:ea typeface="Arial"/>
              <a:cs typeface="Arial"/>
              <a:sym typeface="Arial"/>
            </a:endParaRPr>
          </a:p>
          <a:p>
            <a:pPr marL="342900" marR="0" lvl="0" indent="-342900" algn="just" rtl="1">
              <a:lnSpc>
                <a:spcPct val="200000"/>
              </a:lnSpc>
              <a:spcBef>
                <a:spcPts val="0"/>
              </a:spcBef>
              <a:spcAft>
                <a:spcPts val="0"/>
              </a:spcAft>
              <a:buClr>
                <a:schemeClr val="dk1"/>
              </a:buClr>
              <a:buSzPts val="2400"/>
              <a:buFont typeface="Arial"/>
              <a:buChar char="•"/>
            </a:pPr>
            <a:r>
              <a:rPr lang="ar-SA" sz="2400" i="0">
                <a:solidFill>
                  <a:schemeClr val="dk1"/>
                </a:solidFill>
                <a:latin typeface="Arial"/>
                <a:ea typeface="Arial"/>
                <a:cs typeface="Arial"/>
                <a:sym typeface="Arial"/>
              </a:rPr>
              <a:t>الفهرسة Indexing</a:t>
            </a:r>
            <a:endParaRPr sz="2400" i="0">
              <a:solidFill>
                <a:schemeClr val="dk1"/>
              </a:solidFill>
              <a:latin typeface="Arial"/>
              <a:ea typeface="Arial"/>
              <a:cs typeface="Arial"/>
              <a:sym typeface="Arial"/>
            </a:endParaRPr>
          </a:p>
          <a:p>
            <a:pPr marL="342900" marR="0" lvl="0" indent="-342900" algn="just" rtl="1">
              <a:lnSpc>
                <a:spcPct val="200000"/>
              </a:lnSpc>
              <a:spcBef>
                <a:spcPts val="0"/>
              </a:spcBef>
              <a:spcAft>
                <a:spcPts val="0"/>
              </a:spcAft>
              <a:buClr>
                <a:schemeClr val="dk1"/>
              </a:buClr>
              <a:buSzPts val="2400"/>
              <a:buFont typeface="Arial"/>
              <a:buChar char="•"/>
            </a:pPr>
            <a:r>
              <a:rPr lang="ar-SA" sz="2400" i="0">
                <a:solidFill>
                  <a:schemeClr val="dk1"/>
                </a:solidFill>
                <a:latin typeface="Arial"/>
                <a:ea typeface="Arial"/>
                <a:cs typeface="Arial"/>
                <a:sym typeface="Arial"/>
              </a:rPr>
              <a:t>الترتيب Ranking</a:t>
            </a:r>
            <a:endParaRPr sz="2400" i="0">
              <a:solidFill>
                <a:schemeClr val="dk1"/>
              </a:solidFill>
              <a:latin typeface="Arial"/>
              <a:ea typeface="Arial"/>
              <a:cs typeface="Arial"/>
              <a:sym typeface="Arial"/>
            </a:endParaRPr>
          </a:p>
        </p:txBody>
      </p:sp>
      <p:pic>
        <p:nvPicPr>
          <p:cNvPr id="452" name="Google Shape;452;p27" descr="Audio Recording Jan 27, 2023 at 11:20:37 PM"/>
          <p:cNvPicPr preferRelativeResize="0"/>
          <p:nvPr/>
        </p:nvPicPr>
        <p:blipFill rotWithShape="1">
          <a:blip r:embed="rId7">
            <a:alphaModFix/>
          </a:blip>
          <a:srcRect/>
          <a:stretch/>
        </p:blipFill>
        <p:spPr>
          <a:xfrm>
            <a:off x="11259875" y="6045200"/>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2"/>
                                        </p:tgtEl>
                                        <p:attrNameLst>
                                          <p:attrName>style.visibility</p:attrName>
                                        </p:attrNameLst>
                                      </p:cBhvr>
                                      <p:to>
                                        <p:strVal val="visible"/>
                                      </p:to>
                                    </p:set>
                                    <p:animEffect transition="in" filter="fade">
                                      <p:cBhvr>
                                        <p:cTn id="7" dur="5000"/>
                                        <p:tgtEl>
                                          <p:spTgt spid="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pic>
        <p:nvPicPr>
          <p:cNvPr id="457" name="Google Shape;457;p2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58" name="Google Shape;458;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9" name="Google Shape;459;p2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60" name="Google Shape;460;p2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61" name="Google Shape;461;p28"/>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462" name="Google Shape;462;p28"/>
          <p:cNvSpPr txBox="1"/>
          <p:nvPr/>
        </p:nvSpPr>
        <p:spPr>
          <a:xfrm>
            <a:off x="5244477" y="614321"/>
            <a:ext cx="32691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i="0">
                <a:solidFill>
                  <a:schemeClr val="lt1"/>
                </a:solidFill>
                <a:latin typeface="Arial"/>
                <a:ea typeface="Arial"/>
                <a:cs typeface="Arial"/>
                <a:sym typeface="Arial"/>
              </a:rPr>
              <a:t>الزحف أو الـ Crawling</a:t>
            </a:r>
            <a:endParaRPr sz="2800" b="1">
              <a:solidFill>
                <a:schemeClr val="lt1"/>
              </a:solidFill>
              <a:latin typeface="Arial"/>
              <a:ea typeface="Arial"/>
              <a:cs typeface="Arial"/>
              <a:sym typeface="Arial"/>
            </a:endParaRPr>
          </a:p>
        </p:txBody>
      </p:sp>
      <p:sp>
        <p:nvSpPr>
          <p:cNvPr id="463" name="Google Shape;463;p28"/>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464" name="Google Shape;464;p28"/>
          <p:cNvSpPr txBox="1"/>
          <p:nvPr/>
        </p:nvSpPr>
        <p:spPr>
          <a:xfrm>
            <a:off x="4899425" y="1610200"/>
            <a:ext cx="6934454" cy="4210192"/>
          </a:xfrm>
          <a:prstGeom prst="rect">
            <a:avLst/>
          </a:prstGeom>
          <a:noFill/>
          <a:ln>
            <a:noFill/>
          </a:ln>
        </p:spPr>
        <p:txBody>
          <a:bodyPr spcFirstLastPara="1" wrap="square" lIns="91425" tIns="45700" rIns="91425" bIns="45700" anchor="t" anchorCtr="0">
            <a:spAutoFit/>
          </a:bodyPr>
          <a:lstStyle/>
          <a:p>
            <a:pPr marL="0" marR="0" lvl="0" indent="0" algn="just" rtl="1">
              <a:lnSpc>
                <a:spcPct val="149166"/>
              </a:lnSpc>
              <a:spcBef>
                <a:spcPts val="0"/>
              </a:spcBef>
              <a:spcAft>
                <a:spcPts val="0"/>
              </a:spcAft>
              <a:buNone/>
            </a:pPr>
            <a:r>
              <a:rPr lang="ar-SA" sz="2400" b="0" i="0">
                <a:solidFill>
                  <a:schemeClr val="dk1"/>
                </a:solidFill>
                <a:latin typeface="Arial"/>
                <a:ea typeface="Arial"/>
                <a:cs typeface="Arial"/>
                <a:sym typeface="Arial"/>
              </a:rPr>
              <a:t>هو عملية الاستكشاف في محرّكات البحث، حيث تقوم هذه المحركات بإرسال فرق من الروبوتات من أجل العثور على المحتوى الجديد أو الذي تمّ تحديثه. هذه الروبوتات ما هي إلاّ برامج حاسوبية تقوم بتصفّح الشبكة العالمية بطريقة منظّمة وممنهجة.</a:t>
            </a:r>
            <a:endParaRPr/>
          </a:p>
          <a:p>
            <a:pPr marL="0" marR="0" lvl="0" indent="0" algn="just" rtl="1">
              <a:lnSpc>
                <a:spcPct val="149166"/>
              </a:lnSpc>
              <a:spcBef>
                <a:spcPts val="0"/>
              </a:spcBef>
              <a:spcAft>
                <a:spcPts val="0"/>
              </a:spcAft>
              <a:buNone/>
            </a:pPr>
            <a:r>
              <a:rPr lang="ar-SA" sz="2400" b="0" i="0">
                <a:solidFill>
                  <a:schemeClr val="dk1"/>
                </a:solidFill>
                <a:latin typeface="Arial"/>
                <a:ea typeface="Arial"/>
                <a:cs typeface="Arial"/>
                <a:sym typeface="Arial"/>
              </a:rPr>
              <a:t>ويطلق عليها أسماء أخرى مثل:</a:t>
            </a:r>
            <a:endParaRPr/>
          </a:p>
          <a:p>
            <a:pPr marL="342900" marR="0" lvl="0" indent="-342900" algn="just" rtl="1">
              <a:lnSpc>
                <a:spcPct val="149166"/>
              </a:lnSpc>
              <a:spcBef>
                <a:spcPts val="0"/>
              </a:spcBef>
              <a:spcAft>
                <a:spcPts val="0"/>
              </a:spcAft>
              <a:buClr>
                <a:schemeClr val="dk1"/>
              </a:buClr>
              <a:buSzPts val="2400"/>
              <a:buFont typeface="Arial"/>
              <a:buChar char="•"/>
            </a:pPr>
            <a:r>
              <a:rPr lang="ar-SA" sz="2400" b="0" i="0">
                <a:solidFill>
                  <a:schemeClr val="dk1"/>
                </a:solidFill>
                <a:latin typeface="Arial"/>
                <a:ea typeface="Arial"/>
                <a:cs typeface="Arial"/>
                <a:sym typeface="Arial"/>
              </a:rPr>
              <a:t>زواحف الشكبة أو زواحف الويب Web Crawlers.</a:t>
            </a:r>
            <a:endParaRPr sz="2400" b="0" i="0">
              <a:solidFill>
                <a:schemeClr val="dk1"/>
              </a:solidFill>
              <a:latin typeface="Arial"/>
              <a:ea typeface="Arial"/>
              <a:cs typeface="Arial"/>
              <a:sym typeface="Arial"/>
            </a:endParaRPr>
          </a:p>
          <a:p>
            <a:pPr marL="342900" marR="0" lvl="0" indent="-342900" algn="just" rtl="1">
              <a:lnSpc>
                <a:spcPct val="149166"/>
              </a:lnSpc>
              <a:spcBef>
                <a:spcPts val="0"/>
              </a:spcBef>
              <a:spcAft>
                <a:spcPts val="0"/>
              </a:spcAft>
              <a:buClr>
                <a:schemeClr val="dk1"/>
              </a:buClr>
              <a:buSzPts val="2400"/>
              <a:buFont typeface="Arial"/>
              <a:buChar char="•"/>
            </a:pPr>
            <a:r>
              <a:rPr lang="ar-SA" sz="2400" b="0" i="0">
                <a:solidFill>
                  <a:schemeClr val="dk1"/>
                </a:solidFill>
                <a:latin typeface="Arial"/>
                <a:ea typeface="Arial"/>
                <a:cs typeface="Arial"/>
                <a:sym typeface="Arial"/>
              </a:rPr>
              <a:t>عناكب الشبكة Spiders.</a:t>
            </a:r>
            <a:endParaRPr sz="2400" b="0" i="0">
              <a:solidFill>
                <a:schemeClr val="dk1"/>
              </a:solidFill>
              <a:latin typeface="Arial"/>
              <a:ea typeface="Arial"/>
              <a:cs typeface="Arial"/>
              <a:sym typeface="Arial"/>
            </a:endParaRPr>
          </a:p>
          <a:p>
            <a:pPr marL="342900" marR="0" lvl="0" indent="-342900" algn="just" rtl="1">
              <a:lnSpc>
                <a:spcPct val="149166"/>
              </a:lnSpc>
              <a:spcBef>
                <a:spcPts val="0"/>
              </a:spcBef>
              <a:spcAft>
                <a:spcPts val="0"/>
              </a:spcAft>
              <a:buClr>
                <a:schemeClr val="dk1"/>
              </a:buClr>
              <a:buSzPts val="2400"/>
              <a:buFont typeface="Arial"/>
              <a:buChar char="•"/>
            </a:pPr>
            <a:r>
              <a:rPr lang="ar-SA" sz="2400" b="0" i="0">
                <a:solidFill>
                  <a:schemeClr val="dk1"/>
                </a:solidFill>
                <a:latin typeface="Arial"/>
                <a:ea typeface="Arial"/>
                <a:cs typeface="Arial"/>
                <a:sym typeface="Arial"/>
              </a:rPr>
              <a:t>آليات الشبكة Bots. </a:t>
            </a:r>
            <a:endParaRPr sz="2400" i="0">
              <a:solidFill>
                <a:schemeClr val="dk1"/>
              </a:solidFill>
              <a:latin typeface="Arial"/>
              <a:ea typeface="Arial"/>
              <a:cs typeface="Arial"/>
              <a:sym typeface="Arial"/>
            </a:endParaRPr>
          </a:p>
        </p:txBody>
      </p:sp>
      <p:pic>
        <p:nvPicPr>
          <p:cNvPr id="465" name="Google Shape;465;p28"/>
          <p:cNvPicPr preferRelativeResize="0"/>
          <p:nvPr/>
        </p:nvPicPr>
        <p:blipFill rotWithShape="1">
          <a:blip r:embed="rId7">
            <a:alphaModFix/>
          </a:blip>
          <a:srcRect/>
          <a:stretch/>
        </p:blipFill>
        <p:spPr>
          <a:xfrm>
            <a:off x="340343" y="2041236"/>
            <a:ext cx="4439684" cy="3348120"/>
          </a:xfrm>
          <a:prstGeom prst="rect">
            <a:avLst/>
          </a:prstGeom>
          <a:noFill/>
          <a:ln>
            <a:noFill/>
          </a:ln>
        </p:spPr>
      </p:pic>
      <p:pic>
        <p:nvPicPr>
          <p:cNvPr id="466" name="Google Shape;466;p28" descr="Audio Recording Jan 27, 2023 at 11:23:10 PM"/>
          <p:cNvPicPr preferRelativeResize="0"/>
          <p:nvPr/>
        </p:nvPicPr>
        <p:blipFill rotWithShape="1">
          <a:blip r:embed="rId8">
            <a:alphaModFix/>
          </a:blip>
          <a:srcRect/>
          <a:stretch/>
        </p:blipFill>
        <p:spPr>
          <a:xfrm>
            <a:off x="11259875"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6"/>
                                        </p:tgtEl>
                                        <p:attrNameLst>
                                          <p:attrName>style.visibility</p:attrName>
                                        </p:attrNameLst>
                                      </p:cBhvr>
                                      <p:to>
                                        <p:strVal val="visible"/>
                                      </p:to>
                                    </p:set>
                                    <p:animEffect transition="in" filter="fade">
                                      <p:cBhvr>
                                        <p:cTn id="7" dur="5000"/>
                                        <p:tgtEl>
                                          <p:spTgt spid="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1" name="Google Shape;471;p2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72" name="Google Shape;472;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73" name="Google Shape;473;p2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74" name="Google Shape;474;p2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75" name="Google Shape;475;p29"/>
          <p:cNvPicPr preferRelativeResize="0"/>
          <p:nvPr/>
        </p:nvPicPr>
        <p:blipFill rotWithShape="1">
          <a:blip r:embed="rId6">
            <a:alphaModFix/>
          </a:blip>
          <a:srcRect/>
          <a:stretch/>
        </p:blipFill>
        <p:spPr>
          <a:xfrm>
            <a:off x="0" y="0"/>
            <a:ext cx="10532100" cy="1610200"/>
          </a:xfrm>
          <a:prstGeom prst="rect">
            <a:avLst/>
          </a:prstGeom>
          <a:noFill/>
          <a:ln>
            <a:noFill/>
          </a:ln>
        </p:spPr>
      </p:pic>
      <p:sp>
        <p:nvSpPr>
          <p:cNvPr id="476" name="Google Shape;476;p29"/>
          <p:cNvSpPr txBox="1"/>
          <p:nvPr/>
        </p:nvSpPr>
        <p:spPr>
          <a:xfrm>
            <a:off x="5244477" y="614321"/>
            <a:ext cx="3269101"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i="0">
                <a:solidFill>
                  <a:schemeClr val="lt1"/>
                </a:solidFill>
                <a:latin typeface="Arial"/>
                <a:ea typeface="Arial"/>
                <a:cs typeface="Arial"/>
                <a:sym typeface="Arial"/>
              </a:rPr>
              <a:t>الزحف أو الـ Crawling</a:t>
            </a:r>
            <a:endParaRPr sz="2800" b="1">
              <a:solidFill>
                <a:schemeClr val="lt1"/>
              </a:solidFill>
              <a:latin typeface="Arial"/>
              <a:ea typeface="Arial"/>
              <a:cs typeface="Arial"/>
              <a:sym typeface="Arial"/>
            </a:endParaRPr>
          </a:p>
        </p:txBody>
      </p:sp>
      <p:sp>
        <p:nvSpPr>
          <p:cNvPr id="477" name="Google Shape;477;p29"/>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478" name="Google Shape;478;p29"/>
          <p:cNvSpPr txBox="1"/>
          <p:nvPr/>
        </p:nvSpPr>
        <p:spPr>
          <a:xfrm>
            <a:off x="439310" y="1646433"/>
            <a:ext cx="11324668" cy="4145943"/>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200" b="0" i="0">
                <a:solidFill>
                  <a:schemeClr val="dk1"/>
                </a:solidFill>
                <a:latin typeface="Arial"/>
                <a:ea typeface="Arial"/>
                <a:cs typeface="Arial"/>
                <a:sym typeface="Arial"/>
              </a:rPr>
              <a:t>يأخذ المحتوى أشكالاً مختلفة، قد يكون صفحة ويب، صورة، مقطع فيديو، ملف PDF  أو غير ذلك، لكنها جميعها تُكتشف من قبل الـ Crawlers عن طريق رابط الـ </a:t>
            </a:r>
            <a:r>
              <a:rPr lang="ar-SA" sz="2200">
                <a:solidFill>
                  <a:schemeClr val="dk1"/>
                </a:solidFill>
                <a:latin typeface="Arial"/>
                <a:ea typeface="Arial"/>
                <a:cs typeface="Arial"/>
                <a:sym typeface="Arial"/>
              </a:rPr>
              <a:t>URL </a:t>
            </a:r>
            <a:endParaRPr/>
          </a:p>
          <a:p>
            <a:pPr marL="0" marR="0" lvl="0" indent="0" algn="just" rtl="1">
              <a:lnSpc>
                <a:spcPct val="150000"/>
              </a:lnSpc>
              <a:spcBef>
                <a:spcPts val="0"/>
              </a:spcBef>
              <a:spcAft>
                <a:spcPts val="0"/>
              </a:spcAft>
              <a:buNone/>
            </a:pPr>
            <a:r>
              <a:rPr lang="ar-SA" sz="2400" b="1" i="0">
                <a:solidFill>
                  <a:schemeClr val="dk1"/>
                </a:solidFill>
                <a:latin typeface="Arial"/>
                <a:ea typeface="Arial"/>
                <a:cs typeface="Arial"/>
                <a:sym typeface="Arial"/>
              </a:rPr>
              <a:t>Google  على سبيل المثال: </a:t>
            </a:r>
            <a:endParaRPr/>
          </a:p>
          <a:p>
            <a:pPr marL="0" marR="0" lvl="0" indent="0" algn="just" rtl="1">
              <a:lnSpc>
                <a:spcPct val="150000"/>
              </a:lnSpc>
              <a:spcBef>
                <a:spcPts val="0"/>
              </a:spcBef>
              <a:spcAft>
                <a:spcPts val="0"/>
              </a:spcAft>
              <a:buNone/>
            </a:pPr>
            <a:r>
              <a:rPr lang="ar-SA" sz="2200" b="0" i="0">
                <a:solidFill>
                  <a:schemeClr val="dk1"/>
                </a:solidFill>
                <a:latin typeface="Arial"/>
                <a:ea typeface="Arial"/>
                <a:cs typeface="Arial"/>
                <a:sym typeface="Arial"/>
              </a:rPr>
              <a:t>تبدأ روبوتات جوجل Googlebot</a:t>
            </a:r>
            <a:r>
              <a:rPr lang="ar-SA" sz="2200">
                <a:solidFill>
                  <a:schemeClr val="dk1"/>
                </a:solidFill>
                <a:latin typeface="Arial"/>
                <a:ea typeface="Arial"/>
                <a:cs typeface="Arial"/>
                <a:sym typeface="Arial"/>
              </a:rPr>
              <a:t> </a:t>
            </a:r>
            <a:r>
              <a:rPr lang="ar-SA" sz="2200" b="0" i="0">
                <a:solidFill>
                  <a:schemeClr val="dk1"/>
                </a:solidFill>
                <a:latin typeface="Arial"/>
                <a:ea typeface="Arial"/>
                <a:cs typeface="Arial"/>
                <a:sym typeface="Arial"/>
              </a:rPr>
              <a:t>بزيارة عدد قليل من صفحات الويب، ثمّ تستكشف جميع الروابط الداخلية Internal Links  والخارجية External Links  في هذه الصفحات، فتنتقل إلى صفحات جديدة، وتفعل ما فعلته في المرة الأولى، وهكذا حتى تتوسّع شبكة الاستكشاف ويتمّ العثور على أيّ محتوى جديد. خلال عملية التنقّل هذه بين الروابط والصفحات، يأخذ روبوت جوجل نسخة من رابط كلّ صفحة يقوم بزيارتها، وهكذا يتمّ تجميع المحتوى، وإضافته إلى فهرس جوجل المعروف باسم Caffeine.</a:t>
            </a:r>
            <a:endParaRPr sz="2200" i="0">
              <a:solidFill>
                <a:schemeClr val="dk1"/>
              </a:solidFill>
              <a:latin typeface="Arial"/>
              <a:ea typeface="Arial"/>
              <a:cs typeface="Arial"/>
              <a:sym typeface="Arial"/>
            </a:endParaRPr>
          </a:p>
        </p:txBody>
      </p:sp>
      <p:pic>
        <p:nvPicPr>
          <p:cNvPr id="479" name="Google Shape;479;p29" descr="Audio Recording Jan 27, 2023 at 11:30:01 PM"/>
          <p:cNvPicPr preferRelativeResize="0"/>
          <p:nvPr/>
        </p:nvPicPr>
        <p:blipFill rotWithShape="1">
          <a:blip r:embed="rId7">
            <a:alphaModFix/>
          </a:blip>
          <a:srcRect/>
          <a:stretch/>
        </p:blipFill>
        <p:spPr>
          <a:xfrm>
            <a:off x="11133860"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9"/>
                                        </p:tgtEl>
                                        <p:attrNameLst>
                                          <p:attrName>style.visibility</p:attrName>
                                        </p:attrNameLst>
                                      </p:cBhvr>
                                      <p:to>
                                        <p:strVal val="visible"/>
                                      </p:to>
                                    </p:set>
                                    <p:animEffect transition="in" filter="fade">
                                      <p:cBhvr>
                                        <p:cTn id="7" dur="5000"/>
                                        <p:tgtEl>
                                          <p:spTgt spid="4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30"/>
          <p:cNvSpPr txBox="1"/>
          <p:nvPr/>
        </p:nvSpPr>
        <p:spPr>
          <a:xfrm>
            <a:off x="341916" y="1441220"/>
            <a:ext cx="11508167" cy="4607608"/>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200" b="0" i="0">
                <a:solidFill>
                  <a:schemeClr val="dk1"/>
                </a:solidFill>
                <a:latin typeface="Arial"/>
                <a:ea typeface="Arial"/>
                <a:cs typeface="Arial"/>
                <a:sym typeface="Arial"/>
              </a:rPr>
              <a:t>بعد العثور على المحتوى الجديد، تقوم محركات البحث بمعالجة هذا المحتوى وترتيبه في فهرس خاص، وهو عبارة عن قاعدة بيانات ضخمة من الروابط المكتشفة خلال عملية الزحف، والتي يتمّ الرجوع إليها لاحقًا لاستخراج رابط مناسب يجيب عن استعلام الباحث عن شيء معيّن على محرّك البحث.</a:t>
            </a:r>
            <a:endParaRPr/>
          </a:p>
          <a:p>
            <a:pPr marL="0" marR="0" lvl="0" indent="0" algn="just" rtl="1">
              <a:lnSpc>
                <a:spcPct val="150000"/>
              </a:lnSpc>
              <a:spcBef>
                <a:spcPts val="0"/>
              </a:spcBef>
              <a:spcAft>
                <a:spcPts val="0"/>
              </a:spcAft>
              <a:buNone/>
            </a:pPr>
            <a:endParaRPr sz="2200" b="0" i="0">
              <a:solidFill>
                <a:schemeClr val="dk1"/>
              </a:solidFill>
              <a:latin typeface="Arial"/>
              <a:ea typeface="Arial"/>
              <a:cs typeface="Arial"/>
              <a:sym typeface="Arial"/>
            </a:endParaRPr>
          </a:p>
          <a:p>
            <a:pPr marL="0" marR="0" lvl="0" indent="0" algn="just" rtl="1">
              <a:lnSpc>
                <a:spcPct val="150000"/>
              </a:lnSpc>
              <a:spcBef>
                <a:spcPts val="0"/>
              </a:spcBef>
              <a:spcAft>
                <a:spcPts val="0"/>
              </a:spcAft>
              <a:buNone/>
            </a:pPr>
            <a:r>
              <a:rPr lang="ar-SA" sz="2200" b="1" i="0">
                <a:solidFill>
                  <a:schemeClr val="dk1"/>
                </a:solidFill>
                <a:latin typeface="Arial"/>
                <a:ea typeface="Arial"/>
                <a:cs typeface="Arial"/>
                <a:sym typeface="Arial"/>
              </a:rPr>
              <a:t>كيف يتمّ فهرسة الروابط بالضبط؟</a:t>
            </a:r>
            <a:endParaRPr/>
          </a:p>
          <a:p>
            <a:pPr marL="0" marR="0" lvl="0" indent="0" algn="just" rtl="1">
              <a:lnSpc>
                <a:spcPct val="150000"/>
              </a:lnSpc>
              <a:spcBef>
                <a:spcPts val="0"/>
              </a:spcBef>
              <a:spcAft>
                <a:spcPts val="0"/>
              </a:spcAft>
              <a:buNone/>
            </a:pPr>
            <a:r>
              <a:rPr lang="ar-SA" sz="2200" b="0" i="0">
                <a:solidFill>
                  <a:schemeClr val="dk1"/>
                </a:solidFill>
                <a:latin typeface="Arial"/>
                <a:ea typeface="Arial"/>
                <a:cs typeface="Arial"/>
                <a:sym typeface="Arial"/>
              </a:rPr>
              <a:t>خلال عملية الفهرسة يحاول محرّك البحث فهم محتوى الصفحات التي تمّ العثور عليها، حيث يقوم بتحليلها وتصنيف الصور ومقاطع الفيديو وبقية أشكال المحتوى بناءً على العديد من العوامل والخوارزميات، ثمّ يتمّ تخزين هذا المحتوى في قاعدة بيانات ضخمة محفوظة في عدد هائل من الـservers.</a:t>
            </a:r>
            <a:endParaRPr sz="2200" i="0">
              <a:solidFill>
                <a:schemeClr val="dk1"/>
              </a:solidFill>
              <a:latin typeface="Arial"/>
              <a:ea typeface="Arial"/>
              <a:cs typeface="Arial"/>
              <a:sym typeface="Arial"/>
            </a:endParaRPr>
          </a:p>
        </p:txBody>
      </p:sp>
      <p:pic>
        <p:nvPicPr>
          <p:cNvPr id="485" name="Google Shape;485;p30"/>
          <p:cNvPicPr preferRelativeResize="0"/>
          <p:nvPr/>
        </p:nvPicPr>
        <p:blipFill rotWithShape="1">
          <a:blip r:embed="rId3">
            <a:alphaModFix/>
          </a:blip>
          <a:srcRect/>
          <a:stretch/>
        </p:blipFill>
        <p:spPr>
          <a:xfrm>
            <a:off x="472530" y="3006450"/>
            <a:ext cx="3128648" cy="1021841"/>
          </a:xfrm>
          <a:prstGeom prst="rect">
            <a:avLst/>
          </a:prstGeom>
          <a:noFill/>
          <a:ln>
            <a:noFill/>
          </a:ln>
        </p:spPr>
      </p:pic>
      <p:pic>
        <p:nvPicPr>
          <p:cNvPr id="486" name="Google Shape;486;p3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87" name="Google Shape;487;p3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88" name="Google Shape;488;p3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89" name="Google Shape;489;p30"/>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490" name="Google Shape;490;p30"/>
          <p:cNvPicPr preferRelativeResize="0"/>
          <p:nvPr/>
        </p:nvPicPr>
        <p:blipFill rotWithShape="1">
          <a:blip r:embed="rId7">
            <a:alphaModFix/>
          </a:blip>
          <a:srcRect/>
          <a:stretch/>
        </p:blipFill>
        <p:spPr>
          <a:xfrm>
            <a:off x="0" y="-14990"/>
            <a:ext cx="10532100" cy="1610200"/>
          </a:xfrm>
          <a:prstGeom prst="rect">
            <a:avLst/>
          </a:prstGeom>
          <a:noFill/>
          <a:ln>
            <a:noFill/>
          </a:ln>
        </p:spPr>
      </p:pic>
      <p:sp>
        <p:nvSpPr>
          <p:cNvPr id="491" name="Google Shape;491;p30"/>
          <p:cNvSpPr txBox="1"/>
          <p:nvPr/>
        </p:nvSpPr>
        <p:spPr>
          <a:xfrm>
            <a:off x="4459395" y="632811"/>
            <a:ext cx="390145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الفهرسة أو الـ Indexing </a:t>
            </a:r>
            <a:endParaRPr sz="2800" b="1">
              <a:solidFill>
                <a:schemeClr val="lt1"/>
              </a:solidFill>
              <a:latin typeface="Arial"/>
              <a:ea typeface="Arial"/>
              <a:cs typeface="Arial"/>
              <a:sym typeface="Arial"/>
            </a:endParaRPr>
          </a:p>
        </p:txBody>
      </p:sp>
      <p:sp>
        <p:nvSpPr>
          <p:cNvPr id="492" name="Google Shape;492;p30"/>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493" name="Google Shape;493;p30" descr="Audio Recording Jan 27, 2023 at 11:38:25 PM"/>
          <p:cNvPicPr preferRelativeResize="0"/>
          <p:nvPr/>
        </p:nvPicPr>
        <p:blipFill rotWithShape="1">
          <a:blip r:embed="rId8">
            <a:alphaModFix/>
          </a:blip>
          <a:srcRect/>
          <a:stretch/>
        </p:blipFill>
        <p:spPr>
          <a:xfrm>
            <a:off x="11248989" y="6088768"/>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93"/>
                                        </p:tgtEl>
                                        <p:attrNameLst>
                                          <p:attrName>style.visibility</p:attrName>
                                        </p:attrNameLst>
                                      </p:cBhvr>
                                      <p:to>
                                        <p:strVal val="visible"/>
                                      </p:to>
                                    </p:set>
                                    <p:animEffect transition="in" filter="fade">
                                      <p:cBhvr>
                                        <p:cTn id="7" dur="5000"/>
                                        <p:tgtEl>
                                          <p:spTgt spid="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31"/>
          <p:cNvSpPr txBox="1"/>
          <p:nvPr/>
        </p:nvSpPr>
        <p:spPr>
          <a:xfrm>
            <a:off x="4197246" y="1441220"/>
            <a:ext cx="7652837" cy="4466351"/>
          </a:xfrm>
          <a:prstGeom prst="rect">
            <a:avLst/>
          </a:prstGeom>
          <a:noFill/>
          <a:ln>
            <a:noFill/>
          </a:ln>
        </p:spPr>
        <p:txBody>
          <a:bodyPr spcFirstLastPara="1" wrap="square" lIns="91425" tIns="45700" rIns="91425" bIns="45700" anchor="t" anchorCtr="0">
            <a:spAutoFit/>
          </a:bodyPr>
          <a:lstStyle/>
          <a:p>
            <a:pPr marL="0" marR="0" lvl="0" indent="0" algn="just" rtl="1">
              <a:lnSpc>
                <a:spcPct val="150000"/>
              </a:lnSpc>
              <a:spcBef>
                <a:spcPts val="0"/>
              </a:spcBef>
              <a:spcAft>
                <a:spcPts val="0"/>
              </a:spcAft>
              <a:buNone/>
            </a:pPr>
            <a:r>
              <a:rPr lang="ar-SA" sz="2400" b="0" i="0">
                <a:solidFill>
                  <a:srgbClr val="696969"/>
                </a:solidFill>
                <a:latin typeface="Arial"/>
                <a:ea typeface="Arial"/>
                <a:cs typeface="Arial"/>
                <a:sym typeface="Arial"/>
              </a:rPr>
              <a:t>عندما يُجري أحدهم بحثًا على شبكة الإنترنت، تقوم محرّكات البحث بالرجوع إلى فهرسها واختيار الروابط ذات العلاقة الأكبر باستعلام الباحث، ثمّ ترتيبها وعرضها للبحث أملاً في تقديم إجابة مناسبة له. تسمّى عملية ترتيب المحتوى هذه وفقًا لمدى علاقته بالاستعلام المطروح الـ Ranking أو الترتيب. وكلّما كان ترتيب الموقع أعلى، كانت احتمالية أن يجيب عن الاستعلام أو الاستفسار أكبر. وهذا هو السبب في أنّ الموقع الأول الذي يظهر لك في صفحة نتائج البحث يكون في الأغلب هو الأفضل. </a:t>
            </a:r>
            <a:endParaRPr sz="2200" i="0">
              <a:solidFill>
                <a:schemeClr val="dk1"/>
              </a:solidFill>
              <a:latin typeface="Arial"/>
              <a:ea typeface="Arial"/>
              <a:cs typeface="Arial"/>
              <a:sym typeface="Arial"/>
            </a:endParaRPr>
          </a:p>
        </p:txBody>
      </p:sp>
      <p:pic>
        <p:nvPicPr>
          <p:cNvPr id="499" name="Google Shape;499;p3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00" name="Google Shape;500;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1" name="Google Shape;501;p3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02" name="Google Shape;502;p3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03" name="Google Shape;503;p31"/>
          <p:cNvPicPr preferRelativeResize="0"/>
          <p:nvPr/>
        </p:nvPicPr>
        <p:blipFill rotWithShape="1">
          <a:blip r:embed="rId6">
            <a:alphaModFix/>
          </a:blip>
          <a:srcRect/>
          <a:stretch/>
        </p:blipFill>
        <p:spPr>
          <a:xfrm>
            <a:off x="0" y="-14990"/>
            <a:ext cx="10532100" cy="1610200"/>
          </a:xfrm>
          <a:prstGeom prst="rect">
            <a:avLst/>
          </a:prstGeom>
          <a:noFill/>
          <a:ln>
            <a:noFill/>
          </a:ln>
        </p:spPr>
      </p:pic>
      <p:sp>
        <p:nvSpPr>
          <p:cNvPr id="504" name="Google Shape;504;p31"/>
          <p:cNvSpPr txBox="1"/>
          <p:nvPr/>
        </p:nvSpPr>
        <p:spPr>
          <a:xfrm>
            <a:off x="4804504" y="602831"/>
            <a:ext cx="3541354"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b="1">
                <a:solidFill>
                  <a:schemeClr val="lt1"/>
                </a:solidFill>
                <a:latin typeface="Arial"/>
                <a:ea typeface="Arial"/>
                <a:cs typeface="Arial"/>
                <a:sym typeface="Arial"/>
              </a:rPr>
              <a:t>الترتيب أو الـ Ranking</a:t>
            </a:r>
            <a:endParaRPr sz="2800" b="1">
              <a:solidFill>
                <a:schemeClr val="lt1"/>
              </a:solidFill>
              <a:latin typeface="Arial"/>
              <a:ea typeface="Arial"/>
              <a:cs typeface="Arial"/>
              <a:sym typeface="Arial"/>
            </a:endParaRPr>
          </a:p>
        </p:txBody>
      </p:sp>
      <p:sp>
        <p:nvSpPr>
          <p:cNvPr id="505" name="Google Shape;505;p31"/>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06" name="Google Shape;506;p31"/>
          <p:cNvPicPr preferRelativeResize="0"/>
          <p:nvPr/>
        </p:nvPicPr>
        <p:blipFill rotWithShape="1">
          <a:blip r:embed="rId7">
            <a:alphaModFix/>
          </a:blip>
          <a:srcRect/>
          <a:stretch/>
        </p:blipFill>
        <p:spPr>
          <a:xfrm>
            <a:off x="353206" y="2746994"/>
            <a:ext cx="3728456" cy="1610200"/>
          </a:xfrm>
          <a:prstGeom prst="rect">
            <a:avLst/>
          </a:prstGeom>
          <a:noFill/>
          <a:ln>
            <a:noFill/>
          </a:ln>
        </p:spPr>
      </p:pic>
      <p:pic>
        <p:nvPicPr>
          <p:cNvPr id="507" name="Google Shape;507;p31" descr="Audio Recording Jan 27, 2023 at 11:47:00 PM"/>
          <p:cNvPicPr preferRelativeResize="0"/>
          <p:nvPr/>
        </p:nvPicPr>
        <p:blipFill rotWithShape="1">
          <a:blip r:embed="rId8">
            <a:alphaModFix/>
          </a:blip>
          <a:srcRect/>
          <a:stretch/>
        </p:blipFill>
        <p:spPr>
          <a:xfrm>
            <a:off x="11363289" y="6129659"/>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7"/>
                                        </p:tgtEl>
                                        <p:attrNameLst>
                                          <p:attrName>style.visibility</p:attrName>
                                        </p:attrNameLst>
                                      </p:cBhvr>
                                      <p:to>
                                        <p:strVal val="visible"/>
                                      </p:to>
                                    </p:set>
                                    <p:animEffect transition="in" filter="fade">
                                      <p:cBhvr>
                                        <p:cTn id="7" dur="5000"/>
                                        <p:tgtEl>
                                          <p:spTgt spid="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32"/>
          <p:cNvSpPr txBox="1"/>
          <p:nvPr/>
        </p:nvSpPr>
        <p:spPr>
          <a:xfrm>
            <a:off x="651740" y="1499463"/>
            <a:ext cx="11198343" cy="4210192"/>
          </a:xfrm>
          <a:prstGeom prst="rect">
            <a:avLst/>
          </a:prstGeom>
          <a:noFill/>
          <a:ln>
            <a:noFill/>
          </a:ln>
        </p:spPr>
        <p:txBody>
          <a:bodyPr spcFirstLastPara="1" wrap="square" lIns="91425" tIns="45700" rIns="91425" bIns="45700" anchor="t" anchorCtr="0">
            <a:spAutoFit/>
          </a:bodyPr>
          <a:lstStyle/>
          <a:p>
            <a:pPr marL="0" marR="0" lvl="0" indent="0" algn="just" rtl="1">
              <a:lnSpc>
                <a:spcPct val="149166"/>
              </a:lnSpc>
              <a:spcBef>
                <a:spcPts val="0"/>
              </a:spcBef>
              <a:spcAft>
                <a:spcPts val="0"/>
              </a:spcAft>
              <a:buNone/>
            </a:pPr>
            <a:r>
              <a:rPr lang="ar-SA" sz="2400" i="0">
                <a:solidFill>
                  <a:schemeClr val="dk1"/>
                </a:solidFill>
                <a:latin typeface="Arial"/>
                <a:ea typeface="Arial"/>
                <a:cs typeface="Arial"/>
                <a:sym typeface="Arial"/>
              </a:rPr>
              <a:t>التعرّف على مبدأ عمل محركات البحث لا يساعدك فقط على إجراء بحث أفضل على شبكة الإنترنت من خلال اختيار الكلمات المناسبة وتقييم النتائج المعروضة أمامك، لكنه يلعب دورًا أساسيًا أيضًا في كيفية بناء موقع الويب الخاصّ بك. وهنا لابدّ أن تعلم أنّه، ولكي يظهر موقعك في نتائج البحث، لابدّ أولاً أن يكون مرئيًا لمحركات البحث. وهذه الجزئية هي الأهمّ على الإطلاق في عملية تحسين محركات البحث: فإن لم يكن موقعك مرئيًا، لن تستطيع بأيّ شكل من الأشكال أن تظهر في صفحات نتائج البحث  .SERPsوإن لم تكن صفحات الويب مبنية بطريقة تستطيع محرّكات الويب فهم</a:t>
            </a:r>
            <a:r>
              <a:rPr lang="ar-SA" sz="2400">
                <a:solidFill>
                  <a:schemeClr val="dk1"/>
                </a:solidFill>
                <a:latin typeface="Arial"/>
                <a:ea typeface="Arial"/>
                <a:cs typeface="Arial"/>
                <a:sym typeface="Arial"/>
              </a:rPr>
              <a:t>ت</a:t>
            </a:r>
            <a:r>
              <a:rPr lang="ar-SA" sz="2400" i="0">
                <a:solidFill>
                  <a:schemeClr val="dk1"/>
                </a:solidFill>
                <a:latin typeface="Arial"/>
                <a:ea typeface="Arial"/>
                <a:cs typeface="Arial"/>
                <a:sym typeface="Arial"/>
              </a:rPr>
              <a:t>ها وفهرستها، فوجودها على شبكة الإنترنت وعدمه واحد. احرص إذن على تهيئة موقعك الإلكتروني جيّدًا لتتمكّن محركات البحث من اكتشافه وفهرسته وترتيبه، وهذا بالضبط ما يدور حوله علم تحسين محرّكات البحث أو الـ SEO. </a:t>
            </a:r>
            <a:endParaRPr sz="2200" i="0">
              <a:solidFill>
                <a:schemeClr val="dk1"/>
              </a:solidFill>
              <a:latin typeface="Arial"/>
              <a:ea typeface="Arial"/>
              <a:cs typeface="Arial"/>
              <a:sym typeface="Arial"/>
            </a:endParaRPr>
          </a:p>
        </p:txBody>
      </p:sp>
      <p:pic>
        <p:nvPicPr>
          <p:cNvPr id="513" name="Google Shape;513;p3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14" name="Google Shape;514;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5" name="Google Shape;515;p3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16" name="Google Shape;516;p3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17" name="Google Shape;517;p32"/>
          <p:cNvPicPr preferRelativeResize="0"/>
          <p:nvPr/>
        </p:nvPicPr>
        <p:blipFill rotWithShape="1">
          <a:blip r:embed="rId6">
            <a:alphaModFix/>
          </a:blip>
          <a:srcRect/>
          <a:stretch/>
        </p:blipFill>
        <p:spPr>
          <a:xfrm>
            <a:off x="0" y="-14990"/>
            <a:ext cx="10532100" cy="1610200"/>
          </a:xfrm>
          <a:prstGeom prst="rect">
            <a:avLst/>
          </a:prstGeom>
          <a:noFill/>
          <a:ln>
            <a:noFill/>
          </a:ln>
        </p:spPr>
      </p:pic>
      <p:sp>
        <p:nvSpPr>
          <p:cNvPr id="518" name="Google Shape;518;p32"/>
          <p:cNvSpPr txBox="1"/>
          <p:nvPr/>
        </p:nvSpPr>
        <p:spPr>
          <a:xfrm>
            <a:off x="2768253" y="569998"/>
            <a:ext cx="7400593"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2800">
                <a:solidFill>
                  <a:schemeClr val="lt1"/>
                </a:solidFill>
                <a:latin typeface="Arial"/>
                <a:ea typeface="Arial"/>
                <a:cs typeface="Arial"/>
                <a:sym typeface="Arial"/>
              </a:rPr>
              <a:t>لماذا يجب أن تهتمّ بكيفية عمل محركات البحث؟ </a:t>
            </a:r>
            <a:endParaRPr sz="2800">
              <a:solidFill>
                <a:schemeClr val="lt1"/>
              </a:solidFill>
              <a:latin typeface="Arial"/>
              <a:ea typeface="Arial"/>
              <a:cs typeface="Arial"/>
              <a:sym typeface="Arial"/>
            </a:endParaRPr>
          </a:p>
        </p:txBody>
      </p:sp>
      <p:sp>
        <p:nvSpPr>
          <p:cNvPr id="519" name="Google Shape;519;p32"/>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20" name="Google Shape;520;p32" descr="Audio Recording Jan 27, 2023 at 11:53:22 PM"/>
          <p:cNvPicPr preferRelativeResize="0"/>
          <p:nvPr/>
        </p:nvPicPr>
        <p:blipFill rotWithShape="1">
          <a:blip r:embed="rId7">
            <a:alphaModFix/>
          </a:blip>
          <a:srcRect/>
          <a:stretch/>
        </p:blipFill>
        <p:spPr>
          <a:xfrm>
            <a:off x="11379200" y="6105096"/>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0"/>
                                        </p:tgtEl>
                                        <p:attrNameLst>
                                          <p:attrName>style.visibility</p:attrName>
                                        </p:attrNameLst>
                                      </p:cBhvr>
                                      <p:to>
                                        <p:strVal val="visible"/>
                                      </p:to>
                                    </p:set>
                                    <p:animEffect transition="in" filter="fade">
                                      <p:cBhvr>
                                        <p:cTn id="7" dur="5000"/>
                                        <p:tgtEl>
                                          <p:spTgt spid="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pic>
        <p:nvPicPr>
          <p:cNvPr id="525" name="Google Shape;525;p3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26" name="Google Shape;526;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27" name="Google Shape;527;p3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28" name="Google Shape;528;p3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29" name="Google Shape;529;p33"/>
          <p:cNvPicPr preferRelativeResize="0"/>
          <p:nvPr/>
        </p:nvPicPr>
        <p:blipFill rotWithShape="1">
          <a:blip r:embed="rId6">
            <a:alphaModFix/>
          </a:blip>
          <a:srcRect/>
          <a:stretch/>
        </p:blipFill>
        <p:spPr>
          <a:xfrm>
            <a:off x="0" y="-14990"/>
            <a:ext cx="10532100" cy="1610200"/>
          </a:xfrm>
          <a:prstGeom prst="rect">
            <a:avLst/>
          </a:prstGeom>
          <a:noFill/>
          <a:ln>
            <a:noFill/>
          </a:ln>
        </p:spPr>
      </p:pic>
      <p:sp>
        <p:nvSpPr>
          <p:cNvPr id="530" name="Google Shape;530;p33"/>
          <p:cNvSpPr txBox="1"/>
          <p:nvPr/>
        </p:nvSpPr>
        <p:spPr>
          <a:xfrm>
            <a:off x="2768253" y="569998"/>
            <a:ext cx="740059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a:solidFill>
                  <a:schemeClr val="lt1"/>
                </a:solidFill>
                <a:latin typeface="Arial"/>
                <a:ea typeface="Arial"/>
                <a:cs typeface="Arial"/>
                <a:sym typeface="Arial"/>
              </a:rPr>
              <a:t>(SERP)</a:t>
            </a:r>
            <a:r>
              <a:rPr lang="ar-SA" sz="2800">
                <a:solidFill>
                  <a:schemeClr val="lt1"/>
                </a:solidFill>
                <a:latin typeface="Arial"/>
                <a:ea typeface="Arial"/>
                <a:cs typeface="Arial"/>
                <a:sym typeface="Arial"/>
              </a:rPr>
              <a:t> Search Engine Result Page</a:t>
            </a:r>
            <a:endParaRPr sz="2800">
              <a:solidFill>
                <a:schemeClr val="lt1"/>
              </a:solidFill>
              <a:latin typeface="Arial"/>
              <a:ea typeface="Arial"/>
              <a:cs typeface="Arial"/>
              <a:sym typeface="Arial"/>
            </a:endParaRPr>
          </a:p>
        </p:txBody>
      </p:sp>
      <p:sp>
        <p:nvSpPr>
          <p:cNvPr id="531" name="Google Shape;531;p33"/>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32" name="Google Shape;532;p33"/>
          <p:cNvPicPr preferRelativeResize="0"/>
          <p:nvPr/>
        </p:nvPicPr>
        <p:blipFill rotWithShape="1">
          <a:blip r:embed="rId7">
            <a:alphaModFix/>
          </a:blip>
          <a:srcRect/>
          <a:stretch/>
        </p:blipFill>
        <p:spPr>
          <a:xfrm>
            <a:off x="3372125" y="1350976"/>
            <a:ext cx="6445240" cy="4598268"/>
          </a:xfrm>
          <a:prstGeom prst="rect">
            <a:avLst/>
          </a:prstGeom>
          <a:noFill/>
          <a:ln>
            <a:noFill/>
          </a:ln>
        </p:spPr>
      </p:pic>
      <p:pic>
        <p:nvPicPr>
          <p:cNvPr id="533" name="Google Shape;533;p33" descr="Audio Recording Jan 27, 2023 at 11:54:18 PM"/>
          <p:cNvPicPr preferRelativeResize="0"/>
          <p:nvPr/>
        </p:nvPicPr>
        <p:blipFill rotWithShape="1">
          <a:blip r:embed="rId8">
            <a:alphaModFix/>
          </a:blip>
          <a:srcRect/>
          <a:stretch/>
        </p:blipFill>
        <p:spPr>
          <a:xfrm>
            <a:off x="11259875"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3"/>
                                        </p:tgtEl>
                                        <p:attrNameLst>
                                          <p:attrName>style.visibility</p:attrName>
                                        </p:attrNameLst>
                                      </p:cBhvr>
                                      <p:to>
                                        <p:strVal val="visible"/>
                                      </p:to>
                                    </p:set>
                                    <p:animEffect transition="in" filter="fade">
                                      <p:cBhvr>
                                        <p:cTn id="7" dur="5000"/>
                                        <p:tgtEl>
                                          <p:spTgt spid="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pic>
        <p:nvPicPr>
          <p:cNvPr id="538" name="Google Shape;538;p34"/>
          <p:cNvPicPr preferRelativeResize="0"/>
          <p:nvPr/>
        </p:nvPicPr>
        <p:blipFill rotWithShape="1">
          <a:blip r:embed="rId3">
            <a:alphaModFix/>
          </a:blip>
          <a:srcRect/>
          <a:stretch/>
        </p:blipFill>
        <p:spPr>
          <a:xfrm>
            <a:off x="1384126" y="1345195"/>
            <a:ext cx="10168846" cy="4428788"/>
          </a:xfrm>
          <a:prstGeom prst="rect">
            <a:avLst/>
          </a:prstGeom>
          <a:noFill/>
          <a:ln>
            <a:noFill/>
          </a:ln>
        </p:spPr>
      </p:pic>
      <p:pic>
        <p:nvPicPr>
          <p:cNvPr id="539" name="Google Shape;539;p3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40" name="Google Shape;540;p3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41" name="Google Shape;541;p34"/>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42" name="Google Shape;542;p34"/>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543" name="Google Shape;543;p34"/>
          <p:cNvPicPr preferRelativeResize="0"/>
          <p:nvPr/>
        </p:nvPicPr>
        <p:blipFill rotWithShape="1">
          <a:blip r:embed="rId7">
            <a:alphaModFix/>
          </a:blip>
          <a:srcRect/>
          <a:stretch/>
        </p:blipFill>
        <p:spPr>
          <a:xfrm>
            <a:off x="0" y="-14990"/>
            <a:ext cx="10532100" cy="1610200"/>
          </a:xfrm>
          <a:prstGeom prst="rect">
            <a:avLst/>
          </a:prstGeom>
          <a:noFill/>
          <a:ln>
            <a:noFill/>
          </a:ln>
        </p:spPr>
      </p:pic>
      <p:sp>
        <p:nvSpPr>
          <p:cNvPr id="544" name="Google Shape;544;p34"/>
          <p:cNvSpPr txBox="1"/>
          <p:nvPr/>
        </p:nvSpPr>
        <p:spPr>
          <a:xfrm>
            <a:off x="2768253" y="569998"/>
            <a:ext cx="740059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a:solidFill>
                  <a:schemeClr val="lt1"/>
                </a:solidFill>
                <a:latin typeface="Arial"/>
                <a:ea typeface="Arial"/>
                <a:cs typeface="Arial"/>
                <a:sym typeface="Arial"/>
              </a:rPr>
              <a:t>(SERP)</a:t>
            </a:r>
            <a:r>
              <a:rPr lang="ar-SA" sz="2800">
                <a:solidFill>
                  <a:schemeClr val="lt1"/>
                </a:solidFill>
                <a:latin typeface="Arial"/>
                <a:ea typeface="Arial"/>
                <a:cs typeface="Arial"/>
                <a:sym typeface="Arial"/>
              </a:rPr>
              <a:t> Search Engine Result Page</a:t>
            </a:r>
            <a:endParaRPr sz="2800">
              <a:solidFill>
                <a:schemeClr val="lt1"/>
              </a:solidFill>
              <a:latin typeface="Arial"/>
              <a:ea typeface="Arial"/>
              <a:cs typeface="Arial"/>
              <a:sym typeface="Arial"/>
            </a:endParaRPr>
          </a:p>
        </p:txBody>
      </p:sp>
      <p:sp>
        <p:nvSpPr>
          <p:cNvPr id="545" name="Google Shape;545;p34"/>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sp>
        <p:nvSpPr>
          <p:cNvPr id="546" name="Google Shape;546;p34"/>
          <p:cNvSpPr txBox="1"/>
          <p:nvPr/>
        </p:nvSpPr>
        <p:spPr>
          <a:xfrm>
            <a:off x="1524167" y="2262897"/>
            <a:ext cx="2255982" cy="1384995"/>
          </a:xfrm>
          <a:prstGeom prst="rect">
            <a:avLst/>
          </a:prstGeom>
          <a:solidFill>
            <a:srgbClr val="8596AE"/>
          </a:solid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1200" dirty="0">
                <a:solidFill>
                  <a:schemeClr val="lt1"/>
                </a:solidFill>
                <a:latin typeface="Arial"/>
                <a:ea typeface="Arial"/>
                <a:cs typeface="Arial"/>
                <a:sym typeface="Arial"/>
              </a:rPr>
              <a:t>عملية تطوير الموقع وزيادة ظهوره على محرك البحث وفقاً للكلمة المفتاحية التي يتم إدخالها والبحث بها</a:t>
            </a:r>
            <a:endParaRPr dirty="0"/>
          </a:p>
          <a:p>
            <a:pPr marL="0" marR="0" lvl="0" indent="0" algn="just" rtl="1">
              <a:spcBef>
                <a:spcPts val="0"/>
              </a:spcBef>
              <a:spcAft>
                <a:spcPts val="0"/>
              </a:spcAft>
              <a:buNone/>
            </a:pPr>
            <a:endParaRPr sz="1200" dirty="0">
              <a:solidFill>
                <a:schemeClr val="lt1"/>
              </a:solidFill>
              <a:latin typeface="Arial"/>
              <a:ea typeface="Arial"/>
              <a:cs typeface="Arial"/>
              <a:sym typeface="Arial"/>
            </a:endParaRPr>
          </a:p>
          <a:p>
            <a:pPr marL="0" marR="0" lvl="0" indent="0" algn="just" rtl="1">
              <a:spcBef>
                <a:spcPts val="0"/>
              </a:spcBef>
              <a:spcAft>
                <a:spcPts val="0"/>
              </a:spcAft>
              <a:buNone/>
            </a:pPr>
            <a:endParaRPr sz="1200" dirty="0">
              <a:solidFill>
                <a:schemeClr val="lt1"/>
              </a:solidFill>
              <a:latin typeface="Arial"/>
              <a:ea typeface="Arial"/>
              <a:cs typeface="Arial"/>
              <a:sym typeface="Arial"/>
            </a:endParaRPr>
          </a:p>
          <a:p>
            <a:pPr marL="0" marR="0" lvl="0" indent="0" algn="just" rtl="1">
              <a:spcBef>
                <a:spcPts val="0"/>
              </a:spcBef>
              <a:spcAft>
                <a:spcPts val="0"/>
              </a:spcAft>
              <a:buNone/>
            </a:pPr>
            <a:endParaRPr sz="1200" dirty="0">
              <a:solidFill>
                <a:schemeClr val="lt1"/>
              </a:solidFill>
              <a:latin typeface="Arial"/>
              <a:ea typeface="Arial"/>
              <a:cs typeface="Arial"/>
              <a:sym typeface="Arial"/>
            </a:endParaRPr>
          </a:p>
        </p:txBody>
      </p:sp>
      <p:sp>
        <p:nvSpPr>
          <p:cNvPr id="547" name="Google Shape;547;p34"/>
          <p:cNvSpPr txBox="1"/>
          <p:nvPr/>
        </p:nvSpPr>
        <p:spPr>
          <a:xfrm>
            <a:off x="1524166" y="3727704"/>
            <a:ext cx="2255983" cy="1815882"/>
          </a:xfrm>
          <a:prstGeom prst="rect">
            <a:avLst/>
          </a:prstGeom>
          <a:solidFill>
            <a:schemeClr val="lt1"/>
          </a:solidFill>
          <a:ln>
            <a:noFill/>
          </a:ln>
        </p:spPr>
        <p:txBody>
          <a:bodyPr spcFirstLastPara="1" wrap="square" lIns="91425" tIns="45700" rIns="91425" bIns="45700" anchor="t" anchorCtr="0">
            <a:spAutoFit/>
          </a:bodyPr>
          <a:lstStyle/>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مواضع متغيرة</a:t>
            </a:r>
            <a:endParaRPr/>
          </a:p>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التفاعل يحدث على مرور الوقت</a:t>
            </a:r>
            <a:endParaRPr/>
          </a:p>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نتائج على المدى الطويل</a:t>
            </a:r>
            <a:endParaRPr/>
          </a:p>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عملية مستمرة</a:t>
            </a:r>
            <a:endParaRPr/>
          </a:p>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يسهل الظهور</a:t>
            </a:r>
            <a:endParaRPr/>
          </a:p>
          <a:p>
            <a:pPr marL="285750" marR="0" lvl="0" indent="-285750" algn="r" rtl="1">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بدون/ قليل التكلفة</a:t>
            </a:r>
            <a:endParaRPr/>
          </a:p>
          <a:p>
            <a:pPr marL="285750" marR="0" lvl="0" indent="-196850" algn="r" rtl="1">
              <a:spcBef>
                <a:spcPts val="0"/>
              </a:spcBef>
              <a:spcAft>
                <a:spcPts val="0"/>
              </a:spcAft>
              <a:buClr>
                <a:schemeClr val="dk1"/>
              </a:buClr>
              <a:buSzPts val="1400"/>
              <a:buFont typeface="Arial"/>
              <a:buNone/>
            </a:pPr>
            <a:endParaRPr sz="1400">
              <a:solidFill>
                <a:schemeClr val="dk1"/>
              </a:solidFill>
              <a:latin typeface="Arial"/>
              <a:ea typeface="Arial"/>
              <a:cs typeface="Arial"/>
              <a:sym typeface="Arial"/>
            </a:endParaRPr>
          </a:p>
        </p:txBody>
      </p:sp>
      <p:sp>
        <p:nvSpPr>
          <p:cNvPr id="548" name="Google Shape;548;p34"/>
          <p:cNvSpPr txBox="1"/>
          <p:nvPr/>
        </p:nvSpPr>
        <p:spPr>
          <a:xfrm>
            <a:off x="9218462" y="3774794"/>
            <a:ext cx="2255983" cy="1997535"/>
          </a:xfrm>
          <a:prstGeom prst="rect">
            <a:avLst/>
          </a:prstGeom>
          <a:solidFill>
            <a:schemeClr val="lt1"/>
          </a:solid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مواضع مدفوعة</a:t>
            </a:r>
            <a:endParaRPr/>
          </a:p>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تفاعل وقتي</a:t>
            </a:r>
            <a:endParaRPr/>
          </a:p>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نتائج وقتية</a:t>
            </a:r>
            <a:endParaRPr/>
          </a:p>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تهيئة مرة واحدة</a:t>
            </a:r>
            <a:endParaRPr/>
          </a:p>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يحسن المبيعات</a:t>
            </a:r>
            <a:endParaRPr/>
          </a:p>
          <a:p>
            <a:pPr marL="285750" marR="0" lvl="0" indent="-285750" algn="r" rtl="1">
              <a:lnSpc>
                <a:spcPct val="150000"/>
              </a:lnSpc>
              <a:spcBef>
                <a:spcPts val="0"/>
              </a:spcBef>
              <a:spcAft>
                <a:spcPts val="0"/>
              </a:spcAft>
              <a:buClr>
                <a:schemeClr val="dk1"/>
              </a:buClr>
              <a:buSzPts val="1400"/>
              <a:buFont typeface="Arial"/>
              <a:buChar char="•"/>
            </a:pPr>
            <a:r>
              <a:rPr lang="ar-SA" sz="1400">
                <a:solidFill>
                  <a:schemeClr val="dk1"/>
                </a:solidFill>
                <a:latin typeface="Arial"/>
                <a:ea typeface="Arial"/>
                <a:cs typeface="Arial"/>
                <a:sym typeface="Arial"/>
              </a:rPr>
              <a:t>مدفوع فقط</a:t>
            </a:r>
            <a:endParaRPr/>
          </a:p>
        </p:txBody>
      </p:sp>
      <p:sp>
        <p:nvSpPr>
          <p:cNvPr id="549" name="Google Shape;549;p34"/>
          <p:cNvSpPr txBox="1"/>
          <p:nvPr/>
        </p:nvSpPr>
        <p:spPr>
          <a:xfrm>
            <a:off x="9133161" y="2399204"/>
            <a:ext cx="2255983" cy="1200329"/>
          </a:xfrm>
          <a:prstGeom prst="rect">
            <a:avLst/>
          </a:prstGeom>
          <a:solidFill>
            <a:srgbClr val="8596AE"/>
          </a:solidFill>
          <a:ln>
            <a:noFill/>
          </a:ln>
        </p:spPr>
        <p:txBody>
          <a:bodyPr spcFirstLastPara="1" wrap="square" lIns="91425" tIns="45700" rIns="91425" bIns="45700" anchor="t" anchorCtr="0">
            <a:spAutoFit/>
          </a:bodyPr>
          <a:lstStyle/>
          <a:p>
            <a:pPr marL="0" marR="0" lvl="0" indent="0" algn="just" rtl="1">
              <a:spcBef>
                <a:spcPts val="0"/>
              </a:spcBef>
              <a:spcAft>
                <a:spcPts val="0"/>
              </a:spcAft>
              <a:buNone/>
            </a:pPr>
            <a:r>
              <a:rPr lang="ar-SA" sz="1200">
                <a:solidFill>
                  <a:schemeClr val="lt1"/>
                </a:solidFill>
                <a:latin typeface="Arial"/>
                <a:ea typeface="Arial"/>
                <a:cs typeface="Arial"/>
                <a:sym typeface="Arial"/>
              </a:rPr>
              <a:t>هي طريقة إعلانية تتيح للمسوقين وضع اعلان داخل نتائج محرك البحث ويتم دفع ثمن الإعلان عند الضغط على الإعلان فقط.</a:t>
            </a:r>
            <a:endParaRPr/>
          </a:p>
          <a:p>
            <a:pPr marL="0" marR="0" lvl="0" indent="0" algn="just" rtl="1">
              <a:spcBef>
                <a:spcPts val="0"/>
              </a:spcBef>
              <a:spcAft>
                <a:spcPts val="0"/>
              </a:spcAft>
              <a:buNone/>
            </a:pPr>
            <a:endParaRPr sz="1200">
              <a:solidFill>
                <a:schemeClr val="lt1"/>
              </a:solidFill>
              <a:latin typeface="Arial"/>
              <a:ea typeface="Arial"/>
              <a:cs typeface="Arial"/>
              <a:sym typeface="Arial"/>
            </a:endParaRPr>
          </a:p>
          <a:p>
            <a:pPr marL="0" marR="0" lvl="0" indent="0" algn="just" rtl="1">
              <a:spcBef>
                <a:spcPts val="0"/>
              </a:spcBef>
              <a:spcAft>
                <a:spcPts val="0"/>
              </a:spcAft>
              <a:buNone/>
            </a:pPr>
            <a:endParaRPr sz="1200">
              <a:solidFill>
                <a:schemeClr val="lt1"/>
              </a:solidFill>
              <a:latin typeface="Arial"/>
              <a:ea typeface="Arial"/>
              <a:cs typeface="Arial"/>
              <a:sym typeface="Arial"/>
            </a:endParaRPr>
          </a:p>
        </p:txBody>
      </p:sp>
      <p:pic>
        <p:nvPicPr>
          <p:cNvPr id="550" name="Google Shape;550;p34" descr="Audio Recording Jan 28, 2023 at 12:05:17 AM"/>
          <p:cNvPicPr preferRelativeResize="0"/>
          <p:nvPr/>
        </p:nvPicPr>
        <p:blipFill rotWithShape="1">
          <a:blip r:embed="rId8">
            <a:alphaModFix/>
          </a:blip>
          <a:srcRect/>
          <a:stretch/>
        </p:blipFill>
        <p:spPr>
          <a:xfrm>
            <a:off x="11259875" y="6084320"/>
            <a:ext cx="812800" cy="812800"/>
          </a:xfrm>
          <a:prstGeom prst="rect">
            <a:avLst/>
          </a:prstGeom>
          <a:noFill/>
          <a:ln>
            <a:noFill/>
          </a:ln>
        </p:spPr>
      </p:pic>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76400" y="1447800"/>
            <a:ext cx="1905000" cy="81509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0"/>
                                        </p:tgtEl>
                                        <p:attrNameLst>
                                          <p:attrName>style.visibility</p:attrName>
                                        </p:attrNameLst>
                                      </p:cBhvr>
                                      <p:to>
                                        <p:strVal val="visible"/>
                                      </p:to>
                                    </p:set>
                                    <p:animEffect transition="in" filter="fade">
                                      <p:cBhvr>
                                        <p:cTn id="7" dur="5000"/>
                                        <p:tgtEl>
                                          <p:spTgt spid="5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35"/>
          <p:cNvPicPr preferRelativeResize="0"/>
          <p:nvPr/>
        </p:nvPicPr>
        <p:blipFill rotWithShape="1">
          <a:blip r:embed="rId3">
            <a:alphaModFix/>
          </a:blip>
          <a:srcRect/>
          <a:stretch/>
        </p:blipFill>
        <p:spPr>
          <a:xfrm>
            <a:off x="731340" y="1281345"/>
            <a:ext cx="11015183" cy="4542679"/>
          </a:xfrm>
          <a:prstGeom prst="rect">
            <a:avLst/>
          </a:prstGeom>
          <a:noFill/>
          <a:ln>
            <a:noFill/>
          </a:ln>
        </p:spPr>
      </p:pic>
      <p:pic>
        <p:nvPicPr>
          <p:cNvPr id="556" name="Google Shape;556;p3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57" name="Google Shape;557;p3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58" name="Google Shape;558;p35"/>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59" name="Google Shape;559;p35"/>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560" name="Google Shape;560;p35"/>
          <p:cNvPicPr preferRelativeResize="0"/>
          <p:nvPr/>
        </p:nvPicPr>
        <p:blipFill rotWithShape="1">
          <a:blip r:embed="rId7">
            <a:alphaModFix/>
          </a:blip>
          <a:srcRect/>
          <a:stretch/>
        </p:blipFill>
        <p:spPr>
          <a:xfrm>
            <a:off x="0" y="-14990"/>
            <a:ext cx="10532100" cy="1610200"/>
          </a:xfrm>
          <a:prstGeom prst="rect">
            <a:avLst/>
          </a:prstGeom>
          <a:noFill/>
          <a:ln>
            <a:noFill/>
          </a:ln>
        </p:spPr>
      </p:pic>
      <p:sp>
        <p:nvSpPr>
          <p:cNvPr id="561" name="Google Shape;561;p35"/>
          <p:cNvSpPr txBox="1"/>
          <p:nvPr/>
        </p:nvSpPr>
        <p:spPr>
          <a:xfrm>
            <a:off x="2768253" y="569998"/>
            <a:ext cx="740059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a:solidFill>
                  <a:schemeClr val="lt1"/>
                </a:solidFill>
                <a:latin typeface="Arial"/>
                <a:ea typeface="Arial"/>
                <a:cs typeface="Arial"/>
                <a:sym typeface="Arial"/>
              </a:rPr>
              <a:t>(SERP)</a:t>
            </a:r>
            <a:r>
              <a:rPr lang="ar-SA" sz="2800">
                <a:solidFill>
                  <a:schemeClr val="lt1"/>
                </a:solidFill>
                <a:latin typeface="Arial"/>
                <a:ea typeface="Arial"/>
                <a:cs typeface="Arial"/>
                <a:sym typeface="Arial"/>
              </a:rPr>
              <a:t> Search Engine Result Page</a:t>
            </a:r>
            <a:endParaRPr sz="2800">
              <a:solidFill>
                <a:schemeClr val="lt1"/>
              </a:solidFill>
              <a:latin typeface="Arial"/>
              <a:ea typeface="Arial"/>
              <a:cs typeface="Arial"/>
              <a:sym typeface="Arial"/>
            </a:endParaRPr>
          </a:p>
        </p:txBody>
      </p:sp>
      <p:sp>
        <p:nvSpPr>
          <p:cNvPr id="562" name="Google Shape;562;p35"/>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63" name="Google Shape;563;p35" descr="Audio Recording Jan 28, 2023 at 12:12:37 AM"/>
          <p:cNvPicPr preferRelativeResize="0"/>
          <p:nvPr/>
        </p:nvPicPr>
        <p:blipFill rotWithShape="1">
          <a:blip r:embed="rId8">
            <a:alphaModFix/>
          </a:blip>
          <a:srcRect/>
          <a:stretch/>
        </p:blipFill>
        <p:spPr>
          <a:xfrm>
            <a:off x="11133860"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3"/>
                                        </p:tgtEl>
                                        <p:attrNameLst>
                                          <p:attrName>style.visibility</p:attrName>
                                        </p:attrNameLst>
                                      </p:cBhvr>
                                      <p:to>
                                        <p:strVal val="visible"/>
                                      </p:to>
                                    </p:set>
                                    <p:animEffect transition="in" filter="fade">
                                      <p:cBhvr>
                                        <p:cTn id="7" dur="5000"/>
                                        <p:tgtEl>
                                          <p:spTgt spid="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p36"/>
          <p:cNvPicPr preferRelativeResize="0"/>
          <p:nvPr/>
        </p:nvPicPr>
        <p:blipFill rotWithShape="1">
          <a:blip r:embed="rId3">
            <a:alphaModFix/>
          </a:blip>
          <a:srcRect r="-547"/>
          <a:stretch/>
        </p:blipFill>
        <p:spPr>
          <a:xfrm>
            <a:off x="8129173" y="2314679"/>
            <a:ext cx="3943502" cy="2492616"/>
          </a:xfrm>
          <a:prstGeom prst="rect">
            <a:avLst/>
          </a:prstGeom>
          <a:noFill/>
          <a:ln>
            <a:noFill/>
          </a:ln>
        </p:spPr>
      </p:pic>
      <p:pic>
        <p:nvPicPr>
          <p:cNvPr id="569" name="Google Shape;569;p36"/>
          <p:cNvPicPr preferRelativeResize="0"/>
          <p:nvPr/>
        </p:nvPicPr>
        <p:blipFill rotWithShape="1">
          <a:blip r:embed="rId4">
            <a:alphaModFix/>
          </a:blip>
          <a:srcRect/>
          <a:stretch/>
        </p:blipFill>
        <p:spPr>
          <a:xfrm>
            <a:off x="1849094" y="1426478"/>
            <a:ext cx="6375400" cy="4406900"/>
          </a:xfrm>
          <a:prstGeom prst="rect">
            <a:avLst/>
          </a:prstGeom>
          <a:noFill/>
          <a:ln>
            <a:noFill/>
          </a:ln>
        </p:spPr>
      </p:pic>
      <p:pic>
        <p:nvPicPr>
          <p:cNvPr id="570" name="Google Shape;570;p36"/>
          <p:cNvPicPr preferRelativeResize="0"/>
          <p:nvPr/>
        </p:nvPicPr>
        <p:blipFill rotWithShape="1">
          <a:blip r:embed="rId5">
            <a:alphaModFix/>
          </a:blip>
          <a:srcRect/>
          <a:stretch/>
        </p:blipFill>
        <p:spPr>
          <a:xfrm>
            <a:off x="651740" y="5508979"/>
            <a:ext cx="1222425" cy="1096206"/>
          </a:xfrm>
          <a:prstGeom prst="rect">
            <a:avLst/>
          </a:prstGeom>
          <a:noFill/>
          <a:ln>
            <a:noFill/>
          </a:ln>
        </p:spPr>
      </p:pic>
      <p:pic>
        <p:nvPicPr>
          <p:cNvPr id="571" name="Google Shape;571;p36"/>
          <p:cNvPicPr preferRelativeResize="0"/>
          <p:nvPr/>
        </p:nvPicPr>
        <p:blipFill rotWithShape="1">
          <a:blip r:embed="rId6">
            <a:alphaModFix/>
          </a:blip>
          <a:srcRect/>
          <a:stretch/>
        </p:blipFill>
        <p:spPr>
          <a:xfrm>
            <a:off x="2440788" y="5949244"/>
            <a:ext cx="9902229" cy="204838"/>
          </a:xfrm>
          <a:prstGeom prst="rect">
            <a:avLst/>
          </a:prstGeom>
          <a:noFill/>
          <a:ln>
            <a:noFill/>
          </a:ln>
        </p:spPr>
      </p:pic>
      <p:pic>
        <p:nvPicPr>
          <p:cNvPr id="572" name="Google Shape;572;p36"/>
          <p:cNvPicPr preferRelativeResize="0"/>
          <p:nvPr/>
        </p:nvPicPr>
        <p:blipFill rotWithShape="1">
          <a:blip r:embed="rId7">
            <a:alphaModFix/>
          </a:blip>
          <a:srcRect/>
          <a:stretch/>
        </p:blipFill>
        <p:spPr>
          <a:xfrm>
            <a:off x="-108036" y="2204822"/>
            <a:ext cx="238650" cy="2709534"/>
          </a:xfrm>
          <a:prstGeom prst="rect">
            <a:avLst/>
          </a:prstGeom>
          <a:noFill/>
          <a:ln>
            <a:noFill/>
          </a:ln>
        </p:spPr>
      </p:pic>
      <p:pic>
        <p:nvPicPr>
          <p:cNvPr id="573" name="Google Shape;573;p36"/>
          <p:cNvPicPr preferRelativeResize="0"/>
          <p:nvPr/>
        </p:nvPicPr>
        <p:blipFill rotWithShape="1">
          <a:blip r:embed="rId7">
            <a:alphaModFix/>
          </a:blip>
          <a:srcRect/>
          <a:stretch/>
        </p:blipFill>
        <p:spPr>
          <a:xfrm>
            <a:off x="12072675" y="2204822"/>
            <a:ext cx="238650" cy="2709534"/>
          </a:xfrm>
          <a:prstGeom prst="rect">
            <a:avLst/>
          </a:prstGeom>
          <a:noFill/>
          <a:ln>
            <a:noFill/>
          </a:ln>
        </p:spPr>
      </p:pic>
      <p:pic>
        <p:nvPicPr>
          <p:cNvPr id="574" name="Google Shape;574;p36"/>
          <p:cNvPicPr preferRelativeResize="0"/>
          <p:nvPr/>
        </p:nvPicPr>
        <p:blipFill rotWithShape="1">
          <a:blip r:embed="rId8">
            <a:alphaModFix/>
          </a:blip>
          <a:srcRect/>
          <a:stretch/>
        </p:blipFill>
        <p:spPr>
          <a:xfrm>
            <a:off x="0" y="-14990"/>
            <a:ext cx="10532100" cy="1610200"/>
          </a:xfrm>
          <a:prstGeom prst="rect">
            <a:avLst/>
          </a:prstGeom>
          <a:noFill/>
          <a:ln>
            <a:noFill/>
          </a:ln>
        </p:spPr>
      </p:pic>
      <p:sp>
        <p:nvSpPr>
          <p:cNvPr id="575" name="Google Shape;575;p36"/>
          <p:cNvSpPr txBox="1"/>
          <p:nvPr/>
        </p:nvSpPr>
        <p:spPr>
          <a:xfrm>
            <a:off x="2768253" y="569998"/>
            <a:ext cx="740059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a:solidFill>
                  <a:schemeClr val="lt1"/>
                </a:solidFill>
                <a:latin typeface="Arial"/>
                <a:ea typeface="Arial"/>
                <a:cs typeface="Arial"/>
                <a:sym typeface="Arial"/>
              </a:rPr>
              <a:t>مفاتيح متقدمة في البحث</a:t>
            </a:r>
            <a:endParaRPr sz="2400">
              <a:solidFill>
                <a:schemeClr val="lt1"/>
              </a:solidFill>
              <a:latin typeface="Arial"/>
              <a:ea typeface="Arial"/>
              <a:cs typeface="Arial"/>
              <a:sym typeface="Arial"/>
            </a:endParaRPr>
          </a:p>
        </p:txBody>
      </p:sp>
      <p:sp>
        <p:nvSpPr>
          <p:cNvPr id="576" name="Google Shape;576;p36"/>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77" name="Google Shape;577;p36" descr="Audio Recording Jan 28, 2023 at 12:21:24 AM"/>
          <p:cNvPicPr preferRelativeResize="0"/>
          <p:nvPr/>
        </p:nvPicPr>
        <p:blipFill rotWithShape="1">
          <a:blip r:embed="rId9">
            <a:alphaModFix/>
          </a:blip>
          <a:srcRect/>
          <a:stretch/>
        </p:blipFill>
        <p:spPr>
          <a:xfrm>
            <a:off x="11321143" y="605166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7"/>
                                        </p:tgtEl>
                                        <p:attrNameLst>
                                          <p:attrName>style.visibility</p:attrName>
                                        </p:attrNameLst>
                                      </p:cBhvr>
                                      <p:to>
                                        <p:strVal val="visible"/>
                                      </p:to>
                                    </p:set>
                                    <p:animEffect transition="in" filter="fade">
                                      <p:cBhvr>
                                        <p:cTn id="7" dur="5000"/>
                                        <p:tgtEl>
                                          <p:spTgt spid="5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37"/>
          <p:cNvSpPr txBox="1"/>
          <p:nvPr/>
        </p:nvSpPr>
        <p:spPr>
          <a:xfrm>
            <a:off x="651740" y="1958674"/>
            <a:ext cx="11198343" cy="3750770"/>
          </a:xfrm>
          <a:prstGeom prst="rect">
            <a:avLst/>
          </a:prstGeom>
          <a:noFill/>
          <a:ln>
            <a:noFill/>
          </a:ln>
        </p:spPr>
        <p:txBody>
          <a:bodyPr spcFirstLastPara="1" wrap="square" lIns="91425" tIns="45700" rIns="91425" bIns="45700" anchor="t" anchorCtr="0">
            <a:spAutoFit/>
          </a:bodyPr>
          <a:lstStyle/>
          <a:p>
            <a:pPr marL="0" marR="0" lvl="0" indent="0" algn="just" rtl="1">
              <a:lnSpc>
                <a:spcPct val="149166"/>
              </a:lnSpc>
              <a:spcBef>
                <a:spcPts val="0"/>
              </a:spcBef>
              <a:spcAft>
                <a:spcPts val="0"/>
              </a:spcAft>
              <a:buNone/>
            </a:pPr>
            <a:r>
              <a:rPr lang="ar-SA" sz="2400" i="0">
                <a:solidFill>
                  <a:schemeClr val="dk1"/>
                </a:solidFill>
                <a:latin typeface="Arial"/>
                <a:ea typeface="Arial"/>
                <a:cs typeface="Arial"/>
                <a:sym typeface="Arial"/>
              </a:rPr>
              <a:t>من خلال هذه المحاضرة تعرفنا على بعض المفاهي</a:t>
            </a:r>
            <a:r>
              <a:rPr lang="ar-SA" sz="2400">
                <a:solidFill>
                  <a:schemeClr val="dk1"/>
                </a:solidFill>
                <a:latin typeface="Arial"/>
                <a:ea typeface="Arial"/>
                <a:cs typeface="Arial"/>
                <a:sym typeface="Arial"/>
              </a:rPr>
              <a:t>م الخاصة بتكنولوجيا الاتصال وكذلك مكونات النظام الإتصالي التي تشمل</a:t>
            </a:r>
            <a:endParaRPr sz="2400">
              <a:solidFill>
                <a:schemeClr val="dk1"/>
              </a:solidFill>
              <a:latin typeface="Arial"/>
              <a:ea typeface="Arial"/>
              <a:cs typeface="Arial"/>
              <a:sym typeface="Arial"/>
            </a:endParaRPr>
          </a:p>
          <a:p>
            <a:pPr marL="0" marR="0" lvl="0" indent="0" algn="just" rtl="1">
              <a:lnSpc>
                <a:spcPct val="149166"/>
              </a:lnSpc>
              <a:spcBef>
                <a:spcPts val="0"/>
              </a:spcBef>
              <a:spcAft>
                <a:spcPts val="0"/>
              </a:spcAft>
              <a:buNone/>
            </a:pPr>
            <a:r>
              <a:rPr lang="ar-SA" sz="2400">
                <a:solidFill>
                  <a:schemeClr val="dk1"/>
                </a:solidFill>
                <a:latin typeface="Arial"/>
                <a:ea typeface="Arial"/>
                <a:cs typeface="Arial"/>
                <a:sym typeface="Arial"/>
              </a:rPr>
              <a:t>Individual User Hardware – Software – Organization Level – Social Level</a:t>
            </a:r>
            <a:endParaRPr/>
          </a:p>
          <a:p>
            <a:pPr marL="0" marR="0" lvl="0" indent="0" algn="just" rtl="1">
              <a:lnSpc>
                <a:spcPct val="162727"/>
              </a:lnSpc>
              <a:spcBef>
                <a:spcPts val="0"/>
              </a:spcBef>
              <a:spcAft>
                <a:spcPts val="0"/>
              </a:spcAft>
              <a:buNone/>
            </a:pPr>
            <a:r>
              <a:rPr lang="ar-SA" sz="2200">
                <a:solidFill>
                  <a:schemeClr val="dk1"/>
                </a:solidFill>
                <a:latin typeface="Arial"/>
                <a:ea typeface="Arial"/>
                <a:cs typeface="Arial"/>
                <a:sym typeface="Arial"/>
              </a:rPr>
              <a:t>واتخذنا جهاز Amazon Alexa كمثال حي لهذه المبادئ.</a:t>
            </a:r>
            <a:endParaRPr/>
          </a:p>
          <a:p>
            <a:pPr marL="0" marR="0" lvl="0" indent="0" algn="just" rtl="1">
              <a:lnSpc>
                <a:spcPct val="162727"/>
              </a:lnSpc>
              <a:spcBef>
                <a:spcPts val="0"/>
              </a:spcBef>
              <a:spcAft>
                <a:spcPts val="0"/>
              </a:spcAft>
              <a:buNone/>
            </a:pPr>
            <a:r>
              <a:rPr lang="ar-SA" sz="2200">
                <a:solidFill>
                  <a:schemeClr val="dk1"/>
                </a:solidFill>
                <a:latin typeface="Arial"/>
                <a:ea typeface="Arial"/>
                <a:cs typeface="Arial"/>
                <a:sym typeface="Arial"/>
              </a:rPr>
              <a:t>ثم تحدثنا عن عوامل انتشار التكنولوجيا Enabling – Limiting – Motivating – Inhibiting</a:t>
            </a:r>
            <a:endParaRPr sz="2200">
              <a:solidFill>
                <a:schemeClr val="dk1"/>
              </a:solidFill>
              <a:latin typeface="Arial"/>
              <a:ea typeface="Arial"/>
              <a:cs typeface="Arial"/>
              <a:sym typeface="Arial"/>
            </a:endParaRPr>
          </a:p>
          <a:p>
            <a:pPr marL="0" marR="0" lvl="0" indent="0" algn="just" rtl="1">
              <a:lnSpc>
                <a:spcPct val="162727"/>
              </a:lnSpc>
              <a:spcBef>
                <a:spcPts val="0"/>
              </a:spcBef>
              <a:spcAft>
                <a:spcPts val="0"/>
              </a:spcAft>
              <a:buNone/>
            </a:pPr>
            <a:r>
              <a:rPr lang="ar-SA" sz="2200">
                <a:solidFill>
                  <a:schemeClr val="dk1"/>
                </a:solidFill>
                <a:latin typeface="Arial"/>
                <a:ea typeface="Arial"/>
                <a:cs typeface="Arial"/>
                <a:sym typeface="Arial"/>
              </a:rPr>
              <a:t>ثم تحدثنا عن شركة جوجل وتاريخها وكيفية عملها ومفهوم SEM – SEO – PPC – KeyWords</a:t>
            </a:r>
            <a:endParaRPr sz="2200">
              <a:solidFill>
                <a:schemeClr val="dk1"/>
              </a:solidFill>
              <a:latin typeface="Arial"/>
              <a:ea typeface="Arial"/>
              <a:cs typeface="Arial"/>
              <a:sym typeface="Arial"/>
            </a:endParaRPr>
          </a:p>
          <a:p>
            <a:pPr marL="0" marR="0" lvl="0" indent="0" algn="just" rtl="1">
              <a:lnSpc>
                <a:spcPct val="162727"/>
              </a:lnSpc>
              <a:spcBef>
                <a:spcPts val="0"/>
              </a:spcBef>
              <a:spcAft>
                <a:spcPts val="0"/>
              </a:spcAft>
              <a:buNone/>
            </a:pPr>
            <a:endParaRPr sz="2200">
              <a:solidFill>
                <a:schemeClr val="dk1"/>
              </a:solidFill>
              <a:latin typeface="Arial"/>
              <a:ea typeface="Arial"/>
              <a:cs typeface="Arial"/>
              <a:sym typeface="Arial"/>
            </a:endParaRPr>
          </a:p>
          <a:p>
            <a:pPr marL="0" marR="0" lvl="0" indent="0" algn="just" rtl="1">
              <a:lnSpc>
                <a:spcPct val="149166"/>
              </a:lnSpc>
              <a:spcBef>
                <a:spcPts val="0"/>
              </a:spcBef>
              <a:spcAft>
                <a:spcPts val="0"/>
              </a:spcAft>
              <a:buNone/>
            </a:pPr>
            <a:endParaRPr sz="2400" i="0">
              <a:solidFill>
                <a:schemeClr val="dk1"/>
              </a:solidFill>
              <a:latin typeface="Arial"/>
              <a:ea typeface="Arial"/>
              <a:cs typeface="Arial"/>
              <a:sym typeface="Arial"/>
            </a:endParaRPr>
          </a:p>
        </p:txBody>
      </p:sp>
      <p:pic>
        <p:nvPicPr>
          <p:cNvPr id="583" name="Google Shape;583;p3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84" name="Google Shape;584;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5" name="Google Shape;585;p3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86" name="Google Shape;586;p3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87" name="Google Shape;587;p37"/>
          <p:cNvPicPr preferRelativeResize="0"/>
          <p:nvPr/>
        </p:nvPicPr>
        <p:blipFill rotWithShape="1">
          <a:blip r:embed="rId6">
            <a:alphaModFix/>
          </a:blip>
          <a:srcRect/>
          <a:stretch/>
        </p:blipFill>
        <p:spPr>
          <a:xfrm>
            <a:off x="0" y="-14990"/>
            <a:ext cx="10532100" cy="1610200"/>
          </a:xfrm>
          <a:prstGeom prst="rect">
            <a:avLst/>
          </a:prstGeom>
          <a:noFill/>
          <a:ln>
            <a:noFill/>
          </a:ln>
        </p:spPr>
      </p:pic>
      <p:sp>
        <p:nvSpPr>
          <p:cNvPr id="588" name="Google Shape;588;p37"/>
          <p:cNvSpPr txBox="1"/>
          <p:nvPr/>
        </p:nvSpPr>
        <p:spPr>
          <a:xfrm>
            <a:off x="2768253" y="569998"/>
            <a:ext cx="7400593" cy="523220"/>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800">
                <a:solidFill>
                  <a:schemeClr val="lt1"/>
                </a:solidFill>
                <a:latin typeface="Arial"/>
                <a:ea typeface="Arial"/>
                <a:cs typeface="Arial"/>
                <a:sym typeface="Arial"/>
              </a:rPr>
              <a:t>الخاتمــــــة</a:t>
            </a:r>
            <a:endParaRPr sz="2800">
              <a:solidFill>
                <a:schemeClr val="lt1"/>
              </a:solidFill>
              <a:latin typeface="Arial"/>
              <a:ea typeface="Arial"/>
              <a:cs typeface="Arial"/>
              <a:sym typeface="Arial"/>
            </a:endParaRPr>
          </a:p>
        </p:txBody>
      </p:sp>
      <p:sp>
        <p:nvSpPr>
          <p:cNvPr id="589" name="Google Shape;589;p37"/>
          <p:cNvSpPr txBox="1"/>
          <p:nvPr/>
        </p:nvSpPr>
        <p:spPr>
          <a:xfrm>
            <a:off x="214159" y="543490"/>
            <a:ext cx="163493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1</a:t>
            </a:r>
            <a:endParaRPr sz="2800" b="1">
              <a:solidFill>
                <a:srgbClr val="FF9518"/>
              </a:solidFill>
              <a:latin typeface="Arial"/>
              <a:ea typeface="Arial"/>
              <a:cs typeface="Arial"/>
              <a:sym typeface="Arial"/>
            </a:endParaRPr>
          </a:p>
        </p:txBody>
      </p:sp>
      <p:pic>
        <p:nvPicPr>
          <p:cNvPr id="590" name="Google Shape;590;p37" descr="Audio Recording Jan 28, 2023 at 12:22:58 AM"/>
          <p:cNvPicPr preferRelativeResize="0"/>
          <p:nvPr/>
        </p:nvPicPr>
        <p:blipFill rotWithShape="1">
          <a:blip r:embed="rId7">
            <a:alphaModFix/>
          </a:blip>
          <a:srcRect/>
          <a:stretch/>
        </p:blipFill>
        <p:spPr>
          <a:xfrm>
            <a:off x="11286671" y="6072908"/>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90"/>
                                        </p:tgtEl>
                                        <p:attrNameLst>
                                          <p:attrName>style.visibility</p:attrName>
                                        </p:attrNameLst>
                                      </p:cBhvr>
                                      <p:to>
                                        <p:strVal val="visible"/>
                                      </p:to>
                                    </p:set>
                                    <p:animEffect transition="in" filter="fade">
                                      <p:cBhvr>
                                        <p:cTn id="7" dur="5000"/>
                                        <p:tgtEl>
                                          <p:spTgt spid="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pic>
        <p:nvPicPr>
          <p:cNvPr id="595" name="Google Shape;595;p3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96" name="Google Shape;596;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97" name="Google Shape;597;p3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98" name="Google Shape;598;p3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99" name="Google Shape;599;p3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600" name="Google Shape;600;p38"/>
          <p:cNvSpPr txBox="1"/>
          <p:nvPr/>
        </p:nvSpPr>
        <p:spPr>
          <a:xfrm>
            <a:off x="3954831" y="619033"/>
            <a:ext cx="3658374" cy="523220"/>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800" b="1">
                <a:solidFill>
                  <a:schemeClr val="lt1"/>
                </a:solidFill>
                <a:latin typeface="Arial"/>
                <a:ea typeface="Arial"/>
                <a:cs typeface="Arial"/>
                <a:sym typeface="Arial"/>
              </a:rPr>
              <a:t>مراجع إضافية للمحاضرة</a:t>
            </a:r>
            <a:endParaRPr/>
          </a:p>
        </p:txBody>
      </p:sp>
      <p:sp>
        <p:nvSpPr>
          <p:cNvPr id="601" name="Google Shape;601;p38"/>
          <p:cNvSpPr txBox="1"/>
          <p:nvPr/>
        </p:nvSpPr>
        <p:spPr>
          <a:xfrm>
            <a:off x="160458" y="543490"/>
            <a:ext cx="174233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a:solidFill>
                  <a:schemeClr val="lt1"/>
                </a:solidFill>
                <a:latin typeface="Arial"/>
                <a:ea typeface="Arial"/>
                <a:cs typeface="Arial"/>
                <a:sym typeface="Arial"/>
              </a:rPr>
              <a:t>Lecture ١١</a:t>
            </a:r>
            <a:endParaRPr sz="2800" b="1">
              <a:solidFill>
                <a:srgbClr val="FF9518"/>
              </a:solidFill>
              <a:latin typeface="Arial"/>
              <a:ea typeface="Arial"/>
              <a:cs typeface="Arial"/>
              <a:sym typeface="Arial"/>
            </a:endParaRPr>
          </a:p>
        </p:txBody>
      </p:sp>
      <p:sp>
        <p:nvSpPr>
          <p:cNvPr id="602" name="Google Shape;602;p38"/>
          <p:cNvSpPr txBox="1"/>
          <p:nvPr/>
        </p:nvSpPr>
        <p:spPr>
          <a:xfrm>
            <a:off x="880532" y="1685743"/>
            <a:ext cx="10823788" cy="3939540"/>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0A1F61"/>
              </a:buClr>
              <a:buSzPts val="1600"/>
              <a:buFont typeface="Arial"/>
              <a:buChar char="•"/>
            </a:pPr>
            <a:r>
              <a:rPr lang="ar-SA" sz="1600" u="sng">
                <a:solidFill>
                  <a:srgbClr val="0A1F61"/>
                </a:solid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https://www.for9a.com/learn/%D9%83%D9%8A%D9%81-%D8%AA%D8%B9%D9%85%D9%84-%D9%85%D8%AD%D8%B1%D9%83%D8%A7%D8%AA-%D8%A7%D9%84%D8%A8%D8%AD%D8%AB</a:t>
            </a:r>
            <a:endParaRPr sz="1600">
              <a:solidFill>
                <a:srgbClr val="0A1F61"/>
              </a:solidFill>
              <a:latin typeface="Arial"/>
              <a:ea typeface="Arial"/>
              <a:cs typeface="Arial"/>
              <a:sym typeface="Arial"/>
            </a:endParaRPr>
          </a:p>
          <a:p>
            <a:pPr marL="285750" marR="0" lvl="0" indent="-184150" algn="l" rtl="0">
              <a:spcBef>
                <a:spcPts val="0"/>
              </a:spcBef>
              <a:spcAft>
                <a:spcPts val="0"/>
              </a:spcAft>
              <a:buClr>
                <a:schemeClr val="dk1"/>
              </a:buClr>
              <a:buSzPts val="1600"/>
              <a:buFont typeface="Arial"/>
              <a:buNone/>
            </a:pPr>
            <a:endParaRPr sz="1600">
              <a:solidFill>
                <a:srgbClr val="0A1F61"/>
              </a:solidFill>
              <a:latin typeface="Arial"/>
              <a:ea typeface="Arial"/>
              <a:cs typeface="Arial"/>
              <a:sym typeface="Arial"/>
            </a:endParaRPr>
          </a:p>
          <a:p>
            <a:pPr marL="285750" marR="0" lvl="0" indent="-285750" algn="l" rtl="0">
              <a:spcBef>
                <a:spcPts val="0"/>
              </a:spcBef>
              <a:spcAft>
                <a:spcPts val="0"/>
              </a:spcAft>
              <a:buClr>
                <a:srgbClr val="0A1F61"/>
              </a:buClr>
              <a:buSzPts val="1600"/>
              <a:buFont typeface="Arial"/>
              <a:buChar char="•"/>
            </a:pPr>
            <a:r>
              <a:rPr lang="ar-SA" sz="1600" u="sng">
                <a:solidFill>
                  <a:srgbClr val="0A1F61"/>
                </a:solid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https://www.alqiyady.com/%D8%A8%D8%AF%D8%A7%D9%8A%D8%A7%D8%AA-%D9%88%D8%AA%D8%B7%D9%88%D8%B1-%D8%B4%D8%B1%D9%83%D8%A9-%D8%AC%D9%88%D8%AC%D9%84-462072.html</a:t>
            </a:r>
            <a:endParaRPr sz="1600">
              <a:solidFill>
                <a:srgbClr val="0A1F61"/>
              </a:solidFill>
              <a:latin typeface="Arial"/>
              <a:ea typeface="Arial"/>
              <a:cs typeface="Arial"/>
              <a:sym typeface="Arial"/>
            </a:endParaRPr>
          </a:p>
          <a:p>
            <a:pPr marL="285750" marR="0" lvl="0" indent="-184150" algn="l" rtl="0">
              <a:spcBef>
                <a:spcPts val="0"/>
              </a:spcBef>
              <a:spcAft>
                <a:spcPts val="0"/>
              </a:spcAft>
              <a:buClr>
                <a:schemeClr val="dk1"/>
              </a:buClr>
              <a:buSzPts val="1600"/>
              <a:buFont typeface="Arial"/>
              <a:buNone/>
            </a:pPr>
            <a:endParaRPr sz="1600">
              <a:solidFill>
                <a:srgbClr val="0A1F61"/>
              </a:solidFill>
              <a:latin typeface="Arial"/>
              <a:ea typeface="Arial"/>
              <a:cs typeface="Arial"/>
              <a:sym typeface="Arial"/>
            </a:endParaRPr>
          </a:p>
          <a:p>
            <a:pPr marL="285750" marR="0" lvl="0" indent="-285750" algn="l" rtl="0">
              <a:spcBef>
                <a:spcPts val="0"/>
              </a:spcBef>
              <a:spcAft>
                <a:spcPts val="0"/>
              </a:spcAft>
              <a:buClr>
                <a:srgbClr val="0A1F61"/>
              </a:buClr>
              <a:buSzPts val="1600"/>
              <a:buFont typeface="Arial"/>
              <a:buChar char="•"/>
            </a:pPr>
            <a:r>
              <a:rPr lang="ar-SA" sz="1600" u="sng">
                <a:solidFill>
                  <a:srgbClr val="0A1F61"/>
                </a:solidFill>
                <a:latin typeface="Arial"/>
                <a:ea typeface="Arial"/>
                <a:cs typeface="Arial"/>
                <a:sym typeface="Arial"/>
                <a:hlinkClick r:id="rId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https://1-a1072.azureedge.net/tech/2019/8/23/%D9%85%D8%B9%D9%84%D9%88%D9%85%D8%A7%D8%AA-%D8%AA%D8%AC%D9%87%D9%84%D9%87%D8%A7-%D8%B9%D9%86-%D8%B4%D8%B1%D9%83%D8%A9-%D8%BA%D9%88%D8%BA%D9%84</a:t>
            </a:r>
            <a:endParaRPr sz="1600">
              <a:solidFill>
                <a:srgbClr val="0A1F61"/>
              </a:solidFill>
              <a:latin typeface="Arial"/>
              <a:ea typeface="Arial"/>
              <a:cs typeface="Arial"/>
              <a:sym typeface="Arial"/>
            </a:endParaRPr>
          </a:p>
          <a:p>
            <a:pPr marL="285750" marR="0" lvl="0" indent="-184150" algn="l" rtl="0">
              <a:spcBef>
                <a:spcPts val="0"/>
              </a:spcBef>
              <a:spcAft>
                <a:spcPts val="0"/>
              </a:spcAft>
              <a:buClr>
                <a:schemeClr val="dk1"/>
              </a:buClr>
              <a:buSzPts val="1600"/>
              <a:buFont typeface="Arial"/>
              <a:buNone/>
            </a:pPr>
            <a:endParaRPr sz="1600">
              <a:solidFill>
                <a:srgbClr val="0A1F61"/>
              </a:solidFill>
              <a:latin typeface="Arial"/>
              <a:ea typeface="Arial"/>
              <a:cs typeface="Arial"/>
              <a:sym typeface="Arial"/>
            </a:endParaRPr>
          </a:p>
          <a:p>
            <a:pPr marL="285750" marR="0" lvl="0" indent="-285750" algn="l" rtl="0">
              <a:spcBef>
                <a:spcPts val="0"/>
              </a:spcBef>
              <a:spcAft>
                <a:spcPts val="0"/>
              </a:spcAft>
              <a:buClr>
                <a:srgbClr val="0A1F61"/>
              </a:buClr>
              <a:buSzPts val="1600"/>
              <a:buFont typeface="Arial"/>
              <a:buChar char="•"/>
            </a:pPr>
            <a:r>
              <a:rPr lang="ar-SA" sz="1600" u="sng">
                <a:solidFill>
                  <a:srgbClr val="0A1F61"/>
                </a:solidFill>
                <a:latin typeface="Arial"/>
                <a:ea typeface="Arial"/>
                <a:cs typeface="Arial"/>
                <a:sym typeface="Arial"/>
                <a:hlinkClick r:id="rId1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https://www.youtube.com/watch?v=0eKVizvYSUQ</a:t>
            </a:r>
            <a:endParaRPr sz="1600">
              <a:solidFill>
                <a:srgbClr val="0A1F61"/>
              </a:solidFill>
              <a:latin typeface="Arial"/>
              <a:ea typeface="Arial"/>
              <a:cs typeface="Arial"/>
              <a:sym typeface="Arial"/>
            </a:endParaRPr>
          </a:p>
          <a:p>
            <a:pPr marL="285750" marR="0" lvl="0" indent="-184150" algn="l" rtl="0">
              <a:spcBef>
                <a:spcPts val="0"/>
              </a:spcBef>
              <a:spcAft>
                <a:spcPts val="0"/>
              </a:spcAft>
              <a:buClr>
                <a:schemeClr val="dk1"/>
              </a:buClr>
              <a:buSzPts val="1600"/>
              <a:buFont typeface="Arial"/>
              <a:buNone/>
            </a:pPr>
            <a:endParaRPr sz="1600">
              <a:solidFill>
                <a:srgbClr val="0A1F61"/>
              </a:solidFill>
              <a:latin typeface="Arial"/>
              <a:ea typeface="Arial"/>
              <a:cs typeface="Arial"/>
              <a:sym typeface="Arial"/>
            </a:endParaRPr>
          </a:p>
          <a:p>
            <a:pPr marL="285750" marR="0" lvl="0" indent="-285750" algn="l" rtl="0">
              <a:spcBef>
                <a:spcPts val="0"/>
              </a:spcBef>
              <a:spcAft>
                <a:spcPts val="0"/>
              </a:spcAft>
              <a:buClr>
                <a:srgbClr val="0A1F61"/>
              </a:buClr>
              <a:buSzPts val="1600"/>
              <a:buFont typeface="Arial"/>
              <a:buChar char="•"/>
            </a:pPr>
            <a:r>
              <a:rPr lang="ar-SA" sz="1600">
                <a:solidFill>
                  <a:srgbClr val="0A1F61"/>
                </a:solidFill>
                <a:latin typeface="Arial"/>
                <a:ea typeface="Arial"/>
                <a:cs typeface="Arial"/>
                <a:sym typeface="Arial"/>
              </a:rPr>
              <a:t>https://www.youtube.com/watch?v=7Ip8XcnDeMM</a:t>
            </a:r>
            <a:endParaRPr sz="1600">
              <a:solidFill>
                <a:srgbClr val="0A1F61"/>
              </a:solidFill>
              <a:latin typeface="Arial"/>
              <a:ea typeface="Arial"/>
              <a:cs typeface="Arial"/>
              <a:sym typeface="Arial"/>
            </a:endParaRPr>
          </a:p>
          <a:p>
            <a:pPr marL="285750" marR="0" lvl="0" indent="-171450" algn="l" rtl="0">
              <a:spcBef>
                <a:spcPts val="0"/>
              </a:spcBef>
              <a:spcAft>
                <a:spcPts val="0"/>
              </a:spcAft>
              <a:buClr>
                <a:schemeClr val="dk1"/>
              </a:buClr>
              <a:buSzPts val="1800"/>
              <a:buFont typeface="Arial"/>
              <a:buNone/>
            </a:pPr>
            <a:endParaRPr sz="1800">
              <a:solidFill>
                <a:srgbClr val="0A1F61"/>
              </a:solidFill>
              <a:latin typeface="Arial"/>
              <a:ea typeface="Arial"/>
              <a:cs typeface="Arial"/>
              <a:sym typeface="Arial"/>
            </a:endParaRPr>
          </a:p>
        </p:txBody>
      </p:sp>
      <p:pic>
        <p:nvPicPr>
          <p:cNvPr id="603" name="Google Shape;603;p38" descr="Audio Recording Jan 28, 2023 at 12:24:12 AM"/>
          <p:cNvPicPr preferRelativeResize="0"/>
          <p:nvPr/>
        </p:nvPicPr>
        <p:blipFill rotWithShape="1">
          <a:blip r:embed="rId11">
            <a:alphaModFix/>
          </a:blip>
          <a:srcRect/>
          <a:stretch/>
        </p:blipFill>
        <p:spPr>
          <a:xfrm>
            <a:off x="11297920" y="6071643"/>
            <a:ext cx="812800" cy="81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3"/>
                                        </p:tgtEl>
                                        <p:attrNameLst>
                                          <p:attrName>style.visibility</p:attrName>
                                        </p:attrNameLst>
                                      </p:cBhvr>
                                      <p:to>
                                        <p:strVal val="visible"/>
                                      </p:to>
                                    </p:set>
                                    <p:animEffect transition="in" filter="fade">
                                      <p:cBhvr>
                                        <p:cTn id="7" dur="5000"/>
                                        <p:tgtEl>
                                          <p:spTgt spid="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07"/>
        <p:cNvGrpSpPr/>
        <p:nvPr/>
      </p:nvGrpSpPr>
      <p:grpSpPr>
        <a:xfrm>
          <a:off x="0" y="0"/>
          <a:ext cx="0" cy="0"/>
          <a:chOff x="0" y="0"/>
          <a:chExt cx="0" cy="0"/>
        </a:xfrm>
      </p:grpSpPr>
      <p:pic>
        <p:nvPicPr>
          <p:cNvPr id="608" name="Google Shape;608;p39"/>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609" name="Google Shape;609;p39"/>
          <p:cNvSpPr/>
          <p:nvPr/>
        </p:nvSpPr>
        <p:spPr>
          <a:xfrm rot="10800000">
            <a:off x="0" y="0"/>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610" name="Google Shape;610;p39"/>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611" name="Google Shape;611;p39"/>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612" name="Google Shape;612;p39"/>
          <p:cNvPicPr preferRelativeResize="0"/>
          <p:nvPr/>
        </p:nvPicPr>
        <p:blipFill rotWithShape="1">
          <a:blip r:embed="rId6">
            <a:alphaModFix/>
          </a:blip>
          <a:srcRect/>
          <a:stretch/>
        </p:blipFill>
        <p:spPr>
          <a:xfrm>
            <a:off x="0" y="370115"/>
            <a:ext cx="6714451" cy="1972334"/>
          </a:xfrm>
          <a:prstGeom prst="rect">
            <a:avLst/>
          </a:prstGeom>
          <a:noFill/>
          <a:ln>
            <a:noFill/>
          </a:ln>
        </p:spPr>
      </p:pic>
      <p:pic>
        <p:nvPicPr>
          <p:cNvPr id="613" name="Google Shape;613;p39"/>
          <p:cNvPicPr preferRelativeResize="0"/>
          <p:nvPr/>
        </p:nvPicPr>
        <p:blipFill rotWithShape="1">
          <a:blip r:embed="rId7">
            <a:alphaModFix/>
          </a:blip>
          <a:srcRect/>
          <a:stretch/>
        </p:blipFill>
        <p:spPr>
          <a:xfrm>
            <a:off x="5839181" y="2871217"/>
            <a:ext cx="6476997" cy="1644336"/>
          </a:xfrm>
          <a:prstGeom prst="rect">
            <a:avLst/>
          </a:prstGeom>
          <a:noFill/>
          <a:ln>
            <a:noFill/>
          </a:ln>
        </p:spPr>
      </p:pic>
      <p:sp>
        <p:nvSpPr>
          <p:cNvPr id="614" name="Google Shape;614;p39"/>
          <p:cNvSpPr txBox="1"/>
          <p:nvPr/>
        </p:nvSpPr>
        <p:spPr>
          <a:xfrm>
            <a:off x="417504" y="786895"/>
            <a:ext cx="5421677" cy="113877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600" b="1">
                <a:solidFill>
                  <a:schemeClr val="lt1"/>
                </a:solidFill>
                <a:latin typeface="Arial"/>
                <a:ea typeface="Arial"/>
                <a:cs typeface="Arial"/>
                <a:sym typeface="Arial"/>
              </a:rPr>
              <a:t>المدخل إلى تقنيات الاتصال</a:t>
            </a:r>
            <a:endParaRPr sz="3600" b="1">
              <a:solidFill>
                <a:schemeClr val="lt1"/>
              </a:solidFill>
              <a:latin typeface="Arial"/>
              <a:ea typeface="Arial"/>
              <a:cs typeface="Arial"/>
              <a:sym typeface="Arial"/>
            </a:endParaRPr>
          </a:p>
          <a:p>
            <a:pPr marL="0" marR="0" lvl="0" indent="0" algn="ctr" rtl="0">
              <a:spcBef>
                <a:spcPts val="0"/>
              </a:spcBef>
              <a:spcAft>
                <a:spcPts val="0"/>
              </a:spcAft>
              <a:buNone/>
            </a:pPr>
            <a:r>
              <a:rPr lang="ar-SA" sz="3200" b="1">
                <a:solidFill>
                  <a:srgbClr val="24A9E1"/>
                </a:solidFill>
                <a:latin typeface="Arial"/>
                <a:ea typeface="Arial"/>
                <a:cs typeface="Arial"/>
                <a:sym typeface="Arial"/>
              </a:rPr>
              <a:t>د. جورج لطيف سيدهم</a:t>
            </a:r>
            <a:endParaRPr sz="3200" b="1">
              <a:solidFill>
                <a:srgbClr val="24A9E1"/>
              </a:solidFill>
              <a:latin typeface="Arial"/>
              <a:ea typeface="Arial"/>
              <a:cs typeface="Arial"/>
              <a:sym typeface="Arial"/>
            </a:endParaRPr>
          </a:p>
        </p:txBody>
      </p:sp>
      <p:sp>
        <p:nvSpPr>
          <p:cNvPr id="615" name="Google Shape;615;p39"/>
          <p:cNvSpPr txBox="1"/>
          <p:nvPr/>
        </p:nvSpPr>
        <p:spPr>
          <a:xfrm>
            <a:off x="6547104" y="3000887"/>
            <a:ext cx="534009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a:solidFill>
                  <a:schemeClr val="lt1"/>
                </a:solidFill>
                <a:latin typeface="Arial"/>
                <a:ea typeface="Arial"/>
                <a:cs typeface="Arial"/>
                <a:sym typeface="Arial"/>
              </a:rPr>
              <a:t>DGM 11٣</a:t>
            </a:r>
            <a:endParaRPr sz="2800" b="1">
              <a:solidFill>
                <a:schemeClr val="lt1"/>
              </a:solidFill>
              <a:latin typeface="Arial"/>
              <a:ea typeface="Arial"/>
              <a:cs typeface="Arial"/>
              <a:sym typeface="Arial"/>
            </a:endParaRPr>
          </a:p>
          <a:p>
            <a:pPr marL="0" marR="0" lvl="0" indent="0" algn="l" rtl="0">
              <a:spcBef>
                <a:spcPts val="0"/>
              </a:spcBef>
              <a:spcAft>
                <a:spcPts val="0"/>
              </a:spcAft>
              <a:buNone/>
            </a:pPr>
            <a:r>
              <a:rPr lang="ar-SA" sz="2800" b="1">
                <a:solidFill>
                  <a:schemeClr val="lt1"/>
                </a:solidFill>
                <a:latin typeface="Arial"/>
                <a:ea typeface="Arial"/>
                <a:cs typeface="Arial"/>
                <a:sym typeface="Arial"/>
              </a:rPr>
              <a:t>Lecture 1: مفهوم النظام الاتصالي</a:t>
            </a:r>
            <a:endParaRPr/>
          </a:p>
          <a:p>
            <a:pPr marL="0" marR="0" lvl="0" indent="0" algn="l" rtl="0">
              <a:spcBef>
                <a:spcPts val="0"/>
              </a:spcBef>
              <a:spcAft>
                <a:spcPts val="0"/>
              </a:spcAft>
              <a:buNone/>
            </a:pPr>
            <a:r>
              <a:rPr lang="ar-SA" sz="2800" b="1">
                <a:solidFill>
                  <a:schemeClr val="lt1"/>
                </a:solidFill>
                <a:latin typeface="Arial"/>
                <a:ea typeface="Arial"/>
                <a:cs typeface="Arial"/>
                <a:sym typeface="Arial"/>
              </a:rPr>
              <a:t>Communication Eco System</a:t>
            </a:r>
            <a:endParaRPr sz="2800" b="1">
              <a:solidFill>
                <a:srgbClr val="FF9518"/>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678A14-B211-4CE6-9106-D8DC5040A97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462E5EE-F806-4D2F-9327-26086D2A6EDA}">
  <ds:schemaRefs>
    <ds:schemaRef ds:uri="http://schemas.microsoft.com/sharepoint/v3/contenttype/forms"/>
  </ds:schemaRefs>
</ds:datastoreItem>
</file>

<file path=customXml/itemProps3.xml><?xml version="1.0" encoding="utf-8"?>
<ds:datastoreItem xmlns:ds="http://schemas.openxmlformats.org/officeDocument/2006/customXml" ds:itemID="{E845656D-63BF-434A-87BF-AB3FA4A616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TotalTime>
  <Words>2069</Words>
  <Application>Microsoft Office PowerPoint</Application>
  <PresentationFormat>Custom</PresentationFormat>
  <Paragraphs>200</Paragraphs>
  <Slides>39</Slides>
  <Notes>39</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pc</cp:lastModifiedBy>
  <cp:revision>2</cp:revision>
  <dcterms:created xsi:type="dcterms:W3CDTF">2021-08-03T13:03:26Z</dcterms:created>
  <dcterms:modified xsi:type="dcterms:W3CDTF">2024-10-13T17:34:15Z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