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480" r:id="rId2"/>
    <p:sldId id="502" r:id="rId3"/>
    <p:sldId id="276" r:id="rId4"/>
    <p:sldId id="494" r:id="rId5"/>
    <p:sldId id="503" r:id="rId6"/>
    <p:sldId id="504" r:id="rId7"/>
    <p:sldId id="505" r:id="rId8"/>
    <p:sldId id="506" r:id="rId9"/>
    <p:sldId id="507" r:id="rId10"/>
    <p:sldId id="508" r:id="rId11"/>
    <p:sldId id="510" r:id="rId12"/>
    <p:sldId id="511" r:id="rId13"/>
    <p:sldId id="512" r:id="rId14"/>
    <p:sldId id="513" r:id="rId15"/>
    <p:sldId id="514" r:id="rId16"/>
    <p:sldId id="498" r:id="rId17"/>
    <p:sldId id="495" r:id="rId18"/>
    <p:sldId id="34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02"/>
            <p14:sldId id="276"/>
            <p14:sldId id="494"/>
            <p14:sldId id="503"/>
            <p14:sldId id="504"/>
            <p14:sldId id="505"/>
            <p14:sldId id="506"/>
            <p14:sldId id="507"/>
            <p14:sldId id="508"/>
            <p14:sldId id="510"/>
            <p14:sldId id="511"/>
            <p14:sldId id="512"/>
            <p14:sldId id="513"/>
            <p14:sldId id="514"/>
            <p14:sldId id="498"/>
            <p14:sldId id="49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80" d="100"/>
          <a:sy n="80" d="100"/>
        </p:scale>
        <p:origin x="-754" y="-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0609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conferences.ju.edu.jo/en/ibde2024/Home.aspx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ailto:irchstofficial@gmail.coM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submit.confbay.com/conf/irchst6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debono.edu.jo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researchsociety.co/event/index.php?id=2346258&amp;source=b3JnYW5pYw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ksa.hrleadersconference.com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iierd.com/Conference/3431/ICEST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academicsconference.com/Conference/37199/ICSSLBM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4" Type="http://schemas.openxmlformats.org/officeDocument/2006/relationships/hyperlink" Target="mailto:papers.academicsconference@gmail.com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academicsconference.com/Conference/37199/ICSSLBM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4" Type="http://schemas.openxmlformats.org/officeDocument/2006/relationships/hyperlink" Target="mailto:papers.academicsconference@gmail.com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academicsconference.com/Conference/37199/ICSSLBM/https:/academicsconference.com/Conference/37204/ICBDSC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4" Type="http://schemas.openxmlformats.org/officeDocument/2006/relationships/hyperlink" Target="mailto:papers.academicsconference@gmail.com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conferences.ju.edu.jo/en/ibde2024/Home.aspx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4" Type="http://schemas.openxmlformats.org/officeDocument/2006/relationships/hyperlink" Target="mailto:r.masadeh@ju.edu.jo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eimj.org/mag.php?id=7" TargetMode="External"/><Relationship Id="rId3" Type="http://schemas.openxmlformats.org/officeDocument/2006/relationships/hyperlink" Target="mailto:editor@ajrsp.com" TargetMode="External"/><Relationship Id="rId7" Type="http://schemas.openxmlformats.org/officeDocument/2006/relationships/hyperlink" Target="mailto:editor@eimj.org" TargetMode="External"/><Relationship Id="rId12" Type="http://schemas.openxmlformats.org/officeDocument/2006/relationships/hyperlink" Target="https://usrij.com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6" Type="http://schemas.openxmlformats.org/officeDocument/2006/relationships/hyperlink" Target="http://www.jalhss.com/" TargetMode="External"/><Relationship Id="rId11" Type="http://schemas.openxmlformats.org/officeDocument/2006/relationships/hyperlink" Target="mailto:editor@usrij.com" TargetMode="External"/><Relationship Id="rId5" Type="http://schemas.openxmlformats.org/officeDocument/2006/relationships/hyperlink" Target="mailto:editor@jalhss.com" TargetMode="External"/><Relationship Id="rId10" Type="http://schemas.openxmlformats.org/officeDocument/2006/relationships/hyperlink" Target="https://mecsj.com/ar/contactus.php" TargetMode="External"/><Relationship Id="rId4" Type="http://schemas.openxmlformats.org/officeDocument/2006/relationships/hyperlink" Target="https://www.ajrsp.com/" TargetMode="External"/><Relationship Id="rId9" Type="http://schemas.openxmlformats.org/officeDocument/2006/relationships/hyperlink" Target="mailto:editor@mecsj.com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mailto:editor@ijrsp.com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www.arab-api.org/Journal.aspx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7.sv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: Rounded Corners 33"/>
          <p:cNvSpPr/>
          <p:nvPr/>
        </p:nvSpPr>
        <p:spPr>
          <a:xfrm>
            <a:off x="1671943" y="4581525"/>
            <a:ext cx="3062703" cy="676874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dirty="0">
                <a:latin typeface="Alexandria" pitchFamily="2" charset="-78"/>
                <a:cs typeface="Alexandria" pitchFamily="2" charset="-78"/>
              </a:rPr>
              <a:t>الفصل الأول 2024</a:t>
            </a:r>
            <a:endParaRPr lang="en-US" sz="24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596924" y="2329019"/>
            <a:ext cx="321273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ar-EG" sz="4400" dirty="0" smtClean="0">
                <a:solidFill>
                  <a:srgbClr val="00B0F0"/>
                </a:solidFill>
                <a:latin typeface="Tajawal Medium" panose="00000600000000000000" pitchFamily="2" charset="-78"/>
                <a:cs typeface="PT Bold Heading" pitchFamily="2" charset="-78"/>
              </a:rPr>
              <a:t>النشر العلمي </a:t>
            </a:r>
            <a:endParaRPr lang="ar-EG" sz="44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70236" y="1580628"/>
            <a:ext cx="841732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طلابنا الأعزاء : </a:t>
            </a:r>
          </a:p>
          <a:p>
            <a:pPr algn="r" rtl="1"/>
            <a:endParaRPr lang="ar-EG" sz="1000" b="1" dirty="0" smtClean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 rtl="1"/>
            <a:r>
              <a:rPr lang="ar-EG" sz="2800" b="1" dirty="0" smtClean="0">
                <a:latin typeface="Sakkal Majalla" panose="02000000000000000000" pitchFamily="2" charset="-78"/>
                <a:cs typeface="Sakkal Majalla" panose="02000000000000000000" pitchFamily="2" charset="-78"/>
              </a:rPr>
              <a:t>يعتبر </a:t>
            </a:r>
            <a:r>
              <a:rPr lang="ar-EG" sz="2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النشر العلمي المرحلة الأخيرة من البحث العلمي، </a:t>
            </a:r>
            <a:r>
              <a:rPr lang="ar-EG" sz="2800" b="1" dirty="0" smtClean="0">
                <a:latin typeface="Sakkal Majalla" panose="02000000000000000000" pitchFamily="2" charset="-78"/>
                <a:cs typeface="Sakkal Majalla" panose="02000000000000000000" pitchFamily="2" charset="-78"/>
              </a:rPr>
              <a:t>فهو:</a:t>
            </a:r>
          </a:p>
          <a:p>
            <a:pPr marL="457200" indent="-45720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800" dirty="0" smtClean="0">
                <a:latin typeface="Sakkal Majalla" panose="02000000000000000000" pitchFamily="2" charset="-78"/>
                <a:cs typeface="Sakkal Majalla" panose="02000000000000000000" pitchFamily="2" charset="-78"/>
              </a:rPr>
              <a:t>الوثيقة </a:t>
            </a:r>
            <a:r>
              <a:rPr lang="ar-EG" sz="2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التي تثبت جودة العمل </a:t>
            </a:r>
            <a:r>
              <a:rPr lang="ar-EG" sz="2800" dirty="0" smtClean="0">
                <a:latin typeface="Sakkal Majalla" panose="02000000000000000000" pitchFamily="2" charset="-78"/>
                <a:cs typeface="Sakkal Majalla" panose="02000000000000000000" pitchFamily="2" charset="-78"/>
              </a:rPr>
              <a:t>وأهميته.</a:t>
            </a:r>
          </a:p>
          <a:p>
            <a:pPr marL="457200" indent="-45720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800" dirty="0" smtClean="0">
                <a:latin typeface="Sakkal Majalla" panose="02000000000000000000" pitchFamily="2" charset="-78"/>
                <a:cs typeface="Sakkal Majalla" panose="02000000000000000000" pitchFamily="2" charset="-78"/>
              </a:rPr>
              <a:t>الوسيلة </a:t>
            </a:r>
            <a:r>
              <a:rPr lang="ar-EG" sz="2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التي تسمح بتعميم النتائج وانتشارها بين الباحثين.</a:t>
            </a:r>
          </a:p>
          <a:p>
            <a:pPr marL="457200" indent="-45720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وسيلة التعريف بالباحث والكلية والجامعة  التي ينتمي لها الباحث.</a:t>
            </a:r>
          </a:p>
          <a:p>
            <a:pPr algn="r" rtl="1"/>
            <a:r>
              <a:rPr lang="ar-EG" sz="2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وعليه فإن  مخرجات البحث العلمي لا بد وأن يتم نشرها وجعلها متاحة للآخرين لكي يتم الاستفادة منها والإضافة عليها وبهذا فإن عجلة التطور العلمي ستدور وتتطور المعرفة.  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2584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534850" y="64384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104887" y="1003059"/>
            <a:ext cx="46281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3200" dirty="0" smtClean="0">
                <a:latin typeface="Tajawal Medium" panose="00000600000000000000" pitchFamily="2" charset="-78"/>
                <a:cs typeface="PT Bold Heading" pitchFamily="2" charset="-78"/>
              </a:rPr>
              <a:t>فوائد </a:t>
            </a:r>
            <a:r>
              <a:rPr lang="ar-EG" sz="3200" dirty="0">
                <a:latin typeface="Tajawal Medium" panose="00000600000000000000" pitchFamily="2" charset="-78"/>
                <a:cs typeface="PT Bold Heading" pitchFamily="2" charset="-78"/>
              </a:rPr>
              <a:t>النشر العلمي للباحثين</a:t>
            </a:r>
            <a:endParaRPr lang="en-US" sz="3200" dirty="0">
              <a:latin typeface="Tajawal Medium" panose="00000600000000000000" pitchFamily="2" charset="-78"/>
              <a:cs typeface="PT Bold Heading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89015" y="1922442"/>
            <a:ext cx="9933106" cy="3924151"/>
          </a:xfrm>
          <a:prstGeom prst="rect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pPr marL="342900" indent="-34290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400" dirty="0">
                <a:latin typeface="Sakkal Majalla" pitchFamily="2" charset="-78"/>
                <a:cs typeface="Sakkal Majalla" pitchFamily="2" charset="-78"/>
              </a:rPr>
              <a:t>فتح المجال للباحثين لنشر أبحاثهم العلمية وتوصيل أفكارهم للقراء </a:t>
            </a:r>
            <a:r>
              <a:rPr lang="ar-EG" sz="2400" dirty="0" smtClean="0">
                <a:latin typeface="Sakkal Majalla" pitchFamily="2" charset="-78"/>
                <a:cs typeface="Sakkal Majalla" pitchFamily="2" charset="-78"/>
              </a:rPr>
              <a:t>ولا سيما أن </a:t>
            </a:r>
            <a:r>
              <a:rPr lang="ar-EG" sz="2400" dirty="0">
                <a:latin typeface="Sakkal Majalla" pitchFamily="2" charset="-78"/>
                <a:cs typeface="Sakkal Majalla" pitchFamily="2" charset="-78"/>
              </a:rPr>
              <a:t>البحوث المنشورة ليست طويلة بحيث يمكن ان تنشر في كتب </a:t>
            </a:r>
            <a:r>
              <a:rPr lang="ar-EG" sz="2400" dirty="0" smtClean="0">
                <a:latin typeface="Sakkal Majalla" pitchFamily="2" charset="-78"/>
                <a:cs typeface="Sakkal Majalla" pitchFamily="2" charset="-78"/>
              </a:rPr>
              <a:t>مستقلة.</a:t>
            </a:r>
          </a:p>
          <a:p>
            <a:pPr marL="342900" indent="-34290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400" dirty="0">
                <a:latin typeface="Sakkal Majalla" pitchFamily="2" charset="-78"/>
                <a:cs typeface="Sakkal Majalla" pitchFamily="2" charset="-78"/>
              </a:rPr>
              <a:t>إ</a:t>
            </a:r>
            <a:r>
              <a:rPr lang="ar-EG" sz="2400" dirty="0" smtClean="0">
                <a:latin typeface="Sakkal Majalla" pitchFamily="2" charset="-78"/>
                <a:cs typeface="Sakkal Majalla" pitchFamily="2" charset="-78"/>
              </a:rPr>
              <a:t>ن المجلات العلمية </a:t>
            </a:r>
            <a:r>
              <a:rPr lang="ar-EG" sz="2400" dirty="0">
                <a:latin typeface="Sakkal Majalla" pitchFamily="2" charset="-78"/>
                <a:cs typeface="Sakkal Majalla" pitchFamily="2" charset="-78"/>
              </a:rPr>
              <a:t>تعرض البحوث على باحثين متخصصين ومحترفين لقراءتها وفحصها وإبداء </a:t>
            </a:r>
            <a:r>
              <a:rPr lang="ar-EG" sz="2400" dirty="0" smtClean="0">
                <a:latin typeface="Sakkal Majalla" pitchFamily="2" charset="-78"/>
                <a:cs typeface="Sakkal Majalla" pitchFamily="2" charset="-78"/>
              </a:rPr>
              <a:t>الملاحظات عليها </a:t>
            </a:r>
            <a:r>
              <a:rPr lang="ar-EG" sz="2400" dirty="0">
                <a:latin typeface="Sakkal Majalla" pitchFamily="2" charset="-78"/>
                <a:cs typeface="Sakkal Majalla" pitchFamily="2" charset="-78"/>
              </a:rPr>
              <a:t>ومن ثم إجازتها ونشرها بعد </a:t>
            </a:r>
            <a:r>
              <a:rPr lang="ar-EG" sz="2400" dirty="0" smtClean="0">
                <a:latin typeface="Sakkal Majalla" pitchFamily="2" charset="-78"/>
                <a:cs typeface="Sakkal Majalla" pitchFamily="2" charset="-78"/>
              </a:rPr>
              <a:t>ذلك.</a:t>
            </a:r>
          </a:p>
          <a:p>
            <a:pPr marL="342900" indent="-34290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400" dirty="0">
                <a:latin typeface="Sakkal Majalla" pitchFamily="2" charset="-78"/>
                <a:cs typeface="Sakkal Majalla" pitchFamily="2" charset="-78"/>
              </a:rPr>
              <a:t>يكسب الباحث الناشر تقويم منهجه </a:t>
            </a:r>
            <a:r>
              <a:rPr lang="ar-EG" sz="2400" dirty="0" smtClean="0">
                <a:latin typeface="Sakkal Majalla" pitchFamily="2" charset="-78"/>
                <a:cs typeface="Sakkal Majalla" pitchFamily="2" charset="-78"/>
              </a:rPr>
              <a:t>وآرائه قبل </a:t>
            </a:r>
            <a:r>
              <a:rPr lang="ar-EG" sz="2400" dirty="0">
                <a:latin typeface="Sakkal Majalla" pitchFamily="2" charset="-78"/>
                <a:cs typeface="Sakkal Majalla" pitchFamily="2" charset="-78"/>
              </a:rPr>
              <a:t>نشر البحث لعامة القراء </a:t>
            </a:r>
            <a:endParaRPr lang="ar-EG" sz="2400" dirty="0" smtClean="0">
              <a:latin typeface="Sakkal Majalla" pitchFamily="2" charset="-78"/>
              <a:cs typeface="Sakkal Majalla" pitchFamily="2" charset="-78"/>
            </a:endParaRPr>
          </a:p>
          <a:p>
            <a:pPr marL="342900" indent="-34290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400" dirty="0" smtClean="0">
                <a:latin typeface="Sakkal Majalla" pitchFamily="2" charset="-78"/>
                <a:cs typeface="Sakkal Majalla" pitchFamily="2" charset="-78"/>
              </a:rPr>
              <a:t>الاستفادة من </a:t>
            </a:r>
            <a:r>
              <a:rPr lang="ar-EG" sz="2400" dirty="0">
                <a:latin typeface="Sakkal Majalla" pitchFamily="2" charset="-78"/>
                <a:cs typeface="Sakkal Majalla" pitchFamily="2" charset="-78"/>
              </a:rPr>
              <a:t>تلك </a:t>
            </a:r>
            <a:r>
              <a:rPr lang="ar-EG" sz="2400" dirty="0" smtClean="0">
                <a:latin typeface="Sakkal Majalla" pitchFamily="2" charset="-78"/>
                <a:cs typeface="Sakkal Majalla" pitchFamily="2" charset="-78"/>
              </a:rPr>
              <a:t>الأبحاث في </a:t>
            </a:r>
            <a:r>
              <a:rPr lang="ar-EG" sz="2400" dirty="0">
                <a:latin typeface="Sakkal Majalla" pitchFamily="2" charset="-78"/>
                <a:cs typeface="Sakkal Majalla" pitchFamily="2" charset="-78"/>
              </a:rPr>
              <a:t>الترقية </a:t>
            </a:r>
            <a:r>
              <a:rPr lang="ar-EG" sz="2400" dirty="0" smtClean="0">
                <a:latin typeface="Sakkal Majalla" pitchFamily="2" charset="-78"/>
                <a:cs typeface="Sakkal Majalla" pitchFamily="2" charset="-78"/>
              </a:rPr>
              <a:t>الأكاديمية والوظيفية.</a:t>
            </a:r>
          </a:p>
          <a:p>
            <a:pPr marL="342900" indent="-34290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400" dirty="0">
                <a:latin typeface="Sakkal Majalla" pitchFamily="2" charset="-78"/>
                <a:cs typeface="Sakkal Majalla" pitchFamily="2" charset="-78"/>
              </a:rPr>
              <a:t>• بناء السمعة العلمية </a:t>
            </a:r>
            <a:r>
              <a:rPr lang="ar-EG" sz="2400" dirty="0" smtClean="0">
                <a:latin typeface="Sakkal Majalla" pitchFamily="2" charset="-78"/>
                <a:cs typeface="Sakkal Majalla" pitchFamily="2" charset="-78"/>
              </a:rPr>
              <a:t>و الأكاديمية للباحث</a:t>
            </a:r>
            <a:r>
              <a:rPr lang="ar-EG" sz="2400" dirty="0">
                <a:latin typeface="Sakkal Majalla" pitchFamily="2" charset="-78"/>
                <a:cs typeface="Sakkal Majalla" pitchFamily="2" charset="-78"/>
              </a:rPr>
              <a:t>. </a:t>
            </a:r>
            <a:endParaRPr lang="ar-EG" sz="2400" dirty="0" smtClean="0">
              <a:latin typeface="Sakkal Majalla" pitchFamily="2" charset="-78"/>
              <a:cs typeface="Sakkal Majalla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58213" y="1114473"/>
            <a:ext cx="6906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/>
              <a:t>قائمة المؤتمرات العلمية المقترحة للنشر </a:t>
            </a:r>
            <a:endParaRPr 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1262952" y="2029336"/>
            <a:ext cx="1021955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EG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المؤتمر الأول: </a:t>
            </a:r>
          </a:p>
          <a:p>
            <a:pPr algn="ctr" rtl="1">
              <a:lnSpc>
                <a:spcPct val="150000"/>
              </a:lnSpc>
            </a:pPr>
            <a:r>
              <a:rPr lang="ar-EG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المؤتمر والمنتدى الدولي الثاني حول الأعمال والاقتصاد الرقمي </a:t>
            </a:r>
            <a:r>
              <a:rPr lang="ar-EG" sz="3200" b="1" dirty="0"/>
              <a:t>​</a:t>
            </a:r>
            <a:br>
              <a:rPr lang="ar-EG" sz="3200" b="1" dirty="0"/>
            </a:b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لمنظم</a:t>
            </a: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: الجامعة الأردنية - كلية الأعمال</a:t>
            </a:r>
          </a:p>
          <a:p>
            <a:pPr algn="ctr" rtl="1">
              <a:lnSpc>
                <a:spcPct val="150000"/>
              </a:lnSpc>
            </a:pP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 البريد الإلكتروني : 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r.masadeh@ju.edu.jo</a:t>
            </a:r>
          </a:p>
          <a:p>
            <a:pPr algn="ctr" rtl="1">
              <a:lnSpc>
                <a:spcPct val="150000"/>
              </a:lnSpc>
            </a:pP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الموقع الإلكتروني : 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  <a:hlinkClick r:id="rId3"/>
              </a:rPr>
              <a:t>conferences.ju.edu.jo/en/ibde2024/Home.aspx</a:t>
            </a:r>
            <a:endParaRPr lang="ar-EG" sz="2400" dirty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الموعد النهائي لتقديم الملخصات / المقترحات : 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2024-03-31</a:t>
            </a:r>
            <a:endParaRPr lang="ar-EG" sz="2400" dirty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6500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58213" y="1114473"/>
            <a:ext cx="6906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/>
              <a:t>قائمة المؤتمرات العلمية المقترحة للنشر </a:t>
            </a:r>
            <a:endParaRPr 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1262952" y="2029336"/>
            <a:ext cx="10219554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EG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المؤتمر الثاني : </a:t>
            </a:r>
          </a:p>
          <a:p>
            <a:pPr algn="ctr" rtl="1">
              <a:lnSpc>
                <a:spcPct val="150000"/>
              </a:lnSpc>
            </a:pPr>
            <a:r>
              <a:rPr lang="ar-EG" sz="2400" dirty="0"/>
              <a:t>المؤتمر الدولي السادس لبحوث العلوم الإنسانية والاجتماعية والتكنولوجيا </a:t>
            </a:r>
            <a:r>
              <a:rPr lang="ar-EG" sz="2400" dirty="0" smtClean="0"/>
              <a:t>2024</a:t>
            </a:r>
            <a:r>
              <a:rPr lang="ar-EG" sz="2400" b="1" dirty="0" smtClean="0"/>
              <a:t>​</a:t>
            </a:r>
            <a:r>
              <a:rPr lang="ar-EG" sz="2400" b="1" dirty="0"/>
              <a:t/>
            </a:r>
            <a:br>
              <a:rPr lang="ar-EG" sz="2400" b="1" dirty="0"/>
            </a:b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لمنظم</a:t>
            </a: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: </a:t>
            </a:r>
            <a:r>
              <a:rPr lang="ar-EG" sz="2400" dirty="0"/>
              <a:t>مؤسسة التميز الأكاديمي العالمي</a:t>
            </a:r>
            <a:endParaRPr lang="ar-EG" sz="2400" dirty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 البريد الإلكتروني : </a:t>
            </a:r>
            <a:r>
              <a:rPr lang="en-US" sz="2400" dirty="0" err="1" smtClean="0">
                <a:hlinkClick r:id="rId3"/>
              </a:rPr>
              <a:t>irchstofficial@gmail.coM</a:t>
            </a:r>
            <a:endParaRPr lang="en-US" sz="2400" dirty="0" smtClean="0"/>
          </a:p>
          <a:p>
            <a:pPr algn="ctr" rtl="1">
              <a:lnSpc>
                <a:spcPct val="150000"/>
              </a:lnSpc>
            </a:pP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الموقع </a:t>
            </a: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الإلكتروني : </a:t>
            </a:r>
            <a:r>
              <a:rPr lang="en-US" sz="2400" dirty="0">
                <a:hlinkClick r:id="rId4"/>
              </a:rPr>
              <a:t>https://</a:t>
            </a:r>
            <a:r>
              <a:rPr lang="en-US" sz="2400" dirty="0" smtClean="0">
                <a:hlinkClick r:id="rId4"/>
              </a:rPr>
              <a:t>submit.confbay.com/conf/irchst6</a:t>
            </a:r>
            <a:r>
              <a:rPr lang="ar-EG" sz="2400" dirty="0" smtClean="0"/>
              <a:t> </a:t>
            </a:r>
            <a:endParaRPr lang="en-US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الموعد النهائي لتقديم الملخصات / المقترحات : 26-4-2024</a:t>
            </a:r>
            <a:endParaRPr lang="ar-EG" sz="2400" dirty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390900" y="362108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8815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58213" y="1114473"/>
            <a:ext cx="6906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/>
              <a:t>قائمة المؤتمرات العلمية المقترحة للنشر </a:t>
            </a:r>
            <a:endParaRPr 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1262952" y="2349376"/>
            <a:ext cx="1021955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EG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المؤتمر الثالث: </a:t>
            </a:r>
          </a:p>
          <a:p>
            <a:pPr algn="ctr" rtl="1">
              <a:lnSpc>
                <a:spcPct val="150000"/>
              </a:lnSpc>
            </a:pPr>
            <a:r>
              <a:rPr lang="ar-EG" sz="2400" dirty="0"/>
              <a:t>مؤتمر ومعرض المسؤولية الاجتماعية</a:t>
            </a:r>
            <a:br>
              <a:rPr lang="ar-EG" sz="2400" dirty="0"/>
            </a:b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لمنظم</a:t>
            </a: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: </a:t>
            </a:r>
            <a:r>
              <a:rPr lang="ar-EG" sz="2400" dirty="0"/>
              <a:t>الشركة الدولية للمعارض – </a:t>
            </a:r>
            <a:r>
              <a:rPr lang="ar-EG" sz="2400" dirty="0" smtClean="0"/>
              <a:t>قطر</a:t>
            </a:r>
          </a:p>
          <a:p>
            <a:pPr algn="ctr" rtl="1">
              <a:lnSpc>
                <a:spcPct val="150000"/>
              </a:lnSpc>
            </a:pP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الموقع </a:t>
            </a: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الإلكتروني : </a:t>
            </a:r>
            <a:r>
              <a:rPr lang="en-US" sz="2400" dirty="0"/>
              <a:t>https://</a:t>
            </a:r>
            <a:r>
              <a:rPr lang="en-US" sz="2400" dirty="0" smtClean="0"/>
              <a:t>qcsrsummit.com/ar</a:t>
            </a:r>
            <a:endParaRPr lang="en-US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390900" y="362108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7383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58213" y="1114473"/>
            <a:ext cx="6906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/>
              <a:t>قائمة المؤتمرات العلمية المقترحة للنشر </a:t>
            </a:r>
            <a:endParaRPr 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1262952" y="2029336"/>
            <a:ext cx="1021955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EG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المؤتمر الرابع : </a:t>
            </a:r>
          </a:p>
          <a:p>
            <a:pPr algn="ctr" rtl="1">
              <a:lnSpc>
                <a:spcPct val="150000"/>
              </a:lnSpc>
            </a:pPr>
            <a:r>
              <a:rPr lang="ar-EG" sz="3200" dirty="0" smtClean="0"/>
              <a:t>المؤتمر العلمي الثاني لشعبة الهندسة بالأكاديمية الدولية للهندسة وعلوم الإعلام </a:t>
            </a:r>
            <a:r>
              <a:rPr lang="ar-EG" sz="3200" b="1" dirty="0" smtClean="0"/>
              <a:t>​</a:t>
            </a:r>
            <a:r>
              <a:rPr lang="ar-EG" sz="3200" b="1" dirty="0"/>
              <a:t/>
            </a:r>
            <a:br>
              <a:rPr lang="ar-EG" sz="3200" b="1" dirty="0"/>
            </a:b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لمنظم</a:t>
            </a: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: </a:t>
            </a: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الأكاديمية الدولية للهندسة وعلوم الاعلام </a:t>
            </a:r>
            <a:endParaRPr lang="ar-EG" sz="2400" dirty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 البريد الإلكتروني : 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EAISD2024@IAEMS.EDU.EG</a:t>
            </a:r>
            <a:endParaRPr lang="ar-EG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الموعد النهائي لتقديم الملخصات / المقترحات : 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2024-03-20</a:t>
            </a:r>
            <a:endParaRPr lang="ar-EG" sz="2400" dirty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84119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58213" y="1114473"/>
            <a:ext cx="6906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/>
              <a:t>قائمة المؤتمرات العلمية المقترحة للنشر </a:t>
            </a:r>
            <a:endParaRPr 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1262952" y="1819024"/>
            <a:ext cx="10219554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المؤتمر الخامس : </a:t>
            </a:r>
          </a:p>
          <a:p>
            <a:pPr algn="ctr" rtl="1">
              <a:lnSpc>
                <a:spcPct val="200000"/>
              </a:lnSpc>
            </a:pPr>
            <a:r>
              <a:rPr lang="ar-EG" sz="3200" b="1" dirty="0"/>
              <a:t>مؤتمر ديبونو للذكاء الاصطناعي في التعليم </a:t>
            </a:r>
            <a:r>
              <a:rPr lang="ar-EG" sz="3200" b="1" dirty="0" smtClean="0"/>
              <a:t>2024</a:t>
            </a:r>
            <a:r>
              <a:rPr lang="ar-EG" sz="3200" b="1" dirty="0"/>
              <a:t/>
            </a:r>
            <a:br>
              <a:rPr lang="ar-EG" sz="3200" b="1" dirty="0"/>
            </a:b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المنظم : </a:t>
            </a:r>
            <a:r>
              <a:rPr lang="en-US" sz="2400" dirty="0" err="1" smtClean="0"/>
              <a:t>Debono</a:t>
            </a:r>
            <a:r>
              <a:rPr lang="en-US" sz="2400" dirty="0" smtClean="0"/>
              <a:t> </a:t>
            </a:r>
            <a:r>
              <a:rPr lang="en-US" sz="2400" dirty="0"/>
              <a:t>Center for Teaching Thinking – </a:t>
            </a:r>
            <a:r>
              <a:rPr lang="ar-EG" sz="2400" dirty="0"/>
              <a:t>مركز ديبونو لتعليم </a:t>
            </a:r>
            <a:r>
              <a:rPr lang="ar-EG" sz="2400" dirty="0" smtClean="0"/>
              <a:t>التفكير</a:t>
            </a:r>
            <a:endParaRPr lang="ar-EG" sz="2400" dirty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  <a:p>
            <a:pPr algn="ctr" rtl="1">
              <a:lnSpc>
                <a:spcPct val="200000"/>
              </a:lnSpc>
            </a:pP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 البريد الإلكتروني : </a:t>
            </a:r>
            <a:r>
              <a:rPr lang="en-US" sz="2400" dirty="0" smtClean="0">
                <a:hlinkClick r:id="rId3"/>
              </a:rPr>
              <a:t>info@debono.edu.jo</a:t>
            </a:r>
            <a:endParaRPr lang="ar-EG" sz="2400" dirty="0" smtClean="0"/>
          </a:p>
          <a:p>
            <a:pPr algn="ctr" rtl="1">
              <a:lnSpc>
                <a:spcPct val="200000"/>
              </a:lnSpc>
            </a:pP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الموعد النهائي لتقديم الملخصات / المقترحات : مارس 2024</a:t>
            </a:r>
            <a:endParaRPr lang="ar-EG" sz="2400" dirty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96619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58213" y="1114473"/>
            <a:ext cx="6906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/>
              <a:t>قائمة المؤتمرات العلمية المقترحة للنشر </a:t>
            </a:r>
            <a:endParaRPr 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1262952" y="1819024"/>
            <a:ext cx="10219554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المؤتمر </a:t>
            </a:r>
            <a:r>
              <a:rPr lang="ar-EG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السادس : </a:t>
            </a:r>
            <a:endParaRPr lang="ar-EG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ar-EG" sz="3200" b="1" dirty="0"/>
              <a:t>المؤتمر الدولي للتعليم عن بعد </a:t>
            </a:r>
            <a:r>
              <a:rPr lang="ar-EG" sz="3200" b="1" dirty="0" smtClean="0"/>
              <a:t>2024</a:t>
            </a:r>
            <a:endParaRPr lang="ar-EG" sz="3200" b="1" baseline="30000" dirty="0" smtClean="0"/>
          </a:p>
          <a:p>
            <a:pPr algn="ctr" rtl="1">
              <a:lnSpc>
                <a:spcPct val="150000"/>
              </a:lnSpc>
            </a:pP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المنظم : </a:t>
            </a:r>
            <a:r>
              <a:rPr lang="en-US" sz="2400" dirty="0" err="1" smtClean="0"/>
              <a:t>Debono</a:t>
            </a:r>
            <a:r>
              <a:rPr lang="en-US" sz="2400" dirty="0" smtClean="0"/>
              <a:t> </a:t>
            </a:r>
            <a:r>
              <a:rPr lang="en-US" sz="2400" dirty="0"/>
              <a:t>Center for Teaching Thinking – </a:t>
            </a:r>
            <a:r>
              <a:rPr lang="ar-EG" sz="2400" dirty="0"/>
              <a:t>مركز ديبونو لتعليم </a:t>
            </a:r>
            <a:r>
              <a:rPr lang="ar-EG" sz="2400" dirty="0" smtClean="0"/>
              <a:t>التفكير</a:t>
            </a:r>
          </a:p>
          <a:p>
            <a:pPr algn="ctr" rtl="1">
              <a:lnSpc>
                <a:spcPct val="150000"/>
              </a:lnSpc>
            </a:pP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الموقع : 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  <a:hlinkClick r:id="rId3"/>
              </a:rPr>
              <a:t>https://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  <a:hlinkClick r:id="rId3"/>
              </a:rPr>
              <a:t>researchsociety.co/event/index.php?id=2346258&amp;source=b3JnYW5pYw</a:t>
            </a: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 </a:t>
            </a:r>
            <a:endParaRPr lang="ar-EG" sz="2400" dirty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 البريد الإلكتروني : </a:t>
            </a:r>
            <a:r>
              <a:rPr lang="en-US" sz="2400" dirty="0"/>
              <a:t>info@researchsociety.co</a:t>
            </a:r>
          </a:p>
          <a:p>
            <a:pPr algn="ctr" rtl="1">
              <a:lnSpc>
                <a:spcPct val="150000"/>
              </a:lnSpc>
            </a:pP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الموعد النهائي لتقديم الملخصات / المقترحات : 13 مارس 2024</a:t>
            </a:r>
            <a:endParaRPr lang="ar-EG" sz="2400" dirty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34010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58213" y="1114473"/>
            <a:ext cx="6906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/>
              <a:t>قائمة المؤتمرات العلمية المقترحة للنشر </a:t>
            </a:r>
            <a:endParaRPr 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1189800" y="1819023"/>
            <a:ext cx="1021955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المؤتمر الخامس : </a:t>
            </a:r>
          </a:p>
          <a:p>
            <a:pPr algn="ctr" rtl="1"/>
            <a:r>
              <a:rPr lang="ar-EG" sz="3200" b="1" dirty="0"/>
              <a:t>مؤتمر قادة الموارد البشرية </a:t>
            </a:r>
            <a:r>
              <a:rPr lang="ar-EG" sz="3200" b="1" dirty="0" smtClean="0"/>
              <a:t>2024</a:t>
            </a:r>
          </a:p>
          <a:p>
            <a:pPr algn="ctr" rtl="1"/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المنظم : 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B2B </a:t>
            </a:r>
            <a:endParaRPr lang="ar-EG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  <a:p>
            <a:pPr algn="ctr" rtl="1"/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الموقع </a:t>
            </a: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: 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  <a:hlinkClick r:id="rId3"/>
              </a:rPr>
              <a:t>https://ksa.hrleadersconference.com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  <a:hlinkClick r:id="rId3"/>
              </a:rPr>
              <a:t>/</a:t>
            </a:r>
            <a:endParaRPr lang="ar-EG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  <a:p>
            <a:pPr algn="ctr" rtl="1"/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 </a:t>
            </a: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البريد الإلكتروني : </a:t>
            </a:r>
            <a:r>
              <a:rPr lang="en-US" sz="2400" dirty="0"/>
              <a:t>info@hrleadersconference.com</a:t>
            </a:r>
          </a:p>
          <a:p>
            <a:pPr algn="ctr" rtl="1"/>
            <a:r>
              <a:rPr lang="en-US" sz="2400" dirty="0"/>
              <a:t/>
            </a:r>
            <a:br>
              <a:rPr lang="en-US" sz="2400" dirty="0"/>
            </a:b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الموعد </a:t>
            </a: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النهائي لتقديم الملخصات / المقترحات : </a:t>
            </a: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23مارس </a:t>
            </a: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2024</a:t>
            </a:r>
            <a:endParaRPr lang="ar-EG" sz="2400" dirty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6502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58213" y="1114473"/>
            <a:ext cx="6906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/>
              <a:t>قائمة المؤتمرات العلمية المقترحة للنشر </a:t>
            </a:r>
            <a:endParaRPr 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1189800" y="1819023"/>
            <a:ext cx="10219554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المؤتمر الخامس : </a:t>
            </a:r>
          </a:p>
          <a:p>
            <a:pPr algn="ctr" rtl="1"/>
            <a:r>
              <a:rPr lang="ar-EG" sz="3200" b="1" dirty="0"/>
              <a:t>المؤتمر الدولي للهندسة والعلوم </a:t>
            </a:r>
            <a:r>
              <a:rPr lang="ar-EG" sz="3200" b="1" dirty="0" smtClean="0"/>
              <a:t>والتكنولوجيا</a:t>
            </a:r>
          </a:p>
          <a:p>
            <a:pPr algn="ctr" rtl="1"/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المنظم : </a:t>
            </a: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المعهد الدولي للمهندسين والباحثين</a:t>
            </a:r>
            <a:endParaRPr lang="ar-EG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  <a:p>
            <a:pPr algn="ctr" rtl="1"/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الموقع </a:t>
            </a: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: </a:t>
            </a:r>
            <a:r>
              <a:rPr lang="en-US" sz="2400" dirty="0">
                <a:hlinkClick r:id="rId3"/>
              </a:rPr>
              <a:t>https://iierd.com/Conference/3431/ICEST</a:t>
            </a:r>
            <a:r>
              <a:rPr lang="en-US" sz="2400" dirty="0" smtClean="0">
                <a:hlinkClick r:id="rId3"/>
              </a:rPr>
              <a:t>/</a:t>
            </a:r>
            <a:r>
              <a:rPr lang="ar-EG" sz="2400" dirty="0" smtClean="0"/>
              <a:t> </a:t>
            </a:r>
          </a:p>
          <a:p>
            <a:pPr algn="ctr" rtl="1"/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البريد </a:t>
            </a: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الإلكتروني : </a:t>
            </a:r>
            <a:r>
              <a:rPr lang="en-US" sz="2400" dirty="0"/>
              <a:t>contact.iierd@gmail.com</a:t>
            </a:r>
            <a:br>
              <a:rPr lang="en-US" sz="2400" dirty="0"/>
            </a:b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الموعد </a:t>
            </a: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النهائي لتقديم الملخصات / المقترحات </a:t>
            </a: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:11  مارس  </a:t>
            </a: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2024</a:t>
            </a:r>
            <a:endParaRPr lang="ar-EG" sz="2400" dirty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90367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58213" y="1114473"/>
            <a:ext cx="6906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/>
              <a:t>قائمة المؤتمرات العلمية المقترحة للنشر </a:t>
            </a:r>
            <a:endParaRPr 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1189800" y="1819023"/>
            <a:ext cx="1021955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المؤتمر </a:t>
            </a:r>
            <a:r>
              <a:rPr lang="ar-EG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السابع: </a:t>
            </a:r>
            <a:endParaRPr lang="ar-EG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  <a:p>
            <a:pPr algn="ctr" rtl="1"/>
            <a:r>
              <a:rPr lang="ar-EG" sz="3200" b="1" dirty="0"/>
              <a:t>المؤتمر الدولي للقيادة وإدارة </a:t>
            </a:r>
            <a:r>
              <a:rPr lang="ar-EG" sz="3200" b="1" dirty="0" smtClean="0"/>
              <a:t>الأعمال</a:t>
            </a:r>
          </a:p>
          <a:p>
            <a:pPr algn="ctr" rtl="1"/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المنظم : </a:t>
            </a: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المعهد الدولي للمهندسين والباحثين</a:t>
            </a:r>
            <a:endParaRPr lang="ar-EG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  <a:p>
            <a:pPr algn="ctr" rtl="1"/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الموقع </a:t>
            </a: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: </a:t>
            </a:r>
            <a:r>
              <a:rPr lang="en-US" sz="2400" dirty="0">
                <a:hlinkClick r:id="rId3"/>
              </a:rPr>
              <a:t>https://academicsconference.com/Conference/37199/ICSSLBM</a:t>
            </a:r>
            <a:r>
              <a:rPr lang="en-US" sz="2400" dirty="0" smtClean="0">
                <a:hlinkClick r:id="rId3"/>
              </a:rPr>
              <a:t>/</a:t>
            </a:r>
            <a:endParaRPr lang="ar-EG" sz="2400" dirty="0" smtClean="0"/>
          </a:p>
          <a:p>
            <a:pPr algn="ctr" rtl="1"/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البريد </a:t>
            </a: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الإلكتروني : </a:t>
            </a:r>
            <a:r>
              <a:rPr lang="en-US" sz="2400" dirty="0" smtClean="0">
                <a:hlinkClick r:id="rId4"/>
              </a:rPr>
              <a:t>papers.academicsconference@gmail.com</a:t>
            </a:r>
            <a:endParaRPr lang="ar-EG" sz="2400" dirty="0" smtClean="0"/>
          </a:p>
          <a:p>
            <a:pPr algn="ctr" rtl="1"/>
            <a:r>
              <a:rPr lang="en-US" sz="2400" dirty="0"/>
              <a:t/>
            </a:r>
            <a:br>
              <a:rPr lang="en-US" sz="2400" dirty="0"/>
            </a:b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الموعد </a:t>
            </a: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النهائي لتقديم الملخصات / المقترحات </a:t>
            </a: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:15   مارس  </a:t>
            </a: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2024</a:t>
            </a:r>
            <a:endParaRPr lang="ar-EG" sz="2400" dirty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33250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58213" y="1114473"/>
            <a:ext cx="6906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/>
              <a:t>قائمة المؤتمرات العلمية المقترحة للنشر </a:t>
            </a:r>
            <a:endParaRPr 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1189800" y="1819023"/>
            <a:ext cx="1021955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المؤتمر </a:t>
            </a:r>
            <a:r>
              <a:rPr lang="ar-EG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الثامن: </a:t>
            </a:r>
            <a:endParaRPr lang="ar-EG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  <a:p>
            <a:pPr algn="ctr" rtl="1"/>
            <a:r>
              <a:rPr lang="ar-EG" sz="3200" b="1" dirty="0"/>
              <a:t>المؤتمر الدولي للقيادة وإدارة </a:t>
            </a:r>
            <a:r>
              <a:rPr lang="ar-EG" sz="3200" b="1" dirty="0" smtClean="0"/>
              <a:t>الأعمال</a:t>
            </a:r>
          </a:p>
          <a:p>
            <a:pPr algn="ctr" rtl="1"/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المنظم : </a:t>
            </a: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المعهد الدولي للمهندسين والباحثين</a:t>
            </a:r>
            <a:endParaRPr lang="ar-EG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  <a:p>
            <a:pPr algn="ctr" rtl="1"/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الموقع </a:t>
            </a: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: </a:t>
            </a:r>
            <a:r>
              <a:rPr lang="en-US" sz="2400" dirty="0">
                <a:hlinkClick r:id="rId3"/>
              </a:rPr>
              <a:t>https://academicsconference.com/Conference/37199/ICSSLBM</a:t>
            </a:r>
            <a:r>
              <a:rPr lang="en-US" sz="2400" dirty="0" smtClean="0">
                <a:hlinkClick r:id="rId3"/>
              </a:rPr>
              <a:t>/</a:t>
            </a:r>
            <a:endParaRPr lang="ar-EG" sz="2400" dirty="0" smtClean="0"/>
          </a:p>
          <a:p>
            <a:pPr algn="ctr" rtl="1"/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البريد </a:t>
            </a: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الإلكتروني : </a:t>
            </a:r>
            <a:r>
              <a:rPr lang="en-US" sz="2400" dirty="0" smtClean="0">
                <a:hlinkClick r:id="rId4"/>
              </a:rPr>
              <a:t>papers.academicsconference@gmail.com</a:t>
            </a:r>
            <a:endParaRPr lang="ar-EG" sz="2400" dirty="0" smtClean="0"/>
          </a:p>
          <a:p>
            <a:pPr algn="ctr" rtl="1"/>
            <a:r>
              <a:rPr lang="en-US" sz="2400" dirty="0"/>
              <a:t/>
            </a:r>
            <a:br>
              <a:rPr lang="en-US" sz="2400" dirty="0"/>
            </a:b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الموعد </a:t>
            </a: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النهائي لتقديم الملخصات / المقترحات </a:t>
            </a: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:15   مارس  </a:t>
            </a: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2024</a:t>
            </a:r>
            <a:endParaRPr lang="ar-EG" sz="2400" dirty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1187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58213" y="1114473"/>
            <a:ext cx="6906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/>
              <a:t>قائمة المؤتمرات العلمية المقترحة للنشر </a:t>
            </a:r>
            <a:endParaRPr 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1189800" y="1819023"/>
            <a:ext cx="1021955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المؤتمر </a:t>
            </a:r>
            <a:r>
              <a:rPr lang="ar-EG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التاسع: </a:t>
            </a:r>
            <a:endParaRPr lang="ar-EG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  <a:p>
            <a:pPr algn="ctr" rtl="1"/>
            <a:r>
              <a:rPr lang="ar-EG" sz="3200" b="1" dirty="0"/>
              <a:t>المؤتمر الدولي للقيادة وإدارة </a:t>
            </a:r>
            <a:r>
              <a:rPr lang="ar-EG" sz="3200" b="1" dirty="0" smtClean="0"/>
              <a:t>الأعمال</a:t>
            </a:r>
          </a:p>
          <a:p>
            <a:pPr algn="ctr" rtl="1"/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المنظم : </a:t>
            </a: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المعهد الدولي للمهندسين والباحثين</a:t>
            </a:r>
            <a:endParaRPr lang="ar-EG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  <a:p>
            <a:pPr algn="ctr" rtl="1"/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الموقع </a:t>
            </a: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: </a:t>
            </a:r>
            <a:r>
              <a:rPr lang="en-US" sz="2400" dirty="0">
                <a:hlinkClick r:id="rId3"/>
              </a:rPr>
              <a:t>https://</a:t>
            </a:r>
            <a:r>
              <a:rPr lang="en-US" sz="2400" dirty="0" smtClean="0">
                <a:hlinkClick r:id="rId3"/>
              </a:rPr>
              <a:t>academicsconference.com/Conference/37199/ICSSLBM/</a:t>
            </a:r>
            <a:r>
              <a:rPr lang="en-US" sz="2400" dirty="0">
                <a:hlinkClick r:id="rId3"/>
              </a:rPr>
              <a:t>https://academicsconference.com/Conference/37204/ICBDSC</a:t>
            </a:r>
            <a:r>
              <a:rPr lang="en-US" sz="2400" dirty="0" smtClean="0">
                <a:hlinkClick r:id="rId3"/>
              </a:rPr>
              <a:t>/</a:t>
            </a:r>
            <a:endParaRPr lang="ar-EG" sz="2400" dirty="0" smtClean="0"/>
          </a:p>
          <a:p>
            <a:pPr algn="ctr" rtl="1"/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البريد </a:t>
            </a: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الإلكتروني : </a:t>
            </a:r>
            <a:r>
              <a:rPr lang="en-US" sz="2400" dirty="0" smtClean="0">
                <a:hlinkClick r:id="rId4"/>
              </a:rPr>
              <a:t>papers.academicsconference@gmail.com</a:t>
            </a:r>
            <a:endParaRPr lang="ar-EG" sz="2400" dirty="0" smtClean="0"/>
          </a:p>
          <a:p>
            <a:pPr algn="ctr" rtl="1"/>
            <a:r>
              <a:rPr lang="en-US" sz="2400" dirty="0"/>
              <a:t/>
            </a:r>
            <a:br>
              <a:rPr lang="en-US" sz="2400" dirty="0"/>
            </a:b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الموعد </a:t>
            </a: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النهائي لتقديم الملخصات / المقترحات </a:t>
            </a: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:15   مارس  </a:t>
            </a: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2024</a:t>
            </a:r>
            <a:endParaRPr lang="ar-EG" sz="2400" dirty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1187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58213" y="1114473"/>
            <a:ext cx="6906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 smtClean="0"/>
              <a:t>قائمة المؤتمرات </a:t>
            </a:r>
            <a:r>
              <a:rPr lang="ar-EG" sz="2400" b="1" dirty="0" smtClean="0"/>
              <a:t>العلمية المقترحة للنشر </a:t>
            </a:r>
            <a:endParaRPr 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1189800" y="1819023"/>
            <a:ext cx="1021955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المؤتمر </a:t>
            </a:r>
            <a:r>
              <a:rPr lang="ar-EG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العاشر: </a:t>
            </a:r>
            <a:endParaRPr lang="ar-EG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  <a:p>
            <a:pPr algn="ctr" rtl="1"/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المؤتمر والمنتدى الدولي الثاني حول الأعمال والاقتصاد الرقمي ​</a:t>
            </a:r>
          </a:p>
          <a:p>
            <a:pPr algn="ctr" rtl="1"/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/>
            </a:r>
            <a:b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</a:b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المنظم : </a:t>
            </a: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الجامعة الأردنية - كلية </a:t>
            </a: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الأعمال</a:t>
            </a:r>
          </a:p>
          <a:p>
            <a:pPr algn="ctr" rtl="1"/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الموقع : </a:t>
            </a:r>
            <a:r>
              <a:rPr lang="en-US" sz="2400" dirty="0">
                <a:hlinkClick r:id="rId3"/>
              </a:rPr>
              <a:t>https://</a:t>
            </a:r>
            <a:r>
              <a:rPr lang="en-US" sz="2400" dirty="0" smtClean="0">
                <a:hlinkClick r:id="rId3"/>
              </a:rPr>
              <a:t>conferences.ju.edu.jo/en/ibde2024/Home.aspx</a:t>
            </a:r>
            <a:r>
              <a:rPr lang="ar-EG" sz="2400" dirty="0" smtClean="0"/>
              <a:t> </a:t>
            </a:r>
            <a:endParaRPr lang="ar-EG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  <a:p>
            <a:pPr algn="ctr" rtl="1"/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البريد </a:t>
            </a: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الإلكتروني : </a:t>
            </a:r>
            <a:r>
              <a:rPr lang="en-US" sz="2400" dirty="0" smtClean="0">
                <a:hlinkClick r:id="rId4"/>
              </a:rPr>
              <a:t>r.masadeh@ju.edu.jo</a:t>
            </a:r>
            <a:endParaRPr lang="ar-EG" sz="2400" dirty="0" smtClean="0"/>
          </a:p>
          <a:p>
            <a:pPr algn="ctr" rtl="1"/>
            <a:r>
              <a:rPr lang="en-US" sz="2400" dirty="0"/>
              <a:t/>
            </a:r>
            <a:br>
              <a:rPr lang="en-US" sz="2400" dirty="0"/>
            </a:b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الموعد </a:t>
            </a: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النهائي لتقديم الملخصات / المقترحات </a:t>
            </a:r>
            <a:r>
              <a:rPr lang="ar-EG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:31 مارس  </a:t>
            </a: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2024</a:t>
            </a:r>
            <a:endParaRPr lang="ar-EG" sz="2400" dirty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41612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889000" y="1019069"/>
            <a:ext cx="8789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قائمة المجلات العلمية المقترحة للنشر </a:t>
            </a:r>
            <a:endParaRPr lang="ar-EG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EG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425356"/>
              </p:ext>
            </p:extLst>
          </p:nvPr>
        </p:nvGraphicFramePr>
        <p:xfrm>
          <a:off x="1765655" y="1935447"/>
          <a:ext cx="8127999" cy="38347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dirty="0"/>
                        <a:t>اسم المجلة 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dirty="0"/>
                        <a:t>الايميل 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dirty="0"/>
                        <a:t>الموقع 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63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المجلة الأكاديمية للأبحاث والنشر العلمي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i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/>
                        </a:rPr>
                        <a:t>editor@ajrsp.com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u="sng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/>
                        </a:rPr>
                        <a:t>https://www.ajrsp.com</a:t>
                      </a:r>
                      <a:r>
                        <a:rPr lang="ar-EG" sz="1800" u="sng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/>
                        </a:rPr>
                        <a:t>/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ar-EG" sz="1400" dirty="0"/>
                        <a:t>مجلة الفنون والأدب وعلوم الانسانيات والاجتماع</a:t>
                      </a:r>
                      <a:endParaRPr 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/>
                        </a:rPr>
                        <a:t>editor@jalhss.com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u="sng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6"/>
                        </a:rPr>
                        <a:t>www.jalhss.com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EG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المجلة الإلكترونية الشاملة متعددة التخصصات </a:t>
                      </a:r>
                    </a:p>
                    <a:p>
                      <a:pPr algn="ctr" rtl="1"/>
                      <a:r>
                        <a:rPr lang="ar-EG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EIMJ</a:t>
                      </a:r>
                      <a:r>
                        <a:rPr lang="ar-EG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linkClick r:id="rId7"/>
                        </a:rPr>
                        <a:t>editor@eimj.org</a:t>
                      </a:r>
                      <a:r>
                        <a:rPr lang="ar-EG" dirty="0"/>
                        <a:t> 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linkClick r:id="rId8"/>
                        </a:rPr>
                        <a:t>https://www.eimj.org/mag.php?id=7</a:t>
                      </a:r>
                      <a:r>
                        <a:rPr lang="ar-EG" dirty="0"/>
                        <a:t> 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ar-EG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المجلة الالكترونية الشاملة متعددة المعرفة لنشر الأبحاث العلمية والتربوية  </a:t>
                      </a:r>
                    </a:p>
                    <a:p>
                      <a:pPr algn="ctr"/>
                      <a:r>
                        <a:rPr lang="en-US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 MECSJ 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9"/>
                        </a:rPr>
                        <a:t>editor@mecsj.com</a:t>
                      </a:r>
                      <a:r>
                        <a:rPr lang="ar-EG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linkClick r:id="rId10"/>
                        </a:rPr>
                        <a:t>https://mecsj.com/ar/contactus.php</a:t>
                      </a:r>
                      <a:r>
                        <a:rPr lang="ar-EG" dirty="0"/>
                        <a:t> 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مجلة الدراسات الجامعية للبحوث الشاملة</a:t>
                      </a:r>
                    </a:p>
                    <a:p>
                      <a:pPr algn="ctr"/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linkClick r:id="rId11"/>
                        </a:rPr>
                        <a:t>editor@usrij.com</a:t>
                      </a:r>
                      <a:r>
                        <a:rPr lang="ar-EG" dirty="0"/>
                        <a:t> 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linkClick r:id="rId12"/>
                        </a:rPr>
                        <a:t>https://usrij.com/</a:t>
                      </a:r>
                      <a:r>
                        <a:rPr lang="ar-EG" dirty="0"/>
                        <a:t> 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8411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889000" y="1019069"/>
            <a:ext cx="8789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قائمة </a:t>
            </a:r>
            <a:r>
              <a:rPr lang="ar-EG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المجلات </a:t>
            </a:r>
            <a:r>
              <a:rPr lang="ar-EG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العلمية </a:t>
            </a:r>
            <a:r>
              <a:rPr lang="ar-EG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المقترحة للنشر </a:t>
            </a:r>
            <a:endParaRPr lang="ar-EG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EG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0643755"/>
              </p:ext>
            </p:extLst>
          </p:nvPr>
        </p:nvGraphicFramePr>
        <p:xfrm>
          <a:off x="1662170" y="2082541"/>
          <a:ext cx="8722940" cy="35763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30427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dirty="0"/>
                        <a:t>اسم المجلة 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dirty="0"/>
                        <a:t>الايميل 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dirty="0"/>
                        <a:t>الموقع 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ar-EG" dirty="0" smtClean="0"/>
                        <a:t>المجلة الدولية لنشر البحوث والدراسات 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/>
                        </a:rPr>
                        <a:t>editor@ijrsp.com</a:t>
                      </a:r>
                      <a:endParaRPr lang="en-US" sz="1800" b="1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www.ijrsp.com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ar-EG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المجلة المصرية للعلوم الاساسية و التطبيقية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abouelmagd_mostafa@yahoo.com</a:t>
                      </a:r>
                      <a:endParaRPr lang="en-US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https://ejas.journals.ekb.eg/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ar-EG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المجلة المصرية للتنمية والتخطيط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inplanning@idsc.net.eg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https://inp.journals.ekb.eg/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 rtl="1"/>
                      <a:r>
                        <a:rPr lang="ar-EG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مجلة التنمية والسياسات الاقتصادية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jodep@api.org.kw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hlinkClick r:id="rId4"/>
                        </a:rPr>
                        <a:t>Arab Planning Institute (arab-api.org)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ar-EG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مجلة اتحاد الجامعات العربية لبحوث الاعلام وتکنولوجيا الاتصال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https://jcts.journals.ekb.eg/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https://jcts.journals.ekb.eg/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221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</TotalTime>
  <Words>576</Words>
  <Application>Microsoft Office PowerPoint</Application>
  <PresentationFormat>Custom</PresentationFormat>
  <Paragraphs>150</Paragraphs>
  <Slides>18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HP</cp:lastModifiedBy>
  <cp:revision>41</cp:revision>
  <dcterms:created xsi:type="dcterms:W3CDTF">2023-04-29T09:08:00Z</dcterms:created>
  <dcterms:modified xsi:type="dcterms:W3CDTF">2024-02-26T22:54:47Z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</Properties>
</file>